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256" r:id="rId3"/>
    <p:sldId id="322" r:id="rId4"/>
    <p:sldId id="326" r:id="rId5"/>
    <p:sldId id="276" r:id="rId6"/>
    <p:sldId id="277" r:id="rId7"/>
    <p:sldId id="278" r:id="rId8"/>
    <p:sldId id="279" r:id="rId9"/>
    <p:sldId id="280" r:id="rId10"/>
    <p:sldId id="330" r:id="rId11"/>
    <p:sldId id="281" r:id="rId12"/>
    <p:sldId id="331" r:id="rId13"/>
    <p:sldId id="282" r:id="rId14"/>
    <p:sldId id="284" r:id="rId15"/>
    <p:sldId id="285" r:id="rId16"/>
    <p:sldId id="329" r:id="rId17"/>
    <p:sldId id="286" r:id="rId18"/>
    <p:sldId id="287" r:id="rId19"/>
    <p:sldId id="288" r:id="rId20"/>
    <p:sldId id="289" r:id="rId21"/>
    <p:sldId id="303" r:id="rId22"/>
    <p:sldId id="304" r:id="rId23"/>
    <p:sldId id="305" r:id="rId24"/>
    <p:sldId id="306" r:id="rId25"/>
    <p:sldId id="308" r:id="rId26"/>
    <p:sldId id="310" r:id="rId27"/>
    <p:sldId id="312" r:id="rId28"/>
    <p:sldId id="296" r:id="rId29"/>
    <p:sldId id="324" r:id="rId30"/>
    <p:sldId id="294" r:id="rId31"/>
    <p:sldId id="321" r:id="rId32"/>
    <p:sldId id="323" r:id="rId33"/>
    <p:sldId id="315" r:id="rId34"/>
    <p:sldId id="327" r:id="rId35"/>
    <p:sldId id="328" r:id="rId36"/>
    <p:sldId id="317" r:id="rId37"/>
    <p:sldId id="314" r:id="rId38"/>
    <p:sldId id="313" r:id="rId39"/>
    <p:sldId id="311" r:id="rId40"/>
    <p:sldId id="325" r:id="rId41"/>
    <p:sldId id="307" r:id="rId42"/>
    <p:sldId id="298" r:id="rId43"/>
    <p:sldId id="290" r:id="rId44"/>
    <p:sldId id="292" r:id="rId45"/>
    <p:sldId id="319" r:id="rId46"/>
    <p:sldId id="320" r:id="rId47"/>
    <p:sldId id="291" r:id="rId48"/>
    <p:sldId id="293" r:id="rId49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S PGothic" panose="020B0600070205080204" pitchFamily="34" charset="-128"/>
      <p:regular r:id="rId60"/>
    </p:embeddedFont>
    <p:embeddedFont>
      <p:font typeface="Cambria" panose="02040503050406030204" pitchFamily="18" charset="0"/>
      <p:regular r:id="rId61"/>
      <p:bold r:id="rId62"/>
      <p:italic r:id="rId63"/>
      <p:boldItalic r:id="rId64"/>
    </p:embeddedFont>
    <p:embeddedFont>
      <p:font typeface="MS Mincho" panose="02020609040205080304" pitchFamily="49" charset="-128"/>
      <p:regular r:id="rId65"/>
    </p:embeddedFont>
  </p:embeddedFontLst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3957" autoAdjust="0"/>
  </p:normalViewPr>
  <p:slideViewPr>
    <p:cSldViewPr>
      <p:cViewPr>
        <p:scale>
          <a:sx n="100" d="100"/>
          <a:sy n="100" d="100"/>
        </p:scale>
        <p:origin x="-130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9472DD5C-B6A9-4714-908F-0B8F74738B98}" type="datetimeFigureOut">
              <a:rPr lang="pt-BR" smtClean="0"/>
              <a:pPr/>
              <a:t>21/02/2014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7C1C90DE-A98B-4173-B17E-434F189FC4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01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193366E8-8A22-4400-BBA2-8D322280A6E8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9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pt-B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pt-BR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rio-logo-in-spher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"/>
            <a:ext cx="8244408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Número de Slid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C1A2-A03E-47AE-87E7-7ABF1C99DAC1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6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pt-B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pt-BR" sz="2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lvl6pPr>
              <a:defRPr lang="pt-BR" sz="1800"/>
            </a:lvl6pPr>
            <a:lvl7pPr>
              <a:defRPr lang="pt-BR" sz="1800"/>
            </a:lvl7pPr>
            <a:lvl8pPr>
              <a:defRPr lang="pt-BR" sz="1800"/>
            </a:lvl8pPr>
            <a:lvl9pPr>
              <a:defRPr lang="pt-BR"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lvl6pPr>
              <a:defRPr lang="pt-BR" sz="1800"/>
            </a:lvl6pPr>
            <a:lvl7pPr>
              <a:defRPr lang="pt-BR" sz="1800"/>
            </a:lvl7pPr>
            <a:lvl8pPr>
              <a:defRPr lang="pt-BR" sz="1800"/>
            </a:lvl8pPr>
            <a:lvl9pPr>
              <a:defRPr lang="pt-BR"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pt-B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lvl6pPr>
              <a:defRPr lang="pt-BR" sz="1600"/>
            </a:lvl6pPr>
            <a:lvl7pPr>
              <a:defRPr lang="pt-BR" sz="1600"/>
            </a:lvl7pPr>
            <a:lvl8pPr>
              <a:defRPr lang="pt-BR" sz="1600"/>
            </a:lvl8pPr>
            <a:lvl9pPr>
              <a:defRPr lang="pt-BR"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pt-B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lvl6pPr>
              <a:defRPr lang="pt-BR" sz="1600"/>
            </a:lvl6pPr>
            <a:lvl7pPr>
              <a:defRPr lang="pt-BR" sz="1600"/>
            </a:lvl7pPr>
            <a:lvl8pPr>
              <a:defRPr lang="pt-BR" sz="1600"/>
            </a:lvl8pPr>
            <a:lvl9pPr>
              <a:defRPr lang="pt-BR"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pt-BR" sz="3200">
                <a:solidFill>
                  <a:schemeClr val="tx1"/>
                </a:solidFill>
              </a:defRPr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pt-BR"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2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/>
              <a:pPr/>
              <a:t>2/21/2014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pt-BR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pt-BR" sz="4000" b="0" i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pt-BR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pt-BR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pt-BR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pt-BR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2108448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4000" b="1" dirty="0" smtClean="0">
                <a:latin typeface="+mj-lt"/>
                <a:cs typeface="Calibri" pitchFamily="34" charset="0"/>
              </a:rPr>
              <a:t>Dynamics and Results of Rio de Janeiro’s Education Reforms </a:t>
            </a:r>
          </a:p>
          <a:p>
            <a:r>
              <a:rPr lang="pt-BR" sz="4000" b="1" dirty="0" smtClean="0">
                <a:latin typeface="+mj-lt"/>
                <a:cs typeface="Calibri" pitchFamily="34" charset="0"/>
              </a:rPr>
              <a:t>2009-2014</a:t>
            </a:r>
            <a:endParaRPr lang="pt-BR" sz="4000" b="1" dirty="0">
              <a:latin typeface="+mj-lt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04850" y="3861048"/>
            <a:ext cx="7772400" cy="1362075"/>
          </a:xfrm>
        </p:spPr>
        <p:txBody>
          <a:bodyPr>
            <a:normAutofit/>
          </a:bodyPr>
          <a:lstStyle/>
          <a:p>
            <a:r>
              <a:rPr lang="pt-BR" sz="3200" dirty="0"/>
              <a:t>C</a:t>
            </a:r>
            <a:r>
              <a:rPr lang="pt-BR" sz="3200" dirty="0" smtClean="0"/>
              <a:t>laudia Costin</a:t>
            </a:r>
            <a:br>
              <a:rPr lang="pt-BR" sz="3200" dirty="0" smtClean="0"/>
            </a:br>
            <a:r>
              <a:rPr lang="pt-BR" sz="3200" dirty="0" smtClean="0"/>
              <a:t>Secretary of Education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in 2009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28,000 students in 4th, 5th, and 6th grades (14%) were functionally illiterate</a:t>
            </a:r>
          </a:p>
          <a:p>
            <a:r>
              <a:rPr lang="en-US" dirty="0" smtClean="0"/>
              <a:t>40% performing below grade level in Math</a:t>
            </a:r>
          </a:p>
          <a:p>
            <a:r>
              <a:rPr lang="en-US" dirty="0" smtClean="0"/>
              <a:t>Lack of clear policies (curriculum, teacher training, assessment, learning reinforcement)</a:t>
            </a:r>
          </a:p>
          <a:p>
            <a:r>
              <a:rPr lang="en-US" dirty="0" smtClean="0"/>
              <a:t>De-motivation among teachers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454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b13414\Documents\Documents\PICTURES\Rio education GENTE\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28"/>
            <a:ext cx="9144000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Context in 2009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shortages in elementary and middle schools and shortage of caregivers for early childhood education</a:t>
            </a:r>
          </a:p>
          <a:p>
            <a:r>
              <a:rPr lang="en-US" dirty="0" smtClean="0"/>
              <a:t>Low involvement of parents in their kids’ education</a:t>
            </a:r>
          </a:p>
          <a:p>
            <a:r>
              <a:rPr lang="en-US" dirty="0" smtClean="0"/>
              <a:t>Areas controlled by drug traffickers or militias had double the average dropout rate and much lower test scores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14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  <a:cs typeface="Calibri" pitchFamily="34" charset="0"/>
              </a:rPr>
              <a:t>How to Increase Quality Fast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04850" y="3429000"/>
            <a:ext cx="7772400" cy="1362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strategy, our </a:t>
            </a:r>
            <a:r>
              <a:rPr lang="en-US" sz="3200" dirty="0" err="1" smtClean="0"/>
              <a:t>implematation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and  the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200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Actions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of an integrated intervention program to ensure learning</a:t>
            </a:r>
          </a:p>
          <a:p>
            <a:r>
              <a:rPr lang="en-US" dirty="0" smtClean="0"/>
              <a:t>Big effort to promote civil society participation and social control:</a:t>
            </a:r>
          </a:p>
          <a:p>
            <a:pPr lvl="1"/>
            <a:r>
              <a:rPr lang="en-US" dirty="0" smtClean="0"/>
              <a:t>Monthly meetings with Parents’ Councils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Parceiros</a:t>
            </a:r>
            <a:r>
              <a:rPr lang="en-US" dirty="0" smtClean="0"/>
              <a:t> da </a:t>
            </a:r>
            <a:r>
              <a:rPr lang="en-US" dirty="0" err="1" smtClean="0"/>
              <a:t>Educação</a:t>
            </a:r>
            <a:r>
              <a:rPr lang="en-US" dirty="0" smtClean="0"/>
              <a:t> Carioca”</a:t>
            </a:r>
          </a:p>
          <a:p>
            <a:r>
              <a:rPr lang="en-US" dirty="0" smtClean="0"/>
              <a:t>Major initiative for schools situated in violent areas – </a:t>
            </a:r>
            <a:r>
              <a:rPr lang="en-US" i="1" dirty="0" smtClean="0"/>
              <a:t>Schools of Tomorrow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475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346"/>
            <a:ext cx="9144000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Escola do Amanhã Thomas Jefferson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44457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Actions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Created a clear set of curriculum guidelines;</a:t>
            </a:r>
          </a:p>
          <a:p>
            <a:r>
              <a:rPr lang="en-US" dirty="0" smtClean="0"/>
              <a:t>Established Portuguese, Math, Science and Writing tests which happen every 2 months;</a:t>
            </a:r>
          </a:p>
          <a:p>
            <a:r>
              <a:rPr lang="en-US" dirty="0" smtClean="0"/>
              <a:t>Got teachers’ involvement in decision-making;</a:t>
            </a:r>
          </a:p>
          <a:p>
            <a:r>
              <a:rPr lang="en-US" dirty="0" smtClean="0"/>
              <a:t>Established separate tracks for illiterate and/or older students – intensive tutoring;</a:t>
            </a:r>
          </a:p>
          <a:p>
            <a:r>
              <a:rPr lang="en-US" dirty="0" smtClean="0"/>
              <a:t>Increased the number of school (learning) hours;</a:t>
            </a:r>
          </a:p>
          <a:p>
            <a:r>
              <a:rPr lang="en-US" dirty="0" smtClean="0"/>
              <a:t>Constant monitoring of school results – especially academic achievement and dropout rates 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Accountability for results: quarterly meetings with district supervisors and school directors to review progress, school by school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990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Actions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Focused on 4 areas: reading skills (1st and 2nd grades), learning reinforcement, middle school, and early childhood education;</a:t>
            </a:r>
          </a:p>
          <a:p>
            <a:endParaRPr lang="en-US" dirty="0" smtClean="0"/>
          </a:p>
          <a:p>
            <a:r>
              <a:rPr lang="en-US" dirty="0" smtClean="0"/>
              <a:t>Signed annual management contracts with schools establishing goals for learning improvement and dropout rates;</a:t>
            </a:r>
          </a:p>
          <a:p>
            <a:endParaRPr lang="en-US" dirty="0" smtClean="0"/>
          </a:p>
          <a:p>
            <a:r>
              <a:rPr lang="en-US" dirty="0" smtClean="0"/>
              <a:t>Rewarded school teams that reached the goals – one extra monthly salary per year.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87126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73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Results: IDEB &amp; </a:t>
            </a:r>
            <a:r>
              <a:rPr lang="pt-BR" i="1" dirty="0" smtClean="0"/>
              <a:t>Prova Brasil</a:t>
            </a:r>
            <a:endParaRPr lang="pt-BR" i="1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IDEB = </a:t>
            </a:r>
            <a:r>
              <a:rPr lang="pt-BR" i="1" dirty="0" smtClean="0"/>
              <a:t>prova Brasil </a:t>
            </a:r>
            <a:r>
              <a:rPr lang="en-US" dirty="0" smtClean="0"/>
              <a:t>+ student promotion rate</a:t>
            </a:r>
          </a:p>
          <a:p>
            <a:pPr lvl="1"/>
            <a:r>
              <a:rPr lang="en-US" dirty="0" smtClean="0"/>
              <a:t>End of social promotion = initial decrease in IDEB in middle school due to increase in retention</a:t>
            </a:r>
          </a:p>
          <a:p>
            <a:pPr lvl="1"/>
            <a:endParaRPr lang="en-US" dirty="0" smtClean="0"/>
          </a:p>
          <a:p>
            <a:r>
              <a:rPr lang="pt-BR" i="1" dirty="0" smtClean="0"/>
              <a:t>Prova Brasil </a:t>
            </a:r>
            <a:r>
              <a:rPr lang="en-US" dirty="0" smtClean="0"/>
              <a:t>scores for final years improved consistently: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2005: 4.71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2007: 4.60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2009: 4.86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2011: 5.10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910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Results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90% of 1st year students adequately reading and writing (2013, after the strike- 86.6%);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38,000 illiterate students re-alphabetized (from 2009 to 2013);</a:t>
            </a:r>
          </a:p>
          <a:p>
            <a:r>
              <a:rPr lang="en-US" dirty="0" smtClean="0"/>
              <a:t>49.200 students with discrepancies age/grade accelerated;</a:t>
            </a:r>
          </a:p>
          <a:p>
            <a:r>
              <a:rPr lang="en-US" dirty="0" smtClean="0"/>
              <a:t>43% of the schools received bonuses – many were Schools of Tomorrow (as for 2012);</a:t>
            </a:r>
          </a:p>
          <a:p>
            <a:r>
              <a:rPr lang="en-US" dirty="0" smtClean="0"/>
              <a:t>In Schools of Tomorrow, evasion rate dropped from 5,1% to 3.18% in 2012 and to 2.3% in 2013.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683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b13414\Documents\Documents\PICTURES\Rio Education\03.07.13 - Escola do Amanhã - EM Prof. Vera Saback Sampaio foto Helio Melo (14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938" y="-274638"/>
            <a:ext cx="10939463" cy="74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74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60449"/>
            <a:ext cx="7921625" cy="5762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IDEB – Results 2009 - 2011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3036"/>
              </p:ext>
            </p:extLst>
          </p:nvPr>
        </p:nvGraphicFramePr>
        <p:xfrm>
          <a:off x="898599" y="2060575"/>
          <a:ext cx="7489825" cy="2016126"/>
        </p:xfrm>
        <a:graphic>
          <a:graphicData uri="http://schemas.openxmlformats.org/drawingml/2006/table">
            <a:tbl>
              <a:tblPr/>
              <a:tblGrid>
                <a:gridCol w="912812"/>
                <a:gridCol w="911225"/>
                <a:gridCol w="912813"/>
                <a:gridCol w="1007938"/>
                <a:gridCol w="1656184"/>
                <a:gridCol w="2088853"/>
              </a:tblGrid>
              <a:tr h="7254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IDEB (Standardized grade X flow indicator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EARLY YEARS (1st to 5th GRADE) 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Goal 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% 2009-2011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4.2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5.1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5.4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5.1*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+6%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89307"/>
              </p:ext>
            </p:extLst>
          </p:nvPr>
        </p:nvGraphicFramePr>
        <p:xfrm>
          <a:off x="898599" y="4292600"/>
          <a:ext cx="7489825" cy="2087563"/>
        </p:xfrm>
        <a:graphic>
          <a:graphicData uri="http://schemas.openxmlformats.org/drawingml/2006/table">
            <a:tbl>
              <a:tblPr/>
              <a:tblGrid>
                <a:gridCol w="949325"/>
                <a:gridCol w="947738"/>
                <a:gridCol w="949325"/>
                <a:gridCol w="947737"/>
                <a:gridCol w="1641475"/>
                <a:gridCol w="2054225"/>
              </a:tblGrid>
              <a:tr h="7620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IDEB (Standardized grade X flow indicator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FINAL YEARS (6th to 9th GRADE) 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Goal 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% 2009-2011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3.6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4.4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4.3*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+22%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2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07830"/>
              </p:ext>
            </p:extLst>
          </p:nvPr>
        </p:nvGraphicFramePr>
        <p:xfrm>
          <a:off x="900113" y="1844922"/>
          <a:ext cx="7272337" cy="2016126"/>
        </p:xfrm>
        <a:graphic>
          <a:graphicData uri="http://schemas.openxmlformats.org/drawingml/2006/table">
            <a:tbl>
              <a:tblPr/>
              <a:tblGrid>
                <a:gridCol w="1223962"/>
                <a:gridCol w="1152525"/>
                <a:gridCol w="1223963"/>
                <a:gridCol w="1511300"/>
                <a:gridCol w="2160587"/>
              </a:tblGrid>
              <a:tr h="725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Prova Brasil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(Standardized grade X flow indicator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EARLY YEARS (1st to 5th GRADE) 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% 2009-2011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4.91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4.86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5.68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5.99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+6%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3469"/>
              </p:ext>
            </p:extLst>
          </p:nvPr>
        </p:nvGraphicFramePr>
        <p:xfrm>
          <a:off x="889000" y="4293765"/>
          <a:ext cx="7283450" cy="2087563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  <a:gridCol w="1249363"/>
                <a:gridCol w="1511300"/>
                <a:gridCol w="2160587"/>
              </a:tblGrid>
              <a:tr h="7620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Prova Brasil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(Standardized grade X flow indicator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FINAL YEARS (6th to 9th GRADE) 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% 2009-2011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4.71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4.62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4.86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5.10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+5%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-324544" y="188640"/>
            <a:ext cx="7921625" cy="5762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Results 2009 - 2011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2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95559"/>
              </p:ext>
            </p:extLst>
          </p:nvPr>
        </p:nvGraphicFramePr>
        <p:xfrm>
          <a:off x="468313" y="1628800"/>
          <a:ext cx="8402700" cy="4876800"/>
        </p:xfrm>
        <a:graphic>
          <a:graphicData uri="http://schemas.openxmlformats.org/drawingml/2006/table">
            <a:tbl>
              <a:tblPr/>
              <a:tblGrid>
                <a:gridCol w="2694051"/>
                <a:gridCol w="1657350"/>
                <a:gridCol w="1150937"/>
                <a:gridCol w="1009650"/>
                <a:gridCol w="944562"/>
                <a:gridCol w="9461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Position Early Years IDEB 2011</a:t>
                      </a: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CAPITAL Cities</a:t>
                      </a: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Students</a:t>
                      </a: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IDEB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2011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IDEB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2009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%  2009-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2011</a:t>
                      </a:r>
                    </a:p>
                  </a:txBody>
                  <a:tcPr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Florianopolis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8,533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6.0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15%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Campo Grande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43,409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12%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Curitiba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87,133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Palmas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12,262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4%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3º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Belo Horizonte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64,722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6%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4º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Rio de Janeiro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299,584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6%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5º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Goiania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42,772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4%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6º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Teresina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35,475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7º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Boa Vista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16,158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6%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Vitoria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15,647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4%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8º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Cuiaba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21,021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7%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Rio Branco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8,053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-4%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Sao Paulo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210,391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26238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IDEB 2011 – Early Years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27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4252"/>
              </p:ext>
            </p:extLst>
          </p:nvPr>
        </p:nvGraphicFramePr>
        <p:xfrm>
          <a:off x="611560" y="1628616"/>
          <a:ext cx="8352928" cy="5075886"/>
        </p:xfrm>
        <a:graphic>
          <a:graphicData uri="http://schemas.openxmlformats.org/drawingml/2006/table">
            <a:tbl>
              <a:tblPr/>
              <a:tblGrid>
                <a:gridCol w="2448272"/>
                <a:gridCol w="1633000"/>
                <a:gridCol w="1103304"/>
                <a:gridCol w="841384"/>
                <a:gridCol w="954087"/>
                <a:gridCol w="1372881"/>
              </a:tblGrid>
              <a:tr h="9996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Position Final Years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IDEB 2011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CAPITAL Cities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Students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IDEB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2011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IDEB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2009</a:t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</a:b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%  2009 -  2011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Campo Grande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29,714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4.8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4%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Palmas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8,807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5.0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0%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Curitiba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7,351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4.7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4.4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7%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3º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Florianopolis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6,792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4.6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4.5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4º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Belo Horizonte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59,199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4.5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3.8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18%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5º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Rio de Janeiro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230,375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4.4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3.6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22%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0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Teresina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24,824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4.4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4.7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-6%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6º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Sao Paulo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242,275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4.3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4.2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102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7º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Cuiaba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7,624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4.2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4.1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2%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Vitoria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13,062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4.2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3.8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11%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8º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Joao Pessoa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16,982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3.9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3.4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15%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Sao Luis</a:t>
                      </a:r>
                    </a:p>
                  </a:txBody>
                  <a:tcPr marT="1270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 27,653 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3.9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MS PGothic" pitchFamily="34" charset="-128"/>
                        </a:rPr>
                        <a:t>4.1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S PGothic" pitchFamily="34" charset="-128"/>
                        </a:rPr>
                        <a:t>-5%</a:t>
                      </a:r>
                    </a:p>
                  </a:txBody>
                  <a:tcPr marT="12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ítulo 9"/>
          <p:cNvSpPr txBox="1">
            <a:spLocks noGrp="1"/>
          </p:cNvSpPr>
          <p:nvPr>
            <p:ph type="ctrTitle"/>
          </p:nvPr>
        </p:nvSpPr>
        <p:spPr>
          <a:xfrm>
            <a:off x="1008112" y="262389"/>
            <a:ext cx="824440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IDEB 2011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Final Years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6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ço Reservado para Conteúdo 2"/>
          <p:cNvSpPr txBox="1">
            <a:spLocks/>
          </p:cNvSpPr>
          <p:nvPr/>
        </p:nvSpPr>
        <p:spPr bwMode="auto">
          <a:xfrm>
            <a:off x="900113" y="2060575"/>
            <a:ext cx="71294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Literacy Rates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Portuguese Language</a:t>
            </a:r>
            <a:endParaRPr lang="en-US" alt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29817"/>
              </p:ext>
            </p:extLst>
          </p:nvPr>
        </p:nvGraphicFramePr>
        <p:xfrm>
          <a:off x="1042366" y="3284538"/>
          <a:ext cx="7058026" cy="302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13"/>
                <a:gridCol w="3529013"/>
              </a:tblGrid>
              <a:tr h="7560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Reading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57" marR="91457" marT="45698" marB="45698" anchor="ctr"/>
                </a:tc>
                <a:tc hMerge="1"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00" marB="45700"/>
                </a:tc>
              </a:tr>
              <a:tr h="7560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2012</a:t>
                      </a:r>
                    </a:p>
                  </a:txBody>
                  <a:tcPr marL="9529" marR="9529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90%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560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2011</a:t>
                      </a:r>
                    </a:p>
                  </a:txBody>
                  <a:tcPr marL="9529" marR="9529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81,7%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560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2010</a:t>
                      </a:r>
                    </a:p>
                  </a:txBody>
                  <a:tcPr marL="9529" marR="9529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79,6%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212" name="CaixaDeTexto 2"/>
          <p:cNvSpPr txBox="1">
            <a:spLocks noChangeArrowheads="1"/>
          </p:cNvSpPr>
          <p:nvPr/>
        </p:nvSpPr>
        <p:spPr bwMode="auto">
          <a:xfrm>
            <a:off x="1187624" y="140439"/>
            <a:ext cx="684053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Alfabetiza Rio </a:t>
            </a:r>
            <a:r>
              <a:rPr lang="en-US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Results</a:t>
            </a:r>
            <a:endParaRPr lang="en-US" alt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ço Reservado para Conteúdo 2"/>
          <p:cNvSpPr txBox="1">
            <a:spLocks/>
          </p:cNvSpPr>
          <p:nvPr/>
        </p:nvSpPr>
        <p:spPr bwMode="auto">
          <a:xfrm>
            <a:off x="900113" y="2060575"/>
            <a:ext cx="71294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 dirty="0" smtClean="0">
                <a:latin typeface="Bookman Old Style" pitchFamily="18" charset="0"/>
                <a:cs typeface="Arial" charset="0"/>
              </a:rPr>
              <a:t>Numeracy Rates</a:t>
            </a:r>
            <a:endParaRPr lang="pt-BR" altLang="pt-BR" sz="2400" b="1" dirty="0">
              <a:latin typeface="Bookman Old Style" pitchFamily="18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altLang="pt-BR" sz="2400" b="1" dirty="0" err="1" smtClean="0">
                <a:latin typeface="Bookman Old Style" pitchFamily="18" charset="0"/>
                <a:cs typeface="Arial" charset="0"/>
              </a:rPr>
              <a:t>Math</a:t>
            </a:r>
            <a:endParaRPr lang="pt-BR" altLang="pt-BR" sz="2400" b="1" dirty="0">
              <a:latin typeface="Bookman Old Style" pitchFamily="18" charset="0"/>
              <a:cs typeface="Arial" charset="0"/>
            </a:endParaRPr>
          </a:p>
        </p:txBody>
      </p:sp>
      <p:sp>
        <p:nvSpPr>
          <p:cNvPr id="8212" name="CaixaDeTexto 2"/>
          <p:cNvSpPr txBox="1">
            <a:spLocks noChangeArrowheads="1"/>
          </p:cNvSpPr>
          <p:nvPr/>
        </p:nvSpPr>
        <p:spPr bwMode="auto">
          <a:xfrm>
            <a:off x="1187624" y="140439"/>
            <a:ext cx="684053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Bookman Old Style" pitchFamily="18" charset="0"/>
              </a:rPr>
              <a:t>Alfabetiza Rio 2012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err="1" smtClean="0">
                <a:latin typeface="Bookman Old Style" pitchFamily="18" charset="0"/>
              </a:rPr>
              <a:t>Results</a:t>
            </a:r>
            <a:endParaRPr lang="pt-BR" altLang="pt-BR" sz="36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50914"/>
              </p:ext>
            </p:extLst>
          </p:nvPr>
        </p:nvGraphicFramePr>
        <p:xfrm>
          <a:off x="1116013" y="3222204"/>
          <a:ext cx="6696076" cy="31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38"/>
                <a:gridCol w="3348038"/>
              </a:tblGrid>
              <a:tr h="45715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Math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2" marR="91432" marT="45695" marB="45695" anchor="ctr"/>
                </a:tc>
                <a:tc hMerge="1"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00" marB="45700"/>
                </a:tc>
              </a:tr>
              <a:tr h="900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2012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90,5%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900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83,8%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900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80,7%</a:t>
                      </a:r>
                      <a:endParaRPr lang="pt-BR" sz="2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4000" b="1" dirty="0" smtClean="0">
                <a:latin typeface="+mj-lt"/>
                <a:cs typeface="Calibri" pitchFamily="34" charset="0"/>
              </a:rPr>
              <a:t>KEY INITIATIVES:</a:t>
            </a:r>
            <a:br>
              <a:rPr lang="pt-BR" sz="4000" b="1" dirty="0" smtClean="0">
                <a:latin typeface="+mj-lt"/>
                <a:cs typeface="Calibri" pitchFamily="34" charset="0"/>
              </a:rPr>
            </a:br>
            <a:r>
              <a:rPr lang="pt-BR" sz="4000" b="1" i="1" dirty="0" smtClean="0">
                <a:latin typeface="+mj-lt"/>
                <a:cs typeface="Calibri" pitchFamily="34" charset="0"/>
              </a:rPr>
              <a:t>Educopédia</a:t>
            </a:r>
            <a:endParaRPr lang="pt-BR" sz="4000" b="1" i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823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7126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d:\Users\Cristiano\Desktop\Educopé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9144001" cy="27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-36512" y="272169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platform for collaborative digital lessons, where students and teachers can access self-explanatory activities through play and practice anywhere, anytime.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90366"/>
              </p:ext>
            </p:extLst>
          </p:nvPr>
        </p:nvGraphicFramePr>
        <p:xfrm>
          <a:off x="107504" y="4149080"/>
          <a:ext cx="3456384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293"/>
                <a:gridCol w="1155740"/>
                <a:gridCol w="1159351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Google Analytics</a:t>
                      </a:r>
                      <a:endParaRPr lang="en-US" sz="1600" b="0" i="0" u="none" strike="noStrike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Visitors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Views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2013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            597.340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      10.070.752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            567.894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      10.465.858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</a:t>
                      </a:r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64.289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         1.060.029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23296"/>
              </p:ext>
            </p:extLst>
          </p:nvPr>
        </p:nvGraphicFramePr>
        <p:xfrm>
          <a:off x="3851920" y="4149080"/>
          <a:ext cx="5184576" cy="117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112"/>
                <a:gridCol w="1347269"/>
                <a:gridCol w="1287122"/>
                <a:gridCol w="1267073"/>
              </a:tblGrid>
              <a:tr h="294893"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4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Desktop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560.970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577.037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4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Mobile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3.655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10.633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48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Tablet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3.269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9.669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8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Teachers working collaboratively on </a:t>
            </a:r>
            <a:r>
              <a:rPr lang="pt-BR" sz="3200" i="1" dirty="0" err="1" smtClean="0"/>
              <a:t>Educopédia</a:t>
            </a:r>
            <a:r>
              <a:rPr lang="pt-BR" sz="3200" i="1" dirty="0" smtClean="0"/>
              <a:t> </a:t>
            </a:r>
            <a:r>
              <a:rPr lang="en-US" sz="3200" dirty="0" smtClean="0"/>
              <a:t>content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35457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2252464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3600" b="1" dirty="0" smtClean="0">
                <a:latin typeface="+mj-lt"/>
                <a:cs typeface="Calibri" pitchFamily="34" charset="0"/>
              </a:rPr>
              <a:t>KEY INITIATIVES:</a:t>
            </a:r>
          </a:p>
          <a:p>
            <a:r>
              <a:rPr lang="pt-BR" sz="3600" b="1" dirty="0" smtClean="0">
                <a:latin typeface="+mj-lt"/>
                <a:cs typeface="Calibri" pitchFamily="34" charset="0"/>
              </a:rPr>
              <a:t>Experimental Middle Schools</a:t>
            </a:r>
            <a:endParaRPr lang="pt-BR" sz="36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06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7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Schools for adolescents (7th to 9th grades)</a:t>
            </a:r>
          </a:p>
          <a:p>
            <a:r>
              <a:rPr lang="en-US" dirty="0" smtClean="0"/>
              <a:t>Young protagonism - Science, Drama and Movie Clubs, electives and Future Life Projects.</a:t>
            </a:r>
          </a:p>
          <a:p>
            <a:r>
              <a:rPr lang="en-US" dirty="0" smtClean="0"/>
              <a:t>Full-time day schools, with high expectations and rigor</a:t>
            </a:r>
          </a:p>
          <a:p>
            <a:r>
              <a:rPr lang="en-US" dirty="0" smtClean="0"/>
              <a:t>7th and 8th grade teachers covering more than one subject area- Hard Sciences and Humanities (with mentoring)</a:t>
            </a:r>
          </a:p>
          <a:p>
            <a:r>
              <a:rPr lang="en-US" dirty="0" smtClean="0"/>
              <a:t>Exceptional results.</a:t>
            </a:r>
          </a:p>
          <a:p>
            <a:r>
              <a:rPr lang="en-US" dirty="0" smtClean="0"/>
              <a:t>Special experimental middle schools for Arts, Sports, Samba and New Technologies (GENTE)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Middle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0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370"/>
            <a:ext cx="914400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Team teacher in </a:t>
            </a:r>
            <a:r>
              <a:rPr lang="pt-BR" sz="3200" i="1" dirty="0" smtClean="0"/>
              <a:t>Ginásio Experimental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651098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7126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107504" y="1484784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new school concept that makes the learning process personal, adjusting it to each student’s needs. </a:t>
            </a:r>
          </a:p>
          <a:p>
            <a:pPr algn="just">
              <a:buFont typeface="Arial" charset="0"/>
              <a:buNone/>
            </a:pPr>
            <a:endParaRPr lang="en-US" alt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changed everything: content, method and management.</a:t>
            </a:r>
          </a:p>
          <a:p>
            <a:pPr algn="just">
              <a:buFont typeface="Arial" charset="0"/>
              <a:buNone/>
            </a:pPr>
            <a:endParaRPr lang="en-US" alt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classes, grades or classrooms.  To develop skills and competencies, teachers and students use digital classes from </a:t>
            </a:r>
            <a:r>
              <a:rPr lang="en-US" altLang="pt-B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Educopédia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tablets and smartphones as part of the school material</a:t>
            </a:r>
          </a:p>
          <a:p>
            <a:pPr algn="just">
              <a:buFont typeface="Arial" charset="0"/>
              <a:buNone/>
            </a:pPr>
            <a:endParaRPr lang="en-US" alt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teachers is reinvented. At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teachers become mentors guiding students’ academic and social-emotional development </a:t>
            </a:r>
          </a:p>
          <a:p>
            <a:pPr algn="just"/>
            <a:endParaRPr lang="en-US" alt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just"/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Disseminate practices developed in  GENTE to the Experimental Middle Schools and the least performing schools (e.g. formative assessment)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04664"/>
            <a:ext cx="1845377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GENTE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20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2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1161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GENTE school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82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764704"/>
            <a:ext cx="9145016" cy="60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51" y="2252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GENTE school André </a:t>
            </a:r>
            <a:r>
              <a:rPr lang="en-US" sz="3600" dirty="0" err="1" smtClean="0"/>
              <a:t>Urani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8183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03150"/>
            <a:ext cx="1151980" cy="81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107504" y="1410355"/>
            <a:ext cx="8856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2E75B6"/>
              </a:buClr>
              <a:buFontTx/>
              <a:buNone/>
              <a:defRPr/>
            </a:pPr>
            <a:endParaRPr lang="en-US" altLang="pt-BR" sz="500" dirty="0" smtClean="0"/>
          </a:p>
          <a:p>
            <a:pPr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2000" dirty="0" smtClean="0"/>
              <a:t> 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and teachers have noticed relevant development of the student’s 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emotional skills 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especially in terms of autonomy, collaboration and solidarity.  </a:t>
            </a:r>
          </a:p>
          <a:p>
            <a:pPr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endParaRPr lang="en-US" altLang="pt-BR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Relevant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results 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also been noticed: in general, GENTE’s general results grew more than those of the municipal schools, especially in </a:t>
            </a:r>
            <a:r>
              <a:rPr lang="en-US" altLang="pt-B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Science and Writing. </a:t>
            </a:r>
          </a:p>
          <a:p>
            <a:pPr indent="0" algn="just">
              <a:spcBef>
                <a:spcPct val="0"/>
              </a:spcBef>
              <a:buClr>
                <a:srgbClr val="2E75B6"/>
              </a:buClr>
              <a:buFont typeface="Arial" charset="0"/>
              <a:buNone/>
              <a:defRPr/>
            </a:pPr>
            <a:endParaRPr lang="en-US" altLang="pt-BR" sz="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 of the qualitative evaluation show that the students: </a:t>
            </a:r>
          </a:p>
          <a:p>
            <a:pPr lvl="1"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Think this school is far better than any school they have been before (due to technological aspects, infrastructure and the respect to everyone’s rhythm); </a:t>
            </a:r>
          </a:p>
          <a:p>
            <a:pPr lvl="1"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Multigrade</a:t>
            </a: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classrooms are positive (younger students like to learn from older peers, and the older students like to be regarded as references); </a:t>
            </a:r>
          </a:p>
          <a:p>
            <a:pPr indent="-285750" algn="just">
              <a:spcBef>
                <a:spcPct val="0"/>
              </a:spcBef>
              <a:buClr>
                <a:srgbClr val="2E75B6"/>
              </a:buClr>
              <a:buFont typeface="Arial" charset="0"/>
              <a:buNone/>
              <a:defRPr/>
            </a:pPr>
            <a:endParaRPr lang="en-US" altLang="pt-BR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main focus of the school in </a:t>
            </a:r>
            <a:r>
              <a:rPr lang="en-US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n-US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be:</a:t>
            </a:r>
          </a:p>
          <a:p>
            <a:pPr lvl="1"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solidify the pedagogical practices within the school</a:t>
            </a:r>
          </a:p>
          <a:p>
            <a:pPr lvl="1"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built a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solution which will integrate the tools of diagnostic assessments, the construction of personalized Formative Itineraries, adequate digital educational contents and formative/adaptive assessments </a:t>
            </a:r>
          </a:p>
          <a:p>
            <a:pPr lvl="1" algn="just">
              <a:spcBef>
                <a:spcPct val="0"/>
              </a:spcBef>
              <a:buClr>
                <a:srgbClr val="2E75B6"/>
              </a:buClr>
              <a:buFont typeface="Wingdings" pitchFamily="2" charset="2"/>
              <a:buChar char="§"/>
              <a:defRPr/>
            </a:pPr>
            <a:r>
              <a:rPr lang="en-US" alt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disseminate GENTE’s components to other schools</a:t>
            </a:r>
            <a:endParaRPr lang="en-US" alt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3" y="478413"/>
            <a:ext cx="8113797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rgbClr val="2E75B6"/>
              </a:buClr>
              <a:defRPr/>
            </a:pPr>
            <a:r>
              <a:rPr lang="en-US" altLang="pt-B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Preliminary Results- 2013: </a:t>
            </a:r>
            <a:endParaRPr lang="en-US" altLang="pt-BR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75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4000" b="1" dirty="0" smtClean="0">
                <a:latin typeface="+mj-lt"/>
                <a:cs typeface="Calibri" pitchFamily="34" charset="0"/>
              </a:rPr>
              <a:t>KEY INITIATIVES: </a:t>
            </a:r>
          </a:p>
          <a:p>
            <a:r>
              <a:rPr lang="pt-BR" sz="4000" b="1" dirty="0" smtClean="0">
                <a:latin typeface="+mj-lt"/>
                <a:cs typeface="Calibri" pitchFamily="34" charset="0"/>
              </a:rPr>
              <a:t>Schools of Tomorrow</a:t>
            </a:r>
            <a:endParaRPr lang="pt-BR" sz="40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04850" y="3429000"/>
            <a:ext cx="7772400" cy="1362075"/>
          </a:xfrm>
        </p:spPr>
        <p:txBody>
          <a:bodyPr>
            <a:normAutofit/>
          </a:bodyPr>
          <a:lstStyle/>
          <a:p>
            <a:r>
              <a:rPr lang="pt-BR" sz="3200" i="1" dirty="0" smtClean="0"/>
              <a:t>Escolas do Amanhã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3690498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291554"/>
            <a:ext cx="8229600" cy="12652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Of Tomorrow                 The Program In Numbers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87126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107504" y="1484784"/>
            <a:ext cx="8856984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Rio de Janeiro’s</a:t>
            </a: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vulnerable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of Tomorrow in Rio de Janeiro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dropout rates since 2009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105k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benefitted by the Program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6k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 working in the Schools of Tomorrow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on Brazil’s 2011Basic Education  	   	    Development Index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on Rio’s 2012 - Basic Education        		    Development Index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23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652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Work?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1"/>
            <a:ext cx="5987220" cy="52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19446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03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45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Ensina</a:t>
            </a:r>
            <a:r>
              <a:rPr lang="en-US" sz="3600" dirty="0" smtClean="0"/>
              <a:t> teacher in </a:t>
            </a:r>
            <a:r>
              <a:rPr lang="en-US" sz="3600" dirty="0" err="1" smtClean="0"/>
              <a:t>Escola</a:t>
            </a:r>
            <a:r>
              <a:rPr lang="en-US" sz="3600" dirty="0" smtClean="0"/>
              <a:t> de </a:t>
            </a:r>
            <a:r>
              <a:rPr lang="en-US" sz="3600" dirty="0" err="1" smtClean="0"/>
              <a:t>Amanha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4964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a team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US" dirty="0" smtClean="0"/>
              <a:t>Suggestions from </a:t>
            </a:r>
            <a:r>
              <a:rPr lang="en-US" i="1" dirty="0" err="1" smtClean="0"/>
              <a:t>Todos</a:t>
            </a:r>
            <a:r>
              <a:rPr lang="en-US" i="1" dirty="0" smtClean="0"/>
              <a:t> </a:t>
            </a:r>
            <a:r>
              <a:rPr lang="en-US" i="1" dirty="0" err="1" smtClean="0"/>
              <a:t>pela</a:t>
            </a:r>
            <a:r>
              <a:rPr lang="en-US" i="1" dirty="0" smtClean="0"/>
              <a:t> </a:t>
            </a:r>
            <a:r>
              <a:rPr lang="en-US" i="1" dirty="0" err="1" smtClean="0"/>
              <a:t>Educação</a:t>
            </a:r>
            <a:r>
              <a:rPr lang="en-US" dirty="0" smtClean="0"/>
              <a:t> and reformers from successful school systems;</a:t>
            </a:r>
          </a:p>
          <a:p>
            <a:r>
              <a:rPr lang="en-US" dirty="0" smtClean="0"/>
              <a:t>Initial meeting to present the plan and hear reactions;</a:t>
            </a:r>
          </a:p>
          <a:p>
            <a:r>
              <a:rPr lang="en-US" dirty="0" smtClean="0"/>
              <a:t>Invitation to the undersecretary to stay as special advisor and confirmation of all the line members.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621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64054"/>
              </p:ext>
            </p:extLst>
          </p:nvPr>
        </p:nvGraphicFramePr>
        <p:xfrm>
          <a:off x="827088" y="2060575"/>
          <a:ext cx="7416800" cy="2016126"/>
        </p:xfrm>
        <a:graphic>
          <a:graphicData uri="http://schemas.openxmlformats.org/drawingml/2006/table">
            <a:tbl>
              <a:tblPr/>
              <a:tblGrid>
                <a:gridCol w="1223962"/>
                <a:gridCol w="1223963"/>
                <a:gridCol w="1295400"/>
                <a:gridCol w="1800225"/>
                <a:gridCol w="1873250"/>
              </a:tblGrid>
              <a:tr h="725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IDEB (Nota Padronizada X Indicador de Fluxo)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ANOS INICIAIS (1º ao 5º ANO)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Diferença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2009-2011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4.1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5.0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+8%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45744"/>
              </p:ext>
            </p:extLst>
          </p:nvPr>
        </p:nvGraphicFramePr>
        <p:xfrm>
          <a:off x="862013" y="4437063"/>
          <a:ext cx="7427913" cy="2087563"/>
        </p:xfrm>
        <a:graphic>
          <a:graphicData uri="http://schemas.openxmlformats.org/drawingml/2006/table">
            <a:tbl>
              <a:tblPr/>
              <a:tblGrid>
                <a:gridCol w="1204913"/>
                <a:gridCol w="1325562"/>
                <a:gridCol w="1296988"/>
                <a:gridCol w="1727200"/>
                <a:gridCol w="1873250"/>
              </a:tblGrid>
              <a:tr h="7620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IDEB (Nota Padronizada X Indicador de Fluxo)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ANOS FINAIS (6º ao 9º ANO)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2007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2009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2011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Diferença 2009-2011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3.1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PGothic" pitchFamily="34" charset="-128"/>
                        </a:rPr>
                        <a:t>4.0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S Mincho" pitchFamily="49" charset="-128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S Mincho" pitchFamily="49" charset="-128"/>
                        </a:rPr>
                        <a:t>+33%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215" name="CaixaDeTexto 2"/>
          <p:cNvSpPr txBox="1">
            <a:spLocks noChangeArrowheads="1"/>
          </p:cNvSpPr>
          <p:nvPr/>
        </p:nvSpPr>
        <p:spPr bwMode="auto">
          <a:xfrm>
            <a:off x="539552" y="262389"/>
            <a:ext cx="864096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IDEB 2011 – </a:t>
            </a:r>
            <a:r>
              <a:rPr lang="pt-BR" alt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Schools of Tomorrow</a:t>
            </a:r>
            <a:endParaRPr lang="pt-BR" alt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74848" y="764704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Percentage of schools that received bonuses was higher among the Schools of Tomorrow;</a:t>
            </a:r>
          </a:p>
          <a:p>
            <a:r>
              <a:rPr lang="en-US" dirty="0" smtClean="0"/>
              <a:t>Dropout rate fell from 5,1% to 2.3%;</a:t>
            </a:r>
          </a:p>
          <a:p>
            <a:r>
              <a:rPr lang="en-US" dirty="0" smtClean="0"/>
              <a:t>Test scores have increased in all years;</a:t>
            </a:r>
          </a:p>
          <a:p>
            <a:r>
              <a:rPr lang="en-US" dirty="0" smtClean="0"/>
              <a:t>Attendance rates have increased dramatically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380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4000" b="1" dirty="0" smtClean="0">
                <a:latin typeface="+mj-lt"/>
                <a:cs typeface="Calibri" pitchFamily="34" charset="0"/>
              </a:rPr>
              <a:t>How to Keep Improving</a:t>
            </a:r>
            <a:endParaRPr lang="pt-BR" sz="40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04850" y="3429000"/>
            <a:ext cx="7772400" cy="136207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Biggest challenges and Next Steps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994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The goals behind our strategies </a:t>
            </a:r>
            <a:endParaRPr lang="pt-B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Develop autonomous, caring, and competent young adults</a:t>
            </a:r>
          </a:p>
          <a:p>
            <a:r>
              <a:rPr lang="pt-BR" dirty="0" smtClean="0"/>
              <a:t>Redeem the admiration for public schools and teachers</a:t>
            </a:r>
          </a:p>
          <a:p>
            <a:r>
              <a:rPr lang="pt-BR" dirty="0" smtClean="0"/>
              <a:t>Involve the entire society in the positive transformation of public education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07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Biggest frustrations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emphasis on and support for some preconditions of the reform</a:t>
            </a:r>
          </a:p>
          <a:p>
            <a:r>
              <a:rPr lang="en-US" dirty="0" smtClean="0"/>
              <a:t>Bureaucratic view on management</a:t>
            </a:r>
          </a:p>
          <a:p>
            <a:r>
              <a:rPr lang="en-US" dirty="0" smtClean="0"/>
              <a:t>Slow rhythm of the transformation (and lack of courage) at the federal level</a:t>
            </a:r>
          </a:p>
          <a:p>
            <a:r>
              <a:rPr lang="en-US" dirty="0" smtClean="0"/>
              <a:t>General attitudes towards the teachers (respect and admiration X pity)</a:t>
            </a:r>
          </a:p>
          <a:p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128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8244408" cy="134076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Biggest challenges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800800" cy="43924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Changing the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Dealing with violence in and around the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Improving math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enough hours in the school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Institutionalizing and deepening the changes already in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wave of actions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we teach</a:t>
            </a:r>
          </a:p>
          <a:p>
            <a:pPr lvl="1"/>
            <a:r>
              <a:rPr lang="en-US" dirty="0" smtClean="0"/>
              <a:t>Strategic persistence with curriculum guidelines, tests and learning reinforcement</a:t>
            </a:r>
          </a:p>
          <a:p>
            <a:pPr lvl="1"/>
            <a:r>
              <a:rPr lang="en-US" dirty="0" smtClean="0"/>
              <a:t>Emphasize literacy, math and science</a:t>
            </a:r>
          </a:p>
          <a:p>
            <a:pPr lvl="1"/>
            <a:r>
              <a:rPr lang="en-US" dirty="0" smtClean="0"/>
              <a:t>English language starting in 1st grade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How we teach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– focus on excellence and innovation in teacher practice 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Higher standards for new teachers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Hiring and training mentors for new teachers (and unprepared ones)</a:t>
            </a:r>
          </a:p>
          <a:p>
            <a:pPr lvl="1"/>
            <a:r>
              <a:rPr lang="en-US" i="1" dirty="0" err="1" smtClean="0"/>
              <a:t>Ginásio</a:t>
            </a:r>
            <a:r>
              <a:rPr lang="en-US" i="1" dirty="0" smtClean="0"/>
              <a:t> Carioca </a:t>
            </a:r>
            <a:r>
              <a:rPr lang="en-US" dirty="0" smtClean="0"/>
              <a:t>Program: integrated approach to teaching in middle schools with 3 axes (excellence in teaching, character education, and structured teaching resources);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Integrated Teaching; one shift schools (extended day); time for teacher study and collaboration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 err="1" smtClean="0"/>
              <a:t>Educopédia</a:t>
            </a:r>
            <a:r>
              <a:rPr lang="en-US" dirty="0" smtClean="0"/>
              <a:t>, textbooks, life plans, experimental middle schools (innovation hubs which disseminate new actions)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How we manage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– focus on results, reward excellence, hold people accountable, address problems early, and never stop!!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7079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258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t-BR" sz="4000" b="1" dirty="0" smtClean="0">
                <a:latin typeface="+mj-lt"/>
                <a:cs typeface="Calibri" pitchFamily="34" charset="0"/>
              </a:rPr>
              <a:t>THANK YOU!</a:t>
            </a:r>
            <a:endParaRPr lang="pt-BR" sz="40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04850" y="3429000"/>
            <a:ext cx="7772400" cy="136207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claudiacostin@rioeduca.net</a:t>
            </a:r>
            <a:br>
              <a:rPr lang="pt-BR" sz="3200" dirty="0" smtClean="0"/>
            </a:br>
            <a:r>
              <a:rPr lang="pt-BR" sz="3200" dirty="0" smtClean="0"/>
              <a:t>@</a:t>
            </a:r>
            <a:r>
              <a:rPr lang="pt-BR" sz="3200" dirty="0" err="1" smtClean="0"/>
              <a:t>ClaudiaCostin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5892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from managing other public policies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Dosing continuity and change;</a:t>
            </a:r>
          </a:p>
          <a:p>
            <a:r>
              <a:rPr lang="en-US" dirty="0" smtClean="0"/>
              <a:t>Identifying and communicating precisely the problems that need to be addressed;</a:t>
            </a:r>
          </a:p>
          <a:p>
            <a:r>
              <a:rPr lang="en-US" dirty="0" smtClean="0"/>
              <a:t>Building good teams;</a:t>
            </a:r>
          </a:p>
          <a:p>
            <a:r>
              <a:rPr lang="en-US" dirty="0" smtClean="0"/>
              <a:t>Using project managers for new initiatives and having them work with the permanent structure team (different skills);</a:t>
            </a:r>
          </a:p>
          <a:p>
            <a:r>
              <a:rPr lang="en-US" dirty="0" smtClean="0"/>
              <a:t>Building good partnerships with civil society and private sector.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90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management lessons from other areas to education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Building a good incentive system;</a:t>
            </a:r>
          </a:p>
          <a:p>
            <a:r>
              <a:rPr lang="en-US" dirty="0" smtClean="0"/>
              <a:t>Focusing on results (learning – not buildings or fancy projects);</a:t>
            </a:r>
          </a:p>
          <a:p>
            <a:r>
              <a:rPr lang="en-US" dirty="0" smtClean="0"/>
              <a:t>Studying recent literature on education and ensuring that team members are updated, despite avoiding academicism;</a:t>
            </a:r>
          </a:p>
          <a:p>
            <a:r>
              <a:rPr lang="en-US" dirty="0" smtClean="0"/>
              <a:t>Inform society systematically about phases and results, even the negative ones.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595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272808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  <a:cs typeface="Calibri" pitchFamily="34" charset="0"/>
              </a:rPr>
              <a:t>Education in Rio de Janeiro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04850" y="3573016"/>
            <a:ext cx="7772400" cy="1362075"/>
          </a:xfrm>
        </p:spPr>
        <p:txBody>
          <a:bodyPr>
            <a:normAutofit/>
          </a:bodyPr>
          <a:lstStyle/>
          <a:p>
            <a:r>
              <a:rPr lang="pt-BR" sz="3200" dirty="0"/>
              <a:t>T</a:t>
            </a:r>
            <a:r>
              <a:rPr lang="pt-BR" sz="3200" dirty="0" smtClean="0"/>
              <a:t>he context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8443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Context in 2009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400" dirty="0" smtClean="0">
                <a:solidFill>
                  <a:schemeClr val="tx1">
                    <a:lumMod val="95000"/>
                  </a:schemeClr>
                </a:solidFill>
              </a:rPr>
              <a:t>1,063 schools, of which 250 </a:t>
            </a:r>
            <a:r>
              <a:rPr lang="en-US" sz="7400" dirty="0" err="1" smtClean="0">
                <a:solidFill>
                  <a:schemeClr val="tx1">
                    <a:lumMod val="95000"/>
                  </a:schemeClr>
                </a:solidFill>
              </a:rPr>
              <a:t>creches</a:t>
            </a:r>
            <a:r>
              <a:rPr lang="en-US" sz="7400" dirty="0" smtClean="0">
                <a:solidFill>
                  <a:schemeClr val="tx1">
                    <a:lumMod val="95000"/>
                  </a:schemeClr>
                </a:solidFill>
              </a:rPr>
              <a:t> (now 1,075 and 384 </a:t>
            </a:r>
            <a:r>
              <a:rPr lang="en-US" sz="7400" dirty="0" err="1" smtClean="0">
                <a:solidFill>
                  <a:schemeClr val="tx1">
                    <a:lumMod val="95000"/>
                  </a:schemeClr>
                </a:solidFill>
              </a:rPr>
              <a:t>creches</a:t>
            </a:r>
            <a:endParaRPr lang="en-US" sz="7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7400" dirty="0" smtClean="0">
                <a:effectLst/>
              </a:rPr>
              <a:t>Students: 705.659 in March 2009 (now 668.919)</a:t>
            </a:r>
          </a:p>
          <a:p>
            <a:r>
              <a:rPr lang="en-US" sz="7400" dirty="0" smtClean="0">
                <a:effectLst/>
              </a:rPr>
              <a:t>Teachers: 36.060 in January 2009 (now 42.184)</a:t>
            </a:r>
          </a:p>
          <a:p>
            <a:r>
              <a:rPr lang="en-US" sz="7400" dirty="0" smtClean="0"/>
              <a:t>Teachers Union very radical, but not representative neither strong. Opposed to the reform since the beginning</a:t>
            </a:r>
          </a:p>
          <a:p>
            <a:r>
              <a:rPr lang="en-US" sz="7400" dirty="0" smtClean="0"/>
              <a:t>Good results in the national Educational index in comparison to Brazil’s average </a:t>
            </a:r>
          </a:p>
          <a:p>
            <a:r>
              <a:rPr lang="en-US" sz="7400" dirty="0" smtClean="0"/>
              <a:t>But declining performance: 5th grade students with adequate language skills on national test fell from </a:t>
            </a:r>
            <a:r>
              <a:rPr lang="en-US" sz="7400" b="1" dirty="0" smtClean="0">
                <a:solidFill>
                  <a:schemeClr val="tx2">
                    <a:lumMod val="75000"/>
                  </a:schemeClr>
                </a:solidFill>
              </a:rPr>
              <a:t>33.05% </a:t>
            </a:r>
            <a:r>
              <a:rPr lang="en-US" sz="7400" dirty="0" smtClean="0"/>
              <a:t>in </a:t>
            </a:r>
            <a:r>
              <a:rPr lang="en-US" sz="7400" b="1" dirty="0" smtClean="0">
                <a:solidFill>
                  <a:schemeClr val="tx2">
                    <a:lumMod val="75000"/>
                  </a:schemeClr>
                </a:solidFill>
              </a:rPr>
              <a:t>2005</a:t>
            </a:r>
            <a:r>
              <a:rPr lang="en-US" sz="7400" dirty="0" smtClean="0"/>
              <a:t> to </a:t>
            </a:r>
            <a:r>
              <a:rPr lang="en-US" sz="7400" b="1" dirty="0" smtClean="0">
                <a:solidFill>
                  <a:schemeClr val="tx2">
                    <a:lumMod val="75000"/>
                  </a:schemeClr>
                </a:solidFill>
              </a:rPr>
              <a:t>29.07%</a:t>
            </a:r>
            <a:r>
              <a:rPr lang="en-US" sz="7400" dirty="0" smtClean="0"/>
              <a:t> in </a:t>
            </a:r>
            <a:r>
              <a:rPr lang="en-US" sz="7400" b="1" dirty="0" smtClean="0">
                <a:solidFill>
                  <a:schemeClr val="tx2">
                    <a:lumMod val="75000"/>
                  </a:schemeClr>
                </a:solidFill>
              </a:rPr>
              <a:t>2007</a:t>
            </a:r>
            <a:endParaRPr lang="en-US" sz="7400" dirty="0" smtClean="0"/>
          </a:p>
          <a:p>
            <a:r>
              <a:rPr lang="en-US" sz="7400" dirty="0" smtClean="0"/>
              <a:t>Social promotion created a paternalistic culture: no tests, no homework, no assignments = drop in student learning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61248"/>
            <a:ext cx="1356742" cy="95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80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5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lzKWN1oEKsFadYCIEYHw"/>
</p:tagLst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63BC1A-5022-4FE9-A1C3-6CDEAF780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2024</Words>
  <Application>Microsoft Office PowerPoint</Application>
  <PresentationFormat>On-screen Show (4:3)</PresentationFormat>
  <Paragraphs>479</Paragraphs>
  <Slides>47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Bookman Old Style</vt:lpstr>
      <vt:lpstr>Times New Roman</vt:lpstr>
      <vt:lpstr>Calibri</vt:lpstr>
      <vt:lpstr>MS PGothic</vt:lpstr>
      <vt:lpstr>Segoe Condensed</vt:lpstr>
      <vt:lpstr>Wingdings</vt:lpstr>
      <vt:lpstr>Cambria</vt:lpstr>
      <vt:lpstr>MS Mincho</vt:lpstr>
      <vt:lpstr>EdBackToSchl</vt:lpstr>
      <vt:lpstr>Claudia Costin Secretary of Education</vt:lpstr>
      <vt:lpstr>PowerPoint Presentation</vt:lpstr>
      <vt:lpstr>PowerPoint Presentation</vt:lpstr>
      <vt:lpstr>Building a team</vt:lpstr>
      <vt:lpstr>Lessons learned from managing other public policies</vt:lpstr>
      <vt:lpstr>Applying management lessons from other areas to education</vt:lpstr>
      <vt:lpstr>The context</vt:lpstr>
      <vt:lpstr>Context in 2009</vt:lpstr>
      <vt:lpstr>PowerPoint Presentation</vt:lpstr>
      <vt:lpstr>Context in 2009</vt:lpstr>
      <vt:lpstr>PowerPoint Presentation</vt:lpstr>
      <vt:lpstr>Context in 2009</vt:lpstr>
      <vt:lpstr>Our strategy, our implematation  and  the results</vt:lpstr>
      <vt:lpstr>First Actions</vt:lpstr>
      <vt:lpstr>PowerPoint Presentation</vt:lpstr>
      <vt:lpstr>First Actions</vt:lpstr>
      <vt:lpstr>First Actions</vt:lpstr>
      <vt:lpstr>First Results: IDEB &amp; Prova Brasil</vt:lpstr>
      <vt:lpstr>Some Results</vt:lpstr>
      <vt:lpstr>PowerPoint Presentation</vt:lpstr>
      <vt:lpstr>PowerPoint Presentation</vt:lpstr>
      <vt:lpstr>PowerPoint Presentation</vt:lpstr>
      <vt:lpstr>IDEB 2011 – Final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Middle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Escolas do Amanhã</vt:lpstr>
      <vt:lpstr> Schools Of Tomorrow                 The Program In Numbers  </vt:lpstr>
      <vt:lpstr>How Does it Work?</vt:lpstr>
      <vt:lpstr>PowerPoint Presentation</vt:lpstr>
      <vt:lpstr>PowerPoint Presentation</vt:lpstr>
      <vt:lpstr>Results</vt:lpstr>
      <vt:lpstr>Biggest challenges and Next Steps</vt:lpstr>
      <vt:lpstr>The goals behind our strategies </vt:lpstr>
      <vt:lpstr> Biggest frustrations </vt:lpstr>
      <vt:lpstr>Biggest challenges</vt:lpstr>
      <vt:lpstr>Next wave of actions</vt:lpstr>
      <vt:lpstr>claudiacostin@rioeduca.net @ClaudiaCostin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2011-04-03T12:07:02Z</dcterms:created>
  <dcterms:modified xsi:type="dcterms:W3CDTF">2014-02-21T15:46:33Z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TC010165961</vt:lpwstr>
  </property>
</Properties>
</file>