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2" r:id="rId6"/>
    <p:sldId id="266" r:id="rId7"/>
    <p:sldId id="263" r:id="rId8"/>
    <p:sldId id="267" r:id="rId9"/>
    <p:sldId id="264" r:id="rId10"/>
    <p:sldId id="268" r:id="rId11"/>
    <p:sldId id="269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7B71CC-DEFA-4B40-A155-1EDA95430774}" type="datetimeFigureOut">
              <a:rPr lang="en-US" smtClean="0"/>
              <a:pPr/>
              <a:t>27/05/2014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7C8C38-BCD6-490F-8EB7-523211D3854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4384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/>
              <a:t/>
            </a:r>
            <a:br>
              <a:rPr lang="en-US" sz="4000" b="1" dirty="0"/>
            </a:br>
            <a:r>
              <a:rPr lang="en-US" sz="4000" b="1" dirty="0" smtClean="0">
                <a:solidFill>
                  <a:schemeClr val="accent3">
                    <a:lumMod val="50000"/>
                  </a:schemeClr>
                </a:solidFill>
              </a:rPr>
              <a:t>Approaches </a:t>
            </a:r>
            <a:r>
              <a:rPr lang="en-US" sz="4000" b="1" dirty="0">
                <a:solidFill>
                  <a:schemeClr val="accent3">
                    <a:lumMod val="50000"/>
                  </a:schemeClr>
                </a:solidFill>
              </a:rPr>
              <a:t>to Alternative Dispute Resolution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4876800"/>
            <a:ext cx="5562600" cy="1524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Hranush Aghayan</a:t>
            </a:r>
          </a:p>
          <a:p>
            <a:pPr algn="l"/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Financial System Mediator of Armenia</a:t>
            </a:r>
          </a:p>
          <a:p>
            <a:pPr algn="l"/>
            <a:endParaRPr lang="en-US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3074" name="Picture 2" descr="File:Flag of Bulgaria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0"/>
            <a:ext cx="1905000" cy="1066800"/>
          </a:xfrm>
          <a:prstGeom prst="rect">
            <a:avLst/>
          </a:prstGeom>
          <a:noFill/>
        </p:spPr>
      </p:pic>
      <p:pic>
        <p:nvPicPr>
          <p:cNvPr id="3080" name="Picture 8" descr="https://encrypted-tbn3.gstatic.com/images?q=tbn:ANd9GcTnBoNb0BQYhkLqyrfSpoNXCMCE3HXamLQT4KWoBFAcVZ9qWmDwXC6l0Nv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8600" y="152400"/>
            <a:ext cx="1295400" cy="990600"/>
          </a:xfrm>
          <a:prstGeom prst="rect">
            <a:avLst/>
          </a:prstGeom>
          <a:noFill/>
        </p:spPr>
      </p:pic>
      <p:pic>
        <p:nvPicPr>
          <p:cNvPr id="3081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924800" y="152400"/>
            <a:ext cx="1066800" cy="1219199"/>
          </a:xfrm>
          <a:prstGeom prst="rect">
            <a:avLst/>
          </a:prstGeom>
          <a:noFill/>
        </p:spPr>
      </p:pic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1981200" y="1127612"/>
            <a:ext cx="59436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Times New Roman" pitchFamily="18" charset="0"/>
                <a:cs typeface="Arial" pitchFamily="34" charset="0"/>
              </a:rPr>
              <a:t>“Financial Consumer Protection and Financial Literacy”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1" dirty="0" smtClean="0">
                <a:latin typeface="Bell MT" pitchFamily="18" charset="0"/>
                <a:ea typeface="Times New Roman" pitchFamily="18" charset="0"/>
                <a:cs typeface="Arial" pitchFamily="34" charset="0"/>
              </a:rPr>
              <a:t>Sofia, </a:t>
            </a:r>
            <a:r>
              <a:rPr lang="en-US" sz="1400" b="1" dirty="0">
                <a:latin typeface="Bell MT" pitchFamily="18" charset="0"/>
                <a:ea typeface="Times New Roman" pitchFamily="18" charset="0"/>
                <a:cs typeface="Arial" pitchFamily="34" charset="0"/>
              </a:rPr>
              <a:t>10-11 June, </a:t>
            </a:r>
            <a:r>
              <a:rPr lang="en-US" sz="1400" b="1" dirty="0" smtClean="0">
                <a:latin typeface="Bell MT" pitchFamily="18" charset="0"/>
                <a:ea typeface="Times New Roman" pitchFamily="18" charset="0"/>
                <a:cs typeface="Arial" pitchFamily="34" charset="0"/>
              </a:rPr>
              <a:t>2014</a:t>
            </a:r>
            <a:endParaRPr lang="en-US" sz="1400" b="1" dirty="0">
              <a:latin typeface="Bell MT" pitchFamily="18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10" name="Picture 3" descr="Z:\Hranush\conference 2011\Designs\fs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51816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Transparency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i="1" dirty="0" smtClean="0">
                <a:solidFill>
                  <a:schemeClr val="accent3">
                    <a:lumMod val="50000"/>
                  </a:schemeClr>
                </a:solidFill>
              </a:rPr>
              <a:t>Annual report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Periodic reports, at least annual with information about </a:t>
            </a:r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the executive management</a:t>
            </a: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statistics of cases, ombudsman decisions</a:t>
            </a: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projects implemented</a:t>
            </a: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case studies</a:t>
            </a: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financial report</a:t>
            </a:r>
            <a:endParaRPr lang="en-US" dirty="0" smtClean="0"/>
          </a:p>
          <a:p>
            <a:pPr lvl="2">
              <a:buFont typeface="Wingdings" pitchFamily="2" charset="2"/>
              <a:buChar char="ü"/>
            </a:pPr>
            <a:r>
              <a:rPr lang="en-GB" i="1" dirty="0" smtClean="0"/>
              <a:t>decisions appealed</a:t>
            </a:r>
          </a:p>
          <a:p>
            <a:pPr marL="342900" lvl="2" indent="-342900"/>
            <a:r>
              <a:rPr lang="en-GB" sz="3200" dirty="0" smtClean="0"/>
              <a:t>Quarterly E-Journal of the Mediator</a:t>
            </a:r>
            <a:endParaRPr lang="en-US" sz="3200" dirty="0" smtClean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Thank you for attention!</a:t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  <a:t>Hranush Aghayan</a:t>
            </a:r>
            <a:b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  <a:t>Head of the Case Handling and Investigating Group</a:t>
            </a:r>
            <a:b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100" b="1" dirty="0" smtClean="0">
                <a:solidFill>
                  <a:schemeClr val="accent3">
                    <a:lumMod val="50000"/>
                  </a:schemeClr>
                </a:solidFill>
              </a:rPr>
              <a:t>info@fsm.am</a:t>
            </a:r>
            <a:endParaRPr lang="en-US" sz="31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6" name="Picture 3" descr="Z:\Hranush\conference 2011\Designs\fs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5105400"/>
            <a:ext cx="2683496" cy="1079500"/>
          </a:xfrm>
          <a:prstGeom prst="rect">
            <a:avLst/>
          </a:prstGeom>
          <a:noFill/>
        </p:spPr>
      </p:pic>
      <p:pic>
        <p:nvPicPr>
          <p:cNvPr id="7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304800"/>
            <a:ext cx="1295400" cy="14804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84238"/>
          </a:xfrm>
        </p:spPr>
        <p:txBody>
          <a:bodyPr/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My part of the topic</a:t>
            </a:r>
            <a:endParaRPr lang="en-US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72000"/>
          </a:xfrm>
          <a:noFill/>
        </p:spPr>
        <p:txBody>
          <a:bodyPr>
            <a:normAutofit fontScale="25000" lnSpcReduction="20000"/>
          </a:bodyPr>
          <a:lstStyle/>
          <a:p>
            <a:r>
              <a:rPr lang="en-GB" sz="7400" b="1" dirty="0"/>
              <a:t>How the ADR body inter-relates with financial providers</a:t>
            </a:r>
            <a:endParaRPr lang="en-US" sz="7400" dirty="0"/>
          </a:p>
          <a:p>
            <a:pPr marL="509588" lvl="0" indent="-277813">
              <a:buFont typeface="Wingdings" pitchFamily="2" charset="2"/>
              <a:buChar char="ü"/>
            </a:pPr>
            <a:r>
              <a:rPr lang="en-GB" sz="7400" dirty="0"/>
              <a:t>Complaint-handling rules for financial providers</a:t>
            </a:r>
            <a:endParaRPr lang="en-US" sz="7400" dirty="0"/>
          </a:p>
          <a:p>
            <a:pPr marL="509588" lvl="0" indent="-277813">
              <a:buFont typeface="Wingdings" pitchFamily="2" charset="2"/>
              <a:buChar char="ü"/>
            </a:pPr>
            <a:r>
              <a:rPr lang="en-GB" sz="7400" dirty="0"/>
              <a:t>Liaison arrangements</a:t>
            </a:r>
            <a:endParaRPr lang="en-US" sz="7400" dirty="0"/>
          </a:p>
          <a:p>
            <a:pPr>
              <a:buNone/>
            </a:pPr>
            <a:endParaRPr lang="en-US" sz="7400" dirty="0"/>
          </a:p>
          <a:p>
            <a:r>
              <a:rPr lang="en-GB" sz="7400" b="1" dirty="0"/>
              <a:t>How the ADR body inter-relates with consumers</a:t>
            </a:r>
            <a:endParaRPr lang="en-US" sz="7400" dirty="0"/>
          </a:p>
          <a:p>
            <a:pPr marL="509588" indent="-277813">
              <a:buFont typeface="Wingdings" pitchFamily="2" charset="2"/>
              <a:buChar char="ü"/>
            </a:pPr>
            <a:r>
              <a:rPr lang="en-GB" sz="7600" dirty="0"/>
              <a:t>Accessibility</a:t>
            </a:r>
            <a:endParaRPr lang="en-US" sz="7600" dirty="0"/>
          </a:p>
          <a:p>
            <a:pPr marL="509588" indent="-277813">
              <a:buFont typeface="Wingdings" pitchFamily="2" charset="2"/>
              <a:buChar char="ü"/>
            </a:pPr>
            <a:r>
              <a:rPr lang="en-GB" sz="7600" dirty="0"/>
              <a:t>Possible role in consumer education</a:t>
            </a:r>
            <a:endParaRPr lang="en-US" sz="7600" dirty="0"/>
          </a:p>
          <a:p>
            <a:pPr>
              <a:buNone/>
            </a:pPr>
            <a:endParaRPr lang="en-US" sz="7400" dirty="0"/>
          </a:p>
          <a:p>
            <a:r>
              <a:rPr lang="en-GB" sz="7400" b="1" dirty="0"/>
              <a:t>Efficiency</a:t>
            </a:r>
            <a:endParaRPr lang="en-US" sz="7400" dirty="0"/>
          </a:p>
          <a:p>
            <a:pPr marL="509588" lvl="0" indent="-277813">
              <a:buFont typeface="Wingdings" pitchFamily="2" charset="2"/>
              <a:buChar char="ü"/>
            </a:pPr>
            <a:r>
              <a:rPr lang="en-GB" sz="7600" dirty="0"/>
              <a:t>Enquiry-handling</a:t>
            </a:r>
            <a:endParaRPr lang="en-US" sz="7600" dirty="0"/>
          </a:p>
          <a:p>
            <a:pPr marL="509588" lvl="0" indent="-277813">
              <a:buFont typeface="Wingdings" pitchFamily="2" charset="2"/>
              <a:buChar char="ü"/>
            </a:pPr>
            <a:r>
              <a:rPr lang="en-GB" sz="7600" dirty="0"/>
              <a:t>Graduated process</a:t>
            </a:r>
            <a:endParaRPr lang="en-US" sz="7600" dirty="0"/>
          </a:p>
          <a:p>
            <a:pPr>
              <a:buNone/>
            </a:pPr>
            <a:endParaRPr lang="en-US" sz="7400" dirty="0"/>
          </a:p>
          <a:p>
            <a:r>
              <a:rPr lang="en-GB" sz="7400" b="1" dirty="0"/>
              <a:t>Transparency</a:t>
            </a:r>
            <a:endParaRPr lang="en-US" sz="7400" dirty="0"/>
          </a:p>
          <a:p>
            <a:pPr marL="509588" indent="-277813">
              <a:buFont typeface="Wingdings" pitchFamily="2" charset="2"/>
              <a:buChar char="ü"/>
            </a:pPr>
            <a:r>
              <a:rPr lang="en-GB" sz="7600" dirty="0"/>
              <a:t>Communication strategy</a:t>
            </a:r>
            <a:endParaRPr lang="en-US" sz="7600" dirty="0"/>
          </a:p>
          <a:p>
            <a:pPr marL="509588" indent="-277813">
              <a:buFont typeface="Wingdings" pitchFamily="2" charset="2"/>
              <a:buChar char="ü"/>
            </a:pPr>
            <a:r>
              <a:rPr lang="en-GB" sz="7600" dirty="0"/>
              <a:t>Annual report</a:t>
            </a:r>
            <a:endParaRPr lang="en-US" sz="7600" dirty="0"/>
          </a:p>
          <a:p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>
              <a:buFont typeface="Arial" pitchFamily="34" charset="0"/>
              <a:buChar char="•"/>
            </a:pP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/>
              <a:t/>
            </a:r>
            <a:br>
              <a:rPr lang="en-GB" sz="2700" b="1" dirty="0"/>
            </a:br>
            <a:r>
              <a:rPr lang="en-GB" sz="2700" b="1" dirty="0" smtClean="0">
                <a:solidFill>
                  <a:schemeClr val="accent3">
                    <a:lumMod val="50000"/>
                  </a:schemeClr>
                </a:solidFill>
              </a:rPr>
              <a:t>How the ADR body inter-relates with financial providers</a:t>
            </a:r>
            <a:br>
              <a:rPr lang="en-GB" sz="27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700" i="1" dirty="0" smtClean="0">
                <a:solidFill>
                  <a:schemeClr val="accent3">
                    <a:lumMod val="50000"/>
                  </a:schemeClr>
                </a:solidFill>
              </a:rPr>
              <a:t>Complaint-handling rules for financial providers</a:t>
            </a:r>
            <a:r>
              <a:rPr lang="en-US" sz="27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7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importance of complaint-handling by financial service providers</a:t>
            </a:r>
          </a:p>
          <a:p>
            <a:r>
              <a:rPr lang="en-US" dirty="0" smtClean="0"/>
              <a:t>Minimum requirements on complaint-handling procedures, including: 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the definition of the complaint; its form and content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requirement </a:t>
            </a:r>
            <a:r>
              <a:rPr lang="en-GB" dirty="0" smtClean="0"/>
              <a:t>to </a:t>
            </a:r>
            <a:r>
              <a:rPr lang="en-GB" dirty="0"/>
              <a:t>having effective and</a:t>
            </a:r>
            <a:r>
              <a:rPr lang="en-GB" sz="3200" dirty="0"/>
              <a:t> </a:t>
            </a:r>
            <a:r>
              <a:rPr lang="en-GB" dirty="0"/>
              <a:t>transparent documented procedures in </a:t>
            </a:r>
            <a:r>
              <a:rPr lang="en-GB" dirty="0" smtClean="0"/>
              <a:t>place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 rules on how firms should deal with a complaint</a:t>
            </a:r>
          </a:p>
          <a:p>
            <a:pPr lvl="1">
              <a:buFont typeface="Wingdings" pitchFamily="2" charset="2"/>
              <a:buChar char="ü"/>
            </a:pPr>
            <a:r>
              <a:rPr lang="en-GB" dirty="0" smtClean="0"/>
              <a:t>proper reference to ADRs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buFont typeface="Arial" pitchFamily="34" charset="0"/>
              <a:buChar char="•"/>
            </a:pP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700" b="1" dirty="0"/>
              <a:t/>
            </a:r>
            <a:br>
              <a:rPr lang="en-GB" sz="2700" b="1" dirty="0"/>
            </a:br>
            <a:r>
              <a:rPr lang="en-GB" sz="2700" b="1" dirty="0" smtClean="0">
                <a:solidFill>
                  <a:schemeClr val="accent3">
                    <a:lumMod val="50000"/>
                  </a:schemeClr>
                </a:solidFill>
              </a:rPr>
              <a:t>How the ADR body inter-relates with financial providers</a:t>
            </a:r>
            <a:br>
              <a:rPr lang="en-GB" sz="27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2700" i="1" dirty="0">
                <a:solidFill>
                  <a:schemeClr val="accent3">
                    <a:lumMod val="50000"/>
                  </a:schemeClr>
                </a:solidFill>
              </a:rPr>
              <a:t>Liaison arrangements or talking to a business</a:t>
            </a:r>
            <a:r>
              <a:rPr lang="en-US" sz="2700" i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2700" i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2700" dirty="0" smtClean="0"/>
              <a:t/>
            </a:r>
            <a:br>
              <a:rPr lang="en-US" sz="27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The importance of talking to the business</a:t>
            </a:r>
          </a:p>
          <a:p>
            <a:r>
              <a:rPr lang="en-US" dirty="0" smtClean="0"/>
              <a:t>Our practice in this regards: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Face to face meetings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Informal gatherings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Annual events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“Best cooperated organization” award </a:t>
            </a:r>
          </a:p>
          <a:p>
            <a:endParaRPr lang="en-US" dirty="0" smtClean="0"/>
          </a:p>
          <a:p>
            <a:endParaRPr lang="en-US" dirty="0" smtClean="0"/>
          </a:p>
          <a:p>
            <a:pPr lvl="1">
              <a:buFont typeface="Wingdings" pitchFamily="2" charset="2"/>
              <a:buChar char="ü"/>
            </a:pPr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800" b="1" dirty="0" smtClean="0">
                <a:solidFill>
                  <a:schemeClr val="accent3">
                    <a:lumMod val="50000"/>
                  </a:schemeClr>
                </a:solidFill>
              </a:rPr>
              <a:t>How the ADR body inter-relates with consumers</a:t>
            </a:r>
            <a: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200" i="1" dirty="0" smtClean="0">
                <a:solidFill>
                  <a:schemeClr val="accent3">
                    <a:lumMod val="50000"/>
                  </a:schemeClr>
                </a:solidFill>
              </a:rPr>
              <a:t>Accessibility</a:t>
            </a:r>
            <a:endParaRPr lang="en-US" sz="32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/>
          </a:bodyPr>
          <a:lstStyle/>
          <a:p>
            <a:r>
              <a:rPr lang="en-GB" dirty="0" smtClean="0"/>
              <a:t>Information about Ombudsman should be easily found when needed</a:t>
            </a:r>
          </a:p>
          <a:p>
            <a:r>
              <a:rPr lang="en-GB" dirty="0" smtClean="0"/>
              <a:t>Ombudsman should be accessible by different means of contact</a:t>
            </a:r>
          </a:p>
          <a:p>
            <a:r>
              <a:rPr lang="en-GB" dirty="0" smtClean="0"/>
              <a:t>Different needs should be considered</a:t>
            </a:r>
          </a:p>
          <a:p>
            <a:r>
              <a:rPr lang="en-GB" dirty="0" smtClean="0"/>
              <a:t>A direct access to the Ombudsman should be available</a:t>
            </a:r>
          </a:p>
          <a:p>
            <a:endParaRPr lang="en-GB" dirty="0" smtClean="0"/>
          </a:p>
          <a:p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68362"/>
          </a:xfrm>
        </p:spPr>
        <p:txBody>
          <a:bodyPr>
            <a:noAutofit/>
          </a:bodyPr>
          <a:lstStyle/>
          <a:p>
            <a:pPr lvl="0"/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GB" sz="2800" b="1" dirty="0" smtClean="0">
                <a:solidFill>
                  <a:schemeClr val="accent3">
                    <a:lumMod val="50000"/>
                  </a:schemeClr>
                </a:solidFill>
              </a:rPr>
              <a:t>How the ADR body inter-relates with consumers</a:t>
            </a:r>
            <a: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GB" sz="32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200" i="1" dirty="0" smtClean="0">
                <a:solidFill>
                  <a:schemeClr val="accent3">
                    <a:lumMod val="50000"/>
                  </a:schemeClr>
                </a:solidFill>
              </a:rPr>
              <a:t>Possible role in consumer education</a:t>
            </a:r>
            <a:r>
              <a:rPr lang="en-US" sz="3200" i="1" dirty="0" smtClean="0"/>
              <a:t/>
            </a:r>
            <a:br>
              <a:rPr lang="en-US" sz="3200" i="1" dirty="0" smtClean="0"/>
            </a:br>
            <a:endParaRPr lang="en-US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/>
          </a:bodyPr>
          <a:lstStyle/>
          <a:p>
            <a:r>
              <a:rPr lang="en-GB" dirty="0" smtClean="0"/>
              <a:t>Consumer education on demand</a:t>
            </a:r>
          </a:p>
          <a:p>
            <a:r>
              <a:rPr lang="en-GB" dirty="0" smtClean="0"/>
              <a:t>Financial education program executed by the Mediator with 5 target groups</a:t>
            </a:r>
          </a:p>
          <a:p>
            <a:pPr marL="798513" indent="-173038">
              <a:buFont typeface="Wingdings" pitchFamily="2" charset="2"/>
              <a:buChar char="ü"/>
            </a:pPr>
            <a:r>
              <a:rPr lang="en-GB" sz="2400" dirty="0" smtClean="0"/>
              <a:t>High school students</a:t>
            </a:r>
            <a:endParaRPr lang="en-US" sz="2400" dirty="0" smtClean="0"/>
          </a:p>
          <a:p>
            <a:pPr marL="798513" indent="-173038">
              <a:buFont typeface="Wingdings" pitchFamily="2" charset="2"/>
              <a:buChar char="ü"/>
            </a:pPr>
            <a:r>
              <a:rPr lang="en-GB" sz="2400" dirty="0" smtClean="0"/>
              <a:t>University students/youth</a:t>
            </a:r>
            <a:endParaRPr lang="en-US" sz="2400" dirty="0" smtClean="0"/>
          </a:p>
          <a:p>
            <a:pPr marL="798513" indent="-173038">
              <a:buFont typeface="Wingdings" pitchFamily="2" charset="2"/>
              <a:buChar char="ü"/>
            </a:pPr>
            <a:r>
              <a:rPr lang="en-GB" sz="2400" dirty="0" smtClean="0"/>
              <a:t>Consumers of financial services</a:t>
            </a:r>
            <a:endParaRPr lang="en-US" sz="2400" dirty="0" smtClean="0"/>
          </a:p>
          <a:p>
            <a:pPr marL="798513" indent="-173038">
              <a:buFont typeface="Wingdings" pitchFamily="2" charset="2"/>
              <a:buChar char="ü"/>
            </a:pPr>
            <a:r>
              <a:rPr lang="en-GB" sz="2400" dirty="0" smtClean="0"/>
              <a:t>Seniors and government employees</a:t>
            </a:r>
            <a:endParaRPr lang="en-US" sz="2400" dirty="0" smtClean="0"/>
          </a:p>
          <a:p>
            <a:pPr marL="798513" indent="-173038">
              <a:buFont typeface="Wingdings" pitchFamily="2" charset="2"/>
              <a:buChar char="ü"/>
            </a:pPr>
            <a:r>
              <a:rPr lang="en-GB" sz="2400" dirty="0" smtClean="0"/>
              <a:t>Owners of motor vehicles </a:t>
            </a:r>
          </a:p>
          <a:p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Efficiency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600" i="1" dirty="0" smtClean="0">
                <a:solidFill>
                  <a:schemeClr val="accent3">
                    <a:lumMod val="50000"/>
                  </a:schemeClr>
                </a:solidFill>
              </a:rPr>
              <a:t>Enquiry-handling</a:t>
            </a:r>
            <a:r>
              <a:rPr lang="en-US" sz="3600" i="1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600" i="1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en-US" sz="3600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significantly different approach</a:t>
            </a:r>
          </a:p>
          <a:p>
            <a:r>
              <a:rPr lang="en-US" dirty="0" smtClean="0"/>
              <a:t>Registering and addressing all inquires</a:t>
            </a:r>
          </a:p>
          <a:p>
            <a:r>
              <a:rPr lang="en-US" dirty="0" smtClean="0"/>
              <a:t>Leading the consumer through the whole process</a:t>
            </a:r>
          </a:p>
          <a:p>
            <a:r>
              <a:rPr lang="en-US" dirty="0" smtClean="0"/>
              <a:t>Simple documentation and simple language</a:t>
            </a:r>
          </a:p>
          <a:p>
            <a:r>
              <a:rPr lang="en-US" dirty="0" smtClean="0"/>
              <a:t>A system of reminders on place</a:t>
            </a:r>
          </a:p>
          <a:p>
            <a:r>
              <a:rPr lang="en-US" dirty="0" smtClean="0"/>
              <a:t>Early resolution of complaints</a:t>
            </a:r>
          </a:p>
          <a:p>
            <a:r>
              <a:rPr lang="en-US" dirty="0" smtClean="0"/>
              <a:t>Quality checking</a:t>
            </a:r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Efficiency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sz="3200" i="1" dirty="0" smtClean="0">
                <a:solidFill>
                  <a:schemeClr val="accent3">
                    <a:lumMod val="50000"/>
                  </a:schemeClr>
                </a:solidFill>
              </a:rPr>
              <a:t> Graduated process</a:t>
            </a:r>
            <a: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sz="3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US" sz="3600" i="1" dirty="0" smtClean="0"/>
              <a:t/>
            </a:r>
            <a:br>
              <a:rPr lang="en-US" sz="3600" i="1" dirty="0" smtClean="0"/>
            </a:b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267200"/>
          </a:xfrm>
        </p:spPr>
        <p:txBody>
          <a:bodyPr>
            <a:normAutofit/>
          </a:bodyPr>
          <a:lstStyle/>
          <a:p>
            <a:r>
              <a:rPr lang="en-US" dirty="0" smtClean="0"/>
              <a:t>Graduated processes for more efficiency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collection of evidence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mediation process</a:t>
            </a:r>
          </a:p>
          <a:p>
            <a:pPr lvl="2">
              <a:buFont typeface="Wingdings" pitchFamily="2" charset="2"/>
              <a:buChar char="ü"/>
            </a:pPr>
            <a:r>
              <a:rPr lang="en-GB" dirty="0" smtClean="0"/>
              <a:t>final decision </a:t>
            </a:r>
          </a:p>
          <a:p>
            <a:pPr marL="0" lvl="2" indent="0">
              <a:buNone/>
            </a:pPr>
            <a:r>
              <a:rPr lang="en-US" sz="3200" dirty="0" smtClean="0"/>
              <a:t>And</a:t>
            </a:r>
          </a:p>
          <a:p>
            <a:pPr marL="0" lvl="2" indent="0"/>
            <a:r>
              <a:rPr lang="en-US" sz="3200" dirty="0" smtClean="0"/>
              <a:t> special procedures for mass claims</a:t>
            </a:r>
          </a:p>
          <a:p>
            <a:pPr marL="0" lvl="2" indent="0"/>
            <a:r>
              <a:rPr lang="en-GB" sz="3200" dirty="0" smtClean="0"/>
              <a:t> the key metric of efficiency: unit costs of the case and the time. </a:t>
            </a:r>
            <a:endParaRPr lang="en-US" sz="3200" dirty="0" smtClean="0"/>
          </a:p>
          <a:p>
            <a:pPr marL="0" lvl="2" indent="0"/>
            <a:endParaRPr lang="en-US" sz="3200" dirty="0" smtClean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GB" b="1" dirty="0" smtClean="0">
                <a:solidFill>
                  <a:schemeClr val="accent3">
                    <a:lumMod val="50000"/>
                  </a:schemeClr>
                </a:solidFill>
              </a:rPr>
              <a:t>Transparency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en-GB" sz="3600" i="1" dirty="0" smtClean="0">
                <a:solidFill>
                  <a:schemeClr val="accent3">
                    <a:lumMod val="50000"/>
                  </a:schemeClr>
                </a:solidFill>
              </a:rPr>
              <a:t>Communication strategy</a:t>
            </a:r>
            <a:r>
              <a:rPr lang="en-US" sz="3600" i="1" dirty="0" smtClean="0"/>
              <a:t/>
            </a:r>
            <a:br>
              <a:rPr lang="en-US" sz="3600" i="1" dirty="0" smtClean="0"/>
            </a:br>
            <a:endParaRPr lang="en-US" sz="36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267200"/>
          </a:xfrm>
        </p:spPr>
        <p:txBody>
          <a:bodyPr>
            <a:normAutofit/>
          </a:bodyPr>
          <a:lstStyle/>
          <a:p>
            <a:r>
              <a:rPr lang="en-GB" dirty="0" smtClean="0"/>
              <a:t>A clear communication strategy with all stakeholders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customers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 businesses covered</a:t>
            </a:r>
          </a:p>
          <a:p>
            <a:pPr lvl="1">
              <a:buFont typeface="Wingdings" pitchFamily="2" charset="2"/>
              <a:buChar char="ü"/>
            </a:pPr>
            <a:r>
              <a:rPr lang="en-US" dirty="0" smtClean="0"/>
              <a:t>the regulator</a:t>
            </a:r>
            <a:endParaRPr lang="en-US" dirty="0"/>
          </a:p>
        </p:txBody>
      </p:sp>
      <p:pic>
        <p:nvPicPr>
          <p:cNvPr id="4" name="Picture 9" descr="\\192.168.0.200\Ombudsman\Hranush\Logo\Logo-1_E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96200" y="5257800"/>
            <a:ext cx="1295400" cy="1480456"/>
          </a:xfrm>
          <a:prstGeom prst="rect">
            <a:avLst/>
          </a:prstGeom>
          <a:noFill/>
        </p:spPr>
      </p:pic>
      <p:pic>
        <p:nvPicPr>
          <p:cNvPr id="5" name="Picture 3" descr="Z:\Hranush\conference 2011\Designs\fs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638800"/>
            <a:ext cx="2683496" cy="1079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241</TotalTime>
  <Words>327</Words>
  <Application>Microsoft Office PowerPoint</Application>
  <PresentationFormat>On-screen Show (4:3)</PresentationFormat>
  <Paragraphs>80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Approaches to Alternative Dispute Resolution   </vt:lpstr>
      <vt:lpstr>My part of the topic</vt:lpstr>
      <vt:lpstr>   How the ADR body inter-relates with financial providers Complaint-handling rules for financial providers  </vt:lpstr>
      <vt:lpstr>   How the ADR body inter-relates with financial providers Liaison arrangements or talking to a business   </vt:lpstr>
      <vt:lpstr>How the ADR body inter-relates with consumers Accessibility</vt:lpstr>
      <vt:lpstr> How the ADR body inter-relates with consumers Possible role in consumer education </vt:lpstr>
      <vt:lpstr>Efficiency Enquiry-handling </vt:lpstr>
      <vt:lpstr> Efficiency  Graduated process  </vt:lpstr>
      <vt:lpstr>Transparency  Communication strategy </vt:lpstr>
      <vt:lpstr>Transparency  Annual report </vt:lpstr>
      <vt:lpstr> Thank you for attention!   Hranush Aghayan Head of the Case Handling and Investigating Group info@fsm.am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Approaches to Alternative Dispute Resolution in developed and developing EU economies</dc:title>
  <dc:creator>Hranush</dc:creator>
  <cp:lastModifiedBy>Hranush</cp:lastModifiedBy>
  <cp:revision>27</cp:revision>
  <dcterms:created xsi:type="dcterms:W3CDTF">2014-05-26T12:57:49Z</dcterms:created>
  <dcterms:modified xsi:type="dcterms:W3CDTF">2014-05-27T08:30:58Z</dcterms:modified>
</cp:coreProperties>
</file>