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36"/>
  </p:notesMasterIdLst>
  <p:sldIdLst>
    <p:sldId id="309" r:id="rId3"/>
    <p:sldId id="310" r:id="rId4"/>
    <p:sldId id="311" r:id="rId5"/>
    <p:sldId id="316" r:id="rId6"/>
    <p:sldId id="274" r:id="rId7"/>
    <p:sldId id="275" r:id="rId8"/>
    <p:sldId id="276" r:id="rId9"/>
    <p:sldId id="277" r:id="rId10"/>
    <p:sldId id="278" r:id="rId11"/>
    <p:sldId id="279" r:id="rId12"/>
    <p:sldId id="323" r:id="rId13"/>
    <p:sldId id="280" r:id="rId14"/>
    <p:sldId id="324" r:id="rId15"/>
    <p:sldId id="282" r:id="rId16"/>
    <p:sldId id="283" r:id="rId17"/>
    <p:sldId id="285" r:id="rId18"/>
    <p:sldId id="305" r:id="rId19"/>
    <p:sldId id="288" r:id="rId20"/>
    <p:sldId id="289" r:id="rId21"/>
    <p:sldId id="306" r:id="rId22"/>
    <p:sldId id="303" r:id="rId23"/>
    <p:sldId id="290" r:id="rId24"/>
    <p:sldId id="291" r:id="rId25"/>
    <p:sldId id="292" r:id="rId26"/>
    <p:sldId id="304" r:id="rId27"/>
    <p:sldId id="294" r:id="rId28"/>
    <p:sldId id="295" r:id="rId29"/>
    <p:sldId id="296" r:id="rId30"/>
    <p:sldId id="297" r:id="rId31"/>
    <p:sldId id="299" r:id="rId32"/>
    <p:sldId id="300" r:id="rId33"/>
    <p:sldId id="301" r:id="rId34"/>
    <p:sldId id="302" r:id="rId35"/>
  </p:sldIdLst>
  <p:sldSz cx="9144000" cy="6858000" type="screen4x3"/>
  <p:notesSz cx="6799263" cy="99314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24"/>
    <a:srgbClr val="832326"/>
    <a:srgbClr val="9B7D40"/>
    <a:srgbClr val="FFFFFF"/>
    <a:srgbClr val="69696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8084" autoAdjust="0"/>
  </p:normalViewPr>
  <p:slideViewPr>
    <p:cSldViewPr>
      <p:cViewPr>
        <p:scale>
          <a:sx n="70" d="100"/>
          <a:sy n="70" d="100"/>
        </p:scale>
        <p:origin x="-1086" y="24"/>
      </p:cViewPr>
      <p:guideLst>
        <p:guide orient="horz" pos="3929"/>
        <p:guide pos="333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2802" y="-126"/>
      </p:cViewPr>
      <p:guideLst>
        <p:guide orient="horz" pos="3129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347" cy="496570"/>
          </a:xfrm>
          <a:prstGeom prst="rect">
            <a:avLst/>
          </a:prstGeom>
        </p:spPr>
        <p:txBody>
          <a:bodyPr vert="horz" lIns="95581" tIns="47791" rIns="95581" bIns="47791" rtlCol="0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4" y="2"/>
            <a:ext cx="2946347" cy="496570"/>
          </a:xfrm>
          <a:prstGeom prst="rect">
            <a:avLst/>
          </a:prstGeom>
        </p:spPr>
        <p:txBody>
          <a:bodyPr vert="horz" lIns="95581" tIns="47791" rIns="95581" bIns="47791" rtlCol="0"/>
          <a:lstStyle>
            <a:lvl1pPr algn="r">
              <a:defRPr sz="1300"/>
            </a:lvl1pPr>
          </a:lstStyle>
          <a:p>
            <a:fld id="{19DB8ECB-CE63-4F49-AC57-4A6F3B6E4AF3}" type="datetimeFigureOut">
              <a:rPr lang="pt-PT" smtClean="0"/>
              <a:pPr/>
              <a:t>08/06/2014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0937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81" tIns="47791" rIns="95581" bIns="47791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17415"/>
            <a:ext cx="5439410" cy="4469130"/>
          </a:xfrm>
          <a:prstGeom prst="rect">
            <a:avLst/>
          </a:prstGeom>
        </p:spPr>
        <p:txBody>
          <a:bodyPr vert="horz" lIns="95581" tIns="47791" rIns="95581" bIns="477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3107"/>
            <a:ext cx="2946347" cy="496570"/>
          </a:xfrm>
          <a:prstGeom prst="rect">
            <a:avLst/>
          </a:prstGeom>
        </p:spPr>
        <p:txBody>
          <a:bodyPr vert="horz" lIns="95581" tIns="47791" rIns="95581" bIns="47791" rtlCol="0" anchor="b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4" y="9433107"/>
            <a:ext cx="2946347" cy="496570"/>
          </a:xfrm>
          <a:prstGeom prst="rect">
            <a:avLst/>
          </a:prstGeom>
        </p:spPr>
        <p:txBody>
          <a:bodyPr vert="horz" lIns="95581" tIns="47791" rIns="95581" bIns="47791" rtlCol="0" anchor="b"/>
          <a:lstStyle>
            <a:lvl1pPr algn="r">
              <a:defRPr sz="1300"/>
            </a:lvl1pPr>
          </a:lstStyle>
          <a:p>
            <a:fld id="{42884D60-9D7A-4A2F-BB2D-E746493539C4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2" y="648000"/>
            <a:ext cx="5103008" cy="1350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00" y="1691999"/>
            <a:ext cx="7110000" cy="1530000"/>
          </a:xfrm>
        </p:spPr>
        <p:txBody>
          <a:bodyPr anchor="ctr" anchorCtr="0">
            <a:normAutofit/>
          </a:bodyPr>
          <a:lstStyle>
            <a:lvl1pPr algn="l">
              <a:defRPr sz="2200">
                <a:solidFill>
                  <a:srgbClr val="83232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pt-P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0000" y="3240000"/>
            <a:ext cx="7110000" cy="1440000"/>
          </a:xfrm>
        </p:spPr>
        <p:txBody>
          <a:bodyPr>
            <a:normAutofit/>
          </a:bodyPr>
          <a:lstStyle>
            <a:lvl1pPr marL="0" indent="0" algn="l">
              <a:buNone/>
              <a:defRPr sz="1800" b="1">
                <a:solidFill>
                  <a:srgbClr val="9B7D4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pt-P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8000" y="6534000"/>
            <a:ext cx="5832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ct val="100000"/>
              </a:lnSpc>
              <a:defRPr sz="900" b="0">
                <a:solidFill>
                  <a:srgbClr val="9B7D40"/>
                </a:solidFill>
              </a:defRPr>
            </a:lvl1pPr>
          </a:lstStyle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602000" y="6534000"/>
            <a:ext cx="972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900">
                <a:solidFill>
                  <a:srgbClr val="696969"/>
                </a:solidFill>
              </a:defRPr>
            </a:lvl1pPr>
          </a:lstStyle>
          <a:p>
            <a:r>
              <a:rPr kumimoji="0" lang="pt-PT" sz="900" b="0" i="0" u="none" strike="noStrike" kern="1200" cap="none" spc="0" normalizeH="0" baseline="0" noProof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 January 2014</a:t>
            </a:r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Responsible Credit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>
              <a:lnSpc>
                <a:spcPct val="90000"/>
              </a:lnSpc>
              <a:spcBef>
                <a:spcPts val="300"/>
              </a:spcBef>
              <a:buFont typeface="Arial" pitchFamily="34" charset="0"/>
              <a:buNone/>
              <a:defRPr sz="2200" b="1">
                <a:solidFill>
                  <a:srgbClr val="832326"/>
                </a:solidFill>
              </a:defRPr>
            </a:lvl1pPr>
            <a:lvl2pPr marL="0" indent="0">
              <a:lnSpc>
                <a:spcPct val="90000"/>
              </a:lnSpc>
              <a:spcBef>
                <a:spcPts val="2000"/>
              </a:spcBef>
              <a:buFont typeface="Arial" pitchFamily="34" charset="0"/>
              <a:buNone/>
              <a:defRPr sz="1800" b="1">
                <a:solidFill>
                  <a:srgbClr val="9B7D40"/>
                </a:solidFill>
              </a:defRPr>
            </a:lvl2pPr>
            <a:lvl3pPr marL="180000" indent="-180000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marL="180000" indent="-180000">
              <a:lnSpc>
                <a:spcPct val="90000"/>
              </a:lnSpc>
              <a:spcBef>
                <a:spcPts val="300"/>
              </a:spcBef>
              <a:defRPr sz="1500">
                <a:solidFill>
                  <a:schemeClr val="tx1"/>
                </a:solidFill>
              </a:defRPr>
            </a:lvl4pPr>
            <a:lvl5pPr marL="360000" indent="-180000">
              <a:lnSpc>
                <a:spcPct val="90000"/>
              </a:lnSpc>
              <a:defRPr sz="1400"/>
            </a:lvl5pPr>
            <a:lvl6pPr marL="540000" indent="-180000">
              <a:defRPr/>
            </a:lvl6pPr>
            <a:lvl7pPr marL="720000" indent="-180000">
              <a:defRPr/>
            </a:lvl7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 level</a:t>
            </a:r>
            <a:endParaRPr lang="pt-P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8000" y="6534000"/>
            <a:ext cx="5832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ct val="100000"/>
              </a:lnSpc>
              <a:defRPr sz="900" b="0">
                <a:solidFill>
                  <a:srgbClr val="9B7D40"/>
                </a:solidFill>
              </a:defRPr>
            </a:lvl1pPr>
          </a:lstStyle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602000" y="6534000"/>
            <a:ext cx="972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900">
                <a:solidFill>
                  <a:srgbClr val="696969"/>
                </a:solidFill>
              </a:defRPr>
            </a:lvl1pPr>
          </a:lstStyle>
          <a:p>
            <a:r>
              <a:rPr kumimoji="0" lang="pt-PT" sz="900" b="0" i="0" u="none" strike="noStrike" kern="1200" cap="none" spc="0" normalizeH="0" baseline="0" noProof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 January 2014</a:t>
            </a:r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Responsible Credit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50000" y="1692000"/>
            <a:ext cx="3420000" cy="4500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00" y="1692000"/>
            <a:ext cx="3420000" cy="4500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8000" y="6534000"/>
            <a:ext cx="5832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ct val="100000"/>
              </a:lnSpc>
              <a:defRPr sz="900" b="0">
                <a:solidFill>
                  <a:srgbClr val="9B7D40"/>
                </a:solidFill>
              </a:defRPr>
            </a:lvl1pPr>
          </a:lstStyle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602000" y="6534000"/>
            <a:ext cx="972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900">
                <a:solidFill>
                  <a:srgbClr val="696969"/>
                </a:solidFill>
              </a:defRPr>
            </a:lvl1pPr>
          </a:lstStyle>
          <a:p>
            <a:r>
              <a:rPr kumimoji="0" lang="pt-PT" sz="900" b="0" i="0" u="none" strike="noStrike" kern="1200" cap="none" spc="0" normalizeH="0" baseline="0" noProof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 January 2014</a:t>
            </a:r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Responsible Credit</a:t>
            </a:r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8000" y="6534000"/>
            <a:ext cx="5832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ct val="100000"/>
              </a:lnSpc>
              <a:defRPr sz="900" b="0">
                <a:solidFill>
                  <a:srgbClr val="9B7D40"/>
                </a:solidFill>
              </a:defRPr>
            </a:lvl1pPr>
          </a:lstStyle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602000" y="6534000"/>
            <a:ext cx="972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900">
                <a:solidFill>
                  <a:srgbClr val="696969"/>
                </a:solidFill>
              </a:defRPr>
            </a:lvl1pPr>
          </a:lstStyle>
          <a:p>
            <a:r>
              <a:rPr kumimoji="0" lang="pt-PT" sz="900" b="0" i="0" u="none" strike="noStrike" kern="1200" cap="none" spc="0" normalizeH="0" baseline="0" noProof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 January 2014</a:t>
            </a:r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8000" y="6534000"/>
            <a:ext cx="5832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ct val="100000"/>
              </a:lnSpc>
              <a:defRPr sz="900" b="0">
                <a:solidFill>
                  <a:srgbClr val="9B7D40"/>
                </a:solidFill>
              </a:defRPr>
            </a:lvl1pPr>
          </a:lstStyle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602000" y="6534000"/>
            <a:ext cx="972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900">
                <a:solidFill>
                  <a:srgbClr val="696969"/>
                </a:solidFill>
              </a:defRPr>
            </a:lvl1pPr>
          </a:lstStyle>
          <a:p>
            <a:r>
              <a:rPr kumimoji="0" lang="pt-PT" sz="900" b="0" i="0" u="none" strike="noStrike" kern="1200" cap="none" spc="0" normalizeH="0" baseline="0" noProof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 January 2014</a:t>
            </a:r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000" y="5292000"/>
            <a:ext cx="5400000" cy="432000"/>
          </a:xfrm>
        </p:spPr>
        <p:txBody>
          <a:bodyPr anchor="b">
            <a:normAutofit/>
          </a:bodyPr>
          <a:lstStyle>
            <a:lvl1pPr algn="l">
              <a:defRPr sz="1400" b="1">
                <a:solidFill>
                  <a:srgbClr val="9B7D4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pt-P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50000" y="1692000"/>
            <a:ext cx="5400000" cy="36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50000" y="5724000"/>
            <a:ext cx="5400000" cy="468000"/>
          </a:xfrm>
        </p:spPr>
        <p:txBody>
          <a:bodyPr>
            <a:normAutofit/>
          </a:bodyPr>
          <a:lstStyle>
            <a:lvl1pPr marL="0" indent="0">
              <a:buNone/>
              <a:defRPr sz="1200" b="0">
                <a:solidFill>
                  <a:srgbClr val="696969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8000" y="6534000"/>
            <a:ext cx="5832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ct val="100000"/>
              </a:lnSpc>
              <a:defRPr sz="900" b="0">
                <a:solidFill>
                  <a:srgbClr val="9B7D40"/>
                </a:solidFill>
              </a:defRPr>
            </a:lvl1pPr>
          </a:lstStyle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602000" y="6534000"/>
            <a:ext cx="972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900">
                <a:solidFill>
                  <a:srgbClr val="696969"/>
                </a:solidFill>
              </a:defRPr>
            </a:lvl1pPr>
          </a:lstStyle>
          <a:p>
            <a:r>
              <a:rPr kumimoji="0" lang="pt-PT" sz="900" b="0" i="0" u="none" strike="noStrike" kern="1200" cap="none" spc="0" normalizeH="0" baseline="0" noProof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 January 2014</a:t>
            </a:r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mplate Final Imagem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55264"/>
            <a:ext cx="9144000" cy="360273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0" y="648000"/>
            <a:ext cx="3960000" cy="1350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pt-PT" dirty="0"/>
          </a:p>
        </p:txBody>
      </p:sp>
      <p:sp>
        <p:nvSpPr>
          <p:cNvPr id="7" name="TextBox 6"/>
          <p:cNvSpPr txBox="1"/>
          <p:nvPr/>
        </p:nvSpPr>
        <p:spPr>
          <a:xfrm>
            <a:off x="720000" y="3546000"/>
            <a:ext cx="4644088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Regional Conference on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Consumer Protection and Financial Literacy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Bank and Financial Sector Commission</a:t>
            </a:r>
            <a:r>
              <a:rPr lang="en-US" sz="14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</a:t>
            </a:r>
            <a:r>
              <a:rPr lang="en-US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Bulgaria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 June 2014</a:t>
            </a:r>
            <a:endParaRPr lang="pt-PT" sz="14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428992" y="2376000"/>
            <a:ext cx="537655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87525" marR="0" indent="-17065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noProof="0" dirty="0" smtClean="0"/>
              <a:t>Maria</a:t>
            </a:r>
            <a:r>
              <a:rPr lang="en-US" sz="1600" b="1" baseline="0" noProof="0" dirty="0" smtClean="0"/>
              <a:t> </a:t>
            </a:r>
            <a:r>
              <a:rPr lang="en-US" sz="1600" b="1" noProof="0" dirty="0" err="1" smtClean="0"/>
              <a:t>Lúcia</a:t>
            </a:r>
            <a:r>
              <a:rPr lang="en-US" sz="1600" b="1" noProof="0" dirty="0" smtClean="0"/>
              <a:t> </a:t>
            </a:r>
            <a:r>
              <a:rPr lang="en-US" sz="1600" b="1" noProof="0" dirty="0" err="1" smtClean="0"/>
              <a:t>Leitão</a:t>
            </a:r>
            <a:r>
              <a:rPr lang="en-US" sz="1600" b="1" noProof="0" dirty="0" smtClean="0"/>
              <a:t> </a:t>
            </a:r>
            <a:r>
              <a:rPr lang="en-US" sz="1600" noProof="0" dirty="0" smtClean="0">
                <a:solidFill>
                  <a:srgbClr val="9B7D40"/>
                </a:solidFill>
              </a:rPr>
              <a:t>• </a:t>
            </a:r>
            <a:r>
              <a:rPr lang="en-US" sz="1600" b="0" noProof="0" dirty="0" smtClean="0"/>
              <a:t>Head of the Banking Conduct Supervision </a:t>
            </a:r>
            <a:r>
              <a:rPr lang="en-US" sz="1600" b="0" noProof="0" dirty="0" smtClean="0"/>
              <a:t>Department</a:t>
            </a:r>
            <a:endParaRPr lang="en-US" sz="1600" b="0" noProof="0" dirty="0" smtClean="0"/>
          </a:p>
        </p:txBody>
      </p:sp>
      <p:pic>
        <p:nvPicPr>
          <p:cNvPr id="8" name="Picture 7" descr="Logotipo Assinatura D EN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0000" y="1900800"/>
            <a:ext cx="1499619" cy="10241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rgbClr val="83232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Template Final Imagem 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1638000"/>
            <a:ext cx="719328" cy="521817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0000" y="396000"/>
            <a:ext cx="396000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Responsible Credit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000" y="1692000"/>
            <a:ext cx="7110000" cy="450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 level</a:t>
            </a:r>
            <a:endParaRPr lang="pt-PT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50000" y="925200"/>
            <a:ext cx="7794000" cy="0"/>
          </a:xfrm>
          <a:prstGeom prst="line">
            <a:avLst/>
          </a:prstGeom>
          <a:ln w="9525" cap="sq">
            <a:solidFill>
              <a:srgbClr val="696969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5"/>
          <p:cNvSpPr txBox="1">
            <a:spLocks/>
          </p:cNvSpPr>
          <p:nvPr/>
        </p:nvSpPr>
        <p:spPr>
          <a:xfrm>
            <a:off x="1350000" y="6534000"/>
            <a:ext cx="252000" cy="1800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C46AFC-4816-4F6C-97F4-1E76602A713A}" type="slidenum">
              <a:rPr kumimoji="0" lang="pt-PT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pt-PT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7D4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B7D4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pt-PT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8000" y="6534000"/>
            <a:ext cx="5832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ct val="100000"/>
              </a:lnSpc>
              <a:defRPr sz="900" b="0">
                <a:solidFill>
                  <a:srgbClr val="9B7D40"/>
                </a:solidFill>
              </a:defRPr>
            </a:lvl1pPr>
          </a:lstStyle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602000" y="6534000"/>
            <a:ext cx="972000" cy="180000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900">
                <a:solidFill>
                  <a:srgbClr val="696969"/>
                </a:solidFill>
              </a:defRPr>
            </a:lvl1pPr>
          </a:lstStyle>
          <a:p>
            <a:r>
              <a:rPr lang="pt-PT" dirty="0" smtClean="0"/>
              <a:t>13 </a:t>
            </a:r>
            <a:r>
              <a:rPr lang="pt-PT" dirty="0" err="1" smtClean="0"/>
              <a:t>January</a:t>
            </a:r>
            <a:r>
              <a:rPr lang="pt-PT" dirty="0" smtClean="0"/>
              <a:t> 2014</a:t>
            </a:r>
            <a:endParaRPr lang="pt-PT" dirty="0"/>
          </a:p>
        </p:txBody>
      </p:sp>
      <p:pic>
        <p:nvPicPr>
          <p:cNvPr id="13" name="Picture 12" descr="Logotipo Assinatura E ENG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27200" y="327600"/>
            <a:ext cx="2124460" cy="5425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7" r:id="rId6"/>
  </p:sldLayoutIdLst>
  <p:hf sldNum="0"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1800" b="1" kern="1200" cap="small" baseline="0">
          <a:solidFill>
            <a:srgbClr val="9B7D40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90000"/>
        </a:lnSpc>
        <a:spcBef>
          <a:spcPts val="300"/>
        </a:spcBef>
        <a:buClr>
          <a:schemeClr val="tx1"/>
        </a:buClr>
        <a:buFont typeface="Arial" pitchFamily="34" charset="0"/>
        <a:buNone/>
        <a:defRPr lang="en-US" sz="2200" b="1" kern="1200" dirty="0" smtClean="0">
          <a:solidFill>
            <a:srgbClr val="83232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2000"/>
        </a:spcBef>
        <a:buClr>
          <a:srgbClr val="9B7D40"/>
        </a:buClr>
        <a:buFont typeface="Arial" pitchFamily="34" charset="0"/>
        <a:buNone/>
        <a:defRPr lang="en-US" sz="1800" b="1" kern="1200" dirty="0" smtClean="0">
          <a:solidFill>
            <a:srgbClr val="9B7D40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90000"/>
        </a:lnSpc>
        <a:spcBef>
          <a:spcPts val="600"/>
        </a:spcBef>
        <a:buClr>
          <a:srgbClr val="9B7D40"/>
        </a:buClr>
        <a:buFont typeface="Arial" pitchFamily="34" charset="0"/>
        <a:buNone/>
        <a:defRPr lang="en-US" sz="1600" b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80000" indent="-180000" algn="l" defTabSz="9144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832326"/>
        </a:buClr>
        <a:buFont typeface="Arial" pitchFamily="34" charset="0"/>
        <a:buChar char="•"/>
        <a:defRPr lang="en-US" sz="1500" b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360000" marR="0" indent="-180000" algn="l" defTabSz="9144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9B7D40"/>
        </a:buClr>
        <a:buSzTx/>
        <a:buFont typeface="Arial" pitchFamily="34" charset="0"/>
        <a:buChar char="•"/>
        <a:tabLst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0" marR="0" indent="-180000" algn="l" defTabSz="827088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696969"/>
        </a:buClr>
        <a:buSzTx/>
        <a:buFont typeface="Arial" pitchFamily="34" charset="0"/>
        <a:buChar char="•"/>
        <a:tabLst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720000" indent="-180000" algn="l" defTabSz="827088" rtl="0" eaLnBrk="1" latinLnBrk="0" hangingPunct="1">
        <a:lnSpc>
          <a:spcPct val="90000"/>
        </a:lnSpc>
        <a:spcBef>
          <a:spcPts val="300"/>
        </a:spcBef>
        <a:spcAft>
          <a:spcPts val="0"/>
        </a:spcAft>
        <a:buFont typeface="Arial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lientebancario.bportugal.pt/pt-PT/DireitosdosClientes/DireitoInformacao/Precarios/Paginas/Precarios.aspx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clientebancario.bportugal.pt/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todoscontam.pt/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todoscontam.pt/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00430" y="648000"/>
            <a:ext cx="3960000" cy="1350000"/>
          </a:xfrm>
        </p:spPr>
        <p:txBody>
          <a:bodyPr/>
          <a:lstStyle/>
          <a:p>
            <a:r>
              <a:rPr lang="pt-PT" sz="2800" cap="small" dirty="0" err="1" smtClean="0"/>
              <a:t>Responsible</a:t>
            </a:r>
            <a:r>
              <a:rPr lang="pt-PT" sz="2800" cap="small" dirty="0" smtClean="0"/>
              <a:t> </a:t>
            </a:r>
            <a:r>
              <a:rPr lang="pt-PT" sz="2800" cap="small" dirty="0" err="1" smtClean="0"/>
              <a:t>Credit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sz="1400" dirty="0" smtClean="0"/>
              <a:t/>
            </a:r>
            <a:br>
              <a:rPr lang="pt-PT" sz="1400" dirty="0" smtClean="0"/>
            </a:br>
            <a:r>
              <a:rPr lang="pt-PT" dirty="0" err="1" smtClean="0"/>
              <a:t>The</a:t>
            </a:r>
            <a:r>
              <a:rPr lang="pt-PT" dirty="0" smtClean="0"/>
              <a:t> Portuguese </a:t>
            </a:r>
            <a:r>
              <a:rPr lang="pt-PT" dirty="0" err="1" smtClean="0"/>
              <a:t>Experience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Responsible credit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the perspective of the European Banking Authority</a:t>
            </a:r>
            <a:endParaRPr lang="en-US" sz="2000" b="1" i="1" dirty="0" smtClean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3997964" cy="4451728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b="1" dirty="0" smtClean="0"/>
              <a:t>Opinion of the EBA on Good Practices for Responsible Mortgage Lending </a:t>
            </a:r>
            <a:r>
              <a:rPr lang="en-US" sz="1600" dirty="0" smtClean="0"/>
              <a:t>(2013):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Make reasonable inquiries to confirm customers’ financial capacity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Ensure a reasonable debt service coverage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Establish prudent loan-to-value ratios 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Ensure that credit is refused when minimum requirements are not met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4631" y="2071679"/>
            <a:ext cx="2395021" cy="3714775"/>
          </a:xfrm>
          <a:prstGeom prst="rect">
            <a:avLst/>
          </a:prstGeom>
          <a:noFill/>
          <a:ln w="9525">
            <a:solidFill>
              <a:schemeClr val="accent5">
                <a:lumMod val="90000"/>
                <a:lumOff val="1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Responsible credit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the perspective of the European Banking Authority</a:t>
            </a:r>
            <a:endParaRPr lang="en-US" sz="2000" b="1" i="1" dirty="0" smtClean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4069402" cy="4451728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b="1" dirty="0" smtClean="0"/>
              <a:t>Opinion of the EBA on Good Practices for the Treatment of Borrowers in Mortgage Payment Difficulties</a:t>
            </a:r>
            <a:r>
              <a:rPr lang="en-US" sz="1600" dirty="0" smtClean="0"/>
              <a:t> (2013):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Act honestly, fairly and professionally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Implement internal policies for dealing with distressed borrowers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Provide information and assistance to borrowers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When viable, offer renegotiation solutions to borrowers to avoid foreclosure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068658"/>
            <a:ext cx="2428892" cy="3717796"/>
          </a:xfrm>
          <a:prstGeom prst="rect">
            <a:avLst/>
          </a:prstGeom>
          <a:noFill/>
          <a:ln w="9525">
            <a:solidFill>
              <a:schemeClr val="accent5">
                <a:lumMod val="90000"/>
                <a:lumOff val="1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Responsible lending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Portugal: advertisement of credit products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7569864" cy="417646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dirty="0" smtClean="0"/>
              <a:t>Advertising campaigns on all banking products and services must observe disclosure rules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b="1" dirty="0" err="1" smtClean="0">
                <a:solidFill>
                  <a:srgbClr val="832326"/>
                </a:solidFill>
              </a:rPr>
              <a:t>Banco</a:t>
            </a:r>
            <a:r>
              <a:rPr lang="en-US" sz="1600" b="1" dirty="0" smtClean="0">
                <a:solidFill>
                  <a:srgbClr val="832326"/>
                </a:solidFill>
              </a:rPr>
              <a:t> de Portugal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sz="16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sz="1600" smtClean="0"/>
              <a:t>008) defined </a:t>
            </a:r>
            <a:r>
              <a:rPr lang="en-US" sz="1600" dirty="0" smtClean="0"/>
              <a:t>enforceable rules on </a:t>
            </a:r>
            <a:r>
              <a:rPr lang="en-US" sz="1600" b="1" dirty="0" smtClean="0"/>
              <a:t>accuracy and transparency of information</a:t>
            </a:r>
            <a:r>
              <a:rPr lang="en-US" sz="1600" dirty="0" smtClean="0"/>
              <a:t>; </a:t>
            </a:r>
            <a:r>
              <a:rPr lang="en-US" sz="1600" b="1" dirty="0" smtClean="0"/>
              <a:t>balanced information </a:t>
            </a:r>
            <a:r>
              <a:rPr lang="en-US" sz="1600" dirty="0" smtClean="0"/>
              <a:t>on advantages and access conditions and restrictions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dirty="0" smtClean="0"/>
              <a:t>Main features of the </a:t>
            </a:r>
            <a:r>
              <a:rPr lang="en-US" sz="1600" b="1" dirty="0" smtClean="0"/>
              <a:t>supervisory model </a:t>
            </a:r>
            <a:r>
              <a:rPr lang="en-US" sz="1600" dirty="0" smtClean="0"/>
              <a:t>adopted:</a:t>
            </a:r>
            <a:endParaRPr lang="en-US" sz="1600" dirty="0" smtClean="0">
              <a:solidFill>
                <a:srgbClr val="9B7D40"/>
              </a:solidFill>
            </a:endParaRP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b="1" dirty="0" smtClean="0"/>
              <a:t>Ex-post supervision (except ex-ante for structured deposits)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b="1" dirty="0" smtClean="0"/>
              <a:t>Mixed principle and ruled-based regulation 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b="1" dirty="0" smtClean="0"/>
              <a:t>Risk-based approach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b="1" dirty="0" smtClean="0"/>
              <a:t>All the different means of communication are under scrutiny (TV, outdoors, mail shots, internet, booklets,…)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1043608" y="2190327"/>
            <a:ext cx="3619500" cy="4191001"/>
            <a:chOff x="642910" y="2428868"/>
            <a:chExt cx="3619500" cy="4191007"/>
          </a:xfrm>
        </p:grpSpPr>
        <p:pic>
          <p:nvPicPr>
            <p:cNvPr id="30" name="Picture 29" descr="cabeça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2910" y="3286125"/>
              <a:ext cx="3619500" cy="333375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1" name="Picture 30" descr="cabeça.jpg"/>
            <p:cNvPicPr>
              <a:picLocks noChangeAspect="1"/>
            </p:cNvPicPr>
            <p:nvPr/>
          </p:nvPicPr>
          <p:blipFill>
            <a:blip r:embed="rId2" cstate="print"/>
            <a:srcRect b="89571"/>
            <a:stretch>
              <a:fillRect/>
            </a:stretch>
          </p:blipFill>
          <p:spPr>
            <a:xfrm>
              <a:off x="642910" y="3009896"/>
              <a:ext cx="3619500" cy="347666"/>
            </a:xfrm>
            <a:prstGeom prst="rect">
              <a:avLst/>
            </a:prstGeom>
          </p:spPr>
        </p:pic>
        <p:pic>
          <p:nvPicPr>
            <p:cNvPr id="32" name="Picture 31" descr="cabeça.jpg"/>
            <p:cNvPicPr>
              <a:picLocks noChangeAspect="1"/>
            </p:cNvPicPr>
            <p:nvPr/>
          </p:nvPicPr>
          <p:blipFill>
            <a:blip r:embed="rId2" cstate="print"/>
            <a:srcRect b="89571"/>
            <a:stretch>
              <a:fillRect/>
            </a:stretch>
          </p:blipFill>
          <p:spPr>
            <a:xfrm>
              <a:off x="642910" y="2724144"/>
              <a:ext cx="3619500" cy="347666"/>
            </a:xfrm>
            <a:prstGeom prst="rect">
              <a:avLst/>
            </a:prstGeom>
          </p:spPr>
        </p:pic>
        <p:pic>
          <p:nvPicPr>
            <p:cNvPr id="33" name="Picture 32" descr="cabeça.jpg"/>
            <p:cNvPicPr>
              <a:picLocks noChangeAspect="1"/>
            </p:cNvPicPr>
            <p:nvPr/>
          </p:nvPicPr>
          <p:blipFill>
            <a:blip r:embed="rId2" cstate="print"/>
            <a:srcRect b="89571"/>
            <a:stretch>
              <a:fillRect/>
            </a:stretch>
          </p:blipFill>
          <p:spPr>
            <a:xfrm>
              <a:off x="642910" y="2428868"/>
              <a:ext cx="3619500" cy="347666"/>
            </a:xfrm>
            <a:prstGeom prst="rect">
              <a:avLst/>
            </a:prstGeom>
          </p:spPr>
        </p:pic>
      </p:grpSp>
      <p:pic>
        <p:nvPicPr>
          <p:cNvPr id="12" name="Picture 11" descr="cabeça.jpg"/>
          <p:cNvPicPr>
            <a:picLocks noChangeAspect="1"/>
          </p:cNvPicPr>
          <p:nvPr/>
        </p:nvPicPr>
        <p:blipFill>
          <a:blip r:embed="rId2" cstate="print"/>
          <a:srcRect b="89571"/>
          <a:stretch>
            <a:fillRect/>
          </a:stretch>
        </p:blipFill>
        <p:spPr bwMode="auto">
          <a:xfrm>
            <a:off x="1071538" y="2795581"/>
            <a:ext cx="3619500" cy="347666"/>
          </a:xfrm>
          <a:prstGeom prst="rect">
            <a:avLst/>
          </a:prstGeom>
          <a:noFill/>
        </p:spPr>
      </p:pic>
      <p:pic>
        <p:nvPicPr>
          <p:cNvPr id="13" name="Picture 12" descr="cabeça.jpg"/>
          <p:cNvPicPr>
            <a:picLocks noChangeAspect="1"/>
          </p:cNvPicPr>
          <p:nvPr/>
        </p:nvPicPr>
        <p:blipFill>
          <a:blip r:embed="rId2" cstate="print"/>
          <a:srcRect b="89571"/>
          <a:stretch>
            <a:fillRect/>
          </a:stretch>
        </p:blipFill>
        <p:spPr bwMode="auto">
          <a:xfrm>
            <a:off x="1071538" y="2509830"/>
            <a:ext cx="3619500" cy="347666"/>
          </a:xfrm>
          <a:prstGeom prst="rect">
            <a:avLst/>
          </a:prstGeom>
          <a:noFill/>
        </p:spPr>
      </p:pic>
      <p:pic>
        <p:nvPicPr>
          <p:cNvPr id="14" name="Picture 13" descr="cabeça.jpg"/>
          <p:cNvPicPr>
            <a:picLocks noChangeAspect="1"/>
          </p:cNvPicPr>
          <p:nvPr/>
        </p:nvPicPr>
        <p:blipFill>
          <a:blip r:embed="rId2" cstate="print"/>
          <a:srcRect b="89571"/>
          <a:stretch>
            <a:fillRect/>
          </a:stretch>
        </p:blipFill>
        <p:spPr bwMode="auto">
          <a:xfrm>
            <a:off x="1071538" y="2214554"/>
            <a:ext cx="3619500" cy="347666"/>
          </a:xfrm>
          <a:prstGeom prst="rect">
            <a:avLst/>
          </a:prstGeom>
          <a:noFill/>
        </p:spPr>
      </p:pic>
      <p:sp>
        <p:nvSpPr>
          <p:cNvPr id="25" name="Cloud Callout 24"/>
          <p:cNvSpPr/>
          <p:nvPr/>
        </p:nvSpPr>
        <p:spPr>
          <a:xfrm>
            <a:off x="1072858" y="2099394"/>
            <a:ext cx="2643188" cy="1857375"/>
          </a:xfrm>
          <a:prstGeom prst="cloudCallout">
            <a:avLst>
              <a:gd name="adj1" fmla="val 32493"/>
              <a:gd name="adj2" fmla="val 620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</a:rPr>
              <a:t>Responsible lending </a:t>
            </a:r>
            <a:r>
              <a:rPr lang="en-US" sz="2000" b="1" dirty="0" smtClean="0">
                <a:solidFill>
                  <a:srgbClr val="832326"/>
                </a:solidFill>
              </a:rPr>
              <a:t>in Portugal: advertisement of credit products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7108" y="1742206"/>
            <a:ext cx="1357313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8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Before</a:t>
            </a:r>
            <a:endParaRPr lang="en-GB" sz="1800" i="1" dirty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2381" y="1762968"/>
            <a:ext cx="18573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800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After</a:t>
            </a:r>
            <a:endParaRPr lang="en-GB" sz="1800" i="1" dirty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7171" y="2456581"/>
            <a:ext cx="2143125" cy="1138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It’s mine for only</a:t>
            </a:r>
          </a:p>
          <a:p>
            <a:pPr>
              <a:defRPr/>
            </a:pPr>
            <a:r>
              <a:rPr lang="en-GB" sz="44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GB" sz="48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€15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/month </a:t>
            </a:r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5072066" y="2214554"/>
            <a:ext cx="3619500" cy="4191001"/>
            <a:chOff x="642910" y="2428868"/>
            <a:chExt cx="3619500" cy="4191007"/>
          </a:xfrm>
        </p:grpSpPr>
        <p:pic>
          <p:nvPicPr>
            <p:cNvPr id="17" name="Picture 16" descr="cabeça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42910" y="3286125"/>
              <a:ext cx="3619500" cy="333375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" name="Picture 17" descr="cabeça.jpg"/>
            <p:cNvPicPr>
              <a:picLocks noChangeAspect="1"/>
            </p:cNvPicPr>
            <p:nvPr/>
          </p:nvPicPr>
          <p:blipFill>
            <a:blip r:embed="rId2" cstate="print"/>
            <a:srcRect b="89571"/>
            <a:stretch>
              <a:fillRect/>
            </a:stretch>
          </p:blipFill>
          <p:spPr>
            <a:xfrm>
              <a:off x="642910" y="3009896"/>
              <a:ext cx="3619500" cy="347666"/>
            </a:xfrm>
            <a:prstGeom prst="rect">
              <a:avLst/>
            </a:prstGeom>
          </p:spPr>
        </p:pic>
        <p:pic>
          <p:nvPicPr>
            <p:cNvPr id="19" name="Picture 18" descr="cabeça.jpg"/>
            <p:cNvPicPr>
              <a:picLocks noChangeAspect="1"/>
            </p:cNvPicPr>
            <p:nvPr/>
          </p:nvPicPr>
          <p:blipFill>
            <a:blip r:embed="rId2" cstate="print"/>
            <a:srcRect b="89571"/>
            <a:stretch>
              <a:fillRect/>
            </a:stretch>
          </p:blipFill>
          <p:spPr>
            <a:xfrm>
              <a:off x="642910" y="2724144"/>
              <a:ext cx="3619500" cy="347666"/>
            </a:xfrm>
            <a:prstGeom prst="rect">
              <a:avLst/>
            </a:prstGeom>
          </p:spPr>
        </p:pic>
        <p:pic>
          <p:nvPicPr>
            <p:cNvPr id="20" name="Picture 19" descr="cabeça.jpg"/>
            <p:cNvPicPr>
              <a:picLocks noChangeAspect="1"/>
            </p:cNvPicPr>
            <p:nvPr/>
          </p:nvPicPr>
          <p:blipFill>
            <a:blip r:embed="rId2" cstate="print"/>
            <a:srcRect b="89571"/>
            <a:stretch>
              <a:fillRect/>
            </a:stretch>
          </p:blipFill>
          <p:spPr>
            <a:xfrm>
              <a:off x="642910" y="2428868"/>
              <a:ext cx="3619500" cy="347666"/>
            </a:xfrm>
            <a:prstGeom prst="rect">
              <a:avLst/>
            </a:prstGeom>
          </p:spPr>
        </p:pic>
      </p:grpSp>
      <p:sp>
        <p:nvSpPr>
          <p:cNvPr id="21" name="Cloud Callout 20"/>
          <p:cNvSpPr/>
          <p:nvPr/>
        </p:nvSpPr>
        <p:spPr bwMode="auto">
          <a:xfrm>
            <a:off x="5240046" y="2099394"/>
            <a:ext cx="2643187" cy="1857375"/>
          </a:xfrm>
          <a:prstGeom prst="cloudCallout">
            <a:avLst>
              <a:gd name="adj1" fmla="val 32493"/>
              <a:gd name="adj2" fmla="val 620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311483" y="2381969"/>
            <a:ext cx="2428875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It’s mine for only</a:t>
            </a:r>
          </a:p>
          <a:p>
            <a:pPr algn="ctr">
              <a:defRPr/>
            </a:pPr>
            <a:r>
              <a:rPr lang="en-GB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GB" sz="3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€15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/month x 48m for every €500 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5216233" y="5620304"/>
            <a:ext cx="35718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5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GB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APRC of </a:t>
            </a:r>
            <a:r>
              <a:rPr lang="en-GB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21.6% </a:t>
            </a:r>
            <a:r>
              <a:rPr lang="en-GB" sz="1100" b="1" dirty="0">
                <a:solidFill>
                  <a:schemeClr val="tx2">
                    <a:lumMod val="10000"/>
                  </a:schemeClr>
                </a:solidFill>
                <a:latin typeface="+mn-lt"/>
              </a:rPr>
              <a:t>for a 48-month credit of €500 with an annual </a:t>
            </a:r>
            <a:r>
              <a:rPr lang="en-GB" sz="1100" b="1" dirty="0">
                <a:solidFill>
                  <a:schemeClr val="tx2">
                    <a:lumMod val="10000"/>
                  </a:schemeClr>
                </a:solidFill>
              </a:rPr>
              <a:t>interest rate of 16</a:t>
            </a:r>
            <a:r>
              <a:rPr lang="en-GB" sz="1100" b="1" dirty="0" smtClean="0">
                <a:solidFill>
                  <a:schemeClr val="tx2">
                    <a:lumMod val="10000"/>
                  </a:schemeClr>
                </a:solidFill>
              </a:rPr>
              <a:t>%. Total amount payable by the consumer of €724.50 </a:t>
            </a:r>
            <a:endParaRPr lang="en-GB" sz="11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1001421" y="5885581"/>
            <a:ext cx="3571875" cy="430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1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GB" sz="1100" b="1" dirty="0">
                <a:solidFill>
                  <a:schemeClr val="tx2">
                    <a:lumMod val="10000"/>
                  </a:schemeClr>
                </a:solidFill>
                <a:latin typeface="+mn-lt"/>
              </a:rPr>
              <a:t>APRC of </a:t>
            </a:r>
            <a:r>
              <a:rPr lang="en-GB" sz="1100" b="1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21.6% </a:t>
            </a:r>
            <a:r>
              <a:rPr lang="en-GB" sz="1100" b="1" dirty="0">
                <a:solidFill>
                  <a:schemeClr val="tx2">
                    <a:lumMod val="10000"/>
                  </a:schemeClr>
                </a:solidFill>
                <a:latin typeface="+mn-lt"/>
              </a:rPr>
              <a:t>for a 48-month credit of €500 with an annual interest rate of 16</a:t>
            </a:r>
            <a:r>
              <a:rPr lang="en-GB" sz="11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% </a:t>
            </a:r>
            <a:endParaRPr lang="en-GB" sz="1100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35896" y="2132856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>
                <a:solidFill>
                  <a:srgbClr val="002060"/>
                </a:solidFill>
              </a:rPr>
              <a:t>ABC </a:t>
            </a:r>
            <a:r>
              <a:rPr lang="pt-PT" sz="1600" b="1" dirty="0" err="1" smtClean="0">
                <a:solidFill>
                  <a:srgbClr val="002060"/>
                </a:solidFill>
              </a:rPr>
              <a:t>Bank</a:t>
            </a:r>
            <a:endParaRPr lang="pt-PT" sz="1600" b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12360" y="2132856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smtClean="0">
                <a:solidFill>
                  <a:srgbClr val="002060"/>
                </a:solidFill>
              </a:rPr>
              <a:t>ABC </a:t>
            </a:r>
            <a:r>
              <a:rPr lang="pt-PT" sz="1600" b="1" dirty="0" err="1" smtClean="0">
                <a:solidFill>
                  <a:srgbClr val="002060"/>
                </a:solidFill>
              </a:rPr>
              <a:t>Bank</a:t>
            </a:r>
            <a:endParaRPr lang="pt-PT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</a:rPr>
              <a:t>Responsible lending </a:t>
            </a:r>
            <a:r>
              <a:rPr lang="en-US" sz="2000" b="1" dirty="0" smtClean="0">
                <a:solidFill>
                  <a:srgbClr val="832326"/>
                </a:solidFill>
              </a:rPr>
              <a:t>in Portugal: price lists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3997964" cy="417646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GB" sz="1600" b="1" dirty="0" smtClean="0">
                <a:solidFill>
                  <a:srgbClr val="832326"/>
                </a:solidFill>
              </a:rPr>
              <a:t>Banco de Portugal </a:t>
            </a:r>
            <a:r>
              <a:rPr sz="1600" smtClean="0"/>
              <a:t>(2008) s</a:t>
            </a:r>
            <a:r>
              <a:rPr lang="en-US" sz="1600" dirty="0" err="1" smtClean="0"/>
              <a:t>et</a:t>
            </a:r>
            <a:r>
              <a:rPr lang="en-US" sz="1600" dirty="0" smtClean="0"/>
              <a:t> forth requirements for the release of </a:t>
            </a:r>
            <a:r>
              <a:rPr lang="en-GB" sz="1600" dirty="0" smtClean="0"/>
              <a:t>information on fees, expenses and interest rates regarding retail banking products and services </a:t>
            </a:r>
            <a:endParaRPr lang="en-GB" sz="1600" b="1" dirty="0" smtClean="0"/>
          </a:p>
          <a:p>
            <a:pPr marL="447675" lvl="3" indent="-273050"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GB" sz="1600" dirty="0" smtClean="0"/>
              <a:t>Price lists allow for a </a:t>
            </a:r>
            <a:r>
              <a:rPr lang="en-GB" sz="1600" b="1" dirty="0" smtClean="0"/>
              <a:t>comparison of products</a:t>
            </a:r>
            <a:r>
              <a:rPr lang="en-GB" sz="1600" dirty="0" smtClean="0"/>
              <a:t> while increasing competition</a:t>
            </a:r>
          </a:p>
          <a:p>
            <a:pPr marL="447675" lvl="3" indent="-273050"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GB" sz="1600" dirty="0" smtClean="0"/>
              <a:t>Price lists are available at </a:t>
            </a:r>
            <a:r>
              <a:rPr lang="en-GB" sz="1600" b="1" dirty="0" smtClean="0"/>
              <a:t>every counter </a:t>
            </a:r>
            <a:r>
              <a:rPr lang="en-GB" sz="1600" dirty="0" smtClean="0"/>
              <a:t>and on credit institutions’ </a:t>
            </a:r>
            <a:r>
              <a:rPr lang="en-GB" sz="1600" b="1" dirty="0" smtClean="0"/>
              <a:t>websites </a:t>
            </a:r>
          </a:p>
          <a:p>
            <a:pPr marL="447675" lvl="3" indent="-273050"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GB" sz="1600" dirty="0" smtClean="0"/>
              <a:t>Banco de Portugal’s Bank Customer Website displays the price lists of all credit institutions</a:t>
            </a:r>
          </a:p>
        </p:txBody>
      </p:sp>
      <p:pic>
        <p:nvPicPr>
          <p:cNvPr id="10" name="Picture 3" descr="C:\Users\scu060\Desktop\PCB_Preçarios.jpg">
            <a:hlinkClick r:id="rId2" tooltip="Preçários"/>
          </p:cNvPr>
          <p:cNvPicPr>
            <a:picLocks noChangeAspect="1" noChangeArrowheads="1"/>
          </p:cNvPicPr>
          <p:nvPr/>
        </p:nvPicPr>
        <p:blipFill>
          <a:blip r:embed="rId3" cstate="print"/>
          <a:srcRect l="4227" r="4884" b="30365"/>
          <a:stretch>
            <a:fillRect/>
          </a:stretch>
        </p:blipFill>
        <p:spPr bwMode="auto">
          <a:xfrm>
            <a:off x="5492856" y="2000240"/>
            <a:ext cx="2722482" cy="3024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1" name="Picture 2" descr="C:\Users\scu060\Desktop\PreçariosIndice.jpg"/>
          <p:cNvPicPr>
            <a:picLocks noChangeAspect="1" noChangeArrowheads="1"/>
          </p:cNvPicPr>
          <p:nvPr/>
        </p:nvPicPr>
        <p:blipFill>
          <a:blip r:embed="rId4" cstate="print"/>
          <a:srcRect l="21256" t="5020" r="12549" b="34655"/>
          <a:stretch>
            <a:fillRect/>
          </a:stretch>
        </p:blipFill>
        <p:spPr bwMode="auto">
          <a:xfrm>
            <a:off x="6143636" y="2714620"/>
            <a:ext cx="2567950" cy="3312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4934922" y="1571612"/>
            <a:ext cx="3851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 err="1" smtClean="0">
                <a:solidFill>
                  <a:srgbClr val="696969"/>
                </a:solidFill>
              </a:rPr>
              <a:t>Bank</a:t>
            </a:r>
            <a:r>
              <a:rPr lang="pt-PT" sz="1200" b="1" dirty="0" smtClean="0">
                <a:solidFill>
                  <a:srgbClr val="696969"/>
                </a:solidFill>
              </a:rPr>
              <a:t> </a:t>
            </a:r>
            <a:r>
              <a:rPr lang="pt-PT" sz="1200" b="1" dirty="0" err="1" smtClean="0">
                <a:solidFill>
                  <a:srgbClr val="696969"/>
                </a:solidFill>
              </a:rPr>
              <a:t>Customer</a:t>
            </a:r>
            <a:r>
              <a:rPr lang="pt-PT" sz="1200" b="1" dirty="0" smtClean="0">
                <a:solidFill>
                  <a:srgbClr val="696969"/>
                </a:solidFill>
              </a:rPr>
              <a:t> Website</a:t>
            </a:r>
          </a:p>
          <a:p>
            <a:pPr algn="ctr"/>
            <a:r>
              <a:rPr lang="pt-PT" sz="1200" b="1" dirty="0" smtClean="0">
                <a:solidFill>
                  <a:srgbClr val="696969"/>
                </a:solidFill>
              </a:rPr>
              <a:t>http://clientebancario.bportugal.pt) </a:t>
            </a:r>
            <a:endParaRPr lang="pt-PT" sz="1200" b="1" dirty="0">
              <a:solidFill>
                <a:srgbClr val="69696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9190" y="5286388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 err="1" smtClean="0">
                <a:solidFill>
                  <a:srgbClr val="832326"/>
                </a:solidFill>
              </a:rPr>
              <a:t>Harmonised</a:t>
            </a:r>
            <a:r>
              <a:rPr lang="pt-PT" sz="1200" b="1" dirty="0" smtClean="0">
                <a:solidFill>
                  <a:srgbClr val="832326"/>
                </a:solidFill>
              </a:rPr>
              <a:t>  </a:t>
            </a:r>
            <a:r>
              <a:rPr lang="pt-PT" sz="1200" b="1" dirty="0" err="1" smtClean="0">
                <a:solidFill>
                  <a:srgbClr val="832326"/>
                </a:solidFill>
              </a:rPr>
              <a:t>template</a:t>
            </a:r>
            <a:endParaRPr lang="pt-PT" sz="1200" b="1" dirty="0" smtClean="0">
              <a:solidFill>
                <a:srgbClr val="83232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14810" y="607220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pt-PT" sz="1000" b="1" dirty="0" smtClean="0">
                <a:solidFill>
                  <a:srgbClr val="832326"/>
                </a:solidFill>
              </a:rPr>
              <a:t>http://clientebancario.bportugal.pt/pt-PT/DireitosdosClientes/DireitoInformacao/Precarios/Paginas/Precarios.aspx</a:t>
            </a:r>
            <a:endParaRPr lang="pt-PT" sz="1000" b="1" dirty="0">
              <a:solidFill>
                <a:srgbClr val="8323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</a:rPr>
              <a:t>Responsible lending </a:t>
            </a:r>
            <a:r>
              <a:rPr lang="en-US" sz="2000" b="1" dirty="0" smtClean="0">
                <a:solidFill>
                  <a:srgbClr val="832326"/>
                </a:solidFill>
              </a:rPr>
              <a:t>in Portugal: consumer credit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4712344" cy="457123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GB" sz="1600" b="1" dirty="0" err="1" smtClean="0">
                <a:solidFill>
                  <a:srgbClr val="832326"/>
                </a:solidFill>
              </a:rPr>
              <a:t>Banco</a:t>
            </a:r>
            <a:r>
              <a:rPr lang="en-GB" sz="1600" b="1" dirty="0" smtClean="0">
                <a:solidFill>
                  <a:srgbClr val="832326"/>
                </a:solidFill>
              </a:rPr>
              <a:t> de Portugal </a:t>
            </a:r>
            <a:r>
              <a:rPr lang="en-GB" sz="1600" dirty="0" smtClean="0"/>
              <a:t>(2009), following the transposition of the CCD, issued a notice on the provision of pre-contractual and contractual information (</a:t>
            </a:r>
            <a:r>
              <a:rPr lang="en-GB" sz="1600" b="1" dirty="0" smtClean="0"/>
              <a:t>Standardised Information Sheet)</a:t>
            </a:r>
            <a:endParaRPr lang="en-GB" sz="1600" i="1" dirty="0" smtClean="0"/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dirty="0" smtClean="0"/>
              <a:t>A </a:t>
            </a:r>
            <a:r>
              <a:rPr lang="en-US" sz="1600" b="1" dirty="0" smtClean="0"/>
              <a:t>maximum interest rate regime for consumer credit </a:t>
            </a:r>
            <a:r>
              <a:rPr lang="en-US" sz="1600" dirty="0" smtClean="0"/>
              <a:t>has been in place in Portugal since January 2010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b="1" dirty="0" err="1" smtClean="0">
                <a:solidFill>
                  <a:srgbClr val="832326"/>
                </a:solidFill>
              </a:rPr>
              <a:t>Banco</a:t>
            </a:r>
            <a:r>
              <a:rPr lang="en-US" sz="1600" b="1" dirty="0" smtClean="0">
                <a:solidFill>
                  <a:srgbClr val="832326"/>
                </a:solidFill>
              </a:rPr>
              <a:t> de Portugal </a:t>
            </a:r>
            <a:r>
              <a:rPr lang="en-US" sz="1600" dirty="0" smtClean="0"/>
              <a:t>publishes the maximum interest rates for new credit agreements on a quarterly basis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b="1" dirty="0" err="1" smtClean="0">
                <a:solidFill>
                  <a:srgbClr val="832326"/>
                </a:solidFill>
              </a:rPr>
              <a:t>Banco</a:t>
            </a:r>
            <a:r>
              <a:rPr lang="en-US" sz="1600" b="1" dirty="0" smtClean="0">
                <a:solidFill>
                  <a:srgbClr val="832326"/>
                </a:solidFill>
              </a:rPr>
              <a:t> de Portugal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 now </a:t>
            </a:r>
            <a:r>
              <a:rPr lang="en-US" sz="1600" dirty="0" smtClean="0"/>
              <a:t>conducting a public consultation on a notice imposing the provision of regular information to customers during the lifetime of the credit agreement  (</a:t>
            </a:r>
            <a:r>
              <a:rPr lang="en-US" sz="1600" b="1" dirty="0" smtClean="0"/>
              <a:t>Monthly statements</a:t>
            </a:r>
            <a:r>
              <a:rPr lang="en-US" sz="1600" dirty="0" smtClean="0"/>
              <a:t>)</a:t>
            </a:r>
            <a:endParaRPr lang="en-US" sz="1600" i="1" dirty="0" smtClean="0"/>
          </a:p>
        </p:txBody>
      </p:sp>
      <p:grpSp>
        <p:nvGrpSpPr>
          <p:cNvPr id="18" name="Group 15"/>
          <p:cNvGrpSpPr/>
          <p:nvPr/>
        </p:nvGrpSpPr>
        <p:grpSpPr>
          <a:xfrm>
            <a:off x="5929322" y="1857364"/>
            <a:ext cx="2868454" cy="4680520"/>
            <a:chOff x="6286512" y="2285992"/>
            <a:chExt cx="2000264" cy="4357717"/>
          </a:xfrm>
        </p:grpSpPr>
        <p:grpSp>
          <p:nvGrpSpPr>
            <p:cNvPr id="19" name="Group 4"/>
            <p:cNvGrpSpPr/>
            <p:nvPr/>
          </p:nvGrpSpPr>
          <p:grpSpPr>
            <a:xfrm>
              <a:off x="6286512" y="2526634"/>
              <a:ext cx="2000264" cy="4117075"/>
              <a:chOff x="1690982" y="1357297"/>
              <a:chExt cx="2118698" cy="4366046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3984" t="34179" r="31445" b="16015"/>
              <a:stretch>
                <a:fillRect/>
              </a:stretch>
            </p:blipFill>
            <p:spPr bwMode="auto">
              <a:xfrm>
                <a:off x="1785935" y="1357297"/>
                <a:ext cx="1928809" cy="2000265"/>
              </a:xfrm>
              <a:prstGeom prst="rect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effectLst/>
            </p:spPr>
          </p:pic>
          <p:pic>
            <p:nvPicPr>
              <p:cNvPr id="22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4609" t="27344" r="16211" b="6250"/>
              <a:stretch>
                <a:fillRect/>
              </a:stretch>
            </p:blipFill>
            <p:spPr bwMode="auto">
              <a:xfrm>
                <a:off x="1744706" y="3500438"/>
                <a:ext cx="2001600" cy="2084950"/>
              </a:xfrm>
              <a:prstGeom prst="rect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  <a:effectLst/>
            </p:spPr>
          </p:pic>
          <p:pic>
            <p:nvPicPr>
              <p:cNvPr id="23" name="Picture 2" descr="C:\Users\scu060\Desktop\Imagem 9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30042" t="78160" r="30870" b="18274"/>
              <a:stretch>
                <a:fillRect/>
              </a:stretch>
            </p:blipFill>
            <p:spPr bwMode="auto">
              <a:xfrm>
                <a:off x="1714480" y="5615343"/>
                <a:ext cx="2095200" cy="10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Picture 2" descr="C:\Users\scu060\Desktop\Imagem 9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30042" t="73880" r="30870" b="22553"/>
              <a:stretch>
                <a:fillRect/>
              </a:stretch>
            </p:blipFill>
            <p:spPr bwMode="auto">
              <a:xfrm>
                <a:off x="1690982" y="3357562"/>
                <a:ext cx="2095200" cy="10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0" name="Picture 2" descr="C:\Users\scu060\Desktop\Imagem 9.jpg"/>
            <p:cNvPicPr>
              <a:picLocks noChangeAspect="1" noChangeArrowheads="1"/>
            </p:cNvPicPr>
            <p:nvPr/>
          </p:nvPicPr>
          <p:blipFill>
            <a:blip r:embed="rId4" cstate="print"/>
            <a:srcRect l="30042" t="65309" r="30467" b="26618"/>
            <a:stretch>
              <a:fillRect/>
            </a:stretch>
          </p:blipFill>
          <p:spPr bwMode="auto">
            <a:xfrm>
              <a:off x="6288304" y="2285992"/>
              <a:ext cx="1998472" cy="2304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" name="TextBox 25"/>
          <p:cNvSpPr txBox="1"/>
          <p:nvPr/>
        </p:nvSpPr>
        <p:spPr>
          <a:xfrm>
            <a:off x="5940152" y="1643050"/>
            <a:ext cx="277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696969"/>
                </a:solidFill>
              </a:rPr>
              <a:t>Standardised Information Sheet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</a:rPr>
              <a:t>Responsible lending </a:t>
            </a:r>
            <a:r>
              <a:rPr lang="en-US" sz="2000" b="1" dirty="0" smtClean="0">
                <a:solidFill>
                  <a:srgbClr val="832326"/>
                </a:solidFill>
              </a:rPr>
              <a:t>in Portugal: mortgage credit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4283716" cy="417646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GB" sz="1600" b="1" dirty="0" smtClean="0">
                <a:solidFill>
                  <a:srgbClr val="832326"/>
                </a:solidFill>
              </a:rPr>
              <a:t>Banco de Portugal</a:t>
            </a:r>
            <a:r>
              <a:rPr lang="en-GB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’s</a:t>
            </a:r>
            <a:r>
              <a:rPr lang="en-GB" sz="1600" b="1" dirty="0" smtClean="0">
                <a:solidFill>
                  <a:srgbClr val="832326"/>
                </a:solidFill>
              </a:rPr>
              <a:t> </a:t>
            </a:r>
            <a:r>
              <a:rPr lang="en-GB" sz="1600" dirty="0" smtClean="0"/>
              <a:t>regulations (2010) on pre-contractual and contractual information  duties concerning mortgage loans anticipated the MCD:</a:t>
            </a:r>
            <a:endParaRPr lang="en-GB" sz="1600" i="1" dirty="0" smtClean="0"/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dirty="0" smtClean="0"/>
              <a:t>Information and assistance to customers</a:t>
            </a:r>
            <a:r>
              <a:rPr lang="en-GB" sz="1600" dirty="0" smtClean="0"/>
              <a:t>: </a:t>
            </a:r>
            <a:r>
              <a:rPr lang="en-GB" sz="1600" b="1" dirty="0" smtClean="0"/>
              <a:t>Standardised Information Sheet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dirty="0" smtClean="0"/>
              <a:t>Suitability:</a:t>
            </a:r>
            <a:r>
              <a:rPr lang="en-GB" sz="1600" dirty="0" smtClean="0"/>
              <a:t>  Financial plan based on a plain vanilla loan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dirty="0" smtClean="0"/>
              <a:t>Creditworthiness assessment from a long-term perspective:</a:t>
            </a:r>
            <a:r>
              <a:rPr lang="en-GB" sz="1600" dirty="0" smtClean="0"/>
              <a:t> Interest rate scenarios (+ 1 p.p. and + 2 p.p.)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endParaRPr lang="en-GB" sz="1800" dirty="0" smtClean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5948" y="1989208"/>
            <a:ext cx="2336892" cy="3312000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 l="24609" t="27344" r="16211" b="6250"/>
          <a:stretch>
            <a:fillRect/>
          </a:stretch>
        </p:blipFill>
        <p:spPr bwMode="auto">
          <a:xfrm>
            <a:off x="5643570" y="4221088"/>
            <a:ext cx="3101318" cy="208800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5720552" y="1628800"/>
            <a:ext cx="277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696969"/>
                </a:solidFill>
              </a:rPr>
              <a:t>Standardised Information Sheet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Responsible Borrowing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 in Portugal: financial information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5081504" cy="417646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endParaRPr lang="en-US" sz="1600" i="1" dirty="0" smtClean="0"/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endParaRPr lang="en-US" sz="1600" i="1" dirty="0" smtClean="0"/>
          </a:p>
          <a:p>
            <a:pPr marL="447675" lvl="3" indent="-273050" algn="just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US" sz="1600" b="1" dirty="0" err="1" smtClean="0">
                <a:solidFill>
                  <a:srgbClr val="832326"/>
                </a:solidFill>
              </a:rPr>
              <a:t>Banco</a:t>
            </a:r>
            <a:r>
              <a:rPr lang="en-US" sz="1600" b="1" dirty="0" smtClean="0">
                <a:solidFill>
                  <a:srgbClr val="832326"/>
                </a:solidFill>
              </a:rPr>
              <a:t> de Portugal </a:t>
            </a:r>
            <a:r>
              <a:rPr lang="en-US" sz="1600" dirty="0" smtClean="0"/>
              <a:t>actively participates in </a:t>
            </a:r>
            <a:r>
              <a:rPr lang="en-US" sz="1600" b="1" dirty="0" smtClean="0"/>
              <a:t>courses and seminars </a:t>
            </a:r>
            <a:r>
              <a:rPr lang="en-US" sz="1600" dirty="0" smtClean="0"/>
              <a:t>on legal and regulatory developments in the retail banking market</a:t>
            </a:r>
          </a:p>
        </p:txBody>
      </p:sp>
      <p:pic>
        <p:nvPicPr>
          <p:cNvPr id="8" name="Picture 7" descr="Desd.CCons. vers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3624" y="3929066"/>
            <a:ext cx="2850344" cy="2016000"/>
          </a:xfrm>
          <a:prstGeom prst="rect">
            <a:avLst/>
          </a:prstGeom>
          <a:ln>
            <a:solidFill>
              <a:schemeClr val="accent5">
                <a:lumMod val="90000"/>
                <a:lumOff val="1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Desd.CCons.fren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4372455"/>
            <a:ext cx="2859696" cy="2016000"/>
          </a:xfrm>
          <a:prstGeom prst="rect">
            <a:avLst/>
          </a:prstGeom>
          <a:ln>
            <a:solidFill>
              <a:schemeClr val="accent5">
                <a:lumMod val="90000"/>
                <a:lumOff val="1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capaCH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3093468"/>
            <a:ext cx="2345100" cy="3348000"/>
          </a:xfrm>
          <a:prstGeom prst="rect">
            <a:avLst/>
          </a:prstGeom>
          <a:ln w="28575"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376264" y="3643314"/>
            <a:ext cx="277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696969"/>
                </a:solidFill>
              </a:rPr>
              <a:t>Leaflets on consumer credit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56176" y="2791961"/>
            <a:ext cx="277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696969"/>
                </a:solidFill>
              </a:rPr>
              <a:t>Leaflet on mortgage credit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99592" y="1929600"/>
            <a:ext cx="7633022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3" indent="-273050" algn="just">
              <a:spcBef>
                <a:spcPts val="2400"/>
              </a:spcBef>
              <a:spcAft>
                <a:spcPts val="600"/>
              </a:spcAft>
              <a:buClr>
                <a:srgbClr val="9B7D40"/>
              </a:buClr>
              <a:buFont typeface="Arial" pitchFamily="34" charset="0"/>
              <a:buChar char="•"/>
            </a:pPr>
            <a:r>
              <a:rPr lang="en-US" sz="1600" b="1" dirty="0" err="1" smtClean="0">
                <a:solidFill>
                  <a:srgbClr val="832326"/>
                </a:solidFill>
              </a:rPr>
              <a:t>Banco</a:t>
            </a:r>
            <a:r>
              <a:rPr lang="en-US" sz="1600" b="1" dirty="0" smtClean="0">
                <a:solidFill>
                  <a:srgbClr val="832326"/>
                </a:solidFill>
              </a:rPr>
              <a:t> de Portugal </a:t>
            </a:r>
            <a:r>
              <a:rPr lang="en-US" sz="1600" dirty="0" smtClean="0"/>
              <a:t>disseminates information to consumers and to the industry on banking products and services, through the publication of </a:t>
            </a:r>
            <a:r>
              <a:rPr lang="en-US" sz="1600" b="1" dirty="0" smtClean="0"/>
              <a:t>leaflets and flyers </a:t>
            </a:r>
            <a:r>
              <a:rPr lang="en-US" sz="1600" dirty="0" smtClean="0"/>
              <a:t>and through the </a:t>
            </a:r>
            <a:r>
              <a:rPr lang="en-US" sz="1600" b="1" dirty="0" smtClean="0"/>
              <a:t>Bank Customer Website</a:t>
            </a:r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</a:rPr>
              <a:t>Responsible Borrowing</a:t>
            </a:r>
            <a:r>
              <a:rPr lang="en-US" sz="2000" b="1" dirty="0" smtClean="0">
                <a:solidFill>
                  <a:srgbClr val="832326"/>
                </a:solidFill>
              </a:rPr>
              <a:t> in Portugal: financial information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00000" y="1929600"/>
            <a:ext cx="763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Clr>
                <a:srgbClr val="9B7D40"/>
              </a:buClr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b="1" dirty="0" smtClean="0"/>
              <a:t>Bank Customer Website </a:t>
            </a:r>
            <a:r>
              <a:rPr lang="en-US" sz="1600" dirty="0" smtClean="0"/>
              <a:t>(</a:t>
            </a:r>
            <a:r>
              <a:rPr lang="en-US" sz="1600" dirty="0" smtClean="0">
                <a:hlinkClick r:id="rId2"/>
              </a:rPr>
              <a:t>www.</a:t>
            </a:r>
            <a:r>
              <a:rPr lang="en-US" sz="1600" dirty="0" smtClean="0">
                <a:sym typeface="Wingdings" pitchFamily="2" charset="2"/>
                <a:hlinkClick r:id="rId2"/>
              </a:rPr>
              <a:t>clientebancario.bportugal.pt</a:t>
            </a:r>
            <a:r>
              <a:rPr lang="en-US" sz="1600" dirty="0" smtClean="0">
                <a:sym typeface="Wingdings" pitchFamily="2" charset="2"/>
              </a:rPr>
              <a:t>) was created by </a:t>
            </a:r>
            <a:r>
              <a:rPr lang="en-US" sz="1600" b="1" dirty="0" err="1" smtClean="0">
                <a:solidFill>
                  <a:srgbClr val="832326"/>
                </a:solidFill>
                <a:sym typeface="Wingdings" pitchFamily="2" charset="2"/>
              </a:rPr>
              <a:t>Banco</a:t>
            </a:r>
            <a:r>
              <a:rPr lang="en-US" sz="1600" b="1" dirty="0" smtClean="0">
                <a:solidFill>
                  <a:srgbClr val="832326"/>
                </a:solidFill>
                <a:sym typeface="Wingdings" pitchFamily="2" charset="2"/>
              </a:rPr>
              <a:t> de Portugal </a:t>
            </a:r>
            <a:r>
              <a:rPr lang="en-US" sz="1600" dirty="0" smtClean="0">
                <a:sym typeface="Wingdings" pitchFamily="2" charset="2"/>
              </a:rPr>
              <a:t>in </a:t>
            </a:r>
            <a:r>
              <a:rPr lang="en-US" sz="1600" b="1" dirty="0" smtClean="0">
                <a:sym typeface="Wingdings" pitchFamily="2" charset="2"/>
              </a:rPr>
              <a:t>2007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4171" t="12422" r="15789" b="10365"/>
          <a:stretch>
            <a:fillRect/>
          </a:stretch>
        </p:blipFill>
        <p:spPr bwMode="auto">
          <a:xfrm>
            <a:off x="1928794" y="2643182"/>
            <a:ext cx="5972634" cy="3718206"/>
          </a:xfrm>
          <a:prstGeom prst="rect">
            <a:avLst/>
          </a:prstGeom>
          <a:ln>
            <a:solidFill>
              <a:srgbClr val="005024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</a:rPr>
              <a:t>Responsible Borrowing</a:t>
            </a:r>
            <a:r>
              <a:rPr lang="en-US" sz="2000" b="1" dirty="0" smtClean="0">
                <a:solidFill>
                  <a:srgbClr val="832326"/>
                </a:solidFill>
              </a:rPr>
              <a:t> in Portugal: financial education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7641302" cy="417646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b="1" dirty="0" err="1" smtClean="0">
                <a:solidFill>
                  <a:srgbClr val="832326"/>
                </a:solidFill>
              </a:rPr>
              <a:t>Banco</a:t>
            </a:r>
            <a:r>
              <a:rPr lang="en-US" sz="1600" b="1" dirty="0" smtClean="0">
                <a:solidFill>
                  <a:srgbClr val="832326"/>
                </a:solidFill>
              </a:rPr>
              <a:t> de Portugal </a:t>
            </a:r>
            <a:r>
              <a:rPr lang="en-US" sz="1600" dirty="0" smtClean="0"/>
              <a:t>participates actively in the Portuguese </a:t>
            </a:r>
            <a:r>
              <a:rPr lang="en-US" sz="1600" b="1" dirty="0" smtClean="0"/>
              <a:t>National Plan for Financial Education</a:t>
            </a:r>
            <a:r>
              <a:rPr lang="en-US" sz="1600" dirty="0" smtClean="0"/>
              <a:t> managed by the National Council of Financial Supervisors (</a:t>
            </a:r>
            <a:r>
              <a:rPr lang="en-US" sz="1600" dirty="0" err="1" smtClean="0"/>
              <a:t>Banco</a:t>
            </a:r>
            <a:r>
              <a:rPr lang="en-US" sz="1600" dirty="0" smtClean="0"/>
              <a:t> de Portugal, Insurance and Pension Funds Supervisory Authority and Securities Market Commission).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dirty="0" smtClean="0"/>
              <a:t>The </a:t>
            </a:r>
            <a:r>
              <a:rPr lang="en-US" sz="1600" b="1" dirty="0" smtClean="0"/>
              <a:t>National Plan for Financial Education</a:t>
            </a:r>
            <a:r>
              <a:rPr lang="en-US" sz="1600" dirty="0" smtClean="0"/>
              <a:t>: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Was launched in 2011 as a framework for financial education projects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Has adopted high-level principles for financial education initiatives (</a:t>
            </a:r>
            <a:r>
              <a:rPr lang="en-US" sz="1600" dirty="0" smtClean="0"/>
              <a:t>e.g. to </a:t>
            </a:r>
            <a:r>
              <a:rPr lang="en-US" sz="1600" dirty="0" smtClean="0"/>
              <a:t>prevent conflicts of interest)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Follows the best international practices of the International Network on Financial Education (INFE)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Supports the implementation and coordination of financial education initiatives targeted at various population groups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small" spc="0" normalizeH="0" noProof="0" dirty="0" smtClean="0">
                <a:ln>
                  <a:noFill/>
                </a:ln>
                <a:solidFill>
                  <a:srgbClr val="8323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Responsible Credit</a:t>
            </a:r>
            <a:r>
              <a:rPr kumimoji="0" lang="en-GB" sz="2000" b="1" i="0" u="none" strike="noStrike" kern="1200" spc="0" normalizeH="0" noProof="0" dirty="0" smtClean="0">
                <a:ln>
                  <a:noFill/>
                </a:ln>
                <a:solidFill>
                  <a:srgbClr val="8323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a comprehensive approach</a:t>
            </a:r>
            <a:endParaRPr kumimoji="0" lang="pt-PT" sz="2000" b="1" i="0" u="none" strike="noStrike" kern="1200" spc="0" normalizeH="0" noProof="0" dirty="0">
              <a:ln>
                <a:noFill/>
              </a:ln>
              <a:solidFill>
                <a:srgbClr val="8323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7948"/>
            <a:ext cx="7817808" cy="2001118"/>
          </a:xfrm>
        </p:spPr>
        <p:txBody>
          <a:bodyPr>
            <a:noAutofit/>
          </a:bodyPr>
          <a:lstStyle/>
          <a:p>
            <a:pPr marL="450850" lvl="3" indent="-276225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Clr>
                <a:srgbClr val="9B7D40"/>
              </a:buClr>
            </a:pPr>
            <a:r>
              <a:rPr sz="1800" b="1" smtClean="0">
                <a:solidFill>
                  <a:srgbClr val="9B7D40"/>
                </a:solidFill>
              </a:rPr>
              <a:t>Responsible credit embraces:</a:t>
            </a:r>
            <a:endParaRPr lang="en-GB" sz="1800" b="1" dirty="0" smtClean="0">
              <a:solidFill>
                <a:srgbClr val="9B7D40"/>
              </a:solidFill>
            </a:endParaRP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800" b="1" dirty="0" smtClean="0">
                <a:solidFill>
                  <a:srgbClr val="9B7D40"/>
                </a:solidFill>
              </a:rPr>
              <a:t>Responsible lending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800" b="1" dirty="0" smtClean="0">
                <a:solidFill>
                  <a:srgbClr val="9B7D40"/>
                </a:solidFill>
              </a:rPr>
              <a:t>Responsible borrowing</a:t>
            </a:r>
            <a:endParaRPr lang="en-US" sz="1800" b="1" dirty="0" smtClean="0">
              <a:solidFill>
                <a:srgbClr val="9B7D40"/>
              </a:solidFill>
            </a:endParaRP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800" b="1" dirty="0" smtClean="0">
                <a:solidFill>
                  <a:srgbClr val="9B7D40"/>
                </a:solidFill>
              </a:rPr>
              <a:t>Responsible management of pre-arrears and arrears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endParaRPr lang="en-US" sz="1800" b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928662" y="4143380"/>
            <a:ext cx="7715304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Arial" pitchFamily="34" charset="0"/>
              <a:buChar char="•"/>
            </a:pPr>
            <a:r>
              <a:rPr lang="en-US" b="1" dirty="0" smtClean="0"/>
              <a:t>Responsible credit shall cover all phases of the credit life cycle</a:t>
            </a:r>
            <a:r>
              <a:rPr lang="en-US" dirty="0" smtClean="0"/>
              <a:t>: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dirty="0" smtClean="0"/>
              <a:t>Prior to the conclusion of the credit agreement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dirty="0" smtClean="0"/>
              <a:t>During the lifetime of the credit agreement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dirty="0" smtClean="0"/>
              <a:t>In the renegotiation of credit agreements in pre-arrears or arrears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</a:rPr>
              <a:t>Responsible Borrowing</a:t>
            </a:r>
            <a:r>
              <a:rPr lang="en-US" sz="2000" b="1" dirty="0" smtClean="0">
                <a:solidFill>
                  <a:srgbClr val="832326"/>
                </a:solidFill>
              </a:rPr>
              <a:t> in Portugal: financial education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900000" y="1929600"/>
            <a:ext cx="763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Clr>
                <a:srgbClr val="9B7D40"/>
              </a:buClr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b="1" dirty="0" smtClean="0"/>
              <a:t>“</a:t>
            </a:r>
            <a:r>
              <a:rPr lang="en-US" sz="1600" b="1" dirty="0" err="1" smtClean="0"/>
              <a:t>Todos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Contam</a:t>
            </a:r>
            <a:r>
              <a:rPr lang="en-US" sz="1600" b="1" dirty="0" smtClean="0"/>
              <a:t>” Website </a:t>
            </a:r>
            <a:r>
              <a:rPr lang="en-US" sz="1600" dirty="0" smtClean="0"/>
              <a:t>(</a:t>
            </a:r>
            <a:r>
              <a:rPr lang="en-US" sz="1600" dirty="0" smtClean="0">
                <a:hlinkClick r:id="rId2"/>
              </a:rPr>
              <a:t>www.todoscontam.pt</a:t>
            </a:r>
            <a:r>
              <a:rPr lang="en-US" sz="1600" dirty="0" smtClean="0"/>
              <a:t>) was created in </a:t>
            </a:r>
            <a:r>
              <a:rPr lang="en-US" sz="1600" b="1" dirty="0" smtClean="0"/>
              <a:t>2012</a:t>
            </a:r>
            <a:r>
              <a:rPr lang="en-US" sz="1600" dirty="0" smtClean="0"/>
              <a:t> and is the </a:t>
            </a:r>
            <a:r>
              <a:rPr lang="en-US" sz="1600" b="1" dirty="0" smtClean="0"/>
              <a:t>dedicated website of the National Plan for Financial Education</a:t>
            </a:r>
            <a:endParaRPr lang="en-US" sz="1600" b="1" dirty="0" smtClean="0">
              <a:sym typeface="Wingdings" pitchFamily="2" charset="2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l="10922" t="12666" r="12298" b="22557"/>
          <a:stretch>
            <a:fillRect/>
          </a:stretch>
        </p:blipFill>
        <p:spPr bwMode="auto">
          <a:xfrm>
            <a:off x="2000233" y="2714620"/>
            <a:ext cx="5578532" cy="3647502"/>
          </a:xfrm>
          <a:prstGeom prst="rect">
            <a:avLst/>
          </a:prstGeom>
          <a:noFill/>
          <a:ln w="9525">
            <a:solidFill>
              <a:srgbClr val="83232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7817808" cy="417646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sz="1600" smtClean="0"/>
              <a:t>The Portuguese National Plan for Financial Education assignes a priority to financial education of  youth  and young people (the future customers) 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sz="1600" smtClean="0"/>
              <a:t>Portugal won the 2014 Child and Youth Finance International Country Award for Europe acknowledging the work undertaken to promote financial education in schools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endParaRPr sz="1600" i="1" smtClean="0"/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endParaRPr sz="1600" i="1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</a:rPr>
              <a:t>Responsible Borrowing</a:t>
            </a:r>
            <a:r>
              <a:rPr lang="en-US" sz="2000" b="1" dirty="0" smtClean="0">
                <a:solidFill>
                  <a:srgbClr val="832326"/>
                </a:solidFill>
              </a:rPr>
              <a:t> in Portugal: financial education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65966" y="5824855"/>
            <a:ext cx="7618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696969"/>
                </a:solidFill>
              </a:rPr>
              <a:t>The Coordinating Committee of the National Plan for Financial Education receiving the prize at the</a:t>
            </a:r>
          </a:p>
          <a:p>
            <a:pPr algn="ctr"/>
            <a:r>
              <a:rPr lang="en-US" sz="1200" b="1" dirty="0" smtClean="0">
                <a:solidFill>
                  <a:srgbClr val="696969"/>
                </a:solidFill>
              </a:rPr>
              <a:t> CYFI Annual Summit in New York, 22 May 2014</a:t>
            </a:r>
            <a:endParaRPr lang="pt-PT" sz="1200" b="1" dirty="0">
              <a:solidFill>
                <a:srgbClr val="696969"/>
              </a:solidFill>
            </a:endParaRPr>
          </a:p>
        </p:txBody>
      </p:sp>
      <p:pic>
        <p:nvPicPr>
          <p:cNvPr id="11" name="Picture 2" descr="G:\NIF\PNFF\Child and Youth Finance International\Awards may2014\fotos\2014%20CYFI%20Award%20Winners%2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161" y="3786190"/>
            <a:ext cx="7058243" cy="18116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Management of pre-arrears and arrears situations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7817808" cy="4163696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US" sz="1600" b="1" dirty="0" smtClean="0"/>
              <a:t>Responsible credit also entails responsible management of pre-arrears and arrears situations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US" sz="1600" b="1" i="1" dirty="0" smtClean="0">
                <a:solidFill>
                  <a:srgbClr val="9B7D40"/>
                </a:solidFill>
              </a:rPr>
              <a:t>As important as granting credit in a responsible manner is ensuring that the existing loans are repaid, despite of unexpected events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US" sz="1600" dirty="0" smtClean="0"/>
              <a:t>Portugal now has a </a:t>
            </a:r>
            <a:r>
              <a:rPr lang="en-US" sz="1600" b="1" dirty="0" smtClean="0"/>
              <a:t>comprehensive legal and regulatory framework to deal with pre-arrears and arrears on credit agreements with household customers</a:t>
            </a:r>
            <a:r>
              <a:rPr lang="en-US" sz="1600" dirty="0" smtClean="0"/>
              <a:t>, which already covers:</a:t>
            </a:r>
            <a:endParaRPr lang="en-US" sz="1600" b="1" dirty="0" smtClean="0"/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The rules set out in the MCD on the management of arrears</a:t>
            </a:r>
          </a:p>
          <a:p>
            <a:pPr marL="808038" lvl="6" indent="-357188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The EBA Opinion on Good Practices for the Treatment  of Borrowers in Mortgage Payment Difficulties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7817808" cy="491288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2400"/>
              </a:spcAft>
              <a:buClr>
                <a:srgbClr val="9B7D40"/>
              </a:buClr>
            </a:pPr>
            <a:r>
              <a:rPr lang="en-US" sz="1600" dirty="0" smtClean="0"/>
              <a:t>The Portuguese model is applicable to </a:t>
            </a:r>
            <a:r>
              <a:rPr lang="en-US" sz="1600" b="1" dirty="0" smtClean="0"/>
              <a:t>all credit agreements signed with household customers</a:t>
            </a:r>
            <a:endParaRPr lang="en-US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004400" y="2522893"/>
            <a:ext cx="529579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lvl="3" indent="-273050" algn="just"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Arial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b="1" dirty="0" smtClean="0">
                <a:solidFill>
                  <a:srgbClr val="832326"/>
                </a:solidFill>
              </a:rPr>
              <a:t>General Regime </a:t>
            </a:r>
            <a:r>
              <a:rPr lang="en-US" sz="1600" dirty="0" smtClean="0"/>
              <a:t>adopted a </a:t>
            </a:r>
            <a:r>
              <a:rPr lang="en-US" sz="1600" b="1" dirty="0" smtClean="0"/>
              <a:t>non-intrusive approach</a:t>
            </a:r>
            <a:r>
              <a:rPr lang="en-US" sz="1600" dirty="0" smtClean="0"/>
              <a:t>, focused on the </a:t>
            </a:r>
            <a:r>
              <a:rPr lang="en-US" sz="1600" b="1" dirty="0" smtClean="0"/>
              <a:t>procedures</a:t>
            </a:r>
            <a:r>
              <a:rPr lang="en-US" sz="1600" dirty="0" smtClean="0"/>
              <a:t> credit institutions should follow when dealing with pre-arrears and arrears situations…</a:t>
            </a:r>
          </a:p>
          <a:p>
            <a:pPr marL="355600" lvl="3" indent="-273050" algn="just"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Arial" pitchFamily="34" charset="0"/>
              <a:buChar char="•"/>
            </a:pPr>
            <a:r>
              <a:rPr lang="en-US" sz="1600" dirty="0" smtClean="0"/>
              <a:t>… complemented with </a:t>
            </a:r>
            <a:r>
              <a:rPr lang="en-US" sz="1600" b="1" dirty="0" smtClean="0"/>
              <a:t>specific rules for arrears on housing loan agreements</a:t>
            </a:r>
          </a:p>
          <a:p>
            <a:pPr marL="355600" lvl="3" indent="-273050" algn="just"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Arial" pitchFamily="34" charset="0"/>
              <a:buChar char="•"/>
            </a:pPr>
            <a:r>
              <a:rPr lang="en-US" sz="1600" dirty="0" smtClean="0"/>
              <a:t>Based on the </a:t>
            </a:r>
            <a:r>
              <a:rPr lang="en-US" sz="1600" b="1" dirty="0" smtClean="0"/>
              <a:t>negotiation</a:t>
            </a:r>
            <a:r>
              <a:rPr lang="en-US" sz="1600" dirty="0" smtClean="0"/>
              <a:t> between the credit institution and the customer, with the support of an </a:t>
            </a:r>
            <a:r>
              <a:rPr lang="en-US" sz="1600" b="1" dirty="0" smtClean="0"/>
              <a:t>Assistance Network for Indebted Consumers</a:t>
            </a:r>
          </a:p>
          <a:p>
            <a:pPr marL="355600" lvl="3" indent="-273050" algn="just"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Arial" pitchFamily="34" charset="0"/>
              <a:buChar char="•"/>
            </a:pPr>
            <a:r>
              <a:rPr lang="en-US" sz="1600" dirty="0" smtClean="0"/>
              <a:t>Subject to </a:t>
            </a:r>
            <a:r>
              <a:rPr lang="en-US" sz="1600" b="1" dirty="0" smtClean="0"/>
              <a:t>permanent and systematic oversight and assessment by </a:t>
            </a:r>
            <a:r>
              <a:rPr lang="en-US" sz="1600" b="1" dirty="0" err="1" smtClean="0">
                <a:solidFill>
                  <a:srgbClr val="832326"/>
                </a:solidFill>
              </a:rPr>
              <a:t>Banco</a:t>
            </a:r>
            <a:r>
              <a:rPr lang="en-US" sz="1600" b="1" dirty="0" smtClean="0">
                <a:solidFill>
                  <a:srgbClr val="832326"/>
                </a:solidFill>
              </a:rPr>
              <a:t> de Portugal</a:t>
            </a:r>
            <a:endParaRPr lang="pt-PT" sz="1600" b="1" dirty="0" smtClean="0">
              <a:solidFill>
                <a:srgbClr val="832326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3506" y="2643182"/>
            <a:ext cx="2151208" cy="3024000"/>
          </a:xfrm>
          <a:prstGeom prst="rect">
            <a:avLst/>
          </a:prstGeom>
          <a:ln>
            <a:solidFill>
              <a:srgbClr val="696969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3929066"/>
            <a:ext cx="1408529" cy="1980000"/>
          </a:xfrm>
          <a:prstGeom prst="rect">
            <a:avLst/>
          </a:prstGeom>
          <a:ln>
            <a:solidFill>
              <a:srgbClr val="696969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204563" y="2181517"/>
            <a:ext cx="27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696969"/>
                </a:solidFill>
              </a:rPr>
              <a:t>Brochure on the prevention and settlement of arrears</a:t>
            </a:r>
          </a:p>
        </p:txBody>
      </p:sp>
      <p:sp>
        <p:nvSpPr>
          <p:cNvPr id="12" name="Title 6"/>
          <p:cNvSpPr txBox="1">
            <a:spLocks/>
          </p:cNvSpPr>
          <p:nvPr/>
        </p:nvSpPr>
        <p:spPr>
          <a:xfrm>
            <a:off x="1142976" y="122905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Management of pre-arrears and arrears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Portugal</a:t>
            </a:r>
            <a:endParaRPr lang="en-US" sz="2000" b="1" cap="small" dirty="0" smtClean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57718" y="592933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pt-PT" sz="1000" dirty="0" smtClean="0">
                <a:solidFill>
                  <a:srgbClr val="832326"/>
                </a:solidFill>
              </a:rPr>
              <a:t>http://clientebancario.bportugal.pt/SiteCollectionDocuments/Prevention%20and%20settlement%20of%20arrears%20on%20credit%20agreements%20with%20private%20bank%20customers.pdf</a:t>
            </a:r>
            <a:endParaRPr lang="pt-PT" sz="1000" dirty="0">
              <a:solidFill>
                <a:srgbClr val="8323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714488"/>
            <a:ext cx="7817808" cy="450059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US" sz="1600" dirty="0" smtClean="0"/>
              <a:t>The </a:t>
            </a:r>
            <a:r>
              <a:rPr lang="en-US" sz="1600" b="1" dirty="0" smtClean="0">
                <a:solidFill>
                  <a:srgbClr val="832326"/>
                </a:solidFill>
              </a:rPr>
              <a:t>General Regime </a:t>
            </a:r>
            <a:r>
              <a:rPr lang="en-US" sz="1600" dirty="0" smtClean="0"/>
              <a:t>requires credit institutions to implement a </a:t>
            </a:r>
            <a:r>
              <a:rPr lang="en-US" sz="1600" b="1" dirty="0" smtClean="0"/>
              <a:t>Pre-arrears Action Plan (PRAP)</a:t>
            </a:r>
            <a:r>
              <a:rPr lang="en-US" sz="1600" dirty="0" smtClean="0"/>
              <a:t>, describing the procedures adopted to monitor credit agreements and manage pre-arrears situations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US" sz="1600" dirty="0" smtClean="0"/>
              <a:t>Sets out a negotiation model for the out-of-court settlement of arrears situations – the </a:t>
            </a:r>
            <a:r>
              <a:rPr lang="en-US" sz="1600" b="1" dirty="0" smtClean="0"/>
              <a:t>Out-of-court Arrears Settlement Procedure (OASP)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endParaRPr lang="en-US" sz="1800" dirty="0" smtClean="0"/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endParaRPr lang="en-US" sz="1800" dirty="0" smtClean="0"/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endParaRPr lang="en-US" sz="1800" dirty="0" smtClean="0"/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endParaRPr lang="en-US" sz="1800" dirty="0" smtClean="0"/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US" sz="1600" dirty="0" smtClean="0"/>
              <a:t>Credit institutions are obliged to </a:t>
            </a:r>
            <a:r>
              <a:rPr lang="en-US" sz="1600" b="1" dirty="0" smtClean="0"/>
              <a:t>assess customers’ creditworthiness </a:t>
            </a:r>
            <a:r>
              <a:rPr lang="en-US" sz="1600" dirty="0" smtClean="0"/>
              <a:t>and, when viable, negotiate </a:t>
            </a:r>
            <a:r>
              <a:rPr lang="en-US" sz="1600" b="1" dirty="0" smtClean="0"/>
              <a:t>suitable debt restructuring solutions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US" sz="1600" dirty="0" smtClean="0"/>
              <a:t>Household customers have the right to be informed on their situation and benefit from a series of guarantees, but are required to cooperate during the negotiation process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endParaRPr lang="en-US" sz="1600" dirty="0" smtClean="0"/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endParaRPr lang="en-US" sz="1600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1907705" y="3143248"/>
            <a:ext cx="3024333" cy="1785950"/>
            <a:chOff x="372" y="1000110"/>
            <a:chExt cx="4149166" cy="2857530"/>
          </a:xfrm>
          <a:solidFill>
            <a:srgbClr val="832326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6" name="Up Arrow 15"/>
            <p:cNvSpPr/>
            <p:nvPr/>
          </p:nvSpPr>
          <p:spPr>
            <a:xfrm rot="16200000">
              <a:off x="646190" y="354292"/>
              <a:ext cx="2857530" cy="4149165"/>
            </a:xfrm>
            <a:prstGeom prst="upArrow">
              <a:avLst>
                <a:gd name="adj1" fmla="val 50000"/>
                <a:gd name="adj2" fmla="val 35000"/>
              </a:avLst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17" name="Up Arrow 4"/>
            <p:cNvSpPr/>
            <p:nvPr/>
          </p:nvSpPr>
          <p:spPr>
            <a:xfrm>
              <a:off x="813367" y="1714493"/>
              <a:ext cx="3336171" cy="1428767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</a:pPr>
              <a:r>
                <a:rPr lang="en-US" sz="1600" i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Arrears prevention</a:t>
              </a:r>
            </a:p>
            <a:p>
              <a:pPr lvl="0" algn="ctr" defTabSz="88900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</a:pPr>
              <a:r>
                <a:rPr lang="en-US" sz="1600" b="1" i="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Pre-arrears Action Plan</a:t>
              </a:r>
              <a:endParaRPr lang="pt-PT" sz="1600" b="1" i="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8" name="Group 20"/>
          <p:cNvGrpSpPr/>
          <p:nvPr/>
        </p:nvGrpSpPr>
        <p:grpSpPr>
          <a:xfrm rot="10800000">
            <a:off x="5072067" y="3143248"/>
            <a:ext cx="3024332" cy="1785950"/>
            <a:chOff x="372" y="1000111"/>
            <a:chExt cx="4149165" cy="2857530"/>
          </a:xfrm>
          <a:solidFill>
            <a:srgbClr val="832326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9" name="Up Arrow 18"/>
            <p:cNvSpPr/>
            <p:nvPr/>
          </p:nvSpPr>
          <p:spPr>
            <a:xfrm rot="16200000">
              <a:off x="646190" y="354293"/>
              <a:ext cx="2857530" cy="4149165"/>
            </a:xfrm>
            <a:prstGeom prst="upArrow">
              <a:avLst>
                <a:gd name="adj1" fmla="val 50000"/>
                <a:gd name="adj2" fmla="val 3500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20" name="Up Arrow 4"/>
            <p:cNvSpPr/>
            <p:nvPr/>
          </p:nvSpPr>
          <p:spPr>
            <a:xfrm rot="10800000">
              <a:off x="719264" y="1714492"/>
              <a:ext cx="3430272" cy="1428765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algn="ctr" defTabSz="889000">
                <a:spcBef>
                  <a:spcPct val="0"/>
                </a:spcBef>
              </a:pPr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Arrears resolution</a:t>
              </a:r>
            </a:p>
            <a:p>
              <a:pPr lvl="0" algn="ctr"/>
              <a:r>
                <a:rPr lang="en-US" sz="1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Out-of-court Arrears Settlement Procedure</a:t>
              </a:r>
              <a:endParaRPr lang="pt-PT" sz="1600" b="1" i="0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3" name="Title 6"/>
          <p:cNvSpPr txBox="1">
            <a:spLocks/>
          </p:cNvSpPr>
          <p:nvPr/>
        </p:nvSpPr>
        <p:spPr>
          <a:xfrm>
            <a:off x="1142976" y="122905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Management of pre-arrears and arrears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Portugal</a:t>
            </a:r>
            <a:endParaRPr lang="en-US" sz="2000" b="1" cap="small" dirty="0" smtClean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571612"/>
            <a:ext cx="7817808" cy="4451728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</a:pPr>
            <a:endParaRPr lang="en-US" sz="1600" b="1" dirty="0" smtClean="0"/>
          </a:p>
          <a:p>
            <a:pPr marL="447675" lvl="3" indent="-27305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sz="1600" b="1" smtClean="0">
                <a:solidFill>
                  <a:srgbClr val="832326"/>
                </a:solidFill>
              </a:rPr>
              <a:t>Credit institutions’ obligations under the Pre-Arrears Action Plan</a:t>
            </a:r>
          </a:p>
          <a:p>
            <a:pPr marL="447675" lvl="3" indent="-27305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US" sz="1600" b="1" dirty="0" smtClean="0"/>
              <a:t>Organize</a:t>
            </a:r>
          </a:p>
          <a:p>
            <a:pPr marL="808038" lvl="6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Create procedures and assign specific units to implement the PRAP</a:t>
            </a:r>
          </a:p>
          <a:p>
            <a:pPr marL="808038" lvl="6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Provide training to employees</a:t>
            </a:r>
          </a:p>
          <a:p>
            <a:pPr marL="447675" lvl="3" indent="-27305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US" sz="1600" b="1" dirty="0" smtClean="0"/>
              <a:t>Monitor</a:t>
            </a:r>
          </a:p>
          <a:p>
            <a:pPr marL="808038" lvl="6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Implement IT systems that allow for the timely detection of pre-arrears situations</a:t>
            </a:r>
          </a:p>
          <a:p>
            <a:pPr marL="808038" lvl="6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Define the procedures to be followed by employees when they acknowledge the existence of pre-arrears</a:t>
            </a:r>
          </a:p>
          <a:p>
            <a:pPr marL="447675" lvl="3" indent="-27305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US" sz="1600" b="1" dirty="0" smtClean="0"/>
              <a:t>Assess</a:t>
            </a:r>
          </a:p>
          <a:p>
            <a:pPr marL="808038" lvl="6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Confirm the existence of a pre-arrears situation</a:t>
            </a:r>
          </a:p>
          <a:p>
            <a:pPr marL="808038" lvl="6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Assess customers’ creditworthiness</a:t>
            </a:r>
          </a:p>
          <a:p>
            <a:pPr marL="447675" lvl="3" indent="-27305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US" sz="1600" b="1" dirty="0" smtClean="0"/>
              <a:t>Propose</a:t>
            </a:r>
          </a:p>
          <a:p>
            <a:pPr marL="808038" lvl="6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Propose solutions in order to prevent arrears</a:t>
            </a:r>
          </a:p>
          <a:p>
            <a:pPr marL="808038" lvl="6" indent="-35718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Ensure that the solutions are suitable to the customer’s needs and financial capacity</a:t>
            </a:r>
            <a:endParaRPr lang="en-US" sz="1600" b="1" dirty="0" smtClean="0"/>
          </a:p>
        </p:txBody>
      </p:sp>
      <p:sp>
        <p:nvSpPr>
          <p:cNvPr id="8" name="Title 6"/>
          <p:cNvSpPr txBox="1">
            <a:spLocks/>
          </p:cNvSpPr>
          <p:nvPr/>
        </p:nvSpPr>
        <p:spPr>
          <a:xfrm>
            <a:off x="1142976" y="122905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Management of pre-arrears and arrears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Portugal</a:t>
            </a:r>
            <a:endParaRPr lang="en-US" sz="2000" b="1" cap="small" dirty="0" smtClean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5000628" y="2157744"/>
            <a:ext cx="2786082" cy="414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</a:pPr>
            <a:r>
              <a:rPr lang="en-US" b="1" i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The Out-of-Court Arrears Settlement Procedure</a:t>
            </a:r>
          </a:p>
        </p:txBody>
      </p:sp>
      <p:sp>
        <p:nvSpPr>
          <p:cNvPr id="9" name="Rectangle 8"/>
          <p:cNvSpPr/>
          <p:nvPr/>
        </p:nvSpPr>
        <p:spPr>
          <a:xfrm>
            <a:off x="7134298" y="4653264"/>
            <a:ext cx="1548000" cy="1116000"/>
          </a:xfrm>
          <a:prstGeom prst="rect">
            <a:avLst/>
          </a:prstGeom>
          <a:noFill/>
          <a:ln w="19050">
            <a:solidFill>
              <a:srgbClr val="8323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Negotiation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11"/>
          <p:cNvSpPr/>
          <p:nvPr/>
        </p:nvSpPr>
        <p:spPr>
          <a:xfrm>
            <a:off x="1374054" y="1772816"/>
            <a:ext cx="2015827" cy="43204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spcBef>
                <a:spcPct val="0"/>
              </a:spcBef>
              <a:spcAft>
                <a:spcPts val="600"/>
              </a:spcAft>
              <a:buClr>
                <a:srgbClr val="990033"/>
              </a:buClr>
              <a:defRPr/>
            </a:pPr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Default</a:t>
            </a:r>
            <a:endParaRPr lang="en-GB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67701" y="4653136"/>
            <a:ext cx="1302101" cy="1116000"/>
          </a:xfrm>
          <a:prstGeom prst="rect">
            <a:avLst/>
          </a:prstGeom>
          <a:noFill/>
          <a:ln w="19050">
            <a:solidFill>
              <a:srgbClr val="8323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Beginning of the OASP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70074" y="4653137"/>
            <a:ext cx="1548000" cy="1116000"/>
          </a:xfrm>
          <a:prstGeom prst="rect">
            <a:avLst/>
          </a:prstGeom>
          <a:noFill/>
          <a:ln w="19050">
            <a:solidFill>
              <a:srgbClr val="8323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Credit institution informs the customer of the beginning of the OASP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66032" y="4653136"/>
            <a:ext cx="1380234" cy="1116000"/>
          </a:xfrm>
          <a:prstGeom prst="rect">
            <a:avLst/>
          </a:prstGeom>
          <a:noFill/>
          <a:ln w="19050">
            <a:solidFill>
              <a:srgbClr val="8323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Assessment and presentation of proposals</a:t>
            </a:r>
          </a:p>
        </p:txBody>
      </p:sp>
      <p:sp>
        <p:nvSpPr>
          <p:cNvPr id="14" name="Right Arrow 13"/>
          <p:cNvSpPr/>
          <p:nvPr/>
        </p:nvSpPr>
        <p:spPr>
          <a:xfrm rot="5400000">
            <a:off x="359433" y="3194988"/>
            <a:ext cx="2160240" cy="324008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5400000">
            <a:off x="2753685" y="2374146"/>
            <a:ext cx="383032" cy="288032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2729374" y="5013176"/>
            <a:ext cx="714380" cy="285752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>
            <a:off x="1661690" y="4186182"/>
            <a:ext cx="5184576" cy="322938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936331" y="2852936"/>
            <a:ext cx="2016982" cy="432048"/>
          </a:xfrm>
          <a:prstGeom prst="rect">
            <a:avLst/>
          </a:prstGeom>
          <a:noFill/>
          <a:ln w="19050">
            <a:solidFill>
              <a:srgbClr val="8323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First contact with the customer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52640" y="2328377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+mn-lt"/>
              </a:rPr>
              <a:t>15 days</a:t>
            </a:r>
            <a:endParaRPr lang="en-GB" sz="1400" b="1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470578" y="3157310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+mn-lt"/>
              </a:rPr>
              <a:t>31 – 60 days</a:t>
            </a:r>
            <a:endParaRPr lang="en-GB" sz="1400" b="1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58020" y="5242800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+mn-lt"/>
              </a:rPr>
              <a:t>5 days</a:t>
            </a:r>
            <a:endParaRPr lang="en-GB" sz="1400" b="1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95061" y="3956806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+mn-lt"/>
              </a:rPr>
              <a:t>30 days</a:t>
            </a:r>
            <a:endParaRPr lang="en-GB" sz="1400" b="1" dirty="0">
              <a:latin typeface="+mn-lt"/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1373659" y="5907958"/>
            <a:ext cx="7344816" cy="329354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7566346" y="6237312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+mn-lt"/>
              </a:rPr>
              <a:t>90 days</a:t>
            </a:r>
            <a:endParaRPr lang="en-GB" sz="1400" b="1" dirty="0">
              <a:latin typeface="+mn-lt"/>
            </a:endParaRPr>
          </a:p>
        </p:txBody>
      </p:sp>
      <p:sp>
        <p:nvSpPr>
          <p:cNvPr id="25" name="Title 6"/>
          <p:cNvSpPr txBox="1">
            <a:spLocks/>
          </p:cNvSpPr>
          <p:nvPr/>
        </p:nvSpPr>
        <p:spPr>
          <a:xfrm>
            <a:off x="1142976" y="122905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Management of pre-arrears and arrears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Portugal</a:t>
            </a:r>
            <a:endParaRPr lang="en-US" sz="2000" b="1" cap="small" dirty="0" smtClean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7641302" cy="4451728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sz="1600" b="1" smtClean="0">
                <a:solidFill>
                  <a:srgbClr val="832326"/>
                </a:solidFill>
              </a:rPr>
              <a:t>The Extraordinary Regime on housing loan agreements </a:t>
            </a:r>
            <a:r>
              <a:rPr sz="16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defines specific </a:t>
            </a:r>
            <a:r>
              <a:rPr lang="en-US" sz="1600" dirty="0" smtClean="0"/>
              <a:t>and temporary measures to deal with </a:t>
            </a:r>
            <a:r>
              <a:rPr lang="en-US" sz="1600" b="1" dirty="0" smtClean="0"/>
              <a:t>arrears on housing loan agreements by household customers facing severe financial difficulties</a:t>
            </a:r>
            <a:endParaRPr lang="en-US" sz="1600" dirty="0" smtClean="0"/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US" sz="1600" dirty="0" smtClean="0"/>
              <a:t>Access to the regime </a:t>
            </a:r>
            <a:r>
              <a:rPr lang="en-US" sz="1600" b="1" dirty="0" smtClean="0"/>
              <a:t>depends on a request by household customers</a:t>
            </a:r>
            <a:r>
              <a:rPr lang="en-US" sz="1600" dirty="0" smtClean="0"/>
              <a:t>, who should meet a </a:t>
            </a:r>
            <a:r>
              <a:rPr lang="en-US" sz="1600" b="1" dirty="0" smtClean="0"/>
              <a:t>series of requirements </a:t>
            </a:r>
            <a:r>
              <a:rPr lang="en-US" sz="1600" dirty="0" smtClean="0"/>
              <a:t>set out in the law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rgbClr val="9B7D40"/>
              </a:buClr>
            </a:pPr>
            <a:r>
              <a:rPr sz="1600" smtClean="0"/>
              <a:t>The </a:t>
            </a:r>
            <a:r>
              <a:rPr sz="1600" b="1" smtClean="0">
                <a:solidFill>
                  <a:srgbClr val="832326"/>
                </a:solidFill>
              </a:rPr>
              <a:t>Extraordinary Regime </a:t>
            </a:r>
            <a:r>
              <a:rPr sz="1600" smtClean="0"/>
              <a:t>an</a:t>
            </a:r>
            <a:r>
              <a:rPr sz="1600" b="1" smtClean="0"/>
              <a:t> intrusive </a:t>
            </a:r>
            <a:r>
              <a:rPr lang="en-US" sz="1600" b="1" dirty="0" smtClean="0"/>
              <a:t>approach</a:t>
            </a:r>
            <a:r>
              <a:rPr lang="en-US" sz="1600" dirty="0" smtClean="0"/>
              <a:t>: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Requires credit institutions to offer certain renegotiation solutions to household customers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Enables customers, in  certain circumstances, to reduce or clear their debt under the credit agreement by (</a:t>
            </a:r>
            <a:r>
              <a:rPr lang="en-US" sz="1600" dirty="0" err="1" smtClean="0"/>
              <a:t>i</a:t>
            </a:r>
            <a:r>
              <a:rPr lang="en-US" sz="1600" dirty="0" smtClean="0"/>
              <a:t>) delivering their house to the bank, (ii) selling it to a real estate investment fund for rental purposes or (iii) exchanging it for a more affordable one</a:t>
            </a:r>
          </a:p>
        </p:txBody>
      </p:sp>
      <p:sp>
        <p:nvSpPr>
          <p:cNvPr id="8" name="Title 6"/>
          <p:cNvSpPr txBox="1">
            <a:spLocks/>
          </p:cNvSpPr>
          <p:nvPr/>
        </p:nvSpPr>
        <p:spPr>
          <a:xfrm>
            <a:off x="1142976" y="122905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Management of pre-arrears and arrears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Portugal</a:t>
            </a:r>
            <a:endParaRPr lang="en-US" sz="2000" b="1" cap="small" dirty="0" smtClean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844824"/>
            <a:ext cx="7817808" cy="417646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dirty="0" smtClean="0"/>
              <a:t>The success of a negotiation approach to deal with pre-arrears and arrears situations requires the creation of </a:t>
            </a:r>
            <a:r>
              <a:rPr lang="en-US" sz="1600" b="1" dirty="0" smtClean="0"/>
              <a:t>mechanisms to assist and inform indebted customers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dirty="0" smtClean="0"/>
              <a:t>The </a:t>
            </a:r>
            <a:r>
              <a:rPr lang="en-US" sz="1600" b="1" dirty="0" smtClean="0">
                <a:solidFill>
                  <a:srgbClr val="832326"/>
                </a:solidFill>
              </a:rPr>
              <a:t>Assistance Network for Indebted Consumers </a:t>
            </a:r>
            <a:r>
              <a:rPr lang="en-US" sz="1600" dirty="0" smtClean="0"/>
              <a:t>comprises private and public legal entities fulfilling a set of requirements and accredited by the General Directorate for Consumers, following an opinion of </a:t>
            </a:r>
            <a:r>
              <a:rPr lang="en-US" sz="1600" b="1" dirty="0" err="1" smtClean="0">
                <a:solidFill>
                  <a:srgbClr val="832326"/>
                </a:solidFill>
              </a:rPr>
              <a:t>Banco</a:t>
            </a:r>
            <a:r>
              <a:rPr lang="en-US" sz="1600" b="1" dirty="0" smtClean="0">
                <a:solidFill>
                  <a:srgbClr val="832326"/>
                </a:solidFill>
              </a:rPr>
              <a:t> de Portugal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dirty="0" smtClean="0"/>
              <a:t>Indebted consumers may apply to the network to obtain, on a </a:t>
            </a:r>
            <a:r>
              <a:rPr lang="en-US" sz="1600" b="1" dirty="0" smtClean="0"/>
              <a:t>free-of-charge basis</a:t>
            </a:r>
            <a:r>
              <a:rPr lang="en-US" sz="1600" dirty="0" smtClean="0"/>
              <a:t>, </a:t>
            </a:r>
            <a:r>
              <a:rPr lang="en-US" sz="1600" b="1" dirty="0" smtClean="0"/>
              <a:t>information</a:t>
            </a:r>
            <a:r>
              <a:rPr lang="en-US" sz="1600" dirty="0" smtClean="0"/>
              <a:t>, </a:t>
            </a:r>
            <a:r>
              <a:rPr lang="en-US" sz="1600" b="1" dirty="0" smtClean="0"/>
              <a:t>advice</a:t>
            </a:r>
            <a:r>
              <a:rPr lang="en-US" sz="1600" dirty="0" smtClean="0"/>
              <a:t> and </a:t>
            </a:r>
            <a:r>
              <a:rPr lang="en-US" sz="1600" b="1" dirty="0" smtClean="0"/>
              <a:t>assistance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b="1" dirty="0" err="1" smtClean="0">
                <a:solidFill>
                  <a:srgbClr val="832326"/>
                </a:solidFill>
              </a:rPr>
              <a:t>Banco</a:t>
            </a:r>
            <a:r>
              <a:rPr lang="en-US" sz="1600" b="1" dirty="0" smtClean="0">
                <a:solidFill>
                  <a:srgbClr val="832326"/>
                </a:solidFill>
              </a:rPr>
              <a:t> de Portugal </a:t>
            </a:r>
            <a:r>
              <a:rPr lang="en-US" sz="1600" dirty="0" smtClean="0"/>
              <a:t>has been involved in several initiatives across the country to train the network’s entities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endParaRPr lang="en-US" sz="1800" dirty="0" smtClean="0"/>
          </a:p>
        </p:txBody>
      </p:sp>
      <p:pic>
        <p:nvPicPr>
          <p:cNvPr id="8" name="Picture 7" descr="Foto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865032"/>
            <a:ext cx="2088232" cy="1566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9" descr="Foto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868578"/>
            <a:ext cx="2111999" cy="158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C:\Users\scu062\AppData\Local\Temp\notesAF3A78\DSC044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8432" y="4865032"/>
            <a:ext cx="2339752" cy="1566074"/>
          </a:xfrm>
          <a:prstGeom prst="rect">
            <a:avLst/>
          </a:prstGeom>
          <a:noFill/>
        </p:spPr>
      </p:pic>
      <p:sp>
        <p:nvSpPr>
          <p:cNvPr id="11" name="Title 6"/>
          <p:cNvSpPr txBox="1">
            <a:spLocks/>
          </p:cNvSpPr>
          <p:nvPr/>
        </p:nvSpPr>
        <p:spPr>
          <a:xfrm>
            <a:off x="1142976" y="12858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Management of pre-arrears and arrears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Portugal</a:t>
            </a:r>
            <a:endParaRPr lang="en-US" sz="2000" b="1" cap="small" dirty="0" smtClean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357290" y="1214422"/>
            <a:ext cx="6500858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The Assistance Network for Indebted Consumers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Portugal</a:t>
            </a:r>
          </a:p>
        </p:txBody>
      </p:sp>
      <p:grpSp>
        <p:nvGrpSpPr>
          <p:cNvPr id="9" name="Group 42"/>
          <p:cNvGrpSpPr/>
          <p:nvPr/>
        </p:nvGrpSpPr>
        <p:grpSpPr>
          <a:xfrm>
            <a:off x="1503205" y="1772815"/>
            <a:ext cx="7317267" cy="4608513"/>
            <a:chOff x="1547666" y="1772815"/>
            <a:chExt cx="7317267" cy="4608513"/>
          </a:xfrm>
        </p:grpSpPr>
        <p:pic>
          <p:nvPicPr>
            <p:cNvPr id="10" name="Picture 9" descr="mapa-mudo-politico-europa-blanco-y-negro.png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724981" y="2132856"/>
              <a:ext cx="4139952" cy="3882355"/>
            </a:xfrm>
            <a:prstGeom prst="rect">
              <a:avLst/>
            </a:prstGeom>
          </p:spPr>
        </p:pic>
        <p:grpSp>
          <p:nvGrpSpPr>
            <p:cNvPr id="11" name="Group 40"/>
            <p:cNvGrpSpPr/>
            <p:nvPr/>
          </p:nvGrpSpPr>
          <p:grpSpPr>
            <a:xfrm>
              <a:off x="1547666" y="1772815"/>
              <a:ext cx="3096342" cy="4608513"/>
              <a:chOff x="1547664" y="1772815"/>
              <a:chExt cx="3096342" cy="4608513"/>
            </a:xfrm>
          </p:grpSpPr>
          <p:grpSp>
            <p:nvGrpSpPr>
              <p:cNvPr id="12" name="Group 17"/>
              <p:cNvGrpSpPr/>
              <p:nvPr/>
            </p:nvGrpSpPr>
            <p:grpSpPr>
              <a:xfrm>
                <a:off x="1547664" y="1772815"/>
                <a:ext cx="3096342" cy="4608513"/>
                <a:chOff x="1136386" y="1556793"/>
                <a:chExt cx="3507623" cy="4824536"/>
              </a:xfrm>
            </p:grpSpPr>
            <p:pic>
              <p:nvPicPr>
                <p:cNvPr id="37" name="Picture 36" descr="New Picture (19).jpg"/>
                <p:cNvPicPr>
                  <a:picLocks noChangeAspect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</a:blip>
                <a:stretch>
                  <a:fillRect/>
                </a:stretch>
              </p:blipFill>
              <p:spPr>
                <a:xfrm>
                  <a:off x="1136386" y="1593328"/>
                  <a:ext cx="3425672" cy="4676131"/>
                </a:xfrm>
                <a:prstGeom prst="rect">
                  <a:avLst/>
                </a:prstGeom>
              </p:spPr>
            </p:pic>
            <p:sp>
              <p:nvSpPr>
                <p:cNvPr id="38" name="Rounded Rectangular Callout 37"/>
                <p:cNvSpPr/>
                <p:nvPr/>
              </p:nvSpPr>
              <p:spPr>
                <a:xfrm>
                  <a:off x="1268596" y="1556793"/>
                  <a:ext cx="3375413" cy="4824536"/>
                </a:xfrm>
                <a:prstGeom prst="wedgeRoundRectCallout">
                  <a:avLst>
                    <a:gd name="adj1" fmla="val 67482"/>
                    <a:gd name="adj2" fmla="val 35266"/>
                    <a:gd name="adj3" fmla="val 16667"/>
                  </a:avLst>
                </a:prstGeom>
                <a:noFill/>
                <a:ln w="22225">
                  <a:solidFill>
                    <a:srgbClr val="83232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 dirty="0"/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1907704" y="2060848"/>
                <a:ext cx="792088" cy="10081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pic>
            <p:nvPicPr>
              <p:cNvPr id="14" name="Picture 13" descr="New Picture (19).jpg"/>
              <p:cNvPicPr>
                <a:picLocks noChangeAspect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1906" t="6448" r="61901" b="72594"/>
              <a:stretch>
                <a:fillRect/>
              </a:stretch>
            </p:blipFill>
            <p:spPr>
              <a:xfrm>
                <a:off x="1979712" y="2060848"/>
                <a:ext cx="792088" cy="936104"/>
              </a:xfrm>
              <a:prstGeom prst="rect">
                <a:avLst/>
              </a:prstGeom>
            </p:spPr>
          </p:pic>
          <p:pic>
            <p:nvPicPr>
              <p:cNvPr id="15" name="Picture 14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782293" y="3504738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16" name="Picture 15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116976" y="3371278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17" name="Picture 16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918197" y="3890271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18" name="Picture 17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892397" y="2900556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19" name="Picture 18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381776" y="2881508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20" name="Picture 19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018777" y="2144761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21" name="Picture 20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491880" y="2992768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22" name="Picture 21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154510" y="2263827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23" name="Picture 22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184800" y="2536332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24" name="Picture 23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045546" y="2615483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25" name="Picture 24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592460" y="2873787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26" name="Picture 25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055070" y="3020762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27" name="Picture 26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165752" y="3243929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28" name="Picture 27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829522" y="4415105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29" name="Picture 28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642373" y="4472827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30" name="Picture 29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782868" y="4629989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31" name="Picture 30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678363" y="4614462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32" name="Picture 31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611117" y="4636469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33" name="Picture 32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577205" y="4643612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34" name="Picture 33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388919" y="5442265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35" name="Picture 34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588001" y="5596383"/>
                <a:ext cx="129427" cy="136800"/>
              </a:xfrm>
              <a:prstGeom prst="rect">
                <a:avLst/>
              </a:prstGeom>
            </p:spPr>
          </p:pic>
          <p:pic>
            <p:nvPicPr>
              <p:cNvPr id="36" name="Picture 35" descr="CasaRACE.bmp"/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234410" y="5951661"/>
                <a:ext cx="129427" cy="136800"/>
              </a:xfrm>
              <a:prstGeom prst="rect">
                <a:avLst/>
              </a:prstGeom>
            </p:spPr>
          </p:pic>
        </p:grpSp>
      </p:grp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5" cstate="print"/>
          <a:srcRect l="10830" t="12535" r="12202" b="23230"/>
          <a:stretch>
            <a:fillRect/>
          </a:stretch>
        </p:blipFill>
        <p:spPr bwMode="auto">
          <a:xfrm>
            <a:off x="5643570" y="1821386"/>
            <a:ext cx="2816862" cy="1821928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40" name="Rectangle 39"/>
          <p:cNvSpPr/>
          <p:nvPr/>
        </p:nvSpPr>
        <p:spPr>
          <a:xfrm>
            <a:off x="5286396" y="1580365"/>
            <a:ext cx="36433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832326"/>
                </a:solidFill>
                <a:hlinkClick r:id="rId6"/>
              </a:rPr>
              <a:t>www.todoscontam.pt</a:t>
            </a:r>
            <a:endParaRPr lang="pt-PT" sz="1200" dirty="0">
              <a:solidFill>
                <a:srgbClr val="8323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48" y="1857364"/>
            <a:ext cx="4500594" cy="4500000"/>
          </a:xfrm>
        </p:spPr>
        <p:txBody>
          <a:bodyPr>
            <a:normAutofit fontScale="92500" lnSpcReduction="10000"/>
          </a:bodyPr>
          <a:lstStyle/>
          <a:p>
            <a:pPr marL="273050" indent="-273050"/>
            <a:r>
              <a:rPr sz="1700" i="1" smtClean="0"/>
              <a:t>3. Equitable and Fair Treatment of Consumers </a:t>
            </a:r>
          </a:p>
          <a:p>
            <a:pPr marL="177800" indent="-177800"/>
            <a:endParaRPr sz="1700" b="0" i="1" smtClean="0"/>
          </a:p>
          <a:p>
            <a:pPr marL="177800" indent="0"/>
            <a:r>
              <a:rPr sz="1700" b="0" i="1" smtClean="0"/>
              <a:t>All financial consumers should be treated equitably, honestly and fairly at all stages of their relationship with financial service providers. </a:t>
            </a:r>
          </a:p>
          <a:p>
            <a:pPr marL="177800" indent="0"/>
            <a:r>
              <a:rPr sz="1700" b="0" i="1" smtClean="0"/>
              <a:t>(</a:t>
            </a:r>
            <a:r>
              <a:rPr lang="pt-PT" sz="1700" b="0" i="1" dirty="0" smtClean="0"/>
              <a:t>…)</a:t>
            </a:r>
          </a:p>
          <a:p>
            <a:endParaRPr sz="1700" i="1" smtClean="0"/>
          </a:p>
          <a:p>
            <a:r>
              <a:rPr sz="1700" i="1" smtClean="0"/>
              <a:t>5. Financial Education and Awareness </a:t>
            </a:r>
          </a:p>
          <a:p>
            <a:endParaRPr sz="1700" i="1" smtClean="0"/>
          </a:p>
          <a:p>
            <a:pPr marL="179388" indent="-1588"/>
            <a:r>
              <a:rPr sz="1700" b="0" i="1" smtClean="0"/>
              <a:t>Financial education and awareness should be promoted by all relevant stakeholders and clear information on consumer protection, rights and responsibilities should be easily accessible by consumers. </a:t>
            </a:r>
          </a:p>
          <a:p>
            <a:pPr marL="179388" indent="-1588"/>
            <a:r>
              <a:rPr sz="1700" b="0" i="1" smtClean="0"/>
              <a:t>(</a:t>
            </a:r>
            <a:r>
              <a:rPr lang="pt-PT" sz="1700" b="0" i="1" dirty="0" smtClean="0"/>
              <a:t>…)</a:t>
            </a:r>
            <a:endParaRPr sz="1700" b="0" i="1" smtClean="0"/>
          </a:p>
          <a:p>
            <a:pPr marL="179388" indent="-1588"/>
            <a:r>
              <a:rPr sz="1700" b="0" i="1" smtClean="0"/>
              <a:t>The provision of broad based financial education and information to deepen consumer financial knowledge and capability should be promoted, especially for vulnerable groups. </a:t>
            </a:r>
            <a:r>
              <a:rPr sz="1800" b="0" i="1" smtClean="0"/>
              <a:t>(</a:t>
            </a:r>
            <a:r>
              <a:rPr lang="pt-PT" sz="1800" b="0" i="1" dirty="0" smtClean="0"/>
              <a:t>…)</a:t>
            </a:r>
            <a:endParaRPr sz="1800" b="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Regional Conference  on Consumer Protection and Financial Literacy</a:t>
            </a:r>
          </a:p>
          <a:p>
            <a:endParaRPr lang="pt-P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57364"/>
            <a:ext cx="2927941" cy="4143405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00034" y="1242940"/>
            <a:ext cx="7072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OECD G20 Principles on Financial Consumer Protection</a:t>
            </a:r>
            <a:endParaRPr lang="en-GB" sz="2000" b="1" dirty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2"/>
          </p:nvPr>
        </p:nvSpPr>
        <p:spPr>
          <a:xfrm>
            <a:off x="1602000" y="6534000"/>
            <a:ext cx="972000" cy="180000"/>
          </a:xfrm>
        </p:spPr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7817808" cy="417646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US" sz="1600" dirty="0" smtClean="0"/>
              <a:t>Credit institutions have improved their </a:t>
            </a:r>
            <a:r>
              <a:rPr lang="en-US" sz="1600" b="1" dirty="0" smtClean="0"/>
              <a:t>internal procedures and information systems </a:t>
            </a:r>
            <a:r>
              <a:rPr lang="en-US" sz="1600" dirty="0" smtClean="0"/>
              <a:t>to ensure </a:t>
            </a:r>
            <a:r>
              <a:rPr lang="en-US" sz="1600" b="1" dirty="0" smtClean="0"/>
              <a:t>comprehensive and </a:t>
            </a:r>
            <a:r>
              <a:rPr lang="en-US" sz="1600" b="1" dirty="0" err="1" smtClean="0"/>
              <a:t>centralised</a:t>
            </a:r>
            <a:r>
              <a:rPr lang="en-US" sz="1600" b="1" dirty="0" smtClean="0"/>
              <a:t> management </a:t>
            </a:r>
            <a:r>
              <a:rPr lang="en-US" sz="1600" dirty="0" smtClean="0"/>
              <a:t>of pre-arrears and arrears situations and the provision of information to </a:t>
            </a:r>
            <a:r>
              <a:rPr lang="en-US" sz="1600" b="1" dirty="0" err="1" smtClean="0">
                <a:solidFill>
                  <a:srgbClr val="832326"/>
                </a:solidFill>
              </a:rPr>
              <a:t>Banco</a:t>
            </a:r>
            <a:r>
              <a:rPr lang="en-US" sz="1600" b="1" dirty="0" smtClean="0">
                <a:solidFill>
                  <a:srgbClr val="832326"/>
                </a:solidFill>
              </a:rPr>
              <a:t> de Portugal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US" sz="1600" b="1" dirty="0" smtClean="0"/>
              <a:t>Faster intervention by credit institutions </a:t>
            </a:r>
            <a:r>
              <a:rPr lang="en-US" sz="1600" dirty="0" smtClean="0"/>
              <a:t>allowed for the settlement of a large number of arrears situations, either through the payment of overdue amounts or debt restructuring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endParaRPr lang="en-US" sz="1800" dirty="0" smtClean="0"/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endParaRPr lang="en-US" sz="1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987824" y="3645024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696969"/>
                </a:solidFill>
              </a:rPr>
              <a:t>Overdue period at the beginning of the OASP</a:t>
            </a:r>
            <a:endParaRPr lang="en-US" sz="1200" b="1" dirty="0">
              <a:solidFill>
                <a:srgbClr val="696969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5190" y="3933056"/>
            <a:ext cx="6987250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6"/>
          <p:cNvSpPr txBox="1">
            <a:spLocks/>
          </p:cNvSpPr>
          <p:nvPr/>
        </p:nvSpPr>
        <p:spPr>
          <a:xfrm>
            <a:off x="1142976" y="122905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Assessing the management of pre-arrears and arrears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Portugal</a:t>
            </a:r>
            <a:endParaRPr lang="en-US" sz="2000" b="1" cap="small" dirty="0" smtClean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7817808" cy="417646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US" sz="1600" dirty="0" smtClean="0"/>
              <a:t>A </a:t>
            </a:r>
            <a:r>
              <a:rPr lang="en-US" sz="1600" b="1" dirty="0" smtClean="0"/>
              <a:t>non-intrusive approach </a:t>
            </a:r>
            <a:r>
              <a:rPr lang="en-US" sz="1600" dirty="0" smtClean="0"/>
              <a:t>to deal with pre-arrears and arrears, based on the credit institutions’ procedures, </a:t>
            </a:r>
            <a:r>
              <a:rPr lang="en-US" sz="1600" b="1" dirty="0" smtClean="0"/>
              <a:t>may not have an immediate impact on the reduction of credit default rates</a:t>
            </a:r>
            <a:r>
              <a:rPr lang="en-US" sz="1600" dirty="0" smtClean="0"/>
              <a:t>, especially in a context of economic and financial constraints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US" sz="1600" dirty="0" smtClean="0"/>
              <a:t>The impact of the </a:t>
            </a:r>
            <a:r>
              <a:rPr lang="en-US" sz="1600" b="1" dirty="0" smtClean="0">
                <a:solidFill>
                  <a:srgbClr val="832326"/>
                </a:solidFill>
              </a:rPr>
              <a:t>General Regime </a:t>
            </a:r>
            <a:r>
              <a:rPr lang="en-US" sz="1600" dirty="0" smtClean="0"/>
              <a:t>will be mainly reflected on the effectiveness of credit institutions’ procedures and systems to manage pre-arrears and arrears situations and therefore should be </a:t>
            </a:r>
            <a:r>
              <a:rPr lang="en-US" sz="1600" b="1" dirty="0" smtClean="0"/>
              <a:t>assessed from a medium/long-term perspective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US" sz="1600" dirty="0" smtClean="0"/>
              <a:t>The limited impact of the </a:t>
            </a:r>
            <a:r>
              <a:rPr lang="en-US" sz="1600" b="1" dirty="0" smtClean="0">
                <a:solidFill>
                  <a:srgbClr val="832326"/>
                </a:solidFill>
              </a:rPr>
              <a:t>Extraordinary Regime </a:t>
            </a:r>
            <a:r>
              <a:rPr lang="en-US" sz="1600" dirty="0" smtClean="0"/>
              <a:t>suggests that: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A </a:t>
            </a:r>
            <a:r>
              <a:rPr lang="en-US" sz="1600" b="1" dirty="0" smtClean="0"/>
              <a:t>model based on the customers’ initiative is likely to be less effective </a:t>
            </a:r>
            <a:r>
              <a:rPr lang="en-US" sz="1600" dirty="0" smtClean="0"/>
              <a:t>than one based on the credit institutions’ initiative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dirty="0" smtClean="0"/>
              <a:t> The </a:t>
            </a:r>
            <a:r>
              <a:rPr lang="en-US" sz="1600" b="1" dirty="0" smtClean="0"/>
              <a:t>definition of access requirements should be well balanced</a:t>
            </a:r>
            <a:r>
              <a:rPr lang="en-US" sz="1600" dirty="0" smtClean="0"/>
              <a:t>, in order to (</a:t>
            </a:r>
            <a:r>
              <a:rPr lang="en-US" sz="1600" dirty="0" err="1" smtClean="0"/>
              <a:t>i</a:t>
            </a:r>
            <a:r>
              <a:rPr lang="en-US" sz="1600" dirty="0" smtClean="0"/>
              <a:t>) ensure the effectiveness of the regime and (ii) prevent moral hazard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</a:pPr>
            <a:endParaRPr lang="en-US" sz="1600" dirty="0" smtClean="0"/>
          </a:p>
        </p:txBody>
      </p:sp>
      <p:sp>
        <p:nvSpPr>
          <p:cNvPr id="8" name="Title 6"/>
          <p:cNvSpPr txBox="1">
            <a:spLocks/>
          </p:cNvSpPr>
          <p:nvPr/>
        </p:nvSpPr>
        <p:spPr>
          <a:xfrm>
            <a:off x="1142976" y="122905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Assessing the management of pre-arrears and arrears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Portugal</a:t>
            </a:r>
            <a:endParaRPr lang="en-US" sz="2000" b="1" cap="small" dirty="0" smtClean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marL="180000" lvl="0" indent="-180000">
              <a:lnSpc>
                <a:spcPct val="90000"/>
              </a:lnSpc>
              <a:spcBef>
                <a:spcPts val="300"/>
              </a:spcBef>
              <a:buClr>
                <a:schemeClr val="tx1"/>
              </a:buClr>
            </a:pPr>
            <a:r>
              <a:rPr lang="en-US" sz="2000" b="1" dirty="0" smtClean="0">
                <a:solidFill>
                  <a:srgbClr val="832326"/>
                </a:solidFill>
              </a:rPr>
              <a:t>Active oversight to ensure </a:t>
            </a:r>
            <a:r>
              <a:rPr lang="en-US" sz="2000" b="1" cap="small" dirty="0" smtClean="0">
                <a:solidFill>
                  <a:srgbClr val="832326"/>
                </a:solidFill>
              </a:rPr>
              <a:t>responsible credit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7712740" cy="4499796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GB" sz="1600" b="1" i="1" dirty="0" smtClean="0">
                <a:solidFill>
                  <a:srgbClr val="9B7D40"/>
                </a:solidFill>
              </a:rPr>
              <a:t>Systematic and effective oversight is essential to ensure compliance with responsible credit principles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>
                <a:srgbClr val="9B7D40"/>
              </a:buClr>
            </a:pPr>
            <a:r>
              <a:rPr lang="en-GB" sz="1600" b="1" dirty="0" smtClean="0">
                <a:solidFill>
                  <a:srgbClr val="832326"/>
                </a:solidFill>
              </a:rPr>
              <a:t>Banco de Portugal </a:t>
            </a:r>
            <a:r>
              <a:rPr lang="en-GB" sz="1600" dirty="0" smtClean="0"/>
              <a:t>exercises its oversight powers through:</a:t>
            </a:r>
            <a:endParaRPr lang="en-GB" sz="1600" i="1" dirty="0" smtClean="0"/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  <a:tabLst>
                <a:tab pos="1258888" algn="l"/>
              </a:tabLst>
            </a:pPr>
            <a:r>
              <a:rPr lang="en-GB" sz="1600" dirty="0" smtClean="0"/>
              <a:t>Analysis of complaints and enquiries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  <a:tabLst>
                <a:tab pos="1258888" algn="l"/>
              </a:tabLst>
            </a:pPr>
            <a:r>
              <a:rPr lang="en-GB" sz="1600" dirty="0" smtClean="0"/>
              <a:t>Analysis of advertising campaigns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  <a:tabLst>
                <a:tab pos="1258888" algn="l"/>
              </a:tabLst>
            </a:pPr>
            <a:r>
              <a:rPr lang="en-GB" sz="1600" dirty="0" smtClean="0"/>
              <a:t>Analysis of credit institutions’ price lists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  <a:tabLst>
                <a:tab pos="1258888" algn="l"/>
              </a:tabLst>
            </a:pPr>
            <a:r>
              <a:rPr lang="en-GB" sz="1600" dirty="0" smtClean="0"/>
              <a:t>Analysis of credit agreements’ minutes 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  <a:tabLst>
                <a:tab pos="1258888" algn="l"/>
              </a:tabLst>
            </a:pPr>
            <a:r>
              <a:rPr lang="en-GB" sz="1600" dirty="0" smtClean="0"/>
              <a:t>Analysis of credit institutions’ internal policies to deal with pre-arrears and arrears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  <a:tabLst>
                <a:tab pos="1258888" algn="l"/>
              </a:tabLst>
            </a:pPr>
            <a:r>
              <a:rPr lang="en-GB" sz="1600" dirty="0" smtClean="0"/>
              <a:t>Analysis of information provided by credit institutions on the implementation of the General Regime (the OASP) and the Extraordinary Regime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9B7D40"/>
              </a:buClr>
              <a:buFont typeface="Wingdings" pitchFamily="2" charset="2"/>
              <a:buChar char="ü"/>
              <a:tabLst>
                <a:tab pos="1258888" algn="l"/>
              </a:tabLst>
            </a:pPr>
            <a:r>
              <a:rPr lang="en-GB" sz="1600" b="1" dirty="0" smtClean="0">
                <a:solidFill>
                  <a:srgbClr val="832326"/>
                </a:solidFill>
              </a:rPr>
              <a:t>PLUS </a:t>
            </a:r>
            <a:r>
              <a:rPr lang="en-GB" sz="1600" dirty="0" smtClean="0"/>
              <a:t>… through </a:t>
            </a:r>
            <a:r>
              <a:rPr lang="en-GB" sz="1600" b="1" i="1" dirty="0" smtClean="0">
                <a:solidFill>
                  <a:srgbClr val="832326"/>
                </a:solidFill>
              </a:rPr>
              <a:t>on-sight and off-sight (including “mystery shopping”) inspection 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  <a:tabLst>
                <a:tab pos="1258888" algn="l"/>
              </a:tabLst>
            </a:pPr>
            <a:endParaRPr lang="en-GB" sz="1600" dirty="0" smtClean="0"/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endParaRPr lang="en-GB" sz="1600" dirty="0" smtClean="0"/>
          </a:p>
        </p:txBody>
      </p:sp>
      <p:sp>
        <p:nvSpPr>
          <p:cNvPr id="8" name="Oval 7"/>
          <p:cNvSpPr/>
          <p:nvPr/>
        </p:nvSpPr>
        <p:spPr>
          <a:xfrm>
            <a:off x="1714480" y="5643578"/>
            <a:ext cx="571504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00430" y="648000"/>
            <a:ext cx="3960000" cy="1350000"/>
          </a:xfrm>
        </p:spPr>
        <p:txBody>
          <a:bodyPr/>
          <a:lstStyle/>
          <a:p>
            <a:r>
              <a:rPr lang="pt-PT" sz="2800" cap="small" dirty="0" err="1" smtClean="0"/>
              <a:t>Responsible</a:t>
            </a:r>
            <a:r>
              <a:rPr lang="pt-PT" sz="2800" cap="small" dirty="0" smtClean="0"/>
              <a:t> </a:t>
            </a:r>
            <a:r>
              <a:rPr lang="pt-PT" sz="2800" cap="small" dirty="0" err="1" smtClean="0"/>
              <a:t>Credit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sz="1400" dirty="0" smtClean="0"/>
              <a:t/>
            </a:r>
            <a:br>
              <a:rPr lang="pt-PT" sz="1400" dirty="0" smtClean="0"/>
            </a:br>
            <a:r>
              <a:rPr lang="pt-PT" dirty="0" err="1" smtClean="0"/>
              <a:t>The</a:t>
            </a:r>
            <a:r>
              <a:rPr lang="pt-PT" dirty="0" smtClean="0"/>
              <a:t> Portuguese </a:t>
            </a:r>
            <a:r>
              <a:rPr lang="pt-PT" dirty="0" err="1" smtClean="0"/>
              <a:t>Experience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GB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Responsible Lending </a:t>
            </a:r>
            <a:endParaRPr kumimoji="0" lang="pt-PT" sz="2000" b="1" i="0" u="none" strike="noStrike" kern="1200" cap="small" spc="0" normalizeH="0" noProof="0" dirty="0">
              <a:ln>
                <a:noFill/>
              </a:ln>
              <a:solidFill>
                <a:srgbClr val="8323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7817808" cy="3571102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800" dirty="0" smtClean="0"/>
              <a:t>Credit institutions shall grant credit in a </a:t>
            </a:r>
            <a:r>
              <a:rPr lang="en-US" sz="1800" b="1" dirty="0" smtClean="0"/>
              <a:t>prudent</a:t>
            </a:r>
            <a:r>
              <a:rPr lang="en-US" sz="1800" dirty="0" smtClean="0"/>
              <a:t>, </a:t>
            </a:r>
            <a:r>
              <a:rPr lang="en-US" sz="1800" b="1" dirty="0" smtClean="0"/>
              <a:t>honest </a:t>
            </a:r>
            <a:r>
              <a:rPr lang="en-US" sz="1800" dirty="0" smtClean="0"/>
              <a:t>and </a:t>
            </a:r>
            <a:r>
              <a:rPr lang="en-US" sz="1800" b="1" dirty="0" smtClean="0"/>
              <a:t>transparent manner </a:t>
            </a:r>
          </a:p>
          <a:p>
            <a:pPr marL="447675" lvl="3" indent="-273050" algn="just">
              <a:lnSpc>
                <a:spcPct val="100000"/>
              </a:lnSpc>
              <a:spcBef>
                <a:spcPts val="24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US" sz="1800" b="1" dirty="0" smtClean="0"/>
              <a:t>Responsible lending practices promote:</a:t>
            </a:r>
          </a:p>
          <a:p>
            <a:pPr marL="808038" lvl="6" indent="-357188" algn="just">
              <a:lnSpc>
                <a:spcPct val="100000"/>
              </a:lnSpc>
              <a:spcBef>
                <a:spcPts val="1800"/>
              </a:spcBef>
              <a:spcAft>
                <a:spcPts val="24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800" b="1" dirty="0" smtClean="0"/>
              <a:t>Credit risk control</a:t>
            </a:r>
            <a:r>
              <a:rPr lang="en-US" sz="1800" dirty="0" smtClean="0"/>
              <a:t>, thus contributing to reinforce </a:t>
            </a:r>
            <a:r>
              <a:rPr lang="en-US" sz="1800" b="1" dirty="0" smtClean="0"/>
              <a:t>credit institutions’ prudential  soundness </a:t>
            </a:r>
            <a:r>
              <a:rPr lang="en-US" sz="1800" dirty="0" smtClean="0"/>
              <a:t>and the </a:t>
            </a:r>
            <a:r>
              <a:rPr lang="en-US" sz="1800" b="1" dirty="0" smtClean="0"/>
              <a:t>safeguard of financial stability</a:t>
            </a:r>
          </a:p>
          <a:p>
            <a:pPr marL="808038" lvl="6" indent="-357188" algn="just">
              <a:lnSpc>
                <a:spcPct val="100000"/>
              </a:lnSpc>
              <a:spcBef>
                <a:spcPts val="1800"/>
              </a:spcBef>
              <a:spcAft>
                <a:spcPts val="24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800" b="1" dirty="0" smtClean="0"/>
              <a:t>Consumer protection</a:t>
            </a:r>
            <a:r>
              <a:rPr lang="en-US" sz="1800" dirty="0" smtClean="0"/>
              <a:t>, by ensuring that the credit products offered are suitable to each customer’s needs and financial capacity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1538" y="5643578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buFont typeface="Arial" pitchFamily="34" charset="0"/>
              <a:buChar char="•"/>
            </a:pPr>
            <a:r>
              <a:rPr lang="en-US" b="1" i="1" dirty="0" smtClean="0">
                <a:solidFill>
                  <a:srgbClr val="9B7D40"/>
                </a:solidFill>
              </a:rPr>
              <a:t>Prudential supervision and conduct of business supervision pursue the same goal</a:t>
            </a:r>
            <a:endParaRPr lang="en-US" b="1" i="1" dirty="0">
              <a:solidFill>
                <a:srgbClr val="9B7D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The principles of </a:t>
            </a: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Responsible Lending</a:t>
            </a:r>
            <a:endParaRPr lang="en-US" sz="2000" b="1" dirty="0" smtClean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4145400" cy="4307712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US" sz="1800" dirty="0" smtClean="0"/>
              <a:t>Responsible lending is mostly </a:t>
            </a:r>
            <a:r>
              <a:rPr lang="en-US" sz="1800" b="1" dirty="0" smtClean="0"/>
              <a:t>based on the following principles</a:t>
            </a:r>
            <a:endParaRPr lang="en-US" sz="1800" dirty="0" smtClean="0"/>
          </a:p>
          <a:p>
            <a:pPr marL="808038" lvl="6" indent="-357188" algn="just"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800" b="1" dirty="0" smtClean="0"/>
              <a:t>Non-misleading advertising</a:t>
            </a:r>
          </a:p>
          <a:p>
            <a:pPr marL="808038" lvl="6" indent="-357188" algn="just"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800" dirty="0" smtClean="0"/>
              <a:t>Provision of complete and accurate </a:t>
            </a:r>
            <a:r>
              <a:rPr lang="en-US" sz="1800" b="1" dirty="0" smtClean="0"/>
              <a:t>information </a:t>
            </a:r>
            <a:r>
              <a:rPr lang="en-US" sz="1800" dirty="0" smtClean="0"/>
              <a:t>to customers</a:t>
            </a:r>
          </a:p>
          <a:p>
            <a:pPr marL="808038" lvl="6" indent="-357188" algn="just"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800" dirty="0" smtClean="0"/>
              <a:t>Customer </a:t>
            </a:r>
            <a:r>
              <a:rPr lang="en-US" sz="1800" b="1" dirty="0" smtClean="0"/>
              <a:t>assistance</a:t>
            </a:r>
          </a:p>
          <a:p>
            <a:pPr marL="808038" lvl="6" indent="-357188" algn="just"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800" b="1" dirty="0" smtClean="0"/>
              <a:t>Suitability </a:t>
            </a:r>
            <a:r>
              <a:rPr lang="en-US" sz="1800" dirty="0" smtClean="0"/>
              <a:t>assessment</a:t>
            </a:r>
          </a:p>
          <a:p>
            <a:pPr marL="808038" lvl="6" indent="-357188" algn="just"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800" b="1" dirty="0" smtClean="0"/>
              <a:t>Creditworthiness </a:t>
            </a:r>
            <a:r>
              <a:rPr lang="en-US" sz="1800" dirty="0" smtClean="0"/>
              <a:t>assessment</a:t>
            </a:r>
          </a:p>
        </p:txBody>
      </p:sp>
      <p:pic>
        <p:nvPicPr>
          <p:cNvPr id="1026" name="Picture 2" descr="C:\Users\scu094\AppData\Local\Temp\notesAF3A78\New Picture (4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220" y="1412775"/>
            <a:ext cx="2248308" cy="3241579"/>
          </a:xfrm>
          <a:prstGeom prst="rect">
            <a:avLst/>
          </a:prstGeom>
          <a:ln>
            <a:solidFill>
              <a:srgbClr val="696969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714876" y="4721236"/>
            <a:ext cx="413703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i="1" dirty="0" smtClean="0"/>
              <a:t>“Fairness for consumers of financial services and products can be achieved through a range of protection measures such as fair and </a:t>
            </a:r>
            <a:r>
              <a:rPr lang="en-US" sz="1500" b="1" i="1" dirty="0" smtClean="0"/>
              <a:t>clear advertising</a:t>
            </a:r>
            <a:r>
              <a:rPr lang="en-US" sz="1500" i="1" dirty="0" smtClean="0"/>
              <a:t>, improved</a:t>
            </a:r>
            <a:r>
              <a:rPr lang="en-US" sz="1500" b="1" i="1" dirty="0" smtClean="0"/>
              <a:t> transparency</a:t>
            </a:r>
            <a:r>
              <a:rPr lang="en-US" sz="1500" i="1" dirty="0" smtClean="0"/>
              <a:t> […], </a:t>
            </a:r>
            <a:r>
              <a:rPr lang="en-US" sz="1500" b="1" i="1" dirty="0" err="1" smtClean="0"/>
              <a:t>standardised</a:t>
            </a:r>
            <a:r>
              <a:rPr lang="en-US" sz="1500" b="1" i="1" dirty="0" smtClean="0"/>
              <a:t> information</a:t>
            </a:r>
            <a:r>
              <a:rPr lang="en-US" sz="1500" i="1" dirty="0" smtClean="0"/>
              <a:t>, […] </a:t>
            </a:r>
            <a:r>
              <a:rPr lang="en-US" sz="1500" b="1" i="1" dirty="0" smtClean="0"/>
              <a:t>assessments of creditworthiness/suitability</a:t>
            </a:r>
            <a:r>
              <a:rPr lang="en-US" sz="1500" i="1" dirty="0" smtClean="0"/>
              <a:t>, </a:t>
            </a:r>
            <a:r>
              <a:rPr lang="en-US" sz="1500" b="1" i="1" dirty="0" smtClean="0"/>
              <a:t>sound and clear advice </a:t>
            </a:r>
            <a:r>
              <a:rPr lang="en-US" sz="1500" i="1" dirty="0" smtClean="0"/>
              <a:t>[…].”</a:t>
            </a:r>
            <a:endParaRPr lang="en-GB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Implementation of </a:t>
            </a: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Responsible Lending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principles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75958"/>
            <a:ext cx="7817808" cy="4667752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0"/>
              </a:spcBef>
              <a:buClr>
                <a:srgbClr val="9B7D40"/>
              </a:buClr>
            </a:pPr>
            <a:r>
              <a:rPr lang="en-GB" sz="1600" b="1" dirty="0" smtClean="0"/>
              <a:t>Advertisement</a:t>
            </a:r>
            <a:r>
              <a:rPr lang="en-GB" sz="1600" dirty="0" smtClean="0"/>
              <a:t>: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i="1" dirty="0" smtClean="0">
                <a:solidFill>
                  <a:srgbClr val="9B7D40"/>
                </a:solidFill>
              </a:rPr>
              <a:t>How to ensure effective oversight  (ex-ante </a:t>
            </a:r>
            <a:r>
              <a:rPr lang="en-GB" sz="1600" b="1" i="1" dirty="0" err="1" smtClean="0">
                <a:solidFill>
                  <a:srgbClr val="9B7D40"/>
                </a:solidFill>
              </a:rPr>
              <a:t>vs</a:t>
            </a:r>
            <a:r>
              <a:rPr lang="en-GB" sz="1600" b="1" i="1" dirty="0" smtClean="0">
                <a:solidFill>
                  <a:srgbClr val="9B7D40"/>
                </a:solidFill>
              </a:rPr>
              <a:t> ex-post approach)?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</a:pPr>
            <a:r>
              <a:rPr lang="en-GB" sz="1600" b="1" dirty="0" smtClean="0"/>
              <a:t>Provision of information: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i="1" dirty="0" smtClean="0">
                <a:solidFill>
                  <a:srgbClr val="9B7D40"/>
                </a:solidFill>
              </a:rPr>
              <a:t>Standardised information sheet / Monthly statements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i="1" dirty="0" smtClean="0">
                <a:solidFill>
                  <a:srgbClr val="9B7D40"/>
                </a:solidFill>
              </a:rPr>
              <a:t>Mystery shopping proves to be effective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</a:pPr>
            <a:r>
              <a:rPr lang="en-GB" sz="1600" b="1" dirty="0" smtClean="0"/>
              <a:t>Customers’ assistance: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i="1" dirty="0" smtClean="0">
                <a:solidFill>
                  <a:srgbClr val="9B7D40"/>
                </a:solidFill>
              </a:rPr>
              <a:t>Assistance </a:t>
            </a:r>
            <a:r>
              <a:rPr lang="en-GB" sz="1600" b="1" i="1" dirty="0" err="1" smtClean="0">
                <a:solidFill>
                  <a:srgbClr val="9B7D40"/>
                </a:solidFill>
              </a:rPr>
              <a:t>vs</a:t>
            </a:r>
            <a:r>
              <a:rPr lang="en-GB" sz="1600" b="1" i="1" dirty="0" smtClean="0">
                <a:solidFill>
                  <a:srgbClr val="9B7D40"/>
                </a:solidFill>
              </a:rPr>
              <a:t> counselling? Training of staff is a priority 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</a:pPr>
            <a:r>
              <a:rPr lang="en-GB" sz="1600" b="1" dirty="0" smtClean="0"/>
              <a:t> Suitability: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i="1" dirty="0" smtClean="0">
                <a:solidFill>
                  <a:srgbClr val="9B7D40"/>
                </a:solidFill>
              </a:rPr>
              <a:t>Standard products should be offered to improve comparability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i="1" dirty="0" smtClean="0">
                <a:solidFill>
                  <a:srgbClr val="9B7D40"/>
                </a:solidFill>
              </a:rPr>
              <a:t>Cross-selling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</a:pPr>
            <a:r>
              <a:rPr lang="en-GB" sz="1600" b="1" dirty="0" smtClean="0"/>
              <a:t> Creditworthiness:</a:t>
            </a:r>
          </a:p>
          <a:p>
            <a:pPr marL="808038" lvl="6" indent="-357188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i="1" dirty="0" smtClean="0">
                <a:solidFill>
                  <a:srgbClr val="9B7D40"/>
                </a:solidFill>
              </a:rPr>
              <a:t>Which level of Loan-to-value / Loan-to-income? How to assure creditworthiness during the lifetime of the loan?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Responsible Borrowing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002665" y="1929600"/>
            <a:ext cx="4001383" cy="417646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800" dirty="0" smtClean="0"/>
              <a:t>Customers should make </a:t>
            </a:r>
            <a:r>
              <a:rPr lang="en-US" sz="1800" b="1" dirty="0" smtClean="0"/>
              <a:t>informed and responsible credit decisions</a:t>
            </a:r>
          </a:p>
          <a:p>
            <a:pPr marL="447675" lvl="3" indent="-2730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800" dirty="0" smtClean="0"/>
              <a:t>For that purpose, customers should:</a:t>
            </a:r>
          </a:p>
          <a:p>
            <a:pPr marL="808038" lvl="6" indent="-357188" algn="just"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800" dirty="0" smtClean="0"/>
              <a:t>Be </a:t>
            </a:r>
            <a:r>
              <a:rPr lang="en-US" sz="1800" b="1" dirty="0" smtClean="0"/>
              <a:t>capable of interpreting and understanding information </a:t>
            </a:r>
            <a:r>
              <a:rPr lang="en-US" sz="1800" dirty="0" smtClean="0"/>
              <a:t>on the credit product</a:t>
            </a:r>
          </a:p>
          <a:p>
            <a:pPr marL="808038" lvl="6" indent="-357188" algn="just"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800" b="1" dirty="0" smtClean="0"/>
              <a:t>Assess</a:t>
            </a:r>
            <a:r>
              <a:rPr lang="en-US" sz="1800" dirty="0" smtClean="0"/>
              <a:t> if the credit product offered suits their needs and financial capacity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66841" y="5589240"/>
            <a:ext cx="417666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6" indent="-355600">
              <a:spcAft>
                <a:spcPts val="1200"/>
              </a:spcAft>
              <a:buClr>
                <a:srgbClr val="9B7D40"/>
              </a:buClr>
              <a:buFont typeface="Arial" pitchFamily="34" charset="0"/>
              <a:buChar char="•"/>
              <a:tabLst>
                <a:tab pos="0" algn="l"/>
              </a:tabLst>
            </a:pPr>
            <a:r>
              <a:rPr lang="en-GB" sz="1900" b="1" i="1" dirty="0" smtClean="0">
                <a:solidFill>
                  <a:srgbClr val="9B7D40"/>
                </a:solidFill>
              </a:rPr>
              <a:t>Financial education is the key for responsible borrowing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72131" y="4857760"/>
            <a:ext cx="33559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i="1" dirty="0" smtClean="0"/>
              <a:t>“Through studies and research on behavioural economics, supervisors and regulators can try to </a:t>
            </a:r>
            <a:r>
              <a:rPr lang="en-GB" sz="1500" b="1" i="1" dirty="0" smtClean="0"/>
              <a:t>identify the capabilities of consumers</a:t>
            </a:r>
            <a:r>
              <a:rPr lang="en-GB" sz="1500" i="1" dirty="0" smtClean="0"/>
              <a:t>, as well as the decision making pitfalls that result from biases and heuristics.”</a:t>
            </a:r>
            <a:endParaRPr lang="en-GB" sz="1500" dirty="0"/>
          </a:p>
        </p:txBody>
      </p:sp>
      <p:pic>
        <p:nvPicPr>
          <p:cNvPr id="12" name="Picture 2" descr="C:\Users\scu094\AppData\Local\Temp\notesAF3A78\New Picture (4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8534" y="1571612"/>
            <a:ext cx="2248308" cy="3241579"/>
          </a:xfrm>
          <a:prstGeom prst="rect">
            <a:avLst/>
          </a:prstGeom>
          <a:ln>
            <a:solidFill>
              <a:srgbClr val="696969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Responsible credit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the Consumer Credit Directive (CCD)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929600"/>
            <a:ext cx="7569864" cy="4428358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GB" sz="1600" dirty="0" smtClean="0"/>
              <a:t>The CCD establishes principles and rules to promote responsible credit practices</a:t>
            </a:r>
          </a:p>
          <a:p>
            <a:pPr marL="808038" lvl="6" indent="-357188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dirty="0" smtClean="0"/>
              <a:t>Advertisement: </a:t>
            </a:r>
            <a:r>
              <a:rPr lang="en-GB" sz="1600" dirty="0" smtClean="0"/>
              <a:t>standard information in advertisement of consumer credit products  (representative example)</a:t>
            </a:r>
          </a:p>
          <a:p>
            <a:pPr marL="808038" lvl="6" indent="-357188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dirty="0" smtClean="0"/>
              <a:t>Information duties:</a:t>
            </a:r>
            <a:r>
              <a:rPr lang="en-GB" sz="1600" dirty="0" smtClean="0"/>
              <a:t> provision of complete and accurate pre-contractual and contractual information - standardised information sheet (SIS)/annual </a:t>
            </a:r>
            <a:r>
              <a:rPr lang="en-US" sz="1600" dirty="0" smtClean="0"/>
              <a:t>percentage rate of charge (APR)</a:t>
            </a:r>
            <a:endParaRPr lang="en-GB" sz="1600" dirty="0" smtClean="0"/>
          </a:p>
          <a:p>
            <a:pPr marL="808038" lvl="6" indent="-357188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dirty="0" smtClean="0"/>
              <a:t>Customer assistance/suitability: </a:t>
            </a:r>
            <a:r>
              <a:rPr lang="en-GB" sz="1600" dirty="0" smtClean="0"/>
              <a:t>provision of adequate explanations to  customers /right of withdrawal (14 calendar days)</a:t>
            </a:r>
          </a:p>
          <a:p>
            <a:pPr marL="808038" lvl="6" indent="-357188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GB" sz="1600" b="1" dirty="0" smtClean="0"/>
              <a:t>Creditworthiness assessment:</a:t>
            </a:r>
            <a:r>
              <a:rPr lang="en-GB" sz="1600" dirty="0" smtClean="0"/>
              <a:t> obligation to consult credit registry databases</a:t>
            </a:r>
          </a:p>
          <a:p>
            <a:pPr marL="447675" lvl="3" indent="-273050" algn="just">
              <a:lnSpc>
                <a:spcPct val="100000"/>
              </a:lnSpc>
              <a:spcBef>
                <a:spcPts val="1200"/>
              </a:spcBef>
              <a:spcAft>
                <a:spcPts val="1800"/>
              </a:spcAft>
              <a:buClr>
                <a:srgbClr val="9B7D40"/>
              </a:buClr>
            </a:pPr>
            <a:r>
              <a:rPr lang="en-GB" sz="1600" b="1" dirty="0" smtClean="0"/>
              <a:t>Credit intermediaries </a:t>
            </a:r>
            <a:r>
              <a:rPr lang="en-GB" sz="1600" dirty="0" smtClean="0"/>
              <a:t>shall also observe these rules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Responsible Credit</a:t>
            </a:r>
            <a:endParaRPr lang="pt-P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Regional Conference  on Consumer Protection and Financial Literacy</a:t>
            </a:r>
          </a:p>
          <a:p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pt-PT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June</a:t>
            </a:r>
            <a:r>
              <a:rPr kumimoji="0" lang="pt-PT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2014</a:t>
            </a:r>
            <a:endParaRPr lang="pt-PT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1176412" y="1268760"/>
            <a:ext cx="7527340" cy="414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</a:pPr>
            <a:r>
              <a:rPr lang="en-US" sz="2000" b="1" cap="small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Responsible credit </a:t>
            </a:r>
            <a:r>
              <a:rPr lang="en-US" sz="2000" b="1" dirty="0" smtClean="0">
                <a:solidFill>
                  <a:srgbClr val="832326"/>
                </a:solidFill>
                <a:latin typeface="+mj-lt"/>
                <a:ea typeface="+mj-ea"/>
                <a:cs typeface="+mj-cs"/>
              </a:rPr>
              <a:t>in the Mortgage Credit Directive (MCD)</a:t>
            </a:r>
            <a:endParaRPr lang="en-US" sz="2000" b="1" i="1" dirty="0" smtClean="0">
              <a:solidFill>
                <a:srgbClr val="83232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002664" y="1857364"/>
            <a:ext cx="7817808" cy="4176464"/>
          </a:xfrm>
        </p:spPr>
        <p:txBody>
          <a:bodyPr>
            <a:noAutofit/>
          </a:bodyPr>
          <a:lstStyle/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dirty="0" smtClean="0"/>
              <a:t>The MCD extends the principles and rules laid down in the CCD to mortgage credit and sets out </a:t>
            </a:r>
            <a:r>
              <a:rPr lang="en-US" sz="1600" u="sng" dirty="0" smtClean="0"/>
              <a:t>new rules</a:t>
            </a:r>
            <a:r>
              <a:rPr lang="en-US" sz="1600" dirty="0" smtClean="0"/>
              <a:t> on responsible credit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b="1" dirty="0" smtClean="0"/>
              <a:t>Customer assistance / suitability: </a:t>
            </a:r>
            <a:endParaRPr lang="en-US" sz="1600" dirty="0" smtClean="0"/>
          </a:p>
          <a:p>
            <a:pPr marL="1166813" lvl="6" indent="-363538" algn="just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  <a:buFont typeface="Wingdings" pitchFamily="2" charset="2"/>
              <a:buChar char="Ø"/>
            </a:pPr>
            <a:r>
              <a:rPr lang="en-US" sz="1600" dirty="0" smtClean="0"/>
              <a:t>Requires relevant staff to have an adequate level of knowledge of the products</a:t>
            </a:r>
          </a:p>
          <a:p>
            <a:pPr marL="1166813" lvl="6" indent="-363538" algn="just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  <a:buFont typeface="Wingdings" pitchFamily="2" charset="2"/>
              <a:buChar char="Ø"/>
            </a:pPr>
            <a:r>
              <a:rPr lang="en-US" sz="1600" dirty="0" smtClean="0"/>
              <a:t>Establishes </a:t>
            </a:r>
            <a:r>
              <a:rPr lang="en-US" sz="1600" u="sng" dirty="0" smtClean="0"/>
              <a:t>rules for staff remuneration </a:t>
            </a:r>
            <a:r>
              <a:rPr lang="en-US" sz="1600" dirty="0" smtClean="0"/>
              <a:t>(sales incentives under scrutiny)</a:t>
            </a:r>
          </a:p>
          <a:p>
            <a:pPr marL="1166813" lvl="6" indent="-363538" algn="just">
              <a:lnSpc>
                <a:spcPct val="100000"/>
              </a:lnSpc>
              <a:spcBef>
                <a:spcPts val="600"/>
              </a:spcBef>
              <a:buClr>
                <a:srgbClr val="9B7D40"/>
              </a:buClr>
              <a:buFont typeface="Wingdings" pitchFamily="2" charset="2"/>
              <a:buChar char="Ø"/>
            </a:pPr>
            <a:r>
              <a:rPr lang="en-US" sz="1600" dirty="0" smtClean="0"/>
              <a:t>Sets out rules on the provision of advisory services</a:t>
            </a:r>
          </a:p>
          <a:p>
            <a:pPr marL="808038" lvl="6" indent="-357188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b="1" dirty="0" smtClean="0"/>
              <a:t>Creditworthiness assessment: </a:t>
            </a:r>
            <a:r>
              <a:rPr lang="en-US" sz="1600" dirty="0" smtClean="0"/>
              <a:t>obligation to make a thorough and </a:t>
            </a:r>
            <a:r>
              <a:rPr lang="en-US" sz="1600" u="sng" dirty="0" smtClean="0"/>
              <a:t>prospective</a:t>
            </a:r>
            <a:r>
              <a:rPr lang="en-US" sz="1600" dirty="0" smtClean="0"/>
              <a:t> assessment of the consumer’s creditworthiness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b="1" dirty="0" smtClean="0"/>
              <a:t>Responsible borrowing: </a:t>
            </a:r>
            <a:r>
              <a:rPr lang="en-US" sz="1600" dirty="0" smtClean="0"/>
              <a:t>measures to promote financial education of consumers</a:t>
            </a:r>
          </a:p>
          <a:p>
            <a:pPr marL="808038" lvl="6" indent="-357188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  <a:buFont typeface="Wingdings" pitchFamily="2" charset="2"/>
              <a:buChar char="ü"/>
            </a:pPr>
            <a:r>
              <a:rPr lang="en-US" sz="1600" b="1" dirty="0" smtClean="0"/>
              <a:t>Management of pre-arrears and arrears : </a:t>
            </a:r>
            <a:r>
              <a:rPr lang="en-US" sz="1600" dirty="0" smtClean="0"/>
              <a:t>imposes</a:t>
            </a:r>
            <a:r>
              <a:rPr lang="en-US" sz="1600" b="1" dirty="0" smtClean="0"/>
              <a:t> </a:t>
            </a:r>
            <a:r>
              <a:rPr lang="en-US" sz="1600" dirty="0" smtClean="0"/>
              <a:t>measures to avoid foreclosure</a:t>
            </a:r>
          </a:p>
          <a:p>
            <a:pPr marL="447675" lvl="3" indent="-273050" algn="just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9B7D40"/>
              </a:buClr>
            </a:pPr>
            <a:r>
              <a:rPr lang="en-US" sz="1600" dirty="0" smtClean="0"/>
              <a:t>The MCD also establishes specific rules on </a:t>
            </a:r>
            <a:r>
              <a:rPr lang="en-US" sz="1600" b="1" dirty="0" smtClean="0"/>
              <a:t>credit intermediaries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Banco de Portugal Imagem ENG">
  <a:themeElements>
    <a:clrScheme name="Custom 5">
      <a:dk1>
        <a:sysClr val="windowText" lastClr="000000"/>
      </a:dk1>
      <a:lt1>
        <a:sysClr val="window" lastClr="FFFFFF"/>
      </a:lt1>
      <a:dk2>
        <a:srgbClr val="002C44"/>
      </a:dk2>
      <a:lt2>
        <a:srgbClr val="EEECE1"/>
      </a:lt2>
      <a:accent1>
        <a:srgbClr val="9B7D40"/>
      </a:accent1>
      <a:accent2>
        <a:srgbClr val="00354F"/>
      </a:accent2>
      <a:accent3>
        <a:srgbClr val="90282C"/>
      </a:accent3>
      <a:accent4>
        <a:srgbClr val="31563A"/>
      </a:accent4>
      <a:accent5>
        <a:srgbClr val="CA6C18"/>
      </a:accent5>
      <a:accent6>
        <a:srgbClr val="3F3F3F"/>
      </a:accent6>
      <a:hlink>
        <a:srgbClr val="832326"/>
      </a:hlink>
      <a:folHlink>
        <a:srgbClr val="B6611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>
          <a:defRPr sz="1350" baseline="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ustom 11">
      <a:dk1>
        <a:sysClr val="windowText" lastClr="000000"/>
      </a:dk1>
      <a:lt1>
        <a:sysClr val="window" lastClr="FFFFFF"/>
      </a:lt1>
      <a:dk2>
        <a:srgbClr val="002C44"/>
      </a:dk2>
      <a:lt2>
        <a:srgbClr val="EEECE1"/>
      </a:lt2>
      <a:accent1>
        <a:srgbClr val="832326"/>
      </a:accent1>
      <a:accent2>
        <a:srgbClr val="B76266"/>
      </a:accent2>
      <a:accent3>
        <a:srgbClr val="B66113"/>
      </a:accent3>
      <a:accent4>
        <a:srgbClr val="E69955"/>
      </a:accent4>
      <a:accent5>
        <a:srgbClr val="002C44"/>
      </a:accent5>
      <a:accent6>
        <a:srgbClr val="416F84"/>
      </a:accent6>
      <a:hlink>
        <a:srgbClr val="416F84"/>
      </a:hlink>
      <a:folHlink>
        <a:srgbClr val="B6611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Banco de Portugal Imagem ENG</Template>
  <TotalTime>1290</TotalTime>
  <Words>2941</Words>
  <Application>Microsoft Office PowerPoint</Application>
  <PresentationFormat>On-screen Show (4:3)</PresentationFormat>
  <Paragraphs>329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Template Banco de Portugal Imagem ENG</vt:lpstr>
      <vt:lpstr>Office Theme</vt:lpstr>
      <vt:lpstr>Responsible Credit  The Portuguese Experience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</vt:lpstr>
      <vt:lpstr>Responsible Credit  The Portuguese Experience</vt:lpstr>
    </vt:vector>
  </TitlesOfParts>
  <Company>Banco de Portugal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Responsible Credit  The Portuguese Experience</dc:title>
  <dc:creator>Pedro Dias</dc:creator>
  <cp:lastModifiedBy>ICU238</cp:lastModifiedBy>
  <cp:revision>197</cp:revision>
  <dcterms:created xsi:type="dcterms:W3CDTF">2014-06-03T08:33:04Z</dcterms:created>
  <dcterms:modified xsi:type="dcterms:W3CDTF">2014-06-08T16:33:25Z</dcterms:modified>
</cp:coreProperties>
</file>