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321" r:id="rId2"/>
    <p:sldId id="322" r:id="rId3"/>
    <p:sldId id="319" r:id="rId4"/>
    <p:sldId id="318" r:id="rId5"/>
    <p:sldId id="316" r:id="rId6"/>
    <p:sldId id="303" r:id="rId7"/>
    <p:sldId id="320" r:id="rId8"/>
    <p:sldId id="324" r:id="rId9"/>
    <p:sldId id="325" r:id="rId10"/>
    <p:sldId id="312" r:id="rId11"/>
    <p:sldId id="323" r:id="rId12"/>
    <p:sldId id="297" r:id="rId13"/>
  </p:sldIdLst>
  <p:sldSz cx="9144000" cy="6858000" type="screen4x3"/>
  <p:notesSz cx="6669088" cy="9926638"/>
  <p:defaultTextStyle>
    <a:defPPr>
      <a:defRPr lang="bg-BG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1" autoAdjust="0"/>
    <p:restoredTop sz="94598" autoAdjust="0"/>
  </p:normalViewPr>
  <p:slideViewPr>
    <p:cSldViewPr>
      <p:cViewPr varScale="1">
        <p:scale>
          <a:sx n="84" d="100"/>
          <a:sy n="84" d="100"/>
        </p:scale>
        <p:origin x="-106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2874" y="-78"/>
      </p:cViewPr>
      <p:guideLst>
        <p:guide orient="horz" pos="3126"/>
        <p:guide pos="210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825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1034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88925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1034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8250" y="9428163"/>
            <a:ext cx="288925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B1F82F9-5D85-43CB-B62B-EC334B5E47C1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825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2488" y="744538"/>
            <a:ext cx="4964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714875"/>
            <a:ext cx="5335588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bg-BG" noProof="0" smtClean="0"/>
              <a:t>Click to edit Master text styles</a:t>
            </a:r>
          </a:p>
          <a:p>
            <a:pPr lvl="1"/>
            <a:r>
              <a:rPr lang="bg-BG" noProof="0" smtClean="0"/>
              <a:t>Second level</a:t>
            </a:r>
          </a:p>
          <a:p>
            <a:pPr lvl="2"/>
            <a:r>
              <a:rPr lang="bg-BG" noProof="0" smtClean="0"/>
              <a:t>Third level</a:t>
            </a:r>
          </a:p>
          <a:p>
            <a:pPr lvl="3"/>
            <a:r>
              <a:rPr lang="bg-BG" noProof="0" smtClean="0"/>
              <a:t>Fourth level</a:t>
            </a:r>
          </a:p>
          <a:p>
            <a:pPr lvl="4"/>
            <a:r>
              <a:rPr lang="bg-BG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88925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8250" y="9428163"/>
            <a:ext cx="288925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F6F0CEA-68A0-49BE-AA85-96983BC020E7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bg-BG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bg-B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Regional Conference  on Financial Consumer Protection and Financial Literacy</a:t>
            </a:r>
          </a:p>
          <a:p>
            <a:pPr>
              <a:defRPr/>
            </a:pPr>
            <a:r>
              <a:rPr lang="en-US"/>
              <a:t>10-11 June 2014, Sofia, Bulgaria</a:t>
            </a:r>
            <a:endParaRPr lang="bg-BG"/>
          </a:p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496BEC-4CEB-4645-8191-B527C1745A5B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Regional Conference  on Financial Consumer Protection and Financial Literacy 10-11 June 2014, Sofia, Bulgaria </a:t>
            </a: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24AB8-5B76-4580-BDDF-BAC325B426C8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5A65B5-859E-45C3-B1D6-A02EF9E03CD0}" type="slidenum">
              <a:rPr lang="bg-BG"/>
              <a:pPr>
                <a:defRPr/>
              </a:pPr>
              <a:t>‹#›</a:t>
            </a:fld>
            <a:endParaRPr lang="bg-BG"/>
          </a:p>
        </p:txBody>
      </p:sp>
      <p:sp>
        <p:nvSpPr>
          <p:cNvPr id="5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1714500" y="6215063"/>
            <a:ext cx="657225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Regional Conference  on Financial Consumer Protection and Financial Literacy</a:t>
            </a:r>
          </a:p>
          <a:p>
            <a:pPr>
              <a:defRPr/>
            </a:pPr>
            <a:r>
              <a:rPr lang="en-US"/>
              <a:t>10-11 June 2014, Sofia, Bulgaria</a:t>
            </a:r>
            <a:endParaRPr lang="bg-BG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 userDrawn="1"/>
        </p:nvSpPr>
        <p:spPr bwMode="auto">
          <a:xfrm>
            <a:off x="457200" y="274638"/>
            <a:ext cx="8229600" cy="1011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4400" ker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Click to edit Master title style</a:t>
            </a:r>
            <a:endParaRPr lang="bg-BG" sz="4400" kern="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US"/>
              <a:t>Regional Conference  on Financial Consumer Protection and Financial Literacy</a:t>
            </a:r>
          </a:p>
          <a:p>
            <a:pPr>
              <a:defRPr/>
            </a:pPr>
            <a:r>
              <a:rPr lang="en-US"/>
              <a:t>10-11 June 2014, Sofia, Bulgaria</a:t>
            </a:r>
            <a:endParaRPr lang="bg-BG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Regional Conference  on Financial Consumer Protection and Financial Literacy</a:t>
            </a:r>
          </a:p>
          <a:p>
            <a:pPr>
              <a:defRPr/>
            </a:pPr>
            <a:r>
              <a:rPr lang="en-US"/>
              <a:t>10-11 June 2014, Sofia, Bulgaria</a:t>
            </a:r>
            <a:endParaRPr lang="bg-BG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66378-6C2A-4ACF-AD0B-ACBA26DE96CE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Regional Conference  on Financial Consumer Protection and Financial Literacy</a:t>
            </a:r>
          </a:p>
          <a:p>
            <a:pPr>
              <a:defRPr/>
            </a:pPr>
            <a:r>
              <a:rPr lang="en-US"/>
              <a:t>10-11 June 2014, Sofia, Bulgaria</a:t>
            </a:r>
            <a:endParaRPr lang="bg-BG"/>
          </a:p>
          <a:p>
            <a:pPr>
              <a:defRPr/>
            </a:pPr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D5F80F-9167-492E-89F6-2AA479056C66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Regional Conference  on Financial Consumer Protection and Financial Literacy</a:t>
            </a:r>
          </a:p>
          <a:p>
            <a:pPr>
              <a:defRPr/>
            </a:pPr>
            <a:r>
              <a:rPr lang="en-US"/>
              <a:t>10-11 June 2014, Sofia, Bulgaria</a:t>
            </a:r>
            <a:endParaRPr lang="bg-BG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108879-4F9D-4DF9-A444-15F887B619D7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Regional Conference  on Financial Consumer Protection and Financial Literacy</a:t>
            </a:r>
          </a:p>
          <a:p>
            <a:pPr>
              <a:defRPr/>
            </a:pPr>
            <a:r>
              <a:rPr lang="en-US"/>
              <a:t>10-11 June 2014, Sofia, Bulgaria</a:t>
            </a:r>
            <a:endParaRPr lang="bg-BG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D3E6EB-A188-4793-9E7C-C7997354AE93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Regional Conference  on Financial Consumer Protection and Financial Literacy</a:t>
            </a:r>
          </a:p>
          <a:p>
            <a:pPr>
              <a:defRPr/>
            </a:pPr>
            <a:r>
              <a:rPr lang="en-US"/>
              <a:t>10-11 June 2014, Sofia, Bulgaria</a:t>
            </a:r>
            <a:endParaRPr lang="bg-BG"/>
          </a:p>
          <a:p>
            <a:pPr>
              <a:defRPr/>
            </a:pP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DDEEFE-95E4-4D7A-86A2-281ABB5891FF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bg-BG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Regional Conference  on Financial Consumer Protection and Financial Literacy</a:t>
            </a:r>
          </a:p>
          <a:p>
            <a:pPr>
              <a:defRPr/>
            </a:pPr>
            <a:r>
              <a:rPr lang="en-US"/>
              <a:t>10-11 June 2014, Sofia, Bulgaria</a:t>
            </a:r>
            <a:endParaRPr lang="bg-BG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F5EC2A-FD28-4A9F-AAD7-B524122976E5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9144000" cy="1285875"/>
          </a:xfrm>
          <a:prstGeom prst="rect">
            <a:avLst/>
          </a:prstGeom>
          <a:solidFill>
            <a:schemeClr val="accent6"/>
          </a:solidFill>
          <a:effectLst>
            <a:outerShdw blurRad="241300" sx="99000" sy="99000" algn="ctr" rotWithShape="0">
              <a:schemeClr val="accent2"/>
            </a:out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bg-BG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011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bg-BG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bg-BG" smtClean="0"/>
              <a:t>Click to edit Master text styles</a:t>
            </a:r>
          </a:p>
          <a:p>
            <a:pPr lvl="1"/>
            <a:r>
              <a:rPr lang="bg-BG" smtClean="0"/>
              <a:t>Second level</a:t>
            </a:r>
          </a:p>
          <a:p>
            <a:pPr lvl="2"/>
            <a:r>
              <a:rPr lang="bg-BG" smtClean="0"/>
              <a:t>Third level</a:t>
            </a:r>
          </a:p>
          <a:p>
            <a:pPr lvl="3"/>
            <a:r>
              <a:rPr lang="bg-BG" smtClean="0"/>
              <a:t>Fourth level</a:t>
            </a:r>
          </a:p>
          <a:p>
            <a:pPr lvl="4"/>
            <a:r>
              <a:rPr lang="bg-BG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143125" y="6245225"/>
            <a:ext cx="6572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ts val="0"/>
              </a:spcBef>
              <a:defRPr sz="1400" b="1">
                <a:solidFill>
                  <a:schemeClr val="accent2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/>
              <a:t>Regional Conference  on Financial Consumer Protection and Financial Literacy</a:t>
            </a:r>
          </a:p>
          <a:p>
            <a:pPr>
              <a:defRPr/>
            </a:pPr>
            <a:r>
              <a:rPr lang="en-US"/>
              <a:t>10-11 June 2014, Sofia, Bulgaria</a:t>
            </a:r>
            <a:endParaRPr lang="bg-BG"/>
          </a:p>
          <a:p>
            <a:pPr>
              <a:defRPr/>
            </a:pPr>
            <a:endParaRPr lang="bg-BG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28625" y="6357938"/>
            <a:ext cx="1000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solidFill>
                  <a:schemeClr val="accent6"/>
                </a:solidFill>
              </a:defRPr>
            </a:lvl1pPr>
          </a:lstStyle>
          <a:p>
            <a:pPr>
              <a:defRPr/>
            </a:pPr>
            <a:fld id="{DDB3BBDE-1CF1-40D1-85B2-199BAEF51D06}" type="slidenum">
              <a:rPr lang="bg-BG"/>
              <a:pPr>
                <a:defRPr/>
              </a:pPr>
              <a:t>‹#›</a:t>
            </a:fld>
            <a:endParaRPr lang="bg-BG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0" y="6143625"/>
            <a:ext cx="9144000" cy="1588"/>
          </a:xfrm>
          <a:prstGeom prst="line">
            <a:avLst/>
          </a:prstGeom>
          <a:ln w="158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fsc.bg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voitefinansi.bg/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www.tvoitefinansi.bg/" TargetMode="Externa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fsc.bg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Excel_97-2003_Worksheet1.xls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ctrTitle"/>
          </p:nvPr>
        </p:nvSpPr>
        <p:spPr>
          <a:xfrm>
            <a:off x="1071563" y="1643063"/>
            <a:ext cx="7772400" cy="1470025"/>
          </a:xfrm>
        </p:spPr>
        <p:txBody>
          <a:bodyPr/>
          <a:lstStyle/>
          <a:p>
            <a:pPr algn="r" eaLnBrk="1" hangingPunct="1"/>
            <a:r>
              <a:rPr lang="en-US" sz="4000" b="1" dirty="0" smtClean="0">
                <a:solidFill>
                  <a:schemeClr val="accent2"/>
                </a:solidFill>
              </a:rPr>
              <a:t>Strengthening the Population’s Financial Capability</a:t>
            </a:r>
            <a:endParaRPr lang="bg-BG" sz="4000" dirty="0" smtClean="0"/>
          </a:p>
        </p:txBody>
      </p:sp>
      <p:sp>
        <p:nvSpPr>
          <p:cNvPr id="15362" name="Subtitle 2"/>
          <p:cNvSpPr>
            <a:spLocks noGrp="1"/>
          </p:cNvSpPr>
          <p:nvPr>
            <p:ph type="subTitle" idx="1"/>
          </p:nvPr>
        </p:nvSpPr>
        <p:spPr>
          <a:xfrm>
            <a:off x="285750" y="4714875"/>
            <a:ext cx="8572500" cy="1428750"/>
          </a:xfrm>
        </p:spPr>
        <p:txBody>
          <a:bodyPr/>
          <a:lstStyle/>
          <a:p>
            <a:pPr algn="r" eaLnBrk="1" hangingPunct="1">
              <a:spcBef>
                <a:spcPct val="0"/>
              </a:spcBef>
            </a:pPr>
            <a:r>
              <a:rPr lang="en-US" sz="2000" b="1" smtClean="0">
                <a:solidFill>
                  <a:schemeClr val="accent2"/>
                </a:solidFill>
              </a:rPr>
              <a:t>VLADIMIR SAVOV</a:t>
            </a:r>
          </a:p>
          <a:p>
            <a:pPr algn="r" eaLnBrk="1" hangingPunct="1">
              <a:spcBef>
                <a:spcPct val="0"/>
              </a:spcBef>
            </a:pPr>
            <a:r>
              <a:rPr lang="en-US" sz="1800" b="1" smtClean="0">
                <a:solidFill>
                  <a:schemeClr val="accent2"/>
                </a:solidFill>
              </a:rPr>
              <a:t>Board Member</a:t>
            </a:r>
          </a:p>
          <a:p>
            <a:pPr algn="r" eaLnBrk="1" hangingPunct="1">
              <a:spcBef>
                <a:spcPct val="0"/>
              </a:spcBef>
            </a:pPr>
            <a:r>
              <a:rPr lang="en-US" sz="1800" b="1" smtClean="0">
                <a:solidFill>
                  <a:schemeClr val="accent2"/>
                </a:solidFill>
              </a:rPr>
              <a:t>Financial Supervision Commission</a:t>
            </a:r>
          </a:p>
          <a:p>
            <a:pPr algn="r" eaLnBrk="1" hangingPunct="1">
              <a:spcBef>
                <a:spcPct val="0"/>
              </a:spcBef>
            </a:pPr>
            <a:endParaRPr lang="en-US" sz="1600" b="1" i="1" smtClean="0">
              <a:solidFill>
                <a:schemeClr val="accent2"/>
              </a:solidFill>
            </a:endParaRPr>
          </a:p>
          <a:p>
            <a:pPr algn="r" eaLnBrk="1" hangingPunct="1">
              <a:spcBef>
                <a:spcPct val="0"/>
              </a:spcBef>
            </a:pPr>
            <a:endParaRPr lang="en-US" sz="1600" b="1" i="1" smtClean="0">
              <a:solidFill>
                <a:schemeClr val="accent2"/>
              </a:solidFill>
            </a:endParaRPr>
          </a:p>
          <a:p>
            <a:pPr algn="r" eaLnBrk="1" hangingPunct="1">
              <a:spcBef>
                <a:spcPct val="0"/>
              </a:spcBef>
            </a:pPr>
            <a:endParaRPr lang="en-US" sz="1600" b="1" i="1" smtClean="0">
              <a:solidFill>
                <a:schemeClr val="accent2"/>
              </a:solidFill>
            </a:endParaRPr>
          </a:p>
          <a:p>
            <a:pPr algn="r" eaLnBrk="1" hangingPunct="1">
              <a:spcBef>
                <a:spcPct val="0"/>
              </a:spcBef>
            </a:pPr>
            <a:r>
              <a:rPr lang="en-US" sz="1400" b="1" smtClean="0">
                <a:solidFill>
                  <a:schemeClr val="accent2"/>
                </a:solidFill>
              </a:rPr>
              <a:t>Regional Conference</a:t>
            </a:r>
            <a:r>
              <a:rPr lang="en-US" sz="1400" smtClean="0">
                <a:solidFill>
                  <a:schemeClr val="accent2"/>
                </a:solidFill>
              </a:rPr>
              <a:t>  </a:t>
            </a:r>
            <a:r>
              <a:rPr lang="en-US" sz="1400" b="1" smtClean="0">
                <a:solidFill>
                  <a:schemeClr val="accent2"/>
                </a:solidFill>
              </a:rPr>
              <a:t>on</a:t>
            </a:r>
            <a:r>
              <a:rPr lang="en-US" sz="1400" smtClean="0">
                <a:solidFill>
                  <a:schemeClr val="accent2"/>
                </a:solidFill>
              </a:rPr>
              <a:t> </a:t>
            </a:r>
            <a:r>
              <a:rPr lang="en-US" sz="1400" b="1" smtClean="0">
                <a:solidFill>
                  <a:schemeClr val="accent2"/>
                </a:solidFill>
              </a:rPr>
              <a:t>Financial Consumer Protection and Financial Literacy</a:t>
            </a:r>
          </a:p>
          <a:p>
            <a:pPr algn="r" eaLnBrk="1" hangingPunct="1">
              <a:spcBef>
                <a:spcPct val="0"/>
              </a:spcBef>
            </a:pPr>
            <a:r>
              <a:rPr lang="en-US" sz="1400" b="1" smtClean="0">
                <a:solidFill>
                  <a:schemeClr val="accent2"/>
                </a:solidFill>
              </a:rPr>
              <a:t>10-11 June 2014, Sofia, Bulgaria</a:t>
            </a:r>
            <a:endParaRPr lang="bg-BG" sz="1400" smtClean="0">
              <a:solidFill>
                <a:schemeClr val="accent2"/>
              </a:solidFill>
            </a:endParaRPr>
          </a:p>
          <a:p>
            <a:pPr eaLnBrk="1" hangingPunct="1"/>
            <a:endParaRPr lang="bg-BG" sz="1400" smtClean="0"/>
          </a:p>
        </p:txBody>
      </p:sp>
      <p:pic>
        <p:nvPicPr>
          <p:cNvPr id="15363" name="Picture 22" descr="Home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276475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23" descr="head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57400" y="0"/>
            <a:ext cx="5010150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24" descr="Home">
            <a:hlinkClick r:id="rId2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67525" y="0"/>
            <a:ext cx="2276475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5"/>
          <p:cNvPicPr>
            <a:picLocks noChangeAspect="1" noChangeArrowheads="1"/>
          </p:cNvPicPr>
          <p:nvPr/>
        </p:nvPicPr>
        <p:blipFill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00033" y="2684037"/>
            <a:ext cx="2932233" cy="2888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3"/>
          <p:cNvSpPr>
            <a:spLocks noChangeArrowheads="1"/>
          </p:cNvSpPr>
          <p:nvPr/>
        </p:nvSpPr>
        <p:spPr bwMode="auto">
          <a:xfrm>
            <a:off x="331788" y="1571625"/>
            <a:ext cx="8526462" cy="407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2000" dirty="0">
                <a:solidFill>
                  <a:schemeClr val="accent2"/>
                </a:solidFill>
                <a:latin typeface="Calibri" pitchFamily="34" charset="0"/>
              </a:rPr>
              <a:t>Educational programs for students –</a:t>
            </a:r>
            <a:r>
              <a:rPr lang="en-US" sz="2000" i="1" dirty="0">
                <a:solidFill>
                  <a:schemeClr val="accent2"/>
                </a:solidFill>
                <a:latin typeface="Calibri" pitchFamily="34" charset="0"/>
              </a:rPr>
              <a:t>Finance for students - Non banking financial sector</a:t>
            </a:r>
            <a:r>
              <a:rPr lang="en-US" sz="2000" i="1" dirty="0" smtClean="0">
                <a:solidFill>
                  <a:schemeClr val="accent2"/>
                </a:solidFill>
                <a:latin typeface="Calibri" pitchFamily="34" charset="0"/>
              </a:rPr>
              <a:t>;</a:t>
            </a:r>
            <a:endParaRPr lang="en-US" sz="2000" dirty="0">
              <a:solidFill>
                <a:schemeClr val="accent2"/>
              </a:solidFill>
              <a:latin typeface="Calibri" pitchFamily="34" charset="0"/>
            </a:endParaRPr>
          </a:p>
          <a:p>
            <a:pPr marL="342900" indent="-342900" algn="just"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2000" dirty="0">
                <a:solidFill>
                  <a:schemeClr val="accent2"/>
                </a:solidFill>
                <a:latin typeface="Calibri" pitchFamily="34" charset="0"/>
              </a:rPr>
              <a:t>One-day module program on capital / pension insurance / insurance markets for students from schools or universities (</a:t>
            </a:r>
            <a:r>
              <a:rPr lang="en-US" sz="2000" dirty="0" err="1">
                <a:solidFill>
                  <a:schemeClr val="accent2"/>
                </a:solidFill>
                <a:latin typeface="Calibri" pitchFamily="34" charset="0"/>
              </a:rPr>
              <a:t>organised</a:t>
            </a:r>
            <a:r>
              <a:rPr lang="en-US" sz="2000" dirty="0">
                <a:solidFill>
                  <a:schemeClr val="accent2"/>
                </a:solidFill>
                <a:latin typeface="Calibri" pitchFamily="34" charset="0"/>
              </a:rPr>
              <a:t> upon request</a:t>
            </a:r>
            <a:r>
              <a:rPr lang="en-US" sz="2000" dirty="0" smtClean="0">
                <a:solidFill>
                  <a:schemeClr val="accent2"/>
                </a:solidFill>
                <a:latin typeface="Calibri" pitchFamily="34" charset="0"/>
              </a:rPr>
              <a:t>);</a:t>
            </a:r>
            <a:endParaRPr lang="en-US" sz="2000" dirty="0">
              <a:solidFill>
                <a:schemeClr val="accent2"/>
              </a:solidFill>
              <a:latin typeface="Calibri" pitchFamily="34" charset="0"/>
            </a:endParaRPr>
          </a:p>
          <a:p>
            <a:pPr marL="342900" indent="-342900" algn="just"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2000" dirty="0">
                <a:solidFill>
                  <a:schemeClr val="accent2"/>
                </a:solidFill>
                <a:latin typeface="Calibri" pitchFamily="34" charset="0"/>
              </a:rPr>
              <a:t>Meetings and seminars </a:t>
            </a:r>
            <a:r>
              <a:rPr lang="en-GB" sz="2000" dirty="0">
                <a:solidFill>
                  <a:schemeClr val="accent2"/>
                </a:solidFill>
                <a:latin typeface="Calibri" pitchFamily="34" charset="0"/>
              </a:rPr>
              <a:t>organised</a:t>
            </a:r>
            <a:r>
              <a:rPr lang="en-US" sz="2000" dirty="0">
                <a:solidFill>
                  <a:schemeClr val="accent2"/>
                </a:solidFill>
                <a:latin typeface="Calibri" pitchFamily="34" charset="0"/>
              </a:rPr>
              <a:t> jointly with the industry </a:t>
            </a:r>
            <a:r>
              <a:rPr lang="en-GB" sz="2000" dirty="0">
                <a:solidFill>
                  <a:schemeClr val="accent2"/>
                </a:solidFill>
                <a:latin typeface="Calibri" pitchFamily="34" charset="0"/>
              </a:rPr>
              <a:t>organisations</a:t>
            </a:r>
            <a:r>
              <a:rPr lang="en-GB" sz="2000" dirty="0" smtClean="0">
                <a:solidFill>
                  <a:schemeClr val="accent2"/>
                </a:solidFill>
                <a:latin typeface="Calibri" pitchFamily="34" charset="0"/>
              </a:rPr>
              <a:t>;</a:t>
            </a:r>
            <a:endParaRPr lang="en-GB" sz="2000" dirty="0">
              <a:solidFill>
                <a:schemeClr val="accent2"/>
              </a:solidFill>
              <a:latin typeface="Calibri" pitchFamily="34" charset="0"/>
            </a:endParaRPr>
          </a:p>
          <a:p>
            <a:pPr marL="342900" indent="-342900" algn="just"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2000" dirty="0">
                <a:solidFill>
                  <a:schemeClr val="accent2"/>
                </a:solidFill>
                <a:latin typeface="Calibri" pitchFamily="34" charset="0"/>
              </a:rPr>
              <a:t>Educational seminars focused on professional groups- teachers, journalists</a:t>
            </a:r>
            <a:r>
              <a:rPr lang="en-US" sz="2000" dirty="0" smtClean="0">
                <a:solidFill>
                  <a:schemeClr val="accent2"/>
                </a:solidFill>
                <a:latin typeface="Calibri" pitchFamily="34" charset="0"/>
              </a:rPr>
              <a:t>;</a:t>
            </a:r>
            <a:endParaRPr lang="en-US" sz="2000" dirty="0">
              <a:solidFill>
                <a:schemeClr val="accent2"/>
              </a:solidFill>
              <a:latin typeface="Calibri" pitchFamily="34" charset="0"/>
            </a:endParaRP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2000" dirty="0">
                <a:solidFill>
                  <a:schemeClr val="accent2"/>
                </a:solidFill>
                <a:latin typeface="Calibri" pitchFamily="34" charset="0"/>
              </a:rPr>
              <a:t>Public campaigns for education and explanation of the developments in the legislation</a:t>
            </a:r>
            <a:r>
              <a:rPr lang="en-US" sz="2000" dirty="0" smtClean="0">
                <a:solidFill>
                  <a:schemeClr val="accent2"/>
                </a:solidFill>
                <a:latin typeface="Calibri" pitchFamily="34" charset="0"/>
              </a:rPr>
              <a:t>;</a:t>
            </a:r>
            <a:endParaRPr lang="en-US" sz="2000" dirty="0">
              <a:solidFill>
                <a:schemeClr val="accent2"/>
              </a:solidFill>
              <a:latin typeface="Calibri" pitchFamily="34" charset="0"/>
            </a:endParaRPr>
          </a:p>
          <a:p>
            <a:pPr marL="342900" indent="-342900" algn="just"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2000" dirty="0">
                <a:solidFill>
                  <a:schemeClr val="accent2"/>
                </a:solidFill>
                <a:latin typeface="Calibri" pitchFamily="34" charset="0"/>
                <a:hlinkClick r:id="rId2"/>
              </a:rPr>
              <a:t>www.tvoitefinansi.bg</a:t>
            </a:r>
            <a:r>
              <a:rPr lang="en-US" sz="2000" dirty="0">
                <a:solidFill>
                  <a:schemeClr val="accent2"/>
                </a:solidFill>
                <a:latin typeface="Calibri" pitchFamily="34" charset="0"/>
              </a:rPr>
              <a:t> – web page of the FSC for the consumers of non-banking financial services with modern design and innovative applications attractive for young people.</a:t>
            </a:r>
          </a:p>
          <a:p>
            <a:pPr marL="342900" indent="-342900" algn="just">
              <a:spcBef>
                <a:spcPts val="1200"/>
              </a:spcBef>
              <a:buFont typeface="Wingdings" pitchFamily="2" charset="2"/>
              <a:buChar char="Ø"/>
            </a:pPr>
            <a:endParaRPr lang="en-US" sz="2000" dirty="0">
              <a:solidFill>
                <a:schemeClr val="accent2"/>
              </a:solidFill>
              <a:latin typeface="Calibri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269B92-EC2D-4F37-BA43-A5D45D2ECBA3}" type="slidenum">
              <a:rPr lang="bg-BG" smtClean="0"/>
              <a:pPr>
                <a:defRPr/>
              </a:pPr>
              <a:t>10</a:t>
            </a:fld>
            <a:endParaRPr lang="bg-BG"/>
          </a:p>
        </p:txBody>
      </p:sp>
      <p:sp>
        <p:nvSpPr>
          <p:cNvPr id="22531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143125" y="6245225"/>
            <a:ext cx="6715125" cy="476250"/>
          </a:xfrm>
          <a:noFill/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Regional Conference  on Financial Consumer Protection and Financial Literacy</a:t>
            </a:r>
          </a:p>
          <a:p>
            <a:pPr>
              <a:spcBef>
                <a:spcPct val="0"/>
              </a:spcBef>
            </a:pPr>
            <a:r>
              <a:rPr lang="en-US" smtClean="0"/>
              <a:t>10-11 June 2014, Sofia, Bulgaria</a:t>
            </a:r>
            <a:endParaRPr lang="bg-BG" smtClean="0"/>
          </a:p>
          <a:p>
            <a:pPr algn="ctr">
              <a:spcBef>
                <a:spcPct val="0"/>
              </a:spcBef>
            </a:pPr>
            <a:endParaRPr lang="bg-BG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9" name="Title 9"/>
          <p:cNvSpPr txBox="1">
            <a:spLocks/>
          </p:cNvSpPr>
          <p:nvPr/>
        </p:nvSpPr>
        <p:spPr>
          <a:xfrm>
            <a:off x="457200" y="274638"/>
            <a:ext cx="8229600" cy="1011237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3200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Initiatives of FSC: some success stories</a:t>
            </a:r>
            <a:endParaRPr lang="bg-BG" sz="3200" kern="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A dedicated portal aimed at financial education and consumer protection: </a:t>
            </a:r>
            <a:r>
              <a:rPr lang="en-US" sz="3200" smtClean="0">
                <a:hlinkClick r:id="rId2"/>
              </a:rPr>
              <a:t>www.tvoitefinansi.bg</a:t>
            </a:r>
            <a:r>
              <a:rPr lang="en-US" sz="3200" smtClean="0"/>
              <a:t>  </a:t>
            </a:r>
            <a:endParaRPr lang="bg-BG" sz="3200" smtClean="0"/>
          </a:p>
        </p:txBody>
      </p:sp>
      <p:sp>
        <p:nvSpPr>
          <p:cNvPr id="23554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Regional Conference  on Financial Consumer Protection and Financial Literacy</a:t>
            </a:r>
          </a:p>
          <a:p>
            <a:pPr>
              <a:spcBef>
                <a:spcPct val="0"/>
              </a:spcBef>
            </a:pPr>
            <a:r>
              <a:rPr lang="en-US" smtClean="0"/>
              <a:t>10-11 June 2014, Sofia, Bulgaria</a:t>
            </a:r>
            <a:endParaRPr lang="bg-BG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60892-D4F1-4A3D-AD46-39765D7558B3}" type="slidenum">
              <a:rPr lang="bg-BG" smtClean="0"/>
              <a:pPr>
                <a:defRPr/>
              </a:pPr>
              <a:t>11</a:t>
            </a:fld>
            <a:endParaRPr lang="bg-BG" dirty="0"/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3"/>
          <a:srcRect t="2815" r="870"/>
          <a:stretch>
            <a:fillRect/>
          </a:stretch>
        </p:blipFill>
        <p:spPr bwMode="auto">
          <a:xfrm>
            <a:off x="500063" y="1357313"/>
            <a:ext cx="8143875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714348" y="4500570"/>
            <a:ext cx="7704138" cy="1357322"/>
          </a:xfrm>
        </p:spPr>
        <p:txBody>
          <a:bodyPr/>
          <a:lstStyle/>
          <a:p>
            <a:pPr eaLnBrk="1" hangingPunct="1"/>
            <a:endParaRPr lang="en-US" sz="3400" dirty="0" smtClean="0"/>
          </a:p>
          <a:p>
            <a:pPr algn="ctr" eaLnBrk="1" hangingPunct="1">
              <a:buFontTx/>
              <a:buNone/>
            </a:pPr>
            <a:r>
              <a:rPr lang="en-US" sz="2000" b="1" dirty="0" smtClean="0">
                <a:solidFill>
                  <a:schemeClr val="accent6"/>
                </a:solidFill>
              </a:rPr>
              <a:t>Financial Supervision Commission</a:t>
            </a:r>
            <a:endParaRPr lang="bg-BG" b="1" dirty="0" smtClean="0">
              <a:solidFill>
                <a:schemeClr val="accent6"/>
              </a:solidFill>
            </a:endParaRPr>
          </a:p>
          <a:p>
            <a:pPr algn="ctr" eaLnBrk="1" hangingPunct="1">
              <a:buFontTx/>
              <a:buNone/>
            </a:pPr>
            <a:r>
              <a:rPr lang="bg-BG" sz="2000" dirty="0" smtClean="0">
                <a:solidFill>
                  <a:schemeClr val="accent2"/>
                </a:solidFill>
                <a:hlinkClick r:id="rId2"/>
              </a:rPr>
              <a:t>http://www.fsc.bg/</a:t>
            </a:r>
            <a:r>
              <a:rPr lang="bg-BG" sz="2000" dirty="0" smtClean="0">
                <a:solidFill>
                  <a:schemeClr val="accent2"/>
                </a:solidFill>
              </a:rPr>
              <a:t> </a:t>
            </a:r>
            <a:endParaRPr lang="bg-BG" sz="2000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25000"/>
              </a:spcBef>
              <a:spcAft>
                <a:spcPct val="25000"/>
              </a:spcAft>
              <a:buFontTx/>
              <a:buNone/>
            </a:pPr>
            <a:endParaRPr lang="bg-BG" sz="2000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25000"/>
              </a:spcBef>
              <a:spcAft>
                <a:spcPct val="25000"/>
              </a:spcAft>
            </a:pPr>
            <a:endParaRPr lang="bg-BG" sz="2600" dirty="0" smtClean="0">
              <a:solidFill>
                <a:srgbClr val="996633"/>
              </a:solidFill>
              <a:latin typeface="Times New Roman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87638D-212F-4A4E-88D1-7AC9DF955968}" type="slidenum">
              <a:rPr lang="bg-BG" smtClean="0"/>
              <a:pPr>
                <a:defRPr/>
              </a:pPr>
              <a:t>12</a:t>
            </a:fld>
            <a:endParaRPr lang="bg-BG"/>
          </a:p>
        </p:txBody>
      </p:sp>
      <p:sp>
        <p:nvSpPr>
          <p:cNvPr id="26628" name="Footer Placeholder 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Regional Conference  on Financial Consumer Protection and Financial Literacy</a:t>
            </a:r>
          </a:p>
          <a:p>
            <a:pPr>
              <a:spcBef>
                <a:spcPct val="0"/>
              </a:spcBef>
            </a:pPr>
            <a:r>
              <a:rPr lang="en-US" smtClean="0"/>
              <a:t>10-11 June 2014, Sofia, Bulgaria</a:t>
            </a:r>
            <a:endParaRPr lang="bg-BG" smtClean="0"/>
          </a:p>
          <a:p>
            <a:pPr algn="ctr">
              <a:spcBef>
                <a:spcPct val="0"/>
              </a:spcBef>
            </a:pPr>
            <a:endParaRPr lang="bg-BG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6" name="Title 9"/>
          <p:cNvSpPr txBox="1">
            <a:spLocks/>
          </p:cNvSpPr>
          <p:nvPr/>
        </p:nvSpPr>
        <p:spPr>
          <a:xfrm>
            <a:off x="457200" y="274638"/>
            <a:ext cx="8229600" cy="1011237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3200" dirty="0" smtClean="0">
                <a:solidFill>
                  <a:schemeClr val="bg1"/>
                </a:solidFill>
              </a:rPr>
              <a:t>Thank you!</a:t>
            </a:r>
            <a:endParaRPr lang="bg-BG" sz="3200" kern="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36866" name="Picture 2" descr="teaching your kids about mone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1571612"/>
            <a:ext cx="3895725" cy="279082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Financial literacy in Bulgaria</a:t>
            </a:r>
            <a:endParaRPr lang="bg-BG" dirty="0" smtClean="0"/>
          </a:p>
        </p:txBody>
      </p:sp>
      <p:graphicFrame>
        <p:nvGraphicFramePr>
          <p:cNvPr id="16386" name="Content Placeholder 5"/>
          <p:cNvGraphicFramePr>
            <a:graphicFrameLocks noGrp="1"/>
          </p:cNvGraphicFramePr>
          <p:nvPr>
            <p:ph idx="1"/>
          </p:nvPr>
        </p:nvGraphicFramePr>
        <p:xfrm>
          <a:off x="3663950" y="1549400"/>
          <a:ext cx="5245100" cy="4430713"/>
        </p:xfrm>
        <a:graphic>
          <a:graphicData uri="http://schemas.openxmlformats.org/presentationml/2006/ole">
            <p:oleObj spid="_x0000_s16386" r:id="rId4" imgW="5243014" imgH="4432176" progId="Excel.Sheet.8">
              <p:embed/>
            </p:oleObj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41DCA8-90CF-47A9-9C0D-DCABE36119BB}" type="slidenum">
              <a:rPr lang="bg-BG"/>
              <a:pPr>
                <a:defRPr/>
              </a:pPr>
              <a:t>2</a:t>
            </a:fld>
            <a:endParaRPr lang="bg-BG" dirty="0"/>
          </a:p>
        </p:txBody>
      </p:sp>
      <p:sp>
        <p:nvSpPr>
          <p:cNvPr id="16389" name="Rectangle 7"/>
          <p:cNvSpPr>
            <a:spLocks noChangeArrowheads="1"/>
          </p:cNvSpPr>
          <p:nvPr/>
        </p:nvSpPr>
        <p:spPr bwMode="auto">
          <a:xfrm>
            <a:off x="428625" y="1714500"/>
            <a:ext cx="3143250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71463" indent="-271463" algn="just" eaLnBrk="0" hangingPunct="0">
              <a:buFont typeface="Wingdings" pitchFamily="2" charset="2"/>
              <a:buChar char="Ø"/>
            </a:pPr>
            <a:r>
              <a:rPr lang="bg-BG" b="1">
                <a:solidFill>
                  <a:schemeClr val="accent2"/>
                </a:solidFill>
                <a:latin typeface="Calibri" pitchFamily="34" charset="0"/>
              </a:rPr>
              <a:t>Low level of financial literacy</a:t>
            </a:r>
            <a:r>
              <a:rPr lang="en-US" b="1">
                <a:solidFill>
                  <a:schemeClr val="accent2"/>
                </a:solidFill>
                <a:latin typeface="Calibri" pitchFamily="34" charset="0"/>
              </a:rPr>
              <a:t> overall</a:t>
            </a:r>
          </a:p>
          <a:p>
            <a:pPr marL="271463" indent="-271463" algn="just" eaLnBrk="0" hangingPunct="0">
              <a:buFont typeface="Wingdings" pitchFamily="2" charset="2"/>
              <a:buChar char="Ø"/>
            </a:pPr>
            <a:endParaRPr lang="en-US" b="1">
              <a:solidFill>
                <a:schemeClr val="accent2"/>
              </a:solidFill>
              <a:latin typeface="Calibri" pitchFamily="34" charset="0"/>
            </a:endParaRPr>
          </a:p>
          <a:p>
            <a:pPr marL="271463" indent="-271463" algn="just" eaLnBrk="0" hangingPunct="0">
              <a:buFont typeface="Wingdings" pitchFamily="2" charset="2"/>
              <a:buChar char="Ø"/>
            </a:pPr>
            <a:r>
              <a:rPr lang="en-US" b="1">
                <a:solidFill>
                  <a:schemeClr val="accent2"/>
                </a:solidFill>
                <a:latin typeface="Calibri" pitchFamily="34" charset="0"/>
              </a:rPr>
              <a:t>4</a:t>
            </a:r>
            <a:r>
              <a:rPr lang="bg-BG" b="1">
                <a:solidFill>
                  <a:schemeClr val="accent2"/>
                </a:solidFill>
                <a:latin typeface="Calibri" pitchFamily="34" charset="0"/>
              </a:rPr>
              <a:t>7% of respondents </a:t>
            </a:r>
            <a:r>
              <a:rPr lang="en-US" b="1">
                <a:solidFill>
                  <a:schemeClr val="accent2"/>
                </a:solidFill>
                <a:latin typeface="Calibri" pitchFamily="34" charset="0"/>
              </a:rPr>
              <a:t>with</a:t>
            </a:r>
            <a:r>
              <a:rPr lang="bg-BG" b="1">
                <a:solidFill>
                  <a:schemeClr val="accent2"/>
                </a:solidFill>
                <a:latin typeface="Calibri" pitchFamily="34" charset="0"/>
              </a:rPr>
              <a:t> poor or none</a:t>
            </a:r>
            <a:r>
              <a:rPr lang="en-US" b="1">
                <a:solidFill>
                  <a:schemeClr val="accent2"/>
                </a:solidFill>
                <a:latin typeface="Calibri" pitchFamily="34" charset="0"/>
              </a:rPr>
              <a:t> </a:t>
            </a:r>
            <a:r>
              <a:rPr lang="bg-BG" b="1">
                <a:solidFill>
                  <a:schemeClr val="accent2"/>
                </a:solidFill>
                <a:latin typeface="Calibri" pitchFamily="34" charset="0"/>
              </a:rPr>
              <a:t>financial literacy</a:t>
            </a:r>
            <a:endParaRPr lang="en-US" b="1">
              <a:solidFill>
                <a:schemeClr val="accent2"/>
              </a:solidFill>
              <a:latin typeface="Calibri" pitchFamily="34" charset="0"/>
            </a:endParaRPr>
          </a:p>
          <a:p>
            <a:pPr marL="271463" indent="-271463" algn="just" eaLnBrk="0" hangingPunct="0">
              <a:buFont typeface="Wingdings" pitchFamily="2" charset="2"/>
              <a:buChar char="Ø"/>
            </a:pPr>
            <a:endParaRPr lang="en-US" b="1">
              <a:solidFill>
                <a:schemeClr val="accent2"/>
              </a:solidFill>
              <a:latin typeface="Calibri" pitchFamily="34" charset="0"/>
            </a:endParaRPr>
          </a:p>
          <a:p>
            <a:pPr marL="271463" indent="-271463" algn="just" eaLnBrk="0" hangingPunct="0">
              <a:buFont typeface="Wingdings" pitchFamily="2" charset="2"/>
              <a:buChar char="Ø"/>
            </a:pPr>
            <a:r>
              <a:rPr lang="bg-BG" b="1">
                <a:solidFill>
                  <a:schemeClr val="accent2"/>
                </a:solidFill>
                <a:latin typeface="Calibri" pitchFamily="34" charset="0"/>
              </a:rPr>
              <a:t>53% </a:t>
            </a:r>
            <a:r>
              <a:rPr lang="en-US" b="1">
                <a:solidFill>
                  <a:schemeClr val="accent2"/>
                </a:solidFill>
                <a:latin typeface="Calibri" pitchFamily="34" charset="0"/>
              </a:rPr>
              <a:t>of the </a:t>
            </a:r>
            <a:r>
              <a:rPr lang="bg-BG" b="1">
                <a:solidFill>
                  <a:schemeClr val="accent2"/>
                </a:solidFill>
                <a:latin typeface="Calibri" pitchFamily="34" charset="0"/>
              </a:rPr>
              <a:t>16-17-year olds</a:t>
            </a:r>
            <a:r>
              <a:rPr lang="en-US" b="1">
                <a:solidFill>
                  <a:schemeClr val="accent2"/>
                </a:solidFill>
                <a:latin typeface="Calibri" pitchFamily="34" charset="0"/>
              </a:rPr>
              <a:t> with weak </a:t>
            </a:r>
            <a:r>
              <a:rPr lang="bg-BG" b="1">
                <a:solidFill>
                  <a:schemeClr val="accent2"/>
                </a:solidFill>
                <a:latin typeface="Calibri" pitchFamily="34" charset="0"/>
              </a:rPr>
              <a:t>financial literacy</a:t>
            </a:r>
            <a:r>
              <a:rPr lang="en-US" b="1">
                <a:solidFill>
                  <a:schemeClr val="accent2"/>
                </a:solidFill>
                <a:latin typeface="Calibri" pitchFamily="34" charset="0"/>
              </a:rPr>
              <a:t>;</a:t>
            </a:r>
          </a:p>
        </p:txBody>
      </p:sp>
      <p:sp>
        <p:nvSpPr>
          <p:cNvPr id="10" name="Footer Placeholder 7"/>
          <p:cNvSpPr txBox="1">
            <a:spLocks/>
          </p:cNvSpPr>
          <p:nvPr/>
        </p:nvSpPr>
        <p:spPr bwMode="auto">
          <a:xfrm>
            <a:off x="2286000" y="6215063"/>
            <a:ext cx="6572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spcBef>
                <a:spcPts val="0"/>
              </a:spcBef>
              <a:defRPr/>
            </a:pPr>
            <a:r>
              <a:rPr lang="en-US" sz="1400" b="1" dirty="0">
                <a:solidFill>
                  <a:schemeClr val="accent6"/>
                </a:solidFill>
                <a:latin typeface="Calibri" pitchFamily="34" charset="0"/>
              </a:rPr>
              <a:t>Regional Conference  on Financial Consumer Protection and Financial Literacy</a:t>
            </a:r>
          </a:p>
          <a:p>
            <a:pPr algn="r">
              <a:spcBef>
                <a:spcPts val="0"/>
              </a:spcBef>
              <a:defRPr/>
            </a:pPr>
            <a:r>
              <a:rPr lang="en-US" sz="1400" b="1" dirty="0">
                <a:solidFill>
                  <a:schemeClr val="accent6"/>
                </a:solidFill>
                <a:latin typeface="Calibri" pitchFamily="34" charset="0"/>
              </a:rPr>
              <a:t>10-11 June 2014, Sofia, Bulgaria</a:t>
            </a:r>
            <a:endParaRPr lang="bg-BG" sz="1400" b="1" dirty="0">
              <a:solidFill>
                <a:schemeClr val="accent6"/>
              </a:solidFill>
              <a:latin typeface="Calibri" pitchFamily="34" charset="0"/>
            </a:endParaRPr>
          </a:p>
          <a:p>
            <a:pPr algn="ctr">
              <a:defRPr/>
            </a:pPr>
            <a:endParaRPr lang="bg-BG" sz="1400" b="1" dirty="0">
              <a:solidFill>
                <a:schemeClr val="accent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00500" y="5786438"/>
            <a:ext cx="4857750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50" i="1" dirty="0">
                <a:solidFill>
                  <a:schemeClr val="accent6">
                    <a:lumMod val="75000"/>
                  </a:schemeClr>
                </a:solidFill>
              </a:rPr>
              <a:t>Source: World Bank study on financial literacy in Bulgaria (2010)</a:t>
            </a:r>
            <a:endParaRPr lang="bg-BG" sz="1050" i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3"/>
          <p:cNvSpPr>
            <a:spLocks noChangeArrowheads="1"/>
          </p:cNvSpPr>
          <p:nvPr/>
        </p:nvSpPr>
        <p:spPr bwMode="auto">
          <a:xfrm>
            <a:off x="304800" y="1600200"/>
            <a:ext cx="8534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Ø"/>
            </a:pPr>
            <a:endParaRPr lang="en-US" sz="2400" b="1">
              <a:solidFill>
                <a:schemeClr val="accent2"/>
              </a:solidFill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2400" b="1">
                <a:solidFill>
                  <a:schemeClr val="accent2"/>
                </a:solidFill>
              </a:rPr>
              <a:t>EU financial markets legislation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>
                <a:solidFill>
                  <a:schemeClr val="accent2"/>
                </a:solidFill>
              </a:rPr>
              <a:t>	</a:t>
            </a:r>
            <a:r>
              <a:rPr lang="en-US" sz="2000">
                <a:solidFill>
                  <a:schemeClr val="accent2"/>
                </a:solidFill>
              </a:rPr>
              <a:t>National programs for financial education – one of the few tools that remain at national supervisory authorities’ disposal.</a:t>
            </a:r>
            <a:endParaRPr lang="en-US" sz="2400">
              <a:solidFill>
                <a:schemeClr val="accent2"/>
              </a:solidFill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Ø"/>
            </a:pPr>
            <a:endParaRPr lang="en-US" sz="2400">
              <a:solidFill>
                <a:schemeClr val="accent2"/>
              </a:solidFill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2400" b="1">
                <a:solidFill>
                  <a:schemeClr val="accent2"/>
                </a:solidFill>
              </a:rPr>
              <a:t>OECD recommendation</a:t>
            </a:r>
          </a:p>
          <a:p>
            <a:pPr marL="342900" indent="-342900">
              <a:spcBef>
                <a:spcPct val="20000"/>
              </a:spcBef>
            </a:pPr>
            <a:r>
              <a:rPr lang="en-US" sz="2000">
                <a:solidFill>
                  <a:schemeClr val="accent2"/>
                </a:solidFill>
              </a:rPr>
              <a:t>	The governments should develop, at national level, appropriate specialized structures which should be in charge of promoting and coordinating risk awareness and financial education of the population.</a:t>
            </a:r>
          </a:p>
          <a:p>
            <a:pPr marL="742950" lvl="1" indent="-285750" algn="just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Ø"/>
            </a:pPr>
            <a:endParaRPr lang="en-US" sz="2400">
              <a:solidFill>
                <a:schemeClr val="accent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967509-9478-4638-8FC2-F92F39C77669}" type="slidenum">
              <a:rPr lang="bg-BG" smtClean="0"/>
              <a:pPr>
                <a:defRPr/>
              </a:pPr>
              <a:t>3</a:t>
            </a:fld>
            <a:endParaRPr lang="bg-BG"/>
          </a:p>
        </p:txBody>
      </p:sp>
      <p:sp>
        <p:nvSpPr>
          <p:cNvPr id="17411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143125" y="6245225"/>
            <a:ext cx="6715125" cy="476250"/>
          </a:xfrm>
          <a:noFill/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Regional Conference  on Financial Consumer Protection and Financial Literacy</a:t>
            </a:r>
          </a:p>
          <a:p>
            <a:pPr>
              <a:spcBef>
                <a:spcPct val="0"/>
              </a:spcBef>
            </a:pPr>
            <a:r>
              <a:rPr lang="en-US" smtClean="0"/>
              <a:t>10-11 June 2014, Sofia, Bulgaria</a:t>
            </a:r>
            <a:endParaRPr lang="bg-BG" smtClean="0"/>
          </a:p>
          <a:p>
            <a:pPr algn="ctr">
              <a:spcBef>
                <a:spcPct val="0"/>
              </a:spcBef>
            </a:pPr>
            <a:endParaRPr lang="bg-BG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57200" y="274638"/>
            <a:ext cx="8229600" cy="1011237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4000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The way forward: financial education</a:t>
            </a:r>
            <a:endParaRPr lang="bg-BG" sz="4000" kern="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3"/>
          <p:cNvSpPr>
            <a:spLocks noChangeArrowheads="1"/>
          </p:cNvSpPr>
          <p:nvPr/>
        </p:nvSpPr>
        <p:spPr bwMode="auto">
          <a:xfrm>
            <a:off x="357188" y="1571625"/>
            <a:ext cx="85344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2000">
                <a:solidFill>
                  <a:schemeClr val="accent2"/>
                </a:solidFill>
              </a:rPr>
              <a:t>Uncertainties and sophistication of the financial landscape;</a:t>
            </a: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2000">
                <a:solidFill>
                  <a:schemeClr val="accent2"/>
                </a:solidFill>
              </a:rPr>
              <a:t>More complex products and increased supply of financial products;</a:t>
            </a: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2000">
                <a:solidFill>
                  <a:schemeClr val="accent2"/>
                </a:solidFill>
              </a:rPr>
              <a:t>Inability for the financial regulators always to keep pace with the financial innovation;</a:t>
            </a: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2000">
                <a:solidFill>
                  <a:schemeClr val="accent2"/>
                </a:solidFill>
              </a:rPr>
              <a:t>More households investing more income in financial assets;</a:t>
            </a: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2000">
                <a:solidFill>
                  <a:schemeClr val="accent2"/>
                </a:solidFill>
              </a:rPr>
              <a:t>Enhanced individual responsibility in credit, health, pensions and insurance products;</a:t>
            </a: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2000">
                <a:solidFill>
                  <a:schemeClr val="accent2"/>
                </a:solidFill>
              </a:rPr>
              <a:t>Low level of financial literacy and capability of individuals;</a:t>
            </a: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2000">
                <a:solidFill>
                  <a:schemeClr val="accent2"/>
                </a:solidFill>
              </a:rPr>
              <a:t>Individuals overestimate their financial knowledge and skills;</a:t>
            </a: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2000">
                <a:solidFill>
                  <a:schemeClr val="accent2"/>
                </a:solidFill>
              </a:rPr>
              <a:t>Lack of confidence of individuals in financial institutions.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247855-1485-497A-AE20-0D324EF7BB36}" type="slidenum">
              <a:rPr lang="bg-BG" smtClean="0"/>
              <a:pPr>
                <a:defRPr/>
              </a:pPr>
              <a:t>4</a:t>
            </a:fld>
            <a:endParaRPr lang="bg-BG" dirty="0"/>
          </a:p>
        </p:txBody>
      </p:sp>
      <p:sp>
        <p:nvSpPr>
          <p:cNvPr id="18435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143125" y="6245225"/>
            <a:ext cx="6715125" cy="476250"/>
          </a:xfrm>
          <a:noFill/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Regional Conference  on Financial Consumer Protection and Financial Literacy</a:t>
            </a:r>
          </a:p>
          <a:p>
            <a:pPr>
              <a:spcBef>
                <a:spcPct val="0"/>
              </a:spcBef>
            </a:pPr>
            <a:r>
              <a:rPr lang="en-US" smtClean="0"/>
              <a:t>10-11 June 2014, Sofia, Bulgaria</a:t>
            </a:r>
            <a:endParaRPr lang="bg-BG" smtClean="0"/>
          </a:p>
          <a:p>
            <a:pPr algn="ctr">
              <a:spcBef>
                <a:spcPct val="0"/>
              </a:spcBef>
            </a:pPr>
            <a:endParaRPr lang="bg-BG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57200" y="274638"/>
            <a:ext cx="8229600" cy="939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4000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Why is financial education important?</a:t>
            </a:r>
            <a:endParaRPr lang="bg-BG" sz="4000" kern="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3"/>
          <p:cNvSpPr>
            <a:spLocks noChangeArrowheads="1"/>
          </p:cNvSpPr>
          <p:nvPr/>
        </p:nvSpPr>
        <p:spPr bwMode="auto">
          <a:xfrm>
            <a:off x="107950" y="1428750"/>
            <a:ext cx="8812213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2400" dirty="0">
                <a:solidFill>
                  <a:schemeClr val="accent2"/>
                </a:solidFill>
              </a:rPr>
              <a:t>FSC’s main goal is to improve consumers’ understanding of financial markets, financial products and concepts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Ø"/>
            </a:pPr>
            <a:endParaRPr lang="en-US" sz="2400" dirty="0">
              <a:solidFill>
                <a:schemeClr val="accent2"/>
              </a:solidFill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2400" dirty="0">
                <a:solidFill>
                  <a:schemeClr val="accent2"/>
                </a:solidFill>
              </a:rPr>
              <a:t>FSC achieves its objective through the following </a:t>
            </a:r>
            <a:r>
              <a:rPr lang="en-US" sz="2400" dirty="0" smtClean="0">
                <a:solidFill>
                  <a:schemeClr val="accent2"/>
                </a:solidFill>
              </a:rPr>
              <a:t>methods:</a:t>
            </a:r>
            <a:endParaRPr lang="en-US" sz="2400" dirty="0">
              <a:solidFill>
                <a:schemeClr val="accent2"/>
              </a:solidFill>
            </a:endParaRPr>
          </a:p>
          <a:p>
            <a:pPr marL="742950" lvl="1" indent="-285750" algn="just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ü"/>
            </a:pPr>
            <a:endParaRPr lang="en-US" sz="2000" dirty="0">
              <a:solidFill>
                <a:schemeClr val="accent2"/>
              </a:solidFill>
            </a:endParaRPr>
          </a:p>
          <a:p>
            <a:pPr marL="742950" lvl="1" indent="-285750" algn="just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ü"/>
            </a:pPr>
            <a:r>
              <a:rPr lang="en-US" sz="2000" dirty="0">
                <a:solidFill>
                  <a:schemeClr val="accent2"/>
                </a:solidFill>
              </a:rPr>
              <a:t>Cooperation and active interaction with many </a:t>
            </a:r>
            <a:r>
              <a:rPr lang="en-US" sz="2000" dirty="0" smtClean="0">
                <a:solidFill>
                  <a:schemeClr val="accent2"/>
                </a:solidFill>
              </a:rPr>
              <a:t>government </a:t>
            </a:r>
            <a:r>
              <a:rPr lang="en-US" sz="2000" dirty="0">
                <a:solidFill>
                  <a:schemeClr val="accent2"/>
                </a:solidFill>
              </a:rPr>
              <a:t>authorities and Ministries;</a:t>
            </a:r>
          </a:p>
          <a:p>
            <a:pPr marL="742950" lvl="1" indent="-285750" algn="just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ü"/>
            </a:pPr>
            <a:endParaRPr lang="en-US" sz="2000" dirty="0">
              <a:solidFill>
                <a:schemeClr val="accent2"/>
              </a:solidFill>
            </a:endParaRPr>
          </a:p>
          <a:p>
            <a:pPr marL="742950" lvl="1" indent="-285750" algn="just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ü"/>
            </a:pPr>
            <a:r>
              <a:rPr lang="en-US" sz="2000" dirty="0">
                <a:solidFill>
                  <a:schemeClr val="accent2"/>
                </a:solidFill>
              </a:rPr>
              <a:t>Seminars, </a:t>
            </a:r>
            <a:r>
              <a:rPr lang="en-GB" sz="2000" dirty="0">
                <a:solidFill>
                  <a:schemeClr val="accent2"/>
                </a:solidFill>
              </a:rPr>
              <a:t>organised</a:t>
            </a:r>
            <a:r>
              <a:rPr lang="en-US" sz="2000" dirty="0">
                <a:solidFill>
                  <a:schemeClr val="accent2"/>
                </a:solidFill>
              </a:rPr>
              <a:t> for education of various target groups, including supervised entities, in the field of new or amended EU legislation;</a:t>
            </a:r>
          </a:p>
          <a:p>
            <a:pPr marL="742950" lvl="1" indent="-285750" algn="just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ü"/>
            </a:pPr>
            <a:endParaRPr lang="en-US" sz="1400" b="1" dirty="0">
              <a:solidFill>
                <a:schemeClr val="accent2"/>
              </a:solidFill>
            </a:endParaRPr>
          </a:p>
          <a:p>
            <a:pPr marL="742950" lvl="1" indent="-285750" algn="just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ü"/>
            </a:pPr>
            <a:r>
              <a:rPr lang="en-US" sz="2000" dirty="0">
                <a:solidFill>
                  <a:schemeClr val="accent2"/>
                </a:solidFill>
              </a:rPr>
              <a:t>Public-Private partnerships with various business </a:t>
            </a:r>
            <a:r>
              <a:rPr lang="en-GB" sz="2000" dirty="0">
                <a:solidFill>
                  <a:schemeClr val="accent2"/>
                </a:solidFill>
              </a:rPr>
              <a:t>organisations</a:t>
            </a:r>
            <a:r>
              <a:rPr lang="en-US" sz="2000" dirty="0">
                <a:solidFill>
                  <a:schemeClr val="accent2"/>
                </a:solidFill>
              </a:rPr>
              <a:t>.</a:t>
            </a:r>
          </a:p>
          <a:p>
            <a:pPr marL="342900" indent="-342900" algn="just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Ø"/>
            </a:pPr>
            <a:endParaRPr lang="en-US" sz="1600" b="1" dirty="0">
              <a:solidFill>
                <a:schemeClr val="accent2"/>
              </a:solidFill>
            </a:endParaRPr>
          </a:p>
          <a:p>
            <a:pPr marL="342900" indent="-342900" algn="just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Ø"/>
            </a:pPr>
            <a:endParaRPr lang="en-US" sz="1600" b="1" dirty="0">
              <a:solidFill>
                <a:schemeClr val="accent2"/>
              </a:solidFill>
            </a:endParaRPr>
          </a:p>
          <a:p>
            <a:pPr marL="342900" indent="-342900" algn="just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Ø"/>
            </a:pPr>
            <a:endParaRPr lang="en-US" sz="1600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9B6C88-463E-4832-B681-AB857EAD2659}" type="slidenum">
              <a:rPr lang="bg-BG" smtClean="0"/>
              <a:pPr>
                <a:defRPr/>
              </a:pPr>
              <a:t>5</a:t>
            </a:fld>
            <a:endParaRPr lang="bg-BG"/>
          </a:p>
        </p:txBody>
      </p:sp>
      <p:sp>
        <p:nvSpPr>
          <p:cNvPr id="19459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143125" y="6245225"/>
            <a:ext cx="6715125" cy="476250"/>
          </a:xfrm>
          <a:noFill/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smtClean="0"/>
              <a:t>Regional Conference  on Financial Consumer Protection and Financial Literacy</a:t>
            </a:r>
          </a:p>
          <a:p>
            <a:pPr>
              <a:spcBef>
                <a:spcPct val="0"/>
              </a:spcBef>
            </a:pPr>
            <a:r>
              <a:rPr lang="en-US" dirty="0" smtClean="0"/>
              <a:t>10-11 June 2014, Sofia, Bulgaria</a:t>
            </a:r>
            <a:endParaRPr lang="bg-BG" dirty="0" smtClean="0"/>
          </a:p>
          <a:p>
            <a:pPr algn="ctr">
              <a:spcBef>
                <a:spcPct val="0"/>
              </a:spcBef>
            </a:pPr>
            <a:endParaRPr lang="bg-BG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28625" y="285750"/>
            <a:ext cx="8229600" cy="939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4000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Approaches to financial education</a:t>
            </a:r>
            <a:endParaRPr lang="bg-BG" sz="4000" kern="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14500"/>
            <a:ext cx="8229600" cy="4411663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en-US" sz="2800" smtClean="0">
                <a:solidFill>
                  <a:schemeClr val="accent2"/>
                </a:solidFill>
              </a:rPr>
              <a:t>FSC’s core priority is to e</a:t>
            </a:r>
            <a:r>
              <a:rPr lang="bg-BG" sz="2800" smtClean="0">
                <a:solidFill>
                  <a:schemeClr val="accent2"/>
                </a:solidFill>
              </a:rPr>
              <a:t>nsur</a:t>
            </a:r>
            <a:r>
              <a:rPr lang="en-US" sz="2800" smtClean="0">
                <a:solidFill>
                  <a:schemeClr val="accent2"/>
                </a:solidFill>
              </a:rPr>
              <a:t>e</a:t>
            </a:r>
            <a:r>
              <a:rPr lang="bg-BG" sz="2800" smtClean="0">
                <a:solidFill>
                  <a:schemeClr val="accent2"/>
                </a:solidFill>
              </a:rPr>
              <a:t> the protection of the consumers</a:t>
            </a:r>
            <a:r>
              <a:rPr lang="en-US" sz="2800" smtClean="0">
                <a:solidFill>
                  <a:schemeClr val="accent2"/>
                </a:solidFill>
              </a:rPr>
              <a:t> </a:t>
            </a:r>
            <a:r>
              <a:rPr lang="bg-BG" sz="2800" smtClean="0">
                <a:solidFill>
                  <a:schemeClr val="accent2"/>
                </a:solidFill>
              </a:rPr>
              <a:t>of financial services and products</a:t>
            </a:r>
            <a:r>
              <a:rPr lang="en-US" sz="2800" smtClean="0">
                <a:solidFill>
                  <a:schemeClr val="accent2"/>
                </a:solidFill>
              </a:rPr>
              <a:t>…</a:t>
            </a:r>
            <a:endParaRPr lang="ru-RU" sz="2800" smtClean="0">
              <a:solidFill>
                <a:schemeClr val="accent2"/>
              </a:solidFill>
            </a:endParaRPr>
          </a:p>
        </p:txBody>
      </p:sp>
      <p:pic>
        <p:nvPicPr>
          <p:cNvPr id="20482" name="Picture 8" descr="untitl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00" y="2857500"/>
            <a:ext cx="2286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7" name="Rectangle 3"/>
          <p:cNvSpPr>
            <a:spLocks noChangeArrowheads="1"/>
          </p:cNvSpPr>
          <p:nvPr/>
        </p:nvSpPr>
        <p:spPr bwMode="auto">
          <a:xfrm>
            <a:off x="2771775" y="3500438"/>
            <a:ext cx="2571750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sz="3200" dirty="0">
                <a:solidFill>
                  <a:schemeClr val="accent6"/>
                </a:solidFill>
                <a:latin typeface="+mj-lt"/>
              </a:rPr>
              <a:t>…through…</a:t>
            </a:r>
            <a:endParaRPr lang="ru-RU" sz="3200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20484" name="Rectangle 3"/>
          <p:cNvSpPr>
            <a:spLocks noChangeArrowheads="1"/>
          </p:cNvSpPr>
          <p:nvPr/>
        </p:nvSpPr>
        <p:spPr bwMode="auto">
          <a:xfrm>
            <a:off x="3357554" y="5000636"/>
            <a:ext cx="5249869" cy="1011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800" b="1" dirty="0">
                <a:solidFill>
                  <a:srgbClr val="2D2D8A"/>
                </a:solidFill>
                <a:latin typeface="Calibri" pitchFamily="34" charset="0"/>
              </a:rPr>
              <a:t>…</a:t>
            </a:r>
            <a:r>
              <a:rPr lang="en-US" sz="2800" dirty="0">
                <a:solidFill>
                  <a:srgbClr val="2D2D8A"/>
                </a:solidFill>
                <a:latin typeface="Calibri" pitchFamily="34" charset="0"/>
              </a:rPr>
              <a:t>financial </a:t>
            </a:r>
            <a:r>
              <a:rPr lang="en-US" sz="2800" dirty="0" smtClean="0">
                <a:solidFill>
                  <a:srgbClr val="2D2D8A"/>
                </a:solidFill>
                <a:latin typeface="Calibri" pitchFamily="34" charset="0"/>
              </a:rPr>
              <a:t>education</a:t>
            </a:r>
            <a:endParaRPr lang="en-US" sz="2800" dirty="0">
              <a:solidFill>
                <a:srgbClr val="2D2D8A"/>
              </a:solidFill>
              <a:latin typeface="Calibri" pitchFamily="34" charset="0"/>
            </a:endParaRPr>
          </a:p>
          <a:p>
            <a:pPr algn="ctr"/>
            <a:r>
              <a:rPr lang="en-US" sz="2800" dirty="0">
                <a:solidFill>
                  <a:schemeClr val="accent2"/>
                </a:solidFill>
                <a:latin typeface="Calibri" pitchFamily="34" charset="0"/>
              </a:rPr>
              <a:t>and increased awareness</a:t>
            </a:r>
            <a:r>
              <a:rPr lang="en-US" sz="2800" dirty="0">
                <a:solidFill>
                  <a:srgbClr val="2D2D8A"/>
                </a:solidFill>
                <a:latin typeface="Calibri" pitchFamily="34" charset="0"/>
              </a:rPr>
              <a:t>.</a:t>
            </a:r>
            <a:r>
              <a:rPr lang="bg-BG" sz="2800" dirty="0">
                <a:solidFill>
                  <a:srgbClr val="2D2D8A"/>
                </a:solidFill>
                <a:latin typeface="Calibri" pitchFamily="34" charset="0"/>
              </a:rPr>
              <a:t> </a:t>
            </a:r>
            <a:endParaRPr lang="ru-RU" sz="2800" dirty="0">
              <a:solidFill>
                <a:srgbClr val="2D2D8A"/>
              </a:solidFill>
              <a:latin typeface="Calibri" pitchFamily="34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EF5B96-A11D-4DF4-A7FA-76480988344C}" type="slidenum">
              <a:rPr lang="bg-BG"/>
              <a:pPr>
                <a:defRPr/>
              </a:pPr>
              <a:t>6</a:t>
            </a:fld>
            <a:endParaRPr lang="bg-BG"/>
          </a:p>
        </p:txBody>
      </p:sp>
      <p:sp>
        <p:nvSpPr>
          <p:cNvPr id="20486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1714500" y="6215063"/>
            <a:ext cx="7143750" cy="476250"/>
          </a:xfrm>
          <a:noFill/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Regional Conference  on Financial Consumer Protection and Financial Literacy</a:t>
            </a:r>
          </a:p>
          <a:p>
            <a:pPr>
              <a:spcBef>
                <a:spcPct val="0"/>
              </a:spcBef>
            </a:pPr>
            <a:r>
              <a:rPr lang="en-US" smtClean="0"/>
              <a:t>10-11 June 2014, Sofia, Bulgaria</a:t>
            </a:r>
            <a:endParaRPr lang="bg-BG" smtClean="0"/>
          </a:p>
          <a:p>
            <a:pPr algn="ctr">
              <a:spcBef>
                <a:spcPct val="0"/>
              </a:spcBef>
            </a:pPr>
            <a:endParaRPr lang="bg-BG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0487" name="Title 13"/>
          <p:cNvSpPr>
            <a:spLocks noGrp="1"/>
          </p:cNvSpPr>
          <p:nvPr>
            <p:ph type="title"/>
          </p:nvPr>
        </p:nvSpPr>
        <p:spPr>
          <a:xfrm>
            <a:off x="357188" y="214290"/>
            <a:ext cx="8501062" cy="1000148"/>
          </a:xfrm>
        </p:spPr>
        <p:txBody>
          <a:bodyPr/>
          <a:lstStyle/>
          <a:p>
            <a:pPr eaLnBrk="1" hangingPunct="1"/>
            <a:r>
              <a:rPr lang="en-US" sz="2400" dirty="0" smtClean="0"/>
              <a:t>Protection of the Consumers of Financial Services  and E</a:t>
            </a:r>
            <a:r>
              <a:rPr lang="bg-BG" sz="2400" dirty="0" smtClean="0"/>
              <a:t>nhancement</a:t>
            </a:r>
            <a:r>
              <a:rPr lang="en-US" sz="2400" dirty="0" smtClean="0"/>
              <a:t> of the Financial Literacy - m</a:t>
            </a:r>
            <a:r>
              <a:rPr lang="en-GB" sz="2400" dirty="0" smtClean="0"/>
              <a:t>ain priority in the FSC’s</a:t>
            </a:r>
            <a:r>
              <a:rPr lang="en-GB" sz="2400" dirty="0" smtClean="0">
                <a:solidFill>
                  <a:schemeClr val="accent2"/>
                </a:solidFill>
              </a:rPr>
              <a:t> </a:t>
            </a:r>
            <a:r>
              <a:rPr lang="en-GB" sz="2400" dirty="0" smtClean="0"/>
              <a:t>Strategy for </a:t>
            </a:r>
            <a:r>
              <a:rPr lang="en-US" sz="2400" dirty="0" smtClean="0"/>
              <a:t>2012-2015</a:t>
            </a:r>
            <a:endParaRPr lang="bg-BG" sz="2400" dirty="0" smtClean="0"/>
          </a:p>
        </p:txBody>
      </p:sp>
      <p:pic>
        <p:nvPicPr>
          <p:cNvPr id="20488" name="Picture 10" descr="imagesCAFNRBG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3716338"/>
            <a:ext cx="1927225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63" y="1600200"/>
            <a:ext cx="8186737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accent6"/>
                </a:solidFill>
              </a:rPr>
              <a:t>FSC launched the Program in March 2012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Ø"/>
            </a:pPr>
            <a:endParaRPr lang="en-US" sz="2800" dirty="0" smtClean="0">
              <a:solidFill>
                <a:schemeClr val="accent6"/>
              </a:solidFill>
            </a:endParaRPr>
          </a:p>
          <a:p>
            <a:pPr eaLnBrk="1" hangingPunct="1">
              <a:lnSpc>
                <a:spcPct val="80000"/>
              </a:lnSpc>
              <a:buClr>
                <a:schemeClr val="accent6"/>
              </a:buCl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accent6"/>
                </a:solidFill>
              </a:rPr>
              <a:t>Analysis of the </a:t>
            </a:r>
            <a:r>
              <a:rPr lang="bg-BG" sz="2800" dirty="0" smtClean="0">
                <a:solidFill>
                  <a:schemeClr val="accent6"/>
                </a:solidFill>
              </a:rPr>
              <a:t> </a:t>
            </a:r>
            <a:r>
              <a:rPr lang="en-US" sz="2800" dirty="0" smtClean="0">
                <a:solidFill>
                  <a:schemeClr val="accent6"/>
                </a:solidFill>
              </a:rPr>
              <a:t>situation in the field of consumer protection;</a:t>
            </a:r>
          </a:p>
          <a:p>
            <a:pPr marL="342900" lvl="1" indent="-342900" eaLnBrk="1" hangingPunct="1">
              <a:lnSpc>
                <a:spcPct val="80000"/>
              </a:lnSpc>
              <a:buClr>
                <a:schemeClr val="hlink"/>
              </a:buClr>
              <a:buFont typeface="Wingdings" pitchFamily="2" charset="2"/>
              <a:buChar char="Ø"/>
            </a:pPr>
            <a:endParaRPr lang="en-US" dirty="0" smtClean="0">
              <a:solidFill>
                <a:schemeClr val="accent6"/>
              </a:solidFill>
              <a:ea typeface="+mn-ea"/>
              <a:cs typeface="+mn-cs"/>
            </a:endParaRPr>
          </a:p>
          <a:p>
            <a:pPr eaLnBrk="1" hangingPunct="1">
              <a:lnSpc>
                <a:spcPct val="80000"/>
              </a:lnSpc>
              <a:buClr>
                <a:schemeClr val="accent6"/>
              </a:buCl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accent6"/>
                </a:solidFill>
              </a:rPr>
              <a:t>Financial literacy</a:t>
            </a:r>
            <a:r>
              <a:rPr lang="bg-BG" sz="2800" dirty="0" smtClean="0">
                <a:solidFill>
                  <a:schemeClr val="accent6"/>
                </a:solidFill>
              </a:rPr>
              <a:t> – </a:t>
            </a:r>
            <a:r>
              <a:rPr lang="en-US" sz="2800" dirty="0" smtClean="0">
                <a:solidFill>
                  <a:schemeClr val="accent6"/>
                </a:solidFill>
              </a:rPr>
              <a:t>essential condition for increasing the level of effective consumer protection;</a:t>
            </a:r>
          </a:p>
          <a:p>
            <a:pPr marL="342900" lvl="1" indent="-342900" eaLnBrk="1" hangingPunct="1">
              <a:lnSpc>
                <a:spcPct val="80000"/>
              </a:lnSpc>
              <a:buClr>
                <a:schemeClr val="hlink"/>
              </a:buClr>
              <a:buFont typeface="Wingdings" pitchFamily="2" charset="2"/>
              <a:buChar char="Ø"/>
            </a:pPr>
            <a:endParaRPr lang="en-US" dirty="0" smtClean="0">
              <a:solidFill>
                <a:schemeClr val="accent6"/>
              </a:solidFill>
              <a:ea typeface="+mn-ea"/>
              <a:cs typeface="+mn-cs"/>
            </a:endParaRPr>
          </a:p>
          <a:p>
            <a:pPr eaLnBrk="1" hangingPunct="1">
              <a:lnSpc>
                <a:spcPct val="80000"/>
              </a:lnSpc>
              <a:buClr>
                <a:schemeClr val="accent6"/>
              </a:buCl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accent6"/>
                </a:solidFill>
              </a:rPr>
              <a:t>Concrete objectives</a:t>
            </a:r>
            <a:r>
              <a:rPr lang="bg-BG" sz="2800" dirty="0" smtClean="0">
                <a:solidFill>
                  <a:schemeClr val="accent6"/>
                </a:solidFill>
              </a:rPr>
              <a:t>, </a:t>
            </a:r>
            <a:r>
              <a:rPr lang="en-US" sz="2800" dirty="0" smtClean="0">
                <a:solidFill>
                  <a:schemeClr val="accent6"/>
                </a:solidFill>
              </a:rPr>
              <a:t>measures and actions for increasing financial literacy and consumer protection</a:t>
            </a:r>
            <a:r>
              <a:rPr lang="bg-BG" sz="2800" dirty="0" smtClean="0">
                <a:solidFill>
                  <a:schemeClr val="accent6"/>
                </a:solidFill>
              </a:rPr>
              <a:t>.</a:t>
            </a:r>
          </a:p>
          <a:p>
            <a:pPr marL="342900" lvl="1" indent="-342900" eaLnBrk="1" hangingPunct="1">
              <a:lnSpc>
                <a:spcPct val="80000"/>
              </a:lnSpc>
              <a:buClr>
                <a:schemeClr val="hlink"/>
              </a:buClr>
              <a:buFont typeface="Wingdings" pitchFamily="2" charset="2"/>
              <a:buChar char="Ø"/>
            </a:pPr>
            <a:endParaRPr lang="bg-BG" dirty="0" smtClean="0">
              <a:solidFill>
                <a:schemeClr val="accent6"/>
              </a:solidFill>
              <a:ea typeface="+mn-ea"/>
              <a:cs typeface="+mn-cs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305F3C-546C-4910-8937-E61C5517BAD2}" type="slidenum">
              <a:rPr lang="bg-BG"/>
              <a:pPr>
                <a:defRPr/>
              </a:pPr>
              <a:t>7</a:t>
            </a:fld>
            <a:endParaRPr lang="bg-BG"/>
          </a:p>
        </p:txBody>
      </p:sp>
      <p:sp>
        <p:nvSpPr>
          <p:cNvPr id="21507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1714500" y="6215063"/>
            <a:ext cx="7143750" cy="476250"/>
          </a:xfrm>
          <a:noFill/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Regional Conference  on Financial Consumer Protection and Financial Literacy</a:t>
            </a:r>
          </a:p>
          <a:p>
            <a:pPr>
              <a:spcBef>
                <a:spcPct val="0"/>
              </a:spcBef>
            </a:pPr>
            <a:r>
              <a:rPr lang="en-US" smtClean="0"/>
              <a:t>10-11 June 2014, Sofia, Bulgaria</a:t>
            </a:r>
            <a:endParaRPr lang="bg-BG" smtClean="0"/>
          </a:p>
          <a:p>
            <a:pPr algn="ctr">
              <a:spcBef>
                <a:spcPct val="0"/>
              </a:spcBef>
            </a:pPr>
            <a:endParaRPr lang="bg-BG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1508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Program for protection of consumers of financial services and better financial literacy </a:t>
            </a:r>
            <a:endParaRPr lang="bg-BG" sz="3200" smtClean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714500"/>
            <a:ext cx="8229600" cy="3797300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accent2"/>
                </a:solidFill>
              </a:rPr>
              <a:t>FSPs fulfill they social responsibility remit…but not only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accent2"/>
                </a:solidFill>
              </a:rPr>
              <a:t>FSPs focus on educating people so as to create demand for their products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accent2"/>
                </a:solidFill>
              </a:rPr>
              <a:t>Financial education is </a:t>
            </a:r>
            <a:r>
              <a:rPr lang="bg-BG" sz="2400" dirty="0" smtClean="0">
                <a:solidFill>
                  <a:schemeClr val="accent2"/>
                </a:solidFill>
              </a:rPr>
              <a:t>essential for expanding the</a:t>
            </a:r>
            <a:r>
              <a:rPr lang="en-US" sz="2400" dirty="0" smtClean="0">
                <a:solidFill>
                  <a:schemeClr val="accent2"/>
                </a:solidFill>
              </a:rPr>
              <a:t> </a:t>
            </a:r>
            <a:r>
              <a:rPr lang="bg-BG" sz="2400" dirty="0" smtClean="0">
                <a:solidFill>
                  <a:schemeClr val="accent2"/>
                </a:solidFill>
              </a:rPr>
              <a:t>outreach and inclusiveness of the financial system</a:t>
            </a:r>
            <a:endParaRPr lang="en-US" sz="2400" dirty="0" smtClean="0">
              <a:solidFill>
                <a:schemeClr val="accent2"/>
              </a:solidFill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accent2"/>
                </a:solidFill>
              </a:rPr>
              <a:t>Financial education helps expending FSP business operations to newer segments of the population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accent2"/>
                </a:solidFill>
              </a:rPr>
              <a:t>Financial inclusion efforts are essential for ensuring long term sustainability and scaling up of the FSP business</a:t>
            </a:r>
          </a:p>
          <a:p>
            <a:pPr eaLnBrk="1" hangingPunct="1"/>
            <a:endParaRPr lang="bg-BG" sz="2400" dirty="0" smtClean="0">
              <a:solidFill>
                <a:schemeClr val="accent2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367F1A3-57A6-4A91-A72C-8B0988592E43}" type="slidenum">
              <a:rPr lang="bg-BG"/>
              <a:pPr>
                <a:defRPr/>
              </a:pPr>
              <a:t>8</a:t>
            </a:fld>
            <a:endParaRPr lang="bg-BG"/>
          </a:p>
        </p:txBody>
      </p:sp>
      <p:sp>
        <p:nvSpPr>
          <p:cNvPr id="24580" name="Footer Placeholder 8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Regional Conference  on Financial Consumer Protection and Financial Literacy</a:t>
            </a:r>
          </a:p>
          <a:p>
            <a:pPr>
              <a:spcBef>
                <a:spcPct val="0"/>
              </a:spcBef>
            </a:pPr>
            <a:r>
              <a:rPr lang="en-US" smtClean="0"/>
              <a:t>10-11 June 2014, Sofia, Bulgaria</a:t>
            </a:r>
            <a:endParaRPr lang="bg-BG" smtClean="0"/>
          </a:p>
          <a:p>
            <a:pPr algn="ctr">
              <a:spcBef>
                <a:spcPct val="0"/>
              </a:spcBef>
            </a:pPr>
            <a:endParaRPr lang="bg-BG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4581" name="Title 10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1011237"/>
          </a:xfrm>
        </p:spPr>
        <p:txBody>
          <a:bodyPr/>
          <a:lstStyle/>
          <a:p>
            <a:pPr eaLnBrk="1" hangingPunct="1"/>
            <a:r>
              <a:rPr lang="en-US" dirty="0" smtClean="0"/>
              <a:t>Financial education: advantages for the Financial Service Providers (FSPs)</a:t>
            </a:r>
            <a:endParaRPr lang="bg-BG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28625" y="1714500"/>
            <a:ext cx="8229600" cy="3797300"/>
          </a:xfrm>
        </p:spPr>
        <p:txBody>
          <a:bodyPr/>
          <a:lstStyle/>
          <a:p>
            <a:pPr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accent2"/>
                </a:solidFill>
              </a:rPr>
              <a:t>In </a:t>
            </a:r>
            <a:r>
              <a:rPr lang="en-US" sz="2400" dirty="0" smtClean="0">
                <a:solidFill>
                  <a:schemeClr val="accent2"/>
                </a:solidFill>
              </a:rPr>
              <a:t>August 2012 this inter-institutional structure was established in order to foster the close cooperation with the World </a:t>
            </a:r>
            <a:r>
              <a:rPr lang="en-US" sz="2400" dirty="0" smtClean="0">
                <a:solidFill>
                  <a:schemeClr val="accent2"/>
                </a:solidFill>
              </a:rPr>
              <a:t>Bank</a:t>
            </a:r>
            <a:endParaRPr lang="en-US" sz="2400" dirty="0" smtClean="0">
              <a:solidFill>
                <a:schemeClr val="accent2"/>
              </a:solidFill>
            </a:endParaRPr>
          </a:p>
          <a:p>
            <a:pPr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accent2"/>
                </a:solidFill>
              </a:rPr>
              <a:t>Wide consensus between members of the Steering Committee for the elaboration of National Strategy for enhancing the financial literacy of the consumers of financial services in </a:t>
            </a:r>
            <a:r>
              <a:rPr lang="en-US" sz="2400" dirty="0" smtClean="0">
                <a:solidFill>
                  <a:schemeClr val="accent2"/>
                </a:solidFill>
              </a:rPr>
              <a:t>Bulgaria</a:t>
            </a:r>
            <a:endParaRPr lang="en-US" sz="2400" b="1" i="1" dirty="0" smtClean="0">
              <a:solidFill>
                <a:schemeClr val="accent2"/>
              </a:solidFill>
            </a:endParaRPr>
          </a:p>
          <a:p>
            <a:pPr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accent2"/>
                </a:solidFill>
              </a:rPr>
              <a:t>Currently a working group with the relevant stakeholders is preparing the draft text of the </a:t>
            </a:r>
            <a:r>
              <a:rPr lang="en-US" sz="2400" b="1" i="1" dirty="0" smtClean="0">
                <a:solidFill>
                  <a:schemeClr val="accent2"/>
                </a:solidFill>
              </a:rPr>
              <a:t>National Strategy for enhancing the financial literacy in Bulgaria (2015-2019) </a:t>
            </a:r>
          </a:p>
          <a:p>
            <a:pPr algn="ctr" eaLnBrk="1" hangingPunct="1">
              <a:spcBef>
                <a:spcPts val="1200"/>
              </a:spcBef>
              <a:buClr>
                <a:schemeClr val="bg1"/>
              </a:buClr>
              <a:buFont typeface="Wingdings" pitchFamily="2" charset="2"/>
              <a:buNone/>
            </a:pPr>
            <a:endParaRPr lang="en-US" sz="2400" b="1" i="1" dirty="0" smtClean="0">
              <a:solidFill>
                <a:schemeClr val="accent2"/>
              </a:solidFill>
            </a:endParaRPr>
          </a:p>
          <a:p>
            <a:pPr eaLnBrk="1" hangingPunct="1">
              <a:spcBef>
                <a:spcPts val="1200"/>
              </a:spcBef>
              <a:buClr>
                <a:schemeClr val="bg1"/>
              </a:buClr>
              <a:buFont typeface="Wingdings" pitchFamily="2" charset="2"/>
              <a:buNone/>
            </a:pPr>
            <a:endParaRPr lang="bg-BG" sz="2400" b="1" i="1" dirty="0" smtClean="0">
              <a:solidFill>
                <a:schemeClr val="accent2"/>
              </a:solidFill>
            </a:endParaRPr>
          </a:p>
          <a:p>
            <a:pPr eaLnBrk="1" hangingPunct="1">
              <a:spcBef>
                <a:spcPts val="1200"/>
              </a:spcBef>
            </a:pPr>
            <a:endParaRPr lang="bg-BG" sz="2400" dirty="0" smtClean="0">
              <a:solidFill>
                <a:schemeClr val="accent2"/>
              </a:solidFill>
            </a:endParaRPr>
          </a:p>
        </p:txBody>
      </p:sp>
      <p:sp>
        <p:nvSpPr>
          <p:cNvPr id="8" name="Slide Number Placeholder 7"/>
          <p:cNvSpPr txBox="1">
            <a:spLocks noGrp="1"/>
          </p:cNvSpPr>
          <p:nvPr/>
        </p:nvSpPr>
        <p:spPr bwMode="auto">
          <a:xfrm>
            <a:off x="428625" y="6357938"/>
            <a:ext cx="1000125" cy="333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4234E05B-AD1C-4794-A45A-EF51DADECD40}" type="slidenum">
              <a:rPr lang="bg-BG" sz="1400">
                <a:solidFill>
                  <a:schemeClr val="accent6"/>
                </a:solidFill>
              </a:rPr>
              <a:pPr>
                <a:defRPr/>
              </a:pPr>
              <a:t>9</a:t>
            </a:fld>
            <a:endParaRPr lang="bg-BG" sz="1400">
              <a:solidFill>
                <a:schemeClr val="accent6"/>
              </a:solidFill>
            </a:endParaRPr>
          </a:p>
        </p:txBody>
      </p:sp>
      <p:sp>
        <p:nvSpPr>
          <p:cNvPr id="25603" name="Footer Placeholder 8"/>
          <p:cNvSpPr txBox="1">
            <a:spLocks noGrp="1"/>
          </p:cNvSpPr>
          <p:nvPr/>
        </p:nvSpPr>
        <p:spPr bwMode="auto">
          <a:xfrm>
            <a:off x="1714500" y="6215063"/>
            <a:ext cx="6572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en-US" sz="1400" b="1">
                <a:solidFill>
                  <a:schemeClr val="accent2"/>
                </a:solidFill>
                <a:latin typeface="Calibri" pitchFamily="34" charset="0"/>
              </a:rPr>
              <a:t>Regional Conference  on Financial Consumer Protection and Financial Literacy</a:t>
            </a:r>
          </a:p>
          <a:p>
            <a:pPr algn="r"/>
            <a:r>
              <a:rPr lang="en-US" sz="1400" b="1">
                <a:solidFill>
                  <a:schemeClr val="accent2"/>
                </a:solidFill>
                <a:latin typeface="Calibri" pitchFamily="34" charset="0"/>
              </a:rPr>
              <a:t>10-11 June 2014, Sofia, Bulgaria</a:t>
            </a:r>
            <a:endParaRPr lang="bg-BG" sz="1400" b="1">
              <a:solidFill>
                <a:schemeClr val="accent2"/>
              </a:solidFill>
              <a:latin typeface="Calibri" pitchFamily="34" charset="0"/>
            </a:endParaRPr>
          </a:p>
          <a:p>
            <a:pPr algn="ctr"/>
            <a:endParaRPr lang="bg-BG" sz="1400" b="1"/>
          </a:p>
        </p:txBody>
      </p:sp>
      <p:sp>
        <p:nvSpPr>
          <p:cNvPr id="25604" name="Title 10"/>
          <p:cNvSpPr>
            <a:spLocks noGrp="1"/>
          </p:cNvSpPr>
          <p:nvPr>
            <p:ph type="title" idx="4294967295"/>
          </p:nvPr>
        </p:nvSpPr>
        <p:spPr>
          <a:xfrm>
            <a:off x="500063" y="214313"/>
            <a:ext cx="8229600" cy="1011237"/>
          </a:xfrm>
        </p:spPr>
        <p:txBody>
          <a:bodyPr/>
          <a:lstStyle/>
          <a:p>
            <a:pPr eaLnBrk="1" hangingPunct="1"/>
            <a:r>
              <a:rPr lang="en-US" sz="3600" dirty="0" smtClean="0"/>
              <a:t>Steering Committee  for fi</a:t>
            </a:r>
            <a:r>
              <a:rPr lang="en-US" sz="3600" dirty="0" smtClean="0">
                <a:latin typeface="+mn-lt"/>
              </a:rPr>
              <a:t>nancial consumer protection and financial literacy</a:t>
            </a:r>
            <a:endParaRPr lang="bg-BG" sz="3600" dirty="0" smtClean="0">
              <a:latin typeface="+mn-l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3580</TotalTime>
  <Words>822</Words>
  <Application>Microsoft Office PowerPoint</Application>
  <PresentationFormat>On-screen Show (4:3)</PresentationFormat>
  <Paragraphs>112</Paragraphs>
  <Slides>12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Default Design</vt:lpstr>
      <vt:lpstr>Microsoft Office Excel 97-2003 Worksheet</vt:lpstr>
      <vt:lpstr>Strengthening the Population’s Financial Capability</vt:lpstr>
      <vt:lpstr>Financial literacy in Bulgaria</vt:lpstr>
      <vt:lpstr>Slide 3</vt:lpstr>
      <vt:lpstr>Slide 4</vt:lpstr>
      <vt:lpstr>Slide 5</vt:lpstr>
      <vt:lpstr>Protection of the Consumers of Financial Services  and Enhancement of the Financial Literacy - main priority in the FSC’s Strategy for 2012-2015</vt:lpstr>
      <vt:lpstr>Program for protection of consumers of financial services and better financial literacy </vt:lpstr>
      <vt:lpstr>Financial education: advantages for the Financial Service Providers (FSPs)</vt:lpstr>
      <vt:lpstr>Steering Committee  for financial consumer protection and financial literacy</vt:lpstr>
      <vt:lpstr>Slide 10</vt:lpstr>
      <vt:lpstr>A dedicated portal aimed at financial education and consumer protection: www.tvoitefinansi.bg  </vt:lpstr>
      <vt:lpstr>Slide 12</vt:lpstr>
    </vt:vector>
  </TitlesOfParts>
  <Company>KFN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nikolova_e</dc:creator>
  <cp:lastModifiedBy>savov_v</cp:lastModifiedBy>
  <cp:revision>177</cp:revision>
  <dcterms:created xsi:type="dcterms:W3CDTF">2012-11-29T12:52:02Z</dcterms:created>
  <dcterms:modified xsi:type="dcterms:W3CDTF">2014-06-05T11:38:57Z</dcterms:modified>
</cp:coreProperties>
</file>