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tags/tag23.xml" ContentType="application/vnd.openxmlformats-officedocument.presentationml.tags+xml"/>
  <Override PartName="/ppt/notesSlides/notesSlide1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24.xml" ContentType="application/vnd.openxmlformats-officedocument.presentationml.tags+xml"/>
  <Override PartName="/ppt/notesSlides/notesSlide1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93" r:id="rId2"/>
    <p:sldId id="257" r:id="rId3"/>
    <p:sldId id="261" r:id="rId4"/>
    <p:sldId id="302" r:id="rId5"/>
    <p:sldId id="307" r:id="rId6"/>
    <p:sldId id="295" r:id="rId7"/>
    <p:sldId id="298" r:id="rId8"/>
    <p:sldId id="297" r:id="rId9"/>
    <p:sldId id="299" r:id="rId10"/>
    <p:sldId id="309" r:id="rId11"/>
    <p:sldId id="310" r:id="rId12"/>
    <p:sldId id="311" r:id="rId13"/>
    <p:sldId id="296" r:id="rId14"/>
    <p:sldId id="300" r:id="rId15"/>
    <p:sldId id="304" r:id="rId16"/>
    <p:sldId id="312" r:id="rId17"/>
    <p:sldId id="314" r:id="rId18"/>
    <p:sldId id="315" r:id="rId19"/>
    <p:sldId id="313" r:id="rId20"/>
  </p:sldIdLst>
  <p:sldSz cx="9144000" cy="6858000" type="screen4x3"/>
  <p:notesSz cx="6797675" cy="9926638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C2E49C"/>
    <a:srgbClr val="F3EBFF"/>
    <a:srgbClr val="E4D2FE"/>
    <a:srgbClr val="FF3300"/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995" autoAdjust="0"/>
    <p:restoredTop sz="55771" autoAdjust="0"/>
  </p:normalViewPr>
  <p:slideViewPr>
    <p:cSldViewPr>
      <p:cViewPr>
        <p:scale>
          <a:sx n="88" d="100"/>
          <a:sy n="88" d="100"/>
        </p:scale>
        <p:origin x="-2220" y="10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F94872-9670-42B1-8085-58E1AADF270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3CAC17C7-CAC4-4939-A552-42B64BE231F5}">
      <dgm:prSet phldrT="[Text]"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Objectives:</a:t>
          </a:r>
        </a:p>
        <a:p>
          <a:r>
            <a:rPr lang="en-US" dirty="0" smtClean="0">
              <a:solidFill>
                <a:srgbClr val="333399"/>
              </a:solidFill>
            </a:rPr>
            <a:t>Consumer Protection</a:t>
          </a:r>
        </a:p>
        <a:p>
          <a:r>
            <a:rPr lang="en-US" dirty="0" smtClean="0">
              <a:solidFill>
                <a:srgbClr val="333399"/>
              </a:solidFill>
            </a:rPr>
            <a:t>Financial Stability</a:t>
          </a:r>
          <a:endParaRPr lang="bg-BG" dirty="0">
            <a:solidFill>
              <a:srgbClr val="333399"/>
            </a:solidFill>
          </a:endParaRPr>
        </a:p>
      </dgm:t>
    </dgm:pt>
    <dgm:pt modelId="{0D01376A-D772-43CD-B7C9-DA0D990D8FC0}" type="parTrans" cxnId="{44B9798B-86BB-4AF5-8273-DDB81C6057BA}">
      <dgm:prSet/>
      <dgm:spPr/>
      <dgm:t>
        <a:bodyPr/>
        <a:lstStyle/>
        <a:p>
          <a:endParaRPr lang="bg-BG"/>
        </a:p>
      </dgm:t>
    </dgm:pt>
    <dgm:pt modelId="{20D248F8-B9C3-4C30-ACB8-2F64BE70CD08}" type="sibTrans" cxnId="{44B9798B-86BB-4AF5-8273-DDB81C6057BA}">
      <dgm:prSet/>
      <dgm:spPr/>
      <dgm:t>
        <a:bodyPr/>
        <a:lstStyle/>
        <a:p>
          <a:endParaRPr lang="bg-BG"/>
        </a:p>
      </dgm:t>
    </dgm:pt>
    <dgm:pt modelId="{CFC59C0D-72DE-4697-A95D-EA1D883C7D8C}">
      <dgm:prSet phldrT="[Text]"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b="0" dirty="0" smtClean="0">
              <a:solidFill>
                <a:srgbClr val="333399"/>
              </a:solidFill>
            </a:rPr>
            <a:t>Which instruments?</a:t>
          </a:r>
        </a:p>
        <a:p>
          <a:r>
            <a:rPr lang="en-US" b="1" dirty="0" smtClean="0">
              <a:solidFill>
                <a:srgbClr val="333399"/>
              </a:solidFill>
            </a:rPr>
            <a:t>“Deposits”</a:t>
          </a:r>
          <a:endParaRPr lang="bg-BG" b="1" dirty="0">
            <a:solidFill>
              <a:srgbClr val="333399"/>
            </a:solidFill>
          </a:endParaRPr>
        </a:p>
      </dgm:t>
    </dgm:pt>
    <dgm:pt modelId="{501EC9B1-26B1-4BA7-86F7-8383E4481C43}" type="parTrans" cxnId="{47A185A4-5137-423A-8905-8CDCBC052DB8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D013800B-EE60-408B-915A-EEFDA0CFDCF2}" type="sibTrans" cxnId="{47A185A4-5137-423A-8905-8CDCBC052DB8}">
      <dgm:prSet/>
      <dgm:spPr/>
      <dgm:t>
        <a:bodyPr/>
        <a:lstStyle/>
        <a:p>
          <a:endParaRPr lang="bg-BG"/>
        </a:p>
      </dgm:t>
    </dgm:pt>
    <dgm:pt modelId="{3B93CD4D-15B6-4105-BAB7-7393CC51D2CF}">
      <dgm:prSet phldrT="[Text]"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In Local Currencies</a:t>
          </a:r>
          <a:endParaRPr lang="bg-BG" dirty="0">
            <a:solidFill>
              <a:srgbClr val="333399"/>
            </a:solidFill>
          </a:endParaRPr>
        </a:p>
      </dgm:t>
    </dgm:pt>
    <dgm:pt modelId="{3A1875AA-040C-457C-AFFE-44128C5FE960}" type="parTrans" cxnId="{9EDA8F03-C16A-4102-A3CB-14DE5ACC31EE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9F3E1A4D-426A-4547-B4E0-95B46933C935}" type="sibTrans" cxnId="{9EDA8F03-C16A-4102-A3CB-14DE5ACC31EE}">
      <dgm:prSet/>
      <dgm:spPr/>
      <dgm:t>
        <a:bodyPr/>
        <a:lstStyle/>
        <a:p>
          <a:endParaRPr lang="bg-BG"/>
        </a:p>
      </dgm:t>
    </dgm:pt>
    <dgm:pt modelId="{015AC66C-290E-4674-BA65-501B382B37B9}">
      <dgm:prSet phldrT="[Text]"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In Foreign Currencies</a:t>
          </a:r>
          <a:endParaRPr lang="bg-BG" dirty="0">
            <a:solidFill>
              <a:srgbClr val="333399"/>
            </a:solidFill>
          </a:endParaRPr>
        </a:p>
      </dgm:t>
    </dgm:pt>
    <dgm:pt modelId="{12D26D4D-8AB2-4418-AEFD-FFCC48D4012F}" type="parTrans" cxnId="{FEBD5C10-77F1-40D8-AC01-E6E71309041A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AE68BE23-7413-46C9-81A6-EA32E1762039}" type="sibTrans" cxnId="{FEBD5C10-77F1-40D8-AC01-E6E71309041A}">
      <dgm:prSet/>
      <dgm:spPr/>
      <dgm:t>
        <a:bodyPr/>
        <a:lstStyle/>
        <a:p>
          <a:endParaRPr lang="bg-BG"/>
        </a:p>
      </dgm:t>
    </dgm:pt>
    <dgm:pt modelId="{5C65CEF7-6866-4A92-A5E1-4180711F3406}">
      <dgm:prSet phldrT="[Text]"/>
      <dgm:spPr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Which Institutions?</a:t>
          </a:r>
          <a:endParaRPr lang="bg-BG" dirty="0">
            <a:solidFill>
              <a:srgbClr val="333399"/>
            </a:solidFill>
          </a:endParaRPr>
        </a:p>
      </dgm:t>
    </dgm:pt>
    <dgm:pt modelId="{05D87C14-A284-4C15-9A0B-078EF275E4A8}" type="parTrans" cxnId="{C0D56873-0A58-4912-8515-0E1CD23E991D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1981B617-FDD7-498C-836F-760E67186B13}" type="sibTrans" cxnId="{C0D56873-0A58-4912-8515-0E1CD23E991D}">
      <dgm:prSet/>
      <dgm:spPr/>
      <dgm:t>
        <a:bodyPr/>
        <a:lstStyle/>
        <a:p>
          <a:endParaRPr lang="bg-BG"/>
        </a:p>
      </dgm:t>
    </dgm:pt>
    <dgm:pt modelId="{A5FB4FBB-5029-4133-9694-E57CC08F5777}">
      <dgm:prSet/>
      <dgm:spPr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Whose Deposits?</a:t>
          </a:r>
          <a:endParaRPr lang="bg-BG" dirty="0">
            <a:solidFill>
              <a:srgbClr val="333399"/>
            </a:solidFill>
          </a:endParaRPr>
        </a:p>
      </dgm:t>
    </dgm:pt>
    <dgm:pt modelId="{6A245121-E3C3-44EF-BCF2-AFA27C21FC58}" type="parTrans" cxnId="{041AA394-1FB4-4706-AD17-7163185531AD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639B389F-4492-4199-93C1-D8F1C601C844}" type="sibTrans" cxnId="{041AA394-1FB4-4706-AD17-7163185531AD}">
      <dgm:prSet/>
      <dgm:spPr/>
      <dgm:t>
        <a:bodyPr/>
        <a:lstStyle/>
        <a:p>
          <a:endParaRPr lang="bg-BG"/>
        </a:p>
      </dgm:t>
    </dgm:pt>
    <dgm:pt modelId="{D9559CD1-E662-4AB1-918C-4129EA1985FB}" type="pres">
      <dgm:prSet presAssocID="{96F94872-9670-42B1-8085-58E1AADF270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bg-BG"/>
        </a:p>
      </dgm:t>
    </dgm:pt>
    <dgm:pt modelId="{485B6C86-3A66-47BC-9625-436D3E53B94F}" type="pres">
      <dgm:prSet presAssocID="{3CAC17C7-CAC4-4939-A552-42B64BE231F5}" presName="hierRoot1" presStyleCnt="0"/>
      <dgm:spPr/>
    </dgm:pt>
    <dgm:pt modelId="{354ABE94-6CEC-41FB-9C6E-A03B10DB30CD}" type="pres">
      <dgm:prSet presAssocID="{3CAC17C7-CAC4-4939-A552-42B64BE231F5}" presName="composite" presStyleCnt="0"/>
      <dgm:spPr/>
    </dgm:pt>
    <dgm:pt modelId="{568907DE-BD3D-418C-935E-BCB0B8669991}" type="pres">
      <dgm:prSet presAssocID="{3CAC17C7-CAC4-4939-A552-42B64BE231F5}" presName="background" presStyleLbl="node0" presStyleIdx="0" presStyleCnt="1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0A6FD6EB-1ADB-43D3-9CC1-FE6069D732CE}" type="pres">
      <dgm:prSet presAssocID="{3CAC17C7-CAC4-4939-A552-42B64BE231F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D4E62076-109E-4183-881A-BC8A9E97C103}" type="pres">
      <dgm:prSet presAssocID="{3CAC17C7-CAC4-4939-A552-42B64BE231F5}" presName="hierChild2" presStyleCnt="0"/>
      <dgm:spPr/>
    </dgm:pt>
    <dgm:pt modelId="{EBBDCFDB-653C-4373-8522-AADFC153AEB8}" type="pres">
      <dgm:prSet presAssocID="{501EC9B1-26B1-4BA7-86F7-8383E4481C43}" presName="Name10" presStyleLbl="parChTrans1D2" presStyleIdx="0" presStyleCnt="3"/>
      <dgm:spPr/>
      <dgm:t>
        <a:bodyPr/>
        <a:lstStyle/>
        <a:p>
          <a:endParaRPr lang="bg-BG"/>
        </a:p>
      </dgm:t>
    </dgm:pt>
    <dgm:pt modelId="{F119E98C-C311-4B8A-B59D-822F11C1E75D}" type="pres">
      <dgm:prSet presAssocID="{CFC59C0D-72DE-4697-A95D-EA1D883C7D8C}" presName="hierRoot2" presStyleCnt="0"/>
      <dgm:spPr/>
    </dgm:pt>
    <dgm:pt modelId="{46D8C19B-8F5B-4804-9DB7-727B728341EF}" type="pres">
      <dgm:prSet presAssocID="{CFC59C0D-72DE-4697-A95D-EA1D883C7D8C}" presName="composite2" presStyleCnt="0"/>
      <dgm:spPr/>
    </dgm:pt>
    <dgm:pt modelId="{272C02DB-029C-4410-8B84-4B0E5FE21A56}" type="pres">
      <dgm:prSet presAssocID="{CFC59C0D-72DE-4697-A95D-EA1D883C7D8C}" presName="background2" presStyleLbl="node2" presStyleIdx="0" presStyleCnt="3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CED15619-1472-439E-8B84-7C65D3246803}" type="pres">
      <dgm:prSet presAssocID="{CFC59C0D-72DE-4697-A95D-EA1D883C7D8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911ADB18-3D5A-4E50-A5F2-47356CA2FD2C}" type="pres">
      <dgm:prSet presAssocID="{CFC59C0D-72DE-4697-A95D-EA1D883C7D8C}" presName="hierChild3" presStyleCnt="0"/>
      <dgm:spPr/>
    </dgm:pt>
    <dgm:pt modelId="{6054F12F-4FB2-449D-BEF4-ACD6FB51BBAA}" type="pres">
      <dgm:prSet presAssocID="{3A1875AA-040C-457C-AFFE-44128C5FE960}" presName="Name17" presStyleLbl="parChTrans1D3" presStyleIdx="0" presStyleCnt="2"/>
      <dgm:spPr/>
      <dgm:t>
        <a:bodyPr/>
        <a:lstStyle/>
        <a:p>
          <a:endParaRPr lang="bg-BG"/>
        </a:p>
      </dgm:t>
    </dgm:pt>
    <dgm:pt modelId="{37AED47D-008B-4D49-84E9-D042C6F59060}" type="pres">
      <dgm:prSet presAssocID="{3B93CD4D-15B6-4105-BAB7-7393CC51D2CF}" presName="hierRoot3" presStyleCnt="0"/>
      <dgm:spPr/>
    </dgm:pt>
    <dgm:pt modelId="{237D2DD8-1243-4C88-AD69-E3FEDB073A89}" type="pres">
      <dgm:prSet presAssocID="{3B93CD4D-15B6-4105-BAB7-7393CC51D2CF}" presName="composite3" presStyleCnt="0"/>
      <dgm:spPr/>
    </dgm:pt>
    <dgm:pt modelId="{0FACE869-B7AC-4D7D-BB5C-0821029D9A4D}" type="pres">
      <dgm:prSet presAssocID="{3B93CD4D-15B6-4105-BAB7-7393CC51D2CF}" presName="background3" presStyleLbl="node3" presStyleIdx="0" presStyleCnt="2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3816FBD3-F00B-47BE-A60C-84DC9DB973D6}" type="pres">
      <dgm:prSet presAssocID="{3B93CD4D-15B6-4105-BAB7-7393CC51D2CF}" presName="text3" presStyleLbl="fgAcc3" presStyleIdx="0" presStyleCnt="2" custScaleY="50329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9DA75C2C-CDFE-42CE-93F2-4257B3B7925E}" type="pres">
      <dgm:prSet presAssocID="{3B93CD4D-15B6-4105-BAB7-7393CC51D2CF}" presName="hierChild4" presStyleCnt="0"/>
      <dgm:spPr/>
    </dgm:pt>
    <dgm:pt modelId="{6B7AEB93-ABFD-4941-8BB6-98F7728D5625}" type="pres">
      <dgm:prSet presAssocID="{12D26D4D-8AB2-4418-AEFD-FFCC48D4012F}" presName="Name17" presStyleLbl="parChTrans1D3" presStyleIdx="1" presStyleCnt="2"/>
      <dgm:spPr/>
      <dgm:t>
        <a:bodyPr/>
        <a:lstStyle/>
        <a:p>
          <a:endParaRPr lang="bg-BG"/>
        </a:p>
      </dgm:t>
    </dgm:pt>
    <dgm:pt modelId="{9A767F89-AD3C-4F6E-BA9F-201E3953F329}" type="pres">
      <dgm:prSet presAssocID="{015AC66C-290E-4674-BA65-501B382B37B9}" presName="hierRoot3" presStyleCnt="0"/>
      <dgm:spPr/>
    </dgm:pt>
    <dgm:pt modelId="{5FDAB45C-90F6-4B30-8FE4-2AECD01DBB5F}" type="pres">
      <dgm:prSet presAssocID="{015AC66C-290E-4674-BA65-501B382B37B9}" presName="composite3" presStyleCnt="0"/>
      <dgm:spPr/>
    </dgm:pt>
    <dgm:pt modelId="{F0BD7C35-1673-49A1-A59C-2B8E1DA05618}" type="pres">
      <dgm:prSet presAssocID="{015AC66C-290E-4674-BA65-501B382B37B9}" presName="background3" presStyleLbl="node3" presStyleIdx="1" presStyleCnt="2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F3AC1ABC-B8D1-4075-8289-604FA3313E14}" type="pres">
      <dgm:prSet presAssocID="{015AC66C-290E-4674-BA65-501B382B37B9}" presName="text3" presStyleLbl="fgAcc3" presStyleIdx="1" presStyleCnt="2" custScaleY="50329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F2F7C2FC-2F12-4370-BA88-5FF24FC3C25A}" type="pres">
      <dgm:prSet presAssocID="{015AC66C-290E-4674-BA65-501B382B37B9}" presName="hierChild4" presStyleCnt="0"/>
      <dgm:spPr/>
    </dgm:pt>
    <dgm:pt modelId="{412FC00E-FF89-47F1-AC91-B525F75E5179}" type="pres">
      <dgm:prSet presAssocID="{05D87C14-A284-4C15-9A0B-078EF275E4A8}" presName="Name10" presStyleLbl="parChTrans1D2" presStyleIdx="1" presStyleCnt="3"/>
      <dgm:spPr/>
      <dgm:t>
        <a:bodyPr/>
        <a:lstStyle/>
        <a:p>
          <a:endParaRPr lang="bg-BG"/>
        </a:p>
      </dgm:t>
    </dgm:pt>
    <dgm:pt modelId="{70EE8B5E-EC66-4AD8-B06D-D002C0D6A3BB}" type="pres">
      <dgm:prSet presAssocID="{5C65CEF7-6866-4A92-A5E1-4180711F3406}" presName="hierRoot2" presStyleCnt="0"/>
      <dgm:spPr/>
    </dgm:pt>
    <dgm:pt modelId="{76FF7827-3487-4E43-87B2-B27F6D7517F0}" type="pres">
      <dgm:prSet presAssocID="{5C65CEF7-6866-4A92-A5E1-4180711F3406}" presName="composite2" presStyleCnt="0"/>
      <dgm:spPr/>
    </dgm:pt>
    <dgm:pt modelId="{B952E6AF-05B6-4FB6-A22D-69D41288E182}" type="pres">
      <dgm:prSet presAssocID="{5C65CEF7-6866-4A92-A5E1-4180711F3406}" presName="background2" presStyleLbl="node2" presStyleIdx="1" presStyleCnt="3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732C43E4-672E-4F96-AB17-195B59B8EAEF}" type="pres">
      <dgm:prSet presAssocID="{5C65CEF7-6866-4A92-A5E1-4180711F340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3388AFA0-C3FA-4EE0-8D88-8049E93E2D3E}" type="pres">
      <dgm:prSet presAssocID="{5C65CEF7-6866-4A92-A5E1-4180711F3406}" presName="hierChild3" presStyleCnt="0"/>
      <dgm:spPr/>
    </dgm:pt>
    <dgm:pt modelId="{52A379BC-98E2-4C9C-9824-A221B93B0A29}" type="pres">
      <dgm:prSet presAssocID="{6A245121-E3C3-44EF-BCF2-AFA27C21FC58}" presName="Name10" presStyleLbl="parChTrans1D2" presStyleIdx="2" presStyleCnt="3"/>
      <dgm:spPr/>
      <dgm:t>
        <a:bodyPr/>
        <a:lstStyle/>
        <a:p>
          <a:endParaRPr lang="bg-BG"/>
        </a:p>
      </dgm:t>
    </dgm:pt>
    <dgm:pt modelId="{4CC0427E-F622-4EF2-A502-E1F0CA405E45}" type="pres">
      <dgm:prSet presAssocID="{A5FB4FBB-5029-4133-9694-E57CC08F5777}" presName="hierRoot2" presStyleCnt="0"/>
      <dgm:spPr/>
    </dgm:pt>
    <dgm:pt modelId="{1CA579EB-9FE4-4B4D-8C9A-FAB29FF2A033}" type="pres">
      <dgm:prSet presAssocID="{A5FB4FBB-5029-4133-9694-E57CC08F5777}" presName="composite2" presStyleCnt="0"/>
      <dgm:spPr/>
    </dgm:pt>
    <dgm:pt modelId="{65E8F9E4-F646-43E1-9E48-8D3F07708AE4}" type="pres">
      <dgm:prSet presAssocID="{A5FB4FBB-5029-4133-9694-E57CC08F5777}" presName="background2" presStyleLbl="node2" presStyleIdx="2" presStyleCnt="3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1F8D81DF-3B9E-455E-8CD9-EDFA6436F09F}" type="pres">
      <dgm:prSet presAssocID="{A5FB4FBB-5029-4133-9694-E57CC08F5777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DB001E8E-493F-48E3-B8AE-FC57CB3636D6}" type="pres">
      <dgm:prSet presAssocID="{A5FB4FBB-5029-4133-9694-E57CC08F5777}" presName="hierChild3" presStyleCnt="0"/>
      <dgm:spPr/>
    </dgm:pt>
  </dgm:ptLst>
  <dgm:cxnLst>
    <dgm:cxn modelId="{23D8D2DE-F992-4896-906F-30DFE52A6723}" type="presOf" srcId="{05D87C14-A284-4C15-9A0B-078EF275E4A8}" destId="{412FC00E-FF89-47F1-AC91-B525F75E5179}" srcOrd="0" destOrd="0" presId="urn:microsoft.com/office/officeart/2005/8/layout/hierarchy1"/>
    <dgm:cxn modelId="{C008100C-39A4-47CC-AE23-3E5A50A341D9}" type="presOf" srcId="{015AC66C-290E-4674-BA65-501B382B37B9}" destId="{F3AC1ABC-B8D1-4075-8289-604FA3313E14}" srcOrd="0" destOrd="0" presId="urn:microsoft.com/office/officeart/2005/8/layout/hierarchy1"/>
    <dgm:cxn modelId="{041AA394-1FB4-4706-AD17-7163185531AD}" srcId="{3CAC17C7-CAC4-4939-A552-42B64BE231F5}" destId="{A5FB4FBB-5029-4133-9694-E57CC08F5777}" srcOrd="2" destOrd="0" parTransId="{6A245121-E3C3-44EF-BCF2-AFA27C21FC58}" sibTransId="{639B389F-4492-4199-93C1-D8F1C601C844}"/>
    <dgm:cxn modelId="{7806D6F3-096F-4045-8CD4-FE3F5077BEB9}" type="presOf" srcId="{3A1875AA-040C-457C-AFFE-44128C5FE960}" destId="{6054F12F-4FB2-449D-BEF4-ACD6FB51BBAA}" srcOrd="0" destOrd="0" presId="urn:microsoft.com/office/officeart/2005/8/layout/hierarchy1"/>
    <dgm:cxn modelId="{89762477-B025-411F-A7DC-ED83A8F605DA}" type="presOf" srcId="{6A245121-E3C3-44EF-BCF2-AFA27C21FC58}" destId="{52A379BC-98E2-4C9C-9824-A221B93B0A29}" srcOrd="0" destOrd="0" presId="urn:microsoft.com/office/officeart/2005/8/layout/hierarchy1"/>
    <dgm:cxn modelId="{C09E44BF-53CE-413F-B0C5-1FDD6ABAE0A6}" type="presOf" srcId="{3CAC17C7-CAC4-4939-A552-42B64BE231F5}" destId="{0A6FD6EB-1ADB-43D3-9CC1-FE6069D732CE}" srcOrd="0" destOrd="0" presId="urn:microsoft.com/office/officeart/2005/8/layout/hierarchy1"/>
    <dgm:cxn modelId="{D66D9460-A5D0-4769-A790-624364EB9107}" type="presOf" srcId="{A5FB4FBB-5029-4133-9694-E57CC08F5777}" destId="{1F8D81DF-3B9E-455E-8CD9-EDFA6436F09F}" srcOrd="0" destOrd="0" presId="urn:microsoft.com/office/officeart/2005/8/layout/hierarchy1"/>
    <dgm:cxn modelId="{FEBD5C10-77F1-40D8-AC01-E6E71309041A}" srcId="{CFC59C0D-72DE-4697-A95D-EA1D883C7D8C}" destId="{015AC66C-290E-4674-BA65-501B382B37B9}" srcOrd="1" destOrd="0" parTransId="{12D26D4D-8AB2-4418-AEFD-FFCC48D4012F}" sibTransId="{AE68BE23-7413-46C9-81A6-EA32E1762039}"/>
    <dgm:cxn modelId="{C0D56873-0A58-4912-8515-0E1CD23E991D}" srcId="{3CAC17C7-CAC4-4939-A552-42B64BE231F5}" destId="{5C65CEF7-6866-4A92-A5E1-4180711F3406}" srcOrd="1" destOrd="0" parTransId="{05D87C14-A284-4C15-9A0B-078EF275E4A8}" sibTransId="{1981B617-FDD7-498C-836F-760E67186B13}"/>
    <dgm:cxn modelId="{536EB712-3CA8-40BF-96E1-8642B0C6D8D6}" type="presOf" srcId="{5C65CEF7-6866-4A92-A5E1-4180711F3406}" destId="{732C43E4-672E-4F96-AB17-195B59B8EAEF}" srcOrd="0" destOrd="0" presId="urn:microsoft.com/office/officeart/2005/8/layout/hierarchy1"/>
    <dgm:cxn modelId="{0EA382B3-204F-49F3-B19C-3F0D8E73371C}" type="presOf" srcId="{3B93CD4D-15B6-4105-BAB7-7393CC51D2CF}" destId="{3816FBD3-F00B-47BE-A60C-84DC9DB973D6}" srcOrd="0" destOrd="0" presId="urn:microsoft.com/office/officeart/2005/8/layout/hierarchy1"/>
    <dgm:cxn modelId="{44B9798B-86BB-4AF5-8273-DDB81C6057BA}" srcId="{96F94872-9670-42B1-8085-58E1AADF2705}" destId="{3CAC17C7-CAC4-4939-A552-42B64BE231F5}" srcOrd="0" destOrd="0" parTransId="{0D01376A-D772-43CD-B7C9-DA0D990D8FC0}" sibTransId="{20D248F8-B9C3-4C30-ACB8-2F64BE70CD08}"/>
    <dgm:cxn modelId="{47A185A4-5137-423A-8905-8CDCBC052DB8}" srcId="{3CAC17C7-CAC4-4939-A552-42B64BE231F5}" destId="{CFC59C0D-72DE-4697-A95D-EA1D883C7D8C}" srcOrd="0" destOrd="0" parTransId="{501EC9B1-26B1-4BA7-86F7-8383E4481C43}" sibTransId="{D013800B-EE60-408B-915A-EEFDA0CFDCF2}"/>
    <dgm:cxn modelId="{ECDEA9A2-D5B1-4907-A1AE-2F0367EAA914}" type="presOf" srcId="{12D26D4D-8AB2-4418-AEFD-FFCC48D4012F}" destId="{6B7AEB93-ABFD-4941-8BB6-98F7728D5625}" srcOrd="0" destOrd="0" presId="urn:microsoft.com/office/officeart/2005/8/layout/hierarchy1"/>
    <dgm:cxn modelId="{112BF95E-2963-44A7-8DED-D10C6195B90A}" type="presOf" srcId="{501EC9B1-26B1-4BA7-86F7-8383E4481C43}" destId="{EBBDCFDB-653C-4373-8522-AADFC153AEB8}" srcOrd="0" destOrd="0" presId="urn:microsoft.com/office/officeart/2005/8/layout/hierarchy1"/>
    <dgm:cxn modelId="{62707012-055C-489C-8AC7-FDBE9128F5FF}" type="presOf" srcId="{96F94872-9670-42B1-8085-58E1AADF2705}" destId="{D9559CD1-E662-4AB1-918C-4129EA1985FB}" srcOrd="0" destOrd="0" presId="urn:microsoft.com/office/officeart/2005/8/layout/hierarchy1"/>
    <dgm:cxn modelId="{9EDA8F03-C16A-4102-A3CB-14DE5ACC31EE}" srcId="{CFC59C0D-72DE-4697-A95D-EA1D883C7D8C}" destId="{3B93CD4D-15B6-4105-BAB7-7393CC51D2CF}" srcOrd="0" destOrd="0" parTransId="{3A1875AA-040C-457C-AFFE-44128C5FE960}" sibTransId="{9F3E1A4D-426A-4547-B4E0-95B46933C935}"/>
    <dgm:cxn modelId="{51317F7F-7D6A-41C7-AD4E-7690695500A5}" type="presOf" srcId="{CFC59C0D-72DE-4697-A95D-EA1D883C7D8C}" destId="{CED15619-1472-439E-8B84-7C65D3246803}" srcOrd="0" destOrd="0" presId="urn:microsoft.com/office/officeart/2005/8/layout/hierarchy1"/>
    <dgm:cxn modelId="{42D4DD82-5C38-4B86-96DD-D9D2A3F9C1E8}" type="presParOf" srcId="{D9559CD1-E662-4AB1-918C-4129EA1985FB}" destId="{485B6C86-3A66-47BC-9625-436D3E53B94F}" srcOrd="0" destOrd="0" presId="urn:microsoft.com/office/officeart/2005/8/layout/hierarchy1"/>
    <dgm:cxn modelId="{DD2F5061-178C-4A1D-B11D-CE0EC8F8501D}" type="presParOf" srcId="{485B6C86-3A66-47BC-9625-436D3E53B94F}" destId="{354ABE94-6CEC-41FB-9C6E-A03B10DB30CD}" srcOrd="0" destOrd="0" presId="urn:microsoft.com/office/officeart/2005/8/layout/hierarchy1"/>
    <dgm:cxn modelId="{66279369-65EC-4A4E-AF4C-ED17CF1B8539}" type="presParOf" srcId="{354ABE94-6CEC-41FB-9C6E-A03B10DB30CD}" destId="{568907DE-BD3D-418C-935E-BCB0B8669991}" srcOrd="0" destOrd="0" presId="urn:microsoft.com/office/officeart/2005/8/layout/hierarchy1"/>
    <dgm:cxn modelId="{F414215B-A9A7-4A04-AC24-9ED7068E7414}" type="presParOf" srcId="{354ABE94-6CEC-41FB-9C6E-A03B10DB30CD}" destId="{0A6FD6EB-1ADB-43D3-9CC1-FE6069D732CE}" srcOrd="1" destOrd="0" presId="urn:microsoft.com/office/officeart/2005/8/layout/hierarchy1"/>
    <dgm:cxn modelId="{34ED4FC8-B4A7-4A20-BBB5-42D27700A5AA}" type="presParOf" srcId="{485B6C86-3A66-47BC-9625-436D3E53B94F}" destId="{D4E62076-109E-4183-881A-BC8A9E97C103}" srcOrd="1" destOrd="0" presId="urn:microsoft.com/office/officeart/2005/8/layout/hierarchy1"/>
    <dgm:cxn modelId="{5CAACFE2-469C-4258-B11F-FE80183A4F28}" type="presParOf" srcId="{D4E62076-109E-4183-881A-BC8A9E97C103}" destId="{EBBDCFDB-653C-4373-8522-AADFC153AEB8}" srcOrd="0" destOrd="0" presId="urn:microsoft.com/office/officeart/2005/8/layout/hierarchy1"/>
    <dgm:cxn modelId="{40617829-F55C-43F3-8F19-9E6C9EDE02FE}" type="presParOf" srcId="{D4E62076-109E-4183-881A-BC8A9E97C103}" destId="{F119E98C-C311-4B8A-B59D-822F11C1E75D}" srcOrd="1" destOrd="0" presId="urn:microsoft.com/office/officeart/2005/8/layout/hierarchy1"/>
    <dgm:cxn modelId="{66FCB653-2919-472F-A4A2-935B39D5DAFA}" type="presParOf" srcId="{F119E98C-C311-4B8A-B59D-822F11C1E75D}" destId="{46D8C19B-8F5B-4804-9DB7-727B728341EF}" srcOrd="0" destOrd="0" presId="urn:microsoft.com/office/officeart/2005/8/layout/hierarchy1"/>
    <dgm:cxn modelId="{4C8D2095-038A-47EE-AECC-9CC9C29B8470}" type="presParOf" srcId="{46D8C19B-8F5B-4804-9DB7-727B728341EF}" destId="{272C02DB-029C-4410-8B84-4B0E5FE21A56}" srcOrd="0" destOrd="0" presId="urn:microsoft.com/office/officeart/2005/8/layout/hierarchy1"/>
    <dgm:cxn modelId="{6502AFF4-E96F-4EBF-907A-CBFF7082838B}" type="presParOf" srcId="{46D8C19B-8F5B-4804-9DB7-727B728341EF}" destId="{CED15619-1472-439E-8B84-7C65D3246803}" srcOrd="1" destOrd="0" presId="urn:microsoft.com/office/officeart/2005/8/layout/hierarchy1"/>
    <dgm:cxn modelId="{1A6375F8-C61F-4AD4-8420-885D7576F42C}" type="presParOf" srcId="{F119E98C-C311-4B8A-B59D-822F11C1E75D}" destId="{911ADB18-3D5A-4E50-A5F2-47356CA2FD2C}" srcOrd="1" destOrd="0" presId="urn:microsoft.com/office/officeart/2005/8/layout/hierarchy1"/>
    <dgm:cxn modelId="{66E3FDF2-7971-42CB-AB42-2A42431814E1}" type="presParOf" srcId="{911ADB18-3D5A-4E50-A5F2-47356CA2FD2C}" destId="{6054F12F-4FB2-449D-BEF4-ACD6FB51BBAA}" srcOrd="0" destOrd="0" presId="urn:microsoft.com/office/officeart/2005/8/layout/hierarchy1"/>
    <dgm:cxn modelId="{357251D8-002A-4612-9BE4-EBAE82C3FB12}" type="presParOf" srcId="{911ADB18-3D5A-4E50-A5F2-47356CA2FD2C}" destId="{37AED47D-008B-4D49-84E9-D042C6F59060}" srcOrd="1" destOrd="0" presId="urn:microsoft.com/office/officeart/2005/8/layout/hierarchy1"/>
    <dgm:cxn modelId="{C3BEF24E-06E9-4FCA-9813-7067052774DB}" type="presParOf" srcId="{37AED47D-008B-4D49-84E9-D042C6F59060}" destId="{237D2DD8-1243-4C88-AD69-E3FEDB073A89}" srcOrd="0" destOrd="0" presId="urn:microsoft.com/office/officeart/2005/8/layout/hierarchy1"/>
    <dgm:cxn modelId="{431F0ADC-5E9E-4523-9FF6-AC4C0DADD0D9}" type="presParOf" srcId="{237D2DD8-1243-4C88-AD69-E3FEDB073A89}" destId="{0FACE869-B7AC-4D7D-BB5C-0821029D9A4D}" srcOrd="0" destOrd="0" presId="urn:microsoft.com/office/officeart/2005/8/layout/hierarchy1"/>
    <dgm:cxn modelId="{D6D542E2-FA4C-4368-801B-F04ECC3AD2EA}" type="presParOf" srcId="{237D2DD8-1243-4C88-AD69-E3FEDB073A89}" destId="{3816FBD3-F00B-47BE-A60C-84DC9DB973D6}" srcOrd="1" destOrd="0" presId="urn:microsoft.com/office/officeart/2005/8/layout/hierarchy1"/>
    <dgm:cxn modelId="{CC72E799-1C5C-4F92-AD02-E5CE17840032}" type="presParOf" srcId="{37AED47D-008B-4D49-84E9-D042C6F59060}" destId="{9DA75C2C-CDFE-42CE-93F2-4257B3B7925E}" srcOrd="1" destOrd="0" presId="urn:microsoft.com/office/officeart/2005/8/layout/hierarchy1"/>
    <dgm:cxn modelId="{308EFAD3-B4A2-4E25-B0CC-555E5319C4ED}" type="presParOf" srcId="{911ADB18-3D5A-4E50-A5F2-47356CA2FD2C}" destId="{6B7AEB93-ABFD-4941-8BB6-98F7728D5625}" srcOrd="2" destOrd="0" presId="urn:microsoft.com/office/officeart/2005/8/layout/hierarchy1"/>
    <dgm:cxn modelId="{E78AFCF2-EA32-4220-89C5-E1AF0394BE50}" type="presParOf" srcId="{911ADB18-3D5A-4E50-A5F2-47356CA2FD2C}" destId="{9A767F89-AD3C-4F6E-BA9F-201E3953F329}" srcOrd="3" destOrd="0" presId="urn:microsoft.com/office/officeart/2005/8/layout/hierarchy1"/>
    <dgm:cxn modelId="{CEC96C32-C525-4928-B228-69C550F3ADDC}" type="presParOf" srcId="{9A767F89-AD3C-4F6E-BA9F-201E3953F329}" destId="{5FDAB45C-90F6-4B30-8FE4-2AECD01DBB5F}" srcOrd="0" destOrd="0" presId="urn:microsoft.com/office/officeart/2005/8/layout/hierarchy1"/>
    <dgm:cxn modelId="{B044A071-A7C2-420F-A47E-51428B46FEF1}" type="presParOf" srcId="{5FDAB45C-90F6-4B30-8FE4-2AECD01DBB5F}" destId="{F0BD7C35-1673-49A1-A59C-2B8E1DA05618}" srcOrd="0" destOrd="0" presId="urn:microsoft.com/office/officeart/2005/8/layout/hierarchy1"/>
    <dgm:cxn modelId="{42F8EE07-5EDA-43C1-9BBF-B0DF220CF5C6}" type="presParOf" srcId="{5FDAB45C-90F6-4B30-8FE4-2AECD01DBB5F}" destId="{F3AC1ABC-B8D1-4075-8289-604FA3313E14}" srcOrd="1" destOrd="0" presId="urn:microsoft.com/office/officeart/2005/8/layout/hierarchy1"/>
    <dgm:cxn modelId="{6376AF5A-995E-4197-AE36-268E3072422A}" type="presParOf" srcId="{9A767F89-AD3C-4F6E-BA9F-201E3953F329}" destId="{F2F7C2FC-2F12-4370-BA88-5FF24FC3C25A}" srcOrd="1" destOrd="0" presId="urn:microsoft.com/office/officeart/2005/8/layout/hierarchy1"/>
    <dgm:cxn modelId="{2A89B3A2-DE66-46D7-8346-0F7BAEF2807A}" type="presParOf" srcId="{D4E62076-109E-4183-881A-BC8A9E97C103}" destId="{412FC00E-FF89-47F1-AC91-B525F75E5179}" srcOrd="2" destOrd="0" presId="urn:microsoft.com/office/officeart/2005/8/layout/hierarchy1"/>
    <dgm:cxn modelId="{6542144F-AE15-4F1E-98C1-30024A7917BA}" type="presParOf" srcId="{D4E62076-109E-4183-881A-BC8A9E97C103}" destId="{70EE8B5E-EC66-4AD8-B06D-D002C0D6A3BB}" srcOrd="3" destOrd="0" presId="urn:microsoft.com/office/officeart/2005/8/layout/hierarchy1"/>
    <dgm:cxn modelId="{C01435A3-33C2-42B6-B454-77F643B16D3B}" type="presParOf" srcId="{70EE8B5E-EC66-4AD8-B06D-D002C0D6A3BB}" destId="{76FF7827-3487-4E43-87B2-B27F6D7517F0}" srcOrd="0" destOrd="0" presId="urn:microsoft.com/office/officeart/2005/8/layout/hierarchy1"/>
    <dgm:cxn modelId="{86058BB8-A3E3-48FB-94D5-896558FB5CF5}" type="presParOf" srcId="{76FF7827-3487-4E43-87B2-B27F6D7517F0}" destId="{B952E6AF-05B6-4FB6-A22D-69D41288E182}" srcOrd="0" destOrd="0" presId="urn:microsoft.com/office/officeart/2005/8/layout/hierarchy1"/>
    <dgm:cxn modelId="{2D4EF498-4F44-42B7-ACE6-5098952A475E}" type="presParOf" srcId="{76FF7827-3487-4E43-87B2-B27F6D7517F0}" destId="{732C43E4-672E-4F96-AB17-195B59B8EAEF}" srcOrd="1" destOrd="0" presId="urn:microsoft.com/office/officeart/2005/8/layout/hierarchy1"/>
    <dgm:cxn modelId="{82C96188-DD67-46E5-9602-35C7E6F074FA}" type="presParOf" srcId="{70EE8B5E-EC66-4AD8-B06D-D002C0D6A3BB}" destId="{3388AFA0-C3FA-4EE0-8D88-8049E93E2D3E}" srcOrd="1" destOrd="0" presId="urn:microsoft.com/office/officeart/2005/8/layout/hierarchy1"/>
    <dgm:cxn modelId="{0AA20972-7F02-4F93-8E4A-77444B64C641}" type="presParOf" srcId="{D4E62076-109E-4183-881A-BC8A9E97C103}" destId="{52A379BC-98E2-4C9C-9824-A221B93B0A29}" srcOrd="4" destOrd="0" presId="urn:microsoft.com/office/officeart/2005/8/layout/hierarchy1"/>
    <dgm:cxn modelId="{18A1BEB0-E573-49AE-B6C7-0DB9895FAF8A}" type="presParOf" srcId="{D4E62076-109E-4183-881A-BC8A9E97C103}" destId="{4CC0427E-F622-4EF2-A502-E1F0CA405E45}" srcOrd="5" destOrd="0" presId="urn:microsoft.com/office/officeart/2005/8/layout/hierarchy1"/>
    <dgm:cxn modelId="{FA241179-971F-4239-9946-A8BFBA7BD49F}" type="presParOf" srcId="{4CC0427E-F622-4EF2-A502-E1F0CA405E45}" destId="{1CA579EB-9FE4-4B4D-8C9A-FAB29FF2A033}" srcOrd="0" destOrd="0" presId="urn:microsoft.com/office/officeart/2005/8/layout/hierarchy1"/>
    <dgm:cxn modelId="{F3EC90DD-DD49-4B29-BBDF-C81C9B423C06}" type="presParOf" srcId="{1CA579EB-9FE4-4B4D-8C9A-FAB29FF2A033}" destId="{65E8F9E4-F646-43E1-9E48-8D3F07708AE4}" srcOrd="0" destOrd="0" presId="urn:microsoft.com/office/officeart/2005/8/layout/hierarchy1"/>
    <dgm:cxn modelId="{D117E0E6-7E37-4D81-AB41-4AAC787E3111}" type="presParOf" srcId="{1CA579EB-9FE4-4B4D-8C9A-FAB29FF2A033}" destId="{1F8D81DF-3B9E-455E-8CD9-EDFA6436F09F}" srcOrd="1" destOrd="0" presId="urn:microsoft.com/office/officeart/2005/8/layout/hierarchy1"/>
    <dgm:cxn modelId="{D3C03B3E-F206-45D3-A202-B75B3FD05E94}" type="presParOf" srcId="{4CC0427E-F622-4EF2-A502-E1F0CA405E45}" destId="{DB001E8E-493F-48E3-B8AE-FC57CB3636D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F94872-9670-42B1-8085-58E1AADF270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3CAC17C7-CAC4-4939-A552-42B64BE231F5}">
      <dgm:prSet phldrT="[Text]"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Objectives:</a:t>
          </a:r>
        </a:p>
        <a:p>
          <a:r>
            <a:rPr lang="en-US" dirty="0" smtClean="0">
              <a:solidFill>
                <a:srgbClr val="333399"/>
              </a:solidFill>
            </a:rPr>
            <a:t>Consumer Protection</a:t>
          </a:r>
        </a:p>
        <a:p>
          <a:r>
            <a:rPr lang="en-US" dirty="0" smtClean="0">
              <a:solidFill>
                <a:srgbClr val="333399"/>
              </a:solidFill>
            </a:rPr>
            <a:t>Financial Stability</a:t>
          </a:r>
          <a:endParaRPr lang="bg-BG" dirty="0">
            <a:solidFill>
              <a:srgbClr val="333399"/>
            </a:solidFill>
          </a:endParaRPr>
        </a:p>
      </dgm:t>
    </dgm:pt>
    <dgm:pt modelId="{0D01376A-D772-43CD-B7C9-DA0D990D8FC0}" type="parTrans" cxnId="{44B9798B-86BB-4AF5-8273-DDB81C6057BA}">
      <dgm:prSet/>
      <dgm:spPr/>
      <dgm:t>
        <a:bodyPr/>
        <a:lstStyle/>
        <a:p>
          <a:endParaRPr lang="bg-BG"/>
        </a:p>
      </dgm:t>
    </dgm:pt>
    <dgm:pt modelId="{20D248F8-B9C3-4C30-ACB8-2F64BE70CD08}" type="sibTrans" cxnId="{44B9798B-86BB-4AF5-8273-DDB81C6057BA}">
      <dgm:prSet/>
      <dgm:spPr/>
      <dgm:t>
        <a:bodyPr/>
        <a:lstStyle/>
        <a:p>
          <a:endParaRPr lang="bg-BG"/>
        </a:p>
      </dgm:t>
    </dgm:pt>
    <dgm:pt modelId="{CFC59C0D-72DE-4697-A95D-EA1D883C7D8C}">
      <dgm:prSet phldrT="[Text]"/>
      <dgm:spPr>
        <a:solidFill>
          <a:schemeClr val="bg1">
            <a:alpha val="90000"/>
          </a:scheme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b="0" dirty="0" smtClean="0">
              <a:solidFill>
                <a:srgbClr val="333399"/>
              </a:solidFill>
            </a:rPr>
            <a:t>Which instruments?</a:t>
          </a:r>
        </a:p>
        <a:p>
          <a:r>
            <a:rPr lang="en-US" b="0" dirty="0" smtClean="0">
              <a:solidFill>
                <a:srgbClr val="333399"/>
              </a:solidFill>
            </a:rPr>
            <a:t>“Deposits”</a:t>
          </a:r>
          <a:endParaRPr lang="bg-BG" b="0" dirty="0">
            <a:solidFill>
              <a:srgbClr val="333399"/>
            </a:solidFill>
          </a:endParaRPr>
        </a:p>
      </dgm:t>
    </dgm:pt>
    <dgm:pt modelId="{501EC9B1-26B1-4BA7-86F7-8383E4481C43}" type="parTrans" cxnId="{47A185A4-5137-423A-8905-8CDCBC052DB8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D013800B-EE60-408B-915A-EEFDA0CFDCF2}" type="sibTrans" cxnId="{47A185A4-5137-423A-8905-8CDCBC052DB8}">
      <dgm:prSet/>
      <dgm:spPr/>
      <dgm:t>
        <a:bodyPr/>
        <a:lstStyle/>
        <a:p>
          <a:endParaRPr lang="bg-BG"/>
        </a:p>
      </dgm:t>
    </dgm:pt>
    <dgm:pt modelId="{5C65CEF7-6866-4A92-A5E1-4180711F3406}">
      <dgm:prSet phldrT="[Text]"/>
      <dgm:spPr>
        <a:solidFill>
          <a:schemeClr val="bg1"/>
        </a:solidFill>
        <a:ln>
          <a:solidFill>
            <a:srgbClr val="333399"/>
          </a:solidFill>
        </a:ln>
      </dgm:spPr>
      <dgm:t>
        <a:bodyPr/>
        <a:lstStyle/>
        <a:p>
          <a:r>
            <a:rPr lang="en-US" b="0" dirty="0" smtClean="0">
              <a:solidFill>
                <a:srgbClr val="333399"/>
              </a:solidFill>
            </a:rPr>
            <a:t>Which Institutions?</a:t>
          </a:r>
          <a:endParaRPr lang="bg-BG" b="0" dirty="0">
            <a:solidFill>
              <a:srgbClr val="333399"/>
            </a:solidFill>
          </a:endParaRPr>
        </a:p>
      </dgm:t>
    </dgm:pt>
    <dgm:pt modelId="{05D87C14-A284-4C15-9A0B-078EF275E4A8}" type="parTrans" cxnId="{C0D56873-0A58-4912-8515-0E1CD23E991D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1981B617-FDD7-498C-836F-760E67186B13}" type="sibTrans" cxnId="{C0D56873-0A58-4912-8515-0E1CD23E991D}">
      <dgm:prSet/>
      <dgm:spPr/>
      <dgm:t>
        <a:bodyPr/>
        <a:lstStyle/>
        <a:p>
          <a:endParaRPr lang="bg-BG"/>
        </a:p>
      </dgm:t>
    </dgm:pt>
    <dgm:pt modelId="{A5FB4FBB-5029-4133-9694-E57CC08F5777}">
      <dgm:prSet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b="1" dirty="0" smtClean="0">
              <a:solidFill>
                <a:srgbClr val="333399"/>
              </a:solidFill>
            </a:rPr>
            <a:t>Whose Deposits?</a:t>
          </a:r>
          <a:endParaRPr lang="bg-BG" b="1" dirty="0">
            <a:solidFill>
              <a:srgbClr val="333399"/>
            </a:solidFill>
          </a:endParaRPr>
        </a:p>
      </dgm:t>
    </dgm:pt>
    <dgm:pt modelId="{639B389F-4492-4199-93C1-D8F1C601C844}" type="sibTrans" cxnId="{041AA394-1FB4-4706-AD17-7163185531AD}">
      <dgm:prSet/>
      <dgm:spPr/>
      <dgm:t>
        <a:bodyPr/>
        <a:lstStyle/>
        <a:p>
          <a:endParaRPr lang="bg-BG"/>
        </a:p>
      </dgm:t>
    </dgm:pt>
    <dgm:pt modelId="{6A245121-E3C3-44EF-BCF2-AFA27C21FC58}" type="parTrans" cxnId="{041AA394-1FB4-4706-AD17-7163185531AD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91C5CF62-E6A1-408E-837D-C6A14A8BADE1}">
      <dgm:prSet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Individuals</a:t>
          </a:r>
          <a:endParaRPr lang="bg-BG" dirty="0">
            <a:solidFill>
              <a:srgbClr val="333399"/>
            </a:solidFill>
          </a:endParaRPr>
        </a:p>
      </dgm:t>
    </dgm:pt>
    <dgm:pt modelId="{503825F3-BF3A-4142-BA7E-37E0DA62DB9D}" type="parTrans" cxnId="{AF5B247E-A0EC-4F68-8040-D09852B8BBC8}">
      <dgm:prSet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17DC600B-9E20-4FAF-9A2D-107BC93095DB}" type="sibTrans" cxnId="{AF5B247E-A0EC-4F68-8040-D09852B8BBC8}">
      <dgm:prSet/>
      <dgm:spPr/>
      <dgm:t>
        <a:bodyPr/>
        <a:lstStyle/>
        <a:p>
          <a:endParaRPr lang="bg-BG"/>
        </a:p>
      </dgm:t>
    </dgm:pt>
    <dgm:pt modelId="{16AEEE50-9DBF-4975-9E83-D502FF105554}">
      <dgm:prSet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Corporations – all or with some exclusions </a:t>
          </a:r>
          <a:endParaRPr lang="bg-BG" dirty="0">
            <a:solidFill>
              <a:srgbClr val="333399"/>
            </a:solidFill>
          </a:endParaRPr>
        </a:p>
      </dgm:t>
    </dgm:pt>
    <dgm:pt modelId="{D7EFF4D1-32F9-4001-9043-67D2D6F39D8E}" type="parTrans" cxnId="{002C8715-0E28-4EA8-AA5C-87D07B50B810}">
      <dgm:prSet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F8AA55E3-2621-413D-9803-8D11E384CC19}" type="sibTrans" cxnId="{002C8715-0E28-4EA8-AA5C-87D07B50B810}">
      <dgm:prSet/>
      <dgm:spPr/>
      <dgm:t>
        <a:bodyPr/>
        <a:lstStyle/>
        <a:p>
          <a:endParaRPr lang="bg-BG"/>
        </a:p>
      </dgm:t>
    </dgm:pt>
    <dgm:pt modelId="{8037D1F1-E234-40BF-B400-B62FDEE2176B}">
      <dgm:prSet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SME</a:t>
          </a:r>
          <a:endParaRPr lang="bg-BG" dirty="0">
            <a:solidFill>
              <a:srgbClr val="333399"/>
            </a:solidFill>
          </a:endParaRPr>
        </a:p>
      </dgm:t>
    </dgm:pt>
    <dgm:pt modelId="{A67A3506-F95B-4538-B4F5-8F636260E4D1}" type="parTrans" cxnId="{D6BCA454-ED9A-4C61-8C8F-26B3BC2A0419}">
      <dgm:prSet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F25C6BEB-DCDB-463F-9710-4B148A764E66}" type="sibTrans" cxnId="{D6BCA454-ED9A-4C61-8C8F-26B3BC2A0419}">
      <dgm:prSet/>
      <dgm:spPr/>
      <dgm:t>
        <a:bodyPr/>
        <a:lstStyle/>
        <a:p>
          <a:endParaRPr lang="bg-BG"/>
        </a:p>
      </dgm:t>
    </dgm:pt>
    <dgm:pt modelId="{7101A986-5511-45DD-B3ED-177EDD58F6AC}">
      <dgm:prSet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Central / Local Governments</a:t>
          </a:r>
          <a:endParaRPr lang="bg-BG" dirty="0">
            <a:solidFill>
              <a:srgbClr val="333399"/>
            </a:solidFill>
          </a:endParaRPr>
        </a:p>
      </dgm:t>
    </dgm:pt>
    <dgm:pt modelId="{D2D7CE14-8155-42DE-9D18-2E6DBE6DECC2}" type="parTrans" cxnId="{532FBDAD-A308-4091-A5C3-2B92B2EF9DE4}">
      <dgm:prSet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21DB49B0-86FE-4E45-8964-2940D4C20781}" type="sibTrans" cxnId="{532FBDAD-A308-4091-A5C3-2B92B2EF9DE4}">
      <dgm:prSet/>
      <dgm:spPr/>
      <dgm:t>
        <a:bodyPr/>
        <a:lstStyle/>
        <a:p>
          <a:endParaRPr lang="bg-BG"/>
        </a:p>
      </dgm:t>
    </dgm:pt>
    <dgm:pt modelId="{D9559CD1-E662-4AB1-918C-4129EA1985FB}" type="pres">
      <dgm:prSet presAssocID="{96F94872-9670-42B1-8085-58E1AADF270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bg-BG"/>
        </a:p>
      </dgm:t>
    </dgm:pt>
    <dgm:pt modelId="{485B6C86-3A66-47BC-9625-436D3E53B94F}" type="pres">
      <dgm:prSet presAssocID="{3CAC17C7-CAC4-4939-A552-42B64BE231F5}" presName="hierRoot1" presStyleCnt="0"/>
      <dgm:spPr/>
    </dgm:pt>
    <dgm:pt modelId="{354ABE94-6CEC-41FB-9C6E-A03B10DB30CD}" type="pres">
      <dgm:prSet presAssocID="{3CAC17C7-CAC4-4939-A552-42B64BE231F5}" presName="composite" presStyleCnt="0"/>
      <dgm:spPr/>
    </dgm:pt>
    <dgm:pt modelId="{568907DE-BD3D-418C-935E-BCB0B8669991}" type="pres">
      <dgm:prSet presAssocID="{3CAC17C7-CAC4-4939-A552-42B64BE231F5}" presName="background" presStyleLbl="node0" presStyleIdx="0" presStyleCnt="1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0A6FD6EB-1ADB-43D3-9CC1-FE6069D732CE}" type="pres">
      <dgm:prSet presAssocID="{3CAC17C7-CAC4-4939-A552-42B64BE231F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D4E62076-109E-4183-881A-BC8A9E97C103}" type="pres">
      <dgm:prSet presAssocID="{3CAC17C7-CAC4-4939-A552-42B64BE231F5}" presName="hierChild2" presStyleCnt="0"/>
      <dgm:spPr/>
    </dgm:pt>
    <dgm:pt modelId="{EBBDCFDB-653C-4373-8522-AADFC153AEB8}" type="pres">
      <dgm:prSet presAssocID="{501EC9B1-26B1-4BA7-86F7-8383E4481C43}" presName="Name10" presStyleLbl="parChTrans1D2" presStyleIdx="0" presStyleCnt="3"/>
      <dgm:spPr/>
      <dgm:t>
        <a:bodyPr/>
        <a:lstStyle/>
        <a:p>
          <a:endParaRPr lang="bg-BG"/>
        </a:p>
      </dgm:t>
    </dgm:pt>
    <dgm:pt modelId="{F119E98C-C311-4B8A-B59D-822F11C1E75D}" type="pres">
      <dgm:prSet presAssocID="{CFC59C0D-72DE-4697-A95D-EA1D883C7D8C}" presName="hierRoot2" presStyleCnt="0"/>
      <dgm:spPr/>
    </dgm:pt>
    <dgm:pt modelId="{46D8C19B-8F5B-4804-9DB7-727B728341EF}" type="pres">
      <dgm:prSet presAssocID="{CFC59C0D-72DE-4697-A95D-EA1D883C7D8C}" presName="composite2" presStyleCnt="0"/>
      <dgm:spPr/>
    </dgm:pt>
    <dgm:pt modelId="{272C02DB-029C-4410-8B84-4B0E5FE21A56}" type="pres">
      <dgm:prSet presAssocID="{CFC59C0D-72DE-4697-A95D-EA1D883C7D8C}" presName="background2" presStyleLbl="node2" presStyleIdx="0" presStyleCnt="3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CED15619-1472-439E-8B84-7C65D3246803}" type="pres">
      <dgm:prSet presAssocID="{CFC59C0D-72DE-4697-A95D-EA1D883C7D8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911ADB18-3D5A-4E50-A5F2-47356CA2FD2C}" type="pres">
      <dgm:prSet presAssocID="{CFC59C0D-72DE-4697-A95D-EA1D883C7D8C}" presName="hierChild3" presStyleCnt="0"/>
      <dgm:spPr/>
    </dgm:pt>
    <dgm:pt modelId="{412FC00E-FF89-47F1-AC91-B525F75E5179}" type="pres">
      <dgm:prSet presAssocID="{05D87C14-A284-4C15-9A0B-078EF275E4A8}" presName="Name10" presStyleLbl="parChTrans1D2" presStyleIdx="1" presStyleCnt="3"/>
      <dgm:spPr/>
      <dgm:t>
        <a:bodyPr/>
        <a:lstStyle/>
        <a:p>
          <a:endParaRPr lang="bg-BG"/>
        </a:p>
      </dgm:t>
    </dgm:pt>
    <dgm:pt modelId="{70EE8B5E-EC66-4AD8-B06D-D002C0D6A3BB}" type="pres">
      <dgm:prSet presAssocID="{5C65CEF7-6866-4A92-A5E1-4180711F3406}" presName="hierRoot2" presStyleCnt="0"/>
      <dgm:spPr/>
    </dgm:pt>
    <dgm:pt modelId="{76FF7827-3487-4E43-87B2-B27F6D7517F0}" type="pres">
      <dgm:prSet presAssocID="{5C65CEF7-6866-4A92-A5E1-4180711F3406}" presName="composite2" presStyleCnt="0"/>
      <dgm:spPr/>
    </dgm:pt>
    <dgm:pt modelId="{B952E6AF-05B6-4FB6-A22D-69D41288E182}" type="pres">
      <dgm:prSet presAssocID="{5C65CEF7-6866-4A92-A5E1-4180711F3406}" presName="background2" presStyleLbl="node2" presStyleIdx="1" presStyleCnt="3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732C43E4-672E-4F96-AB17-195B59B8EAEF}" type="pres">
      <dgm:prSet presAssocID="{5C65CEF7-6866-4A92-A5E1-4180711F340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3388AFA0-C3FA-4EE0-8D88-8049E93E2D3E}" type="pres">
      <dgm:prSet presAssocID="{5C65CEF7-6866-4A92-A5E1-4180711F3406}" presName="hierChild3" presStyleCnt="0"/>
      <dgm:spPr/>
    </dgm:pt>
    <dgm:pt modelId="{52A379BC-98E2-4C9C-9824-A221B93B0A29}" type="pres">
      <dgm:prSet presAssocID="{6A245121-E3C3-44EF-BCF2-AFA27C21FC58}" presName="Name10" presStyleLbl="parChTrans1D2" presStyleIdx="2" presStyleCnt="3"/>
      <dgm:spPr/>
      <dgm:t>
        <a:bodyPr/>
        <a:lstStyle/>
        <a:p>
          <a:endParaRPr lang="bg-BG"/>
        </a:p>
      </dgm:t>
    </dgm:pt>
    <dgm:pt modelId="{4CC0427E-F622-4EF2-A502-E1F0CA405E45}" type="pres">
      <dgm:prSet presAssocID="{A5FB4FBB-5029-4133-9694-E57CC08F5777}" presName="hierRoot2" presStyleCnt="0"/>
      <dgm:spPr/>
    </dgm:pt>
    <dgm:pt modelId="{1CA579EB-9FE4-4B4D-8C9A-FAB29FF2A033}" type="pres">
      <dgm:prSet presAssocID="{A5FB4FBB-5029-4133-9694-E57CC08F5777}" presName="composite2" presStyleCnt="0"/>
      <dgm:spPr/>
    </dgm:pt>
    <dgm:pt modelId="{65E8F9E4-F646-43E1-9E48-8D3F07708AE4}" type="pres">
      <dgm:prSet presAssocID="{A5FB4FBB-5029-4133-9694-E57CC08F5777}" presName="background2" presStyleLbl="node2" presStyleIdx="2" presStyleCnt="3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1F8D81DF-3B9E-455E-8CD9-EDFA6436F09F}" type="pres">
      <dgm:prSet presAssocID="{A5FB4FBB-5029-4133-9694-E57CC08F5777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DB001E8E-493F-48E3-B8AE-FC57CB3636D6}" type="pres">
      <dgm:prSet presAssocID="{A5FB4FBB-5029-4133-9694-E57CC08F5777}" presName="hierChild3" presStyleCnt="0"/>
      <dgm:spPr/>
    </dgm:pt>
    <dgm:pt modelId="{B924748D-1D78-414E-8158-20D7DA1D6DF1}" type="pres">
      <dgm:prSet presAssocID="{503825F3-BF3A-4142-BA7E-37E0DA62DB9D}" presName="Name17" presStyleLbl="parChTrans1D3" presStyleIdx="0" presStyleCnt="4"/>
      <dgm:spPr/>
      <dgm:t>
        <a:bodyPr/>
        <a:lstStyle/>
        <a:p>
          <a:endParaRPr lang="bg-BG"/>
        </a:p>
      </dgm:t>
    </dgm:pt>
    <dgm:pt modelId="{6F5EB628-AC4A-4460-A391-253B91775BC9}" type="pres">
      <dgm:prSet presAssocID="{91C5CF62-E6A1-408E-837D-C6A14A8BADE1}" presName="hierRoot3" presStyleCnt="0"/>
      <dgm:spPr/>
    </dgm:pt>
    <dgm:pt modelId="{DA69A342-DE7F-468B-8AE1-E04A54208C07}" type="pres">
      <dgm:prSet presAssocID="{91C5CF62-E6A1-408E-837D-C6A14A8BADE1}" presName="composite3" presStyleCnt="0"/>
      <dgm:spPr/>
    </dgm:pt>
    <dgm:pt modelId="{CF944433-8D24-4D80-83D7-099879C2F69A}" type="pres">
      <dgm:prSet presAssocID="{91C5CF62-E6A1-408E-837D-C6A14A8BADE1}" presName="background3" presStyleLbl="node3" presStyleIdx="0" presStyleCnt="4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740D0D26-3CEF-4953-98B2-D69837AE3E1F}" type="pres">
      <dgm:prSet presAssocID="{91C5CF62-E6A1-408E-837D-C6A14A8BADE1}" presName="text3" presStyleLbl="fgAcc3" presStyleIdx="0" presStyleCnt="4" custScaleY="65746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DF75CC3B-B82C-4A18-9684-BF96027C5E64}" type="pres">
      <dgm:prSet presAssocID="{91C5CF62-E6A1-408E-837D-C6A14A8BADE1}" presName="hierChild4" presStyleCnt="0"/>
      <dgm:spPr/>
    </dgm:pt>
    <dgm:pt modelId="{EBB43DC8-42B6-4EEB-8720-C66D2F9169D2}" type="pres">
      <dgm:prSet presAssocID="{A67A3506-F95B-4538-B4F5-8F636260E4D1}" presName="Name17" presStyleLbl="parChTrans1D3" presStyleIdx="1" presStyleCnt="4"/>
      <dgm:spPr/>
      <dgm:t>
        <a:bodyPr/>
        <a:lstStyle/>
        <a:p>
          <a:endParaRPr lang="bg-BG"/>
        </a:p>
      </dgm:t>
    </dgm:pt>
    <dgm:pt modelId="{2E3A0BA0-BEBA-43F1-8040-C4DAA0EE0133}" type="pres">
      <dgm:prSet presAssocID="{8037D1F1-E234-40BF-B400-B62FDEE2176B}" presName="hierRoot3" presStyleCnt="0"/>
      <dgm:spPr/>
    </dgm:pt>
    <dgm:pt modelId="{A8506E29-40B4-4D49-8887-1CBA17B6C640}" type="pres">
      <dgm:prSet presAssocID="{8037D1F1-E234-40BF-B400-B62FDEE2176B}" presName="composite3" presStyleCnt="0"/>
      <dgm:spPr/>
    </dgm:pt>
    <dgm:pt modelId="{15E1565C-F3F8-4545-B8B4-FFBB9EBD97CE}" type="pres">
      <dgm:prSet presAssocID="{8037D1F1-E234-40BF-B400-B62FDEE2176B}" presName="background3" presStyleLbl="node3" presStyleIdx="1" presStyleCnt="4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2AFBF072-4147-4347-AE0B-86AA94FB4B74}" type="pres">
      <dgm:prSet presAssocID="{8037D1F1-E234-40BF-B400-B62FDEE2176B}" presName="text3" presStyleLbl="fgAcc3" presStyleIdx="1" presStyleCnt="4" custScaleY="65746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405450F7-88F7-4EFB-8EB8-EC1B968DBD37}" type="pres">
      <dgm:prSet presAssocID="{8037D1F1-E234-40BF-B400-B62FDEE2176B}" presName="hierChild4" presStyleCnt="0"/>
      <dgm:spPr/>
    </dgm:pt>
    <dgm:pt modelId="{3978A5FF-BFD1-44D4-9A8C-779AA3ECD82F}" type="pres">
      <dgm:prSet presAssocID="{D7EFF4D1-32F9-4001-9043-67D2D6F39D8E}" presName="Name17" presStyleLbl="parChTrans1D3" presStyleIdx="2" presStyleCnt="4"/>
      <dgm:spPr/>
      <dgm:t>
        <a:bodyPr/>
        <a:lstStyle/>
        <a:p>
          <a:endParaRPr lang="bg-BG"/>
        </a:p>
      </dgm:t>
    </dgm:pt>
    <dgm:pt modelId="{0AAC9F91-B457-40CC-A0E2-7A9CFD850B25}" type="pres">
      <dgm:prSet presAssocID="{16AEEE50-9DBF-4975-9E83-D502FF105554}" presName="hierRoot3" presStyleCnt="0"/>
      <dgm:spPr/>
    </dgm:pt>
    <dgm:pt modelId="{E8F30542-983F-415A-BCD1-2FB3400F6624}" type="pres">
      <dgm:prSet presAssocID="{16AEEE50-9DBF-4975-9E83-D502FF105554}" presName="composite3" presStyleCnt="0"/>
      <dgm:spPr/>
    </dgm:pt>
    <dgm:pt modelId="{4B290EBC-91D6-4F8F-A81B-5D46D7502F77}" type="pres">
      <dgm:prSet presAssocID="{16AEEE50-9DBF-4975-9E83-D502FF105554}" presName="background3" presStyleLbl="node3" presStyleIdx="2" presStyleCnt="4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95969306-6D87-4E88-BF9C-D58913D92C1B}" type="pres">
      <dgm:prSet presAssocID="{16AEEE50-9DBF-4975-9E83-D502FF105554}" presName="text3" presStyleLbl="fgAcc3" presStyleIdx="2" presStyleCnt="4" custScaleY="65746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50B4EAB2-A532-4B99-A9D0-997FE8066416}" type="pres">
      <dgm:prSet presAssocID="{16AEEE50-9DBF-4975-9E83-D502FF105554}" presName="hierChild4" presStyleCnt="0"/>
      <dgm:spPr/>
    </dgm:pt>
    <dgm:pt modelId="{17563F88-B7BB-4203-AE87-BE3FDAA7622D}" type="pres">
      <dgm:prSet presAssocID="{D2D7CE14-8155-42DE-9D18-2E6DBE6DECC2}" presName="Name17" presStyleLbl="parChTrans1D3" presStyleIdx="3" presStyleCnt="4"/>
      <dgm:spPr/>
      <dgm:t>
        <a:bodyPr/>
        <a:lstStyle/>
        <a:p>
          <a:endParaRPr lang="bg-BG"/>
        </a:p>
      </dgm:t>
    </dgm:pt>
    <dgm:pt modelId="{91B9A55A-57D5-4A88-9472-B9EEDC21E082}" type="pres">
      <dgm:prSet presAssocID="{7101A986-5511-45DD-B3ED-177EDD58F6AC}" presName="hierRoot3" presStyleCnt="0"/>
      <dgm:spPr/>
    </dgm:pt>
    <dgm:pt modelId="{C61D67CA-1C62-4576-8655-2214205405DF}" type="pres">
      <dgm:prSet presAssocID="{7101A986-5511-45DD-B3ED-177EDD58F6AC}" presName="composite3" presStyleCnt="0"/>
      <dgm:spPr/>
    </dgm:pt>
    <dgm:pt modelId="{BA12F6ED-5290-47EB-9C51-93E119A640BC}" type="pres">
      <dgm:prSet presAssocID="{7101A986-5511-45DD-B3ED-177EDD58F6AC}" presName="background3" presStyleLbl="node3" presStyleIdx="3" presStyleCnt="4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CDAABCE2-6E1C-4660-AD32-BA35072D2595}" type="pres">
      <dgm:prSet presAssocID="{7101A986-5511-45DD-B3ED-177EDD58F6AC}" presName="text3" presStyleLbl="fgAcc3" presStyleIdx="3" presStyleCnt="4" custScaleY="65746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E49596B9-021D-479B-B196-0EF4A69249A0}" type="pres">
      <dgm:prSet presAssocID="{7101A986-5511-45DD-B3ED-177EDD58F6AC}" presName="hierChild4" presStyleCnt="0"/>
      <dgm:spPr/>
    </dgm:pt>
  </dgm:ptLst>
  <dgm:cxnLst>
    <dgm:cxn modelId="{C0CD7D0B-ADE7-4B1B-B5A5-501698B3DB6C}" type="presOf" srcId="{8037D1F1-E234-40BF-B400-B62FDEE2176B}" destId="{2AFBF072-4147-4347-AE0B-86AA94FB4B74}" srcOrd="0" destOrd="0" presId="urn:microsoft.com/office/officeart/2005/8/layout/hierarchy1"/>
    <dgm:cxn modelId="{423CB528-8315-48F8-8885-F332F05508E3}" type="presOf" srcId="{501EC9B1-26B1-4BA7-86F7-8383E4481C43}" destId="{EBBDCFDB-653C-4373-8522-AADFC153AEB8}" srcOrd="0" destOrd="0" presId="urn:microsoft.com/office/officeart/2005/8/layout/hierarchy1"/>
    <dgm:cxn modelId="{C0D56873-0A58-4912-8515-0E1CD23E991D}" srcId="{3CAC17C7-CAC4-4939-A552-42B64BE231F5}" destId="{5C65CEF7-6866-4A92-A5E1-4180711F3406}" srcOrd="1" destOrd="0" parTransId="{05D87C14-A284-4C15-9A0B-078EF275E4A8}" sibTransId="{1981B617-FDD7-498C-836F-760E67186B13}"/>
    <dgm:cxn modelId="{EDC28A87-5E3A-4A08-8806-C169BA7858E3}" type="presOf" srcId="{16AEEE50-9DBF-4975-9E83-D502FF105554}" destId="{95969306-6D87-4E88-BF9C-D58913D92C1B}" srcOrd="0" destOrd="0" presId="urn:microsoft.com/office/officeart/2005/8/layout/hierarchy1"/>
    <dgm:cxn modelId="{61539B82-512F-4261-A901-C0A005F97771}" type="presOf" srcId="{D7EFF4D1-32F9-4001-9043-67D2D6F39D8E}" destId="{3978A5FF-BFD1-44D4-9A8C-779AA3ECD82F}" srcOrd="0" destOrd="0" presId="urn:microsoft.com/office/officeart/2005/8/layout/hierarchy1"/>
    <dgm:cxn modelId="{D6BCA454-ED9A-4C61-8C8F-26B3BC2A0419}" srcId="{A5FB4FBB-5029-4133-9694-E57CC08F5777}" destId="{8037D1F1-E234-40BF-B400-B62FDEE2176B}" srcOrd="1" destOrd="0" parTransId="{A67A3506-F95B-4538-B4F5-8F636260E4D1}" sibTransId="{F25C6BEB-DCDB-463F-9710-4B148A764E66}"/>
    <dgm:cxn modelId="{4501D97A-5A79-48F4-A7A1-8B29D5EAD827}" type="presOf" srcId="{96F94872-9670-42B1-8085-58E1AADF2705}" destId="{D9559CD1-E662-4AB1-918C-4129EA1985FB}" srcOrd="0" destOrd="0" presId="urn:microsoft.com/office/officeart/2005/8/layout/hierarchy1"/>
    <dgm:cxn modelId="{2BE3643D-2A1E-4EF2-8263-87FAE0E5D0CF}" type="presOf" srcId="{503825F3-BF3A-4142-BA7E-37E0DA62DB9D}" destId="{B924748D-1D78-414E-8158-20D7DA1D6DF1}" srcOrd="0" destOrd="0" presId="urn:microsoft.com/office/officeart/2005/8/layout/hierarchy1"/>
    <dgm:cxn modelId="{041AA394-1FB4-4706-AD17-7163185531AD}" srcId="{3CAC17C7-CAC4-4939-A552-42B64BE231F5}" destId="{A5FB4FBB-5029-4133-9694-E57CC08F5777}" srcOrd="2" destOrd="0" parTransId="{6A245121-E3C3-44EF-BCF2-AFA27C21FC58}" sibTransId="{639B389F-4492-4199-93C1-D8F1C601C844}"/>
    <dgm:cxn modelId="{E040E639-43DD-469E-A326-A4452DBA5F4A}" type="presOf" srcId="{05D87C14-A284-4C15-9A0B-078EF275E4A8}" destId="{412FC00E-FF89-47F1-AC91-B525F75E5179}" srcOrd="0" destOrd="0" presId="urn:microsoft.com/office/officeart/2005/8/layout/hierarchy1"/>
    <dgm:cxn modelId="{FB31AC78-1C04-476D-B726-F5BFDAD0BFCF}" type="presOf" srcId="{A5FB4FBB-5029-4133-9694-E57CC08F5777}" destId="{1F8D81DF-3B9E-455E-8CD9-EDFA6436F09F}" srcOrd="0" destOrd="0" presId="urn:microsoft.com/office/officeart/2005/8/layout/hierarchy1"/>
    <dgm:cxn modelId="{3FC37272-E462-4919-98C9-7CF999DFF91B}" type="presOf" srcId="{5C65CEF7-6866-4A92-A5E1-4180711F3406}" destId="{732C43E4-672E-4F96-AB17-195B59B8EAEF}" srcOrd="0" destOrd="0" presId="urn:microsoft.com/office/officeart/2005/8/layout/hierarchy1"/>
    <dgm:cxn modelId="{002C8715-0E28-4EA8-AA5C-87D07B50B810}" srcId="{A5FB4FBB-5029-4133-9694-E57CC08F5777}" destId="{16AEEE50-9DBF-4975-9E83-D502FF105554}" srcOrd="2" destOrd="0" parTransId="{D7EFF4D1-32F9-4001-9043-67D2D6F39D8E}" sibTransId="{F8AA55E3-2621-413D-9803-8D11E384CC19}"/>
    <dgm:cxn modelId="{B049152D-C49F-419C-ACF4-8FB9432BA819}" type="presOf" srcId="{6A245121-E3C3-44EF-BCF2-AFA27C21FC58}" destId="{52A379BC-98E2-4C9C-9824-A221B93B0A29}" srcOrd="0" destOrd="0" presId="urn:microsoft.com/office/officeart/2005/8/layout/hierarchy1"/>
    <dgm:cxn modelId="{E47F32D6-539F-48BD-9CD3-1E99ABD5769C}" type="presOf" srcId="{A67A3506-F95B-4538-B4F5-8F636260E4D1}" destId="{EBB43DC8-42B6-4EEB-8720-C66D2F9169D2}" srcOrd="0" destOrd="0" presId="urn:microsoft.com/office/officeart/2005/8/layout/hierarchy1"/>
    <dgm:cxn modelId="{D4371A55-5388-4282-BA92-0B8086AE3B58}" type="presOf" srcId="{91C5CF62-E6A1-408E-837D-C6A14A8BADE1}" destId="{740D0D26-3CEF-4953-98B2-D69837AE3E1F}" srcOrd="0" destOrd="0" presId="urn:microsoft.com/office/officeart/2005/8/layout/hierarchy1"/>
    <dgm:cxn modelId="{D1C214EC-D072-432B-B7F4-0DCDFED2CD41}" type="presOf" srcId="{CFC59C0D-72DE-4697-A95D-EA1D883C7D8C}" destId="{CED15619-1472-439E-8B84-7C65D3246803}" srcOrd="0" destOrd="0" presId="urn:microsoft.com/office/officeart/2005/8/layout/hierarchy1"/>
    <dgm:cxn modelId="{44B9798B-86BB-4AF5-8273-DDB81C6057BA}" srcId="{96F94872-9670-42B1-8085-58E1AADF2705}" destId="{3CAC17C7-CAC4-4939-A552-42B64BE231F5}" srcOrd="0" destOrd="0" parTransId="{0D01376A-D772-43CD-B7C9-DA0D990D8FC0}" sibTransId="{20D248F8-B9C3-4C30-ACB8-2F64BE70CD08}"/>
    <dgm:cxn modelId="{AF5B247E-A0EC-4F68-8040-D09852B8BBC8}" srcId="{A5FB4FBB-5029-4133-9694-E57CC08F5777}" destId="{91C5CF62-E6A1-408E-837D-C6A14A8BADE1}" srcOrd="0" destOrd="0" parTransId="{503825F3-BF3A-4142-BA7E-37E0DA62DB9D}" sibTransId="{17DC600B-9E20-4FAF-9A2D-107BC93095DB}"/>
    <dgm:cxn modelId="{2EF5A12D-F8E8-4C75-B9B1-7BDB9F907665}" type="presOf" srcId="{7101A986-5511-45DD-B3ED-177EDD58F6AC}" destId="{CDAABCE2-6E1C-4660-AD32-BA35072D2595}" srcOrd="0" destOrd="0" presId="urn:microsoft.com/office/officeart/2005/8/layout/hierarchy1"/>
    <dgm:cxn modelId="{47A185A4-5137-423A-8905-8CDCBC052DB8}" srcId="{3CAC17C7-CAC4-4939-A552-42B64BE231F5}" destId="{CFC59C0D-72DE-4697-A95D-EA1D883C7D8C}" srcOrd="0" destOrd="0" parTransId="{501EC9B1-26B1-4BA7-86F7-8383E4481C43}" sibTransId="{D013800B-EE60-408B-915A-EEFDA0CFDCF2}"/>
    <dgm:cxn modelId="{DE8BCE54-5193-48C5-8DBC-F5CC1B1DDD06}" type="presOf" srcId="{3CAC17C7-CAC4-4939-A552-42B64BE231F5}" destId="{0A6FD6EB-1ADB-43D3-9CC1-FE6069D732CE}" srcOrd="0" destOrd="0" presId="urn:microsoft.com/office/officeart/2005/8/layout/hierarchy1"/>
    <dgm:cxn modelId="{2185156D-ACAB-4C5D-A9FA-C0584A164644}" type="presOf" srcId="{D2D7CE14-8155-42DE-9D18-2E6DBE6DECC2}" destId="{17563F88-B7BB-4203-AE87-BE3FDAA7622D}" srcOrd="0" destOrd="0" presId="urn:microsoft.com/office/officeart/2005/8/layout/hierarchy1"/>
    <dgm:cxn modelId="{532FBDAD-A308-4091-A5C3-2B92B2EF9DE4}" srcId="{A5FB4FBB-5029-4133-9694-E57CC08F5777}" destId="{7101A986-5511-45DD-B3ED-177EDD58F6AC}" srcOrd="3" destOrd="0" parTransId="{D2D7CE14-8155-42DE-9D18-2E6DBE6DECC2}" sibTransId="{21DB49B0-86FE-4E45-8964-2940D4C20781}"/>
    <dgm:cxn modelId="{D650CCAA-DA0F-4DD3-8A3C-1069899F43BD}" type="presParOf" srcId="{D9559CD1-E662-4AB1-918C-4129EA1985FB}" destId="{485B6C86-3A66-47BC-9625-436D3E53B94F}" srcOrd="0" destOrd="0" presId="urn:microsoft.com/office/officeart/2005/8/layout/hierarchy1"/>
    <dgm:cxn modelId="{6633A0E0-7643-467C-B39E-6A957293A82C}" type="presParOf" srcId="{485B6C86-3A66-47BC-9625-436D3E53B94F}" destId="{354ABE94-6CEC-41FB-9C6E-A03B10DB30CD}" srcOrd="0" destOrd="0" presId="urn:microsoft.com/office/officeart/2005/8/layout/hierarchy1"/>
    <dgm:cxn modelId="{87D072E5-CFAD-498B-9E08-97D605C02F3D}" type="presParOf" srcId="{354ABE94-6CEC-41FB-9C6E-A03B10DB30CD}" destId="{568907DE-BD3D-418C-935E-BCB0B8669991}" srcOrd="0" destOrd="0" presId="urn:microsoft.com/office/officeart/2005/8/layout/hierarchy1"/>
    <dgm:cxn modelId="{A7E6D620-2C47-4AB1-943B-71AF4AF65F24}" type="presParOf" srcId="{354ABE94-6CEC-41FB-9C6E-A03B10DB30CD}" destId="{0A6FD6EB-1ADB-43D3-9CC1-FE6069D732CE}" srcOrd="1" destOrd="0" presId="urn:microsoft.com/office/officeart/2005/8/layout/hierarchy1"/>
    <dgm:cxn modelId="{E4EDB566-EF78-486C-BF7C-E008DDC68CF3}" type="presParOf" srcId="{485B6C86-3A66-47BC-9625-436D3E53B94F}" destId="{D4E62076-109E-4183-881A-BC8A9E97C103}" srcOrd="1" destOrd="0" presId="urn:microsoft.com/office/officeart/2005/8/layout/hierarchy1"/>
    <dgm:cxn modelId="{4391FB11-67B4-4E1F-94FD-766688F887DB}" type="presParOf" srcId="{D4E62076-109E-4183-881A-BC8A9E97C103}" destId="{EBBDCFDB-653C-4373-8522-AADFC153AEB8}" srcOrd="0" destOrd="0" presId="urn:microsoft.com/office/officeart/2005/8/layout/hierarchy1"/>
    <dgm:cxn modelId="{C460405D-4BE7-4276-A79D-A25FB34D41ED}" type="presParOf" srcId="{D4E62076-109E-4183-881A-BC8A9E97C103}" destId="{F119E98C-C311-4B8A-B59D-822F11C1E75D}" srcOrd="1" destOrd="0" presId="urn:microsoft.com/office/officeart/2005/8/layout/hierarchy1"/>
    <dgm:cxn modelId="{E2108BA7-3E11-4257-BA23-009879052401}" type="presParOf" srcId="{F119E98C-C311-4B8A-B59D-822F11C1E75D}" destId="{46D8C19B-8F5B-4804-9DB7-727B728341EF}" srcOrd="0" destOrd="0" presId="urn:microsoft.com/office/officeart/2005/8/layout/hierarchy1"/>
    <dgm:cxn modelId="{D3F89E54-AF39-4DAC-9018-C1EC289FC61D}" type="presParOf" srcId="{46D8C19B-8F5B-4804-9DB7-727B728341EF}" destId="{272C02DB-029C-4410-8B84-4B0E5FE21A56}" srcOrd="0" destOrd="0" presId="urn:microsoft.com/office/officeart/2005/8/layout/hierarchy1"/>
    <dgm:cxn modelId="{7DC530AA-21CD-418F-8DD7-2CAAF68921FF}" type="presParOf" srcId="{46D8C19B-8F5B-4804-9DB7-727B728341EF}" destId="{CED15619-1472-439E-8B84-7C65D3246803}" srcOrd="1" destOrd="0" presId="urn:microsoft.com/office/officeart/2005/8/layout/hierarchy1"/>
    <dgm:cxn modelId="{DAE5D447-CF79-46C5-B366-3F02D5B74B98}" type="presParOf" srcId="{F119E98C-C311-4B8A-B59D-822F11C1E75D}" destId="{911ADB18-3D5A-4E50-A5F2-47356CA2FD2C}" srcOrd="1" destOrd="0" presId="urn:microsoft.com/office/officeart/2005/8/layout/hierarchy1"/>
    <dgm:cxn modelId="{A8AC6D33-FA63-452B-8361-80ADB6D60AED}" type="presParOf" srcId="{D4E62076-109E-4183-881A-BC8A9E97C103}" destId="{412FC00E-FF89-47F1-AC91-B525F75E5179}" srcOrd="2" destOrd="0" presId="urn:microsoft.com/office/officeart/2005/8/layout/hierarchy1"/>
    <dgm:cxn modelId="{AE7B2E0C-1A46-4B17-BBA8-E689E6EF67F1}" type="presParOf" srcId="{D4E62076-109E-4183-881A-BC8A9E97C103}" destId="{70EE8B5E-EC66-4AD8-B06D-D002C0D6A3BB}" srcOrd="3" destOrd="0" presId="urn:microsoft.com/office/officeart/2005/8/layout/hierarchy1"/>
    <dgm:cxn modelId="{E3B5420B-51B7-4FD8-9F41-0D05ACF4BADB}" type="presParOf" srcId="{70EE8B5E-EC66-4AD8-B06D-D002C0D6A3BB}" destId="{76FF7827-3487-4E43-87B2-B27F6D7517F0}" srcOrd="0" destOrd="0" presId="urn:microsoft.com/office/officeart/2005/8/layout/hierarchy1"/>
    <dgm:cxn modelId="{54EC7568-2F58-4692-B276-C33523F7D929}" type="presParOf" srcId="{76FF7827-3487-4E43-87B2-B27F6D7517F0}" destId="{B952E6AF-05B6-4FB6-A22D-69D41288E182}" srcOrd="0" destOrd="0" presId="urn:microsoft.com/office/officeart/2005/8/layout/hierarchy1"/>
    <dgm:cxn modelId="{07FE9339-0BBF-4B6B-853C-16D26AE6DA92}" type="presParOf" srcId="{76FF7827-3487-4E43-87B2-B27F6D7517F0}" destId="{732C43E4-672E-4F96-AB17-195B59B8EAEF}" srcOrd="1" destOrd="0" presId="urn:microsoft.com/office/officeart/2005/8/layout/hierarchy1"/>
    <dgm:cxn modelId="{3AD5FB37-E5CE-4FE1-B23B-B0E8E83CCD8A}" type="presParOf" srcId="{70EE8B5E-EC66-4AD8-B06D-D002C0D6A3BB}" destId="{3388AFA0-C3FA-4EE0-8D88-8049E93E2D3E}" srcOrd="1" destOrd="0" presId="urn:microsoft.com/office/officeart/2005/8/layout/hierarchy1"/>
    <dgm:cxn modelId="{F0AE54C1-A44F-4299-AA08-FD45E75016BA}" type="presParOf" srcId="{D4E62076-109E-4183-881A-BC8A9E97C103}" destId="{52A379BC-98E2-4C9C-9824-A221B93B0A29}" srcOrd="4" destOrd="0" presId="urn:microsoft.com/office/officeart/2005/8/layout/hierarchy1"/>
    <dgm:cxn modelId="{4C154F98-A7C2-49EF-A06B-B4841C7FA28D}" type="presParOf" srcId="{D4E62076-109E-4183-881A-BC8A9E97C103}" destId="{4CC0427E-F622-4EF2-A502-E1F0CA405E45}" srcOrd="5" destOrd="0" presId="urn:microsoft.com/office/officeart/2005/8/layout/hierarchy1"/>
    <dgm:cxn modelId="{EE0E11D9-09B8-4A6B-A100-136672E4A6FB}" type="presParOf" srcId="{4CC0427E-F622-4EF2-A502-E1F0CA405E45}" destId="{1CA579EB-9FE4-4B4D-8C9A-FAB29FF2A033}" srcOrd="0" destOrd="0" presId="urn:microsoft.com/office/officeart/2005/8/layout/hierarchy1"/>
    <dgm:cxn modelId="{EF4FFD5F-AE9C-4E17-8977-7176D39D4A01}" type="presParOf" srcId="{1CA579EB-9FE4-4B4D-8C9A-FAB29FF2A033}" destId="{65E8F9E4-F646-43E1-9E48-8D3F07708AE4}" srcOrd="0" destOrd="0" presId="urn:microsoft.com/office/officeart/2005/8/layout/hierarchy1"/>
    <dgm:cxn modelId="{AC186D37-73A7-46AE-8F83-4B818D47F73B}" type="presParOf" srcId="{1CA579EB-9FE4-4B4D-8C9A-FAB29FF2A033}" destId="{1F8D81DF-3B9E-455E-8CD9-EDFA6436F09F}" srcOrd="1" destOrd="0" presId="urn:microsoft.com/office/officeart/2005/8/layout/hierarchy1"/>
    <dgm:cxn modelId="{33CE02A4-7C4D-4EA2-A7B2-7E8F66A07301}" type="presParOf" srcId="{4CC0427E-F622-4EF2-A502-E1F0CA405E45}" destId="{DB001E8E-493F-48E3-B8AE-FC57CB3636D6}" srcOrd="1" destOrd="0" presId="urn:microsoft.com/office/officeart/2005/8/layout/hierarchy1"/>
    <dgm:cxn modelId="{62C435ED-5039-4FF0-A458-84EE0764CDA1}" type="presParOf" srcId="{DB001E8E-493F-48E3-B8AE-FC57CB3636D6}" destId="{B924748D-1D78-414E-8158-20D7DA1D6DF1}" srcOrd="0" destOrd="0" presId="urn:microsoft.com/office/officeart/2005/8/layout/hierarchy1"/>
    <dgm:cxn modelId="{0C1C9EB2-DF5E-4BF0-8B94-7D0A8C76E1EA}" type="presParOf" srcId="{DB001E8E-493F-48E3-B8AE-FC57CB3636D6}" destId="{6F5EB628-AC4A-4460-A391-253B91775BC9}" srcOrd="1" destOrd="0" presId="urn:microsoft.com/office/officeart/2005/8/layout/hierarchy1"/>
    <dgm:cxn modelId="{BFDE1FE5-1DAA-41ED-8B7D-9CC61963BAD3}" type="presParOf" srcId="{6F5EB628-AC4A-4460-A391-253B91775BC9}" destId="{DA69A342-DE7F-468B-8AE1-E04A54208C07}" srcOrd="0" destOrd="0" presId="urn:microsoft.com/office/officeart/2005/8/layout/hierarchy1"/>
    <dgm:cxn modelId="{803ACD49-575A-4DEB-9C86-B809C5F73DF4}" type="presParOf" srcId="{DA69A342-DE7F-468B-8AE1-E04A54208C07}" destId="{CF944433-8D24-4D80-83D7-099879C2F69A}" srcOrd="0" destOrd="0" presId="urn:microsoft.com/office/officeart/2005/8/layout/hierarchy1"/>
    <dgm:cxn modelId="{BBC5041F-673F-4C9A-97BA-B8827BEB66BC}" type="presParOf" srcId="{DA69A342-DE7F-468B-8AE1-E04A54208C07}" destId="{740D0D26-3CEF-4953-98B2-D69837AE3E1F}" srcOrd="1" destOrd="0" presId="urn:microsoft.com/office/officeart/2005/8/layout/hierarchy1"/>
    <dgm:cxn modelId="{0BDDFEE6-67D9-41F2-8447-E44FB075E6FA}" type="presParOf" srcId="{6F5EB628-AC4A-4460-A391-253B91775BC9}" destId="{DF75CC3B-B82C-4A18-9684-BF96027C5E64}" srcOrd="1" destOrd="0" presId="urn:microsoft.com/office/officeart/2005/8/layout/hierarchy1"/>
    <dgm:cxn modelId="{9FB48B48-CC56-4FC2-8991-A18522C07192}" type="presParOf" srcId="{DB001E8E-493F-48E3-B8AE-FC57CB3636D6}" destId="{EBB43DC8-42B6-4EEB-8720-C66D2F9169D2}" srcOrd="2" destOrd="0" presId="urn:microsoft.com/office/officeart/2005/8/layout/hierarchy1"/>
    <dgm:cxn modelId="{967D563F-8A84-41C2-8050-6BA793D17F91}" type="presParOf" srcId="{DB001E8E-493F-48E3-B8AE-FC57CB3636D6}" destId="{2E3A0BA0-BEBA-43F1-8040-C4DAA0EE0133}" srcOrd="3" destOrd="0" presId="urn:microsoft.com/office/officeart/2005/8/layout/hierarchy1"/>
    <dgm:cxn modelId="{D0CAEA24-D31E-4EDE-8FF6-D5790701878D}" type="presParOf" srcId="{2E3A0BA0-BEBA-43F1-8040-C4DAA0EE0133}" destId="{A8506E29-40B4-4D49-8887-1CBA17B6C640}" srcOrd="0" destOrd="0" presId="urn:microsoft.com/office/officeart/2005/8/layout/hierarchy1"/>
    <dgm:cxn modelId="{827C436E-C6B3-4395-B25C-8AA9853FA88D}" type="presParOf" srcId="{A8506E29-40B4-4D49-8887-1CBA17B6C640}" destId="{15E1565C-F3F8-4545-B8B4-FFBB9EBD97CE}" srcOrd="0" destOrd="0" presId="urn:microsoft.com/office/officeart/2005/8/layout/hierarchy1"/>
    <dgm:cxn modelId="{EE3F6C0D-792C-41A2-A7AC-FBC67E96881C}" type="presParOf" srcId="{A8506E29-40B4-4D49-8887-1CBA17B6C640}" destId="{2AFBF072-4147-4347-AE0B-86AA94FB4B74}" srcOrd="1" destOrd="0" presId="urn:microsoft.com/office/officeart/2005/8/layout/hierarchy1"/>
    <dgm:cxn modelId="{2F887CAE-89CB-4C53-976C-F2E79EA04B71}" type="presParOf" srcId="{2E3A0BA0-BEBA-43F1-8040-C4DAA0EE0133}" destId="{405450F7-88F7-4EFB-8EB8-EC1B968DBD37}" srcOrd="1" destOrd="0" presId="urn:microsoft.com/office/officeart/2005/8/layout/hierarchy1"/>
    <dgm:cxn modelId="{157FC8BF-1FEE-4BDB-ACE1-F6CB115B2F2B}" type="presParOf" srcId="{DB001E8E-493F-48E3-B8AE-FC57CB3636D6}" destId="{3978A5FF-BFD1-44D4-9A8C-779AA3ECD82F}" srcOrd="4" destOrd="0" presId="urn:microsoft.com/office/officeart/2005/8/layout/hierarchy1"/>
    <dgm:cxn modelId="{B86C318A-72C9-44DF-9B1B-6400D6EA660D}" type="presParOf" srcId="{DB001E8E-493F-48E3-B8AE-FC57CB3636D6}" destId="{0AAC9F91-B457-40CC-A0E2-7A9CFD850B25}" srcOrd="5" destOrd="0" presId="urn:microsoft.com/office/officeart/2005/8/layout/hierarchy1"/>
    <dgm:cxn modelId="{BA462D24-9B08-479A-965E-07C7B1EA9740}" type="presParOf" srcId="{0AAC9F91-B457-40CC-A0E2-7A9CFD850B25}" destId="{E8F30542-983F-415A-BCD1-2FB3400F6624}" srcOrd="0" destOrd="0" presId="urn:microsoft.com/office/officeart/2005/8/layout/hierarchy1"/>
    <dgm:cxn modelId="{DF666809-C44E-44D2-A73A-1F579217EF4A}" type="presParOf" srcId="{E8F30542-983F-415A-BCD1-2FB3400F6624}" destId="{4B290EBC-91D6-4F8F-A81B-5D46D7502F77}" srcOrd="0" destOrd="0" presId="urn:microsoft.com/office/officeart/2005/8/layout/hierarchy1"/>
    <dgm:cxn modelId="{88073605-F26A-4E33-8F4A-3FB5A5BA925D}" type="presParOf" srcId="{E8F30542-983F-415A-BCD1-2FB3400F6624}" destId="{95969306-6D87-4E88-BF9C-D58913D92C1B}" srcOrd="1" destOrd="0" presId="urn:microsoft.com/office/officeart/2005/8/layout/hierarchy1"/>
    <dgm:cxn modelId="{CCF9A012-BCBC-47A4-BDAC-F7F2C69EF6CB}" type="presParOf" srcId="{0AAC9F91-B457-40CC-A0E2-7A9CFD850B25}" destId="{50B4EAB2-A532-4B99-A9D0-997FE8066416}" srcOrd="1" destOrd="0" presId="urn:microsoft.com/office/officeart/2005/8/layout/hierarchy1"/>
    <dgm:cxn modelId="{DD8B0404-8762-47F9-8B95-E1472925C1B4}" type="presParOf" srcId="{DB001E8E-493F-48E3-B8AE-FC57CB3636D6}" destId="{17563F88-B7BB-4203-AE87-BE3FDAA7622D}" srcOrd="6" destOrd="0" presId="urn:microsoft.com/office/officeart/2005/8/layout/hierarchy1"/>
    <dgm:cxn modelId="{86C03595-26AB-4EF5-A48C-8CCE3C2044DA}" type="presParOf" srcId="{DB001E8E-493F-48E3-B8AE-FC57CB3636D6}" destId="{91B9A55A-57D5-4A88-9472-B9EEDC21E082}" srcOrd="7" destOrd="0" presId="urn:microsoft.com/office/officeart/2005/8/layout/hierarchy1"/>
    <dgm:cxn modelId="{00D7419A-B058-4D0A-B588-F110AF690C17}" type="presParOf" srcId="{91B9A55A-57D5-4A88-9472-B9EEDC21E082}" destId="{C61D67CA-1C62-4576-8655-2214205405DF}" srcOrd="0" destOrd="0" presId="urn:microsoft.com/office/officeart/2005/8/layout/hierarchy1"/>
    <dgm:cxn modelId="{DF489F6A-AD00-44E2-B524-34553F278313}" type="presParOf" srcId="{C61D67CA-1C62-4576-8655-2214205405DF}" destId="{BA12F6ED-5290-47EB-9C51-93E119A640BC}" srcOrd="0" destOrd="0" presId="urn:microsoft.com/office/officeart/2005/8/layout/hierarchy1"/>
    <dgm:cxn modelId="{EFA3C401-330A-4541-97C1-435EE872187F}" type="presParOf" srcId="{C61D67CA-1C62-4576-8655-2214205405DF}" destId="{CDAABCE2-6E1C-4660-AD32-BA35072D2595}" srcOrd="1" destOrd="0" presId="urn:microsoft.com/office/officeart/2005/8/layout/hierarchy1"/>
    <dgm:cxn modelId="{803DCD06-4D30-4952-83E0-41C7BD67937D}" type="presParOf" srcId="{91B9A55A-57D5-4A88-9472-B9EEDC21E082}" destId="{E49596B9-021D-479B-B196-0EF4A69249A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F94872-9670-42B1-8085-58E1AADF270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3CAC17C7-CAC4-4939-A552-42B64BE231F5}">
      <dgm:prSet phldrT="[Text]"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Objectives:</a:t>
          </a:r>
        </a:p>
        <a:p>
          <a:r>
            <a:rPr lang="en-US" dirty="0" smtClean="0">
              <a:solidFill>
                <a:srgbClr val="333399"/>
              </a:solidFill>
            </a:rPr>
            <a:t>Consumer Protection</a:t>
          </a:r>
        </a:p>
        <a:p>
          <a:r>
            <a:rPr lang="en-US" dirty="0" smtClean="0">
              <a:solidFill>
                <a:srgbClr val="333399"/>
              </a:solidFill>
            </a:rPr>
            <a:t>Financial Stability</a:t>
          </a:r>
          <a:endParaRPr lang="bg-BG" dirty="0">
            <a:solidFill>
              <a:srgbClr val="333399"/>
            </a:solidFill>
          </a:endParaRPr>
        </a:p>
      </dgm:t>
    </dgm:pt>
    <dgm:pt modelId="{0D01376A-D772-43CD-B7C9-DA0D990D8FC0}" type="parTrans" cxnId="{44B9798B-86BB-4AF5-8273-DDB81C6057BA}">
      <dgm:prSet/>
      <dgm:spPr/>
      <dgm:t>
        <a:bodyPr/>
        <a:lstStyle/>
        <a:p>
          <a:endParaRPr lang="bg-BG"/>
        </a:p>
      </dgm:t>
    </dgm:pt>
    <dgm:pt modelId="{20D248F8-B9C3-4C30-ACB8-2F64BE70CD08}" type="sibTrans" cxnId="{44B9798B-86BB-4AF5-8273-DDB81C6057BA}">
      <dgm:prSet/>
      <dgm:spPr/>
      <dgm:t>
        <a:bodyPr/>
        <a:lstStyle/>
        <a:p>
          <a:endParaRPr lang="bg-BG"/>
        </a:p>
      </dgm:t>
    </dgm:pt>
    <dgm:pt modelId="{CFC59C0D-72DE-4697-A95D-EA1D883C7D8C}">
      <dgm:prSet phldrT="[Text]"/>
      <dgm:spPr>
        <a:solidFill>
          <a:schemeClr val="bg1">
            <a:alpha val="90000"/>
          </a:scheme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b="0" dirty="0" smtClean="0">
              <a:solidFill>
                <a:srgbClr val="333399"/>
              </a:solidFill>
            </a:rPr>
            <a:t>Which instruments?</a:t>
          </a:r>
        </a:p>
        <a:p>
          <a:r>
            <a:rPr lang="en-US" b="0" dirty="0" smtClean="0">
              <a:solidFill>
                <a:srgbClr val="333399"/>
              </a:solidFill>
            </a:rPr>
            <a:t>“Deposits”</a:t>
          </a:r>
          <a:endParaRPr lang="bg-BG" b="0" dirty="0">
            <a:solidFill>
              <a:srgbClr val="333399"/>
            </a:solidFill>
          </a:endParaRPr>
        </a:p>
      </dgm:t>
    </dgm:pt>
    <dgm:pt modelId="{501EC9B1-26B1-4BA7-86F7-8383E4481C43}" type="parTrans" cxnId="{47A185A4-5137-423A-8905-8CDCBC052DB8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D013800B-EE60-408B-915A-EEFDA0CFDCF2}" type="sibTrans" cxnId="{47A185A4-5137-423A-8905-8CDCBC052DB8}">
      <dgm:prSet/>
      <dgm:spPr/>
      <dgm:t>
        <a:bodyPr/>
        <a:lstStyle/>
        <a:p>
          <a:endParaRPr lang="bg-BG"/>
        </a:p>
      </dgm:t>
    </dgm:pt>
    <dgm:pt modelId="{5C65CEF7-6866-4A92-A5E1-4180711F3406}">
      <dgm:prSet phldrT="[Text]"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b="1" dirty="0" smtClean="0">
              <a:solidFill>
                <a:srgbClr val="333399"/>
              </a:solidFill>
            </a:rPr>
            <a:t>Which Institutions?</a:t>
          </a:r>
          <a:endParaRPr lang="bg-BG" b="1" dirty="0">
            <a:solidFill>
              <a:srgbClr val="333399"/>
            </a:solidFill>
          </a:endParaRPr>
        </a:p>
      </dgm:t>
    </dgm:pt>
    <dgm:pt modelId="{05D87C14-A284-4C15-9A0B-078EF275E4A8}" type="parTrans" cxnId="{C0D56873-0A58-4912-8515-0E1CD23E991D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1981B617-FDD7-498C-836F-760E67186B13}" type="sibTrans" cxnId="{C0D56873-0A58-4912-8515-0E1CD23E991D}">
      <dgm:prSet/>
      <dgm:spPr/>
      <dgm:t>
        <a:bodyPr/>
        <a:lstStyle/>
        <a:p>
          <a:endParaRPr lang="bg-BG"/>
        </a:p>
      </dgm:t>
    </dgm:pt>
    <dgm:pt modelId="{A5FB4FBB-5029-4133-9694-E57CC08F5777}">
      <dgm:prSet/>
      <dgm:spPr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Whose Deposits?</a:t>
          </a:r>
          <a:endParaRPr lang="bg-BG" dirty="0">
            <a:solidFill>
              <a:srgbClr val="333399"/>
            </a:solidFill>
          </a:endParaRPr>
        </a:p>
      </dgm:t>
    </dgm:pt>
    <dgm:pt modelId="{6A245121-E3C3-44EF-BCF2-AFA27C21FC58}" type="parTrans" cxnId="{041AA394-1FB4-4706-AD17-7163185531AD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639B389F-4492-4199-93C1-D8F1C601C844}" type="sibTrans" cxnId="{041AA394-1FB4-4706-AD17-7163185531AD}">
      <dgm:prSet/>
      <dgm:spPr/>
      <dgm:t>
        <a:bodyPr/>
        <a:lstStyle/>
        <a:p>
          <a:endParaRPr lang="bg-BG"/>
        </a:p>
      </dgm:t>
    </dgm:pt>
    <dgm:pt modelId="{A9786D73-F8FA-45FE-A900-39D8186C14B6}">
      <dgm:prSet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Commercial Banks</a:t>
          </a:r>
          <a:endParaRPr lang="bg-BG" dirty="0">
            <a:solidFill>
              <a:srgbClr val="333399"/>
            </a:solidFill>
          </a:endParaRPr>
        </a:p>
      </dgm:t>
    </dgm:pt>
    <dgm:pt modelId="{0F1900C8-7477-486B-9A85-40BCFC046729}" type="parTrans" cxnId="{908A30F3-8CFA-47E1-B0E5-235DB2EBB864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A34B0B00-9AB3-4A87-8DBE-43A8FFB94732}" type="sibTrans" cxnId="{908A30F3-8CFA-47E1-B0E5-235DB2EBB864}">
      <dgm:prSet/>
      <dgm:spPr/>
      <dgm:t>
        <a:bodyPr/>
        <a:lstStyle/>
        <a:p>
          <a:endParaRPr lang="bg-BG"/>
        </a:p>
      </dgm:t>
    </dgm:pt>
    <dgm:pt modelId="{38E536B8-A36D-409D-96B9-1F4D720190ED}">
      <dgm:prSet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Finance Companies, incl. MFC</a:t>
          </a:r>
          <a:endParaRPr lang="bg-BG" dirty="0">
            <a:solidFill>
              <a:srgbClr val="333399"/>
            </a:solidFill>
          </a:endParaRPr>
        </a:p>
      </dgm:t>
    </dgm:pt>
    <dgm:pt modelId="{9652063A-0C9B-49C7-9C1B-F666B3E0D83B}" type="parTrans" cxnId="{75244E4B-FBBB-4750-A556-D63BD9286C0D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1B190A3D-AE26-4E12-B799-27D7A93FC6BB}" type="sibTrans" cxnId="{75244E4B-FBBB-4750-A556-D63BD9286C0D}">
      <dgm:prSet/>
      <dgm:spPr/>
      <dgm:t>
        <a:bodyPr/>
        <a:lstStyle/>
        <a:p>
          <a:endParaRPr lang="bg-BG"/>
        </a:p>
      </dgm:t>
    </dgm:pt>
    <dgm:pt modelId="{5F58D0AF-B72B-49A9-AF0C-B3B995573B9E}">
      <dgm:prSet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Credit Unions</a:t>
          </a:r>
          <a:endParaRPr lang="bg-BG" dirty="0">
            <a:solidFill>
              <a:srgbClr val="333399"/>
            </a:solidFill>
          </a:endParaRPr>
        </a:p>
      </dgm:t>
    </dgm:pt>
    <dgm:pt modelId="{5CA5C9A2-9FEC-4129-9CAD-00DF70A4844F}" type="parTrans" cxnId="{650A89F2-2092-42BA-8A76-8CBF160787D1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AA3C8A95-F21D-49EA-8161-7F8CD71307BB}" type="sibTrans" cxnId="{650A89F2-2092-42BA-8A76-8CBF160787D1}">
      <dgm:prSet/>
      <dgm:spPr/>
      <dgm:t>
        <a:bodyPr/>
        <a:lstStyle/>
        <a:p>
          <a:endParaRPr lang="bg-BG"/>
        </a:p>
      </dgm:t>
    </dgm:pt>
    <dgm:pt modelId="{00BADA00-8419-44A1-86AE-49FACF1C6E8A}">
      <dgm:prSet/>
      <dgm:spPr>
        <a:solidFill>
          <a:srgbClr val="92D050">
            <a:alpha val="90000"/>
          </a:srgbClr>
        </a:solidFill>
        <a:ln>
          <a:solidFill>
            <a:srgbClr val="333399"/>
          </a:solidFill>
        </a:ln>
      </dgm:spPr>
      <dgm:t>
        <a:bodyPr/>
        <a:lstStyle/>
        <a:p>
          <a:r>
            <a:rPr lang="en-US" dirty="0" smtClean="0">
              <a:solidFill>
                <a:srgbClr val="333399"/>
              </a:solidFill>
            </a:rPr>
            <a:t>Cooperative Banks</a:t>
          </a:r>
          <a:endParaRPr lang="bg-BG" dirty="0">
            <a:solidFill>
              <a:srgbClr val="333399"/>
            </a:solidFill>
          </a:endParaRPr>
        </a:p>
      </dgm:t>
    </dgm:pt>
    <dgm:pt modelId="{FB3DB749-C62D-414B-8828-91F1D5BABA73}" type="parTrans" cxnId="{71408817-8B19-4C74-86DC-0CFA49E60E38}">
      <dgm:prSet/>
      <dgm:spPr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24B5E5E9-06E5-47A2-B085-B15486CB949E}" type="sibTrans" cxnId="{71408817-8B19-4C74-86DC-0CFA49E60E38}">
      <dgm:prSet/>
      <dgm:spPr/>
      <dgm:t>
        <a:bodyPr/>
        <a:lstStyle/>
        <a:p>
          <a:endParaRPr lang="bg-BG"/>
        </a:p>
      </dgm:t>
    </dgm:pt>
    <dgm:pt modelId="{D9559CD1-E662-4AB1-918C-4129EA1985FB}" type="pres">
      <dgm:prSet presAssocID="{96F94872-9670-42B1-8085-58E1AADF270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bg-BG"/>
        </a:p>
      </dgm:t>
    </dgm:pt>
    <dgm:pt modelId="{485B6C86-3A66-47BC-9625-436D3E53B94F}" type="pres">
      <dgm:prSet presAssocID="{3CAC17C7-CAC4-4939-A552-42B64BE231F5}" presName="hierRoot1" presStyleCnt="0"/>
      <dgm:spPr/>
    </dgm:pt>
    <dgm:pt modelId="{354ABE94-6CEC-41FB-9C6E-A03B10DB30CD}" type="pres">
      <dgm:prSet presAssocID="{3CAC17C7-CAC4-4939-A552-42B64BE231F5}" presName="composite" presStyleCnt="0"/>
      <dgm:spPr/>
    </dgm:pt>
    <dgm:pt modelId="{568907DE-BD3D-418C-935E-BCB0B8669991}" type="pres">
      <dgm:prSet presAssocID="{3CAC17C7-CAC4-4939-A552-42B64BE231F5}" presName="background" presStyleLbl="node0" presStyleIdx="0" presStyleCnt="1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0A6FD6EB-1ADB-43D3-9CC1-FE6069D732CE}" type="pres">
      <dgm:prSet presAssocID="{3CAC17C7-CAC4-4939-A552-42B64BE231F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D4E62076-109E-4183-881A-BC8A9E97C103}" type="pres">
      <dgm:prSet presAssocID="{3CAC17C7-CAC4-4939-A552-42B64BE231F5}" presName="hierChild2" presStyleCnt="0"/>
      <dgm:spPr/>
    </dgm:pt>
    <dgm:pt modelId="{EBBDCFDB-653C-4373-8522-AADFC153AEB8}" type="pres">
      <dgm:prSet presAssocID="{501EC9B1-26B1-4BA7-86F7-8383E4481C43}" presName="Name10" presStyleLbl="parChTrans1D2" presStyleIdx="0" presStyleCnt="3"/>
      <dgm:spPr/>
      <dgm:t>
        <a:bodyPr/>
        <a:lstStyle/>
        <a:p>
          <a:endParaRPr lang="bg-BG"/>
        </a:p>
      </dgm:t>
    </dgm:pt>
    <dgm:pt modelId="{F119E98C-C311-4B8A-B59D-822F11C1E75D}" type="pres">
      <dgm:prSet presAssocID="{CFC59C0D-72DE-4697-A95D-EA1D883C7D8C}" presName="hierRoot2" presStyleCnt="0"/>
      <dgm:spPr/>
    </dgm:pt>
    <dgm:pt modelId="{46D8C19B-8F5B-4804-9DB7-727B728341EF}" type="pres">
      <dgm:prSet presAssocID="{CFC59C0D-72DE-4697-A95D-EA1D883C7D8C}" presName="composite2" presStyleCnt="0"/>
      <dgm:spPr/>
    </dgm:pt>
    <dgm:pt modelId="{272C02DB-029C-4410-8B84-4B0E5FE21A56}" type="pres">
      <dgm:prSet presAssocID="{CFC59C0D-72DE-4697-A95D-EA1D883C7D8C}" presName="background2" presStyleLbl="node2" presStyleIdx="0" presStyleCnt="3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CED15619-1472-439E-8B84-7C65D3246803}" type="pres">
      <dgm:prSet presAssocID="{CFC59C0D-72DE-4697-A95D-EA1D883C7D8C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911ADB18-3D5A-4E50-A5F2-47356CA2FD2C}" type="pres">
      <dgm:prSet presAssocID="{CFC59C0D-72DE-4697-A95D-EA1D883C7D8C}" presName="hierChild3" presStyleCnt="0"/>
      <dgm:spPr/>
    </dgm:pt>
    <dgm:pt modelId="{412FC00E-FF89-47F1-AC91-B525F75E5179}" type="pres">
      <dgm:prSet presAssocID="{05D87C14-A284-4C15-9A0B-078EF275E4A8}" presName="Name10" presStyleLbl="parChTrans1D2" presStyleIdx="1" presStyleCnt="3"/>
      <dgm:spPr/>
      <dgm:t>
        <a:bodyPr/>
        <a:lstStyle/>
        <a:p>
          <a:endParaRPr lang="bg-BG"/>
        </a:p>
      </dgm:t>
    </dgm:pt>
    <dgm:pt modelId="{70EE8B5E-EC66-4AD8-B06D-D002C0D6A3BB}" type="pres">
      <dgm:prSet presAssocID="{5C65CEF7-6866-4A92-A5E1-4180711F3406}" presName="hierRoot2" presStyleCnt="0"/>
      <dgm:spPr/>
    </dgm:pt>
    <dgm:pt modelId="{76FF7827-3487-4E43-87B2-B27F6D7517F0}" type="pres">
      <dgm:prSet presAssocID="{5C65CEF7-6866-4A92-A5E1-4180711F3406}" presName="composite2" presStyleCnt="0"/>
      <dgm:spPr/>
    </dgm:pt>
    <dgm:pt modelId="{B952E6AF-05B6-4FB6-A22D-69D41288E182}" type="pres">
      <dgm:prSet presAssocID="{5C65CEF7-6866-4A92-A5E1-4180711F3406}" presName="background2" presStyleLbl="node2" presStyleIdx="1" presStyleCnt="3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732C43E4-672E-4F96-AB17-195B59B8EAEF}" type="pres">
      <dgm:prSet presAssocID="{5C65CEF7-6866-4A92-A5E1-4180711F340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3388AFA0-C3FA-4EE0-8D88-8049E93E2D3E}" type="pres">
      <dgm:prSet presAssocID="{5C65CEF7-6866-4A92-A5E1-4180711F3406}" presName="hierChild3" presStyleCnt="0"/>
      <dgm:spPr/>
    </dgm:pt>
    <dgm:pt modelId="{095F7DC7-85D2-45FD-80E0-D76EB1BA290C}" type="pres">
      <dgm:prSet presAssocID="{0F1900C8-7477-486B-9A85-40BCFC046729}" presName="Name17" presStyleLbl="parChTrans1D3" presStyleIdx="0" presStyleCnt="4"/>
      <dgm:spPr/>
      <dgm:t>
        <a:bodyPr/>
        <a:lstStyle/>
        <a:p>
          <a:endParaRPr lang="bg-BG"/>
        </a:p>
      </dgm:t>
    </dgm:pt>
    <dgm:pt modelId="{D106A959-358D-4139-8EC2-613A03CFDD80}" type="pres">
      <dgm:prSet presAssocID="{A9786D73-F8FA-45FE-A900-39D8186C14B6}" presName="hierRoot3" presStyleCnt="0"/>
      <dgm:spPr/>
    </dgm:pt>
    <dgm:pt modelId="{1EDD7B51-80D9-40EC-A6B0-1F778952BEA2}" type="pres">
      <dgm:prSet presAssocID="{A9786D73-F8FA-45FE-A900-39D8186C14B6}" presName="composite3" presStyleCnt="0"/>
      <dgm:spPr/>
    </dgm:pt>
    <dgm:pt modelId="{7D6CF1E4-A070-470F-8AAA-6E96B1CC6597}" type="pres">
      <dgm:prSet presAssocID="{A9786D73-F8FA-45FE-A900-39D8186C14B6}" presName="background3" presStyleLbl="node3" presStyleIdx="0" presStyleCnt="4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330F5157-F745-42F7-93E6-217D308D6D35}" type="pres">
      <dgm:prSet presAssocID="{A9786D73-F8FA-45FE-A900-39D8186C14B6}" presName="text3" presStyleLbl="fgAcc3" presStyleIdx="0" presStyleCnt="4" custScaleY="64922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1AEC3632-E70B-423C-A217-A11886AFE7AD}" type="pres">
      <dgm:prSet presAssocID="{A9786D73-F8FA-45FE-A900-39D8186C14B6}" presName="hierChild4" presStyleCnt="0"/>
      <dgm:spPr/>
    </dgm:pt>
    <dgm:pt modelId="{D42DC56B-8E12-4B22-8D0D-A2046B1513E0}" type="pres">
      <dgm:prSet presAssocID="{9652063A-0C9B-49C7-9C1B-F666B3E0D83B}" presName="Name17" presStyleLbl="parChTrans1D3" presStyleIdx="1" presStyleCnt="4"/>
      <dgm:spPr/>
      <dgm:t>
        <a:bodyPr/>
        <a:lstStyle/>
        <a:p>
          <a:endParaRPr lang="bg-BG"/>
        </a:p>
      </dgm:t>
    </dgm:pt>
    <dgm:pt modelId="{1AD12B8B-6403-4568-A7BA-287DAA796E7F}" type="pres">
      <dgm:prSet presAssocID="{38E536B8-A36D-409D-96B9-1F4D720190ED}" presName="hierRoot3" presStyleCnt="0"/>
      <dgm:spPr/>
    </dgm:pt>
    <dgm:pt modelId="{8C59E10E-2CD0-4837-B923-6B003C9B862A}" type="pres">
      <dgm:prSet presAssocID="{38E536B8-A36D-409D-96B9-1F4D720190ED}" presName="composite3" presStyleCnt="0"/>
      <dgm:spPr/>
    </dgm:pt>
    <dgm:pt modelId="{88F60C6C-4CE1-48B0-B90B-06972CAC9440}" type="pres">
      <dgm:prSet presAssocID="{38E536B8-A36D-409D-96B9-1F4D720190ED}" presName="background3" presStyleLbl="node3" presStyleIdx="1" presStyleCnt="4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C1232D23-4850-4A14-823D-9B6B12A2ED4C}" type="pres">
      <dgm:prSet presAssocID="{38E536B8-A36D-409D-96B9-1F4D720190ED}" presName="text3" presStyleLbl="fgAcc3" presStyleIdx="1" presStyleCnt="4" custScaleY="64922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7E04E7F2-FC33-443A-88B5-59843CEE377F}" type="pres">
      <dgm:prSet presAssocID="{38E536B8-A36D-409D-96B9-1F4D720190ED}" presName="hierChild4" presStyleCnt="0"/>
      <dgm:spPr/>
    </dgm:pt>
    <dgm:pt modelId="{294A4875-D85A-45BD-9711-B426433E8D53}" type="pres">
      <dgm:prSet presAssocID="{5CA5C9A2-9FEC-4129-9CAD-00DF70A4844F}" presName="Name17" presStyleLbl="parChTrans1D3" presStyleIdx="2" presStyleCnt="4"/>
      <dgm:spPr/>
      <dgm:t>
        <a:bodyPr/>
        <a:lstStyle/>
        <a:p>
          <a:endParaRPr lang="bg-BG"/>
        </a:p>
      </dgm:t>
    </dgm:pt>
    <dgm:pt modelId="{393CA048-15B5-4FB4-BE3C-1A8DCF91C1F3}" type="pres">
      <dgm:prSet presAssocID="{5F58D0AF-B72B-49A9-AF0C-B3B995573B9E}" presName="hierRoot3" presStyleCnt="0"/>
      <dgm:spPr/>
    </dgm:pt>
    <dgm:pt modelId="{3609D850-9E3C-40E6-A091-6EFCA6A96D98}" type="pres">
      <dgm:prSet presAssocID="{5F58D0AF-B72B-49A9-AF0C-B3B995573B9E}" presName="composite3" presStyleCnt="0"/>
      <dgm:spPr/>
    </dgm:pt>
    <dgm:pt modelId="{55D8F468-FF11-4CA3-BC3E-4DFC5D2EBB23}" type="pres">
      <dgm:prSet presAssocID="{5F58D0AF-B72B-49A9-AF0C-B3B995573B9E}" presName="background3" presStyleLbl="node3" presStyleIdx="2" presStyleCnt="4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32DC6055-2971-4EDF-8CA8-E1FECF686E90}" type="pres">
      <dgm:prSet presAssocID="{5F58D0AF-B72B-49A9-AF0C-B3B995573B9E}" presName="text3" presStyleLbl="fgAcc3" presStyleIdx="2" presStyleCnt="4" custScaleY="64922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56D29750-FC27-4F4E-847F-33AB663D3370}" type="pres">
      <dgm:prSet presAssocID="{5F58D0AF-B72B-49A9-AF0C-B3B995573B9E}" presName="hierChild4" presStyleCnt="0"/>
      <dgm:spPr/>
    </dgm:pt>
    <dgm:pt modelId="{1FAB52F6-400D-48E3-BD44-03BFE9CFBDB6}" type="pres">
      <dgm:prSet presAssocID="{FB3DB749-C62D-414B-8828-91F1D5BABA73}" presName="Name17" presStyleLbl="parChTrans1D3" presStyleIdx="3" presStyleCnt="4"/>
      <dgm:spPr/>
      <dgm:t>
        <a:bodyPr/>
        <a:lstStyle/>
        <a:p>
          <a:endParaRPr lang="bg-BG"/>
        </a:p>
      </dgm:t>
    </dgm:pt>
    <dgm:pt modelId="{4FA12B41-D29D-4426-839F-1221A8704378}" type="pres">
      <dgm:prSet presAssocID="{00BADA00-8419-44A1-86AE-49FACF1C6E8A}" presName="hierRoot3" presStyleCnt="0"/>
      <dgm:spPr/>
    </dgm:pt>
    <dgm:pt modelId="{3F32CE61-6317-411F-BA88-6169A9DB502C}" type="pres">
      <dgm:prSet presAssocID="{00BADA00-8419-44A1-86AE-49FACF1C6E8A}" presName="composite3" presStyleCnt="0"/>
      <dgm:spPr/>
    </dgm:pt>
    <dgm:pt modelId="{E859A18C-7DFA-46CF-9B6D-D9BDABACFB4F}" type="pres">
      <dgm:prSet presAssocID="{00BADA00-8419-44A1-86AE-49FACF1C6E8A}" presName="background3" presStyleLbl="node3" presStyleIdx="3" presStyleCnt="4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  <dgm:t>
        <a:bodyPr/>
        <a:lstStyle/>
        <a:p>
          <a:endParaRPr lang="bg-BG"/>
        </a:p>
      </dgm:t>
    </dgm:pt>
    <dgm:pt modelId="{C2F3CB32-97E7-42D7-9776-9C0CF238718B}" type="pres">
      <dgm:prSet presAssocID="{00BADA00-8419-44A1-86AE-49FACF1C6E8A}" presName="text3" presStyleLbl="fgAcc3" presStyleIdx="3" presStyleCnt="4" custScaleY="64922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2FB01829-C094-4642-92DF-815CCFB6B04A}" type="pres">
      <dgm:prSet presAssocID="{00BADA00-8419-44A1-86AE-49FACF1C6E8A}" presName="hierChild4" presStyleCnt="0"/>
      <dgm:spPr/>
    </dgm:pt>
    <dgm:pt modelId="{52A379BC-98E2-4C9C-9824-A221B93B0A29}" type="pres">
      <dgm:prSet presAssocID="{6A245121-E3C3-44EF-BCF2-AFA27C21FC58}" presName="Name10" presStyleLbl="parChTrans1D2" presStyleIdx="2" presStyleCnt="3"/>
      <dgm:spPr/>
      <dgm:t>
        <a:bodyPr/>
        <a:lstStyle/>
        <a:p>
          <a:endParaRPr lang="bg-BG"/>
        </a:p>
      </dgm:t>
    </dgm:pt>
    <dgm:pt modelId="{4CC0427E-F622-4EF2-A502-E1F0CA405E45}" type="pres">
      <dgm:prSet presAssocID="{A5FB4FBB-5029-4133-9694-E57CC08F5777}" presName="hierRoot2" presStyleCnt="0"/>
      <dgm:spPr/>
    </dgm:pt>
    <dgm:pt modelId="{1CA579EB-9FE4-4B4D-8C9A-FAB29FF2A033}" type="pres">
      <dgm:prSet presAssocID="{A5FB4FBB-5029-4133-9694-E57CC08F5777}" presName="composite2" presStyleCnt="0"/>
      <dgm:spPr/>
    </dgm:pt>
    <dgm:pt modelId="{65E8F9E4-F646-43E1-9E48-8D3F07708AE4}" type="pres">
      <dgm:prSet presAssocID="{A5FB4FBB-5029-4133-9694-E57CC08F5777}" presName="background2" presStyleLbl="node2" presStyleIdx="2" presStyleCnt="3"/>
      <dgm:spPr>
        <a:solidFill>
          <a:schemeClr val="accent3">
            <a:lumMod val="95000"/>
          </a:schemeClr>
        </a:solidFill>
        <a:ln>
          <a:solidFill>
            <a:srgbClr val="333399"/>
          </a:solidFill>
        </a:ln>
      </dgm:spPr>
    </dgm:pt>
    <dgm:pt modelId="{1F8D81DF-3B9E-455E-8CD9-EDFA6436F09F}" type="pres">
      <dgm:prSet presAssocID="{A5FB4FBB-5029-4133-9694-E57CC08F5777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bg-BG"/>
        </a:p>
      </dgm:t>
    </dgm:pt>
    <dgm:pt modelId="{DB001E8E-493F-48E3-B8AE-FC57CB3636D6}" type="pres">
      <dgm:prSet presAssocID="{A5FB4FBB-5029-4133-9694-E57CC08F5777}" presName="hierChild3" presStyleCnt="0"/>
      <dgm:spPr/>
    </dgm:pt>
  </dgm:ptLst>
  <dgm:cxnLst>
    <dgm:cxn modelId="{028B2802-E38D-4DFF-9B36-AC267E9640CA}" type="presOf" srcId="{5CA5C9A2-9FEC-4129-9CAD-00DF70A4844F}" destId="{294A4875-D85A-45BD-9711-B426433E8D53}" srcOrd="0" destOrd="0" presId="urn:microsoft.com/office/officeart/2005/8/layout/hierarchy1"/>
    <dgm:cxn modelId="{71408817-8B19-4C74-86DC-0CFA49E60E38}" srcId="{5C65CEF7-6866-4A92-A5E1-4180711F3406}" destId="{00BADA00-8419-44A1-86AE-49FACF1C6E8A}" srcOrd="3" destOrd="0" parTransId="{FB3DB749-C62D-414B-8828-91F1D5BABA73}" sibTransId="{24B5E5E9-06E5-47A2-B085-B15486CB949E}"/>
    <dgm:cxn modelId="{4EE38B17-5F9D-430F-B9E7-89137AD0BE88}" type="presOf" srcId="{5F58D0AF-B72B-49A9-AF0C-B3B995573B9E}" destId="{32DC6055-2971-4EDF-8CA8-E1FECF686E90}" srcOrd="0" destOrd="0" presId="urn:microsoft.com/office/officeart/2005/8/layout/hierarchy1"/>
    <dgm:cxn modelId="{38695EEE-8AC4-4D3D-A2E9-5143CFE7740C}" type="presOf" srcId="{05D87C14-A284-4C15-9A0B-078EF275E4A8}" destId="{412FC00E-FF89-47F1-AC91-B525F75E5179}" srcOrd="0" destOrd="0" presId="urn:microsoft.com/office/officeart/2005/8/layout/hierarchy1"/>
    <dgm:cxn modelId="{47A185A4-5137-423A-8905-8CDCBC052DB8}" srcId="{3CAC17C7-CAC4-4939-A552-42B64BE231F5}" destId="{CFC59C0D-72DE-4697-A95D-EA1D883C7D8C}" srcOrd="0" destOrd="0" parTransId="{501EC9B1-26B1-4BA7-86F7-8383E4481C43}" sibTransId="{D013800B-EE60-408B-915A-EEFDA0CFDCF2}"/>
    <dgm:cxn modelId="{607F3294-998D-4510-A1C4-09115A494A3C}" type="presOf" srcId="{FB3DB749-C62D-414B-8828-91F1D5BABA73}" destId="{1FAB52F6-400D-48E3-BD44-03BFE9CFBDB6}" srcOrd="0" destOrd="0" presId="urn:microsoft.com/office/officeart/2005/8/layout/hierarchy1"/>
    <dgm:cxn modelId="{D7A25E13-8440-445D-8481-1F0DA5B8AAED}" type="presOf" srcId="{38E536B8-A36D-409D-96B9-1F4D720190ED}" destId="{C1232D23-4850-4A14-823D-9B6B12A2ED4C}" srcOrd="0" destOrd="0" presId="urn:microsoft.com/office/officeart/2005/8/layout/hierarchy1"/>
    <dgm:cxn modelId="{C0D56873-0A58-4912-8515-0E1CD23E991D}" srcId="{3CAC17C7-CAC4-4939-A552-42B64BE231F5}" destId="{5C65CEF7-6866-4A92-A5E1-4180711F3406}" srcOrd="1" destOrd="0" parTransId="{05D87C14-A284-4C15-9A0B-078EF275E4A8}" sibTransId="{1981B617-FDD7-498C-836F-760E67186B13}"/>
    <dgm:cxn modelId="{908A30F3-8CFA-47E1-B0E5-235DB2EBB864}" srcId="{5C65CEF7-6866-4A92-A5E1-4180711F3406}" destId="{A9786D73-F8FA-45FE-A900-39D8186C14B6}" srcOrd="0" destOrd="0" parTransId="{0F1900C8-7477-486B-9A85-40BCFC046729}" sibTransId="{A34B0B00-9AB3-4A87-8DBE-43A8FFB94732}"/>
    <dgm:cxn modelId="{650A89F2-2092-42BA-8A76-8CBF160787D1}" srcId="{5C65CEF7-6866-4A92-A5E1-4180711F3406}" destId="{5F58D0AF-B72B-49A9-AF0C-B3B995573B9E}" srcOrd="2" destOrd="0" parTransId="{5CA5C9A2-9FEC-4129-9CAD-00DF70A4844F}" sibTransId="{AA3C8A95-F21D-49EA-8161-7F8CD71307BB}"/>
    <dgm:cxn modelId="{92BEE808-FDCB-4228-9551-8DC6850E2138}" type="presOf" srcId="{A5FB4FBB-5029-4133-9694-E57CC08F5777}" destId="{1F8D81DF-3B9E-455E-8CD9-EDFA6436F09F}" srcOrd="0" destOrd="0" presId="urn:microsoft.com/office/officeart/2005/8/layout/hierarchy1"/>
    <dgm:cxn modelId="{D2B02B52-5551-48B8-AB28-B8022918F3CC}" type="presOf" srcId="{CFC59C0D-72DE-4697-A95D-EA1D883C7D8C}" destId="{CED15619-1472-439E-8B84-7C65D3246803}" srcOrd="0" destOrd="0" presId="urn:microsoft.com/office/officeart/2005/8/layout/hierarchy1"/>
    <dgm:cxn modelId="{83B82E16-B711-412A-84FB-81909FC5440E}" type="presOf" srcId="{00BADA00-8419-44A1-86AE-49FACF1C6E8A}" destId="{C2F3CB32-97E7-42D7-9776-9C0CF238718B}" srcOrd="0" destOrd="0" presId="urn:microsoft.com/office/officeart/2005/8/layout/hierarchy1"/>
    <dgm:cxn modelId="{041AA394-1FB4-4706-AD17-7163185531AD}" srcId="{3CAC17C7-CAC4-4939-A552-42B64BE231F5}" destId="{A5FB4FBB-5029-4133-9694-E57CC08F5777}" srcOrd="2" destOrd="0" parTransId="{6A245121-E3C3-44EF-BCF2-AFA27C21FC58}" sibTransId="{639B389F-4492-4199-93C1-D8F1C601C844}"/>
    <dgm:cxn modelId="{44B9798B-86BB-4AF5-8273-DDB81C6057BA}" srcId="{96F94872-9670-42B1-8085-58E1AADF2705}" destId="{3CAC17C7-CAC4-4939-A552-42B64BE231F5}" srcOrd="0" destOrd="0" parTransId="{0D01376A-D772-43CD-B7C9-DA0D990D8FC0}" sibTransId="{20D248F8-B9C3-4C30-ACB8-2F64BE70CD08}"/>
    <dgm:cxn modelId="{136CFA1C-B090-4976-BD8A-CAAC56B89F79}" type="presOf" srcId="{6A245121-E3C3-44EF-BCF2-AFA27C21FC58}" destId="{52A379BC-98E2-4C9C-9824-A221B93B0A29}" srcOrd="0" destOrd="0" presId="urn:microsoft.com/office/officeart/2005/8/layout/hierarchy1"/>
    <dgm:cxn modelId="{CE8B535F-1BED-4979-98EB-47B741DB9151}" type="presOf" srcId="{5C65CEF7-6866-4A92-A5E1-4180711F3406}" destId="{732C43E4-672E-4F96-AB17-195B59B8EAEF}" srcOrd="0" destOrd="0" presId="urn:microsoft.com/office/officeart/2005/8/layout/hierarchy1"/>
    <dgm:cxn modelId="{DF6BACA6-E56A-47FA-AA70-72DD6CF9DF97}" type="presOf" srcId="{501EC9B1-26B1-4BA7-86F7-8383E4481C43}" destId="{EBBDCFDB-653C-4373-8522-AADFC153AEB8}" srcOrd="0" destOrd="0" presId="urn:microsoft.com/office/officeart/2005/8/layout/hierarchy1"/>
    <dgm:cxn modelId="{0962F3DF-20B2-4B34-B3FC-9E8556479A78}" type="presOf" srcId="{0F1900C8-7477-486B-9A85-40BCFC046729}" destId="{095F7DC7-85D2-45FD-80E0-D76EB1BA290C}" srcOrd="0" destOrd="0" presId="urn:microsoft.com/office/officeart/2005/8/layout/hierarchy1"/>
    <dgm:cxn modelId="{9E1EDC62-D567-48D5-B955-CAF324F4DF17}" type="presOf" srcId="{96F94872-9670-42B1-8085-58E1AADF2705}" destId="{D9559CD1-E662-4AB1-918C-4129EA1985FB}" srcOrd="0" destOrd="0" presId="urn:microsoft.com/office/officeart/2005/8/layout/hierarchy1"/>
    <dgm:cxn modelId="{A23BD9FD-5763-42D2-AE6D-5704969037AA}" type="presOf" srcId="{9652063A-0C9B-49C7-9C1B-F666B3E0D83B}" destId="{D42DC56B-8E12-4B22-8D0D-A2046B1513E0}" srcOrd="0" destOrd="0" presId="urn:microsoft.com/office/officeart/2005/8/layout/hierarchy1"/>
    <dgm:cxn modelId="{725941F0-2730-4A5A-A069-368B2C34BDBD}" type="presOf" srcId="{A9786D73-F8FA-45FE-A900-39D8186C14B6}" destId="{330F5157-F745-42F7-93E6-217D308D6D35}" srcOrd="0" destOrd="0" presId="urn:microsoft.com/office/officeart/2005/8/layout/hierarchy1"/>
    <dgm:cxn modelId="{75244E4B-FBBB-4750-A556-D63BD9286C0D}" srcId="{5C65CEF7-6866-4A92-A5E1-4180711F3406}" destId="{38E536B8-A36D-409D-96B9-1F4D720190ED}" srcOrd="1" destOrd="0" parTransId="{9652063A-0C9B-49C7-9C1B-F666B3E0D83B}" sibTransId="{1B190A3D-AE26-4E12-B799-27D7A93FC6BB}"/>
    <dgm:cxn modelId="{84A0BA62-68CC-4D80-AD64-48082516277B}" type="presOf" srcId="{3CAC17C7-CAC4-4939-A552-42B64BE231F5}" destId="{0A6FD6EB-1ADB-43D3-9CC1-FE6069D732CE}" srcOrd="0" destOrd="0" presId="urn:microsoft.com/office/officeart/2005/8/layout/hierarchy1"/>
    <dgm:cxn modelId="{CA2AA722-801F-435B-87C7-B6E09180DDE0}" type="presParOf" srcId="{D9559CD1-E662-4AB1-918C-4129EA1985FB}" destId="{485B6C86-3A66-47BC-9625-436D3E53B94F}" srcOrd="0" destOrd="0" presId="urn:microsoft.com/office/officeart/2005/8/layout/hierarchy1"/>
    <dgm:cxn modelId="{0D3A03EC-051F-450D-992E-AE0BF415F1EF}" type="presParOf" srcId="{485B6C86-3A66-47BC-9625-436D3E53B94F}" destId="{354ABE94-6CEC-41FB-9C6E-A03B10DB30CD}" srcOrd="0" destOrd="0" presId="urn:microsoft.com/office/officeart/2005/8/layout/hierarchy1"/>
    <dgm:cxn modelId="{FDA8C09A-2B9C-4584-B310-03D4E1A26F25}" type="presParOf" srcId="{354ABE94-6CEC-41FB-9C6E-A03B10DB30CD}" destId="{568907DE-BD3D-418C-935E-BCB0B8669991}" srcOrd="0" destOrd="0" presId="urn:microsoft.com/office/officeart/2005/8/layout/hierarchy1"/>
    <dgm:cxn modelId="{482DC701-2B8E-47E3-B601-1CA5FE223A55}" type="presParOf" srcId="{354ABE94-6CEC-41FB-9C6E-A03B10DB30CD}" destId="{0A6FD6EB-1ADB-43D3-9CC1-FE6069D732CE}" srcOrd="1" destOrd="0" presId="urn:microsoft.com/office/officeart/2005/8/layout/hierarchy1"/>
    <dgm:cxn modelId="{7461338C-AEB3-4C7D-B204-FA5239EA5BDD}" type="presParOf" srcId="{485B6C86-3A66-47BC-9625-436D3E53B94F}" destId="{D4E62076-109E-4183-881A-BC8A9E97C103}" srcOrd="1" destOrd="0" presId="urn:microsoft.com/office/officeart/2005/8/layout/hierarchy1"/>
    <dgm:cxn modelId="{F30EEF75-543A-471F-882A-E25260C4748B}" type="presParOf" srcId="{D4E62076-109E-4183-881A-BC8A9E97C103}" destId="{EBBDCFDB-653C-4373-8522-AADFC153AEB8}" srcOrd="0" destOrd="0" presId="urn:microsoft.com/office/officeart/2005/8/layout/hierarchy1"/>
    <dgm:cxn modelId="{1DAC82D8-FFFA-493C-A0F5-3F2CEA87057F}" type="presParOf" srcId="{D4E62076-109E-4183-881A-BC8A9E97C103}" destId="{F119E98C-C311-4B8A-B59D-822F11C1E75D}" srcOrd="1" destOrd="0" presId="urn:microsoft.com/office/officeart/2005/8/layout/hierarchy1"/>
    <dgm:cxn modelId="{8CD5D458-7AA5-43DE-9FA5-2C3DCA59A801}" type="presParOf" srcId="{F119E98C-C311-4B8A-B59D-822F11C1E75D}" destId="{46D8C19B-8F5B-4804-9DB7-727B728341EF}" srcOrd="0" destOrd="0" presId="urn:microsoft.com/office/officeart/2005/8/layout/hierarchy1"/>
    <dgm:cxn modelId="{062C9E5F-5C66-4062-B144-E541EF75CFAF}" type="presParOf" srcId="{46D8C19B-8F5B-4804-9DB7-727B728341EF}" destId="{272C02DB-029C-4410-8B84-4B0E5FE21A56}" srcOrd="0" destOrd="0" presId="urn:microsoft.com/office/officeart/2005/8/layout/hierarchy1"/>
    <dgm:cxn modelId="{CB88BDCA-85EA-40A6-9F58-E3C85C76F574}" type="presParOf" srcId="{46D8C19B-8F5B-4804-9DB7-727B728341EF}" destId="{CED15619-1472-439E-8B84-7C65D3246803}" srcOrd="1" destOrd="0" presId="urn:microsoft.com/office/officeart/2005/8/layout/hierarchy1"/>
    <dgm:cxn modelId="{09B7AA12-6E10-4517-BBCD-D1B992F1028C}" type="presParOf" srcId="{F119E98C-C311-4B8A-B59D-822F11C1E75D}" destId="{911ADB18-3D5A-4E50-A5F2-47356CA2FD2C}" srcOrd="1" destOrd="0" presId="urn:microsoft.com/office/officeart/2005/8/layout/hierarchy1"/>
    <dgm:cxn modelId="{280BCE6F-FA6D-46A1-A1A6-997FAED9E7A0}" type="presParOf" srcId="{D4E62076-109E-4183-881A-BC8A9E97C103}" destId="{412FC00E-FF89-47F1-AC91-B525F75E5179}" srcOrd="2" destOrd="0" presId="urn:microsoft.com/office/officeart/2005/8/layout/hierarchy1"/>
    <dgm:cxn modelId="{933DC385-2135-40C7-B065-2CE46C9524ED}" type="presParOf" srcId="{D4E62076-109E-4183-881A-BC8A9E97C103}" destId="{70EE8B5E-EC66-4AD8-B06D-D002C0D6A3BB}" srcOrd="3" destOrd="0" presId="urn:microsoft.com/office/officeart/2005/8/layout/hierarchy1"/>
    <dgm:cxn modelId="{03FA19DD-00C9-440A-A4A3-8A698D16BC3F}" type="presParOf" srcId="{70EE8B5E-EC66-4AD8-B06D-D002C0D6A3BB}" destId="{76FF7827-3487-4E43-87B2-B27F6D7517F0}" srcOrd="0" destOrd="0" presId="urn:microsoft.com/office/officeart/2005/8/layout/hierarchy1"/>
    <dgm:cxn modelId="{BE0E8E1E-EEDB-4B45-80D1-E55A0AA208F6}" type="presParOf" srcId="{76FF7827-3487-4E43-87B2-B27F6D7517F0}" destId="{B952E6AF-05B6-4FB6-A22D-69D41288E182}" srcOrd="0" destOrd="0" presId="urn:microsoft.com/office/officeart/2005/8/layout/hierarchy1"/>
    <dgm:cxn modelId="{68E7766D-F611-4207-95D2-3E573F685D9B}" type="presParOf" srcId="{76FF7827-3487-4E43-87B2-B27F6D7517F0}" destId="{732C43E4-672E-4F96-AB17-195B59B8EAEF}" srcOrd="1" destOrd="0" presId="urn:microsoft.com/office/officeart/2005/8/layout/hierarchy1"/>
    <dgm:cxn modelId="{2C674418-DF2C-43A9-8C98-C948E3300099}" type="presParOf" srcId="{70EE8B5E-EC66-4AD8-B06D-D002C0D6A3BB}" destId="{3388AFA0-C3FA-4EE0-8D88-8049E93E2D3E}" srcOrd="1" destOrd="0" presId="urn:microsoft.com/office/officeart/2005/8/layout/hierarchy1"/>
    <dgm:cxn modelId="{C8F968B6-3AC0-4172-B79E-A2AC9DF8AEF9}" type="presParOf" srcId="{3388AFA0-C3FA-4EE0-8D88-8049E93E2D3E}" destId="{095F7DC7-85D2-45FD-80E0-D76EB1BA290C}" srcOrd="0" destOrd="0" presId="urn:microsoft.com/office/officeart/2005/8/layout/hierarchy1"/>
    <dgm:cxn modelId="{B7763CCE-F262-4CD6-9AA5-8B97A79EDECB}" type="presParOf" srcId="{3388AFA0-C3FA-4EE0-8D88-8049E93E2D3E}" destId="{D106A959-358D-4139-8EC2-613A03CFDD80}" srcOrd="1" destOrd="0" presId="urn:microsoft.com/office/officeart/2005/8/layout/hierarchy1"/>
    <dgm:cxn modelId="{096EE664-F0CF-44F7-9631-9B4145F704DE}" type="presParOf" srcId="{D106A959-358D-4139-8EC2-613A03CFDD80}" destId="{1EDD7B51-80D9-40EC-A6B0-1F778952BEA2}" srcOrd="0" destOrd="0" presId="urn:microsoft.com/office/officeart/2005/8/layout/hierarchy1"/>
    <dgm:cxn modelId="{C0895705-9C91-4BDE-B9B0-0E21B27C9D6F}" type="presParOf" srcId="{1EDD7B51-80D9-40EC-A6B0-1F778952BEA2}" destId="{7D6CF1E4-A070-470F-8AAA-6E96B1CC6597}" srcOrd="0" destOrd="0" presId="urn:microsoft.com/office/officeart/2005/8/layout/hierarchy1"/>
    <dgm:cxn modelId="{23DA8FE1-25BD-4596-8B8E-D13BFFF3715A}" type="presParOf" srcId="{1EDD7B51-80D9-40EC-A6B0-1F778952BEA2}" destId="{330F5157-F745-42F7-93E6-217D308D6D35}" srcOrd="1" destOrd="0" presId="urn:microsoft.com/office/officeart/2005/8/layout/hierarchy1"/>
    <dgm:cxn modelId="{53405595-9967-47CB-A41B-A0A82B7B4168}" type="presParOf" srcId="{D106A959-358D-4139-8EC2-613A03CFDD80}" destId="{1AEC3632-E70B-423C-A217-A11886AFE7AD}" srcOrd="1" destOrd="0" presId="urn:microsoft.com/office/officeart/2005/8/layout/hierarchy1"/>
    <dgm:cxn modelId="{8DA5607C-D1BF-472C-88FB-9C5DBF3DE617}" type="presParOf" srcId="{3388AFA0-C3FA-4EE0-8D88-8049E93E2D3E}" destId="{D42DC56B-8E12-4B22-8D0D-A2046B1513E0}" srcOrd="2" destOrd="0" presId="urn:microsoft.com/office/officeart/2005/8/layout/hierarchy1"/>
    <dgm:cxn modelId="{56AC9100-A0D3-4F35-84F7-DC95AE17F57A}" type="presParOf" srcId="{3388AFA0-C3FA-4EE0-8D88-8049E93E2D3E}" destId="{1AD12B8B-6403-4568-A7BA-287DAA796E7F}" srcOrd="3" destOrd="0" presId="urn:microsoft.com/office/officeart/2005/8/layout/hierarchy1"/>
    <dgm:cxn modelId="{3B35AE66-9B71-43DD-A3EB-B17CC3CA9600}" type="presParOf" srcId="{1AD12B8B-6403-4568-A7BA-287DAA796E7F}" destId="{8C59E10E-2CD0-4837-B923-6B003C9B862A}" srcOrd="0" destOrd="0" presId="urn:microsoft.com/office/officeart/2005/8/layout/hierarchy1"/>
    <dgm:cxn modelId="{CD9B1BA2-D659-4AA3-BF18-CCFA20BC8820}" type="presParOf" srcId="{8C59E10E-2CD0-4837-B923-6B003C9B862A}" destId="{88F60C6C-4CE1-48B0-B90B-06972CAC9440}" srcOrd="0" destOrd="0" presId="urn:microsoft.com/office/officeart/2005/8/layout/hierarchy1"/>
    <dgm:cxn modelId="{7DD7339B-20A1-4F33-A4FF-9A84FCF93EB5}" type="presParOf" srcId="{8C59E10E-2CD0-4837-B923-6B003C9B862A}" destId="{C1232D23-4850-4A14-823D-9B6B12A2ED4C}" srcOrd="1" destOrd="0" presId="urn:microsoft.com/office/officeart/2005/8/layout/hierarchy1"/>
    <dgm:cxn modelId="{65FA5838-9092-4543-9A69-406D04F062CB}" type="presParOf" srcId="{1AD12B8B-6403-4568-A7BA-287DAA796E7F}" destId="{7E04E7F2-FC33-443A-88B5-59843CEE377F}" srcOrd="1" destOrd="0" presId="urn:microsoft.com/office/officeart/2005/8/layout/hierarchy1"/>
    <dgm:cxn modelId="{637C8AEF-0EE0-4E0F-A2B0-0103B64963CE}" type="presParOf" srcId="{3388AFA0-C3FA-4EE0-8D88-8049E93E2D3E}" destId="{294A4875-D85A-45BD-9711-B426433E8D53}" srcOrd="4" destOrd="0" presId="urn:microsoft.com/office/officeart/2005/8/layout/hierarchy1"/>
    <dgm:cxn modelId="{95F56B7B-8552-4D99-8042-DE51D5DFA7AC}" type="presParOf" srcId="{3388AFA0-C3FA-4EE0-8D88-8049E93E2D3E}" destId="{393CA048-15B5-4FB4-BE3C-1A8DCF91C1F3}" srcOrd="5" destOrd="0" presId="urn:microsoft.com/office/officeart/2005/8/layout/hierarchy1"/>
    <dgm:cxn modelId="{056DC779-C438-47A6-A946-CB01B2436856}" type="presParOf" srcId="{393CA048-15B5-4FB4-BE3C-1A8DCF91C1F3}" destId="{3609D850-9E3C-40E6-A091-6EFCA6A96D98}" srcOrd="0" destOrd="0" presId="urn:microsoft.com/office/officeart/2005/8/layout/hierarchy1"/>
    <dgm:cxn modelId="{D681074B-01B1-48CF-BABA-A1AEE1C7D014}" type="presParOf" srcId="{3609D850-9E3C-40E6-A091-6EFCA6A96D98}" destId="{55D8F468-FF11-4CA3-BC3E-4DFC5D2EBB23}" srcOrd="0" destOrd="0" presId="urn:microsoft.com/office/officeart/2005/8/layout/hierarchy1"/>
    <dgm:cxn modelId="{BEDB4616-1E22-46FC-BA08-FF791DFF0662}" type="presParOf" srcId="{3609D850-9E3C-40E6-A091-6EFCA6A96D98}" destId="{32DC6055-2971-4EDF-8CA8-E1FECF686E90}" srcOrd="1" destOrd="0" presId="urn:microsoft.com/office/officeart/2005/8/layout/hierarchy1"/>
    <dgm:cxn modelId="{4538F404-075A-49D1-9C5F-82E8FEA5EC65}" type="presParOf" srcId="{393CA048-15B5-4FB4-BE3C-1A8DCF91C1F3}" destId="{56D29750-FC27-4F4E-847F-33AB663D3370}" srcOrd="1" destOrd="0" presId="urn:microsoft.com/office/officeart/2005/8/layout/hierarchy1"/>
    <dgm:cxn modelId="{45FF1273-409D-4249-AE1C-F3060F7C36F7}" type="presParOf" srcId="{3388AFA0-C3FA-4EE0-8D88-8049E93E2D3E}" destId="{1FAB52F6-400D-48E3-BD44-03BFE9CFBDB6}" srcOrd="6" destOrd="0" presId="urn:microsoft.com/office/officeart/2005/8/layout/hierarchy1"/>
    <dgm:cxn modelId="{BB7B7E0A-1700-4940-85D1-474F026540E7}" type="presParOf" srcId="{3388AFA0-C3FA-4EE0-8D88-8049E93E2D3E}" destId="{4FA12B41-D29D-4426-839F-1221A8704378}" srcOrd="7" destOrd="0" presId="urn:microsoft.com/office/officeart/2005/8/layout/hierarchy1"/>
    <dgm:cxn modelId="{95B81C8E-E777-441C-809F-1A024004F73A}" type="presParOf" srcId="{4FA12B41-D29D-4426-839F-1221A8704378}" destId="{3F32CE61-6317-411F-BA88-6169A9DB502C}" srcOrd="0" destOrd="0" presId="urn:microsoft.com/office/officeart/2005/8/layout/hierarchy1"/>
    <dgm:cxn modelId="{51D4DE14-D6CB-4023-8BA3-7D7D24E3865B}" type="presParOf" srcId="{3F32CE61-6317-411F-BA88-6169A9DB502C}" destId="{E859A18C-7DFA-46CF-9B6D-D9BDABACFB4F}" srcOrd="0" destOrd="0" presId="urn:microsoft.com/office/officeart/2005/8/layout/hierarchy1"/>
    <dgm:cxn modelId="{4B90306A-53B2-47C0-A9E7-F2E8C25768CB}" type="presParOf" srcId="{3F32CE61-6317-411F-BA88-6169A9DB502C}" destId="{C2F3CB32-97E7-42D7-9776-9C0CF238718B}" srcOrd="1" destOrd="0" presId="urn:microsoft.com/office/officeart/2005/8/layout/hierarchy1"/>
    <dgm:cxn modelId="{FE48DF2A-56FC-482F-A3AC-063A7F8CFBC2}" type="presParOf" srcId="{4FA12B41-D29D-4426-839F-1221A8704378}" destId="{2FB01829-C094-4642-92DF-815CCFB6B04A}" srcOrd="1" destOrd="0" presId="urn:microsoft.com/office/officeart/2005/8/layout/hierarchy1"/>
    <dgm:cxn modelId="{E9B43B04-20AC-498E-8FEF-995C89107781}" type="presParOf" srcId="{D4E62076-109E-4183-881A-BC8A9E97C103}" destId="{52A379BC-98E2-4C9C-9824-A221B93B0A29}" srcOrd="4" destOrd="0" presId="urn:microsoft.com/office/officeart/2005/8/layout/hierarchy1"/>
    <dgm:cxn modelId="{9D57DCFD-C7EB-4CAB-A8F5-9251DB82565B}" type="presParOf" srcId="{D4E62076-109E-4183-881A-BC8A9E97C103}" destId="{4CC0427E-F622-4EF2-A502-E1F0CA405E45}" srcOrd="5" destOrd="0" presId="urn:microsoft.com/office/officeart/2005/8/layout/hierarchy1"/>
    <dgm:cxn modelId="{68F0792D-9473-444D-ADCD-1FBCC6703002}" type="presParOf" srcId="{4CC0427E-F622-4EF2-A502-E1F0CA405E45}" destId="{1CA579EB-9FE4-4B4D-8C9A-FAB29FF2A033}" srcOrd="0" destOrd="0" presId="urn:microsoft.com/office/officeart/2005/8/layout/hierarchy1"/>
    <dgm:cxn modelId="{F2761674-111F-4888-BBBC-65229987E206}" type="presParOf" srcId="{1CA579EB-9FE4-4B4D-8C9A-FAB29FF2A033}" destId="{65E8F9E4-F646-43E1-9E48-8D3F07708AE4}" srcOrd="0" destOrd="0" presId="urn:microsoft.com/office/officeart/2005/8/layout/hierarchy1"/>
    <dgm:cxn modelId="{A2361B2B-F9AF-49EC-8EE9-38C51BA54E61}" type="presParOf" srcId="{1CA579EB-9FE4-4B4D-8C9A-FAB29FF2A033}" destId="{1F8D81DF-3B9E-455E-8CD9-EDFA6436F09F}" srcOrd="1" destOrd="0" presId="urn:microsoft.com/office/officeart/2005/8/layout/hierarchy1"/>
    <dgm:cxn modelId="{5A9F8706-E1B0-4CFE-A71F-B919596E1569}" type="presParOf" srcId="{4CC0427E-F622-4EF2-A502-E1F0CA405E45}" destId="{DB001E8E-493F-48E3-B8AE-FC57CB3636D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3AA472-3944-417A-875C-932AA79B1A8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4B6380E8-5D66-414F-A98E-C0D293DCA5E8}">
      <dgm:prSet phldrT="[Text]" custT="1"/>
      <dgm:spPr>
        <a:solidFill>
          <a:srgbClr val="333399"/>
        </a:solidFill>
      </dgm:spPr>
      <dgm:t>
        <a:bodyPr/>
        <a:lstStyle/>
        <a:p>
          <a:pPr algn="l"/>
          <a:r>
            <a:rPr lang="en-US" sz="1400" b="1" dirty="0" smtClean="0"/>
            <a:t>     </a:t>
          </a:r>
        </a:p>
        <a:p>
          <a:pPr algn="l"/>
          <a:r>
            <a:rPr lang="en-US" sz="1400" b="1" dirty="0" smtClean="0"/>
            <a:t>   1	</a:t>
          </a:r>
          <a:endParaRPr lang="bg-BG" sz="1400" b="1" dirty="0"/>
        </a:p>
      </dgm:t>
    </dgm:pt>
    <dgm:pt modelId="{4634B79C-F9C8-4DE6-BE0F-1E515AB838BC}" type="parTrans" cxnId="{CA3446A5-ACB0-49D1-A54B-CDA05C5DF2E8}">
      <dgm:prSet/>
      <dgm:spPr/>
      <dgm:t>
        <a:bodyPr/>
        <a:lstStyle/>
        <a:p>
          <a:endParaRPr lang="bg-BG"/>
        </a:p>
      </dgm:t>
    </dgm:pt>
    <dgm:pt modelId="{F57D5117-D8AB-4627-955C-AB86DF7E20B5}" type="sibTrans" cxnId="{CA3446A5-ACB0-49D1-A54B-CDA05C5DF2E8}">
      <dgm:prSet/>
      <dgm:spPr/>
      <dgm:t>
        <a:bodyPr/>
        <a:lstStyle/>
        <a:p>
          <a:endParaRPr lang="bg-BG"/>
        </a:p>
      </dgm:t>
    </dgm:pt>
    <dgm:pt modelId="{09D4D7F0-DFA5-45D9-8C0A-4180895B610C}">
      <dgm:prSet phldrT="[Text]" custT="1"/>
      <dgm:spPr/>
      <dgm:t>
        <a:bodyPr/>
        <a:lstStyle/>
        <a:p>
          <a:r>
            <a:rPr lang="bg-BG" sz="1400" i="1" dirty="0" smtClean="0">
              <a:solidFill>
                <a:srgbClr val="333399"/>
              </a:solidFill>
            </a:rPr>
            <a:t>claims secured by a pledge or mortgage – out of the proceeds from the sale of the collateral</a:t>
          </a:r>
          <a:endParaRPr lang="bg-BG" sz="1400" dirty="0">
            <a:solidFill>
              <a:srgbClr val="333399"/>
            </a:solidFill>
          </a:endParaRPr>
        </a:p>
      </dgm:t>
    </dgm:pt>
    <dgm:pt modelId="{0BCD9864-9B45-4CE0-AFC6-EE265EF4C8E1}" type="parTrans" cxnId="{EDC3E84E-2388-4544-A467-794B42CFD7A4}">
      <dgm:prSet/>
      <dgm:spPr/>
      <dgm:t>
        <a:bodyPr/>
        <a:lstStyle/>
        <a:p>
          <a:endParaRPr lang="bg-BG"/>
        </a:p>
      </dgm:t>
    </dgm:pt>
    <dgm:pt modelId="{CF0FF567-D13A-4E2B-95EE-AA2528BC79D8}" type="sibTrans" cxnId="{EDC3E84E-2388-4544-A467-794B42CFD7A4}">
      <dgm:prSet/>
      <dgm:spPr/>
      <dgm:t>
        <a:bodyPr/>
        <a:lstStyle/>
        <a:p>
          <a:endParaRPr lang="bg-BG"/>
        </a:p>
      </dgm:t>
    </dgm:pt>
    <dgm:pt modelId="{813BC467-60DA-45BF-AC29-355BDB5E8693}">
      <dgm:prSet phldrT="[Text]" custT="1"/>
      <dgm:spPr/>
      <dgm:t>
        <a:bodyPr/>
        <a:lstStyle/>
        <a:p>
          <a:r>
            <a:rPr lang="bg-BG" sz="1400" i="1" dirty="0" smtClean="0">
              <a:solidFill>
                <a:srgbClr val="333399"/>
              </a:solidFill>
            </a:rPr>
            <a:t>claims on which the right of distraint are exercised – out of the value of the property under distraint</a:t>
          </a:r>
          <a:endParaRPr lang="bg-BG" sz="1400" dirty="0">
            <a:solidFill>
              <a:srgbClr val="333399"/>
            </a:solidFill>
          </a:endParaRPr>
        </a:p>
      </dgm:t>
    </dgm:pt>
    <dgm:pt modelId="{0644ABB8-84EE-4800-B484-87D4C0AD2013}" type="parTrans" cxnId="{1CE0AFD5-0934-4CF4-AC22-C42967BC7811}">
      <dgm:prSet/>
      <dgm:spPr/>
      <dgm:t>
        <a:bodyPr/>
        <a:lstStyle/>
        <a:p>
          <a:endParaRPr lang="bg-BG"/>
        </a:p>
      </dgm:t>
    </dgm:pt>
    <dgm:pt modelId="{C1C2BA16-CF25-487A-8D2D-B58B2CB63132}" type="sibTrans" cxnId="{1CE0AFD5-0934-4CF4-AC22-C42967BC7811}">
      <dgm:prSet/>
      <dgm:spPr/>
      <dgm:t>
        <a:bodyPr/>
        <a:lstStyle/>
        <a:p>
          <a:endParaRPr lang="bg-BG"/>
        </a:p>
      </dgm:t>
    </dgm:pt>
    <dgm:pt modelId="{AB0B8A5D-7216-4765-9482-4FFA64E2C325}">
      <dgm:prSet phldrT="[Text]"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3</a:t>
          </a:r>
          <a:endParaRPr lang="bg-BG" sz="1400" b="1" dirty="0"/>
        </a:p>
      </dgm:t>
    </dgm:pt>
    <dgm:pt modelId="{8D977992-476C-43F6-953A-D9057A236823}" type="parTrans" cxnId="{E29C969A-7CEC-4F39-BA15-42C9C0FB19D7}">
      <dgm:prSet/>
      <dgm:spPr/>
      <dgm:t>
        <a:bodyPr/>
        <a:lstStyle/>
        <a:p>
          <a:endParaRPr lang="bg-BG"/>
        </a:p>
      </dgm:t>
    </dgm:pt>
    <dgm:pt modelId="{E018F7B4-B95C-4DBC-9707-C8E28B9D8127}" type="sibTrans" cxnId="{E29C969A-7CEC-4F39-BA15-42C9C0FB19D7}">
      <dgm:prSet/>
      <dgm:spPr/>
      <dgm:t>
        <a:bodyPr/>
        <a:lstStyle/>
        <a:p>
          <a:endParaRPr lang="bg-BG"/>
        </a:p>
      </dgm:t>
    </dgm:pt>
    <dgm:pt modelId="{279606C1-1F76-4CEE-8C26-99B9FB744162}">
      <dgm:prSet phldrT="[Text]" custT="1"/>
      <dgm:spPr/>
      <dgm:t>
        <a:bodyPr/>
        <a:lstStyle/>
        <a:p>
          <a:r>
            <a:rPr lang="bg-BG" sz="1400" i="1" dirty="0" smtClean="0">
              <a:solidFill>
                <a:srgbClr val="333399"/>
              </a:solidFill>
            </a:rPr>
            <a:t>bankruptcy expenses</a:t>
          </a:r>
          <a:endParaRPr lang="bg-BG" sz="1400" dirty="0">
            <a:solidFill>
              <a:srgbClr val="333399"/>
            </a:solidFill>
          </a:endParaRPr>
        </a:p>
      </dgm:t>
    </dgm:pt>
    <dgm:pt modelId="{2151438D-ED21-4904-9726-4C69DD2AAC66}" type="parTrans" cxnId="{E4661BC9-22C0-481B-88FA-B4C1E04EEDB4}">
      <dgm:prSet/>
      <dgm:spPr/>
      <dgm:t>
        <a:bodyPr/>
        <a:lstStyle/>
        <a:p>
          <a:endParaRPr lang="bg-BG"/>
        </a:p>
      </dgm:t>
    </dgm:pt>
    <dgm:pt modelId="{621CEF41-1266-45BF-AF87-B3458101CFBE}" type="sibTrans" cxnId="{E4661BC9-22C0-481B-88FA-B4C1E04EEDB4}">
      <dgm:prSet/>
      <dgm:spPr/>
      <dgm:t>
        <a:bodyPr/>
        <a:lstStyle/>
        <a:p>
          <a:endParaRPr lang="bg-BG"/>
        </a:p>
      </dgm:t>
    </dgm:pt>
    <dgm:pt modelId="{C16A1C60-3251-4141-B974-A7D2810DBF14}">
      <dgm:prSet phldrT="[Text]"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2</a:t>
          </a:r>
          <a:endParaRPr lang="bg-BG" sz="1400" b="1" dirty="0"/>
        </a:p>
      </dgm:t>
    </dgm:pt>
    <dgm:pt modelId="{0F3B8D8A-BDF8-4E9D-A9C1-597882ECC75D}" type="sibTrans" cxnId="{36FD563C-621F-4550-8F4C-6EEDCDEB7844}">
      <dgm:prSet/>
      <dgm:spPr/>
      <dgm:t>
        <a:bodyPr/>
        <a:lstStyle/>
        <a:p>
          <a:endParaRPr lang="bg-BG"/>
        </a:p>
      </dgm:t>
    </dgm:pt>
    <dgm:pt modelId="{24594A68-AE95-4BB0-BDCF-566D8587DC3F}" type="parTrans" cxnId="{36FD563C-621F-4550-8F4C-6EEDCDEB7844}">
      <dgm:prSet/>
      <dgm:spPr/>
      <dgm:t>
        <a:bodyPr/>
        <a:lstStyle/>
        <a:p>
          <a:endParaRPr lang="bg-BG"/>
        </a:p>
      </dgm:t>
    </dgm:pt>
    <dgm:pt modelId="{BD08B291-8716-4D18-AE69-C9CFA85CE14F}">
      <dgm:prSet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4</a:t>
          </a:r>
          <a:endParaRPr lang="bg-BG" sz="1400" b="1" dirty="0"/>
        </a:p>
      </dgm:t>
    </dgm:pt>
    <dgm:pt modelId="{71A232CE-00B9-44EA-9995-6509CB5B0858}" type="parTrans" cxnId="{7C337466-A91D-44B6-A9A6-64E33C533F70}">
      <dgm:prSet/>
      <dgm:spPr/>
      <dgm:t>
        <a:bodyPr/>
        <a:lstStyle/>
        <a:p>
          <a:endParaRPr lang="bg-BG"/>
        </a:p>
      </dgm:t>
    </dgm:pt>
    <dgm:pt modelId="{2114E22D-BEE1-42B5-A5BB-EFAD23BE2925}" type="sibTrans" cxnId="{7C337466-A91D-44B6-A9A6-64E33C533F70}">
      <dgm:prSet/>
      <dgm:spPr/>
      <dgm:t>
        <a:bodyPr/>
        <a:lstStyle/>
        <a:p>
          <a:endParaRPr lang="bg-BG"/>
        </a:p>
      </dgm:t>
    </dgm:pt>
    <dgm:pt modelId="{8C1D2FB1-05BD-48AD-B116-E5B844CC0809}">
      <dgm:prSet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5</a:t>
          </a:r>
          <a:endParaRPr lang="bg-BG" sz="1400" b="1" dirty="0"/>
        </a:p>
      </dgm:t>
    </dgm:pt>
    <dgm:pt modelId="{D0209F65-77C8-43FF-B808-910843943FAB}" type="parTrans" cxnId="{3597A83F-1878-491D-8A25-81CF1DE90FF4}">
      <dgm:prSet/>
      <dgm:spPr/>
      <dgm:t>
        <a:bodyPr/>
        <a:lstStyle/>
        <a:p>
          <a:endParaRPr lang="bg-BG"/>
        </a:p>
      </dgm:t>
    </dgm:pt>
    <dgm:pt modelId="{4AF0C589-7B2F-48FF-8994-8A5BA84C4DD5}" type="sibTrans" cxnId="{3597A83F-1878-491D-8A25-81CF1DE90FF4}">
      <dgm:prSet/>
      <dgm:spPr/>
      <dgm:t>
        <a:bodyPr/>
        <a:lstStyle/>
        <a:p>
          <a:endParaRPr lang="bg-BG"/>
        </a:p>
      </dgm:t>
    </dgm:pt>
    <dgm:pt modelId="{B5B1ABCF-A28F-41AD-82C1-C53505296DD1}">
      <dgm:prSet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6</a:t>
          </a:r>
          <a:endParaRPr lang="bg-BG" sz="1400" b="1" dirty="0"/>
        </a:p>
      </dgm:t>
    </dgm:pt>
    <dgm:pt modelId="{492BF90D-D99F-4293-BC20-D1C0C0B79817}" type="parTrans" cxnId="{67FF63A5-84C0-4DCD-BFE9-AAEA47C85D1B}">
      <dgm:prSet/>
      <dgm:spPr/>
      <dgm:t>
        <a:bodyPr/>
        <a:lstStyle/>
        <a:p>
          <a:endParaRPr lang="bg-BG"/>
        </a:p>
      </dgm:t>
    </dgm:pt>
    <dgm:pt modelId="{B451892D-6187-479F-BBB6-4B0A64998A49}" type="sibTrans" cxnId="{67FF63A5-84C0-4DCD-BFE9-AAEA47C85D1B}">
      <dgm:prSet/>
      <dgm:spPr/>
      <dgm:t>
        <a:bodyPr/>
        <a:lstStyle/>
        <a:p>
          <a:endParaRPr lang="bg-BG"/>
        </a:p>
      </dgm:t>
    </dgm:pt>
    <dgm:pt modelId="{E97E8A33-BCC7-4741-BCBE-7A456B7D01D9}">
      <dgm:prSet custT="1"/>
      <dgm:spPr/>
      <dgm:t>
        <a:bodyPr/>
        <a:lstStyle/>
        <a:p>
          <a:r>
            <a:rPr lang="bg-BG" sz="1400" b="1" i="1" dirty="0" smtClean="0">
              <a:solidFill>
                <a:srgbClr val="FF0000"/>
              </a:solidFill>
            </a:rPr>
            <a:t>claims for which the Fund is subrogated and claims of depositors that are not covered by the deposit guarantee</a:t>
          </a:r>
          <a:endParaRPr lang="bg-BG" sz="1400" b="1" dirty="0">
            <a:solidFill>
              <a:srgbClr val="FF0000"/>
            </a:solidFill>
          </a:endParaRPr>
        </a:p>
      </dgm:t>
    </dgm:pt>
    <dgm:pt modelId="{12CD6654-1E1A-40C0-B3EC-E08B7F9DCC7C}" type="parTrans" cxnId="{22FADFF8-A8CF-4526-8197-A27C41F10B25}">
      <dgm:prSet/>
      <dgm:spPr/>
      <dgm:t>
        <a:bodyPr/>
        <a:lstStyle/>
        <a:p>
          <a:endParaRPr lang="bg-BG"/>
        </a:p>
      </dgm:t>
    </dgm:pt>
    <dgm:pt modelId="{BFECF1A9-000F-4406-B49E-DC117CE6C5C9}" type="sibTrans" cxnId="{22FADFF8-A8CF-4526-8197-A27C41F10B25}">
      <dgm:prSet/>
      <dgm:spPr/>
      <dgm:t>
        <a:bodyPr/>
        <a:lstStyle/>
        <a:p>
          <a:endParaRPr lang="bg-BG"/>
        </a:p>
      </dgm:t>
    </dgm:pt>
    <dgm:pt modelId="{0FE38138-ED50-4DCA-9955-742D87453C37}">
      <dgm:prSet custT="1"/>
      <dgm:spPr/>
      <dgm:t>
        <a:bodyPr/>
        <a:lstStyle/>
        <a:p>
          <a:pPr algn="l"/>
          <a:r>
            <a:rPr lang="bg-BG" sz="1400" i="1" dirty="0" smtClean="0">
              <a:solidFill>
                <a:srgbClr val="333399"/>
              </a:solidFill>
            </a:rPr>
            <a:t>claims of supplementary pension insurance funds</a:t>
          </a:r>
          <a:endParaRPr lang="bg-BG" sz="1400" dirty="0">
            <a:solidFill>
              <a:srgbClr val="333399"/>
            </a:solidFill>
          </a:endParaRPr>
        </a:p>
      </dgm:t>
    </dgm:pt>
    <dgm:pt modelId="{F4478589-A248-43A9-A637-F3D8DBFA3F2A}" type="parTrans" cxnId="{B62C9722-50EE-4732-90D5-D8A7FB92D25A}">
      <dgm:prSet/>
      <dgm:spPr/>
      <dgm:t>
        <a:bodyPr/>
        <a:lstStyle/>
        <a:p>
          <a:endParaRPr lang="bg-BG"/>
        </a:p>
      </dgm:t>
    </dgm:pt>
    <dgm:pt modelId="{128276FA-AD02-4B43-8589-23E9FA4D45CA}" type="sibTrans" cxnId="{B62C9722-50EE-4732-90D5-D8A7FB92D25A}">
      <dgm:prSet/>
      <dgm:spPr/>
      <dgm:t>
        <a:bodyPr/>
        <a:lstStyle/>
        <a:p>
          <a:endParaRPr lang="bg-BG"/>
        </a:p>
      </dgm:t>
    </dgm:pt>
    <dgm:pt modelId="{811CD7AE-1043-4A0E-A254-C00783CD3C86}">
      <dgm:prSet custT="1"/>
      <dgm:spPr/>
      <dgm:t>
        <a:bodyPr/>
        <a:lstStyle/>
        <a:p>
          <a:pPr algn="l"/>
          <a:r>
            <a:rPr lang="bg-BG" sz="1400" i="1" smtClean="0">
              <a:solidFill>
                <a:srgbClr val="333399"/>
              </a:solidFill>
            </a:rPr>
            <a:t>claims of banks</a:t>
          </a:r>
          <a:endParaRPr lang="bg-BG" sz="1400">
            <a:solidFill>
              <a:srgbClr val="333399"/>
            </a:solidFill>
          </a:endParaRPr>
        </a:p>
      </dgm:t>
    </dgm:pt>
    <dgm:pt modelId="{8DF9C61C-3EC8-4CFD-A0F9-53E30A6DCCFB}" type="parTrans" cxnId="{46047380-93F7-4155-8F4F-C1C4B47C8B13}">
      <dgm:prSet/>
      <dgm:spPr/>
      <dgm:t>
        <a:bodyPr/>
        <a:lstStyle/>
        <a:p>
          <a:endParaRPr lang="bg-BG"/>
        </a:p>
      </dgm:t>
    </dgm:pt>
    <dgm:pt modelId="{D5F5B564-9F4D-46E5-ABAB-013E120A617D}" type="sibTrans" cxnId="{46047380-93F7-4155-8F4F-C1C4B47C8B13}">
      <dgm:prSet/>
      <dgm:spPr/>
      <dgm:t>
        <a:bodyPr/>
        <a:lstStyle/>
        <a:p>
          <a:endParaRPr lang="bg-BG"/>
        </a:p>
      </dgm:t>
    </dgm:pt>
    <dgm:pt modelId="{9F1CE8A7-D381-4ECC-AB0D-05E86C044313}">
      <dgm:prSet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7</a:t>
          </a:r>
          <a:endParaRPr lang="bg-BG" sz="1400" b="1" dirty="0"/>
        </a:p>
      </dgm:t>
    </dgm:pt>
    <dgm:pt modelId="{EC023AB3-D8E2-4397-8732-47FEF6D20A1A}" type="parTrans" cxnId="{E1B918A3-B694-4327-B5AF-6228A3E3BA1F}">
      <dgm:prSet/>
      <dgm:spPr/>
      <dgm:t>
        <a:bodyPr/>
        <a:lstStyle/>
        <a:p>
          <a:endParaRPr lang="bg-BG"/>
        </a:p>
      </dgm:t>
    </dgm:pt>
    <dgm:pt modelId="{EF42D4C6-8C8D-4376-8A23-E770AE3E89D0}" type="sibTrans" cxnId="{E1B918A3-B694-4327-B5AF-6228A3E3BA1F}">
      <dgm:prSet/>
      <dgm:spPr/>
      <dgm:t>
        <a:bodyPr/>
        <a:lstStyle/>
        <a:p>
          <a:endParaRPr lang="bg-BG"/>
        </a:p>
      </dgm:t>
    </dgm:pt>
    <dgm:pt modelId="{CE055B7E-3E67-444A-A13E-81E51837D8A4}">
      <dgm:prSet custT="1"/>
      <dgm:spPr/>
      <dgm:t>
        <a:bodyPr/>
        <a:lstStyle/>
        <a:p>
          <a:pPr algn="l"/>
          <a:r>
            <a:rPr lang="en-US" sz="1400" b="1" dirty="0" smtClean="0">
              <a:solidFill>
                <a:srgbClr val="333399"/>
              </a:solidFill>
            </a:rPr>
            <a:t>……………………..</a:t>
          </a:r>
          <a:endParaRPr lang="bg-BG" sz="1400" b="1" dirty="0">
            <a:solidFill>
              <a:srgbClr val="333399"/>
            </a:solidFill>
          </a:endParaRPr>
        </a:p>
      </dgm:t>
    </dgm:pt>
    <dgm:pt modelId="{24A78C92-303F-42FD-BC19-24677F3C1022}" type="parTrans" cxnId="{3C7D150F-6873-4204-ADCD-C1F6963B36A7}">
      <dgm:prSet/>
      <dgm:spPr/>
      <dgm:t>
        <a:bodyPr/>
        <a:lstStyle/>
        <a:p>
          <a:endParaRPr lang="bg-BG"/>
        </a:p>
      </dgm:t>
    </dgm:pt>
    <dgm:pt modelId="{29FB270E-C5C6-4699-87B2-FF23658C02B4}" type="sibTrans" cxnId="{3C7D150F-6873-4204-ADCD-C1F6963B36A7}">
      <dgm:prSet/>
      <dgm:spPr/>
      <dgm:t>
        <a:bodyPr/>
        <a:lstStyle/>
        <a:p>
          <a:endParaRPr lang="bg-BG"/>
        </a:p>
      </dgm:t>
    </dgm:pt>
    <dgm:pt modelId="{B7634EFF-42B5-4C32-ABAF-FFAF9613F73E}" type="pres">
      <dgm:prSet presAssocID="{A13AA472-3944-417A-875C-932AA79B1A8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606B5E7-885E-44E8-9980-FB36DD801079}" type="pres">
      <dgm:prSet presAssocID="{4B6380E8-5D66-414F-A98E-C0D293DCA5E8}" presName="composite" presStyleCnt="0"/>
      <dgm:spPr/>
    </dgm:pt>
    <dgm:pt modelId="{9757A656-7324-41CB-8ADA-C6C7D5EEECAD}" type="pres">
      <dgm:prSet presAssocID="{4B6380E8-5D66-414F-A98E-C0D293DCA5E8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3EF48892-5C7B-4A01-B446-E0B206E0D930}" type="pres">
      <dgm:prSet presAssocID="{4B6380E8-5D66-414F-A98E-C0D293DCA5E8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0961E6CC-DBF6-4550-8ACB-CF11EFAF870E}" type="pres">
      <dgm:prSet presAssocID="{F57D5117-D8AB-4627-955C-AB86DF7E20B5}" presName="sp" presStyleCnt="0"/>
      <dgm:spPr/>
    </dgm:pt>
    <dgm:pt modelId="{3723B328-9CF9-4BB9-9E82-8727AD56B9A8}" type="pres">
      <dgm:prSet presAssocID="{C16A1C60-3251-4141-B974-A7D2810DBF14}" presName="composite" presStyleCnt="0"/>
      <dgm:spPr/>
    </dgm:pt>
    <dgm:pt modelId="{C7D9E632-DD70-446E-BB92-7F83B8DA732D}" type="pres">
      <dgm:prSet presAssocID="{C16A1C60-3251-4141-B974-A7D2810DBF14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C4C12C83-68BF-4157-8A2E-F96EBF284E04}" type="pres">
      <dgm:prSet presAssocID="{C16A1C60-3251-4141-B974-A7D2810DBF14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4966A2E4-EE9F-4C9F-A914-D21AAA6B6CBE}" type="pres">
      <dgm:prSet presAssocID="{0F3B8D8A-BDF8-4E9D-A9C1-597882ECC75D}" presName="sp" presStyleCnt="0"/>
      <dgm:spPr/>
    </dgm:pt>
    <dgm:pt modelId="{3E5092E1-7FC4-4287-86F5-40BFC1C14449}" type="pres">
      <dgm:prSet presAssocID="{AB0B8A5D-7216-4765-9482-4FFA64E2C325}" presName="composite" presStyleCnt="0"/>
      <dgm:spPr/>
    </dgm:pt>
    <dgm:pt modelId="{73CCAC6A-6BD0-419C-A111-840836CF4ADD}" type="pres">
      <dgm:prSet presAssocID="{AB0B8A5D-7216-4765-9482-4FFA64E2C325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62B98431-F69B-43B3-8B41-20DAEE0B94DB}" type="pres">
      <dgm:prSet presAssocID="{AB0B8A5D-7216-4765-9482-4FFA64E2C325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6D83C663-CBD2-4416-9478-120279ED3C98}" type="pres">
      <dgm:prSet presAssocID="{E018F7B4-B95C-4DBC-9707-C8E28B9D8127}" presName="sp" presStyleCnt="0"/>
      <dgm:spPr/>
    </dgm:pt>
    <dgm:pt modelId="{E56482A0-E49E-4806-A01F-22FC3314F4BC}" type="pres">
      <dgm:prSet presAssocID="{BD08B291-8716-4D18-AE69-C9CFA85CE14F}" presName="composite" presStyleCnt="0"/>
      <dgm:spPr/>
    </dgm:pt>
    <dgm:pt modelId="{250BA267-D723-4153-9C9A-71D316E5F038}" type="pres">
      <dgm:prSet presAssocID="{BD08B291-8716-4D18-AE69-C9CFA85CE14F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DBA428-B754-4C48-A41B-EC23E9EDAD73}" type="pres">
      <dgm:prSet presAssocID="{BD08B291-8716-4D18-AE69-C9CFA85CE14F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C58EE8-1186-4061-93E6-D7C36728AC18}" type="pres">
      <dgm:prSet presAssocID="{2114E22D-BEE1-42B5-A5BB-EFAD23BE2925}" presName="sp" presStyleCnt="0"/>
      <dgm:spPr/>
    </dgm:pt>
    <dgm:pt modelId="{2C0BC6FD-371B-4AAC-BD63-24CC7D16ECA0}" type="pres">
      <dgm:prSet presAssocID="{8C1D2FB1-05BD-48AD-B116-E5B844CC0809}" presName="composite" presStyleCnt="0"/>
      <dgm:spPr/>
    </dgm:pt>
    <dgm:pt modelId="{D7431E27-D25A-493A-92DA-4876A507D780}" type="pres">
      <dgm:prSet presAssocID="{8C1D2FB1-05BD-48AD-B116-E5B844CC0809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B3B267-3373-41E4-B297-8F0BFF24BF1C}" type="pres">
      <dgm:prSet presAssocID="{8C1D2FB1-05BD-48AD-B116-E5B844CC0809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FA8682-1785-4AC1-9BAF-9307351EC4FF}" type="pres">
      <dgm:prSet presAssocID="{4AF0C589-7B2F-48FF-8994-8A5BA84C4DD5}" presName="sp" presStyleCnt="0"/>
      <dgm:spPr/>
    </dgm:pt>
    <dgm:pt modelId="{7F424840-C827-4EC4-AEB0-11E97DBA107F}" type="pres">
      <dgm:prSet presAssocID="{B5B1ABCF-A28F-41AD-82C1-C53505296DD1}" presName="composite" presStyleCnt="0"/>
      <dgm:spPr/>
    </dgm:pt>
    <dgm:pt modelId="{D6BC0441-77F3-4B41-B79B-9DEF809CD2C9}" type="pres">
      <dgm:prSet presAssocID="{B5B1ABCF-A28F-41AD-82C1-C53505296DD1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AA4935-5BD7-4AA9-9CC4-6282D9C63396}" type="pres">
      <dgm:prSet presAssocID="{B5B1ABCF-A28F-41AD-82C1-C53505296DD1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3589B0-6F72-47F2-8E9B-6956063ED0B9}" type="pres">
      <dgm:prSet presAssocID="{B451892D-6187-479F-BBB6-4B0A64998A49}" presName="sp" presStyleCnt="0"/>
      <dgm:spPr/>
    </dgm:pt>
    <dgm:pt modelId="{9978D012-2F21-4D6E-9AE0-BA0378783A8E}" type="pres">
      <dgm:prSet presAssocID="{9F1CE8A7-D381-4ECC-AB0D-05E86C044313}" presName="composite" presStyleCnt="0"/>
      <dgm:spPr/>
    </dgm:pt>
    <dgm:pt modelId="{919F2B72-EC25-4B33-9E0A-AF031BF5382E}" type="pres">
      <dgm:prSet presAssocID="{9F1CE8A7-D381-4ECC-AB0D-05E86C044313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7D6513-7903-436C-8387-15C3FCDB88F5}" type="pres">
      <dgm:prSet presAssocID="{9F1CE8A7-D381-4ECC-AB0D-05E86C044313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FD6EF203-152C-4456-9173-54F30DB63CDC}" type="presOf" srcId="{8C1D2FB1-05BD-48AD-B116-E5B844CC0809}" destId="{D7431E27-D25A-493A-92DA-4876A507D780}" srcOrd="0" destOrd="0" presId="urn:microsoft.com/office/officeart/2005/8/layout/chevron2"/>
    <dgm:cxn modelId="{5AE2D9AA-5893-4D69-BE89-0DE822D22B29}" type="presOf" srcId="{4B6380E8-5D66-414F-A98E-C0D293DCA5E8}" destId="{9757A656-7324-41CB-8ADA-C6C7D5EEECAD}" srcOrd="0" destOrd="0" presId="urn:microsoft.com/office/officeart/2005/8/layout/chevron2"/>
    <dgm:cxn modelId="{46047380-93F7-4155-8F4F-C1C4B47C8B13}" srcId="{B5B1ABCF-A28F-41AD-82C1-C53505296DD1}" destId="{811CD7AE-1043-4A0E-A254-C00783CD3C86}" srcOrd="0" destOrd="0" parTransId="{8DF9C61C-3EC8-4CFD-A0F9-53E30A6DCCFB}" sibTransId="{D5F5B564-9F4D-46E5-ABAB-013E120A617D}"/>
    <dgm:cxn modelId="{22FADFF8-A8CF-4526-8197-A27C41F10B25}" srcId="{BD08B291-8716-4D18-AE69-C9CFA85CE14F}" destId="{E97E8A33-BCC7-4741-BCBE-7A456B7D01D9}" srcOrd="0" destOrd="0" parTransId="{12CD6654-1E1A-40C0-B3EC-E08B7F9DCC7C}" sibTransId="{BFECF1A9-000F-4406-B49E-DC117CE6C5C9}"/>
    <dgm:cxn modelId="{7C337466-A91D-44B6-A9A6-64E33C533F70}" srcId="{A13AA472-3944-417A-875C-932AA79B1A88}" destId="{BD08B291-8716-4D18-AE69-C9CFA85CE14F}" srcOrd="3" destOrd="0" parTransId="{71A232CE-00B9-44EA-9995-6509CB5B0858}" sibTransId="{2114E22D-BEE1-42B5-A5BB-EFAD23BE2925}"/>
    <dgm:cxn modelId="{66E5C7F4-D961-4527-8C45-648BA33F60EA}" type="presOf" srcId="{9F1CE8A7-D381-4ECC-AB0D-05E86C044313}" destId="{919F2B72-EC25-4B33-9E0A-AF031BF5382E}" srcOrd="0" destOrd="0" presId="urn:microsoft.com/office/officeart/2005/8/layout/chevron2"/>
    <dgm:cxn modelId="{42A11EA6-CAD4-4897-BFA2-17C98B0AAE98}" type="presOf" srcId="{C16A1C60-3251-4141-B974-A7D2810DBF14}" destId="{C7D9E632-DD70-446E-BB92-7F83B8DA732D}" srcOrd="0" destOrd="0" presId="urn:microsoft.com/office/officeart/2005/8/layout/chevron2"/>
    <dgm:cxn modelId="{E1B918A3-B694-4327-B5AF-6228A3E3BA1F}" srcId="{A13AA472-3944-417A-875C-932AA79B1A88}" destId="{9F1CE8A7-D381-4ECC-AB0D-05E86C044313}" srcOrd="6" destOrd="0" parTransId="{EC023AB3-D8E2-4397-8732-47FEF6D20A1A}" sibTransId="{EF42D4C6-8C8D-4376-8A23-E770AE3E89D0}"/>
    <dgm:cxn modelId="{4FD58A42-88F6-42DC-BDAA-1658B144D517}" type="presOf" srcId="{0FE38138-ED50-4DCA-9955-742D87453C37}" destId="{3FB3B267-3373-41E4-B297-8F0BFF24BF1C}" srcOrd="0" destOrd="0" presId="urn:microsoft.com/office/officeart/2005/8/layout/chevron2"/>
    <dgm:cxn modelId="{BAA3D919-146F-44F9-A024-93125B1E7661}" type="presOf" srcId="{09D4D7F0-DFA5-45D9-8C0A-4180895B610C}" destId="{3EF48892-5C7B-4A01-B446-E0B206E0D930}" srcOrd="0" destOrd="0" presId="urn:microsoft.com/office/officeart/2005/8/layout/chevron2"/>
    <dgm:cxn modelId="{1CE0AFD5-0934-4CF4-AC22-C42967BC7811}" srcId="{C16A1C60-3251-4141-B974-A7D2810DBF14}" destId="{813BC467-60DA-45BF-AC29-355BDB5E8693}" srcOrd="0" destOrd="0" parTransId="{0644ABB8-84EE-4800-B484-87D4C0AD2013}" sibTransId="{C1C2BA16-CF25-487A-8D2D-B58B2CB63132}"/>
    <dgm:cxn modelId="{982C4CF5-4CD6-4C1B-A6A1-9C7881698D1B}" type="presOf" srcId="{BD08B291-8716-4D18-AE69-C9CFA85CE14F}" destId="{250BA267-D723-4153-9C9A-71D316E5F038}" srcOrd="0" destOrd="0" presId="urn:microsoft.com/office/officeart/2005/8/layout/chevron2"/>
    <dgm:cxn modelId="{F1F09134-CF77-4828-919A-7D2C2849EBC8}" type="presOf" srcId="{A13AA472-3944-417A-875C-932AA79B1A88}" destId="{B7634EFF-42B5-4C32-ABAF-FFAF9613F73E}" srcOrd="0" destOrd="0" presId="urn:microsoft.com/office/officeart/2005/8/layout/chevron2"/>
    <dgm:cxn modelId="{B62C9722-50EE-4732-90D5-D8A7FB92D25A}" srcId="{8C1D2FB1-05BD-48AD-B116-E5B844CC0809}" destId="{0FE38138-ED50-4DCA-9955-742D87453C37}" srcOrd="0" destOrd="0" parTransId="{F4478589-A248-43A9-A637-F3D8DBFA3F2A}" sibTransId="{128276FA-AD02-4B43-8589-23E9FA4D45CA}"/>
    <dgm:cxn modelId="{E4661BC9-22C0-481B-88FA-B4C1E04EEDB4}" srcId="{AB0B8A5D-7216-4765-9482-4FFA64E2C325}" destId="{279606C1-1F76-4CEE-8C26-99B9FB744162}" srcOrd="0" destOrd="0" parTransId="{2151438D-ED21-4904-9726-4C69DD2AAC66}" sibTransId="{621CEF41-1266-45BF-AF87-B3458101CFBE}"/>
    <dgm:cxn modelId="{CA3446A5-ACB0-49D1-A54B-CDA05C5DF2E8}" srcId="{A13AA472-3944-417A-875C-932AA79B1A88}" destId="{4B6380E8-5D66-414F-A98E-C0D293DCA5E8}" srcOrd="0" destOrd="0" parTransId="{4634B79C-F9C8-4DE6-BE0F-1E515AB838BC}" sibTransId="{F57D5117-D8AB-4627-955C-AB86DF7E20B5}"/>
    <dgm:cxn modelId="{4F67C44B-797D-4B9A-9C02-68FF3B006F20}" type="presOf" srcId="{AB0B8A5D-7216-4765-9482-4FFA64E2C325}" destId="{73CCAC6A-6BD0-419C-A111-840836CF4ADD}" srcOrd="0" destOrd="0" presId="urn:microsoft.com/office/officeart/2005/8/layout/chevron2"/>
    <dgm:cxn modelId="{EF97F7D6-0615-45B3-9AC6-6E80CA83BEC7}" type="presOf" srcId="{CE055B7E-3E67-444A-A13E-81E51837D8A4}" destId="{EA7D6513-7903-436C-8387-15C3FCDB88F5}" srcOrd="0" destOrd="0" presId="urn:microsoft.com/office/officeart/2005/8/layout/chevron2"/>
    <dgm:cxn modelId="{192905D3-A3C2-4874-92CE-811C6EEF6CE6}" type="presOf" srcId="{E97E8A33-BCC7-4741-BCBE-7A456B7D01D9}" destId="{06DBA428-B754-4C48-A41B-EC23E9EDAD73}" srcOrd="0" destOrd="0" presId="urn:microsoft.com/office/officeart/2005/8/layout/chevron2"/>
    <dgm:cxn modelId="{3C7D150F-6873-4204-ADCD-C1F6963B36A7}" srcId="{9F1CE8A7-D381-4ECC-AB0D-05E86C044313}" destId="{CE055B7E-3E67-444A-A13E-81E51837D8A4}" srcOrd="0" destOrd="0" parTransId="{24A78C92-303F-42FD-BC19-24677F3C1022}" sibTransId="{29FB270E-C5C6-4699-87B2-FF23658C02B4}"/>
    <dgm:cxn modelId="{3597A83F-1878-491D-8A25-81CF1DE90FF4}" srcId="{A13AA472-3944-417A-875C-932AA79B1A88}" destId="{8C1D2FB1-05BD-48AD-B116-E5B844CC0809}" srcOrd="4" destOrd="0" parTransId="{D0209F65-77C8-43FF-B808-910843943FAB}" sibTransId="{4AF0C589-7B2F-48FF-8994-8A5BA84C4DD5}"/>
    <dgm:cxn modelId="{E29C969A-7CEC-4F39-BA15-42C9C0FB19D7}" srcId="{A13AA472-3944-417A-875C-932AA79B1A88}" destId="{AB0B8A5D-7216-4765-9482-4FFA64E2C325}" srcOrd="2" destOrd="0" parTransId="{8D977992-476C-43F6-953A-D9057A236823}" sibTransId="{E018F7B4-B95C-4DBC-9707-C8E28B9D8127}"/>
    <dgm:cxn modelId="{EDC3E84E-2388-4544-A467-794B42CFD7A4}" srcId="{4B6380E8-5D66-414F-A98E-C0D293DCA5E8}" destId="{09D4D7F0-DFA5-45D9-8C0A-4180895B610C}" srcOrd="0" destOrd="0" parTransId="{0BCD9864-9B45-4CE0-AFC6-EE265EF4C8E1}" sibTransId="{CF0FF567-D13A-4E2B-95EE-AA2528BC79D8}"/>
    <dgm:cxn modelId="{BE7497A9-CA64-49F9-AC76-993DC1F823A8}" type="presOf" srcId="{813BC467-60DA-45BF-AC29-355BDB5E8693}" destId="{C4C12C83-68BF-4157-8A2E-F96EBF284E04}" srcOrd="0" destOrd="0" presId="urn:microsoft.com/office/officeart/2005/8/layout/chevron2"/>
    <dgm:cxn modelId="{DF0B6AD1-0660-4D97-BD05-FA7EC767A608}" type="presOf" srcId="{279606C1-1F76-4CEE-8C26-99B9FB744162}" destId="{62B98431-F69B-43B3-8B41-20DAEE0B94DB}" srcOrd="0" destOrd="0" presId="urn:microsoft.com/office/officeart/2005/8/layout/chevron2"/>
    <dgm:cxn modelId="{67FF63A5-84C0-4DCD-BFE9-AAEA47C85D1B}" srcId="{A13AA472-3944-417A-875C-932AA79B1A88}" destId="{B5B1ABCF-A28F-41AD-82C1-C53505296DD1}" srcOrd="5" destOrd="0" parTransId="{492BF90D-D99F-4293-BC20-D1C0C0B79817}" sibTransId="{B451892D-6187-479F-BBB6-4B0A64998A49}"/>
    <dgm:cxn modelId="{4D01EB27-DD8F-415A-892A-C713545570E8}" type="presOf" srcId="{B5B1ABCF-A28F-41AD-82C1-C53505296DD1}" destId="{D6BC0441-77F3-4B41-B79B-9DEF809CD2C9}" srcOrd="0" destOrd="0" presId="urn:microsoft.com/office/officeart/2005/8/layout/chevron2"/>
    <dgm:cxn modelId="{5CFD8D64-6F91-4D80-A228-7D88B3EE8814}" type="presOf" srcId="{811CD7AE-1043-4A0E-A254-C00783CD3C86}" destId="{BBAA4935-5BD7-4AA9-9CC4-6282D9C63396}" srcOrd="0" destOrd="0" presId="urn:microsoft.com/office/officeart/2005/8/layout/chevron2"/>
    <dgm:cxn modelId="{36FD563C-621F-4550-8F4C-6EEDCDEB7844}" srcId="{A13AA472-3944-417A-875C-932AA79B1A88}" destId="{C16A1C60-3251-4141-B974-A7D2810DBF14}" srcOrd="1" destOrd="0" parTransId="{24594A68-AE95-4BB0-BDCF-566D8587DC3F}" sibTransId="{0F3B8D8A-BDF8-4E9D-A9C1-597882ECC75D}"/>
    <dgm:cxn modelId="{301864F8-8F94-4590-946D-3D8FBD9E6E43}" type="presParOf" srcId="{B7634EFF-42B5-4C32-ABAF-FFAF9613F73E}" destId="{2606B5E7-885E-44E8-9980-FB36DD801079}" srcOrd="0" destOrd="0" presId="urn:microsoft.com/office/officeart/2005/8/layout/chevron2"/>
    <dgm:cxn modelId="{0E1DC72F-9DC8-401B-965E-B72C6AF41E36}" type="presParOf" srcId="{2606B5E7-885E-44E8-9980-FB36DD801079}" destId="{9757A656-7324-41CB-8ADA-C6C7D5EEECAD}" srcOrd="0" destOrd="0" presId="urn:microsoft.com/office/officeart/2005/8/layout/chevron2"/>
    <dgm:cxn modelId="{993D7575-5963-45E3-84C9-CAD8AB1323C9}" type="presParOf" srcId="{2606B5E7-885E-44E8-9980-FB36DD801079}" destId="{3EF48892-5C7B-4A01-B446-E0B206E0D930}" srcOrd="1" destOrd="0" presId="urn:microsoft.com/office/officeart/2005/8/layout/chevron2"/>
    <dgm:cxn modelId="{3FF8D5FD-9FA1-46A3-AD36-DFD629CDDDBC}" type="presParOf" srcId="{B7634EFF-42B5-4C32-ABAF-FFAF9613F73E}" destId="{0961E6CC-DBF6-4550-8ACB-CF11EFAF870E}" srcOrd="1" destOrd="0" presId="urn:microsoft.com/office/officeart/2005/8/layout/chevron2"/>
    <dgm:cxn modelId="{31E081C2-A3EE-4D20-87F8-AFBE5E074DC9}" type="presParOf" srcId="{B7634EFF-42B5-4C32-ABAF-FFAF9613F73E}" destId="{3723B328-9CF9-4BB9-9E82-8727AD56B9A8}" srcOrd="2" destOrd="0" presId="urn:microsoft.com/office/officeart/2005/8/layout/chevron2"/>
    <dgm:cxn modelId="{E31A9DDE-8EB8-45A2-9490-62C994F9858E}" type="presParOf" srcId="{3723B328-9CF9-4BB9-9E82-8727AD56B9A8}" destId="{C7D9E632-DD70-446E-BB92-7F83B8DA732D}" srcOrd="0" destOrd="0" presId="urn:microsoft.com/office/officeart/2005/8/layout/chevron2"/>
    <dgm:cxn modelId="{34CBB4B5-D018-454B-BAF0-4778EC22D98B}" type="presParOf" srcId="{3723B328-9CF9-4BB9-9E82-8727AD56B9A8}" destId="{C4C12C83-68BF-4157-8A2E-F96EBF284E04}" srcOrd="1" destOrd="0" presId="urn:microsoft.com/office/officeart/2005/8/layout/chevron2"/>
    <dgm:cxn modelId="{C6B4CCAE-3A94-48A8-8ADB-89741FB9E4B8}" type="presParOf" srcId="{B7634EFF-42B5-4C32-ABAF-FFAF9613F73E}" destId="{4966A2E4-EE9F-4C9F-A914-D21AAA6B6CBE}" srcOrd="3" destOrd="0" presId="urn:microsoft.com/office/officeart/2005/8/layout/chevron2"/>
    <dgm:cxn modelId="{52E6503D-3515-4ED2-9317-5727B3F25615}" type="presParOf" srcId="{B7634EFF-42B5-4C32-ABAF-FFAF9613F73E}" destId="{3E5092E1-7FC4-4287-86F5-40BFC1C14449}" srcOrd="4" destOrd="0" presId="urn:microsoft.com/office/officeart/2005/8/layout/chevron2"/>
    <dgm:cxn modelId="{F51D5FE1-D44E-431E-92C2-C1B1E64A5BDC}" type="presParOf" srcId="{3E5092E1-7FC4-4287-86F5-40BFC1C14449}" destId="{73CCAC6A-6BD0-419C-A111-840836CF4ADD}" srcOrd="0" destOrd="0" presId="urn:microsoft.com/office/officeart/2005/8/layout/chevron2"/>
    <dgm:cxn modelId="{5742D6CD-9590-4A79-8C1A-34E6EBDD0942}" type="presParOf" srcId="{3E5092E1-7FC4-4287-86F5-40BFC1C14449}" destId="{62B98431-F69B-43B3-8B41-20DAEE0B94DB}" srcOrd="1" destOrd="0" presId="urn:microsoft.com/office/officeart/2005/8/layout/chevron2"/>
    <dgm:cxn modelId="{CCF9ADEC-B480-4A7B-A44B-9A47242CE8AB}" type="presParOf" srcId="{B7634EFF-42B5-4C32-ABAF-FFAF9613F73E}" destId="{6D83C663-CBD2-4416-9478-120279ED3C98}" srcOrd="5" destOrd="0" presId="urn:microsoft.com/office/officeart/2005/8/layout/chevron2"/>
    <dgm:cxn modelId="{08E70640-023C-4F2D-8658-C814E28DBB28}" type="presParOf" srcId="{B7634EFF-42B5-4C32-ABAF-FFAF9613F73E}" destId="{E56482A0-E49E-4806-A01F-22FC3314F4BC}" srcOrd="6" destOrd="0" presId="urn:microsoft.com/office/officeart/2005/8/layout/chevron2"/>
    <dgm:cxn modelId="{3DEACA66-F806-477A-934B-908129BB633D}" type="presParOf" srcId="{E56482A0-E49E-4806-A01F-22FC3314F4BC}" destId="{250BA267-D723-4153-9C9A-71D316E5F038}" srcOrd="0" destOrd="0" presId="urn:microsoft.com/office/officeart/2005/8/layout/chevron2"/>
    <dgm:cxn modelId="{B9458428-C39F-4C37-AEF1-599B3CA69E27}" type="presParOf" srcId="{E56482A0-E49E-4806-A01F-22FC3314F4BC}" destId="{06DBA428-B754-4C48-A41B-EC23E9EDAD73}" srcOrd="1" destOrd="0" presId="urn:microsoft.com/office/officeart/2005/8/layout/chevron2"/>
    <dgm:cxn modelId="{CAF05FF8-93FE-47C9-80F8-72BA747B998F}" type="presParOf" srcId="{B7634EFF-42B5-4C32-ABAF-FFAF9613F73E}" destId="{C0C58EE8-1186-4061-93E6-D7C36728AC18}" srcOrd="7" destOrd="0" presId="urn:microsoft.com/office/officeart/2005/8/layout/chevron2"/>
    <dgm:cxn modelId="{00E63BFD-AEE6-496B-9E6C-CBA216E4B688}" type="presParOf" srcId="{B7634EFF-42B5-4C32-ABAF-FFAF9613F73E}" destId="{2C0BC6FD-371B-4AAC-BD63-24CC7D16ECA0}" srcOrd="8" destOrd="0" presId="urn:microsoft.com/office/officeart/2005/8/layout/chevron2"/>
    <dgm:cxn modelId="{00CF9DFF-708C-4393-90FC-5DFD00A7FDD3}" type="presParOf" srcId="{2C0BC6FD-371B-4AAC-BD63-24CC7D16ECA0}" destId="{D7431E27-D25A-493A-92DA-4876A507D780}" srcOrd="0" destOrd="0" presId="urn:microsoft.com/office/officeart/2005/8/layout/chevron2"/>
    <dgm:cxn modelId="{DEE0D606-C21C-46DD-97C3-59BBB9C484C2}" type="presParOf" srcId="{2C0BC6FD-371B-4AAC-BD63-24CC7D16ECA0}" destId="{3FB3B267-3373-41E4-B297-8F0BFF24BF1C}" srcOrd="1" destOrd="0" presId="urn:microsoft.com/office/officeart/2005/8/layout/chevron2"/>
    <dgm:cxn modelId="{04D87917-786A-4971-827A-A78E4D6C284F}" type="presParOf" srcId="{B7634EFF-42B5-4C32-ABAF-FFAF9613F73E}" destId="{BCFA8682-1785-4AC1-9BAF-9307351EC4FF}" srcOrd="9" destOrd="0" presId="urn:microsoft.com/office/officeart/2005/8/layout/chevron2"/>
    <dgm:cxn modelId="{932086B1-A9CE-4636-8BCA-3CCC169D588C}" type="presParOf" srcId="{B7634EFF-42B5-4C32-ABAF-FFAF9613F73E}" destId="{7F424840-C827-4EC4-AEB0-11E97DBA107F}" srcOrd="10" destOrd="0" presId="urn:microsoft.com/office/officeart/2005/8/layout/chevron2"/>
    <dgm:cxn modelId="{ABAAE580-C417-4682-8948-B80CE649010D}" type="presParOf" srcId="{7F424840-C827-4EC4-AEB0-11E97DBA107F}" destId="{D6BC0441-77F3-4B41-B79B-9DEF809CD2C9}" srcOrd="0" destOrd="0" presId="urn:microsoft.com/office/officeart/2005/8/layout/chevron2"/>
    <dgm:cxn modelId="{CDA167C8-5A40-48C8-99EF-28A61E09EBC3}" type="presParOf" srcId="{7F424840-C827-4EC4-AEB0-11E97DBA107F}" destId="{BBAA4935-5BD7-4AA9-9CC4-6282D9C63396}" srcOrd="1" destOrd="0" presId="urn:microsoft.com/office/officeart/2005/8/layout/chevron2"/>
    <dgm:cxn modelId="{CA290444-7532-4E71-9864-24DA66ABFAB3}" type="presParOf" srcId="{B7634EFF-42B5-4C32-ABAF-FFAF9613F73E}" destId="{F53589B0-6F72-47F2-8E9B-6956063ED0B9}" srcOrd="11" destOrd="0" presId="urn:microsoft.com/office/officeart/2005/8/layout/chevron2"/>
    <dgm:cxn modelId="{B2204F8A-FD7C-4DB0-9CBC-5408CF7E94F7}" type="presParOf" srcId="{B7634EFF-42B5-4C32-ABAF-FFAF9613F73E}" destId="{9978D012-2F21-4D6E-9AE0-BA0378783A8E}" srcOrd="12" destOrd="0" presId="urn:microsoft.com/office/officeart/2005/8/layout/chevron2"/>
    <dgm:cxn modelId="{E9EFE3C7-0BB6-4160-867C-2CA5EED76E42}" type="presParOf" srcId="{9978D012-2F21-4D6E-9AE0-BA0378783A8E}" destId="{919F2B72-EC25-4B33-9E0A-AF031BF5382E}" srcOrd="0" destOrd="0" presId="urn:microsoft.com/office/officeart/2005/8/layout/chevron2"/>
    <dgm:cxn modelId="{9BD9D661-9E4D-4C0E-A5FE-B8AB86658EA0}" type="presParOf" srcId="{9978D012-2F21-4D6E-9AE0-BA0378783A8E}" destId="{EA7D6513-7903-436C-8387-15C3FCDB88F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3AA472-3944-417A-875C-932AA79B1A8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4B6380E8-5D66-414F-A98E-C0D293DCA5E8}">
      <dgm:prSet phldrT="[Text]" custT="1"/>
      <dgm:spPr>
        <a:solidFill>
          <a:srgbClr val="333399"/>
        </a:solidFill>
      </dgm:spPr>
      <dgm:t>
        <a:bodyPr/>
        <a:lstStyle/>
        <a:p>
          <a:pPr algn="l"/>
          <a:r>
            <a:rPr lang="en-US" sz="1400" b="1" dirty="0" smtClean="0"/>
            <a:t>     </a:t>
          </a:r>
        </a:p>
        <a:p>
          <a:pPr algn="l"/>
          <a:r>
            <a:rPr lang="en-US" sz="1400" b="1" dirty="0" smtClean="0"/>
            <a:t>   1	</a:t>
          </a:r>
          <a:endParaRPr lang="bg-BG" sz="1400" b="1" dirty="0"/>
        </a:p>
      </dgm:t>
    </dgm:pt>
    <dgm:pt modelId="{4634B79C-F9C8-4DE6-BE0F-1E515AB838BC}" type="parTrans" cxnId="{CA3446A5-ACB0-49D1-A54B-CDA05C5DF2E8}">
      <dgm:prSet/>
      <dgm:spPr/>
      <dgm:t>
        <a:bodyPr/>
        <a:lstStyle/>
        <a:p>
          <a:endParaRPr lang="bg-BG"/>
        </a:p>
      </dgm:t>
    </dgm:pt>
    <dgm:pt modelId="{F57D5117-D8AB-4627-955C-AB86DF7E20B5}" type="sibTrans" cxnId="{CA3446A5-ACB0-49D1-A54B-CDA05C5DF2E8}">
      <dgm:prSet/>
      <dgm:spPr/>
      <dgm:t>
        <a:bodyPr/>
        <a:lstStyle/>
        <a:p>
          <a:endParaRPr lang="bg-BG"/>
        </a:p>
      </dgm:t>
    </dgm:pt>
    <dgm:pt modelId="{09D4D7F0-DFA5-45D9-8C0A-4180895B610C}">
      <dgm:prSet phldrT="[Text]" custT="1"/>
      <dgm:spPr/>
      <dgm:t>
        <a:bodyPr/>
        <a:lstStyle/>
        <a:p>
          <a:r>
            <a:rPr lang="bg-BG" sz="1400" i="1" dirty="0" smtClean="0">
              <a:solidFill>
                <a:srgbClr val="333399"/>
              </a:solidFill>
            </a:rPr>
            <a:t>claims secured by a pledge or mortgage – out of the proceeds from the sale of the collateral</a:t>
          </a:r>
          <a:endParaRPr lang="bg-BG" sz="1400" dirty="0">
            <a:solidFill>
              <a:srgbClr val="333399"/>
            </a:solidFill>
          </a:endParaRPr>
        </a:p>
      </dgm:t>
    </dgm:pt>
    <dgm:pt modelId="{0BCD9864-9B45-4CE0-AFC6-EE265EF4C8E1}" type="parTrans" cxnId="{EDC3E84E-2388-4544-A467-794B42CFD7A4}">
      <dgm:prSet/>
      <dgm:spPr/>
      <dgm:t>
        <a:bodyPr/>
        <a:lstStyle/>
        <a:p>
          <a:endParaRPr lang="bg-BG"/>
        </a:p>
      </dgm:t>
    </dgm:pt>
    <dgm:pt modelId="{CF0FF567-D13A-4E2B-95EE-AA2528BC79D8}" type="sibTrans" cxnId="{EDC3E84E-2388-4544-A467-794B42CFD7A4}">
      <dgm:prSet/>
      <dgm:spPr/>
      <dgm:t>
        <a:bodyPr/>
        <a:lstStyle/>
        <a:p>
          <a:endParaRPr lang="bg-BG"/>
        </a:p>
      </dgm:t>
    </dgm:pt>
    <dgm:pt modelId="{813BC467-60DA-45BF-AC29-355BDB5E8693}">
      <dgm:prSet phldrT="[Text]" custT="1"/>
      <dgm:spPr/>
      <dgm:t>
        <a:bodyPr/>
        <a:lstStyle/>
        <a:p>
          <a:r>
            <a:rPr lang="bg-BG" sz="1400" i="1" dirty="0" smtClean="0">
              <a:solidFill>
                <a:srgbClr val="333399"/>
              </a:solidFill>
            </a:rPr>
            <a:t>claims on which the right of distraint are exercised – out of the value of the property under distraint</a:t>
          </a:r>
          <a:endParaRPr lang="bg-BG" sz="1400" dirty="0">
            <a:solidFill>
              <a:srgbClr val="333399"/>
            </a:solidFill>
          </a:endParaRPr>
        </a:p>
      </dgm:t>
    </dgm:pt>
    <dgm:pt modelId="{0644ABB8-84EE-4800-B484-87D4C0AD2013}" type="parTrans" cxnId="{1CE0AFD5-0934-4CF4-AC22-C42967BC7811}">
      <dgm:prSet/>
      <dgm:spPr/>
      <dgm:t>
        <a:bodyPr/>
        <a:lstStyle/>
        <a:p>
          <a:endParaRPr lang="bg-BG"/>
        </a:p>
      </dgm:t>
    </dgm:pt>
    <dgm:pt modelId="{C1C2BA16-CF25-487A-8D2D-B58B2CB63132}" type="sibTrans" cxnId="{1CE0AFD5-0934-4CF4-AC22-C42967BC7811}">
      <dgm:prSet/>
      <dgm:spPr/>
      <dgm:t>
        <a:bodyPr/>
        <a:lstStyle/>
        <a:p>
          <a:endParaRPr lang="bg-BG"/>
        </a:p>
      </dgm:t>
    </dgm:pt>
    <dgm:pt modelId="{AB0B8A5D-7216-4765-9482-4FFA64E2C325}">
      <dgm:prSet phldrT="[Text]"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3</a:t>
          </a:r>
          <a:endParaRPr lang="bg-BG" sz="1400" b="1" dirty="0"/>
        </a:p>
      </dgm:t>
    </dgm:pt>
    <dgm:pt modelId="{8D977992-476C-43F6-953A-D9057A236823}" type="parTrans" cxnId="{E29C969A-7CEC-4F39-BA15-42C9C0FB19D7}">
      <dgm:prSet/>
      <dgm:spPr/>
      <dgm:t>
        <a:bodyPr/>
        <a:lstStyle/>
        <a:p>
          <a:endParaRPr lang="bg-BG"/>
        </a:p>
      </dgm:t>
    </dgm:pt>
    <dgm:pt modelId="{E018F7B4-B95C-4DBC-9707-C8E28B9D8127}" type="sibTrans" cxnId="{E29C969A-7CEC-4F39-BA15-42C9C0FB19D7}">
      <dgm:prSet/>
      <dgm:spPr/>
      <dgm:t>
        <a:bodyPr/>
        <a:lstStyle/>
        <a:p>
          <a:endParaRPr lang="bg-BG"/>
        </a:p>
      </dgm:t>
    </dgm:pt>
    <dgm:pt modelId="{279606C1-1F76-4CEE-8C26-99B9FB744162}">
      <dgm:prSet phldrT="[Text]" custT="1"/>
      <dgm:spPr/>
      <dgm:t>
        <a:bodyPr/>
        <a:lstStyle/>
        <a:p>
          <a:r>
            <a:rPr lang="bg-BG" sz="1400" i="1" dirty="0" smtClean="0">
              <a:solidFill>
                <a:srgbClr val="333399"/>
              </a:solidFill>
            </a:rPr>
            <a:t>bankruptcy expenses</a:t>
          </a:r>
          <a:endParaRPr lang="bg-BG" sz="1400" dirty="0">
            <a:solidFill>
              <a:srgbClr val="333399"/>
            </a:solidFill>
          </a:endParaRPr>
        </a:p>
      </dgm:t>
    </dgm:pt>
    <dgm:pt modelId="{2151438D-ED21-4904-9726-4C69DD2AAC66}" type="parTrans" cxnId="{E4661BC9-22C0-481B-88FA-B4C1E04EEDB4}">
      <dgm:prSet/>
      <dgm:spPr/>
      <dgm:t>
        <a:bodyPr/>
        <a:lstStyle/>
        <a:p>
          <a:endParaRPr lang="bg-BG"/>
        </a:p>
      </dgm:t>
    </dgm:pt>
    <dgm:pt modelId="{621CEF41-1266-45BF-AF87-B3458101CFBE}" type="sibTrans" cxnId="{E4661BC9-22C0-481B-88FA-B4C1E04EEDB4}">
      <dgm:prSet/>
      <dgm:spPr/>
      <dgm:t>
        <a:bodyPr/>
        <a:lstStyle/>
        <a:p>
          <a:endParaRPr lang="bg-BG"/>
        </a:p>
      </dgm:t>
    </dgm:pt>
    <dgm:pt modelId="{C16A1C60-3251-4141-B974-A7D2810DBF14}">
      <dgm:prSet phldrT="[Text]"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2</a:t>
          </a:r>
          <a:endParaRPr lang="bg-BG" sz="1400" b="1" dirty="0"/>
        </a:p>
      </dgm:t>
    </dgm:pt>
    <dgm:pt modelId="{0F3B8D8A-BDF8-4E9D-A9C1-597882ECC75D}" type="sibTrans" cxnId="{36FD563C-621F-4550-8F4C-6EEDCDEB7844}">
      <dgm:prSet/>
      <dgm:spPr/>
      <dgm:t>
        <a:bodyPr/>
        <a:lstStyle/>
        <a:p>
          <a:endParaRPr lang="bg-BG"/>
        </a:p>
      </dgm:t>
    </dgm:pt>
    <dgm:pt modelId="{24594A68-AE95-4BB0-BDCF-566D8587DC3F}" type="parTrans" cxnId="{36FD563C-621F-4550-8F4C-6EEDCDEB7844}">
      <dgm:prSet/>
      <dgm:spPr/>
      <dgm:t>
        <a:bodyPr/>
        <a:lstStyle/>
        <a:p>
          <a:endParaRPr lang="bg-BG"/>
        </a:p>
      </dgm:t>
    </dgm:pt>
    <dgm:pt modelId="{BD08B291-8716-4D18-AE69-C9CFA85CE14F}">
      <dgm:prSet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4</a:t>
          </a:r>
          <a:endParaRPr lang="bg-BG" sz="1400" b="1" dirty="0"/>
        </a:p>
      </dgm:t>
    </dgm:pt>
    <dgm:pt modelId="{71A232CE-00B9-44EA-9995-6509CB5B0858}" type="parTrans" cxnId="{7C337466-A91D-44B6-A9A6-64E33C533F70}">
      <dgm:prSet/>
      <dgm:spPr/>
      <dgm:t>
        <a:bodyPr/>
        <a:lstStyle/>
        <a:p>
          <a:endParaRPr lang="bg-BG"/>
        </a:p>
      </dgm:t>
    </dgm:pt>
    <dgm:pt modelId="{2114E22D-BEE1-42B5-A5BB-EFAD23BE2925}" type="sibTrans" cxnId="{7C337466-A91D-44B6-A9A6-64E33C533F70}">
      <dgm:prSet/>
      <dgm:spPr/>
      <dgm:t>
        <a:bodyPr/>
        <a:lstStyle/>
        <a:p>
          <a:endParaRPr lang="bg-BG"/>
        </a:p>
      </dgm:t>
    </dgm:pt>
    <dgm:pt modelId="{8C1D2FB1-05BD-48AD-B116-E5B844CC0809}">
      <dgm:prSet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5</a:t>
          </a:r>
          <a:endParaRPr lang="bg-BG" sz="1400" b="1" dirty="0"/>
        </a:p>
      </dgm:t>
    </dgm:pt>
    <dgm:pt modelId="{D0209F65-77C8-43FF-B808-910843943FAB}" type="parTrans" cxnId="{3597A83F-1878-491D-8A25-81CF1DE90FF4}">
      <dgm:prSet/>
      <dgm:spPr/>
      <dgm:t>
        <a:bodyPr/>
        <a:lstStyle/>
        <a:p>
          <a:endParaRPr lang="bg-BG"/>
        </a:p>
      </dgm:t>
    </dgm:pt>
    <dgm:pt modelId="{4AF0C589-7B2F-48FF-8994-8A5BA84C4DD5}" type="sibTrans" cxnId="{3597A83F-1878-491D-8A25-81CF1DE90FF4}">
      <dgm:prSet/>
      <dgm:spPr/>
      <dgm:t>
        <a:bodyPr/>
        <a:lstStyle/>
        <a:p>
          <a:endParaRPr lang="bg-BG"/>
        </a:p>
      </dgm:t>
    </dgm:pt>
    <dgm:pt modelId="{B5B1ABCF-A28F-41AD-82C1-C53505296DD1}">
      <dgm:prSet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6</a:t>
          </a:r>
          <a:endParaRPr lang="bg-BG" sz="1400" b="1" dirty="0"/>
        </a:p>
      </dgm:t>
    </dgm:pt>
    <dgm:pt modelId="{492BF90D-D99F-4293-BC20-D1C0C0B79817}" type="parTrans" cxnId="{67FF63A5-84C0-4DCD-BFE9-AAEA47C85D1B}">
      <dgm:prSet/>
      <dgm:spPr/>
      <dgm:t>
        <a:bodyPr/>
        <a:lstStyle/>
        <a:p>
          <a:endParaRPr lang="bg-BG"/>
        </a:p>
      </dgm:t>
    </dgm:pt>
    <dgm:pt modelId="{B451892D-6187-479F-BBB6-4B0A64998A49}" type="sibTrans" cxnId="{67FF63A5-84C0-4DCD-BFE9-AAEA47C85D1B}">
      <dgm:prSet/>
      <dgm:spPr/>
      <dgm:t>
        <a:bodyPr/>
        <a:lstStyle/>
        <a:p>
          <a:endParaRPr lang="bg-BG"/>
        </a:p>
      </dgm:t>
    </dgm:pt>
    <dgm:pt modelId="{E97E8A33-BCC7-4741-BCBE-7A456B7D01D9}">
      <dgm:prSet custT="1"/>
      <dgm:spPr/>
      <dgm:t>
        <a:bodyPr/>
        <a:lstStyle/>
        <a:p>
          <a:r>
            <a:rPr lang="bg-BG" sz="1400" b="1" i="1" dirty="0" smtClean="0">
              <a:solidFill>
                <a:srgbClr val="FF0000"/>
              </a:solidFill>
            </a:rPr>
            <a:t>claims for which the Fund is subrogated</a:t>
          </a:r>
          <a:r>
            <a:rPr lang="en-US" sz="1400" b="1" i="1" dirty="0" smtClean="0">
              <a:solidFill>
                <a:srgbClr val="FF0000"/>
              </a:solidFill>
            </a:rPr>
            <a:t> (covered deposits)</a:t>
          </a:r>
          <a:endParaRPr lang="bg-BG" sz="1400" b="1" dirty="0">
            <a:solidFill>
              <a:srgbClr val="FF0000"/>
            </a:solidFill>
          </a:endParaRPr>
        </a:p>
      </dgm:t>
    </dgm:pt>
    <dgm:pt modelId="{12CD6654-1E1A-40C0-B3EC-E08B7F9DCC7C}" type="parTrans" cxnId="{22FADFF8-A8CF-4526-8197-A27C41F10B25}">
      <dgm:prSet/>
      <dgm:spPr/>
      <dgm:t>
        <a:bodyPr/>
        <a:lstStyle/>
        <a:p>
          <a:endParaRPr lang="bg-BG"/>
        </a:p>
      </dgm:t>
    </dgm:pt>
    <dgm:pt modelId="{BFECF1A9-000F-4406-B49E-DC117CE6C5C9}" type="sibTrans" cxnId="{22FADFF8-A8CF-4526-8197-A27C41F10B25}">
      <dgm:prSet/>
      <dgm:spPr/>
      <dgm:t>
        <a:bodyPr/>
        <a:lstStyle/>
        <a:p>
          <a:endParaRPr lang="bg-BG"/>
        </a:p>
      </dgm:t>
    </dgm:pt>
    <dgm:pt modelId="{0FE38138-ED50-4DCA-9955-742D87453C37}">
      <dgm:prSet custT="1"/>
      <dgm:spPr/>
      <dgm:t>
        <a:bodyPr/>
        <a:lstStyle/>
        <a:p>
          <a:pPr algn="l"/>
          <a:r>
            <a:rPr lang="en-US" sz="1400" i="1" dirty="0" smtClean="0">
              <a:solidFill>
                <a:srgbClr val="FF0000"/>
              </a:solidFill>
            </a:rPr>
            <a:t>that part of eligible deposits from natural persons and micro, small and medium-sized enterprises which exceeds the coverage level</a:t>
          </a:r>
          <a:endParaRPr lang="bg-BG" sz="1400" dirty="0">
            <a:solidFill>
              <a:srgbClr val="FF0000"/>
            </a:solidFill>
          </a:endParaRPr>
        </a:p>
      </dgm:t>
    </dgm:pt>
    <dgm:pt modelId="{F4478589-A248-43A9-A637-F3D8DBFA3F2A}" type="parTrans" cxnId="{B62C9722-50EE-4732-90D5-D8A7FB92D25A}">
      <dgm:prSet/>
      <dgm:spPr/>
      <dgm:t>
        <a:bodyPr/>
        <a:lstStyle/>
        <a:p>
          <a:endParaRPr lang="bg-BG"/>
        </a:p>
      </dgm:t>
    </dgm:pt>
    <dgm:pt modelId="{128276FA-AD02-4B43-8589-23E9FA4D45CA}" type="sibTrans" cxnId="{B62C9722-50EE-4732-90D5-D8A7FB92D25A}">
      <dgm:prSet/>
      <dgm:spPr/>
      <dgm:t>
        <a:bodyPr/>
        <a:lstStyle/>
        <a:p>
          <a:endParaRPr lang="bg-BG"/>
        </a:p>
      </dgm:t>
    </dgm:pt>
    <dgm:pt modelId="{811CD7AE-1043-4A0E-A254-C00783CD3C86}">
      <dgm:prSet custT="1"/>
      <dgm:spPr/>
      <dgm:t>
        <a:bodyPr/>
        <a:lstStyle/>
        <a:p>
          <a:pPr algn="l"/>
          <a:r>
            <a:rPr lang="en-US" sz="1400" i="1" dirty="0" smtClean="0">
              <a:solidFill>
                <a:srgbClr val="333399"/>
              </a:solidFill>
            </a:rPr>
            <a:t>claims of ordinary unsecured, non-preferred creditors</a:t>
          </a:r>
          <a:endParaRPr lang="bg-BG" sz="1400" dirty="0">
            <a:solidFill>
              <a:srgbClr val="333399"/>
            </a:solidFill>
          </a:endParaRPr>
        </a:p>
      </dgm:t>
    </dgm:pt>
    <dgm:pt modelId="{8DF9C61C-3EC8-4CFD-A0F9-53E30A6DCCFB}" type="parTrans" cxnId="{46047380-93F7-4155-8F4F-C1C4B47C8B13}">
      <dgm:prSet/>
      <dgm:spPr/>
      <dgm:t>
        <a:bodyPr/>
        <a:lstStyle/>
        <a:p>
          <a:endParaRPr lang="bg-BG"/>
        </a:p>
      </dgm:t>
    </dgm:pt>
    <dgm:pt modelId="{D5F5B564-9F4D-46E5-ABAB-013E120A617D}" type="sibTrans" cxnId="{46047380-93F7-4155-8F4F-C1C4B47C8B13}">
      <dgm:prSet/>
      <dgm:spPr/>
      <dgm:t>
        <a:bodyPr/>
        <a:lstStyle/>
        <a:p>
          <a:endParaRPr lang="bg-BG"/>
        </a:p>
      </dgm:t>
    </dgm:pt>
    <dgm:pt modelId="{9F1CE8A7-D381-4ECC-AB0D-05E86C044313}">
      <dgm:prSet custT="1"/>
      <dgm:spPr>
        <a:solidFill>
          <a:srgbClr val="333399"/>
        </a:solidFill>
      </dgm:spPr>
      <dgm:t>
        <a:bodyPr/>
        <a:lstStyle/>
        <a:p>
          <a:r>
            <a:rPr lang="en-US" sz="1400" b="1" dirty="0" smtClean="0"/>
            <a:t>7</a:t>
          </a:r>
          <a:endParaRPr lang="bg-BG" sz="1400" b="1" dirty="0"/>
        </a:p>
      </dgm:t>
    </dgm:pt>
    <dgm:pt modelId="{EC023AB3-D8E2-4397-8732-47FEF6D20A1A}" type="parTrans" cxnId="{E1B918A3-B694-4327-B5AF-6228A3E3BA1F}">
      <dgm:prSet/>
      <dgm:spPr/>
      <dgm:t>
        <a:bodyPr/>
        <a:lstStyle/>
        <a:p>
          <a:endParaRPr lang="bg-BG"/>
        </a:p>
      </dgm:t>
    </dgm:pt>
    <dgm:pt modelId="{EF42D4C6-8C8D-4376-8A23-E770AE3E89D0}" type="sibTrans" cxnId="{E1B918A3-B694-4327-B5AF-6228A3E3BA1F}">
      <dgm:prSet/>
      <dgm:spPr/>
      <dgm:t>
        <a:bodyPr/>
        <a:lstStyle/>
        <a:p>
          <a:endParaRPr lang="bg-BG"/>
        </a:p>
      </dgm:t>
    </dgm:pt>
    <dgm:pt modelId="{CE055B7E-3E67-444A-A13E-81E51837D8A4}">
      <dgm:prSet custT="1"/>
      <dgm:spPr/>
      <dgm:t>
        <a:bodyPr/>
        <a:lstStyle/>
        <a:p>
          <a:pPr algn="l"/>
          <a:r>
            <a:rPr lang="en-US" sz="1400" b="1" dirty="0" smtClean="0">
              <a:solidFill>
                <a:srgbClr val="333399"/>
              </a:solidFill>
            </a:rPr>
            <a:t>……………………..</a:t>
          </a:r>
          <a:endParaRPr lang="bg-BG" sz="1400" b="1" dirty="0">
            <a:solidFill>
              <a:srgbClr val="333399"/>
            </a:solidFill>
          </a:endParaRPr>
        </a:p>
      </dgm:t>
    </dgm:pt>
    <dgm:pt modelId="{24A78C92-303F-42FD-BC19-24677F3C1022}" type="parTrans" cxnId="{3C7D150F-6873-4204-ADCD-C1F6963B36A7}">
      <dgm:prSet/>
      <dgm:spPr/>
      <dgm:t>
        <a:bodyPr/>
        <a:lstStyle/>
        <a:p>
          <a:endParaRPr lang="bg-BG"/>
        </a:p>
      </dgm:t>
    </dgm:pt>
    <dgm:pt modelId="{29FB270E-C5C6-4699-87B2-FF23658C02B4}" type="sibTrans" cxnId="{3C7D150F-6873-4204-ADCD-C1F6963B36A7}">
      <dgm:prSet/>
      <dgm:spPr/>
      <dgm:t>
        <a:bodyPr/>
        <a:lstStyle/>
        <a:p>
          <a:endParaRPr lang="bg-BG"/>
        </a:p>
      </dgm:t>
    </dgm:pt>
    <dgm:pt modelId="{B7634EFF-42B5-4C32-ABAF-FFAF9613F73E}" type="pres">
      <dgm:prSet presAssocID="{A13AA472-3944-417A-875C-932AA79B1A8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606B5E7-885E-44E8-9980-FB36DD801079}" type="pres">
      <dgm:prSet presAssocID="{4B6380E8-5D66-414F-A98E-C0D293DCA5E8}" presName="composite" presStyleCnt="0"/>
      <dgm:spPr/>
    </dgm:pt>
    <dgm:pt modelId="{9757A656-7324-41CB-8ADA-C6C7D5EEECAD}" type="pres">
      <dgm:prSet presAssocID="{4B6380E8-5D66-414F-A98E-C0D293DCA5E8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3EF48892-5C7B-4A01-B446-E0B206E0D930}" type="pres">
      <dgm:prSet presAssocID="{4B6380E8-5D66-414F-A98E-C0D293DCA5E8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0961E6CC-DBF6-4550-8ACB-CF11EFAF870E}" type="pres">
      <dgm:prSet presAssocID="{F57D5117-D8AB-4627-955C-AB86DF7E20B5}" presName="sp" presStyleCnt="0"/>
      <dgm:spPr/>
    </dgm:pt>
    <dgm:pt modelId="{3723B328-9CF9-4BB9-9E82-8727AD56B9A8}" type="pres">
      <dgm:prSet presAssocID="{C16A1C60-3251-4141-B974-A7D2810DBF14}" presName="composite" presStyleCnt="0"/>
      <dgm:spPr/>
    </dgm:pt>
    <dgm:pt modelId="{C7D9E632-DD70-446E-BB92-7F83B8DA732D}" type="pres">
      <dgm:prSet presAssocID="{C16A1C60-3251-4141-B974-A7D2810DBF14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C4C12C83-68BF-4157-8A2E-F96EBF284E04}" type="pres">
      <dgm:prSet presAssocID="{C16A1C60-3251-4141-B974-A7D2810DBF14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4966A2E4-EE9F-4C9F-A914-D21AAA6B6CBE}" type="pres">
      <dgm:prSet presAssocID="{0F3B8D8A-BDF8-4E9D-A9C1-597882ECC75D}" presName="sp" presStyleCnt="0"/>
      <dgm:spPr/>
    </dgm:pt>
    <dgm:pt modelId="{3E5092E1-7FC4-4287-86F5-40BFC1C14449}" type="pres">
      <dgm:prSet presAssocID="{AB0B8A5D-7216-4765-9482-4FFA64E2C325}" presName="composite" presStyleCnt="0"/>
      <dgm:spPr/>
    </dgm:pt>
    <dgm:pt modelId="{73CCAC6A-6BD0-419C-A111-840836CF4ADD}" type="pres">
      <dgm:prSet presAssocID="{AB0B8A5D-7216-4765-9482-4FFA64E2C325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62B98431-F69B-43B3-8B41-20DAEE0B94DB}" type="pres">
      <dgm:prSet presAssocID="{AB0B8A5D-7216-4765-9482-4FFA64E2C325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6D83C663-CBD2-4416-9478-120279ED3C98}" type="pres">
      <dgm:prSet presAssocID="{E018F7B4-B95C-4DBC-9707-C8E28B9D8127}" presName="sp" presStyleCnt="0"/>
      <dgm:spPr/>
    </dgm:pt>
    <dgm:pt modelId="{E56482A0-E49E-4806-A01F-22FC3314F4BC}" type="pres">
      <dgm:prSet presAssocID="{BD08B291-8716-4D18-AE69-C9CFA85CE14F}" presName="composite" presStyleCnt="0"/>
      <dgm:spPr/>
    </dgm:pt>
    <dgm:pt modelId="{250BA267-D723-4153-9C9A-71D316E5F038}" type="pres">
      <dgm:prSet presAssocID="{BD08B291-8716-4D18-AE69-C9CFA85CE14F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DBA428-B754-4C48-A41B-EC23E9EDAD73}" type="pres">
      <dgm:prSet presAssocID="{BD08B291-8716-4D18-AE69-C9CFA85CE14F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C0C58EE8-1186-4061-93E6-D7C36728AC18}" type="pres">
      <dgm:prSet presAssocID="{2114E22D-BEE1-42B5-A5BB-EFAD23BE2925}" presName="sp" presStyleCnt="0"/>
      <dgm:spPr/>
    </dgm:pt>
    <dgm:pt modelId="{2C0BC6FD-371B-4AAC-BD63-24CC7D16ECA0}" type="pres">
      <dgm:prSet presAssocID="{8C1D2FB1-05BD-48AD-B116-E5B844CC0809}" presName="composite" presStyleCnt="0"/>
      <dgm:spPr/>
    </dgm:pt>
    <dgm:pt modelId="{D7431E27-D25A-493A-92DA-4876A507D780}" type="pres">
      <dgm:prSet presAssocID="{8C1D2FB1-05BD-48AD-B116-E5B844CC0809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B3B267-3373-41E4-B297-8F0BFF24BF1C}" type="pres">
      <dgm:prSet presAssocID="{8C1D2FB1-05BD-48AD-B116-E5B844CC0809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BCFA8682-1785-4AC1-9BAF-9307351EC4FF}" type="pres">
      <dgm:prSet presAssocID="{4AF0C589-7B2F-48FF-8994-8A5BA84C4DD5}" presName="sp" presStyleCnt="0"/>
      <dgm:spPr/>
    </dgm:pt>
    <dgm:pt modelId="{7F424840-C827-4EC4-AEB0-11E97DBA107F}" type="pres">
      <dgm:prSet presAssocID="{B5B1ABCF-A28F-41AD-82C1-C53505296DD1}" presName="composite" presStyleCnt="0"/>
      <dgm:spPr/>
    </dgm:pt>
    <dgm:pt modelId="{D6BC0441-77F3-4B41-B79B-9DEF809CD2C9}" type="pres">
      <dgm:prSet presAssocID="{B5B1ABCF-A28F-41AD-82C1-C53505296DD1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AA4935-5BD7-4AA9-9CC4-6282D9C63396}" type="pres">
      <dgm:prSet presAssocID="{B5B1ABCF-A28F-41AD-82C1-C53505296DD1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F53589B0-6F72-47F2-8E9B-6956063ED0B9}" type="pres">
      <dgm:prSet presAssocID="{B451892D-6187-479F-BBB6-4B0A64998A49}" presName="sp" presStyleCnt="0"/>
      <dgm:spPr/>
    </dgm:pt>
    <dgm:pt modelId="{9978D012-2F21-4D6E-9AE0-BA0378783A8E}" type="pres">
      <dgm:prSet presAssocID="{9F1CE8A7-D381-4ECC-AB0D-05E86C044313}" presName="composite" presStyleCnt="0"/>
      <dgm:spPr/>
    </dgm:pt>
    <dgm:pt modelId="{919F2B72-EC25-4B33-9E0A-AF031BF5382E}" type="pres">
      <dgm:prSet presAssocID="{9F1CE8A7-D381-4ECC-AB0D-05E86C044313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7D6513-7903-436C-8387-15C3FCDB88F5}" type="pres">
      <dgm:prSet presAssocID="{9F1CE8A7-D381-4ECC-AB0D-05E86C044313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9C17052C-3FFC-4523-952A-ED29D9455C71}" type="presOf" srcId="{8C1D2FB1-05BD-48AD-B116-E5B844CC0809}" destId="{D7431E27-D25A-493A-92DA-4876A507D780}" srcOrd="0" destOrd="0" presId="urn:microsoft.com/office/officeart/2005/8/layout/chevron2"/>
    <dgm:cxn modelId="{7C337466-A91D-44B6-A9A6-64E33C533F70}" srcId="{A13AA472-3944-417A-875C-932AA79B1A88}" destId="{BD08B291-8716-4D18-AE69-C9CFA85CE14F}" srcOrd="3" destOrd="0" parTransId="{71A232CE-00B9-44EA-9995-6509CB5B0858}" sibTransId="{2114E22D-BEE1-42B5-A5BB-EFAD23BE2925}"/>
    <dgm:cxn modelId="{50B9A89F-2C49-41DE-9635-43F241317888}" type="presOf" srcId="{4B6380E8-5D66-414F-A98E-C0D293DCA5E8}" destId="{9757A656-7324-41CB-8ADA-C6C7D5EEECAD}" srcOrd="0" destOrd="0" presId="urn:microsoft.com/office/officeart/2005/8/layout/chevron2"/>
    <dgm:cxn modelId="{67FF63A5-84C0-4DCD-BFE9-AAEA47C85D1B}" srcId="{A13AA472-3944-417A-875C-932AA79B1A88}" destId="{B5B1ABCF-A28F-41AD-82C1-C53505296DD1}" srcOrd="5" destOrd="0" parTransId="{492BF90D-D99F-4293-BC20-D1C0C0B79817}" sibTransId="{B451892D-6187-479F-BBB6-4B0A64998A49}"/>
    <dgm:cxn modelId="{E29C969A-7CEC-4F39-BA15-42C9C0FB19D7}" srcId="{A13AA472-3944-417A-875C-932AA79B1A88}" destId="{AB0B8A5D-7216-4765-9482-4FFA64E2C325}" srcOrd="2" destOrd="0" parTransId="{8D977992-476C-43F6-953A-D9057A236823}" sibTransId="{E018F7B4-B95C-4DBC-9707-C8E28B9D8127}"/>
    <dgm:cxn modelId="{3C7D150F-6873-4204-ADCD-C1F6963B36A7}" srcId="{9F1CE8A7-D381-4ECC-AB0D-05E86C044313}" destId="{CE055B7E-3E67-444A-A13E-81E51837D8A4}" srcOrd="0" destOrd="0" parTransId="{24A78C92-303F-42FD-BC19-24677F3C1022}" sibTransId="{29FB270E-C5C6-4699-87B2-FF23658C02B4}"/>
    <dgm:cxn modelId="{7090CE3F-002B-4255-812A-77510792B2E2}" type="presOf" srcId="{C16A1C60-3251-4141-B974-A7D2810DBF14}" destId="{C7D9E632-DD70-446E-BB92-7F83B8DA732D}" srcOrd="0" destOrd="0" presId="urn:microsoft.com/office/officeart/2005/8/layout/chevron2"/>
    <dgm:cxn modelId="{D248427B-1819-4D1C-A007-BF032BC40D89}" type="presOf" srcId="{09D4D7F0-DFA5-45D9-8C0A-4180895B610C}" destId="{3EF48892-5C7B-4A01-B446-E0B206E0D930}" srcOrd="0" destOrd="0" presId="urn:microsoft.com/office/officeart/2005/8/layout/chevron2"/>
    <dgm:cxn modelId="{3597A83F-1878-491D-8A25-81CF1DE90FF4}" srcId="{A13AA472-3944-417A-875C-932AA79B1A88}" destId="{8C1D2FB1-05BD-48AD-B116-E5B844CC0809}" srcOrd="4" destOrd="0" parTransId="{D0209F65-77C8-43FF-B808-910843943FAB}" sibTransId="{4AF0C589-7B2F-48FF-8994-8A5BA84C4DD5}"/>
    <dgm:cxn modelId="{F62749F9-8568-4E97-A8E4-4B0ADC6467B6}" type="presOf" srcId="{E97E8A33-BCC7-4741-BCBE-7A456B7D01D9}" destId="{06DBA428-B754-4C48-A41B-EC23E9EDAD73}" srcOrd="0" destOrd="0" presId="urn:microsoft.com/office/officeart/2005/8/layout/chevron2"/>
    <dgm:cxn modelId="{1CE0AFD5-0934-4CF4-AC22-C42967BC7811}" srcId="{C16A1C60-3251-4141-B974-A7D2810DBF14}" destId="{813BC467-60DA-45BF-AC29-355BDB5E8693}" srcOrd="0" destOrd="0" parTransId="{0644ABB8-84EE-4800-B484-87D4C0AD2013}" sibTransId="{C1C2BA16-CF25-487A-8D2D-B58B2CB63132}"/>
    <dgm:cxn modelId="{AD461C53-2A69-4BB1-9973-9866350E9940}" type="presOf" srcId="{B5B1ABCF-A28F-41AD-82C1-C53505296DD1}" destId="{D6BC0441-77F3-4B41-B79B-9DEF809CD2C9}" srcOrd="0" destOrd="0" presId="urn:microsoft.com/office/officeart/2005/8/layout/chevron2"/>
    <dgm:cxn modelId="{E1B918A3-B694-4327-B5AF-6228A3E3BA1F}" srcId="{A13AA472-3944-417A-875C-932AA79B1A88}" destId="{9F1CE8A7-D381-4ECC-AB0D-05E86C044313}" srcOrd="6" destOrd="0" parTransId="{EC023AB3-D8E2-4397-8732-47FEF6D20A1A}" sibTransId="{EF42D4C6-8C8D-4376-8A23-E770AE3E89D0}"/>
    <dgm:cxn modelId="{B273C1A3-478A-405C-BCFB-C256E4561D66}" type="presOf" srcId="{A13AA472-3944-417A-875C-932AA79B1A88}" destId="{B7634EFF-42B5-4C32-ABAF-FFAF9613F73E}" srcOrd="0" destOrd="0" presId="urn:microsoft.com/office/officeart/2005/8/layout/chevron2"/>
    <dgm:cxn modelId="{EDC3E84E-2388-4544-A467-794B42CFD7A4}" srcId="{4B6380E8-5D66-414F-A98E-C0D293DCA5E8}" destId="{09D4D7F0-DFA5-45D9-8C0A-4180895B610C}" srcOrd="0" destOrd="0" parTransId="{0BCD9864-9B45-4CE0-AFC6-EE265EF4C8E1}" sibTransId="{CF0FF567-D13A-4E2B-95EE-AA2528BC79D8}"/>
    <dgm:cxn modelId="{B62C9722-50EE-4732-90D5-D8A7FB92D25A}" srcId="{8C1D2FB1-05BD-48AD-B116-E5B844CC0809}" destId="{0FE38138-ED50-4DCA-9955-742D87453C37}" srcOrd="0" destOrd="0" parTransId="{F4478589-A248-43A9-A637-F3D8DBFA3F2A}" sibTransId="{128276FA-AD02-4B43-8589-23E9FA4D45CA}"/>
    <dgm:cxn modelId="{D0DF13BA-1BA0-44A2-8DC9-62D565DD19F9}" type="presOf" srcId="{811CD7AE-1043-4A0E-A254-C00783CD3C86}" destId="{BBAA4935-5BD7-4AA9-9CC4-6282D9C63396}" srcOrd="0" destOrd="0" presId="urn:microsoft.com/office/officeart/2005/8/layout/chevron2"/>
    <dgm:cxn modelId="{9FA696CD-C513-47E1-ACA0-B1808D570892}" type="presOf" srcId="{0FE38138-ED50-4DCA-9955-742D87453C37}" destId="{3FB3B267-3373-41E4-B297-8F0BFF24BF1C}" srcOrd="0" destOrd="0" presId="urn:microsoft.com/office/officeart/2005/8/layout/chevron2"/>
    <dgm:cxn modelId="{3C3DA1B9-A538-4EED-8B6E-693C6E2349C6}" type="presOf" srcId="{BD08B291-8716-4D18-AE69-C9CFA85CE14F}" destId="{250BA267-D723-4153-9C9A-71D316E5F038}" srcOrd="0" destOrd="0" presId="urn:microsoft.com/office/officeart/2005/8/layout/chevron2"/>
    <dgm:cxn modelId="{36FD563C-621F-4550-8F4C-6EEDCDEB7844}" srcId="{A13AA472-3944-417A-875C-932AA79B1A88}" destId="{C16A1C60-3251-4141-B974-A7D2810DBF14}" srcOrd="1" destOrd="0" parTransId="{24594A68-AE95-4BB0-BDCF-566D8587DC3F}" sibTransId="{0F3B8D8A-BDF8-4E9D-A9C1-597882ECC75D}"/>
    <dgm:cxn modelId="{E4661BC9-22C0-481B-88FA-B4C1E04EEDB4}" srcId="{AB0B8A5D-7216-4765-9482-4FFA64E2C325}" destId="{279606C1-1F76-4CEE-8C26-99B9FB744162}" srcOrd="0" destOrd="0" parTransId="{2151438D-ED21-4904-9726-4C69DD2AAC66}" sibTransId="{621CEF41-1266-45BF-AF87-B3458101CFBE}"/>
    <dgm:cxn modelId="{71CF4B5B-EF64-450B-A852-F1A86E0A23D5}" type="presOf" srcId="{9F1CE8A7-D381-4ECC-AB0D-05E86C044313}" destId="{919F2B72-EC25-4B33-9E0A-AF031BF5382E}" srcOrd="0" destOrd="0" presId="urn:microsoft.com/office/officeart/2005/8/layout/chevron2"/>
    <dgm:cxn modelId="{46047380-93F7-4155-8F4F-C1C4B47C8B13}" srcId="{B5B1ABCF-A28F-41AD-82C1-C53505296DD1}" destId="{811CD7AE-1043-4A0E-A254-C00783CD3C86}" srcOrd="0" destOrd="0" parTransId="{8DF9C61C-3EC8-4CFD-A0F9-53E30A6DCCFB}" sibTransId="{D5F5B564-9F4D-46E5-ABAB-013E120A617D}"/>
    <dgm:cxn modelId="{5C6A6AD6-C3B8-4527-98DC-AB2F9065682E}" type="presOf" srcId="{CE055B7E-3E67-444A-A13E-81E51837D8A4}" destId="{EA7D6513-7903-436C-8387-15C3FCDB88F5}" srcOrd="0" destOrd="0" presId="urn:microsoft.com/office/officeart/2005/8/layout/chevron2"/>
    <dgm:cxn modelId="{22FADFF8-A8CF-4526-8197-A27C41F10B25}" srcId="{BD08B291-8716-4D18-AE69-C9CFA85CE14F}" destId="{E97E8A33-BCC7-4741-BCBE-7A456B7D01D9}" srcOrd="0" destOrd="0" parTransId="{12CD6654-1E1A-40C0-B3EC-E08B7F9DCC7C}" sibTransId="{BFECF1A9-000F-4406-B49E-DC117CE6C5C9}"/>
    <dgm:cxn modelId="{AB182845-E106-47FA-9256-8C8776A182CF}" type="presOf" srcId="{813BC467-60DA-45BF-AC29-355BDB5E8693}" destId="{C4C12C83-68BF-4157-8A2E-F96EBF284E04}" srcOrd="0" destOrd="0" presId="urn:microsoft.com/office/officeart/2005/8/layout/chevron2"/>
    <dgm:cxn modelId="{7185B064-B0F5-4E8B-9ACD-84AAA24726AC}" type="presOf" srcId="{AB0B8A5D-7216-4765-9482-4FFA64E2C325}" destId="{73CCAC6A-6BD0-419C-A111-840836CF4ADD}" srcOrd="0" destOrd="0" presId="urn:microsoft.com/office/officeart/2005/8/layout/chevron2"/>
    <dgm:cxn modelId="{CA3446A5-ACB0-49D1-A54B-CDA05C5DF2E8}" srcId="{A13AA472-3944-417A-875C-932AA79B1A88}" destId="{4B6380E8-5D66-414F-A98E-C0D293DCA5E8}" srcOrd="0" destOrd="0" parTransId="{4634B79C-F9C8-4DE6-BE0F-1E515AB838BC}" sibTransId="{F57D5117-D8AB-4627-955C-AB86DF7E20B5}"/>
    <dgm:cxn modelId="{0273DB83-F5B2-4DA2-B79D-F966F2FD6BC7}" type="presOf" srcId="{279606C1-1F76-4CEE-8C26-99B9FB744162}" destId="{62B98431-F69B-43B3-8B41-20DAEE0B94DB}" srcOrd="0" destOrd="0" presId="urn:microsoft.com/office/officeart/2005/8/layout/chevron2"/>
    <dgm:cxn modelId="{37D449FA-5E41-41F7-9C54-8BA2C392542F}" type="presParOf" srcId="{B7634EFF-42B5-4C32-ABAF-FFAF9613F73E}" destId="{2606B5E7-885E-44E8-9980-FB36DD801079}" srcOrd="0" destOrd="0" presId="urn:microsoft.com/office/officeart/2005/8/layout/chevron2"/>
    <dgm:cxn modelId="{94CC3927-D0BC-448B-B1A6-BD805616AA39}" type="presParOf" srcId="{2606B5E7-885E-44E8-9980-FB36DD801079}" destId="{9757A656-7324-41CB-8ADA-C6C7D5EEECAD}" srcOrd="0" destOrd="0" presId="urn:microsoft.com/office/officeart/2005/8/layout/chevron2"/>
    <dgm:cxn modelId="{A33E2104-5B65-4F56-B1C9-B4350110767C}" type="presParOf" srcId="{2606B5E7-885E-44E8-9980-FB36DD801079}" destId="{3EF48892-5C7B-4A01-B446-E0B206E0D930}" srcOrd="1" destOrd="0" presId="urn:microsoft.com/office/officeart/2005/8/layout/chevron2"/>
    <dgm:cxn modelId="{7F3A243E-16B7-47A0-B8E7-86318C8C83A9}" type="presParOf" srcId="{B7634EFF-42B5-4C32-ABAF-FFAF9613F73E}" destId="{0961E6CC-DBF6-4550-8ACB-CF11EFAF870E}" srcOrd="1" destOrd="0" presId="urn:microsoft.com/office/officeart/2005/8/layout/chevron2"/>
    <dgm:cxn modelId="{2D548342-E6FA-445E-956B-4BDA56F17EFD}" type="presParOf" srcId="{B7634EFF-42B5-4C32-ABAF-FFAF9613F73E}" destId="{3723B328-9CF9-4BB9-9E82-8727AD56B9A8}" srcOrd="2" destOrd="0" presId="urn:microsoft.com/office/officeart/2005/8/layout/chevron2"/>
    <dgm:cxn modelId="{65B7A2FD-60A6-481F-9901-D155BA978898}" type="presParOf" srcId="{3723B328-9CF9-4BB9-9E82-8727AD56B9A8}" destId="{C7D9E632-DD70-446E-BB92-7F83B8DA732D}" srcOrd="0" destOrd="0" presId="urn:microsoft.com/office/officeart/2005/8/layout/chevron2"/>
    <dgm:cxn modelId="{1134D02A-5DEE-4BE6-B886-31729A8E2E97}" type="presParOf" srcId="{3723B328-9CF9-4BB9-9E82-8727AD56B9A8}" destId="{C4C12C83-68BF-4157-8A2E-F96EBF284E04}" srcOrd="1" destOrd="0" presId="urn:microsoft.com/office/officeart/2005/8/layout/chevron2"/>
    <dgm:cxn modelId="{9A2A3909-97BC-4E1E-9C2E-7C7353AE6993}" type="presParOf" srcId="{B7634EFF-42B5-4C32-ABAF-FFAF9613F73E}" destId="{4966A2E4-EE9F-4C9F-A914-D21AAA6B6CBE}" srcOrd="3" destOrd="0" presId="urn:microsoft.com/office/officeart/2005/8/layout/chevron2"/>
    <dgm:cxn modelId="{2216559E-7FB4-4C37-A4D1-BF31EDC723F8}" type="presParOf" srcId="{B7634EFF-42B5-4C32-ABAF-FFAF9613F73E}" destId="{3E5092E1-7FC4-4287-86F5-40BFC1C14449}" srcOrd="4" destOrd="0" presId="urn:microsoft.com/office/officeart/2005/8/layout/chevron2"/>
    <dgm:cxn modelId="{9BF0CEA3-6783-4BBC-AF33-43E12B5D756B}" type="presParOf" srcId="{3E5092E1-7FC4-4287-86F5-40BFC1C14449}" destId="{73CCAC6A-6BD0-419C-A111-840836CF4ADD}" srcOrd="0" destOrd="0" presId="urn:microsoft.com/office/officeart/2005/8/layout/chevron2"/>
    <dgm:cxn modelId="{753826DA-7AF5-4024-A91F-DEEB57E7F3BD}" type="presParOf" srcId="{3E5092E1-7FC4-4287-86F5-40BFC1C14449}" destId="{62B98431-F69B-43B3-8B41-20DAEE0B94DB}" srcOrd="1" destOrd="0" presId="urn:microsoft.com/office/officeart/2005/8/layout/chevron2"/>
    <dgm:cxn modelId="{20ABC4AE-05B0-49D8-9D36-246192B5EB09}" type="presParOf" srcId="{B7634EFF-42B5-4C32-ABAF-FFAF9613F73E}" destId="{6D83C663-CBD2-4416-9478-120279ED3C98}" srcOrd="5" destOrd="0" presId="urn:microsoft.com/office/officeart/2005/8/layout/chevron2"/>
    <dgm:cxn modelId="{A80AC88D-04AA-4743-9F94-7F13D24391D5}" type="presParOf" srcId="{B7634EFF-42B5-4C32-ABAF-FFAF9613F73E}" destId="{E56482A0-E49E-4806-A01F-22FC3314F4BC}" srcOrd="6" destOrd="0" presId="urn:microsoft.com/office/officeart/2005/8/layout/chevron2"/>
    <dgm:cxn modelId="{AB5D69E3-CAEB-4C39-85E5-E788557028DF}" type="presParOf" srcId="{E56482A0-E49E-4806-A01F-22FC3314F4BC}" destId="{250BA267-D723-4153-9C9A-71D316E5F038}" srcOrd="0" destOrd="0" presId="urn:microsoft.com/office/officeart/2005/8/layout/chevron2"/>
    <dgm:cxn modelId="{918CE4C6-1C98-41D5-8E33-83DCD4B5F55A}" type="presParOf" srcId="{E56482A0-E49E-4806-A01F-22FC3314F4BC}" destId="{06DBA428-B754-4C48-A41B-EC23E9EDAD73}" srcOrd="1" destOrd="0" presId="urn:microsoft.com/office/officeart/2005/8/layout/chevron2"/>
    <dgm:cxn modelId="{C840AC8B-EB92-454E-B352-AFD934BFC14F}" type="presParOf" srcId="{B7634EFF-42B5-4C32-ABAF-FFAF9613F73E}" destId="{C0C58EE8-1186-4061-93E6-D7C36728AC18}" srcOrd="7" destOrd="0" presId="urn:microsoft.com/office/officeart/2005/8/layout/chevron2"/>
    <dgm:cxn modelId="{674F1494-BB27-4ADA-B0A6-03C5884BF03A}" type="presParOf" srcId="{B7634EFF-42B5-4C32-ABAF-FFAF9613F73E}" destId="{2C0BC6FD-371B-4AAC-BD63-24CC7D16ECA0}" srcOrd="8" destOrd="0" presId="urn:microsoft.com/office/officeart/2005/8/layout/chevron2"/>
    <dgm:cxn modelId="{7471F941-A4BD-458E-8DD6-66257965D1B7}" type="presParOf" srcId="{2C0BC6FD-371B-4AAC-BD63-24CC7D16ECA0}" destId="{D7431E27-D25A-493A-92DA-4876A507D780}" srcOrd="0" destOrd="0" presId="urn:microsoft.com/office/officeart/2005/8/layout/chevron2"/>
    <dgm:cxn modelId="{97BAB37C-93A5-4AFE-825E-AA66A0E9F5DC}" type="presParOf" srcId="{2C0BC6FD-371B-4AAC-BD63-24CC7D16ECA0}" destId="{3FB3B267-3373-41E4-B297-8F0BFF24BF1C}" srcOrd="1" destOrd="0" presId="urn:microsoft.com/office/officeart/2005/8/layout/chevron2"/>
    <dgm:cxn modelId="{7D202CF9-3767-4431-9A4F-141D2386CC7B}" type="presParOf" srcId="{B7634EFF-42B5-4C32-ABAF-FFAF9613F73E}" destId="{BCFA8682-1785-4AC1-9BAF-9307351EC4FF}" srcOrd="9" destOrd="0" presId="urn:microsoft.com/office/officeart/2005/8/layout/chevron2"/>
    <dgm:cxn modelId="{6D147A19-7C97-4648-B215-B848D271C014}" type="presParOf" srcId="{B7634EFF-42B5-4C32-ABAF-FFAF9613F73E}" destId="{7F424840-C827-4EC4-AEB0-11E97DBA107F}" srcOrd="10" destOrd="0" presId="urn:microsoft.com/office/officeart/2005/8/layout/chevron2"/>
    <dgm:cxn modelId="{8564FDBC-75D6-43CA-AB36-4170930B20A9}" type="presParOf" srcId="{7F424840-C827-4EC4-AEB0-11E97DBA107F}" destId="{D6BC0441-77F3-4B41-B79B-9DEF809CD2C9}" srcOrd="0" destOrd="0" presId="urn:microsoft.com/office/officeart/2005/8/layout/chevron2"/>
    <dgm:cxn modelId="{7815230C-5CB5-4F6B-929A-2FA1AB08488E}" type="presParOf" srcId="{7F424840-C827-4EC4-AEB0-11E97DBA107F}" destId="{BBAA4935-5BD7-4AA9-9CC4-6282D9C63396}" srcOrd="1" destOrd="0" presId="urn:microsoft.com/office/officeart/2005/8/layout/chevron2"/>
    <dgm:cxn modelId="{AEEA9FB6-144F-4E60-B6E3-DAC4B734AB34}" type="presParOf" srcId="{B7634EFF-42B5-4C32-ABAF-FFAF9613F73E}" destId="{F53589B0-6F72-47F2-8E9B-6956063ED0B9}" srcOrd="11" destOrd="0" presId="urn:microsoft.com/office/officeart/2005/8/layout/chevron2"/>
    <dgm:cxn modelId="{9E966044-DBD5-40ED-9DAB-7E856298016F}" type="presParOf" srcId="{B7634EFF-42B5-4C32-ABAF-FFAF9613F73E}" destId="{9978D012-2F21-4D6E-9AE0-BA0378783A8E}" srcOrd="12" destOrd="0" presId="urn:microsoft.com/office/officeart/2005/8/layout/chevron2"/>
    <dgm:cxn modelId="{2D1A68CE-8492-4644-B006-292EE61BB30C}" type="presParOf" srcId="{9978D012-2F21-4D6E-9AE0-BA0378783A8E}" destId="{919F2B72-EC25-4B33-9E0A-AF031BF5382E}" srcOrd="0" destOrd="0" presId="urn:microsoft.com/office/officeart/2005/8/layout/chevron2"/>
    <dgm:cxn modelId="{76BA5295-B865-4649-AD32-163F6145C5F8}" type="presParOf" srcId="{9978D012-2F21-4D6E-9AE0-BA0378783A8E}" destId="{EA7D6513-7903-436C-8387-15C3FCDB88F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A379BC-98E2-4C9C-9824-A221B93B0A29}">
      <dsp:nvSpPr>
        <dsp:cNvPr id="0" name=""/>
        <dsp:cNvSpPr/>
      </dsp:nvSpPr>
      <dsp:spPr>
        <a:xfrm>
          <a:off x="4334423" y="1133939"/>
          <a:ext cx="2180407" cy="518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572"/>
              </a:lnTo>
              <a:lnTo>
                <a:pt x="2180407" y="353572"/>
              </a:lnTo>
              <a:lnTo>
                <a:pt x="2180407" y="518837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2FC00E-FF89-47F1-AC91-B525F75E5179}">
      <dsp:nvSpPr>
        <dsp:cNvPr id="0" name=""/>
        <dsp:cNvSpPr/>
      </dsp:nvSpPr>
      <dsp:spPr>
        <a:xfrm>
          <a:off x="4288703" y="1133939"/>
          <a:ext cx="91440" cy="5188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8837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7AEB93-ABFD-4941-8BB6-98F7728D5625}">
      <dsp:nvSpPr>
        <dsp:cNvPr id="0" name=""/>
        <dsp:cNvSpPr/>
      </dsp:nvSpPr>
      <dsp:spPr>
        <a:xfrm>
          <a:off x="2154016" y="2785598"/>
          <a:ext cx="1090203" cy="518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572"/>
              </a:lnTo>
              <a:lnTo>
                <a:pt x="1090203" y="353572"/>
              </a:lnTo>
              <a:lnTo>
                <a:pt x="1090203" y="518837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54F12F-4FB2-449D-BEF4-ACD6FB51BBAA}">
      <dsp:nvSpPr>
        <dsp:cNvPr id="0" name=""/>
        <dsp:cNvSpPr/>
      </dsp:nvSpPr>
      <dsp:spPr>
        <a:xfrm>
          <a:off x="1063812" y="2785598"/>
          <a:ext cx="1090203" cy="518837"/>
        </a:xfrm>
        <a:custGeom>
          <a:avLst/>
          <a:gdLst/>
          <a:ahLst/>
          <a:cxnLst/>
          <a:rect l="0" t="0" r="0" b="0"/>
          <a:pathLst>
            <a:path>
              <a:moveTo>
                <a:pt x="1090203" y="0"/>
              </a:moveTo>
              <a:lnTo>
                <a:pt x="1090203" y="353572"/>
              </a:lnTo>
              <a:lnTo>
                <a:pt x="0" y="353572"/>
              </a:lnTo>
              <a:lnTo>
                <a:pt x="0" y="518837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BDCFDB-653C-4373-8522-AADFC153AEB8}">
      <dsp:nvSpPr>
        <dsp:cNvPr id="0" name=""/>
        <dsp:cNvSpPr/>
      </dsp:nvSpPr>
      <dsp:spPr>
        <a:xfrm>
          <a:off x="2154016" y="1133939"/>
          <a:ext cx="2180407" cy="518837"/>
        </a:xfrm>
        <a:custGeom>
          <a:avLst/>
          <a:gdLst/>
          <a:ahLst/>
          <a:cxnLst/>
          <a:rect l="0" t="0" r="0" b="0"/>
          <a:pathLst>
            <a:path>
              <a:moveTo>
                <a:pt x="2180407" y="0"/>
              </a:moveTo>
              <a:lnTo>
                <a:pt x="2180407" y="353572"/>
              </a:lnTo>
              <a:lnTo>
                <a:pt x="0" y="353572"/>
              </a:lnTo>
              <a:lnTo>
                <a:pt x="0" y="518837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8907DE-BD3D-418C-935E-BCB0B8669991}">
      <dsp:nvSpPr>
        <dsp:cNvPr id="0" name=""/>
        <dsp:cNvSpPr/>
      </dsp:nvSpPr>
      <dsp:spPr>
        <a:xfrm>
          <a:off x="3442439" y="1118"/>
          <a:ext cx="1783969" cy="1132820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FD6EB-1ADB-43D3-9CC1-FE6069D732CE}">
      <dsp:nvSpPr>
        <dsp:cNvPr id="0" name=""/>
        <dsp:cNvSpPr/>
      </dsp:nvSpPr>
      <dsp:spPr>
        <a:xfrm>
          <a:off x="3640657" y="189426"/>
          <a:ext cx="1783969" cy="113282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333399"/>
              </a:solidFill>
            </a:rPr>
            <a:t>Objectives: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333399"/>
              </a:solidFill>
            </a:rPr>
            <a:t>Consumer Protection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333399"/>
              </a:solidFill>
            </a:rPr>
            <a:t>Financial Stability</a:t>
          </a:r>
          <a:endParaRPr lang="bg-BG" sz="1500" kern="1200" dirty="0">
            <a:solidFill>
              <a:srgbClr val="333399"/>
            </a:solidFill>
          </a:endParaRPr>
        </a:p>
      </dsp:txBody>
      <dsp:txXfrm>
        <a:off x="3673836" y="222605"/>
        <a:ext cx="1717611" cy="1066462"/>
      </dsp:txXfrm>
    </dsp:sp>
    <dsp:sp modelId="{272C02DB-029C-4410-8B84-4B0E5FE21A56}">
      <dsp:nvSpPr>
        <dsp:cNvPr id="0" name=""/>
        <dsp:cNvSpPr/>
      </dsp:nvSpPr>
      <dsp:spPr>
        <a:xfrm>
          <a:off x="1262031" y="1652777"/>
          <a:ext cx="1783969" cy="1132820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D15619-1472-439E-8B84-7C65D3246803}">
      <dsp:nvSpPr>
        <dsp:cNvPr id="0" name=""/>
        <dsp:cNvSpPr/>
      </dsp:nvSpPr>
      <dsp:spPr>
        <a:xfrm>
          <a:off x="1460250" y="1841085"/>
          <a:ext cx="1783969" cy="113282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solidFill>
                <a:srgbClr val="333399"/>
              </a:solidFill>
            </a:rPr>
            <a:t>Which instruments?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rgbClr val="333399"/>
              </a:solidFill>
            </a:rPr>
            <a:t>“Deposits”</a:t>
          </a:r>
          <a:endParaRPr lang="bg-BG" sz="1500" b="1" kern="1200" dirty="0">
            <a:solidFill>
              <a:srgbClr val="333399"/>
            </a:solidFill>
          </a:endParaRPr>
        </a:p>
      </dsp:txBody>
      <dsp:txXfrm>
        <a:off x="1493429" y="1874264"/>
        <a:ext cx="1717611" cy="1066462"/>
      </dsp:txXfrm>
    </dsp:sp>
    <dsp:sp modelId="{0FACE869-B7AC-4D7D-BB5C-0821029D9A4D}">
      <dsp:nvSpPr>
        <dsp:cNvPr id="0" name=""/>
        <dsp:cNvSpPr/>
      </dsp:nvSpPr>
      <dsp:spPr>
        <a:xfrm>
          <a:off x="171827" y="3304436"/>
          <a:ext cx="1783969" cy="570137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16FBD3-F00B-47BE-A60C-84DC9DB973D6}">
      <dsp:nvSpPr>
        <dsp:cNvPr id="0" name=""/>
        <dsp:cNvSpPr/>
      </dsp:nvSpPr>
      <dsp:spPr>
        <a:xfrm>
          <a:off x="370046" y="3492744"/>
          <a:ext cx="1783969" cy="570137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333399"/>
              </a:solidFill>
            </a:rPr>
            <a:t>In Local Currencies</a:t>
          </a:r>
          <a:endParaRPr lang="bg-BG" sz="1500" kern="1200" dirty="0">
            <a:solidFill>
              <a:srgbClr val="333399"/>
            </a:solidFill>
          </a:endParaRPr>
        </a:p>
      </dsp:txBody>
      <dsp:txXfrm>
        <a:off x="386745" y="3509443"/>
        <a:ext cx="1750571" cy="536739"/>
      </dsp:txXfrm>
    </dsp:sp>
    <dsp:sp modelId="{F0BD7C35-1673-49A1-A59C-2B8E1DA05618}">
      <dsp:nvSpPr>
        <dsp:cNvPr id="0" name=""/>
        <dsp:cNvSpPr/>
      </dsp:nvSpPr>
      <dsp:spPr>
        <a:xfrm>
          <a:off x="2352235" y="3304436"/>
          <a:ext cx="1783969" cy="570137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AC1ABC-B8D1-4075-8289-604FA3313E14}">
      <dsp:nvSpPr>
        <dsp:cNvPr id="0" name=""/>
        <dsp:cNvSpPr/>
      </dsp:nvSpPr>
      <dsp:spPr>
        <a:xfrm>
          <a:off x="2550454" y="3492744"/>
          <a:ext cx="1783969" cy="570137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333399"/>
              </a:solidFill>
            </a:rPr>
            <a:t>In Foreign Currencies</a:t>
          </a:r>
          <a:endParaRPr lang="bg-BG" sz="1500" kern="1200" dirty="0">
            <a:solidFill>
              <a:srgbClr val="333399"/>
            </a:solidFill>
          </a:endParaRPr>
        </a:p>
      </dsp:txBody>
      <dsp:txXfrm>
        <a:off x="2567153" y="3509443"/>
        <a:ext cx="1750571" cy="536739"/>
      </dsp:txXfrm>
    </dsp:sp>
    <dsp:sp modelId="{B952E6AF-05B6-4FB6-A22D-69D41288E182}">
      <dsp:nvSpPr>
        <dsp:cNvPr id="0" name=""/>
        <dsp:cNvSpPr/>
      </dsp:nvSpPr>
      <dsp:spPr>
        <a:xfrm>
          <a:off x="3442439" y="1652777"/>
          <a:ext cx="1783969" cy="1132820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C43E4-672E-4F96-AB17-195B59B8EAEF}">
      <dsp:nvSpPr>
        <dsp:cNvPr id="0" name=""/>
        <dsp:cNvSpPr/>
      </dsp:nvSpPr>
      <dsp:spPr>
        <a:xfrm>
          <a:off x="3640657" y="1841085"/>
          <a:ext cx="1783969" cy="11328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333399"/>
              </a:solidFill>
            </a:rPr>
            <a:t>Which Institutions?</a:t>
          </a:r>
          <a:endParaRPr lang="bg-BG" sz="1500" kern="1200" dirty="0">
            <a:solidFill>
              <a:srgbClr val="333399"/>
            </a:solidFill>
          </a:endParaRPr>
        </a:p>
      </dsp:txBody>
      <dsp:txXfrm>
        <a:off x="3673836" y="1874264"/>
        <a:ext cx="1717611" cy="1066462"/>
      </dsp:txXfrm>
    </dsp:sp>
    <dsp:sp modelId="{65E8F9E4-F646-43E1-9E48-8D3F07708AE4}">
      <dsp:nvSpPr>
        <dsp:cNvPr id="0" name=""/>
        <dsp:cNvSpPr/>
      </dsp:nvSpPr>
      <dsp:spPr>
        <a:xfrm>
          <a:off x="5622846" y="1652777"/>
          <a:ext cx="1783969" cy="1132820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D81DF-3B9E-455E-8CD9-EDFA6436F09F}">
      <dsp:nvSpPr>
        <dsp:cNvPr id="0" name=""/>
        <dsp:cNvSpPr/>
      </dsp:nvSpPr>
      <dsp:spPr>
        <a:xfrm>
          <a:off x="5821065" y="1841085"/>
          <a:ext cx="1783969" cy="11328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333399"/>
              </a:solidFill>
            </a:rPr>
            <a:t>Whose Deposits?</a:t>
          </a:r>
          <a:endParaRPr lang="bg-BG" sz="1500" kern="1200" dirty="0">
            <a:solidFill>
              <a:srgbClr val="333399"/>
            </a:solidFill>
          </a:endParaRPr>
        </a:p>
      </dsp:txBody>
      <dsp:txXfrm>
        <a:off x="5854244" y="1874264"/>
        <a:ext cx="1717611" cy="10664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563F88-B7BB-4203-AE87-BE3FDAA7622D}">
      <dsp:nvSpPr>
        <dsp:cNvPr id="0" name=""/>
        <dsp:cNvSpPr/>
      </dsp:nvSpPr>
      <dsp:spPr>
        <a:xfrm>
          <a:off x="4248984" y="2570635"/>
          <a:ext cx="2644057" cy="419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838"/>
              </a:lnTo>
              <a:lnTo>
                <a:pt x="2644057" y="285838"/>
              </a:lnTo>
              <a:lnTo>
                <a:pt x="2644057" y="419443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78A5FF-BFD1-44D4-9A8C-779AA3ECD82F}">
      <dsp:nvSpPr>
        <dsp:cNvPr id="0" name=""/>
        <dsp:cNvSpPr/>
      </dsp:nvSpPr>
      <dsp:spPr>
        <a:xfrm>
          <a:off x="4248984" y="2570635"/>
          <a:ext cx="881352" cy="419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838"/>
              </a:lnTo>
              <a:lnTo>
                <a:pt x="881352" y="285838"/>
              </a:lnTo>
              <a:lnTo>
                <a:pt x="881352" y="419443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B43DC8-42B6-4EEB-8720-C66D2F9169D2}">
      <dsp:nvSpPr>
        <dsp:cNvPr id="0" name=""/>
        <dsp:cNvSpPr/>
      </dsp:nvSpPr>
      <dsp:spPr>
        <a:xfrm>
          <a:off x="3367632" y="2570635"/>
          <a:ext cx="881352" cy="419443"/>
        </a:xfrm>
        <a:custGeom>
          <a:avLst/>
          <a:gdLst/>
          <a:ahLst/>
          <a:cxnLst/>
          <a:rect l="0" t="0" r="0" b="0"/>
          <a:pathLst>
            <a:path>
              <a:moveTo>
                <a:pt x="881352" y="0"/>
              </a:moveTo>
              <a:lnTo>
                <a:pt x="881352" y="285838"/>
              </a:lnTo>
              <a:lnTo>
                <a:pt x="0" y="285838"/>
              </a:lnTo>
              <a:lnTo>
                <a:pt x="0" y="419443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24748D-1D78-414E-8158-20D7DA1D6DF1}">
      <dsp:nvSpPr>
        <dsp:cNvPr id="0" name=""/>
        <dsp:cNvSpPr/>
      </dsp:nvSpPr>
      <dsp:spPr>
        <a:xfrm>
          <a:off x="1604927" y="2570635"/>
          <a:ext cx="2644057" cy="419443"/>
        </a:xfrm>
        <a:custGeom>
          <a:avLst/>
          <a:gdLst/>
          <a:ahLst/>
          <a:cxnLst/>
          <a:rect l="0" t="0" r="0" b="0"/>
          <a:pathLst>
            <a:path>
              <a:moveTo>
                <a:pt x="2644057" y="0"/>
              </a:moveTo>
              <a:lnTo>
                <a:pt x="2644057" y="285838"/>
              </a:lnTo>
              <a:lnTo>
                <a:pt x="0" y="285838"/>
              </a:lnTo>
              <a:lnTo>
                <a:pt x="0" y="419443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379BC-98E2-4C9C-9824-A221B93B0A29}">
      <dsp:nvSpPr>
        <dsp:cNvPr id="0" name=""/>
        <dsp:cNvSpPr/>
      </dsp:nvSpPr>
      <dsp:spPr>
        <a:xfrm>
          <a:off x="2486279" y="1235386"/>
          <a:ext cx="1762704" cy="419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838"/>
              </a:lnTo>
              <a:lnTo>
                <a:pt x="1762704" y="285838"/>
              </a:lnTo>
              <a:lnTo>
                <a:pt x="1762704" y="419443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2FC00E-FF89-47F1-AC91-B525F75E5179}">
      <dsp:nvSpPr>
        <dsp:cNvPr id="0" name=""/>
        <dsp:cNvSpPr/>
      </dsp:nvSpPr>
      <dsp:spPr>
        <a:xfrm>
          <a:off x="2440559" y="1235386"/>
          <a:ext cx="91440" cy="4194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9443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BDCFDB-653C-4373-8522-AADFC153AEB8}">
      <dsp:nvSpPr>
        <dsp:cNvPr id="0" name=""/>
        <dsp:cNvSpPr/>
      </dsp:nvSpPr>
      <dsp:spPr>
        <a:xfrm>
          <a:off x="723574" y="1235386"/>
          <a:ext cx="1762704" cy="419443"/>
        </a:xfrm>
        <a:custGeom>
          <a:avLst/>
          <a:gdLst/>
          <a:ahLst/>
          <a:cxnLst/>
          <a:rect l="0" t="0" r="0" b="0"/>
          <a:pathLst>
            <a:path>
              <a:moveTo>
                <a:pt x="1762704" y="0"/>
              </a:moveTo>
              <a:lnTo>
                <a:pt x="1762704" y="285838"/>
              </a:lnTo>
              <a:lnTo>
                <a:pt x="0" y="285838"/>
              </a:lnTo>
              <a:lnTo>
                <a:pt x="0" y="419443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8907DE-BD3D-418C-935E-BCB0B8669991}">
      <dsp:nvSpPr>
        <dsp:cNvPr id="0" name=""/>
        <dsp:cNvSpPr/>
      </dsp:nvSpPr>
      <dsp:spPr>
        <a:xfrm>
          <a:off x="1765173" y="319581"/>
          <a:ext cx="1442213" cy="915805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FD6EB-1ADB-43D3-9CC1-FE6069D732CE}">
      <dsp:nvSpPr>
        <dsp:cNvPr id="0" name=""/>
        <dsp:cNvSpPr/>
      </dsp:nvSpPr>
      <dsp:spPr>
        <a:xfrm>
          <a:off x="1925419" y="471815"/>
          <a:ext cx="1442213" cy="915805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333399"/>
              </a:solidFill>
            </a:rPr>
            <a:t>Objectives: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333399"/>
              </a:solidFill>
            </a:rPr>
            <a:t>Consumer Protection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333399"/>
              </a:solidFill>
            </a:rPr>
            <a:t>Financial Stability</a:t>
          </a:r>
          <a:endParaRPr lang="bg-BG" sz="1200" kern="1200" dirty="0">
            <a:solidFill>
              <a:srgbClr val="333399"/>
            </a:solidFill>
          </a:endParaRPr>
        </a:p>
      </dsp:txBody>
      <dsp:txXfrm>
        <a:off x="1952242" y="498638"/>
        <a:ext cx="1388567" cy="862159"/>
      </dsp:txXfrm>
    </dsp:sp>
    <dsp:sp modelId="{272C02DB-029C-4410-8B84-4B0E5FE21A56}">
      <dsp:nvSpPr>
        <dsp:cNvPr id="0" name=""/>
        <dsp:cNvSpPr/>
      </dsp:nvSpPr>
      <dsp:spPr>
        <a:xfrm>
          <a:off x="2468" y="1654830"/>
          <a:ext cx="1442213" cy="915805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D15619-1472-439E-8B84-7C65D3246803}">
      <dsp:nvSpPr>
        <dsp:cNvPr id="0" name=""/>
        <dsp:cNvSpPr/>
      </dsp:nvSpPr>
      <dsp:spPr>
        <a:xfrm>
          <a:off x="162714" y="1807064"/>
          <a:ext cx="1442213" cy="915805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solidFill>
                <a:srgbClr val="333399"/>
              </a:solidFill>
            </a:rPr>
            <a:t>Which instruments?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solidFill>
                <a:srgbClr val="333399"/>
              </a:solidFill>
            </a:rPr>
            <a:t>“Deposits”</a:t>
          </a:r>
          <a:endParaRPr lang="bg-BG" sz="1200" b="0" kern="1200" dirty="0">
            <a:solidFill>
              <a:srgbClr val="333399"/>
            </a:solidFill>
          </a:endParaRPr>
        </a:p>
      </dsp:txBody>
      <dsp:txXfrm>
        <a:off x="189537" y="1833887"/>
        <a:ext cx="1388567" cy="862159"/>
      </dsp:txXfrm>
    </dsp:sp>
    <dsp:sp modelId="{B952E6AF-05B6-4FB6-A22D-69D41288E182}">
      <dsp:nvSpPr>
        <dsp:cNvPr id="0" name=""/>
        <dsp:cNvSpPr/>
      </dsp:nvSpPr>
      <dsp:spPr>
        <a:xfrm>
          <a:off x="1765173" y="1654830"/>
          <a:ext cx="1442213" cy="915805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C43E4-672E-4F96-AB17-195B59B8EAEF}">
      <dsp:nvSpPr>
        <dsp:cNvPr id="0" name=""/>
        <dsp:cNvSpPr/>
      </dsp:nvSpPr>
      <dsp:spPr>
        <a:xfrm>
          <a:off x="1925419" y="1807064"/>
          <a:ext cx="1442213" cy="915805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solidFill>
                <a:srgbClr val="333399"/>
              </a:solidFill>
            </a:rPr>
            <a:t>Which Institutions?</a:t>
          </a:r>
          <a:endParaRPr lang="bg-BG" sz="1200" b="0" kern="1200" dirty="0">
            <a:solidFill>
              <a:srgbClr val="333399"/>
            </a:solidFill>
          </a:endParaRPr>
        </a:p>
      </dsp:txBody>
      <dsp:txXfrm>
        <a:off x="1952242" y="1833887"/>
        <a:ext cx="1388567" cy="862159"/>
      </dsp:txXfrm>
    </dsp:sp>
    <dsp:sp modelId="{65E8F9E4-F646-43E1-9E48-8D3F07708AE4}">
      <dsp:nvSpPr>
        <dsp:cNvPr id="0" name=""/>
        <dsp:cNvSpPr/>
      </dsp:nvSpPr>
      <dsp:spPr>
        <a:xfrm>
          <a:off x="3527878" y="1654830"/>
          <a:ext cx="1442213" cy="915805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D81DF-3B9E-455E-8CD9-EDFA6436F09F}">
      <dsp:nvSpPr>
        <dsp:cNvPr id="0" name=""/>
        <dsp:cNvSpPr/>
      </dsp:nvSpPr>
      <dsp:spPr>
        <a:xfrm>
          <a:off x="3688124" y="1807064"/>
          <a:ext cx="1442213" cy="915805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333399"/>
              </a:solidFill>
            </a:rPr>
            <a:t>Whose Deposits?</a:t>
          </a:r>
          <a:endParaRPr lang="bg-BG" sz="1200" b="1" kern="1200" dirty="0">
            <a:solidFill>
              <a:srgbClr val="333399"/>
            </a:solidFill>
          </a:endParaRPr>
        </a:p>
      </dsp:txBody>
      <dsp:txXfrm>
        <a:off x="3714947" y="1833887"/>
        <a:ext cx="1388567" cy="862159"/>
      </dsp:txXfrm>
    </dsp:sp>
    <dsp:sp modelId="{CF944433-8D24-4D80-83D7-099879C2F69A}">
      <dsp:nvSpPr>
        <dsp:cNvPr id="0" name=""/>
        <dsp:cNvSpPr/>
      </dsp:nvSpPr>
      <dsp:spPr>
        <a:xfrm>
          <a:off x="883820" y="2990079"/>
          <a:ext cx="1442213" cy="602105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D0D26-3CEF-4953-98B2-D69837AE3E1F}">
      <dsp:nvSpPr>
        <dsp:cNvPr id="0" name=""/>
        <dsp:cNvSpPr/>
      </dsp:nvSpPr>
      <dsp:spPr>
        <a:xfrm>
          <a:off x="1044066" y="3142313"/>
          <a:ext cx="1442213" cy="602105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333399"/>
              </a:solidFill>
            </a:rPr>
            <a:t>Individuals</a:t>
          </a:r>
          <a:endParaRPr lang="bg-BG" sz="1200" kern="1200" dirty="0">
            <a:solidFill>
              <a:srgbClr val="333399"/>
            </a:solidFill>
          </a:endParaRPr>
        </a:p>
      </dsp:txBody>
      <dsp:txXfrm>
        <a:off x="1061701" y="3159948"/>
        <a:ext cx="1406943" cy="566835"/>
      </dsp:txXfrm>
    </dsp:sp>
    <dsp:sp modelId="{15E1565C-F3F8-4545-B8B4-FFBB9EBD97CE}">
      <dsp:nvSpPr>
        <dsp:cNvPr id="0" name=""/>
        <dsp:cNvSpPr/>
      </dsp:nvSpPr>
      <dsp:spPr>
        <a:xfrm>
          <a:off x="2646525" y="2990079"/>
          <a:ext cx="1442213" cy="602105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BF072-4147-4347-AE0B-86AA94FB4B74}">
      <dsp:nvSpPr>
        <dsp:cNvPr id="0" name=""/>
        <dsp:cNvSpPr/>
      </dsp:nvSpPr>
      <dsp:spPr>
        <a:xfrm>
          <a:off x="2806771" y="3142313"/>
          <a:ext cx="1442213" cy="602105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333399"/>
              </a:solidFill>
            </a:rPr>
            <a:t>SME</a:t>
          </a:r>
          <a:endParaRPr lang="bg-BG" sz="1200" kern="1200" dirty="0">
            <a:solidFill>
              <a:srgbClr val="333399"/>
            </a:solidFill>
          </a:endParaRPr>
        </a:p>
      </dsp:txBody>
      <dsp:txXfrm>
        <a:off x="2824406" y="3159948"/>
        <a:ext cx="1406943" cy="566835"/>
      </dsp:txXfrm>
    </dsp:sp>
    <dsp:sp modelId="{4B290EBC-91D6-4F8F-A81B-5D46D7502F77}">
      <dsp:nvSpPr>
        <dsp:cNvPr id="0" name=""/>
        <dsp:cNvSpPr/>
      </dsp:nvSpPr>
      <dsp:spPr>
        <a:xfrm>
          <a:off x="4409230" y="2990079"/>
          <a:ext cx="1442213" cy="602105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969306-6D87-4E88-BF9C-D58913D92C1B}">
      <dsp:nvSpPr>
        <dsp:cNvPr id="0" name=""/>
        <dsp:cNvSpPr/>
      </dsp:nvSpPr>
      <dsp:spPr>
        <a:xfrm>
          <a:off x="4569476" y="3142313"/>
          <a:ext cx="1442213" cy="602105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333399"/>
              </a:solidFill>
            </a:rPr>
            <a:t>Corporations – all or with some exclusions </a:t>
          </a:r>
          <a:endParaRPr lang="bg-BG" sz="1200" kern="1200" dirty="0">
            <a:solidFill>
              <a:srgbClr val="333399"/>
            </a:solidFill>
          </a:endParaRPr>
        </a:p>
      </dsp:txBody>
      <dsp:txXfrm>
        <a:off x="4587111" y="3159948"/>
        <a:ext cx="1406943" cy="566835"/>
      </dsp:txXfrm>
    </dsp:sp>
    <dsp:sp modelId="{BA12F6ED-5290-47EB-9C51-93E119A640BC}">
      <dsp:nvSpPr>
        <dsp:cNvPr id="0" name=""/>
        <dsp:cNvSpPr/>
      </dsp:nvSpPr>
      <dsp:spPr>
        <a:xfrm>
          <a:off x="6171935" y="2990079"/>
          <a:ext cx="1442213" cy="602105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AABCE2-6E1C-4660-AD32-BA35072D2595}">
      <dsp:nvSpPr>
        <dsp:cNvPr id="0" name=""/>
        <dsp:cNvSpPr/>
      </dsp:nvSpPr>
      <dsp:spPr>
        <a:xfrm>
          <a:off x="6332181" y="3142313"/>
          <a:ext cx="1442213" cy="602105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333399"/>
              </a:solidFill>
            </a:rPr>
            <a:t>Central / Local Governments</a:t>
          </a:r>
          <a:endParaRPr lang="bg-BG" sz="1200" kern="1200" dirty="0">
            <a:solidFill>
              <a:srgbClr val="333399"/>
            </a:solidFill>
          </a:endParaRPr>
        </a:p>
      </dsp:txBody>
      <dsp:txXfrm>
        <a:off x="6349816" y="3159948"/>
        <a:ext cx="1406943" cy="5668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A379BC-98E2-4C9C-9824-A221B93B0A29}">
      <dsp:nvSpPr>
        <dsp:cNvPr id="0" name=""/>
        <dsp:cNvSpPr/>
      </dsp:nvSpPr>
      <dsp:spPr>
        <a:xfrm>
          <a:off x="3798055" y="1137706"/>
          <a:ext cx="1988264" cy="473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415"/>
              </a:lnTo>
              <a:lnTo>
                <a:pt x="1988264" y="322415"/>
              </a:lnTo>
              <a:lnTo>
                <a:pt x="1988264" y="473116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AB52F6-400D-48E3-BD44-03BFE9CFBDB6}">
      <dsp:nvSpPr>
        <dsp:cNvPr id="0" name=""/>
        <dsp:cNvSpPr/>
      </dsp:nvSpPr>
      <dsp:spPr>
        <a:xfrm>
          <a:off x="3798055" y="2643816"/>
          <a:ext cx="2982396" cy="473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415"/>
              </a:lnTo>
              <a:lnTo>
                <a:pt x="2982396" y="322415"/>
              </a:lnTo>
              <a:lnTo>
                <a:pt x="2982396" y="473116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4A4875-D85A-45BD-9711-B426433E8D53}">
      <dsp:nvSpPr>
        <dsp:cNvPr id="0" name=""/>
        <dsp:cNvSpPr/>
      </dsp:nvSpPr>
      <dsp:spPr>
        <a:xfrm>
          <a:off x="3798055" y="2643816"/>
          <a:ext cx="994132" cy="473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415"/>
              </a:lnTo>
              <a:lnTo>
                <a:pt x="994132" y="322415"/>
              </a:lnTo>
              <a:lnTo>
                <a:pt x="994132" y="473116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2DC56B-8E12-4B22-8D0D-A2046B1513E0}">
      <dsp:nvSpPr>
        <dsp:cNvPr id="0" name=""/>
        <dsp:cNvSpPr/>
      </dsp:nvSpPr>
      <dsp:spPr>
        <a:xfrm>
          <a:off x="2803923" y="2643816"/>
          <a:ext cx="994132" cy="473116"/>
        </a:xfrm>
        <a:custGeom>
          <a:avLst/>
          <a:gdLst/>
          <a:ahLst/>
          <a:cxnLst/>
          <a:rect l="0" t="0" r="0" b="0"/>
          <a:pathLst>
            <a:path>
              <a:moveTo>
                <a:pt x="994132" y="0"/>
              </a:moveTo>
              <a:lnTo>
                <a:pt x="994132" y="322415"/>
              </a:lnTo>
              <a:lnTo>
                <a:pt x="0" y="322415"/>
              </a:lnTo>
              <a:lnTo>
                <a:pt x="0" y="473116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5F7DC7-85D2-45FD-80E0-D76EB1BA290C}">
      <dsp:nvSpPr>
        <dsp:cNvPr id="0" name=""/>
        <dsp:cNvSpPr/>
      </dsp:nvSpPr>
      <dsp:spPr>
        <a:xfrm>
          <a:off x="815659" y="2643816"/>
          <a:ext cx="2982396" cy="473116"/>
        </a:xfrm>
        <a:custGeom>
          <a:avLst/>
          <a:gdLst/>
          <a:ahLst/>
          <a:cxnLst/>
          <a:rect l="0" t="0" r="0" b="0"/>
          <a:pathLst>
            <a:path>
              <a:moveTo>
                <a:pt x="2982396" y="0"/>
              </a:moveTo>
              <a:lnTo>
                <a:pt x="2982396" y="322415"/>
              </a:lnTo>
              <a:lnTo>
                <a:pt x="0" y="322415"/>
              </a:lnTo>
              <a:lnTo>
                <a:pt x="0" y="473116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2FC00E-FF89-47F1-AC91-B525F75E5179}">
      <dsp:nvSpPr>
        <dsp:cNvPr id="0" name=""/>
        <dsp:cNvSpPr/>
      </dsp:nvSpPr>
      <dsp:spPr>
        <a:xfrm>
          <a:off x="3752335" y="1137706"/>
          <a:ext cx="91440" cy="4731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3116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BDCFDB-653C-4373-8522-AADFC153AEB8}">
      <dsp:nvSpPr>
        <dsp:cNvPr id="0" name=""/>
        <dsp:cNvSpPr/>
      </dsp:nvSpPr>
      <dsp:spPr>
        <a:xfrm>
          <a:off x="1809791" y="1137706"/>
          <a:ext cx="1988264" cy="473116"/>
        </a:xfrm>
        <a:custGeom>
          <a:avLst/>
          <a:gdLst/>
          <a:ahLst/>
          <a:cxnLst/>
          <a:rect l="0" t="0" r="0" b="0"/>
          <a:pathLst>
            <a:path>
              <a:moveTo>
                <a:pt x="1988264" y="0"/>
              </a:moveTo>
              <a:lnTo>
                <a:pt x="1988264" y="322415"/>
              </a:lnTo>
              <a:lnTo>
                <a:pt x="0" y="322415"/>
              </a:lnTo>
              <a:lnTo>
                <a:pt x="0" y="473116"/>
              </a:lnTo>
            </a:path>
          </a:pathLst>
        </a:custGeom>
        <a:noFill/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8907DE-BD3D-418C-935E-BCB0B8669991}">
      <dsp:nvSpPr>
        <dsp:cNvPr id="0" name=""/>
        <dsp:cNvSpPr/>
      </dsp:nvSpPr>
      <dsp:spPr>
        <a:xfrm>
          <a:off x="2984674" y="104712"/>
          <a:ext cx="1626761" cy="1032993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FD6EB-1ADB-43D3-9CC1-FE6069D732CE}">
      <dsp:nvSpPr>
        <dsp:cNvPr id="0" name=""/>
        <dsp:cNvSpPr/>
      </dsp:nvSpPr>
      <dsp:spPr>
        <a:xfrm>
          <a:off x="3165426" y="276426"/>
          <a:ext cx="1626761" cy="1032993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333399"/>
              </a:solidFill>
            </a:rPr>
            <a:t>Objectives: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333399"/>
              </a:solidFill>
            </a:rPr>
            <a:t>Consumer Protection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333399"/>
              </a:solidFill>
            </a:rPr>
            <a:t>Financial Stability</a:t>
          </a:r>
          <a:endParaRPr lang="bg-BG" sz="1300" kern="1200" dirty="0">
            <a:solidFill>
              <a:srgbClr val="333399"/>
            </a:solidFill>
          </a:endParaRPr>
        </a:p>
      </dsp:txBody>
      <dsp:txXfrm>
        <a:off x="3195681" y="306681"/>
        <a:ext cx="1566251" cy="972483"/>
      </dsp:txXfrm>
    </dsp:sp>
    <dsp:sp modelId="{272C02DB-029C-4410-8B84-4B0E5FE21A56}">
      <dsp:nvSpPr>
        <dsp:cNvPr id="0" name=""/>
        <dsp:cNvSpPr/>
      </dsp:nvSpPr>
      <dsp:spPr>
        <a:xfrm>
          <a:off x="996410" y="1610823"/>
          <a:ext cx="1626761" cy="1032993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D15619-1472-439E-8B84-7C65D3246803}">
      <dsp:nvSpPr>
        <dsp:cNvPr id="0" name=""/>
        <dsp:cNvSpPr/>
      </dsp:nvSpPr>
      <dsp:spPr>
        <a:xfrm>
          <a:off x="1177161" y="1782536"/>
          <a:ext cx="1626761" cy="1032993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kern="1200" dirty="0" smtClean="0">
              <a:solidFill>
                <a:srgbClr val="333399"/>
              </a:solidFill>
            </a:rPr>
            <a:t>Which instruments?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kern="1200" dirty="0" smtClean="0">
              <a:solidFill>
                <a:srgbClr val="333399"/>
              </a:solidFill>
            </a:rPr>
            <a:t>“Deposits”</a:t>
          </a:r>
          <a:endParaRPr lang="bg-BG" sz="1300" b="0" kern="1200" dirty="0">
            <a:solidFill>
              <a:srgbClr val="333399"/>
            </a:solidFill>
          </a:endParaRPr>
        </a:p>
      </dsp:txBody>
      <dsp:txXfrm>
        <a:off x="1207416" y="1812791"/>
        <a:ext cx="1566251" cy="972483"/>
      </dsp:txXfrm>
    </dsp:sp>
    <dsp:sp modelId="{B952E6AF-05B6-4FB6-A22D-69D41288E182}">
      <dsp:nvSpPr>
        <dsp:cNvPr id="0" name=""/>
        <dsp:cNvSpPr/>
      </dsp:nvSpPr>
      <dsp:spPr>
        <a:xfrm>
          <a:off x="2984674" y="1610823"/>
          <a:ext cx="1626761" cy="1032993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C43E4-672E-4F96-AB17-195B59B8EAEF}">
      <dsp:nvSpPr>
        <dsp:cNvPr id="0" name=""/>
        <dsp:cNvSpPr/>
      </dsp:nvSpPr>
      <dsp:spPr>
        <a:xfrm>
          <a:off x="3165426" y="1782536"/>
          <a:ext cx="1626761" cy="1032993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rgbClr val="333399"/>
              </a:solidFill>
            </a:rPr>
            <a:t>Which Institutions?</a:t>
          </a:r>
          <a:endParaRPr lang="bg-BG" sz="1300" b="1" kern="1200" dirty="0">
            <a:solidFill>
              <a:srgbClr val="333399"/>
            </a:solidFill>
          </a:endParaRPr>
        </a:p>
      </dsp:txBody>
      <dsp:txXfrm>
        <a:off x="3195681" y="1812791"/>
        <a:ext cx="1566251" cy="972483"/>
      </dsp:txXfrm>
    </dsp:sp>
    <dsp:sp modelId="{7D6CF1E4-A070-470F-8AAA-6E96B1CC6597}">
      <dsp:nvSpPr>
        <dsp:cNvPr id="0" name=""/>
        <dsp:cNvSpPr/>
      </dsp:nvSpPr>
      <dsp:spPr>
        <a:xfrm>
          <a:off x="2278" y="3116933"/>
          <a:ext cx="1626761" cy="670640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0F5157-F745-42F7-93E6-217D308D6D35}">
      <dsp:nvSpPr>
        <dsp:cNvPr id="0" name=""/>
        <dsp:cNvSpPr/>
      </dsp:nvSpPr>
      <dsp:spPr>
        <a:xfrm>
          <a:off x="183029" y="3288647"/>
          <a:ext cx="1626761" cy="67064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333399"/>
              </a:solidFill>
            </a:rPr>
            <a:t>Commercial Banks</a:t>
          </a:r>
          <a:endParaRPr lang="bg-BG" sz="1300" kern="1200" dirty="0">
            <a:solidFill>
              <a:srgbClr val="333399"/>
            </a:solidFill>
          </a:endParaRPr>
        </a:p>
      </dsp:txBody>
      <dsp:txXfrm>
        <a:off x="202671" y="3308289"/>
        <a:ext cx="1587477" cy="631356"/>
      </dsp:txXfrm>
    </dsp:sp>
    <dsp:sp modelId="{88F60C6C-4CE1-48B0-B90B-06972CAC9440}">
      <dsp:nvSpPr>
        <dsp:cNvPr id="0" name=""/>
        <dsp:cNvSpPr/>
      </dsp:nvSpPr>
      <dsp:spPr>
        <a:xfrm>
          <a:off x="1990542" y="3116933"/>
          <a:ext cx="1626761" cy="670640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232D23-4850-4A14-823D-9B6B12A2ED4C}">
      <dsp:nvSpPr>
        <dsp:cNvPr id="0" name=""/>
        <dsp:cNvSpPr/>
      </dsp:nvSpPr>
      <dsp:spPr>
        <a:xfrm>
          <a:off x="2171294" y="3288647"/>
          <a:ext cx="1626761" cy="67064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333399"/>
              </a:solidFill>
            </a:rPr>
            <a:t>Finance Companies, incl. MFC</a:t>
          </a:r>
          <a:endParaRPr lang="bg-BG" sz="1300" kern="1200" dirty="0">
            <a:solidFill>
              <a:srgbClr val="333399"/>
            </a:solidFill>
          </a:endParaRPr>
        </a:p>
      </dsp:txBody>
      <dsp:txXfrm>
        <a:off x="2190936" y="3308289"/>
        <a:ext cx="1587477" cy="631356"/>
      </dsp:txXfrm>
    </dsp:sp>
    <dsp:sp modelId="{55D8F468-FF11-4CA3-BC3E-4DFC5D2EBB23}">
      <dsp:nvSpPr>
        <dsp:cNvPr id="0" name=""/>
        <dsp:cNvSpPr/>
      </dsp:nvSpPr>
      <dsp:spPr>
        <a:xfrm>
          <a:off x="3978807" y="3116933"/>
          <a:ext cx="1626761" cy="670640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DC6055-2971-4EDF-8CA8-E1FECF686E90}">
      <dsp:nvSpPr>
        <dsp:cNvPr id="0" name=""/>
        <dsp:cNvSpPr/>
      </dsp:nvSpPr>
      <dsp:spPr>
        <a:xfrm>
          <a:off x="4159558" y="3288647"/>
          <a:ext cx="1626761" cy="67064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333399"/>
              </a:solidFill>
            </a:rPr>
            <a:t>Credit Unions</a:t>
          </a:r>
          <a:endParaRPr lang="bg-BG" sz="1300" kern="1200" dirty="0">
            <a:solidFill>
              <a:srgbClr val="333399"/>
            </a:solidFill>
          </a:endParaRPr>
        </a:p>
      </dsp:txBody>
      <dsp:txXfrm>
        <a:off x="4179200" y="3308289"/>
        <a:ext cx="1587477" cy="631356"/>
      </dsp:txXfrm>
    </dsp:sp>
    <dsp:sp modelId="{E859A18C-7DFA-46CF-9B6D-D9BDABACFB4F}">
      <dsp:nvSpPr>
        <dsp:cNvPr id="0" name=""/>
        <dsp:cNvSpPr/>
      </dsp:nvSpPr>
      <dsp:spPr>
        <a:xfrm>
          <a:off x="5967071" y="3116933"/>
          <a:ext cx="1626761" cy="670640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3CB32-97E7-42D7-9776-9C0CF238718B}">
      <dsp:nvSpPr>
        <dsp:cNvPr id="0" name=""/>
        <dsp:cNvSpPr/>
      </dsp:nvSpPr>
      <dsp:spPr>
        <a:xfrm>
          <a:off x="6147822" y="3288647"/>
          <a:ext cx="1626761" cy="67064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333399"/>
              </a:solidFill>
            </a:rPr>
            <a:t>Cooperative Banks</a:t>
          </a:r>
          <a:endParaRPr lang="bg-BG" sz="1300" kern="1200" dirty="0">
            <a:solidFill>
              <a:srgbClr val="333399"/>
            </a:solidFill>
          </a:endParaRPr>
        </a:p>
      </dsp:txBody>
      <dsp:txXfrm>
        <a:off x="6167464" y="3308289"/>
        <a:ext cx="1587477" cy="631356"/>
      </dsp:txXfrm>
    </dsp:sp>
    <dsp:sp modelId="{65E8F9E4-F646-43E1-9E48-8D3F07708AE4}">
      <dsp:nvSpPr>
        <dsp:cNvPr id="0" name=""/>
        <dsp:cNvSpPr/>
      </dsp:nvSpPr>
      <dsp:spPr>
        <a:xfrm>
          <a:off x="4972939" y="1610823"/>
          <a:ext cx="1626761" cy="1032993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D81DF-3B9E-455E-8CD9-EDFA6436F09F}">
      <dsp:nvSpPr>
        <dsp:cNvPr id="0" name=""/>
        <dsp:cNvSpPr/>
      </dsp:nvSpPr>
      <dsp:spPr>
        <a:xfrm>
          <a:off x="5153690" y="1782536"/>
          <a:ext cx="1626761" cy="10329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3333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333399"/>
              </a:solidFill>
            </a:rPr>
            <a:t>Whose Deposits?</a:t>
          </a:r>
          <a:endParaRPr lang="bg-BG" sz="1300" kern="1200" dirty="0">
            <a:solidFill>
              <a:srgbClr val="333399"/>
            </a:solidFill>
          </a:endParaRPr>
        </a:p>
      </dsp:txBody>
      <dsp:txXfrm>
        <a:off x="5183945" y="1812791"/>
        <a:ext cx="1566251" cy="9724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7A656-7324-41CB-8ADA-C6C7D5EEECAD}">
      <dsp:nvSpPr>
        <dsp:cNvPr id="0" name=""/>
        <dsp:cNvSpPr/>
      </dsp:nvSpPr>
      <dsp:spPr>
        <a:xfrm rot="5400000">
          <a:off x="-97981" y="102038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  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  1	</a:t>
          </a:r>
          <a:endParaRPr lang="bg-BG" sz="1400" b="1" kern="1200" dirty="0"/>
        </a:p>
      </dsp:txBody>
      <dsp:txXfrm rot="-5400000">
        <a:off x="2" y="232681"/>
        <a:ext cx="457249" cy="195964"/>
      </dsp:txXfrm>
    </dsp:sp>
    <dsp:sp modelId="{3EF48892-5C7B-4A01-B446-E0B206E0D930}">
      <dsp:nvSpPr>
        <dsp:cNvPr id="0" name=""/>
        <dsp:cNvSpPr/>
      </dsp:nvSpPr>
      <dsp:spPr>
        <a:xfrm rot="5400000">
          <a:off x="4084981" y="-3623675"/>
          <a:ext cx="424811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i="1" kern="1200" dirty="0" smtClean="0">
              <a:solidFill>
                <a:srgbClr val="333399"/>
              </a:solidFill>
            </a:rPr>
            <a:t>claims secured by a pledge or mortgage – out of the proceeds from the sale of the collateral</a:t>
          </a:r>
          <a:endParaRPr lang="bg-BG" sz="1400" kern="1200" dirty="0">
            <a:solidFill>
              <a:srgbClr val="333399"/>
            </a:solidFill>
          </a:endParaRPr>
        </a:p>
      </dsp:txBody>
      <dsp:txXfrm rot="-5400000">
        <a:off x="457249" y="24795"/>
        <a:ext cx="7659537" cy="383335"/>
      </dsp:txXfrm>
    </dsp:sp>
    <dsp:sp modelId="{C7D9E632-DD70-446E-BB92-7F83B8DA732D}">
      <dsp:nvSpPr>
        <dsp:cNvPr id="0" name=""/>
        <dsp:cNvSpPr/>
      </dsp:nvSpPr>
      <dsp:spPr>
        <a:xfrm rot="5400000">
          <a:off x="-97981" y="669150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</a:t>
          </a:r>
          <a:endParaRPr lang="bg-BG" sz="1400" b="1" kern="1200" dirty="0"/>
        </a:p>
      </dsp:txBody>
      <dsp:txXfrm rot="-5400000">
        <a:off x="2" y="799793"/>
        <a:ext cx="457249" cy="195964"/>
      </dsp:txXfrm>
    </dsp:sp>
    <dsp:sp modelId="{C4C12C83-68BF-4157-8A2E-F96EBF284E04}">
      <dsp:nvSpPr>
        <dsp:cNvPr id="0" name=""/>
        <dsp:cNvSpPr/>
      </dsp:nvSpPr>
      <dsp:spPr>
        <a:xfrm rot="5400000">
          <a:off x="4085092" y="-3056674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i="1" kern="1200" dirty="0" smtClean="0">
              <a:solidFill>
                <a:srgbClr val="333399"/>
              </a:solidFill>
            </a:rPr>
            <a:t>claims on which the right of distraint are exercised – out of the value of the property under distraint</a:t>
          </a:r>
          <a:endParaRPr lang="bg-BG" sz="1400" kern="1200" dirty="0">
            <a:solidFill>
              <a:srgbClr val="333399"/>
            </a:solidFill>
          </a:endParaRPr>
        </a:p>
      </dsp:txBody>
      <dsp:txXfrm rot="-5400000">
        <a:off x="457249" y="591896"/>
        <a:ext cx="7659548" cy="383134"/>
      </dsp:txXfrm>
    </dsp:sp>
    <dsp:sp modelId="{73CCAC6A-6BD0-419C-A111-840836CF4ADD}">
      <dsp:nvSpPr>
        <dsp:cNvPr id="0" name=""/>
        <dsp:cNvSpPr/>
      </dsp:nvSpPr>
      <dsp:spPr>
        <a:xfrm rot="5400000">
          <a:off x="-97981" y="1236263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3</a:t>
          </a:r>
          <a:endParaRPr lang="bg-BG" sz="1400" b="1" kern="1200" dirty="0"/>
        </a:p>
      </dsp:txBody>
      <dsp:txXfrm rot="-5400000">
        <a:off x="2" y="1366906"/>
        <a:ext cx="457249" cy="195964"/>
      </dsp:txXfrm>
    </dsp:sp>
    <dsp:sp modelId="{62B98431-F69B-43B3-8B41-20DAEE0B94DB}">
      <dsp:nvSpPr>
        <dsp:cNvPr id="0" name=""/>
        <dsp:cNvSpPr/>
      </dsp:nvSpPr>
      <dsp:spPr>
        <a:xfrm rot="5400000">
          <a:off x="4085092" y="-2489562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i="1" kern="1200" dirty="0" smtClean="0">
              <a:solidFill>
                <a:srgbClr val="333399"/>
              </a:solidFill>
            </a:rPr>
            <a:t>bankruptcy expenses</a:t>
          </a:r>
          <a:endParaRPr lang="bg-BG" sz="1400" kern="1200" dirty="0">
            <a:solidFill>
              <a:srgbClr val="333399"/>
            </a:solidFill>
          </a:endParaRPr>
        </a:p>
      </dsp:txBody>
      <dsp:txXfrm rot="-5400000">
        <a:off x="457249" y="1159008"/>
        <a:ext cx="7659548" cy="383134"/>
      </dsp:txXfrm>
    </dsp:sp>
    <dsp:sp modelId="{250BA267-D723-4153-9C9A-71D316E5F038}">
      <dsp:nvSpPr>
        <dsp:cNvPr id="0" name=""/>
        <dsp:cNvSpPr/>
      </dsp:nvSpPr>
      <dsp:spPr>
        <a:xfrm rot="5400000">
          <a:off x="-97981" y="1803375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4</a:t>
          </a:r>
          <a:endParaRPr lang="bg-BG" sz="1400" b="1" kern="1200" dirty="0"/>
        </a:p>
      </dsp:txBody>
      <dsp:txXfrm rot="-5400000">
        <a:off x="2" y="1934018"/>
        <a:ext cx="457249" cy="195964"/>
      </dsp:txXfrm>
    </dsp:sp>
    <dsp:sp modelId="{06DBA428-B754-4C48-A41B-EC23E9EDAD73}">
      <dsp:nvSpPr>
        <dsp:cNvPr id="0" name=""/>
        <dsp:cNvSpPr/>
      </dsp:nvSpPr>
      <dsp:spPr>
        <a:xfrm rot="5400000">
          <a:off x="4085092" y="-1922450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b="1" i="1" kern="1200" dirty="0" smtClean="0">
              <a:solidFill>
                <a:srgbClr val="FF0000"/>
              </a:solidFill>
            </a:rPr>
            <a:t>claims for which the Fund is subrogated and claims of depositors that are not covered by the deposit guarantee</a:t>
          </a:r>
          <a:endParaRPr lang="bg-BG" sz="1400" b="1" kern="1200" dirty="0">
            <a:solidFill>
              <a:srgbClr val="FF0000"/>
            </a:solidFill>
          </a:endParaRPr>
        </a:p>
      </dsp:txBody>
      <dsp:txXfrm rot="-5400000">
        <a:off x="457249" y="1726120"/>
        <a:ext cx="7659548" cy="383134"/>
      </dsp:txXfrm>
    </dsp:sp>
    <dsp:sp modelId="{D7431E27-D25A-493A-92DA-4876A507D780}">
      <dsp:nvSpPr>
        <dsp:cNvPr id="0" name=""/>
        <dsp:cNvSpPr/>
      </dsp:nvSpPr>
      <dsp:spPr>
        <a:xfrm rot="5400000">
          <a:off x="-97981" y="2370487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5</a:t>
          </a:r>
          <a:endParaRPr lang="bg-BG" sz="1400" b="1" kern="1200" dirty="0"/>
        </a:p>
      </dsp:txBody>
      <dsp:txXfrm rot="-5400000">
        <a:off x="2" y="2501130"/>
        <a:ext cx="457249" cy="195964"/>
      </dsp:txXfrm>
    </dsp:sp>
    <dsp:sp modelId="{3FB3B267-3373-41E4-B297-8F0BFF24BF1C}">
      <dsp:nvSpPr>
        <dsp:cNvPr id="0" name=""/>
        <dsp:cNvSpPr/>
      </dsp:nvSpPr>
      <dsp:spPr>
        <a:xfrm rot="5400000">
          <a:off x="4085092" y="-1355337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i="1" kern="1200" dirty="0" smtClean="0">
              <a:solidFill>
                <a:srgbClr val="333399"/>
              </a:solidFill>
            </a:rPr>
            <a:t>claims of supplementary pension insurance funds</a:t>
          </a:r>
          <a:endParaRPr lang="bg-BG" sz="1400" kern="1200" dirty="0">
            <a:solidFill>
              <a:srgbClr val="333399"/>
            </a:solidFill>
          </a:endParaRPr>
        </a:p>
      </dsp:txBody>
      <dsp:txXfrm rot="-5400000">
        <a:off x="457249" y="2293233"/>
        <a:ext cx="7659548" cy="383134"/>
      </dsp:txXfrm>
    </dsp:sp>
    <dsp:sp modelId="{D6BC0441-77F3-4B41-B79B-9DEF809CD2C9}">
      <dsp:nvSpPr>
        <dsp:cNvPr id="0" name=""/>
        <dsp:cNvSpPr/>
      </dsp:nvSpPr>
      <dsp:spPr>
        <a:xfrm rot="5400000">
          <a:off x="-97981" y="2937600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6</a:t>
          </a:r>
          <a:endParaRPr lang="bg-BG" sz="1400" b="1" kern="1200" dirty="0"/>
        </a:p>
      </dsp:txBody>
      <dsp:txXfrm rot="-5400000">
        <a:off x="2" y="3068243"/>
        <a:ext cx="457249" cy="195964"/>
      </dsp:txXfrm>
    </dsp:sp>
    <dsp:sp modelId="{BBAA4935-5BD7-4AA9-9CC4-6282D9C63396}">
      <dsp:nvSpPr>
        <dsp:cNvPr id="0" name=""/>
        <dsp:cNvSpPr/>
      </dsp:nvSpPr>
      <dsp:spPr>
        <a:xfrm rot="5400000">
          <a:off x="4085092" y="-788225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i="1" kern="1200" smtClean="0">
              <a:solidFill>
                <a:srgbClr val="333399"/>
              </a:solidFill>
            </a:rPr>
            <a:t>claims of banks</a:t>
          </a:r>
          <a:endParaRPr lang="bg-BG" sz="1400" kern="1200">
            <a:solidFill>
              <a:srgbClr val="333399"/>
            </a:solidFill>
          </a:endParaRPr>
        </a:p>
      </dsp:txBody>
      <dsp:txXfrm rot="-5400000">
        <a:off x="457249" y="2860345"/>
        <a:ext cx="7659548" cy="383134"/>
      </dsp:txXfrm>
    </dsp:sp>
    <dsp:sp modelId="{919F2B72-EC25-4B33-9E0A-AF031BF5382E}">
      <dsp:nvSpPr>
        <dsp:cNvPr id="0" name=""/>
        <dsp:cNvSpPr/>
      </dsp:nvSpPr>
      <dsp:spPr>
        <a:xfrm rot="5400000">
          <a:off x="-97981" y="3504712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7</a:t>
          </a:r>
          <a:endParaRPr lang="bg-BG" sz="1400" b="1" kern="1200" dirty="0"/>
        </a:p>
      </dsp:txBody>
      <dsp:txXfrm rot="-5400000">
        <a:off x="2" y="3635355"/>
        <a:ext cx="457249" cy="195964"/>
      </dsp:txXfrm>
    </dsp:sp>
    <dsp:sp modelId="{EA7D6513-7903-436C-8387-15C3FCDB88F5}">
      <dsp:nvSpPr>
        <dsp:cNvPr id="0" name=""/>
        <dsp:cNvSpPr/>
      </dsp:nvSpPr>
      <dsp:spPr>
        <a:xfrm rot="5400000">
          <a:off x="4085092" y="-221113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>
              <a:solidFill>
                <a:srgbClr val="333399"/>
              </a:solidFill>
            </a:rPr>
            <a:t>……………………..</a:t>
          </a:r>
          <a:endParaRPr lang="bg-BG" sz="1400" b="1" kern="1200" dirty="0">
            <a:solidFill>
              <a:srgbClr val="333399"/>
            </a:solidFill>
          </a:endParaRPr>
        </a:p>
      </dsp:txBody>
      <dsp:txXfrm rot="-5400000">
        <a:off x="457249" y="3427457"/>
        <a:ext cx="7659548" cy="3831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7A656-7324-41CB-8ADA-C6C7D5EEECAD}">
      <dsp:nvSpPr>
        <dsp:cNvPr id="0" name=""/>
        <dsp:cNvSpPr/>
      </dsp:nvSpPr>
      <dsp:spPr>
        <a:xfrm rot="5400000">
          <a:off x="-97981" y="102038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  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  1	</a:t>
          </a:r>
          <a:endParaRPr lang="bg-BG" sz="1400" b="1" kern="1200" dirty="0"/>
        </a:p>
      </dsp:txBody>
      <dsp:txXfrm rot="-5400000">
        <a:off x="2" y="232681"/>
        <a:ext cx="457249" cy="195964"/>
      </dsp:txXfrm>
    </dsp:sp>
    <dsp:sp modelId="{3EF48892-5C7B-4A01-B446-E0B206E0D930}">
      <dsp:nvSpPr>
        <dsp:cNvPr id="0" name=""/>
        <dsp:cNvSpPr/>
      </dsp:nvSpPr>
      <dsp:spPr>
        <a:xfrm rot="5400000">
          <a:off x="4084981" y="-3623675"/>
          <a:ext cx="424811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i="1" kern="1200" dirty="0" smtClean="0">
              <a:solidFill>
                <a:srgbClr val="333399"/>
              </a:solidFill>
            </a:rPr>
            <a:t>claims secured by a pledge or mortgage – out of the proceeds from the sale of the collateral</a:t>
          </a:r>
          <a:endParaRPr lang="bg-BG" sz="1400" kern="1200" dirty="0">
            <a:solidFill>
              <a:srgbClr val="333399"/>
            </a:solidFill>
          </a:endParaRPr>
        </a:p>
      </dsp:txBody>
      <dsp:txXfrm rot="-5400000">
        <a:off x="457249" y="24795"/>
        <a:ext cx="7659537" cy="383335"/>
      </dsp:txXfrm>
    </dsp:sp>
    <dsp:sp modelId="{C7D9E632-DD70-446E-BB92-7F83B8DA732D}">
      <dsp:nvSpPr>
        <dsp:cNvPr id="0" name=""/>
        <dsp:cNvSpPr/>
      </dsp:nvSpPr>
      <dsp:spPr>
        <a:xfrm rot="5400000">
          <a:off x="-97981" y="669150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2</a:t>
          </a:r>
          <a:endParaRPr lang="bg-BG" sz="1400" b="1" kern="1200" dirty="0"/>
        </a:p>
      </dsp:txBody>
      <dsp:txXfrm rot="-5400000">
        <a:off x="2" y="799793"/>
        <a:ext cx="457249" cy="195964"/>
      </dsp:txXfrm>
    </dsp:sp>
    <dsp:sp modelId="{C4C12C83-68BF-4157-8A2E-F96EBF284E04}">
      <dsp:nvSpPr>
        <dsp:cNvPr id="0" name=""/>
        <dsp:cNvSpPr/>
      </dsp:nvSpPr>
      <dsp:spPr>
        <a:xfrm rot="5400000">
          <a:off x="4085092" y="-3056674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i="1" kern="1200" dirty="0" smtClean="0">
              <a:solidFill>
                <a:srgbClr val="333399"/>
              </a:solidFill>
            </a:rPr>
            <a:t>claims on which the right of distraint are exercised – out of the value of the property under distraint</a:t>
          </a:r>
          <a:endParaRPr lang="bg-BG" sz="1400" kern="1200" dirty="0">
            <a:solidFill>
              <a:srgbClr val="333399"/>
            </a:solidFill>
          </a:endParaRPr>
        </a:p>
      </dsp:txBody>
      <dsp:txXfrm rot="-5400000">
        <a:off x="457249" y="591896"/>
        <a:ext cx="7659548" cy="383134"/>
      </dsp:txXfrm>
    </dsp:sp>
    <dsp:sp modelId="{73CCAC6A-6BD0-419C-A111-840836CF4ADD}">
      <dsp:nvSpPr>
        <dsp:cNvPr id="0" name=""/>
        <dsp:cNvSpPr/>
      </dsp:nvSpPr>
      <dsp:spPr>
        <a:xfrm rot="5400000">
          <a:off x="-97981" y="1236263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3</a:t>
          </a:r>
          <a:endParaRPr lang="bg-BG" sz="1400" b="1" kern="1200" dirty="0"/>
        </a:p>
      </dsp:txBody>
      <dsp:txXfrm rot="-5400000">
        <a:off x="2" y="1366906"/>
        <a:ext cx="457249" cy="195964"/>
      </dsp:txXfrm>
    </dsp:sp>
    <dsp:sp modelId="{62B98431-F69B-43B3-8B41-20DAEE0B94DB}">
      <dsp:nvSpPr>
        <dsp:cNvPr id="0" name=""/>
        <dsp:cNvSpPr/>
      </dsp:nvSpPr>
      <dsp:spPr>
        <a:xfrm rot="5400000">
          <a:off x="4085092" y="-2489562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i="1" kern="1200" dirty="0" smtClean="0">
              <a:solidFill>
                <a:srgbClr val="333399"/>
              </a:solidFill>
            </a:rPr>
            <a:t>bankruptcy expenses</a:t>
          </a:r>
          <a:endParaRPr lang="bg-BG" sz="1400" kern="1200" dirty="0">
            <a:solidFill>
              <a:srgbClr val="333399"/>
            </a:solidFill>
          </a:endParaRPr>
        </a:p>
      </dsp:txBody>
      <dsp:txXfrm rot="-5400000">
        <a:off x="457249" y="1159008"/>
        <a:ext cx="7659548" cy="383134"/>
      </dsp:txXfrm>
    </dsp:sp>
    <dsp:sp modelId="{250BA267-D723-4153-9C9A-71D316E5F038}">
      <dsp:nvSpPr>
        <dsp:cNvPr id="0" name=""/>
        <dsp:cNvSpPr/>
      </dsp:nvSpPr>
      <dsp:spPr>
        <a:xfrm rot="5400000">
          <a:off x="-97981" y="1803375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4</a:t>
          </a:r>
          <a:endParaRPr lang="bg-BG" sz="1400" b="1" kern="1200" dirty="0"/>
        </a:p>
      </dsp:txBody>
      <dsp:txXfrm rot="-5400000">
        <a:off x="2" y="1934018"/>
        <a:ext cx="457249" cy="195964"/>
      </dsp:txXfrm>
    </dsp:sp>
    <dsp:sp modelId="{06DBA428-B754-4C48-A41B-EC23E9EDAD73}">
      <dsp:nvSpPr>
        <dsp:cNvPr id="0" name=""/>
        <dsp:cNvSpPr/>
      </dsp:nvSpPr>
      <dsp:spPr>
        <a:xfrm rot="5400000">
          <a:off x="4085092" y="-1922450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1400" b="1" i="1" kern="1200" dirty="0" smtClean="0">
              <a:solidFill>
                <a:srgbClr val="FF0000"/>
              </a:solidFill>
            </a:rPr>
            <a:t>claims for which the Fund is subrogated</a:t>
          </a:r>
          <a:r>
            <a:rPr lang="en-US" sz="1400" b="1" i="1" kern="1200" dirty="0" smtClean="0">
              <a:solidFill>
                <a:srgbClr val="FF0000"/>
              </a:solidFill>
            </a:rPr>
            <a:t> (covered deposits)</a:t>
          </a:r>
          <a:endParaRPr lang="bg-BG" sz="1400" b="1" kern="1200" dirty="0">
            <a:solidFill>
              <a:srgbClr val="FF0000"/>
            </a:solidFill>
          </a:endParaRPr>
        </a:p>
      </dsp:txBody>
      <dsp:txXfrm rot="-5400000">
        <a:off x="457249" y="1726120"/>
        <a:ext cx="7659548" cy="383134"/>
      </dsp:txXfrm>
    </dsp:sp>
    <dsp:sp modelId="{D7431E27-D25A-493A-92DA-4876A507D780}">
      <dsp:nvSpPr>
        <dsp:cNvPr id="0" name=""/>
        <dsp:cNvSpPr/>
      </dsp:nvSpPr>
      <dsp:spPr>
        <a:xfrm rot="5400000">
          <a:off x="-97981" y="2370487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5</a:t>
          </a:r>
          <a:endParaRPr lang="bg-BG" sz="1400" b="1" kern="1200" dirty="0"/>
        </a:p>
      </dsp:txBody>
      <dsp:txXfrm rot="-5400000">
        <a:off x="2" y="2501130"/>
        <a:ext cx="457249" cy="195964"/>
      </dsp:txXfrm>
    </dsp:sp>
    <dsp:sp modelId="{3FB3B267-3373-41E4-B297-8F0BFF24BF1C}">
      <dsp:nvSpPr>
        <dsp:cNvPr id="0" name=""/>
        <dsp:cNvSpPr/>
      </dsp:nvSpPr>
      <dsp:spPr>
        <a:xfrm rot="5400000">
          <a:off x="4085092" y="-1355337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i="1" kern="1200" dirty="0" smtClean="0">
              <a:solidFill>
                <a:srgbClr val="FF0000"/>
              </a:solidFill>
            </a:rPr>
            <a:t>that part of eligible deposits from natural persons and micro, small and medium-sized enterprises which exceeds the coverage level</a:t>
          </a:r>
          <a:endParaRPr lang="bg-BG" sz="1400" kern="1200" dirty="0">
            <a:solidFill>
              <a:srgbClr val="FF0000"/>
            </a:solidFill>
          </a:endParaRPr>
        </a:p>
      </dsp:txBody>
      <dsp:txXfrm rot="-5400000">
        <a:off x="457249" y="2293233"/>
        <a:ext cx="7659548" cy="383134"/>
      </dsp:txXfrm>
    </dsp:sp>
    <dsp:sp modelId="{D6BC0441-77F3-4B41-B79B-9DEF809CD2C9}">
      <dsp:nvSpPr>
        <dsp:cNvPr id="0" name=""/>
        <dsp:cNvSpPr/>
      </dsp:nvSpPr>
      <dsp:spPr>
        <a:xfrm rot="5400000">
          <a:off x="-97981" y="2937600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6</a:t>
          </a:r>
          <a:endParaRPr lang="bg-BG" sz="1400" b="1" kern="1200" dirty="0"/>
        </a:p>
      </dsp:txBody>
      <dsp:txXfrm rot="-5400000">
        <a:off x="2" y="3068243"/>
        <a:ext cx="457249" cy="195964"/>
      </dsp:txXfrm>
    </dsp:sp>
    <dsp:sp modelId="{BBAA4935-5BD7-4AA9-9CC4-6282D9C63396}">
      <dsp:nvSpPr>
        <dsp:cNvPr id="0" name=""/>
        <dsp:cNvSpPr/>
      </dsp:nvSpPr>
      <dsp:spPr>
        <a:xfrm rot="5400000">
          <a:off x="4085092" y="-788225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i="1" kern="1200" dirty="0" smtClean="0">
              <a:solidFill>
                <a:srgbClr val="333399"/>
              </a:solidFill>
            </a:rPr>
            <a:t>claims of ordinary unsecured, non-preferred creditors</a:t>
          </a:r>
          <a:endParaRPr lang="bg-BG" sz="1400" kern="1200" dirty="0">
            <a:solidFill>
              <a:srgbClr val="333399"/>
            </a:solidFill>
          </a:endParaRPr>
        </a:p>
      </dsp:txBody>
      <dsp:txXfrm rot="-5400000">
        <a:off x="457249" y="2860345"/>
        <a:ext cx="7659548" cy="383134"/>
      </dsp:txXfrm>
    </dsp:sp>
    <dsp:sp modelId="{919F2B72-EC25-4B33-9E0A-AF031BF5382E}">
      <dsp:nvSpPr>
        <dsp:cNvPr id="0" name=""/>
        <dsp:cNvSpPr/>
      </dsp:nvSpPr>
      <dsp:spPr>
        <a:xfrm rot="5400000">
          <a:off x="-97981" y="3504712"/>
          <a:ext cx="653213" cy="457249"/>
        </a:xfrm>
        <a:prstGeom prst="chevron">
          <a:avLst/>
        </a:prstGeom>
        <a:solidFill>
          <a:srgbClr val="333399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7</a:t>
          </a:r>
          <a:endParaRPr lang="bg-BG" sz="1400" b="1" kern="1200" dirty="0"/>
        </a:p>
      </dsp:txBody>
      <dsp:txXfrm rot="-5400000">
        <a:off x="2" y="3635355"/>
        <a:ext cx="457249" cy="195964"/>
      </dsp:txXfrm>
    </dsp:sp>
    <dsp:sp modelId="{EA7D6513-7903-436C-8387-15C3FCDB88F5}">
      <dsp:nvSpPr>
        <dsp:cNvPr id="0" name=""/>
        <dsp:cNvSpPr/>
      </dsp:nvSpPr>
      <dsp:spPr>
        <a:xfrm rot="5400000">
          <a:off x="4085092" y="-221113"/>
          <a:ext cx="424588" cy="76802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>
              <a:solidFill>
                <a:srgbClr val="333399"/>
              </a:solidFill>
            </a:rPr>
            <a:t>……………………..</a:t>
          </a:r>
          <a:endParaRPr lang="bg-BG" sz="1400" b="1" kern="1200" dirty="0">
            <a:solidFill>
              <a:srgbClr val="333399"/>
            </a:solidFill>
          </a:endParaRPr>
        </a:p>
      </dsp:txBody>
      <dsp:txXfrm rot="-5400000">
        <a:off x="457249" y="3427457"/>
        <a:ext cx="7659548" cy="383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9D1EF53-54A7-4513-83D1-7519013FB6E3}" type="datetimeFigureOut">
              <a:rPr lang="bg-BG"/>
              <a:pPr>
                <a:defRPr/>
              </a:pPr>
              <a:t>3.6.2014 г.</a:t>
            </a:fld>
            <a:endParaRPr lang="bg-BG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914B05C-76B4-4C33-BC22-43610430769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26795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noProof="0" smtClean="0"/>
              <a:t>Click to edit Master text styles</a:t>
            </a:r>
          </a:p>
          <a:p>
            <a:pPr lvl="1"/>
            <a:r>
              <a:rPr lang="bg-BG" noProof="0" smtClean="0"/>
              <a:t>Second level</a:t>
            </a:r>
          </a:p>
          <a:p>
            <a:pPr lvl="2"/>
            <a:r>
              <a:rPr lang="bg-BG" noProof="0" smtClean="0"/>
              <a:t>Third level</a:t>
            </a:r>
          </a:p>
          <a:p>
            <a:pPr lvl="3"/>
            <a:r>
              <a:rPr lang="bg-BG" noProof="0" smtClean="0"/>
              <a:t>Fourth level</a:t>
            </a:r>
          </a:p>
          <a:p>
            <a:pPr lvl="4"/>
            <a:r>
              <a:rPr lang="bg-BG" noProof="0" smtClean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29B13EA-E0DA-4B7E-A5E3-6BF798D27A1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805780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bg-BG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91A2A29-5C78-4284-B6AB-046FE7BAB743}" type="slidenum">
              <a:rPr lang="bg-BG" altLang="bg-BG" smtClean="0"/>
              <a:pPr eaLnBrk="1" hangingPunct="1">
                <a:spcBef>
                  <a:spcPct val="0"/>
                </a:spcBef>
              </a:pPr>
              <a:t>1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bg-BG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65F6CA2-FE0E-4B3D-B8C7-94C99CA57EC1}" type="slidenum">
              <a:rPr lang="bg-BG" altLang="bg-BG" smtClean="0"/>
              <a:pPr eaLnBrk="1" hangingPunct="1">
                <a:spcBef>
                  <a:spcPct val="0"/>
                </a:spcBef>
              </a:pPr>
              <a:t>11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bg-BG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24CF730-78E2-4EC5-BA50-9223A8A4C1FD}" type="slidenum">
              <a:rPr lang="bg-BG" altLang="bg-BG" smtClean="0"/>
              <a:pPr eaLnBrk="1" hangingPunct="1">
                <a:spcBef>
                  <a:spcPct val="0"/>
                </a:spcBef>
              </a:pPr>
              <a:t>12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bg-BG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A012B41-D0DF-47D6-BB21-C91F09A5A62F}" type="slidenum">
              <a:rPr lang="bg-BG" altLang="bg-BG" smtClean="0"/>
              <a:pPr eaLnBrk="1" hangingPunct="1">
                <a:spcBef>
                  <a:spcPct val="0"/>
                </a:spcBef>
              </a:pPr>
              <a:t>13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bg-BG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9CE2AF-3BE6-4739-A5A5-A8ACCDC8EF51}" type="slidenum">
              <a:rPr lang="bg-BG" altLang="bg-BG" smtClean="0"/>
              <a:pPr eaLnBrk="1" hangingPunct="1">
                <a:spcBef>
                  <a:spcPct val="0"/>
                </a:spcBef>
              </a:pPr>
              <a:t>14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bg-BG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24CF730-78E2-4EC5-BA50-9223A8A4C1FD}" type="slidenum">
              <a:rPr lang="bg-BG" altLang="bg-BG" smtClean="0"/>
              <a:pPr eaLnBrk="1" hangingPunct="1">
                <a:spcBef>
                  <a:spcPct val="0"/>
                </a:spcBef>
              </a:pPr>
              <a:t>15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2969074-80BF-4848-A228-38227D6F33D4}" type="slidenum">
              <a:rPr lang="bg-BG" altLang="bg-BG" smtClean="0"/>
              <a:pPr eaLnBrk="1" hangingPunct="1">
                <a:spcBef>
                  <a:spcPct val="0"/>
                </a:spcBef>
              </a:pPr>
              <a:t>16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2969074-80BF-4848-A228-38227D6F33D4}" type="slidenum">
              <a:rPr lang="bg-BG" altLang="bg-BG" smtClean="0"/>
              <a:pPr eaLnBrk="1" hangingPunct="1">
                <a:spcBef>
                  <a:spcPct val="0"/>
                </a:spcBef>
              </a:pPr>
              <a:t>17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2969074-80BF-4848-A228-38227D6F33D4}" type="slidenum">
              <a:rPr lang="bg-BG" altLang="bg-BG" smtClean="0"/>
              <a:pPr eaLnBrk="1" hangingPunct="1">
                <a:spcBef>
                  <a:spcPct val="0"/>
                </a:spcBef>
              </a:pPr>
              <a:t>18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0CFBF8B-13F5-459F-BD11-763CA12CCB13}" type="slidenum">
              <a:rPr lang="bg-BG" altLang="bg-BG" smtClean="0"/>
              <a:pPr eaLnBrk="1" hangingPunct="1">
                <a:spcBef>
                  <a:spcPct val="0"/>
                </a:spcBef>
              </a:pPr>
              <a:t>19</a:t>
            </a:fld>
            <a:endParaRPr lang="bg-BG" altLang="bg-BG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bg-BG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2969074-80BF-4848-A228-38227D6F33D4}" type="slidenum">
              <a:rPr lang="bg-BG" altLang="bg-BG" smtClean="0"/>
              <a:pPr eaLnBrk="1" hangingPunct="1">
                <a:spcBef>
                  <a:spcPct val="0"/>
                </a:spcBef>
              </a:pPr>
              <a:t>3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endParaRPr lang="en-US" altLang="bg-BG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734A58-C38F-4C53-94FB-1F916FAEB466}" type="slidenum">
              <a:rPr lang="bg-BG" altLang="bg-BG" smtClean="0"/>
              <a:pPr eaLnBrk="1" hangingPunct="1">
                <a:spcBef>
                  <a:spcPct val="0"/>
                </a:spcBef>
              </a:pPr>
              <a:t>4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bg-BG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E7D6EDC-DF25-4B5C-92E1-37FD890A948A}" type="slidenum">
              <a:rPr lang="bg-BG" altLang="bg-BG" smtClean="0"/>
              <a:pPr eaLnBrk="1" hangingPunct="1">
                <a:spcBef>
                  <a:spcPct val="0"/>
                </a:spcBef>
              </a:pPr>
              <a:t>5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bg-BG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3190544-744D-4563-AFC9-BAFCA866B813}" type="slidenum">
              <a:rPr lang="bg-BG" altLang="bg-BG" smtClean="0"/>
              <a:pPr eaLnBrk="1" hangingPunct="1">
                <a:spcBef>
                  <a:spcPct val="0"/>
                </a:spcBef>
              </a:pPr>
              <a:t>6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bg-BG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DF7A846-810D-47C5-A19F-71E35BF142AC}" type="slidenum">
              <a:rPr lang="bg-BG" altLang="bg-BG" smtClean="0"/>
              <a:pPr eaLnBrk="1" hangingPunct="1">
                <a:spcBef>
                  <a:spcPct val="0"/>
                </a:spcBef>
              </a:pPr>
              <a:t>7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bg-BG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DC8B2F-188F-42E4-84EC-102D50CB9FE6}" type="slidenum">
              <a:rPr lang="bg-BG" altLang="bg-BG" smtClean="0"/>
              <a:pPr eaLnBrk="1" hangingPunct="1">
                <a:spcBef>
                  <a:spcPct val="0"/>
                </a:spcBef>
              </a:pPr>
              <a:t>8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Tx/>
              <a:buNone/>
            </a:pPr>
            <a:endParaRPr lang="bg-BG" altLang="bg-BG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8AE820A-BF19-4FC6-B254-D4CE0442B4BE}" type="slidenum">
              <a:rPr lang="bg-BG" altLang="bg-BG" smtClean="0"/>
              <a:pPr eaLnBrk="1" hangingPunct="1">
                <a:spcBef>
                  <a:spcPct val="0"/>
                </a:spcBef>
              </a:pPr>
              <a:t>9</a:t>
            </a:fld>
            <a:endParaRPr lang="bg-BG" altLang="bg-BG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bg-BG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DDF7EB-BF55-4726-B045-667C31E1420B}" type="slidenum">
              <a:rPr lang="bg-BG" altLang="bg-BG" smtClean="0"/>
              <a:pPr eaLnBrk="1" hangingPunct="1">
                <a:spcBef>
                  <a:spcPct val="0"/>
                </a:spcBef>
              </a:pPr>
              <a:t>10</a:t>
            </a:fld>
            <a:endParaRPr lang="bg-BG" altLang="bg-BG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BEF24-2898-430D-80C0-1EC390F5B0A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5802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9B452-FFA0-4CE3-9F63-14B9E932752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9730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8CA0B-8CA3-4B07-86D9-5F8A86744D1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19967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BB31F-8B79-4E22-975B-7E0C887ACCF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32697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CE6A0-9A7D-4EF4-BB8F-CE4152CA3AA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3318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01C1A-DDBC-4C9C-94A7-46BBB807BB7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10259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19CED-3F29-4113-AE82-658241B5150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8233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1AA72-A7F1-4194-AF70-28F605DE6E37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0388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D486C-8648-43CB-87EE-8B52D356FE6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9697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F5707-9E69-4927-B19D-2FFF1F39952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51867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55A10-5AA9-41BF-9B4F-B3B5221311F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792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112DD-2E95-4471-8C57-61DEBBBEFE5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70914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 smtClean="0"/>
              <a:t>Click to edit Master text styles</a:t>
            </a:r>
          </a:p>
          <a:p>
            <a:pPr lvl="1"/>
            <a:r>
              <a:rPr lang="bg-BG" altLang="bg-BG" smtClean="0"/>
              <a:t>Second level</a:t>
            </a:r>
          </a:p>
          <a:p>
            <a:pPr lvl="2"/>
            <a:r>
              <a:rPr lang="bg-BG" altLang="bg-BG" smtClean="0"/>
              <a:t>Third level</a:t>
            </a:r>
          </a:p>
          <a:p>
            <a:pPr lvl="3"/>
            <a:r>
              <a:rPr lang="bg-BG" altLang="bg-BG" smtClean="0"/>
              <a:t>Fourth level</a:t>
            </a:r>
          </a:p>
          <a:p>
            <a:pPr lvl="4"/>
            <a:r>
              <a:rPr lang="bg-BG" altLang="bg-BG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fld id="{36E53608-7CCB-4844-8E3D-9652E8F9196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2.jpeg"/><Relationship Id="rId5" Type="http://schemas.openxmlformats.org/officeDocument/2006/relationships/tags" Target="../tags/tag5.xml"/><Relationship Id="rId10" Type="http://schemas.openxmlformats.org/officeDocument/2006/relationships/image" Target="../media/image1.jpeg"/><Relationship Id="rId4" Type="http://schemas.openxmlformats.org/officeDocument/2006/relationships/tags" Target="../tags/tag4.xml"/><Relationship Id="rId9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notesSlide" Target="../notesSlides/notesSlide9.xml"/><Relationship Id="rId7" Type="http://schemas.openxmlformats.org/officeDocument/2006/relationships/diagramQuickStyle" Target="../diagrams/quickStyl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jpeg"/><Relationship Id="rId9" Type="http://schemas.microsoft.com/office/2007/relationships/diagramDrawing" Target="../diagrams/drawing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notesSlide" Target="../notesSlides/notesSlide12.xml"/><Relationship Id="rId7" Type="http://schemas.openxmlformats.org/officeDocument/2006/relationships/diagramQuickStyle" Target="../diagrams/quickStyl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jpeg"/><Relationship Id="rId9" Type="http://schemas.microsoft.com/office/2007/relationships/diagramDrawing" Target="../diagrams/drawin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notesSlide" Target="../notesSlides/notesSlide16.xml"/><Relationship Id="rId7" Type="http://schemas.openxmlformats.org/officeDocument/2006/relationships/diagramQuickStyle" Target="../diagrams/quickStyl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3.jpeg"/><Relationship Id="rId9" Type="http://schemas.microsoft.com/office/2007/relationships/diagramDrawing" Target="../diagrams/drawing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notesSlide" Target="../notesSlides/notesSlide17.xml"/><Relationship Id="rId7" Type="http://schemas.openxmlformats.org/officeDocument/2006/relationships/diagramQuickStyle" Target="../diagrams/quickStyl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3.jpeg"/><Relationship Id="rId9" Type="http://schemas.microsoft.com/office/2007/relationships/diagramDrawing" Target="../diagrams/drawing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1.bin"/><Relationship Id="rId4" Type="http://schemas.openxmlformats.org/officeDocument/2006/relationships/hyperlink" Target="mailto:r.nikolov@dif.b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5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jpeg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057400"/>
            <a:ext cx="9082088" cy="363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>
          <a:xfrm>
            <a:off x="9525" y="1916113"/>
            <a:ext cx="9144000" cy="1079500"/>
          </a:xfrm>
        </p:spPr>
        <p:txBody>
          <a:bodyPr/>
          <a:lstStyle/>
          <a:p>
            <a:pPr eaLnBrk="1" hangingPunct="1"/>
            <a:r>
              <a:rPr lang="en-US" altLang="bg-BG" sz="3200" b="1" smtClean="0">
                <a:solidFill>
                  <a:srgbClr val="333399"/>
                </a:solidFill>
                <a:latin typeface="Trebuchet MS" pitchFamily="34" charset="0"/>
              </a:rPr>
              <a:t>DIS Implications On Financial Consumer Protection </a:t>
            </a:r>
            <a:endParaRPr lang="bg-BG" altLang="bg-BG" sz="240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0" y="4703763"/>
            <a:ext cx="9144000" cy="1439862"/>
          </a:xfrm>
        </p:spPr>
        <p:txBody>
          <a:bodyPr/>
          <a:lstStyle/>
          <a:p>
            <a:pPr eaLnBrk="1" hangingPunct="1"/>
            <a:r>
              <a:rPr lang="en-US" altLang="bg-BG" sz="2400" dirty="0" smtClean="0">
                <a:solidFill>
                  <a:srgbClr val="333399"/>
                </a:solidFill>
                <a:latin typeface="Trebuchet MS" pitchFamily="34" charset="0"/>
              </a:rPr>
              <a:t>Rossen Nikolov</a:t>
            </a:r>
            <a:br>
              <a:rPr lang="en-US" altLang="bg-BG" sz="2400" dirty="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2400" dirty="0" smtClean="0">
                <a:solidFill>
                  <a:srgbClr val="333399"/>
                </a:solidFill>
                <a:latin typeface="Trebuchet MS" pitchFamily="34" charset="0"/>
              </a:rPr>
              <a:t>Bulgarian Deposit Insurance Fund</a:t>
            </a:r>
          </a:p>
        </p:txBody>
      </p:sp>
      <p:sp>
        <p:nvSpPr>
          <p:cNvPr id="2053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516688" y="6297613"/>
            <a:ext cx="2133600" cy="330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2DC98EF-96C9-47E4-AB83-82955AEB5081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2054" name="Picture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280988"/>
            <a:ext cx="1800225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79512" y="214313"/>
            <a:ext cx="4824536" cy="62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 eaLnBrk="1" hangingPunct="1"/>
            <a:r>
              <a:rPr lang="en-US" sz="1400" b="1" dirty="0" smtClean="0">
                <a:solidFill>
                  <a:srgbClr val="333399"/>
                </a:solidFill>
                <a:latin typeface="Trebuchet MS" pitchFamily="34" charset="0"/>
              </a:rPr>
              <a:t>Financial </a:t>
            </a:r>
            <a:r>
              <a:rPr lang="en-US" sz="1400" b="1" dirty="0">
                <a:solidFill>
                  <a:srgbClr val="333399"/>
                </a:solidFill>
                <a:latin typeface="Trebuchet MS" pitchFamily="34" charset="0"/>
              </a:rPr>
              <a:t>Consumer </a:t>
            </a:r>
            <a:r>
              <a:rPr lang="en-US" sz="1400" b="1" dirty="0" smtClean="0">
                <a:solidFill>
                  <a:srgbClr val="333399"/>
                </a:solidFill>
                <a:latin typeface="Trebuchet MS" pitchFamily="34" charset="0"/>
              </a:rPr>
              <a:t>Protection and </a:t>
            </a:r>
            <a:r>
              <a:rPr lang="en-US" sz="1400" b="1" dirty="0">
                <a:solidFill>
                  <a:srgbClr val="333399"/>
                </a:solidFill>
                <a:latin typeface="Trebuchet MS" pitchFamily="34" charset="0"/>
              </a:rPr>
              <a:t>Financial </a:t>
            </a:r>
            <a:r>
              <a:rPr lang="en-US" sz="1400" b="1" dirty="0" smtClean="0">
                <a:solidFill>
                  <a:srgbClr val="333399"/>
                </a:solidFill>
                <a:latin typeface="Trebuchet MS" pitchFamily="34" charset="0"/>
              </a:rPr>
              <a:t>Literacy</a:t>
            </a:r>
          </a:p>
          <a:p>
            <a:pPr algn="l" eaLnBrk="1" hangingPunct="1"/>
            <a:r>
              <a:rPr lang="en-US" altLang="bg-BG" sz="1400" b="1" dirty="0" smtClean="0">
                <a:solidFill>
                  <a:srgbClr val="333399"/>
                </a:solidFill>
                <a:latin typeface="Trebuchet MS" pitchFamily="34" charset="0"/>
              </a:rPr>
              <a:t>Regional Conference</a:t>
            </a:r>
            <a:r>
              <a:rPr lang="en-US" altLang="bg-BG" sz="1400" b="1" smtClean="0">
                <a:solidFill>
                  <a:srgbClr val="333399"/>
                </a:solidFill>
                <a:latin typeface="Trebuchet MS" pitchFamily="34" charset="0"/>
              </a:rPr>
              <a:t>, </a:t>
            </a:r>
            <a:r>
              <a:rPr lang="en-US" sz="1400" b="1" smtClean="0">
                <a:solidFill>
                  <a:srgbClr val="333399"/>
                </a:solidFill>
                <a:latin typeface="Trebuchet MS" pitchFamily="34" charset="0"/>
              </a:rPr>
              <a:t>10-11 June </a:t>
            </a:r>
            <a:r>
              <a:rPr lang="en-US" sz="1400" b="1" dirty="0">
                <a:solidFill>
                  <a:srgbClr val="333399"/>
                </a:solidFill>
                <a:latin typeface="Trebuchet MS" pitchFamily="34" charset="0"/>
              </a:rPr>
              <a:t>2014, Sofia</a:t>
            </a:r>
            <a:endParaRPr lang="en-US" altLang="bg-BG" sz="1400" b="1" dirty="0">
              <a:solidFill>
                <a:srgbClr val="333399"/>
              </a:solidFill>
              <a:latin typeface="Trebuchet MS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E203D01-1E10-49EC-B783-67A89DA653EC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DIS – Balance between objectives</a:t>
            </a:r>
            <a:b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Whose Deposits?</a:t>
            </a:r>
            <a:endParaRPr lang="bg-BG" altLang="bg-BG" sz="320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23528" y="1700213"/>
            <a:ext cx="8568952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bg-BG" sz="2400" dirty="0">
                <a:solidFill>
                  <a:srgbClr val="333399"/>
                </a:solidFill>
                <a:latin typeface="Trebuchet MS" pitchFamily="34" charset="0"/>
              </a:rPr>
              <a:t>The balance of objectives determine </a:t>
            </a:r>
            <a:r>
              <a:rPr lang="en-US" altLang="bg-BG" sz="2400" dirty="0" smtClean="0">
                <a:solidFill>
                  <a:srgbClr val="333399"/>
                </a:solidFill>
                <a:latin typeface="Trebuchet MS" pitchFamily="34" charset="0"/>
              </a:rPr>
              <a:t>eligible depositors</a:t>
            </a:r>
            <a:endParaRPr lang="en-US" altLang="bg-BG" sz="2400" dirty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endParaRPr lang="en-US" altLang="bg-BG" sz="800" dirty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endParaRPr lang="en-US" altLang="bg-BG" sz="800" dirty="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14342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55466029"/>
              </p:ext>
            </p:extLst>
          </p:nvPr>
        </p:nvGraphicFramePr>
        <p:xfrm>
          <a:off x="648643" y="2276872"/>
          <a:ext cx="777686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9516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E72E367-AFD0-48B6-BEBE-23B1563D94D0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DIS – Balance between objectives</a:t>
            </a:r>
            <a:b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Whose Deposits?</a:t>
            </a:r>
            <a:endParaRPr lang="bg-BG" altLang="bg-BG" sz="320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457200" y="1700213"/>
            <a:ext cx="81470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bg-BG" sz="2400">
                <a:solidFill>
                  <a:srgbClr val="333399"/>
                </a:solidFill>
                <a:latin typeface="Trebuchet MS" pitchFamily="34" charset="0"/>
              </a:rPr>
              <a:t>The balance of objectives determine exclusions</a:t>
            </a:r>
          </a:p>
          <a:p>
            <a:pPr eaLnBrk="1" hangingPunct="1"/>
            <a:endParaRPr lang="en-US" altLang="bg-BG" sz="240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endParaRPr lang="en-US" altLang="bg-BG" sz="80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endParaRPr lang="en-US" altLang="bg-BG" sz="80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15366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1187450" y="2636838"/>
            <a:ext cx="2160588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333399"/>
                </a:solidFill>
              </a:rPr>
              <a:t>Financial Stability</a:t>
            </a:r>
            <a:endParaRPr lang="bg-BG" sz="2000" dirty="0">
              <a:solidFill>
                <a:srgbClr val="333399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838825" y="2636838"/>
            <a:ext cx="2117725" cy="914400"/>
          </a:xfrm>
          <a:prstGeom prst="ellipse">
            <a:avLst/>
          </a:prstGeom>
          <a:solidFill>
            <a:srgbClr val="92D050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333399"/>
                </a:solidFill>
              </a:rPr>
              <a:t>Consumer Protection</a:t>
            </a:r>
            <a:endParaRPr lang="bg-BG" sz="2000" dirty="0">
              <a:solidFill>
                <a:srgbClr val="333399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979613" y="4351338"/>
            <a:ext cx="1512887" cy="1189037"/>
          </a:xfrm>
          <a:prstGeom prst="ellipse">
            <a:avLst/>
          </a:prstGeom>
          <a:solidFill>
            <a:srgbClr val="F3EBFF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rgbClr val="333399"/>
                </a:solidFill>
              </a:rPr>
              <a:t>Insider Deposits</a:t>
            </a:r>
            <a:endParaRPr lang="bg-BG" sz="1600" b="1" dirty="0">
              <a:solidFill>
                <a:srgbClr val="333399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69863" y="4351338"/>
            <a:ext cx="1512887" cy="1189037"/>
          </a:xfrm>
          <a:prstGeom prst="ellipse">
            <a:avLst/>
          </a:prstGeom>
          <a:solidFill>
            <a:srgbClr val="F3EBFF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rgbClr val="333399"/>
                </a:solidFill>
              </a:rPr>
              <a:t>Illegal Deposits</a:t>
            </a:r>
            <a:endParaRPr lang="bg-BG" sz="1600" b="1" dirty="0">
              <a:solidFill>
                <a:srgbClr val="333399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971925" y="4351338"/>
            <a:ext cx="1512888" cy="1189037"/>
          </a:xfrm>
          <a:prstGeom prst="ellipse">
            <a:avLst/>
          </a:prstGeom>
          <a:solidFill>
            <a:srgbClr val="C2E49C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rgbClr val="333399"/>
                </a:solidFill>
              </a:rPr>
              <a:t>Gov’t Deposits</a:t>
            </a:r>
            <a:endParaRPr lang="bg-BG" sz="1600" b="1" dirty="0">
              <a:solidFill>
                <a:srgbClr val="333399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838825" y="4351338"/>
            <a:ext cx="1511300" cy="1189037"/>
          </a:xfrm>
          <a:prstGeom prst="ellipse">
            <a:avLst/>
          </a:prstGeom>
          <a:solidFill>
            <a:srgbClr val="C2E49C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rgbClr val="333399"/>
                </a:solidFill>
              </a:rPr>
              <a:t>Inter-bank deposits</a:t>
            </a:r>
            <a:endParaRPr lang="bg-BG" sz="1600" b="1" dirty="0">
              <a:solidFill>
                <a:srgbClr val="333399"/>
              </a:solidFill>
            </a:endParaRPr>
          </a:p>
        </p:txBody>
      </p:sp>
      <p:cxnSp>
        <p:nvCxnSpPr>
          <p:cNvPr id="7" name="Straight Arrow Connector 6"/>
          <p:cNvCxnSpPr>
            <a:stCxn id="5" idx="4"/>
            <a:endCxn id="13" idx="0"/>
          </p:cNvCxnSpPr>
          <p:nvPr/>
        </p:nvCxnSpPr>
        <p:spPr>
          <a:xfrm flipH="1">
            <a:off x="925513" y="3551238"/>
            <a:ext cx="1343025" cy="800100"/>
          </a:xfrm>
          <a:prstGeom prst="straightConnector1">
            <a:avLst/>
          </a:prstGeom>
          <a:ln>
            <a:solidFill>
              <a:srgbClr val="33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4"/>
            <a:endCxn id="12" idx="0"/>
          </p:cNvCxnSpPr>
          <p:nvPr/>
        </p:nvCxnSpPr>
        <p:spPr>
          <a:xfrm>
            <a:off x="2268538" y="3551238"/>
            <a:ext cx="466725" cy="800100"/>
          </a:xfrm>
          <a:prstGeom prst="straightConnector1">
            <a:avLst/>
          </a:prstGeom>
          <a:ln>
            <a:solidFill>
              <a:srgbClr val="33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4"/>
            <a:endCxn id="15" idx="0"/>
          </p:cNvCxnSpPr>
          <p:nvPr/>
        </p:nvCxnSpPr>
        <p:spPr>
          <a:xfrm flipH="1">
            <a:off x="4727575" y="3551238"/>
            <a:ext cx="2170113" cy="800100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4"/>
            <a:endCxn id="13" idx="0"/>
          </p:cNvCxnSpPr>
          <p:nvPr/>
        </p:nvCxnSpPr>
        <p:spPr>
          <a:xfrm flipH="1">
            <a:off x="925513" y="3551238"/>
            <a:ext cx="5972175" cy="800100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4"/>
            <a:endCxn id="12" idx="0"/>
          </p:cNvCxnSpPr>
          <p:nvPr/>
        </p:nvCxnSpPr>
        <p:spPr>
          <a:xfrm flipH="1">
            <a:off x="2735263" y="3551238"/>
            <a:ext cx="4162425" cy="800100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4"/>
            <a:endCxn id="16" idx="0"/>
          </p:cNvCxnSpPr>
          <p:nvPr/>
        </p:nvCxnSpPr>
        <p:spPr>
          <a:xfrm flipH="1">
            <a:off x="6594475" y="3551238"/>
            <a:ext cx="303213" cy="800100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7526338" y="4351338"/>
            <a:ext cx="1511300" cy="1189037"/>
          </a:xfrm>
          <a:prstGeom prst="ellipse">
            <a:avLst/>
          </a:prstGeom>
          <a:solidFill>
            <a:srgbClr val="C2E49C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>
                <a:solidFill>
                  <a:srgbClr val="333399"/>
                </a:solidFill>
              </a:rPr>
              <a:t>Pro Investors</a:t>
            </a:r>
            <a:endParaRPr lang="bg-BG" sz="1500" b="1" dirty="0">
              <a:solidFill>
                <a:srgbClr val="333399"/>
              </a:solidFill>
            </a:endParaRPr>
          </a:p>
        </p:txBody>
      </p:sp>
      <p:cxnSp>
        <p:nvCxnSpPr>
          <p:cNvPr id="27" name="Straight Arrow Connector 26"/>
          <p:cNvCxnSpPr>
            <a:stCxn id="11" idx="4"/>
            <a:endCxn id="31" idx="0"/>
          </p:cNvCxnSpPr>
          <p:nvPr/>
        </p:nvCxnSpPr>
        <p:spPr>
          <a:xfrm>
            <a:off x="6897688" y="3551238"/>
            <a:ext cx="1384300" cy="8001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809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933E972-E98B-42C4-9804-1BD75E28F752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  <a:t>DIS – Balance between objectives</a:t>
            </a:r>
            <a:b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  <a:t>Whose Deposits? </a:t>
            </a:r>
            <a:b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2400" i="1" dirty="0" smtClean="0">
                <a:solidFill>
                  <a:srgbClr val="333399"/>
                </a:solidFill>
                <a:latin typeface="Trebuchet MS" pitchFamily="34" charset="0"/>
              </a:rPr>
              <a:t>(Local and EU perspective)</a:t>
            </a:r>
            <a:endParaRPr lang="bg-BG" altLang="bg-BG" sz="2400" i="1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97409" y="1555750"/>
            <a:ext cx="8147050" cy="5041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  <a:defRPr/>
            </a:pPr>
            <a:r>
              <a:rPr lang="en-US" sz="2200" b="1" u="sng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Current Bulgarian LBDG</a:t>
            </a:r>
          </a:p>
          <a:p>
            <a:pPr>
              <a:defRPr/>
            </a:pPr>
            <a:r>
              <a:rPr lang="en-US" sz="22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Both Individuals and legal entities</a:t>
            </a:r>
          </a:p>
          <a:p>
            <a:pPr>
              <a:defRPr/>
            </a:pPr>
            <a:r>
              <a:rPr lang="en-US" sz="22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Defined Exclusions — 14 groups of depositors excluded (art. 5 of LBDG) — 3 types of exclusions:</a:t>
            </a:r>
          </a:p>
          <a:p>
            <a:pPr marL="0" indent="0">
              <a:buFontTx/>
              <a:buNone/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- </a:t>
            </a:r>
            <a:r>
              <a:rPr lang="en-US" sz="18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persons connected to or influencing the management and control</a:t>
            </a:r>
            <a:br>
              <a:rPr lang="en-US" sz="1800" dirty="0" smtClean="0">
                <a:solidFill>
                  <a:srgbClr val="333399"/>
                </a:solidFill>
                <a:latin typeface="Trebuchet MS" panose="020B0603020202020204" pitchFamily="34" charset="0"/>
              </a:rPr>
            </a:br>
            <a:r>
              <a:rPr lang="en-US" sz="18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  of the bank</a:t>
            </a:r>
          </a:p>
          <a:p>
            <a:pPr marL="0" indent="0">
              <a:buFontTx/>
              <a:buNone/>
              <a:defRPr/>
            </a:pPr>
            <a:r>
              <a:rPr lang="en-US" sz="18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- professional investors – banks, insurers, investment firms,</a:t>
            </a:r>
            <a:br>
              <a:rPr lang="en-US" sz="1800" dirty="0" smtClean="0">
                <a:solidFill>
                  <a:srgbClr val="333399"/>
                </a:solidFill>
                <a:latin typeface="Trebuchet MS" panose="020B0603020202020204" pitchFamily="34" charset="0"/>
              </a:rPr>
            </a:br>
            <a:r>
              <a:rPr lang="en-US" sz="18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  collective investment undertakings, etc.</a:t>
            </a:r>
          </a:p>
          <a:p>
            <a:pPr marL="0" indent="0">
              <a:buFontTx/>
              <a:buNone/>
              <a:defRPr/>
            </a:pPr>
            <a:r>
              <a:rPr lang="en-US" sz="1800" dirty="0">
                <a:solidFill>
                  <a:srgbClr val="333399"/>
                </a:solidFill>
                <a:latin typeface="Trebuchet MS" panose="020B0603020202020204" pitchFamily="34" charset="0"/>
              </a:rPr>
              <a:t>	</a:t>
            </a:r>
            <a:r>
              <a:rPr lang="en-US" sz="18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- government</a:t>
            </a:r>
          </a:p>
          <a:p>
            <a:pPr marL="0" indent="0">
              <a:buNone/>
              <a:defRPr/>
            </a:pPr>
            <a:r>
              <a:rPr lang="en-US" sz="2200" b="1" u="sng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New EU DGSD</a:t>
            </a:r>
          </a:p>
          <a:p>
            <a:pPr>
              <a:defRPr/>
            </a:pPr>
            <a:r>
              <a:rPr lang="en-US" sz="2200" dirty="0">
                <a:solidFill>
                  <a:srgbClr val="333399"/>
                </a:solidFill>
                <a:latin typeface="Trebuchet MS" panose="020B0603020202020204" pitchFamily="34" charset="0"/>
              </a:rPr>
              <a:t>Both Individuals and legal </a:t>
            </a:r>
            <a:r>
              <a:rPr lang="en-US" sz="22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entities</a:t>
            </a:r>
          </a:p>
          <a:p>
            <a:pPr>
              <a:defRPr/>
            </a:pPr>
            <a:r>
              <a:rPr lang="en-US" sz="22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Defined Exclusions</a:t>
            </a:r>
          </a:p>
          <a:p>
            <a:pPr>
              <a:defRPr/>
            </a:pPr>
            <a:r>
              <a:rPr lang="en-US" sz="2200" u="sng" dirty="0">
                <a:solidFill>
                  <a:srgbClr val="333399"/>
                </a:solidFill>
                <a:latin typeface="Trebuchet MS" panose="020B0603020202020204" pitchFamily="34" charset="0"/>
              </a:rPr>
              <a:t>O</a:t>
            </a:r>
            <a:r>
              <a:rPr lang="en-US" sz="2200" u="sng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ptional</a:t>
            </a:r>
            <a:r>
              <a:rPr lang="en-US" sz="22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 </a:t>
            </a:r>
            <a:r>
              <a:rPr lang="en-US" sz="2200" dirty="0">
                <a:solidFill>
                  <a:srgbClr val="333399"/>
                </a:solidFill>
                <a:latin typeface="Trebuchet MS" panose="020B0603020202020204" pitchFamily="34" charset="0"/>
              </a:rPr>
              <a:t>exceptions to the exclusions (i.e. inclusions)</a:t>
            </a:r>
            <a:endParaRPr lang="en-US" sz="2200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  <a:p>
            <a:pPr>
              <a:defRPr/>
            </a:pPr>
            <a:endParaRPr lang="en-US" sz="2400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  <a:p>
            <a:pPr>
              <a:defRPr/>
            </a:pPr>
            <a:endParaRPr lang="en-US" sz="2400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</a:t>
            </a:r>
            <a:endParaRPr lang="en-US" sz="1600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</p:txBody>
      </p:sp>
      <p:pic>
        <p:nvPicPr>
          <p:cNvPr id="13318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59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9DB4D03-95F9-4091-A37A-BAAAE9E93F3F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DIS – Balance between objectives</a:t>
            </a:r>
            <a:b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Which Institutions?</a:t>
            </a:r>
            <a:endParaRPr lang="bg-BG" altLang="bg-BG" sz="320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457200" y="1700213"/>
            <a:ext cx="81470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bg-BG" sz="2400">
                <a:solidFill>
                  <a:srgbClr val="333399"/>
                </a:solidFill>
                <a:latin typeface="Trebuchet MS" pitchFamily="34" charset="0"/>
              </a:rPr>
              <a:t>The balance of objectives determine membership</a:t>
            </a:r>
          </a:p>
          <a:p>
            <a:pPr eaLnBrk="1" hangingPunct="1"/>
            <a:endParaRPr lang="en-US" altLang="bg-BG" sz="80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endParaRPr lang="en-US" altLang="bg-BG" sz="80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11270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/>
        </p:nvGraphicFramePr>
        <p:xfrm>
          <a:off x="611560" y="2492896"/>
          <a:ext cx="777686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7051F92-F78B-4B73-88D0-E7DA865DF08B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DIS – Balance between objectives</a:t>
            </a:r>
            <a:b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Which institutions?</a:t>
            </a:r>
            <a:endParaRPr lang="bg-BG" altLang="bg-BG" sz="320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457200" y="1700213"/>
            <a:ext cx="81470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bg-BG" sz="2400">
                <a:solidFill>
                  <a:srgbClr val="333399"/>
                </a:solidFill>
                <a:latin typeface="Trebuchet MS" pitchFamily="34" charset="0"/>
              </a:rPr>
              <a:t>The balance of objectives determine membership</a:t>
            </a:r>
          </a:p>
          <a:p>
            <a:pPr eaLnBrk="1" hangingPunct="1"/>
            <a:endParaRPr lang="en-US" altLang="bg-BG" sz="240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endParaRPr lang="en-US" altLang="bg-BG" sz="80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endParaRPr lang="en-US" altLang="bg-BG" sz="80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12294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1187450" y="2636838"/>
            <a:ext cx="2160588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333399"/>
                </a:solidFill>
              </a:rPr>
              <a:t>Financial Stability</a:t>
            </a:r>
            <a:endParaRPr lang="bg-BG" sz="2000" dirty="0">
              <a:solidFill>
                <a:srgbClr val="333399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838825" y="2636838"/>
            <a:ext cx="2117725" cy="914400"/>
          </a:xfrm>
          <a:prstGeom prst="ellipse">
            <a:avLst/>
          </a:prstGeom>
          <a:solidFill>
            <a:srgbClr val="92D050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333399"/>
                </a:solidFill>
              </a:rPr>
              <a:t>Consumer Protection</a:t>
            </a:r>
            <a:endParaRPr lang="bg-BG" sz="2000" dirty="0">
              <a:solidFill>
                <a:srgbClr val="333399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916238" y="4246563"/>
            <a:ext cx="1765300" cy="1676400"/>
          </a:xfrm>
          <a:prstGeom prst="ellipse">
            <a:avLst/>
          </a:prstGeom>
          <a:solidFill>
            <a:srgbClr val="F3EBFF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333399"/>
                </a:solidFill>
              </a:rPr>
              <a:t>Finance Companies</a:t>
            </a:r>
            <a:endParaRPr lang="bg-BG" sz="1600" dirty="0">
              <a:solidFill>
                <a:srgbClr val="333399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755650" y="4229100"/>
            <a:ext cx="1871663" cy="1801813"/>
          </a:xfrm>
          <a:prstGeom prst="ellipse">
            <a:avLst/>
          </a:prstGeom>
          <a:solidFill>
            <a:srgbClr val="F3EBFF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en-US" sz="1600" dirty="0">
                <a:solidFill>
                  <a:srgbClr val="333399"/>
                </a:solidFill>
              </a:rPr>
              <a:t>Commercial Banks</a:t>
            </a:r>
            <a:endParaRPr lang="bg-BG" sz="1600" dirty="0">
              <a:solidFill>
                <a:srgbClr val="333399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364163" y="4356100"/>
            <a:ext cx="1236662" cy="1171575"/>
          </a:xfrm>
          <a:prstGeom prst="ellipse">
            <a:avLst/>
          </a:prstGeom>
          <a:solidFill>
            <a:srgbClr val="C2E49C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333399"/>
                </a:solidFill>
              </a:rPr>
              <a:t>Credit Unions</a:t>
            </a:r>
            <a:endParaRPr lang="bg-BG" sz="1600" dirty="0">
              <a:solidFill>
                <a:srgbClr val="333399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7281863" y="4484688"/>
            <a:ext cx="1108075" cy="1042987"/>
          </a:xfrm>
          <a:prstGeom prst="ellipse">
            <a:avLst/>
          </a:prstGeom>
          <a:solidFill>
            <a:srgbClr val="C2E49C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333399"/>
                </a:solidFill>
              </a:rPr>
              <a:t>Coop. Banks</a:t>
            </a:r>
            <a:endParaRPr lang="bg-BG" sz="1600" dirty="0">
              <a:solidFill>
                <a:srgbClr val="333399"/>
              </a:solidFill>
            </a:endParaRPr>
          </a:p>
        </p:txBody>
      </p:sp>
      <p:cxnSp>
        <p:nvCxnSpPr>
          <p:cNvPr id="7" name="Straight Arrow Connector 6"/>
          <p:cNvCxnSpPr>
            <a:stCxn id="5" idx="4"/>
            <a:endCxn id="13" idx="0"/>
          </p:cNvCxnSpPr>
          <p:nvPr/>
        </p:nvCxnSpPr>
        <p:spPr>
          <a:xfrm flipH="1">
            <a:off x="1692275" y="3551238"/>
            <a:ext cx="576263" cy="677862"/>
          </a:xfrm>
          <a:prstGeom prst="straightConnector1">
            <a:avLst/>
          </a:prstGeom>
          <a:ln w="19050">
            <a:solidFill>
              <a:srgbClr val="33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4"/>
            <a:endCxn id="12" idx="0"/>
          </p:cNvCxnSpPr>
          <p:nvPr/>
        </p:nvCxnSpPr>
        <p:spPr>
          <a:xfrm>
            <a:off x="2268538" y="3551238"/>
            <a:ext cx="1530350" cy="695325"/>
          </a:xfrm>
          <a:prstGeom prst="straightConnector1">
            <a:avLst/>
          </a:prstGeom>
          <a:ln w="19050">
            <a:solidFill>
              <a:srgbClr val="33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4"/>
            <a:endCxn id="15" idx="0"/>
          </p:cNvCxnSpPr>
          <p:nvPr/>
        </p:nvCxnSpPr>
        <p:spPr>
          <a:xfrm flipH="1">
            <a:off x="5981700" y="3551238"/>
            <a:ext cx="915988" cy="804862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4"/>
          </p:cNvCxnSpPr>
          <p:nvPr/>
        </p:nvCxnSpPr>
        <p:spPr>
          <a:xfrm flipH="1">
            <a:off x="1835150" y="3551238"/>
            <a:ext cx="5062538" cy="677862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4"/>
            <a:endCxn id="12" idx="0"/>
          </p:cNvCxnSpPr>
          <p:nvPr/>
        </p:nvCxnSpPr>
        <p:spPr>
          <a:xfrm flipH="1">
            <a:off x="3798888" y="3551238"/>
            <a:ext cx="3098800" cy="695325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4"/>
            <a:endCxn id="16" idx="0"/>
          </p:cNvCxnSpPr>
          <p:nvPr/>
        </p:nvCxnSpPr>
        <p:spPr>
          <a:xfrm>
            <a:off x="6897688" y="3551238"/>
            <a:ext cx="938212" cy="933450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933E972-E98B-42C4-9804-1BD75E28F752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  <a:t>DIS – Balance between objectives</a:t>
            </a:r>
            <a:b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  <a:t>Which Institutions? </a:t>
            </a:r>
            <a:b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2400" i="1" dirty="0" smtClean="0">
                <a:solidFill>
                  <a:srgbClr val="333399"/>
                </a:solidFill>
                <a:latin typeface="Trebuchet MS" pitchFamily="34" charset="0"/>
              </a:rPr>
              <a:t>(Local perspective)</a:t>
            </a:r>
            <a:endParaRPr lang="bg-BG" altLang="bg-BG" sz="2400" i="1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68313" y="1773238"/>
            <a:ext cx="814705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Only Commercial Banks — in Bulgaria only banks can attract deposits</a:t>
            </a:r>
          </a:p>
          <a:p>
            <a:pPr marL="0" indent="0">
              <a:buFontTx/>
              <a:buNone/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- banks registered and licensed in Bulgaria — 24 BANKS</a:t>
            </a:r>
          </a:p>
          <a:p>
            <a:pPr marL="0" indent="0">
              <a:buFontTx/>
              <a:buNone/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- 3</a:t>
            </a:r>
            <a:r>
              <a:rPr lang="en-US" sz="2000" baseline="30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rd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 country branches — 2 branches</a:t>
            </a:r>
          </a:p>
          <a:p>
            <a:pPr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No Cooperative Banks (legal gap)</a:t>
            </a:r>
          </a:p>
          <a:p>
            <a:pPr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No Credit Unions</a:t>
            </a:r>
          </a:p>
          <a:p>
            <a:pPr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Finance Institutions cannot attract (retail) deposits</a:t>
            </a:r>
          </a:p>
          <a:p>
            <a:pPr marL="0" indent="0">
              <a:buFontTx/>
              <a:buNone/>
              <a:defRPr/>
            </a:pPr>
            <a:endParaRPr lang="en-US" sz="2400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We seem to be too stable =&gt; limited competition — not good for consumers</a:t>
            </a:r>
          </a:p>
          <a:p>
            <a:pPr>
              <a:defRPr/>
            </a:pPr>
            <a:endParaRPr lang="en-US" sz="2400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  <a:p>
            <a:pPr>
              <a:defRPr/>
            </a:pPr>
            <a:endParaRPr lang="en-US" sz="2400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</a:t>
            </a:r>
            <a:endParaRPr lang="en-US" sz="1600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</p:txBody>
      </p:sp>
      <p:pic>
        <p:nvPicPr>
          <p:cNvPr id="13318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02398EA-33FA-4D5E-8AB6-08F398DDDECE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  <a:t>Other forms of depositors protection </a:t>
            </a:r>
            <a:r>
              <a:rPr lang="en-US" altLang="bg-BG" sz="2400" i="1" dirty="0" smtClean="0">
                <a:solidFill>
                  <a:srgbClr val="333399"/>
                </a:solidFill>
                <a:latin typeface="Trebuchet MS" pitchFamily="34" charset="0"/>
              </a:rPr>
              <a:t>(How Information Asymmetry is Addressed?)</a:t>
            </a:r>
            <a:endParaRPr lang="bg-BG" altLang="bg-BG" sz="2400" i="1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58788" y="1555750"/>
            <a:ext cx="8147050" cy="492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333399"/>
                </a:solidFill>
                <a:latin typeface="Trebuchet MS" panose="020B0603020202020204" pitchFamily="34" charset="0"/>
              </a:rPr>
              <a:t>Depositors are seldom in a position to make an informed analysis of the financial stability of the financial institutions with which they deal as a result of what is known as </a:t>
            </a:r>
            <a:r>
              <a:rPr lang="en-US" sz="2400" b="1" dirty="0">
                <a:solidFill>
                  <a:srgbClr val="333399"/>
                </a:solidFill>
                <a:latin typeface="Trebuchet MS" panose="020B0603020202020204" pitchFamily="34" charset="0"/>
              </a:rPr>
              <a:t>‘information asymmetry</a:t>
            </a:r>
            <a:r>
              <a:rPr lang="en-US" sz="2400" b="1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’</a:t>
            </a:r>
            <a:endParaRPr lang="en-US" altLang="bg-BG" sz="2400" dirty="0">
              <a:solidFill>
                <a:srgbClr val="FF0000"/>
              </a:solidFill>
              <a:latin typeface="Trebuchet MS" pitchFamily="34" charset="0"/>
            </a:endParaRPr>
          </a:p>
          <a:p>
            <a:pPr eaLnBrk="1" hangingPunct="1"/>
            <a:r>
              <a:rPr lang="en-US" sz="2400" b="1" dirty="0">
                <a:solidFill>
                  <a:srgbClr val="333399"/>
                </a:solidFill>
              </a:rPr>
              <a:t>Depositors</a:t>
            </a:r>
            <a:r>
              <a:rPr lang="en-US" sz="2400" dirty="0">
                <a:solidFill>
                  <a:srgbClr val="333399"/>
                </a:solidFill>
              </a:rPr>
              <a:t>, covered and uncovered, </a:t>
            </a:r>
            <a:r>
              <a:rPr lang="en-US" sz="2400" b="1" dirty="0">
                <a:solidFill>
                  <a:srgbClr val="333399"/>
                </a:solidFill>
              </a:rPr>
              <a:t>are </a:t>
            </a:r>
            <a:r>
              <a:rPr lang="en-US" sz="2400" b="1" dirty="0" smtClean="0">
                <a:solidFill>
                  <a:srgbClr val="333399"/>
                </a:solidFill>
              </a:rPr>
              <a:t>different from investors</a:t>
            </a:r>
            <a:r>
              <a:rPr lang="en-US" sz="2400" dirty="0" smtClean="0">
                <a:solidFill>
                  <a:srgbClr val="333399"/>
                </a:solidFill>
              </a:rPr>
              <a:t> – they are customers, </a:t>
            </a:r>
            <a:r>
              <a:rPr lang="en-US" sz="2400" dirty="0">
                <a:solidFill>
                  <a:srgbClr val="333399"/>
                </a:solidFill>
              </a:rPr>
              <a:t>looking for the banking services they </a:t>
            </a:r>
            <a:r>
              <a:rPr lang="en-US" sz="2400" dirty="0" smtClean="0">
                <a:solidFill>
                  <a:srgbClr val="333399"/>
                </a:solidFill>
              </a:rPr>
              <a:t>need, </a:t>
            </a:r>
            <a:r>
              <a:rPr lang="en-US" sz="2400" dirty="0">
                <a:solidFill>
                  <a:srgbClr val="333399"/>
                </a:solidFill>
              </a:rPr>
              <a:t>and sometimes even forced to </a:t>
            </a:r>
            <a:r>
              <a:rPr lang="en-US" sz="2400" dirty="0" smtClean="0">
                <a:solidFill>
                  <a:srgbClr val="333399"/>
                </a:solidFill>
              </a:rPr>
              <a:t>use, </a:t>
            </a:r>
            <a:r>
              <a:rPr lang="en-US" sz="2400" dirty="0">
                <a:solidFill>
                  <a:srgbClr val="333399"/>
                </a:solidFill>
              </a:rPr>
              <a:t>to be able to do their business or pay their </a:t>
            </a:r>
            <a:r>
              <a:rPr lang="en-US" sz="2400" dirty="0" smtClean="0">
                <a:solidFill>
                  <a:srgbClr val="333399"/>
                </a:solidFill>
              </a:rPr>
              <a:t>bill</a:t>
            </a:r>
          </a:p>
          <a:p>
            <a:pPr marL="0" indent="0" eaLnBrk="1" hangingPunct="1">
              <a:buNone/>
            </a:pPr>
            <a:r>
              <a:rPr lang="en-US" altLang="bg-BG" sz="2400" dirty="0" smtClean="0">
                <a:solidFill>
                  <a:srgbClr val="FF0000"/>
                </a:solidFill>
                <a:latin typeface="Trebuchet MS" pitchFamily="34" charset="0"/>
              </a:rPr>
              <a:t>How to address this issues? -&gt; DI + another form of depositors protection </a:t>
            </a:r>
            <a:r>
              <a:rPr lang="en-US" altLang="bg-BG" sz="2400" b="1" dirty="0" smtClean="0">
                <a:solidFill>
                  <a:srgbClr val="FF0000"/>
                </a:solidFill>
                <a:latin typeface="Trebuchet MS" pitchFamily="34" charset="0"/>
              </a:rPr>
              <a:t>— depositors priority in the hierarchy of creditors</a:t>
            </a:r>
          </a:p>
          <a:p>
            <a:pPr marL="0" indent="0" eaLnBrk="1" hangingPunct="1">
              <a:buNone/>
            </a:pPr>
            <a:r>
              <a:rPr lang="en-US" altLang="bg-BG" sz="2400" dirty="0">
                <a:solidFill>
                  <a:srgbClr val="333399"/>
                </a:solidFill>
                <a:latin typeface="Trebuchet MS" pitchFamily="34" charset="0"/>
              </a:rPr>
              <a:t>	</a:t>
            </a:r>
            <a:endParaRPr lang="en-US" altLang="bg-BG" sz="20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>
              <a:defRPr/>
            </a:pPr>
            <a:endParaRPr lang="en-US" altLang="bg-BG" sz="8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>
              <a:defRPr/>
            </a:pPr>
            <a:endParaRPr lang="en-US" altLang="bg-BG" sz="8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4102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113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02398EA-33FA-4D5E-8AB6-08F398DDDECE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43991"/>
            <a:ext cx="7499227" cy="1157288"/>
          </a:xfrm>
        </p:spPr>
        <p:txBody>
          <a:bodyPr/>
          <a:lstStyle/>
          <a:p>
            <a:pPr eaLnBrk="1" hangingPunct="1"/>
            <a:r>
              <a:rPr lang="en-US" altLang="bg-BG" sz="2800" dirty="0" smtClean="0">
                <a:solidFill>
                  <a:srgbClr val="333399"/>
                </a:solidFill>
                <a:latin typeface="Trebuchet MS" pitchFamily="34" charset="0"/>
              </a:rPr>
              <a:t>Hierarchy of Claims</a:t>
            </a:r>
            <a:br>
              <a:rPr lang="en-US" altLang="bg-BG" sz="2800" dirty="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2800" dirty="0" smtClean="0">
                <a:solidFill>
                  <a:srgbClr val="333399"/>
                </a:solidFill>
                <a:latin typeface="Trebuchet MS" pitchFamily="34" charset="0"/>
              </a:rPr>
              <a:t>Current Bulgarian Law on Bank Bankruptcy</a:t>
            </a:r>
            <a:endParaRPr lang="bg-BG" altLang="bg-BG" sz="2800" i="1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58788" y="1555750"/>
            <a:ext cx="8147050" cy="492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bg-BG" sz="8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4102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73217180"/>
              </p:ext>
            </p:extLst>
          </p:nvPr>
        </p:nvGraphicFramePr>
        <p:xfrm>
          <a:off x="468313" y="1584325"/>
          <a:ext cx="813752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9489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02398EA-33FA-4D5E-8AB6-08F398DDDECE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  <a:t>Hierarchy of Claims</a:t>
            </a:r>
            <a:b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  <a:t>New EU DGSD</a:t>
            </a:r>
            <a:endParaRPr lang="bg-BG" altLang="bg-BG" sz="2400" i="1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58788" y="1555750"/>
            <a:ext cx="8147050" cy="492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bg-BG" sz="8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4102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81846679"/>
              </p:ext>
            </p:extLst>
          </p:nvPr>
        </p:nvGraphicFramePr>
        <p:xfrm>
          <a:off x="468313" y="1584325"/>
          <a:ext cx="813752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6659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B8CB526-7027-4870-B65E-06A189AA60A3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468313" y="2276475"/>
            <a:ext cx="8424862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 algn="ctr">
              <a:spcBef>
                <a:spcPct val="20000"/>
              </a:spcBef>
              <a:defRPr/>
            </a:pPr>
            <a:r>
              <a:rPr lang="en-US" sz="3200" dirty="0">
                <a:solidFill>
                  <a:srgbClr val="333399"/>
                </a:solidFill>
                <a:latin typeface="Trebuchet MS" pitchFamily="34" charset="0"/>
              </a:rPr>
              <a:t>Thank you for your attention</a:t>
            </a:r>
          </a:p>
          <a:p>
            <a:pPr marL="609600" indent="-609600" algn="ctr">
              <a:spcBef>
                <a:spcPct val="20000"/>
              </a:spcBef>
              <a:defRPr/>
            </a:pPr>
            <a:endParaRPr lang="en-US" sz="2400" dirty="0">
              <a:solidFill>
                <a:srgbClr val="333399"/>
              </a:solidFill>
              <a:latin typeface="Trebuchet MS" pitchFamily="34" charset="0"/>
            </a:endParaRPr>
          </a:p>
          <a:p>
            <a:pPr marL="609600" indent="-609600">
              <a:spcBef>
                <a:spcPct val="20000"/>
              </a:spcBef>
              <a:defRPr/>
            </a:pPr>
            <a:r>
              <a:rPr lang="en-US" dirty="0">
                <a:solidFill>
                  <a:srgbClr val="333399"/>
                </a:solidFill>
                <a:latin typeface="Trebuchet MS" pitchFamily="34" charset="0"/>
              </a:rPr>
              <a:t>	</a:t>
            </a:r>
            <a:endParaRPr lang="en-US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marL="609600" indent="-609600">
              <a:spcBef>
                <a:spcPct val="20000"/>
              </a:spcBef>
              <a:defRPr/>
            </a:pPr>
            <a:endParaRPr lang="en-US" dirty="0">
              <a:solidFill>
                <a:srgbClr val="333399"/>
              </a:solidFill>
              <a:latin typeface="Trebuchet MS" pitchFamily="34" charset="0"/>
            </a:endParaRPr>
          </a:p>
          <a:p>
            <a:pPr marL="609600" indent="-609600">
              <a:spcBef>
                <a:spcPct val="20000"/>
              </a:spcBef>
              <a:defRPr/>
            </a:pPr>
            <a:endParaRPr lang="en-US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marL="609600" indent="-609600">
              <a:spcBef>
                <a:spcPct val="20000"/>
              </a:spcBef>
              <a:defRPr/>
            </a:pPr>
            <a:endParaRPr lang="en-US" dirty="0">
              <a:solidFill>
                <a:srgbClr val="333399"/>
              </a:solidFill>
              <a:latin typeface="Trebuchet MS" pitchFamily="34" charset="0"/>
            </a:endParaRPr>
          </a:p>
          <a:p>
            <a:pPr marL="609600" indent="-609600">
              <a:spcBef>
                <a:spcPct val="20000"/>
              </a:spcBef>
              <a:defRPr/>
            </a:pPr>
            <a:endParaRPr lang="en-US" dirty="0">
              <a:solidFill>
                <a:srgbClr val="333399"/>
              </a:solidFill>
              <a:latin typeface="Trebuchet MS" pitchFamily="34" charset="0"/>
            </a:endParaRPr>
          </a:p>
          <a:p>
            <a:pPr marL="609600" indent="-609600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333399"/>
                </a:solidFill>
                <a:latin typeface="Trebuchet MS" pitchFamily="34" charset="0"/>
              </a:rPr>
              <a:t>	</a:t>
            </a:r>
            <a:r>
              <a:rPr lang="en-US" sz="1600" dirty="0" smtClean="0">
                <a:solidFill>
                  <a:srgbClr val="333399"/>
                </a:solidFill>
                <a:latin typeface="Trebuchet MS" pitchFamily="34" charset="0"/>
              </a:rPr>
              <a:t>Rossen </a:t>
            </a:r>
            <a:r>
              <a:rPr lang="en-US" sz="1600" dirty="0">
                <a:solidFill>
                  <a:srgbClr val="333399"/>
                </a:solidFill>
                <a:latin typeface="Trebuchet MS" pitchFamily="34" charset="0"/>
              </a:rPr>
              <a:t>Nikolov </a:t>
            </a:r>
            <a:br>
              <a:rPr lang="en-US" sz="1600" dirty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sz="1600" dirty="0">
                <a:solidFill>
                  <a:srgbClr val="333399"/>
                </a:solidFill>
                <a:latin typeface="Trebuchet MS" pitchFamily="34" charset="0"/>
              </a:rPr>
              <a:t>Chairman of BDIF Management Board</a:t>
            </a:r>
            <a:endParaRPr lang="en-US" sz="16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marL="609600" indent="-6096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333399"/>
                </a:solidFill>
                <a:latin typeface="Trebuchet MS" pitchFamily="34" charset="0"/>
              </a:rPr>
              <a:t>	</a:t>
            </a:r>
            <a:r>
              <a:rPr lang="en-US" sz="1600" dirty="0" smtClean="0">
                <a:solidFill>
                  <a:srgbClr val="333399"/>
                </a:solidFill>
                <a:latin typeface="Trebuchet MS" pitchFamily="34" charset="0"/>
              </a:rPr>
              <a:t>T: +359 2 </a:t>
            </a:r>
            <a:r>
              <a:rPr lang="bg-BG" sz="1600" dirty="0">
                <a:solidFill>
                  <a:srgbClr val="333399"/>
                </a:solidFill>
                <a:latin typeface="Trebuchet MS" panose="020B0603020202020204" pitchFamily="34" charset="0"/>
              </a:rPr>
              <a:t>953 1217</a:t>
            </a:r>
            <a:r>
              <a:rPr lang="en-US" sz="1600" dirty="0" smtClean="0">
                <a:solidFill>
                  <a:srgbClr val="333399"/>
                </a:solidFill>
                <a:latin typeface="Trebuchet MS" pitchFamily="34" charset="0"/>
              </a:rPr>
              <a:t> , E: </a:t>
            </a:r>
            <a:r>
              <a:rPr lang="en-US" sz="1600" dirty="0" smtClean="0">
                <a:solidFill>
                  <a:srgbClr val="333399"/>
                </a:solidFill>
                <a:latin typeface="Trebuchet MS" pitchFamily="34" charset="0"/>
                <a:hlinkClick r:id="rId4"/>
              </a:rPr>
              <a:t>r.nikolov@dif.bg</a:t>
            </a:r>
            <a:r>
              <a:rPr lang="en-US" sz="1600" dirty="0" smtClean="0">
                <a:solidFill>
                  <a:srgbClr val="333399"/>
                </a:solidFill>
                <a:latin typeface="Trebuchet MS" pitchFamily="34" charset="0"/>
              </a:rPr>
              <a:t> </a:t>
            </a:r>
            <a:r>
              <a:rPr lang="en-US" sz="1600" dirty="0">
                <a:solidFill>
                  <a:srgbClr val="333399"/>
                </a:solidFill>
                <a:latin typeface="Trebuchet MS" pitchFamily="34" charset="0"/>
              </a:rPr>
              <a:t>	</a:t>
            </a:r>
            <a:endParaRPr lang="en-US" sz="16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7885113" y="333375"/>
          <a:ext cx="936625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9" name="Photo Editor Photo" r:id="rId5" imgW="6302286" imgH="6302286" progId="MSPhotoEd.3">
                  <p:embed/>
                </p:oleObj>
              </mc:Choice>
              <mc:Fallback>
                <p:oleObj name="Photo Editor Photo" r:id="rId5" imgW="6302286" imgH="630228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333375"/>
                        <a:ext cx="936625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2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475" y="338138"/>
            <a:ext cx="10826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375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1EC4532-587E-49D0-B54E-EBDAD71F21ED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7199312" cy="1012825"/>
          </a:xfrm>
        </p:spPr>
        <p:txBody>
          <a:bodyPr/>
          <a:lstStyle/>
          <a:p>
            <a:pPr eaLnBrk="1" hangingPunct="1"/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Contents</a:t>
            </a:r>
            <a:endParaRPr lang="bg-BG" altLang="bg-BG" sz="320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075612" cy="4391025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altLang="bg-BG" sz="2400" dirty="0" smtClean="0">
                <a:solidFill>
                  <a:srgbClr val="333399"/>
                </a:solidFill>
                <a:latin typeface="Trebuchet MS" pitchFamily="34" charset="0"/>
              </a:rPr>
              <a:t>DIS </a:t>
            </a:r>
            <a:r>
              <a:rPr lang="en-US" sz="2400" dirty="0">
                <a:solidFill>
                  <a:srgbClr val="333399"/>
                </a:solidFill>
                <a:latin typeface="Trebuchet MS" panose="020B0603020202020204" pitchFamily="34" charset="0"/>
              </a:rPr>
              <a:t>—</a:t>
            </a:r>
            <a:r>
              <a:rPr lang="en-US" altLang="bg-BG" sz="2400" dirty="0" smtClean="0">
                <a:solidFill>
                  <a:srgbClr val="333399"/>
                </a:solidFill>
                <a:latin typeface="Trebuchet MS" pitchFamily="34" charset="0"/>
              </a:rPr>
              <a:t> an integral part of financial consumer protection (FCP)</a:t>
            </a:r>
          </a:p>
          <a:p>
            <a:pPr marL="609600" indent="-609600" eaLnBrk="1" hangingPunct="1">
              <a:defRPr/>
            </a:pPr>
            <a:r>
              <a:rPr lang="en-US" altLang="bg-BG" sz="2400" dirty="0" smtClean="0">
                <a:solidFill>
                  <a:srgbClr val="333399"/>
                </a:solidFill>
                <a:latin typeface="Trebuchet MS" pitchFamily="34" charset="0"/>
              </a:rPr>
              <a:t>Balance between objectives</a:t>
            </a:r>
          </a:p>
          <a:p>
            <a:pPr marL="787400" eaLnBrk="1" hangingPunct="1">
              <a:buFont typeface="Trebuchet MS" panose="020B0603020202020204" pitchFamily="34" charset="0"/>
              <a:buChar char="–"/>
              <a:defRPr/>
            </a:pPr>
            <a:r>
              <a:rPr lang="en-US" altLang="bg-BG" sz="2000" dirty="0" smtClean="0">
                <a:solidFill>
                  <a:srgbClr val="333399"/>
                </a:solidFill>
                <a:latin typeface="Trebuchet MS" pitchFamily="34" charset="0"/>
              </a:rPr>
              <a:t>What instruments</a:t>
            </a:r>
          </a:p>
          <a:p>
            <a:pPr marL="1187450" lvl="1" eaLnBrk="1" hangingPunct="1">
              <a:buFont typeface="Trebuchet MS" panose="020B0603020202020204" pitchFamily="34" charset="0"/>
              <a:buChar char="–"/>
              <a:defRPr/>
            </a:pPr>
            <a:r>
              <a:rPr lang="en-US" altLang="bg-BG" sz="1600" dirty="0">
                <a:solidFill>
                  <a:srgbClr val="333399"/>
                </a:solidFill>
                <a:latin typeface="Trebuchet MS" pitchFamily="34" charset="0"/>
              </a:rPr>
              <a:t>i</a:t>
            </a:r>
            <a:r>
              <a:rPr lang="en-US" altLang="bg-BG" sz="1600" dirty="0" smtClean="0">
                <a:solidFill>
                  <a:srgbClr val="333399"/>
                </a:solidFill>
                <a:latin typeface="Trebuchet MS" pitchFamily="34" charset="0"/>
              </a:rPr>
              <a:t>nformed consumers vs advertisement</a:t>
            </a:r>
          </a:p>
          <a:p>
            <a:pPr marL="1187450" lvl="1" eaLnBrk="1" hangingPunct="1">
              <a:buFont typeface="Trebuchet MS" panose="020B0603020202020204" pitchFamily="34" charset="0"/>
              <a:buChar char="–"/>
              <a:defRPr/>
            </a:pPr>
            <a:r>
              <a:rPr lang="en-US" altLang="bg-BG" sz="1600" dirty="0">
                <a:solidFill>
                  <a:srgbClr val="333399"/>
                </a:solidFill>
                <a:latin typeface="Trebuchet MS" pitchFamily="34" charset="0"/>
              </a:rPr>
              <a:t>m</a:t>
            </a:r>
            <a:r>
              <a:rPr lang="en-US" altLang="bg-BG" sz="1600" dirty="0" smtClean="0">
                <a:solidFill>
                  <a:srgbClr val="333399"/>
                </a:solidFill>
                <a:latin typeface="Trebuchet MS" pitchFamily="34" charset="0"/>
              </a:rPr>
              <a:t>oral hazards</a:t>
            </a:r>
          </a:p>
          <a:p>
            <a:pPr marL="1187450" lvl="1" eaLnBrk="1" hangingPunct="1">
              <a:buFont typeface="Trebuchet MS" panose="020B0603020202020204" pitchFamily="34" charset="0"/>
              <a:buChar char="–"/>
              <a:defRPr/>
            </a:pPr>
            <a:r>
              <a:rPr lang="en-US" altLang="bg-BG" sz="1600" dirty="0">
                <a:solidFill>
                  <a:srgbClr val="333399"/>
                </a:solidFill>
                <a:latin typeface="Trebuchet MS" pitchFamily="34" charset="0"/>
              </a:rPr>
              <a:t>l</a:t>
            </a:r>
            <a:r>
              <a:rPr lang="en-US" altLang="bg-BG" sz="1600" dirty="0" smtClean="0">
                <a:solidFill>
                  <a:srgbClr val="333399"/>
                </a:solidFill>
                <a:latin typeface="Trebuchet MS" pitchFamily="34" charset="0"/>
              </a:rPr>
              <a:t>ocal perspective</a:t>
            </a:r>
          </a:p>
          <a:p>
            <a:pPr marL="787400" eaLnBrk="1" hangingPunct="1">
              <a:buFont typeface="Trebuchet MS" panose="020B0603020202020204" pitchFamily="34" charset="0"/>
              <a:buChar char="–"/>
              <a:defRPr/>
            </a:pPr>
            <a:r>
              <a:rPr lang="en-US" altLang="bg-BG" sz="2000" dirty="0" smtClean="0">
                <a:solidFill>
                  <a:srgbClr val="333399"/>
                </a:solidFill>
                <a:latin typeface="Trebuchet MS" pitchFamily="34" charset="0"/>
              </a:rPr>
              <a:t>Which institutions</a:t>
            </a:r>
          </a:p>
          <a:p>
            <a:pPr marL="1187450" lvl="1" eaLnBrk="1" hangingPunct="1">
              <a:buFont typeface="Trebuchet MS" panose="020B0603020202020204" pitchFamily="34" charset="0"/>
              <a:buChar char="–"/>
              <a:defRPr/>
            </a:pPr>
            <a:r>
              <a:rPr lang="en-US" altLang="bg-BG" sz="1600" dirty="0" smtClean="0">
                <a:solidFill>
                  <a:srgbClr val="333399"/>
                </a:solidFill>
                <a:latin typeface="Trebuchet MS" pitchFamily="34" charset="0"/>
              </a:rPr>
              <a:t>EU and local perspective</a:t>
            </a:r>
          </a:p>
          <a:p>
            <a:pPr marL="787400" eaLnBrk="1" hangingPunct="1">
              <a:buFont typeface="Trebuchet MS" panose="020B0603020202020204" pitchFamily="34" charset="0"/>
              <a:buChar char="–"/>
              <a:defRPr/>
            </a:pPr>
            <a:r>
              <a:rPr lang="en-US" altLang="bg-BG" sz="2000" dirty="0" smtClean="0">
                <a:solidFill>
                  <a:srgbClr val="333399"/>
                </a:solidFill>
                <a:latin typeface="Trebuchet MS" pitchFamily="34" charset="0"/>
              </a:rPr>
              <a:t>Whose deposits</a:t>
            </a:r>
          </a:p>
          <a:p>
            <a:pPr marL="1187450" lvl="1" eaLnBrk="1" hangingPunct="1">
              <a:buFont typeface="Trebuchet MS" panose="020B0603020202020204" pitchFamily="34" charset="0"/>
              <a:buChar char="–"/>
              <a:defRPr/>
            </a:pPr>
            <a:r>
              <a:rPr lang="en-US" altLang="bg-BG" sz="1600" dirty="0" smtClean="0">
                <a:solidFill>
                  <a:srgbClr val="333399"/>
                </a:solidFill>
                <a:latin typeface="Trebuchet MS" pitchFamily="34" charset="0"/>
              </a:rPr>
              <a:t>EU and local perspective</a:t>
            </a:r>
          </a:p>
          <a:p>
            <a:pPr marL="374650"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bg-BG" sz="2400" dirty="0" smtClean="0">
                <a:solidFill>
                  <a:srgbClr val="333399"/>
                </a:solidFill>
                <a:latin typeface="Trebuchet MS" pitchFamily="34" charset="0"/>
              </a:rPr>
              <a:t>Other forms of depositors protection - “information asymmetry”</a:t>
            </a: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pic>
        <p:nvPicPr>
          <p:cNvPr id="3078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02398EA-33FA-4D5E-8AB6-08F398DDDECE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DIS – an Integral Part of FCP</a:t>
            </a:r>
            <a:b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2400" i="1" smtClean="0">
                <a:solidFill>
                  <a:srgbClr val="333399"/>
                </a:solidFill>
                <a:latin typeface="Trebuchet MS" pitchFamily="34" charset="0"/>
              </a:rPr>
              <a:t>(Theoretical Perspective)</a:t>
            </a:r>
            <a:endParaRPr lang="bg-BG" altLang="bg-BG" sz="2400" i="1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68313" y="1601788"/>
            <a:ext cx="8147050" cy="492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Consumer protection by DIS -&gt; redistribution of losses arising from the failure of a set of existing civil contracts through fulfillment of the social contract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  </a:t>
            </a:r>
            <a:endParaRPr lang="en-US" altLang="bg-BG" sz="8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Civil Contracts</a:t>
            </a:r>
            <a:endParaRPr lang="en-US" altLang="bg-BG" sz="24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lvl="1" eaLnBrk="1" hangingPunct="1"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Between the depositor and the bank — liability-side liquidity promising contract of unconditional withdrawal right of depositors</a:t>
            </a:r>
            <a:endParaRPr lang="en-US" altLang="bg-BG" sz="20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lvl="1" eaLnBrk="1" hangingPunct="1"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Between  the bank and the borrower on a loan in which the bank deploys depositors’ funds </a:t>
            </a:r>
            <a:r>
              <a:rPr lang="en-US" sz="2000" dirty="0">
                <a:solidFill>
                  <a:srgbClr val="333399"/>
                </a:solidFill>
                <a:latin typeface="Trebuchet MS" panose="020B0603020202020204" pitchFamily="34" charset="0"/>
              </a:rPr>
              <a:t>— 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asset-side loan contract</a:t>
            </a:r>
          </a:p>
          <a:p>
            <a:pPr marL="457200" lvl="1" indent="0" eaLnBrk="1" hangingPunct="1">
              <a:buFontTx/>
              <a:buNone/>
              <a:defRPr/>
            </a:pPr>
            <a:endParaRPr lang="en-US" altLang="bg-BG" sz="20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>
              <a:defRPr/>
            </a:pPr>
            <a:endParaRPr lang="en-US" altLang="bg-BG" sz="8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>
              <a:defRPr/>
            </a:pPr>
            <a:endParaRPr lang="en-US" altLang="bg-BG" sz="8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4102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662E81F-9C15-4B40-AE40-518F1807E30C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DIS – an Integral Part of FCP</a:t>
            </a:r>
            <a:b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2400" i="1" smtClean="0">
                <a:solidFill>
                  <a:srgbClr val="333399"/>
                </a:solidFill>
                <a:latin typeface="Trebuchet MS" pitchFamily="34" charset="0"/>
              </a:rPr>
              <a:t>(Theoretical Perspective)</a:t>
            </a:r>
            <a:endParaRPr lang="bg-BG" altLang="bg-BG" sz="320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57200" y="1573213"/>
            <a:ext cx="814705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bg-BG" sz="2400" dirty="0" smtClean="0">
                <a:solidFill>
                  <a:srgbClr val="333399"/>
                </a:solidFill>
                <a:latin typeface="Trebuchet MS" pitchFamily="34" charset="0"/>
              </a:rPr>
              <a:t>Social Contract:</a:t>
            </a:r>
          </a:p>
          <a:p>
            <a:pPr lvl="1" eaLnBrk="1" hangingPunct="1"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a contract where the citizens expect that the state will protect individual property rights by enforcing the civil contracts through regulatory agencies </a:t>
            </a:r>
          </a:p>
          <a:p>
            <a:pPr eaLnBrk="1" hangingPunct="1">
              <a:defRPr/>
            </a:pPr>
            <a:endParaRPr lang="en-US" altLang="bg-BG" sz="8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The adoption of DIS is therefore to:</a:t>
            </a:r>
            <a:endParaRPr lang="en-US" altLang="bg-BG" sz="24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lvl="1" eaLnBrk="1" hangingPunct="1"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restore public confidence</a:t>
            </a:r>
            <a:endParaRPr lang="en-US" altLang="bg-BG" sz="20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lvl="1" eaLnBrk="1" hangingPunct="1"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preserve the sanctity of social contract</a:t>
            </a:r>
            <a:endParaRPr lang="en-US" altLang="bg-BG" sz="20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lvl="1" eaLnBrk="1" hangingPunct="1"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provide an opportunity to build a banking system that can better provide an efficient services necessary to enhance the development of the economy</a:t>
            </a:r>
          </a:p>
          <a:p>
            <a:pPr lvl="1" eaLnBrk="1" hangingPunct="1">
              <a:defRPr/>
            </a:pPr>
            <a:endParaRPr lang="en-US" sz="2000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  <a:p>
            <a:pPr marL="0" lvl="1" indent="0" algn="just" eaLnBrk="1" hangingPunct="1">
              <a:buFontTx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=&gt;DIS exists to form a second layer of protection for depositors and reinforces the efforts of the state in ensuring safety and soundness of the financial system</a:t>
            </a:r>
            <a:endParaRPr lang="en-US" altLang="bg-BG" sz="2000" b="1" dirty="0" smtClean="0">
              <a:solidFill>
                <a:srgbClr val="FF0000"/>
              </a:solidFill>
              <a:latin typeface="Trebuchet MS" pitchFamily="34" charset="0"/>
            </a:endParaRPr>
          </a:p>
          <a:p>
            <a:pPr eaLnBrk="1" hangingPunct="1">
              <a:defRPr/>
            </a:pPr>
            <a:endParaRPr lang="en-US" altLang="bg-BG" sz="8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5126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778E30B-82B9-4DF4-A490-E236056EBB70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  <a:t>DIS – an Integral Part of FCP</a:t>
            </a:r>
            <a:endParaRPr lang="bg-BG" altLang="bg-BG" sz="32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457200" y="1989138"/>
            <a:ext cx="814705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bg-BG" sz="2400" dirty="0" smtClean="0">
                <a:solidFill>
                  <a:srgbClr val="333399"/>
                </a:solidFill>
                <a:latin typeface="Trebuchet MS" pitchFamily="34" charset="0"/>
              </a:rPr>
              <a:t>Through fulfilling its public objectives:</a:t>
            </a:r>
            <a:endParaRPr lang="en-US" altLang="bg-BG" sz="2400" dirty="0">
              <a:solidFill>
                <a:srgbClr val="333399"/>
              </a:solidFill>
              <a:latin typeface="Trebuchet MS" pitchFamily="34" charset="0"/>
            </a:endParaRPr>
          </a:p>
          <a:p>
            <a:pPr lvl="1" eaLnBrk="1" hangingPunct="1"/>
            <a:r>
              <a:rPr lang="en-US" altLang="bg-BG" sz="2000" dirty="0" smtClean="0">
                <a:solidFill>
                  <a:srgbClr val="333399"/>
                </a:solidFill>
                <a:latin typeface="Trebuchet MS" pitchFamily="34" charset="0"/>
              </a:rPr>
              <a:t>To protect depositors in the event of a bank failure through orderly payout of covered deposits (narrow sense consumer protection)</a:t>
            </a:r>
          </a:p>
          <a:p>
            <a:pPr lvl="1" eaLnBrk="1" hangingPunct="1"/>
            <a:r>
              <a:rPr lang="en-US" altLang="bg-BG" sz="2000" dirty="0" smtClean="0">
                <a:solidFill>
                  <a:srgbClr val="333399"/>
                </a:solidFill>
                <a:latin typeface="Trebuchet MS" pitchFamily="34" charset="0"/>
              </a:rPr>
              <a:t>To contribute to financial system and macroeconomic stability (broader sense consumer protection)</a:t>
            </a:r>
          </a:p>
          <a:p>
            <a:pPr eaLnBrk="1" hangingPunct="1"/>
            <a:endParaRPr lang="en-US" altLang="bg-BG" sz="800" dirty="0" smtClean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r>
              <a:rPr lang="en-US" altLang="bg-BG" sz="2400" dirty="0" smtClean="0">
                <a:solidFill>
                  <a:srgbClr val="333399"/>
                </a:solidFill>
                <a:latin typeface="Trebuchet MS" pitchFamily="34" charset="0"/>
              </a:rPr>
              <a:t>The balance between objectives determines the structure and effectiveness of the DIS</a:t>
            </a:r>
            <a:endParaRPr lang="en-US" altLang="bg-BG" sz="2400" dirty="0">
              <a:solidFill>
                <a:srgbClr val="333399"/>
              </a:solidFill>
              <a:latin typeface="Trebuchet MS" pitchFamily="34" charset="0"/>
            </a:endParaRPr>
          </a:p>
          <a:p>
            <a:pPr lvl="1" eaLnBrk="1" hangingPunct="1"/>
            <a:r>
              <a:rPr lang="en-US" altLang="bg-BG" sz="2000" dirty="0" smtClean="0">
                <a:solidFill>
                  <a:srgbClr val="333399"/>
                </a:solidFill>
                <a:latin typeface="Trebuchet MS" pitchFamily="34" charset="0"/>
              </a:rPr>
              <a:t>Which deposit instruments are to be covered?</a:t>
            </a:r>
          </a:p>
          <a:p>
            <a:pPr lvl="1" eaLnBrk="1" hangingPunct="1"/>
            <a:r>
              <a:rPr lang="en-US" altLang="bg-BG" sz="2000" dirty="0" smtClean="0">
                <a:solidFill>
                  <a:srgbClr val="333399"/>
                </a:solidFill>
                <a:latin typeface="Trebuchet MS" pitchFamily="34" charset="0"/>
              </a:rPr>
              <a:t>Which institutions are to be insured?</a:t>
            </a:r>
          </a:p>
          <a:p>
            <a:pPr lvl="1" eaLnBrk="1" hangingPunct="1"/>
            <a:r>
              <a:rPr lang="en-US" altLang="bg-BG" sz="2000" dirty="0" smtClean="0">
                <a:solidFill>
                  <a:srgbClr val="333399"/>
                </a:solidFill>
                <a:latin typeface="Trebuchet MS" pitchFamily="34" charset="0"/>
              </a:rPr>
              <a:t>Whose deposits?</a:t>
            </a:r>
          </a:p>
          <a:p>
            <a:pPr eaLnBrk="1" hangingPunct="1"/>
            <a:endParaRPr lang="en-US" altLang="bg-BG" sz="800" dirty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endParaRPr lang="en-US" altLang="bg-BG" sz="800" dirty="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6150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C1116A0-D3BD-45BE-8867-ED51873A6135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DIS – Balance between objectives</a:t>
            </a:r>
            <a:b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What?</a:t>
            </a:r>
            <a:endParaRPr lang="bg-BG" altLang="bg-BG" sz="320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457200" y="1700213"/>
            <a:ext cx="81470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bg-BG" sz="2400">
                <a:solidFill>
                  <a:srgbClr val="333399"/>
                </a:solidFill>
                <a:latin typeface="Trebuchet MS" pitchFamily="34" charset="0"/>
              </a:rPr>
              <a:t>The objectives determine what should be guaranteed</a:t>
            </a:r>
          </a:p>
          <a:p>
            <a:pPr eaLnBrk="1" hangingPunct="1"/>
            <a:endParaRPr lang="en-US" altLang="bg-BG" sz="80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endParaRPr lang="en-US" altLang="bg-BG" sz="80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7174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/>
        </p:nvGraphicFramePr>
        <p:xfrm>
          <a:off x="611560" y="2492896"/>
          <a:ext cx="777686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1D3D43C-AFA0-4263-A7E0-AF2113A829C2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DIS – Balance between objectives</a:t>
            </a:r>
            <a:b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What?</a:t>
            </a:r>
            <a:endParaRPr lang="bg-BG" altLang="bg-BG" sz="320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68313" y="1773238"/>
            <a:ext cx="814705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What instruments - &gt; </a:t>
            </a:r>
            <a:r>
              <a:rPr lang="en-US" sz="2400" b="1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deposits </a:t>
            </a:r>
            <a:r>
              <a:rPr lang="en-US" sz="2400" dirty="0">
                <a:solidFill>
                  <a:srgbClr val="333399"/>
                </a:solidFill>
                <a:latin typeface="Trebuchet MS" panose="020B0603020202020204" pitchFamily="34" charset="0"/>
              </a:rPr>
              <a:t>— </a:t>
            </a: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banks’ bread and butter</a:t>
            </a:r>
          </a:p>
          <a:p>
            <a:pPr marL="0" indent="0">
              <a:buFontTx/>
              <a:buNone/>
              <a:defRPr/>
            </a:pPr>
            <a:r>
              <a:rPr lang="en-US" sz="2400" i="1" u="sng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BUT</a:t>
            </a:r>
          </a:p>
          <a:p>
            <a:pPr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All or some deposit instruments?</a:t>
            </a:r>
          </a:p>
          <a:p>
            <a:pPr marL="723900" indent="-279400">
              <a:buFontTx/>
              <a:buChar char="-"/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Need a definition of </a:t>
            </a:r>
            <a:r>
              <a:rPr lang="en-US" sz="2000" i="1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deposit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 that is flexible enough to encompass new products with deposit-like characteristics</a:t>
            </a:r>
          </a:p>
          <a:p>
            <a:pPr marL="723900" indent="-279400">
              <a:buFontTx/>
              <a:buChar char="-"/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Define exclusions </a:t>
            </a:r>
            <a:r>
              <a:rPr lang="en-US" sz="2000" dirty="0">
                <a:solidFill>
                  <a:srgbClr val="333399"/>
                </a:solidFill>
                <a:latin typeface="Trebuchet MS" panose="020B0603020202020204" pitchFamily="34" charset="0"/>
              </a:rPr>
              <a:t>— 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investment-like products</a:t>
            </a:r>
          </a:p>
          <a:p>
            <a:pPr marL="723900" indent="-279400">
              <a:buFontTx/>
              <a:buChar char="-"/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A public awareness campaign that keeps depositors informed of what is covered and what is not covered</a:t>
            </a:r>
          </a:p>
          <a:p>
            <a:pPr marL="723900" indent="-279400">
              <a:buFontTx/>
              <a:buChar char="-"/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Disclosure requirements </a:t>
            </a:r>
            <a:r>
              <a:rPr lang="en-US" sz="2000" dirty="0" err="1" smtClean="0">
                <a:solidFill>
                  <a:srgbClr val="333399"/>
                </a:solidFill>
                <a:latin typeface="Trebuchet MS" panose="020B0603020202020204" pitchFamily="34" charset="0"/>
              </a:rPr>
              <a:t>vs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 advertising</a:t>
            </a:r>
          </a:p>
          <a:p>
            <a:pPr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Coverage limit (if yes </a:t>
            </a:r>
            <a:r>
              <a:rPr lang="en-US" sz="2400" dirty="0">
                <a:solidFill>
                  <a:srgbClr val="333399"/>
                </a:solidFill>
                <a:latin typeface="Trebuchet MS" panose="020B0603020202020204" pitchFamily="34" charset="0"/>
              </a:rPr>
              <a:t>— </a:t>
            </a: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what limit) or no limit?</a:t>
            </a:r>
            <a:endParaRPr lang="en-US" sz="2000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  <a:p>
            <a:pPr marL="723900" indent="-279400">
              <a:buFontTx/>
              <a:buChar char="-"/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Appropriate coverage limit</a:t>
            </a:r>
          </a:p>
        </p:txBody>
      </p:sp>
      <p:pic>
        <p:nvPicPr>
          <p:cNvPr id="8198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F06355-9D6B-45E4-9C76-C9CA522DD4F6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DIS – Balance between objectives</a:t>
            </a:r>
            <a:b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3200" smtClean="0">
                <a:solidFill>
                  <a:srgbClr val="333399"/>
                </a:solidFill>
                <a:latin typeface="Trebuchet MS" pitchFamily="34" charset="0"/>
              </a:rPr>
              <a:t>What?</a:t>
            </a:r>
            <a:endParaRPr lang="bg-BG" altLang="bg-BG" sz="320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457200" y="1700213"/>
            <a:ext cx="814705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bg-BG" sz="2400" dirty="0">
                <a:solidFill>
                  <a:srgbClr val="333399"/>
                </a:solidFill>
                <a:latin typeface="Trebuchet MS" pitchFamily="34" charset="0"/>
              </a:rPr>
              <a:t>The balance of objectives determine what should be guaranteed</a:t>
            </a:r>
          </a:p>
          <a:p>
            <a:pPr eaLnBrk="1" hangingPunct="1"/>
            <a:endParaRPr lang="en-US" altLang="bg-BG" sz="2400" dirty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endParaRPr lang="en-US" altLang="bg-BG" sz="800" dirty="0">
              <a:solidFill>
                <a:srgbClr val="333399"/>
              </a:solidFill>
              <a:latin typeface="Trebuchet MS" pitchFamily="34" charset="0"/>
            </a:endParaRPr>
          </a:p>
          <a:p>
            <a:pPr eaLnBrk="1" hangingPunct="1"/>
            <a:endParaRPr lang="en-US" altLang="bg-BG" sz="800" dirty="0">
              <a:solidFill>
                <a:srgbClr val="333399"/>
              </a:solidFill>
              <a:latin typeface="Trebuchet MS" pitchFamily="34" charset="0"/>
            </a:endParaRPr>
          </a:p>
        </p:txBody>
      </p:sp>
      <p:pic>
        <p:nvPicPr>
          <p:cNvPr id="9222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1187450" y="2636838"/>
            <a:ext cx="2160588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333399"/>
                </a:solidFill>
              </a:rPr>
              <a:t>Financial Stability</a:t>
            </a:r>
            <a:endParaRPr lang="bg-BG" sz="2000" dirty="0">
              <a:solidFill>
                <a:srgbClr val="333399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838825" y="2636838"/>
            <a:ext cx="2117725" cy="914400"/>
          </a:xfrm>
          <a:prstGeom prst="ellipse">
            <a:avLst/>
          </a:prstGeom>
          <a:solidFill>
            <a:srgbClr val="92D050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333399"/>
                </a:solidFill>
              </a:rPr>
              <a:t>Consumer Protection</a:t>
            </a:r>
            <a:endParaRPr lang="bg-BG" sz="2000" dirty="0">
              <a:solidFill>
                <a:srgbClr val="333399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916238" y="4346575"/>
            <a:ext cx="1800225" cy="1800225"/>
          </a:xfrm>
          <a:prstGeom prst="ellipse">
            <a:avLst/>
          </a:prstGeom>
          <a:solidFill>
            <a:schemeClr val="accent3">
              <a:lumMod val="95000"/>
            </a:schemeClr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rgbClr val="333399"/>
                </a:solidFill>
              </a:rPr>
              <a:t>Define Exclusions (no investment-like)</a:t>
            </a:r>
            <a:endParaRPr lang="bg-BG" sz="1600" b="1" dirty="0">
              <a:solidFill>
                <a:srgbClr val="333399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773113" y="4346575"/>
            <a:ext cx="1798637" cy="1800225"/>
          </a:xfrm>
          <a:prstGeom prst="ellipse">
            <a:avLst/>
          </a:prstGeom>
          <a:solidFill>
            <a:srgbClr val="F3EBFF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algn="ctr">
              <a:defRPr/>
            </a:pPr>
            <a:r>
              <a:rPr lang="en-US" sz="1600" b="1" dirty="0">
                <a:solidFill>
                  <a:srgbClr val="333399"/>
                </a:solidFill>
              </a:rPr>
              <a:t>Do not use DIS to advertise banks and products</a:t>
            </a:r>
            <a:endParaRPr lang="bg-BG" sz="1600" b="1" dirty="0">
              <a:solidFill>
                <a:srgbClr val="333399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97463" y="4346575"/>
            <a:ext cx="1800225" cy="1800225"/>
          </a:xfrm>
          <a:prstGeom prst="ellipse">
            <a:avLst/>
          </a:prstGeom>
          <a:solidFill>
            <a:srgbClr val="C2E49C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smtClean="0">
                <a:solidFill>
                  <a:srgbClr val="333399"/>
                </a:solidFill>
              </a:rPr>
              <a:t>Disclosure - Inform </a:t>
            </a:r>
            <a:r>
              <a:rPr lang="en-US" sz="1600" b="1" dirty="0">
                <a:solidFill>
                  <a:srgbClr val="333399"/>
                </a:solidFill>
              </a:rPr>
              <a:t>Depositors</a:t>
            </a:r>
            <a:endParaRPr lang="bg-BG" sz="1600" b="1" dirty="0">
              <a:solidFill>
                <a:srgbClr val="333399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7164388" y="4346575"/>
            <a:ext cx="1800225" cy="1800225"/>
          </a:xfrm>
          <a:prstGeom prst="ellipse">
            <a:avLst/>
          </a:prstGeom>
          <a:solidFill>
            <a:srgbClr val="C2E49C"/>
          </a:solidFill>
          <a:ln>
            <a:solidFill>
              <a:srgbClr val="33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rgbClr val="333399"/>
                </a:solidFill>
              </a:rPr>
              <a:t>Broad Definition</a:t>
            </a:r>
            <a:endParaRPr lang="bg-BG" sz="1600" b="1" dirty="0">
              <a:solidFill>
                <a:srgbClr val="333399"/>
              </a:solidFill>
            </a:endParaRPr>
          </a:p>
        </p:txBody>
      </p:sp>
      <p:cxnSp>
        <p:nvCxnSpPr>
          <p:cNvPr id="7" name="Straight Arrow Connector 6"/>
          <p:cNvCxnSpPr>
            <a:stCxn id="5" idx="4"/>
            <a:endCxn id="13" idx="0"/>
          </p:cNvCxnSpPr>
          <p:nvPr/>
        </p:nvCxnSpPr>
        <p:spPr>
          <a:xfrm flipH="1">
            <a:off x="1673225" y="3551238"/>
            <a:ext cx="595313" cy="795337"/>
          </a:xfrm>
          <a:prstGeom prst="straightConnector1">
            <a:avLst/>
          </a:prstGeom>
          <a:ln w="19050">
            <a:solidFill>
              <a:srgbClr val="33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4"/>
            <a:endCxn id="12" idx="0"/>
          </p:cNvCxnSpPr>
          <p:nvPr/>
        </p:nvCxnSpPr>
        <p:spPr>
          <a:xfrm>
            <a:off x="2268538" y="3551238"/>
            <a:ext cx="1547812" cy="795337"/>
          </a:xfrm>
          <a:prstGeom prst="straightConnector1">
            <a:avLst/>
          </a:prstGeom>
          <a:ln w="19050">
            <a:solidFill>
              <a:srgbClr val="33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4"/>
            <a:endCxn id="15" idx="0"/>
          </p:cNvCxnSpPr>
          <p:nvPr/>
        </p:nvCxnSpPr>
        <p:spPr>
          <a:xfrm flipH="1">
            <a:off x="5997575" y="3551238"/>
            <a:ext cx="900113" cy="795337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4"/>
            <a:endCxn id="13" idx="0"/>
          </p:cNvCxnSpPr>
          <p:nvPr/>
        </p:nvCxnSpPr>
        <p:spPr>
          <a:xfrm flipH="1">
            <a:off x="1673225" y="3551238"/>
            <a:ext cx="5224463" cy="795337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4"/>
            <a:endCxn id="12" idx="0"/>
          </p:cNvCxnSpPr>
          <p:nvPr/>
        </p:nvCxnSpPr>
        <p:spPr>
          <a:xfrm flipH="1">
            <a:off x="3816350" y="3551238"/>
            <a:ext cx="3081338" cy="795337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4"/>
            <a:endCxn id="16" idx="0"/>
          </p:cNvCxnSpPr>
          <p:nvPr/>
        </p:nvCxnSpPr>
        <p:spPr>
          <a:xfrm>
            <a:off x="6897688" y="3551238"/>
            <a:ext cx="1166812" cy="795337"/>
          </a:xfrm>
          <a:prstGeom prst="straightConnector1">
            <a:avLst/>
          </a:prstGeom>
          <a:ln w="190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CDA90FD-C306-4BA9-8A84-9C6950C79196}" type="slidenum">
              <a:rPr lang="bg-BG" altLang="bg-BG" sz="1400" smtClean="0">
                <a:solidFill>
                  <a:srgbClr val="333399"/>
                </a:solidFill>
                <a:latin typeface="Trebuchet MS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bg-BG" altLang="bg-BG" sz="1400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210425" cy="1157288"/>
          </a:xfrm>
        </p:spPr>
        <p:txBody>
          <a:bodyPr/>
          <a:lstStyle/>
          <a:p>
            <a:pPr eaLnBrk="1" hangingPunct="1"/>
            <a: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  <a:t>DIS – Balance between objectives</a:t>
            </a:r>
            <a:b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  <a:t>What? </a:t>
            </a:r>
            <a:br>
              <a:rPr lang="en-US" altLang="bg-BG" sz="3200" dirty="0" smtClean="0">
                <a:solidFill>
                  <a:srgbClr val="333399"/>
                </a:solidFill>
                <a:latin typeface="Trebuchet MS" pitchFamily="34" charset="0"/>
              </a:rPr>
            </a:br>
            <a:r>
              <a:rPr lang="en-US" altLang="bg-BG" sz="2000" i="1" dirty="0" smtClean="0">
                <a:solidFill>
                  <a:srgbClr val="333399"/>
                </a:solidFill>
                <a:latin typeface="Trebuchet MS" pitchFamily="34" charset="0"/>
              </a:rPr>
              <a:t>(Local and EU perspective)</a:t>
            </a:r>
            <a:endParaRPr lang="bg-BG" altLang="bg-BG" sz="2000" i="1" dirty="0" smtClean="0">
              <a:solidFill>
                <a:srgbClr val="333399"/>
              </a:solidFill>
              <a:latin typeface="Trebuchet MS" pitchFamily="34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68313" y="1484313"/>
            <a:ext cx="8137525" cy="71437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bg-BG" sz="1800"/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458788" y="1555750"/>
            <a:ext cx="8147050" cy="496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2400" b="1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All or some deposit instruments?</a:t>
            </a:r>
          </a:p>
          <a:p>
            <a:pPr marL="0" indent="0">
              <a:buFontTx/>
              <a:buNone/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- definition </a:t>
            </a:r>
            <a:r>
              <a:rPr lang="en-US" sz="2000" dirty="0">
                <a:solidFill>
                  <a:srgbClr val="333399"/>
                </a:solidFill>
                <a:latin typeface="Trebuchet MS" panose="020B0603020202020204" pitchFamily="34" charset="0"/>
              </a:rPr>
              <a:t>— 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broad enough, does not specify particular</a:t>
            </a:r>
            <a:b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</a:b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  products</a:t>
            </a:r>
          </a:p>
          <a:p>
            <a:pPr marL="0" indent="0">
              <a:buFontTx/>
              <a:buNone/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- exclusions, i.e. products that are not deposits </a:t>
            </a:r>
            <a:r>
              <a:rPr lang="en-US" sz="2000" dirty="0">
                <a:solidFill>
                  <a:srgbClr val="333399"/>
                </a:solidFill>
                <a:latin typeface="Trebuchet MS" panose="020B0603020202020204" pitchFamily="34" charset="0"/>
              </a:rPr>
              <a:t>— 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not</a:t>
            </a:r>
            <a:b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</a:b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  explicit*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Coverage limit</a:t>
            </a:r>
            <a:endParaRPr lang="en-US" sz="1600" b="1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- 100,000 Euro -&gt; moral hazard </a:t>
            </a:r>
            <a:r>
              <a:rPr lang="en-US" sz="2000" dirty="0">
                <a:solidFill>
                  <a:srgbClr val="333399"/>
                </a:solidFill>
                <a:latin typeface="Trebuchet MS" panose="020B0603020202020204" pitchFamily="34" charset="0"/>
              </a:rPr>
              <a:t>— 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coverage too high for</a:t>
            </a:r>
            <a:b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</a:b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   Bulgaria </a:t>
            </a:r>
            <a:r>
              <a:rPr lang="en-US" sz="2000" dirty="0">
                <a:solidFill>
                  <a:srgbClr val="333399"/>
                </a:solidFill>
                <a:latin typeface="Trebuchet MS" panose="020B0603020202020204" pitchFamily="34" charset="0"/>
              </a:rPr>
              <a:t>— 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harmonized on EU level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Information to depositors **</a:t>
            </a:r>
          </a:p>
          <a:p>
            <a:pPr marL="0" indent="0">
              <a:buFontTx/>
              <a:buNone/>
              <a:defRPr/>
            </a:pPr>
            <a:r>
              <a:rPr lang="en-US" sz="24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- obligation to inform depositors about applied DGS</a:t>
            </a:r>
          </a:p>
          <a:p>
            <a:pPr marL="0" indent="0">
              <a:buFontTx/>
              <a:buNone/>
              <a:defRPr/>
            </a:pPr>
            <a:r>
              <a:rPr lang="en-US" sz="2000" dirty="0">
                <a:solidFill>
                  <a:srgbClr val="333399"/>
                </a:solidFill>
                <a:latin typeface="Trebuchet MS" panose="020B0603020202020204" pitchFamily="34" charset="0"/>
              </a:rPr>
              <a:t>	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- obligation to inform if the deposit is not covered</a:t>
            </a:r>
          </a:p>
          <a:p>
            <a:pPr marL="0" indent="0">
              <a:buFontTx/>
              <a:buNone/>
              <a:defRPr/>
            </a:pP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- combined deposit-investment products </a:t>
            </a:r>
            <a:r>
              <a:rPr lang="en-US" sz="2000" dirty="0">
                <a:solidFill>
                  <a:srgbClr val="333399"/>
                </a:solidFill>
                <a:latin typeface="Trebuchet MS" panose="020B0603020202020204" pitchFamily="34" charset="0"/>
              </a:rPr>
              <a:t>— </a:t>
            </a: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misuse of </a:t>
            </a:r>
            <a:b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</a:br>
            <a:r>
              <a:rPr lang="en-US" sz="2000" dirty="0" smtClean="0">
                <a:solidFill>
                  <a:srgbClr val="333399"/>
                </a:solidFill>
                <a:latin typeface="Trebuchet MS" panose="020B0603020202020204" pitchFamily="34" charset="0"/>
              </a:rPr>
              <a:t>	  information about DIS</a:t>
            </a:r>
          </a:p>
          <a:p>
            <a:pPr marL="0" indent="0">
              <a:buFontTx/>
              <a:buNone/>
              <a:defRPr/>
            </a:pPr>
            <a:endParaRPr lang="en-US" sz="2400" dirty="0" smtClean="0">
              <a:solidFill>
                <a:srgbClr val="333399"/>
              </a:solidFill>
              <a:latin typeface="Trebuchet MS" panose="020B0603020202020204" pitchFamily="34" charset="0"/>
            </a:endParaRPr>
          </a:p>
        </p:txBody>
      </p:sp>
      <p:pic>
        <p:nvPicPr>
          <p:cNvPr id="10246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463" y="160338"/>
            <a:ext cx="17256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I4qm0U8sN4W7Sz85LTORI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jDwOCIwqTF5BkTdBrUHk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1izbckFYleH6ntOYuNPwz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8AoFkRswhr8fikWDpnRrx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nvWpoDX7RNyQ9ZMxZNwP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erMTP4kHgNGDqIj40w4C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8AoFkRswhr8fikWDpnRrx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3wMXteQJijeltI4y7YbQL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2078</TotalTime>
  <Words>995</Words>
  <Application>Microsoft Office PowerPoint</Application>
  <PresentationFormat>On-screen Show (4:3)</PresentationFormat>
  <Paragraphs>236</Paragraphs>
  <Slides>19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Photo Editor Photo</vt:lpstr>
      <vt:lpstr>DIS Implications On Financial Consumer Protection </vt:lpstr>
      <vt:lpstr>Contents</vt:lpstr>
      <vt:lpstr>DIS – an Integral Part of FCP (Theoretical Perspective)</vt:lpstr>
      <vt:lpstr>DIS – an Integral Part of FCP (Theoretical Perspective)</vt:lpstr>
      <vt:lpstr>DIS – an Integral Part of FCP</vt:lpstr>
      <vt:lpstr>DIS – Balance between objectives What?</vt:lpstr>
      <vt:lpstr>DIS – Balance between objectives What?</vt:lpstr>
      <vt:lpstr>DIS – Balance between objectives What?</vt:lpstr>
      <vt:lpstr>DIS – Balance between objectives What?  (Local and EU perspective)</vt:lpstr>
      <vt:lpstr>DIS – Balance between objectives Whose Deposits?</vt:lpstr>
      <vt:lpstr>DIS – Balance between objectives Whose Deposits?</vt:lpstr>
      <vt:lpstr>DIS – Balance between objectives Whose Deposits?  (Local and EU perspective)</vt:lpstr>
      <vt:lpstr>DIS – Balance between objectives Which Institutions?</vt:lpstr>
      <vt:lpstr>DIS – Balance between objectives Which institutions?</vt:lpstr>
      <vt:lpstr>DIS – Balance between objectives Which Institutions?  (Local perspective)</vt:lpstr>
      <vt:lpstr>Other forms of depositors protection (How Information Asymmetry is Addressed?)</vt:lpstr>
      <vt:lpstr>Hierarchy of Claims Current Bulgarian Law on Bank Bankruptcy</vt:lpstr>
      <vt:lpstr>Hierarchy of Claims New EU DGSD</vt:lpstr>
      <vt:lpstr>PowerPoint Presentation</vt:lpstr>
    </vt:vector>
  </TitlesOfParts>
  <Company>BDIF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Bulgarian Deposit Insurance Fund</dc:title>
  <dc:creator>BDIF</dc:creator>
  <cp:lastModifiedBy>Румяна Маркова</cp:lastModifiedBy>
  <cp:revision>271</cp:revision>
  <dcterms:created xsi:type="dcterms:W3CDTF">2011-04-29T07:20:06Z</dcterms:created>
  <dcterms:modified xsi:type="dcterms:W3CDTF">2014-06-03T13:18:47Z</dcterms:modified>
</cp:coreProperties>
</file>