
<file path=[Content_Types].xml><?xml version="1.0" encoding="utf-8"?>
<Types xmlns="http://schemas.openxmlformats.org/package/2006/content-types">
  <Default Extension="png" ContentType="image/pn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1"/>
    <p:sldMasterId id="2147483733" r:id="rId2"/>
    <p:sldMasterId id="2147483652" r:id="rId3"/>
    <p:sldMasterId id="2147483897" r:id="rId4"/>
    <p:sldMasterId id="2147483909" r:id="rId5"/>
    <p:sldMasterId id="2147484159" r:id="rId6"/>
    <p:sldMasterId id="2147484171" r:id="rId7"/>
    <p:sldMasterId id="2147484183" r:id="rId8"/>
    <p:sldMasterId id="2147484195" r:id="rId9"/>
    <p:sldMasterId id="2147484207" r:id="rId10"/>
    <p:sldMasterId id="2147484219" r:id="rId11"/>
    <p:sldMasterId id="2147484231" r:id="rId12"/>
    <p:sldMasterId id="2147484243" r:id="rId13"/>
  </p:sldMasterIdLst>
  <p:notesMasterIdLst>
    <p:notesMasterId r:id="rId36"/>
  </p:notesMasterIdLst>
  <p:handoutMasterIdLst>
    <p:handoutMasterId r:id="rId37"/>
  </p:handoutMasterIdLst>
  <p:sldIdLst>
    <p:sldId id="1057" r:id="rId14"/>
    <p:sldId id="1046" r:id="rId15"/>
    <p:sldId id="1070" r:id="rId16"/>
    <p:sldId id="998" r:id="rId17"/>
    <p:sldId id="1071" r:id="rId18"/>
    <p:sldId id="1000" r:id="rId19"/>
    <p:sldId id="1082" r:id="rId20"/>
    <p:sldId id="1094" r:id="rId21"/>
    <p:sldId id="1096" r:id="rId22"/>
    <p:sldId id="1106" r:id="rId23"/>
    <p:sldId id="1098" r:id="rId24"/>
    <p:sldId id="1107" r:id="rId25"/>
    <p:sldId id="1108" r:id="rId26"/>
    <p:sldId id="1109" r:id="rId27"/>
    <p:sldId id="1104" r:id="rId28"/>
    <p:sldId id="1110" r:id="rId29"/>
    <p:sldId id="1072" r:id="rId30"/>
    <p:sldId id="1105" r:id="rId31"/>
    <p:sldId id="1074" r:id="rId32"/>
    <p:sldId id="1075" r:id="rId33"/>
    <p:sldId id="1076" r:id="rId34"/>
    <p:sldId id="1095" r:id="rId35"/>
  </p:sldIdLst>
  <p:sldSz cx="9144000" cy="6858000" type="screen4x3"/>
  <p:notesSz cx="6735763" cy="9866313"/>
  <p:defaultTextStyle>
    <a:defPPr>
      <a:defRPr lang="pl-PL"/>
    </a:defPPr>
    <a:lvl1pPr algn="l" rtl="0" eaLnBrk="0" fontAlgn="base" hangingPunct="0">
      <a:spcBef>
        <a:spcPct val="0"/>
      </a:spcBef>
      <a:spcAft>
        <a:spcPct val="0"/>
      </a:spcAft>
      <a:defRPr b="1" kern="1200">
        <a:solidFill>
          <a:schemeClr val="tx1"/>
        </a:solidFill>
        <a:latin typeface="Arial" charset="0"/>
        <a:ea typeface="+mn-ea"/>
        <a:cs typeface="Arial" charset="0"/>
      </a:defRPr>
    </a:lvl1pPr>
    <a:lvl2pPr marL="457200" algn="l" rtl="0" eaLnBrk="0" fontAlgn="base" hangingPunct="0">
      <a:spcBef>
        <a:spcPct val="0"/>
      </a:spcBef>
      <a:spcAft>
        <a:spcPct val="0"/>
      </a:spcAft>
      <a:defRPr b="1" kern="1200">
        <a:solidFill>
          <a:schemeClr val="tx1"/>
        </a:solidFill>
        <a:latin typeface="Arial" charset="0"/>
        <a:ea typeface="+mn-ea"/>
        <a:cs typeface="Arial" charset="0"/>
      </a:defRPr>
    </a:lvl2pPr>
    <a:lvl3pPr marL="914400" algn="l" rtl="0" eaLnBrk="0" fontAlgn="base" hangingPunct="0">
      <a:spcBef>
        <a:spcPct val="0"/>
      </a:spcBef>
      <a:spcAft>
        <a:spcPct val="0"/>
      </a:spcAft>
      <a:defRPr b="1" kern="1200">
        <a:solidFill>
          <a:schemeClr val="tx1"/>
        </a:solidFill>
        <a:latin typeface="Arial" charset="0"/>
        <a:ea typeface="+mn-ea"/>
        <a:cs typeface="Arial" charset="0"/>
      </a:defRPr>
    </a:lvl3pPr>
    <a:lvl4pPr marL="1371600" algn="l" rtl="0" eaLnBrk="0" fontAlgn="base" hangingPunct="0">
      <a:spcBef>
        <a:spcPct val="0"/>
      </a:spcBef>
      <a:spcAft>
        <a:spcPct val="0"/>
      </a:spcAft>
      <a:defRPr b="1" kern="1200">
        <a:solidFill>
          <a:schemeClr val="tx1"/>
        </a:solidFill>
        <a:latin typeface="Arial" charset="0"/>
        <a:ea typeface="+mn-ea"/>
        <a:cs typeface="Arial" charset="0"/>
      </a:defRPr>
    </a:lvl4pPr>
    <a:lvl5pPr marL="1828800" algn="l" rtl="0" eaLnBrk="0" fontAlgn="base" hangingPunct="0">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FFD3A7"/>
    <a:srgbClr val="FFD9D9"/>
    <a:srgbClr val="FFE5E5"/>
    <a:srgbClr val="FFA74F"/>
    <a:srgbClr val="00E200"/>
    <a:srgbClr val="E9F5DB"/>
    <a:srgbClr val="DCF0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 pośredni 2 — Ak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085" autoAdjust="0"/>
    <p:restoredTop sz="94676" autoAdjust="0"/>
  </p:normalViewPr>
  <p:slideViewPr>
    <p:cSldViewPr>
      <p:cViewPr>
        <p:scale>
          <a:sx n="66" d="100"/>
          <a:sy n="66" d="100"/>
        </p:scale>
        <p:origin x="-2016" y="-522"/>
      </p:cViewPr>
      <p:guideLst>
        <p:guide orient="horz" pos="3884"/>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8.xml"/><Relationship Id="rId34" Type="http://schemas.openxmlformats.org/officeDocument/2006/relationships/slide" Target="slides/slide2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4980F5-CDB1-48D8-9664-9FAC6B65ABED}"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en-US"/>
        </a:p>
      </dgm:t>
    </dgm:pt>
    <dgm:pt modelId="{7C67DA08-2A8F-421F-B760-A59CF25CF836}">
      <dgm:prSet phldrT="[Tekst]" custT="1"/>
      <dgm:spPr>
        <a:solidFill>
          <a:schemeClr val="accent2">
            <a:lumMod val="50000"/>
          </a:schemeClr>
        </a:solidFill>
      </dgm:spPr>
      <dgm:t>
        <a:bodyPr/>
        <a:lstStyle/>
        <a:p>
          <a:r>
            <a:rPr lang="pl-PL" sz="1400" dirty="0" smtClean="0"/>
            <a:t>B</a:t>
          </a:r>
          <a:r>
            <a:rPr lang="en-US" sz="1400" dirty="0" err="1" smtClean="0"/>
            <a:t>ank</a:t>
          </a:r>
          <a:r>
            <a:rPr lang="en-US" sz="1400" dirty="0" smtClean="0"/>
            <a:t> customer</a:t>
          </a:r>
          <a:r>
            <a:rPr lang="pl-PL" sz="1400" dirty="0" smtClean="0"/>
            <a:t>s</a:t>
          </a:r>
          <a:r>
            <a:rPr lang="en-US" sz="1400" dirty="0" smtClean="0"/>
            <a:t>,</a:t>
          </a:r>
          <a:r>
            <a:rPr lang="pl-PL" sz="1400" dirty="0" smtClean="0"/>
            <a:t> in </a:t>
          </a:r>
          <a:r>
            <a:rPr lang="pl-PL" sz="1400" dirty="0" err="1" smtClean="0"/>
            <a:t>particular</a:t>
          </a:r>
          <a:r>
            <a:rPr lang="en-US" sz="1400" dirty="0" smtClean="0"/>
            <a:t> depositor</a:t>
          </a:r>
          <a:r>
            <a:rPr lang="pl-PL" sz="1400" dirty="0" smtClean="0"/>
            <a:t>s,</a:t>
          </a:r>
          <a:r>
            <a:rPr lang="en-US" sz="1400" dirty="0" smtClean="0"/>
            <a:t> </a:t>
          </a:r>
          <a:r>
            <a:rPr lang="pl-PL" sz="1400" dirty="0" err="1" smtClean="0"/>
            <a:t>have</a:t>
          </a:r>
          <a:r>
            <a:rPr lang="pl-PL" sz="1400" dirty="0" smtClean="0"/>
            <a:t> </a:t>
          </a:r>
          <a:r>
            <a:rPr lang="en-US" sz="1400" dirty="0" smtClean="0"/>
            <a:t>the right to be informed and educated</a:t>
          </a:r>
          <a:endParaRPr lang="en-US" sz="1400" dirty="0"/>
        </a:p>
      </dgm:t>
    </dgm:pt>
    <dgm:pt modelId="{2C9CCA96-52A9-4CDE-BE12-4212135C5494}" type="parTrans" cxnId="{F348FDD0-C235-40D8-9475-674752BE0BF8}">
      <dgm:prSet/>
      <dgm:spPr/>
      <dgm:t>
        <a:bodyPr/>
        <a:lstStyle/>
        <a:p>
          <a:endParaRPr lang="en-US" sz="1400"/>
        </a:p>
      </dgm:t>
    </dgm:pt>
    <dgm:pt modelId="{04050519-2963-4996-A0F5-562352D7AD19}" type="sibTrans" cxnId="{F348FDD0-C235-40D8-9475-674752BE0BF8}">
      <dgm:prSet/>
      <dgm:spPr/>
      <dgm:t>
        <a:bodyPr/>
        <a:lstStyle/>
        <a:p>
          <a:endParaRPr lang="en-US" sz="1400"/>
        </a:p>
      </dgm:t>
    </dgm:pt>
    <dgm:pt modelId="{FACF80E2-76CC-449B-BF41-C1B64D9D4C7E}">
      <dgm:prSet phldrT="[Tekst]" custT="1"/>
      <dgm:spPr>
        <a:solidFill>
          <a:schemeClr val="accent2">
            <a:lumMod val="50000"/>
          </a:schemeClr>
        </a:solidFill>
      </dgm:spPr>
      <dgm:t>
        <a:bodyPr/>
        <a:lstStyle/>
        <a:p>
          <a:r>
            <a:rPr lang="en-US" sz="1400" dirty="0" smtClean="0"/>
            <a:t>A well-informed public is less susceptible to rumors, and public confidence in the safety of deposits is a powerful force in preventing bank runs</a:t>
          </a:r>
          <a:endParaRPr lang="en-US" sz="1400" dirty="0"/>
        </a:p>
      </dgm:t>
    </dgm:pt>
    <dgm:pt modelId="{2185B9C3-66BF-4F63-8A61-DFB0282BB677}" type="parTrans" cxnId="{1460AD3D-2E3D-442E-89C7-83F560489130}">
      <dgm:prSet/>
      <dgm:spPr/>
      <dgm:t>
        <a:bodyPr/>
        <a:lstStyle/>
        <a:p>
          <a:endParaRPr lang="en-US" sz="1400"/>
        </a:p>
      </dgm:t>
    </dgm:pt>
    <dgm:pt modelId="{EC277BD8-15A8-4C44-8FB8-2172D8A8EA05}" type="sibTrans" cxnId="{1460AD3D-2E3D-442E-89C7-83F560489130}">
      <dgm:prSet/>
      <dgm:spPr/>
      <dgm:t>
        <a:bodyPr/>
        <a:lstStyle/>
        <a:p>
          <a:endParaRPr lang="en-US" sz="1400"/>
        </a:p>
      </dgm:t>
    </dgm:pt>
    <dgm:pt modelId="{0DA898A5-E910-4882-B142-909F98DBDAD8}">
      <dgm:prSet custT="1"/>
      <dgm:spPr>
        <a:solidFill>
          <a:schemeClr val="accent2">
            <a:lumMod val="50000"/>
          </a:schemeClr>
        </a:solidFill>
      </dgm:spPr>
      <dgm:t>
        <a:bodyPr/>
        <a:lstStyle/>
        <a:p>
          <a:r>
            <a:rPr lang="en-US" sz="1400" dirty="0" smtClean="0"/>
            <a:t>In order to reinforce consumer protection, some deposit insurers have already shifted the focus of their public awareness campaigns from promoting awareness of the deposit insurance system to promoting safe banking practices</a:t>
          </a:r>
          <a:endParaRPr lang="en-US" sz="1400" dirty="0"/>
        </a:p>
      </dgm:t>
    </dgm:pt>
    <dgm:pt modelId="{D7E0A56C-6E3B-4ACE-9F38-422BBD2657E1}" type="parTrans" cxnId="{8DEBBADC-1C5D-44E2-B7E3-F0A845856743}">
      <dgm:prSet/>
      <dgm:spPr/>
      <dgm:t>
        <a:bodyPr/>
        <a:lstStyle/>
        <a:p>
          <a:endParaRPr lang="en-US" sz="1400"/>
        </a:p>
      </dgm:t>
    </dgm:pt>
    <dgm:pt modelId="{BE1CE8C9-0B96-42C5-8DD0-BD6B1D7860AA}" type="sibTrans" cxnId="{8DEBBADC-1C5D-44E2-B7E3-F0A845856743}">
      <dgm:prSet/>
      <dgm:spPr/>
      <dgm:t>
        <a:bodyPr/>
        <a:lstStyle/>
        <a:p>
          <a:endParaRPr lang="en-US" sz="1400"/>
        </a:p>
      </dgm:t>
    </dgm:pt>
    <dgm:pt modelId="{3BCD7266-090A-4CA7-8D5D-612959C5FB3A}">
      <dgm:prSet phldrT="[Tekst]" custT="1"/>
      <dgm:spPr>
        <a:solidFill>
          <a:schemeClr val="accent2">
            <a:lumMod val="50000"/>
          </a:schemeClr>
        </a:solidFill>
      </dgm:spPr>
      <dgm:t>
        <a:bodyPr/>
        <a:lstStyle/>
        <a:p>
          <a:r>
            <a:rPr lang="pl-PL" sz="1400" dirty="0" smtClean="0"/>
            <a:t>C</a:t>
          </a:r>
          <a:r>
            <a:rPr lang="en-US" sz="1400" dirty="0" err="1" smtClean="0"/>
            <a:t>onsumers</a:t>
          </a:r>
          <a:r>
            <a:rPr lang="en-US" sz="1400" dirty="0" smtClean="0"/>
            <a:t> who are financially informed and know their rights can impose additional discipline on the banking system</a:t>
          </a:r>
          <a:endParaRPr lang="en-US" sz="1400" dirty="0"/>
        </a:p>
      </dgm:t>
    </dgm:pt>
    <dgm:pt modelId="{36C9664D-B663-4829-A256-FA85E988E399}" type="parTrans" cxnId="{5A04DAF7-0FF8-4319-B32B-247263DFA5AB}">
      <dgm:prSet/>
      <dgm:spPr/>
      <dgm:t>
        <a:bodyPr/>
        <a:lstStyle/>
        <a:p>
          <a:endParaRPr lang="en-US" sz="1400"/>
        </a:p>
      </dgm:t>
    </dgm:pt>
    <dgm:pt modelId="{7F006F3A-87D5-466E-A5CB-22AD7B14AF59}" type="sibTrans" cxnId="{5A04DAF7-0FF8-4319-B32B-247263DFA5AB}">
      <dgm:prSet/>
      <dgm:spPr/>
      <dgm:t>
        <a:bodyPr/>
        <a:lstStyle/>
        <a:p>
          <a:endParaRPr lang="en-US" sz="1400"/>
        </a:p>
      </dgm:t>
    </dgm:pt>
    <dgm:pt modelId="{CF9D2F52-CB68-4F59-8508-1974A122277B}" type="pres">
      <dgm:prSet presAssocID="{6B4980F5-CDB1-48D8-9664-9FAC6B65ABED}" presName="linear" presStyleCnt="0">
        <dgm:presLayoutVars>
          <dgm:dir/>
          <dgm:animLvl val="lvl"/>
          <dgm:resizeHandles val="exact"/>
        </dgm:presLayoutVars>
      </dgm:prSet>
      <dgm:spPr/>
      <dgm:t>
        <a:bodyPr/>
        <a:lstStyle/>
        <a:p>
          <a:endParaRPr lang="en-US"/>
        </a:p>
      </dgm:t>
    </dgm:pt>
    <dgm:pt modelId="{6283918F-1222-462F-B899-F263DE7F98BB}" type="pres">
      <dgm:prSet presAssocID="{7C67DA08-2A8F-421F-B760-A59CF25CF836}" presName="parentLin" presStyleCnt="0"/>
      <dgm:spPr/>
      <dgm:t>
        <a:bodyPr/>
        <a:lstStyle/>
        <a:p>
          <a:endParaRPr lang="en-US"/>
        </a:p>
      </dgm:t>
    </dgm:pt>
    <dgm:pt modelId="{B959A354-C6C6-4437-A05E-18BAF2A33C7E}" type="pres">
      <dgm:prSet presAssocID="{7C67DA08-2A8F-421F-B760-A59CF25CF836}" presName="parentLeftMargin" presStyleLbl="node1" presStyleIdx="0" presStyleCnt="4"/>
      <dgm:spPr/>
      <dgm:t>
        <a:bodyPr/>
        <a:lstStyle/>
        <a:p>
          <a:endParaRPr lang="en-US"/>
        </a:p>
      </dgm:t>
    </dgm:pt>
    <dgm:pt modelId="{4DA579B9-8048-43D1-B4F7-7AB82F34E73B}" type="pres">
      <dgm:prSet presAssocID="{7C67DA08-2A8F-421F-B760-A59CF25CF836}" presName="parentText" presStyleLbl="node1" presStyleIdx="0" presStyleCnt="4" custScaleX="129407">
        <dgm:presLayoutVars>
          <dgm:chMax val="0"/>
          <dgm:bulletEnabled val="1"/>
        </dgm:presLayoutVars>
      </dgm:prSet>
      <dgm:spPr/>
      <dgm:t>
        <a:bodyPr/>
        <a:lstStyle/>
        <a:p>
          <a:endParaRPr lang="en-US"/>
        </a:p>
      </dgm:t>
    </dgm:pt>
    <dgm:pt modelId="{6A8291C8-604A-4F3B-848E-28F97FD734B7}" type="pres">
      <dgm:prSet presAssocID="{7C67DA08-2A8F-421F-B760-A59CF25CF836}" presName="negativeSpace" presStyleCnt="0"/>
      <dgm:spPr/>
      <dgm:t>
        <a:bodyPr/>
        <a:lstStyle/>
        <a:p>
          <a:endParaRPr lang="en-US"/>
        </a:p>
      </dgm:t>
    </dgm:pt>
    <dgm:pt modelId="{6A61BCCD-7DB4-4C11-B56F-D07938B52100}" type="pres">
      <dgm:prSet presAssocID="{7C67DA08-2A8F-421F-B760-A59CF25CF836}" presName="childText" presStyleLbl="conFgAcc1" presStyleIdx="0" presStyleCnt="4">
        <dgm:presLayoutVars>
          <dgm:bulletEnabled val="1"/>
        </dgm:presLayoutVars>
      </dgm:prSet>
      <dgm:spPr/>
      <dgm:t>
        <a:bodyPr/>
        <a:lstStyle/>
        <a:p>
          <a:endParaRPr lang="en-US"/>
        </a:p>
      </dgm:t>
    </dgm:pt>
    <dgm:pt modelId="{B6BF585B-EF93-4806-8B97-E4443E55B504}" type="pres">
      <dgm:prSet presAssocID="{04050519-2963-4996-A0F5-562352D7AD19}" presName="spaceBetweenRectangles" presStyleCnt="0"/>
      <dgm:spPr/>
      <dgm:t>
        <a:bodyPr/>
        <a:lstStyle/>
        <a:p>
          <a:endParaRPr lang="en-US"/>
        </a:p>
      </dgm:t>
    </dgm:pt>
    <dgm:pt modelId="{31263F85-7D7D-4249-A7C4-9B39511BBA65}" type="pres">
      <dgm:prSet presAssocID="{0DA898A5-E910-4882-B142-909F98DBDAD8}" presName="parentLin" presStyleCnt="0"/>
      <dgm:spPr/>
      <dgm:t>
        <a:bodyPr/>
        <a:lstStyle/>
        <a:p>
          <a:endParaRPr lang="en-US"/>
        </a:p>
      </dgm:t>
    </dgm:pt>
    <dgm:pt modelId="{632A1097-A904-4BF6-8317-0A18BCE9E79B}" type="pres">
      <dgm:prSet presAssocID="{0DA898A5-E910-4882-B142-909F98DBDAD8}" presName="parentLeftMargin" presStyleLbl="node1" presStyleIdx="0" presStyleCnt="4"/>
      <dgm:spPr/>
      <dgm:t>
        <a:bodyPr/>
        <a:lstStyle/>
        <a:p>
          <a:endParaRPr lang="en-US"/>
        </a:p>
      </dgm:t>
    </dgm:pt>
    <dgm:pt modelId="{DA04BC01-7F9C-4D62-BE8E-AE3BD31EF46D}" type="pres">
      <dgm:prSet presAssocID="{0DA898A5-E910-4882-B142-909F98DBDAD8}" presName="parentText" presStyleLbl="node1" presStyleIdx="1" presStyleCnt="4" custScaleX="129390">
        <dgm:presLayoutVars>
          <dgm:chMax val="0"/>
          <dgm:bulletEnabled val="1"/>
        </dgm:presLayoutVars>
      </dgm:prSet>
      <dgm:spPr/>
      <dgm:t>
        <a:bodyPr/>
        <a:lstStyle/>
        <a:p>
          <a:endParaRPr lang="en-US"/>
        </a:p>
      </dgm:t>
    </dgm:pt>
    <dgm:pt modelId="{72BBD3E7-E9EE-44F8-AE70-46EF28AB49DD}" type="pres">
      <dgm:prSet presAssocID="{0DA898A5-E910-4882-B142-909F98DBDAD8}" presName="negativeSpace" presStyleCnt="0"/>
      <dgm:spPr/>
      <dgm:t>
        <a:bodyPr/>
        <a:lstStyle/>
        <a:p>
          <a:endParaRPr lang="en-US"/>
        </a:p>
      </dgm:t>
    </dgm:pt>
    <dgm:pt modelId="{2B17A2B4-AF94-4934-AE47-1BC798AD3E02}" type="pres">
      <dgm:prSet presAssocID="{0DA898A5-E910-4882-B142-909F98DBDAD8}" presName="childText" presStyleLbl="conFgAcc1" presStyleIdx="1" presStyleCnt="4">
        <dgm:presLayoutVars>
          <dgm:bulletEnabled val="1"/>
        </dgm:presLayoutVars>
      </dgm:prSet>
      <dgm:spPr/>
      <dgm:t>
        <a:bodyPr/>
        <a:lstStyle/>
        <a:p>
          <a:endParaRPr lang="en-US"/>
        </a:p>
      </dgm:t>
    </dgm:pt>
    <dgm:pt modelId="{6207D8DF-7D47-4E67-8721-631ECFCABA0E}" type="pres">
      <dgm:prSet presAssocID="{BE1CE8C9-0B96-42C5-8DD0-BD6B1D7860AA}" presName="spaceBetweenRectangles" presStyleCnt="0"/>
      <dgm:spPr/>
      <dgm:t>
        <a:bodyPr/>
        <a:lstStyle/>
        <a:p>
          <a:endParaRPr lang="en-US"/>
        </a:p>
      </dgm:t>
    </dgm:pt>
    <dgm:pt modelId="{C503E5F9-9A0C-4FF3-9E67-BA4140D8714E}" type="pres">
      <dgm:prSet presAssocID="{FACF80E2-76CC-449B-BF41-C1B64D9D4C7E}" presName="parentLin" presStyleCnt="0"/>
      <dgm:spPr/>
      <dgm:t>
        <a:bodyPr/>
        <a:lstStyle/>
        <a:p>
          <a:endParaRPr lang="en-US"/>
        </a:p>
      </dgm:t>
    </dgm:pt>
    <dgm:pt modelId="{3D0EB1DC-D6E5-4ACA-A257-C83E4195A14E}" type="pres">
      <dgm:prSet presAssocID="{FACF80E2-76CC-449B-BF41-C1B64D9D4C7E}" presName="parentLeftMargin" presStyleLbl="node1" presStyleIdx="1" presStyleCnt="4"/>
      <dgm:spPr/>
      <dgm:t>
        <a:bodyPr/>
        <a:lstStyle/>
        <a:p>
          <a:endParaRPr lang="en-US"/>
        </a:p>
      </dgm:t>
    </dgm:pt>
    <dgm:pt modelId="{89318969-9BCF-420D-A3CA-31F8601596B2}" type="pres">
      <dgm:prSet presAssocID="{FACF80E2-76CC-449B-BF41-C1B64D9D4C7E}" presName="parentText" presStyleLbl="node1" presStyleIdx="2" presStyleCnt="4" custScaleX="129391">
        <dgm:presLayoutVars>
          <dgm:chMax val="0"/>
          <dgm:bulletEnabled val="1"/>
        </dgm:presLayoutVars>
      </dgm:prSet>
      <dgm:spPr/>
      <dgm:t>
        <a:bodyPr/>
        <a:lstStyle/>
        <a:p>
          <a:endParaRPr lang="en-US"/>
        </a:p>
      </dgm:t>
    </dgm:pt>
    <dgm:pt modelId="{A7CFB6BF-F7D1-4717-9DA4-3ED82D174314}" type="pres">
      <dgm:prSet presAssocID="{FACF80E2-76CC-449B-BF41-C1B64D9D4C7E}" presName="negativeSpace" presStyleCnt="0"/>
      <dgm:spPr/>
      <dgm:t>
        <a:bodyPr/>
        <a:lstStyle/>
        <a:p>
          <a:endParaRPr lang="en-US"/>
        </a:p>
      </dgm:t>
    </dgm:pt>
    <dgm:pt modelId="{890ED399-E829-4F34-8BA5-AB49733D035F}" type="pres">
      <dgm:prSet presAssocID="{FACF80E2-76CC-449B-BF41-C1B64D9D4C7E}" presName="childText" presStyleLbl="conFgAcc1" presStyleIdx="2" presStyleCnt="4">
        <dgm:presLayoutVars>
          <dgm:bulletEnabled val="1"/>
        </dgm:presLayoutVars>
      </dgm:prSet>
      <dgm:spPr/>
      <dgm:t>
        <a:bodyPr/>
        <a:lstStyle/>
        <a:p>
          <a:endParaRPr lang="en-US"/>
        </a:p>
      </dgm:t>
    </dgm:pt>
    <dgm:pt modelId="{5DA5FC81-EAC1-49ED-AC8F-48F3CE97991E}" type="pres">
      <dgm:prSet presAssocID="{EC277BD8-15A8-4C44-8FB8-2172D8A8EA05}" presName="spaceBetweenRectangles" presStyleCnt="0"/>
      <dgm:spPr/>
      <dgm:t>
        <a:bodyPr/>
        <a:lstStyle/>
        <a:p>
          <a:endParaRPr lang="en-US"/>
        </a:p>
      </dgm:t>
    </dgm:pt>
    <dgm:pt modelId="{7D195AA5-37AF-409A-8263-1BBB4396F6FC}" type="pres">
      <dgm:prSet presAssocID="{3BCD7266-090A-4CA7-8D5D-612959C5FB3A}" presName="parentLin" presStyleCnt="0"/>
      <dgm:spPr/>
      <dgm:t>
        <a:bodyPr/>
        <a:lstStyle/>
        <a:p>
          <a:endParaRPr lang="en-US"/>
        </a:p>
      </dgm:t>
    </dgm:pt>
    <dgm:pt modelId="{A393DC8B-C974-42ED-B2FA-C4A7E22FFE80}" type="pres">
      <dgm:prSet presAssocID="{3BCD7266-090A-4CA7-8D5D-612959C5FB3A}" presName="parentLeftMargin" presStyleLbl="node1" presStyleIdx="2" presStyleCnt="4"/>
      <dgm:spPr/>
      <dgm:t>
        <a:bodyPr/>
        <a:lstStyle/>
        <a:p>
          <a:endParaRPr lang="en-US"/>
        </a:p>
      </dgm:t>
    </dgm:pt>
    <dgm:pt modelId="{CF727932-72F6-489F-AAD1-25C4D4A5DA0A}" type="pres">
      <dgm:prSet presAssocID="{3BCD7266-090A-4CA7-8D5D-612959C5FB3A}" presName="parentText" presStyleLbl="node1" presStyleIdx="3" presStyleCnt="4" custScaleX="128200">
        <dgm:presLayoutVars>
          <dgm:chMax val="0"/>
          <dgm:bulletEnabled val="1"/>
        </dgm:presLayoutVars>
      </dgm:prSet>
      <dgm:spPr/>
      <dgm:t>
        <a:bodyPr/>
        <a:lstStyle/>
        <a:p>
          <a:endParaRPr lang="en-US"/>
        </a:p>
      </dgm:t>
    </dgm:pt>
    <dgm:pt modelId="{505E8F93-9687-4CFE-849A-FEFC40C26C5D}" type="pres">
      <dgm:prSet presAssocID="{3BCD7266-090A-4CA7-8D5D-612959C5FB3A}" presName="negativeSpace" presStyleCnt="0"/>
      <dgm:spPr/>
      <dgm:t>
        <a:bodyPr/>
        <a:lstStyle/>
        <a:p>
          <a:endParaRPr lang="en-US"/>
        </a:p>
      </dgm:t>
    </dgm:pt>
    <dgm:pt modelId="{F3A5F058-3CFF-439F-970C-190E7E9A2305}" type="pres">
      <dgm:prSet presAssocID="{3BCD7266-090A-4CA7-8D5D-612959C5FB3A}" presName="childText" presStyleLbl="conFgAcc1" presStyleIdx="3" presStyleCnt="4">
        <dgm:presLayoutVars>
          <dgm:bulletEnabled val="1"/>
        </dgm:presLayoutVars>
      </dgm:prSet>
      <dgm:spPr/>
      <dgm:t>
        <a:bodyPr/>
        <a:lstStyle/>
        <a:p>
          <a:endParaRPr lang="en-US"/>
        </a:p>
      </dgm:t>
    </dgm:pt>
  </dgm:ptLst>
  <dgm:cxnLst>
    <dgm:cxn modelId="{6A0A65EE-2DB3-4C9A-9399-9E22D1E5C775}" type="presOf" srcId="{3BCD7266-090A-4CA7-8D5D-612959C5FB3A}" destId="{CF727932-72F6-489F-AAD1-25C4D4A5DA0A}" srcOrd="1" destOrd="0" presId="urn:microsoft.com/office/officeart/2005/8/layout/list1"/>
    <dgm:cxn modelId="{8DEBBADC-1C5D-44E2-B7E3-F0A845856743}" srcId="{6B4980F5-CDB1-48D8-9664-9FAC6B65ABED}" destId="{0DA898A5-E910-4882-B142-909F98DBDAD8}" srcOrd="1" destOrd="0" parTransId="{D7E0A56C-6E3B-4ACE-9F38-422BBD2657E1}" sibTransId="{BE1CE8C9-0B96-42C5-8DD0-BD6B1D7860AA}"/>
    <dgm:cxn modelId="{7DA29B98-6045-4423-A32C-EA4B0FEDF194}" type="presOf" srcId="{FACF80E2-76CC-449B-BF41-C1B64D9D4C7E}" destId="{89318969-9BCF-420D-A3CA-31F8601596B2}" srcOrd="1" destOrd="0" presId="urn:microsoft.com/office/officeart/2005/8/layout/list1"/>
    <dgm:cxn modelId="{B718E571-7CA3-4F04-B9D3-C4AB15F3AE76}" type="presOf" srcId="{7C67DA08-2A8F-421F-B760-A59CF25CF836}" destId="{4DA579B9-8048-43D1-B4F7-7AB82F34E73B}" srcOrd="1" destOrd="0" presId="urn:microsoft.com/office/officeart/2005/8/layout/list1"/>
    <dgm:cxn modelId="{5A04DAF7-0FF8-4319-B32B-247263DFA5AB}" srcId="{6B4980F5-CDB1-48D8-9664-9FAC6B65ABED}" destId="{3BCD7266-090A-4CA7-8D5D-612959C5FB3A}" srcOrd="3" destOrd="0" parTransId="{36C9664D-B663-4829-A256-FA85E988E399}" sibTransId="{7F006F3A-87D5-466E-A5CB-22AD7B14AF59}"/>
    <dgm:cxn modelId="{46720B8A-E708-41F6-BD85-ED7AFD21B0DF}" type="presOf" srcId="{FACF80E2-76CC-449B-BF41-C1B64D9D4C7E}" destId="{3D0EB1DC-D6E5-4ACA-A257-C83E4195A14E}" srcOrd="0" destOrd="0" presId="urn:microsoft.com/office/officeart/2005/8/layout/list1"/>
    <dgm:cxn modelId="{F348FDD0-C235-40D8-9475-674752BE0BF8}" srcId="{6B4980F5-CDB1-48D8-9664-9FAC6B65ABED}" destId="{7C67DA08-2A8F-421F-B760-A59CF25CF836}" srcOrd="0" destOrd="0" parTransId="{2C9CCA96-52A9-4CDE-BE12-4212135C5494}" sibTransId="{04050519-2963-4996-A0F5-562352D7AD19}"/>
    <dgm:cxn modelId="{1460AD3D-2E3D-442E-89C7-83F560489130}" srcId="{6B4980F5-CDB1-48D8-9664-9FAC6B65ABED}" destId="{FACF80E2-76CC-449B-BF41-C1B64D9D4C7E}" srcOrd="2" destOrd="0" parTransId="{2185B9C3-66BF-4F63-8A61-DFB0282BB677}" sibTransId="{EC277BD8-15A8-4C44-8FB8-2172D8A8EA05}"/>
    <dgm:cxn modelId="{D8648B2A-1B94-4866-8B5A-C6B8C1867FDE}" type="presOf" srcId="{7C67DA08-2A8F-421F-B760-A59CF25CF836}" destId="{B959A354-C6C6-4437-A05E-18BAF2A33C7E}" srcOrd="0" destOrd="0" presId="urn:microsoft.com/office/officeart/2005/8/layout/list1"/>
    <dgm:cxn modelId="{FF7C778A-2337-49E9-8B1A-89300FEE3A73}" type="presOf" srcId="{0DA898A5-E910-4882-B142-909F98DBDAD8}" destId="{DA04BC01-7F9C-4D62-BE8E-AE3BD31EF46D}" srcOrd="1" destOrd="0" presId="urn:microsoft.com/office/officeart/2005/8/layout/list1"/>
    <dgm:cxn modelId="{1039C61F-61BF-462A-8E88-4CD32BE29C73}" type="presOf" srcId="{0DA898A5-E910-4882-B142-909F98DBDAD8}" destId="{632A1097-A904-4BF6-8317-0A18BCE9E79B}" srcOrd="0" destOrd="0" presId="urn:microsoft.com/office/officeart/2005/8/layout/list1"/>
    <dgm:cxn modelId="{9C295705-8831-4952-8878-F27ECC8C3873}" type="presOf" srcId="{3BCD7266-090A-4CA7-8D5D-612959C5FB3A}" destId="{A393DC8B-C974-42ED-B2FA-C4A7E22FFE80}" srcOrd="0" destOrd="0" presId="urn:microsoft.com/office/officeart/2005/8/layout/list1"/>
    <dgm:cxn modelId="{C38FDD88-0506-4394-A185-653796E5236A}" type="presOf" srcId="{6B4980F5-CDB1-48D8-9664-9FAC6B65ABED}" destId="{CF9D2F52-CB68-4F59-8508-1974A122277B}" srcOrd="0" destOrd="0" presId="urn:microsoft.com/office/officeart/2005/8/layout/list1"/>
    <dgm:cxn modelId="{C74AB599-1121-49BA-A971-7E2C4B725188}" type="presParOf" srcId="{CF9D2F52-CB68-4F59-8508-1974A122277B}" destId="{6283918F-1222-462F-B899-F263DE7F98BB}" srcOrd="0" destOrd="0" presId="urn:microsoft.com/office/officeart/2005/8/layout/list1"/>
    <dgm:cxn modelId="{48E1B426-72FC-411C-BBB0-0519AA621A49}" type="presParOf" srcId="{6283918F-1222-462F-B899-F263DE7F98BB}" destId="{B959A354-C6C6-4437-A05E-18BAF2A33C7E}" srcOrd="0" destOrd="0" presId="urn:microsoft.com/office/officeart/2005/8/layout/list1"/>
    <dgm:cxn modelId="{14D1A519-91CF-4BA1-B9ED-B06BE966EAAB}" type="presParOf" srcId="{6283918F-1222-462F-B899-F263DE7F98BB}" destId="{4DA579B9-8048-43D1-B4F7-7AB82F34E73B}" srcOrd="1" destOrd="0" presId="urn:microsoft.com/office/officeart/2005/8/layout/list1"/>
    <dgm:cxn modelId="{86637351-3EC8-4270-A497-5A4E0D68D6F2}" type="presParOf" srcId="{CF9D2F52-CB68-4F59-8508-1974A122277B}" destId="{6A8291C8-604A-4F3B-848E-28F97FD734B7}" srcOrd="1" destOrd="0" presId="urn:microsoft.com/office/officeart/2005/8/layout/list1"/>
    <dgm:cxn modelId="{ABBE4A18-1A2C-470B-8D85-6AD750BD737D}" type="presParOf" srcId="{CF9D2F52-CB68-4F59-8508-1974A122277B}" destId="{6A61BCCD-7DB4-4C11-B56F-D07938B52100}" srcOrd="2" destOrd="0" presId="urn:microsoft.com/office/officeart/2005/8/layout/list1"/>
    <dgm:cxn modelId="{F9AEC63F-FFF8-4978-9435-7935622A5D1E}" type="presParOf" srcId="{CF9D2F52-CB68-4F59-8508-1974A122277B}" destId="{B6BF585B-EF93-4806-8B97-E4443E55B504}" srcOrd="3" destOrd="0" presId="urn:microsoft.com/office/officeart/2005/8/layout/list1"/>
    <dgm:cxn modelId="{FC5B90D6-1583-43A9-8C4A-D86236F23F91}" type="presParOf" srcId="{CF9D2F52-CB68-4F59-8508-1974A122277B}" destId="{31263F85-7D7D-4249-A7C4-9B39511BBA65}" srcOrd="4" destOrd="0" presId="urn:microsoft.com/office/officeart/2005/8/layout/list1"/>
    <dgm:cxn modelId="{D0696D77-7FCF-449D-B142-3C0787C6D95D}" type="presParOf" srcId="{31263F85-7D7D-4249-A7C4-9B39511BBA65}" destId="{632A1097-A904-4BF6-8317-0A18BCE9E79B}" srcOrd="0" destOrd="0" presId="urn:microsoft.com/office/officeart/2005/8/layout/list1"/>
    <dgm:cxn modelId="{D6A73DA8-CBF1-4786-A0E0-E67D90A30B58}" type="presParOf" srcId="{31263F85-7D7D-4249-A7C4-9B39511BBA65}" destId="{DA04BC01-7F9C-4D62-BE8E-AE3BD31EF46D}" srcOrd="1" destOrd="0" presId="urn:microsoft.com/office/officeart/2005/8/layout/list1"/>
    <dgm:cxn modelId="{B8187E9F-DFD4-4EB7-8314-B3AF17EF62A3}" type="presParOf" srcId="{CF9D2F52-CB68-4F59-8508-1974A122277B}" destId="{72BBD3E7-E9EE-44F8-AE70-46EF28AB49DD}" srcOrd="5" destOrd="0" presId="urn:microsoft.com/office/officeart/2005/8/layout/list1"/>
    <dgm:cxn modelId="{C2FF8329-9B91-4730-B2B2-07AF731E0BA2}" type="presParOf" srcId="{CF9D2F52-CB68-4F59-8508-1974A122277B}" destId="{2B17A2B4-AF94-4934-AE47-1BC798AD3E02}" srcOrd="6" destOrd="0" presId="urn:microsoft.com/office/officeart/2005/8/layout/list1"/>
    <dgm:cxn modelId="{D050732A-85C4-430C-BBFB-D150DF3EF3EB}" type="presParOf" srcId="{CF9D2F52-CB68-4F59-8508-1974A122277B}" destId="{6207D8DF-7D47-4E67-8721-631ECFCABA0E}" srcOrd="7" destOrd="0" presId="urn:microsoft.com/office/officeart/2005/8/layout/list1"/>
    <dgm:cxn modelId="{0D78CF34-F8B0-41B4-8016-F6D155067CA4}" type="presParOf" srcId="{CF9D2F52-CB68-4F59-8508-1974A122277B}" destId="{C503E5F9-9A0C-4FF3-9E67-BA4140D8714E}" srcOrd="8" destOrd="0" presId="urn:microsoft.com/office/officeart/2005/8/layout/list1"/>
    <dgm:cxn modelId="{86BF5164-732D-43D8-ADFC-B21B059CCAC0}" type="presParOf" srcId="{C503E5F9-9A0C-4FF3-9E67-BA4140D8714E}" destId="{3D0EB1DC-D6E5-4ACA-A257-C83E4195A14E}" srcOrd="0" destOrd="0" presId="urn:microsoft.com/office/officeart/2005/8/layout/list1"/>
    <dgm:cxn modelId="{62F7D73E-114E-4ABF-8CD9-05D1DEC7077F}" type="presParOf" srcId="{C503E5F9-9A0C-4FF3-9E67-BA4140D8714E}" destId="{89318969-9BCF-420D-A3CA-31F8601596B2}" srcOrd="1" destOrd="0" presId="urn:microsoft.com/office/officeart/2005/8/layout/list1"/>
    <dgm:cxn modelId="{A2E8FA86-BF9A-4DEC-BBFB-F4AC5942EB92}" type="presParOf" srcId="{CF9D2F52-CB68-4F59-8508-1974A122277B}" destId="{A7CFB6BF-F7D1-4717-9DA4-3ED82D174314}" srcOrd="9" destOrd="0" presId="urn:microsoft.com/office/officeart/2005/8/layout/list1"/>
    <dgm:cxn modelId="{E44C755E-2DE0-42F1-9452-6E2945E841C5}" type="presParOf" srcId="{CF9D2F52-CB68-4F59-8508-1974A122277B}" destId="{890ED399-E829-4F34-8BA5-AB49733D035F}" srcOrd="10" destOrd="0" presId="urn:microsoft.com/office/officeart/2005/8/layout/list1"/>
    <dgm:cxn modelId="{4219CDE1-54B4-4D73-B335-21FF32354F20}" type="presParOf" srcId="{CF9D2F52-CB68-4F59-8508-1974A122277B}" destId="{5DA5FC81-EAC1-49ED-AC8F-48F3CE97991E}" srcOrd="11" destOrd="0" presId="urn:microsoft.com/office/officeart/2005/8/layout/list1"/>
    <dgm:cxn modelId="{3B0F9787-EEFF-4672-803C-2606225C614A}" type="presParOf" srcId="{CF9D2F52-CB68-4F59-8508-1974A122277B}" destId="{7D195AA5-37AF-409A-8263-1BBB4396F6FC}" srcOrd="12" destOrd="0" presId="urn:microsoft.com/office/officeart/2005/8/layout/list1"/>
    <dgm:cxn modelId="{161E845E-51FF-4B0C-AAF5-925760E097E5}" type="presParOf" srcId="{7D195AA5-37AF-409A-8263-1BBB4396F6FC}" destId="{A393DC8B-C974-42ED-B2FA-C4A7E22FFE80}" srcOrd="0" destOrd="0" presId="urn:microsoft.com/office/officeart/2005/8/layout/list1"/>
    <dgm:cxn modelId="{4A2AB7AE-49DA-4DB3-A29C-C149063B7E04}" type="presParOf" srcId="{7D195AA5-37AF-409A-8263-1BBB4396F6FC}" destId="{CF727932-72F6-489F-AAD1-25C4D4A5DA0A}" srcOrd="1" destOrd="0" presId="urn:microsoft.com/office/officeart/2005/8/layout/list1"/>
    <dgm:cxn modelId="{61105157-9BD5-4345-A121-4D8FD1114FB2}" type="presParOf" srcId="{CF9D2F52-CB68-4F59-8508-1974A122277B}" destId="{505E8F93-9687-4CFE-849A-FEFC40C26C5D}" srcOrd="13" destOrd="0" presId="urn:microsoft.com/office/officeart/2005/8/layout/list1"/>
    <dgm:cxn modelId="{1DD600AA-A5CB-42B1-88F2-A59A4759C272}" type="presParOf" srcId="{CF9D2F52-CB68-4F59-8508-1974A122277B}" destId="{F3A5F058-3CFF-439F-970C-190E7E9A2305}"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4980F5-CDB1-48D8-9664-9FAC6B65ABED}"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en-US"/>
        </a:p>
      </dgm:t>
    </dgm:pt>
    <dgm:pt modelId="{7C67DA08-2A8F-421F-B760-A59CF25CF836}">
      <dgm:prSet phldrT="[Tekst]" custT="1"/>
      <dgm:spPr>
        <a:solidFill>
          <a:schemeClr val="accent2">
            <a:lumMod val="50000"/>
          </a:schemeClr>
        </a:solidFill>
      </dgm:spPr>
      <dgm:t>
        <a:bodyPr/>
        <a:lstStyle/>
        <a:p>
          <a:r>
            <a:rPr lang="pl-PL" sz="1600" dirty="0" smtClean="0"/>
            <a:t>F</a:t>
          </a:r>
          <a:r>
            <a:rPr lang="en-US" sz="1600" dirty="0" err="1" smtClean="0"/>
            <a:t>inancial</a:t>
          </a:r>
          <a:r>
            <a:rPr lang="en-US" sz="1600" dirty="0" smtClean="0"/>
            <a:t> </a:t>
          </a:r>
          <a:r>
            <a:rPr lang="en-US" sz="1600" noProof="0" dirty="0" smtClean="0"/>
            <a:t>inclusion is enhanced by introducing </a:t>
          </a:r>
          <a:r>
            <a:rPr lang="en-US" sz="1600" dirty="0" smtClean="0"/>
            <a:t>or extending explicit deposit insurance protection</a:t>
          </a:r>
          <a:endParaRPr lang="en-US" sz="1600" dirty="0"/>
        </a:p>
      </dgm:t>
    </dgm:pt>
    <dgm:pt modelId="{2C9CCA96-52A9-4CDE-BE12-4212135C5494}" type="parTrans" cxnId="{F348FDD0-C235-40D8-9475-674752BE0BF8}">
      <dgm:prSet/>
      <dgm:spPr/>
      <dgm:t>
        <a:bodyPr/>
        <a:lstStyle/>
        <a:p>
          <a:endParaRPr lang="en-US" sz="3600"/>
        </a:p>
      </dgm:t>
    </dgm:pt>
    <dgm:pt modelId="{04050519-2963-4996-A0F5-562352D7AD19}" type="sibTrans" cxnId="{F348FDD0-C235-40D8-9475-674752BE0BF8}">
      <dgm:prSet/>
      <dgm:spPr/>
      <dgm:t>
        <a:bodyPr/>
        <a:lstStyle/>
        <a:p>
          <a:endParaRPr lang="en-US" sz="3600"/>
        </a:p>
      </dgm:t>
    </dgm:pt>
    <dgm:pt modelId="{FACF80E2-76CC-449B-BF41-C1B64D9D4C7E}">
      <dgm:prSet phldrT="[Tekst]" custT="1"/>
      <dgm:spPr>
        <a:solidFill>
          <a:schemeClr val="accent2">
            <a:lumMod val="50000"/>
          </a:schemeClr>
        </a:solidFill>
      </dgm:spPr>
      <dgm:t>
        <a:bodyPr/>
        <a:lstStyle/>
        <a:p>
          <a:r>
            <a:rPr lang="pl-PL" sz="1600" dirty="0" smtClean="0"/>
            <a:t>S</a:t>
          </a:r>
          <a:r>
            <a:rPr lang="en-US" sz="1600" dirty="0" smtClean="0"/>
            <a:t>mall savers should find the protection of deposit insurance appealing, provided there is public awareness and understanding of its benefits</a:t>
          </a:r>
          <a:r>
            <a:rPr lang="pl-PL" sz="1600" dirty="0" smtClean="0"/>
            <a:t> and </a:t>
          </a:r>
          <a:r>
            <a:rPr lang="pl-PL" sz="1600" smtClean="0"/>
            <a:t>limitations</a:t>
          </a:r>
          <a:endParaRPr lang="en-US" sz="1600" dirty="0"/>
        </a:p>
      </dgm:t>
    </dgm:pt>
    <dgm:pt modelId="{2185B9C3-66BF-4F63-8A61-DFB0282BB677}" type="parTrans" cxnId="{1460AD3D-2E3D-442E-89C7-83F560489130}">
      <dgm:prSet/>
      <dgm:spPr/>
      <dgm:t>
        <a:bodyPr/>
        <a:lstStyle/>
        <a:p>
          <a:endParaRPr lang="en-US" sz="3600"/>
        </a:p>
      </dgm:t>
    </dgm:pt>
    <dgm:pt modelId="{EC277BD8-15A8-4C44-8FB8-2172D8A8EA05}" type="sibTrans" cxnId="{1460AD3D-2E3D-442E-89C7-83F560489130}">
      <dgm:prSet/>
      <dgm:spPr/>
      <dgm:t>
        <a:bodyPr/>
        <a:lstStyle/>
        <a:p>
          <a:endParaRPr lang="en-US" sz="3600"/>
        </a:p>
      </dgm:t>
    </dgm:pt>
    <dgm:pt modelId="{2031587D-9DA2-453D-9EC8-20E82B31E942}">
      <dgm:prSet phldrT="[Tekst]" custT="1"/>
      <dgm:spPr>
        <a:solidFill>
          <a:schemeClr val="accent2">
            <a:lumMod val="50000"/>
          </a:schemeClr>
        </a:solidFill>
      </dgm:spPr>
      <dgm:t>
        <a:bodyPr/>
        <a:lstStyle/>
        <a:p>
          <a:r>
            <a:rPr lang="en-US" sz="1600" smtClean="0"/>
            <a:t>Access </a:t>
          </a:r>
          <a:r>
            <a:rPr lang="en-US" sz="1600" dirty="0" smtClean="0"/>
            <a:t>to deposit insurance should provide a measure of protection to small savers, provided they are informed about safe places to store their money</a:t>
          </a:r>
          <a:endParaRPr lang="en-US" sz="1600" dirty="0"/>
        </a:p>
      </dgm:t>
    </dgm:pt>
    <dgm:pt modelId="{2E445FD5-644A-4AFA-997B-CE5530356F3F}" type="parTrans" cxnId="{B5E4DFD2-413A-42CF-85A3-0C55D35BF953}">
      <dgm:prSet/>
      <dgm:spPr/>
      <dgm:t>
        <a:bodyPr/>
        <a:lstStyle/>
        <a:p>
          <a:endParaRPr lang="en-US" sz="2000"/>
        </a:p>
      </dgm:t>
    </dgm:pt>
    <dgm:pt modelId="{94C8E008-E0E7-46E5-A128-B6CAACDF209F}" type="sibTrans" cxnId="{B5E4DFD2-413A-42CF-85A3-0C55D35BF953}">
      <dgm:prSet/>
      <dgm:spPr/>
      <dgm:t>
        <a:bodyPr/>
        <a:lstStyle/>
        <a:p>
          <a:endParaRPr lang="en-US" sz="2000"/>
        </a:p>
      </dgm:t>
    </dgm:pt>
    <dgm:pt modelId="{CCFDA0AA-E3E9-470C-924D-5BAE3F51D800}" type="pres">
      <dgm:prSet presAssocID="{6B4980F5-CDB1-48D8-9664-9FAC6B65ABED}" presName="linear" presStyleCnt="0">
        <dgm:presLayoutVars>
          <dgm:dir/>
          <dgm:animLvl val="lvl"/>
          <dgm:resizeHandles val="exact"/>
        </dgm:presLayoutVars>
      </dgm:prSet>
      <dgm:spPr/>
      <dgm:t>
        <a:bodyPr/>
        <a:lstStyle/>
        <a:p>
          <a:endParaRPr lang="en-US"/>
        </a:p>
      </dgm:t>
    </dgm:pt>
    <dgm:pt modelId="{79AF6FAD-26F2-4E53-9D73-361E76A57CC0}" type="pres">
      <dgm:prSet presAssocID="{7C67DA08-2A8F-421F-B760-A59CF25CF836}" presName="parentLin" presStyleCnt="0"/>
      <dgm:spPr/>
      <dgm:t>
        <a:bodyPr/>
        <a:lstStyle/>
        <a:p>
          <a:endParaRPr lang="en-US"/>
        </a:p>
      </dgm:t>
    </dgm:pt>
    <dgm:pt modelId="{D931DCD1-C823-40F6-929B-515BBD6AF7BA}" type="pres">
      <dgm:prSet presAssocID="{7C67DA08-2A8F-421F-B760-A59CF25CF836}" presName="parentLeftMargin" presStyleLbl="node1" presStyleIdx="0" presStyleCnt="3"/>
      <dgm:spPr/>
      <dgm:t>
        <a:bodyPr/>
        <a:lstStyle/>
        <a:p>
          <a:endParaRPr lang="en-US"/>
        </a:p>
      </dgm:t>
    </dgm:pt>
    <dgm:pt modelId="{C2851528-91CD-4D8D-A29B-605403086EB2}" type="pres">
      <dgm:prSet presAssocID="{7C67DA08-2A8F-421F-B760-A59CF25CF836}" presName="parentText" presStyleLbl="node1" presStyleIdx="0" presStyleCnt="3" custScaleX="115937">
        <dgm:presLayoutVars>
          <dgm:chMax val="0"/>
          <dgm:bulletEnabled val="1"/>
        </dgm:presLayoutVars>
      </dgm:prSet>
      <dgm:spPr/>
      <dgm:t>
        <a:bodyPr/>
        <a:lstStyle/>
        <a:p>
          <a:endParaRPr lang="en-US"/>
        </a:p>
      </dgm:t>
    </dgm:pt>
    <dgm:pt modelId="{517A15DE-0BE7-4818-A608-17D495209698}" type="pres">
      <dgm:prSet presAssocID="{7C67DA08-2A8F-421F-B760-A59CF25CF836}" presName="negativeSpace" presStyleCnt="0"/>
      <dgm:spPr/>
      <dgm:t>
        <a:bodyPr/>
        <a:lstStyle/>
        <a:p>
          <a:endParaRPr lang="en-US"/>
        </a:p>
      </dgm:t>
    </dgm:pt>
    <dgm:pt modelId="{AD9BC3FC-E1C3-4126-AC30-82629CC94BBE}" type="pres">
      <dgm:prSet presAssocID="{7C67DA08-2A8F-421F-B760-A59CF25CF836}" presName="childText" presStyleLbl="conFgAcc1" presStyleIdx="0" presStyleCnt="3">
        <dgm:presLayoutVars>
          <dgm:bulletEnabled val="1"/>
        </dgm:presLayoutVars>
      </dgm:prSet>
      <dgm:spPr/>
      <dgm:t>
        <a:bodyPr/>
        <a:lstStyle/>
        <a:p>
          <a:endParaRPr lang="en-US"/>
        </a:p>
      </dgm:t>
    </dgm:pt>
    <dgm:pt modelId="{F6A1A3B8-E25A-4745-A285-608E0D80B607}" type="pres">
      <dgm:prSet presAssocID="{04050519-2963-4996-A0F5-562352D7AD19}" presName="spaceBetweenRectangles" presStyleCnt="0"/>
      <dgm:spPr/>
      <dgm:t>
        <a:bodyPr/>
        <a:lstStyle/>
        <a:p>
          <a:endParaRPr lang="en-US"/>
        </a:p>
      </dgm:t>
    </dgm:pt>
    <dgm:pt modelId="{A666DFD5-38CA-42A2-943F-23145E0AF3B7}" type="pres">
      <dgm:prSet presAssocID="{2031587D-9DA2-453D-9EC8-20E82B31E942}" presName="parentLin" presStyleCnt="0"/>
      <dgm:spPr/>
      <dgm:t>
        <a:bodyPr/>
        <a:lstStyle/>
        <a:p>
          <a:endParaRPr lang="en-US"/>
        </a:p>
      </dgm:t>
    </dgm:pt>
    <dgm:pt modelId="{4E4BB4B2-CC6F-44EB-94CC-164910B6818A}" type="pres">
      <dgm:prSet presAssocID="{2031587D-9DA2-453D-9EC8-20E82B31E942}" presName="parentLeftMargin" presStyleLbl="node1" presStyleIdx="0" presStyleCnt="3"/>
      <dgm:spPr/>
      <dgm:t>
        <a:bodyPr/>
        <a:lstStyle/>
        <a:p>
          <a:endParaRPr lang="en-US"/>
        </a:p>
      </dgm:t>
    </dgm:pt>
    <dgm:pt modelId="{A90251E8-CDE3-4772-977C-9E3B775F16F0}" type="pres">
      <dgm:prSet presAssocID="{2031587D-9DA2-453D-9EC8-20E82B31E942}" presName="parentText" presStyleLbl="node1" presStyleIdx="1" presStyleCnt="3" custScaleX="115937">
        <dgm:presLayoutVars>
          <dgm:chMax val="0"/>
          <dgm:bulletEnabled val="1"/>
        </dgm:presLayoutVars>
      </dgm:prSet>
      <dgm:spPr/>
      <dgm:t>
        <a:bodyPr/>
        <a:lstStyle/>
        <a:p>
          <a:endParaRPr lang="en-US"/>
        </a:p>
      </dgm:t>
    </dgm:pt>
    <dgm:pt modelId="{E9E54F05-5805-44EB-A0AB-449EA6722E00}" type="pres">
      <dgm:prSet presAssocID="{2031587D-9DA2-453D-9EC8-20E82B31E942}" presName="negativeSpace" presStyleCnt="0"/>
      <dgm:spPr/>
      <dgm:t>
        <a:bodyPr/>
        <a:lstStyle/>
        <a:p>
          <a:endParaRPr lang="en-US"/>
        </a:p>
      </dgm:t>
    </dgm:pt>
    <dgm:pt modelId="{E69E9FF1-5FD2-480B-A6CC-C28D321A261B}" type="pres">
      <dgm:prSet presAssocID="{2031587D-9DA2-453D-9EC8-20E82B31E942}" presName="childText" presStyleLbl="conFgAcc1" presStyleIdx="1" presStyleCnt="3">
        <dgm:presLayoutVars>
          <dgm:bulletEnabled val="1"/>
        </dgm:presLayoutVars>
      </dgm:prSet>
      <dgm:spPr/>
      <dgm:t>
        <a:bodyPr/>
        <a:lstStyle/>
        <a:p>
          <a:endParaRPr lang="en-US"/>
        </a:p>
      </dgm:t>
    </dgm:pt>
    <dgm:pt modelId="{5B2C5497-C0E2-4C13-B074-824524DFBBA8}" type="pres">
      <dgm:prSet presAssocID="{94C8E008-E0E7-46E5-A128-B6CAACDF209F}" presName="spaceBetweenRectangles" presStyleCnt="0"/>
      <dgm:spPr/>
      <dgm:t>
        <a:bodyPr/>
        <a:lstStyle/>
        <a:p>
          <a:endParaRPr lang="en-US"/>
        </a:p>
      </dgm:t>
    </dgm:pt>
    <dgm:pt modelId="{30F5E547-035E-49F6-9A63-762F6FBFD300}" type="pres">
      <dgm:prSet presAssocID="{FACF80E2-76CC-449B-BF41-C1B64D9D4C7E}" presName="parentLin" presStyleCnt="0"/>
      <dgm:spPr/>
      <dgm:t>
        <a:bodyPr/>
        <a:lstStyle/>
        <a:p>
          <a:endParaRPr lang="en-US"/>
        </a:p>
      </dgm:t>
    </dgm:pt>
    <dgm:pt modelId="{1CF8C9B0-B810-4CE7-883F-AECDC266CF3A}" type="pres">
      <dgm:prSet presAssocID="{FACF80E2-76CC-449B-BF41-C1B64D9D4C7E}" presName="parentLeftMargin" presStyleLbl="node1" presStyleIdx="1" presStyleCnt="3"/>
      <dgm:spPr/>
      <dgm:t>
        <a:bodyPr/>
        <a:lstStyle/>
        <a:p>
          <a:endParaRPr lang="en-US"/>
        </a:p>
      </dgm:t>
    </dgm:pt>
    <dgm:pt modelId="{45580D79-F093-4C65-B69A-FD1200C10D3D}" type="pres">
      <dgm:prSet presAssocID="{FACF80E2-76CC-449B-BF41-C1B64D9D4C7E}" presName="parentText" presStyleLbl="node1" presStyleIdx="2" presStyleCnt="3" custScaleX="115937">
        <dgm:presLayoutVars>
          <dgm:chMax val="0"/>
          <dgm:bulletEnabled val="1"/>
        </dgm:presLayoutVars>
      </dgm:prSet>
      <dgm:spPr/>
      <dgm:t>
        <a:bodyPr/>
        <a:lstStyle/>
        <a:p>
          <a:endParaRPr lang="en-US"/>
        </a:p>
      </dgm:t>
    </dgm:pt>
    <dgm:pt modelId="{8721C13A-76FF-4372-802A-E0AE42EB8556}" type="pres">
      <dgm:prSet presAssocID="{FACF80E2-76CC-449B-BF41-C1B64D9D4C7E}" presName="negativeSpace" presStyleCnt="0"/>
      <dgm:spPr/>
      <dgm:t>
        <a:bodyPr/>
        <a:lstStyle/>
        <a:p>
          <a:endParaRPr lang="en-US"/>
        </a:p>
      </dgm:t>
    </dgm:pt>
    <dgm:pt modelId="{E5063DC6-588E-450C-B1B0-1D8C4383860A}" type="pres">
      <dgm:prSet presAssocID="{FACF80E2-76CC-449B-BF41-C1B64D9D4C7E}" presName="childText" presStyleLbl="conFgAcc1" presStyleIdx="2" presStyleCnt="3">
        <dgm:presLayoutVars>
          <dgm:bulletEnabled val="1"/>
        </dgm:presLayoutVars>
      </dgm:prSet>
      <dgm:spPr/>
      <dgm:t>
        <a:bodyPr/>
        <a:lstStyle/>
        <a:p>
          <a:endParaRPr lang="en-US"/>
        </a:p>
      </dgm:t>
    </dgm:pt>
  </dgm:ptLst>
  <dgm:cxnLst>
    <dgm:cxn modelId="{DA77CBAA-7589-4591-B86A-C3E94CFEEA7B}" type="presOf" srcId="{6B4980F5-CDB1-48D8-9664-9FAC6B65ABED}" destId="{CCFDA0AA-E3E9-470C-924D-5BAE3F51D800}" srcOrd="0" destOrd="0" presId="urn:microsoft.com/office/officeart/2005/8/layout/list1"/>
    <dgm:cxn modelId="{B5E4DFD2-413A-42CF-85A3-0C55D35BF953}" srcId="{6B4980F5-CDB1-48D8-9664-9FAC6B65ABED}" destId="{2031587D-9DA2-453D-9EC8-20E82B31E942}" srcOrd="1" destOrd="0" parTransId="{2E445FD5-644A-4AFA-997B-CE5530356F3F}" sibTransId="{94C8E008-E0E7-46E5-A128-B6CAACDF209F}"/>
    <dgm:cxn modelId="{E4296A76-A11E-43B2-B024-1D27ADBD56B8}" type="presOf" srcId="{2031587D-9DA2-453D-9EC8-20E82B31E942}" destId="{4E4BB4B2-CC6F-44EB-94CC-164910B6818A}" srcOrd="0" destOrd="0" presId="urn:microsoft.com/office/officeart/2005/8/layout/list1"/>
    <dgm:cxn modelId="{C38C2769-0847-4B87-9D77-527C53ECA28C}" type="presOf" srcId="{FACF80E2-76CC-449B-BF41-C1B64D9D4C7E}" destId="{1CF8C9B0-B810-4CE7-883F-AECDC266CF3A}" srcOrd="0" destOrd="0" presId="urn:microsoft.com/office/officeart/2005/8/layout/list1"/>
    <dgm:cxn modelId="{F348FDD0-C235-40D8-9475-674752BE0BF8}" srcId="{6B4980F5-CDB1-48D8-9664-9FAC6B65ABED}" destId="{7C67DA08-2A8F-421F-B760-A59CF25CF836}" srcOrd="0" destOrd="0" parTransId="{2C9CCA96-52A9-4CDE-BE12-4212135C5494}" sibTransId="{04050519-2963-4996-A0F5-562352D7AD19}"/>
    <dgm:cxn modelId="{1460AD3D-2E3D-442E-89C7-83F560489130}" srcId="{6B4980F5-CDB1-48D8-9664-9FAC6B65ABED}" destId="{FACF80E2-76CC-449B-BF41-C1B64D9D4C7E}" srcOrd="2" destOrd="0" parTransId="{2185B9C3-66BF-4F63-8A61-DFB0282BB677}" sibTransId="{EC277BD8-15A8-4C44-8FB8-2172D8A8EA05}"/>
    <dgm:cxn modelId="{EBA8B0D5-B866-4C9D-A9EC-87FC12101B85}" type="presOf" srcId="{2031587D-9DA2-453D-9EC8-20E82B31E942}" destId="{A90251E8-CDE3-4772-977C-9E3B775F16F0}" srcOrd="1" destOrd="0" presId="urn:microsoft.com/office/officeart/2005/8/layout/list1"/>
    <dgm:cxn modelId="{06DDD100-EE74-4C87-9C8F-1E7EAFC58B59}" type="presOf" srcId="{7C67DA08-2A8F-421F-B760-A59CF25CF836}" destId="{C2851528-91CD-4D8D-A29B-605403086EB2}" srcOrd="1" destOrd="0" presId="urn:microsoft.com/office/officeart/2005/8/layout/list1"/>
    <dgm:cxn modelId="{634B8A9E-9BA5-46CB-A016-0FCE6846D26D}" type="presOf" srcId="{FACF80E2-76CC-449B-BF41-C1B64D9D4C7E}" destId="{45580D79-F093-4C65-B69A-FD1200C10D3D}" srcOrd="1" destOrd="0" presId="urn:microsoft.com/office/officeart/2005/8/layout/list1"/>
    <dgm:cxn modelId="{B3EC1DEE-CCAB-4029-BA6F-10E3A0E429DA}" type="presOf" srcId="{7C67DA08-2A8F-421F-B760-A59CF25CF836}" destId="{D931DCD1-C823-40F6-929B-515BBD6AF7BA}" srcOrd="0" destOrd="0" presId="urn:microsoft.com/office/officeart/2005/8/layout/list1"/>
    <dgm:cxn modelId="{FA4C2606-BF0B-4333-A99D-B8BDFC315B1F}" type="presParOf" srcId="{CCFDA0AA-E3E9-470C-924D-5BAE3F51D800}" destId="{79AF6FAD-26F2-4E53-9D73-361E76A57CC0}" srcOrd="0" destOrd="0" presId="urn:microsoft.com/office/officeart/2005/8/layout/list1"/>
    <dgm:cxn modelId="{2DBEDDD1-4864-49B3-B1C4-0FEA8BA8DEF0}" type="presParOf" srcId="{79AF6FAD-26F2-4E53-9D73-361E76A57CC0}" destId="{D931DCD1-C823-40F6-929B-515BBD6AF7BA}" srcOrd="0" destOrd="0" presId="urn:microsoft.com/office/officeart/2005/8/layout/list1"/>
    <dgm:cxn modelId="{EF5CC6EE-A8CC-44E0-8360-D08A108DCC45}" type="presParOf" srcId="{79AF6FAD-26F2-4E53-9D73-361E76A57CC0}" destId="{C2851528-91CD-4D8D-A29B-605403086EB2}" srcOrd="1" destOrd="0" presId="urn:microsoft.com/office/officeart/2005/8/layout/list1"/>
    <dgm:cxn modelId="{075E73BE-5038-4571-A4EB-CD087D5683D6}" type="presParOf" srcId="{CCFDA0AA-E3E9-470C-924D-5BAE3F51D800}" destId="{517A15DE-0BE7-4818-A608-17D495209698}" srcOrd="1" destOrd="0" presId="urn:microsoft.com/office/officeart/2005/8/layout/list1"/>
    <dgm:cxn modelId="{3AEDCA93-1971-4694-899C-5FB2A34E9789}" type="presParOf" srcId="{CCFDA0AA-E3E9-470C-924D-5BAE3F51D800}" destId="{AD9BC3FC-E1C3-4126-AC30-82629CC94BBE}" srcOrd="2" destOrd="0" presId="urn:microsoft.com/office/officeart/2005/8/layout/list1"/>
    <dgm:cxn modelId="{AEE530A1-5B92-43AD-8057-E12455F45CCE}" type="presParOf" srcId="{CCFDA0AA-E3E9-470C-924D-5BAE3F51D800}" destId="{F6A1A3B8-E25A-4745-A285-608E0D80B607}" srcOrd="3" destOrd="0" presId="urn:microsoft.com/office/officeart/2005/8/layout/list1"/>
    <dgm:cxn modelId="{6DE4A53D-02E3-46D0-82B9-14F01EE4690F}" type="presParOf" srcId="{CCFDA0AA-E3E9-470C-924D-5BAE3F51D800}" destId="{A666DFD5-38CA-42A2-943F-23145E0AF3B7}" srcOrd="4" destOrd="0" presId="urn:microsoft.com/office/officeart/2005/8/layout/list1"/>
    <dgm:cxn modelId="{0B8FB439-78C3-40C8-881F-96160C9D2C23}" type="presParOf" srcId="{A666DFD5-38CA-42A2-943F-23145E0AF3B7}" destId="{4E4BB4B2-CC6F-44EB-94CC-164910B6818A}" srcOrd="0" destOrd="0" presId="urn:microsoft.com/office/officeart/2005/8/layout/list1"/>
    <dgm:cxn modelId="{18AF9752-9FF7-477C-8A63-32CB694B92C8}" type="presParOf" srcId="{A666DFD5-38CA-42A2-943F-23145E0AF3B7}" destId="{A90251E8-CDE3-4772-977C-9E3B775F16F0}" srcOrd="1" destOrd="0" presId="urn:microsoft.com/office/officeart/2005/8/layout/list1"/>
    <dgm:cxn modelId="{2DDEDDC7-951B-4719-9830-E401E0F8A49A}" type="presParOf" srcId="{CCFDA0AA-E3E9-470C-924D-5BAE3F51D800}" destId="{E9E54F05-5805-44EB-A0AB-449EA6722E00}" srcOrd="5" destOrd="0" presId="urn:microsoft.com/office/officeart/2005/8/layout/list1"/>
    <dgm:cxn modelId="{EAD16745-5B27-41DB-AEC1-2FE3557A2E2A}" type="presParOf" srcId="{CCFDA0AA-E3E9-470C-924D-5BAE3F51D800}" destId="{E69E9FF1-5FD2-480B-A6CC-C28D321A261B}" srcOrd="6" destOrd="0" presId="urn:microsoft.com/office/officeart/2005/8/layout/list1"/>
    <dgm:cxn modelId="{432B1A33-D740-4019-A2FC-DCC6732BE06D}" type="presParOf" srcId="{CCFDA0AA-E3E9-470C-924D-5BAE3F51D800}" destId="{5B2C5497-C0E2-4C13-B074-824524DFBBA8}" srcOrd="7" destOrd="0" presId="urn:microsoft.com/office/officeart/2005/8/layout/list1"/>
    <dgm:cxn modelId="{1267D3EF-5B76-44A2-A395-C9F46FF1290D}" type="presParOf" srcId="{CCFDA0AA-E3E9-470C-924D-5BAE3F51D800}" destId="{30F5E547-035E-49F6-9A63-762F6FBFD300}" srcOrd="8" destOrd="0" presId="urn:microsoft.com/office/officeart/2005/8/layout/list1"/>
    <dgm:cxn modelId="{7176F760-DB8D-46E6-9508-EAB3B15D8906}" type="presParOf" srcId="{30F5E547-035E-49F6-9A63-762F6FBFD300}" destId="{1CF8C9B0-B810-4CE7-883F-AECDC266CF3A}" srcOrd="0" destOrd="0" presId="urn:microsoft.com/office/officeart/2005/8/layout/list1"/>
    <dgm:cxn modelId="{B4933AD9-BB2E-405A-A87E-96BF3B1C88EB}" type="presParOf" srcId="{30F5E547-035E-49F6-9A63-762F6FBFD300}" destId="{45580D79-F093-4C65-B69A-FD1200C10D3D}" srcOrd="1" destOrd="0" presId="urn:microsoft.com/office/officeart/2005/8/layout/list1"/>
    <dgm:cxn modelId="{94D66B8F-7E68-4222-884E-9390F60D49D8}" type="presParOf" srcId="{CCFDA0AA-E3E9-470C-924D-5BAE3F51D800}" destId="{8721C13A-76FF-4372-802A-E0AE42EB8556}" srcOrd="9" destOrd="0" presId="urn:microsoft.com/office/officeart/2005/8/layout/list1"/>
    <dgm:cxn modelId="{DF408856-B728-4483-999D-F6B5EAC497D8}" type="presParOf" srcId="{CCFDA0AA-E3E9-470C-924D-5BAE3F51D800}" destId="{E5063DC6-588E-450C-B1B0-1D8C4383860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61BCCD-7DB4-4C11-B56F-D07938B52100}">
      <dsp:nvSpPr>
        <dsp:cNvPr id="0" name=""/>
        <dsp:cNvSpPr/>
      </dsp:nvSpPr>
      <dsp:spPr>
        <a:xfrm>
          <a:off x="0" y="399830"/>
          <a:ext cx="8400256" cy="630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A579B9-8048-43D1-B4F7-7AB82F34E73B}">
      <dsp:nvSpPr>
        <dsp:cNvPr id="0" name=""/>
        <dsp:cNvSpPr/>
      </dsp:nvSpPr>
      <dsp:spPr>
        <a:xfrm>
          <a:off x="420012" y="30830"/>
          <a:ext cx="7609363" cy="738000"/>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7" tIns="0" rIns="222257" bIns="0" numCol="1" spcCol="1270" anchor="ctr" anchorCtr="0">
          <a:noAutofit/>
        </a:bodyPr>
        <a:lstStyle/>
        <a:p>
          <a:pPr lvl="0" algn="l" defTabSz="622300">
            <a:lnSpc>
              <a:spcPct val="90000"/>
            </a:lnSpc>
            <a:spcBef>
              <a:spcPct val="0"/>
            </a:spcBef>
            <a:spcAft>
              <a:spcPct val="35000"/>
            </a:spcAft>
          </a:pPr>
          <a:r>
            <a:rPr lang="pl-PL" sz="1400" kern="1200" dirty="0" smtClean="0"/>
            <a:t>B</a:t>
          </a:r>
          <a:r>
            <a:rPr lang="en-US" sz="1400" kern="1200" dirty="0" err="1" smtClean="0"/>
            <a:t>ank</a:t>
          </a:r>
          <a:r>
            <a:rPr lang="en-US" sz="1400" kern="1200" dirty="0" smtClean="0"/>
            <a:t> customer</a:t>
          </a:r>
          <a:r>
            <a:rPr lang="pl-PL" sz="1400" kern="1200" dirty="0" smtClean="0"/>
            <a:t>s</a:t>
          </a:r>
          <a:r>
            <a:rPr lang="en-US" sz="1400" kern="1200" dirty="0" smtClean="0"/>
            <a:t>,</a:t>
          </a:r>
          <a:r>
            <a:rPr lang="pl-PL" sz="1400" kern="1200" dirty="0" smtClean="0"/>
            <a:t> in </a:t>
          </a:r>
          <a:r>
            <a:rPr lang="pl-PL" sz="1400" kern="1200" dirty="0" err="1" smtClean="0"/>
            <a:t>particular</a:t>
          </a:r>
          <a:r>
            <a:rPr lang="en-US" sz="1400" kern="1200" dirty="0" smtClean="0"/>
            <a:t> depositor</a:t>
          </a:r>
          <a:r>
            <a:rPr lang="pl-PL" sz="1400" kern="1200" dirty="0" smtClean="0"/>
            <a:t>s,</a:t>
          </a:r>
          <a:r>
            <a:rPr lang="en-US" sz="1400" kern="1200" dirty="0" smtClean="0"/>
            <a:t> </a:t>
          </a:r>
          <a:r>
            <a:rPr lang="pl-PL" sz="1400" kern="1200" dirty="0" err="1" smtClean="0"/>
            <a:t>have</a:t>
          </a:r>
          <a:r>
            <a:rPr lang="pl-PL" sz="1400" kern="1200" dirty="0" smtClean="0"/>
            <a:t> </a:t>
          </a:r>
          <a:r>
            <a:rPr lang="en-US" sz="1400" kern="1200" dirty="0" smtClean="0"/>
            <a:t>the right to be informed and educated</a:t>
          </a:r>
          <a:endParaRPr lang="en-US" sz="1400" kern="1200" dirty="0"/>
        </a:p>
      </dsp:txBody>
      <dsp:txXfrm>
        <a:off x="456038" y="66856"/>
        <a:ext cx="7537311" cy="665948"/>
      </dsp:txXfrm>
    </dsp:sp>
    <dsp:sp modelId="{2B17A2B4-AF94-4934-AE47-1BC798AD3E02}">
      <dsp:nvSpPr>
        <dsp:cNvPr id="0" name=""/>
        <dsp:cNvSpPr/>
      </dsp:nvSpPr>
      <dsp:spPr>
        <a:xfrm>
          <a:off x="0" y="1533830"/>
          <a:ext cx="8400256" cy="630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04BC01-7F9C-4D62-BE8E-AE3BD31EF46D}">
      <dsp:nvSpPr>
        <dsp:cNvPr id="0" name=""/>
        <dsp:cNvSpPr/>
      </dsp:nvSpPr>
      <dsp:spPr>
        <a:xfrm>
          <a:off x="420012" y="1164830"/>
          <a:ext cx="7608363" cy="738000"/>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7" tIns="0" rIns="222257" bIns="0" numCol="1" spcCol="1270" anchor="ctr" anchorCtr="0">
          <a:noAutofit/>
        </a:bodyPr>
        <a:lstStyle/>
        <a:p>
          <a:pPr lvl="0" algn="l" defTabSz="622300">
            <a:lnSpc>
              <a:spcPct val="90000"/>
            </a:lnSpc>
            <a:spcBef>
              <a:spcPct val="0"/>
            </a:spcBef>
            <a:spcAft>
              <a:spcPct val="35000"/>
            </a:spcAft>
          </a:pPr>
          <a:r>
            <a:rPr lang="en-US" sz="1400" kern="1200" dirty="0" smtClean="0"/>
            <a:t>In order to reinforce consumer protection, some deposit insurers have already shifted the focus of their public awareness campaigns from promoting awareness of the deposit insurance system to promoting safe banking practices</a:t>
          </a:r>
          <a:endParaRPr lang="en-US" sz="1400" kern="1200" dirty="0"/>
        </a:p>
      </dsp:txBody>
      <dsp:txXfrm>
        <a:off x="456038" y="1200856"/>
        <a:ext cx="7536311" cy="665948"/>
      </dsp:txXfrm>
    </dsp:sp>
    <dsp:sp modelId="{890ED399-E829-4F34-8BA5-AB49733D035F}">
      <dsp:nvSpPr>
        <dsp:cNvPr id="0" name=""/>
        <dsp:cNvSpPr/>
      </dsp:nvSpPr>
      <dsp:spPr>
        <a:xfrm>
          <a:off x="0" y="2667830"/>
          <a:ext cx="8400256" cy="630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318969-9BCF-420D-A3CA-31F8601596B2}">
      <dsp:nvSpPr>
        <dsp:cNvPr id="0" name=""/>
        <dsp:cNvSpPr/>
      </dsp:nvSpPr>
      <dsp:spPr>
        <a:xfrm>
          <a:off x="420012" y="2298830"/>
          <a:ext cx="7608422" cy="738000"/>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7" tIns="0" rIns="222257" bIns="0" numCol="1" spcCol="1270" anchor="ctr" anchorCtr="0">
          <a:noAutofit/>
        </a:bodyPr>
        <a:lstStyle/>
        <a:p>
          <a:pPr lvl="0" algn="l" defTabSz="622300">
            <a:lnSpc>
              <a:spcPct val="90000"/>
            </a:lnSpc>
            <a:spcBef>
              <a:spcPct val="0"/>
            </a:spcBef>
            <a:spcAft>
              <a:spcPct val="35000"/>
            </a:spcAft>
          </a:pPr>
          <a:r>
            <a:rPr lang="en-US" sz="1400" kern="1200" dirty="0" smtClean="0"/>
            <a:t>A well-informed public is less susceptible to rumors, and public confidence in the safety of deposits is a powerful force in preventing bank runs</a:t>
          </a:r>
          <a:endParaRPr lang="en-US" sz="1400" kern="1200" dirty="0"/>
        </a:p>
      </dsp:txBody>
      <dsp:txXfrm>
        <a:off x="456038" y="2334856"/>
        <a:ext cx="7536370" cy="665948"/>
      </dsp:txXfrm>
    </dsp:sp>
    <dsp:sp modelId="{F3A5F058-3CFF-439F-970C-190E7E9A2305}">
      <dsp:nvSpPr>
        <dsp:cNvPr id="0" name=""/>
        <dsp:cNvSpPr/>
      </dsp:nvSpPr>
      <dsp:spPr>
        <a:xfrm>
          <a:off x="0" y="3801830"/>
          <a:ext cx="8400256" cy="630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727932-72F6-489F-AAD1-25C4D4A5DA0A}">
      <dsp:nvSpPr>
        <dsp:cNvPr id="0" name=""/>
        <dsp:cNvSpPr/>
      </dsp:nvSpPr>
      <dsp:spPr>
        <a:xfrm>
          <a:off x="420012" y="3432830"/>
          <a:ext cx="7538389" cy="738000"/>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7" tIns="0" rIns="222257" bIns="0" numCol="1" spcCol="1270" anchor="ctr" anchorCtr="0">
          <a:noAutofit/>
        </a:bodyPr>
        <a:lstStyle/>
        <a:p>
          <a:pPr lvl="0" algn="l" defTabSz="622300">
            <a:lnSpc>
              <a:spcPct val="90000"/>
            </a:lnSpc>
            <a:spcBef>
              <a:spcPct val="0"/>
            </a:spcBef>
            <a:spcAft>
              <a:spcPct val="35000"/>
            </a:spcAft>
          </a:pPr>
          <a:r>
            <a:rPr lang="pl-PL" sz="1400" kern="1200" dirty="0" smtClean="0"/>
            <a:t>C</a:t>
          </a:r>
          <a:r>
            <a:rPr lang="en-US" sz="1400" kern="1200" dirty="0" err="1" smtClean="0"/>
            <a:t>onsumers</a:t>
          </a:r>
          <a:r>
            <a:rPr lang="en-US" sz="1400" kern="1200" dirty="0" smtClean="0"/>
            <a:t> who are financially informed and know their rights can impose additional discipline on the banking system</a:t>
          </a:r>
          <a:endParaRPr lang="en-US" sz="1400" kern="1200" dirty="0"/>
        </a:p>
      </dsp:txBody>
      <dsp:txXfrm>
        <a:off x="456038" y="3468856"/>
        <a:ext cx="7466337" cy="6659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9BC3FC-E1C3-4126-AC30-82629CC94BBE}">
      <dsp:nvSpPr>
        <dsp:cNvPr id="0" name=""/>
        <dsp:cNvSpPr/>
      </dsp:nvSpPr>
      <dsp:spPr>
        <a:xfrm>
          <a:off x="0" y="520251"/>
          <a:ext cx="8400256" cy="7812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851528-91CD-4D8D-A29B-605403086EB2}">
      <dsp:nvSpPr>
        <dsp:cNvPr id="0" name=""/>
        <dsp:cNvSpPr/>
      </dsp:nvSpPr>
      <dsp:spPr>
        <a:xfrm>
          <a:off x="420012" y="62691"/>
          <a:ext cx="6817303" cy="915120"/>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7" tIns="0" rIns="222257" bIns="0" numCol="1" spcCol="1270" anchor="ctr" anchorCtr="0">
          <a:noAutofit/>
        </a:bodyPr>
        <a:lstStyle/>
        <a:p>
          <a:pPr lvl="0" algn="l" defTabSz="711200">
            <a:lnSpc>
              <a:spcPct val="90000"/>
            </a:lnSpc>
            <a:spcBef>
              <a:spcPct val="0"/>
            </a:spcBef>
            <a:spcAft>
              <a:spcPct val="35000"/>
            </a:spcAft>
          </a:pPr>
          <a:r>
            <a:rPr lang="pl-PL" sz="1600" kern="1200" dirty="0" smtClean="0"/>
            <a:t>F</a:t>
          </a:r>
          <a:r>
            <a:rPr lang="en-US" sz="1600" kern="1200" dirty="0" err="1" smtClean="0"/>
            <a:t>inancial</a:t>
          </a:r>
          <a:r>
            <a:rPr lang="en-US" sz="1600" kern="1200" dirty="0" smtClean="0"/>
            <a:t> </a:t>
          </a:r>
          <a:r>
            <a:rPr lang="en-US" sz="1600" kern="1200" noProof="0" dirty="0" smtClean="0"/>
            <a:t>inclusion is enhanced by introducing </a:t>
          </a:r>
          <a:r>
            <a:rPr lang="en-US" sz="1600" kern="1200" dirty="0" smtClean="0"/>
            <a:t>or extending explicit deposit insurance protection</a:t>
          </a:r>
          <a:endParaRPr lang="en-US" sz="1600" kern="1200" dirty="0"/>
        </a:p>
      </dsp:txBody>
      <dsp:txXfrm>
        <a:off x="464684" y="107363"/>
        <a:ext cx="6727959" cy="825776"/>
      </dsp:txXfrm>
    </dsp:sp>
    <dsp:sp modelId="{E69E9FF1-5FD2-480B-A6CC-C28D321A261B}">
      <dsp:nvSpPr>
        <dsp:cNvPr id="0" name=""/>
        <dsp:cNvSpPr/>
      </dsp:nvSpPr>
      <dsp:spPr>
        <a:xfrm>
          <a:off x="0" y="1926411"/>
          <a:ext cx="8400256" cy="7812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0251E8-CDE3-4772-977C-9E3B775F16F0}">
      <dsp:nvSpPr>
        <dsp:cNvPr id="0" name=""/>
        <dsp:cNvSpPr/>
      </dsp:nvSpPr>
      <dsp:spPr>
        <a:xfrm>
          <a:off x="420012" y="1468851"/>
          <a:ext cx="6817303" cy="915120"/>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7" tIns="0" rIns="222257" bIns="0" numCol="1" spcCol="1270" anchor="ctr" anchorCtr="0">
          <a:noAutofit/>
        </a:bodyPr>
        <a:lstStyle/>
        <a:p>
          <a:pPr lvl="0" algn="l" defTabSz="711200">
            <a:lnSpc>
              <a:spcPct val="90000"/>
            </a:lnSpc>
            <a:spcBef>
              <a:spcPct val="0"/>
            </a:spcBef>
            <a:spcAft>
              <a:spcPct val="35000"/>
            </a:spcAft>
          </a:pPr>
          <a:r>
            <a:rPr lang="en-US" sz="1600" kern="1200" smtClean="0"/>
            <a:t>Access </a:t>
          </a:r>
          <a:r>
            <a:rPr lang="en-US" sz="1600" kern="1200" dirty="0" smtClean="0"/>
            <a:t>to deposit insurance should provide a measure of protection to small savers, provided they are informed about safe places to store their money</a:t>
          </a:r>
          <a:endParaRPr lang="en-US" sz="1600" kern="1200" dirty="0"/>
        </a:p>
      </dsp:txBody>
      <dsp:txXfrm>
        <a:off x="464684" y="1513523"/>
        <a:ext cx="6727959" cy="825776"/>
      </dsp:txXfrm>
    </dsp:sp>
    <dsp:sp modelId="{E5063DC6-588E-450C-B1B0-1D8C4383860A}">
      <dsp:nvSpPr>
        <dsp:cNvPr id="0" name=""/>
        <dsp:cNvSpPr/>
      </dsp:nvSpPr>
      <dsp:spPr>
        <a:xfrm>
          <a:off x="0" y="3332571"/>
          <a:ext cx="8400256" cy="7812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580D79-F093-4C65-B69A-FD1200C10D3D}">
      <dsp:nvSpPr>
        <dsp:cNvPr id="0" name=""/>
        <dsp:cNvSpPr/>
      </dsp:nvSpPr>
      <dsp:spPr>
        <a:xfrm>
          <a:off x="420012" y="2875011"/>
          <a:ext cx="6817303" cy="915120"/>
        </a:xfrm>
        <a:prstGeom prst="roundRect">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7" tIns="0" rIns="222257" bIns="0" numCol="1" spcCol="1270" anchor="ctr" anchorCtr="0">
          <a:noAutofit/>
        </a:bodyPr>
        <a:lstStyle/>
        <a:p>
          <a:pPr lvl="0" algn="l" defTabSz="711200">
            <a:lnSpc>
              <a:spcPct val="90000"/>
            </a:lnSpc>
            <a:spcBef>
              <a:spcPct val="0"/>
            </a:spcBef>
            <a:spcAft>
              <a:spcPct val="35000"/>
            </a:spcAft>
          </a:pPr>
          <a:r>
            <a:rPr lang="pl-PL" sz="1600" kern="1200" dirty="0" smtClean="0"/>
            <a:t>S</a:t>
          </a:r>
          <a:r>
            <a:rPr lang="en-US" sz="1600" kern="1200" dirty="0" smtClean="0"/>
            <a:t>mall savers should find the protection of deposit insurance appealing, provided there is public awareness and understanding of its benefits</a:t>
          </a:r>
          <a:r>
            <a:rPr lang="pl-PL" sz="1600" kern="1200" dirty="0" smtClean="0"/>
            <a:t> and </a:t>
          </a:r>
          <a:r>
            <a:rPr lang="pl-PL" sz="1600" kern="1200" smtClean="0"/>
            <a:t>limitations</a:t>
          </a:r>
          <a:endParaRPr lang="en-US" sz="1600" kern="1200" dirty="0"/>
        </a:p>
      </dsp:txBody>
      <dsp:txXfrm>
        <a:off x="464684" y="2919683"/>
        <a:ext cx="6727959" cy="82577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0754" tIns="45377" rIns="90754" bIns="45377" numCol="1" anchor="t" anchorCtr="0" compatLnSpc="1">
            <a:prstTxWarp prst="textNoShape">
              <a:avLst/>
            </a:prstTxWarp>
          </a:bodyPr>
          <a:lstStyle>
            <a:lvl1pPr eaLnBrk="0" hangingPunct="0">
              <a:defRPr sz="1200" b="0">
                <a:latin typeface="Arial" charset="0"/>
                <a:ea typeface="+mn-ea"/>
                <a:cs typeface="+mn-cs"/>
              </a:defRPr>
            </a:lvl1pPr>
          </a:lstStyle>
          <a:p>
            <a:pPr>
              <a:defRPr/>
            </a:pPr>
            <a:endParaRPr lang="pl-PL"/>
          </a:p>
        </p:txBody>
      </p:sp>
      <p:sp>
        <p:nvSpPr>
          <p:cNvPr id="60419" name="Rectangle 3"/>
          <p:cNvSpPr>
            <a:spLocks noGrp="1" noChangeArrowheads="1"/>
          </p:cNvSpPr>
          <p:nvPr>
            <p:ph type="dt" sz="quarter" idx="1"/>
          </p:nvPr>
        </p:nvSpPr>
        <p:spPr bwMode="auto">
          <a:xfrm>
            <a:off x="3814763" y="0"/>
            <a:ext cx="2919412" cy="493713"/>
          </a:xfrm>
          <a:prstGeom prst="rect">
            <a:avLst/>
          </a:prstGeom>
          <a:noFill/>
          <a:ln w="9525">
            <a:noFill/>
            <a:miter lim="800000"/>
            <a:headEnd/>
            <a:tailEnd/>
          </a:ln>
          <a:effectLst/>
        </p:spPr>
        <p:txBody>
          <a:bodyPr vert="horz" wrap="square" lIns="90754" tIns="45377" rIns="90754" bIns="45377" numCol="1" anchor="t" anchorCtr="0" compatLnSpc="1">
            <a:prstTxWarp prst="textNoShape">
              <a:avLst/>
            </a:prstTxWarp>
          </a:bodyPr>
          <a:lstStyle>
            <a:lvl1pPr algn="r" eaLnBrk="0" hangingPunct="0">
              <a:defRPr sz="1200" b="0">
                <a:latin typeface="Arial" charset="0"/>
                <a:cs typeface="Arial" charset="0"/>
              </a:defRPr>
            </a:lvl1pPr>
          </a:lstStyle>
          <a:p>
            <a:pPr>
              <a:defRPr/>
            </a:pPr>
            <a:fld id="{D43A9E9B-F7EC-415E-ACD9-DD30194D2446}" type="datetime1">
              <a:rPr lang="pl-PL"/>
              <a:pPr>
                <a:defRPr/>
              </a:pPr>
              <a:t>2014-06-05</a:t>
            </a:fld>
            <a:endParaRPr lang="pl-PL"/>
          </a:p>
        </p:txBody>
      </p:sp>
      <p:sp>
        <p:nvSpPr>
          <p:cNvPr id="60420" name="Rectangle 4"/>
          <p:cNvSpPr>
            <a:spLocks noGrp="1" noChangeArrowheads="1"/>
          </p:cNvSpPr>
          <p:nvPr>
            <p:ph type="ftr" sz="quarter" idx="2"/>
          </p:nvPr>
        </p:nvSpPr>
        <p:spPr bwMode="auto">
          <a:xfrm>
            <a:off x="0" y="9371013"/>
            <a:ext cx="2919413" cy="493712"/>
          </a:xfrm>
          <a:prstGeom prst="rect">
            <a:avLst/>
          </a:prstGeom>
          <a:noFill/>
          <a:ln w="9525">
            <a:noFill/>
            <a:miter lim="800000"/>
            <a:headEnd/>
            <a:tailEnd/>
          </a:ln>
          <a:effectLst/>
        </p:spPr>
        <p:txBody>
          <a:bodyPr vert="horz" wrap="square" lIns="90754" tIns="45377" rIns="90754" bIns="45377" numCol="1" anchor="b" anchorCtr="0" compatLnSpc="1">
            <a:prstTxWarp prst="textNoShape">
              <a:avLst/>
            </a:prstTxWarp>
          </a:bodyPr>
          <a:lstStyle>
            <a:lvl1pPr eaLnBrk="0" hangingPunct="0">
              <a:defRPr sz="1200" b="0">
                <a:latin typeface="Arial" charset="0"/>
                <a:ea typeface="+mn-ea"/>
                <a:cs typeface="+mn-cs"/>
              </a:defRPr>
            </a:lvl1pPr>
          </a:lstStyle>
          <a:p>
            <a:pPr>
              <a:defRPr/>
            </a:pPr>
            <a:endParaRPr lang="pl-PL"/>
          </a:p>
        </p:txBody>
      </p:sp>
      <p:sp>
        <p:nvSpPr>
          <p:cNvPr id="60421" name="Rectangle 5"/>
          <p:cNvSpPr>
            <a:spLocks noGrp="1" noChangeArrowheads="1"/>
          </p:cNvSpPr>
          <p:nvPr>
            <p:ph type="sldNum" sz="quarter" idx="3"/>
          </p:nvPr>
        </p:nvSpPr>
        <p:spPr bwMode="auto">
          <a:xfrm>
            <a:off x="3814763" y="9371013"/>
            <a:ext cx="2919412" cy="493712"/>
          </a:xfrm>
          <a:prstGeom prst="rect">
            <a:avLst/>
          </a:prstGeom>
          <a:noFill/>
          <a:ln w="9525">
            <a:noFill/>
            <a:miter lim="800000"/>
            <a:headEnd/>
            <a:tailEnd/>
          </a:ln>
          <a:effectLst/>
        </p:spPr>
        <p:txBody>
          <a:bodyPr vert="horz" wrap="square" lIns="90754" tIns="45377" rIns="90754" bIns="45377" numCol="1" anchor="b" anchorCtr="0" compatLnSpc="1">
            <a:prstTxWarp prst="textNoShape">
              <a:avLst/>
            </a:prstTxWarp>
          </a:bodyPr>
          <a:lstStyle>
            <a:lvl1pPr algn="r">
              <a:defRPr sz="1200" b="0"/>
            </a:lvl1pPr>
          </a:lstStyle>
          <a:p>
            <a:pPr>
              <a:defRPr/>
            </a:pPr>
            <a:fld id="{77034938-54BB-4122-8A1A-4DDC6AF05558}" type="slidenum">
              <a:rPr lang="pl-PL" altLang="pl-PL"/>
              <a:pPr>
                <a:defRPr/>
              </a:pPr>
              <a:t>‹#›</a:t>
            </a:fld>
            <a:endParaRPr lang="pl-PL" altLang="pl-PL"/>
          </a:p>
        </p:txBody>
      </p:sp>
    </p:spTree>
    <p:extLst>
      <p:ext uri="{BB962C8B-B14F-4D97-AF65-F5344CB8AC3E}">
        <p14:creationId xmlns:p14="http://schemas.microsoft.com/office/powerpoint/2010/main" val="10144021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19413" cy="493713"/>
          </a:xfrm>
          <a:prstGeom prst="rect">
            <a:avLst/>
          </a:prstGeom>
        </p:spPr>
        <p:txBody>
          <a:bodyPr vert="horz" lIns="90754" tIns="45377" rIns="90754" bIns="45377" rtlCol="0"/>
          <a:lstStyle>
            <a:lvl1pPr algn="l" eaLnBrk="1" hangingPunct="1">
              <a:defRPr sz="1200" b="0">
                <a:latin typeface="Arial" charset="0"/>
                <a:ea typeface="+mn-ea"/>
                <a:cs typeface="+mn-cs"/>
              </a:defRPr>
            </a:lvl1pPr>
          </a:lstStyle>
          <a:p>
            <a:pPr>
              <a:defRPr/>
            </a:pPr>
            <a:endParaRPr lang="pl-PL"/>
          </a:p>
        </p:txBody>
      </p:sp>
      <p:sp>
        <p:nvSpPr>
          <p:cNvPr id="3" name="Symbol zastępczy daty 2"/>
          <p:cNvSpPr>
            <a:spLocks noGrp="1"/>
          </p:cNvSpPr>
          <p:nvPr>
            <p:ph type="dt" idx="1"/>
          </p:nvPr>
        </p:nvSpPr>
        <p:spPr>
          <a:xfrm>
            <a:off x="3814763" y="0"/>
            <a:ext cx="2919412" cy="493713"/>
          </a:xfrm>
          <a:prstGeom prst="rect">
            <a:avLst/>
          </a:prstGeom>
        </p:spPr>
        <p:txBody>
          <a:bodyPr vert="horz" wrap="square" lIns="90754" tIns="45377" rIns="90754" bIns="45377" numCol="1" anchor="t" anchorCtr="0" compatLnSpc="1">
            <a:prstTxWarp prst="textNoShape">
              <a:avLst/>
            </a:prstTxWarp>
          </a:bodyPr>
          <a:lstStyle>
            <a:lvl1pPr algn="r" eaLnBrk="1" hangingPunct="1">
              <a:defRPr sz="1200" b="0">
                <a:latin typeface="Arial" charset="0"/>
                <a:cs typeface="Arial" charset="0"/>
              </a:defRPr>
            </a:lvl1pPr>
          </a:lstStyle>
          <a:p>
            <a:pPr>
              <a:defRPr/>
            </a:pPr>
            <a:fld id="{1E9B3C06-1C66-47E5-A7F6-BF71F5FD9743}" type="datetime1">
              <a:rPr lang="pl-PL"/>
              <a:pPr>
                <a:defRPr/>
              </a:pPr>
              <a:t>2014-06-05</a:t>
            </a:fld>
            <a:endParaRPr lang="pl-PL"/>
          </a:p>
        </p:txBody>
      </p:sp>
      <p:sp>
        <p:nvSpPr>
          <p:cNvPr id="4" name="Symbol zastępczy obrazu slajdu 3"/>
          <p:cNvSpPr>
            <a:spLocks noGrp="1" noRot="1" noChangeAspect="1"/>
          </p:cNvSpPr>
          <p:nvPr>
            <p:ph type="sldImg" idx="2"/>
          </p:nvPr>
        </p:nvSpPr>
        <p:spPr>
          <a:xfrm>
            <a:off x="903288" y="739775"/>
            <a:ext cx="4930775" cy="3698875"/>
          </a:xfrm>
          <a:prstGeom prst="rect">
            <a:avLst/>
          </a:prstGeom>
          <a:noFill/>
          <a:ln w="12700">
            <a:solidFill>
              <a:prstClr val="black"/>
            </a:solidFill>
          </a:ln>
        </p:spPr>
        <p:txBody>
          <a:bodyPr vert="horz" wrap="square" lIns="90754" tIns="45377" rIns="90754" bIns="45377" numCol="1" anchor="ctr" anchorCtr="0" compatLnSpc="1">
            <a:prstTxWarp prst="textNoShape">
              <a:avLst/>
            </a:prstTxWarp>
          </a:bodyPr>
          <a:lstStyle/>
          <a:p>
            <a:pPr lvl="0"/>
            <a:endParaRPr lang="en-GB" noProof="0" smtClean="0"/>
          </a:p>
        </p:txBody>
      </p:sp>
      <p:sp>
        <p:nvSpPr>
          <p:cNvPr id="5" name="Symbol zastępczy notatek 4"/>
          <p:cNvSpPr>
            <a:spLocks noGrp="1"/>
          </p:cNvSpPr>
          <p:nvPr>
            <p:ph type="body" sz="quarter" idx="3"/>
          </p:nvPr>
        </p:nvSpPr>
        <p:spPr>
          <a:xfrm>
            <a:off x="673100" y="4686300"/>
            <a:ext cx="5389563" cy="4440238"/>
          </a:xfrm>
          <a:prstGeom prst="rect">
            <a:avLst/>
          </a:prstGeom>
        </p:spPr>
        <p:txBody>
          <a:bodyPr vert="horz" wrap="square" lIns="90754" tIns="45377" rIns="90754" bIns="45377" numCol="1" anchor="t" anchorCtr="0" compatLnSpc="1">
            <a:prstTxWarp prst="textNoShape">
              <a:avLst/>
            </a:prstTxWarp>
            <a:normAutofit/>
          </a:bodyPr>
          <a:lstStyle/>
          <a:p>
            <a:pPr lvl="0"/>
            <a:r>
              <a:rPr lang="pl-PL" noProof="0" smtClean="0"/>
              <a:t>Kliknij, aby edytować style wzorca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p>
        </p:txBody>
      </p:sp>
      <p:sp>
        <p:nvSpPr>
          <p:cNvPr id="6" name="Symbol zastępczy stopki 5"/>
          <p:cNvSpPr>
            <a:spLocks noGrp="1"/>
          </p:cNvSpPr>
          <p:nvPr>
            <p:ph type="ftr" sz="quarter" idx="4"/>
          </p:nvPr>
        </p:nvSpPr>
        <p:spPr>
          <a:xfrm>
            <a:off x="0" y="9371013"/>
            <a:ext cx="2919413" cy="493712"/>
          </a:xfrm>
          <a:prstGeom prst="rect">
            <a:avLst/>
          </a:prstGeom>
        </p:spPr>
        <p:txBody>
          <a:bodyPr vert="horz" lIns="90754" tIns="45377" rIns="90754" bIns="45377" rtlCol="0" anchor="b"/>
          <a:lstStyle>
            <a:lvl1pPr algn="l" eaLnBrk="1" hangingPunct="1">
              <a:defRPr sz="1200" b="0">
                <a:latin typeface="Arial" charset="0"/>
                <a:ea typeface="+mn-ea"/>
                <a:cs typeface="+mn-cs"/>
              </a:defRPr>
            </a:lvl1pPr>
          </a:lstStyle>
          <a:p>
            <a:pPr>
              <a:defRPr/>
            </a:pPr>
            <a:endParaRPr lang="pl-PL"/>
          </a:p>
        </p:txBody>
      </p:sp>
      <p:sp>
        <p:nvSpPr>
          <p:cNvPr id="7" name="Symbol zastępczy numeru slajdu 6"/>
          <p:cNvSpPr>
            <a:spLocks noGrp="1"/>
          </p:cNvSpPr>
          <p:nvPr>
            <p:ph type="sldNum" sz="quarter" idx="5"/>
          </p:nvPr>
        </p:nvSpPr>
        <p:spPr>
          <a:xfrm>
            <a:off x="3814763" y="9371013"/>
            <a:ext cx="2919412" cy="493712"/>
          </a:xfrm>
          <a:prstGeom prst="rect">
            <a:avLst/>
          </a:prstGeom>
        </p:spPr>
        <p:txBody>
          <a:bodyPr vert="horz" wrap="square" lIns="90754" tIns="45377" rIns="90754" bIns="45377" numCol="1" anchor="b" anchorCtr="0" compatLnSpc="1">
            <a:prstTxWarp prst="textNoShape">
              <a:avLst/>
            </a:prstTxWarp>
          </a:bodyPr>
          <a:lstStyle>
            <a:lvl1pPr algn="r" eaLnBrk="1" hangingPunct="1">
              <a:defRPr sz="1200" b="0"/>
            </a:lvl1pPr>
          </a:lstStyle>
          <a:p>
            <a:pPr>
              <a:defRPr/>
            </a:pPr>
            <a:fld id="{6D719A56-AB75-40CE-9864-1150BD9B692D}" type="slidenum">
              <a:rPr lang="pl-PL" altLang="pl-PL"/>
              <a:pPr>
                <a:defRPr/>
              </a:pPr>
              <a:t>‹#›</a:t>
            </a:fld>
            <a:endParaRPr lang="pl-PL" altLang="pl-PL"/>
          </a:p>
        </p:txBody>
      </p:sp>
    </p:spTree>
    <p:extLst>
      <p:ext uri="{BB962C8B-B14F-4D97-AF65-F5344CB8AC3E}">
        <p14:creationId xmlns:p14="http://schemas.microsoft.com/office/powerpoint/2010/main" val="13576959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101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pl-PL" smtClean="0">
              <a:ea typeface="ＭＳ Ｐゴシック" pitchFamily="34" charset="-128"/>
            </a:endParaRPr>
          </a:p>
        </p:txBody>
      </p:sp>
      <p:sp>
        <p:nvSpPr>
          <p:cNvPr id="171012" name="Symbol zastępczy numeru slajdu 3"/>
          <p:cNvSpPr txBox="1">
            <a:spLocks noGrp="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4" tIns="45377" rIns="90754" bIns="45377" anchor="b"/>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D9F3DADA-08BB-4BB1-8865-CBCD4A66C08B}" type="slidenum">
              <a:rPr lang="pl-PL" altLang="pl-PL" b="0">
                <a:latin typeface="Arial" charset="0"/>
              </a:rPr>
              <a:pPr algn="r" eaLnBrk="1" hangingPunct="1">
                <a:spcBef>
                  <a:spcPct val="0"/>
                </a:spcBef>
              </a:pPr>
              <a:t>1</a:t>
            </a:fld>
            <a:endParaRPr lang="pl-PL" altLang="pl-PL" b="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0227"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ea typeface="ＭＳ Ｐゴシック" pitchFamily="34" charset="-128"/>
            </a:endParaRPr>
          </a:p>
        </p:txBody>
      </p:sp>
      <p:sp>
        <p:nvSpPr>
          <p:cNvPr id="180228" name="Symbol zastępczy numeru slajdu 3"/>
          <p:cNvSpPr txBox="1">
            <a:spLocks noGrp="1"/>
          </p:cNvSpPr>
          <p:nvPr/>
        </p:nvSpPr>
        <p:spPr bwMode="auto">
          <a:xfrm>
            <a:off x="3814763" y="9372600"/>
            <a:ext cx="29194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393" tIns="45198" rIns="90393" bIns="45198" anchor="b"/>
          <a:lstStyle>
            <a:lvl1pPr defTabSz="944563">
              <a:spcBef>
                <a:spcPct val="30000"/>
              </a:spcBef>
              <a:defRPr sz="1200">
                <a:solidFill>
                  <a:schemeClr val="tx1"/>
                </a:solidFill>
                <a:latin typeface="Calibri" pitchFamily="34" charset="0"/>
                <a:ea typeface="ＭＳ Ｐゴシック" pitchFamily="34" charset="-128"/>
              </a:defRPr>
            </a:lvl1pPr>
            <a:lvl2pPr marL="742950" indent="-285750" defTabSz="944563">
              <a:spcBef>
                <a:spcPct val="30000"/>
              </a:spcBef>
              <a:defRPr sz="1200">
                <a:solidFill>
                  <a:schemeClr val="tx1"/>
                </a:solidFill>
                <a:latin typeface="Calibri" pitchFamily="34" charset="0"/>
                <a:ea typeface="ＭＳ Ｐゴシック" pitchFamily="34" charset="-128"/>
              </a:defRPr>
            </a:lvl2pPr>
            <a:lvl3pPr marL="1143000" indent="-228600" defTabSz="944563">
              <a:spcBef>
                <a:spcPct val="30000"/>
              </a:spcBef>
              <a:defRPr sz="1200">
                <a:solidFill>
                  <a:schemeClr val="tx1"/>
                </a:solidFill>
                <a:latin typeface="Calibri" pitchFamily="34" charset="0"/>
                <a:ea typeface="ＭＳ Ｐゴシック" pitchFamily="34" charset="-128"/>
              </a:defRPr>
            </a:lvl3pPr>
            <a:lvl4pPr marL="1600200" indent="-228600" defTabSz="944563">
              <a:spcBef>
                <a:spcPct val="30000"/>
              </a:spcBef>
              <a:defRPr sz="1200">
                <a:solidFill>
                  <a:schemeClr val="tx1"/>
                </a:solidFill>
                <a:latin typeface="Calibri" pitchFamily="34" charset="0"/>
                <a:ea typeface="ＭＳ Ｐゴシック" pitchFamily="34" charset="-128"/>
              </a:defRPr>
            </a:lvl4pPr>
            <a:lvl5pPr marL="2057400" indent="-228600" defTabSz="944563">
              <a:spcBef>
                <a:spcPct val="30000"/>
              </a:spcBef>
              <a:defRPr sz="1200">
                <a:solidFill>
                  <a:schemeClr val="tx1"/>
                </a:solidFill>
                <a:latin typeface="Calibri" pitchFamily="34"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B215016D-33B6-45A3-8FC1-84A0142FFB2F}" type="slidenum">
              <a:rPr lang="pl-PL" altLang="en-US">
                <a:latin typeface="Arial" charset="0"/>
              </a:rPr>
              <a:pPr algn="r" eaLnBrk="1" hangingPunct="1">
                <a:spcBef>
                  <a:spcPct val="0"/>
                </a:spcBef>
              </a:pPr>
              <a:t>12</a:t>
            </a:fld>
            <a:endParaRPr lang="pl-PL" alt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ea typeface="ＭＳ Ｐゴシック" pitchFamily="34" charset="-128"/>
            </a:endParaRPr>
          </a:p>
        </p:txBody>
      </p:sp>
      <p:sp>
        <p:nvSpPr>
          <p:cNvPr id="181252" name="Symbol zastępczy numeru slajdu 3"/>
          <p:cNvSpPr txBox="1">
            <a:spLocks noGrp="1"/>
          </p:cNvSpPr>
          <p:nvPr/>
        </p:nvSpPr>
        <p:spPr bwMode="auto">
          <a:xfrm>
            <a:off x="3814763" y="9372600"/>
            <a:ext cx="29194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393" tIns="45198" rIns="90393" bIns="45198" anchor="b"/>
          <a:lstStyle>
            <a:lvl1pPr defTabSz="944563">
              <a:spcBef>
                <a:spcPct val="30000"/>
              </a:spcBef>
              <a:defRPr sz="1200">
                <a:solidFill>
                  <a:schemeClr val="tx1"/>
                </a:solidFill>
                <a:latin typeface="Calibri" pitchFamily="34" charset="0"/>
                <a:ea typeface="ＭＳ Ｐゴシック" pitchFamily="34" charset="-128"/>
              </a:defRPr>
            </a:lvl1pPr>
            <a:lvl2pPr marL="742950" indent="-285750" defTabSz="944563">
              <a:spcBef>
                <a:spcPct val="30000"/>
              </a:spcBef>
              <a:defRPr sz="1200">
                <a:solidFill>
                  <a:schemeClr val="tx1"/>
                </a:solidFill>
                <a:latin typeface="Calibri" pitchFamily="34" charset="0"/>
                <a:ea typeface="ＭＳ Ｐゴシック" pitchFamily="34" charset="-128"/>
              </a:defRPr>
            </a:lvl2pPr>
            <a:lvl3pPr marL="1143000" indent="-228600" defTabSz="944563">
              <a:spcBef>
                <a:spcPct val="30000"/>
              </a:spcBef>
              <a:defRPr sz="1200">
                <a:solidFill>
                  <a:schemeClr val="tx1"/>
                </a:solidFill>
                <a:latin typeface="Calibri" pitchFamily="34" charset="0"/>
                <a:ea typeface="ＭＳ Ｐゴシック" pitchFamily="34" charset="-128"/>
              </a:defRPr>
            </a:lvl3pPr>
            <a:lvl4pPr marL="1600200" indent="-228600" defTabSz="944563">
              <a:spcBef>
                <a:spcPct val="30000"/>
              </a:spcBef>
              <a:defRPr sz="1200">
                <a:solidFill>
                  <a:schemeClr val="tx1"/>
                </a:solidFill>
                <a:latin typeface="Calibri" pitchFamily="34" charset="0"/>
                <a:ea typeface="ＭＳ Ｐゴシック" pitchFamily="34" charset="-128"/>
              </a:defRPr>
            </a:lvl4pPr>
            <a:lvl5pPr marL="2057400" indent="-228600" defTabSz="944563">
              <a:spcBef>
                <a:spcPct val="30000"/>
              </a:spcBef>
              <a:defRPr sz="1200">
                <a:solidFill>
                  <a:schemeClr val="tx1"/>
                </a:solidFill>
                <a:latin typeface="Calibri" pitchFamily="34"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50668B0F-9786-40BA-B1AE-3520D894A40E}" type="slidenum">
              <a:rPr lang="pl-PL" altLang="en-US">
                <a:latin typeface="Arial" charset="0"/>
              </a:rPr>
              <a:pPr algn="r" eaLnBrk="1" hangingPunct="1">
                <a:spcBef>
                  <a:spcPct val="0"/>
                </a:spcBef>
              </a:pPr>
              <a:t>13</a:t>
            </a:fld>
            <a:endParaRPr lang="pl-PL" alt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227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ea typeface="ＭＳ Ｐゴシック" pitchFamily="34" charset="-128"/>
            </a:endParaRPr>
          </a:p>
        </p:txBody>
      </p:sp>
      <p:sp>
        <p:nvSpPr>
          <p:cNvPr id="182276" name="Symbol zastępczy numeru slajdu 3"/>
          <p:cNvSpPr txBox="1">
            <a:spLocks noGrp="1"/>
          </p:cNvSpPr>
          <p:nvPr/>
        </p:nvSpPr>
        <p:spPr bwMode="auto">
          <a:xfrm>
            <a:off x="3814763" y="9372600"/>
            <a:ext cx="29194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393" tIns="45198" rIns="90393" bIns="45198" anchor="b"/>
          <a:lstStyle>
            <a:lvl1pPr defTabSz="944563">
              <a:spcBef>
                <a:spcPct val="30000"/>
              </a:spcBef>
              <a:defRPr sz="1200">
                <a:solidFill>
                  <a:schemeClr val="tx1"/>
                </a:solidFill>
                <a:latin typeface="Calibri" pitchFamily="34" charset="0"/>
                <a:ea typeface="ＭＳ Ｐゴシック" pitchFamily="34" charset="-128"/>
              </a:defRPr>
            </a:lvl1pPr>
            <a:lvl2pPr marL="742950" indent="-285750" defTabSz="944563">
              <a:spcBef>
                <a:spcPct val="30000"/>
              </a:spcBef>
              <a:defRPr sz="1200">
                <a:solidFill>
                  <a:schemeClr val="tx1"/>
                </a:solidFill>
                <a:latin typeface="Calibri" pitchFamily="34" charset="0"/>
                <a:ea typeface="ＭＳ Ｐゴシック" pitchFamily="34" charset="-128"/>
              </a:defRPr>
            </a:lvl2pPr>
            <a:lvl3pPr marL="1143000" indent="-228600" defTabSz="944563">
              <a:spcBef>
                <a:spcPct val="30000"/>
              </a:spcBef>
              <a:defRPr sz="1200">
                <a:solidFill>
                  <a:schemeClr val="tx1"/>
                </a:solidFill>
                <a:latin typeface="Calibri" pitchFamily="34" charset="0"/>
                <a:ea typeface="ＭＳ Ｐゴシック" pitchFamily="34" charset="-128"/>
              </a:defRPr>
            </a:lvl3pPr>
            <a:lvl4pPr marL="1600200" indent="-228600" defTabSz="944563">
              <a:spcBef>
                <a:spcPct val="30000"/>
              </a:spcBef>
              <a:defRPr sz="1200">
                <a:solidFill>
                  <a:schemeClr val="tx1"/>
                </a:solidFill>
                <a:latin typeface="Calibri" pitchFamily="34" charset="0"/>
                <a:ea typeface="ＭＳ Ｐゴシック" pitchFamily="34" charset="-128"/>
              </a:defRPr>
            </a:lvl4pPr>
            <a:lvl5pPr marL="2057400" indent="-228600" defTabSz="944563">
              <a:spcBef>
                <a:spcPct val="30000"/>
              </a:spcBef>
              <a:defRPr sz="1200">
                <a:solidFill>
                  <a:schemeClr val="tx1"/>
                </a:solidFill>
                <a:latin typeface="Calibri" pitchFamily="34"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D982CF50-FBD5-4011-85D6-0F50D084B62A}" type="slidenum">
              <a:rPr lang="pl-PL" altLang="en-US">
                <a:latin typeface="Arial" charset="0"/>
              </a:rPr>
              <a:pPr algn="r" eaLnBrk="1" hangingPunct="1">
                <a:spcBef>
                  <a:spcPct val="0"/>
                </a:spcBef>
              </a:pPr>
              <a:t>14</a:t>
            </a:fld>
            <a:endParaRPr lang="pl-PL" alt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329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ea typeface="ＭＳ Ｐゴシック" pitchFamily="34" charset="-128"/>
            </a:endParaRPr>
          </a:p>
        </p:txBody>
      </p:sp>
      <p:sp>
        <p:nvSpPr>
          <p:cNvPr id="183300" name="Symbol zastępczy numeru slajdu 3"/>
          <p:cNvSpPr txBox="1">
            <a:spLocks noGrp="1"/>
          </p:cNvSpPr>
          <p:nvPr/>
        </p:nvSpPr>
        <p:spPr bwMode="auto">
          <a:xfrm>
            <a:off x="3814763" y="9372600"/>
            <a:ext cx="29194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393" tIns="45198" rIns="90393" bIns="45198" anchor="b"/>
          <a:lstStyle>
            <a:lvl1pPr defTabSz="944563">
              <a:spcBef>
                <a:spcPct val="30000"/>
              </a:spcBef>
              <a:defRPr sz="1200">
                <a:solidFill>
                  <a:schemeClr val="tx1"/>
                </a:solidFill>
                <a:latin typeface="Calibri" pitchFamily="34" charset="0"/>
                <a:ea typeface="ＭＳ Ｐゴシック" pitchFamily="34" charset="-128"/>
              </a:defRPr>
            </a:lvl1pPr>
            <a:lvl2pPr marL="742950" indent="-285750" defTabSz="944563">
              <a:spcBef>
                <a:spcPct val="30000"/>
              </a:spcBef>
              <a:defRPr sz="1200">
                <a:solidFill>
                  <a:schemeClr val="tx1"/>
                </a:solidFill>
                <a:latin typeface="Calibri" pitchFamily="34" charset="0"/>
                <a:ea typeface="ＭＳ Ｐゴシック" pitchFamily="34" charset="-128"/>
              </a:defRPr>
            </a:lvl2pPr>
            <a:lvl3pPr marL="1143000" indent="-228600" defTabSz="944563">
              <a:spcBef>
                <a:spcPct val="30000"/>
              </a:spcBef>
              <a:defRPr sz="1200">
                <a:solidFill>
                  <a:schemeClr val="tx1"/>
                </a:solidFill>
                <a:latin typeface="Calibri" pitchFamily="34" charset="0"/>
                <a:ea typeface="ＭＳ Ｐゴシック" pitchFamily="34" charset="-128"/>
              </a:defRPr>
            </a:lvl3pPr>
            <a:lvl4pPr marL="1600200" indent="-228600" defTabSz="944563">
              <a:spcBef>
                <a:spcPct val="30000"/>
              </a:spcBef>
              <a:defRPr sz="1200">
                <a:solidFill>
                  <a:schemeClr val="tx1"/>
                </a:solidFill>
                <a:latin typeface="Calibri" pitchFamily="34" charset="0"/>
                <a:ea typeface="ＭＳ Ｐゴシック" pitchFamily="34" charset="-128"/>
              </a:defRPr>
            </a:lvl4pPr>
            <a:lvl5pPr marL="2057400" indent="-228600" defTabSz="944563">
              <a:spcBef>
                <a:spcPct val="30000"/>
              </a:spcBef>
              <a:defRPr sz="1200">
                <a:solidFill>
                  <a:schemeClr val="tx1"/>
                </a:solidFill>
                <a:latin typeface="Calibri" pitchFamily="34"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6CFA57D4-53E0-4097-BDE3-7A1AE2286E64}" type="slidenum">
              <a:rPr lang="pl-PL" altLang="en-US">
                <a:latin typeface="Arial" charset="0"/>
              </a:rPr>
              <a:pPr algn="r" eaLnBrk="1" hangingPunct="1">
                <a:spcBef>
                  <a:spcPct val="0"/>
                </a:spcBef>
              </a:pPr>
              <a:t>15</a:t>
            </a:fld>
            <a:endParaRPr lang="pl-PL" alt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ea typeface="ＭＳ Ｐゴシック" pitchFamily="34" charset="-128"/>
            </a:endParaRPr>
          </a:p>
        </p:txBody>
      </p:sp>
      <p:sp>
        <p:nvSpPr>
          <p:cNvPr id="184324" name="Symbol zastępczy numeru slajdu 3"/>
          <p:cNvSpPr txBox="1">
            <a:spLocks noGrp="1"/>
          </p:cNvSpPr>
          <p:nvPr/>
        </p:nvSpPr>
        <p:spPr bwMode="auto">
          <a:xfrm>
            <a:off x="3814763" y="9372600"/>
            <a:ext cx="29194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393" tIns="45198" rIns="90393" bIns="45198" anchor="b"/>
          <a:lstStyle>
            <a:lvl1pPr defTabSz="944563">
              <a:spcBef>
                <a:spcPct val="30000"/>
              </a:spcBef>
              <a:defRPr sz="1200">
                <a:solidFill>
                  <a:schemeClr val="tx1"/>
                </a:solidFill>
                <a:latin typeface="Calibri" pitchFamily="34" charset="0"/>
                <a:ea typeface="ＭＳ Ｐゴシック" pitchFamily="34" charset="-128"/>
              </a:defRPr>
            </a:lvl1pPr>
            <a:lvl2pPr marL="742950" indent="-285750" defTabSz="944563">
              <a:spcBef>
                <a:spcPct val="30000"/>
              </a:spcBef>
              <a:defRPr sz="1200">
                <a:solidFill>
                  <a:schemeClr val="tx1"/>
                </a:solidFill>
                <a:latin typeface="Calibri" pitchFamily="34" charset="0"/>
                <a:ea typeface="ＭＳ Ｐゴシック" pitchFamily="34" charset="-128"/>
              </a:defRPr>
            </a:lvl2pPr>
            <a:lvl3pPr marL="1143000" indent="-228600" defTabSz="944563">
              <a:spcBef>
                <a:spcPct val="30000"/>
              </a:spcBef>
              <a:defRPr sz="1200">
                <a:solidFill>
                  <a:schemeClr val="tx1"/>
                </a:solidFill>
                <a:latin typeface="Calibri" pitchFamily="34" charset="0"/>
                <a:ea typeface="ＭＳ Ｐゴシック" pitchFamily="34" charset="-128"/>
              </a:defRPr>
            </a:lvl3pPr>
            <a:lvl4pPr marL="1600200" indent="-228600" defTabSz="944563">
              <a:spcBef>
                <a:spcPct val="30000"/>
              </a:spcBef>
              <a:defRPr sz="1200">
                <a:solidFill>
                  <a:schemeClr val="tx1"/>
                </a:solidFill>
                <a:latin typeface="Calibri" pitchFamily="34" charset="0"/>
                <a:ea typeface="ＭＳ Ｐゴシック" pitchFamily="34" charset="-128"/>
              </a:defRPr>
            </a:lvl4pPr>
            <a:lvl5pPr marL="2057400" indent="-228600" defTabSz="944563">
              <a:spcBef>
                <a:spcPct val="30000"/>
              </a:spcBef>
              <a:defRPr sz="1200">
                <a:solidFill>
                  <a:schemeClr val="tx1"/>
                </a:solidFill>
                <a:latin typeface="Calibri" pitchFamily="34"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FB0D6D09-45F0-4D94-8F8D-780154309175}" type="slidenum">
              <a:rPr lang="pl-PL" altLang="en-US">
                <a:latin typeface="Arial" charset="0"/>
              </a:rPr>
              <a:pPr algn="r" eaLnBrk="1" hangingPunct="1">
                <a:spcBef>
                  <a:spcPct val="0"/>
                </a:spcBef>
              </a:pPr>
              <a:t>16</a:t>
            </a:fld>
            <a:endParaRPr lang="pl-PL"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31" tIns="45467" rIns="90931" bIns="45467"/>
          <a:lstStyle/>
          <a:p>
            <a:pPr>
              <a:spcBef>
                <a:spcPct val="0"/>
              </a:spcBef>
            </a:pPr>
            <a:endParaRPr lang="en-US" altLang="pl-PL" smtClean="0">
              <a:ea typeface="ＭＳ Ｐゴシック" pitchFamily="34" charset="-128"/>
            </a:endParaRPr>
          </a:p>
        </p:txBody>
      </p:sp>
      <p:sp>
        <p:nvSpPr>
          <p:cNvPr id="172036" name="Symbol zastępczy numeru slajdu 3"/>
          <p:cNvSpPr txBox="1">
            <a:spLocks noGrp="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31" tIns="45467" rIns="90931" bIns="45467" anchor="b"/>
          <a:lstStyle>
            <a:lvl1pPr defTabSz="895350">
              <a:spcBef>
                <a:spcPct val="30000"/>
              </a:spcBef>
              <a:defRPr sz="1200">
                <a:solidFill>
                  <a:schemeClr val="tx1"/>
                </a:solidFill>
                <a:latin typeface="Calibri" pitchFamily="34" charset="0"/>
                <a:ea typeface="ＭＳ Ｐゴシック" pitchFamily="34" charset="-128"/>
              </a:defRPr>
            </a:lvl1pPr>
            <a:lvl2pPr marL="742950" indent="-285750" defTabSz="895350">
              <a:spcBef>
                <a:spcPct val="30000"/>
              </a:spcBef>
              <a:defRPr sz="1200">
                <a:solidFill>
                  <a:schemeClr val="tx1"/>
                </a:solidFill>
                <a:latin typeface="Calibri" pitchFamily="34" charset="0"/>
                <a:ea typeface="ＭＳ Ｐゴシック" pitchFamily="34" charset="-128"/>
              </a:defRPr>
            </a:lvl2pPr>
            <a:lvl3pPr marL="1143000" indent="-228600" defTabSz="895350">
              <a:spcBef>
                <a:spcPct val="30000"/>
              </a:spcBef>
              <a:defRPr sz="1200">
                <a:solidFill>
                  <a:schemeClr val="tx1"/>
                </a:solidFill>
                <a:latin typeface="Calibri" pitchFamily="34" charset="0"/>
                <a:ea typeface="ＭＳ Ｐゴシック" pitchFamily="34" charset="-128"/>
              </a:defRPr>
            </a:lvl3pPr>
            <a:lvl4pPr marL="1600200" indent="-228600" defTabSz="895350">
              <a:spcBef>
                <a:spcPct val="30000"/>
              </a:spcBef>
              <a:defRPr sz="1200">
                <a:solidFill>
                  <a:schemeClr val="tx1"/>
                </a:solidFill>
                <a:latin typeface="Calibri" pitchFamily="34" charset="0"/>
                <a:ea typeface="ＭＳ Ｐゴシック" pitchFamily="34" charset="-128"/>
              </a:defRPr>
            </a:lvl4pPr>
            <a:lvl5pPr marL="2057400" indent="-228600" defTabSz="895350">
              <a:spcBef>
                <a:spcPct val="30000"/>
              </a:spcBef>
              <a:defRPr sz="1200">
                <a:solidFill>
                  <a:schemeClr val="tx1"/>
                </a:solidFill>
                <a:latin typeface="Calibri" pitchFamily="34" charset="0"/>
                <a:ea typeface="ＭＳ Ｐゴシック" pitchFamily="34" charset="-128"/>
              </a:defRPr>
            </a:lvl5pPr>
            <a:lvl6pPr marL="2514600" indent="-228600" defTabSz="89535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89535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89535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89535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BC3B1FA8-1D90-43E0-8160-0D915BBEC92F}" type="slidenum">
              <a:rPr lang="pl-PL" altLang="pl-PL" b="0">
                <a:solidFill>
                  <a:srgbClr val="000000"/>
                </a:solidFill>
                <a:latin typeface="Arial" charset="0"/>
              </a:rPr>
              <a:pPr algn="r" eaLnBrk="1" hangingPunct="1">
                <a:spcBef>
                  <a:spcPct val="0"/>
                </a:spcBef>
              </a:pPr>
              <a:t>3</a:t>
            </a:fld>
            <a:endParaRPr lang="pl-PL" altLang="pl-PL" b="0">
              <a:solidFill>
                <a:srgbClr val="000000"/>
              </a:solidFill>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5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pl-PL" smtClean="0">
              <a:ea typeface="ＭＳ Ｐゴシック" pitchFamily="34" charset="-128"/>
            </a:endParaRPr>
          </a:p>
        </p:txBody>
      </p:sp>
      <p:sp>
        <p:nvSpPr>
          <p:cNvPr id="173060" name="Symbol zastępczy numeru slajdu 3"/>
          <p:cNvSpPr txBox="1">
            <a:spLocks noGrp="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4" tIns="45377" rIns="90754" bIns="45377" anchor="b"/>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7F28B443-F310-4BFC-A042-BEA5C99BAEAA}" type="slidenum">
              <a:rPr lang="pl-PL" altLang="pl-PL" b="0">
                <a:latin typeface="Arial" charset="0"/>
              </a:rPr>
              <a:pPr algn="r" eaLnBrk="1" hangingPunct="1">
                <a:spcBef>
                  <a:spcPct val="0"/>
                </a:spcBef>
              </a:pPr>
              <a:t>4</a:t>
            </a:fld>
            <a:endParaRPr lang="pl-PL" altLang="pl-PL" b="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pl-PL" smtClean="0">
              <a:ea typeface="ＭＳ Ｐゴシック" pitchFamily="34" charset="-128"/>
            </a:endParaRPr>
          </a:p>
        </p:txBody>
      </p:sp>
      <p:sp>
        <p:nvSpPr>
          <p:cNvPr id="174084" name="Symbol zastępczy numeru slajdu 3"/>
          <p:cNvSpPr txBox="1">
            <a:spLocks noGrp="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4" tIns="45377" rIns="90754" bIns="45377" anchor="b"/>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11B96105-28CC-488D-8DD9-E2272FFCD6EC}" type="slidenum">
              <a:rPr lang="pl-PL" altLang="pl-PL" b="0">
                <a:latin typeface="Arial" charset="0"/>
              </a:rPr>
              <a:pPr algn="r" eaLnBrk="1" hangingPunct="1">
                <a:spcBef>
                  <a:spcPct val="0"/>
                </a:spcBef>
              </a:pPr>
              <a:t>6</a:t>
            </a:fld>
            <a:endParaRPr lang="pl-PL" altLang="pl-PL" b="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5107"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pl-PL" smtClean="0">
              <a:ea typeface="ＭＳ Ｐゴシック" pitchFamily="34" charset="-128"/>
            </a:endParaRPr>
          </a:p>
        </p:txBody>
      </p:sp>
      <p:sp>
        <p:nvSpPr>
          <p:cNvPr id="175108" name="Symbol zastępczy numeru slajdu 3"/>
          <p:cNvSpPr txBox="1">
            <a:spLocks noGrp="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4" tIns="45377" rIns="90754" bIns="45377" anchor="b"/>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473E500D-711C-49BA-9A59-63012F3E052F}" type="slidenum">
              <a:rPr lang="pl-PL" altLang="pl-PL" b="0">
                <a:latin typeface="Arial" charset="0"/>
              </a:rPr>
              <a:pPr algn="r" eaLnBrk="1" hangingPunct="1">
                <a:spcBef>
                  <a:spcPct val="0"/>
                </a:spcBef>
              </a:pPr>
              <a:t>7</a:t>
            </a:fld>
            <a:endParaRPr lang="pl-PL" altLang="pl-PL" b="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pl-PL" smtClean="0">
              <a:ea typeface="ＭＳ Ｐゴシック" pitchFamily="34" charset="-128"/>
            </a:endParaRPr>
          </a:p>
        </p:txBody>
      </p:sp>
      <p:sp>
        <p:nvSpPr>
          <p:cNvPr id="176132" name="Symbol zastępczy numeru slajdu 3"/>
          <p:cNvSpPr txBox="1">
            <a:spLocks noGrp="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4" tIns="45377" rIns="90754" bIns="45377" anchor="b"/>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6B5D2C4E-84EA-47DF-9E27-8F2E2ECEB0A6}" type="slidenum">
              <a:rPr lang="pl-PL" altLang="pl-PL" b="0">
                <a:latin typeface="Arial" charset="0"/>
              </a:rPr>
              <a:pPr algn="r" eaLnBrk="1" hangingPunct="1">
                <a:spcBef>
                  <a:spcPct val="0"/>
                </a:spcBef>
              </a:pPr>
              <a:t>8</a:t>
            </a:fld>
            <a:endParaRPr lang="pl-PL" altLang="pl-PL" b="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pl-PL" smtClean="0">
              <a:ea typeface="ＭＳ Ｐゴシック" pitchFamily="34" charset="-128"/>
            </a:endParaRPr>
          </a:p>
        </p:txBody>
      </p:sp>
      <p:sp>
        <p:nvSpPr>
          <p:cNvPr id="177156" name="Symbol zastępczy numeru slajdu 3"/>
          <p:cNvSpPr txBox="1">
            <a:spLocks noGrp="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4" tIns="45377" rIns="90754" bIns="45377" anchor="b"/>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9405B1F3-C76E-47A9-A532-83FE9615FB21}" type="slidenum">
              <a:rPr lang="pl-PL" altLang="pl-PL" b="0">
                <a:latin typeface="Arial" charset="0"/>
              </a:rPr>
              <a:pPr algn="r" eaLnBrk="1" hangingPunct="1">
                <a:spcBef>
                  <a:spcPct val="0"/>
                </a:spcBef>
              </a:pPr>
              <a:t>9</a:t>
            </a:fld>
            <a:endParaRPr lang="pl-PL" altLang="pl-PL" b="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7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pl-PL" dirty="0" smtClean="0">
              <a:ea typeface="ＭＳ Ｐゴシック" pitchFamily="34" charset="-128"/>
            </a:endParaRPr>
          </a:p>
        </p:txBody>
      </p:sp>
      <p:sp>
        <p:nvSpPr>
          <p:cNvPr id="178180" name="Symbol zastępczy numeru slajdu 3"/>
          <p:cNvSpPr txBox="1">
            <a:spLocks noGrp="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4" tIns="45377" rIns="90754" bIns="45377" anchor="b"/>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A29EB5D3-E4E9-43E4-9205-1D6A7021E754}" type="slidenum">
              <a:rPr lang="pl-PL" altLang="pl-PL" b="0">
                <a:latin typeface="Arial" charset="0"/>
              </a:rPr>
              <a:pPr algn="r" eaLnBrk="1" hangingPunct="1">
                <a:spcBef>
                  <a:spcPct val="0"/>
                </a:spcBef>
              </a:pPr>
              <a:t>10</a:t>
            </a:fld>
            <a:endParaRPr lang="pl-PL" altLang="pl-PL" b="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920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pl-PL" smtClean="0">
              <a:ea typeface="ＭＳ Ｐゴシック" pitchFamily="34" charset="-128"/>
            </a:endParaRPr>
          </a:p>
        </p:txBody>
      </p:sp>
      <p:sp>
        <p:nvSpPr>
          <p:cNvPr id="179204" name="Symbol zastępczy numeru slajdu 3"/>
          <p:cNvSpPr txBox="1">
            <a:spLocks noGrp="1"/>
          </p:cNvSpPr>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4" tIns="45377" rIns="90754" bIns="45377" anchor="b"/>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57AAD9E5-0144-4164-B053-D0CD8FA2BDD6}" type="slidenum">
              <a:rPr lang="pl-PL" altLang="pl-PL" b="0">
                <a:latin typeface="Arial" charset="0"/>
              </a:rPr>
              <a:pPr algn="r" eaLnBrk="1" hangingPunct="1">
                <a:spcBef>
                  <a:spcPct val="0"/>
                </a:spcBef>
              </a:pPr>
              <a:t>11</a:t>
            </a:fld>
            <a:endParaRPr lang="pl-PL" altLang="pl-PL" b="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Tree>
    <p:extLst>
      <p:ext uri="{BB962C8B-B14F-4D97-AF65-F5344CB8AC3E}">
        <p14:creationId xmlns:p14="http://schemas.microsoft.com/office/powerpoint/2010/main" val="369178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76396092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Tree>
    <p:extLst>
      <p:ext uri="{BB962C8B-B14F-4D97-AF65-F5344CB8AC3E}">
        <p14:creationId xmlns:p14="http://schemas.microsoft.com/office/powerpoint/2010/main" val="155780372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66774944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Tree>
    <p:extLst>
      <p:ext uri="{BB962C8B-B14F-4D97-AF65-F5344CB8AC3E}">
        <p14:creationId xmlns:p14="http://schemas.microsoft.com/office/powerpoint/2010/main" val="401695905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07906654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53355646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Tree>
    <p:extLst>
      <p:ext uri="{BB962C8B-B14F-4D97-AF65-F5344CB8AC3E}">
        <p14:creationId xmlns:p14="http://schemas.microsoft.com/office/powerpoint/2010/main" val="312130139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14"/>
          <p:cNvSpPr>
            <a:spLocks noChangeShapeType="1"/>
          </p:cNvSpPr>
          <p:nvPr userDrawn="1"/>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Prostokąt 2"/>
          <p:cNvSpPr/>
          <p:nvPr userDrawn="1"/>
        </p:nvSpPr>
        <p:spPr bwMode="auto">
          <a:xfrm>
            <a:off x="250825" y="6381750"/>
            <a:ext cx="7489825" cy="287338"/>
          </a:xfrm>
          <a:prstGeom prst="rect">
            <a:avLst/>
          </a:prstGeom>
          <a:solidFill>
            <a:schemeClr val="bg1">
              <a:lumMod val="85000"/>
            </a:schemeClr>
          </a:solidFill>
          <a:ln w="9525" cap="flat" cmpd="sng" algn="ctr">
            <a:noFill/>
            <a:prstDash val="solid"/>
            <a:round/>
            <a:headEnd type="none" w="med" len="med"/>
            <a:tailEnd type="none" w="med" len="med"/>
          </a:ln>
          <a:effectLst/>
        </p:spPr>
        <p:txBody>
          <a:bodyPr wrap="none" anchor="ctr"/>
          <a:lstStyle/>
          <a:p>
            <a:pPr eaLnBrk="1" hangingPunct="1">
              <a:defRPr/>
            </a:pPr>
            <a:endParaRPr lang="pl-PL">
              <a:solidFill>
                <a:prstClr val="black"/>
              </a:solidFill>
              <a:ea typeface="Arial" charset="0"/>
            </a:endParaRPr>
          </a:p>
        </p:txBody>
      </p:sp>
      <p:sp>
        <p:nvSpPr>
          <p:cNvPr id="4" name="Prostokąt 8"/>
          <p:cNvSpPr>
            <a:spLocks noChangeArrowheads="1"/>
          </p:cNvSpPr>
          <p:nvPr userDrawn="1"/>
        </p:nvSpPr>
        <p:spPr bwMode="auto">
          <a:xfrm>
            <a:off x="7740650" y="6381750"/>
            <a:ext cx="1152525" cy="287338"/>
          </a:xfrm>
          <a:prstGeom prst="rect">
            <a:avLst/>
          </a:prstGeom>
          <a:solidFill>
            <a:srgbClr val="FFCC99"/>
          </a:solidFill>
          <a:ln>
            <a:noFill/>
          </a:ln>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endParaRPr lang="en-US" altLang="en-US" sz="1400" smtClean="0">
              <a:solidFill>
                <a:prstClr val="black"/>
              </a:solidFill>
            </a:endParaRPr>
          </a:p>
        </p:txBody>
      </p:sp>
      <p:sp>
        <p:nvSpPr>
          <p:cNvPr id="5" name="Rectangle 6"/>
          <p:cNvSpPr txBox="1">
            <a:spLocks noChangeArrowheads="1"/>
          </p:cNvSpPr>
          <p:nvPr userDrawn="1"/>
        </p:nvSpPr>
        <p:spPr bwMode="auto">
          <a:xfrm>
            <a:off x="7740650" y="6381750"/>
            <a:ext cx="1152525" cy="287338"/>
          </a:xfrm>
          <a:prstGeom prst="rect">
            <a:avLst/>
          </a:prstGeom>
          <a:noFill/>
          <a:ln>
            <a:noFill/>
          </a:ln>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fld id="{6E8DEEB1-4BAA-45A1-AFD6-C31FD382464C}" type="slidenum">
              <a:rPr lang="pl-PL" altLang="pl-PL" sz="1400" smtClean="0">
                <a:solidFill>
                  <a:srgbClr val="000000"/>
                </a:solidFill>
                <a:ea typeface="ＭＳ Ｐゴシック" pitchFamily="34" charset="-128"/>
              </a:rPr>
              <a:pPr algn="r" eaLnBrk="1" hangingPunct="1">
                <a:defRPr/>
              </a:pPr>
              <a:t>‹#›</a:t>
            </a:fld>
            <a:endParaRPr lang="pl-PL" altLang="pl-PL" sz="1400" smtClean="0">
              <a:solidFill>
                <a:srgbClr val="000000"/>
              </a:solidFill>
              <a:ea typeface="ＭＳ Ｐゴシック" pitchFamily="34" charset="-128"/>
            </a:endParaRPr>
          </a:p>
        </p:txBody>
      </p:sp>
      <p:sp>
        <p:nvSpPr>
          <p:cNvPr id="6" name="Rectangle 3"/>
          <p:cNvSpPr>
            <a:spLocks noChangeArrowheads="1"/>
          </p:cNvSpPr>
          <p:nvPr/>
        </p:nvSpPr>
        <p:spPr bwMode="auto">
          <a:xfrm>
            <a:off x="250825" y="188913"/>
            <a:ext cx="8642350" cy="576262"/>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7" name="Line 4"/>
          <p:cNvSpPr>
            <a:spLocks noChangeShapeType="1"/>
          </p:cNvSpPr>
          <p:nvPr/>
        </p:nvSpPr>
        <p:spPr bwMode="auto">
          <a:xfrm>
            <a:off x="250825" y="831850"/>
            <a:ext cx="8642350"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88913"/>
            <a:ext cx="13081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10"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298668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114404197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173640817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4040308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41240762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128125451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Tree>
    <p:extLst>
      <p:ext uri="{BB962C8B-B14F-4D97-AF65-F5344CB8AC3E}">
        <p14:creationId xmlns:p14="http://schemas.microsoft.com/office/powerpoint/2010/main" val="333670499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91179531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Tree>
    <p:extLst>
      <p:ext uri="{BB962C8B-B14F-4D97-AF65-F5344CB8AC3E}">
        <p14:creationId xmlns:p14="http://schemas.microsoft.com/office/powerpoint/2010/main" val="72607952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139785599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87160291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Tree>
    <p:extLst>
      <p:ext uri="{BB962C8B-B14F-4D97-AF65-F5344CB8AC3E}">
        <p14:creationId xmlns:p14="http://schemas.microsoft.com/office/powerpoint/2010/main" val="35724189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14"/>
          <p:cNvSpPr>
            <a:spLocks noChangeShapeType="1"/>
          </p:cNvSpPr>
          <p:nvPr userDrawn="1"/>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Prostokąt 2"/>
          <p:cNvSpPr/>
          <p:nvPr userDrawn="1"/>
        </p:nvSpPr>
        <p:spPr bwMode="auto">
          <a:xfrm>
            <a:off x="250825" y="6381750"/>
            <a:ext cx="7489825" cy="287338"/>
          </a:xfrm>
          <a:prstGeom prst="rect">
            <a:avLst/>
          </a:prstGeom>
          <a:solidFill>
            <a:schemeClr val="bg1">
              <a:lumMod val="85000"/>
            </a:schemeClr>
          </a:solidFill>
          <a:ln w="9525" cap="flat" cmpd="sng" algn="ctr">
            <a:noFill/>
            <a:prstDash val="solid"/>
            <a:round/>
            <a:headEnd type="none" w="med" len="med"/>
            <a:tailEnd type="none" w="med" len="med"/>
          </a:ln>
          <a:effectLst/>
        </p:spPr>
        <p:txBody>
          <a:bodyPr wrap="none" anchor="ctr"/>
          <a:lstStyle/>
          <a:p>
            <a:pPr eaLnBrk="1" hangingPunct="1">
              <a:defRPr/>
            </a:pPr>
            <a:endParaRPr lang="pl-PL">
              <a:solidFill>
                <a:prstClr val="black"/>
              </a:solidFill>
              <a:ea typeface="Arial" charset="0"/>
            </a:endParaRPr>
          </a:p>
        </p:txBody>
      </p:sp>
      <p:sp>
        <p:nvSpPr>
          <p:cNvPr id="4" name="Prostokąt 8"/>
          <p:cNvSpPr>
            <a:spLocks noChangeArrowheads="1"/>
          </p:cNvSpPr>
          <p:nvPr userDrawn="1"/>
        </p:nvSpPr>
        <p:spPr bwMode="auto">
          <a:xfrm>
            <a:off x="7740650" y="6381750"/>
            <a:ext cx="1152525" cy="287338"/>
          </a:xfrm>
          <a:prstGeom prst="rect">
            <a:avLst/>
          </a:prstGeom>
          <a:solidFill>
            <a:srgbClr val="FFCC99"/>
          </a:solidFill>
          <a:ln>
            <a:noFill/>
          </a:ln>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endParaRPr lang="en-US" altLang="en-US" sz="1400" smtClean="0">
              <a:solidFill>
                <a:prstClr val="black"/>
              </a:solidFill>
            </a:endParaRPr>
          </a:p>
        </p:txBody>
      </p:sp>
      <p:sp>
        <p:nvSpPr>
          <p:cNvPr id="5" name="Rectangle 6"/>
          <p:cNvSpPr txBox="1">
            <a:spLocks noChangeArrowheads="1"/>
          </p:cNvSpPr>
          <p:nvPr userDrawn="1"/>
        </p:nvSpPr>
        <p:spPr bwMode="auto">
          <a:xfrm>
            <a:off x="7740650" y="6381750"/>
            <a:ext cx="1152525" cy="287338"/>
          </a:xfrm>
          <a:prstGeom prst="rect">
            <a:avLst/>
          </a:prstGeom>
          <a:noFill/>
          <a:ln>
            <a:noFill/>
          </a:ln>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fld id="{AD13C22E-709D-4D8A-A916-2204B5A022BC}" type="slidenum">
              <a:rPr lang="pl-PL" altLang="pl-PL" sz="1400" smtClean="0">
                <a:solidFill>
                  <a:srgbClr val="000000"/>
                </a:solidFill>
                <a:ea typeface="ＭＳ Ｐゴシック" pitchFamily="34" charset="-128"/>
              </a:rPr>
              <a:pPr algn="r" eaLnBrk="1" hangingPunct="1">
                <a:defRPr/>
              </a:pPr>
              <a:t>‹#›</a:t>
            </a:fld>
            <a:endParaRPr lang="pl-PL" altLang="pl-PL" sz="1400" smtClean="0">
              <a:solidFill>
                <a:srgbClr val="000000"/>
              </a:solidFill>
              <a:ea typeface="ＭＳ Ｐゴシック" pitchFamily="34" charset="-128"/>
            </a:endParaRPr>
          </a:p>
        </p:txBody>
      </p:sp>
      <p:sp>
        <p:nvSpPr>
          <p:cNvPr id="6" name="Rectangle 3"/>
          <p:cNvSpPr>
            <a:spLocks noChangeArrowheads="1"/>
          </p:cNvSpPr>
          <p:nvPr/>
        </p:nvSpPr>
        <p:spPr bwMode="auto">
          <a:xfrm>
            <a:off x="250825" y="188913"/>
            <a:ext cx="8642350" cy="576262"/>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7" name="Line 4"/>
          <p:cNvSpPr>
            <a:spLocks noChangeShapeType="1"/>
          </p:cNvSpPr>
          <p:nvPr/>
        </p:nvSpPr>
        <p:spPr bwMode="auto">
          <a:xfrm>
            <a:off x="250825" y="831850"/>
            <a:ext cx="8642350"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88913"/>
            <a:ext cx="13081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10"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063446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187405190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3394147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a:prstGeom prst="rect">
            <a:avLst/>
          </a:prstGeo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cs typeface="Arial" charset="0"/>
              </a:defRPr>
            </a:lvl1pPr>
          </a:lstStyle>
          <a:p>
            <a:pPr>
              <a:defRPr/>
            </a:pPr>
            <a:fld id="{090C19AF-806E-4A25-91A5-6F856F200A0C}" type="datetimeFigureOut">
              <a:rPr lang="pl-PL"/>
              <a:pPr>
                <a:defRPr/>
              </a:pPr>
              <a:t>2014-06-05</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eaLnBrk="1" hangingPunct="1">
              <a:defRPr>
                <a:latin typeface="Arial" charset="0"/>
                <a:cs typeface="Arial" charset="0"/>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28E56C90-17CC-499D-A155-B2B9B620E10D}" type="slidenum">
              <a:rPr lang="pl-PL" altLang="pl-PL"/>
              <a:pPr>
                <a:defRPr/>
              </a:pPr>
              <a:t>‹#›</a:t>
            </a:fld>
            <a:endParaRPr lang="pl-PL" altLang="pl-PL"/>
          </a:p>
        </p:txBody>
      </p:sp>
    </p:spTree>
    <p:extLst>
      <p:ext uri="{BB962C8B-B14F-4D97-AF65-F5344CB8AC3E}">
        <p14:creationId xmlns:p14="http://schemas.microsoft.com/office/powerpoint/2010/main" val="131175951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13004991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65494624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Tree>
    <p:extLst>
      <p:ext uri="{BB962C8B-B14F-4D97-AF65-F5344CB8AC3E}">
        <p14:creationId xmlns:p14="http://schemas.microsoft.com/office/powerpoint/2010/main" val="209049993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036156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Tree>
    <p:extLst>
      <p:ext uri="{BB962C8B-B14F-4D97-AF65-F5344CB8AC3E}">
        <p14:creationId xmlns:p14="http://schemas.microsoft.com/office/powerpoint/2010/main" val="257873075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409557974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20025249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Tree>
    <p:extLst>
      <p:ext uri="{BB962C8B-B14F-4D97-AF65-F5344CB8AC3E}">
        <p14:creationId xmlns:p14="http://schemas.microsoft.com/office/powerpoint/2010/main" val="74699395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14"/>
          <p:cNvSpPr>
            <a:spLocks noChangeShapeType="1"/>
          </p:cNvSpPr>
          <p:nvPr userDrawn="1"/>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Prostokąt 2"/>
          <p:cNvSpPr/>
          <p:nvPr userDrawn="1"/>
        </p:nvSpPr>
        <p:spPr bwMode="auto">
          <a:xfrm>
            <a:off x="250825" y="6381750"/>
            <a:ext cx="7489825" cy="287338"/>
          </a:xfrm>
          <a:prstGeom prst="rect">
            <a:avLst/>
          </a:prstGeom>
          <a:solidFill>
            <a:schemeClr val="bg1">
              <a:lumMod val="85000"/>
            </a:schemeClr>
          </a:solidFill>
          <a:ln w="9525" cap="flat" cmpd="sng" algn="ctr">
            <a:noFill/>
            <a:prstDash val="solid"/>
            <a:round/>
            <a:headEnd type="none" w="med" len="med"/>
            <a:tailEnd type="none" w="med" len="med"/>
          </a:ln>
          <a:effectLst/>
        </p:spPr>
        <p:txBody>
          <a:bodyPr wrap="none" anchor="ctr"/>
          <a:lstStyle/>
          <a:p>
            <a:pPr eaLnBrk="1" hangingPunct="1">
              <a:defRPr/>
            </a:pPr>
            <a:endParaRPr lang="pl-PL">
              <a:solidFill>
                <a:prstClr val="black"/>
              </a:solidFill>
              <a:ea typeface="Arial" charset="0"/>
            </a:endParaRPr>
          </a:p>
        </p:txBody>
      </p:sp>
      <p:sp>
        <p:nvSpPr>
          <p:cNvPr id="4" name="Prostokąt 8"/>
          <p:cNvSpPr>
            <a:spLocks noChangeArrowheads="1"/>
          </p:cNvSpPr>
          <p:nvPr userDrawn="1"/>
        </p:nvSpPr>
        <p:spPr bwMode="auto">
          <a:xfrm>
            <a:off x="7740650" y="6381750"/>
            <a:ext cx="1152525" cy="287338"/>
          </a:xfrm>
          <a:prstGeom prst="rect">
            <a:avLst/>
          </a:prstGeom>
          <a:solidFill>
            <a:srgbClr val="FFCC99"/>
          </a:solidFill>
          <a:ln>
            <a:noFill/>
          </a:ln>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endParaRPr lang="en-US" altLang="en-US" sz="1400" smtClean="0">
              <a:solidFill>
                <a:prstClr val="black"/>
              </a:solidFill>
            </a:endParaRPr>
          </a:p>
        </p:txBody>
      </p:sp>
      <p:sp>
        <p:nvSpPr>
          <p:cNvPr id="5" name="Rectangle 6"/>
          <p:cNvSpPr txBox="1">
            <a:spLocks noChangeArrowheads="1"/>
          </p:cNvSpPr>
          <p:nvPr userDrawn="1"/>
        </p:nvSpPr>
        <p:spPr bwMode="auto">
          <a:xfrm>
            <a:off x="7740650" y="6381750"/>
            <a:ext cx="1152525" cy="287338"/>
          </a:xfrm>
          <a:prstGeom prst="rect">
            <a:avLst/>
          </a:prstGeom>
          <a:noFill/>
          <a:ln>
            <a:noFill/>
          </a:ln>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fld id="{F52D75E9-9DB7-41EA-873B-878662440DE0}" type="slidenum">
              <a:rPr lang="pl-PL" altLang="pl-PL" sz="1400" smtClean="0">
                <a:solidFill>
                  <a:srgbClr val="000000"/>
                </a:solidFill>
                <a:ea typeface="ＭＳ Ｐゴシック" pitchFamily="34" charset="-128"/>
              </a:rPr>
              <a:pPr algn="r" eaLnBrk="1" hangingPunct="1">
                <a:defRPr/>
              </a:pPr>
              <a:t>‹#›</a:t>
            </a:fld>
            <a:endParaRPr lang="pl-PL" altLang="pl-PL" sz="1400" smtClean="0">
              <a:solidFill>
                <a:srgbClr val="000000"/>
              </a:solidFill>
              <a:ea typeface="ＭＳ Ｐゴシック" pitchFamily="34" charset="-128"/>
            </a:endParaRPr>
          </a:p>
        </p:txBody>
      </p:sp>
      <p:sp>
        <p:nvSpPr>
          <p:cNvPr id="6" name="Rectangle 3"/>
          <p:cNvSpPr>
            <a:spLocks noChangeArrowheads="1"/>
          </p:cNvSpPr>
          <p:nvPr/>
        </p:nvSpPr>
        <p:spPr bwMode="auto">
          <a:xfrm>
            <a:off x="250825" y="188913"/>
            <a:ext cx="8642350" cy="576262"/>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7" name="Line 4"/>
          <p:cNvSpPr>
            <a:spLocks noChangeShapeType="1"/>
          </p:cNvSpPr>
          <p:nvPr/>
        </p:nvSpPr>
        <p:spPr bwMode="auto">
          <a:xfrm>
            <a:off x="250825" y="831850"/>
            <a:ext cx="8642350"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88913"/>
            <a:ext cx="13081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10"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542541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1787444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zawartości 2"/>
          <p:cNvSpPr>
            <a:spLocks noGrp="1"/>
          </p:cNvSpPr>
          <p:nvPr>
            <p:ph idx="1"/>
          </p:nvPr>
        </p:nvSpPr>
        <p:spPr>
          <a:xfrm>
            <a:off x="457200" y="1600200"/>
            <a:ext cx="8229600" cy="4525963"/>
          </a:xfrm>
          <a:prstGeom prst="rect">
            <a:avLst/>
          </a:prstGeo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cs typeface="Arial" charset="0"/>
              </a:defRPr>
            </a:lvl1pPr>
          </a:lstStyle>
          <a:p>
            <a:pPr>
              <a:defRPr/>
            </a:pPr>
            <a:fld id="{6DDB3A21-FE54-4708-92AF-B3CE5F28B2F9}" type="datetimeFigureOut">
              <a:rPr lang="pl-PL"/>
              <a:pPr>
                <a:defRPr/>
              </a:pPr>
              <a:t>2014-06-05</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eaLnBrk="1" hangingPunct="1">
              <a:defRPr>
                <a:latin typeface="Arial" charset="0"/>
                <a:cs typeface="Arial" charset="0"/>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8E552980-4841-496D-A81D-4DD78B616B11}" type="slidenum">
              <a:rPr lang="pl-PL" altLang="pl-PL"/>
              <a:pPr>
                <a:defRPr/>
              </a:pPr>
              <a:t>‹#›</a:t>
            </a:fld>
            <a:endParaRPr lang="pl-PL" altLang="pl-PL"/>
          </a:p>
        </p:txBody>
      </p:sp>
    </p:spTree>
    <p:extLst>
      <p:ext uri="{BB962C8B-B14F-4D97-AF65-F5344CB8AC3E}">
        <p14:creationId xmlns:p14="http://schemas.microsoft.com/office/powerpoint/2010/main" val="123195675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144686443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720014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703887305"/>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Tree>
    <p:extLst>
      <p:ext uri="{BB962C8B-B14F-4D97-AF65-F5344CB8AC3E}">
        <p14:creationId xmlns:p14="http://schemas.microsoft.com/office/powerpoint/2010/main" val="198350050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191326055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Tree>
    <p:extLst>
      <p:ext uri="{BB962C8B-B14F-4D97-AF65-F5344CB8AC3E}">
        <p14:creationId xmlns:p14="http://schemas.microsoft.com/office/powerpoint/2010/main" val="33763327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53143211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92792662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Tree>
    <p:extLst>
      <p:ext uri="{BB962C8B-B14F-4D97-AF65-F5344CB8AC3E}">
        <p14:creationId xmlns:p14="http://schemas.microsoft.com/office/powerpoint/2010/main" val="166830624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14"/>
          <p:cNvSpPr>
            <a:spLocks noChangeShapeType="1"/>
          </p:cNvSpPr>
          <p:nvPr userDrawn="1"/>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Prostokąt 2"/>
          <p:cNvSpPr/>
          <p:nvPr userDrawn="1"/>
        </p:nvSpPr>
        <p:spPr bwMode="auto">
          <a:xfrm>
            <a:off x="250825" y="6381750"/>
            <a:ext cx="7489825" cy="287338"/>
          </a:xfrm>
          <a:prstGeom prst="rect">
            <a:avLst/>
          </a:prstGeom>
          <a:solidFill>
            <a:schemeClr val="bg1">
              <a:lumMod val="85000"/>
            </a:schemeClr>
          </a:solidFill>
          <a:ln w="9525" cap="flat" cmpd="sng" algn="ctr">
            <a:noFill/>
            <a:prstDash val="solid"/>
            <a:round/>
            <a:headEnd type="none" w="med" len="med"/>
            <a:tailEnd type="none" w="med" len="med"/>
          </a:ln>
          <a:effectLst/>
        </p:spPr>
        <p:txBody>
          <a:bodyPr wrap="none" anchor="ctr"/>
          <a:lstStyle/>
          <a:p>
            <a:pPr eaLnBrk="1" hangingPunct="1">
              <a:defRPr/>
            </a:pPr>
            <a:endParaRPr lang="pl-PL">
              <a:solidFill>
                <a:prstClr val="black"/>
              </a:solidFill>
              <a:ea typeface="Arial" charset="0"/>
            </a:endParaRPr>
          </a:p>
        </p:txBody>
      </p:sp>
      <p:sp>
        <p:nvSpPr>
          <p:cNvPr id="4" name="Prostokąt 8"/>
          <p:cNvSpPr>
            <a:spLocks noChangeArrowheads="1"/>
          </p:cNvSpPr>
          <p:nvPr userDrawn="1"/>
        </p:nvSpPr>
        <p:spPr bwMode="auto">
          <a:xfrm>
            <a:off x="7740650" y="6381750"/>
            <a:ext cx="1152525" cy="287338"/>
          </a:xfrm>
          <a:prstGeom prst="rect">
            <a:avLst/>
          </a:prstGeom>
          <a:solidFill>
            <a:srgbClr val="FFCC99"/>
          </a:solidFill>
          <a:ln>
            <a:noFill/>
          </a:ln>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endParaRPr lang="en-US" altLang="en-US" sz="1400" smtClean="0">
              <a:solidFill>
                <a:prstClr val="black"/>
              </a:solidFill>
            </a:endParaRPr>
          </a:p>
        </p:txBody>
      </p:sp>
      <p:sp>
        <p:nvSpPr>
          <p:cNvPr id="5" name="Rectangle 6"/>
          <p:cNvSpPr txBox="1">
            <a:spLocks noChangeArrowheads="1"/>
          </p:cNvSpPr>
          <p:nvPr userDrawn="1"/>
        </p:nvSpPr>
        <p:spPr bwMode="auto">
          <a:xfrm>
            <a:off x="7740650" y="6381750"/>
            <a:ext cx="1152525" cy="287338"/>
          </a:xfrm>
          <a:prstGeom prst="rect">
            <a:avLst/>
          </a:prstGeom>
          <a:noFill/>
          <a:ln>
            <a:noFill/>
          </a:ln>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fld id="{FF7FEF34-BD4A-433A-989D-2FF0FA09BD66}" type="slidenum">
              <a:rPr lang="pl-PL" altLang="pl-PL" sz="1400" smtClean="0">
                <a:solidFill>
                  <a:srgbClr val="000000"/>
                </a:solidFill>
                <a:ea typeface="ＭＳ Ｐゴシック" pitchFamily="34" charset="-128"/>
              </a:rPr>
              <a:pPr algn="r" eaLnBrk="1" hangingPunct="1">
                <a:defRPr/>
              </a:pPr>
              <a:t>‹#›</a:t>
            </a:fld>
            <a:endParaRPr lang="pl-PL" altLang="pl-PL" sz="1400" smtClean="0">
              <a:solidFill>
                <a:srgbClr val="000000"/>
              </a:solidFill>
              <a:ea typeface="ＭＳ Ｐゴシック" pitchFamily="34" charset="-128"/>
            </a:endParaRPr>
          </a:p>
        </p:txBody>
      </p:sp>
      <p:sp>
        <p:nvSpPr>
          <p:cNvPr id="6" name="Rectangle 3"/>
          <p:cNvSpPr>
            <a:spLocks noChangeArrowheads="1"/>
          </p:cNvSpPr>
          <p:nvPr/>
        </p:nvSpPr>
        <p:spPr bwMode="auto">
          <a:xfrm>
            <a:off x="250825" y="188913"/>
            <a:ext cx="8642350" cy="576262"/>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7" name="Line 4"/>
          <p:cNvSpPr>
            <a:spLocks noChangeShapeType="1"/>
          </p:cNvSpPr>
          <p:nvPr/>
        </p:nvSpPr>
        <p:spPr bwMode="auto">
          <a:xfrm>
            <a:off x="250825" y="831850"/>
            <a:ext cx="8642350"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88913"/>
            <a:ext cx="13081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10"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6463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cs typeface="Arial" charset="0"/>
              </a:defRPr>
            </a:lvl1pPr>
          </a:lstStyle>
          <a:p>
            <a:pPr>
              <a:defRPr/>
            </a:pPr>
            <a:fld id="{4A49F2D9-66DA-49A8-A36B-8500E4730605}" type="datetimeFigureOut">
              <a:rPr lang="pl-PL"/>
              <a:pPr>
                <a:defRPr/>
              </a:pPr>
              <a:t>2014-06-05</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eaLnBrk="1" hangingPunct="1">
              <a:defRPr>
                <a:latin typeface="Arial" charset="0"/>
                <a:cs typeface="Arial" charset="0"/>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EBD05E96-496D-4BD0-B84B-7DA3D607EACF}" type="slidenum">
              <a:rPr lang="pl-PL" altLang="pl-PL"/>
              <a:pPr>
                <a:defRPr/>
              </a:pPr>
              <a:t>‹#›</a:t>
            </a:fld>
            <a:endParaRPr lang="pl-PL" altLang="pl-PL"/>
          </a:p>
        </p:txBody>
      </p:sp>
    </p:spTree>
    <p:extLst>
      <p:ext uri="{BB962C8B-B14F-4D97-AF65-F5344CB8AC3E}">
        <p14:creationId xmlns:p14="http://schemas.microsoft.com/office/powerpoint/2010/main" val="379125395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109990880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3345858114"/>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31702417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6022675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cs typeface="Arial" charset="0"/>
              </a:defRPr>
            </a:lvl1pPr>
          </a:lstStyle>
          <a:p>
            <a:pPr>
              <a:defRPr/>
            </a:pPr>
            <a:fld id="{5ABFA401-95AD-4F5B-8576-19188B68A2B5}" type="datetimeFigureOut">
              <a:rPr lang="pl-PL"/>
              <a:pPr>
                <a:defRPr/>
              </a:pPr>
              <a:t>2014-06-05</a:t>
            </a:fld>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lvl1pPr eaLnBrk="1" hangingPunct="1">
              <a:defRPr>
                <a:latin typeface="Arial" charset="0"/>
                <a:cs typeface="Arial" charset="0"/>
              </a:defRPr>
            </a:lvl1pPr>
          </a:lstStyle>
          <a:p>
            <a:pPr>
              <a:defRPr/>
            </a:pPr>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1D7A4F99-2908-4D55-8E15-95D1ECDE488E}" type="slidenum">
              <a:rPr lang="pl-PL" altLang="pl-PL"/>
              <a:pPr>
                <a:defRPr/>
              </a:pPr>
              <a:t>‹#›</a:t>
            </a:fld>
            <a:endParaRPr lang="pl-PL" altLang="pl-PL"/>
          </a:p>
        </p:txBody>
      </p:sp>
    </p:spTree>
    <p:extLst>
      <p:ext uri="{BB962C8B-B14F-4D97-AF65-F5344CB8AC3E}">
        <p14:creationId xmlns:p14="http://schemas.microsoft.com/office/powerpoint/2010/main" val="37212756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cs typeface="Arial" charset="0"/>
              </a:defRPr>
            </a:lvl1pPr>
          </a:lstStyle>
          <a:p>
            <a:pPr>
              <a:defRPr/>
            </a:pPr>
            <a:fld id="{22103A61-B505-4123-A06B-CF6139E1583F}" type="datetimeFigureOut">
              <a:rPr lang="pl-PL"/>
              <a:pPr>
                <a:defRPr/>
              </a:pPr>
              <a:t>2014-06-05</a:t>
            </a:fld>
            <a:endParaRPr lang="pl-PL"/>
          </a:p>
        </p:txBody>
      </p:sp>
      <p:sp>
        <p:nvSpPr>
          <p:cNvPr id="8" name="Symbol zastępczy stopki 7"/>
          <p:cNvSpPr>
            <a:spLocks noGrp="1"/>
          </p:cNvSpPr>
          <p:nvPr>
            <p:ph type="ftr" sz="quarter" idx="11"/>
          </p:nvPr>
        </p:nvSpPr>
        <p:spPr>
          <a:xfrm>
            <a:off x="3124200" y="6356350"/>
            <a:ext cx="2895600" cy="365125"/>
          </a:xfrm>
          <a:prstGeom prst="rect">
            <a:avLst/>
          </a:prstGeom>
        </p:spPr>
        <p:txBody>
          <a:bodyPr/>
          <a:lstStyle>
            <a:lvl1pPr eaLnBrk="1" hangingPunct="1">
              <a:defRPr>
                <a:latin typeface="Arial" charset="0"/>
                <a:cs typeface="Arial" charset="0"/>
              </a:defRPr>
            </a:lvl1pPr>
          </a:lstStyle>
          <a:p>
            <a:pPr>
              <a:defRPr/>
            </a:pPr>
            <a:endParaRPr lang="pl-PL"/>
          </a:p>
        </p:txBody>
      </p:sp>
      <p:sp>
        <p:nvSpPr>
          <p:cNvPr id="9" name="Symbol zastępczy numeru slajdu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2B759D92-80CD-477D-8391-53F5843BC176}" type="slidenum">
              <a:rPr lang="pl-PL" altLang="pl-PL"/>
              <a:pPr>
                <a:defRPr/>
              </a:pPr>
              <a:t>‹#›</a:t>
            </a:fld>
            <a:endParaRPr lang="pl-PL" altLang="pl-PL"/>
          </a:p>
        </p:txBody>
      </p:sp>
    </p:spTree>
    <p:extLst>
      <p:ext uri="{BB962C8B-B14F-4D97-AF65-F5344CB8AC3E}">
        <p14:creationId xmlns:p14="http://schemas.microsoft.com/office/powerpoint/2010/main" val="6046741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daty 2"/>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cs typeface="Arial" charset="0"/>
              </a:defRPr>
            </a:lvl1pPr>
          </a:lstStyle>
          <a:p>
            <a:pPr>
              <a:defRPr/>
            </a:pPr>
            <a:fld id="{EFE07C4E-7965-43BE-9D1B-679A15EC0CD2}" type="datetimeFigureOut">
              <a:rPr lang="pl-PL"/>
              <a:pPr>
                <a:defRPr/>
              </a:pPr>
              <a:t>2014-06-05</a:t>
            </a:fld>
            <a:endParaRPr lang="pl-PL"/>
          </a:p>
        </p:txBody>
      </p:sp>
      <p:sp>
        <p:nvSpPr>
          <p:cNvPr id="4" name="Symbol zastępczy stopki 3"/>
          <p:cNvSpPr>
            <a:spLocks noGrp="1"/>
          </p:cNvSpPr>
          <p:nvPr>
            <p:ph type="ftr" sz="quarter" idx="11"/>
          </p:nvPr>
        </p:nvSpPr>
        <p:spPr>
          <a:xfrm>
            <a:off x="3124200" y="6356350"/>
            <a:ext cx="2895600" cy="365125"/>
          </a:xfrm>
          <a:prstGeom prst="rect">
            <a:avLst/>
          </a:prstGeom>
        </p:spPr>
        <p:txBody>
          <a:bodyPr/>
          <a:lstStyle>
            <a:lvl1pPr eaLnBrk="1" hangingPunct="1">
              <a:defRPr>
                <a:latin typeface="Arial" charset="0"/>
                <a:cs typeface="Arial" charset="0"/>
              </a:defRPr>
            </a:lvl1pPr>
          </a:lstStyle>
          <a:p>
            <a:pPr>
              <a:defRPr/>
            </a:pPr>
            <a:endParaRPr lang="pl-PL"/>
          </a:p>
        </p:txBody>
      </p:sp>
      <p:sp>
        <p:nvSpPr>
          <p:cNvPr id="5" name="Symbol zastępczy numeru slajdu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1443A29E-DB76-4F2E-A8CC-55235C1A2F60}" type="slidenum">
              <a:rPr lang="pl-PL" altLang="pl-PL"/>
              <a:pPr>
                <a:defRPr/>
              </a:pPr>
              <a:t>‹#›</a:t>
            </a:fld>
            <a:endParaRPr lang="pl-PL" altLang="pl-PL"/>
          </a:p>
        </p:txBody>
      </p:sp>
    </p:spTree>
    <p:extLst>
      <p:ext uri="{BB962C8B-B14F-4D97-AF65-F5344CB8AC3E}">
        <p14:creationId xmlns:p14="http://schemas.microsoft.com/office/powerpoint/2010/main" val="19513338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01523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a:prstGeom prst="rect">
            <a:avLst/>
          </a:prstGeo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cs typeface="Arial" charset="0"/>
              </a:defRPr>
            </a:lvl1pPr>
          </a:lstStyle>
          <a:p>
            <a:pPr>
              <a:defRPr/>
            </a:pPr>
            <a:fld id="{14D9D26A-C8E3-4091-B3B1-EDE066850895}" type="datetimeFigureOut">
              <a:rPr lang="pl-PL"/>
              <a:pPr>
                <a:defRPr/>
              </a:pPr>
              <a:t>2014-06-05</a:t>
            </a:fld>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lvl1pPr eaLnBrk="1" hangingPunct="1">
              <a:defRPr>
                <a:latin typeface="Arial" charset="0"/>
                <a:cs typeface="Arial" charset="0"/>
              </a:defRPr>
            </a:lvl1pPr>
          </a:lstStyle>
          <a:p>
            <a:pPr>
              <a:defRPr/>
            </a:pPr>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24798F5F-D797-4EE9-99BD-32832E5A9F5C}" type="slidenum">
              <a:rPr lang="pl-PL" altLang="pl-PL"/>
              <a:pPr>
                <a:defRPr/>
              </a:pPr>
              <a:t>‹#›</a:t>
            </a:fld>
            <a:endParaRPr lang="pl-PL" altLang="pl-PL"/>
          </a:p>
        </p:txBody>
      </p:sp>
    </p:spTree>
    <p:extLst>
      <p:ext uri="{BB962C8B-B14F-4D97-AF65-F5344CB8AC3E}">
        <p14:creationId xmlns:p14="http://schemas.microsoft.com/office/powerpoint/2010/main" val="3847556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343046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a:prstGeom prst="rect">
            <a:avLst/>
          </a:prstGeo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a:p>
        </p:txBody>
      </p:sp>
      <p:sp>
        <p:nvSpPr>
          <p:cNvPr id="4" name="Symbol zastępczy tekstu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cs typeface="Arial" charset="0"/>
              </a:defRPr>
            </a:lvl1pPr>
          </a:lstStyle>
          <a:p>
            <a:pPr>
              <a:defRPr/>
            </a:pPr>
            <a:fld id="{5DE064EF-3B89-4DBE-A5BD-A7FAD44B1458}" type="datetimeFigureOut">
              <a:rPr lang="pl-PL"/>
              <a:pPr>
                <a:defRPr/>
              </a:pPr>
              <a:t>2014-06-05</a:t>
            </a:fld>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lvl1pPr eaLnBrk="1" hangingPunct="1">
              <a:defRPr>
                <a:latin typeface="Arial" charset="0"/>
                <a:cs typeface="Arial" charset="0"/>
              </a:defRPr>
            </a:lvl1pPr>
          </a:lstStyle>
          <a:p>
            <a:pPr>
              <a:defRPr/>
            </a:pPr>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9847FF2E-8E04-43F7-A1EB-911981A97829}" type="slidenum">
              <a:rPr lang="pl-PL" altLang="pl-PL"/>
              <a:pPr>
                <a:defRPr/>
              </a:pPr>
              <a:t>‹#›</a:t>
            </a:fld>
            <a:endParaRPr lang="pl-PL" altLang="pl-PL"/>
          </a:p>
        </p:txBody>
      </p:sp>
    </p:spTree>
    <p:extLst>
      <p:ext uri="{BB962C8B-B14F-4D97-AF65-F5344CB8AC3E}">
        <p14:creationId xmlns:p14="http://schemas.microsoft.com/office/powerpoint/2010/main" val="4118777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1600200"/>
            <a:ext cx="8229600" cy="4525963"/>
          </a:xfrm>
          <a:prstGeom prst="rect">
            <a:avLst/>
          </a:prstGeo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cs typeface="Arial" charset="0"/>
              </a:defRPr>
            </a:lvl1pPr>
          </a:lstStyle>
          <a:p>
            <a:pPr>
              <a:defRPr/>
            </a:pPr>
            <a:fld id="{A59EA9CC-65AD-49AB-9A93-B167575EC2E1}" type="datetimeFigureOut">
              <a:rPr lang="pl-PL"/>
              <a:pPr>
                <a:defRPr/>
              </a:pPr>
              <a:t>2014-06-05</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eaLnBrk="1" hangingPunct="1">
              <a:defRPr>
                <a:latin typeface="Arial" charset="0"/>
                <a:cs typeface="Arial" charset="0"/>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7AB9968A-C706-4AB4-A25F-01F2BE19AC88}" type="slidenum">
              <a:rPr lang="pl-PL" altLang="pl-PL"/>
              <a:pPr>
                <a:defRPr/>
              </a:pPr>
              <a:t>‹#›</a:t>
            </a:fld>
            <a:endParaRPr lang="pl-PL" altLang="pl-PL"/>
          </a:p>
        </p:txBody>
      </p:sp>
    </p:spTree>
    <p:extLst>
      <p:ext uri="{BB962C8B-B14F-4D97-AF65-F5344CB8AC3E}">
        <p14:creationId xmlns:p14="http://schemas.microsoft.com/office/powerpoint/2010/main" val="6076484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a:prstGeom prst="rect">
            <a:avLst/>
          </a:prstGeo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a:prstGeom prst="rect">
            <a:avLst/>
          </a:prstGeo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cs typeface="Arial" charset="0"/>
              </a:defRPr>
            </a:lvl1pPr>
          </a:lstStyle>
          <a:p>
            <a:pPr>
              <a:defRPr/>
            </a:pPr>
            <a:fld id="{01C895E0-67BD-4C0C-A980-EF009304577A}" type="datetimeFigureOut">
              <a:rPr lang="pl-PL"/>
              <a:pPr>
                <a:defRPr/>
              </a:pPr>
              <a:t>2014-06-05</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eaLnBrk="1" hangingPunct="1">
              <a:defRPr>
                <a:latin typeface="Arial" charset="0"/>
                <a:cs typeface="Arial" charset="0"/>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6D949014-E492-4BD0-B77C-780C700A6ED7}" type="slidenum">
              <a:rPr lang="pl-PL" altLang="pl-PL"/>
              <a:pPr>
                <a:defRPr/>
              </a:pPr>
              <a:t>‹#›</a:t>
            </a:fld>
            <a:endParaRPr lang="pl-PL" altLang="pl-PL"/>
          </a:p>
        </p:txBody>
      </p:sp>
    </p:spTree>
    <p:extLst>
      <p:ext uri="{BB962C8B-B14F-4D97-AF65-F5344CB8AC3E}">
        <p14:creationId xmlns:p14="http://schemas.microsoft.com/office/powerpoint/2010/main" val="15372164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pl-PL"/>
          </a:p>
        </p:txBody>
      </p:sp>
      <p:sp>
        <p:nvSpPr>
          <p:cNvPr id="5" name="Rectangle 6"/>
          <p:cNvSpPr>
            <a:spLocks noGrp="1" noChangeArrowheads="1"/>
          </p:cNvSpPr>
          <p:nvPr>
            <p:ph type="sldNum" sz="quarter" idx="11"/>
          </p:nvPr>
        </p:nvSpPr>
        <p:spPr>
          <a:ln/>
        </p:spPr>
        <p:txBody>
          <a:bodyPr/>
          <a:lstStyle>
            <a:lvl1pPr>
              <a:defRPr/>
            </a:lvl1pPr>
          </a:lstStyle>
          <a:p>
            <a:pPr>
              <a:defRPr/>
            </a:pPr>
            <a:fld id="{63E4A469-2070-4E19-83F2-BEB52DE23DDE}" type="slidenum">
              <a:rPr lang="pl-PL" altLang="pl-PL"/>
              <a:pPr>
                <a:defRPr/>
              </a:pPr>
              <a:t>‹#›</a:t>
            </a:fld>
            <a:endParaRPr lang="pl-PL" altLang="pl-PL"/>
          </a:p>
        </p:txBody>
      </p:sp>
    </p:spTree>
    <p:extLst>
      <p:ext uri="{BB962C8B-B14F-4D97-AF65-F5344CB8AC3E}">
        <p14:creationId xmlns:p14="http://schemas.microsoft.com/office/powerpoint/2010/main" val="7850371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pl-PL"/>
          </a:p>
        </p:txBody>
      </p:sp>
      <p:sp>
        <p:nvSpPr>
          <p:cNvPr id="5" name="Rectangle 6"/>
          <p:cNvSpPr>
            <a:spLocks noGrp="1" noChangeArrowheads="1"/>
          </p:cNvSpPr>
          <p:nvPr>
            <p:ph type="sldNum" sz="quarter" idx="11"/>
          </p:nvPr>
        </p:nvSpPr>
        <p:spPr>
          <a:ln/>
        </p:spPr>
        <p:txBody>
          <a:bodyPr/>
          <a:lstStyle>
            <a:lvl1pPr>
              <a:defRPr/>
            </a:lvl1pPr>
          </a:lstStyle>
          <a:p>
            <a:pPr>
              <a:defRPr/>
            </a:pPr>
            <a:fld id="{74084DBF-B901-46D2-835E-A6B9DE457575}" type="slidenum">
              <a:rPr lang="pl-PL" altLang="pl-PL"/>
              <a:pPr>
                <a:defRPr/>
              </a:pPr>
              <a:t>‹#›</a:t>
            </a:fld>
            <a:endParaRPr lang="pl-PL" altLang="pl-PL"/>
          </a:p>
        </p:txBody>
      </p:sp>
    </p:spTree>
    <p:extLst>
      <p:ext uri="{BB962C8B-B14F-4D97-AF65-F5344CB8AC3E}">
        <p14:creationId xmlns:p14="http://schemas.microsoft.com/office/powerpoint/2010/main" val="33400191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pl-PL"/>
          </a:p>
        </p:txBody>
      </p:sp>
      <p:sp>
        <p:nvSpPr>
          <p:cNvPr id="5" name="Rectangle 6"/>
          <p:cNvSpPr>
            <a:spLocks noGrp="1" noChangeArrowheads="1"/>
          </p:cNvSpPr>
          <p:nvPr>
            <p:ph type="sldNum" sz="quarter" idx="11"/>
          </p:nvPr>
        </p:nvSpPr>
        <p:spPr>
          <a:ln/>
        </p:spPr>
        <p:txBody>
          <a:bodyPr/>
          <a:lstStyle>
            <a:lvl1pPr>
              <a:defRPr/>
            </a:lvl1pPr>
          </a:lstStyle>
          <a:p>
            <a:pPr>
              <a:defRPr/>
            </a:pPr>
            <a:fld id="{3282EA8F-4954-499F-8E9A-2E1951828523}" type="slidenum">
              <a:rPr lang="pl-PL" altLang="pl-PL"/>
              <a:pPr>
                <a:defRPr/>
              </a:pPr>
              <a:t>‹#›</a:t>
            </a:fld>
            <a:endParaRPr lang="pl-PL" altLang="pl-PL"/>
          </a:p>
        </p:txBody>
      </p:sp>
    </p:spTree>
    <p:extLst>
      <p:ext uri="{BB962C8B-B14F-4D97-AF65-F5344CB8AC3E}">
        <p14:creationId xmlns:p14="http://schemas.microsoft.com/office/powerpoint/2010/main" val="3821447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pl-PL"/>
          </a:p>
        </p:txBody>
      </p:sp>
      <p:sp>
        <p:nvSpPr>
          <p:cNvPr id="6" name="Rectangle 6"/>
          <p:cNvSpPr>
            <a:spLocks noGrp="1" noChangeArrowheads="1"/>
          </p:cNvSpPr>
          <p:nvPr>
            <p:ph type="sldNum" sz="quarter" idx="11"/>
          </p:nvPr>
        </p:nvSpPr>
        <p:spPr>
          <a:ln/>
        </p:spPr>
        <p:txBody>
          <a:bodyPr/>
          <a:lstStyle>
            <a:lvl1pPr>
              <a:defRPr/>
            </a:lvl1pPr>
          </a:lstStyle>
          <a:p>
            <a:pPr>
              <a:defRPr/>
            </a:pPr>
            <a:fld id="{0999DD80-AAB7-4C96-A6AE-475156DD5E40}" type="slidenum">
              <a:rPr lang="pl-PL" altLang="pl-PL"/>
              <a:pPr>
                <a:defRPr/>
              </a:pPr>
              <a:t>‹#›</a:t>
            </a:fld>
            <a:endParaRPr lang="pl-PL" altLang="pl-PL"/>
          </a:p>
        </p:txBody>
      </p:sp>
    </p:spTree>
    <p:extLst>
      <p:ext uri="{BB962C8B-B14F-4D97-AF65-F5344CB8AC3E}">
        <p14:creationId xmlns:p14="http://schemas.microsoft.com/office/powerpoint/2010/main" val="16507311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pl-PL"/>
          </a:p>
        </p:txBody>
      </p:sp>
      <p:sp>
        <p:nvSpPr>
          <p:cNvPr id="8" name="Rectangle 6"/>
          <p:cNvSpPr>
            <a:spLocks noGrp="1" noChangeArrowheads="1"/>
          </p:cNvSpPr>
          <p:nvPr>
            <p:ph type="sldNum" sz="quarter" idx="11"/>
          </p:nvPr>
        </p:nvSpPr>
        <p:spPr>
          <a:ln/>
        </p:spPr>
        <p:txBody>
          <a:bodyPr/>
          <a:lstStyle>
            <a:lvl1pPr>
              <a:defRPr/>
            </a:lvl1pPr>
          </a:lstStyle>
          <a:p>
            <a:pPr>
              <a:defRPr/>
            </a:pPr>
            <a:fld id="{385A6BE5-C8A7-4AF9-B0F3-B746D3AEBA52}" type="slidenum">
              <a:rPr lang="pl-PL" altLang="pl-PL"/>
              <a:pPr>
                <a:defRPr/>
              </a:pPr>
              <a:t>‹#›</a:t>
            </a:fld>
            <a:endParaRPr lang="pl-PL" altLang="pl-PL"/>
          </a:p>
        </p:txBody>
      </p:sp>
    </p:spTree>
    <p:extLst>
      <p:ext uri="{BB962C8B-B14F-4D97-AF65-F5344CB8AC3E}">
        <p14:creationId xmlns:p14="http://schemas.microsoft.com/office/powerpoint/2010/main" val="798760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pl-PL"/>
          </a:p>
        </p:txBody>
      </p:sp>
      <p:sp>
        <p:nvSpPr>
          <p:cNvPr id="4" name="Rectangle 6"/>
          <p:cNvSpPr>
            <a:spLocks noGrp="1" noChangeArrowheads="1"/>
          </p:cNvSpPr>
          <p:nvPr>
            <p:ph type="sldNum" sz="quarter" idx="11"/>
          </p:nvPr>
        </p:nvSpPr>
        <p:spPr>
          <a:ln/>
        </p:spPr>
        <p:txBody>
          <a:bodyPr/>
          <a:lstStyle>
            <a:lvl1pPr>
              <a:defRPr/>
            </a:lvl1pPr>
          </a:lstStyle>
          <a:p>
            <a:pPr>
              <a:defRPr/>
            </a:pPr>
            <a:fld id="{C68B89A5-20A9-4D4D-B289-5727BAB6BA76}" type="slidenum">
              <a:rPr lang="pl-PL" altLang="pl-PL"/>
              <a:pPr>
                <a:defRPr/>
              </a:pPr>
              <a:t>‹#›</a:t>
            </a:fld>
            <a:endParaRPr lang="pl-PL" altLang="pl-PL"/>
          </a:p>
        </p:txBody>
      </p:sp>
    </p:spTree>
    <p:extLst>
      <p:ext uri="{BB962C8B-B14F-4D97-AF65-F5344CB8AC3E}">
        <p14:creationId xmlns:p14="http://schemas.microsoft.com/office/powerpoint/2010/main" val="10444215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pl-PL"/>
          </a:p>
        </p:txBody>
      </p:sp>
      <p:sp>
        <p:nvSpPr>
          <p:cNvPr id="3" name="Rectangle 6"/>
          <p:cNvSpPr>
            <a:spLocks noGrp="1" noChangeArrowheads="1"/>
          </p:cNvSpPr>
          <p:nvPr>
            <p:ph type="sldNum" sz="quarter" idx="11"/>
          </p:nvPr>
        </p:nvSpPr>
        <p:spPr>
          <a:ln/>
        </p:spPr>
        <p:txBody>
          <a:bodyPr/>
          <a:lstStyle>
            <a:lvl1pPr>
              <a:defRPr/>
            </a:lvl1pPr>
          </a:lstStyle>
          <a:p>
            <a:pPr>
              <a:defRPr/>
            </a:pPr>
            <a:fld id="{0FE55059-4E0A-4E04-8888-C0BD3EB33716}" type="slidenum">
              <a:rPr lang="pl-PL" altLang="pl-PL"/>
              <a:pPr>
                <a:defRPr/>
              </a:pPr>
              <a:t>‹#›</a:t>
            </a:fld>
            <a:endParaRPr lang="pl-PL" altLang="pl-PL"/>
          </a:p>
        </p:txBody>
      </p:sp>
    </p:spTree>
    <p:extLst>
      <p:ext uri="{BB962C8B-B14F-4D97-AF65-F5344CB8AC3E}">
        <p14:creationId xmlns:p14="http://schemas.microsoft.com/office/powerpoint/2010/main" val="2947926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Tree>
    <p:extLst>
      <p:ext uri="{BB962C8B-B14F-4D97-AF65-F5344CB8AC3E}">
        <p14:creationId xmlns:p14="http://schemas.microsoft.com/office/powerpoint/2010/main" val="29247435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pl-PL"/>
          </a:p>
        </p:txBody>
      </p:sp>
      <p:sp>
        <p:nvSpPr>
          <p:cNvPr id="6" name="Rectangle 6"/>
          <p:cNvSpPr>
            <a:spLocks noGrp="1" noChangeArrowheads="1"/>
          </p:cNvSpPr>
          <p:nvPr>
            <p:ph type="sldNum" sz="quarter" idx="11"/>
          </p:nvPr>
        </p:nvSpPr>
        <p:spPr>
          <a:ln/>
        </p:spPr>
        <p:txBody>
          <a:bodyPr/>
          <a:lstStyle>
            <a:lvl1pPr>
              <a:defRPr/>
            </a:lvl1pPr>
          </a:lstStyle>
          <a:p>
            <a:pPr>
              <a:defRPr/>
            </a:pPr>
            <a:fld id="{2D051188-F702-442B-A4B5-F60A2C7503CE}" type="slidenum">
              <a:rPr lang="pl-PL" altLang="pl-PL"/>
              <a:pPr>
                <a:defRPr/>
              </a:pPr>
              <a:t>‹#›</a:t>
            </a:fld>
            <a:endParaRPr lang="pl-PL" altLang="pl-PL"/>
          </a:p>
        </p:txBody>
      </p:sp>
    </p:spTree>
    <p:extLst>
      <p:ext uri="{BB962C8B-B14F-4D97-AF65-F5344CB8AC3E}">
        <p14:creationId xmlns:p14="http://schemas.microsoft.com/office/powerpoint/2010/main" val="17528401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pl-PL"/>
          </a:p>
        </p:txBody>
      </p:sp>
      <p:sp>
        <p:nvSpPr>
          <p:cNvPr id="6" name="Rectangle 6"/>
          <p:cNvSpPr>
            <a:spLocks noGrp="1" noChangeArrowheads="1"/>
          </p:cNvSpPr>
          <p:nvPr>
            <p:ph type="sldNum" sz="quarter" idx="11"/>
          </p:nvPr>
        </p:nvSpPr>
        <p:spPr>
          <a:ln/>
        </p:spPr>
        <p:txBody>
          <a:bodyPr/>
          <a:lstStyle>
            <a:lvl1pPr>
              <a:defRPr/>
            </a:lvl1pPr>
          </a:lstStyle>
          <a:p>
            <a:pPr>
              <a:defRPr/>
            </a:pPr>
            <a:fld id="{DE3A4014-9CC1-42C0-A517-ECFE47D2BC1E}" type="slidenum">
              <a:rPr lang="pl-PL" altLang="pl-PL"/>
              <a:pPr>
                <a:defRPr/>
              </a:pPr>
              <a:t>‹#›</a:t>
            </a:fld>
            <a:endParaRPr lang="pl-PL" altLang="pl-PL"/>
          </a:p>
        </p:txBody>
      </p:sp>
    </p:spTree>
    <p:extLst>
      <p:ext uri="{BB962C8B-B14F-4D97-AF65-F5344CB8AC3E}">
        <p14:creationId xmlns:p14="http://schemas.microsoft.com/office/powerpoint/2010/main" val="4435841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pl-PL"/>
          </a:p>
        </p:txBody>
      </p:sp>
      <p:sp>
        <p:nvSpPr>
          <p:cNvPr id="5" name="Rectangle 6"/>
          <p:cNvSpPr>
            <a:spLocks noGrp="1" noChangeArrowheads="1"/>
          </p:cNvSpPr>
          <p:nvPr>
            <p:ph type="sldNum" sz="quarter" idx="11"/>
          </p:nvPr>
        </p:nvSpPr>
        <p:spPr>
          <a:ln/>
        </p:spPr>
        <p:txBody>
          <a:bodyPr/>
          <a:lstStyle>
            <a:lvl1pPr>
              <a:defRPr/>
            </a:lvl1pPr>
          </a:lstStyle>
          <a:p>
            <a:pPr>
              <a:defRPr/>
            </a:pPr>
            <a:fld id="{6D83A52E-2AAA-4627-8554-C0B30162108A}" type="slidenum">
              <a:rPr lang="pl-PL" altLang="pl-PL"/>
              <a:pPr>
                <a:defRPr/>
              </a:pPr>
              <a:t>‹#›</a:t>
            </a:fld>
            <a:endParaRPr lang="pl-PL" altLang="pl-PL"/>
          </a:p>
        </p:txBody>
      </p:sp>
    </p:spTree>
    <p:extLst>
      <p:ext uri="{BB962C8B-B14F-4D97-AF65-F5344CB8AC3E}">
        <p14:creationId xmlns:p14="http://schemas.microsoft.com/office/powerpoint/2010/main" val="19783900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pl-PL"/>
          </a:p>
        </p:txBody>
      </p:sp>
      <p:sp>
        <p:nvSpPr>
          <p:cNvPr id="5" name="Rectangle 6"/>
          <p:cNvSpPr>
            <a:spLocks noGrp="1" noChangeArrowheads="1"/>
          </p:cNvSpPr>
          <p:nvPr>
            <p:ph type="sldNum" sz="quarter" idx="11"/>
          </p:nvPr>
        </p:nvSpPr>
        <p:spPr>
          <a:ln/>
        </p:spPr>
        <p:txBody>
          <a:bodyPr/>
          <a:lstStyle>
            <a:lvl1pPr>
              <a:defRPr/>
            </a:lvl1pPr>
          </a:lstStyle>
          <a:p>
            <a:pPr>
              <a:defRPr/>
            </a:pPr>
            <a:fld id="{F0EC28BF-F104-4D7A-8CAF-45930DD40BDB}" type="slidenum">
              <a:rPr lang="pl-PL" altLang="pl-PL"/>
              <a:pPr>
                <a:defRPr/>
              </a:pPr>
              <a:t>‹#›</a:t>
            </a:fld>
            <a:endParaRPr lang="pl-PL" altLang="pl-PL"/>
          </a:p>
        </p:txBody>
      </p:sp>
    </p:spTree>
    <p:extLst>
      <p:ext uri="{BB962C8B-B14F-4D97-AF65-F5344CB8AC3E}">
        <p14:creationId xmlns:p14="http://schemas.microsoft.com/office/powerpoint/2010/main" val="39639337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Tree>
    <p:extLst>
      <p:ext uri="{BB962C8B-B14F-4D97-AF65-F5344CB8AC3E}">
        <p14:creationId xmlns:p14="http://schemas.microsoft.com/office/powerpoint/2010/main" val="26207412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657946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Tree>
    <p:extLst>
      <p:ext uri="{BB962C8B-B14F-4D97-AF65-F5344CB8AC3E}">
        <p14:creationId xmlns:p14="http://schemas.microsoft.com/office/powerpoint/2010/main" val="91463672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8431760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6926477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Tree>
    <p:extLst>
      <p:ext uri="{BB962C8B-B14F-4D97-AF65-F5344CB8AC3E}">
        <p14:creationId xmlns:p14="http://schemas.microsoft.com/office/powerpoint/2010/main" val="3568491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42343622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14"/>
          <p:cNvSpPr>
            <a:spLocks noChangeShapeType="1"/>
          </p:cNvSpPr>
          <p:nvPr userDrawn="1"/>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Prostokąt 2"/>
          <p:cNvSpPr/>
          <p:nvPr userDrawn="1"/>
        </p:nvSpPr>
        <p:spPr bwMode="auto">
          <a:xfrm>
            <a:off x="250825" y="6381750"/>
            <a:ext cx="7489825" cy="287338"/>
          </a:xfrm>
          <a:prstGeom prst="rect">
            <a:avLst/>
          </a:prstGeom>
          <a:solidFill>
            <a:schemeClr val="bg1">
              <a:lumMod val="85000"/>
            </a:schemeClr>
          </a:solidFill>
          <a:ln w="9525" cap="flat" cmpd="sng" algn="ctr">
            <a:noFill/>
            <a:prstDash val="solid"/>
            <a:round/>
            <a:headEnd type="none" w="med" len="med"/>
            <a:tailEnd type="none" w="med" len="med"/>
          </a:ln>
          <a:effectLst/>
        </p:spPr>
        <p:txBody>
          <a:bodyPr wrap="none" anchor="ctr"/>
          <a:lstStyle/>
          <a:p>
            <a:pPr eaLnBrk="1" hangingPunct="1">
              <a:defRPr/>
            </a:pPr>
            <a:endParaRPr lang="pl-PL">
              <a:solidFill>
                <a:prstClr val="black"/>
              </a:solidFill>
              <a:ea typeface="Arial" charset="0"/>
            </a:endParaRPr>
          </a:p>
        </p:txBody>
      </p:sp>
      <p:sp>
        <p:nvSpPr>
          <p:cNvPr id="4" name="Prostokąt 8"/>
          <p:cNvSpPr>
            <a:spLocks noChangeArrowheads="1"/>
          </p:cNvSpPr>
          <p:nvPr userDrawn="1"/>
        </p:nvSpPr>
        <p:spPr bwMode="auto">
          <a:xfrm>
            <a:off x="7740650" y="6381750"/>
            <a:ext cx="1152525" cy="287338"/>
          </a:xfrm>
          <a:prstGeom prst="rect">
            <a:avLst/>
          </a:prstGeom>
          <a:solidFill>
            <a:srgbClr val="FFCC99"/>
          </a:solidFill>
          <a:ln>
            <a:noFill/>
          </a:ln>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endParaRPr lang="en-US" altLang="en-US" sz="1400" smtClean="0">
              <a:solidFill>
                <a:prstClr val="black"/>
              </a:solidFill>
            </a:endParaRPr>
          </a:p>
        </p:txBody>
      </p:sp>
      <p:sp>
        <p:nvSpPr>
          <p:cNvPr id="5" name="Rectangle 6"/>
          <p:cNvSpPr txBox="1">
            <a:spLocks noChangeArrowheads="1"/>
          </p:cNvSpPr>
          <p:nvPr userDrawn="1"/>
        </p:nvSpPr>
        <p:spPr bwMode="auto">
          <a:xfrm>
            <a:off x="7740650" y="6381750"/>
            <a:ext cx="1152525" cy="287338"/>
          </a:xfrm>
          <a:prstGeom prst="rect">
            <a:avLst/>
          </a:prstGeom>
          <a:noFill/>
          <a:ln>
            <a:noFill/>
          </a:ln>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fld id="{D08D5454-5ADD-4C7D-931D-0DD0E9BAA8F6}" type="slidenum">
              <a:rPr lang="pl-PL" altLang="pl-PL" sz="1400" smtClean="0">
                <a:solidFill>
                  <a:srgbClr val="000000"/>
                </a:solidFill>
                <a:ea typeface="ＭＳ Ｐゴシック" pitchFamily="34" charset="-128"/>
              </a:rPr>
              <a:pPr algn="r" eaLnBrk="1" hangingPunct="1">
                <a:defRPr/>
              </a:pPr>
              <a:t>‹#›</a:t>
            </a:fld>
            <a:endParaRPr lang="pl-PL" altLang="pl-PL" sz="1400" smtClean="0">
              <a:solidFill>
                <a:srgbClr val="000000"/>
              </a:solidFill>
              <a:ea typeface="ＭＳ Ｐゴシック" pitchFamily="34" charset="-128"/>
            </a:endParaRPr>
          </a:p>
        </p:txBody>
      </p:sp>
      <p:sp>
        <p:nvSpPr>
          <p:cNvPr id="6" name="Rectangle 3"/>
          <p:cNvSpPr>
            <a:spLocks noChangeArrowheads="1"/>
          </p:cNvSpPr>
          <p:nvPr/>
        </p:nvSpPr>
        <p:spPr bwMode="auto">
          <a:xfrm>
            <a:off x="250825" y="188913"/>
            <a:ext cx="8642350" cy="576262"/>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7" name="Line 4"/>
          <p:cNvSpPr>
            <a:spLocks noChangeShapeType="1"/>
          </p:cNvSpPr>
          <p:nvPr/>
        </p:nvSpPr>
        <p:spPr bwMode="auto">
          <a:xfrm>
            <a:off x="250825" y="831850"/>
            <a:ext cx="8642350"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88913"/>
            <a:ext cx="13081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10"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63303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30045909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11749790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19265927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7546809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a:prstGeom prst="rect">
            <a:avLst/>
          </a:prstGeo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solidFill>
                <a:latin typeface="Arial" charset="0"/>
                <a:cs typeface="Arial" charset="0"/>
              </a:defRPr>
            </a:lvl1pPr>
          </a:lstStyle>
          <a:p>
            <a:pPr>
              <a:defRPr/>
            </a:pPr>
            <a:fld id="{6708E425-FD24-4E88-851B-899610913433}" type="datetimeFigureOut">
              <a:rPr lang="pl-PL"/>
              <a:pPr>
                <a:defRPr/>
              </a:pPr>
              <a:t>2014-06-05</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solidFill>
                <a:latin typeface="Arial" charset="0"/>
                <a:cs typeface="Arial" charset="0"/>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000000"/>
                </a:solidFill>
              </a:defRPr>
            </a:lvl1pPr>
          </a:lstStyle>
          <a:p>
            <a:pPr>
              <a:defRPr/>
            </a:pPr>
            <a:fld id="{B29ED50E-0CB7-49CA-AA64-4E826E266BDE}" type="slidenum">
              <a:rPr lang="pl-PL" altLang="pl-PL"/>
              <a:pPr>
                <a:defRPr/>
              </a:pPr>
              <a:t>‹#›</a:t>
            </a:fld>
            <a:endParaRPr lang="pl-PL" altLang="pl-PL"/>
          </a:p>
        </p:txBody>
      </p:sp>
    </p:spTree>
    <p:extLst>
      <p:ext uri="{BB962C8B-B14F-4D97-AF65-F5344CB8AC3E}">
        <p14:creationId xmlns:p14="http://schemas.microsoft.com/office/powerpoint/2010/main" val="26446041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zawartości 2"/>
          <p:cNvSpPr>
            <a:spLocks noGrp="1"/>
          </p:cNvSpPr>
          <p:nvPr>
            <p:ph idx="1"/>
          </p:nvPr>
        </p:nvSpPr>
        <p:spPr>
          <a:xfrm>
            <a:off x="457200" y="1600200"/>
            <a:ext cx="8229600" cy="4525963"/>
          </a:xfrm>
          <a:prstGeom prst="rect">
            <a:avLst/>
          </a:prstGeo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solidFill>
                <a:latin typeface="Arial" charset="0"/>
                <a:cs typeface="Arial" charset="0"/>
              </a:defRPr>
            </a:lvl1pPr>
          </a:lstStyle>
          <a:p>
            <a:pPr>
              <a:defRPr/>
            </a:pPr>
            <a:fld id="{998D306F-375F-471A-9CEF-19805DB3E2A8}" type="datetimeFigureOut">
              <a:rPr lang="pl-PL"/>
              <a:pPr>
                <a:defRPr/>
              </a:pPr>
              <a:t>2014-06-05</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solidFill>
                <a:latin typeface="Arial" charset="0"/>
                <a:cs typeface="Arial" charset="0"/>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000000"/>
                </a:solidFill>
              </a:defRPr>
            </a:lvl1pPr>
          </a:lstStyle>
          <a:p>
            <a:pPr>
              <a:defRPr/>
            </a:pPr>
            <a:fld id="{61B1F0B0-9F31-4757-A4B8-8C9666BAD199}" type="slidenum">
              <a:rPr lang="pl-PL" altLang="pl-PL"/>
              <a:pPr>
                <a:defRPr/>
              </a:pPr>
              <a:t>‹#›</a:t>
            </a:fld>
            <a:endParaRPr lang="pl-PL" altLang="pl-PL"/>
          </a:p>
        </p:txBody>
      </p:sp>
    </p:spTree>
    <p:extLst>
      <p:ext uri="{BB962C8B-B14F-4D97-AF65-F5344CB8AC3E}">
        <p14:creationId xmlns:p14="http://schemas.microsoft.com/office/powerpoint/2010/main" val="22308222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solidFill>
                <a:latin typeface="Arial" charset="0"/>
                <a:cs typeface="Arial" charset="0"/>
              </a:defRPr>
            </a:lvl1pPr>
          </a:lstStyle>
          <a:p>
            <a:pPr>
              <a:defRPr/>
            </a:pPr>
            <a:fld id="{6F719B09-020F-453D-9768-D2075C63D7EA}" type="datetimeFigureOut">
              <a:rPr lang="pl-PL"/>
              <a:pPr>
                <a:defRPr/>
              </a:pPr>
              <a:t>2014-06-05</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solidFill>
                <a:latin typeface="Arial" charset="0"/>
                <a:cs typeface="Arial" charset="0"/>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000000"/>
                </a:solidFill>
              </a:defRPr>
            </a:lvl1pPr>
          </a:lstStyle>
          <a:p>
            <a:pPr>
              <a:defRPr/>
            </a:pPr>
            <a:fld id="{D7057C9A-DE55-4457-AE8F-360B00CD9C4F}" type="slidenum">
              <a:rPr lang="pl-PL" altLang="pl-PL"/>
              <a:pPr>
                <a:defRPr/>
              </a:pPr>
              <a:t>‹#›</a:t>
            </a:fld>
            <a:endParaRPr lang="pl-PL" altLang="pl-PL"/>
          </a:p>
        </p:txBody>
      </p:sp>
    </p:spTree>
    <p:extLst>
      <p:ext uri="{BB962C8B-B14F-4D97-AF65-F5344CB8AC3E}">
        <p14:creationId xmlns:p14="http://schemas.microsoft.com/office/powerpoint/2010/main" val="206090137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solidFill>
                <a:latin typeface="Arial" charset="0"/>
                <a:cs typeface="Arial" charset="0"/>
              </a:defRPr>
            </a:lvl1pPr>
          </a:lstStyle>
          <a:p>
            <a:pPr>
              <a:defRPr/>
            </a:pPr>
            <a:fld id="{DF0BED5D-49B4-4332-95FD-41BE62915E25}" type="datetimeFigureOut">
              <a:rPr lang="pl-PL"/>
              <a:pPr>
                <a:defRPr/>
              </a:pPr>
              <a:t>2014-06-05</a:t>
            </a:fld>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solidFill>
                <a:latin typeface="Arial" charset="0"/>
                <a:cs typeface="Arial" charset="0"/>
              </a:defRPr>
            </a:lvl1pPr>
          </a:lstStyle>
          <a:p>
            <a:pPr>
              <a:defRPr/>
            </a:pPr>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000000"/>
                </a:solidFill>
              </a:defRPr>
            </a:lvl1pPr>
          </a:lstStyle>
          <a:p>
            <a:pPr>
              <a:defRPr/>
            </a:pPr>
            <a:fld id="{612A7C39-82A6-46E1-8763-30049A298339}" type="slidenum">
              <a:rPr lang="pl-PL" altLang="pl-PL"/>
              <a:pPr>
                <a:defRPr/>
              </a:pPr>
              <a:t>‹#›</a:t>
            </a:fld>
            <a:endParaRPr lang="pl-PL" altLang="pl-PL"/>
          </a:p>
        </p:txBody>
      </p:sp>
    </p:spTree>
    <p:extLst>
      <p:ext uri="{BB962C8B-B14F-4D97-AF65-F5344CB8AC3E}">
        <p14:creationId xmlns:p14="http://schemas.microsoft.com/office/powerpoint/2010/main" val="8082085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solidFill>
                <a:latin typeface="Arial" charset="0"/>
                <a:cs typeface="Arial" charset="0"/>
              </a:defRPr>
            </a:lvl1pPr>
          </a:lstStyle>
          <a:p>
            <a:pPr>
              <a:defRPr/>
            </a:pPr>
            <a:fld id="{BAF2DD2D-8B4C-464A-96EB-D66F6F444019}" type="datetimeFigureOut">
              <a:rPr lang="pl-PL"/>
              <a:pPr>
                <a:defRPr/>
              </a:pPr>
              <a:t>2014-06-05</a:t>
            </a:fld>
            <a:endParaRPr lang="pl-PL"/>
          </a:p>
        </p:txBody>
      </p:sp>
      <p:sp>
        <p:nvSpPr>
          <p:cNvPr id="8" name="Symbol zastępczy stopki 7"/>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solidFill>
                <a:latin typeface="Arial" charset="0"/>
                <a:cs typeface="Arial" charset="0"/>
              </a:defRPr>
            </a:lvl1pPr>
          </a:lstStyle>
          <a:p>
            <a:pPr>
              <a:defRPr/>
            </a:pPr>
            <a:endParaRPr lang="pl-PL"/>
          </a:p>
        </p:txBody>
      </p:sp>
      <p:sp>
        <p:nvSpPr>
          <p:cNvPr id="9" name="Symbol zastępczy numeru slajdu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000000"/>
                </a:solidFill>
              </a:defRPr>
            </a:lvl1pPr>
          </a:lstStyle>
          <a:p>
            <a:pPr>
              <a:defRPr/>
            </a:pPr>
            <a:fld id="{47A5079A-85A0-4AEA-BEE9-0AE14C717761}" type="slidenum">
              <a:rPr lang="pl-PL" altLang="pl-PL"/>
              <a:pPr>
                <a:defRPr/>
              </a:pPr>
              <a:t>‹#›</a:t>
            </a:fld>
            <a:endParaRPr lang="pl-PL" altLang="pl-PL"/>
          </a:p>
        </p:txBody>
      </p:sp>
    </p:spTree>
    <p:extLst>
      <p:ext uri="{BB962C8B-B14F-4D97-AF65-F5344CB8AC3E}">
        <p14:creationId xmlns:p14="http://schemas.microsoft.com/office/powerpoint/2010/main" val="294677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53254595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daty 2"/>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solidFill>
                <a:latin typeface="Arial" charset="0"/>
                <a:cs typeface="Arial" charset="0"/>
              </a:defRPr>
            </a:lvl1pPr>
          </a:lstStyle>
          <a:p>
            <a:pPr>
              <a:defRPr/>
            </a:pPr>
            <a:fld id="{AA7A6894-0924-431F-87A6-BFF8D61E5464}" type="datetimeFigureOut">
              <a:rPr lang="pl-PL"/>
              <a:pPr>
                <a:defRPr/>
              </a:pPr>
              <a:t>2014-06-05</a:t>
            </a:fld>
            <a:endParaRPr lang="pl-PL"/>
          </a:p>
        </p:txBody>
      </p:sp>
      <p:sp>
        <p:nvSpPr>
          <p:cNvPr id="4" name="Symbol zastępczy stopki 3"/>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solidFill>
                <a:latin typeface="Arial" charset="0"/>
                <a:cs typeface="Arial" charset="0"/>
              </a:defRPr>
            </a:lvl1pPr>
          </a:lstStyle>
          <a:p>
            <a:pPr>
              <a:defRPr/>
            </a:pPr>
            <a:endParaRPr lang="pl-PL"/>
          </a:p>
        </p:txBody>
      </p:sp>
      <p:sp>
        <p:nvSpPr>
          <p:cNvPr id="5" name="Symbol zastępczy numeru slajdu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000000"/>
                </a:solidFill>
              </a:defRPr>
            </a:lvl1pPr>
          </a:lstStyle>
          <a:p>
            <a:pPr>
              <a:defRPr/>
            </a:pPr>
            <a:fld id="{D13C80D1-9DBC-4C8E-8089-CEEF0077DB5E}" type="slidenum">
              <a:rPr lang="pl-PL" altLang="pl-PL"/>
              <a:pPr>
                <a:defRPr/>
              </a:pPr>
              <a:t>‹#›</a:t>
            </a:fld>
            <a:endParaRPr lang="pl-PL" altLang="pl-PL"/>
          </a:p>
        </p:txBody>
      </p:sp>
    </p:spTree>
    <p:extLst>
      <p:ext uri="{BB962C8B-B14F-4D97-AF65-F5344CB8AC3E}">
        <p14:creationId xmlns:p14="http://schemas.microsoft.com/office/powerpoint/2010/main" val="33810176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47818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a:prstGeom prst="rect">
            <a:avLst/>
          </a:prstGeo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solidFill>
                <a:latin typeface="Arial" charset="0"/>
                <a:cs typeface="Arial" charset="0"/>
              </a:defRPr>
            </a:lvl1pPr>
          </a:lstStyle>
          <a:p>
            <a:pPr>
              <a:defRPr/>
            </a:pPr>
            <a:fld id="{5C4A3998-A038-43A2-A9ED-0DA152E78638}" type="datetimeFigureOut">
              <a:rPr lang="pl-PL"/>
              <a:pPr>
                <a:defRPr/>
              </a:pPr>
              <a:t>2014-06-05</a:t>
            </a:fld>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solidFill>
                <a:latin typeface="Arial" charset="0"/>
                <a:cs typeface="Arial" charset="0"/>
              </a:defRPr>
            </a:lvl1pPr>
          </a:lstStyle>
          <a:p>
            <a:pPr>
              <a:defRPr/>
            </a:pPr>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000000"/>
                </a:solidFill>
              </a:defRPr>
            </a:lvl1pPr>
          </a:lstStyle>
          <a:p>
            <a:pPr>
              <a:defRPr/>
            </a:pPr>
            <a:fld id="{DC49AB86-2F11-4936-8E36-18F978F4BD5C}" type="slidenum">
              <a:rPr lang="pl-PL" altLang="pl-PL"/>
              <a:pPr>
                <a:defRPr/>
              </a:pPr>
              <a:t>‹#›</a:t>
            </a:fld>
            <a:endParaRPr lang="pl-PL" altLang="pl-PL"/>
          </a:p>
        </p:txBody>
      </p:sp>
    </p:spTree>
    <p:extLst>
      <p:ext uri="{BB962C8B-B14F-4D97-AF65-F5344CB8AC3E}">
        <p14:creationId xmlns:p14="http://schemas.microsoft.com/office/powerpoint/2010/main" val="35817904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a:prstGeom prst="rect">
            <a:avLst/>
          </a:prstGeo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a:p>
        </p:txBody>
      </p:sp>
      <p:sp>
        <p:nvSpPr>
          <p:cNvPr id="4" name="Symbol zastępczy tekstu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solidFill>
                <a:latin typeface="Arial" charset="0"/>
                <a:cs typeface="Arial" charset="0"/>
              </a:defRPr>
            </a:lvl1pPr>
          </a:lstStyle>
          <a:p>
            <a:pPr>
              <a:defRPr/>
            </a:pPr>
            <a:fld id="{E7573DFB-6836-40E7-ACF6-56EFD6ABE500}" type="datetimeFigureOut">
              <a:rPr lang="pl-PL"/>
              <a:pPr>
                <a:defRPr/>
              </a:pPr>
              <a:t>2014-06-05</a:t>
            </a:fld>
            <a:endParaRPr lang="pl-PL"/>
          </a:p>
        </p:txBody>
      </p:sp>
      <p:sp>
        <p:nvSpPr>
          <p:cNvPr id="6" name="Symbol zastępczy stopki 5"/>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solidFill>
                <a:latin typeface="Arial" charset="0"/>
                <a:cs typeface="Arial" charset="0"/>
              </a:defRPr>
            </a:lvl1pPr>
          </a:lstStyle>
          <a:p>
            <a:pPr>
              <a:defRPr/>
            </a:pPr>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000000"/>
                </a:solidFill>
              </a:defRPr>
            </a:lvl1pPr>
          </a:lstStyle>
          <a:p>
            <a:pPr>
              <a:defRPr/>
            </a:pPr>
            <a:fld id="{DB635CDA-C832-4061-AA4C-6DC0EAD6149A}" type="slidenum">
              <a:rPr lang="pl-PL" altLang="pl-PL"/>
              <a:pPr>
                <a:defRPr/>
              </a:pPr>
              <a:t>‹#›</a:t>
            </a:fld>
            <a:endParaRPr lang="pl-PL" altLang="pl-PL"/>
          </a:p>
        </p:txBody>
      </p:sp>
    </p:spTree>
    <p:extLst>
      <p:ext uri="{BB962C8B-B14F-4D97-AF65-F5344CB8AC3E}">
        <p14:creationId xmlns:p14="http://schemas.microsoft.com/office/powerpoint/2010/main" val="24506185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a:prstGeom prst="rect">
            <a:avLst/>
          </a:prstGeom>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1600200"/>
            <a:ext cx="8229600" cy="4525963"/>
          </a:xfrm>
          <a:prstGeom prst="rect">
            <a:avLst/>
          </a:prstGeo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solidFill>
                <a:latin typeface="Arial" charset="0"/>
                <a:cs typeface="Arial" charset="0"/>
              </a:defRPr>
            </a:lvl1pPr>
          </a:lstStyle>
          <a:p>
            <a:pPr>
              <a:defRPr/>
            </a:pPr>
            <a:fld id="{522FFD9F-CFA9-44CE-AB54-480F2A101799}" type="datetimeFigureOut">
              <a:rPr lang="pl-PL"/>
              <a:pPr>
                <a:defRPr/>
              </a:pPr>
              <a:t>2014-06-05</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solidFill>
                <a:latin typeface="Arial" charset="0"/>
                <a:cs typeface="Arial" charset="0"/>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000000"/>
                </a:solidFill>
              </a:defRPr>
            </a:lvl1pPr>
          </a:lstStyle>
          <a:p>
            <a:pPr>
              <a:defRPr/>
            </a:pPr>
            <a:fld id="{B3D10F66-1066-4992-921A-7E75E818FC3B}" type="slidenum">
              <a:rPr lang="pl-PL" altLang="pl-PL"/>
              <a:pPr>
                <a:defRPr/>
              </a:pPr>
              <a:t>‹#›</a:t>
            </a:fld>
            <a:endParaRPr lang="pl-PL" altLang="pl-PL"/>
          </a:p>
        </p:txBody>
      </p:sp>
    </p:spTree>
    <p:extLst>
      <p:ext uri="{BB962C8B-B14F-4D97-AF65-F5344CB8AC3E}">
        <p14:creationId xmlns:p14="http://schemas.microsoft.com/office/powerpoint/2010/main" val="21975094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a:prstGeom prst="rect">
            <a:avLst/>
          </a:prstGeo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a:prstGeom prst="rect">
            <a:avLst/>
          </a:prstGeo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hangingPunct="1">
              <a:defRPr>
                <a:solidFill>
                  <a:prstClr val="black"/>
                </a:solidFill>
                <a:latin typeface="Arial" charset="0"/>
                <a:cs typeface="Arial" charset="0"/>
              </a:defRPr>
            </a:lvl1pPr>
          </a:lstStyle>
          <a:p>
            <a:pPr>
              <a:defRPr/>
            </a:pPr>
            <a:fld id="{A4BFA89E-88A4-4148-A9B2-8E390D27C885}" type="datetimeFigureOut">
              <a:rPr lang="pl-PL"/>
              <a:pPr>
                <a:defRPr/>
              </a:pPr>
              <a:t>2014-06-05</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lvl1pPr eaLnBrk="1" hangingPunct="1">
              <a:defRPr>
                <a:solidFill>
                  <a:prstClr val="black"/>
                </a:solidFill>
                <a:latin typeface="Arial" charset="0"/>
                <a:cs typeface="Arial" charset="0"/>
              </a:defRPr>
            </a:lvl1pPr>
          </a:lstStyle>
          <a:p>
            <a:pPr>
              <a:defRPr/>
            </a:pPr>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solidFill>
                  <a:srgbClr val="000000"/>
                </a:solidFill>
              </a:defRPr>
            </a:lvl1pPr>
          </a:lstStyle>
          <a:p>
            <a:pPr>
              <a:defRPr/>
            </a:pPr>
            <a:fld id="{95FFCCA3-0335-4044-A167-DC5AA1742ABE}" type="slidenum">
              <a:rPr lang="pl-PL" altLang="pl-PL"/>
              <a:pPr>
                <a:defRPr/>
              </a:pPr>
              <a:t>‹#›</a:t>
            </a:fld>
            <a:endParaRPr lang="pl-PL" altLang="pl-PL"/>
          </a:p>
        </p:txBody>
      </p:sp>
    </p:spTree>
    <p:extLst>
      <p:ext uri="{BB962C8B-B14F-4D97-AF65-F5344CB8AC3E}">
        <p14:creationId xmlns:p14="http://schemas.microsoft.com/office/powerpoint/2010/main" val="407969137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Tree>
    <p:extLst>
      <p:ext uri="{BB962C8B-B14F-4D97-AF65-F5344CB8AC3E}">
        <p14:creationId xmlns:p14="http://schemas.microsoft.com/office/powerpoint/2010/main" val="114802557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5662779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Tree>
    <p:extLst>
      <p:ext uri="{BB962C8B-B14F-4D97-AF65-F5344CB8AC3E}">
        <p14:creationId xmlns:p14="http://schemas.microsoft.com/office/powerpoint/2010/main" val="26514373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1073295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Tree>
    <p:extLst>
      <p:ext uri="{BB962C8B-B14F-4D97-AF65-F5344CB8AC3E}">
        <p14:creationId xmlns:p14="http://schemas.microsoft.com/office/powerpoint/2010/main" val="347939535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406787082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Tree>
    <p:extLst>
      <p:ext uri="{BB962C8B-B14F-4D97-AF65-F5344CB8AC3E}">
        <p14:creationId xmlns:p14="http://schemas.microsoft.com/office/powerpoint/2010/main" val="234098184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14"/>
          <p:cNvSpPr>
            <a:spLocks noChangeShapeType="1"/>
          </p:cNvSpPr>
          <p:nvPr userDrawn="1"/>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Prostokąt 2"/>
          <p:cNvSpPr/>
          <p:nvPr userDrawn="1"/>
        </p:nvSpPr>
        <p:spPr bwMode="auto">
          <a:xfrm>
            <a:off x="250825" y="6381750"/>
            <a:ext cx="7489825" cy="287338"/>
          </a:xfrm>
          <a:prstGeom prst="rect">
            <a:avLst/>
          </a:prstGeom>
          <a:solidFill>
            <a:schemeClr val="bg1">
              <a:lumMod val="85000"/>
            </a:schemeClr>
          </a:solidFill>
          <a:ln w="9525" cap="flat" cmpd="sng" algn="ctr">
            <a:noFill/>
            <a:prstDash val="solid"/>
            <a:round/>
            <a:headEnd type="none" w="med" len="med"/>
            <a:tailEnd type="none" w="med" len="med"/>
          </a:ln>
          <a:effectLst/>
        </p:spPr>
        <p:txBody>
          <a:bodyPr wrap="none" anchor="ctr"/>
          <a:lstStyle/>
          <a:p>
            <a:pPr eaLnBrk="1" hangingPunct="1">
              <a:defRPr/>
            </a:pPr>
            <a:endParaRPr lang="pl-PL">
              <a:solidFill>
                <a:prstClr val="black"/>
              </a:solidFill>
              <a:ea typeface="Arial" charset="0"/>
            </a:endParaRPr>
          </a:p>
        </p:txBody>
      </p:sp>
      <p:sp>
        <p:nvSpPr>
          <p:cNvPr id="4" name="Prostokąt 8"/>
          <p:cNvSpPr>
            <a:spLocks noChangeArrowheads="1"/>
          </p:cNvSpPr>
          <p:nvPr userDrawn="1"/>
        </p:nvSpPr>
        <p:spPr bwMode="auto">
          <a:xfrm>
            <a:off x="7740650" y="6381750"/>
            <a:ext cx="1152525" cy="287338"/>
          </a:xfrm>
          <a:prstGeom prst="rect">
            <a:avLst/>
          </a:prstGeom>
          <a:solidFill>
            <a:srgbClr val="FFCC99"/>
          </a:solidFill>
          <a:ln>
            <a:noFill/>
          </a:ln>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endParaRPr lang="en-US" altLang="en-US" sz="1400" smtClean="0">
              <a:solidFill>
                <a:prstClr val="black"/>
              </a:solidFill>
            </a:endParaRPr>
          </a:p>
        </p:txBody>
      </p:sp>
      <p:sp>
        <p:nvSpPr>
          <p:cNvPr id="5" name="Rectangle 6"/>
          <p:cNvSpPr txBox="1">
            <a:spLocks noChangeArrowheads="1"/>
          </p:cNvSpPr>
          <p:nvPr userDrawn="1"/>
        </p:nvSpPr>
        <p:spPr bwMode="auto">
          <a:xfrm>
            <a:off x="7740650" y="6381750"/>
            <a:ext cx="1152525" cy="287338"/>
          </a:xfrm>
          <a:prstGeom prst="rect">
            <a:avLst/>
          </a:prstGeom>
          <a:noFill/>
          <a:ln>
            <a:noFill/>
          </a:ln>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fld id="{1107A022-56E5-411E-8399-1297A7F020CB}" type="slidenum">
              <a:rPr lang="pl-PL" altLang="pl-PL" sz="1400" smtClean="0">
                <a:solidFill>
                  <a:srgbClr val="000000"/>
                </a:solidFill>
                <a:ea typeface="ＭＳ Ｐゴシック" pitchFamily="34" charset="-128"/>
              </a:rPr>
              <a:pPr algn="r" eaLnBrk="1" hangingPunct="1">
                <a:defRPr/>
              </a:pPr>
              <a:t>‹#›</a:t>
            </a:fld>
            <a:endParaRPr lang="pl-PL" altLang="pl-PL" sz="1400" smtClean="0">
              <a:solidFill>
                <a:srgbClr val="000000"/>
              </a:solidFill>
              <a:ea typeface="ＭＳ Ｐゴシック" pitchFamily="34" charset="-128"/>
            </a:endParaRPr>
          </a:p>
        </p:txBody>
      </p:sp>
      <p:sp>
        <p:nvSpPr>
          <p:cNvPr id="6" name="Rectangle 3"/>
          <p:cNvSpPr>
            <a:spLocks noChangeArrowheads="1"/>
          </p:cNvSpPr>
          <p:nvPr/>
        </p:nvSpPr>
        <p:spPr bwMode="auto">
          <a:xfrm>
            <a:off x="250825" y="188913"/>
            <a:ext cx="8642350" cy="576262"/>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7" name="Line 4"/>
          <p:cNvSpPr>
            <a:spLocks noChangeShapeType="1"/>
          </p:cNvSpPr>
          <p:nvPr/>
        </p:nvSpPr>
        <p:spPr bwMode="auto">
          <a:xfrm>
            <a:off x="250825" y="831850"/>
            <a:ext cx="8642350"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88913"/>
            <a:ext cx="13081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10"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222263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37067125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24566421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81360832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128927848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Tree>
    <p:extLst>
      <p:ext uri="{BB962C8B-B14F-4D97-AF65-F5344CB8AC3E}">
        <p14:creationId xmlns:p14="http://schemas.microsoft.com/office/powerpoint/2010/main" val="129057514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5505953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Tree>
    <p:extLst>
      <p:ext uri="{BB962C8B-B14F-4D97-AF65-F5344CB8AC3E}">
        <p14:creationId xmlns:p14="http://schemas.microsoft.com/office/powerpoint/2010/main" val="2507486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14"/>
          <p:cNvSpPr>
            <a:spLocks noChangeShapeType="1"/>
          </p:cNvSpPr>
          <p:nvPr userDrawn="1"/>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Prostokąt 2"/>
          <p:cNvSpPr/>
          <p:nvPr userDrawn="1"/>
        </p:nvSpPr>
        <p:spPr bwMode="auto">
          <a:xfrm>
            <a:off x="250825" y="6381750"/>
            <a:ext cx="7489825" cy="287338"/>
          </a:xfrm>
          <a:prstGeom prst="rect">
            <a:avLst/>
          </a:prstGeom>
          <a:solidFill>
            <a:schemeClr val="bg1">
              <a:lumMod val="85000"/>
            </a:schemeClr>
          </a:solidFill>
          <a:ln w="9525" cap="flat" cmpd="sng" algn="ctr">
            <a:noFill/>
            <a:prstDash val="solid"/>
            <a:round/>
            <a:headEnd type="none" w="med" len="med"/>
            <a:tailEnd type="none" w="med" len="med"/>
          </a:ln>
          <a:effectLst/>
        </p:spPr>
        <p:txBody>
          <a:bodyPr wrap="none" anchor="ctr"/>
          <a:lstStyle/>
          <a:p>
            <a:pPr eaLnBrk="1" hangingPunct="1">
              <a:defRPr/>
            </a:pPr>
            <a:endParaRPr lang="pl-PL">
              <a:ea typeface="Arial" charset="0"/>
            </a:endParaRPr>
          </a:p>
        </p:txBody>
      </p:sp>
      <p:sp>
        <p:nvSpPr>
          <p:cNvPr id="4" name="Prostokąt 8"/>
          <p:cNvSpPr>
            <a:spLocks noChangeArrowheads="1"/>
          </p:cNvSpPr>
          <p:nvPr userDrawn="1"/>
        </p:nvSpPr>
        <p:spPr bwMode="auto">
          <a:xfrm>
            <a:off x="7740650" y="6381750"/>
            <a:ext cx="1152525" cy="287338"/>
          </a:xfrm>
          <a:prstGeom prst="rect">
            <a:avLst/>
          </a:prstGeom>
          <a:solidFill>
            <a:srgbClr val="FFCC99"/>
          </a:solidFill>
          <a:ln>
            <a:noFill/>
          </a:ln>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endParaRPr lang="en-US" altLang="en-US" sz="1400" smtClean="0"/>
          </a:p>
        </p:txBody>
      </p:sp>
      <p:sp>
        <p:nvSpPr>
          <p:cNvPr id="5" name="Rectangle 6"/>
          <p:cNvSpPr txBox="1">
            <a:spLocks noChangeArrowheads="1"/>
          </p:cNvSpPr>
          <p:nvPr userDrawn="1"/>
        </p:nvSpPr>
        <p:spPr bwMode="auto">
          <a:xfrm>
            <a:off x="7740650" y="6381750"/>
            <a:ext cx="1152525" cy="287338"/>
          </a:xfrm>
          <a:prstGeom prst="rect">
            <a:avLst/>
          </a:prstGeom>
          <a:noFill/>
          <a:ln>
            <a:noFill/>
          </a:ln>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fld id="{0AF1A794-F6DA-4BEB-BA35-6C0937687522}" type="slidenum">
              <a:rPr lang="pl-PL" altLang="pl-PL" sz="1400" smtClean="0">
                <a:ea typeface="ＭＳ Ｐゴシック" pitchFamily="34" charset="-128"/>
              </a:rPr>
              <a:pPr algn="r" eaLnBrk="1" hangingPunct="1">
                <a:defRPr/>
              </a:pPr>
              <a:t>‹#›</a:t>
            </a:fld>
            <a:endParaRPr lang="pl-PL" altLang="pl-PL" sz="1400" smtClean="0">
              <a:ea typeface="ＭＳ Ｐゴシック" pitchFamily="34" charset="-128"/>
            </a:endParaRPr>
          </a:p>
        </p:txBody>
      </p:sp>
      <p:sp>
        <p:nvSpPr>
          <p:cNvPr id="6" name="Rectangle 3"/>
          <p:cNvSpPr>
            <a:spLocks noChangeArrowheads="1"/>
          </p:cNvSpPr>
          <p:nvPr/>
        </p:nvSpPr>
        <p:spPr bwMode="auto">
          <a:xfrm>
            <a:off x="250825" y="188913"/>
            <a:ext cx="8642350" cy="576262"/>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7" name="Line 4"/>
          <p:cNvSpPr>
            <a:spLocks noChangeShapeType="1"/>
          </p:cNvSpPr>
          <p:nvPr/>
        </p:nvSpPr>
        <p:spPr bwMode="auto">
          <a:xfrm>
            <a:off x="250825" y="831850"/>
            <a:ext cx="8642350"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88913"/>
            <a:ext cx="13081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10"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491827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174551484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6235783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Tree>
    <p:extLst>
      <p:ext uri="{BB962C8B-B14F-4D97-AF65-F5344CB8AC3E}">
        <p14:creationId xmlns:p14="http://schemas.microsoft.com/office/powerpoint/2010/main" val="144345329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14"/>
          <p:cNvSpPr>
            <a:spLocks noChangeShapeType="1"/>
          </p:cNvSpPr>
          <p:nvPr userDrawn="1"/>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Prostokąt 2"/>
          <p:cNvSpPr/>
          <p:nvPr userDrawn="1"/>
        </p:nvSpPr>
        <p:spPr bwMode="auto">
          <a:xfrm>
            <a:off x="250825" y="6381750"/>
            <a:ext cx="7489825" cy="287338"/>
          </a:xfrm>
          <a:prstGeom prst="rect">
            <a:avLst/>
          </a:prstGeom>
          <a:solidFill>
            <a:schemeClr val="bg1">
              <a:lumMod val="85000"/>
            </a:schemeClr>
          </a:solidFill>
          <a:ln w="9525" cap="flat" cmpd="sng" algn="ctr">
            <a:noFill/>
            <a:prstDash val="solid"/>
            <a:round/>
            <a:headEnd type="none" w="med" len="med"/>
            <a:tailEnd type="none" w="med" len="med"/>
          </a:ln>
          <a:effectLst/>
        </p:spPr>
        <p:txBody>
          <a:bodyPr wrap="none" anchor="ctr"/>
          <a:lstStyle/>
          <a:p>
            <a:pPr eaLnBrk="1" hangingPunct="1">
              <a:defRPr/>
            </a:pPr>
            <a:endParaRPr lang="pl-PL">
              <a:solidFill>
                <a:prstClr val="black"/>
              </a:solidFill>
              <a:ea typeface="Arial" charset="0"/>
            </a:endParaRPr>
          </a:p>
        </p:txBody>
      </p:sp>
      <p:sp>
        <p:nvSpPr>
          <p:cNvPr id="4" name="Prostokąt 8"/>
          <p:cNvSpPr>
            <a:spLocks noChangeArrowheads="1"/>
          </p:cNvSpPr>
          <p:nvPr userDrawn="1"/>
        </p:nvSpPr>
        <p:spPr bwMode="auto">
          <a:xfrm>
            <a:off x="7740650" y="6381750"/>
            <a:ext cx="1152525" cy="287338"/>
          </a:xfrm>
          <a:prstGeom prst="rect">
            <a:avLst/>
          </a:prstGeom>
          <a:solidFill>
            <a:srgbClr val="FFCC99"/>
          </a:solidFill>
          <a:ln>
            <a:noFill/>
          </a:ln>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endParaRPr lang="en-US" altLang="en-US" sz="1400" smtClean="0">
              <a:solidFill>
                <a:prstClr val="black"/>
              </a:solidFill>
            </a:endParaRPr>
          </a:p>
        </p:txBody>
      </p:sp>
      <p:sp>
        <p:nvSpPr>
          <p:cNvPr id="5" name="Rectangle 6"/>
          <p:cNvSpPr txBox="1">
            <a:spLocks noChangeArrowheads="1"/>
          </p:cNvSpPr>
          <p:nvPr userDrawn="1"/>
        </p:nvSpPr>
        <p:spPr bwMode="auto">
          <a:xfrm>
            <a:off x="7740650" y="6381750"/>
            <a:ext cx="1152525" cy="287338"/>
          </a:xfrm>
          <a:prstGeom prst="rect">
            <a:avLst/>
          </a:prstGeom>
          <a:noFill/>
          <a:ln>
            <a:noFill/>
          </a:ln>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fld id="{B96C6983-2401-43A5-A3FF-10631BD01455}" type="slidenum">
              <a:rPr lang="pl-PL" altLang="pl-PL" sz="1400" smtClean="0">
                <a:solidFill>
                  <a:srgbClr val="000000"/>
                </a:solidFill>
                <a:ea typeface="ＭＳ Ｐゴシック" pitchFamily="34" charset="-128"/>
              </a:rPr>
              <a:pPr algn="r" eaLnBrk="1" hangingPunct="1">
                <a:defRPr/>
              </a:pPr>
              <a:t>‹#›</a:t>
            </a:fld>
            <a:endParaRPr lang="pl-PL" altLang="pl-PL" sz="1400" smtClean="0">
              <a:solidFill>
                <a:srgbClr val="000000"/>
              </a:solidFill>
              <a:ea typeface="ＭＳ Ｐゴシック" pitchFamily="34" charset="-128"/>
            </a:endParaRPr>
          </a:p>
        </p:txBody>
      </p:sp>
      <p:sp>
        <p:nvSpPr>
          <p:cNvPr id="6" name="Rectangle 3"/>
          <p:cNvSpPr>
            <a:spLocks noChangeArrowheads="1"/>
          </p:cNvSpPr>
          <p:nvPr/>
        </p:nvSpPr>
        <p:spPr bwMode="auto">
          <a:xfrm>
            <a:off x="250825" y="188913"/>
            <a:ext cx="8642350" cy="576262"/>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7" name="Line 4"/>
          <p:cNvSpPr>
            <a:spLocks noChangeShapeType="1"/>
          </p:cNvSpPr>
          <p:nvPr/>
        </p:nvSpPr>
        <p:spPr bwMode="auto">
          <a:xfrm>
            <a:off x="250825" y="831850"/>
            <a:ext cx="8642350"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88913"/>
            <a:ext cx="13081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10"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892764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222092630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50666525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35423656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76305535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Tree>
    <p:extLst>
      <p:ext uri="{BB962C8B-B14F-4D97-AF65-F5344CB8AC3E}">
        <p14:creationId xmlns:p14="http://schemas.microsoft.com/office/powerpoint/2010/main" val="421224154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433403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258246758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Tree>
    <p:extLst>
      <p:ext uri="{BB962C8B-B14F-4D97-AF65-F5344CB8AC3E}">
        <p14:creationId xmlns:p14="http://schemas.microsoft.com/office/powerpoint/2010/main" val="61407308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31794934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10959954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Tree>
    <p:extLst>
      <p:ext uri="{BB962C8B-B14F-4D97-AF65-F5344CB8AC3E}">
        <p14:creationId xmlns:p14="http://schemas.microsoft.com/office/powerpoint/2010/main" val="56377348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14"/>
          <p:cNvSpPr>
            <a:spLocks noChangeShapeType="1"/>
          </p:cNvSpPr>
          <p:nvPr userDrawn="1"/>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Prostokąt 2"/>
          <p:cNvSpPr/>
          <p:nvPr userDrawn="1"/>
        </p:nvSpPr>
        <p:spPr bwMode="auto">
          <a:xfrm>
            <a:off x="250825" y="6381750"/>
            <a:ext cx="7489825" cy="287338"/>
          </a:xfrm>
          <a:prstGeom prst="rect">
            <a:avLst/>
          </a:prstGeom>
          <a:solidFill>
            <a:schemeClr val="bg1">
              <a:lumMod val="85000"/>
            </a:schemeClr>
          </a:solidFill>
          <a:ln w="9525" cap="flat" cmpd="sng" algn="ctr">
            <a:noFill/>
            <a:prstDash val="solid"/>
            <a:round/>
            <a:headEnd type="none" w="med" len="med"/>
            <a:tailEnd type="none" w="med" len="med"/>
          </a:ln>
          <a:effectLst/>
        </p:spPr>
        <p:txBody>
          <a:bodyPr wrap="none" anchor="ctr"/>
          <a:lstStyle/>
          <a:p>
            <a:pPr eaLnBrk="1" hangingPunct="1">
              <a:defRPr/>
            </a:pPr>
            <a:endParaRPr lang="pl-PL">
              <a:solidFill>
                <a:prstClr val="black"/>
              </a:solidFill>
              <a:ea typeface="Arial" charset="0"/>
            </a:endParaRPr>
          </a:p>
        </p:txBody>
      </p:sp>
      <p:sp>
        <p:nvSpPr>
          <p:cNvPr id="4" name="Prostokąt 8"/>
          <p:cNvSpPr>
            <a:spLocks noChangeArrowheads="1"/>
          </p:cNvSpPr>
          <p:nvPr userDrawn="1"/>
        </p:nvSpPr>
        <p:spPr bwMode="auto">
          <a:xfrm>
            <a:off x="7740650" y="6381750"/>
            <a:ext cx="1152525" cy="287338"/>
          </a:xfrm>
          <a:prstGeom prst="rect">
            <a:avLst/>
          </a:prstGeom>
          <a:solidFill>
            <a:srgbClr val="FFCC99"/>
          </a:solidFill>
          <a:ln>
            <a:noFill/>
          </a:ln>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endParaRPr lang="en-US" altLang="en-US" sz="1400" smtClean="0">
              <a:solidFill>
                <a:prstClr val="black"/>
              </a:solidFill>
            </a:endParaRPr>
          </a:p>
        </p:txBody>
      </p:sp>
      <p:sp>
        <p:nvSpPr>
          <p:cNvPr id="5" name="Rectangle 6"/>
          <p:cNvSpPr txBox="1">
            <a:spLocks noChangeArrowheads="1"/>
          </p:cNvSpPr>
          <p:nvPr userDrawn="1"/>
        </p:nvSpPr>
        <p:spPr bwMode="auto">
          <a:xfrm>
            <a:off x="7740650" y="6381750"/>
            <a:ext cx="1152525" cy="287338"/>
          </a:xfrm>
          <a:prstGeom prst="rect">
            <a:avLst/>
          </a:prstGeom>
          <a:noFill/>
          <a:ln>
            <a:noFill/>
          </a:ln>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fld id="{1884413B-8945-4AE4-AB15-CF1505645AD8}" type="slidenum">
              <a:rPr lang="pl-PL" altLang="pl-PL" sz="1400" smtClean="0">
                <a:solidFill>
                  <a:srgbClr val="000000"/>
                </a:solidFill>
                <a:ea typeface="ＭＳ Ｐゴシック" pitchFamily="34" charset="-128"/>
              </a:rPr>
              <a:pPr algn="r" eaLnBrk="1" hangingPunct="1">
                <a:defRPr/>
              </a:pPr>
              <a:t>‹#›</a:t>
            </a:fld>
            <a:endParaRPr lang="pl-PL" altLang="pl-PL" sz="1400" smtClean="0">
              <a:solidFill>
                <a:srgbClr val="000000"/>
              </a:solidFill>
              <a:ea typeface="ＭＳ Ｐゴシック" pitchFamily="34" charset="-128"/>
            </a:endParaRPr>
          </a:p>
        </p:txBody>
      </p:sp>
      <p:sp>
        <p:nvSpPr>
          <p:cNvPr id="6" name="Rectangle 3"/>
          <p:cNvSpPr>
            <a:spLocks noChangeArrowheads="1"/>
          </p:cNvSpPr>
          <p:nvPr/>
        </p:nvSpPr>
        <p:spPr bwMode="auto">
          <a:xfrm>
            <a:off x="250825" y="188913"/>
            <a:ext cx="8642350" cy="576262"/>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7" name="Line 4"/>
          <p:cNvSpPr>
            <a:spLocks noChangeShapeType="1"/>
          </p:cNvSpPr>
          <p:nvPr/>
        </p:nvSpPr>
        <p:spPr bwMode="auto">
          <a:xfrm>
            <a:off x="250825" y="831850"/>
            <a:ext cx="8642350"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88913"/>
            <a:ext cx="13081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10"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943616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267560211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393244270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54491396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119698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en-US"/>
          </a:p>
        </p:txBody>
      </p:sp>
    </p:spTree>
    <p:extLst>
      <p:ext uri="{BB962C8B-B14F-4D97-AF65-F5344CB8AC3E}">
        <p14:creationId xmlns:p14="http://schemas.microsoft.com/office/powerpoint/2010/main" val="1058251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104203816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94022343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Tree>
    <p:extLst>
      <p:ext uri="{BB962C8B-B14F-4D97-AF65-F5344CB8AC3E}">
        <p14:creationId xmlns:p14="http://schemas.microsoft.com/office/powerpoint/2010/main" val="69539447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67942330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30041989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Tree>
    <p:extLst>
      <p:ext uri="{BB962C8B-B14F-4D97-AF65-F5344CB8AC3E}">
        <p14:creationId xmlns:p14="http://schemas.microsoft.com/office/powerpoint/2010/main" val="280101141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14"/>
          <p:cNvSpPr>
            <a:spLocks noChangeShapeType="1"/>
          </p:cNvSpPr>
          <p:nvPr userDrawn="1"/>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 name="Prostokąt 2"/>
          <p:cNvSpPr/>
          <p:nvPr userDrawn="1"/>
        </p:nvSpPr>
        <p:spPr bwMode="auto">
          <a:xfrm>
            <a:off x="250825" y="6381750"/>
            <a:ext cx="7489825" cy="287338"/>
          </a:xfrm>
          <a:prstGeom prst="rect">
            <a:avLst/>
          </a:prstGeom>
          <a:solidFill>
            <a:schemeClr val="bg1">
              <a:lumMod val="85000"/>
            </a:schemeClr>
          </a:solidFill>
          <a:ln w="9525" cap="flat" cmpd="sng" algn="ctr">
            <a:noFill/>
            <a:prstDash val="solid"/>
            <a:round/>
            <a:headEnd type="none" w="med" len="med"/>
            <a:tailEnd type="none" w="med" len="med"/>
          </a:ln>
          <a:effectLst/>
        </p:spPr>
        <p:txBody>
          <a:bodyPr wrap="none" anchor="ctr"/>
          <a:lstStyle/>
          <a:p>
            <a:pPr eaLnBrk="1" hangingPunct="1">
              <a:defRPr/>
            </a:pPr>
            <a:endParaRPr lang="pl-PL">
              <a:solidFill>
                <a:prstClr val="black"/>
              </a:solidFill>
              <a:ea typeface="Arial" charset="0"/>
            </a:endParaRPr>
          </a:p>
        </p:txBody>
      </p:sp>
      <p:sp>
        <p:nvSpPr>
          <p:cNvPr id="4" name="Prostokąt 8"/>
          <p:cNvSpPr>
            <a:spLocks noChangeArrowheads="1"/>
          </p:cNvSpPr>
          <p:nvPr userDrawn="1"/>
        </p:nvSpPr>
        <p:spPr bwMode="auto">
          <a:xfrm>
            <a:off x="7740650" y="6381750"/>
            <a:ext cx="1152525" cy="287338"/>
          </a:xfrm>
          <a:prstGeom prst="rect">
            <a:avLst/>
          </a:prstGeom>
          <a:solidFill>
            <a:srgbClr val="FFCC99"/>
          </a:solidFill>
          <a:ln>
            <a:noFill/>
          </a:ln>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endParaRPr lang="en-US" altLang="en-US" sz="1400" smtClean="0">
              <a:solidFill>
                <a:prstClr val="black"/>
              </a:solidFill>
            </a:endParaRPr>
          </a:p>
        </p:txBody>
      </p:sp>
      <p:sp>
        <p:nvSpPr>
          <p:cNvPr id="5" name="Rectangle 6"/>
          <p:cNvSpPr txBox="1">
            <a:spLocks noChangeArrowheads="1"/>
          </p:cNvSpPr>
          <p:nvPr userDrawn="1"/>
        </p:nvSpPr>
        <p:spPr bwMode="auto">
          <a:xfrm>
            <a:off x="7740650" y="6381750"/>
            <a:ext cx="1152525" cy="287338"/>
          </a:xfrm>
          <a:prstGeom prst="rect">
            <a:avLst/>
          </a:prstGeom>
          <a:noFill/>
          <a:ln>
            <a:noFill/>
          </a:ln>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defRPr/>
            </a:pPr>
            <a:fld id="{57BB25AC-1C65-4017-AFC5-2E68D7A1AE8C}" type="slidenum">
              <a:rPr lang="pl-PL" altLang="pl-PL" sz="1400" smtClean="0">
                <a:solidFill>
                  <a:srgbClr val="000000"/>
                </a:solidFill>
                <a:ea typeface="ＭＳ Ｐゴシック" pitchFamily="34" charset="-128"/>
              </a:rPr>
              <a:pPr algn="r" eaLnBrk="1" hangingPunct="1">
                <a:defRPr/>
              </a:pPr>
              <a:t>‹#›</a:t>
            </a:fld>
            <a:endParaRPr lang="pl-PL" altLang="pl-PL" sz="1400" smtClean="0">
              <a:solidFill>
                <a:srgbClr val="000000"/>
              </a:solidFill>
              <a:ea typeface="ＭＳ Ｐゴシック" pitchFamily="34" charset="-128"/>
            </a:endParaRPr>
          </a:p>
        </p:txBody>
      </p:sp>
      <p:sp>
        <p:nvSpPr>
          <p:cNvPr id="6" name="Rectangle 3"/>
          <p:cNvSpPr>
            <a:spLocks noChangeArrowheads="1"/>
          </p:cNvSpPr>
          <p:nvPr/>
        </p:nvSpPr>
        <p:spPr bwMode="auto">
          <a:xfrm>
            <a:off x="250825" y="188913"/>
            <a:ext cx="8642350" cy="576262"/>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7" name="Line 4"/>
          <p:cNvSpPr>
            <a:spLocks noChangeShapeType="1"/>
          </p:cNvSpPr>
          <p:nvPr/>
        </p:nvSpPr>
        <p:spPr bwMode="auto">
          <a:xfrm>
            <a:off x="250825" y="831850"/>
            <a:ext cx="8642350"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88913"/>
            <a:ext cx="13081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10"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8685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9641901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Tree>
    <p:extLst>
      <p:ext uri="{BB962C8B-B14F-4D97-AF65-F5344CB8AC3E}">
        <p14:creationId xmlns:p14="http://schemas.microsoft.com/office/powerpoint/2010/main" val="328689150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266740896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3090180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bwMode="auto">
          <a:xfrm>
            <a:off x="250825" y="6381750"/>
            <a:ext cx="7489825" cy="287338"/>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100" b="0" i="1">
                <a:latin typeface="Arial" charset="0"/>
                <a:cs typeface="Arial" charset="0"/>
              </a:defRPr>
            </a:lvl1pPr>
          </a:lstStyle>
          <a:p>
            <a:pPr>
              <a:defRPr/>
            </a:pPr>
            <a:endParaRPr lang="pl-PL"/>
          </a:p>
        </p:txBody>
      </p:sp>
      <p:sp>
        <p:nvSpPr>
          <p:cNvPr id="5" name="Rectangle 6"/>
          <p:cNvSpPr>
            <a:spLocks noGrp="1" noChangeArrowheads="1"/>
          </p:cNvSpPr>
          <p:nvPr>
            <p:ph type="sldNum" sz="quarter" idx="4"/>
          </p:nvPr>
        </p:nvSpPr>
        <p:spPr bwMode="auto">
          <a:xfrm>
            <a:off x="7740650" y="6381750"/>
            <a:ext cx="1152525" cy="287338"/>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37FB4477-6797-47F0-BFF2-6BC35E7CF301}" type="slidenum">
              <a:rPr lang="pl-PL" altLang="pl-PL"/>
              <a:pPr>
                <a:defRPr/>
              </a:pPr>
              <a:t>‹#›</a:t>
            </a:fld>
            <a:endParaRPr lang="pl-PL" altLang="pl-PL"/>
          </a:p>
        </p:txBody>
      </p:sp>
      <p:sp>
        <p:nvSpPr>
          <p:cNvPr id="1028" name="Line 14"/>
          <p:cNvSpPr>
            <a:spLocks noChangeShapeType="1"/>
          </p:cNvSpPr>
          <p:nvPr/>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90721" r:id="rId1"/>
    <p:sldLayoutId id="2147490722" r:id="rId2"/>
    <p:sldLayoutId id="2147490723" r:id="rId3"/>
    <p:sldLayoutId id="2147490724" r:id="rId4"/>
    <p:sldLayoutId id="2147490725" r:id="rId5"/>
    <p:sldLayoutId id="2147490726" r:id="rId6"/>
    <p:sldLayoutId id="2147490727" r:id="rId7"/>
    <p:sldLayoutId id="2147490728" r:id="rId8"/>
    <p:sldLayoutId id="2147490729" r:id="rId9"/>
    <p:sldLayoutId id="2147490730" r:id="rId10"/>
    <p:sldLayoutId id="2147490731"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bwMode="auto">
          <a:xfrm>
            <a:off x="250825" y="6381750"/>
            <a:ext cx="7489825" cy="287338"/>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100" b="0" i="1">
                <a:solidFill>
                  <a:prstClr val="black"/>
                </a:solidFill>
                <a:latin typeface="Arial" charset="0"/>
                <a:cs typeface="Arial" charset="0"/>
              </a:defRPr>
            </a:lvl1pPr>
          </a:lstStyle>
          <a:p>
            <a:pPr>
              <a:defRPr/>
            </a:pPr>
            <a:endParaRPr lang="pl-PL"/>
          </a:p>
        </p:txBody>
      </p:sp>
      <p:sp>
        <p:nvSpPr>
          <p:cNvPr id="5" name="Rectangle 6"/>
          <p:cNvSpPr>
            <a:spLocks noGrp="1" noChangeArrowheads="1"/>
          </p:cNvSpPr>
          <p:nvPr>
            <p:ph type="sldNum" sz="quarter" idx="4"/>
          </p:nvPr>
        </p:nvSpPr>
        <p:spPr bwMode="auto">
          <a:xfrm>
            <a:off x="7740650" y="6381750"/>
            <a:ext cx="1152525" cy="287338"/>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a:defRPr/>
            </a:pPr>
            <a:fld id="{FAE0BD57-43D8-4E0F-A14D-BBD8EBE3C37B}" type="slidenum">
              <a:rPr lang="pl-PL" altLang="pl-PL"/>
              <a:pPr>
                <a:defRPr/>
              </a:pPr>
              <a:t>‹#›</a:t>
            </a:fld>
            <a:endParaRPr lang="pl-PL" altLang="pl-PL"/>
          </a:p>
        </p:txBody>
      </p:sp>
      <p:sp>
        <p:nvSpPr>
          <p:cNvPr id="10244" name="Line 14"/>
          <p:cNvSpPr>
            <a:spLocks noChangeShapeType="1"/>
          </p:cNvSpPr>
          <p:nvPr/>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90807" r:id="rId1"/>
    <p:sldLayoutId id="2147490808" r:id="rId2"/>
    <p:sldLayoutId id="2147490809" r:id="rId3"/>
    <p:sldLayoutId id="2147490810" r:id="rId4"/>
    <p:sldLayoutId id="2147490811" r:id="rId5"/>
    <p:sldLayoutId id="2147490812" r:id="rId6"/>
    <p:sldLayoutId id="2147490813" r:id="rId7"/>
    <p:sldLayoutId id="2147490814" r:id="rId8"/>
    <p:sldLayoutId id="2147490815" r:id="rId9"/>
    <p:sldLayoutId id="2147490816" r:id="rId10"/>
    <p:sldLayoutId id="2147490817"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bwMode="auto">
          <a:xfrm>
            <a:off x="250825" y="6381750"/>
            <a:ext cx="7489825" cy="287338"/>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100" b="0" i="1">
                <a:solidFill>
                  <a:prstClr val="black"/>
                </a:solidFill>
                <a:latin typeface="Arial" charset="0"/>
                <a:cs typeface="Arial" charset="0"/>
              </a:defRPr>
            </a:lvl1pPr>
          </a:lstStyle>
          <a:p>
            <a:pPr>
              <a:defRPr/>
            </a:pPr>
            <a:endParaRPr lang="pl-PL"/>
          </a:p>
        </p:txBody>
      </p:sp>
      <p:sp>
        <p:nvSpPr>
          <p:cNvPr id="5" name="Rectangle 6"/>
          <p:cNvSpPr>
            <a:spLocks noGrp="1" noChangeArrowheads="1"/>
          </p:cNvSpPr>
          <p:nvPr>
            <p:ph type="sldNum" sz="quarter" idx="4"/>
          </p:nvPr>
        </p:nvSpPr>
        <p:spPr bwMode="auto">
          <a:xfrm>
            <a:off x="7740650" y="6381750"/>
            <a:ext cx="1152525" cy="287338"/>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a:defRPr/>
            </a:pPr>
            <a:fld id="{165E54ED-2C7E-44A6-A00B-12950265BC42}" type="slidenum">
              <a:rPr lang="pl-PL" altLang="pl-PL"/>
              <a:pPr>
                <a:defRPr/>
              </a:pPr>
              <a:t>‹#›</a:t>
            </a:fld>
            <a:endParaRPr lang="pl-PL" altLang="pl-PL"/>
          </a:p>
        </p:txBody>
      </p:sp>
      <p:sp>
        <p:nvSpPr>
          <p:cNvPr id="11268" name="Line 14"/>
          <p:cNvSpPr>
            <a:spLocks noChangeShapeType="1"/>
          </p:cNvSpPr>
          <p:nvPr/>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90818" r:id="rId1"/>
    <p:sldLayoutId id="2147490819" r:id="rId2"/>
    <p:sldLayoutId id="2147490820" r:id="rId3"/>
    <p:sldLayoutId id="2147490821" r:id="rId4"/>
    <p:sldLayoutId id="2147490822" r:id="rId5"/>
    <p:sldLayoutId id="2147490823" r:id="rId6"/>
    <p:sldLayoutId id="2147490824" r:id="rId7"/>
    <p:sldLayoutId id="2147490825" r:id="rId8"/>
    <p:sldLayoutId id="2147490826" r:id="rId9"/>
    <p:sldLayoutId id="2147490827" r:id="rId10"/>
    <p:sldLayoutId id="2147490828"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bwMode="auto">
          <a:xfrm>
            <a:off x="250825" y="6381750"/>
            <a:ext cx="7489825" cy="287338"/>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100" b="0" i="1">
                <a:solidFill>
                  <a:prstClr val="black"/>
                </a:solidFill>
                <a:latin typeface="Arial" charset="0"/>
                <a:cs typeface="Arial" charset="0"/>
              </a:defRPr>
            </a:lvl1pPr>
          </a:lstStyle>
          <a:p>
            <a:pPr>
              <a:defRPr/>
            </a:pPr>
            <a:endParaRPr lang="pl-PL"/>
          </a:p>
        </p:txBody>
      </p:sp>
      <p:sp>
        <p:nvSpPr>
          <p:cNvPr id="5" name="Rectangle 6"/>
          <p:cNvSpPr>
            <a:spLocks noGrp="1" noChangeArrowheads="1"/>
          </p:cNvSpPr>
          <p:nvPr>
            <p:ph type="sldNum" sz="quarter" idx="4"/>
          </p:nvPr>
        </p:nvSpPr>
        <p:spPr bwMode="auto">
          <a:xfrm>
            <a:off x="7740650" y="6381750"/>
            <a:ext cx="1152525" cy="287338"/>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a:defRPr/>
            </a:pPr>
            <a:fld id="{A02F18FD-7579-4547-9958-BFE2C3254964}" type="slidenum">
              <a:rPr lang="pl-PL" altLang="pl-PL"/>
              <a:pPr>
                <a:defRPr/>
              </a:pPr>
              <a:t>‹#›</a:t>
            </a:fld>
            <a:endParaRPr lang="pl-PL" altLang="pl-PL"/>
          </a:p>
        </p:txBody>
      </p:sp>
      <p:sp>
        <p:nvSpPr>
          <p:cNvPr id="12292" name="Line 14"/>
          <p:cNvSpPr>
            <a:spLocks noChangeShapeType="1"/>
          </p:cNvSpPr>
          <p:nvPr/>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90829" r:id="rId1"/>
    <p:sldLayoutId id="2147490830" r:id="rId2"/>
    <p:sldLayoutId id="2147490831" r:id="rId3"/>
    <p:sldLayoutId id="2147490832" r:id="rId4"/>
    <p:sldLayoutId id="2147490833" r:id="rId5"/>
    <p:sldLayoutId id="2147490834" r:id="rId6"/>
    <p:sldLayoutId id="2147490835" r:id="rId7"/>
    <p:sldLayoutId id="2147490836" r:id="rId8"/>
    <p:sldLayoutId id="2147490837" r:id="rId9"/>
    <p:sldLayoutId id="2147490838" r:id="rId10"/>
    <p:sldLayoutId id="2147490839"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bwMode="auto">
          <a:xfrm>
            <a:off x="250825" y="6381750"/>
            <a:ext cx="7489825" cy="287338"/>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100" b="0" i="1">
                <a:solidFill>
                  <a:prstClr val="black"/>
                </a:solidFill>
                <a:latin typeface="Arial" charset="0"/>
                <a:cs typeface="Arial" charset="0"/>
              </a:defRPr>
            </a:lvl1pPr>
          </a:lstStyle>
          <a:p>
            <a:pPr>
              <a:defRPr/>
            </a:pPr>
            <a:endParaRPr lang="pl-PL"/>
          </a:p>
        </p:txBody>
      </p:sp>
      <p:sp>
        <p:nvSpPr>
          <p:cNvPr id="5" name="Rectangle 6"/>
          <p:cNvSpPr>
            <a:spLocks noGrp="1" noChangeArrowheads="1"/>
          </p:cNvSpPr>
          <p:nvPr>
            <p:ph type="sldNum" sz="quarter" idx="4"/>
          </p:nvPr>
        </p:nvSpPr>
        <p:spPr bwMode="auto">
          <a:xfrm>
            <a:off x="7740650" y="6381750"/>
            <a:ext cx="1152525" cy="287338"/>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a:defRPr/>
            </a:pPr>
            <a:fld id="{769A9250-DCB1-47D3-85CD-C4D8F4219CE7}" type="slidenum">
              <a:rPr lang="pl-PL" altLang="pl-PL"/>
              <a:pPr>
                <a:defRPr/>
              </a:pPr>
              <a:t>‹#›</a:t>
            </a:fld>
            <a:endParaRPr lang="pl-PL" altLang="pl-PL"/>
          </a:p>
        </p:txBody>
      </p:sp>
      <p:sp>
        <p:nvSpPr>
          <p:cNvPr id="13316" name="Line 14"/>
          <p:cNvSpPr>
            <a:spLocks noChangeShapeType="1"/>
          </p:cNvSpPr>
          <p:nvPr/>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90840" r:id="rId1"/>
    <p:sldLayoutId id="2147490841" r:id="rId2"/>
    <p:sldLayoutId id="2147490842" r:id="rId3"/>
    <p:sldLayoutId id="2147490843" r:id="rId4"/>
    <p:sldLayoutId id="2147490844" r:id="rId5"/>
    <p:sldLayoutId id="2147490845" r:id="rId6"/>
    <p:sldLayoutId id="2147490846" r:id="rId7"/>
    <p:sldLayoutId id="2147490847" r:id="rId8"/>
    <p:sldLayoutId id="2147490848" r:id="rId9"/>
    <p:sldLayoutId id="2147490849" r:id="rId10"/>
    <p:sldLayoutId id="2147490850"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250825" y="188913"/>
            <a:ext cx="8642350" cy="642937"/>
            <a:chOff x="158" y="164"/>
            <a:chExt cx="5444" cy="405"/>
          </a:xfrm>
        </p:grpSpPr>
        <p:sp>
          <p:nvSpPr>
            <p:cNvPr id="8" name="Rectangle 3"/>
            <p:cNvSpPr>
              <a:spLocks noChangeArrowheads="1"/>
            </p:cNvSpPr>
            <p:nvPr/>
          </p:nvSpPr>
          <p:spPr bwMode="auto">
            <a:xfrm>
              <a:off x="158" y="164"/>
              <a:ext cx="5444" cy="363"/>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2054" name="Line 4"/>
            <p:cNvSpPr>
              <a:spLocks noChangeShapeType="1"/>
            </p:cNvSpPr>
            <p:nvPr/>
          </p:nvSpPr>
          <p:spPr bwMode="auto">
            <a:xfrm>
              <a:off x="158" y="569"/>
              <a:ext cx="5444"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2055"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8" y="164"/>
              <a:ext cx="833"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2052" name="Picture 8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732" r:id="rId1"/>
    <p:sldLayoutId id="2147490733" r:id="rId2"/>
    <p:sldLayoutId id="2147490734" r:id="rId3"/>
    <p:sldLayoutId id="2147490735" r:id="rId4"/>
    <p:sldLayoutId id="2147490736" r:id="rId5"/>
    <p:sldLayoutId id="2147490737" r:id="rId6"/>
    <p:sldLayoutId id="2147490708" r:id="rId7"/>
    <p:sldLayoutId id="2147490738" r:id="rId8"/>
    <p:sldLayoutId id="2147490739" r:id="rId9"/>
    <p:sldLayoutId id="2147490740" r:id="rId10"/>
    <p:sldLayoutId id="214749074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l-PL" altLang="pl-PL" smtClean="0"/>
              <a:t>Kliknij, aby edytować styl wzorca tytułu</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l-PL" altLang="pl-PL" smtClean="0"/>
              <a:t>Kliknij, aby edytować style wzorca tekstu</a:t>
            </a:r>
          </a:p>
          <a:p>
            <a:pPr lvl="1"/>
            <a:r>
              <a:rPr lang="pl-PL" altLang="pl-PL" smtClean="0"/>
              <a:t>Drugi poziom</a:t>
            </a:r>
          </a:p>
          <a:p>
            <a:pPr lvl="2"/>
            <a:r>
              <a:rPr lang="pl-PL" altLang="pl-PL" smtClean="0"/>
              <a:t>Trzeci poziom</a:t>
            </a:r>
          </a:p>
          <a:p>
            <a:pPr lvl="3"/>
            <a:r>
              <a:rPr lang="pl-PL" altLang="pl-PL" smtClean="0"/>
              <a:t>Czwarty poziom</a:t>
            </a:r>
          </a:p>
          <a:p>
            <a:pPr lvl="4"/>
            <a:r>
              <a:rPr lang="pl-PL" altLang="pl-PL" smtClean="0"/>
              <a:t>Piąty poziom</a:t>
            </a:r>
          </a:p>
        </p:txBody>
      </p:sp>
      <p:sp>
        <p:nvSpPr>
          <p:cNvPr id="1029" name="Rectangle 5"/>
          <p:cNvSpPr>
            <a:spLocks noGrp="1" noChangeArrowheads="1"/>
          </p:cNvSpPr>
          <p:nvPr>
            <p:ph type="ftr" sz="quarter" idx="3"/>
          </p:nvPr>
        </p:nvSpPr>
        <p:spPr bwMode="auto">
          <a:xfrm>
            <a:off x="250825" y="6381750"/>
            <a:ext cx="7489825" cy="287338"/>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100" b="0" i="1">
                <a:latin typeface="Arial" charset="0"/>
                <a:cs typeface="Arial" charset="0"/>
              </a:defRPr>
            </a:lvl1pPr>
          </a:lstStyle>
          <a:p>
            <a:pPr>
              <a:defRPr/>
            </a:pPr>
            <a:endParaRPr lang="pl-PL"/>
          </a:p>
        </p:txBody>
      </p:sp>
      <p:sp>
        <p:nvSpPr>
          <p:cNvPr id="1030" name="Rectangle 6"/>
          <p:cNvSpPr>
            <a:spLocks noGrp="1" noChangeArrowheads="1"/>
          </p:cNvSpPr>
          <p:nvPr>
            <p:ph type="sldNum" sz="quarter" idx="4"/>
          </p:nvPr>
        </p:nvSpPr>
        <p:spPr bwMode="auto">
          <a:xfrm>
            <a:off x="7740650" y="6381750"/>
            <a:ext cx="1152525" cy="287338"/>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33BFF1B3-2A6A-4B8B-8496-6476FFA15440}" type="slidenum">
              <a:rPr lang="pl-PL" altLang="pl-PL"/>
              <a:pPr>
                <a:defRPr/>
              </a:pPr>
              <a:t>‹#›</a:t>
            </a:fld>
            <a:endParaRPr lang="pl-PL" altLang="pl-PL"/>
          </a:p>
        </p:txBody>
      </p:sp>
    </p:spTree>
  </p:cSld>
  <p:clrMap bg1="lt1" tx1="dk1" bg2="lt2" tx2="dk2" accent1="accent1" accent2="accent2" accent3="accent3" accent4="accent4" accent5="accent5" accent6="accent6" hlink="hlink" folHlink="folHlink"/>
  <p:sldLayoutIdLst>
    <p:sldLayoutId id="2147490709" r:id="rId1"/>
    <p:sldLayoutId id="2147490710" r:id="rId2"/>
    <p:sldLayoutId id="2147490711" r:id="rId3"/>
    <p:sldLayoutId id="2147490712" r:id="rId4"/>
    <p:sldLayoutId id="2147490713" r:id="rId5"/>
    <p:sldLayoutId id="2147490714" r:id="rId6"/>
    <p:sldLayoutId id="2147490715" r:id="rId7"/>
    <p:sldLayoutId id="2147490716" r:id="rId8"/>
    <p:sldLayoutId id="2147490717" r:id="rId9"/>
    <p:sldLayoutId id="2147490718" r:id="rId10"/>
    <p:sldLayoutId id="2147490719" r:id="rId11"/>
  </p:sldLayoutIdLst>
  <p:hf hdr="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bwMode="auto">
          <a:xfrm>
            <a:off x="250825" y="6381750"/>
            <a:ext cx="7489825" cy="287338"/>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100" b="0" i="1">
                <a:solidFill>
                  <a:prstClr val="black"/>
                </a:solidFill>
                <a:latin typeface="Arial" charset="0"/>
                <a:cs typeface="Arial" charset="0"/>
              </a:defRPr>
            </a:lvl1pPr>
          </a:lstStyle>
          <a:p>
            <a:pPr>
              <a:defRPr/>
            </a:pPr>
            <a:endParaRPr lang="pl-PL"/>
          </a:p>
        </p:txBody>
      </p:sp>
      <p:sp>
        <p:nvSpPr>
          <p:cNvPr id="5" name="Rectangle 6"/>
          <p:cNvSpPr>
            <a:spLocks noGrp="1" noChangeArrowheads="1"/>
          </p:cNvSpPr>
          <p:nvPr>
            <p:ph type="sldNum" sz="quarter" idx="4"/>
          </p:nvPr>
        </p:nvSpPr>
        <p:spPr bwMode="auto">
          <a:xfrm>
            <a:off x="7740650" y="6381750"/>
            <a:ext cx="1152525" cy="287338"/>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a:defRPr/>
            </a:pPr>
            <a:fld id="{8C439FD5-8607-4498-8ABB-234D9578C4C7}" type="slidenum">
              <a:rPr lang="pl-PL" altLang="pl-PL"/>
              <a:pPr>
                <a:defRPr/>
              </a:pPr>
              <a:t>‹#›</a:t>
            </a:fld>
            <a:endParaRPr lang="pl-PL" altLang="pl-PL"/>
          </a:p>
        </p:txBody>
      </p:sp>
      <p:sp>
        <p:nvSpPr>
          <p:cNvPr id="4100" name="Line 14"/>
          <p:cNvSpPr>
            <a:spLocks noChangeShapeType="1"/>
          </p:cNvSpPr>
          <p:nvPr/>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90742" r:id="rId1"/>
    <p:sldLayoutId id="2147490743" r:id="rId2"/>
    <p:sldLayoutId id="2147490744" r:id="rId3"/>
    <p:sldLayoutId id="2147490745" r:id="rId4"/>
    <p:sldLayoutId id="2147490746" r:id="rId5"/>
    <p:sldLayoutId id="2147490747" r:id="rId6"/>
    <p:sldLayoutId id="2147490748" r:id="rId7"/>
    <p:sldLayoutId id="2147490749" r:id="rId8"/>
    <p:sldLayoutId id="2147490750" r:id="rId9"/>
    <p:sldLayoutId id="2147490751" r:id="rId10"/>
    <p:sldLayoutId id="2147490752"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5122" name="Group 2"/>
          <p:cNvGrpSpPr>
            <a:grpSpLocks/>
          </p:cNvGrpSpPr>
          <p:nvPr/>
        </p:nvGrpSpPr>
        <p:grpSpPr bwMode="auto">
          <a:xfrm>
            <a:off x="250825" y="188913"/>
            <a:ext cx="8642350" cy="642937"/>
            <a:chOff x="158" y="164"/>
            <a:chExt cx="5444" cy="405"/>
          </a:xfrm>
        </p:grpSpPr>
        <p:sp>
          <p:nvSpPr>
            <p:cNvPr id="8" name="Rectangle 3"/>
            <p:cNvSpPr>
              <a:spLocks noChangeArrowheads="1"/>
            </p:cNvSpPr>
            <p:nvPr/>
          </p:nvSpPr>
          <p:spPr bwMode="auto">
            <a:xfrm>
              <a:off x="158" y="164"/>
              <a:ext cx="5444" cy="363"/>
            </a:xfrm>
            <a:prstGeom prst="rect">
              <a:avLst/>
            </a:prstGeom>
            <a:solidFill>
              <a:srgbClr val="DDDDDD"/>
            </a:solidFill>
            <a:ln>
              <a:noFill/>
            </a:ln>
            <a:extLst/>
          </p:spPr>
          <p:txBody>
            <a:bodyPr wrap="none" anchor="ct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endParaRPr lang="en-GB" altLang="pl-PL" sz="1800">
                <a:solidFill>
                  <a:srgbClr val="0000CC"/>
                </a:solidFill>
              </a:endParaRPr>
            </a:p>
          </p:txBody>
        </p:sp>
        <p:sp>
          <p:nvSpPr>
            <p:cNvPr id="5126" name="Line 4"/>
            <p:cNvSpPr>
              <a:spLocks noChangeShapeType="1"/>
            </p:cNvSpPr>
            <p:nvPr/>
          </p:nvSpPr>
          <p:spPr bwMode="auto">
            <a:xfrm>
              <a:off x="158" y="569"/>
              <a:ext cx="5444"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5127"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8" y="164"/>
              <a:ext cx="833"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Prostokąt 1"/>
          <p:cNvSpPr>
            <a:spLocks noChangeArrowheads="1"/>
          </p:cNvSpPr>
          <p:nvPr/>
        </p:nvSpPr>
        <p:spPr bwMode="auto">
          <a:xfrm>
            <a:off x="1619250" y="255588"/>
            <a:ext cx="5761038" cy="36988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pl-PL" altLang="pl-PL" sz="1800">
                <a:solidFill>
                  <a:srgbClr val="3333CC"/>
                </a:solidFill>
              </a:rPr>
              <a:t> </a:t>
            </a:r>
            <a:endParaRPr lang="en-US" altLang="pl-PL" sz="1800">
              <a:solidFill>
                <a:srgbClr val="3333CC"/>
              </a:solidFill>
            </a:endParaRPr>
          </a:p>
        </p:txBody>
      </p:sp>
      <p:pic>
        <p:nvPicPr>
          <p:cNvPr id="5124" name="Picture 8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37550" y="233363"/>
            <a:ext cx="503238"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753" r:id="rId1"/>
    <p:sldLayoutId id="2147490754" r:id="rId2"/>
    <p:sldLayoutId id="2147490755" r:id="rId3"/>
    <p:sldLayoutId id="2147490756" r:id="rId4"/>
    <p:sldLayoutId id="2147490757" r:id="rId5"/>
    <p:sldLayoutId id="2147490758" r:id="rId6"/>
    <p:sldLayoutId id="2147490720" r:id="rId7"/>
    <p:sldLayoutId id="2147490759" r:id="rId8"/>
    <p:sldLayoutId id="2147490760" r:id="rId9"/>
    <p:sldLayoutId id="2147490761" r:id="rId10"/>
    <p:sldLayoutId id="214749076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bwMode="auto">
          <a:xfrm>
            <a:off x="250825" y="6381750"/>
            <a:ext cx="7489825" cy="287338"/>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100" b="0" i="1">
                <a:solidFill>
                  <a:prstClr val="black"/>
                </a:solidFill>
                <a:latin typeface="Arial" charset="0"/>
                <a:cs typeface="Arial" charset="0"/>
              </a:defRPr>
            </a:lvl1pPr>
          </a:lstStyle>
          <a:p>
            <a:pPr>
              <a:defRPr/>
            </a:pPr>
            <a:endParaRPr lang="pl-PL"/>
          </a:p>
        </p:txBody>
      </p:sp>
      <p:sp>
        <p:nvSpPr>
          <p:cNvPr id="5" name="Rectangle 6"/>
          <p:cNvSpPr>
            <a:spLocks noGrp="1" noChangeArrowheads="1"/>
          </p:cNvSpPr>
          <p:nvPr>
            <p:ph type="sldNum" sz="quarter" idx="4"/>
          </p:nvPr>
        </p:nvSpPr>
        <p:spPr bwMode="auto">
          <a:xfrm>
            <a:off x="7740650" y="6381750"/>
            <a:ext cx="1152525" cy="287338"/>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a:defRPr/>
            </a:pPr>
            <a:fld id="{1BEB0247-182D-4F30-A35A-8FA13B291CBC}" type="slidenum">
              <a:rPr lang="pl-PL" altLang="pl-PL"/>
              <a:pPr>
                <a:defRPr/>
              </a:pPr>
              <a:t>‹#›</a:t>
            </a:fld>
            <a:endParaRPr lang="pl-PL" altLang="pl-PL"/>
          </a:p>
        </p:txBody>
      </p:sp>
      <p:sp>
        <p:nvSpPr>
          <p:cNvPr id="6148" name="Line 14"/>
          <p:cNvSpPr>
            <a:spLocks noChangeShapeType="1"/>
          </p:cNvSpPr>
          <p:nvPr/>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90763" r:id="rId1"/>
    <p:sldLayoutId id="2147490764" r:id="rId2"/>
    <p:sldLayoutId id="2147490765" r:id="rId3"/>
    <p:sldLayoutId id="2147490766" r:id="rId4"/>
    <p:sldLayoutId id="2147490767" r:id="rId5"/>
    <p:sldLayoutId id="2147490768" r:id="rId6"/>
    <p:sldLayoutId id="2147490769" r:id="rId7"/>
    <p:sldLayoutId id="2147490770" r:id="rId8"/>
    <p:sldLayoutId id="2147490771" r:id="rId9"/>
    <p:sldLayoutId id="2147490772" r:id="rId10"/>
    <p:sldLayoutId id="2147490773"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bwMode="auto">
          <a:xfrm>
            <a:off x="250825" y="6381750"/>
            <a:ext cx="7489825" cy="287338"/>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100" b="0" i="1">
                <a:solidFill>
                  <a:prstClr val="black"/>
                </a:solidFill>
                <a:latin typeface="Arial" charset="0"/>
                <a:cs typeface="Arial" charset="0"/>
              </a:defRPr>
            </a:lvl1pPr>
          </a:lstStyle>
          <a:p>
            <a:pPr>
              <a:defRPr/>
            </a:pPr>
            <a:endParaRPr lang="pl-PL"/>
          </a:p>
        </p:txBody>
      </p:sp>
      <p:sp>
        <p:nvSpPr>
          <p:cNvPr id="5" name="Rectangle 6"/>
          <p:cNvSpPr>
            <a:spLocks noGrp="1" noChangeArrowheads="1"/>
          </p:cNvSpPr>
          <p:nvPr>
            <p:ph type="sldNum" sz="quarter" idx="4"/>
          </p:nvPr>
        </p:nvSpPr>
        <p:spPr bwMode="auto">
          <a:xfrm>
            <a:off x="7740650" y="6381750"/>
            <a:ext cx="1152525" cy="287338"/>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a:defRPr/>
            </a:pPr>
            <a:fld id="{70575EAA-6BF9-4559-997F-5FD90978DFBA}" type="slidenum">
              <a:rPr lang="pl-PL" altLang="pl-PL"/>
              <a:pPr>
                <a:defRPr/>
              </a:pPr>
              <a:t>‹#›</a:t>
            </a:fld>
            <a:endParaRPr lang="pl-PL" altLang="pl-PL"/>
          </a:p>
        </p:txBody>
      </p:sp>
      <p:sp>
        <p:nvSpPr>
          <p:cNvPr id="7172" name="Line 14"/>
          <p:cNvSpPr>
            <a:spLocks noChangeShapeType="1"/>
          </p:cNvSpPr>
          <p:nvPr/>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90774" r:id="rId1"/>
    <p:sldLayoutId id="2147490775" r:id="rId2"/>
    <p:sldLayoutId id="2147490776" r:id="rId3"/>
    <p:sldLayoutId id="2147490777" r:id="rId4"/>
    <p:sldLayoutId id="2147490778" r:id="rId5"/>
    <p:sldLayoutId id="2147490779" r:id="rId6"/>
    <p:sldLayoutId id="2147490780" r:id="rId7"/>
    <p:sldLayoutId id="2147490781" r:id="rId8"/>
    <p:sldLayoutId id="2147490782" r:id="rId9"/>
    <p:sldLayoutId id="2147490783" r:id="rId10"/>
    <p:sldLayoutId id="2147490784"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bwMode="auto">
          <a:xfrm>
            <a:off x="250825" y="6381750"/>
            <a:ext cx="7489825" cy="287338"/>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100" b="0" i="1">
                <a:solidFill>
                  <a:prstClr val="black"/>
                </a:solidFill>
                <a:latin typeface="Arial" charset="0"/>
                <a:cs typeface="Arial" charset="0"/>
              </a:defRPr>
            </a:lvl1pPr>
          </a:lstStyle>
          <a:p>
            <a:pPr>
              <a:defRPr/>
            </a:pPr>
            <a:endParaRPr lang="pl-PL"/>
          </a:p>
        </p:txBody>
      </p:sp>
      <p:sp>
        <p:nvSpPr>
          <p:cNvPr id="5" name="Rectangle 6"/>
          <p:cNvSpPr>
            <a:spLocks noGrp="1" noChangeArrowheads="1"/>
          </p:cNvSpPr>
          <p:nvPr>
            <p:ph type="sldNum" sz="quarter" idx="4"/>
          </p:nvPr>
        </p:nvSpPr>
        <p:spPr bwMode="auto">
          <a:xfrm>
            <a:off x="7740650" y="6381750"/>
            <a:ext cx="1152525" cy="287338"/>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a:defRPr/>
            </a:pPr>
            <a:fld id="{55DB50BD-DB11-484A-B8B9-85C9E4DB0782}" type="slidenum">
              <a:rPr lang="pl-PL" altLang="pl-PL"/>
              <a:pPr>
                <a:defRPr/>
              </a:pPr>
              <a:t>‹#›</a:t>
            </a:fld>
            <a:endParaRPr lang="pl-PL" altLang="pl-PL"/>
          </a:p>
        </p:txBody>
      </p:sp>
      <p:sp>
        <p:nvSpPr>
          <p:cNvPr id="8196" name="Line 14"/>
          <p:cNvSpPr>
            <a:spLocks noChangeShapeType="1"/>
          </p:cNvSpPr>
          <p:nvPr/>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90785" r:id="rId1"/>
    <p:sldLayoutId id="2147490786" r:id="rId2"/>
    <p:sldLayoutId id="2147490787" r:id="rId3"/>
    <p:sldLayoutId id="2147490788" r:id="rId4"/>
    <p:sldLayoutId id="2147490789" r:id="rId5"/>
    <p:sldLayoutId id="2147490790" r:id="rId6"/>
    <p:sldLayoutId id="2147490791" r:id="rId7"/>
    <p:sldLayoutId id="2147490792" r:id="rId8"/>
    <p:sldLayoutId id="2147490793" r:id="rId9"/>
    <p:sldLayoutId id="2147490794" r:id="rId10"/>
    <p:sldLayoutId id="2147490795"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p:cNvSpPr>
            <a:spLocks noGrp="1" noChangeArrowheads="1"/>
          </p:cNvSpPr>
          <p:nvPr>
            <p:ph type="ftr" sz="quarter" idx="3"/>
          </p:nvPr>
        </p:nvSpPr>
        <p:spPr bwMode="auto">
          <a:xfrm>
            <a:off x="250825" y="6381750"/>
            <a:ext cx="7489825" cy="287338"/>
          </a:xfrm>
          <a:prstGeom prst="rect">
            <a:avLst/>
          </a:prstGeom>
          <a:solidFill>
            <a:srgbClr val="EAEAEA"/>
          </a:solid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100" b="0" i="1">
                <a:solidFill>
                  <a:prstClr val="black"/>
                </a:solidFill>
                <a:latin typeface="Arial" charset="0"/>
                <a:cs typeface="Arial" charset="0"/>
              </a:defRPr>
            </a:lvl1pPr>
          </a:lstStyle>
          <a:p>
            <a:pPr>
              <a:defRPr/>
            </a:pPr>
            <a:endParaRPr lang="pl-PL"/>
          </a:p>
        </p:txBody>
      </p:sp>
      <p:sp>
        <p:nvSpPr>
          <p:cNvPr id="5" name="Rectangle 6"/>
          <p:cNvSpPr>
            <a:spLocks noGrp="1" noChangeArrowheads="1"/>
          </p:cNvSpPr>
          <p:nvPr>
            <p:ph type="sldNum" sz="quarter" idx="4"/>
          </p:nvPr>
        </p:nvSpPr>
        <p:spPr bwMode="auto">
          <a:xfrm>
            <a:off x="7740650" y="6381750"/>
            <a:ext cx="1152525" cy="287338"/>
          </a:xfrm>
          <a:prstGeom prst="rect">
            <a:avLst/>
          </a:prstGeom>
          <a:solidFill>
            <a:srgbClr val="FFCC99"/>
          </a:solid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defRPr>
            </a:lvl1pPr>
          </a:lstStyle>
          <a:p>
            <a:pPr>
              <a:defRPr/>
            </a:pPr>
            <a:fld id="{C7F47DB8-E47F-4184-A50B-AD346D0E32FA}" type="slidenum">
              <a:rPr lang="pl-PL" altLang="pl-PL"/>
              <a:pPr>
                <a:defRPr/>
              </a:pPr>
              <a:t>‹#›</a:t>
            </a:fld>
            <a:endParaRPr lang="pl-PL" altLang="pl-PL"/>
          </a:p>
        </p:txBody>
      </p:sp>
      <p:sp>
        <p:nvSpPr>
          <p:cNvPr id="9220" name="Line 14"/>
          <p:cNvSpPr>
            <a:spLocks noChangeShapeType="1"/>
          </p:cNvSpPr>
          <p:nvPr/>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90796" r:id="rId1"/>
    <p:sldLayoutId id="2147490797" r:id="rId2"/>
    <p:sldLayoutId id="2147490798" r:id="rId3"/>
    <p:sldLayoutId id="2147490799" r:id="rId4"/>
    <p:sldLayoutId id="2147490800" r:id="rId5"/>
    <p:sldLayoutId id="2147490801" r:id="rId6"/>
    <p:sldLayoutId id="2147490802" r:id="rId7"/>
    <p:sldLayoutId id="2147490803" r:id="rId8"/>
    <p:sldLayoutId id="2147490804" r:id="rId9"/>
    <p:sldLayoutId id="2147490805" r:id="rId10"/>
    <p:sldLayoutId id="2147490806"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9.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4.emf"/></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8.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9.wmf"/><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9.wmf"/><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252413" y="3429000"/>
            <a:ext cx="8640762" cy="863600"/>
          </a:xfrm>
          <a:prstGeom prst="rect">
            <a:avLst/>
          </a:prstGeom>
          <a:noFill/>
          <a:ln>
            <a:noFill/>
          </a:ln>
          <a:extLst/>
        </p:spPr>
        <p:txBody>
          <a:bodyPr lIns="0" tIns="0" rIns="0" bIns="0" anchor="ctr"/>
          <a:lstStyle>
            <a:lvl1pPr marL="534988" indent="-534988" defTabSz="1041400" eaLnBrk="0" hangingPunct="0">
              <a:spcBef>
                <a:spcPct val="20000"/>
              </a:spcBef>
              <a:buChar char="•"/>
              <a:defRPr sz="3200">
                <a:solidFill>
                  <a:schemeClr val="tx1"/>
                </a:solidFill>
                <a:latin typeface="Arial" charset="0"/>
                <a:ea typeface="ＭＳ Ｐゴシック" pitchFamily="34" charset="-128"/>
              </a:defRPr>
            </a:lvl1pPr>
            <a:lvl2pPr marL="742950" indent="-285750" defTabSz="1041400" eaLnBrk="0" hangingPunct="0">
              <a:spcBef>
                <a:spcPct val="20000"/>
              </a:spcBef>
              <a:buChar char="–"/>
              <a:defRPr sz="2800">
                <a:solidFill>
                  <a:schemeClr val="tx1"/>
                </a:solidFill>
                <a:latin typeface="Arial" charset="0"/>
                <a:ea typeface="ＭＳ Ｐゴシック" pitchFamily="34" charset="-128"/>
              </a:defRPr>
            </a:lvl2pPr>
            <a:lvl3pPr marL="1143000" indent="-228600" defTabSz="1041400" eaLnBrk="0" hangingPunct="0">
              <a:spcBef>
                <a:spcPct val="20000"/>
              </a:spcBef>
              <a:buChar char="•"/>
              <a:defRPr sz="2400">
                <a:solidFill>
                  <a:schemeClr val="tx1"/>
                </a:solidFill>
                <a:latin typeface="Arial" charset="0"/>
                <a:ea typeface="ＭＳ Ｐゴシック" pitchFamily="34" charset="-128"/>
              </a:defRPr>
            </a:lvl3pPr>
            <a:lvl4pPr marL="1600200" indent="-228600" defTabSz="1041400" eaLnBrk="0" hangingPunct="0">
              <a:spcBef>
                <a:spcPct val="20000"/>
              </a:spcBef>
              <a:buChar char="–"/>
              <a:defRPr sz="2000">
                <a:solidFill>
                  <a:schemeClr val="tx1"/>
                </a:solidFill>
                <a:latin typeface="Arial" charset="0"/>
                <a:ea typeface="ＭＳ Ｐゴシック" pitchFamily="34" charset="-128"/>
              </a:defRPr>
            </a:lvl4pPr>
            <a:lvl5pPr marL="2057400" indent="-228600" defTabSz="1041400" eaLnBrk="0" hangingPunct="0">
              <a:spcBef>
                <a:spcPct val="20000"/>
              </a:spcBef>
              <a:buChar char="»"/>
              <a:defRPr sz="2000">
                <a:solidFill>
                  <a:schemeClr val="tx1"/>
                </a:solidFill>
                <a:latin typeface="Arial" charset="0"/>
                <a:ea typeface="ＭＳ Ｐゴシック" pitchFamily="34" charset="-128"/>
              </a:defRPr>
            </a:lvl5pPr>
            <a:lvl6pPr marL="2514600" indent="-228600" defTabSz="10414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defTabSz="10414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defTabSz="10414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defTabSz="10414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0"/>
              </a:spcBef>
              <a:buFontTx/>
              <a:buNone/>
              <a:defRPr/>
            </a:pPr>
            <a:r>
              <a:rPr lang="en-US" altLang="pl-PL" sz="2800" i="1" cap="small" dirty="0" smtClean="0">
                <a:solidFill>
                  <a:srgbClr val="22458B"/>
                </a:solidFill>
              </a:rPr>
              <a:t>Deposit insurance and its implications </a:t>
            </a:r>
            <a:br>
              <a:rPr lang="en-US" altLang="pl-PL" sz="2800" i="1" cap="small" dirty="0" smtClean="0">
                <a:solidFill>
                  <a:srgbClr val="22458B"/>
                </a:solidFill>
              </a:rPr>
            </a:br>
            <a:r>
              <a:rPr lang="pl-PL" altLang="pl-PL" sz="2800" i="1" cap="small" dirty="0" smtClean="0">
                <a:solidFill>
                  <a:srgbClr val="22458B"/>
                </a:solidFill>
              </a:rPr>
              <a:t>for </a:t>
            </a:r>
            <a:r>
              <a:rPr lang="en-US" altLang="pl-PL" sz="2800" i="1" cap="small" dirty="0" smtClean="0">
                <a:solidFill>
                  <a:srgbClr val="22458B"/>
                </a:solidFill>
              </a:rPr>
              <a:t>financial consumer protection</a:t>
            </a:r>
          </a:p>
          <a:p>
            <a:pPr algn="ctr" eaLnBrk="1" hangingPunct="1">
              <a:spcBef>
                <a:spcPct val="0"/>
              </a:spcBef>
              <a:buFontTx/>
              <a:buNone/>
              <a:defRPr/>
            </a:pPr>
            <a:endParaRPr lang="en-US" altLang="pl-PL" sz="2800" i="1" cap="small" dirty="0" smtClean="0">
              <a:solidFill>
                <a:srgbClr val="22458B"/>
              </a:solidFill>
            </a:endParaRPr>
          </a:p>
          <a:p>
            <a:pPr algn="ctr" eaLnBrk="1" hangingPunct="1">
              <a:spcBef>
                <a:spcPct val="0"/>
              </a:spcBef>
              <a:buFontTx/>
              <a:buNone/>
              <a:defRPr/>
            </a:pPr>
            <a:r>
              <a:rPr lang="en-US" altLang="pl-PL" sz="1800" i="1" cap="small" dirty="0" smtClean="0">
                <a:solidFill>
                  <a:srgbClr val="22458B"/>
                </a:solidFill>
              </a:rPr>
              <a:t>Financial Consumer Protection and Financial Literacy</a:t>
            </a:r>
            <a:endParaRPr lang="en-US" altLang="pl-PL" sz="1200" cap="small" dirty="0" smtClean="0"/>
          </a:p>
        </p:txBody>
      </p:sp>
      <p:pic>
        <p:nvPicPr>
          <p:cNvPr id="147459"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657225"/>
            <a:ext cx="3335338"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7460" name="Line 9"/>
          <p:cNvSpPr>
            <a:spLocks noChangeShapeType="1"/>
          </p:cNvSpPr>
          <p:nvPr/>
        </p:nvSpPr>
        <p:spPr bwMode="auto">
          <a:xfrm>
            <a:off x="250825" y="2786063"/>
            <a:ext cx="8642350" cy="0"/>
          </a:xfrm>
          <a:prstGeom prst="line">
            <a:avLst/>
          </a:prstGeom>
          <a:noFill/>
          <a:ln w="76200">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7461" name="Text Box 9"/>
          <p:cNvSpPr txBox="1">
            <a:spLocks noChangeArrowheads="1"/>
          </p:cNvSpPr>
          <p:nvPr/>
        </p:nvSpPr>
        <p:spPr bwMode="auto">
          <a:xfrm>
            <a:off x="2916238" y="6107113"/>
            <a:ext cx="33845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spcBef>
                <a:spcPct val="50000"/>
              </a:spcBef>
              <a:buFontTx/>
              <a:buNone/>
            </a:pPr>
            <a:r>
              <a:rPr lang="pl-PL" altLang="pl-PL" sz="1200">
                <a:solidFill>
                  <a:srgbClr val="22458B"/>
                </a:solidFill>
              </a:rPr>
              <a:t>Sofia, 11</a:t>
            </a:r>
            <a:r>
              <a:rPr lang="pl-PL" altLang="pl-PL" sz="1200" baseline="30000">
                <a:solidFill>
                  <a:srgbClr val="22458B"/>
                </a:solidFill>
              </a:rPr>
              <a:t>th</a:t>
            </a:r>
            <a:r>
              <a:rPr lang="pl-PL" altLang="pl-PL" sz="1200">
                <a:solidFill>
                  <a:srgbClr val="22458B"/>
                </a:solidFill>
              </a:rPr>
              <a:t> June 2014</a:t>
            </a:r>
          </a:p>
        </p:txBody>
      </p:sp>
      <p:pic>
        <p:nvPicPr>
          <p:cNvPr id="1474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6688" y="687388"/>
            <a:ext cx="3573462"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7463" name="Podtytuł 2"/>
          <p:cNvSpPr txBox="1">
            <a:spLocks/>
          </p:cNvSpPr>
          <p:nvPr/>
        </p:nvSpPr>
        <p:spPr bwMode="auto">
          <a:xfrm>
            <a:off x="1371600" y="5157788"/>
            <a:ext cx="6400800"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buFontTx/>
              <a:buNone/>
            </a:pPr>
            <a:r>
              <a:rPr lang="en-US" altLang="pl-PL" sz="2000" b="0">
                <a:solidFill>
                  <a:srgbClr val="000099"/>
                </a:solidFill>
              </a:rPr>
              <a:t>Jerzy Pruski </a:t>
            </a:r>
          </a:p>
          <a:p>
            <a:pPr algn="ctr">
              <a:buFontTx/>
              <a:buNone/>
            </a:pPr>
            <a:r>
              <a:rPr lang="en-US" altLang="pl-PL" sz="1200" b="0">
                <a:solidFill>
                  <a:srgbClr val="000099"/>
                </a:solidFill>
              </a:rPr>
              <a:t>IADI President and Chair of </a:t>
            </a:r>
            <a:r>
              <a:rPr lang="pl-PL" altLang="pl-PL" sz="1200" b="0">
                <a:solidFill>
                  <a:srgbClr val="000099"/>
                </a:solidFill>
              </a:rPr>
              <a:t>the </a:t>
            </a:r>
            <a:r>
              <a:rPr lang="en-US" altLang="pl-PL" sz="1200" b="0">
                <a:solidFill>
                  <a:srgbClr val="000099"/>
                </a:solidFill>
              </a:rPr>
              <a:t>Executive Council</a:t>
            </a:r>
          </a:p>
          <a:p>
            <a:pPr algn="ctr">
              <a:buFontTx/>
              <a:buNone/>
            </a:pPr>
            <a:r>
              <a:rPr lang="en-US" altLang="pl-PL" sz="1200" b="0">
                <a:solidFill>
                  <a:srgbClr val="000099"/>
                </a:solidFill>
              </a:rPr>
              <a:t>President of the Management Board, Bank Guarantee Fund, Poland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979488"/>
            <a:ext cx="6230938" cy="5332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6682" name="pole tekstowe 1"/>
          <p:cNvSpPr txBox="1">
            <a:spLocks noChangeArrowheads="1"/>
          </p:cNvSpPr>
          <p:nvPr/>
        </p:nvSpPr>
        <p:spPr bwMode="auto">
          <a:xfrm>
            <a:off x="1619250" y="306388"/>
            <a:ext cx="6697663" cy="368300"/>
          </a:xfrm>
          <a:prstGeom prst="rect">
            <a:avLst/>
          </a:prstGeom>
          <a:noFill/>
          <a:ln>
            <a:noFill/>
          </a:ln>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en-US" altLang="en-US" cap="small" dirty="0">
                <a:solidFill>
                  <a:srgbClr val="3333CC"/>
                </a:solidFill>
              </a:rPr>
              <a:t>Expansion of foreign currency housing loans</a:t>
            </a:r>
          </a:p>
        </p:txBody>
      </p:sp>
      <p:sp>
        <p:nvSpPr>
          <p:cNvPr id="156676" name="Text Box 26"/>
          <p:cNvSpPr txBox="1">
            <a:spLocks noChangeArrowheads="1"/>
          </p:cNvSpPr>
          <p:nvPr/>
        </p:nvSpPr>
        <p:spPr bwMode="auto">
          <a:xfrm>
            <a:off x="6804025" y="2420938"/>
            <a:ext cx="2089150" cy="1928812"/>
          </a:xfrm>
          <a:prstGeom prst="rect">
            <a:avLst/>
          </a:prstGeom>
          <a:solidFill>
            <a:srgbClr val="DDDDDD"/>
          </a:solidFill>
          <a:ln w="19050"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ts val="600"/>
              </a:spcBef>
            </a:pPr>
            <a:r>
              <a:rPr lang="en-US" altLang="en-US" sz="1200">
                <a:solidFill>
                  <a:srgbClr val="000000"/>
                </a:solidFill>
              </a:rPr>
              <a:t>The dynamic growth of housing loans was possible mainly due to the growth in foreign currency loans, </a:t>
            </a:r>
            <a:r>
              <a:rPr lang="pl-PL" altLang="en-US" sz="1200">
                <a:solidFill>
                  <a:srgbClr val="000000"/>
                </a:solidFill>
              </a:rPr>
              <a:t>which </a:t>
            </a:r>
            <a:r>
              <a:rPr lang="en-US" altLang="en-US" sz="1200">
                <a:solidFill>
                  <a:srgbClr val="000000"/>
                </a:solidFill>
              </a:rPr>
              <a:t>were cheaper than </a:t>
            </a:r>
            <a:r>
              <a:rPr lang="pl-PL" altLang="en-US" sz="1200">
                <a:solidFill>
                  <a:srgbClr val="000000"/>
                </a:solidFill>
              </a:rPr>
              <a:t>PLN</a:t>
            </a:r>
            <a:r>
              <a:rPr lang="en-US" altLang="en-US" sz="1200">
                <a:solidFill>
                  <a:srgbClr val="000000"/>
                </a:solidFill>
              </a:rPr>
              <a:t>-denominated loans because of banks’ access to foreign funding</a:t>
            </a:r>
            <a:endParaRPr lang="pl-PL" altLang="en-US" sz="1200"/>
          </a:p>
        </p:txBody>
      </p:sp>
      <p:sp>
        <p:nvSpPr>
          <p:cNvPr id="156677" name="Strzałka w dół 9"/>
          <p:cNvSpPr>
            <a:spLocks noChangeArrowheads="1"/>
          </p:cNvSpPr>
          <p:nvPr/>
        </p:nvSpPr>
        <p:spPr bwMode="auto">
          <a:xfrm rot="-2609584">
            <a:off x="7186613" y="1160463"/>
            <a:ext cx="280987" cy="1223962"/>
          </a:xfrm>
          <a:prstGeom prst="downArrow">
            <a:avLst>
              <a:gd name="adj1" fmla="val 50000"/>
              <a:gd name="adj2" fmla="val 49851"/>
            </a:avLst>
          </a:prstGeom>
          <a:solidFill>
            <a:schemeClr val="accent1"/>
          </a:solidFill>
          <a:ln w="9525" algn="ctr">
            <a:solidFill>
              <a:schemeClr val="tx1"/>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en-US" altLang="en-US"/>
          </a:p>
        </p:txBody>
      </p:sp>
      <p:sp>
        <p:nvSpPr>
          <p:cNvPr id="156678" name="Strzałka w dół 16"/>
          <p:cNvSpPr>
            <a:spLocks noChangeArrowheads="1"/>
          </p:cNvSpPr>
          <p:nvPr/>
        </p:nvSpPr>
        <p:spPr bwMode="auto">
          <a:xfrm rot="-7966779">
            <a:off x="7278688" y="4252913"/>
            <a:ext cx="271462" cy="1223962"/>
          </a:xfrm>
          <a:prstGeom prst="downArrow">
            <a:avLst>
              <a:gd name="adj1" fmla="val 50000"/>
              <a:gd name="adj2" fmla="val 49951"/>
            </a:avLst>
          </a:prstGeom>
          <a:solidFill>
            <a:schemeClr val="accent1"/>
          </a:solidFill>
          <a:ln w="9525" algn="ctr">
            <a:solidFill>
              <a:schemeClr val="tx1"/>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en-US" altLang="en-US"/>
          </a:p>
        </p:txBody>
      </p:sp>
      <p:sp>
        <p:nvSpPr>
          <p:cNvPr id="8" name="Text Box 26"/>
          <p:cNvSpPr txBox="1">
            <a:spLocks noChangeArrowheads="1"/>
          </p:cNvSpPr>
          <p:nvPr/>
        </p:nvSpPr>
        <p:spPr bwMode="auto">
          <a:xfrm>
            <a:off x="2906713" y="884238"/>
            <a:ext cx="3562350" cy="171450"/>
          </a:xfrm>
          <a:prstGeom prst="rect">
            <a:avLst/>
          </a:prstGeom>
          <a:solidFill>
            <a:schemeClr val="accent2">
              <a:lumMod val="20000"/>
              <a:lumOff val="80000"/>
            </a:schemeClr>
          </a:solidFill>
          <a:ln>
            <a:noFill/>
          </a:ln>
        </p:spPr>
        <p:txBody>
          <a:bodyPr anchor="ctr"/>
          <a:lstStyle>
            <a:defPPr>
              <a:defRPr lang="pl-PL"/>
            </a:defPPr>
            <a:lvl1pPr eaLnBrk="1" hangingPunct="1">
              <a:spcBef>
                <a:spcPts val="600"/>
              </a:spcBef>
              <a:buFontTx/>
              <a:buNone/>
              <a:defRPr sz="1050"/>
            </a:lvl1pPr>
            <a:lvl2pPr marL="742950" indent="-285750">
              <a:spcBef>
                <a:spcPct val="20000"/>
              </a:spcBef>
              <a:buChar char="–"/>
              <a:defRPr sz="2800"/>
            </a:lvl2pPr>
            <a:lvl3pPr marL="1143000" indent="-228600">
              <a:spcBef>
                <a:spcPct val="20000"/>
              </a:spcBef>
              <a:defRPr sz="2400"/>
            </a:lvl3pPr>
            <a:lvl4pPr marL="1600200" indent="-228600">
              <a:spcBef>
                <a:spcPct val="20000"/>
              </a:spcBef>
              <a:buChar char="–"/>
              <a:defRPr sz="2000"/>
            </a:lvl4pPr>
            <a:lvl5pPr marL="2057400" indent="-228600">
              <a:spcBef>
                <a:spcPct val="20000"/>
              </a:spcBef>
              <a:buChar char="»"/>
              <a:defRPr sz="2000"/>
            </a:lvl5pPr>
            <a:lvl6pPr marL="2514600" indent="-228600" eaLnBrk="0" fontAlgn="base" hangingPunct="0">
              <a:spcBef>
                <a:spcPct val="20000"/>
              </a:spcBef>
              <a:spcAft>
                <a:spcPct val="0"/>
              </a:spcAft>
              <a:buChar char="»"/>
              <a:defRPr sz="2000"/>
            </a:lvl6pPr>
            <a:lvl7pPr marL="2971800" indent="-228600" eaLnBrk="0" fontAlgn="base" hangingPunct="0">
              <a:spcBef>
                <a:spcPct val="20000"/>
              </a:spcBef>
              <a:spcAft>
                <a:spcPct val="0"/>
              </a:spcAft>
              <a:buChar char="»"/>
              <a:defRPr sz="2000"/>
            </a:lvl7pPr>
            <a:lvl8pPr marL="3429000" indent="-228600" eaLnBrk="0" fontAlgn="base" hangingPunct="0">
              <a:spcBef>
                <a:spcPct val="20000"/>
              </a:spcBef>
              <a:spcAft>
                <a:spcPct val="0"/>
              </a:spcAft>
              <a:buChar char="»"/>
              <a:defRPr sz="2000"/>
            </a:lvl8pPr>
            <a:lvl9pPr marL="3886200" indent="-228600" eaLnBrk="0" fontAlgn="base" hangingPunct="0">
              <a:spcBef>
                <a:spcPct val="20000"/>
              </a:spcBef>
              <a:spcAft>
                <a:spcPct val="0"/>
              </a:spcAft>
              <a:buChar char="»"/>
              <a:defRPr sz="2000"/>
            </a:lvl9pPr>
          </a:lstStyle>
          <a:p>
            <a:pPr>
              <a:defRPr/>
            </a:pPr>
            <a:r>
              <a:rPr lang="en-US" altLang="en-US" dirty="0" smtClean="0"/>
              <a:t>Quarterly and annual changes </a:t>
            </a:r>
            <a:r>
              <a:rPr lang="pl-PL" altLang="en-US" dirty="0" smtClean="0"/>
              <a:t>in</a:t>
            </a:r>
            <a:r>
              <a:rPr lang="en-US" altLang="en-US" dirty="0" smtClean="0"/>
              <a:t> </a:t>
            </a:r>
            <a:r>
              <a:rPr lang="pl-PL" altLang="en-US" dirty="0" err="1" smtClean="0"/>
              <a:t>housing</a:t>
            </a:r>
            <a:r>
              <a:rPr lang="en-US" altLang="en-US" dirty="0" smtClean="0"/>
              <a:t> loans (real)</a:t>
            </a:r>
          </a:p>
        </p:txBody>
      </p:sp>
      <p:sp>
        <p:nvSpPr>
          <p:cNvPr id="9" name="Text Box 26"/>
          <p:cNvSpPr txBox="1">
            <a:spLocks noChangeArrowheads="1"/>
          </p:cNvSpPr>
          <p:nvPr/>
        </p:nvSpPr>
        <p:spPr bwMode="auto">
          <a:xfrm>
            <a:off x="2917825" y="3590925"/>
            <a:ext cx="3563938" cy="158750"/>
          </a:xfrm>
          <a:prstGeom prst="rect">
            <a:avLst/>
          </a:prstGeom>
          <a:solidFill>
            <a:schemeClr val="accent2">
              <a:lumMod val="20000"/>
              <a:lumOff val="80000"/>
            </a:schemeClr>
          </a:solidFill>
          <a:ln>
            <a:noFill/>
          </a:ln>
        </p:spPr>
        <p:txBody>
          <a:bodyPr anchor="ctr"/>
          <a:lstStyle>
            <a:lvl1pPr algn="l" eaLnBrk="0" hangingPunct="0">
              <a:spcBef>
                <a:spcPct val="20000"/>
              </a:spcBef>
              <a:defRPr sz="3200">
                <a:solidFill>
                  <a:schemeClr val="tx1"/>
                </a:solidFill>
                <a:latin typeface="Arial" charset="0"/>
              </a:defRPr>
            </a:lvl1pPr>
            <a:lvl2pPr marL="742950" indent="-285750" algn="l" eaLnBrk="0" hangingPunct="0">
              <a:spcBef>
                <a:spcPct val="20000"/>
              </a:spcBef>
              <a:buChar char="–"/>
              <a:defRPr sz="2800">
                <a:solidFill>
                  <a:schemeClr val="tx1"/>
                </a:solidFill>
                <a:latin typeface="Arial" charset="0"/>
              </a:defRPr>
            </a:lvl2pPr>
            <a:lvl3pPr marL="1143000" indent="-228600" algn="l" eaLnBrk="0" hangingPunct="0">
              <a:spcBef>
                <a:spcPct val="20000"/>
              </a:spcBef>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ts val="600"/>
              </a:spcBef>
              <a:defRPr/>
            </a:pPr>
            <a:r>
              <a:rPr lang="pl-PL" altLang="en-US" sz="1050" dirty="0" err="1" smtClean="0"/>
              <a:t>Quarterly</a:t>
            </a:r>
            <a:r>
              <a:rPr lang="pl-PL" altLang="en-US" sz="1050" dirty="0" smtClean="0"/>
              <a:t> </a:t>
            </a:r>
            <a:r>
              <a:rPr lang="pl-PL" altLang="en-US" sz="1050" dirty="0" err="1" smtClean="0"/>
              <a:t>changes</a:t>
            </a:r>
            <a:r>
              <a:rPr lang="pl-PL" altLang="en-US" sz="1050" dirty="0" smtClean="0"/>
              <a:t> (real) and exchange </a:t>
            </a:r>
            <a:r>
              <a:rPr lang="pl-PL" altLang="en-US" sz="1050" dirty="0" err="1" smtClean="0"/>
              <a:t>rate</a:t>
            </a:r>
            <a:endParaRPr lang="pl-PL" altLang="en-US" sz="1050" dirty="0" smtClean="0"/>
          </a:p>
        </p:txBody>
      </p:sp>
      <p:sp>
        <p:nvSpPr>
          <p:cNvPr id="18" name="Prostokąt 17"/>
          <p:cNvSpPr/>
          <p:nvPr/>
        </p:nvSpPr>
        <p:spPr>
          <a:xfrm>
            <a:off x="179388" y="6151563"/>
            <a:ext cx="1165225" cy="1936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pl-PL" sz="800" dirty="0">
                <a:solidFill>
                  <a:schemeClr val="tx1"/>
                </a:solidFill>
              </a:rPr>
              <a:t>Source: NBP</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82" name="pole tekstowe 1"/>
          <p:cNvSpPr txBox="1">
            <a:spLocks noChangeArrowheads="1"/>
          </p:cNvSpPr>
          <p:nvPr/>
        </p:nvSpPr>
        <p:spPr bwMode="auto">
          <a:xfrm>
            <a:off x="1619250" y="306388"/>
            <a:ext cx="6697663" cy="368300"/>
          </a:xfrm>
          <a:prstGeom prst="rect">
            <a:avLst/>
          </a:prstGeom>
          <a:noFill/>
          <a:ln>
            <a:noFill/>
          </a:ln>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pl-PL" altLang="en-US" cap="small" dirty="0" err="1" smtClean="0">
                <a:solidFill>
                  <a:srgbClr val="3333CC"/>
                </a:solidFill>
              </a:rPr>
              <a:t>liabilities</a:t>
            </a:r>
            <a:r>
              <a:rPr lang="pl-PL" altLang="en-US" cap="small" dirty="0" smtClean="0">
                <a:solidFill>
                  <a:srgbClr val="3333CC"/>
                </a:solidFill>
              </a:rPr>
              <a:t> </a:t>
            </a:r>
            <a:r>
              <a:rPr lang="pl-PL" altLang="en-US" cap="small" dirty="0">
                <a:solidFill>
                  <a:srgbClr val="3333CC"/>
                </a:solidFill>
              </a:rPr>
              <a:t>to </a:t>
            </a:r>
            <a:r>
              <a:rPr lang="pl-PL" altLang="en-US" cap="small" dirty="0" err="1" smtClean="0">
                <a:solidFill>
                  <a:srgbClr val="3333CC"/>
                </a:solidFill>
              </a:rPr>
              <a:t>an</a:t>
            </a:r>
            <a:r>
              <a:rPr lang="pl-PL" altLang="en-US" cap="small" dirty="0" smtClean="0">
                <a:solidFill>
                  <a:srgbClr val="3333CC"/>
                </a:solidFill>
              </a:rPr>
              <a:t> </a:t>
            </a:r>
            <a:r>
              <a:rPr lang="pl-PL" altLang="en-US" cap="small" dirty="0" err="1" smtClean="0">
                <a:solidFill>
                  <a:srgbClr val="3333CC"/>
                </a:solidFill>
              </a:rPr>
              <a:t>external</a:t>
            </a:r>
            <a:r>
              <a:rPr lang="pl-PL" altLang="en-US" cap="small" dirty="0" smtClean="0">
                <a:solidFill>
                  <a:srgbClr val="3333CC"/>
                </a:solidFill>
              </a:rPr>
              <a:t> </a:t>
            </a:r>
            <a:r>
              <a:rPr lang="pl-PL" altLang="en-US" cap="small" dirty="0" err="1">
                <a:solidFill>
                  <a:srgbClr val="3333CC"/>
                </a:solidFill>
              </a:rPr>
              <a:t>financial</a:t>
            </a:r>
            <a:r>
              <a:rPr lang="pl-PL" altLang="en-US" cap="small" dirty="0">
                <a:solidFill>
                  <a:srgbClr val="3333CC"/>
                </a:solidFill>
              </a:rPr>
              <a:t> </a:t>
            </a:r>
            <a:r>
              <a:rPr lang="pl-PL" altLang="en-US" cap="small" dirty="0" err="1" smtClean="0">
                <a:solidFill>
                  <a:srgbClr val="3333CC"/>
                </a:solidFill>
              </a:rPr>
              <a:t>sector</a:t>
            </a:r>
            <a:endParaRPr lang="pl-PL" altLang="en-US" cap="small" dirty="0">
              <a:solidFill>
                <a:srgbClr val="3333CC"/>
              </a:solidFill>
            </a:endParaRPr>
          </a:p>
        </p:txBody>
      </p:sp>
      <p:pic>
        <p:nvPicPr>
          <p:cNvPr id="157699" name="Picture 14"/>
          <p:cNvPicPr>
            <a:picLocks noChangeAspect="1" noChangeArrowheads="1"/>
          </p:cNvPicPr>
          <p:nvPr/>
        </p:nvPicPr>
        <p:blipFill>
          <a:blip r:embed="rId3">
            <a:extLst>
              <a:ext uri="{28A0092B-C50C-407E-A947-70E740481C1C}">
                <a14:useLocalDpi xmlns:a14="http://schemas.microsoft.com/office/drawing/2010/main" val="0"/>
              </a:ext>
            </a:extLst>
          </a:blip>
          <a:srcRect t="5357"/>
          <a:stretch>
            <a:fillRect/>
          </a:stretch>
        </p:blipFill>
        <p:spPr bwMode="auto">
          <a:xfrm>
            <a:off x="250825" y="981075"/>
            <a:ext cx="8497888" cy="50260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9050"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7700" name="Rectangle 14"/>
          <p:cNvSpPr>
            <a:spLocks noChangeArrowheads="1"/>
          </p:cNvSpPr>
          <p:nvPr/>
        </p:nvSpPr>
        <p:spPr bwMode="auto">
          <a:xfrm>
            <a:off x="250825" y="5967413"/>
            <a:ext cx="8642350" cy="269875"/>
          </a:xfrm>
          <a:prstGeom prst="rect">
            <a:avLst/>
          </a:prstGeom>
          <a:solidFill>
            <a:srgbClr val="DDDDDD"/>
          </a:solidFill>
          <a:ln w="19050"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spcBef>
                <a:spcPts val="600"/>
              </a:spcBef>
            </a:pPr>
            <a:r>
              <a:rPr lang="en-US" altLang="en-US" sz="1200"/>
              <a:t>Years 2005 - 2008 – </a:t>
            </a:r>
            <a:r>
              <a:rPr lang="pl-PL" altLang="en-US" sz="1200"/>
              <a:t>a </a:t>
            </a:r>
            <a:r>
              <a:rPr lang="en-US" altLang="en-US" sz="1200"/>
              <a:t>period of increased inflow of foreign funding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2"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838" y="3806825"/>
            <a:ext cx="597217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8723" name="Symbol zastępczy numeru slajdu 10"/>
          <p:cNvSpPr txBox="1">
            <a:spLocks noGrp="1"/>
          </p:cNvSpPr>
          <p:nvPr/>
        </p:nvSpPr>
        <p:spPr bwMode="auto">
          <a:xfrm>
            <a:off x="6553200" y="6381750"/>
            <a:ext cx="21336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endParaRPr lang="pl-PL" altLang="en-US" sz="1400">
              <a:solidFill>
                <a:schemeClr val="bg2"/>
              </a:solidFill>
            </a:endParaRPr>
          </a:p>
        </p:txBody>
      </p:sp>
      <p:sp>
        <p:nvSpPr>
          <p:cNvPr id="158724" name="Text Box 26"/>
          <p:cNvSpPr txBox="1">
            <a:spLocks noChangeArrowheads="1"/>
          </p:cNvSpPr>
          <p:nvPr/>
        </p:nvSpPr>
        <p:spPr bwMode="auto">
          <a:xfrm>
            <a:off x="6135688" y="1700213"/>
            <a:ext cx="2686050" cy="1017587"/>
          </a:xfrm>
          <a:prstGeom prst="rect">
            <a:avLst/>
          </a:prstGeom>
          <a:solidFill>
            <a:srgbClr val="DDDDDD"/>
          </a:solidFill>
          <a:ln w="19050"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ts val="600"/>
              </a:spcBef>
            </a:pPr>
            <a:r>
              <a:rPr lang="pl-PL" altLang="en-US" sz="1200"/>
              <a:t>Intensive growth of bank lending to Non-MFIs in pre-crisis period</a:t>
            </a:r>
          </a:p>
        </p:txBody>
      </p:sp>
      <p:sp>
        <p:nvSpPr>
          <p:cNvPr id="158725" name="Rectangle 18"/>
          <p:cNvSpPr>
            <a:spLocks noChangeArrowheads="1"/>
          </p:cNvSpPr>
          <p:nvPr/>
        </p:nvSpPr>
        <p:spPr bwMode="auto">
          <a:xfrm>
            <a:off x="5668963" y="6099175"/>
            <a:ext cx="809625" cy="21590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9050"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a:r>
              <a:rPr lang="pl-PL" altLang="en-US" sz="800"/>
              <a:t>Source: ECB</a:t>
            </a:r>
            <a:endParaRPr lang="pl-PL" altLang="en-US" sz="1400"/>
          </a:p>
        </p:txBody>
      </p:sp>
      <p:pic>
        <p:nvPicPr>
          <p:cNvPr id="1587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888" y="1076325"/>
            <a:ext cx="5495925"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Prostokąt 30"/>
          <p:cNvSpPr/>
          <p:nvPr/>
        </p:nvSpPr>
        <p:spPr>
          <a:xfrm>
            <a:off x="757238" y="2201863"/>
            <a:ext cx="2305050" cy="909637"/>
          </a:xfrm>
          <a:prstGeom prst="rect">
            <a:avLst/>
          </a:prstGeom>
          <a:noFill/>
          <a:ln w="22225" cap="flat" cmpd="sng" algn="ctr">
            <a:solidFill>
              <a:srgbClr val="777C84"/>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32" name="Prostokąt 31"/>
          <p:cNvSpPr/>
          <p:nvPr/>
        </p:nvSpPr>
        <p:spPr>
          <a:xfrm>
            <a:off x="3086100" y="1196975"/>
            <a:ext cx="1204913" cy="1914525"/>
          </a:xfrm>
          <a:prstGeom prst="rect">
            <a:avLst/>
          </a:prstGeom>
          <a:solidFill>
            <a:srgbClr val="FFCCCC">
              <a:alpha val="14902"/>
            </a:srgbClr>
          </a:solidFill>
          <a:ln w="25400" cap="flat" cmpd="sng" algn="ctr">
            <a:solidFill>
              <a:srgbClr val="FF0000"/>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33" name="Strzałka w prawo 32"/>
          <p:cNvSpPr/>
          <p:nvPr/>
        </p:nvSpPr>
        <p:spPr>
          <a:xfrm rot="20551734">
            <a:off x="1165225" y="2684463"/>
            <a:ext cx="1763713" cy="66675"/>
          </a:xfrm>
          <a:prstGeom prst="rightArrow">
            <a:avLst/>
          </a:prstGeom>
          <a:solidFill>
            <a:sysClr val="window" lastClr="FFFFFF">
              <a:lumMod val="75000"/>
            </a:sysClr>
          </a:solidFill>
          <a:ln w="12700" cap="flat" cmpd="sng" algn="ctr">
            <a:solidFill>
              <a:sysClr val="windowText" lastClr="000000">
                <a:lumMod val="75000"/>
                <a:lumOff val="25000"/>
              </a:sysClr>
            </a:solidFill>
            <a:prstDash val="solid"/>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34" name="Strzałka w prawo 33"/>
          <p:cNvSpPr/>
          <p:nvPr/>
        </p:nvSpPr>
        <p:spPr>
          <a:xfrm rot="19167909">
            <a:off x="3011488" y="1708150"/>
            <a:ext cx="1223962" cy="68263"/>
          </a:xfrm>
          <a:prstGeom prst="rightArrow">
            <a:avLst/>
          </a:prstGeom>
          <a:solidFill>
            <a:srgbClr val="FF0000"/>
          </a:solidFill>
          <a:ln w="12700" cap="flat" cmpd="sng" algn="ctr">
            <a:solidFill>
              <a:sysClr val="window" lastClr="FFFFFF">
                <a:lumMod val="75000"/>
              </a:sysClr>
            </a:solidFill>
            <a:prstDash val="solid"/>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158731" name="Schemat blokowy: proces 35"/>
          <p:cNvSpPr>
            <a:spLocks noChangeArrowheads="1"/>
          </p:cNvSpPr>
          <p:nvPr/>
        </p:nvSpPr>
        <p:spPr bwMode="auto">
          <a:xfrm>
            <a:off x="496888" y="3714750"/>
            <a:ext cx="5473700" cy="187325"/>
          </a:xfrm>
          <a:prstGeom prst="flowChartProcess">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pl-PL" altLang="en-US" sz="1200">
                <a:solidFill>
                  <a:srgbClr val="000000"/>
                </a:solidFill>
              </a:rPr>
              <a:t>Loans for Non-MFIs – change in volume</a:t>
            </a:r>
          </a:p>
        </p:txBody>
      </p:sp>
      <p:sp>
        <p:nvSpPr>
          <p:cNvPr id="158732" name="Schemat blokowy: proces 36"/>
          <p:cNvSpPr>
            <a:spLocks noChangeArrowheads="1"/>
          </p:cNvSpPr>
          <p:nvPr/>
        </p:nvSpPr>
        <p:spPr bwMode="auto">
          <a:xfrm>
            <a:off x="496888" y="962025"/>
            <a:ext cx="5473700" cy="187325"/>
          </a:xfrm>
          <a:prstGeom prst="flowChartProcess">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pl-PL" altLang="en-US" sz="1200">
                <a:solidFill>
                  <a:srgbClr val="000000"/>
                </a:solidFill>
              </a:rPr>
              <a:t>Loans for Non-MFIs (EUR trillions)</a:t>
            </a:r>
          </a:p>
        </p:txBody>
      </p:sp>
      <p:sp>
        <p:nvSpPr>
          <p:cNvPr id="19" name="Prostokąt 18"/>
          <p:cNvSpPr/>
          <p:nvPr/>
        </p:nvSpPr>
        <p:spPr>
          <a:xfrm>
            <a:off x="2927350" y="4005263"/>
            <a:ext cx="1211263" cy="1511300"/>
          </a:xfrm>
          <a:prstGeom prst="rect">
            <a:avLst/>
          </a:prstGeom>
          <a:solidFill>
            <a:srgbClr val="FFCCCC">
              <a:alpha val="14902"/>
            </a:srgbClr>
          </a:solidFill>
          <a:ln w="25400" cap="flat" cmpd="sng" algn="ctr">
            <a:solidFill>
              <a:srgbClr val="FF0000"/>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158734" name="Text Box 26"/>
          <p:cNvSpPr txBox="1">
            <a:spLocks noChangeArrowheads="1"/>
          </p:cNvSpPr>
          <p:nvPr/>
        </p:nvSpPr>
        <p:spPr bwMode="auto">
          <a:xfrm>
            <a:off x="6135688" y="4519613"/>
            <a:ext cx="2697162" cy="1017587"/>
          </a:xfrm>
          <a:prstGeom prst="rect">
            <a:avLst/>
          </a:prstGeom>
          <a:solidFill>
            <a:srgbClr val="DDDDDD"/>
          </a:solidFill>
          <a:ln w="19050"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ts val="600"/>
              </a:spcBef>
            </a:pPr>
            <a:r>
              <a:rPr lang="pl-PL" altLang="en-US" sz="1200"/>
              <a:t>In 2005-2008 annual change in volume between 0.6-1.1 EUR bn, in comparison to 0.3-0.4 EUR bn in 1998-2004</a:t>
            </a:r>
          </a:p>
        </p:txBody>
      </p:sp>
      <p:sp>
        <p:nvSpPr>
          <p:cNvPr id="2" name="Prostokąt 1"/>
          <p:cNvSpPr/>
          <p:nvPr/>
        </p:nvSpPr>
        <p:spPr>
          <a:xfrm>
            <a:off x="1547813" y="296863"/>
            <a:ext cx="6769100" cy="369887"/>
          </a:xfrm>
          <a:prstGeom prst="rect">
            <a:avLst/>
          </a:prstGeom>
        </p:spPr>
        <p:txBody>
          <a:bodyPr>
            <a:spAutoFit/>
          </a:bodyPr>
          <a:lstStyle/>
          <a:p>
            <a:pPr algn="ctr" eaLnBrk="1" hangingPunct="1">
              <a:defRPr/>
            </a:pPr>
            <a:r>
              <a:rPr lang="pl-PL" altLang="en-US" cap="small" dirty="0" err="1">
                <a:solidFill>
                  <a:srgbClr val="3333CC"/>
                </a:solidFill>
                <a:latin typeface="Arial" panose="020B0604020202020204" pitchFamily="34" charset="0"/>
                <a:cs typeface="Arial" panose="020B0604020202020204" pitchFamily="34" charset="0"/>
              </a:rPr>
              <a:t>Loans</a:t>
            </a:r>
            <a:r>
              <a:rPr lang="pl-PL" altLang="en-US" cap="small" dirty="0">
                <a:solidFill>
                  <a:srgbClr val="3333CC"/>
                </a:solidFill>
                <a:latin typeface="Arial" panose="020B0604020202020204" pitchFamily="34" charset="0"/>
                <a:cs typeface="Arial" panose="020B0604020202020204" pitchFamily="34" charset="0"/>
              </a:rPr>
              <a:t> for Non-</a:t>
            </a:r>
            <a:r>
              <a:rPr lang="pl-PL" altLang="en-US" cap="small" dirty="0" err="1">
                <a:solidFill>
                  <a:srgbClr val="3333CC"/>
                </a:solidFill>
                <a:latin typeface="Arial" panose="020B0604020202020204" pitchFamily="34" charset="0"/>
                <a:cs typeface="Arial" panose="020B0604020202020204" pitchFamily="34" charset="0"/>
              </a:rPr>
              <a:t>MFIs</a:t>
            </a:r>
            <a:r>
              <a:rPr lang="pl-PL" altLang="en-US" cap="small" dirty="0">
                <a:solidFill>
                  <a:srgbClr val="3333CC"/>
                </a:solidFill>
                <a:latin typeface="Arial" panose="020B0604020202020204" pitchFamily="34" charset="0"/>
                <a:cs typeface="Arial" panose="020B0604020202020204" pitchFamily="34" charset="0"/>
              </a:rPr>
              <a:t> – euro </a:t>
            </a:r>
            <a:r>
              <a:rPr lang="pl-PL" altLang="en-US" cap="small" dirty="0" err="1">
                <a:solidFill>
                  <a:srgbClr val="3333CC"/>
                </a:solidFill>
                <a:latin typeface="Arial" panose="020B0604020202020204" pitchFamily="34" charset="0"/>
                <a:cs typeface="Arial" panose="020B0604020202020204" pitchFamily="34" charset="0"/>
              </a:rPr>
              <a:t>area</a:t>
            </a:r>
            <a:endParaRPr lang="pl-PL" altLang="en-US" cap="small" dirty="0">
              <a:solidFill>
                <a:srgbClr val="3333CC"/>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746"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3" y="3873500"/>
            <a:ext cx="6461125" cy="243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974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25" y="1071563"/>
            <a:ext cx="7181850" cy="26765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9050"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9748" name="Symbol zastępczy numeru slajdu 10"/>
          <p:cNvSpPr txBox="1">
            <a:spLocks noGrp="1"/>
          </p:cNvSpPr>
          <p:nvPr/>
        </p:nvSpPr>
        <p:spPr bwMode="auto">
          <a:xfrm>
            <a:off x="6553200" y="6381750"/>
            <a:ext cx="21336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endParaRPr lang="pl-PL" altLang="en-US" sz="1400">
              <a:solidFill>
                <a:schemeClr val="bg2"/>
              </a:solidFill>
            </a:endParaRPr>
          </a:p>
        </p:txBody>
      </p:sp>
      <p:sp>
        <p:nvSpPr>
          <p:cNvPr id="159749" name="Schemat blokowy: proces 35"/>
          <p:cNvSpPr>
            <a:spLocks noChangeArrowheads="1"/>
          </p:cNvSpPr>
          <p:nvPr/>
        </p:nvSpPr>
        <p:spPr bwMode="auto">
          <a:xfrm>
            <a:off x="287338" y="3748088"/>
            <a:ext cx="6854825" cy="182562"/>
          </a:xfrm>
          <a:prstGeom prst="flowChartProcess">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pl-PL" altLang="en-US" sz="1200">
                <a:solidFill>
                  <a:srgbClr val="000000"/>
                </a:solidFill>
              </a:rPr>
              <a:t>Total assets – change in volume</a:t>
            </a:r>
          </a:p>
        </p:txBody>
      </p:sp>
      <p:sp>
        <p:nvSpPr>
          <p:cNvPr id="159750" name="Schemat blokowy: proces 36"/>
          <p:cNvSpPr>
            <a:spLocks noChangeArrowheads="1"/>
          </p:cNvSpPr>
          <p:nvPr/>
        </p:nvSpPr>
        <p:spPr bwMode="auto">
          <a:xfrm>
            <a:off x="250825" y="946150"/>
            <a:ext cx="6891338" cy="179388"/>
          </a:xfrm>
          <a:prstGeom prst="flowChartProcess">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pl-PL" altLang="en-US" sz="1200">
                <a:solidFill>
                  <a:srgbClr val="000000"/>
                </a:solidFill>
              </a:rPr>
              <a:t>Total assets (EUR trillions)</a:t>
            </a:r>
          </a:p>
        </p:txBody>
      </p:sp>
      <p:sp>
        <p:nvSpPr>
          <p:cNvPr id="24" name="Prostokąt 23"/>
          <p:cNvSpPr/>
          <p:nvPr/>
        </p:nvSpPr>
        <p:spPr>
          <a:xfrm>
            <a:off x="595313" y="2201863"/>
            <a:ext cx="2284412" cy="909637"/>
          </a:xfrm>
          <a:prstGeom prst="rect">
            <a:avLst/>
          </a:prstGeom>
          <a:noFill/>
          <a:ln w="22225" cap="flat" cmpd="sng" algn="ctr">
            <a:solidFill>
              <a:srgbClr val="777C84"/>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25" name="Prostokąt 24"/>
          <p:cNvSpPr/>
          <p:nvPr/>
        </p:nvSpPr>
        <p:spPr>
          <a:xfrm>
            <a:off x="2879725" y="1196975"/>
            <a:ext cx="1746250" cy="1914525"/>
          </a:xfrm>
          <a:prstGeom prst="rect">
            <a:avLst/>
          </a:prstGeom>
          <a:solidFill>
            <a:srgbClr val="FFCCCC">
              <a:alpha val="14902"/>
            </a:srgbClr>
          </a:solidFill>
          <a:ln w="25400" cap="flat" cmpd="sng" algn="ctr">
            <a:solidFill>
              <a:srgbClr val="FF0000"/>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26" name="Strzałka w prawo 25"/>
          <p:cNvSpPr/>
          <p:nvPr/>
        </p:nvSpPr>
        <p:spPr>
          <a:xfrm rot="20707857" flipV="1">
            <a:off x="835025" y="2763838"/>
            <a:ext cx="1828800" cy="79375"/>
          </a:xfrm>
          <a:prstGeom prst="rightArrow">
            <a:avLst/>
          </a:prstGeom>
          <a:solidFill>
            <a:sysClr val="window" lastClr="FFFFFF">
              <a:lumMod val="75000"/>
            </a:sysClr>
          </a:solidFill>
          <a:ln w="12700" cap="flat" cmpd="sng" algn="ctr">
            <a:solidFill>
              <a:sysClr val="windowText" lastClr="000000">
                <a:lumMod val="75000"/>
                <a:lumOff val="25000"/>
              </a:sysClr>
            </a:solidFill>
            <a:prstDash val="solid"/>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27" name="Strzałka w prawo 26"/>
          <p:cNvSpPr/>
          <p:nvPr/>
        </p:nvSpPr>
        <p:spPr>
          <a:xfrm rot="20101793">
            <a:off x="3065463" y="1801813"/>
            <a:ext cx="1522412" cy="92075"/>
          </a:xfrm>
          <a:prstGeom prst="rightArrow">
            <a:avLst/>
          </a:prstGeom>
          <a:solidFill>
            <a:srgbClr val="FF0000"/>
          </a:solidFill>
          <a:ln w="12700" cap="flat" cmpd="sng" algn="ctr">
            <a:solidFill>
              <a:sysClr val="window" lastClr="FFFFFF">
                <a:lumMod val="75000"/>
              </a:sysClr>
            </a:solidFill>
            <a:prstDash val="solid"/>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40" name="Strzałka w prawo 39"/>
          <p:cNvSpPr/>
          <p:nvPr/>
        </p:nvSpPr>
        <p:spPr>
          <a:xfrm rot="5400000">
            <a:off x="3035300" y="3321050"/>
            <a:ext cx="720725" cy="263525"/>
          </a:xfrm>
          <a:prstGeom prst="rightArrow">
            <a:avLst/>
          </a:prstGeom>
          <a:solidFill>
            <a:sysClr val="window" lastClr="FFFFFF">
              <a:lumMod val="75000"/>
            </a:sysClr>
          </a:solidFill>
          <a:ln w="12700" cap="flat" cmpd="sng" algn="ctr">
            <a:solidFill>
              <a:sysClr val="windowText" lastClr="000000">
                <a:lumMod val="75000"/>
                <a:lumOff val="25000"/>
              </a:sysClr>
            </a:solidFill>
            <a:prstDash val="solid"/>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41" name="Prostokąt 40"/>
          <p:cNvSpPr/>
          <p:nvPr/>
        </p:nvSpPr>
        <p:spPr>
          <a:xfrm>
            <a:off x="2735263" y="3930650"/>
            <a:ext cx="1512887" cy="1595438"/>
          </a:xfrm>
          <a:prstGeom prst="rect">
            <a:avLst/>
          </a:prstGeom>
          <a:solidFill>
            <a:srgbClr val="FFCCCC">
              <a:alpha val="14902"/>
            </a:srgbClr>
          </a:solidFill>
          <a:ln w="25400" cap="flat" cmpd="sng" algn="ctr">
            <a:solidFill>
              <a:srgbClr val="FF0000"/>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159757" name="Text Box 26"/>
          <p:cNvSpPr txBox="1">
            <a:spLocks noChangeArrowheads="1"/>
          </p:cNvSpPr>
          <p:nvPr/>
        </p:nvSpPr>
        <p:spPr bwMode="auto">
          <a:xfrm>
            <a:off x="6846888" y="4292600"/>
            <a:ext cx="2046287" cy="1368425"/>
          </a:xfrm>
          <a:prstGeom prst="rect">
            <a:avLst/>
          </a:prstGeom>
          <a:solidFill>
            <a:srgbClr val="DDDDDD"/>
          </a:solidFill>
          <a:ln w="19050"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ts val="600"/>
              </a:spcBef>
            </a:pPr>
            <a:r>
              <a:rPr lang="pl-PL" altLang="en-US" sz="1200"/>
              <a:t>Intensive growth of total euro area bank assets in pre-crisis period</a:t>
            </a:r>
          </a:p>
        </p:txBody>
      </p:sp>
      <p:sp>
        <p:nvSpPr>
          <p:cNvPr id="159758" name="Rectangle 18"/>
          <p:cNvSpPr>
            <a:spLocks noChangeArrowheads="1"/>
          </p:cNvSpPr>
          <p:nvPr/>
        </p:nvSpPr>
        <p:spPr bwMode="auto">
          <a:xfrm>
            <a:off x="6630988" y="6097588"/>
            <a:ext cx="809625" cy="21590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9050"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a:r>
              <a:rPr lang="pl-PL" altLang="en-US" sz="800"/>
              <a:t>Source: ECB</a:t>
            </a:r>
            <a:endParaRPr lang="pl-PL" altLang="en-US" sz="1400"/>
          </a:p>
        </p:txBody>
      </p:sp>
      <p:sp>
        <p:nvSpPr>
          <p:cNvPr id="2" name="Prostokąt 1"/>
          <p:cNvSpPr/>
          <p:nvPr/>
        </p:nvSpPr>
        <p:spPr>
          <a:xfrm>
            <a:off x="1619250" y="323850"/>
            <a:ext cx="6697663" cy="368300"/>
          </a:xfrm>
          <a:prstGeom prst="rect">
            <a:avLst/>
          </a:prstGeom>
        </p:spPr>
        <p:txBody>
          <a:bodyPr>
            <a:spAutoFit/>
          </a:bodyPr>
          <a:lstStyle/>
          <a:p>
            <a:pPr algn="ctr" eaLnBrk="1" hangingPunct="1">
              <a:defRPr/>
            </a:pPr>
            <a:r>
              <a:rPr lang="pl-PL" altLang="en-US" cap="small" dirty="0">
                <a:solidFill>
                  <a:srgbClr val="3333CC"/>
                </a:solidFill>
                <a:latin typeface="Arial" panose="020B0604020202020204" pitchFamily="34" charset="0"/>
                <a:cs typeface="Arial" panose="020B0604020202020204" pitchFamily="34" charset="0"/>
              </a:rPr>
              <a:t>Total bank </a:t>
            </a:r>
            <a:r>
              <a:rPr lang="pl-PL" altLang="en-US" cap="small" dirty="0" err="1">
                <a:solidFill>
                  <a:srgbClr val="3333CC"/>
                </a:solidFill>
                <a:latin typeface="Arial" panose="020B0604020202020204" pitchFamily="34" charset="0"/>
                <a:cs typeface="Arial" panose="020B0604020202020204" pitchFamily="34" charset="0"/>
              </a:rPr>
              <a:t>assets</a:t>
            </a:r>
            <a:r>
              <a:rPr lang="pl-PL" altLang="en-US" cap="small" dirty="0">
                <a:solidFill>
                  <a:srgbClr val="3333CC"/>
                </a:solidFill>
                <a:latin typeface="Arial" panose="020B0604020202020204" pitchFamily="34" charset="0"/>
                <a:cs typeface="Arial" panose="020B0604020202020204" pitchFamily="34" charset="0"/>
              </a:rPr>
              <a:t> – euro </a:t>
            </a:r>
            <a:r>
              <a:rPr lang="pl-PL" altLang="en-US" cap="small" dirty="0" err="1">
                <a:solidFill>
                  <a:srgbClr val="3333CC"/>
                </a:solidFill>
                <a:latin typeface="Arial" panose="020B0604020202020204" pitchFamily="34" charset="0"/>
                <a:cs typeface="Arial" panose="020B0604020202020204" pitchFamily="34" charset="0"/>
              </a:rPr>
              <a:t>area</a:t>
            </a:r>
            <a:endParaRPr lang="pl-PL" altLang="en-US" cap="small" dirty="0">
              <a:solidFill>
                <a:srgbClr val="3333CC"/>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0"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1074738"/>
            <a:ext cx="7859712"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0771"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325" y="3852863"/>
            <a:ext cx="5832475" cy="243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0772" name="Symbol zastępczy numeru slajdu 10"/>
          <p:cNvSpPr txBox="1">
            <a:spLocks noGrp="1"/>
          </p:cNvSpPr>
          <p:nvPr/>
        </p:nvSpPr>
        <p:spPr bwMode="auto">
          <a:xfrm>
            <a:off x="6553200" y="6381750"/>
            <a:ext cx="21336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endParaRPr lang="pl-PL" altLang="en-US" sz="1400">
              <a:solidFill>
                <a:schemeClr val="bg2"/>
              </a:solidFill>
            </a:endParaRPr>
          </a:p>
        </p:txBody>
      </p:sp>
      <p:sp>
        <p:nvSpPr>
          <p:cNvPr id="160773" name="Rectangle 18"/>
          <p:cNvSpPr>
            <a:spLocks noChangeArrowheads="1"/>
          </p:cNvSpPr>
          <p:nvPr/>
        </p:nvSpPr>
        <p:spPr bwMode="auto">
          <a:xfrm>
            <a:off x="5227638" y="6099175"/>
            <a:ext cx="876300" cy="21590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9050"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a:r>
              <a:rPr lang="pl-PL" altLang="en-US" sz="800"/>
              <a:t>Source: Sifma</a:t>
            </a:r>
            <a:endParaRPr lang="pl-PL" altLang="en-US" sz="1400"/>
          </a:p>
        </p:txBody>
      </p:sp>
      <p:sp>
        <p:nvSpPr>
          <p:cNvPr id="160774" name="Schemat blokowy: proces 20"/>
          <p:cNvSpPr>
            <a:spLocks noChangeArrowheads="1"/>
          </p:cNvSpPr>
          <p:nvPr/>
        </p:nvSpPr>
        <p:spPr bwMode="auto">
          <a:xfrm>
            <a:off x="252413" y="962025"/>
            <a:ext cx="8712200" cy="203200"/>
          </a:xfrm>
          <a:prstGeom prst="flowChartProcess">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pl-PL" altLang="en-US" sz="1200">
                <a:solidFill>
                  <a:srgbClr val="000000"/>
                </a:solidFill>
              </a:rPr>
              <a:t>European structured finance 1999-2014 (EUR trillions)</a:t>
            </a:r>
          </a:p>
        </p:txBody>
      </p:sp>
      <p:sp>
        <p:nvSpPr>
          <p:cNvPr id="160775" name="Schemat blokowy: proces 21"/>
          <p:cNvSpPr>
            <a:spLocks noChangeArrowheads="1"/>
          </p:cNvSpPr>
          <p:nvPr/>
        </p:nvSpPr>
        <p:spPr bwMode="auto">
          <a:xfrm>
            <a:off x="265113" y="3646488"/>
            <a:ext cx="8556625" cy="211137"/>
          </a:xfrm>
          <a:prstGeom prst="flowChartProcess">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pl-PL" altLang="en-US" sz="1200">
                <a:solidFill>
                  <a:srgbClr val="000000"/>
                </a:solidFill>
              </a:rPr>
              <a:t>European structured finance – change in volume</a:t>
            </a:r>
          </a:p>
        </p:txBody>
      </p:sp>
      <p:sp>
        <p:nvSpPr>
          <p:cNvPr id="29" name="Prostokąt 28"/>
          <p:cNvSpPr/>
          <p:nvPr/>
        </p:nvSpPr>
        <p:spPr>
          <a:xfrm>
            <a:off x="3851275" y="1196975"/>
            <a:ext cx="1889125" cy="2049463"/>
          </a:xfrm>
          <a:prstGeom prst="rect">
            <a:avLst/>
          </a:prstGeom>
          <a:solidFill>
            <a:srgbClr val="FFCCCC">
              <a:alpha val="14902"/>
            </a:srgbClr>
          </a:solidFill>
          <a:ln w="25400" cap="flat" cmpd="sng" algn="ctr">
            <a:solidFill>
              <a:srgbClr val="FF0000"/>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30" name="Strzałka w prawo 29"/>
          <p:cNvSpPr/>
          <p:nvPr/>
        </p:nvSpPr>
        <p:spPr>
          <a:xfrm rot="19849078">
            <a:off x="3827463" y="1838325"/>
            <a:ext cx="1944687" cy="107950"/>
          </a:xfrm>
          <a:prstGeom prst="rightArrow">
            <a:avLst/>
          </a:prstGeom>
          <a:solidFill>
            <a:srgbClr val="FF0000"/>
          </a:solidFill>
          <a:ln w="12700" cap="flat" cmpd="sng" algn="ctr">
            <a:solidFill>
              <a:sysClr val="window" lastClr="FFFFFF">
                <a:lumMod val="75000"/>
              </a:sysClr>
            </a:solidFill>
            <a:prstDash val="solid"/>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35" name="Prostokąt 34"/>
          <p:cNvSpPr/>
          <p:nvPr/>
        </p:nvSpPr>
        <p:spPr>
          <a:xfrm>
            <a:off x="2413000" y="3919538"/>
            <a:ext cx="1439863" cy="1381125"/>
          </a:xfrm>
          <a:prstGeom prst="rect">
            <a:avLst/>
          </a:prstGeom>
          <a:solidFill>
            <a:srgbClr val="FFCCCC">
              <a:alpha val="14902"/>
            </a:srgbClr>
          </a:solidFill>
          <a:ln w="25400" cap="flat" cmpd="sng" algn="ctr">
            <a:solidFill>
              <a:srgbClr val="FF0000"/>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160779" name="Text Box 26"/>
          <p:cNvSpPr txBox="1">
            <a:spLocks noChangeArrowheads="1"/>
          </p:cNvSpPr>
          <p:nvPr/>
        </p:nvSpPr>
        <p:spPr bwMode="auto">
          <a:xfrm>
            <a:off x="5942013" y="3949700"/>
            <a:ext cx="2881312" cy="2098675"/>
          </a:xfrm>
          <a:prstGeom prst="rect">
            <a:avLst/>
          </a:prstGeom>
          <a:solidFill>
            <a:srgbClr val="DDDDDD"/>
          </a:solidFill>
          <a:ln w="19050"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ts val="600"/>
              </a:spcBef>
            </a:pPr>
            <a:r>
              <a:rPr lang="pl-PL" altLang="en-US" sz="1200"/>
              <a:t>2005-2008 – dynamic growth of outstanding balance of European securitized products (including mortgage-backed securities)</a:t>
            </a:r>
          </a:p>
          <a:p>
            <a:pPr eaLnBrk="1" hangingPunct="1">
              <a:spcBef>
                <a:spcPts val="600"/>
              </a:spcBef>
            </a:pPr>
            <a:r>
              <a:rPr lang="pl-PL" altLang="en-US" sz="1200"/>
              <a:t>In 2008 the annual increase in volume was 4 times higher than in 2004</a:t>
            </a:r>
          </a:p>
        </p:txBody>
      </p:sp>
      <p:sp>
        <p:nvSpPr>
          <p:cNvPr id="2" name="Prostokąt 1"/>
          <p:cNvSpPr/>
          <p:nvPr/>
        </p:nvSpPr>
        <p:spPr>
          <a:xfrm>
            <a:off x="1403350" y="307975"/>
            <a:ext cx="6913563" cy="368300"/>
          </a:xfrm>
          <a:prstGeom prst="rect">
            <a:avLst/>
          </a:prstGeom>
        </p:spPr>
        <p:txBody>
          <a:bodyPr>
            <a:spAutoFit/>
          </a:bodyPr>
          <a:lstStyle/>
          <a:p>
            <a:pPr algn="ctr" eaLnBrk="1" hangingPunct="1">
              <a:defRPr/>
            </a:pPr>
            <a:r>
              <a:rPr lang="pl-PL" altLang="en-US" cap="small" dirty="0" err="1">
                <a:solidFill>
                  <a:srgbClr val="3333CC"/>
                </a:solidFill>
                <a:latin typeface="Arial" panose="020B0604020202020204" pitchFamily="34" charset="0"/>
                <a:cs typeface="Arial" panose="020B0604020202020204" pitchFamily="34" charset="0"/>
              </a:rPr>
              <a:t>European</a:t>
            </a:r>
            <a:r>
              <a:rPr lang="pl-PL" altLang="en-US" cap="small" dirty="0">
                <a:solidFill>
                  <a:srgbClr val="3333CC"/>
                </a:solidFill>
                <a:latin typeface="Arial" panose="020B0604020202020204" pitchFamily="34" charset="0"/>
                <a:cs typeface="Arial" panose="020B0604020202020204" pitchFamily="34" charset="0"/>
              </a:rPr>
              <a:t> </a:t>
            </a:r>
            <a:r>
              <a:rPr lang="pl-PL" altLang="en-US" cap="small" dirty="0" err="1">
                <a:solidFill>
                  <a:srgbClr val="3333CC"/>
                </a:solidFill>
                <a:latin typeface="Arial" panose="020B0604020202020204" pitchFamily="34" charset="0"/>
                <a:cs typeface="Arial" panose="020B0604020202020204" pitchFamily="34" charset="0"/>
              </a:rPr>
              <a:t>structured</a:t>
            </a:r>
            <a:r>
              <a:rPr lang="pl-PL" altLang="en-US" cap="small" dirty="0">
                <a:solidFill>
                  <a:srgbClr val="3333CC"/>
                </a:solidFill>
                <a:latin typeface="Arial" panose="020B0604020202020204" pitchFamily="34" charset="0"/>
                <a:cs typeface="Arial" panose="020B0604020202020204" pitchFamily="34" charset="0"/>
              </a:rPr>
              <a:t> </a:t>
            </a:r>
            <a:r>
              <a:rPr lang="pl-PL" altLang="en-US" cap="small" dirty="0" err="1">
                <a:solidFill>
                  <a:srgbClr val="3333CC"/>
                </a:solidFill>
                <a:latin typeface="Arial" panose="020B0604020202020204" pitchFamily="34" charset="0"/>
                <a:cs typeface="Arial" panose="020B0604020202020204" pitchFamily="34" charset="0"/>
              </a:rPr>
              <a:t>finance</a:t>
            </a:r>
            <a:endParaRPr lang="pl-PL" altLang="en-US" cap="small" dirty="0">
              <a:solidFill>
                <a:srgbClr val="3333CC"/>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ymbol zastępczy numeru slajdu 10"/>
          <p:cNvSpPr txBox="1">
            <a:spLocks noGrp="1"/>
          </p:cNvSpPr>
          <p:nvPr/>
        </p:nvSpPr>
        <p:spPr bwMode="auto">
          <a:xfrm>
            <a:off x="6553200" y="6381750"/>
            <a:ext cx="21336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endParaRPr lang="pl-PL" altLang="en-US" sz="1400">
              <a:solidFill>
                <a:schemeClr val="bg2"/>
              </a:solidFill>
            </a:endParaRPr>
          </a:p>
        </p:txBody>
      </p:sp>
      <p:sp>
        <p:nvSpPr>
          <p:cNvPr id="161795" name="Schemat blokowy: proces 20"/>
          <p:cNvSpPr>
            <a:spLocks noChangeArrowheads="1"/>
          </p:cNvSpPr>
          <p:nvPr/>
        </p:nvSpPr>
        <p:spPr bwMode="auto">
          <a:xfrm>
            <a:off x="252413" y="1166813"/>
            <a:ext cx="4211637" cy="203200"/>
          </a:xfrm>
          <a:prstGeom prst="flowChartProcess">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pl-PL" altLang="en-US" sz="1200">
                <a:solidFill>
                  <a:srgbClr val="000000"/>
                </a:solidFill>
              </a:rPr>
              <a:t> European 3-5 Yr AAA RMBS Prices</a:t>
            </a:r>
          </a:p>
        </p:txBody>
      </p:sp>
      <p:sp>
        <p:nvSpPr>
          <p:cNvPr id="161796" name="Text Box 26"/>
          <p:cNvSpPr txBox="1">
            <a:spLocks noChangeArrowheads="1"/>
          </p:cNvSpPr>
          <p:nvPr/>
        </p:nvSpPr>
        <p:spPr bwMode="auto">
          <a:xfrm>
            <a:off x="252413" y="5300663"/>
            <a:ext cx="8570912" cy="644525"/>
          </a:xfrm>
          <a:prstGeom prst="rect">
            <a:avLst/>
          </a:prstGeom>
          <a:solidFill>
            <a:srgbClr val="DDDDDD"/>
          </a:solidFill>
          <a:ln w="19050"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ts val="600"/>
              </a:spcBef>
            </a:pPr>
            <a:r>
              <a:rPr lang="pl-PL" altLang="en-US" sz="1200"/>
              <a:t>After intensive growth in the volume of securitized products, the prices of residential mortgage-backed securities (RMBS) started to decrease in 2008</a:t>
            </a:r>
          </a:p>
        </p:txBody>
      </p:sp>
      <p:sp>
        <p:nvSpPr>
          <p:cNvPr id="2" name="Prostokąt 1"/>
          <p:cNvSpPr/>
          <p:nvPr/>
        </p:nvSpPr>
        <p:spPr>
          <a:xfrm>
            <a:off x="1403350" y="307975"/>
            <a:ext cx="6913563" cy="368300"/>
          </a:xfrm>
          <a:prstGeom prst="rect">
            <a:avLst/>
          </a:prstGeom>
        </p:spPr>
        <p:txBody>
          <a:bodyPr>
            <a:spAutoFit/>
          </a:bodyPr>
          <a:lstStyle/>
          <a:p>
            <a:pPr algn="ctr" eaLnBrk="1" hangingPunct="1">
              <a:defRPr/>
            </a:pPr>
            <a:r>
              <a:rPr lang="pl-PL" altLang="en-US" cap="small" dirty="0" err="1">
                <a:solidFill>
                  <a:srgbClr val="3333CC"/>
                </a:solidFill>
                <a:latin typeface="Arial" panose="020B0604020202020204" pitchFamily="34" charset="0"/>
                <a:cs typeface="Arial" panose="020B0604020202020204" pitchFamily="34" charset="0"/>
              </a:rPr>
              <a:t>Potential</a:t>
            </a:r>
            <a:r>
              <a:rPr lang="pl-PL" altLang="en-US" cap="small" dirty="0">
                <a:solidFill>
                  <a:srgbClr val="3333CC"/>
                </a:solidFill>
                <a:latin typeface="Arial" panose="020B0604020202020204" pitchFamily="34" charset="0"/>
                <a:cs typeface="Arial" panose="020B0604020202020204" pitchFamily="34" charset="0"/>
              </a:rPr>
              <a:t> MBS-</a:t>
            </a:r>
            <a:r>
              <a:rPr lang="pl-PL" altLang="en-US" cap="small" dirty="0" err="1">
                <a:solidFill>
                  <a:srgbClr val="3333CC"/>
                </a:solidFill>
                <a:latin typeface="Arial" panose="020B0604020202020204" pitchFamily="34" charset="0"/>
                <a:cs typeface="Arial" panose="020B0604020202020204" pitchFamily="34" charset="0"/>
              </a:rPr>
              <a:t>related</a:t>
            </a:r>
            <a:r>
              <a:rPr lang="pl-PL" altLang="en-US" cap="small" dirty="0">
                <a:solidFill>
                  <a:srgbClr val="3333CC"/>
                </a:solidFill>
                <a:latin typeface="Arial" panose="020B0604020202020204" pitchFamily="34" charset="0"/>
                <a:cs typeface="Arial" panose="020B0604020202020204" pitchFamily="34" charset="0"/>
              </a:rPr>
              <a:t> </a:t>
            </a:r>
            <a:r>
              <a:rPr lang="pl-PL" altLang="en-US" cap="small" dirty="0" err="1">
                <a:solidFill>
                  <a:srgbClr val="3333CC"/>
                </a:solidFill>
                <a:latin typeface="Arial" panose="020B0604020202020204" pitchFamily="34" charset="0"/>
                <a:cs typeface="Arial" panose="020B0604020202020204" pitchFamily="34" charset="0"/>
              </a:rPr>
              <a:t>losses</a:t>
            </a:r>
            <a:r>
              <a:rPr lang="pl-PL" altLang="en-US" cap="small" dirty="0">
                <a:solidFill>
                  <a:srgbClr val="3333CC"/>
                </a:solidFill>
                <a:latin typeface="Arial" panose="020B0604020202020204" pitchFamily="34" charset="0"/>
                <a:cs typeface="Arial" panose="020B0604020202020204" pitchFamily="34" charset="0"/>
              </a:rPr>
              <a:t> in Europe</a:t>
            </a:r>
          </a:p>
        </p:txBody>
      </p:sp>
      <p:sp>
        <p:nvSpPr>
          <p:cNvPr id="161798" name="Schemat blokowy: proces 20"/>
          <p:cNvSpPr>
            <a:spLocks noChangeArrowheads="1"/>
          </p:cNvSpPr>
          <p:nvPr/>
        </p:nvSpPr>
        <p:spPr bwMode="auto">
          <a:xfrm>
            <a:off x="4678363" y="1166813"/>
            <a:ext cx="4211637" cy="203200"/>
          </a:xfrm>
          <a:prstGeom prst="flowChartProcess">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pl-PL" altLang="en-US" sz="1200">
                <a:solidFill>
                  <a:srgbClr val="000000"/>
                </a:solidFill>
              </a:rPr>
              <a:t>European 3-5 Yr BBB RMBS Prices</a:t>
            </a:r>
          </a:p>
        </p:txBody>
      </p:sp>
      <p:pic>
        <p:nvPicPr>
          <p:cNvPr id="161799"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370013"/>
            <a:ext cx="4398962" cy="378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800"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373188"/>
            <a:ext cx="4398963"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Prostokąt 28"/>
          <p:cNvSpPr/>
          <p:nvPr/>
        </p:nvSpPr>
        <p:spPr>
          <a:xfrm>
            <a:off x="2390775" y="1503363"/>
            <a:ext cx="1173163" cy="3043237"/>
          </a:xfrm>
          <a:prstGeom prst="rect">
            <a:avLst/>
          </a:prstGeom>
          <a:solidFill>
            <a:srgbClr val="FF9999">
              <a:alpha val="29804"/>
            </a:srgbClr>
          </a:solidFill>
          <a:ln w="19050" cap="flat" cmpd="sng" algn="ctr">
            <a:solidFill>
              <a:schemeClr val="bg1">
                <a:lumMod val="85000"/>
              </a:schemeClr>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20" name="Prostokąt 19"/>
          <p:cNvSpPr/>
          <p:nvPr/>
        </p:nvSpPr>
        <p:spPr>
          <a:xfrm>
            <a:off x="6443663" y="1512888"/>
            <a:ext cx="1282700" cy="3043237"/>
          </a:xfrm>
          <a:prstGeom prst="rect">
            <a:avLst/>
          </a:prstGeom>
          <a:solidFill>
            <a:srgbClr val="FF9999">
              <a:alpha val="29804"/>
            </a:srgbClr>
          </a:solidFill>
          <a:ln w="19050" cap="flat" cmpd="sng" algn="ctr">
            <a:solidFill>
              <a:schemeClr val="bg1">
                <a:lumMod val="85000"/>
              </a:schemeClr>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161803" name="Text Box 26"/>
          <p:cNvSpPr txBox="1">
            <a:spLocks noChangeArrowheads="1"/>
          </p:cNvSpPr>
          <p:nvPr/>
        </p:nvSpPr>
        <p:spPr bwMode="auto">
          <a:xfrm>
            <a:off x="3949700" y="2808288"/>
            <a:ext cx="1820863" cy="433387"/>
          </a:xfrm>
          <a:prstGeom prst="rect">
            <a:avLst/>
          </a:prstGeom>
          <a:solidFill>
            <a:srgbClr val="FFC000"/>
          </a:solidFill>
          <a:ln w="19050" algn="ctr">
            <a:solidFill>
              <a:srgbClr val="C0C0C0"/>
            </a:solidFill>
            <a:miter lim="800000"/>
            <a:headEnd/>
            <a:tailEnd/>
          </a:ln>
        </p:spPr>
        <p:txBody>
          <a:bodyPr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spcBef>
                <a:spcPts val="600"/>
              </a:spcBef>
            </a:pPr>
            <a:r>
              <a:rPr lang="pl-PL" altLang="en-US" sz="1200"/>
              <a:t>2008/2009 – decline in RMBS prices</a:t>
            </a:r>
          </a:p>
        </p:txBody>
      </p:sp>
      <p:sp>
        <p:nvSpPr>
          <p:cNvPr id="161804" name="Rectangle 18"/>
          <p:cNvSpPr>
            <a:spLocks noChangeArrowheads="1"/>
          </p:cNvSpPr>
          <p:nvPr/>
        </p:nvSpPr>
        <p:spPr bwMode="auto">
          <a:xfrm>
            <a:off x="8008938" y="4854575"/>
            <a:ext cx="881062" cy="2270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a:r>
              <a:rPr lang="pl-PL" altLang="en-US" sz="800"/>
              <a:t>Source: Afme.</a:t>
            </a:r>
            <a:endParaRPr lang="pl-PL" altLang="en-US" sz="1400"/>
          </a:p>
        </p:txBody>
      </p:sp>
      <p:sp>
        <p:nvSpPr>
          <p:cNvPr id="161805" name="Rectangle 18"/>
          <p:cNvSpPr>
            <a:spLocks noChangeArrowheads="1"/>
          </p:cNvSpPr>
          <p:nvPr/>
        </p:nvSpPr>
        <p:spPr bwMode="auto">
          <a:xfrm>
            <a:off x="3646488" y="4865688"/>
            <a:ext cx="930275"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a:endParaRPr lang="pl-PL" altLang="en-US" sz="14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18"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3789363"/>
            <a:ext cx="7075488" cy="2600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2819"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913" y="1263650"/>
            <a:ext cx="7081837"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2820" name="Symbol zastępczy numeru slajdu 10"/>
          <p:cNvSpPr txBox="1">
            <a:spLocks noGrp="1"/>
          </p:cNvSpPr>
          <p:nvPr/>
        </p:nvSpPr>
        <p:spPr bwMode="auto">
          <a:xfrm>
            <a:off x="6553200" y="6381750"/>
            <a:ext cx="21336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r" eaLnBrk="1" hangingPunct="1"/>
            <a:endParaRPr lang="pl-PL" altLang="en-US" sz="1400">
              <a:solidFill>
                <a:schemeClr val="bg2"/>
              </a:solidFill>
            </a:endParaRPr>
          </a:p>
        </p:txBody>
      </p:sp>
      <p:sp>
        <p:nvSpPr>
          <p:cNvPr id="162821" name="Rectangle 18"/>
          <p:cNvSpPr>
            <a:spLocks noChangeArrowheads="1"/>
          </p:cNvSpPr>
          <p:nvPr/>
        </p:nvSpPr>
        <p:spPr bwMode="auto">
          <a:xfrm>
            <a:off x="7677150" y="6107113"/>
            <a:ext cx="1279525" cy="215900"/>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9050"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a:r>
              <a:rPr lang="pl-PL" altLang="en-US" sz="800"/>
              <a:t>Source: Sifma, Reuters.</a:t>
            </a:r>
            <a:endParaRPr lang="pl-PL" altLang="en-US" sz="1400"/>
          </a:p>
        </p:txBody>
      </p:sp>
      <p:sp>
        <p:nvSpPr>
          <p:cNvPr id="162822" name="Schemat blokowy: proces 20"/>
          <p:cNvSpPr>
            <a:spLocks noChangeArrowheads="1"/>
          </p:cNvSpPr>
          <p:nvPr/>
        </p:nvSpPr>
        <p:spPr bwMode="auto">
          <a:xfrm>
            <a:off x="279400" y="962025"/>
            <a:ext cx="7172325" cy="246063"/>
          </a:xfrm>
          <a:prstGeom prst="flowChartProcess">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pl-PL" altLang="en-US" sz="1200">
                <a:solidFill>
                  <a:srgbClr val="000000"/>
                </a:solidFill>
              </a:rPr>
              <a:t>U.S. Mortgage-Related Securities 2002-2013 (USD trillions)</a:t>
            </a:r>
          </a:p>
        </p:txBody>
      </p:sp>
      <p:sp>
        <p:nvSpPr>
          <p:cNvPr id="162823" name="Schemat blokowy: proces 21"/>
          <p:cNvSpPr>
            <a:spLocks noChangeArrowheads="1"/>
          </p:cNvSpPr>
          <p:nvPr/>
        </p:nvSpPr>
        <p:spPr bwMode="auto">
          <a:xfrm>
            <a:off x="292100" y="3646488"/>
            <a:ext cx="7159625" cy="201612"/>
          </a:xfrm>
          <a:prstGeom prst="flowChartProcess">
            <a:avLst/>
          </a:prstGeom>
          <a:solidFill>
            <a:srgbClr val="CCFFCC"/>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pl-PL" altLang="en-US" sz="1200">
                <a:solidFill>
                  <a:srgbClr val="000000"/>
                </a:solidFill>
              </a:rPr>
              <a:t>U.S. Mortgage-Related Securities – change in volume</a:t>
            </a:r>
          </a:p>
        </p:txBody>
      </p:sp>
      <p:sp>
        <p:nvSpPr>
          <p:cNvPr id="29" name="Prostokąt 28"/>
          <p:cNvSpPr/>
          <p:nvPr/>
        </p:nvSpPr>
        <p:spPr>
          <a:xfrm>
            <a:off x="1763713" y="1235075"/>
            <a:ext cx="2160587" cy="2049463"/>
          </a:xfrm>
          <a:prstGeom prst="rect">
            <a:avLst/>
          </a:prstGeom>
          <a:solidFill>
            <a:srgbClr val="FFCCCC">
              <a:alpha val="14902"/>
            </a:srgbClr>
          </a:solidFill>
          <a:ln w="25400" cap="flat" cmpd="sng" algn="ctr">
            <a:solidFill>
              <a:srgbClr val="FF0000"/>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30" name="Strzałka w prawo 29"/>
          <p:cNvSpPr/>
          <p:nvPr/>
        </p:nvSpPr>
        <p:spPr>
          <a:xfrm rot="19133234" flipV="1">
            <a:off x="1712913" y="1943100"/>
            <a:ext cx="1938337" cy="112713"/>
          </a:xfrm>
          <a:prstGeom prst="rightArrow">
            <a:avLst/>
          </a:prstGeom>
          <a:solidFill>
            <a:srgbClr val="FF0000"/>
          </a:solidFill>
          <a:ln w="12700" cap="flat" cmpd="sng" algn="ctr">
            <a:solidFill>
              <a:sysClr val="window" lastClr="FFFFFF">
                <a:lumMod val="75000"/>
              </a:sysClr>
            </a:solidFill>
            <a:prstDash val="solid"/>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35" name="Prostokąt 34"/>
          <p:cNvSpPr/>
          <p:nvPr/>
        </p:nvSpPr>
        <p:spPr>
          <a:xfrm>
            <a:off x="1270000" y="3919538"/>
            <a:ext cx="2162175" cy="1957387"/>
          </a:xfrm>
          <a:prstGeom prst="rect">
            <a:avLst/>
          </a:prstGeom>
          <a:solidFill>
            <a:srgbClr val="FFCCCC">
              <a:alpha val="14902"/>
            </a:srgbClr>
          </a:solidFill>
          <a:ln w="25400" cap="flat" cmpd="sng" algn="ctr">
            <a:solidFill>
              <a:srgbClr val="FF0000"/>
            </a:solidFill>
            <a:prstDash val="dash"/>
          </a:ln>
          <a:effectLst/>
        </p:spPr>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eaLnBrk="1" fontAlgn="auto" hangingPunct="1">
              <a:spcBef>
                <a:spcPts val="0"/>
              </a:spcBef>
              <a:spcAft>
                <a:spcPts val="0"/>
              </a:spcAft>
              <a:defRPr/>
            </a:pPr>
            <a:endParaRPr lang="pl-PL" kern="0">
              <a:solidFill>
                <a:prstClr val="white"/>
              </a:solidFill>
            </a:endParaRPr>
          </a:p>
        </p:txBody>
      </p:sp>
      <p:sp>
        <p:nvSpPr>
          <p:cNvPr id="162827" name="Text Box 26"/>
          <p:cNvSpPr txBox="1">
            <a:spLocks noChangeArrowheads="1"/>
          </p:cNvSpPr>
          <p:nvPr/>
        </p:nvSpPr>
        <p:spPr bwMode="auto">
          <a:xfrm>
            <a:off x="7524750" y="2962275"/>
            <a:ext cx="1431925" cy="1481138"/>
          </a:xfrm>
          <a:prstGeom prst="rect">
            <a:avLst/>
          </a:prstGeom>
          <a:solidFill>
            <a:srgbClr val="DDDDDD"/>
          </a:solidFill>
          <a:ln w="19050"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ts val="600"/>
              </a:spcBef>
            </a:pPr>
            <a:r>
              <a:rPr lang="pl-PL" altLang="en-US" sz="1200"/>
              <a:t>Intensive growth of U.S. mortgage-related securities market in the pre-crisis period</a:t>
            </a:r>
          </a:p>
        </p:txBody>
      </p:sp>
      <p:sp>
        <p:nvSpPr>
          <p:cNvPr id="162828" name="Line 6"/>
          <p:cNvSpPr>
            <a:spLocks noChangeShapeType="1"/>
          </p:cNvSpPr>
          <p:nvPr/>
        </p:nvSpPr>
        <p:spPr bwMode="auto">
          <a:xfrm>
            <a:off x="250825" y="6308725"/>
            <a:ext cx="8642350" cy="0"/>
          </a:xfrm>
          <a:prstGeom prst="line">
            <a:avLst/>
          </a:prstGeom>
          <a:noFill/>
          <a:ln w="28575">
            <a:solidFill>
              <a:srgbClr val="EF9E0D"/>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 name="Prostokąt 1"/>
          <p:cNvSpPr/>
          <p:nvPr/>
        </p:nvSpPr>
        <p:spPr>
          <a:xfrm>
            <a:off x="1547813" y="296863"/>
            <a:ext cx="6769100" cy="369887"/>
          </a:xfrm>
          <a:prstGeom prst="rect">
            <a:avLst/>
          </a:prstGeom>
        </p:spPr>
        <p:txBody>
          <a:bodyPr>
            <a:spAutoFit/>
          </a:bodyPr>
          <a:lstStyle/>
          <a:p>
            <a:pPr algn="ctr" eaLnBrk="1" hangingPunct="1">
              <a:defRPr/>
            </a:pPr>
            <a:r>
              <a:rPr lang="pl-PL" altLang="en-US" cap="small" dirty="0">
                <a:solidFill>
                  <a:srgbClr val="3333CC"/>
                </a:solidFill>
                <a:latin typeface="Arial" panose="020B0604020202020204" pitchFamily="34" charset="0"/>
                <a:cs typeface="Arial" panose="020B0604020202020204" pitchFamily="34" charset="0"/>
              </a:rPr>
              <a:t>U.S. </a:t>
            </a:r>
            <a:r>
              <a:rPr lang="pl-PL" altLang="en-US" cap="small" dirty="0" err="1">
                <a:solidFill>
                  <a:srgbClr val="3333CC"/>
                </a:solidFill>
                <a:latin typeface="Arial" panose="020B0604020202020204" pitchFamily="34" charset="0"/>
                <a:cs typeface="Arial" panose="020B0604020202020204" pitchFamily="34" charset="0"/>
              </a:rPr>
              <a:t>Mortgage-Related</a:t>
            </a:r>
            <a:r>
              <a:rPr lang="pl-PL" altLang="en-US" cap="small" dirty="0">
                <a:solidFill>
                  <a:srgbClr val="3333CC"/>
                </a:solidFill>
                <a:latin typeface="Arial" panose="020B0604020202020204" pitchFamily="34" charset="0"/>
                <a:cs typeface="Arial" panose="020B0604020202020204" pitchFamily="34" charset="0"/>
              </a:rPr>
              <a:t> Securities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pole tekstowe 14"/>
          <p:cNvSpPr txBox="1">
            <a:spLocks noChangeArrowheads="1"/>
          </p:cNvSpPr>
          <p:nvPr/>
        </p:nvSpPr>
        <p:spPr bwMode="auto">
          <a:xfrm>
            <a:off x="1619250" y="306388"/>
            <a:ext cx="66976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pl-PL" altLang="pl-PL" cap="small" dirty="0" smtClean="0">
                <a:solidFill>
                  <a:srgbClr val="3333CC"/>
                </a:solidFill>
              </a:rPr>
              <a:t>DGS Directive</a:t>
            </a:r>
            <a:endParaRPr lang="en-US" altLang="pl-PL" cap="small" dirty="0" smtClean="0">
              <a:solidFill>
                <a:srgbClr val="3333CC"/>
              </a:solidFill>
            </a:endParaRPr>
          </a:p>
        </p:txBody>
      </p:sp>
      <p:grpSp>
        <p:nvGrpSpPr>
          <p:cNvPr id="163843" name="Grupa 24"/>
          <p:cNvGrpSpPr>
            <a:grpSpLocks/>
          </p:cNvGrpSpPr>
          <p:nvPr/>
        </p:nvGrpSpPr>
        <p:grpSpPr bwMode="auto">
          <a:xfrm>
            <a:off x="250825" y="1062038"/>
            <a:ext cx="3433763" cy="641350"/>
            <a:chOff x="0" y="1399728"/>
            <a:chExt cx="2816352" cy="1350220"/>
          </a:xfrm>
        </p:grpSpPr>
        <p:sp>
          <p:nvSpPr>
            <p:cNvPr id="27" name="Prostokąt 26"/>
            <p:cNvSpPr/>
            <p:nvPr/>
          </p:nvSpPr>
          <p:spPr>
            <a:xfrm>
              <a:off x="0" y="1399728"/>
              <a:ext cx="2816352" cy="1350220"/>
            </a:xfrm>
            <a:prstGeom prst="rect">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8" name="Prostokąt 27"/>
            <p:cNvSpPr/>
            <p:nvPr/>
          </p:nvSpPr>
          <p:spPr>
            <a:xfrm>
              <a:off x="0" y="1399728"/>
              <a:ext cx="2669219" cy="135022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eaLnBrk="1" hangingPunct="1">
                <a:lnSpc>
                  <a:spcPct val="90000"/>
                </a:lnSpc>
                <a:spcAft>
                  <a:spcPct val="35000"/>
                </a:spcAft>
                <a:defRPr/>
              </a:pPr>
              <a:r>
                <a:rPr lang="pl-PL" cap="small" dirty="0" err="1">
                  <a:solidFill>
                    <a:prstClr val="black">
                      <a:hueOff val="0"/>
                      <a:satOff val="0"/>
                      <a:lumOff val="0"/>
                      <a:alphaOff val="0"/>
                    </a:prstClr>
                  </a:solidFill>
                </a:rPr>
                <a:t>directive</a:t>
              </a:r>
              <a:r>
                <a:rPr lang="pl-PL" cap="small" dirty="0">
                  <a:solidFill>
                    <a:prstClr val="black">
                      <a:hueOff val="0"/>
                      <a:satOff val="0"/>
                      <a:lumOff val="0"/>
                      <a:alphaOff val="0"/>
                    </a:prstClr>
                  </a:solidFill>
                </a:rPr>
                <a:t> </a:t>
              </a:r>
              <a:r>
                <a:rPr lang="pl-PL" sz="1600" cap="small" dirty="0">
                  <a:solidFill>
                    <a:prstClr val="black">
                      <a:hueOff val="0"/>
                      <a:satOff val="0"/>
                      <a:lumOff val="0"/>
                      <a:alphaOff val="0"/>
                    </a:prstClr>
                  </a:solidFill>
                </a:rPr>
                <a:t>94/19/</a:t>
              </a:r>
              <a:r>
                <a:rPr lang="pl-PL" cap="small" dirty="0" err="1">
                  <a:solidFill>
                    <a:prstClr val="black">
                      <a:hueOff val="0"/>
                      <a:satOff val="0"/>
                      <a:lumOff val="0"/>
                      <a:alphaOff val="0"/>
                    </a:prstClr>
                  </a:solidFill>
                </a:rPr>
                <a:t>ec</a:t>
              </a:r>
              <a:endParaRPr lang="pl-PL" cap="small" dirty="0">
                <a:solidFill>
                  <a:prstClr val="black">
                    <a:hueOff val="0"/>
                    <a:satOff val="0"/>
                    <a:lumOff val="0"/>
                    <a:alphaOff val="0"/>
                  </a:prstClr>
                </a:solidFill>
              </a:endParaRPr>
            </a:p>
            <a:p>
              <a:pPr algn="ctr" defTabSz="755650" eaLnBrk="1" hangingPunct="1">
                <a:lnSpc>
                  <a:spcPct val="90000"/>
                </a:lnSpc>
                <a:spcAft>
                  <a:spcPct val="35000"/>
                </a:spcAft>
                <a:defRPr/>
              </a:pPr>
              <a:r>
                <a:rPr lang="pl-PL" sz="1600" cap="small" dirty="0">
                  <a:solidFill>
                    <a:prstClr val="black">
                      <a:hueOff val="0"/>
                      <a:satOff val="0"/>
                      <a:lumOff val="0"/>
                      <a:alphaOff val="0"/>
                    </a:prstClr>
                  </a:solidFill>
                </a:rPr>
                <a:t>on </a:t>
              </a:r>
              <a:r>
                <a:rPr lang="pl-PL" sz="1600" cap="small" dirty="0" err="1">
                  <a:solidFill>
                    <a:prstClr val="black">
                      <a:hueOff val="0"/>
                      <a:satOff val="0"/>
                      <a:lumOff val="0"/>
                      <a:alphaOff val="0"/>
                    </a:prstClr>
                  </a:solidFill>
                </a:rPr>
                <a:t>deposit-guarantee</a:t>
              </a:r>
              <a:r>
                <a:rPr lang="pl-PL" sz="1600" cap="small" dirty="0">
                  <a:solidFill>
                    <a:prstClr val="black">
                      <a:hueOff val="0"/>
                      <a:satOff val="0"/>
                      <a:lumOff val="0"/>
                      <a:alphaOff val="0"/>
                    </a:prstClr>
                  </a:solidFill>
                </a:rPr>
                <a:t> </a:t>
              </a:r>
              <a:r>
                <a:rPr lang="pl-PL" sz="1600" cap="small" dirty="0" err="1">
                  <a:solidFill>
                    <a:prstClr val="black">
                      <a:hueOff val="0"/>
                      <a:satOff val="0"/>
                      <a:lumOff val="0"/>
                      <a:alphaOff val="0"/>
                    </a:prstClr>
                  </a:solidFill>
                </a:rPr>
                <a:t>schemes</a:t>
              </a:r>
              <a:endParaRPr lang="en-US" sz="1600" cap="small" dirty="0">
                <a:solidFill>
                  <a:prstClr val="black">
                    <a:hueOff val="0"/>
                    <a:satOff val="0"/>
                    <a:lumOff val="0"/>
                    <a:alphaOff val="0"/>
                  </a:prstClr>
                </a:solidFill>
              </a:endParaRPr>
            </a:p>
          </p:txBody>
        </p:sp>
      </p:grpSp>
      <p:sp>
        <p:nvSpPr>
          <p:cNvPr id="41" name="pole tekstowe 40"/>
          <p:cNvSpPr txBox="1"/>
          <p:nvPr/>
        </p:nvSpPr>
        <p:spPr>
          <a:xfrm>
            <a:off x="4787900" y="1062038"/>
            <a:ext cx="4086225" cy="657225"/>
          </a:xfrm>
          <a:prstGeom prst="rect">
            <a:avLst/>
          </a:prstGeom>
          <a:solidFill>
            <a:schemeClr val="bg1">
              <a:lumMod val="75000"/>
            </a:schemeClr>
          </a:solidFill>
          <a:ln>
            <a:solidFill>
              <a:schemeClr val="bg1">
                <a:lumMod val="75000"/>
              </a:schemeClr>
            </a:solidFill>
          </a:ln>
        </p:spPr>
        <p:txBody>
          <a:bodyPr>
            <a:spAutoFit/>
          </a:bodyPr>
          <a:lstStyle/>
          <a:p>
            <a:pPr algn="just" eaLnBrk="1" hangingPunct="1">
              <a:lnSpc>
                <a:spcPts val="2200"/>
              </a:lnSpc>
              <a:defRPr/>
            </a:pPr>
            <a:r>
              <a:rPr lang="pl-PL" sz="1400" dirty="0">
                <a:solidFill>
                  <a:prstClr val="black"/>
                </a:solidFill>
              </a:rPr>
              <a:t>„ […] </a:t>
            </a:r>
            <a:r>
              <a:rPr lang="pl-PL" sz="1400" dirty="0" err="1">
                <a:solidFill>
                  <a:prstClr val="black"/>
                </a:solidFill>
              </a:rPr>
              <a:t>increasing</a:t>
            </a:r>
            <a:r>
              <a:rPr lang="pl-PL" sz="1400" dirty="0">
                <a:solidFill>
                  <a:prstClr val="black"/>
                </a:solidFill>
              </a:rPr>
              <a:t> the </a:t>
            </a:r>
            <a:r>
              <a:rPr lang="pl-PL" sz="1400" dirty="0" err="1">
                <a:solidFill>
                  <a:prstClr val="black"/>
                </a:solidFill>
              </a:rPr>
              <a:t>stability</a:t>
            </a:r>
            <a:r>
              <a:rPr lang="pl-PL" sz="1400" dirty="0">
                <a:solidFill>
                  <a:prstClr val="black"/>
                </a:solidFill>
              </a:rPr>
              <a:t>  of the banking system and </a:t>
            </a:r>
            <a:r>
              <a:rPr lang="pl-PL" sz="1400" dirty="0" err="1">
                <a:solidFill>
                  <a:prstClr val="black"/>
                </a:solidFill>
              </a:rPr>
              <a:t>protection</a:t>
            </a:r>
            <a:r>
              <a:rPr lang="pl-PL" sz="1400" dirty="0">
                <a:solidFill>
                  <a:prstClr val="black"/>
                </a:solidFill>
              </a:rPr>
              <a:t> </a:t>
            </a:r>
            <a:r>
              <a:rPr lang="pl-PL" sz="1400" dirty="0">
                <a:solidFill>
                  <a:prstClr val="black"/>
                </a:solidFill>
              </a:rPr>
              <a:t> for </a:t>
            </a:r>
            <a:r>
              <a:rPr lang="pl-PL" sz="1400" dirty="0" err="1">
                <a:solidFill>
                  <a:prstClr val="black"/>
                </a:solidFill>
              </a:rPr>
              <a:t>savers</a:t>
            </a:r>
            <a:r>
              <a:rPr lang="pl-PL" sz="1400" dirty="0">
                <a:solidFill>
                  <a:prstClr val="black"/>
                </a:solidFill>
              </a:rPr>
              <a:t> ”</a:t>
            </a:r>
          </a:p>
        </p:txBody>
      </p:sp>
      <p:sp>
        <p:nvSpPr>
          <p:cNvPr id="51" name="pole tekstowe 50"/>
          <p:cNvSpPr txBox="1"/>
          <p:nvPr/>
        </p:nvSpPr>
        <p:spPr>
          <a:xfrm>
            <a:off x="250825" y="1890713"/>
            <a:ext cx="8623300" cy="1323975"/>
          </a:xfrm>
          <a:prstGeom prst="rect">
            <a:avLst/>
          </a:prstGeom>
          <a:noFill/>
          <a:ln>
            <a:noFill/>
          </a:ln>
        </p:spPr>
        <p:txBody>
          <a:bodyPr>
            <a:spAutoFit/>
          </a:bodyPr>
          <a:lstStyle/>
          <a:p>
            <a:pPr algn="just" eaLnBrk="1" hangingPunct="1">
              <a:defRPr/>
            </a:pPr>
            <a:r>
              <a:rPr lang="pl-PL" sz="1600" dirty="0">
                <a:solidFill>
                  <a:prstClr val="black"/>
                </a:solidFill>
              </a:rPr>
              <a:t>Tools:</a:t>
            </a:r>
          </a:p>
          <a:p>
            <a:pPr marL="285750" indent="-285750" algn="just" eaLnBrk="1" hangingPunct="1">
              <a:buFontTx/>
              <a:buChar char="-"/>
              <a:defRPr/>
            </a:pPr>
            <a:r>
              <a:rPr lang="pl-PL" sz="1600" dirty="0" err="1">
                <a:solidFill>
                  <a:prstClr val="black"/>
                </a:solidFill>
              </a:rPr>
              <a:t>protection</a:t>
            </a:r>
            <a:r>
              <a:rPr lang="pl-PL" sz="1600" dirty="0">
                <a:solidFill>
                  <a:prstClr val="black"/>
                </a:solidFill>
              </a:rPr>
              <a:t> of </a:t>
            </a:r>
            <a:r>
              <a:rPr lang="pl-PL" sz="1600" dirty="0" err="1">
                <a:solidFill>
                  <a:prstClr val="black"/>
                </a:solidFill>
              </a:rPr>
              <a:t>all</a:t>
            </a:r>
            <a:r>
              <a:rPr lang="pl-PL" sz="1600" dirty="0">
                <a:solidFill>
                  <a:prstClr val="black"/>
                </a:solidFill>
              </a:rPr>
              <a:t> </a:t>
            </a:r>
            <a:r>
              <a:rPr lang="pl-PL" sz="1600" dirty="0" err="1">
                <a:solidFill>
                  <a:prstClr val="black"/>
                </a:solidFill>
              </a:rPr>
              <a:t>depositors</a:t>
            </a:r>
            <a:r>
              <a:rPr lang="pl-PL" sz="1600" dirty="0">
                <a:solidFill>
                  <a:prstClr val="black"/>
                </a:solidFill>
              </a:rPr>
              <a:t> in the </a:t>
            </a:r>
            <a:r>
              <a:rPr lang="pl-PL" sz="1600" dirty="0" err="1">
                <a:solidFill>
                  <a:prstClr val="black"/>
                </a:solidFill>
              </a:rPr>
              <a:t>entire</a:t>
            </a:r>
            <a:r>
              <a:rPr lang="pl-PL" sz="1600" dirty="0">
                <a:solidFill>
                  <a:prstClr val="black"/>
                </a:solidFill>
              </a:rPr>
              <a:t> EU</a:t>
            </a:r>
            <a:endParaRPr lang="pl-PL" sz="1600" dirty="0">
              <a:solidFill>
                <a:prstClr val="black"/>
              </a:solidFill>
            </a:endParaRPr>
          </a:p>
          <a:p>
            <a:pPr marL="285750" indent="-285750" algn="just" eaLnBrk="1" hangingPunct="1">
              <a:buFontTx/>
              <a:buChar char="-"/>
              <a:defRPr/>
            </a:pPr>
            <a:r>
              <a:rPr lang="pl-PL" sz="1600" dirty="0">
                <a:solidFill>
                  <a:prstClr val="black"/>
                </a:solidFill>
              </a:rPr>
              <a:t>min. </a:t>
            </a:r>
            <a:r>
              <a:rPr lang="pl-PL" sz="1600" dirty="0" err="1">
                <a:solidFill>
                  <a:prstClr val="black"/>
                </a:solidFill>
              </a:rPr>
              <a:t>level</a:t>
            </a:r>
            <a:r>
              <a:rPr lang="pl-PL" sz="1600" dirty="0">
                <a:solidFill>
                  <a:prstClr val="black"/>
                </a:solidFill>
              </a:rPr>
              <a:t> of </a:t>
            </a:r>
            <a:r>
              <a:rPr lang="pl-PL" sz="1600" dirty="0" err="1">
                <a:solidFill>
                  <a:prstClr val="black"/>
                </a:solidFill>
              </a:rPr>
              <a:t>protection</a:t>
            </a:r>
            <a:r>
              <a:rPr lang="pl-PL" sz="1600" dirty="0">
                <a:solidFill>
                  <a:prstClr val="black"/>
                </a:solidFill>
              </a:rPr>
              <a:t> – 20 000 euro</a:t>
            </a:r>
          </a:p>
          <a:p>
            <a:pPr marL="285750" indent="-285750" algn="just" eaLnBrk="1" hangingPunct="1">
              <a:buFontTx/>
              <a:buChar char="-"/>
              <a:defRPr/>
            </a:pPr>
            <a:r>
              <a:rPr lang="pl-PL" sz="1600" dirty="0" err="1">
                <a:solidFill>
                  <a:prstClr val="black"/>
                </a:solidFill>
              </a:rPr>
              <a:t>banks</a:t>
            </a:r>
            <a:r>
              <a:rPr lang="pl-PL" sz="1600" dirty="0">
                <a:solidFill>
                  <a:prstClr val="black"/>
                </a:solidFill>
              </a:rPr>
              <a:t> </a:t>
            </a:r>
            <a:r>
              <a:rPr lang="pl-PL" sz="1600" dirty="0" err="1">
                <a:solidFill>
                  <a:prstClr val="black"/>
                </a:solidFill>
              </a:rPr>
              <a:t>provide</a:t>
            </a:r>
            <a:r>
              <a:rPr lang="pl-PL" sz="1600" dirty="0">
                <a:solidFill>
                  <a:prstClr val="black"/>
                </a:solidFill>
              </a:rPr>
              <a:t> </a:t>
            </a:r>
            <a:r>
              <a:rPr lang="pl-PL" sz="1600" dirty="0" err="1">
                <a:solidFill>
                  <a:prstClr val="black"/>
                </a:solidFill>
              </a:rPr>
              <a:t>customers</a:t>
            </a:r>
            <a:r>
              <a:rPr lang="pl-PL" sz="1600" dirty="0">
                <a:solidFill>
                  <a:prstClr val="black"/>
                </a:solidFill>
              </a:rPr>
              <a:t> with </a:t>
            </a:r>
            <a:r>
              <a:rPr lang="pl-PL" sz="1600" dirty="0" err="1">
                <a:solidFill>
                  <a:prstClr val="black"/>
                </a:solidFill>
              </a:rPr>
              <a:t>information</a:t>
            </a:r>
            <a:r>
              <a:rPr lang="pl-PL" sz="1600" dirty="0">
                <a:solidFill>
                  <a:prstClr val="black"/>
                </a:solidFill>
              </a:rPr>
              <a:t> </a:t>
            </a:r>
            <a:r>
              <a:rPr lang="pl-PL" sz="1600" dirty="0" err="1">
                <a:solidFill>
                  <a:prstClr val="black"/>
                </a:solidFill>
              </a:rPr>
              <a:t>about</a:t>
            </a:r>
            <a:r>
              <a:rPr lang="pl-PL" sz="1600" dirty="0">
                <a:solidFill>
                  <a:prstClr val="black"/>
                </a:solidFill>
              </a:rPr>
              <a:t> the </a:t>
            </a:r>
            <a:r>
              <a:rPr lang="pl-PL" sz="1600" dirty="0" err="1">
                <a:solidFill>
                  <a:prstClr val="black"/>
                </a:solidFill>
              </a:rPr>
              <a:t>rules</a:t>
            </a:r>
            <a:r>
              <a:rPr lang="pl-PL" sz="1600" dirty="0">
                <a:solidFill>
                  <a:prstClr val="black"/>
                </a:solidFill>
              </a:rPr>
              <a:t> </a:t>
            </a:r>
            <a:r>
              <a:rPr lang="pl-PL" sz="1600" dirty="0" err="1">
                <a:solidFill>
                  <a:prstClr val="black"/>
                </a:solidFill>
              </a:rPr>
              <a:t>concerning</a:t>
            </a:r>
            <a:r>
              <a:rPr lang="pl-PL" sz="1600" dirty="0">
                <a:solidFill>
                  <a:prstClr val="black"/>
                </a:solidFill>
              </a:rPr>
              <a:t> </a:t>
            </a:r>
            <a:r>
              <a:rPr lang="pl-PL" sz="1600" dirty="0" err="1">
                <a:solidFill>
                  <a:prstClr val="black"/>
                </a:solidFill>
              </a:rPr>
              <a:t>deposit</a:t>
            </a:r>
            <a:r>
              <a:rPr lang="pl-PL" sz="1600" dirty="0">
                <a:solidFill>
                  <a:prstClr val="black"/>
                </a:solidFill>
              </a:rPr>
              <a:t> </a:t>
            </a:r>
            <a:r>
              <a:rPr lang="pl-PL" sz="1600" dirty="0" err="1">
                <a:solidFill>
                  <a:prstClr val="black"/>
                </a:solidFill>
              </a:rPr>
              <a:t>guarantee</a:t>
            </a:r>
            <a:r>
              <a:rPr lang="pl-PL" sz="1600" dirty="0">
                <a:solidFill>
                  <a:prstClr val="black"/>
                </a:solidFill>
              </a:rPr>
              <a:t> </a:t>
            </a:r>
            <a:r>
              <a:rPr lang="pl-PL" sz="1600" dirty="0" err="1">
                <a:solidFill>
                  <a:prstClr val="black"/>
                </a:solidFill>
              </a:rPr>
              <a:t>schemes</a:t>
            </a:r>
            <a:endParaRPr lang="pl-PL" sz="1600" dirty="0">
              <a:solidFill>
                <a:prstClr val="black"/>
              </a:solidFill>
            </a:endParaRPr>
          </a:p>
        </p:txBody>
      </p:sp>
      <p:sp>
        <p:nvSpPr>
          <p:cNvPr id="163846" name="Trójkąt równoramienny 24"/>
          <p:cNvSpPr>
            <a:spLocks noChangeArrowheads="1"/>
          </p:cNvSpPr>
          <p:nvPr/>
        </p:nvSpPr>
        <p:spPr bwMode="auto">
          <a:xfrm rot="5400000">
            <a:off x="4337845" y="1304131"/>
            <a:ext cx="563562" cy="155575"/>
          </a:xfrm>
          <a:prstGeom prst="triangle">
            <a:avLst>
              <a:gd name="adj" fmla="val 50000"/>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solidFill>
                <a:srgbClr val="000000"/>
              </a:solidFill>
            </a:endParaRPr>
          </a:p>
        </p:txBody>
      </p:sp>
      <p:sp>
        <p:nvSpPr>
          <p:cNvPr id="163847" name="Prostokąt 1"/>
          <p:cNvSpPr>
            <a:spLocks noChangeArrowheads="1"/>
          </p:cNvSpPr>
          <p:nvPr/>
        </p:nvSpPr>
        <p:spPr bwMode="auto">
          <a:xfrm>
            <a:off x="3808413" y="1100138"/>
            <a:ext cx="733425" cy="563562"/>
          </a:xfrm>
          <a:prstGeom prst="rect">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pl-PL" altLang="en-US">
                <a:solidFill>
                  <a:srgbClr val="000000"/>
                </a:solidFill>
              </a:rPr>
              <a:t>Goal</a:t>
            </a:r>
            <a:endParaRPr lang="en-US" altLang="en-US">
              <a:solidFill>
                <a:srgbClr val="000000"/>
              </a:solidFill>
            </a:endParaRPr>
          </a:p>
        </p:txBody>
      </p:sp>
      <p:grpSp>
        <p:nvGrpSpPr>
          <p:cNvPr id="163848" name="Grupa 24"/>
          <p:cNvGrpSpPr>
            <a:grpSpLocks/>
          </p:cNvGrpSpPr>
          <p:nvPr/>
        </p:nvGrpSpPr>
        <p:grpSpPr bwMode="auto">
          <a:xfrm>
            <a:off x="250825" y="3284538"/>
            <a:ext cx="3433763" cy="641350"/>
            <a:chOff x="0" y="1399728"/>
            <a:chExt cx="2816352" cy="1350220"/>
          </a:xfrm>
        </p:grpSpPr>
        <p:sp>
          <p:nvSpPr>
            <p:cNvPr id="32" name="Prostokąt 31"/>
            <p:cNvSpPr/>
            <p:nvPr/>
          </p:nvSpPr>
          <p:spPr>
            <a:xfrm>
              <a:off x="0" y="1399728"/>
              <a:ext cx="2816352" cy="1350220"/>
            </a:xfrm>
            <a:prstGeom prst="rect">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33" name="Prostokąt 32"/>
            <p:cNvSpPr/>
            <p:nvPr/>
          </p:nvSpPr>
          <p:spPr>
            <a:xfrm>
              <a:off x="0" y="1399728"/>
              <a:ext cx="2669219" cy="135022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eaLnBrk="1" hangingPunct="1">
                <a:lnSpc>
                  <a:spcPct val="90000"/>
                </a:lnSpc>
                <a:spcAft>
                  <a:spcPct val="35000"/>
                </a:spcAft>
                <a:defRPr/>
              </a:pPr>
              <a:r>
                <a:rPr lang="pl-PL" cap="small" dirty="0" err="1">
                  <a:solidFill>
                    <a:prstClr val="black">
                      <a:hueOff val="0"/>
                      <a:satOff val="0"/>
                      <a:lumOff val="0"/>
                      <a:alphaOff val="0"/>
                    </a:prstClr>
                  </a:solidFill>
                </a:rPr>
                <a:t>directive</a:t>
              </a:r>
              <a:r>
                <a:rPr lang="pl-PL" cap="small" dirty="0">
                  <a:solidFill>
                    <a:prstClr val="black">
                      <a:hueOff val="0"/>
                      <a:satOff val="0"/>
                      <a:lumOff val="0"/>
                      <a:alphaOff val="0"/>
                    </a:prstClr>
                  </a:solidFill>
                </a:rPr>
                <a:t> </a:t>
              </a:r>
              <a:r>
                <a:rPr lang="pl-PL" sz="1600" cap="small" dirty="0">
                  <a:solidFill>
                    <a:prstClr val="black">
                      <a:hueOff val="0"/>
                      <a:satOff val="0"/>
                      <a:lumOff val="0"/>
                      <a:alphaOff val="0"/>
                    </a:prstClr>
                  </a:solidFill>
                </a:rPr>
                <a:t>2009/14/</a:t>
              </a:r>
              <a:r>
                <a:rPr lang="pl-PL" cap="small" dirty="0" err="1">
                  <a:solidFill>
                    <a:prstClr val="black">
                      <a:hueOff val="0"/>
                      <a:satOff val="0"/>
                      <a:lumOff val="0"/>
                      <a:alphaOff val="0"/>
                    </a:prstClr>
                  </a:solidFill>
                </a:rPr>
                <a:t>ec</a:t>
              </a:r>
              <a:endParaRPr lang="pl-PL" cap="small" dirty="0">
                <a:solidFill>
                  <a:prstClr val="black">
                    <a:hueOff val="0"/>
                    <a:satOff val="0"/>
                    <a:lumOff val="0"/>
                    <a:alphaOff val="0"/>
                  </a:prstClr>
                </a:solidFill>
              </a:endParaRPr>
            </a:p>
            <a:p>
              <a:pPr algn="ctr" defTabSz="755650" eaLnBrk="1" hangingPunct="1">
                <a:lnSpc>
                  <a:spcPct val="90000"/>
                </a:lnSpc>
                <a:spcAft>
                  <a:spcPct val="35000"/>
                </a:spcAft>
                <a:defRPr/>
              </a:pPr>
              <a:r>
                <a:rPr lang="pl-PL" sz="1600" cap="small" dirty="0" err="1">
                  <a:solidFill>
                    <a:prstClr val="black">
                      <a:hueOff val="0"/>
                      <a:satOff val="0"/>
                      <a:lumOff val="0"/>
                      <a:alphaOff val="0"/>
                    </a:prstClr>
                  </a:solidFill>
                </a:rPr>
                <a:t>amending</a:t>
              </a:r>
              <a:r>
                <a:rPr lang="pl-PL" sz="1600" cap="small" dirty="0">
                  <a:solidFill>
                    <a:prstClr val="black">
                      <a:hueOff val="0"/>
                      <a:satOff val="0"/>
                      <a:lumOff val="0"/>
                      <a:alphaOff val="0"/>
                    </a:prstClr>
                  </a:solidFill>
                </a:rPr>
                <a:t> DGSD</a:t>
              </a:r>
              <a:endParaRPr lang="en-US" sz="1600" cap="small" dirty="0">
                <a:solidFill>
                  <a:prstClr val="black">
                    <a:hueOff val="0"/>
                    <a:satOff val="0"/>
                    <a:lumOff val="0"/>
                    <a:alphaOff val="0"/>
                  </a:prstClr>
                </a:solidFill>
              </a:endParaRPr>
            </a:p>
          </p:txBody>
        </p:sp>
      </p:grpSp>
      <p:sp>
        <p:nvSpPr>
          <p:cNvPr id="36" name="pole tekstowe 35"/>
          <p:cNvSpPr txBox="1"/>
          <p:nvPr/>
        </p:nvSpPr>
        <p:spPr>
          <a:xfrm>
            <a:off x="4787900" y="3267075"/>
            <a:ext cx="4086225" cy="1401763"/>
          </a:xfrm>
          <a:prstGeom prst="rect">
            <a:avLst/>
          </a:prstGeom>
          <a:solidFill>
            <a:schemeClr val="bg1">
              <a:lumMod val="75000"/>
            </a:schemeClr>
          </a:solidFill>
          <a:ln>
            <a:solidFill>
              <a:schemeClr val="bg1">
                <a:lumMod val="75000"/>
              </a:schemeClr>
            </a:solidFill>
          </a:ln>
        </p:spPr>
        <p:txBody>
          <a:bodyPr>
            <a:spAutoFit/>
          </a:bodyPr>
          <a:lstStyle/>
          <a:p>
            <a:pPr algn="just" eaLnBrk="1" hangingPunct="1">
              <a:lnSpc>
                <a:spcPts val="1800"/>
              </a:lnSpc>
              <a:spcAft>
                <a:spcPts val="600"/>
              </a:spcAft>
              <a:defRPr/>
            </a:pPr>
            <a:r>
              <a:rPr lang="pl-PL" sz="1400" dirty="0">
                <a:solidFill>
                  <a:prstClr val="black"/>
                </a:solidFill>
              </a:rPr>
              <a:t>„ […] </a:t>
            </a:r>
            <a:r>
              <a:rPr lang="en-US" sz="1400" dirty="0">
                <a:solidFill>
                  <a:prstClr val="black"/>
                </a:solidFill>
              </a:rPr>
              <a:t>restore confidence and proper functioning of</a:t>
            </a:r>
            <a:r>
              <a:rPr lang="pl-PL" sz="1400" dirty="0">
                <a:solidFill>
                  <a:prstClr val="black"/>
                </a:solidFill>
              </a:rPr>
              <a:t> </a:t>
            </a:r>
            <a:r>
              <a:rPr lang="en-US" sz="1400" dirty="0">
                <a:solidFill>
                  <a:prstClr val="black"/>
                </a:solidFill>
              </a:rPr>
              <a:t>the financial sector</a:t>
            </a:r>
            <a:r>
              <a:rPr lang="pl-PL" sz="1400" dirty="0">
                <a:solidFill>
                  <a:prstClr val="black"/>
                </a:solidFill>
              </a:rPr>
              <a:t>”</a:t>
            </a:r>
          </a:p>
          <a:p>
            <a:pPr algn="just" eaLnBrk="1" hangingPunct="1">
              <a:lnSpc>
                <a:spcPts val="1800"/>
              </a:lnSpc>
              <a:spcAft>
                <a:spcPts val="600"/>
              </a:spcAft>
              <a:defRPr/>
            </a:pPr>
            <a:r>
              <a:rPr lang="pl-PL" sz="1400" dirty="0">
                <a:solidFill>
                  <a:prstClr val="black"/>
                </a:solidFill>
              </a:rPr>
              <a:t>„ […] </a:t>
            </a:r>
            <a:r>
              <a:rPr lang="en-US" sz="1400" dirty="0">
                <a:solidFill>
                  <a:prstClr val="black"/>
                </a:solidFill>
              </a:rPr>
              <a:t>take all necessary</a:t>
            </a:r>
            <a:r>
              <a:rPr lang="pl-PL" sz="1400" dirty="0">
                <a:solidFill>
                  <a:prstClr val="black"/>
                </a:solidFill>
              </a:rPr>
              <a:t> </a:t>
            </a:r>
            <a:r>
              <a:rPr lang="en-US" sz="1400" dirty="0">
                <a:solidFill>
                  <a:prstClr val="black"/>
                </a:solidFill>
              </a:rPr>
              <a:t>measures to protect the deposits of individual savers</a:t>
            </a:r>
            <a:r>
              <a:rPr lang="pl-PL" sz="1400" dirty="0">
                <a:solidFill>
                  <a:prstClr val="black"/>
                </a:solidFill>
              </a:rPr>
              <a:t>”</a:t>
            </a:r>
          </a:p>
          <a:p>
            <a:pPr algn="just" eaLnBrk="1" hangingPunct="1">
              <a:lnSpc>
                <a:spcPts val="1800"/>
              </a:lnSpc>
              <a:spcAft>
                <a:spcPts val="600"/>
              </a:spcAft>
              <a:defRPr/>
            </a:pPr>
            <a:r>
              <a:rPr lang="pl-PL" sz="1400" dirty="0">
                <a:solidFill>
                  <a:prstClr val="black"/>
                </a:solidFill>
              </a:rPr>
              <a:t>„ […] </a:t>
            </a:r>
            <a:r>
              <a:rPr lang="pl-PL" sz="1400" dirty="0" err="1">
                <a:solidFill>
                  <a:prstClr val="black"/>
                </a:solidFill>
              </a:rPr>
              <a:t>improvement</a:t>
            </a:r>
            <a:r>
              <a:rPr lang="pl-PL" sz="1400" dirty="0">
                <a:solidFill>
                  <a:prstClr val="black"/>
                </a:solidFill>
              </a:rPr>
              <a:t> of </a:t>
            </a:r>
            <a:r>
              <a:rPr lang="pl-PL" sz="1400" dirty="0" err="1">
                <a:solidFill>
                  <a:prstClr val="black"/>
                </a:solidFill>
              </a:rPr>
              <a:t>that</a:t>
            </a:r>
            <a:r>
              <a:rPr lang="pl-PL" sz="1400" dirty="0">
                <a:solidFill>
                  <a:prstClr val="black"/>
                </a:solidFill>
              </a:rPr>
              <a:t> </a:t>
            </a:r>
            <a:r>
              <a:rPr lang="pl-PL" sz="1400" dirty="0" err="1">
                <a:solidFill>
                  <a:prstClr val="black"/>
                </a:solidFill>
              </a:rPr>
              <a:t>coverage</a:t>
            </a:r>
            <a:r>
              <a:rPr lang="pl-PL" sz="1400" dirty="0">
                <a:solidFill>
                  <a:prstClr val="black"/>
                </a:solidFill>
              </a:rPr>
              <a:t>”</a:t>
            </a:r>
          </a:p>
        </p:txBody>
      </p:sp>
      <p:sp>
        <p:nvSpPr>
          <p:cNvPr id="163850" name="Trójkąt równoramienny 24"/>
          <p:cNvSpPr>
            <a:spLocks noChangeArrowheads="1"/>
          </p:cNvSpPr>
          <p:nvPr/>
        </p:nvSpPr>
        <p:spPr bwMode="auto">
          <a:xfrm rot="5400000">
            <a:off x="4338638" y="3521075"/>
            <a:ext cx="561975" cy="155575"/>
          </a:xfrm>
          <a:prstGeom prst="triangle">
            <a:avLst>
              <a:gd name="adj" fmla="val 50000"/>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solidFill>
                <a:srgbClr val="000000"/>
              </a:solidFill>
            </a:endParaRPr>
          </a:p>
        </p:txBody>
      </p:sp>
      <p:sp>
        <p:nvSpPr>
          <p:cNvPr id="163851" name="Prostokąt 37"/>
          <p:cNvSpPr>
            <a:spLocks noChangeArrowheads="1"/>
          </p:cNvSpPr>
          <p:nvPr/>
        </p:nvSpPr>
        <p:spPr bwMode="auto">
          <a:xfrm>
            <a:off x="3803650" y="3314700"/>
            <a:ext cx="733425" cy="563563"/>
          </a:xfrm>
          <a:prstGeom prst="rect">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pl-PL" altLang="en-US">
                <a:solidFill>
                  <a:srgbClr val="000000"/>
                </a:solidFill>
              </a:rPr>
              <a:t>Goal</a:t>
            </a:r>
            <a:endParaRPr lang="en-US" altLang="en-US">
              <a:solidFill>
                <a:srgbClr val="000000"/>
              </a:solidFill>
            </a:endParaRPr>
          </a:p>
        </p:txBody>
      </p:sp>
      <p:sp>
        <p:nvSpPr>
          <p:cNvPr id="39" name="pole tekstowe 38"/>
          <p:cNvSpPr txBox="1"/>
          <p:nvPr/>
        </p:nvSpPr>
        <p:spPr>
          <a:xfrm>
            <a:off x="250825" y="4660900"/>
            <a:ext cx="8623300" cy="1570038"/>
          </a:xfrm>
          <a:prstGeom prst="rect">
            <a:avLst/>
          </a:prstGeom>
          <a:noFill/>
          <a:ln>
            <a:noFill/>
          </a:ln>
        </p:spPr>
        <p:txBody>
          <a:bodyPr>
            <a:spAutoFit/>
          </a:bodyPr>
          <a:lstStyle>
            <a:defPPr>
              <a:defRPr lang="pl-PL"/>
            </a:defPPr>
            <a:lvl1pPr algn="just" fontAlgn="base">
              <a:spcBef>
                <a:spcPct val="0"/>
              </a:spcBef>
              <a:spcAft>
                <a:spcPct val="0"/>
              </a:spcAft>
              <a:defRPr sz="1600">
                <a:solidFill>
                  <a:prstClr val="black"/>
                </a:solidFill>
                <a:cs typeface="Arial" charset="0"/>
              </a:defRPr>
            </a:lvl1pPr>
          </a:lstStyle>
          <a:p>
            <a:pPr eaLnBrk="1" hangingPunct="1">
              <a:defRPr/>
            </a:pPr>
            <a:r>
              <a:rPr lang="pl-PL" dirty="0"/>
              <a:t>Tools:</a:t>
            </a:r>
          </a:p>
          <a:p>
            <a:pPr marL="285750" indent="-285750" eaLnBrk="1" hangingPunct="1">
              <a:buFont typeface="Arial" panose="020B0604020202020204" pitchFamily="34" charset="0"/>
              <a:buChar char="-"/>
              <a:defRPr/>
            </a:pPr>
            <a:r>
              <a:rPr lang="pl-PL" dirty="0" err="1"/>
              <a:t>i</a:t>
            </a:r>
            <a:r>
              <a:rPr lang="pl-PL" dirty="0" err="1" smtClean="0"/>
              <a:t>ncreasing</a:t>
            </a:r>
            <a:r>
              <a:rPr lang="pl-PL" dirty="0" smtClean="0"/>
              <a:t> </a:t>
            </a:r>
            <a:r>
              <a:rPr lang="pl-PL" dirty="0" err="1"/>
              <a:t>level</a:t>
            </a:r>
            <a:r>
              <a:rPr lang="pl-PL" dirty="0"/>
              <a:t> of </a:t>
            </a:r>
            <a:r>
              <a:rPr lang="pl-PL" dirty="0" err="1"/>
              <a:t>protection</a:t>
            </a:r>
            <a:r>
              <a:rPr lang="pl-PL" dirty="0"/>
              <a:t> to 50 000 euro and </a:t>
            </a:r>
            <a:r>
              <a:rPr lang="pl-PL" dirty="0" err="1"/>
              <a:t>later</a:t>
            </a:r>
            <a:r>
              <a:rPr lang="pl-PL" dirty="0"/>
              <a:t> to 100 000 euro </a:t>
            </a:r>
          </a:p>
          <a:p>
            <a:pPr marL="285750" indent="-285750" eaLnBrk="1" hangingPunct="1">
              <a:buFont typeface="Arial" panose="020B0604020202020204" pitchFamily="34" charset="0"/>
              <a:buChar char="-"/>
              <a:defRPr/>
            </a:pPr>
            <a:r>
              <a:rPr lang="pl-PL" dirty="0" err="1" smtClean="0"/>
              <a:t>faster</a:t>
            </a:r>
            <a:r>
              <a:rPr lang="pl-PL" dirty="0" smtClean="0"/>
              <a:t> </a:t>
            </a:r>
            <a:r>
              <a:rPr lang="pl-PL" dirty="0" err="1"/>
              <a:t>pay</a:t>
            </a:r>
            <a:r>
              <a:rPr lang="pl-PL" dirty="0"/>
              <a:t>-out - </a:t>
            </a:r>
            <a:r>
              <a:rPr lang="pl-PL" dirty="0" err="1"/>
              <a:t>up</a:t>
            </a:r>
            <a:r>
              <a:rPr lang="pl-PL" dirty="0"/>
              <a:t> to 20 </a:t>
            </a:r>
            <a:r>
              <a:rPr lang="pl-PL" dirty="0" err="1"/>
              <a:t>working</a:t>
            </a:r>
            <a:r>
              <a:rPr lang="pl-PL" dirty="0"/>
              <a:t> </a:t>
            </a:r>
            <a:r>
              <a:rPr lang="pl-PL" dirty="0" err="1"/>
              <a:t>days</a:t>
            </a:r>
            <a:endParaRPr lang="pl-PL" dirty="0"/>
          </a:p>
          <a:p>
            <a:pPr marL="285750" indent="-285750" eaLnBrk="1" hangingPunct="1">
              <a:buFont typeface="Arial" panose="020B0604020202020204" pitchFamily="34" charset="0"/>
              <a:buChar char="-"/>
              <a:defRPr/>
            </a:pPr>
            <a:r>
              <a:rPr lang="pl-PL" dirty="0" err="1"/>
              <a:t>e</a:t>
            </a:r>
            <a:r>
              <a:rPr lang="pl-PL" dirty="0" err="1" smtClean="0"/>
              <a:t>liminating</a:t>
            </a:r>
            <a:r>
              <a:rPr lang="pl-PL" dirty="0" smtClean="0"/>
              <a:t> the </a:t>
            </a:r>
            <a:r>
              <a:rPr lang="pl-PL" dirty="0" err="1" smtClean="0"/>
              <a:t>possibility</a:t>
            </a:r>
            <a:r>
              <a:rPr lang="pl-PL" dirty="0" smtClean="0"/>
              <a:t> of </a:t>
            </a:r>
            <a:r>
              <a:rPr lang="pl-PL" dirty="0" err="1" smtClean="0"/>
              <a:t>depositor</a:t>
            </a:r>
            <a:r>
              <a:rPr lang="pl-PL" dirty="0" smtClean="0"/>
              <a:t> co-</a:t>
            </a:r>
            <a:r>
              <a:rPr lang="pl-PL" dirty="0" err="1" smtClean="0"/>
              <a:t>insurance</a:t>
            </a:r>
            <a:endParaRPr lang="pl-PL" dirty="0" smtClean="0"/>
          </a:p>
          <a:p>
            <a:pPr marL="285750" indent="-285750" eaLnBrk="1" hangingPunct="1">
              <a:buFont typeface="Arial" panose="020B0604020202020204" pitchFamily="34" charset="0"/>
              <a:buChar char="-"/>
              <a:defRPr/>
            </a:pPr>
            <a:r>
              <a:rPr lang="pl-PL" dirty="0" err="1" smtClean="0"/>
              <a:t>strengthening</a:t>
            </a:r>
            <a:r>
              <a:rPr lang="pl-PL" dirty="0" smtClean="0"/>
              <a:t> </a:t>
            </a:r>
            <a:r>
              <a:rPr lang="pl-PL" dirty="0" err="1"/>
              <a:t>information</a:t>
            </a:r>
            <a:r>
              <a:rPr lang="pl-PL" dirty="0"/>
              <a:t> </a:t>
            </a:r>
            <a:r>
              <a:rPr lang="pl-PL" dirty="0" err="1"/>
              <a:t>rules</a:t>
            </a:r>
            <a:r>
              <a:rPr lang="pl-PL" dirty="0"/>
              <a:t> (</a:t>
            </a:r>
            <a:r>
              <a:rPr lang="pl-PL" dirty="0" err="1" smtClean="0"/>
              <a:t>additionally</a:t>
            </a:r>
            <a:r>
              <a:rPr lang="pl-PL" dirty="0" smtClean="0"/>
              <a:t> </a:t>
            </a:r>
            <a:r>
              <a:rPr lang="pl-PL" dirty="0" err="1" smtClean="0"/>
              <a:t>banks</a:t>
            </a:r>
            <a:r>
              <a:rPr lang="pl-PL" dirty="0" smtClean="0"/>
              <a:t> </a:t>
            </a:r>
            <a:r>
              <a:rPr lang="pl-PL" dirty="0" err="1"/>
              <a:t>inform</a:t>
            </a:r>
            <a:r>
              <a:rPr lang="pl-PL" dirty="0"/>
              <a:t> </a:t>
            </a:r>
            <a:r>
              <a:rPr lang="pl-PL" dirty="0" err="1"/>
              <a:t>customers</a:t>
            </a:r>
            <a:r>
              <a:rPr lang="pl-PL" dirty="0"/>
              <a:t> </a:t>
            </a:r>
            <a:r>
              <a:rPr lang="pl-PL" dirty="0" err="1" smtClean="0"/>
              <a:t>if</a:t>
            </a:r>
            <a:r>
              <a:rPr lang="pl-PL" dirty="0" smtClean="0"/>
              <a:t> </a:t>
            </a:r>
            <a:r>
              <a:rPr lang="pl-PL" dirty="0" err="1"/>
              <a:t>financial</a:t>
            </a:r>
            <a:r>
              <a:rPr lang="pl-PL" dirty="0"/>
              <a:t> instrument </a:t>
            </a:r>
            <a:r>
              <a:rPr lang="pl-PL" dirty="0" err="1"/>
              <a:t>is</a:t>
            </a:r>
            <a:r>
              <a:rPr lang="pl-PL" dirty="0"/>
              <a:t> not </a:t>
            </a:r>
            <a:r>
              <a:rPr lang="pl-PL" dirty="0" err="1" smtClean="0"/>
              <a:t>covered</a:t>
            </a:r>
            <a:r>
              <a:rPr lang="pl-PL" dirty="0" smtClean="0"/>
              <a:t>)</a:t>
            </a:r>
            <a:endParaRPr lang="pl-PL"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pole tekstowe 14"/>
          <p:cNvSpPr txBox="1">
            <a:spLocks noChangeArrowheads="1"/>
          </p:cNvSpPr>
          <p:nvPr/>
        </p:nvSpPr>
        <p:spPr bwMode="auto">
          <a:xfrm>
            <a:off x="1619250" y="306388"/>
            <a:ext cx="66976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pl-PL" altLang="pl-PL" cap="small" dirty="0" smtClean="0">
                <a:solidFill>
                  <a:srgbClr val="3333CC"/>
                </a:solidFill>
              </a:rPr>
              <a:t>DGS Directive</a:t>
            </a:r>
            <a:endParaRPr lang="en-US" altLang="pl-PL" cap="small" dirty="0" smtClean="0">
              <a:solidFill>
                <a:srgbClr val="3333CC"/>
              </a:solidFill>
            </a:endParaRPr>
          </a:p>
        </p:txBody>
      </p:sp>
      <p:grpSp>
        <p:nvGrpSpPr>
          <p:cNvPr id="164867" name="Grupa 24"/>
          <p:cNvGrpSpPr>
            <a:grpSpLocks/>
          </p:cNvGrpSpPr>
          <p:nvPr/>
        </p:nvGrpSpPr>
        <p:grpSpPr bwMode="auto">
          <a:xfrm>
            <a:off x="250825" y="1062038"/>
            <a:ext cx="2592388" cy="927100"/>
            <a:chOff x="0" y="1399728"/>
            <a:chExt cx="2816352" cy="1350220"/>
          </a:xfrm>
        </p:grpSpPr>
        <p:sp>
          <p:nvSpPr>
            <p:cNvPr id="27" name="Prostokąt 26"/>
            <p:cNvSpPr/>
            <p:nvPr/>
          </p:nvSpPr>
          <p:spPr>
            <a:xfrm>
              <a:off x="0" y="1399728"/>
              <a:ext cx="2816352" cy="1350220"/>
            </a:xfrm>
            <a:prstGeom prst="rect">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8" name="Prostokąt 27"/>
            <p:cNvSpPr/>
            <p:nvPr/>
          </p:nvSpPr>
          <p:spPr>
            <a:xfrm>
              <a:off x="0" y="1399728"/>
              <a:ext cx="2669756" cy="135022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64770" tIns="64770" rIns="64770" bIns="64770" spcCol="1270" anchor="ctr"/>
            <a:lstStyle/>
            <a:p>
              <a:pPr algn="ctr" defTabSz="755650" eaLnBrk="1" hangingPunct="1">
                <a:lnSpc>
                  <a:spcPct val="90000"/>
                </a:lnSpc>
                <a:spcAft>
                  <a:spcPct val="35000"/>
                </a:spcAft>
                <a:defRPr/>
              </a:pPr>
              <a:r>
                <a:rPr lang="pl-PL" cap="small" dirty="0">
                  <a:solidFill>
                    <a:prstClr val="black">
                      <a:hueOff val="0"/>
                      <a:satOff val="0"/>
                      <a:lumOff val="0"/>
                      <a:alphaOff val="0"/>
                    </a:prstClr>
                  </a:solidFill>
                </a:rPr>
                <a:t>NEW DGS DIRECTIVE</a:t>
              </a:r>
            </a:p>
            <a:p>
              <a:pPr algn="ctr" defTabSz="755650" eaLnBrk="1" hangingPunct="1">
                <a:lnSpc>
                  <a:spcPct val="90000"/>
                </a:lnSpc>
                <a:spcAft>
                  <a:spcPct val="35000"/>
                </a:spcAft>
                <a:defRPr/>
              </a:pPr>
              <a:r>
                <a:rPr lang="pl-PL" sz="1600" cap="small" dirty="0">
                  <a:solidFill>
                    <a:prstClr val="black">
                      <a:hueOff val="0"/>
                      <a:satOff val="0"/>
                      <a:lumOff val="0"/>
                      <a:alphaOff val="0"/>
                    </a:prstClr>
                  </a:solidFill>
                </a:rPr>
                <a:t>2014</a:t>
              </a:r>
              <a:endParaRPr lang="en-US" sz="1600" cap="small" dirty="0">
                <a:solidFill>
                  <a:prstClr val="black">
                    <a:hueOff val="0"/>
                    <a:satOff val="0"/>
                    <a:lumOff val="0"/>
                    <a:alphaOff val="0"/>
                  </a:prstClr>
                </a:solidFill>
              </a:endParaRPr>
            </a:p>
          </p:txBody>
        </p:sp>
      </p:grpSp>
      <p:sp>
        <p:nvSpPr>
          <p:cNvPr id="41" name="pole tekstowe 40"/>
          <p:cNvSpPr txBox="1"/>
          <p:nvPr/>
        </p:nvSpPr>
        <p:spPr>
          <a:xfrm>
            <a:off x="3851275" y="904875"/>
            <a:ext cx="5011738" cy="1246188"/>
          </a:xfrm>
          <a:prstGeom prst="rect">
            <a:avLst/>
          </a:prstGeom>
          <a:solidFill>
            <a:schemeClr val="bg1">
              <a:lumMod val="75000"/>
            </a:schemeClr>
          </a:solidFill>
          <a:ln>
            <a:solidFill>
              <a:schemeClr val="bg1">
                <a:lumMod val="75000"/>
              </a:schemeClr>
            </a:solidFill>
          </a:ln>
        </p:spPr>
        <p:txBody>
          <a:bodyPr>
            <a:spAutoFit/>
          </a:bodyPr>
          <a:lstStyle/>
          <a:p>
            <a:pPr algn="just" eaLnBrk="1" hangingPunct="1">
              <a:lnSpc>
                <a:spcPts val="1500"/>
              </a:lnSpc>
              <a:defRPr/>
            </a:pPr>
            <a:r>
              <a:rPr lang="pl-PL" sz="1200" dirty="0">
                <a:solidFill>
                  <a:prstClr val="black"/>
                </a:solidFill>
              </a:rPr>
              <a:t>„</a:t>
            </a:r>
            <a:r>
              <a:rPr lang="en-US" sz="1200" dirty="0">
                <a:solidFill>
                  <a:prstClr val="black"/>
                </a:solidFill>
              </a:rPr>
              <a:t>As a result of this Directive, depositors will benefit from significantly improved access to DGSs, thanks to a broadened and clarified scope of coverage, faster repayment periods, improved information and robust funding requirements. This will improve consumer confidence in financial stability throughout the internal market.</a:t>
            </a:r>
            <a:r>
              <a:rPr lang="pl-PL" sz="1200" dirty="0">
                <a:solidFill>
                  <a:prstClr val="black"/>
                </a:solidFill>
              </a:rPr>
              <a:t>”</a:t>
            </a:r>
          </a:p>
        </p:txBody>
      </p:sp>
      <p:sp>
        <p:nvSpPr>
          <p:cNvPr id="164869" name="Trójkąt równoramienny 24"/>
          <p:cNvSpPr>
            <a:spLocks noChangeArrowheads="1"/>
          </p:cNvSpPr>
          <p:nvPr/>
        </p:nvSpPr>
        <p:spPr bwMode="auto">
          <a:xfrm rot="5400000">
            <a:off x="3417095" y="1447006"/>
            <a:ext cx="563562" cy="155575"/>
          </a:xfrm>
          <a:prstGeom prst="triangle">
            <a:avLst>
              <a:gd name="adj" fmla="val 50000"/>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solidFill>
                <a:srgbClr val="000000"/>
              </a:solidFill>
            </a:endParaRPr>
          </a:p>
        </p:txBody>
      </p:sp>
      <p:sp>
        <p:nvSpPr>
          <p:cNvPr id="164870" name="Prostokąt 1"/>
          <p:cNvSpPr>
            <a:spLocks noChangeArrowheads="1"/>
          </p:cNvSpPr>
          <p:nvPr/>
        </p:nvSpPr>
        <p:spPr bwMode="auto">
          <a:xfrm>
            <a:off x="2889250" y="1243013"/>
            <a:ext cx="731838" cy="563562"/>
          </a:xfrm>
          <a:prstGeom prst="rect">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pl-PL" altLang="en-US">
                <a:solidFill>
                  <a:srgbClr val="000000"/>
                </a:solidFill>
              </a:rPr>
              <a:t>Goal</a:t>
            </a:r>
            <a:endParaRPr lang="en-US" altLang="en-US">
              <a:solidFill>
                <a:srgbClr val="000000"/>
              </a:solidFill>
            </a:endParaRPr>
          </a:p>
        </p:txBody>
      </p:sp>
      <p:sp>
        <p:nvSpPr>
          <p:cNvPr id="39" name="pole tekstowe 38"/>
          <p:cNvSpPr txBox="1"/>
          <p:nvPr/>
        </p:nvSpPr>
        <p:spPr>
          <a:xfrm>
            <a:off x="214313" y="2997200"/>
            <a:ext cx="2767012" cy="3278188"/>
          </a:xfrm>
          <a:prstGeom prst="rect">
            <a:avLst/>
          </a:prstGeom>
          <a:noFill/>
          <a:ln>
            <a:noFill/>
          </a:ln>
        </p:spPr>
        <p:txBody>
          <a:bodyPr>
            <a:spAutoFit/>
          </a:bodyPr>
          <a:lstStyle>
            <a:defPPr>
              <a:defRPr lang="pl-PL"/>
            </a:defPPr>
            <a:lvl1pPr algn="just" fontAlgn="base">
              <a:spcBef>
                <a:spcPct val="0"/>
              </a:spcBef>
              <a:spcAft>
                <a:spcPct val="0"/>
              </a:spcAft>
              <a:defRPr sz="1600">
                <a:solidFill>
                  <a:prstClr val="black"/>
                </a:solidFill>
                <a:cs typeface="Arial" charset="0"/>
              </a:defRPr>
            </a:lvl1pPr>
          </a:lstStyle>
          <a:p>
            <a:pPr algn="l" eaLnBrk="1" hangingPunct="1">
              <a:spcAft>
                <a:spcPts val="600"/>
              </a:spcAft>
              <a:defRPr/>
            </a:pPr>
            <a:r>
              <a:rPr lang="en-US" dirty="0" smtClean="0"/>
              <a:t>Tools:</a:t>
            </a:r>
          </a:p>
          <a:p>
            <a:pPr marL="285750" indent="-285750" algn="l" eaLnBrk="1" hangingPunct="1">
              <a:spcAft>
                <a:spcPts val="600"/>
              </a:spcAft>
              <a:buFontTx/>
              <a:buChar char="-"/>
              <a:defRPr/>
            </a:pPr>
            <a:r>
              <a:rPr lang="en-US" dirty="0" smtClean="0"/>
              <a:t>shortening pay-out period to 7 working days</a:t>
            </a:r>
          </a:p>
          <a:p>
            <a:pPr marL="285750" indent="-285750" algn="l" eaLnBrk="1" hangingPunct="1">
              <a:spcAft>
                <a:spcPts val="600"/>
              </a:spcAft>
              <a:buFontTx/>
              <a:buChar char="-"/>
              <a:defRPr/>
            </a:pPr>
            <a:r>
              <a:rPr lang="en-US" dirty="0" smtClean="0"/>
              <a:t>unified scope of coverage</a:t>
            </a:r>
          </a:p>
          <a:p>
            <a:pPr marL="285750" indent="-285750" algn="l" eaLnBrk="1" hangingPunct="1">
              <a:spcAft>
                <a:spcPts val="600"/>
              </a:spcAft>
              <a:buFontTx/>
              <a:buChar char="-"/>
              <a:defRPr/>
            </a:pPr>
            <a:r>
              <a:rPr lang="en-US" dirty="0" smtClean="0"/>
              <a:t>better information for customers: </a:t>
            </a:r>
            <a:r>
              <a:rPr lang="pl-PL" dirty="0" err="1" smtClean="0"/>
              <a:t>e.g</a:t>
            </a:r>
            <a:r>
              <a:rPr lang="pl-PL" dirty="0" smtClean="0"/>
              <a:t>. </a:t>
            </a:r>
            <a:r>
              <a:rPr lang="pl-PL" dirty="0" err="1" smtClean="0"/>
              <a:t>information</a:t>
            </a:r>
            <a:r>
              <a:rPr lang="pl-PL" dirty="0" smtClean="0"/>
              <a:t> </a:t>
            </a:r>
            <a:r>
              <a:rPr lang="pl-PL" dirty="0" err="1" smtClean="0"/>
              <a:t>template</a:t>
            </a:r>
            <a:r>
              <a:rPr lang="pl-PL" dirty="0" smtClean="0"/>
              <a:t> </a:t>
            </a:r>
            <a:r>
              <a:rPr lang="pl-PL" dirty="0" err="1" smtClean="0"/>
              <a:t>circulated</a:t>
            </a:r>
            <a:r>
              <a:rPr lang="pl-PL" dirty="0" smtClean="0"/>
              <a:t> to </a:t>
            </a:r>
            <a:r>
              <a:rPr lang="pl-PL" dirty="0" err="1" smtClean="0"/>
              <a:t>depositors</a:t>
            </a:r>
            <a:r>
              <a:rPr lang="pl-PL" dirty="0" smtClean="0"/>
              <a:t> </a:t>
            </a:r>
            <a:r>
              <a:rPr lang="pl-PL" dirty="0" err="1" smtClean="0"/>
              <a:t>at</a:t>
            </a:r>
            <a:r>
              <a:rPr lang="pl-PL" dirty="0" smtClean="0"/>
              <a:t> </a:t>
            </a:r>
            <a:r>
              <a:rPr lang="pl-PL" dirty="0" err="1" smtClean="0"/>
              <a:t>least</a:t>
            </a:r>
            <a:r>
              <a:rPr lang="pl-PL" dirty="0" smtClean="0"/>
              <a:t> </a:t>
            </a:r>
            <a:r>
              <a:rPr lang="pl-PL" dirty="0" err="1" smtClean="0"/>
              <a:t>annually</a:t>
            </a:r>
            <a:endParaRPr lang="en-US" dirty="0"/>
          </a:p>
        </p:txBody>
      </p:sp>
      <p:sp>
        <p:nvSpPr>
          <p:cNvPr id="164872" name="Trójkąt równoramienny 24"/>
          <p:cNvSpPr>
            <a:spLocks noChangeArrowheads="1"/>
          </p:cNvSpPr>
          <p:nvPr/>
        </p:nvSpPr>
        <p:spPr bwMode="auto">
          <a:xfrm rot="5400000">
            <a:off x="2705894" y="5104607"/>
            <a:ext cx="914400" cy="442912"/>
          </a:xfrm>
          <a:prstGeom prst="triangle">
            <a:avLst>
              <a:gd name="adj" fmla="val 50000"/>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solidFill>
                <a:srgbClr val="000000"/>
              </a:solidFill>
            </a:endParaRPr>
          </a:p>
        </p:txBody>
      </p:sp>
      <p:graphicFrame>
        <p:nvGraphicFramePr>
          <p:cNvPr id="6" name="Tabela 5"/>
          <p:cNvGraphicFramePr>
            <a:graphicFrameLocks noGrp="1"/>
          </p:cNvGraphicFramePr>
          <p:nvPr/>
        </p:nvGraphicFramePr>
        <p:xfrm>
          <a:off x="3551238" y="2276475"/>
          <a:ext cx="5311775" cy="3330576"/>
        </p:xfrm>
        <a:graphic>
          <a:graphicData uri="http://schemas.openxmlformats.org/drawingml/2006/table">
            <a:tbl>
              <a:tblPr/>
              <a:tblGrid>
                <a:gridCol w="2422717"/>
                <a:gridCol w="2889058"/>
              </a:tblGrid>
              <a:tr h="253053">
                <a:tc gridSpan="2">
                  <a:txBody>
                    <a:bodyPr/>
                    <a:lstStyle/>
                    <a:p>
                      <a:pPr algn="ctr">
                        <a:spcAft>
                          <a:spcPts val="0"/>
                        </a:spcAft>
                      </a:pPr>
                      <a:r>
                        <a:rPr lang="en-US" sz="1400" b="1" dirty="0">
                          <a:solidFill>
                            <a:srgbClr val="FFFFFF"/>
                          </a:solidFill>
                          <a:effectLst/>
                          <a:latin typeface="Times New Roman"/>
                          <a:ea typeface="Calibri"/>
                          <a:cs typeface="Times New Roman"/>
                        </a:rPr>
                        <a:t>Basic information about the protection of </a:t>
                      </a:r>
                      <a:r>
                        <a:rPr lang="en-US" sz="1400" b="1" dirty="0" smtClean="0">
                          <a:solidFill>
                            <a:srgbClr val="FFFFFF"/>
                          </a:solidFill>
                          <a:effectLst/>
                          <a:latin typeface="Times New Roman"/>
                          <a:ea typeface="Calibri"/>
                          <a:cs typeface="Times New Roman"/>
                        </a:rPr>
                        <a:t>deposit</a:t>
                      </a:r>
                      <a:r>
                        <a:rPr lang="pl-PL" sz="1400" b="1" dirty="0" smtClean="0">
                          <a:solidFill>
                            <a:srgbClr val="FFFFFF"/>
                          </a:solidFill>
                          <a:effectLst/>
                          <a:latin typeface="Times New Roman"/>
                          <a:ea typeface="Calibri"/>
                          <a:cs typeface="Times New Roman"/>
                        </a:rPr>
                        <a:t>s</a:t>
                      </a:r>
                      <a:endParaRPr lang="pl-PL" sz="1200" dirty="0">
                        <a:solidFill>
                          <a:srgbClr val="000000"/>
                        </a:solidFill>
                        <a:effectLst/>
                        <a:latin typeface="Times New Roman"/>
                        <a:ea typeface="Calibri"/>
                        <a:cs typeface="Times New Roman"/>
                      </a:endParaRPr>
                    </a:p>
                  </a:txBody>
                  <a:tcPr marL="68600" marR="6860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365F91"/>
                    </a:solidFill>
                  </a:tcPr>
                </a:tc>
                <a:tc hMerge="1">
                  <a:txBody>
                    <a:bodyPr/>
                    <a:lstStyle/>
                    <a:p>
                      <a:endParaRPr lang="en-US"/>
                    </a:p>
                  </a:txBody>
                  <a:tcPr/>
                </a:tc>
              </a:tr>
              <a:tr h="433805">
                <a:tc>
                  <a:txBody>
                    <a:bodyPr/>
                    <a:lstStyle/>
                    <a:p>
                      <a:pPr>
                        <a:spcAft>
                          <a:spcPts val="0"/>
                        </a:spcAft>
                      </a:pPr>
                      <a:r>
                        <a:rPr lang="en-US" sz="1200" b="1" dirty="0">
                          <a:solidFill>
                            <a:srgbClr val="000000"/>
                          </a:solidFill>
                          <a:effectLst/>
                          <a:latin typeface="Times New Roman"/>
                          <a:ea typeface="Calibri"/>
                          <a:cs typeface="Times New Roman"/>
                        </a:rPr>
                        <a:t>Deposits in </a:t>
                      </a:r>
                      <a:r>
                        <a:rPr lang="pl-PL" sz="1200" b="1" dirty="0" smtClean="0">
                          <a:solidFill>
                            <a:srgbClr val="000000"/>
                          </a:solidFill>
                          <a:effectLst/>
                          <a:latin typeface="Times New Roman"/>
                          <a:ea typeface="Calibri"/>
                          <a:cs typeface="Times New Roman"/>
                        </a:rPr>
                        <a:t>„</a:t>
                      </a:r>
                      <a:r>
                        <a:rPr lang="en-US" sz="1200" b="1" noProof="0" dirty="0" smtClean="0">
                          <a:solidFill>
                            <a:srgbClr val="000000"/>
                          </a:solidFill>
                          <a:effectLst/>
                          <a:latin typeface="Times New Roman"/>
                          <a:ea typeface="Calibri"/>
                          <a:cs typeface="Times New Roman"/>
                        </a:rPr>
                        <a:t>Example </a:t>
                      </a:r>
                      <a:r>
                        <a:rPr lang="pl-PL" sz="1200" b="1" dirty="0" smtClean="0">
                          <a:solidFill>
                            <a:srgbClr val="000000"/>
                          </a:solidFill>
                          <a:effectLst/>
                          <a:latin typeface="Times New Roman"/>
                          <a:ea typeface="Calibri"/>
                          <a:cs typeface="Times New Roman"/>
                        </a:rPr>
                        <a:t>Bank” </a:t>
                      </a:r>
                      <a:r>
                        <a:rPr lang="en-US" sz="1200" b="1" dirty="0" smtClean="0">
                          <a:solidFill>
                            <a:srgbClr val="000000"/>
                          </a:solidFill>
                          <a:effectLst/>
                          <a:latin typeface="Times New Roman"/>
                          <a:ea typeface="Calibri"/>
                          <a:cs typeface="Times New Roman"/>
                        </a:rPr>
                        <a:t>are </a:t>
                      </a:r>
                      <a:r>
                        <a:rPr lang="en-US" sz="1200" b="1" dirty="0">
                          <a:solidFill>
                            <a:srgbClr val="000000"/>
                          </a:solidFill>
                          <a:effectLst/>
                          <a:latin typeface="Times New Roman"/>
                          <a:ea typeface="Calibri"/>
                          <a:cs typeface="Times New Roman"/>
                        </a:rPr>
                        <a:t>protected by: </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FFFFFF"/>
                    </a:solidFill>
                  </a:tcPr>
                </a:tc>
                <a:tc>
                  <a:txBody>
                    <a:bodyPr/>
                    <a:lstStyle/>
                    <a:p>
                      <a:pPr>
                        <a:spcAft>
                          <a:spcPts val="0"/>
                        </a:spcAft>
                      </a:pPr>
                      <a:r>
                        <a:rPr lang="pl-PL" sz="1100" dirty="0" smtClean="0">
                          <a:solidFill>
                            <a:srgbClr val="000000"/>
                          </a:solidFill>
                          <a:effectLst/>
                          <a:latin typeface="Times New Roman"/>
                          <a:ea typeface="Calibri"/>
                          <a:cs typeface="Times New Roman"/>
                        </a:rPr>
                        <a:t>Bank</a:t>
                      </a:r>
                      <a:r>
                        <a:rPr lang="pl-PL" sz="1100" baseline="0" dirty="0" smtClean="0">
                          <a:solidFill>
                            <a:srgbClr val="000000"/>
                          </a:solidFill>
                          <a:effectLst/>
                          <a:latin typeface="Times New Roman"/>
                          <a:ea typeface="Calibri"/>
                          <a:cs typeface="Times New Roman"/>
                        </a:rPr>
                        <a:t> </a:t>
                      </a:r>
                      <a:r>
                        <a:rPr lang="pl-PL" sz="1100" baseline="0" dirty="0" err="1" smtClean="0">
                          <a:solidFill>
                            <a:srgbClr val="000000"/>
                          </a:solidFill>
                          <a:effectLst/>
                          <a:latin typeface="Times New Roman"/>
                          <a:ea typeface="Calibri"/>
                          <a:cs typeface="Times New Roman"/>
                        </a:rPr>
                        <a:t>Guarantee</a:t>
                      </a:r>
                      <a:r>
                        <a:rPr lang="pl-PL" sz="1100" baseline="0" dirty="0" smtClean="0">
                          <a:solidFill>
                            <a:srgbClr val="000000"/>
                          </a:solidFill>
                          <a:effectLst/>
                          <a:latin typeface="Times New Roman"/>
                          <a:ea typeface="Calibri"/>
                          <a:cs typeface="Times New Roman"/>
                        </a:rPr>
                        <a:t> Fund</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FFFFFF"/>
                    </a:solidFill>
                  </a:tcPr>
                </a:tc>
              </a:tr>
              <a:tr h="249244">
                <a:tc>
                  <a:txBody>
                    <a:bodyPr/>
                    <a:lstStyle/>
                    <a:p>
                      <a:pPr>
                        <a:spcAft>
                          <a:spcPts val="0"/>
                        </a:spcAft>
                      </a:pPr>
                      <a:r>
                        <a:rPr lang="pl-PL" sz="1200" b="1" dirty="0">
                          <a:solidFill>
                            <a:srgbClr val="000000"/>
                          </a:solidFill>
                          <a:effectLst/>
                          <a:latin typeface="Times New Roman"/>
                          <a:ea typeface="Calibri"/>
                          <a:cs typeface="Times New Roman"/>
                        </a:rPr>
                        <a:t>Limit of </a:t>
                      </a:r>
                      <a:r>
                        <a:rPr lang="pl-PL" sz="1200" b="1" dirty="0" err="1">
                          <a:solidFill>
                            <a:srgbClr val="000000"/>
                          </a:solidFill>
                          <a:effectLst/>
                          <a:latin typeface="Times New Roman"/>
                          <a:ea typeface="Calibri"/>
                          <a:cs typeface="Times New Roman"/>
                        </a:rPr>
                        <a:t>protection</a:t>
                      </a:r>
                      <a:r>
                        <a:rPr lang="pl-PL" sz="1200" b="1" dirty="0">
                          <a:solidFill>
                            <a:srgbClr val="000000"/>
                          </a:solidFill>
                          <a:effectLst/>
                          <a:latin typeface="Times New Roman"/>
                          <a:ea typeface="Calibri"/>
                          <a:cs typeface="Times New Roman"/>
                        </a:rPr>
                        <a:t>: </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spcAft>
                          <a:spcPts val="0"/>
                        </a:spcAft>
                      </a:pPr>
                      <a:r>
                        <a:rPr lang="en-US" sz="1100" dirty="0">
                          <a:solidFill>
                            <a:srgbClr val="000000"/>
                          </a:solidFill>
                          <a:effectLst/>
                          <a:latin typeface="Times New Roman"/>
                          <a:ea typeface="Calibri"/>
                          <a:cs typeface="Times New Roman"/>
                        </a:rPr>
                        <a:t>EUR 100 000 per depositor per credit institution </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504056">
                <a:tc>
                  <a:txBody>
                    <a:bodyPr/>
                    <a:lstStyle/>
                    <a:p>
                      <a:pPr>
                        <a:spcAft>
                          <a:spcPts val="0"/>
                        </a:spcAft>
                      </a:pPr>
                      <a:r>
                        <a:rPr lang="en-US" sz="1200" b="1" dirty="0">
                          <a:solidFill>
                            <a:srgbClr val="000000"/>
                          </a:solidFill>
                          <a:effectLst/>
                          <a:latin typeface="Times New Roman"/>
                          <a:ea typeface="Calibri"/>
                          <a:cs typeface="Times New Roman"/>
                        </a:rPr>
                        <a:t>If you have more deposits at the same credit institution: </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FFFFFF"/>
                    </a:solidFill>
                  </a:tcPr>
                </a:tc>
                <a:tc>
                  <a:txBody>
                    <a:bodyPr/>
                    <a:lstStyle/>
                    <a:p>
                      <a:pPr>
                        <a:spcAft>
                          <a:spcPts val="0"/>
                        </a:spcAft>
                      </a:pPr>
                      <a:r>
                        <a:rPr lang="en-US" sz="1100" dirty="0">
                          <a:solidFill>
                            <a:srgbClr val="000000"/>
                          </a:solidFill>
                          <a:effectLst/>
                          <a:latin typeface="Times New Roman"/>
                          <a:ea typeface="Calibri"/>
                          <a:cs typeface="Times New Roman"/>
                        </a:rPr>
                        <a:t>All your deposits at the same credit institution are "aggregated" and the total is subject to the limit of EUR 100 000</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FFFFFF"/>
                    </a:solidFill>
                  </a:tcPr>
                </a:tc>
              </a:tr>
              <a:tr h="365760">
                <a:tc>
                  <a:txBody>
                    <a:bodyPr/>
                    <a:lstStyle/>
                    <a:p>
                      <a:pPr>
                        <a:spcAft>
                          <a:spcPts val="0"/>
                        </a:spcAft>
                      </a:pPr>
                      <a:r>
                        <a:rPr lang="en-US" sz="1200" b="1" dirty="0">
                          <a:solidFill>
                            <a:srgbClr val="000000"/>
                          </a:solidFill>
                          <a:effectLst/>
                          <a:latin typeface="Times New Roman"/>
                          <a:ea typeface="Calibri"/>
                          <a:cs typeface="Times New Roman"/>
                        </a:rPr>
                        <a:t>If you have a joint account with </a:t>
                      </a:r>
                      <a:r>
                        <a:rPr lang="pl-PL" sz="1200" b="1" dirty="0" smtClean="0">
                          <a:solidFill>
                            <a:srgbClr val="000000"/>
                          </a:solidFill>
                          <a:effectLst/>
                          <a:latin typeface="Times New Roman"/>
                          <a:ea typeface="Calibri"/>
                          <a:cs typeface="Times New Roman"/>
                        </a:rPr>
                        <a:t>(</a:t>
                      </a:r>
                      <a:r>
                        <a:rPr lang="pl-PL" sz="1200" b="1" dirty="0" err="1" smtClean="0">
                          <a:solidFill>
                            <a:srgbClr val="000000"/>
                          </a:solidFill>
                          <a:effectLst/>
                          <a:latin typeface="Times New Roman"/>
                          <a:ea typeface="Calibri"/>
                          <a:cs typeface="Times New Roman"/>
                        </a:rPr>
                        <a:t>an</a:t>
                      </a:r>
                      <a:r>
                        <a:rPr lang="pl-PL" sz="1200" b="1" dirty="0" smtClean="0">
                          <a:solidFill>
                            <a:srgbClr val="000000"/>
                          </a:solidFill>
                          <a:effectLst/>
                          <a:latin typeface="Times New Roman"/>
                          <a:ea typeface="Calibri"/>
                          <a:cs typeface="Times New Roman"/>
                        </a:rPr>
                        <a:t>)</a:t>
                      </a:r>
                      <a:r>
                        <a:rPr lang="en-US" sz="1200" b="1" dirty="0" smtClean="0">
                          <a:solidFill>
                            <a:srgbClr val="000000"/>
                          </a:solidFill>
                          <a:effectLst/>
                          <a:latin typeface="Times New Roman"/>
                          <a:ea typeface="Calibri"/>
                          <a:cs typeface="Times New Roman"/>
                        </a:rPr>
                        <a:t>other </a:t>
                      </a:r>
                      <a:r>
                        <a:rPr lang="en-US" sz="1200" b="1" dirty="0">
                          <a:solidFill>
                            <a:srgbClr val="000000"/>
                          </a:solidFill>
                          <a:effectLst/>
                          <a:latin typeface="Times New Roman"/>
                          <a:ea typeface="Calibri"/>
                          <a:cs typeface="Times New Roman"/>
                        </a:rPr>
                        <a:t>person(s): </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spcAft>
                          <a:spcPts val="0"/>
                        </a:spcAft>
                      </a:pPr>
                      <a:r>
                        <a:rPr lang="en-US" sz="1100" dirty="0">
                          <a:solidFill>
                            <a:srgbClr val="000000"/>
                          </a:solidFill>
                          <a:effectLst/>
                          <a:latin typeface="Times New Roman"/>
                          <a:ea typeface="Calibri"/>
                          <a:cs typeface="Times New Roman"/>
                        </a:rPr>
                        <a:t>The limit of EUR 100 000 applies to each depositor separately </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365760">
                <a:tc>
                  <a:txBody>
                    <a:bodyPr/>
                    <a:lstStyle/>
                    <a:p>
                      <a:pPr>
                        <a:spcAft>
                          <a:spcPts val="0"/>
                        </a:spcAft>
                      </a:pPr>
                      <a:r>
                        <a:rPr lang="en-US" sz="1200" b="1" dirty="0">
                          <a:solidFill>
                            <a:srgbClr val="000000"/>
                          </a:solidFill>
                          <a:effectLst/>
                          <a:latin typeface="Times New Roman"/>
                          <a:ea typeface="Calibri"/>
                          <a:cs typeface="Times New Roman"/>
                        </a:rPr>
                        <a:t>Reimbursement period in case of </a:t>
                      </a:r>
                      <a:r>
                        <a:rPr lang="pl-PL" sz="1200" b="1" dirty="0" smtClean="0">
                          <a:solidFill>
                            <a:srgbClr val="000000"/>
                          </a:solidFill>
                          <a:effectLst/>
                          <a:latin typeface="Times New Roman"/>
                          <a:ea typeface="Calibri"/>
                          <a:cs typeface="Times New Roman"/>
                        </a:rPr>
                        <a:t>a </a:t>
                      </a:r>
                      <a:r>
                        <a:rPr lang="en-US" sz="1200" b="1" dirty="0" smtClean="0">
                          <a:solidFill>
                            <a:srgbClr val="000000"/>
                          </a:solidFill>
                          <a:effectLst/>
                          <a:latin typeface="Times New Roman"/>
                          <a:ea typeface="Calibri"/>
                          <a:cs typeface="Times New Roman"/>
                        </a:rPr>
                        <a:t>credit </a:t>
                      </a:r>
                      <a:r>
                        <a:rPr lang="en-US" sz="1200" b="1" dirty="0">
                          <a:solidFill>
                            <a:srgbClr val="000000"/>
                          </a:solidFill>
                          <a:effectLst/>
                          <a:latin typeface="Times New Roman"/>
                          <a:ea typeface="Calibri"/>
                          <a:cs typeface="Times New Roman"/>
                        </a:rPr>
                        <a:t>institution’s failure: </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FFFFFF"/>
                    </a:solidFill>
                  </a:tcPr>
                </a:tc>
                <a:tc>
                  <a:txBody>
                    <a:bodyPr/>
                    <a:lstStyle/>
                    <a:p>
                      <a:pPr>
                        <a:spcAft>
                          <a:spcPts val="0"/>
                        </a:spcAft>
                      </a:pPr>
                      <a:r>
                        <a:rPr lang="en-US" sz="1100" dirty="0">
                          <a:solidFill>
                            <a:srgbClr val="000000"/>
                          </a:solidFill>
                          <a:effectLst/>
                          <a:latin typeface="Times New Roman"/>
                          <a:ea typeface="Calibri"/>
                          <a:cs typeface="Times New Roman"/>
                        </a:rPr>
                        <a:t>7 working days</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FFFFFF"/>
                    </a:solidFill>
                  </a:tcPr>
                </a:tc>
              </a:tr>
              <a:tr h="216902">
                <a:tc>
                  <a:txBody>
                    <a:bodyPr/>
                    <a:lstStyle/>
                    <a:p>
                      <a:pPr>
                        <a:spcAft>
                          <a:spcPts val="0"/>
                        </a:spcAft>
                      </a:pPr>
                      <a:r>
                        <a:rPr lang="pl-PL" sz="1200" b="1">
                          <a:solidFill>
                            <a:srgbClr val="000000"/>
                          </a:solidFill>
                          <a:effectLst/>
                          <a:latin typeface="Times New Roman"/>
                          <a:ea typeface="Calibri"/>
                          <a:cs typeface="Times New Roman"/>
                        </a:rPr>
                        <a:t>Currency of reimbursement: </a:t>
                      </a:r>
                      <a:endParaRPr lang="pl-PL" sz="110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spcAft>
                          <a:spcPts val="0"/>
                        </a:spcAft>
                      </a:pPr>
                      <a:r>
                        <a:rPr lang="pl-PL" sz="1100" dirty="0" smtClean="0">
                          <a:solidFill>
                            <a:srgbClr val="000000"/>
                          </a:solidFill>
                          <a:effectLst/>
                          <a:latin typeface="Times New Roman"/>
                          <a:ea typeface="Calibri"/>
                          <a:cs typeface="Times New Roman"/>
                        </a:rPr>
                        <a:t>*</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502920">
                <a:tc>
                  <a:txBody>
                    <a:bodyPr/>
                    <a:lstStyle/>
                    <a:p>
                      <a:pPr>
                        <a:spcAft>
                          <a:spcPts val="0"/>
                        </a:spcAft>
                      </a:pPr>
                      <a:r>
                        <a:rPr lang="en-US" sz="1200" b="1">
                          <a:solidFill>
                            <a:srgbClr val="000000"/>
                          </a:solidFill>
                          <a:effectLst/>
                          <a:latin typeface="Times New Roman"/>
                          <a:ea typeface="Calibri"/>
                          <a:cs typeface="Times New Roman"/>
                        </a:rPr>
                        <a:t>Contact: </a:t>
                      </a:r>
                      <a:endParaRPr lang="pl-PL" sz="110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FFFFFF"/>
                    </a:solidFill>
                  </a:tcPr>
                </a:tc>
                <a:tc>
                  <a:txBody>
                    <a:bodyPr/>
                    <a:lstStyle/>
                    <a:p>
                      <a:pPr>
                        <a:spcAft>
                          <a:spcPts val="0"/>
                        </a:spcAft>
                      </a:pPr>
                      <a:r>
                        <a:rPr lang="en-US" sz="1100" dirty="0" smtClean="0">
                          <a:solidFill>
                            <a:srgbClr val="000000"/>
                          </a:solidFill>
                          <a:effectLst/>
                          <a:latin typeface="Times New Roman"/>
                          <a:ea typeface="Calibri"/>
                          <a:cs typeface="Times New Roman"/>
                        </a:rPr>
                        <a:t>Bank Guarantee Fund</a:t>
                      </a:r>
                      <a:endParaRPr lang="pl-PL" sz="1100" dirty="0" smtClean="0">
                        <a:solidFill>
                          <a:srgbClr val="000000"/>
                        </a:solidFill>
                        <a:effectLst/>
                        <a:latin typeface="Times New Roman"/>
                        <a:ea typeface="Calibri"/>
                        <a:cs typeface="Times New Roman"/>
                      </a:endParaRPr>
                    </a:p>
                    <a:p>
                      <a:pPr>
                        <a:spcAft>
                          <a:spcPts val="0"/>
                        </a:spcAft>
                      </a:pPr>
                      <a:r>
                        <a:rPr lang="pl-PL" sz="1100" dirty="0" smtClean="0">
                          <a:solidFill>
                            <a:srgbClr val="000000"/>
                          </a:solidFill>
                          <a:effectLst/>
                          <a:latin typeface="Times New Roman"/>
                          <a:ea typeface="Calibri"/>
                          <a:cs typeface="Times New Roman"/>
                        </a:rPr>
                        <a:t>ul. ks. Ignacego Jana Skorupki 4</a:t>
                      </a:r>
                    </a:p>
                    <a:p>
                      <a:pPr>
                        <a:spcAft>
                          <a:spcPts val="0"/>
                        </a:spcAft>
                      </a:pPr>
                      <a:r>
                        <a:rPr lang="pl-PL" sz="1100" dirty="0" smtClean="0">
                          <a:solidFill>
                            <a:srgbClr val="000000"/>
                          </a:solidFill>
                          <a:effectLst/>
                          <a:latin typeface="Times New Roman"/>
                          <a:ea typeface="Calibri"/>
                          <a:cs typeface="Times New Roman"/>
                        </a:rPr>
                        <a:t>00-546 Warszawa</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FFFFFF"/>
                    </a:solidFill>
                  </a:tcPr>
                </a:tc>
              </a:tr>
              <a:tr h="216902">
                <a:tc>
                  <a:txBody>
                    <a:bodyPr/>
                    <a:lstStyle/>
                    <a:p>
                      <a:pPr>
                        <a:spcAft>
                          <a:spcPts val="0"/>
                        </a:spcAft>
                      </a:pPr>
                      <a:r>
                        <a:rPr lang="en-US" sz="1200" b="1">
                          <a:solidFill>
                            <a:srgbClr val="000000"/>
                          </a:solidFill>
                          <a:effectLst/>
                          <a:latin typeface="Times New Roman"/>
                          <a:ea typeface="Calibri"/>
                          <a:cs typeface="Times New Roman"/>
                        </a:rPr>
                        <a:t>More information: </a:t>
                      </a:r>
                      <a:endParaRPr lang="pl-PL" sz="110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a:spcAft>
                          <a:spcPts val="0"/>
                        </a:spcAft>
                      </a:pPr>
                      <a:r>
                        <a:rPr lang="en-US" sz="1100" dirty="0" smtClean="0">
                          <a:solidFill>
                            <a:srgbClr val="000000"/>
                          </a:solidFill>
                          <a:effectLst/>
                          <a:latin typeface="Times New Roman"/>
                          <a:ea typeface="Calibri"/>
                          <a:cs typeface="Times New Roman"/>
                        </a:rPr>
                        <a:t>www.</a:t>
                      </a:r>
                      <a:r>
                        <a:rPr lang="pl-PL" sz="1100" dirty="0" smtClean="0">
                          <a:solidFill>
                            <a:srgbClr val="000000"/>
                          </a:solidFill>
                          <a:effectLst/>
                          <a:latin typeface="Times New Roman"/>
                          <a:ea typeface="Calibri"/>
                          <a:cs typeface="Times New Roman"/>
                        </a:rPr>
                        <a:t>bfg.pl</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222174">
                <a:tc gridSpan="2">
                  <a:txBody>
                    <a:bodyPr/>
                    <a:lstStyle/>
                    <a:p>
                      <a:pPr>
                        <a:spcAft>
                          <a:spcPts val="0"/>
                        </a:spcAft>
                      </a:pPr>
                      <a:r>
                        <a:rPr lang="en-US" sz="1200" b="1" dirty="0">
                          <a:solidFill>
                            <a:srgbClr val="000000"/>
                          </a:solidFill>
                          <a:effectLst/>
                          <a:latin typeface="Times New Roman"/>
                          <a:ea typeface="Calibri"/>
                          <a:cs typeface="Times New Roman"/>
                        </a:rPr>
                        <a:t>Acknowledgement of receipt by the depositor: </a:t>
                      </a:r>
                      <a:endParaRPr lang="pl-PL" sz="1100" dirty="0">
                        <a:solidFill>
                          <a:srgbClr val="000000"/>
                        </a:solidFill>
                        <a:effectLst/>
                        <a:latin typeface="Times New Roman"/>
                        <a:ea typeface="Calibri"/>
                        <a:cs typeface="Times New Roman"/>
                      </a:endParaRPr>
                    </a:p>
                  </a:txBody>
                  <a:tcPr marL="68600" marR="68600" marT="0" marB="0" anchor="ctr">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FFFFFF"/>
                    </a:solidFill>
                  </a:tcPr>
                </a:tc>
                <a:tc hMerge="1">
                  <a:txBody>
                    <a:bodyPr/>
                    <a:lstStyle/>
                    <a:p>
                      <a:endParaRPr lang="en-US"/>
                    </a:p>
                  </a:txBody>
                  <a:tcPr/>
                </a:tc>
              </a:tr>
            </a:tbl>
          </a:graphicData>
        </a:graphic>
      </p:graphicFrame>
      <p:sp>
        <p:nvSpPr>
          <p:cNvPr id="164906" name="pole tekstowe 1"/>
          <p:cNvSpPr txBox="1">
            <a:spLocks noChangeArrowheads="1"/>
          </p:cNvSpPr>
          <p:nvPr/>
        </p:nvSpPr>
        <p:spPr bwMode="auto">
          <a:xfrm>
            <a:off x="3254375" y="5661025"/>
            <a:ext cx="57102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r>
              <a:rPr lang="en-US" altLang="pl-PL" sz="1100" b="0"/>
              <a:t>* Possible options</a:t>
            </a:r>
            <a:r>
              <a:rPr lang="pl-PL" altLang="pl-PL" sz="1100" b="0"/>
              <a:t>: </a:t>
            </a:r>
            <a:r>
              <a:rPr lang="en-US" altLang="pl-PL" sz="1100" b="0"/>
              <a:t>the currency of the Member State where the DGS is located; the currency of the Member State where the account holder is</a:t>
            </a:r>
            <a:r>
              <a:rPr lang="pl-PL" altLang="pl-PL" sz="1100" b="0"/>
              <a:t> a</a:t>
            </a:r>
            <a:r>
              <a:rPr lang="en-US" altLang="pl-PL" sz="1100" b="0"/>
              <a:t> resident;</a:t>
            </a:r>
            <a:r>
              <a:rPr lang="pl-PL" altLang="pl-PL" sz="1100" b="0"/>
              <a:t> </a:t>
            </a:r>
            <a:r>
              <a:rPr lang="en-US" altLang="pl-PL" sz="1100" b="0"/>
              <a:t>euro; the currency of the account;</a:t>
            </a:r>
            <a:r>
              <a:rPr lang="pl-PL" altLang="pl-PL" sz="1100" b="0"/>
              <a:t> </a:t>
            </a:r>
            <a:r>
              <a:rPr lang="en-US" altLang="pl-PL" sz="1100" b="0"/>
              <a:t>the currency of the Member State where the account is located</a:t>
            </a:r>
            <a:r>
              <a:rPr lang="pl-PL" altLang="pl-PL" sz="1100" b="0"/>
              <a:t> </a:t>
            </a:r>
            <a:endParaRPr lang="en-US" altLang="pl-PL" sz="1100" b="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pole tekstowe 14"/>
          <p:cNvSpPr txBox="1">
            <a:spLocks noChangeArrowheads="1"/>
          </p:cNvSpPr>
          <p:nvPr/>
        </p:nvSpPr>
        <p:spPr bwMode="auto">
          <a:xfrm>
            <a:off x="1619250" y="306388"/>
            <a:ext cx="66976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pl-PL" altLang="pl-PL" cap="small" dirty="0">
                <a:solidFill>
                  <a:srgbClr val="3333CC"/>
                </a:solidFill>
              </a:rPr>
              <a:t>IADI </a:t>
            </a:r>
            <a:r>
              <a:rPr lang="pl-PL" altLang="pl-PL" cap="small" dirty="0" err="1">
                <a:solidFill>
                  <a:srgbClr val="3333CC"/>
                </a:solidFill>
              </a:rPr>
              <a:t>Core</a:t>
            </a:r>
            <a:r>
              <a:rPr lang="pl-PL" altLang="pl-PL" cap="small" dirty="0">
                <a:solidFill>
                  <a:srgbClr val="3333CC"/>
                </a:solidFill>
              </a:rPr>
              <a:t> </a:t>
            </a:r>
            <a:r>
              <a:rPr lang="pl-PL" altLang="pl-PL" cap="small" dirty="0" err="1">
                <a:solidFill>
                  <a:srgbClr val="3333CC"/>
                </a:solidFill>
              </a:rPr>
              <a:t>Principles</a:t>
            </a:r>
            <a:endParaRPr lang="pl-PL" altLang="pl-PL" cap="small" dirty="0" smtClean="0">
              <a:solidFill>
                <a:srgbClr val="3333CC"/>
              </a:solidFill>
            </a:endParaRPr>
          </a:p>
        </p:txBody>
      </p:sp>
      <p:sp>
        <p:nvSpPr>
          <p:cNvPr id="165891" name="Prostokąt 2"/>
          <p:cNvSpPr>
            <a:spLocks noChangeArrowheads="1"/>
          </p:cNvSpPr>
          <p:nvPr/>
        </p:nvSpPr>
        <p:spPr bwMode="auto">
          <a:xfrm>
            <a:off x="827088" y="1341438"/>
            <a:ext cx="813752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US" altLang="en-US"/>
              <a:t>A high degree of compliance with the Core Principles should contribute to financial</a:t>
            </a:r>
            <a:r>
              <a:rPr lang="pl-PL" altLang="en-US"/>
              <a:t> </a:t>
            </a:r>
            <a:r>
              <a:rPr lang="en-US" altLang="en-US"/>
              <a:t>system stability and enhance depositor protection</a:t>
            </a:r>
            <a:r>
              <a:rPr lang="pl-PL" altLang="en-US"/>
              <a:t>.</a:t>
            </a:r>
            <a:endParaRPr lang="en-US" altLang="en-US"/>
          </a:p>
        </p:txBody>
      </p:sp>
      <p:sp>
        <p:nvSpPr>
          <p:cNvPr id="165892" name="Trójkąt równoramienny 24"/>
          <p:cNvSpPr>
            <a:spLocks noChangeArrowheads="1"/>
          </p:cNvSpPr>
          <p:nvPr/>
        </p:nvSpPr>
        <p:spPr bwMode="auto">
          <a:xfrm rot="5400000">
            <a:off x="214313" y="1449388"/>
            <a:ext cx="436562" cy="220662"/>
          </a:xfrm>
          <a:prstGeom prst="triangle">
            <a:avLst>
              <a:gd name="adj" fmla="val 50000"/>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solidFill>
                <a:srgbClr val="000000"/>
              </a:solidFill>
            </a:endParaRPr>
          </a:p>
        </p:txBody>
      </p:sp>
      <p:sp>
        <p:nvSpPr>
          <p:cNvPr id="165893" name="Prostokąt 3"/>
          <p:cNvSpPr>
            <a:spLocks noChangeArrowheads="1"/>
          </p:cNvSpPr>
          <p:nvPr/>
        </p:nvSpPr>
        <p:spPr bwMode="auto">
          <a:xfrm>
            <a:off x="847725" y="2035175"/>
            <a:ext cx="80645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US" altLang="en-US"/>
              <a:t>The focus of protection should be on those depositors who are generally not in a position to make an informed assessment of the risk that the bank to which their funds are entrusted may fail (e</a:t>
            </a:r>
            <a:r>
              <a:rPr lang="pl-PL" altLang="en-US"/>
              <a:t>.</a:t>
            </a:r>
            <a:r>
              <a:rPr lang="en-US" altLang="en-US"/>
              <a:t>g</a:t>
            </a:r>
            <a:r>
              <a:rPr lang="pl-PL" altLang="en-US"/>
              <a:t>.</a:t>
            </a:r>
            <a:r>
              <a:rPr lang="en-US" altLang="en-US"/>
              <a:t> retail and small business depositors).</a:t>
            </a:r>
          </a:p>
        </p:txBody>
      </p:sp>
      <p:sp>
        <p:nvSpPr>
          <p:cNvPr id="165894" name="Trójkąt równoramienny 24"/>
          <p:cNvSpPr>
            <a:spLocks noChangeArrowheads="1"/>
          </p:cNvSpPr>
          <p:nvPr/>
        </p:nvSpPr>
        <p:spPr bwMode="auto">
          <a:xfrm rot="5400000">
            <a:off x="192881" y="2142332"/>
            <a:ext cx="436563" cy="222250"/>
          </a:xfrm>
          <a:prstGeom prst="triangle">
            <a:avLst>
              <a:gd name="adj" fmla="val 50000"/>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solidFill>
                <a:srgbClr val="000000"/>
              </a:solidFill>
            </a:endParaRPr>
          </a:p>
        </p:txBody>
      </p:sp>
      <p:sp>
        <p:nvSpPr>
          <p:cNvPr id="165895" name="Prostokąt 4"/>
          <p:cNvSpPr>
            <a:spLocks noChangeArrowheads="1"/>
          </p:cNvSpPr>
          <p:nvPr/>
        </p:nvSpPr>
        <p:spPr bwMode="auto">
          <a:xfrm>
            <a:off x="908050" y="3600450"/>
            <a:ext cx="77676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r>
              <a:rPr lang="en-US" altLang="en-US"/>
              <a:t>In order for a deposit insurance system to be</a:t>
            </a:r>
            <a:r>
              <a:rPr lang="pl-PL" altLang="en-US"/>
              <a:t> </a:t>
            </a:r>
            <a:r>
              <a:rPr lang="en-US" altLang="en-US"/>
              <a:t>effective it is essential that the public be informed on an ongoing basis about the</a:t>
            </a:r>
            <a:r>
              <a:rPr lang="pl-PL" altLang="en-US"/>
              <a:t> </a:t>
            </a:r>
            <a:r>
              <a:rPr lang="en-US" altLang="en-US"/>
              <a:t>benefits and limitations of the deposit insurance system.</a:t>
            </a:r>
          </a:p>
        </p:txBody>
      </p:sp>
      <p:sp>
        <p:nvSpPr>
          <p:cNvPr id="165896" name="Trójkąt równoramienny 24"/>
          <p:cNvSpPr>
            <a:spLocks noChangeArrowheads="1"/>
          </p:cNvSpPr>
          <p:nvPr/>
        </p:nvSpPr>
        <p:spPr bwMode="auto">
          <a:xfrm rot="5400000">
            <a:off x="192882" y="3747294"/>
            <a:ext cx="436562" cy="222250"/>
          </a:xfrm>
          <a:prstGeom prst="triangle">
            <a:avLst>
              <a:gd name="adj" fmla="val 50000"/>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solidFill>
                <a:srgbClr val="000000"/>
              </a:solidFill>
            </a:endParaRPr>
          </a:p>
        </p:txBody>
      </p:sp>
      <p:sp>
        <p:nvSpPr>
          <p:cNvPr id="165897" name="Prostokąt 6"/>
          <p:cNvSpPr>
            <a:spLocks noChangeArrowheads="1"/>
          </p:cNvSpPr>
          <p:nvPr/>
        </p:nvSpPr>
        <p:spPr bwMode="auto">
          <a:xfrm>
            <a:off x="1603375" y="4616450"/>
            <a:ext cx="65532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Aft>
                <a:spcPts val="600"/>
              </a:spcAft>
              <a:buFont typeface="Wingdings" pitchFamily="2" charset="2"/>
              <a:buChar char="ü"/>
            </a:pPr>
            <a:r>
              <a:rPr lang="pl-PL" altLang="en-US" sz="1600"/>
              <a:t>the </a:t>
            </a:r>
            <a:r>
              <a:rPr lang="en-US" altLang="en-US" sz="1600"/>
              <a:t>deposit insurer is responsible for promoting public awareness</a:t>
            </a:r>
            <a:endParaRPr lang="pl-PL" altLang="en-US" sz="1600"/>
          </a:p>
          <a:p>
            <a:pPr eaLnBrk="1" hangingPunct="1">
              <a:spcAft>
                <a:spcPts val="600"/>
              </a:spcAft>
              <a:buFont typeface="Wingdings" pitchFamily="2" charset="2"/>
              <a:buChar char="ü"/>
            </a:pPr>
            <a:r>
              <a:rPr lang="pl-PL" altLang="en-US" sz="1600"/>
              <a:t>the </a:t>
            </a:r>
            <a:r>
              <a:rPr lang="en-US" altLang="en-US" sz="1600"/>
              <a:t>deposit insurer works closely with member banks and other safety-net participants </a:t>
            </a:r>
            <a:endParaRPr lang="pl-PL" altLang="en-US" sz="1600"/>
          </a:p>
          <a:p>
            <a:pPr eaLnBrk="1" hangingPunct="1">
              <a:spcAft>
                <a:spcPts val="600"/>
              </a:spcAft>
              <a:buFont typeface="Wingdings" pitchFamily="2" charset="2"/>
              <a:buChar char="ü"/>
            </a:pPr>
            <a:r>
              <a:rPr lang="pl-PL" altLang="en-US" sz="1600"/>
              <a:t>the </a:t>
            </a:r>
            <a:r>
              <a:rPr lang="en-US" altLang="en-US" sz="1600"/>
              <a:t>deposit insurer receives or conducts a regular evaluation of the effectiveness</a:t>
            </a:r>
            <a:r>
              <a:rPr lang="pl-PL" altLang="en-US" sz="1600"/>
              <a:t> </a:t>
            </a:r>
            <a:r>
              <a:rPr lang="en-US" altLang="en-US" sz="1600"/>
              <a:t>of its public awareness program</a:t>
            </a:r>
          </a:p>
        </p:txBody>
      </p:sp>
      <p:sp>
        <p:nvSpPr>
          <p:cNvPr id="10" name="pole tekstowe 9"/>
          <p:cNvSpPr txBox="1"/>
          <p:nvPr/>
        </p:nvSpPr>
        <p:spPr>
          <a:xfrm>
            <a:off x="684213" y="3289300"/>
            <a:ext cx="2379662" cy="338138"/>
          </a:xfrm>
          <a:prstGeom prst="rect">
            <a:avLst/>
          </a:prstGeom>
          <a:noFill/>
        </p:spPr>
        <p:txBody>
          <a:bodyPr>
            <a:spAutoFit/>
          </a:bodyPr>
          <a:lstStyle/>
          <a:p>
            <a:pPr algn="ctr" eaLnBrk="1" hangingPunct="1">
              <a:defRPr/>
            </a:pPr>
            <a:r>
              <a:rPr lang="en-US" sz="1600" dirty="0">
                <a:solidFill>
                  <a:schemeClr val="accent1">
                    <a:lumMod val="50000"/>
                  </a:schemeClr>
                </a:solidFill>
              </a:rPr>
              <a:t>Public awareness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bwMode="auto">
          <a:xfrm>
            <a:off x="250825" y="1365250"/>
            <a:ext cx="8642350" cy="4673600"/>
          </a:xfrm>
          <a:prstGeom prst="rect">
            <a:avLst/>
          </a:prstGeom>
          <a:solidFill>
            <a:schemeClr val="accent5">
              <a:lumMod val="40000"/>
              <a:lumOff val="60000"/>
            </a:schemeClr>
          </a:solidFill>
          <a:ln w="28575" cap="flat" cmpd="sng" algn="ctr">
            <a:solidFill>
              <a:schemeClr val="bg1">
                <a:lumMod val="50000"/>
              </a:schemeClr>
            </a:solidFill>
            <a:prstDash val="solid"/>
            <a:round/>
            <a:headEnd type="none" w="med" len="med"/>
            <a:tailEnd type="none" w="med" len="med"/>
          </a:ln>
          <a:effectLst/>
        </p:spPr>
        <p:txBody>
          <a:bodyPr wrap="none" anchor="ctr"/>
          <a:lstStyle/>
          <a:p>
            <a:pPr eaLnBrk="1" hangingPunct="1">
              <a:defRPr/>
            </a:pPr>
            <a:endParaRPr lang="pl-PL">
              <a:ea typeface="Arial" charset="0"/>
            </a:endParaRPr>
          </a:p>
        </p:txBody>
      </p:sp>
      <p:sp>
        <p:nvSpPr>
          <p:cNvPr id="148483" name="pole tekstowe 14"/>
          <p:cNvSpPr txBox="1">
            <a:spLocks noChangeArrowheads="1"/>
          </p:cNvSpPr>
          <p:nvPr/>
        </p:nvSpPr>
        <p:spPr bwMode="auto">
          <a:xfrm>
            <a:off x="1619250" y="306388"/>
            <a:ext cx="6697663" cy="368300"/>
          </a:xfrm>
          <a:prstGeom prst="rect">
            <a:avLst/>
          </a:prstGeom>
          <a:noFill/>
          <a:ln>
            <a:noFill/>
          </a:ln>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pl-PL" altLang="pl-PL" cap="small" dirty="0" smtClean="0">
                <a:solidFill>
                  <a:srgbClr val="3333CC"/>
                </a:solidFill>
              </a:rPr>
              <a:t>Agenda</a:t>
            </a:r>
            <a:endParaRPr lang="en-US" altLang="pl-PL" cap="small" dirty="0" smtClean="0">
              <a:solidFill>
                <a:srgbClr val="3333CC"/>
              </a:solidFill>
            </a:endParaRPr>
          </a:p>
        </p:txBody>
      </p:sp>
      <p:sp>
        <p:nvSpPr>
          <p:cNvPr id="148484" name="pole tekstowe 1"/>
          <p:cNvSpPr txBox="1">
            <a:spLocks noChangeArrowheads="1"/>
          </p:cNvSpPr>
          <p:nvPr/>
        </p:nvSpPr>
        <p:spPr bwMode="auto">
          <a:xfrm>
            <a:off x="395288" y="1484313"/>
            <a:ext cx="8424862" cy="455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ts val="2400"/>
              </a:spcBef>
              <a:buFont typeface="Wingdings" pitchFamily="2" charset="2"/>
              <a:buChar char="q"/>
            </a:pPr>
            <a:r>
              <a:rPr lang="en-US" altLang="en-US" sz="2100">
                <a:solidFill>
                  <a:srgbClr val="003366"/>
                </a:solidFill>
              </a:rPr>
              <a:t>Deposit insurance and wider perspective on consumer protection </a:t>
            </a:r>
            <a:r>
              <a:rPr lang="pl-PL" altLang="en-US" sz="2100">
                <a:solidFill>
                  <a:srgbClr val="003366"/>
                </a:solidFill>
              </a:rPr>
              <a:t>in </a:t>
            </a:r>
            <a:r>
              <a:rPr lang="en-US" altLang="en-US" sz="2100">
                <a:solidFill>
                  <a:srgbClr val="003366"/>
                </a:solidFill>
              </a:rPr>
              <a:t>financial markets</a:t>
            </a:r>
          </a:p>
          <a:p>
            <a:pPr eaLnBrk="1" hangingPunct="1">
              <a:spcBef>
                <a:spcPts val="2400"/>
              </a:spcBef>
              <a:buFont typeface="Wingdings" pitchFamily="2" charset="2"/>
              <a:buChar char="q"/>
            </a:pPr>
            <a:r>
              <a:rPr lang="en-US" altLang="en-US" sz="2100">
                <a:solidFill>
                  <a:srgbClr val="003366"/>
                </a:solidFill>
              </a:rPr>
              <a:t>Reasons for protecting and informing consumers </a:t>
            </a:r>
            <a:br>
              <a:rPr lang="en-US" altLang="en-US" sz="2100">
                <a:solidFill>
                  <a:srgbClr val="003366"/>
                </a:solidFill>
              </a:rPr>
            </a:br>
            <a:r>
              <a:rPr lang="en-US" altLang="en-US" sz="2100">
                <a:solidFill>
                  <a:srgbClr val="003366"/>
                </a:solidFill>
              </a:rPr>
              <a:t>and possible </a:t>
            </a:r>
            <a:r>
              <a:rPr lang="pl-PL" altLang="en-US" sz="2100">
                <a:solidFill>
                  <a:srgbClr val="003366"/>
                </a:solidFill>
              </a:rPr>
              <a:t>obstacles with</a:t>
            </a:r>
            <a:r>
              <a:rPr lang="en-US" altLang="en-US" sz="2100">
                <a:solidFill>
                  <a:srgbClr val="003366"/>
                </a:solidFill>
              </a:rPr>
              <a:t>in </a:t>
            </a:r>
            <a:r>
              <a:rPr lang="pl-PL" altLang="en-US" sz="2100">
                <a:solidFill>
                  <a:srgbClr val="003366"/>
                </a:solidFill>
              </a:rPr>
              <a:t>these </a:t>
            </a:r>
            <a:r>
              <a:rPr lang="en-US" altLang="en-US" sz="2100">
                <a:solidFill>
                  <a:srgbClr val="003366"/>
                </a:solidFill>
              </a:rPr>
              <a:t>processes</a:t>
            </a:r>
          </a:p>
          <a:p>
            <a:pPr eaLnBrk="1" hangingPunct="1">
              <a:spcBef>
                <a:spcPts val="2400"/>
              </a:spcBef>
              <a:buFont typeface="Wingdings" pitchFamily="2" charset="2"/>
              <a:buChar char="q"/>
            </a:pPr>
            <a:r>
              <a:rPr lang="en-US" altLang="en-US" sz="2100">
                <a:solidFill>
                  <a:srgbClr val="003366"/>
                </a:solidFill>
              </a:rPr>
              <a:t>Global and local examples of risks associated with consumer protection</a:t>
            </a:r>
          </a:p>
          <a:p>
            <a:pPr eaLnBrk="1" hangingPunct="1">
              <a:spcBef>
                <a:spcPts val="2400"/>
              </a:spcBef>
              <a:buFont typeface="Wingdings" pitchFamily="2" charset="2"/>
              <a:buChar char="q"/>
            </a:pPr>
            <a:r>
              <a:rPr lang="en-US" altLang="en-US" sz="2100">
                <a:solidFill>
                  <a:srgbClr val="003366"/>
                </a:solidFill>
              </a:rPr>
              <a:t>The approach to consumer protection in the EU (new Deposit Guarantee Scheme </a:t>
            </a:r>
            <a:r>
              <a:rPr lang="pl-PL" altLang="en-US" sz="2100">
                <a:solidFill>
                  <a:srgbClr val="003366"/>
                </a:solidFill>
              </a:rPr>
              <a:t>D</a:t>
            </a:r>
            <a:r>
              <a:rPr lang="en-US" altLang="en-US" sz="2100">
                <a:solidFill>
                  <a:srgbClr val="003366"/>
                </a:solidFill>
              </a:rPr>
              <a:t>irective)</a:t>
            </a:r>
          </a:p>
          <a:p>
            <a:pPr eaLnBrk="1" hangingPunct="1">
              <a:spcBef>
                <a:spcPts val="2400"/>
              </a:spcBef>
              <a:buFont typeface="Wingdings" pitchFamily="2" charset="2"/>
              <a:buChar char="q"/>
            </a:pPr>
            <a:r>
              <a:rPr lang="en-US" altLang="en-US" sz="2100">
                <a:solidFill>
                  <a:srgbClr val="003366"/>
                </a:solidFill>
              </a:rPr>
              <a:t>IADI research programs on consumer protection and Core Principles for Effective Deposit Insurance</a:t>
            </a:r>
            <a:r>
              <a:rPr lang="pl-PL" altLang="en-US" sz="2100">
                <a:solidFill>
                  <a:srgbClr val="003366"/>
                </a:solidFill>
              </a:rPr>
              <a:t> Systems</a:t>
            </a:r>
            <a:endParaRPr lang="en-US" altLang="en-US" sz="2100">
              <a:solidFill>
                <a:srgbClr val="003366"/>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pole tekstowe 14"/>
          <p:cNvSpPr txBox="1">
            <a:spLocks noChangeArrowheads="1"/>
          </p:cNvSpPr>
          <p:nvPr/>
        </p:nvSpPr>
        <p:spPr bwMode="auto">
          <a:xfrm>
            <a:off x="1619250" y="306388"/>
            <a:ext cx="66976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pl-PL" altLang="pl-PL" cap="small" dirty="0" smtClean="0">
                <a:solidFill>
                  <a:srgbClr val="3333CC"/>
                </a:solidFill>
              </a:rPr>
              <a:t>IADI </a:t>
            </a:r>
            <a:r>
              <a:rPr lang="pl-PL" altLang="pl-PL" cap="small" dirty="0" err="1" smtClean="0">
                <a:solidFill>
                  <a:srgbClr val="3333CC"/>
                </a:solidFill>
              </a:rPr>
              <a:t>research</a:t>
            </a:r>
            <a:r>
              <a:rPr lang="pl-PL" altLang="pl-PL" cap="small" dirty="0" smtClean="0">
                <a:solidFill>
                  <a:srgbClr val="3333CC"/>
                </a:solidFill>
              </a:rPr>
              <a:t> </a:t>
            </a:r>
            <a:r>
              <a:rPr lang="pl-PL" altLang="pl-PL" cap="small" dirty="0" err="1">
                <a:solidFill>
                  <a:srgbClr val="3333CC"/>
                </a:solidFill>
              </a:rPr>
              <a:t>programs</a:t>
            </a:r>
            <a:endParaRPr lang="en-US" altLang="pl-PL" cap="small" dirty="0" smtClean="0">
              <a:solidFill>
                <a:srgbClr val="3333CC"/>
              </a:solidFill>
            </a:endParaRPr>
          </a:p>
        </p:txBody>
      </p:sp>
      <p:sp>
        <p:nvSpPr>
          <p:cNvPr id="12" name="Prostokąt 11"/>
          <p:cNvSpPr/>
          <p:nvPr/>
        </p:nvSpPr>
        <p:spPr>
          <a:xfrm>
            <a:off x="1835150" y="1009650"/>
            <a:ext cx="6913563" cy="647700"/>
          </a:xfrm>
          <a:prstGeom prst="rect">
            <a:avLst/>
          </a:prstGeom>
        </p:spPr>
        <p:txBody>
          <a:bodyPr>
            <a:spAutoFit/>
          </a:bodyPr>
          <a:lstStyle/>
          <a:p>
            <a:pPr eaLnBrk="1" hangingPunct="1">
              <a:defRPr/>
            </a:pPr>
            <a:r>
              <a:rPr lang="en-US" dirty="0">
                <a:solidFill>
                  <a:schemeClr val="accent2">
                    <a:lumMod val="50000"/>
                  </a:schemeClr>
                </a:solidFill>
              </a:rPr>
              <a:t>Enhanced Guidance for Effective Deposit Insurance Systems:</a:t>
            </a:r>
          </a:p>
          <a:p>
            <a:pPr eaLnBrk="1" hangingPunct="1">
              <a:defRPr/>
            </a:pPr>
            <a:r>
              <a:rPr lang="en-US" dirty="0">
                <a:solidFill>
                  <a:schemeClr val="accent2">
                    <a:lumMod val="50000"/>
                  </a:schemeClr>
                </a:solidFill>
              </a:rPr>
              <a:t>Public Awareness of Deposit Insurance Systems</a:t>
            </a:r>
          </a:p>
        </p:txBody>
      </p:sp>
      <p:graphicFrame>
        <p:nvGraphicFramePr>
          <p:cNvPr id="22" name="Diagram 21"/>
          <p:cNvGraphicFramePr/>
          <p:nvPr/>
        </p:nvGraphicFramePr>
        <p:xfrm>
          <a:off x="539552" y="1772816"/>
          <a:ext cx="8400256" cy="44626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66917" name="Picture 8" descr="C:\Documents and Settings\obalt\Ustawienia lokalne\Temporary Internet Files\Content.IE5\HIRD7C7P\MC900310998[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58850" y="893763"/>
            <a:ext cx="841375"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pole tekstowe 14"/>
          <p:cNvSpPr txBox="1">
            <a:spLocks noChangeArrowheads="1"/>
          </p:cNvSpPr>
          <p:nvPr/>
        </p:nvSpPr>
        <p:spPr bwMode="auto">
          <a:xfrm>
            <a:off x="1619250" y="306388"/>
            <a:ext cx="66976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pl-PL" altLang="pl-PL" cap="small" dirty="0">
                <a:solidFill>
                  <a:srgbClr val="3333CC"/>
                </a:solidFill>
              </a:rPr>
              <a:t>IADI </a:t>
            </a:r>
            <a:r>
              <a:rPr lang="pl-PL" altLang="pl-PL" cap="small" dirty="0" err="1" smtClean="0">
                <a:solidFill>
                  <a:srgbClr val="3333CC"/>
                </a:solidFill>
              </a:rPr>
              <a:t>research</a:t>
            </a:r>
            <a:r>
              <a:rPr lang="pl-PL" altLang="pl-PL" cap="small" dirty="0" smtClean="0">
                <a:solidFill>
                  <a:srgbClr val="3333CC"/>
                </a:solidFill>
              </a:rPr>
              <a:t> </a:t>
            </a:r>
            <a:r>
              <a:rPr lang="pl-PL" altLang="pl-PL" cap="small" dirty="0" err="1">
                <a:solidFill>
                  <a:srgbClr val="3333CC"/>
                </a:solidFill>
              </a:rPr>
              <a:t>programs</a:t>
            </a:r>
            <a:endParaRPr lang="pl-PL" altLang="pl-PL" cap="small" dirty="0" smtClean="0">
              <a:solidFill>
                <a:srgbClr val="3333CC"/>
              </a:solidFill>
            </a:endParaRPr>
          </a:p>
        </p:txBody>
      </p:sp>
      <p:sp>
        <p:nvSpPr>
          <p:cNvPr id="12" name="Prostokąt 11"/>
          <p:cNvSpPr/>
          <p:nvPr/>
        </p:nvSpPr>
        <p:spPr>
          <a:xfrm>
            <a:off x="2916238" y="981075"/>
            <a:ext cx="3671887" cy="830263"/>
          </a:xfrm>
          <a:prstGeom prst="rect">
            <a:avLst/>
          </a:prstGeom>
        </p:spPr>
        <p:txBody>
          <a:bodyPr>
            <a:spAutoFit/>
          </a:bodyPr>
          <a:lstStyle/>
          <a:p>
            <a:pPr eaLnBrk="1" hangingPunct="1">
              <a:defRPr/>
            </a:pPr>
            <a:r>
              <a:rPr lang="en-US" sz="2400" dirty="0">
                <a:solidFill>
                  <a:schemeClr val="accent2">
                    <a:lumMod val="50000"/>
                  </a:schemeClr>
                </a:solidFill>
              </a:rPr>
              <a:t>Financial Inclusion and Deposit Insurance</a:t>
            </a:r>
          </a:p>
        </p:txBody>
      </p:sp>
      <p:graphicFrame>
        <p:nvGraphicFramePr>
          <p:cNvPr id="22" name="Diagram 21"/>
          <p:cNvGraphicFramePr/>
          <p:nvPr/>
        </p:nvGraphicFramePr>
        <p:xfrm>
          <a:off x="395536" y="1988840"/>
          <a:ext cx="8400256" cy="4176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67941" name="Picture 8" descr="C:\Documents and Settings\obalt\Ustawienia lokalne\Temporary Internet Files\Content.IE5\HIRD7C7P\MC900310998[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35150" y="981075"/>
            <a:ext cx="841375"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bwMode="auto">
          <a:xfrm>
            <a:off x="250825" y="981075"/>
            <a:ext cx="8642350" cy="5078413"/>
          </a:xfrm>
          <a:prstGeom prst="rect">
            <a:avLst/>
          </a:prstGeom>
          <a:solidFill>
            <a:schemeClr val="accent5">
              <a:lumMod val="40000"/>
              <a:lumOff val="60000"/>
            </a:schemeClr>
          </a:solidFill>
          <a:ln w="28575" cap="flat" cmpd="sng" algn="ctr">
            <a:solidFill>
              <a:schemeClr val="bg1">
                <a:lumMod val="50000"/>
              </a:schemeClr>
            </a:solidFill>
            <a:prstDash val="solid"/>
            <a:round/>
            <a:headEnd type="none" w="med" len="med"/>
            <a:tailEnd type="none" w="med" len="med"/>
          </a:ln>
          <a:effectLst/>
        </p:spPr>
        <p:txBody>
          <a:bodyPr wrap="none" anchor="ctr"/>
          <a:lstStyle/>
          <a:p>
            <a:pPr eaLnBrk="1" hangingPunct="1">
              <a:defRPr/>
            </a:pPr>
            <a:endParaRPr lang="pl-PL">
              <a:ea typeface="Arial" charset="0"/>
            </a:endParaRPr>
          </a:p>
        </p:txBody>
      </p:sp>
      <p:sp>
        <p:nvSpPr>
          <p:cNvPr id="157700" name="pole tekstowe 14"/>
          <p:cNvSpPr txBox="1">
            <a:spLocks noChangeArrowheads="1"/>
          </p:cNvSpPr>
          <p:nvPr/>
        </p:nvSpPr>
        <p:spPr bwMode="auto">
          <a:xfrm>
            <a:off x="1619250" y="306388"/>
            <a:ext cx="6697663" cy="368300"/>
          </a:xfrm>
          <a:prstGeom prst="rect">
            <a:avLst/>
          </a:prstGeom>
          <a:noFill/>
          <a:ln>
            <a:noFill/>
          </a:ln>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pl-PL" altLang="pl-PL" cap="small" dirty="0" err="1" smtClean="0">
                <a:solidFill>
                  <a:srgbClr val="3333CC"/>
                </a:solidFill>
              </a:rPr>
              <a:t>Conclusions</a:t>
            </a:r>
            <a:endParaRPr lang="en-US" altLang="pl-PL" cap="small" dirty="0" smtClean="0">
              <a:solidFill>
                <a:srgbClr val="3333CC"/>
              </a:solidFill>
            </a:endParaRPr>
          </a:p>
        </p:txBody>
      </p:sp>
      <p:sp>
        <p:nvSpPr>
          <p:cNvPr id="168964" name="Prostokąt 5"/>
          <p:cNvSpPr>
            <a:spLocks noChangeArrowheads="1"/>
          </p:cNvSpPr>
          <p:nvPr/>
        </p:nvSpPr>
        <p:spPr bwMode="auto">
          <a:xfrm>
            <a:off x="250825" y="1196975"/>
            <a:ext cx="864235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just" eaLnBrk="1" hangingPunct="1">
              <a:buFont typeface="Wingdings" pitchFamily="2" charset="2"/>
              <a:buChar char="q"/>
            </a:pPr>
            <a:r>
              <a:rPr lang="en-US" altLang="en-US" sz="2000">
                <a:solidFill>
                  <a:srgbClr val="003366"/>
                </a:solidFill>
              </a:rPr>
              <a:t>Historical examples show that consumers </a:t>
            </a:r>
            <a:r>
              <a:rPr lang="pl-PL" altLang="en-US" sz="2000">
                <a:solidFill>
                  <a:srgbClr val="003366"/>
                </a:solidFill>
              </a:rPr>
              <a:t>are </a:t>
            </a:r>
            <a:r>
              <a:rPr lang="en-US" altLang="en-US" sz="2000">
                <a:solidFill>
                  <a:srgbClr val="003366"/>
                </a:solidFill>
              </a:rPr>
              <a:t>often not </a:t>
            </a:r>
            <a:r>
              <a:rPr lang="pl-PL" altLang="en-US" sz="2000">
                <a:solidFill>
                  <a:srgbClr val="003366"/>
                </a:solidFill>
              </a:rPr>
              <a:t>aware of </a:t>
            </a:r>
            <a:r>
              <a:rPr lang="en-US" altLang="en-US" sz="2000">
                <a:solidFill>
                  <a:srgbClr val="003366"/>
                </a:solidFill>
              </a:rPr>
              <a:t>the undertaken risk related to the financial products they use</a:t>
            </a:r>
            <a:r>
              <a:rPr lang="pl-PL" altLang="en-US" sz="2000">
                <a:solidFill>
                  <a:srgbClr val="003366"/>
                </a:solidFill>
              </a:rPr>
              <a:t>,</a:t>
            </a:r>
            <a:r>
              <a:rPr lang="en-US" altLang="en-US" sz="2000">
                <a:solidFill>
                  <a:srgbClr val="003366"/>
                </a:solidFill>
              </a:rPr>
              <a:t> which may </a:t>
            </a:r>
            <a:r>
              <a:rPr lang="pl-PL" altLang="en-US" sz="2000">
                <a:solidFill>
                  <a:srgbClr val="003366"/>
                </a:solidFill>
              </a:rPr>
              <a:t>contribute to </a:t>
            </a:r>
            <a:r>
              <a:rPr lang="en-US" altLang="en-US" sz="2000">
                <a:solidFill>
                  <a:srgbClr val="003366"/>
                </a:solidFill>
              </a:rPr>
              <a:t>the creation of </a:t>
            </a:r>
            <a:r>
              <a:rPr lang="pl-PL" altLang="en-US" sz="2000">
                <a:solidFill>
                  <a:srgbClr val="003366"/>
                </a:solidFill>
              </a:rPr>
              <a:t>market </a:t>
            </a:r>
            <a:r>
              <a:rPr lang="en-US" altLang="en-US" sz="2000">
                <a:solidFill>
                  <a:srgbClr val="003366"/>
                </a:solidFill>
              </a:rPr>
              <a:t>bubbles and</a:t>
            </a:r>
            <a:r>
              <a:rPr lang="pl-PL" altLang="en-US" sz="2000">
                <a:solidFill>
                  <a:srgbClr val="003366"/>
                </a:solidFill>
              </a:rPr>
              <a:t>,</a:t>
            </a:r>
            <a:r>
              <a:rPr lang="en-US" altLang="en-US" sz="2000">
                <a:solidFill>
                  <a:srgbClr val="003366"/>
                </a:solidFill>
              </a:rPr>
              <a:t> in consequence</a:t>
            </a:r>
            <a:r>
              <a:rPr lang="pl-PL" altLang="en-US" sz="2000">
                <a:solidFill>
                  <a:srgbClr val="003366"/>
                </a:solidFill>
              </a:rPr>
              <a:t>,</a:t>
            </a:r>
            <a:r>
              <a:rPr lang="en-US" altLang="en-US" sz="2000">
                <a:solidFill>
                  <a:srgbClr val="003366"/>
                </a:solidFill>
              </a:rPr>
              <a:t> </a:t>
            </a:r>
            <a:r>
              <a:rPr lang="pl-PL" altLang="en-US" sz="2000">
                <a:solidFill>
                  <a:srgbClr val="003366"/>
                </a:solidFill>
              </a:rPr>
              <a:t>lead to consumers bearing </a:t>
            </a:r>
            <a:r>
              <a:rPr lang="en-US" altLang="en-US" sz="2000">
                <a:solidFill>
                  <a:srgbClr val="003366"/>
                </a:solidFill>
              </a:rPr>
              <a:t>losses</a:t>
            </a:r>
          </a:p>
          <a:p>
            <a:pPr algn="just" eaLnBrk="1" hangingPunct="1">
              <a:buFont typeface="Wingdings" pitchFamily="2" charset="2"/>
              <a:buChar char="q"/>
            </a:pPr>
            <a:endParaRPr lang="en-US" altLang="en-US" sz="2000">
              <a:solidFill>
                <a:srgbClr val="003366"/>
              </a:solidFill>
            </a:endParaRPr>
          </a:p>
          <a:p>
            <a:pPr algn="just" eaLnBrk="1" hangingPunct="1">
              <a:buFont typeface="Wingdings" pitchFamily="2" charset="2"/>
              <a:buChar char="q"/>
            </a:pPr>
            <a:r>
              <a:rPr lang="pl-PL" altLang="en-US" sz="2000">
                <a:solidFill>
                  <a:srgbClr val="003366"/>
                </a:solidFill>
              </a:rPr>
              <a:t>A c</a:t>
            </a:r>
            <a:r>
              <a:rPr lang="en-US" altLang="en-US" sz="2000">
                <a:solidFill>
                  <a:srgbClr val="003366"/>
                </a:solidFill>
              </a:rPr>
              <a:t>lear </a:t>
            </a:r>
            <a:r>
              <a:rPr lang="pl-PL" altLang="en-US" sz="2000">
                <a:solidFill>
                  <a:srgbClr val="003366"/>
                </a:solidFill>
              </a:rPr>
              <a:t>information </a:t>
            </a:r>
            <a:r>
              <a:rPr lang="en-US" altLang="en-US" sz="2000">
                <a:solidFill>
                  <a:srgbClr val="003366"/>
                </a:solidFill>
              </a:rPr>
              <a:t>policy </a:t>
            </a:r>
            <a:r>
              <a:rPr lang="pl-PL" altLang="en-US" sz="2000">
                <a:solidFill>
                  <a:srgbClr val="003366"/>
                </a:solidFill>
              </a:rPr>
              <a:t>targeting </a:t>
            </a:r>
            <a:r>
              <a:rPr lang="en-US" altLang="en-US" sz="2000">
                <a:solidFill>
                  <a:srgbClr val="003366"/>
                </a:solidFill>
              </a:rPr>
              <a:t>consumers and investors </a:t>
            </a:r>
            <a:br>
              <a:rPr lang="en-US" altLang="en-US" sz="2000">
                <a:solidFill>
                  <a:srgbClr val="003366"/>
                </a:solidFill>
              </a:rPr>
            </a:br>
            <a:r>
              <a:rPr lang="en-US" altLang="en-US" sz="2000">
                <a:solidFill>
                  <a:srgbClr val="003366"/>
                </a:solidFill>
              </a:rPr>
              <a:t>is necessary for </a:t>
            </a:r>
            <a:r>
              <a:rPr lang="pl-PL" altLang="en-US" sz="2000">
                <a:solidFill>
                  <a:srgbClr val="003366"/>
                </a:solidFill>
              </a:rPr>
              <a:t>the </a:t>
            </a:r>
            <a:r>
              <a:rPr lang="en-US" altLang="en-US" sz="2000">
                <a:solidFill>
                  <a:srgbClr val="003366"/>
                </a:solidFill>
              </a:rPr>
              <a:t>protection </a:t>
            </a:r>
            <a:r>
              <a:rPr lang="pl-PL" altLang="en-US" sz="2000">
                <a:solidFill>
                  <a:srgbClr val="003366"/>
                </a:solidFill>
              </a:rPr>
              <a:t>of </a:t>
            </a:r>
            <a:r>
              <a:rPr lang="en-US" altLang="en-US" sz="2000">
                <a:solidFill>
                  <a:srgbClr val="003366"/>
                </a:solidFill>
              </a:rPr>
              <a:t>financial market</a:t>
            </a:r>
            <a:r>
              <a:rPr lang="pl-PL" altLang="en-US" sz="2000">
                <a:solidFill>
                  <a:srgbClr val="003366"/>
                </a:solidFill>
              </a:rPr>
              <a:t> retail clients</a:t>
            </a:r>
            <a:endParaRPr lang="en-US" altLang="en-US" sz="2000">
              <a:solidFill>
                <a:srgbClr val="003366"/>
              </a:solidFill>
            </a:endParaRPr>
          </a:p>
          <a:p>
            <a:pPr algn="just" eaLnBrk="1" hangingPunct="1">
              <a:buFont typeface="Wingdings" pitchFamily="2" charset="2"/>
              <a:buChar char="q"/>
            </a:pPr>
            <a:endParaRPr lang="en-US" altLang="en-US" sz="2000">
              <a:solidFill>
                <a:srgbClr val="003366"/>
              </a:solidFill>
            </a:endParaRPr>
          </a:p>
          <a:p>
            <a:pPr algn="just" eaLnBrk="1" hangingPunct="1">
              <a:buFont typeface="Wingdings" pitchFamily="2" charset="2"/>
              <a:buChar char="q"/>
            </a:pPr>
            <a:r>
              <a:rPr lang="en-US" altLang="en-US" sz="2000">
                <a:solidFill>
                  <a:srgbClr val="003366"/>
                </a:solidFill>
              </a:rPr>
              <a:t>Well-informed consumers and investors are important </a:t>
            </a:r>
            <a:r>
              <a:rPr lang="pl-PL" altLang="en-US" sz="2000">
                <a:solidFill>
                  <a:srgbClr val="003366"/>
                </a:solidFill>
              </a:rPr>
              <a:t/>
            </a:r>
            <a:br>
              <a:rPr lang="pl-PL" altLang="en-US" sz="2000">
                <a:solidFill>
                  <a:srgbClr val="003366"/>
                </a:solidFill>
              </a:rPr>
            </a:br>
            <a:r>
              <a:rPr lang="pl-PL" altLang="en-US" sz="2000">
                <a:solidFill>
                  <a:srgbClr val="003366"/>
                </a:solidFill>
              </a:rPr>
              <a:t>factors in </a:t>
            </a:r>
            <a:r>
              <a:rPr lang="en-US" altLang="en-US" sz="2000">
                <a:solidFill>
                  <a:srgbClr val="003366"/>
                </a:solidFill>
              </a:rPr>
              <a:t>maint</a:t>
            </a:r>
            <a:r>
              <a:rPr lang="pl-PL" altLang="en-US" sz="2000">
                <a:solidFill>
                  <a:srgbClr val="003366"/>
                </a:solidFill>
              </a:rPr>
              <a:t>aining</a:t>
            </a:r>
            <a:r>
              <a:rPr lang="en-US" altLang="en-US" sz="2000">
                <a:solidFill>
                  <a:srgbClr val="003366"/>
                </a:solidFill>
              </a:rPr>
              <a:t> stability of the financial system</a:t>
            </a:r>
            <a:r>
              <a:rPr lang="pl-PL" altLang="en-US" sz="2000">
                <a:solidFill>
                  <a:srgbClr val="003366"/>
                </a:solidFill>
              </a:rPr>
              <a:t> as a whole</a:t>
            </a:r>
            <a:endParaRPr lang="en-US" altLang="en-US" sz="2000">
              <a:solidFill>
                <a:srgbClr val="003366"/>
              </a:solidFill>
            </a:endParaRPr>
          </a:p>
          <a:p>
            <a:pPr algn="just" eaLnBrk="1" hangingPunct="1">
              <a:buFont typeface="Wingdings" pitchFamily="2" charset="2"/>
              <a:buChar char="q"/>
            </a:pPr>
            <a:endParaRPr lang="en-US" altLang="en-US" sz="2000">
              <a:solidFill>
                <a:srgbClr val="003366"/>
              </a:solidFill>
            </a:endParaRPr>
          </a:p>
          <a:p>
            <a:pPr algn="just" eaLnBrk="1" hangingPunct="1">
              <a:buFont typeface="Wingdings" pitchFamily="2" charset="2"/>
              <a:buChar char="q"/>
            </a:pPr>
            <a:r>
              <a:rPr lang="pl-PL" altLang="en-US" sz="2000">
                <a:solidFill>
                  <a:srgbClr val="003366"/>
                </a:solidFill>
              </a:rPr>
              <a:t>However, </a:t>
            </a:r>
            <a:r>
              <a:rPr lang="en-US" altLang="en-US" sz="2000">
                <a:solidFill>
                  <a:srgbClr val="003366"/>
                </a:solidFill>
              </a:rPr>
              <a:t>consumers and investors </a:t>
            </a:r>
            <a:r>
              <a:rPr lang="pl-PL" altLang="en-US" sz="2000">
                <a:solidFill>
                  <a:srgbClr val="003366"/>
                </a:solidFill>
              </a:rPr>
              <a:t>must</a:t>
            </a:r>
            <a:r>
              <a:rPr lang="en-US" altLang="en-US" sz="2000">
                <a:solidFill>
                  <a:srgbClr val="003366"/>
                </a:solidFill>
              </a:rPr>
              <a:t> be supported by </a:t>
            </a:r>
            <a:r>
              <a:rPr lang="pl-PL" altLang="en-US" sz="2000">
                <a:solidFill>
                  <a:srgbClr val="003366"/>
                </a:solidFill>
              </a:rPr>
              <a:t>a </a:t>
            </a:r>
            <a:r>
              <a:rPr lang="en-US" altLang="en-US" sz="2000">
                <a:solidFill>
                  <a:srgbClr val="003366"/>
                </a:solidFill>
              </a:rPr>
              <a:t>comprehensive </a:t>
            </a:r>
            <a:r>
              <a:rPr lang="pl-PL" altLang="en-US" sz="2000">
                <a:solidFill>
                  <a:srgbClr val="003366"/>
                </a:solidFill>
              </a:rPr>
              <a:t>network of </a:t>
            </a:r>
            <a:r>
              <a:rPr lang="en-US" altLang="en-US" sz="2000">
                <a:solidFill>
                  <a:srgbClr val="003366"/>
                </a:solidFill>
              </a:rPr>
              <a:t>financial safety-net institutions</a:t>
            </a:r>
            <a:r>
              <a:rPr lang="pl-PL" altLang="en-US" sz="2000">
                <a:solidFill>
                  <a:srgbClr val="003366"/>
                </a:solidFill>
              </a:rPr>
              <a:t>, which includes an infrastructure of</a:t>
            </a:r>
            <a:r>
              <a:rPr lang="en-US" altLang="en-US" sz="2000">
                <a:solidFill>
                  <a:srgbClr val="003366"/>
                </a:solidFill>
              </a:rPr>
              <a:t> micro- and macro-supervision as well as </a:t>
            </a:r>
            <a:r>
              <a:rPr lang="pl-PL" altLang="en-US" sz="2000">
                <a:solidFill>
                  <a:srgbClr val="003366"/>
                </a:solidFill>
              </a:rPr>
              <a:t>a highly </a:t>
            </a:r>
            <a:r>
              <a:rPr lang="en-US" altLang="en-US" sz="2000">
                <a:solidFill>
                  <a:srgbClr val="003366"/>
                </a:solidFill>
              </a:rPr>
              <a:t>robust deposit insurance system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3"/>
          <p:cNvSpPr>
            <a:spLocks noChangeArrowheads="1"/>
          </p:cNvSpPr>
          <p:nvPr/>
        </p:nvSpPr>
        <p:spPr bwMode="auto">
          <a:xfrm>
            <a:off x="252413" y="1676400"/>
            <a:ext cx="8642350" cy="2347913"/>
          </a:xfrm>
          <a:prstGeom prst="rect">
            <a:avLst/>
          </a:prstGeom>
          <a:noFill/>
          <a:ln w="22225" algn="ctr">
            <a:solidFill>
              <a:srgbClr val="003366"/>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b="0">
              <a:solidFill>
                <a:srgbClr val="000000"/>
              </a:solidFill>
            </a:endParaRPr>
          </a:p>
        </p:txBody>
      </p:sp>
      <p:sp>
        <p:nvSpPr>
          <p:cNvPr id="149507" name="Rectangle 23"/>
          <p:cNvSpPr>
            <a:spLocks noChangeArrowheads="1"/>
          </p:cNvSpPr>
          <p:nvPr/>
        </p:nvSpPr>
        <p:spPr bwMode="auto">
          <a:xfrm>
            <a:off x="250825" y="981075"/>
            <a:ext cx="8642350" cy="1223963"/>
          </a:xfrm>
          <a:prstGeom prst="rect">
            <a:avLst/>
          </a:prstGeom>
          <a:solidFill>
            <a:srgbClr val="D5EAFF"/>
          </a:solidFill>
          <a:ln w="22225" algn="ctr">
            <a:solidFill>
              <a:srgbClr val="003366"/>
            </a:solidFill>
            <a:miter lim="800000"/>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b="0">
              <a:solidFill>
                <a:srgbClr val="000000"/>
              </a:solidFill>
            </a:endParaRPr>
          </a:p>
        </p:txBody>
      </p:sp>
      <p:sp>
        <p:nvSpPr>
          <p:cNvPr id="70672" name="Text Box 22"/>
          <p:cNvSpPr txBox="1">
            <a:spLocks noChangeArrowheads="1"/>
          </p:cNvSpPr>
          <p:nvPr/>
        </p:nvSpPr>
        <p:spPr bwMode="auto">
          <a:xfrm>
            <a:off x="250825" y="1052513"/>
            <a:ext cx="3889375" cy="1077912"/>
          </a:xfrm>
          <a:prstGeom prst="rect">
            <a:avLst/>
          </a:prstGeom>
          <a:noFill/>
          <a:ln w="9525">
            <a:noFill/>
            <a:miter lim="800000"/>
            <a:headEnd/>
            <a:tailEnd/>
          </a:ln>
        </p:spPr>
        <p:txBody>
          <a:bodyPr>
            <a:spAutoFit/>
          </a:bodyPr>
          <a:lstStyle/>
          <a:p>
            <a:pPr algn="ctr" eaLnBrk="1" hangingPunct="1">
              <a:defRPr/>
            </a:pPr>
            <a:r>
              <a:rPr lang="pl-PL" sz="1600" dirty="0"/>
              <a:t>The d</a:t>
            </a:r>
            <a:r>
              <a:rPr lang="en-US" sz="1600" dirty="0" err="1"/>
              <a:t>eposit</a:t>
            </a:r>
            <a:r>
              <a:rPr lang="en-US" sz="1600" dirty="0"/>
              <a:t> </a:t>
            </a:r>
            <a:r>
              <a:rPr lang="en-US" sz="1600" dirty="0"/>
              <a:t>insurance fund </a:t>
            </a:r>
            <a:r>
              <a:rPr lang="pl-PL" sz="1600" dirty="0" err="1"/>
              <a:t>is</a:t>
            </a:r>
            <a:r>
              <a:rPr lang="en-US" sz="1600" dirty="0"/>
              <a:t> only </a:t>
            </a:r>
            <a:r>
              <a:rPr lang="pl-PL" sz="1600" dirty="0"/>
              <a:t>one</a:t>
            </a:r>
            <a:r>
              <a:rPr lang="en-US" sz="1600" dirty="0"/>
              <a:t> of the elements of </a:t>
            </a:r>
            <a:r>
              <a:rPr lang="pl-PL" sz="1600" dirty="0"/>
              <a:t>a </a:t>
            </a:r>
            <a:r>
              <a:rPr lang="en-US" sz="1600" dirty="0"/>
              <a:t>complex </a:t>
            </a:r>
            <a:r>
              <a:rPr lang="en-US" sz="1600" dirty="0">
                <a:solidFill>
                  <a:schemeClr val="bg2">
                    <a:lumMod val="50000"/>
                  </a:schemeClr>
                </a:solidFill>
              </a:rPr>
              <a:t>consumer protection</a:t>
            </a:r>
            <a:r>
              <a:rPr lang="en-US" sz="1600" dirty="0"/>
              <a:t> scheme </a:t>
            </a:r>
            <a:r>
              <a:rPr lang="pl-PL" sz="1600" dirty="0"/>
              <a:t>in </a:t>
            </a:r>
            <a:r>
              <a:rPr lang="pl-PL" sz="1600" dirty="0" err="1"/>
              <a:t>financial</a:t>
            </a:r>
            <a:r>
              <a:rPr lang="pl-PL" sz="1600" dirty="0"/>
              <a:t> </a:t>
            </a:r>
            <a:r>
              <a:rPr lang="en-US" sz="1600" dirty="0"/>
              <a:t>markets</a:t>
            </a:r>
            <a:endParaRPr lang="en-US" altLang="pl-PL" sz="1700" dirty="0">
              <a:solidFill>
                <a:srgbClr val="336699"/>
              </a:solidFill>
            </a:endParaRPr>
          </a:p>
        </p:txBody>
      </p:sp>
      <p:sp>
        <p:nvSpPr>
          <p:cNvPr id="41" name="Strzałka w dół 40"/>
          <p:cNvSpPr/>
          <p:nvPr/>
        </p:nvSpPr>
        <p:spPr>
          <a:xfrm rot="16200000">
            <a:off x="4428332" y="1407319"/>
            <a:ext cx="287337" cy="288925"/>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pl-PL" b="0">
              <a:solidFill>
                <a:prstClr val="white"/>
              </a:solidFill>
            </a:endParaRPr>
          </a:p>
        </p:txBody>
      </p:sp>
      <p:sp>
        <p:nvSpPr>
          <p:cNvPr id="70675" name="Prostokąt 4"/>
          <p:cNvSpPr>
            <a:spLocks noChangeArrowheads="1"/>
          </p:cNvSpPr>
          <p:nvPr/>
        </p:nvSpPr>
        <p:spPr bwMode="auto">
          <a:xfrm>
            <a:off x="5148263" y="1055688"/>
            <a:ext cx="3671887" cy="1077912"/>
          </a:xfrm>
          <a:prstGeom prst="rect">
            <a:avLst/>
          </a:prstGeom>
          <a:noFill/>
          <a:ln w="9525">
            <a:noFill/>
            <a:miter lim="800000"/>
            <a:headEnd/>
            <a:tailEnd/>
          </a:ln>
        </p:spPr>
        <p:txBody>
          <a:bodyPr>
            <a:spAutoFit/>
          </a:bodyPr>
          <a:lstStyle/>
          <a:p>
            <a:pPr algn="ctr" eaLnBrk="1" hangingPunct="1">
              <a:defRPr/>
            </a:pPr>
            <a:r>
              <a:rPr lang="pl-PL" sz="1600" dirty="0">
                <a:solidFill>
                  <a:schemeClr val="bg2">
                    <a:lumMod val="50000"/>
                  </a:schemeClr>
                </a:solidFill>
              </a:rPr>
              <a:t>Consumer protection </a:t>
            </a:r>
            <a:r>
              <a:rPr lang="en-US" sz="1600" dirty="0"/>
              <a:t>is an attribute of not only deposit insurers but also </a:t>
            </a:r>
            <a:r>
              <a:rPr lang="pl-PL" sz="1600" dirty="0"/>
              <a:t>of </a:t>
            </a:r>
            <a:r>
              <a:rPr lang="en-US" sz="1600" dirty="0"/>
              <a:t>other </a:t>
            </a:r>
            <a:r>
              <a:rPr lang="en-US" sz="1600" dirty="0"/>
              <a:t>financial safety-net players as well as </a:t>
            </a:r>
            <a:r>
              <a:rPr lang="en-US" sz="1600" dirty="0"/>
              <a:t>policymakers</a:t>
            </a:r>
            <a:endParaRPr lang="pl-PL" sz="1700" dirty="0">
              <a:solidFill>
                <a:prstClr val="black"/>
              </a:solidFill>
            </a:endParaRPr>
          </a:p>
        </p:txBody>
      </p:sp>
      <p:sp>
        <p:nvSpPr>
          <p:cNvPr id="70678" name="pole tekstowe 29"/>
          <p:cNvSpPr txBox="1">
            <a:spLocks noChangeArrowheads="1"/>
          </p:cNvSpPr>
          <p:nvPr/>
        </p:nvSpPr>
        <p:spPr bwMode="auto">
          <a:xfrm>
            <a:off x="1619250" y="306388"/>
            <a:ext cx="6697663" cy="368300"/>
          </a:xfrm>
          <a:prstGeom prst="rect">
            <a:avLst/>
          </a:prstGeom>
          <a:noFill/>
          <a:ln w="9525">
            <a:noFill/>
            <a:miter lim="800000"/>
            <a:headEnd/>
            <a:tailEnd/>
          </a:ln>
        </p:spPr>
        <p:txBody>
          <a:bodyPr>
            <a:spAutoFit/>
          </a:bodyPr>
          <a:lstStyle/>
          <a:p>
            <a:pPr algn="ctr" eaLnBrk="1" hangingPunct="1">
              <a:defRPr/>
            </a:pPr>
            <a:r>
              <a:rPr lang="pl-PL" altLang="pl-PL" cap="small" dirty="0">
                <a:solidFill>
                  <a:srgbClr val="3333CC"/>
                </a:solidFill>
              </a:rPr>
              <a:t>Perspective of deposit insurance</a:t>
            </a:r>
          </a:p>
        </p:txBody>
      </p:sp>
      <p:sp>
        <p:nvSpPr>
          <p:cNvPr id="23" name="Prostokąt zaokrąglony 31"/>
          <p:cNvSpPr/>
          <p:nvPr/>
        </p:nvSpPr>
        <p:spPr>
          <a:xfrm>
            <a:off x="284163" y="2636838"/>
            <a:ext cx="3640137" cy="1152525"/>
          </a:xfrm>
          <a:prstGeom prst="roundRect">
            <a:avLst/>
          </a:prstGeom>
          <a:solidFill>
            <a:schemeClr val="bg1">
              <a:lumMod val="85000"/>
            </a:schemeClr>
          </a:solidFill>
          <a:ln w="22225" algn="ctr">
            <a:solidFill>
              <a:srgbClr val="969696"/>
            </a:solidFill>
            <a:prstDash val="solid"/>
            <a:miter lim="800000"/>
            <a:headEnd/>
            <a:tailEnd/>
          </a:ln>
        </p:spPr>
        <p:txBody>
          <a:bodyPr wrap="none" anchor="ctr"/>
          <a:lstStyle/>
          <a:p>
            <a:pPr eaLnBrk="1" hangingPunct="1">
              <a:defRPr/>
            </a:pPr>
            <a:endParaRPr lang="pl-PL" b="0">
              <a:solidFill>
                <a:prstClr val="black"/>
              </a:solidFill>
            </a:endParaRPr>
          </a:p>
        </p:txBody>
      </p:sp>
      <p:sp>
        <p:nvSpPr>
          <p:cNvPr id="25" name="Prostokąt zaokrąglony 33"/>
          <p:cNvSpPr/>
          <p:nvPr/>
        </p:nvSpPr>
        <p:spPr>
          <a:xfrm>
            <a:off x="5095875" y="2636838"/>
            <a:ext cx="3760788" cy="1152525"/>
          </a:xfrm>
          <a:prstGeom prst="roundRect">
            <a:avLst/>
          </a:prstGeom>
          <a:solidFill>
            <a:schemeClr val="bg1">
              <a:lumMod val="85000"/>
            </a:schemeClr>
          </a:solidFill>
          <a:ln w="22225" algn="ctr">
            <a:solidFill>
              <a:srgbClr val="969696"/>
            </a:solidFill>
            <a:prstDash val="solid"/>
            <a:miter lim="800000"/>
            <a:headEnd/>
            <a:tailEnd/>
          </a:ln>
        </p:spPr>
        <p:txBody>
          <a:bodyPr wrap="none" anchor="ctr"/>
          <a:lstStyle/>
          <a:p>
            <a:pPr algn="ctr" eaLnBrk="1" hangingPunct="1">
              <a:defRPr/>
            </a:pPr>
            <a:r>
              <a:rPr lang="en-US" sz="1600" dirty="0"/>
              <a:t>Protection needs to be linked with </a:t>
            </a:r>
            <a:br>
              <a:rPr lang="en-US" sz="1600" dirty="0"/>
            </a:br>
            <a:r>
              <a:rPr lang="en-US" sz="1600" dirty="0"/>
              <a:t>the </a:t>
            </a:r>
            <a:r>
              <a:rPr lang="pl-PL" sz="1600" dirty="0" err="1"/>
              <a:t>large</a:t>
            </a:r>
            <a:r>
              <a:rPr lang="pl-PL" sz="1600" dirty="0"/>
              <a:t> </a:t>
            </a:r>
            <a:r>
              <a:rPr lang="en-US" sz="1600" dirty="0"/>
              <a:t>variety of products available </a:t>
            </a:r>
            <a:br>
              <a:rPr lang="en-US" sz="1600" dirty="0"/>
            </a:br>
            <a:r>
              <a:rPr lang="pl-PL" sz="1600" dirty="0"/>
              <a:t>i</a:t>
            </a:r>
            <a:r>
              <a:rPr lang="en-US" sz="1600" dirty="0"/>
              <a:t>n financial </a:t>
            </a:r>
            <a:r>
              <a:rPr lang="en-US" sz="1600" dirty="0"/>
              <a:t>markets such as</a:t>
            </a:r>
            <a:br>
              <a:rPr lang="en-US" sz="1600" dirty="0"/>
            </a:br>
            <a:r>
              <a:rPr lang="en-US" sz="1600" dirty="0"/>
              <a:t>capital </a:t>
            </a:r>
            <a:r>
              <a:rPr lang="en-US" sz="1600" dirty="0"/>
              <a:t>investments or </a:t>
            </a:r>
            <a:r>
              <a:rPr lang="en-US" sz="1600" dirty="0"/>
              <a:t>credit</a:t>
            </a:r>
            <a:endParaRPr lang="en-US" sz="1700" dirty="0">
              <a:solidFill>
                <a:prstClr val="black"/>
              </a:solidFill>
            </a:endParaRPr>
          </a:p>
        </p:txBody>
      </p:sp>
      <p:pic>
        <p:nvPicPr>
          <p:cNvPr id="1495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0200" y="2852738"/>
            <a:ext cx="739775"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Prostokąt 4"/>
          <p:cNvSpPr>
            <a:spLocks noChangeArrowheads="1"/>
          </p:cNvSpPr>
          <p:nvPr/>
        </p:nvSpPr>
        <p:spPr bwMode="auto">
          <a:xfrm>
            <a:off x="179388" y="2647950"/>
            <a:ext cx="3816350" cy="1169988"/>
          </a:xfrm>
          <a:prstGeom prst="rect">
            <a:avLst/>
          </a:prstGeom>
          <a:noFill/>
          <a:ln w="9525">
            <a:noFill/>
            <a:miter lim="800000"/>
            <a:headEnd/>
            <a:tailEnd/>
          </a:ln>
        </p:spPr>
        <p:txBody>
          <a:bodyPr>
            <a:spAutoFit/>
          </a:bodyPr>
          <a:lstStyle/>
          <a:p>
            <a:pPr algn="ctr" eaLnBrk="1" hangingPunct="1">
              <a:defRPr/>
            </a:pPr>
            <a:r>
              <a:rPr lang="en-US" sz="1400" dirty="0"/>
              <a:t>Because of the complexity of </a:t>
            </a:r>
            <a:r>
              <a:rPr lang="en-US" sz="1400" dirty="0"/>
              <a:t>financial markets</a:t>
            </a:r>
            <a:r>
              <a:rPr lang="pl-PL" sz="1400" dirty="0"/>
              <a:t>,</a:t>
            </a:r>
            <a:r>
              <a:rPr lang="en-US" sz="1400" dirty="0"/>
              <a:t> </a:t>
            </a:r>
            <a:r>
              <a:rPr lang="en-US" sz="1400" dirty="0">
                <a:solidFill>
                  <a:schemeClr val="bg2">
                    <a:lumMod val="50000"/>
                  </a:schemeClr>
                </a:solidFill>
              </a:rPr>
              <a:t>consumer protection </a:t>
            </a:r>
            <a:r>
              <a:rPr lang="en-US" sz="1400" dirty="0"/>
              <a:t>and </a:t>
            </a:r>
            <a:r>
              <a:rPr lang="pl-PL" sz="1400" dirty="0"/>
              <a:t>the </a:t>
            </a:r>
            <a:r>
              <a:rPr lang="en-US" sz="1400" dirty="0">
                <a:solidFill>
                  <a:schemeClr val="bg2">
                    <a:lumMod val="50000"/>
                  </a:schemeClr>
                </a:solidFill>
              </a:rPr>
              <a:t>policy </a:t>
            </a:r>
            <a:r>
              <a:rPr lang="en-US" sz="1400" dirty="0">
                <a:solidFill>
                  <a:schemeClr val="bg2">
                    <a:lumMod val="50000"/>
                  </a:schemeClr>
                </a:solidFill>
              </a:rPr>
              <a:t>of informing </a:t>
            </a:r>
            <a:r>
              <a:rPr lang="pl-PL" sz="1400" dirty="0" err="1">
                <a:solidFill>
                  <a:schemeClr val="bg2">
                    <a:lumMod val="50000"/>
                  </a:schemeClr>
                </a:solidFill>
              </a:rPr>
              <a:t>consumers</a:t>
            </a:r>
            <a:r>
              <a:rPr lang="pl-PL" sz="1400" dirty="0">
                <a:solidFill>
                  <a:schemeClr val="bg2">
                    <a:lumMod val="50000"/>
                  </a:schemeClr>
                </a:solidFill>
              </a:rPr>
              <a:t> </a:t>
            </a:r>
            <a:r>
              <a:rPr lang="en-US" sz="1400" dirty="0"/>
              <a:t>always </a:t>
            </a:r>
            <a:r>
              <a:rPr lang="en-US" sz="1400" dirty="0"/>
              <a:t>need to be considered </a:t>
            </a:r>
            <a:r>
              <a:rPr lang="pl-PL" sz="1400" dirty="0"/>
              <a:t> </a:t>
            </a:r>
            <a:r>
              <a:rPr lang="en-US" sz="1400" dirty="0"/>
              <a:t>from </a:t>
            </a:r>
            <a:r>
              <a:rPr lang="pl-PL" sz="1400" dirty="0"/>
              <a:t>a </a:t>
            </a:r>
            <a:r>
              <a:rPr lang="en-US" sz="1400" dirty="0"/>
              <a:t>broad </a:t>
            </a:r>
            <a:r>
              <a:rPr lang="en-US" sz="1400" dirty="0"/>
              <a:t>perspective</a:t>
            </a:r>
            <a:endParaRPr lang="en-US" altLang="pl-PL" sz="1600" dirty="0">
              <a:solidFill>
                <a:srgbClr val="000000"/>
              </a:solidFill>
            </a:endParaRPr>
          </a:p>
        </p:txBody>
      </p:sp>
      <p:sp>
        <p:nvSpPr>
          <p:cNvPr id="149516" name="AutoShape 24"/>
          <p:cNvSpPr>
            <a:spLocks noChangeArrowheads="1"/>
          </p:cNvSpPr>
          <p:nvPr/>
        </p:nvSpPr>
        <p:spPr bwMode="auto">
          <a:xfrm rot="16200000" flipH="1">
            <a:off x="4391819" y="3032919"/>
            <a:ext cx="360363" cy="2447925"/>
          </a:xfrm>
          <a:prstGeom prst="homePlate">
            <a:avLst>
              <a:gd name="adj" fmla="val 100000"/>
            </a:avLst>
          </a:prstGeom>
          <a:solidFill>
            <a:srgbClr val="006699"/>
          </a:solidFill>
          <a:ln w="9525" algn="ctr">
            <a:solidFill>
              <a:srgbClr val="969696"/>
            </a:solidFill>
            <a:miter lim="800000"/>
            <a:headEnd/>
            <a:tailEnd/>
          </a:ln>
        </p:spPr>
        <p:txBody>
          <a:bodyPr rot="10800000" vert="eaVert"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b="0">
              <a:solidFill>
                <a:srgbClr val="000000"/>
              </a:solidFill>
            </a:endParaRPr>
          </a:p>
        </p:txBody>
      </p:sp>
      <p:sp>
        <p:nvSpPr>
          <p:cNvPr id="149517" name="Text Box 22"/>
          <p:cNvSpPr txBox="1">
            <a:spLocks noChangeArrowheads="1"/>
          </p:cNvSpPr>
          <p:nvPr/>
        </p:nvSpPr>
        <p:spPr bwMode="auto">
          <a:xfrm>
            <a:off x="252413" y="4508500"/>
            <a:ext cx="8629650" cy="720725"/>
          </a:xfrm>
          <a:prstGeom prst="rect">
            <a:avLst/>
          </a:prstGeom>
          <a:solidFill>
            <a:srgbClr val="003366"/>
          </a:solidFill>
          <a:ln w="22225" algn="ctr">
            <a:solidFill>
              <a:srgbClr val="003366"/>
            </a:solidFill>
            <a:miter lim="800000"/>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en-US" altLang="pl-PL" b="0">
              <a:solidFill>
                <a:srgbClr val="FFFFFF"/>
              </a:solidFill>
            </a:endParaRPr>
          </a:p>
        </p:txBody>
      </p:sp>
      <p:sp>
        <p:nvSpPr>
          <p:cNvPr id="150543" name="Rectangle 28"/>
          <p:cNvSpPr>
            <a:spLocks noChangeArrowheads="1"/>
          </p:cNvSpPr>
          <p:nvPr/>
        </p:nvSpPr>
        <p:spPr bwMode="auto">
          <a:xfrm>
            <a:off x="250825" y="4508500"/>
            <a:ext cx="864235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pl-PL" altLang="en-US" sz="1750" dirty="0" smtClean="0">
                <a:solidFill>
                  <a:schemeClr val="bg1"/>
                </a:solidFill>
              </a:rPr>
              <a:t>The f</a:t>
            </a:r>
            <a:r>
              <a:rPr lang="en-US" altLang="en-US" sz="1750" dirty="0" err="1" smtClean="0">
                <a:solidFill>
                  <a:schemeClr val="bg1"/>
                </a:solidFill>
              </a:rPr>
              <a:t>inancial</a:t>
            </a:r>
            <a:r>
              <a:rPr lang="en-US" altLang="en-US" sz="1750" dirty="0" smtClean="0">
                <a:solidFill>
                  <a:schemeClr val="bg1"/>
                </a:solidFill>
              </a:rPr>
              <a:t> system should be equipped with </a:t>
            </a:r>
            <a:r>
              <a:rPr lang="pl-PL" altLang="en-US" sz="1750" dirty="0" smtClean="0">
                <a:solidFill>
                  <a:schemeClr val="bg1"/>
                </a:solidFill>
              </a:rPr>
              <a:t>a </a:t>
            </a:r>
            <a:r>
              <a:rPr lang="en-US" altLang="en-US" sz="1750" dirty="0" smtClean="0">
                <a:solidFill>
                  <a:schemeClr val="bg1"/>
                </a:solidFill>
              </a:rPr>
              <a:t>properly designed consumer protection scheme, </a:t>
            </a:r>
            <a:r>
              <a:rPr lang="pl-PL" altLang="en-US" sz="1750" dirty="0" err="1" smtClean="0">
                <a:solidFill>
                  <a:schemeClr val="bg1"/>
                </a:solidFill>
              </a:rPr>
              <a:t>comprising</a:t>
            </a:r>
            <a:r>
              <a:rPr lang="en-US" altLang="en-US" sz="1750" dirty="0" smtClean="0">
                <a:solidFill>
                  <a:schemeClr val="bg1"/>
                </a:solidFill>
              </a:rPr>
              <a:t> various entities </a:t>
            </a:r>
            <a:r>
              <a:rPr lang="pl-PL" altLang="en-US" sz="1750" dirty="0" smtClean="0">
                <a:solidFill>
                  <a:schemeClr val="bg1"/>
                </a:solidFill>
              </a:rPr>
              <a:t>with</a:t>
            </a:r>
            <a:r>
              <a:rPr lang="en-US" altLang="en-US" sz="1750" dirty="0" smtClean="0">
                <a:solidFill>
                  <a:schemeClr val="bg1"/>
                </a:solidFill>
              </a:rPr>
              <a:t> different responsibilities</a:t>
            </a:r>
          </a:p>
        </p:txBody>
      </p:sp>
      <p:sp>
        <p:nvSpPr>
          <p:cNvPr id="149519" name="Text Box 22"/>
          <p:cNvSpPr txBox="1">
            <a:spLocks noChangeArrowheads="1"/>
          </p:cNvSpPr>
          <p:nvPr/>
        </p:nvSpPr>
        <p:spPr bwMode="auto">
          <a:xfrm>
            <a:off x="755650" y="5661025"/>
            <a:ext cx="7561263" cy="517525"/>
          </a:xfrm>
          <a:prstGeom prst="rect">
            <a:avLst/>
          </a:prstGeom>
          <a:solidFill>
            <a:srgbClr val="003366"/>
          </a:solidFill>
          <a:ln w="22225" algn="ctr">
            <a:solidFill>
              <a:srgbClr val="003366"/>
            </a:solidFill>
            <a:miter lim="800000"/>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en-US" altLang="pl-PL" b="0">
              <a:solidFill>
                <a:srgbClr val="FFFFFF"/>
              </a:solidFill>
            </a:endParaRPr>
          </a:p>
        </p:txBody>
      </p:sp>
      <p:sp>
        <p:nvSpPr>
          <p:cNvPr id="149520" name="Rectangle 35"/>
          <p:cNvSpPr>
            <a:spLocks noChangeArrowheads="1"/>
          </p:cNvSpPr>
          <p:nvPr/>
        </p:nvSpPr>
        <p:spPr bwMode="auto">
          <a:xfrm>
            <a:off x="284163" y="5734050"/>
            <a:ext cx="8610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n-US" altLang="en-US" sz="1600">
                <a:solidFill>
                  <a:schemeClr val="bg1"/>
                </a:solidFill>
              </a:rPr>
              <a:t>The whole mechanism contributes to the financial stability of the economy</a:t>
            </a:r>
          </a:p>
        </p:txBody>
      </p:sp>
      <p:sp>
        <p:nvSpPr>
          <p:cNvPr id="149521" name="AutoShape 24"/>
          <p:cNvSpPr>
            <a:spLocks noChangeArrowheads="1"/>
          </p:cNvSpPr>
          <p:nvPr/>
        </p:nvSpPr>
        <p:spPr bwMode="auto">
          <a:xfrm rot="16200000" flipH="1">
            <a:off x="4464844" y="4328319"/>
            <a:ext cx="215900" cy="2160588"/>
          </a:xfrm>
          <a:prstGeom prst="homePlate">
            <a:avLst>
              <a:gd name="adj" fmla="val 100000"/>
            </a:avLst>
          </a:prstGeom>
          <a:solidFill>
            <a:srgbClr val="006699"/>
          </a:solidFill>
          <a:ln w="9525" algn="ctr">
            <a:solidFill>
              <a:srgbClr val="969696"/>
            </a:solidFill>
            <a:miter lim="800000"/>
            <a:headEnd/>
            <a:tailEnd/>
          </a:ln>
        </p:spPr>
        <p:txBody>
          <a:bodyPr rot="10800000" vert="eaVert"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b="0">
              <a:solidFill>
                <a:srgbClr val="000000"/>
              </a:solidFill>
            </a:endParaRPr>
          </a:p>
        </p:txBody>
      </p:sp>
      <p:sp>
        <p:nvSpPr>
          <p:cNvPr id="19" name="Strzałka w dół 18"/>
          <p:cNvSpPr/>
          <p:nvPr/>
        </p:nvSpPr>
        <p:spPr>
          <a:xfrm>
            <a:off x="6973888" y="2330450"/>
            <a:ext cx="336550" cy="161925"/>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pl-PL" b="0">
              <a:solidFill>
                <a:prstClr val="white"/>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rostokąt 1"/>
          <p:cNvSpPr>
            <a:spLocks noChangeArrowheads="1"/>
          </p:cNvSpPr>
          <p:nvPr/>
        </p:nvSpPr>
        <p:spPr bwMode="auto">
          <a:xfrm>
            <a:off x="1619250" y="188913"/>
            <a:ext cx="6697663" cy="60483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lnSpc>
                <a:spcPts val="2000"/>
              </a:lnSpc>
              <a:spcBef>
                <a:spcPct val="0"/>
              </a:spcBef>
              <a:buFontTx/>
              <a:buNone/>
              <a:defRPr/>
            </a:pPr>
            <a:r>
              <a:rPr lang="pl-PL" altLang="pl-PL" sz="1800" cap="small" dirty="0" err="1" smtClean="0">
                <a:solidFill>
                  <a:srgbClr val="3333CC"/>
                </a:solidFill>
              </a:rPr>
              <a:t>Obstacles</a:t>
            </a:r>
            <a:r>
              <a:rPr lang="pl-PL" altLang="pl-PL" sz="1800" cap="small" dirty="0" smtClean="0">
                <a:solidFill>
                  <a:srgbClr val="3333CC"/>
                </a:solidFill>
              </a:rPr>
              <a:t> to</a:t>
            </a:r>
            <a:r>
              <a:rPr lang="en-US" altLang="pl-PL" sz="1800" cap="small" dirty="0" smtClean="0">
                <a:solidFill>
                  <a:srgbClr val="3333CC"/>
                </a:solidFill>
              </a:rPr>
              <a:t> informing and protecting consumers </a:t>
            </a:r>
            <a:br>
              <a:rPr lang="en-US" altLang="pl-PL" sz="1800" cap="small" dirty="0" smtClean="0">
                <a:solidFill>
                  <a:srgbClr val="3333CC"/>
                </a:solidFill>
              </a:rPr>
            </a:br>
            <a:r>
              <a:rPr lang="pl-PL" altLang="pl-PL" sz="1800" cap="small" dirty="0" smtClean="0">
                <a:solidFill>
                  <a:srgbClr val="3333CC"/>
                </a:solidFill>
              </a:rPr>
              <a:t>i</a:t>
            </a:r>
            <a:r>
              <a:rPr lang="en-US" altLang="pl-PL" sz="1800" cap="small" dirty="0" smtClean="0">
                <a:solidFill>
                  <a:srgbClr val="3333CC"/>
                </a:solidFill>
              </a:rPr>
              <a:t>n financial market</a:t>
            </a:r>
            <a:r>
              <a:rPr lang="pl-PL" altLang="pl-PL" sz="1800" cap="small" dirty="0" smtClean="0">
                <a:solidFill>
                  <a:srgbClr val="3333CC"/>
                </a:solidFill>
              </a:rPr>
              <a:t>s</a:t>
            </a:r>
            <a:endParaRPr lang="en-US" altLang="pl-PL" sz="1800" cap="small" dirty="0" smtClean="0">
              <a:solidFill>
                <a:srgbClr val="3333CC"/>
              </a:solidFill>
            </a:endParaRPr>
          </a:p>
        </p:txBody>
      </p:sp>
      <p:sp>
        <p:nvSpPr>
          <p:cNvPr id="9" name="Prostokąt 29"/>
          <p:cNvSpPr>
            <a:spLocks noChangeArrowheads="1"/>
          </p:cNvSpPr>
          <p:nvPr/>
        </p:nvSpPr>
        <p:spPr bwMode="auto">
          <a:xfrm>
            <a:off x="239713" y="1773238"/>
            <a:ext cx="4297362" cy="4387850"/>
          </a:xfrm>
          <a:prstGeom prst="rect">
            <a:avLst/>
          </a:prstGeom>
          <a:solidFill>
            <a:srgbClr val="003366"/>
          </a:solidFill>
          <a:ln w="9525">
            <a:solidFill>
              <a:schemeClr val="bg1">
                <a:lumMod val="75000"/>
              </a:schemeClr>
            </a:solidFill>
          </a:ln>
        </p:spPr>
        <p:txBody>
          <a:bodyPr tIns="72000" bIns="72000" anchor="ctr"/>
          <a:lstStyle/>
          <a:p>
            <a:pPr marL="285750" indent="-285750" eaLnBrk="1" hangingPunct="1">
              <a:spcBef>
                <a:spcPct val="50000"/>
              </a:spcBef>
              <a:buFont typeface="Arial" panose="020B0604020202020204" pitchFamily="34" charset="0"/>
              <a:buChar char="•"/>
              <a:defRPr/>
            </a:pPr>
            <a:r>
              <a:rPr lang="en-US" altLang="pl-PL" b="0" dirty="0">
                <a:solidFill>
                  <a:srgbClr val="FFFFFF"/>
                </a:solidFill>
                <a:ea typeface="ＭＳ Ｐゴシック" pitchFamily="34" charset="-128"/>
              </a:rPr>
              <a:t>Often have lack of basic market knowledge</a:t>
            </a:r>
          </a:p>
          <a:p>
            <a:pPr marL="285750" indent="-285750" eaLnBrk="1" hangingPunct="1">
              <a:spcBef>
                <a:spcPct val="50000"/>
              </a:spcBef>
              <a:buFont typeface="Arial" panose="020B0604020202020204" pitchFamily="34" charset="0"/>
              <a:buChar char="•"/>
              <a:defRPr/>
            </a:pPr>
            <a:r>
              <a:rPr lang="en-US" altLang="pl-PL" b="0" dirty="0">
                <a:solidFill>
                  <a:srgbClr val="FFFFFF"/>
                </a:solidFill>
                <a:ea typeface="ＭＳ Ｐゴシック" pitchFamily="34" charset="-128"/>
              </a:rPr>
              <a:t>Sometimes buy complicated products designed for professionals</a:t>
            </a:r>
          </a:p>
          <a:p>
            <a:pPr marL="285750" indent="-285750" eaLnBrk="1" hangingPunct="1">
              <a:spcBef>
                <a:spcPct val="50000"/>
              </a:spcBef>
              <a:buFont typeface="Arial" panose="020B0604020202020204" pitchFamily="34" charset="0"/>
              <a:buChar char="•"/>
              <a:defRPr/>
            </a:pPr>
            <a:r>
              <a:rPr lang="en-US" altLang="pl-PL" b="0" dirty="0">
                <a:solidFill>
                  <a:srgbClr val="FFFFFF"/>
                </a:solidFill>
                <a:ea typeface="ＭＳ Ｐゴシック" pitchFamily="34" charset="-128"/>
              </a:rPr>
              <a:t>Do not understand </a:t>
            </a:r>
            <a:r>
              <a:rPr lang="pl-PL" altLang="pl-PL" b="0" dirty="0">
                <a:solidFill>
                  <a:srgbClr val="FFFFFF"/>
                </a:solidFill>
                <a:ea typeface="ＭＳ Ｐゴシック" pitchFamily="34" charset="-128"/>
              </a:rPr>
              <a:t>the </a:t>
            </a:r>
            <a:r>
              <a:rPr lang="en-US" altLang="pl-PL" b="0" dirty="0">
                <a:solidFill>
                  <a:srgbClr val="FFFFFF"/>
                </a:solidFill>
                <a:ea typeface="ＭＳ Ｐゴシック" pitchFamily="34" charset="-128"/>
              </a:rPr>
              <a:t>risk </a:t>
            </a:r>
            <a:r>
              <a:rPr lang="en-US" altLang="pl-PL" b="0" dirty="0">
                <a:solidFill>
                  <a:srgbClr val="FFFFFF"/>
                </a:solidFill>
                <a:ea typeface="ＭＳ Ｐゴシック" pitchFamily="34" charset="-128"/>
              </a:rPr>
              <a:t>associated with </a:t>
            </a:r>
            <a:r>
              <a:rPr lang="pl-PL" altLang="pl-PL" b="0" dirty="0" err="1">
                <a:solidFill>
                  <a:srgbClr val="FFFFFF"/>
                </a:solidFill>
                <a:ea typeface="ＭＳ Ｐゴシック" pitchFamily="34" charset="-128"/>
              </a:rPr>
              <a:t>financial</a:t>
            </a:r>
            <a:r>
              <a:rPr lang="pl-PL" altLang="pl-PL" b="0" dirty="0">
                <a:solidFill>
                  <a:srgbClr val="FFFFFF"/>
                </a:solidFill>
                <a:ea typeface="ＭＳ Ｐゴシック" pitchFamily="34" charset="-128"/>
              </a:rPr>
              <a:t> </a:t>
            </a:r>
            <a:r>
              <a:rPr lang="en-US" altLang="pl-PL" b="0" dirty="0">
                <a:solidFill>
                  <a:srgbClr val="FFFFFF"/>
                </a:solidFill>
                <a:ea typeface="ＭＳ Ｐゴシック" pitchFamily="34" charset="-128"/>
              </a:rPr>
              <a:t>products </a:t>
            </a:r>
            <a:r>
              <a:rPr lang="pl-PL" altLang="pl-PL" b="0" dirty="0">
                <a:solidFill>
                  <a:srgbClr val="FFFFFF"/>
                </a:solidFill>
                <a:ea typeface="ＭＳ Ｐゴシック" pitchFamily="34" charset="-128"/>
              </a:rPr>
              <a:t>nor the </a:t>
            </a:r>
            <a:r>
              <a:rPr lang="pl-PL" altLang="pl-PL" b="0" dirty="0" err="1">
                <a:solidFill>
                  <a:srgbClr val="FFFFFF"/>
                </a:solidFill>
                <a:ea typeface="ＭＳ Ｐゴシック" pitchFamily="34" charset="-128"/>
              </a:rPr>
              <a:t>intent</a:t>
            </a:r>
            <a:r>
              <a:rPr lang="pl-PL" altLang="pl-PL" b="0" dirty="0">
                <a:solidFill>
                  <a:srgbClr val="FFFFFF"/>
                </a:solidFill>
                <a:ea typeface="ＭＳ Ｐゴシック" pitchFamily="34" charset="-128"/>
              </a:rPr>
              <a:t> </a:t>
            </a:r>
            <a:r>
              <a:rPr lang="pl-PL" altLang="pl-PL" b="0" dirty="0" err="1">
                <a:solidFill>
                  <a:srgbClr val="FFFFFF"/>
                </a:solidFill>
                <a:ea typeface="ＭＳ Ｐゴシック" pitchFamily="34" charset="-128"/>
              </a:rPr>
              <a:t>behind</a:t>
            </a:r>
            <a:r>
              <a:rPr lang="pl-PL" altLang="pl-PL" b="0" dirty="0">
                <a:solidFill>
                  <a:srgbClr val="FFFFFF"/>
                </a:solidFill>
                <a:ea typeface="ＭＳ Ｐゴシック" pitchFamily="34" charset="-128"/>
              </a:rPr>
              <a:t> </a:t>
            </a:r>
            <a:r>
              <a:rPr lang="pl-PL" altLang="pl-PL" b="0" dirty="0" err="1">
                <a:solidFill>
                  <a:srgbClr val="FFFFFF"/>
                </a:solidFill>
                <a:ea typeface="ＭＳ Ｐゴシック" pitchFamily="34" charset="-128"/>
              </a:rPr>
              <a:t>their</a:t>
            </a:r>
            <a:r>
              <a:rPr lang="pl-PL" altLang="pl-PL" b="0" dirty="0">
                <a:solidFill>
                  <a:srgbClr val="FFFFFF"/>
                </a:solidFill>
                <a:ea typeface="ＭＳ Ｐゴシック" pitchFamily="34" charset="-128"/>
              </a:rPr>
              <a:t> design</a:t>
            </a:r>
            <a:endParaRPr lang="en-US" altLang="pl-PL" b="0" dirty="0">
              <a:solidFill>
                <a:srgbClr val="FFFFFF"/>
              </a:solidFill>
              <a:ea typeface="ＭＳ Ｐゴシック" pitchFamily="34" charset="-128"/>
            </a:endParaRPr>
          </a:p>
          <a:p>
            <a:pPr marL="285750" indent="-285750" eaLnBrk="1" hangingPunct="1">
              <a:spcBef>
                <a:spcPct val="50000"/>
              </a:spcBef>
              <a:buFont typeface="Arial" panose="020B0604020202020204" pitchFamily="34" charset="0"/>
              <a:buChar char="•"/>
              <a:defRPr/>
            </a:pPr>
            <a:r>
              <a:rPr lang="en-US" altLang="pl-PL" b="0" dirty="0">
                <a:solidFill>
                  <a:srgbClr val="FFFFFF"/>
                </a:solidFill>
                <a:ea typeface="ＭＳ Ｐゴシック" pitchFamily="34" charset="-128"/>
              </a:rPr>
              <a:t>Have </a:t>
            </a:r>
            <a:r>
              <a:rPr lang="pl-PL" altLang="pl-PL" b="0" dirty="0">
                <a:solidFill>
                  <a:srgbClr val="FFFFFF"/>
                </a:solidFill>
                <a:ea typeface="ＭＳ Ｐゴシック" pitchFamily="34" charset="-128"/>
              </a:rPr>
              <a:t>a </a:t>
            </a:r>
            <a:r>
              <a:rPr lang="en-US" altLang="pl-PL" b="0" dirty="0">
                <a:solidFill>
                  <a:srgbClr val="FFFFFF"/>
                </a:solidFill>
                <a:ea typeface="ＭＳ Ｐゴシック" pitchFamily="34" charset="-128"/>
              </a:rPr>
              <a:t>strong </a:t>
            </a:r>
            <a:r>
              <a:rPr lang="en-US" altLang="pl-PL" b="0" dirty="0">
                <a:solidFill>
                  <a:srgbClr val="FFFFFF"/>
                </a:solidFill>
                <a:ea typeface="ＭＳ Ｐゴシック" pitchFamily="34" charset="-128"/>
              </a:rPr>
              <a:t>tendency for confirmation bias and wishful thinking – especially dangerous </a:t>
            </a:r>
            <a:r>
              <a:rPr lang="pl-PL" altLang="pl-PL" b="0" dirty="0">
                <a:solidFill>
                  <a:srgbClr val="FFFFFF"/>
                </a:solidFill>
                <a:ea typeface="ＭＳ Ｐゴシック" pitchFamily="34" charset="-128"/>
              </a:rPr>
              <a:t>i</a:t>
            </a:r>
            <a:r>
              <a:rPr lang="en-US" altLang="pl-PL" b="0" dirty="0">
                <a:solidFill>
                  <a:srgbClr val="FFFFFF"/>
                </a:solidFill>
                <a:ea typeface="ＭＳ Ｐゴシック" pitchFamily="34" charset="-128"/>
              </a:rPr>
              <a:t>n </a:t>
            </a:r>
            <a:r>
              <a:rPr lang="en-US" altLang="pl-PL" b="0" dirty="0">
                <a:solidFill>
                  <a:srgbClr val="FFFFFF"/>
                </a:solidFill>
                <a:ea typeface="ＭＳ Ｐゴシック" pitchFamily="34" charset="-128"/>
              </a:rPr>
              <a:t>financial markets</a:t>
            </a:r>
          </a:p>
          <a:p>
            <a:pPr marL="285750" indent="-285750" eaLnBrk="1" hangingPunct="1">
              <a:spcBef>
                <a:spcPct val="50000"/>
              </a:spcBef>
              <a:buFont typeface="Arial" panose="020B0604020202020204" pitchFamily="34" charset="0"/>
              <a:buChar char="•"/>
              <a:defRPr/>
            </a:pPr>
            <a:r>
              <a:rPr lang="en-US" altLang="pl-PL" b="0" dirty="0">
                <a:solidFill>
                  <a:srgbClr val="FFFFFF"/>
                </a:solidFill>
                <a:ea typeface="ＭＳ Ｐゴシック" pitchFamily="34" charset="-128"/>
              </a:rPr>
              <a:t>See only „one side” of the market</a:t>
            </a:r>
          </a:p>
          <a:p>
            <a:pPr marL="285750" indent="-285750" eaLnBrk="1" hangingPunct="1">
              <a:spcBef>
                <a:spcPct val="50000"/>
              </a:spcBef>
              <a:buFont typeface="Arial" panose="020B0604020202020204" pitchFamily="34" charset="0"/>
              <a:buChar char="•"/>
              <a:defRPr/>
            </a:pPr>
            <a:r>
              <a:rPr lang="en-US" altLang="pl-PL" b="0" dirty="0">
                <a:solidFill>
                  <a:srgbClr val="FFFFFF"/>
                </a:solidFill>
                <a:ea typeface="ＭＳ Ｐゴシック" pitchFamily="34" charset="-128"/>
              </a:rPr>
              <a:t>Are susceptible to herd instincts</a:t>
            </a:r>
            <a:endParaRPr lang="en-US" altLang="pl-PL" dirty="0">
              <a:solidFill>
                <a:srgbClr val="FFFFFF"/>
              </a:solidFill>
              <a:ea typeface="ＭＳ Ｐゴシック" pitchFamily="34" charset="-128"/>
            </a:endParaRPr>
          </a:p>
        </p:txBody>
      </p:sp>
      <p:sp>
        <p:nvSpPr>
          <p:cNvPr id="16" name="Prostokąt 29"/>
          <p:cNvSpPr>
            <a:spLocks noChangeArrowheads="1"/>
          </p:cNvSpPr>
          <p:nvPr/>
        </p:nvSpPr>
        <p:spPr bwMode="auto">
          <a:xfrm>
            <a:off x="4595813" y="1770063"/>
            <a:ext cx="4295775" cy="4395787"/>
          </a:xfrm>
          <a:prstGeom prst="rect">
            <a:avLst/>
          </a:prstGeom>
          <a:solidFill>
            <a:srgbClr val="003366"/>
          </a:solidFill>
          <a:ln w="9525">
            <a:solidFill>
              <a:schemeClr val="bg1">
                <a:lumMod val="75000"/>
              </a:schemeClr>
            </a:solidFill>
          </a:ln>
        </p:spPr>
        <p:txBody>
          <a:bodyPr tIns="72000" bIns="72000" anchor="ctr"/>
          <a:lstStyle/>
          <a:p>
            <a:pPr marL="285750" indent="-285750" eaLnBrk="1" hangingPunct="1">
              <a:spcBef>
                <a:spcPct val="50000"/>
              </a:spcBef>
              <a:buFont typeface="Arial" panose="020B0604020202020204" pitchFamily="34" charset="0"/>
              <a:buChar char="•"/>
              <a:defRPr/>
            </a:pPr>
            <a:r>
              <a:rPr lang="en-US" altLang="pl-PL" b="0" dirty="0">
                <a:solidFill>
                  <a:srgbClr val="FFFFFF"/>
                </a:solidFill>
                <a:ea typeface="ＭＳ Ｐゴシック" pitchFamily="34" charset="-128"/>
              </a:rPr>
              <a:t>Offer complicated products </a:t>
            </a:r>
            <a:r>
              <a:rPr lang="pl-PL" altLang="pl-PL" b="0" dirty="0" err="1">
                <a:solidFill>
                  <a:srgbClr val="FFFFFF"/>
                </a:solidFill>
                <a:ea typeface="ＭＳ Ｐゴシック" pitchFamily="34" charset="-128"/>
              </a:rPr>
              <a:t>whose</a:t>
            </a:r>
            <a:r>
              <a:rPr lang="pl-PL" altLang="pl-PL" b="0" dirty="0">
                <a:solidFill>
                  <a:srgbClr val="FFFFFF"/>
                </a:solidFill>
                <a:ea typeface="ＭＳ Ｐゴシック" pitchFamily="34" charset="-128"/>
              </a:rPr>
              <a:t> </a:t>
            </a:r>
            <a:r>
              <a:rPr lang="en-US" altLang="pl-PL" b="0" dirty="0">
                <a:solidFill>
                  <a:srgbClr val="FFFFFF"/>
                </a:solidFill>
                <a:ea typeface="ＭＳ Ｐゴシック" pitchFamily="34" charset="-128"/>
              </a:rPr>
              <a:t>construction </a:t>
            </a:r>
            <a:r>
              <a:rPr lang="en-US" altLang="pl-PL" b="0" dirty="0">
                <a:solidFill>
                  <a:srgbClr val="FFFFFF"/>
                </a:solidFill>
                <a:ea typeface="ＭＳ Ｐゴシック" pitchFamily="34" charset="-128"/>
              </a:rPr>
              <a:t>is unclear even for their sellers</a:t>
            </a:r>
          </a:p>
          <a:p>
            <a:pPr marL="285750" indent="-285750" eaLnBrk="1" hangingPunct="1">
              <a:spcBef>
                <a:spcPct val="50000"/>
              </a:spcBef>
              <a:buFont typeface="Arial" panose="020B0604020202020204" pitchFamily="34" charset="0"/>
              <a:buChar char="•"/>
              <a:defRPr/>
            </a:pPr>
            <a:r>
              <a:rPr lang="en-US" altLang="pl-PL" b="0" dirty="0">
                <a:solidFill>
                  <a:srgbClr val="FFFFFF"/>
                </a:solidFill>
                <a:ea typeface="ＭＳ Ｐゴシック" pitchFamily="34" charset="-128"/>
              </a:rPr>
              <a:t>Do not sufficiently inform about the undertaken risk </a:t>
            </a:r>
          </a:p>
          <a:p>
            <a:pPr marL="285750" indent="-285750" eaLnBrk="1" hangingPunct="1">
              <a:spcBef>
                <a:spcPct val="50000"/>
              </a:spcBef>
              <a:buFont typeface="Arial" panose="020B0604020202020204" pitchFamily="34" charset="0"/>
              <a:buChar char="•"/>
              <a:defRPr/>
            </a:pPr>
            <a:r>
              <a:rPr lang="en-US" altLang="pl-PL" b="0" dirty="0">
                <a:solidFill>
                  <a:srgbClr val="FFFFFF"/>
                </a:solidFill>
                <a:ea typeface="ＭＳ Ｐゴシック" pitchFamily="34" charset="-128"/>
              </a:rPr>
              <a:t>Transfer </a:t>
            </a:r>
            <a:r>
              <a:rPr lang="pl-PL" altLang="pl-PL" b="0" dirty="0">
                <a:solidFill>
                  <a:srgbClr val="FFFFFF"/>
                </a:solidFill>
                <a:ea typeface="ＭＳ Ｐゴシック" pitchFamily="34" charset="-128"/>
              </a:rPr>
              <a:t>a </a:t>
            </a:r>
            <a:r>
              <a:rPr lang="en-US" altLang="pl-PL" b="0" dirty="0">
                <a:solidFill>
                  <a:srgbClr val="FFFFFF"/>
                </a:solidFill>
                <a:ea typeface="ＭＳ Ｐゴシック" pitchFamily="34" charset="-128"/>
              </a:rPr>
              <a:t>large </a:t>
            </a:r>
            <a:r>
              <a:rPr lang="en-US" altLang="pl-PL" b="0" dirty="0">
                <a:solidFill>
                  <a:srgbClr val="FFFFFF"/>
                </a:solidFill>
                <a:ea typeface="ＭＳ Ｐゴシック" pitchFamily="34" charset="-128"/>
              </a:rPr>
              <a:t>part of the risk </a:t>
            </a:r>
            <a:r>
              <a:rPr lang="en-US" altLang="pl-PL" b="0" dirty="0">
                <a:solidFill>
                  <a:srgbClr val="FFFFFF"/>
                </a:solidFill>
                <a:ea typeface="ＭＳ Ｐゴシック" pitchFamily="34" charset="-128"/>
              </a:rPr>
              <a:t>to counterpart</a:t>
            </a:r>
            <a:r>
              <a:rPr lang="pl-PL" altLang="pl-PL" b="0" dirty="0" err="1">
                <a:solidFill>
                  <a:srgbClr val="FFFFFF"/>
                </a:solidFill>
                <a:ea typeface="ＭＳ Ｐゴシック" pitchFamily="34" charset="-128"/>
              </a:rPr>
              <a:t>ies</a:t>
            </a:r>
            <a:r>
              <a:rPr lang="en-US" altLang="pl-PL" b="0" dirty="0">
                <a:solidFill>
                  <a:srgbClr val="FFFFFF"/>
                </a:solidFill>
                <a:ea typeface="ＭＳ Ｐゴシック" pitchFamily="34" charset="-128"/>
              </a:rPr>
              <a:t> </a:t>
            </a:r>
            <a:r>
              <a:rPr lang="en-US" altLang="pl-PL" b="0" dirty="0">
                <a:solidFill>
                  <a:srgbClr val="FFFFFF"/>
                </a:solidFill>
                <a:ea typeface="ＭＳ Ｐゴシック" pitchFamily="34" charset="-128"/>
              </a:rPr>
              <a:t>(consumers)</a:t>
            </a:r>
          </a:p>
          <a:p>
            <a:pPr marL="285750" indent="-285750" eaLnBrk="1" hangingPunct="1">
              <a:spcBef>
                <a:spcPct val="50000"/>
              </a:spcBef>
              <a:buFont typeface="Arial" panose="020B0604020202020204" pitchFamily="34" charset="0"/>
              <a:buChar char="•"/>
              <a:defRPr/>
            </a:pPr>
            <a:r>
              <a:rPr lang="en-US" altLang="pl-PL" b="0" dirty="0">
                <a:solidFill>
                  <a:srgbClr val="FFFFFF"/>
                </a:solidFill>
                <a:ea typeface="ＭＳ Ｐゴシック" pitchFamily="34" charset="-128"/>
              </a:rPr>
              <a:t>Create uneven </a:t>
            </a:r>
            <a:r>
              <a:rPr lang="pl-PL" altLang="pl-PL" b="0" dirty="0" err="1">
                <a:solidFill>
                  <a:srgbClr val="FFFFFF"/>
                </a:solidFill>
                <a:ea typeface="ＭＳ Ｐゴシック" pitchFamily="34" charset="-128"/>
              </a:rPr>
              <a:t>distribution</a:t>
            </a:r>
            <a:r>
              <a:rPr lang="pl-PL" altLang="pl-PL" b="0" dirty="0">
                <a:solidFill>
                  <a:srgbClr val="FFFFFF"/>
                </a:solidFill>
                <a:ea typeface="ＭＳ Ｐゴシック" pitchFamily="34" charset="-128"/>
              </a:rPr>
              <a:t> </a:t>
            </a:r>
            <a:r>
              <a:rPr lang="en-US" altLang="pl-PL" b="0" dirty="0">
                <a:solidFill>
                  <a:srgbClr val="FFFFFF"/>
                </a:solidFill>
                <a:ea typeface="ＭＳ Ｐゴシック" pitchFamily="34" charset="-128"/>
              </a:rPr>
              <a:t>of </a:t>
            </a:r>
            <a:r>
              <a:rPr lang="en-US" altLang="pl-PL" b="0" dirty="0">
                <a:solidFill>
                  <a:srgbClr val="FFFFFF"/>
                </a:solidFill>
                <a:ea typeface="ＭＳ Ｐゴシック" pitchFamily="34" charset="-128"/>
              </a:rPr>
              <a:t>rights and obligations between counterparties involved in the product (in </a:t>
            </a:r>
            <a:r>
              <a:rPr lang="en-US" altLang="pl-PL" b="0" dirty="0" err="1">
                <a:solidFill>
                  <a:srgbClr val="FFFFFF"/>
                </a:solidFill>
                <a:ea typeface="ＭＳ Ｐゴシック" pitchFamily="34" charset="-128"/>
              </a:rPr>
              <a:t>favo</a:t>
            </a:r>
            <a:r>
              <a:rPr lang="pl-PL" altLang="pl-PL" b="0" dirty="0">
                <a:solidFill>
                  <a:srgbClr val="FFFFFF"/>
                </a:solidFill>
                <a:ea typeface="ＭＳ Ｐゴシック" pitchFamily="34" charset="-128"/>
              </a:rPr>
              <a:t>u</a:t>
            </a:r>
            <a:r>
              <a:rPr lang="en-US" altLang="pl-PL" b="0" dirty="0">
                <a:solidFill>
                  <a:srgbClr val="FFFFFF"/>
                </a:solidFill>
                <a:ea typeface="ＭＳ Ｐゴシック" pitchFamily="34" charset="-128"/>
              </a:rPr>
              <a:t>r of the seller)</a:t>
            </a:r>
          </a:p>
        </p:txBody>
      </p:sp>
      <p:grpSp>
        <p:nvGrpSpPr>
          <p:cNvPr id="150533" name="Grupa 19"/>
          <p:cNvGrpSpPr>
            <a:grpSpLocks/>
          </p:cNvGrpSpPr>
          <p:nvPr/>
        </p:nvGrpSpPr>
        <p:grpSpPr bwMode="auto">
          <a:xfrm>
            <a:off x="239713" y="1057275"/>
            <a:ext cx="4321175" cy="671513"/>
            <a:chOff x="204990" y="1615163"/>
            <a:chExt cx="2876494" cy="833672"/>
          </a:xfrm>
        </p:grpSpPr>
        <p:sp>
          <p:nvSpPr>
            <p:cNvPr id="21" name="Prostokąt zaokrąglony 20"/>
            <p:cNvSpPr/>
            <p:nvPr/>
          </p:nvSpPr>
          <p:spPr>
            <a:xfrm>
              <a:off x="204990" y="1615163"/>
              <a:ext cx="2876494" cy="8336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Prostokąt 22"/>
            <p:cNvSpPr/>
            <p:nvPr/>
          </p:nvSpPr>
          <p:spPr>
            <a:xfrm>
              <a:off x="229295" y="1638813"/>
              <a:ext cx="2822600" cy="786371"/>
            </a:xfrm>
            <a:prstGeom prst="rect">
              <a:avLst/>
            </a:prstGeom>
          </p:spPr>
          <p:style>
            <a:lnRef idx="0">
              <a:scrgbClr r="0" g="0" b="0"/>
            </a:lnRef>
            <a:fillRef idx="0">
              <a:scrgbClr r="0" g="0" b="0"/>
            </a:fillRef>
            <a:effectRef idx="0">
              <a:scrgbClr r="0" g="0" b="0"/>
            </a:effectRef>
            <a:fontRef idx="minor">
              <a:schemeClr val="lt1"/>
            </a:fontRef>
          </p:style>
          <p:txBody>
            <a:bodyPr lIns="87630" tIns="87630" rIns="87630" bIns="87630" spcCol="1270" anchor="ctr"/>
            <a:lstStyle/>
            <a:p>
              <a:pPr algn="ctr" defTabSz="1022350" eaLnBrk="1" hangingPunct="1">
                <a:lnSpc>
                  <a:spcPct val="90000"/>
                </a:lnSpc>
                <a:spcAft>
                  <a:spcPct val="35000"/>
                </a:spcAft>
                <a:defRPr/>
              </a:pPr>
              <a:r>
                <a:rPr lang="pl-PL" sz="2000" cap="small" dirty="0" err="1"/>
                <a:t>Consumers</a:t>
              </a:r>
              <a:r>
                <a:rPr lang="pl-PL" sz="2000" cap="small" dirty="0"/>
                <a:t> </a:t>
              </a:r>
              <a:br>
                <a:rPr lang="pl-PL" sz="2000" cap="small" dirty="0"/>
              </a:br>
              <a:r>
                <a:rPr lang="pl-PL" sz="2000" cap="small" dirty="0"/>
                <a:t>of </a:t>
              </a:r>
              <a:r>
                <a:rPr lang="pl-PL" sz="2000" cap="small" dirty="0" err="1"/>
                <a:t>financial</a:t>
              </a:r>
              <a:r>
                <a:rPr lang="pl-PL" sz="2000" cap="small" dirty="0"/>
                <a:t> </a:t>
              </a:r>
              <a:r>
                <a:rPr lang="pl-PL" sz="2000" cap="small" dirty="0"/>
                <a:t>services</a:t>
              </a:r>
              <a:endParaRPr lang="en-GB" sz="2000" cap="small" dirty="0"/>
            </a:p>
          </p:txBody>
        </p:sp>
      </p:grpSp>
      <p:grpSp>
        <p:nvGrpSpPr>
          <p:cNvPr id="150534" name="Grupa 23"/>
          <p:cNvGrpSpPr>
            <a:grpSpLocks/>
          </p:cNvGrpSpPr>
          <p:nvPr/>
        </p:nvGrpSpPr>
        <p:grpSpPr bwMode="auto">
          <a:xfrm>
            <a:off x="4572000" y="1052513"/>
            <a:ext cx="4319588" cy="679450"/>
            <a:chOff x="3538957" y="1615163"/>
            <a:chExt cx="4320000" cy="833672"/>
          </a:xfrm>
        </p:grpSpPr>
        <p:sp>
          <p:nvSpPr>
            <p:cNvPr id="25" name="Prostokąt zaokrąglony 24"/>
            <p:cNvSpPr/>
            <p:nvPr/>
          </p:nvSpPr>
          <p:spPr>
            <a:xfrm>
              <a:off x="3538957" y="1615163"/>
              <a:ext cx="4320000" cy="8336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Prostokąt 25"/>
            <p:cNvSpPr/>
            <p:nvPr/>
          </p:nvSpPr>
          <p:spPr>
            <a:xfrm>
              <a:off x="3562772" y="1640484"/>
              <a:ext cx="4296185" cy="783028"/>
            </a:xfrm>
            <a:prstGeom prst="rect">
              <a:avLst/>
            </a:prstGeom>
          </p:spPr>
          <p:style>
            <a:lnRef idx="0">
              <a:scrgbClr r="0" g="0" b="0"/>
            </a:lnRef>
            <a:fillRef idx="0">
              <a:scrgbClr r="0" g="0" b="0"/>
            </a:fillRef>
            <a:effectRef idx="0">
              <a:scrgbClr r="0" g="0" b="0"/>
            </a:effectRef>
            <a:fontRef idx="minor">
              <a:schemeClr val="lt1"/>
            </a:fontRef>
          </p:style>
          <p:txBody>
            <a:bodyPr lIns="68580" tIns="68580" rIns="68580" bIns="68580" spcCol="1270" anchor="ctr"/>
            <a:lstStyle/>
            <a:p>
              <a:pPr algn="ctr" defTabSz="800100" eaLnBrk="1" hangingPunct="1">
                <a:lnSpc>
                  <a:spcPct val="90000"/>
                </a:lnSpc>
                <a:spcAft>
                  <a:spcPct val="35000"/>
                </a:spcAft>
                <a:defRPr/>
              </a:pPr>
              <a:r>
                <a:rPr lang="pl-PL" sz="2000" cap="small" dirty="0" err="1"/>
                <a:t>Sellers</a:t>
              </a:r>
              <a:r>
                <a:rPr lang="pl-PL" sz="2000" cap="small" dirty="0"/>
                <a:t> &amp; </a:t>
              </a:r>
              <a:r>
                <a:rPr lang="pl-PL" sz="2000" cap="small" dirty="0" err="1"/>
                <a:t>designers</a:t>
              </a:r>
              <a:r>
                <a:rPr lang="pl-PL" sz="2000" cap="small" dirty="0"/>
                <a:t> </a:t>
              </a:r>
              <a:br>
                <a:rPr lang="pl-PL" sz="2000" cap="small" dirty="0"/>
              </a:br>
              <a:r>
                <a:rPr lang="pl-PL" sz="2000" cap="small" dirty="0"/>
                <a:t>of </a:t>
              </a:r>
              <a:r>
                <a:rPr lang="pl-PL" sz="2000" cap="small" dirty="0" err="1"/>
                <a:t>financial</a:t>
              </a:r>
              <a:r>
                <a:rPr lang="pl-PL" sz="2000" cap="small" dirty="0"/>
                <a:t> products</a:t>
              </a:r>
              <a:endParaRPr lang="en-GB" sz="2000" cap="small" dirty="0"/>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34"/>
          <p:cNvSpPr>
            <a:spLocks noChangeArrowheads="1"/>
          </p:cNvSpPr>
          <p:nvPr/>
        </p:nvSpPr>
        <p:spPr bwMode="auto">
          <a:xfrm>
            <a:off x="277813" y="903288"/>
            <a:ext cx="8642350" cy="1804987"/>
          </a:xfrm>
          <a:prstGeom prst="rect">
            <a:avLst/>
          </a:prstGeom>
          <a:solidFill>
            <a:srgbClr val="003366"/>
          </a:solidFill>
          <a:ln w="9525" algn="ctr">
            <a:solidFill>
              <a:srgbClr val="969696"/>
            </a:solidFill>
            <a:miter lim="800000"/>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p>
        </p:txBody>
      </p:sp>
      <p:sp>
        <p:nvSpPr>
          <p:cNvPr id="148483" name="pole tekstowe 14"/>
          <p:cNvSpPr txBox="1">
            <a:spLocks noChangeArrowheads="1"/>
          </p:cNvSpPr>
          <p:nvPr/>
        </p:nvSpPr>
        <p:spPr bwMode="auto">
          <a:xfrm>
            <a:off x="1619250" y="306388"/>
            <a:ext cx="6697663" cy="368300"/>
          </a:xfrm>
          <a:prstGeom prst="rect">
            <a:avLst/>
          </a:prstGeom>
          <a:noFill/>
          <a:ln>
            <a:noFill/>
          </a:ln>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en-US" altLang="pl-PL" cap="small" dirty="0" smtClean="0">
                <a:solidFill>
                  <a:srgbClr val="3333CC"/>
                </a:solidFill>
              </a:rPr>
              <a:t>Protection </a:t>
            </a:r>
            <a:r>
              <a:rPr lang="pl-PL" altLang="pl-PL" cap="small" dirty="0" smtClean="0">
                <a:solidFill>
                  <a:srgbClr val="3333CC"/>
                </a:solidFill>
              </a:rPr>
              <a:t>i</a:t>
            </a:r>
            <a:r>
              <a:rPr lang="en-US" altLang="pl-PL" cap="small" dirty="0" smtClean="0">
                <a:solidFill>
                  <a:srgbClr val="3333CC"/>
                </a:solidFill>
              </a:rPr>
              <a:t>n financial market</a:t>
            </a:r>
            <a:r>
              <a:rPr lang="pl-PL" altLang="pl-PL" cap="small" dirty="0" smtClean="0">
                <a:solidFill>
                  <a:srgbClr val="3333CC"/>
                </a:solidFill>
              </a:rPr>
              <a:t>s</a:t>
            </a:r>
            <a:endParaRPr lang="en-US" altLang="pl-PL" cap="small" dirty="0" smtClean="0">
              <a:solidFill>
                <a:srgbClr val="3333CC"/>
              </a:solidFill>
            </a:endParaRPr>
          </a:p>
        </p:txBody>
      </p:sp>
      <p:sp>
        <p:nvSpPr>
          <p:cNvPr id="151556" name="Prostokąt 5"/>
          <p:cNvSpPr>
            <a:spLocks noChangeArrowheads="1"/>
          </p:cNvSpPr>
          <p:nvPr/>
        </p:nvSpPr>
        <p:spPr bwMode="auto">
          <a:xfrm>
            <a:off x="900113" y="989013"/>
            <a:ext cx="7794625" cy="830262"/>
          </a:xfrm>
          <a:prstGeom prst="rect">
            <a:avLst/>
          </a:prstGeom>
          <a:solidFill>
            <a:schemeClr val="bg1"/>
          </a:solidFill>
          <a:ln w="19050">
            <a:solidFill>
              <a:schemeClr val="tx1"/>
            </a:solidFill>
            <a:miter lim="800000"/>
            <a:headEnd/>
            <a:tailEnd/>
          </a:ln>
        </p:spPr>
        <p:txBody>
          <a:bodyP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n-US" altLang="en-US" sz="1600"/>
              <a:t>In recent years more consumers and retail investors have become active </a:t>
            </a:r>
            <a:r>
              <a:rPr lang="pl-PL" altLang="en-US" sz="1600"/>
              <a:t/>
            </a:r>
            <a:br>
              <a:rPr lang="pl-PL" altLang="en-US" sz="1600"/>
            </a:br>
            <a:r>
              <a:rPr lang="pl-PL" altLang="en-US" sz="1600"/>
              <a:t>i</a:t>
            </a:r>
            <a:r>
              <a:rPr lang="en-US" altLang="en-US" sz="1600"/>
              <a:t>n financial markets and are </a:t>
            </a:r>
            <a:r>
              <a:rPr lang="pl-PL" altLang="en-US" sz="1600"/>
              <a:t>being </a:t>
            </a:r>
            <a:r>
              <a:rPr lang="en-US" altLang="en-US" sz="1600"/>
              <a:t>offered </a:t>
            </a:r>
            <a:r>
              <a:rPr lang="pl-PL" altLang="en-US" sz="1600"/>
              <a:t>a </a:t>
            </a:r>
            <a:r>
              <a:rPr lang="en-US" altLang="en-US" sz="1600"/>
              <a:t>more complex </a:t>
            </a:r>
            <a:r>
              <a:rPr lang="pl-PL" altLang="en-US" sz="1600"/>
              <a:t>and </a:t>
            </a:r>
            <a:r>
              <a:rPr lang="en-US" altLang="en-US" sz="1600"/>
              <a:t>wide-ranging </a:t>
            </a:r>
            <a:r>
              <a:rPr lang="pl-PL" altLang="en-US" sz="1600"/>
              <a:t/>
            </a:r>
            <a:br>
              <a:rPr lang="pl-PL" altLang="en-US" sz="1600"/>
            </a:br>
            <a:r>
              <a:rPr lang="en-US" altLang="en-US" sz="1600"/>
              <a:t>set</a:t>
            </a:r>
            <a:r>
              <a:rPr lang="pl-PL" altLang="en-US" sz="1600"/>
              <a:t> </a:t>
            </a:r>
            <a:r>
              <a:rPr lang="en-US" altLang="en-US" sz="1600"/>
              <a:t>of financial services and instruments</a:t>
            </a:r>
          </a:p>
        </p:txBody>
      </p:sp>
      <p:sp>
        <p:nvSpPr>
          <p:cNvPr id="151557" name="Prostokąt 6"/>
          <p:cNvSpPr>
            <a:spLocks noChangeArrowheads="1"/>
          </p:cNvSpPr>
          <p:nvPr/>
        </p:nvSpPr>
        <p:spPr bwMode="auto">
          <a:xfrm>
            <a:off x="277813" y="2852738"/>
            <a:ext cx="8642350" cy="8318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n-US" altLang="en-US" sz="1600"/>
              <a:t>Consumers and retail investors need to be fully protected and supplied with extensive information about products and services, investment</a:t>
            </a:r>
            <a:r>
              <a:rPr lang="pl-PL" altLang="en-US" sz="1600"/>
              <a:t>s</a:t>
            </a:r>
            <a:r>
              <a:rPr lang="en-US" altLang="en-US" sz="1600"/>
              <a:t>, and especially the risk associated with their actions</a:t>
            </a:r>
          </a:p>
        </p:txBody>
      </p:sp>
      <p:sp>
        <p:nvSpPr>
          <p:cNvPr id="151558" name="Rectangle 34"/>
          <p:cNvSpPr>
            <a:spLocks noChangeArrowheads="1"/>
          </p:cNvSpPr>
          <p:nvPr/>
        </p:nvSpPr>
        <p:spPr bwMode="auto">
          <a:xfrm>
            <a:off x="277813" y="4214813"/>
            <a:ext cx="8642350" cy="1301750"/>
          </a:xfrm>
          <a:prstGeom prst="rect">
            <a:avLst/>
          </a:prstGeom>
          <a:solidFill>
            <a:srgbClr val="003366"/>
          </a:solidFill>
          <a:ln w="9525" algn="ctr">
            <a:solidFill>
              <a:srgbClr val="969696"/>
            </a:solidFill>
            <a:miter lim="800000"/>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p>
        </p:txBody>
      </p:sp>
      <p:sp>
        <p:nvSpPr>
          <p:cNvPr id="25" name="Pagon 24"/>
          <p:cNvSpPr/>
          <p:nvPr/>
        </p:nvSpPr>
        <p:spPr>
          <a:xfrm>
            <a:off x="323850" y="4849813"/>
            <a:ext cx="431800" cy="288925"/>
          </a:xfrm>
          <a:prstGeom prst="chevron">
            <a:avLst/>
          </a:prstGeom>
          <a:solidFill>
            <a:srgbClr val="8698C0"/>
          </a:solidFill>
          <a:ln w="19050" algn="ctr">
            <a:solidFill>
              <a:schemeClr val="tx1">
                <a:lumMod val="50000"/>
                <a:lumOff val="50000"/>
              </a:schemeClr>
            </a:solidFill>
            <a:miter lim="800000"/>
            <a:headEnd/>
            <a:tailEnd/>
          </a:ln>
          <a:effectLst/>
        </p:spPr>
        <p:txBody>
          <a:bodyPr anchor="ctr"/>
          <a:lstStyle/>
          <a:p>
            <a:pPr eaLnBrk="1" fontAlgn="auto" hangingPunct="1">
              <a:spcBef>
                <a:spcPts val="0"/>
              </a:spcBef>
              <a:spcAft>
                <a:spcPts val="1200"/>
              </a:spcAft>
              <a:defRPr/>
            </a:pPr>
            <a:endParaRPr lang="en-GB" sz="1200">
              <a:solidFill>
                <a:srgbClr val="000000"/>
              </a:solidFill>
              <a:latin typeface="+mn-lt"/>
              <a:cs typeface="+mn-cs"/>
            </a:endParaRPr>
          </a:p>
        </p:txBody>
      </p:sp>
      <p:sp>
        <p:nvSpPr>
          <p:cNvPr id="151560" name="Prostokąt 31"/>
          <p:cNvSpPr>
            <a:spLocks noChangeArrowheads="1"/>
          </p:cNvSpPr>
          <p:nvPr/>
        </p:nvSpPr>
        <p:spPr bwMode="auto">
          <a:xfrm>
            <a:off x="755650" y="3789363"/>
            <a:ext cx="7993063" cy="339725"/>
          </a:xfrm>
          <a:prstGeom prst="rect">
            <a:avLst/>
          </a:prstGeom>
          <a:solidFill>
            <a:srgbClr val="FF9933"/>
          </a:solidFill>
          <a:ln>
            <a:noFill/>
          </a:ln>
          <a:extLs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en-US" altLang="en-US" sz="1600"/>
              <a:t>Why </a:t>
            </a:r>
            <a:r>
              <a:rPr lang="pl-PL" altLang="en-US" sz="1600"/>
              <a:t>is </a:t>
            </a:r>
            <a:r>
              <a:rPr lang="en-US" altLang="en-US" sz="1600"/>
              <a:t>informing </a:t>
            </a:r>
            <a:r>
              <a:rPr lang="pl-PL" altLang="en-US" sz="1600"/>
              <a:t>and protecting consumers in financial markets crucial</a:t>
            </a:r>
            <a:r>
              <a:rPr lang="en-US" altLang="en-US" sz="1600"/>
              <a:t>?</a:t>
            </a:r>
          </a:p>
        </p:txBody>
      </p:sp>
      <p:sp>
        <p:nvSpPr>
          <p:cNvPr id="151561" name="Prostokąt 16"/>
          <p:cNvSpPr>
            <a:spLocks noChangeArrowheads="1"/>
          </p:cNvSpPr>
          <p:nvPr/>
        </p:nvSpPr>
        <p:spPr bwMode="auto">
          <a:xfrm>
            <a:off x="900113" y="1979613"/>
            <a:ext cx="7794625" cy="584200"/>
          </a:xfrm>
          <a:prstGeom prst="rect">
            <a:avLst/>
          </a:prstGeom>
          <a:solidFill>
            <a:schemeClr val="bg1"/>
          </a:solidFill>
          <a:ln w="19050">
            <a:solidFill>
              <a:schemeClr val="tx1"/>
            </a:solidFill>
            <a:miter lim="800000"/>
            <a:headEnd/>
            <a:tailEnd/>
          </a:ln>
        </p:spPr>
        <p:txBody>
          <a:bodyPr>
            <a:spAutoFit/>
          </a:bodyP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r>
              <a:rPr lang="pl-PL" altLang="en-US" sz="1600"/>
              <a:t>This </a:t>
            </a:r>
            <a:r>
              <a:rPr lang="en-US" altLang="en-US" sz="1600"/>
              <a:t>directly translate</a:t>
            </a:r>
            <a:r>
              <a:rPr lang="pl-PL" altLang="en-US" sz="1600"/>
              <a:t>s</a:t>
            </a:r>
            <a:r>
              <a:rPr lang="en-US" altLang="en-US" sz="1600"/>
              <a:t> into </a:t>
            </a:r>
            <a:r>
              <a:rPr lang="pl-PL" altLang="en-US" sz="1600"/>
              <a:t>a greater </a:t>
            </a:r>
            <a:r>
              <a:rPr lang="en-US" altLang="en-US" sz="1600"/>
              <a:t>volume and value of transactions </a:t>
            </a:r>
            <a:endParaRPr lang="pl-PL" altLang="en-US" sz="1600"/>
          </a:p>
          <a:p>
            <a:pPr algn="ctr" eaLnBrk="1" hangingPunct="1"/>
            <a:r>
              <a:rPr lang="pl-PL" altLang="en-US" sz="1600"/>
              <a:t>taking place i</a:t>
            </a:r>
            <a:r>
              <a:rPr lang="en-US" altLang="en-US" sz="1600"/>
              <a:t>n financial markets</a:t>
            </a:r>
          </a:p>
        </p:txBody>
      </p:sp>
      <p:sp>
        <p:nvSpPr>
          <p:cNvPr id="18" name="Prostokąt 17"/>
          <p:cNvSpPr/>
          <p:nvPr/>
        </p:nvSpPr>
        <p:spPr>
          <a:xfrm>
            <a:off x="900113" y="4332288"/>
            <a:ext cx="7794625" cy="1077912"/>
          </a:xfrm>
          <a:prstGeom prst="rect">
            <a:avLst/>
          </a:prstGeom>
          <a:solidFill>
            <a:schemeClr val="bg1"/>
          </a:solidFill>
          <a:ln w="19050">
            <a:solidFill>
              <a:schemeClr val="tx1"/>
            </a:solidFill>
          </a:ln>
        </p:spPr>
        <p:txBody>
          <a:bodyPr>
            <a:spAutoFit/>
          </a:bodyPr>
          <a:lstStyle/>
          <a:p>
            <a:pPr eaLnBrk="1" hangingPunct="1">
              <a:defRPr/>
            </a:pPr>
            <a:r>
              <a:rPr lang="en-US" sz="1600" dirty="0"/>
              <a:t>Because consumers need to:</a:t>
            </a:r>
          </a:p>
          <a:p>
            <a:pPr marL="285750" indent="-285750" eaLnBrk="1" hangingPunct="1">
              <a:buFont typeface="Arial" panose="020B0604020202020204" pitchFamily="34" charset="0"/>
              <a:buChar char="•"/>
              <a:defRPr/>
            </a:pPr>
            <a:r>
              <a:rPr lang="pl-PL" sz="1600" dirty="0"/>
              <a:t>u</a:t>
            </a:r>
            <a:r>
              <a:rPr lang="en-US" sz="1600" dirty="0" err="1"/>
              <a:t>nderstand</a:t>
            </a:r>
            <a:r>
              <a:rPr lang="en-US" sz="1600" dirty="0"/>
              <a:t> </a:t>
            </a:r>
            <a:r>
              <a:rPr lang="en-US" sz="1600" dirty="0"/>
              <a:t>what they are doing</a:t>
            </a:r>
          </a:p>
          <a:p>
            <a:pPr marL="285750" indent="-285750" eaLnBrk="1" hangingPunct="1">
              <a:buFont typeface="Arial" panose="020B0604020202020204" pitchFamily="34" charset="0"/>
              <a:buChar char="•"/>
              <a:defRPr/>
            </a:pPr>
            <a:r>
              <a:rPr lang="pl-PL" sz="1600" dirty="0"/>
              <a:t>u</a:t>
            </a:r>
            <a:r>
              <a:rPr lang="en-US" sz="1600" dirty="0" err="1"/>
              <a:t>nderstand</a:t>
            </a:r>
            <a:r>
              <a:rPr lang="en-US" sz="1600" dirty="0"/>
              <a:t> </a:t>
            </a:r>
            <a:r>
              <a:rPr lang="en-US" sz="1600" dirty="0"/>
              <a:t>the potential consequences of their decisions</a:t>
            </a:r>
          </a:p>
          <a:p>
            <a:pPr marL="285750" indent="-285750" eaLnBrk="1" hangingPunct="1">
              <a:buFont typeface="Arial" panose="020B0604020202020204" pitchFamily="34" charset="0"/>
              <a:buChar char="•"/>
              <a:defRPr/>
            </a:pPr>
            <a:r>
              <a:rPr lang="pl-PL" sz="1600" dirty="0"/>
              <a:t>u</a:t>
            </a:r>
            <a:r>
              <a:rPr lang="en-US" sz="1600" dirty="0" err="1"/>
              <a:t>nderstand</a:t>
            </a:r>
            <a:r>
              <a:rPr lang="en-US" sz="1600" dirty="0"/>
              <a:t> </a:t>
            </a:r>
            <a:r>
              <a:rPr lang="en-US" sz="1600" dirty="0"/>
              <a:t>and accept the risk of </a:t>
            </a:r>
            <a:r>
              <a:rPr lang="pl-PL" sz="1600" dirty="0" err="1"/>
              <a:t>an</a:t>
            </a:r>
            <a:r>
              <a:rPr lang="pl-PL" sz="1600" dirty="0"/>
              <a:t> </a:t>
            </a:r>
            <a:r>
              <a:rPr lang="en-US" sz="1600" dirty="0"/>
              <a:t>investment </a:t>
            </a:r>
            <a:r>
              <a:rPr lang="en-US" sz="1600" dirty="0"/>
              <a:t>or financial transaction</a:t>
            </a:r>
          </a:p>
        </p:txBody>
      </p:sp>
      <p:sp>
        <p:nvSpPr>
          <p:cNvPr id="19" name="Pagon 18"/>
          <p:cNvSpPr/>
          <p:nvPr/>
        </p:nvSpPr>
        <p:spPr>
          <a:xfrm>
            <a:off x="323850" y="1258888"/>
            <a:ext cx="431800" cy="288925"/>
          </a:xfrm>
          <a:prstGeom prst="chevron">
            <a:avLst/>
          </a:prstGeom>
          <a:solidFill>
            <a:srgbClr val="8698C0"/>
          </a:solidFill>
          <a:ln w="19050" algn="ctr">
            <a:solidFill>
              <a:schemeClr val="tx1">
                <a:lumMod val="50000"/>
                <a:lumOff val="50000"/>
              </a:schemeClr>
            </a:solidFill>
            <a:miter lim="800000"/>
            <a:headEnd/>
            <a:tailEnd/>
          </a:ln>
          <a:effectLst/>
        </p:spPr>
        <p:txBody>
          <a:bodyPr anchor="ctr"/>
          <a:lstStyle/>
          <a:p>
            <a:pPr eaLnBrk="1" fontAlgn="auto" hangingPunct="1">
              <a:spcBef>
                <a:spcPts val="0"/>
              </a:spcBef>
              <a:spcAft>
                <a:spcPts val="1200"/>
              </a:spcAft>
              <a:defRPr/>
            </a:pPr>
            <a:endParaRPr lang="en-GB" sz="1200">
              <a:solidFill>
                <a:srgbClr val="000000"/>
              </a:solidFill>
              <a:latin typeface="+mn-lt"/>
              <a:cs typeface="+mn-cs"/>
            </a:endParaRPr>
          </a:p>
        </p:txBody>
      </p:sp>
      <p:sp>
        <p:nvSpPr>
          <p:cNvPr id="20" name="Pagon 19"/>
          <p:cNvSpPr/>
          <p:nvPr/>
        </p:nvSpPr>
        <p:spPr>
          <a:xfrm>
            <a:off x="323850" y="2128838"/>
            <a:ext cx="431800" cy="288925"/>
          </a:xfrm>
          <a:prstGeom prst="chevron">
            <a:avLst/>
          </a:prstGeom>
          <a:solidFill>
            <a:srgbClr val="8698C0"/>
          </a:solidFill>
          <a:ln w="19050" algn="ctr">
            <a:solidFill>
              <a:schemeClr val="tx1">
                <a:lumMod val="50000"/>
                <a:lumOff val="50000"/>
              </a:schemeClr>
            </a:solidFill>
            <a:miter lim="800000"/>
            <a:headEnd/>
            <a:tailEnd/>
          </a:ln>
          <a:effectLst/>
        </p:spPr>
        <p:txBody>
          <a:bodyPr anchor="ctr"/>
          <a:lstStyle/>
          <a:p>
            <a:pPr eaLnBrk="1" fontAlgn="auto" hangingPunct="1">
              <a:spcBef>
                <a:spcPts val="0"/>
              </a:spcBef>
              <a:spcAft>
                <a:spcPts val="1200"/>
              </a:spcAft>
              <a:defRPr/>
            </a:pPr>
            <a:endParaRPr lang="en-GB" sz="1200">
              <a:solidFill>
                <a:srgbClr val="000000"/>
              </a:solidFill>
              <a:latin typeface="+mn-lt"/>
              <a:cs typeface="+mn-cs"/>
            </a:endParaRPr>
          </a:p>
        </p:txBody>
      </p:sp>
      <p:sp>
        <p:nvSpPr>
          <p:cNvPr id="151565" name="Trójkąt równoramienny 24"/>
          <p:cNvSpPr>
            <a:spLocks noChangeArrowheads="1"/>
          </p:cNvSpPr>
          <p:nvPr/>
        </p:nvSpPr>
        <p:spPr bwMode="auto">
          <a:xfrm rot="10800000">
            <a:off x="4381500" y="5607050"/>
            <a:ext cx="741363" cy="365125"/>
          </a:xfrm>
          <a:prstGeom prst="triangle">
            <a:avLst>
              <a:gd name="adj" fmla="val 50000"/>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p>
        </p:txBody>
      </p:sp>
      <p:sp>
        <p:nvSpPr>
          <p:cNvPr id="15" name="pole tekstowe 14"/>
          <p:cNvSpPr txBox="1"/>
          <p:nvPr/>
        </p:nvSpPr>
        <p:spPr>
          <a:xfrm>
            <a:off x="239713" y="6084888"/>
            <a:ext cx="8651875" cy="584200"/>
          </a:xfrm>
          <a:prstGeom prst="rect">
            <a:avLst/>
          </a:prstGeom>
          <a:solidFill>
            <a:srgbClr val="FFD3A7"/>
          </a:solidFill>
          <a:ln>
            <a:solidFill>
              <a:srgbClr val="FFD3A7"/>
            </a:solidFill>
          </a:ln>
        </p:spPr>
        <p:txBody>
          <a:bodyPr anchor="ctr">
            <a:spAutoFit/>
          </a:bodyPr>
          <a:lstStyle/>
          <a:p>
            <a:pPr algn="ctr" eaLnBrk="1" hangingPunct="1">
              <a:defRPr/>
            </a:pPr>
            <a:r>
              <a:rPr lang="pl-PL" sz="1600" cap="small" dirty="0"/>
              <a:t>Market </a:t>
            </a:r>
            <a:r>
              <a:rPr lang="pl-PL" sz="1600" cap="small" dirty="0" err="1"/>
              <a:t>imperfections</a:t>
            </a:r>
            <a:r>
              <a:rPr lang="pl-PL" sz="1600" cap="small" dirty="0"/>
              <a:t> </a:t>
            </a:r>
            <a:r>
              <a:rPr lang="pl-PL" sz="1600" cap="small" dirty="0"/>
              <a:t>in </a:t>
            </a:r>
            <a:r>
              <a:rPr lang="pl-PL" sz="1600" cap="small" dirty="0" err="1"/>
              <a:t>these</a:t>
            </a:r>
            <a:r>
              <a:rPr lang="pl-PL" sz="1600" cap="small" dirty="0"/>
              <a:t> </a:t>
            </a:r>
            <a:r>
              <a:rPr lang="pl-PL" sz="1600" cap="small" dirty="0" err="1"/>
              <a:t>areas</a:t>
            </a:r>
            <a:r>
              <a:rPr lang="pl-PL" sz="1600" cap="small" dirty="0"/>
              <a:t> </a:t>
            </a:r>
            <a:r>
              <a:rPr lang="pl-PL" sz="1600" cap="small" dirty="0" err="1"/>
              <a:t>can</a:t>
            </a:r>
            <a:r>
              <a:rPr lang="pl-PL" sz="1600" cap="small" dirty="0"/>
              <a:t> </a:t>
            </a:r>
            <a:r>
              <a:rPr lang="pl-PL" sz="1600" cap="small" dirty="0" err="1"/>
              <a:t>have</a:t>
            </a:r>
            <a:r>
              <a:rPr lang="pl-PL" sz="1600" cap="small" dirty="0"/>
              <a:t> </a:t>
            </a:r>
            <a:r>
              <a:rPr lang="pl-PL" sz="1600" cap="small" dirty="0" err="1"/>
              <a:t>serious</a:t>
            </a:r>
            <a:r>
              <a:rPr lang="pl-PL" sz="1600" cap="small" dirty="0"/>
              <a:t> </a:t>
            </a:r>
            <a:r>
              <a:rPr lang="pl-PL" sz="1600" cap="small" dirty="0" err="1"/>
              <a:t>ramifications</a:t>
            </a:r>
            <a:r>
              <a:rPr lang="pl-PL" sz="1600" cap="small" dirty="0"/>
              <a:t> </a:t>
            </a:r>
            <a:r>
              <a:rPr lang="pl-PL" sz="1600" cap="small" dirty="0"/>
              <a:t>in the form of </a:t>
            </a:r>
            <a:r>
              <a:rPr lang="en-US" sz="1600" cap="small" dirty="0"/>
              <a:t>creation </a:t>
            </a:r>
            <a:r>
              <a:rPr lang="en-US" sz="1600" cap="small" dirty="0"/>
              <a:t>of market bubbles </a:t>
            </a:r>
            <a:r>
              <a:rPr lang="pl-PL" sz="1600" cap="small" dirty="0"/>
              <a:t>and</a:t>
            </a:r>
            <a:r>
              <a:rPr lang="en-US" sz="1600" cap="small" dirty="0"/>
              <a:t> </a:t>
            </a:r>
            <a:r>
              <a:rPr lang="pl-PL" sz="1600" cap="small" dirty="0" err="1"/>
              <a:t>causing</a:t>
            </a:r>
            <a:r>
              <a:rPr lang="en-US" sz="1600" cap="small" dirty="0"/>
              <a:t> </a:t>
            </a:r>
            <a:r>
              <a:rPr lang="en-US" sz="1600" cap="small" dirty="0"/>
              <a:t>different types of </a:t>
            </a:r>
            <a:r>
              <a:rPr lang="en-US" sz="1600" cap="small" dirty="0" err="1"/>
              <a:t>cris</a:t>
            </a:r>
            <a:r>
              <a:rPr lang="pl-PL" sz="1600" cap="small" dirty="0"/>
              <a:t>e</a:t>
            </a:r>
            <a:r>
              <a:rPr lang="en-US" sz="1600" cap="small" dirty="0"/>
              <a:t>s</a:t>
            </a:r>
            <a:endParaRPr lang="en-US" sz="1600" cap="smal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chemat blokowy: proces 3"/>
          <p:cNvSpPr/>
          <p:nvPr/>
        </p:nvSpPr>
        <p:spPr bwMode="auto">
          <a:xfrm>
            <a:off x="273050" y="908050"/>
            <a:ext cx="8620125" cy="287338"/>
          </a:xfrm>
          <a:prstGeom prst="flowChartProcess">
            <a:avLst/>
          </a:prstGeom>
          <a:solidFill>
            <a:srgbClr val="003366"/>
          </a:solidFill>
          <a:ln w="9525" cap="flat" cmpd="sng" algn="ctr">
            <a:solidFill>
              <a:schemeClr val="accent5">
                <a:lumMod val="60000"/>
                <a:lumOff val="40000"/>
              </a:schemeClr>
            </a:solidFill>
            <a:prstDash val="solid"/>
            <a:round/>
            <a:headEnd type="none" w="med" len="med"/>
            <a:tailEnd type="none" w="med" len="med"/>
          </a:ln>
          <a:effectLst/>
        </p:spPr>
        <p:txBody>
          <a:bodyPr wrap="none" anchor="ctr"/>
          <a:lstStyle/>
          <a:p>
            <a:pPr algn="ctr" eaLnBrk="1" hangingPunct="1">
              <a:defRPr/>
            </a:pPr>
            <a:r>
              <a:rPr lang="pl-PL" sz="1400" cap="small" dirty="0" err="1">
                <a:solidFill>
                  <a:schemeClr val="bg1"/>
                </a:solidFill>
                <a:ea typeface="Arial" charset="0"/>
              </a:rPr>
              <a:t>Currency</a:t>
            </a:r>
            <a:r>
              <a:rPr lang="pl-PL" sz="1400" cap="small" dirty="0">
                <a:solidFill>
                  <a:schemeClr val="bg1"/>
                </a:solidFill>
                <a:ea typeface="Arial" charset="0"/>
              </a:rPr>
              <a:t> </a:t>
            </a:r>
            <a:r>
              <a:rPr lang="pl-PL" sz="1400" cap="small" dirty="0" err="1">
                <a:solidFill>
                  <a:schemeClr val="bg1"/>
                </a:solidFill>
                <a:ea typeface="Arial" charset="0"/>
              </a:rPr>
              <a:t>rate</a:t>
            </a:r>
            <a:r>
              <a:rPr lang="pl-PL" sz="1400" cap="small" dirty="0">
                <a:solidFill>
                  <a:schemeClr val="bg1"/>
                </a:solidFill>
                <a:ea typeface="Arial" charset="0"/>
              </a:rPr>
              <a:t> PLN / EUR 2007-2009</a:t>
            </a:r>
          </a:p>
        </p:txBody>
      </p:sp>
      <p:sp>
        <p:nvSpPr>
          <p:cNvPr id="156682" name="pole tekstowe 1"/>
          <p:cNvSpPr txBox="1">
            <a:spLocks noChangeArrowheads="1"/>
          </p:cNvSpPr>
          <p:nvPr/>
        </p:nvSpPr>
        <p:spPr bwMode="auto">
          <a:xfrm>
            <a:off x="1619250" y="306388"/>
            <a:ext cx="6697663" cy="368300"/>
          </a:xfrm>
          <a:prstGeom prst="rect">
            <a:avLst/>
          </a:prstGeom>
          <a:noFill/>
          <a:ln>
            <a:noFill/>
          </a:ln>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pl-PL" altLang="pl-PL" cap="small" dirty="0" err="1" smtClean="0">
                <a:solidFill>
                  <a:srgbClr val="3333CC"/>
                </a:solidFill>
              </a:rPr>
              <a:t>Currency</a:t>
            </a:r>
            <a:r>
              <a:rPr lang="pl-PL" altLang="pl-PL" cap="small" dirty="0" smtClean="0">
                <a:solidFill>
                  <a:srgbClr val="3333CC"/>
                </a:solidFill>
              </a:rPr>
              <a:t> </a:t>
            </a:r>
            <a:r>
              <a:rPr lang="pl-PL" altLang="pl-PL" cap="small" dirty="0" err="1" smtClean="0">
                <a:solidFill>
                  <a:srgbClr val="3333CC"/>
                </a:solidFill>
              </a:rPr>
              <a:t>options</a:t>
            </a:r>
            <a:r>
              <a:rPr lang="pl-PL" altLang="pl-PL" cap="small" dirty="0" smtClean="0">
                <a:solidFill>
                  <a:srgbClr val="3333CC"/>
                </a:solidFill>
              </a:rPr>
              <a:t> </a:t>
            </a:r>
            <a:r>
              <a:rPr lang="pl-PL" altLang="pl-PL" cap="small" dirty="0" err="1" smtClean="0">
                <a:solidFill>
                  <a:srgbClr val="3333CC"/>
                </a:solidFill>
              </a:rPr>
              <a:t>among</a:t>
            </a:r>
            <a:r>
              <a:rPr lang="pl-PL" altLang="pl-PL" cap="small" dirty="0" smtClean="0">
                <a:solidFill>
                  <a:srgbClr val="3333CC"/>
                </a:solidFill>
              </a:rPr>
              <a:t> </a:t>
            </a:r>
            <a:r>
              <a:rPr lang="pl-PL" altLang="pl-PL" cap="small" dirty="0" err="1" smtClean="0">
                <a:solidFill>
                  <a:srgbClr val="3333CC"/>
                </a:solidFill>
              </a:rPr>
              <a:t>Polish</a:t>
            </a:r>
            <a:r>
              <a:rPr lang="pl-PL" altLang="pl-PL" cap="small" dirty="0" smtClean="0">
                <a:solidFill>
                  <a:srgbClr val="3333CC"/>
                </a:solidFill>
              </a:rPr>
              <a:t> </a:t>
            </a:r>
            <a:r>
              <a:rPr lang="pl-PL" altLang="pl-PL" cap="small" dirty="0" err="1" smtClean="0">
                <a:solidFill>
                  <a:srgbClr val="3333CC"/>
                </a:solidFill>
              </a:rPr>
              <a:t>companies</a:t>
            </a:r>
            <a:endParaRPr lang="en-US" altLang="pl-PL" cap="small" dirty="0" smtClean="0">
              <a:solidFill>
                <a:srgbClr val="3333CC"/>
              </a:solidFill>
            </a:endParaRPr>
          </a:p>
        </p:txBody>
      </p:sp>
      <p:pic>
        <p:nvPicPr>
          <p:cNvPr id="15258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1273175"/>
            <a:ext cx="7899400" cy="391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2581" name="Łącznik prostoliniowy 2"/>
          <p:cNvCxnSpPr>
            <a:cxnSpLocks noChangeShapeType="1"/>
            <a:endCxn id="18" idx="3"/>
          </p:cNvCxnSpPr>
          <p:nvPr/>
        </p:nvCxnSpPr>
        <p:spPr bwMode="auto">
          <a:xfrm flipV="1">
            <a:off x="5508625" y="1504950"/>
            <a:ext cx="3095625" cy="0"/>
          </a:xfrm>
          <a:prstGeom prst="line">
            <a:avLst/>
          </a:prstGeom>
          <a:noFill/>
          <a:ln w="9525" algn="ctr">
            <a:solidFill>
              <a:srgbClr val="FF0000"/>
            </a:solidFill>
            <a:prstDash val="dash"/>
            <a:round/>
            <a:headEnd/>
            <a:tailEnd/>
          </a:ln>
          <a:extLst>
            <a:ext uri="{909E8E84-426E-40DD-AFC4-6F175D3DCCD1}">
              <a14:hiddenFill xmlns:a14="http://schemas.microsoft.com/office/drawing/2010/main">
                <a:noFill/>
              </a14:hiddenFill>
            </a:ext>
          </a:extLst>
        </p:spPr>
      </p:cxnSp>
      <p:cxnSp>
        <p:nvCxnSpPr>
          <p:cNvPr id="152582" name="Łącznik prostoliniowy 14"/>
          <p:cNvCxnSpPr>
            <a:cxnSpLocks noChangeShapeType="1"/>
          </p:cNvCxnSpPr>
          <p:nvPr/>
        </p:nvCxnSpPr>
        <p:spPr bwMode="auto">
          <a:xfrm>
            <a:off x="4067175" y="5013325"/>
            <a:ext cx="4692650" cy="0"/>
          </a:xfrm>
          <a:prstGeom prst="line">
            <a:avLst/>
          </a:prstGeom>
          <a:noFill/>
          <a:ln w="9525" algn="ctr">
            <a:solidFill>
              <a:srgbClr val="FF0000"/>
            </a:solidFill>
            <a:prstDash val="dash"/>
            <a:round/>
            <a:headEnd/>
            <a:tailEnd/>
          </a:ln>
          <a:extLst>
            <a:ext uri="{909E8E84-426E-40DD-AFC4-6F175D3DCCD1}">
              <a14:hiddenFill xmlns:a14="http://schemas.microsoft.com/office/drawing/2010/main">
                <a:noFill/>
              </a14:hiddenFill>
            </a:ext>
          </a:extLst>
        </p:spPr>
      </p:cxnSp>
      <p:sp>
        <p:nvSpPr>
          <p:cNvPr id="18" name="Schemat blokowy: proces 17"/>
          <p:cNvSpPr/>
          <p:nvPr/>
        </p:nvSpPr>
        <p:spPr bwMode="auto">
          <a:xfrm rot="16200000">
            <a:off x="6850856" y="2971007"/>
            <a:ext cx="3508375" cy="576262"/>
          </a:xfrm>
          <a:prstGeom prst="flowChartProcess">
            <a:avLst/>
          </a:prstGeom>
          <a:solidFill>
            <a:srgbClr val="FF0000"/>
          </a:solidFill>
          <a:ln w="9525" cap="flat" cmpd="sng" algn="ctr">
            <a:solidFill>
              <a:srgbClr val="FF0000"/>
            </a:solidFill>
            <a:prstDash val="solid"/>
            <a:round/>
            <a:headEnd type="none" w="med" len="med"/>
            <a:tailEnd type="none" w="med" len="med"/>
          </a:ln>
          <a:effectLst/>
        </p:spPr>
        <p:txBody>
          <a:bodyPr wrap="none" anchor="ctr"/>
          <a:lstStyle/>
          <a:p>
            <a:pPr algn="ctr" eaLnBrk="1" hangingPunct="1">
              <a:defRPr/>
            </a:pPr>
            <a:r>
              <a:rPr lang="pl-PL" sz="2000" cap="small" dirty="0" err="1">
                <a:solidFill>
                  <a:schemeClr val="bg1"/>
                </a:solidFill>
                <a:ea typeface="Arial" charset="0"/>
              </a:rPr>
              <a:t>Depreciation</a:t>
            </a:r>
            <a:r>
              <a:rPr lang="pl-PL" sz="2000" cap="small" dirty="0">
                <a:solidFill>
                  <a:schemeClr val="bg1"/>
                </a:solidFill>
                <a:ea typeface="Arial" charset="0"/>
              </a:rPr>
              <a:t> of PLN </a:t>
            </a:r>
            <a:br>
              <a:rPr lang="pl-PL" sz="2000" cap="small" dirty="0">
                <a:solidFill>
                  <a:schemeClr val="bg1"/>
                </a:solidFill>
                <a:ea typeface="Arial" charset="0"/>
              </a:rPr>
            </a:br>
            <a:r>
              <a:rPr lang="pl-PL" sz="2000" cap="small" dirty="0">
                <a:solidFill>
                  <a:schemeClr val="bg1"/>
                </a:solidFill>
                <a:ea typeface="Arial" charset="0"/>
              </a:rPr>
              <a:t>by 53% in 7 </a:t>
            </a:r>
            <a:r>
              <a:rPr lang="pl-PL" sz="2000" cap="small" dirty="0" err="1">
                <a:solidFill>
                  <a:schemeClr val="bg1"/>
                </a:solidFill>
                <a:ea typeface="Arial" charset="0"/>
              </a:rPr>
              <a:t>months</a:t>
            </a:r>
            <a:endParaRPr lang="pl-PL" sz="2000" cap="small" dirty="0">
              <a:solidFill>
                <a:schemeClr val="bg1"/>
              </a:solidFill>
              <a:ea typeface="Arial" charset="0"/>
            </a:endParaRPr>
          </a:p>
        </p:txBody>
      </p:sp>
      <p:sp>
        <p:nvSpPr>
          <p:cNvPr id="152584" name="Elipsa 7"/>
          <p:cNvSpPr>
            <a:spLocks noChangeArrowheads="1"/>
          </p:cNvSpPr>
          <p:nvPr/>
        </p:nvSpPr>
        <p:spPr bwMode="auto">
          <a:xfrm rot="1765405">
            <a:off x="1500188" y="3925888"/>
            <a:ext cx="2790825" cy="701675"/>
          </a:xfrm>
          <a:prstGeom prst="ellipse">
            <a:avLst/>
          </a:prstGeom>
          <a:noFill/>
          <a:ln w="9525" algn="ctr">
            <a:solidFill>
              <a:srgbClr val="FF0000"/>
            </a:solidFill>
            <a:prstDash val="lgDash"/>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en-GB" altLang="en-US"/>
          </a:p>
        </p:txBody>
      </p:sp>
      <p:sp>
        <p:nvSpPr>
          <p:cNvPr id="23" name="Schemat blokowy: proces 22"/>
          <p:cNvSpPr/>
          <p:nvPr/>
        </p:nvSpPr>
        <p:spPr bwMode="auto">
          <a:xfrm>
            <a:off x="411163" y="1616075"/>
            <a:ext cx="3008312" cy="568325"/>
          </a:xfrm>
          <a:prstGeom prst="flowChartProcess">
            <a:avLst/>
          </a:prstGeom>
          <a:solidFill>
            <a:srgbClr val="FF0000"/>
          </a:solidFill>
          <a:ln w="9525" cap="flat" cmpd="sng" algn="ctr">
            <a:solidFill>
              <a:srgbClr val="FF0000"/>
            </a:solidFill>
            <a:prstDash val="solid"/>
            <a:round/>
            <a:headEnd type="none" w="med" len="med"/>
            <a:tailEnd type="none" w="med" len="med"/>
          </a:ln>
          <a:effectLst/>
        </p:spPr>
        <p:txBody>
          <a:bodyPr wrap="none" anchor="ctr"/>
          <a:lstStyle/>
          <a:p>
            <a:pPr algn="ctr" eaLnBrk="1" hangingPunct="1">
              <a:defRPr/>
            </a:pPr>
            <a:r>
              <a:rPr lang="en-US" sz="1600" cap="small" dirty="0">
                <a:solidFill>
                  <a:schemeClr val="bg1"/>
                </a:solidFill>
                <a:ea typeface="Arial" charset="0"/>
              </a:rPr>
              <a:t>Polish Companies </a:t>
            </a:r>
            <a:r>
              <a:rPr lang="pl-PL" sz="1600" cap="small" dirty="0">
                <a:solidFill>
                  <a:schemeClr val="bg1"/>
                </a:solidFill>
                <a:ea typeface="Arial" charset="0"/>
              </a:rPr>
              <a:t/>
            </a:r>
            <a:br>
              <a:rPr lang="pl-PL" sz="1600" cap="small" dirty="0">
                <a:solidFill>
                  <a:schemeClr val="bg1"/>
                </a:solidFill>
                <a:ea typeface="Arial" charset="0"/>
              </a:rPr>
            </a:br>
            <a:r>
              <a:rPr lang="pl-PL" sz="1600" cap="small" dirty="0" err="1">
                <a:solidFill>
                  <a:schemeClr val="bg1"/>
                </a:solidFill>
                <a:ea typeface="Arial" charset="0"/>
              </a:rPr>
              <a:t>purchasing</a:t>
            </a:r>
            <a:r>
              <a:rPr lang="pl-PL" sz="1600" cap="small" dirty="0">
                <a:solidFill>
                  <a:schemeClr val="bg1"/>
                </a:solidFill>
                <a:ea typeface="Arial" charset="0"/>
              </a:rPr>
              <a:t> </a:t>
            </a:r>
            <a:r>
              <a:rPr lang="en-US" sz="1600" cap="small" dirty="0">
                <a:solidFill>
                  <a:schemeClr val="bg1"/>
                </a:solidFill>
                <a:ea typeface="Arial" charset="0"/>
              </a:rPr>
              <a:t>currency </a:t>
            </a:r>
            <a:r>
              <a:rPr lang="en-US" sz="1600" cap="small" dirty="0">
                <a:solidFill>
                  <a:schemeClr val="bg1"/>
                </a:solidFill>
                <a:ea typeface="Arial" charset="0"/>
              </a:rPr>
              <a:t>options</a:t>
            </a:r>
          </a:p>
        </p:txBody>
      </p:sp>
      <p:cxnSp>
        <p:nvCxnSpPr>
          <p:cNvPr id="152586" name="Łącznik prostoliniowy 9"/>
          <p:cNvCxnSpPr>
            <a:cxnSpLocks noChangeShapeType="1"/>
          </p:cNvCxnSpPr>
          <p:nvPr/>
        </p:nvCxnSpPr>
        <p:spPr bwMode="auto">
          <a:xfrm flipV="1">
            <a:off x="4067175" y="1906588"/>
            <a:ext cx="0" cy="2890837"/>
          </a:xfrm>
          <a:prstGeom prst="line">
            <a:avLst/>
          </a:prstGeom>
          <a:noFill/>
          <a:ln w="9525" algn="ctr">
            <a:solidFill>
              <a:srgbClr val="FF0000"/>
            </a:solidFill>
            <a:prstDash val="dash"/>
            <a:round/>
            <a:headEnd/>
            <a:tailEnd/>
          </a:ln>
          <a:extLst>
            <a:ext uri="{909E8E84-426E-40DD-AFC4-6F175D3DCCD1}">
              <a14:hiddenFill xmlns:a14="http://schemas.microsoft.com/office/drawing/2010/main">
                <a:noFill/>
              </a14:hiddenFill>
            </a:ext>
          </a:extLst>
        </p:spPr>
      </p:cxnSp>
      <p:cxnSp>
        <p:nvCxnSpPr>
          <p:cNvPr id="152587" name="Łącznik prosty ze strzałką 12"/>
          <p:cNvCxnSpPr>
            <a:cxnSpLocks noChangeShapeType="1"/>
          </p:cNvCxnSpPr>
          <p:nvPr/>
        </p:nvCxnSpPr>
        <p:spPr bwMode="auto">
          <a:xfrm flipH="1">
            <a:off x="3424238" y="1893888"/>
            <a:ext cx="642937" cy="12700"/>
          </a:xfrm>
          <a:prstGeom prst="straightConnector1">
            <a:avLst/>
          </a:prstGeom>
          <a:noFill/>
          <a:ln w="9525" algn="ctr">
            <a:solidFill>
              <a:srgbClr val="FF0000"/>
            </a:solidFill>
            <a:prstDash val="dash"/>
            <a:round/>
            <a:headEnd/>
            <a:tailEnd type="arrow" w="med" len="med"/>
          </a:ln>
          <a:extLst>
            <a:ext uri="{909E8E84-426E-40DD-AFC4-6F175D3DCCD1}">
              <a14:hiddenFill xmlns:a14="http://schemas.microsoft.com/office/drawing/2010/main">
                <a:noFill/>
              </a14:hiddenFill>
            </a:ext>
          </a:extLst>
        </p:spPr>
      </p:cxnSp>
      <p:sp>
        <p:nvSpPr>
          <p:cNvPr id="152588" name="Prostokąt 5"/>
          <p:cNvSpPr>
            <a:spLocks noChangeArrowheads="1"/>
          </p:cNvSpPr>
          <p:nvPr/>
        </p:nvSpPr>
        <p:spPr bwMode="auto">
          <a:xfrm>
            <a:off x="273050" y="5365750"/>
            <a:ext cx="8620125" cy="8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ts val="1200"/>
              </a:spcBef>
              <a:buClr>
                <a:srgbClr val="0070C0"/>
              </a:buClr>
              <a:buFont typeface="Wingdings" pitchFamily="2" charset="2"/>
              <a:buChar char="q"/>
            </a:pPr>
            <a:r>
              <a:rPr lang="pl-PL" altLang="en-US" sz="1300" b="0">
                <a:solidFill>
                  <a:srgbClr val="003366"/>
                </a:solidFill>
              </a:rPr>
              <a:t>A csteady </a:t>
            </a:r>
            <a:r>
              <a:rPr lang="en-US" altLang="en-US" sz="1300" b="0">
                <a:solidFill>
                  <a:srgbClr val="003366"/>
                </a:solidFill>
              </a:rPr>
              <a:t>trend of PLN appreciation encouraged Polish exporters to </a:t>
            </a:r>
            <a:r>
              <a:rPr lang="pl-PL" altLang="en-US" sz="1300" b="0">
                <a:solidFill>
                  <a:srgbClr val="003366"/>
                </a:solidFill>
              </a:rPr>
              <a:t>purchase </a:t>
            </a:r>
            <a:r>
              <a:rPr lang="en-US" altLang="en-US" sz="1300" b="0">
                <a:solidFill>
                  <a:srgbClr val="003366"/>
                </a:solidFill>
              </a:rPr>
              <a:t>currency options with banks</a:t>
            </a:r>
            <a:r>
              <a:rPr lang="pl-PL" altLang="en-US" sz="1300" b="0">
                <a:solidFill>
                  <a:srgbClr val="003366"/>
                </a:solidFill>
              </a:rPr>
              <a:t>,</a:t>
            </a:r>
            <a:r>
              <a:rPr lang="en-US" altLang="en-US" sz="1300" b="0">
                <a:solidFill>
                  <a:srgbClr val="003366"/>
                </a:solidFill>
              </a:rPr>
              <a:t> </a:t>
            </a:r>
            <a:r>
              <a:rPr lang="pl-PL" altLang="en-US" sz="1300" b="0">
                <a:solidFill>
                  <a:srgbClr val="003366"/>
                </a:solidFill>
              </a:rPr>
              <a:t>hedging </a:t>
            </a:r>
            <a:r>
              <a:rPr lang="en-US" altLang="en-US" sz="1300" b="0">
                <a:solidFill>
                  <a:srgbClr val="003366"/>
                </a:solidFill>
              </a:rPr>
              <a:t>the value of their revenues from abroad</a:t>
            </a:r>
            <a:endParaRPr lang="pl-PL" altLang="en-US" sz="1300" b="0">
              <a:solidFill>
                <a:srgbClr val="003366"/>
              </a:solidFill>
            </a:endParaRPr>
          </a:p>
          <a:p>
            <a:pPr eaLnBrk="1" hangingPunct="1">
              <a:spcBef>
                <a:spcPts val="1200"/>
              </a:spcBef>
              <a:buClr>
                <a:srgbClr val="0070C0"/>
              </a:buClr>
              <a:buFont typeface="Wingdings" pitchFamily="2" charset="2"/>
              <a:buChar char="q"/>
            </a:pPr>
            <a:r>
              <a:rPr lang="en-US" altLang="en-US" sz="1300" b="0">
                <a:solidFill>
                  <a:srgbClr val="003366"/>
                </a:solidFill>
              </a:rPr>
              <a:t>In 2008 Poland </a:t>
            </a:r>
            <a:r>
              <a:rPr lang="pl-PL" altLang="en-US" sz="1300" b="0">
                <a:solidFill>
                  <a:srgbClr val="003366"/>
                </a:solidFill>
              </a:rPr>
              <a:t>was </a:t>
            </a:r>
            <a:r>
              <a:rPr lang="en-US" altLang="en-US" sz="1300" b="0">
                <a:solidFill>
                  <a:srgbClr val="003366"/>
                </a:solidFill>
              </a:rPr>
              <a:t>hit by </a:t>
            </a:r>
            <a:r>
              <a:rPr lang="pl-PL" altLang="en-US" sz="1300" b="0">
                <a:solidFill>
                  <a:srgbClr val="003366"/>
                </a:solidFill>
              </a:rPr>
              <a:t>an </a:t>
            </a:r>
            <a:r>
              <a:rPr lang="en-US" altLang="en-US" sz="1300" b="0">
                <a:solidFill>
                  <a:srgbClr val="003366"/>
                </a:solidFill>
              </a:rPr>
              <a:t>economic crisis, which </a:t>
            </a:r>
            <a:r>
              <a:rPr lang="pl-PL" altLang="en-US" sz="1300" b="0">
                <a:solidFill>
                  <a:srgbClr val="003366"/>
                </a:solidFill>
              </a:rPr>
              <a:t>triggered </a:t>
            </a:r>
            <a:r>
              <a:rPr lang="en-US" altLang="en-US" sz="1300" b="0">
                <a:solidFill>
                  <a:srgbClr val="003366"/>
                </a:solidFill>
              </a:rPr>
              <a:t>the process of rapid depreciation of PLN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Prostokąt 1"/>
          <p:cNvSpPr>
            <a:spLocks noChangeArrowheads="1"/>
          </p:cNvSpPr>
          <p:nvPr/>
        </p:nvSpPr>
        <p:spPr bwMode="auto">
          <a:xfrm>
            <a:off x="265113" y="1460500"/>
            <a:ext cx="8628062" cy="1247775"/>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p>
        </p:txBody>
      </p:sp>
      <p:sp>
        <p:nvSpPr>
          <p:cNvPr id="22" name="Schemat blokowy: proces 21"/>
          <p:cNvSpPr/>
          <p:nvPr/>
        </p:nvSpPr>
        <p:spPr bwMode="auto">
          <a:xfrm>
            <a:off x="250825" y="1046163"/>
            <a:ext cx="8642350" cy="342900"/>
          </a:xfrm>
          <a:prstGeom prst="flowChartProcess">
            <a:avLst/>
          </a:prstGeom>
          <a:solidFill>
            <a:srgbClr val="003366"/>
          </a:solidFill>
          <a:ln w="9525" cap="flat" cmpd="sng" algn="ctr">
            <a:solidFill>
              <a:schemeClr val="accent5">
                <a:lumMod val="60000"/>
                <a:lumOff val="40000"/>
              </a:schemeClr>
            </a:solidFill>
            <a:prstDash val="solid"/>
            <a:round/>
            <a:headEnd type="none" w="med" len="med"/>
            <a:tailEnd type="none" w="med" len="med"/>
          </a:ln>
          <a:effectLst/>
        </p:spPr>
        <p:txBody>
          <a:bodyPr wrap="none" anchor="ctr"/>
          <a:lstStyle/>
          <a:p>
            <a:pPr algn="ctr" eaLnBrk="1" hangingPunct="1">
              <a:defRPr/>
            </a:pPr>
            <a:r>
              <a:rPr lang="en-US" sz="1400" cap="small" dirty="0">
                <a:solidFill>
                  <a:schemeClr val="bg1"/>
                </a:solidFill>
                <a:ea typeface="Arial" charset="0"/>
              </a:rPr>
              <a:t>Mechanics of the problem</a:t>
            </a:r>
          </a:p>
        </p:txBody>
      </p:sp>
      <p:sp>
        <p:nvSpPr>
          <p:cNvPr id="17" name="Schemat blokowy: proces 16"/>
          <p:cNvSpPr/>
          <p:nvPr/>
        </p:nvSpPr>
        <p:spPr bwMode="auto">
          <a:xfrm>
            <a:off x="285750" y="3141663"/>
            <a:ext cx="3816350" cy="431800"/>
          </a:xfrm>
          <a:prstGeom prst="flowChartProcess">
            <a:avLst/>
          </a:prstGeom>
          <a:solidFill>
            <a:srgbClr val="003366"/>
          </a:solidFill>
          <a:ln w="9525" cap="flat" cmpd="sng" algn="ctr">
            <a:solidFill>
              <a:schemeClr val="accent5">
                <a:lumMod val="60000"/>
                <a:lumOff val="40000"/>
              </a:schemeClr>
            </a:solidFill>
            <a:prstDash val="solid"/>
            <a:round/>
            <a:headEnd type="none" w="med" len="med"/>
            <a:tailEnd type="none" w="med" len="med"/>
          </a:ln>
          <a:effectLst/>
        </p:spPr>
        <p:txBody>
          <a:bodyPr wrap="none" anchor="ctr"/>
          <a:lstStyle/>
          <a:p>
            <a:pPr algn="ctr" eaLnBrk="1" hangingPunct="1">
              <a:defRPr/>
            </a:pPr>
            <a:r>
              <a:rPr lang="en-US" sz="1400" cap="small" dirty="0">
                <a:solidFill>
                  <a:schemeClr val="bg1"/>
                </a:solidFill>
                <a:ea typeface="Arial" charset="0"/>
              </a:rPr>
              <a:t>Losses of Polish companies</a:t>
            </a:r>
          </a:p>
        </p:txBody>
      </p:sp>
      <p:sp>
        <p:nvSpPr>
          <p:cNvPr id="156682" name="pole tekstowe 1"/>
          <p:cNvSpPr txBox="1">
            <a:spLocks noChangeArrowheads="1"/>
          </p:cNvSpPr>
          <p:nvPr/>
        </p:nvSpPr>
        <p:spPr bwMode="auto">
          <a:xfrm>
            <a:off x="1619250" y="306388"/>
            <a:ext cx="6697663" cy="368300"/>
          </a:xfrm>
          <a:prstGeom prst="rect">
            <a:avLst/>
          </a:prstGeom>
          <a:noFill/>
          <a:ln>
            <a:noFill/>
          </a:ln>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pl-PL" altLang="pl-PL" cap="small" dirty="0" err="1" smtClean="0">
                <a:solidFill>
                  <a:srgbClr val="3333CC"/>
                </a:solidFill>
              </a:rPr>
              <a:t>Currency</a:t>
            </a:r>
            <a:r>
              <a:rPr lang="pl-PL" altLang="pl-PL" cap="small" dirty="0" smtClean="0">
                <a:solidFill>
                  <a:srgbClr val="3333CC"/>
                </a:solidFill>
              </a:rPr>
              <a:t> </a:t>
            </a:r>
            <a:r>
              <a:rPr lang="pl-PL" altLang="pl-PL" cap="small" dirty="0" err="1" smtClean="0">
                <a:solidFill>
                  <a:srgbClr val="3333CC"/>
                </a:solidFill>
              </a:rPr>
              <a:t>options</a:t>
            </a:r>
            <a:r>
              <a:rPr lang="pl-PL" altLang="pl-PL" cap="small" dirty="0" smtClean="0">
                <a:solidFill>
                  <a:srgbClr val="3333CC"/>
                </a:solidFill>
              </a:rPr>
              <a:t> </a:t>
            </a:r>
            <a:r>
              <a:rPr lang="pl-PL" altLang="pl-PL" cap="small" dirty="0" err="1" smtClean="0">
                <a:solidFill>
                  <a:srgbClr val="3333CC"/>
                </a:solidFill>
              </a:rPr>
              <a:t>among</a:t>
            </a:r>
            <a:r>
              <a:rPr lang="pl-PL" altLang="pl-PL" cap="small" dirty="0" smtClean="0">
                <a:solidFill>
                  <a:srgbClr val="3333CC"/>
                </a:solidFill>
              </a:rPr>
              <a:t> </a:t>
            </a:r>
            <a:r>
              <a:rPr lang="pl-PL" altLang="pl-PL" cap="small" dirty="0" err="1" smtClean="0">
                <a:solidFill>
                  <a:srgbClr val="3333CC"/>
                </a:solidFill>
              </a:rPr>
              <a:t>Polish</a:t>
            </a:r>
            <a:r>
              <a:rPr lang="pl-PL" altLang="pl-PL" cap="small" dirty="0" smtClean="0">
                <a:solidFill>
                  <a:srgbClr val="3333CC"/>
                </a:solidFill>
              </a:rPr>
              <a:t> </a:t>
            </a:r>
            <a:r>
              <a:rPr lang="pl-PL" altLang="pl-PL" cap="small" dirty="0" err="1" smtClean="0">
                <a:solidFill>
                  <a:srgbClr val="3333CC"/>
                </a:solidFill>
              </a:rPr>
              <a:t>companies</a:t>
            </a:r>
            <a:endParaRPr lang="en-US" altLang="pl-PL" cap="small" dirty="0" smtClean="0">
              <a:solidFill>
                <a:srgbClr val="3333CC"/>
              </a:solidFill>
            </a:endParaRPr>
          </a:p>
        </p:txBody>
      </p:sp>
      <p:sp>
        <p:nvSpPr>
          <p:cNvPr id="153606" name="Prostokąt 5"/>
          <p:cNvSpPr>
            <a:spLocks noChangeArrowheads="1"/>
          </p:cNvSpPr>
          <p:nvPr/>
        </p:nvSpPr>
        <p:spPr bwMode="auto">
          <a:xfrm>
            <a:off x="265113" y="1406525"/>
            <a:ext cx="8628062"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just" eaLnBrk="1" hangingPunct="1">
              <a:spcBef>
                <a:spcPts val="1200"/>
              </a:spcBef>
              <a:buClr>
                <a:srgbClr val="0070C0"/>
              </a:buClr>
              <a:buFont typeface="Wingdings" pitchFamily="2" charset="2"/>
              <a:buChar char="q"/>
            </a:pPr>
            <a:r>
              <a:rPr lang="en-US" altLang="en-US" sz="1600" b="0">
                <a:solidFill>
                  <a:srgbClr val="003366"/>
                </a:solidFill>
              </a:rPr>
              <a:t>Companies </a:t>
            </a:r>
            <a:r>
              <a:rPr lang="pl-PL" altLang="en-US" sz="1600" b="0">
                <a:solidFill>
                  <a:srgbClr val="003366"/>
                </a:solidFill>
              </a:rPr>
              <a:t>that had purchased </a:t>
            </a:r>
            <a:r>
              <a:rPr lang="en-US" altLang="en-US" sz="1600" b="0">
                <a:solidFill>
                  <a:srgbClr val="003366"/>
                </a:solidFill>
              </a:rPr>
              <a:t>options were obliged to sell PLN to banks </a:t>
            </a:r>
            <a:r>
              <a:rPr lang="pl-PL" altLang="en-US" sz="1600" b="0">
                <a:solidFill>
                  <a:srgbClr val="003366"/>
                </a:solidFill>
              </a:rPr>
              <a:t>at a </a:t>
            </a:r>
            <a:r>
              <a:rPr lang="en-US" altLang="en-US" sz="1600" b="0">
                <a:solidFill>
                  <a:srgbClr val="003366"/>
                </a:solidFill>
              </a:rPr>
              <a:t>fixed price </a:t>
            </a:r>
            <a:r>
              <a:rPr lang="pl-PL" altLang="en-US" sz="1600" b="0">
                <a:solidFill>
                  <a:srgbClr val="003366"/>
                </a:solidFill>
              </a:rPr>
              <a:t>stipulated </a:t>
            </a:r>
            <a:r>
              <a:rPr lang="en-US" altLang="en-US" sz="1600" b="0">
                <a:solidFill>
                  <a:srgbClr val="003366"/>
                </a:solidFill>
              </a:rPr>
              <a:t>in contracts (e.g. PLN 3.5), also when the market price was PLN 4.8</a:t>
            </a:r>
          </a:p>
          <a:p>
            <a:pPr algn="just" eaLnBrk="1" hangingPunct="1">
              <a:spcBef>
                <a:spcPts val="1200"/>
              </a:spcBef>
              <a:buClr>
                <a:srgbClr val="0070C0"/>
              </a:buClr>
              <a:buFont typeface="Wingdings" pitchFamily="2" charset="2"/>
              <a:buChar char="q"/>
            </a:pPr>
            <a:r>
              <a:rPr lang="pl-PL" altLang="en-US" sz="1600" b="0">
                <a:solidFill>
                  <a:srgbClr val="003366"/>
                </a:solidFill>
              </a:rPr>
              <a:t>This </a:t>
            </a:r>
            <a:r>
              <a:rPr lang="en-US" altLang="en-US" sz="1600" b="0">
                <a:solidFill>
                  <a:srgbClr val="003366"/>
                </a:solidFill>
              </a:rPr>
              <a:t>was in a large part </a:t>
            </a:r>
            <a:r>
              <a:rPr lang="en-US" altLang="en-US" sz="1600">
                <a:solidFill>
                  <a:srgbClr val="003366"/>
                </a:solidFill>
              </a:rPr>
              <a:t>a speculation game </a:t>
            </a:r>
            <a:r>
              <a:rPr lang="en-US" altLang="en-US" sz="1600" b="0">
                <a:solidFill>
                  <a:srgbClr val="003366"/>
                </a:solidFill>
              </a:rPr>
              <a:t>because</a:t>
            </a:r>
            <a:r>
              <a:rPr lang="pl-PL" altLang="en-US" sz="1600" b="0">
                <a:solidFill>
                  <a:srgbClr val="003366"/>
                </a:solidFill>
              </a:rPr>
              <a:t> the contracted amounts</a:t>
            </a:r>
            <a:r>
              <a:rPr lang="en-US" altLang="en-US" sz="1600" b="0">
                <a:solidFill>
                  <a:srgbClr val="003366"/>
                </a:solidFill>
              </a:rPr>
              <a:t> were much higher than </a:t>
            </a:r>
            <a:r>
              <a:rPr lang="pl-PL" altLang="en-US" sz="1600" b="0">
                <a:solidFill>
                  <a:srgbClr val="003366"/>
                </a:solidFill>
              </a:rPr>
              <a:t>the </a:t>
            </a:r>
            <a:r>
              <a:rPr lang="en-US" altLang="en-US" sz="1600" b="0">
                <a:solidFill>
                  <a:srgbClr val="003366"/>
                </a:solidFill>
              </a:rPr>
              <a:t>expected </a:t>
            </a:r>
            <a:r>
              <a:rPr lang="pl-PL" altLang="en-US" sz="1600" b="0">
                <a:solidFill>
                  <a:srgbClr val="003366"/>
                </a:solidFill>
              </a:rPr>
              <a:t>export </a:t>
            </a:r>
            <a:r>
              <a:rPr lang="en-US" altLang="en-US" sz="1600" b="0">
                <a:solidFill>
                  <a:srgbClr val="003366"/>
                </a:solidFill>
              </a:rPr>
              <a:t>revenues from particular compan</a:t>
            </a:r>
            <a:r>
              <a:rPr lang="pl-PL" altLang="en-US" sz="1600" b="0">
                <a:solidFill>
                  <a:srgbClr val="003366"/>
                </a:solidFill>
              </a:rPr>
              <a:t>ies</a:t>
            </a:r>
            <a:endParaRPr lang="en-US" altLang="en-US" sz="1600" b="0">
              <a:solidFill>
                <a:srgbClr val="003366"/>
              </a:solidFill>
            </a:endParaRPr>
          </a:p>
        </p:txBody>
      </p:sp>
      <p:sp>
        <p:nvSpPr>
          <p:cNvPr id="153607" name="Prostokąt 5"/>
          <p:cNvSpPr>
            <a:spLocks noChangeArrowheads="1"/>
          </p:cNvSpPr>
          <p:nvPr/>
        </p:nvSpPr>
        <p:spPr bwMode="auto">
          <a:xfrm>
            <a:off x="265113" y="3573463"/>
            <a:ext cx="3836987"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spcBef>
                <a:spcPts val="1200"/>
              </a:spcBef>
              <a:buClr>
                <a:srgbClr val="0070C0"/>
              </a:buClr>
              <a:buFont typeface="Wingdings" pitchFamily="2" charset="2"/>
              <a:buChar char="q"/>
            </a:pPr>
            <a:r>
              <a:rPr lang="en-US" altLang="en-US" sz="1600">
                <a:solidFill>
                  <a:srgbClr val="003366"/>
                </a:solidFill>
              </a:rPr>
              <a:t>Negative valuation of currency derivatives issued by Polish companies amounted to PLN 16 billion</a:t>
            </a:r>
          </a:p>
          <a:p>
            <a:pPr eaLnBrk="1" hangingPunct="1">
              <a:spcBef>
                <a:spcPts val="1200"/>
              </a:spcBef>
              <a:buClr>
                <a:srgbClr val="0070C0"/>
              </a:buClr>
              <a:buFont typeface="Wingdings" pitchFamily="2" charset="2"/>
              <a:buChar char="q"/>
            </a:pPr>
            <a:r>
              <a:rPr lang="en-US" altLang="en-US" sz="1600">
                <a:solidFill>
                  <a:srgbClr val="003366"/>
                </a:solidFill>
              </a:rPr>
              <a:t>Negative valuation of currency options amou</a:t>
            </a:r>
            <a:r>
              <a:rPr lang="pl-PL" altLang="en-US" sz="1600">
                <a:solidFill>
                  <a:srgbClr val="003366"/>
                </a:solidFill>
              </a:rPr>
              <a:t>n</a:t>
            </a:r>
            <a:r>
              <a:rPr lang="en-US" altLang="en-US" sz="1600">
                <a:solidFill>
                  <a:srgbClr val="003366"/>
                </a:solidFill>
              </a:rPr>
              <a:t>ted </a:t>
            </a:r>
            <a:r>
              <a:rPr lang="pl-PL" altLang="en-US" sz="1600">
                <a:solidFill>
                  <a:srgbClr val="003366"/>
                </a:solidFill>
              </a:rPr>
              <a:t>in total </a:t>
            </a:r>
            <a:r>
              <a:rPr lang="en-US" altLang="en-US" sz="1600">
                <a:solidFill>
                  <a:srgbClr val="003366"/>
                </a:solidFill>
              </a:rPr>
              <a:t>to PLN 9 billion</a:t>
            </a:r>
            <a:endParaRPr lang="pl-PL" altLang="en-US" sz="1600">
              <a:solidFill>
                <a:srgbClr val="003366"/>
              </a:solidFill>
            </a:endParaRPr>
          </a:p>
          <a:p>
            <a:pPr eaLnBrk="1" hangingPunct="1">
              <a:spcBef>
                <a:spcPts val="1200"/>
              </a:spcBef>
              <a:buClr>
                <a:srgbClr val="0070C0"/>
              </a:buClr>
              <a:buFont typeface="Wingdings" pitchFamily="2" charset="2"/>
              <a:buChar char="q"/>
            </a:pPr>
            <a:r>
              <a:rPr lang="pl-PL" altLang="en-US" sz="1600">
                <a:solidFill>
                  <a:srgbClr val="003366"/>
                </a:solidFill>
              </a:rPr>
              <a:t>99 public listed companies were affected by losses on options</a:t>
            </a:r>
            <a:endParaRPr lang="en-US" altLang="en-US" sz="1600">
              <a:solidFill>
                <a:srgbClr val="003366"/>
              </a:solidFill>
            </a:endParaRPr>
          </a:p>
        </p:txBody>
      </p:sp>
      <p:graphicFrame>
        <p:nvGraphicFramePr>
          <p:cNvPr id="14" name="Tabela 13"/>
          <p:cNvGraphicFramePr>
            <a:graphicFrameLocks noGrp="1"/>
          </p:cNvGraphicFramePr>
          <p:nvPr/>
        </p:nvGraphicFramePr>
        <p:xfrm>
          <a:off x="4440238" y="3260725"/>
          <a:ext cx="4452938" cy="2906714"/>
        </p:xfrm>
        <a:graphic>
          <a:graphicData uri="http://schemas.openxmlformats.org/drawingml/2006/table">
            <a:tbl>
              <a:tblPr firstRow="1" bandRow="1">
                <a:tableStyleId>{21E4AEA4-8DFA-4A89-87EB-49C32662AFE0}</a:tableStyleId>
              </a:tblPr>
              <a:tblGrid>
                <a:gridCol w="2226469"/>
                <a:gridCol w="2226469"/>
              </a:tblGrid>
              <a:tr h="684439">
                <a:tc>
                  <a:txBody>
                    <a:bodyPr/>
                    <a:lstStyle/>
                    <a:p>
                      <a:pPr algn="ctr"/>
                      <a:r>
                        <a:rPr lang="en-US" sz="1600" cap="small" baseline="0" noProof="0" dirty="0" smtClean="0"/>
                        <a:t>Name of company</a:t>
                      </a:r>
                      <a:endParaRPr lang="en-US" sz="1600" cap="small" baseline="0" noProof="0" dirty="0"/>
                    </a:p>
                  </a:txBody>
                  <a:tcPr marL="91432" marR="91432" marT="45703" marB="45703" anchor="ctr"/>
                </a:tc>
                <a:tc>
                  <a:txBody>
                    <a:bodyPr/>
                    <a:lstStyle/>
                    <a:p>
                      <a:pPr algn="ctr"/>
                      <a:r>
                        <a:rPr lang="en-US" sz="1600" cap="small" baseline="0" noProof="0" dirty="0" smtClean="0"/>
                        <a:t>Currency option loss</a:t>
                      </a:r>
                      <a:r>
                        <a:rPr lang="pl-PL" sz="1600" cap="small" baseline="0" noProof="0" dirty="0" smtClean="0"/>
                        <a:t> in </a:t>
                      </a:r>
                      <a:r>
                        <a:rPr lang="pl-PL" sz="1600" cap="small" baseline="0" noProof="0" dirty="0" err="1" smtClean="0"/>
                        <a:t>millions</a:t>
                      </a:r>
                      <a:r>
                        <a:rPr lang="pl-PL" sz="1600" cap="small" baseline="0" noProof="0" dirty="0" smtClean="0"/>
                        <a:t> PLN</a:t>
                      </a:r>
                      <a:endParaRPr lang="en-US" sz="1600" cap="small" baseline="0" noProof="0" dirty="0"/>
                    </a:p>
                  </a:txBody>
                  <a:tcPr marL="91432" marR="91432" marT="45703" marB="45703" anchor="ctr"/>
                </a:tc>
              </a:tr>
              <a:tr h="444455">
                <a:tc>
                  <a:txBody>
                    <a:bodyPr/>
                    <a:lstStyle/>
                    <a:p>
                      <a:r>
                        <a:rPr lang="en-US" sz="1800" b="1" noProof="0" dirty="0" err="1" smtClean="0"/>
                        <a:t>Krosno</a:t>
                      </a:r>
                      <a:endParaRPr lang="en-US" sz="1800" b="1" noProof="0" dirty="0"/>
                    </a:p>
                  </a:txBody>
                  <a:tcPr marL="91432" marR="91432" marT="45703" marB="45703" anchor="ctr"/>
                </a:tc>
                <a:tc>
                  <a:txBody>
                    <a:bodyPr/>
                    <a:lstStyle/>
                    <a:p>
                      <a:pPr algn="ctr"/>
                      <a:r>
                        <a:rPr lang="en-US" sz="1800" b="1" noProof="0" dirty="0" smtClean="0"/>
                        <a:t>300</a:t>
                      </a:r>
                      <a:endParaRPr lang="en-US" sz="1800" b="1" noProof="0" dirty="0"/>
                    </a:p>
                  </a:txBody>
                  <a:tcPr marL="91432" marR="91432" marT="45703" marB="45703" anchor="ctr"/>
                </a:tc>
              </a:tr>
              <a:tr h="444455">
                <a:tc>
                  <a:txBody>
                    <a:bodyPr/>
                    <a:lstStyle/>
                    <a:p>
                      <a:r>
                        <a:rPr lang="en-US" sz="1800" b="1" noProof="0" dirty="0" err="1" smtClean="0"/>
                        <a:t>Ciech</a:t>
                      </a:r>
                      <a:endParaRPr lang="en-US" sz="1800" b="1" noProof="0" dirty="0"/>
                    </a:p>
                  </a:txBody>
                  <a:tcPr marL="91432" marR="91432" marT="45703" marB="45703"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noProof="0" dirty="0" smtClean="0"/>
                        <a:t>300</a:t>
                      </a:r>
                    </a:p>
                  </a:txBody>
                  <a:tcPr marL="91432" marR="91432" marT="45703" marB="45703" anchor="ctr"/>
                </a:tc>
              </a:tr>
              <a:tr h="444455">
                <a:tc>
                  <a:txBody>
                    <a:bodyPr/>
                    <a:lstStyle/>
                    <a:p>
                      <a:r>
                        <a:rPr lang="en-US" sz="1800" b="1" noProof="0" dirty="0" err="1" smtClean="0"/>
                        <a:t>Zakłady</a:t>
                      </a:r>
                      <a:r>
                        <a:rPr lang="en-US" sz="1800" b="1" noProof="0" dirty="0" smtClean="0"/>
                        <a:t> Police</a:t>
                      </a:r>
                      <a:endParaRPr lang="en-US" sz="1800" b="1" noProof="0" dirty="0"/>
                    </a:p>
                  </a:txBody>
                  <a:tcPr marL="91432" marR="91432" marT="45703" marB="45703" anchor="ctr"/>
                </a:tc>
                <a:tc>
                  <a:txBody>
                    <a:bodyPr/>
                    <a:lstStyle/>
                    <a:p>
                      <a:pPr algn="ctr"/>
                      <a:r>
                        <a:rPr lang="en-US" sz="1800" b="1" noProof="0" dirty="0" smtClean="0"/>
                        <a:t>124</a:t>
                      </a:r>
                      <a:endParaRPr lang="en-US" sz="1800" b="1" noProof="0" dirty="0"/>
                    </a:p>
                  </a:txBody>
                  <a:tcPr marL="91432" marR="91432" marT="45703" marB="45703" anchor="ctr"/>
                </a:tc>
              </a:tr>
              <a:tr h="444455">
                <a:tc>
                  <a:txBody>
                    <a:bodyPr/>
                    <a:lstStyle/>
                    <a:p>
                      <a:r>
                        <a:rPr lang="en-US" sz="1800" b="1" noProof="0" dirty="0" err="1" smtClean="0"/>
                        <a:t>Cersanit</a:t>
                      </a:r>
                      <a:endParaRPr lang="en-US" sz="1800" b="1" noProof="0" dirty="0"/>
                    </a:p>
                  </a:txBody>
                  <a:tcPr marL="91432" marR="91432" marT="45703" marB="45703" anchor="ctr"/>
                </a:tc>
                <a:tc>
                  <a:txBody>
                    <a:bodyPr/>
                    <a:lstStyle/>
                    <a:p>
                      <a:pPr algn="ctr"/>
                      <a:r>
                        <a:rPr lang="en-US" sz="1800" b="1" noProof="0" dirty="0" smtClean="0"/>
                        <a:t>53</a:t>
                      </a:r>
                      <a:endParaRPr lang="en-US" sz="1800" b="1" noProof="0" dirty="0"/>
                    </a:p>
                  </a:txBody>
                  <a:tcPr marL="91432" marR="91432" marT="45703" marB="45703" anchor="ctr"/>
                </a:tc>
              </a:tr>
              <a:tr h="444455">
                <a:tc>
                  <a:txBody>
                    <a:bodyPr/>
                    <a:lstStyle/>
                    <a:p>
                      <a:r>
                        <a:rPr lang="en-US" sz="1800" b="1" noProof="0" dirty="0" err="1" smtClean="0"/>
                        <a:t>Rudniki</a:t>
                      </a:r>
                      <a:endParaRPr lang="en-US" sz="1800" b="1" noProof="0" dirty="0"/>
                    </a:p>
                  </a:txBody>
                  <a:tcPr marL="91432" marR="91432" marT="45703" marB="45703" anchor="ctr"/>
                </a:tc>
                <a:tc>
                  <a:txBody>
                    <a:bodyPr/>
                    <a:lstStyle/>
                    <a:p>
                      <a:pPr algn="ctr"/>
                      <a:r>
                        <a:rPr lang="en-US" sz="1800" b="1" noProof="0" dirty="0" smtClean="0"/>
                        <a:t>13</a:t>
                      </a:r>
                      <a:endParaRPr lang="en-US" sz="1800" b="1" noProof="0" dirty="0"/>
                    </a:p>
                  </a:txBody>
                  <a:tcPr marL="91432" marR="91432" marT="45703" marB="45703" anchor="ctr"/>
                </a:tc>
              </a:tr>
            </a:tbl>
          </a:graphicData>
        </a:graphic>
      </p:graphicFrame>
      <p:sp>
        <p:nvSpPr>
          <p:cNvPr id="153631" name="Trójkąt równoramienny 2"/>
          <p:cNvSpPr>
            <a:spLocks noChangeArrowheads="1"/>
          </p:cNvSpPr>
          <p:nvPr/>
        </p:nvSpPr>
        <p:spPr bwMode="auto">
          <a:xfrm rot="10800000">
            <a:off x="3995738" y="2786063"/>
            <a:ext cx="614362" cy="268287"/>
          </a:xfrm>
          <a:prstGeom prst="triangle">
            <a:avLst>
              <a:gd name="adj" fmla="val 50000"/>
            </a:avLst>
          </a:prstGeom>
          <a:solidFill>
            <a:schemeClr val="accent1"/>
          </a:solidFill>
          <a:ln w="9525" algn="ctr">
            <a:solidFill>
              <a:schemeClr val="tx1"/>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p>
        </p:txBody>
      </p:sp>
      <p:sp>
        <p:nvSpPr>
          <p:cNvPr id="10" name="Prostokąt 9"/>
          <p:cNvSpPr/>
          <p:nvPr/>
        </p:nvSpPr>
        <p:spPr>
          <a:xfrm>
            <a:off x="3624263" y="6115050"/>
            <a:ext cx="876300" cy="1936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pl-PL" sz="800" dirty="0">
                <a:solidFill>
                  <a:schemeClr val="tx1"/>
                </a:solidFill>
              </a:rPr>
              <a:t>Source: KNF</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rostokąt 1"/>
          <p:cNvSpPr>
            <a:spLocks noChangeArrowheads="1"/>
          </p:cNvSpPr>
          <p:nvPr/>
        </p:nvSpPr>
        <p:spPr bwMode="auto">
          <a:xfrm>
            <a:off x="1619250" y="188913"/>
            <a:ext cx="6697663" cy="604837"/>
          </a:xfrm>
          <a:prstGeom prst="rect">
            <a:avLst/>
          </a:prstGeom>
          <a:noFill/>
          <a:ln>
            <a:noFill/>
          </a:ln>
          <a:extLst/>
        </p:spPr>
        <p:txBody>
          <a:bodyPr>
            <a:spAutoFit/>
          </a:bodyPr>
          <a:lstStyle>
            <a:lvl1pPr eaLnBrk="0" hangingPunct="0">
              <a:spcBef>
                <a:spcPct val="20000"/>
              </a:spcBef>
              <a:buChar char="•"/>
              <a:defRPr sz="3200">
                <a:solidFill>
                  <a:schemeClr val="tx1"/>
                </a:solidFill>
                <a:latin typeface="Arial" charset="0"/>
                <a:ea typeface="ＭＳ Ｐゴシック" pitchFamily="34" charset="-128"/>
              </a:defRPr>
            </a:lvl1pPr>
            <a:lvl2pPr marL="742950" indent="-285750" eaLnBrk="0" hangingPunct="0">
              <a:spcBef>
                <a:spcPct val="20000"/>
              </a:spcBef>
              <a:buChar char="–"/>
              <a:defRPr sz="2800">
                <a:solidFill>
                  <a:schemeClr val="tx1"/>
                </a:solidFill>
                <a:latin typeface="Arial" charset="0"/>
                <a:ea typeface="ＭＳ Ｐゴシック" pitchFamily="34" charset="-128"/>
              </a:defRPr>
            </a:lvl2pPr>
            <a:lvl3pPr marL="1143000" indent="-228600" eaLnBrk="0" hangingPunct="0">
              <a:spcBef>
                <a:spcPct val="20000"/>
              </a:spcBef>
              <a:buChar char="•"/>
              <a:defRPr sz="2400">
                <a:solidFill>
                  <a:schemeClr val="tx1"/>
                </a:solidFill>
                <a:latin typeface="Arial" charset="0"/>
                <a:ea typeface="ＭＳ Ｐゴシック" pitchFamily="34" charset="-128"/>
              </a:defRPr>
            </a:lvl3pPr>
            <a:lvl4pPr marL="1600200" indent="-228600" eaLnBrk="0" hangingPunct="0">
              <a:spcBef>
                <a:spcPct val="20000"/>
              </a:spcBef>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eaLnBrk="1" hangingPunct="1">
              <a:lnSpc>
                <a:spcPts val="2000"/>
              </a:lnSpc>
              <a:spcBef>
                <a:spcPct val="0"/>
              </a:spcBef>
              <a:buFontTx/>
              <a:buNone/>
              <a:defRPr/>
            </a:pPr>
            <a:r>
              <a:rPr lang="pl-PL" altLang="pl-PL" sz="1800" cap="small" dirty="0" err="1" smtClean="0">
                <a:solidFill>
                  <a:srgbClr val="3333CC"/>
                </a:solidFill>
              </a:rPr>
              <a:t>Obstacles</a:t>
            </a:r>
            <a:r>
              <a:rPr lang="pl-PL" altLang="pl-PL" sz="1800" cap="small" dirty="0" smtClean="0">
                <a:solidFill>
                  <a:srgbClr val="3333CC"/>
                </a:solidFill>
              </a:rPr>
              <a:t> to </a:t>
            </a:r>
            <a:r>
              <a:rPr lang="pl-PL" altLang="pl-PL" sz="1800" cap="small" dirty="0" err="1" smtClean="0">
                <a:solidFill>
                  <a:srgbClr val="3333CC"/>
                </a:solidFill>
              </a:rPr>
              <a:t>informing</a:t>
            </a:r>
            <a:r>
              <a:rPr lang="pl-PL" altLang="pl-PL" sz="1800" cap="small" dirty="0" smtClean="0">
                <a:solidFill>
                  <a:srgbClr val="3333CC"/>
                </a:solidFill>
              </a:rPr>
              <a:t> and </a:t>
            </a:r>
            <a:r>
              <a:rPr lang="pl-PL" altLang="pl-PL" sz="1800" cap="small" dirty="0" err="1" smtClean="0">
                <a:solidFill>
                  <a:srgbClr val="3333CC"/>
                </a:solidFill>
              </a:rPr>
              <a:t>protecting</a:t>
            </a:r>
            <a:r>
              <a:rPr lang="pl-PL" altLang="pl-PL" sz="1800" cap="small" dirty="0" smtClean="0">
                <a:solidFill>
                  <a:srgbClr val="3333CC"/>
                </a:solidFill>
              </a:rPr>
              <a:t> </a:t>
            </a:r>
            <a:r>
              <a:rPr lang="pl-PL" altLang="pl-PL" sz="1800" cap="small" dirty="0" err="1" smtClean="0">
                <a:solidFill>
                  <a:srgbClr val="3333CC"/>
                </a:solidFill>
              </a:rPr>
              <a:t>consumers</a:t>
            </a:r>
            <a:r>
              <a:rPr lang="pl-PL" altLang="pl-PL" sz="1800" cap="small" dirty="0" smtClean="0">
                <a:solidFill>
                  <a:srgbClr val="3333CC"/>
                </a:solidFill>
              </a:rPr>
              <a:t> </a:t>
            </a:r>
            <a:br>
              <a:rPr lang="pl-PL" altLang="pl-PL" sz="1800" cap="small" dirty="0" smtClean="0">
                <a:solidFill>
                  <a:srgbClr val="3333CC"/>
                </a:solidFill>
              </a:rPr>
            </a:br>
            <a:r>
              <a:rPr lang="pl-PL" altLang="pl-PL" sz="1800" cap="small" dirty="0" smtClean="0">
                <a:solidFill>
                  <a:srgbClr val="3333CC"/>
                </a:solidFill>
              </a:rPr>
              <a:t>in </a:t>
            </a:r>
            <a:r>
              <a:rPr lang="pl-PL" altLang="pl-PL" sz="1800" cap="small" dirty="0" err="1" smtClean="0">
                <a:solidFill>
                  <a:srgbClr val="3333CC"/>
                </a:solidFill>
              </a:rPr>
              <a:t>financial</a:t>
            </a:r>
            <a:r>
              <a:rPr lang="pl-PL" altLang="pl-PL" sz="1800" cap="small" dirty="0" smtClean="0">
                <a:solidFill>
                  <a:srgbClr val="3333CC"/>
                </a:solidFill>
              </a:rPr>
              <a:t> </a:t>
            </a:r>
            <a:r>
              <a:rPr lang="pl-PL" altLang="pl-PL" sz="1800" cap="small" dirty="0" err="1" smtClean="0">
                <a:solidFill>
                  <a:srgbClr val="3333CC"/>
                </a:solidFill>
              </a:rPr>
              <a:t>markets</a:t>
            </a:r>
            <a:endParaRPr lang="pl-PL" altLang="pl-PL" sz="1800" cap="small" dirty="0" smtClean="0">
              <a:solidFill>
                <a:srgbClr val="3333CC"/>
              </a:solidFill>
            </a:endParaRPr>
          </a:p>
        </p:txBody>
      </p:sp>
      <p:sp>
        <p:nvSpPr>
          <p:cNvPr id="13" name="Prostokąt 29"/>
          <p:cNvSpPr>
            <a:spLocks noChangeArrowheads="1"/>
          </p:cNvSpPr>
          <p:nvPr/>
        </p:nvSpPr>
        <p:spPr bwMode="auto">
          <a:xfrm>
            <a:off x="241300" y="3240088"/>
            <a:ext cx="4295775" cy="2925762"/>
          </a:xfrm>
          <a:prstGeom prst="rect">
            <a:avLst/>
          </a:prstGeom>
          <a:solidFill>
            <a:schemeClr val="bg1">
              <a:lumMod val="50000"/>
            </a:schemeClr>
          </a:solidFill>
          <a:ln w="9525">
            <a:solidFill>
              <a:schemeClr val="bg1">
                <a:lumMod val="75000"/>
              </a:schemeClr>
            </a:solidFill>
          </a:ln>
        </p:spPr>
        <p:txBody>
          <a:bodyPr tIns="72000" bIns="72000" anchor="ctr"/>
          <a:lstStyle/>
          <a:p>
            <a:pPr marL="285750" indent="-285750" eaLnBrk="1" hangingPunct="1">
              <a:spcBef>
                <a:spcPct val="50000"/>
              </a:spcBef>
              <a:buFont typeface="Arial" panose="020B0604020202020204" pitchFamily="34" charset="0"/>
              <a:buChar char="•"/>
              <a:defRPr/>
            </a:pPr>
            <a:r>
              <a:rPr lang="en-US" altLang="pl-PL" sz="1600" dirty="0">
                <a:solidFill>
                  <a:srgbClr val="FFFFFF"/>
                </a:solidFill>
                <a:ea typeface="ＭＳ Ｐゴシック" pitchFamily="34" charset="-128"/>
              </a:rPr>
              <a:t>„</a:t>
            </a:r>
            <a:r>
              <a:rPr lang="en-US" altLang="pl-PL" sz="1600" dirty="0">
                <a:solidFill>
                  <a:srgbClr val="FFFFFF"/>
                </a:solidFill>
                <a:ea typeface="ＭＳ Ｐゴシック" pitchFamily="34" charset="-128"/>
              </a:rPr>
              <a:t>Dotcom” </a:t>
            </a:r>
            <a:r>
              <a:rPr lang="en-US" altLang="pl-PL" sz="1600" dirty="0">
                <a:solidFill>
                  <a:srgbClr val="FFFFFF"/>
                </a:solidFill>
                <a:ea typeface="ＭＳ Ｐゴシック" pitchFamily="34" charset="-128"/>
              </a:rPr>
              <a:t>bubble</a:t>
            </a:r>
          </a:p>
          <a:p>
            <a:pPr marL="285750" indent="-285750" eaLnBrk="1" hangingPunct="1">
              <a:spcBef>
                <a:spcPct val="50000"/>
              </a:spcBef>
              <a:buFont typeface="Arial" panose="020B0604020202020204" pitchFamily="34" charset="0"/>
              <a:buChar char="•"/>
              <a:defRPr/>
            </a:pPr>
            <a:r>
              <a:rPr lang="en-US" altLang="pl-PL" sz="1600" dirty="0">
                <a:solidFill>
                  <a:srgbClr val="FFFFFF"/>
                </a:solidFill>
                <a:ea typeface="ＭＳ Ｐゴシック" pitchFamily="34" charset="-128"/>
              </a:rPr>
              <a:t>Credit boom during </a:t>
            </a:r>
            <a:r>
              <a:rPr lang="en-US" altLang="pl-PL" sz="1600" dirty="0">
                <a:solidFill>
                  <a:srgbClr val="FFFFFF"/>
                </a:solidFill>
                <a:ea typeface="ＭＳ Ｐゴシック" pitchFamily="34" charset="-128"/>
              </a:rPr>
              <a:t>time</a:t>
            </a:r>
            <a:r>
              <a:rPr lang="pl-PL" altLang="pl-PL" sz="1600" dirty="0">
                <a:solidFill>
                  <a:srgbClr val="FFFFFF"/>
                </a:solidFill>
                <a:ea typeface="ＭＳ Ｐゴシック" pitchFamily="34" charset="-128"/>
              </a:rPr>
              <a:t>s</a:t>
            </a:r>
            <a:r>
              <a:rPr lang="en-US" altLang="pl-PL" sz="1600" dirty="0">
                <a:solidFill>
                  <a:srgbClr val="FFFFFF"/>
                </a:solidFill>
                <a:ea typeface="ＭＳ Ｐゴシック" pitchFamily="34" charset="-128"/>
              </a:rPr>
              <a:t> of low interest </a:t>
            </a:r>
            <a:r>
              <a:rPr lang="en-US" altLang="pl-PL" sz="1600" dirty="0">
                <a:solidFill>
                  <a:srgbClr val="FFFFFF"/>
                </a:solidFill>
                <a:ea typeface="ＭＳ Ｐゴシック" pitchFamily="34" charset="-128"/>
              </a:rPr>
              <a:t>rate level</a:t>
            </a:r>
            <a:r>
              <a:rPr lang="pl-PL" altLang="pl-PL" sz="1600" dirty="0">
                <a:solidFill>
                  <a:srgbClr val="FFFFFF"/>
                </a:solidFill>
                <a:ea typeface="ＭＳ Ｐゴシック" pitchFamily="34" charset="-128"/>
              </a:rPr>
              <a:t>s</a:t>
            </a:r>
            <a:endParaRPr lang="en-US" altLang="pl-PL" sz="1600" dirty="0">
              <a:solidFill>
                <a:srgbClr val="FFFFFF"/>
              </a:solidFill>
              <a:ea typeface="ＭＳ Ｐゴシック" pitchFamily="34" charset="-128"/>
            </a:endParaRPr>
          </a:p>
          <a:p>
            <a:pPr marL="285750" indent="-285750" eaLnBrk="1" hangingPunct="1">
              <a:spcBef>
                <a:spcPct val="50000"/>
              </a:spcBef>
              <a:buFont typeface="Arial" panose="020B0604020202020204" pitchFamily="34" charset="0"/>
              <a:buChar char="•"/>
              <a:defRPr/>
            </a:pPr>
            <a:r>
              <a:rPr lang="en-US" altLang="pl-PL" sz="1600" dirty="0">
                <a:solidFill>
                  <a:srgbClr val="FFFFFF"/>
                </a:solidFill>
                <a:ea typeface="ＭＳ Ｐゴシック" pitchFamily="34" charset="-128"/>
              </a:rPr>
              <a:t>Mortgage-backed securities (global financial crisis)</a:t>
            </a:r>
          </a:p>
        </p:txBody>
      </p:sp>
      <p:sp>
        <p:nvSpPr>
          <p:cNvPr id="14" name="Prostokąt 29"/>
          <p:cNvSpPr>
            <a:spLocks noChangeArrowheads="1"/>
          </p:cNvSpPr>
          <p:nvPr/>
        </p:nvSpPr>
        <p:spPr bwMode="auto">
          <a:xfrm>
            <a:off x="4597400" y="3243263"/>
            <a:ext cx="4294188" cy="2919412"/>
          </a:xfrm>
          <a:prstGeom prst="rect">
            <a:avLst/>
          </a:prstGeom>
          <a:solidFill>
            <a:schemeClr val="bg1">
              <a:lumMod val="50000"/>
            </a:schemeClr>
          </a:solidFill>
          <a:ln w="9525">
            <a:solidFill>
              <a:schemeClr val="bg1">
                <a:lumMod val="75000"/>
              </a:schemeClr>
            </a:solidFill>
          </a:ln>
        </p:spPr>
        <p:txBody>
          <a:bodyPr tIns="72000" bIns="72000" anchor="ctr"/>
          <a:lstStyle/>
          <a:p>
            <a:pPr marL="285750" indent="-285750" eaLnBrk="1" hangingPunct="1">
              <a:spcBef>
                <a:spcPct val="50000"/>
              </a:spcBef>
              <a:buFont typeface="Arial" panose="020B0604020202020204" pitchFamily="34" charset="0"/>
              <a:buChar char="•"/>
              <a:defRPr/>
            </a:pPr>
            <a:r>
              <a:rPr lang="en-US" altLang="pl-PL" sz="1400" dirty="0">
                <a:solidFill>
                  <a:srgbClr val="FFFFFF"/>
                </a:solidFill>
                <a:ea typeface="ＭＳ Ｐゴシック" pitchFamily="34" charset="-128"/>
              </a:rPr>
              <a:t>Popularity of derivative products (currency options)</a:t>
            </a:r>
          </a:p>
          <a:p>
            <a:pPr marL="285750" indent="-285750" eaLnBrk="1" hangingPunct="1">
              <a:spcBef>
                <a:spcPct val="50000"/>
              </a:spcBef>
              <a:buFont typeface="Arial" panose="020B0604020202020204" pitchFamily="34" charset="0"/>
              <a:buChar char="•"/>
              <a:defRPr/>
            </a:pPr>
            <a:r>
              <a:rPr lang="en-US" altLang="pl-PL" sz="1400" dirty="0">
                <a:solidFill>
                  <a:srgbClr val="FFFFFF"/>
                </a:solidFill>
                <a:ea typeface="ＭＳ Ｐゴシック" pitchFamily="34" charset="-128"/>
              </a:rPr>
              <a:t>Mortgage loans in foreign currencies for households</a:t>
            </a:r>
          </a:p>
          <a:p>
            <a:pPr marL="285750" indent="-285750" eaLnBrk="1" hangingPunct="1">
              <a:spcBef>
                <a:spcPct val="50000"/>
              </a:spcBef>
              <a:buFont typeface="Arial" panose="020B0604020202020204" pitchFamily="34" charset="0"/>
              <a:buChar char="•"/>
              <a:defRPr/>
            </a:pPr>
            <a:r>
              <a:rPr lang="en-US" altLang="pl-PL" sz="1400" dirty="0">
                <a:solidFill>
                  <a:srgbClr val="FFFFFF"/>
                </a:solidFill>
                <a:ea typeface="ＭＳ Ｐゴシック" pitchFamily="34" charset="-128"/>
              </a:rPr>
              <a:t>Structured investment products </a:t>
            </a:r>
            <a:br>
              <a:rPr lang="en-US" altLang="pl-PL" sz="1400" dirty="0">
                <a:solidFill>
                  <a:srgbClr val="FFFFFF"/>
                </a:solidFill>
                <a:ea typeface="ＭＳ Ｐゴシック" pitchFamily="34" charset="-128"/>
              </a:rPr>
            </a:br>
            <a:r>
              <a:rPr lang="en-US" altLang="pl-PL" sz="1400" dirty="0">
                <a:solidFill>
                  <a:srgbClr val="FFFFFF"/>
                </a:solidFill>
                <a:ea typeface="ＭＳ Ｐゴシック" pitchFamily="34" charset="-128"/>
              </a:rPr>
              <a:t>as a way of ordinary saving</a:t>
            </a:r>
          </a:p>
          <a:p>
            <a:pPr marL="285750" indent="-285750" eaLnBrk="1" hangingPunct="1">
              <a:spcBef>
                <a:spcPct val="50000"/>
              </a:spcBef>
              <a:buFont typeface="Arial" panose="020B0604020202020204" pitchFamily="34" charset="0"/>
              <a:buChar char="•"/>
              <a:defRPr/>
            </a:pPr>
            <a:r>
              <a:rPr lang="en-US" altLang="pl-PL" sz="1400" dirty="0">
                <a:solidFill>
                  <a:srgbClr val="FFFFFF"/>
                </a:solidFill>
                <a:ea typeface="ＭＳ Ｐゴシック" pitchFamily="34" charset="-128"/>
              </a:rPr>
              <a:t>Offering aggressive-strategy investment funds for </a:t>
            </a:r>
            <a:r>
              <a:rPr lang="pl-PL" altLang="pl-PL" sz="1400" dirty="0" err="1">
                <a:solidFill>
                  <a:srgbClr val="FFFFFF"/>
                </a:solidFill>
                <a:ea typeface="ＭＳ Ｐゴシック" pitchFamily="34" charset="-128"/>
              </a:rPr>
              <a:t>those</a:t>
            </a:r>
            <a:r>
              <a:rPr lang="pl-PL" altLang="pl-PL" sz="1400" dirty="0">
                <a:solidFill>
                  <a:srgbClr val="FFFFFF"/>
                </a:solidFill>
                <a:ea typeface="ＭＳ Ｐゴシック" pitchFamily="34" charset="-128"/>
              </a:rPr>
              <a:t> </a:t>
            </a:r>
            <a:r>
              <a:rPr lang="en-US" altLang="pl-PL" sz="1400" dirty="0">
                <a:solidFill>
                  <a:srgbClr val="FFFFFF"/>
                </a:solidFill>
                <a:ea typeface="ＭＳ Ｐゴシック" pitchFamily="34" charset="-128"/>
              </a:rPr>
              <a:t> type</a:t>
            </a:r>
            <a:r>
              <a:rPr lang="pl-PL" altLang="pl-PL" sz="1400" dirty="0">
                <a:solidFill>
                  <a:srgbClr val="FFFFFF"/>
                </a:solidFill>
                <a:ea typeface="ＭＳ Ｐゴシック" pitchFamily="34" charset="-128"/>
              </a:rPr>
              <a:t>s</a:t>
            </a:r>
            <a:r>
              <a:rPr lang="en-US" altLang="pl-PL" sz="1400" dirty="0">
                <a:solidFill>
                  <a:srgbClr val="FFFFFF"/>
                </a:solidFill>
                <a:ea typeface="ＭＳ Ｐゴシック" pitchFamily="34" charset="-128"/>
              </a:rPr>
              <a:t> </a:t>
            </a:r>
            <a:r>
              <a:rPr lang="en-US" altLang="pl-PL" sz="1400" dirty="0">
                <a:solidFill>
                  <a:srgbClr val="FFFFFF"/>
                </a:solidFill>
                <a:ea typeface="ＭＳ Ｐゴシック" pitchFamily="34" charset="-128"/>
              </a:rPr>
              <a:t>of </a:t>
            </a:r>
            <a:r>
              <a:rPr lang="en-US" altLang="pl-PL" sz="1400" dirty="0">
                <a:solidFill>
                  <a:srgbClr val="FFFFFF"/>
                </a:solidFill>
                <a:ea typeface="ＭＳ Ｐゴシック" pitchFamily="34" charset="-128"/>
              </a:rPr>
              <a:t>consumer</a:t>
            </a:r>
            <a:r>
              <a:rPr lang="pl-PL" altLang="pl-PL" sz="1400" dirty="0">
                <a:solidFill>
                  <a:srgbClr val="FFFFFF"/>
                </a:solidFill>
                <a:ea typeface="ＭＳ Ｐゴシック" pitchFamily="34" charset="-128"/>
              </a:rPr>
              <a:t>s </a:t>
            </a:r>
            <a:r>
              <a:rPr lang="pl-PL" altLang="pl-PL" sz="1400" dirty="0" err="1">
                <a:solidFill>
                  <a:srgbClr val="FFFFFF"/>
                </a:solidFill>
                <a:ea typeface="ＭＳ Ｐゴシック" pitchFamily="34" charset="-128"/>
              </a:rPr>
              <a:t>that</a:t>
            </a:r>
            <a:r>
              <a:rPr lang="pl-PL" altLang="pl-PL" sz="1400" dirty="0">
                <a:solidFill>
                  <a:srgbClr val="FFFFFF"/>
                </a:solidFill>
                <a:ea typeface="ＭＳ Ｐゴシック" pitchFamily="34" charset="-128"/>
              </a:rPr>
              <a:t> </a:t>
            </a:r>
            <a:r>
              <a:rPr lang="pl-PL" altLang="pl-PL" sz="1400" dirty="0" err="1">
                <a:solidFill>
                  <a:srgbClr val="FFFFFF"/>
                </a:solidFill>
                <a:ea typeface="ＭＳ Ｐゴシック" pitchFamily="34" charset="-128"/>
              </a:rPr>
              <a:t>particularly</a:t>
            </a:r>
            <a:r>
              <a:rPr lang="pl-PL" altLang="pl-PL" sz="1400" dirty="0">
                <a:solidFill>
                  <a:srgbClr val="FFFFFF"/>
                </a:solidFill>
                <a:ea typeface="ＭＳ Ｐゴシック" pitchFamily="34" charset="-128"/>
              </a:rPr>
              <a:t> </a:t>
            </a:r>
            <a:r>
              <a:rPr lang="en-US" altLang="pl-PL" sz="1400" dirty="0">
                <a:solidFill>
                  <a:srgbClr val="FFFFFF"/>
                </a:solidFill>
                <a:ea typeface="ＭＳ Ｐゴシック" pitchFamily="34" charset="-128"/>
              </a:rPr>
              <a:t>need </a:t>
            </a:r>
            <a:r>
              <a:rPr lang="en-US" altLang="pl-PL" sz="1400" dirty="0">
                <a:solidFill>
                  <a:srgbClr val="FFFFFF"/>
                </a:solidFill>
                <a:ea typeface="ＭＳ Ｐゴシック" pitchFamily="34" charset="-128"/>
              </a:rPr>
              <a:t>to be </a:t>
            </a:r>
            <a:r>
              <a:rPr lang="en-US" altLang="pl-PL" sz="1400" dirty="0">
                <a:solidFill>
                  <a:srgbClr val="FFFFFF"/>
                </a:solidFill>
                <a:ea typeface="ＭＳ Ｐゴシック" pitchFamily="34" charset="-128"/>
              </a:rPr>
              <a:t>protected</a:t>
            </a:r>
            <a:r>
              <a:rPr lang="pl-PL" altLang="pl-PL" sz="1400" dirty="0">
                <a:solidFill>
                  <a:srgbClr val="FFFFFF"/>
                </a:solidFill>
                <a:ea typeface="ＭＳ Ｐゴシック" pitchFamily="34" charset="-128"/>
              </a:rPr>
              <a:t> </a:t>
            </a:r>
            <a:r>
              <a:rPr lang="pl-PL" altLang="pl-PL" sz="1400" dirty="0">
                <a:solidFill>
                  <a:srgbClr val="FFFFFF"/>
                </a:solidFill>
                <a:ea typeface="ＭＳ Ｐゴシック" pitchFamily="34" charset="-128"/>
              </a:rPr>
              <a:t>(</a:t>
            </a:r>
            <a:r>
              <a:rPr lang="pl-PL" altLang="pl-PL" sz="1400" dirty="0" err="1">
                <a:solidFill>
                  <a:srgbClr val="FFFFFF"/>
                </a:solidFill>
                <a:ea typeface="ＭＳ Ｐゴシック" pitchFamily="34" charset="-128"/>
              </a:rPr>
              <a:t>e.g</a:t>
            </a:r>
            <a:r>
              <a:rPr lang="pl-PL" altLang="pl-PL" sz="1400" dirty="0">
                <a:solidFill>
                  <a:srgbClr val="FFFFFF"/>
                </a:solidFill>
                <a:ea typeface="ＭＳ Ｐゴシック" pitchFamily="34" charset="-128"/>
              </a:rPr>
              <a:t>. the  </a:t>
            </a:r>
            <a:r>
              <a:rPr lang="pl-PL" altLang="pl-PL" sz="1400" dirty="0" err="1">
                <a:solidFill>
                  <a:srgbClr val="FFFFFF"/>
                </a:solidFill>
                <a:ea typeface="ＭＳ Ｐゴシック" pitchFamily="34" charset="-128"/>
              </a:rPr>
              <a:t>elderly</a:t>
            </a:r>
            <a:r>
              <a:rPr lang="en-US" altLang="pl-PL" sz="1400" dirty="0">
                <a:solidFill>
                  <a:srgbClr val="FFFFFF"/>
                </a:solidFill>
                <a:ea typeface="ＭＳ Ｐゴシック" pitchFamily="34" charset="-128"/>
              </a:rPr>
              <a:t>)</a:t>
            </a:r>
          </a:p>
        </p:txBody>
      </p:sp>
      <p:sp>
        <p:nvSpPr>
          <p:cNvPr id="27" name="pole tekstowe 26"/>
          <p:cNvSpPr txBox="1"/>
          <p:nvPr/>
        </p:nvSpPr>
        <p:spPr>
          <a:xfrm>
            <a:off x="277813" y="1077913"/>
            <a:ext cx="8613775" cy="461962"/>
          </a:xfrm>
          <a:prstGeom prst="rect">
            <a:avLst/>
          </a:prstGeom>
          <a:solidFill>
            <a:srgbClr val="FFD3A7"/>
          </a:solidFill>
          <a:ln>
            <a:solidFill>
              <a:srgbClr val="FFD3A7"/>
            </a:solidFill>
          </a:ln>
        </p:spPr>
        <p:txBody>
          <a:bodyPr anchor="ctr">
            <a:spAutoFit/>
          </a:bodyPr>
          <a:lstStyle/>
          <a:p>
            <a:pPr algn="ctr" eaLnBrk="1" hangingPunct="1">
              <a:defRPr/>
            </a:pPr>
            <a:r>
              <a:rPr lang="pl-PL" sz="2400" cap="small" dirty="0" err="1"/>
              <a:t>Examples</a:t>
            </a:r>
            <a:r>
              <a:rPr lang="pl-PL" sz="2400" cap="small" dirty="0"/>
              <a:t> of</a:t>
            </a:r>
            <a:r>
              <a:rPr lang="en-US" sz="2400" cap="small" dirty="0"/>
              <a:t> market </a:t>
            </a:r>
            <a:r>
              <a:rPr lang="en-US" sz="2400" cap="small" dirty="0"/>
              <a:t>bubble </a:t>
            </a:r>
            <a:r>
              <a:rPr lang="en-US" sz="2400" cap="small" dirty="0"/>
              <a:t>creation</a:t>
            </a:r>
          </a:p>
        </p:txBody>
      </p:sp>
      <p:grpSp>
        <p:nvGrpSpPr>
          <p:cNvPr id="154630" name="Grupa 28"/>
          <p:cNvGrpSpPr>
            <a:grpSpLocks/>
          </p:cNvGrpSpPr>
          <p:nvPr/>
        </p:nvGrpSpPr>
        <p:grpSpPr bwMode="auto">
          <a:xfrm>
            <a:off x="241300" y="2160588"/>
            <a:ext cx="4319588" cy="981075"/>
            <a:chOff x="204990" y="1615163"/>
            <a:chExt cx="2876494" cy="833672"/>
          </a:xfrm>
        </p:grpSpPr>
        <p:sp>
          <p:nvSpPr>
            <p:cNvPr id="30" name="Prostokąt zaokrąglony 29"/>
            <p:cNvSpPr/>
            <p:nvPr/>
          </p:nvSpPr>
          <p:spPr>
            <a:xfrm>
              <a:off x="204990" y="1615163"/>
              <a:ext cx="2876494" cy="8336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Prostokąt 30"/>
            <p:cNvSpPr/>
            <p:nvPr/>
          </p:nvSpPr>
          <p:spPr>
            <a:xfrm>
              <a:off x="229305" y="1638095"/>
              <a:ext cx="2836322" cy="787807"/>
            </a:xfrm>
            <a:prstGeom prst="rect">
              <a:avLst/>
            </a:prstGeom>
          </p:spPr>
          <p:style>
            <a:lnRef idx="0">
              <a:scrgbClr r="0" g="0" b="0"/>
            </a:lnRef>
            <a:fillRef idx="0">
              <a:scrgbClr r="0" g="0" b="0"/>
            </a:fillRef>
            <a:effectRef idx="0">
              <a:scrgbClr r="0" g="0" b="0"/>
            </a:effectRef>
            <a:fontRef idx="minor">
              <a:schemeClr val="lt1"/>
            </a:fontRef>
          </p:style>
          <p:txBody>
            <a:bodyPr lIns="87630" tIns="87630" rIns="87630" bIns="87630" spcCol="1270" anchor="ctr"/>
            <a:lstStyle/>
            <a:p>
              <a:pPr algn="ctr" defTabSz="1022350" eaLnBrk="1" hangingPunct="1">
                <a:lnSpc>
                  <a:spcPct val="90000"/>
                </a:lnSpc>
                <a:spcAft>
                  <a:spcPct val="35000"/>
                </a:spcAft>
                <a:defRPr/>
              </a:pPr>
              <a:r>
                <a:rPr lang="pl-PL" sz="2800" cap="small" dirty="0"/>
                <a:t>Global </a:t>
              </a:r>
              <a:r>
                <a:rPr lang="pl-PL" sz="2800" cap="small" dirty="0" err="1"/>
                <a:t>character</a:t>
              </a:r>
              <a:endParaRPr lang="en-GB" sz="2800" cap="small" dirty="0"/>
            </a:p>
          </p:txBody>
        </p:sp>
      </p:grpSp>
      <p:grpSp>
        <p:nvGrpSpPr>
          <p:cNvPr id="154631" name="Grupa 31"/>
          <p:cNvGrpSpPr>
            <a:grpSpLocks/>
          </p:cNvGrpSpPr>
          <p:nvPr/>
        </p:nvGrpSpPr>
        <p:grpSpPr bwMode="auto">
          <a:xfrm>
            <a:off x="4572000" y="2157413"/>
            <a:ext cx="4321175" cy="987425"/>
            <a:chOff x="3538957" y="1615163"/>
            <a:chExt cx="4320000" cy="833672"/>
          </a:xfrm>
        </p:grpSpPr>
        <p:sp>
          <p:nvSpPr>
            <p:cNvPr id="33" name="Prostokąt zaokrąglony 32"/>
            <p:cNvSpPr/>
            <p:nvPr/>
          </p:nvSpPr>
          <p:spPr>
            <a:xfrm>
              <a:off x="3538957" y="1615163"/>
              <a:ext cx="4320000" cy="8336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Prostokąt 33"/>
            <p:cNvSpPr/>
            <p:nvPr/>
          </p:nvSpPr>
          <p:spPr>
            <a:xfrm>
              <a:off x="3562764" y="1640628"/>
              <a:ext cx="4296193" cy="782740"/>
            </a:xfrm>
            <a:prstGeom prst="rect">
              <a:avLst/>
            </a:prstGeom>
          </p:spPr>
          <p:style>
            <a:lnRef idx="0">
              <a:scrgbClr r="0" g="0" b="0"/>
            </a:lnRef>
            <a:fillRef idx="0">
              <a:scrgbClr r="0" g="0" b="0"/>
            </a:fillRef>
            <a:effectRef idx="0">
              <a:scrgbClr r="0" g="0" b="0"/>
            </a:effectRef>
            <a:fontRef idx="minor">
              <a:schemeClr val="lt1"/>
            </a:fontRef>
          </p:style>
          <p:txBody>
            <a:bodyPr lIns="68580" tIns="68580" rIns="68580" bIns="68580" spcCol="1270" anchor="ctr"/>
            <a:lstStyle/>
            <a:p>
              <a:pPr algn="ctr" defTabSz="800100" eaLnBrk="1" hangingPunct="1">
                <a:lnSpc>
                  <a:spcPct val="90000"/>
                </a:lnSpc>
                <a:spcAft>
                  <a:spcPct val="35000"/>
                </a:spcAft>
                <a:defRPr/>
              </a:pPr>
              <a:r>
                <a:rPr lang="en-US" sz="2800" cap="small" dirty="0"/>
                <a:t>Local character </a:t>
              </a:r>
              <a:r>
                <a:rPr lang="pl-PL" sz="2800" cap="small" dirty="0"/>
                <a:t/>
              </a:r>
              <a:br>
                <a:rPr lang="pl-PL" sz="2800" cap="small" dirty="0"/>
              </a:br>
              <a:r>
                <a:rPr lang="en-US" sz="2800" cap="small" dirty="0"/>
                <a:t>(examples from Poland)</a:t>
              </a:r>
            </a:p>
          </p:txBody>
        </p:sp>
      </p:grpSp>
      <p:sp>
        <p:nvSpPr>
          <p:cNvPr id="154632" name="Trójkąt równoramienny 24"/>
          <p:cNvSpPr>
            <a:spLocks noChangeArrowheads="1"/>
          </p:cNvSpPr>
          <p:nvPr/>
        </p:nvSpPr>
        <p:spPr bwMode="auto">
          <a:xfrm rot="10800000">
            <a:off x="1763713" y="1700213"/>
            <a:ext cx="693737" cy="360362"/>
          </a:xfrm>
          <a:prstGeom prst="triangle">
            <a:avLst>
              <a:gd name="adj" fmla="val 50000"/>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p>
        </p:txBody>
      </p:sp>
      <p:sp>
        <p:nvSpPr>
          <p:cNvPr id="154633" name="Trójkąt równoramienny 24"/>
          <p:cNvSpPr>
            <a:spLocks noChangeArrowheads="1"/>
          </p:cNvSpPr>
          <p:nvPr/>
        </p:nvSpPr>
        <p:spPr bwMode="auto">
          <a:xfrm rot="10800000">
            <a:off x="6178550" y="1700213"/>
            <a:ext cx="693738" cy="360362"/>
          </a:xfrm>
          <a:prstGeom prst="triangle">
            <a:avLst>
              <a:gd name="adj" fmla="val 50000"/>
            </a:avLst>
          </a:prstGeom>
          <a:solidFill>
            <a:srgbClr val="FFD3A7"/>
          </a:solidFill>
          <a:ln w="9525" algn="ctr">
            <a:solidFill>
              <a:srgbClr val="FFD3A7"/>
            </a:solidFill>
            <a:round/>
            <a:headEnd/>
            <a:tailEnd/>
          </a:ln>
        </p:spPr>
        <p:txBody>
          <a:bodyPr wrap="none"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hangingPunct="1"/>
            <a:endParaRPr lang="pl-PL" altLang="pl-P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0" y="1230313"/>
            <a:ext cx="8861425" cy="450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6682" name="pole tekstowe 1"/>
          <p:cNvSpPr txBox="1">
            <a:spLocks noChangeArrowheads="1"/>
          </p:cNvSpPr>
          <p:nvPr/>
        </p:nvSpPr>
        <p:spPr bwMode="auto">
          <a:xfrm>
            <a:off x="1619250" y="306388"/>
            <a:ext cx="6697663" cy="368300"/>
          </a:xfrm>
          <a:prstGeom prst="rect">
            <a:avLst/>
          </a:prstGeom>
          <a:noFill/>
          <a:ln>
            <a:noFill/>
          </a:ln>
          <a:extLst/>
        </p:spPr>
        <p:txBody>
          <a:bodyPr>
            <a:spAutoFit/>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defRPr/>
            </a:pPr>
            <a:r>
              <a:rPr lang="en-US" altLang="en-US" cap="small" dirty="0" smtClean="0">
                <a:solidFill>
                  <a:srgbClr val="3333CC"/>
                </a:solidFill>
              </a:rPr>
              <a:t>Development of loans in Poland</a:t>
            </a:r>
            <a:endParaRPr lang="en-US" altLang="en-US" cap="small" dirty="0">
              <a:solidFill>
                <a:srgbClr val="3333CC"/>
              </a:solidFill>
            </a:endParaRPr>
          </a:p>
        </p:txBody>
      </p:sp>
      <p:sp>
        <p:nvSpPr>
          <p:cNvPr id="155652" name="Text Box 26"/>
          <p:cNvSpPr txBox="1">
            <a:spLocks noChangeArrowheads="1"/>
          </p:cNvSpPr>
          <p:nvPr/>
        </p:nvSpPr>
        <p:spPr bwMode="auto">
          <a:xfrm>
            <a:off x="250825" y="5734050"/>
            <a:ext cx="8642350" cy="477838"/>
          </a:xfrm>
          <a:prstGeom prst="rect">
            <a:avLst/>
          </a:prstGeom>
          <a:solidFill>
            <a:srgbClr val="DDDDDD"/>
          </a:solidFill>
          <a:ln w="19050"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b="1">
                <a:solidFill>
                  <a:schemeClr val="tx1"/>
                </a:solidFill>
                <a:latin typeface="Arial" charset="0"/>
                <a:cs typeface="Arial" charset="0"/>
              </a:defRPr>
            </a:lvl1pPr>
            <a:lvl2pPr marL="742950" indent="-285750">
              <a:defRPr b="1">
                <a:solidFill>
                  <a:schemeClr val="tx1"/>
                </a:solidFill>
                <a:latin typeface="Arial" charset="0"/>
                <a:cs typeface="Arial" charset="0"/>
              </a:defRPr>
            </a:lvl2pPr>
            <a:lvl3pPr marL="1143000" indent="-228600">
              <a:defRPr b="1">
                <a:solidFill>
                  <a:schemeClr val="tx1"/>
                </a:solidFill>
                <a:latin typeface="Arial" charset="0"/>
                <a:cs typeface="Arial" charset="0"/>
              </a:defRPr>
            </a:lvl3pPr>
            <a:lvl4pPr marL="1600200" indent="-228600">
              <a:defRPr b="1">
                <a:solidFill>
                  <a:schemeClr val="tx1"/>
                </a:solidFill>
                <a:latin typeface="Arial" charset="0"/>
                <a:cs typeface="Arial" charset="0"/>
              </a:defRPr>
            </a:lvl4pPr>
            <a:lvl5pPr marL="2057400" indent="-22860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algn="ctr" eaLnBrk="1" hangingPunct="1">
              <a:spcBef>
                <a:spcPts val="600"/>
              </a:spcBef>
            </a:pPr>
            <a:r>
              <a:rPr lang="en-GB" altLang="en-US" sz="1200"/>
              <a:t>Availability of cheap financing allowed banks to create an attractive</a:t>
            </a:r>
            <a:r>
              <a:rPr lang="pl-PL" altLang="en-US" sz="1200"/>
              <a:t> </a:t>
            </a:r>
            <a:r>
              <a:rPr lang="en-GB" altLang="en-US" sz="1200"/>
              <a:t>housing loan offer, which in combination with </a:t>
            </a:r>
            <a:r>
              <a:rPr lang="pl-PL" altLang="en-US" sz="1200"/>
              <a:t>a </a:t>
            </a:r>
            <a:r>
              <a:rPr lang="en-GB" altLang="en-US" sz="1200"/>
              <a:t>high demand of households for </a:t>
            </a:r>
            <a:r>
              <a:rPr lang="pl-PL" altLang="en-US" sz="1200"/>
              <a:t>flats/houses</a:t>
            </a:r>
            <a:r>
              <a:rPr lang="en-GB" altLang="en-US" sz="1200"/>
              <a:t> allowed dynamic development </a:t>
            </a:r>
            <a:r>
              <a:rPr lang="pl-PL" altLang="en-US" sz="1200"/>
              <a:t>of </a:t>
            </a:r>
            <a:r>
              <a:rPr lang="en-GB" altLang="en-US" sz="1200"/>
              <a:t>lending</a:t>
            </a:r>
            <a:endParaRPr lang="pl-PL" altLang="en-US" sz="1200"/>
          </a:p>
        </p:txBody>
      </p:sp>
      <p:sp>
        <p:nvSpPr>
          <p:cNvPr id="16" name="Text Box 26"/>
          <p:cNvSpPr txBox="1">
            <a:spLocks noChangeArrowheads="1"/>
          </p:cNvSpPr>
          <p:nvPr/>
        </p:nvSpPr>
        <p:spPr bwMode="auto">
          <a:xfrm>
            <a:off x="250825" y="971550"/>
            <a:ext cx="8642350" cy="323850"/>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600"/>
              </a:spcBef>
              <a:defRPr/>
            </a:pPr>
            <a:r>
              <a:rPr lang="en-US" altLang="en-US" sz="1400" cap="small" dirty="0" smtClean="0">
                <a:cs typeface="Arial" panose="020B0604020202020204" pitchFamily="34" charset="0"/>
              </a:rPr>
              <a:t>Loans by categories – quarterly changes (</a:t>
            </a:r>
            <a:r>
              <a:rPr lang="pl-PL" altLang="en-US" sz="1400" cap="small" dirty="0" smtClean="0">
                <a:cs typeface="Arial" panose="020B0604020202020204" pitchFamily="34" charset="0"/>
              </a:rPr>
              <a:t>in </a:t>
            </a:r>
            <a:r>
              <a:rPr lang="pl-PL" altLang="en-US" sz="1400" cap="small" dirty="0" err="1" smtClean="0">
                <a:cs typeface="Arial" panose="020B0604020202020204" pitchFamily="34" charset="0"/>
              </a:rPr>
              <a:t>billions</a:t>
            </a:r>
            <a:r>
              <a:rPr lang="pl-PL" altLang="en-US" sz="1400" cap="small" dirty="0" smtClean="0">
                <a:cs typeface="Arial" panose="020B0604020202020204" pitchFamily="34" charset="0"/>
              </a:rPr>
              <a:t> </a:t>
            </a:r>
            <a:r>
              <a:rPr lang="en-US" altLang="en-US" sz="1400" cap="small" dirty="0" smtClean="0">
                <a:cs typeface="Arial" panose="020B0604020202020204" pitchFamily="34" charset="0"/>
              </a:rPr>
              <a:t>PLN)</a:t>
            </a:r>
          </a:p>
        </p:txBody>
      </p:sp>
      <p:sp>
        <p:nvSpPr>
          <p:cNvPr id="19" name="Prostokąt 18"/>
          <p:cNvSpPr/>
          <p:nvPr/>
        </p:nvSpPr>
        <p:spPr>
          <a:xfrm>
            <a:off x="8159750" y="1412875"/>
            <a:ext cx="1165225" cy="1936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pl-PL" sz="800" dirty="0">
                <a:solidFill>
                  <a:schemeClr val="tx1"/>
                </a:solidFill>
              </a:rPr>
              <a:t>Source: NBP</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3_Prezentacja wzór -3">
  <a:themeElements>
    <a:clrScheme name="Wykusz">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3_Prezentacja wzór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3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rezentacja wzór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rezentacja wzór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rezentacja wzór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rezentacja wzór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rezentacja wzór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rezentacja wzór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rezentacja wzór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rezentacja wzór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rezentacja wzór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rezentacja wzór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rezentacja wzór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Prezentacja wzór -3">
  <a:themeElements>
    <a:clrScheme name="Wykusz">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3_Prezentacja wzór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3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rezentacja wzór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rezentacja wzór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rezentacja wzór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rezentacja wzór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rezentacja wzór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rezentacja wzór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rezentacja wzór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rezentacja wzór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rezentacja wzór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rezentacja wzór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rezentacja wzór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Prezentacja wzór -3">
  <a:themeElements>
    <a:clrScheme name="Wykusz">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3_Prezentacja wzór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3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rezentacja wzór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rezentacja wzór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rezentacja wzór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rezentacja wzór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rezentacja wzór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rezentacja wzór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rezentacja wzór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rezentacja wzór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rezentacja wzór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rezentacja wzór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rezentacja wzór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Prezentacja wzór -3">
  <a:themeElements>
    <a:clrScheme name="Wykusz">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3_Prezentacja wzór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3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rezentacja wzór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rezentacja wzór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rezentacja wzór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rezentacja wzór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rezentacja wzór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rezentacja wzór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rezentacja wzór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rezentacja wzór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rezentacja wzór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rezentacja wzór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rezentacja wzór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Prezentacja wzór -3">
  <a:themeElements>
    <a:clrScheme name="Wykusz">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3_Prezentacja wzór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3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rezentacja wzór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rezentacja wzór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rezentacja wzór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rezentacja wzór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rezentacja wzór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rezentacja wzór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rezentacja wzór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rezentacja wzór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rezentacja wzór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rezentacja wzór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rezentacja wzór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ojekt niestandardowy">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Prezentacja wzór -3">
  <a:themeElements>
    <a:clrScheme name="2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rezentacja wzór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2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rezentacja wzór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rezentacja wzór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rezentacja wzór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rezentacja wzór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rezentacja wzór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rezentacja wzór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rezentacja wzór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rezentacja wzór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rezentacja wzór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rezentacja wzór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rezentacja wzór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Prezentacja wzór -3">
  <a:themeElements>
    <a:clrScheme name="Wykusz">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3_Prezentacja wzór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3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rezentacja wzór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rezentacja wzór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rezentacja wzór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rezentacja wzór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rezentacja wzór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rezentacja wzór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rezentacja wzór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rezentacja wzór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rezentacja wzór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rezentacja wzór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rezentacja wzór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Projekt niestandardowy">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Prezentacja wzór -3">
  <a:themeElements>
    <a:clrScheme name="Elementarny">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3_Prezentacja wzór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3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rezentacja wzór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rezentacja wzór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rezentacja wzór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rezentacja wzór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rezentacja wzór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rezentacja wzór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rezentacja wzór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rezentacja wzór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rezentacja wzór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rezentacja wzór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rezentacja wzór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Prezentacja wzór -3">
  <a:themeElements>
    <a:clrScheme name="Wykusz">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3_Prezentacja wzór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3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rezentacja wzór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rezentacja wzór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rezentacja wzór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rezentacja wzór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rezentacja wzór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rezentacja wzór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rezentacja wzór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rezentacja wzór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rezentacja wzór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rezentacja wzór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rezentacja wzór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Prezentacja wzór -3">
  <a:themeElements>
    <a:clrScheme name="Wykusz">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3_Prezentacja wzór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3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rezentacja wzór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rezentacja wzór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rezentacja wzór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rezentacja wzór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rezentacja wzór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rezentacja wzór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rezentacja wzór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rezentacja wzór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rezentacja wzór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rezentacja wzór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rezentacja wzór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Prezentacja wzór -3">
  <a:themeElements>
    <a:clrScheme name="Wykusz">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3_Prezentacja wzór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l-PL" sz="1800" b="1"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3_Prezentacja wzór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rezentacja wzór -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rezentacja wzór -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rezentacja wzór -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rezentacja wzór -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rezentacja wzór -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rezentacja wzór -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rezentacja wzór -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rezentacja wzór -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rezentacja wzór -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rezentacja wzór -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rezentacja wzór -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37848</TotalTime>
  <Words>1809</Words>
  <Application>Microsoft Office PowerPoint</Application>
  <PresentationFormat>Pokaz na ekranie (4:3)</PresentationFormat>
  <Paragraphs>213</Paragraphs>
  <Slides>22</Slides>
  <Notes>14</Notes>
  <HiddenSlides>0</HiddenSlides>
  <MMClips>0</MMClips>
  <ScaleCrop>false</ScaleCrop>
  <HeadingPairs>
    <vt:vector size="6" baseType="variant">
      <vt:variant>
        <vt:lpstr>Używane czcionki</vt:lpstr>
      </vt:variant>
      <vt:variant>
        <vt:i4>5</vt:i4>
      </vt:variant>
      <vt:variant>
        <vt:lpstr>Motyw</vt:lpstr>
      </vt:variant>
      <vt:variant>
        <vt:i4>13</vt:i4>
      </vt:variant>
      <vt:variant>
        <vt:lpstr>Tytuły slajdów</vt:lpstr>
      </vt:variant>
      <vt:variant>
        <vt:i4>22</vt:i4>
      </vt:variant>
    </vt:vector>
  </HeadingPairs>
  <TitlesOfParts>
    <vt:vector size="40" baseType="lpstr">
      <vt:lpstr>Arial</vt:lpstr>
      <vt:lpstr>ＭＳ Ｐゴシック</vt:lpstr>
      <vt:lpstr>Calibri</vt:lpstr>
      <vt:lpstr>Wingdings</vt:lpstr>
      <vt:lpstr>Times New Roman</vt:lpstr>
      <vt:lpstr>3_Prezentacja wzór -3</vt:lpstr>
      <vt:lpstr>Projekt niestandardowy</vt:lpstr>
      <vt:lpstr>2_Prezentacja wzór -3</vt:lpstr>
      <vt:lpstr>4_Prezentacja wzór -3</vt:lpstr>
      <vt:lpstr>1_Projekt niestandardowy</vt:lpstr>
      <vt:lpstr>5_Prezentacja wzór -3</vt:lpstr>
      <vt:lpstr>6_Prezentacja wzór -3</vt:lpstr>
      <vt:lpstr>7_Prezentacja wzór -3</vt:lpstr>
      <vt:lpstr>8_Prezentacja wzór -3</vt:lpstr>
      <vt:lpstr>9_Prezentacja wzór -3</vt:lpstr>
      <vt:lpstr>10_Prezentacja wzór -3</vt:lpstr>
      <vt:lpstr>11_Prezentacja wzór -3</vt:lpstr>
      <vt:lpstr>12_Prezentacja wzór -3</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banasiaka</dc:creator>
  <cp:lastModifiedBy>Jakub Kerlin</cp:lastModifiedBy>
  <cp:revision>1180</cp:revision>
  <cp:lastPrinted>2014-05-05T11:49:33Z</cp:lastPrinted>
  <dcterms:created xsi:type="dcterms:W3CDTF">2011-05-21T19:58:21Z</dcterms:created>
  <dcterms:modified xsi:type="dcterms:W3CDTF">2014-06-05T08:24:43Z</dcterms:modified>
</cp:coreProperties>
</file>