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309" r:id="rId2"/>
    <p:sldId id="313" r:id="rId3"/>
    <p:sldId id="312" r:id="rId4"/>
    <p:sldId id="296" r:id="rId5"/>
    <p:sldId id="293" r:id="rId6"/>
    <p:sldId id="299" r:id="rId7"/>
    <p:sldId id="297" r:id="rId8"/>
    <p:sldId id="298" r:id="rId9"/>
    <p:sldId id="314" r:id="rId10"/>
    <p:sldId id="285" r:id="rId11"/>
    <p:sldId id="286" r:id="rId12"/>
    <p:sldId id="308" r:id="rId13"/>
    <p:sldId id="305" r:id="rId14"/>
    <p:sldId id="301" r:id="rId15"/>
    <p:sldId id="331" r:id="rId16"/>
    <p:sldId id="328" r:id="rId17"/>
    <p:sldId id="327"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FD2218-A8E5-4BA9-9820-77BE030758BF}" type="datetimeFigureOut">
              <a:rPr lang="en-US" smtClean="0"/>
              <a:pPr/>
              <a:t>3/26/2014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D443DF-479A-49F5-90C4-4D6B8E75E190}"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997FC-2575-4F85-81CA-F897FC8C5AFB}" type="datetimeFigureOut">
              <a:rPr lang="en-US" smtClean="0"/>
              <a:pPr/>
              <a:t>3/26/2014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B9780-B880-4341-A8DB-198D9417F3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9A8079-F96D-441F-A73B-0466FCADA120}" type="slidenum">
              <a:rPr lang="en-US" smtClean="0">
                <a:cs typeface="Arial" charset="0"/>
              </a:rPr>
              <a:pPr fontAlgn="base">
                <a:spcBef>
                  <a:spcPct val="0"/>
                </a:spcBef>
                <a:spcAft>
                  <a:spcPct val="0"/>
                </a:spcAft>
                <a:defRPr/>
              </a:pPr>
              <a:t>4</a:t>
            </a:fld>
            <a:endParaRPr lang="en-US" dirty="0"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63831B-85A9-42DC-9B87-D238EAAE9897}" type="slidenum">
              <a:rPr lang="en-US" smtClean="0">
                <a:cs typeface="Arial" charset="0"/>
              </a:rPr>
              <a:pPr fontAlgn="base">
                <a:spcBef>
                  <a:spcPct val="0"/>
                </a:spcBef>
                <a:spcAft>
                  <a:spcPct val="0"/>
                </a:spcAft>
                <a:defRPr/>
              </a:pPr>
              <a:t>6</a:t>
            </a:fld>
            <a:endParaRPr lang="en-US" dirty="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5D224ECB-E997-41BE-AC3E-B4578089E64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82D374-DA6D-4FFE-907E-44BFA4040D19}" type="slidenum">
              <a:rPr lang="en-US" smtClean="0"/>
              <a:pPr>
                <a:defRPr/>
              </a:pPr>
              <a:t>‹#›</a:t>
            </a:fld>
            <a:endParaRPr lang="en-US"/>
          </a:p>
        </p:txBody>
      </p:sp>
      <p:pic>
        <p:nvPicPr>
          <p:cNvPr id="7" name="Picture 2" descr="C:\Documents and Settings\waseem\My Documents\My Pictures\OAGP.JPG"/>
          <p:cNvPicPr>
            <a:picLocks noChangeAspect="1" noChangeArrowheads="1"/>
          </p:cNvPicPr>
          <p:nvPr userDrawn="1"/>
        </p:nvPicPr>
        <p:blipFill>
          <a:blip r:embed="rId2" cstate="print"/>
          <a:srcRect/>
          <a:stretch>
            <a:fillRect/>
          </a:stretch>
        </p:blipFill>
        <p:spPr bwMode="auto">
          <a:xfrm>
            <a:off x="7315200" y="121920"/>
            <a:ext cx="1237202" cy="1097280"/>
          </a:xfrm>
          <a:prstGeom prst="ellipse">
            <a:avLst/>
          </a:prstGeom>
          <a:solidFill>
            <a:schemeClr val="tx2">
              <a:lumMod val="40000"/>
              <a:lumOff val="60000"/>
            </a:schemeClr>
          </a:solidFill>
          <a:ln>
            <a:noFill/>
          </a:ln>
          <a:effectLst>
            <a:glow rad="101600">
              <a:schemeClr val="tx2">
                <a:lumMod val="60000"/>
                <a:lumOff val="40000"/>
                <a:alpha val="60000"/>
              </a:schemeClr>
            </a:glow>
            <a:softEdge rad="112500"/>
          </a:effectLst>
        </p:spPr>
      </p:pic>
      <p:pic>
        <p:nvPicPr>
          <p:cNvPr id="8" name="Picture 2" descr="D:\backup\My Documents\logo\AG Logo.jpg"/>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Tree>
  </p:cSld>
  <p:clrMapOvr>
    <a:masterClrMapping/>
  </p:clrMapOvr>
  <p:transition spd="med" advClick="0"/>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5C9EFDC-3EBD-47AB-AB18-3ECC71B4A841}" type="slidenum">
              <a:rPr lang="en-US" smtClean="0"/>
              <a:pPr>
                <a:defRPr/>
              </a:pPr>
              <a:t>‹#›</a:t>
            </a:fld>
            <a:endParaRPr lang="en-US"/>
          </a:p>
        </p:txBody>
      </p:sp>
      <p:pic>
        <p:nvPicPr>
          <p:cNvPr id="7" name="Picture 2" descr="C:\Documents and Settings\waseem\My Documents\My Pictures\OAGP.JPG"/>
          <p:cNvPicPr>
            <a:picLocks noChangeAspect="1" noChangeArrowheads="1"/>
          </p:cNvPicPr>
          <p:nvPr userDrawn="1"/>
        </p:nvPicPr>
        <p:blipFill>
          <a:blip r:embed="rId2" cstate="print"/>
          <a:srcRect/>
          <a:stretch>
            <a:fillRect/>
          </a:stretch>
        </p:blipFill>
        <p:spPr bwMode="auto">
          <a:xfrm>
            <a:off x="7315200" y="121920"/>
            <a:ext cx="1237202" cy="1097280"/>
          </a:xfrm>
          <a:prstGeom prst="ellipse">
            <a:avLst/>
          </a:prstGeom>
          <a:solidFill>
            <a:schemeClr val="tx2">
              <a:lumMod val="40000"/>
              <a:lumOff val="60000"/>
            </a:schemeClr>
          </a:solidFill>
          <a:ln>
            <a:noFill/>
          </a:ln>
          <a:effectLst>
            <a:glow rad="101600">
              <a:schemeClr val="tx2">
                <a:lumMod val="60000"/>
                <a:lumOff val="40000"/>
                <a:alpha val="60000"/>
              </a:schemeClr>
            </a:glow>
            <a:softEdge rad="112500"/>
          </a:effectLst>
        </p:spPr>
      </p:pic>
      <p:pic>
        <p:nvPicPr>
          <p:cNvPr id="8" name="Picture 2" descr="D:\backup\My Documents\logo\AG Logo.jpg"/>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Tree>
  </p:cSld>
  <p:clrMapOvr>
    <a:masterClrMapping/>
  </p:clrMapOvr>
  <p:transition spd="med" advClick="0"/>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6FE91C-7E18-46C4-935D-3A5FB400E7B6}" type="slidenum">
              <a:rPr lang="en-US" smtClean="0"/>
              <a:pPr>
                <a:defRPr/>
              </a:pPr>
              <a:t>‹#›</a:t>
            </a:fld>
            <a:endParaRPr lang="en-US"/>
          </a:p>
        </p:txBody>
      </p:sp>
    </p:spTree>
  </p:cSld>
  <p:clrMapOvr>
    <a:masterClrMapping/>
  </p:clrMapOvr>
  <p:transition spd="med" advClick="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065AE2-F300-4BB3-AD66-B2437DA7CA04}"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med" advClick="0"/>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F087884-4D34-4856-8FBF-F2E8625AB7F2}" type="slidenum">
              <a:rPr lang="en-US" smtClean="0"/>
              <a:pPr>
                <a:defRPr/>
              </a:pPr>
              <a:t>‹#›</a:t>
            </a:fld>
            <a:endParaRPr lang="en-US"/>
          </a:p>
        </p:txBody>
      </p:sp>
    </p:spTree>
  </p:cSld>
  <p:clrMapOvr>
    <a:masterClrMapping/>
  </p:clrMapOvr>
  <p:transition spd="med" advClick="0"/>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1FBDC9F-86EE-46E6-8238-6C47767E9E29}" type="slidenum">
              <a:rPr lang="en-US" smtClean="0"/>
              <a:pPr>
                <a:defRPr/>
              </a:pPr>
              <a:t>‹#›</a:t>
            </a:fld>
            <a:endParaRPr lang="en-US"/>
          </a:p>
        </p:txBody>
      </p:sp>
    </p:spTree>
  </p:cSld>
  <p:clrMapOvr>
    <a:masterClrMapping/>
  </p:clrMapOvr>
  <p:transition spd="med" advClick="0"/>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7120CDB-6FE8-46AC-A6ED-3B7E66A99297}" type="slidenum">
              <a:rPr lang="en-US" smtClean="0"/>
              <a:pPr>
                <a:defRPr/>
              </a:pPr>
              <a:t>‹#›</a:t>
            </a:fld>
            <a:endParaRPr lang="en-US"/>
          </a:p>
        </p:txBody>
      </p:sp>
    </p:spTree>
  </p:cSld>
  <p:clrMapOvr>
    <a:masterClrMapping/>
  </p:clrMapOvr>
  <p:transition spd="med" advClick="0"/>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E867EE9-D344-43F4-B052-0F91597D0F6B}" type="slidenum">
              <a:rPr lang="en-US" smtClean="0"/>
              <a:pPr>
                <a:defRPr/>
              </a:pPr>
              <a:t>‹#›</a:t>
            </a:fld>
            <a:endParaRPr lang="en-US"/>
          </a:p>
        </p:txBody>
      </p:sp>
      <p:pic>
        <p:nvPicPr>
          <p:cNvPr id="5" name="Picture 2" descr="C:\Documents and Settings\waseem\My Documents\My Pictures\OAGP.JPG"/>
          <p:cNvPicPr>
            <a:picLocks noChangeAspect="1" noChangeArrowheads="1"/>
          </p:cNvPicPr>
          <p:nvPr userDrawn="1"/>
        </p:nvPicPr>
        <p:blipFill>
          <a:blip r:embed="rId2" cstate="print"/>
          <a:srcRect/>
          <a:stretch>
            <a:fillRect/>
          </a:stretch>
        </p:blipFill>
        <p:spPr bwMode="auto">
          <a:xfrm>
            <a:off x="7315200" y="121920"/>
            <a:ext cx="1237202" cy="1097280"/>
          </a:xfrm>
          <a:prstGeom prst="ellipse">
            <a:avLst/>
          </a:prstGeom>
          <a:solidFill>
            <a:schemeClr val="tx2">
              <a:lumMod val="40000"/>
              <a:lumOff val="60000"/>
            </a:schemeClr>
          </a:solidFill>
          <a:ln>
            <a:noFill/>
          </a:ln>
          <a:effectLst>
            <a:glow rad="101600">
              <a:schemeClr val="tx2">
                <a:lumMod val="60000"/>
                <a:lumOff val="40000"/>
                <a:alpha val="60000"/>
              </a:schemeClr>
            </a:glow>
            <a:softEdge rad="112500"/>
          </a:effectLst>
        </p:spPr>
      </p:pic>
      <p:pic>
        <p:nvPicPr>
          <p:cNvPr id="6" name="Picture 2" descr="D:\backup\My Documents\logo\AG Logo.jpg"/>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Tree>
  </p:cSld>
  <p:clrMapOvr>
    <a:masterClrMapping/>
  </p:clrMapOvr>
  <p:transition spd="med" advClick="0"/>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FA7C6C9-B211-4066-80B5-31C88DBA7FF1}" type="slidenum">
              <a:rPr lang="en-US" smtClean="0"/>
              <a:pPr>
                <a:defRPr/>
              </a:pPr>
              <a:t>‹#›</a:t>
            </a:fld>
            <a:endParaRPr lang="en-US"/>
          </a:p>
        </p:txBody>
      </p:sp>
      <p:pic>
        <p:nvPicPr>
          <p:cNvPr id="8" name="Picture 2" descr="C:\Documents and Settings\waseem\My Documents\My Pictures\OAGP.JPG"/>
          <p:cNvPicPr>
            <a:picLocks noChangeAspect="1" noChangeArrowheads="1"/>
          </p:cNvPicPr>
          <p:nvPr userDrawn="1"/>
        </p:nvPicPr>
        <p:blipFill>
          <a:blip r:embed="rId2" cstate="print"/>
          <a:srcRect/>
          <a:stretch>
            <a:fillRect/>
          </a:stretch>
        </p:blipFill>
        <p:spPr bwMode="auto">
          <a:xfrm>
            <a:off x="7315200" y="121920"/>
            <a:ext cx="1237202" cy="1097280"/>
          </a:xfrm>
          <a:prstGeom prst="ellipse">
            <a:avLst/>
          </a:prstGeom>
          <a:solidFill>
            <a:schemeClr val="tx2">
              <a:lumMod val="40000"/>
              <a:lumOff val="60000"/>
            </a:schemeClr>
          </a:solidFill>
          <a:ln>
            <a:noFill/>
          </a:ln>
          <a:effectLst>
            <a:glow rad="101600">
              <a:schemeClr val="tx2">
                <a:lumMod val="60000"/>
                <a:lumOff val="40000"/>
                <a:alpha val="60000"/>
              </a:schemeClr>
            </a:glow>
            <a:softEdge rad="112500"/>
          </a:effectLst>
        </p:spPr>
      </p:pic>
      <p:pic>
        <p:nvPicPr>
          <p:cNvPr id="9" name="Picture 2" descr="D:\backup\My Documents\logo\AG Logo.jpg"/>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Tree>
  </p:cSld>
  <p:clrMapOvr>
    <a:masterClrMapping/>
  </p:clrMapOvr>
  <p:transition spd="med" advClick="0"/>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AE86583A-1389-4826-A68E-486C56DB2BD6}"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pic>
        <p:nvPicPr>
          <p:cNvPr id="13" name="Picture 2" descr="D:\backup\My Documents\logo\AG Logo.jpg"/>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Tree>
  </p:cSld>
  <p:clrMapOvr>
    <a:masterClrMapping/>
  </p:clrMapOvr>
  <p:transition spd="med" advClick="0"/>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2489B40-343B-482B-B333-955851A24D36}"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2" descr="C:\Documents and Settings\waseem\My Documents\My Pictures\OAGP.JPG"/>
          <p:cNvPicPr>
            <a:picLocks noChangeAspect="1" noChangeArrowheads="1"/>
          </p:cNvPicPr>
          <p:nvPr userDrawn="1"/>
        </p:nvPicPr>
        <p:blipFill>
          <a:blip r:embed="rId13" cstate="print"/>
          <a:srcRect/>
          <a:stretch>
            <a:fillRect/>
          </a:stretch>
        </p:blipFill>
        <p:spPr bwMode="auto">
          <a:xfrm>
            <a:off x="7315200" y="45720"/>
            <a:ext cx="1237202" cy="1097280"/>
          </a:xfrm>
          <a:prstGeom prst="ellipse">
            <a:avLst/>
          </a:prstGeom>
          <a:solidFill>
            <a:schemeClr val="tx2">
              <a:lumMod val="40000"/>
              <a:lumOff val="60000"/>
            </a:schemeClr>
          </a:solidFill>
          <a:ln>
            <a:noFill/>
          </a:ln>
          <a:effectLst>
            <a:glow rad="101600">
              <a:schemeClr val="tx2">
                <a:lumMod val="60000"/>
                <a:lumOff val="40000"/>
                <a:alpha val="60000"/>
              </a:schemeClr>
            </a:glow>
            <a:softEdge rad="112500"/>
          </a:effec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advClick="0"/>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D224ECB-E997-41BE-AC3E-B4578089E64F}" type="slidenum">
              <a:rPr lang="en-US" smtClean="0"/>
              <a:pPr>
                <a:defRPr/>
              </a:pPr>
              <a:t>1</a:t>
            </a:fld>
            <a:endParaRPr lang="en-US"/>
          </a:p>
        </p:txBody>
      </p:sp>
      <p:pic>
        <p:nvPicPr>
          <p:cNvPr id="5"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
        <p:nvSpPr>
          <p:cNvPr id="7" name="Rectangle 6"/>
          <p:cNvSpPr/>
          <p:nvPr/>
        </p:nvSpPr>
        <p:spPr>
          <a:xfrm>
            <a:off x="838200" y="1752600"/>
            <a:ext cx="7315200" cy="449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Role of Procurement Audit in Improving Procurement Performance</a:t>
            </a:r>
          </a:p>
          <a:p>
            <a:pPr algn="ctr"/>
            <a:endParaRPr lang="en-US" sz="3200" dirty="0" smtClean="0">
              <a:solidFill>
                <a:schemeClr val="tx1"/>
              </a:solidFill>
            </a:endParaRPr>
          </a:p>
          <a:p>
            <a:pPr algn="ctr"/>
            <a:r>
              <a:rPr lang="en-US" sz="3200" dirty="0" smtClean="0">
                <a:solidFill>
                  <a:schemeClr val="tx1"/>
                </a:solidFill>
              </a:rPr>
              <a:t>Department of the Auditor-General of Pakistan</a:t>
            </a:r>
          </a:p>
          <a:p>
            <a:pPr algn="ctr"/>
            <a:r>
              <a:rPr lang="en-US" sz="3200" dirty="0" smtClean="0">
                <a:solidFill>
                  <a:schemeClr val="tx1"/>
                </a:solidFill>
              </a:rPr>
              <a:t>Presentation for 2</a:t>
            </a:r>
            <a:r>
              <a:rPr lang="en-US" sz="3200" baseline="30000" dirty="0" smtClean="0">
                <a:solidFill>
                  <a:schemeClr val="tx1"/>
                </a:solidFill>
              </a:rPr>
              <a:t>nd</a:t>
            </a:r>
            <a:r>
              <a:rPr lang="en-US" sz="3200" dirty="0" smtClean="0">
                <a:solidFill>
                  <a:schemeClr val="tx1"/>
                </a:solidFill>
              </a:rPr>
              <a:t> South Asia Regional Public Procurement Conference Islamabad 2014</a:t>
            </a:r>
          </a:p>
          <a:p>
            <a:pPr algn="ctr"/>
            <a:endParaRPr lang="en-US" sz="2000" dirty="0" smtClean="0">
              <a:solidFill>
                <a:srgbClr val="FFFF00"/>
              </a:solidFill>
            </a:endParaRPr>
          </a:p>
          <a:p>
            <a:pPr algn="ctr"/>
            <a:endParaRPr lang="en-GB" dirty="0"/>
          </a:p>
        </p:txBody>
      </p:sp>
    </p:spTree>
  </p:cSld>
  <p:clrMapOvr>
    <a:masterClrMapping/>
  </p:clrMapOvr>
  <p:transition spd="med"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066800"/>
            <a:ext cx="8229600" cy="628650"/>
          </a:xfrm>
        </p:spPr>
        <p:txBody>
          <a:bodyPr>
            <a:noAutofit/>
          </a:bodyPr>
          <a:lstStyle/>
          <a:p>
            <a:r>
              <a:rPr lang="en-US" sz="4000" b="1" dirty="0" smtClean="0"/>
              <a:t>Evaluation of Procurement Process</a:t>
            </a:r>
          </a:p>
        </p:txBody>
      </p:sp>
      <p:sp>
        <p:nvSpPr>
          <p:cNvPr id="13315" name="Content Placeholder 2"/>
          <p:cNvSpPr>
            <a:spLocks noGrp="1"/>
          </p:cNvSpPr>
          <p:nvPr>
            <p:ph idx="1"/>
          </p:nvPr>
        </p:nvSpPr>
        <p:spPr>
          <a:xfrm>
            <a:off x="457200" y="1828800"/>
            <a:ext cx="8229600" cy="4419600"/>
          </a:xfrm>
        </p:spPr>
        <p:txBody>
          <a:bodyPr>
            <a:normAutofit fontScale="25000" lnSpcReduction="20000"/>
          </a:bodyPr>
          <a:lstStyle/>
          <a:p>
            <a:pPr>
              <a:lnSpc>
                <a:spcPct val="150000"/>
              </a:lnSpc>
              <a:buNone/>
            </a:pPr>
            <a:r>
              <a:rPr lang="en-US" sz="9600" b="1" dirty="0" smtClean="0">
                <a:latin typeface="+mj-lt"/>
                <a:cs typeface="Arial" pitchFamily="34" charset="0"/>
              </a:rPr>
              <a:t>Important questions for  auditors while evaluating procurement performance:</a:t>
            </a:r>
          </a:p>
          <a:p>
            <a:pPr lvl="0"/>
            <a:r>
              <a:rPr lang="en-US" sz="9600" dirty="0" smtClean="0">
                <a:latin typeface="+mj-lt"/>
              </a:rPr>
              <a:t>Are there regular reviews and analysis of the department’s total procurement to identify trends on how much is spent, on what and with which suppliers to help in forming the development of procurement contract strategies?</a:t>
            </a:r>
          </a:p>
          <a:p>
            <a:pPr lvl="0"/>
            <a:r>
              <a:rPr lang="en-US" sz="9600" dirty="0" smtClean="0">
                <a:latin typeface="+mj-lt"/>
              </a:rPr>
              <a:t>Are Post Implementation Reviews carried out after procurement exercises to assess whether planned targets have been achieved and to identify lessons learnt?</a:t>
            </a:r>
          </a:p>
          <a:p>
            <a:pPr lvl="0"/>
            <a:r>
              <a:rPr lang="en-US" sz="9600" dirty="0" smtClean="0">
                <a:latin typeface="+mj-lt"/>
              </a:rPr>
              <a:t>Does the contract contain regular reviews, targets and quality standards with which to assess and manage supplier performance? Is this information discussed with the supplier and used to improve performance?</a:t>
            </a:r>
          </a:p>
          <a:p>
            <a:pPr>
              <a:lnSpc>
                <a:spcPct val="150000"/>
              </a:lnSpc>
            </a:pPr>
            <a:endParaRPr lang="en-US" sz="2300" b="1" dirty="0" smtClean="0">
              <a:latin typeface="+mj-lt"/>
              <a:cs typeface="Arial" pitchFamily="34" charset="0"/>
            </a:endParaRPr>
          </a:p>
        </p:txBody>
      </p:sp>
      <p:pic>
        <p:nvPicPr>
          <p:cNvPr id="5"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
        <p:nvSpPr>
          <p:cNvPr id="6"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10</a:t>
            </a:fld>
            <a:endParaRPr lang="en-US" dirty="0"/>
          </a:p>
        </p:txBody>
      </p:sp>
    </p:spTree>
  </p:cSld>
  <p:clrMapOvr>
    <a:masterClrMapping/>
  </p:clrMapOvr>
  <p:transition spd="med"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819150"/>
            <a:ext cx="8229600" cy="628650"/>
          </a:xfrm>
        </p:spPr>
        <p:txBody>
          <a:bodyPr>
            <a:noAutofit/>
          </a:bodyPr>
          <a:lstStyle/>
          <a:p>
            <a:r>
              <a:rPr lang="en-US" sz="3600" b="1" dirty="0" smtClean="0"/>
              <a:t>Evaluation of Procurement Performance</a:t>
            </a:r>
          </a:p>
        </p:txBody>
      </p:sp>
      <p:sp>
        <p:nvSpPr>
          <p:cNvPr id="14339" name="Content Placeholder 2"/>
          <p:cNvSpPr>
            <a:spLocks noGrp="1"/>
          </p:cNvSpPr>
          <p:nvPr>
            <p:ph idx="1"/>
          </p:nvPr>
        </p:nvSpPr>
        <p:spPr>
          <a:xfrm>
            <a:off x="457200" y="1447800"/>
            <a:ext cx="8229600" cy="5105400"/>
          </a:xfrm>
        </p:spPr>
        <p:txBody>
          <a:bodyPr>
            <a:normAutofit lnSpcReduction="10000"/>
          </a:bodyPr>
          <a:lstStyle/>
          <a:p>
            <a:pPr lvl="0"/>
            <a:r>
              <a:rPr lang="en-US" sz="3200" dirty="0" smtClean="0">
                <a:latin typeface="+mj-lt"/>
              </a:rPr>
              <a:t>Is information on past performance of suppliers taken into account in making procurement decisions?</a:t>
            </a:r>
          </a:p>
          <a:p>
            <a:pPr lvl="0"/>
            <a:r>
              <a:rPr lang="en-US" sz="3200" dirty="0" smtClean="0">
                <a:latin typeface="+mj-lt"/>
              </a:rPr>
              <a:t>Is information on good practices shared within the departments and more widely in government?</a:t>
            </a:r>
          </a:p>
          <a:p>
            <a:pPr lvl="0"/>
            <a:r>
              <a:rPr lang="en-US" sz="3200" dirty="0" smtClean="0">
                <a:latin typeface="+mj-lt"/>
              </a:rPr>
              <a:t>Does the procurement unit evaluate and benchmark its performance against other purchasers in areas such as practices and procedures, prices paid and transaction costs?</a:t>
            </a:r>
          </a:p>
          <a:p>
            <a:pPr marL="906463" lvl="1" indent="-514350">
              <a:lnSpc>
                <a:spcPct val="150000"/>
              </a:lnSpc>
            </a:pPr>
            <a:endParaRPr lang="en-US" sz="2200" b="1" dirty="0" smtClean="0">
              <a:latin typeface="Arial" pitchFamily="34" charset="0"/>
              <a:cs typeface="Arial" pitchFamily="34" charset="0"/>
            </a:endParaRPr>
          </a:p>
        </p:txBody>
      </p:sp>
      <p:pic>
        <p:nvPicPr>
          <p:cNvPr id="5"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
        <p:nvSpPr>
          <p:cNvPr id="6"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11</a:t>
            </a:fld>
            <a:endParaRPr lang="en-US" dirty="0"/>
          </a:p>
        </p:txBody>
      </p:sp>
    </p:spTree>
  </p:cSld>
  <p:clrMapOvr>
    <a:masterClrMapping/>
  </p:clrMapOvr>
  <p:transition spd="med"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43712"/>
          </a:xfrm>
        </p:spPr>
        <p:txBody>
          <a:bodyPr>
            <a:noAutofit/>
          </a:bodyPr>
          <a:lstStyle/>
          <a:p>
            <a:r>
              <a:rPr lang="en-US" sz="2800" b="1" dirty="0" smtClean="0"/>
              <a:t>Dealing with Fraud and Corruption in Procurement</a:t>
            </a:r>
            <a:r>
              <a:rPr lang="en-US" sz="4000" b="1" dirty="0" smtClean="0"/>
              <a:t> </a:t>
            </a:r>
            <a:endParaRPr lang="en-US" sz="3600" b="1" dirty="0"/>
          </a:p>
        </p:txBody>
      </p:sp>
      <p:sp>
        <p:nvSpPr>
          <p:cNvPr id="3" name="Content Placeholder 2"/>
          <p:cNvSpPr>
            <a:spLocks noGrp="1"/>
          </p:cNvSpPr>
          <p:nvPr>
            <p:ph idx="1"/>
          </p:nvPr>
        </p:nvSpPr>
        <p:spPr>
          <a:xfrm>
            <a:off x="457200" y="1524000"/>
            <a:ext cx="8229600" cy="5334000"/>
          </a:xfrm>
        </p:spPr>
        <p:txBody>
          <a:bodyPr>
            <a:normAutofit/>
          </a:bodyPr>
          <a:lstStyle/>
          <a:p>
            <a:pPr>
              <a:lnSpc>
                <a:spcPct val="170000"/>
              </a:lnSpc>
              <a:buNone/>
            </a:pPr>
            <a:r>
              <a:rPr lang="en-US" sz="2400" b="1" dirty="0" smtClean="0">
                <a:latin typeface="+mj-lt"/>
                <a:cs typeface="Arial" pitchFamily="34" charset="0"/>
              </a:rPr>
              <a:t>ASOSAI guidelines enumerate the following as signs of possible fraud and corruption in procurement:</a:t>
            </a:r>
          </a:p>
          <a:p>
            <a:pPr>
              <a:lnSpc>
                <a:spcPct val="170000"/>
              </a:lnSpc>
              <a:buNone/>
            </a:pPr>
            <a:r>
              <a:rPr lang="en-US" sz="2400" b="1" dirty="0" smtClean="0">
                <a:latin typeface="+mj-lt"/>
                <a:cs typeface="Arial" pitchFamily="34" charset="0"/>
              </a:rPr>
              <a:t>Red flags at the requirement defining stage</a:t>
            </a:r>
          </a:p>
          <a:p>
            <a:pPr lvl="0"/>
            <a:r>
              <a:rPr lang="en-US" sz="2400" dirty="0" smtClean="0"/>
              <a:t>Inadequate need analysis</a:t>
            </a:r>
          </a:p>
          <a:p>
            <a:pPr lvl="0"/>
            <a:r>
              <a:rPr lang="en-US" sz="2400" dirty="0" smtClean="0"/>
              <a:t>Inadequate information about potential suppliers</a:t>
            </a:r>
          </a:p>
          <a:p>
            <a:pPr lvl="0"/>
            <a:r>
              <a:rPr lang="en-US" sz="2400" dirty="0" smtClean="0"/>
              <a:t>Inadequate review of existing and required inventory</a:t>
            </a:r>
          </a:p>
          <a:p>
            <a:pPr lvl="0"/>
            <a:r>
              <a:rPr lang="en-US" sz="2400" dirty="0" smtClean="0"/>
              <a:t>Unduly short supply period</a:t>
            </a:r>
          </a:p>
          <a:p>
            <a:pPr lvl="0"/>
            <a:r>
              <a:rPr lang="en-US" sz="2400" dirty="0" smtClean="0"/>
              <a:t>Needs analysis is product rather than needs oriented</a:t>
            </a:r>
          </a:p>
          <a:p>
            <a:pPr lvl="0"/>
            <a:r>
              <a:rPr lang="en-US" sz="2400" dirty="0" smtClean="0"/>
              <a:t>Someone other than the user defines the user requirements</a:t>
            </a:r>
          </a:p>
          <a:p>
            <a:pPr lvl="0">
              <a:buNone/>
            </a:pPr>
            <a:endParaRPr lang="en-US" sz="2400" dirty="0" smtClean="0"/>
          </a:p>
          <a:p>
            <a:pPr>
              <a:lnSpc>
                <a:spcPct val="170000"/>
              </a:lnSpc>
            </a:pPr>
            <a:endParaRPr lang="en-US" sz="2400" b="1" dirty="0" smtClean="0">
              <a:latin typeface="+mj-lt"/>
              <a:cs typeface="Arial" pitchFamily="34" charset="0"/>
            </a:endParaRPr>
          </a:p>
          <a:p>
            <a:pPr>
              <a:lnSpc>
                <a:spcPct val="170000"/>
              </a:lnSpc>
            </a:pPr>
            <a:endParaRPr lang="en-US" b="1" dirty="0" smtClean="0">
              <a:latin typeface="+mj-lt"/>
              <a:cs typeface="Arial" pitchFamily="34" charset="0"/>
            </a:endParaRPr>
          </a:p>
        </p:txBody>
      </p:sp>
      <p:sp>
        <p:nvSpPr>
          <p:cNvPr id="4" name="Slide Number Placeholder 3"/>
          <p:cNvSpPr>
            <a:spLocks noGrp="1"/>
          </p:cNvSpPr>
          <p:nvPr>
            <p:ph type="sldNum" sz="quarter" idx="12"/>
          </p:nvPr>
        </p:nvSpPr>
        <p:spPr/>
        <p:txBody>
          <a:bodyPr/>
          <a:lstStyle/>
          <a:p>
            <a:pPr>
              <a:defRPr/>
            </a:pPr>
            <a:fld id="{6E6FE91C-7E18-46C4-935D-3A5FB400E7B6}" type="slidenum">
              <a:rPr lang="en-US" smtClean="0"/>
              <a:pPr>
                <a:defRPr/>
              </a:pPr>
              <a:t>12</a:t>
            </a:fld>
            <a:endParaRPr lang="en-US"/>
          </a:p>
        </p:txBody>
      </p:sp>
      <p:pic>
        <p:nvPicPr>
          <p:cNvPr id="5"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Tree>
  </p:cSld>
  <p:clrMapOvr>
    <a:masterClrMapping/>
  </p:clrMapOvr>
  <p:transition spd="med"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Autofit/>
          </a:bodyPr>
          <a:lstStyle/>
          <a:p>
            <a:r>
              <a:rPr lang="en-US" sz="2800" b="1" dirty="0" smtClean="0"/>
              <a:t>Dealing with Fraud and Corruption in Procurement</a:t>
            </a:r>
            <a:endParaRPr lang="en-US" sz="2800" b="1" dirty="0"/>
          </a:p>
        </p:txBody>
      </p:sp>
      <p:sp>
        <p:nvSpPr>
          <p:cNvPr id="6" name="Content Placeholder 5"/>
          <p:cNvSpPr>
            <a:spLocks noGrp="1"/>
          </p:cNvSpPr>
          <p:nvPr>
            <p:ph idx="1"/>
          </p:nvPr>
        </p:nvSpPr>
        <p:spPr>
          <a:xfrm>
            <a:off x="457200" y="1676400"/>
            <a:ext cx="8229600" cy="5029200"/>
          </a:xfrm>
        </p:spPr>
        <p:txBody>
          <a:bodyPr>
            <a:normAutofit/>
          </a:bodyPr>
          <a:lstStyle/>
          <a:p>
            <a:pPr>
              <a:lnSpc>
                <a:spcPct val="150000"/>
              </a:lnSpc>
              <a:buNone/>
            </a:pPr>
            <a:r>
              <a:rPr lang="en-US" sz="2400" b="1" dirty="0" smtClean="0">
                <a:latin typeface="+mj-lt"/>
                <a:cs typeface="Arial" pitchFamily="34" charset="0"/>
              </a:rPr>
              <a:t>Red flags at the bidding and selection stage:</a:t>
            </a:r>
          </a:p>
          <a:p>
            <a:pPr lvl="0"/>
            <a:r>
              <a:rPr lang="en-US" sz="2400" dirty="0" smtClean="0"/>
              <a:t>The specifications are not clearly defined</a:t>
            </a:r>
          </a:p>
          <a:p>
            <a:r>
              <a:rPr lang="en-US" sz="2400" dirty="0" smtClean="0"/>
              <a:t>A very limited number of offers received</a:t>
            </a:r>
          </a:p>
          <a:p>
            <a:r>
              <a:rPr lang="en-US" sz="2400" dirty="0" smtClean="0"/>
              <a:t> </a:t>
            </a:r>
            <a:r>
              <a:rPr lang="en-US" sz="2400" u="sng" dirty="0" smtClean="0"/>
              <a:t>Documentation indicates unusual involvement of an official</a:t>
            </a:r>
          </a:p>
          <a:p>
            <a:r>
              <a:rPr lang="en-US" sz="2400" dirty="0" smtClean="0"/>
              <a:t> Suspicion about conflict of interest</a:t>
            </a:r>
          </a:p>
          <a:p>
            <a:r>
              <a:rPr lang="en-US" sz="2400" dirty="0" smtClean="0"/>
              <a:t> Evidence of early receipt of information by some contractors</a:t>
            </a:r>
          </a:p>
          <a:p>
            <a:r>
              <a:rPr lang="en-US" sz="2400" dirty="0" smtClean="0"/>
              <a:t> Request for proposal is not properly advertised</a:t>
            </a:r>
          </a:p>
          <a:p>
            <a:r>
              <a:rPr lang="en-US" sz="2400" dirty="0" smtClean="0"/>
              <a:t> Evaluation criteria are not consistent for different offers</a:t>
            </a:r>
            <a:endParaRPr lang="en-US" sz="2400" b="1" dirty="0" smtClean="0">
              <a:latin typeface="+mj-lt"/>
              <a:cs typeface="Arial" pitchFamily="34" charset="0"/>
            </a:endParaRPr>
          </a:p>
        </p:txBody>
      </p:sp>
      <p:pic>
        <p:nvPicPr>
          <p:cNvPr id="7"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
        <p:nvSpPr>
          <p:cNvPr id="10"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13</a:t>
            </a:fld>
            <a:endParaRPr lang="en-US"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895350"/>
            <a:ext cx="8229600" cy="628650"/>
          </a:xfrm>
        </p:spPr>
        <p:txBody>
          <a:bodyPr>
            <a:noAutofit/>
          </a:bodyPr>
          <a:lstStyle/>
          <a:p>
            <a:r>
              <a:rPr lang="en-US" sz="2800" b="1" dirty="0" smtClean="0"/>
              <a:t>Dealing with Fraud and Corruption in Procurement</a:t>
            </a:r>
          </a:p>
        </p:txBody>
      </p:sp>
      <p:sp>
        <p:nvSpPr>
          <p:cNvPr id="3" name="Content Placeholder 2"/>
          <p:cNvSpPr>
            <a:spLocks noGrp="1"/>
          </p:cNvSpPr>
          <p:nvPr>
            <p:ph idx="1"/>
          </p:nvPr>
        </p:nvSpPr>
        <p:spPr>
          <a:xfrm>
            <a:off x="381000" y="1524000"/>
            <a:ext cx="8534400" cy="5334000"/>
          </a:xfrm>
        </p:spPr>
        <p:txBody>
          <a:bodyPr>
            <a:noAutofit/>
          </a:bodyPr>
          <a:lstStyle/>
          <a:p>
            <a:pPr marL="274320" indent="-274320" fontAlgn="auto">
              <a:lnSpc>
                <a:spcPct val="160000"/>
              </a:lnSpc>
              <a:spcAft>
                <a:spcPts val="0"/>
              </a:spcAft>
              <a:buClr>
                <a:schemeClr val="accent3"/>
              </a:buClr>
              <a:buNone/>
              <a:defRPr/>
            </a:pPr>
            <a:r>
              <a:rPr lang="en-US" sz="2400" b="1" dirty="0" smtClean="0">
                <a:latin typeface="+mj-lt"/>
                <a:cs typeface="Arial" pitchFamily="34" charset="0"/>
              </a:rPr>
              <a:t>Red flags at the bidding and selection stage :</a:t>
            </a:r>
          </a:p>
          <a:p>
            <a:r>
              <a:rPr lang="en-US" sz="2400" dirty="0" smtClean="0"/>
              <a:t>Exceptions to the tender deadlines</a:t>
            </a:r>
          </a:p>
          <a:p>
            <a:r>
              <a:rPr lang="en-US" sz="2400" dirty="0" smtClean="0"/>
              <a:t> Changes in the bids made after their formal receipt</a:t>
            </a:r>
          </a:p>
          <a:p>
            <a:r>
              <a:rPr lang="en-US" sz="2400" dirty="0" smtClean="0"/>
              <a:t> Lowest responsive bidder is not selected</a:t>
            </a:r>
          </a:p>
          <a:p>
            <a:r>
              <a:rPr lang="en-US" sz="2400" dirty="0" smtClean="0"/>
              <a:t>Contractor submits unrealistic bid indicating collusion or bid rotation</a:t>
            </a:r>
          </a:p>
          <a:p>
            <a:r>
              <a:rPr lang="en-US" sz="2400" dirty="0" smtClean="0"/>
              <a:t>Unusual withdrawal of bids</a:t>
            </a:r>
          </a:p>
          <a:p>
            <a:r>
              <a:rPr lang="en-US" sz="2400" dirty="0" smtClean="0"/>
              <a:t> Re-bid results identical to original bids</a:t>
            </a:r>
          </a:p>
          <a:p>
            <a:r>
              <a:rPr lang="en-US" sz="2400" dirty="0" smtClean="0"/>
              <a:t> Successful contractors use competitors as sub-contractors</a:t>
            </a:r>
          </a:p>
          <a:p>
            <a:r>
              <a:rPr lang="en-US" sz="2400" dirty="0" smtClean="0"/>
              <a:t> Justification for single source procurement is inadequate</a:t>
            </a:r>
          </a:p>
          <a:p>
            <a:pPr>
              <a:lnSpc>
                <a:spcPct val="160000"/>
              </a:lnSpc>
              <a:buNone/>
              <a:defRPr/>
            </a:pPr>
            <a:endParaRPr lang="en-US" sz="2400" b="1" dirty="0" smtClean="0">
              <a:latin typeface="+mj-lt"/>
              <a:cs typeface="Arial" pitchFamily="34" charset="0"/>
            </a:endParaRPr>
          </a:p>
          <a:p>
            <a:pPr marL="850392" lvl="1" indent="-457200" fontAlgn="auto">
              <a:spcAft>
                <a:spcPts val="0"/>
              </a:spcAft>
              <a:buFont typeface="Wingdings 2"/>
              <a:buNone/>
              <a:defRPr/>
            </a:pPr>
            <a:endParaRPr lang="en-US" sz="2000" dirty="0" smtClean="0">
              <a:latin typeface="Arial" pitchFamily="34" charset="0"/>
              <a:cs typeface="Arial" pitchFamily="34" charset="0"/>
            </a:endParaRPr>
          </a:p>
          <a:p>
            <a:pPr marL="850392" lvl="1" indent="-457200" fontAlgn="auto">
              <a:spcAft>
                <a:spcPts val="0"/>
              </a:spcAft>
              <a:buFont typeface="Wingdings 2"/>
              <a:buNone/>
              <a:defRPr/>
            </a:pPr>
            <a:endParaRPr lang="en-US" sz="2000" dirty="0">
              <a:latin typeface="Arial" pitchFamily="34" charset="0"/>
              <a:cs typeface="Arial" pitchFamily="34" charset="0"/>
            </a:endParaRPr>
          </a:p>
        </p:txBody>
      </p:sp>
      <p:pic>
        <p:nvPicPr>
          <p:cNvPr id="5"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
        <p:nvSpPr>
          <p:cNvPr id="6"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14</a:t>
            </a:fld>
            <a:endParaRPr lang="en-US" dirty="0"/>
          </a:p>
        </p:txBody>
      </p:sp>
    </p:spTree>
  </p:cSld>
  <p:clrMapOvr>
    <a:masterClrMapping/>
  </p:clrMapOvr>
  <p:transition spd="med"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sz="3200" b="1" dirty="0" smtClean="0"/>
              <a:t>Dealing with Fraud and Corruption in Procurement</a:t>
            </a:r>
            <a:endParaRPr lang="en-US" sz="3200" dirty="0"/>
          </a:p>
        </p:txBody>
      </p:sp>
      <p:sp>
        <p:nvSpPr>
          <p:cNvPr id="3" name="Content Placeholder 2"/>
          <p:cNvSpPr>
            <a:spLocks noGrp="1"/>
          </p:cNvSpPr>
          <p:nvPr>
            <p:ph idx="1"/>
          </p:nvPr>
        </p:nvSpPr>
        <p:spPr>
          <a:xfrm>
            <a:off x="457200" y="1752600"/>
            <a:ext cx="8229600" cy="4572000"/>
          </a:xfrm>
        </p:spPr>
        <p:txBody>
          <a:bodyPr>
            <a:normAutofit/>
          </a:bodyPr>
          <a:lstStyle/>
          <a:p>
            <a:pPr>
              <a:buNone/>
            </a:pPr>
            <a:r>
              <a:rPr lang="en-GB" sz="2400" b="1" dirty="0" smtClean="0">
                <a:latin typeface="+mj-lt"/>
              </a:rPr>
              <a:t>Red flags at the contract performance and evaluation stage</a:t>
            </a:r>
            <a:r>
              <a:rPr lang="en-GB" sz="2400" dirty="0" smtClean="0">
                <a:latin typeface="+mj-lt"/>
              </a:rPr>
              <a:t>:</a:t>
            </a:r>
          </a:p>
          <a:p>
            <a:pPr lvl="0"/>
            <a:r>
              <a:rPr lang="en-US" sz="2400" dirty="0" smtClean="0">
                <a:latin typeface="+mj-lt"/>
              </a:rPr>
              <a:t>Changes in a contract resulting in a large increase in the cost of</a:t>
            </a:r>
          </a:p>
          <a:p>
            <a:pPr>
              <a:buNone/>
            </a:pPr>
            <a:r>
              <a:rPr lang="en-US" sz="2400" dirty="0" smtClean="0">
                <a:latin typeface="+mj-lt"/>
              </a:rPr>
              <a:t>	goods and services</a:t>
            </a:r>
          </a:p>
          <a:p>
            <a:r>
              <a:rPr lang="en-US" sz="2400" dirty="0" smtClean="0">
                <a:latin typeface="+mj-lt"/>
              </a:rPr>
              <a:t> Changes made without adequate explanations	</a:t>
            </a:r>
          </a:p>
          <a:p>
            <a:r>
              <a:rPr lang="en-US" sz="2400" dirty="0" smtClean="0">
                <a:latin typeface="+mj-lt"/>
              </a:rPr>
              <a:t>Unwarranted contract extension</a:t>
            </a:r>
          </a:p>
          <a:p>
            <a:r>
              <a:rPr lang="en-US" sz="2400" dirty="0" smtClean="0">
                <a:latin typeface="+mj-lt"/>
              </a:rPr>
              <a:t>Complaints about the quality of goods and services received</a:t>
            </a:r>
          </a:p>
          <a:p>
            <a:r>
              <a:rPr lang="en-US" sz="2400" dirty="0" smtClean="0">
                <a:latin typeface="+mj-lt"/>
              </a:rPr>
              <a:t>Inadequate inspections and quality assurance of goods and services received</a:t>
            </a:r>
          </a:p>
          <a:p>
            <a:r>
              <a:rPr lang="en-US" sz="2400" dirty="0" smtClean="0">
                <a:latin typeface="+mj-lt"/>
              </a:rPr>
              <a:t> Evidence of over charging and duplicate billings</a:t>
            </a:r>
          </a:p>
          <a:p>
            <a:endParaRPr lang="en-GB" sz="2400" dirty="0" smtClean="0">
              <a:latin typeface="+mj-lt"/>
            </a:endParaRPr>
          </a:p>
          <a:p>
            <a:endParaRPr lang="en-GB" sz="2800" dirty="0" smtClean="0">
              <a:latin typeface="+mj-lt"/>
            </a:endParaRPr>
          </a:p>
        </p:txBody>
      </p:sp>
      <p:sp>
        <p:nvSpPr>
          <p:cNvPr id="4" name="Slide Number Placeholder 3"/>
          <p:cNvSpPr>
            <a:spLocks noGrp="1"/>
          </p:cNvSpPr>
          <p:nvPr>
            <p:ph type="sldNum" sz="quarter" idx="12"/>
          </p:nvPr>
        </p:nvSpPr>
        <p:spPr/>
        <p:txBody>
          <a:bodyPr/>
          <a:lstStyle/>
          <a:p>
            <a:pPr>
              <a:defRPr/>
            </a:pPr>
            <a:fld id="{6E6FE91C-7E18-46C4-935D-3A5FB400E7B6}" type="slidenum">
              <a:rPr lang="en-US" smtClean="0"/>
              <a:pPr>
                <a:defRPr/>
              </a:pPr>
              <a:t>15</a:t>
            </a:fld>
            <a:endParaRPr lang="en-US"/>
          </a:p>
        </p:txBody>
      </p:sp>
    </p:spTree>
  </p:cSld>
  <p:clrMapOvr>
    <a:masterClrMapping/>
  </p:clrMapOvr>
  <p:transition spd="med"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rmAutofit fontScale="90000"/>
          </a:bodyPr>
          <a:lstStyle/>
          <a:p>
            <a:r>
              <a:rPr lang="en-US" sz="3200" b="1" dirty="0" smtClean="0"/>
              <a:t>Dealing with Fraud and Corruption in Procurement</a:t>
            </a:r>
            <a:endParaRPr lang="en-GB" sz="3200" dirty="0"/>
          </a:p>
        </p:txBody>
      </p:sp>
      <p:sp>
        <p:nvSpPr>
          <p:cNvPr id="3" name="Content Placeholder 2"/>
          <p:cNvSpPr>
            <a:spLocks noGrp="1"/>
          </p:cNvSpPr>
          <p:nvPr>
            <p:ph idx="1"/>
          </p:nvPr>
        </p:nvSpPr>
        <p:spPr>
          <a:xfrm>
            <a:off x="457200" y="1752600"/>
            <a:ext cx="8229600" cy="4572000"/>
          </a:xfrm>
        </p:spPr>
        <p:txBody>
          <a:bodyPr>
            <a:normAutofit/>
          </a:bodyPr>
          <a:lstStyle/>
          <a:p>
            <a:pPr>
              <a:buNone/>
            </a:pPr>
            <a:r>
              <a:rPr lang="en-GB" dirty="0" smtClean="0"/>
              <a:t>   </a:t>
            </a:r>
            <a:r>
              <a:rPr lang="en-GB" dirty="0" smtClean="0">
                <a:latin typeface="+mj-lt"/>
              </a:rPr>
              <a:t>Red flags at contract performance and evaluation stage:</a:t>
            </a:r>
          </a:p>
          <a:p>
            <a:r>
              <a:rPr lang="en-US" dirty="0" smtClean="0"/>
              <a:t>Dubious invoices</a:t>
            </a:r>
          </a:p>
          <a:p>
            <a:r>
              <a:rPr lang="en-US" dirty="0" smtClean="0"/>
              <a:t>Insufficient pre-audit of contractor payments</a:t>
            </a:r>
          </a:p>
          <a:p>
            <a:r>
              <a:rPr lang="en-US" dirty="0" smtClean="0"/>
              <a:t>Contracts repeatedly awarded to one contractor or a group of contractors</a:t>
            </a:r>
          </a:p>
          <a:p>
            <a:r>
              <a:rPr lang="en-US" dirty="0" smtClean="0"/>
              <a:t>Unduly high labor payments</a:t>
            </a:r>
          </a:p>
          <a:p>
            <a:endParaRPr lang="en-GB" dirty="0" smtClean="0">
              <a:latin typeface="+mj-lt"/>
            </a:endParaRPr>
          </a:p>
          <a:p>
            <a:endParaRPr lang="en-GB" dirty="0" smtClean="0">
              <a:latin typeface="+mj-lt"/>
            </a:endParaRPr>
          </a:p>
        </p:txBody>
      </p:sp>
      <p:sp>
        <p:nvSpPr>
          <p:cNvPr id="4" name="Slide Number Placeholder 3"/>
          <p:cNvSpPr>
            <a:spLocks noGrp="1"/>
          </p:cNvSpPr>
          <p:nvPr>
            <p:ph type="sldNum" sz="quarter" idx="12"/>
          </p:nvPr>
        </p:nvSpPr>
        <p:spPr/>
        <p:txBody>
          <a:bodyPr/>
          <a:lstStyle/>
          <a:p>
            <a:pPr>
              <a:defRPr/>
            </a:pPr>
            <a:fld id="{6E6FE91C-7E18-46C4-935D-3A5FB400E7B6}" type="slidenum">
              <a:rPr lang="en-US" smtClean="0"/>
              <a:pPr>
                <a:defRPr/>
              </a:pPr>
              <a:t>16</a:t>
            </a:fld>
            <a:endParaRPr lang="en-US"/>
          </a:p>
        </p:txBody>
      </p:sp>
    </p:spTree>
  </p:cSld>
  <p:clrMapOvr>
    <a:masterClrMapping/>
  </p:clrMapOvr>
  <p:transition spd="med"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Conclusion</a:t>
            </a:r>
            <a:endParaRPr lang="en-GB"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Procurement is a fairly large business involving billions in spending. It has been observed that failure to make cost effective purchases put the achievement of key objectives at risk.</a:t>
            </a:r>
          </a:p>
          <a:p>
            <a:pPr>
              <a:buNone/>
            </a:pPr>
            <a:r>
              <a:rPr lang="en-US" dirty="0" smtClean="0"/>
              <a:t> Auditors –both external and internal- have an important role to play by adopting a constructive approach and highlighting good practices which can be more widely applied</a:t>
            </a:r>
            <a:endParaRPr lang="en-GB" dirty="0" smtClean="0"/>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6E6FE91C-7E18-46C4-935D-3A5FB400E7B6}" type="slidenum">
              <a:rPr lang="en-US" smtClean="0"/>
              <a:pPr>
                <a:defRPr/>
              </a:pPr>
              <a:t>17</a:t>
            </a:fld>
            <a:endParaRPr lang="en-US"/>
          </a:p>
        </p:txBody>
      </p:sp>
    </p:spTree>
  </p:cSld>
  <p:clrMapOvr>
    <a:masterClrMapping/>
  </p:clrMapOvr>
  <p:transition spd="med" advClick="0"/>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24000"/>
            <a:ext cx="8229600" cy="4389120"/>
          </a:xfrm>
        </p:spPr>
        <p:txBody>
          <a:bodyPr/>
          <a:lstStyle/>
          <a:p>
            <a:endParaRPr lang="en-US" dirty="0" smtClean="0"/>
          </a:p>
          <a:p>
            <a:endParaRPr lang="en-US" dirty="0" smtClean="0"/>
          </a:p>
          <a:p>
            <a:pPr marL="461963" lvl="8" indent="-461963" algn="ctr">
              <a:buNone/>
            </a:pPr>
            <a:endParaRPr lang="en-US" sz="4800" b="1" dirty="0" smtClean="0">
              <a:solidFill>
                <a:sysClr val="windowText" lastClr="000000"/>
              </a:solidFill>
              <a:latin typeface="+mj-lt"/>
              <a:ea typeface="+mj-ea"/>
              <a:cs typeface="+mj-cs"/>
            </a:endParaRPr>
          </a:p>
          <a:p>
            <a:pPr marL="461963" lvl="8" indent="-461963" algn="ctr">
              <a:buNone/>
            </a:pPr>
            <a:r>
              <a:rPr lang="en-US" sz="4800" b="1" dirty="0" smtClean="0">
                <a:solidFill>
                  <a:sysClr val="windowText" lastClr="000000"/>
                </a:solidFill>
                <a:latin typeface="+mj-lt"/>
                <a:ea typeface="+mj-ea"/>
                <a:cs typeface="+mj-cs"/>
              </a:rPr>
              <a:t>THANK YOU</a:t>
            </a:r>
          </a:p>
          <a:p>
            <a:pPr marL="461963" lvl="8" indent="-461963" algn="ctr">
              <a:buNone/>
            </a:pPr>
            <a:endParaRPr lang="en-US" sz="4800" b="1" dirty="0" smtClean="0">
              <a:solidFill>
                <a:sysClr val="windowText" lastClr="000000"/>
              </a:solidFill>
              <a:latin typeface="+mj-lt"/>
              <a:ea typeface="+mj-ea"/>
              <a:cs typeface="+mj-cs"/>
            </a:endParaRPr>
          </a:p>
          <a:p>
            <a:pPr marL="461963" lvl="8" indent="-461963" algn="ctr">
              <a:buNone/>
            </a:pPr>
            <a:endParaRPr lang="en-US" sz="4800" b="1" dirty="0">
              <a:solidFill>
                <a:sysClr val="windowText" lastClr="000000"/>
              </a:solidFill>
              <a:latin typeface="+mj-lt"/>
              <a:ea typeface="+mj-ea"/>
              <a:cs typeface="+mj-cs"/>
            </a:endParaRPr>
          </a:p>
        </p:txBody>
      </p:sp>
      <p:pic>
        <p:nvPicPr>
          <p:cNvPr id="5"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
        <p:nvSpPr>
          <p:cNvPr id="6"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18</a:t>
            </a:fld>
            <a:endParaRPr lang="en-US" dirty="0"/>
          </a:p>
        </p:txBody>
      </p:sp>
    </p:spTree>
  </p:cSld>
  <p:clrMapOvr>
    <a:masterClrMapping/>
  </p:clrMapOvr>
  <p:transition spd="med"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Sequence of the Presentation</a:t>
            </a:r>
            <a:endParaRPr lang="en-GB" b="1" dirty="0"/>
          </a:p>
        </p:txBody>
      </p:sp>
      <p:sp>
        <p:nvSpPr>
          <p:cNvPr id="3" name="Content Placeholder 2"/>
          <p:cNvSpPr>
            <a:spLocks noGrp="1"/>
          </p:cNvSpPr>
          <p:nvPr>
            <p:ph idx="1"/>
          </p:nvPr>
        </p:nvSpPr>
        <p:spPr/>
        <p:txBody>
          <a:bodyPr>
            <a:normAutofit lnSpcReduction="10000"/>
          </a:bodyPr>
          <a:lstStyle/>
          <a:p>
            <a:endParaRPr lang="en-GB" sz="3200" dirty="0" smtClean="0"/>
          </a:p>
          <a:p>
            <a:r>
              <a:rPr lang="en-GB" sz="3200" dirty="0" smtClean="0">
                <a:latin typeface="+mj-lt"/>
              </a:rPr>
              <a:t>Cooperation between the AGP &amp; FPPRA</a:t>
            </a:r>
          </a:p>
          <a:p>
            <a:r>
              <a:rPr lang="en-GB" sz="3200" dirty="0" smtClean="0">
                <a:latin typeface="+mj-lt"/>
              </a:rPr>
              <a:t>Role of Audit In Improving procurement</a:t>
            </a:r>
          </a:p>
          <a:p>
            <a:r>
              <a:rPr lang="en-GB" sz="3200" dirty="0" smtClean="0">
                <a:latin typeface="+mj-lt"/>
              </a:rPr>
              <a:t>Managing procurement risks</a:t>
            </a:r>
          </a:p>
          <a:p>
            <a:r>
              <a:rPr lang="en-GB" sz="3200" dirty="0" smtClean="0">
                <a:latin typeface="+mj-lt"/>
              </a:rPr>
              <a:t>Value for money in procurement</a:t>
            </a:r>
          </a:p>
          <a:p>
            <a:r>
              <a:rPr lang="en-GB" sz="3200" dirty="0" smtClean="0">
                <a:latin typeface="+mj-lt"/>
              </a:rPr>
              <a:t>Evaluations of procurement performance</a:t>
            </a:r>
          </a:p>
          <a:p>
            <a:r>
              <a:rPr lang="en-GB" sz="3200" dirty="0" smtClean="0">
                <a:latin typeface="+mj-lt"/>
              </a:rPr>
              <a:t>Dealing with fraud and corruption in procurement</a:t>
            </a:r>
          </a:p>
          <a:p>
            <a:endParaRPr lang="en-GB" sz="3200" dirty="0">
              <a:latin typeface="+mj-lt"/>
            </a:endParaRPr>
          </a:p>
        </p:txBody>
      </p:sp>
      <p:sp>
        <p:nvSpPr>
          <p:cNvPr id="4" name="Slide Number Placeholder 3"/>
          <p:cNvSpPr>
            <a:spLocks noGrp="1"/>
          </p:cNvSpPr>
          <p:nvPr>
            <p:ph type="sldNum" sz="quarter" idx="12"/>
          </p:nvPr>
        </p:nvSpPr>
        <p:spPr/>
        <p:txBody>
          <a:bodyPr/>
          <a:lstStyle/>
          <a:p>
            <a:pPr>
              <a:defRPr/>
            </a:pPr>
            <a:fld id="{6E6FE91C-7E18-46C4-935D-3A5FB400E7B6}" type="slidenum">
              <a:rPr lang="en-US" smtClean="0"/>
              <a:pPr>
                <a:defRPr/>
              </a:pPr>
              <a:t>2</a:t>
            </a:fld>
            <a:endParaRPr lang="en-US"/>
          </a:p>
        </p:txBody>
      </p:sp>
    </p:spTree>
  </p:cSld>
  <p:clrMapOvr>
    <a:masterClrMapping/>
  </p:clrMapOvr>
  <p:transition spd="med"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E867EE9-D344-43F4-B052-0F91597D0F6B}" type="slidenum">
              <a:rPr lang="en-US" smtClean="0"/>
              <a:pPr>
                <a:defRPr/>
              </a:pPr>
              <a:t>3</a:t>
            </a:fld>
            <a:endParaRPr lang="en-US"/>
          </a:p>
        </p:txBody>
      </p:sp>
      <p:sp>
        <p:nvSpPr>
          <p:cNvPr id="3" name="Rectangle 2"/>
          <p:cNvSpPr/>
          <p:nvPr/>
        </p:nvSpPr>
        <p:spPr>
          <a:xfrm>
            <a:off x="609600" y="1295400"/>
            <a:ext cx="7772400" cy="5970865"/>
          </a:xfrm>
          <a:prstGeom prst="rect">
            <a:avLst/>
          </a:prstGeom>
        </p:spPr>
        <p:txBody>
          <a:bodyPr wrap="square">
            <a:spAutoFit/>
          </a:bodyPr>
          <a:lstStyle/>
          <a:p>
            <a:pPr algn="ctr"/>
            <a:r>
              <a:rPr lang="en-US" sz="3200" b="1" dirty="0" smtClean="0">
                <a:latin typeface="+mj-lt"/>
              </a:rPr>
              <a:t>Cooperation between  Auditor-General of Pakistan &amp; FPPRA</a:t>
            </a:r>
          </a:p>
          <a:p>
            <a:pPr algn="ctr"/>
            <a:endParaRPr lang="en-US" b="1" dirty="0" smtClean="0">
              <a:latin typeface="+mj-lt"/>
            </a:endParaRPr>
          </a:p>
          <a:p>
            <a:pPr algn="just">
              <a:buFont typeface="Arial" pitchFamily="34" charset="0"/>
              <a:buChar char="•"/>
            </a:pPr>
            <a:r>
              <a:rPr lang="en-US" sz="2400" dirty="0" smtClean="0">
                <a:latin typeface="+mj-lt"/>
              </a:rPr>
              <a:t>Thanks to the Federal Public Procurement Regulatory  Authority, the World Bank, the Asian Development Bank and the Chair of the conference for  the invitation to the Conference</a:t>
            </a:r>
          </a:p>
          <a:p>
            <a:pPr algn="just">
              <a:buFont typeface="Arial" pitchFamily="34" charset="0"/>
              <a:buChar char="•"/>
            </a:pPr>
            <a:endParaRPr lang="en-US" sz="2400" dirty="0" smtClean="0">
              <a:latin typeface="+mj-lt"/>
            </a:endParaRPr>
          </a:p>
          <a:p>
            <a:pPr algn="just">
              <a:buFont typeface="Arial" pitchFamily="34" charset="0"/>
              <a:buChar char="•"/>
            </a:pPr>
            <a:r>
              <a:rPr lang="en-US" sz="2400" dirty="0" smtClean="0">
                <a:latin typeface="+mj-lt"/>
              </a:rPr>
              <a:t> AGP and FPPRA working  together for making public procurement systems more effective in utilization of public resources since 2004</a:t>
            </a:r>
          </a:p>
          <a:p>
            <a:pPr algn="just">
              <a:buFont typeface="Arial" pitchFamily="34" charset="0"/>
              <a:buChar char="•"/>
            </a:pPr>
            <a:endParaRPr lang="en-US" sz="2400" b="1" dirty="0" smtClean="0">
              <a:latin typeface="+mj-lt"/>
            </a:endParaRPr>
          </a:p>
          <a:p>
            <a:pPr algn="just">
              <a:buFont typeface="Arial" pitchFamily="34" charset="0"/>
              <a:buChar char="•"/>
            </a:pPr>
            <a:r>
              <a:rPr lang="en-US" sz="2400" dirty="0" smtClean="0">
                <a:latin typeface="+mj-lt"/>
              </a:rPr>
              <a:t> Office of the Auditor-General is committed to introducing best practices in public procurement systems  </a:t>
            </a:r>
            <a:endParaRPr lang="en-US" sz="2400" b="1" dirty="0" smtClean="0">
              <a:latin typeface="+mj-lt"/>
            </a:endParaRPr>
          </a:p>
          <a:p>
            <a:pPr algn="just"/>
            <a:endParaRPr lang="en-US" dirty="0" smtClean="0"/>
          </a:p>
          <a:p>
            <a:pPr algn="just"/>
            <a:endParaRPr lang="en-US" b="1" dirty="0" smtClean="0"/>
          </a:p>
        </p:txBody>
      </p:sp>
    </p:spTree>
  </p:cSld>
  <p:clrMapOvr>
    <a:masterClrMapping/>
  </p:clrMapOvr>
  <p:transition spd="med"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Title 1"/>
          <p:cNvSpPr>
            <a:spLocks noGrp="1"/>
          </p:cNvSpPr>
          <p:nvPr>
            <p:ph type="title" idx="4294967295"/>
          </p:nvPr>
        </p:nvSpPr>
        <p:spPr>
          <a:xfrm>
            <a:off x="533400" y="457200"/>
            <a:ext cx="8305800" cy="1143000"/>
          </a:xfrm>
        </p:spPr>
        <p:txBody>
          <a:bodyPr>
            <a:noAutofit/>
          </a:bodyPr>
          <a:lstStyle/>
          <a:p>
            <a:r>
              <a:rPr lang="en-GB" sz="4000" b="1" dirty="0" smtClean="0"/>
              <a:t/>
            </a:r>
            <a:br>
              <a:rPr lang="en-GB" sz="4000" b="1" dirty="0" smtClean="0"/>
            </a:br>
            <a:r>
              <a:rPr lang="en-GB" sz="4000" b="1" dirty="0" smtClean="0"/>
              <a:t/>
            </a:r>
            <a:br>
              <a:rPr lang="en-GB" sz="4000" b="1" dirty="0" smtClean="0"/>
            </a:br>
            <a:r>
              <a:rPr lang="en-GB" sz="4000" b="1" dirty="0" smtClean="0"/>
              <a:t>	Role of Audit in Improving 	Procurement</a:t>
            </a:r>
            <a:endParaRPr lang="en-US" sz="4000" b="1" dirty="0" smtClean="0"/>
          </a:p>
        </p:txBody>
      </p:sp>
      <p:sp>
        <p:nvSpPr>
          <p:cNvPr id="8196" name="Content Placeholder 2"/>
          <p:cNvSpPr>
            <a:spLocks noGrp="1"/>
          </p:cNvSpPr>
          <p:nvPr>
            <p:ph idx="4294967295"/>
          </p:nvPr>
        </p:nvSpPr>
        <p:spPr>
          <a:xfrm>
            <a:off x="457200" y="1600200"/>
            <a:ext cx="8305800" cy="5486400"/>
          </a:xfrm>
        </p:spPr>
        <p:txBody>
          <a:bodyPr>
            <a:normAutofit/>
          </a:bodyPr>
          <a:lstStyle/>
          <a:p>
            <a:pPr algn="just">
              <a:lnSpc>
                <a:spcPct val="150000"/>
              </a:lnSpc>
              <a:buNone/>
            </a:pPr>
            <a:r>
              <a:rPr lang="en-US" sz="2500" dirty="0" smtClean="0">
                <a:latin typeface="+mj-lt"/>
                <a:cs typeface="Arial" pitchFamily="34" charset="0"/>
              </a:rPr>
              <a:t>Pakistan Federal Procurement Baseline Indicator Systems Assessment report reveals:</a:t>
            </a:r>
          </a:p>
          <a:p>
            <a:pPr algn="just">
              <a:lnSpc>
                <a:spcPct val="150000"/>
              </a:lnSpc>
            </a:pPr>
            <a:r>
              <a:rPr lang="en-US" sz="2500" dirty="0" smtClean="0">
                <a:latin typeface="+mj-lt"/>
                <a:cs typeface="Arial" pitchFamily="34" charset="0"/>
              </a:rPr>
              <a:t>External audit of procurements is carried out annually</a:t>
            </a:r>
          </a:p>
          <a:p>
            <a:pPr algn="just">
              <a:lnSpc>
                <a:spcPct val="150000"/>
              </a:lnSpc>
            </a:pPr>
            <a:r>
              <a:rPr lang="en-US" sz="2500" dirty="0" smtClean="0">
                <a:latin typeface="+mj-lt"/>
                <a:cs typeface="Arial" pitchFamily="34" charset="0"/>
              </a:rPr>
              <a:t>Recommendations responded within six months</a:t>
            </a:r>
          </a:p>
          <a:p>
            <a:pPr algn="just">
              <a:lnSpc>
                <a:spcPct val="150000"/>
              </a:lnSpc>
            </a:pPr>
            <a:r>
              <a:rPr lang="en-US" sz="2500" dirty="0" smtClean="0">
                <a:latin typeface="+mj-lt"/>
                <a:cs typeface="Arial" pitchFamily="34" charset="0"/>
              </a:rPr>
              <a:t>External audit largely limited to financial transactions</a:t>
            </a:r>
          </a:p>
          <a:p>
            <a:pPr algn="just">
              <a:lnSpc>
                <a:spcPct val="150000"/>
              </a:lnSpc>
            </a:pPr>
            <a:r>
              <a:rPr lang="en-US" sz="2500" dirty="0" smtClean="0">
                <a:latin typeface="+mj-lt"/>
                <a:cs typeface="Arial" pitchFamily="34" charset="0"/>
              </a:rPr>
              <a:t>Performance audit used in limited manner</a:t>
            </a:r>
          </a:p>
          <a:p>
            <a:pPr algn="just">
              <a:lnSpc>
                <a:spcPct val="150000"/>
              </a:lnSpc>
            </a:pPr>
            <a:r>
              <a:rPr lang="en-US" sz="2500" dirty="0" smtClean="0">
                <a:latin typeface="+mj-lt"/>
                <a:cs typeface="Arial" pitchFamily="34" charset="0"/>
              </a:rPr>
              <a:t>Established training program for procurement courses</a:t>
            </a:r>
          </a:p>
          <a:p>
            <a:pPr algn="just">
              <a:lnSpc>
                <a:spcPct val="150000"/>
              </a:lnSpc>
            </a:pPr>
            <a:r>
              <a:rPr lang="en-US" sz="2500" dirty="0" smtClean="0">
                <a:latin typeface="+mj-lt"/>
                <a:cs typeface="Arial" pitchFamily="34" charset="0"/>
              </a:rPr>
              <a:t>Auditors with adequate knowledge are selected for audit</a:t>
            </a:r>
          </a:p>
          <a:p>
            <a:pPr algn="just">
              <a:lnSpc>
                <a:spcPct val="150000"/>
              </a:lnSpc>
            </a:pPr>
            <a:endParaRPr lang="en-US" sz="2500" b="1" dirty="0" smtClean="0">
              <a:latin typeface="Arial" pitchFamily="34" charset="0"/>
              <a:cs typeface="Arial" pitchFamily="34" charset="0"/>
            </a:endParaRPr>
          </a:p>
          <a:p>
            <a:pPr algn="just">
              <a:lnSpc>
                <a:spcPct val="150000"/>
              </a:lnSpc>
              <a:buNone/>
            </a:pPr>
            <a:endParaRPr lang="en-US" sz="2500" b="1" dirty="0" smtClean="0">
              <a:latin typeface="Arial" pitchFamily="34" charset="0"/>
              <a:cs typeface="Arial" pitchFamily="34" charset="0"/>
            </a:endParaRPr>
          </a:p>
        </p:txBody>
      </p:sp>
      <p:sp>
        <p:nvSpPr>
          <p:cNvPr id="5"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4</a:t>
            </a:fld>
            <a:endParaRPr lang="en-US" dirty="0"/>
          </a:p>
        </p:txBody>
      </p:sp>
    </p:spTree>
  </p:cSld>
  <p:clrMapOvr>
    <a:masterClrMapping/>
  </p:clrMapOvr>
  <p:transition spd="med"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457200" y="914400"/>
            <a:ext cx="8229600" cy="762000"/>
          </a:xfrm>
        </p:spPr>
        <p:txBody>
          <a:bodyPr wrap="square" numCol="1" anchorCtr="0" compatLnSpc="1">
            <a:prstTxWarp prst="textNoShape">
              <a:avLst/>
            </a:prstTxWarp>
            <a:normAutofit fontScale="90000"/>
          </a:bodyPr>
          <a:lstStyle/>
          <a:p>
            <a:pPr marL="0" indent="0" eaLnBrk="1" fontAlgn="auto" hangingPunct="1">
              <a:spcAft>
                <a:spcPts val="0"/>
              </a:spcAft>
              <a:defRPr/>
            </a:pPr>
            <a:r>
              <a:rPr lang="en-US" sz="4000" b="1" dirty="0" smtClean="0"/>
              <a:t>Role of Audit in Improving Procurement</a:t>
            </a:r>
          </a:p>
        </p:txBody>
      </p:sp>
      <p:sp>
        <p:nvSpPr>
          <p:cNvPr id="13315" name="Content Placeholder 2"/>
          <p:cNvSpPr>
            <a:spLocks noGrp="1"/>
          </p:cNvSpPr>
          <p:nvPr>
            <p:ph idx="1"/>
          </p:nvPr>
        </p:nvSpPr>
        <p:spPr>
          <a:xfrm>
            <a:off x="457200" y="1882810"/>
            <a:ext cx="8229600" cy="4689464"/>
          </a:xfrm>
        </p:spPr>
        <p:txBody>
          <a:bodyPr>
            <a:normAutofit fontScale="92500" lnSpcReduction="20000"/>
          </a:bodyPr>
          <a:lstStyle/>
          <a:p>
            <a:pPr algn="just">
              <a:lnSpc>
                <a:spcPct val="150000"/>
              </a:lnSpc>
            </a:pPr>
            <a:r>
              <a:rPr lang="en-US" sz="2300" dirty="0" smtClean="0">
                <a:latin typeface="+mj-lt"/>
                <a:cs typeface="Arial" pitchFamily="34" charset="0"/>
              </a:rPr>
              <a:t>Assessment report encouraging. However ample room for improvement</a:t>
            </a:r>
          </a:p>
          <a:p>
            <a:pPr algn="just">
              <a:lnSpc>
                <a:spcPct val="150000"/>
              </a:lnSpc>
            </a:pPr>
            <a:r>
              <a:rPr lang="en-US" sz="2300" dirty="0" smtClean="0">
                <a:latin typeface="+mj-lt"/>
                <a:cs typeface="Arial" pitchFamily="34" charset="0"/>
              </a:rPr>
              <a:t>Focus of audit on compliance rather than performance was a need</a:t>
            </a:r>
          </a:p>
          <a:p>
            <a:pPr algn="just">
              <a:lnSpc>
                <a:spcPct val="150000"/>
              </a:lnSpc>
            </a:pPr>
            <a:r>
              <a:rPr lang="en-US" sz="2300" dirty="0" smtClean="0">
                <a:latin typeface="+mj-lt"/>
                <a:cs typeface="Arial" pitchFamily="34" charset="0"/>
              </a:rPr>
              <a:t>Audit helped in introducing PPRA rules in Government Departments through its audit observations recommending observance of PPRA rules</a:t>
            </a:r>
          </a:p>
          <a:p>
            <a:pPr algn="just">
              <a:lnSpc>
                <a:spcPct val="150000"/>
              </a:lnSpc>
            </a:pPr>
            <a:r>
              <a:rPr lang="en-US" sz="2300" dirty="0" smtClean="0">
                <a:latin typeface="+mj-lt"/>
                <a:cs typeface="Arial" pitchFamily="34" charset="0"/>
              </a:rPr>
              <a:t>Before 2004 government departments followed general financial rules</a:t>
            </a:r>
          </a:p>
          <a:p>
            <a:pPr algn="just">
              <a:lnSpc>
                <a:spcPct val="150000"/>
              </a:lnSpc>
            </a:pPr>
            <a:r>
              <a:rPr lang="en-US" sz="2300" dirty="0" smtClean="0">
                <a:latin typeface="+mj-lt"/>
                <a:cs typeface="Arial" pitchFamily="34" charset="0"/>
              </a:rPr>
              <a:t>Public sector enterprises followed their own rules</a:t>
            </a:r>
          </a:p>
          <a:p>
            <a:pPr algn="just">
              <a:lnSpc>
                <a:spcPct val="150000"/>
              </a:lnSpc>
            </a:pPr>
            <a:r>
              <a:rPr lang="en-US" sz="2300" dirty="0" smtClean="0">
                <a:latin typeface="+mj-lt"/>
                <a:cs typeface="Arial" pitchFamily="34" charset="0"/>
              </a:rPr>
              <a:t>Persistent audit recommendations for observing PPRA rules by audit established the authority of PPRA rules in government departments</a:t>
            </a:r>
          </a:p>
          <a:p>
            <a:pPr algn="just">
              <a:lnSpc>
                <a:spcPct val="150000"/>
              </a:lnSpc>
            </a:pPr>
            <a:r>
              <a:rPr lang="en-US" sz="2300" dirty="0" smtClean="0">
                <a:latin typeface="+mj-lt"/>
                <a:cs typeface="Arial" pitchFamily="34" charset="0"/>
              </a:rPr>
              <a:t>Now employing resources on performance audits</a:t>
            </a:r>
          </a:p>
          <a:p>
            <a:pPr algn="just" eaLnBrk="1" hangingPunct="1">
              <a:lnSpc>
                <a:spcPct val="150000"/>
              </a:lnSpc>
              <a:buFont typeface="Wingdings" pitchFamily="2" charset="2"/>
              <a:buChar char="q"/>
            </a:pPr>
            <a:endParaRPr lang="en-US" sz="2000" dirty="0"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vert="horz" lIns="0" tIns="0" rIns="0" bIns="0" anchor="b"/>
          <a:lstStyle/>
          <a:p>
            <a:pPr>
              <a:defRPr/>
            </a:pPr>
            <a:fld id="{6E6FE91C-7E18-46C4-935D-3A5FB400E7B6}" type="slidenum">
              <a:rPr lang="en-US" smtClean="0"/>
              <a:pPr>
                <a:defRPr/>
              </a:pPr>
              <a:t>5</a:t>
            </a:fld>
            <a:endParaRPr lang="en-US" dirty="0"/>
          </a:p>
        </p:txBody>
      </p:sp>
      <p:pic>
        <p:nvPicPr>
          <p:cNvPr id="6"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Tree>
  </p:cSld>
  <p:clrMapOvr>
    <a:masterClrMapping/>
  </p:clrMapOvr>
  <p:transition spd="med"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Title 1"/>
          <p:cNvSpPr>
            <a:spLocks noGrp="1"/>
          </p:cNvSpPr>
          <p:nvPr>
            <p:ph type="title" idx="4294967295"/>
          </p:nvPr>
        </p:nvSpPr>
        <p:spPr>
          <a:xfrm>
            <a:off x="609600" y="990600"/>
            <a:ext cx="8077200" cy="609600"/>
          </a:xfrm>
        </p:spPr>
        <p:txBody>
          <a:bodyPr>
            <a:noAutofit/>
          </a:bodyPr>
          <a:lstStyle/>
          <a:p>
            <a:r>
              <a:rPr lang="en-GB" sz="4500" dirty="0" smtClean="0"/>
              <a:t> </a:t>
            </a:r>
            <a:r>
              <a:rPr lang="en-GB" sz="3600" b="1" dirty="0" smtClean="0"/>
              <a:t>Role of Audit in Improving Procurement</a:t>
            </a:r>
            <a:endParaRPr lang="en-US" sz="3600" b="1" dirty="0" smtClean="0"/>
          </a:p>
        </p:txBody>
      </p:sp>
      <p:sp>
        <p:nvSpPr>
          <p:cNvPr id="9220" name="Content Placeholder 2"/>
          <p:cNvSpPr>
            <a:spLocks noGrp="1"/>
          </p:cNvSpPr>
          <p:nvPr>
            <p:ph idx="4294967295"/>
          </p:nvPr>
        </p:nvSpPr>
        <p:spPr>
          <a:xfrm>
            <a:off x="685800" y="1676400"/>
            <a:ext cx="7848600" cy="4800600"/>
          </a:xfrm>
        </p:spPr>
        <p:txBody>
          <a:bodyPr>
            <a:normAutofit/>
          </a:bodyPr>
          <a:lstStyle/>
          <a:p>
            <a:pPr algn="just">
              <a:lnSpc>
                <a:spcPct val="150000"/>
              </a:lnSpc>
              <a:buNone/>
            </a:pPr>
            <a:r>
              <a:rPr lang="en-US" sz="2400" b="1" dirty="0" smtClean="0">
                <a:latin typeface="+mj-lt"/>
                <a:cs typeface="Arial" pitchFamily="34" charset="0"/>
              </a:rPr>
              <a:t>Audit can make important contributions by adopting a forward looking and constructive approach to:</a:t>
            </a:r>
          </a:p>
          <a:p>
            <a:pPr lvl="0"/>
            <a:r>
              <a:rPr lang="en-US" sz="2400" dirty="0" smtClean="0">
                <a:latin typeface="+mj-lt"/>
              </a:rPr>
              <a:t>Reviewing how departments and agencies determine the need for goods and services</a:t>
            </a:r>
          </a:p>
          <a:p>
            <a:pPr lvl="0"/>
            <a:r>
              <a:rPr lang="en-US" sz="2400" dirty="0" smtClean="0">
                <a:latin typeface="+mj-lt"/>
              </a:rPr>
              <a:t> Highlighting good procurement practice </a:t>
            </a:r>
          </a:p>
          <a:p>
            <a:pPr lvl="0"/>
            <a:r>
              <a:rPr lang="en-US" sz="2400" dirty="0" smtClean="0">
                <a:latin typeface="+mj-lt"/>
              </a:rPr>
              <a:t> Supporting well managed risk taking and innovation</a:t>
            </a:r>
          </a:p>
          <a:p>
            <a:r>
              <a:rPr lang="en-US" sz="2400" dirty="0" smtClean="0">
                <a:latin typeface="+mj-lt"/>
              </a:rPr>
              <a:t>Ensuring that departments and agencies have overall organizational and management capability to undertake large, novel and/or contentious projects</a:t>
            </a:r>
            <a:endParaRPr lang="en-US" sz="2400" b="1" dirty="0" smtClean="0">
              <a:latin typeface="+mj-lt"/>
              <a:cs typeface="Arial" pitchFamily="34" charset="0"/>
            </a:endParaRPr>
          </a:p>
          <a:p>
            <a:pPr algn="just">
              <a:buFont typeface="Wingdings" pitchFamily="2" charset="2"/>
              <a:buChar char="q"/>
            </a:pPr>
            <a:endParaRPr lang="en-US" sz="2000" dirty="0" smtClean="0">
              <a:latin typeface="Arial" pitchFamily="34" charset="0"/>
              <a:cs typeface="Arial" pitchFamily="34" charset="0"/>
            </a:endParaRPr>
          </a:p>
        </p:txBody>
      </p:sp>
      <p:sp>
        <p:nvSpPr>
          <p:cNvPr id="5"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6</a:t>
            </a:fld>
            <a:endParaRPr lang="en-US" dirty="0"/>
          </a:p>
        </p:txBody>
      </p:sp>
    </p:spTree>
  </p:cSld>
  <p:clrMapOvr>
    <a:masterClrMapping/>
  </p:clrMapOvr>
  <p:transition spd="med"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971550"/>
            <a:ext cx="8229600" cy="628650"/>
          </a:xfrm>
        </p:spPr>
        <p:txBody>
          <a:bodyPr>
            <a:noAutofit/>
          </a:bodyPr>
          <a:lstStyle/>
          <a:p>
            <a:r>
              <a:rPr lang="en-US" sz="4000" b="1" dirty="0" smtClean="0"/>
              <a:t>Managing procurement risks</a:t>
            </a:r>
            <a:endParaRPr lang="en-US" sz="4000" b="1" dirty="0" smtClean="0">
              <a:solidFill>
                <a:srgbClr val="FF0000"/>
              </a:solidFill>
            </a:endParaRPr>
          </a:p>
        </p:txBody>
      </p:sp>
      <p:sp>
        <p:nvSpPr>
          <p:cNvPr id="3" name="Content Placeholder 2"/>
          <p:cNvSpPr>
            <a:spLocks noGrp="1"/>
          </p:cNvSpPr>
          <p:nvPr>
            <p:ph idx="1"/>
          </p:nvPr>
        </p:nvSpPr>
        <p:spPr>
          <a:xfrm>
            <a:off x="457200" y="1676400"/>
            <a:ext cx="8229600" cy="4922838"/>
          </a:xfrm>
        </p:spPr>
        <p:txBody>
          <a:bodyPr>
            <a:normAutofit lnSpcReduction="10000"/>
          </a:bodyPr>
          <a:lstStyle/>
          <a:p>
            <a:pPr>
              <a:lnSpc>
                <a:spcPct val="150000"/>
              </a:lnSpc>
              <a:defRPr/>
            </a:pPr>
            <a:r>
              <a:rPr lang="en-US" sz="2300" dirty="0" smtClean="0">
                <a:latin typeface="+mj-lt"/>
                <a:cs typeface="Arial" pitchFamily="34" charset="0"/>
              </a:rPr>
              <a:t>External Audits are concerned that risks of  waste impropriety and frauds should be minimized</a:t>
            </a:r>
          </a:p>
          <a:p>
            <a:pPr>
              <a:lnSpc>
                <a:spcPct val="150000"/>
              </a:lnSpc>
              <a:defRPr/>
            </a:pPr>
            <a:r>
              <a:rPr lang="en-US" sz="2300" dirty="0" smtClean="0">
                <a:solidFill>
                  <a:prstClr val="black"/>
                </a:solidFill>
                <a:latin typeface="+mj-lt"/>
                <a:cs typeface="Arial" pitchFamily="34" charset="0"/>
              </a:rPr>
              <a:t>It is important that controls are in place and the cost of applying these is proportionate to the risk</a:t>
            </a:r>
          </a:p>
          <a:p>
            <a:pPr>
              <a:lnSpc>
                <a:spcPct val="150000"/>
              </a:lnSpc>
              <a:defRPr/>
            </a:pPr>
            <a:r>
              <a:rPr lang="en-US" sz="2300" dirty="0" smtClean="0">
                <a:solidFill>
                  <a:prstClr val="black"/>
                </a:solidFill>
                <a:latin typeface="+mj-lt"/>
                <a:cs typeface="Arial" pitchFamily="34" charset="0"/>
              </a:rPr>
              <a:t>Generally speaking the purpose of controls is to contain risk rather than to obviate it</a:t>
            </a:r>
          </a:p>
          <a:p>
            <a:pPr>
              <a:lnSpc>
                <a:spcPct val="150000"/>
              </a:lnSpc>
              <a:defRPr/>
            </a:pPr>
            <a:r>
              <a:rPr lang="en-US" sz="2300" dirty="0" smtClean="0">
                <a:solidFill>
                  <a:prstClr val="black"/>
                </a:solidFill>
                <a:latin typeface="+mj-lt"/>
                <a:cs typeface="Arial" pitchFamily="34" charset="0"/>
              </a:rPr>
              <a:t>Auditors examine if organizations operate within a risk management framework</a:t>
            </a:r>
          </a:p>
          <a:p>
            <a:pPr>
              <a:lnSpc>
                <a:spcPct val="150000"/>
              </a:lnSpc>
              <a:defRPr/>
            </a:pPr>
            <a:r>
              <a:rPr lang="en-US" sz="2300" dirty="0" smtClean="0">
                <a:solidFill>
                  <a:prstClr val="black"/>
                </a:solidFill>
                <a:latin typeface="+mj-lt"/>
                <a:cs typeface="Arial" pitchFamily="34" charset="0"/>
              </a:rPr>
              <a:t>AGP plans to prepare a guideline with a list of procurement risks</a:t>
            </a:r>
          </a:p>
          <a:p>
            <a:pPr marL="274320" indent="-274320" fontAlgn="auto">
              <a:spcAft>
                <a:spcPts val="0"/>
              </a:spcAft>
              <a:buClr>
                <a:schemeClr val="accent3"/>
              </a:buClr>
              <a:buFont typeface="Wingdings" pitchFamily="2" charset="2"/>
              <a:buChar char="q"/>
              <a:defRPr/>
            </a:pPr>
            <a:endParaRPr lang="en-US" sz="2000" b="1" dirty="0" smtClean="0">
              <a:latin typeface="Arial" pitchFamily="34" charset="0"/>
              <a:cs typeface="Arial" pitchFamily="34" charset="0"/>
            </a:endParaRPr>
          </a:p>
        </p:txBody>
      </p:sp>
      <p:pic>
        <p:nvPicPr>
          <p:cNvPr id="5"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
        <p:nvSpPr>
          <p:cNvPr id="6"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7</a:t>
            </a:fld>
            <a:endParaRPr lang="en-US" dirty="0"/>
          </a:p>
        </p:txBody>
      </p:sp>
    </p:spTree>
  </p:cSld>
  <p:clrMapOvr>
    <a:masterClrMapping/>
  </p:clrMapOvr>
  <p:transition spd="med"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971550"/>
            <a:ext cx="8229600" cy="628650"/>
          </a:xfrm>
        </p:spPr>
        <p:txBody>
          <a:bodyPr>
            <a:noAutofit/>
          </a:bodyPr>
          <a:lstStyle/>
          <a:p>
            <a:r>
              <a:rPr lang="en-US" sz="4000" b="1" dirty="0" smtClean="0"/>
              <a:t>Value for Money in Procurement</a:t>
            </a:r>
          </a:p>
        </p:txBody>
      </p:sp>
      <p:sp>
        <p:nvSpPr>
          <p:cNvPr id="6147" name="Content Placeholder 2"/>
          <p:cNvSpPr>
            <a:spLocks noGrp="1"/>
          </p:cNvSpPr>
          <p:nvPr>
            <p:ph idx="1"/>
          </p:nvPr>
        </p:nvSpPr>
        <p:spPr>
          <a:xfrm>
            <a:off x="457200" y="1676400"/>
            <a:ext cx="8229600" cy="4922838"/>
          </a:xfrm>
        </p:spPr>
        <p:txBody>
          <a:bodyPr>
            <a:normAutofit lnSpcReduction="10000"/>
          </a:bodyPr>
          <a:lstStyle/>
          <a:p>
            <a:pPr algn="just">
              <a:lnSpc>
                <a:spcPct val="150000"/>
              </a:lnSpc>
            </a:pPr>
            <a:r>
              <a:rPr lang="en-US" sz="2300" dirty="0" smtClean="0">
                <a:latin typeface="+mj-lt"/>
                <a:cs typeface="Arial" pitchFamily="34" charset="0"/>
              </a:rPr>
              <a:t>Public procurement  must be based on value for money having due regard for propriety and regularity</a:t>
            </a:r>
          </a:p>
          <a:p>
            <a:pPr algn="just">
              <a:lnSpc>
                <a:spcPct val="150000"/>
              </a:lnSpc>
            </a:pPr>
            <a:r>
              <a:rPr lang="en-US" sz="2300" dirty="0" smtClean="0">
                <a:latin typeface="+mj-lt"/>
                <a:cs typeface="Arial" pitchFamily="34" charset="0"/>
              </a:rPr>
              <a:t>Value for money is not about achieving the lowest initial price</a:t>
            </a:r>
          </a:p>
          <a:p>
            <a:pPr algn="just">
              <a:lnSpc>
                <a:spcPct val="150000"/>
              </a:lnSpc>
            </a:pPr>
            <a:r>
              <a:rPr lang="en-US" sz="2300" dirty="0" smtClean="0">
                <a:latin typeface="+mj-lt"/>
                <a:cs typeface="Arial" pitchFamily="34" charset="0"/>
              </a:rPr>
              <a:t> it is defined as the optimum combination of  whole life costs and quality</a:t>
            </a:r>
          </a:p>
          <a:p>
            <a:pPr algn="just">
              <a:lnSpc>
                <a:spcPct val="150000"/>
              </a:lnSpc>
            </a:pPr>
            <a:r>
              <a:rPr lang="en-US" sz="2300" dirty="0" smtClean="0">
                <a:latin typeface="+mj-lt"/>
                <a:cs typeface="Arial" pitchFamily="34" charset="0"/>
              </a:rPr>
              <a:t>Form of competition should be appropriate to the value  and complexity of the procurement</a:t>
            </a:r>
          </a:p>
          <a:p>
            <a:pPr algn="just">
              <a:lnSpc>
                <a:spcPct val="150000"/>
              </a:lnSpc>
            </a:pPr>
            <a:r>
              <a:rPr lang="en-US" sz="2300" dirty="0" smtClean="0">
                <a:latin typeface="+mj-lt"/>
                <a:cs typeface="Arial" pitchFamily="34" charset="0"/>
              </a:rPr>
              <a:t>Barriers to the participation of suppliers should be removed</a:t>
            </a:r>
          </a:p>
          <a:p>
            <a:pPr algn="just">
              <a:lnSpc>
                <a:spcPct val="150000"/>
              </a:lnSpc>
              <a:buNone/>
            </a:pPr>
            <a:r>
              <a:rPr lang="en-US" sz="2300" b="1" dirty="0" smtClean="0">
                <a:latin typeface="+mj-lt"/>
                <a:cs typeface="Arial" pitchFamily="34" charset="0"/>
              </a:rPr>
              <a:t>  </a:t>
            </a:r>
          </a:p>
        </p:txBody>
      </p:sp>
      <p:pic>
        <p:nvPicPr>
          <p:cNvPr id="5" name="Picture 2" descr="D:\backup\My Documents\logo\AG 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2675" y="76200"/>
            <a:ext cx="881325" cy="914400"/>
          </a:xfrm>
          <a:prstGeom prst="rect">
            <a:avLst/>
          </a:prstGeom>
          <a:noFill/>
        </p:spPr>
      </p:pic>
      <p:sp>
        <p:nvSpPr>
          <p:cNvPr id="6" name="Slide Number Placeholder 4"/>
          <p:cNvSpPr>
            <a:spLocks noGrp="1"/>
          </p:cNvSpPr>
          <p:nvPr>
            <p:ph type="sldNum" sz="quarter" idx="12"/>
          </p:nvPr>
        </p:nvSpPr>
        <p:spPr>
          <a:xfrm>
            <a:off x="7924800" y="6356350"/>
            <a:ext cx="762000" cy="365125"/>
          </a:xfrm>
        </p:spPr>
        <p:txBody>
          <a:bodyPr vert="horz" lIns="0" tIns="0" rIns="0" bIns="0" anchor="b"/>
          <a:lstStyle/>
          <a:p>
            <a:pPr>
              <a:defRPr/>
            </a:pPr>
            <a:fld id="{6E6FE91C-7E18-46C4-935D-3A5FB400E7B6}" type="slidenum">
              <a:rPr lang="en-US" smtClean="0"/>
              <a:pPr>
                <a:defRPr/>
              </a:pPr>
              <a:t>8</a:t>
            </a:fld>
            <a:endParaRPr lang="en-US" dirty="0"/>
          </a:p>
        </p:txBody>
      </p:sp>
    </p:spTree>
  </p:cSld>
  <p:clrMapOvr>
    <a:masterClrMapping/>
  </p:clrMapOvr>
  <p:transition spd="med"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Value of money in procurement</a:t>
            </a:r>
            <a:endParaRPr lang="en-GB" sz="4400" dirty="0"/>
          </a:p>
        </p:txBody>
      </p:sp>
      <p:sp>
        <p:nvSpPr>
          <p:cNvPr id="3" name="Content Placeholder 2"/>
          <p:cNvSpPr>
            <a:spLocks noGrp="1"/>
          </p:cNvSpPr>
          <p:nvPr>
            <p:ph idx="1"/>
          </p:nvPr>
        </p:nvSpPr>
        <p:spPr/>
        <p:txBody>
          <a:bodyPr>
            <a:normAutofit fontScale="62500" lnSpcReduction="20000"/>
          </a:bodyPr>
          <a:lstStyle/>
          <a:p>
            <a:pPr>
              <a:buNone/>
            </a:pPr>
            <a:r>
              <a:rPr lang="en-GB" sz="3800" dirty="0" smtClean="0">
                <a:solidFill>
                  <a:schemeClr val="accent1"/>
                </a:solidFill>
                <a:latin typeface="+mj-lt"/>
              </a:rPr>
              <a:t>Better value for money can be achieved by:</a:t>
            </a:r>
          </a:p>
          <a:p>
            <a:pPr lvl="0"/>
            <a:r>
              <a:rPr lang="en-US" sz="3800" dirty="0" smtClean="0">
                <a:latin typeface="+mj-lt"/>
              </a:rPr>
              <a:t>Avoiding unnecessary purchases</a:t>
            </a:r>
          </a:p>
          <a:p>
            <a:pPr lvl="0"/>
            <a:r>
              <a:rPr lang="en-US" sz="3800" dirty="0" smtClean="0">
                <a:latin typeface="+mj-lt"/>
              </a:rPr>
              <a:t>Ensuring that user needs are met but not exceeded.</a:t>
            </a:r>
          </a:p>
          <a:p>
            <a:pPr lvl="0"/>
            <a:r>
              <a:rPr lang="en-US" sz="3800" dirty="0" smtClean="0">
                <a:latin typeface="+mj-lt"/>
              </a:rPr>
              <a:t>Optimizing the cost of delivering a service or goods over the full life of the contract rather than minimizing the initial price.</a:t>
            </a:r>
          </a:p>
          <a:p>
            <a:pPr lvl="0"/>
            <a:r>
              <a:rPr lang="en-US" sz="3800" dirty="0" smtClean="0">
                <a:latin typeface="+mj-lt"/>
              </a:rPr>
              <a:t> Introducing incentives into the contract to ensure continuous cost and quality improvements throughout its duration.</a:t>
            </a:r>
          </a:p>
          <a:p>
            <a:pPr lvl="0"/>
            <a:r>
              <a:rPr lang="en-US" sz="3800" dirty="0" smtClean="0">
                <a:latin typeface="+mj-lt"/>
              </a:rPr>
              <a:t>Aggregating transactions to obtain volume discounts.</a:t>
            </a:r>
          </a:p>
          <a:p>
            <a:r>
              <a:rPr lang="en-US" sz="3800" dirty="0" smtClean="0">
                <a:latin typeface="+mj-lt"/>
              </a:rPr>
              <a:t> Collaborating with other departments to obtain the best prices and securing better discounts from bulk buying</a:t>
            </a:r>
            <a:endParaRPr lang="en-GB" sz="3800" dirty="0" smtClean="0">
              <a:solidFill>
                <a:schemeClr val="accent1"/>
              </a:solidFill>
              <a:latin typeface="+mj-lt"/>
            </a:endParaRPr>
          </a:p>
          <a:p>
            <a:pPr>
              <a:buNone/>
            </a:pPr>
            <a:endParaRPr lang="en-GB" sz="4000" dirty="0" smtClean="0">
              <a:solidFill>
                <a:schemeClr val="accent1"/>
              </a:solidFill>
              <a:latin typeface="+mj-lt"/>
            </a:endParaRPr>
          </a:p>
          <a:p>
            <a:pPr>
              <a:buNone/>
            </a:pPr>
            <a:r>
              <a:rPr lang="en-GB" sz="4000" dirty="0" smtClean="0">
                <a:solidFill>
                  <a:schemeClr val="accent1"/>
                </a:solidFill>
                <a:latin typeface="+mj-lt"/>
              </a:rPr>
              <a:t> </a:t>
            </a:r>
            <a:endParaRPr lang="en-GB" sz="4000" b="1" dirty="0">
              <a:solidFill>
                <a:schemeClr val="accent1"/>
              </a:solidFill>
              <a:latin typeface="+mj-lt"/>
            </a:endParaRPr>
          </a:p>
        </p:txBody>
      </p:sp>
      <p:sp>
        <p:nvSpPr>
          <p:cNvPr id="4" name="Slide Number Placeholder 3"/>
          <p:cNvSpPr>
            <a:spLocks noGrp="1"/>
          </p:cNvSpPr>
          <p:nvPr>
            <p:ph type="sldNum" sz="quarter" idx="12"/>
          </p:nvPr>
        </p:nvSpPr>
        <p:spPr/>
        <p:txBody>
          <a:bodyPr/>
          <a:lstStyle/>
          <a:p>
            <a:pPr>
              <a:defRPr/>
            </a:pPr>
            <a:fld id="{6E6FE91C-7E18-46C4-935D-3A5FB400E7B6}" type="slidenum">
              <a:rPr lang="en-US" smtClean="0"/>
              <a:pPr>
                <a:defRPr/>
              </a:pPr>
              <a:t>9</a:t>
            </a:fld>
            <a:endParaRPr lang="en-US"/>
          </a:p>
        </p:txBody>
      </p:sp>
    </p:spTree>
  </p:cSld>
  <p:clrMapOvr>
    <a:masterClrMapping/>
  </p:clrMapOvr>
  <p:transition spd="med" advClick="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1429</TotalTime>
  <Words>1089</Words>
  <Application>Microsoft Office PowerPoint</Application>
  <PresentationFormat>On-screen Show (4:3)</PresentationFormat>
  <Paragraphs>146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Slide 1</vt:lpstr>
      <vt:lpstr>Sequence of the Presentation</vt:lpstr>
      <vt:lpstr>Slide 3</vt:lpstr>
      <vt:lpstr>   Role of Audit in Improving  Procurement</vt:lpstr>
      <vt:lpstr>Role of Audit in Improving Procurement</vt:lpstr>
      <vt:lpstr> Role of Audit in Improving Procurement</vt:lpstr>
      <vt:lpstr>Managing procurement risks</vt:lpstr>
      <vt:lpstr>Value for Money in Procurement</vt:lpstr>
      <vt:lpstr>Value of money in procurement</vt:lpstr>
      <vt:lpstr>Evaluation of Procurement Process</vt:lpstr>
      <vt:lpstr>Evaluation of Procurement Performance</vt:lpstr>
      <vt:lpstr>Dealing with Fraud and Corruption in Procurement </vt:lpstr>
      <vt:lpstr>Dealing with Fraud and Corruption in Procurement</vt:lpstr>
      <vt:lpstr>Dealing with Fraud and Corruption in Procurement</vt:lpstr>
      <vt:lpstr>Dealing with Fraud and Corruption in Procurement</vt:lpstr>
      <vt:lpstr>Dealing with Fraud and Corruption in Procurement</vt:lpstr>
      <vt:lpstr>  Conclusion</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 Pakistan</dc:title>
  <dc:creator>PIFRA-JY</dc:creator>
  <cp:lastModifiedBy>imran iqbal</cp:lastModifiedBy>
  <cp:revision>260</cp:revision>
  <dcterms:created xsi:type="dcterms:W3CDTF">2012-04-19T07:28:59Z</dcterms:created>
  <dcterms:modified xsi:type="dcterms:W3CDTF">2014-03-26T07:46:29Z</dcterms:modified>
</cp:coreProperties>
</file>