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474" r:id="rId2"/>
    <p:sldId id="527" r:id="rId3"/>
    <p:sldId id="517" r:id="rId4"/>
    <p:sldId id="532" r:id="rId5"/>
    <p:sldId id="542" r:id="rId6"/>
    <p:sldId id="544" r:id="rId7"/>
    <p:sldId id="545" r:id="rId8"/>
    <p:sldId id="531" r:id="rId9"/>
    <p:sldId id="533" r:id="rId10"/>
    <p:sldId id="534" r:id="rId11"/>
    <p:sldId id="529" r:id="rId12"/>
    <p:sldId id="530" r:id="rId13"/>
    <p:sldId id="535" r:id="rId14"/>
    <p:sldId id="528" r:id="rId15"/>
  </p:sldIdLst>
  <p:sldSz cx="10058400" cy="7772400"/>
  <p:notesSz cx="7102475" cy="10233025"/>
  <p:custDataLst>
    <p:tags r:id="rId18"/>
  </p:custDataLst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orient="horz" pos="4665">
          <p15:clr>
            <a:srgbClr val="A4A3A4"/>
          </p15:clr>
        </p15:guide>
        <p15:guide id="4" orient="horz" pos="4383">
          <p15:clr>
            <a:srgbClr val="A4A3A4"/>
          </p15:clr>
        </p15:guide>
        <p15:guide id="5" orient="horz" pos="4532">
          <p15:clr>
            <a:srgbClr val="A4A3A4"/>
          </p15:clr>
        </p15:guide>
        <p15:guide id="6" orient="horz" pos="1296">
          <p15:clr>
            <a:srgbClr val="A4A3A4"/>
          </p15:clr>
        </p15:guide>
        <p15:guide id="7" orient="horz" pos="720">
          <p15:clr>
            <a:srgbClr val="A4A3A4"/>
          </p15:clr>
        </p15:guide>
        <p15:guide id="8" orient="horz" pos="1392">
          <p15:clr>
            <a:srgbClr val="A4A3A4"/>
          </p15:clr>
        </p15:guide>
        <p15:guide id="9" pos="3120">
          <p15:clr>
            <a:srgbClr val="A4A3A4"/>
          </p15:clr>
        </p15:guide>
        <p15:guide id="10" pos="336">
          <p15:clr>
            <a:srgbClr val="A4A3A4"/>
          </p15:clr>
        </p15:guide>
        <p15:guide id="11" pos="6000">
          <p15:clr>
            <a:srgbClr val="A4A3A4"/>
          </p15:clr>
        </p15:guide>
        <p15:guide id="12" pos="3216">
          <p15:clr>
            <a:srgbClr val="A4A3A4"/>
          </p15:clr>
        </p15:guide>
        <p15:guide id="13" pos="2160">
          <p15:clr>
            <a:srgbClr val="A4A3A4"/>
          </p15:clr>
        </p15:guide>
        <p15:guide id="14" pos="2256">
          <p15:clr>
            <a:srgbClr val="A4A3A4"/>
          </p15:clr>
        </p15:guide>
        <p15:guide id="15" pos="4080">
          <p15:clr>
            <a:srgbClr val="A4A3A4"/>
          </p15:clr>
        </p15:guide>
        <p15:guide id="16" pos="41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BE0"/>
    <a:srgbClr val="FFB83D"/>
    <a:srgbClr val="FF4051"/>
    <a:srgbClr val="DC6900"/>
    <a:srgbClr val="FFC283"/>
    <a:srgbClr val="DCB900"/>
    <a:srgbClr val="CCFFFF"/>
    <a:srgbClr val="FCC3D7"/>
    <a:srgbClr val="C42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9666" autoAdjust="0"/>
  </p:normalViewPr>
  <p:slideViewPr>
    <p:cSldViewPr snapToObjects="1">
      <p:cViewPr varScale="1">
        <p:scale>
          <a:sx n="63" d="100"/>
          <a:sy n="63" d="100"/>
        </p:scale>
        <p:origin x="1482" y="60"/>
      </p:cViewPr>
      <p:guideLst>
        <p:guide orient="horz" pos="432"/>
        <p:guide orient="horz" pos="624"/>
        <p:guide orient="horz" pos="4665"/>
        <p:guide orient="horz" pos="4383"/>
        <p:guide orient="horz" pos="4532"/>
        <p:guide orient="horz" pos="1296"/>
        <p:guide orient="horz" pos="720"/>
        <p:guide orient="horz" pos="1392"/>
        <p:guide pos="3120"/>
        <p:guide pos="336"/>
        <p:guide pos="6000"/>
        <p:guide pos="3216"/>
        <p:guide pos="2160"/>
        <p:guide pos="2256"/>
        <p:guide pos="4080"/>
        <p:guide pos="41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2994" y="-114"/>
      </p:cViewPr>
      <p:guideLst>
        <p:guide orient="horz" pos="3223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r">
              <a:defRPr sz="1300"/>
            </a:lvl1pPr>
          </a:lstStyle>
          <a:p>
            <a:fld id="{5DC50901-8E11-48E8-8A3E-8E8C700D774B}" type="datetimeFigureOut">
              <a:rPr lang="en-GB" smtClean="0"/>
              <a:pPr/>
              <a:t>18/03/2014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157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r">
              <a:defRPr sz="1300"/>
            </a:lvl1pPr>
          </a:lstStyle>
          <a:p>
            <a:fld id="{5EFB8DA3-BCA9-4B7D-B50D-14F47506B614}" type="datetimeFigureOut">
              <a:rPr lang="en-GB" smtClean="0"/>
              <a:pPr/>
              <a:t>18/03/2014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9975" y="766763"/>
            <a:ext cx="49625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24" tIns="49062" rIns="98124" bIns="4906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8124" tIns="49062" rIns="98124" bIns="4906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48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/>
          <a:lstStyle/>
          <a:p>
            <a:fld id="{F07B8F03-BC93-4120-96CA-A36DF640BE2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191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/>
          <a:lstStyle/>
          <a:p>
            <a:fld id="{861B37A5-83C1-49C7-82ED-2F4C0062077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79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/>
          <a:lstStyle/>
          <a:p>
            <a:fld id="{F07B8F03-BC93-4120-96CA-A36DF640BE2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694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/>
          <a:lstStyle/>
          <a:p>
            <a:fld id="{F07B8F03-BC93-4120-96CA-A36DF640BE24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8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Insert banner statement here</a:t>
            </a:r>
            <a:endParaRPr lang="en-GB" noProof="0"/>
          </a:p>
        </p:txBody>
      </p:sp>
      <p:sp>
        <p:nvSpPr>
          <p:cNvPr id="31" name="Content Placeholder 2"/>
          <p:cNvSpPr>
            <a:spLocks noGrp="1"/>
          </p:cNvSpPr>
          <p:nvPr>
            <p:ph sz="quarter" idx="15"/>
            <p:custDataLst>
              <p:tags r:id="rId1"/>
            </p:custDataLst>
          </p:nvPr>
        </p:nvSpPr>
        <p:spPr>
          <a:xfrm>
            <a:off x="530352" y="2212848"/>
            <a:ext cx="8997696" cy="4416552"/>
          </a:xfrm>
        </p:spPr>
        <p:txBody>
          <a:bodyPr/>
          <a:lstStyle>
            <a:lvl1pPr>
              <a:defRPr baseline="0"/>
            </a:lvl1pPr>
            <a:lvl5pPr>
              <a:defRPr baseline="0"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7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523978" y="7263477"/>
            <a:ext cx="158344" cy="1712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34" name="PwC Text"/>
          <p:cNvSpPr txBox="1"/>
          <p:nvPr userDrawn="1"/>
        </p:nvSpPr>
        <p:spPr>
          <a:xfrm>
            <a:off x="530352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33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8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12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792000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300" noProof="1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1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521208" y="813600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  <a:ea typeface="Cambria Math" pitchFamily="18" charset="0"/>
            </a:endParaRPr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/Filepath" hidden="1"/>
          <p:cNvSpPr txBox="1"/>
          <p:nvPr userDrawn="1">
            <p:custDataLst>
              <p:tags r:id="rId7"/>
            </p:custDataLst>
          </p:nvPr>
        </p:nvSpPr>
        <p:spPr>
          <a:xfrm>
            <a:off x="3063167" y="530352"/>
            <a:ext cx="645849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12/7/2013 C:\Backup\Nepal\PPMO Phase II\Project Management\Status\Nepal PPMO - Status-03 December.pptx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Insert banner statement here</a:t>
            </a:r>
            <a:endParaRPr lang="en-GB" noProof="0"/>
          </a:p>
        </p:txBody>
      </p:sp>
      <p:sp>
        <p:nvSpPr>
          <p:cNvPr id="28" name="Content Placeholder 2"/>
          <p:cNvSpPr>
            <a:spLocks noGrp="1"/>
          </p:cNvSpPr>
          <p:nvPr>
            <p:ph sz="quarter" idx="14"/>
            <p:custDataLst>
              <p:tags r:id="rId1"/>
            </p:custDataLst>
          </p:nvPr>
        </p:nvSpPr>
        <p:spPr>
          <a:xfrm>
            <a:off x="530352" y="2212848"/>
            <a:ext cx="4425696" cy="4416552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15"/>
            <p:custDataLst>
              <p:tags r:id="rId2"/>
            </p:custDataLst>
          </p:nvPr>
        </p:nvSpPr>
        <p:spPr>
          <a:xfrm>
            <a:off x="5102351" y="2212848"/>
            <a:ext cx="4425696" cy="4416552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30" name="Page Number"/>
          <p:cNvSpPr txBox="1"/>
          <p:nvPr userDrawn="1">
            <p:custDataLst>
              <p:tags r:id="rId3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2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0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1" smtClean="0"/>
          </a:p>
        </p:txBody>
      </p:sp>
      <p:sp>
        <p:nvSpPr>
          <p:cNvPr id="17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384" y="792000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300" noProof="1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6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1208" y="813600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  <a:ea typeface="Cambria Math" pitchFamily="18" charset="0"/>
            </a:endParaRPr>
          </a:p>
        </p:txBody>
      </p:sp>
      <p:cxnSp>
        <p:nvCxnSpPr>
          <p:cNvPr id="24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063167" y="530352"/>
            <a:ext cx="645849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12/7/2013 C:\Backup\Nepal\PPMO Phase II\Project Management\Status\Nepal PPMO - Status-03 December.pptx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id" hidden="1"/>
          <p:cNvGrpSpPr/>
          <p:nvPr>
            <p:custDataLst>
              <p:tags r:id="rId5"/>
            </p:custDataLst>
          </p:nvPr>
        </p:nvGrpSpPr>
        <p:grpSpPr>
          <a:xfrm>
            <a:off x="530352" y="685800"/>
            <a:ext cx="8997696" cy="6711696"/>
            <a:chOff x="530352" y="685800"/>
            <a:chExt cx="8997696" cy="6711696"/>
          </a:xfrm>
        </p:grpSpPr>
        <p:sp>
          <p:nvSpPr>
            <p:cNvPr id="54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5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6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57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139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0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1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2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3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4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58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133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4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5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6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7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8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5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127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8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9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0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1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2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6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121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2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3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4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5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6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7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115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6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7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8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9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0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8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0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0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1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2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3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4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352" y="1143000"/>
            <a:ext cx="8997696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997696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7059304"/>
            <a:ext cx="2585009" cy="34198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defRPr sz="11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038" y="7059304"/>
            <a:ext cx="3500323" cy="341986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1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4558-7C76-417A-8D29-A4DF50379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61" r:id="rId3"/>
  </p:sldLayoutIdLst>
  <p:hf hdr="0" ftr="0" dt="0"/>
  <p:txStyles>
    <p:titleStyle>
      <a:lvl1pPr algn="l" defTabSz="1018824" rtl="0" eaLnBrk="1" latinLnBrk="0" hangingPunct="1">
        <a:lnSpc>
          <a:spcPct val="100000"/>
        </a:lnSpc>
        <a:spcBef>
          <a:spcPct val="0"/>
        </a:spcBef>
        <a:buNone/>
        <a:defRPr sz="2400" b="1" i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305647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222589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305647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tags" Target="../tags/tag20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5" Type="http://schemas.openxmlformats.org/officeDocument/2006/relationships/tags" Target="../tags/tag22.xml"/><Relationship Id="rId10" Type="http://schemas.openxmlformats.org/officeDocument/2006/relationships/image" Target="../media/image3.png"/><Relationship Id="rId4" Type="http://schemas.openxmlformats.org/officeDocument/2006/relationships/tags" Target="../tags/tag21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066800" y="987552"/>
            <a:ext cx="8382000" cy="1450848"/>
          </a:xfrm>
        </p:spPr>
        <p:txBody>
          <a:bodyPr/>
          <a:lstStyle/>
          <a:p>
            <a:pPr algn="ctr"/>
            <a:r>
              <a:rPr lang="en-US" sz="3600" i="0" cap="small" dirty="0" smtClean="0"/>
              <a:t>2</a:t>
            </a:r>
            <a:r>
              <a:rPr lang="en-US" sz="3600" i="0" cap="small" baseline="30000" dirty="0" smtClean="0"/>
              <a:t>nd</a:t>
            </a:r>
            <a:r>
              <a:rPr lang="en-US" sz="3600" i="0" cap="small" dirty="0" smtClean="0"/>
              <a:t> South Asia Regional Public Procurement Conference</a:t>
            </a:r>
            <a:r>
              <a:rPr lang="en-US" sz="3200" i="0" cap="small" dirty="0" smtClean="0"/>
              <a:t/>
            </a:r>
            <a:br>
              <a:rPr lang="en-US" sz="3200" i="0" cap="small" dirty="0" smtClean="0"/>
            </a:br>
            <a:r>
              <a:rPr lang="en-US" i="0" dirty="0" smtClean="0"/>
              <a:t>Islamabad, Pakistan, </a:t>
            </a:r>
            <a:br>
              <a:rPr lang="en-US" i="0" dirty="0" smtClean="0"/>
            </a:br>
            <a:r>
              <a:rPr lang="en-US" sz="2000" i="0" dirty="0" smtClean="0"/>
              <a:t>(March 25-27, 2014)</a:t>
            </a:r>
            <a:r>
              <a:rPr lang="en-US" sz="1800" i="0" dirty="0" smtClean="0"/>
              <a:t/>
            </a:r>
            <a:br>
              <a:rPr lang="en-US" sz="1800" i="0" dirty="0" smtClean="0"/>
            </a:br>
            <a:r>
              <a:rPr lang="en-US" sz="1800" i="0" dirty="0" smtClean="0"/>
              <a:t/>
            </a:r>
            <a:br>
              <a:rPr lang="en-US" sz="1800" i="0" dirty="0" smtClean="0"/>
            </a:br>
            <a:r>
              <a:rPr lang="en-US" sz="3200" i="0" cap="small" dirty="0" smtClean="0"/>
              <a:t>Country Presentation - Nepal</a:t>
            </a:r>
            <a:endParaRPr lang="en-GB" sz="3200" i="0" cap="small" dirty="0"/>
          </a:p>
        </p:txBody>
      </p:sp>
      <p:sp>
        <p:nvSpPr>
          <p:cNvPr id="3" name="Subtitle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4267200" y="6620256"/>
            <a:ext cx="5867400" cy="999744"/>
          </a:xfrm>
        </p:spPr>
        <p:txBody>
          <a:bodyPr/>
          <a:lstStyle/>
          <a:p>
            <a:pPr algn="ctr"/>
            <a:r>
              <a:rPr lang="en-GB" b="1" dirty="0" err="1" smtClean="0"/>
              <a:t>Naresh</a:t>
            </a:r>
            <a:r>
              <a:rPr lang="en-GB" b="1" dirty="0" smtClean="0"/>
              <a:t> Kumar </a:t>
            </a:r>
            <a:r>
              <a:rPr lang="en-GB" b="1" dirty="0" err="1" smtClean="0"/>
              <a:t>Chapagain</a:t>
            </a:r>
            <a:r>
              <a:rPr lang="en-GB" b="1" dirty="0" smtClean="0"/>
              <a:t> , Joint Secretary</a:t>
            </a:r>
          </a:p>
          <a:p>
            <a:pPr algn="ctr"/>
            <a:r>
              <a:rPr lang="en-GB" sz="1800" b="1" dirty="0" smtClean="0"/>
              <a:t>Public Procurement Monitoring Office (PPMO)</a:t>
            </a:r>
          </a:p>
          <a:p>
            <a:pPr algn="ctr"/>
            <a:r>
              <a:rPr lang="en-GB" sz="1800" b="1" dirty="0" smtClean="0"/>
              <a:t>Kathmandu, Nepal</a:t>
            </a:r>
          </a:p>
        </p:txBody>
      </p:sp>
      <p:sp>
        <p:nvSpPr>
          <p:cNvPr id="58" name="Draft stamp" hidden="1"/>
          <p:cNvSpPr txBox="1"/>
          <p:nvPr>
            <p:custDataLst>
              <p:tags r:id="rId5"/>
            </p:custDataLst>
          </p:nvPr>
        </p:nvSpPr>
        <p:spPr bwMode="black">
          <a:xfrm>
            <a:off x="533399" y="4038529"/>
            <a:ext cx="1222248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Draft</a:t>
            </a:r>
          </a:p>
        </p:txBody>
      </p:sp>
      <p:pic>
        <p:nvPicPr>
          <p:cNvPr id="54" name="Picture 53" descr="flag.gif"/>
          <p:cNvPicPr>
            <a:picLocks noChangeAspect="1"/>
          </p:cNvPicPr>
          <p:nvPr/>
        </p:nvPicPr>
        <p:blipFill>
          <a:blip r:embed="rId8" cstate="print">
            <a:lum bright="10000"/>
          </a:blip>
          <a:stretch>
            <a:fillRect/>
          </a:stretch>
        </p:blipFill>
        <p:spPr>
          <a:xfrm>
            <a:off x="9049981" y="1066800"/>
            <a:ext cx="1008419" cy="1217713"/>
          </a:xfrm>
          <a:prstGeom prst="rect">
            <a:avLst/>
          </a:prstGeom>
        </p:spPr>
      </p:pic>
      <p:pic>
        <p:nvPicPr>
          <p:cNvPr id="61" name="Picture 60" descr="z_p44-Trade.jpg"/>
          <p:cNvPicPr>
            <a:picLocks noChangeAspect="1"/>
          </p:cNvPicPr>
          <p:nvPr/>
        </p:nvPicPr>
        <p:blipFill>
          <a:blip r:embed="rId9" cstate="print"/>
          <a:srcRect t="1372" b="2677"/>
          <a:stretch>
            <a:fillRect/>
          </a:stretch>
        </p:blipFill>
        <p:spPr>
          <a:xfrm>
            <a:off x="304800" y="3048000"/>
            <a:ext cx="3839589" cy="433425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grpSp>
        <p:nvGrpSpPr>
          <p:cNvPr id="121" name="Group 120"/>
          <p:cNvGrpSpPr/>
          <p:nvPr/>
        </p:nvGrpSpPr>
        <p:grpSpPr>
          <a:xfrm>
            <a:off x="2819403" y="3562066"/>
            <a:ext cx="6400797" cy="2838734"/>
            <a:chOff x="3302551" y="2523786"/>
            <a:chExt cx="6054813" cy="2584329"/>
          </a:xfrm>
        </p:grpSpPr>
        <p:pic>
          <p:nvPicPr>
            <p:cNvPr id="62" name="Picture 61" descr="Nepal_zones.png"/>
            <p:cNvPicPr>
              <a:picLocks noChangeAspect="1"/>
            </p:cNvPicPr>
            <p:nvPr/>
          </p:nvPicPr>
          <p:blipFill>
            <a:blip r:embed="rId10" cstate="print"/>
            <a:srcRect t="6741" r="1100" b="5168"/>
            <a:stretch>
              <a:fillRect/>
            </a:stretch>
          </p:blipFill>
          <p:spPr>
            <a:xfrm>
              <a:off x="5006601" y="2523786"/>
              <a:ext cx="4350763" cy="258432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cxnSp>
          <p:nvCxnSpPr>
            <p:cNvPr id="112" name="Elbow Connector 111"/>
            <p:cNvCxnSpPr/>
            <p:nvPr/>
          </p:nvCxnSpPr>
          <p:spPr>
            <a:xfrm rot="10800000" flipV="1">
              <a:off x="3302551" y="3026981"/>
              <a:ext cx="2021152" cy="484211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7" name="Oval 116"/>
          <p:cNvSpPr/>
          <p:nvPr/>
        </p:nvSpPr>
        <p:spPr>
          <a:xfrm>
            <a:off x="2718816" y="4547616"/>
            <a:ext cx="100584" cy="10058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noProof="0" dirty="0" smtClean="0"/>
          </a:p>
        </p:txBody>
      </p:sp>
      <p:pic>
        <p:nvPicPr>
          <p:cNvPr id="57" name="Picture 56" descr="Coat_of_arms_of_Nepal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52400" y="1030242"/>
            <a:ext cx="1404236" cy="117955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143000"/>
            <a:ext cx="8997696" cy="457200"/>
          </a:xfrm>
        </p:spPr>
        <p:txBody>
          <a:bodyPr/>
          <a:lstStyle/>
          <a:p>
            <a:r>
              <a:rPr lang="en-US" sz="2800" i="0" dirty="0" smtClean="0"/>
              <a:t>Pipeline Activities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30352" y="2212848"/>
            <a:ext cx="7470648" cy="51785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Development of Operational Guidelines: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Document Preparation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Evaluation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Contract Management</a:t>
            </a:r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Development of Guidelines and SBDs: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 Design Build /Engineering Procurement and Construction (EPC)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 Framework Agreement</a:t>
            </a:r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Procurement Monitoring Manual</a:t>
            </a:r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Technical Notes</a:t>
            </a:r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Catalogue/ Online Shopping</a:t>
            </a:r>
          </a:p>
        </p:txBody>
      </p:sp>
      <p:pic>
        <p:nvPicPr>
          <p:cNvPr id="5" name="Content Placeholder 4" descr="activities.jpg"/>
          <p:cNvPicPr>
            <a:picLocks noGrp="1" noChangeAspect="1"/>
          </p:cNvPicPr>
          <p:nvPr>
            <p:ph sz="quarter" idx="15"/>
          </p:nvPr>
        </p:nvPicPr>
        <p:blipFill>
          <a:blip r:embed="rId2" cstate="print"/>
          <a:stretch>
            <a:fillRect/>
          </a:stretch>
        </p:blipFill>
        <p:spPr>
          <a:xfrm>
            <a:off x="6807201" y="1600200"/>
            <a:ext cx="3251199" cy="243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143000"/>
            <a:ext cx="8997696" cy="685800"/>
          </a:xfrm>
        </p:spPr>
        <p:txBody>
          <a:bodyPr/>
          <a:lstStyle/>
          <a:p>
            <a:r>
              <a:rPr lang="en-US" sz="2800" i="0" dirty="0" smtClean="0"/>
              <a:t>Capacity Development Issues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30352" y="2057400"/>
            <a:ext cx="5641848" cy="5181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Expert Level </a:t>
            </a:r>
            <a:r>
              <a:rPr lang="en-GB" sz="2200" dirty="0" smtClean="0"/>
              <a:t>	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Establishing Expert Pool &amp; Engagement</a:t>
            </a:r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Public Entities (PEs) Level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General Procurement Capacity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err="1" smtClean="0"/>
              <a:t>Sectoral</a:t>
            </a:r>
            <a:r>
              <a:rPr lang="en-GB" dirty="0" smtClean="0"/>
              <a:t> / Specific Capacity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e-GP Training</a:t>
            </a:r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Private Sectors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Awareness and e-GP Training</a:t>
            </a:r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Oversight Agencies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Interactions / Workshops</a:t>
            </a:r>
          </a:p>
        </p:txBody>
      </p:sp>
      <p:pic>
        <p:nvPicPr>
          <p:cNvPr id="7" name="Content Placeholder 6" descr="issues.jpg"/>
          <p:cNvPicPr>
            <a:picLocks noGrp="1" noChangeAspect="1"/>
          </p:cNvPicPr>
          <p:nvPr>
            <p:ph sz="quarter" idx="15"/>
          </p:nvPr>
        </p:nvPicPr>
        <p:blipFill>
          <a:blip r:embed="rId2" cstate="print"/>
          <a:stretch>
            <a:fillRect/>
          </a:stretch>
        </p:blipFill>
        <p:spPr>
          <a:xfrm>
            <a:off x="6781800" y="2057400"/>
            <a:ext cx="3051048" cy="30415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0" dirty="0" smtClean="0"/>
              <a:t>Challenges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81000" y="2057400"/>
            <a:ext cx="5663688" cy="487375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GB" sz="2200" b="1" dirty="0" smtClean="0"/>
              <a:t>e-GP implementation:</a:t>
            </a:r>
            <a:r>
              <a:rPr lang="en-GB" sz="2200" dirty="0" smtClean="0"/>
              <a:t> 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 smtClean="0"/>
              <a:t>Sustainability , Reliability , Security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 smtClean="0"/>
              <a:t>Access of internet service, 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 smtClean="0"/>
              <a:t>Technical support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 smtClean="0"/>
              <a:t>Resource Mobilization: 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Human Resources (Retention, Career Development, Professionalism)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Fund Mobilization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Coordination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 smtClean="0"/>
              <a:t>Awareness Campaign :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 smtClean="0"/>
              <a:t>Civil Society, Mass Media, Private Sector, Oversight Agencies</a:t>
            </a:r>
          </a:p>
          <a:p>
            <a:pPr algn="just"/>
            <a:endParaRPr lang="en-US" sz="2200" dirty="0"/>
          </a:p>
        </p:txBody>
      </p:sp>
      <p:pic>
        <p:nvPicPr>
          <p:cNvPr id="5" name="Content Placeholder 4" descr="Challanges01.jpg"/>
          <p:cNvPicPr>
            <a:picLocks noGrp="1" noChangeAspect="1"/>
          </p:cNvPicPr>
          <p:nvPr>
            <p:ph sz="quarter" idx="15"/>
          </p:nvPr>
        </p:nvPicPr>
        <p:blipFill>
          <a:blip r:embed="rId2" cstate="print"/>
          <a:srcRect r="13724"/>
          <a:stretch>
            <a:fillRect/>
          </a:stretch>
        </p:blipFill>
        <p:spPr>
          <a:xfrm>
            <a:off x="6477000" y="3654552"/>
            <a:ext cx="3334008" cy="2894539"/>
          </a:xfrm>
        </p:spPr>
      </p:pic>
      <p:pic>
        <p:nvPicPr>
          <p:cNvPr id="6" name="Picture 5" descr="Challanges.jpg"/>
          <p:cNvPicPr>
            <a:picLocks noChangeAspect="1"/>
          </p:cNvPicPr>
          <p:nvPr/>
        </p:nvPicPr>
        <p:blipFill>
          <a:blip r:embed="rId3" cstate="print"/>
          <a:srcRect b="11111"/>
          <a:stretch>
            <a:fillRect/>
          </a:stretch>
        </p:blipFill>
        <p:spPr>
          <a:xfrm>
            <a:off x="6759960" y="2057400"/>
            <a:ext cx="2219325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0" dirty="0" smtClean="0"/>
              <a:t>Way Forward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30351" y="2057400"/>
            <a:ext cx="5777063" cy="53340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GB" sz="2200" b="1" dirty="0" smtClean="0"/>
              <a:t>Internal Diagnostic Mechanism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 smtClean="0"/>
              <a:t>Procurement Clinic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 smtClean="0"/>
              <a:t>Case studies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 smtClean="0"/>
              <a:t>Best practices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 smtClean="0"/>
              <a:t>Performance Monitoring activities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 smtClean="0"/>
              <a:t>DPs Consultation / Advise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 smtClean="0"/>
              <a:t>Expert Prescription and Surgery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 smtClean="0"/>
              <a:t>Regional/International Forum: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 smtClean="0"/>
              <a:t> Knowledge/ experience sharing (SARPFF)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2200" b="1" dirty="0" smtClean="0"/>
              <a:t>Social Networking /Video conference</a:t>
            </a:r>
          </a:p>
          <a:p>
            <a:pPr marL="611294" lvl="4" algn="just">
              <a:buFont typeface="Courier New" pitchFamily="49" charset="0"/>
              <a:buChar char="o"/>
            </a:pPr>
            <a:r>
              <a:rPr lang="en-GB" dirty="0" smtClean="0"/>
              <a:t> LinkedIn, Discussion Board</a:t>
            </a:r>
            <a:endParaRPr lang="en-GB" sz="2200" b="1" dirty="0" smtClean="0"/>
          </a:p>
          <a:p>
            <a:pPr lvl="1" algn="just">
              <a:buFont typeface="Arial" pitchFamily="34" charset="0"/>
              <a:buChar char="•"/>
            </a:pPr>
            <a:endParaRPr lang="en-GB" sz="2200" b="1" dirty="0" smtClean="0"/>
          </a:p>
        </p:txBody>
      </p:sp>
      <p:pic>
        <p:nvPicPr>
          <p:cNvPr id="6" name="Content Placeholder 5" descr="sucess.jpg"/>
          <p:cNvPicPr>
            <a:picLocks noGrp="1" noChangeAspect="1"/>
          </p:cNvPicPr>
          <p:nvPr>
            <p:ph sz="quarter" idx="15"/>
          </p:nvPr>
        </p:nvPicPr>
        <p:blipFill>
          <a:blip r:embed="rId2" cstate="print"/>
          <a:stretch>
            <a:fillRect/>
          </a:stretch>
        </p:blipFill>
        <p:spPr>
          <a:xfrm>
            <a:off x="6589613" y="4645153"/>
            <a:ext cx="2938435" cy="2209799"/>
          </a:xfrm>
        </p:spPr>
      </p:pic>
      <p:pic>
        <p:nvPicPr>
          <p:cNvPr id="5" name="Picture 4" descr="Clay_Team_Clip_Ar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7415" y="3220277"/>
            <a:ext cx="2478868" cy="1859151"/>
          </a:xfrm>
          <a:prstGeom prst="rect">
            <a:avLst/>
          </a:prstGeom>
        </p:spPr>
      </p:pic>
      <p:pic>
        <p:nvPicPr>
          <p:cNvPr id="7" name="Picture 6" descr="C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237" y="1413944"/>
            <a:ext cx="2206752" cy="1806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199" y="2825496"/>
            <a:ext cx="8997696" cy="914400"/>
          </a:xfrm>
        </p:spPr>
        <p:txBody>
          <a:bodyPr/>
          <a:lstStyle/>
          <a:p>
            <a:pPr algn="ctr"/>
            <a:r>
              <a:rPr lang="en-US" sz="4800" i="0" dirty="0" smtClean="0"/>
              <a:t>Thank You</a:t>
            </a:r>
            <a:endParaRPr lang="en-GB" sz="4800" i="0" dirty="0"/>
          </a:p>
        </p:txBody>
      </p:sp>
      <p:sp>
        <p:nvSpPr>
          <p:cNvPr id="90" name="Descriptor"/>
          <p:cNvSpPr txBox="1"/>
          <p:nvPr>
            <p:custDataLst>
              <p:tags r:id="rId4"/>
            </p:custDataLst>
          </p:nvPr>
        </p:nvSpPr>
        <p:spPr bwMode="white">
          <a:xfrm>
            <a:off x="2057400" y="779691"/>
            <a:ext cx="1056379" cy="215444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indent="-274320" algn="l"/>
            <a:r>
              <a:rPr lang="en-GB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Public Sector</a:t>
            </a:r>
          </a:p>
        </p:txBody>
      </p:sp>
      <p:sp>
        <p:nvSpPr>
          <p:cNvPr id="58" name="Draft stamp" hidden="1"/>
          <p:cNvSpPr txBox="1"/>
          <p:nvPr>
            <p:custDataLst>
              <p:tags r:id="rId5"/>
            </p:custDataLst>
          </p:nvPr>
        </p:nvSpPr>
        <p:spPr bwMode="black">
          <a:xfrm>
            <a:off x="533399" y="4038529"/>
            <a:ext cx="1222248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Draft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22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23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24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6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56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5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49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4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43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37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31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762000" y="1447800"/>
          <a:ext cx="6156138" cy="373075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156138"/>
              </a:tblGrid>
              <a:tr h="329692">
                <a:tc>
                  <a:txBody>
                    <a:bodyPr/>
                    <a:lstStyle/>
                    <a:p>
                      <a:pPr marL="911225" marR="0" lvl="0" indent="-911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GB" sz="20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  <a:ea typeface="+mn-ea"/>
                          <a:cs typeface="+mn-cs"/>
                        </a:rPr>
                        <a:t>Nepal at a Glance</a:t>
                      </a:r>
                    </a:p>
                  </a:txBody>
                  <a:tcPr marL="0" marR="0" marT="54864" marB="548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692">
                <a:tc>
                  <a:txBody>
                    <a:bodyPr/>
                    <a:lstStyle/>
                    <a:p>
                      <a:pPr marL="911225" marR="0" lvl="0" indent="-911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  <a:ea typeface="+mn-ea"/>
                          <a:cs typeface="+mn-cs"/>
                        </a:rPr>
                        <a:t>Background </a:t>
                      </a:r>
                    </a:p>
                  </a:txBody>
                  <a:tcPr marL="0" marR="0" marT="54864" marB="548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692">
                <a:tc>
                  <a:txBody>
                    <a:bodyPr/>
                    <a:lstStyle/>
                    <a:p>
                      <a:pPr marL="911225" marR="0" lvl="0" indent="-911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20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  <a:ea typeface="+mn-ea"/>
                          <a:cs typeface="+mn-cs"/>
                        </a:rPr>
                        <a:t>Country Procurement Reform Initatives</a:t>
                      </a:r>
                    </a:p>
                  </a:txBody>
                  <a:tcPr marL="0" marR="0" marT="54864" marB="548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692">
                <a:tc>
                  <a:txBody>
                    <a:bodyPr/>
                    <a:lstStyle/>
                    <a:p>
                      <a:pPr marL="911225" marR="0" lvl="0" indent="-911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GB" sz="20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  <a:ea typeface="+mn-ea"/>
                          <a:cs typeface="+mn-cs"/>
                        </a:rPr>
                        <a:t>Achievements in Public Procurement so far</a:t>
                      </a:r>
                    </a:p>
                  </a:txBody>
                  <a:tcPr marL="0" marR="0" marT="54864" marB="548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692">
                <a:tc>
                  <a:txBody>
                    <a:bodyPr/>
                    <a:lstStyle/>
                    <a:p>
                      <a:pPr marL="911225" marR="0" lvl="0" indent="-911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GB" sz="20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  <a:ea typeface="+mn-ea"/>
                          <a:cs typeface="+mn-cs"/>
                        </a:rPr>
                        <a:t>Current Initiatives </a:t>
                      </a:r>
                    </a:p>
                  </a:txBody>
                  <a:tcPr marL="0" marR="0" marT="54864" marB="548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692">
                <a:tc>
                  <a:txBody>
                    <a:bodyPr/>
                    <a:lstStyle/>
                    <a:p>
                      <a:pPr marL="911225" marR="0" lvl="0" indent="-911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GB" sz="20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  <a:ea typeface="+mn-ea"/>
                          <a:cs typeface="+mn-cs"/>
                        </a:rPr>
                        <a:t>Issues </a:t>
                      </a:r>
                    </a:p>
                  </a:txBody>
                  <a:tcPr marL="0" marR="0" marT="54864" marB="548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692">
                <a:tc>
                  <a:txBody>
                    <a:bodyPr/>
                    <a:lstStyle/>
                    <a:p>
                      <a:pPr marL="911225" marR="0" lvl="0" indent="-911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GB" sz="20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  <a:ea typeface="+mn-ea"/>
                          <a:cs typeface="+mn-cs"/>
                        </a:rPr>
                        <a:t>Challanges</a:t>
                      </a:r>
                    </a:p>
                  </a:txBody>
                  <a:tcPr marL="0" marR="0" marT="54864" marB="548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692">
                <a:tc>
                  <a:txBody>
                    <a:bodyPr/>
                    <a:lstStyle/>
                    <a:p>
                      <a:pPr marL="911225" marR="0" lvl="0" indent="-911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GB" sz="20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  <a:ea typeface="+mn-ea"/>
                          <a:cs typeface="+mn-cs"/>
                        </a:rPr>
                        <a:t>Way Forward</a:t>
                      </a:r>
                    </a:p>
                  </a:txBody>
                  <a:tcPr marL="0" marR="0" marT="54864" marB="548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29692">
                <a:tc>
                  <a:txBody>
                    <a:bodyPr/>
                    <a:lstStyle/>
                    <a:p>
                      <a:pPr marL="911225" marR="0" lvl="0" indent="-911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GB" sz="20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  <a:ea typeface="+mn-ea"/>
                          <a:cs typeface="+mn-cs"/>
                        </a:rPr>
                        <a:t>Question Answer Session</a:t>
                      </a:r>
                    </a:p>
                  </a:txBody>
                  <a:tcPr marL="0" marR="0" marT="54864" marB="548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55" name="Frame Line"/>
          <p:cNvCxnSpPr/>
          <p:nvPr>
            <p:custDataLst>
              <p:tags r:id="rId4"/>
            </p:custDataLst>
          </p:nvPr>
        </p:nvCxnSpPr>
        <p:spPr>
          <a:xfrm flipV="1">
            <a:off x="381600" y="594360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3885" y="700209"/>
            <a:ext cx="9004161" cy="492443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95831">
              <a:buSzPct val="90000"/>
              <a:defRPr/>
            </a:pPr>
            <a:r>
              <a:rPr lang="en-GB" sz="3200" b="1" noProof="1" smtClean="0">
                <a:latin typeface="Georgia" pitchFamily="18" charset="0"/>
                <a:cs typeface="Arial" charset="0"/>
              </a:rPr>
              <a:t>Outline of the Presentation</a:t>
            </a:r>
            <a:endParaRPr lang="en-GB" sz="3200" b="1" noProof="1">
              <a:latin typeface="Georgia" pitchFamily="18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30351" y="379476"/>
            <a:ext cx="8997696" cy="612648"/>
          </a:xfrm>
        </p:spPr>
        <p:txBody>
          <a:bodyPr/>
          <a:lstStyle/>
          <a:p>
            <a:pPr algn="ctr"/>
            <a:r>
              <a:rPr lang="en-US" sz="3200" i="0" dirty="0" smtClean="0"/>
              <a:t>Nepal at a Glance</a:t>
            </a:r>
            <a:endParaRPr lang="en-GB" sz="3200" i="0" dirty="0"/>
          </a:p>
        </p:txBody>
      </p:sp>
      <p:sp>
        <p:nvSpPr>
          <p:cNvPr id="58" name="Draft stamp" hidden="1"/>
          <p:cNvSpPr txBox="1"/>
          <p:nvPr>
            <p:custDataLst>
              <p:tags r:id="rId4"/>
            </p:custDataLst>
          </p:nvPr>
        </p:nvSpPr>
        <p:spPr bwMode="black">
          <a:xfrm>
            <a:off x="533399" y="4038529"/>
            <a:ext cx="1222248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Draft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38959"/>
              </p:ext>
            </p:extLst>
          </p:nvPr>
        </p:nvGraphicFramePr>
        <p:xfrm>
          <a:off x="480058" y="1143000"/>
          <a:ext cx="9121142" cy="5394960"/>
        </p:xfrm>
        <a:graphic>
          <a:graphicData uri="http://schemas.openxmlformats.org/drawingml/2006/table">
            <a:tbl>
              <a:tblPr>
                <a:tableStyleId>{582F6C1B-F5DC-4988-9FA3-4B01CB59C5F3}</a:tableStyleId>
              </a:tblPr>
              <a:tblGrid>
                <a:gridCol w="3787142"/>
                <a:gridCol w="5334000"/>
              </a:tblGrid>
              <a:tr h="1346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/>
                        <a:t>Type of Information</a:t>
                      </a:r>
                      <a:endParaRPr lang="en-US" sz="2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Fact and Figure</a:t>
                      </a:r>
                      <a:endParaRPr lang="en-US" sz="2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12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Area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147,181 sq. km</a:t>
                      </a:r>
                      <a:r>
                        <a:rPr lang="en-US" sz="2200" dirty="0" smtClean="0"/>
                        <a:t>.</a:t>
                      </a:r>
                      <a:endParaRPr lang="en-US" sz="2200" b="0" dirty="0" smtClean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153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Administrative  Divisions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Five Development Regions, 14 Zones, 75 Districts, 58 Municipalities,</a:t>
                      </a:r>
                      <a:r>
                        <a:rPr lang="en-US" sz="2200" baseline="0" dirty="0" smtClean="0"/>
                        <a:t> 3915 VDCs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153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Capital </a:t>
                      </a:r>
                      <a:r>
                        <a:rPr lang="en-US" sz="2200" dirty="0" smtClean="0"/>
                        <a:t>City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Kathmandu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153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Population (2011 A.D)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26.49 </a:t>
                      </a:r>
                      <a:r>
                        <a:rPr lang="en-US" sz="2200" dirty="0" smtClean="0"/>
                        <a:t>million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153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Languages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Nepali and more than </a:t>
                      </a:r>
                      <a:r>
                        <a:rPr lang="en-US" sz="2200" dirty="0" smtClean="0"/>
                        <a:t>120 </a:t>
                      </a:r>
                      <a:r>
                        <a:rPr lang="en-US" sz="2200" dirty="0"/>
                        <a:t>regional and indigenous languages.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153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GDP (2012 A.D.)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$18.96 billion 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153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GDP Growth (</a:t>
                      </a:r>
                      <a:r>
                        <a:rPr lang="en-US" sz="2200" dirty="0" smtClean="0"/>
                        <a:t>2013 </a:t>
                      </a:r>
                      <a:r>
                        <a:rPr lang="en-US" sz="2200" dirty="0" smtClean="0"/>
                        <a:t>A.D)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3.01%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153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Per capita GNP </a:t>
                      </a:r>
                      <a:r>
                        <a:rPr lang="en-US" sz="2200" dirty="0" smtClean="0"/>
                        <a:t>(2012 A.D)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$1347 USD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153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Inflation (2012 A.D)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9.6%. </a:t>
                      </a:r>
                      <a:endParaRPr lang="en-US" sz="2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153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Government Expenditure (F/Y 2012/13 A.D )</a:t>
                      </a:r>
                      <a:endParaRPr lang="en-US" sz="2200" b="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US $3.55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billion</a:t>
                      </a:r>
                    </a:p>
                  </a:txBody>
                  <a:tcPr marL="41469" marR="41469" marT="0" marB="0"/>
                </a:tc>
              </a:tr>
              <a:tr h="1153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Revenue (</a:t>
                      </a:r>
                      <a:r>
                        <a:rPr lang="en-US" sz="2200" dirty="0" smtClean="0"/>
                        <a:t>2009/10E A.D)</a:t>
                      </a:r>
                      <a:endParaRPr lang="en-US" sz="2200" b="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US</a:t>
                      </a:r>
                      <a:r>
                        <a:rPr lang="en-US" sz="2200" dirty="0"/>
                        <a:t>$ 2.46 </a:t>
                      </a:r>
                      <a:r>
                        <a:rPr lang="en-US" sz="2200" dirty="0" smtClean="0"/>
                        <a:t>billion</a:t>
                      </a:r>
                    </a:p>
                  </a:txBody>
                  <a:tcPr marL="41469" marR="41469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Literacy Rate (</a:t>
                      </a:r>
                      <a:r>
                        <a:rPr lang="en-US" sz="2200" dirty="0" smtClean="0"/>
                        <a:t>2001 A.D.)</a:t>
                      </a:r>
                      <a:endParaRPr lang="en-US" sz="2200" b="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54.1 (69 – 2009 estimate</a:t>
                      </a:r>
                      <a:r>
                        <a:rPr lang="en-US" sz="2200" dirty="0" smtClean="0"/>
                        <a:t>)</a:t>
                      </a:r>
                      <a:endParaRPr lang="en-US" sz="2200" b="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0" dirty="0" smtClean="0"/>
              <a:t>Background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30352" y="2057400"/>
            <a:ext cx="8689848" cy="5029200"/>
          </a:xfrm>
        </p:spPr>
        <p:txBody>
          <a:bodyPr/>
          <a:lstStyle/>
          <a:p>
            <a:pPr marL="338138" indent="-33813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Provision of Government Procurement was under Financial Administration Regulations, 1999 A.D</a:t>
            </a:r>
          </a:p>
          <a:p>
            <a:pPr marL="338138" indent="-338138" algn="just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38138" indent="-33813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Country Procurement Assessment Report (CPAR) in April 2002 A.D</a:t>
            </a:r>
          </a:p>
          <a:p>
            <a:pPr marL="338138" indent="-338138" algn="just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200" dirty="0" smtClean="0">
              <a:cs typeface="Arial" charset="0"/>
            </a:endParaRPr>
          </a:p>
          <a:p>
            <a:pPr marL="338138" indent="-33813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cs typeface="Arial" charset="0"/>
              </a:rPr>
              <a:t>Enactment of Public Procurement Act and Regulation in 2007 A.D.</a:t>
            </a:r>
          </a:p>
          <a:p>
            <a:pPr marL="338138" indent="-338138" algn="just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GB" sz="2200" dirty="0" smtClean="0"/>
          </a:p>
          <a:p>
            <a:pPr marL="338138" indent="-33813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200" dirty="0" smtClean="0"/>
              <a:t>Establishment of Procurement Review Committee</a:t>
            </a:r>
          </a:p>
          <a:p>
            <a:pPr marL="338138" indent="-338138" algn="just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200" dirty="0" smtClean="0">
              <a:cs typeface="Arial" charset="0"/>
            </a:endParaRPr>
          </a:p>
          <a:p>
            <a:pPr marL="338138" indent="-33813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cs typeface="Arial" charset="0"/>
              </a:rPr>
              <a:t>Establishment of Public Procurement Monitoring Office (PPMO) in August, 2007 A.D. under the Office of the Prime Minister and Council of Ministers (OPMCM).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997696" cy="914400"/>
          </a:xfrm>
        </p:spPr>
        <p:txBody>
          <a:bodyPr/>
          <a:lstStyle/>
          <a:p>
            <a:r>
              <a:rPr lang="en-US" i="0" dirty="0" smtClean="0"/>
              <a:t>Country Procurement Reform Initiatives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ltGray">
          <a:xfrm>
            <a:off x="426720" y="1066800"/>
            <a:ext cx="5059680" cy="762001"/>
          </a:xfrm>
          <a:prstGeom prst="rect">
            <a:avLst/>
          </a:prstGeom>
          <a:solidFill>
            <a:srgbClr val="E7EBE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Enactment of Public Procurement Act and Regulation (PPA/PPR)	</a:t>
            </a:r>
            <a:endParaRPr lang="en-GB" sz="22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1066799"/>
            <a:ext cx="3968496" cy="2590801"/>
          </a:xfrm>
          <a:prstGeom prst="rect">
            <a:avLst/>
          </a:prstGeom>
          <a:solidFill>
            <a:srgbClr val="E7EBE0"/>
          </a:solidFill>
          <a:ln w="127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660965" lvl="1" indent="-457200">
              <a:spcBef>
                <a:spcPts val="669"/>
              </a:spcBef>
              <a:spcAft>
                <a:spcPts val="334"/>
              </a:spcAft>
            </a:pPr>
            <a:r>
              <a:rPr lang="en-US" sz="1800" b="1" dirty="0" smtClean="0">
                <a:latin typeface="+mj-lt"/>
              </a:rPr>
              <a:t>Key Features: </a:t>
            </a:r>
            <a:r>
              <a:rPr lang="en-US" sz="1800" dirty="0" smtClean="0">
                <a:latin typeface="+mj-lt"/>
              </a:rPr>
              <a:t> </a:t>
            </a:r>
          </a:p>
          <a:p>
            <a:pPr marL="660965" lvl="1" indent="-457200">
              <a:spcBef>
                <a:spcPts val="669"/>
              </a:spcBef>
              <a:spcAft>
                <a:spcPts val="334"/>
              </a:spcAft>
              <a:buFont typeface="+mj-lt"/>
              <a:buAutoNum type="arabicPeriod"/>
            </a:pPr>
            <a:r>
              <a:rPr lang="en-GB" sz="1800" dirty="0" smtClean="0">
                <a:latin typeface="+mj-lt"/>
              </a:rPr>
              <a:t>Transparency</a:t>
            </a:r>
          </a:p>
          <a:p>
            <a:pPr marL="660965" lvl="1" indent="-457200">
              <a:spcBef>
                <a:spcPts val="669"/>
              </a:spcBef>
              <a:spcAft>
                <a:spcPts val="334"/>
              </a:spcAft>
              <a:buFont typeface="+mj-lt"/>
              <a:buAutoNum type="arabicPeriod"/>
            </a:pPr>
            <a:r>
              <a:rPr lang="en-GB" sz="1800" dirty="0" smtClean="0">
                <a:latin typeface="+mj-lt"/>
              </a:rPr>
              <a:t>Fair Competition</a:t>
            </a:r>
          </a:p>
          <a:p>
            <a:pPr marL="660965" lvl="1" indent="-457200">
              <a:spcBef>
                <a:spcPts val="669"/>
              </a:spcBef>
              <a:spcAft>
                <a:spcPts val="334"/>
              </a:spcAft>
              <a:buFont typeface="+mj-lt"/>
              <a:buAutoNum type="arabicPeriod"/>
            </a:pPr>
            <a:r>
              <a:rPr lang="en-GB" sz="1800" dirty="0" smtClean="0">
                <a:latin typeface="+mj-lt"/>
              </a:rPr>
              <a:t>Non Discrimination</a:t>
            </a:r>
          </a:p>
          <a:p>
            <a:pPr marL="660965" lvl="1" indent="-457200">
              <a:spcBef>
                <a:spcPts val="669"/>
              </a:spcBef>
              <a:spcAft>
                <a:spcPts val="334"/>
              </a:spcAft>
              <a:buFont typeface="+mj-lt"/>
              <a:buAutoNum type="arabicPeriod"/>
            </a:pPr>
            <a:r>
              <a:rPr lang="en-GB" sz="1800" dirty="0" smtClean="0">
                <a:latin typeface="+mj-lt"/>
              </a:rPr>
              <a:t>Value for Money</a:t>
            </a:r>
          </a:p>
          <a:p>
            <a:pPr marL="660965" lvl="1" indent="-457200">
              <a:spcBef>
                <a:spcPts val="669"/>
              </a:spcBef>
              <a:spcAft>
                <a:spcPts val="334"/>
              </a:spcAft>
              <a:buFont typeface="+mj-lt"/>
              <a:buAutoNum type="arabicPeriod"/>
            </a:pPr>
            <a:r>
              <a:rPr lang="en-GB" sz="1800" dirty="0" smtClean="0">
                <a:latin typeface="+mj-lt"/>
              </a:rPr>
              <a:t>Complaint Mechanism</a:t>
            </a:r>
            <a:endParaRPr lang="en-US" sz="1800" dirty="0" smtClean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ltGray">
          <a:xfrm>
            <a:off x="228600" y="7239000"/>
            <a:ext cx="3810000" cy="381000"/>
          </a:xfrm>
          <a:prstGeom prst="rect">
            <a:avLst/>
          </a:prstGeom>
          <a:solidFill>
            <a:srgbClr val="E7EBE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GB" sz="1800" b="1" i="1" dirty="0" smtClean="0">
                <a:solidFill>
                  <a:srgbClr val="C00000"/>
                </a:solidFill>
                <a:latin typeface="+mj-lt"/>
              </a:rPr>
              <a:t>Based on UNCITRAL Model</a:t>
            </a:r>
          </a:p>
        </p:txBody>
      </p:sp>
      <p:sp>
        <p:nvSpPr>
          <p:cNvPr id="10" name="Rectangle 9"/>
          <p:cNvSpPr/>
          <p:nvPr/>
        </p:nvSpPr>
        <p:spPr bwMode="ltGray">
          <a:xfrm>
            <a:off x="426720" y="1981199"/>
            <a:ext cx="5059680" cy="762001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r>
              <a:rPr lang="en-GB" sz="2200" dirty="0" smtClean="0">
                <a:solidFill>
                  <a:schemeClr val="tx1"/>
                </a:solidFill>
                <a:latin typeface="Georgia" pitchFamily="18" charset="0"/>
              </a:rPr>
              <a:t>Establishment of Procurement Review Committee (PRC)</a:t>
            </a:r>
          </a:p>
        </p:txBody>
      </p:sp>
      <p:sp>
        <p:nvSpPr>
          <p:cNvPr id="11" name="Rectangle 10"/>
          <p:cNvSpPr/>
          <p:nvPr/>
        </p:nvSpPr>
        <p:spPr bwMode="ltGray">
          <a:xfrm>
            <a:off x="426720" y="2895600"/>
            <a:ext cx="5059680" cy="762001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r>
              <a:rPr lang="en-GB" sz="2200" dirty="0" smtClean="0">
                <a:solidFill>
                  <a:schemeClr val="tx1"/>
                </a:solidFill>
                <a:latin typeface="Georgia" pitchFamily="18" charset="0"/>
              </a:rPr>
              <a:t>Establishment of Public Procurement Monitoring Office (PPMO)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997696" cy="914400"/>
          </a:xfrm>
        </p:spPr>
        <p:txBody>
          <a:bodyPr/>
          <a:lstStyle/>
          <a:p>
            <a:r>
              <a:rPr lang="en-US" i="0" dirty="0" smtClean="0"/>
              <a:t>Country Procurement Reform Initiatives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ltGray">
          <a:xfrm>
            <a:off x="426720" y="1066800"/>
            <a:ext cx="5059680" cy="762001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Enactment of Public Procurement Act and Regulation (PPA/PPR)	</a:t>
            </a:r>
            <a:endParaRPr lang="en-GB" sz="22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1066799"/>
            <a:ext cx="3968496" cy="2590801"/>
          </a:xfrm>
          <a:prstGeom prst="rect">
            <a:avLst/>
          </a:prstGeom>
          <a:solidFill>
            <a:srgbClr val="E7EBE0"/>
          </a:solidFill>
          <a:ln w="127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660965" lvl="1" indent="-457200">
              <a:spcBef>
                <a:spcPts val="669"/>
              </a:spcBef>
              <a:spcAft>
                <a:spcPts val="334"/>
              </a:spcAft>
            </a:pPr>
            <a:r>
              <a:rPr lang="en-US" sz="1800" b="1" dirty="0" smtClean="0">
                <a:latin typeface="+mj-lt"/>
              </a:rPr>
              <a:t>Key Functions:</a:t>
            </a:r>
          </a:p>
          <a:p>
            <a:pPr marL="660965" lvl="1" indent="-457200">
              <a:spcBef>
                <a:spcPts val="669"/>
              </a:spcBef>
              <a:spcAft>
                <a:spcPts val="334"/>
              </a:spcAft>
              <a:buFont typeface="+mj-lt"/>
              <a:buAutoNum type="arabicPeriod"/>
            </a:pPr>
            <a:r>
              <a:rPr lang="en-US" sz="1800" dirty="0" smtClean="0">
                <a:latin typeface="+mj-lt"/>
              </a:rPr>
              <a:t>Review of Procurement Proceeding</a:t>
            </a:r>
          </a:p>
          <a:p>
            <a:pPr marL="660965" lvl="1" indent="-457200">
              <a:spcBef>
                <a:spcPts val="669"/>
              </a:spcBef>
              <a:spcAft>
                <a:spcPts val="334"/>
              </a:spcAft>
              <a:buFont typeface="+mj-lt"/>
              <a:buAutoNum type="arabicPeriod"/>
            </a:pPr>
            <a:r>
              <a:rPr lang="en-US" sz="1800" dirty="0" smtClean="0">
                <a:latin typeface="+mj-lt"/>
              </a:rPr>
              <a:t>Review of Procurement Decision</a:t>
            </a:r>
          </a:p>
        </p:txBody>
      </p:sp>
      <p:sp>
        <p:nvSpPr>
          <p:cNvPr id="9" name="Rectangle 8"/>
          <p:cNvSpPr/>
          <p:nvPr/>
        </p:nvSpPr>
        <p:spPr bwMode="ltGray">
          <a:xfrm>
            <a:off x="228600" y="7239000"/>
            <a:ext cx="3810000" cy="381000"/>
          </a:xfrm>
          <a:prstGeom prst="rect">
            <a:avLst/>
          </a:prstGeom>
          <a:solidFill>
            <a:srgbClr val="E7EBE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GB" sz="1800" b="1" i="1" dirty="0" smtClean="0">
                <a:solidFill>
                  <a:srgbClr val="C00000"/>
                </a:solidFill>
                <a:latin typeface="+mj-lt"/>
              </a:rPr>
              <a:t>Based on UNCITRAL Model</a:t>
            </a:r>
          </a:p>
        </p:txBody>
      </p:sp>
      <p:sp>
        <p:nvSpPr>
          <p:cNvPr id="10" name="Rectangle 9"/>
          <p:cNvSpPr/>
          <p:nvPr/>
        </p:nvSpPr>
        <p:spPr bwMode="ltGray">
          <a:xfrm>
            <a:off x="426720" y="1981199"/>
            <a:ext cx="5059680" cy="762001"/>
          </a:xfrm>
          <a:prstGeom prst="rect">
            <a:avLst/>
          </a:prstGeom>
          <a:solidFill>
            <a:srgbClr val="E7EBE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r>
              <a:rPr lang="en-GB" sz="2200" dirty="0" smtClean="0">
                <a:solidFill>
                  <a:schemeClr val="tx1"/>
                </a:solidFill>
                <a:latin typeface="Georgia" pitchFamily="18" charset="0"/>
              </a:rPr>
              <a:t>Establishment of Procurement Review Committee (PRC)</a:t>
            </a:r>
          </a:p>
        </p:txBody>
      </p:sp>
      <p:sp>
        <p:nvSpPr>
          <p:cNvPr id="11" name="Rectangle 10"/>
          <p:cNvSpPr/>
          <p:nvPr/>
        </p:nvSpPr>
        <p:spPr bwMode="ltGray">
          <a:xfrm>
            <a:off x="426720" y="2895600"/>
            <a:ext cx="5059680" cy="762001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r>
              <a:rPr lang="en-GB" sz="2200" dirty="0" smtClean="0">
                <a:solidFill>
                  <a:schemeClr val="tx1"/>
                </a:solidFill>
                <a:latin typeface="Georgia" pitchFamily="18" charset="0"/>
              </a:rPr>
              <a:t>Establishment of Public Procurement Monitoring Office (PPMO)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997696" cy="914400"/>
          </a:xfrm>
        </p:spPr>
        <p:txBody>
          <a:bodyPr/>
          <a:lstStyle/>
          <a:p>
            <a:r>
              <a:rPr lang="en-US" i="0" dirty="0" smtClean="0"/>
              <a:t>Country Procurement Reform Initiatives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ltGray">
          <a:xfrm>
            <a:off x="426720" y="1066800"/>
            <a:ext cx="5059680" cy="762001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Enactment of Public Procurement Act and Regulation (PPA/PPR)	</a:t>
            </a:r>
            <a:endParaRPr lang="en-GB" sz="22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1066799"/>
            <a:ext cx="4114800" cy="6553201"/>
          </a:xfrm>
          <a:prstGeom prst="rect">
            <a:avLst/>
          </a:prstGeom>
          <a:solidFill>
            <a:srgbClr val="E7EBE0"/>
          </a:solidFill>
          <a:ln w="127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660965" lvl="1" indent="-457200" algn="just">
              <a:spcBef>
                <a:spcPts val="669"/>
              </a:spcBef>
              <a:spcAft>
                <a:spcPts val="334"/>
              </a:spcAft>
            </a:pPr>
            <a:r>
              <a:rPr lang="en-US" sz="1600" b="1" dirty="0" smtClean="0">
                <a:latin typeface="+mj-lt"/>
              </a:rPr>
              <a:t>The main functions:</a:t>
            </a:r>
          </a:p>
          <a:p>
            <a:pPr marL="660965" lvl="1" indent="-457200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Public procurement policy formulations </a:t>
            </a:r>
          </a:p>
          <a:p>
            <a:pPr marL="660965" lvl="1" indent="-457200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Monitor the public procurement law implementation </a:t>
            </a:r>
          </a:p>
          <a:p>
            <a:pPr marL="660965" lvl="1" indent="-457200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Develop the indicators for the continuous monitoring </a:t>
            </a:r>
          </a:p>
          <a:p>
            <a:pPr marL="660965" lvl="1" indent="-457200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Advise on public procurement matters. </a:t>
            </a:r>
          </a:p>
          <a:p>
            <a:pPr marL="660965" lvl="1" indent="-457200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Establish and maintain websites dedicated to public procurement management</a:t>
            </a:r>
          </a:p>
          <a:p>
            <a:pPr marL="660965" lvl="1" indent="-457200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Develop and Issue SBDs </a:t>
            </a:r>
          </a:p>
          <a:p>
            <a:pPr marL="660965" lvl="1" indent="-457200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Issue manuals, directives, instructions &amp; technical notes for facilitating the procurement proceeding</a:t>
            </a:r>
          </a:p>
          <a:p>
            <a:pPr marL="660965" lvl="1" indent="-457200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Coordination in public procurement </a:t>
            </a:r>
          </a:p>
          <a:p>
            <a:pPr marL="660965" lvl="1" indent="-457200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Develop human resource and professionalism for public procurement</a:t>
            </a:r>
          </a:p>
          <a:p>
            <a:pPr marL="660965" lvl="1" indent="-457200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Solicit the views of the business community as well as stake holders thoughts</a:t>
            </a:r>
          </a:p>
          <a:p>
            <a:pPr marL="660965" lvl="1" indent="-457200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Planning and coordinate foreign technical assistance in the field of public procurement</a:t>
            </a:r>
          </a:p>
        </p:txBody>
      </p:sp>
      <p:sp>
        <p:nvSpPr>
          <p:cNvPr id="9" name="Rectangle 8"/>
          <p:cNvSpPr/>
          <p:nvPr/>
        </p:nvSpPr>
        <p:spPr bwMode="ltGray">
          <a:xfrm>
            <a:off x="228600" y="7239000"/>
            <a:ext cx="3810000" cy="381000"/>
          </a:xfrm>
          <a:prstGeom prst="rect">
            <a:avLst/>
          </a:prstGeom>
          <a:solidFill>
            <a:srgbClr val="E7EBE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GB" sz="1800" b="1" i="1" dirty="0" smtClean="0">
                <a:solidFill>
                  <a:srgbClr val="C00000"/>
                </a:solidFill>
                <a:latin typeface="+mj-lt"/>
              </a:rPr>
              <a:t>Based on UNCITRAL Model</a:t>
            </a:r>
          </a:p>
        </p:txBody>
      </p:sp>
      <p:sp>
        <p:nvSpPr>
          <p:cNvPr id="10" name="Rectangle 9"/>
          <p:cNvSpPr/>
          <p:nvPr/>
        </p:nvSpPr>
        <p:spPr bwMode="ltGray">
          <a:xfrm>
            <a:off x="426720" y="1981199"/>
            <a:ext cx="5059680" cy="762001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r>
              <a:rPr lang="en-GB" sz="2200" dirty="0" smtClean="0">
                <a:solidFill>
                  <a:schemeClr val="tx1"/>
                </a:solidFill>
                <a:latin typeface="Georgia" pitchFamily="18" charset="0"/>
              </a:rPr>
              <a:t>Establishment of Procurement Review Committee (PRC)</a:t>
            </a:r>
          </a:p>
        </p:txBody>
      </p:sp>
      <p:sp>
        <p:nvSpPr>
          <p:cNvPr id="8" name="Rectangle 7"/>
          <p:cNvSpPr/>
          <p:nvPr/>
        </p:nvSpPr>
        <p:spPr bwMode="ltGray">
          <a:xfrm>
            <a:off x="426720" y="2895599"/>
            <a:ext cx="5059680" cy="762001"/>
          </a:xfrm>
          <a:prstGeom prst="rect">
            <a:avLst/>
          </a:prstGeom>
          <a:solidFill>
            <a:srgbClr val="E7EBE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r>
              <a:rPr lang="en-GB" sz="2200" dirty="0" smtClean="0">
                <a:solidFill>
                  <a:schemeClr val="tx1"/>
                </a:solidFill>
                <a:latin typeface="Georgia" pitchFamily="18" charset="0"/>
              </a:rPr>
              <a:t>Establishment of Public Procurement Monitoring Office (PPMO)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143000"/>
            <a:ext cx="9451848" cy="533400"/>
          </a:xfrm>
        </p:spPr>
        <p:txBody>
          <a:bodyPr/>
          <a:lstStyle/>
          <a:p>
            <a:r>
              <a:rPr lang="en-US" sz="2800" i="0" dirty="0" smtClean="0"/>
              <a:t>Achievements made so far in Public Procurement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80999" y="1828800"/>
            <a:ext cx="6324601" cy="5559552"/>
          </a:xfrm>
        </p:spPr>
        <p:txBody>
          <a:bodyPr/>
          <a:lstStyle/>
          <a:p>
            <a:pPr lvl="1" algn="just">
              <a:buFont typeface="Arial" pitchFamily="34" charset="0"/>
              <a:buChar char="•"/>
            </a:pPr>
            <a:r>
              <a:rPr lang="en-GB" sz="2200" dirty="0" smtClean="0"/>
              <a:t>Amendment in Pubic Procurement Regulation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2200" dirty="0" smtClean="0"/>
              <a:t>Formulation of Procurement Review Committee (PRC)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dirty="0" smtClean="0"/>
              <a:t>Development of SBDs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2200" dirty="0" smtClean="0"/>
              <a:t>e-GP system development &amp; implementation PHASE I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dirty="0" smtClean="0"/>
              <a:t>Development of Monitoring Checklist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dirty="0" smtClean="0"/>
              <a:t>Procurement Unit in each Spending Offices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dirty="0" smtClean="0"/>
              <a:t>Develop Baseline Indicator using OECD DAC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2200" dirty="0" smtClean="0"/>
              <a:t>Nepal Public Procurement Strategic Framework      (NPPSF) 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 smtClean="0"/>
              <a:t>NPPSF  I- 2010-2013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 smtClean="0"/>
              <a:t>NPPSF II- 2013-2016</a:t>
            </a:r>
          </a:p>
        </p:txBody>
      </p:sp>
      <p:pic>
        <p:nvPicPr>
          <p:cNvPr id="11" name="Content Placeholder 10" descr="team-success-5062535.jpg"/>
          <p:cNvPicPr>
            <a:picLocks noGrp="1" noChangeAspect="1"/>
          </p:cNvPicPr>
          <p:nvPr>
            <p:ph sz="quarter" idx="15"/>
          </p:nvPr>
        </p:nvPicPr>
        <p:blipFill>
          <a:blip r:embed="rId2" cstate="print"/>
          <a:srcRect t="9022" b="10917"/>
          <a:stretch>
            <a:fillRect/>
          </a:stretch>
        </p:blipFill>
        <p:spPr>
          <a:xfrm>
            <a:off x="7069642" y="2057400"/>
            <a:ext cx="2760158" cy="220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90600"/>
            <a:ext cx="8997696" cy="457200"/>
          </a:xfrm>
        </p:spPr>
        <p:txBody>
          <a:bodyPr/>
          <a:lstStyle/>
          <a:p>
            <a:r>
              <a:rPr lang="en-US" sz="2800" i="0" dirty="0" smtClean="0"/>
              <a:t>Current Initiatives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30352" y="1752600"/>
            <a:ext cx="5797296" cy="4645152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sz="2200" b="1" dirty="0" smtClean="0"/>
              <a:t>Full Fledged Centralized e-GP Implementation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e-Evaluation and Contract Award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e-Contract Management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e-Payment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Public Procurement Management Information (PPMIS)</a:t>
            </a:r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NPPSF II (2013-16)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Standardization of Process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Capacity Development</a:t>
            </a:r>
          </a:p>
          <a:p>
            <a:pPr lvl="2">
              <a:buFont typeface="Courier New" pitchFamily="49" charset="0"/>
              <a:buChar char="o"/>
            </a:pPr>
            <a:r>
              <a:rPr lang="en-GB" dirty="0" smtClean="0"/>
              <a:t>Institutional Development</a:t>
            </a:r>
            <a:endParaRPr lang="en-GB" strike="sngStrike" dirty="0" smtClean="0"/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Framework Agreement</a:t>
            </a:r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Accreditation</a:t>
            </a:r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Revision and Translation of SBDs</a:t>
            </a:r>
          </a:p>
        </p:txBody>
      </p:sp>
      <p:pic>
        <p:nvPicPr>
          <p:cNvPr id="5" name="Content Placeholder 4" descr="Initiative and Drive.jpg"/>
          <p:cNvPicPr>
            <a:picLocks noGrp="1" noChangeAspect="1"/>
          </p:cNvPicPr>
          <p:nvPr>
            <p:ph sz="quarter" idx="15"/>
          </p:nvPr>
        </p:nvPicPr>
        <p:blipFill>
          <a:blip r:embed="rId2" cstate="print"/>
          <a:stretch>
            <a:fillRect/>
          </a:stretch>
        </p:blipFill>
        <p:spPr>
          <a:xfrm>
            <a:off x="6327648" y="1752600"/>
            <a:ext cx="3200400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SCRIPTOR" val="Business Unit"/>
  <p:tag name="FOOTERHEIGHT" val="550"/>
  <p:tag name="HORIZONTALTOCTYPE" val="Header TOC"/>
  <p:tag name="SHOWPRESENTATIONDISCLAIMER" val="Yes"/>
  <p:tag name="SMARTTOCSLIDENUMBER" val="2"/>
  <p:tag name="SMRTDOCUMENTTYPE" val="2"/>
  <p:tag name="TABLEDEFAULTFONTSIZE" val="18"/>
  <p:tag name="TABLEHEADERFONTSIZE" val="20"/>
  <p:tag name="TABLESTYLEID" val="{74ED0A72-4B8E-423B-AE2F-120ADE3C16FB}"/>
  <p:tag name="TOCAPPENDIXTEXT" val="Appendices"/>
  <p:tag name="TOCPAGETEXT}{@TOCPAGELANGUAGETEXT" val="Page"/>
  <p:tag name="TOCSECTIONTEXT" val=" "/>
  <p:tag name="PRESENTATIONDISCLAIMER" val="No Disclaimer - ITS and Internal Use Documents Only"/>
  <p:tag name="GRIDON" val="No"/>
  <p:tag name="TOCAGENDALANGUAGETEXT" val="Agenda"/>
  <p:tag name="TOCPAGELANGUAGETEXT" val="Page"/>
  <p:tag name="SMARTTOCSTYLE" val="Standard Table of Contents [new brand]"/>
  <p:tag name="SMARTTOCHYPERLINK" val="YES"/>
  <p:tag name="SHOW DRAFT STAMP" val="NO"/>
  <p:tag name="SHOW DATE FILEPATH" val="NO"/>
  <p:tag name="PRESENTATION THEME COLOR" val="PwC Burgundy"/>
  <p:tag name="PICTURE" val="Woodrow Wilson Memorial Bridge during renovation"/>
  <p:tag name="HASFRONTIMAGE" val="YES"/>
  <p:tag name="TOCPAGETEXT" val="Page"/>
  <p:tag name="TOCSECTIONHEADERTEXT" val="Section"/>
  <p:tag name="TOCOVERVIEWTEXT" val="Overview"/>
  <p:tag name="TOCTEXT" val="Table of Contents"/>
  <p:tag name="LANGUAGE" val="English (UK)"/>
  <p:tag name="TITLE" val="Nepal PPMO e-GP Implementation (Phase II)"/>
  <p:tag name="SUBTITLE" val="Project Status Report&#10; 15th November- 30th November"/>
  <p:tag name="BUSINESSUNITCOVERTEXT" val="Public Sector"/>
  <p:tag name="REPORT DATE" val="6th December, 2013"/>
  <p:tag name="DRAFT STAMP" val="Draft"/>
  <p:tag name="CONFIDENTIALITY STAMP" val="Strictly Private and Confidentia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  <p:tag name="SMARTLINKEDSHAPEID" val="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  <p:tag name="SMARTLINKEDSHAPEID" val="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  <p:tag name="SMARTLINKEDSHAPEID" val="SideBa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Standard Table of Contents [new brand]"/>
  <p:tag name="SMARTSLIDETYPE" val="TOC"/>
  <p:tag name="UNLOCK SHAPES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TOC"/>
  <p:tag name="TOCTYPE" val="Destinatio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OCText}"/>
  <p:tag name="SMARTWRITE" val="{@TOCText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  <p:tag name="SMARTLINKEDSHAPEID" val="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  <p:tag name="SMARTLINKEDSHAPEID" val="SideBa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  <p:tag name="SMARTLINKEDSHAPEID" val="Titl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Large Title and Subtitle v.2"/>
  <p:tag name="SMARTWRITE" val="{@BusinessUnitCoverText}"/>
  <p:tag name="SMARTREAD" val="{@BusinessUnitCoverText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  <p:tag name="SMARTLINKEDSHAPEID" val="SideBa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heme/theme1.xml><?xml version="1.0" encoding="utf-8"?>
<a:theme xmlns:a="http://schemas.openxmlformats.org/drawingml/2006/main" name="Generic 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6900"/>
        </a:solidFill>
        <a:ln w="25400">
          <a:solidFill>
            <a:schemeClr val="accent5"/>
          </a:solidFill>
        </a:ln>
      </a:spPr>
      <a:bodyPr vert="horz" wrap="square" lIns="91440" tIns="45720" rIns="91440" bIns="45720" rtlCol="0" anchor="ctr">
        <a:noAutofit/>
      </a:bodyPr>
      <a:lstStyle>
        <a:defPPr algn="ctr">
          <a:defRPr noProof="0" dirty="0" smtClean="0"/>
        </a:defPPr>
      </a:lstStyle>
    </a:spDef>
    <a:txDef>
      <a:spPr>
        <a:noFill/>
      </a:spPr>
      <a:bodyPr wrap="square" lIns="0" tIns="0" rIns="0" bIns="0" rtlCol="0">
        <a:spAutoFit/>
      </a:bodyPr>
      <a:lstStyle>
        <a:defPPr indent="-274320">
          <a:defRPr sz="2200" dirty="0" smtClean="0">
            <a:latin typeface="Georgia" pitchFamily="18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 Presentation</Template>
  <TotalTime>9302</TotalTime>
  <Words>707</Words>
  <Application>Microsoft Office PowerPoint</Application>
  <PresentationFormat>Custom</PresentationFormat>
  <Paragraphs>165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Courier New</vt:lpstr>
      <vt:lpstr>Georgia</vt:lpstr>
      <vt:lpstr>Times New Roman</vt:lpstr>
      <vt:lpstr>Generic Presentation</vt:lpstr>
      <vt:lpstr>2nd South Asia Regional Public Procurement Conference Islamabad, Pakistan,  (March 25-27, 2014)  Country Presentation - Nepal</vt:lpstr>
      <vt:lpstr>PowerPoint Presentation</vt:lpstr>
      <vt:lpstr>Nepal at a Glance</vt:lpstr>
      <vt:lpstr>Background</vt:lpstr>
      <vt:lpstr>Country Procurement Reform Initiatives</vt:lpstr>
      <vt:lpstr>Country Procurement Reform Initiatives</vt:lpstr>
      <vt:lpstr>Country Procurement Reform Initiatives</vt:lpstr>
      <vt:lpstr>Achievements made so far in Public Procurement</vt:lpstr>
      <vt:lpstr>Current Initiatives</vt:lpstr>
      <vt:lpstr>Pipeline Activities</vt:lpstr>
      <vt:lpstr>Capacity Development Issues</vt:lpstr>
      <vt:lpstr>Challenges</vt:lpstr>
      <vt:lpstr>Way Forward</vt:lpstr>
      <vt:lpstr>Thank You</vt:lpstr>
    </vt:vector>
  </TitlesOfParts>
  <Company>PricewaterhouseCoopers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Website Revamp - Federal Bank</dc:title>
  <dc:creator>Bhim Khatiwada</dc:creator>
  <dc:description>Generic Presentation</dc:description>
  <cp:lastModifiedBy>Bhim Bahadur Khatiwada</cp:lastModifiedBy>
  <cp:revision>1819</cp:revision>
  <dcterms:created xsi:type="dcterms:W3CDTF">2012-07-29T05:15:10Z</dcterms:created>
  <dcterms:modified xsi:type="dcterms:W3CDTF">2014-03-18T09:14:17Z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Presentation Template Version">
    <vt:lpwstr>20111201</vt:lpwstr>
  </property>
</Properties>
</file>