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5FCB6-8E09-48D7-95CA-7D14E75EEC2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E9E2-395F-4456-BD52-37D267DE0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Rajaraman</a:t>
            </a:r>
            <a:r>
              <a:rPr lang="en-US" dirty="0" smtClean="0"/>
              <a:t> on Evolution of Fiscal Discipline at the State level in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Comments  by  Anwar </a:t>
            </a:r>
            <a:r>
              <a:rPr lang="en-US" dirty="0" smtClean="0"/>
              <a:t>Shah</a:t>
            </a:r>
          </a:p>
          <a:p>
            <a:r>
              <a:rPr lang="en-US" dirty="0" smtClean="0"/>
              <a:t>World Bank Workshop On </a:t>
            </a:r>
            <a:r>
              <a:rPr lang="en-US" dirty="0" err="1" smtClean="0"/>
              <a:t>Subnational</a:t>
            </a:r>
            <a:r>
              <a:rPr lang="en-US" dirty="0" smtClean="0"/>
              <a:t> Fiscal Rules, Islamabad</a:t>
            </a:r>
          </a:p>
          <a:p>
            <a:r>
              <a:rPr lang="en-US" dirty="0" smtClean="0"/>
              <a:t>24 April 2014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Overall states have done better than the Centre in Fiscal Consolidation in India</a:t>
            </a:r>
            <a:endParaRPr lang="en-US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1881981"/>
            <a:ext cx="70675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States’ fiscal consolidation remains fragile as mostly due to lower interests, debt swaps and debt forgiveness. Limited revenue growth and little retrenchment of current expenditures. Capital expenditure retrenchments hurt growth.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from emerging success story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Political consensus and commitment critical for success.</a:t>
            </a:r>
          </a:p>
          <a:p>
            <a:r>
              <a:rPr lang="en-US" dirty="0" smtClean="0"/>
              <a:t>Fiscal rules are not a panacea but do help constrain politics of populism.</a:t>
            </a:r>
          </a:p>
          <a:p>
            <a:r>
              <a:rPr lang="en-US" dirty="0" smtClean="0"/>
              <a:t>Incentives with accountability for results do matter</a:t>
            </a:r>
            <a:r>
              <a:rPr lang="en-US" dirty="0" smtClean="0"/>
              <a:t>. A common element of Brazil and </a:t>
            </a:r>
            <a:r>
              <a:rPr lang="en-US" smtClean="0"/>
              <a:t>India approaches.</a:t>
            </a:r>
            <a:endParaRPr lang="en-US" dirty="0" smtClean="0"/>
          </a:p>
          <a:p>
            <a:r>
              <a:rPr lang="en-US" dirty="0" smtClean="0"/>
              <a:t>Local ownership matters. Political commitment motivated by jurisdictional competition – an important ingredient for success. </a:t>
            </a:r>
          </a:p>
          <a:p>
            <a:r>
              <a:rPr lang="en-US" dirty="0" smtClean="0"/>
              <a:t>Centre should focus on fiscal policy coordination and the enabling environment for credit market access. Central controls on sub-national borrowing negates federalism – federal controls neither necessary nor sufficient – examples Australia and Canada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…….2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Better measurement of fiscal health needed to account for contingent and non-contingent and explicit and implicit liabilities – an area requiring further thought and analysis in India.</a:t>
            </a:r>
          </a:p>
          <a:p>
            <a:r>
              <a:rPr lang="en-US" dirty="0" smtClean="0"/>
              <a:t>Administrative decentralization must go hand in hand with political and fiscal decentralization. Task specialization with accountability for results should be the hallmark of States civil service. A unified federal service with rotating life-long appointments to executive positions in states contributes to a centralized federal structure. </a:t>
            </a:r>
            <a:r>
              <a:rPr lang="en-US" dirty="0" smtClean="0"/>
              <a:t>The Brazilian approach for capping wages and benefits for all tiers a better approach.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All indicators by RBI point towards a successful fiscal consolidation at state level in India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62931"/>
            <a:ext cx="8000999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Growth in Debt/SGDP has been lower in the post FRL period (5 year pre and post averages)</a:t>
            </a:r>
            <a:endParaRPr lang="en-US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325" y="1600200"/>
            <a:ext cx="5485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Downward Trends in Deficit, Debt and Interest payments of states’ debt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48644"/>
            <a:ext cx="8000999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Credit market access has replaced states’ borrowing from the central government 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05781"/>
            <a:ext cx="80009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Lower interest rates a major contributory factor to States’ fiscal consolidation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7" y="1920081"/>
            <a:ext cx="44291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Fiscal Sustainability indicators of Indian States show positive trends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43936"/>
            <a:ext cx="8229600" cy="423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Vulnerability in non-special category states has been reduced but not overcome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4106" y="1600200"/>
            <a:ext cx="5835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Vulnerability in special category states has also been reduced.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672" y="1600200"/>
            <a:ext cx="77846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373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Rajaraman on Evolution of Fiscal Discipline at the State level in India</vt:lpstr>
      <vt:lpstr>All indicators by RBI point towards a successful fiscal consolidation at state level in India</vt:lpstr>
      <vt:lpstr>Growth in Debt/SGDP has been lower in the post FRL period (5 year pre and post averages)</vt:lpstr>
      <vt:lpstr>Downward Trends in Deficit, Debt and Interest payments of states’ debt</vt:lpstr>
      <vt:lpstr>Credit market access has replaced states’ borrowing from the central government </vt:lpstr>
      <vt:lpstr>Lower interest rates a major contributory factor to States’ fiscal consolidation</vt:lpstr>
      <vt:lpstr>Fiscal Sustainability indicators of Indian States show positive trends</vt:lpstr>
      <vt:lpstr>Vulnerability in non-special category states has been reduced but not overcome</vt:lpstr>
      <vt:lpstr>Vulnerability in special category states has also been reduced.</vt:lpstr>
      <vt:lpstr>Overall states have done better than the Centre in Fiscal Consolidation in India</vt:lpstr>
      <vt:lpstr>A note of caution</vt:lpstr>
      <vt:lpstr>Lessons from emerging success story in India</vt:lpstr>
      <vt:lpstr>Lessons …….2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Rajaraman on Evolution of Fiscal Discipline at the State level in India</dc:title>
  <dc:creator>Anwarshah</dc:creator>
  <cp:lastModifiedBy>Anwarshah</cp:lastModifiedBy>
  <cp:revision>19</cp:revision>
  <dcterms:created xsi:type="dcterms:W3CDTF">2014-04-23T03:59:07Z</dcterms:created>
  <dcterms:modified xsi:type="dcterms:W3CDTF">2014-04-23T12:02:53Z</dcterms:modified>
</cp:coreProperties>
</file>