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02" y="-7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89" d="100"/>
          <a:sy n="89" d="100"/>
        </p:scale>
        <p:origin x="-384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647DBD-18F5-49F1-973C-F40FF600FC87}" type="doc">
      <dgm:prSet loTypeId="urn:microsoft.com/office/officeart/2005/8/layout/arrow4" loCatId="relationship" qsTypeId="urn:microsoft.com/office/officeart/2005/8/quickstyle/simple1" qsCatId="simple" csTypeId="urn:microsoft.com/office/officeart/2005/8/colors/accent2_4" csCatId="accent2" phldr="1"/>
      <dgm:spPr/>
      <dgm:t>
        <a:bodyPr/>
        <a:lstStyle/>
        <a:p>
          <a:endParaRPr lang="en-US"/>
        </a:p>
      </dgm:t>
    </dgm:pt>
    <dgm:pt modelId="{5EE550D7-D82D-4B52-8DA6-6527220E217D}">
      <dgm:prSet phldrT="[Text]"/>
      <dgm:spPr/>
      <dgm:t>
        <a:bodyPr/>
        <a:lstStyle/>
        <a:p>
          <a:r>
            <a:rPr lang="en-US" b="1" dirty="0">
              <a:solidFill>
                <a:schemeClr val="bg1"/>
              </a:solidFill>
            </a:rPr>
            <a:t>Less</a:t>
          </a:r>
        </a:p>
      </dgm:t>
    </dgm:pt>
    <dgm:pt modelId="{1E41E453-A597-47E4-B635-CF2357BB2030}" type="sibTrans" cxnId="{83526A91-EA90-4034-AFA2-50A04F1088FD}">
      <dgm:prSet/>
      <dgm:spPr/>
      <dgm:t>
        <a:bodyPr/>
        <a:lstStyle/>
        <a:p>
          <a:endParaRPr lang="en-US"/>
        </a:p>
      </dgm:t>
    </dgm:pt>
    <dgm:pt modelId="{CDA2D25C-B893-4DDA-9DA5-3CDC6C897F59}" type="parTrans" cxnId="{83526A91-EA90-4034-AFA2-50A04F1088FD}">
      <dgm:prSet/>
      <dgm:spPr/>
      <dgm:t>
        <a:bodyPr/>
        <a:lstStyle/>
        <a:p>
          <a:endParaRPr lang="en-US"/>
        </a:p>
      </dgm:t>
    </dgm:pt>
    <dgm:pt modelId="{030B0EEE-401C-465D-840C-168CFB545389}">
      <dgm:prSet phldrT="[Text]"/>
      <dgm:spPr/>
      <dgm:t>
        <a:bodyPr/>
        <a:lstStyle/>
        <a:p>
          <a:r>
            <a:rPr lang="en-US" b="1" dirty="0">
              <a:solidFill>
                <a:schemeClr val="bg1"/>
              </a:solidFill>
            </a:rPr>
            <a:t>More</a:t>
          </a:r>
        </a:p>
      </dgm:t>
    </dgm:pt>
    <dgm:pt modelId="{ED2BF7C1-FCBE-4206-917D-0E48D3C56F0F}" type="sibTrans" cxnId="{4B94FFA0-3E2F-4160-AE83-3210A2DAABBF}">
      <dgm:prSet/>
      <dgm:spPr/>
      <dgm:t>
        <a:bodyPr/>
        <a:lstStyle/>
        <a:p>
          <a:endParaRPr lang="en-US"/>
        </a:p>
      </dgm:t>
    </dgm:pt>
    <dgm:pt modelId="{0358D59F-14F4-45B5-AB0F-DFBA21B40B5E}" type="parTrans" cxnId="{4B94FFA0-3E2F-4160-AE83-3210A2DAABBF}">
      <dgm:prSet/>
      <dgm:spPr/>
      <dgm:t>
        <a:bodyPr/>
        <a:lstStyle/>
        <a:p>
          <a:endParaRPr lang="en-US"/>
        </a:p>
      </dgm:t>
    </dgm:pt>
    <dgm:pt modelId="{49BFF55C-E931-4A77-832C-362E34FE643A}" type="pres">
      <dgm:prSet presAssocID="{05647DBD-18F5-49F1-973C-F40FF600FC87}" presName="compositeShape" presStyleCnt="0">
        <dgm:presLayoutVars>
          <dgm:chMax val="2"/>
          <dgm:dir/>
          <dgm:resizeHandles val="exact"/>
        </dgm:presLayoutVars>
      </dgm:prSet>
      <dgm:spPr/>
      <dgm:t>
        <a:bodyPr/>
        <a:lstStyle/>
        <a:p>
          <a:endParaRPr lang="en-US"/>
        </a:p>
      </dgm:t>
    </dgm:pt>
    <dgm:pt modelId="{ED68A79E-BE0E-432D-864C-BA5DDE903A2A}" type="pres">
      <dgm:prSet presAssocID="{030B0EEE-401C-465D-840C-168CFB545389}" presName="upArrow" presStyleLbl="node1" presStyleIdx="0" presStyleCnt="2" custLinFactNeighborX="17994"/>
      <dgm:spPr>
        <a:solidFill>
          <a:schemeClr val="tx2">
            <a:lumMod val="60000"/>
            <a:lumOff val="40000"/>
          </a:schemeClr>
        </a:solidFill>
      </dgm:spPr>
      <dgm:t>
        <a:bodyPr/>
        <a:lstStyle/>
        <a:p>
          <a:endParaRPr lang="en-US"/>
        </a:p>
      </dgm:t>
    </dgm:pt>
    <dgm:pt modelId="{6A708B16-1A64-4106-BE8C-7A278798064D}" type="pres">
      <dgm:prSet presAssocID="{030B0EEE-401C-465D-840C-168CFB545389}" presName="upArrowText" presStyleLbl="revTx" presStyleIdx="0" presStyleCnt="2">
        <dgm:presLayoutVars>
          <dgm:chMax val="0"/>
          <dgm:bulletEnabled val="1"/>
        </dgm:presLayoutVars>
      </dgm:prSet>
      <dgm:spPr/>
      <dgm:t>
        <a:bodyPr/>
        <a:lstStyle/>
        <a:p>
          <a:endParaRPr lang="en-US"/>
        </a:p>
      </dgm:t>
    </dgm:pt>
    <dgm:pt modelId="{B8D61398-2BD3-41C2-BA3F-D1105E2BF286}" type="pres">
      <dgm:prSet presAssocID="{5EE550D7-D82D-4B52-8DA6-6527220E217D}" presName="downArrow" presStyleLbl="node1" presStyleIdx="1" presStyleCnt="2" custLinFactNeighborX="-30166" custLinFactNeighborY="0"/>
      <dgm:spPr>
        <a:solidFill>
          <a:schemeClr val="tx2">
            <a:lumMod val="60000"/>
            <a:lumOff val="40000"/>
          </a:schemeClr>
        </a:solidFill>
      </dgm:spPr>
      <dgm:t>
        <a:bodyPr/>
        <a:lstStyle/>
        <a:p>
          <a:endParaRPr lang="en-US"/>
        </a:p>
      </dgm:t>
    </dgm:pt>
    <dgm:pt modelId="{60A4A5F8-150D-42EC-8E78-545F79DB5032}" type="pres">
      <dgm:prSet presAssocID="{5EE550D7-D82D-4B52-8DA6-6527220E217D}" presName="downArrowText" presStyleLbl="revTx" presStyleIdx="1" presStyleCnt="2" custScaleX="142807">
        <dgm:presLayoutVars>
          <dgm:chMax val="0"/>
          <dgm:bulletEnabled val="1"/>
        </dgm:presLayoutVars>
      </dgm:prSet>
      <dgm:spPr/>
      <dgm:t>
        <a:bodyPr/>
        <a:lstStyle/>
        <a:p>
          <a:endParaRPr lang="en-US"/>
        </a:p>
      </dgm:t>
    </dgm:pt>
  </dgm:ptLst>
  <dgm:cxnLst>
    <dgm:cxn modelId="{EA9DF8BE-B5E3-466C-B853-CA26A3BE53C7}" type="presOf" srcId="{030B0EEE-401C-465D-840C-168CFB545389}" destId="{6A708B16-1A64-4106-BE8C-7A278798064D}" srcOrd="0" destOrd="0" presId="urn:microsoft.com/office/officeart/2005/8/layout/arrow4"/>
    <dgm:cxn modelId="{4B1556F0-A77C-4B38-B030-8DC795676658}" type="presOf" srcId="{5EE550D7-D82D-4B52-8DA6-6527220E217D}" destId="{60A4A5F8-150D-42EC-8E78-545F79DB5032}" srcOrd="0" destOrd="0" presId="urn:microsoft.com/office/officeart/2005/8/layout/arrow4"/>
    <dgm:cxn modelId="{83526A91-EA90-4034-AFA2-50A04F1088FD}" srcId="{05647DBD-18F5-49F1-973C-F40FF600FC87}" destId="{5EE550D7-D82D-4B52-8DA6-6527220E217D}" srcOrd="1" destOrd="0" parTransId="{CDA2D25C-B893-4DDA-9DA5-3CDC6C897F59}" sibTransId="{1E41E453-A597-47E4-B635-CF2357BB2030}"/>
    <dgm:cxn modelId="{3F2CCEA2-855B-4E34-B745-7A9888F86382}" type="presOf" srcId="{05647DBD-18F5-49F1-973C-F40FF600FC87}" destId="{49BFF55C-E931-4A77-832C-362E34FE643A}" srcOrd="0" destOrd="0" presId="urn:microsoft.com/office/officeart/2005/8/layout/arrow4"/>
    <dgm:cxn modelId="{4B94FFA0-3E2F-4160-AE83-3210A2DAABBF}" srcId="{05647DBD-18F5-49F1-973C-F40FF600FC87}" destId="{030B0EEE-401C-465D-840C-168CFB545389}" srcOrd="0" destOrd="0" parTransId="{0358D59F-14F4-45B5-AB0F-DFBA21B40B5E}" sibTransId="{ED2BF7C1-FCBE-4206-917D-0E48D3C56F0F}"/>
    <dgm:cxn modelId="{281F8163-B1D4-4D05-8A93-4F2347F4D92A}" type="presParOf" srcId="{49BFF55C-E931-4A77-832C-362E34FE643A}" destId="{ED68A79E-BE0E-432D-864C-BA5DDE903A2A}" srcOrd="0" destOrd="0" presId="urn:microsoft.com/office/officeart/2005/8/layout/arrow4"/>
    <dgm:cxn modelId="{14658D0E-27C2-4D0C-808F-79234738D1C0}" type="presParOf" srcId="{49BFF55C-E931-4A77-832C-362E34FE643A}" destId="{6A708B16-1A64-4106-BE8C-7A278798064D}" srcOrd="1" destOrd="0" presId="urn:microsoft.com/office/officeart/2005/8/layout/arrow4"/>
    <dgm:cxn modelId="{B8867792-666A-4E93-B7A2-B0462CD80624}" type="presParOf" srcId="{49BFF55C-E931-4A77-832C-362E34FE643A}" destId="{B8D61398-2BD3-41C2-BA3F-D1105E2BF286}" srcOrd="2" destOrd="0" presId="urn:microsoft.com/office/officeart/2005/8/layout/arrow4"/>
    <dgm:cxn modelId="{915A1F13-849C-4AE8-8A29-F86BF0D5CCA0}" type="presParOf" srcId="{49BFF55C-E931-4A77-832C-362E34FE643A}" destId="{60A4A5F8-150D-42EC-8E78-545F79DB5032}" srcOrd="3" destOrd="0" presId="urn:microsoft.com/office/officeart/2005/8/layout/arrow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EF58092-7357-40DF-A7AB-05FB1A5F1AFE}" type="datetimeFigureOut">
              <a:rPr lang="en-US" smtClean="0"/>
              <a:pPr/>
              <a:t>6/20/2014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DAA3326-152E-45BF-BE7D-71BE9EDB1603}" type="slidenum">
              <a:rPr lang="en-US" smtClean="0"/>
              <a:pPr/>
              <a:t>‹#›</a:t>
            </a:fld>
            <a:endParaRPr lang="en-US"/>
          </a:p>
        </p:txBody>
      </p:sp>
    </p:spTree>
    <p:extLst>
      <p:ext uri="{BB962C8B-B14F-4D97-AF65-F5344CB8AC3E}">
        <p14:creationId xmlns:p14="http://schemas.microsoft.com/office/powerpoint/2010/main" val="3939543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FA38B7-B65C-4B0E-8D87-46137CF1FF56}" type="datetimeFigureOut">
              <a:rPr lang="en-US" smtClean="0"/>
              <a:t>6/20/2014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656991-E0E7-453E-967A-248B7BA7228F}" type="slidenum">
              <a:rPr lang="en-US" smtClean="0"/>
              <a:t>‹#›</a:t>
            </a:fld>
            <a:endParaRPr lang="en-US"/>
          </a:p>
        </p:txBody>
      </p:sp>
    </p:spTree>
    <p:extLst>
      <p:ext uri="{BB962C8B-B14F-4D97-AF65-F5344CB8AC3E}">
        <p14:creationId xmlns:p14="http://schemas.microsoft.com/office/powerpoint/2010/main" val="2712362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Nepal halved poverty in only</a:t>
            </a:r>
            <a:r>
              <a:rPr lang="en-US" baseline="0" dirty="0" smtClean="0"/>
              <a:t> seven years (2004-2011) and is also on track to reach other MDGs on health and education</a:t>
            </a:r>
          </a:p>
          <a:p>
            <a:pPr marL="171450" indent="-171450">
              <a:buFont typeface="Arial" panose="020B0604020202020204" pitchFamily="34" charset="0"/>
              <a:buChar char="•"/>
            </a:pPr>
            <a:r>
              <a:rPr lang="en-US" baseline="0" dirty="0" smtClean="0"/>
              <a:t>Also strong progress in enhancing gender equality and other social indicators</a:t>
            </a:r>
          </a:p>
          <a:p>
            <a:pPr marL="171450" indent="-171450">
              <a:buFont typeface="Arial" panose="020B0604020202020204" pitchFamily="34" charset="0"/>
              <a:buChar char="•"/>
            </a:pPr>
            <a:r>
              <a:rPr lang="en-US" baseline="0" dirty="0" smtClean="0"/>
              <a:t>But progress on poverty reduction has to continue – the bottom 40 percent are clustered too close to the poverty line and vulnerability remains high</a:t>
            </a:r>
          </a:p>
          <a:p>
            <a:pPr marL="171450" indent="-171450">
              <a:buFont typeface="Arial" panose="020B0604020202020204" pitchFamily="34" charset="0"/>
              <a:buChar char="•"/>
            </a:pPr>
            <a:r>
              <a:rPr lang="en-US" baseline="0" dirty="0" smtClean="0"/>
              <a:t>Poverty is also more severe in rural areas as well as in the western and mountainous parts of Nepal (but more poor people live in the densely populated </a:t>
            </a:r>
            <a:r>
              <a:rPr lang="en-US" baseline="0" dirty="0" err="1" smtClean="0"/>
              <a:t>Terai</a:t>
            </a:r>
            <a:r>
              <a:rPr lang="en-US" baseline="0" dirty="0" smtClean="0"/>
              <a:t>). </a:t>
            </a:r>
          </a:p>
        </p:txBody>
      </p:sp>
      <p:sp>
        <p:nvSpPr>
          <p:cNvPr id="4" name="Slide Number Placeholder 3"/>
          <p:cNvSpPr>
            <a:spLocks noGrp="1"/>
          </p:cNvSpPr>
          <p:nvPr>
            <p:ph type="sldNum" sz="quarter" idx="10"/>
          </p:nvPr>
        </p:nvSpPr>
        <p:spPr/>
        <p:txBody>
          <a:bodyPr/>
          <a:lstStyle/>
          <a:p>
            <a:fld id="{80656991-E0E7-453E-967A-248B7BA7228F}" type="slidenum">
              <a:rPr lang="en-US" smtClean="0"/>
              <a:t>2</a:t>
            </a:fld>
            <a:endParaRPr lang="en-US"/>
          </a:p>
        </p:txBody>
      </p:sp>
    </p:spTree>
    <p:extLst>
      <p:ext uri="{BB962C8B-B14F-4D97-AF65-F5344CB8AC3E}">
        <p14:creationId xmlns:p14="http://schemas.microsoft.com/office/powerpoint/2010/main" val="2684539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The driver</a:t>
            </a:r>
            <a:r>
              <a:rPr lang="en-US" baseline="0" dirty="0" smtClean="0"/>
              <a:t> of poverty reduction in Nepal is income received from remittances. </a:t>
            </a:r>
          </a:p>
          <a:p>
            <a:pPr marL="171450" indent="-171450">
              <a:buFont typeface="Arial" panose="020B0604020202020204" pitchFamily="34" charset="0"/>
              <a:buChar char="•"/>
            </a:pPr>
            <a:r>
              <a:rPr lang="en-US" baseline="0" dirty="0" smtClean="0"/>
              <a:t>However, to further reduce poverty, the World Bank has found that Nepal will have to achieve higher and more sustainable levels of growth.</a:t>
            </a:r>
          </a:p>
          <a:p>
            <a:pPr marL="171450" indent="-171450">
              <a:buFont typeface="Arial" panose="020B0604020202020204" pitchFamily="34" charset="0"/>
              <a:buChar char="•"/>
            </a:pPr>
            <a:r>
              <a:rPr lang="en-US" baseline="0" dirty="0" smtClean="0"/>
              <a:t>While growth has been positive, most notably during the conflict, the country’s overall growth levels have been tampering off over the last decade (around 4 percent during a time in which India reached near double digit growth). </a:t>
            </a:r>
          </a:p>
          <a:p>
            <a:endParaRPr lang="en-US" dirty="0"/>
          </a:p>
        </p:txBody>
      </p:sp>
      <p:sp>
        <p:nvSpPr>
          <p:cNvPr id="4" name="Slide Number Placeholder 3"/>
          <p:cNvSpPr>
            <a:spLocks noGrp="1"/>
          </p:cNvSpPr>
          <p:nvPr>
            <p:ph type="sldNum" sz="quarter" idx="10"/>
          </p:nvPr>
        </p:nvSpPr>
        <p:spPr/>
        <p:txBody>
          <a:bodyPr/>
          <a:lstStyle/>
          <a:p>
            <a:fld id="{80656991-E0E7-453E-967A-248B7BA7228F}" type="slidenum">
              <a:rPr lang="en-US" smtClean="0"/>
              <a:t>3</a:t>
            </a:fld>
            <a:endParaRPr lang="en-US"/>
          </a:p>
        </p:txBody>
      </p:sp>
    </p:spTree>
    <p:extLst>
      <p:ext uri="{BB962C8B-B14F-4D97-AF65-F5344CB8AC3E}">
        <p14:creationId xmlns:p14="http://schemas.microsoft.com/office/powerpoint/2010/main" val="3492229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The Bank will present policy notes for the government, which will go into more detail on the link between growth and poverty reduction, which is not to focus of this presentation.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The key constraints to growth and poverty reduction that we will discuss in the policy notes, however, also provide the basis for our engagement in the CPS. They are the three Is: Investment, Infrastructure, Inclusion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Within this very broad framework, the major development challenges and growth constraints for Nepal include: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Political stability – continues to be identified by investors as the number one constraint – even before access to electricity</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Nepal’s hydropower potential is well known and tapping it should be the country’s prime goal</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Transportation is the second most important infrastructure challenge, especially with respect to linking Nepal to India</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Financial sector stability and providing a conducive business environment are important to incentivize private investments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Agriculture provides an important link between growth and poverty reduction – it provides one third of GDP and employs three quarters of the population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To make growth inclusive, it will be important to not just provide access to services, but also make sure these services are equally available and of improved quality</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Given Nepal’s demographics, the country needs to provide jobs to its youth to allow them to earn higher wages either at home or abroad</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Governance and especially improved management of public expenditures is important to allow for more effective and efficient private investment to stimulate the economy    </a:t>
            </a:r>
            <a:endParaRPr lang="en-US" dirty="0" smtClean="0"/>
          </a:p>
          <a:p>
            <a:endParaRPr lang="en-US" dirty="0"/>
          </a:p>
        </p:txBody>
      </p:sp>
      <p:sp>
        <p:nvSpPr>
          <p:cNvPr id="4" name="Slide Number Placeholder 3"/>
          <p:cNvSpPr>
            <a:spLocks noGrp="1"/>
          </p:cNvSpPr>
          <p:nvPr>
            <p:ph type="sldNum" sz="quarter" idx="10"/>
          </p:nvPr>
        </p:nvSpPr>
        <p:spPr/>
        <p:txBody>
          <a:bodyPr/>
          <a:lstStyle/>
          <a:p>
            <a:fld id="{80656991-E0E7-453E-967A-248B7BA7228F}" type="slidenum">
              <a:rPr lang="en-US" smtClean="0"/>
              <a:t>4</a:t>
            </a:fld>
            <a:endParaRPr lang="en-US"/>
          </a:p>
        </p:txBody>
      </p:sp>
    </p:spTree>
    <p:extLst>
      <p:ext uri="{BB962C8B-B14F-4D97-AF65-F5344CB8AC3E}">
        <p14:creationId xmlns:p14="http://schemas.microsoft.com/office/powerpoint/2010/main" val="37161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The</a:t>
            </a:r>
            <a:r>
              <a:rPr lang="en-US" baseline="0" dirty="0" smtClean="0"/>
              <a:t> WBG stands ready to support the Government in addressing some of its key development challenges within the areas where it as a distinct comparative advantage</a:t>
            </a:r>
          </a:p>
          <a:p>
            <a:pPr marL="171450" indent="-171450">
              <a:buFont typeface="Arial" panose="020B0604020202020204" pitchFamily="34" charset="0"/>
              <a:buChar char="•"/>
            </a:pPr>
            <a:r>
              <a:rPr lang="en-US" baseline="0" dirty="0" smtClean="0"/>
              <a:t>The WBG focus will be to support fast and sustained growth that is also inclusive and will help reduce extreme poverty and promote share prosperity </a:t>
            </a:r>
            <a:endParaRPr lang="en-US" dirty="0"/>
          </a:p>
        </p:txBody>
      </p:sp>
      <p:sp>
        <p:nvSpPr>
          <p:cNvPr id="4" name="Slide Number Placeholder 3"/>
          <p:cNvSpPr>
            <a:spLocks noGrp="1"/>
          </p:cNvSpPr>
          <p:nvPr>
            <p:ph type="sldNum" sz="quarter" idx="10"/>
          </p:nvPr>
        </p:nvSpPr>
        <p:spPr/>
        <p:txBody>
          <a:bodyPr/>
          <a:lstStyle/>
          <a:p>
            <a:fld id="{80656991-E0E7-453E-967A-248B7BA7228F}" type="slidenum">
              <a:rPr lang="en-US" smtClean="0"/>
              <a:t>5</a:t>
            </a:fld>
            <a:endParaRPr lang="en-US"/>
          </a:p>
        </p:txBody>
      </p:sp>
    </p:spTree>
    <p:extLst>
      <p:ext uri="{BB962C8B-B14F-4D97-AF65-F5344CB8AC3E}">
        <p14:creationId xmlns:p14="http://schemas.microsoft.com/office/powerpoint/2010/main" val="536666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Under Pillar</a:t>
            </a:r>
            <a:r>
              <a:rPr lang="en-US" baseline="0" dirty="0" smtClean="0"/>
              <a:t> 1, the primary focus will be on increasing the electricity supply within the country by tapping the country’s hydropower potential</a:t>
            </a:r>
          </a:p>
          <a:p>
            <a:pPr marL="171450" indent="-171450">
              <a:buFont typeface="Arial" panose="020B0604020202020204" pitchFamily="34" charset="0"/>
              <a:buChar char="•"/>
            </a:pPr>
            <a:r>
              <a:rPr lang="en-US" baseline="0" dirty="0" smtClean="0"/>
              <a:t>The transport connectivity objective will focus on strategic investments in the road sector that will link with other parts of our engagement (e.g. on agribusiness) and help to connect markets within Nepal and with Nepal’s main export partner, India</a:t>
            </a:r>
          </a:p>
          <a:p>
            <a:pPr marL="171450" indent="-171450">
              <a:buFont typeface="Arial" panose="020B0604020202020204" pitchFamily="34" charset="0"/>
              <a:buChar char="•"/>
            </a:pPr>
            <a:r>
              <a:rPr lang="en-US" baseline="0" dirty="0" smtClean="0"/>
              <a:t>Financial instability remains a threat to Nepal’s financial sector and the Bank will continue to provide support; IFC will continue to support improvements in the broader business environment   </a:t>
            </a:r>
            <a:endParaRPr lang="en-US" dirty="0" smtClean="0"/>
          </a:p>
          <a:p>
            <a:endParaRPr lang="en-US" dirty="0"/>
          </a:p>
        </p:txBody>
      </p:sp>
      <p:sp>
        <p:nvSpPr>
          <p:cNvPr id="4" name="Slide Number Placeholder 3"/>
          <p:cNvSpPr>
            <a:spLocks noGrp="1"/>
          </p:cNvSpPr>
          <p:nvPr>
            <p:ph type="sldNum" sz="quarter" idx="10"/>
          </p:nvPr>
        </p:nvSpPr>
        <p:spPr/>
        <p:txBody>
          <a:bodyPr/>
          <a:lstStyle/>
          <a:p>
            <a:fld id="{80656991-E0E7-453E-967A-248B7BA7228F}" type="slidenum">
              <a:rPr lang="en-US" smtClean="0"/>
              <a:t>6</a:t>
            </a:fld>
            <a:endParaRPr lang="en-US"/>
          </a:p>
        </p:txBody>
      </p:sp>
    </p:spTree>
    <p:extLst>
      <p:ext uri="{BB962C8B-B14F-4D97-AF65-F5344CB8AC3E}">
        <p14:creationId xmlns:p14="http://schemas.microsoft.com/office/powerpoint/2010/main" val="4258240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Growth alone will not help Nepal</a:t>
            </a:r>
            <a:r>
              <a:rPr lang="en-US" baseline="0" dirty="0" smtClean="0"/>
              <a:t> to further reduce poverty and it is necessary to make growth more inclusive; inclusion will also support growth, e.g. through strengthening human capital. </a:t>
            </a:r>
          </a:p>
          <a:p>
            <a:pPr marL="171450" indent="-171450">
              <a:buFont typeface="Arial" panose="020B0604020202020204" pitchFamily="34" charset="0"/>
              <a:buChar char="•"/>
            </a:pPr>
            <a:r>
              <a:rPr lang="en-US" baseline="0" dirty="0" smtClean="0"/>
              <a:t>The WBG will support increased agriculture productivity and commercialization especially in remote areas. A focus will be on cash crops for export markets, in particular India. </a:t>
            </a:r>
          </a:p>
          <a:p>
            <a:pPr marL="171450" indent="-171450">
              <a:buFont typeface="Arial" panose="020B0604020202020204" pitchFamily="34" charset="0"/>
              <a:buChar char="•"/>
            </a:pPr>
            <a:r>
              <a:rPr lang="en-US" baseline="0" dirty="0" smtClean="0"/>
              <a:t>The WBG will move away from supporting all levels education to a stronger focus on providing young </a:t>
            </a:r>
            <a:r>
              <a:rPr lang="en-US" baseline="0" dirty="0" err="1" smtClean="0"/>
              <a:t>Nepalis</a:t>
            </a:r>
            <a:r>
              <a:rPr lang="en-US" baseline="0" dirty="0" smtClean="0"/>
              <a:t> with the necessary skills to find better-earning jobs. </a:t>
            </a:r>
          </a:p>
          <a:p>
            <a:pPr marL="171450" indent="-171450">
              <a:buFont typeface="Arial" panose="020B0604020202020204" pitchFamily="34" charset="0"/>
              <a:buChar char="•"/>
            </a:pPr>
            <a:r>
              <a:rPr lang="en-US" baseline="0" dirty="0" smtClean="0"/>
              <a:t>The WBG will continue to support the provision of health and nutrition services, but with a focus on making these services more equitable and focusing on the poor. </a:t>
            </a:r>
          </a:p>
          <a:p>
            <a:pPr marL="171450" indent="-171450">
              <a:buFont typeface="Arial" panose="020B0604020202020204" pitchFamily="34" charset="0"/>
              <a:buChar char="•"/>
            </a:pPr>
            <a:r>
              <a:rPr lang="en-US" baseline="0" dirty="0" smtClean="0"/>
              <a:t>The WBG will support the development of a more focused, efficient and transport social safety net system that helps those </a:t>
            </a:r>
            <a:r>
              <a:rPr lang="en-US" baseline="0" dirty="0" err="1" smtClean="0"/>
              <a:t>Nepalis</a:t>
            </a:r>
            <a:r>
              <a:rPr lang="en-US" baseline="0" dirty="0" smtClean="0"/>
              <a:t> that are either in poverty or on the risk of falling into poverty. </a:t>
            </a:r>
          </a:p>
          <a:p>
            <a:pPr marL="171450" indent="-171450">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80656991-E0E7-453E-967A-248B7BA7228F}" type="slidenum">
              <a:rPr lang="en-US" smtClean="0"/>
              <a:t>7</a:t>
            </a:fld>
            <a:endParaRPr lang="en-US"/>
          </a:p>
        </p:txBody>
      </p:sp>
    </p:spTree>
    <p:extLst>
      <p:ext uri="{BB962C8B-B14F-4D97-AF65-F5344CB8AC3E}">
        <p14:creationId xmlns:p14="http://schemas.microsoft.com/office/powerpoint/2010/main" val="16590595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Governance, Gender</a:t>
            </a:r>
            <a:r>
              <a:rPr lang="en-US" baseline="0" dirty="0" smtClean="0"/>
              <a:t> and Climate Change are important cross-cutting dimensions that our program is already supporting and will continue to support during the CPS period. </a:t>
            </a:r>
          </a:p>
          <a:p>
            <a:pPr marL="171450" indent="-171450">
              <a:buFont typeface="Arial" panose="020B0604020202020204" pitchFamily="34" charset="0"/>
              <a:buChar char="•"/>
            </a:pPr>
            <a:r>
              <a:rPr lang="en-US" baseline="0" dirty="0" smtClean="0"/>
              <a:t>In governance the focus will continue to be on PFM, procurement and social accountability</a:t>
            </a:r>
          </a:p>
          <a:p>
            <a:pPr marL="171450" indent="-171450">
              <a:buFont typeface="Arial" panose="020B0604020202020204" pitchFamily="34" charset="0"/>
              <a:buChar char="•"/>
            </a:pPr>
            <a:r>
              <a:rPr lang="en-US" baseline="0" dirty="0" smtClean="0"/>
              <a:t>Our program will continue to focus on gender and making sure women as well as other socially disadvantaged groups are fully included in the economy. </a:t>
            </a:r>
          </a:p>
          <a:p>
            <a:pPr marL="171450" indent="-171450">
              <a:buFont typeface="Arial" panose="020B0604020202020204" pitchFamily="34" charset="0"/>
              <a:buChar char="•"/>
            </a:pPr>
            <a:r>
              <a:rPr lang="en-US" baseline="0" dirty="0" smtClean="0"/>
              <a:t>We will continue to support climate change, e.g. through ongoing activities focusing on improving weather forecasting. </a:t>
            </a:r>
            <a:endParaRPr lang="en-US" dirty="0" smtClean="0"/>
          </a:p>
          <a:p>
            <a:endParaRPr lang="en-US" dirty="0"/>
          </a:p>
        </p:txBody>
      </p:sp>
      <p:sp>
        <p:nvSpPr>
          <p:cNvPr id="4" name="Slide Number Placeholder 3"/>
          <p:cNvSpPr>
            <a:spLocks noGrp="1"/>
          </p:cNvSpPr>
          <p:nvPr>
            <p:ph type="sldNum" sz="quarter" idx="10"/>
          </p:nvPr>
        </p:nvSpPr>
        <p:spPr/>
        <p:txBody>
          <a:bodyPr/>
          <a:lstStyle/>
          <a:p>
            <a:fld id="{80656991-E0E7-453E-967A-248B7BA7228F}" type="slidenum">
              <a:rPr lang="en-US" smtClean="0"/>
              <a:t>8</a:t>
            </a:fld>
            <a:endParaRPr lang="en-US"/>
          </a:p>
        </p:txBody>
      </p:sp>
    </p:spTree>
    <p:extLst>
      <p:ext uri="{BB962C8B-B14F-4D97-AF65-F5344CB8AC3E}">
        <p14:creationId xmlns:p14="http://schemas.microsoft.com/office/powerpoint/2010/main" val="789251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Implementation focuses on financing, knowledge</a:t>
            </a:r>
            <a:r>
              <a:rPr lang="en-US" baseline="0" dirty="0" smtClean="0"/>
              <a:t> and partnerships. </a:t>
            </a:r>
          </a:p>
          <a:p>
            <a:pPr marL="171450" indent="-171450">
              <a:buFont typeface="Arial" panose="020B0604020202020204" pitchFamily="34" charset="0"/>
              <a:buChar char="•"/>
            </a:pPr>
            <a:r>
              <a:rPr lang="en-US" baseline="0" dirty="0" smtClean="0"/>
              <a:t>Financing will continue through all instruments at the Bank’s disposal, including DPCs, risk guarantees, investment financing, etc. </a:t>
            </a:r>
          </a:p>
          <a:p>
            <a:pPr marL="171450" indent="-171450">
              <a:buFont typeface="Arial" panose="020B0604020202020204" pitchFamily="34" charset="0"/>
              <a:buChar char="•"/>
            </a:pPr>
            <a:r>
              <a:rPr lang="en-US" baseline="0" dirty="0" smtClean="0"/>
              <a:t>The knowledge program will be enhanced through various core diagnostics, including a comprehensive Country Economic Memorandum in the first year of the CPS. We will strengthen the link between our knowledge program and our operations to make sure we learn from implementation and apply the correct knowledge in improving our engagement. </a:t>
            </a:r>
          </a:p>
          <a:p>
            <a:pPr marL="171450" indent="-171450">
              <a:buFont typeface="Arial" panose="020B0604020202020204" pitchFamily="34" charset="0"/>
              <a:buChar char="•"/>
            </a:pPr>
            <a:r>
              <a:rPr lang="en-US" baseline="0" dirty="0" smtClean="0"/>
              <a:t>Partnerships are key and the WBG will disengage in areas where other partners have a stronger presence and where it lacks a comparative advantage. </a:t>
            </a:r>
            <a:endParaRPr lang="en-US" dirty="0" smtClean="0"/>
          </a:p>
          <a:p>
            <a:endParaRPr lang="en-US" dirty="0"/>
          </a:p>
        </p:txBody>
      </p:sp>
      <p:sp>
        <p:nvSpPr>
          <p:cNvPr id="4" name="Slide Number Placeholder 3"/>
          <p:cNvSpPr>
            <a:spLocks noGrp="1"/>
          </p:cNvSpPr>
          <p:nvPr>
            <p:ph type="sldNum" sz="quarter" idx="10"/>
          </p:nvPr>
        </p:nvSpPr>
        <p:spPr/>
        <p:txBody>
          <a:bodyPr/>
          <a:lstStyle/>
          <a:p>
            <a:fld id="{80656991-E0E7-453E-967A-248B7BA7228F}" type="slidenum">
              <a:rPr lang="en-US" smtClean="0"/>
              <a:t>9</a:t>
            </a:fld>
            <a:endParaRPr lang="en-US"/>
          </a:p>
        </p:txBody>
      </p:sp>
    </p:spTree>
    <p:extLst>
      <p:ext uri="{BB962C8B-B14F-4D97-AF65-F5344CB8AC3E}">
        <p14:creationId xmlns:p14="http://schemas.microsoft.com/office/powerpoint/2010/main" val="1949759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DFE7BD-B6F0-4EB9-AC88-DFF5F410379B}" type="datetimeFigureOut">
              <a:rPr lang="en-US" smtClean="0"/>
              <a:pPr/>
              <a:t>6/20/2014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4C3BF-0C40-484A-9812-158E3FCA4D31}" type="slidenum">
              <a:rPr lang="en-US" smtClean="0"/>
              <a:pPr/>
              <a:t>‹#›</a:t>
            </a:fld>
            <a:endParaRPr lang="en-US"/>
          </a:p>
        </p:txBody>
      </p:sp>
    </p:spTree>
    <p:extLst>
      <p:ext uri="{BB962C8B-B14F-4D97-AF65-F5344CB8AC3E}">
        <p14:creationId xmlns:p14="http://schemas.microsoft.com/office/powerpoint/2010/main" val="2336685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DFE7BD-B6F0-4EB9-AC88-DFF5F410379B}" type="datetimeFigureOut">
              <a:rPr lang="en-US" smtClean="0"/>
              <a:pPr/>
              <a:t>6/20/2014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4C3BF-0C40-484A-9812-158E3FCA4D31}" type="slidenum">
              <a:rPr lang="en-US" smtClean="0"/>
              <a:pPr/>
              <a:t>‹#›</a:t>
            </a:fld>
            <a:endParaRPr lang="en-US"/>
          </a:p>
        </p:txBody>
      </p:sp>
    </p:spTree>
    <p:extLst>
      <p:ext uri="{BB962C8B-B14F-4D97-AF65-F5344CB8AC3E}">
        <p14:creationId xmlns:p14="http://schemas.microsoft.com/office/powerpoint/2010/main" val="1891863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DFE7BD-B6F0-4EB9-AC88-DFF5F410379B}" type="datetimeFigureOut">
              <a:rPr lang="en-US" smtClean="0"/>
              <a:pPr/>
              <a:t>6/20/2014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4C3BF-0C40-484A-9812-158E3FCA4D31}" type="slidenum">
              <a:rPr lang="en-US" smtClean="0"/>
              <a:pPr/>
              <a:t>‹#›</a:t>
            </a:fld>
            <a:endParaRPr lang="en-US"/>
          </a:p>
        </p:txBody>
      </p:sp>
    </p:spTree>
    <p:extLst>
      <p:ext uri="{BB962C8B-B14F-4D97-AF65-F5344CB8AC3E}">
        <p14:creationId xmlns:p14="http://schemas.microsoft.com/office/powerpoint/2010/main" val="3350872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BDFE7BD-B6F0-4EB9-AC88-DFF5F410379B}" type="datetimeFigureOut">
              <a:rPr lang="en-US" smtClean="0"/>
              <a:pPr/>
              <a:t>6/20/2014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74C3BF-0C40-484A-9812-158E3FCA4D31}" type="slidenum">
              <a:rPr lang="en-US" smtClean="0"/>
              <a:pPr/>
              <a:t>‹#›</a:t>
            </a:fld>
            <a:endParaRPr lang="en-US"/>
          </a:p>
        </p:txBody>
      </p:sp>
      <p:grpSp>
        <p:nvGrpSpPr>
          <p:cNvPr id="7" name="Group 6"/>
          <p:cNvGrpSpPr/>
          <p:nvPr userDrawn="1"/>
        </p:nvGrpSpPr>
        <p:grpSpPr>
          <a:xfrm>
            <a:off x="0" y="-132844"/>
            <a:ext cx="9144001" cy="1524000"/>
            <a:chOff x="-1" y="-132843"/>
            <a:chExt cx="9144001" cy="1524000"/>
          </a:xfrm>
        </p:grpSpPr>
        <p:sp>
          <p:nvSpPr>
            <p:cNvPr id="8" name="Rectangle 7"/>
            <p:cNvSpPr/>
            <p:nvPr/>
          </p:nvSpPr>
          <p:spPr>
            <a:xfrm>
              <a:off x="0" y="0"/>
              <a:ext cx="9144000" cy="1295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lumMod val="75000"/>
                  </a:schemeClr>
                </a:solidFill>
              </a:endParaRPr>
            </a:p>
          </p:txBody>
        </p:sp>
        <p:pic>
          <p:nvPicPr>
            <p:cNvPr id="9" name="Picture 8" descr="logo.png"/>
            <p:cNvPicPr>
              <a:picLocks noChangeAspect="1"/>
            </p:cNvPicPr>
            <p:nvPr/>
          </p:nvPicPr>
          <p:blipFill>
            <a:blip r:embed="rId2" cstate="print"/>
            <a:stretch>
              <a:fillRect/>
            </a:stretch>
          </p:blipFill>
          <p:spPr>
            <a:xfrm>
              <a:off x="-1" y="-132843"/>
              <a:ext cx="1024089" cy="1524000"/>
            </a:xfrm>
            <a:prstGeom prst="rect">
              <a:avLst/>
            </a:prstGeom>
          </p:spPr>
        </p:pic>
      </p:grpSp>
      <p:pic>
        <p:nvPicPr>
          <p:cNvPr id="10" name="Picture 9" descr="Strip.jpg"/>
          <p:cNvPicPr>
            <a:picLocks noChangeAspect="1"/>
          </p:cNvPicPr>
          <p:nvPr userDrawn="1"/>
        </p:nvPicPr>
        <p:blipFill>
          <a:blip r:embed="rId3" cstate="print"/>
          <a:stretch>
            <a:fillRect/>
          </a:stretch>
        </p:blipFill>
        <p:spPr>
          <a:xfrm>
            <a:off x="-1" y="6197838"/>
            <a:ext cx="9144001" cy="664431"/>
          </a:xfrm>
          <a:prstGeom prst="rect">
            <a:avLst/>
          </a:prstGeom>
        </p:spPr>
      </p:pic>
    </p:spTree>
    <p:extLst>
      <p:ext uri="{BB962C8B-B14F-4D97-AF65-F5344CB8AC3E}">
        <p14:creationId xmlns:p14="http://schemas.microsoft.com/office/powerpoint/2010/main" val="854537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DFE7BD-B6F0-4EB9-AC88-DFF5F410379B}" type="datetimeFigureOut">
              <a:rPr lang="en-US" smtClean="0"/>
              <a:pPr/>
              <a:t>6/20/2014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4C3BF-0C40-484A-9812-158E3FCA4D31}" type="slidenum">
              <a:rPr lang="en-US" smtClean="0"/>
              <a:pPr/>
              <a:t>‹#›</a:t>
            </a:fld>
            <a:endParaRPr lang="en-US"/>
          </a:p>
        </p:txBody>
      </p:sp>
    </p:spTree>
    <p:extLst>
      <p:ext uri="{BB962C8B-B14F-4D97-AF65-F5344CB8AC3E}">
        <p14:creationId xmlns:p14="http://schemas.microsoft.com/office/powerpoint/2010/main" val="2374215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DFE7BD-B6F0-4EB9-AC88-DFF5F410379B}" type="datetimeFigureOut">
              <a:rPr lang="en-US" smtClean="0"/>
              <a:pPr/>
              <a:t>6/20/2014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74C3BF-0C40-484A-9812-158E3FCA4D31}" type="slidenum">
              <a:rPr lang="en-US" smtClean="0"/>
              <a:pPr/>
              <a:t>‹#›</a:t>
            </a:fld>
            <a:endParaRPr lang="en-US"/>
          </a:p>
        </p:txBody>
      </p:sp>
    </p:spTree>
    <p:extLst>
      <p:ext uri="{BB962C8B-B14F-4D97-AF65-F5344CB8AC3E}">
        <p14:creationId xmlns:p14="http://schemas.microsoft.com/office/powerpoint/2010/main" val="3633475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DFE7BD-B6F0-4EB9-AC88-DFF5F410379B}" type="datetimeFigureOut">
              <a:rPr lang="en-US" smtClean="0"/>
              <a:pPr/>
              <a:t>6/20/2014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74C3BF-0C40-484A-9812-158E3FCA4D31}" type="slidenum">
              <a:rPr lang="en-US" smtClean="0"/>
              <a:pPr/>
              <a:t>‹#›</a:t>
            </a:fld>
            <a:endParaRPr lang="en-US"/>
          </a:p>
        </p:txBody>
      </p:sp>
    </p:spTree>
    <p:extLst>
      <p:ext uri="{BB962C8B-B14F-4D97-AF65-F5344CB8AC3E}">
        <p14:creationId xmlns:p14="http://schemas.microsoft.com/office/powerpoint/2010/main" val="4198689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DFE7BD-B6F0-4EB9-AC88-DFF5F410379B}" type="datetimeFigureOut">
              <a:rPr lang="en-US" smtClean="0"/>
              <a:pPr/>
              <a:t>6/20/2014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74C3BF-0C40-484A-9812-158E3FCA4D31}" type="slidenum">
              <a:rPr lang="en-US" smtClean="0"/>
              <a:pPr/>
              <a:t>‹#›</a:t>
            </a:fld>
            <a:endParaRPr lang="en-US"/>
          </a:p>
        </p:txBody>
      </p:sp>
    </p:spTree>
    <p:extLst>
      <p:ext uri="{BB962C8B-B14F-4D97-AF65-F5344CB8AC3E}">
        <p14:creationId xmlns:p14="http://schemas.microsoft.com/office/powerpoint/2010/main" val="213827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DFE7BD-B6F0-4EB9-AC88-DFF5F410379B}" type="datetimeFigureOut">
              <a:rPr lang="en-US" smtClean="0"/>
              <a:pPr/>
              <a:t>6/20/2014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74C3BF-0C40-484A-9812-158E3FCA4D31}" type="slidenum">
              <a:rPr lang="en-US" smtClean="0"/>
              <a:pPr/>
              <a:t>‹#›</a:t>
            </a:fld>
            <a:endParaRPr lang="en-US"/>
          </a:p>
        </p:txBody>
      </p:sp>
    </p:spTree>
    <p:extLst>
      <p:ext uri="{BB962C8B-B14F-4D97-AF65-F5344CB8AC3E}">
        <p14:creationId xmlns:p14="http://schemas.microsoft.com/office/powerpoint/2010/main" val="1965058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DFE7BD-B6F0-4EB9-AC88-DFF5F410379B}" type="datetimeFigureOut">
              <a:rPr lang="en-US" smtClean="0"/>
              <a:pPr/>
              <a:t>6/20/2014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74C3BF-0C40-484A-9812-158E3FCA4D31}" type="slidenum">
              <a:rPr lang="en-US" smtClean="0"/>
              <a:pPr/>
              <a:t>‹#›</a:t>
            </a:fld>
            <a:endParaRPr lang="en-US"/>
          </a:p>
        </p:txBody>
      </p:sp>
    </p:spTree>
    <p:extLst>
      <p:ext uri="{BB962C8B-B14F-4D97-AF65-F5344CB8AC3E}">
        <p14:creationId xmlns:p14="http://schemas.microsoft.com/office/powerpoint/2010/main" val="1905945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DFE7BD-B6F0-4EB9-AC88-DFF5F410379B}" type="datetimeFigureOut">
              <a:rPr lang="en-US" smtClean="0"/>
              <a:pPr/>
              <a:t>6/20/2014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74C3BF-0C40-484A-9812-158E3FCA4D31}" type="slidenum">
              <a:rPr lang="en-US" smtClean="0"/>
              <a:pPr/>
              <a:t>‹#›</a:t>
            </a:fld>
            <a:endParaRPr lang="en-US"/>
          </a:p>
        </p:txBody>
      </p:sp>
    </p:spTree>
    <p:extLst>
      <p:ext uri="{BB962C8B-B14F-4D97-AF65-F5344CB8AC3E}">
        <p14:creationId xmlns:p14="http://schemas.microsoft.com/office/powerpoint/2010/main" val="1984222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FE7BD-B6F0-4EB9-AC88-DFF5F410379B}" type="datetimeFigureOut">
              <a:rPr lang="en-US" smtClean="0"/>
              <a:pPr/>
              <a:t>6/20/2014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74C3BF-0C40-484A-9812-158E3FCA4D31}" type="slidenum">
              <a:rPr lang="en-US" smtClean="0"/>
              <a:pPr/>
              <a:t>‹#›</a:t>
            </a:fld>
            <a:endParaRPr lang="en-US"/>
          </a:p>
        </p:txBody>
      </p:sp>
    </p:spTree>
    <p:extLst>
      <p:ext uri="{BB962C8B-B14F-4D97-AF65-F5344CB8AC3E}">
        <p14:creationId xmlns:p14="http://schemas.microsoft.com/office/powerpoint/2010/main" val="3832930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r"/>
            <a:r>
              <a:rPr lang="en-US" dirty="0" smtClean="0"/>
              <a:t>Nepal Country Partnership Strategy</a:t>
            </a:r>
            <a:br>
              <a:rPr lang="en-US" dirty="0" smtClean="0"/>
            </a:br>
            <a:r>
              <a:rPr lang="en-US" sz="3100" b="1" dirty="0" smtClean="0"/>
              <a:t>FY 2014-2018</a:t>
            </a:r>
            <a:endParaRPr lang="en-US" sz="3100" b="1" dirty="0"/>
          </a:p>
        </p:txBody>
      </p:sp>
      <p:sp>
        <p:nvSpPr>
          <p:cNvPr id="3" name="Subtitle 2"/>
          <p:cNvSpPr>
            <a:spLocks noGrp="1"/>
          </p:cNvSpPr>
          <p:nvPr>
            <p:ph type="subTitle" idx="1"/>
          </p:nvPr>
        </p:nvSpPr>
        <p:spPr/>
        <p:txBody>
          <a:bodyPr/>
          <a:lstStyle/>
          <a:p>
            <a:r>
              <a:rPr lang="en-US" dirty="0" smtClean="0"/>
              <a:t>The World Bank Group</a:t>
            </a:r>
            <a:endParaRPr lang="en-US" dirty="0"/>
          </a:p>
        </p:txBody>
      </p:sp>
      <p:pic>
        <p:nvPicPr>
          <p:cNvPr id="4" name="Picture 3" descr="Banner.jpg"/>
          <p:cNvPicPr>
            <a:picLocks noChangeAspect="1"/>
          </p:cNvPicPr>
          <p:nvPr/>
        </p:nvPicPr>
        <p:blipFill>
          <a:blip r:embed="rId2" cstate="print"/>
          <a:stretch>
            <a:fillRect/>
          </a:stretch>
        </p:blipFill>
        <p:spPr>
          <a:xfrm>
            <a:off x="-1" y="0"/>
            <a:ext cx="9144001" cy="6858000"/>
          </a:xfrm>
          <a:prstGeom prst="rect">
            <a:avLst/>
          </a:prstGeom>
        </p:spPr>
      </p:pic>
    </p:spTree>
    <p:extLst>
      <p:ext uri="{BB962C8B-B14F-4D97-AF65-F5344CB8AC3E}">
        <p14:creationId xmlns:p14="http://schemas.microsoft.com/office/powerpoint/2010/main" val="3422620442"/>
      </p:ext>
    </p:extLst>
  </p:cSld>
  <p:clrMapOvr>
    <a:masterClrMapping/>
  </p:clrMapOvr>
  <p:transition spd="med">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4"/>
          <p:cNvSpPr txBox="1">
            <a:spLocks/>
          </p:cNvSpPr>
          <p:nvPr/>
        </p:nvSpPr>
        <p:spPr>
          <a:xfrm>
            <a:off x="3124200" y="4724400"/>
            <a:ext cx="2971800" cy="1002485"/>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200" b="1" i="0" u="none" strike="noStrike" kern="1200" cap="none" spc="0" normalizeH="0" baseline="0" noProof="0" dirty="0" smtClean="0">
                <a:ln>
                  <a:noFill/>
                </a:ln>
                <a:solidFill>
                  <a:schemeClr val="tx1"/>
                </a:solidFill>
                <a:effectLst/>
                <a:uLnTx/>
                <a:uFillTx/>
                <a:latin typeface="+mn-lt"/>
                <a:ea typeface="+mn-ea"/>
                <a:cs typeface="+mn-cs"/>
              </a:rPr>
              <a:t>For further information please visit: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200" b="1" i="0" u="none" strike="noStrike" kern="1200" cap="none" spc="0" normalizeH="0" baseline="0" noProof="0" dirty="0" smtClean="0">
                <a:ln>
                  <a:noFill/>
                </a:ln>
                <a:solidFill>
                  <a:srgbClr val="00B0F0"/>
                </a:solidFill>
                <a:effectLst/>
                <a:uLnTx/>
                <a:uFillTx/>
                <a:latin typeface="+mn-lt"/>
                <a:ea typeface="+mn-ea"/>
                <a:cs typeface="+mn-cs"/>
              </a:rPr>
              <a:t>www.worldbank.org/np</a:t>
            </a:r>
          </a:p>
          <a:p>
            <a:pPr marL="342900" lvl="0" indent="-342900">
              <a:spcBef>
                <a:spcPct val="20000"/>
              </a:spcBef>
              <a:defRPr/>
            </a:pPr>
            <a:r>
              <a:rPr lang="en-US" sz="1200" b="1" dirty="0" smtClean="0">
                <a:solidFill>
                  <a:srgbClr val="00B0F0"/>
                </a:solidFill>
              </a:rPr>
              <a:t>www.ifc.org</a:t>
            </a:r>
          </a:p>
          <a:p>
            <a:pPr marL="342900" lvl="0" indent="-342900">
              <a:spcBef>
                <a:spcPct val="20000"/>
              </a:spcBef>
              <a:defRPr/>
            </a:pPr>
            <a:r>
              <a:rPr lang="en-US" sz="1200" b="1" dirty="0" smtClean="0">
                <a:solidFill>
                  <a:srgbClr val="00B0F0"/>
                </a:solidFill>
              </a:rPr>
              <a:t>www.facebook.com/worldbanknepal</a:t>
            </a:r>
            <a:endParaRPr kumimoji="0" lang="en-US" sz="1200" b="1" i="0" u="none" strike="noStrike" kern="1200" cap="none" spc="0" normalizeH="0" baseline="0" noProof="0" dirty="0">
              <a:ln>
                <a:noFill/>
              </a:ln>
              <a:solidFill>
                <a:srgbClr val="00B0F0"/>
              </a:solidFill>
              <a:effectLst/>
              <a:uLnTx/>
              <a:uFillTx/>
              <a:latin typeface="+mn-lt"/>
              <a:ea typeface="+mn-ea"/>
              <a:cs typeface="+mn-cs"/>
            </a:endParaRPr>
          </a:p>
        </p:txBody>
      </p:sp>
      <p:sp>
        <p:nvSpPr>
          <p:cNvPr id="8" name="Titel 1"/>
          <p:cNvSpPr txBox="1">
            <a:spLocks/>
          </p:cNvSpPr>
          <p:nvPr/>
        </p:nvSpPr>
        <p:spPr bwMode="auto">
          <a:xfrm>
            <a:off x="3048000" y="3276600"/>
            <a:ext cx="3505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18000" numCol="1" anchor="b" anchorCtr="0" compatLnSpc="1">
            <a:prstTxWarp prst="textNoShape">
              <a:avLst/>
            </a:prstTxWarp>
          </a:bodyPr>
          <a:lstStyle>
            <a:lvl1pPr algn="l" defTabSz="457200" rtl="0" eaLnBrk="1" latinLnBrk="0" hangingPunct="1">
              <a:spcBef>
                <a:spcPct val="0"/>
              </a:spcBef>
              <a:buNone/>
              <a:defRPr sz="3000" kern="1200">
                <a:solidFill>
                  <a:schemeClr val="tx2"/>
                </a:solidFill>
                <a:latin typeface="Arial"/>
                <a:ea typeface="+mj-ea"/>
                <a:cs typeface="Arial"/>
              </a:defRPr>
            </a:lvl1pPr>
          </a:lstStyle>
          <a:p>
            <a:r>
              <a:rPr lang="en-US" sz="4800" dirty="0" smtClean="0"/>
              <a:t>Thank you!!</a:t>
            </a:r>
            <a:endParaRPr lang="en-US" sz="4800" dirty="0"/>
          </a:p>
        </p:txBody>
      </p:sp>
      <p:pic>
        <p:nvPicPr>
          <p:cNvPr id="9" name="Picture 8" descr="logo.png"/>
          <p:cNvPicPr>
            <a:picLocks noChangeAspect="1"/>
          </p:cNvPicPr>
          <p:nvPr/>
        </p:nvPicPr>
        <p:blipFill>
          <a:blip r:embed="rId2"/>
          <a:stretch>
            <a:fillRect/>
          </a:stretch>
        </p:blipFill>
        <p:spPr>
          <a:xfrm>
            <a:off x="0" y="1295400"/>
            <a:ext cx="3328290" cy="4953000"/>
          </a:xfrm>
          <a:prstGeom prst="rect">
            <a:avLst/>
          </a:prstGeom>
        </p:spPr>
      </p:pic>
    </p:spTree>
    <p:extLst>
      <p:ext uri="{BB962C8B-B14F-4D97-AF65-F5344CB8AC3E}">
        <p14:creationId xmlns:p14="http://schemas.microsoft.com/office/powerpoint/2010/main" val="123441752"/>
      </p:ext>
    </p:extLst>
  </p:cSld>
  <p:clrMapOvr>
    <a:masterClrMapping/>
  </p:clrMapOvr>
  <p:transition spd="med">
    <p:pull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 y="-152399"/>
            <a:ext cx="9144001" cy="1589366"/>
            <a:chOff x="-1" y="-152399"/>
            <a:chExt cx="9144001" cy="1589366"/>
          </a:xfrm>
        </p:grpSpPr>
        <p:sp>
          <p:nvSpPr>
            <p:cNvPr id="6" name="Rectangle 5"/>
            <p:cNvSpPr/>
            <p:nvPr/>
          </p:nvSpPr>
          <p:spPr>
            <a:xfrm>
              <a:off x="0" y="0"/>
              <a:ext cx="9144000" cy="1295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lumMod val="75000"/>
                  </a:schemeClr>
                </a:solidFill>
              </a:endParaRPr>
            </a:p>
          </p:txBody>
        </p:sp>
        <p:pic>
          <p:nvPicPr>
            <p:cNvPr id="8" name="Picture 7" descr="logo.png"/>
            <p:cNvPicPr>
              <a:picLocks noChangeAspect="1"/>
            </p:cNvPicPr>
            <p:nvPr/>
          </p:nvPicPr>
          <p:blipFill>
            <a:blip r:embed="rId3" cstate="print"/>
            <a:stretch>
              <a:fillRect/>
            </a:stretch>
          </p:blipFill>
          <p:spPr>
            <a:xfrm>
              <a:off x="-1" y="-152399"/>
              <a:ext cx="1068013" cy="1589366"/>
            </a:xfrm>
            <a:prstGeom prst="rect">
              <a:avLst/>
            </a:prstGeom>
          </p:spPr>
        </p:pic>
      </p:grpSp>
      <p:sp>
        <p:nvSpPr>
          <p:cNvPr id="2" name="Title 1"/>
          <p:cNvSpPr>
            <a:spLocks noGrp="1"/>
          </p:cNvSpPr>
          <p:nvPr>
            <p:ph type="title"/>
          </p:nvPr>
        </p:nvSpPr>
        <p:spPr>
          <a:xfrm>
            <a:off x="1066800" y="76200"/>
            <a:ext cx="6553200" cy="1143000"/>
          </a:xfrm>
        </p:spPr>
        <p:txBody>
          <a:bodyPr>
            <a:normAutofit/>
          </a:bodyPr>
          <a:lstStyle/>
          <a:p>
            <a:pPr algn="l"/>
            <a:r>
              <a:rPr lang="en-US" sz="3200" b="1" dirty="0" smtClean="0">
                <a:solidFill>
                  <a:schemeClr val="bg1"/>
                </a:solidFill>
              </a:rPr>
              <a:t>Nepal has made good progress on poverty reduction…</a:t>
            </a:r>
            <a:endParaRPr lang="en-US" sz="3200" b="1" dirty="0">
              <a:solidFill>
                <a:schemeClr val="bg1"/>
              </a:solidFill>
            </a:endParaRPr>
          </a:p>
        </p:txBody>
      </p:sp>
      <p:pic>
        <p:nvPicPr>
          <p:cNvPr id="12" name="Picture 11" descr="Strip.jpg"/>
          <p:cNvPicPr>
            <a:picLocks noChangeAspect="1"/>
          </p:cNvPicPr>
          <p:nvPr/>
        </p:nvPicPr>
        <p:blipFill>
          <a:blip r:embed="rId4" cstate="print"/>
          <a:stretch>
            <a:fillRect/>
          </a:stretch>
        </p:blipFill>
        <p:spPr>
          <a:xfrm>
            <a:off x="-1" y="6197838"/>
            <a:ext cx="9144001" cy="664431"/>
          </a:xfrm>
          <a:prstGeom prst="rect">
            <a:avLst/>
          </a:prstGeom>
        </p:spPr>
      </p:pic>
      <p:sp>
        <p:nvSpPr>
          <p:cNvPr id="11" name="Titel 1"/>
          <p:cNvSpPr txBox="1">
            <a:spLocks/>
          </p:cNvSpPr>
          <p:nvPr/>
        </p:nvSpPr>
        <p:spPr bwMode="auto">
          <a:xfrm>
            <a:off x="647700" y="1905000"/>
            <a:ext cx="84963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18000" numCol="1" anchor="b" anchorCtr="0" compatLnSpc="1">
            <a:prstTxWarp prst="textNoShape">
              <a:avLst/>
            </a:prstTxWarp>
          </a:bodyPr>
          <a:lstStyle>
            <a:lvl1pPr algn="l" defTabSz="457200" rtl="0" eaLnBrk="1" latinLnBrk="0" hangingPunct="1">
              <a:spcBef>
                <a:spcPct val="0"/>
              </a:spcBef>
              <a:buNone/>
              <a:defRPr sz="3000" kern="1200">
                <a:solidFill>
                  <a:schemeClr val="tx2"/>
                </a:solidFill>
                <a:latin typeface="Arial"/>
                <a:ea typeface="+mj-ea"/>
                <a:cs typeface="Arial"/>
              </a:defRPr>
            </a:lvl1pPr>
          </a:lstStyle>
          <a:p>
            <a:endParaRPr lang="en-US" sz="2600" dirty="0"/>
          </a:p>
        </p:txBody>
      </p:sp>
      <p:pic>
        <p:nvPicPr>
          <p:cNvPr id="13" name="Picture 12"/>
          <p:cNvPicPr/>
          <p:nvPr/>
        </p:nvPicPr>
        <p:blipFill>
          <a:blip r:embed="rId5">
            <a:extLst>
              <a:ext uri="{28A0092B-C50C-407E-A947-70E740481C1C}">
                <a14:useLocalDpi xmlns:a14="http://schemas.microsoft.com/office/drawing/2010/main" val="0"/>
              </a:ext>
            </a:extLst>
          </a:blip>
          <a:srcRect/>
          <a:stretch>
            <a:fillRect/>
          </a:stretch>
        </p:blipFill>
        <p:spPr bwMode="auto">
          <a:xfrm>
            <a:off x="990600" y="1447801"/>
            <a:ext cx="6705600" cy="2668302"/>
          </a:xfrm>
          <a:prstGeom prst="rect">
            <a:avLst/>
          </a:prstGeom>
          <a:noFill/>
          <a:ln>
            <a:solidFill>
              <a:schemeClr val="tx1"/>
            </a:solidFill>
          </a:ln>
        </p:spPr>
      </p:pic>
      <p:pic>
        <p:nvPicPr>
          <p:cNvPr id="14" name="Picture 13"/>
          <p:cNvPicPr/>
          <p:nvPr/>
        </p:nvPicPr>
        <p:blipFill>
          <a:blip r:embed="rId6" cstate="print"/>
          <a:stretch>
            <a:fillRect/>
          </a:stretch>
        </p:blipFill>
        <p:spPr>
          <a:xfrm>
            <a:off x="914400" y="4648200"/>
            <a:ext cx="1981200" cy="1447800"/>
          </a:xfrm>
          <a:prstGeom prst="rect">
            <a:avLst/>
          </a:prstGeom>
          <a:ln>
            <a:solidFill>
              <a:schemeClr val="tx1"/>
            </a:solidFill>
          </a:ln>
        </p:spPr>
      </p:pic>
      <p:pic>
        <p:nvPicPr>
          <p:cNvPr id="15" name="Picture 14" descr="npl_pov_mn_FGT0.png"/>
          <p:cNvPicPr/>
          <p:nvPr/>
        </p:nvPicPr>
        <p:blipFill>
          <a:blip r:embed="rId7" cstate="print"/>
          <a:stretch>
            <a:fillRect/>
          </a:stretch>
        </p:blipFill>
        <p:spPr>
          <a:xfrm>
            <a:off x="3048000" y="4648200"/>
            <a:ext cx="2290674" cy="1503979"/>
          </a:xfrm>
          <a:prstGeom prst="rect">
            <a:avLst/>
          </a:prstGeom>
        </p:spPr>
      </p:pic>
      <p:pic>
        <p:nvPicPr>
          <p:cNvPr id="16" name="Picture 15" descr="npl_pov_mn_num_poor_FGT0.png"/>
          <p:cNvPicPr/>
          <p:nvPr/>
        </p:nvPicPr>
        <p:blipFill>
          <a:blip r:embed="rId8" cstate="print"/>
          <a:stretch>
            <a:fillRect/>
          </a:stretch>
        </p:blipFill>
        <p:spPr>
          <a:xfrm>
            <a:off x="5410200" y="4648200"/>
            <a:ext cx="2286000" cy="1515126"/>
          </a:xfrm>
          <a:prstGeom prst="rect">
            <a:avLst/>
          </a:prstGeom>
        </p:spPr>
      </p:pic>
      <p:sp>
        <p:nvSpPr>
          <p:cNvPr id="17" name="Titel 1"/>
          <p:cNvSpPr txBox="1">
            <a:spLocks/>
          </p:cNvSpPr>
          <p:nvPr/>
        </p:nvSpPr>
        <p:spPr bwMode="auto">
          <a:xfrm>
            <a:off x="457200" y="4038600"/>
            <a:ext cx="84963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18000" numCol="1" anchor="b" anchorCtr="0" compatLnSpc="1">
            <a:prstTxWarp prst="textNoShape">
              <a:avLst/>
            </a:prstTxWarp>
          </a:bodyPr>
          <a:lstStyle>
            <a:lvl1pPr algn="l" defTabSz="457200" rtl="0" eaLnBrk="1" latinLnBrk="0" hangingPunct="1">
              <a:spcBef>
                <a:spcPct val="0"/>
              </a:spcBef>
              <a:buNone/>
              <a:defRPr sz="3000" kern="1200">
                <a:solidFill>
                  <a:schemeClr val="tx2"/>
                </a:solidFill>
                <a:latin typeface="Arial"/>
                <a:ea typeface="+mj-ea"/>
                <a:cs typeface="Arial"/>
              </a:defRPr>
            </a:lvl1pPr>
          </a:lstStyle>
          <a:p>
            <a:r>
              <a:rPr lang="en-US" sz="2400" b="1" dirty="0" smtClean="0"/>
              <a:t>…but vulnerability remains high, especially in rural areas</a:t>
            </a:r>
            <a:endParaRPr lang="en-US" sz="2400" b="1" dirty="0"/>
          </a:p>
        </p:txBody>
      </p:sp>
      <p:sp>
        <p:nvSpPr>
          <p:cNvPr id="18" name="Rectangle 17"/>
          <p:cNvSpPr/>
          <p:nvPr/>
        </p:nvSpPr>
        <p:spPr>
          <a:xfrm>
            <a:off x="4191000" y="4724400"/>
            <a:ext cx="1143000" cy="461665"/>
          </a:xfrm>
          <a:prstGeom prst="rect">
            <a:avLst/>
          </a:prstGeom>
        </p:spPr>
        <p:txBody>
          <a:bodyPr wrap="square">
            <a:spAutoFit/>
          </a:bodyPr>
          <a:lstStyle/>
          <a:p>
            <a:r>
              <a:rPr lang="en-US" sz="800" b="1" dirty="0"/>
              <a:t>Pockets of poverty are concentrated in the Western Hill regions</a:t>
            </a:r>
          </a:p>
        </p:txBody>
      </p:sp>
      <p:sp>
        <p:nvSpPr>
          <p:cNvPr id="19" name="Rectangle 18"/>
          <p:cNvSpPr/>
          <p:nvPr/>
        </p:nvSpPr>
        <p:spPr>
          <a:xfrm>
            <a:off x="6477001" y="4724400"/>
            <a:ext cx="1219200" cy="461665"/>
          </a:xfrm>
          <a:prstGeom prst="rect">
            <a:avLst/>
          </a:prstGeom>
        </p:spPr>
        <p:txBody>
          <a:bodyPr wrap="square">
            <a:spAutoFit/>
          </a:bodyPr>
          <a:lstStyle/>
          <a:p>
            <a:r>
              <a:rPr lang="en-US" sz="800" b="1" dirty="0" smtClean="0"/>
              <a:t>Most of the poor are  densely populated in the southern plains.</a:t>
            </a:r>
            <a:endParaRPr lang="en-US" sz="800" b="1" dirty="0"/>
          </a:p>
        </p:txBody>
      </p:sp>
    </p:spTree>
    <p:extLst>
      <p:ext uri="{BB962C8B-B14F-4D97-AF65-F5344CB8AC3E}">
        <p14:creationId xmlns:p14="http://schemas.microsoft.com/office/powerpoint/2010/main" val="3277536811"/>
      </p:ext>
    </p:extLst>
  </p:cSld>
  <p:clrMapOvr>
    <a:masterClrMapping/>
  </p:clrMapOvr>
  <p:transition spd="med">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
          <p:cNvSpPr txBox="1">
            <a:spLocks/>
          </p:cNvSpPr>
          <p:nvPr/>
        </p:nvSpPr>
        <p:spPr bwMode="auto">
          <a:xfrm>
            <a:off x="990600" y="381000"/>
            <a:ext cx="84963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18000" numCol="1" anchor="b" anchorCtr="0" compatLnSpc="1">
            <a:prstTxWarp prst="textNoShape">
              <a:avLst/>
            </a:prstTxWarp>
          </a:bodyPr>
          <a:lstStyle>
            <a:lvl1pPr algn="l" defTabSz="457200" rtl="0" eaLnBrk="1" latinLnBrk="0" hangingPunct="1">
              <a:spcBef>
                <a:spcPct val="0"/>
              </a:spcBef>
              <a:buNone/>
              <a:defRPr sz="3000" kern="1200">
                <a:solidFill>
                  <a:schemeClr val="tx2"/>
                </a:solidFill>
                <a:latin typeface="Arial"/>
                <a:ea typeface="+mj-ea"/>
                <a:cs typeface="Arial"/>
              </a:defRPr>
            </a:lvl1pPr>
          </a:lstStyle>
          <a:p>
            <a:r>
              <a:rPr lang="en-US" sz="2400" b="1" dirty="0" smtClean="0">
                <a:solidFill>
                  <a:schemeClr val="bg1"/>
                </a:solidFill>
              </a:rPr>
              <a:t>Poverty reduction has been driven by remittances…</a:t>
            </a:r>
            <a:endParaRPr lang="en-US" sz="2400" b="1" dirty="0">
              <a:solidFill>
                <a:schemeClr val="bg1"/>
              </a:solidFill>
            </a:endParaRPr>
          </a:p>
        </p:txBody>
      </p:sp>
      <p:sp>
        <p:nvSpPr>
          <p:cNvPr id="13" name="Titel 1"/>
          <p:cNvSpPr txBox="1">
            <a:spLocks/>
          </p:cNvSpPr>
          <p:nvPr/>
        </p:nvSpPr>
        <p:spPr bwMode="auto">
          <a:xfrm>
            <a:off x="609600" y="3657600"/>
            <a:ext cx="720090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18000" numCol="1" anchor="b" anchorCtr="0" compatLnSpc="1">
            <a:prstTxWarp prst="textNoShape">
              <a:avLst/>
            </a:prstTxWarp>
          </a:bodyPr>
          <a:lstStyle>
            <a:lvl1pPr algn="l" defTabSz="457200" rtl="0" eaLnBrk="1" latinLnBrk="0" hangingPunct="1">
              <a:spcBef>
                <a:spcPct val="0"/>
              </a:spcBef>
              <a:buNone/>
              <a:defRPr sz="3000" kern="1200">
                <a:solidFill>
                  <a:schemeClr val="tx2"/>
                </a:solidFill>
                <a:latin typeface="Arial"/>
                <a:ea typeface="+mj-ea"/>
                <a:cs typeface="Arial"/>
              </a:defRPr>
            </a:lvl1pPr>
          </a:lstStyle>
          <a:p>
            <a:r>
              <a:rPr lang="en-US" sz="2400" b="1" dirty="0" smtClean="0"/>
              <a:t>…but reducing poverty further will require faster and more sustainable growth.</a:t>
            </a:r>
            <a:endParaRPr lang="en-US" sz="2400" b="1" dirty="0"/>
          </a:p>
        </p:txBody>
      </p:sp>
      <p:pic>
        <p:nvPicPr>
          <p:cNvPr id="14" name="Picture 13"/>
          <p:cNvPicPr/>
          <p:nvPr/>
        </p:nvPicPr>
        <p:blipFill>
          <a:blip r:embed="rId3">
            <a:extLst>
              <a:ext uri="{28A0092B-C50C-407E-A947-70E740481C1C}">
                <a14:useLocalDpi xmlns:a14="http://schemas.microsoft.com/office/drawing/2010/main" val="0"/>
              </a:ext>
            </a:extLst>
          </a:blip>
          <a:srcRect/>
          <a:stretch>
            <a:fillRect/>
          </a:stretch>
        </p:blipFill>
        <p:spPr bwMode="auto">
          <a:xfrm>
            <a:off x="1676401" y="1328802"/>
            <a:ext cx="3048000" cy="2145332"/>
          </a:xfrm>
          <a:prstGeom prst="rect">
            <a:avLst/>
          </a:prstGeom>
          <a:noFill/>
        </p:spPr>
      </p:pic>
      <p:pic>
        <p:nvPicPr>
          <p:cNvPr id="15" name="Picture 14"/>
          <p:cNvPicPr/>
          <p:nvPr/>
        </p:nvPicPr>
        <p:blipFill>
          <a:blip r:embed="rId4"/>
          <a:stretch>
            <a:fillRect/>
          </a:stretch>
        </p:blipFill>
        <p:spPr>
          <a:xfrm>
            <a:off x="1752601" y="4343400"/>
            <a:ext cx="3657599" cy="1767974"/>
          </a:xfrm>
          <a:prstGeom prst="rect">
            <a:avLst/>
          </a:prstGeom>
        </p:spPr>
      </p:pic>
    </p:spTree>
    <p:extLst>
      <p:ext uri="{BB962C8B-B14F-4D97-AF65-F5344CB8AC3E}">
        <p14:creationId xmlns:p14="http://schemas.microsoft.com/office/powerpoint/2010/main" val="1711021669"/>
      </p:ext>
    </p:extLst>
  </p:cSld>
  <p:clrMapOvr>
    <a:masterClrMapping/>
  </p:clrMapOvr>
  <p:transition spd="med">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p:cNvSpPr>
            <a:spLocks noGrp="1"/>
          </p:cNvSpPr>
          <p:nvPr>
            <p:ph type="title"/>
          </p:nvPr>
        </p:nvSpPr>
        <p:spPr>
          <a:xfrm>
            <a:off x="914400" y="381000"/>
            <a:ext cx="7772400" cy="576263"/>
          </a:xfrm>
        </p:spPr>
        <p:txBody>
          <a:bodyPr>
            <a:noAutofit/>
          </a:bodyPr>
          <a:lstStyle/>
          <a:p>
            <a:pPr algn="l"/>
            <a:r>
              <a:rPr lang="en-US" sz="3200" b="1" dirty="0" smtClean="0">
                <a:solidFill>
                  <a:schemeClr val="bg1"/>
                </a:solidFill>
              </a:rPr>
              <a:t>Development Challenges and Opportunities</a:t>
            </a:r>
            <a:endParaRPr lang="en-US" sz="3200" b="1" dirty="0">
              <a:solidFill>
                <a:schemeClr val="bg1"/>
              </a:solidFill>
            </a:endParaRPr>
          </a:p>
        </p:txBody>
      </p:sp>
      <p:sp>
        <p:nvSpPr>
          <p:cNvPr id="9" name="Inhaltsplatzhalter 4"/>
          <p:cNvSpPr>
            <a:spLocks noGrp="1"/>
          </p:cNvSpPr>
          <p:nvPr>
            <p:ph sz="quarter" idx="12"/>
          </p:nvPr>
        </p:nvSpPr>
        <p:spPr>
          <a:xfrm>
            <a:off x="323850" y="1524000"/>
            <a:ext cx="8496300" cy="4752975"/>
          </a:xfrm>
        </p:spPr>
        <p:txBody>
          <a:bodyPr/>
          <a:lstStyle/>
          <a:p>
            <a:pPr marL="457200" indent="-457200" algn="l">
              <a:buFont typeface="Wingdings" charset="2"/>
              <a:buChar char="§"/>
            </a:pPr>
            <a:r>
              <a:rPr lang="en-US" sz="2400" dirty="0" smtClean="0">
                <a:solidFill>
                  <a:schemeClr val="tx2"/>
                </a:solidFill>
              </a:rPr>
              <a:t>Faster, inclusive and sustained economic growth</a:t>
            </a:r>
            <a:endParaRPr lang="en-US" sz="2400" dirty="0">
              <a:solidFill>
                <a:schemeClr val="tx2"/>
              </a:solidFill>
            </a:endParaRPr>
          </a:p>
          <a:p>
            <a:pPr marL="457200" indent="-457200" algn="l">
              <a:buFont typeface="Wingdings" charset="2"/>
              <a:buChar char="§"/>
            </a:pPr>
            <a:r>
              <a:rPr lang="en-US" sz="2400" dirty="0" smtClean="0">
                <a:solidFill>
                  <a:schemeClr val="tx2"/>
                </a:solidFill>
              </a:rPr>
              <a:t>Political stability/policy certainty as key prerequisite</a:t>
            </a:r>
          </a:p>
          <a:p>
            <a:pPr marL="457200" indent="-457200" algn="l">
              <a:buFont typeface="Wingdings" charset="2"/>
              <a:buChar char="§"/>
            </a:pPr>
            <a:r>
              <a:rPr lang="en-US" sz="2400" dirty="0" smtClean="0">
                <a:solidFill>
                  <a:schemeClr val="tx2"/>
                </a:solidFill>
              </a:rPr>
              <a:t>Poor infrastructure as major bottleneck</a:t>
            </a:r>
          </a:p>
          <a:p>
            <a:pPr marL="719138" lvl="2" indent="-273050">
              <a:buFont typeface="Lucida Grande"/>
              <a:buChar char="–"/>
            </a:pPr>
            <a:r>
              <a:rPr lang="en-US" sz="2400" dirty="0" smtClean="0">
                <a:solidFill>
                  <a:srgbClr val="00ADE4"/>
                </a:solidFill>
              </a:rPr>
              <a:t>Energy</a:t>
            </a:r>
          </a:p>
          <a:p>
            <a:pPr marL="719138" lvl="2" indent="-273050">
              <a:buFont typeface="Lucida Grande"/>
              <a:buChar char="–"/>
            </a:pPr>
            <a:r>
              <a:rPr lang="en-US" sz="2400" dirty="0" smtClean="0">
                <a:solidFill>
                  <a:srgbClr val="00ADE4"/>
                </a:solidFill>
              </a:rPr>
              <a:t>Transport</a:t>
            </a:r>
          </a:p>
          <a:p>
            <a:pPr marL="541338" lvl="1" indent="-457200">
              <a:buFont typeface="Wingdings" panose="05000000000000000000" pitchFamily="2" charset="2"/>
              <a:buChar char="§"/>
            </a:pPr>
            <a:endParaRPr lang="en-US" sz="2400" dirty="0" smtClean="0">
              <a:solidFill>
                <a:srgbClr val="00ADE4"/>
              </a:solidFill>
            </a:endParaRPr>
          </a:p>
          <a:p>
            <a:pPr marL="541338" lvl="1" indent="-457200">
              <a:buFont typeface="Wingdings" panose="05000000000000000000" pitchFamily="2" charset="2"/>
              <a:buChar char="§"/>
            </a:pPr>
            <a:endParaRPr lang="en-US" sz="2400" dirty="0" smtClean="0">
              <a:solidFill>
                <a:srgbClr val="00ADE4"/>
              </a:solidFill>
            </a:endParaRPr>
          </a:p>
          <a:p>
            <a:pPr marL="541338" lvl="1" indent="-457200">
              <a:buFont typeface="Wingdings" panose="05000000000000000000" pitchFamily="2" charset="2"/>
              <a:buChar char="§"/>
            </a:pPr>
            <a:endParaRPr lang="en-US" sz="2400" dirty="0" smtClean="0">
              <a:solidFill>
                <a:srgbClr val="00ADE4"/>
              </a:solidFill>
            </a:endParaRPr>
          </a:p>
          <a:p>
            <a:pPr marL="541338" lvl="1" indent="-457200">
              <a:buFont typeface="Wingdings" panose="05000000000000000000" pitchFamily="2" charset="2"/>
              <a:buChar char="§"/>
            </a:pPr>
            <a:endParaRPr lang="en-US" sz="2400" dirty="0">
              <a:solidFill>
                <a:srgbClr val="00ADE4"/>
              </a:solidFill>
            </a:endParaRPr>
          </a:p>
          <a:p>
            <a:pPr marL="541338" lvl="1" indent="-457200">
              <a:buFont typeface="Wingdings" panose="05000000000000000000" pitchFamily="2" charset="2"/>
              <a:buChar char="§"/>
            </a:pPr>
            <a:r>
              <a:rPr lang="en-US" sz="2400" dirty="0" smtClean="0">
                <a:solidFill>
                  <a:schemeClr val="tx2"/>
                </a:solidFill>
              </a:rPr>
              <a:t>Regulatory environment/financial sector stability</a:t>
            </a:r>
          </a:p>
          <a:p>
            <a:pPr marL="541338" lvl="1" indent="-457200">
              <a:buFont typeface="Wingdings" panose="05000000000000000000" pitchFamily="2" charset="2"/>
              <a:buChar char="§"/>
            </a:pPr>
            <a:r>
              <a:rPr lang="en-US" sz="2400" dirty="0" smtClean="0">
                <a:solidFill>
                  <a:schemeClr val="tx2"/>
                </a:solidFill>
              </a:rPr>
              <a:t>Agriculture as source of growth and poverty reduction</a:t>
            </a:r>
          </a:p>
          <a:p>
            <a:pPr marL="541338" lvl="1" indent="-457200">
              <a:buFont typeface="Wingdings" panose="05000000000000000000" pitchFamily="2" charset="2"/>
              <a:buChar char="§"/>
            </a:pPr>
            <a:r>
              <a:rPr lang="en-US" sz="2400" dirty="0" smtClean="0">
                <a:solidFill>
                  <a:schemeClr val="tx2"/>
                </a:solidFill>
              </a:rPr>
              <a:t>Opportunities: quality health/education and skills</a:t>
            </a:r>
          </a:p>
          <a:p>
            <a:pPr marL="541338" lvl="1" indent="-457200">
              <a:buFont typeface="Wingdings" panose="05000000000000000000" pitchFamily="2" charset="2"/>
              <a:buChar char="§"/>
            </a:pPr>
            <a:r>
              <a:rPr lang="en-US" sz="2400" dirty="0" smtClean="0">
                <a:solidFill>
                  <a:schemeClr val="tx2"/>
                </a:solidFill>
              </a:rPr>
              <a:t>Governance and management of public expenditures</a:t>
            </a:r>
            <a:endParaRPr lang="en-US" sz="2400" dirty="0">
              <a:solidFill>
                <a:schemeClr val="tx2"/>
              </a:solidFill>
            </a:endParaRPr>
          </a:p>
          <a:p>
            <a:pPr marL="457200" indent="-457200" algn="l">
              <a:buFont typeface="Wingdings" charset="2"/>
              <a:buChar char="§"/>
            </a:pPr>
            <a:endParaRPr lang="en-US" sz="2400" dirty="0">
              <a:solidFill>
                <a:srgbClr val="00ADE4"/>
              </a:solidFill>
            </a:endParaRPr>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90800" y="2514600"/>
            <a:ext cx="333102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1011504"/>
      </p:ext>
    </p:extLst>
  </p:cSld>
  <p:clrMapOvr>
    <a:masterClrMapping/>
  </p:clrMapOvr>
  <p:transition spd="med">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a:spLocks noGrp="1"/>
          </p:cNvSpPr>
          <p:nvPr>
            <p:ph type="title"/>
          </p:nvPr>
        </p:nvSpPr>
        <p:spPr>
          <a:xfrm>
            <a:off x="914400" y="457200"/>
            <a:ext cx="8496300" cy="576263"/>
          </a:xfrm>
        </p:spPr>
        <p:txBody>
          <a:bodyPr>
            <a:noAutofit/>
          </a:bodyPr>
          <a:lstStyle/>
          <a:p>
            <a:pPr algn="l"/>
            <a:r>
              <a:rPr lang="en-US" sz="3200" b="1" dirty="0" smtClean="0">
                <a:solidFill>
                  <a:schemeClr val="bg1"/>
                </a:solidFill>
              </a:rPr>
              <a:t>WBG Country Partnership Strategy (FY14-18)</a:t>
            </a:r>
            <a:endParaRPr lang="en-US" sz="3200" b="1" dirty="0">
              <a:solidFill>
                <a:schemeClr val="bg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72837410"/>
              </p:ext>
            </p:extLst>
          </p:nvPr>
        </p:nvGraphicFramePr>
        <p:xfrm>
          <a:off x="381000" y="2895600"/>
          <a:ext cx="8115300" cy="2971801"/>
        </p:xfrm>
        <a:graphic>
          <a:graphicData uri="http://schemas.openxmlformats.org/drawingml/2006/table">
            <a:tbl>
              <a:tblPr firstRow="1" firstCol="1" bandRow="1">
                <a:tableStyleId>{0E3FDE45-AF77-4B5C-9715-49D594BDF05E}</a:tableStyleId>
              </a:tblPr>
              <a:tblGrid>
                <a:gridCol w="4057650"/>
                <a:gridCol w="4057650"/>
              </a:tblGrid>
              <a:tr h="492817">
                <a:tc>
                  <a:txBody>
                    <a:bodyPr/>
                    <a:lstStyle/>
                    <a:p>
                      <a:pPr marL="0" marR="0" algn="ctr">
                        <a:lnSpc>
                          <a:spcPct val="115000"/>
                        </a:lnSpc>
                        <a:spcBef>
                          <a:spcPts val="0"/>
                        </a:spcBef>
                        <a:spcAft>
                          <a:spcPts val="0"/>
                        </a:spcAft>
                      </a:pPr>
                      <a:r>
                        <a:rPr lang="en-US" sz="1200" dirty="0">
                          <a:solidFill>
                            <a:schemeClr val="tx2"/>
                          </a:solidFill>
                          <a:effectLst/>
                        </a:rPr>
                        <a:t>Pillar 1: Increasing economic growth and competitiveness</a:t>
                      </a:r>
                      <a:endParaRPr lang="en-US" sz="1200" dirty="0">
                        <a:solidFill>
                          <a:schemeClr val="tx2"/>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200" dirty="0">
                          <a:solidFill>
                            <a:schemeClr val="tx2"/>
                          </a:solidFill>
                          <a:effectLst/>
                        </a:rPr>
                        <a:t>Pillar 2: Increasing inclusive growth and opportunities for shared prosperity</a:t>
                      </a:r>
                      <a:endParaRPr lang="en-US" sz="1200" dirty="0">
                        <a:solidFill>
                          <a:schemeClr val="tx2"/>
                        </a:solidFill>
                        <a:effectLst/>
                        <a:latin typeface="Calibri"/>
                        <a:ea typeface="Calibri"/>
                        <a:cs typeface="Times New Roman"/>
                      </a:endParaRPr>
                    </a:p>
                  </a:txBody>
                  <a:tcPr marL="68580" marR="68580" marT="0" marB="0" anchor="ctr"/>
                </a:tc>
              </a:tr>
              <a:tr h="746675">
                <a:tc>
                  <a:txBody>
                    <a:bodyPr/>
                    <a:lstStyle/>
                    <a:p>
                      <a:pPr marL="0" marR="0">
                        <a:lnSpc>
                          <a:spcPct val="115000"/>
                        </a:lnSpc>
                        <a:spcBef>
                          <a:spcPts val="0"/>
                        </a:spcBef>
                        <a:spcAft>
                          <a:spcPts val="0"/>
                        </a:spcAft>
                      </a:pPr>
                      <a:r>
                        <a:rPr lang="en-US" sz="1200" b="1" dirty="0">
                          <a:effectLst/>
                        </a:rPr>
                        <a:t>Outcome 1.1:  </a:t>
                      </a:r>
                      <a:r>
                        <a:rPr lang="en-US" sz="1200" b="0" dirty="0">
                          <a:effectLst/>
                        </a:rPr>
                        <a:t>Increased supply of electricity, including import, and improved access to reliable and affordable electricity within Nepal</a:t>
                      </a:r>
                      <a:endParaRPr lang="en-US" sz="1200" b="0" dirty="0">
                        <a:effectLst/>
                        <a:latin typeface="Calibri"/>
                        <a:ea typeface="Calibri"/>
                        <a:cs typeface="Times New Roman"/>
                      </a:endParaRPr>
                    </a:p>
                  </a:txBody>
                  <a:tcPr marL="68580" marR="68580" marT="0" marB="0" anchor="ctr">
                    <a:solidFill>
                      <a:schemeClr val="tx2">
                        <a:lumMod val="40000"/>
                        <a:lumOff val="60000"/>
                        <a:alpha val="20000"/>
                      </a:schemeClr>
                    </a:solidFill>
                  </a:tcPr>
                </a:tc>
                <a:tc>
                  <a:txBody>
                    <a:bodyPr/>
                    <a:lstStyle/>
                    <a:p>
                      <a:pPr marL="0" marR="0">
                        <a:lnSpc>
                          <a:spcPct val="115000"/>
                        </a:lnSpc>
                        <a:spcBef>
                          <a:spcPts val="0"/>
                        </a:spcBef>
                        <a:spcAft>
                          <a:spcPts val="0"/>
                        </a:spcAft>
                      </a:pPr>
                      <a:r>
                        <a:rPr lang="en-US" sz="1200" b="1" dirty="0">
                          <a:effectLst/>
                        </a:rPr>
                        <a:t>Outcome 2.1:</a:t>
                      </a:r>
                      <a:r>
                        <a:rPr lang="en-US" sz="1200" dirty="0">
                          <a:effectLst/>
                        </a:rPr>
                        <a:t> Increased agricultural productivity and commercialization</a:t>
                      </a:r>
                      <a:endParaRPr lang="en-US" sz="1200" dirty="0">
                        <a:effectLst/>
                        <a:latin typeface="Calibri"/>
                        <a:ea typeface="Calibri"/>
                        <a:cs typeface="Times New Roman"/>
                      </a:endParaRPr>
                    </a:p>
                  </a:txBody>
                  <a:tcPr marL="68580" marR="68580" marT="0" marB="0" anchor="ctr">
                    <a:solidFill>
                      <a:schemeClr val="tx2">
                        <a:lumMod val="40000"/>
                        <a:lumOff val="60000"/>
                        <a:alpha val="20000"/>
                      </a:schemeClr>
                    </a:solidFill>
                  </a:tcPr>
                </a:tc>
              </a:tr>
              <a:tr h="492817">
                <a:tc>
                  <a:txBody>
                    <a:bodyPr/>
                    <a:lstStyle/>
                    <a:p>
                      <a:pPr marL="0" marR="0">
                        <a:lnSpc>
                          <a:spcPct val="115000"/>
                        </a:lnSpc>
                        <a:spcBef>
                          <a:spcPts val="0"/>
                        </a:spcBef>
                        <a:spcAft>
                          <a:spcPts val="0"/>
                        </a:spcAft>
                      </a:pPr>
                      <a:r>
                        <a:rPr lang="en-US" sz="1200" b="1" dirty="0">
                          <a:effectLst/>
                        </a:rPr>
                        <a:t>Outcome 1.2:</a:t>
                      </a:r>
                      <a:r>
                        <a:rPr lang="en-US" sz="1200" b="0" dirty="0">
                          <a:effectLst/>
                        </a:rPr>
                        <a:t>  Improved transportation connectivity, internally and with India</a:t>
                      </a:r>
                      <a:endParaRPr lang="en-US" sz="1200" b="0" dirty="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200" b="1" dirty="0">
                          <a:effectLst/>
                        </a:rPr>
                        <a:t>Outcome 2.2: </a:t>
                      </a:r>
                      <a:r>
                        <a:rPr lang="en-US" sz="1200" dirty="0">
                          <a:effectLst/>
                        </a:rPr>
                        <a:t>More equitable access to education and skills development, of higher quality and relevance</a:t>
                      </a:r>
                      <a:endParaRPr lang="en-US" sz="1200" dirty="0">
                        <a:effectLst/>
                        <a:latin typeface="Calibri"/>
                        <a:ea typeface="Calibri"/>
                        <a:cs typeface="Times New Roman"/>
                      </a:endParaRPr>
                    </a:p>
                  </a:txBody>
                  <a:tcPr marL="68580" marR="68580" marT="0" marB="0" anchor="ctr"/>
                </a:tc>
              </a:tr>
              <a:tr h="746675">
                <a:tc>
                  <a:txBody>
                    <a:bodyPr/>
                    <a:lstStyle/>
                    <a:p>
                      <a:pPr marL="0" marR="0">
                        <a:lnSpc>
                          <a:spcPct val="115000"/>
                        </a:lnSpc>
                        <a:spcBef>
                          <a:spcPts val="0"/>
                        </a:spcBef>
                        <a:spcAft>
                          <a:spcPts val="0"/>
                        </a:spcAft>
                      </a:pPr>
                      <a:r>
                        <a:rPr lang="en-US" sz="1200" b="1" dirty="0">
                          <a:effectLst/>
                        </a:rPr>
                        <a:t>Outcome 1.3: </a:t>
                      </a:r>
                      <a:r>
                        <a:rPr lang="en-US" sz="1200" b="0" dirty="0">
                          <a:effectLst/>
                        </a:rPr>
                        <a:t>Improved environment for private sector investment, including increased financial sector stability</a:t>
                      </a:r>
                      <a:endParaRPr lang="en-US" sz="1200" b="0" dirty="0">
                        <a:effectLst/>
                        <a:latin typeface="Calibri"/>
                        <a:ea typeface="Calibri"/>
                        <a:cs typeface="Times New Roman"/>
                      </a:endParaRPr>
                    </a:p>
                  </a:txBody>
                  <a:tcPr marL="68580" marR="68580" marT="0" marB="0" anchor="ctr">
                    <a:solidFill>
                      <a:schemeClr val="accent1">
                        <a:lumMod val="60000"/>
                        <a:lumOff val="40000"/>
                        <a:alpha val="20000"/>
                      </a:schemeClr>
                    </a:solidFill>
                  </a:tcPr>
                </a:tc>
                <a:tc>
                  <a:txBody>
                    <a:bodyPr/>
                    <a:lstStyle/>
                    <a:p>
                      <a:pPr marL="0" marR="0">
                        <a:lnSpc>
                          <a:spcPct val="115000"/>
                        </a:lnSpc>
                        <a:spcBef>
                          <a:spcPts val="0"/>
                        </a:spcBef>
                        <a:spcAft>
                          <a:spcPts val="0"/>
                        </a:spcAft>
                      </a:pPr>
                      <a:r>
                        <a:rPr lang="en-US" sz="1200" b="1" dirty="0">
                          <a:effectLst/>
                        </a:rPr>
                        <a:t>Outcome 2.3:  </a:t>
                      </a:r>
                      <a:r>
                        <a:rPr lang="en-US" sz="1200" dirty="0">
                          <a:effectLst/>
                        </a:rPr>
                        <a:t>Improved health and nutrition services, particularly for the poor and disadvantaged</a:t>
                      </a:r>
                      <a:endParaRPr lang="en-US" sz="1200" dirty="0">
                        <a:effectLst/>
                        <a:latin typeface="Calibri"/>
                        <a:ea typeface="Calibri"/>
                        <a:cs typeface="Times New Roman"/>
                      </a:endParaRPr>
                    </a:p>
                  </a:txBody>
                  <a:tcPr marL="68580" marR="68580" marT="0" marB="0" anchor="ctr">
                    <a:solidFill>
                      <a:schemeClr val="accent1">
                        <a:lumMod val="60000"/>
                        <a:lumOff val="40000"/>
                        <a:alpha val="20000"/>
                      </a:schemeClr>
                    </a:solidFill>
                  </a:tcPr>
                </a:tc>
              </a:tr>
              <a:tr h="492817">
                <a:tc>
                  <a:txBody>
                    <a:bodyPr/>
                    <a:lstStyle/>
                    <a:p>
                      <a:pPr marL="0" marR="0">
                        <a:lnSpc>
                          <a:spcPct val="115000"/>
                        </a:lnSpc>
                        <a:spcBef>
                          <a:spcPts val="0"/>
                        </a:spcBef>
                        <a:spcAft>
                          <a:spcPts val="0"/>
                        </a:spcAft>
                      </a:pPr>
                      <a:r>
                        <a:rPr lang="en-US" sz="1200" dirty="0">
                          <a:effectLst/>
                        </a:rPr>
                        <a:t> </a:t>
                      </a:r>
                      <a:endParaRPr lang="en-US" sz="1200" dirty="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200" b="1" dirty="0">
                          <a:effectLst/>
                        </a:rPr>
                        <a:t>Outcome 2.4:  </a:t>
                      </a:r>
                      <a:r>
                        <a:rPr lang="en-US" sz="1200" dirty="0">
                          <a:effectLst/>
                        </a:rPr>
                        <a:t>More efficient and transparent social safety net system</a:t>
                      </a:r>
                      <a:endParaRPr lang="en-US" sz="1200" dirty="0">
                        <a:effectLst/>
                        <a:latin typeface="Calibri"/>
                        <a:ea typeface="Calibri"/>
                        <a:cs typeface="Times New Roman"/>
                      </a:endParaRPr>
                    </a:p>
                  </a:txBody>
                  <a:tcPr marL="68580" marR="68580" marT="0" marB="0" anchor="ctr"/>
                </a:tc>
              </a:tr>
            </a:tbl>
          </a:graphicData>
        </a:graphic>
      </p:graphicFrame>
      <p:sp>
        <p:nvSpPr>
          <p:cNvPr id="9" name="Rectangle 8"/>
          <p:cNvSpPr/>
          <p:nvPr/>
        </p:nvSpPr>
        <p:spPr>
          <a:xfrm>
            <a:off x="381000" y="1447800"/>
            <a:ext cx="7391400" cy="1323439"/>
          </a:xfrm>
          <a:prstGeom prst="rect">
            <a:avLst/>
          </a:prstGeom>
        </p:spPr>
        <p:txBody>
          <a:bodyPr wrap="square">
            <a:spAutoFit/>
          </a:bodyPr>
          <a:lstStyle/>
          <a:p>
            <a:r>
              <a:rPr lang="en-US" sz="2000" b="1" dirty="0" smtClean="0">
                <a:solidFill>
                  <a:schemeClr val="tx2"/>
                </a:solidFill>
              </a:rPr>
              <a:t>Overall Objective: </a:t>
            </a:r>
            <a:r>
              <a:rPr lang="en-US" sz="2000" dirty="0" smtClean="0">
                <a:solidFill>
                  <a:schemeClr val="tx2"/>
                </a:solidFill>
              </a:rPr>
              <a:t>to support Nepal’s aspirations for increasing economic growth through increased investments in key sectors while providing support to make growth more inclusive and to help equalize opportunities across groups and communities. </a:t>
            </a:r>
            <a:endParaRPr lang="en-US" sz="2000" dirty="0">
              <a:solidFill>
                <a:schemeClr val="tx2"/>
              </a:solidFill>
            </a:endParaRPr>
          </a:p>
        </p:txBody>
      </p:sp>
    </p:spTree>
    <p:extLst>
      <p:ext uri="{BB962C8B-B14F-4D97-AF65-F5344CB8AC3E}">
        <p14:creationId xmlns:p14="http://schemas.microsoft.com/office/powerpoint/2010/main" val="1171621276"/>
      </p:ext>
    </p:extLst>
  </p:cSld>
  <p:clrMapOvr>
    <a:masterClrMapping/>
  </p:clrMapOvr>
  <p:transition spd="med">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1"/>
          <p:cNvSpPr>
            <a:spLocks noGrp="1"/>
          </p:cNvSpPr>
          <p:nvPr>
            <p:ph type="title"/>
          </p:nvPr>
        </p:nvSpPr>
        <p:spPr>
          <a:xfrm>
            <a:off x="914400" y="457200"/>
            <a:ext cx="7239000" cy="533400"/>
          </a:xfrm>
        </p:spPr>
        <p:txBody>
          <a:bodyPr>
            <a:noAutofit/>
          </a:bodyPr>
          <a:lstStyle/>
          <a:p>
            <a:pPr algn="l"/>
            <a:r>
              <a:rPr lang="en-US" sz="3000" b="1" dirty="0" smtClean="0">
                <a:solidFill>
                  <a:schemeClr val="bg1"/>
                </a:solidFill>
              </a:rPr>
              <a:t>WBG Country Partnership Strategy (FY14-18)</a:t>
            </a:r>
            <a:endParaRPr lang="en-US" sz="3000" b="1" dirty="0">
              <a:solidFill>
                <a:schemeClr val="bg1"/>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1923883311"/>
              </p:ext>
            </p:extLst>
          </p:nvPr>
        </p:nvGraphicFramePr>
        <p:xfrm>
          <a:off x="304800" y="3276600"/>
          <a:ext cx="8392889" cy="2245417"/>
        </p:xfrm>
        <a:graphic>
          <a:graphicData uri="http://schemas.openxmlformats.org/drawingml/2006/table">
            <a:tbl>
              <a:tblPr firstRow="1" firstCol="1" bandRow="1">
                <a:tableStyleId>{0E3FDE45-AF77-4B5C-9715-49D594BDF05E}</a:tableStyleId>
              </a:tblPr>
              <a:tblGrid>
                <a:gridCol w="8392889"/>
              </a:tblGrid>
              <a:tr h="492817">
                <a:tc>
                  <a:txBody>
                    <a:bodyPr/>
                    <a:lstStyle/>
                    <a:p>
                      <a:pPr marL="0" marR="0" algn="ctr">
                        <a:lnSpc>
                          <a:spcPct val="115000"/>
                        </a:lnSpc>
                        <a:spcBef>
                          <a:spcPts val="0"/>
                        </a:spcBef>
                        <a:spcAft>
                          <a:spcPts val="0"/>
                        </a:spcAft>
                      </a:pPr>
                      <a:r>
                        <a:rPr lang="en-US" sz="2000" dirty="0">
                          <a:effectLst/>
                        </a:rPr>
                        <a:t>Pillar 1: Increasing economic growth and competitiveness</a:t>
                      </a:r>
                      <a:endParaRPr lang="en-US" sz="2000" dirty="0">
                        <a:effectLst/>
                        <a:latin typeface="Calibri"/>
                        <a:ea typeface="Calibri"/>
                        <a:cs typeface="Times New Roman"/>
                      </a:endParaRPr>
                    </a:p>
                  </a:txBody>
                  <a:tcPr marL="68580" marR="68580" marT="0" marB="0" anchor="ctr"/>
                </a:tc>
              </a:tr>
              <a:tr h="451519">
                <a:tc>
                  <a:txBody>
                    <a:bodyPr/>
                    <a:lstStyle/>
                    <a:p>
                      <a:pPr marL="0" marR="0">
                        <a:lnSpc>
                          <a:spcPct val="115000"/>
                        </a:lnSpc>
                        <a:spcBef>
                          <a:spcPts val="0"/>
                        </a:spcBef>
                        <a:spcAft>
                          <a:spcPts val="0"/>
                        </a:spcAft>
                      </a:pPr>
                      <a:r>
                        <a:rPr lang="en-US" sz="2000" b="1" dirty="0">
                          <a:effectLst/>
                        </a:rPr>
                        <a:t>Outcome 1.1:  </a:t>
                      </a:r>
                      <a:r>
                        <a:rPr lang="en-US" sz="2000" b="0" dirty="0" smtClean="0">
                          <a:effectLst/>
                        </a:rPr>
                        <a:t>Increased </a:t>
                      </a:r>
                      <a:r>
                        <a:rPr lang="en-US" sz="2000" b="0" dirty="0">
                          <a:effectLst/>
                        </a:rPr>
                        <a:t>supply of electricity, including import, and improved access to reliable and affordable electricity within Nepal</a:t>
                      </a:r>
                      <a:endParaRPr lang="en-US" sz="2000" b="0" dirty="0">
                        <a:effectLst/>
                        <a:latin typeface="Calibri"/>
                        <a:ea typeface="Calibri"/>
                        <a:cs typeface="Times New Roman"/>
                      </a:endParaRPr>
                    </a:p>
                  </a:txBody>
                  <a:tcPr marL="68580" marR="68580" marT="0" marB="0" anchor="ctr">
                    <a:solidFill>
                      <a:schemeClr val="accent1">
                        <a:lumMod val="60000"/>
                        <a:lumOff val="40000"/>
                        <a:alpha val="20000"/>
                      </a:schemeClr>
                    </a:solidFill>
                  </a:tcPr>
                </a:tc>
              </a:tr>
              <a:tr h="163285">
                <a:tc>
                  <a:txBody>
                    <a:bodyPr/>
                    <a:lstStyle/>
                    <a:p>
                      <a:pPr marL="0" marR="0">
                        <a:lnSpc>
                          <a:spcPct val="115000"/>
                        </a:lnSpc>
                        <a:spcBef>
                          <a:spcPts val="0"/>
                        </a:spcBef>
                        <a:spcAft>
                          <a:spcPts val="0"/>
                        </a:spcAft>
                      </a:pPr>
                      <a:r>
                        <a:rPr lang="en-US" sz="2000" b="1" dirty="0">
                          <a:effectLst/>
                        </a:rPr>
                        <a:t>Outcome 1.2:  </a:t>
                      </a:r>
                      <a:r>
                        <a:rPr lang="en-US" sz="2000" b="0" dirty="0" smtClean="0">
                          <a:effectLst/>
                        </a:rPr>
                        <a:t>Improved </a:t>
                      </a:r>
                      <a:r>
                        <a:rPr lang="en-US" sz="2000" b="0" dirty="0">
                          <a:effectLst/>
                        </a:rPr>
                        <a:t>transportation connectivity, internally and with India</a:t>
                      </a:r>
                      <a:endParaRPr lang="en-US" sz="2000" b="0" dirty="0">
                        <a:effectLst/>
                        <a:latin typeface="Calibri"/>
                        <a:ea typeface="Calibri"/>
                        <a:cs typeface="Times New Roman"/>
                      </a:endParaRPr>
                    </a:p>
                  </a:txBody>
                  <a:tcPr marL="68580" marR="68580" marT="0" marB="0" anchor="ctr"/>
                </a:tc>
              </a:tr>
              <a:tr h="333891">
                <a:tc>
                  <a:txBody>
                    <a:bodyPr/>
                    <a:lstStyle/>
                    <a:p>
                      <a:pPr marL="0" marR="0">
                        <a:lnSpc>
                          <a:spcPct val="115000"/>
                        </a:lnSpc>
                        <a:spcBef>
                          <a:spcPts val="0"/>
                        </a:spcBef>
                        <a:spcAft>
                          <a:spcPts val="0"/>
                        </a:spcAft>
                      </a:pPr>
                      <a:r>
                        <a:rPr lang="en-US" sz="2000" b="1" dirty="0">
                          <a:effectLst/>
                        </a:rPr>
                        <a:t>Outcome 1.3: </a:t>
                      </a:r>
                      <a:r>
                        <a:rPr lang="en-US" sz="2000" b="0" dirty="0" smtClean="0">
                          <a:effectLst/>
                        </a:rPr>
                        <a:t>Improved </a:t>
                      </a:r>
                      <a:r>
                        <a:rPr lang="en-US" sz="2000" b="0" dirty="0">
                          <a:effectLst/>
                        </a:rPr>
                        <a:t>environment for private sector investment, including increased financial sector stability</a:t>
                      </a:r>
                      <a:endParaRPr lang="en-US" sz="2000" b="0" dirty="0">
                        <a:effectLst/>
                        <a:latin typeface="Calibri"/>
                        <a:ea typeface="Calibri"/>
                        <a:cs typeface="Times New Roman"/>
                      </a:endParaRPr>
                    </a:p>
                  </a:txBody>
                  <a:tcPr marL="68580" marR="68580" marT="0" marB="0" anchor="ctr">
                    <a:solidFill>
                      <a:schemeClr val="accent1">
                        <a:lumMod val="60000"/>
                        <a:lumOff val="40000"/>
                        <a:alpha val="20000"/>
                      </a:schemeClr>
                    </a:solidFill>
                  </a:tcPr>
                </a:tc>
              </a:tr>
            </a:tbl>
          </a:graphicData>
        </a:graphic>
      </p:graphicFrame>
      <p:sp>
        <p:nvSpPr>
          <p:cNvPr id="16" name="Rectangle 15"/>
          <p:cNvSpPr/>
          <p:nvPr/>
        </p:nvSpPr>
        <p:spPr>
          <a:xfrm>
            <a:off x="304800" y="1524000"/>
            <a:ext cx="8382000" cy="1200329"/>
          </a:xfrm>
          <a:prstGeom prst="rect">
            <a:avLst/>
          </a:prstGeom>
        </p:spPr>
        <p:txBody>
          <a:bodyPr wrap="square">
            <a:spAutoFit/>
          </a:bodyPr>
          <a:lstStyle/>
          <a:p>
            <a:r>
              <a:rPr lang="en-US" sz="2400" b="1" dirty="0" smtClean="0">
                <a:solidFill>
                  <a:schemeClr val="tx2"/>
                </a:solidFill>
              </a:rPr>
              <a:t>Pillar 1: </a:t>
            </a:r>
            <a:r>
              <a:rPr lang="en-US" sz="2400" dirty="0" smtClean="0">
                <a:solidFill>
                  <a:schemeClr val="tx2"/>
                </a:solidFill>
              </a:rPr>
              <a:t>Removing the binding constraints to private investment and growth by focusing on energy, transport, the financial sector and the enabling business environment. </a:t>
            </a:r>
            <a:endParaRPr lang="en-US" sz="2400" dirty="0">
              <a:solidFill>
                <a:schemeClr val="tx2"/>
              </a:solidFill>
            </a:endParaRPr>
          </a:p>
        </p:txBody>
      </p:sp>
    </p:spTree>
    <p:extLst>
      <p:ext uri="{BB962C8B-B14F-4D97-AF65-F5344CB8AC3E}">
        <p14:creationId xmlns:p14="http://schemas.microsoft.com/office/powerpoint/2010/main" val="1974028850"/>
      </p:ext>
    </p:extLst>
  </p:cSld>
  <p:clrMapOvr>
    <a:masterClrMapping/>
  </p:clrMapOvr>
  <p:transition spd="med">
    <p:pull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p:cNvSpPr>
            <a:spLocks noGrp="1"/>
          </p:cNvSpPr>
          <p:nvPr>
            <p:ph type="title"/>
          </p:nvPr>
        </p:nvSpPr>
        <p:spPr>
          <a:xfrm>
            <a:off x="990600" y="381000"/>
            <a:ext cx="8001000" cy="576263"/>
          </a:xfrm>
        </p:spPr>
        <p:txBody>
          <a:bodyPr>
            <a:noAutofit/>
          </a:bodyPr>
          <a:lstStyle/>
          <a:p>
            <a:pPr algn="l"/>
            <a:r>
              <a:rPr lang="en-US" sz="3200" b="1" dirty="0" smtClean="0">
                <a:solidFill>
                  <a:schemeClr val="bg1"/>
                </a:solidFill>
              </a:rPr>
              <a:t>WBG Country Partnership Strategy (FY14-18)</a:t>
            </a:r>
            <a:endParaRPr lang="en-US" sz="3200" b="1" dirty="0">
              <a:solidFill>
                <a:schemeClr val="bg1"/>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913655406"/>
              </p:ext>
            </p:extLst>
          </p:nvPr>
        </p:nvGraphicFramePr>
        <p:xfrm>
          <a:off x="342898" y="2745921"/>
          <a:ext cx="8245929" cy="3180024"/>
        </p:xfrm>
        <a:graphic>
          <a:graphicData uri="http://schemas.openxmlformats.org/drawingml/2006/table">
            <a:tbl>
              <a:tblPr firstRow="1" firstCol="1" bandRow="1">
                <a:tableStyleId>{0E3FDE45-AF77-4B5C-9715-49D594BDF05E}</a:tableStyleId>
              </a:tblPr>
              <a:tblGrid>
                <a:gridCol w="8245929"/>
              </a:tblGrid>
              <a:tr h="492817">
                <a:tc>
                  <a:txBody>
                    <a:bodyPr/>
                    <a:lstStyle/>
                    <a:p>
                      <a:pPr marL="0" marR="0" algn="ctr">
                        <a:lnSpc>
                          <a:spcPct val="115000"/>
                        </a:lnSpc>
                        <a:spcBef>
                          <a:spcPts val="0"/>
                        </a:spcBef>
                        <a:spcAft>
                          <a:spcPts val="0"/>
                        </a:spcAft>
                      </a:pPr>
                      <a:r>
                        <a:rPr lang="en-US" sz="2000" dirty="0">
                          <a:effectLst/>
                        </a:rPr>
                        <a:t>Pillar 2: Increasing inclusive growth and opportunities for shared prosperity</a:t>
                      </a:r>
                      <a:endParaRPr lang="en-US" sz="2000" dirty="0">
                        <a:effectLst/>
                        <a:latin typeface="Calibri"/>
                        <a:ea typeface="Calibri"/>
                        <a:cs typeface="Times New Roman"/>
                      </a:endParaRPr>
                    </a:p>
                  </a:txBody>
                  <a:tcPr marL="68580" marR="68580" marT="0" marB="0" anchor="ctr"/>
                </a:tc>
              </a:tr>
              <a:tr h="746675">
                <a:tc>
                  <a:txBody>
                    <a:bodyPr/>
                    <a:lstStyle/>
                    <a:p>
                      <a:pPr marL="0" marR="0">
                        <a:lnSpc>
                          <a:spcPct val="115000"/>
                        </a:lnSpc>
                        <a:spcBef>
                          <a:spcPts val="0"/>
                        </a:spcBef>
                        <a:spcAft>
                          <a:spcPts val="0"/>
                        </a:spcAft>
                      </a:pPr>
                      <a:r>
                        <a:rPr lang="en-US" sz="2000" b="1" dirty="0">
                          <a:effectLst/>
                        </a:rPr>
                        <a:t>Outcome 2.1: </a:t>
                      </a:r>
                      <a:r>
                        <a:rPr lang="en-US" sz="2000" b="0" dirty="0">
                          <a:effectLst/>
                        </a:rPr>
                        <a:t>Increased agricultural productivity and commercialization</a:t>
                      </a:r>
                      <a:endParaRPr lang="en-US" sz="2000" b="0" dirty="0">
                        <a:effectLst/>
                        <a:latin typeface="Calibri"/>
                        <a:ea typeface="Calibri"/>
                        <a:cs typeface="Times New Roman"/>
                      </a:endParaRPr>
                    </a:p>
                  </a:txBody>
                  <a:tcPr marL="68580" marR="68580" marT="0" marB="0" anchor="ctr">
                    <a:solidFill>
                      <a:schemeClr val="tx2">
                        <a:lumMod val="60000"/>
                        <a:lumOff val="40000"/>
                        <a:alpha val="20000"/>
                      </a:schemeClr>
                    </a:solidFill>
                  </a:tcPr>
                </a:tc>
              </a:tr>
              <a:tr h="492817">
                <a:tc>
                  <a:txBody>
                    <a:bodyPr/>
                    <a:lstStyle/>
                    <a:p>
                      <a:pPr marL="0" marR="0">
                        <a:lnSpc>
                          <a:spcPct val="115000"/>
                        </a:lnSpc>
                        <a:spcBef>
                          <a:spcPts val="0"/>
                        </a:spcBef>
                        <a:spcAft>
                          <a:spcPts val="0"/>
                        </a:spcAft>
                      </a:pPr>
                      <a:r>
                        <a:rPr lang="en-US" sz="2000" b="1" dirty="0">
                          <a:effectLst/>
                        </a:rPr>
                        <a:t>Outcome 2.2: </a:t>
                      </a:r>
                      <a:r>
                        <a:rPr lang="en-US" sz="2000" b="0" dirty="0">
                          <a:effectLst/>
                        </a:rPr>
                        <a:t>More equitable access to education and skills development, of higher quality and relevance</a:t>
                      </a:r>
                      <a:endParaRPr lang="en-US" sz="2000" b="0" dirty="0">
                        <a:effectLst/>
                        <a:latin typeface="Calibri"/>
                        <a:ea typeface="Calibri"/>
                        <a:cs typeface="Times New Roman"/>
                      </a:endParaRPr>
                    </a:p>
                  </a:txBody>
                  <a:tcPr marL="68580" marR="68580" marT="0" marB="0" anchor="ctr"/>
                </a:tc>
              </a:tr>
              <a:tr h="746675">
                <a:tc>
                  <a:txBody>
                    <a:bodyPr/>
                    <a:lstStyle/>
                    <a:p>
                      <a:pPr marL="0" marR="0">
                        <a:lnSpc>
                          <a:spcPct val="115000"/>
                        </a:lnSpc>
                        <a:spcBef>
                          <a:spcPts val="0"/>
                        </a:spcBef>
                        <a:spcAft>
                          <a:spcPts val="0"/>
                        </a:spcAft>
                      </a:pPr>
                      <a:r>
                        <a:rPr lang="en-US" sz="2000" b="1" dirty="0">
                          <a:effectLst/>
                        </a:rPr>
                        <a:t>Outcome 2.3:  </a:t>
                      </a:r>
                      <a:r>
                        <a:rPr lang="en-US" sz="2000" b="0" dirty="0">
                          <a:effectLst/>
                        </a:rPr>
                        <a:t>Improved health and nutrition services, particularly for the poor and disadvantaged</a:t>
                      </a:r>
                      <a:endParaRPr lang="en-US" sz="2000" b="0" dirty="0">
                        <a:effectLst/>
                        <a:latin typeface="Calibri"/>
                        <a:ea typeface="Calibri"/>
                        <a:cs typeface="Times New Roman"/>
                      </a:endParaRPr>
                    </a:p>
                  </a:txBody>
                  <a:tcPr marL="68580" marR="68580" marT="0" marB="0" anchor="ctr">
                    <a:solidFill>
                      <a:schemeClr val="tx2">
                        <a:lumMod val="60000"/>
                        <a:lumOff val="40000"/>
                        <a:alpha val="20000"/>
                      </a:schemeClr>
                    </a:solidFill>
                  </a:tcPr>
                </a:tc>
              </a:tr>
              <a:tr h="492817">
                <a:tc>
                  <a:txBody>
                    <a:bodyPr/>
                    <a:lstStyle/>
                    <a:p>
                      <a:pPr marL="0" marR="0">
                        <a:lnSpc>
                          <a:spcPct val="115000"/>
                        </a:lnSpc>
                        <a:spcBef>
                          <a:spcPts val="0"/>
                        </a:spcBef>
                        <a:spcAft>
                          <a:spcPts val="0"/>
                        </a:spcAft>
                      </a:pPr>
                      <a:r>
                        <a:rPr lang="en-US" sz="2000" b="1" dirty="0">
                          <a:effectLst/>
                        </a:rPr>
                        <a:t>Outcome 2.4:  </a:t>
                      </a:r>
                      <a:r>
                        <a:rPr lang="en-US" sz="2000" b="0" dirty="0">
                          <a:effectLst/>
                        </a:rPr>
                        <a:t>More efficient and transparent social safety net system</a:t>
                      </a:r>
                      <a:endParaRPr lang="en-US" sz="2000" b="0" dirty="0">
                        <a:effectLst/>
                        <a:latin typeface="Calibri"/>
                        <a:ea typeface="Calibri"/>
                        <a:cs typeface="Times New Roman"/>
                      </a:endParaRPr>
                    </a:p>
                  </a:txBody>
                  <a:tcPr marL="68580" marR="68580" marT="0" marB="0" anchor="ctr"/>
                </a:tc>
              </a:tr>
            </a:tbl>
          </a:graphicData>
        </a:graphic>
      </p:graphicFrame>
      <p:sp>
        <p:nvSpPr>
          <p:cNvPr id="12" name="Rectangle 11"/>
          <p:cNvSpPr/>
          <p:nvPr/>
        </p:nvSpPr>
        <p:spPr>
          <a:xfrm>
            <a:off x="381000" y="1447800"/>
            <a:ext cx="8229600" cy="1200329"/>
          </a:xfrm>
          <a:prstGeom prst="rect">
            <a:avLst/>
          </a:prstGeom>
        </p:spPr>
        <p:txBody>
          <a:bodyPr wrap="square">
            <a:spAutoFit/>
          </a:bodyPr>
          <a:lstStyle/>
          <a:p>
            <a:r>
              <a:rPr lang="en-US" sz="2400" b="1" dirty="0" smtClean="0">
                <a:solidFill>
                  <a:schemeClr val="tx2"/>
                </a:solidFill>
              </a:rPr>
              <a:t>Pillar 2: </a:t>
            </a:r>
            <a:r>
              <a:rPr lang="en-US" sz="2400" dirty="0" smtClean="0">
                <a:solidFill>
                  <a:schemeClr val="tx2"/>
                </a:solidFill>
              </a:rPr>
              <a:t>Increasing inclusive growth and providing historically-disadvantaged </a:t>
            </a:r>
            <a:r>
              <a:rPr lang="en-US" sz="2400" dirty="0" err="1" smtClean="0">
                <a:solidFill>
                  <a:schemeClr val="tx2"/>
                </a:solidFill>
              </a:rPr>
              <a:t>Nepalis</a:t>
            </a:r>
            <a:r>
              <a:rPr lang="en-US" sz="2400" dirty="0" smtClean="0">
                <a:solidFill>
                  <a:schemeClr val="tx2"/>
                </a:solidFill>
              </a:rPr>
              <a:t> with opportunities to improve their resilience and increase their prosperity.</a:t>
            </a:r>
            <a:endParaRPr lang="en-US" sz="2400" dirty="0">
              <a:solidFill>
                <a:schemeClr val="tx2"/>
              </a:solidFill>
            </a:endParaRPr>
          </a:p>
        </p:txBody>
      </p:sp>
    </p:spTree>
    <p:extLst>
      <p:ext uri="{BB962C8B-B14F-4D97-AF65-F5344CB8AC3E}">
        <p14:creationId xmlns:p14="http://schemas.microsoft.com/office/powerpoint/2010/main" val="2666101968"/>
      </p:ext>
    </p:extLst>
  </p:cSld>
  <p:clrMapOvr>
    <a:masterClrMapping/>
  </p:clrMapOvr>
  <p:transition spd="med">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a:spLocks noGrp="1"/>
          </p:cNvSpPr>
          <p:nvPr>
            <p:ph type="title"/>
          </p:nvPr>
        </p:nvSpPr>
        <p:spPr>
          <a:xfrm>
            <a:off x="990600" y="457200"/>
            <a:ext cx="7848600" cy="576263"/>
          </a:xfrm>
        </p:spPr>
        <p:txBody>
          <a:bodyPr>
            <a:noAutofit/>
          </a:bodyPr>
          <a:lstStyle/>
          <a:p>
            <a:pPr algn="l"/>
            <a:r>
              <a:rPr lang="en-US" sz="3200" b="1" dirty="0" smtClean="0">
                <a:solidFill>
                  <a:schemeClr val="bg1"/>
                </a:solidFill>
              </a:rPr>
              <a:t>WBG Country Partnership Strategy (FY14-18)</a:t>
            </a:r>
            <a:endParaRPr lang="en-US" sz="3200" b="1" dirty="0">
              <a:solidFill>
                <a:schemeClr val="bg1"/>
              </a:solidFill>
            </a:endParaRPr>
          </a:p>
        </p:txBody>
      </p:sp>
      <p:sp>
        <p:nvSpPr>
          <p:cNvPr id="7" name="Inhaltsplatzhalter 4"/>
          <p:cNvSpPr>
            <a:spLocks noGrp="1"/>
          </p:cNvSpPr>
          <p:nvPr>
            <p:ph sz="quarter" idx="12"/>
          </p:nvPr>
        </p:nvSpPr>
        <p:spPr>
          <a:xfrm>
            <a:off x="381000" y="1600200"/>
            <a:ext cx="8496300" cy="4752975"/>
          </a:xfrm>
        </p:spPr>
        <p:txBody>
          <a:bodyPr/>
          <a:lstStyle/>
          <a:p>
            <a:pPr algn="l"/>
            <a:r>
              <a:rPr lang="en-US" sz="3200" b="1" dirty="0" smtClean="0">
                <a:solidFill>
                  <a:schemeClr val="tx2"/>
                </a:solidFill>
              </a:rPr>
              <a:t>Cross-Cutting Dimensions</a:t>
            </a:r>
            <a:endParaRPr lang="en-US" sz="3200" b="1" dirty="0" smtClean="0">
              <a:solidFill>
                <a:srgbClr val="00ADE4"/>
              </a:solidFill>
            </a:endParaRPr>
          </a:p>
          <a:p>
            <a:pPr marL="457200" lvl="1" indent="-457200">
              <a:buFont typeface="Wingdings" charset="2"/>
              <a:buChar char="§"/>
            </a:pPr>
            <a:r>
              <a:rPr lang="en-US" sz="3200" dirty="0" smtClean="0">
                <a:solidFill>
                  <a:schemeClr val="tx2"/>
                </a:solidFill>
              </a:rPr>
              <a:t>Governance</a:t>
            </a:r>
          </a:p>
          <a:p>
            <a:pPr marL="719138" lvl="2" indent="-273050">
              <a:buFont typeface="Lucida Grande"/>
              <a:buChar char="–"/>
            </a:pPr>
            <a:r>
              <a:rPr lang="en-US" sz="3200" dirty="0" smtClean="0">
                <a:solidFill>
                  <a:schemeClr val="tx2"/>
                </a:solidFill>
              </a:rPr>
              <a:t>Manage public expenditure efficiently and effectively</a:t>
            </a:r>
          </a:p>
          <a:p>
            <a:pPr marL="719138" lvl="2" indent="-273050">
              <a:buFont typeface="Lucida Grande"/>
              <a:buChar char="–"/>
            </a:pPr>
            <a:r>
              <a:rPr lang="en-US" sz="3200" dirty="0" smtClean="0">
                <a:solidFill>
                  <a:schemeClr val="tx2"/>
                </a:solidFill>
              </a:rPr>
              <a:t>Improve public procurement</a:t>
            </a:r>
          </a:p>
          <a:p>
            <a:pPr marL="719138" lvl="2" indent="-273050">
              <a:buFont typeface="Lucida Grande"/>
              <a:buChar char="–"/>
            </a:pPr>
            <a:r>
              <a:rPr lang="en-US" sz="3200" dirty="0" smtClean="0">
                <a:solidFill>
                  <a:schemeClr val="tx2"/>
                </a:solidFill>
              </a:rPr>
              <a:t>Strengthen demand-side / social accountability</a:t>
            </a:r>
          </a:p>
          <a:p>
            <a:pPr marL="541338" lvl="1" indent="-457200">
              <a:buFont typeface="Wingdings" panose="05000000000000000000" pitchFamily="2" charset="2"/>
              <a:buChar char="§"/>
            </a:pPr>
            <a:r>
              <a:rPr lang="en-US" sz="3200" dirty="0" smtClean="0">
                <a:solidFill>
                  <a:schemeClr val="tx2"/>
                </a:solidFill>
              </a:rPr>
              <a:t>Gender</a:t>
            </a:r>
          </a:p>
          <a:p>
            <a:pPr marL="541338" lvl="1" indent="-457200">
              <a:buFont typeface="Wingdings" panose="05000000000000000000" pitchFamily="2" charset="2"/>
              <a:buChar char="§"/>
            </a:pPr>
            <a:r>
              <a:rPr lang="en-US" sz="3200" dirty="0" smtClean="0">
                <a:solidFill>
                  <a:schemeClr val="tx2"/>
                </a:solidFill>
              </a:rPr>
              <a:t>Climate Change </a:t>
            </a:r>
            <a:endParaRPr lang="en-US" sz="3200" dirty="0">
              <a:solidFill>
                <a:schemeClr val="tx2"/>
              </a:solidFill>
            </a:endParaRPr>
          </a:p>
          <a:p>
            <a:pPr marL="719138" lvl="2" indent="-273050">
              <a:buFont typeface="Lucida Grande"/>
              <a:buChar char="–"/>
            </a:pPr>
            <a:endParaRPr lang="en-US" sz="3200" dirty="0">
              <a:solidFill>
                <a:srgbClr val="00ADE4"/>
              </a:solidFill>
            </a:endParaRPr>
          </a:p>
          <a:p>
            <a:pPr marL="457200" indent="-457200" algn="l">
              <a:buFont typeface="Wingdings" charset="2"/>
              <a:buChar char="§"/>
            </a:pPr>
            <a:endParaRPr lang="en-US" sz="3200" dirty="0">
              <a:solidFill>
                <a:srgbClr val="00ADE4"/>
              </a:solidFill>
            </a:endParaRPr>
          </a:p>
        </p:txBody>
      </p:sp>
    </p:spTree>
    <p:extLst>
      <p:ext uri="{BB962C8B-B14F-4D97-AF65-F5344CB8AC3E}">
        <p14:creationId xmlns:p14="http://schemas.microsoft.com/office/powerpoint/2010/main" val="2223513947"/>
      </p:ext>
    </p:extLst>
  </p:cSld>
  <p:clrMapOvr>
    <a:masterClrMapping/>
  </p:clrMapOvr>
  <p:transition spd="med">
    <p:pull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p:cNvSpPr>
            <a:spLocks noGrp="1"/>
          </p:cNvSpPr>
          <p:nvPr>
            <p:ph type="title"/>
          </p:nvPr>
        </p:nvSpPr>
        <p:spPr>
          <a:xfrm>
            <a:off x="914400" y="381000"/>
            <a:ext cx="7772400" cy="576263"/>
          </a:xfrm>
        </p:spPr>
        <p:txBody>
          <a:bodyPr>
            <a:noAutofit/>
          </a:bodyPr>
          <a:lstStyle/>
          <a:p>
            <a:pPr algn="l"/>
            <a:r>
              <a:rPr lang="en-US" sz="3200" b="1" dirty="0" smtClean="0">
                <a:solidFill>
                  <a:schemeClr val="bg1"/>
                </a:solidFill>
              </a:rPr>
              <a:t>WBG Country Partnership Strategy (FY14-18)</a:t>
            </a:r>
            <a:endParaRPr lang="en-US" sz="3200" b="1" dirty="0">
              <a:solidFill>
                <a:schemeClr val="bg1"/>
              </a:solidFill>
            </a:endParaRPr>
          </a:p>
        </p:txBody>
      </p:sp>
      <p:sp>
        <p:nvSpPr>
          <p:cNvPr id="9" name="Inhaltsplatzhalter 4"/>
          <p:cNvSpPr>
            <a:spLocks noGrp="1"/>
          </p:cNvSpPr>
          <p:nvPr>
            <p:ph sz="quarter" idx="12"/>
          </p:nvPr>
        </p:nvSpPr>
        <p:spPr>
          <a:xfrm>
            <a:off x="304800" y="1447801"/>
            <a:ext cx="8496300" cy="2362199"/>
          </a:xfrm>
        </p:spPr>
        <p:txBody>
          <a:bodyPr/>
          <a:lstStyle/>
          <a:p>
            <a:pPr algn="l"/>
            <a:r>
              <a:rPr lang="en-US" sz="2400" b="1" dirty="0" smtClean="0">
                <a:solidFill>
                  <a:schemeClr val="tx2"/>
                </a:solidFill>
              </a:rPr>
              <a:t>Implementation</a:t>
            </a:r>
            <a:endParaRPr lang="en-US" sz="2400" b="1" dirty="0" smtClean="0">
              <a:solidFill>
                <a:srgbClr val="00ADE4"/>
              </a:solidFill>
            </a:endParaRPr>
          </a:p>
          <a:p>
            <a:pPr marL="457200" lvl="1" indent="-457200">
              <a:buFont typeface="Wingdings" charset="2"/>
              <a:buChar char="§"/>
            </a:pPr>
            <a:r>
              <a:rPr lang="en-US" sz="2400" dirty="0" smtClean="0">
                <a:solidFill>
                  <a:schemeClr val="tx2"/>
                </a:solidFill>
              </a:rPr>
              <a:t>Financing</a:t>
            </a:r>
          </a:p>
          <a:p>
            <a:pPr marL="719138" lvl="2" indent="-273050">
              <a:buFont typeface="Lucida Grande"/>
              <a:buChar char="–"/>
            </a:pPr>
            <a:r>
              <a:rPr lang="en-US" sz="1800" dirty="0" smtClean="0">
                <a:solidFill>
                  <a:srgbClr val="00ADE4"/>
                </a:solidFill>
              </a:rPr>
              <a:t>IDA: $200-300 million/year</a:t>
            </a:r>
          </a:p>
          <a:p>
            <a:pPr marL="719138" lvl="2" indent="-273050">
              <a:buFont typeface="Lucida Grande"/>
              <a:buChar char="–"/>
            </a:pPr>
            <a:r>
              <a:rPr lang="en-US" sz="1800" dirty="0" smtClean="0">
                <a:solidFill>
                  <a:srgbClr val="00ADE4"/>
                </a:solidFill>
              </a:rPr>
              <a:t>IFC: $300-800 million in hydropower; $20-40 million financial institutions, manufacturing, agribusiness, services </a:t>
            </a:r>
          </a:p>
          <a:p>
            <a:pPr marL="719138" lvl="2" indent="-273050">
              <a:buFont typeface="Lucida Grande"/>
              <a:buChar char="–"/>
            </a:pPr>
            <a:r>
              <a:rPr lang="en-US" sz="1800" dirty="0" smtClean="0">
                <a:solidFill>
                  <a:srgbClr val="00ADE4"/>
                </a:solidFill>
              </a:rPr>
              <a:t>MIGA: Potential for 1-2 risk guarantees</a:t>
            </a:r>
          </a:p>
          <a:p>
            <a:pPr marL="541338" lvl="1" indent="-457200">
              <a:buFont typeface="Wingdings" panose="05000000000000000000" pitchFamily="2" charset="2"/>
              <a:buChar char="§"/>
            </a:pPr>
            <a:r>
              <a:rPr lang="en-US" sz="2400" dirty="0" smtClean="0">
                <a:solidFill>
                  <a:schemeClr val="tx2"/>
                </a:solidFill>
              </a:rPr>
              <a:t>Knowledge</a:t>
            </a:r>
          </a:p>
          <a:p>
            <a:pPr marL="541338" lvl="1" indent="-457200">
              <a:buFont typeface="Wingdings" panose="05000000000000000000" pitchFamily="2" charset="2"/>
              <a:buChar char="§"/>
            </a:pPr>
            <a:r>
              <a:rPr lang="en-US" sz="2400" dirty="0" smtClean="0">
                <a:solidFill>
                  <a:schemeClr val="tx2"/>
                </a:solidFill>
              </a:rPr>
              <a:t>Partnerships</a:t>
            </a:r>
            <a:endParaRPr lang="en-US" sz="2800" dirty="0">
              <a:solidFill>
                <a:srgbClr val="00ADE4"/>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3003141985"/>
              </p:ext>
            </p:extLst>
          </p:nvPr>
        </p:nvGraphicFramePr>
        <p:xfrm>
          <a:off x="457200" y="3962400"/>
          <a:ext cx="8229600" cy="2057108"/>
        </p:xfrm>
        <a:graphic>
          <a:graphicData uri="http://schemas.openxmlformats.org/drawingml/2006/table">
            <a:tbl>
              <a:tblPr firstRow="1" firstCol="1" bandRow="1">
                <a:tableStyleId>{284E427A-3D55-4303-BF80-6455036E1DE7}</a:tableStyleId>
              </a:tblPr>
              <a:tblGrid>
                <a:gridCol w="1378862"/>
                <a:gridCol w="1364338"/>
                <a:gridCol w="2750462"/>
                <a:gridCol w="2735938"/>
              </a:tblGrid>
              <a:tr h="316479">
                <a:tc gridSpan="2">
                  <a:txBody>
                    <a:bodyPr/>
                    <a:lstStyle/>
                    <a:p>
                      <a:pPr marL="0" marR="0">
                        <a:lnSpc>
                          <a:spcPct val="115000"/>
                        </a:lnSpc>
                        <a:spcBef>
                          <a:spcPts val="0"/>
                        </a:spcBef>
                        <a:spcAft>
                          <a:spcPts val="0"/>
                        </a:spcAft>
                      </a:pPr>
                      <a:r>
                        <a:rPr lang="en-US" sz="900" dirty="0">
                          <a:effectLst/>
                        </a:rPr>
                        <a:t>Level of Engagement</a:t>
                      </a:r>
                      <a:endParaRPr lang="en-US" sz="1000" dirty="0">
                        <a:effectLst/>
                        <a:latin typeface="Calibri"/>
                        <a:ea typeface="Calibri"/>
                        <a:cs typeface="Times New Roman"/>
                      </a:endParaRPr>
                    </a:p>
                  </a:txBody>
                  <a:tcPr marL="61920" marR="61920" marT="0" marB="0">
                    <a:solidFill>
                      <a:schemeClr val="tx2"/>
                    </a:solidFill>
                  </a:tcPr>
                </a:tc>
                <a:tc hMerge="1">
                  <a:txBody>
                    <a:bodyPr/>
                    <a:lstStyle/>
                    <a:p>
                      <a:endParaRPr lang="en-US"/>
                    </a:p>
                  </a:txBody>
                  <a:tcPr/>
                </a:tc>
                <a:tc>
                  <a:txBody>
                    <a:bodyPr/>
                    <a:lstStyle/>
                    <a:p>
                      <a:pPr marL="0" marR="0">
                        <a:lnSpc>
                          <a:spcPct val="115000"/>
                        </a:lnSpc>
                        <a:spcBef>
                          <a:spcPts val="0"/>
                        </a:spcBef>
                        <a:spcAft>
                          <a:spcPts val="0"/>
                        </a:spcAft>
                      </a:pPr>
                      <a:r>
                        <a:rPr lang="en-US" sz="900">
                          <a:effectLst/>
                        </a:rPr>
                        <a:t>Engagement Areas</a:t>
                      </a:r>
                      <a:endParaRPr lang="en-US" sz="1000">
                        <a:effectLst/>
                        <a:latin typeface="Calibri"/>
                        <a:ea typeface="Calibri"/>
                        <a:cs typeface="Times New Roman"/>
                      </a:endParaRPr>
                    </a:p>
                  </a:txBody>
                  <a:tcPr marL="61920" marR="61920" marT="0" marB="0">
                    <a:solidFill>
                      <a:schemeClr val="tx2"/>
                    </a:solidFill>
                  </a:tcPr>
                </a:tc>
                <a:tc>
                  <a:txBody>
                    <a:bodyPr/>
                    <a:lstStyle/>
                    <a:p>
                      <a:pPr marL="0" marR="0">
                        <a:lnSpc>
                          <a:spcPct val="115000"/>
                        </a:lnSpc>
                        <a:spcBef>
                          <a:spcPts val="0"/>
                        </a:spcBef>
                        <a:spcAft>
                          <a:spcPts val="0"/>
                        </a:spcAft>
                      </a:pPr>
                      <a:r>
                        <a:rPr lang="en-US" sz="900" dirty="0">
                          <a:effectLst/>
                        </a:rPr>
                        <a:t>Top Five Development Partners </a:t>
                      </a:r>
                      <a:br>
                        <a:rPr lang="en-US" sz="900" dirty="0">
                          <a:effectLst/>
                        </a:rPr>
                      </a:br>
                      <a:r>
                        <a:rPr lang="en-US" sz="900" dirty="0">
                          <a:effectLst/>
                        </a:rPr>
                        <a:t>(size of commitments)</a:t>
                      </a:r>
                      <a:endParaRPr lang="en-US" sz="1000" dirty="0">
                        <a:effectLst/>
                        <a:latin typeface="Calibri"/>
                        <a:ea typeface="Calibri"/>
                        <a:cs typeface="Times New Roman"/>
                      </a:endParaRPr>
                    </a:p>
                  </a:txBody>
                  <a:tcPr marL="61920" marR="61920" marT="0" marB="0">
                    <a:solidFill>
                      <a:schemeClr val="tx2"/>
                    </a:solidFill>
                  </a:tcPr>
                </a:tc>
              </a:tr>
              <a:tr h="158239">
                <a:tc rowSpan="11">
                  <a:txBody>
                    <a:bodyPr/>
                    <a:lstStyle/>
                    <a:p>
                      <a:pPr marL="71755" marR="71755" algn="ctr">
                        <a:lnSpc>
                          <a:spcPct val="115000"/>
                        </a:lnSpc>
                        <a:spcBef>
                          <a:spcPts val="0"/>
                        </a:spcBef>
                        <a:spcAft>
                          <a:spcPts val="0"/>
                        </a:spcAft>
                      </a:pPr>
                      <a:r>
                        <a:rPr lang="en-US" sz="900" dirty="0">
                          <a:effectLst/>
                        </a:rPr>
                        <a:t> </a:t>
                      </a:r>
                      <a:endParaRPr lang="en-US" sz="1000" dirty="0">
                        <a:effectLst/>
                      </a:endParaRPr>
                    </a:p>
                    <a:p>
                      <a:pPr marL="71755" marR="71755" algn="ctr">
                        <a:lnSpc>
                          <a:spcPct val="115000"/>
                        </a:lnSpc>
                        <a:spcBef>
                          <a:spcPts val="0"/>
                        </a:spcBef>
                        <a:spcAft>
                          <a:spcPts val="0"/>
                        </a:spcAft>
                      </a:pPr>
                      <a:r>
                        <a:rPr lang="en-US" sz="900" dirty="0">
                          <a:effectLst/>
                        </a:rPr>
                        <a:t> </a:t>
                      </a:r>
                      <a:endParaRPr lang="en-US" sz="1000" dirty="0">
                        <a:effectLst/>
                      </a:endParaRPr>
                    </a:p>
                    <a:p>
                      <a:pPr marL="71755" marR="71755" algn="ctr">
                        <a:lnSpc>
                          <a:spcPct val="115000"/>
                        </a:lnSpc>
                        <a:spcBef>
                          <a:spcPts val="0"/>
                        </a:spcBef>
                        <a:spcAft>
                          <a:spcPts val="0"/>
                        </a:spcAft>
                      </a:pPr>
                      <a:r>
                        <a:rPr lang="en-US" sz="900" dirty="0">
                          <a:effectLst/>
                        </a:rPr>
                        <a:t> </a:t>
                      </a:r>
                      <a:endParaRPr lang="en-US" sz="1000" dirty="0">
                        <a:effectLst/>
                        <a:latin typeface="Calibri"/>
                        <a:ea typeface="Calibri"/>
                        <a:cs typeface="Times New Roman"/>
                      </a:endParaRPr>
                    </a:p>
                  </a:txBody>
                  <a:tcPr marL="61920" marR="61920" marT="0" marB="0" vert="vert27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tcPr>
                </a:tc>
                <a:tc rowSpan="6">
                  <a:txBody>
                    <a:bodyPr/>
                    <a:lstStyle/>
                    <a:p>
                      <a:pPr marL="71755" marR="71755">
                        <a:lnSpc>
                          <a:spcPct val="115000"/>
                        </a:lnSpc>
                        <a:spcBef>
                          <a:spcPts val="0"/>
                        </a:spcBef>
                        <a:spcAft>
                          <a:spcPts val="0"/>
                        </a:spcAft>
                      </a:pPr>
                      <a:r>
                        <a:rPr lang="en-US" sz="900" b="1" dirty="0">
                          <a:effectLst/>
                        </a:rPr>
                        <a:t>CPS Engagement Areas</a:t>
                      </a:r>
                      <a:endParaRPr lang="en-US" sz="1000" b="1" dirty="0">
                        <a:effectLst/>
                        <a:latin typeface="Calibri"/>
                        <a:ea typeface="Calibri"/>
                        <a:cs typeface="Times New Roman"/>
                      </a:endParaRPr>
                    </a:p>
                  </a:txBody>
                  <a:tcPr marL="61920" marR="61920" marT="0" marB="0" vert="vert270">
                    <a:solidFill>
                      <a:schemeClr val="accent1">
                        <a:lumMod val="40000"/>
                        <a:lumOff val="60000"/>
                      </a:schemeClr>
                    </a:solidFill>
                  </a:tcPr>
                </a:tc>
                <a:tc>
                  <a:txBody>
                    <a:bodyPr/>
                    <a:lstStyle/>
                    <a:p>
                      <a:pPr marL="0" marR="0">
                        <a:lnSpc>
                          <a:spcPct val="115000"/>
                        </a:lnSpc>
                        <a:spcBef>
                          <a:spcPts val="0"/>
                        </a:spcBef>
                        <a:spcAft>
                          <a:spcPts val="0"/>
                        </a:spcAft>
                      </a:pPr>
                      <a:r>
                        <a:rPr lang="en-US" sz="900" b="1" dirty="0">
                          <a:effectLst/>
                        </a:rPr>
                        <a:t>Electricity</a:t>
                      </a:r>
                      <a:endParaRPr lang="en-US" sz="1000" b="1" dirty="0">
                        <a:effectLst/>
                        <a:latin typeface="Calibri"/>
                        <a:ea typeface="Calibri"/>
                        <a:cs typeface="Times New Roman"/>
                      </a:endParaRPr>
                    </a:p>
                  </a:txBody>
                  <a:tcPr marL="61920" marR="61920" marT="0" marB="0">
                    <a:solidFill>
                      <a:schemeClr val="accent1">
                        <a:lumMod val="60000"/>
                        <a:lumOff val="40000"/>
                        <a:alpha val="40000"/>
                      </a:schemeClr>
                    </a:solidFill>
                  </a:tcPr>
                </a:tc>
                <a:tc>
                  <a:txBody>
                    <a:bodyPr/>
                    <a:lstStyle/>
                    <a:p>
                      <a:pPr marL="0" marR="0">
                        <a:lnSpc>
                          <a:spcPct val="115000"/>
                        </a:lnSpc>
                        <a:spcBef>
                          <a:spcPts val="0"/>
                        </a:spcBef>
                        <a:spcAft>
                          <a:spcPts val="0"/>
                        </a:spcAft>
                      </a:pPr>
                      <a:r>
                        <a:rPr lang="en-US" sz="900" dirty="0">
                          <a:effectLst/>
                        </a:rPr>
                        <a:t>WBG, Germany, ADB, China, India</a:t>
                      </a:r>
                      <a:endParaRPr lang="en-US" sz="1000" dirty="0">
                        <a:effectLst/>
                        <a:latin typeface="Calibri"/>
                        <a:ea typeface="Calibri"/>
                        <a:cs typeface="Times New Roman"/>
                      </a:endParaRPr>
                    </a:p>
                  </a:txBody>
                  <a:tcPr marL="61920" marR="61920" marT="0" marB="0">
                    <a:solidFill>
                      <a:schemeClr val="accent1">
                        <a:lumMod val="60000"/>
                        <a:lumOff val="40000"/>
                        <a:alpha val="40000"/>
                      </a:schemeClr>
                    </a:solidFill>
                  </a:tcPr>
                </a:tc>
              </a:tr>
              <a:tr h="158239">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pPr>
                      <a:r>
                        <a:rPr lang="en-US" sz="900" b="1">
                          <a:effectLst/>
                        </a:rPr>
                        <a:t>Transportation</a:t>
                      </a:r>
                      <a:endParaRPr lang="en-US" sz="1000" b="1">
                        <a:effectLst/>
                        <a:latin typeface="Calibri"/>
                        <a:ea typeface="Calibri"/>
                        <a:cs typeface="Times New Roman"/>
                      </a:endParaRPr>
                    </a:p>
                  </a:txBody>
                  <a:tcPr marL="61920" marR="61920" marT="0" marB="0">
                    <a:solidFill>
                      <a:schemeClr val="tx2">
                        <a:lumMod val="20000"/>
                        <a:lumOff val="80000"/>
                      </a:schemeClr>
                    </a:solidFill>
                  </a:tcPr>
                </a:tc>
                <a:tc>
                  <a:txBody>
                    <a:bodyPr/>
                    <a:lstStyle/>
                    <a:p>
                      <a:pPr marL="0" marR="0">
                        <a:lnSpc>
                          <a:spcPct val="115000"/>
                        </a:lnSpc>
                        <a:spcBef>
                          <a:spcPts val="0"/>
                        </a:spcBef>
                        <a:spcAft>
                          <a:spcPts val="0"/>
                        </a:spcAft>
                      </a:pPr>
                      <a:r>
                        <a:rPr lang="en-US" sz="900" dirty="0">
                          <a:effectLst/>
                        </a:rPr>
                        <a:t>WBG, ADB, Japan, India, Switzerland</a:t>
                      </a:r>
                      <a:endParaRPr lang="en-US" sz="1000" dirty="0">
                        <a:effectLst/>
                        <a:latin typeface="Calibri"/>
                        <a:ea typeface="Calibri"/>
                        <a:cs typeface="Times New Roman"/>
                      </a:endParaRPr>
                    </a:p>
                  </a:txBody>
                  <a:tcPr marL="61920" marR="61920" marT="0" marB="0">
                    <a:solidFill>
                      <a:schemeClr val="tx2">
                        <a:lumMod val="20000"/>
                        <a:lumOff val="80000"/>
                      </a:schemeClr>
                    </a:solidFill>
                  </a:tcPr>
                </a:tc>
              </a:tr>
              <a:tr h="158239">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pPr>
                      <a:r>
                        <a:rPr lang="en-US" sz="900" b="1">
                          <a:effectLst/>
                        </a:rPr>
                        <a:t>Finance</a:t>
                      </a:r>
                      <a:endParaRPr lang="en-US" sz="1000" b="1">
                        <a:effectLst/>
                        <a:latin typeface="Calibri"/>
                        <a:ea typeface="Calibri"/>
                        <a:cs typeface="Times New Roman"/>
                      </a:endParaRPr>
                    </a:p>
                  </a:txBody>
                  <a:tcPr marL="61920" marR="61920" marT="0" marB="0">
                    <a:solidFill>
                      <a:schemeClr val="accent1">
                        <a:lumMod val="40000"/>
                        <a:lumOff val="60000"/>
                      </a:schemeClr>
                    </a:solidFill>
                  </a:tcPr>
                </a:tc>
                <a:tc>
                  <a:txBody>
                    <a:bodyPr/>
                    <a:lstStyle/>
                    <a:p>
                      <a:pPr marL="0" marR="0">
                        <a:lnSpc>
                          <a:spcPct val="115000"/>
                        </a:lnSpc>
                        <a:spcBef>
                          <a:spcPts val="0"/>
                        </a:spcBef>
                        <a:spcAft>
                          <a:spcPts val="0"/>
                        </a:spcAft>
                      </a:pPr>
                      <a:r>
                        <a:rPr lang="en-US" sz="900" dirty="0">
                          <a:effectLst/>
                        </a:rPr>
                        <a:t>WBG, UK, ADB, Norway, Germany</a:t>
                      </a:r>
                      <a:endParaRPr lang="en-US" sz="1000" dirty="0">
                        <a:effectLst/>
                        <a:latin typeface="Calibri"/>
                        <a:ea typeface="Calibri"/>
                        <a:cs typeface="Times New Roman"/>
                      </a:endParaRPr>
                    </a:p>
                  </a:txBody>
                  <a:tcPr marL="61920" marR="61920" marT="0" marB="0">
                    <a:solidFill>
                      <a:schemeClr val="accent1">
                        <a:lumMod val="40000"/>
                        <a:lumOff val="60000"/>
                      </a:schemeClr>
                    </a:solidFill>
                  </a:tcPr>
                </a:tc>
              </a:tr>
              <a:tr h="158239">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pPr>
                      <a:r>
                        <a:rPr lang="en-US" sz="900" b="1">
                          <a:effectLst/>
                        </a:rPr>
                        <a:t>Agriculture</a:t>
                      </a:r>
                      <a:endParaRPr lang="en-US" sz="1000" b="1">
                        <a:effectLst/>
                        <a:latin typeface="Calibri"/>
                        <a:ea typeface="Calibri"/>
                        <a:cs typeface="Times New Roman"/>
                      </a:endParaRPr>
                    </a:p>
                  </a:txBody>
                  <a:tcPr marL="61920" marR="61920" marT="0" marB="0">
                    <a:solidFill>
                      <a:schemeClr val="accent1">
                        <a:lumMod val="40000"/>
                        <a:lumOff val="60000"/>
                      </a:schemeClr>
                    </a:solidFill>
                  </a:tcPr>
                </a:tc>
                <a:tc>
                  <a:txBody>
                    <a:bodyPr/>
                    <a:lstStyle/>
                    <a:p>
                      <a:pPr marL="0" marR="0">
                        <a:lnSpc>
                          <a:spcPct val="115000"/>
                        </a:lnSpc>
                        <a:spcBef>
                          <a:spcPts val="0"/>
                        </a:spcBef>
                        <a:spcAft>
                          <a:spcPts val="0"/>
                        </a:spcAft>
                      </a:pPr>
                      <a:r>
                        <a:rPr lang="en-US" sz="900" dirty="0">
                          <a:effectLst/>
                        </a:rPr>
                        <a:t>ADB, WBG, UN, USAID, Switzerland, EU</a:t>
                      </a:r>
                      <a:endParaRPr lang="en-US" sz="1000" dirty="0">
                        <a:effectLst/>
                        <a:latin typeface="Calibri"/>
                        <a:ea typeface="Calibri"/>
                        <a:cs typeface="Times New Roman"/>
                      </a:endParaRPr>
                    </a:p>
                  </a:txBody>
                  <a:tcPr marL="61920" marR="61920" marT="0" marB="0">
                    <a:solidFill>
                      <a:schemeClr val="accent1">
                        <a:lumMod val="40000"/>
                        <a:lumOff val="60000"/>
                      </a:schemeClr>
                    </a:solidFill>
                  </a:tcPr>
                </a:tc>
              </a:tr>
              <a:tr h="158239">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pPr>
                      <a:r>
                        <a:rPr lang="en-US" sz="900" b="1">
                          <a:effectLst/>
                        </a:rPr>
                        <a:t>Education/Skills</a:t>
                      </a:r>
                      <a:endParaRPr lang="en-US" sz="1000" b="1">
                        <a:effectLst/>
                        <a:latin typeface="Calibri"/>
                        <a:ea typeface="Calibri"/>
                        <a:cs typeface="Times New Roman"/>
                      </a:endParaRPr>
                    </a:p>
                  </a:txBody>
                  <a:tcPr marL="61920" marR="61920" marT="0" marB="0">
                    <a:solidFill>
                      <a:schemeClr val="accent1">
                        <a:lumMod val="60000"/>
                        <a:lumOff val="40000"/>
                      </a:schemeClr>
                    </a:solidFill>
                  </a:tcPr>
                </a:tc>
                <a:tc>
                  <a:txBody>
                    <a:bodyPr/>
                    <a:lstStyle/>
                    <a:p>
                      <a:pPr marL="0" marR="0">
                        <a:lnSpc>
                          <a:spcPct val="115000"/>
                        </a:lnSpc>
                        <a:spcBef>
                          <a:spcPts val="0"/>
                        </a:spcBef>
                        <a:spcAft>
                          <a:spcPts val="0"/>
                        </a:spcAft>
                      </a:pPr>
                      <a:r>
                        <a:rPr lang="en-US" sz="900" dirty="0">
                          <a:effectLst/>
                        </a:rPr>
                        <a:t>WBG, ADB, EU, Denmark, UN</a:t>
                      </a:r>
                      <a:endParaRPr lang="en-US" sz="1000" dirty="0">
                        <a:effectLst/>
                        <a:latin typeface="Calibri"/>
                        <a:ea typeface="Calibri"/>
                        <a:cs typeface="Times New Roman"/>
                      </a:endParaRPr>
                    </a:p>
                  </a:txBody>
                  <a:tcPr marL="61920" marR="61920" marT="0" marB="0">
                    <a:solidFill>
                      <a:schemeClr val="accent1">
                        <a:lumMod val="60000"/>
                        <a:lumOff val="40000"/>
                      </a:schemeClr>
                    </a:solidFill>
                  </a:tcPr>
                </a:tc>
              </a:tr>
              <a:tr h="158239">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pPr>
                      <a:r>
                        <a:rPr lang="en-US" sz="900" b="1" dirty="0">
                          <a:effectLst/>
                        </a:rPr>
                        <a:t>Health/Nutrition/Sanitation</a:t>
                      </a:r>
                      <a:endParaRPr lang="en-US" sz="1000" b="1" dirty="0">
                        <a:effectLst/>
                        <a:latin typeface="Calibri"/>
                        <a:ea typeface="Calibri"/>
                        <a:cs typeface="Times New Roman"/>
                      </a:endParaRPr>
                    </a:p>
                  </a:txBody>
                  <a:tcPr marL="61920" marR="61920" marT="0" marB="0">
                    <a:solidFill>
                      <a:schemeClr val="accent1">
                        <a:lumMod val="40000"/>
                        <a:lumOff val="60000"/>
                      </a:schemeClr>
                    </a:solidFill>
                  </a:tcPr>
                </a:tc>
                <a:tc>
                  <a:txBody>
                    <a:bodyPr/>
                    <a:lstStyle/>
                    <a:p>
                      <a:pPr marL="0" marR="0">
                        <a:lnSpc>
                          <a:spcPct val="115000"/>
                        </a:lnSpc>
                        <a:spcBef>
                          <a:spcPts val="0"/>
                        </a:spcBef>
                        <a:spcAft>
                          <a:spcPts val="0"/>
                        </a:spcAft>
                      </a:pPr>
                      <a:r>
                        <a:rPr lang="en-US" sz="900" dirty="0">
                          <a:effectLst/>
                        </a:rPr>
                        <a:t>WBG, UK, USAID, Global Fund, Germany</a:t>
                      </a:r>
                      <a:endParaRPr lang="en-US" sz="1000" dirty="0">
                        <a:effectLst/>
                        <a:latin typeface="Calibri"/>
                        <a:ea typeface="Calibri"/>
                        <a:cs typeface="Times New Roman"/>
                      </a:endParaRPr>
                    </a:p>
                  </a:txBody>
                  <a:tcPr marL="61920" marR="61920" marT="0" marB="0">
                    <a:solidFill>
                      <a:schemeClr val="accent1">
                        <a:lumMod val="40000"/>
                        <a:lumOff val="60000"/>
                      </a:schemeClr>
                    </a:solidFill>
                  </a:tcPr>
                </a:tc>
              </a:tr>
              <a:tr h="158239">
                <a:tc vMerge="1">
                  <a:txBody>
                    <a:bodyPr/>
                    <a:lstStyle/>
                    <a:p>
                      <a:endParaRPr lang="en-US"/>
                    </a:p>
                  </a:txBody>
                  <a:tcPr/>
                </a:tc>
                <a:tc rowSpan="5">
                  <a:txBody>
                    <a:bodyPr/>
                    <a:lstStyle/>
                    <a:p>
                      <a:pPr marL="71755" marR="71755">
                        <a:lnSpc>
                          <a:spcPct val="115000"/>
                        </a:lnSpc>
                        <a:spcBef>
                          <a:spcPts val="0"/>
                        </a:spcBef>
                        <a:spcAft>
                          <a:spcPts val="0"/>
                        </a:spcAft>
                      </a:pPr>
                      <a:r>
                        <a:rPr lang="en-US" sz="900" b="1" dirty="0">
                          <a:effectLst/>
                        </a:rPr>
                        <a:t>Prior WBG Areas</a:t>
                      </a:r>
                      <a:endParaRPr lang="en-US" sz="1000" b="1" dirty="0">
                        <a:effectLst/>
                        <a:latin typeface="Calibri"/>
                        <a:ea typeface="Calibri"/>
                        <a:cs typeface="Times New Roman"/>
                      </a:endParaRPr>
                    </a:p>
                  </a:txBody>
                  <a:tcPr marL="61920" marR="61920" marT="0" marB="0" vert="vert270">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0" scaled="1"/>
                      <a:tileRect/>
                    </a:gradFill>
                  </a:tcPr>
                </a:tc>
                <a:tc>
                  <a:txBody>
                    <a:bodyPr/>
                    <a:lstStyle/>
                    <a:p>
                      <a:pPr marL="0" marR="0">
                        <a:lnSpc>
                          <a:spcPct val="115000"/>
                        </a:lnSpc>
                        <a:spcBef>
                          <a:spcPts val="0"/>
                        </a:spcBef>
                        <a:spcAft>
                          <a:spcPts val="0"/>
                        </a:spcAft>
                      </a:pPr>
                      <a:r>
                        <a:rPr lang="en-US" sz="900" b="1">
                          <a:effectLst/>
                        </a:rPr>
                        <a:t>Primary/Basic Education</a:t>
                      </a:r>
                      <a:endParaRPr lang="en-US" sz="1000" b="1">
                        <a:effectLst/>
                        <a:latin typeface="Calibri"/>
                        <a:ea typeface="Calibri"/>
                        <a:cs typeface="Times New Roman"/>
                      </a:endParaRPr>
                    </a:p>
                  </a:txBody>
                  <a:tcPr marL="61920" marR="61920" marT="0" marB="0">
                    <a:solidFill>
                      <a:schemeClr val="accent1">
                        <a:lumMod val="60000"/>
                        <a:lumOff val="40000"/>
                      </a:schemeClr>
                    </a:solidFill>
                  </a:tcPr>
                </a:tc>
                <a:tc>
                  <a:txBody>
                    <a:bodyPr/>
                    <a:lstStyle/>
                    <a:p>
                      <a:pPr marL="0" marR="0">
                        <a:lnSpc>
                          <a:spcPct val="115000"/>
                        </a:lnSpc>
                        <a:spcBef>
                          <a:spcPts val="0"/>
                        </a:spcBef>
                        <a:spcAft>
                          <a:spcPts val="0"/>
                        </a:spcAft>
                      </a:pPr>
                      <a:r>
                        <a:rPr lang="en-US" sz="900">
                          <a:effectLst/>
                        </a:rPr>
                        <a:t>WBG, ADB, EU, Denmark, UN</a:t>
                      </a:r>
                      <a:endParaRPr lang="en-US" sz="1000">
                        <a:effectLst/>
                        <a:latin typeface="Calibri"/>
                        <a:ea typeface="Calibri"/>
                        <a:cs typeface="Times New Roman"/>
                      </a:endParaRPr>
                    </a:p>
                  </a:txBody>
                  <a:tcPr marL="61920" marR="61920" marT="0" marB="0">
                    <a:solidFill>
                      <a:schemeClr val="accent1">
                        <a:lumMod val="60000"/>
                        <a:lumOff val="40000"/>
                      </a:schemeClr>
                    </a:solidFill>
                  </a:tcPr>
                </a:tc>
              </a:tr>
              <a:tr h="158239">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pPr>
                      <a:r>
                        <a:rPr lang="en-US" sz="900" b="1">
                          <a:effectLst/>
                        </a:rPr>
                        <a:t>Peace and Reconstruction</a:t>
                      </a:r>
                      <a:endParaRPr lang="en-US" sz="1000" b="1">
                        <a:effectLst/>
                        <a:latin typeface="Calibri"/>
                        <a:ea typeface="Calibri"/>
                        <a:cs typeface="Times New Roman"/>
                      </a:endParaRPr>
                    </a:p>
                  </a:txBody>
                  <a:tcPr marL="61920" marR="61920" marT="0" marB="0">
                    <a:solidFill>
                      <a:schemeClr val="accent1">
                        <a:lumMod val="40000"/>
                        <a:lumOff val="60000"/>
                      </a:schemeClr>
                    </a:solidFill>
                  </a:tcPr>
                </a:tc>
                <a:tc>
                  <a:txBody>
                    <a:bodyPr/>
                    <a:lstStyle/>
                    <a:p>
                      <a:pPr marL="0" marR="0">
                        <a:lnSpc>
                          <a:spcPct val="115000"/>
                        </a:lnSpc>
                        <a:spcBef>
                          <a:spcPts val="0"/>
                        </a:spcBef>
                        <a:spcAft>
                          <a:spcPts val="0"/>
                        </a:spcAft>
                      </a:pPr>
                      <a:r>
                        <a:rPr lang="en-US" sz="900" dirty="0">
                          <a:effectLst/>
                        </a:rPr>
                        <a:t>WBG, EU, UN, Denmark, Germany</a:t>
                      </a:r>
                      <a:endParaRPr lang="en-US" sz="1000" dirty="0">
                        <a:effectLst/>
                        <a:latin typeface="Calibri"/>
                        <a:ea typeface="Calibri"/>
                        <a:cs typeface="Times New Roman"/>
                      </a:endParaRPr>
                    </a:p>
                  </a:txBody>
                  <a:tcPr marL="61920" marR="61920" marT="0" marB="0">
                    <a:solidFill>
                      <a:schemeClr val="accent1">
                        <a:lumMod val="40000"/>
                        <a:lumOff val="60000"/>
                      </a:schemeClr>
                    </a:solidFill>
                  </a:tcPr>
                </a:tc>
              </a:tr>
              <a:tr h="158239">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pPr>
                      <a:r>
                        <a:rPr lang="en-US" sz="900" b="1" dirty="0">
                          <a:effectLst/>
                        </a:rPr>
                        <a:t>Urban Development</a:t>
                      </a:r>
                      <a:endParaRPr lang="en-US" sz="1000" b="1" dirty="0">
                        <a:effectLst/>
                        <a:latin typeface="Calibri"/>
                        <a:ea typeface="Calibri"/>
                        <a:cs typeface="Times New Roman"/>
                      </a:endParaRPr>
                    </a:p>
                  </a:txBody>
                  <a:tcPr marL="61920" marR="61920" marT="0" marB="0">
                    <a:solidFill>
                      <a:schemeClr val="accent1">
                        <a:lumMod val="60000"/>
                        <a:lumOff val="40000"/>
                      </a:schemeClr>
                    </a:solidFill>
                  </a:tcPr>
                </a:tc>
                <a:tc>
                  <a:txBody>
                    <a:bodyPr/>
                    <a:lstStyle/>
                    <a:p>
                      <a:pPr marL="0" marR="0">
                        <a:lnSpc>
                          <a:spcPct val="115000"/>
                        </a:lnSpc>
                        <a:spcBef>
                          <a:spcPts val="0"/>
                        </a:spcBef>
                        <a:spcAft>
                          <a:spcPts val="0"/>
                        </a:spcAft>
                      </a:pPr>
                      <a:r>
                        <a:rPr lang="en-US" sz="900">
                          <a:effectLst/>
                        </a:rPr>
                        <a:t>ADB, Germany, Japan, WBG, UN</a:t>
                      </a:r>
                      <a:endParaRPr lang="en-US" sz="1000">
                        <a:effectLst/>
                        <a:latin typeface="Calibri"/>
                        <a:ea typeface="Calibri"/>
                        <a:cs typeface="Times New Roman"/>
                      </a:endParaRPr>
                    </a:p>
                  </a:txBody>
                  <a:tcPr marL="61920" marR="61920" marT="0" marB="0">
                    <a:solidFill>
                      <a:schemeClr val="accent1">
                        <a:lumMod val="60000"/>
                        <a:lumOff val="40000"/>
                      </a:schemeClr>
                    </a:solidFill>
                  </a:tcPr>
                </a:tc>
              </a:tr>
              <a:tr h="158239">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pPr>
                      <a:r>
                        <a:rPr lang="en-US" sz="900" b="1">
                          <a:effectLst/>
                        </a:rPr>
                        <a:t>Local Development</a:t>
                      </a:r>
                      <a:endParaRPr lang="en-US" sz="1000" b="1">
                        <a:effectLst/>
                        <a:latin typeface="Calibri"/>
                        <a:ea typeface="Calibri"/>
                        <a:cs typeface="Times New Roman"/>
                      </a:endParaRPr>
                    </a:p>
                  </a:txBody>
                  <a:tcPr marL="61920" marR="61920" marT="0" marB="0">
                    <a:solidFill>
                      <a:schemeClr val="accent1">
                        <a:lumMod val="40000"/>
                        <a:lumOff val="60000"/>
                      </a:schemeClr>
                    </a:solidFill>
                  </a:tcPr>
                </a:tc>
                <a:tc>
                  <a:txBody>
                    <a:bodyPr/>
                    <a:lstStyle/>
                    <a:p>
                      <a:pPr marL="0" marR="0">
                        <a:lnSpc>
                          <a:spcPct val="115000"/>
                        </a:lnSpc>
                        <a:spcBef>
                          <a:spcPts val="0"/>
                        </a:spcBef>
                        <a:spcAft>
                          <a:spcPts val="0"/>
                        </a:spcAft>
                      </a:pPr>
                      <a:r>
                        <a:rPr lang="en-US" sz="900" dirty="0">
                          <a:effectLst/>
                        </a:rPr>
                        <a:t>ADB, India, UK, WBG, Finland</a:t>
                      </a:r>
                      <a:endParaRPr lang="en-US" sz="1000" dirty="0">
                        <a:effectLst/>
                        <a:latin typeface="Calibri"/>
                        <a:ea typeface="Calibri"/>
                        <a:cs typeface="Times New Roman"/>
                      </a:endParaRPr>
                    </a:p>
                  </a:txBody>
                  <a:tcPr marL="61920" marR="61920" marT="0" marB="0">
                    <a:solidFill>
                      <a:schemeClr val="accent1">
                        <a:lumMod val="40000"/>
                        <a:lumOff val="60000"/>
                      </a:schemeClr>
                    </a:solidFill>
                  </a:tcPr>
                </a:tc>
              </a:tr>
              <a:tr h="158239">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pPr>
                      <a:r>
                        <a:rPr lang="en-US" sz="900" b="1" dirty="0">
                          <a:effectLst/>
                        </a:rPr>
                        <a:t>Social Development</a:t>
                      </a:r>
                      <a:endParaRPr lang="en-US" sz="1000" b="1" dirty="0">
                        <a:effectLst/>
                        <a:latin typeface="Calibri"/>
                        <a:ea typeface="Calibri"/>
                        <a:cs typeface="Times New Roman"/>
                      </a:endParaRPr>
                    </a:p>
                  </a:txBody>
                  <a:tcPr marL="61920" marR="61920" marT="0" marB="0">
                    <a:solidFill>
                      <a:schemeClr val="accent1">
                        <a:lumMod val="60000"/>
                        <a:lumOff val="40000"/>
                      </a:schemeClr>
                    </a:solidFill>
                  </a:tcPr>
                </a:tc>
                <a:tc>
                  <a:txBody>
                    <a:bodyPr/>
                    <a:lstStyle/>
                    <a:p>
                      <a:pPr marL="0" marR="0">
                        <a:lnSpc>
                          <a:spcPct val="115000"/>
                        </a:lnSpc>
                        <a:spcBef>
                          <a:spcPts val="0"/>
                        </a:spcBef>
                        <a:spcAft>
                          <a:spcPts val="0"/>
                        </a:spcAft>
                      </a:pPr>
                      <a:r>
                        <a:rPr lang="en-US" sz="900" dirty="0">
                          <a:effectLst/>
                        </a:rPr>
                        <a:t>UN, USAID, Denmark, UK, Norway, WBG</a:t>
                      </a:r>
                      <a:endParaRPr lang="en-US" sz="1000" dirty="0">
                        <a:effectLst/>
                        <a:latin typeface="Calibri"/>
                        <a:ea typeface="Calibri"/>
                        <a:cs typeface="Times New Roman"/>
                      </a:endParaRPr>
                    </a:p>
                  </a:txBody>
                  <a:tcPr marL="61920" marR="61920" marT="0" marB="0">
                    <a:solidFill>
                      <a:schemeClr val="accent1">
                        <a:lumMod val="60000"/>
                        <a:lumOff val="40000"/>
                      </a:schemeClr>
                    </a:solidFill>
                  </a:tcPr>
                </a:tc>
              </a:tr>
            </a:tbl>
          </a:graphicData>
        </a:graphic>
      </p:graphicFrame>
      <p:graphicFrame>
        <p:nvGraphicFramePr>
          <p:cNvPr id="13" name="Diagram 12"/>
          <p:cNvGraphicFramePr/>
          <p:nvPr>
            <p:extLst>
              <p:ext uri="{D42A27DB-BD31-4B8C-83A1-F6EECF244321}">
                <p14:modId xmlns:p14="http://schemas.microsoft.com/office/powerpoint/2010/main" val="244280829"/>
              </p:ext>
            </p:extLst>
          </p:nvPr>
        </p:nvGraphicFramePr>
        <p:xfrm>
          <a:off x="685800" y="4419600"/>
          <a:ext cx="771525" cy="1485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72644499"/>
      </p:ext>
    </p:extLst>
  </p:cSld>
  <p:clrMapOvr>
    <a:masterClrMapping/>
  </p:clrMapOvr>
  <p:transition spd="med">
    <p:wedg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506</TotalTime>
  <Words>1612</Words>
  <Application>Microsoft Office PowerPoint</Application>
  <PresentationFormat>On-screen Show (4:3)</PresentationFormat>
  <Paragraphs>144</Paragraphs>
  <Slides>10</Slides>
  <Notes>8</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Nepal Country Partnership Strategy FY 2014-2018</vt:lpstr>
      <vt:lpstr>Nepal has made good progress on poverty reduction…</vt:lpstr>
      <vt:lpstr>PowerPoint Presentation</vt:lpstr>
      <vt:lpstr>Development Challenges and Opportunities</vt:lpstr>
      <vt:lpstr>WBG Country Partnership Strategy (FY14-18)</vt:lpstr>
      <vt:lpstr>WBG Country Partnership Strategy (FY14-18)</vt:lpstr>
      <vt:lpstr>WBG Country Partnership Strategy (FY14-18)</vt:lpstr>
      <vt:lpstr>WBG Country Partnership Strategy (FY14-18)</vt:lpstr>
      <vt:lpstr>WBG Country Partnership Strategy (FY14-18)</vt:lpstr>
      <vt:lpstr>PowerPoint Presentation</vt:lpstr>
    </vt:vector>
  </TitlesOfParts>
  <Company>The World Bank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Nepal Country Partnership Strategy FY 2014-2018</dc:title>
  <dc:creator>Rajib Upadhya</dc:creator>
  <cp:lastModifiedBy>Trishna Thapa</cp:lastModifiedBy>
  <cp:revision>85</cp:revision>
  <dcterms:created xsi:type="dcterms:W3CDTF">2014-06-16T09:35:55Z</dcterms:created>
  <dcterms:modified xsi:type="dcterms:W3CDTF">2014-06-20T06:24:43Z</dcterms:modified>
</cp:coreProperties>
</file>