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1" r:id="rId2"/>
  </p:sldMasterIdLst>
  <p:notesMasterIdLst>
    <p:notesMasterId r:id="rId14"/>
  </p:notesMasterIdLst>
  <p:sldIdLst>
    <p:sldId id="336" r:id="rId3"/>
    <p:sldId id="366" r:id="rId4"/>
    <p:sldId id="450" r:id="rId5"/>
    <p:sldId id="478" r:id="rId6"/>
    <p:sldId id="482" r:id="rId7"/>
    <p:sldId id="475" r:id="rId8"/>
    <p:sldId id="451" r:id="rId9"/>
    <p:sldId id="481" r:id="rId10"/>
    <p:sldId id="477" r:id="rId11"/>
    <p:sldId id="455" r:id="rId12"/>
    <p:sldId id="489" r:id="rId13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6">
          <p15:clr>
            <a:srgbClr val="A4A3A4"/>
          </p15:clr>
        </p15:guide>
        <p15:guide id="2" orient="horz" pos="816">
          <p15:clr>
            <a:srgbClr val="A4A3A4"/>
          </p15:clr>
        </p15:guide>
        <p15:guide id="3" pos="2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5763" autoAdjust="0"/>
  </p:normalViewPr>
  <p:slideViewPr>
    <p:cSldViewPr>
      <p:cViewPr>
        <p:scale>
          <a:sx n="75" d="100"/>
          <a:sy n="75" d="100"/>
        </p:scale>
        <p:origin x="-840" y="-156"/>
      </p:cViewPr>
      <p:guideLst>
        <p:guide orient="horz" pos="656"/>
        <p:guide orient="horz" pos="816"/>
        <p:guide pos="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584"/>
    </p:cViewPr>
  </p:sorterViewPr>
  <p:notesViewPr>
    <p:cSldViewPr>
      <p:cViewPr varScale="1">
        <p:scale>
          <a:sx n="51" d="100"/>
          <a:sy n="51" d="100"/>
        </p:scale>
        <p:origin x="678" y="7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kdaniel\AppData\Local\Microsoft\Windows\Temporary%20Internet%20Files\Content.Outlook\6P547K6I\Capacity%20addi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94222661032096E-2"/>
          <c:y val="3.6428710546981026E-2"/>
          <c:w val="0.84123571592408897"/>
          <c:h val="0.829081896935754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Hydropower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Sheet1!$B$19:$N$19</c:f>
              <c:numCache>
                <c:formatCode>0.0</c:formatCode>
                <c:ptCount val="13"/>
                <c:pt idx="0">
                  <c:v>10.509999999999991</c:v>
                </c:pt>
                <c:pt idx="1">
                  <c:v>12.200000000000045</c:v>
                </c:pt>
                <c:pt idx="2">
                  <c:v>20.729999999999905</c:v>
                </c:pt>
                <c:pt idx="3">
                  <c:v>23.680000000000064</c:v>
                </c:pt>
                <c:pt idx="4">
                  <c:v>20.970000000000027</c:v>
                </c:pt>
                <c:pt idx="5">
                  <c:v>26.17999999999995</c:v>
                </c:pt>
                <c:pt idx="6">
                  <c:v>30.129999999999995</c:v>
                </c:pt>
                <c:pt idx="7">
                  <c:v>30.539999999999964</c:v>
                </c:pt>
                <c:pt idx="8">
                  <c:v>32.150000000000091</c:v>
                </c:pt>
                <c:pt idx="9">
                  <c:v>33.049999999999955</c:v>
                </c:pt>
                <c:pt idx="10">
                  <c:v>36.259999999999991</c:v>
                </c:pt>
                <c:pt idx="11">
                  <c:v>31.630000000000109</c:v>
                </c:pt>
                <c:pt idx="12">
                  <c:v>48.1099999999999</c:v>
                </c:pt>
              </c:numCache>
            </c:numRef>
          </c:val>
        </c:ser>
        <c:ser>
          <c:idx val="1"/>
          <c:order val="1"/>
          <c:tx>
            <c:strRef>
              <c:f>Sheet1!$A$20</c:f>
              <c:strCache>
                <c:ptCount val="1"/>
                <c:pt idx="0">
                  <c:v>Solar PV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Sheet1!$B$20:$N$20</c:f>
              <c:numCache>
                <c:formatCode>0.0</c:formatCode>
                <c:ptCount val="13"/>
                <c:pt idx="0">
                  <c:v>0.28000000000000003</c:v>
                </c:pt>
                <c:pt idx="1">
                  <c:v>0.33999999999999986</c:v>
                </c:pt>
                <c:pt idx="2">
                  <c:v>0.52</c:v>
                </c:pt>
                <c:pt idx="3">
                  <c:v>1.07</c:v>
                </c:pt>
                <c:pt idx="4">
                  <c:v>1.4500000000000002</c:v>
                </c:pt>
                <c:pt idx="5">
                  <c:v>1.5699999999999994</c:v>
                </c:pt>
                <c:pt idx="6">
                  <c:v>2.5500000000000007</c:v>
                </c:pt>
                <c:pt idx="7">
                  <c:v>5.93</c:v>
                </c:pt>
                <c:pt idx="8">
                  <c:v>7.870000000000001</c:v>
                </c:pt>
                <c:pt idx="9">
                  <c:v>16.400000000000002</c:v>
                </c:pt>
                <c:pt idx="10">
                  <c:v>29.969999999999992</c:v>
                </c:pt>
                <c:pt idx="11">
                  <c:v>29.370000000000005</c:v>
                </c:pt>
                <c:pt idx="12">
                  <c:v>38.89</c:v>
                </c:pt>
              </c:numCache>
            </c:numRef>
          </c:val>
        </c:ser>
        <c:ser>
          <c:idx val="2"/>
          <c:order val="2"/>
          <c:tx>
            <c:strRef>
              <c:f>Sheet1!$A$21</c:f>
              <c:strCache>
                <c:ptCount val="1"/>
                <c:pt idx="0">
                  <c:v>Solar CSP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Sheet1!$B$21:$N$21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0.19</c:v>
                </c:pt>
                <c:pt idx="3">
                  <c:v>0</c:v>
                </c:pt>
                <c:pt idx="4">
                  <c:v>0</c:v>
                </c:pt>
                <c:pt idx="5">
                  <c:v>1.9999999999999962E-2</c:v>
                </c:pt>
                <c:pt idx="6">
                  <c:v>7.0000000000000007E-2</c:v>
                </c:pt>
                <c:pt idx="7">
                  <c:v>5.0000000000000044E-2</c:v>
                </c:pt>
                <c:pt idx="8">
                  <c:v>0.25</c:v>
                </c:pt>
                <c:pt idx="9">
                  <c:v>0.47</c:v>
                </c:pt>
                <c:pt idx="10">
                  <c:v>0.47</c:v>
                </c:pt>
                <c:pt idx="11">
                  <c:v>0.90000000000000013</c:v>
                </c:pt>
                <c:pt idx="12">
                  <c:v>0.89999999999999991</c:v>
                </c:pt>
              </c:numCache>
            </c:numRef>
          </c:val>
        </c:ser>
        <c:ser>
          <c:idx val="3"/>
          <c:order val="3"/>
          <c:tx>
            <c:strRef>
              <c:f>Sheet1!$A$22</c:f>
              <c:strCache>
                <c:ptCount val="1"/>
                <c:pt idx="0">
                  <c:v>Bioenergy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Sheet1!$B$22:$N$22</c:f>
              <c:numCache>
                <c:formatCode>0.0</c:formatCode>
                <c:ptCount val="13"/>
                <c:pt idx="0">
                  <c:v>2.4100000000000037</c:v>
                </c:pt>
                <c:pt idx="1">
                  <c:v>2.509999999999998</c:v>
                </c:pt>
                <c:pt idx="2">
                  <c:v>4.2299999999999969</c:v>
                </c:pt>
                <c:pt idx="3">
                  <c:v>3.3700000000000045</c:v>
                </c:pt>
                <c:pt idx="4">
                  <c:v>6.5300000000000011</c:v>
                </c:pt>
                <c:pt idx="5">
                  <c:v>3.759999999999998</c:v>
                </c:pt>
                <c:pt idx="6">
                  <c:v>3.1199999999999974</c:v>
                </c:pt>
                <c:pt idx="7">
                  <c:v>3.980000000000004</c:v>
                </c:pt>
                <c:pt idx="8">
                  <c:v>5.6499999999999915</c:v>
                </c:pt>
                <c:pt idx="9">
                  <c:v>6.2600000000000051</c:v>
                </c:pt>
                <c:pt idx="10">
                  <c:v>6.4699999999999989</c:v>
                </c:pt>
                <c:pt idx="11">
                  <c:v>6.2999999999999972</c:v>
                </c:pt>
                <c:pt idx="12">
                  <c:v>3.3700000000000045</c:v>
                </c:pt>
              </c:numCache>
            </c:numRef>
          </c:val>
        </c:ser>
        <c:ser>
          <c:idx val="4"/>
          <c:order val="4"/>
          <c:tx>
            <c:strRef>
              <c:f>Sheet1!$A$23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Sheet1!$B$23:$N$23</c:f>
              <c:numCache>
                <c:formatCode>0.00</c:formatCode>
                <c:ptCount val="13"/>
                <c:pt idx="0">
                  <c:v>6.5500000000000007</c:v>
                </c:pt>
                <c:pt idx="1">
                  <c:v>6.93</c:v>
                </c:pt>
                <c:pt idx="2">
                  <c:v>7.84</c:v>
                </c:pt>
                <c:pt idx="3">
                  <c:v>8.4200000000000017</c:v>
                </c:pt>
                <c:pt idx="4">
                  <c:v>11.75</c:v>
                </c:pt>
                <c:pt idx="5">
                  <c:v>15.069999999999993</c:v>
                </c:pt>
                <c:pt idx="6">
                  <c:v>19.540000000000006</c:v>
                </c:pt>
                <c:pt idx="7">
                  <c:v>26.439999999999998</c:v>
                </c:pt>
                <c:pt idx="8">
                  <c:v>38.42</c:v>
                </c:pt>
                <c:pt idx="9">
                  <c:v>38.039999999999992</c:v>
                </c:pt>
                <c:pt idx="10">
                  <c:v>41.800000000000011</c:v>
                </c:pt>
                <c:pt idx="11">
                  <c:v>47.700000000000017</c:v>
                </c:pt>
                <c:pt idx="12">
                  <c:v>32.659999999999968</c:v>
                </c:pt>
              </c:numCache>
            </c:numRef>
          </c:val>
        </c:ser>
        <c:ser>
          <c:idx val="5"/>
          <c:order val="5"/>
          <c:tx>
            <c:strRef>
              <c:f>Sheet1!$A$24</c:f>
              <c:strCache>
                <c:ptCount val="1"/>
                <c:pt idx="0">
                  <c:v>Geothermal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Sheet1!$B$24:$N$24</c:f>
              <c:numCache>
                <c:formatCode>0.0</c:formatCode>
                <c:ptCount val="13"/>
                <c:pt idx="0">
                  <c:v>0.27999999999999936</c:v>
                </c:pt>
                <c:pt idx="1">
                  <c:v>0.14000000000000057</c:v>
                </c:pt>
                <c:pt idx="2">
                  <c:v>0.26999999999999957</c:v>
                </c:pt>
                <c:pt idx="3">
                  <c:v>0</c:v>
                </c:pt>
                <c:pt idx="4">
                  <c:v>0.23999999999999844</c:v>
                </c:pt>
                <c:pt idx="5">
                  <c:v>0.28000000000000114</c:v>
                </c:pt>
                <c:pt idx="6">
                  <c:v>0.34999999999999964</c:v>
                </c:pt>
                <c:pt idx="7">
                  <c:v>0.48000000000000043</c:v>
                </c:pt>
                <c:pt idx="8">
                  <c:v>0.41000000000000014</c:v>
                </c:pt>
                <c:pt idx="9">
                  <c:v>0.21999999999999886</c:v>
                </c:pt>
                <c:pt idx="10">
                  <c:v>0</c:v>
                </c:pt>
                <c:pt idx="11">
                  <c:v>0.36000000000000121</c:v>
                </c:pt>
                <c:pt idx="12">
                  <c:v>0.76999999999999957</c:v>
                </c:pt>
              </c:numCache>
            </c:numRef>
          </c:val>
        </c:ser>
        <c:ser>
          <c:idx val="6"/>
          <c:order val="6"/>
          <c:tx>
            <c:strRef>
              <c:f>Sheet1!$A$25</c:f>
              <c:strCache>
                <c:ptCount val="1"/>
                <c:pt idx="0">
                  <c:v>Ocean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Sheet1!$B$25:$N$25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0.26</c:v>
                </c:pt>
                <c:pt idx="11">
                  <c:v>0</c:v>
                </c:pt>
                <c:pt idx="12">
                  <c:v>1.0000000000000009E-2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5365376"/>
        <c:axId val="80626432"/>
      </c:barChart>
      <c:lineChart>
        <c:grouping val="standard"/>
        <c:varyColors val="0"/>
        <c:ser>
          <c:idx val="7"/>
          <c:order val="7"/>
          <c:tx>
            <c:strRef>
              <c:f>Sheet1!$A$26</c:f>
              <c:strCache>
                <c:ptCount val="1"/>
                <c:pt idx="0">
                  <c:v>Share of renewables in net capacity additions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Sheet1!$B$18:$N$18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Sheet1!$B$26:$N$26</c:f>
              <c:numCache>
                <c:formatCode>0%</c:formatCode>
                <c:ptCount val="13"/>
                <c:pt idx="0">
                  <c:v>0.19151959710294386</c:v>
                </c:pt>
                <c:pt idx="1">
                  <c:v>0.16529470315482908</c:v>
                </c:pt>
                <c:pt idx="2">
                  <c:v>0.22515325818360007</c:v>
                </c:pt>
                <c:pt idx="3">
                  <c:v>0.23854977427007135</c:v>
                </c:pt>
                <c:pt idx="4">
                  <c:v>0.30536687883722441</c:v>
                </c:pt>
                <c:pt idx="5">
                  <c:v>0.26078801817016001</c:v>
                </c:pt>
                <c:pt idx="6">
                  <c:v>0.27837646412865136</c:v>
                </c:pt>
                <c:pt idx="7">
                  <c:v>0.38715402057325643</c:v>
                </c:pt>
                <c:pt idx="8">
                  <c:v>0.45893496006236861</c:v>
                </c:pt>
                <c:pt idx="9">
                  <c:v>0.40656645288635751</c:v>
                </c:pt>
                <c:pt idx="10">
                  <c:v>0.49296653700682014</c:v>
                </c:pt>
                <c:pt idx="11">
                  <c:v>0.49806621273210899</c:v>
                </c:pt>
                <c:pt idx="12">
                  <c:v>0.60104237548757344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630144"/>
        <c:axId val="80628352"/>
      </c:lineChart>
      <c:catAx>
        <c:axId val="7536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n-US"/>
          </a:p>
        </c:txPr>
        <c:crossAx val="80626432"/>
        <c:crosses val="autoZero"/>
        <c:auto val="1"/>
        <c:lblAlgn val="ctr"/>
        <c:lblOffset val="100"/>
        <c:noMultiLvlLbl val="0"/>
      </c:catAx>
      <c:valAx>
        <c:axId val="8062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r>
                  <a:rPr lang="en-US"/>
                  <a:t>GW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n-US"/>
          </a:p>
        </c:txPr>
        <c:crossAx val="75365376"/>
        <c:crosses val="autoZero"/>
        <c:crossBetween val="between"/>
      </c:valAx>
      <c:valAx>
        <c:axId val="8062835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n-US"/>
          </a:p>
        </c:txPr>
        <c:crossAx val="80630144"/>
        <c:crosses val="max"/>
        <c:crossBetween val="between"/>
      </c:valAx>
      <c:catAx>
        <c:axId val="80630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0628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287581207377282E-2"/>
          <c:y val="6.2642745776757172E-2"/>
          <c:w val="0.5908093049167169"/>
          <c:h val="0.285936090535397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Arial Rounded MT Bold" panose="020F070403050403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77A27-9DA7-442B-9D71-833072C3419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690FCC2-768E-416D-AE19-35E80F20CF82}">
      <dgm:prSet/>
      <dgm:spPr/>
      <dgm:t>
        <a:bodyPr/>
        <a:lstStyle/>
        <a:p>
          <a:pPr rtl="0"/>
          <a:r>
            <a:rPr lang="en-US" dirty="0" smtClean="0"/>
            <a:t>R.C. MILESTONES: </a:t>
          </a:r>
          <a:endParaRPr lang="es-ES" dirty="0"/>
        </a:p>
      </dgm:t>
    </dgm:pt>
    <dgm:pt modelId="{24B077FD-00BC-48E9-A596-790BE74468CB}" type="parTrans" cxnId="{83C463B7-F0FE-46D9-A525-E6B3AEED216C}">
      <dgm:prSet/>
      <dgm:spPr/>
      <dgm:t>
        <a:bodyPr/>
        <a:lstStyle/>
        <a:p>
          <a:endParaRPr lang="es-ES"/>
        </a:p>
      </dgm:t>
    </dgm:pt>
    <dgm:pt modelId="{5B845809-648F-446A-839E-2423ECD48B8C}" type="sibTrans" cxnId="{83C463B7-F0FE-46D9-A525-E6B3AEED216C}">
      <dgm:prSet/>
      <dgm:spPr/>
      <dgm:t>
        <a:bodyPr/>
        <a:lstStyle/>
        <a:p>
          <a:endParaRPr lang="es-ES"/>
        </a:p>
      </dgm:t>
    </dgm:pt>
    <dgm:pt modelId="{649D460E-C478-4225-9C6E-3F65566441B9}">
      <dgm:prSet/>
      <dgm:spPr/>
      <dgm:t>
        <a:bodyPr/>
        <a:lstStyle/>
        <a:p>
          <a:pPr rtl="0"/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January 2014: Co-leads and the GFT focal points for each Committee drafted the scope of work.</a:t>
          </a:r>
          <a:endParaRPr lang="es-E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388F1419-C2CA-4812-8D3F-40087BED393D}" type="parTrans" cxnId="{8BCBD9A1-FF64-4D9C-8880-81194D9534B1}">
      <dgm:prSet/>
      <dgm:spPr/>
      <dgm:t>
        <a:bodyPr/>
        <a:lstStyle/>
        <a:p>
          <a:endParaRPr lang="es-ES"/>
        </a:p>
      </dgm:t>
    </dgm:pt>
    <dgm:pt modelId="{D8A573C1-919D-4773-878C-8666978AB7D1}" type="sibTrans" cxnId="{8BCBD9A1-FF64-4D9C-8880-81194D9534B1}">
      <dgm:prSet/>
      <dgm:spPr/>
      <dgm:t>
        <a:bodyPr/>
        <a:lstStyle/>
        <a:p>
          <a:endParaRPr lang="es-ES"/>
        </a:p>
      </dgm:t>
    </dgm:pt>
    <dgm:pt modelId="{03E1F8CF-1CAC-434F-8F90-5894ECE03AAA}">
      <dgm:prSet/>
      <dgm:spPr/>
      <dgm:t>
        <a:bodyPr/>
        <a:lstStyle/>
        <a:p>
          <a:pPr rtl="0"/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Feb-May 2014: </a:t>
          </a:r>
          <a:r>
            <a:rPr lang="en-US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Acciona</a:t>
          </a:r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 hosted the first face to face meeting in Madrid and virtual meetings followed between committee members which led to the development of the draft terms of reference.</a:t>
          </a:r>
          <a:endParaRPr lang="es-E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1E5B404-6640-468A-B162-CD225CD9623A}" type="parTrans" cxnId="{EC277022-44CE-4726-A6FE-E049E13542D1}">
      <dgm:prSet/>
      <dgm:spPr/>
      <dgm:t>
        <a:bodyPr/>
        <a:lstStyle/>
        <a:p>
          <a:endParaRPr lang="es-ES"/>
        </a:p>
      </dgm:t>
    </dgm:pt>
    <dgm:pt modelId="{E4F0D406-017F-401C-B3A9-4B30B4586E25}" type="sibTrans" cxnId="{EC277022-44CE-4726-A6FE-E049E13542D1}">
      <dgm:prSet/>
      <dgm:spPr/>
      <dgm:t>
        <a:bodyPr/>
        <a:lstStyle/>
        <a:p>
          <a:endParaRPr lang="es-ES"/>
        </a:p>
      </dgm:t>
    </dgm:pt>
    <dgm:pt modelId="{CA19E6E2-F883-46B2-8DFC-D8EEFC8E400F}">
      <dgm:prSet/>
      <dgm:spPr/>
      <dgm:t>
        <a:bodyPr/>
        <a:lstStyle/>
        <a:p>
          <a:pPr rtl="0"/>
          <a:r>
            <a:rPr lang="en-US" b="1" dirty="0" smtClean="0"/>
            <a:t>June-Sept 2014: Presentation of the Renewable Energy Committee deliverables – Recommended set of actions.</a:t>
          </a:r>
          <a:endParaRPr lang="es-ES" b="1" dirty="0"/>
        </a:p>
      </dgm:t>
    </dgm:pt>
    <dgm:pt modelId="{AD272F46-2CB1-40ED-9758-B1CA65CF050B}" type="parTrans" cxnId="{8DBF5108-B47E-41CF-826E-6B009A5591ED}">
      <dgm:prSet/>
      <dgm:spPr/>
      <dgm:t>
        <a:bodyPr/>
        <a:lstStyle/>
        <a:p>
          <a:endParaRPr lang="es-ES"/>
        </a:p>
      </dgm:t>
    </dgm:pt>
    <dgm:pt modelId="{8C2B97D3-4A0F-4D97-8C09-86113EB60056}" type="sibTrans" cxnId="{8DBF5108-B47E-41CF-826E-6B009A5591ED}">
      <dgm:prSet/>
      <dgm:spPr/>
      <dgm:t>
        <a:bodyPr/>
        <a:lstStyle/>
        <a:p>
          <a:endParaRPr lang="es-ES"/>
        </a:p>
      </dgm:t>
    </dgm:pt>
    <dgm:pt modelId="{418898EA-8CCB-442D-A8D4-C5EA88E3F26D}">
      <dgm:prSet/>
      <dgm:spPr/>
      <dgm:t>
        <a:bodyPr/>
        <a:lstStyle/>
        <a:p>
          <a:pPr rtl="0"/>
          <a:endParaRPr lang="es-E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AD4031DB-C964-4DE3-AB01-809464F1830D}" type="parTrans" cxnId="{1266E85E-4521-4C5A-9FE6-CBE91DED353A}">
      <dgm:prSet/>
      <dgm:spPr/>
      <dgm:t>
        <a:bodyPr/>
        <a:lstStyle/>
        <a:p>
          <a:endParaRPr lang="es-ES"/>
        </a:p>
      </dgm:t>
    </dgm:pt>
    <dgm:pt modelId="{CAD2A97E-4128-4EDF-A604-DFAD7BB19476}" type="sibTrans" cxnId="{1266E85E-4521-4C5A-9FE6-CBE91DED353A}">
      <dgm:prSet/>
      <dgm:spPr/>
      <dgm:t>
        <a:bodyPr/>
        <a:lstStyle/>
        <a:p>
          <a:endParaRPr lang="es-ES"/>
        </a:p>
      </dgm:t>
    </dgm:pt>
    <dgm:pt modelId="{3AB35F33-F803-46C7-AB47-2B9EDAFD9956}">
      <dgm:prSet/>
      <dgm:spPr/>
      <dgm:t>
        <a:bodyPr/>
        <a:lstStyle/>
        <a:p>
          <a:pPr rtl="0"/>
          <a:endParaRPr lang="es-ES" dirty="0"/>
        </a:p>
      </dgm:t>
    </dgm:pt>
    <dgm:pt modelId="{CCB75380-63C2-451B-BC81-0EC80A3FD05A}" type="parTrans" cxnId="{E887BE9D-842C-409B-9D50-7AAFF917A9F2}">
      <dgm:prSet/>
      <dgm:spPr/>
      <dgm:t>
        <a:bodyPr/>
        <a:lstStyle/>
        <a:p>
          <a:endParaRPr lang="es-ES"/>
        </a:p>
      </dgm:t>
    </dgm:pt>
    <dgm:pt modelId="{DB2175FB-8A77-474A-890D-CB42E0ECBF4D}" type="sibTrans" cxnId="{E887BE9D-842C-409B-9D50-7AAFF917A9F2}">
      <dgm:prSet/>
      <dgm:spPr/>
      <dgm:t>
        <a:bodyPr/>
        <a:lstStyle/>
        <a:p>
          <a:endParaRPr lang="es-ES"/>
        </a:p>
      </dgm:t>
    </dgm:pt>
    <dgm:pt modelId="{CC81AC62-BD00-49EA-AB01-6B229D9F2739}" type="pres">
      <dgm:prSet presAssocID="{27C77A27-9DA7-442B-9D71-833072C341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F284956-4D9C-4F87-B725-25EB3A33C807}" type="pres">
      <dgm:prSet presAssocID="{F690FCC2-768E-416D-AE19-35E80F20CF82}" presName="composite" presStyleCnt="0"/>
      <dgm:spPr/>
    </dgm:pt>
    <dgm:pt modelId="{D0AE477B-9A52-4E96-89B0-AA4A80A84186}" type="pres">
      <dgm:prSet presAssocID="{F690FCC2-768E-416D-AE19-35E80F20CF82}" presName="parTx" presStyleLbl="alignNode1" presStyleIdx="0" presStyleCnt="1" custLinFactNeighborY="93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B5112F-0BAF-4274-81B8-9C2F1FCB5191}" type="pres">
      <dgm:prSet presAssocID="{F690FCC2-768E-416D-AE19-35E80F20CF8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2C72D33-5B19-4E86-998A-9F79F4D468A2}" type="presOf" srcId="{649D460E-C478-4225-9C6E-3F65566441B9}" destId="{B8B5112F-0BAF-4274-81B8-9C2F1FCB5191}" srcOrd="0" destOrd="0" presId="urn:microsoft.com/office/officeart/2005/8/layout/hList1"/>
    <dgm:cxn modelId="{8BCBD9A1-FF64-4D9C-8880-81194D9534B1}" srcId="{F690FCC2-768E-416D-AE19-35E80F20CF82}" destId="{649D460E-C478-4225-9C6E-3F65566441B9}" srcOrd="0" destOrd="0" parTransId="{388F1419-C2CA-4812-8D3F-40087BED393D}" sibTransId="{D8A573C1-919D-4773-878C-8666978AB7D1}"/>
    <dgm:cxn modelId="{E887BE9D-842C-409B-9D50-7AAFF917A9F2}" srcId="{F690FCC2-768E-416D-AE19-35E80F20CF82}" destId="{3AB35F33-F803-46C7-AB47-2B9EDAFD9956}" srcOrd="3" destOrd="0" parTransId="{CCB75380-63C2-451B-BC81-0EC80A3FD05A}" sibTransId="{DB2175FB-8A77-474A-890D-CB42E0ECBF4D}"/>
    <dgm:cxn modelId="{A9957731-E350-4A74-8E0A-2998B7DBCA0D}" type="presOf" srcId="{418898EA-8CCB-442D-A8D4-C5EA88E3F26D}" destId="{B8B5112F-0BAF-4274-81B8-9C2F1FCB5191}" srcOrd="0" destOrd="1" presId="urn:microsoft.com/office/officeart/2005/8/layout/hList1"/>
    <dgm:cxn modelId="{8DBF5108-B47E-41CF-826E-6B009A5591ED}" srcId="{F690FCC2-768E-416D-AE19-35E80F20CF82}" destId="{CA19E6E2-F883-46B2-8DFC-D8EEFC8E400F}" srcOrd="4" destOrd="0" parTransId="{AD272F46-2CB1-40ED-9758-B1CA65CF050B}" sibTransId="{8C2B97D3-4A0F-4D97-8C09-86113EB60056}"/>
    <dgm:cxn modelId="{EC277022-44CE-4726-A6FE-E049E13542D1}" srcId="{F690FCC2-768E-416D-AE19-35E80F20CF82}" destId="{03E1F8CF-1CAC-434F-8F90-5894ECE03AAA}" srcOrd="2" destOrd="0" parTransId="{71E5B404-6640-468A-B162-CD225CD9623A}" sibTransId="{E4F0D406-017F-401C-B3A9-4B30B4586E25}"/>
    <dgm:cxn modelId="{D58433F4-6400-4016-AE43-1F15ACDA65DA}" type="presOf" srcId="{27C77A27-9DA7-442B-9D71-833072C34198}" destId="{CC81AC62-BD00-49EA-AB01-6B229D9F2739}" srcOrd="0" destOrd="0" presId="urn:microsoft.com/office/officeart/2005/8/layout/hList1"/>
    <dgm:cxn modelId="{924EC81D-F993-41A1-9402-DF69759E8A59}" type="presOf" srcId="{CA19E6E2-F883-46B2-8DFC-D8EEFC8E400F}" destId="{B8B5112F-0BAF-4274-81B8-9C2F1FCB5191}" srcOrd="0" destOrd="4" presId="urn:microsoft.com/office/officeart/2005/8/layout/hList1"/>
    <dgm:cxn modelId="{DFA8D40C-1521-49C8-976C-0C2CF5576805}" type="presOf" srcId="{F690FCC2-768E-416D-AE19-35E80F20CF82}" destId="{D0AE477B-9A52-4E96-89B0-AA4A80A84186}" srcOrd="0" destOrd="0" presId="urn:microsoft.com/office/officeart/2005/8/layout/hList1"/>
    <dgm:cxn modelId="{83C463B7-F0FE-46D9-A525-E6B3AEED216C}" srcId="{27C77A27-9DA7-442B-9D71-833072C34198}" destId="{F690FCC2-768E-416D-AE19-35E80F20CF82}" srcOrd="0" destOrd="0" parTransId="{24B077FD-00BC-48E9-A596-790BE74468CB}" sibTransId="{5B845809-648F-446A-839E-2423ECD48B8C}"/>
    <dgm:cxn modelId="{1266E85E-4521-4C5A-9FE6-CBE91DED353A}" srcId="{F690FCC2-768E-416D-AE19-35E80F20CF82}" destId="{418898EA-8CCB-442D-A8D4-C5EA88E3F26D}" srcOrd="1" destOrd="0" parTransId="{AD4031DB-C964-4DE3-AB01-809464F1830D}" sibTransId="{CAD2A97E-4128-4EDF-A604-DFAD7BB19476}"/>
    <dgm:cxn modelId="{7BB49B46-B61C-49C5-B851-6305D6314DD7}" type="presOf" srcId="{03E1F8CF-1CAC-434F-8F90-5894ECE03AAA}" destId="{B8B5112F-0BAF-4274-81B8-9C2F1FCB5191}" srcOrd="0" destOrd="2" presId="urn:microsoft.com/office/officeart/2005/8/layout/hList1"/>
    <dgm:cxn modelId="{E9E357F2-1C20-45CA-A5AE-95145965DC87}" type="presOf" srcId="{3AB35F33-F803-46C7-AB47-2B9EDAFD9956}" destId="{B8B5112F-0BAF-4274-81B8-9C2F1FCB5191}" srcOrd="0" destOrd="3" presId="urn:microsoft.com/office/officeart/2005/8/layout/hList1"/>
    <dgm:cxn modelId="{16580731-00C3-484A-BF3C-34D49B8FDF06}" type="presParOf" srcId="{CC81AC62-BD00-49EA-AB01-6B229D9F2739}" destId="{5F284956-4D9C-4F87-B725-25EB3A33C807}" srcOrd="0" destOrd="0" presId="urn:microsoft.com/office/officeart/2005/8/layout/hList1"/>
    <dgm:cxn modelId="{12BC963B-1E4C-4B5D-977D-BA270309763D}" type="presParOf" srcId="{5F284956-4D9C-4F87-B725-25EB3A33C807}" destId="{D0AE477B-9A52-4E96-89B0-AA4A80A84186}" srcOrd="0" destOrd="0" presId="urn:microsoft.com/office/officeart/2005/8/layout/hList1"/>
    <dgm:cxn modelId="{95CED157-6EA1-49AE-80E2-149EFF15AD2A}" type="presParOf" srcId="{5F284956-4D9C-4F87-B725-25EB3A33C807}" destId="{B8B5112F-0BAF-4274-81B8-9C2F1FCB519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E477B-9A52-4E96-89B0-AA4A80A84186}">
      <dsp:nvSpPr>
        <dsp:cNvPr id="0" name=""/>
        <dsp:cNvSpPr/>
      </dsp:nvSpPr>
      <dsp:spPr>
        <a:xfrm>
          <a:off x="0" y="64885"/>
          <a:ext cx="8208911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R.C. MILESTONES: </a:t>
          </a:r>
          <a:endParaRPr lang="es-ES" sz="2400" kern="1200" dirty="0"/>
        </a:p>
      </dsp:txBody>
      <dsp:txXfrm>
        <a:off x="0" y="64885"/>
        <a:ext cx="8208911" cy="691200"/>
      </dsp:txXfrm>
    </dsp:sp>
    <dsp:sp modelId="{B8B5112F-0BAF-4274-81B8-9C2F1FCB5191}">
      <dsp:nvSpPr>
        <dsp:cNvPr id="0" name=""/>
        <dsp:cNvSpPr/>
      </dsp:nvSpPr>
      <dsp:spPr>
        <a:xfrm>
          <a:off x="0" y="691457"/>
          <a:ext cx="8208911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January 2014: Co-leads and the GFT focal points for each Committee drafted the scope of work.</a:t>
          </a:r>
          <a:endParaRPr lang="es-ES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Feb-May 2014: </a:t>
          </a:r>
          <a:r>
            <a:rPr lang="en-US" sz="2400" kern="1200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Acciona</a:t>
          </a:r>
          <a:r>
            <a:rPr lang="en-US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 hosted the first face to face meeting in Madrid and virtual meetings followed between committee members which led to the development of the draft terms of reference.</a:t>
          </a:r>
          <a:endParaRPr lang="es-ES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June-Sept 2014: Presentation of the Renewable Energy Committee deliverables – Recommended set of actions.</a:t>
          </a:r>
          <a:endParaRPr lang="es-ES" sz="2400" b="1" kern="1200" dirty="0"/>
        </a:p>
      </dsp:txBody>
      <dsp:txXfrm>
        <a:off x="0" y="691457"/>
        <a:ext cx="8208911" cy="395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2" y="0"/>
            <a:ext cx="2944875" cy="4963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4103" tIns="47052" rIns="94103" bIns="47052" numCol="1" anchor="t" anchorCtr="0" compatLnSpc="1">
            <a:prstTxWarp prst="textNoShape">
              <a:avLst/>
            </a:prstTxWarp>
          </a:bodyPr>
          <a:lstStyle>
            <a:lvl1pPr>
              <a:defRPr>
                <a:sym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64" y="0"/>
            <a:ext cx="2946442" cy="4963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4103" tIns="47052" rIns="94103" bIns="47052" numCol="1" anchor="t" anchorCtr="0" compatLnSpc="1">
            <a:prstTxWarp prst="textNoShape">
              <a:avLst/>
            </a:prstTxWarp>
          </a:bodyPr>
          <a:lstStyle>
            <a:lvl1pPr>
              <a:defRPr>
                <a:sym typeface="Arial" charset="0"/>
              </a:defRPr>
            </a:lvl1pPr>
          </a:lstStyle>
          <a:p>
            <a:pPr>
              <a:defRPr/>
            </a:pPr>
            <a:fld id="{9738B41C-6762-479D-8F57-A047BEE85550}" type="datetime1">
              <a:rPr lang="en-US" altLang="en-US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19460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3317" name="Notes Placeholder 4"/>
          <p:cNvSpPr>
            <a:spLocks noGrp="1" noRot="1" noChangeAspect="1" noChangeArrowheads="1"/>
          </p:cNvSpPr>
          <p:nvPr/>
        </p:nvSpPr>
        <p:spPr bwMode="auto">
          <a:xfrm>
            <a:off x="680552" y="4713512"/>
            <a:ext cx="5436572" cy="4468630"/>
          </a:xfrm>
          <a:prstGeom prst="rect">
            <a:avLst/>
          </a:prstGeom>
          <a:noFill/>
          <a:ln>
            <a:noFill/>
          </a:ln>
          <a:extLst/>
        </p:spPr>
        <p:txBody>
          <a:bodyPr lIns="94103" tIns="47052" rIns="94103" bIns="47052" anchor="ctr"/>
          <a:lstStyle>
            <a:lvl1pPr defTabSz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1pPr>
            <a:lvl2pPr marL="742950" indent="-285750" defTabSz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2pPr>
            <a:lvl3pPr marL="1143000" indent="-228600" defTabSz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3pPr>
            <a:lvl4pPr marL="1600200" indent="-228600" defTabSz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4pPr>
            <a:lvl5pPr marL="2057400" indent="-228600" defTabSz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  <a:sym typeface="Arial" charset="0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 smtClean="0">
                <a:latin typeface="Arial" charset="0"/>
              </a:rPr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>
                <a:latin typeface="Arial" charset="0"/>
              </a:rPr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>
                <a:latin typeface="Arial" charset="0"/>
              </a:rPr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>
                <a:latin typeface="Arial" charset="0"/>
              </a:rPr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>
                <a:latin typeface="Arial" charset="0"/>
              </a:rPr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664"/>
            <a:ext cx="2944875" cy="4963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4103" tIns="47052" rIns="94103" bIns="47052" numCol="1" anchor="b" anchorCtr="0" compatLnSpc="1">
            <a:prstTxWarp prst="textNoShape">
              <a:avLst/>
            </a:prstTxWarp>
          </a:bodyPr>
          <a:lstStyle>
            <a:lvl1pPr>
              <a:defRPr>
                <a:sym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64" y="9428664"/>
            <a:ext cx="2946442" cy="4963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4103" tIns="47052" rIns="94103" bIns="47052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A5BF35-9823-48EA-A9C3-4E110150F7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8369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51" y="4777606"/>
            <a:ext cx="5438140" cy="390820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0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0552" y="4715153"/>
            <a:ext cx="5436572" cy="44686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7" tIns="46173" rIns="92347" bIns="46173"/>
          <a:lstStyle/>
          <a:p>
            <a:pPr defTabSz="930275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22313" indent="-277813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11250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5573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018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4590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162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3734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306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fld id="{4760E8C8-B436-4652-9366-0AA52CA50340}" type="slidenum">
              <a:rPr lang="en-US" altLang="en-US">
                <a:ea typeface="MS PGothic" panose="020B0600070205080204" pitchFamily="34" charset="-128"/>
              </a:rPr>
              <a:pPr/>
              <a:t>10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7235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0552" y="4715153"/>
            <a:ext cx="5436572" cy="44686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7" tIns="46173" rIns="92347" bIns="46173"/>
          <a:lstStyle/>
          <a:p>
            <a:pPr defTabSz="930275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22313" indent="-277813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11250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5573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018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4590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162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3734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306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fld id="{4760E8C8-B436-4652-9366-0AA52CA50340}" type="slidenum">
              <a:rPr lang="en-US" altLang="en-US">
                <a:ea typeface="MS PGothic" panose="020B0600070205080204" pitchFamily="34" charset="-128"/>
              </a:rPr>
              <a:pPr/>
              <a:t>11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723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2147483647" y="36395025"/>
            <a:ext cx="0" cy="2147482688"/>
          </a:xfrm>
        </p:spPr>
      </p:sp>
      <p:sp>
        <p:nvSpPr>
          <p:cNvPr id="20483" name="Notes Placeholder 2"/>
          <p:cNvSpPr>
            <a:spLocks noGrp="1" noRot="1" noChangeAspect="1" noChangeArrowheads="1"/>
          </p:cNvSpPr>
          <p:nvPr>
            <p:ph type="body" idx="1"/>
          </p:nvPr>
        </p:nvSpPr>
        <p:spPr bwMode="auto">
          <a:xfrm>
            <a:off x="431226" y="1347656"/>
            <a:ext cx="7650715" cy="49468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26" tIns="44513" rIns="89026" bIns="44513"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5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0552" y="4715153"/>
            <a:ext cx="5436572" cy="44686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7" tIns="46173" rIns="92347" bIns="46173"/>
          <a:lstStyle/>
          <a:p>
            <a:pPr marL="342900" marR="0" indent="-34290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Graph: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Share of rural population without access to electricity and clean cooking, 2010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22313" indent="-277813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11250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5573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018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4590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162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3734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306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fld id="{CD5C9C2D-E0EE-4A58-9440-4E6D3B47DDC0}" type="slidenum">
              <a:rPr lang="en-US" altLang="en-US">
                <a:ea typeface="MS PGothic" panose="020B0600070205080204" pitchFamily="34" charset="-128"/>
              </a:rPr>
              <a:pPr/>
              <a:t>3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111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51" y="4777606"/>
            <a:ext cx="5438140" cy="3908202"/>
          </a:xfrm>
          <a:prstGeom prst="rect">
            <a:avLst/>
          </a:prstGeom>
        </p:spPr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Countries around the world are already taking decisive action: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138 countries have defined renewable energy targets</a:t>
            </a:r>
          </a:p>
          <a:p>
            <a:pPr marL="171450" indent="-171450">
              <a:buFontTx/>
              <a:buChar char="-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127 have policies in place to facilitate the deployment. </a:t>
            </a:r>
          </a:p>
          <a:p>
            <a:pPr marL="171450" indent="-171450">
              <a:buFontTx/>
              <a:buChar char="-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Since 2011, global electricity generation from renewable sources increased by 18 percent, almost 800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TWh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. </a:t>
            </a:r>
          </a:p>
          <a:p>
            <a:pPr marL="171450" indent="-171450">
              <a:buFontTx/>
              <a:buChar char="-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Photovoltaic (PV) generation accounts for nearly one-eighth of this total – a staggering 237 percent increase since 2011. </a:t>
            </a:r>
          </a:p>
          <a:p>
            <a:pPr marL="171450" indent="-171450">
              <a:buFontTx/>
              <a:buChar char="-"/>
            </a:pP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SimSun" pitchFamily="2" charset="-122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Graph shows RE capacity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 growth by year.   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SimSun" pitchFamily="2" charset="-122"/>
              <a:cs typeface="+mn-cs"/>
            </a:endParaRPr>
          </a:p>
          <a:p>
            <a:pPr marL="171450" indent="-171450">
              <a:buFontTx/>
              <a:buChar char="-"/>
            </a:pP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SimSun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296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51" y="4777606"/>
            <a:ext cx="5438140" cy="390820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Jobs</a:t>
            </a:r>
            <a:r>
              <a:rPr lang="en-US" baseline="0" dirty="0" smtClean="0"/>
              <a:t> graph illustrates the importance of social benefits of 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167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51" y="4777606"/>
            <a:ext cx="5438140" cy="3908202"/>
          </a:xfrm>
          <a:prstGeom prst="rect">
            <a:avLst/>
          </a:prstGeom>
        </p:spPr>
        <p:txBody>
          <a:bodyPr/>
          <a:lstStyle/>
          <a:p>
            <a:pPr marL="0" marR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Figure: Installed renewable capacity in 2012 and projections to 2018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SimSun" pitchFamily="2" charset="-122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2012 is the inside circle.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 2018 the outside circle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  <a:cs typeface="+mn-cs"/>
              </a:rPr>
              <a:t>. Projections are based on projects in the pipeline and country action plans.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2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0552" y="4715153"/>
            <a:ext cx="5436572" cy="44686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7" tIns="46173" rIns="92347" bIns="46173"/>
          <a:lstStyle/>
          <a:p>
            <a:pPr defTabSz="930275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22313" indent="-277813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11250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5573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01838" indent="-2222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4590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162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3734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30638" indent="-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fld id="{5EA0F8B1-BA93-4F12-83B5-3F8B7A9AF242}" type="slidenum">
              <a:rPr lang="en-US" altLang="en-US">
                <a:ea typeface="MS PGothic" panose="020B0600070205080204" pitchFamily="34" charset="-128"/>
              </a:rPr>
              <a:pPr/>
              <a:t>7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034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383" y="4777344"/>
            <a:ext cx="5436909" cy="390889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845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383" y="4777344"/>
            <a:ext cx="5436909" cy="390889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738B41C-6762-479D-8F57-A047BEE85550}" type="datetime1">
              <a:rPr lang="en-US" altLang="en-US" smtClean="0"/>
              <a:pPr>
                <a:defRPr/>
              </a:pPr>
              <a:t>03/06/2014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5BF35-9823-48EA-A9C3-4E110150F764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8216-DC15-4ED7-B79F-B51C623063B1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21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DE855-FDAC-414E-BBDF-4CBED3238112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74638"/>
            <a:ext cx="2089150" cy="6022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6638" cy="6022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08BE2-3ECA-4442-BB74-E37A1ACA6056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30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235F8-6ED6-4F4B-8A74-4B1183142D0E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AED44-C9CD-4A40-B782-A211E5E418FA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21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F9CFE-E5D6-43F8-AD4C-F7DE73193714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72702-C95A-40B2-9165-11C273E185DE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45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AE2D5-20C5-420B-B3C9-CBB5A6D6C054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875DB-0F05-4DA2-8774-D735C1C995D0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36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C73CD-24BD-4D66-AB11-86CA96284D20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7DDB-A556-4CC2-A2FF-8A60C3FF4557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50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D078-0DF7-4319-AA44-53269C7D5F0D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71C35-3698-4892-9379-9A263B0A6E14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0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68305-CE94-4A8C-A327-A43D80BD4719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ED8B2-1481-4BEB-B793-CCFBAC39C2D2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86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DB963-BFA4-4680-BF6C-1B0D2C93BAC6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AA553-6A21-40A2-8540-823314DECD45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09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C178-A33F-410E-9F01-1AF554E73064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F718FB-C3DA-43EC-BF34-57308C214D46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8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FF44D-77E3-4EED-8F71-F37949E19C95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00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E301F-9333-4CF3-B764-10746A4F453F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6F2BF-D7EA-4376-A69E-A22940037A81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64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86CB1-32FC-4EE1-B791-9222D2822CF9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F0413-BDA1-4A4D-B8AD-9594D1AB2157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4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7B7E1-16B0-49F3-BB19-DF6A6A374C51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82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788" y="1771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788" y="1771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E4BE0-609E-41AA-BEA2-8A2537737CCB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22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DA38D-32CC-4139-9DE6-5694BBEC36FB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2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89526-CEC4-4CFF-9EF6-673962BFD73A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061E0-C2DF-4E2B-A244-2FB6B4B5103D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69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CE2BD-5670-4610-9528-4185FF161E71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74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A591C-94EA-4EDC-9A55-77D015028625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02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09"/>
          <a:stretch>
            <a:fillRect/>
          </a:stretch>
        </p:blipFill>
        <p:spPr bwMode="auto">
          <a:xfrm>
            <a:off x="0" y="6254750"/>
            <a:ext cx="886777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885825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7716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3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sym typeface="MS PGothic" pitchFamily="34" charset="-128"/>
              </a:defRPr>
            </a:lvl1pPr>
          </a:lstStyle>
          <a:p>
            <a:pPr>
              <a:defRPr/>
            </a:pPr>
            <a:fld id="{FD894BDE-E62E-482C-840D-6A1ADE4A4ACD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103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sym typeface="MS PGothic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2" name="Straight Connector 9"/>
          <p:cNvSpPr>
            <a:spLocks noChangeShapeType="1"/>
          </p:cNvSpPr>
          <p:nvPr/>
        </p:nvSpPr>
        <p:spPr bwMode="auto">
          <a:xfrm>
            <a:off x="0" y="1143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6135688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09"/>
          <a:stretch>
            <a:fillRect/>
          </a:stretch>
        </p:blipFill>
        <p:spPr bwMode="auto">
          <a:xfrm>
            <a:off x="0" y="6254750"/>
            <a:ext cx="886777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885825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38" t="43146" r="44550" b="39066"/>
          <a:stretch>
            <a:fillRect/>
          </a:stretch>
        </p:blipFill>
        <p:spPr bwMode="auto">
          <a:xfrm>
            <a:off x="7759700" y="6297613"/>
            <a:ext cx="1300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3079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sym typeface="MS PGothic" pitchFamily="34" charset="-128"/>
              </a:defRPr>
            </a:lvl1pPr>
          </a:lstStyle>
          <a:p>
            <a:pPr>
              <a:defRPr/>
            </a:pPr>
            <a:fld id="{8E685F6E-4EE1-4F39-83D2-E7EBB890DC18}" type="datetime1">
              <a:rPr lang="en-US" altLang="en-US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3080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sym typeface="MS PGothic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1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sym typeface="MS PGothic" panose="020B0600070205080204" pitchFamily="34" charset="-128"/>
              </a:defRPr>
            </a:lvl1pPr>
          </a:lstStyle>
          <a:p>
            <a:fld id="{FFDF6728-E5FD-4D70-9781-BE9E93AE2C0A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2058" name="Straight Connector 9"/>
          <p:cNvSpPr>
            <a:spLocks noChangeShapeType="1"/>
          </p:cNvSpPr>
          <p:nvPr/>
        </p:nvSpPr>
        <p:spPr bwMode="auto">
          <a:xfrm>
            <a:off x="0" y="1143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Arial" charset="0"/>
          <a:ea typeface="SimSun" pitchFamily="2" charset="-122"/>
          <a:sym typeface="Arial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3075" name="TextBox 3"/>
          <p:cNvSpPr>
            <a:spLocks noChangeArrowheads="1"/>
          </p:cNvSpPr>
          <p:nvPr/>
        </p:nvSpPr>
        <p:spPr bwMode="auto">
          <a:xfrm>
            <a:off x="1498600" y="4800600"/>
            <a:ext cx="7086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595959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rgbClr val="595959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June 2014</a:t>
            </a:r>
            <a:endParaRPr lang="en-US" altLang="en-US" sz="1800">
              <a:sym typeface="Arial" panose="020B0604020202020204" pitchFamily="34" charset="0"/>
            </a:endParaRPr>
          </a:p>
        </p:txBody>
      </p:sp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5095" y="160075"/>
            <a:ext cx="8610600" cy="3631247"/>
            <a:chOff x="29" y="-31"/>
            <a:chExt cx="13560" cy="5717"/>
          </a:xfrm>
        </p:grpSpPr>
        <p:pic>
          <p:nvPicPr>
            <p:cNvPr id="307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803" r="8614" b="-902"/>
            <a:stretch>
              <a:fillRect/>
            </a:stretch>
          </p:blipFill>
          <p:spPr bwMode="auto">
            <a:xfrm>
              <a:off x="29" y="-31"/>
              <a:ext cx="13560" cy="5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29"/>
              <a:ext cx="6475" cy="2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6408738" y="5589588"/>
            <a:ext cx="2735262" cy="1268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sym typeface="Arial" panose="020B0604020202020204" pitchFamily="34" charset="0"/>
            </a:endParaRP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318974" y="4077072"/>
            <a:ext cx="70614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Renewable</a:t>
            </a: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s-ES" altLang="es-E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Energy</a:t>
            </a: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s-ES" altLang="es-E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Committee</a:t>
            </a: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s-ES" altLang="es-E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Progress</a:t>
            </a: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es-ES" altLang="es-E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R</a:t>
            </a:r>
            <a:r>
              <a:rPr lang="es-ES" altLang="es-E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eport</a:t>
            </a: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endParaRPr lang="es-ES" altLang="es-ES" sz="2800" dirty="0"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 txBox="1">
            <a:spLocks/>
          </p:cNvSpPr>
          <p:nvPr/>
        </p:nvSpPr>
        <p:spPr bwMode="auto">
          <a:xfrm rot="-5400000">
            <a:off x="-842168" y="4702968"/>
            <a:ext cx="25146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000">
              <a:sym typeface="Arial" panose="020B0604020202020204" pitchFamily="34" charset="0"/>
            </a:endParaRPr>
          </a:p>
        </p:txBody>
      </p:sp>
      <p:sp>
        <p:nvSpPr>
          <p:cNvPr id="9220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481138" algn="l"/>
              </a:tabLst>
            </a:pPr>
            <a:r>
              <a:rPr lang="es-ES" alt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AREAS OF FOCUS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83920"/>
              </p:ext>
            </p:extLst>
          </p:nvPr>
        </p:nvGraphicFramePr>
        <p:xfrm>
          <a:off x="973138" y="2001838"/>
          <a:ext cx="7273925" cy="2529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762"/>
                <a:gridCol w="2486610"/>
                <a:gridCol w="2088553"/>
              </a:tblGrid>
              <a:tr h="2041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 management</a:t>
                      </a:r>
                      <a:endParaRPr lang="es-ES" sz="32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4" marR="91454" marT="45679" marB="45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Policy</a:t>
                      </a:r>
                      <a:r>
                        <a:rPr lang="es-E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regulation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ES" sz="32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4" marR="91454" marT="45679" marB="45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support</a:t>
                      </a:r>
                      <a:endParaRPr lang="en-US" sz="32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4" marR="91454" marT="45679" marB="45679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1784"/>
              </p:ext>
            </p:extLst>
          </p:nvPr>
        </p:nvGraphicFramePr>
        <p:xfrm>
          <a:off x="973138" y="4089399"/>
          <a:ext cx="7273925" cy="82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3925"/>
              </a:tblGrid>
              <a:tr h="8254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Availability of financial resources</a:t>
                      </a:r>
                      <a:endParaRPr lang="es-ES" sz="32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4" marR="91454" marT="45745" marB="45745"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48375"/>
              </p:ext>
            </p:extLst>
          </p:nvPr>
        </p:nvGraphicFramePr>
        <p:xfrm>
          <a:off x="973138" y="4797152"/>
          <a:ext cx="7273925" cy="651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3925"/>
              </a:tblGrid>
              <a:tr h="65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Capacity building and job creation</a:t>
                      </a:r>
                      <a:endParaRPr lang="en-US" sz="3200" b="1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1454" marR="91454" marT="45745" marB="457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NEXT? – </a:t>
            </a:r>
            <a:r>
              <a:rPr lang="es-ES" alt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INITIATIVES</a:t>
            </a:r>
            <a:endParaRPr lang="es-ES" alt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179512" y="1531707"/>
            <a:ext cx="8748972" cy="1483427"/>
            <a:chOff x="467173" y="1345809"/>
            <a:chExt cx="8173278" cy="1483427"/>
          </a:xfrm>
        </p:grpSpPr>
        <p:grpSp>
          <p:nvGrpSpPr>
            <p:cNvPr id="8" name="7 Grupo"/>
            <p:cNvGrpSpPr/>
            <p:nvPr/>
          </p:nvGrpSpPr>
          <p:grpSpPr>
            <a:xfrm>
              <a:off x="915455" y="1361194"/>
              <a:ext cx="7724996" cy="1468042"/>
              <a:chOff x="1001537" y="80308"/>
              <a:chExt cx="3796449" cy="2402611"/>
            </a:xfrm>
          </p:grpSpPr>
          <p:sp>
            <p:nvSpPr>
              <p:cNvPr id="9" name="8 Rectángulo redondeado"/>
              <p:cNvSpPr/>
              <p:nvPr/>
            </p:nvSpPr>
            <p:spPr>
              <a:xfrm>
                <a:off x="1969084" y="80308"/>
                <a:ext cx="2828902" cy="207815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342900" lvl="1" indent="-342900" algn="just">
                  <a:buFont typeface="Wingdings" panose="05000000000000000000" pitchFamily="2" charset="2"/>
                  <a:buChar char="Ø"/>
                  <a:defRPr/>
                </a:pPr>
                <a:r>
                  <a:rPr lang="en-US" altLang="es-ES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REmap</a:t>
                </a:r>
                <a:r>
                  <a:rPr lang="en-US" altLang="es-E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2030</a:t>
                </a:r>
                <a:r>
                  <a:rPr lang="en-US" altLang="es-E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s-E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10 Principles of Renewables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Global </a:t>
                </a:r>
                <a:r>
                  <a:rPr lang="en-US" altLang="es-E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Atlas, Manual for hydropower, Global bioenergy 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partnership,…</a:t>
                </a:r>
                <a:endParaRPr lang="en-US" altLang="es-E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ES" dirty="0" smtClean="0"/>
                  <a:t>  </a:t>
                </a:r>
                <a:endParaRPr lang="es-ES" dirty="0"/>
              </a:p>
            </p:txBody>
          </p:sp>
          <p:sp>
            <p:nvSpPr>
              <p:cNvPr id="10" name="9 Rectángulo"/>
              <p:cNvSpPr/>
              <p:nvPr/>
            </p:nvSpPr>
            <p:spPr>
              <a:xfrm>
                <a:off x="1001537" y="607663"/>
                <a:ext cx="3679777" cy="18752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2800" kern="1200" dirty="0"/>
              </a:p>
            </p:txBody>
          </p:sp>
        </p:grpSp>
        <p:grpSp>
          <p:nvGrpSpPr>
            <p:cNvPr id="13" name="12 Grupo"/>
            <p:cNvGrpSpPr/>
            <p:nvPr/>
          </p:nvGrpSpPr>
          <p:grpSpPr>
            <a:xfrm>
              <a:off x="467173" y="1345809"/>
              <a:ext cx="2376635" cy="1285175"/>
              <a:chOff x="1834202" y="455466"/>
              <a:chExt cx="3882670" cy="2078150"/>
            </a:xfrm>
          </p:grpSpPr>
          <p:sp>
            <p:nvSpPr>
              <p:cNvPr id="14" name="13 Rectángulo redondeado"/>
              <p:cNvSpPr/>
              <p:nvPr/>
            </p:nvSpPr>
            <p:spPr>
              <a:xfrm>
                <a:off x="1834202" y="455466"/>
                <a:ext cx="3882670" cy="207815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14 Rectángulo"/>
              <p:cNvSpPr/>
              <p:nvPr/>
            </p:nvSpPr>
            <p:spPr>
              <a:xfrm>
                <a:off x="2011266" y="539541"/>
                <a:ext cx="3679776" cy="171962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800" b="1" kern="1200" dirty="0" err="1" smtClean="0"/>
                  <a:t>Knowledge</a:t>
                </a:r>
                <a:r>
                  <a:rPr lang="es-ES" sz="2800" b="1" kern="1200" dirty="0" smtClean="0"/>
                  <a:t> Management</a:t>
                </a:r>
                <a:endParaRPr lang="es-ES" sz="2800" b="1" kern="1200" dirty="0"/>
              </a:p>
            </p:txBody>
          </p:sp>
        </p:grpSp>
      </p:grpSp>
      <p:grpSp>
        <p:nvGrpSpPr>
          <p:cNvPr id="5" name="4 Grupo"/>
          <p:cNvGrpSpPr/>
          <p:nvPr/>
        </p:nvGrpSpPr>
        <p:grpSpPr>
          <a:xfrm>
            <a:off x="179512" y="2892691"/>
            <a:ext cx="8748972" cy="1363009"/>
            <a:chOff x="467173" y="2706793"/>
            <a:chExt cx="8173278" cy="1363009"/>
          </a:xfrm>
        </p:grpSpPr>
        <p:grpSp>
          <p:nvGrpSpPr>
            <p:cNvPr id="16" name="15 Grupo"/>
            <p:cNvGrpSpPr/>
            <p:nvPr/>
          </p:nvGrpSpPr>
          <p:grpSpPr>
            <a:xfrm>
              <a:off x="714071" y="2714485"/>
              <a:ext cx="7926380" cy="1355317"/>
              <a:chOff x="1001537" y="264795"/>
              <a:chExt cx="3895419" cy="2218124"/>
            </a:xfrm>
          </p:grpSpPr>
          <p:sp>
            <p:nvSpPr>
              <p:cNvPr id="17" name="16 Rectángulo redondeado"/>
              <p:cNvSpPr/>
              <p:nvPr/>
            </p:nvSpPr>
            <p:spPr>
              <a:xfrm>
                <a:off x="2068054" y="264795"/>
                <a:ext cx="2828902" cy="207815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342900" indent="-342900" algn="just">
                  <a:buFont typeface="Wingdings" panose="05000000000000000000" pitchFamily="2" charset="2"/>
                  <a:buChar char="Ø"/>
                  <a:defRPr/>
                </a:pPr>
                <a:r>
                  <a:rPr lang="en-US" altLang="es-E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 Level Regional Platforms, 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grid integration, small island solutions,…</a:t>
                </a:r>
                <a:endParaRPr lang="en-US" altLang="es-E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ES" dirty="0" smtClean="0"/>
                  <a:t>  </a:t>
                </a:r>
                <a:endParaRPr lang="es-ES" dirty="0"/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1001537" y="607663"/>
                <a:ext cx="3679777" cy="18752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2800" kern="1200" dirty="0"/>
              </a:p>
            </p:txBody>
          </p:sp>
        </p:grpSp>
        <p:grpSp>
          <p:nvGrpSpPr>
            <p:cNvPr id="19" name="18 Grupo"/>
            <p:cNvGrpSpPr/>
            <p:nvPr/>
          </p:nvGrpSpPr>
          <p:grpSpPr>
            <a:xfrm>
              <a:off x="467173" y="2706793"/>
              <a:ext cx="2376635" cy="1285175"/>
              <a:chOff x="1598856" y="2409767"/>
              <a:chExt cx="3882671" cy="2078150"/>
            </a:xfrm>
          </p:grpSpPr>
          <p:sp>
            <p:nvSpPr>
              <p:cNvPr id="20" name="19 Rectángulo redondeado"/>
              <p:cNvSpPr/>
              <p:nvPr/>
            </p:nvSpPr>
            <p:spPr>
              <a:xfrm>
                <a:off x="1598856" y="2409767"/>
                <a:ext cx="3882671" cy="207815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20 Rectángulo"/>
              <p:cNvSpPr/>
              <p:nvPr/>
            </p:nvSpPr>
            <p:spPr>
              <a:xfrm>
                <a:off x="1700305" y="2556594"/>
                <a:ext cx="3679776" cy="171962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800" b="1" kern="1200" dirty="0" err="1" smtClean="0"/>
                  <a:t>Policy</a:t>
                </a:r>
                <a:r>
                  <a:rPr lang="es-ES" sz="2800" b="1" kern="1200" dirty="0" smtClean="0"/>
                  <a:t> &amp; </a:t>
                </a:r>
                <a:r>
                  <a:rPr lang="es-ES" sz="2800" b="1" kern="1200" dirty="0" err="1" smtClean="0"/>
                  <a:t>Regulation</a:t>
                </a:r>
                <a:endParaRPr lang="es-ES" sz="2800" b="1" kern="1200" dirty="0"/>
              </a:p>
            </p:txBody>
          </p:sp>
        </p:grpSp>
      </p:grpSp>
      <p:grpSp>
        <p:nvGrpSpPr>
          <p:cNvPr id="4" name="3 Grupo"/>
          <p:cNvGrpSpPr/>
          <p:nvPr/>
        </p:nvGrpSpPr>
        <p:grpSpPr>
          <a:xfrm>
            <a:off x="179512" y="4226966"/>
            <a:ext cx="8748972" cy="1542294"/>
            <a:chOff x="467173" y="4106626"/>
            <a:chExt cx="8173278" cy="1542294"/>
          </a:xfrm>
        </p:grpSpPr>
        <p:grpSp>
          <p:nvGrpSpPr>
            <p:cNvPr id="22" name="21 Grupo"/>
            <p:cNvGrpSpPr/>
            <p:nvPr/>
          </p:nvGrpSpPr>
          <p:grpSpPr>
            <a:xfrm>
              <a:off x="1009105" y="4113076"/>
              <a:ext cx="7631346" cy="1535844"/>
              <a:chOff x="1001537" y="-30657"/>
              <a:chExt cx="3750425" cy="2513576"/>
            </a:xfrm>
          </p:grpSpPr>
          <p:sp>
            <p:nvSpPr>
              <p:cNvPr id="23" name="22 Rectángulo redondeado"/>
              <p:cNvSpPr/>
              <p:nvPr/>
            </p:nvSpPr>
            <p:spPr>
              <a:xfrm>
                <a:off x="1923060" y="-30657"/>
                <a:ext cx="2828902" cy="207815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342900" indent="-342900" algn="just">
                  <a:buFont typeface="Wingdings" panose="05000000000000000000" pitchFamily="2" charset="2"/>
                  <a:buChar char="Ø"/>
                  <a:defRPr/>
                </a:pPr>
                <a:r>
                  <a:rPr lang="en-US" altLang="es-E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Dissemination of the 10 Principles of Renewables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identify </a:t>
                </a:r>
                <a:r>
                  <a:rPr lang="en-US" altLang="es-E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civil society, system operators, TSOs and 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distributors</a:t>
                </a:r>
                <a:r>
                  <a:rPr lang="en-US" altLang="es-E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s-E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parliamentary, media,…</a:t>
                </a:r>
                <a:endParaRPr lang="en-US" altLang="es-E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ES" dirty="0" smtClean="0"/>
                  <a:t>  </a:t>
                </a:r>
                <a:endParaRPr lang="es-ES" dirty="0"/>
              </a:p>
            </p:txBody>
          </p:sp>
          <p:sp>
            <p:nvSpPr>
              <p:cNvPr id="24" name="23 Rectángulo"/>
              <p:cNvSpPr/>
              <p:nvPr/>
            </p:nvSpPr>
            <p:spPr>
              <a:xfrm>
                <a:off x="1001537" y="607663"/>
                <a:ext cx="3679777" cy="18752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2800" kern="1200" dirty="0"/>
              </a:p>
            </p:txBody>
          </p:sp>
        </p:grpSp>
        <p:grpSp>
          <p:nvGrpSpPr>
            <p:cNvPr id="25" name="24 Grupo"/>
            <p:cNvGrpSpPr/>
            <p:nvPr/>
          </p:nvGrpSpPr>
          <p:grpSpPr>
            <a:xfrm>
              <a:off x="467173" y="4106626"/>
              <a:ext cx="2376635" cy="1285175"/>
              <a:chOff x="1749182" y="455466"/>
              <a:chExt cx="3882671" cy="2078150"/>
            </a:xfrm>
          </p:grpSpPr>
          <p:sp>
            <p:nvSpPr>
              <p:cNvPr id="26" name="25 Rectángulo redondeado"/>
              <p:cNvSpPr/>
              <p:nvPr/>
            </p:nvSpPr>
            <p:spPr>
              <a:xfrm>
                <a:off x="1749182" y="455466"/>
                <a:ext cx="3882671" cy="207815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26 Rectángulo"/>
              <p:cNvSpPr/>
              <p:nvPr/>
            </p:nvSpPr>
            <p:spPr>
              <a:xfrm>
                <a:off x="1867426" y="609283"/>
                <a:ext cx="3679776" cy="171962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s-ES" sz="2800" b="1" dirty="0" err="1"/>
                  <a:t>Public</a:t>
                </a:r>
                <a:r>
                  <a:rPr lang="es-ES" sz="2800" b="1" dirty="0"/>
                  <a:t> </a:t>
                </a:r>
                <a:r>
                  <a:rPr lang="es-ES" sz="2800" b="1" dirty="0" err="1"/>
                  <a:t>Support</a:t>
                </a:r>
                <a:endParaRPr lang="es-ES" sz="28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06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72294" y="1956896"/>
            <a:ext cx="79573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RENEWABLES TODAY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WHERE WE ARE HEADED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SE4ALL OBJECTIVES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RENEWABLES COMMITTEE ACTIVITY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RENEWABLES COMMITTEE AREAS OF FOCUS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WHERE TO NEXT? – POTENTIAL INITIATIVES</a:t>
            </a:r>
            <a:endParaRPr lang="es-ES" sz="2400" b="1" dirty="0"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4099" name="8 CuadroTexto"/>
          <p:cNvSpPr txBox="1">
            <a:spLocks noChangeArrowheads="1"/>
          </p:cNvSpPr>
          <p:nvPr/>
        </p:nvSpPr>
        <p:spPr bwMode="auto">
          <a:xfrm>
            <a:off x="719138" y="441325"/>
            <a:ext cx="39197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TABLE OF CONTENTS </a:t>
            </a:r>
            <a:endParaRPr lang="es-ES" altLang="es-ES" sz="2800" dirty="0"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RENEWABLES TODAY</a:t>
            </a:r>
          </a:p>
        </p:txBody>
      </p:sp>
      <p:sp>
        <p:nvSpPr>
          <p:cNvPr id="6" name="TextBox 34"/>
          <p:cNvSpPr txBox="1"/>
          <p:nvPr/>
        </p:nvSpPr>
        <p:spPr>
          <a:xfrm>
            <a:off x="611560" y="1340768"/>
            <a:ext cx="76485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Economic, demographic and energy consumption trends and concerns around the environment and climate change are sharpening the focus on the necessity for an energy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transition.</a:t>
            </a:r>
            <a:endParaRPr lang="es-ES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</p:txBody>
      </p:sp>
      <p:pic>
        <p:nvPicPr>
          <p:cNvPr id="5" name="Picture 4" descr="C:\Users\olavagne\Desktop\38-rural-population-lacking-acce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76" y="2564904"/>
            <a:ext cx="7285151" cy="36303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187624" y="6195245"/>
            <a:ext cx="432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</a:t>
            </a:r>
            <a:r>
              <a:rPr lang="en-US" sz="1200" dirty="0"/>
              <a:t>: </a:t>
            </a:r>
            <a:r>
              <a:rPr lang="en-US" sz="1200" dirty="0" smtClean="0"/>
              <a:t>IEA, </a:t>
            </a:r>
            <a:r>
              <a:rPr lang="en-US" sz="1200" dirty="0"/>
              <a:t>United Nations Population </a:t>
            </a:r>
            <a:r>
              <a:rPr lang="en-US" sz="1200" dirty="0" smtClean="0"/>
              <a:t>Division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4"/>
          <p:cNvSpPr txBox="1"/>
          <p:nvPr/>
        </p:nvSpPr>
        <p:spPr>
          <a:xfrm>
            <a:off x="747712" y="1304764"/>
            <a:ext cx="7648575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Renewable energy is:</a:t>
            </a:r>
          </a:p>
          <a:p>
            <a:pPr marL="800100" lvl="1" indent="-342900" algn="just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Available in some form anywhere in the world, </a:t>
            </a:r>
          </a:p>
          <a:p>
            <a:pPr marL="800100" lvl="1" indent="-342900" algn="just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Economically competitive, technically viable, socially and environmentally beneficial,</a:t>
            </a:r>
          </a:p>
          <a:p>
            <a:pPr marL="800100" lvl="1" indent="-342900" algn="just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One of the most </a:t>
            </a:r>
            <a:r>
              <a:rPr lang="en-US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effective long-term </a:t>
            </a: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responses </a:t>
            </a:r>
            <a:r>
              <a:rPr lang="en-US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to climate </a:t>
            </a: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change.</a:t>
            </a:r>
            <a:endParaRPr lang="es-ES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4" name="5 Título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9pPr>
          </a:lstStyle>
          <a:p>
            <a:r>
              <a:rPr lang="es-ES" altLang="es-E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RENEWABLES TODAY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383520"/>
              </p:ext>
            </p:extLst>
          </p:nvPr>
        </p:nvGraphicFramePr>
        <p:xfrm>
          <a:off x="1171640" y="2929232"/>
          <a:ext cx="6921631" cy="3543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1620" y="6309320"/>
            <a:ext cx="2772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IRENA analysis and global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1"/>
          <a:stretch/>
        </p:blipFill>
        <p:spPr>
          <a:xfrm>
            <a:off x="719572" y="1412776"/>
            <a:ext cx="7668852" cy="4464496"/>
          </a:xfrm>
          <a:prstGeom prst="rect">
            <a:avLst/>
          </a:prstGeom>
        </p:spPr>
      </p:pic>
      <p:sp>
        <p:nvSpPr>
          <p:cNvPr id="4" name="5 Título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9pPr>
          </a:lstStyle>
          <a:p>
            <a:r>
              <a:rPr lang="es-ES" altLang="es-E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RENEWABLES TODAY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3332" y="6021288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IRENA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Título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9pPr>
          </a:lstStyle>
          <a:p>
            <a:r>
              <a:rPr lang="es-ES" altLang="es-E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WE ARE HEADED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32" y="1849517"/>
            <a:ext cx="7388681" cy="3924436"/>
          </a:xfrm>
          <a:prstGeom prst="rect">
            <a:avLst/>
          </a:prstGeom>
          <a:ln>
            <a:noFill/>
          </a:ln>
        </p:spPr>
      </p:pic>
      <p:sp>
        <p:nvSpPr>
          <p:cNvPr id="6" name="TextBox 34"/>
          <p:cNvSpPr txBox="1"/>
          <p:nvPr/>
        </p:nvSpPr>
        <p:spPr>
          <a:xfrm>
            <a:off x="747710" y="1404168"/>
            <a:ext cx="764857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Renewables are taking an increasing role world-wide </a:t>
            </a:r>
            <a:endParaRPr lang="es-ES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7864" y="5361943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IEA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0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SE4ALL and </a:t>
            </a:r>
            <a:r>
              <a:rPr lang="es-ES" altLang="es-E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REmap</a:t>
            </a:r>
            <a:r>
              <a:rPr lang="es-ES" alt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2030</a:t>
            </a:r>
          </a:p>
        </p:txBody>
      </p:sp>
      <p:sp>
        <p:nvSpPr>
          <p:cNvPr id="7" name="TextBox 34"/>
          <p:cNvSpPr txBox="1"/>
          <p:nvPr/>
        </p:nvSpPr>
        <p:spPr>
          <a:xfrm>
            <a:off x="457200" y="1404168"/>
            <a:ext cx="793908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One of SE4ALL’s goals is to double the share of renewable energy by 2030.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IRENA analysis,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2030, concludes that doubling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of renewable energy by 2030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is: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echnically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feasible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affordable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Achievable with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neutrality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savings</a:t>
            </a:r>
            <a:endParaRPr lang="es-ES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42" t="1078" r="2179"/>
          <a:stretch/>
        </p:blipFill>
        <p:spPr>
          <a:xfrm>
            <a:off x="1349642" y="3176972"/>
            <a:ext cx="6444716" cy="3080075"/>
          </a:xfrm>
          <a:prstGeom prst="rect">
            <a:avLst/>
          </a:prstGeom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691680" y="6136468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4"/>
          <p:cNvSpPr txBox="1"/>
          <p:nvPr/>
        </p:nvSpPr>
        <p:spPr>
          <a:xfrm>
            <a:off x="431540" y="1736812"/>
            <a:ext cx="8144768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en-GB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The work of the </a:t>
            </a:r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Renewable Committee </a:t>
            </a:r>
            <a:r>
              <a:rPr lang="en-GB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started in January 2014 with two </a:t>
            </a:r>
            <a:r>
              <a:rPr lang="en-GB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immediate </a:t>
            </a:r>
            <a:r>
              <a:rPr lang="en-GB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objectives:</a:t>
            </a:r>
            <a:endParaRPr lang="es-E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en-GB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Arial" charset="0"/>
              </a:rPr>
              <a:t> </a:t>
            </a:r>
            <a:endParaRPr lang="es-E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Arial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</a:t>
            </a:r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focus areas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the objective of doubling the share of renewable energy in the global mix by 2030.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Initiating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of game-changing initiatives/instruments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of the renewables objective, which will be led/backed by Advisory Board members and other partners.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 Título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10253F"/>
                </a:solidFill>
                <a:latin typeface="Arial" charset="0"/>
                <a:ea typeface="SimSun" pitchFamily="2" charset="-122"/>
                <a:sym typeface="Arial" charset="0"/>
              </a:defRPr>
            </a:lvl9pPr>
          </a:lstStyle>
          <a:p>
            <a:r>
              <a:rPr lang="es-ES" altLang="es-E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 COMMITTEE</a:t>
            </a:r>
          </a:p>
        </p:txBody>
      </p:sp>
    </p:spTree>
    <p:extLst>
      <p:ext uri="{BB962C8B-B14F-4D97-AF65-F5344CB8AC3E}">
        <p14:creationId xmlns:p14="http://schemas.microsoft.com/office/powerpoint/2010/main" val="29004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RENEWABLES COMMITTEE ACTIVITY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7235F8-6ED6-4F4B-8A74-4B1183142D0E}" type="datetime1">
              <a:rPr lang="en-US" altLang="en-US" smtClean="0"/>
              <a:pPr>
                <a:defRPr/>
              </a:pPr>
              <a:t>03/06/2014</a:t>
            </a:fld>
            <a:endParaRPr lang="en-US" altLang="en-US" sz="1800">
              <a:solidFill>
                <a:schemeClr val="tx1"/>
              </a:solidFill>
              <a:sym typeface="Arial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56384068"/>
              </p:ext>
            </p:extLst>
          </p:nvPr>
        </p:nvGraphicFramePr>
        <p:xfrm>
          <a:off x="395536" y="1304764"/>
          <a:ext cx="8208912" cy="4644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65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Arial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SimSun" pitchFamily="2" charset="-122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SimSun" pitchFamily="2" charset="-122"/>
            <a:sym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2_Office Theme_3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_3">
      <a:majorFont>
        <a:latin typeface="Arial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SimSun" pitchFamily="2" charset="-122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SimSun" pitchFamily="2" charset="-122"/>
            <a:sym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5293</TotalTime>
  <Pages>0</Pages>
  <Words>519</Words>
  <Characters>0</Characters>
  <Application>Microsoft Office PowerPoint</Application>
  <DocSecurity>0</DocSecurity>
  <PresentationFormat>On-screen Show (4:3)</PresentationFormat>
  <Lines>0</Lines>
  <Paragraphs>91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2_Office Theme</vt:lpstr>
      <vt:lpstr>2_Office Theme_3</vt:lpstr>
      <vt:lpstr>PowerPoint Presentation</vt:lpstr>
      <vt:lpstr>PowerPoint Presentation</vt:lpstr>
      <vt:lpstr>RENEWABLES TODAY</vt:lpstr>
      <vt:lpstr>PowerPoint Presentation</vt:lpstr>
      <vt:lpstr>PowerPoint Presentation</vt:lpstr>
      <vt:lpstr>PowerPoint Presentation</vt:lpstr>
      <vt:lpstr>SE4ALL and REmap 2030</vt:lpstr>
      <vt:lpstr>PowerPoint Presentation</vt:lpstr>
      <vt:lpstr>RENEWABLES COMMITTEE ACTIVITY</vt:lpstr>
      <vt:lpstr>RECOMMENDED AREAS OF FOCUS</vt:lpstr>
      <vt:lpstr>WHERE TO NEXT? – POTENTIAL INITIATIVES</vt:lpstr>
    </vt:vector>
  </TitlesOfParts>
  <Company>The United Nations Foundation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Yasemin Erboy</dc:creator>
  <cp:lastModifiedBy>Minoru Takada</cp:lastModifiedBy>
  <cp:revision>472</cp:revision>
  <cp:lastPrinted>2014-06-02T17:01:09Z</cp:lastPrinted>
  <dcterms:created xsi:type="dcterms:W3CDTF">2012-08-16T22:33:00Z</dcterms:created>
  <dcterms:modified xsi:type="dcterms:W3CDTF">2014-06-03T21:05:02Z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1033-8.1.0.3385</vt:lpwstr>
  </property>
</Properties>
</file>