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314" r:id="rId2"/>
    <p:sldId id="469" r:id="rId3"/>
    <p:sldId id="476" r:id="rId4"/>
    <p:sldId id="490" r:id="rId5"/>
    <p:sldId id="477" r:id="rId6"/>
    <p:sldId id="478" r:id="rId7"/>
    <p:sldId id="470" r:id="rId8"/>
    <p:sldId id="471" r:id="rId9"/>
    <p:sldId id="472" r:id="rId10"/>
    <p:sldId id="473" r:id="rId11"/>
    <p:sldId id="475" r:id="rId12"/>
    <p:sldId id="479" r:id="rId13"/>
    <p:sldId id="480" r:id="rId14"/>
    <p:sldId id="487" r:id="rId15"/>
    <p:sldId id="488" r:id="rId16"/>
    <p:sldId id="489" r:id="rId17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83193" autoAdjust="0"/>
  </p:normalViewPr>
  <p:slideViewPr>
    <p:cSldViewPr>
      <p:cViewPr varScale="1">
        <p:scale>
          <a:sx n="61" d="100"/>
          <a:sy n="61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WB.AD.WORLDBANK.ORG\und$\wb332199\M\DeMPA\Database%20project\tool%20for%20MTDS\Tool%20for%20MTDS_v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WB.AD.WORLDBANK.ORG\und$\wb332199\M\DeMPA\Database%20project\tool%20for%20MTDS\Tool%20for%20MTDS_v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WB.AD.WORLDBANK.ORG\und$\wb332199\M\DeMPA\Database%20project\tool%20for%20MTDS\Tool%20for%20MTDS_v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185997861378402"/>
          <c:y val="8.81092305234948E-2"/>
          <c:w val="0.43381101690073598"/>
          <c:h val="0.76365079834592398"/>
        </c:manualLayout>
      </c:layout>
      <c:radarChart>
        <c:radarStyle val="marker"/>
        <c:varyColors val="0"/>
        <c:ser>
          <c:idx val="0"/>
          <c:order val="0"/>
          <c:tx>
            <c:v>Meet with the requirements of Score C or Higher Scores</c:v>
          </c:tx>
          <c:spPr>
            <a:ln w="50800">
              <a:solidFill>
                <a:srgbClr val="008000"/>
              </a:solidFill>
              <a:prstDash val="solid"/>
            </a:ln>
          </c:spPr>
          <c:marker>
            <c:symbol val="diamond"/>
            <c:size val="6"/>
            <c:spPr>
              <a:solidFill>
                <a:srgbClr val="008000"/>
              </a:solidFill>
              <a:ln>
                <a:solidFill>
                  <a:srgbClr val="008000"/>
                </a:solidFill>
                <a:prstDash val="solid"/>
              </a:ln>
            </c:spPr>
          </c:marker>
          <c:cat>
            <c:strRef>
              <c:f>'Spider Chart'!$B$3:$P$3</c:f>
              <c:strCache>
                <c:ptCount val="15"/>
                <c:pt idx="0">
                  <c:v>Legal framework</c:v>
                </c:pt>
                <c:pt idx="1">
                  <c:v>Managerial Structure</c:v>
                </c:pt>
                <c:pt idx="2">
                  <c:v>Debt Management Strategy </c:v>
                </c:pt>
                <c:pt idx="3">
                  <c:v>Evaluation of Debt Management Operations</c:v>
                </c:pt>
                <c:pt idx="4">
                  <c:v>Audit</c:v>
                </c:pt>
                <c:pt idx="5">
                  <c:v>Coordination with Fiscal Policy</c:v>
                </c:pt>
                <c:pt idx="6">
                  <c:v>Coordination with Monetary Policy</c:v>
                </c:pt>
                <c:pt idx="7">
                  <c:v>Domestic Borrowing</c:v>
                </c:pt>
                <c:pt idx="8">
                  <c:v>External Borrowing</c:v>
                </c:pt>
                <c:pt idx="9">
                  <c:v>Loan Guarantees, On lending  Derivatives</c:v>
                </c:pt>
                <c:pt idx="10">
                  <c:v>Cash Flow Forecasting and Cash Balance Management</c:v>
                </c:pt>
                <c:pt idx="11">
                  <c:v>Debt Administration and Data Security</c:v>
                </c:pt>
                <c:pt idx="12">
                  <c:v>Segregation of Duties, Staff Capacity and BCP</c:v>
                </c:pt>
                <c:pt idx="13">
                  <c:v>Debt Records</c:v>
                </c:pt>
                <c:pt idx="14">
                  <c:v>Debt Reporting</c:v>
                </c:pt>
              </c:strCache>
            </c:strRef>
          </c:cat>
          <c:val>
            <c:numRef>
              <c:f>'Spider Chart'!$B$4:$P$4</c:f>
              <c:numCache>
                <c:formatCode>General</c:formatCode>
                <c:ptCount val="15"/>
                <c:pt idx="0">
                  <c:v>35</c:v>
                </c:pt>
                <c:pt idx="1">
                  <c:v>40</c:v>
                </c:pt>
                <c:pt idx="2">
                  <c:v>12</c:v>
                </c:pt>
                <c:pt idx="3">
                  <c:v>28</c:v>
                </c:pt>
                <c:pt idx="4">
                  <c:v>5</c:v>
                </c:pt>
                <c:pt idx="5">
                  <c:v>27</c:v>
                </c:pt>
                <c:pt idx="6">
                  <c:v>37</c:v>
                </c:pt>
                <c:pt idx="7">
                  <c:v>38</c:v>
                </c:pt>
                <c:pt idx="8">
                  <c:v>12</c:v>
                </c:pt>
                <c:pt idx="9">
                  <c:v>20</c:v>
                </c:pt>
                <c:pt idx="10">
                  <c:v>12</c:v>
                </c:pt>
                <c:pt idx="11">
                  <c:v>10</c:v>
                </c:pt>
                <c:pt idx="12">
                  <c:v>5</c:v>
                </c:pt>
                <c:pt idx="13">
                  <c:v>30</c:v>
                </c:pt>
                <c:pt idx="14" formatCode="@">
                  <c:v>14</c:v>
                </c:pt>
              </c:numCache>
            </c:numRef>
          </c:val>
        </c:ser>
        <c:ser>
          <c:idx val="1"/>
          <c:order val="1"/>
          <c:tx>
            <c:v>Not meet with minimum requirements</c:v>
          </c:tx>
          <c:spPr>
            <a:ln w="25400">
              <a:solidFill>
                <a:srgbClr val="000000"/>
              </a:solidFill>
              <a:prstDash val="lgDashDotDot"/>
            </a:ln>
          </c:spPr>
          <c:marker>
            <c:symbol val="square"/>
            <c:size val="2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'Spider Chart'!$B$3:$P$3</c:f>
              <c:strCache>
                <c:ptCount val="15"/>
                <c:pt idx="0">
                  <c:v>Legal framework</c:v>
                </c:pt>
                <c:pt idx="1">
                  <c:v>Managerial Structure</c:v>
                </c:pt>
                <c:pt idx="2">
                  <c:v>Debt Management Strategy </c:v>
                </c:pt>
                <c:pt idx="3">
                  <c:v>Evaluation of Debt Management Operations</c:v>
                </c:pt>
                <c:pt idx="4">
                  <c:v>Audit</c:v>
                </c:pt>
                <c:pt idx="5">
                  <c:v>Coordination with Fiscal Policy</c:v>
                </c:pt>
                <c:pt idx="6">
                  <c:v>Coordination with Monetary Policy</c:v>
                </c:pt>
                <c:pt idx="7">
                  <c:v>Domestic Borrowing</c:v>
                </c:pt>
                <c:pt idx="8">
                  <c:v>External Borrowing</c:v>
                </c:pt>
                <c:pt idx="9">
                  <c:v>Loan Guarantees, On lending  Derivatives</c:v>
                </c:pt>
                <c:pt idx="10">
                  <c:v>Cash Flow Forecasting and Cash Balance Management</c:v>
                </c:pt>
                <c:pt idx="11">
                  <c:v>Debt Administration and Data Security</c:v>
                </c:pt>
                <c:pt idx="12">
                  <c:v>Segregation of Duties, Staff Capacity and BCP</c:v>
                </c:pt>
                <c:pt idx="13">
                  <c:v>Debt Records</c:v>
                </c:pt>
                <c:pt idx="14">
                  <c:v>Debt Reporting</c:v>
                </c:pt>
              </c:strCache>
            </c:strRef>
          </c:cat>
          <c:val>
            <c:numRef>
              <c:f>'Spider Chart'!$B$5:$P$5</c:f>
              <c:numCache>
                <c:formatCode>0</c:formatCode>
                <c:ptCount val="15"/>
                <c:pt idx="0">
                  <c:v>28</c:v>
                </c:pt>
                <c:pt idx="1">
                  <c:v>23</c:v>
                </c:pt>
                <c:pt idx="2">
                  <c:v>51</c:v>
                </c:pt>
                <c:pt idx="3">
                  <c:v>35</c:v>
                </c:pt>
                <c:pt idx="4">
                  <c:v>58</c:v>
                </c:pt>
                <c:pt idx="5">
                  <c:v>36</c:v>
                </c:pt>
                <c:pt idx="6">
                  <c:v>26</c:v>
                </c:pt>
                <c:pt idx="7">
                  <c:v>12</c:v>
                </c:pt>
                <c:pt idx="8">
                  <c:v>50</c:v>
                </c:pt>
                <c:pt idx="9">
                  <c:v>37</c:v>
                </c:pt>
                <c:pt idx="10">
                  <c:v>51</c:v>
                </c:pt>
                <c:pt idx="11">
                  <c:v>53</c:v>
                </c:pt>
                <c:pt idx="12">
                  <c:v>58</c:v>
                </c:pt>
                <c:pt idx="13">
                  <c:v>33</c:v>
                </c:pt>
                <c:pt idx="14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832832"/>
        <c:axId val="186534912"/>
      </c:radarChart>
      <c:catAx>
        <c:axId val="15383283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86534912"/>
        <c:crosses val="autoZero"/>
        <c:auto val="0"/>
        <c:lblAlgn val="ctr"/>
        <c:lblOffset val="100"/>
        <c:noMultiLvlLbl val="0"/>
      </c:catAx>
      <c:valAx>
        <c:axId val="1865349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75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53832832"/>
        <c:crosses val="autoZero"/>
        <c:crossBetween val="between"/>
        <c:majorUnit val="5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4.8514846668550301E-3"/>
          <c:y val="0.89390688115717798"/>
          <c:w val="0.99162380198225897"/>
          <c:h val="0.10609315626591501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Weighted average interest rate external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v>Min-Max</c:v>
          </c:tx>
          <c:spPr>
            <a:ln>
              <a:noFill/>
            </a:ln>
          </c:spPr>
          <c:invertIfNegative val="0"/>
          <c:cat>
            <c:strRef>
              <c:f>Table!$C$10:$C$12</c:f>
              <c:strCache>
                <c:ptCount val="3"/>
                <c:pt idx="0">
                  <c:v>LIC</c:v>
                </c:pt>
                <c:pt idx="1">
                  <c:v>LMIC</c:v>
                </c:pt>
                <c:pt idx="2">
                  <c:v>UMIC</c:v>
                </c:pt>
              </c:strCache>
            </c:strRef>
          </c:cat>
          <c:val>
            <c:numRef>
              <c:f>Table!$F$10:$F$12</c:f>
              <c:numCache>
                <c:formatCode>0.00</c:formatCode>
                <c:ptCount val="3"/>
                <c:pt idx="0">
                  <c:v>3.1419295523635626</c:v>
                </c:pt>
                <c:pt idx="1">
                  <c:v>4.8205493393249839</c:v>
                </c:pt>
                <c:pt idx="2">
                  <c:v>8.3274821237600012</c:v>
                </c:pt>
              </c:numCache>
            </c:numRef>
          </c:val>
        </c:ser>
        <c:ser>
          <c:idx val="1"/>
          <c:order val="2"/>
          <c:tx>
            <c:v>   </c:v>
          </c:tx>
          <c:spPr>
            <a:solidFill>
              <a:schemeClr val="bg1"/>
            </a:solidFill>
            <a:ln>
              <a:noFill/>
            </a:ln>
          </c:spPr>
          <c:invertIfNegative val="0"/>
          <c:cat>
            <c:strRef>
              <c:f>Table!$C$10:$C$12</c:f>
              <c:strCache>
                <c:ptCount val="3"/>
                <c:pt idx="0">
                  <c:v>LIC</c:v>
                </c:pt>
                <c:pt idx="1">
                  <c:v>LMIC</c:v>
                </c:pt>
                <c:pt idx="2">
                  <c:v>UMIC</c:v>
                </c:pt>
              </c:strCache>
            </c:strRef>
          </c:cat>
          <c:val>
            <c:numRef>
              <c:f>Table!$E$10:$E$12</c:f>
              <c:numCache>
                <c:formatCode>0.00</c:formatCode>
                <c:ptCount val="3"/>
                <c:pt idx="0">
                  <c:v>0.39467172410586415</c:v>
                </c:pt>
                <c:pt idx="1">
                  <c:v>0.87100254365293683</c:v>
                </c:pt>
                <c:pt idx="2">
                  <c:v>2.0425531965379968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124096"/>
        <c:axId val="69126016"/>
      </c:barChart>
      <c:lineChart>
        <c:grouping val="standard"/>
        <c:varyColors val="0"/>
        <c:ser>
          <c:idx val="0"/>
          <c:order val="1"/>
          <c:tx>
            <c:v>Average</c:v>
          </c:tx>
          <c:spPr>
            <a:ln>
              <a:noFill/>
            </a:ln>
          </c:spPr>
          <c:marker>
            <c:symbol val="dash"/>
            <c:size val="29"/>
            <c:spPr>
              <a:ln>
                <a:noFill/>
              </a:ln>
            </c:spPr>
          </c:marker>
          <c:cat>
            <c:strRef>
              <c:f>Table!$C$10:$C$12</c:f>
              <c:strCache>
                <c:ptCount val="3"/>
                <c:pt idx="0">
                  <c:v>LIC</c:v>
                </c:pt>
                <c:pt idx="1">
                  <c:v>LMIC</c:v>
                </c:pt>
                <c:pt idx="2">
                  <c:v>UMIC</c:v>
                </c:pt>
              </c:strCache>
            </c:strRef>
          </c:cat>
          <c:val>
            <c:numRef>
              <c:f>Table!$D$10:$D$12</c:f>
              <c:numCache>
                <c:formatCode>0.00</c:formatCode>
                <c:ptCount val="3"/>
                <c:pt idx="0">
                  <c:v>1.2370963898507918</c:v>
                </c:pt>
                <c:pt idx="1">
                  <c:v>2.0724299640506123</c:v>
                </c:pt>
                <c:pt idx="2">
                  <c:v>4.8215782211340361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124096"/>
        <c:axId val="69126016"/>
      </c:lineChart>
      <c:catAx>
        <c:axId val="69124096"/>
        <c:scaling>
          <c:orientation val="minMax"/>
        </c:scaling>
        <c:delete val="0"/>
        <c:axPos val="b"/>
        <c:majorTickMark val="out"/>
        <c:minorTickMark val="none"/>
        <c:tickLblPos val="nextTo"/>
        <c:crossAx val="69126016"/>
        <c:crosses val="autoZero"/>
        <c:auto val="1"/>
        <c:lblAlgn val="ctr"/>
        <c:lblOffset val="100"/>
        <c:noMultiLvlLbl val="0"/>
      </c:catAx>
      <c:valAx>
        <c:axId val="69126016"/>
        <c:scaling>
          <c:orientation val="minMax"/>
        </c:scaling>
        <c:delete val="0"/>
        <c:axPos val="l"/>
        <c:numFmt formatCode="0.0" sourceLinked="0"/>
        <c:majorTickMark val="out"/>
        <c:minorTickMark val="none"/>
        <c:tickLblPos val="nextTo"/>
        <c:crossAx val="69124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051496062992122"/>
          <c:y val="0.37442403032954213"/>
          <c:w val="0.19948503937007875"/>
          <c:h val="0.3148088910761154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ATM external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v>Min-Max</c:v>
          </c:tx>
          <c:spPr>
            <a:ln>
              <a:noFill/>
            </a:ln>
          </c:spPr>
          <c:invertIfNegative val="0"/>
          <c:cat>
            <c:strRef>
              <c:f>Table!$C$13:$C$15</c:f>
              <c:strCache>
                <c:ptCount val="3"/>
                <c:pt idx="0">
                  <c:v>LIC</c:v>
                </c:pt>
                <c:pt idx="1">
                  <c:v>LMIC</c:v>
                </c:pt>
                <c:pt idx="2">
                  <c:v>UMIC</c:v>
                </c:pt>
              </c:strCache>
            </c:strRef>
          </c:cat>
          <c:val>
            <c:numRef>
              <c:f>Table!$F$13:$F$15</c:f>
              <c:numCache>
                <c:formatCode>0.00</c:formatCode>
                <c:ptCount val="3"/>
                <c:pt idx="0">
                  <c:v>21.068669186353226</c:v>
                </c:pt>
                <c:pt idx="1">
                  <c:v>16.402670198385739</c:v>
                </c:pt>
                <c:pt idx="2">
                  <c:v>8.9089302340015397</c:v>
                </c:pt>
              </c:numCache>
            </c:numRef>
          </c:val>
        </c:ser>
        <c:ser>
          <c:idx val="1"/>
          <c:order val="2"/>
          <c:tx>
            <c:v>    </c:v>
          </c:tx>
          <c:spPr>
            <a:solidFill>
              <a:schemeClr val="bg1"/>
            </a:solidFill>
            <a:ln>
              <a:noFill/>
            </a:ln>
          </c:spPr>
          <c:invertIfNegative val="0"/>
          <c:cat>
            <c:strRef>
              <c:f>Table!$C$13:$C$15</c:f>
              <c:strCache>
                <c:ptCount val="3"/>
                <c:pt idx="0">
                  <c:v>LIC</c:v>
                </c:pt>
                <c:pt idx="1">
                  <c:v>LMIC</c:v>
                </c:pt>
                <c:pt idx="2">
                  <c:v>UMIC</c:v>
                </c:pt>
              </c:strCache>
            </c:strRef>
          </c:cat>
          <c:val>
            <c:numRef>
              <c:f>Table!$E$13:$E$15</c:f>
              <c:numCache>
                <c:formatCode>0.00</c:formatCode>
                <c:ptCount val="3"/>
                <c:pt idx="0">
                  <c:v>10.414323722762726</c:v>
                </c:pt>
                <c:pt idx="1">
                  <c:v>6.5596178543666319</c:v>
                </c:pt>
                <c:pt idx="2">
                  <c:v>4.4000000000000004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885312"/>
        <c:axId val="169817600"/>
      </c:barChart>
      <c:lineChart>
        <c:grouping val="standard"/>
        <c:varyColors val="0"/>
        <c:ser>
          <c:idx val="0"/>
          <c:order val="1"/>
          <c:tx>
            <c:v>Average</c:v>
          </c:tx>
          <c:spPr>
            <a:ln>
              <a:noFill/>
            </a:ln>
          </c:spPr>
          <c:marker>
            <c:symbol val="dash"/>
            <c:size val="29"/>
            <c:spPr>
              <a:ln>
                <a:noFill/>
              </a:ln>
            </c:spPr>
          </c:marker>
          <c:cat>
            <c:strRef>
              <c:f>Table!$C$13:$C$15</c:f>
              <c:strCache>
                <c:ptCount val="3"/>
                <c:pt idx="0">
                  <c:v>LIC</c:v>
                </c:pt>
                <c:pt idx="1">
                  <c:v>LMIC</c:v>
                </c:pt>
                <c:pt idx="2">
                  <c:v>UMIC</c:v>
                </c:pt>
              </c:strCache>
            </c:strRef>
          </c:cat>
          <c:val>
            <c:numRef>
              <c:f>Table!$D$13:$D$15</c:f>
              <c:numCache>
                <c:formatCode>0.00</c:formatCode>
                <c:ptCount val="3"/>
                <c:pt idx="0">
                  <c:v>15.844197026910741</c:v>
                </c:pt>
                <c:pt idx="1">
                  <c:v>11.590859037313846</c:v>
                </c:pt>
                <c:pt idx="2">
                  <c:v>7.5471886772835672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885312"/>
        <c:axId val="169817600"/>
      </c:lineChart>
      <c:catAx>
        <c:axId val="69885312"/>
        <c:scaling>
          <c:orientation val="minMax"/>
        </c:scaling>
        <c:delete val="0"/>
        <c:axPos val="b"/>
        <c:majorTickMark val="out"/>
        <c:minorTickMark val="none"/>
        <c:tickLblPos val="nextTo"/>
        <c:crossAx val="169817600"/>
        <c:crosses val="autoZero"/>
        <c:auto val="1"/>
        <c:lblAlgn val="ctr"/>
        <c:lblOffset val="100"/>
        <c:noMultiLvlLbl val="0"/>
      </c:catAx>
      <c:valAx>
        <c:axId val="169817600"/>
        <c:scaling>
          <c:orientation val="minMax"/>
        </c:scaling>
        <c:delete val="0"/>
        <c:axPos val="l"/>
        <c:numFmt formatCode="0.0" sourceLinked="0"/>
        <c:majorTickMark val="out"/>
        <c:minorTickMark val="none"/>
        <c:tickLblPos val="nextTo"/>
        <c:crossAx val="69885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384842519685043"/>
          <c:y val="0.37442403032954213"/>
          <c:w val="0.1661515748031496"/>
          <c:h val="0.2392041317415968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FX debt (%</a:t>
            </a:r>
            <a:r>
              <a:rPr lang="en-US" baseline="0"/>
              <a:t> of total)</a:t>
            </a:r>
            <a:endParaRPr lang="en-US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0716907261592301"/>
          <c:y val="0.15325240594925635"/>
          <c:w val="0.71702624671916015"/>
          <c:h val="0.73076771653543304"/>
        </c:manualLayout>
      </c:layout>
      <c:barChart>
        <c:barDir val="col"/>
        <c:grouping val="clustered"/>
        <c:varyColors val="0"/>
        <c:ser>
          <c:idx val="2"/>
          <c:order val="0"/>
          <c:tx>
            <c:v>Min-Max</c:v>
          </c:tx>
          <c:spPr>
            <a:ln>
              <a:noFill/>
            </a:ln>
          </c:spPr>
          <c:invertIfNegative val="0"/>
          <c:cat>
            <c:strRef>
              <c:f>Table!$C$28:$C$30</c:f>
              <c:strCache>
                <c:ptCount val="3"/>
                <c:pt idx="0">
                  <c:v>LIC</c:v>
                </c:pt>
                <c:pt idx="1">
                  <c:v>LMIC</c:v>
                </c:pt>
                <c:pt idx="2">
                  <c:v>UMIC</c:v>
                </c:pt>
              </c:strCache>
            </c:strRef>
          </c:cat>
          <c:val>
            <c:numRef>
              <c:f>Table!$L$28:$L$30</c:f>
              <c:numCache>
                <c:formatCode>0.00</c:formatCode>
                <c:ptCount val="3"/>
                <c:pt idx="0">
                  <c:v>97.371729866022733</c:v>
                </c:pt>
                <c:pt idx="1">
                  <c:v>100</c:v>
                </c:pt>
                <c:pt idx="2">
                  <c:v>83.5</c:v>
                </c:pt>
              </c:numCache>
            </c:numRef>
          </c:val>
        </c:ser>
        <c:ser>
          <c:idx val="1"/>
          <c:order val="2"/>
          <c:tx>
            <c:v>   </c:v>
          </c:tx>
          <c:spPr>
            <a:solidFill>
              <a:schemeClr val="bg1"/>
            </a:solidFill>
            <a:ln>
              <a:noFill/>
            </a:ln>
          </c:spPr>
          <c:invertIfNegative val="0"/>
          <c:cat>
            <c:strRef>
              <c:f>Table!$C$28:$C$30</c:f>
              <c:strCache>
                <c:ptCount val="3"/>
                <c:pt idx="0">
                  <c:v>LIC</c:v>
                </c:pt>
                <c:pt idx="1">
                  <c:v>LMIC</c:v>
                </c:pt>
                <c:pt idx="2">
                  <c:v>UMIC</c:v>
                </c:pt>
              </c:strCache>
            </c:strRef>
          </c:cat>
          <c:val>
            <c:numRef>
              <c:f>Table!$K$28:$K$30</c:f>
              <c:numCache>
                <c:formatCode>0.00</c:formatCode>
                <c:ptCount val="3"/>
                <c:pt idx="0">
                  <c:v>44.71747322427079</c:v>
                </c:pt>
                <c:pt idx="1">
                  <c:v>13.38198195330742</c:v>
                </c:pt>
                <c:pt idx="2">
                  <c:v>32.694718493548301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0464512"/>
        <c:axId val="230474880"/>
      </c:barChart>
      <c:lineChart>
        <c:grouping val="standard"/>
        <c:varyColors val="0"/>
        <c:ser>
          <c:idx val="0"/>
          <c:order val="1"/>
          <c:tx>
            <c:v>Average</c:v>
          </c:tx>
          <c:spPr>
            <a:ln>
              <a:noFill/>
            </a:ln>
          </c:spPr>
          <c:marker>
            <c:symbol val="dash"/>
            <c:size val="29"/>
            <c:spPr>
              <a:ln>
                <a:noFill/>
              </a:ln>
            </c:spPr>
          </c:marker>
          <c:cat>
            <c:strRef>
              <c:f>Table!$C$28:$C$30</c:f>
              <c:strCache>
                <c:ptCount val="3"/>
                <c:pt idx="0">
                  <c:v>LIC</c:v>
                </c:pt>
                <c:pt idx="1">
                  <c:v>LMIC</c:v>
                </c:pt>
                <c:pt idx="2">
                  <c:v>UMIC</c:v>
                </c:pt>
              </c:strCache>
            </c:strRef>
          </c:cat>
          <c:val>
            <c:numRef>
              <c:f>Table!$J$28:$J$30</c:f>
              <c:numCache>
                <c:formatCode>0.00</c:formatCode>
                <c:ptCount val="3"/>
                <c:pt idx="0">
                  <c:v>71.518258719803313</c:v>
                </c:pt>
                <c:pt idx="1">
                  <c:v>69.363375612406116</c:v>
                </c:pt>
                <c:pt idx="2">
                  <c:v>59.029393668982813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0464512"/>
        <c:axId val="230474880"/>
      </c:lineChart>
      <c:catAx>
        <c:axId val="230464512"/>
        <c:scaling>
          <c:orientation val="minMax"/>
        </c:scaling>
        <c:delete val="0"/>
        <c:axPos val="b"/>
        <c:majorTickMark val="out"/>
        <c:minorTickMark val="none"/>
        <c:tickLblPos val="nextTo"/>
        <c:crossAx val="230474880"/>
        <c:crosses val="autoZero"/>
        <c:auto val="1"/>
        <c:lblAlgn val="ctr"/>
        <c:lblOffset val="100"/>
        <c:noMultiLvlLbl val="0"/>
      </c:catAx>
      <c:valAx>
        <c:axId val="230474880"/>
        <c:scaling>
          <c:orientation val="minMax"/>
          <c:max val="100"/>
        </c:scaling>
        <c:delete val="0"/>
        <c:axPos val="l"/>
        <c:numFmt formatCode="0.0" sourceLinked="0"/>
        <c:majorTickMark val="out"/>
        <c:minorTickMark val="none"/>
        <c:tickLblPos val="nextTo"/>
        <c:crossAx val="230464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384842519685043"/>
          <c:y val="0.37442403032954213"/>
          <c:w val="0.1661515748031496"/>
          <c:h val="0.15855898221055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5F64C-6F9B-4E2A-828B-5AAFF7D346A2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B66C6F-1BD8-447B-805A-10F32111372A}">
      <dgm:prSet phldrT="[Text]" custT="1"/>
      <dgm:spPr/>
      <dgm:t>
        <a:bodyPr/>
        <a:lstStyle/>
        <a:p>
          <a:r>
            <a:rPr lang="en-US" sz="2000" b="1" dirty="0"/>
            <a:t> </a:t>
          </a:r>
          <a:r>
            <a:rPr lang="en-US" sz="2800" dirty="0"/>
            <a:t>Current DMF Activities to be continued</a:t>
          </a:r>
        </a:p>
      </dgm:t>
    </dgm:pt>
    <dgm:pt modelId="{5C2BEE31-7ED5-4C6A-90A7-03FC6CAEE1AF}" type="parTrans" cxnId="{3FAA1268-AE54-4040-A72F-F1908D0DE671}">
      <dgm:prSet/>
      <dgm:spPr/>
      <dgm:t>
        <a:bodyPr/>
        <a:lstStyle/>
        <a:p>
          <a:endParaRPr lang="en-US"/>
        </a:p>
      </dgm:t>
    </dgm:pt>
    <dgm:pt modelId="{91BAA83E-9A49-4911-90A4-D977DC2DC530}" type="sibTrans" cxnId="{3FAA1268-AE54-4040-A72F-F1908D0DE671}">
      <dgm:prSet/>
      <dgm:spPr/>
      <dgm:t>
        <a:bodyPr/>
        <a:lstStyle/>
        <a:p>
          <a:endParaRPr lang="en-US"/>
        </a:p>
      </dgm:t>
    </dgm:pt>
    <dgm:pt modelId="{5ED0E07E-64BD-4479-8D29-637ABC96451D}">
      <dgm:prSet phldrT="[Text]" custT="1"/>
      <dgm:spPr/>
      <dgm:t>
        <a:bodyPr/>
        <a:lstStyle/>
        <a:p>
          <a:r>
            <a:rPr lang="en-US" sz="1600" dirty="0"/>
            <a:t>DeMPA</a:t>
          </a:r>
        </a:p>
      </dgm:t>
    </dgm:pt>
    <dgm:pt modelId="{BEA533D2-4E04-46D3-AAE9-EF56D826134C}" type="parTrans" cxnId="{E77D290C-0F4C-4561-B706-455B0B12D30C}">
      <dgm:prSet/>
      <dgm:spPr/>
      <dgm:t>
        <a:bodyPr/>
        <a:lstStyle/>
        <a:p>
          <a:endParaRPr lang="en-US"/>
        </a:p>
      </dgm:t>
    </dgm:pt>
    <dgm:pt modelId="{538FF464-2E33-4B05-9E58-B0A3AEEB4765}" type="sibTrans" cxnId="{E77D290C-0F4C-4561-B706-455B0B12D30C}">
      <dgm:prSet/>
      <dgm:spPr/>
      <dgm:t>
        <a:bodyPr/>
        <a:lstStyle/>
        <a:p>
          <a:endParaRPr lang="en-US"/>
        </a:p>
      </dgm:t>
    </dgm:pt>
    <dgm:pt modelId="{2FE9897B-E77B-4A5B-AA52-4DCC4DFC6FBF}">
      <dgm:prSet phldrT="[Text]" custT="1"/>
      <dgm:spPr/>
      <dgm:t>
        <a:bodyPr/>
        <a:lstStyle/>
        <a:p>
          <a:r>
            <a:rPr lang="en-US" sz="1600" dirty="0"/>
            <a:t>Debt Management Reform </a:t>
          </a:r>
          <a:r>
            <a:rPr lang="en-US" sz="1600" dirty="0">
              <a:solidFill>
                <a:schemeClr val="bg1"/>
              </a:solidFill>
            </a:rPr>
            <a:t>Plans *</a:t>
          </a:r>
        </a:p>
      </dgm:t>
    </dgm:pt>
    <dgm:pt modelId="{41FA5F13-F497-4E51-BD06-40A3CAFAB4C0}" type="parTrans" cxnId="{C7B185EC-1B48-42FE-9C82-7F9E29068801}">
      <dgm:prSet/>
      <dgm:spPr/>
      <dgm:t>
        <a:bodyPr/>
        <a:lstStyle/>
        <a:p>
          <a:endParaRPr lang="en-US"/>
        </a:p>
      </dgm:t>
    </dgm:pt>
    <dgm:pt modelId="{6FD8D21C-3094-424E-B697-99598FEF7641}" type="sibTrans" cxnId="{C7B185EC-1B48-42FE-9C82-7F9E29068801}">
      <dgm:prSet/>
      <dgm:spPr/>
      <dgm:t>
        <a:bodyPr/>
        <a:lstStyle/>
        <a:p>
          <a:endParaRPr lang="en-US"/>
        </a:p>
      </dgm:t>
    </dgm:pt>
    <dgm:pt modelId="{2A4059AD-AB73-46E6-A7FB-40D7C046E9EE}">
      <dgm:prSet phldrT="[Text]" custT="1"/>
      <dgm:spPr/>
      <dgm:t>
        <a:bodyPr/>
        <a:lstStyle/>
        <a:p>
          <a:r>
            <a:rPr lang="en-US" sz="2800" dirty="0"/>
            <a:t>New Activities</a:t>
          </a:r>
        </a:p>
      </dgm:t>
    </dgm:pt>
    <dgm:pt modelId="{887F1E4C-96A9-4DF2-A9F0-11B20479821C}" type="parTrans" cxnId="{93A3C402-C410-4BCD-BF47-609307C0E721}">
      <dgm:prSet/>
      <dgm:spPr/>
      <dgm:t>
        <a:bodyPr/>
        <a:lstStyle/>
        <a:p>
          <a:endParaRPr lang="en-US"/>
        </a:p>
      </dgm:t>
    </dgm:pt>
    <dgm:pt modelId="{44BFEF9E-A49E-4741-9296-E263B5BAD12D}" type="sibTrans" cxnId="{93A3C402-C410-4BCD-BF47-609307C0E721}">
      <dgm:prSet/>
      <dgm:spPr/>
      <dgm:t>
        <a:bodyPr/>
        <a:lstStyle/>
        <a:p>
          <a:endParaRPr lang="en-US"/>
        </a:p>
      </dgm:t>
    </dgm:pt>
    <dgm:pt modelId="{E9D061C6-28B3-41FC-BC75-15BA8B0E4724}">
      <dgm:prSet phldrT="[Text]" custT="1"/>
      <dgm:spPr/>
      <dgm:t>
        <a:bodyPr/>
        <a:lstStyle/>
        <a:p>
          <a:r>
            <a:rPr lang="en-US" sz="1600" dirty="0"/>
            <a:t>DSF- capacity building*</a:t>
          </a:r>
          <a:endParaRPr lang="en-US" sz="1200" dirty="0"/>
        </a:p>
      </dgm:t>
    </dgm:pt>
    <dgm:pt modelId="{C59B739D-1183-4B73-8A80-F90367C20185}" type="parTrans" cxnId="{6C796A9E-7A94-46E3-A94E-E77E6D808BF9}">
      <dgm:prSet/>
      <dgm:spPr/>
      <dgm:t>
        <a:bodyPr/>
        <a:lstStyle/>
        <a:p>
          <a:endParaRPr lang="en-US"/>
        </a:p>
      </dgm:t>
    </dgm:pt>
    <dgm:pt modelId="{0429CA4A-466D-4CC9-9AEA-CAED504D3DF0}" type="sibTrans" cxnId="{6C796A9E-7A94-46E3-A94E-E77E6D808BF9}">
      <dgm:prSet/>
      <dgm:spPr/>
      <dgm:t>
        <a:bodyPr/>
        <a:lstStyle/>
        <a:p>
          <a:endParaRPr lang="en-US"/>
        </a:p>
      </dgm:t>
    </dgm:pt>
    <dgm:pt modelId="{BD268975-2941-48F3-9B72-D282AD384EE7}">
      <dgm:prSet phldrT="[Text]" custT="1"/>
      <dgm:spPr/>
      <dgm:t>
        <a:bodyPr/>
        <a:lstStyle/>
        <a:p>
          <a:r>
            <a:rPr lang="en-US" sz="1600" dirty="0"/>
            <a:t>Debt Managers’ Network Peer Learning Activities</a:t>
          </a:r>
        </a:p>
      </dgm:t>
    </dgm:pt>
    <dgm:pt modelId="{E2FC252C-4A2B-4BEC-8201-B21028C04C75}" type="parTrans" cxnId="{2968968A-7743-4098-8432-AED6A3A85CF7}">
      <dgm:prSet/>
      <dgm:spPr/>
      <dgm:t>
        <a:bodyPr/>
        <a:lstStyle/>
        <a:p>
          <a:endParaRPr lang="en-US"/>
        </a:p>
      </dgm:t>
    </dgm:pt>
    <dgm:pt modelId="{DAF18438-6DD9-481C-B734-949DF05E2A7D}" type="sibTrans" cxnId="{2968968A-7743-4098-8432-AED6A3A85CF7}">
      <dgm:prSet/>
      <dgm:spPr/>
      <dgm:t>
        <a:bodyPr/>
        <a:lstStyle/>
        <a:p>
          <a:endParaRPr lang="en-US"/>
        </a:p>
      </dgm:t>
    </dgm:pt>
    <dgm:pt modelId="{4192C8D1-5F87-4120-B285-BBCCE3E6A351}">
      <dgm:prSet phldrT="[Text]" custT="1"/>
      <dgm:spPr/>
      <dgm:t>
        <a:bodyPr/>
        <a:lstStyle/>
        <a:p>
          <a:r>
            <a:rPr lang="en-US" sz="1600"/>
            <a:t>Advice on Domestic Debt Market Development*</a:t>
          </a:r>
        </a:p>
      </dgm:t>
    </dgm:pt>
    <dgm:pt modelId="{D4363DE2-F7B1-4973-8034-42DD07757FDC}" type="sibTrans" cxnId="{D0E015B5-3590-4226-9DBB-AA968B669A46}">
      <dgm:prSet/>
      <dgm:spPr/>
      <dgm:t>
        <a:bodyPr/>
        <a:lstStyle/>
        <a:p>
          <a:endParaRPr lang="en-US"/>
        </a:p>
      </dgm:t>
    </dgm:pt>
    <dgm:pt modelId="{A6BDFE11-0A0E-4842-AACC-97384CA0BA2B}" type="parTrans" cxnId="{D0E015B5-3590-4226-9DBB-AA968B669A46}">
      <dgm:prSet/>
      <dgm:spPr/>
      <dgm:t>
        <a:bodyPr/>
        <a:lstStyle/>
        <a:p>
          <a:endParaRPr lang="en-US"/>
        </a:p>
      </dgm:t>
    </dgm:pt>
    <dgm:pt modelId="{15B5923F-9344-4083-ABB8-63578A35E2A2}">
      <dgm:prSet phldrT="[Text]" custT="1"/>
      <dgm:spPr/>
      <dgm:t>
        <a:bodyPr/>
        <a:lstStyle/>
        <a:p>
          <a:r>
            <a:rPr lang="en-US" sz="1600" smtClean="0"/>
            <a:t>MTDS </a:t>
          </a:r>
          <a:r>
            <a:rPr lang="en-US" sz="1600" dirty="0"/>
            <a:t>*</a:t>
          </a:r>
        </a:p>
      </dgm:t>
    </dgm:pt>
    <dgm:pt modelId="{97DE17B1-4B4C-4ED2-A539-06CD3ACD5682}" type="parTrans" cxnId="{9A8D62B9-8024-497C-BD42-C18419B0BB67}">
      <dgm:prSet/>
      <dgm:spPr/>
      <dgm:t>
        <a:bodyPr/>
        <a:lstStyle/>
        <a:p>
          <a:endParaRPr lang="en-US"/>
        </a:p>
      </dgm:t>
    </dgm:pt>
    <dgm:pt modelId="{112B7F96-D929-467C-8468-FCBB8BD1ED63}" type="sibTrans" cxnId="{9A8D62B9-8024-497C-BD42-C18419B0BB67}">
      <dgm:prSet/>
      <dgm:spPr/>
      <dgm:t>
        <a:bodyPr/>
        <a:lstStyle/>
        <a:p>
          <a:endParaRPr lang="en-US"/>
        </a:p>
      </dgm:t>
    </dgm:pt>
    <dgm:pt modelId="{3A295671-1A04-497B-A0C4-9D8856C985AF}">
      <dgm:prSet phldrT="[Text]" custT="1"/>
      <dgm:spPr/>
      <dgm:t>
        <a:bodyPr/>
        <a:lstStyle/>
        <a:p>
          <a:r>
            <a:rPr lang="en-US" sz="1600" dirty="0"/>
            <a:t>Debt Managers’ Network and Peer Learning Activities</a:t>
          </a:r>
        </a:p>
      </dgm:t>
    </dgm:pt>
    <dgm:pt modelId="{693BCB32-81CA-45DC-BEFB-E649933EDCD8}" type="parTrans" cxnId="{E7F153C2-75BA-48F6-B5FB-765FFBCA35E9}">
      <dgm:prSet/>
      <dgm:spPr/>
      <dgm:t>
        <a:bodyPr/>
        <a:lstStyle/>
        <a:p>
          <a:endParaRPr lang="en-US"/>
        </a:p>
      </dgm:t>
    </dgm:pt>
    <dgm:pt modelId="{932DA850-C9E8-4A43-9C27-85B14D40CFFC}" type="sibTrans" cxnId="{E7F153C2-75BA-48F6-B5FB-765FFBCA35E9}">
      <dgm:prSet/>
      <dgm:spPr/>
      <dgm:t>
        <a:bodyPr/>
        <a:lstStyle/>
        <a:p>
          <a:endParaRPr lang="en-US"/>
        </a:p>
      </dgm:t>
    </dgm:pt>
    <dgm:pt modelId="{7F0FA9CA-BA21-47B3-905B-58053B785933}">
      <dgm:prSet custT="1"/>
      <dgm:spPr/>
      <dgm:t>
        <a:bodyPr/>
        <a:lstStyle/>
        <a:p>
          <a:r>
            <a:rPr lang="en-US" sz="1600" dirty="0"/>
            <a:t>Debt Managers Practitioners’ Program</a:t>
          </a:r>
        </a:p>
      </dgm:t>
    </dgm:pt>
    <dgm:pt modelId="{3B1AED49-40B7-4CF6-BBC8-49D627D7F692}" type="parTrans" cxnId="{4A30FA18-0A37-461A-94E9-FDBA23523683}">
      <dgm:prSet/>
      <dgm:spPr/>
      <dgm:t>
        <a:bodyPr/>
        <a:lstStyle/>
        <a:p>
          <a:endParaRPr lang="en-US"/>
        </a:p>
      </dgm:t>
    </dgm:pt>
    <dgm:pt modelId="{3040C963-F05D-4E69-9E7A-98DA3665C6B4}" type="sibTrans" cxnId="{4A30FA18-0A37-461A-94E9-FDBA23523683}">
      <dgm:prSet/>
      <dgm:spPr/>
      <dgm:t>
        <a:bodyPr/>
        <a:lstStyle/>
        <a:p>
          <a:endParaRPr lang="en-US"/>
        </a:p>
      </dgm:t>
    </dgm:pt>
    <dgm:pt modelId="{FE0F8972-1029-421B-8AAC-CC6CE1C19038}">
      <dgm:prSet phldrT="[Text]" custT="1"/>
      <dgm:spPr/>
      <dgm:t>
        <a:bodyPr/>
        <a:lstStyle/>
        <a:p>
          <a:r>
            <a:rPr lang="en-US" sz="1600" dirty="0"/>
            <a:t>Debt Portfolio Risk Management</a:t>
          </a:r>
          <a:endParaRPr lang="en-US" sz="1600" b="1" baseline="0" dirty="0">
            <a:solidFill>
              <a:schemeClr val="bg1"/>
            </a:solidFill>
          </a:endParaRPr>
        </a:p>
      </dgm:t>
    </dgm:pt>
    <dgm:pt modelId="{BC388E11-B6A4-4A9D-A8E2-4B72A9CF8C56}" type="parTrans" cxnId="{00D01732-2A3C-4C75-B438-13F5961993A6}">
      <dgm:prSet/>
      <dgm:spPr/>
      <dgm:t>
        <a:bodyPr/>
        <a:lstStyle/>
        <a:p>
          <a:endParaRPr lang="en-US"/>
        </a:p>
      </dgm:t>
    </dgm:pt>
    <dgm:pt modelId="{DE2EC063-F6CA-4BBE-9FD3-BC5662C19A77}" type="sibTrans" cxnId="{00D01732-2A3C-4C75-B438-13F5961993A6}">
      <dgm:prSet/>
      <dgm:spPr/>
      <dgm:t>
        <a:bodyPr/>
        <a:lstStyle/>
        <a:p>
          <a:endParaRPr lang="en-US"/>
        </a:p>
      </dgm:t>
    </dgm:pt>
    <dgm:pt modelId="{182FF7E8-6FA3-4E10-932D-EBF08E983F9C}">
      <dgm:prSet custT="1"/>
      <dgm:spPr/>
      <dgm:t>
        <a:bodyPr/>
        <a:lstStyle/>
        <a:p>
          <a:r>
            <a:rPr lang="en-US" sz="1600" dirty="0"/>
            <a:t>International Capital Market Operation – advice on issuances </a:t>
          </a:r>
          <a:endParaRPr lang="en-US" sz="1600" b="1" baseline="0" dirty="0">
            <a:solidFill>
              <a:schemeClr val="bg1"/>
            </a:solidFill>
          </a:endParaRPr>
        </a:p>
      </dgm:t>
    </dgm:pt>
    <dgm:pt modelId="{FF4CE5F7-6CF2-4835-A617-7D04988944EC}" type="parTrans" cxnId="{DB9C4127-1D03-41B2-9EBC-E6719C98CCBF}">
      <dgm:prSet/>
      <dgm:spPr/>
      <dgm:t>
        <a:bodyPr/>
        <a:lstStyle/>
        <a:p>
          <a:endParaRPr lang="en-US"/>
        </a:p>
      </dgm:t>
    </dgm:pt>
    <dgm:pt modelId="{F48DC8A0-5CF2-4649-B4FB-5A21EACC6922}" type="sibTrans" cxnId="{DB9C4127-1D03-41B2-9EBC-E6719C98CCBF}">
      <dgm:prSet/>
      <dgm:spPr/>
      <dgm:t>
        <a:bodyPr/>
        <a:lstStyle/>
        <a:p>
          <a:endParaRPr lang="en-US"/>
        </a:p>
      </dgm:t>
    </dgm:pt>
    <dgm:pt modelId="{E2B1754C-B126-445F-9104-CA97F3949154}">
      <dgm:prSet phldrT="[Text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en-US" sz="1600" b="0" baseline="0" dirty="0">
              <a:solidFill>
                <a:schemeClr val="bg1"/>
              </a:solidFill>
            </a:rPr>
            <a:t>Knowledge generation and dissemination</a:t>
          </a:r>
          <a:r>
            <a:rPr lang="en-US" sz="1400" b="1" baseline="0" dirty="0">
              <a:solidFill>
                <a:schemeClr val="bg1"/>
              </a:solidFill>
            </a:rPr>
            <a:t>* </a:t>
          </a:r>
          <a:endParaRPr lang="en-US" sz="1400" dirty="0"/>
        </a:p>
      </dgm:t>
    </dgm:pt>
    <dgm:pt modelId="{85935826-C40A-43F2-81EE-D02FC5EB1466}" type="parTrans" cxnId="{D143CDEA-6E4E-48B5-88CC-A9E1A1C4E46F}">
      <dgm:prSet/>
      <dgm:spPr/>
      <dgm:t>
        <a:bodyPr/>
        <a:lstStyle/>
        <a:p>
          <a:endParaRPr lang="en-US"/>
        </a:p>
      </dgm:t>
    </dgm:pt>
    <dgm:pt modelId="{899BF9E3-336C-4C1C-8A37-A501E120D0B0}" type="sibTrans" cxnId="{D143CDEA-6E4E-48B5-88CC-A9E1A1C4E46F}">
      <dgm:prSet/>
      <dgm:spPr/>
      <dgm:t>
        <a:bodyPr/>
        <a:lstStyle/>
        <a:p>
          <a:endParaRPr lang="en-US"/>
        </a:p>
      </dgm:t>
    </dgm:pt>
    <dgm:pt modelId="{0717DEFA-8F6B-4A99-BEEC-67D5D6AA2129}">
      <dgm:prSet phldrT="[Text]" custT="1"/>
      <dgm:spPr/>
      <dgm:t>
        <a:bodyPr/>
        <a:lstStyle/>
        <a:p>
          <a:r>
            <a:rPr lang="en-US" sz="1600"/>
            <a:t>Subnational debt </a:t>
          </a:r>
          <a:r>
            <a:rPr lang="en-US" sz="1600">
              <a:solidFill>
                <a:schemeClr val="bg1"/>
              </a:solidFill>
            </a:rPr>
            <a:t>management* </a:t>
          </a:r>
        </a:p>
      </dgm:t>
    </dgm:pt>
    <dgm:pt modelId="{4802F2DB-7680-47FC-827E-EF7CD553C136}" type="parTrans" cxnId="{9ECE1188-A2F6-45FC-9B80-19C90F18D45D}">
      <dgm:prSet/>
      <dgm:spPr/>
      <dgm:t>
        <a:bodyPr/>
        <a:lstStyle/>
        <a:p>
          <a:endParaRPr lang="en-US"/>
        </a:p>
      </dgm:t>
    </dgm:pt>
    <dgm:pt modelId="{D8041825-F7E7-4AF0-9441-160CB4AF2086}" type="sibTrans" cxnId="{9ECE1188-A2F6-45FC-9B80-19C90F18D45D}">
      <dgm:prSet/>
      <dgm:spPr/>
      <dgm:t>
        <a:bodyPr/>
        <a:lstStyle/>
        <a:p>
          <a:endParaRPr lang="en-US"/>
        </a:p>
      </dgm:t>
    </dgm:pt>
    <dgm:pt modelId="{A6278D03-7C71-44A5-8153-C7A511229823}" type="pres">
      <dgm:prSet presAssocID="{B5F5F64C-6F9B-4E2A-828B-5AAFF7D346A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36E78B-3199-4A2C-8C15-744916D4B54B}" type="pres">
      <dgm:prSet presAssocID="{ACB66C6F-1BD8-447B-805A-10F32111372A}" presName="compNode" presStyleCnt="0"/>
      <dgm:spPr/>
    </dgm:pt>
    <dgm:pt modelId="{41F273AE-D51E-43A6-8D3A-2DCE1C9372F1}" type="pres">
      <dgm:prSet presAssocID="{ACB66C6F-1BD8-447B-805A-10F32111372A}" presName="aNode" presStyleLbl="bgShp" presStyleIdx="0" presStyleCnt="2"/>
      <dgm:spPr/>
      <dgm:t>
        <a:bodyPr/>
        <a:lstStyle/>
        <a:p>
          <a:endParaRPr lang="en-US"/>
        </a:p>
      </dgm:t>
    </dgm:pt>
    <dgm:pt modelId="{94C9A17F-82B4-4674-AD0B-6BFB57E429D7}" type="pres">
      <dgm:prSet presAssocID="{ACB66C6F-1BD8-447B-805A-10F32111372A}" presName="textNode" presStyleLbl="bgShp" presStyleIdx="0" presStyleCnt="2"/>
      <dgm:spPr/>
      <dgm:t>
        <a:bodyPr/>
        <a:lstStyle/>
        <a:p>
          <a:endParaRPr lang="en-US"/>
        </a:p>
      </dgm:t>
    </dgm:pt>
    <dgm:pt modelId="{D4A4C813-B177-4741-A410-A4AB5C973130}" type="pres">
      <dgm:prSet presAssocID="{ACB66C6F-1BD8-447B-805A-10F32111372A}" presName="compChildNode" presStyleCnt="0"/>
      <dgm:spPr/>
    </dgm:pt>
    <dgm:pt modelId="{D3522D6C-14CA-4BB7-8A1F-F5FA775DCDE8}" type="pres">
      <dgm:prSet presAssocID="{ACB66C6F-1BD8-447B-805A-10F32111372A}" presName="theInnerList" presStyleCnt="0"/>
      <dgm:spPr/>
    </dgm:pt>
    <dgm:pt modelId="{3040B276-A0F9-4B41-A474-D9A0EEBAD377}" type="pres">
      <dgm:prSet presAssocID="{5ED0E07E-64BD-4479-8D29-637ABC96451D}" presName="childNode" presStyleLbl="node1" presStyleIdx="0" presStyleCnt="12" custScaleY="190660" custLinFactY="-189531" custLinFactNeighborX="1060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DEE52E-E2E5-4FAA-A505-9955AB247BF3}" type="pres">
      <dgm:prSet presAssocID="{5ED0E07E-64BD-4479-8D29-637ABC96451D}" presName="aSpace2" presStyleCnt="0"/>
      <dgm:spPr/>
    </dgm:pt>
    <dgm:pt modelId="{0B8AFB2B-AA30-4CB4-9F6C-48BB12985F1A}" type="pres">
      <dgm:prSet presAssocID="{2FE9897B-E77B-4A5B-AA52-4DCC4DFC6FBF}" presName="childNode" presStyleLbl="node1" presStyleIdx="1" presStyleCnt="12" custScaleY="189254" custLinFactY="-134419" custLinFactNeighborX="1060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1988ED-846A-4BAA-8D7E-27C288DB81DE}" type="pres">
      <dgm:prSet presAssocID="{2FE9897B-E77B-4A5B-AA52-4DCC4DFC6FBF}" presName="aSpace2" presStyleCnt="0"/>
      <dgm:spPr/>
    </dgm:pt>
    <dgm:pt modelId="{339A40F0-F858-4AFA-83C4-FCF340AFD2AD}" type="pres">
      <dgm:prSet presAssocID="{15B5923F-9344-4083-ABB8-63578A35E2A2}" presName="childNode" presStyleLbl="node1" presStyleIdx="2" presStyleCnt="12" custScaleY="191795" custLinFactY="-92735" custLinFactNeighborX="106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0616D-00E8-4D35-BA22-F7515BBDDB07}" type="pres">
      <dgm:prSet presAssocID="{15B5923F-9344-4083-ABB8-63578A35E2A2}" presName="aSpace2" presStyleCnt="0"/>
      <dgm:spPr/>
    </dgm:pt>
    <dgm:pt modelId="{60EF1402-DBB3-413D-A5A3-60AAE855D96A}" type="pres">
      <dgm:prSet presAssocID="{3A295671-1A04-497B-A0C4-9D8856C985AF}" presName="childNode" presStyleLbl="node1" presStyleIdx="3" presStyleCnt="12" custScaleY="461155" custLinFactY="-100000" custLinFactNeighborX="451" custLinFactNeighborY="-1310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9E906A-82AB-405F-A878-D7604007A9B5}" type="pres">
      <dgm:prSet presAssocID="{3A295671-1A04-497B-A0C4-9D8856C985AF}" presName="aSpace2" presStyleCnt="0"/>
      <dgm:spPr/>
    </dgm:pt>
    <dgm:pt modelId="{E65759DE-F05D-4B9F-93D2-BBE958E02D6A}" type="pres">
      <dgm:prSet presAssocID="{7F0FA9CA-BA21-47B3-905B-58053B785933}" presName="childNode" presStyleLbl="node1" presStyleIdx="4" presStyleCnt="12" custScaleY="421431" custLinFactY="-79851" custLinFactNeighborX="90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BAB2C0-E092-47F1-B9B4-6CF776AD4794}" type="pres">
      <dgm:prSet presAssocID="{7F0FA9CA-BA21-47B3-905B-58053B785933}" presName="aSpace2" presStyleCnt="0"/>
      <dgm:spPr/>
    </dgm:pt>
    <dgm:pt modelId="{0967F0B8-71E3-404B-8C9B-B018A4423703}" type="pres">
      <dgm:prSet presAssocID="{BD268975-2941-48F3-9B72-D282AD384EE7}" presName="childNode" presStyleLbl="node1" presStyleIdx="5" presStyleCnt="12" custScaleY="439485" custLinFactY="-39800" custLinFactNeighborX="106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75E4DE-A8A5-45DE-9773-D2863B577C6A}" type="pres">
      <dgm:prSet presAssocID="{BD268975-2941-48F3-9B72-D282AD384EE7}" presName="aSpace2" presStyleCnt="0"/>
      <dgm:spPr/>
    </dgm:pt>
    <dgm:pt modelId="{86955944-0A93-4CCC-824C-64BFFFF8ED51}" type="pres">
      <dgm:prSet presAssocID="{E2B1754C-B126-445F-9104-CA97F3949154}" presName="childNode" presStyleLbl="node1" presStyleIdx="6" presStyleCnt="12" custScaleX="100791" custScaleY="302046" custLinFactY="5780" custLinFactNeighborX="106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A1B990-4584-442A-B154-C980238AED3E}" type="pres">
      <dgm:prSet presAssocID="{ACB66C6F-1BD8-447B-805A-10F32111372A}" presName="aSpace" presStyleCnt="0"/>
      <dgm:spPr/>
    </dgm:pt>
    <dgm:pt modelId="{F467D944-9126-40D5-82F7-998F6754AF8B}" type="pres">
      <dgm:prSet presAssocID="{2A4059AD-AB73-46E6-A7FB-40D7C046E9EE}" presName="compNode" presStyleCnt="0"/>
      <dgm:spPr/>
    </dgm:pt>
    <dgm:pt modelId="{5625387A-8C94-4284-AABA-20F080C83354}" type="pres">
      <dgm:prSet presAssocID="{2A4059AD-AB73-46E6-A7FB-40D7C046E9EE}" presName="aNode" presStyleLbl="bgShp" presStyleIdx="1" presStyleCnt="2" custLinFactNeighborX="4688" custLinFactNeighborY="1224"/>
      <dgm:spPr/>
      <dgm:t>
        <a:bodyPr/>
        <a:lstStyle/>
        <a:p>
          <a:endParaRPr lang="en-US"/>
        </a:p>
      </dgm:t>
    </dgm:pt>
    <dgm:pt modelId="{3AEEA5DB-2A99-44EF-8463-EA07ED6826EE}" type="pres">
      <dgm:prSet presAssocID="{2A4059AD-AB73-46E6-A7FB-40D7C046E9EE}" presName="textNode" presStyleLbl="bgShp" presStyleIdx="1" presStyleCnt="2"/>
      <dgm:spPr/>
      <dgm:t>
        <a:bodyPr/>
        <a:lstStyle/>
        <a:p>
          <a:endParaRPr lang="en-US"/>
        </a:p>
      </dgm:t>
    </dgm:pt>
    <dgm:pt modelId="{2BFC0AAA-3A6C-42F9-A5C9-935B6A4510B0}" type="pres">
      <dgm:prSet presAssocID="{2A4059AD-AB73-46E6-A7FB-40D7C046E9EE}" presName="compChildNode" presStyleCnt="0"/>
      <dgm:spPr/>
    </dgm:pt>
    <dgm:pt modelId="{DBEB97EF-3C13-48FB-AD8D-53EC2465F8C3}" type="pres">
      <dgm:prSet presAssocID="{2A4059AD-AB73-46E6-A7FB-40D7C046E9EE}" presName="theInnerList" presStyleCnt="0"/>
      <dgm:spPr/>
    </dgm:pt>
    <dgm:pt modelId="{59576D44-C508-4E70-9094-F3FB685DBC43}" type="pres">
      <dgm:prSet presAssocID="{E9D061C6-28B3-41FC-BC75-15BA8B0E4724}" presName="childNode" presStyleLbl="node1" presStyleIdx="7" presStyleCnt="12" custScaleY="43778" custLinFactY="-3275" custLinFactNeighborX="451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B3F11-A7DB-4B02-A2BF-45A48936590A}" type="pres">
      <dgm:prSet presAssocID="{E9D061C6-28B3-41FC-BC75-15BA8B0E4724}" presName="aSpace2" presStyleCnt="0"/>
      <dgm:spPr/>
    </dgm:pt>
    <dgm:pt modelId="{6A57E805-BCE7-471D-885F-7640D79A1242}" type="pres">
      <dgm:prSet presAssocID="{0717DEFA-8F6B-4A99-BEEC-67D5D6AA2129}" presName="childNode" presStyleLbl="node1" presStyleIdx="8" presStyleCnt="12" custScaleY="33155" custLinFactY="-13256" custLinFactNeighborX="451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D7CE4-D0B2-41D3-A105-27DD3AAAA21B}" type="pres">
      <dgm:prSet presAssocID="{0717DEFA-8F6B-4A99-BEEC-67D5D6AA2129}" presName="aSpace2" presStyleCnt="0"/>
      <dgm:spPr/>
    </dgm:pt>
    <dgm:pt modelId="{304A50E9-DA7E-4024-A852-8076AE774CBD}" type="pres">
      <dgm:prSet presAssocID="{4192C8D1-5F87-4120-B285-BBCCE3E6A351}" presName="childNode" presStyleLbl="node1" presStyleIdx="9" presStyleCnt="12" custScaleY="36507" custLinFactY="-24572" custLinFactNeighborX="45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B3A8B-7D41-42CF-A6AE-61C330DCF5DE}" type="pres">
      <dgm:prSet presAssocID="{4192C8D1-5F87-4120-B285-BBCCE3E6A351}" presName="aSpace2" presStyleCnt="0"/>
      <dgm:spPr/>
    </dgm:pt>
    <dgm:pt modelId="{1D47BACE-14B5-4879-9657-08D2DF24513D}" type="pres">
      <dgm:prSet presAssocID="{FE0F8972-1029-421B-8AAC-CC6CE1C19038}" presName="childNode" presStyleLbl="node1" presStyleIdx="10" presStyleCnt="12" custScaleY="23311" custLinFactY="-35025" custLinFactNeighborX="90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C2055E-2512-4A08-9E55-A5A4FE999855}" type="pres">
      <dgm:prSet presAssocID="{FE0F8972-1029-421B-8AAC-CC6CE1C19038}" presName="aSpace2" presStyleCnt="0"/>
      <dgm:spPr/>
    </dgm:pt>
    <dgm:pt modelId="{710D97A5-B946-485A-AE02-FE4A7B350A75}" type="pres">
      <dgm:prSet presAssocID="{182FF7E8-6FA3-4E10-932D-EBF08E983F9C}" presName="childNode" presStyleLbl="node1" presStyleIdx="11" presStyleCnt="12" custScaleY="39624" custLinFactY="-42271" custLinFactNeighborX="90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43CDEA-6E4E-48B5-88CC-A9E1A1C4E46F}" srcId="{ACB66C6F-1BD8-447B-805A-10F32111372A}" destId="{E2B1754C-B126-445F-9104-CA97F3949154}" srcOrd="6" destOrd="0" parTransId="{85935826-C40A-43F2-81EE-D02FC5EB1466}" sibTransId="{899BF9E3-336C-4C1C-8A37-A501E120D0B0}"/>
    <dgm:cxn modelId="{3FAA1268-AE54-4040-A72F-F1908D0DE671}" srcId="{B5F5F64C-6F9B-4E2A-828B-5AAFF7D346A2}" destId="{ACB66C6F-1BD8-447B-805A-10F32111372A}" srcOrd="0" destOrd="0" parTransId="{5C2BEE31-7ED5-4C6A-90A7-03FC6CAEE1AF}" sibTransId="{91BAA83E-9A49-4911-90A4-D977DC2DC530}"/>
    <dgm:cxn modelId="{C7299CA0-397D-460A-897A-155DDD3065E4}" type="presOf" srcId="{2A4059AD-AB73-46E6-A7FB-40D7C046E9EE}" destId="{3AEEA5DB-2A99-44EF-8463-EA07ED6826EE}" srcOrd="1" destOrd="0" presId="urn:microsoft.com/office/officeart/2005/8/layout/lProcess2"/>
    <dgm:cxn modelId="{8DB525CD-A67E-4233-B622-BCC1C6FA3C4B}" type="presOf" srcId="{15B5923F-9344-4083-ABB8-63578A35E2A2}" destId="{339A40F0-F858-4AFA-83C4-FCF340AFD2AD}" srcOrd="0" destOrd="0" presId="urn:microsoft.com/office/officeart/2005/8/layout/lProcess2"/>
    <dgm:cxn modelId="{9ACCC6C7-2049-432A-A0B0-BF5E90528EED}" type="presOf" srcId="{3A295671-1A04-497B-A0C4-9D8856C985AF}" destId="{60EF1402-DBB3-413D-A5A3-60AAE855D96A}" srcOrd="0" destOrd="0" presId="urn:microsoft.com/office/officeart/2005/8/layout/lProcess2"/>
    <dgm:cxn modelId="{4A30FA18-0A37-461A-94E9-FDBA23523683}" srcId="{ACB66C6F-1BD8-447B-805A-10F32111372A}" destId="{7F0FA9CA-BA21-47B3-905B-58053B785933}" srcOrd="4" destOrd="0" parTransId="{3B1AED49-40B7-4CF6-BBC8-49D627D7F692}" sibTransId="{3040C963-F05D-4E69-9E7A-98DA3665C6B4}"/>
    <dgm:cxn modelId="{3035E6B6-4AC0-4BB5-839D-52BBD480D3F8}" type="presOf" srcId="{182FF7E8-6FA3-4E10-932D-EBF08E983F9C}" destId="{710D97A5-B946-485A-AE02-FE4A7B350A75}" srcOrd="0" destOrd="0" presId="urn:microsoft.com/office/officeart/2005/8/layout/lProcess2"/>
    <dgm:cxn modelId="{08A4E50F-6779-459A-8A91-27458AF60CF6}" type="presOf" srcId="{ACB66C6F-1BD8-447B-805A-10F32111372A}" destId="{41F273AE-D51E-43A6-8D3A-2DCE1C9372F1}" srcOrd="0" destOrd="0" presId="urn:microsoft.com/office/officeart/2005/8/layout/lProcess2"/>
    <dgm:cxn modelId="{DA675568-9B9C-465D-A732-B5BC8E77E8EA}" type="presOf" srcId="{E2B1754C-B126-445F-9104-CA97F3949154}" destId="{86955944-0A93-4CCC-824C-64BFFFF8ED51}" srcOrd="0" destOrd="0" presId="urn:microsoft.com/office/officeart/2005/8/layout/lProcess2"/>
    <dgm:cxn modelId="{69E2E01D-AD84-4D8E-AA50-114BF70D4C4D}" type="presOf" srcId="{0717DEFA-8F6B-4A99-BEEC-67D5D6AA2129}" destId="{6A57E805-BCE7-471D-885F-7640D79A1242}" srcOrd="0" destOrd="0" presId="urn:microsoft.com/office/officeart/2005/8/layout/lProcess2"/>
    <dgm:cxn modelId="{DB9C4127-1D03-41B2-9EBC-E6719C98CCBF}" srcId="{2A4059AD-AB73-46E6-A7FB-40D7C046E9EE}" destId="{182FF7E8-6FA3-4E10-932D-EBF08E983F9C}" srcOrd="4" destOrd="0" parTransId="{FF4CE5F7-6CF2-4835-A617-7D04988944EC}" sibTransId="{F48DC8A0-5CF2-4649-B4FB-5A21EACC6922}"/>
    <dgm:cxn modelId="{00D01732-2A3C-4C75-B438-13F5961993A6}" srcId="{2A4059AD-AB73-46E6-A7FB-40D7C046E9EE}" destId="{FE0F8972-1029-421B-8AAC-CC6CE1C19038}" srcOrd="3" destOrd="0" parTransId="{BC388E11-B6A4-4A9D-A8E2-4B72A9CF8C56}" sibTransId="{DE2EC063-F6CA-4BBE-9FD3-BC5662C19A77}"/>
    <dgm:cxn modelId="{4C37825D-0786-440A-9DD7-FE13824EE7AC}" type="presOf" srcId="{7F0FA9CA-BA21-47B3-905B-58053B785933}" destId="{E65759DE-F05D-4B9F-93D2-BBE958E02D6A}" srcOrd="0" destOrd="0" presId="urn:microsoft.com/office/officeart/2005/8/layout/lProcess2"/>
    <dgm:cxn modelId="{E1AFE7A8-AF93-4ECA-8090-9D98FC7AD5F2}" type="presOf" srcId="{BD268975-2941-48F3-9B72-D282AD384EE7}" destId="{0967F0B8-71E3-404B-8C9B-B018A4423703}" srcOrd="0" destOrd="0" presId="urn:microsoft.com/office/officeart/2005/8/layout/lProcess2"/>
    <dgm:cxn modelId="{3AF79566-22F0-4696-B6C6-BC7CE7AA03B1}" type="presOf" srcId="{E9D061C6-28B3-41FC-BC75-15BA8B0E4724}" destId="{59576D44-C508-4E70-9094-F3FB685DBC43}" srcOrd="0" destOrd="0" presId="urn:microsoft.com/office/officeart/2005/8/layout/lProcess2"/>
    <dgm:cxn modelId="{60C44A8F-6BDD-418F-8E27-56DD231458B6}" type="presOf" srcId="{B5F5F64C-6F9B-4E2A-828B-5AAFF7D346A2}" destId="{A6278D03-7C71-44A5-8153-C7A511229823}" srcOrd="0" destOrd="0" presId="urn:microsoft.com/office/officeart/2005/8/layout/lProcess2"/>
    <dgm:cxn modelId="{D0E015B5-3590-4226-9DBB-AA968B669A46}" srcId="{2A4059AD-AB73-46E6-A7FB-40D7C046E9EE}" destId="{4192C8D1-5F87-4120-B285-BBCCE3E6A351}" srcOrd="2" destOrd="0" parTransId="{A6BDFE11-0A0E-4842-AACC-97384CA0BA2B}" sibTransId="{D4363DE2-F7B1-4973-8034-42DD07757FDC}"/>
    <dgm:cxn modelId="{445F3356-6986-4A66-9658-8FB9D34546AA}" type="presOf" srcId="{5ED0E07E-64BD-4479-8D29-637ABC96451D}" destId="{3040B276-A0F9-4B41-A474-D9A0EEBAD377}" srcOrd="0" destOrd="0" presId="urn:microsoft.com/office/officeart/2005/8/layout/lProcess2"/>
    <dgm:cxn modelId="{E9262DF7-CFDF-4AEB-92D3-E6A765DE9AB8}" type="presOf" srcId="{ACB66C6F-1BD8-447B-805A-10F32111372A}" destId="{94C9A17F-82B4-4674-AD0B-6BFB57E429D7}" srcOrd="1" destOrd="0" presId="urn:microsoft.com/office/officeart/2005/8/layout/lProcess2"/>
    <dgm:cxn modelId="{2968968A-7743-4098-8432-AED6A3A85CF7}" srcId="{ACB66C6F-1BD8-447B-805A-10F32111372A}" destId="{BD268975-2941-48F3-9B72-D282AD384EE7}" srcOrd="5" destOrd="0" parTransId="{E2FC252C-4A2B-4BEC-8201-B21028C04C75}" sibTransId="{DAF18438-6DD9-481C-B734-949DF05E2A7D}"/>
    <dgm:cxn modelId="{93A3C402-C410-4BCD-BF47-609307C0E721}" srcId="{B5F5F64C-6F9B-4E2A-828B-5AAFF7D346A2}" destId="{2A4059AD-AB73-46E6-A7FB-40D7C046E9EE}" srcOrd="1" destOrd="0" parTransId="{887F1E4C-96A9-4DF2-A9F0-11B20479821C}" sibTransId="{44BFEF9E-A49E-4741-9296-E263B5BAD12D}"/>
    <dgm:cxn modelId="{9A8D62B9-8024-497C-BD42-C18419B0BB67}" srcId="{ACB66C6F-1BD8-447B-805A-10F32111372A}" destId="{15B5923F-9344-4083-ABB8-63578A35E2A2}" srcOrd="2" destOrd="0" parTransId="{97DE17B1-4B4C-4ED2-A539-06CD3ACD5682}" sibTransId="{112B7F96-D929-467C-8468-FCBB8BD1ED63}"/>
    <dgm:cxn modelId="{6C796A9E-7A94-46E3-A94E-E77E6D808BF9}" srcId="{2A4059AD-AB73-46E6-A7FB-40D7C046E9EE}" destId="{E9D061C6-28B3-41FC-BC75-15BA8B0E4724}" srcOrd="0" destOrd="0" parTransId="{C59B739D-1183-4B73-8A80-F90367C20185}" sibTransId="{0429CA4A-466D-4CC9-9AEA-CAED504D3DF0}"/>
    <dgm:cxn modelId="{61363BF9-5CC1-416A-95D2-F8D07A1F4918}" type="presOf" srcId="{4192C8D1-5F87-4120-B285-BBCCE3E6A351}" destId="{304A50E9-DA7E-4024-A852-8076AE774CBD}" srcOrd="0" destOrd="0" presId="urn:microsoft.com/office/officeart/2005/8/layout/lProcess2"/>
    <dgm:cxn modelId="{E7F153C2-75BA-48F6-B5FB-765FFBCA35E9}" srcId="{ACB66C6F-1BD8-447B-805A-10F32111372A}" destId="{3A295671-1A04-497B-A0C4-9D8856C985AF}" srcOrd="3" destOrd="0" parTransId="{693BCB32-81CA-45DC-BEFB-E649933EDCD8}" sibTransId="{932DA850-C9E8-4A43-9C27-85B14D40CFFC}"/>
    <dgm:cxn modelId="{C7B185EC-1B48-42FE-9C82-7F9E29068801}" srcId="{ACB66C6F-1BD8-447B-805A-10F32111372A}" destId="{2FE9897B-E77B-4A5B-AA52-4DCC4DFC6FBF}" srcOrd="1" destOrd="0" parTransId="{41FA5F13-F497-4E51-BD06-40A3CAFAB4C0}" sibTransId="{6FD8D21C-3094-424E-B697-99598FEF7641}"/>
    <dgm:cxn modelId="{2C390070-1DDF-4233-8302-FFFD69AD2169}" type="presOf" srcId="{2FE9897B-E77B-4A5B-AA52-4DCC4DFC6FBF}" destId="{0B8AFB2B-AA30-4CB4-9F6C-48BB12985F1A}" srcOrd="0" destOrd="0" presId="urn:microsoft.com/office/officeart/2005/8/layout/lProcess2"/>
    <dgm:cxn modelId="{59B4DA72-30B5-45FC-BF74-FCF59A734FC3}" type="presOf" srcId="{FE0F8972-1029-421B-8AAC-CC6CE1C19038}" destId="{1D47BACE-14B5-4879-9657-08D2DF24513D}" srcOrd="0" destOrd="0" presId="urn:microsoft.com/office/officeart/2005/8/layout/lProcess2"/>
    <dgm:cxn modelId="{19E40E1D-C894-4CB0-8A2E-56509FCFBA99}" type="presOf" srcId="{2A4059AD-AB73-46E6-A7FB-40D7C046E9EE}" destId="{5625387A-8C94-4284-AABA-20F080C83354}" srcOrd="0" destOrd="0" presId="urn:microsoft.com/office/officeart/2005/8/layout/lProcess2"/>
    <dgm:cxn modelId="{E77D290C-0F4C-4561-B706-455B0B12D30C}" srcId="{ACB66C6F-1BD8-447B-805A-10F32111372A}" destId="{5ED0E07E-64BD-4479-8D29-637ABC96451D}" srcOrd="0" destOrd="0" parTransId="{BEA533D2-4E04-46D3-AAE9-EF56D826134C}" sibTransId="{538FF464-2E33-4B05-9E58-B0A3AEEB4765}"/>
    <dgm:cxn modelId="{9ECE1188-A2F6-45FC-9B80-19C90F18D45D}" srcId="{2A4059AD-AB73-46E6-A7FB-40D7C046E9EE}" destId="{0717DEFA-8F6B-4A99-BEEC-67D5D6AA2129}" srcOrd="1" destOrd="0" parTransId="{4802F2DB-7680-47FC-827E-EF7CD553C136}" sibTransId="{D8041825-F7E7-4AF0-9441-160CB4AF2086}"/>
    <dgm:cxn modelId="{47F83BC5-53C6-4B4A-BC72-063DB4AD1C7E}" type="presParOf" srcId="{A6278D03-7C71-44A5-8153-C7A511229823}" destId="{F236E78B-3199-4A2C-8C15-744916D4B54B}" srcOrd="0" destOrd="0" presId="urn:microsoft.com/office/officeart/2005/8/layout/lProcess2"/>
    <dgm:cxn modelId="{3D9C366E-9EB3-43B2-AD25-06D8FBDFC2F5}" type="presParOf" srcId="{F236E78B-3199-4A2C-8C15-744916D4B54B}" destId="{41F273AE-D51E-43A6-8D3A-2DCE1C9372F1}" srcOrd="0" destOrd="0" presId="urn:microsoft.com/office/officeart/2005/8/layout/lProcess2"/>
    <dgm:cxn modelId="{3B4BCEA3-3FA5-4D19-8567-719A588827B5}" type="presParOf" srcId="{F236E78B-3199-4A2C-8C15-744916D4B54B}" destId="{94C9A17F-82B4-4674-AD0B-6BFB57E429D7}" srcOrd="1" destOrd="0" presId="urn:microsoft.com/office/officeart/2005/8/layout/lProcess2"/>
    <dgm:cxn modelId="{A6B981C3-FBBC-4EC4-B7DC-AC712E23CA53}" type="presParOf" srcId="{F236E78B-3199-4A2C-8C15-744916D4B54B}" destId="{D4A4C813-B177-4741-A410-A4AB5C973130}" srcOrd="2" destOrd="0" presId="urn:microsoft.com/office/officeart/2005/8/layout/lProcess2"/>
    <dgm:cxn modelId="{7A080A51-8AF3-465D-8CC1-469C34D43D5F}" type="presParOf" srcId="{D4A4C813-B177-4741-A410-A4AB5C973130}" destId="{D3522D6C-14CA-4BB7-8A1F-F5FA775DCDE8}" srcOrd="0" destOrd="0" presId="urn:microsoft.com/office/officeart/2005/8/layout/lProcess2"/>
    <dgm:cxn modelId="{C8F3ABCC-5040-4202-9C66-54D13D805AC7}" type="presParOf" srcId="{D3522D6C-14CA-4BB7-8A1F-F5FA775DCDE8}" destId="{3040B276-A0F9-4B41-A474-D9A0EEBAD377}" srcOrd="0" destOrd="0" presId="urn:microsoft.com/office/officeart/2005/8/layout/lProcess2"/>
    <dgm:cxn modelId="{CC956301-575D-4A4F-9542-A70E221AB92F}" type="presParOf" srcId="{D3522D6C-14CA-4BB7-8A1F-F5FA775DCDE8}" destId="{F8DEE52E-E2E5-4FAA-A505-9955AB247BF3}" srcOrd="1" destOrd="0" presId="urn:microsoft.com/office/officeart/2005/8/layout/lProcess2"/>
    <dgm:cxn modelId="{F28B3EB8-CE9C-41FA-943E-A2B951A2E016}" type="presParOf" srcId="{D3522D6C-14CA-4BB7-8A1F-F5FA775DCDE8}" destId="{0B8AFB2B-AA30-4CB4-9F6C-48BB12985F1A}" srcOrd="2" destOrd="0" presId="urn:microsoft.com/office/officeart/2005/8/layout/lProcess2"/>
    <dgm:cxn modelId="{5BA7B39B-46FB-493F-8B72-1C157604CB6F}" type="presParOf" srcId="{D3522D6C-14CA-4BB7-8A1F-F5FA775DCDE8}" destId="{C41988ED-846A-4BAA-8D7E-27C288DB81DE}" srcOrd="3" destOrd="0" presId="urn:microsoft.com/office/officeart/2005/8/layout/lProcess2"/>
    <dgm:cxn modelId="{06CE2598-F7DC-4E24-8DA0-4BD310197B38}" type="presParOf" srcId="{D3522D6C-14CA-4BB7-8A1F-F5FA775DCDE8}" destId="{339A40F0-F858-4AFA-83C4-FCF340AFD2AD}" srcOrd="4" destOrd="0" presId="urn:microsoft.com/office/officeart/2005/8/layout/lProcess2"/>
    <dgm:cxn modelId="{3718E369-B8EB-4FF0-994C-4632C87DE540}" type="presParOf" srcId="{D3522D6C-14CA-4BB7-8A1F-F5FA775DCDE8}" destId="{A230616D-00E8-4D35-BA22-F7515BBDDB07}" srcOrd="5" destOrd="0" presId="urn:microsoft.com/office/officeart/2005/8/layout/lProcess2"/>
    <dgm:cxn modelId="{5D58EC15-484E-48D9-88F9-DD66D33F56F3}" type="presParOf" srcId="{D3522D6C-14CA-4BB7-8A1F-F5FA775DCDE8}" destId="{60EF1402-DBB3-413D-A5A3-60AAE855D96A}" srcOrd="6" destOrd="0" presId="urn:microsoft.com/office/officeart/2005/8/layout/lProcess2"/>
    <dgm:cxn modelId="{7328FEF7-3310-4BB8-9ACC-8D6A5A23A557}" type="presParOf" srcId="{D3522D6C-14CA-4BB7-8A1F-F5FA775DCDE8}" destId="{7E9E906A-82AB-405F-A878-D7604007A9B5}" srcOrd="7" destOrd="0" presId="urn:microsoft.com/office/officeart/2005/8/layout/lProcess2"/>
    <dgm:cxn modelId="{342D04D5-6272-4D2C-935C-90A54AD979E3}" type="presParOf" srcId="{D3522D6C-14CA-4BB7-8A1F-F5FA775DCDE8}" destId="{E65759DE-F05D-4B9F-93D2-BBE958E02D6A}" srcOrd="8" destOrd="0" presId="urn:microsoft.com/office/officeart/2005/8/layout/lProcess2"/>
    <dgm:cxn modelId="{AD399233-1AC8-4423-B383-A603ACAD828F}" type="presParOf" srcId="{D3522D6C-14CA-4BB7-8A1F-F5FA775DCDE8}" destId="{D9BAB2C0-E092-47F1-B9B4-6CF776AD4794}" srcOrd="9" destOrd="0" presId="urn:microsoft.com/office/officeart/2005/8/layout/lProcess2"/>
    <dgm:cxn modelId="{F4392453-5127-451A-8A23-871E5BB4B149}" type="presParOf" srcId="{D3522D6C-14CA-4BB7-8A1F-F5FA775DCDE8}" destId="{0967F0B8-71E3-404B-8C9B-B018A4423703}" srcOrd="10" destOrd="0" presId="urn:microsoft.com/office/officeart/2005/8/layout/lProcess2"/>
    <dgm:cxn modelId="{0AE77ECB-A946-4645-AFB6-C72401CDC9DE}" type="presParOf" srcId="{D3522D6C-14CA-4BB7-8A1F-F5FA775DCDE8}" destId="{C675E4DE-A8A5-45DE-9773-D2863B577C6A}" srcOrd="11" destOrd="0" presId="urn:microsoft.com/office/officeart/2005/8/layout/lProcess2"/>
    <dgm:cxn modelId="{F055A157-E46E-4EB0-B218-983DC3FB7245}" type="presParOf" srcId="{D3522D6C-14CA-4BB7-8A1F-F5FA775DCDE8}" destId="{86955944-0A93-4CCC-824C-64BFFFF8ED51}" srcOrd="12" destOrd="0" presId="urn:microsoft.com/office/officeart/2005/8/layout/lProcess2"/>
    <dgm:cxn modelId="{B93030F9-87FB-4B31-87F8-C9E9DBE26C03}" type="presParOf" srcId="{A6278D03-7C71-44A5-8153-C7A511229823}" destId="{50A1B990-4584-442A-B154-C980238AED3E}" srcOrd="1" destOrd="0" presId="urn:microsoft.com/office/officeart/2005/8/layout/lProcess2"/>
    <dgm:cxn modelId="{7FCE2A0F-0707-4B11-9C89-CE860EA6F3D5}" type="presParOf" srcId="{A6278D03-7C71-44A5-8153-C7A511229823}" destId="{F467D944-9126-40D5-82F7-998F6754AF8B}" srcOrd="2" destOrd="0" presId="urn:microsoft.com/office/officeart/2005/8/layout/lProcess2"/>
    <dgm:cxn modelId="{C34120EB-F4FC-4CF0-9FE9-5DA7D1BBFC10}" type="presParOf" srcId="{F467D944-9126-40D5-82F7-998F6754AF8B}" destId="{5625387A-8C94-4284-AABA-20F080C83354}" srcOrd="0" destOrd="0" presId="urn:microsoft.com/office/officeart/2005/8/layout/lProcess2"/>
    <dgm:cxn modelId="{666320A2-6B17-453E-8A2C-4CD8C1B963D4}" type="presParOf" srcId="{F467D944-9126-40D5-82F7-998F6754AF8B}" destId="{3AEEA5DB-2A99-44EF-8463-EA07ED6826EE}" srcOrd="1" destOrd="0" presId="urn:microsoft.com/office/officeart/2005/8/layout/lProcess2"/>
    <dgm:cxn modelId="{F5753E5C-B4D7-409E-82C2-D35544A524B4}" type="presParOf" srcId="{F467D944-9126-40D5-82F7-998F6754AF8B}" destId="{2BFC0AAA-3A6C-42F9-A5C9-935B6A4510B0}" srcOrd="2" destOrd="0" presId="urn:microsoft.com/office/officeart/2005/8/layout/lProcess2"/>
    <dgm:cxn modelId="{20A028AF-3488-40AB-97EE-2E3B3CE97524}" type="presParOf" srcId="{2BFC0AAA-3A6C-42F9-A5C9-935B6A4510B0}" destId="{DBEB97EF-3C13-48FB-AD8D-53EC2465F8C3}" srcOrd="0" destOrd="0" presId="urn:microsoft.com/office/officeart/2005/8/layout/lProcess2"/>
    <dgm:cxn modelId="{910B3D1E-847A-46C9-956F-3C596BF2333F}" type="presParOf" srcId="{DBEB97EF-3C13-48FB-AD8D-53EC2465F8C3}" destId="{59576D44-C508-4E70-9094-F3FB685DBC43}" srcOrd="0" destOrd="0" presId="urn:microsoft.com/office/officeart/2005/8/layout/lProcess2"/>
    <dgm:cxn modelId="{77D673AF-68CE-4EED-BAE5-6F7C965AE3FA}" type="presParOf" srcId="{DBEB97EF-3C13-48FB-AD8D-53EC2465F8C3}" destId="{3C7B3F11-A7DB-4B02-A2BF-45A48936590A}" srcOrd="1" destOrd="0" presId="urn:microsoft.com/office/officeart/2005/8/layout/lProcess2"/>
    <dgm:cxn modelId="{BA9F7419-B2D7-453D-95AB-ECFC5CA042C5}" type="presParOf" srcId="{DBEB97EF-3C13-48FB-AD8D-53EC2465F8C3}" destId="{6A57E805-BCE7-471D-885F-7640D79A1242}" srcOrd="2" destOrd="0" presId="urn:microsoft.com/office/officeart/2005/8/layout/lProcess2"/>
    <dgm:cxn modelId="{EBDEFD02-C3FF-47DC-ACF4-75D8E6E85F43}" type="presParOf" srcId="{DBEB97EF-3C13-48FB-AD8D-53EC2465F8C3}" destId="{4EAD7CE4-D0B2-41D3-A105-27DD3AAAA21B}" srcOrd="3" destOrd="0" presId="urn:microsoft.com/office/officeart/2005/8/layout/lProcess2"/>
    <dgm:cxn modelId="{BDCED67E-3B81-405B-93EE-471BA175893C}" type="presParOf" srcId="{DBEB97EF-3C13-48FB-AD8D-53EC2465F8C3}" destId="{304A50E9-DA7E-4024-A852-8076AE774CBD}" srcOrd="4" destOrd="0" presId="urn:microsoft.com/office/officeart/2005/8/layout/lProcess2"/>
    <dgm:cxn modelId="{E5FDE29E-ED35-44FC-8E91-39FBE8B41E23}" type="presParOf" srcId="{DBEB97EF-3C13-48FB-AD8D-53EC2465F8C3}" destId="{D20B3A8B-7D41-42CF-A6AE-61C330DCF5DE}" srcOrd="5" destOrd="0" presId="urn:microsoft.com/office/officeart/2005/8/layout/lProcess2"/>
    <dgm:cxn modelId="{9302125A-4D0A-44DE-A0B9-4829CE061DB9}" type="presParOf" srcId="{DBEB97EF-3C13-48FB-AD8D-53EC2465F8C3}" destId="{1D47BACE-14B5-4879-9657-08D2DF24513D}" srcOrd="6" destOrd="0" presId="urn:microsoft.com/office/officeart/2005/8/layout/lProcess2"/>
    <dgm:cxn modelId="{4EB68B42-836F-49CF-9824-84E1DE24456D}" type="presParOf" srcId="{DBEB97EF-3C13-48FB-AD8D-53EC2465F8C3}" destId="{4FC2055E-2512-4A08-9E55-A5A4FE999855}" srcOrd="7" destOrd="0" presId="urn:microsoft.com/office/officeart/2005/8/layout/lProcess2"/>
    <dgm:cxn modelId="{0196409F-D4A2-4CBD-A305-0A9503272CE8}" type="presParOf" srcId="{DBEB97EF-3C13-48FB-AD8D-53EC2465F8C3}" destId="{710D97A5-B946-485A-AE02-FE4A7B350A75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273AE-D51E-43A6-8D3A-2DCE1C9372F1}">
      <dsp:nvSpPr>
        <dsp:cNvPr id="0" name=""/>
        <dsp:cNvSpPr/>
      </dsp:nvSpPr>
      <dsp:spPr>
        <a:xfrm>
          <a:off x="4339" y="0"/>
          <a:ext cx="4174495" cy="434340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 </a:t>
          </a:r>
          <a:r>
            <a:rPr lang="en-US" sz="2800" kern="1200" dirty="0"/>
            <a:t>Current DMF Activities to be continued</a:t>
          </a:r>
        </a:p>
      </dsp:txBody>
      <dsp:txXfrm>
        <a:off x="4339" y="0"/>
        <a:ext cx="4174495" cy="1303021"/>
      </dsp:txXfrm>
    </dsp:sp>
    <dsp:sp modelId="{3040B276-A0F9-4B41-A474-D9A0EEBAD377}">
      <dsp:nvSpPr>
        <dsp:cNvPr id="0" name=""/>
        <dsp:cNvSpPr/>
      </dsp:nvSpPr>
      <dsp:spPr>
        <a:xfrm>
          <a:off x="457188" y="1031302"/>
          <a:ext cx="3339596" cy="2352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DeMPA</a:t>
          </a:r>
        </a:p>
      </dsp:txBody>
      <dsp:txXfrm>
        <a:off x="464078" y="1038192"/>
        <a:ext cx="3325816" cy="221451"/>
      </dsp:txXfrm>
    </dsp:sp>
    <dsp:sp modelId="{0B8AFB2B-AA30-4CB4-9F6C-48BB12985F1A}">
      <dsp:nvSpPr>
        <dsp:cNvPr id="0" name=""/>
        <dsp:cNvSpPr/>
      </dsp:nvSpPr>
      <dsp:spPr>
        <a:xfrm>
          <a:off x="457188" y="1353511"/>
          <a:ext cx="3339596" cy="2334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Debt Management Reform </a:t>
          </a:r>
          <a:r>
            <a:rPr lang="en-US" sz="1600" kern="1200" dirty="0">
              <a:solidFill>
                <a:schemeClr val="bg1"/>
              </a:solidFill>
            </a:rPr>
            <a:t>Plans *</a:t>
          </a:r>
        </a:p>
      </dsp:txBody>
      <dsp:txXfrm>
        <a:off x="464027" y="1360350"/>
        <a:ext cx="3325918" cy="219819"/>
      </dsp:txXfrm>
    </dsp:sp>
    <dsp:sp modelId="{339A40F0-F858-4AFA-83C4-FCF340AFD2AD}">
      <dsp:nvSpPr>
        <dsp:cNvPr id="0" name=""/>
        <dsp:cNvSpPr/>
      </dsp:nvSpPr>
      <dsp:spPr>
        <a:xfrm>
          <a:off x="457188" y="1676400"/>
          <a:ext cx="3339596" cy="2366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MTDS </a:t>
          </a:r>
          <a:r>
            <a:rPr lang="en-US" sz="1600" kern="1200" dirty="0"/>
            <a:t>*</a:t>
          </a:r>
        </a:p>
      </dsp:txBody>
      <dsp:txXfrm>
        <a:off x="464119" y="1683331"/>
        <a:ext cx="3325734" cy="222770"/>
      </dsp:txXfrm>
    </dsp:sp>
    <dsp:sp modelId="{60EF1402-DBB3-413D-A5A3-60AAE855D96A}">
      <dsp:nvSpPr>
        <dsp:cNvPr id="0" name=""/>
        <dsp:cNvSpPr/>
      </dsp:nvSpPr>
      <dsp:spPr>
        <a:xfrm>
          <a:off x="436850" y="1917159"/>
          <a:ext cx="3339596" cy="568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Debt Managers’ Network and Peer Learning Activities</a:t>
          </a:r>
        </a:p>
      </dsp:txBody>
      <dsp:txXfrm>
        <a:off x="453514" y="1933823"/>
        <a:ext cx="3306268" cy="535634"/>
      </dsp:txXfrm>
    </dsp:sp>
    <dsp:sp modelId="{E65759DE-F05D-4B9F-93D2-BBE958E02D6A}">
      <dsp:nvSpPr>
        <dsp:cNvPr id="0" name=""/>
        <dsp:cNvSpPr/>
      </dsp:nvSpPr>
      <dsp:spPr>
        <a:xfrm>
          <a:off x="451912" y="2535853"/>
          <a:ext cx="3339596" cy="519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Debt Managers Practitioners’ Program</a:t>
          </a:r>
        </a:p>
      </dsp:txBody>
      <dsp:txXfrm>
        <a:off x="467141" y="2551082"/>
        <a:ext cx="3309138" cy="489493"/>
      </dsp:txXfrm>
    </dsp:sp>
    <dsp:sp modelId="{0967F0B8-71E3-404B-8C9B-B018A4423703}">
      <dsp:nvSpPr>
        <dsp:cNvPr id="0" name=""/>
        <dsp:cNvSpPr/>
      </dsp:nvSpPr>
      <dsp:spPr>
        <a:xfrm>
          <a:off x="457188" y="3124200"/>
          <a:ext cx="3339596" cy="542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Debt Managers’ Network Peer Learning Activities</a:t>
          </a:r>
        </a:p>
      </dsp:txBody>
      <dsp:txXfrm>
        <a:off x="473069" y="3140081"/>
        <a:ext cx="3307834" cy="510464"/>
      </dsp:txXfrm>
    </dsp:sp>
    <dsp:sp modelId="{86955944-0A93-4CCC-824C-64BFFFF8ED51}">
      <dsp:nvSpPr>
        <dsp:cNvPr id="0" name=""/>
        <dsp:cNvSpPr/>
      </dsp:nvSpPr>
      <dsp:spPr>
        <a:xfrm>
          <a:off x="443980" y="3779605"/>
          <a:ext cx="3366012" cy="3726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baseline="0" dirty="0">
              <a:solidFill>
                <a:schemeClr val="bg1"/>
              </a:solidFill>
            </a:rPr>
            <a:t>Knowledge generation and dissemination</a:t>
          </a:r>
          <a:r>
            <a:rPr lang="en-US" sz="1400" b="1" kern="1200" baseline="0" dirty="0">
              <a:solidFill>
                <a:schemeClr val="bg1"/>
              </a:solidFill>
            </a:rPr>
            <a:t>* </a:t>
          </a:r>
          <a:endParaRPr lang="en-US" sz="1400" kern="1200" dirty="0"/>
        </a:p>
      </dsp:txBody>
      <dsp:txXfrm>
        <a:off x="454895" y="3790520"/>
        <a:ext cx="3344182" cy="350827"/>
      </dsp:txXfrm>
    </dsp:sp>
    <dsp:sp modelId="{5625387A-8C94-4284-AABA-20F080C83354}">
      <dsp:nvSpPr>
        <dsp:cNvPr id="0" name=""/>
        <dsp:cNvSpPr/>
      </dsp:nvSpPr>
      <dsp:spPr>
        <a:xfrm>
          <a:off x="4496262" y="0"/>
          <a:ext cx="4174495" cy="434340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New Activities</a:t>
          </a:r>
        </a:p>
      </dsp:txBody>
      <dsp:txXfrm>
        <a:off x="4496262" y="0"/>
        <a:ext cx="4174495" cy="1303021"/>
      </dsp:txXfrm>
    </dsp:sp>
    <dsp:sp modelId="{59576D44-C508-4E70-9094-F3FB685DBC43}">
      <dsp:nvSpPr>
        <dsp:cNvPr id="0" name=""/>
        <dsp:cNvSpPr/>
      </dsp:nvSpPr>
      <dsp:spPr>
        <a:xfrm>
          <a:off x="4924433" y="1083146"/>
          <a:ext cx="3339596" cy="519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DSF- capacity building*</a:t>
          </a:r>
          <a:endParaRPr lang="en-US" sz="1200" kern="1200" dirty="0"/>
        </a:p>
      </dsp:txBody>
      <dsp:txXfrm>
        <a:off x="4939634" y="1098347"/>
        <a:ext cx="3309194" cy="488598"/>
      </dsp:txXfrm>
    </dsp:sp>
    <dsp:sp modelId="{6A57E805-BCE7-471D-885F-7640D79A1242}">
      <dsp:nvSpPr>
        <dsp:cNvPr id="0" name=""/>
        <dsp:cNvSpPr/>
      </dsp:nvSpPr>
      <dsp:spPr>
        <a:xfrm>
          <a:off x="4924433" y="1666208"/>
          <a:ext cx="3339596" cy="393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Subnational debt </a:t>
          </a:r>
          <a:r>
            <a:rPr lang="en-US" sz="1600" kern="1200">
              <a:solidFill>
                <a:schemeClr val="bg1"/>
              </a:solidFill>
            </a:rPr>
            <a:t>management* </a:t>
          </a:r>
        </a:p>
      </dsp:txBody>
      <dsp:txXfrm>
        <a:off x="4935945" y="1677720"/>
        <a:ext cx="3316572" cy="370038"/>
      </dsp:txXfrm>
    </dsp:sp>
    <dsp:sp modelId="{304A50E9-DA7E-4024-A852-8076AE774CBD}">
      <dsp:nvSpPr>
        <dsp:cNvPr id="0" name=""/>
        <dsp:cNvSpPr/>
      </dsp:nvSpPr>
      <dsp:spPr>
        <a:xfrm>
          <a:off x="4924467" y="2107505"/>
          <a:ext cx="3339596" cy="432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Advice on Domestic Debt Market Development*</a:t>
          </a:r>
        </a:p>
      </dsp:txBody>
      <dsp:txXfrm>
        <a:off x="4937143" y="2120181"/>
        <a:ext cx="3314244" cy="407448"/>
      </dsp:txXfrm>
    </dsp:sp>
    <dsp:sp modelId="{1D47BACE-14B5-4879-9657-08D2DF24513D}">
      <dsp:nvSpPr>
        <dsp:cNvPr id="0" name=""/>
        <dsp:cNvSpPr/>
      </dsp:nvSpPr>
      <dsp:spPr>
        <a:xfrm>
          <a:off x="4939495" y="2598771"/>
          <a:ext cx="3339596" cy="276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Debt Portfolio Risk Management</a:t>
          </a:r>
          <a:endParaRPr lang="en-US" sz="1600" b="1" kern="1200" baseline="0" dirty="0">
            <a:solidFill>
              <a:schemeClr val="bg1"/>
            </a:solidFill>
          </a:endParaRPr>
        </a:p>
      </dsp:txBody>
      <dsp:txXfrm>
        <a:off x="4947589" y="2606865"/>
        <a:ext cx="3323408" cy="260170"/>
      </dsp:txXfrm>
    </dsp:sp>
    <dsp:sp modelId="{710D97A5-B946-485A-AE02-FE4A7B350A75}">
      <dsp:nvSpPr>
        <dsp:cNvPr id="0" name=""/>
        <dsp:cNvSpPr/>
      </dsp:nvSpPr>
      <dsp:spPr>
        <a:xfrm>
          <a:off x="4939495" y="2971615"/>
          <a:ext cx="3339596" cy="4697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International Capital Market Operation – advice on issuances </a:t>
          </a:r>
          <a:endParaRPr lang="en-US" sz="1600" b="1" kern="1200" baseline="0" dirty="0">
            <a:solidFill>
              <a:schemeClr val="bg1"/>
            </a:solidFill>
          </a:endParaRPr>
        </a:p>
      </dsp:txBody>
      <dsp:txXfrm>
        <a:off x="4953254" y="2985374"/>
        <a:ext cx="3312078" cy="442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6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738" y="0"/>
            <a:ext cx="3026674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27265-A137-4B7C-8F11-AC36F18AA79F}" type="datetimeFigureOut">
              <a:rPr lang="en-US" smtClean="0"/>
              <a:pPr/>
              <a:t>5/5/2014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66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738" y="8818563"/>
            <a:ext cx="3026674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44804-9641-4AE4-9477-16F8E2E6DF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92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6833" cy="464185"/>
          </a:xfrm>
          <a:prstGeom prst="rect">
            <a:avLst/>
          </a:prstGeom>
        </p:spPr>
        <p:txBody>
          <a:bodyPr vert="horz" lIns="92967" tIns="46484" rIns="92967" bIns="464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1"/>
            <a:ext cx="3026833" cy="464185"/>
          </a:xfrm>
          <a:prstGeom prst="rect">
            <a:avLst/>
          </a:prstGeom>
        </p:spPr>
        <p:txBody>
          <a:bodyPr vert="horz" lIns="92967" tIns="46484" rIns="92967" bIns="46484" rtlCol="0"/>
          <a:lstStyle>
            <a:lvl1pPr algn="r">
              <a:defRPr sz="1200"/>
            </a:lvl1pPr>
          </a:lstStyle>
          <a:p>
            <a:fld id="{FC2DB3BD-DD1A-4606-B17B-CB62CF339E46}" type="datetimeFigureOut">
              <a:rPr lang="en-US" smtClean="0"/>
              <a:pPr/>
              <a:t>5/5/2014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6913"/>
            <a:ext cx="4640262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7" tIns="46484" rIns="92967" bIns="464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9"/>
            <a:ext cx="5588000" cy="4177665"/>
          </a:xfrm>
          <a:prstGeom prst="rect">
            <a:avLst/>
          </a:prstGeom>
        </p:spPr>
        <p:txBody>
          <a:bodyPr vert="horz" lIns="92967" tIns="46484" rIns="92967" bIns="464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5"/>
            <a:ext cx="3026833" cy="464185"/>
          </a:xfrm>
          <a:prstGeom prst="rect">
            <a:avLst/>
          </a:prstGeom>
        </p:spPr>
        <p:txBody>
          <a:bodyPr vert="horz" lIns="92967" tIns="46484" rIns="92967" bIns="464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5"/>
            <a:ext cx="3026833" cy="464185"/>
          </a:xfrm>
          <a:prstGeom prst="rect">
            <a:avLst/>
          </a:prstGeom>
        </p:spPr>
        <p:txBody>
          <a:bodyPr vert="horz" lIns="92967" tIns="46484" rIns="92967" bIns="46484" rtlCol="0" anchor="b"/>
          <a:lstStyle>
            <a:lvl1pPr algn="r">
              <a:defRPr sz="1200"/>
            </a:lvl1pPr>
          </a:lstStyle>
          <a:p>
            <a:fld id="{50F9C749-D279-454E-B9AA-4872C63392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4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9C749-D279-454E-B9AA-4872C633928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78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1496"/>
              </a:lnSpc>
            </a:pPr>
            <a:r>
              <a:rPr lang="en-US" dirty="0"/>
              <a:t>/ This reflects areas where countries have taken explicit steps to enhance capacity; it does not measure the effectiveness or completeness of the steps taken. This is based on information at the time of a mission visit.</a:t>
            </a:r>
          </a:p>
          <a:p>
            <a:pPr>
              <a:lnSpc>
                <a:spcPts val="1496"/>
              </a:lnSpc>
            </a:pPr>
            <a:r>
              <a:rPr lang="en-US" dirty="0"/>
              <a:t> Source: DeMPA and Reform Plan updates, mission staff, and country authorities.</a:t>
            </a:r>
            <a:endParaRPr lang="en-US" dirty="0">
              <a:latin typeface="Segoe UI"/>
              <a:ea typeface="MS Mincho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9C749-D279-454E-B9AA-4872C633928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75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9E74-9B42-4353-BE05-7883B832D0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9E74-9B42-4353-BE05-7883B832D0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9E74-9B42-4353-BE05-7883B832D0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9E74-9B42-4353-BE05-7883B832D0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9E74-9B42-4353-BE05-7883B832D0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9E74-9B42-4353-BE05-7883B832D0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9E74-9B42-4353-BE05-7883B832D0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9E74-9B42-4353-BE05-7883B832D0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9E74-9B42-4353-BE05-7883B832D0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9E74-9B42-4353-BE05-7883B832D0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9E74-9B42-4353-BE05-7883B832D0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RMEDPPTTemplate2009_Web_Footer.gi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6415741"/>
            <a:ext cx="9144000" cy="442259"/>
          </a:xfrm>
          <a:prstGeom prst="rect">
            <a:avLst/>
          </a:prstGeom>
        </p:spPr>
      </p:pic>
      <p:pic>
        <p:nvPicPr>
          <p:cNvPr id="7" name="Picture 6" descr="PRMEDPPTTemplate2009_Web_Header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99E74-9B42-4353-BE05-7883B832D0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bank.org/deb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295400"/>
            <a:ext cx="8839200" cy="2117725"/>
          </a:xfrm>
        </p:spPr>
        <p:txBody>
          <a:bodyPr>
            <a:normAutofit/>
          </a:bodyPr>
          <a:lstStyle/>
          <a:p>
            <a:r>
              <a:rPr lang="en-US" sz="4400" cap="small" dirty="0"/>
              <a:t>Debt Management Facility Briefing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733800"/>
            <a:ext cx="7924800" cy="25146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tx1"/>
                </a:solidFill>
                <a:latin typeface="Cambria" pitchFamily="18" charset="0"/>
              </a:rPr>
              <a:t>Abha Prasad</a:t>
            </a:r>
          </a:p>
          <a:p>
            <a:pPr eaLnBrk="1" hangingPunct="1">
              <a:defRPr/>
            </a:pPr>
            <a:r>
              <a:rPr lang="en-US" sz="2900" dirty="0" smtClean="0">
                <a:solidFill>
                  <a:schemeClr val="tx1"/>
                </a:solidFill>
                <a:latin typeface="Cambria" pitchFamily="18" charset="0"/>
              </a:rPr>
              <a:t>DMF Program Manager and  </a:t>
            </a:r>
            <a:r>
              <a:rPr lang="en-US" sz="2900" dirty="0" smtClean="0">
                <a:solidFill>
                  <a:schemeClr val="tx1"/>
                </a:solidFill>
                <a:latin typeface="Cambria" pitchFamily="18" charset="0"/>
              </a:rPr>
              <a:t>Senior Debt Specialist</a:t>
            </a:r>
          </a:p>
          <a:p>
            <a:pPr eaLnBrk="1" hangingPunct="1">
              <a:defRPr/>
            </a:pPr>
            <a:r>
              <a:rPr lang="en-US" sz="2900" dirty="0" smtClean="0">
                <a:solidFill>
                  <a:schemeClr val="tx1"/>
                </a:solidFill>
                <a:latin typeface="Cambria" pitchFamily="18" charset="0"/>
              </a:rPr>
              <a:t>Economic Policy and Debt Department</a:t>
            </a:r>
          </a:p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The World Bank</a:t>
            </a:r>
          </a:p>
          <a:p>
            <a:pPr eaLnBrk="1" hangingPunct="1">
              <a:defRPr/>
            </a:pPr>
            <a:endParaRPr lang="en-US" sz="3600" dirty="0" smtClean="0">
              <a:solidFill>
                <a:schemeClr val="tx1"/>
              </a:solidFill>
              <a:latin typeface="Cambria" pitchFamily="18" charset="0"/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chemeClr val="tx1"/>
                </a:solidFill>
                <a:latin typeface="Cambria" pitchFamily="18" charset="0"/>
              </a:rPr>
              <a:t>May 6</a:t>
            </a:r>
            <a:r>
              <a:rPr lang="en-US" sz="3600" dirty="0" smtClean="0">
                <a:solidFill>
                  <a:schemeClr val="tx1"/>
                </a:solidFill>
                <a:latin typeface="Cambria" pitchFamily="18" charset="0"/>
              </a:rPr>
              <a:t>, 2014</a:t>
            </a:r>
            <a:endParaRPr lang="en-US" sz="3600" dirty="0" smtClean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 Arrangements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Steering Committee</a:t>
            </a:r>
          </a:p>
          <a:p>
            <a:pPr lvl="1"/>
            <a:r>
              <a:rPr lang="en-US" dirty="0" smtClean="0"/>
              <a:t>Donor representation </a:t>
            </a:r>
            <a:r>
              <a:rPr lang="en-US" dirty="0" smtClean="0"/>
              <a:t>- one </a:t>
            </a:r>
            <a:r>
              <a:rPr lang="en-US" dirty="0"/>
              <a:t>representative of each donor (contributions of USD 1 million over a 2-year period)</a:t>
            </a:r>
          </a:p>
          <a:p>
            <a:pPr lvl="1"/>
            <a:r>
              <a:rPr lang="en-US" dirty="0" smtClean="0"/>
              <a:t>Co-chairs WB and IMF</a:t>
            </a:r>
          </a:p>
          <a:p>
            <a:pPr lvl="1"/>
            <a:r>
              <a:rPr lang="en-US" dirty="0" smtClean="0"/>
              <a:t>Endorses work </a:t>
            </a:r>
            <a:r>
              <a:rPr lang="en-US" dirty="0" smtClean="0"/>
              <a:t>program, Reviews </a:t>
            </a:r>
            <a:r>
              <a:rPr lang="en-US" dirty="0" smtClean="0"/>
              <a:t>reports 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Secretariat</a:t>
            </a:r>
          </a:p>
          <a:p>
            <a:pPr lvl="1"/>
            <a:r>
              <a:rPr lang="en-US" dirty="0" smtClean="0"/>
              <a:t>Manages day-to-day operations</a:t>
            </a:r>
          </a:p>
          <a:p>
            <a:pPr lvl="1"/>
            <a:r>
              <a:rPr lang="en-US" dirty="0" smtClean="0"/>
              <a:t>Coordinates with donors, IMF and implementing partners</a:t>
            </a:r>
          </a:p>
          <a:p>
            <a:pPr lvl="1"/>
            <a:r>
              <a:rPr lang="en-US" dirty="0" smtClean="0"/>
              <a:t>Complies annual report (and log-frame report)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Panel of experts </a:t>
            </a:r>
          </a:p>
          <a:p>
            <a:pPr lvl="1"/>
            <a:r>
              <a:rPr lang="en-US" dirty="0" smtClean="0"/>
              <a:t>Advising and quality review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Implementing Coordination Group</a:t>
            </a:r>
          </a:p>
          <a:p>
            <a:pPr lvl="1"/>
            <a:r>
              <a:rPr lang="en-US" dirty="0" smtClean="0"/>
              <a:t>Coordinates partner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59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and Commitments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Existing donors spearheading financing efforts</a:t>
            </a:r>
          </a:p>
          <a:p>
            <a:pPr lvl="1"/>
            <a:r>
              <a:rPr lang="en-US" dirty="0" smtClean="0"/>
              <a:t>Austria</a:t>
            </a:r>
          </a:p>
          <a:p>
            <a:pPr lvl="1"/>
            <a:r>
              <a:rPr lang="en-US" dirty="0" smtClean="0"/>
              <a:t>EU</a:t>
            </a:r>
            <a:endParaRPr lang="en-US" dirty="0"/>
          </a:p>
          <a:p>
            <a:pPr lvl="1"/>
            <a:r>
              <a:rPr lang="en-US" dirty="0"/>
              <a:t>Germany</a:t>
            </a:r>
          </a:p>
          <a:p>
            <a:pPr lvl="1"/>
            <a:r>
              <a:rPr lang="en-US" dirty="0" smtClean="0"/>
              <a:t>Netherlands</a:t>
            </a:r>
          </a:p>
          <a:p>
            <a:pPr lvl="1"/>
            <a:r>
              <a:rPr lang="en-US" dirty="0" smtClean="0"/>
              <a:t>Norway</a:t>
            </a:r>
            <a:endParaRPr lang="en-US" dirty="0"/>
          </a:p>
          <a:p>
            <a:pPr lvl="1"/>
            <a:r>
              <a:rPr lang="en-US" dirty="0" smtClean="0"/>
              <a:t>Switzerland</a:t>
            </a:r>
            <a:endParaRPr lang="en-US" dirty="0"/>
          </a:p>
          <a:p>
            <a:r>
              <a:rPr lang="en-US" dirty="0" smtClean="0"/>
              <a:t>Administration Agreements finalized with 3 donors and funds transferred to DMF II. </a:t>
            </a:r>
          </a:p>
          <a:p>
            <a:r>
              <a:rPr lang="en-US" dirty="0" smtClean="0"/>
              <a:t>Potential commitments and interest from the Asian Development Bank, the EU, France, Russia and Sweden</a:t>
            </a:r>
          </a:p>
          <a:p>
            <a:r>
              <a:rPr lang="en-US" dirty="0" smtClean="0"/>
              <a:t>Support down the pike likely from – </a:t>
            </a:r>
            <a:r>
              <a:rPr lang="en-US" dirty="0"/>
              <a:t>the African Development </a:t>
            </a:r>
            <a:r>
              <a:rPr lang="en-US" dirty="0" smtClean="0"/>
              <a:t>Bank, Belgium, and Canada </a:t>
            </a:r>
          </a:p>
          <a:p>
            <a:r>
              <a:rPr lang="en-US" dirty="0" smtClean="0"/>
              <a:t>Exploring interest from Australia, </a:t>
            </a:r>
            <a:r>
              <a:rPr lang="en-US" dirty="0"/>
              <a:t>Denmark</a:t>
            </a:r>
            <a:r>
              <a:rPr lang="en-US" dirty="0" smtClean="0"/>
              <a:t>, the </a:t>
            </a:r>
            <a:r>
              <a:rPr lang="en-US" dirty="0"/>
              <a:t>European Investment </a:t>
            </a:r>
            <a:r>
              <a:rPr lang="en-US" dirty="0" smtClean="0"/>
              <a:t>Bank, Korea, and Luxembourg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04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What have the DeMPA results shown us?</a:t>
            </a:r>
            <a:endParaRPr lang="en-US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6019800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The chart is based on the results of 62 sovereign DeMPA reports</a:t>
            </a:r>
            <a:endParaRPr lang="en-US" sz="14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7966497"/>
              </p:ext>
            </p:extLst>
          </p:nvPr>
        </p:nvGraphicFramePr>
        <p:xfrm>
          <a:off x="852487" y="1316037"/>
          <a:ext cx="7605713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331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have the MTDSs shown us:</a:t>
            </a:r>
            <a:br>
              <a:rPr lang="en-US" dirty="0" smtClean="0"/>
            </a:br>
            <a:r>
              <a:rPr lang="en-US" sz="3100" dirty="0" smtClean="0"/>
              <a:t>Average values of risk indicators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605170"/>
              </p:ext>
            </p:extLst>
          </p:nvPr>
        </p:nvGraphicFramePr>
        <p:xfrm>
          <a:off x="381000" y="1447800"/>
          <a:ext cx="38100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322408"/>
              </p:ext>
            </p:extLst>
          </p:nvPr>
        </p:nvGraphicFramePr>
        <p:xfrm>
          <a:off x="4583430" y="1371600"/>
          <a:ext cx="453771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5171304"/>
              </p:ext>
            </p:extLst>
          </p:nvPr>
        </p:nvGraphicFramePr>
        <p:xfrm>
          <a:off x="2590800" y="3886200"/>
          <a:ext cx="44958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6099852"/>
            <a:ext cx="403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WB Internal Study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0430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>
                <a:latin typeface="+mn-lt"/>
              </a:rPr>
              <a:t>Progress </a:t>
            </a:r>
            <a:r>
              <a:rPr lang="en-US" dirty="0" smtClean="0">
                <a:latin typeface="+mn-lt"/>
              </a:rPr>
              <a:t>Made: Early Outcomes</a:t>
            </a:r>
            <a:r>
              <a:rPr lang="en-US" dirty="0">
                <a:solidFill>
                  <a:srgbClr val="4B82AD"/>
                </a:solidFill>
                <a:latin typeface="+mn-lt"/>
                <a:ea typeface="Times New Roman"/>
                <a:cs typeface="Times New Roman"/>
              </a:rPr>
              <a:t/>
            </a:r>
            <a:br>
              <a:rPr lang="en-US" dirty="0">
                <a:solidFill>
                  <a:srgbClr val="4B82AD"/>
                </a:solidFill>
                <a:latin typeface="+mn-lt"/>
                <a:ea typeface="Times New Roman"/>
                <a:cs typeface="Times New Roman"/>
              </a:rPr>
            </a:b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656235"/>
              </p:ext>
            </p:extLst>
          </p:nvPr>
        </p:nvGraphicFramePr>
        <p:xfrm>
          <a:off x="228599" y="1066800"/>
          <a:ext cx="8915401" cy="5326777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846632"/>
                <a:gridCol w="3150827"/>
                <a:gridCol w="3841742"/>
                <a:gridCol w="76200"/>
              </a:tblGrid>
              <a:tr h="218995"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85800" algn="ctr"/>
                          <a:tab pos="-228600" algn="l"/>
                          <a:tab pos="2743200" algn="ctr"/>
                          <a:tab pos="5715000" algn="r"/>
                        </a:tabLst>
                      </a:pPr>
                      <a:r>
                        <a:rPr lang="en-US" sz="1600" dirty="0">
                          <a:effectLst/>
                        </a:rPr>
                        <a:t>DeMPA Indicator</a:t>
                      </a:r>
                      <a:endParaRPr lang="en-US" sz="1600" dirty="0">
                        <a:effectLst/>
                        <a:latin typeface="Segoe UI"/>
                        <a:ea typeface="MS Mincho"/>
                        <a:cs typeface="Times New Roman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85800" algn="ctr"/>
                          <a:tab pos="-228600" algn="l"/>
                          <a:tab pos="2743200" algn="ctr"/>
                          <a:tab pos="5715000" algn="r"/>
                        </a:tabLst>
                      </a:pPr>
                      <a:r>
                        <a:rPr lang="en-US" sz="1600">
                          <a:effectLst/>
                        </a:rPr>
                        <a:t>Steps taken</a:t>
                      </a:r>
                      <a:endParaRPr lang="en-US" sz="1600">
                        <a:effectLst/>
                        <a:latin typeface="Segoe UI"/>
                        <a:ea typeface="MS Mincho"/>
                        <a:cs typeface="Times New Roman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85800" algn="ctr"/>
                          <a:tab pos="-228600" algn="l"/>
                          <a:tab pos="2743200" algn="ctr"/>
                          <a:tab pos="5715000" algn="r"/>
                        </a:tabLst>
                      </a:pPr>
                      <a:r>
                        <a:rPr lang="en-US" sz="1600" dirty="0">
                          <a:effectLst/>
                        </a:rPr>
                        <a:t>Country</a:t>
                      </a:r>
                      <a:endParaRPr lang="en-US" sz="1600" dirty="0">
                        <a:effectLst/>
                        <a:latin typeface="Segoe UI"/>
                        <a:ea typeface="MS Mincho"/>
                        <a:cs typeface="Times New Roman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Segoe UI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11465"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Legal framework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Strengthened legal framework</a:t>
                      </a:r>
                      <a:endParaRPr lang="en-US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Burundi, Malawi, </a:t>
                      </a:r>
                      <a:r>
                        <a:rPr lang="pt-PT" sz="1400" dirty="0" err="1">
                          <a:effectLst/>
                        </a:rPr>
                        <a:t>Sierra</a:t>
                      </a:r>
                      <a:r>
                        <a:rPr lang="pt-PT" sz="1400" dirty="0">
                          <a:effectLst/>
                        </a:rPr>
                        <a:t> Leone, Togo, </a:t>
                      </a:r>
                      <a:r>
                        <a:rPr lang="pt-PT" sz="1400" dirty="0" err="1">
                          <a:effectLst/>
                        </a:rPr>
                        <a:t>Mongolia</a:t>
                      </a:r>
                      <a:r>
                        <a:rPr lang="pt-PT" sz="1400" dirty="0">
                          <a:effectLst/>
                        </a:rPr>
                        <a:t>, </a:t>
                      </a:r>
                      <a:r>
                        <a:rPr lang="pt-PT" sz="1400" dirty="0" err="1">
                          <a:effectLst/>
                        </a:rPr>
                        <a:t>Sao</a:t>
                      </a:r>
                      <a:r>
                        <a:rPr lang="pt-PT" sz="1400" dirty="0">
                          <a:effectLst/>
                        </a:rPr>
                        <a:t> Tome </a:t>
                      </a:r>
                      <a:r>
                        <a:rPr lang="pt-PT" sz="1400" dirty="0" err="1">
                          <a:effectLst/>
                        </a:rPr>
                        <a:t>Principe</a:t>
                      </a:r>
                      <a:r>
                        <a:rPr lang="pt-PT" sz="1400" dirty="0">
                          <a:effectLst/>
                        </a:rPr>
                        <a:t>, </a:t>
                      </a:r>
                      <a:r>
                        <a:rPr lang="pt-PT" sz="1400" dirty="0" err="1">
                          <a:effectLst/>
                        </a:rPr>
                        <a:t>Sierra</a:t>
                      </a:r>
                      <a:r>
                        <a:rPr lang="pt-PT" sz="1400" dirty="0">
                          <a:effectLst/>
                        </a:rPr>
                        <a:t> Leone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Segoe UI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7991">
                <a:tc vMerge="1"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Enhanced institutional framework governing loan guarantees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400" dirty="0">
                          <a:effectLst/>
                        </a:rPr>
                        <a:t>Malawi, </a:t>
                      </a:r>
                      <a:r>
                        <a:rPr lang="fr-CA" sz="1400" dirty="0" err="1">
                          <a:effectLst/>
                        </a:rPr>
                        <a:t>Senegal</a:t>
                      </a:r>
                      <a:r>
                        <a:rPr lang="fr-CA" sz="1400" dirty="0">
                          <a:effectLst/>
                        </a:rPr>
                        <a:t>, Sierra Leone  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Segoe UI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7991"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Managerial </a:t>
                      </a:r>
                      <a:r>
                        <a:rPr lang="en-US" sz="1400" dirty="0" smtClean="0">
                          <a:effectLst/>
                        </a:rPr>
                        <a:t>structure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Upgraded or modernized organizational structure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Burundi, </a:t>
                      </a:r>
                      <a:r>
                        <a:rPr lang="pt-PT" sz="1400" dirty="0" err="1">
                          <a:effectLst/>
                        </a:rPr>
                        <a:t>The</a:t>
                      </a:r>
                      <a:r>
                        <a:rPr lang="pt-PT" sz="1400" dirty="0">
                          <a:effectLst/>
                        </a:rPr>
                        <a:t> Gambia, </a:t>
                      </a:r>
                      <a:r>
                        <a:rPr lang="pt-PT" sz="1400" dirty="0" err="1">
                          <a:effectLst/>
                        </a:rPr>
                        <a:t>Ghana</a:t>
                      </a:r>
                      <a:r>
                        <a:rPr lang="pt-PT" sz="1400" dirty="0">
                          <a:effectLst/>
                        </a:rPr>
                        <a:t>, </a:t>
                      </a:r>
                      <a:r>
                        <a:rPr lang="pt-PT" sz="1400" dirty="0" err="1">
                          <a:effectLst/>
                        </a:rPr>
                        <a:t>Kenya</a:t>
                      </a:r>
                      <a:r>
                        <a:rPr lang="pt-PT" sz="1400" dirty="0">
                          <a:effectLst/>
                        </a:rPr>
                        <a:t>, </a:t>
                      </a:r>
                      <a:r>
                        <a:rPr lang="pt-PT" sz="1400" dirty="0" err="1">
                          <a:effectLst/>
                        </a:rPr>
                        <a:t>Maldives</a:t>
                      </a:r>
                      <a:r>
                        <a:rPr lang="pt-PT" sz="1400" dirty="0">
                          <a:effectLst/>
                        </a:rPr>
                        <a:t>, Malawi, </a:t>
                      </a:r>
                      <a:r>
                        <a:rPr lang="pt-PT" sz="1400" dirty="0" err="1">
                          <a:effectLst/>
                        </a:rPr>
                        <a:t>Tanzania</a:t>
                      </a:r>
                      <a:r>
                        <a:rPr lang="pt-PT" sz="1400" dirty="0">
                          <a:effectLst/>
                        </a:rPr>
                        <a:t>, Senegal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Segoe UI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07185">
                <a:tc vMerge="1"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Strengthened </a:t>
                      </a:r>
                      <a:r>
                        <a:rPr lang="en-US" sz="1400" dirty="0" smtClean="0">
                          <a:effectLst/>
                        </a:rPr>
                        <a:t>middle </a:t>
                      </a:r>
                      <a:r>
                        <a:rPr lang="en-US" sz="1400" dirty="0">
                          <a:effectLst/>
                        </a:rPr>
                        <a:t>office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Bangladesh, Papua New </a:t>
                      </a:r>
                      <a:r>
                        <a:rPr lang="pt-PT" sz="1400" dirty="0" err="1">
                          <a:effectLst/>
                        </a:rPr>
                        <a:t>Guinea</a:t>
                      </a:r>
                      <a:r>
                        <a:rPr lang="pt-PT" sz="1400" dirty="0">
                          <a:effectLst/>
                        </a:rPr>
                        <a:t>, </a:t>
                      </a:r>
                      <a:r>
                        <a:rPr lang="pt-PT" sz="1400" dirty="0" err="1">
                          <a:effectLst/>
                        </a:rPr>
                        <a:t>The</a:t>
                      </a:r>
                      <a:r>
                        <a:rPr lang="pt-PT" sz="1400" dirty="0">
                          <a:effectLst/>
                        </a:rPr>
                        <a:t> Gambia, </a:t>
                      </a:r>
                      <a:r>
                        <a:rPr lang="pt-PT" sz="1400" dirty="0" err="1">
                          <a:effectLst/>
                        </a:rPr>
                        <a:t>Liberia</a:t>
                      </a:r>
                      <a:r>
                        <a:rPr lang="pt-PT" sz="1400" dirty="0">
                          <a:effectLst/>
                        </a:rPr>
                        <a:t>, Malawi, </a:t>
                      </a:r>
                      <a:r>
                        <a:rPr lang="pt-PT" sz="1400" dirty="0" err="1">
                          <a:effectLst/>
                        </a:rPr>
                        <a:t>Nicaragua</a:t>
                      </a:r>
                      <a:r>
                        <a:rPr lang="pt-PT" sz="1400" dirty="0">
                          <a:effectLst/>
                        </a:rPr>
                        <a:t>, </a:t>
                      </a:r>
                      <a:r>
                        <a:rPr lang="pt-PT" sz="1400" dirty="0" err="1">
                          <a:effectLst/>
                        </a:rPr>
                        <a:t>Sierra</a:t>
                      </a:r>
                      <a:r>
                        <a:rPr lang="pt-PT" sz="1400" dirty="0">
                          <a:effectLst/>
                        </a:rPr>
                        <a:t> Leone. </a:t>
                      </a:r>
                      <a:r>
                        <a:rPr lang="en-US" sz="1400" dirty="0">
                          <a:effectLst/>
                        </a:rPr>
                        <a:t>Moldova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Segoe UI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22588"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Debt Management</a:t>
                      </a:r>
                      <a:r>
                        <a:rPr lang="en-US" sz="1400" baseline="0" dirty="0" smtClean="0">
                          <a:effectLst/>
                        </a:rPr>
                        <a:t> Strategy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Debt management strategy development based on cost-risk </a:t>
                      </a:r>
                      <a:r>
                        <a:rPr lang="en-US" sz="1400" dirty="0" smtClean="0">
                          <a:effectLst/>
                        </a:rPr>
                        <a:t>analysis</a:t>
                      </a:r>
                      <a:r>
                        <a:rPr lang="en-US" sz="1400" smtClean="0">
                          <a:effectLst/>
                        </a:rPr>
                        <a:t>, strengthen </a:t>
                      </a:r>
                      <a:r>
                        <a:rPr lang="en-US" sz="1400" dirty="0" smtClean="0">
                          <a:effectLst/>
                        </a:rPr>
                        <a:t>debt management analysis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Bangladesh,B urkina </a:t>
                      </a:r>
                      <a:r>
                        <a:rPr lang="pt-PT" sz="1400" dirty="0">
                          <a:effectLst/>
                        </a:rPr>
                        <a:t>Faso, Ethiopia, Maldives, Cape Verde, The Gambia, Ghana, </a:t>
                      </a:r>
                      <a:r>
                        <a:rPr lang="pt-PT" sz="1400" dirty="0" smtClean="0">
                          <a:effectLst/>
                        </a:rPr>
                        <a:t>Kenya, Malawi</a:t>
                      </a:r>
                      <a:r>
                        <a:rPr lang="pt-PT" sz="1400" dirty="0">
                          <a:effectLst/>
                        </a:rPr>
                        <a:t>, Mali, Moldova, Mozambique, Nigeria, Nicaragua, Rwanda,  Tanzania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Segoe UI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5185"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Audit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Strengthened audit function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Malawi, Mongolia 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Segoe UI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5185"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Domestic Borrowing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Deepening domestic market development</a:t>
                      </a:r>
                      <a:endParaRPr lang="en-US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Bangladesh, Kenya 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Segoe UI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50369"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Cash Flow Forecasting &amp; Cash Balance Management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Strengthened cash management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Burkina Faso, Malawi, Maldives 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Segoe UI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87777"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Segregation of Duties, Staff Capacity &amp; BCP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Reduced operational risk</a:t>
                      </a:r>
                      <a:endParaRPr lang="en-US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Bangladesh, Bhutan, Maldives, Rwanda, Togo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Segoe UI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11465"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Debt Records and Debt Reporting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Improved debt recording and reporting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Bhutan, Burundi, Liberia, Burkina Faso,  Malawi, Mali, Mozambique, Nigeria, Togo</a:t>
                      </a:r>
                      <a:endParaRPr lang="en-US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50917" marR="509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Segoe UI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17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Conclusions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7545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Programmatic approach continues to bear fruit</a:t>
            </a:r>
          </a:p>
          <a:p>
            <a:pPr lvl="1"/>
            <a:r>
              <a:rPr lang="en-US" sz="1400" dirty="0" smtClean="0"/>
              <a:t>Greater number of reform plan mission than past, results from upstream assessment and analytical work increasingly taking root and triggering institutional reforms and capacity building</a:t>
            </a:r>
          </a:p>
          <a:p>
            <a:r>
              <a:rPr lang="en-US" sz="1800" dirty="0" smtClean="0"/>
              <a:t>Reform momentum most sustained when strong links between upstream and downstream implementation activities and is consistent within the broader PFM reforms </a:t>
            </a:r>
          </a:p>
          <a:p>
            <a:r>
              <a:rPr lang="en-US" sz="1800" dirty="0" smtClean="0"/>
              <a:t>Importance of maintaining integrity and quality of upstream work through independent assessments, peer review, and quality control process</a:t>
            </a:r>
          </a:p>
          <a:p>
            <a:r>
              <a:rPr lang="en-US" sz="1800" dirty="0" smtClean="0"/>
              <a:t>DMF continues to strengthen coordinating mechanism among providers of providers </a:t>
            </a:r>
            <a:r>
              <a:rPr lang="en-US" sz="1800" dirty="0"/>
              <a:t>of TA, development partners and </a:t>
            </a:r>
            <a:r>
              <a:rPr lang="en-US" sz="1800" dirty="0" smtClean="0"/>
              <a:t>donors</a:t>
            </a:r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93230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8044B3-9EAF-400D-BE24-F2DABF6ED6A2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2486025"/>
            <a:ext cx="4543425" cy="11398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Verdana" pitchFamily="34" charset="0"/>
              </a:rPr>
              <a:t>Thank You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lvl="4" eaLnBrk="1" hangingPunct="1">
              <a:buFontTx/>
              <a:buNone/>
            </a:pPr>
            <a:endParaRPr lang="en-US" sz="5400" dirty="0" smtClean="0"/>
          </a:p>
          <a:p>
            <a:pPr lvl="4" eaLnBrk="1" hangingPunct="1">
              <a:buFontTx/>
              <a:buNone/>
            </a:pPr>
            <a:endParaRPr lang="en-US" sz="3600" dirty="0" smtClean="0"/>
          </a:p>
        </p:txBody>
      </p:sp>
      <p:sp>
        <p:nvSpPr>
          <p:cNvPr id="306186" name="Rectangle 10"/>
          <p:cNvSpPr>
            <a:spLocks noChangeArrowheads="1"/>
          </p:cNvSpPr>
          <p:nvPr/>
        </p:nvSpPr>
        <p:spPr bwMode="auto">
          <a:xfrm>
            <a:off x="1651000" y="4541780"/>
            <a:ext cx="7264400" cy="1017844"/>
          </a:xfrm>
          <a:prstGeom prst="rect">
            <a:avLst/>
          </a:prstGeom>
          <a:noFill/>
          <a:ln w="936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7800" indent="-177800" algn="r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For more information:</a:t>
            </a:r>
            <a:endParaRPr lang="en-US" sz="2000" dirty="0">
              <a:solidFill>
                <a:schemeClr val="tx1"/>
              </a:solidFill>
              <a:latin typeface="Cambria" pitchFamily="18" charset="0"/>
            </a:endParaRPr>
          </a:p>
          <a:p>
            <a:pPr marL="177800" indent="-177800" algn="r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chemeClr val="tx1"/>
                </a:solidFill>
                <a:latin typeface="Cambria" pitchFamily="18" charset="0"/>
                <a:hlinkClick r:id="rId3"/>
              </a:rPr>
              <a:t>http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  <a:hlinkClick r:id="rId3"/>
              </a:rPr>
              <a:t>://</a:t>
            </a:r>
            <a:r>
              <a:rPr lang="en-US" sz="2000" dirty="0" smtClean="0">
                <a:latin typeface="Cambria" pitchFamily="18" charset="0"/>
                <a:hlinkClick r:id="rId3"/>
              </a:rPr>
              <a:t>www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  <a:hlinkClick r:id="rId3"/>
              </a:rPr>
              <a:t>.worldbank.org/debt</a:t>
            </a:r>
            <a:endParaRPr lang="en-US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177800" indent="-177800" algn="r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60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8" grpId="0"/>
      <p:bldP spid="3061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j-lt"/>
                <a:ea typeface="+mn-ea"/>
                <a:cs typeface="+mn-cs"/>
              </a:rPr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DMF I – 5-years of implementation</a:t>
            </a:r>
          </a:p>
          <a:p>
            <a:r>
              <a:rPr lang="en-US" dirty="0" smtClean="0"/>
              <a:t>DMF II -Multi-donor </a:t>
            </a:r>
            <a:r>
              <a:rPr lang="en-US" dirty="0"/>
              <a:t>Trust Fund </a:t>
            </a:r>
            <a:endParaRPr lang="en-US" dirty="0" smtClean="0"/>
          </a:p>
          <a:p>
            <a:pPr lvl="1"/>
            <a:r>
              <a:rPr lang="en-US" dirty="0" smtClean="0"/>
              <a:t>Expanded </a:t>
            </a:r>
            <a:r>
              <a:rPr lang="en-US" dirty="0" smtClean="0"/>
              <a:t>Activities </a:t>
            </a:r>
            <a:r>
              <a:rPr lang="en-US" dirty="0" smtClean="0"/>
              <a:t>Coverage</a:t>
            </a:r>
          </a:p>
          <a:p>
            <a:pPr lvl="1"/>
            <a:r>
              <a:rPr lang="en-US" dirty="0" smtClean="0"/>
              <a:t>Country coverage</a:t>
            </a:r>
          </a:p>
          <a:p>
            <a:pPr lvl="1"/>
            <a:r>
              <a:rPr lang="en-US" dirty="0" smtClean="0"/>
              <a:t>Governance arrangements</a:t>
            </a:r>
          </a:p>
          <a:p>
            <a:pPr lvl="1"/>
            <a:r>
              <a:rPr lang="en-US" dirty="0" smtClean="0"/>
              <a:t> Contributions and commitments</a:t>
            </a:r>
            <a:endParaRPr lang="en-US" dirty="0" smtClean="0"/>
          </a:p>
          <a:p>
            <a:r>
              <a:rPr lang="en-US" dirty="0" smtClean="0"/>
              <a:t>Findings from TA activities and how that shapes DMF II work program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2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Cambria" pitchFamily="18" charset="0"/>
              </a:rPr>
              <a:t>DMF 1: Program </a:t>
            </a:r>
            <a:r>
              <a:rPr lang="en-US" dirty="0">
                <a:latin typeface="Cambria" pitchFamily="18" charset="0"/>
              </a:rPr>
              <a:t>Implementation (1) </a:t>
            </a:r>
            <a:br>
              <a:rPr lang="en-US" dirty="0">
                <a:latin typeface="Cambria" pitchFamily="18" charset="0"/>
              </a:rPr>
            </a:br>
            <a:r>
              <a:rPr lang="en-US" dirty="0">
                <a:latin typeface="Cambria" pitchFamily="18" charset="0"/>
              </a:rPr>
              <a:t>Activity wise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6096000"/>
            <a:ext cx="1905008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* up to April 2014</a:t>
            </a:r>
            <a:endParaRPr lang="en-US" sz="11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20459"/>
            <a:ext cx="6210304" cy="3875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400" y="16002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 towards formulation of debt management  strategy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 in capacity building trainings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14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07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>
                <a:latin typeface="Cambria" pitchFamily="18" charset="0"/>
              </a:rPr>
              <a:t>Program Implementation </a:t>
            </a:r>
            <a:r>
              <a:rPr lang="en-US" dirty="0" smtClean="0">
                <a:latin typeface="Cambria" pitchFamily="18" charset="0"/>
              </a:rPr>
              <a:t>(2) </a:t>
            </a:r>
            <a:r>
              <a:rPr lang="en-US" dirty="0" smtClean="0">
                <a:latin typeface="+mn-lt"/>
              </a:rPr>
              <a:t>Capacity </a:t>
            </a:r>
            <a:r>
              <a:rPr lang="en-US" dirty="0">
                <a:latin typeface="+mn-lt"/>
              </a:rPr>
              <a:t>Building </a:t>
            </a:r>
            <a:r>
              <a:rPr lang="en-US" dirty="0" smtClean="0">
                <a:latin typeface="+mn-lt"/>
              </a:rPr>
              <a:t>-Trainings </a:t>
            </a:r>
            <a:endParaRPr lang="en-US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447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Training by Type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257800" y="1450249"/>
            <a:ext cx="296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Training by Region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" y="2044286"/>
            <a:ext cx="3567113" cy="3594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44286"/>
            <a:ext cx="3346450" cy="3594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85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Program Implementation </a:t>
            </a:r>
            <a:r>
              <a:rPr lang="en-US" dirty="0" smtClean="0">
                <a:latin typeface="+mn-lt"/>
              </a:rPr>
              <a:t>(3): </a:t>
            </a:r>
            <a:r>
              <a:rPr lang="en-US" dirty="0" smtClean="0">
                <a:latin typeface="+mn-lt"/>
              </a:rPr>
              <a:t>Diversity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000" dirty="0" smtClean="0"/>
              <a:t>DeMPA, Reform Plan and MTDS)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43050"/>
            <a:ext cx="7543799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112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+mn-lt"/>
              </a:rPr>
              <a:t>Program Implementation </a:t>
            </a:r>
            <a:r>
              <a:rPr lang="en-US" sz="3200" dirty="0" smtClean="0">
                <a:latin typeface="+mn-lt"/>
              </a:rPr>
              <a:t>(4)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(Planned </a:t>
            </a:r>
            <a:r>
              <a:rPr lang="en-US" sz="3200" dirty="0" err="1">
                <a:latin typeface="+mn-lt"/>
              </a:rPr>
              <a:t>vs</a:t>
            </a:r>
            <a:r>
              <a:rPr lang="en-US" sz="3200" dirty="0">
                <a:latin typeface="+mn-lt"/>
              </a:rPr>
              <a:t> Actuals: inception to </a:t>
            </a:r>
            <a:r>
              <a:rPr lang="en-US" sz="3200" dirty="0" smtClean="0">
                <a:latin typeface="+mn-lt"/>
              </a:rPr>
              <a:t>April 2014)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369146"/>
              </p:ext>
            </p:extLst>
          </p:nvPr>
        </p:nvGraphicFramePr>
        <p:xfrm>
          <a:off x="1219200" y="1447802"/>
          <a:ext cx="6629400" cy="4876801"/>
        </p:xfrm>
        <a:graphic>
          <a:graphicData uri="http://schemas.openxmlformats.org/drawingml/2006/table">
            <a:tbl>
              <a:tblPr/>
              <a:tblGrid>
                <a:gridCol w="3472112"/>
                <a:gridCol w="1526551"/>
                <a:gridCol w="1630737"/>
              </a:tblGrid>
              <a:tr h="9753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DMF Program implementation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January 2009-June 2014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Planned till June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Actual till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April 2014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Total missions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183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134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of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which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DeMPA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missions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82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of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which MTDS missions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of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which Reform Plan missions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Training events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DMPP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DMN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Stakeholders Forum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4 (+1)*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6751" y="6488668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sz="1400" dirty="0" smtClean="0"/>
              <a:t>Fifth in April 2014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226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DMF II- Multi-donor Trust </a:t>
            </a:r>
            <a:r>
              <a:rPr lang="en-US" dirty="0" smtClean="0"/>
              <a:t>Fund Launched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DMF II launched on April 4, 2015 in partnership with IMF</a:t>
            </a:r>
          </a:p>
          <a:p>
            <a:r>
              <a:rPr lang="en-US" dirty="0" smtClean="0"/>
              <a:t>Builds </a:t>
            </a:r>
            <a:r>
              <a:rPr lang="en-US" dirty="0" smtClean="0"/>
              <a:t>on basic principles of DMF I</a:t>
            </a:r>
          </a:p>
          <a:p>
            <a:pPr lvl="1"/>
            <a:r>
              <a:rPr lang="en-US" dirty="0" smtClean="0"/>
              <a:t>Programmatic approach</a:t>
            </a:r>
          </a:p>
          <a:p>
            <a:pPr lvl="1"/>
            <a:r>
              <a:rPr lang="en-US" dirty="0" smtClean="0"/>
              <a:t>Sustained engagement</a:t>
            </a:r>
          </a:p>
          <a:p>
            <a:pPr lvl="1"/>
            <a:r>
              <a:rPr lang="en-US" dirty="0" smtClean="0"/>
              <a:t>Promote collaboration among wide range of institutions and partners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Builds on strong partnership </a:t>
            </a:r>
            <a:r>
              <a:rPr lang="en-US" sz="3200" dirty="0"/>
              <a:t>with IMF </a:t>
            </a:r>
            <a:endParaRPr lang="en-US" sz="3200" dirty="0" smtClean="0"/>
          </a:p>
          <a:p>
            <a:pPr lvl="1"/>
            <a:r>
              <a:rPr lang="en-US" dirty="0"/>
              <a:t>to leverage institutional expertise  </a:t>
            </a:r>
          </a:p>
          <a:p>
            <a:pPr lvl="1"/>
            <a:r>
              <a:rPr lang="en-US" dirty="0"/>
              <a:t>to deliver capacity building in debt policy and management </a:t>
            </a:r>
            <a:endParaRPr lang="en-US" dirty="0" smtClean="0"/>
          </a:p>
          <a:p>
            <a:pPr lvl="2"/>
            <a:r>
              <a:rPr lang="en-US" dirty="0" smtClean="0"/>
              <a:t>Working together on debt relief and </a:t>
            </a:r>
            <a:r>
              <a:rPr lang="en-US" dirty="0"/>
              <a:t>debt sustainability initiatives, and technical assistance on medium-term debt management strategy (MTDS) </a:t>
            </a:r>
            <a:r>
              <a:rPr lang="en-US" dirty="0" smtClean="0"/>
              <a:t>formulations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876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+mj-lt"/>
                <a:ea typeface="+mn-ea"/>
                <a:cs typeface="+mn-cs"/>
              </a:rPr>
              <a:t>Expanded Coverage of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236831585"/>
              </p:ext>
            </p:extLst>
          </p:nvPr>
        </p:nvGraphicFramePr>
        <p:xfrm>
          <a:off x="228600" y="1524000"/>
          <a:ext cx="8670758" cy="43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6005903"/>
            <a:ext cx="8991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*</a:t>
            </a:r>
            <a:r>
              <a:rPr lang="en-US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ctivities will be carried out jointly for both the Bank and IMF, and Implementing Partners.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29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+mj-lt"/>
                <a:ea typeface="+mn-ea"/>
                <a:cs typeface="+mn-cs"/>
              </a:rPr>
              <a:t>Country Coverage – Similar to DMF I</a:t>
            </a:r>
            <a:endParaRPr lang="en-US" b="1" dirty="0">
              <a:latin typeface="+mj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IDA-eligible countries</a:t>
            </a:r>
            <a:r>
              <a:rPr lang="en-US" dirty="0"/>
              <a:t>, </a:t>
            </a:r>
            <a:r>
              <a:rPr lang="en-US" dirty="0" smtClean="0"/>
              <a:t>LICs and those that have graduated but were part of the initial program 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IMF’s Poverty Reduction and Growth Trust countries</a:t>
            </a:r>
          </a:p>
          <a:p>
            <a:pPr lvl="2"/>
            <a:r>
              <a:rPr lang="en-US" dirty="0" smtClean="0"/>
              <a:t>a sub-set of LICs</a:t>
            </a:r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922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MEDPPT01">
  <a:themeElements>
    <a:clrScheme name="Custom 1">
      <a:dk1>
        <a:srgbClr val="1F497D"/>
      </a:dk1>
      <a:lt1>
        <a:srgbClr val="FFFFFF"/>
      </a:lt1>
      <a:dk2>
        <a:srgbClr val="17365D"/>
      </a:dk2>
      <a:lt2>
        <a:srgbClr val="C6D9F0"/>
      </a:lt2>
      <a:accent1>
        <a:srgbClr val="0F243E"/>
      </a:accent1>
      <a:accent2>
        <a:srgbClr val="17365D"/>
      </a:accent2>
      <a:accent3>
        <a:srgbClr val="548DD4"/>
      </a:accent3>
      <a:accent4>
        <a:srgbClr val="8DB3E2"/>
      </a:accent4>
      <a:accent5>
        <a:srgbClr val="B8CCE4"/>
      </a:accent5>
      <a:accent6>
        <a:srgbClr val="DBE5F1"/>
      </a:accent6>
      <a:hlink>
        <a:srgbClr val="0000FF"/>
      </a:hlink>
      <a:folHlink>
        <a:srgbClr val="800080"/>
      </a:folHlink>
    </a:clrScheme>
    <a:fontScheme name="Cambria_Custom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PRMEDPPT01</Template>
  <TotalTime>4897</TotalTime>
  <Words>924</Words>
  <Application>Microsoft Office PowerPoint</Application>
  <PresentationFormat>On-screen Show (4:3)</PresentationFormat>
  <Paragraphs>175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PRMEDPPT01</vt:lpstr>
      <vt:lpstr>Debt Management Facility Briefing </vt:lpstr>
      <vt:lpstr>Contents</vt:lpstr>
      <vt:lpstr>DMF 1: Program Implementation (1)  Activity wise</vt:lpstr>
      <vt:lpstr>Program Implementation (2) Capacity Building -Trainings </vt:lpstr>
      <vt:lpstr>Program Implementation (3): Diversity  (DeMPA, Reform Plan and MTDS)</vt:lpstr>
      <vt:lpstr>Program Implementation (4) (Planned vs Actuals: inception to April 2014)</vt:lpstr>
      <vt:lpstr> DMF II- Multi-donor Trust Fund Launched </vt:lpstr>
      <vt:lpstr>Expanded Coverage of Activities</vt:lpstr>
      <vt:lpstr>Country Coverage – Similar to DMF I</vt:lpstr>
      <vt:lpstr>Governance Arrangements</vt:lpstr>
      <vt:lpstr>Contributions and Commitments</vt:lpstr>
      <vt:lpstr>What have the DeMPA results shown us?</vt:lpstr>
      <vt:lpstr>What have the MTDSs shown us: Average values of risk indicators</vt:lpstr>
      <vt:lpstr>Progress Made: Early Outcomes </vt:lpstr>
      <vt:lpstr>Conclusions</vt:lpstr>
      <vt:lpstr>Thank You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wb292655</dc:creator>
  <cp:lastModifiedBy>Abha Prasad</cp:lastModifiedBy>
  <cp:revision>379</cp:revision>
  <dcterms:created xsi:type="dcterms:W3CDTF">2009-04-21T18:29:25Z</dcterms:created>
  <dcterms:modified xsi:type="dcterms:W3CDTF">2014-05-06T02:34:38Z</dcterms:modified>
</cp:coreProperties>
</file>