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6" r:id="rId2"/>
    <p:sldId id="405" r:id="rId3"/>
    <p:sldId id="389" r:id="rId4"/>
    <p:sldId id="320" r:id="rId5"/>
    <p:sldId id="360" r:id="rId6"/>
    <p:sldId id="355" r:id="rId7"/>
    <p:sldId id="412" r:id="rId8"/>
    <p:sldId id="407" r:id="rId9"/>
    <p:sldId id="343" r:id="rId10"/>
    <p:sldId id="416" r:id="rId11"/>
    <p:sldId id="417" r:id="rId12"/>
    <p:sldId id="418" r:id="rId13"/>
    <p:sldId id="358" r:id="rId14"/>
    <p:sldId id="415" r:id="rId15"/>
    <p:sldId id="408" r:id="rId16"/>
    <p:sldId id="409" r:id="rId17"/>
    <p:sldId id="410" r:id="rId18"/>
    <p:sldId id="411" r:id="rId19"/>
    <p:sldId id="413" r:id="rId20"/>
    <p:sldId id="414" r:id="rId21"/>
    <p:sldId id="335" r:id="rId22"/>
  </p:sldIdLst>
  <p:sldSz cx="9144000" cy="6858000" type="screen4x3"/>
  <p:notesSz cx="6669088" cy="9928225"/>
  <p:embeddedFontLst>
    <p:embeddedFont>
      <p:font typeface="Malgun Gothic" panose="020B0503020000020004" pitchFamily="34" charset="-127"/>
      <p:regular r:id="rId25"/>
      <p:bold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Gulim" panose="020B0600000101010101" pitchFamily="34" charset="-127"/>
      <p:regular r:id="rId31"/>
    </p:embeddedFont>
    <p:embeddedFont>
      <p:font typeface="Dotum" panose="020B0600000101010101" pitchFamily="34" charset="-127"/>
      <p:regular r:id="rId32"/>
    </p:embeddedFont>
    <p:embeddedFont>
      <p:font typeface="HY신명조" panose="020B0600000101010101" charset="-127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4156">
          <p15:clr>
            <a:srgbClr val="A4A3A4"/>
          </p15:clr>
        </p15:guide>
        <p15:guide id="5" pos="2880">
          <p15:clr>
            <a:srgbClr val="A4A3A4"/>
          </p15:clr>
        </p15:guide>
        <p15:guide id="6" pos="158">
          <p15:clr>
            <a:srgbClr val="A4A3A4"/>
          </p15:clr>
        </p15:guide>
        <p15:guide id="7" pos="340">
          <p15:clr>
            <a:srgbClr val="A4A3A4"/>
          </p15:clr>
        </p15:guide>
        <p15:guide id="8" pos="476">
          <p15:clr>
            <a:srgbClr val="A4A3A4"/>
          </p15:clr>
        </p15:guide>
        <p15:guide id="9" pos="56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서강일" initials="서강일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9BA"/>
    <a:srgbClr val="F46F0C"/>
    <a:srgbClr val="75DBFF"/>
    <a:srgbClr val="F2A10E"/>
    <a:srgbClr val="D76917"/>
    <a:srgbClr val="56901C"/>
    <a:srgbClr val="90D7FA"/>
    <a:srgbClr val="F4AAAA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7" autoAdjust="0"/>
    <p:restoredTop sz="89180" autoAdjust="0"/>
  </p:normalViewPr>
  <p:slideViewPr>
    <p:cSldViewPr>
      <p:cViewPr varScale="1">
        <p:scale>
          <a:sx n="104" d="100"/>
          <a:sy n="104" d="100"/>
        </p:scale>
        <p:origin x="1710" y="96"/>
      </p:cViewPr>
      <p:guideLst>
        <p:guide orient="horz" pos="2432"/>
        <p:guide orient="horz" pos="572"/>
        <p:guide orient="horz" pos="1071"/>
        <p:guide orient="horz" pos="4156"/>
        <p:guide pos="2880"/>
        <p:guide pos="158"/>
        <p:guide pos="340"/>
        <p:guide pos="47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890665" cy="496967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6871" y="1"/>
            <a:ext cx="2890665" cy="496967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r">
              <a:defRPr sz="1200"/>
            </a:lvl1pPr>
          </a:lstStyle>
          <a:p>
            <a:fld id="{AC7FB14A-8977-4838-93B2-5CCD26DADB87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" y="9429675"/>
            <a:ext cx="2890665" cy="496966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6871" y="9429675"/>
            <a:ext cx="2890665" cy="496966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r">
              <a:defRPr sz="1200"/>
            </a:lvl1pPr>
          </a:lstStyle>
          <a:p>
            <a:fld id="{68AE1A87-D9E5-45DB-B83F-F364AAB446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39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11" y="5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r">
              <a:defRPr sz="1200"/>
            </a:lvl1pPr>
          </a:lstStyle>
          <a:p>
            <a:fld id="{A3C84A33-5625-4642-AAC1-FE33ABB47B2F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6" rIns="91424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15913"/>
            <a:ext cx="5335270" cy="4467701"/>
          </a:xfrm>
          <a:prstGeom prst="rect">
            <a:avLst/>
          </a:prstGeom>
        </p:spPr>
        <p:txBody>
          <a:bodyPr vert="horz" lIns="91424" tIns="45716" rIns="91424" bIns="4571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6" y="9430096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11" y="9430096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r">
              <a:defRPr sz="1200"/>
            </a:lvl1pPr>
          </a:lstStyle>
          <a:p>
            <a:fld id="{8F0C9F94-14CE-4B35-BA6A-C966B08B1A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6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71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05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2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23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974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974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974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97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 발표를 경청해 주셔서 </a:t>
            </a:r>
            <a:r>
              <a:rPr lang="ko-KR" altLang="en-US" dirty="0" err="1" smtClean="0"/>
              <a:t>감사드립니다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37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54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15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04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32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20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6872" y="9429756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0" tIns="45299" rIns="90600" bIns="45299" anchor="b"/>
          <a:lstStyle/>
          <a:p>
            <a:pPr algn="r" defTabSz="903982"/>
            <a:fld id="{07CDCC1A-F896-4DE3-98A5-6927BA52D679}" type="slidenum">
              <a:rPr lang="en-US" altLang="ko-KR" sz="1200">
                <a:ea typeface="굴림" pitchFamily="50" charset="-127"/>
              </a:rPr>
              <a:pPr algn="r" defTabSz="903982"/>
              <a:t>7</a:t>
            </a:fld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776872" y="9429756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7" tIns="45263" rIns="90527" bIns="45263" anchor="b"/>
          <a:lstStyle/>
          <a:p>
            <a:pPr algn="r" defTabSz="903982"/>
            <a:fld id="{F0F56CE7-FA37-4850-A8B3-BD3A9FECD7FB}" type="slidenum">
              <a:rPr lang="en-US" altLang="ko-KR" sz="1200">
                <a:ea typeface="굴림" pitchFamily="50" charset="-127"/>
              </a:rPr>
              <a:pPr algn="r" defTabSz="903982"/>
              <a:t>7</a:t>
            </a:fld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7287" cy="3725862"/>
          </a:xfrm>
          <a:ln/>
        </p:spPr>
      </p:sp>
      <p:sp>
        <p:nvSpPr>
          <p:cNvPr id="3994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519" tIns="45255" rIns="90519" bIns="45255">
            <a:normAutofit/>
          </a:bodyPr>
          <a:lstStyle/>
          <a:p>
            <a:pPr eaLnBrk="1" hangingPunct="1"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878419" y="4932370"/>
            <a:ext cx="5332779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19" tIns="45255" rIns="90519" bIns="45255"/>
          <a:lstStyle/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현재 우리나라는</a:t>
            </a:r>
            <a:r>
              <a:rPr lang="en-US" altLang="ko-KR" sz="1500" b="1" dirty="0">
                <a:ea typeface="굴림" pitchFamily="50" charset="-127"/>
              </a:rPr>
              <a:t>/ </a:t>
            </a:r>
            <a:r>
              <a:rPr lang="ko-KR" altLang="en-US" sz="1500" b="1" dirty="0">
                <a:ea typeface="굴림" pitchFamily="50" charset="-127"/>
              </a:rPr>
              <a:t>각 부문에서</a:t>
            </a:r>
            <a:r>
              <a:rPr lang="en-US" altLang="ko-KR" sz="1500" b="1" dirty="0">
                <a:ea typeface="굴림" pitchFamily="50" charset="-127"/>
              </a:rPr>
              <a:t>/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세계 </a:t>
            </a:r>
            <a:r>
              <a:rPr lang="en-US" altLang="ko-KR" sz="1500" b="1" dirty="0">
                <a:ea typeface="굴림" pitchFamily="50" charset="-127"/>
              </a:rPr>
              <a:t>10</a:t>
            </a:r>
            <a:r>
              <a:rPr lang="ko-KR" altLang="en-US" sz="1500" b="1" dirty="0">
                <a:ea typeface="굴림" pitchFamily="50" charset="-127"/>
              </a:rPr>
              <a:t>위권대의</a:t>
            </a:r>
            <a:r>
              <a:rPr lang="en-US" altLang="ko-KR" sz="1500" b="1" dirty="0">
                <a:ea typeface="굴림" pitchFamily="50" charset="-127"/>
              </a:rPr>
              <a:t>/ </a:t>
            </a:r>
            <a:r>
              <a:rPr lang="ko-KR" altLang="en-US" sz="1500" b="1" dirty="0">
                <a:ea typeface="굴림" pitchFamily="50" charset="-127"/>
              </a:rPr>
              <a:t>중견국가로 부상하였습니다</a:t>
            </a:r>
            <a:r>
              <a:rPr lang="en-US" altLang="ko-KR" sz="1500" b="1" dirty="0">
                <a:ea typeface="굴림" pitchFamily="50" charset="-127"/>
              </a:rPr>
              <a:t>./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endParaRPr lang="en-US" altLang="ko-KR" sz="1500" b="1" dirty="0">
              <a:ea typeface="굴림" pitchFamily="50" charset="-127"/>
            </a:endParaRP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경제력 면에서는</a:t>
            </a:r>
            <a:r>
              <a:rPr lang="en-US" altLang="ko-KR" sz="1500" b="1" dirty="0">
                <a:ea typeface="굴림" pitchFamily="50" charset="-127"/>
              </a:rPr>
              <a:t>/ GDP </a:t>
            </a:r>
            <a:r>
              <a:rPr lang="ko-KR" altLang="en-US" sz="1500" b="1" dirty="0">
                <a:ea typeface="굴림" pitchFamily="50" charset="-127"/>
              </a:rPr>
              <a:t>규모로 세계 </a:t>
            </a:r>
            <a:r>
              <a:rPr lang="en-US" altLang="ko-KR" sz="1500" b="1" dirty="0">
                <a:ea typeface="굴림" pitchFamily="50" charset="-127"/>
              </a:rPr>
              <a:t>15</a:t>
            </a:r>
            <a:r>
              <a:rPr lang="ko-KR" altLang="en-US" sz="1500" b="1" dirty="0">
                <a:ea typeface="굴림" pitchFamily="50" charset="-127"/>
              </a:rPr>
              <a:t>위이고</a:t>
            </a:r>
            <a:r>
              <a:rPr lang="en-US" altLang="ko-KR" sz="1500" b="1" dirty="0">
                <a:ea typeface="굴림" pitchFamily="50" charset="-127"/>
              </a:rPr>
              <a:t>,/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수출은 </a:t>
            </a:r>
            <a:r>
              <a:rPr lang="en-US" altLang="ko-KR" sz="1500" b="1" dirty="0">
                <a:ea typeface="굴림" pitchFamily="50" charset="-127"/>
              </a:rPr>
              <a:t>2009</a:t>
            </a:r>
            <a:r>
              <a:rPr lang="ko-KR" altLang="en-US" sz="1500" b="1" dirty="0">
                <a:ea typeface="굴림" pitchFamily="50" charset="-127"/>
              </a:rPr>
              <a:t>년 기준으로</a:t>
            </a:r>
            <a:r>
              <a:rPr lang="en-US" altLang="ko-KR" sz="1500" b="1" dirty="0">
                <a:ea typeface="굴림" pitchFamily="50" charset="-127"/>
              </a:rPr>
              <a:t>/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세계 </a:t>
            </a:r>
            <a:r>
              <a:rPr lang="en-US" altLang="ko-KR" sz="1500" b="1" dirty="0">
                <a:ea typeface="굴림" pitchFamily="50" charset="-127"/>
              </a:rPr>
              <a:t>9</a:t>
            </a:r>
            <a:r>
              <a:rPr lang="ko-KR" altLang="en-US" sz="1500" b="1" dirty="0">
                <a:ea typeface="굴림" pitchFamily="50" charset="-127"/>
              </a:rPr>
              <a:t>위로 올라설 것으로 예상됩니다</a:t>
            </a:r>
            <a:r>
              <a:rPr lang="en-US" altLang="ko-KR" sz="1500" b="1" dirty="0">
                <a:ea typeface="굴림" pitchFamily="50" charset="-127"/>
              </a:rPr>
              <a:t>.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endParaRPr lang="en-US" altLang="ko-KR" sz="1500" b="1" dirty="0">
              <a:ea typeface="굴림" pitchFamily="50" charset="-127"/>
            </a:endParaRP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산업경쟁력 측면에서는</a:t>
            </a:r>
            <a:r>
              <a:rPr lang="en-US" altLang="ko-KR" sz="1500" b="1" dirty="0">
                <a:ea typeface="굴림" pitchFamily="50" charset="-127"/>
              </a:rPr>
              <a:t>/ 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조선과 디스플레이 부문 세계 </a:t>
            </a:r>
            <a:r>
              <a:rPr lang="en-US" altLang="ko-KR" sz="1500" b="1" dirty="0">
                <a:ea typeface="굴림" pitchFamily="50" charset="-127"/>
              </a:rPr>
              <a:t>1</a:t>
            </a:r>
            <a:r>
              <a:rPr lang="ko-KR" altLang="en-US" sz="1500" b="1" dirty="0">
                <a:ea typeface="굴림" pitchFamily="50" charset="-127"/>
              </a:rPr>
              <a:t>위</a:t>
            </a:r>
            <a:r>
              <a:rPr lang="en-US" altLang="ko-KR" sz="1500" b="1" dirty="0">
                <a:ea typeface="굴림" pitchFamily="50" charset="-127"/>
              </a:rPr>
              <a:t>,/ </a:t>
            </a:r>
            <a:r>
              <a:rPr lang="ko-KR" altLang="en-US" sz="1500" b="1" dirty="0">
                <a:ea typeface="굴림" pitchFamily="50" charset="-127"/>
              </a:rPr>
              <a:t>휴대폰 </a:t>
            </a:r>
            <a:r>
              <a:rPr lang="en-US" altLang="ko-KR" sz="1500" b="1" dirty="0">
                <a:ea typeface="굴림" pitchFamily="50" charset="-127"/>
              </a:rPr>
              <a:t>2</a:t>
            </a:r>
            <a:r>
              <a:rPr lang="ko-KR" altLang="en-US" sz="1500" b="1" dirty="0">
                <a:ea typeface="굴림" pitchFamily="50" charset="-127"/>
              </a:rPr>
              <a:t>위 등</a:t>
            </a:r>
            <a:r>
              <a:rPr lang="en-US" altLang="ko-KR" sz="1500" b="1" dirty="0">
                <a:ea typeface="굴림" pitchFamily="50" charset="-127"/>
              </a:rPr>
              <a:t>/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다양한 제품들이</a:t>
            </a:r>
            <a:r>
              <a:rPr lang="en-US" altLang="ko-KR" sz="1500" b="1" dirty="0">
                <a:ea typeface="굴림" pitchFamily="50" charset="-127"/>
              </a:rPr>
              <a:t>/ </a:t>
            </a:r>
            <a:r>
              <a:rPr lang="ko-KR" altLang="en-US" sz="1500" b="1" dirty="0">
                <a:ea typeface="굴림" pitchFamily="50" charset="-127"/>
              </a:rPr>
              <a:t>세계시장에서 </a:t>
            </a:r>
            <a:r>
              <a:rPr lang="ko-KR" altLang="en-US" sz="1500" b="1" dirty="0" err="1">
                <a:ea typeface="굴림" pitchFamily="50" charset="-127"/>
              </a:rPr>
              <a:t>선두권을</a:t>
            </a:r>
            <a:r>
              <a:rPr lang="ko-KR" altLang="en-US" sz="1500" b="1" dirty="0">
                <a:ea typeface="굴림" pitchFamily="50" charset="-127"/>
              </a:rPr>
              <a:t> 지키고 있습니다</a:t>
            </a:r>
            <a:r>
              <a:rPr lang="en-US" altLang="ko-KR" sz="1500" b="1" dirty="0">
                <a:ea typeface="굴림" pitchFamily="50" charset="-127"/>
              </a:rPr>
              <a:t>.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endParaRPr lang="en-US" altLang="ko-KR" sz="1500" b="1" dirty="0">
              <a:ea typeface="굴림" pitchFamily="50" charset="-127"/>
            </a:endParaRP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과학기술력은</a:t>
            </a:r>
            <a:r>
              <a:rPr lang="en-US" altLang="ko-KR" sz="1500" b="1" dirty="0">
                <a:ea typeface="굴림" pitchFamily="50" charset="-127"/>
              </a:rPr>
              <a:t>/ </a:t>
            </a:r>
            <a:r>
              <a:rPr lang="ko-KR" altLang="en-US" sz="1500" b="1" dirty="0">
                <a:ea typeface="굴림" pitchFamily="50" charset="-127"/>
              </a:rPr>
              <a:t>국제특허출원 면에서</a:t>
            </a:r>
            <a:r>
              <a:rPr lang="en-US" altLang="ko-KR" sz="1500" b="1" dirty="0">
                <a:ea typeface="굴림" pitchFamily="50" charset="-127"/>
              </a:rPr>
              <a:t>/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세계 </a:t>
            </a:r>
            <a:r>
              <a:rPr lang="en-US" altLang="ko-KR" sz="1500" b="1" dirty="0">
                <a:ea typeface="굴림" pitchFamily="50" charset="-127"/>
              </a:rPr>
              <a:t>4</a:t>
            </a:r>
            <a:r>
              <a:rPr lang="ko-KR" altLang="en-US" sz="1500" b="1" dirty="0">
                <a:ea typeface="굴림" pitchFamily="50" charset="-127"/>
              </a:rPr>
              <a:t>위의 위치를 점하고 있습니다</a:t>
            </a:r>
            <a:r>
              <a:rPr lang="en-US" altLang="ko-KR" sz="1500" b="1" dirty="0">
                <a:ea typeface="굴림" pitchFamily="50" charset="-127"/>
              </a:rPr>
              <a:t>.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endParaRPr lang="en-US" altLang="ko-KR" sz="1500" b="1" dirty="0">
              <a:ea typeface="굴림" pitchFamily="50" charset="-127"/>
            </a:endParaRP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그 외에도</a:t>
            </a:r>
            <a:r>
              <a:rPr lang="en-US" altLang="ko-KR" sz="1500" b="1" dirty="0">
                <a:ea typeface="굴림" pitchFamily="50" charset="-127"/>
              </a:rPr>
              <a:t>/ </a:t>
            </a:r>
            <a:r>
              <a:rPr lang="ko-KR" altLang="en-US" sz="1500" b="1" dirty="0">
                <a:ea typeface="굴림" pitchFamily="50" charset="-127"/>
              </a:rPr>
              <a:t>스포츠</a:t>
            </a:r>
            <a:r>
              <a:rPr lang="en-US" altLang="ko-KR" sz="1500" b="1" dirty="0">
                <a:ea typeface="굴림" pitchFamily="50" charset="-127"/>
              </a:rPr>
              <a:t>, </a:t>
            </a:r>
            <a:r>
              <a:rPr lang="ko-KR" altLang="en-US" sz="1500" b="1" dirty="0" err="1">
                <a:ea typeface="굴림" pitchFamily="50" charset="-127"/>
              </a:rPr>
              <a:t>인적자본</a:t>
            </a:r>
            <a:r>
              <a:rPr lang="ko-KR" altLang="en-US" sz="1500" b="1" dirty="0">
                <a:ea typeface="굴림" pitchFamily="50" charset="-127"/>
              </a:rPr>
              <a:t> 등 다양한 영역에서</a:t>
            </a:r>
            <a:r>
              <a:rPr lang="en-US" altLang="ko-KR" sz="1500" b="1" dirty="0">
                <a:ea typeface="굴림" pitchFamily="50" charset="-127"/>
              </a:rPr>
              <a:t>/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r>
              <a:rPr lang="ko-KR" altLang="en-US" sz="1500" b="1" dirty="0">
                <a:ea typeface="굴림" pitchFamily="50" charset="-127"/>
              </a:rPr>
              <a:t>상당한 성과를 거두고 있습니다</a:t>
            </a:r>
            <a:r>
              <a:rPr lang="en-US" altLang="ko-KR" sz="1500" b="1" dirty="0">
                <a:ea typeface="굴림" pitchFamily="50" charset="-127"/>
              </a:rPr>
              <a:t>.</a:t>
            </a: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endParaRPr lang="en-US" altLang="ko-KR" sz="1500" b="1" dirty="0">
              <a:ea typeface="굴림" pitchFamily="50" charset="-127"/>
            </a:endParaRP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endParaRPr lang="en-US" altLang="ko-KR" sz="1500" b="1" dirty="0">
              <a:ea typeface="굴림" pitchFamily="50" charset="-127"/>
            </a:endParaRPr>
          </a:p>
          <a:p>
            <a:pPr defTabSz="903982">
              <a:lnSpc>
                <a:spcPct val="90000"/>
              </a:lnSpc>
              <a:spcBef>
                <a:spcPct val="30000"/>
              </a:spcBef>
            </a:pPr>
            <a:endParaRPr lang="en-US" altLang="ko-KR" sz="1500" b="1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83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24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5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Flapino\Desktop\2013.09.04_조달청_회의ppt\이미지\CI\가로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3788"/>
            <a:ext cx="1182074" cy="4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Flapino\Desktop\2013.09.04_조달청_회의ppt\이미지\CI\가로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3788"/>
            <a:ext cx="1182074" cy="4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4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마스터4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그림 8" descr="마스터3.jpg" hidden="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그림 14" descr="마스터-2.jpg" hidden="1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그림 13" descr="마스터.jpg" hidden="1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5570-8E77-47AE-9D45-71CC6B2C81F1}" type="datetimeFigureOut">
              <a:rPr lang="ko-KR" altLang="en-US" smtClean="0"/>
              <a:pPr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9" r:id="rId14"/>
    <p:sldLayoutId id="2147483670" r:id="rId15"/>
    <p:sldLayoutId id="2147483672" r:id="rId16"/>
    <p:sldLayoutId id="2147483673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2911" y="1500174"/>
            <a:ext cx="79296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2700000" algn="tl" rotWithShape="0">
              <a:prstClr val="black">
                <a:alpha val="43000"/>
              </a:prstClr>
            </a:outerShdw>
            <a:reflection blurRad="6350" stA="10000" endPos="5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7150">
              <a:bevelT w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kumimoji="0" sz="3200" b="1" spc="-15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defRPr>
            </a:lvl1pPr>
          </a:lstStyle>
          <a:p>
            <a:r>
              <a:rPr lang="en-US" altLang="ko-KR" sz="4000" dirty="0" smtClean="0"/>
              <a:t>e-Procurement Experiences </a:t>
            </a:r>
          </a:p>
          <a:p>
            <a:r>
              <a:rPr lang="en-US" altLang="ko-KR" sz="4000" dirty="0" smtClean="0"/>
              <a:t>of Korea</a:t>
            </a:r>
            <a:endParaRPr lang="en-US" altLang="ko-KR" sz="4000" dirty="0"/>
          </a:p>
        </p:txBody>
      </p:sp>
      <p:grpSp>
        <p:nvGrpSpPr>
          <p:cNvPr id="8" name="그룹 7"/>
          <p:cNvGrpSpPr/>
          <p:nvPr/>
        </p:nvGrpSpPr>
        <p:grpSpPr>
          <a:xfrm>
            <a:off x="1360940" y="5786454"/>
            <a:ext cx="6782960" cy="523220"/>
            <a:chOff x="1251083" y="6002124"/>
            <a:chExt cx="678296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1251083" y="6039169"/>
              <a:ext cx="210185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spc="-6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Kang-</a:t>
              </a:r>
              <a:r>
                <a:rPr lang="en-US" altLang="ko-KR" sz="2400" b="1" spc="-60" dirty="0" err="1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il</a:t>
              </a:r>
              <a:r>
                <a:rPr lang="en-US" altLang="ko-KR" sz="2400" b="1" spc="-6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400" b="1" spc="-60" dirty="0" err="1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Seo</a:t>
              </a:r>
              <a:r>
                <a:rPr lang="en-US" altLang="ko-KR" sz="2400" b="1" spc="-6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400" b="1" spc="-60" dirty="0">
                  <a:gradFill>
                    <a:gsLst>
                      <a:gs pos="2000">
                        <a:srgbClr val="FFC000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| </a:t>
              </a:r>
              <a:r>
                <a:rPr lang="en-US" altLang="ko-KR" sz="2400" b="1" spc="-6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0430" y="6002124"/>
              <a:ext cx="453361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spc="-3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Deputy Director, International Cooperation Division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spc="-3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Public Procurement Service (PPS), the Republic of Korea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58" y="3643314"/>
            <a:ext cx="8362995" cy="8258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Third South Asia Regional Public Procurement Conference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Dhaka, Bangladesh, November 2015</a:t>
            </a:r>
            <a:endParaRPr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367600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Information Disclosure</a:t>
            </a:r>
            <a:endParaRPr lang="ko-KR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9057" y="857232"/>
            <a:ext cx="8286779" cy="3606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dk1"/>
                </a:solidFill>
              </a:rPr>
              <a:t>Bidding Results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6" name="그림 28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1077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모서리가 둥근 직사각형 29"/>
          <p:cNvSpPr/>
          <p:nvPr/>
        </p:nvSpPr>
        <p:spPr bwMode="auto">
          <a:xfrm>
            <a:off x="653796" y="4000504"/>
            <a:ext cx="8072494" cy="2786058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직사각형 21"/>
          <p:cNvSpPr/>
          <p:nvPr/>
        </p:nvSpPr>
        <p:spPr bwMode="auto">
          <a:xfrm>
            <a:off x="1260862" y="4714884"/>
            <a:ext cx="2048140" cy="202439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000" dirty="0" smtClean="0"/>
              <a:t>Test Result</a:t>
            </a:r>
            <a:endParaRPr lang="ko-KR" altLang="en-US" sz="1000" dirty="0"/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121864" y="4829866"/>
            <a:ext cx="2154026" cy="714380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367600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Information Disclosure</a:t>
            </a:r>
            <a:endParaRPr lang="ko-KR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9057" y="857232"/>
            <a:ext cx="8286779" cy="3606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dk1"/>
                </a:solidFill>
              </a:rPr>
              <a:t>Progress Report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6" name="그림 28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1077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32"/>
          <p:cNvGrpSpPr/>
          <p:nvPr/>
        </p:nvGrpSpPr>
        <p:grpSpPr>
          <a:xfrm>
            <a:off x="447675" y="1290663"/>
            <a:ext cx="8248650" cy="5424485"/>
            <a:chOff x="447675" y="1290663"/>
            <a:chExt cx="8248650" cy="542448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675" y="1290663"/>
              <a:ext cx="8248650" cy="54244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 bwMode="auto">
            <a:xfrm>
              <a:off x="604130" y="1632164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Tender Notice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599366" y="2807830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Awarding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610252" y="3950838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Contracting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621138" y="5143512"/>
              <a:ext cx="2093474" cy="2578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Upfront Payment Request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21138" y="6149766"/>
              <a:ext cx="1379094" cy="2796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Upfront Payment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1833418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Purchase #</a:t>
              </a:r>
              <a:endParaRPr lang="ko-KR" altLang="en-US" sz="1000" dirty="0"/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2928926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#</a:t>
              </a:r>
              <a:endParaRPr lang="ko-KR" altLang="en-US" sz="1000" dirty="0"/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108548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Name</a:t>
              </a:r>
              <a:endParaRPr lang="ko-KR" altLang="en-US" sz="1000" dirty="0"/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5286380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Date</a:t>
              </a:r>
              <a:endParaRPr lang="ko-KR" altLang="en-US" sz="1000" dirty="0"/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6372792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Compt. Type</a:t>
              </a:r>
              <a:endParaRPr lang="ko-KR" altLang="en-US" sz="1000" dirty="0"/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7477020" y="1928802"/>
              <a:ext cx="66688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Contr.</a:t>
              </a:r>
            </a:p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Official</a:t>
              </a:r>
              <a:endParaRPr lang="ko-KR" altLang="en-US" sz="1000" dirty="0"/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1835584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Purchase #</a:t>
              </a:r>
              <a:endParaRPr lang="ko-KR" altLang="en-US" sz="1000" dirty="0"/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2967706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Procuring Entity</a:t>
              </a:r>
              <a:endParaRPr lang="ko-KR" altLang="en-US" sz="1000" dirty="0"/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4085418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Bid Opening</a:t>
              </a:r>
              <a:endParaRPr lang="ko-KR" altLang="en-US" sz="1000" dirty="0"/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5245434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Nominee</a:t>
              </a:r>
              <a:endParaRPr lang="ko-KR" altLang="en-US" sz="1000" dirty="0"/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6405450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Price</a:t>
              </a:r>
              <a:endParaRPr lang="ko-KR" altLang="en-US" sz="1000" dirty="0"/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7477020" y="3110590"/>
              <a:ext cx="738318" cy="175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Award</a:t>
              </a:r>
              <a:endParaRPr lang="ko-KR" altLang="en-US" sz="1000" dirty="0"/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1571604" y="4264484"/>
              <a:ext cx="642942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Contr. #</a:t>
              </a:r>
              <a:endParaRPr lang="ko-KR" altLang="en-US" sz="900" dirty="0"/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2313878" y="4264484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Purchase #</a:t>
              </a:r>
              <a:endParaRPr lang="ko-KR" altLang="en-US" sz="900" dirty="0"/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3182020" y="4275370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Contractor</a:t>
              </a:r>
              <a:endParaRPr lang="ko-KR" altLang="en-US" sz="900" dirty="0"/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4012072" y="4275370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Price</a:t>
              </a:r>
              <a:endParaRPr lang="ko-KR" altLang="en-US" sz="900" dirty="0"/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4861176" y="4269248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Item</a:t>
              </a:r>
              <a:endParaRPr lang="ko-KR" altLang="en-US" sz="900" dirty="0"/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5715008" y="4264484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Date</a:t>
              </a:r>
              <a:endParaRPr lang="ko-KR" altLang="en-US" sz="900" dirty="0"/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6292634" y="4253598"/>
              <a:ext cx="1214446" cy="2469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Process time (days)</a:t>
              </a:r>
            </a:p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Standard / Actual</a:t>
              </a:r>
              <a:endParaRPr lang="ko-KR" altLang="en-US" sz="900" dirty="0"/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7457414" y="4253598"/>
              <a:ext cx="686486" cy="2360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Contr. Official</a:t>
              </a:r>
              <a:endParaRPr lang="ko-KR" altLang="en-US" sz="900" dirty="0"/>
            </a:p>
          </p:txBody>
        </p:sp>
      </p:grpSp>
      <p:sp>
        <p:nvSpPr>
          <p:cNvPr id="34" name="모서리가 둥근 직사각형 33"/>
          <p:cNvSpPr/>
          <p:nvPr/>
        </p:nvSpPr>
        <p:spPr bwMode="auto">
          <a:xfrm>
            <a:off x="6357950" y="4165152"/>
            <a:ext cx="1153894" cy="785818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직사각형 91"/>
          <p:cNvSpPr/>
          <p:nvPr/>
        </p:nvSpPr>
        <p:spPr>
          <a:xfrm>
            <a:off x="5076056" y="2066296"/>
            <a:ext cx="3798018" cy="4659864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84000"/>
                  <a:lumOff val="16000"/>
                  <a:alpha val="55000"/>
                </a:schemeClr>
              </a:gs>
              <a:gs pos="0">
                <a:schemeClr val="bg1"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38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모서리가 둥근 직사각형 92"/>
          <p:cNvSpPr/>
          <p:nvPr/>
        </p:nvSpPr>
        <p:spPr bwMode="auto">
          <a:xfrm>
            <a:off x="5060549" y="1666876"/>
            <a:ext cx="3831928" cy="420019"/>
          </a:xfrm>
          <a:prstGeom prst="roundRect">
            <a:avLst>
              <a:gd name="adj" fmla="val 6774"/>
            </a:avLst>
          </a:prstGeom>
          <a:gradFill flip="none" rotWithShape="1">
            <a:gsLst>
              <a:gs pos="0">
                <a:srgbClr val="90B7DE">
                  <a:lumMod val="80000"/>
                </a:srgbClr>
              </a:gs>
              <a:gs pos="90000">
                <a:srgbClr val="3D74B1"/>
              </a:gs>
              <a:gs pos="100000">
                <a:srgbClr val="7CA2C8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ysClr val="window" lastClr="FFFFFF">
                <a:lumMod val="85000"/>
              </a:sysClr>
            </a:contourClr>
          </a:sp3d>
        </p:spPr>
        <p:txBody>
          <a:bodyPr rtlCol="0" anchor="ctr">
            <a:sp3d>
              <a:bevelT w="1270"/>
              <a:contourClr>
                <a:srgbClr val="386AA2"/>
              </a:contourClr>
            </a:sp3d>
          </a:bodyPr>
          <a:lstStyle/>
          <a:p>
            <a:pPr algn="ctr">
              <a:lnSpc>
                <a:spcPts val="2000"/>
              </a:lnSpc>
              <a:buClr>
                <a:prstClr val="black">
                  <a:lumMod val="85000"/>
                  <a:lumOff val="15000"/>
                </a:prstClr>
              </a:buClr>
              <a:buSzPct val="65000"/>
            </a:pPr>
            <a:r>
              <a:rPr lang="en-US" altLang="ko-KR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Transaction Cost </a:t>
            </a:r>
            <a:r>
              <a:rPr lang="en-US" altLang="ko-KR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Saving</a:t>
            </a:r>
            <a:endParaRPr lang="en-US" altLang="ko-KR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8693" y="2881313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pc="-80" dirty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$ </a:t>
            </a:r>
            <a:r>
              <a:rPr lang="en-US" altLang="ko-KR" b="1" spc="-80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6.6 B</a:t>
            </a:r>
            <a:endParaRPr lang="en-US" altLang="ko-KR" b="1" spc="-80" dirty="0"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모서리가 둥근 직사각형 64"/>
          <p:cNvSpPr/>
          <p:nvPr/>
        </p:nvSpPr>
        <p:spPr bwMode="auto">
          <a:xfrm>
            <a:off x="5357036" y="5869065"/>
            <a:ext cx="3329764" cy="440255"/>
          </a:xfrm>
          <a:prstGeom prst="roundRect">
            <a:avLst>
              <a:gd name="adj" fmla="val 6111"/>
            </a:avLst>
          </a:pr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63500" dist="25400" dir="2700000" algn="tl" rotWithShape="0">
              <a:prstClr val="black">
                <a:alpha val="42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Calibri" pitchFamily="34" charset="0"/>
              <a:ea typeface="돋움" pitchFamily="50" charset="-127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52986" y="5929535"/>
            <a:ext cx="122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Public Sector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24169" y="5929535"/>
            <a:ext cx="1282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Private Sector</a:t>
            </a:r>
          </a:p>
        </p:txBody>
      </p:sp>
      <p:grpSp>
        <p:nvGrpSpPr>
          <p:cNvPr id="5" name="그룹 79"/>
          <p:cNvGrpSpPr/>
          <p:nvPr/>
        </p:nvGrpSpPr>
        <p:grpSpPr>
          <a:xfrm>
            <a:off x="6715140" y="2285992"/>
            <a:ext cx="1993364" cy="642942"/>
            <a:chOff x="5580112" y="2828910"/>
            <a:chExt cx="1993364" cy="64294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4" name="이등변 삼각형 83"/>
            <p:cNvSpPr/>
            <p:nvPr/>
          </p:nvSpPr>
          <p:spPr bwMode="auto">
            <a:xfrm rot="10800000">
              <a:off x="6465980" y="3371800"/>
              <a:ext cx="185702" cy="100052"/>
            </a:xfrm>
            <a:prstGeom prst="triangle">
              <a:avLst/>
            </a:prstGeom>
            <a:solidFill>
              <a:srgbClr val="D05E00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80112" y="2828910"/>
              <a:ext cx="1993364" cy="528082"/>
            </a:xfrm>
            <a:prstGeom prst="roundRect">
              <a:avLst>
                <a:gd name="adj" fmla="val 10895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6">
                  <a:lumMod val="75000"/>
                </a:schemeClr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lnSpc>
                  <a:spcPts val="1400"/>
                </a:lnSpc>
                <a:spcBef>
                  <a:spcPct val="50000"/>
                </a:spcBef>
                <a:buSzPct val="65000"/>
                <a:defRPr sz="200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eaLnBrk="0" latinLnBrk="0" hangingPunct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ko-KR" sz="1400" b="1" spc="-10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- Reduced visits</a:t>
              </a:r>
            </a:p>
            <a:p>
              <a:pPr eaLnBrk="0" latinLnBrk="0" hangingPunct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ko-KR" sz="1400" b="1" spc="-10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- Reduced labor costs</a:t>
              </a:r>
            </a:p>
          </p:txBody>
        </p:sp>
      </p:grpSp>
      <p:grpSp>
        <p:nvGrpSpPr>
          <p:cNvPr id="6" name="그룹 89"/>
          <p:cNvGrpSpPr/>
          <p:nvPr/>
        </p:nvGrpSpPr>
        <p:grpSpPr>
          <a:xfrm>
            <a:off x="5364088" y="4204590"/>
            <a:ext cx="1872208" cy="632171"/>
            <a:chOff x="5644500" y="4464430"/>
            <a:chExt cx="2016224" cy="63217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0" name="이등변 삼각형 99"/>
            <p:cNvSpPr/>
            <p:nvPr/>
          </p:nvSpPr>
          <p:spPr bwMode="auto">
            <a:xfrm rot="10800000">
              <a:off x="6431617" y="4947545"/>
              <a:ext cx="188047" cy="14905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44500" y="4464430"/>
              <a:ext cx="2016224" cy="529200"/>
            </a:xfrm>
            <a:prstGeom prst="roundRect">
              <a:avLst>
                <a:gd name="adj" fmla="val 10907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0070C0"/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 eaLnBrk="0" latinLnBrk="0" hangingPunct="0">
                <a:lnSpc>
                  <a:spcPct val="100000"/>
                </a:lnSpc>
                <a:spcBef>
                  <a:spcPts val="0"/>
                </a:spcBef>
                <a:buSzPct val="65000"/>
                <a:defRPr sz="1400" b="1" spc="-1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ko-KR" dirty="0"/>
                <a:t>- Reduced lead-time</a:t>
              </a:r>
            </a:p>
            <a:p>
              <a:r>
                <a:rPr lang="en-US" altLang="ko-KR" dirty="0"/>
                <a:t>- Streamlined Process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876449" y="47882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pc="-1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$ </a:t>
            </a:r>
            <a:r>
              <a:rPr lang="en-US" altLang="ko-KR" b="1" spc="-1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1.4 B</a:t>
            </a:r>
            <a:endParaRPr lang="en-US" altLang="ko-KR" b="1" spc="-1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5805143" y="5107434"/>
            <a:ext cx="887881" cy="770182"/>
            <a:chOff x="5805143" y="5107434"/>
            <a:chExt cx="887881" cy="770182"/>
          </a:xfrm>
        </p:grpSpPr>
        <p:pic>
          <p:nvPicPr>
            <p:cNvPr id="44" name="그림 43" descr="stackofmoney25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5143" y="5373216"/>
              <a:ext cx="887881" cy="504400"/>
            </a:xfrm>
            <a:prstGeom prst="rect">
              <a:avLst/>
            </a:prstGeom>
            <a:effectLst>
              <a:outerShdw blurRad="38100" dist="25400" dir="5400000" algn="t" rotWithShape="0">
                <a:prstClr val="black">
                  <a:alpha val="51000"/>
                </a:prstClr>
              </a:outerShdw>
            </a:effectLst>
          </p:spPr>
        </p:pic>
        <p:pic>
          <p:nvPicPr>
            <p:cNvPr id="45" name="그림 44" descr="stackofmoney25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5143" y="5107434"/>
              <a:ext cx="887881" cy="504400"/>
            </a:xfrm>
            <a:prstGeom prst="rect">
              <a:avLst/>
            </a:prstGeom>
          </p:spPr>
        </p:pic>
      </p:grpSp>
      <p:grpSp>
        <p:nvGrpSpPr>
          <p:cNvPr id="89" name="그룹 88"/>
          <p:cNvGrpSpPr/>
          <p:nvPr/>
        </p:nvGrpSpPr>
        <p:grpSpPr>
          <a:xfrm>
            <a:off x="7380312" y="3201194"/>
            <a:ext cx="887881" cy="2676422"/>
            <a:chOff x="7340851" y="3201194"/>
            <a:chExt cx="887881" cy="2676422"/>
          </a:xfrm>
        </p:grpSpPr>
        <p:grpSp>
          <p:nvGrpSpPr>
            <p:cNvPr id="56" name="그룹 55"/>
            <p:cNvGrpSpPr/>
            <p:nvPr/>
          </p:nvGrpSpPr>
          <p:grpSpPr>
            <a:xfrm>
              <a:off x="7340851" y="5107434"/>
              <a:ext cx="887881" cy="770182"/>
              <a:chOff x="5805143" y="5107434"/>
              <a:chExt cx="887881" cy="770182"/>
            </a:xfrm>
          </p:grpSpPr>
          <p:pic>
            <p:nvPicPr>
              <p:cNvPr id="60" name="그림 59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  <a:effectLst>
                <a:outerShdw blurRad="38100" dist="25400" dir="5400000" algn="t" rotWithShape="0">
                  <a:prstClr val="black">
                    <a:alpha val="51000"/>
                  </a:prstClr>
                </a:outerShdw>
              </a:effectLst>
            </p:spPr>
          </p:pic>
          <p:pic>
            <p:nvPicPr>
              <p:cNvPr id="61" name="그림 60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63" name="그룹 62"/>
            <p:cNvGrpSpPr/>
            <p:nvPr/>
          </p:nvGrpSpPr>
          <p:grpSpPr>
            <a:xfrm>
              <a:off x="7340851" y="4562376"/>
              <a:ext cx="887881" cy="770182"/>
              <a:chOff x="5805143" y="5107434"/>
              <a:chExt cx="887881" cy="770182"/>
            </a:xfrm>
          </p:grpSpPr>
          <p:pic>
            <p:nvPicPr>
              <p:cNvPr id="64" name="그림 63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69" name="그림 68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80" name="그룹 79"/>
            <p:cNvGrpSpPr/>
            <p:nvPr/>
          </p:nvGrpSpPr>
          <p:grpSpPr>
            <a:xfrm>
              <a:off x="7340851" y="4016276"/>
              <a:ext cx="887881" cy="770182"/>
              <a:chOff x="5805143" y="5107434"/>
              <a:chExt cx="887881" cy="770182"/>
            </a:xfrm>
          </p:grpSpPr>
          <p:pic>
            <p:nvPicPr>
              <p:cNvPr id="81" name="그림 80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82" name="그림 81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83" name="그룹 82"/>
            <p:cNvGrpSpPr/>
            <p:nvPr/>
          </p:nvGrpSpPr>
          <p:grpSpPr>
            <a:xfrm>
              <a:off x="7340851" y="3201194"/>
              <a:ext cx="887881" cy="1045514"/>
              <a:chOff x="5805143" y="4832102"/>
              <a:chExt cx="887881" cy="1045514"/>
            </a:xfrm>
          </p:grpSpPr>
          <p:pic>
            <p:nvPicPr>
              <p:cNvPr id="86" name="그림 85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87" name="그림 86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88" name="그림 87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4832102"/>
                <a:ext cx="887881" cy="504400"/>
              </a:xfrm>
              <a:prstGeom prst="rect">
                <a:avLst/>
              </a:prstGeom>
            </p:spPr>
          </p:pic>
        </p:grpSp>
      </p:grpSp>
      <p:grpSp>
        <p:nvGrpSpPr>
          <p:cNvPr id="70" name="그룹 69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71" name="모서리가 둥근 직사각형 70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Saving of Transaction Costs via KONEPS 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직사각형 78"/>
          <p:cNvSpPr/>
          <p:nvPr/>
        </p:nvSpPr>
        <p:spPr>
          <a:xfrm>
            <a:off x="428595" y="1572219"/>
            <a:ext cx="45034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6"/>
              </a:buBlip>
              <a:defRPr/>
            </a:pP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Cost saving : </a:t>
            </a:r>
            <a:r>
              <a:rPr lang="en-US" altLang="ko-KR" sz="2000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</a:t>
            </a:r>
            <a:r>
              <a:rPr lang="en-US" altLang="ko-KR" sz="2000" b="1" spc="-60" dirty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en-US" altLang="ko-KR" sz="2000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 </a:t>
            </a: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per year </a:t>
            </a:r>
          </a:p>
          <a:p>
            <a:pPr marL="203200" indent="-203200">
              <a:buSzPct val="100000"/>
              <a:buBlip>
                <a:blip r:embed="rId6"/>
              </a:buBlip>
              <a:defRPr/>
            </a:pPr>
            <a:endParaRPr lang="en-US" altLang="ko-KR" sz="800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Private Sector : </a:t>
            </a:r>
            <a:r>
              <a:rPr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6.6 </a:t>
            </a:r>
            <a:r>
              <a:rPr lang="en-US" altLang="ko-KR" b="1" spc="-60" dirty="0" smtClean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altLang="ko-KR" sz="1600" b="1" spc="-60" dirty="0">
              <a:gradFill>
                <a:gsLst>
                  <a:gs pos="2000">
                    <a:schemeClr val="accent6">
                      <a:lumMod val="56000"/>
                    </a:schemeClr>
                  </a:gs>
                  <a:gs pos="39000">
                    <a:schemeClr val="accent6">
                      <a:lumMod val="75000"/>
                    </a:schemeClr>
                  </a:gs>
                  <a:gs pos="100000">
                    <a:srgbClr val="DC6706">
                      <a:lumMod val="71000"/>
                    </a:srgb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Public Sector : </a:t>
            </a:r>
            <a:r>
              <a:rPr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1.4 </a:t>
            </a:r>
            <a:r>
              <a:rPr lang="en-US" altLang="ko-KR" b="1" spc="-60" dirty="0" smtClean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altLang="ko-KR" sz="2000" b="1" spc="-15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428595" y="3119079"/>
            <a:ext cx="450344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Increased </a:t>
            </a: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efficiency</a:t>
            </a:r>
          </a:p>
          <a:p>
            <a:pPr marL="203200" indent="-203200">
              <a:buSzPct val="100000"/>
              <a:buBlip>
                <a:blip r:embed="rId6"/>
              </a:buBlip>
              <a:defRPr/>
            </a:pPr>
            <a:endParaRPr lang="en-US" altLang="ko-KR" sz="800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Receiving bids, validating related docs. 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selecting the winning </a:t>
            </a: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bid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Reduction of 7.8 million pages of paper documents per year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6727"/>
              </p:ext>
            </p:extLst>
          </p:nvPr>
        </p:nvGraphicFramePr>
        <p:xfrm>
          <a:off x="937312" y="4330394"/>
          <a:ext cx="3920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220"/>
                <a:gridCol w="1960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Before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over 30 </a:t>
                      </a:r>
                      <a:r>
                        <a:rPr lang="en-US" altLang="ko-KR" sz="1800" b="1" spc="-60" dirty="0" err="1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endParaRPr lang="en-US" altLang="ko-KR" sz="1800" b="1" spc="-60" dirty="0" smtClean="0">
                        <a:gradFill>
                          <a:gsLst>
                            <a:gs pos="2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After</a:t>
                      </a: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less than 30</a:t>
                      </a:r>
                      <a:r>
                        <a:rPr lang="en-US" altLang="ko-KR" sz="1800" b="1" spc="-60" baseline="0" dirty="0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spc="-60" baseline="0" dirty="0" err="1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mins</a:t>
                      </a:r>
                      <a:r>
                        <a:rPr lang="en-US" altLang="ko-KR" sz="1800" b="1" spc="-60" baseline="0" dirty="0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altLang="ko-KR" sz="1800" b="1" spc="-60" dirty="0" smtClean="0">
                        <a:gradFill>
                          <a:gsLst>
                            <a:gs pos="2000">
                              <a:srgbClr val="FFC000"/>
                            </a:gs>
                            <a:gs pos="100000">
                              <a:srgbClr val="FFFF00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136079" y="82550"/>
            <a:ext cx="3919663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Effect </a:t>
            </a:r>
            <a:r>
              <a:rPr lang="en-US" altLang="ko-KR" dirty="0"/>
              <a:t>of e-Procurement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136079" y="82550"/>
            <a:ext cx="4216219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Rolling out e-Procurement</a:t>
            </a:r>
            <a:endParaRPr lang="ko-KR" altLang="en-US" dirty="0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299134" y="1256066"/>
            <a:ext cx="5286412" cy="52322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Training and User Support</a:t>
            </a:r>
            <a:endParaRPr lang="ko-KR" altLang="en-US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14282" y="1883336"/>
            <a:ext cx="550072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altLang="ko-KR" sz="2200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Nation-wide training sessions</a:t>
            </a:r>
          </a:p>
          <a:p>
            <a:pPr marL="174625" indent="-174625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altLang="ko-KR" sz="2200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Marketing visits to public entities</a:t>
            </a:r>
          </a:p>
          <a:p>
            <a:pPr marL="174625" indent="-174625">
              <a:lnSpc>
                <a:spcPts val="3000"/>
              </a:lnSpc>
              <a:defRPr/>
            </a:pPr>
            <a:r>
              <a:rPr lang="en-US" altLang="ko-KR" sz="2200" spc="-50" dirty="0" smtClean="0">
                <a:solidFill>
                  <a:srgbClr val="064188"/>
                </a:solidFill>
                <a:latin typeface="Calibri" pitchFamily="34" charset="0"/>
                <a:cs typeface="Arial" pitchFamily="34" charset="0"/>
              </a:rPr>
              <a:t>  - educate people who feel hard to use KONEPS</a:t>
            </a:r>
            <a:endParaRPr lang="en-US" altLang="ko-KR" sz="2200" spc="-5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174625" indent="-174625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altLang="ko-KR" sz="2200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Marketing visits Web Call-Center</a:t>
            </a:r>
          </a:p>
          <a:p>
            <a:pPr marL="231775" indent="-231775">
              <a:lnSpc>
                <a:spcPts val="3000"/>
              </a:lnSpc>
              <a:defRPr/>
            </a:pPr>
            <a:r>
              <a:rPr lang="en-US" altLang="ko-KR" sz="2200" spc="-50" dirty="0" smtClean="0">
                <a:solidFill>
                  <a:srgbClr val="064188"/>
                </a:solidFill>
                <a:latin typeface="Calibri" pitchFamily="34" charset="0"/>
                <a:cs typeface="Arial" pitchFamily="34" charset="0"/>
              </a:rPr>
              <a:t>  - 70 staff offering 5,300 consultations daily via phone and video-conferencing</a:t>
            </a:r>
          </a:p>
        </p:txBody>
      </p:sp>
      <p:cxnSp>
        <p:nvCxnSpPr>
          <p:cNvPr id="42" name="직선 연결선 41"/>
          <p:cNvCxnSpPr/>
          <p:nvPr/>
        </p:nvCxnSpPr>
        <p:spPr>
          <a:xfrm flipV="1">
            <a:off x="357436" y="4142248"/>
            <a:ext cx="5214974" cy="1132"/>
          </a:xfrm>
          <a:prstGeom prst="line">
            <a:avLst/>
          </a:prstGeom>
          <a:ln w="31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6016406" y="1899008"/>
            <a:ext cx="2913312" cy="1428760"/>
          </a:xfrm>
          <a:prstGeom prst="roundRect">
            <a:avLst>
              <a:gd name="adj" fmla="val 3389"/>
            </a:avLst>
          </a:prstGeom>
          <a:solidFill>
            <a:srgbClr val="DEF0FB"/>
          </a:solidFill>
          <a:ln>
            <a:noFill/>
          </a:ln>
          <a:effectLst>
            <a:outerShdw dist="38100" dir="5400000" algn="t" rotWithShape="0">
              <a:srgbClr val="1E7DEE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000760" y="1983828"/>
            <a:ext cx="3000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/>
            <a:r>
              <a:rPr lang="en-US" altLang="ko-KR" i="1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 In the early onset of e-Bidding, PPS held 130 training sessions in 2001 and operated training courses at 23 locations 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21300" y="4335672"/>
            <a:ext cx="5286412" cy="52322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Incentives</a:t>
            </a:r>
            <a:endParaRPr lang="ko-KR" altLang="en-US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14282" y="4843220"/>
            <a:ext cx="55007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altLang="ko-KR" sz="2200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Discount for service fees when procurement request is made via KONEPS</a:t>
            </a:r>
          </a:p>
          <a:p>
            <a:pPr marL="174625" indent="-174625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altLang="ko-KR" sz="2200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e-GP usage was included in the government-wide performance evaluation criteria (‘05-’09)</a:t>
            </a:r>
            <a:endParaRPr lang="en-US" altLang="ko-KR" sz="2200" spc="-50" dirty="0" smtClean="0">
              <a:solidFill>
                <a:srgbClr val="06418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7340709" y="4857760"/>
            <a:ext cx="214314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6626329" y="5321650"/>
            <a:ext cx="217313" cy="4648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7988846" y="4000504"/>
            <a:ext cx="209120" cy="1785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69605" y="583586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2002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54823" y="583586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2010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0577" y="490717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20%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직사각형 54"/>
          <p:cNvSpPr/>
          <p:nvPr/>
        </p:nvSpPr>
        <p:spPr bwMode="auto">
          <a:xfrm>
            <a:off x="6126263" y="5786454"/>
            <a:ext cx="235745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3636" y="6233718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e-Contracting Ratio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12547" y="454998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40%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97899" y="369272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98%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83985" y="583586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3272853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rPr>
              <a:t>Recent Initiatives in e-Procurement</a:t>
            </a:r>
            <a:endParaRPr lang="ko-KR" altLang="en-US" sz="3200" b="1" spc="-150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0"/>
              </a:gra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25" y="3068960"/>
            <a:ext cx="69442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5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cs typeface="Arial" pitchFamily="34" charset="0"/>
              </a:rPr>
              <a:t>II</a:t>
            </a:r>
            <a:endParaRPr lang="ko-KR" altLang="en-US" sz="54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아래쪽 화살표 설명선 16"/>
          <p:cNvSpPr/>
          <p:nvPr/>
        </p:nvSpPr>
        <p:spPr>
          <a:xfrm rot="10800000">
            <a:off x="1043609" y="4662256"/>
            <a:ext cx="6984776" cy="504056"/>
          </a:xfrm>
          <a:prstGeom prst="downArrowCallout">
            <a:avLst>
              <a:gd name="adj1" fmla="val 58039"/>
              <a:gd name="adj2" fmla="val 49722"/>
              <a:gd name="adj3" fmla="val 40923"/>
              <a:gd name="adj4" fmla="val 4310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44401" y="5045343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 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5075180"/>
            <a:ext cx="7920880" cy="16399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74942" y="5321690"/>
            <a:ext cx="7776864" cy="12505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030762" y="3568188"/>
            <a:ext cx="2952328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788024" y="2338523"/>
            <a:ext cx="3880048" cy="2376923"/>
          </a:xfrm>
          <a:prstGeom prst="roundRect">
            <a:avLst/>
          </a:prstGeom>
          <a:solidFill>
            <a:srgbClr val="0070C0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8507" y="207167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purchaser’s system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799646" y="2581193"/>
            <a:ext cx="3816424" cy="2054177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987632" y="2943302"/>
            <a:ext cx="1584176" cy="1327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987632" y="2668088"/>
            <a:ext cx="1584176" cy="30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service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24"/>
          <p:cNvGrpSpPr/>
          <p:nvPr/>
        </p:nvGrpSpPr>
        <p:grpSpPr>
          <a:xfrm>
            <a:off x="5165365" y="3040251"/>
            <a:ext cx="1368341" cy="1127464"/>
            <a:chOff x="1259493" y="4725144"/>
            <a:chExt cx="1008251" cy="1127464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259632" y="4725144"/>
              <a:ext cx="1008112" cy="180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Registration</a:t>
              </a:r>
              <a:endParaRPr lang="ko-KR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1259493" y="4965451"/>
              <a:ext cx="1008112" cy="180000"/>
            </a:xfrm>
            <a:prstGeom prst="roundRect">
              <a:avLst/>
            </a:prstGeom>
            <a:solidFill>
              <a:srgbClr val="2D1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e-Tendering</a:t>
              </a: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1259493" y="5194729"/>
              <a:ext cx="1008112" cy="180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e-contract</a:t>
              </a:r>
              <a:endParaRPr lang="ko-KR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1259493" y="5423329"/>
              <a:ext cx="1008112" cy="180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Delivery/inspection</a:t>
              </a:r>
              <a:endParaRPr lang="ko-KR" alt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1259493" y="5672608"/>
              <a:ext cx="1008112" cy="180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Invoicing</a:t>
              </a:r>
              <a:endParaRPr lang="ko-KR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모서리가 둥근 직사각형 30"/>
          <p:cNvSpPr/>
          <p:nvPr/>
        </p:nvSpPr>
        <p:spPr>
          <a:xfrm>
            <a:off x="748269" y="3576776"/>
            <a:ext cx="2952328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68621" y="2338522"/>
            <a:ext cx="3880048" cy="2376923"/>
          </a:xfrm>
          <a:prstGeom prst="roundRect">
            <a:avLst/>
          </a:prstGeom>
          <a:solidFill>
            <a:srgbClr val="0070C0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2285" y="207167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KONEPS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00433" y="2604294"/>
            <a:ext cx="3816424" cy="2060104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05139" y="2987960"/>
            <a:ext cx="1584176" cy="15401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05139" y="2676676"/>
            <a:ext cx="1584176" cy="30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agency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73905" y="3068220"/>
            <a:ext cx="1440160" cy="1367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Gov.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Gov.</a:t>
            </a:r>
          </a:p>
          <a:p>
            <a:pPr algn="ctr"/>
            <a:r>
              <a:rPr lang="en-US" altLang="ko-K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Enterprise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484845" y="2987586"/>
            <a:ext cx="1584176" cy="154056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484845" y="2676302"/>
            <a:ext cx="1584176" cy="30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527975" y="3067846"/>
            <a:ext cx="1515410" cy="14315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200" b="1" dirty="0" smtClean="0">
                <a:solidFill>
                  <a:srgbClr val="2D1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Window</a:t>
            </a:r>
            <a:endParaRPr lang="en-US" altLang="ko-K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86946" y="2982372"/>
            <a:ext cx="1728192" cy="6248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686946" y="2653836"/>
            <a:ext cx="1728192" cy="30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Additional service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6673326" y="3018823"/>
            <a:ext cx="1728192" cy="5543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</a:t>
            </a:r>
            <a:endParaRPr lang="en-US" altLang="ko-K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auction</a:t>
            </a:r>
            <a:endParaRPr lang="en-US" altLang="ko-K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710086" y="3926690"/>
            <a:ext cx="1719566" cy="6014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695572" y="3641696"/>
            <a:ext cx="1719566" cy="30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service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6712824" y="3991278"/>
            <a:ext cx="1693688" cy="551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info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info</a:t>
            </a:r>
            <a:endParaRPr lang="en-US" altLang="ko-KR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142952" y="61024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43174" y="5022296"/>
            <a:ext cx="3943340" cy="34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KONEPS’s modules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084112" y="5451402"/>
            <a:ext cx="2422394" cy="28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124132" y="5775311"/>
            <a:ext cx="1145327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distribution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2335526" y="5775311"/>
            <a:ext cx="1145327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endParaRPr lang="en-US" altLang="ko-K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1139669" y="5983205"/>
            <a:ext cx="1145327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Log-in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2346553" y="5991482"/>
            <a:ext cx="1145327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2326859" y="6207506"/>
            <a:ext cx="1145327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1105382" y="6197140"/>
            <a:ext cx="1145327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KMS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3782912" y="5451402"/>
            <a:ext cx="2304256" cy="28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Linkage service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3782911" y="5775311"/>
            <a:ext cx="1080000" cy="29007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G4C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4985639" y="5767202"/>
            <a:ext cx="1080000" cy="29818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</a:p>
        </p:txBody>
      </p:sp>
      <p:sp>
        <p:nvSpPr>
          <p:cNvPr id="69" name="모서리가 둥근 직사각형 68"/>
          <p:cNvSpPr/>
          <p:nvPr/>
        </p:nvSpPr>
        <p:spPr>
          <a:xfrm>
            <a:off x="3794008" y="6111806"/>
            <a:ext cx="1080000" cy="26533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agency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4991388" y="6095823"/>
            <a:ext cx="1080000" cy="28131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Surety company</a:t>
            </a:r>
            <a:endParaRPr lang="ko-KR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285940" y="5451402"/>
            <a:ext cx="1800000" cy="28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순서도: 자기 디스크 71"/>
          <p:cNvSpPr/>
          <p:nvPr/>
        </p:nvSpPr>
        <p:spPr>
          <a:xfrm>
            <a:off x="6303192" y="5775459"/>
            <a:ext cx="1800000" cy="6120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순서도: 자기 디스크 73"/>
          <p:cNvSpPr/>
          <p:nvPr/>
        </p:nvSpPr>
        <p:spPr>
          <a:xfrm>
            <a:off x="6492112" y="5897966"/>
            <a:ext cx="711080" cy="432048"/>
          </a:xfrm>
          <a:prstGeom prst="flowChartMagneticDisk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71586" y="5922575"/>
            <a:ext cx="879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ko-KR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순서도: 자기 디스크 75"/>
          <p:cNvSpPr/>
          <p:nvPr/>
        </p:nvSpPr>
        <p:spPr>
          <a:xfrm>
            <a:off x="7247548" y="5897966"/>
            <a:ext cx="564812" cy="399540"/>
          </a:xfrm>
          <a:prstGeom prst="flowChartMagneticDisk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47547" y="5897966"/>
            <a:ext cx="629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ko-KR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2"/>
          <p:cNvSpPr txBox="1">
            <a:spLocks noChangeArrowheads="1"/>
          </p:cNvSpPr>
          <p:nvPr/>
        </p:nvSpPr>
        <p:spPr bwMode="auto">
          <a:xfrm>
            <a:off x="136079" y="82550"/>
            <a:ext cx="6160661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KONEPS for Private Sector Purchasers</a:t>
            </a:r>
            <a:endParaRPr lang="ko-KR" altLang="en-US" dirty="0"/>
          </a:p>
        </p:txBody>
      </p:sp>
      <p:grpSp>
        <p:nvGrpSpPr>
          <p:cNvPr id="79" name="그룹 43"/>
          <p:cNvGrpSpPr/>
          <p:nvPr/>
        </p:nvGrpSpPr>
        <p:grpSpPr>
          <a:xfrm>
            <a:off x="250825" y="833990"/>
            <a:ext cx="8693407" cy="402291"/>
            <a:chOff x="250825" y="833990"/>
            <a:chExt cx="8693407" cy="402291"/>
          </a:xfrm>
        </p:grpSpPr>
        <p:sp>
          <p:nvSpPr>
            <p:cNvPr id="80" name="Text Box 124"/>
            <p:cNvSpPr txBox="1">
              <a:spLocks noChangeArrowheads="1"/>
            </p:cNvSpPr>
            <p:nvPr/>
          </p:nvSpPr>
          <p:spPr bwMode="auto">
            <a:xfrm>
              <a:off x="311947" y="833990"/>
              <a:ext cx="8632285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Objective : Spreading the benefits of e-Procurement into the private sector</a:t>
              </a:r>
              <a:endPara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1" name="그룹 4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82" name="직사각형 81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4" name="직사각형 83"/>
          <p:cNvSpPr/>
          <p:nvPr/>
        </p:nvSpPr>
        <p:spPr>
          <a:xfrm>
            <a:off x="428595" y="1314378"/>
            <a:ext cx="8607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3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Transparency, fairness and cost savings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428596" y="1743006"/>
            <a:ext cx="8607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3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Shared supplier data with KONEPS 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직사각형 160"/>
          <p:cNvSpPr/>
          <p:nvPr/>
        </p:nvSpPr>
        <p:spPr>
          <a:xfrm>
            <a:off x="447736" y="1357298"/>
            <a:ext cx="8084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3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e-Bidding service for apartment complex mgt. offices and agricultural/fishery associations </a:t>
            </a:r>
            <a:r>
              <a:rPr lang="en-US" altLang="ko-KR" sz="1600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(October, </a:t>
            </a:r>
            <a:r>
              <a:rPr lang="en-US" altLang="ko-KR" sz="1600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2013</a:t>
            </a:r>
            <a:r>
              <a:rPr lang="en-US" altLang="ko-KR" sz="1600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altLang="ko-KR" sz="1600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43"/>
          <p:cNvGrpSpPr/>
          <p:nvPr/>
        </p:nvGrpSpPr>
        <p:grpSpPr>
          <a:xfrm>
            <a:off x="250825" y="848504"/>
            <a:ext cx="8107389" cy="402291"/>
            <a:chOff x="250825" y="848504"/>
            <a:chExt cx="8107389" cy="402291"/>
          </a:xfrm>
        </p:grpSpPr>
        <p:sp>
          <p:nvSpPr>
            <p:cNvPr id="45" name="Text Box 124"/>
            <p:cNvSpPr txBox="1">
              <a:spLocks noChangeArrowheads="1"/>
            </p:cNvSpPr>
            <p:nvPr/>
          </p:nvSpPr>
          <p:spPr bwMode="auto">
            <a:xfrm>
              <a:off x="339231" y="848504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Progress</a:t>
              </a:r>
              <a:endPara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그룹 4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36079" y="82550"/>
            <a:ext cx="6160661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KONEPS for Private Sector Purchasers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428596" y="2282603"/>
            <a:ext cx="8084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3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e-Bidding, e-Contracting, e-Invoicing for non-profit organizations </a:t>
            </a:r>
            <a:r>
              <a: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SMEs </a:t>
            </a:r>
            <a:r>
              <a:rPr lang="en-US" altLang="ko-KR" sz="1600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(December, 2014)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2428860" y="3929066"/>
            <a:ext cx="1928826" cy="121444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Apartment Complex Mgt. Offices</a:t>
            </a:r>
          </a:p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Agricultural/fishery Associations </a:t>
            </a: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4572000" y="3929066"/>
            <a:ext cx="1928826" cy="121444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Non-profit orgs.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6643702" y="3929066"/>
            <a:ext cx="1928826" cy="121444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SMEs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571472" y="3929066"/>
            <a:ext cx="1571636" cy="121444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Users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2428860" y="5357826"/>
            <a:ext cx="1928826" cy="92869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e-Bidding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4572000" y="5357826"/>
            <a:ext cx="1928826" cy="92869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e-Bidding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6643702" y="5357826"/>
            <a:ext cx="1928826" cy="92869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e-Bidding </a:t>
            </a:r>
          </a:p>
          <a:p>
            <a:pPr algn="ctr"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e-Contracting </a:t>
            </a:r>
          </a:p>
          <a:p>
            <a:pPr algn="ctr">
              <a:buSzPct val="65000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e-invoicing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71472" y="5357826"/>
            <a:ext cx="1571636" cy="92869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Functions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2486916" y="3357562"/>
            <a:ext cx="1771436" cy="42862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2013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4630056" y="3357562"/>
            <a:ext cx="1771436" cy="42862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2014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6701758" y="3357562"/>
            <a:ext cx="1771436" cy="42862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2015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직사각형 160"/>
          <p:cNvSpPr/>
          <p:nvPr/>
        </p:nvSpPr>
        <p:spPr>
          <a:xfrm>
            <a:off x="447736" y="1357298"/>
            <a:ext cx="8084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3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Gradual buy-in Oct. 2013 to Dec. 2014, and rapidly increased use from 2015</a:t>
            </a:r>
            <a:endParaRPr lang="en-US" altLang="ko-KR" sz="1600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43"/>
          <p:cNvGrpSpPr/>
          <p:nvPr/>
        </p:nvGrpSpPr>
        <p:grpSpPr>
          <a:xfrm>
            <a:off x="250825" y="848504"/>
            <a:ext cx="8107389" cy="402291"/>
            <a:chOff x="250825" y="848504"/>
            <a:chExt cx="8107389" cy="402291"/>
          </a:xfrm>
        </p:grpSpPr>
        <p:sp>
          <p:nvSpPr>
            <p:cNvPr id="45" name="Text Box 124"/>
            <p:cNvSpPr txBox="1">
              <a:spLocks noChangeArrowheads="1"/>
            </p:cNvSpPr>
            <p:nvPr/>
          </p:nvSpPr>
          <p:spPr bwMode="auto">
            <a:xfrm>
              <a:off x="339231" y="848504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Roll-out</a:t>
              </a:r>
              <a:endPara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그룹 4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36079" y="82550"/>
            <a:ext cx="6160661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KONEPS for Private Sector Purchasers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428596" y="2600262"/>
            <a:ext cx="8084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3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Number of e-Biddings by Private Sector Purchasers </a:t>
            </a:r>
            <a:endParaRPr lang="en-US" altLang="ko-KR" sz="1600" spc="-7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714347" y="3121990"/>
          <a:ext cx="7643867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7"/>
                <a:gridCol w="1357322"/>
                <a:gridCol w="1357322"/>
                <a:gridCol w="1214447"/>
                <a:gridCol w="150019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Apartment Complex Mgt.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2,694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3,061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Agricultural</a:t>
                      </a:r>
                      <a:r>
                        <a:rPr lang="en-US" altLang="ko-KR" sz="1400" baseline="0" dirty="0" smtClean="0">
                          <a:latin typeface="Arial" pitchFamily="34" charset="0"/>
                          <a:cs typeface="Arial" pitchFamily="34" charset="0"/>
                        </a:rPr>
                        <a:t>/fishery assoc.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Non-profit orgs.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SMEs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398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2,864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3,249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200" baseline="0" dirty="0" smtClean="0">
                          <a:latin typeface="Arial" pitchFamily="34" charset="0"/>
                          <a:cs typeface="Arial" pitchFamily="34" charset="0"/>
                        </a:rPr>
                        <a:t>USD 102 million) 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702138" y="5429264"/>
            <a:ext cx="8084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Font typeface="Wingdings" pitchFamily="2" charset="2"/>
              <a:buChar char="§"/>
              <a:defRPr/>
            </a:pPr>
            <a:r>
              <a:rPr lang="en-US" altLang="ko-KR" sz="16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Users reported average 7.2% lower contract price compared to the projected price </a:t>
            </a:r>
            <a:endParaRPr lang="en-US" altLang="ko-KR" sz="1200" spc="-7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43"/>
          <p:cNvGrpSpPr/>
          <p:nvPr/>
        </p:nvGrpSpPr>
        <p:grpSpPr>
          <a:xfrm>
            <a:off x="250825" y="848504"/>
            <a:ext cx="8107389" cy="402291"/>
            <a:chOff x="250825" y="848504"/>
            <a:chExt cx="8107389" cy="402291"/>
          </a:xfrm>
        </p:grpSpPr>
        <p:sp>
          <p:nvSpPr>
            <p:cNvPr id="45" name="Text Box 124"/>
            <p:cNvSpPr txBox="1">
              <a:spLocks noChangeArrowheads="1"/>
            </p:cNvSpPr>
            <p:nvPr/>
          </p:nvSpPr>
          <p:spPr bwMode="auto">
            <a:xfrm>
              <a:off x="339231" y="848504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Objective</a:t>
              </a:r>
              <a:endPara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그룹 4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36079" y="82550"/>
            <a:ext cx="5402441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Subcontract Management System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28595" y="1314378"/>
            <a:ext cx="8607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3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Promote and enforce fair subcontracting practices in public procurement contracts 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2"/>
          <p:cNvSpPr>
            <a:spLocks noChangeArrowheads="1"/>
          </p:cNvSpPr>
          <p:nvPr/>
        </p:nvSpPr>
        <p:spPr bwMode="auto">
          <a:xfrm flipH="1">
            <a:off x="714348" y="4056685"/>
            <a:ext cx="1296144" cy="393464"/>
          </a:xfrm>
          <a:prstGeom prst="roundRect">
            <a:avLst>
              <a:gd name="adj" fmla="val 7415"/>
            </a:avLst>
          </a:prstGeom>
          <a:solidFill>
            <a:srgbClr val="DDDDDD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Agency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82"/>
          <p:cNvSpPr>
            <a:spLocks noChangeArrowheads="1"/>
          </p:cNvSpPr>
          <p:nvPr/>
        </p:nvSpPr>
        <p:spPr bwMode="auto">
          <a:xfrm flipH="1">
            <a:off x="2765302" y="4066663"/>
            <a:ext cx="1345772" cy="393464"/>
          </a:xfrm>
          <a:prstGeom prst="roundRect">
            <a:avLst>
              <a:gd name="adj" fmla="val 7415"/>
            </a:avLst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Prime contractor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82"/>
          <p:cNvSpPr>
            <a:spLocks noChangeArrowheads="1"/>
          </p:cNvSpPr>
          <p:nvPr/>
        </p:nvSpPr>
        <p:spPr bwMode="auto">
          <a:xfrm flipH="1">
            <a:off x="4890812" y="4045724"/>
            <a:ext cx="1296144" cy="393464"/>
          </a:xfrm>
          <a:prstGeom prst="roundRect">
            <a:avLst>
              <a:gd name="adj" fmla="val 7415"/>
            </a:avLst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dirty="0">
                <a:solidFill>
                  <a:sysClr val="windowText" lastClr="000000"/>
                </a:solidFill>
              </a:rPr>
              <a:t>Sub contractor</a:t>
            </a:r>
            <a:endParaRPr lang="ko-KR" altLang="en-US" sz="1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2"/>
          <p:cNvSpPr>
            <a:spLocks noChangeArrowheads="1"/>
          </p:cNvSpPr>
          <p:nvPr/>
        </p:nvSpPr>
        <p:spPr bwMode="auto">
          <a:xfrm flipH="1">
            <a:off x="6938594" y="4035746"/>
            <a:ext cx="1120570" cy="393464"/>
          </a:xfrm>
          <a:prstGeom prst="roundRect">
            <a:avLst>
              <a:gd name="adj" fmla="val 7415"/>
            </a:avLst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dirty="0">
                <a:solidFill>
                  <a:sysClr val="windowText" lastClr="000000"/>
                </a:solidFill>
              </a:rPr>
              <a:t>worker</a:t>
            </a:r>
            <a:endParaRPr lang="ko-KR" altLang="en-US" sz="1200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직선 화살표 연결선 19"/>
          <p:cNvCxnSpPr>
            <a:stCxn id="16" idx="1"/>
            <a:endCxn id="17" idx="3"/>
          </p:cNvCxnSpPr>
          <p:nvPr/>
        </p:nvCxnSpPr>
        <p:spPr>
          <a:xfrm>
            <a:off x="2010492" y="4253417"/>
            <a:ext cx="754810" cy="99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82"/>
          <p:cNvSpPr>
            <a:spLocks noChangeArrowheads="1"/>
          </p:cNvSpPr>
          <p:nvPr/>
        </p:nvSpPr>
        <p:spPr bwMode="auto">
          <a:xfrm flipH="1">
            <a:off x="2010492" y="3607040"/>
            <a:ext cx="762183" cy="393464"/>
          </a:xfrm>
          <a:prstGeom prst="roundRect">
            <a:avLst>
              <a:gd name="adj" fmla="val 7415"/>
            </a:avLst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kern="0" dirty="0" smtClean="0">
                <a:solidFill>
                  <a:sysClr val="windowText" lastClr="000000"/>
                </a:solidFill>
              </a:rPr>
              <a:t>contract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182"/>
          <p:cNvSpPr>
            <a:spLocks noChangeArrowheads="1"/>
          </p:cNvSpPr>
          <p:nvPr/>
        </p:nvSpPr>
        <p:spPr bwMode="auto">
          <a:xfrm flipH="1">
            <a:off x="4106058" y="3607040"/>
            <a:ext cx="762183" cy="393464"/>
          </a:xfrm>
          <a:prstGeom prst="roundRect">
            <a:avLst>
              <a:gd name="adj" fmla="val 7415"/>
            </a:avLst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kern="0" dirty="0" smtClean="0">
                <a:solidFill>
                  <a:sysClr val="windowText" lastClr="000000"/>
                </a:solidFill>
              </a:rPr>
              <a:t>contract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4106058" y="4232478"/>
            <a:ext cx="754810" cy="99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6185326" y="4227489"/>
            <a:ext cx="754810" cy="99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82"/>
          <p:cNvSpPr>
            <a:spLocks noChangeArrowheads="1"/>
          </p:cNvSpPr>
          <p:nvPr/>
        </p:nvSpPr>
        <p:spPr bwMode="auto">
          <a:xfrm flipH="1">
            <a:off x="6114947" y="3600904"/>
            <a:ext cx="825188" cy="393464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Employment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3438188" y="3324374"/>
            <a:ext cx="2150366" cy="742289"/>
            <a:chOff x="3767448" y="3573016"/>
            <a:chExt cx="2150366" cy="742289"/>
          </a:xfrm>
        </p:grpSpPr>
        <p:cxnSp>
          <p:nvCxnSpPr>
            <p:cNvPr id="31" name="직선 연결선 30"/>
            <p:cNvCxnSpPr/>
            <p:nvPr/>
          </p:nvCxnSpPr>
          <p:spPr>
            <a:xfrm>
              <a:off x="3767448" y="3573016"/>
              <a:ext cx="21503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>
              <a:off x="3767448" y="3573016"/>
              <a:ext cx="0" cy="742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>
              <a:off x="5917814" y="3573016"/>
              <a:ext cx="0" cy="726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3498481" y="2214554"/>
            <a:ext cx="2243521" cy="1669989"/>
            <a:chOff x="3827741" y="2463196"/>
            <a:chExt cx="2243521" cy="1669989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741" y="2463196"/>
              <a:ext cx="2243521" cy="166998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211960" y="3145188"/>
              <a:ext cx="1475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Unfair contract &amp;</a:t>
              </a:r>
            </a:p>
            <a:p>
              <a:r>
                <a:rPr lang="en-US" altLang="ko-KR" sz="1200" b="1" dirty="0" smtClean="0"/>
                <a:t>delayed payment</a:t>
              </a:r>
              <a:endParaRPr lang="ko-KR" altLang="en-US" sz="1200" b="1" dirty="0"/>
            </a:p>
          </p:txBody>
        </p:sp>
      </p:grpSp>
      <p:grpSp>
        <p:nvGrpSpPr>
          <p:cNvPr id="37" name="그룹 36"/>
          <p:cNvGrpSpPr/>
          <p:nvPr/>
        </p:nvGrpSpPr>
        <p:grpSpPr>
          <a:xfrm flipV="1">
            <a:off x="5393744" y="4429210"/>
            <a:ext cx="2150366" cy="767371"/>
            <a:chOff x="3767448" y="3573016"/>
            <a:chExt cx="2150366" cy="742289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3767448" y="3573016"/>
              <a:ext cx="21503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767448" y="3573016"/>
              <a:ext cx="0" cy="742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>
              <a:off x="5917814" y="3573016"/>
              <a:ext cx="0" cy="726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/>
          <p:cNvGrpSpPr/>
          <p:nvPr/>
        </p:nvGrpSpPr>
        <p:grpSpPr>
          <a:xfrm>
            <a:off x="5440970" y="4263395"/>
            <a:ext cx="2243521" cy="1509251"/>
            <a:chOff x="3827741" y="2463196"/>
            <a:chExt cx="2243521" cy="1669989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741" y="2463196"/>
              <a:ext cx="2243521" cy="166998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211960" y="3145188"/>
              <a:ext cx="1465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Delayed payment</a:t>
              </a:r>
            </a:p>
            <a:p>
              <a:pPr algn="ctr"/>
              <a:r>
                <a:rPr lang="en-US" altLang="ko-KR" sz="1200" b="1" dirty="0" smtClean="0"/>
                <a:t>of wage</a:t>
              </a:r>
              <a:endParaRPr lang="ko-KR" altLang="en-US" sz="1200" b="1" dirty="0"/>
            </a:p>
          </p:txBody>
        </p:sp>
      </p:grpSp>
      <p:grpSp>
        <p:nvGrpSpPr>
          <p:cNvPr id="44" name="그룹 43"/>
          <p:cNvGrpSpPr/>
          <p:nvPr/>
        </p:nvGrpSpPr>
        <p:grpSpPr>
          <a:xfrm flipV="1">
            <a:off x="1300286" y="4404494"/>
            <a:ext cx="2150366" cy="642538"/>
            <a:chOff x="3767448" y="3573016"/>
            <a:chExt cx="2150366" cy="742289"/>
          </a:xfrm>
        </p:grpSpPr>
        <p:cxnSp>
          <p:nvCxnSpPr>
            <p:cNvPr id="46" name="직선 연결선 45"/>
            <p:cNvCxnSpPr/>
            <p:nvPr/>
          </p:nvCxnSpPr>
          <p:spPr>
            <a:xfrm>
              <a:off x="3767448" y="3573016"/>
              <a:ext cx="21503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>
              <a:off x="3767448" y="3573016"/>
              <a:ext cx="0" cy="742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/>
            <p:nvPr/>
          </p:nvCxnSpPr>
          <p:spPr>
            <a:xfrm>
              <a:off x="5917814" y="3573016"/>
              <a:ext cx="0" cy="726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0" y="4296618"/>
            <a:ext cx="2243521" cy="151580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57934" y="4887427"/>
            <a:ext cx="1837362" cy="41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Inefficient subcontract</a:t>
            </a:r>
          </a:p>
          <a:p>
            <a:r>
              <a:rPr lang="en-US" altLang="ko-KR" sz="1200" b="1" dirty="0" smtClean="0"/>
              <a:t>management</a:t>
            </a:r>
            <a:endParaRPr lang="ko-KR" altLang="en-US" sz="1200" b="1" dirty="0"/>
          </a:p>
        </p:txBody>
      </p:sp>
      <p:cxnSp>
        <p:nvCxnSpPr>
          <p:cNvPr id="53" name="직선 화살표 연결선 52"/>
          <p:cNvCxnSpPr/>
          <p:nvPr/>
        </p:nvCxnSpPr>
        <p:spPr>
          <a:xfrm flipH="1" flipV="1">
            <a:off x="6185326" y="5772596"/>
            <a:ext cx="865727" cy="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H="1">
            <a:off x="4182355" y="5769821"/>
            <a:ext cx="852473" cy="2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 flipH="1">
            <a:off x="1961660" y="5772646"/>
            <a:ext cx="852473" cy="2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원호 55"/>
          <p:cNvSpPr/>
          <p:nvPr/>
        </p:nvSpPr>
        <p:spPr>
          <a:xfrm rot="16200000">
            <a:off x="1759499" y="5682744"/>
            <a:ext cx="248584" cy="501281"/>
          </a:xfrm>
          <a:prstGeom prst="arc">
            <a:avLst>
              <a:gd name="adj1" fmla="val 9643857"/>
              <a:gd name="adj2" fmla="val 0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직선 화살표 연결선 56"/>
          <p:cNvCxnSpPr/>
          <p:nvPr/>
        </p:nvCxnSpPr>
        <p:spPr>
          <a:xfrm>
            <a:off x="2010492" y="6069488"/>
            <a:ext cx="839540" cy="2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4242740" y="6066713"/>
            <a:ext cx="839540" cy="2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6185326" y="6072263"/>
            <a:ext cx="839540" cy="2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024866" y="5656385"/>
            <a:ext cx="167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Request to payment</a:t>
            </a:r>
            <a:endParaRPr lang="ko-KR" alt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22151" y="5835857"/>
            <a:ext cx="82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payment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181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3272853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rPr>
              <a:t>e-Procurement in Korea</a:t>
            </a:r>
            <a:endParaRPr lang="ko-KR" altLang="en-US" sz="3200" b="1" spc="-150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0"/>
              </a:gra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25" y="3068960"/>
            <a:ext cx="439544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5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cs typeface="Arial" pitchFamily="34" charset="0"/>
              </a:rPr>
              <a:t>I</a:t>
            </a:r>
            <a:endParaRPr lang="ko-KR" altLang="en-US" sz="54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43"/>
          <p:cNvGrpSpPr/>
          <p:nvPr/>
        </p:nvGrpSpPr>
        <p:grpSpPr>
          <a:xfrm>
            <a:off x="250825" y="848504"/>
            <a:ext cx="8107389" cy="402291"/>
            <a:chOff x="250825" y="848504"/>
            <a:chExt cx="8107389" cy="402291"/>
          </a:xfrm>
        </p:grpSpPr>
        <p:sp>
          <p:nvSpPr>
            <p:cNvPr id="45" name="Text Box 124"/>
            <p:cNvSpPr txBox="1">
              <a:spLocks noChangeArrowheads="1"/>
            </p:cNvSpPr>
            <p:nvPr/>
          </p:nvSpPr>
          <p:spPr bwMode="auto">
            <a:xfrm>
              <a:off x="339231" y="848504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Progress</a:t>
              </a:r>
              <a:endPara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그룹 4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36079" y="82550"/>
            <a:ext cx="5402441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Subcontract Management System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667966" y="2951434"/>
            <a:ext cx="7864474" cy="3692276"/>
            <a:chOff x="336551" y="1124743"/>
            <a:chExt cx="9285287" cy="5003005"/>
          </a:xfrm>
        </p:grpSpPr>
        <p:sp>
          <p:nvSpPr>
            <p:cNvPr id="15" name="자유형 14"/>
            <p:cNvSpPr/>
            <p:nvPr/>
          </p:nvSpPr>
          <p:spPr>
            <a:xfrm flipH="1">
              <a:off x="1712639" y="1134835"/>
              <a:ext cx="936104" cy="4982482"/>
            </a:xfrm>
            <a:custGeom>
              <a:avLst/>
              <a:gdLst>
                <a:gd name="connsiteX0" fmla="*/ 138313 w 138313"/>
                <a:gd name="connsiteY0" fmla="*/ 161365 h 4341479"/>
                <a:gd name="connsiteX1" fmla="*/ 0 w 138313"/>
                <a:gd name="connsiteY1" fmla="*/ 0 h 4341479"/>
                <a:gd name="connsiteX2" fmla="*/ 7684 w 138313"/>
                <a:gd name="connsiteY2" fmla="*/ 4341479 h 4341479"/>
                <a:gd name="connsiteX3" fmla="*/ 138313 w 138313"/>
                <a:gd name="connsiteY3" fmla="*/ 4218534 h 4341479"/>
                <a:gd name="connsiteX4" fmla="*/ 138313 w 138313"/>
                <a:gd name="connsiteY4" fmla="*/ 161365 h 4341479"/>
                <a:gd name="connsiteX0" fmla="*/ 138313 w 138313"/>
                <a:gd name="connsiteY0" fmla="*/ 161365 h 4412790"/>
                <a:gd name="connsiteX1" fmla="*/ 0 w 138313"/>
                <a:gd name="connsiteY1" fmla="*/ 0 h 4412790"/>
                <a:gd name="connsiteX2" fmla="*/ 11457 w 138313"/>
                <a:gd name="connsiteY2" fmla="*/ 4412790 h 4412790"/>
                <a:gd name="connsiteX3" fmla="*/ 138313 w 138313"/>
                <a:gd name="connsiteY3" fmla="*/ 4218534 h 4412790"/>
                <a:gd name="connsiteX4" fmla="*/ 138313 w 138313"/>
                <a:gd name="connsiteY4" fmla="*/ 161365 h 4412790"/>
                <a:gd name="connsiteX0" fmla="*/ 132865 w 132865"/>
                <a:gd name="connsiteY0" fmla="*/ 179429 h 4430854"/>
                <a:gd name="connsiteX1" fmla="*/ 0 w 132865"/>
                <a:gd name="connsiteY1" fmla="*/ 0 h 4430854"/>
                <a:gd name="connsiteX2" fmla="*/ 6009 w 132865"/>
                <a:gd name="connsiteY2" fmla="*/ 4430854 h 4430854"/>
                <a:gd name="connsiteX3" fmla="*/ 132865 w 132865"/>
                <a:gd name="connsiteY3" fmla="*/ 4236598 h 4430854"/>
                <a:gd name="connsiteX4" fmla="*/ 132865 w 132865"/>
                <a:gd name="connsiteY4" fmla="*/ 179429 h 4430854"/>
                <a:gd name="connsiteX0" fmla="*/ 129417 w 129417"/>
                <a:gd name="connsiteY0" fmla="*/ 324704 h 4576129"/>
                <a:gd name="connsiteX1" fmla="*/ 15490 w 129417"/>
                <a:gd name="connsiteY1" fmla="*/ 0 h 4576129"/>
                <a:gd name="connsiteX2" fmla="*/ 2561 w 129417"/>
                <a:gd name="connsiteY2" fmla="*/ 4576129 h 4576129"/>
                <a:gd name="connsiteX3" fmla="*/ 129417 w 129417"/>
                <a:gd name="connsiteY3" fmla="*/ 4381873 h 4576129"/>
                <a:gd name="connsiteX4" fmla="*/ 129417 w 129417"/>
                <a:gd name="connsiteY4" fmla="*/ 324704 h 4576129"/>
                <a:gd name="connsiteX0" fmla="*/ 116488 w 116488"/>
                <a:gd name="connsiteY0" fmla="*/ 324704 h 4938839"/>
                <a:gd name="connsiteX1" fmla="*/ 2561 w 116488"/>
                <a:gd name="connsiteY1" fmla="*/ 0 h 4938839"/>
                <a:gd name="connsiteX2" fmla="*/ 2561 w 116488"/>
                <a:gd name="connsiteY2" fmla="*/ 4938839 h 4938839"/>
                <a:gd name="connsiteX3" fmla="*/ 116488 w 116488"/>
                <a:gd name="connsiteY3" fmla="*/ 4381873 h 4938839"/>
                <a:gd name="connsiteX4" fmla="*/ 116488 w 116488"/>
                <a:gd name="connsiteY4" fmla="*/ 324704 h 4938839"/>
                <a:gd name="connsiteX0" fmla="*/ 116488 w 116488"/>
                <a:gd name="connsiteY0" fmla="*/ 254143 h 4868278"/>
                <a:gd name="connsiteX1" fmla="*/ 8960 w 116488"/>
                <a:gd name="connsiteY1" fmla="*/ 0 h 4868278"/>
                <a:gd name="connsiteX2" fmla="*/ 2561 w 116488"/>
                <a:gd name="connsiteY2" fmla="*/ 4868278 h 4868278"/>
                <a:gd name="connsiteX3" fmla="*/ 116488 w 116488"/>
                <a:gd name="connsiteY3" fmla="*/ 4311312 h 4868278"/>
                <a:gd name="connsiteX4" fmla="*/ 116488 w 116488"/>
                <a:gd name="connsiteY4" fmla="*/ 254143 h 4868278"/>
                <a:gd name="connsiteX0" fmla="*/ 116488 w 116488"/>
                <a:gd name="connsiteY0" fmla="*/ 268255 h 4882390"/>
                <a:gd name="connsiteX1" fmla="*/ 4501 w 116488"/>
                <a:gd name="connsiteY1" fmla="*/ 0 h 4882390"/>
                <a:gd name="connsiteX2" fmla="*/ 2561 w 116488"/>
                <a:gd name="connsiteY2" fmla="*/ 4882390 h 4882390"/>
                <a:gd name="connsiteX3" fmla="*/ 116488 w 116488"/>
                <a:gd name="connsiteY3" fmla="*/ 4325424 h 4882390"/>
                <a:gd name="connsiteX4" fmla="*/ 116488 w 116488"/>
                <a:gd name="connsiteY4" fmla="*/ 268255 h 4882390"/>
                <a:gd name="connsiteX0" fmla="*/ 116488 w 116488"/>
                <a:gd name="connsiteY0" fmla="*/ 268255 h 4882390"/>
                <a:gd name="connsiteX1" fmla="*/ 4501 w 116488"/>
                <a:gd name="connsiteY1" fmla="*/ 0 h 4882390"/>
                <a:gd name="connsiteX2" fmla="*/ 2561 w 116488"/>
                <a:gd name="connsiteY2" fmla="*/ 4882390 h 4882390"/>
                <a:gd name="connsiteX3" fmla="*/ 116488 w 116488"/>
                <a:gd name="connsiteY3" fmla="*/ 4671167 h 4882390"/>
                <a:gd name="connsiteX4" fmla="*/ 116488 w 116488"/>
                <a:gd name="connsiteY4" fmla="*/ 268255 h 4882390"/>
                <a:gd name="connsiteX0" fmla="*/ 116488 w 116488"/>
                <a:gd name="connsiteY0" fmla="*/ 296357 h 4882390"/>
                <a:gd name="connsiteX1" fmla="*/ 4501 w 116488"/>
                <a:gd name="connsiteY1" fmla="*/ 0 h 4882390"/>
                <a:gd name="connsiteX2" fmla="*/ 2561 w 116488"/>
                <a:gd name="connsiteY2" fmla="*/ 4882390 h 4882390"/>
                <a:gd name="connsiteX3" fmla="*/ 116488 w 116488"/>
                <a:gd name="connsiteY3" fmla="*/ 4671167 h 4882390"/>
                <a:gd name="connsiteX4" fmla="*/ 116488 w 116488"/>
                <a:gd name="connsiteY4" fmla="*/ 296357 h 48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8" h="4882390">
                  <a:moveTo>
                    <a:pt x="116488" y="296357"/>
                  </a:moveTo>
                  <a:lnTo>
                    <a:pt x="4501" y="0"/>
                  </a:lnTo>
                  <a:cubicBezTo>
                    <a:pt x="7062" y="1447160"/>
                    <a:pt x="0" y="3435230"/>
                    <a:pt x="2561" y="4882390"/>
                  </a:cubicBezTo>
                  <a:lnTo>
                    <a:pt x="116488" y="4671167"/>
                  </a:lnTo>
                  <a:lnTo>
                    <a:pt x="116488" y="2963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bg1">
                    <a:lumMod val="65000"/>
                    <a:alpha val="3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" pitchFamily="34" charset="0"/>
                <a:ea typeface="산돌고딕 M" pitchFamily="18" charset="-127"/>
                <a:cs typeface="Arial" pitchFamily="34" charset="0"/>
              </a:endParaRPr>
            </a:p>
          </p:txBody>
        </p:sp>
        <p:grpSp>
          <p:nvGrpSpPr>
            <p:cNvPr id="16" name="그룹 318"/>
            <p:cNvGrpSpPr>
              <a:grpSpLocks/>
            </p:cNvGrpSpPr>
            <p:nvPr/>
          </p:nvGrpSpPr>
          <p:grpSpPr bwMode="auto">
            <a:xfrm>
              <a:off x="336551" y="1412776"/>
              <a:ext cx="1420813" cy="4643438"/>
              <a:chOff x="-3427251" y="3396085"/>
              <a:chExt cx="1842511" cy="4808393"/>
            </a:xfrm>
          </p:grpSpPr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-3427251" y="3396085"/>
                <a:ext cx="1842511" cy="4808393"/>
              </a:xfrm>
              <a:prstGeom prst="roundRect">
                <a:avLst>
                  <a:gd name="adj" fmla="val 2635"/>
                </a:avLst>
              </a:prstGeom>
              <a:gradFill>
                <a:gsLst>
                  <a:gs pos="0">
                    <a:srgbClr val="DAEDEF">
                      <a:lumMod val="50000"/>
                    </a:srgbClr>
                  </a:gs>
                  <a:gs pos="7000">
                    <a:srgbClr val="8AC6CD"/>
                  </a:gs>
                  <a:gs pos="8000">
                    <a:srgbClr val="A1D2D7"/>
                  </a:gs>
                  <a:gs pos="100000">
                    <a:srgbClr val="A1D2D7"/>
                  </a:gs>
                </a:gsLst>
                <a:lin ang="5400000" scaled="0"/>
              </a:gradFill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lIns="0" tIns="3600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User</a:t>
                </a:r>
                <a:endPara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11"/>
              <p:cNvSpPr>
                <a:spLocks noChangeArrowheads="1"/>
              </p:cNvSpPr>
              <p:nvPr/>
            </p:nvSpPr>
            <p:spPr bwMode="auto">
              <a:xfrm>
                <a:off x="-3355197" y="3828430"/>
                <a:ext cx="1698403" cy="4320156"/>
              </a:xfrm>
              <a:prstGeom prst="roundRect">
                <a:avLst>
                  <a:gd name="adj" fmla="val 2882"/>
                </a:avLst>
              </a:prstGeom>
              <a:solidFill>
                <a:srgbClr val="FFFFFF"/>
              </a:solidFill>
              <a:ln w="12700" algn="ctr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72000" anchor="b"/>
              <a:lstStyle/>
              <a:p>
                <a:pPr marL="85725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17" name="그룹 318"/>
            <p:cNvGrpSpPr>
              <a:grpSpLocks/>
            </p:cNvGrpSpPr>
            <p:nvPr/>
          </p:nvGrpSpPr>
          <p:grpSpPr bwMode="auto">
            <a:xfrm>
              <a:off x="8201025" y="1412776"/>
              <a:ext cx="1420813" cy="4643438"/>
              <a:chOff x="-3427994" y="3396328"/>
              <a:chExt cx="1842511" cy="4808392"/>
            </a:xfrm>
          </p:grpSpPr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-3427994" y="3396328"/>
                <a:ext cx="1842511" cy="4808392"/>
              </a:xfrm>
              <a:prstGeom prst="roundRect">
                <a:avLst>
                  <a:gd name="adj" fmla="val 2635"/>
                </a:avLst>
              </a:prstGeom>
              <a:gradFill>
                <a:gsLst>
                  <a:gs pos="0">
                    <a:srgbClr val="2D2D8A">
                      <a:lumMod val="60000"/>
                      <a:lumOff val="40000"/>
                    </a:srgbClr>
                  </a:gs>
                  <a:gs pos="7000">
                    <a:srgbClr val="2D2D8A">
                      <a:lumMod val="60000"/>
                      <a:lumOff val="40000"/>
                    </a:srgbClr>
                  </a:gs>
                  <a:gs pos="8000">
                    <a:srgbClr val="2D2D8A">
                      <a:lumMod val="20000"/>
                      <a:lumOff val="80000"/>
                    </a:srgbClr>
                  </a:gs>
                  <a:gs pos="100000">
                    <a:srgbClr val="2D2D8A">
                      <a:lumMod val="20000"/>
                      <a:lumOff val="80000"/>
                    </a:srgbClr>
                  </a:gs>
                </a:gsLst>
                <a:lin ang="5400000" scaled="0"/>
              </a:gradFill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lIns="0" tIns="3600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산돌고딕B" pitchFamily="18" charset="-127"/>
                    <a:cs typeface="Arial" pitchFamily="34" charset="0"/>
                  </a:rPr>
                  <a:t>Linked Entities</a:t>
                </a:r>
                <a:endParaRPr kumimoji="0" lang="ko-KR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  <p:sp>
            <p:nvSpPr>
              <p:cNvPr id="100" name="Rectangle 11"/>
              <p:cNvSpPr>
                <a:spLocks noChangeArrowheads="1"/>
              </p:cNvSpPr>
              <p:nvPr/>
            </p:nvSpPr>
            <p:spPr bwMode="auto">
              <a:xfrm>
                <a:off x="-3355940" y="3828672"/>
                <a:ext cx="1698403" cy="4320156"/>
              </a:xfrm>
              <a:prstGeom prst="roundRect">
                <a:avLst>
                  <a:gd name="adj" fmla="val 2882"/>
                </a:avLst>
              </a:prstGeom>
              <a:solidFill>
                <a:srgbClr val="FFFFFF"/>
              </a:solidFill>
              <a:ln w="12700" algn="ctr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72000" anchor="b"/>
              <a:lstStyle/>
              <a:p>
                <a:pPr marL="85725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 bwMode="auto">
            <a:xfrm>
              <a:off x="8449861" y="2896554"/>
              <a:ext cx="1008111" cy="41703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Gov. finance system</a:t>
              </a:r>
              <a:endParaRPr lang="ko-KR" altLang="en-US" sz="10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8595402" y="5499073"/>
              <a:ext cx="678078" cy="41703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Surety company</a:t>
              </a:r>
              <a:endParaRPr lang="ko-KR" altLang="en-US" sz="10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8595402" y="4274940"/>
              <a:ext cx="678078" cy="2085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Banks</a:t>
              </a:r>
              <a:endParaRPr lang="ko-KR" altLang="en-US" sz="1000" kern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그룹 78"/>
            <p:cNvGrpSpPr/>
            <p:nvPr/>
          </p:nvGrpSpPr>
          <p:grpSpPr>
            <a:xfrm>
              <a:off x="460221" y="3029686"/>
              <a:ext cx="1171389" cy="716507"/>
              <a:chOff x="5444242" y="1876606"/>
              <a:chExt cx="1421799" cy="869677"/>
            </a:xfrm>
          </p:grpSpPr>
          <p:pic>
            <p:nvPicPr>
              <p:cNvPr id="97" name="Picture 148" descr="개인사업자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3535" y="1876606"/>
                <a:ext cx="783201" cy="583884"/>
              </a:xfrm>
              <a:prstGeom prst="rect">
                <a:avLst/>
              </a:prstGeom>
              <a:noFill/>
            </p:spPr>
          </p:pic>
          <p:sp>
            <p:nvSpPr>
              <p:cNvPr id="98" name="모서리가 둥근 직사각형 97"/>
              <p:cNvSpPr/>
              <p:nvPr/>
            </p:nvSpPr>
            <p:spPr bwMode="auto">
              <a:xfrm>
                <a:off x="5444242" y="2476057"/>
                <a:ext cx="1421799" cy="270226"/>
              </a:xfrm>
              <a:prstGeom prst="roundRect">
                <a:avLst>
                  <a:gd name="adj" fmla="val 11549"/>
                </a:avLst>
              </a:prstGeom>
              <a:noFill/>
              <a:ln w="6350" cap="flat" cmpd="sng" algn="ctr">
                <a:noFill/>
                <a:prstDash val="solid"/>
              </a:ln>
              <a:effectLst>
                <a:innerShdw blurRad="50800">
                  <a:prstClr val="black">
                    <a:alpha val="6000"/>
                  </a:prstClr>
                </a:innerShdw>
              </a:effec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133032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kern="0" dirty="0" smtClean="0">
                    <a:latin typeface="Arial" pitchFamily="34" charset="0"/>
                    <a:cs typeface="Arial" pitchFamily="34" charset="0"/>
                  </a:rPr>
                  <a:t>Main contractor</a:t>
                </a:r>
                <a:endParaRPr lang="ko-KR" altLang="en-US" sz="1000" b="1" kern="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그룹 81"/>
            <p:cNvGrpSpPr/>
            <p:nvPr/>
          </p:nvGrpSpPr>
          <p:grpSpPr>
            <a:xfrm>
              <a:off x="686667" y="5019432"/>
              <a:ext cx="718502" cy="775839"/>
              <a:chOff x="7992617" y="1804597"/>
              <a:chExt cx="872094" cy="941689"/>
            </a:xfrm>
          </p:grpSpPr>
          <p:pic>
            <p:nvPicPr>
              <p:cNvPr id="95" name="Picture 34" descr="기술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285" t="14719" r="11313" b="16559"/>
              <a:stretch>
                <a:fillRect/>
              </a:stretch>
            </p:blipFill>
            <p:spPr bwMode="auto">
              <a:xfrm>
                <a:off x="8107842" y="1804597"/>
                <a:ext cx="661582" cy="712156"/>
              </a:xfrm>
              <a:prstGeom prst="rect">
                <a:avLst/>
              </a:prstGeom>
              <a:noFill/>
            </p:spPr>
          </p:pic>
          <p:sp>
            <p:nvSpPr>
              <p:cNvPr id="96" name="모서리가 둥근 직사각형 95"/>
              <p:cNvSpPr/>
              <p:nvPr/>
            </p:nvSpPr>
            <p:spPr bwMode="auto">
              <a:xfrm>
                <a:off x="7992617" y="2476061"/>
                <a:ext cx="872094" cy="270225"/>
              </a:xfrm>
              <a:prstGeom prst="roundRect">
                <a:avLst>
                  <a:gd name="adj" fmla="val 11549"/>
                </a:avLst>
              </a:prstGeom>
              <a:noFill/>
              <a:ln w="6350" cap="flat" cmpd="sng" algn="ctr">
                <a:noFill/>
                <a:prstDash val="solid"/>
              </a:ln>
              <a:effectLst>
                <a:innerShdw blurRad="50800">
                  <a:prstClr val="black">
                    <a:alpha val="6000"/>
                  </a:prstClr>
                </a:innerShdw>
              </a:effec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133032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kern="0" dirty="0" smtClean="0">
                    <a:latin typeface="Arial" pitchFamily="34" charset="0"/>
                    <a:cs typeface="Arial" pitchFamily="34" charset="0"/>
                  </a:rPr>
                  <a:t>Employee</a:t>
                </a:r>
                <a:endParaRPr lang="ko-KR" altLang="en-US" sz="1000" b="1" kern="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7" name="Picture 52" descr="은행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83770" y="3298865"/>
              <a:ext cx="885825" cy="885825"/>
            </a:xfrm>
            <a:prstGeom prst="rect">
              <a:avLst/>
            </a:prstGeom>
            <a:noFill/>
          </p:spPr>
        </p:pic>
        <p:pic>
          <p:nvPicPr>
            <p:cNvPr id="28" name="Picture 102" descr="거래처"/>
            <p:cNvPicPr>
              <a:picLocks noChangeAspect="1" noChangeArrowheads="1"/>
            </p:cNvPicPr>
            <p:nvPr/>
          </p:nvPicPr>
          <p:blipFill>
            <a:blip r:embed="rId6" cstate="print"/>
            <a:srcRect l="7747" t="20026" r="9772" b="24516"/>
            <a:stretch>
              <a:fillRect/>
            </a:stretch>
          </p:blipFill>
          <p:spPr bwMode="auto">
            <a:xfrm>
              <a:off x="8401220" y="4725144"/>
              <a:ext cx="1050925" cy="706437"/>
            </a:xfrm>
            <a:prstGeom prst="rect">
              <a:avLst/>
            </a:prstGeom>
            <a:noFill/>
          </p:spPr>
        </p:pic>
        <p:pic>
          <p:nvPicPr>
            <p:cNvPr id="29" name="Picture 125" descr="네트워크"/>
            <p:cNvPicPr>
              <a:picLocks noChangeAspect="1" noChangeArrowheads="1"/>
            </p:cNvPicPr>
            <p:nvPr/>
          </p:nvPicPr>
          <p:blipFill>
            <a:blip r:embed="rId7" cstate="print"/>
            <a:srcRect l="15768" t="16431" r="9938" b="10866"/>
            <a:stretch>
              <a:fillRect/>
            </a:stretch>
          </p:blipFill>
          <p:spPr bwMode="auto">
            <a:xfrm>
              <a:off x="1887844" y="2157348"/>
              <a:ext cx="576064" cy="563167"/>
            </a:xfrm>
            <a:prstGeom prst="rect">
              <a:avLst/>
            </a:prstGeom>
            <a:noFill/>
          </p:spPr>
        </p:pic>
        <p:pic>
          <p:nvPicPr>
            <p:cNvPr id="30" name="Picture 43" descr="센터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40920" y="1916832"/>
              <a:ext cx="771525" cy="930275"/>
            </a:xfrm>
            <a:prstGeom prst="rect">
              <a:avLst/>
            </a:prstGeom>
            <a:noFill/>
          </p:spPr>
        </p:pic>
        <p:grpSp>
          <p:nvGrpSpPr>
            <p:cNvPr id="31" name="그룹 485"/>
            <p:cNvGrpSpPr/>
            <p:nvPr/>
          </p:nvGrpSpPr>
          <p:grpSpPr>
            <a:xfrm>
              <a:off x="2576736" y="1124743"/>
              <a:ext cx="4791596" cy="3672409"/>
              <a:chOff x="2586031" y="591386"/>
              <a:chExt cx="2001209" cy="1243193"/>
            </a:xfrm>
          </p:grpSpPr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2586031" y="591386"/>
                <a:ext cx="2001209" cy="1243193"/>
              </a:xfrm>
              <a:prstGeom prst="roundRect">
                <a:avLst>
                  <a:gd name="adj" fmla="val 852"/>
                </a:avLst>
              </a:prstGeom>
              <a:solidFill>
                <a:srgbClr val="2183C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518D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  <p:sp>
            <p:nvSpPr>
              <p:cNvPr id="94" name="AutoShape 12"/>
              <p:cNvSpPr>
                <a:spLocks noChangeArrowheads="1"/>
              </p:cNvSpPr>
              <p:nvPr/>
            </p:nvSpPr>
            <p:spPr bwMode="auto">
              <a:xfrm>
                <a:off x="2597257" y="737829"/>
                <a:ext cx="1978758" cy="1084683"/>
              </a:xfrm>
              <a:prstGeom prst="roundRect">
                <a:avLst>
                  <a:gd name="adj" fmla="val 91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lIns="54000" tIns="82800" rIns="54000" bIns="82800"/>
              <a:lstStyle/>
              <a:p>
                <a:pPr marL="88900" marR="0" lvl="0" indent="-88900" algn="l" defTabSz="914400" eaLnBrk="1" fontAlgn="auto" latinLnBrk="0" hangingPunct="1">
                  <a:lnSpc>
                    <a:spcPct val="90000"/>
                  </a:lnSpc>
                  <a:spcBef>
                    <a:spcPct val="40000"/>
                  </a:spcBef>
                  <a:spcAft>
                    <a:spcPts val="0"/>
                  </a:spcAft>
                  <a:buClrTx/>
                  <a:buSzPct val="80000"/>
                  <a:buFontTx/>
                  <a:buChar char="•"/>
                  <a:tabLst/>
                  <a:defRPr/>
                </a:pPr>
                <a:endParaRPr kumimoji="0" lang="ko-KR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2700444" y="1676892"/>
              <a:ext cx="4544182" cy="2976243"/>
            </a:xfrm>
            <a:prstGeom prst="roundRect">
              <a:avLst>
                <a:gd name="adj" fmla="val 161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18D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 dirty="0" smtClean="0">
                <a:solidFill>
                  <a:sysClr val="windowText" lastClr="000000"/>
                </a:solidFill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2839175" y="2120652"/>
              <a:ext cx="1344877" cy="19941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  <a:extLst/>
          </p:spPr>
          <p:txBody>
            <a:bodyPr wrap="none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sp>
          <p:nvSpPr>
            <p:cNvPr id="34" name="AutoShape 38"/>
            <p:cNvSpPr>
              <a:spLocks noChangeArrowheads="1"/>
            </p:cNvSpPr>
            <p:nvPr/>
          </p:nvSpPr>
          <p:spPr bwMode="auto">
            <a:xfrm>
              <a:off x="2839175" y="1676891"/>
              <a:ext cx="1344877" cy="45994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extLst/>
          </p:spPr>
          <p:txBody>
            <a:bodyPr wrap="square" tIns="0" bIns="0" rtlCol="0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Contract</a:t>
              </a:r>
              <a:endParaRPr lang="ko-KR" altLang="en-US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4300095" y="2120652"/>
              <a:ext cx="1344877" cy="19941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  <a:extLst/>
          </p:spPr>
          <p:txBody>
            <a:bodyPr wrap="none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sp>
          <p:nvSpPr>
            <p:cNvPr id="36" name="AutoShape 38"/>
            <p:cNvSpPr>
              <a:spLocks noChangeArrowheads="1"/>
            </p:cNvSpPr>
            <p:nvPr/>
          </p:nvSpPr>
          <p:spPr bwMode="auto">
            <a:xfrm>
              <a:off x="4300095" y="1676891"/>
              <a:ext cx="1344877" cy="45994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extLst/>
          </p:spPr>
          <p:txBody>
            <a:bodyPr wrap="square" tIns="0" bIns="0" rtlCol="0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Payment</a:t>
              </a:r>
              <a:endParaRPr lang="ko-KR" altLang="en-US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5761015" y="2120652"/>
              <a:ext cx="1344877" cy="19941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  <a:extLst/>
          </p:spPr>
          <p:txBody>
            <a:bodyPr wrap="none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5761015" y="1676891"/>
              <a:ext cx="1344877" cy="45994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extLst/>
          </p:spPr>
          <p:txBody>
            <a:bodyPr wrap="square" tIns="0" bIns="0" rtlCol="0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9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past-performance certificate</a:t>
              </a:r>
              <a:endParaRPr lang="ko-KR" altLang="en-US" sz="9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위쪽/아래쪽 화살표 38"/>
            <p:cNvSpPr/>
            <p:nvPr/>
          </p:nvSpPr>
          <p:spPr>
            <a:xfrm>
              <a:off x="3857983" y="4833757"/>
              <a:ext cx="196686" cy="323435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sp>
          <p:nvSpPr>
            <p:cNvPr id="40" name="위쪽/아래쪽 화살표 39"/>
            <p:cNvSpPr/>
            <p:nvPr/>
          </p:nvSpPr>
          <p:spPr>
            <a:xfrm>
              <a:off x="5918796" y="4833757"/>
              <a:ext cx="196686" cy="323435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grpSp>
          <p:nvGrpSpPr>
            <p:cNvPr id="41" name="그룹 289"/>
            <p:cNvGrpSpPr/>
            <p:nvPr/>
          </p:nvGrpSpPr>
          <p:grpSpPr>
            <a:xfrm>
              <a:off x="2576736" y="5181666"/>
              <a:ext cx="4795614" cy="946082"/>
              <a:chOff x="2586031" y="749331"/>
              <a:chExt cx="2001209" cy="414308"/>
            </a:xfrm>
          </p:grpSpPr>
          <p:sp>
            <p:nvSpPr>
              <p:cNvPr id="90" name="AutoShape 10"/>
              <p:cNvSpPr>
                <a:spLocks noChangeArrowheads="1"/>
              </p:cNvSpPr>
              <p:nvPr/>
            </p:nvSpPr>
            <p:spPr bwMode="auto">
              <a:xfrm>
                <a:off x="2586031" y="749953"/>
                <a:ext cx="2001209" cy="413686"/>
              </a:xfrm>
              <a:prstGeom prst="roundRect">
                <a:avLst>
                  <a:gd name="adj" fmla="val 85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518D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  <p:sp>
            <p:nvSpPr>
              <p:cNvPr id="91" name="Rectangle 11"/>
              <p:cNvSpPr>
                <a:spLocks noChangeArrowheads="1"/>
              </p:cNvSpPr>
              <p:nvPr/>
            </p:nvSpPr>
            <p:spPr bwMode="auto">
              <a:xfrm>
                <a:off x="2946619" y="749331"/>
                <a:ext cx="1284878" cy="109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i="0" u="none" strike="noStrike" kern="0" cap="none" spc="-10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  <p:sp>
            <p:nvSpPr>
              <p:cNvPr id="92" name="AutoShape 12"/>
              <p:cNvSpPr>
                <a:spLocks noChangeArrowheads="1"/>
              </p:cNvSpPr>
              <p:nvPr/>
            </p:nvSpPr>
            <p:spPr bwMode="auto">
              <a:xfrm>
                <a:off x="2601907" y="863964"/>
                <a:ext cx="1970094" cy="284379"/>
              </a:xfrm>
              <a:prstGeom prst="roundRect">
                <a:avLst>
                  <a:gd name="adj" fmla="val 91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lIns="54000" tIns="82800" rIns="54000" bIns="82800"/>
              <a:lstStyle/>
              <a:p>
                <a:pPr marL="88900" marR="0" lvl="0" indent="-88900" algn="l" defTabSz="914400" eaLnBrk="1" fontAlgn="auto" latinLnBrk="0" hangingPunct="1">
                  <a:lnSpc>
                    <a:spcPct val="90000"/>
                  </a:lnSpc>
                  <a:spcBef>
                    <a:spcPct val="40000"/>
                  </a:spcBef>
                  <a:spcAft>
                    <a:spcPts val="0"/>
                  </a:spcAft>
                  <a:buClrTx/>
                  <a:buSzPct val="80000"/>
                  <a:buFontTx/>
                  <a:buChar char="•"/>
                  <a:tabLst/>
                  <a:defRPr/>
                </a:pPr>
                <a:endParaRPr kumimoji="0" lang="ko-KR" altLang="ko-KR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 bwMode="auto">
            <a:xfrm>
              <a:off x="3004599" y="3501008"/>
              <a:ext cx="1014028" cy="432048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Contract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AutoShape 38"/>
            <p:cNvSpPr>
              <a:spLocks noChangeArrowheads="1"/>
            </p:cNvSpPr>
            <p:nvPr/>
          </p:nvSpPr>
          <p:spPr bwMode="auto">
            <a:xfrm>
              <a:off x="2700444" y="1207228"/>
              <a:ext cx="4544182" cy="277557"/>
            </a:xfrm>
            <a:prstGeom prst="roundRect">
              <a:avLst>
                <a:gd name="adj" fmla="val 0"/>
              </a:avLst>
            </a:prstGeom>
            <a:noFill/>
            <a:extLst/>
          </p:spPr>
          <p:txBody>
            <a:bodyPr wrap="square" tIns="0" bIns="0" rtlCol="0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Subcontract management system</a:t>
              </a:r>
              <a:endParaRPr lang="ko-KR" altLang="en-US" sz="1600" dirty="0" smtClean="0">
                <a:solidFill>
                  <a:schemeClr val="bg1"/>
                </a:solidFill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sp>
          <p:nvSpPr>
            <p:cNvPr id="44" name="AutoShape 38"/>
            <p:cNvSpPr>
              <a:spLocks noChangeArrowheads="1"/>
            </p:cNvSpPr>
            <p:nvPr/>
          </p:nvSpPr>
          <p:spPr bwMode="auto">
            <a:xfrm>
              <a:off x="2839175" y="4221088"/>
              <a:ext cx="4266910" cy="27466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extLst/>
          </p:spPr>
          <p:txBody>
            <a:bodyPr wrap="square" tIns="0" bIns="0" rtlCol="0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>
                <a:defRPr/>
              </a:pPr>
              <a:endParaRPr lang="ko-KR" altLang="en-US" sz="1400" dirty="0" smtClean="0">
                <a:solidFill>
                  <a:schemeClr val="bg1"/>
                </a:solidFill>
                <a:latin typeface="Arial" pitchFamily="34" charset="0"/>
                <a:ea typeface="산돌고딕B" pitchFamily="18" charset="-127"/>
                <a:cs typeface="Arial" pitchFamily="34" charset="0"/>
              </a:endParaRPr>
            </a:p>
          </p:txBody>
        </p:sp>
        <p:sp>
          <p:nvSpPr>
            <p:cNvPr id="46" name="AutoShape 38"/>
            <p:cNvSpPr>
              <a:spLocks noChangeArrowheads="1"/>
            </p:cNvSpPr>
            <p:nvPr/>
          </p:nvSpPr>
          <p:spPr bwMode="auto">
            <a:xfrm>
              <a:off x="3263875" y="4221088"/>
              <a:ext cx="3417318" cy="277556"/>
            </a:xfrm>
            <a:prstGeom prst="roundRect">
              <a:avLst>
                <a:gd name="adj" fmla="val 0"/>
              </a:avLst>
            </a:prstGeom>
            <a:noFill/>
            <a:extLst/>
          </p:spPr>
          <p:txBody>
            <a:bodyPr wrap="square" tIns="0" bIns="0" rtlCol="0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Statistics of subcontract</a:t>
              </a:r>
              <a:endParaRPr lang="ko-KR" altLang="en-US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AutoShape 38"/>
            <p:cNvSpPr>
              <a:spLocks noChangeArrowheads="1"/>
            </p:cNvSpPr>
            <p:nvPr/>
          </p:nvSpPr>
          <p:spPr bwMode="auto">
            <a:xfrm>
              <a:off x="3263875" y="5176242"/>
              <a:ext cx="3417318" cy="277556"/>
            </a:xfrm>
            <a:prstGeom prst="roundRect">
              <a:avLst>
                <a:gd name="adj" fmla="val 0"/>
              </a:avLst>
            </a:prstGeom>
            <a:noFill/>
            <a:extLst/>
          </p:spPr>
          <p:txBody>
            <a:bodyPr wrap="square" tIns="0" bIns="0" rtlCol="0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KONEPS(G2B</a:t>
              </a:r>
              <a:r>
                <a:rPr lang="en-US" altLang="ko-KR" sz="12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 bwMode="auto">
            <a:xfrm>
              <a:off x="3004599" y="2888940"/>
              <a:ext cx="1014028" cy="432048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Agreement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 bwMode="auto">
            <a:xfrm>
              <a:off x="3004599" y="2276872"/>
              <a:ext cx="1014028" cy="432048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Draft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 bwMode="auto">
            <a:xfrm>
              <a:off x="4465519" y="3501008"/>
              <a:ext cx="1014028" cy="432048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payment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 bwMode="auto">
            <a:xfrm>
              <a:off x="4465519" y="2888940"/>
              <a:ext cx="1014028" cy="432048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Verification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 bwMode="auto">
            <a:xfrm>
              <a:off x="4465519" y="2276872"/>
              <a:ext cx="1014028" cy="432048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Request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 bwMode="auto">
            <a:xfrm>
              <a:off x="5881085" y="3501007"/>
              <a:ext cx="1144886" cy="432047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Issue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모서리가 둥근 직사각형 55"/>
            <p:cNvSpPr/>
            <p:nvPr/>
          </p:nvSpPr>
          <p:spPr bwMode="auto">
            <a:xfrm>
              <a:off x="5881085" y="2888940"/>
              <a:ext cx="1144886" cy="432047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>
                  <a:latin typeface="Arial" pitchFamily="34" charset="0"/>
                  <a:cs typeface="Arial" pitchFamily="34" charset="0"/>
                </a:rPr>
                <a:t>Verification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 bwMode="auto">
            <a:xfrm>
              <a:off x="5881085" y="2276872"/>
              <a:ext cx="1144886" cy="432047"/>
            </a:xfrm>
            <a:prstGeom prst="roundRect">
              <a:avLst>
                <a:gd name="adj" fmla="val 16990"/>
              </a:avLst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83000">
                  <a:srgbClr val="ECECEC"/>
                </a:gs>
                <a:gs pos="100000">
                  <a:srgbClr val="FFFFFF"/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lvl="0" algn="ctr" defTabSz="1330325" eaLnBrk="0" latinLnBrk="0" hangingPunct="0">
                <a:defRPr/>
              </a:pPr>
              <a:r>
                <a:rPr lang="en-US" altLang="ko-KR" sz="1100" kern="0" dirty="0" smtClean="0">
                  <a:latin typeface="Arial" pitchFamily="34" charset="0"/>
                  <a:cs typeface="Arial" pitchFamily="34" charset="0"/>
                </a:rPr>
                <a:t>Request</a:t>
              </a:r>
              <a:endParaRPr lang="ko-KR" altLang="en-US" sz="1100" kern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8" name="그룹 173"/>
            <p:cNvGrpSpPr/>
            <p:nvPr/>
          </p:nvGrpSpPr>
          <p:grpSpPr>
            <a:xfrm>
              <a:off x="2678822" y="5505004"/>
              <a:ext cx="1482090" cy="575592"/>
              <a:chOff x="5241032" y="5085184"/>
              <a:chExt cx="1019618" cy="864096"/>
            </a:xfrm>
          </p:grpSpPr>
          <p:pic>
            <p:nvPicPr>
              <p:cNvPr id="88" name="그림 87" descr="그림18.png"/>
              <p:cNvPicPr>
                <a:picLocks noChangeAspect="1"/>
              </p:cNvPicPr>
              <p:nvPr/>
            </p:nvPicPr>
            <p:blipFill>
              <a:blip r:embed="rId9" cstate="print">
                <a:grayscl/>
              </a:blip>
              <a:srcRect l="21052" r="22059" b="18421"/>
              <a:stretch>
                <a:fillRect/>
              </a:stretch>
            </p:blipFill>
            <p:spPr>
              <a:xfrm>
                <a:off x="5241032" y="5085184"/>
                <a:ext cx="1019618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9" name="양쪽 모서리가 둥근 사각형 88"/>
              <p:cNvSpPr/>
              <p:nvPr/>
            </p:nvSpPr>
            <p:spPr>
              <a:xfrm>
                <a:off x="5383206" y="5371515"/>
                <a:ext cx="735280" cy="433183"/>
              </a:xfrm>
              <a:prstGeom prst="round2Same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  <a:scene3d>
                  <a:camera prst="orthographicFront"/>
                  <a:lightRig rig="threePt" dir="t"/>
                </a:scene3d>
                <a:sp3d contourW="25400">
                  <a:bevelT w="1270"/>
                  <a:contourClr>
                    <a:schemeClr val="bg1"/>
                  </a:contourClr>
                </a:sp3d>
              </a:bodyPr>
              <a:lstStyle/>
              <a:p>
                <a:pPr lvl="0" indent="-131763" algn="ctr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777777"/>
                  </a:buClr>
                  <a:tabLst>
                    <a:tab pos="5648325" algn="l"/>
                  </a:tabLst>
                  <a:defRPr/>
                </a:pPr>
                <a:r>
                  <a:rPr lang="en-US" altLang="ko-KR" sz="1200" kern="0" dirty="0" smtClean="0">
                    <a:solidFill>
                      <a:srgbClr val="000000"/>
                    </a:solidFill>
                    <a:latin typeface="Arial" pitchFamily="34" charset="0"/>
                    <a:ea typeface="산돌고딕B" pitchFamily="18" charset="-127"/>
                    <a:cs typeface="Arial" pitchFamily="34" charset="0"/>
                  </a:rPr>
                  <a:t>Agency Info.</a:t>
                </a:r>
                <a:endParaRPr lang="ko-KR" altLang="en-US" sz="1200" kern="0" dirty="0">
                  <a:solidFill>
                    <a:srgbClr val="000000"/>
                  </a:solidFill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59" name="그룹 176"/>
            <p:cNvGrpSpPr/>
            <p:nvPr/>
          </p:nvGrpSpPr>
          <p:grpSpPr>
            <a:xfrm>
              <a:off x="4226994" y="5505004"/>
              <a:ext cx="1482090" cy="575592"/>
              <a:chOff x="5241032" y="5085184"/>
              <a:chExt cx="1019618" cy="864096"/>
            </a:xfrm>
          </p:grpSpPr>
          <p:pic>
            <p:nvPicPr>
              <p:cNvPr id="86" name="그림 85" descr="그림18.png"/>
              <p:cNvPicPr>
                <a:picLocks noChangeAspect="1"/>
              </p:cNvPicPr>
              <p:nvPr/>
            </p:nvPicPr>
            <p:blipFill>
              <a:blip r:embed="rId9" cstate="print">
                <a:grayscl/>
              </a:blip>
              <a:srcRect l="21052" r="22059" b="18421"/>
              <a:stretch>
                <a:fillRect/>
              </a:stretch>
            </p:blipFill>
            <p:spPr>
              <a:xfrm>
                <a:off x="5241032" y="5085184"/>
                <a:ext cx="1019618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" name="양쪽 모서리가 둥근 사각형 86"/>
              <p:cNvSpPr/>
              <p:nvPr/>
            </p:nvSpPr>
            <p:spPr>
              <a:xfrm>
                <a:off x="5376572" y="5388265"/>
                <a:ext cx="748552" cy="433183"/>
              </a:xfrm>
              <a:prstGeom prst="round2Same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  <a:scene3d>
                  <a:camera prst="orthographicFront"/>
                  <a:lightRig rig="threePt" dir="t"/>
                </a:scene3d>
                <a:sp3d contourW="25400">
                  <a:bevelT w="1270"/>
                  <a:contourClr>
                    <a:schemeClr val="bg1"/>
                  </a:contourClr>
                </a:sp3d>
              </a:bodyPr>
              <a:lstStyle/>
              <a:p>
                <a:pPr lvl="0" indent="-131763" algn="ctr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777777"/>
                  </a:buClr>
                  <a:tabLst>
                    <a:tab pos="5648325" algn="l"/>
                  </a:tabLst>
                  <a:defRPr/>
                </a:pPr>
                <a:r>
                  <a:rPr lang="en-US" altLang="ko-KR" sz="1200" kern="0" dirty="0" smtClean="0">
                    <a:solidFill>
                      <a:srgbClr val="000000"/>
                    </a:solidFill>
                    <a:latin typeface="Arial" pitchFamily="34" charset="0"/>
                    <a:ea typeface="산돌고딕B" pitchFamily="18" charset="-127"/>
                    <a:cs typeface="Arial" pitchFamily="34" charset="0"/>
                  </a:rPr>
                  <a:t>Supplier Info.</a:t>
                </a:r>
                <a:endParaRPr lang="ko-KR" altLang="en-US" sz="1200" kern="0" dirty="0">
                  <a:solidFill>
                    <a:srgbClr val="000000"/>
                  </a:solidFill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60" name="그룹 179"/>
            <p:cNvGrpSpPr/>
            <p:nvPr/>
          </p:nvGrpSpPr>
          <p:grpSpPr>
            <a:xfrm>
              <a:off x="5775166" y="5505004"/>
              <a:ext cx="1482090" cy="575592"/>
              <a:chOff x="5241032" y="5085184"/>
              <a:chExt cx="1019618" cy="864096"/>
            </a:xfrm>
          </p:grpSpPr>
          <p:pic>
            <p:nvPicPr>
              <p:cNvPr id="84" name="그림 83" descr="그림18.png"/>
              <p:cNvPicPr>
                <a:picLocks noChangeAspect="1"/>
              </p:cNvPicPr>
              <p:nvPr/>
            </p:nvPicPr>
            <p:blipFill>
              <a:blip r:embed="rId9" cstate="print">
                <a:grayscl/>
              </a:blip>
              <a:srcRect l="21052" r="22059" b="18421"/>
              <a:stretch>
                <a:fillRect/>
              </a:stretch>
            </p:blipFill>
            <p:spPr>
              <a:xfrm>
                <a:off x="5241032" y="5085184"/>
                <a:ext cx="1019618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양쪽 모서리가 둥근 사각형 84"/>
              <p:cNvSpPr/>
              <p:nvPr/>
            </p:nvSpPr>
            <p:spPr>
              <a:xfrm>
                <a:off x="5368608" y="5371520"/>
                <a:ext cx="764479" cy="433183"/>
              </a:xfrm>
              <a:prstGeom prst="round2Same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  <a:scene3d>
                  <a:camera prst="orthographicFront"/>
                  <a:lightRig rig="threePt" dir="t"/>
                </a:scene3d>
                <a:sp3d contourW="25400">
                  <a:bevelT w="1270"/>
                  <a:contourClr>
                    <a:schemeClr val="bg1"/>
                  </a:contourClr>
                </a:sp3d>
              </a:bodyPr>
              <a:lstStyle/>
              <a:p>
                <a:pPr lvl="0" indent="-131763" algn="ctr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777777"/>
                  </a:buClr>
                  <a:tabLst>
                    <a:tab pos="5648325" algn="l"/>
                  </a:tabLst>
                  <a:defRPr/>
                </a:pPr>
                <a:r>
                  <a:rPr lang="en-US" altLang="ko-KR" sz="1200" kern="0" dirty="0" smtClean="0">
                    <a:solidFill>
                      <a:srgbClr val="000000"/>
                    </a:solidFill>
                    <a:latin typeface="Arial" pitchFamily="34" charset="0"/>
                    <a:ea typeface="산돌고딕B" pitchFamily="18" charset="-127"/>
                    <a:cs typeface="Arial" pitchFamily="34" charset="0"/>
                  </a:rPr>
                  <a:t>Contract Info.</a:t>
                </a:r>
                <a:endParaRPr lang="ko-KR" altLang="en-US" sz="1200" kern="0" dirty="0">
                  <a:solidFill>
                    <a:srgbClr val="000000"/>
                  </a:solidFill>
                  <a:latin typeface="Arial" pitchFamily="34" charset="0"/>
                  <a:ea typeface="산돌고딕B" pitchFamily="18" charset="-127"/>
                  <a:cs typeface="Arial" pitchFamily="34" charset="0"/>
                </a:endParaRPr>
              </a:p>
            </p:txBody>
          </p:sp>
        </p:grpSp>
        <p:cxnSp>
          <p:nvCxnSpPr>
            <p:cNvPr id="61" name="직선 화살표 연결선 321"/>
            <p:cNvCxnSpPr>
              <a:stCxn id="50" idx="0"/>
              <a:endCxn id="51" idx="2"/>
            </p:cNvCxnSpPr>
            <p:nvPr/>
          </p:nvCxnSpPr>
          <p:spPr>
            <a:xfrm flipV="1">
              <a:off x="3511613" y="2708920"/>
              <a:ext cx="0" cy="18002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none" w="med" len="med"/>
            </a:ln>
          </p:spPr>
        </p:cxnSp>
        <p:cxnSp>
          <p:nvCxnSpPr>
            <p:cNvPr id="62" name="직선 화살표 연결선 321"/>
            <p:cNvCxnSpPr>
              <a:stCxn id="42" idx="0"/>
              <a:endCxn id="50" idx="2"/>
            </p:cNvCxnSpPr>
            <p:nvPr/>
          </p:nvCxnSpPr>
          <p:spPr>
            <a:xfrm flipV="1">
              <a:off x="3511613" y="3320988"/>
              <a:ext cx="0" cy="18002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none" w="med" len="med"/>
            </a:ln>
          </p:spPr>
        </p:cxnSp>
        <p:cxnSp>
          <p:nvCxnSpPr>
            <p:cNvPr id="63" name="직선 화살표 연결선 321"/>
            <p:cNvCxnSpPr>
              <a:stCxn id="53" idx="0"/>
              <a:endCxn id="54" idx="2"/>
            </p:cNvCxnSpPr>
            <p:nvPr/>
          </p:nvCxnSpPr>
          <p:spPr>
            <a:xfrm flipV="1">
              <a:off x="4972533" y="2708920"/>
              <a:ext cx="0" cy="18002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none" w="med" len="med"/>
            </a:ln>
          </p:spPr>
        </p:cxnSp>
        <p:cxnSp>
          <p:nvCxnSpPr>
            <p:cNvPr id="64" name="직선 화살표 연결선 321"/>
            <p:cNvCxnSpPr>
              <a:stCxn id="52" idx="0"/>
              <a:endCxn id="53" idx="2"/>
            </p:cNvCxnSpPr>
            <p:nvPr/>
          </p:nvCxnSpPr>
          <p:spPr>
            <a:xfrm flipV="1">
              <a:off x="4972533" y="3320988"/>
              <a:ext cx="0" cy="18002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none" w="med" len="med"/>
            </a:ln>
          </p:spPr>
        </p:cxnSp>
        <p:cxnSp>
          <p:nvCxnSpPr>
            <p:cNvPr id="65" name="직선 화살표 연결선 321"/>
            <p:cNvCxnSpPr>
              <a:stCxn id="56" idx="0"/>
              <a:endCxn id="57" idx="2"/>
            </p:cNvCxnSpPr>
            <p:nvPr/>
          </p:nvCxnSpPr>
          <p:spPr>
            <a:xfrm flipV="1">
              <a:off x="6453528" y="2708920"/>
              <a:ext cx="0" cy="18002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none" w="med" len="med"/>
            </a:ln>
          </p:spPr>
        </p:cxnSp>
        <p:cxnSp>
          <p:nvCxnSpPr>
            <p:cNvPr id="66" name="직선 화살표 연결선 321"/>
            <p:cNvCxnSpPr>
              <a:stCxn id="55" idx="0"/>
              <a:endCxn id="56" idx="2"/>
            </p:cNvCxnSpPr>
            <p:nvPr/>
          </p:nvCxnSpPr>
          <p:spPr>
            <a:xfrm flipV="1">
              <a:off x="6453528" y="3320987"/>
              <a:ext cx="0" cy="18002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none" w="med" len="med"/>
            </a:ln>
          </p:spPr>
        </p:cxnSp>
        <p:pic>
          <p:nvPicPr>
            <p:cNvPr id="67" name="Picture 56" descr="SMS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00672" y="3573016"/>
              <a:ext cx="454100" cy="454100"/>
            </a:xfrm>
            <a:prstGeom prst="rect">
              <a:avLst/>
            </a:prstGeom>
            <a:noFill/>
          </p:spPr>
        </p:pic>
        <p:sp>
          <p:nvSpPr>
            <p:cNvPr id="68" name="자유형 67"/>
            <p:cNvSpPr/>
            <p:nvPr/>
          </p:nvSpPr>
          <p:spPr>
            <a:xfrm rot="10800000" flipH="1">
              <a:off x="7329264" y="1134835"/>
              <a:ext cx="936104" cy="4982482"/>
            </a:xfrm>
            <a:custGeom>
              <a:avLst/>
              <a:gdLst>
                <a:gd name="connsiteX0" fmla="*/ 138313 w 138313"/>
                <a:gd name="connsiteY0" fmla="*/ 161365 h 4341479"/>
                <a:gd name="connsiteX1" fmla="*/ 0 w 138313"/>
                <a:gd name="connsiteY1" fmla="*/ 0 h 4341479"/>
                <a:gd name="connsiteX2" fmla="*/ 7684 w 138313"/>
                <a:gd name="connsiteY2" fmla="*/ 4341479 h 4341479"/>
                <a:gd name="connsiteX3" fmla="*/ 138313 w 138313"/>
                <a:gd name="connsiteY3" fmla="*/ 4218534 h 4341479"/>
                <a:gd name="connsiteX4" fmla="*/ 138313 w 138313"/>
                <a:gd name="connsiteY4" fmla="*/ 161365 h 4341479"/>
                <a:gd name="connsiteX0" fmla="*/ 138313 w 138313"/>
                <a:gd name="connsiteY0" fmla="*/ 161365 h 4412790"/>
                <a:gd name="connsiteX1" fmla="*/ 0 w 138313"/>
                <a:gd name="connsiteY1" fmla="*/ 0 h 4412790"/>
                <a:gd name="connsiteX2" fmla="*/ 11457 w 138313"/>
                <a:gd name="connsiteY2" fmla="*/ 4412790 h 4412790"/>
                <a:gd name="connsiteX3" fmla="*/ 138313 w 138313"/>
                <a:gd name="connsiteY3" fmla="*/ 4218534 h 4412790"/>
                <a:gd name="connsiteX4" fmla="*/ 138313 w 138313"/>
                <a:gd name="connsiteY4" fmla="*/ 161365 h 4412790"/>
                <a:gd name="connsiteX0" fmla="*/ 132865 w 132865"/>
                <a:gd name="connsiteY0" fmla="*/ 179429 h 4430854"/>
                <a:gd name="connsiteX1" fmla="*/ 0 w 132865"/>
                <a:gd name="connsiteY1" fmla="*/ 0 h 4430854"/>
                <a:gd name="connsiteX2" fmla="*/ 6009 w 132865"/>
                <a:gd name="connsiteY2" fmla="*/ 4430854 h 4430854"/>
                <a:gd name="connsiteX3" fmla="*/ 132865 w 132865"/>
                <a:gd name="connsiteY3" fmla="*/ 4236598 h 4430854"/>
                <a:gd name="connsiteX4" fmla="*/ 132865 w 132865"/>
                <a:gd name="connsiteY4" fmla="*/ 179429 h 4430854"/>
                <a:gd name="connsiteX0" fmla="*/ 129417 w 129417"/>
                <a:gd name="connsiteY0" fmla="*/ 324704 h 4576129"/>
                <a:gd name="connsiteX1" fmla="*/ 15490 w 129417"/>
                <a:gd name="connsiteY1" fmla="*/ 0 h 4576129"/>
                <a:gd name="connsiteX2" fmla="*/ 2561 w 129417"/>
                <a:gd name="connsiteY2" fmla="*/ 4576129 h 4576129"/>
                <a:gd name="connsiteX3" fmla="*/ 129417 w 129417"/>
                <a:gd name="connsiteY3" fmla="*/ 4381873 h 4576129"/>
                <a:gd name="connsiteX4" fmla="*/ 129417 w 129417"/>
                <a:gd name="connsiteY4" fmla="*/ 324704 h 4576129"/>
                <a:gd name="connsiteX0" fmla="*/ 116488 w 116488"/>
                <a:gd name="connsiteY0" fmla="*/ 324704 h 4938839"/>
                <a:gd name="connsiteX1" fmla="*/ 2561 w 116488"/>
                <a:gd name="connsiteY1" fmla="*/ 0 h 4938839"/>
                <a:gd name="connsiteX2" fmla="*/ 2561 w 116488"/>
                <a:gd name="connsiteY2" fmla="*/ 4938839 h 4938839"/>
                <a:gd name="connsiteX3" fmla="*/ 116488 w 116488"/>
                <a:gd name="connsiteY3" fmla="*/ 4381873 h 4938839"/>
                <a:gd name="connsiteX4" fmla="*/ 116488 w 116488"/>
                <a:gd name="connsiteY4" fmla="*/ 324704 h 4938839"/>
                <a:gd name="connsiteX0" fmla="*/ 116488 w 116488"/>
                <a:gd name="connsiteY0" fmla="*/ 254143 h 4868278"/>
                <a:gd name="connsiteX1" fmla="*/ 8960 w 116488"/>
                <a:gd name="connsiteY1" fmla="*/ 0 h 4868278"/>
                <a:gd name="connsiteX2" fmla="*/ 2561 w 116488"/>
                <a:gd name="connsiteY2" fmla="*/ 4868278 h 4868278"/>
                <a:gd name="connsiteX3" fmla="*/ 116488 w 116488"/>
                <a:gd name="connsiteY3" fmla="*/ 4311312 h 4868278"/>
                <a:gd name="connsiteX4" fmla="*/ 116488 w 116488"/>
                <a:gd name="connsiteY4" fmla="*/ 254143 h 4868278"/>
                <a:gd name="connsiteX0" fmla="*/ 116488 w 116488"/>
                <a:gd name="connsiteY0" fmla="*/ 268255 h 4882390"/>
                <a:gd name="connsiteX1" fmla="*/ 4501 w 116488"/>
                <a:gd name="connsiteY1" fmla="*/ 0 h 4882390"/>
                <a:gd name="connsiteX2" fmla="*/ 2561 w 116488"/>
                <a:gd name="connsiteY2" fmla="*/ 4882390 h 4882390"/>
                <a:gd name="connsiteX3" fmla="*/ 116488 w 116488"/>
                <a:gd name="connsiteY3" fmla="*/ 4325424 h 4882390"/>
                <a:gd name="connsiteX4" fmla="*/ 116488 w 116488"/>
                <a:gd name="connsiteY4" fmla="*/ 268255 h 4882390"/>
                <a:gd name="connsiteX0" fmla="*/ 116488 w 116488"/>
                <a:gd name="connsiteY0" fmla="*/ 268255 h 4882390"/>
                <a:gd name="connsiteX1" fmla="*/ 4501 w 116488"/>
                <a:gd name="connsiteY1" fmla="*/ 0 h 4882390"/>
                <a:gd name="connsiteX2" fmla="*/ 2561 w 116488"/>
                <a:gd name="connsiteY2" fmla="*/ 4882390 h 4882390"/>
                <a:gd name="connsiteX3" fmla="*/ 116488 w 116488"/>
                <a:gd name="connsiteY3" fmla="*/ 4671167 h 4882390"/>
                <a:gd name="connsiteX4" fmla="*/ 116488 w 116488"/>
                <a:gd name="connsiteY4" fmla="*/ 268255 h 4882390"/>
                <a:gd name="connsiteX0" fmla="*/ 116488 w 116488"/>
                <a:gd name="connsiteY0" fmla="*/ 296357 h 4882390"/>
                <a:gd name="connsiteX1" fmla="*/ 4501 w 116488"/>
                <a:gd name="connsiteY1" fmla="*/ 0 h 4882390"/>
                <a:gd name="connsiteX2" fmla="*/ 2561 w 116488"/>
                <a:gd name="connsiteY2" fmla="*/ 4882390 h 4882390"/>
                <a:gd name="connsiteX3" fmla="*/ 116488 w 116488"/>
                <a:gd name="connsiteY3" fmla="*/ 4671167 h 4882390"/>
                <a:gd name="connsiteX4" fmla="*/ 116488 w 116488"/>
                <a:gd name="connsiteY4" fmla="*/ 296357 h 48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8" h="4882390">
                  <a:moveTo>
                    <a:pt x="116488" y="296357"/>
                  </a:moveTo>
                  <a:lnTo>
                    <a:pt x="4501" y="0"/>
                  </a:lnTo>
                  <a:cubicBezTo>
                    <a:pt x="7062" y="1447160"/>
                    <a:pt x="0" y="3435230"/>
                    <a:pt x="2561" y="4882390"/>
                  </a:cubicBezTo>
                  <a:lnTo>
                    <a:pt x="116488" y="4671167"/>
                  </a:lnTo>
                  <a:lnTo>
                    <a:pt x="116488" y="2963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bg1">
                    <a:lumMod val="65000"/>
                    <a:alpha val="3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" pitchFamily="34" charset="0"/>
                <a:ea typeface="산돌고딕 M" pitchFamily="18" charset="-127"/>
                <a:cs typeface="Arial" pitchFamily="34" charset="0"/>
              </a:endParaRPr>
            </a:p>
          </p:txBody>
        </p:sp>
        <p:cxnSp>
          <p:nvCxnSpPr>
            <p:cNvPr id="69" name="직선 화살표 연결선 68"/>
            <p:cNvCxnSpPr/>
            <p:nvPr/>
          </p:nvCxnSpPr>
          <p:spPr>
            <a:xfrm>
              <a:off x="1776484" y="2924944"/>
              <a:ext cx="792088" cy="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70" name="모서리가 둥근 직사각형 69"/>
            <p:cNvSpPr/>
            <p:nvPr/>
          </p:nvSpPr>
          <p:spPr bwMode="auto">
            <a:xfrm>
              <a:off x="1916400" y="2656732"/>
              <a:ext cx="518959" cy="222633"/>
            </a:xfrm>
            <a:prstGeom prst="roundRect">
              <a:avLst>
                <a:gd name="adj" fmla="val 11549"/>
              </a:avLst>
            </a:prstGeom>
            <a:noFill/>
            <a:ln w="6350" cap="flat" cmpd="sng" algn="ctr">
              <a:noFill/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1330325" eaLnBrk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Internet</a:t>
              </a:r>
              <a:endParaRPr lang="ko-KR" altLang="en-US" sz="1000" kern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직선 화살표 연결선 70"/>
            <p:cNvCxnSpPr/>
            <p:nvPr/>
          </p:nvCxnSpPr>
          <p:spPr>
            <a:xfrm>
              <a:off x="1776484" y="4221088"/>
              <a:ext cx="792088" cy="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none" w="med" len="med"/>
            </a:ln>
          </p:spPr>
        </p:cxnSp>
        <p:sp>
          <p:nvSpPr>
            <p:cNvPr id="72" name="모서리가 둥근 직사각형 71"/>
            <p:cNvSpPr/>
            <p:nvPr/>
          </p:nvSpPr>
          <p:spPr bwMode="auto">
            <a:xfrm>
              <a:off x="1947045" y="3952877"/>
              <a:ext cx="457667" cy="222633"/>
            </a:xfrm>
            <a:prstGeom prst="roundRect">
              <a:avLst>
                <a:gd name="adj" fmla="val 11549"/>
              </a:avLst>
            </a:prstGeom>
            <a:noFill/>
            <a:ln w="6350" cap="flat" cmpd="sng" algn="ctr">
              <a:noFill/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1330325" eaLnBrk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Mobile</a:t>
              </a:r>
              <a:endParaRPr lang="ko-KR" altLang="en-US" sz="1000" kern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직선 화살표 연결선 72"/>
            <p:cNvCxnSpPr/>
            <p:nvPr/>
          </p:nvCxnSpPr>
          <p:spPr>
            <a:xfrm>
              <a:off x="7401272" y="2924944"/>
              <a:ext cx="792088" cy="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74" name="직선 화살표 연결선 73"/>
            <p:cNvCxnSpPr/>
            <p:nvPr/>
          </p:nvCxnSpPr>
          <p:spPr>
            <a:xfrm>
              <a:off x="7401272" y="4221088"/>
              <a:ext cx="792088" cy="0"/>
            </a:xfrm>
            <a:prstGeom prst="straightConnector1">
              <a:avLst/>
            </a:prstGeom>
            <a:noFill/>
            <a:ln w="12700">
              <a:solidFill>
                <a:srgbClr val="336089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75" name="모서리가 둥근 직사각형 74"/>
            <p:cNvSpPr/>
            <p:nvPr/>
          </p:nvSpPr>
          <p:spPr bwMode="auto">
            <a:xfrm>
              <a:off x="7306413" y="3185419"/>
              <a:ext cx="1012708" cy="667901"/>
            </a:xfrm>
            <a:prstGeom prst="roundRect">
              <a:avLst>
                <a:gd name="adj" fmla="val 11549"/>
              </a:avLst>
            </a:prstGeom>
            <a:noFill/>
            <a:ln w="6350" cap="flat" cmpd="sng" algn="ctr">
              <a:noFill/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1330325" eaLnBrk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Linkage</a:t>
              </a:r>
            </a:p>
            <a:p>
              <a:pPr marL="0" marR="0" lvl="0" indent="0" algn="ctr" defTabSz="1330325" eaLnBrk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With</a:t>
              </a:r>
            </a:p>
            <a:p>
              <a:pPr marL="0" marR="0" lvl="0" indent="0" algn="ctr" defTabSz="1330325" eaLnBrk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Other systems</a:t>
              </a:r>
              <a:endParaRPr lang="ko-KR" altLang="en-US" sz="10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모서리가 둥근 직사각형 75"/>
            <p:cNvSpPr/>
            <p:nvPr/>
          </p:nvSpPr>
          <p:spPr bwMode="auto">
            <a:xfrm>
              <a:off x="4701173" y="4864540"/>
              <a:ext cx="536321" cy="222633"/>
            </a:xfrm>
            <a:prstGeom prst="roundRect">
              <a:avLst>
                <a:gd name="adj" fmla="val 11549"/>
              </a:avLst>
            </a:prstGeom>
            <a:noFill/>
            <a:ln w="6350" cap="flat" cmpd="sng" algn="ctr">
              <a:noFill/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1330325" eaLnBrk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altLang="ko-KR" sz="1000" kern="0" dirty="0" smtClean="0">
                  <a:latin typeface="Arial" pitchFamily="34" charset="0"/>
                  <a:cs typeface="Arial" pitchFamily="34" charset="0"/>
                </a:rPr>
                <a:t>Linkage</a:t>
              </a:r>
              <a:endParaRPr lang="ko-KR" altLang="en-US" sz="1000" kern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" name="그룹 198"/>
            <p:cNvGrpSpPr/>
            <p:nvPr/>
          </p:nvGrpSpPr>
          <p:grpSpPr>
            <a:xfrm>
              <a:off x="571798" y="2060848"/>
              <a:ext cx="1022336" cy="814384"/>
              <a:chOff x="-1804466" y="2219153"/>
              <a:chExt cx="1022336" cy="814384"/>
            </a:xfrm>
          </p:grpSpPr>
          <p:pic>
            <p:nvPicPr>
              <p:cNvPr id="81" name="그림 80" descr="발주기관사람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-1479688" y="2219153"/>
                <a:ext cx="384016" cy="512022"/>
              </a:xfrm>
              <a:prstGeom prst="rect">
                <a:avLst/>
              </a:prstGeom>
            </p:spPr>
          </p:pic>
          <p:pic>
            <p:nvPicPr>
              <p:cNvPr id="82" name="Picture 132" descr="승인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-1743744" y="2576872"/>
                <a:ext cx="419729" cy="346076"/>
              </a:xfrm>
              <a:prstGeom prst="rect">
                <a:avLst/>
              </a:prstGeom>
              <a:noFill/>
            </p:spPr>
          </p:pic>
          <p:sp>
            <p:nvSpPr>
              <p:cNvPr id="83" name="모서리가 둥근 직사각형 3"/>
              <p:cNvSpPr/>
              <p:nvPr/>
            </p:nvSpPr>
            <p:spPr bwMode="auto">
              <a:xfrm>
                <a:off x="-1804466" y="2810904"/>
                <a:ext cx="1022336" cy="222633"/>
              </a:xfrm>
              <a:prstGeom prst="roundRect">
                <a:avLst>
                  <a:gd name="adj" fmla="val 11549"/>
                </a:avLst>
              </a:prstGeom>
              <a:noFill/>
              <a:ln w="6350" cap="flat" cmpd="sng" algn="ctr">
                <a:noFill/>
                <a:prstDash val="solid"/>
              </a:ln>
              <a:effectLst>
                <a:innerShdw blurRad="50800">
                  <a:prstClr val="black">
                    <a:alpha val="6000"/>
                  </a:prstClr>
                </a:innerShdw>
              </a:effec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133032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Public agency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8" name="그룹 202"/>
            <p:cNvGrpSpPr/>
            <p:nvPr/>
          </p:nvGrpSpPr>
          <p:grpSpPr>
            <a:xfrm>
              <a:off x="554606" y="3933056"/>
              <a:ext cx="1056732" cy="894037"/>
              <a:chOff x="-1859758" y="3645024"/>
              <a:chExt cx="1056732" cy="894037"/>
            </a:xfrm>
          </p:grpSpPr>
          <p:sp>
            <p:nvSpPr>
              <p:cNvPr id="79" name="모서리가 둥근 직사각형 78"/>
              <p:cNvSpPr/>
              <p:nvPr/>
            </p:nvSpPr>
            <p:spPr bwMode="auto">
              <a:xfrm>
                <a:off x="-1859758" y="4316428"/>
                <a:ext cx="1056732" cy="222633"/>
              </a:xfrm>
              <a:prstGeom prst="roundRect">
                <a:avLst>
                  <a:gd name="adj" fmla="val 11549"/>
                </a:avLst>
              </a:prstGeom>
              <a:noFill/>
              <a:ln w="6350" cap="flat" cmpd="sng" algn="ctr">
                <a:noFill/>
                <a:prstDash val="solid"/>
              </a:ln>
              <a:effectLst>
                <a:innerShdw blurRad="50800">
                  <a:prstClr val="black">
                    <a:alpha val="6000"/>
                  </a:prstClr>
                </a:innerShdw>
              </a:effec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133032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kern="0" dirty="0" smtClean="0">
                    <a:latin typeface="Arial" pitchFamily="34" charset="0"/>
                    <a:cs typeface="Arial" pitchFamily="34" charset="0"/>
                  </a:rPr>
                  <a:t>Sub cont</a:t>
                </a:r>
                <a:r>
                  <a:rPr lang="en-US" altLang="ko-KR" sz="1000" kern="0" dirty="0" smtClean="0">
                    <a:latin typeface="Arial" pitchFamily="34" charset="0"/>
                    <a:cs typeface="Arial" pitchFamily="34" charset="0"/>
                  </a:rPr>
                  <a:t>ractor</a:t>
                </a:r>
                <a:endParaRPr lang="ko-KR" altLang="en-US" sz="1000" kern="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0" name="그림 79" descr="하도급자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-1637828" y="3645024"/>
                <a:ext cx="548595" cy="719269"/>
              </a:xfrm>
              <a:prstGeom prst="rect">
                <a:avLst/>
              </a:prstGeom>
            </p:spPr>
          </p:pic>
        </p:grpSp>
      </p:grpSp>
      <p:sp>
        <p:nvSpPr>
          <p:cNvPr id="103" name="직사각형 102"/>
          <p:cNvSpPr/>
          <p:nvPr/>
        </p:nvSpPr>
        <p:spPr>
          <a:xfrm>
            <a:off x="447736" y="1428736"/>
            <a:ext cx="8084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14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Launch of Subcontract Mgt. System </a:t>
            </a:r>
            <a:r>
              <a:rPr lang="en-US" altLang="ko-KR" sz="1600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(December, </a:t>
            </a:r>
            <a:r>
              <a:rPr lang="en-US" altLang="ko-KR" sz="1600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2013</a:t>
            </a:r>
            <a:r>
              <a:rPr lang="en-US" altLang="ko-KR" sz="1600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altLang="ko-KR" sz="1600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443110" y="1928802"/>
            <a:ext cx="870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14"/>
              </a:buBlip>
              <a:defRPr/>
            </a:pP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e-Subcontracting, e-Payment, Contract performance Certificate Issuance</a:t>
            </a:r>
          </a:p>
        </p:txBody>
      </p:sp>
      <p:sp>
        <p:nvSpPr>
          <p:cNvPr id="105" name="직사각형 104"/>
          <p:cNvSpPr/>
          <p:nvPr/>
        </p:nvSpPr>
        <p:spPr>
          <a:xfrm>
            <a:off x="443110" y="2414354"/>
            <a:ext cx="848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14"/>
              </a:buBlip>
              <a:defRPr/>
            </a:pP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Allows project owners (public entities) to monitor subcontracting practices</a:t>
            </a:r>
            <a:endParaRPr lang="en-US" altLang="ko-KR" sz="1400" b="1" spc="-7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\\192.168.1.100\cjicomm\05_Current Project\PM_민경\110718_조달청_국제협력과_\4_산출물\ppt\24_엔딩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4005064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23000"/>
              </a:prstClr>
            </a:outerShdw>
            <a:reflection blurRad="6350" stA="23000" endPos="5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algn="ctr">
              <a:defRPr kumimoji="0" sz="3200" b="1" spc="-15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defRPr>
            </a:lvl1pPr>
          </a:lstStyle>
          <a:p>
            <a:r>
              <a:rPr lang="en-US" altLang="ko-KR" sz="5400" dirty="0"/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441601" y="4925809"/>
            <a:ext cx="8451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3"/>
              </a:buBlip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Centralized procurement through PPS (2014) : USD 33.9 B </a:t>
            </a:r>
          </a:p>
          <a:p>
            <a:pPr marL="203200" indent="-203200">
              <a:buSzPct val="100000"/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- </a:t>
            </a:r>
            <a:r>
              <a:rPr lang="en-US" altLang="ko-KR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31.6%</a:t>
            </a:r>
            <a:r>
              <a:rPr lang="en-US" altLang="ko-KR" b="1" spc="-60" dirty="0" smtClean="0"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Korea’s 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public procurement </a:t>
            </a:r>
            <a:r>
              <a:rPr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107 B) </a:t>
            </a:r>
            <a:endParaRPr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4" cstate="print"/>
          <a:srcRect l="8854" t="26667" r="11458" b="31666"/>
          <a:stretch>
            <a:fillRect/>
          </a:stretch>
        </p:blipFill>
        <p:spPr bwMode="auto">
          <a:xfrm>
            <a:off x="285720" y="1714488"/>
            <a:ext cx="8500987" cy="27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그룹 7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Korea’s Public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Procurement Process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4596130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Public Procurement in Korea</a:t>
            </a:r>
            <a:endParaRPr lang="ko-KR" altLang="en-US" dirty="0"/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428596" y="5711627"/>
            <a:ext cx="850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3"/>
              </a:buBlip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Transaction via KONEPS : USD 67.3 B (</a:t>
            </a:r>
            <a:r>
              <a:rPr lang="en-US" altLang="ko-KR" b="1" spc="-60" dirty="0" smtClean="0">
                <a:solidFill>
                  <a:srgbClr val="FF0000"/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63%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of </a:t>
            </a:r>
            <a:r>
              <a:rPr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Korea’s 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public procurement</a:t>
            </a:r>
            <a:endParaRPr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972336" y="3243714"/>
            <a:ext cx="1928826" cy="27123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14746" y="327161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rPr>
              <a:t>PR (optional)</a:t>
            </a:r>
            <a:endParaRPr lang="ko-KR" altLang="en-US" sz="1600" b="1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956690" y="2114088"/>
            <a:ext cx="1928826" cy="27123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206128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rPr>
              <a:t>PR (mandatory)</a:t>
            </a:r>
            <a:endParaRPr lang="ko-KR" altLang="en-US" sz="1600" b="1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467544" y="6084004"/>
            <a:ext cx="8501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buFont typeface="Wingdings" pitchFamily="2" charset="2"/>
              <a:buChar char="v"/>
              <a:defRPr/>
            </a:pP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However, 100% of tender notices are published through KONEPS</a:t>
            </a:r>
            <a:endParaRPr lang="en-US" altLang="ko-KR" sz="16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539750" y="2867598"/>
            <a:ext cx="8368233" cy="3528392"/>
          </a:xfrm>
          <a:prstGeom prst="roundRect">
            <a:avLst>
              <a:gd name="adj" fmla="val 3057"/>
            </a:avLst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45" name="오른쪽 화살표 44"/>
          <p:cNvSpPr/>
          <p:nvPr/>
        </p:nvSpPr>
        <p:spPr bwMode="auto">
          <a:xfrm>
            <a:off x="2644766" y="3524414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오른쪽 화살표 56"/>
          <p:cNvSpPr/>
          <p:nvPr/>
        </p:nvSpPr>
        <p:spPr bwMode="auto">
          <a:xfrm>
            <a:off x="4556211" y="3524414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오른쪽 화살표 57"/>
          <p:cNvSpPr/>
          <p:nvPr/>
        </p:nvSpPr>
        <p:spPr bwMode="auto">
          <a:xfrm>
            <a:off x="2644766" y="5371069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오른쪽 화살표 58"/>
          <p:cNvSpPr/>
          <p:nvPr/>
        </p:nvSpPr>
        <p:spPr bwMode="auto">
          <a:xfrm>
            <a:off x="4556211" y="5371069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오른쪽 화살표 61"/>
          <p:cNvSpPr/>
          <p:nvPr/>
        </p:nvSpPr>
        <p:spPr bwMode="auto">
          <a:xfrm rot="1800000">
            <a:off x="6347262" y="3603196"/>
            <a:ext cx="736147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오른쪽 화살표 62"/>
          <p:cNvSpPr/>
          <p:nvPr/>
        </p:nvSpPr>
        <p:spPr bwMode="auto">
          <a:xfrm rot="19800000">
            <a:off x="6381722" y="5301520"/>
            <a:ext cx="699213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7041702" y="4088811"/>
            <a:ext cx="1634754" cy="1197046"/>
          </a:xfrm>
          <a:prstGeom prst="roundRect">
            <a:avLst>
              <a:gd name="adj" fmla="val 8186"/>
            </a:avLst>
          </a:prstGeom>
          <a:gradFill flip="none" rotWithShape="1">
            <a:gsLst>
              <a:gs pos="0">
                <a:schemeClr val="bg1">
                  <a:lumMod val="93000"/>
                </a:schemeClr>
              </a:gs>
              <a:gs pos="100000">
                <a:schemeClr val="bg1">
                  <a:lumMod val="74000"/>
                </a:schemeClr>
              </a:gs>
            </a:gsLst>
            <a:lin ang="5400000" scaled="1"/>
            <a:tileRect/>
          </a:gra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  <a:sp3d>
              <a:bevelT w="0"/>
            </a:sp3d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2400" b="1" spc="-100" dirty="0">
                <a:gradFill flip="none" rotWithShape="1">
                  <a:gsLst>
                    <a:gs pos="0">
                      <a:srgbClr val="F46F0C"/>
                    </a:gs>
                    <a:gs pos="100000">
                      <a:srgbClr val="F2A10E">
                        <a:lumMod val="77000"/>
                        <a:lumOff val="23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25400" dir="2700000" algn="tl" rotWithShape="0">
                    <a:prstClr val="black">
                      <a:alpha val="83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e-Payment</a:t>
            </a:r>
            <a:endParaRPr lang="ko-KR" altLang="en-US" sz="2400" b="1" spc="-100" dirty="0">
              <a:gradFill flip="none" rotWithShape="1">
                <a:gsLst>
                  <a:gs pos="0">
                    <a:srgbClr val="F46F0C"/>
                  </a:gs>
                  <a:gs pos="100000">
                    <a:srgbClr val="F2A10E">
                      <a:lumMod val="77000"/>
                      <a:lumOff val="23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25400" dir="2700000" algn="tl" rotWithShape="0">
                  <a:prstClr val="black">
                    <a:alpha val="83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5604" y="82550"/>
            <a:ext cx="3836307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e-Procurement in Korea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683568" y="3121234"/>
            <a:ext cx="1944018" cy="3048010"/>
            <a:chOff x="539750" y="3069308"/>
            <a:chExt cx="1944018" cy="3048010"/>
          </a:xfrm>
        </p:grpSpPr>
        <p:pic>
          <p:nvPicPr>
            <p:cNvPr id="25" name="그림 1"/>
            <p:cNvPicPr>
              <a:picLocks noChangeAspect="1"/>
            </p:cNvPicPr>
            <p:nvPr/>
          </p:nvPicPr>
          <p:blipFill>
            <a:blip r:embed="rId3" cstate="print"/>
            <a:srcRect t="32687" r="76250" b="6944"/>
            <a:stretch>
              <a:fillRect/>
            </a:stretch>
          </p:blipFill>
          <p:spPr bwMode="auto">
            <a:xfrm>
              <a:off x="539750" y="3069308"/>
              <a:ext cx="1944018" cy="3048010"/>
            </a:xfrm>
            <a:prstGeom prst="roundRect">
              <a:avLst>
                <a:gd name="adj" fmla="val 6378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직사각형 25"/>
            <p:cNvSpPr/>
            <p:nvPr/>
          </p:nvSpPr>
          <p:spPr bwMode="auto">
            <a:xfrm>
              <a:off x="539750" y="3069308"/>
              <a:ext cx="1928813" cy="302433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Pct val="65000"/>
                <a:defRPr/>
              </a:pPr>
              <a:r>
                <a:rPr lang="en-US" altLang="ko-KR" sz="2800" b="1" spc="-60" dirty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“KONEPS”</a:t>
              </a:r>
            </a:p>
            <a:p>
              <a:pPr>
                <a:buSzPct val="65000"/>
                <a:defRPr/>
              </a:pPr>
              <a:endParaRPr lang="en-US" altLang="ko-KR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Korea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ON-line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E-Procurement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System</a:t>
              </a:r>
              <a:endParaRPr lang="ko-KR" altLang="en-US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 bwMode="auto">
          <a:xfrm>
            <a:off x="3108403" y="3147061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e-Bidding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023006" y="3147061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b="1" spc="-10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e-Contracting</a:t>
            </a:r>
            <a:endParaRPr lang="ko-KR" altLang="en-US" sz="2000" b="1" spc="-10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108403" y="5097548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Online</a:t>
            </a:r>
          </a:p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Shopping</a:t>
            </a:r>
          </a:p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Mall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023006" y="5058374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e-Ordering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KONEPS (Korea On-line E-Procurement System)</a:t>
              </a:r>
            </a:p>
          </p:txBody>
        </p:sp>
        <p:pic>
          <p:nvPicPr>
            <p:cNvPr id="34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직사각형 37"/>
          <p:cNvSpPr/>
          <p:nvPr/>
        </p:nvSpPr>
        <p:spPr>
          <a:xfrm>
            <a:off x="428595" y="1513795"/>
            <a:ext cx="8607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Single window for public procurement</a:t>
            </a:r>
          </a:p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End-to-end service that covers the entire procurement processes</a:t>
            </a:r>
          </a:p>
          <a:p>
            <a:pPr marL="203200" indent="-203200"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Seamless service through data interconnection with 160 database systems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 bwMode="auto">
          <a:xfrm>
            <a:off x="539651" y="2204368"/>
            <a:ext cx="8064698" cy="4463132"/>
          </a:xfrm>
          <a:prstGeom prst="roundRect">
            <a:avLst>
              <a:gd name="adj" fmla="val 95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85" name="자유형 84"/>
          <p:cNvSpPr/>
          <p:nvPr/>
        </p:nvSpPr>
        <p:spPr bwMode="auto">
          <a:xfrm rot="2391845">
            <a:off x="2236213" y="3243568"/>
            <a:ext cx="1724699" cy="669497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86" name="자유형 85"/>
          <p:cNvSpPr/>
          <p:nvPr/>
        </p:nvSpPr>
        <p:spPr bwMode="auto">
          <a:xfrm rot="20079926">
            <a:off x="2341370" y="4466574"/>
            <a:ext cx="1755793" cy="763601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522622" y="2103668"/>
            <a:ext cx="8103217" cy="2857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ko-KR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Before</a:t>
            </a:r>
          </a:p>
        </p:txBody>
      </p:sp>
      <p:sp>
        <p:nvSpPr>
          <p:cNvPr id="66" name="모서리가 둥근 직사각형 65"/>
          <p:cNvSpPr/>
          <p:nvPr/>
        </p:nvSpPr>
        <p:spPr bwMode="auto">
          <a:xfrm>
            <a:off x="5509270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573377" y="6212872"/>
            <a:ext cx="1310248" cy="3831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Certification-</a:t>
            </a:r>
          </a:p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Related agencies</a:t>
            </a:r>
          </a:p>
        </p:txBody>
      </p:sp>
      <p:pic>
        <p:nvPicPr>
          <p:cNvPr id="54" name="그림 53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5722" y="5389852"/>
            <a:ext cx="405558" cy="808550"/>
          </a:xfrm>
          <a:prstGeom prst="rect">
            <a:avLst/>
          </a:prstGeom>
        </p:spPr>
      </p:pic>
      <p:sp>
        <p:nvSpPr>
          <p:cNvPr id="68" name="모서리가 둥근 직사각형 67"/>
          <p:cNvSpPr/>
          <p:nvPr/>
        </p:nvSpPr>
        <p:spPr bwMode="auto">
          <a:xfrm>
            <a:off x="7073490" y="2518794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186497" y="3411093"/>
            <a:ext cx="1212448" cy="3831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Industry </a:t>
            </a:r>
          </a:p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Associations</a:t>
            </a:r>
          </a:p>
        </p:txBody>
      </p:sp>
      <p:pic>
        <p:nvPicPr>
          <p:cNvPr id="56" name="그림 55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4758" y="2569642"/>
            <a:ext cx="491961" cy="845367"/>
          </a:xfrm>
          <a:prstGeom prst="rect">
            <a:avLst/>
          </a:prstGeom>
        </p:spPr>
      </p:pic>
      <p:sp>
        <p:nvSpPr>
          <p:cNvPr id="119" name="모서리가 둥근 직사각형 118"/>
          <p:cNvSpPr/>
          <p:nvPr/>
        </p:nvSpPr>
        <p:spPr bwMode="auto">
          <a:xfrm>
            <a:off x="623977" y="2518794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22498" y="3381268"/>
            <a:ext cx="1441420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Ministry of </a:t>
            </a:r>
            <a:r>
              <a:rPr lang="en-US" altLang="ko-KR" sz="105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Strategy</a:t>
            </a:r>
          </a:p>
          <a:p>
            <a:pPr algn="ctr"/>
            <a:r>
              <a:rPr lang="en-US" altLang="ko-KR" sz="105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and Finance</a:t>
            </a:r>
            <a:endParaRPr lang="en-US" altLang="ko-KR" sz="105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Arial" pitchFamily="34" charset="0"/>
              <a:ea typeface="돋움" pitchFamily="50" charset="-127"/>
            </a:endParaRPr>
          </a:p>
        </p:txBody>
      </p:sp>
      <p:pic>
        <p:nvPicPr>
          <p:cNvPr id="82" name="그림 81" descr="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236" y="2676760"/>
            <a:ext cx="955944" cy="632670"/>
          </a:xfrm>
          <a:prstGeom prst="rect">
            <a:avLst/>
          </a:prstGeom>
        </p:spPr>
      </p:pic>
      <p:sp>
        <p:nvSpPr>
          <p:cNvPr id="62" name="TextBox 2"/>
          <p:cNvSpPr txBox="1">
            <a:spLocks noChangeArrowheads="1"/>
          </p:cNvSpPr>
          <p:nvPr/>
        </p:nvSpPr>
        <p:spPr bwMode="auto">
          <a:xfrm>
            <a:off x="145604" y="82550"/>
            <a:ext cx="5311582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e-Transformation – Before &amp; After</a:t>
            </a:r>
            <a:endParaRPr lang="ko-KR" altLang="en-US" dirty="0"/>
          </a:p>
        </p:txBody>
      </p:sp>
      <p:sp>
        <p:nvSpPr>
          <p:cNvPr id="65" name="모서리가 둥근 직사각형 64"/>
          <p:cNvSpPr/>
          <p:nvPr/>
        </p:nvSpPr>
        <p:spPr bwMode="auto">
          <a:xfrm>
            <a:off x="3842978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4028647" y="6181385"/>
            <a:ext cx="1067124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Credit Rating Companies</a:t>
            </a:r>
          </a:p>
        </p:txBody>
      </p:sp>
      <p:grpSp>
        <p:nvGrpSpPr>
          <p:cNvPr id="6" name="그룹 69"/>
          <p:cNvGrpSpPr/>
          <p:nvPr/>
        </p:nvGrpSpPr>
        <p:grpSpPr>
          <a:xfrm>
            <a:off x="4064738" y="5445704"/>
            <a:ext cx="994942" cy="808390"/>
            <a:chOff x="4169129" y="5445224"/>
            <a:chExt cx="805742" cy="654664"/>
          </a:xfrm>
        </p:grpSpPr>
        <p:pic>
          <p:nvPicPr>
            <p:cNvPr id="51" name="그림 50" descr="0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9129" y="5445224"/>
              <a:ext cx="805742" cy="654664"/>
            </a:xfrm>
            <a:prstGeom prst="rect">
              <a:avLst/>
            </a:prstGeom>
          </p:spPr>
        </p:pic>
        <p:pic>
          <p:nvPicPr>
            <p:cNvPr id="84" name="그림 83" descr="1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8422" y="5478810"/>
              <a:ext cx="167581" cy="179138"/>
            </a:xfrm>
            <a:prstGeom prst="rect">
              <a:avLst/>
            </a:prstGeom>
          </p:spPr>
        </p:pic>
      </p:grpSp>
      <p:sp>
        <p:nvSpPr>
          <p:cNvPr id="69" name="모서리가 둥근 직사각형 68"/>
          <p:cNvSpPr/>
          <p:nvPr/>
        </p:nvSpPr>
        <p:spPr bwMode="auto">
          <a:xfrm>
            <a:off x="7073490" y="3935340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7328375" y="4799868"/>
            <a:ext cx="928693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Surety Companies</a:t>
            </a:r>
          </a:p>
        </p:txBody>
      </p:sp>
      <p:pic>
        <p:nvPicPr>
          <p:cNvPr id="53" name="그림 52" descr="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1082" y="3990543"/>
            <a:ext cx="873758" cy="891058"/>
          </a:xfrm>
          <a:prstGeom prst="rect">
            <a:avLst/>
          </a:prstGeom>
        </p:spPr>
      </p:pic>
      <p:sp>
        <p:nvSpPr>
          <p:cNvPr id="64" name="모서리가 둥근 직사각형 63"/>
          <p:cNvSpPr/>
          <p:nvPr/>
        </p:nvSpPr>
        <p:spPr bwMode="auto">
          <a:xfrm>
            <a:off x="2176686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385201" y="6196714"/>
            <a:ext cx="1021433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Construction</a:t>
            </a:r>
          </a:p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Authorities</a:t>
            </a:r>
          </a:p>
        </p:txBody>
      </p:sp>
      <p:pic>
        <p:nvPicPr>
          <p:cNvPr id="57" name="그림 56" descr="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37382" y="5442564"/>
            <a:ext cx="647778" cy="781034"/>
          </a:xfrm>
          <a:prstGeom prst="rect">
            <a:avLst/>
          </a:prstGeom>
        </p:spPr>
      </p:pic>
      <p:sp>
        <p:nvSpPr>
          <p:cNvPr id="63" name="모서리가 둥근 직사각형 62"/>
          <p:cNvSpPr/>
          <p:nvPr/>
        </p:nvSpPr>
        <p:spPr bwMode="auto">
          <a:xfrm>
            <a:off x="623977" y="3935340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78559" y="4873981"/>
            <a:ext cx="1329298" cy="237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National Tax Office</a:t>
            </a:r>
          </a:p>
        </p:txBody>
      </p:sp>
      <p:pic>
        <p:nvPicPr>
          <p:cNvPr id="61" name="그림 60" descr="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582" y="4105298"/>
            <a:ext cx="1115254" cy="696446"/>
          </a:xfrm>
          <a:prstGeom prst="rect">
            <a:avLst/>
          </a:prstGeom>
        </p:spPr>
      </p:pic>
      <p:pic>
        <p:nvPicPr>
          <p:cNvPr id="58" name="그림 57" descr="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554" y="3093293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73" name="그림 72" descr="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650" y="4744661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77" name="그림 76" descr="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72200" y="4744661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78" name="그림 77" descr="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1625" y="2992325"/>
            <a:ext cx="446107" cy="476250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sp>
        <p:nvSpPr>
          <p:cNvPr id="114" name="자유형 113"/>
          <p:cNvSpPr/>
          <p:nvPr/>
        </p:nvSpPr>
        <p:spPr bwMode="auto">
          <a:xfrm rot="19208155" flipH="1">
            <a:off x="5071214" y="3257031"/>
            <a:ext cx="1724699" cy="669497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15" name="자유형 114"/>
          <p:cNvSpPr/>
          <p:nvPr/>
        </p:nvSpPr>
        <p:spPr bwMode="auto">
          <a:xfrm rot="1152439" flipH="1">
            <a:off x="5007733" y="4381269"/>
            <a:ext cx="1755793" cy="763601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1" name="Text Box 4"/>
          <p:cNvSpPr txBox="1">
            <a:spLocks noChangeArrowheads="1"/>
          </p:cNvSpPr>
          <p:nvPr/>
        </p:nvSpPr>
        <p:spPr bwMode="gray">
          <a:xfrm>
            <a:off x="529611" y="1557098"/>
            <a:ext cx="8215314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13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 interchange with 160 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external info systems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for seamless process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87" name="모서리가 둥근 직사각형 86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1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Seamless Service through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Data Integration</a:t>
              </a:r>
            </a:p>
          </p:txBody>
        </p:sp>
        <p:pic>
          <p:nvPicPr>
            <p:cNvPr id="88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그룹 24"/>
          <p:cNvGrpSpPr/>
          <p:nvPr/>
        </p:nvGrpSpPr>
        <p:grpSpPr>
          <a:xfrm>
            <a:off x="3874393" y="3589017"/>
            <a:ext cx="1192138" cy="1332004"/>
            <a:chOff x="3874393" y="3444638"/>
            <a:chExt cx="1192138" cy="1332004"/>
          </a:xfrm>
        </p:grpSpPr>
        <p:grpSp>
          <p:nvGrpSpPr>
            <p:cNvPr id="10" name="그룹 107"/>
            <p:cNvGrpSpPr/>
            <p:nvPr/>
          </p:nvGrpSpPr>
          <p:grpSpPr>
            <a:xfrm>
              <a:off x="4153855" y="3983260"/>
              <a:ext cx="823342" cy="793382"/>
              <a:chOff x="3892674" y="2770718"/>
              <a:chExt cx="1280958" cy="1234346"/>
            </a:xfrm>
          </p:grpSpPr>
          <p:grpSp>
            <p:nvGrpSpPr>
              <p:cNvPr id="11" name="그룹 48"/>
              <p:cNvGrpSpPr/>
              <p:nvPr/>
            </p:nvGrpSpPr>
            <p:grpSpPr>
              <a:xfrm>
                <a:off x="3892674" y="2799665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46" name="그림 45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47" name="그림 46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그룹 49"/>
              <p:cNvGrpSpPr/>
              <p:nvPr/>
            </p:nvGrpSpPr>
            <p:grpSpPr>
              <a:xfrm>
                <a:off x="4507235" y="277071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52" name="그림 51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55" name="그림 54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그룹 58"/>
              <p:cNvGrpSpPr/>
              <p:nvPr/>
            </p:nvGrpSpPr>
            <p:grpSpPr>
              <a:xfrm>
                <a:off x="4294262" y="301645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60" name="그림 59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7" name="그림 66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그룹 123"/>
            <p:cNvGrpSpPr/>
            <p:nvPr/>
          </p:nvGrpSpPr>
          <p:grpSpPr>
            <a:xfrm>
              <a:off x="4058419" y="3444638"/>
              <a:ext cx="1008112" cy="720080"/>
              <a:chOff x="4058419" y="2996952"/>
              <a:chExt cx="1008112" cy="720080"/>
            </a:xfrm>
          </p:grpSpPr>
          <p:sp>
            <p:nvSpPr>
              <p:cNvPr id="80" name="위쪽 화살표 79"/>
              <p:cNvSpPr/>
              <p:nvPr/>
            </p:nvSpPr>
            <p:spPr bwMode="auto">
              <a:xfrm>
                <a:off x="4058419" y="2996952"/>
                <a:ext cx="1008112" cy="720080"/>
              </a:xfrm>
              <a:prstGeom prst="upArrow">
                <a:avLst>
                  <a:gd name="adj1" fmla="val 68897"/>
                  <a:gd name="adj2" fmla="val 3436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71000">
                    <a:schemeClr val="accent6">
                      <a:lumMod val="75000"/>
                    </a:schemeClr>
                  </a:gs>
                </a:gsLst>
                <a:lin ang="1620000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45755" y="3048233"/>
                <a:ext cx="65248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buSzPct val="65000"/>
                </a:pPr>
                <a:r>
                  <a:rPr lang="en-US" altLang="ko-KR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Bid</a:t>
                </a:r>
                <a:endParaRPr lang="ko-KR" altLang="en-US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4096239" y="4472150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B05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Supplier</a:t>
              </a:r>
            </a:p>
          </p:txBody>
        </p:sp>
        <p:pic>
          <p:nvPicPr>
            <p:cNvPr id="120" name="그림 119" descr="22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74393" y="3785058"/>
              <a:ext cx="516632" cy="679371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</p:grpSp>
      <p:grpSp>
        <p:nvGrpSpPr>
          <p:cNvPr id="20" name="그룹 19"/>
          <p:cNvGrpSpPr/>
          <p:nvPr/>
        </p:nvGrpSpPr>
        <p:grpSpPr>
          <a:xfrm>
            <a:off x="3969644" y="2650464"/>
            <a:ext cx="1098239" cy="923906"/>
            <a:chOff x="3969644" y="2519940"/>
            <a:chExt cx="1098239" cy="923906"/>
          </a:xfrm>
        </p:grpSpPr>
        <p:grpSp>
          <p:nvGrpSpPr>
            <p:cNvPr id="15" name="그룹 82"/>
            <p:cNvGrpSpPr/>
            <p:nvPr/>
          </p:nvGrpSpPr>
          <p:grpSpPr>
            <a:xfrm>
              <a:off x="4244541" y="2650464"/>
              <a:ext cx="823342" cy="793382"/>
              <a:chOff x="3892674" y="2770718"/>
              <a:chExt cx="1280958" cy="1234346"/>
            </a:xfrm>
          </p:grpSpPr>
          <p:grpSp>
            <p:nvGrpSpPr>
              <p:cNvPr id="16" name="그룹 87"/>
              <p:cNvGrpSpPr/>
              <p:nvPr/>
            </p:nvGrpSpPr>
            <p:grpSpPr>
              <a:xfrm>
                <a:off x="3892674" y="2799665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111" name="그림 110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112" name="그림 111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그룹 95"/>
              <p:cNvGrpSpPr/>
              <p:nvPr/>
            </p:nvGrpSpPr>
            <p:grpSpPr>
              <a:xfrm>
                <a:off x="4507235" y="277071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109" name="그림 108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110" name="그림 109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그룹 97"/>
              <p:cNvGrpSpPr/>
              <p:nvPr/>
            </p:nvGrpSpPr>
            <p:grpSpPr>
              <a:xfrm>
                <a:off x="4294262" y="301645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99" name="그림 98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104" name="그림 103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</p:grpSp>
        <p:sp>
          <p:nvSpPr>
            <p:cNvPr id="113" name="Rectangle 14"/>
            <p:cNvSpPr>
              <a:spLocks noChangeArrowheads="1"/>
            </p:cNvSpPr>
            <p:nvPr/>
          </p:nvSpPr>
          <p:spPr bwMode="auto">
            <a:xfrm>
              <a:off x="4096239" y="3158404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Public Buyer</a:t>
              </a:r>
            </a:p>
          </p:txBody>
        </p:sp>
        <p:pic>
          <p:nvPicPr>
            <p:cNvPr id="71" name="그림 70" descr="11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69644" y="2519940"/>
              <a:ext cx="486915" cy="708462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</p:grpSp>
    </p:spTree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22222E-6 -4.81481E-6 L 0.22361 0.1044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5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7.40741E-7 L 0.21268 -0.1400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5.55556E-7 -1.11111E-6 L -0.19601 -0.1416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7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1.85185E-6 L -0.21354 0.1178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5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14" grpId="0" animBg="1"/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모서리가 둥근 직사각형 104"/>
          <p:cNvSpPr/>
          <p:nvPr/>
        </p:nvSpPr>
        <p:spPr bwMode="auto">
          <a:xfrm>
            <a:off x="539651" y="2204368"/>
            <a:ext cx="8064698" cy="4463132"/>
          </a:xfrm>
          <a:prstGeom prst="roundRect">
            <a:avLst>
              <a:gd name="adj" fmla="val 95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rgbClr val="00B0F0"/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06" name="Rectangle 14"/>
          <p:cNvSpPr>
            <a:spLocks noChangeArrowheads="1"/>
          </p:cNvSpPr>
          <p:nvPr/>
        </p:nvSpPr>
        <p:spPr bwMode="auto">
          <a:xfrm>
            <a:off x="522622" y="2103668"/>
            <a:ext cx="8103217" cy="285749"/>
          </a:xfrm>
          <a:prstGeom prst="round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ko-KR" b="1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After</a:t>
            </a:r>
            <a:endParaRPr lang="en-US" altLang="ko-KR" b="1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7" name="그룹 70"/>
          <p:cNvGrpSpPr/>
          <p:nvPr/>
        </p:nvGrpSpPr>
        <p:grpSpPr>
          <a:xfrm>
            <a:off x="710885" y="5572539"/>
            <a:ext cx="1033034" cy="923458"/>
            <a:chOff x="5509270" y="5255518"/>
            <a:chExt cx="1438462" cy="1285884"/>
          </a:xfrm>
        </p:grpSpPr>
        <p:sp>
          <p:nvSpPr>
            <p:cNvPr id="73" name="모서리가 둥근 직사각형 72"/>
            <p:cNvSpPr/>
            <p:nvPr/>
          </p:nvSpPr>
          <p:spPr bwMode="auto">
            <a:xfrm>
              <a:off x="5509270" y="5255518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74" name="Rectangle 8"/>
            <p:cNvSpPr>
              <a:spLocks noChangeArrowheads="1"/>
            </p:cNvSpPr>
            <p:nvPr/>
          </p:nvSpPr>
          <p:spPr bwMode="auto">
            <a:xfrm>
              <a:off x="5573378" y="6080923"/>
              <a:ext cx="1310248" cy="383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Certification-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Related agencies</a:t>
              </a:r>
            </a:p>
          </p:txBody>
        </p:sp>
        <p:pic>
          <p:nvPicPr>
            <p:cNvPr id="75" name="그림 74" descr="2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727" y="5392266"/>
              <a:ext cx="325548" cy="649036"/>
            </a:xfrm>
            <a:prstGeom prst="rect">
              <a:avLst/>
            </a:prstGeom>
          </p:spPr>
        </p:pic>
      </p:grpSp>
      <p:grpSp>
        <p:nvGrpSpPr>
          <p:cNvPr id="8" name="그룹 79"/>
          <p:cNvGrpSpPr/>
          <p:nvPr/>
        </p:nvGrpSpPr>
        <p:grpSpPr>
          <a:xfrm>
            <a:off x="709823" y="2524441"/>
            <a:ext cx="1035158" cy="923458"/>
            <a:chOff x="622498" y="2441451"/>
            <a:chExt cx="1441420" cy="1285884"/>
          </a:xfrm>
        </p:grpSpPr>
        <p:sp>
          <p:nvSpPr>
            <p:cNvPr id="81" name="모서리가 둥근 직사각형 80"/>
            <p:cNvSpPr/>
            <p:nvPr/>
          </p:nvSpPr>
          <p:spPr bwMode="auto">
            <a:xfrm>
              <a:off x="623977" y="2441451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622498" y="3303925"/>
              <a:ext cx="1441420" cy="415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Ministry of Strategy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and Finance</a:t>
              </a:r>
            </a:p>
          </p:txBody>
        </p:sp>
        <p:pic>
          <p:nvPicPr>
            <p:cNvPr id="85" name="그림 84" descr="2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516" y="2698626"/>
              <a:ext cx="863384" cy="571412"/>
            </a:xfrm>
            <a:prstGeom prst="rect">
              <a:avLst/>
            </a:prstGeom>
          </p:spPr>
        </p:pic>
      </p:grpSp>
      <p:grpSp>
        <p:nvGrpSpPr>
          <p:cNvPr id="12" name="그룹 116"/>
          <p:cNvGrpSpPr/>
          <p:nvPr/>
        </p:nvGrpSpPr>
        <p:grpSpPr>
          <a:xfrm>
            <a:off x="710885" y="4556507"/>
            <a:ext cx="1033034" cy="923458"/>
            <a:chOff x="2176686" y="5255518"/>
            <a:chExt cx="1438462" cy="1285884"/>
          </a:xfrm>
        </p:grpSpPr>
        <p:sp>
          <p:nvSpPr>
            <p:cNvPr id="118" name="모서리가 둥근 직사각형 117"/>
            <p:cNvSpPr/>
            <p:nvPr/>
          </p:nvSpPr>
          <p:spPr bwMode="auto">
            <a:xfrm>
              <a:off x="2176686" y="5255518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2385200" y="6077528"/>
              <a:ext cx="1021433" cy="415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Construction</a:t>
              </a:r>
            </a:p>
            <a:p>
              <a:pPr algn="ctr"/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Authorities</a:t>
              </a:r>
            </a:p>
          </p:txBody>
        </p:sp>
        <p:pic>
          <p:nvPicPr>
            <p:cNvPr id="120" name="그림 119" descr="0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0484" y="5368583"/>
              <a:ext cx="570866" cy="688300"/>
            </a:xfrm>
            <a:prstGeom prst="rect">
              <a:avLst/>
            </a:prstGeom>
          </p:spPr>
        </p:pic>
      </p:grpSp>
      <p:grpSp>
        <p:nvGrpSpPr>
          <p:cNvPr id="14" name="그룹 120"/>
          <p:cNvGrpSpPr/>
          <p:nvPr/>
        </p:nvGrpSpPr>
        <p:grpSpPr>
          <a:xfrm>
            <a:off x="710885" y="3540474"/>
            <a:ext cx="1033034" cy="923458"/>
            <a:chOff x="623977" y="3857997"/>
            <a:chExt cx="1438462" cy="1285884"/>
          </a:xfrm>
        </p:grpSpPr>
        <p:sp>
          <p:nvSpPr>
            <p:cNvPr id="122" name="모서리가 둥근 직사각형 121"/>
            <p:cNvSpPr/>
            <p:nvPr/>
          </p:nvSpPr>
          <p:spPr bwMode="auto">
            <a:xfrm>
              <a:off x="623977" y="3857997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23" name="Rectangle 9"/>
            <p:cNvSpPr>
              <a:spLocks noChangeArrowheads="1"/>
            </p:cNvSpPr>
            <p:nvPr/>
          </p:nvSpPr>
          <p:spPr bwMode="auto">
            <a:xfrm>
              <a:off x="678559" y="4768510"/>
              <a:ext cx="1329298" cy="2377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National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Tax </a:t>
              </a: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Office</a:t>
              </a:r>
            </a:p>
          </p:txBody>
        </p:sp>
        <p:pic>
          <p:nvPicPr>
            <p:cNvPr id="124" name="그림 123" descr="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193" y="4021460"/>
              <a:ext cx="1014031" cy="633235"/>
            </a:xfrm>
            <a:prstGeom prst="rect">
              <a:avLst/>
            </a:prstGeom>
          </p:spPr>
        </p:pic>
      </p:grpSp>
      <p:grpSp>
        <p:nvGrpSpPr>
          <p:cNvPr id="15" name="그룹 143"/>
          <p:cNvGrpSpPr/>
          <p:nvPr/>
        </p:nvGrpSpPr>
        <p:grpSpPr>
          <a:xfrm>
            <a:off x="7429132" y="2524441"/>
            <a:ext cx="1035158" cy="923458"/>
            <a:chOff x="6156176" y="2179536"/>
            <a:chExt cx="1202795" cy="1073007"/>
          </a:xfrm>
        </p:grpSpPr>
        <p:sp>
          <p:nvSpPr>
            <p:cNvPr id="137" name="모서리가 둥근 직사각형 136"/>
            <p:cNvSpPr/>
            <p:nvPr/>
          </p:nvSpPr>
          <p:spPr bwMode="auto">
            <a:xfrm>
              <a:off x="6157410" y="2179536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38" name="Rectangle 13"/>
            <p:cNvSpPr>
              <a:spLocks noChangeArrowheads="1"/>
            </p:cNvSpPr>
            <p:nvPr/>
          </p:nvSpPr>
          <p:spPr bwMode="auto">
            <a:xfrm>
              <a:off x="6156176" y="2857309"/>
              <a:ext cx="1202795" cy="34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Industry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Associations</a:t>
              </a:r>
            </a:p>
          </p:txBody>
        </p:sp>
        <p:pic>
          <p:nvPicPr>
            <p:cNvPr id="79" name="그림 78" descr="2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1661" y="2244551"/>
              <a:ext cx="351825" cy="604565"/>
            </a:xfrm>
            <a:prstGeom prst="rect">
              <a:avLst/>
            </a:prstGeom>
          </p:spPr>
        </p:pic>
      </p:grpSp>
      <p:grpSp>
        <p:nvGrpSpPr>
          <p:cNvPr id="16" name="그룹 144"/>
          <p:cNvGrpSpPr/>
          <p:nvPr/>
        </p:nvGrpSpPr>
        <p:grpSpPr>
          <a:xfrm>
            <a:off x="7430194" y="3540474"/>
            <a:ext cx="1033034" cy="923458"/>
            <a:chOff x="6157410" y="3285612"/>
            <a:chExt cx="1200327" cy="1073007"/>
          </a:xfrm>
        </p:grpSpPr>
        <p:sp>
          <p:nvSpPr>
            <p:cNvPr id="131" name="모서리가 둥근 직사각형 130"/>
            <p:cNvSpPr/>
            <p:nvPr/>
          </p:nvSpPr>
          <p:spPr bwMode="auto">
            <a:xfrm>
              <a:off x="6157410" y="3285612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32" name="Rectangle 9"/>
            <p:cNvSpPr>
              <a:spLocks noChangeArrowheads="1"/>
            </p:cNvSpPr>
            <p:nvPr/>
          </p:nvSpPr>
          <p:spPr bwMode="auto">
            <a:xfrm>
              <a:off x="6202956" y="4045108"/>
              <a:ext cx="1109235" cy="19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Credit Rating 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Company</a:t>
              </a:r>
            </a:p>
          </p:txBody>
        </p:sp>
        <p:grpSp>
          <p:nvGrpSpPr>
            <p:cNvPr id="17" name="그룹 69"/>
            <p:cNvGrpSpPr/>
            <p:nvPr/>
          </p:nvGrpSpPr>
          <p:grpSpPr>
            <a:xfrm>
              <a:off x="6403072" y="3429000"/>
              <a:ext cx="709003" cy="576064"/>
              <a:chOff x="4169129" y="5445224"/>
              <a:chExt cx="805742" cy="654664"/>
            </a:xfrm>
          </p:grpSpPr>
          <p:pic>
            <p:nvPicPr>
              <p:cNvPr id="97" name="그림 96" descr="05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69129" y="5445224"/>
                <a:ext cx="805742" cy="654664"/>
              </a:xfrm>
              <a:prstGeom prst="rect">
                <a:avLst/>
              </a:prstGeom>
            </p:spPr>
          </p:pic>
          <p:pic>
            <p:nvPicPr>
              <p:cNvPr id="102" name="그림 101" descr="18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238422" y="5478810"/>
                <a:ext cx="167581" cy="179138"/>
              </a:xfrm>
              <a:prstGeom prst="rect">
                <a:avLst/>
              </a:prstGeom>
            </p:spPr>
          </p:pic>
        </p:grpSp>
      </p:grpSp>
      <p:grpSp>
        <p:nvGrpSpPr>
          <p:cNvPr id="18" name="그룹 145"/>
          <p:cNvGrpSpPr/>
          <p:nvPr/>
        </p:nvGrpSpPr>
        <p:grpSpPr>
          <a:xfrm>
            <a:off x="7427813" y="4556507"/>
            <a:ext cx="1037794" cy="923456"/>
            <a:chOff x="6154643" y="4391688"/>
            <a:chExt cx="1205860" cy="1073007"/>
          </a:xfrm>
        </p:grpSpPr>
        <p:sp>
          <p:nvSpPr>
            <p:cNvPr id="134" name="모서리가 둥근 직사각형 133"/>
            <p:cNvSpPr/>
            <p:nvPr/>
          </p:nvSpPr>
          <p:spPr bwMode="auto">
            <a:xfrm>
              <a:off x="6157410" y="4391688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35" name="Rectangle 14"/>
            <p:cNvSpPr>
              <a:spLocks noChangeArrowheads="1"/>
            </p:cNvSpPr>
            <p:nvPr/>
          </p:nvSpPr>
          <p:spPr bwMode="auto">
            <a:xfrm>
              <a:off x="6154643" y="5112531"/>
              <a:ext cx="1205860" cy="34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Surety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Companies</a:t>
              </a:r>
            </a:p>
          </p:txBody>
        </p:sp>
        <p:pic>
          <p:nvPicPr>
            <p:cNvPr id="116" name="그림 115" descr="0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5134" y="4474468"/>
              <a:ext cx="564879" cy="576064"/>
            </a:xfrm>
            <a:prstGeom prst="rect">
              <a:avLst/>
            </a:prstGeom>
          </p:spPr>
        </p:pic>
      </p:grpSp>
      <p:grpSp>
        <p:nvGrpSpPr>
          <p:cNvPr id="19" name="그룹 146"/>
          <p:cNvGrpSpPr/>
          <p:nvPr/>
        </p:nvGrpSpPr>
        <p:grpSpPr>
          <a:xfrm>
            <a:off x="7430194" y="5572539"/>
            <a:ext cx="1033034" cy="923458"/>
            <a:chOff x="6157410" y="5497764"/>
            <a:chExt cx="1200327" cy="1073007"/>
          </a:xfrm>
        </p:grpSpPr>
        <p:sp>
          <p:nvSpPr>
            <p:cNvPr id="140" name="모서리가 둥근 직사각형 139"/>
            <p:cNvSpPr/>
            <p:nvPr/>
          </p:nvSpPr>
          <p:spPr bwMode="auto">
            <a:xfrm>
              <a:off x="6157410" y="5497764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41" name="Rectangle 8"/>
            <p:cNvSpPr>
              <a:spLocks noChangeArrowheads="1"/>
            </p:cNvSpPr>
            <p:nvPr/>
          </p:nvSpPr>
          <p:spPr bwMode="auto">
            <a:xfrm>
              <a:off x="6210904" y="6021288"/>
              <a:ext cx="1093339" cy="5305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Korea Financial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Telecommunications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&amp; Clearings Institute</a:t>
              </a:r>
            </a:p>
          </p:txBody>
        </p:sp>
        <p:grpSp>
          <p:nvGrpSpPr>
            <p:cNvPr id="20" name="그룹 142"/>
            <p:cNvGrpSpPr/>
            <p:nvPr/>
          </p:nvGrpSpPr>
          <p:grpSpPr>
            <a:xfrm>
              <a:off x="6282623" y="5616416"/>
              <a:ext cx="949901" cy="361750"/>
              <a:chOff x="9836006" y="5635813"/>
              <a:chExt cx="949901" cy="361750"/>
            </a:xfrm>
          </p:grpSpPr>
          <p:pic>
            <p:nvPicPr>
              <p:cNvPr id="53" name="그림 52" descr="25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836006" y="5635813"/>
                <a:ext cx="364621" cy="361750"/>
              </a:xfrm>
              <a:prstGeom prst="rect">
                <a:avLst/>
              </a:prstGeom>
            </p:spPr>
          </p:pic>
          <p:pic>
            <p:nvPicPr>
              <p:cNvPr id="57" name="그림 56" descr="24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264634" y="5639188"/>
                <a:ext cx="521273" cy="358375"/>
              </a:xfrm>
              <a:prstGeom prst="rect">
                <a:avLst/>
              </a:prstGeom>
            </p:spPr>
          </p:pic>
        </p:grpSp>
      </p:grpSp>
      <p:sp>
        <p:nvSpPr>
          <p:cNvPr id="113" name="TextBox 112"/>
          <p:cNvSpPr txBox="1"/>
          <p:nvPr/>
        </p:nvSpPr>
        <p:spPr>
          <a:xfrm>
            <a:off x="4312543" y="2599763"/>
            <a:ext cx="1686519" cy="5355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60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Contract </a:t>
            </a:r>
          </a:p>
          <a:p>
            <a:pPr algn="ctr">
              <a:lnSpc>
                <a:spcPct val="90000"/>
              </a:lnSpc>
            </a:pPr>
            <a:r>
              <a:rPr lang="en-US" altLang="ko-KR" sz="160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Delivery</a:t>
            </a:r>
            <a:endParaRPr lang="ko-KR" altLang="en-US" sz="160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Arial" pitchFamily="34" charset="0"/>
              <a:ea typeface="돋움" pitchFamily="50" charset="-127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4058419" y="5443761"/>
            <a:ext cx="1008112" cy="720080"/>
            <a:chOff x="4058419" y="5443761"/>
            <a:chExt cx="1008112" cy="720080"/>
          </a:xfrm>
        </p:grpSpPr>
        <p:sp>
          <p:nvSpPr>
            <p:cNvPr id="80" name="위쪽 화살표 79"/>
            <p:cNvSpPr/>
            <p:nvPr/>
          </p:nvSpPr>
          <p:spPr bwMode="auto">
            <a:xfrm>
              <a:off x="4058419" y="5443761"/>
              <a:ext cx="1008112" cy="720080"/>
            </a:xfrm>
            <a:prstGeom prst="upArrow">
              <a:avLst>
                <a:gd name="adj1" fmla="val 68897"/>
                <a:gd name="adj2" fmla="val 34367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084793" y="549094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e-Bid</a:t>
              </a:r>
              <a:endParaRPr lang="ko-KR" altLang="en-US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3588538" y="3501008"/>
            <a:ext cx="1966924" cy="1927473"/>
            <a:chOff x="3588538" y="3661767"/>
            <a:chExt cx="1966924" cy="1927473"/>
          </a:xfrm>
        </p:grpSpPr>
        <p:grpSp>
          <p:nvGrpSpPr>
            <p:cNvPr id="4" name="그룹 149"/>
            <p:cNvGrpSpPr/>
            <p:nvPr/>
          </p:nvGrpSpPr>
          <p:grpSpPr>
            <a:xfrm>
              <a:off x="3588538" y="3903306"/>
              <a:ext cx="1966924" cy="1685934"/>
              <a:chOff x="3588538" y="3471258"/>
              <a:chExt cx="1966924" cy="1685934"/>
            </a:xfrm>
          </p:grpSpPr>
          <p:grpSp>
            <p:nvGrpSpPr>
              <p:cNvPr id="5" name="그룹 148"/>
              <p:cNvGrpSpPr/>
              <p:nvPr/>
            </p:nvGrpSpPr>
            <p:grpSpPr>
              <a:xfrm>
                <a:off x="3687753" y="3471258"/>
                <a:ext cx="1742133" cy="1685934"/>
                <a:chOff x="3687753" y="3471258"/>
                <a:chExt cx="1742133" cy="1685934"/>
              </a:xfrm>
            </p:grpSpPr>
            <p:sp>
              <p:nvSpPr>
                <p:cNvPr id="90" name="타원 89"/>
                <p:cNvSpPr/>
                <p:nvPr/>
              </p:nvSpPr>
              <p:spPr bwMode="auto">
                <a:xfrm>
                  <a:off x="3856346" y="3611752"/>
                  <a:ext cx="1404946" cy="1404946"/>
                </a:xfrm>
                <a:prstGeom prst="ellipse">
                  <a:avLst/>
                </a:prstGeom>
                <a:solidFill>
                  <a:srgbClr val="064188"/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92" name="도넛 91"/>
                <p:cNvSpPr/>
                <p:nvPr/>
              </p:nvSpPr>
              <p:spPr bwMode="auto">
                <a:xfrm>
                  <a:off x="3743951" y="3499357"/>
                  <a:ext cx="1629737" cy="1629736"/>
                </a:xfrm>
                <a:prstGeom prst="donut">
                  <a:avLst>
                    <a:gd name="adj" fmla="val 8398"/>
                  </a:avLst>
                </a:prstGeom>
                <a:solidFill>
                  <a:schemeClr val="bg1"/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91" name="도넛 90"/>
                <p:cNvSpPr/>
                <p:nvPr/>
              </p:nvSpPr>
              <p:spPr bwMode="auto">
                <a:xfrm>
                  <a:off x="3687753" y="3471258"/>
                  <a:ext cx="1742133" cy="1685934"/>
                </a:xfrm>
                <a:prstGeom prst="donut">
                  <a:avLst>
                    <a:gd name="adj" fmla="val 5975"/>
                  </a:avLst>
                </a:prstGeom>
                <a:solidFill>
                  <a:srgbClr val="00B0F0">
                    <a:alpha val="50000"/>
                  </a:srgbClr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</p:grpSp>
          <p:sp>
            <p:nvSpPr>
              <p:cNvPr id="9" name="직사각형 25"/>
              <p:cNvSpPr>
                <a:spLocks noChangeArrowheads="1"/>
              </p:cNvSpPr>
              <p:nvPr/>
            </p:nvSpPr>
            <p:spPr bwMode="auto">
              <a:xfrm>
                <a:off x="3588538" y="3995869"/>
                <a:ext cx="1966924" cy="57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4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KONEPS</a:t>
                </a:r>
              </a:p>
            </p:txBody>
          </p:sp>
        </p:grpSp>
        <p:pic>
          <p:nvPicPr>
            <p:cNvPr id="151" name="그림 150" descr="12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0978" y="4972050"/>
              <a:ext cx="462044" cy="488418"/>
            </a:xfrm>
            <a:prstGeom prst="rect">
              <a:avLst/>
            </a:prstGeom>
          </p:spPr>
        </p:pic>
        <p:pic>
          <p:nvPicPr>
            <p:cNvPr id="76" name="그림 75" descr="14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2543" y="3661767"/>
              <a:ext cx="459482" cy="397110"/>
            </a:xfrm>
            <a:prstGeom prst="rect">
              <a:avLst/>
            </a:prstGeom>
          </p:spPr>
        </p:pic>
      </p:grpSp>
      <p:sp>
        <p:nvSpPr>
          <p:cNvPr id="86" name="자유형 85"/>
          <p:cNvSpPr/>
          <p:nvPr/>
        </p:nvSpPr>
        <p:spPr bwMode="auto">
          <a:xfrm rot="2469217">
            <a:off x="1506961" y="2845444"/>
            <a:ext cx="2372933" cy="950978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07" name="자유형 106"/>
          <p:cNvSpPr/>
          <p:nvPr/>
        </p:nvSpPr>
        <p:spPr bwMode="auto">
          <a:xfrm rot="1114359">
            <a:off x="1497926" y="3706892"/>
            <a:ext cx="2052646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10" name="자유형 109"/>
          <p:cNvSpPr/>
          <p:nvPr/>
        </p:nvSpPr>
        <p:spPr bwMode="auto">
          <a:xfrm rot="19297715" flipV="1">
            <a:off x="1141649" y="5165889"/>
            <a:ext cx="2647143" cy="933416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11" name="자유형 110"/>
          <p:cNvSpPr/>
          <p:nvPr/>
        </p:nvSpPr>
        <p:spPr bwMode="auto">
          <a:xfrm rot="20398184" flipV="1">
            <a:off x="1449655" y="4386830"/>
            <a:ext cx="2176033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1" name="자유형 120"/>
          <p:cNvSpPr/>
          <p:nvPr/>
        </p:nvSpPr>
        <p:spPr bwMode="auto">
          <a:xfrm rot="19278693" flipH="1">
            <a:off x="5298151" y="2916547"/>
            <a:ext cx="2372933" cy="950978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5" name="자유형 124"/>
          <p:cNvSpPr/>
          <p:nvPr/>
        </p:nvSpPr>
        <p:spPr bwMode="auto">
          <a:xfrm rot="20384019" flipH="1">
            <a:off x="5539866" y="3732151"/>
            <a:ext cx="2052646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6" name="자유형 125"/>
          <p:cNvSpPr/>
          <p:nvPr/>
        </p:nvSpPr>
        <p:spPr bwMode="auto">
          <a:xfrm rot="2302285" flipH="1" flipV="1">
            <a:off x="5312401" y="5053746"/>
            <a:ext cx="2511114" cy="1018189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7" name="자유형 126"/>
          <p:cNvSpPr/>
          <p:nvPr/>
        </p:nvSpPr>
        <p:spPr bwMode="auto">
          <a:xfrm rot="1747688" flipH="1" flipV="1">
            <a:off x="5564308" y="4400242"/>
            <a:ext cx="2167998" cy="927696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pic>
        <p:nvPicPr>
          <p:cNvPr id="128" name="그림 127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079" y="3954016"/>
            <a:ext cx="297263" cy="220824"/>
          </a:xfrm>
          <a:prstGeom prst="rect">
            <a:avLst/>
          </a:prstGeom>
        </p:spPr>
      </p:pic>
      <p:pic>
        <p:nvPicPr>
          <p:cNvPr id="129" name="그림 128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7838" y="4216338"/>
            <a:ext cx="297263" cy="220824"/>
          </a:xfrm>
          <a:prstGeom prst="rect">
            <a:avLst/>
          </a:prstGeom>
        </p:spPr>
      </p:pic>
      <p:pic>
        <p:nvPicPr>
          <p:cNvPr id="130" name="그림 129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3986" y="4509241"/>
            <a:ext cx="297263" cy="220824"/>
          </a:xfrm>
          <a:prstGeom prst="rect">
            <a:avLst/>
          </a:prstGeom>
        </p:spPr>
      </p:pic>
      <p:pic>
        <p:nvPicPr>
          <p:cNvPr id="133" name="그림 132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2808" y="4846833"/>
            <a:ext cx="297263" cy="220824"/>
          </a:xfrm>
          <a:prstGeom prst="rect">
            <a:avLst/>
          </a:prstGeom>
        </p:spPr>
      </p:pic>
      <p:pic>
        <p:nvPicPr>
          <p:cNvPr id="136" name="그림 135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108" y="3933449"/>
            <a:ext cx="297263" cy="220824"/>
          </a:xfrm>
          <a:prstGeom prst="rect">
            <a:avLst/>
          </a:prstGeom>
        </p:spPr>
      </p:pic>
      <p:pic>
        <p:nvPicPr>
          <p:cNvPr id="139" name="그림 138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8551" y="4806476"/>
            <a:ext cx="297263" cy="220824"/>
          </a:xfrm>
          <a:prstGeom prst="rect">
            <a:avLst/>
          </a:prstGeom>
        </p:spPr>
      </p:pic>
      <p:pic>
        <p:nvPicPr>
          <p:cNvPr id="142" name="그림 141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0807" y="4226467"/>
            <a:ext cx="297263" cy="220824"/>
          </a:xfrm>
          <a:prstGeom prst="rect">
            <a:avLst/>
          </a:prstGeom>
        </p:spPr>
      </p:pic>
      <p:pic>
        <p:nvPicPr>
          <p:cNvPr id="143" name="그림 142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6356" y="4511573"/>
            <a:ext cx="297263" cy="220824"/>
          </a:xfrm>
          <a:prstGeom prst="rect">
            <a:avLst/>
          </a:prstGeom>
        </p:spPr>
      </p:pic>
      <p:grpSp>
        <p:nvGrpSpPr>
          <p:cNvPr id="95" name="그룹 94"/>
          <p:cNvGrpSpPr/>
          <p:nvPr/>
        </p:nvGrpSpPr>
        <p:grpSpPr>
          <a:xfrm>
            <a:off x="4096239" y="5775201"/>
            <a:ext cx="951522" cy="804771"/>
            <a:chOff x="4096239" y="5775201"/>
            <a:chExt cx="951522" cy="804771"/>
          </a:xfrm>
        </p:grpSpPr>
        <p:pic>
          <p:nvPicPr>
            <p:cNvPr id="77" name="그림 76" descr="15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28747" y="5775201"/>
              <a:ext cx="443253" cy="804771"/>
            </a:xfrm>
            <a:prstGeom prst="rect">
              <a:avLst/>
            </a:prstGeom>
          </p:spPr>
        </p:pic>
        <p:sp>
          <p:nvSpPr>
            <p:cNvPr id="82" name="Rectangle 14"/>
            <p:cNvSpPr>
              <a:spLocks noChangeArrowheads="1"/>
            </p:cNvSpPr>
            <p:nvPr/>
          </p:nvSpPr>
          <p:spPr bwMode="auto">
            <a:xfrm>
              <a:off x="4096239" y="6270528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B05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Supplier</a:t>
              </a: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4096239" y="2566846"/>
            <a:ext cx="951522" cy="970523"/>
            <a:chOff x="4096239" y="2474218"/>
            <a:chExt cx="951522" cy="970523"/>
          </a:xfrm>
        </p:grpSpPr>
        <p:pic>
          <p:nvPicPr>
            <p:cNvPr id="87" name="그림 86" descr="23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1118" y="2474218"/>
              <a:ext cx="287229" cy="915541"/>
            </a:xfrm>
            <a:prstGeom prst="rect">
              <a:avLst/>
            </a:prstGeom>
          </p:spPr>
        </p:pic>
        <p:sp>
          <p:nvSpPr>
            <p:cNvPr id="84" name="Rectangle 14"/>
            <p:cNvSpPr>
              <a:spLocks noChangeArrowheads="1"/>
            </p:cNvSpPr>
            <p:nvPr/>
          </p:nvSpPr>
          <p:spPr bwMode="auto">
            <a:xfrm>
              <a:off x="4096239" y="3163813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Public Buyer</a:t>
              </a:r>
            </a:p>
          </p:txBody>
        </p:sp>
      </p:grpSp>
      <p:pic>
        <p:nvPicPr>
          <p:cNvPr id="100" name="그림 99" descr="2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09356" y="5938112"/>
            <a:ext cx="517773" cy="453851"/>
          </a:xfrm>
          <a:prstGeom prst="rect">
            <a:avLst/>
          </a:prstGeom>
        </p:spPr>
      </p:pic>
      <p:sp>
        <p:nvSpPr>
          <p:cNvPr id="101" name="TextBox 2"/>
          <p:cNvSpPr txBox="1">
            <a:spLocks noChangeArrowheads="1"/>
          </p:cNvSpPr>
          <p:nvPr/>
        </p:nvSpPr>
        <p:spPr bwMode="auto">
          <a:xfrm>
            <a:off x="145604" y="82550"/>
            <a:ext cx="5311582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e-Transformation – Before &amp; After</a:t>
            </a:r>
            <a:endParaRPr lang="ko-KR" altLang="en-US" dirty="0"/>
          </a:p>
        </p:txBody>
      </p:sp>
      <p:grpSp>
        <p:nvGrpSpPr>
          <p:cNvPr id="94" name="그룹 93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103" name="모서리가 둥근 직사각형 102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19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Seamless Service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through Data Integration</a:t>
              </a:r>
            </a:p>
          </p:txBody>
        </p:sp>
        <p:pic>
          <p:nvPicPr>
            <p:cNvPr id="104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Text Box 4"/>
          <p:cNvSpPr txBox="1">
            <a:spLocks noChangeArrowheads="1"/>
          </p:cNvSpPr>
          <p:nvPr/>
        </p:nvSpPr>
        <p:spPr bwMode="gray">
          <a:xfrm>
            <a:off x="529611" y="1557098"/>
            <a:ext cx="8215314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21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 interchange with 160 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external info systems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for seamless process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1.85185E-6 L 0.21927 0.151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76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4.07407E-6 L 0.21823 -0.07686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3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2.59259E-6 L 0.21563 0.0375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7 -3.33333E-6 L 0.23715 -0.2083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0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2.59259E-6 L -0.22795 -0.2152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2.96296E-6 L -0.20747 -0.08935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1.11111E-6 L -0.21129 0.03472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4.81481E-6 L -0.22222 0.14189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7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2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순서도: 대체 처리 140"/>
          <p:cNvSpPr/>
          <p:nvPr/>
        </p:nvSpPr>
        <p:spPr bwMode="auto">
          <a:xfrm>
            <a:off x="142844" y="2747882"/>
            <a:ext cx="8643998" cy="116434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6166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3797835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z="2800" dirty="0" smtClean="0"/>
              <a:t>Data Input &amp; Integration</a:t>
            </a:r>
            <a:endParaRPr lang="ko-KR" altLang="en-US" sz="2800" dirty="0"/>
          </a:p>
        </p:txBody>
      </p:sp>
      <p:pic>
        <p:nvPicPr>
          <p:cNvPr id="34" name="Picture 2" descr="#18 화살표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3" t="63161" r="3889" b="3593"/>
          <a:stretch>
            <a:fillRect/>
          </a:stretch>
        </p:blipFill>
        <p:spPr bwMode="auto">
          <a:xfrm>
            <a:off x="7172477" y="2803165"/>
            <a:ext cx="1276371" cy="10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#18 화살표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7" t="63161" r="30243" b="3593"/>
          <a:stretch>
            <a:fillRect/>
          </a:stretch>
        </p:blipFill>
        <p:spPr bwMode="auto">
          <a:xfrm>
            <a:off x="4929562" y="2803165"/>
            <a:ext cx="1268959" cy="10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#18 화살표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t="63161" r="54930" b="3593"/>
          <a:stretch>
            <a:fillRect/>
          </a:stretch>
        </p:blipFill>
        <p:spPr bwMode="auto">
          <a:xfrm>
            <a:off x="2812654" y="2803165"/>
            <a:ext cx="1277854" cy="10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#18 화살표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63161" r="79340" b="3593"/>
          <a:stretch>
            <a:fillRect/>
          </a:stretch>
        </p:blipFill>
        <p:spPr bwMode="auto">
          <a:xfrm>
            <a:off x="551950" y="2803165"/>
            <a:ext cx="1454262" cy="10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#18 화살표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4" t="1036" r="20711" b="71523"/>
          <a:stretch>
            <a:fillRect/>
          </a:stretch>
        </p:blipFill>
        <p:spPr bwMode="auto">
          <a:xfrm>
            <a:off x="6087340" y="2794893"/>
            <a:ext cx="1208179" cy="10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#18 화살표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 t="1036" r="51178" b="71523"/>
          <a:stretch>
            <a:fillRect/>
          </a:stretch>
        </p:blipFill>
        <p:spPr bwMode="auto">
          <a:xfrm>
            <a:off x="3924475" y="2794893"/>
            <a:ext cx="1185943" cy="10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#18 화살표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1036" r="80714" b="71523"/>
          <a:stretch>
            <a:fillRect/>
          </a:stretch>
        </p:blipFill>
        <p:spPr bwMode="auto">
          <a:xfrm>
            <a:off x="1740858" y="2794893"/>
            <a:ext cx="1251170" cy="10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utoShape 7"/>
          <p:cNvSpPr>
            <a:spLocks noChangeArrowheads="1"/>
          </p:cNvSpPr>
          <p:nvPr/>
        </p:nvSpPr>
        <p:spPr bwMode="auto">
          <a:xfrm>
            <a:off x="1848867" y="1571536"/>
            <a:ext cx="1002122" cy="627352"/>
          </a:xfrm>
          <a:prstGeom prst="roundRect">
            <a:avLst>
              <a:gd name="adj" fmla="val 28647"/>
            </a:avLst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Gov. Finance System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28"/>
          <p:cNvSpPr>
            <a:spLocks noChangeArrowheads="1"/>
          </p:cNvSpPr>
          <p:nvPr/>
        </p:nvSpPr>
        <p:spPr bwMode="auto">
          <a:xfrm>
            <a:off x="5102784" y="1588630"/>
            <a:ext cx="1020464" cy="654834"/>
          </a:xfrm>
          <a:prstGeom prst="roundRect">
            <a:avLst>
              <a:gd name="adj" fmla="val 28145"/>
            </a:avLst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0"/>
          <a:lstStyle/>
          <a:p>
            <a:pPr algn="ctr"/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Gov. Finance System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1819776" y="1550075"/>
            <a:ext cx="1071572" cy="1147703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5075784" y="1550075"/>
            <a:ext cx="1067852" cy="1147703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57149" y="2201430"/>
            <a:ext cx="1243216" cy="47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Budget &amp; Procurement Requests</a:t>
            </a:r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08082" y="2285856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e-Contract</a:t>
            </a:r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AutoShape 31"/>
          <p:cNvSpPr>
            <a:spLocks noChangeArrowheads="1"/>
          </p:cNvSpPr>
          <p:nvPr/>
        </p:nvSpPr>
        <p:spPr bwMode="auto">
          <a:xfrm>
            <a:off x="180422" y="4413049"/>
            <a:ext cx="1857388" cy="550513"/>
          </a:xfrm>
          <a:prstGeom prst="roundRect">
            <a:avLst>
              <a:gd name="adj" fmla="val 28044"/>
            </a:avLst>
          </a:prstGeom>
          <a:gradFill rotWithShape="1">
            <a:gsLst>
              <a:gs pos="0">
                <a:srgbClr val="00FFFF">
                  <a:alpha val="50000"/>
                </a:srgbClr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 anchorCtr="0"/>
          <a:lstStyle/>
          <a:p>
            <a:pPr algn="ctr"/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G4C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Systems</a:t>
            </a:r>
          </a:p>
          <a:p>
            <a:pPr algn="ctr"/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(tax office, natl. insurances)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AutoShape 33"/>
          <p:cNvSpPr>
            <a:spLocks noChangeArrowheads="1"/>
          </p:cNvSpPr>
          <p:nvPr/>
        </p:nvSpPr>
        <p:spPr bwMode="auto">
          <a:xfrm>
            <a:off x="6357950" y="1592348"/>
            <a:ext cx="1022130" cy="631032"/>
          </a:xfrm>
          <a:prstGeom prst="roundRect">
            <a:avLst>
              <a:gd name="adj" fmla="val 24607"/>
            </a:avLst>
          </a:prstGeom>
          <a:gradFill rotWithShape="1">
            <a:gsLst>
              <a:gs pos="0">
                <a:srgbClr val="00FFFF">
                  <a:alpha val="50000"/>
                </a:srgbClr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0"/>
          <a:lstStyle/>
          <a:p>
            <a:pPr algn="ctr"/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Gov. Finance System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AutoShape 34"/>
          <p:cNvSpPr>
            <a:spLocks noChangeArrowheads="1"/>
          </p:cNvSpPr>
          <p:nvPr/>
        </p:nvSpPr>
        <p:spPr bwMode="auto">
          <a:xfrm>
            <a:off x="7527621" y="1592348"/>
            <a:ext cx="877598" cy="621951"/>
          </a:xfrm>
          <a:prstGeom prst="roundRect">
            <a:avLst>
              <a:gd name="adj" fmla="val 22709"/>
            </a:avLst>
          </a:prstGeom>
          <a:gradFill rotWithShape="1">
            <a:gsLst>
              <a:gs pos="0">
                <a:srgbClr val="00FFFF">
                  <a:alpha val="50000"/>
                </a:srgbClr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/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Banks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톱니 모양의 오른쪽 화살표 102"/>
          <p:cNvSpPr/>
          <p:nvPr/>
        </p:nvSpPr>
        <p:spPr>
          <a:xfrm>
            <a:off x="7385314" y="1769084"/>
            <a:ext cx="142308" cy="25013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142845" y="3997290"/>
            <a:ext cx="1928826" cy="97829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8775" y="3983662"/>
            <a:ext cx="9380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Supplier</a:t>
            </a:r>
          </a:p>
          <a:p>
            <a:pPr algn="ct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Registration</a:t>
            </a:r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6307201" y="1554770"/>
            <a:ext cx="2122451" cy="114300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06124" y="228508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Electronic  Fund Transfer</a:t>
            </a:r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아래쪽 화살표 131"/>
          <p:cNvSpPr/>
          <p:nvPr/>
        </p:nvSpPr>
        <p:spPr bwMode="auto">
          <a:xfrm>
            <a:off x="2294792" y="2697778"/>
            <a:ext cx="142876" cy="214314"/>
          </a:xfrm>
          <a:prstGeom prst="downArrow">
            <a:avLst/>
          </a:prstGeom>
          <a:solidFill>
            <a:schemeClr val="tx2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36" name="위쪽 화살표 135"/>
          <p:cNvSpPr/>
          <p:nvPr/>
        </p:nvSpPr>
        <p:spPr bwMode="auto">
          <a:xfrm>
            <a:off x="1151784" y="3769348"/>
            <a:ext cx="142876" cy="214314"/>
          </a:xfrm>
          <a:prstGeom prst="upArrow">
            <a:avLst/>
          </a:prstGeom>
          <a:solidFill>
            <a:schemeClr val="tx2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37" name="위쪽 화살표 136"/>
          <p:cNvSpPr/>
          <p:nvPr/>
        </p:nvSpPr>
        <p:spPr bwMode="auto">
          <a:xfrm>
            <a:off x="5572132" y="2722830"/>
            <a:ext cx="142876" cy="214314"/>
          </a:xfrm>
          <a:prstGeom prst="upArrow">
            <a:avLst/>
          </a:prstGeom>
          <a:solidFill>
            <a:schemeClr val="tx2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38" name="위쪽 화살표 137"/>
          <p:cNvSpPr/>
          <p:nvPr/>
        </p:nvSpPr>
        <p:spPr bwMode="auto">
          <a:xfrm>
            <a:off x="6715140" y="2710304"/>
            <a:ext cx="142876" cy="214314"/>
          </a:xfrm>
          <a:prstGeom prst="upArrow">
            <a:avLst/>
          </a:prstGeom>
          <a:solidFill>
            <a:schemeClr val="tx2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40" name="오른쪽 화살표 139"/>
          <p:cNvSpPr/>
          <p:nvPr/>
        </p:nvSpPr>
        <p:spPr bwMode="auto">
          <a:xfrm>
            <a:off x="6151320" y="1878100"/>
            <a:ext cx="144000" cy="180000"/>
          </a:xfrm>
          <a:prstGeom prst="rightArrow">
            <a:avLst/>
          </a:prstGeom>
          <a:solidFill>
            <a:schemeClr val="tx2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196675" y="269777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KONEPS</a:t>
            </a:r>
            <a:endParaRPr lang="ko-KR" altLang="en-US" sz="12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2143108" y="4000504"/>
            <a:ext cx="1714512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00013" indent="-100013"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SME Status</a:t>
            </a:r>
          </a:p>
          <a:p>
            <a:pPr marL="100013" indent="-100013"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Status</a:t>
            </a:r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00013" indent="-100013"/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(women-owned, high employment of the disabled, etc.)</a:t>
            </a:r>
            <a:endParaRPr lang="ko-KR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4714876" y="4004480"/>
            <a:ext cx="4050632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00013" indent="-100013">
              <a:lnSpc>
                <a:spcPts val="1700"/>
              </a:lnSpc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# and Value of Contracts via e-GP</a:t>
            </a:r>
          </a:p>
          <a:p>
            <a:pPr>
              <a:lnSpc>
                <a:spcPts val="1700"/>
              </a:lnSpc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# of Low Value Contracts via e-GP</a:t>
            </a:r>
          </a:p>
          <a:p>
            <a:pPr marL="100013" indent="-100013">
              <a:lnSpc>
                <a:spcPts val="1700"/>
              </a:lnSpc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by Size, Location, Special Status of Supplier</a:t>
            </a:r>
          </a:p>
          <a:p>
            <a:pPr marL="100013" indent="-100013">
              <a:lnSpc>
                <a:spcPts val="1700"/>
              </a:lnSpc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Unsuccessful procurement processes</a:t>
            </a: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모서리가 둥근 직사각형 147"/>
          <p:cNvSpPr/>
          <p:nvPr/>
        </p:nvSpPr>
        <p:spPr bwMode="auto">
          <a:xfrm>
            <a:off x="5000628" y="1395732"/>
            <a:ext cx="2357454" cy="1332270"/>
          </a:xfrm>
          <a:prstGeom prst="round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500034" y="5214950"/>
            <a:ext cx="8093240" cy="15001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1953846" y="5286388"/>
            <a:ext cx="6563025" cy="13573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7313" indent="-87313">
              <a:lnSpc>
                <a:spcPts val="1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disbursement if payment amount does not match e-Contract amount </a:t>
            </a:r>
          </a:p>
          <a:p>
            <a:pPr marL="87313" indent="-87313">
              <a:lnSpc>
                <a:spcPts val="1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1300" kern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Delivery/Acceptance date is checked against e-Contract before payment</a:t>
            </a:r>
          </a:p>
          <a:p>
            <a:pPr marL="87313" indent="-87313">
              <a:lnSpc>
                <a:spcPts val="1600"/>
              </a:lnSpc>
              <a:spcBef>
                <a:spcPts val="500"/>
              </a:spcBef>
            </a:pPr>
            <a:r>
              <a:rPr lang="en-US" altLang="ko-KR" sz="1300" b="1" kern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300" kern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Therefore, </a:t>
            </a:r>
            <a:r>
              <a:rPr lang="en-US" altLang="ko-KR" sz="1300" b="1" kern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contract modifications must be registered to administer payment</a:t>
            </a:r>
          </a:p>
          <a:p>
            <a:pPr marL="87313" indent="-87313">
              <a:lnSpc>
                <a:spcPts val="1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 contract negotiations / Framework Agreement Transactions </a:t>
            </a:r>
            <a:r>
              <a:rPr lang="en-US" altLang="ko-K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also carried out via KONEPS</a:t>
            </a:r>
            <a:endParaRPr lang="ko-KR" altLang="en-US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모서리가 둥근 직사각형 151"/>
          <p:cNvSpPr/>
          <p:nvPr/>
        </p:nvSpPr>
        <p:spPr bwMode="auto">
          <a:xfrm>
            <a:off x="592218" y="5349018"/>
            <a:ext cx="1214446" cy="1260832"/>
          </a:xfrm>
          <a:prstGeom prst="round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pic>
        <p:nvPicPr>
          <p:cNvPr id="153" name="그림 4" descr="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475" y="925494"/>
            <a:ext cx="1873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Text Box 4"/>
          <p:cNvSpPr txBox="1">
            <a:spLocks noChangeArrowheads="1"/>
          </p:cNvSpPr>
          <p:nvPr/>
        </p:nvSpPr>
        <p:spPr bwMode="gray">
          <a:xfrm>
            <a:off x="525463" y="822850"/>
            <a:ext cx="80470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Data entry in the procurement cycle</a:t>
            </a:r>
            <a:endParaRPr kumimoji="0" lang="en-US" altLang="ko-KR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909659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24"/>
            <a:ext cx="9144000" cy="65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5604" y="82550"/>
            <a:ext cx="7637027" cy="461665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z="2400" dirty="0" smtClean="0"/>
              <a:t>Online Shopping Mall for Framework Contracted Products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909411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lapino\Desktop\2013.01.24_조달청 국제협력과_60pPT_최가득 주무관\이미지\trd014tg14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10" y="2927774"/>
            <a:ext cx="3927489" cy="39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2"/>
          <p:cNvSpPr txBox="1">
            <a:spLocks noChangeArrowheads="1"/>
          </p:cNvSpPr>
          <p:nvPr/>
        </p:nvSpPr>
        <p:spPr bwMode="auto">
          <a:xfrm>
            <a:off x="136079" y="82550"/>
            <a:ext cx="3919663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Effect </a:t>
            </a:r>
            <a:r>
              <a:rPr lang="en-US" altLang="ko-KR" dirty="0"/>
              <a:t>of e-Procurement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Increased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Transparency</a:t>
              </a:r>
            </a:p>
          </p:txBody>
        </p:sp>
        <p:pic>
          <p:nvPicPr>
            <p:cNvPr id="22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직사각형 23"/>
          <p:cNvSpPr/>
          <p:nvPr/>
        </p:nvSpPr>
        <p:spPr>
          <a:xfrm>
            <a:off x="428595" y="1556792"/>
            <a:ext cx="8607901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Real-time information disclosure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Bidding results and contract details disclosed to the public </a:t>
            </a: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on-line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Peer monitoring on fair </a:t>
            </a: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28595" y="2928934"/>
            <a:ext cx="8607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Accuracy in bid evaluation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28595" y="3571876"/>
            <a:ext cx="8607901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Support for decision-making</a:t>
            </a:r>
            <a:endParaRPr lang="en-US" altLang="ko-KR" sz="2000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Traceable prices and </a:t>
            </a: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specifications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57624" y="4929339"/>
          <a:ext cx="8072493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3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Integrity</a:t>
                      </a:r>
                      <a:r>
                        <a:rPr lang="en-US" altLang="ko-KR" sz="1600" baseline="0" dirty="0" smtClean="0">
                          <a:latin typeface="Arial" pitchFamily="34" charset="0"/>
                          <a:cs typeface="Arial" pitchFamily="34" charset="0"/>
                        </a:rPr>
                        <a:t> i</a:t>
                      </a: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ndex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6.80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7.34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8.52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8.65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8.36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9.20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8.44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8.80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8.77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8.52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gray">
          <a:xfrm>
            <a:off x="428596" y="4572008"/>
            <a:ext cx="804703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2" algn="ctr" defTabSz="957263" latinLnBrk="0">
              <a:defRPr/>
            </a:pPr>
            <a:r>
              <a:rPr kumimoji="0" lang="en-US" altLang="ko-KR" b="1" dirty="0" smtClean="0">
                <a:latin typeface="Calibri" pitchFamily="34" charset="0"/>
                <a:ea typeface="+mn-ea"/>
                <a:cs typeface="Arial" pitchFamily="34" charset="0"/>
              </a:rPr>
              <a:t>[Integrity perception index on public procurement (Korea Civil Rights Commission)]</a:t>
            </a:r>
            <a:endParaRPr kumimoji="0" lang="en-US" altLang="ko-KR" b="1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이등변 삼각형 12"/>
          <p:cNvSpPr/>
          <p:nvPr/>
        </p:nvSpPr>
        <p:spPr bwMode="auto">
          <a:xfrm>
            <a:off x="2243574" y="5929330"/>
            <a:ext cx="285752" cy="214314"/>
          </a:xfrm>
          <a:prstGeom prst="triangl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4" name="왼쪽/오른쪽 화살표 13"/>
          <p:cNvSpPr/>
          <p:nvPr/>
        </p:nvSpPr>
        <p:spPr bwMode="auto">
          <a:xfrm>
            <a:off x="2857488" y="5929330"/>
            <a:ext cx="1357322" cy="285752"/>
          </a:xfrm>
          <a:prstGeom prst="leftRightArrow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5" name="왼쪽/오른쪽 화살표 14"/>
          <p:cNvSpPr/>
          <p:nvPr/>
        </p:nvSpPr>
        <p:spPr bwMode="auto">
          <a:xfrm>
            <a:off x="5999628" y="5929330"/>
            <a:ext cx="2428892" cy="285752"/>
          </a:xfrm>
          <a:prstGeom prst="leftRightArrow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gray">
          <a:xfrm>
            <a:off x="1911841" y="6330062"/>
            <a:ext cx="903237" cy="464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2" algn="ctr" defTabSz="957263" latinLnBrk="0">
              <a:lnSpc>
                <a:spcPts val="1800"/>
              </a:lnSpc>
              <a:defRPr/>
            </a:pPr>
            <a:r>
              <a:rPr kumimoji="0" lang="en-US" altLang="ko-KR" dirty="0" smtClean="0">
                <a:latin typeface="Calibri" pitchFamily="34" charset="0"/>
                <a:ea typeface="+mn-ea"/>
                <a:cs typeface="Arial" pitchFamily="34" charset="0"/>
              </a:rPr>
              <a:t>KONEPS Launch</a:t>
            </a:r>
            <a:endParaRPr kumimoji="0" lang="en-US" altLang="ko-KR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gray">
          <a:xfrm>
            <a:off x="3040335" y="6328930"/>
            <a:ext cx="903237" cy="464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2" algn="ctr" defTabSz="957263" latinLnBrk="0">
              <a:lnSpc>
                <a:spcPts val="1800"/>
              </a:lnSpc>
              <a:defRPr/>
            </a:pPr>
            <a:r>
              <a:rPr kumimoji="0" lang="en-US" altLang="ko-KR" dirty="0" smtClean="0">
                <a:latin typeface="Calibri" pitchFamily="34" charset="0"/>
                <a:ea typeface="+mn-ea"/>
                <a:cs typeface="Arial" pitchFamily="34" charset="0"/>
              </a:rPr>
              <a:t>KONEPS Roll-out</a:t>
            </a:r>
            <a:endParaRPr kumimoji="0" lang="en-US" altLang="ko-KR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5856752" y="6286520"/>
            <a:ext cx="27146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2" algn="ctr" defTabSz="957263" latinLnBrk="0">
              <a:lnSpc>
                <a:spcPts val="1800"/>
              </a:lnSpc>
              <a:defRPr/>
            </a:pPr>
            <a:r>
              <a:rPr kumimoji="0" lang="en-US" altLang="ko-KR" dirty="0" smtClean="0">
                <a:latin typeface="Calibri" pitchFamily="34" charset="0"/>
                <a:ea typeface="+mn-ea"/>
                <a:cs typeface="Arial" pitchFamily="34" charset="0"/>
              </a:rPr>
              <a:t>Expansion of Decentralized Procurement</a:t>
            </a:r>
            <a:endParaRPr kumimoji="0" lang="en-US" altLang="ko-KR" dirty="0"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19050">
          <a:noFill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1400"/>
          </a:lnSpc>
          <a:spcBef>
            <a:spcPct val="50000"/>
          </a:spcBef>
          <a:buSzPct val="65000"/>
          <a:defRPr dirty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10268</TotalTime>
  <Words>1207</Words>
  <Application>Microsoft Office PowerPoint</Application>
  <PresentationFormat>On-screen Show (4:3)</PresentationFormat>
  <Paragraphs>413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Malgun Gothic</vt:lpstr>
      <vt:lpstr>Arial Narrow</vt:lpstr>
      <vt:lpstr>산돌고딕B</vt:lpstr>
      <vt:lpstr>Gulim</vt:lpstr>
      <vt:lpstr>산돌고딕 M</vt:lpstr>
      <vt:lpstr>Dotum</vt:lpstr>
      <vt:lpstr>HY신명조</vt:lpstr>
      <vt:lpstr>Wingdings</vt:lpstr>
      <vt:lpstr>Calibri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cji07</dc:creator>
  <cp:lastModifiedBy>Mary O. Ongwen</cp:lastModifiedBy>
  <cp:revision>2187</cp:revision>
  <dcterms:created xsi:type="dcterms:W3CDTF">2011-07-21T11:19:27Z</dcterms:created>
  <dcterms:modified xsi:type="dcterms:W3CDTF">2015-10-20T22:50:44Z</dcterms:modified>
</cp:coreProperties>
</file>