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</p:sldMasterIdLst>
  <p:notesMasterIdLst>
    <p:notesMasterId r:id="rId36"/>
  </p:notesMasterIdLst>
  <p:sldIdLst>
    <p:sldId id="278" r:id="rId6"/>
    <p:sldId id="369" r:id="rId7"/>
    <p:sldId id="350" r:id="rId8"/>
    <p:sldId id="351" r:id="rId9"/>
    <p:sldId id="352" r:id="rId10"/>
    <p:sldId id="353" r:id="rId11"/>
    <p:sldId id="370" r:id="rId12"/>
    <p:sldId id="325" r:id="rId13"/>
    <p:sldId id="303" r:id="rId14"/>
    <p:sldId id="305" r:id="rId15"/>
    <p:sldId id="334" r:id="rId16"/>
    <p:sldId id="357" r:id="rId17"/>
    <p:sldId id="304" r:id="rId18"/>
    <p:sldId id="367" r:id="rId19"/>
    <p:sldId id="368" r:id="rId20"/>
    <p:sldId id="371" r:id="rId21"/>
    <p:sldId id="372" r:id="rId22"/>
    <p:sldId id="373" r:id="rId23"/>
    <p:sldId id="374" r:id="rId24"/>
    <p:sldId id="358" r:id="rId25"/>
    <p:sldId id="360" r:id="rId26"/>
    <p:sldId id="362" r:id="rId27"/>
    <p:sldId id="363" r:id="rId28"/>
    <p:sldId id="364" r:id="rId29"/>
    <p:sldId id="375" r:id="rId30"/>
    <p:sldId id="377" r:id="rId31"/>
    <p:sldId id="376" r:id="rId32"/>
    <p:sldId id="378" r:id="rId33"/>
    <p:sldId id="332" r:id="rId34"/>
    <p:sldId id="338" r:id="rId35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47" autoAdjust="0"/>
  </p:normalViewPr>
  <p:slideViewPr>
    <p:cSldViewPr>
      <p:cViewPr varScale="1">
        <p:scale>
          <a:sx n="78" d="100"/>
          <a:sy n="78" d="100"/>
        </p:scale>
        <p:origin x="17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2D4D9E5-CA28-4C5C-BEFB-CDB315E9B5FC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5" tIns="45853" rIns="91705" bIns="4585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705" tIns="45853" rIns="91705" bIns="4585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69"/>
            <a:ext cx="2949099" cy="497205"/>
          </a:xfrm>
          <a:prstGeom prst="rect">
            <a:avLst/>
          </a:prstGeom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6946EB4-28EC-4DC2-AC64-D3755DE18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33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946EB4-28EC-4DC2-AC64-D3755DE18F3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42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5105" indent="-2865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6315" indent="-229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4841" indent="-229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3366" indent="-229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1892" indent="-22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0418" indent="-22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8944" indent="-22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7470" indent="-22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91FFED-D22D-4BDC-979F-A8BF5787BA37}" type="slidenum">
              <a:rPr lang="en-GB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55667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5105" indent="-2865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6315" indent="-229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4841" indent="-229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3366" indent="-229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1892" indent="-22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0418" indent="-22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8944" indent="-22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7470" indent="-22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26E818-963F-4FF8-898B-B4605D59CAB9}" type="slidenum">
              <a:rPr lang="en-GB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740285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5105" indent="-2865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6315" indent="-229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4841" indent="-229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3366" indent="-229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1892" indent="-22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0418" indent="-22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8944" indent="-22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7470" indent="-22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B47B78-CEC6-4FA7-B5CA-433894607D84}" type="slidenum">
              <a:rPr lang="en-GB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215164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6C44C-0BEC-4F80-8BA8-D1FA7428D82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178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1A1F0-EE6C-4519-8AB2-4F149421343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566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1A1F0-EE6C-4519-8AB2-4F149421343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732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1A1F0-EE6C-4519-8AB2-4F149421343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732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376A2-36B7-4E69-B667-C3CF703FDA2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99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70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376A2-36B7-4E69-B667-C3CF703FDA2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570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376A2-36B7-4E69-B667-C3CF703FDA2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05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73BBDB-0086-4A40-B64D-0B6A46658252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54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376A2-36B7-4E69-B667-C3CF703FDA2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64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70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376A2-36B7-4E69-B667-C3CF703FDA25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319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70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376A2-36B7-4E69-B667-C3CF703FDA25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692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70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376A2-36B7-4E69-B667-C3CF703FDA25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151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946EB4-28EC-4DC2-AC64-D3755DE18F3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248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1A1F0-EE6C-4519-8AB2-4F1494213432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880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3DC534-A7F8-4AD8-974C-E710E372893D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91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946EB4-28EC-4DC2-AC64-D3755DE18F3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76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5105" indent="-2865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6315" indent="-229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4841" indent="-229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3366" indent="-229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1892" indent="-22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0418" indent="-22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8944" indent="-22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7470" indent="-22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6FC8F5-4104-4883-8E20-90758D275C3C}" type="slidenum">
              <a:rPr lang="en-GB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94788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920" indent="-2849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539" indent="-2276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472" indent="-2276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6998" indent="-2276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5524" indent="-2276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4050" indent="-2276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2576" indent="-2276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1102" indent="-2276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271592-5832-475A-BC0D-7F19BD20373E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0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5105" indent="-2865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6315" indent="-229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4841" indent="-229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3366" indent="-229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1892" indent="-22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0418" indent="-22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8944" indent="-22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7470" indent="-22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6331A8-9518-4092-B18F-1CBCD95A85C6}" type="slidenum">
              <a:rPr lang="en-GB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72510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946EB4-28EC-4DC2-AC64-D3755DE18F3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02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69" indent="-28571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76" indent="-228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026" indent="-228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177" indent="-228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326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477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627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777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FF29E82-80C0-4315-9F85-0EBC74C0BE1D}" type="slidenum">
              <a:rPr lang="en-US" alt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12</a:t>
            </a:fld>
            <a:endParaRPr lang="en-US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12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628900"/>
            <a:ext cx="2627312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313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431800"/>
            <a:ext cx="6921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054725"/>
            <a:ext cx="17414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9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>
                <a:latin typeface="+mj-lt"/>
              </a:defRPr>
            </a:lvl1pPr>
            <a:lvl2pPr eaLnBrk="1" latinLnBrk="0" hangingPunct="1">
              <a:defRPr>
                <a:latin typeface="+mj-lt"/>
              </a:defRPr>
            </a:lvl2pPr>
            <a:lvl3pPr eaLnBrk="1" latinLnBrk="0" hangingPunct="1">
              <a:defRPr>
                <a:latin typeface="+mj-lt"/>
              </a:defRPr>
            </a:lvl3pPr>
            <a:lvl4pPr eaLnBrk="1" latinLnBrk="0" hangingPunct="1">
              <a:defRPr>
                <a:latin typeface="+mj-lt"/>
              </a:defRPr>
            </a:lvl4pPr>
            <a:lvl5pPr eaLnBrk="1" latinLnBrk="0" hangingPunct="1"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C063D-6460-432E-B922-E005C3ED9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468313"/>
            <a:ext cx="6921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60000" y="2928144"/>
            <a:ext cx="6624000" cy="1041311"/>
          </a:xfrm>
        </p:spPr>
        <p:txBody>
          <a:bodyPr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96FEAEF-8D82-4FD9-8527-F77FB8FEB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9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9DA53451-6874-4312-BD69-78C24B991B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69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6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313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431800"/>
            <a:ext cx="6921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628900"/>
            <a:ext cx="2627312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054725"/>
            <a:ext cx="17414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000" y="2481869"/>
            <a:ext cx="6300000" cy="1265731"/>
          </a:xfrm>
        </p:spPr>
        <p:txBody>
          <a:bodyPr anchor="b">
            <a:spAutoFit/>
          </a:bodyPr>
          <a:lstStyle>
            <a:lvl1pPr>
              <a:lnSpc>
                <a:spcPts val="4500"/>
              </a:lnSpc>
              <a:defRPr sz="450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000" y="3805200"/>
            <a:ext cx="6300000" cy="352233"/>
          </a:xfrm>
        </p:spPr>
        <p:txBody>
          <a:bodyPr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37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  <a:lvl2pPr>
              <a:buClr>
                <a:srgbClr val="727272"/>
              </a:buClr>
              <a:defRPr>
                <a:solidFill>
                  <a:srgbClr val="727272"/>
                </a:solidFill>
              </a:defRPr>
            </a:lvl2pPr>
            <a:lvl3pPr>
              <a:defRPr>
                <a:solidFill>
                  <a:srgbClr val="727272"/>
                </a:solidFill>
              </a:defRPr>
            </a:lvl3pPr>
            <a:lvl4pPr>
              <a:defRPr>
                <a:solidFill>
                  <a:srgbClr val="727272"/>
                </a:solidFill>
              </a:defRPr>
            </a:lvl4pPr>
            <a:lvl5pPr>
              <a:defRPr>
                <a:solidFill>
                  <a:srgbClr val="72727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CB246-DF44-4F75-88C8-169325B56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5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rgbClr val="727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468313"/>
            <a:ext cx="6921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2919600"/>
            <a:ext cx="6624000" cy="1058400"/>
          </a:xfrm>
        </p:spPr>
        <p:txBody>
          <a:bodyPr/>
          <a:lstStyle>
            <a:lvl1pPr algn="ctr">
              <a:lnSpc>
                <a:spcPts val="3700"/>
              </a:lnSpc>
              <a:defRPr sz="3700" b="0" i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299"/>
                </a:solidFill>
              </a:defRPr>
            </a:lvl1pPr>
          </a:lstStyle>
          <a:p>
            <a:pPr>
              <a:defRPr/>
            </a:pPr>
            <a:fld id="{5A5C7344-94A2-42D8-B4E9-B8545511D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1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1509B6EF-65CF-4209-A519-15C37C48CF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640435"/>
      </p:ext>
    </p:extLst>
  </p:cSld>
  <p:clrMapOvr>
    <a:masterClrMapping/>
  </p:clrMapOvr>
  <p:transition spd="med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0"/>
          <p:cNvSpPr>
            <a:spLocks noChangeArrowheads="1"/>
          </p:cNvSpPr>
          <p:nvPr/>
        </p:nvSpPr>
        <p:spPr bwMode="auto">
          <a:xfrm>
            <a:off x="503238" y="1306513"/>
            <a:ext cx="8154987" cy="0"/>
          </a:xfrm>
          <a:prstGeom prst="rect">
            <a:avLst/>
          </a:prstGeom>
          <a:noFill/>
          <a:ln w="6350" algn="ctr">
            <a:solidFill>
              <a:srgbClr val="72727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fr-FR" altLang="en-US" sz="2000" smtClean="0">
              <a:latin typeface="Helvetica 65 Medium"/>
            </a:endParaRPr>
          </a:p>
        </p:txBody>
      </p:sp>
      <p:pic>
        <p:nvPicPr>
          <p:cNvPr id="102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7338"/>
            <a:ext cx="4587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68313" y="1601788"/>
            <a:ext cx="821848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0" y="238125"/>
            <a:ext cx="74168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Slide title</a:t>
            </a:r>
            <a:br>
              <a:rPr lang="en-US" altLang="en-US" smtClean="0"/>
            </a:br>
            <a:r>
              <a:rPr lang="en-US" altLang="en-US" smtClean="0"/>
              <a:t>Slide title can be extended to two lines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25" y="6411913"/>
            <a:ext cx="90011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425" y="6411913"/>
            <a:ext cx="467995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763" y="6411913"/>
            <a:ext cx="341312" cy="244475"/>
          </a:xfrm>
          <a:prstGeom prst="rect">
            <a:avLst/>
          </a:prstGeom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ACC869-4CCC-4179-8925-7F149BF64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68" r:id="rId2"/>
    <p:sldLayoutId id="2147483871" r:id="rId3"/>
    <p:sldLayoutId id="2147483872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ts val="763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ts val="675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ts val="575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1788" indent="-230188" algn="l" rtl="0" eaLnBrk="0" fontAlgn="base" hangingPunct="0">
        <a:spcBef>
          <a:spcPts val="475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rtl="0" eaLnBrk="0" fontAlgn="base" hangingPunct="0">
        <a:spcBef>
          <a:spcPts val="475"/>
        </a:spcBef>
        <a:spcAft>
          <a:spcPct val="0"/>
        </a:spcAft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503238" y="1306513"/>
            <a:ext cx="8154987" cy="0"/>
          </a:xfrm>
          <a:prstGeom prst="rect">
            <a:avLst/>
          </a:prstGeom>
          <a:noFill/>
          <a:ln w="6350" algn="ctr">
            <a:solidFill>
              <a:srgbClr val="72727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fr-FR" altLang="en-US" sz="2000" smtClean="0">
              <a:solidFill>
                <a:srgbClr val="FFFFFF"/>
              </a:solidFill>
              <a:latin typeface="Helvetica 65 Medium"/>
            </a:endParaRPr>
          </a:p>
        </p:txBody>
      </p:sp>
      <p:pic>
        <p:nvPicPr>
          <p:cNvPr id="2052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7338"/>
            <a:ext cx="4587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0" y="238125"/>
            <a:ext cx="74168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Slide title</a:t>
            </a:r>
            <a:br>
              <a:rPr lang="fr-FR" altLang="en-US" smtClean="0"/>
            </a:br>
            <a:r>
              <a:rPr lang="fr-FR" altLang="en-US" smtClean="0"/>
              <a:t>Slide title can be extended to two lines</a:t>
            </a:r>
            <a:endParaRPr lang="en-US" altLang="en-US" smtClean="0"/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3225" y="6411913"/>
            <a:ext cx="90011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425" y="6411913"/>
            <a:ext cx="467995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763" y="6411913"/>
            <a:ext cx="341312" cy="244475"/>
          </a:xfrm>
          <a:prstGeom prst="rect">
            <a:avLst/>
          </a:prstGeom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C1282D1-A968-4961-849F-9C4BE9CCF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3" r:id="rId1"/>
    <p:sldLayoutId id="2147483869" r:id="rId2"/>
    <p:sldLayoutId id="2147483874" r:id="rId3"/>
    <p:sldLayoutId id="214748387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727272"/>
          </a:solidFill>
          <a:latin typeface="Arial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2727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2727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2727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2727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2727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2727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2727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2727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27272"/>
        </a:buClr>
        <a:buFont typeface="Arial" pitchFamily="34" charset="0"/>
        <a:buChar char="–"/>
        <a:defRPr sz="2800" kern="12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gov/ethics/procurement-green-procurement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hyperlink" Target="http://www.oecd-ilibrary.org/governance/implementing-the-oecd-principles-for-integrity-in-public-procurement_9789264201385-en" TargetMode="External"/><Relationship Id="rId7" Type="http://schemas.openxmlformats.org/officeDocument/2006/relationships/hyperlink" Target="http://www.oecd-ilibrary.org/governance/public-procurement-review-of-the-state-s-employees-social-security-and-social-services-institute-in-mexico/enhancing-procurement-capability-in-issste_9789264197305-11-en" TargetMode="External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3.jpeg"/><Relationship Id="rId5" Type="http://schemas.openxmlformats.org/officeDocument/2006/relationships/hyperlink" Target="http://www.oecd.org/gov/govataglance.htm" TargetMode="External"/><Relationship Id="rId10" Type="http://schemas.openxmlformats.org/officeDocument/2006/relationships/image" Target="../media/image32.jpeg"/><Relationship Id="rId4" Type="http://schemas.openxmlformats.org/officeDocument/2006/relationships/image" Target="../media/image28.png"/><Relationship Id="rId9" Type="http://schemas.openxmlformats.org/officeDocument/2006/relationships/image" Target="../media/image31.jpeg"/><Relationship Id="rId14" Type="http://schemas.openxmlformats.org/officeDocument/2006/relationships/hyperlink" Target="http://www.oecd.org/gov/ethics/public-procurement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1331788" y="2060848"/>
            <a:ext cx="7776716" cy="2677656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b="1" kern="0" cap="none" dirty="0">
                <a:latin typeface="Arial" pitchFamily="34" charset="0"/>
              </a:rPr>
              <a:t>Session 3:</a:t>
            </a:r>
            <a:br>
              <a:rPr lang="en-US" altLang="en-US" sz="2800" b="1" kern="0" cap="none" dirty="0">
                <a:latin typeface="Arial" pitchFamily="34" charset="0"/>
              </a:rPr>
            </a:br>
            <a:r>
              <a:rPr lang="en-US" altLang="en-US" sz="2800" b="1" kern="0" cap="none" dirty="0" smtClean="0">
                <a:latin typeface="Arial" pitchFamily="34" charset="0"/>
              </a:rPr>
              <a:t/>
            </a:r>
            <a:br>
              <a:rPr lang="en-US" altLang="en-US" sz="2800" b="1" kern="0" cap="none" dirty="0" smtClean="0">
                <a:latin typeface="Arial" pitchFamily="34" charset="0"/>
              </a:rPr>
            </a:br>
            <a:r>
              <a:rPr lang="en-US" altLang="en-US" sz="2800" b="1" kern="0" cap="none" dirty="0" smtClean="0">
                <a:latin typeface="Arial" pitchFamily="34" charset="0"/>
              </a:rPr>
              <a:t>How to get to …</a:t>
            </a:r>
            <a:br>
              <a:rPr lang="en-US" altLang="en-US" sz="2800" b="1" kern="0" cap="none" dirty="0" smtClean="0">
                <a:latin typeface="Arial" pitchFamily="34" charset="0"/>
              </a:rPr>
            </a:br>
            <a:r>
              <a:rPr lang="en-US" altLang="en-US" sz="2800" b="1" kern="0" cap="none" dirty="0">
                <a:latin typeface="Arial" pitchFamily="34" charset="0"/>
              </a:rPr>
              <a:t/>
            </a:r>
            <a:br>
              <a:rPr lang="en-US" altLang="en-US" sz="2800" b="1" kern="0" cap="none" dirty="0">
                <a:latin typeface="Arial" pitchFamily="34" charset="0"/>
              </a:rPr>
            </a:br>
            <a:r>
              <a:rPr lang="en-US" altLang="en-US" sz="2800" b="1" kern="0" cap="none" dirty="0" smtClean="0">
                <a:latin typeface="Arial" pitchFamily="34" charset="0"/>
              </a:rPr>
              <a:t>Well-advanced </a:t>
            </a:r>
            <a:r>
              <a:rPr lang="en-US" altLang="en-US" sz="2800" b="1" kern="0" cap="none" dirty="0">
                <a:latin typeface="Arial" pitchFamily="34" charset="0"/>
              </a:rPr>
              <a:t>and well-functioning </a:t>
            </a:r>
            <a:r>
              <a:rPr lang="en-US" altLang="en-US" sz="2800" b="1" kern="0" cap="none" dirty="0" smtClean="0">
                <a:latin typeface="Arial" pitchFamily="34" charset="0"/>
              </a:rPr>
              <a:t/>
            </a:r>
            <a:br>
              <a:rPr lang="en-US" altLang="en-US" sz="2800" b="1" kern="0" cap="none" dirty="0" smtClean="0">
                <a:latin typeface="Arial" pitchFamily="34" charset="0"/>
              </a:rPr>
            </a:br>
            <a:r>
              <a:rPr lang="en-US" altLang="en-US" sz="2800" b="1" kern="0" cap="none" dirty="0" smtClean="0">
                <a:latin typeface="Arial" pitchFamily="34" charset="0"/>
              </a:rPr>
              <a:t>public </a:t>
            </a:r>
            <a:r>
              <a:rPr lang="en-US" altLang="en-US" sz="2800" b="1" kern="0" cap="none" dirty="0">
                <a:latin typeface="Arial" pitchFamily="34" charset="0"/>
              </a:rPr>
              <a:t>procurement </a:t>
            </a:r>
            <a:r>
              <a:rPr lang="en-US" altLang="en-US" sz="2800" b="1" kern="0" cap="none" dirty="0" smtClean="0">
                <a:latin typeface="Arial" pitchFamily="34" charset="0"/>
              </a:rPr>
              <a:t>systems</a:t>
            </a:r>
            <a:endParaRPr lang="en-GB" altLang="en-US" sz="2800" b="1" cap="none" dirty="0" smtClean="0">
              <a:latin typeface="Arial" pitchFamily="34" charset="0"/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178718" y="5301208"/>
            <a:ext cx="6913562" cy="137473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sz="2000" dirty="0" smtClean="0">
                <a:solidFill>
                  <a:srgbClr val="FFFFFF"/>
                </a:solidFill>
                <a:latin typeface="Arial" pitchFamily="34" charset="0"/>
              </a:rPr>
              <a:t>Paulo Magina</a:t>
            </a:r>
          </a:p>
          <a:p>
            <a:pPr eaLnBrk="1" hangingPunct="1">
              <a:spcBef>
                <a:spcPct val="0"/>
              </a:spcBef>
            </a:pPr>
            <a:r>
              <a:rPr lang="fr-FR" altLang="en-US" b="1" dirty="0" smtClean="0">
                <a:solidFill>
                  <a:srgbClr val="FFFFFF"/>
                </a:solidFill>
                <a:latin typeface="Arial" pitchFamily="34" charset="0"/>
              </a:rPr>
              <a:t>Head of the Public </a:t>
            </a:r>
            <a:r>
              <a:rPr lang="fr-FR" altLang="en-US" b="1" dirty="0" err="1" smtClean="0">
                <a:solidFill>
                  <a:srgbClr val="FFFFFF"/>
                </a:solidFill>
                <a:latin typeface="Arial" pitchFamily="34" charset="0"/>
              </a:rPr>
              <a:t>Procurement</a:t>
            </a:r>
            <a:r>
              <a:rPr lang="fr-FR" altLang="en-US" b="1" dirty="0" smtClean="0">
                <a:solidFill>
                  <a:srgbClr val="FFFFFF"/>
                </a:solidFill>
                <a:latin typeface="Arial" pitchFamily="34" charset="0"/>
              </a:rPr>
              <a:t> Unit, OECD</a:t>
            </a:r>
            <a:endParaRPr lang="en-GB" altLang="en-US" b="1" dirty="0" smtClean="0">
              <a:solidFill>
                <a:srgbClr val="FFFFFF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b="1" dirty="0" smtClean="0">
              <a:solidFill>
                <a:srgbClr val="FFFFFF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1" dirty="0" smtClean="0">
                <a:solidFill>
                  <a:srgbClr val="FFFFFF"/>
                </a:solidFill>
                <a:latin typeface="Arial" pitchFamily="34" charset="0"/>
              </a:rPr>
              <a:t>Third </a:t>
            </a:r>
            <a:r>
              <a:rPr lang="en-US" altLang="en-US" b="1" dirty="0">
                <a:solidFill>
                  <a:srgbClr val="FFFFFF"/>
                </a:solidFill>
                <a:latin typeface="Arial" pitchFamily="34" charset="0"/>
              </a:rPr>
              <a:t>South Asia Regional Public Procurement </a:t>
            </a:r>
            <a:r>
              <a:rPr lang="en-US" altLang="en-US" b="1" dirty="0" smtClean="0">
                <a:solidFill>
                  <a:srgbClr val="FFFFFF"/>
                </a:solidFill>
                <a:latin typeface="Arial" pitchFamily="34" charset="0"/>
              </a:rPr>
              <a:t>Conference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dirty="0" smtClean="0">
                <a:solidFill>
                  <a:srgbClr val="FFFFFF"/>
                </a:solidFill>
                <a:latin typeface="Arial" pitchFamily="34" charset="0"/>
              </a:rPr>
              <a:t>Dhaka, Bangladesh – Nov. 2015</a:t>
            </a:r>
            <a:endParaRPr lang="en-US" alt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416800" cy="1022350"/>
          </a:xfrm>
        </p:spPr>
        <p:txBody>
          <a:bodyPr/>
          <a:lstStyle/>
          <a:p>
            <a:r>
              <a:rPr lang="pt-PT" altLang="en-US" smtClean="0">
                <a:solidFill>
                  <a:srgbClr val="7F7F7F"/>
                </a:solidFill>
              </a:rPr>
              <a:t>And it matters for everyone</a:t>
            </a:r>
            <a:endParaRPr lang="en-GB" altLang="en-US" smtClean="0">
              <a:solidFill>
                <a:srgbClr val="7F7F7F"/>
              </a:solidFill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575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B0B1212-B0C1-4F2B-89C4-99C1D860A5BA}" type="slidenum">
              <a:rPr lang="en-GB" altLang="en-US" sz="1000" smtClean="0">
                <a:solidFill>
                  <a:srgbClr val="FFFFFF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GB" altLang="en-US" sz="100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" name="Notes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600" dirty="0" smtClean="0"/>
              <a:t>For the private sector, public sector efficiency is the second business priority area for reform after product market regulation. </a:t>
            </a:r>
          </a:p>
          <a:p>
            <a:pPr marL="363538" indent="-363538">
              <a:buFont typeface="Arial" pitchFamily="34" charset="0"/>
              <a:buNone/>
              <a:tabLst>
                <a:tab pos="363538" algn="l"/>
              </a:tabLst>
              <a:defRPr/>
            </a:pPr>
            <a:r>
              <a:rPr lang="en-US" sz="2600" dirty="0"/>
              <a:t>	</a:t>
            </a:r>
            <a:r>
              <a:rPr lang="en-US" sz="2600" dirty="0" smtClean="0"/>
              <a:t>And public procurement the top priority in this sector: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GB" sz="2400" dirty="0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775075"/>
            <a:ext cx="6729412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2051050" y="6551613"/>
            <a:ext cx="33845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575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PT" altLang="en-US" sz="1100">
                <a:solidFill>
                  <a:srgbClr val="727272"/>
                </a:solidFill>
                <a:latin typeface="Arial" pitchFamily="34" charset="0"/>
              </a:rPr>
              <a:t>BIAC Economic Survey, 2014</a:t>
            </a:r>
            <a:endParaRPr lang="en-GB" altLang="en-US" sz="1100">
              <a:solidFill>
                <a:srgbClr val="72727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1279525"/>
            <a:ext cx="8569325" cy="5389563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Supports governments in reforming public procurement systems  for sustainable and inclusive growth and trust in government through: </a:t>
            </a:r>
          </a:p>
          <a:p>
            <a:pPr marL="534988" indent="-261938">
              <a:spcBef>
                <a:spcPts val="600"/>
              </a:spcBef>
              <a:spcAft>
                <a:spcPts val="600"/>
              </a:spcAft>
              <a:tabLst>
                <a:tab pos="534988" algn="l"/>
              </a:tabLst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evidence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useful, reliable and comparable data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across OECD countries on the performance of public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procurement – </a:t>
            </a:r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at a Glance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Key Performance Indicators</a:t>
            </a:r>
          </a:p>
          <a:p>
            <a:pPr marL="534988" indent="-261938">
              <a:spcBef>
                <a:spcPts val="600"/>
              </a:spcBef>
              <a:spcAft>
                <a:spcPts val="600"/>
              </a:spcAft>
              <a:tabLst>
                <a:tab pos="534988" algn="l"/>
              </a:tabLs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Undertaking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hands-on peer reviews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that provide assessment of public procurement systems, either national or sectorial, and tailored proposals to address implementation gaps in specific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context – in </a:t>
            </a:r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Greece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Northern Ireland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but also </a:t>
            </a:r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US, Korea, Mexico, Colombia</a:t>
            </a:r>
            <a:endParaRPr lang="en-GB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indent="-261938">
              <a:spcBef>
                <a:spcPts val="600"/>
              </a:spcBef>
              <a:spcAft>
                <a:spcPts val="600"/>
              </a:spcAft>
              <a:tabLst>
                <a:tab pos="534988" algn="l"/>
              </a:tabLs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Organising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policy dialogue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to share insights &amp; shape directions for future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reforms,  build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strategic partnership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 private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sector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G20</a:t>
            </a:r>
            <a:endParaRPr lang="en-GB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indent="-261938">
              <a:spcBef>
                <a:spcPts val="600"/>
              </a:spcBef>
              <a:spcAft>
                <a:spcPts val="600"/>
              </a:spcAft>
              <a:tabLst>
                <a:tab pos="534988" algn="l"/>
              </a:tabLst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Identifying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good practices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providing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standards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 public procurement – Compendiums on </a:t>
            </a:r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Green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Procurement,  Transparency, Accountability and </a:t>
            </a:r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Anticorruption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1550" y="238125"/>
            <a:ext cx="8172450" cy="10223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 b="1">
                <a:solidFill>
                  <a:srgbClr val="002060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0" dirty="0">
                <a:solidFill>
                  <a:srgbClr val="7F7F7F"/>
                </a:solidFill>
                <a:latin typeface="+mj-lt"/>
              </a:rPr>
              <a:t>OECD contribution to reforming </a:t>
            </a:r>
            <a:r>
              <a:rPr lang="en-US" sz="3200" b="0" dirty="0" smtClean="0">
                <a:solidFill>
                  <a:srgbClr val="7F7F7F"/>
                </a:solidFill>
                <a:latin typeface="+mj-lt"/>
              </a:rPr>
              <a:t>public </a:t>
            </a:r>
            <a:r>
              <a:rPr lang="en-US" sz="3200" b="0" dirty="0">
                <a:solidFill>
                  <a:srgbClr val="7F7F7F"/>
                </a:solidFill>
                <a:latin typeface="+mj-lt"/>
              </a:rPr>
              <a:t>procurement</a:t>
            </a:r>
            <a:endParaRPr lang="en-GB" sz="3200" b="0" dirty="0">
              <a:solidFill>
                <a:srgbClr val="7F7F7F"/>
              </a:solidFill>
              <a:latin typeface="+mj-lt"/>
            </a:endParaRPr>
          </a:p>
        </p:txBody>
      </p:sp>
      <p:sp>
        <p:nvSpPr>
          <p:cNvPr id="1229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575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F54C9FF-D199-4309-BCDB-9269BC2B63CA}" type="slidenum">
              <a:rPr lang="en-GB" altLang="en-US" sz="1000" smtClean="0">
                <a:solidFill>
                  <a:schemeClr val="bg1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GB" altLang="en-US" sz="100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en-US" sz="2200" dirty="0" smtClean="0"/>
              <a:t>The OECD’s experience working with countries shows </a:t>
            </a:r>
            <a:r>
              <a:rPr lang="en-US" sz="2200" dirty="0"/>
              <a:t>that a </a:t>
            </a:r>
            <a:r>
              <a:rPr lang="en-US" sz="2200" dirty="0" smtClean="0"/>
              <a:t>sound public </a:t>
            </a:r>
            <a:r>
              <a:rPr lang="en-US" sz="2200" dirty="0"/>
              <a:t>procurement </a:t>
            </a:r>
            <a:r>
              <a:rPr lang="en-US" sz="2200" dirty="0" smtClean="0"/>
              <a:t>system </a:t>
            </a:r>
            <a:r>
              <a:rPr lang="en-US" sz="2200" dirty="0"/>
              <a:t>includes: </a:t>
            </a:r>
            <a:endParaRPr lang="en-US" sz="2200" dirty="0" smtClean="0"/>
          </a:p>
          <a:p>
            <a:pPr>
              <a:defRPr/>
            </a:pPr>
            <a:endParaRPr lang="en-US" sz="2200" dirty="0" smtClean="0"/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AutoNum type="alphaLcParenR"/>
              <a:defRPr/>
            </a:pPr>
            <a:r>
              <a:rPr lang="en-US" sz="2200" dirty="0" smtClean="0"/>
              <a:t>procurement </a:t>
            </a:r>
            <a:r>
              <a:rPr lang="en-US" sz="2200" b="1" dirty="0"/>
              <a:t>rules and procedures </a:t>
            </a:r>
            <a:r>
              <a:rPr lang="en-US" sz="2200" dirty="0"/>
              <a:t>that are simple, clear and ensure access to procurement opportunities</a:t>
            </a:r>
            <a:r>
              <a:rPr lang="en-US" sz="2200" dirty="0" smtClean="0"/>
              <a:t>;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AutoNum type="alphaLcParenR"/>
              <a:defRPr/>
            </a:pPr>
            <a:r>
              <a:rPr lang="en-US" sz="2200" dirty="0" smtClean="0"/>
              <a:t>effective </a:t>
            </a:r>
            <a:r>
              <a:rPr lang="en-US" sz="2200" b="1" dirty="0"/>
              <a:t>institutions </a:t>
            </a:r>
            <a:r>
              <a:rPr lang="en-US" sz="2200" dirty="0"/>
              <a:t>to conduct procurement procedures and </a:t>
            </a:r>
            <a:r>
              <a:rPr lang="en-US" sz="2200" dirty="0" smtClean="0"/>
              <a:t>plan, conclude</a:t>
            </a:r>
            <a:r>
              <a:rPr lang="en-US" sz="2200" dirty="0"/>
              <a:t>, manage and monitor public contracts; </a:t>
            </a:r>
            <a:endParaRPr lang="en-US" sz="2200" dirty="0" smtClean="0"/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AutoNum type="alphaLcParenR"/>
              <a:defRPr/>
            </a:pPr>
            <a:r>
              <a:rPr lang="en-US" sz="2200" dirty="0"/>
              <a:t>appropriate</a:t>
            </a:r>
            <a:r>
              <a:rPr lang="en-US" sz="2200" dirty="0" smtClean="0"/>
              <a:t> </a:t>
            </a:r>
            <a:r>
              <a:rPr lang="en-US" sz="2200" b="1" dirty="0"/>
              <a:t>electronic tools</a:t>
            </a:r>
            <a:r>
              <a:rPr lang="en-US" sz="2200" dirty="0" smtClean="0"/>
              <a:t>;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AutoNum type="alphaLcParenR"/>
              <a:defRPr/>
            </a:pPr>
            <a:r>
              <a:rPr lang="en-US" sz="2200" dirty="0" smtClean="0"/>
              <a:t>suitable</a:t>
            </a:r>
            <a:r>
              <a:rPr lang="en-US" sz="2200" dirty="0"/>
              <a:t>, in numbers and skills, </a:t>
            </a:r>
            <a:r>
              <a:rPr lang="en-US" sz="2200" b="1" dirty="0"/>
              <a:t>human resources </a:t>
            </a:r>
            <a:r>
              <a:rPr lang="en-US" sz="2200" dirty="0"/>
              <a:t>to plan and carry out </a:t>
            </a:r>
            <a:r>
              <a:rPr lang="en-US" sz="2200" dirty="0" smtClean="0"/>
              <a:t>procurement processes</a:t>
            </a:r>
            <a:r>
              <a:rPr lang="en-US" sz="2200" dirty="0"/>
              <a:t>; and </a:t>
            </a:r>
            <a:endParaRPr lang="en-US" sz="2200" dirty="0" smtClean="0"/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AutoNum type="alphaLcParenR"/>
              <a:defRPr/>
            </a:pPr>
            <a:r>
              <a:rPr lang="en-US" sz="2200" dirty="0" smtClean="0"/>
              <a:t>competent </a:t>
            </a:r>
            <a:r>
              <a:rPr lang="en-US" sz="2200" b="1" dirty="0"/>
              <a:t>contract management</a:t>
            </a:r>
            <a:r>
              <a:rPr lang="en-US" sz="2200" dirty="0" smtClean="0"/>
              <a:t>.</a:t>
            </a:r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596188" cy="1022350"/>
          </a:xfrm>
        </p:spPr>
        <p:txBody>
          <a:bodyPr/>
          <a:lstStyle/>
          <a:p>
            <a:r>
              <a:rPr lang="en-GB" altLang="en-US" dirty="0" smtClean="0"/>
              <a:t>Main </a:t>
            </a:r>
            <a:r>
              <a:rPr lang="en-GB" altLang="en-US" dirty="0"/>
              <a:t>OECD findings </a:t>
            </a:r>
            <a:r>
              <a:rPr lang="en-GB" altLang="en-US" dirty="0" smtClean="0"/>
              <a:t>from the work in public procurement</a:t>
            </a:r>
            <a:endParaRPr lang="en-US" alt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640763" y="6411913"/>
            <a:ext cx="341312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575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F54C9FF-D199-4309-BCDB-9269BC2B63CA}" type="slidenum">
              <a:rPr lang="en-GB" altLang="en-US" sz="1000" smtClean="0">
                <a:solidFill>
                  <a:schemeClr val="bg1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GB" altLang="en-US" sz="100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59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925" y="1350963"/>
            <a:ext cx="8856663" cy="5030787"/>
          </a:xfrm>
        </p:spPr>
        <p:txBody>
          <a:bodyPr>
            <a:noAutofit/>
          </a:bodyPr>
          <a:lstStyle/>
          <a:p>
            <a:pPr marL="265113" indent="-176213" algn="just">
              <a:spcBef>
                <a:spcPts val="1200"/>
              </a:spcBef>
              <a:spcAft>
                <a:spcPts val="1200"/>
              </a:spcAft>
              <a:tabLst>
                <a:tab pos="265113" algn="l"/>
              </a:tabLst>
              <a:defRPr/>
            </a:pPr>
            <a:r>
              <a:rPr lang="en-US" sz="2600" dirty="0" smtClean="0">
                <a:cs typeface="Arial" panose="020B0604020202020204" pitchFamily="34" charset="0"/>
              </a:rPr>
              <a:t>The 2008 OECD Recommendation on Enhancing Integrity in Public Procurement focused on integrity, </a:t>
            </a:r>
            <a:r>
              <a:rPr lang="en-US" sz="2600" dirty="0">
                <a:cs typeface="Arial" panose="020B0604020202020204" pitchFamily="34" charset="0"/>
              </a:rPr>
              <a:t>transparency</a:t>
            </a:r>
            <a:r>
              <a:rPr lang="en-US" sz="2600" dirty="0" smtClean="0">
                <a:cs typeface="Arial" panose="020B0604020202020204" pitchFamily="34" charset="0"/>
              </a:rPr>
              <a:t>, accountability, good management, risk prevention and control.</a:t>
            </a:r>
          </a:p>
          <a:p>
            <a:pPr marL="265113" indent="-176213" algn="just">
              <a:spcBef>
                <a:spcPts val="1200"/>
              </a:spcBef>
              <a:spcAft>
                <a:spcPts val="1200"/>
              </a:spcAft>
              <a:tabLst>
                <a:tab pos="265113" algn="l"/>
              </a:tabLst>
              <a:defRPr/>
            </a:pPr>
            <a:r>
              <a:rPr lang="en-US" sz="2600" dirty="0" smtClean="0">
                <a:cs typeface="Arial" panose="020B0604020202020204" pitchFamily="34" charset="0"/>
              </a:rPr>
              <a:t>Interest in governance of public procurement to </a:t>
            </a:r>
            <a:r>
              <a:rPr lang="en-US" sz="2600" dirty="0">
                <a:cs typeface="Arial" panose="020B0604020202020204" pitchFamily="34" charset="0"/>
              </a:rPr>
              <a:t>achieve </a:t>
            </a:r>
            <a:r>
              <a:rPr lang="en-US" sz="2600" dirty="0" smtClean="0">
                <a:cs typeface="Arial" panose="020B0604020202020204" pitchFamily="34" charset="0"/>
              </a:rPr>
              <a:t>efficiency and advance public policy objectives has significantly increased.</a:t>
            </a:r>
            <a:r>
              <a:rPr lang="en-GB" sz="2600" dirty="0">
                <a:cs typeface="Arial" panose="020B0604020202020204" pitchFamily="34" charset="0"/>
              </a:rPr>
              <a:t> </a:t>
            </a:r>
            <a:endParaRPr lang="en-GB" sz="2600" dirty="0" smtClean="0">
              <a:cs typeface="Arial" panose="020B0604020202020204" pitchFamily="34" charset="0"/>
            </a:endParaRPr>
          </a:p>
          <a:p>
            <a:pPr marL="265113" indent="-176213">
              <a:spcBef>
                <a:spcPts val="1200"/>
              </a:spcBef>
              <a:spcAft>
                <a:spcPts val="1200"/>
              </a:spcAft>
              <a:tabLst>
                <a:tab pos="265113" algn="l"/>
              </a:tabLst>
              <a:defRPr/>
            </a:pPr>
            <a:r>
              <a:rPr lang="en-GB" sz="2600" dirty="0" smtClean="0">
                <a:cs typeface="Arial" panose="020B0604020202020204" pitchFamily="34" charset="0"/>
              </a:rPr>
              <a:t>The </a:t>
            </a:r>
            <a:r>
              <a:rPr lang="en-GB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2015 </a:t>
            </a:r>
            <a:r>
              <a:rPr lang="en-GB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</a:t>
            </a:r>
            <a:r>
              <a:rPr lang="en-GB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ECD </a:t>
            </a:r>
            <a:r>
              <a:rPr lang="en-GB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Recommendation on Public Procurement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GB" sz="2600" dirty="0" smtClean="0">
                <a:cs typeface="Arial" panose="020B0604020202020204" pitchFamily="34" charset="0"/>
              </a:rPr>
              <a:t>supports </a:t>
            </a:r>
            <a:r>
              <a:rPr lang="en-GB" sz="2600" dirty="0">
                <a:cs typeface="Arial" panose="020B0604020202020204" pitchFamily="34" charset="0"/>
              </a:rPr>
              <a:t>a shift from an administrative and compliance-based approach to a strategic and holistic approach to realise government </a:t>
            </a:r>
            <a:r>
              <a:rPr lang="en-GB" sz="2600" dirty="0" smtClean="0">
                <a:cs typeface="Arial" panose="020B0604020202020204" pitchFamily="34" charset="0"/>
              </a:rPr>
              <a:t>policies.</a:t>
            </a:r>
            <a:endParaRPr lang="en-US" sz="2600" dirty="0">
              <a:cs typeface="Arial" panose="020B0604020202020204" pitchFamily="34" charset="0"/>
            </a:endParaRPr>
          </a:p>
          <a:p>
            <a:pPr marL="265113" indent="-176213">
              <a:spcBef>
                <a:spcPts val="1200"/>
              </a:spcBef>
              <a:spcAft>
                <a:spcPts val="1200"/>
              </a:spcAft>
              <a:tabLst>
                <a:tab pos="265113" algn="l"/>
              </a:tabLst>
              <a:defRPr/>
            </a:pPr>
            <a:endParaRPr lang="en-GB" sz="2600" dirty="0">
              <a:cs typeface="Arial" panose="020B0604020202020204" pitchFamily="34" charset="0"/>
            </a:endParaRPr>
          </a:p>
          <a:p>
            <a:pPr marL="265113" indent="-176213">
              <a:spcBef>
                <a:spcPts val="1200"/>
              </a:spcBef>
              <a:spcAft>
                <a:spcPts val="1200"/>
              </a:spcAft>
              <a:tabLst>
                <a:tab pos="265113" algn="l"/>
              </a:tabLst>
              <a:defRPr/>
            </a:pPr>
            <a:endParaRPr lang="en-US" sz="2600" dirty="0" smtClean="0">
              <a:cs typeface="Arial" panose="020B0604020202020204" pitchFamily="34" charset="0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079500" y="188913"/>
            <a:ext cx="74168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575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rgbClr val="7F7F7F"/>
                </a:solidFill>
                <a:latin typeface="Arial" pitchFamily="34" charset="0"/>
              </a:rPr>
              <a:t>A standard for Public Procurement in the XXI century</a:t>
            </a:r>
            <a:endParaRPr lang="en-GB" altLang="en-US" dirty="0">
              <a:solidFill>
                <a:srgbClr val="7F7F7F"/>
              </a:solidFill>
              <a:latin typeface="Arial" pitchFamily="34" charset="0"/>
            </a:endParaRP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575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2B4F42B-78E5-45A8-B4A5-4344FF621933}" type="slidenum">
              <a:rPr lang="en-GB" altLang="en-US" sz="1000" smtClean="0">
                <a:solidFill>
                  <a:srgbClr val="FFFFFF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GB" altLang="en-US" sz="1000" dirty="0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/>
          <p:cNvSpPr/>
          <p:nvPr/>
        </p:nvSpPr>
        <p:spPr>
          <a:xfrm>
            <a:off x="2427428" y="2784330"/>
            <a:ext cx="2079518" cy="1165864"/>
          </a:xfrm>
          <a:prstGeom prst="hexagon">
            <a:avLst/>
          </a:prstGeom>
          <a:scene3d>
            <a:camera prst="orthographicFront"/>
            <a:lightRig rig="threePt" dir="t"/>
          </a:scene3d>
          <a:sp3d extrusionH="95250" contourW="38100" prstMaterial="plastic">
            <a:bevelT w="165100" prst="coolSlant"/>
            <a:bevelB w="152400" h="50800" prst="softRound"/>
            <a:extrusionClr>
              <a:schemeClr val="accent3">
                <a:lumMod val="5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Participation</a:t>
            </a:r>
          </a:p>
        </p:txBody>
      </p:sp>
      <p:sp>
        <p:nvSpPr>
          <p:cNvPr id="7" name="Hexagon 6"/>
          <p:cNvSpPr/>
          <p:nvPr/>
        </p:nvSpPr>
        <p:spPr>
          <a:xfrm>
            <a:off x="605922" y="3367262"/>
            <a:ext cx="2079518" cy="1165864"/>
          </a:xfrm>
          <a:prstGeom prst="hexagon">
            <a:avLst/>
          </a:prstGeom>
          <a:scene3d>
            <a:camera prst="orthographicFront"/>
            <a:lightRig rig="threePt" dir="t"/>
          </a:scene3d>
          <a:sp3d extrusionH="95250" contourW="38100" prstMaterial="plastic">
            <a:bevelT w="165100" prst="coolSlant"/>
            <a:bevelB w="152400" h="50800" prst="softRound"/>
            <a:extrusionClr>
              <a:schemeClr val="accent3">
                <a:lumMod val="5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Efficiency</a:t>
            </a:r>
          </a:p>
        </p:txBody>
      </p:sp>
      <p:sp>
        <p:nvSpPr>
          <p:cNvPr id="8" name="Hexagon 7"/>
          <p:cNvSpPr/>
          <p:nvPr/>
        </p:nvSpPr>
        <p:spPr>
          <a:xfrm>
            <a:off x="6104239" y="3979559"/>
            <a:ext cx="2079518" cy="1165864"/>
          </a:xfrm>
          <a:prstGeom prst="hexagon">
            <a:avLst/>
          </a:prstGeom>
          <a:scene3d>
            <a:camera prst="orthographicFront"/>
            <a:lightRig rig="threePt" dir="t"/>
          </a:scene3d>
          <a:sp3d extrusionH="95250" contourW="38100" prstMaterial="plastic">
            <a:bevelT w="165100" prst="coolSlant"/>
            <a:bevelB w="152400" h="50800" prst="softRound"/>
            <a:extrusionClr>
              <a:schemeClr val="accent3">
                <a:lumMod val="5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Capacity</a:t>
            </a:r>
          </a:p>
        </p:txBody>
      </p:sp>
      <p:sp>
        <p:nvSpPr>
          <p:cNvPr id="9" name="Hexagon 8"/>
          <p:cNvSpPr/>
          <p:nvPr/>
        </p:nvSpPr>
        <p:spPr>
          <a:xfrm>
            <a:off x="590314" y="4563169"/>
            <a:ext cx="2079518" cy="1165864"/>
          </a:xfrm>
          <a:prstGeom prst="hexagon">
            <a:avLst/>
          </a:prstGeom>
          <a:scene3d>
            <a:camera prst="orthographicFront"/>
            <a:lightRig rig="threePt" dir="t"/>
          </a:scene3d>
          <a:sp3d extrusionH="95250" contourW="38100" prstMaterial="plastic">
            <a:bevelT w="165100" prst="coolSlant"/>
            <a:bevelB w="152400" h="50800" prst="softRound"/>
            <a:extrusionClr>
              <a:schemeClr val="accent3">
                <a:lumMod val="5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Integrity</a:t>
            </a:r>
          </a:p>
        </p:txBody>
      </p:sp>
      <p:sp>
        <p:nvSpPr>
          <p:cNvPr id="10" name="Hexagon 9"/>
          <p:cNvSpPr/>
          <p:nvPr/>
        </p:nvSpPr>
        <p:spPr>
          <a:xfrm>
            <a:off x="4253662" y="2180066"/>
            <a:ext cx="2079518" cy="1165864"/>
          </a:xfrm>
          <a:prstGeom prst="hexagon">
            <a:avLst/>
          </a:prstGeom>
          <a:scene3d>
            <a:camera prst="orthographicFront"/>
            <a:lightRig rig="threePt" dir="t"/>
          </a:scene3d>
          <a:sp3d extrusionH="95250" contourW="38100" prstMaterial="plastic">
            <a:bevelT w="165100" prst="coolSlant"/>
            <a:bevelB w="152400" h="50800" prst="softRound"/>
            <a:extrusionClr>
              <a:schemeClr val="accent3">
                <a:lumMod val="5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Access</a:t>
            </a:r>
          </a:p>
        </p:txBody>
      </p:sp>
      <p:sp>
        <p:nvSpPr>
          <p:cNvPr id="11" name="Hexagon 10"/>
          <p:cNvSpPr/>
          <p:nvPr/>
        </p:nvSpPr>
        <p:spPr>
          <a:xfrm>
            <a:off x="4275241" y="4563169"/>
            <a:ext cx="2079518" cy="1165864"/>
          </a:xfrm>
          <a:prstGeom prst="hexagon">
            <a:avLst/>
          </a:prstGeom>
          <a:scene3d>
            <a:camera prst="orthographicFront"/>
            <a:lightRig rig="threePt" dir="t"/>
          </a:scene3d>
          <a:sp3d extrusionH="95250" contourW="38100" prstMaterial="plastic">
            <a:bevelT w="165100" prst="coolSlant"/>
            <a:bevelB w="152400" h="50800" prst="softRound"/>
            <a:extrusionClr>
              <a:schemeClr val="accent3">
                <a:lumMod val="5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Balance</a:t>
            </a:r>
          </a:p>
        </p:txBody>
      </p:sp>
      <p:sp>
        <p:nvSpPr>
          <p:cNvPr id="12" name="Hexagon 11"/>
          <p:cNvSpPr/>
          <p:nvPr/>
        </p:nvSpPr>
        <p:spPr>
          <a:xfrm>
            <a:off x="6084168" y="2754191"/>
            <a:ext cx="2079518" cy="1165864"/>
          </a:xfrm>
          <a:prstGeom prst="hexagon">
            <a:avLst/>
          </a:prstGeom>
          <a:scene3d>
            <a:camera prst="orthographicFront"/>
            <a:lightRig rig="threePt" dir="t"/>
          </a:scene3d>
          <a:sp3d extrusionH="95250" contourW="38100" prstMaterial="plastic">
            <a:bevelT w="165100" prst="coolSlant"/>
            <a:bevelB w="152400" h="50800" prst="softRound"/>
            <a:extrusionClr>
              <a:schemeClr val="accent3">
                <a:lumMod val="5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E-Procurement</a:t>
            </a:r>
          </a:p>
        </p:txBody>
      </p:sp>
      <p:sp>
        <p:nvSpPr>
          <p:cNvPr id="13" name="Hexagon 12"/>
          <p:cNvSpPr/>
          <p:nvPr/>
        </p:nvSpPr>
        <p:spPr>
          <a:xfrm>
            <a:off x="4275241" y="3367152"/>
            <a:ext cx="2079518" cy="1165864"/>
          </a:xfrm>
          <a:prstGeom prst="hexagon">
            <a:avLst/>
          </a:prstGeom>
          <a:scene3d>
            <a:camera prst="orthographicFront"/>
            <a:lightRig rig="threePt" dir="t"/>
          </a:scene3d>
          <a:sp3d extrusionH="95250" contourW="38100" prstMaterial="plastic">
            <a:bevelT w="165100" prst="coolSlant"/>
            <a:bevelB w="152400" h="50800" prst="softRound"/>
            <a:extrusionClr>
              <a:schemeClr val="accent3">
                <a:lumMod val="5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Evaluation</a:t>
            </a:r>
          </a:p>
        </p:txBody>
      </p:sp>
      <p:sp>
        <p:nvSpPr>
          <p:cNvPr id="14" name="Hexagon 13"/>
          <p:cNvSpPr/>
          <p:nvPr/>
        </p:nvSpPr>
        <p:spPr>
          <a:xfrm>
            <a:off x="2431591" y="5146101"/>
            <a:ext cx="2079518" cy="1165864"/>
          </a:xfrm>
          <a:prstGeom prst="hexagon">
            <a:avLst/>
          </a:prstGeom>
          <a:scene3d>
            <a:camera prst="orthographicFront"/>
            <a:lightRig rig="threePt" dir="t"/>
          </a:scene3d>
          <a:sp3d extrusionH="95250" contourW="38100" prstMaterial="plastic">
            <a:bevelT w="165100" prst="coolSlant"/>
            <a:bevelB w="152400" h="50800" prst="softRound"/>
            <a:extrusionClr>
              <a:schemeClr val="accent3">
                <a:lumMod val="5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Risk Management</a:t>
            </a:r>
          </a:p>
        </p:txBody>
      </p:sp>
      <p:sp>
        <p:nvSpPr>
          <p:cNvPr id="15" name="Hexagon 14"/>
          <p:cNvSpPr/>
          <p:nvPr/>
        </p:nvSpPr>
        <p:spPr>
          <a:xfrm>
            <a:off x="2427428" y="1618466"/>
            <a:ext cx="2079518" cy="1165864"/>
          </a:xfrm>
          <a:prstGeom prst="hexagon">
            <a:avLst/>
          </a:prstGeom>
          <a:scene3d>
            <a:camera prst="orthographicFront"/>
            <a:lightRig rig="threePt" dir="t"/>
          </a:scene3d>
          <a:sp3d extrusionH="95250" contourW="38100" prstMaterial="plastic">
            <a:bevelT w="165100" prst="coolSlant"/>
            <a:bevelB w="152400" h="50800" prst="softRound"/>
            <a:extrusionClr>
              <a:schemeClr val="accent3">
                <a:lumMod val="5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Transparency</a:t>
            </a:r>
          </a:p>
        </p:txBody>
      </p:sp>
      <p:sp>
        <p:nvSpPr>
          <p:cNvPr id="16" name="Hexagon 15"/>
          <p:cNvSpPr/>
          <p:nvPr/>
        </p:nvSpPr>
        <p:spPr>
          <a:xfrm>
            <a:off x="2427428" y="3979559"/>
            <a:ext cx="2079518" cy="1165864"/>
          </a:xfrm>
          <a:prstGeom prst="hexagon">
            <a:avLst/>
          </a:prstGeom>
          <a:scene3d>
            <a:camera prst="orthographicFront"/>
            <a:lightRig rig="threePt" dir="t"/>
          </a:scene3d>
          <a:sp3d extrusionH="95250" contourW="38100" prstMaterial="plastic">
            <a:bevelT w="165100" prst="coolSlant"/>
            <a:bevelB w="152400" h="50800" prst="softRound"/>
            <a:extrusionClr>
              <a:schemeClr val="accent3">
                <a:lumMod val="5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Integration</a:t>
            </a:r>
          </a:p>
        </p:txBody>
      </p:sp>
      <p:sp>
        <p:nvSpPr>
          <p:cNvPr id="17" name="Hexagon 16"/>
          <p:cNvSpPr/>
          <p:nvPr/>
        </p:nvSpPr>
        <p:spPr>
          <a:xfrm>
            <a:off x="605922" y="2180066"/>
            <a:ext cx="2079518" cy="1165864"/>
          </a:xfrm>
          <a:prstGeom prst="hexagon">
            <a:avLst/>
          </a:prstGeom>
          <a:scene3d>
            <a:camera prst="orthographicFront"/>
            <a:lightRig rig="threePt" dir="t"/>
          </a:scene3d>
          <a:sp3d extrusionH="95250" contourW="38100" prstMaterial="plastic">
            <a:bevelT w="165100" prst="coolSlant"/>
            <a:bevelB w="152400" h="50800" prst="softRound"/>
            <a:extrusionClr>
              <a:schemeClr val="accent3">
                <a:lumMod val="5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Accountability</a:t>
            </a:r>
          </a:p>
        </p:txBody>
      </p:sp>
      <p:sp>
        <p:nvSpPr>
          <p:cNvPr id="1539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575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5ECC61F-93AA-4637-8D90-4995D6E3547E}" type="slidenum">
              <a:rPr lang="en-GB" altLang="en-US" sz="1000" smtClean="0">
                <a:solidFill>
                  <a:schemeClr val="bg1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GB" altLang="en-US" sz="100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399" name="Title 2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669213" cy="1022350"/>
          </a:xfrm>
        </p:spPr>
        <p:txBody>
          <a:bodyPr/>
          <a:lstStyle/>
          <a:p>
            <a:r>
              <a:rPr lang="en-GB" altLang="en-US" dirty="0" smtClean="0"/>
              <a:t>The 2015 Recommendation on Public Procurement: 12 integrated principles</a:t>
            </a:r>
          </a:p>
        </p:txBody>
      </p:sp>
    </p:spTree>
    <p:extLst>
      <p:ext uri="{BB962C8B-B14F-4D97-AF65-F5344CB8AC3E}">
        <p14:creationId xmlns:p14="http://schemas.microsoft.com/office/powerpoint/2010/main" val="284366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1484313"/>
            <a:ext cx="8640763" cy="5113337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Supports dedication of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resources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to address the increasing complexity of strategic public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procurement</a:t>
            </a:r>
            <a:endParaRPr lang="en-GB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Yields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returns as the investment in a sound public procurement brings major outcomes: </a:t>
            </a:r>
            <a:r>
              <a:rPr lang="en-GB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1% saving represents 43 billion EUR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per year in OECD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countries.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Supports achievement of policy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goals such as job creation, innovation, environmental protection or the development of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SME, a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crucial pillar of strategic governance and services delivery for any government.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Supports risk mitigation such as those arisen from public works, complex digital technology or major events.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Title 2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416800" cy="1022350"/>
          </a:xfrm>
        </p:spPr>
        <p:txBody>
          <a:bodyPr/>
          <a:lstStyle/>
          <a:p>
            <a:pPr algn="ctr"/>
            <a:r>
              <a:rPr lang="en-GB" altLang="en-US" dirty="0" smtClean="0"/>
              <a:t>Investing in Better Policies</a:t>
            </a:r>
            <a:br>
              <a:rPr lang="en-GB" altLang="en-US" dirty="0" smtClean="0"/>
            </a:br>
            <a:r>
              <a:rPr lang="en-GB" altLang="en-US" dirty="0" smtClean="0"/>
              <a:t>The 2015 OECD Recommendation: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411913"/>
            <a:ext cx="522287" cy="25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575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ADF5F27-3B69-4AB6-A02F-5132BFE2D8C2}" type="slidenum">
              <a:rPr lang="en-GB" altLang="en-US" sz="1000" smtClean="0">
                <a:solidFill>
                  <a:schemeClr val="bg1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GB" altLang="en-US" sz="100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46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2928144"/>
            <a:ext cx="6624000" cy="1041311"/>
          </a:xfrm>
        </p:spPr>
        <p:txBody>
          <a:bodyPr/>
          <a:lstStyle/>
          <a:p>
            <a:r>
              <a:rPr lang="en-US" sz="4000" b="1" dirty="0"/>
              <a:t>Strategic Public </a:t>
            </a:r>
            <a:r>
              <a:rPr lang="en-US" sz="4000" b="1" dirty="0" smtClean="0"/>
              <a:t>Procurement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1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9.2 Strategic public procurement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8" r="3315" b="18947"/>
          <a:stretch/>
        </p:blipFill>
        <p:spPr bwMode="auto">
          <a:xfrm>
            <a:off x="32767" y="2780928"/>
            <a:ext cx="9127350" cy="27363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b="1" dirty="0" smtClean="0"/>
              <a:t>Development of Procurement Strategy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b="1" dirty="0" smtClean="0"/>
              <a:t>Policy for Secondary Policy Objectives</a:t>
            </a:r>
            <a:endParaRPr lang="en-GB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395536" y="652534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Source: </a:t>
            </a:r>
            <a:r>
              <a:rPr lang="en-US" sz="1100" dirty="0"/>
              <a:t>2014 OECD Survey on Public Procurement</a:t>
            </a:r>
            <a:endParaRPr lang="en-GB" sz="11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411913"/>
            <a:ext cx="522287" cy="25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575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ADF5F27-3B69-4AB6-A02F-5132BFE2D8C2}" type="slidenum">
              <a:rPr lang="en-GB" altLang="en-US" sz="1000" smtClean="0">
                <a:solidFill>
                  <a:schemeClr val="bg1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GB" altLang="en-US" sz="100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38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9.2 Strategic public procurement</a:t>
            </a:r>
            <a:endParaRPr lang="en-GB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" t="9311" r="5991" b="12684"/>
          <a:stretch/>
        </p:blipFill>
        <p:spPr bwMode="auto">
          <a:xfrm>
            <a:off x="179512" y="2564904"/>
            <a:ext cx="8218487" cy="39200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 smtClean="0"/>
              <a:t>Mandatory Use of Public Procurement for Secondary Policy Objectives (2012 vs 2014)</a:t>
            </a:r>
            <a:endParaRPr lang="en-GB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95536" y="652534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Source: </a:t>
            </a:r>
            <a:r>
              <a:rPr lang="en-US" sz="1100" dirty="0"/>
              <a:t>2014 OECD Survey on Public Procurement</a:t>
            </a:r>
            <a:endParaRPr lang="en-GB" sz="110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411913"/>
            <a:ext cx="522287" cy="25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575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ADF5F27-3B69-4AB6-A02F-5132BFE2D8C2}" type="slidenum">
              <a:rPr lang="en-GB" altLang="en-US" sz="1000" smtClean="0">
                <a:solidFill>
                  <a:schemeClr val="bg1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GB" altLang="en-US" sz="100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9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4" r="29934" b="12329"/>
          <a:stretch/>
        </p:blipFill>
        <p:spPr bwMode="auto">
          <a:xfrm>
            <a:off x="5799494" y="2517025"/>
            <a:ext cx="3344505" cy="328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9.2 Strategic public procurement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b="1" dirty="0" smtClean="0"/>
              <a:t>Measuring of the results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395536" y="652534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Source: </a:t>
            </a:r>
            <a:r>
              <a:rPr lang="en-US" sz="1100" dirty="0"/>
              <a:t>2014 OECD Survey on Public Procurement</a:t>
            </a:r>
            <a:endParaRPr lang="en-GB" sz="11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9" r="31941" b="12262"/>
          <a:stretch/>
        </p:blipFill>
        <p:spPr bwMode="auto">
          <a:xfrm>
            <a:off x="0" y="2564903"/>
            <a:ext cx="3430297" cy="335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1" r="32525" b="10910"/>
          <a:stretch/>
        </p:blipFill>
        <p:spPr bwMode="auto">
          <a:xfrm>
            <a:off x="3286281" y="2566132"/>
            <a:ext cx="2869895" cy="345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411913"/>
            <a:ext cx="522287" cy="25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575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ADF5F27-3B69-4AB6-A02F-5132BFE2D8C2}" type="slidenum">
              <a:rPr lang="en-GB" altLang="en-US" sz="1000" smtClean="0">
                <a:solidFill>
                  <a:schemeClr val="bg1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GB" altLang="en-US" sz="100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0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60475" y="2919413"/>
            <a:ext cx="6623050" cy="105886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Who we 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7568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60475" y="2690944"/>
            <a:ext cx="6623050" cy="15158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Smart procurement: The case study of going green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331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>
                <a:latin typeface="Arial" pitchFamily="34" charset="0"/>
              </a:rPr>
              <a:t>Plenty of will ... </a:t>
            </a:r>
            <a:r>
              <a:rPr lang="en-GB" sz="2800" b="1" dirty="0">
                <a:latin typeface="Arial" pitchFamily="34" charset="0"/>
              </a:rPr>
              <a:t>b</a:t>
            </a:r>
            <a:r>
              <a:rPr lang="en-GB" sz="2800" b="1" dirty="0" smtClean="0">
                <a:latin typeface="Arial" pitchFamily="34" charset="0"/>
              </a:rPr>
              <a:t>ut not so easy to achieve.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00200"/>
            <a:ext cx="8218800" cy="499715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Major challenges to going green:</a:t>
            </a:r>
          </a:p>
          <a:p>
            <a:pPr lvl="1"/>
            <a:r>
              <a:rPr lang="en-GB" dirty="0" smtClean="0"/>
              <a:t>Fear that green products cost more;</a:t>
            </a:r>
          </a:p>
          <a:p>
            <a:pPr lvl="1"/>
            <a:r>
              <a:rPr lang="en-GB" dirty="0"/>
              <a:t>Lack of technical knowledge and training on integrating green </a:t>
            </a:r>
            <a:r>
              <a:rPr lang="en-GB" dirty="0" smtClean="0"/>
              <a:t>criteria;</a:t>
            </a:r>
          </a:p>
          <a:p>
            <a:pPr lvl="1"/>
            <a:r>
              <a:rPr lang="en-GB" dirty="0" smtClean="0"/>
              <a:t>Lack of monitoring if green policies work;</a:t>
            </a:r>
          </a:p>
          <a:p>
            <a:pPr lvl="1"/>
            <a:r>
              <a:rPr lang="en-GB" dirty="0" smtClean="0"/>
              <a:t>Absence of incentives;</a:t>
            </a:r>
          </a:p>
          <a:p>
            <a:pPr lvl="1"/>
            <a:r>
              <a:rPr lang="en-GB" dirty="0" smtClean="0"/>
              <a:t>Lack of sufficient suppliers</a:t>
            </a:r>
            <a:r>
              <a:rPr lang="en-GB" dirty="0"/>
              <a:t>.</a:t>
            </a:r>
            <a:endParaRPr lang="en-US" dirty="0"/>
          </a:p>
          <a:p>
            <a:pPr lvl="1"/>
            <a:endParaRPr lang="en-GB" sz="3200" dirty="0" smtClean="0"/>
          </a:p>
          <a:p>
            <a:pPr lvl="1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411913"/>
            <a:ext cx="522287" cy="25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575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ADF5F27-3B69-4AB6-A02F-5132BFE2D8C2}" type="slidenum">
              <a:rPr lang="en-GB" altLang="en-US" sz="1000" smtClean="0">
                <a:solidFill>
                  <a:schemeClr val="bg1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GB" altLang="en-US" sz="100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1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OECD initiative on green procurement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2012 the OECD Council requested to collect green procurement good practices.</a:t>
            </a:r>
          </a:p>
          <a:p>
            <a:r>
              <a:rPr lang="en-GB" dirty="0" smtClean="0"/>
              <a:t>The compendium was designed to help countries implement GPP.</a:t>
            </a:r>
          </a:p>
          <a:p>
            <a:r>
              <a:rPr lang="en-GB" dirty="0" smtClean="0"/>
              <a:t>It is focused on 6 areas:</a:t>
            </a:r>
          </a:p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www.oecd.org/gov/ethics/procurement-green-procurement.htm</a:t>
            </a:r>
            <a:r>
              <a:rPr lang="en-GB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411913"/>
            <a:ext cx="522287" cy="25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575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ADF5F27-3B69-4AB6-A02F-5132BFE2D8C2}" type="slidenum">
              <a:rPr lang="en-GB" altLang="en-US" sz="1000" smtClean="0">
                <a:solidFill>
                  <a:schemeClr val="bg1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GB" altLang="en-US" sz="100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1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b="1" dirty="0" smtClean="0">
                <a:latin typeface="Arial" pitchFamily="34" charset="0"/>
              </a:rPr>
              <a:t>Good practice areas 1-3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GB" dirty="0" smtClean="0"/>
              <a:t>GPP legal and policy framework.</a:t>
            </a:r>
          </a:p>
          <a:p>
            <a:pPr marL="514350" indent="-514350">
              <a:buFont typeface="Arial" pitchFamily="34" charset="0"/>
              <a:buAutoNum type="arabicPeriod"/>
            </a:pPr>
            <a:endParaRPr lang="en-GB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dirty="0" smtClean="0"/>
              <a:t>Plan GPP, assessing life-cycle costs and understanding market solutions and capacity.</a:t>
            </a:r>
          </a:p>
          <a:p>
            <a:pPr marL="514350" indent="-514350">
              <a:buFont typeface="Arial" pitchFamily="34" charset="0"/>
              <a:buAutoNum type="arabicPeriod"/>
            </a:pPr>
            <a:endParaRPr lang="en-GB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dirty="0" smtClean="0"/>
              <a:t>Environmental standards in the design, selection and award of projects and in contract performance</a:t>
            </a:r>
            <a:r>
              <a:rPr lang="en-GB" dirty="0"/>
              <a:t>. </a:t>
            </a:r>
            <a:endParaRPr lang="en-GB" dirty="0" smtClean="0"/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r>
              <a:rPr lang="en-GB" sz="1700" dirty="0" smtClean="0"/>
              <a:t>See</a:t>
            </a:r>
            <a:r>
              <a:rPr lang="en-GB" sz="1700" dirty="0"/>
              <a:t>: www.oecd.org/gov/ethics/best-practices-for-green-procurement.htm</a:t>
            </a:r>
          </a:p>
          <a:p>
            <a:pPr marL="514350" indent="-514350">
              <a:buFont typeface="Arial" pitchFamily="34" charset="0"/>
              <a:buAutoNum type="arabicPeriod"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411913"/>
            <a:ext cx="522287" cy="25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575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ADF5F27-3B69-4AB6-A02F-5132BFE2D8C2}" type="slidenum">
              <a:rPr lang="en-GB" altLang="en-US" sz="1000" smtClean="0">
                <a:solidFill>
                  <a:schemeClr val="bg1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GB" altLang="en-US" sz="100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7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b="1" dirty="0" smtClean="0">
                <a:latin typeface="Arial" pitchFamily="34" charset="0"/>
              </a:rPr>
              <a:t>Good practice areas 4-6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 startAt="4"/>
            </a:pPr>
            <a:r>
              <a:rPr lang="en-GB" sz="2800" dirty="0" smtClean="0"/>
              <a:t>Professionalisation:  multidisciplinary procurement teams and GPP training.</a:t>
            </a:r>
          </a:p>
          <a:p>
            <a:pPr marL="514350" indent="-514350">
              <a:buFont typeface="Arial" pitchFamily="34" charset="0"/>
              <a:buAutoNum type="arabicPeriod" startAt="4"/>
            </a:pPr>
            <a:endParaRPr lang="en-GB" sz="2800" dirty="0" smtClean="0"/>
          </a:p>
          <a:p>
            <a:pPr marL="514350" indent="-514350">
              <a:buFont typeface="Arial" pitchFamily="34" charset="0"/>
              <a:buAutoNum type="arabicPeriod" startAt="4"/>
            </a:pPr>
            <a:r>
              <a:rPr lang="en-GB" sz="2800" dirty="0" smtClean="0"/>
              <a:t>Raising awareness of buyers, market  &amp; citizens about GPP solutions and benefits.</a:t>
            </a:r>
          </a:p>
          <a:p>
            <a:pPr marL="514350" indent="-514350">
              <a:buFont typeface="Arial" pitchFamily="34" charset="0"/>
              <a:buAutoNum type="arabicPeriod" startAt="4"/>
            </a:pPr>
            <a:endParaRPr lang="en-GB" sz="2800" dirty="0" smtClean="0"/>
          </a:p>
          <a:p>
            <a:pPr marL="514350" indent="-514350">
              <a:buFont typeface="Arial" pitchFamily="34" charset="0"/>
              <a:buAutoNum type="arabicPeriod" startAt="4"/>
            </a:pPr>
            <a:r>
              <a:rPr lang="en-GB" sz="2800" dirty="0" smtClean="0"/>
              <a:t>Mechanisms to monitor green projects</a:t>
            </a:r>
            <a:endParaRPr lang="en-US" sz="28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See: www.oecd.org/gov/ethics/best-practices-for-green-procurement.htm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411913"/>
            <a:ext cx="522287" cy="25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575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ADF5F27-3B69-4AB6-A02F-5132BFE2D8C2}" type="slidenum">
              <a:rPr lang="en-GB" altLang="en-US" sz="1000" smtClean="0">
                <a:solidFill>
                  <a:schemeClr val="bg1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GB" altLang="en-US" sz="100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5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60475" y="2453700"/>
            <a:ext cx="6623050" cy="1990288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Smart procurement: The case study of POLICY Objectives in Korea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9752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Holistic and Strategic Approach	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01788"/>
            <a:ext cx="8218487" cy="477954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dirty="0" smtClean="0"/>
              <a:t>Support goes beyond the awarding of contracts to reinforce business stability and liquidity in additional ways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Support for innovation and small and medium enterprises is mutually reinforcing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Accomplished through strong central procurement systems and good coordination between relevant Ministries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411913"/>
            <a:ext cx="522287" cy="25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575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ADF5F27-3B69-4AB6-A02F-5132BFE2D8C2}" type="slidenum">
              <a:rPr lang="en-GB" altLang="en-US" sz="1000" smtClean="0">
                <a:solidFill>
                  <a:schemeClr val="bg1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GB" altLang="en-US" sz="100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18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Support for Small and Medium Enterprises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Set-aside targets for SMEs</a:t>
            </a:r>
          </a:p>
          <a:p>
            <a:r>
              <a:rPr lang="en-GB" b="1" dirty="0" smtClean="0"/>
              <a:t>Network Loan Program</a:t>
            </a:r>
            <a:r>
              <a:rPr lang="en-GB" dirty="0" smtClean="0"/>
              <a:t> – Up to 80% of contract value</a:t>
            </a:r>
          </a:p>
          <a:p>
            <a:r>
              <a:rPr lang="en-GB" b="1" dirty="0" smtClean="0"/>
              <a:t>Up-front Payment</a:t>
            </a:r>
            <a:r>
              <a:rPr lang="en-GB" dirty="0" smtClean="0"/>
              <a:t> – Up to 70% of contract value</a:t>
            </a:r>
          </a:p>
          <a:p>
            <a:r>
              <a:rPr lang="en-GB" b="1" dirty="0" smtClean="0"/>
              <a:t>Prompt Payment</a:t>
            </a:r>
            <a:r>
              <a:rPr lang="en-GB" dirty="0" smtClean="0"/>
              <a:t> – Integrated e-Procurement system allows payment in as little as </a:t>
            </a:r>
            <a:r>
              <a:rPr lang="en-GB" i="1" dirty="0" smtClean="0"/>
              <a:t>4 hours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411913"/>
            <a:ext cx="522287" cy="25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575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ADF5F27-3B69-4AB6-A02F-5132BFE2D8C2}" type="slidenum">
              <a:rPr lang="en-GB" altLang="en-US" sz="1000" smtClean="0">
                <a:solidFill>
                  <a:schemeClr val="bg1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GB" altLang="en-US" sz="100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18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Support for Innovation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01788"/>
            <a:ext cx="8218487" cy="4851548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GB" dirty="0" smtClean="0"/>
              <a:t>10% of purchase from SMEs must come from SME-manufactured goods with new technology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Certification programmes to identify Newly Developed Technology Products, designated by the Small and Medium Business Administration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Highest certification allows direct contract award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411913"/>
            <a:ext cx="522287" cy="25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575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ADF5F27-3B69-4AB6-A02F-5132BFE2D8C2}" type="slidenum">
              <a:rPr lang="en-GB" altLang="en-US" sz="1000" smtClean="0">
                <a:solidFill>
                  <a:schemeClr val="bg1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GB" altLang="en-US" sz="100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18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6310" y="5805040"/>
            <a:ext cx="56341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575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 dirty="0" smtClean="0">
                <a:solidFill>
                  <a:srgbClr val="FFFFFF"/>
                </a:solidFill>
                <a:latin typeface="Arial" pitchFamily="34" charset="0"/>
              </a:rPr>
              <a:t>     </a:t>
            </a:r>
            <a:endParaRPr lang="en-GB" altLang="en-US" sz="1800" b="1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30723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2709863"/>
            <a:ext cx="117792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46275"/>
            <a:ext cx="1223963" cy="16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Rectangle 2"/>
          <p:cNvSpPr txBox="1">
            <a:spLocks noChangeArrowheads="1"/>
          </p:cNvSpPr>
          <p:nvPr/>
        </p:nvSpPr>
        <p:spPr bwMode="auto">
          <a:xfrm>
            <a:off x="2124075" y="465138"/>
            <a:ext cx="76327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anchor="b">
            <a:spAutoFit/>
          </a:bodyPr>
          <a:lstStyle>
            <a:lvl1pPr eaLnBrk="0" hangingPunct="0"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575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lnSpc>
                <a:spcPts val="4500"/>
              </a:lnSpc>
              <a:spcBef>
                <a:spcPct val="0"/>
              </a:spcBef>
              <a:spcAft>
                <a:spcPct val="30000"/>
              </a:spcAft>
              <a:buClrTx/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 more information on OECD work on public procurement and integrity</a:t>
            </a:r>
          </a:p>
        </p:txBody>
      </p:sp>
      <p:pic>
        <p:nvPicPr>
          <p:cNvPr id="30726" name="Picture 7" descr="C:\Users\Magina_P\Pictures\1.jpg">
            <a:hlinkClick r:id="rId7"/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711325"/>
            <a:ext cx="131127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3" descr="Guidelines for Fighting Bid Rigging_All languages_Page_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46575" y="1711325"/>
            <a:ext cx="1209675" cy="1709738"/>
          </a:xfrm>
          <a:prstGeom prst="rect">
            <a:avLst/>
          </a:prstGeom>
          <a:noFill/>
          <a:ln>
            <a:solidFill>
              <a:schemeClr val="accent1">
                <a:tint val="40000"/>
                <a:hueOff val="0"/>
                <a:satOff val="0"/>
                <a:lumOff val="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3705225"/>
            <a:ext cx="1150938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1662113"/>
            <a:ext cx="113823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725863"/>
            <a:ext cx="11493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3690938"/>
            <a:ext cx="11493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686" y="5733480"/>
            <a:ext cx="5809481" cy="5038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  </a:t>
            </a:r>
            <a:r>
              <a:rPr lang="en-GB" dirty="0" smtClean="0">
                <a:solidFill>
                  <a:schemeClr val="tx2"/>
                </a:solidFill>
                <a:hlinkClick r:id="rId14"/>
              </a:rPr>
              <a:t>www.oecd.org/gov/ethics/public-procurement.htm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Arial" pitchFamily="34" charset="0"/>
              </a:rPr>
              <a:t>The OECD…</a:t>
            </a:r>
            <a:endParaRPr lang="en-US" altLang="en-US" smtClean="0">
              <a:latin typeface="Arial" pitchFamily="34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96875" y="1350963"/>
            <a:ext cx="8351838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dirty="0" smtClean="0"/>
              <a:t>…is the global organisation that drives</a:t>
            </a:r>
            <a:r>
              <a:rPr lang="en-GB" sz="2400" b="1" dirty="0" smtClean="0"/>
              <a:t> </a:t>
            </a:r>
            <a:r>
              <a:rPr lang="en-GB" sz="2400" b="1" dirty="0" smtClean="0">
                <a:solidFill>
                  <a:srgbClr val="004B78"/>
                </a:solidFill>
              </a:rPr>
              <a:t>better policies for better lives:</a:t>
            </a:r>
          </a:p>
          <a:p>
            <a:pPr eaLnBrk="1" hangingPunct="1">
              <a:defRPr/>
            </a:pPr>
            <a:endParaRPr lang="en-GB" sz="2400" dirty="0" smtClean="0"/>
          </a:p>
          <a:p>
            <a:pPr eaLnBrk="1" hangingPunct="1">
              <a:defRPr/>
            </a:pPr>
            <a:r>
              <a:rPr lang="en-US" sz="2400" dirty="0" smtClean="0"/>
              <a:t>The OECD provides a forum where countries compare and exchange policy experiences, identify good practices, discuss emerging challenges and adopt recommendations for better policies.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The OECD’s mission is to promote policies that improve economic and social well-being of people around the world.</a:t>
            </a:r>
          </a:p>
          <a:p>
            <a:pPr marL="0" indent="0" algn="r" eaLnBrk="1" hangingPunct="1">
              <a:buFont typeface="Arial" pitchFamily="34" charset="0"/>
              <a:buNone/>
              <a:defRPr/>
            </a:pPr>
            <a:r>
              <a:rPr lang="en-US" sz="2400" dirty="0">
                <a:hlinkClick r:id="rId3"/>
              </a:rPr>
              <a:t>www.oecd.org</a:t>
            </a:r>
            <a:endParaRPr lang="en-GB" sz="2400" dirty="0" smtClean="0"/>
          </a:p>
        </p:txBody>
      </p:sp>
      <p:sp>
        <p:nvSpPr>
          <p:cNvPr id="1024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72727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27272"/>
              </a:buClr>
              <a:buFont typeface="Arial" pitchFamily="34" charset="0"/>
              <a:buChar char="–"/>
              <a:defRPr sz="2800">
                <a:solidFill>
                  <a:srgbClr val="72727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2727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72727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72727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2727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2727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2727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2727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BC49B80-9FA6-4592-AD37-771EC92747D2}" type="slidenum">
              <a:rPr lang="en-GB" altLang="en-US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9405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pt-PT" dirty="0"/>
              <a:t>p</a:t>
            </a:r>
            <a:r>
              <a:rPr lang="pt-PT" dirty="0" smtClean="0"/>
              <a:t>aulo.magina@oecd.org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/>
          <a:lstStyle/>
          <a:p>
            <a:fld id="{F92D6A57-18EA-49C0-94BF-1E09F8F5D5DE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33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Arial" pitchFamily="34" charset="0"/>
              </a:rPr>
              <a:t>34 member countries, 3 + 2 accession </a:t>
            </a:r>
            <a:br>
              <a:rPr lang="en-GB" altLang="en-US" smtClean="0">
                <a:latin typeface="Arial" pitchFamily="34" charset="0"/>
              </a:rPr>
            </a:br>
            <a:r>
              <a:rPr lang="en-GB" altLang="en-US" smtClean="0">
                <a:latin typeface="Arial" pitchFamily="34" charset="0"/>
              </a:rPr>
              <a:t>5 Key partners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72727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27272"/>
              </a:buClr>
              <a:buFont typeface="Arial" pitchFamily="34" charset="0"/>
              <a:buChar char="–"/>
              <a:defRPr sz="2800">
                <a:solidFill>
                  <a:srgbClr val="72727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2727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72727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72727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2727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2727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2727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2727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9E0A87-A4CD-4D81-8940-B961DAD89231}" type="slidenum">
              <a:rPr lang="en-US" altLang="en-US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000" smtClean="0">
              <a:solidFill>
                <a:srgbClr val="FFFFFF"/>
              </a:solidFill>
            </a:endParaRPr>
          </a:p>
        </p:txBody>
      </p:sp>
      <p:pic>
        <p:nvPicPr>
          <p:cNvPr id="11268" name="Picture 2" descr="C:\Users\Leruste_j\Dropbox\Work\OECD Maps\Accesion Ke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r="3761"/>
          <a:stretch>
            <a:fillRect/>
          </a:stretch>
        </p:blipFill>
        <p:spPr bwMode="auto">
          <a:xfrm>
            <a:off x="0" y="1412875"/>
            <a:ext cx="91440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57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5"/>
          <a:stretch>
            <a:fillRect/>
          </a:stretch>
        </p:blipFill>
        <p:spPr bwMode="auto">
          <a:xfrm>
            <a:off x="-12700" y="1416050"/>
            <a:ext cx="91567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Arial" pitchFamily="34" charset="0"/>
              </a:rPr>
              <a:t>Fast facts</a:t>
            </a:r>
            <a:endParaRPr lang="en-US" altLang="en-US" smtClean="0">
              <a:latin typeface="Arial" pitchFamily="34" charset="0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72727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27272"/>
              </a:buClr>
              <a:buFont typeface="Arial" pitchFamily="34" charset="0"/>
              <a:buChar char="–"/>
              <a:defRPr sz="2800">
                <a:solidFill>
                  <a:srgbClr val="72727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2727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72727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72727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2727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2727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2727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2727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DD55CE6-DFEC-4824-AB72-C44832F71D88}" type="slidenum">
              <a:rPr lang="en-GB" altLang="en-US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88683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1033463" y="476250"/>
            <a:ext cx="800258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72727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27272"/>
              </a:buClr>
              <a:buFont typeface="Arial" pitchFamily="34" charset="0"/>
              <a:buChar char="–"/>
              <a:defRPr sz="2800">
                <a:solidFill>
                  <a:srgbClr val="72727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2727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72727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72727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2727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2727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2727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2727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Part of a global community</a:t>
            </a:r>
            <a:endParaRPr lang="en-US" altLang="en-US"/>
          </a:p>
        </p:txBody>
      </p:sp>
      <p:pic>
        <p:nvPicPr>
          <p:cNvPr id="13315" name="Picture 4" descr="http://bp1.blogger.com/_UZImdYAiry8/R_D48mrtRPI/AAAAAAAAEMo/G6xLC9_aSeo/s320/worldban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1997075"/>
            <a:ext cx="14827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http://bimchat.files.wordpress.com/2009/01/imf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568450"/>
            <a:ext cx="14462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6" descr="http://standupforamerica.files.wordpress.com/2009/04/g20-logo_april-3-7005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01136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 descr="http://eua.incubadora.fapesp.br/portal/wto_logo_b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3500438"/>
            <a:ext cx="14001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2" descr="http://4.bp.blogspot.com/_POLLQUrF2B0/RyXh7QYHmTI/AAAAAAAAAdg/vjFbZGNrMvE/s400/UN+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500062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4" descr="http://www.bmecs.com/images/ilo-logo-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3573463"/>
            <a:ext cx="1522412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6" descr="http://www.dmt07.com/airsoft/FEB2009/10x10_NATO-Logo_V0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4914900"/>
            <a:ext cx="1585913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322" name="Straight Connector 11"/>
          <p:cNvCxnSpPr>
            <a:cxnSpLocks noChangeShapeType="1"/>
          </p:cNvCxnSpPr>
          <p:nvPr/>
        </p:nvCxnSpPr>
        <p:spPr bwMode="auto">
          <a:xfrm flipV="1">
            <a:off x="5383213" y="2725738"/>
            <a:ext cx="903287" cy="11461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23" name="Picture 11" descr="asea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013325"/>
            <a:ext cx="15430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OECD_10c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573463"/>
            <a:ext cx="349408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72727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27272"/>
              </a:buClr>
              <a:buFont typeface="Arial" pitchFamily="34" charset="0"/>
              <a:buChar char="–"/>
              <a:defRPr sz="2800">
                <a:solidFill>
                  <a:srgbClr val="72727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2727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72727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72727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2727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2727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2727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2727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8C5A37C-9D65-4A6B-A4F6-6DEBFD7FF02A}" type="slidenum">
              <a:rPr lang="en-GB" altLang="en-US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9462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60475" y="2919413"/>
            <a:ext cx="6623050" cy="105886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PUBLIC PROCUREMENT matters…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6800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313" y="1855366"/>
            <a:ext cx="8218487" cy="452596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defRPr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GB" sz="2800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as a crucial pillar of strategic governance for any government body;</a:t>
            </a:r>
          </a:p>
          <a:p>
            <a:pPr>
              <a:spcBef>
                <a:spcPts val="1200"/>
              </a:spcBef>
              <a:spcAft>
                <a:spcPts val="1800"/>
              </a:spcAft>
              <a:buClr>
                <a:srgbClr val="727272"/>
              </a:buClr>
              <a:defRPr/>
            </a:pPr>
            <a:r>
              <a:rPr lang="pt-PT" sz="2800" dirty="0" err="1" smtClean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2800" dirty="0" smtClean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800" dirty="0" err="1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2800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800" dirty="0" err="1" smtClean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sz="2800" dirty="0" smtClean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2800" dirty="0" err="1" smtClean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high-risk</a:t>
            </a:r>
            <a:r>
              <a:rPr lang="pt-PT" sz="2800" dirty="0" smtClean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800" dirty="0" err="1" smtClean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pt-PT" sz="2800" dirty="0" smtClean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800" dirty="0" err="1" smtClean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pt-PT" sz="2800" dirty="0" smtClean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2800" dirty="0" err="1" smtClean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2800" dirty="0" smtClean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800" dirty="0" err="1" smtClean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r>
              <a:rPr lang="pt-PT" sz="2800" dirty="0" smtClean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800" dirty="0" err="1" smtClean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  <a:r>
              <a:rPr lang="pt-PT" sz="2800" dirty="0" smtClean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800" dirty="0" err="1" smtClean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pt-PT" sz="2800" dirty="0" smtClean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800" dirty="0" err="1" smtClean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pt-PT" sz="2800" dirty="0" smtClean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800" dirty="0" err="1" smtClean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2800" dirty="0" smtClean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800" dirty="0" err="1" smtClean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pt-PT" sz="2800" dirty="0" smtClean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800" dirty="0" err="1" smtClean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spheres</a:t>
            </a:r>
            <a:endParaRPr lang="pt-PT" sz="2800" dirty="0" smtClean="0">
              <a:solidFill>
                <a:srgbClr val="727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800"/>
              </a:spcAft>
              <a:buClr>
                <a:srgbClr val="727272"/>
              </a:buClr>
              <a:defRPr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Governments face the challenge of ensuring that different priorities are clear, work together and overlaps or conflicts are avoided.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416800" cy="1022350"/>
          </a:xfrm>
        </p:spPr>
        <p:txBody>
          <a:bodyPr/>
          <a:lstStyle/>
          <a:p>
            <a:r>
              <a:rPr lang="en-GB" altLang="en-US" smtClean="0">
                <a:cs typeface="Arial" pitchFamily="34" charset="0"/>
              </a:rPr>
              <a:t>Public Procurement matters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575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D8A43EC-9C69-4948-880D-DE9CCE2C6D03}" type="slidenum">
              <a:rPr lang="en-GB" altLang="en-US" sz="1000" smtClean="0">
                <a:solidFill>
                  <a:schemeClr val="bg1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GB" altLang="en-US" sz="100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611188" y="1474788"/>
            <a:ext cx="7802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575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i="1">
                <a:solidFill>
                  <a:srgbClr val="0070C0"/>
                </a:solidFill>
              </a:rPr>
              <a:t>Government procurement as share of GDP and of total govt. expenditures</a:t>
            </a:r>
            <a:endParaRPr lang="en-GB" altLang="en-US" sz="1800" i="1">
              <a:solidFill>
                <a:srgbClr val="0070C0"/>
              </a:solidFill>
            </a:endParaRPr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1331913" y="6480175"/>
            <a:ext cx="33543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575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100">
                <a:solidFill>
                  <a:srgbClr val="0070C0"/>
                </a:solidFill>
              </a:rPr>
              <a:t>Source: OECD National Accounts Statistics. (2013) 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575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E8093D1-43FF-480F-8829-33DDFB150F0D}" type="slidenum">
              <a:rPr lang="en-US" altLang="en-US" sz="1000" smtClean="0">
                <a:solidFill>
                  <a:schemeClr val="bg1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00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245" name="Title 2"/>
          <p:cNvSpPr>
            <a:spLocks noGrp="1"/>
          </p:cNvSpPr>
          <p:nvPr>
            <p:ph type="title"/>
          </p:nvPr>
        </p:nvSpPr>
        <p:spPr>
          <a:xfrm>
            <a:off x="971550" y="238125"/>
            <a:ext cx="7993063" cy="1022350"/>
          </a:xfrm>
        </p:spPr>
        <p:txBody>
          <a:bodyPr/>
          <a:lstStyle/>
          <a:p>
            <a:r>
              <a:rPr lang="en-GB" altLang="en-US" smtClean="0"/>
              <a:t>Public Procurement really matters</a:t>
            </a:r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52613"/>
            <a:ext cx="8166100" cy="467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ECD_English_whit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D4053084BA954591EA3FA7E5DF30CA" ma:contentTypeVersion="0" ma:contentTypeDescription="Create a new document." ma:contentTypeScope="" ma:versionID="7ee9b602cbff766827e6b9210e900ba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088687-2274-4080-982B-F8CCF5FDD282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8623C3E-BAE7-4D82-8944-F9DE1CD610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602FB7B-EAFB-4CFC-8130-73999EC156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4884</TotalTime>
  <Words>1089</Words>
  <Application>Microsoft Office PowerPoint</Application>
  <PresentationFormat>On-screen Show (4:3)</PresentationFormat>
  <Paragraphs>176</Paragraphs>
  <Slides>30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Georgia</vt:lpstr>
      <vt:lpstr>Helvetica 65 Medium</vt:lpstr>
      <vt:lpstr>Times New Roman</vt:lpstr>
      <vt:lpstr>OECD_English_white</vt:lpstr>
      <vt:lpstr>1_OECD_English_white</vt:lpstr>
      <vt:lpstr>Session 3:  How to get to …  Well-advanced and well-functioning  public procurement systems</vt:lpstr>
      <vt:lpstr>Who we are</vt:lpstr>
      <vt:lpstr>The OECD…</vt:lpstr>
      <vt:lpstr>34 member countries, 3 + 2 accession  5 Key partners</vt:lpstr>
      <vt:lpstr>Fast facts</vt:lpstr>
      <vt:lpstr>PowerPoint Presentation</vt:lpstr>
      <vt:lpstr>PUBLIC PROCUREMENT matters…</vt:lpstr>
      <vt:lpstr>Public Procurement matters</vt:lpstr>
      <vt:lpstr>Public Procurement really matters</vt:lpstr>
      <vt:lpstr>And it matters for everyone</vt:lpstr>
      <vt:lpstr>PowerPoint Presentation</vt:lpstr>
      <vt:lpstr>Main OECD findings from the work in public procurement</vt:lpstr>
      <vt:lpstr>PowerPoint Presentation</vt:lpstr>
      <vt:lpstr>The 2015 Recommendation on Public Procurement: 12 integrated principles</vt:lpstr>
      <vt:lpstr>Investing in Better Policies The 2015 OECD Recommendation:</vt:lpstr>
      <vt:lpstr>Strategic Public Procurement</vt:lpstr>
      <vt:lpstr>9.2 Strategic public procurement</vt:lpstr>
      <vt:lpstr>9.2 Strategic public procurement</vt:lpstr>
      <vt:lpstr>9.2 Strategic public procurement</vt:lpstr>
      <vt:lpstr>Smart procurement: The case study of going green</vt:lpstr>
      <vt:lpstr>Plenty of will ... but not so easy to achieve.</vt:lpstr>
      <vt:lpstr>OECD initiative on green procurement</vt:lpstr>
      <vt:lpstr>Good practice areas 1-3</vt:lpstr>
      <vt:lpstr>Good practice areas 4-6</vt:lpstr>
      <vt:lpstr>Smart procurement: The case study of POLICY Objectives in Korea</vt:lpstr>
      <vt:lpstr>Holistic and Strategic Approach </vt:lpstr>
      <vt:lpstr>Support for Small and Medium Enterprises</vt:lpstr>
      <vt:lpstr>Support for Innovation</vt:lpstr>
      <vt:lpstr>PowerPoint Presentation</vt:lpstr>
      <vt:lpstr>PowerPoint Presentation</vt:lpstr>
    </vt:vector>
  </TitlesOfParts>
  <Company>OECD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kilnes_u</dc:creator>
  <cp:lastModifiedBy>Mary O. Ongwen</cp:lastModifiedBy>
  <cp:revision>129</cp:revision>
  <cp:lastPrinted>2015-06-02T11:57:52Z</cp:lastPrinted>
  <dcterms:created xsi:type="dcterms:W3CDTF">2012-11-14T17:25:21Z</dcterms:created>
  <dcterms:modified xsi:type="dcterms:W3CDTF">2015-10-29T20:35:54Z</dcterms:modified>
</cp:coreProperties>
</file>