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90" r:id="rId2"/>
    <p:sldId id="302" r:id="rId3"/>
    <p:sldId id="260" r:id="rId4"/>
    <p:sldId id="267" r:id="rId5"/>
    <p:sldId id="269" r:id="rId6"/>
    <p:sldId id="291" r:id="rId7"/>
    <p:sldId id="271" r:id="rId8"/>
    <p:sldId id="310" r:id="rId9"/>
    <p:sldId id="321" r:id="rId10"/>
    <p:sldId id="326" r:id="rId11"/>
    <p:sldId id="293" r:id="rId12"/>
    <p:sldId id="273" r:id="rId13"/>
    <p:sldId id="320" r:id="rId14"/>
    <p:sldId id="294" r:id="rId15"/>
    <p:sldId id="308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95" r:id="rId25"/>
    <p:sldId id="296" r:id="rId26"/>
    <p:sldId id="285" r:id="rId27"/>
    <p:sldId id="286" r:id="rId28"/>
    <p:sldId id="287" r:id="rId29"/>
    <p:sldId id="315" r:id="rId30"/>
    <p:sldId id="319" r:id="rId31"/>
    <p:sldId id="318" r:id="rId32"/>
    <p:sldId id="297" r:id="rId33"/>
    <p:sldId id="322" r:id="rId34"/>
    <p:sldId id="325" r:id="rId35"/>
    <p:sldId id="289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D724"/>
    <a:srgbClr val="4C4D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02"/>
    <p:restoredTop sz="75392"/>
  </p:normalViewPr>
  <p:slideViewPr>
    <p:cSldViewPr snapToGrid="0" snapToObjects="1">
      <p:cViewPr varScale="1">
        <p:scale>
          <a:sx n="69" d="100"/>
          <a:sy n="69" d="100"/>
        </p:scale>
        <p:origin x="165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DAFD7-CBC7-2F47-A9EC-B1D1F23AE748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6688D-CBCF-784B-A0E5-A7ADD65D6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4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Make Paraguay</a:t>
            </a:r>
            <a:r>
              <a:rPr lang="en-GB" baseline="0" dirty="0" smtClean="0"/>
              <a:t> visualisation a lot bigger. Put in </a:t>
            </a:r>
            <a:r>
              <a:rPr lang="en-GB" baseline="0" dirty="0" err="1" smtClean="0"/>
              <a:t>Prozorro</a:t>
            </a:r>
            <a:r>
              <a:rPr lang="en-GB" baseline="0" dirty="0" smtClean="0"/>
              <a:t> Ukraine.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413BF-FB63-49EA-9397-BB43F3FAFBD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591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 smtClean="0">
                <a:latin typeface="Swis721 Bd BT"/>
                <a:ea typeface="Andes" charset="0"/>
                <a:cs typeface="Andes" charset="0"/>
              </a:rPr>
              <a:t>“In the first 3 months, 1.5 million USD in public budget savings were measured, competition was increased to an average of 3 bidders per opportunity &amp; opportunities were becoming available in more places.”</a:t>
            </a:r>
            <a:r>
              <a:rPr lang="en-US" sz="1200" b="1" i="1" dirty="0" smtClean="0">
                <a:solidFill>
                  <a:schemeClr val="tx2"/>
                </a:solidFill>
                <a:latin typeface="Swis721 Bd BT"/>
                <a:ea typeface="Andes" charset="0"/>
                <a:cs typeface="Andes" charset="0"/>
              </a:rPr>
              <a:t> </a:t>
            </a:r>
            <a:endParaRPr lang="en-US" b="1" dirty="0" smtClean="0">
              <a:solidFill>
                <a:schemeClr val="tx2"/>
              </a:solidFill>
              <a:latin typeface="Swis721 Bd B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6688D-CBCF-784B-A0E5-A7ADD65D6B8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17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Constructive engagement: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 citizens and government to work jointly to achieve better performance of public contracts.</a:t>
            </a:r>
          </a:p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Monitoring and reporting: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Supporting non-state actors to monitor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public procurement through the analysis of the available data and reporting back to the government on their findings, advocating for action at contract and policy level where needed</a:t>
            </a:r>
          </a:p>
          <a:p>
            <a:pPr lvl="0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Open Contracting help face issues like</a:t>
            </a:r>
          </a:p>
          <a:p>
            <a:pPr marL="1257300" indent="-400050">
              <a:buClr>
                <a:srgbClr val="CFDA46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Keeping within budget</a:t>
            </a:r>
          </a:p>
          <a:p>
            <a:pPr marL="1257300" indent="-400050">
              <a:buClr>
                <a:srgbClr val="CFDA46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On-time delivery</a:t>
            </a:r>
          </a:p>
          <a:p>
            <a:pPr marL="1257300" indent="-400050">
              <a:buClr>
                <a:srgbClr val="CFDA46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Compliance with specifications</a:t>
            </a:r>
          </a:p>
          <a:p>
            <a:pPr marL="1257300" indent="-400050">
              <a:buClr>
                <a:srgbClr val="CFDA46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Beneficiaries’ satisfaction</a:t>
            </a:r>
          </a:p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43E1C-B56C-4848-ABA2-40C16AEFD02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4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8298E-0D89-8643-A173-B8BB47863E86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3FCEB-A286-FB4F-8565-8BE92A6FD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72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8298E-0D89-8643-A173-B8BB47863E86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3FCEB-A286-FB4F-8565-8BE92A6FD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21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8298E-0D89-8643-A173-B8BB47863E86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3FCEB-A286-FB4F-8565-8BE92A6FD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13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19">
                <a:solidFill>
                  <a:srgbClr val="424242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73649129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8298E-0D89-8643-A173-B8BB47863E86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3FCEB-A286-FB4F-8565-8BE92A6FD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092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8298E-0D89-8643-A173-B8BB47863E86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3FCEB-A286-FB4F-8565-8BE92A6FD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779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8298E-0D89-8643-A173-B8BB47863E86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3FCEB-A286-FB4F-8565-8BE92A6FD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29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8298E-0D89-8643-A173-B8BB47863E86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3FCEB-A286-FB4F-8565-8BE92A6FD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57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8298E-0D89-8643-A173-B8BB47863E86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3FCEB-A286-FB4F-8565-8BE92A6FD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69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8298E-0D89-8643-A173-B8BB47863E86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3FCEB-A286-FB4F-8565-8BE92A6FD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492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8298E-0D89-8643-A173-B8BB47863E86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3FCEB-A286-FB4F-8565-8BE92A6FD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86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8298E-0D89-8643-A173-B8BB47863E86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3FCEB-A286-FB4F-8565-8BE92A6FD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54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8298E-0D89-8643-A173-B8BB47863E86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3FCEB-A286-FB4F-8565-8BE92A6FD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73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2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3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36.png"/><Relationship Id="rId4" Type="http://schemas.openxmlformats.org/officeDocument/2006/relationships/image" Target="../media/image35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40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tiff"/><Relationship Id="rId4" Type="http://schemas.openxmlformats.org/officeDocument/2006/relationships/image" Target="../media/image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tiff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47.png"/><Relationship Id="rId21" Type="http://schemas.openxmlformats.org/officeDocument/2006/relationships/image" Target="../media/image17.tiff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-contracting.org/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bit.ly/OCBookSprint" TargetMode="External"/><Relationship Id="rId4" Type="http://schemas.openxmlformats.org/officeDocument/2006/relationships/hyperlink" Target="http://www.standard.open-contracting.org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Lmarchessault@open-contracting.org" TargetMode="External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724">
            <a:alpha val="6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>
            <a:off x="1552236" y="4135132"/>
            <a:ext cx="3228449" cy="50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200" b="1">
                <a:solidFill>
                  <a:srgbClr val="42424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2800" dirty="0" smtClean="0">
                <a:latin typeface="Swis721 Bd BT"/>
              </a:rPr>
              <a:t>Lindsey </a:t>
            </a:r>
            <a:r>
              <a:rPr lang="en-US" sz="2800" dirty="0" err="1" smtClean="0">
                <a:latin typeface="Swis721 Bd BT"/>
              </a:rPr>
              <a:t>Marchessault</a:t>
            </a:r>
            <a:endParaRPr lang="en-US" sz="2800" dirty="0">
              <a:latin typeface="Andes ExtraLight"/>
            </a:endParaRPr>
          </a:p>
        </p:txBody>
      </p:sp>
      <p:sp>
        <p:nvSpPr>
          <p:cNvPr id="13" name="Shape 13"/>
          <p:cNvSpPr/>
          <p:nvPr/>
        </p:nvSpPr>
        <p:spPr>
          <a:xfrm>
            <a:off x="2963271" y="5386085"/>
            <a:ext cx="3158302" cy="1110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/>
            </a:pPr>
            <a:r>
              <a:rPr sz="2250" dirty="0">
                <a:solidFill>
                  <a:srgbClr val="424242"/>
                </a:solidFill>
                <a:latin typeface="Swis721 Bd BT"/>
              </a:rPr>
              <a:t>www.open-contracting.org</a:t>
            </a:r>
            <a:br>
              <a:rPr sz="2250" dirty="0">
                <a:solidFill>
                  <a:srgbClr val="424242"/>
                </a:solidFill>
                <a:latin typeface="Swis721 Bd BT"/>
              </a:rPr>
            </a:br>
            <a:r>
              <a:rPr sz="2250" dirty="0">
                <a:solidFill>
                  <a:srgbClr val="424242"/>
                </a:solidFill>
                <a:latin typeface="Swis721 Bd BT"/>
              </a:rPr>
              <a:t>@</a:t>
            </a:r>
            <a:r>
              <a:rPr sz="2250" dirty="0" smtClean="0">
                <a:solidFill>
                  <a:srgbClr val="424242"/>
                </a:solidFill>
                <a:latin typeface="Swis721 Bd BT"/>
              </a:rPr>
              <a:t>opencontracting</a:t>
            </a:r>
            <a:endParaRPr lang="en-US" sz="2250" dirty="0" smtClean="0">
              <a:solidFill>
                <a:srgbClr val="424242"/>
              </a:solidFill>
              <a:latin typeface="Swis721 Bd BT"/>
            </a:endParaRPr>
          </a:p>
          <a:p>
            <a:pPr lvl="0">
              <a:defRPr sz="1800"/>
            </a:pPr>
            <a:r>
              <a:rPr lang="en-US" sz="2250" dirty="0" smtClean="0">
                <a:solidFill>
                  <a:srgbClr val="424242"/>
                </a:solidFill>
                <a:latin typeface="Swis721 Bd BT"/>
              </a:rPr>
              <a:t>@</a:t>
            </a:r>
            <a:r>
              <a:rPr lang="en-US" sz="2250" dirty="0" err="1" smtClean="0">
                <a:solidFill>
                  <a:srgbClr val="424242"/>
                </a:solidFill>
                <a:latin typeface="Swis721 Bd BT"/>
              </a:rPr>
              <a:t>LMarchessault</a:t>
            </a:r>
            <a:endParaRPr sz="2250" dirty="0">
              <a:solidFill>
                <a:srgbClr val="424242"/>
              </a:solidFill>
              <a:latin typeface="Swis721 Bd BT"/>
            </a:endParaRPr>
          </a:p>
        </p:txBody>
      </p:sp>
      <p:sp>
        <p:nvSpPr>
          <p:cNvPr id="7" name="Shape 12"/>
          <p:cNvSpPr/>
          <p:nvPr/>
        </p:nvSpPr>
        <p:spPr>
          <a:xfrm>
            <a:off x="4736602" y="4386644"/>
            <a:ext cx="3378919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3200" b="1">
                <a:solidFill>
                  <a:srgbClr val="42424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endParaRPr sz="225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00" y="1120118"/>
            <a:ext cx="9144000" cy="187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1818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189" y="1009651"/>
            <a:ext cx="9294189" cy="471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83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333" y="6130269"/>
            <a:ext cx="762000" cy="42333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1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en-GB" sz="4800" dirty="0" smtClean="0">
                <a:solidFill>
                  <a:srgbClr val="C8D724"/>
                </a:solidFill>
                <a:latin typeface="Swis721 Bd BT"/>
              </a:rPr>
              <a:t>What does open contracting look like in practice?</a:t>
            </a:r>
            <a:r>
              <a:rPr lang="en-GB" dirty="0" smtClean="0">
                <a:solidFill>
                  <a:srgbClr val="C8D724"/>
                </a:solidFill>
              </a:rPr>
              <a:t> </a:t>
            </a:r>
            <a:endParaRPr lang="en-GB" dirty="0">
              <a:solidFill>
                <a:srgbClr val="C8D7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07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333" y="6130269"/>
            <a:ext cx="762000" cy="423334"/>
          </a:xfrm>
          <a:prstGeom prst="rect">
            <a:avLst/>
          </a:prstGeom>
        </p:spPr>
      </p:pic>
      <p:sp>
        <p:nvSpPr>
          <p:cNvPr id="11" name="Content Placeholder 7"/>
          <p:cNvSpPr txBox="1">
            <a:spLocks/>
          </p:cNvSpPr>
          <p:nvPr/>
        </p:nvSpPr>
        <p:spPr>
          <a:xfrm>
            <a:off x="435799" y="1407084"/>
            <a:ext cx="4442583" cy="4815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endParaRPr lang="en-US" baseline="30000" dirty="0" smtClean="0">
              <a:solidFill>
                <a:srgbClr val="4C4D4A"/>
              </a:solidFill>
              <a:latin typeface="Swis721 Lt BT"/>
              <a:cs typeface="Swis721 Lt B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63" y="676275"/>
            <a:ext cx="3606800" cy="1739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480" y="2416175"/>
            <a:ext cx="7848600" cy="44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2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333" y="6130269"/>
            <a:ext cx="762000" cy="423334"/>
          </a:xfrm>
          <a:prstGeom prst="rect">
            <a:avLst/>
          </a:prstGeom>
        </p:spPr>
      </p:pic>
      <p:sp>
        <p:nvSpPr>
          <p:cNvPr id="11" name="Content Placeholder 7"/>
          <p:cNvSpPr txBox="1">
            <a:spLocks/>
          </p:cNvSpPr>
          <p:nvPr/>
        </p:nvSpPr>
        <p:spPr>
          <a:xfrm>
            <a:off x="435799" y="1407084"/>
            <a:ext cx="4442583" cy="4815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endParaRPr lang="en-US" baseline="30000" dirty="0" smtClean="0">
              <a:solidFill>
                <a:srgbClr val="4C4D4A"/>
              </a:solidFill>
              <a:latin typeface="Swis721 Lt BT"/>
              <a:cs typeface="Swis721 Lt B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6776"/>
            <a:ext cx="8952827" cy="568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333" y="6130269"/>
            <a:ext cx="762000" cy="423334"/>
          </a:xfrm>
          <a:prstGeom prst="rect">
            <a:avLst/>
          </a:prstGeom>
        </p:spPr>
      </p:pic>
      <p:sp>
        <p:nvSpPr>
          <p:cNvPr id="11" name="Content Placeholder 7"/>
          <p:cNvSpPr txBox="1">
            <a:spLocks/>
          </p:cNvSpPr>
          <p:nvPr/>
        </p:nvSpPr>
        <p:spPr>
          <a:xfrm>
            <a:off x="435799" y="1407084"/>
            <a:ext cx="4442583" cy="4815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endParaRPr lang="en-US" baseline="30000" dirty="0" smtClean="0">
              <a:solidFill>
                <a:srgbClr val="4C4D4A"/>
              </a:solidFill>
              <a:latin typeface="Swis721 Lt BT"/>
              <a:cs typeface="Swis721 Lt B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582" y="1181100"/>
            <a:ext cx="7675418" cy="5880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250" y="838200"/>
            <a:ext cx="825500" cy="342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6381" y="64344"/>
            <a:ext cx="79395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SzPct val="100000"/>
            </a:pPr>
            <a:r>
              <a:rPr lang="en-US" altLang="ko-KR" b="1" spc="-90">
                <a:gradFill>
                  <a:gsLst>
                    <a:gs pos="2000">
                      <a:prstClr val="black">
                        <a:lumMod val="97000"/>
                      </a:prstClr>
                    </a:gs>
                    <a:gs pos="39000">
                      <a:prstClr val="black">
                        <a:lumMod val="79000"/>
                        <a:lumOff val="21000"/>
                      </a:prstClr>
                    </a:gs>
                    <a:gs pos="100000">
                      <a:prstClr val="black">
                        <a:lumMod val="95000"/>
                        <a:lumOff val="5000"/>
                      </a:prstClr>
                    </a:gs>
                  </a:gsLst>
                  <a:lin ang="5400000" scaled="0"/>
                </a:gradFill>
                <a:effectLst>
                  <a:outerShdw blurRad="63500" dist="25400" dir="2700000" algn="tl" rotWithShape="0">
                    <a:prstClr val="black">
                      <a:alpha val="21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KONEPS’s transaction volume in 2014 : $67.3 B (63%) of Korea’s public procurement ($107 B)</a:t>
            </a:r>
            <a:endParaRPr lang="en-US" altLang="ko-KR" b="1" spc="-90" dirty="0">
              <a:gradFill>
                <a:gsLst>
                  <a:gs pos="2000">
                    <a:prstClr val="black">
                      <a:lumMod val="97000"/>
                    </a:prstClr>
                  </a:gs>
                  <a:gs pos="39000">
                    <a:prstClr val="black">
                      <a:lumMod val="79000"/>
                      <a:lumOff val="21000"/>
                    </a:prstClr>
                  </a:gs>
                  <a:gs pos="100000">
                    <a:prstClr val="black">
                      <a:lumMod val="95000"/>
                      <a:lumOff val="5000"/>
                    </a:prstClr>
                  </a:gs>
                </a:gsLst>
                <a:lin ang="5400000" scaled="0"/>
              </a:gradFill>
              <a:effectLst>
                <a:outerShdw blurRad="63500" dist="25400" dir="2700000" algn="tl" rotWithShape="0">
                  <a:prstClr val="black">
                    <a:alpha val="21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58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4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333" y="6130269"/>
            <a:ext cx="762000" cy="423334"/>
          </a:xfrm>
          <a:prstGeom prst="rect">
            <a:avLst/>
          </a:prstGeom>
        </p:spPr>
      </p:pic>
      <p:sp>
        <p:nvSpPr>
          <p:cNvPr id="12" name="Content Placeholder 7"/>
          <p:cNvSpPr>
            <a:spLocks noGrp="1"/>
          </p:cNvSpPr>
          <p:nvPr>
            <p:ph idx="1"/>
          </p:nvPr>
        </p:nvSpPr>
        <p:spPr>
          <a:xfrm>
            <a:off x="423350" y="709764"/>
            <a:ext cx="8480018" cy="697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4C4D4A"/>
                </a:solidFill>
                <a:cs typeface="Swis721 Lt BT"/>
              </a:rPr>
              <a:t>Paraguay’s new procurement portal using OCDS</a:t>
            </a:r>
          </a:p>
        </p:txBody>
      </p:sp>
      <p:sp>
        <p:nvSpPr>
          <p:cNvPr id="13" name="Content Placeholder 7"/>
          <p:cNvSpPr txBox="1">
            <a:spLocks/>
          </p:cNvSpPr>
          <p:nvPr/>
        </p:nvSpPr>
        <p:spPr>
          <a:xfrm>
            <a:off x="926688" y="1944381"/>
            <a:ext cx="4442583" cy="4815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endParaRPr lang="en-US" baseline="30000" dirty="0" smtClean="0">
              <a:solidFill>
                <a:srgbClr val="4C4D4A"/>
              </a:solidFill>
              <a:latin typeface="Swis721 Lt BT"/>
              <a:cs typeface="Swis721 Lt B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9" y="1531019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5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9104"/>
            <a:ext cx="8380264" cy="38916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4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333" y="6130269"/>
            <a:ext cx="762000" cy="423334"/>
          </a:xfrm>
          <a:prstGeom prst="rect">
            <a:avLst/>
          </a:prstGeom>
        </p:spPr>
      </p:pic>
      <p:sp>
        <p:nvSpPr>
          <p:cNvPr id="12" name="Content Placeholder 7"/>
          <p:cNvSpPr txBox="1">
            <a:spLocks/>
          </p:cNvSpPr>
          <p:nvPr/>
        </p:nvSpPr>
        <p:spPr>
          <a:xfrm>
            <a:off x="3073866" y="265950"/>
            <a:ext cx="6070134" cy="2278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C8D724"/>
                </a:solidFill>
                <a:latin typeface="Swis721 Lt BT"/>
                <a:cs typeface="Swis721 Lt BT"/>
              </a:rPr>
              <a:t>Boosting Accountability:</a:t>
            </a:r>
          </a:p>
          <a:p>
            <a:pPr>
              <a:buFont typeface="Arial"/>
              <a:buBlip>
                <a:blip r:embed="rId5"/>
              </a:buBlip>
            </a:pPr>
            <a:r>
              <a:rPr lang="en-US" sz="2000" dirty="0" smtClean="0">
                <a:solidFill>
                  <a:srgbClr val="4C4D4A"/>
                </a:solidFill>
                <a:latin typeface="Swis721 Lt BT"/>
                <a:cs typeface="Swis721 Lt BT"/>
              </a:rPr>
              <a:t>Multi-stakeholder action planning</a:t>
            </a:r>
          </a:p>
          <a:p>
            <a:pPr>
              <a:buFont typeface="Arial"/>
              <a:buBlip>
                <a:blip r:embed="rId5"/>
              </a:buBlip>
            </a:pPr>
            <a:r>
              <a:rPr lang="en-US" sz="2000" dirty="0" smtClean="0">
                <a:solidFill>
                  <a:srgbClr val="4C4D4A"/>
                </a:solidFill>
                <a:latin typeface="Swis721 Lt BT"/>
                <a:cs typeface="Swis721 Lt BT"/>
              </a:rPr>
              <a:t>Capacity Building</a:t>
            </a:r>
          </a:p>
          <a:p>
            <a:pPr>
              <a:buFont typeface="Arial"/>
              <a:buBlip>
                <a:blip r:embed="rId5"/>
              </a:buBlip>
            </a:pPr>
            <a:r>
              <a:rPr lang="en-US" sz="2000" dirty="0" smtClean="0">
                <a:solidFill>
                  <a:srgbClr val="4C4D4A"/>
                </a:solidFill>
                <a:latin typeface="Swis721 Lt BT"/>
                <a:cs typeface="Swis721 Lt BT"/>
              </a:rPr>
              <a:t>Creating Feedback Loops in the Contracting Process</a:t>
            </a:r>
            <a:endParaRPr lang="en-US" sz="2000" dirty="0">
              <a:solidFill>
                <a:srgbClr val="C8D724"/>
              </a:solidFill>
              <a:latin typeface="Swis721 Lt BT"/>
              <a:cs typeface="Swis721 Lt BT"/>
            </a:endParaRPr>
          </a:p>
        </p:txBody>
      </p:sp>
      <p:sp>
        <p:nvSpPr>
          <p:cNvPr id="13" name="Content Placeholder 7"/>
          <p:cNvSpPr txBox="1">
            <a:spLocks/>
          </p:cNvSpPr>
          <p:nvPr/>
        </p:nvSpPr>
        <p:spPr>
          <a:xfrm>
            <a:off x="6435742" y="2883348"/>
            <a:ext cx="1656036" cy="370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buNone/>
            </a:pPr>
            <a:r>
              <a:rPr lang="en-US" baseline="30000" dirty="0" smtClean="0">
                <a:solidFill>
                  <a:srgbClr val="C8D724"/>
                </a:solidFill>
                <a:latin typeface="Swis721 Lt BT"/>
                <a:cs typeface="Swis721 Lt BT"/>
              </a:rPr>
              <a:t>Mongolia</a:t>
            </a:r>
          </a:p>
        </p:txBody>
      </p:sp>
      <p:sp>
        <p:nvSpPr>
          <p:cNvPr id="14" name="Content Placeholder 7"/>
          <p:cNvSpPr txBox="1">
            <a:spLocks/>
          </p:cNvSpPr>
          <p:nvPr/>
        </p:nvSpPr>
        <p:spPr>
          <a:xfrm>
            <a:off x="7053043" y="3716921"/>
            <a:ext cx="1709089" cy="370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buNone/>
            </a:pPr>
            <a:r>
              <a:rPr lang="en-US" baseline="30000" dirty="0" smtClean="0">
                <a:solidFill>
                  <a:srgbClr val="C8D724"/>
                </a:solidFill>
                <a:latin typeface="Swis721 Lt BT"/>
                <a:cs typeface="Swis721 Lt BT"/>
              </a:rPr>
              <a:t>Philippines</a:t>
            </a:r>
          </a:p>
        </p:txBody>
      </p:sp>
      <p:sp>
        <p:nvSpPr>
          <p:cNvPr id="16" name="Content Placeholder 7"/>
          <p:cNvSpPr txBox="1">
            <a:spLocks/>
          </p:cNvSpPr>
          <p:nvPr/>
        </p:nvSpPr>
        <p:spPr>
          <a:xfrm>
            <a:off x="2781620" y="4315543"/>
            <a:ext cx="1167450" cy="370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buNone/>
            </a:pPr>
            <a:r>
              <a:rPr lang="en-US" baseline="30000" dirty="0" smtClean="0">
                <a:solidFill>
                  <a:srgbClr val="C8D724"/>
                </a:solidFill>
                <a:latin typeface="Swis721 Lt BT"/>
                <a:cs typeface="Swis721 Lt BT"/>
              </a:rPr>
              <a:t>Zambia</a:t>
            </a:r>
          </a:p>
        </p:txBody>
      </p:sp>
      <p:sp>
        <p:nvSpPr>
          <p:cNvPr id="17" name="Content Placeholder 7"/>
          <p:cNvSpPr txBox="1">
            <a:spLocks/>
          </p:cNvSpPr>
          <p:nvPr/>
        </p:nvSpPr>
        <p:spPr>
          <a:xfrm>
            <a:off x="223360" y="4315543"/>
            <a:ext cx="1167450" cy="370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buNone/>
            </a:pPr>
            <a:r>
              <a:rPr lang="en-US" baseline="30000" dirty="0" smtClean="0">
                <a:solidFill>
                  <a:srgbClr val="C8D724"/>
                </a:solidFill>
                <a:latin typeface="Swis721 Lt BT"/>
                <a:cs typeface="Swis721 Lt BT"/>
              </a:rPr>
              <a:t>Mexico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4995">
            <a:off x="4193024" y="3962570"/>
            <a:ext cx="2953972" cy="19693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 descr="[$37A8342E7EE856D4.jpg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64" y="976657"/>
            <a:ext cx="2586938" cy="1871538"/>
          </a:xfrm>
          <a:prstGeom prst="rect">
            <a:avLst/>
          </a:prstGeom>
          <a:noFill/>
          <a:scene3d>
            <a:camera prst="orthographicFront">
              <a:rot lat="0" lon="0" rev="6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15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4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333" y="6130269"/>
            <a:ext cx="762000" cy="42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9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333" y="6130269"/>
            <a:ext cx="762000" cy="4233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60" y="2101137"/>
            <a:ext cx="6086828" cy="99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4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27" y="2987888"/>
            <a:ext cx="7458392" cy="13542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4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333" y="6130269"/>
            <a:ext cx="762000" cy="4233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7226" y="4066324"/>
            <a:ext cx="889987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aseline="30000" dirty="0" smtClean="0">
                <a:solidFill>
                  <a:srgbClr val="4C4D4A"/>
                </a:solidFill>
                <a:latin typeface="Swis721 Lt BT"/>
                <a:cs typeface="Swis721 Lt BT"/>
              </a:rPr>
              <a:t>Planning</a:t>
            </a:r>
          </a:p>
          <a:p>
            <a:endParaRPr lang="en-US" sz="2200" dirty="0">
              <a:solidFill>
                <a:srgbClr val="4C4D4A"/>
              </a:solidFill>
              <a:latin typeface="Swis721 Lt BT"/>
              <a:cs typeface="Swis721 Lt B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7398" y="4066324"/>
            <a:ext cx="736099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aseline="30000" dirty="0" smtClean="0">
                <a:solidFill>
                  <a:srgbClr val="4C4D4A"/>
                </a:solidFill>
                <a:latin typeface="Swis721 Lt BT"/>
                <a:cs typeface="Swis721 Lt BT"/>
              </a:rPr>
              <a:t>Tender</a:t>
            </a:r>
          </a:p>
          <a:p>
            <a:endParaRPr lang="en-US" sz="2200" dirty="0">
              <a:solidFill>
                <a:srgbClr val="4C4D4A"/>
              </a:solidFill>
              <a:latin typeface="Swis721 Lt BT"/>
              <a:cs typeface="Swis721 Lt B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8388" y="4066324"/>
            <a:ext cx="784507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aseline="30000" dirty="0" smtClean="0">
                <a:solidFill>
                  <a:srgbClr val="4C4D4A"/>
                </a:solidFill>
                <a:latin typeface="Swis721 Lt BT"/>
                <a:cs typeface="Swis721 Lt BT"/>
              </a:rPr>
              <a:t>Award</a:t>
            </a:r>
            <a:endParaRPr lang="en-US" sz="2200" baseline="30000" dirty="0">
              <a:solidFill>
                <a:srgbClr val="4C4D4A"/>
              </a:solidFill>
              <a:latin typeface="Swis721 Lt BT"/>
              <a:cs typeface="Swis721 Lt B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3668" y="4072942"/>
            <a:ext cx="889987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aseline="30000" dirty="0" smtClean="0">
                <a:solidFill>
                  <a:srgbClr val="4C4D4A"/>
                </a:solidFill>
                <a:latin typeface="Swis721 Lt BT"/>
                <a:cs typeface="Swis721 Lt BT"/>
              </a:rPr>
              <a:t>Contract</a:t>
            </a:r>
            <a:endParaRPr lang="en-US" sz="2200" baseline="30000" dirty="0">
              <a:solidFill>
                <a:srgbClr val="4C4D4A"/>
              </a:solidFill>
              <a:latin typeface="Swis721 Lt BT"/>
              <a:cs typeface="Swis721 Lt B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99919" y="4069633"/>
            <a:ext cx="1441420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aseline="30000" dirty="0" smtClean="0">
                <a:solidFill>
                  <a:srgbClr val="4C4D4A"/>
                </a:solidFill>
                <a:latin typeface="Swis721 Lt BT"/>
                <a:cs typeface="Swis721 Lt BT"/>
              </a:rPr>
              <a:t>Implementation</a:t>
            </a:r>
            <a:endParaRPr lang="en-US" sz="2200" baseline="30000" dirty="0">
              <a:solidFill>
                <a:srgbClr val="4C4D4A"/>
              </a:solidFill>
              <a:latin typeface="Swis721 Lt BT"/>
              <a:cs typeface="Swis721 Lt BT"/>
            </a:endParaRPr>
          </a:p>
        </p:txBody>
      </p:sp>
      <p:sp>
        <p:nvSpPr>
          <p:cNvPr id="12" name="Content Placeholder 7"/>
          <p:cNvSpPr>
            <a:spLocks noGrp="1"/>
          </p:cNvSpPr>
          <p:nvPr>
            <p:ph idx="1"/>
          </p:nvPr>
        </p:nvSpPr>
        <p:spPr>
          <a:xfrm>
            <a:off x="1456814" y="1056279"/>
            <a:ext cx="6126090" cy="19316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4C4D4A"/>
                </a:solidFill>
                <a:latin typeface="Swis721 Lt BT"/>
                <a:cs typeface="Swis721 Lt BT"/>
              </a:rPr>
              <a:t>The data standard describes how to release </a:t>
            </a:r>
            <a:r>
              <a:rPr lang="en-US" sz="2400" dirty="0" smtClean="0">
                <a:solidFill>
                  <a:srgbClr val="4C4D4A"/>
                </a:solidFill>
                <a:latin typeface="Swis721 Bd BT"/>
                <a:cs typeface="Swis721 Bd BT"/>
              </a:rPr>
              <a:t>documents</a:t>
            </a:r>
            <a:r>
              <a:rPr lang="en-US" sz="2400" dirty="0" smtClean="0">
                <a:solidFill>
                  <a:srgbClr val="4C4D4A"/>
                </a:solidFill>
                <a:latin typeface="Swis721 Lt BT"/>
                <a:cs typeface="Swis721 Lt BT"/>
              </a:rPr>
              <a:t> and </a:t>
            </a:r>
            <a:r>
              <a:rPr lang="en-US" sz="2400" dirty="0" smtClean="0">
                <a:solidFill>
                  <a:srgbClr val="4C4D4A"/>
                </a:solidFill>
                <a:latin typeface="Swis721 Bd BT"/>
                <a:cs typeface="Swis721 Bd BT"/>
              </a:rPr>
              <a:t>data</a:t>
            </a:r>
            <a:r>
              <a:rPr lang="en-US" sz="2400" dirty="0" smtClean="0">
                <a:solidFill>
                  <a:srgbClr val="4C4D4A"/>
                </a:solidFill>
                <a:latin typeface="Swis721 Lt BT"/>
                <a:cs typeface="Swis721 Lt BT"/>
              </a:rPr>
              <a:t> at, and about, each stage of a contracting process…</a:t>
            </a:r>
            <a:endParaRPr lang="en-US" sz="2400" dirty="0">
              <a:solidFill>
                <a:srgbClr val="4C4D4A"/>
              </a:solidFill>
              <a:latin typeface="Swis721 Lt BT"/>
              <a:cs typeface="Swis721 Lt BT"/>
            </a:endParaRPr>
          </a:p>
        </p:txBody>
      </p:sp>
    </p:spTree>
    <p:extLst>
      <p:ext uri="{BB962C8B-B14F-4D97-AF65-F5344CB8AC3E}">
        <p14:creationId xmlns:p14="http://schemas.microsoft.com/office/powerpoint/2010/main" val="271361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37771" y="1315234"/>
            <a:ext cx="7066038" cy="453442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6200" baseline="30000" dirty="0" smtClean="0">
                <a:solidFill>
                  <a:srgbClr val="4C4D4A"/>
                </a:solidFill>
                <a:latin typeface="Swis721 Bd BT"/>
                <a:cs typeface="Arial"/>
              </a:rPr>
              <a:t>Our mission is to open </a:t>
            </a:r>
            <a:r>
              <a:rPr lang="en-US" sz="6200" baseline="30000" dirty="0">
                <a:solidFill>
                  <a:srgbClr val="4C4D4A"/>
                </a:solidFill>
                <a:latin typeface="Swis721 Bd BT"/>
                <a:cs typeface="Arial"/>
              </a:rPr>
              <a:t>up public contracting through disclosure, data </a:t>
            </a:r>
            <a:br>
              <a:rPr lang="en-US" sz="6200" baseline="30000" dirty="0">
                <a:solidFill>
                  <a:srgbClr val="4C4D4A"/>
                </a:solidFill>
                <a:latin typeface="Swis721 Bd BT"/>
                <a:cs typeface="Arial"/>
              </a:rPr>
            </a:br>
            <a:r>
              <a:rPr lang="en-US" sz="6200" baseline="30000" dirty="0">
                <a:solidFill>
                  <a:srgbClr val="4C4D4A"/>
                </a:solidFill>
                <a:latin typeface="Swis721 Bd BT"/>
                <a:cs typeface="Arial"/>
              </a:rPr>
              <a:t>&amp;</a:t>
            </a:r>
            <a:r>
              <a:rPr lang="en-US" sz="6200" baseline="30000" dirty="0" smtClean="0">
                <a:solidFill>
                  <a:srgbClr val="4C4D4A"/>
                </a:solidFill>
                <a:latin typeface="Swis721 Bd BT"/>
                <a:cs typeface="Arial"/>
              </a:rPr>
              <a:t> </a:t>
            </a:r>
            <a:r>
              <a:rPr lang="en-US" sz="6200" baseline="30000" dirty="0">
                <a:solidFill>
                  <a:srgbClr val="4C4D4A"/>
                </a:solidFill>
                <a:latin typeface="Swis721 Bd BT"/>
                <a:cs typeface="Arial"/>
              </a:rPr>
              <a:t>participation</a:t>
            </a:r>
            <a:r>
              <a:rPr lang="en-US" sz="6200" baseline="30000" dirty="0" smtClean="0">
                <a:solidFill>
                  <a:srgbClr val="4C4D4A"/>
                </a:solidFill>
                <a:latin typeface="Swis721 Bd BT"/>
                <a:cs typeface="Arial"/>
              </a:rPr>
              <a:t>...</a:t>
            </a:r>
          </a:p>
          <a:p>
            <a:pPr marL="0" indent="0">
              <a:buNone/>
            </a:pPr>
            <a:endParaRPr lang="en-US" sz="6200" baseline="30000" dirty="0">
              <a:solidFill>
                <a:srgbClr val="4C4D4A"/>
              </a:solidFill>
              <a:latin typeface="Swis721 Bd BT"/>
              <a:cs typeface="Arial"/>
            </a:endParaRPr>
          </a:p>
          <a:p>
            <a:pPr marL="0" indent="0">
              <a:buNone/>
            </a:pPr>
            <a:r>
              <a:rPr lang="en-US" sz="6200" baseline="30000" dirty="0">
                <a:solidFill>
                  <a:srgbClr val="4C4D4A"/>
                </a:solidFill>
                <a:latin typeface="Swis721 Bd BT"/>
                <a:cs typeface="Arial"/>
              </a:rPr>
              <a:t>...so that the trillions of dollars spent every year on providing goods and services to citizens deliver on their promise of public benefit</a:t>
            </a:r>
          </a:p>
          <a:p>
            <a:pPr marL="0" indent="0">
              <a:buNone/>
            </a:pPr>
            <a:endParaRPr lang="en-US" sz="6300" baseline="30000" dirty="0">
              <a:solidFill>
                <a:srgbClr val="4C4D4A"/>
              </a:solidFill>
              <a:latin typeface="Andes ExtraLight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333" y="6130269"/>
            <a:ext cx="762000" cy="42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56" y="1375404"/>
            <a:ext cx="8130767" cy="15442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6739" y="2635181"/>
            <a:ext cx="8641028" cy="54602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4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333" y="6130269"/>
            <a:ext cx="762000" cy="423334"/>
          </a:xfrm>
          <a:prstGeom prst="rect">
            <a:avLst/>
          </a:prstGeom>
        </p:spPr>
      </p:pic>
      <p:sp>
        <p:nvSpPr>
          <p:cNvPr id="12" name="Content Placeholder 7"/>
          <p:cNvSpPr>
            <a:spLocks noGrp="1"/>
          </p:cNvSpPr>
          <p:nvPr>
            <p:ph idx="1"/>
          </p:nvPr>
        </p:nvSpPr>
        <p:spPr>
          <a:xfrm>
            <a:off x="1456814" y="3795744"/>
            <a:ext cx="6126090" cy="19316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4C4D4A"/>
                </a:solidFill>
                <a:latin typeface="Swis721 Lt BT"/>
                <a:cs typeface="Swis721 Lt BT"/>
              </a:rPr>
              <a:t>…and </a:t>
            </a:r>
            <a:r>
              <a:rPr lang="en-US" sz="2400" dirty="0" smtClean="0">
                <a:solidFill>
                  <a:srgbClr val="4C4D4A"/>
                </a:solidFill>
                <a:latin typeface="Swis721 Bd BT"/>
                <a:cs typeface="Swis721 Bd BT"/>
              </a:rPr>
              <a:t>OCDS</a:t>
            </a:r>
            <a:r>
              <a:rPr lang="en-US" sz="2400" dirty="0" smtClean="0">
                <a:solidFill>
                  <a:srgbClr val="4C4D4A"/>
                </a:solidFill>
                <a:latin typeface="Swis721 Lt BT"/>
                <a:cs typeface="Swis721 Lt BT"/>
              </a:rPr>
              <a:t> describes how to bring those </a:t>
            </a:r>
            <a:r>
              <a:rPr lang="en-US" sz="2400" dirty="0" smtClean="0">
                <a:solidFill>
                  <a:srgbClr val="4C4D4A"/>
                </a:solidFill>
                <a:latin typeface="Swis721 Bd BT"/>
                <a:cs typeface="Swis721 Bd BT"/>
              </a:rPr>
              <a:t>releases</a:t>
            </a:r>
            <a:r>
              <a:rPr lang="en-US" sz="2400" dirty="0" smtClean="0">
                <a:solidFill>
                  <a:srgbClr val="4C4D4A"/>
                </a:solidFill>
                <a:latin typeface="Swis721 Lt BT"/>
                <a:cs typeface="Swis721 Lt BT"/>
              </a:rPr>
              <a:t> together in a snapshot record providing timely, and accessible, open </a:t>
            </a:r>
            <a:r>
              <a:rPr lang="en-US" sz="2400" dirty="0" smtClean="0">
                <a:solidFill>
                  <a:srgbClr val="4C4D4A"/>
                </a:solidFill>
                <a:latin typeface="Swis721 Bd BT"/>
                <a:cs typeface="Swis721 Bd BT"/>
              </a:rPr>
              <a:t>data</a:t>
            </a:r>
            <a:r>
              <a:rPr lang="en-US" sz="2400" dirty="0" smtClean="0">
                <a:solidFill>
                  <a:srgbClr val="4C4D4A"/>
                </a:solidFill>
                <a:latin typeface="Swis721 Lt BT"/>
                <a:cs typeface="Swis721 Lt BT"/>
              </a:rPr>
              <a:t> in all aspects of contracting.</a:t>
            </a:r>
            <a:endParaRPr lang="en-US" sz="2400" dirty="0">
              <a:solidFill>
                <a:srgbClr val="4C4D4A"/>
              </a:solidFill>
              <a:latin typeface="Swis721 Lt BT"/>
              <a:cs typeface="Swis721 Lt B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0576" y="2749402"/>
            <a:ext cx="889987" cy="12795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aseline="30000" dirty="0" smtClean="0">
                <a:solidFill>
                  <a:srgbClr val="4C4D4A"/>
                </a:solidFill>
                <a:latin typeface="Swis721 Lt BT"/>
                <a:cs typeface="Swis721 Lt BT"/>
              </a:rPr>
              <a:t>Planning</a:t>
            </a:r>
          </a:p>
          <a:p>
            <a:endParaRPr lang="en-US" sz="2200" dirty="0">
              <a:solidFill>
                <a:srgbClr val="4C4D4A"/>
              </a:solidFill>
              <a:latin typeface="Swis721 Lt BT"/>
              <a:cs typeface="Swis721 Lt B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2417" y="2749402"/>
            <a:ext cx="669181" cy="12795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aseline="30000" dirty="0" smtClean="0">
                <a:solidFill>
                  <a:srgbClr val="4C4D4A"/>
                </a:solidFill>
                <a:latin typeface="Swis721 Lt BT"/>
                <a:cs typeface="Swis721 Lt BT"/>
              </a:rPr>
              <a:t>Tender</a:t>
            </a:r>
          </a:p>
          <a:p>
            <a:endParaRPr lang="en-US" sz="2200" dirty="0">
              <a:solidFill>
                <a:srgbClr val="4C4D4A"/>
              </a:solidFill>
              <a:latin typeface="Swis721 Lt BT"/>
              <a:cs typeface="Swis721 Lt B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40028" y="2749402"/>
            <a:ext cx="784507" cy="619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aseline="30000" dirty="0" smtClean="0">
                <a:solidFill>
                  <a:srgbClr val="4C4D4A"/>
                </a:solidFill>
                <a:latin typeface="Swis721 Lt BT"/>
                <a:cs typeface="Swis721 Lt BT"/>
              </a:rPr>
              <a:t>Award</a:t>
            </a:r>
            <a:endParaRPr lang="en-US" sz="2200" baseline="30000" dirty="0">
              <a:solidFill>
                <a:srgbClr val="4C4D4A"/>
              </a:solidFill>
              <a:latin typeface="Swis721 Lt BT"/>
              <a:cs typeface="Swis721 Lt B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3324" y="2756791"/>
            <a:ext cx="889987" cy="619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aseline="30000" dirty="0" smtClean="0">
                <a:solidFill>
                  <a:srgbClr val="4C4D4A"/>
                </a:solidFill>
                <a:latin typeface="Swis721 Lt BT"/>
                <a:cs typeface="Swis721 Lt BT"/>
              </a:rPr>
              <a:t>Contract</a:t>
            </a:r>
            <a:endParaRPr lang="en-US" sz="2200" baseline="30000" dirty="0">
              <a:solidFill>
                <a:srgbClr val="4C4D4A"/>
              </a:solidFill>
              <a:latin typeface="Swis721 Lt BT"/>
              <a:cs typeface="Swis721 Lt B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05379" y="2749402"/>
            <a:ext cx="1441420" cy="619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aseline="30000" dirty="0" smtClean="0">
                <a:solidFill>
                  <a:srgbClr val="4C4D4A"/>
                </a:solidFill>
                <a:latin typeface="Swis721 Lt BT"/>
                <a:cs typeface="Swis721 Lt BT"/>
              </a:rPr>
              <a:t>Implementation</a:t>
            </a:r>
            <a:endParaRPr lang="en-US" sz="2200" baseline="30000" dirty="0">
              <a:solidFill>
                <a:srgbClr val="4C4D4A"/>
              </a:solidFill>
              <a:latin typeface="Swis721 Lt BT"/>
              <a:cs typeface="Swis721 Lt B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99199" y="2749402"/>
            <a:ext cx="1554071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aseline="30000" dirty="0" smtClean="0">
                <a:solidFill>
                  <a:srgbClr val="4C4D4A"/>
                </a:solidFill>
                <a:latin typeface="Swis721 Lt BT"/>
                <a:cs typeface="Swis721 Lt BT"/>
              </a:rPr>
              <a:t>Contract Record</a:t>
            </a:r>
            <a:endParaRPr lang="en-US" sz="2200" baseline="30000" dirty="0">
              <a:solidFill>
                <a:srgbClr val="4C4D4A"/>
              </a:solidFill>
              <a:latin typeface="Swis721 Lt BT"/>
              <a:cs typeface="Swis721 Lt BT"/>
            </a:endParaRPr>
          </a:p>
        </p:txBody>
      </p:sp>
    </p:spTree>
    <p:extLst>
      <p:ext uri="{BB962C8B-B14F-4D97-AF65-F5344CB8AC3E}">
        <p14:creationId xmlns:p14="http://schemas.microsoft.com/office/powerpoint/2010/main" val="215728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333" y="6130269"/>
            <a:ext cx="762000" cy="4233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5417" y="1768200"/>
            <a:ext cx="4652662" cy="33212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996" y="1850382"/>
            <a:ext cx="16381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4C4D4A"/>
                </a:solidFill>
                <a:latin typeface="Swis721 Lt BT"/>
                <a:cs typeface="Swis721 Lt BT"/>
              </a:rPr>
              <a:t>Documents &amp; Notices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3234" y="2725005"/>
            <a:ext cx="1697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4C4D4A"/>
                </a:solidFill>
                <a:latin typeface="Swis721 Lt BT"/>
                <a:cs typeface="Swis721 Lt BT"/>
              </a:rPr>
              <a:t>Buyers, Suppliers &amp;</a:t>
            </a:r>
            <a:br>
              <a:rPr lang="en-US" sz="1200" dirty="0" smtClean="0">
                <a:solidFill>
                  <a:srgbClr val="4C4D4A"/>
                </a:solidFill>
                <a:latin typeface="Swis721 Lt BT"/>
                <a:cs typeface="Swis721 Lt BT"/>
              </a:rPr>
            </a:br>
            <a:r>
              <a:rPr lang="en-US" sz="1200" dirty="0" smtClean="0">
                <a:solidFill>
                  <a:srgbClr val="4C4D4A"/>
                </a:solidFill>
                <a:latin typeface="Swis721 Lt BT"/>
                <a:cs typeface="Swis721 Lt BT"/>
              </a:rPr>
              <a:t>Organizations involved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86796" y="3773956"/>
            <a:ext cx="864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4C4D4A"/>
                </a:solidFill>
                <a:latin typeface="Swis721 Lt BT"/>
                <a:cs typeface="Swis721 Lt BT"/>
              </a:rPr>
              <a:t>Key Dates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8419" y="4597076"/>
            <a:ext cx="14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4C4D4A"/>
                </a:solidFill>
                <a:latin typeface="Swis721 Lt BT"/>
                <a:cs typeface="Swis721 Lt BT"/>
              </a:rPr>
              <a:t>Contract Values,</a:t>
            </a:r>
            <a:br>
              <a:rPr lang="en-US" sz="1200" dirty="0" smtClean="0">
                <a:solidFill>
                  <a:srgbClr val="4C4D4A"/>
                </a:solidFill>
                <a:latin typeface="Swis721 Lt BT"/>
                <a:cs typeface="Swis721 Lt BT"/>
              </a:rPr>
            </a:br>
            <a:r>
              <a:rPr lang="en-US" sz="1200" dirty="0" smtClean="0">
                <a:solidFill>
                  <a:srgbClr val="4C4D4A"/>
                </a:solidFill>
                <a:latin typeface="Swis721 Lt BT"/>
                <a:cs typeface="Swis721 Lt BT"/>
              </a:rPr>
              <a:t>Budget &amp; Spending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25105" y="1781504"/>
            <a:ext cx="1377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4C4D4A"/>
                </a:solidFill>
                <a:latin typeface="Swis721 Lt BT"/>
                <a:cs typeface="Swis721 Lt BT"/>
              </a:rPr>
              <a:t>Line items</a:t>
            </a:r>
            <a:r>
              <a:rPr lang="en-US" sz="1200" dirty="0">
                <a:solidFill>
                  <a:srgbClr val="4C4D4A"/>
                </a:solidFill>
                <a:latin typeface="Swis721 Lt BT"/>
                <a:cs typeface="Swis721 Lt BT"/>
              </a:rPr>
              <a:t> </a:t>
            </a:r>
            <a:r>
              <a:rPr lang="en-US" sz="1200" dirty="0" smtClean="0">
                <a:solidFill>
                  <a:srgbClr val="4C4D4A"/>
                </a:solidFill>
                <a:latin typeface="Swis721 Lt BT"/>
                <a:cs typeface="Swis721 Lt BT"/>
              </a:rPr>
              <a:t>&amp;</a:t>
            </a:r>
            <a:br>
              <a:rPr lang="en-US" sz="1200" dirty="0" smtClean="0">
                <a:solidFill>
                  <a:srgbClr val="4C4D4A"/>
                </a:solidFill>
                <a:latin typeface="Swis721 Lt BT"/>
                <a:cs typeface="Swis721 Lt BT"/>
              </a:rPr>
            </a:br>
            <a:r>
              <a:rPr lang="en-US" sz="1200" dirty="0" smtClean="0">
                <a:solidFill>
                  <a:srgbClr val="4C4D4A"/>
                </a:solidFill>
                <a:latin typeface="Swis721 Lt BT"/>
                <a:cs typeface="Swis721 Lt BT"/>
              </a:rPr>
              <a:t>their classification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25105" y="2718387"/>
            <a:ext cx="1043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4C4D4A"/>
                </a:solidFill>
                <a:latin typeface="Swis721 Lt BT"/>
                <a:cs typeface="Swis721 Lt BT"/>
              </a:rPr>
              <a:t>Milestones &amp;</a:t>
            </a:r>
            <a:br>
              <a:rPr lang="en-US" sz="1200" dirty="0" smtClean="0">
                <a:solidFill>
                  <a:srgbClr val="4C4D4A"/>
                </a:solidFill>
                <a:latin typeface="Swis721 Lt BT"/>
                <a:cs typeface="Swis721 Lt BT"/>
              </a:rPr>
            </a:br>
            <a:r>
              <a:rPr lang="en-US" sz="1200" dirty="0" smtClean="0">
                <a:solidFill>
                  <a:srgbClr val="4C4D4A"/>
                </a:solidFill>
                <a:latin typeface="Swis721 Lt BT"/>
                <a:cs typeface="Swis721 Lt BT"/>
              </a:rPr>
              <a:t>Performance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25105" y="3667722"/>
            <a:ext cx="761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4C4D4A"/>
                </a:solidFill>
                <a:latin typeface="Swis721 Lt BT"/>
                <a:cs typeface="Swis721 Lt BT"/>
              </a:rPr>
              <a:t>Location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25105" y="4602910"/>
            <a:ext cx="1531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4C4D4A"/>
                </a:solidFill>
                <a:latin typeface="Swis721 Lt BT"/>
                <a:cs typeface="Swis721 Lt BT"/>
              </a:rPr>
              <a:t>Joined-up data links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97127" y="572799"/>
            <a:ext cx="5745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4C4D4A"/>
                </a:solidFill>
                <a:latin typeface="Swis721 Lt BT"/>
                <a:cs typeface="Swis721 Lt BT"/>
              </a:rPr>
              <a:t>Integrated Data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67751" y="4615362"/>
            <a:ext cx="1823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4C4D4A"/>
                </a:solidFill>
                <a:latin typeface="Swis721 Lt BT"/>
                <a:cs typeface="Swis721 Lt BT"/>
              </a:rPr>
              <a:t>Contract Record</a:t>
            </a:r>
          </a:p>
        </p:txBody>
      </p:sp>
    </p:spTree>
    <p:extLst>
      <p:ext uri="{BB962C8B-B14F-4D97-AF65-F5344CB8AC3E}">
        <p14:creationId xmlns:p14="http://schemas.microsoft.com/office/powerpoint/2010/main" val="167713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333" y="6130269"/>
            <a:ext cx="762000" cy="42333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0729" y="1269421"/>
            <a:ext cx="8454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4C4D4A"/>
                </a:solidFill>
                <a:latin typeface="Swis721 Lt BT"/>
                <a:cs typeface="Swis721 Lt BT"/>
              </a:rPr>
              <a:t>What can users do with this data?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981" y="2558852"/>
            <a:ext cx="1179838" cy="11798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28433" y="3004377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ndes" charset="0"/>
                <a:ea typeface="Andes" charset="0"/>
                <a:cs typeface="Andes" charset="0"/>
              </a:rPr>
              <a:t>Private Sector</a:t>
            </a:r>
            <a:endParaRPr lang="en-US" dirty="0">
              <a:solidFill>
                <a:schemeClr val="tx2"/>
              </a:solidFill>
              <a:latin typeface="Andes" charset="0"/>
              <a:ea typeface="Andes" charset="0"/>
              <a:cs typeface="Ande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8433" y="256801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ndes" charset="0"/>
                <a:ea typeface="Andes" charset="0"/>
                <a:cs typeface="Andes" charset="0"/>
              </a:rPr>
              <a:t>Government</a:t>
            </a:r>
            <a:endParaRPr lang="en-US" dirty="0">
              <a:solidFill>
                <a:schemeClr val="tx2"/>
              </a:solidFill>
              <a:latin typeface="Andes" charset="0"/>
              <a:ea typeface="Andes" charset="0"/>
              <a:cs typeface="Ande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8433" y="3404934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ndes" charset="0"/>
                <a:ea typeface="Andes" charset="0"/>
                <a:cs typeface="Andes" charset="0"/>
              </a:rPr>
              <a:t>Civil Society</a:t>
            </a:r>
            <a:endParaRPr lang="en-US" dirty="0">
              <a:solidFill>
                <a:schemeClr val="tx2"/>
              </a:solidFill>
              <a:latin typeface="Andes" charset="0"/>
              <a:ea typeface="Andes" charset="0"/>
              <a:cs typeface="And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68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333" y="6130269"/>
            <a:ext cx="762000" cy="4233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1312" y="2316110"/>
            <a:ext cx="23713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C4D4A"/>
                </a:solidFill>
                <a:latin typeface="Swis721 Lt BT"/>
                <a:cs typeface="Swis721 Lt BT"/>
              </a:rPr>
              <a:t>Good value for money on the goods and services in the procurement process &amp; identify value for money in concluded contracts.</a:t>
            </a:r>
            <a:endParaRPr lang="en-US" sz="2000" dirty="0" smtClean="0">
              <a:solidFill>
                <a:srgbClr val="4C4D4A"/>
              </a:solidFill>
              <a:latin typeface="Swis721 Lt BT"/>
              <a:cs typeface="Swis721 Lt B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2865" y="2427758"/>
            <a:ext cx="1923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C4D4A"/>
                </a:solidFill>
                <a:latin typeface="Swis721 Lt BT"/>
                <a:cs typeface="Swis721 Lt BT"/>
              </a:rPr>
              <a:t>Analyze trends in prices and supplier performance</a:t>
            </a:r>
            <a:endParaRPr lang="en-US" sz="2000" dirty="0" smtClean="0">
              <a:solidFill>
                <a:srgbClr val="4C4D4A"/>
              </a:solidFill>
              <a:latin typeface="Swis721 Lt BT"/>
              <a:cs typeface="Swis721 Lt B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46860"/>
            <a:ext cx="9144000" cy="476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72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4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333" y="6130269"/>
            <a:ext cx="762000" cy="423334"/>
          </a:xfrm>
          <a:prstGeom prst="rect">
            <a:avLst/>
          </a:prstGeom>
        </p:spPr>
      </p:pic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8CB2112-E475-4ACC-8673-B2F682641DF3}" type="slidenum">
              <a:rPr lang="en-US" smtClean="0"/>
              <a:t>24</a:t>
            </a:fld>
            <a:endParaRPr lang="en-US"/>
          </a:p>
        </p:txBody>
      </p:sp>
      <p:sp>
        <p:nvSpPr>
          <p:cNvPr id="13" name="AutoShape 8" descr="mage result for ukraine flag"/>
          <p:cNvSpPr>
            <a:spLocks noChangeAspect="1" noChangeArrowheads="1"/>
          </p:cNvSpPr>
          <p:nvPr/>
        </p:nvSpPr>
        <p:spPr bwMode="auto">
          <a:xfrm>
            <a:off x="0" y="0"/>
            <a:ext cx="128587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2" descr="https://lh6.googleusercontent.com/f39m6MNHJ03KFNC6OendaIQV1p2tg15kb91dy5kOZMmc9eSXBvbPOZl2a_RRlD14XqQeuBP1fC3UOVyYlZD1T5k2zAm2Z7fkN-MBwpmCaDryKLlXhpgOplLLY5PDMp3epiVXid9aGWgB6gZ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9" y="165092"/>
            <a:ext cx="5602905" cy="342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ttps://lh5.googleusercontent.com/ZDiQ5wfv4z3ifAM31rX3REYY96od4g84unX5Y3BBmMAFLDx2vwnsTbdwgPKuL_lc5pasNNkJ5HSgq-DewEHBuY5NmVxZsZ51GtRA2XnglTngOCc5SQpHBEFJuTCjTlbFY297ygX8YHDoKiL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67" y="3518684"/>
            <a:ext cx="5141383" cy="346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2199" y="1158956"/>
            <a:ext cx="23368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2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333" y="6130269"/>
            <a:ext cx="762000" cy="423334"/>
          </a:xfrm>
          <a:prstGeom prst="rect">
            <a:avLst/>
          </a:prstGeom>
        </p:spPr>
      </p:pic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8CB2112-E475-4ACC-8673-B2F682641DF3}" type="slidenum">
              <a:rPr lang="en-US" smtClean="0"/>
              <a:t>25</a:t>
            </a:fld>
            <a:endParaRPr lang="en-US"/>
          </a:p>
        </p:txBody>
      </p:sp>
      <p:sp>
        <p:nvSpPr>
          <p:cNvPr id="13" name="AutoShape 8" descr="mage result for ukraine flag"/>
          <p:cNvSpPr>
            <a:spLocks noChangeAspect="1" noChangeArrowheads="1"/>
          </p:cNvSpPr>
          <p:nvPr/>
        </p:nvSpPr>
        <p:spPr bwMode="auto">
          <a:xfrm>
            <a:off x="0" y="0"/>
            <a:ext cx="128587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4" descr="https://lh3.googleusercontent.com/KhJC1h8U7YG0vqBDH-yNoiNQc3GHRRPn4sggokpWCNC2-Z56ky6K3_0-FhnYWbpeGbo7dxrUS2DLVyUIloyBNNfBQtXsISfSSfIlkh6pYQioW-0hlTl_Pm4KzVoJiXhPIPAJ6IoiCCma4W2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736681"/>
            <a:ext cx="7848600" cy="539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65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3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974" y="2253831"/>
            <a:ext cx="7399672" cy="30421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8374" y="2484735"/>
            <a:ext cx="23713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C4D4A"/>
                </a:solidFill>
                <a:latin typeface="Swis721 Lt BT"/>
                <a:cs typeface="Swis721 Lt BT"/>
              </a:rPr>
              <a:t>Scrutinize procurement documents and data for ‘red flags’ that might indicate public monies are being </a:t>
            </a:r>
            <a:r>
              <a:rPr lang="en-US" sz="2000" dirty="0" err="1">
                <a:solidFill>
                  <a:srgbClr val="4C4D4A"/>
                </a:solidFill>
                <a:latin typeface="Swis721 Lt BT"/>
                <a:cs typeface="Swis721 Lt BT"/>
              </a:rPr>
              <a:t>mis</a:t>
            </a:r>
            <a:r>
              <a:rPr lang="en-US" sz="2000" dirty="0">
                <a:solidFill>
                  <a:srgbClr val="4C4D4A"/>
                </a:solidFill>
                <a:latin typeface="Swis721 Lt BT"/>
                <a:cs typeface="Swis721 Lt BT"/>
              </a:rPr>
              <a:t>-used.</a:t>
            </a:r>
            <a:endParaRPr lang="en-US" sz="2000" dirty="0" smtClean="0">
              <a:solidFill>
                <a:srgbClr val="4C4D4A"/>
              </a:solidFill>
              <a:latin typeface="Swis721 Lt BT"/>
              <a:cs typeface="Swis721 Lt B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2865" y="2484735"/>
            <a:ext cx="23713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C4D4A"/>
                </a:solidFill>
                <a:latin typeface="Swis721 Lt BT"/>
                <a:cs typeface="Swis721 Lt BT"/>
              </a:rPr>
              <a:t>‘Micro’ approach and ‘systemic’ approach</a:t>
            </a:r>
            <a:endParaRPr lang="en-US" sz="2000" dirty="0" smtClean="0">
              <a:solidFill>
                <a:srgbClr val="4C4D4A"/>
              </a:solidFill>
              <a:latin typeface="Swis721 Lt BT"/>
              <a:cs typeface="Swis721 Lt B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6568" y="2484735"/>
            <a:ext cx="2149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C4D4A"/>
                </a:solidFill>
                <a:latin typeface="Swis721 Lt BT"/>
                <a:cs typeface="Swis721 Lt BT"/>
              </a:rPr>
              <a:t>Linkable data using globally unique identifiers for companies</a:t>
            </a:r>
            <a:endParaRPr lang="en-US" sz="2000" dirty="0" smtClean="0">
              <a:solidFill>
                <a:srgbClr val="4C4D4A"/>
              </a:solidFill>
              <a:latin typeface="Swis721 Lt BT"/>
              <a:cs typeface="Swis721 Lt B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60" y="623893"/>
            <a:ext cx="9144000" cy="49310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5810" y="5076897"/>
            <a:ext cx="1338968" cy="9000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3333" y="6130269"/>
            <a:ext cx="762000" cy="42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4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974" y="2301065"/>
            <a:ext cx="7412052" cy="1538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4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333" y="6130269"/>
            <a:ext cx="762000" cy="4233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9848" y="1058431"/>
            <a:ext cx="6499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4C4D4A"/>
                </a:solidFill>
                <a:latin typeface="Swis721 Lt BT"/>
                <a:cs typeface="Swis721 Lt BT"/>
              </a:rPr>
              <a:t>Competing for public contracts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5796" y="2652294"/>
            <a:ext cx="2630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4C4D4A"/>
                </a:solidFill>
                <a:latin typeface="Swis721 Lt BT"/>
                <a:cs typeface="Swis721 Lt BT"/>
              </a:rPr>
              <a:t>Track contracting</a:t>
            </a:r>
            <a:br>
              <a:rPr lang="en-US" sz="2000" dirty="0" smtClean="0">
                <a:solidFill>
                  <a:srgbClr val="4C4D4A"/>
                </a:solidFill>
                <a:latin typeface="Swis721 Lt BT"/>
                <a:cs typeface="Swis721 Lt BT"/>
              </a:rPr>
            </a:br>
            <a:r>
              <a:rPr lang="en-US" sz="2000" dirty="0" smtClean="0">
                <a:solidFill>
                  <a:srgbClr val="4C4D4A"/>
                </a:solidFill>
                <a:latin typeface="Swis721 Lt BT"/>
                <a:cs typeface="Swis721 Lt BT"/>
              </a:rPr>
              <a:t>opportunities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11886" y="2655268"/>
            <a:ext cx="2081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4C4D4A"/>
                </a:solidFill>
                <a:latin typeface="Swis721 Lt BT"/>
                <a:cs typeface="Swis721 Lt BT"/>
              </a:rPr>
              <a:t>Information on past contracts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04167" y="2459009"/>
            <a:ext cx="2383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4C4D4A"/>
                </a:solidFill>
                <a:latin typeface="Swis721 Lt BT"/>
                <a:cs typeface="Swis721 Lt BT"/>
              </a:rPr>
              <a:t>Forward looking</a:t>
            </a:r>
            <a:br>
              <a:rPr lang="en-US" sz="2000" dirty="0" smtClean="0">
                <a:solidFill>
                  <a:srgbClr val="4C4D4A"/>
                </a:solidFill>
                <a:latin typeface="Swis721 Lt BT"/>
                <a:cs typeface="Swis721 Lt BT"/>
              </a:rPr>
            </a:br>
            <a:r>
              <a:rPr lang="en-US" sz="2000" dirty="0" smtClean="0">
                <a:solidFill>
                  <a:srgbClr val="4C4D4A"/>
                </a:solidFill>
                <a:latin typeface="Swis721 Lt BT"/>
                <a:cs typeface="Swis721 Lt BT"/>
              </a:rPr>
              <a:t>and timely</a:t>
            </a:r>
            <a:br>
              <a:rPr lang="en-US" sz="2000" dirty="0" smtClean="0">
                <a:solidFill>
                  <a:srgbClr val="4C4D4A"/>
                </a:solidFill>
                <a:latin typeface="Swis721 Lt BT"/>
                <a:cs typeface="Swis721 Lt BT"/>
              </a:rPr>
            </a:br>
            <a:r>
              <a:rPr lang="en-US" sz="2000" dirty="0" smtClean="0">
                <a:solidFill>
                  <a:srgbClr val="4C4D4A"/>
                </a:solidFill>
                <a:latin typeface="Swis721 Lt BT"/>
                <a:cs typeface="Swis721 Lt BT"/>
              </a:rPr>
              <a:t>information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09862"/>
            <a:ext cx="9144000" cy="4838275"/>
          </a:xfrm>
          <a:prstGeom prst="rect">
            <a:avLst/>
          </a:prstGeom>
        </p:spPr>
      </p:pic>
      <p:pic>
        <p:nvPicPr>
          <p:cNvPr id="14" name="Picture 3" descr="[$4C580EBFAB9CE45B.jpg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886" y="5023116"/>
            <a:ext cx="1708598" cy="174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[$2170F85698D18B28.jpg]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" t="4616" r="4892" b="-1538"/>
          <a:stretch/>
        </p:blipFill>
        <p:spPr bwMode="auto">
          <a:xfrm>
            <a:off x="5378475" y="5023116"/>
            <a:ext cx="1202511" cy="168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68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333" y="6130269"/>
            <a:ext cx="762000" cy="4233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68" y="2194348"/>
            <a:ext cx="8001773" cy="23956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9848" y="1058431"/>
            <a:ext cx="6499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8D724"/>
                </a:solidFill>
                <a:latin typeface="Swis721 Lt BT"/>
                <a:cs typeface="Swis721 Lt BT"/>
              </a:rPr>
              <a:t>Monitoring Service Delivery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5974" y="2428156"/>
            <a:ext cx="34173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C4D4A"/>
                </a:solidFill>
                <a:latin typeface="Swis721 Lt BT"/>
                <a:cs typeface="Swis721 Lt BT"/>
              </a:rPr>
              <a:t>Ensure that public contracting is delivering value to citizens in terms of quality of goods, works, and services. </a:t>
            </a:r>
            <a:endParaRPr lang="en-US" sz="2000" dirty="0" smtClean="0">
              <a:solidFill>
                <a:srgbClr val="4C4D4A"/>
              </a:solidFill>
              <a:latin typeface="Swis721 Lt BT"/>
              <a:cs typeface="Swis721 Lt B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40566" y="2428156"/>
            <a:ext cx="3417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C4D4A"/>
                </a:solidFill>
                <a:latin typeface="Swis721 Lt BT"/>
                <a:cs typeface="Swis721 Lt BT"/>
              </a:rPr>
              <a:t>Especial interest on data on location and subcontracting </a:t>
            </a:r>
            <a:endParaRPr lang="en-US" sz="2000" dirty="0" smtClean="0">
              <a:solidFill>
                <a:srgbClr val="4C4D4A"/>
              </a:solidFill>
              <a:latin typeface="Swis721 Lt BT"/>
              <a:cs typeface="Swis721 Lt B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6938" y="3243764"/>
            <a:ext cx="7940385" cy="4316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68589"/>
            <a:ext cx="9141664" cy="379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7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333" y="6130269"/>
            <a:ext cx="762000" cy="4233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9848" y="524273"/>
            <a:ext cx="6499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Swis721 Lt BT"/>
                <a:cs typeface="Swis721 Lt BT"/>
              </a:rPr>
              <a:t>How to implement OCDS</a:t>
            </a:r>
          </a:p>
        </p:txBody>
      </p:sp>
      <p:pic>
        <p:nvPicPr>
          <p:cNvPr id="4" name="Picture 3" descr="Screen Shot 2015-06-05 at 9.23.1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1671"/>
            <a:ext cx="9144000" cy="40319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8558" y="1990036"/>
            <a:ext cx="23833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30000" dirty="0">
                <a:latin typeface="Arial"/>
                <a:cs typeface="Arial"/>
              </a:rPr>
              <a:t>+ adding other useful data (geolocation, integration with budget and </a:t>
            </a:r>
            <a:r>
              <a:rPr lang="en-US" sz="1200" baseline="30000" dirty="0" smtClean="0">
                <a:latin typeface="Arial"/>
                <a:cs typeface="Arial"/>
              </a:rPr>
              <a:t>treasury </a:t>
            </a:r>
            <a:r>
              <a:rPr lang="en-US" sz="1200" baseline="30000" dirty="0">
                <a:latin typeface="Arial"/>
                <a:cs typeface="Arial"/>
              </a:rPr>
              <a:t>data).</a:t>
            </a:r>
          </a:p>
        </p:txBody>
      </p:sp>
      <p:sp>
        <p:nvSpPr>
          <p:cNvPr id="6" name="Rectangle 5"/>
          <p:cNvSpPr/>
          <p:nvPr/>
        </p:nvSpPr>
        <p:spPr>
          <a:xfrm>
            <a:off x="6238558" y="2538774"/>
            <a:ext cx="12964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30000" dirty="0">
                <a:latin typeface="Arial"/>
                <a:cs typeface="Arial"/>
              </a:rPr>
              <a:t>+ accessible by API</a:t>
            </a:r>
          </a:p>
          <a:p>
            <a:r>
              <a:rPr lang="fr-FR" sz="1200" baseline="30000" dirty="0">
                <a:latin typeface="Arial"/>
                <a:cs typeface="Arial"/>
              </a:rPr>
              <a:t>+ persistent </a:t>
            </a:r>
            <a:r>
              <a:rPr lang="fr-FR" sz="1200" baseline="30000" dirty="0" err="1">
                <a:latin typeface="Arial"/>
                <a:cs typeface="Arial"/>
              </a:rPr>
              <a:t>URLs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38558" y="2893781"/>
            <a:ext cx="14674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200" baseline="30000" dirty="0">
                <a:latin typeface="Arial"/>
                <a:cs typeface="Arial"/>
              </a:rPr>
              <a:t>+ Addendum </a:t>
            </a:r>
          </a:p>
          <a:p>
            <a:r>
              <a:rPr lang="en-US" sz="1200" baseline="30000" dirty="0">
                <a:latin typeface="Arial"/>
                <a:cs typeface="Arial"/>
              </a:rPr>
              <a:t>+ Physical progress data</a:t>
            </a:r>
          </a:p>
          <a:p>
            <a:r>
              <a:rPr lang="en-US" sz="1200" baseline="30000" dirty="0">
                <a:latin typeface="Arial"/>
                <a:cs typeface="Arial"/>
              </a:rPr>
              <a:t>+ Financial progress data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38558" y="3588919"/>
            <a:ext cx="25667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30000" dirty="0">
                <a:latin typeface="Arial"/>
                <a:cs typeface="Arial"/>
              </a:rPr>
              <a:t>Tender + Award data structured with unique identifiers + classifications in JSON format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38558" y="3933216"/>
            <a:ext cx="21024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30000" dirty="0">
                <a:latin typeface="Arial"/>
                <a:cs typeface="Arial"/>
              </a:rPr>
              <a:t>Tender + Award Notices with structured downloadable CSV data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38558" y="4560444"/>
            <a:ext cx="15311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>
                <a:latin typeface="Arial"/>
                <a:cs typeface="Arial"/>
              </a:rPr>
              <a:t>Only Tender Notices as PDFs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1833" y="2758827"/>
            <a:ext cx="839522" cy="55035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830680" y="2923946"/>
            <a:ext cx="8889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30000" dirty="0">
                <a:latin typeface="Arial"/>
                <a:cs typeface="Arial"/>
              </a:rPr>
              <a:t>well structured in JSON format</a:t>
            </a:r>
          </a:p>
        </p:txBody>
      </p:sp>
    </p:spTree>
    <p:extLst>
      <p:ext uri="{BB962C8B-B14F-4D97-AF65-F5344CB8AC3E}">
        <p14:creationId xmlns:p14="http://schemas.microsoft.com/office/powerpoint/2010/main" val="131961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333" y="6130269"/>
            <a:ext cx="762000" cy="423334"/>
          </a:xfrm>
          <a:prstGeom prst="rect">
            <a:avLst/>
          </a:prstGeom>
        </p:spPr>
      </p:pic>
      <p:pic>
        <p:nvPicPr>
          <p:cNvPr id="4" name="Picture 3" descr="Screen Shot 2015-06-05 at 9.14.4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37" y="427969"/>
            <a:ext cx="75946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6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모서리가 둥근 직사각형 104"/>
          <p:cNvSpPr/>
          <p:nvPr/>
        </p:nvSpPr>
        <p:spPr bwMode="auto">
          <a:xfrm>
            <a:off x="539651" y="2204368"/>
            <a:ext cx="8064698" cy="4463132"/>
          </a:xfrm>
          <a:prstGeom prst="roundRect">
            <a:avLst>
              <a:gd name="adj" fmla="val 959"/>
            </a:avLst>
          </a:prstGeom>
          <a:gradFill flip="none" rotWithShape="1">
            <a:gsLst>
              <a:gs pos="0">
                <a:schemeClr val="bg1">
                  <a:shade val="30000"/>
                  <a:satMod val="115000"/>
                  <a:lumMod val="49000"/>
                </a:schemeClr>
              </a:gs>
              <a:gs pos="100000">
                <a:schemeClr val="bg1">
                  <a:lumMod val="75000"/>
                  <a:shade val="67500"/>
                  <a:satMod val="115000"/>
                </a:schemeClr>
              </a:gs>
            </a:gsLst>
            <a:lin ang="5400000" scaled="1"/>
            <a:tileRect/>
          </a:gradFill>
          <a:ln w="19050">
            <a:solidFill>
              <a:srgbClr val="00B0F0"/>
            </a:solidFill>
            <a:headEnd/>
            <a:tailEnd/>
          </a:ln>
          <a:effectLst>
            <a:outerShdw blurRad="63500" dist="38100" dir="2700000" algn="tl" rotWithShape="0">
              <a:prstClr val="black">
                <a:alpha val="57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400"/>
              </a:lnSpc>
              <a:spcBef>
                <a:spcPct val="50000"/>
              </a:spcBef>
              <a:buSzPct val="65000"/>
            </a:pPr>
            <a:endParaRPr lang="ko-KR" altLang="en-US" sz="2000" dirty="0">
              <a:solidFill>
                <a:schemeClr val="bg1"/>
              </a:solidFill>
              <a:latin typeface="Arial" charset="0"/>
              <a:ea typeface="돋움" pitchFamily="50" charset="-127"/>
              <a:cs typeface="Arial" charset="0"/>
            </a:endParaRPr>
          </a:p>
        </p:txBody>
      </p:sp>
      <p:sp>
        <p:nvSpPr>
          <p:cNvPr id="81" name="Rectangle 14"/>
          <p:cNvSpPr>
            <a:spLocks noChangeArrowheads="1"/>
          </p:cNvSpPr>
          <p:nvPr/>
        </p:nvSpPr>
        <p:spPr bwMode="auto">
          <a:xfrm>
            <a:off x="522622" y="2103668"/>
            <a:ext cx="8103217" cy="285749"/>
          </a:xfrm>
          <a:prstGeom prst="roundRect">
            <a:avLst/>
          </a:prstGeom>
          <a:solidFill>
            <a:srgbClr val="00B0F0"/>
          </a:solidFill>
          <a:ln>
            <a:noFill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>
            <a:noAutofit/>
          </a:bodyPr>
          <a:lstStyle/>
          <a:p>
            <a:pPr algn="ctr"/>
            <a:r>
              <a:rPr lang="en-US" altLang="ko-KR" b="1" dirty="0" smtClean="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63500" dist="25400" dir="2700000" algn="tl" rotWithShape="0">
                    <a:prstClr val="black">
                      <a:alpha val="47000"/>
                    </a:prstClr>
                  </a:outerShdw>
                </a:effectLst>
                <a:latin typeface="Arial" pitchFamily="34" charset="0"/>
                <a:ea typeface="돋움" pitchFamily="50" charset="-127"/>
                <a:cs typeface="Arial" pitchFamily="34" charset="0"/>
              </a:rPr>
              <a:t>After</a:t>
            </a:r>
            <a:endParaRPr lang="en-US" altLang="ko-KR" b="1" dirty="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effectLst>
                <a:outerShdw blurRad="63500" dist="25400" dir="2700000" algn="tl" rotWithShape="0">
                  <a:prstClr val="black">
                    <a:alpha val="47000"/>
                  </a:prstClr>
                </a:outerShdw>
              </a:effectLst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grpSp>
        <p:nvGrpSpPr>
          <p:cNvPr id="82" name="그룹 70"/>
          <p:cNvGrpSpPr/>
          <p:nvPr/>
        </p:nvGrpSpPr>
        <p:grpSpPr>
          <a:xfrm>
            <a:off x="710885" y="5572539"/>
            <a:ext cx="1033034" cy="923458"/>
            <a:chOff x="5509270" y="5255518"/>
            <a:chExt cx="1438462" cy="1285884"/>
          </a:xfrm>
        </p:grpSpPr>
        <p:sp>
          <p:nvSpPr>
            <p:cNvPr id="83" name="모서리가 둥근 직사각형 72"/>
            <p:cNvSpPr/>
            <p:nvPr/>
          </p:nvSpPr>
          <p:spPr bwMode="auto">
            <a:xfrm>
              <a:off x="5509270" y="5255518"/>
              <a:ext cx="1438462" cy="1285884"/>
            </a:xfrm>
            <a:prstGeom prst="roundRect">
              <a:avLst>
                <a:gd name="adj" fmla="val 5982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16200000" scaled="1"/>
              <a:tileRect/>
            </a:gradFill>
            <a:ln w="19050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21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5400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ts val="1400"/>
                </a:lnSpc>
                <a:spcBef>
                  <a:spcPct val="50000"/>
                </a:spcBef>
                <a:buSzPct val="65000"/>
              </a:pPr>
              <a:endParaRPr lang="ko-KR" altLang="en-US" sz="2000" dirty="0">
                <a:solidFill>
                  <a:schemeClr val="bg1"/>
                </a:solidFill>
                <a:latin typeface="Arial" charset="0"/>
                <a:ea typeface="돋움" pitchFamily="50" charset="-127"/>
                <a:cs typeface="Arial" charset="0"/>
              </a:endParaRPr>
            </a:p>
          </p:txBody>
        </p:sp>
        <p:sp>
          <p:nvSpPr>
            <p:cNvPr id="84" name="Rectangle 8"/>
            <p:cNvSpPr>
              <a:spLocks noChangeArrowheads="1"/>
            </p:cNvSpPr>
            <p:nvPr/>
          </p:nvSpPr>
          <p:spPr bwMode="auto">
            <a:xfrm>
              <a:off x="5573378" y="6080923"/>
              <a:ext cx="1310248" cy="3831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ko-KR" sz="1050" b="1" spc="-80" dirty="0">
                  <a:gradFill>
                    <a:gsLst>
                      <a:gs pos="0">
                        <a:schemeClr val="tx2">
                          <a:lumMod val="75000"/>
                        </a:schemeClr>
                      </a:gs>
                      <a:gs pos="100000">
                        <a:srgbClr val="0070C0"/>
                      </a:gs>
                    </a:gsLst>
                    <a:lin ang="16200000" scaled="1"/>
                  </a:gradFill>
                  <a:latin typeface="Arial" pitchFamily="34" charset="0"/>
                  <a:ea typeface="돋움" pitchFamily="50" charset="-127"/>
                </a:rPr>
                <a:t>Certification-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ko-KR" sz="1050" b="1" spc="-80" dirty="0">
                  <a:gradFill>
                    <a:gsLst>
                      <a:gs pos="0">
                        <a:schemeClr val="tx2">
                          <a:lumMod val="75000"/>
                        </a:schemeClr>
                      </a:gs>
                      <a:gs pos="100000">
                        <a:srgbClr val="0070C0"/>
                      </a:gs>
                    </a:gsLst>
                    <a:lin ang="16200000" scaled="1"/>
                  </a:gradFill>
                  <a:latin typeface="Arial" pitchFamily="34" charset="0"/>
                  <a:ea typeface="돋움" pitchFamily="50" charset="-127"/>
                </a:rPr>
                <a:t>Related agencies</a:t>
              </a:r>
            </a:p>
          </p:txBody>
        </p:sp>
        <p:pic>
          <p:nvPicPr>
            <p:cNvPr id="85" name="그림 74" descr="21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65727" y="5392266"/>
              <a:ext cx="325548" cy="649036"/>
            </a:xfrm>
            <a:prstGeom prst="rect">
              <a:avLst/>
            </a:prstGeom>
          </p:spPr>
        </p:pic>
      </p:grpSp>
      <p:grpSp>
        <p:nvGrpSpPr>
          <p:cNvPr id="86" name="그룹 79"/>
          <p:cNvGrpSpPr/>
          <p:nvPr/>
        </p:nvGrpSpPr>
        <p:grpSpPr>
          <a:xfrm>
            <a:off x="709823" y="2524441"/>
            <a:ext cx="1035158" cy="923458"/>
            <a:chOff x="622498" y="2441451"/>
            <a:chExt cx="1441420" cy="1285884"/>
          </a:xfrm>
        </p:grpSpPr>
        <p:sp>
          <p:nvSpPr>
            <p:cNvPr id="87" name="모서리가 둥근 직사각형 80"/>
            <p:cNvSpPr/>
            <p:nvPr/>
          </p:nvSpPr>
          <p:spPr bwMode="auto">
            <a:xfrm>
              <a:off x="623977" y="2441451"/>
              <a:ext cx="1438462" cy="1285884"/>
            </a:xfrm>
            <a:prstGeom prst="roundRect">
              <a:avLst>
                <a:gd name="adj" fmla="val 5982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16200000" scaled="1"/>
              <a:tileRect/>
            </a:gradFill>
            <a:ln w="19050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21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5400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ts val="1400"/>
                </a:lnSpc>
                <a:spcBef>
                  <a:spcPct val="50000"/>
                </a:spcBef>
                <a:buSzPct val="65000"/>
              </a:pPr>
              <a:endParaRPr lang="ko-KR" altLang="en-US" sz="2000" dirty="0">
                <a:solidFill>
                  <a:schemeClr val="bg1"/>
                </a:solidFill>
                <a:latin typeface="Arial" charset="0"/>
                <a:ea typeface="돋움" pitchFamily="50" charset="-127"/>
                <a:cs typeface="Arial" charset="0"/>
              </a:endParaRPr>
            </a:p>
          </p:txBody>
        </p:sp>
        <p:sp>
          <p:nvSpPr>
            <p:cNvPr id="88" name="Rectangle 13"/>
            <p:cNvSpPr>
              <a:spLocks noChangeArrowheads="1"/>
            </p:cNvSpPr>
            <p:nvPr/>
          </p:nvSpPr>
          <p:spPr bwMode="auto">
            <a:xfrm>
              <a:off x="622498" y="3303925"/>
              <a:ext cx="1441420" cy="41549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ko-KR" sz="900" b="1" spc="-80" dirty="0">
                  <a:gradFill>
                    <a:gsLst>
                      <a:gs pos="0">
                        <a:schemeClr val="tx2">
                          <a:lumMod val="75000"/>
                        </a:schemeClr>
                      </a:gs>
                      <a:gs pos="100000">
                        <a:srgbClr val="0070C0"/>
                      </a:gs>
                    </a:gsLst>
                    <a:lin ang="16200000" scaled="1"/>
                  </a:gradFill>
                  <a:latin typeface="Arial" pitchFamily="34" charset="0"/>
                  <a:ea typeface="돋움" pitchFamily="50" charset="-127"/>
                </a:rPr>
                <a:t>Ministry of Strategy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ko-KR" sz="900" b="1" spc="-80" dirty="0">
                  <a:gradFill>
                    <a:gsLst>
                      <a:gs pos="0">
                        <a:schemeClr val="tx2">
                          <a:lumMod val="75000"/>
                        </a:schemeClr>
                      </a:gs>
                      <a:gs pos="100000">
                        <a:srgbClr val="0070C0"/>
                      </a:gs>
                    </a:gsLst>
                    <a:lin ang="16200000" scaled="1"/>
                  </a:gradFill>
                  <a:latin typeface="Arial" pitchFamily="34" charset="0"/>
                  <a:ea typeface="돋움" pitchFamily="50" charset="-127"/>
                </a:rPr>
                <a:t>and Finance</a:t>
              </a:r>
            </a:p>
          </p:txBody>
        </p:sp>
        <p:pic>
          <p:nvPicPr>
            <p:cNvPr id="89" name="그림 84" descr="26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1516" y="2698626"/>
              <a:ext cx="863384" cy="571412"/>
            </a:xfrm>
            <a:prstGeom prst="rect">
              <a:avLst/>
            </a:prstGeom>
          </p:spPr>
        </p:pic>
      </p:grpSp>
      <p:grpSp>
        <p:nvGrpSpPr>
          <p:cNvPr id="90" name="그룹 116"/>
          <p:cNvGrpSpPr/>
          <p:nvPr/>
        </p:nvGrpSpPr>
        <p:grpSpPr>
          <a:xfrm>
            <a:off x="710885" y="4556507"/>
            <a:ext cx="1033034" cy="923458"/>
            <a:chOff x="2176686" y="5255518"/>
            <a:chExt cx="1438462" cy="1285884"/>
          </a:xfrm>
        </p:grpSpPr>
        <p:sp>
          <p:nvSpPr>
            <p:cNvPr id="91" name="모서리가 둥근 직사각형 117"/>
            <p:cNvSpPr/>
            <p:nvPr/>
          </p:nvSpPr>
          <p:spPr bwMode="auto">
            <a:xfrm>
              <a:off x="2176686" y="5255518"/>
              <a:ext cx="1438462" cy="1285884"/>
            </a:xfrm>
            <a:prstGeom prst="roundRect">
              <a:avLst>
                <a:gd name="adj" fmla="val 5982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16200000" scaled="1"/>
              <a:tileRect/>
            </a:gradFill>
            <a:ln w="19050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21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5400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ts val="1400"/>
                </a:lnSpc>
                <a:spcBef>
                  <a:spcPct val="50000"/>
                </a:spcBef>
                <a:buSzPct val="65000"/>
              </a:pPr>
              <a:endParaRPr lang="ko-KR" altLang="en-US" sz="2000" dirty="0">
                <a:solidFill>
                  <a:schemeClr val="bg1"/>
                </a:solidFill>
                <a:latin typeface="Arial" charset="0"/>
                <a:ea typeface="돋움" pitchFamily="50" charset="-127"/>
                <a:cs typeface="Arial" charset="0"/>
              </a:endParaRPr>
            </a:p>
          </p:txBody>
        </p:sp>
        <p:sp>
          <p:nvSpPr>
            <p:cNvPr id="92" name="Rectangle 14"/>
            <p:cNvSpPr>
              <a:spLocks noChangeArrowheads="1"/>
            </p:cNvSpPr>
            <p:nvPr/>
          </p:nvSpPr>
          <p:spPr bwMode="auto">
            <a:xfrm>
              <a:off x="2385200" y="6077528"/>
              <a:ext cx="1021433" cy="41549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 anchorCtr="0">
              <a:noAutofit/>
            </a:bodyPr>
            <a:lstStyle/>
            <a:p>
              <a:pPr algn="ctr"/>
              <a:r>
                <a:rPr lang="en-US" altLang="ko-KR" sz="1050" b="1" spc="-80" dirty="0">
                  <a:gradFill>
                    <a:gsLst>
                      <a:gs pos="0">
                        <a:schemeClr val="tx2">
                          <a:lumMod val="75000"/>
                        </a:schemeClr>
                      </a:gs>
                      <a:gs pos="100000">
                        <a:srgbClr val="0070C0"/>
                      </a:gs>
                    </a:gsLst>
                    <a:lin ang="16200000" scaled="1"/>
                  </a:gradFill>
                  <a:latin typeface="Arial" pitchFamily="34" charset="0"/>
                  <a:ea typeface="돋움" pitchFamily="50" charset="-127"/>
                </a:rPr>
                <a:t>Construction</a:t>
              </a:r>
            </a:p>
            <a:p>
              <a:pPr algn="ctr"/>
              <a:r>
                <a:rPr lang="en-US" altLang="ko-KR" sz="1050" b="1" spc="-80" dirty="0">
                  <a:gradFill>
                    <a:gsLst>
                      <a:gs pos="0">
                        <a:schemeClr val="tx2">
                          <a:lumMod val="75000"/>
                        </a:schemeClr>
                      </a:gs>
                      <a:gs pos="100000">
                        <a:srgbClr val="0070C0"/>
                      </a:gs>
                    </a:gsLst>
                    <a:lin ang="16200000" scaled="1"/>
                  </a:gradFill>
                  <a:latin typeface="Arial" pitchFamily="34" charset="0"/>
                  <a:ea typeface="돋움" pitchFamily="50" charset="-127"/>
                </a:rPr>
                <a:t>Authorities</a:t>
              </a:r>
            </a:p>
          </p:txBody>
        </p:sp>
        <p:pic>
          <p:nvPicPr>
            <p:cNvPr id="93" name="그림 119" descr="07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10484" y="5368583"/>
              <a:ext cx="570866" cy="688300"/>
            </a:xfrm>
            <a:prstGeom prst="rect">
              <a:avLst/>
            </a:prstGeom>
          </p:spPr>
        </p:pic>
      </p:grpSp>
      <p:grpSp>
        <p:nvGrpSpPr>
          <p:cNvPr id="94" name="그룹 120"/>
          <p:cNvGrpSpPr/>
          <p:nvPr/>
        </p:nvGrpSpPr>
        <p:grpSpPr>
          <a:xfrm>
            <a:off x="710885" y="3540474"/>
            <a:ext cx="1033034" cy="923458"/>
            <a:chOff x="623977" y="3857997"/>
            <a:chExt cx="1438462" cy="1285884"/>
          </a:xfrm>
        </p:grpSpPr>
        <p:sp>
          <p:nvSpPr>
            <p:cNvPr id="95" name="모서리가 둥근 직사각형 121"/>
            <p:cNvSpPr/>
            <p:nvPr/>
          </p:nvSpPr>
          <p:spPr bwMode="auto">
            <a:xfrm>
              <a:off x="623977" y="3857997"/>
              <a:ext cx="1438462" cy="1285884"/>
            </a:xfrm>
            <a:prstGeom prst="roundRect">
              <a:avLst>
                <a:gd name="adj" fmla="val 5982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16200000" scaled="1"/>
              <a:tileRect/>
            </a:gradFill>
            <a:ln w="19050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21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5400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ts val="1400"/>
                </a:lnSpc>
                <a:spcBef>
                  <a:spcPct val="50000"/>
                </a:spcBef>
                <a:buSzPct val="65000"/>
              </a:pPr>
              <a:endParaRPr lang="ko-KR" altLang="en-US" sz="2000" dirty="0">
                <a:solidFill>
                  <a:schemeClr val="bg1"/>
                </a:solidFill>
                <a:latin typeface="Arial" charset="0"/>
                <a:ea typeface="돋움" pitchFamily="50" charset="-127"/>
                <a:cs typeface="Arial" charset="0"/>
              </a:endParaRPr>
            </a:p>
          </p:txBody>
        </p:sp>
        <p:sp>
          <p:nvSpPr>
            <p:cNvPr id="96" name="Rectangle 9"/>
            <p:cNvSpPr>
              <a:spLocks noChangeArrowheads="1"/>
            </p:cNvSpPr>
            <p:nvPr/>
          </p:nvSpPr>
          <p:spPr bwMode="auto">
            <a:xfrm>
              <a:off x="678559" y="4768510"/>
              <a:ext cx="1329298" cy="23775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ko-KR" sz="1050" b="1" spc="-80" dirty="0" smtClean="0">
                  <a:gradFill>
                    <a:gsLst>
                      <a:gs pos="0">
                        <a:schemeClr val="tx2">
                          <a:lumMod val="75000"/>
                        </a:schemeClr>
                      </a:gs>
                      <a:gs pos="100000">
                        <a:srgbClr val="0070C0"/>
                      </a:gs>
                    </a:gsLst>
                    <a:lin ang="16200000" scaled="1"/>
                  </a:gradFill>
                  <a:latin typeface="Arial" pitchFamily="34" charset="0"/>
                  <a:ea typeface="돋움" pitchFamily="50" charset="-127"/>
                </a:rPr>
                <a:t>National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ko-KR" sz="1050" b="1" spc="-80" dirty="0" smtClean="0">
                  <a:gradFill>
                    <a:gsLst>
                      <a:gs pos="0">
                        <a:schemeClr val="tx2">
                          <a:lumMod val="75000"/>
                        </a:schemeClr>
                      </a:gs>
                      <a:gs pos="100000">
                        <a:srgbClr val="0070C0"/>
                      </a:gs>
                    </a:gsLst>
                    <a:lin ang="16200000" scaled="1"/>
                  </a:gradFill>
                  <a:latin typeface="Arial" pitchFamily="34" charset="0"/>
                  <a:ea typeface="돋움" pitchFamily="50" charset="-127"/>
                </a:rPr>
                <a:t>Tax </a:t>
              </a:r>
              <a:r>
                <a:rPr lang="en-US" altLang="ko-KR" sz="1050" b="1" spc="-80" dirty="0">
                  <a:gradFill>
                    <a:gsLst>
                      <a:gs pos="0">
                        <a:schemeClr val="tx2">
                          <a:lumMod val="75000"/>
                        </a:schemeClr>
                      </a:gs>
                      <a:gs pos="100000">
                        <a:srgbClr val="0070C0"/>
                      </a:gs>
                    </a:gsLst>
                    <a:lin ang="16200000" scaled="1"/>
                  </a:gradFill>
                  <a:latin typeface="Arial" pitchFamily="34" charset="0"/>
                  <a:ea typeface="돋움" pitchFamily="50" charset="-127"/>
                </a:rPr>
                <a:t>Office</a:t>
              </a:r>
            </a:p>
          </p:txBody>
        </p:sp>
        <p:pic>
          <p:nvPicPr>
            <p:cNvPr id="97" name="그림 123" descr="08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6193" y="4021460"/>
              <a:ext cx="1014031" cy="633235"/>
            </a:xfrm>
            <a:prstGeom prst="rect">
              <a:avLst/>
            </a:prstGeom>
          </p:spPr>
        </p:pic>
      </p:grpSp>
      <p:grpSp>
        <p:nvGrpSpPr>
          <p:cNvPr id="98" name="그룹 143"/>
          <p:cNvGrpSpPr/>
          <p:nvPr/>
        </p:nvGrpSpPr>
        <p:grpSpPr>
          <a:xfrm>
            <a:off x="7429132" y="2524441"/>
            <a:ext cx="1035158" cy="923458"/>
            <a:chOff x="6156176" y="2179536"/>
            <a:chExt cx="1202795" cy="1073007"/>
          </a:xfrm>
        </p:grpSpPr>
        <p:sp>
          <p:nvSpPr>
            <p:cNvPr id="99" name="모서리가 둥근 직사각형 136"/>
            <p:cNvSpPr/>
            <p:nvPr/>
          </p:nvSpPr>
          <p:spPr bwMode="auto">
            <a:xfrm>
              <a:off x="6157410" y="2179536"/>
              <a:ext cx="1200327" cy="1073007"/>
            </a:xfrm>
            <a:prstGeom prst="roundRect">
              <a:avLst>
                <a:gd name="adj" fmla="val 5982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16200000" scaled="1"/>
              <a:tileRect/>
            </a:gradFill>
            <a:ln w="19050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21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5400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ts val="1400"/>
                </a:lnSpc>
                <a:spcBef>
                  <a:spcPct val="50000"/>
                </a:spcBef>
                <a:buSzPct val="65000"/>
              </a:pPr>
              <a:endParaRPr lang="ko-KR" altLang="en-US" sz="2000" dirty="0">
                <a:solidFill>
                  <a:schemeClr val="bg1"/>
                </a:solidFill>
                <a:latin typeface="Arial" charset="0"/>
                <a:ea typeface="돋움" pitchFamily="50" charset="-127"/>
                <a:cs typeface="Arial" charset="0"/>
              </a:endParaRPr>
            </a:p>
          </p:txBody>
        </p:sp>
        <p:sp>
          <p:nvSpPr>
            <p:cNvPr id="100" name="Rectangle 13"/>
            <p:cNvSpPr>
              <a:spLocks noChangeArrowheads="1"/>
            </p:cNvSpPr>
            <p:nvPr/>
          </p:nvSpPr>
          <p:spPr bwMode="auto">
            <a:xfrm>
              <a:off x="6156176" y="2857309"/>
              <a:ext cx="1202795" cy="3467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ko-KR" sz="1050" b="1" spc="-80" dirty="0">
                  <a:gradFill>
                    <a:gsLst>
                      <a:gs pos="0">
                        <a:schemeClr val="tx2">
                          <a:lumMod val="75000"/>
                        </a:schemeClr>
                      </a:gs>
                      <a:gs pos="100000">
                        <a:srgbClr val="0070C0"/>
                      </a:gs>
                    </a:gsLst>
                    <a:lin ang="16200000" scaled="1"/>
                  </a:gradFill>
                  <a:latin typeface="Arial" pitchFamily="34" charset="0"/>
                  <a:ea typeface="돋움" pitchFamily="50" charset="-127"/>
                </a:rPr>
                <a:t>Industry 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ko-KR" sz="1050" b="1" spc="-80" dirty="0">
                  <a:gradFill>
                    <a:gsLst>
                      <a:gs pos="0">
                        <a:schemeClr val="tx2">
                          <a:lumMod val="75000"/>
                        </a:schemeClr>
                      </a:gs>
                      <a:gs pos="100000">
                        <a:srgbClr val="0070C0"/>
                      </a:gs>
                    </a:gsLst>
                    <a:lin ang="16200000" scaled="1"/>
                  </a:gradFill>
                  <a:latin typeface="Arial" pitchFamily="34" charset="0"/>
                  <a:ea typeface="돋움" pitchFamily="50" charset="-127"/>
                </a:rPr>
                <a:t>Associations</a:t>
              </a:r>
            </a:p>
          </p:txBody>
        </p:sp>
        <p:pic>
          <p:nvPicPr>
            <p:cNvPr id="101" name="그림 78" descr="23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81661" y="2244551"/>
              <a:ext cx="351825" cy="604565"/>
            </a:xfrm>
            <a:prstGeom prst="rect">
              <a:avLst/>
            </a:prstGeom>
          </p:spPr>
        </p:pic>
      </p:grpSp>
      <p:grpSp>
        <p:nvGrpSpPr>
          <p:cNvPr id="102" name="그룹 144"/>
          <p:cNvGrpSpPr/>
          <p:nvPr/>
        </p:nvGrpSpPr>
        <p:grpSpPr>
          <a:xfrm>
            <a:off x="7430194" y="3540474"/>
            <a:ext cx="1033034" cy="923458"/>
            <a:chOff x="6157410" y="3285612"/>
            <a:chExt cx="1200327" cy="1073007"/>
          </a:xfrm>
        </p:grpSpPr>
        <p:sp>
          <p:nvSpPr>
            <p:cNvPr id="103" name="모서리가 둥근 직사각형 130"/>
            <p:cNvSpPr/>
            <p:nvPr/>
          </p:nvSpPr>
          <p:spPr bwMode="auto">
            <a:xfrm>
              <a:off x="6157410" y="3285612"/>
              <a:ext cx="1200327" cy="1073007"/>
            </a:xfrm>
            <a:prstGeom prst="roundRect">
              <a:avLst>
                <a:gd name="adj" fmla="val 5982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16200000" scaled="1"/>
              <a:tileRect/>
            </a:gradFill>
            <a:ln w="19050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21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5400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ts val="1400"/>
                </a:lnSpc>
                <a:spcBef>
                  <a:spcPct val="50000"/>
                </a:spcBef>
                <a:buSzPct val="65000"/>
              </a:pPr>
              <a:endParaRPr lang="ko-KR" altLang="en-US" sz="2000" dirty="0">
                <a:solidFill>
                  <a:schemeClr val="bg1"/>
                </a:solidFill>
                <a:latin typeface="Arial" charset="0"/>
                <a:ea typeface="돋움" pitchFamily="50" charset="-127"/>
                <a:cs typeface="Arial" charset="0"/>
              </a:endParaRPr>
            </a:p>
          </p:txBody>
        </p:sp>
        <p:sp>
          <p:nvSpPr>
            <p:cNvPr id="104" name="Rectangle 9"/>
            <p:cNvSpPr>
              <a:spLocks noChangeArrowheads="1"/>
            </p:cNvSpPr>
            <p:nvPr/>
          </p:nvSpPr>
          <p:spPr bwMode="auto">
            <a:xfrm>
              <a:off x="6202956" y="4045108"/>
              <a:ext cx="1109235" cy="19839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ko-KR" sz="1050" b="1" spc="-80" dirty="0">
                  <a:gradFill>
                    <a:gsLst>
                      <a:gs pos="0">
                        <a:schemeClr val="tx2">
                          <a:lumMod val="75000"/>
                        </a:schemeClr>
                      </a:gs>
                      <a:gs pos="100000">
                        <a:srgbClr val="0070C0"/>
                      </a:gs>
                    </a:gsLst>
                    <a:lin ang="16200000" scaled="1"/>
                  </a:gradFill>
                  <a:latin typeface="Arial" pitchFamily="34" charset="0"/>
                  <a:ea typeface="돋움" pitchFamily="50" charset="-127"/>
                </a:rPr>
                <a:t>Credit Rating </a:t>
              </a:r>
            </a:p>
            <a:p>
              <a:pPr algn="ctr">
                <a:lnSpc>
                  <a:spcPct val="70000"/>
                </a:lnSpc>
              </a:pPr>
              <a:r>
                <a:rPr lang="en-US" altLang="ko-KR" sz="1050" b="1" spc="-80" dirty="0">
                  <a:gradFill>
                    <a:gsLst>
                      <a:gs pos="0">
                        <a:schemeClr val="tx2">
                          <a:lumMod val="75000"/>
                        </a:schemeClr>
                      </a:gs>
                      <a:gs pos="100000">
                        <a:srgbClr val="0070C0"/>
                      </a:gs>
                    </a:gsLst>
                    <a:lin ang="16200000" scaled="1"/>
                  </a:gradFill>
                  <a:latin typeface="Arial" pitchFamily="34" charset="0"/>
                  <a:ea typeface="돋움" pitchFamily="50" charset="-127"/>
                </a:rPr>
                <a:t>Company</a:t>
              </a:r>
            </a:p>
          </p:txBody>
        </p:sp>
        <p:grpSp>
          <p:nvGrpSpPr>
            <p:cNvPr id="105" name="그룹 69"/>
            <p:cNvGrpSpPr/>
            <p:nvPr/>
          </p:nvGrpSpPr>
          <p:grpSpPr>
            <a:xfrm>
              <a:off x="6403072" y="3429000"/>
              <a:ext cx="709003" cy="576064"/>
              <a:chOff x="4169129" y="5445224"/>
              <a:chExt cx="805742" cy="654664"/>
            </a:xfrm>
          </p:grpSpPr>
          <p:pic>
            <p:nvPicPr>
              <p:cNvPr id="106" name="그림 96" descr="05.pn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4169129" y="5445224"/>
                <a:ext cx="805742" cy="654664"/>
              </a:xfrm>
              <a:prstGeom prst="rect">
                <a:avLst/>
              </a:prstGeom>
            </p:spPr>
          </p:pic>
          <p:pic>
            <p:nvPicPr>
              <p:cNvPr id="107" name="그림 101" descr="18.pn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4238422" y="5478810"/>
                <a:ext cx="167581" cy="179138"/>
              </a:xfrm>
              <a:prstGeom prst="rect">
                <a:avLst/>
              </a:prstGeom>
            </p:spPr>
          </p:pic>
        </p:grpSp>
      </p:grpSp>
      <p:grpSp>
        <p:nvGrpSpPr>
          <p:cNvPr id="108" name="그룹 145"/>
          <p:cNvGrpSpPr/>
          <p:nvPr/>
        </p:nvGrpSpPr>
        <p:grpSpPr>
          <a:xfrm>
            <a:off x="7427813" y="4556507"/>
            <a:ext cx="1037794" cy="923456"/>
            <a:chOff x="6154643" y="4391688"/>
            <a:chExt cx="1205860" cy="1073007"/>
          </a:xfrm>
        </p:grpSpPr>
        <p:sp>
          <p:nvSpPr>
            <p:cNvPr id="109" name="모서리가 둥근 직사각형 133"/>
            <p:cNvSpPr/>
            <p:nvPr/>
          </p:nvSpPr>
          <p:spPr bwMode="auto">
            <a:xfrm>
              <a:off x="6157410" y="4391688"/>
              <a:ext cx="1200327" cy="1073007"/>
            </a:xfrm>
            <a:prstGeom prst="roundRect">
              <a:avLst>
                <a:gd name="adj" fmla="val 5982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16200000" scaled="1"/>
              <a:tileRect/>
            </a:gradFill>
            <a:ln w="19050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21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5400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ts val="1400"/>
                </a:lnSpc>
                <a:spcBef>
                  <a:spcPct val="50000"/>
                </a:spcBef>
                <a:buSzPct val="65000"/>
              </a:pPr>
              <a:endParaRPr lang="ko-KR" altLang="en-US" sz="2000" dirty="0">
                <a:solidFill>
                  <a:schemeClr val="bg1"/>
                </a:solidFill>
                <a:latin typeface="Arial" charset="0"/>
                <a:ea typeface="돋움" pitchFamily="50" charset="-127"/>
                <a:cs typeface="Arial" charset="0"/>
              </a:endParaRPr>
            </a:p>
          </p:txBody>
        </p:sp>
        <p:sp>
          <p:nvSpPr>
            <p:cNvPr id="110" name="Rectangle 14"/>
            <p:cNvSpPr>
              <a:spLocks noChangeArrowheads="1"/>
            </p:cNvSpPr>
            <p:nvPr/>
          </p:nvSpPr>
          <p:spPr bwMode="auto">
            <a:xfrm>
              <a:off x="6154643" y="5112531"/>
              <a:ext cx="1205860" cy="3467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ko-KR" sz="1050" b="1" spc="-80" dirty="0">
                  <a:gradFill>
                    <a:gsLst>
                      <a:gs pos="0">
                        <a:schemeClr val="tx2">
                          <a:lumMod val="75000"/>
                        </a:schemeClr>
                      </a:gs>
                      <a:gs pos="100000">
                        <a:srgbClr val="0070C0"/>
                      </a:gs>
                    </a:gsLst>
                    <a:lin ang="16200000" scaled="1"/>
                  </a:gradFill>
                  <a:latin typeface="Arial" pitchFamily="34" charset="0"/>
                  <a:ea typeface="돋움" pitchFamily="50" charset="-127"/>
                </a:rPr>
                <a:t>Surety</a:t>
              </a:r>
            </a:p>
            <a:p>
              <a:pPr algn="ctr">
                <a:lnSpc>
                  <a:spcPct val="70000"/>
                </a:lnSpc>
              </a:pPr>
              <a:r>
                <a:rPr lang="en-US" altLang="ko-KR" sz="1050" b="1" spc="-80" dirty="0">
                  <a:gradFill>
                    <a:gsLst>
                      <a:gs pos="0">
                        <a:schemeClr val="tx2">
                          <a:lumMod val="75000"/>
                        </a:schemeClr>
                      </a:gs>
                      <a:gs pos="100000">
                        <a:srgbClr val="0070C0"/>
                      </a:gs>
                    </a:gsLst>
                    <a:lin ang="16200000" scaled="1"/>
                  </a:gradFill>
                  <a:latin typeface="Arial" pitchFamily="34" charset="0"/>
                  <a:ea typeface="돋움" pitchFamily="50" charset="-127"/>
                </a:rPr>
                <a:t>Companies</a:t>
              </a:r>
            </a:p>
          </p:txBody>
        </p:sp>
        <p:pic>
          <p:nvPicPr>
            <p:cNvPr id="111" name="그림 115" descr="06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75134" y="4474468"/>
              <a:ext cx="564879" cy="576064"/>
            </a:xfrm>
            <a:prstGeom prst="rect">
              <a:avLst/>
            </a:prstGeom>
          </p:spPr>
        </p:pic>
      </p:grpSp>
      <p:grpSp>
        <p:nvGrpSpPr>
          <p:cNvPr id="112" name="그룹 146"/>
          <p:cNvGrpSpPr/>
          <p:nvPr/>
        </p:nvGrpSpPr>
        <p:grpSpPr>
          <a:xfrm>
            <a:off x="7430194" y="5572539"/>
            <a:ext cx="1033034" cy="923458"/>
            <a:chOff x="6157410" y="5497764"/>
            <a:chExt cx="1200327" cy="1073007"/>
          </a:xfrm>
        </p:grpSpPr>
        <p:sp>
          <p:nvSpPr>
            <p:cNvPr id="113" name="모서리가 둥근 직사각형 139"/>
            <p:cNvSpPr/>
            <p:nvPr/>
          </p:nvSpPr>
          <p:spPr bwMode="auto">
            <a:xfrm>
              <a:off x="6157410" y="5497764"/>
              <a:ext cx="1200327" cy="1073007"/>
            </a:xfrm>
            <a:prstGeom prst="roundRect">
              <a:avLst>
                <a:gd name="adj" fmla="val 5982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16200000" scaled="1"/>
              <a:tileRect/>
            </a:gradFill>
            <a:ln w="19050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21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5400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ts val="1400"/>
                </a:lnSpc>
                <a:spcBef>
                  <a:spcPct val="50000"/>
                </a:spcBef>
                <a:buSzPct val="65000"/>
              </a:pPr>
              <a:endParaRPr lang="ko-KR" altLang="en-US" sz="2000" dirty="0">
                <a:solidFill>
                  <a:schemeClr val="bg1"/>
                </a:solidFill>
                <a:latin typeface="Arial" charset="0"/>
                <a:ea typeface="돋움" pitchFamily="50" charset="-127"/>
                <a:cs typeface="Arial" charset="0"/>
              </a:endParaRPr>
            </a:p>
          </p:txBody>
        </p:sp>
        <p:sp>
          <p:nvSpPr>
            <p:cNvPr id="114" name="Rectangle 8"/>
            <p:cNvSpPr>
              <a:spLocks noChangeArrowheads="1"/>
            </p:cNvSpPr>
            <p:nvPr/>
          </p:nvSpPr>
          <p:spPr bwMode="auto">
            <a:xfrm>
              <a:off x="6210904" y="6021288"/>
              <a:ext cx="1093339" cy="53054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ko-KR" sz="900" b="1" spc="-80" dirty="0">
                  <a:gradFill>
                    <a:gsLst>
                      <a:gs pos="0">
                        <a:schemeClr val="tx2">
                          <a:lumMod val="75000"/>
                        </a:schemeClr>
                      </a:gs>
                      <a:gs pos="100000">
                        <a:srgbClr val="0070C0"/>
                      </a:gs>
                    </a:gsLst>
                    <a:lin ang="16200000" scaled="1"/>
                  </a:gradFill>
                  <a:latin typeface="Arial" pitchFamily="34" charset="0"/>
                  <a:ea typeface="돋움" pitchFamily="50" charset="-127"/>
                </a:rPr>
                <a:t>Korea Financial 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ko-KR" sz="900" b="1" spc="-80" dirty="0">
                  <a:gradFill>
                    <a:gsLst>
                      <a:gs pos="0">
                        <a:schemeClr val="tx2">
                          <a:lumMod val="75000"/>
                        </a:schemeClr>
                      </a:gs>
                      <a:gs pos="100000">
                        <a:srgbClr val="0070C0"/>
                      </a:gs>
                    </a:gsLst>
                    <a:lin ang="16200000" scaled="1"/>
                  </a:gradFill>
                  <a:latin typeface="Arial" pitchFamily="34" charset="0"/>
                  <a:ea typeface="돋움" pitchFamily="50" charset="-127"/>
                </a:rPr>
                <a:t>Telecommunications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ko-KR" sz="900" b="1" spc="-80" dirty="0">
                  <a:gradFill>
                    <a:gsLst>
                      <a:gs pos="0">
                        <a:schemeClr val="tx2">
                          <a:lumMod val="75000"/>
                        </a:schemeClr>
                      </a:gs>
                      <a:gs pos="100000">
                        <a:srgbClr val="0070C0"/>
                      </a:gs>
                    </a:gsLst>
                    <a:lin ang="16200000" scaled="1"/>
                  </a:gradFill>
                  <a:latin typeface="Arial" pitchFamily="34" charset="0"/>
                  <a:ea typeface="돋움" pitchFamily="50" charset="-127"/>
                </a:rPr>
                <a:t>&amp; Clearings Institute</a:t>
              </a:r>
            </a:p>
          </p:txBody>
        </p:sp>
        <p:grpSp>
          <p:nvGrpSpPr>
            <p:cNvPr id="115" name="그룹 142"/>
            <p:cNvGrpSpPr/>
            <p:nvPr/>
          </p:nvGrpSpPr>
          <p:grpSpPr>
            <a:xfrm>
              <a:off x="6282623" y="5616416"/>
              <a:ext cx="949901" cy="361750"/>
              <a:chOff x="9836006" y="5635813"/>
              <a:chExt cx="949901" cy="361750"/>
            </a:xfrm>
          </p:grpSpPr>
          <p:pic>
            <p:nvPicPr>
              <p:cNvPr id="116" name="그림 52" descr="25.png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9836006" y="5635813"/>
                <a:ext cx="364621" cy="361750"/>
              </a:xfrm>
              <a:prstGeom prst="rect">
                <a:avLst/>
              </a:prstGeom>
            </p:spPr>
          </p:pic>
          <p:pic>
            <p:nvPicPr>
              <p:cNvPr id="117" name="그림 56" descr="24.png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0264634" y="5639188"/>
                <a:ext cx="521273" cy="358375"/>
              </a:xfrm>
              <a:prstGeom prst="rect">
                <a:avLst/>
              </a:prstGeom>
            </p:spPr>
          </p:pic>
        </p:grpSp>
      </p:grpSp>
      <p:sp>
        <p:nvSpPr>
          <p:cNvPr id="118" name="TextBox 117"/>
          <p:cNvSpPr txBox="1"/>
          <p:nvPr/>
        </p:nvSpPr>
        <p:spPr>
          <a:xfrm>
            <a:off x="4312543" y="2599763"/>
            <a:ext cx="1686519" cy="53553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9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1600" b="1" spc="-80" dirty="0">
                <a:gradFill>
                  <a:gsLst>
                    <a:gs pos="0">
                      <a:schemeClr val="tx2">
                        <a:lumMod val="75000"/>
                      </a:schemeClr>
                    </a:gs>
                    <a:gs pos="100000">
                      <a:srgbClr val="0070C0"/>
                    </a:gs>
                  </a:gsLst>
                  <a:lin ang="16200000" scaled="1"/>
                </a:gradFill>
                <a:latin typeface="Arial" pitchFamily="34" charset="0"/>
                <a:ea typeface="돋움" pitchFamily="50" charset="-127"/>
              </a:rPr>
              <a:t>Contract </a:t>
            </a:r>
          </a:p>
          <a:p>
            <a:pPr algn="ctr">
              <a:lnSpc>
                <a:spcPct val="90000"/>
              </a:lnSpc>
            </a:pPr>
            <a:r>
              <a:rPr lang="en-US" altLang="ko-KR" sz="1600" b="1" spc="-80" dirty="0">
                <a:gradFill>
                  <a:gsLst>
                    <a:gs pos="0">
                      <a:schemeClr val="tx2">
                        <a:lumMod val="75000"/>
                      </a:schemeClr>
                    </a:gs>
                    <a:gs pos="100000">
                      <a:srgbClr val="0070C0"/>
                    </a:gs>
                  </a:gsLst>
                  <a:lin ang="16200000" scaled="1"/>
                </a:gradFill>
                <a:latin typeface="Arial" pitchFamily="34" charset="0"/>
                <a:ea typeface="돋움" pitchFamily="50" charset="-127"/>
              </a:rPr>
              <a:t>Delivery</a:t>
            </a:r>
            <a:endParaRPr lang="ko-KR" altLang="en-US" sz="1600" b="1" spc="-80" dirty="0"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rgbClr val="0070C0"/>
                  </a:gs>
                </a:gsLst>
                <a:lin ang="16200000" scaled="1"/>
              </a:gradFill>
              <a:latin typeface="Arial" pitchFamily="34" charset="0"/>
              <a:ea typeface="돋움" pitchFamily="50" charset="-127"/>
            </a:endParaRPr>
          </a:p>
        </p:txBody>
      </p:sp>
      <p:grpSp>
        <p:nvGrpSpPr>
          <p:cNvPr id="119" name="그룹 97"/>
          <p:cNvGrpSpPr/>
          <p:nvPr/>
        </p:nvGrpSpPr>
        <p:grpSpPr>
          <a:xfrm>
            <a:off x="4058419" y="5443761"/>
            <a:ext cx="1008112" cy="720080"/>
            <a:chOff x="4058419" y="5443761"/>
            <a:chExt cx="1008112" cy="720080"/>
          </a:xfrm>
        </p:grpSpPr>
        <p:sp>
          <p:nvSpPr>
            <p:cNvPr id="120" name="위쪽 화살표 79"/>
            <p:cNvSpPr/>
            <p:nvPr/>
          </p:nvSpPr>
          <p:spPr bwMode="auto">
            <a:xfrm>
              <a:off x="4058419" y="5443761"/>
              <a:ext cx="1008112" cy="720080"/>
            </a:xfrm>
            <a:prstGeom prst="upArrow">
              <a:avLst>
                <a:gd name="adj1" fmla="val 68897"/>
                <a:gd name="adj2" fmla="val 34367"/>
              </a:avLst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71000">
                  <a:schemeClr val="accent6">
                    <a:lumMod val="75000"/>
                  </a:schemeClr>
                </a:gs>
              </a:gsLst>
              <a:lin ang="16200000" scaled="1"/>
              <a:tileRect/>
            </a:gradFill>
            <a:ln w="19050">
              <a:noFill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/>
            <a:p>
              <a:pPr algn="ctr">
                <a:lnSpc>
                  <a:spcPts val="1400"/>
                </a:lnSpc>
                <a:spcBef>
                  <a:spcPct val="50000"/>
                </a:spcBef>
                <a:buSzPct val="65000"/>
              </a:pPr>
              <a:endParaRPr lang="ko-KR" altLang="en-US" sz="2000" dirty="0">
                <a:solidFill>
                  <a:schemeClr val="bg1"/>
                </a:solidFill>
                <a:latin typeface="Arial" charset="0"/>
                <a:ea typeface="돋움" pitchFamily="50" charset="-127"/>
                <a:cs typeface="Arial" charset="0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084793" y="5490944"/>
              <a:ext cx="9286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spc="-60" dirty="0">
                  <a:gradFill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effectLst>
                    <a:outerShdw blurRad="63500" dist="25400" dir="2700000" algn="tl" rotWithShape="0">
                      <a:prstClr val="black">
                        <a:alpha val="47000"/>
                      </a:prstClr>
                    </a:outerShdw>
                  </a:effectLst>
                  <a:latin typeface="Arial" pitchFamily="34" charset="0"/>
                  <a:ea typeface="돋움" pitchFamily="50" charset="-127"/>
                  <a:cs typeface="Arial" pitchFamily="34" charset="0"/>
                </a:rPr>
                <a:t>e-Bid</a:t>
              </a:r>
              <a:endParaRPr lang="ko-KR" altLang="en-US" b="1" spc="-60" dirty="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63500" dist="25400" dir="2700000" algn="tl" rotWithShape="0">
                    <a:prstClr val="black">
                      <a:alpha val="47000"/>
                    </a:prstClr>
                  </a:outerShdw>
                </a:effectLst>
                <a:latin typeface="Arial" pitchFamily="34" charset="0"/>
                <a:ea typeface="돋움" pitchFamily="50" charset="-127"/>
                <a:cs typeface="Arial" pitchFamily="34" charset="0"/>
              </a:endParaRPr>
            </a:p>
          </p:txBody>
        </p:sp>
      </p:grpSp>
      <p:grpSp>
        <p:nvGrpSpPr>
          <p:cNvPr id="122" name="그룹 87"/>
          <p:cNvGrpSpPr/>
          <p:nvPr/>
        </p:nvGrpSpPr>
        <p:grpSpPr>
          <a:xfrm>
            <a:off x="3588538" y="3501008"/>
            <a:ext cx="1966924" cy="1927473"/>
            <a:chOff x="3588538" y="3661767"/>
            <a:chExt cx="1966924" cy="1927473"/>
          </a:xfrm>
        </p:grpSpPr>
        <p:grpSp>
          <p:nvGrpSpPr>
            <p:cNvPr id="123" name="그룹 149"/>
            <p:cNvGrpSpPr/>
            <p:nvPr/>
          </p:nvGrpSpPr>
          <p:grpSpPr>
            <a:xfrm>
              <a:off x="3588538" y="3903306"/>
              <a:ext cx="1966924" cy="1685934"/>
              <a:chOff x="3588538" y="3471258"/>
              <a:chExt cx="1966924" cy="1685934"/>
            </a:xfrm>
          </p:grpSpPr>
          <p:grpSp>
            <p:nvGrpSpPr>
              <p:cNvPr id="126" name="그룹 148"/>
              <p:cNvGrpSpPr/>
              <p:nvPr/>
            </p:nvGrpSpPr>
            <p:grpSpPr>
              <a:xfrm>
                <a:off x="3687753" y="3471258"/>
                <a:ext cx="1742133" cy="1685934"/>
                <a:chOff x="3687753" y="3471258"/>
                <a:chExt cx="1742133" cy="1685934"/>
              </a:xfrm>
            </p:grpSpPr>
            <p:sp>
              <p:nvSpPr>
                <p:cNvPr id="128" name="타원 89"/>
                <p:cNvSpPr/>
                <p:nvPr/>
              </p:nvSpPr>
              <p:spPr bwMode="auto">
                <a:xfrm>
                  <a:off x="3856346" y="3611752"/>
                  <a:ext cx="1404946" cy="1404946"/>
                </a:xfrm>
                <a:prstGeom prst="ellipse">
                  <a:avLst/>
                </a:prstGeom>
                <a:solidFill>
                  <a:srgbClr val="064188"/>
                </a:solidFill>
                <a:ln w="19050">
                  <a:noFill/>
                  <a:headEnd/>
                  <a:tailEnd/>
                </a:ln>
                <a:effectLst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rtlCol="0" anchor="ctr">
                  <a:noAutofit/>
                </a:bodyPr>
                <a:lstStyle/>
                <a:p>
                  <a:pPr algn="ctr">
                    <a:lnSpc>
                      <a:spcPts val="1400"/>
                    </a:lnSpc>
                    <a:spcBef>
                      <a:spcPct val="50000"/>
                    </a:spcBef>
                    <a:buSzPct val="65000"/>
                  </a:pPr>
                  <a:endParaRPr lang="ko-KR" altLang="en-US" sz="2000" dirty="0">
                    <a:solidFill>
                      <a:schemeClr val="bg1"/>
                    </a:solidFill>
                    <a:latin typeface="Arial" charset="0"/>
                    <a:ea typeface="돋움" pitchFamily="50" charset="-127"/>
                    <a:cs typeface="Arial" charset="0"/>
                  </a:endParaRPr>
                </a:p>
              </p:txBody>
            </p:sp>
            <p:sp>
              <p:nvSpPr>
                <p:cNvPr id="129" name="도넛 91"/>
                <p:cNvSpPr/>
                <p:nvPr/>
              </p:nvSpPr>
              <p:spPr bwMode="auto">
                <a:xfrm>
                  <a:off x="3743951" y="3499357"/>
                  <a:ext cx="1629737" cy="1629736"/>
                </a:xfrm>
                <a:prstGeom prst="donut">
                  <a:avLst>
                    <a:gd name="adj" fmla="val 8398"/>
                  </a:avLst>
                </a:prstGeom>
                <a:solidFill>
                  <a:schemeClr val="bg1"/>
                </a:solidFill>
                <a:ln w="19050">
                  <a:noFill/>
                  <a:headEnd/>
                  <a:tailEnd/>
                </a:ln>
                <a:effectLst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rtlCol="0" anchor="ctr">
                  <a:noAutofit/>
                </a:bodyPr>
                <a:lstStyle/>
                <a:p>
                  <a:pPr algn="ctr">
                    <a:lnSpc>
                      <a:spcPts val="1400"/>
                    </a:lnSpc>
                    <a:spcBef>
                      <a:spcPct val="50000"/>
                    </a:spcBef>
                    <a:buSzPct val="65000"/>
                  </a:pPr>
                  <a:endParaRPr lang="ko-KR" altLang="en-US" sz="2000" dirty="0">
                    <a:solidFill>
                      <a:schemeClr val="bg1"/>
                    </a:solidFill>
                    <a:latin typeface="Arial" charset="0"/>
                    <a:ea typeface="돋움" pitchFamily="50" charset="-127"/>
                    <a:cs typeface="Arial" charset="0"/>
                  </a:endParaRPr>
                </a:p>
              </p:txBody>
            </p:sp>
            <p:sp>
              <p:nvSpPr>
                <p:cNvPr id="130" name="도넛 90"/>
                <p:cNvSpPr/>
                <p:nvPr/>
              </p:nvSpPr>
              <p:spPr bwMode="auto">
                <a:xfrm>
                  <a:off x="3687753" y="3471258"/>
                  <a:ext cx="1742133" cy="1685934"/>
                </a:xfrm>
                <a:prstGeom prst="donut">
                  <a:avLst>
                    <a:gd name="adj" fmla="val 5975"/>
                  </a:avLst>
                </a:prstGeom>
                <a:solidFill>
                  <a:srgbClr val="00B0F0">
                    <a:alpha val="50000"/>
                  </a:srgbClr>
                </a:solidFill>
                <a:ln w="19050">
                  <a:noFill/>
                  <a:headEnd/>
                  <a:tailEnd/>
                </a:ln>
                <a:effectLst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rtlCol="0" anchor="ctr">
                  <a:noAutofit/>
                </a:bodyPr>
                <a:lstStyle/>
                <a:p>
                  <a:pPr algn="ctr">
                    <a:lnSpc>
                      <a:spcPts val="1400"/>
                    </a:lnSpc>
                    <a:spcBef>
                      <a:spcPct val="50000"/>
                    </a:spcBef>
                    <a:buSzPct val="65000"/>
                  </a:pPr>
                  <a:endParaRPr lang="ko-KR" altLang="en-US" sz="2000" dirty="0">
                    <a:solidFill>
                      <a:schemeClr val="bg1"/>
                    </a:solidFill>
                    <a:latin typeface="Arial" charset="0"/>
                    <a:ea typeface="돋움" pitchFamily="50" charset="-127"/>
                    <a:cs typeface="Arial" charset="0"/>
                  </a:endParaRPr>
                </a:p>
              </p:txBody>
            </p:sp>
          </p:grpSp>
          <p:sp>
            <p:nvSpPr>
              <p:cNvPr id="127" name="직사각형 25"/>
              <p:cNvSpPr>
                <a:spLocks noChangeArrowheads="1"/>
              </p:cNvSpPr>
              <p:nvPr/>
            </p:nvSpPr>
            <p:spPr bwMode="auto">
              <a:xfrm>
                <a:off x="3588538" y="3995869"/>
                <a:ext cx="1966924" cy="577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2400" b="1" spc="-60" dirty="0">
                    <a:gradFill>
                      <a:gsLst>
                        <a:gs pos="0">
                          <a:schemeClr val="bg1">
                            <a:lumMod val="85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  <a:effectLst>
                      <a:outerShdw blurRad="63500" dist="25400" dir="2700000" algn="tl" rotWithShape="0">
                        <a:prstClr val="black">
                          <a:alpha val="47000"/>
                        </a:prstClr>
                      </a:outerShdw>
                    </a:effectLst>
                    <a:latin typeface="Arial" pitchFamily="34" charset="0"/>
                    <a:ea typeface="돋움" pitchFamily="50" charset="-127"/>
                    <a:cs typeface="Arial" pitchFamily="34" charset="0"/>
                  </a:rPr>
                  <a:t>KONEPS</a:t>
                </a:r>
              </a:p>
            </p:txBody>
          </p:sp>
        </p:grpSp>
        <p:pic>
          <p:nvPicPr>
            <p:cNvPr id="124" name="그림 150" descr="12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40978" y="4972050"/>
              <a:ext cx="462044" cy="488418"/>
            </a:xfrm>
            <a:prstGeom prst="rect">
              <a:avLst/>
            </a:prstGeom>
          </p:spPr>
        </p:pic>
        <p:pic>
          <p:nvPicPr>
            <p:cNvPr id="125" name="그림 75" descr="14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12543" y="3661767"/>
              <a:ext cx="459482" cy="397110"/>
            </a:xfrm>
            <a:prstGeom prst="rect">
              <a:avLst/>
            </a:prstGeom>
          </p:spPr>
        </p:pic>
      </p:grpSp>
      <p:sp>
        <p:nvSpPr>
          <p:cNvPr id="131" name="자유형 85"/>
          <p:cNvSpPr/>
          <p:nvPr/>
        </p:nvSpPr>
        <p:spPr bwMode="auto">
          <a:xfrm rot="2469217">
            <a:off x="1506961" y="2845444"/>
            <a:ext cx="2372933" cy="950978"/>
          </a:xfrm>
          <a:custGeom>
            <a:avLst/>
            <a:gdLst>
              <a:gd name="connsiteX0" fmla="*/ 0 w 2376264"/>
              <a:gd name="connsiteY0" fmla="*/ 76515 h 306061"/>
              <a:gd name="connsiteX1" fmla="*/ 2223234 w 2376264"/>
              <a:gd name="connsiteY1" fmla="*/ 76515 h 306061"/>
              <a:gd name="connsiteX2" fmla="*/ 2223234 w 2376264"/>
              <a:gd name="connsiteY2" fmla="*/ 0 h 306061"/>
              <a:gd name="connsiteX3" fmla="*/ 2376264 w 2376264"/>
              <a:gd name="connsiteY3" fmla="*/ 153031 h 306061"/>
              <a:gd name="connsiteX4" fmla="*/ 2223234 w 2376264"/>
              <a:gd name="connsiteY4" fmla="*/ 306061 h 306061"/>
              <a:gd name="connsiteX5" fmla="*/ 2223234 w 2376264"/>
              <a:gd name="connsiteY5" fmla="*/ 229546 h 306061"/>
              <a:gd name="connsiteX6" fmla="*/ 0 w 2376264"/>
              <a:gd name="connsiteY6" fmla="*/ 229546 h 306061"/>
              <a:gd name="connsiteX7" fmla="*/ 0 w 2376264"/>
              <a:gd name="connsiteY7" fmla="*/ 76515 h 306061"/>
              <a:gd name="connsiteX0" fmla="*/ 0 w 2376264"/>
              <a:gd name="connsiteY0" fmla="*/ 229546 h 306061"/>
              <a:gd name="connsiteX1" fmla="*/ 2223234 w 2376264"/>
              <a:gd name="connsiteY1" fmla="*/ 76515 h 306061"/>
              <a:gd name="connsiteX2" fmla="*/ 2223234 w 2376264"/>
              <a:gd name="connsiteY2" fmla="*/ 0 h 306061"/>
              <a:gd name="connsiteX3" fmla="*/ 2376264 w 2376264"/>
              <a:gd name="connsiteY3" fmla="*/ 153031 h 306061"/>
              <a:gd name="connsiteX4" fmla="*/ 2223234 w 2376264"/>
              <a:gd name="connsiteY4" fmla="*/ 306061 h 306061"/>
              <a:gd name="connsiteX5" fmla="*/ 2223234 w 2376264"/>
              <a:gd name="connsiteY5" fmla="*/ 229546 h 306061"/>
              <a:gd name="connsiteX6" fmla="*/ 0 w 2376264"/>
              <a:gd name="connsiteY6" fmla="*/ 229546 h 306061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65050 w 2490826"/>
              <a:gd name="connsiteY1" fmla="*/ 77560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65050 w 2490826"/>
              <a:gd name="connsiteY1" fmla="*/ 77560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65050 w 2490826"/>
              <a:gd name="connsiteY1" fmla="*/ 77560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62898 w 2490826"/>
              <a:gd name="connsiteY5" fmla="*/ 241024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65050 w 2490826"/>
              <a:gd name="connsiteY1" fmla="*/ 77560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62898 w 2490826"/>
              <a:gd name="connsiteY5" fmla="*/ 241024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65050 w 2490826"/>
              <a:gd name="connsiteY1" fmla="*/ 77560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62898 w 2490826"/>
              <a:gd name="connsiteY5" fmla="*/ 241024 h 969270"/>
              <a:gd name="connsiteX6" fmla="*/ 0 w 2490826"/>
              <a:gd name="connsiteY6" fmla="*/ 969270 h 969270"/>
              <a:gd name="connsiteX0" fmla="*/ 0 w 2505330"/>
              <a:gd name="connsiteY0" fmla="*/ 969270 h 969270"/>
              <a:gd name="connsiteX1" fmla="*/ 2365050 w 2505330"/>
              <a:gd name="connsiteY1" fmla="*/ 77560 h 969270"/>
              <a:gd name="connsiteX2" fmla="*/ 2337796 w 2505330"/>
              <a:gd name="connsiteY2" fmla="*/ 0 h 969270"/>
              <a:gd name="connsiteX3" fmla="*/ 2505330 w 2505330"/>
              <a:gd name="connsiteY3" fmla="*/ 161803 h 969270"/>
              <a:gd name="connsiteX4" fmla="*/ 2337796 w 2505330"/>
              <a:gd name="connsiteY4" fmla="*/ 306061 h 969270"/>
              <a:gd name="connsiteX5" fmla="*/ 2362898 w 2505330"/>
              <a:gd name="connsiteY5" fmla="*/ 241024 h 969270"/>
              <a:gd name="connsiteX6" fmla="*/ 0 w 2505330"/>
              <a:gd name="connsiteY6" fmla="*/ 969270 h 969270"/>
              <a:gd name="connsiteX0" fmla="*/ 0 w 2513482"/>
              <a:gd name="connsiteY0" fmla="*/ 969270 h 969270"/>
              <a:gd name="connsiteX1" fmla="*/ 2365050 w 2513482"/>
              <a:gd name="connsiteY1" fmla="*/ 77560 h 969270"/>
              <a:gd name="connsiteX2" fmla="*/ 2337796 w 2513482"/>
              <a:gd name="connsiteY2" fmla="*/ 0 h 969270"/>
              <a:gd name="connsiteX3" fmla="*/ 2513482 w 2513482"/>
              <a:gd name="connsiteY3" fmla="*/ 152458 h 969270"/>
              <a:gd name="connsiteX4" fmla="*/ 2337796 w 2513482"/>
              <a:gd name="connsiteY4" fmla="*/ 306061 h 969270"/>
              <a:gd name="connsiteX5" fmla="*/ 2362898 w 2513482"/>
              <a:gd name="connsiteY5" fmla="*/ 241024 h 969270"/>
              <a:gd name="connsiteX6" fmla="*/ 0 w 2513482"/>
              <a:gd name="connsiteY6" fmla="*/ 969270 h 969270"/>
              <a:gd name="connsiteX0" fmla="*/ 0 w 2526913"/>
              <a:gd name="connsiteY0" fmla="*/ 969270 h 969270"/>
              <a:gd name="connsiteX1" fmla="*/ 2365050 w 2526913"/>
              <a:gd name="connsiteY1" fmla="*/ 77560 h 969270"/>
              <a:gd name="connsiteX2" fmla="*/ 2337796 w 2526913"/>
              <a:gd name="connsiteY2" fmla="*/ 0 h 969270"/>
              <a:gd name="connsiteX3" fmla="*/ 2526913 w 2526913"/>
              <a:gd name="connsiteY3" fmla="*/ 164423 h 969270"/>
              <a:gd name="connsiteX4" fmla="*/ 2337796 w 2526913"/>
              <a:gd name="connsiteY4" fmla="*/ 306061 h 969270"/>
              <a:gd name="connsiteX5" fmla="*/ 2362898 w 2526913"/>
              <a:gd name="connsiteY5" fmla="*/ 241024 h 969270"/>
              <a:gd name="connsiteX6" fmla="*/ 0 w 2526913"/>
              <a:gd name="connsiteY6" fmla="*/ 969270 h 96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6913" h="969270">
                <a:moveTo>
                  <a:pt x="0" y="969270"/>
                </a:moveTo>
                <a:cubicBezTo>
                  <a:pt x="813653" y="119220"/>
                  <a:pt x="1529174" y="22026"/>
                  <a:pt x="2365050" y="77560"/>
                </a:cubicBezTo>
                <a:lnTo>
                  <a:pt x="2337796" y="0"/>
                </a:lnTo>
                <a:lnTo>
                  <a:pt x="2526913" y="164423"/>
                </a:lnTo>
                <a:lnTo>
                  <a:pt x="2337796" y="306061"/>
                </a:lnTo>
                <a:lnTo>
                  <a:pt x="2362898" y="241024"/>
                </a:lnTo>
                <a:cubicBezTo>
                  <a:pt x="1721555" y="108611"/>
                  <a:pt x="847035" y="140845"/>
                  <a:pt x="0" y="96927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00B0F0"/>
              </a:gs>
            </a:gsLst>
            <a:lin ang="0" scaled="1"/>
            <a:tileRect/>
          </a:gradFill>
          <a:ln w="19050">
            <a:noFill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ts val="1400"/>
              </a:lnSpc>
              <a:spcBef>
                <a:spcPct val="50000"/>
              </a:spcBef>
              <a:buSzPct val="65000"/>
            </a:pPr>
            <a:endParaRPr lang="ko-KR" altLang="en-US" sz="2000" dirty="0">
              <a:solidFill>
                <a:schemeClr val="bg1"/>
              </a:solidFill>
              <a:latin typeface="Arial" charset="0"/>
              <a:ea typeface="돋움" pitchFamily="50" charset="-127"/>
              <a:cs typeface="Arial" charset="0"/>
            </a:endParaRPr>
          </a:p>
        </p:txBody>
      </p:sp>
      <p:sp>
        <p:nvSpPr>
          <p:cNvPr id="132" name="자유형 106"/>
          <p:cNvSpPr/>
          <p:nvPr/>
        </p:nvSpPr>
        <p:spPr bwMode="auto">
          <a:xfrm rot="1114359">
            <a:off x="1497926" y="3706892"/>
            <a:ext cx="2052646" cy="844244"/>
          </a:xfrm>
          <a:custGeom>
            <a:avLst/>
            <a:gdLst>
              <a:gd name="connsiteX0" fmla="*/ 0 w 2376264"/>
              <a:gd name="connsiteY0" fmla="*/ 76515 h 306061"/>
              <a:gd name="connsiteX1" fmla="*/ 2223234 w 2376264"/>
              <a:gd name="connsiteY1" fmla="*/ 76515 h 306061"/>
              <a:gd name="connsiteX2" fmla="*/ 2223234 w 2376264"/>
              <a:gd name="connsiteY2" fmla="*/ 0 h 306061"/>
              <a:gd name="connsiteX3" fmla="*/ 2376264 w 2376264"/>
              <a:gd name="connsiteY3" fmla="*/ 153031 h 306061"/>
              <a:gd name="connsiteX4" fmla="*/ 2223234 w 2376264"/>
              <a:gd name="connsiteY4" fmla="*/ 306061 h 306061"/>
              <a:gd name="connsiteX5" fmla="*/ 2223234 w 2376264"/>
              <a:gd name="connsiteY5" fmla="*/ 229546 h 306061"/>
              <a:gd name="connsiteX6" fmla="*/ 0 w 2376264"/>
              <a:gd name="connsiteY6" fmla="*/ 229546 h 306061"/>
              <a:gd name="connsiteX7" fmla="*/ 0 w 2376264"/>
              <a:gd name="connsiteY7" fmla="*/ 76515 h 306061"/>
              <a:gd name="connsiteX0" fmla="*/ 0 w 2376264"/>
              <a:gd name="connsiteY0" fmla="*/ 229546 h 306061"/>
              <a:gd name="connsiteX1" fmla="*/ 2223234 w 2376264"/>
              <a:gd name="connsiteY1" fmla="*/ 76515 h 306061"/>
              <a:gd name="connsiteX2" fmla="*/ 2223234 w 2376264"/>
              <a:gd name="connsiteY2" fmla="*/ 0 h 306061"/>
              <a:gd name="connsiteX3" fmla="*/ 2376264 w 2376264"/>
              <a:gd name="connsiteY3" fmla="*/ 153031 h 306061"/>
              <a:gd name="connsiteX4" fmla="*/ 2223234 w 2376264"/>
              <a:gd name="connsiteY4" fmla="*/ 306061 h 306061"/>
              <a:gd name="connsiteX5" fmla="*/ 2223234 w 2376264"/>
              <a:gd name="connsiteY5" fmla="*/ 229546 h 306061"/>
              <a:gd name="connsiteX6" fmla="*/ 0 w 2376264"/>
              <a:gd name="connsiteY6" fmla="*/ 229546 h 306061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65050 w 2490826"/>
              <a:gd name="connsiteY1" fmla="*/ 77560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65050 w 2490826"/>
              <a:gd name="connsiteY1" fmla="*/ 77560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65050 w 2490826"/>
              <a:gd name="connsiteY1" fmla="*/ 77560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62898 w 2490826"/>
              <a:gd name="connsiteY5" fmla="*/ 241024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65050 w 2490826"/>
              <a:gd name="connsiteY1" fmla="*/ 77560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62898 w 2490826"/>
              <a:gd name="connsiteY5" fmla="*/ 241024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65050 w 2490826"/>
              <a:gd name="connsiteY1" fmla="*/ 77560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62898 w 2490826"/>
              <a:gd name="connsiteY5" fmla="*/ 241024 h 969270"/>
              <a:gd name="connsiteX6" fmla="*/ 0 w 2490826"/>
              <a:gd name="connsiteY6" fmla="*/ 969270 h 969270"/>
              <a:gd name="connsiteX0" fmla="*/ 0 w 2505330"/>
              <a:gd name="connsiteY0" fmla="*/ 969270 h 969270"/>
              <a:gd name="connsiteX1" fmla="*/ 2365050 w 2505330"/>
              <a:gd name="connsiteY1" fmla="*/ 77560 h 969270"/>
              <a:gd name="connsiteX2" fmla="*/ 2337796 w 2505330"/>
              <a:gd name="connsiteY2" fmla="*/ 0 h 969270"/>
              <a:gd name="connsiteX3" fmla="*/ 2505330 w 2505330"/>
              <a:gd name="connsiteY3" fmla="*/ 161803 h 969270"/>
              <a:gd name="connsiteX4" fmla="*/ 2337796 w 2505330"/>
              <a:gd name="connsiteY4" fmla="*/ 306061 h 969270"/>
              <a:gd name="connsiteX5" fmla="*/ 2362898 w 2505330"/>
              <a:gd name="connsiteY5" fmla="*/ 241024 h 969270"/>
              <a:gd name="connsiteX6" fmla="*/ 0 w 2505330"/>
              <a:gd name="connsiteY6" fmla="*/ 969270 h 969270"/>
              <a:gd name="connsiteX0" fmla="*/ 0 w 2513482"/>
              <a:gd name="connsiteY0" fmla="*/ 969270 h 969270"/>
              <a:gd name="connsiteX1" fmla="*/ 2365050 w 2513482"/>
              <a:gd name="connsiteY1" fmla="*/ 77560 h 969270"/>
              <a:gd name="connsiteX2" fmla="*/ 2337796 w 2513482"/>
              <a:gd name="connsiteY2" fmla="*/ 0 h 969270"/>
              <a:gd name="connsiteX3" fmla="*/ 2513482 w 2513482"/>
              <a:gd name="connsiteY3" fmla="*/ 152458 h 969270"/>
              <a:gd name="connsiteX4" fmla="*/ 2337796 w 2513482"/>
              <a:gd name="connsiteY4" fmla="*/ 306061 h 969270"/>
              <a:gd name="connsiteX5" fmla="*/ 2362898 w 2513482"/>
              <a:gd name="connsiteY5" fmla="*/ 241024 h 969270"/>
              <a:gd name="connsiteX6" fmla="*/ 0 w 2513482"/>
              <a:gd name="connsiteY6" fmla="*/ 969270 h 969270"/>
              <a:gd name="connsiteX0" fmla="*/ 0 w 2526913"/>
              <a:gd name="connsiteY0" fmla="*/ 969270 h 969270"/>
              <a:gd name="connsiteX1" fmla="*/ 2365050 w 2526913"/>
              <a:gd name="connsiteY1" fmla="*/ 77560 h 969270"/>
              <a:gd name="connsiteX2" fmla="*/ 2337796 w 2526913"/>
              <a:gd name="connsiteY2" fmla="*/ 0 h 969270"/>
              <a:gd name="connsiteX3" fmla="*/ 2526913 w 2526913"/>
              <a:gd name="connsiteY3" fmla="*/ 164423 h 969270"/>
              <a:gd name="connsiteX4" fmla="*/ 2337796 w 2526913"/>
              <a:gd name="connsiteY4" fmla="*/ 306061 h 969270"/>
              <a:gd name="connsiteX5" fmla="*/ 2362898 w 2526913"/>
              <a:gd name="connsiteY5" fmla="*/ 241024 h 969270"/>
              <a:gd name="connsiteX6" fmla="*/ 0 w 2526913"/>
              <a:gd name="connsiteY6" fmla="*/ 969270 h 96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6913" h="969270">
                <a:moveTo>
                  <a:pt x="0" y="969270"/>
                </a:moveTo>
                <a:cubicBezTo>
                  <a:pt x="813653" y="119220"/>
                  <a:pt x="1529174" y="22026"/>
                  <a:pt x="2365050" y="77560"/>
                </a:cubicBezTo>
                <a:lnTo>
                  <a:pt x="2337796" y="0"/>
                </a:lnTo>
                <a:lnTo>
                  <a:pt x="2526913" y="164423"/>
                </a:lnTo>
                <a:lnTo>
                  <a:pt x="2337796" y="306061"/>
                </a:lnTo>
                <a:lnTo>
                  <a:pt x="2362898" y="241024"/>
                </a:lnTo>
                <a:cubicBezTo>
                  <a:pt x="1721555" y="108611"/>
                  <a:pt x="847035" y="140845"/>
                  <a:pt x="0" y="96927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00B0F0"/>
              </a:gs>
            </a:gsLst>
            <a:lin ang="0" scaled="1"/>
            <a:tileRect/>
          </a:gradFill>
          <a:ln w="19050">
            <a:noFill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ts val="1400"/>
              </a:lnSpc>
              <a:spcBef>
                <a:spcPct val="50000"/>
              </a:spcBef>
              <a:buSzPct val="65000"/>
            </a:pPr>
            <a:endParaRPr lang="ko-KR" altLang="en-US" sz="2000" dirty="0">
              <a:solidFill>
                <a:schemeClr val="bg1"/>
              </a:solidFill>
              <a:latin typeface="Arial" charset="0"/>
              <a:ea typeface="돋움" pitchFamily="50" charset="-127"/>
              <a:cs typeface="Arial" charset="0"/>
            </a:endParaRPr>
          </a:p>
        </p:txBody>
      </p:sp>
      <p:sp>
        <p:nvSpPr>
          <p:cNvPr id="133" name="자유형 109"/>
          <p:cNvSpPr/>
          <p:nvPr/>
        </p:nvSpPr>
        <p:spPr bwMode="auto">
          <a:xfrm rot="19297715" flipV="1">
            <a:off x="1141649" y="5165889"/>
            <a:ext cx="2647143" cy="933416"/>
          </a:xfrm>
          <a:custGeom>
            <a:avLst/>
            <a:gdLst>
              <a:gd name="connsiteX0" fmla="*/ 0 w 2376264"/>
              <a:gd name="connsiteY0" fmla="*/ 76515 h 306061"/>
              <a:gd name="connsiteX1" fmla="*/ 2223234 w 2376264"/>
              <a:gd name="connsiteY1" fmla="*/ 76515 h 306061"/>
              <a:gd name="connsiteX2" fmla="*/ 2223234 w 2376264"/>
              <a:gd name="connsiteY2" fmla="*/ 0 h 306061"/>
              <a:gd name="connsiteX3" fmla="*/ 2376264 w 2376264"/>
              <a:gd name="connsiteY3" fmla="*/ 153031 h 306061"/>
              <a:gd name="connsiteX4" fmla="*/ 2223234 w 2376264"/>
              <a:gd name="connsiteY4" fmla="*/ 306061 h 306061"/>
              <a:gd name="connsiteX5" fmla="*/ 2223234 w 2376264"/>
              <a:gd name="connsiteY5" fmla="*/ 229546 h 306061"/>
              <a:gd name="connsiteX6" fmla="*/ 0 w 2376264"/>
              <a:gd name="connsiteY6" fmla="*/ 229546 h 306061"/>
              <a:gd name="connsiteX7" fmla="*/ 0 w 2376264"/>
              <a:gd name="connsiteY7" fmla="*/ 76515 h 306061"/>
              <a:gd name="connsiteX0" fmla="*/ 0 w 2376264"/>
              <a:gd name="connsiteY0" fmla="*/ 229546 h 306061"/>
              <a:gd name="connsiteX1" fmla="*/ 2223234 w 2376264"/>
              <a:gd name="connsiteY1" fmla="*/ 76515 h 306061"/>
              <a:gd name="connsiteX2" fmla="*/ 2223234 w 2376264"/>
              <a:gd name="connsiteY2" fmla="*/ 0 h 306061"/>
              <a:gd name="connsiteX3" fmla="*/ 2376264 w 2376264"/>
              <a:gd name="connsiteY3" fmla="*/ 153031 h 306061"/>
              <a:gd name="connsiteX4" fmla="*/ 2223234 w 2376264"/>
              <a:gd name="connsiteY4" fmla="*/ 306061 h 306061"/>
              <a:gd name="connsiteX5" fmla="*/ 2223234 w 2376264"/>
              <a:gd name="connsiteY5" fmla="*/ 229546 h 306061"/>
              <a:gd name="connsiteX6" fmla="*/ 0 w 2376264"/>
              <a:gd name="connsiteY6" fmla="*/ 229546 h 306061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65050 w 2490826"/>
              <a:gd name="connsiteY1" fmla="*/ 77560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65050 w 2490826"/>
              <a:gd name="connsiteY1" fmla="*/ 77560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65050 w 2490826"/>
              <a:gd name="connsiteY1" fmla="*/ 77560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62898 w 2490826"/>
              <a:gd name="connsiteY5" fmla="*/ 241024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65050 w 2490826"/>
              <a:gd name="connsiteY1" fmla="*/ 77560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62898 w 2490826"/>
              <a:gd name="connsiteY5" fmla="*/ 241024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65050 w 2490826"/>
              <a:gd name="connsiteY1" fmla="*/ 77560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62898 w 2490826"/>
              <a:gd name="connsiteY5" fmla="*/ 241024 h 969270"/>
              <a:gd name="connsiteX6" fmla="*/ 0 w 2490826"/>
              <a:gd name="connsiteY6" fmla="*/ 969270 h 969270"/>
              <a:gd name="connsiteX0" fmla="*/ 0 w 2505330"/>
              <a:gd name="connsiteY0" fmla="*/ 969270 h 969270"/>
              <a:gd name="connsiteX1" fmla="*/ 2365050 w 2505330"/>
              <a:gd name="connsiteY1" fmla="*/ 77560 h 969270"/>
              <a:gd name="connsiteX2" fmla="*/ 2337796 w 2505330"/>
              <a:gd name="connsiteY2" fmla="*/ 0 h 969270"/>
              <a:gd name="connsiteX3" fmla="*/ 2505330 w 2505330"/>
              <a:gd name="connsiteY3" fmla="*/ 161803 h 969270"/>
              <a:gd name="connsiteX4" fmla="*/ 2337796 w 2505330"/>
              <a:gd name="connsiteY4" fmla="*/ 306061 h 969270"/>
              <a:gd name="connsiteX5" fmla="*/ 2362898 w 2505330"/>
              <a:gd name="connsiteY5" fmla="*/ 241024 h 969270"/>
              <a:gd name="connsiteX6" fmla="*/ 0 w 2505330"/>
              <a:gd name="connsiteY6" fmla="*/ 969270 h 969270"/>
              <a:gd name="connsiteX0" fmla="*/ 0 w 2513482"/>
              <a:gd name="connsiteY0" fmla="*/ 969270 h 969270"/>
              <a:gd name="connsiteX1" fmla="*/ 2365050 w 2513482"/>
              <a:gd name="connsiteY1" fmla="*/ 77560 h 969270"/>
              <a:gd name="connsiteX2" fmla="*/ 2337796 w 2513482"/>
              <a:gd name="connsiteY2" fmla="*/ 0 h 969270"/>
              <a:gd name="connsiteX3" fmla="*/ 2513482 w 2513482"/>
              <a:gd name="connsiteY3" fmla="*/ 152458 h 969270"/>
              <a:gd name="connsiteX4" fmla="*/ 2337796 w 2513482"/>
              <a:gd name="connsiteY4" fmla="*/ 306061 h 969270"/>
              <a:gd name="connsiteX5" fmla="*/ 2362898 w 2513482"/>
              <a:gd name="connsiteY5" fmla="*/ 241024 h 969270"/>
              <a:gd name="connsiteX6" fmla="*/ 0 w 2513482"/>
              <a:gd name="connsiteY6" fmla="*/ 969270 h 969270"/>
              <a:gd name="connsiteX0" fmla="*/ 0 w 2526913"/>
              <a:gd name="connsiteY0" fmla="*/ 969270 h 969270"/>
              <a:gd name="connsiteX1" fmla="*/ 2365050 w 2526913"/>
              <a:gd name="connsiteY1" fmla="*/ 77560 h 969270"/>
              <a:gd name="connsiteX2" fmla="*/ 2337796 w 2526913"/>
              <a:gd name="connsiteY2" fmla="*/ 0 h 969270"/>
              <a:gd name="connsiteX3" fmla="*/ 2526913 w 2526913"/>
              <a:gd name="connsiteY3" fmla="*/ 164423 h 969270"/>
              <a:gd name="connsiteX4" fmla="*/ 2337796 w 2526913"/>
              <a:gd name="connsiteY4" fmla="*/ 306061 h 969270"/>
              <a:gd name="connsiteX5" fmla="*/ 2362898 w 2526913"/>
              <a:gd name="connsiteY5" fmla="*/ 241024 h 969270"/>
              <a:gd name="connsiteX6" fmla="*/ 0 w 2526913"/>
              <a:gd name="connsiteY6" fmla="*/ 969270 h 96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6913" h="969270">
                <a:moveTo>
                  <a:pt x="0" y="969270"/>
                </a:moveTo>
                <a:cubicBezTo>
                  <a:pt x="813653" y="119220"/>
                  <a:pt x="1529174" y="22026"/>
                  <a:pt x="2365050" y="77560"/>
                </a:cubicBezTo>
                <a:lnTo>
                  <a:pt x="2337796" y="0"/>
                </a:lnTo>
                <a:lnTo>
                  <a:pt x="2526913" y="164423"/>
                </a:lnTo>
                <a:lnTo>
                  <a:pt x="2337796" y="306061"/>
                </a:lnTo>
                <a:lnTo>
                  <a:pt x="2362898" y="241024"/>
                </a:lnTo>
                <a:cubicBezTo>
                  <a:pt x="1721555" y="108611"/>
                  <a:pt x="847035" y="140845"/>
                  <a:pt x="0" y="96927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00B0F0"/>
              </a:gs>
            </a:gsLst>
            <a:lin ang="0" scaled="1"/>
            <a:tileRect/>
          </a:gradFill>
          <a:ln w="19050">
            <a:noFill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ts val="1400"/>
              </a:lnSpc>
              <a:spcBef>
                <a:spcPct val="50000"/>
              </a:spcBef>
              <a:buSzPct val="65000"/>
            </a:pPr>
            <a:endParaRPr lang="ko-KR" altLang="en-US" sz="2000" dirty="0">
              <a:solidFill>
                <a:schemeClr val="bg1"/>
              </a:solidFill>
              <a:latin typeface="Arial" charset="0"/>
              <a:ea typeface="돋움" pitchFamily="50" charset="-127"/>
              <a:cs typeface="Arial" charset="0"/>
            </a:endParaRPr>
          </a:p>
        </p:txBody>
      </p:sp>
      <p:sp>
        <p:nvSpPr>
          <p:cNvPr id="134" name="자유형 110"/>
          <p:cNvSpPr/>
          <p:nvPr/>
        </p:nvSpPr>
        <p:spPr bwMode="auto">
          <a:xfrm rot="20398184" flipV="1">
            <a:off x="1449655" y="4386830"/>
            <a:ext cx="2176033" cy="844244"/>
          </a:xfrm>
          <a:custGeom>
            <a:avLst/>
            <a:gdLst>
              <a:gd name="connsiteX0" fmla="*/ 0 w 2376264"/>
              <a:gd name="connsiteY0" fmla="*/ 76515 h 306061"/>
              <a:gd name="connsiteX1" fmla="*/ 2223234 w 2376264"/>
              <a:gd name="connsiteY1" fmla="*/ 76515 h 306061"/>
              <a:gd name="connsiteX2" fmla="*/ 2223234 w 2376264"/>
              <a:gd name="connsiteY2" fmla="*/ 0 h 306061"/>
              <a:gd name="connsiteX3" fmla="*/ 2376264 w 2376264"/>
              <a:gd name="connsiteY3" fmla="*/ 153031 h 306061"/>
              <a:gd name="connsiteX4" fmla="*/ 2223234 w 2376264"/>
              <a:gd name="connsiteY4" fmla="*/ 306061 h 306061"/>
              <a:gd name="connsiteX5" fmla="*/ 2223234 w 2376264"/>
              <a:gd name="connsiteY5" fmla="*/ 229546 h 306061"/>
              <a:gd name="connsiteX6" fmla="*/ 0 w 2376264"/>
              <a:gd name="connsiteY6" fmla="*/ 229546 h 306061"/>
              <a:gd name="connsiteX7" fmla="*/ 0 w 2376264"/>
              <a:gd name="connsiteY7" fmla="*/ 76515 h 306061"/>
              <a:gd name="connsiteX0" fmla="*/ 0 w 2376264"/>
              <a:gd name="connsiteY0" fmla="*/ 229546 h 306061"/>
              <a:gd name="connsiteX1" fmla="*/ 2223234 w 2376264"/>
              <a:gd name="connsiteY1" fmla="*/ 76515 h 306061"/>
              <a:gd name="connsiteX2" fmla="*/ 2223234 w 2376264"/>
              <a:gd name="connsiteY2" fmla="*/ 0 h 306061"/>
              <a:gd name="connsiteX3" fmla="*/ 2376264 w 2376264"/>
              <a:gd name="connsiteY3" fmla="*/ 153031 h 306061"/>
              <a:gd name="connsiteX4" fmla="*/ 2223234 w 2376264"/>
              <a:gd name="connsiteY4" fmla="*/ 306061 h 306061"/>
              <a:gd name="connsiteX5" fmla="*/ 2223234 w 2376264"/>
              <a:gd name="connsiteY5" fmla="*/ 229546 h 306061"/>
              <a:gd name="connsiteX6" fmla="*/ 0 w 2376264"/>
              <a:gd name="connsiteY6" fmla="*/ 229546 h 306061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65050 w 2490826"/>
              <a:gd name="connsiteY1" fmla="*/ 77560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65050 w 2490826"/>
              <a:gd name="connsiteY1" fmla="*/ 77560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65050 w 2490826"/>
              <a:gd name="connsiteY1" fmla="*/ 77560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62898 w 2490826"/>
              <a:gd name="connsiteY5" fmla="*/ 241024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65050 w 2490826"/>
              <a:gd name="connsiteY1" fmla="*/ 77560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62898 w 2490826"/>
              <a:gd name="connsiteY5" fmla="*/ 241024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65050 w 2490826"/>
              <a:gd name="connsiteY1" fmla="*/ 77560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62898 w 2490826"/>
              <a:gd name="connsiteY5" fmla="*/ 241024 h 969270"/>
              <a:gd name="connsiteX6" fmla="*/ 0 w 2490826"/>
              <a:gd name="connsiteY6" fmla="*/ 969270 h 969270"/>
              <a:gd name="connsiteX0" fmla="*/ 0 w 2505330"/>
              <a:gd name="connsiteY0" fmla="*/ 969270 h 969270"/>
              <a:gd name="connsiteX1" fmla="*/ 2365050 w 2505330"/>
              <a:gd name="connsiteY1" fmla="*/ 77560 h 969270"/>
              <a:gd name="connsiteX2" fmla="*/ 2337796 w 2505330"/>
              <a:gd name="connsiteY2" fmla="*/ 0 h 969270"/>
              <a:gd name="connsiteX3" fmla="*/ 2505330 w 2505330"/>
              <a:gd name="connsiteY3" fmla="*/ 161803 h 969270"/>
              <a:gd name="connsiteX4" fmla="*/ 2337796 w 2505330"/>
              <a:gd name="connsiteY4" fmla="*/ 306061 h 969270"/>
              <a:gd name="connsiteX5" fmla="*/ 2362898 w 2505330"/>
              <a:gd name="connsiteY5" fmla="*/ 241024 h 969270"/>
              <a:gd name="connsiteX6" fmla="*/ 0 w 2505330"/>
              <a:gd name="connsiteY6" fmla="*/ 969270 h 969270"/>
              <a:gd name="connsiteX0" fmla="*/ 0 w 2513482"/>
              <a:gd name="connsiteY0" fmla="*/ 969270 h 969270"/>
              <a:gd name="connsiteX1" fmla="*/ 2365050 w 2513482"/>
              <a:gd name="connsiteY1" fmla="*/ 77560 h 969270"/>
              <a:gd name="connsiteX2" fmla="*/ 2337796 w 2513482"/>
              <a:gd name="connsiteY2" fmla="*/ 0 h 969270"/>
              <a:gd name="connsiteX3" fmla="*/ 2513482 w 2513482"/>
              <a:gd name="connsiteY3" fmla="*/ 152458 h 969270"/>
              <a:gd name="connsiteX4" fmla="*/ 2337796 w 2513482"/>
              <a:gd name="connsiteY4" fmla="*/ 306061 h 969270"/>
              <a:gd name="connsiteX5" fmla="*/ 2362898 w 2513482"/>
              <a:gd name="connsiteY5" fmla="*/ 241024 h 969270"/>
              <a:gd name="connsiteX6" fmla="*/ 0 w 2513482"/>
              <a:gd name="connsiteY6" fmla="*/ 969270 h 969270"/>
              <a:gd name="connsiteX0" fmla="*/ 0 w 2526913"/>
              <a:gd name="connsiteY0" fmla="*/ 969270 h 969270"/>
              <a:gd name="connsiteX1" fmla="*/ 2365050 w 2526913"/>
              <a:gd name="connsiteY1" fmla="*/ 77560 h 969270"/>
              <a:gd name="connsiteX2" fmla="*/ 2337796 w 2526913"/>
              <a:gd name="connsiteY2" fmla="*/ 0 h 969270"/>
              <a:gd name="connsiteX3" fmla="*/ 2526913 w 2526913"/>
              <a:gd name="connsiteY3" fmla="*/ 164423 h 969270"/>
              <a:gd name="connsiteX4" fmla="*/ 2337796 w 2526913"/>
              <a:gd name="connsiteY4" fmla="*/ 306061 h 969270"/>
              <a:gd name="connsiteX5" fmla="*/ 2362898 w 2526913"/>
              <a:gd name="connsiteY5" fmla="*/ 241024 h 969270"/>
              <a:gd name="connsiteX6" fmla="*/ 0 w 2526913"/>
              <a:gd name="connsiteY6" fmla="*/ 969270 h 96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6913" h="969270">
                <a:moveTo>
                  <a:pt x="0" y="969270"/>
                </a:moveTo>
                <a:cubicBezTo>
                  <a:pt x="813653" y="119220"/>
                  <a:pt x="1529174" y="22026"/>
                  <a:pt x="2365050" y="77560"/>
                </a:cubicBezTo>
                <a:lnTo>
                  <a:pt x="2337796" y="0"/>
                </a:lnTo>
                <a:lnTo>
                  <a:pt x="2526913" y="164423"/>
                </a:lnTo>
                <a:lnTo>
                  <a:pt x="2337796" y="306061"/>
                </a:lnTo>
                <a:lnTo>
                  <a:pt x="2362898" y="241024"/>
                </a:lnTo>
                <a:cubicBezTo>
                  <a:pt x="1721555" y="108611"/>
                  <a:pt x="847035" y="140845"/>
                  <a:pt x="0" y="96927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00B0F0"/>
              </a:gs>
            </a:gsLst>
            <a:lin ang="0" scaled="1"/>
            <a:tileRect/>
          </a:gradFill>
          <a:ln w="19050">
            <a:noFill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ts val="1400"/>
              </a:lnSpc>
              <a:spcBef>
                <a:spcPct val="50000"/>
              </a:spcBef>
              <a:buSzPct val="65000"/>
            </a:pPr>
            <a:endParaRPr lang="ko-KR" altLang="en-US" sz="2000" dirty="0">
              <a:solidFill>
                <a:schemeClr val="bg1"/>
              </a:solidFill>
              <a:latin typeface="Arial" charset="0"/>
              <a:ea typeface="돋움" pitchFamily="50" charset="-127"/>
              <a:cs typeface="Arial" charset="0"/>
            </a:endParaRPr>
          </a:p>
        </p:txBody>
      </p:sp>
      <p:sp>
        <p:nvSpPr>
          <p:cNvPr id="135" name="자유형 120"/>
          <p:cNvSpPr/>
          <p:nvPr/>
        </p:nvSpPr>
        <p:spPr bwMode="auto">
          <a:xfrm rot="19278693" flipH="1">
            <a:off x="5298151" y="2916547"/>
            <a:ext cx="2372933" cy="950978"/>
          </a:xfrm>
          <a:custGeom>
            <a:avLst/>
            <a:gdLst>
              <a:gd name="connsiteX0" fmla="*/ 0 w 2376264"/>
              <a:gd name="connsiteY0" fmla="*/ 76515 h 306061"/>
              <a:gd name="connsiteX1" fmla="*/ 2223234 w 2376264"/>
              <a:gd name="connsiteY1" fmla="*/ 76515 h 306061"/>
              <a:gd name="connsiteX2" fmla="*/ 2223234 w 2376264"/>
              <a:gd name="connsiteY2" fmla="*/ 0 h 306061"/>
              <a:gd name="connsiteX3" fmla="*/ 2376264 w 2376264"/>
              <a:gd name="connsiteY3" fmla="*/ 153031 h 306061"/>
              <a:gd name="connsiteX4" fmla="*/ 2223234 w 2376264"/>
              <a:gd name="connsiteY4" fmla="*/ 306061 h 306061"/>
              <a:gd name="connsiteX5" fmla="*/ 2223234 w 2376264"/>
              <a:gd name="connsiteY5" fmla="*/ 229546 h 306061"/>
              <a:gd name="connsiteX6" fmla="*/ 0 w 2376264"/>
              <a:gd name="connsiteY6" fmla="*/ 229546 h 306061"/>
              <a:gd name="connsiteX7" fmla="*/ 0 w 2376264"/>
              <a:gd name="connsiteY7" fmla="*/ 76515 h 306061"/>
              <a:gd name="connsiteX0" fmla="*/ 0 w 2376264"/>
              <a:gd name="connsiteY0" fmla="*/ 229546 h 306061"/>
              <a:gd name="connsiteX1" fmla="*/ 2223234 w 2376264"/>
              <a:gd name="connsiteY1" fmla="*/ 76515 h 306061"/>
              <a:gd name="connsiteX2" fmla="*/ 2223234 w 2376264"/>
              <a:gd name="connsiteY2" fmla="*/ 0 h 306061"/>
              <a:gd name="connsiteX3" fmla="*/ 2376264 w 2376264"/>
              <a:gd name="connsiteY3" fmla="*/ 153031 h 306061"/>
              <a:gd name="connsiteX4" fmla="*/ 2223234 w 2376264"/>
              <a:gd name="connsiteY4" fmla="*/ 306061 h 306061"/>
              <a:gd name="connsiteX5" fmla="*/ 2223234 w 2376264"/>
              <a:gd name="connsiteY5" fmla="*/ 229546 h 306061"/>
              <a:gd name="connsiteX6" fmla="*/ 0 w 2376264"/>
              <a:gd name="connsiteY6" fmla="*/ 229546 h 306061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65050 w 2490826"/>
              <a:gd name="connsiteY1" fmla="*/ 77560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65050 w 2490826"/>
              <a:gd name="connsiteY1" fmla="*/ 77560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65050 w 2490826"/>
              <a:gd name="connsiteY1" fmla="*/ 77560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62898 w 2490826"/>
              <a:gd name="connsiteY5" fmla="*/ 241024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65050 w 2490826"/>
              <a:gd name="connsiteY1" fmla="*/ 77560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62898 w 2490826"/>
              <a:gd name="connsiteY5" fmla="*/ 241024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65050 w 2490826"/>
              <a:gd name="connsiteY1" fmla="*/ 77560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62898 w 2490826"/>
              <a:gd name="connsiteY5" fmla="*/ 241024 h 969270"/>
              <a:gd name="connsiteX6" fmla="*/ 0 w 2490826"/>
              <a:gd name="connsiteY6" fmla="*/ 969270 h 969270"/>
              <a:gd name="connsiteX0" fmla="*/ 0 w 2505330"/>
              <a:gd name="connsiteY0" fmla="*/ 969270 h 969270"/>
              <a:gd name="connsiteX1" fmla="*/ 2365050 w 2505330"/>
              <a:gd name="connsiteY1" fmla="*/ 77560 h 969270"/>
              <a:gd name="connsiteX2" fmla="*/ 2337796 w 2505330"/>
              <a:gd name="connsiteY2" fmla="*/ 0 h 969270"/>
              <a:gd name="connsiteX3" fmla="*/ 2505330 w 2505330"/>
              <a:gd name="connsiteY3" fmla="*/ 161803 h 969270"/>
              <a:gd name="connsiteX4" fmla="*/ 2337796 w 2505330"/>
              <a:gd name="connsiteY4" fmla="*/ 306061 h 969270"/>
              <a:gd name="connsiteX5" fmla="*/ 2362898 w 2505330"/>
              <a:gd name="connsiteY5" fmla="*/ 241024 h 969270"/>
              <a:gd name="connsiteX6" fmla="*/ 0 w 2505330"/>
              <a:gd name="connsiteY6" fmla="*/ 969270 h 969270"/>
              <a:gd name="connsiteX0" fmla="*/ 0 w 2513482"/>
              <a:gd name="connsiteY0" fmla="*/ 969270 h 969270"/>
              <a:gd name="connsiteX1" fmla="*/ 2365050 w 2513482"/>
              <a:gd name="connsiteY1" fmla="*/ 77560 h 969270"/>
              <a:gd name="connsiteX2" fmla="*/ 2337796 w 2513482"/>
              <a:gd name="connsiteY2" fmla="*/ 0 h 969270"/>
              <a:gd name="connsiteX3" fmla="*/ 2513482 w 2513482"/>
              <a:gd name="connsiteY3" fmla="*/ 152458 h 969270"/>
              <a:gd name="connsiteX4" fmla="*/ 2337796 w 2513482"/>
              <a:gd name="connsiteY4" fmla="*/ 306061 h 969270"/>
              <a:gd name="connsiteX5" fmla="*/ 2362898 w 2513482"/>
              <a:gd name="connsiteY5" fmla="*/ 241024 h 969270"/>
              <a:gd name="connsiteX6" fmla="*/ 0 w 2513482"/>
              <a:gd name="connsiteY6" fmla="*/ 969270 h 969270"/>
              <a:gd name="connsiteX0" fmla="*/ 0 w 2526913"/>
              <a:gd name="connsiteY0" fmla="*/ 969270 h 969270"/>
              <a:gd name="connsiteX1" fmla="*/ 2365050 w 2526913"/>
              <a:gd name="connsiteY1" fmla="*/ 77560 h 969270"/>
              <a:gd name="connsiteX2" fmla="*/ 2337796 w 2526913"/>
              <a:gd name="connsiteY2" fmla="*/ 0 h 969270"/>
              <a:gd name="connsiteX3" fmla="*/ 2526913 w 2526913"/>
              <a:gd name="connsiteY3" fmla="*/ 164423 h 969270"/>
              <a:gd name="connsiteX4" fmla="*/ 2337796 w 2526913"/>
              <a:gd name="connsiteY4" fmla="*/ 306061 h 969270"/>
              <a:gd name="connsiteX5" fmla="*/ 2362898 w 2526913"/>
              <a:gd name="connsiteY5" fmla="*/ 241024 h 969270"/>
              <a:gd name="connsiteX6" fmla="*/ 0 w 2526913"/>
              <a:gd name="connsiteY6" fmla="*/ 969270 h 96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6913" h="969270">
                <a:moveTo>
                  <a:pt x="0" y="969270"/>
                </a:moveTo>
                <a:cubicBezTo>
                  <a:pt x="813653" y="119220"/>
                  <a:pt x="1529174" y="22026"/>
                  <a:pt x="2365050" y="77560"/>
                </a:cubicBezTo>
                <a:lnTo>
                  <a:pt x="2337796" y="0"/>
                </a:lnTo>
                <a:lnTo>
                  <a:pt x="2526913" y="164423"/>
                </a:lnTo>
                <a:lnTo>
                  <a:pt x="2337796" y="306061"/>
                </a:lnTo>
                <a:lnTo>
                  <a:pt x="2362898" y="241024"/>
                </a:lnTo>
                <a:cubicBezTo>
                  <a:pt x="1721555" y="108611"/>
                  <a:pt x="847035" y="140845"/>
                  <a:pt x="0" y="96927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00B0F0"/>
              </a:gs>
            </a:gsLst>
            <a:lin ang="0" scaled="1"/>
            <a:tileRect/>
          </a:gradFill>
          <a:ln w="19050">
            <a:noFill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ts val="1400"/>
              </a:lnSpc>
              <a:spcBef>
                <a:spcPct val="50000"/>
              </a:spcBef>
              <a:buSzPct val="65000"/>
            </a:pPr>
            <a:endParaRPr lang="ko-KR" altLang="en-US" sz="2000" dirty="0">
              <a:solidFill>
                <a:schemeClr val="bg1"/>
              </a:solidFill>
              <a:latin typeface="Arial" charset="0"/>
              <a:ea typeface="돋움" pitchFamily="50" charset="-127"/>
              <a:cs typeface="Arial" charset="0"/>
            </a:endParaRPr>
          </a:p>
        </p:txBody>
      </p:sp>
      <p:sp>
        <p:nvSpPr>
          <p:cNvPr id="136" name="자유형 124"/>
          <p:cNvSpPr/>
          <p:nvPr/>
        </p:nvSpPr>
        <p:spPr bwMode="auto">
          <a:xfrm rot="20384019" flipH="1">
            <a:off x="5539866" y="3732151"/>
            <a:ext cx="2052646" cy="844244"/>
          </a:xfrm>
          <a:custGeom>
            <a:avLst/>
            <a:gdLst>
              <a:gd name="connsiteX0" fmla="*/ 0 w 2376264"/>
              <a:gd name="connsiteY0" fmla="*/ 76515 h 306061"/>
              <a:gd name="connsiteX1" fmla="*/ 2223234 w 2376264"/>
              <a:gd name="connsiteY1" fmla="*/ 76515 h 306061"/>
              <a:gd name="connsiteX2" fmla="*/ 2223234 w 2376264"/>
              <a:gd name="connsiteY2" fmla="*/ 0 h 306061"/>
              <a:gd name="connsiteX3" fmla="*/ 2376264 w 2376264"/>
              <a:gd name="connsiteY3" fmla="*/ 153031 h 306061"/>
              <a:gd name="connsiteX4" fmla="*/ 2223234 w 2376264"/>
              <a:gd name="connsiteY4" fmla="*/ 306061 h 306061"/>
              <a:gd name="connsiteX5" fmla="*/ 2223234 w 2376264"/>
              <a:gd name="connsiteY5" fmla="*/ 229546 h 306061"/>
              <a:gd name="connsiteX6" fmla="*/ 0 w 2376264"/>
              <a:gd name="connsiteY6" fmla="*/ 229546 h 306061"/>
              <a:gd name="connsiteX7" fmla="*/ 0 w 2376264"/>
              <a:gd name="connsiteY7" fmla="*/ 76515 h 306061"/>
              <a:gd name="connsiteX0" fmla="*/ 0 w 2376264"/>
              <a:gd name="connsiteY0" fmla="*/ 229546 h 306061"/>
              <a:gd name="connsiteX1" fmla="*/ 2223234 w 2376264"/>
              <a:gd name="connsiteY1" fmla="*/ 76515 h 306061"/>
              <a:gd name="connsiteX2" fmla="*/ 2223234 w 2376264"/>
              <a:gd name="connsiteY2" fmla="*/ 0 h 306061"/>
              <a:gd name="connsiteX3" fmla="*/ 2376264 w 2376264"/>
              <a:gd name="connsiteY3" fmla="*/ 153031 h 306061"/>
              <a:gd name="connsiteX4" fmla="*/ 2223234 w 2376264"/>
              <a:gd name="connsiteY4" fmla="*/ 306061 h 306061"/>
              <a:gd name="connsiteX5" fmla="*/ 2223234 w 2376264"/>
              <a:gd name="connsiteY5" fmla="*/ 229546 h 306061"/>
              <a:gd name="connsiteX6" fmla="*/ 0 w 2376264"/>
              <a:gd name="connsiteY6" fmla="*/ 229546 h 306061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65050 w 2490826"/>
              <a:gd name="connsiteY1" fmla="*/ 77560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65050 w 2490826"/>
              <a:gd name="connsiteY1" fmla="*/ 77560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65050 w 2490826"/>
              <a:gd name="connsiteY1" fmla="*/ 77560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62898 w 2490826"/>
              <a:gd name="connsiteY5" fmla="*/ 241024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65050 w 2490826"/>
              <a:gd name="connsiteY1" fmla="*/ 77560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62898 w 2490826"/>
              <a:gd name="connsiteY5" fmla="*/ 241024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65050 w 2490826"/>
              <a:gd name="connsiteY1" fmla="*/ 77560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62898 w 2490826"/>
              <a:gd name="connsiteY5" fmla="*/ 241024 h 969270"/>
              <a:gd name="connsiteX6" fmla="*/ 0 w 2490826"/>
              <a:gd name="connsiteY6" fmla="*/ 969270 h 969270"/>
              <a:gd name="connsiteX0" fmla="*/ 0 w 2505330"/>
              <a:gd name="connsiteY0" fmla="*/ 969270 h 969270"/>
              <a:gd name="connsiteX1" fmla="*/ 2365050 w 2505330"/>
              <a:gd name="connsiteY1" fmla="*/ 77560 h 969270"/>
              <a:gd name="connsiteX2" fmla="*/ 2337796 w 2505330"/>
              <a:gd name="connsiteY2" fmla="*/ 0 h 969270"/>
              <a:gd name="connsiteX3" fmla="*/ 2505330 w 2505330"/>
              <a:gd name="connsiteY3" fmla="*/ 161803 h 969270"/>
              <a:gd name="connsiteX4" fmla="*/ 2337796 w 2505330"/>
              <a:gd name="connsiteY4" fmla="*/ 306061 h 969270"/>
              <a:gd name="connsiteX5" fmla="*/ 2362898 w 2505330"/>
              <a:gd name="connsiteY5" fmla="*/ 241024 h 969270"/>
              <a:gd name="connsiteX6" fmla="*/ 0 w 2505330"/>
              <a:gd name="connsiteY6" fmla="*/ 969270 h 969270"/>
              <a:gd name="connsiteX0" fmla="*/ 0 w 2513482"/>
              <a:gd name="connsiteY0" fmla="*/ 969270 h 969270"/>
              <a:gd name="connsiteX1" fmla="*/ 2365050 w 2513482"/>
              <a:gd name="connsiteY1" fmla="*/ 77560 h 969270"/>
              <a:gd name="connsiteX2" fmla="*/ 2337796 w 2513482"/>
              <a:gd name="connsiteY2" fmla="*/ 0 h 969270"/>
              <a:gd name="connsiteX3" fmla="*/ 2513482 w 2513482"/>
              <a:gd name="connsiteY3" fmla="*/ 152458 h 969270"/>
              <a:gd name="connsiteX4" fmla="*/ 2337796 w 2513482"/>
              <a:gd name="connsiteY4" fmla="*/ 306061 h 969270"/>
              <a:gd name="connsiteX5" fmla="*/ 2362898 w 2513482"/>
              <a:gd name="connsiteY5" fmla="*/ 241024 h 969270"/>
              <a:gd name="connsiteX6" fmla="*/ 0 w 2513482"/>
              <a:gd name="connsiteY6" fmla="*/ 969270 h 969270"/>
              <a:gd name="connsiteX0" fmla="*/ 0 w 2526913"/>
              <a:gd name="connsiteY0" fmla="*/ 969270 h 969270"/>
              <a:gd name="connsiteX1" fmla="*/ 2365050 w 2526913"/>
              <a:gd name="connsiteY1" fmla="*/ 77560 h 969270"/>
              <a:gd name="connsiteX2" fmla="*/ 2337796 w 2526913"/>
              <a:gd name="connsiteY2" fmla="*/ 0 h 969270"/>
              <a:gd name="connsiteX3" fmla="*/ 2526913 w 2526913"/>
              <a:gd name="connsiteY3" fmla="*/ 164423 h 969270"/>
              <a:gd name="connsiteX4" fmla="*/ 2337796 w 2526913"/>
              <a:gd name="connsiteY4" fmla="*/ 306061 h 969270"/>
              <a:gd name="connsiteX5" fmla="*/ 2362898 w 2526913"/>
              <a:gd name="connsiteY5" fmla="*/ 241024 h 969270"/>
              <a:gd name="connsiteX6" fmla="*/ 0 w 2526913"/>
              <a:gd name="connsiteY6" fmla="*/ 969270 h 96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6913" h="969270">
                <a:moveTo>
                  <a:pt x="0" y="969270"/>
                </a:moveTo>
                <a:cubicBezTo>
                  <a:pt x="813653" y="119220"/>
                  <a:pt x="1529174" y="22026"/>
                  <a:pt x="2365050" y="77560"/>
                </a:cubicBezTo>
                <a:lnTo>
                  <a:pt x="2337796" y="0"/>
                </a:lnTo>
                <a:lnTo>
                  <a:pt x="2526913" y="164423"/>
                </a:lnTo>
                <a:lnTo>
                  <a:pt x="2337796" y="306061"/>
                </a:lnTo>
                <a:lnTo>
                  <a:pt x="2362898" y="241024"/>
                </a:lnTo>
                <a:cubicBezTo>
                  <a:pt x="1721555" y="108611"/>
                  <a:pt x="847035" y="140845"/>
                  <a:pt x="0" y="96927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00B0F0"/>
              </a:gs>
            </a:gsLst>
            <a:lin ang="0" scaled="1"/>
            <a:tileRect/>
          </a:gradFill>
          <a:ln w="19050">
            <a:noFill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ts val="1400"/>
              </a:lnSpc>
              <a:spcBef>
                <a:spcPct val="50000"/>
              </a:spcBef>
              <a:buSzPct val="65000"/>
            </a:pPr>
            <a:endParaRPr lang="ko-KR" altLang="en-US" sz="2000" dirty="0">
              <a:solidFill>
                <a:schemeClr val="bg1"/>
              </a:solidFill>
              <a:latin typeface="Arial" charset="0"/>
              <a:ea typeface="돋움" pitchFamily="50" charset="-127"/>
              <a:cs typeface="Arial" charset="0"/>
            </a:endParaRPr>
          </a:p>
        </p:txBody>
      </p:sp>
      <p:sp>
        <p:nvSpPr>
          <p:cNvPr id="137" name="자유형 125"/>
          <p:cNvSpPr/>
          <p:nvPr/>
        </p:nvSpPr>
        <p:spPr bwMode="auto">
          <a:xfrm rot="2302285" flipH="1" flipV="1">
            <a:off x="5312401" y="5053746"/>
            <a:ext cx="2511114" cy="1018189"/>
          </a:xfrm>
          <a:custGeom>
            <a:avLst/>
            <a:gdLst>
              <a:gd name="connsiteX0" fmla="*/ 0 w 2376264"/>
              <a:gd name="connsiteY0" fmla="*/ 76515 h 306061"/>
              <a:gd name="connsiteX1" fmla="*/ 2223234 w 2376264"/>
              <a:gd name="connsiteY1" fmla="*/ 76515 h 306061"/>
              <a:gd name="connsiteX2" fmla="*/ 2223234 w 2376264"/>
              <a:gd name="connsiteY2" fmla="*/ 0 h 306061"/>
              <a:gd name="connsiteX3" fmla="*/ 2376264 w 2376264"/>
              <a:gd name="connsiteY3" fmla="*/ 153031 h 306061"/>
              <a:gd name="connsiteX4" fmla="*/ 2223234 w 2376264"/>
              <a:gd name="connsiteY4" fmla="*/ 306061 h 306061"/>
              <a:gd name="connsiteX5" fmla="*/ 2223234 w 2376264"/>
              <a:gd name="connsiteY5" fmla="*/ 229546 h 306061"/>
              <a:gd name="connsiteX6" fmla="*/ 0 w 2376264"/>
              <a:gd name="connsiteY6" fmla="*/ 229546 h 306061"/>
              <a:gd name="connsiteX7" fmla="*/ 0 w 2376264"/>
              <a:gd name="connsiteY7" fmla="*/ 76515 h 306061"/>
              <a:gd name="connsiteX0" fmla="*/ 0 w 2376264"/>
              <a:gd name="connsiteY0" fmla="*/ 229546 h 306061"/>
              <a:gd name="connsiteX1" fmla="*/ 2223234 w 2376264"/>
              <a:gd name="connsiteY1" fmla="*/ 76515 h 306061"/>
              <a:gd name="connsiteX2" fmla="*/ 2223234 w 2376264"/>
              <a:gd name="connsiteY2" fmla="*/ 0 h 306061"/>
              <a:gd name="connsiteX3" fmla="*/ 2376264 w 2376264"/>
              <a:gd name="connsiteY3" fmla="*/ 153031 h 306061"/>
              <a:gd name="connsiteX4" fmla="*/ 2223234 w 2376264"/>
              <a:gd name="connsiteY4" fmla="*/ 306061 h 306061"/>
              <a:gd name="connsiteX5" fmla="*/ 2223234 w 2376264"/>
              <a:gd name="connsiteY5" fmla="*/ 229546 h 306061"/>
              <a:gd name="connsiteX6" fmla="*/ 0 w 2376264"/>
              <a:gd name="connsiteY6" fmla="*/ 229546 h 306061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65050 w 2490826"/>
              <a:gd name="connsiteY1" fmla="*/ 77560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65050 w 2490826"/>
              <a:gd name="connsiteY1" fmla="*/ 77560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65050 w 2490826"/>
              <a:gd name="connsiteY1" fmla="*/ 77560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62898 w 2490826"/>
              <a:gd name="connsiteY5" fmla="*/ 241024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65050 w 2490826"/>
              <a:gd name="connsiteY1" fmla="*/ 77560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62898 w 2490826"/>
              <a:gd name="connsiteY5" fmla="*/ 241024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65050 w 2490826"/>
              <a:gd name="connsiteY1" fmla="*/ 77560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62898 w 2490826"/>
              <a:gd name="connsiteY5" fmla="*/ 241024 h 969270"/>
              <a:gd name="connsiteX6" fmla="*/ 0 w 2490826"/>
              <a:gd name="connsiteY6" fmla="*/ 969270 h 969270"/>
              <a:gd name="connsiteX0" fmla="*/ 0 w 2505330"/>
              <a:gd name="connsiteY0" fmla="*/ 969270 h 969270"/>
              <a:gd name="connsiteX1" fmla="*/ 2365050 w 2505330"/>
              <a:gd name="connsiteY1" fmla="*/ 77560 h 969270"/>
              <a:gd name="connsiteX2" fmla="*/ 2337796 w 2505330"/>
              <a:gd name="connsiteY2" fmla="*/ 0 h 969270"/>
              <a:gd name="connsiteX3" fmla="*/ 2505330 w 2505330"/>
              <a:gd name="connsiteY3" fmla="*/ 161803 h 969270"/>
              <a:gd name="connsiteX4" fmla="*/ 2337796 w 2505330"/>
              <a:gd name="connsiteY4" fmla="*/ 306061 h 969270"/>
              <a:gd name="connsiteX5" fmla="*/ 2362898 w 2505330"/>
              <a:gd name="connsiteY5" fmla="*/ 241024 h 969270"/>
              <a:gd name="connsiteX6" fmla="*/ 0 w 2505330"/>
              <a:gd name="connsiteY6" fmla="*/ 969270 h 969270"/>
              <a:gd name="connsiteX0" fmla="*/ 0 w 2513482"/>
              <a:gd name="connsiteY0" fmla="*/ 969270 h 969270"/>
              <a:gd name="connsiteX1" fmla="*/ 2365050 w 2513482"/>
              <a:gd name="connsiteY1" fmla="*/ 77560 h 969270"/>
              <a:gd name="connsiteX2" fmla="*/ 2337796 w 2513482"/>
              <a:gd name="connsiteY2" fmla="*/ 0 h 969270"/>
              <a:gd name="connsiteX3" fmla="*/ 2513482 w 2513482"/>
              <a:gd name="connsiteY3" fmla="*/ 152458 h 969270"/>
              <a:gd name="connsiteX4" fmla="*/ 2337796 w 2513482"/>
              <a:gd name="connsiteY4" fmla="*/ 306061 h 969270"/>
              <a:gd name="connsiteX5" fmla="*/ 2362898 w 2513482"/>
              <a:gd name="connsiteY5" fmla="*/ 241024 h 969270"/>
              <a:gd name="connsiteX6" fmla="*/ 0 w 2513482"/>
              <a:gd name="connsiteY6" fmla="*/ 969270 h 969270"/>
              <a:gd name="connsiteX0" fmla="*/ 0 w 2526913"/>
              <a:gd name="connsiteY0" fmla="*/ 969270 h 969270"/>
              <a:gd name="connsiteX1" fmla="*/ 2365050 w 2526913"/>
              <a:gd name="connsiteY1" fmla="*/ 77560 h 969270"/>
              <a:gd name="connsiteX2" fmla="*/ 2337796 w 2526913"/>
              <a:gd name="connsiteY2" fmla="*/ 0 h 969270"/>
              <a:gd name="connsiteX3" fmla="*/ 2526913 w 2526913"/>
              <a:gd name="connsiteY3" fmla="*/ 164423 h 969270"/>
              <a:gd name="connsiteX4" fmla="*/ 2337796 w 2526913"/>
              <a:gd name="connsiteY4" fmla="*/ 306061 h 969270"/>
              <a:gd name="connsiteX5" fmla="*/ 2362898 w 2526913"/>
              <a:gd name="connsiteY5" fmla="*/ 241024 h 969270"/>
              <a:gd name="connsiteX6" fmla="*/ 0 w 2526913"/>
              <a:gd name="connsiteY6" fmla="*/ 969270 h 96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6913" h="969270">
                <a:moveTo>
                  <a:pt x="0" y="969270"/>
                </a:moveTo>
                <a:cubicBezTo>
                  <a:pt x="813653" y="119220"/>
                  <a:pt x="1529174" y="22026"/>
                  <a:pt x="2365050" y="77560"/>
                </a:cubicBezTo>
                <a:lnTo>
                  <a:pt x="2337796" y="0"/>
                </a:lnTo>
                <a:lnTo>
                  <a:pt x="2526913" y="164423"/>
                </a:lnTo>
                <a:lnTo>
                  <a:pt x="2337796" y="306061"/>
                </a:lnTo>
                <a:lnTo>
                  <a:pt x="2362898" y="241024"/>
                </a:lnTo>
                <a:cubicBezTo>
                  <a:pt x="1721555" y="108611"/>
                  <a:pt x="847035" y="140845"/>
                  <a:pt x="0" y="96927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00B0F0"/>
              </a:gs>
            </a:gsLst>
            <a:lin ang="0" scaled="1"/>
            <a:tileRect/>
          </a:gradFill>
          <a:ln w="19050">
            <a:noFill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ts val="1400"/>
              </a:lnSpc>
              <a:spcBef>
                <a:spcPct val="50000"/>
              </a:spcBef>
              <a:buSzPct val="65000"/>
            </a:pPr>
            <a:endParaRPr lang="ko-KR" altLang="en-US" sz="2000" dirty="0">
              <a:solidFill>
                <a:schemeClr val="bg1"/>
              </a:solidFill>
              <a:latin typeface="Arial" charset="0"/>
              <a:ea typeface="돋움" pitchFamily="50" charset="-127"/>
              <a:cs typeface="Arial" charset="0"/>
            </a:endParaRPr>
          </a:p>
        </p:txBody>
      </p:sp>
      <p:sp>
        <p:nvSpPr>
          <p:cNvPr id="138" name="자유형 126"/>
          <p:cNvSpPr/>
          <p:nvPr/>
        </p:nvSpPr>
        <p:spPr bwMode="auto">
          <a:xfrm rot="1747688" flipH="1" flipV="1">
            <a:off x="5564308" y="4400242"/>
            <a:ext cx="2167998" cy="927696"/>
          </a:xfrm>
          <a:custGeom>
            <a:avLst/>
            <a:gdLst>
              <a:gd name="connsiteX0" fmla="*/ 0 w 2376264"/>
              <a:gd name="connsiteY0" fmla="*/ 76515 h 306061"/>
              <a:gd name="connsiteX1" fmla="*/ 2223234 w 2376264"/>
              <a:gd name="connsiteY1" fmla="*/ 76515 h 306061"/>
              <a:gd name="connsiteX2" fmla="*/ 2223234 w 2376264"/>
              <a:gd name="connsiteY2" fmla="*/ 0 h 306061"/>
              <a:gd name="connsiteX3" fmla="*/ 2376264 w 2376264"/>
              <a:gd name="connsiteY3" fmla="*/ 153031 h 306061"/>
              <a:gd name="connsiteX4" fmla="*/ 2223234 w 2376264"/>
              <a:gd name="connsiteY4" fmla="*/ 306061 h 306061"/>
              <a:gd name="connsiteX5" fmla="*/ 2223234 w 2376264"/>
              <a:gd name="connsiteY5" fmla="*/ 229546 h 306061"/>
              <a:gd name="connsiteX6" fmla="*/ 0 w 2376264"/>
              <a:gd name="connsiteY6" fmla="*/ 229546 h 306061"/>
              <a:gd name="connsiteX7" fmla="*/ 0 w 2376264"/>
              <a:gd name="connsiteY7" fmla="*/ 76515 h 306061"/>
              <a:gd name="connsiteX0" fmla="*/ 0 w 2376264"/>
              <a:gd name="connsiteY0" fmla="*/ 229546 h 306061"/>
              <a:gd name="connsiteX1" fmla="*/ 2223234 w 2376264"/>
              <a:gd name="connsiteY1" fmla="*/ 76515 h 306061"/>
              <a:gd name="connsiteX2" fmla="*/ 2223234 w 2376264"/>
              <a:gd name="connsiteY2" fmla="*/ 0 h 306061"/>
              <a:gd name="connsiteX3" fmla="*/ 2376264 w 2376264"/>
              <a:gd name="connsiteY3" fmla="*/ 153031 h 306061"/>
              <a:gd name="connsiteX4" fmla="*/ 2223234 w 2376264"/>
              <a:gd name="connsiteY4" fmla="*/ 306061 h 306061"/>
              <a:gd name="connsiteX5" fmla="*/ 2223234 w 2376264"/>
              <a:gd name="connsiteY5" fmla="*/ 229546 h 306061"/>
              <a:gd name="connsiteX6" fmla="*/ 0 w 2376264"/>
              <a:gd name="connsiteY6" fmla="*/ 229546 h 306061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82380"/>
              <a:gd name="connsiteY0" fmla="*/ 662853 h 662853"/>
              <a:gd name="connsiteX1" fmla="*/ 2329350 w 2482380"/>
              <a:gd name="connsiteY1" fmla="*/ 76515 h 662853"/>
              <a:gd name="connsiteX2" fmla="*/ 2329350 w 2482380"/>
              <a:gd name="connsiteY2" fmla="*/ 0 h 662853"/>
              <a:gd name="connsiteX3" fmla="*/ 2482380 w 2482380"/>
              <a:gd name="connsiteY3" fmla="*/ 153031 h 662853"/>
              <a:gd name="connsiteX4" fmla="*/ 2329350 w 2482380"/>
              <a:gd name="connsiteY4" fmla="*/ 306061 h 662853"/>
              <a:gd name="connsiteX5" fmla="*/ 2329350 w 2482380"/>
              <a:gd name="connsiteY5" fmla="*/ 229546 h 662853"/>
              <a:gd name="connsiteX6" fmla="*/ 0 w 2482380"/>
              <a:gd name="connsiteY6" fmla="*/ 662853 h 662853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37796 w 2490826"/>
              <a:gd name="connsiteY1" fmla="*/ 76515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65050 w 2490826"/>
              <a:gd name="connsiteY1" fmla="*/ 77560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65050 w 2490826"/>
              <a:gd name="connsiteY1" fmla="*/ 77560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37796 w 2490826"/>
              <a:gd name="connsiteY5" fmla="*/ 229546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65050 w 2490826"/>
              <a:gd name="connsiteY1" fmla="*/ 77560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62898 w 2490826"/>
              <a:gd name="connsiteY5" fmla="*/ 241024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65050 w 2490826"/>
              <a:gd name="connsiteY1" fmla="*/ 77560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62898 w 2490826"/>
              <a:gd name="connsiteY5" fmla="*/ 241024 h 969270"/>
              <a:gd name="connsiteX6" fmla="*/ 0 w 2490826"/>
              <a:gd name="connsiteY6" fmla="*/ 969270 h 969270"/>
              <a:gd name="connsiteX0" fmla="*/ 0 w 2490826"/>
              <a:gd name="connsiteY0" fmla="*/ 969270 h 969270"/>
              <a:gd name="connsiteX1" fmla="*/ 2365050 w 2490826"/>
              <a:gd name="connsiteY1" fmla="*/ 77560 h 969270"/>
              <a:gd name="connsiteX2" fmla="*/ 2337796 w 2490826"/>
              <a:gd name="connsiteY2" fmla="*/ 0 h 969270"/>
              <a:gd name="connsiteX3" fmla="*/ 2490826 w 2490826"/>
              <a:gd name="connsiteY3" fmla="*/ 153031 h 969270"/>
              <a:gd name="connsiteX4" fmla="*/ 2337796 w 2490826"/>
              <a:gd name="connsiteY4" fmla="*/ 306061 h 969270"/>
              <a:gd name="connsiteX5" fmla="*/ 2362898 w 2490826"/>
              <a:gd name="connsiteY5" fmla="*/ 241024 h 969270"/>
              <a:gd name="connsiteX6" fmla="*/ 0 w 2490826"/>
              <a:gd name="connsiteY6" fmla="*/ 969270 h 969270"/>
              <a:gd name="connsiteX0" fmla="*/ 0 w 2505330"/>
              <a:gd name="connsiteY0" fmla="*/ 969270 h 969270"/>
              <a:gd name="connsiteX1" fmla="*/ 2365050 w 2505330"/>
              <a:gd name="connsiteY1" fmla="*/ 77560 h 969270"/>
              <a:gd name="connsiteX2" fmla="*/ 2337796 w 2505330"/>
              <a:gd name="connsiteY2" fmla="*/ 0 h 969270"/>
              <a:gd name="connsiteX3" fmla="*/ 2505330 w 2505330"/>
              <a:gd name="connsiteY3" fmla="*/ 161803 h 969270"/>
              <a:gd name="connsiteX4" fmla="*/ 2337796 w 2505330"/>
              <a:gd name="connsiteY4" fmla="*/ 306061 h 969270"/>
              <a:gd name="connsiteX5" fmla="*/ 2362898 w 2505330"/>
              <a:gd name="connsiteY5" fmla="*/ 241024 h 969270"/>
              <a:gd name="connsiteX6" fmla="*/ 0 w 2505330"/>
              <a:gd name="connsiteY6" fmla="*/ 969270 h 969270"/>
              <a:gd name="connsiteX0" fmla="*/ 0 w 2513482"/>
              <a:gd name="connsiteY0" fmla="*/ 969270 h 969270"/>
              <a:gd name="connsiteX1" fmla="*/ 2365050 w 2513482"/>
              <a:gd name="connsiteY1" fmla="*/ 77560 h 969270"/>
              <a:gd name="connsiteX2" fmla="*/ 2337796 w 2513482"/>
              <a:gd name="connsiteY2" fmla="*/ 0 h 969270"/>
              <a:gd name="connsiteX3" fmla="*/ 2513482 w 2513482"/>
              <a:gd name="connsiteY3" fmla="*/ 152458 h 969270"/>
              <a:gd name="connsiteX4" fmla="*/ 2337796 w 2513482"/>
              <a:gd name="connsiteY4" fmla="*/ 306061 h 969270"/>
              <a:gd name="connsiteX5" fmla="*/ 2362898 w 2513482"/>
              <a:gd name="connsiteY5" fmla="*/ 241024 h 969270"/>
              <a:gd name="connsiteX6" fmla="*/ 0 w 2513482"/>
              <a:gd name="connsiteY6" fmla="*/ 969270 h 969270"/>
              <a:gd name="connsiteX0" fmla="*/ 0 w 2526913"/>
              <a:gd name="connsiteY0" fmla="*/ 969270 h 969270"/>
              <a:gd name="connsiteX1" fmla="*/ 2365050 w 2526913"/>
              <a:gd name="connsiteY1" fmla="*/ 77560 h 969270"/>
              <a:gd name="connsiteX2" fmla="*/ 2337796 w 2526913"/>
              <a:gd name="connsiteY2" fmla="*/ 0 h 969270"/>
              <a:gd name="connsiteX3" fmla="*/ 2526913 w 2526913"/>
              <a:gd name="connsiteY3" fmla="*/ 164423 h 969270"/>
              <a:gd name="connsiteX4" fmla="*/ 2337796 w 2526913"/>
              <a:gd name="connsiteY4" fmla="*/ 306061 h 969270"/>
              <a:gd name="connsiteX5" fmla="*/ 2362898 w 2526913"/>
              <a:gd name="connsiteY5" fmla="*/ 241024 h 969270"/>
              <a:gd name="connsiteX6" fmla="*/ 0 w 2526913"/>
              <a:gd name="connsiteY6" fmla="*/ 969270 h 96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6913" h="969270">
                <a:moveTo>
                  <a:pt x="0" y="969270"/>
                </a:moveTo>
                <a:cubicBezTo>
                  <a:pt x="813653" y="119220"/>
                  <a:pt x="1529174" y="22026"/>
                  <a:pt x="2365050" y="77560"/>
                </a:cubicBezTo>
                <a:lnTo>
                  <a:pt x="2337796" y="0"/>
                </a:lnTo>
                <a:lnTo>
                  <a:pt x="2526913" y="164423"/>
                </a:lnTo>
                <a:lnTo>
                  <a:pt x="2337796" y="306061"/>
                </a:lnTo>
                <a:lnTo>
                  <a:pt x="2362898" y="241024"/>
                </a:lnTo>
                <a:cubicBezTo>
                  <a:pt x="1721555" y="108611"/>
                  <a:pt x="847035" y="140845"/>
                  <a:pt x="0" y="96927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00B0F0"/>
              </a:gs>
            </a:gsLst>
            <a:lin ang="0" scaled="1"/>
            <a:tileRect/>
          </a:gradFill>
          <a:ln w="19050">
            <a:noFill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ts val="1400"/>
              </a:lnSpc>
              <a:spcBef>
                <a:spcPct val="50000"/>
              </a:spcBef>
              <a:buSzPct val="65000"/>
            </a:pPr>
            <a:endParaRPr lang="ko-KR" altLang="en-US" sz="2000" dirty="0">
              <a:solidFill>
                <a:schemeClr val="bg1"/>
              </a:solidFill>
              <a:latin typeface="Arial" charset="0"/>
              <a:ea typeface="돋움" pitchFamily="50" charset="-127"/>
              <a:cs typeface="Arial" charset="0"/>
            </a:endParaRPr>
          </a:p>
        </p:txBody>
      </p:sp>
      <p:pic>
        <p:nvPicPr>
          <p:cNvPr id="139" name="그림 127" descr="17.png"/>
          <p:cNvPicPr>
            <a:picLocks noChangeAspect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84079" y="3954016"/>
            <a:ext cx="297263" cy="220824"/>
          </a:xfrm>
          <a:prstGeom prst="rect">
            <a:avLst/>
          </a:prstGeom>
        </p:spPr>
      </p:pic>
      <p:pic>
        <p:nvPicPr>
          <p:cNvPr id="140" name="그림 128" descr="17.png"/>
          <p:cNvPicPr>
            <a:picLocks noChangeAspect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17838" y="4216338"/>
            <a:ext cx="297263" cy="220824"/>
          </a:xfrm>
          <a:prstGeom prst="rect">
            <a:avLst/>
          </a:prstGeom>
        </p:spPr>
      </p:pic>
      <p:pic>
        <p:nvPicPr>
          <p:cNvPr id="141" name="그림 129" descr="17.png"/>
          <p:cNvPicPr>
            <a:picLocks noChangeAspect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43986" y="4509241"/>
            <a:ext cx="297263" cy="220824"/>
          </a:xfrm>
          <a:prstGeom prst="rect">
            <a:avLst/>
          </a:prstGeom>
        </p:spPr>
      </p:pic>
      <p:pic>
        <p:nvPicPr>
          <p:cNvPr id="142" name="그림 132" descr="17.png"/>
          <p:cNvPicPr>
            <a:picLocks noChangeAspect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42808" y="4846833"/>
            <a:ext cx="297263" cy="220824"/>
          </a:xfrm>
          <a:prstGeom prst="rect">
            <a:avLst/>
          </a:prstGeom>
        </p:spPr>
      </p:pic>
      <p:pic>
        <p:nvPicPr>
          <p:cNvPr id="143" name="그림 135" descr="17.png"/>
          <p:cNvPicPr>
            <a:picLocks noChangeAspect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035108" y="3933449"/>
            <a:ext cx="297263" cy="220824"/>
          </a:xfrm>
          <a:prstGeom prst="rect">
            <a:avLst/>
          </a:prstGeom>
        </p:spPr>
      </p:pic>
      <p:pic>
        <p:nvPicPr>
          <p:cNvPr id="144" name="그림 138" descr="17.png"/>
          <p:cNvPicPr>
            <a:picLocks noChangeAspect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18551" y="4806476"/>
            <a:ext cx="297263" cy="220824"/>
          </a:xfrm>
          <a:prstGeom prst="rect">
            <a:avLst/>
          </a:prstGeom>
        </p:spPr>
      </p:pic>
      <p:pic>
        <p:nvPicPr>
          <p:cNvPr id="145" name="그림 141" descr="17.png"/>
          <p:cNvPicPr>
            <a:picLocks noChangeAspect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90807" y="4226467"/>
            <a:ext cx="297263" cy="220824"/>
          </a:xfrm>
          <a:prstGeom prst="rect">
            <a:avLst/>
          </a:prstGeom>
        </p:spPr>
      </p:pic>
      <p:pic>
        <p:nvPicPr>
          <p:cNvPr id="146" name="그림 142" descr="17.png"/>
          <p:cNvPicPr>
            <a:picLocks noChangeAspect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16356" y="4511573"/>
            <a:ext cx="297263" cy="220824"/>
          </a:xfrm>
          <a:prstGeom prst="rect">
            <a:avLst/>
          </a:prstGeom>
        </p:spPr>
      </p:pic>
      <p:grpSp>
        <p:nvGrpSpPr>
          <p:cNvPr id="147" name="그룹 94"/>
          <p:cNvGrpSpPr/>
          <p:nvPr/>
        </p:nvGrpSpPr>
        <p:grpSpPr>
          <a:xfrm>
            <a:off x="4096239" y="5775201"/>
            <a:ext cx="951522" cy="804771"/>
            <a:chOff x="4096239" y="5775201"/>
            <a:chExt cx="951522" cy="804771"/>
          </a:xfrm>
        </p:grpSpPr>
        <p:pic>
          <p:nvPicPr>
            <p:cNvPr id="148" name="그림 76" descr="15.pn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128747" y="5775201"/>
              <a:ext cx="443253" cy="804771"/>
            </a:xfrm>
            <a:prstGeom prst="rect">
              <a:avLst/>
            </a:prstGeom>
          </p:spPr>
        </p:pic>
        <p:sp>
          <p:nvSpPr>
            <p:cNvPr id="149" name="Rectangle 14"/>
            <p:cNvSpPr>
              <a:spLocks noChangeArrowheads="1"/>
            </p:cNvSpPr>
            <p:nvPr/>
          </p:nvSpPr>
          <p:spPr bwMode="auto">
            <a:xfrm>
              <a:off x="4096239" y="6270528"/>
              <a:ext cx="951522" cy="280928"/>
            </a:xfrm>
            <a:prstGeom prst="roundRect">
              <a:avLst>
                <a:gd name="adj" fmla="val 50000"/>
              </a:avLst>
            </a:prstGeom>
            <a:solidFill>
              <a:srgbClr val="00B050">
                <a:alpha val="78824"/>
              </a:srgbClr>
            </a:solidFill>
            <a:ln w="12700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>
              <a:noAutofit/>
            </a:bodyPr>
            <a:lstStyle/>
            <a:p>
              <a:pPr algn="ctr">
                <a:buSzPct val="65000"/>
              </a:pPr>
              <a:r>
                <a:rPr lang="en-US" altLang="ko-KR" sz="1200" b="1" spc="-60" dirty="0">
                  <a:gradFill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effectLst>
                    <a:outerShdw blurRad="63500" dist="25400" dir="2700000" algn="tl" rotWithShape="0">
                      <a:prstClr val="black">
                        <a:alpha val="47000"/>
                      </a:prstClr>
                    </a:outerShdw>
                  </a:effectLst>
                  <a:latin typeface="Arial" pitchFamily="34" charset="0"/>
                  <a:ea typeface="돋움" pitchFamily="50" charset="-127"/>
                  <a:cs typeface="Arial" pitchFamily="34" charset="0"/>
                </a:rPr>
                <a:t>Supplier</a:t>
              </a:r>
            </a:p>
          </p:txBody>
        </p:sp>
      </p:grpSp>
      <p:grpSp>
        <p:nvGrpSpPr>
          <p:cNvPr id="150" name="그룹 95"/>
          <p:cNvGrpSpPr/>
          <p:nvPr/>
        </p:nvGrpSpPr>
        <p:grpSpPr>
          <a:xfrm>
            <a:off x="4096239" y="2566846"/>
            <a:ext cx="951522" cy="970523"/>
            <a:chOff x="4096239" y="2474218"/>
            <a:chExt cx="951522" cy="970523"/>
          </a:xfrm>
        </p:grpSpPr>
        <p:pic>
          <p:nvPicPr>
            <p:cNvPr id="151" name="그림 86" descr="23.png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381118" y="2474218"/>
              <a:ext cx="287229" cy="915541"/>
            </a:xfrm>
            <a:prstGeom prst="rect">
              <a:avLst/>
            </a:prstGeom>
          </p:spPr>
        </p:pic>
        <p:sp>
          <p:nvSpPr>
            <p:cNvPr id="152" name="Rectangle 14"/>
            <p:cNvSpPr>
              <a:spLocks noChangeArrowheads="1"/>
            </p:cNvSpPr>
            <p:nvPr/>
          </p:nvSpPr>
          <p:spPr bwMode="auto">
            <a:xfrm>
              <a:off x="4096239" y="3163813"/>
              <a:ext cx="951522" cy="280928"/>
            </a:xfrm>
            <a:prstGeom prst="roundRect">
              <a:avLst>
                <a:gd name="adj" fmla="val 50000"/>
              </a:avLst>
            </a:prstGeom>
            <a:solidFill>
              <a:srgbClr val="0070C0">
                <a:alpha val="78824"/>
              </a:srgbClr>
            </a:solidFill>
            <a:ln w="12700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>
              <a:noAutofit/>
            </a:bodyPr>
            <a:lstStyle/>
            <a:p>
              <a:pPr algn="ctr">
                <a:buSzPct val="65000"/>
              </a:pPr>
              <a:r>
                <a:rPr lang="en-US" altLang="ko-KR" sz="1200" b="1" spc="-60" dirty="0">
                  <a:gradFill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effectLst>
                    <a:outerShdw blurRad="63500" dist="25400" dir="2700000" algn="tl" rotWithShape="0">
                      <a:prstClr val="black">
                        <a:alpha val="47000"/>
                      </a:prstClr>
                    </a:outerShdw>
                  </a:effectLst>
                  <a:latin typeface="Arial" pitchFamily="34" charset="0"/>
                  <a:ea typeface="돋움" pitchFamily="50" charset="-127"/>
                  <a:cs typeface="Arial" pitchFamily="34" charset="0"/>
                </a:rPr>
                <a:t>Public Buyer</a:t>
              </a:r>
            </a:p>
          </p:txBody>
        </p:sp>
      </p:grpSp>
      <p:pic>
        <p:nvPicPr>
          <p:cNvPr id="153" name="그림 99" descr="26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609356" y="5938112"/>
            <a:ext cx="517773" cy="453851"/>
          </a:xfrm>
          <a:prstGeom prst="rect">
            <a:avLst/>
          </a:prstGeom>
        </p:spPr>
      </p:pic>
      <p:grpSp>
        <p:nvGrpSpPr>
          <p:cNvPr id="155" name="그룹 93"/>
          <p:cNvGrpSpPr/>
          <p:nvPr/>
        </p:nvGrpSpPr>
        <p:grpSpPr>
          <a:xfrm>
            <a:off x="250824" y="908051"/>
            <a:ext cx="8642351" cy="424360"/>
            <a:chOff x="250824" y="908051"/>
            <a:chExt cx="8642351" cy="424360"/>
          </a:xfrm>
        </p:grpSpPr>
        <p:sp>
          <p:nvSpPr>
            <p:cNvPr id="156" name="모서리가 둥근 직사각형 102"/>
            <p:cNvSpPr/>
            <p:nvPr/>
          </p:nvSpPr>
          <p:spPr bwMode="auto">
            <a:xfrm>
              <a:off x="250824" y="908051"/>
              <a:ext cx="8642351" cy="424360"/>
            </a:xfrm>
            <a:prstGeom prst="roundRect">
              <a:avLst/>
            </a:prstGeom>
            <a:blipFill>
              <a:blip r:embed="rId18" cstate="print"/>
              <a:stretch>
                <a:fillRect/>
              </a:stretch>
            </a:blipFill>
            <a:ln w="6350" cap="flat" cmpd="sng" algn="ctr">
              <a:gradFill>
                <a:gsLst>
                  <a:gs pos="0">
                    <a:srgbClr val="6B95C7"/>
                  </a:gs>
                  <a:gs pos="20000">
                    <a:srgbClr val="C5D5E9"/>
                  </a:gs>
                  <a:gs pos="50000">
                    <a:schemeClr val="accent1">
                      <a:lumMod val="60000"/>
                      <a:lumOff val="40000"/>
                    </a:schemeClr>
                  </a:gs>
                  <a:gs pos="50000">
                    <a:srgbClr val="5383BD"/>
                  </a:gs>
                </a:gsLst>
                <a:lin ang="5400000" scaled="0"/>
              </a:gradFill>
              <a:prstDash val="solid"/>
              <a:headEnd/>
              <a:tailEnd/>
            </a:ln>
            <a:effectLst>
              <a:outerShdw blurRad="38100" dist="12700" dir="5400000" algn="t" rotWithShape="0">
                <a:prstClr val="black">
                  <a:alpha val="56000"/>
                </a:prstClr>
              </a:outerShdw>
            </a:effectLst>
          </p:spPr>
          <p:txBody>
            <a:bodyPr wrap="none" lIns="0" tIns="0" rIns="0" bIns="0" anchor="ctr">
              <a:scene3d>
                <a:camera prst="orthographicFront"/>
                <a:lightRig rig="threePt" dir="t"/>
              </a:scene3d>
              <a:sp3d contourW="38100">
                <a:bevelT w="1270" prst="artDeco"/>
                <a:contourClr>
                  <a:schemeClr val="bg1"/>
                </a:contourClr>
              </a:sp3d>
            </a:bodyPr>
            <a:lstStyle/>
            <a:p>
              <a:pPr indent="266700">
                <a:buSzPct val="80000"/>
              </a:pPr>
              <a:r>
                <a:rPr lang="en-US" altLang="ko-KR" sz="2200" b="1" spc="-80" dirty="0" smtClean="0">
                  <a:gradFill>
                    <a:gsLst>
                      <a:gs pos="2000">
                        <a:srgbClr val="0052A5"/>
                      </a:gs>
                      <a:gs pos="39000">
                        <a:srgbClr val="008FFA">
                          <a:lumMod val="67000"/>
                        </a:srgbClr>
                      </a:gs>
                      <a:gs pos="100000">
                        <a:srgbClr val="002060"/>
                      </a:gs>
                    </a:gsLst>
                    <a:lin ang="5400000" scaled="0"/>
                  </a:gradFill>
                  <a:effectLst>
                    <a:outerShdw blurRad="63500" dist="25400" dir="2700000" algn="tl" rotWithShape="0">
                      <a:prstClr val="black">
                        <a:alpha val="21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Seamless Service </a:t>
              </a:r>
              <a:r>
                <a:rPr lang="en-US" altLang="ko-KR" sz="2200" b="1" spc="-80" dirty="0">
                  <a:gradFill>
                    <a:gsLst>
                      <a:gs pos="2000">
                        <a:srgbClr val="0052A5"/>
                      </a:gs>
                      <a:gs pos="39000">
                        <a:srgbClr val="008FFA">
                          <a:lumMod val="67000"/>
                        </a:srgbClr>
                      </a:gs>
                      <a:gs pos="100000">
                        <a:srgbClr val="002060"/>
                      </a:gs>
                    </a:gsLst>
                    <a:lin ang="5400000" scaled="0"/>
                  </a:gradFill>
                  <a:effectLst>
                    <a:outerShdw blurRad="63500" dist="25400" dir="2700000" algn="tl" rotWithShape="0">
                      <a:prstClr val="black">
                        <a:alpha val="21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through Data Integration</a:t>
              </a:r>
            </a:p>
          </p:txBody>
        </p:sp>
        <p:pic>
          <p:nvPicPr>
            <p:cNvPr id="157" name="Picture 4" descr="C:\Users\Flapino\Desktop\2013.01.24_조달청 국제협력과_60pPT_최가득 주무관\이미지\그림1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01" y="1003584"/>
              <a:ext cx="178610" cy="241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8" name="Text Box 4"/>
          <p:cNvSpPr txBox="1">
            <a:spLocks noChangeArrowheads="1"/>
          </p:cNvSpPr>
          <p:nvPr/>
        </p:nvSpPr>
        <p:spPr bwMode="gray">
          <a:xfrm>
            <a:off x="529611" y="1557098"/>
            <a:ext cx="8215314" cy="2564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203200" indent="-203200">
              <a:lnSpc>
                <a:spcPts val="2000"/>
              </a:lnSpc>
              <a:spcAft>
                <a:spcPts val="900"/>
              </a:spcAft>
              <a:buSzPct val="100000"/>
              <a:buBlip>
                <a:blip r:embed="rId20"/>
              </a:buBlip>
              <a:defRPr/>
            </a:pPr>
            <a:r>
              <a:rPr lang="en-US" altLang="ko-KR" b="1" spc="-100" dirty="0" smtClean="0">
                <a:gradFill>
                  <a:gsLst>
                    <a:gs pos="2000">
                      <a:schemeClr val="tx1">
                        <a:lumMod val="97000"/>
                      </a:schemeClr>
                    </a:gs>
                    <a:gs pos="39000">
                      <a:schemeClr val="tx1">
                        <a:lumMod val="79000"/>
                        <a:lumOff val="21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effectLst>
                  <a:outerShdw blurRad="63500" dist="25400" dir="2700000" algn="tl" rotWithShape="0">
                    <a:prstClr val="black">
                      <a:alpha val="21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Data interchange with 160 </a:t>
            </a:r>
            <a:r>
              <a:rPr lang="en-US" altLang="ko-KR" b="1" spc="-100" dirty="0">
                <a:gradFill>
                  <a:gsLst>
                    <a:gs pos="2000">
                      <a:schemeClr val="tx1">
                        <a:lumMod val="97000"/>
                      </a:schemeClr>
                    </a:gs>
                    <a:gs pos="39000">
                      <a:schemeClr val="tx1">
                        <a:lumMod val="79000"/>
                        <a:lumOff val="21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effectLst>
                  <a:outerShdw blurRad="63500" dist="25400" dir="2700000" algn="tl" rotWithShape="0">
                    <a:prstClr val="black">
                      <a:alpha val="21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external info systems </a:t>
            </a:r>
            <a:r>
              <a:rPr lang="en-US" altLang="ko-KR" b="1" spc="-100" dirty="0" smtClean="0">
                <a:gradFill>
                  <a:gsLst>
                    <a:gs pos="2000">
                      <a:schemeClr val="tx1">
                        <a:lumMod val="97000"/>
                      </a:schemeClr>
                    </a:gs>
                    <a:gs pos="39000">
                      <a:schemeClr val="tx1">
                        <a:lumMod val="79000"/>
                        <a:lumOff val="21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effectLst>
                  <a:outerShdw blurRad="63500" dist="25400" dir="2700000" algn="tl" rotWithShape="0">
                    <a:prstClr val="black">
                      <a:alpha val="21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for seamless process</a:t>
            </a:r>
            <a:endParaRPr lang="en-US" altLang="ko-KR" b="1" spc="-100" dirty="0">
              <a:gradFill>
                <a:gsLst>
                  <a:gs pos="2000">
                    <a:schemeClr val="tx1">
                      <a:lumMod val="97000"/>
                    </a:schemeClr>
                  </a:gs>
                  <a:gs pos="39000">
                    <a:schemeClr val="tx1">
                      <a:lumMod val="79000"/>
                      <a:lumOff val="21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5400000" scaled="0"/>
              </a:gradFill>
              <a:effectLst>
                <a:outerShdw blurRad="63500" dist="25400" dir="2700000" algn="tl" rotWithShape="0">
                  <a:prstClr val="black">
                    <a:alpha val="21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59" name="Picture 15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998627" y="1561044"/>
            <a:ext cx="825500" cy="342900"/>
          </a:xfrm>
          <a:prstGeom prst="rect">
            <a:avLst/>
          </a:prstGeom>
        </p:spPr>
      </p:pic>
      <p:sp>
        <p:nvSpPr>
          <p:cNvPr id="154" name="Title 1"/>
          <p:cNvSpPr>
            <a:spLocks noGrp="1"/>
          </p:cNvSpPr>
          <p:nvPr>
            <p:ph type="title"/>
          </p:nvPr>
        </p:nvSpPr>
        <p:spPr>
          <a:xfrm>
            <a:off x="152837" y="-236850"/>
            <a:ext cx="8671290" cy="1075296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Swis721 Bd BT" charset="0"/>
                <a:ea typeface="Swis721 Bd BT" charset="0"/>
                <a:cs typeface="Swis721 Bd BT" charset="0"/>
              </a:rPr>
              <a:t>Open Contracting as part of </a:t>
            </a:r>
            <a:r>
              <a:rPr lang="en-US" sz="3200" b="1" dirty="0" err="1">
                <a:latin typeface="Swis721 Bd BT" charset="0"/>
                <a:ea typeface="Swis721 Bd BT" charset="0"/>
                <a:cs typeface="Swis721 Bd BT" charset="0"/>
              </a:rPr>
              <a:t>e</a:t>
            </a:r>
            <a:r>
              <a:rPr lang="en-US" sz="3200" b="1" dirty="0" err="1" smtClean="0">
                <a:latin typeface="Swis721 Bd BT" charset="0"/>
                <a:ea typeface="Swis721 Bd BT" charset="0"/>
                <a:cs typeface="Swis721 Bd BT" charset="0"/>
              </a:rPr>
              <a:t>Government</a:t>
            </a:r>
            <a:endParaRPr lang="en-US" sz="3200" b="1" dirty="0">
              <a:latin typeface="Swis721 Bd BT" charset="0"/>
              <a:ea typeface="Swis721 Bd BT" charset="0"/>
              <a:cs typeface="Swis721 Bd B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5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4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4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66667E-6 1.85185E-6 L 0.21927 0.15162 " pathEditMode="relative" rAng="0" ptsTypes="AA">
                                      <p:cBhvr>
                                        <p:cTn id="35" dur="700" spd="-100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0" y="76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3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16667E-6 4.07407E-6 L 0.21823 -0.07686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00" y="-38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3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94444E-6 -2.59259E-6 L 0.21563 0.0375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0" y="19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3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77778E-7 -3.33333E-6 L 0.23715 -0.2083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0" y="-104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3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72222E-6 -2.59259E-6 L -0.22795 -0.21528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00" y="-1080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3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44444E-6 2.96296E-6 L -0.20747 -0.08935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00" y="-45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05556E-6 -1.11111E-6 L -0.21129 0.03472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00" y="17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3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8.33333E-7 4.81481E-6 L -0.22222 0.14189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0" y="710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3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3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3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3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6" dur="3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7" presetClass="entr" presetSubtype="1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3" dur="4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2" presetClass="entr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6" dur="4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5" presetClass="emph" presetSubtype="0" repeatCount="2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1" dur="3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3351" y="274639"/>
            <a:ext cx="8905834" cy="846081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Swis721 Bd BT" charset="0"/>
                <a:ea typeface="Swis721 Bd BT" charset="0"/>
                <a:cs typeface="Swis721 Bd BT" charset="0"/>
              </a:rPr>
              <a:t>Open Contracting as part of Open Government</a:t>
            </a:r>
            <a:endParaRPr lang="en-US" sz="3200" b="1" dirty="0">
              <a:latin typeface="Swis721 Bd BT" charset="0"/>
              <a:ea typeface="Swis721 Bd BT" charset="0"/>
              <a:cs typeface="Swis721 Bd BT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4850" y="2266950"/>
            <a:ext cx="1752600" cy="1143000"/>
          </a:xfrm>
          <a:prstGeom prst="roundRect">
            <a:avLst/>
          </a:prstGeom>
          <a:gradFill>
            <a:gsLst>
              <a:gs pos="0">
                <a:srgbClr val="C8D724"/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Open Budgets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600450" y="1644653"/>
            <a:ext cx="1752600" cy="1143000"/>
          </a:xfrm>
          <a:prstGeom prst="roundRect">
            <a:avLst/>
          </a:prstGeom>
          <a:gradFill>
            <a:gsLst>
              <a:gs pos="0">
                <a:srgbClr val="C8D724"/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Open Contracting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419350" y="5516561"/>
            <a:ext cx="1752600" cy="1143000"/>
          </a:xfrm>
          <a:prstGeom prst="roundRect">
            <a:avLst/>
          </a:prstGeom>
          <a:gradFill>
            <a:gsLst>
              <a:gs pos="0">
                <a:srgbClr val="C8D724"/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Citizen Participation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704850" y="4117976"/>
            <a:ext cx="1752600" cy="1143000"/>
          </a:xfrm>
          <a:prstGeom prst="roundRect">
            <a:avLst/>
          </a:prstGeom>
          <a:gradFill>
            <a:gsLst>
              <a:gs pos="0">
                <a:srgbClr val="C8D724"/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Open Spending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6496050" y="2141510"/>
            <a:ext cx="1752600" cy="1143000"/>
          </a:xfrm>
          <a:prstGeom prst="roundRect">
            <a:avLst/>
          </a:prstGeom>
          <a:gradFill>
            <a:gsLst>
              <a:gs pos="0">
                <a:srgbClr val="C8D724"/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Open Aid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6515100" y="3922714"/>
            <a:ext cx="1752600" cy="1143000"/>
          </a:xfrm>
          <a:prstGeom prst="roundRect">
            <a:avLst/>
          </a:prstGeom>
          <a:gradFill>
            <a:gsLst>
              <a:gs pos="0">
                <a:srgbClr val="C8D724"/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Governance of Extractive Industries</a:t>
            </a:r>
            <a:endParaRPr lang="en-US" dirty="0"/>
          </a:p>
        </p:txBody>
      </p:sp>
      <p:pic>
        <p:nvPicPr>
          <p:cNvPr id="1026" name="Picture 2" descr="http://www.state.gov/img/11/44575/2010_0712_open_gov_logo_250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3094039"/>
            <a:ext cx="238125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5619750" y="5516561"/>
            <a:ext cx="1752600" cy="1143000"/>
          </a:xfrm>
          <a:prstGeom prst="roundRect">
            <a:avLst/>
          </a:prstGeom>
          <a:gradFill>
            <a:gsLst>
              <a:gs pos="0">
                <a:srgbClr val="C8D724"/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Open Corporates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9690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B2112-E475-4ACC-8673-B2F682641DF3}" type="slidenum">
              <a:rPr lang="en-US" smtClean="0"/>
              <a:t>32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800" y="581561"/>
            <a:ext cx="5904180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Swis721 Bd BT"/>
              </a:rPr>
              <a:t>Feedback loops for citizens </a:t>
            </a:r>
          </a:p>
          <a:p>
            <a:endParaRPr lang="en-US" sz="3600" dirty="0">
              <a:latin typeface="Swis721 Bd BT"/>
            </a:endParaRPr>
          </a:p>
          <a:p>
            <a:r>
              <a:rPr lang="en-US" sz="3600" dirty="0" smtClean="0">
                <a:latin typeface="Swis721 Bd BT"/>
              </a:rPr>
              <a:t>Building satisfaction &amp; </a:t>
            </a:r>
            <a:r>
              <a:rPr lang="en-US" sz="3600" dirty="0">
                <a:latin typeface="Swis721 Bd BT"/>
              </a:rPr>
              <a:t>t</a:t>
            </a:r>
            <a:r>
              <a:rPr lang="en-US" sz="3600" dirty="0" smtClean="0">
                <a:latin typeface="Swis721 Bd BT"/>
              </a:rPr>
              <a:t>rust</a:t>
            </a:r>
          </a:p>
          <a:p>
            <a:endParaRPr lang="en-US" sz="4000" dirty="0" smtClean="0">
              <a:latin typeface="Swis721 Bd B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1298">
            <a:off x="6850017" y="118384"/>
            <a:ext cx="2033833" cy="2033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 rot="489730">
            <a:off x="6732898" y="2431961"/>
            <a:ext cx="1943643" cy="523220"/>
          </a:xfrm>
          <a:prstGeom prst="rect">
            <a:avLst/>
          </a:prstGeom>
          <a:solidFill>
            <a:srgbClr val="CFDA46"/>
          </a:solidFill>
          <a:ln w="57150">
            <a:solidFill>
              <a:srgbClr val="CFDA4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UGANDA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9"/>
          <a:stretch/>
        </p:blipFill>
        <p:spPr bwMode="auto">
          <a:xfrm>
            <a:off x="304800" y="2640850"/>
            <a:ext cx="6607727" cy="4080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3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ril_Presentation_FinalB_4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22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b="-16059"/>
          <a:stretch/>
        </p:blipFill>
        <p:spPr bwMode="auto">
          <a:xfrm>
            <a:off x="261256" y="1334384"/>
            <a:ext cx="8882743" cy="3916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1257" y="4622631"/>
            <a:ext cx="88827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Swis721 Bd BT" charset="0"/>
                <a:ea typeface="Swis721 Bd BT" charset="0"/>
                <a:cs typeface="Swis721 Bd BT" charset="0"/>
              </a:rPr>
              <a:t>Website: </a:t>
            </a:r>
            <a:r>
              <a:rPr lang="en-US" sz="2800" dirty="0" smtClean="0">
                <a:latin typeface="Swis721 Bd BT" charset="0"/>
                <a:ea typeface="Swis721 Bd BT" charset="0"/>
                <a:cs typeface="Swis721 Bd BT" charset="0"/>
                <a:hlinkClick r:id="rId3"/>
              </a:rPr>
              <a:t>www.open-contracting.org</a:t>
            </a:r>
            <a:endParaRPr lang="en-US" sz="2800" dirty="0" smtClean="0">
              <a:latin typeface="Swis721 Bd BT" charset="0"/>
              <a:ea typeface="Swis721 Bd BT" charset="0"/>
              <a:cs typeface="Swis721 Bd BT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Swis721 Bd BT" charset="0"/>
                <a:ea typeface="Swis721 Bd BT" charset="0"/>
                <a:cs typeface="Swis721 Bd BT" charset="0"/>
              </a:rPr>
              <a:t>OCDS: </a:t>
            </a:r>
            <a:r>
              <a:rPr lang="en-US" sz="2800" dirty="0" smtClean="0">
                <a:latin typeface="Swis721 Bd BT" charset="0"/>
                <a:ea typeface="Swis721 Bd BT" charset="0"/>
                <a:cs typeface="Swis721 Bd BT" charset="0"/>
                <a:hlinkClick r:id="rId4"/>
              </a:rPr>
              <a:t>www.standard.open-contracting.org</a:t>
            </a:r>
            <a:endParaRPr lang="en-US" sz="2800" dirty="0">
              <a:latin typeface="Swis721 Bd BT" charset="0"/>
              <a:ea typeface="Swis721 Bd BT" charset="0"/>
              <a:cs typeface="Swis721 Bd BT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Swis721 Bd BT" charset="0"/>
                <a:ea typeface="Swis721 Bd BT" charset="0"/>
                <a:cs typeface="Swis721 Bd BT" charset="0"/>
              </a:rPr>
              <a:t>Guide for Practitioners: </a:t>
            </a:r>
            <a:r>
              <a:rPr lang="en-US" sz="2800" dirty="0" smtClean="0">
                <a:latin typeface="Swis721 Bd BT" charset="0"/>
                <a:ea typeface="Swis721 Bd BT" charset="0"/>
                <a:cs typeface="Swis721 Bd BT" charset="0"/>
                <a:hlinkClick r:id="rId5"/>
              </a:rPr>
              <a:t>www.bit.ly/OCBookSprint</a:t>
            </a:r>
            <a:endParaRPr lang="en-US" sz="2800" dirty="0" smtClean="0">
              <a:latin typeface="Swis721 Bd BT" charset="0"/>
              <a:ea typeface="Swis721 Bd BT" charset="0"/>
              <a:cs typeface="Swis721 Bd BT" charset="0"/>
            </a:endParaRPr>
          </a:p>
          <a:p>
            <a:pPr marL="457200" indent="-457200">
              <a:buFont typeface="Arial" charset="0"/>
              <a:buChar char="•"/>
            </a:pPr>
            <a:endParaRPr lang="en-US" sz="2800" dirty="0">
              <a:latin typeface="Swis721 Bd BT" charset="0"/>
              <a:ea typeface="Swis721 Bd BT" charset="0"/>
              <a:cs typeface="Swis721 Bd BT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256" y="522514"/>
            <a:ext cx="8379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wis721 Bd BT" charset="0"/>
                <a:ea typeface="Swis721 Bd BT" charset="0"/>
                <a:cs typeface="Swis721 Bd BT" charset="0"/>
              </a:rPr>
              <a:t>For more information about open </a:t>
            </a:r>
            <a:r>
              <a:rPr lang="en-US" sz="3200" dirty="0">
                <a:latin typeface="Swis721 Bd BT" charset="0"/>
                <a:ea typeface="Swis721 Bd BT" charset="0"/>
                <a:cs typeface="Swis721 Bd BT" charset="0"/>
              </a:rPr>
              <a:t>c</a:t>
            </a:r>
            <a:r>
              <a:rPr lang="en-US" sz="3200" dirty="0" smtClean="0">
                <a:latin typeface="Swis721 Bd BT" charset="0"/>
                <a:ea typeface="Swis721 Bd BT" charset="0"/>
                <a:cs typeface="Swis721 Bd BT" charset="0"/>
              </a:rPr>
              <a:t>ontracting:</a:t>
            </a:r>
            <a:endParaRPr lang="en-US" sz="3200" dirty="0">
              <a:latin typeface="Swis721 Bd BT" charset="0"/>
              <a:ea typeface="Swis721 Bd BT" charset="0"/>
              <a:cs typeface="Swis721 Bd B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801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348" y="3207168"/>
            <a:ext cx="1539304" cy="8658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19848" y="1592105"/>
            <a:ext cx="6499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4C4D4A"/>
                </a:solidFill>
                <a:latin typeface="Swis721 Lt BT"/>
                <a:cs typeface="Swis721 Lt BT"/>
              </a:rPr>
              <a:t>Thank you!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9267" y="4560439"/>
            <a:ext cx="6471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4C4D4A"/>
                </a:solidFill>
                <a:latin typeface="Swis721 Lt BT"/>
                <a:cs typeface="Swis721 Lt BT"/>
                <a:hlinkClick r:id="rId3"/>
              </a:rPr>
              <a:t>LMarchessault@open-contracting.org</a:t>
            </a:r>
            <a:endParaRPr lang="en-US" dirty="0" smtClean="0">
              <a:solidFill>
                <a:srgbClr val="4C4D4A"/>
              </a:solidFill>
              <a:latin typeface="Swis721 Lt BT"/>
              <a:cs typeface="Swis721 Lt BT"/>
            </a:endParaRPr>
          </a:p>
        </p:txBody>
      </p:sp>
    </p:spTree>
    <p:extLst>
      <p:ext uri="{BB962C8B-B14F-4D97-AF65-F5344CB8AC3E}">
        <p14:creationId xmlns:p14="http://schemas.microsoft.com/office/powerpoint/2010/main" val="2146340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333" y="6130269"/>
            <a:ext cx="762000" cy="423334"/>
          </a:xfrm>
          <a:prstGeom prst="rect">
            <a:avLst/>
          </a:prstGeom>
        </p:spPr>
      </p:pic>
      <p:sp>
        <p:nvSpPr>
          <p:cNvPr id="11" name="Content Placeholder 7"/>
          <p:cNvSpPr>
            <a:spLocks noGrp="1"/>
          </p:cNvSpPr>
          <p:nvPr>
            <p:ph idx="1"/>
          </p:nvPr>
        </p:nvSpPr>
        <p:spPr>
          <a:xfrm>
            <a:off x="1114627" y="889656"/>
            <a:ext cx="6893921" cy="6164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 smtClean="0">
                <a:solidFill>
                  <a:srgbClr val="4C4D4A"/>
                </a:solidFill>
                <a:latin typeface="Swis721 Lt BT"/>
                <a:cs typeface="Swis721 Lt BT"/>
              </a:rPr>
              <a:t>What is </a:t>
            </a:r>
            <a:r>
              <a:rPr lang="en-US" sz="3600" dirty="0">
                <a:solidFill>
                  <a:srgbClr val="4C4D4A"/>
                </a:solidFill>
                <a:latin typeface="Swis721 Lt BT"/>
                <a:cs typeface="Swis721 Lt BT"/>
              </a:rPr>
              <a:t>o</a:t>
            </a:r>
            <a:r>
              <a:rPr lang="en-US" sz="3600" dirty="0" smtClean="0">
                <a:solidFill>
                  <a:srgbClr val="4C4D4A"/>
                </a:solidFill>
                <a:latin typeface="Swis721 Lt BT"/>
                <a:cs typeface="Swis721 Lt BT"/>
              </a:rPr>
              <a:t>pen contracting?</a:t>
            </a:r>
            <a:endParaRPr lang="en-US" sz="3600" baseline="30000" dirty="0">
              <a:solidFill>
                <a:srgbClr val="4C4D4A"/>
              </a:solidFill>
              <a:latin typeface="Swis721 Lt BT"/>
              <a:cs typeface="Swis721 Lt B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5959" y="4281710"/>
            <a:ext cx="2181512" cy="882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aseline="30000" dirty="0">
                <a:solidFill>
                  <a:srgbClr val="4C4D4A"/>
                </a:solidFill>
                <a:latin typeface="Swis721 Lt BT"/>
                <a:cs typeface="Swis721 Lt BT"/>
              </a:rPr>
              <a:t>Publication &amp; disclosure </a:t>
            </a:r>
            <a:br>
              <a:rPr lang="en-US" sz="2200" baseline="30000" dirty="0">
                <a:solidFill>
                  <a:srgbClr val="4C4D4A"/>
                </a:solidFill>
                <a:latin typeface="Swis721 Lt BT"/>
                <a:cs typeface="Swis721 Lt BT"/>
              </a:rPr>
            </a:br>
            <a:r>
              <a:rPr lang="en-US" sz="2200" baseline="30000" dirty="0">
                <a:solidFill>
                  <a:srgbClr val="4C4D4A"/>
                </a:solidFill>
                <a:latin typeface="Swis721 Lt BT"/>
                <a:cs typeface="Swis721 Lt BT"/>
              </a:rPr>
              <a:t>of contracting data</a:t>
            </a:r>
          </a:p>
          <a:p>
            <a:pPr algn="ctr"/>
            <a:endParaRPr lang="en-US" sz="2200" dirty="0">
              <a:solidFill>
                <a:srgbClr val="4C4D4A"/>
              </a:solidFill>
              <a:latin typeface="Swis721 Lt BT"/>
              <a:cs typeface="Swis721 Lt B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83397" y="4281710"/>
            <a:ext cx="1752901" cy="882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aseline="30000" dirty="0">
                <a:solidFill>
                  <a:srgbClr val="4C4D4A"/>
                </a:solidFill>
                <a:latin typeface="Swis721 Lt BT"/>
                <a:cs typeface="Swis721 Lt BT"/>
              </a:rPr>
              <a:t>Participation &amp; use </a:t>
            </a:r>
            <a:br>
              <a:rPr lang="en-US" sz="2200" baseline="30000" dirty="0">
                <a:solidFill>
                  <a:srgbClr val="4C4D4A"/>
                </a:solidFill>
                <a:latin typeface="Swis721 Lt BT"/>
                <a:cs typeface="Swis721 Lt BT"/>
              </a:rPr>
            </a:br>
            <a:r>
              <a:rPr lang="en-US" sz="2200" baseline="30000" dirty="0">
                <a:solidFill>
                  <a:srgbClr val="4C4D4A"/>
                </a:solidFill>
                <a:latin typeface="Swis721 Lt BT"/>
                <a:cs typeface="Swis721 Lt BT"/>
              </a:rPr>
              <a:t>of the data</a:t>
            </a:r>
          </a:p>
          <a:p>
            <a:pPr algn="ctr"/>
            <a:endParaRPr lang="en-US" sz="2200" dirty="0">
              <a:solidFill>
                <a:srgbClr val="4C4D4A"/>
              </a:solidFill>
              <a:latin typeface="Swis721 Lt BT"/>
              <a:cs typeface="Swis721 Lt B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61588" y="4281710"/>
            <a:ext cx="2090793" cy="543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aseline="30000" dirty="0">
                <a:solidFill>
                  <a:srgbClr val="4C4D4A"/>
                </a:solidFill>
                <a:latin typeface="Swis721 Lt BT"/>
                <a:cs typeface="Swis721 Lt BT"/>
              </a:rPr>
              <a:t>Feedback and redress so problems get fixed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32421" y="4281710"/>
            <a:ext cx="1052632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aseline="30000" dirty="0">
                <a:solidFill>
                  <a:srgbClr val="4C4D4A"/>
                </a:solidFill>
                <a:latin typeface="Swis721 Lt BT"/>
                <a:cs typeface="Swis721 Lt BT"/>
              </a:rPr>
              <a:t>Innovation</a:t>
            </a:r>
          </a:p>
        </p:txBody>
      </p:sp>
      <p:pic>
        <p:nvPicPr>
          <p:cNvPr id="3" name="Picture 2" descr="Screen Shot 2015-06-05 at 9.15.2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38" y="2136779"/>
            <a:ext cx="81153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9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32" y="2565401"/>
            <a:ext cx="7235358" cy="13507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4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333" y="6130269"/>
            <a:ext cx="762000" cy="423334"/>
          </a:xfrm>
          <a:prstGeom prst="rect">
            <a:avLst/>
          </a:prstGeom>
        </p:spPr>
      </p:pic>
      <p:sp>
        <p:nvSpPr>
          <p:cNvPr id="11" name="Content Placeholder 7"/>
          <p:cNvSpPr>
            <a:spLocks noGrp="1"/>
          </p:cNvSpPr>
          <p:nvPr>
            <p:ph idx="1"/>
          </p:nvPr>
        </p:nvSpPr>
        <p:spPr>
          <a:xfrm>
            <a:off x="662832" y="850673"/>
            <a:ext cx="7235358" cy="6164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4C4D4A"/>
                </a:solidFill>
                <a:latin typeface="Swis721 Lt BT"/>
                <a:cs typeface="Swis721 Lt BT"/>
              </a:rPr>
              <a:t>Disclosure </a:t>
            </a:r>
            <a:r>
              <a:rPr lang="en-US" sz="3600" dirty="0">
                <a:solidFill>
                  <a:srgbClr val="4C4D4A"/>
                </a:solidFill>
                <a:latin typeface="Swis721 Lt BT"/>
                <a:cs typeface="Swis721 Lt BT"/>
              </a:rPr>
              <a:t>&amp;</a:t>
            </a:r>
            <a:r>
              <a:rPr lang="en-US" sz="3600" dirty="0" smtClean="0">
                <a:solidFill>
                  <a:srgbClr val="4C4D4A"/>
                </a:solidFill>
                <a:latin typeface="Swis721 Lt BT"/>
                <a:cs typeface="Swis721 Lt BT"/>
              </a:rPr>
              <a:t> participation throughout the contracting cycle</a:t>
            </a:r>
            <a:endParaRPr lang="en-US" sz="3600" baseline="30000" dirty="0">
              <a:solidFill>
                <a:srgbClr val="4C4D4A"/>
              </a:solidFill>
              <a:latin typeface="Swis721 Lt BT"/>
              <a:cs typeface="Swis721 Lt B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677" y="2659768"/>
            <a:ext cx="889987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aseline="30000" dirty="0" smtClean="0">
                <a:solidFill>
                  <a:srgbClr val="4C4D4A"/>
                </a:solidFill>
                <a:latin typeface="Swis721 Lt BT"/>
                <a:cs typeface="Swis721 Lt BT"/>
              </a:rPr>
              <a:t>Planning</a:t>
            </a:r>
          </a:p>
          <a:p>
            <a:endParaRPr lang="en-US" sz="2200" dirty="0">
              <a:solidFill>
                <a:srgbClr val="4C4D4A"/>
              </a:solidFill>
              <a:latin typeface="Swis721 Lt BT"/>
              <a:cs typeface="Swis721 Lt B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7116" y="2659768"/>
            <a:ext cx="1005403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aseline="30000" dirty="0" smtClean="0">
                <a:solidFill>
                  <a:srgbClr val="4C4D4A"/>
                </a:solidFill>
                <a:latin typeface="Swis721 Lt BT"/>
                <a:cs typeface="Swis721 Lt BT"/>
              </a:rPr>
              <a:t>Formation</a:t>
            </a:r>
          </a:p>
          <a:p>
            <a:endParaRPr lang="en-US" sz="2200" dirty="0">
              <a:solidFill>
                <a:srgbClr val="4C4D4A"/>
              </a:solidFill>
              <a:latin typeface="Swis721 Lt BT"/>
              <a:cs typeface="Swis721 Lt B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9383" y="2659768"/>
            <a:ext cx="767247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aseline="30000" dirty="0" smtClean="0">
                <a:solidFill>
                  <a:srgbClr val="4C4D4A"/>
                </a:solidFill>
                <a:latin typeface="Swis721 Lt BT"/>
                <a:cs typeface="Swis721 Lt BT"/>
              </a:rPr>
              <a:t>Award</a:t>
            </a:r>
            <a:endParaRPr lang="en-US" sz="2200" baseline="30000" dirty="0">
              <a:solidFill>
                <a:srgbClr val="4C4D4A"/>
              </a:solidFill>
              <a:latin typeface="Swis721 Lt BT"/>
              <a:cs typeface="Swis721 Lt B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34577" y="2666386"/>
            <a:ext cx="1441420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aseline="30000" dirty="0" smtClean="0">
                <a:solidFill>
                  <a:srgbClr val="4C4D4A"/>
                </a:solidFill>
                <a:latin typeface="Swis721 Lt BT"/>
                <a:cs typeface="Swis721 Lt BT"/>
              </a:rPr>
              <a:t>Implementation</a:t>
            </a:r>
            <a:endParaRPr lang="en-US" sz="2200" baseline="30000" dirty="0">
              <a:solidFill>
                <a:srgbClr val="4C4D4A"/>
              </a:solidFill>
              <a:latin typeface="Swis721 Lt BT"/>
              <a:cs typeface="Swis721 Lt B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62174" y="2663077"/>
            <a:ext cx="1110798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aseline="30000" dirty="0" smtClean="0">
                <a:solidFill>
                  <a:srgbClr val="4C4D4A"/>
                </a:solidFill>
                <a:latin typeface="Swis721 Lt BT"/>
                <a:cs typeface="Swis721 Lt BT"/>
              </a:rPr>
              <a:t>Termination</a:t>
            </a:r>
            <a:endParaRPr lang="en-US" sz="2200" baseline="30000" dirty="0">
              <a:solidFill>
                <a:srgbClr val="4C4D4A"/>
              </a:solidFill>
              <a:latin typeface="Swis721 Lt BT"/>
              <a:cs typeface="Swis721 Lt B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2832" y="3023850"/>
            <a:ext cx="145390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>
                <a:solidFill>
                  <a:srgbClr val="4C4D4A"/>
                </a:solidFill>
                <a:latin typeface="Swis721 Lt BT"/>
                <a:cs typeface="Swis721 Lt BT"/>
              </a:rPr>
              <a:t>Information about the planning of a contract</a:t>
            </a:r>
          </a:p>
          <a:p>
            <a:endParaRPr lang="en-US" sz="2200" dirty="0">
              <a:solidFill>
                <a:srgbClr val="4C4D4A"/>
              </a:solidFill>
              <a:latin typeface="Swis721 Lt BT"/>
              <a:cs typeface="Swis721 Lt B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80728" y="3023850"/>
            <a:ext cx="1568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rgbClr val="4C4D4A"/>
                </a:solidFill>
                <a:latin typeface="Swis721 Lt BT"/>
                <a:cs typeface="Swis721 Lt BT"/>
              </a:rPr>
              <a:t>Information about the </a:t>
            </a:r>
            <a:r>
              <a:rPr lang="en-US" baseline="30000" dirty="0" smtClean="0">
                <a:solidFill>
                  <a:srgbClr val="4C4D4A"/>
                </a:solidFill>
                <a:latin typeface="Swis721 Lt BT"/>
                <a:cs typeface="Swis721 Lt BT"/>
              </a:rPr>
              <a:t>awarded</a:t>
            </a:r>
          </a:p>
          <a:p>
            <a:r>
              <a:rPr lang="en-US" baseline="30000" dirty="0" smtClean="0">
                <a:solidFill>
                  <a:srgbClr val="4C4D4A"/>
                </a:solidFill>
                <a:latin typeface="Swis721 Lt BT"/>
                <a:cs typeface="Swis721 Lt BT"/>
              </a:rPr>
              <a:t>contract</a:t>
            </a:r>
            <a:endParaRPr lang="en-US" baseline="30000" dirty="0">
              <a:solidFill>
                <a:srgbClr val="4C4D4A"/>
              </a:solidFill>
              <a:latin typeface="Swis721 Lt BT"/>
              <a:cs typeface="Swis721 Lt B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26305" y="3023850"/>
            <a:ext cx="1438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rgbClr val="4C4D4A"/>
                </a:solidFill>
                <a:latin typeface="Swis721 Lt BT"/>
                <a:cs typeface="Swis721 Lt BT"/>
              </a:rPr>
              <a:t>Information about </a:t>
            </a:r>
            <a:r>
              <a:rPr lang="en-US" baseline="30000" dirty="0" smtClean="0">
                <a:solidFill>
                  <a:srgbClr val="4C4D4A"/>
                </a:solidFill>
                <a:latin typeface="Swis721 Lt BT"/>
                <a:cs typeface="Swis721 Lt BT"/>
              </a:rPr>
              <a:t>implementation including payments</a:t>
            </a:r>
            <a:endParaRPr lang="en-US" sz="2200" baseline="30000" dirty="0">
              <a:solidFill>
                <a:srgbClr val="4C4D4A"/>
              </a:solidFill>
              <a:latin typeface="Swis721 Lt BT"/>
              <a:cs typeface="Swis721 Lt BT"/>
            </a:endParaRPr>
          </a:p>
          <a:p>
            <a:endParaRPr lang="en-US" baseline="30000" dirty="0">
              <a:solidFill>
                <a:srgbClr val="4C4D4A"/>
              </a:solidFill>
              <a:latin typeface="Swis721 Lt BT"/>
              <a:cs typeface="Swis721 Lt B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15749" y="3023850"/>
            <a:ext cx="1490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rgbClr val="4C4D4A"/>
                </a:solidFill>
                <a:latin typeface="Swis721 Lt BT"/>
                <a:cs typeface="Swis721 Lt BT"/>
              </a:rPr>
              <a:t>Information </a:t>
            </a:r>
            <a:r>
              <a:rPr lang="en-US" baseline="30000" dirty="0" smtClean="0">
                <a:solidFill>
                  <a:srgbClr val="4C4D4A"/>
                </a:solidFill>
                <a:latin typeface="Swis721 Lt BT"/>
                <a:cs typeface="Swis721 Lt BT"/>
              </a:rPr>
              <a:t>on </a:t>
            </a:r>
            <a:br>
              <a:rPr lang="en-US" baseline="30000" dirty="0" smtClean="0">
                <a:solidFill>
                  <a:srgbClr val="4C4D4A"/>
                </a:solidFill>
                <a:latin typeface="Swis721 Lt BT"/>
                <a:cs typeface="Swis721 Lt BT"/>
              </a:rPr>
            </a:br>
            <a:r>
              <a:rPr lang="en-US" baseline="30000" dirty="0" smtClean="0">
                <a:solidFill>
                  <a:srgbClr val="4C4D4A"/>
                </a:solidFill>
                <a:latin typeface="Swis721 Lt BT"/>
                <a:cs typeface="Swis721 Lt BT"/>
              </a:rPr>
              <a:t>end of contract life</a:t>
            </a:r>
            <a:endParaRPr lang="en-US" baseline="30000" dirty="0">
              <a:solidFill>
                <a:srgbClr val="4C4D4A"/>
              </a:solidFill>
              <a:latin typeface="Swis721 Lt BT"/>
              <a:cs typeface="Swis721 Lt BT"/>
            </a:endParaRPr>
          </a:p>
          <a:p>
            <a:endParaRPr lang="en-US" baseline="30000" dirty="0">
              <a:solidFill>
                <a:srgbClr val="4C4D4A"/>
              </a:solidFill>
              <a:latin typeface="Swis721 Lt BT"/>
              <a:cs typeface="Swis721 Lt B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05498" y="3023850"/>
            <a:ext cx="1561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>
                <a:solidFill>
                  <a:srgbClr val="4C4D4A"/>
                </a:solidFill>
                <a:latin typeface="Swis721 Lt BT"/>
                <a:cs typeface="Swis721 Lt BT"/>
              </a:rPr>
              <a:t>Information about the tendering</a:t>
            </a:r>
            <a:r>
              <a:rPr lang="en-US" baseline="30000" dirty="0">
                <a:solidFill>
                  <a:srgbClr val="4C4D4A"/>
                </a:solidFill>
                <a:latin typeface="Swis721 Lt BT"/>
                <a:cs typeface="Swis721 Lt BT"/>
              </a:rPr>
              <a:t/>
            </a:r>
            <a:br>
              <a:rPr lang="en-US" baseline="30000" dirty="0">
                <a:solidFill>
                  <a:srgbClr val="4C4D4A"/>
                </a:solidFill>
                <a:latin typeface="Swis721 Lt BT"/>
                <a:cs typeface="Swis721 Lt BT"/>
              </a:rPr>
            </a:br>
            <a:r>
              <a:rPr lang="en-US" baseline="30000" dirty="0" smtClean="0">
                <a:solidFill>
                  <a:srgbClr val="4C4D4A"/>
                </a:solidFill>
                <a:latin typeface="Swis721 Lt BT"/>
                <a:cs typeface="Swis721 Lt BT"/>
              </a:rPr>
              <a:t>or negotiation process</a:t>
            </a:r>
            <a:endParaRPr lang="en-US" sz="2200" baseline="30000" dirty="0">
              <a:solidFill>
                <a:srgbClr val="4C4D4A"/>
              </a:solidFill>
              <a:latin typeface="Swis721 Lt BT"/>
              <a:cs typeface="Swis721 Lt B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662832" y="3952724"/>
            <a:ext cx="5750910" cy="28053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63907" y="4014609"/>
            <a:ext cx="1202584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aseline="30000" dirty="0" smtClean="0">
                <a:solidFill>
                  <a:schemeClr val="bg1"/>
                </a:solidFill>
                <a:latin typeface="Swis721 Lt BT"/>
                <a:cs typeface="Swis721 Lt BT"/>
              </a:rPr>
              <a:t>Consultation</a:t>
            </a:r>
          </a:p>
          <a:p>
            <a:endParaRPr lang="en-US" sz="2200" dirty="0">
              <a:solidFill>
                <a:schemeClr val="bg1"/>
              </a:solidFill>
              <a:latin typeface="Swis721 Lt BT"/>
              <a:cs typeface="Swis721 Lt B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26052" y="4014609"/>
            <a:ext cx="1172116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aseline="30000" dirty="0" smtClean="0">
                <a:solidFill>
                  <a:schemeClr val="bg1"/>
                </a:solidFill>
                <a:latin typeface="Swis721 Lt BT"/>
                <a:cs typeface="Swis721 Lt BT"/>
              </a:rPr>
              <a:t>Observation</a:t>
            </a:r>
          </a:p>
          <a:p>
            <a:endParaRPr lang="en-US" sz="2200" dirty="0">
              <a:solidFill>
                <a:schemeClr val="bg1"/>
              </a:solidFill>
              <a:latin typeface="Swis721 Lt BT"/>
              <a:cs typeface="Swis721 Lt B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79126" y="4014609"/>
            <a:ext cx="1189371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aseline="30000" dirty="0" smtClean="0">
                <a:solidFill>
                  <a:schemeClr val="bg1"/>
                </a:solidFill>
                <a:latin typeface="Swis721 Lt BT"/>
                <a:cs typeface="Swis721 Lt BT"/>
              </a:rPr>
              <a:t>Observation</a:t>
            </a:r>
            <a:endParaRPr lang="en-US" sz="2200" baseline="30000" dirty="0">
              <a:solidFill>
                <a:schemeClr val="bg1"/>
              </a:solidFill>
              <a:latin typeface="Swis721 Lt BT"/>
              <a:cs typeface="Swis721 Lt B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34984" y="4021227"/>
            <a:ext cx="1056700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aseline="30000" dirty="0" smtClean="0">
                <a:solidFill>
                  <a:schemeClr val="bg1"/>
                </a:solidFill>
                <a:latin typeface="Swis721 Lt BT"/>
                <a:cs typeface="Swis721 Lt BT"/>
              </a:rPr>
              <a:t>Monitoring</a:t>
            </a:r>
            <a:endParaRPr lang="en-US" sz="2200" baseline="30000" dirty="0">
              <a:solidFill>
                <a:schemeClr val="bg1"/>
              </a:solidFill>
              <a:latin typeface="Swis721 Lt BT"/>
              <a:cs typeface="Swis721 Lt BT"/>
            </a:endParaRPr>
          </a:p>
        </p:txBody>
      </p:sp>
    </p:spTree>
    <p:extLst>
      <p:ext uri="{BB962C8B-B14F-4D97-AF65-F5344CB8AC3E}">
        <p14:creationId xmlns:p14="http://schemas.microsoft.com/office/powerpoint/2010/main" val="48234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82883" y="1133142"/>
            <a:ext cx="2515184" cy="156966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4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333" y="6130269"/>
            <a:ext cx="762000" cy="4233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2883" y="1133142"/>
            <a:ext cx="2515184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8D724"/>
                </a:solidFill>
                <a:latin typeface="Swis721 Lt BT"/>
                <a:cs typeface="Swis721 Lt BT"/>
              </a:rPr>
              <a:t>…it was only a small change in the technical specifications…</a:t>
            </a:r>
            <a:endParaRPr lang="en-US" sz="2400" dirty="0">
              <a:solidFill>
                <a:srgbClr val="C8D724"/>
              </a:solidFill>
              <a:latin typeface="Swis721 Lt BT"/>
              <a:cs typeface="Swis721 Lt BT"/>
            </a:endParaRPr>
          </a:p>
        </p:txBody>
      </p:sp>
    </p:spTree>
    <p:extLst>
      <p:ext uri="{BB962C8B-B14F-4D97-AF65-F5344CB8AC3E}">
        <p14:creationId xmlns:p14="http://schemas.microsoft.com/office/powerpoint/2010/main" val="152880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333" y="6130269"/>
            <a:ext cx="762000" cy="4233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567" y="2054597"/>
            <a:ext cx="8204630" cy="3723181"/>
          </a:xfrm>
          <a:prstGeom prst="rect">
            <a:avLst/>
          </a:prstGeom>
        </p:spPr>
      </p:pic>
      <p:sp>
        <p:nvSpPr>
          <p:cNvPr id="7" name="Content Placeholder 7"/>
          <p:cNvSpPr>
            <a:spLocks noGrp="1"/>
          </p:cNvSpPr>
          <p:nvPr>
            <p:ph idx="1"/>
          </p:nvPr>
        </p:nvSpPr>
        <p:spPr>
          <a:xfrm>
            <a:off x="1037771" y="772030"/>
            <a:ext cx="7066038" cy="1133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300" baseline="30000" dirty="0" smtClean="0">
                <a:solidFill>
                  <a:srgbClr val="4C4D4A"/>
                </a:solidFill>
                <a:latin typeface="Swis721 Lt BT"/>
                <a:cs typeface="Swis721 Lt BT"/>
              </a:rPr>
              <a:t>OC main </a:t>
            </a:r>
            <a:r>
              <a:rPr lang="en-US" sz="6300" baseline="30000" dirty="0">
                <a:solidFill>
                  <a:srgbClr val="4C4D4A"/>
                </a:solidFill>
                <a:latin typeface="Swis721 Lt BT"/>
                <a:cs typeface="Swis721 Lt BT"/>
              </a:rPr>
              <a:t>f</a:t>
            </a:r>
            <a:r>
              <a:rPr lang="en-US" sz="6300" baseline="30000" dirty="0" smtClean="0">
                <a:solidFill>
                  <a:srgbClr val="4C4D4A"/>
                </a:solidFill>
                <a:latin typeface="Swis721 Lt BT"/>
                <a:cs typeface="Swis721 Lt BT"/>
              </a:rPr>
              <a:t>eatures</a:t>
            </a:r>
          </a:p>
        </p:txBody>
      </p:sp>
      <p:sp>
        <p:nvSpPr>
          <p:cNvPr id="11" name="Content Placeholder 7"/>
          <p:cNvSpPr txBox="1">
            <a:spLocks/>
          </p:cNvSpPr>
          <p:nvPr/>
        </p:nvSpPr>
        <p:spPr>
          <a:xfrm>
            <a:off x="455568" y="2054598"/>
            <a:ext cx="5745231" cy="37231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buNone/>
            </a:pPr>
            <a:r>
              <a:rPr lang="en-US" sz="3600" baseline="30000" dirty="0">
                <a:solidFill>
                  <a:srgbClr val="4C4D4A"/>
                </a:solidFill>
                <a:latin typeface="Swis721 Lt BT"/>
                <a:cs typeface="Swis721 Lt BT"/>
              </a:rPr>
              <a:t>Multi-stakeholder </a:t>
            </a:r>
            <a:r>
              <a:rPr lang="en-US" sz="3600" baseline="30000" dirty="0" smtClean="0">
                <a:solidFill>
                  <a:srgbClr val="4C4D4A"/>
                </a:solidFill>
                <a:latin typeface="Swis721 Lt BT"/>
                <a:cs typeface="Swis721 Lt BT"/>
              </a:rPr>
              <a:t>collaboration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en-US" sz="3600" baseline="30000" dirty="0">
                <a:solidFill>
                  <a:srgbClr val="4C4D4A"/>
                </a:solidFill>
                <a:latin typeface="Swis721 Lt BT"/>
                <a:cs typeface="Swis721 Lt BT"/>
              </a:rPr>
              <a:t>Constructive engagement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en-US" sz="3600" baseline="30000" dirty="0">
                <a:solidFill>
                  <a:srgbClr val="4C4D4A"/>
                </a:solidFill>
                <a:latin typeface="Swis721 Lt BT"/>
                <a:cs typeface="Swis721 Lt BT"/>
              </a:rPr>
              <a:t>Disclosure of contracting </a:t>
            </a:r>
            <a:r>
              <a:rPr lang="en-US" sz="3600" baseline="30000" dirty="0" smtClean="0">
                <a:solidFill>
                  <a:srgbClr val="4C4D4A"/>
                </a:solidFill>
                <a:latin typeface="Swis721 Lt BT"/>
                <a:cs typeface="Swis721 Lt BT"/>
              </a:rPr>
              <a:t>data 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en-US" sz="3600" baseline="30000" dirty="0">
                <a:solidFill>
                  <a:srgbClr val="4C4D4A"/>
                </a:solidFill>
                <a:latin typeface="Swis721 Lt BT"/>
                <a:cs typeface="Swis721 Lt BT"/>
              </a:rPr>
              <a:t>Capacity building of stakeholders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en-US" sz="3600" baseline="30000" dirty="0">
                <a:solidFill>
                  <a:srgbClr val="4C4D4A"/>
                </a:solidFill>
                <a:latin typeface="Swis721 Lt BT"/>
                <a:cs typeface="Swis721 Lt BT"/>
              </a:rPr>
              <a:t>Tool development/adaptation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en-US" sz="3600" baseline="30000" dirty="0">
                <a:solidFill>
                  <a:srgbClr val="4C4D4A"/>
                </a:solidFill>
                <a:latin typeface="Swis721 Lt BT"/>
                <a:cs typeface="Swis721 Lt BT"/>
              </a:rPr>
              <a:t>Contract </a:t>
            </a:r>
            <a:r>
              <a:rPr lang="en-US" sz="3600" baseline="30000" dirty="0" smtClean="0">
                <a:solidFill>
                  <a:srgbClr val="4C4D4A"/>
                </a:solidFill>
                <a:latin typeface="Swis721 Lt BT"/>
                <a:cs typeface="Swis721 Lt BT"/>
              </a:rPr>
              <a:t>monitoring </a:t>
            </a:r>
            <a:r>
              <a:rPr lang="en-US" sz="3600" baseline="30000" dirty="0">
                <a:solidFill>
                  <a:srgbClr val="4C4D4A"/>
                </a:solidFill>
                <a:latin typeface="Swis721 Lt BT"/>
                <a:cs typeface="Swis721 Lt BT"/>
              </a:rPr>
              <a:t>and </a:t>
            </a:r>
            <a:r>
              <a:rPr lang="en-US" sz="3600" baseline="30000" dirty="0" smtClean="0">
                <a:solidFill>
                  <a:srgbClr val="4C4D4A"/>
                </a:solidFill>
                <a:latin typeface="Swis721 Lt BT"/>
                <a:cs typeface="Swis721 Lt BT"/>
              </a:rPr>
              <a:t>reporting</a:t>
            </a:r>
            <a:endParaRPr lang="en-US" sz="3600" baseline="30000" dirty="0">
              <a:solidFill>
                <a:srgbClr val="4C4D4A"/>
              </a:solidFill>
              <a:latin typeface="Swis721 Lt BT"/>
              <a:cs typeface="Swis721 Lt BT"/>
            </a:endParaRPr>
          </a:p>
          <a:p>
            <a:pPr marL="0" indent="0" algn="ctr">
              <a:lnSpc>
                <a:spcPct val="130000"/>
              </a:lnSpc>
              <a:buNone/>
            </a:pPr>
            <a:r>
              <a:rPr lang="en-US" sz="3600" baseline="30000" dirty="0">
                <a:solidFill>
                  <a:srgbClr val="4C4D4A"/>
                </a:solidFill>
                <a:latin typeface="Swis721 Lt BT"/>
                <a:cs typeface="Swis721 Lt BT"/>
              </a:rPr>
              <a:t>Institutional mechanisms for feedback</a:t>
            </a:r>
          </a:p>
        </p:txBody>
      </p:sp>
      <p:sp>
        <p:nvSpPr>
          <p:cNvPr id="12" name="Content Placeholder 7"/>
          <p:cNvSpPr txBox="1">
            <a:spLocks/>
          </p:cNvSpPr>
          <p:nvPr/>
        </p:nvSpPr>
        <p:spPr>
          <a:xfrm>
            <a:off x="7047502" y="4124624"/>
            <a:ext cx="2152038" cy="507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000" baseline="30000" dirty="0" smtClean="0">
                <a:solidFill>
                  <a:srgbClr val="4C4D4A"/>
                </a:solidFill>
                <a:latin typeface="Swis721 Lt BT"/>
                <a:cs typeface="Swis721 Lt BT"/>
              </a:rPr>
              <a:t>Innovation</a:t>
            </a:r>
          </a:p>
        </p:txBody>
      </p:sp>
    </p:spTree>
    <p:extLst>
      <p:ext uri="{BB962C8B-B14F-4D97-AF65-F5344CB8AC3E}">
        <p14:creationId xmlns:p14="http://schemas.microsoft.com/office/powerpoint/2010/main" val="140610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333" y="6130269"/>
            <a:ext cx="762000" cy="423334"/>
          </a:xfrm>
          <a:prstGeom prst="rect">
            <a:avLst/>
          </a:prstGeom>
        </p:spPr>
      </p:pic>
      <p:pic>
        <p:nvPicPr>
          <p:cNvPr id="7" name="Picture 6" descr="April_Presentation_FinalB_18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6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ril_Presentation_FinalB_27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011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25147</TotalTime>
  <Words>679</Words>
  <Application>Microsoft Office PowerPoint</Application>
  <PresentationFormat>On-screen Show (4:3)</PresentationFormat>
  <Paragraphs>158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돋움</vt:lpstr>
      <vt:lpstr>맑은 고딕</vt:lpstr>
      <vt:lpstr>Andes</vt:lpstr>
      <vt:lpstr>Andes ExtraLight</vt:lpstr>
      <vt:lpstr>Arial</vt:lpstr>
      <vt:lpstr>Calibri</vt:lpstr>
      <vt:lpstr>Corbel</vt:lpstr>
      <vt:lpstr>Helvetica</vt:lpstr>
      <vt:lpstr>Swis721 Bd BT</vt:lpstr>
      <vt:lpstr>Swis721 Lt BT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Contracting as part of eGovernment</vt:lpstr>
      <vt:lpstr>Open Contracting as part of Open Government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Berna</dc:creator>
  <cp:lastModifiedBy>Mary O. Ongwen</cp:lastModifiedBy>
  <cp:revision>71</cp:revision>
  <cp:lastPrinted>2015-10-08T04:04:45Z</cp:lastPrinted>
  <dcterms:created xsi:type="dcterms:W3CDTF">2015-06-04T19:05:59Z</dcterms:created>
  <dcterms:modified xsi:type="dcterms:W3CDTF">2015-10-29T20:33:42Z</dcterms:modified>
</cp:coreProperties>
</file>