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0" r:id="rId2"/>
    <p:sldId id="256" r:id="rId3"/>
    <p:sldId id="287" r:id="rId4"/>
    <p:sldId id="283" r:id="rId5"/>
    <p:sldId id="284" r:id="rId6"/>
    <p:sldId id="278" r:id="rId7"/>
    <p:sldId id="280" r:id="rId8"/>
    <p:sldId id="282" r:id="rId9"/>
    <p:sldId id="331" r:id="rId10"/>
    <p:sldId id="335" r:id="rId11"/>
    <p:sldId id="263" r:id="rId12"/>
    <p:sldId id="289" r:id="rId13"/>
    <p:sldId id="332" r:id="rId14"/>
    <p:sldId id="333" r:id="rId15"/>
    <p:sldId id="274" r:id="rId16"/>
    <p:sldId id="334" r:id="rId17"/>
    <p:sldId id="264" r:id="rId18"/>
    <p:sldId id="266" r:id="rId19"/>
    <p:sldId id="270" r:id="rId20"/>
    <p:sldId id="268" r:id="rId21"/>
    <p:sldId id="257" r:id="rId22"/>
    <p:sldId id="265" r:id="rId23"/>
    <p:sldId id="271" r:id="rId24"/>
    <p:sldId id="290" r:id="rId25"/>
    <p:sldId id="262" r:id="rId26"/>
    <p:sldId id="295" r:id="rId27"/>
    <p:sldId id="300" r:id="rId28"/>
    <p:sldId id="302" r:id="rId29"/>
    <p:sldId id="303" r:id="rId30"/>
    <p:sldId id="304" r:id="rId31"/>
    <p:sldId id="307" r:id="rId32"/>
    <p:sldId id="308" r:id="rId33"/>
    <p:sldId id="309" r:id="rId34"/>
    <p:sldId id="312" r:id="rId35"/>
    <p:sldId id="313" r:id="rId36"/>
    <p:sldId id="314" r:id="rId37"/>
    <p:sldId id="315" r:id="rId38"/>
    <p:sldId id="316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291" r:id="rId52"/>
    <p:sldId id="292" r:id="rId53"/>
    <p:sldId id="293" r:id="rId54"/>
    <p:sldId id="294" r:id="rId55"/>
    <p:sldId id="25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5" d="100"/>
          <a:sy n="85" d="100"/>
        </p:scale>
        <p:origin x="-139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A1320-6578-4632-A298-9624ED10DB6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2BE7EF3E-5B06-4A6D-A9AF-362E6C9FA04D}">
      <dgm:prSet/>
      <dgm:spPr/>
      <dgm:t>
        <a:bodyPr/>
        <a:lstStyle/>
        <a:p>
          <a:r>
            <a:rPr lang="en-GB" sz="18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Activities in home network or when roaming</a:t>
          </a:r>
        </a:p>
      </dgm:t>
    </dgm:pt>
    <dgm:pt modelId="{F95C7751-1A57-49B4-A377-554F2E28E93F}" type="parTrans" cxnId="{3D95FCC4-6D95-42F3-9366-91AF87CC1BCD}">
      <dgm:prSet/>
      <dgm:spPr/>
      <dgm:t>
        <a:bodyPr/>
        <a:lstStyle/>
        <a:p>
          <a:endParaRPr lang="et-EE"/>
        </a:p>
      </dgm:t>
    </dgm:pt>
    <dgm:pt modelId="{67E269B8-CC91-4FB9-BFE1-9A6F02E8F92C}" type="sibTrans" cxnId="{3D95FCC4-6D95-42F3-9366-91AF87CC1BCD}">
      <dgm:prSet/>
      <dgm:spPr/>
      <dgm:t>
        <a:bodyPr/>
        <a:lstStyle/>
        <a:p>
          <a:endParaRPr lang="et-EE"/>
        </a:p>
      </dgm:t>
    </dgm:pt>
    <dgm:pt modelId="{0494E492-01CA-41A6-B2FD-9CD6FE91E41A}">
      <dgm:prSet custT="1"/>
      <dgm:spPr/>
      <dgm:t>
        <a:bodyPr/>
        <a:lstStyle/>
        <a:p>
          <a:r>
            <a:rPr lang="en-GB" sz="16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voice calls, </a:t>
          </a:r>
        </a:p>
      </dgm:t>
    </dgm:pt>
    <dgm:pt modelId="{F30F70C7-FCFB-481F-82F4-984FCB78A351}" type="parTrans" cxnId="{6625F132-D27A-4FBA-B64A-3F1B73760709}">
      <dgm:prSet/>
      <dgm:spPr/>
      <dgm:t>
        <a:bodyPr/>
        <a:lstStyle/>
        <a:p>
          <a:endParaRPr lang="et-EE"/>
        </a:p>
      </dgm:t>
    </dgm:pt>
    <dgm:pt modelId="{28AA1BAC-872E-48FF-8926-C7CB30B9BD84}" type="sibTrans" cxnId="{6625F132-D27A-4FBA-B64A-3F1B73760709}">
      <dgm:prSet/>
      <dgm:spPr/>
      <dgm:t>
        <a:bodyPr/>
        <a:lstStyle/>
        <a:p>
          <a:endParaRPr lang="et-EE"/>
        </a:p>
      </dgm:t>
    </dgm:pt>
    <dgm:pt modelId="{F3BDECC9-68DF-480B-B84A-FF2D2AB16441}">
      <dgm:prSet custT="1"/>
      <dgm:spPr/>
      <dgm:t>
        <a:bodyPr/>
        <a:lstStyle/>
        <a:p>
          <a:r>
            <a:rPr lang="en-GB" sz="1600" b="1" i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SMSes</a:t>
          </a:r>
          <a:r>
            <a:rPr lang="en-GB" sz="16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/</a:t>
          </a:r>
          <a:r>
            <a:rPr lang="en-GB" sz="1600" b="1" i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MMSes</a:t>
          </a:r>
          <a:r>
            <a:rPr lang="en-GB" sz="16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, </a:t>
          </a:r>
        </a:p>
      </dgm:t>
    </dgm:pt>
    <dgm:pt modelId="{AA29862F-A402-4ED7-B9E7-E9679F4B3519}" type="parTrans" cxnId="{82452A20-2F84-42EC-AD1E-261155F87A05}">
      <dgm:prSet/>
      <dgm:spPr/>
      <dgm:t>
        <a:bodyPr/>
        <a:lstStyle/>
        <a:p>
          <a:endParaRPr lang="et-EE"/>
        </a:p>
      </dgm:t>
    </dgm:pt>
    <dgm:pt modelId="{2A30E0A0-EB99-4CEB-ADB9-C11D6DD0A3F2}" type="sibTrans" cxnId="{82452A20-2F84-42EC-AD1E-261155F87A05}">
      <dgm:prSet/>
      <dgm:spPr/>
      <dgm:t>
        <a:bodyPr/>
        <a:lstStyle/>
        <a:p>
          <a:endParaRPr lang="et-EE"/>
        </a:p>
      </dgm:t>
    </dgm:pt>
    <dgm:pt modelId="{AEF56A83-C6C0-4460-A25F-7860A6C4E4AA}">
      <dgm:prSet custT="1"/>
      <dgm:spPr/>
      <dgm:t>
        <a:bodyPr/>
        <a:lstStyle/>
        <a:p>
          <a:r>
            <a:rPr lang="en-GB" sz="16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mobile-net usage, </a:t>
          </a:r>
        </a:p>
      </dgm:t>
    </dgm:pt>
    <dgm:pt modelId="{DC9BC006-64BE-413F-9562-F1C3263B4F01}" type="parTrans" cxnId="{D3EF834A-E124-457F-8C8B-3C299A7F1AE0}">
      <dgm:prSet/>
      <dgm:spPr/>
      <dgm:t>
        <a:bodyPr/>
        <a:lstStyle/>
        <a:p>
          <a:endParaRPr lang="et-EE"/>
        </a:p>
      </dgm:t>
    </dgm:pt>
    <dgm:pt modelId="{C27C5A98-2519-4A34-86FE-09B093032E78}" type="sibTrans" cxnId="{D3EF834A-E124-457F-8C8B-3C299A7F1AE0}">
      <dgm:prSet/>
      <dgm:spPr/>
      <dgm:t>
        <a:bodyPr/>
        <a:lstStyle/>
        <a:p>
          <a:endParaRPr lang="et-EE"/>
        </a:p>
      </dgm:t>
    </dgm:pt>
    <dgm:pt modelId="{B4AD1FC6-DD5E-43D4-9C03-8518F390FCD4}">
      <dgm:prSet custT="1"/>
      <dgm:spPr/>
      <dgm:t>
        <a:bodyPr/>
        <a:lstStyle/>
        <a:p>
          <a:r>
            <a:rPr lang="en-GB" sz="16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data transmission operations, </a:t>
          </a:r>
        </a:p>
      </dgm:t>
    </dgm:pt>
    <dgm:pt modelId="{B63756A7-9281-46CD-9897-C7DEDF56A1EA}" type="parTrans" cxnId="{EAF15B04-A10E-46C5-9448-B8DED505607F}">
      <dgm:prSet/>
      <dgm:spPr/>
      <dgm:t>
        <a:bodyPr/>
        <a:lstStyle/>
        <a:p>
          <a:endParaRPr lang="et-EE"/>
        </a:p>
      </dgm:t>
    </dgm:pt>
    <dgm:pt modelId="{D1F60EF6-6C9F-4FA2-B346-1C8D6FABF2AE}" type="sibTrans" cxnId="{EAF15B04-A10E-46C5-9448-B8DED505607F}">
      <dgm:prSet/>
      <dgm:spPr/>
      <dgm:t>
        <a:bodyPr/>
        <a:lstStyle/>
        <a:p>
          <a:endParaRPr lang="et-EE"/>
        </a:p>
      </dgm:t>
    </dgm:pt>
    <dgm:pt modelId="{003A4F89-DCAB-476B-99B7-B0195CC6116F}">
      <dgm:prSet custT="1"/>
      <dgm:spPr/>
      <dgm:t>
        <a:bodyPr/>
        <a:lstStyle/>
        <a:p>
          <a:r>
            <a:rPr lang="en-GB" sz="1600" b="1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mobile supported GPS usage, etc.</a:t>
          </a:r>
          <a:endParaRPr lang="et-EE" sz="1600" b="1" i="1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4CEF518-BF30-4189-9E01-08A174E6A919}" type="parTrans" cxnId="{07434CA8-6025-48AF-B9BA-6B1D0A971417}">
      <dgm:prSet/>
      <dgm:spPr/>
      <dgm:t>
        <a:bodyPr/>
        <a:lstStyle/>
        <a:p>
          <a:endParaRPr lang="et-EE"/>
        </a:p>
      </dgm:t>
    </dgm:pt>
    <dgm:pt modelId="{37D7158D-7D75-48BB-BF8B-7A47C359456A}" type="sibTrans" cxnId="{07434CA8-6025-48AF-B9BA-6B1D0A971417}">
      <dgm:prSet/>
      <dgm:spPr/>
      <dgm:t>
        <a:bodyPr/>
        <a:lstStyle/>
        <a:p>
          <a:endParaRPr lang="et-EE"/>
        </a:p>
      </dgm:t>
    </dgm:pt>
    <dgm:pt modelId="{C275E070-1F17-4E2D-8F20-4570642941A4}">
      <dgm:prSet custT="1"/>
      <dgm:spPr/>
      <dgm:t>
        <a:bodyPr/>
        <a:lstStyle/>
        <a:p>
          <a:r>
            <a:rPr lang="en-US" sz="1800" b="1" i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Data file</a:t>
          </a:r>
        </a:p>
      </dgm:t>
    </dgm:pt>
    <dgm:pt modelId="{B8B0C677-ABF3-4AFD-9BD5-37BD069A9722}" type="parTrans" cxnId="{7B7CB768-D0C3-4422-A435-C96C98B6F3F7}">
      <dgm:prSet/>
      <dgm:spPr/>
      <dgm:t>
        <a:bodyPr/>
        <a:lstStyle/>
        <a:p>
          <a:endParaRPr lang="et-EE"/>
        </a:p>
      </dgm:t>
    </dgm:pt>
    <dgm:pt modelId="{54E95842-7C9C-4644-AE37-B495DC34DD08}" type="sibTrans" cxnId="{7B7CB768-D0C3-4422-A435-C96C98B6F3F7}">
      <dgm:prSet/>
      <dgm:spPr/>
      <dgm:t>
        <a:bodyPr/>
        <a:lstStyle/>
        <a:p>
          <a:endParaRPr lang="et-EE"/>
        </a:p>
      </dgm:t>
    </dgm:pt>
    <dgm:pt modelId="{0CBF80B1-39B1-406F-8211-5BFF8A9E3FFD}">
      <dgm:prSet/>
      <dgm:spPr/>
      <dgm:t>
        <a:bodyPr/>
        <a:lstStyle/>
        <a:p>
          <a:r>
            <a:rPr lang="en-US" sz="1600" i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SIM card ID (statistical pseudonym) </a:t>
          </a:r>
        </a:p>
      </dgm:t>
    </dgm:pt>
    <dgm:pt modelId="{B786B0D3-DFFB-4A96-BB35-79974632151B}" type="parTrans" cxnId="{438812FF-3609-412E-A47A-901172761932}">
      <dgm:prSet/>
      <dgm:spPr/>
      <dgm:t>
        <a:bodyPr/>
        <a:lstStyle/>
        <a:p>
          <a:endParaRPr lang="et-EE"/>
        </a:p>
      </dgm:t>
    </dgm:pt>
    <dgm:pt modelId="{2406D491-6740-4CC4-8D9D-44BFE515BADE}" type="sibTrans" cxnId="{438812FF-3609-412E-A47A-901172761932}">
      <dgm:prSet/>
      <dgm:spPr/>
      <dgm:t>
        <a:bodyPr/>
        <a:lstStyle/>
        <a:p>
          <a:endParaRPr lang="et-EE"/>
        </a:p>
      </dgm:t>
    </dgm:pt>
    <dgm:pt modelId="{54AC337D-FF86-4F59-A679-BFD7B4B464E4}">
      <dgm:prSet/>
      <dgm:spPr/>
      <dgm:t>
        <a:bodyPr/>
        <a:lstStyle/>
        <a:p>
          <a:r>
            <a:rPr lang="en-US" sz="1600" i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Date and time </a:t>
          </a:r>
        </a:p>
      </dgm:t>
    </dgm:pt>
    <dgm:pt modelId="{BEA6C318-0CF1-494F-99C2-2E977DF17BCA}" type="parTrans" cxnId="{F771CB5C-E7CD-468C-9B19-51C2D0A338AB}">
      <dgm:prSet/>
      <dgm:spPr/>
      <dgm:t>
        <a:bodyPr/>
        <a:lstStyle/>
        <a:p>
          <a:endParaRPr lang="et-EE"/>
        </a:p>
      </dgm:t>
    </dgm:pt>
    <dgm:pt modelId="{8271819C-A5F1-4F22-B1EC-AD356E27B552}" type="sibTrans" cxnId="{F771CB5C-E7CD-468C-9B19-51C2D0A338AB}">
      <dgm:prSet/>
      <dgm:spPr/>
      <dgm:t>
        <a:bodyPr/>
        <a:lstStyle/>
        <a:p>
          <a:endParaRPr lang="et-EE"/>
        </a:p>
      </dgm:t>
    </dgm:pt>
    <dgm:pt modelId="{1E852FEB-229B-4DB0-A650-E5684EA02111}">
      <dgm:prSet/>
      <dgm:spPr/>
      <dgm:t>
        <a:bodyPr/>
        <a:lstStyle/>
        <a:p>
          <a:r>
            <a:rPr lang="en-US" sz="1600" i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Antenna ID with location data </a:t>
          </a:r>
        </a:p>
      </dgm:t>
    </dgm:pt>
    <dgm:pt modelId="{74464E83-DEEA-403A-9D93-7BF259C1FBD2}" type="parTrans" cxnId="{0BAFDE7A-8613-4429-B6C6-C3AE10F2491F}">
      <dgm:prSet/>
      <dgm:spPr/>
      <dgm:t>
        <a:bodyPr/>
        <a:lstStyle/>
        <a:p>
          <a:endParaRPr lang="et-EE"/>
        </a:p>
      </dgm:t>
    </dgm:pt>
    <dgm:pt modelId="{8CEFDE38-A07A-4986-8EA8-0920BA537B1C}" type="sibTrans" cxnId="{0BAFDE7A-8613-4429-B6C6-C3AE10F2491F}">
      <dgm:prSet/>
      <dgm:spPr/>
      <dgm:t>
        <a:bodyPr/>
        <a:lstStyle/>
        <a:p>
          <a:endParaRPr lang="et-EE"/>
        </a:p>
      </dgm:t>
    </dgm:pt>
    <dgm:pt modelId="{E6B3CE87-F5BD-4048-B38A-F19A015B2EDC}">
      <dgm:prSet/>
      <dgm:spPr/>
      <dgm:t>
        <a:bodyPr/>
        <a:lstStyle/>
        <a:p>
          <a:r>
            <a:rPr lang="en-US" sz="1600" i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Country ID</a:t>
          </a:r>
        </a:p>
      </dgm:t>
    </dgm:pt>
    <dgm:pt modelId="{0ED13C61-DAAB-4DC9-9DAA-367CB927F8BB}" type="parTrans" cxnId="{825BF8A1-5463-45D1-B94E-3EB6C4489DB8}">
      <dgm:prSet/>
      <dgm:spPr/>
      <dgm:t>
        <a:bodyPr/>
        <a:lstStyle/>
        <a:p>
          <a:endParaRPr lang="et-EE"/>
        </a:p>
      </dgm:t>
    </dgm:pt>
    <dgm:pt modelId="{C243E58F-A315-47C1-83C6-27E510492035}" type="sibTrans" cxnId="{825BF8A1-5463-45D1-B94E-3EB6C4489DB8}">
      <dgm:prSet/>
      <dgm:spPr/>
      <dgm:t>
        <a:bodyPr/>
        <a:lstStyle/>
        <a:p>
          <a:endParaRPr lang="et-EE"/>
        </a:p>
      </dgm:t>
    </dgm:pt>
    <dgm:pt modelId="{53F1226E-F3B7-4BF7-8F2F-B4907FF2FCAA}" type="pres">
      <dgm:prSet presAssocID="{A29A1320-6578-4632-A298-9624ED10D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20E45950-8378-43F7-BA04-C4708E4B6B49}" type="pres">
      <dgm:prSet presAssocID="{2BE7EF3E-5B06-4A6D-A9AF-362E6C9FA04D}" presName="node" presStyleLbl="node1" presStyleIdx="0" presStyleCnt="2" custScaleX="109586" custScaleY="16773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0941EE2-8542-4EFF-8664-0DB9DB5F88A2}" type="pres">
      <dgm:prSet presAssocID="{67E269B8-CC91-4FB9-BFE1-9A6F02E8F92C}" presName="sibTrans" presStyleLbl="sibTrans2D1" presStyleIdx="0" presStyleCnt="1"/>
      <dgm:spPr/>
      <dgm:t>
        <a:bodyPr/>
        <a:lstStyle/>
        <a:p>
          <a:endParaRPr lang="et-EE"/>
        </a:p>
      </dgm:t>
    </dgm:pt>
    <dgm:pt modelId="{C88FB1E5-FC04-452C-A881-6D500DC454E1}" type="pres">
      <dgm:prSet presAssocID="{67E269B8-CC91-4FB9-BFE1-9A6F02E8F92C}" presName="connectorText" presStyleLbl="sibTrans2D1" presStyleIdx="0" presStyleCnt="1"/>
      <dgm:spPr/>
      <dgm:t>
        <a:bodyPr/>
        <a:lstStyle/>
        <a:p>
          <a:endParaRPr lang="et-EE"/>
        </a:p>
      </dgm:t>
    </dgm:pt>
    <dgm:pt modelId="{5A90BEA6-E6F6-4BA5-8454-8F5917DEB32E}" type="pres">
      <dgm:prSet presAssocID="{C275E070-1F17-4E2D-8F20-4570642941A4}" presName="node" presStyleLbl="node1" presStyleIdx="1" presStyleCnt="2" custScaleX="130530" custScaleY="158669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2452A20-2F84-42EC-AD1E-261155F87A05}" srcId="{2BE7EF3E-5B06-4A6D-A9AF-362E6C9FA04D}" destId="{F3BDECC9-68DF-480B-B84A-FF2D2AB16441}" srcOrd="1" destOrd="0" parTransId="{AA29862F-A402-4ED7-B9E7-E9679F4B3519}" sibTransId="{2A30E0A0-EB99-4CEB-ADB9-C11D6DD0A3F2}"/>
    <dgm:cxn modelId="{A0C48D06-0A36-4F4E-BF3D-1515C4C3241C}" type="presOf" srcId="{2BE7EF3E-5B06-4A6D-A9AF-362E6C9FA04D}" destId="{20E45950-8378-43F7-BA04-C4708E4B6B49}" srcOrd="0" destOrd="0" presId="urn:microsoft.com/office/officeart/2005/8/layout/process5"/>
    <dgm:cxn modelId="{4E63632A-EAC7-4BB8-AC29-9B89D7F02007}" type="presOf" srcId="{67E269B8-CC91-4FB9-BFE1-9A6F02E8F92C}" destId="{C88FB1E5-FC04-452C-A881-6D500DC454E1}" srcOrd="1" destOrd="0" presId="urn:microsoft.com/office/officeart/2005/8/layout/process5"/>
    <dgm:cxn modelId="{103B6563-B0DB-4972-BED5-07781A864C3A}" type="presOf" srcId="{F3BDECC9-68DF-480B-B84A-FF2D2AB16441}" destId="{20E45950-8378-43F7-BA04-C4708E4B6B49}" srcOrd="0" destOrd="2" presId="urn:microsoft.com/office/officeart/2005/8/layout/process5"/>
    <dgm:cxn modelId="{D1CFBCC3-BEBB-4570-AE44-C9D71F560AD7}" type="presOf" srcId="{0494E492-01CA-41A6-B2FD-9CD6FE91E41A}" destId="{20E45950-8378-43F7-BA04-C4708E4B6B49}" srcOrd="0" destOrd="1" presId="urn:microsoft.com/office/officeart/2005/8/layout/process5"/>
    <dgm:cxn modelId="{7A05C8A1-61F5-4529-820E-A87625A2063B}" type="presOf" srcId="{AEF56A83-C6C0-4460-A25F-7860A6C4E4AA}" destId="{20E45950-8378-43F7-BA04-C4708E4B6B49}" srcOrd="0" destOrd="3" presId="urn:microsoft.com/office/officeart/2005/8/layout/process5"/>
    <dgm:cxn modelId="{F771CB5C-E7CD-468C-9B19-51C2D0A338AB}" srcId="{C275E070-1F17-4E2D-8F20-4570642941A4}" destId="{54AC337D-FF86-4F59-A679-BFD7B4B464E4}" srcOrd="1" destOrd="0" parTransId="{BEA6C318-0CF1-494F-99C2-2E977DF17BCA}" sibTransId="{8271819C-A5F1-4F22-B1EC-AD356E27B552}"/>
    <dgm:cxn modelId="{438812FF-3609-412E-A47A-901172761932}" srcId="{C275E070-1F17-4E2D-8F20-4570642941A4}" destId="{0CBF80B1-39B1-406F-8211-5BFF8A9E3FFD}" srcOrd="0" destOrd="0" parTransId="{B786B0D3-DFFB-4A96-BB35-79974632151B}" sibTransId="{2406D491-6740-4CC4-8D9D-44BFE515BADE}"/>
    <dgm:cxn modelId="{3040BFDD-5A67-41B3-9694-8E02826BF898}" type="presOf" srcId="{E6B3CE87-F5BD-4048-B38A-F19A015B2EDC}" destId="{5A90BEA6-E6F6-4BA5-8454-8F5917DEB32E}" srcOrd="0" destOrd="4" presId="urn:microsoft.com/office/officeart/2005/8/layout/process5"/>
    <dgm:cxn modelId="{07434CA8-6025-48AF-B9BA-6B1D0A971417}" srcId="{2BE7EF3E-5B06-4A6D-A9AF-362E6C9FA04D}" destId="{003A4F89-DCAB-476B-99B7-B0195CC6116F}" srcOrd="4" destOrd="0" parTransId="{84CEF518-BF30-4189-9E01-08A174E6A919}" sibTransId="{37D7158D-7D75-48BB-BF8B-7A47C359456A}"/>
    <dgm:cxn modelId="{3D95FCC4-6D95-42F3-9366-91AF87CC1BCD}" srcId="{A29A1320-6578-4632-A298-9624ED10DB6C}" destId="{2BE7EF3E-5B06-4A6D-A9AF-362E6C9FA04D}" srcOrd="0" destOrd="0" parTransId="{F95C7751-1A57-49B4-A377-554F2E28E93F}" sibTransId="{67E269B8-CC91-4FB9-BFE1-9A6F02E8F92C}"/>
    <dgm:cxn modelId="{6625F132-D27A-4FBA-B64A-3F1B73760709}" srcId="{2BE7EF3E-5B06-4A6D-A9AF-362E6C9FA04D}" destId="{0494E492-01CA-41A6-B2FD-9CD6FE91E41A}" srcOrd="0" destOrd="0" parTransId="{F30F70C7-FCFB-481F-82F4-984FCB78A351}" sibTransId="{28AA1BAC-872E-48FF-8926-C7CB30B9BD84}"/>
    <dgm:cxn modelId="{825BF8A1-5463-45D1-B94E-3EB6C4489DB8}" srcId="{C275E070-1F17-4E2D-8F20-4570642941A4}" destId="{E6B3CE87-F5BD-4048-B38A-F19A015B2EDC}" srcOrd="3" destOrd="0" parTransId="{0ED13C61-DAAB-4DC9-9DAA-367CB927F8BB}" sibTransId="{C243E58F-A315-47C1-83C6-27E510492035}"/>
    <dgm:cxn modelId="{7B7CB768-D0C3-4422-A435-C96C98B6F3F7}" srcId="{A29A1320-6578-4632-A298-9624ED10DB6C}" destId="{C275E070-1F17-4E2D-8F20-4570642941A4}" srcOrd="1" destOrd="0" parTransId="{B8B0C677-ABF3-4AFD-9BD5-37BD069A9722}" sibTransId="{54E95842-7C9C-4644-AE37-B495DC34DD08}"/>
    <dgm:cxn modelId="{4F041D35-DCF8-434E-9038-2F31BD276A99}" type="presOf" srcId="{003A4F89-DCAB-476B-99B7-B0195CC6116F}" destId="{20E45950-8378-43F7-BA04-C4708E4B6B49}" srcOrd="0" destOrd="5" presId="urn:microsoft.com/office/officeart/2005/8/layout/process5"/>
    <dgm:cxn modelId="{D3EF834A-E124-457F-8C8B-3C299A7F1AE0}" srcId="{2BE7EF3E-5B06-4A6D-A9AF-362E6C9FA04D}" destId="{AEF56A83-C6C0-4460-A25F-7860A6C4E4AA}" srcOrd="2" destOrd="0" parTransId="{DC9BC006-64BE-413F-9562-F1C3263B4F01}" sibTransId="{C27C5A98-2519-4A34-86FE-09B093032E78}"/>
    <dgm:cxn modelId="{1D5D8A4E-CF14-4BC2-9932-BAED67FC5131}" type="presOf" srcId="{1E852FEB-229B-4DB0-A650-E5684EA02111}" destId="{5A90BEA6-E6F6-4BA5-8454-8F5917DEB32E}" srcOrd="0" destOrd="3" presId="urn:microsoft.com/office/officeart/2005/8/layout/process5"/>
    <dgm:cxn modelId="{69854934-4288-47ED-A978-357BBCC2162E}" type="presOf" srcId="{A29A1320-6578-4632-A298-9624ED10DB6C}" destId="{53F1226E-F3B7-4BF7-8F2F-B4907FF2FCAA}" srcOrd="0" destOrd="0" presId="urn:microsoft.com/office/officeart/2005/8/layout/process5"/>
    <dgm:cxn modelId="{A8BDD3E0-B5AC-4B8A-9FCF-80966D466FBA}" type="presOf" srcId="{C275E070-1F17-4E2D-8F20-4570642941A4}" destId="{5A90BEA6-E6F6-4BA5-8454-8F5917DEB32E}" srcOrd="0" destOrd="0" presId="urn:microsoft.com/office/officeart/2005/8/layout/process5"/>
    <dgm:cxn modelId="{0BAFDE7A-8613-4429-B6C6-C3AE10F2491F}" srcId="{C275E070-1F17-4E2D-8F20-4570642941A4}" destId="{1E852FEB-229B-4DB0-A650-E5684EA02111}" srcOrd="2" destOrd="0" parTransId="{74464E83-DEEA-403A-9D93-7BF259C1FBD2}" sibTransId="{8CEFDE38-A07A-4986-8EA8-0920BA537B1C}"/>
    <dgm:cxn modelId="{EAF15B04-A10E-46C5-9448-B8DED505607F}" srcId="{2BE7EF3E-5B06-4A6D-A9AF-362E6C9FA04D}" destId="{B4AD1FC6-DD5E-43D4-9C03-8518F390FCD4}" srcOrd="3" destOrd="0" parTransId="{B63756A7-9281-46CD-9897-C7DEDF56A1EA}" sibTransId="{D1F60EF6-6C9F-4FA2-B346-1C8D6FABF2AE}"/>
    <dgm:cxn modelId="{3184A7E6-86C0-4B52-BAF7-88C64D5BA07A}" type="presOf" srcId="{54AC337D-FF86-4F59-A679-BFD7B4B464E4}" destId="{5A90BEA6-E6F6-4BA5-8454-8F5917DEB32E}" srcOrd="0" destOrd="2" presId="urn:microsoft.com/office/officeart/2005/8/layout/process5"/>
    <dgm:cxn modelId="{DBD669C4-E1B1-47D2-9B5F-36B621ECDD92}" type="presOf" srcId="{67E269B8-CC91-4FB9-BFE1-9A6F02E8F92C}" destId="{10941EE2-8542-4EFF-8664-0DB9DB5F88A2}" srcOrd="0" destOrd="0" presId="urn:microsoft.com/office/officeart/2005/8/layout/process5"/>
    <dgm:cxn modelId="{D6D79ACF-23C8-4D73-B3EB-FB45863FD5D4}" type="presOf" srcId="{0CBF80B1-39B1-406F-8211-5BFF8A9E3FFD}" destId="{5A90BEA6-E6F6-4BA5-8454-8F5917DEB32E}" srcOrd="0" destOrd="1" presId="urn:microsoft.com/office/officeart/2005/8/layout/process5"/>
    <dgm:cxn modelId="{8202E0BD-4BCC-44AB-B25A-CCA35BA9CA7A}" type="presOf" srcId="{B4AD1FC6-DD5E-43D4-9C03-8518F390FCD4}" destId="{20E45950-8378-43F7-BA04-C4708E4B6B49}" srcOrd="0" destOrd="4" presId="urn:microsoft.com/office/officeart/2005/8/layout/process5"/>
    <dgm:cxn modelId="{7AC00F39-9DB5-42C6-A7B8-1FD06130FC79}" type="presParOf" srcId="{53F1226E-F3B7-4BF7-8F2F-B4907FF2FCAA}" destId="{20E45950-8378-43F7-BA04-C4708E4B6B49}" srcOrd="0" destOrd="0" presId="urn:microsoft.com/office/officeart/2005/8/layout/process5"/>
    <dgm:cxn modelId="{AA59882A-0A13-4F9E-8068-DC27AE3157A1}" type="presParOf" srcId="{53F1226E-F3B7-4BF7-8F2F-B4907FF2FCAA}" destId="{10941EE2-8542-4EFF-8664-0DB9DB5F88A2}" srcOrd="1" destOrd="0" presId="urn:microsoft.com/office/officeart/2005/8/layout/process5"/>
    <dgm:cxn modelId="{9F045CC2-3560-478E-A83A-A0F2DF28BC3F}" type="presParOf" srcId="{10941EE2-8542-4EFF-8664-0DB9DB5F88A2}" destId="{C88FB1E5-FC04-452C-A881-6D500DC454E1}" srcOrd="0" destOrd="0" presId="urn:microsoft.com/office/officeart/2005/8/layout/process5"/>
    <dgm:cxn modelId="{D095A47B-DF90-4FA3-9809-09A26AB06103}" type="presParOf" srcId="{53F1226E-F3B7-4BF7-8F2F-B4907FF2FCAA}" destId="{5A90BEA6-E6F6-4BA5-8454-8F5917DEB32E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086C-0B65-4498-98CC-ECEC345C85B1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98E2-E813-4188-BFAE-5BFA759C8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9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18. 5 million </a:t>
            </a:r>
          </a:p>
          <a:p>
            <a:r>
              <a:rPr lang="en-US" dirty="0" smtClean="0"/>
              <a:t>Increase at rate of 1.9 %</a:t>
            </a:r>
          </a:p>
          <a:p>
            <a:r>
              <a:rPr lang="en-US" dirty="0" smtClean="0"/>
              <a:t>Car ownership 1.3 million 60% of</a:t>
            </a:r>
            <a:r>
              <a:rPr lang="en-US" baseline="0" dirty="0" smtClean="0"/>
              <a:t> households with no car access </a:t>
            </a:r>
          </a:p>
          <a:p>
            <a:r>
              <a:rPr lang="en-US" baseline="0" dirty="0" smtClean="0"/>
              <a:t>Car increase at 4.5 %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B8FB9-4AD4-4FCC-8B31-6F7CDA51D2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6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B8FB9-4AD4-4FCC-8B31-6F7CDA51D2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6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sz="1200" b="1" dirty="0" smtClean="0"/>
              <a:t>تكلفة الازدحام المروري 4.5 جنية / رحلة /يوم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B8FB9-4AD4-4FCC-8B31-6F7CDA51D2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2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E7E13-9924-462F-B77D-B69E99F7479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98E2-E813-4188-BFAE-5BFA759C8D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98E2-E813-4188-BFAE-5BFA759C8D3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2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98E2-E813-4188-BFAE-5BFA759C8D3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8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15" tIns="46001" rIns="90415" bIns="46001"/>
          <a:lstStyle/>
          <a:p>
            <a:endParaRPr lang="de-D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7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5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3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6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DA99-6493-4F60-A052-037C451FFC49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6AA5-4C4B-49BD-B4B3-4E36312A7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PowerPoint_97-2003_Presentation1.ppt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umo-sim.org/userdoc/SUMO_User_Documentation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matlab/import_export/importing-xml-document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/login.jsp?tp=&amp;arnumber=4288137&amp;url=http://ieeexplore.ieee.org/xpls/abs_all.jsp?arnumber=4288137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661118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Ahmad Ibrahim Mosa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Advisor for Transportation Planning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Transportation Planning Center of Excellence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German University, Cairo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8785" y="2133600"/>
            <a:ext cx="61070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small" dirty="0"/>
              <a:t>Big Data and Urban </a:t>
            </a:r>
            <a:r>
              <a:rPr lang="en-US" sz="4000" b="1" cap="small" dirty="0" smtClean="0"/>
              <a:t>Mobility</a:t>
            </a:r>
          </a:p>
          <a:p>
            <a:endParaRPr lang="en-US" sz="4000" b="1" cap="small" dirty="0" smtClean="0"/>
          </a:p>
          <a:p>
            <a:r>
              <a:rPr lang="en-US" sz="4000" dirty="0" smtClean="0"/>
              <a:t>Cairo Transport and Big Data</a:t>
            </a:r>
            <a:endParaRPr lang="en-GB" sz="4000" dirty="0"/>
          </a:p>
        </p:txBody>
      </p:sp>
      <p:pic>
        <p:nvPicPr>
          <p:cNvPr id="6" name="Picture 10" descr="Parchment"/>
          <p:cNvPicPr>
            <a:picLocks noChangeAspect="1" noChangeArrowheads="1"/>
          </p:cNvPicPr>
          <p:nvPr/>
        </p:nvPicPr>
        <p:blipFill>
          <a:blip r:embed="rId2" cstate="print">
            <a:lum bright="-2000" contrast="12000"/>
          </a:blip>
          <a:srcRect/>
          <a:stretch>
            <a:fillRect/>
          </a:stretch>
        </p:blipFill>
        <p:spPr bwMode="auto">
          <a:xfrm>
            <a:off x="7092280" y="50823"/>
            <a:ext cx="1935088" cy="169244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1049"/>
            <a:ext cx="2819400" cy="11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72" y="250062"/>
            <a:ext cx="2286000" cy="12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Optimized Scenarios </a:t>
            </a:r>
            <a:endParaRPr lang="en-GB" sz="2200" dirty="0"/>
          </a:p>
        </p:txBody>
      </p:sp>
      <p:pic>
        <p:nvPicPr>
          <p:cNvPr id="25602" name="Picture 2" descr="C:\Users\ahmed moSA\AppData\Local\Microsoft\Windows\Temporary Internet Files\Content.Outlook\QZ9V19FO\All BRT ST and Metro Lines without 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018"/>
            <a:ext cx="9144000" cy="61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Types of Data Needed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779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A20B3-0161-49AF-9FEA-CFBEB4B55803}" type="slidenum">
              <a:rPr lang="ar-EG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2000"/>
            <a:ext cx="8929688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4"/>
          <p:cNvSpPr>
            <a:spLocks noChangeArrowheads="1"/>
          </p:cNvSpPr>
          <p:nvPr/>
        </p:nvSpPr>
        <p:spPr bwMode="auto">
          <a:xfrm>
            <a:off x="2411413" y="6484938"/>
            <a:ext cx="1714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i="0">
                <a:solidFill>
                  <a:srgbClr val="000000"/>
                </a:solidFill>
              </a:rPr>
              <a:t>MOSA A. I., 2010.</a:t>
            </a:r>
          </a:p>
        </p:txBody>
      </p:sp>
    </p:spTree>
    <p:extLst>
      <p:ext uri="{BB962C8B-B14F-4D97-AF65-F5344CB8AC3E}">
        <p14:creationId xmlns:p14="http://schemas.microsoft.com/office/powerpoint/2010/main" val="25376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CC6600"/>
                </a:solidFill>
                <a:latin typeface="Arial" pitchFamily="34" charset="0"/>
              </a:rPr>
              <a:t>What are …?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52400" y="1219200"/>
            <a:ext cx="3657600" cy="2739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Arial" pitchFamily="34" charset="0"/>
              </a:rPr>
              <a:t>Big Data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large volumes of data, particularly involving human activities and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  <a:p>
            <a:r>
              <a:rPr lang="en-GB" b="1" dirty="0">
                <a:solidFill>
                  <a:schemeClr val="accent2"/>
                </a:solidFill>
                <a:latin typeface="Arial" pitchFamily="34" charset="0"/>
              </a:rPr>
              <a:t>The Three V’s 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is not only about the volume of data but also its velocity and variety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52400" y="4343400"/>
            <a:ext cx="3886200" cy="1493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Arial" pitchFamily="34" charset="0"/>
              </a:rPr>
              <a:t>Analytics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  <a:latin typeface="Arial" pitchFamily="34" charset="0"/>
              </a:rPr>
              <a:t>High technology applied to data processing, complex calculations, and automation</a:t>
            </a:r>
          </a:p>
        </p:txBody>
      </p:sp>
      <p:pic>
        <p:nvPicPr>
          <p:cNvPr id="77836" name="Picture 12" descr="Big-DATA_elements_Big-Dat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32543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7" name="Picture 13" descr="analytics-mag-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358140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914400" y="762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>
                <a:solidFill>
                  <a:srgbClr val="CC6600"/>
                </a:solidFill>
                <a:latin typeface="Arial" pitchFamily="34" charset="0"/>
              </a:rPr>
              <a:t>Common Examples</a:t>
            </a:r>
            <a:endParaRPr lang="en-US" altLang="en-US" sz="2800" b="1">
              <a:solidFill>
                <a:srgbClr val="CC6600"/>
              </a:solidFill>
              <a:latin typeface="Arial" pitchFamily="34" charset="0"/>
            </a:endParaRPr>
          </a:p>
        </p:txBody>
      </p:sp>
      <p:sp>
        <p:nvSpPr>
          <p:cNvPr id="61448" name="Text Box 1032"/>
          <p:cNvSpPr txBox="1">
            <a:spLocks noChangeArrowheads="1"/>
          </p:cNvSpPr>
          <p:nvPr/>
        </p:nvSpPr>
        <p:spPr bwMode="auto">
          <a:xfrm>
            <a:off x="228600" y="914400"/>
            <a:ext cx="41910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Private/Public Sector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itchFamily="34" charset="0"/>
              </a:rPr>
              <a:t>• </a:t>
            </a: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behavior analysis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Customer mailing lists/marketing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Smartphone apps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GPS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Financial market trading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Astronomical tracking/mapping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tracking/forecasting 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Genome mapping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Crowd surveillance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Monitoring electronic communications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Data-mining online/wireless data (Emails, texting, social media)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Robots</a:t>
            </a:r>
          </a:p>
          <a:p>
            <a:pPr>
              <a:spcBef>
                <a:spcPct val="50000"/>
              </a:spcBef>
            </a:pPr>
            <a:endParaRPr lang="en-US" altLang="en-US" sz="16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1449" name="Text Box 1033"/>
          <p:cNvSpPr txBox="1">
            <a:spLocks noChangeArrowheads="1"/>
          </p:cNvSpPr>
          <p:nvPr/>
        </p:nvSpPr>
        <p:spPr bwMode="auto">
          <a:xfrm>
            <a:off x="4876800" y="914400"/>
            <a:ext cx="38862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7030A0"/>
                </a:solidFill>
                <a:latin typeface="Arial" pitchFamily="34" charset="0"/>
              </a:rPr>
              <a:t>Public Transportation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itchFamily="34" charset="0"/>
              </a:rPr>
              <a:t>• </a:t>
            </a: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Ridership forecasting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Train signaling/dispatching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Route planning/scheduling 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Automatic Vehicle Location (AVL)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Passenger Information Systems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Automated Fare Collection (AFC)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Automated Passenger Counting (APC)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Driverless Automatic Train operation (ATO)</a:t>
            </a:r>
          </a:p>
        </p:txBody>
      </p:sp>
    </p:spTree>
    <p:extLst>
      <p:ext uri="{BB962C8B-B14F-4D97-AF65-F5344CB8AC3E}">
        <p14:creationId xmlns:p14="http://schemas.microsoft.com/office/powerpoint/2010/main" val="37499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ealkiri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43800" cy="855663"/>
          </a:xfrm>
        </p:spPr>
        <p:txBody>
          <a:bodyPr>
            <a:normAutofit/>
          </a:bodyPr>
          <a:lstStyle/>
          <a:p>
            <a:r>
              <a:rPr lang="en-GB" altLang="en-US" sz="3200" smtClean="0"/>
              <a:t>The phenomena of mobile positioning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968875"/>
          </a:xfrm>
        </p:spPr>
        <p:txBody>
          <a:bodyPr>
            <a:normAutofit/>
          </a:bodyPr>
          <a:lstStyle/>
          <a:p>
            <a:r>
              <a:rPr lang="en-GB" altLang="en-US" sz="2000" b="1" dirty="0" smtClean="0">
                <a:solidFill>
                  <a:schemeClr val="tx1"/>
                </a:solidFill>
              </a:rPr>
              <a:t>Mobile positioning </a:t>
            </a:r>
            <a:r>
              <a:rPr lang="en-GB" altLang="en-US" sz="2000" dirty="0" smtClean="0">
                <a:solidFill>
                  <a:schemeClr val="tx1"/>
                </a:solidFill>
              </a:rPr>
              <a:t>- locating (pinpointing) mobile telephones using radio waves</a:t>
            </a:r>
          </a:p>
          <a:p>
            <a:pPr lvl="1"/>
            <a:r>
              <a:rPr lang="en-GB" altLang="en-US" sz="2000" b="1" i="1" dirty="0" smtClean="0">
                <a:solidFill>
                  <a:schemeClr val="tx1"/>
                </a:solidFill>
              </a:rPr>
              <a:t>Active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 mobile positioning</a:t>
            </a:r>
            <a:r>
              <a:rPr lang="en-GB" altLang="en-US" sz="2000" dirty="0" smtClean="0">
                <a:solidFill>
                  <a:schemeClr val="tx1"/>
                </a:solidFill>
              </a:rPr>
              <a:t> - tracking the location of mobile phones in real time through a network of antennas</a:t>
            </a:r>
          </a:p>
          <a:p>
            <a:pPr lvl="1"/>
            <a:r>
              <a:rPr lang="en-GB" altLang="en-US" sz="2000" b="1" i="1" dirty="0" smtClean="0">
                <a:solidFill>
                  <a:schemeClr val="tx1"/>
                </a:solidFill>
              </a:rPr>
              <a:t>Passive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 mobile positioning</a:t>
            </a:r>
            <a:r>
              <a:rPr lang="en-GB" altLang="en-US" sz="2000" dirty="0" smtClean="0">
                <a:solidFill>
                  <a:schemeClr val="tx1"/>
                </a:solidFill>
              </a:rPr>
              <a:t> - uses location and activity information from historical log files stored by mobile service providers (for charging clients)</a:t>
            </a:r>
          </a:p>
          <a:p>
            <a:pPr lvl="2">
              <a:buFontTx/>
              <a:buNone/>
            </a:pPr>
            <a:endParaRPr lang="en-GB" altLang="en-US" sz="2000" i="1" dirty="0" smtClean="0">
              <a:solidFill>
                <a:schemeClr val="tx1"/>
              </a:solidFill>
            </a:endParaRPr>
          </a:p>
          <a:p>
            <a:pPr lvl="3">
              <a:buFontTx/>
              <a:buNone/>
            </a:pPr>
            <a:endParaRPr lang="en-GB" altLang="en-US" i="1" dirty="0" smtClean="0">
              <a:solidFill>
                <a:schemeClr val="tx1"/>
              </a:solidFill>
            </a:endParaRPr>
          </a:p>
          <a:p>
            <a:pPr lvl="1"/>
            <a:endParaRPr lang="et-EE" altLang="en-US" sz="2000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endParaRPr lang="et-EE" altLang="en-US" sz="2000" dirty="0" smtClean="0">
              <a:solidFill>
                <a:schemeClr val="tx1"/>
              </a:solidFill>
            </a:endParaRPr>
          </a:p>
          <a:p>
            <a:pPr lvl="2">
              <a:buFontTx/>
              <a:buNone/>
            </a:pPr>
            <a:endParaRPr lang="et-EE" altLang="en-US" sz="2000" b="1" dirty="0" smtClean="0">
              <a:solidFill>
                <a:schemeClr val="tx1"/>
              </a:solidFill>
            </a:endParaRPr>
          </a:p>
          <a:p>
            <a:pPr lvl="2"/>
            <a:endParaRPr lang="en-GB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220" name="Slaidinumbri kohatä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F39347FB-4CAB-46D3-A5D4-9647E4175ACF}" type="slidenum">
              <a:rPr lang="et-EE" altLang="en-US" smtClean="0">
                <a:solidFill>
                  <a:srgbClr val="005288"/>
                </a:solidFill>
              </a:rPr>
              <a:pPr eaLnBrk="1" hangingPunct="1"/>
              <a:t>15</a:t>
            </a:fld>
            <a:endParaRPr lang="et-EE" altLang="en-US" smtClean="0">
              <a:solidFill>
                <a:srgbClr val="005288"/>
              </a:solidFill>
            </a:endParaRPr>
          </a:p>
        </p:txBody>
      </p:sp>
      <p:sp>
        <p:nvSpPr>
          <p:cNvPr id="9221" name="Ümarnurkne ristkülik 21"/>
          <p:cNvSpPr>
            <a:spLocks noChangeArrowheads="1"/>
          </p:cNvSpPr>
          <p:nvPr/>
        </p:nvSpPr>
        <p:spPr bwMode="auto">
          <a:xfrm>
            <a:off x="5148263" y="38608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>
            <a:lvl1pPr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9D4A48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graphicFrame>
        <p:nvGraphicFramePr>
          <p:cNvPr id="29" name="Skemaatiline diagramm 28"/>
          <p:cNvGraphicFramePr/>
          <p:nvPr>
            <p:extLst>
              <p:ext uri="{D42A27DB-BD31-4B8C-83A1-F6EECF244321}">
                <p14:modId xmlns:p14="http://schemas.microsoft.com/office/powerpoint/2010/main" val="3160469182"/>
              </p:ext>
            </p:extLst>
          </p:nvPr>
        </p:nvGraphicFramePr>
        <p:xfrm>
          <a:off x="685800" y="3717032"/>
          <a:ext cx="791864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9" grpId="0">
        <p:bldAsOne/>
      </p:bldGraphic>
      <p:bldGraphic spid="29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AEE13-9ACC-44D4-9E5F-32D15579ADA9}" type="slidenum">
              <a:rPr lang="ar-EG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21507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ea typeface="ＭＳ Ｐゴシック" pitchFamily="34" charset="-128"/>
              </a:rPr>
              <a:t>Collect, Integrate, Manage and Disseminate</a:t>
            </a:r>
          </a:p>
        </p:txBody>
      </p:sp>
      <p:sp>
        <p:nvSpPr>
          <p:cNvPr id="21508" name="Content Placeholder 2"/>
          <p:cNvSpPr>
            <a:spLocks/>
          </p:cNvSpPr>
          <p:nvPr/>
        </p:nvSpPr>
        <p:spPr bwMode="auto">
          <a:xfrm>
            <a:off x="4133850" y="1196975"/>
            <a:ext cx="48895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2001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1700" i="0">
                <a:solidFill>
                  <a:srgbClr val="4502CA"/>
                </a:solidFill>
                <a:latin typeface="Frutiger-Roman"/>
              </a:rPr>
              <a:t>Integrate data feeds from a wide variety of sources and have the tools to act on the assimilated information including: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Traffic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Transit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Human Behavior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O-D 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Construction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Incidents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Special Events</a:t>
            </a:r>
          </a:p>
          <a:p>
            <a:pPr eaLnBrk="1" hangingPunct="1">
              <a:spcBef>
                <a:spcPct val="20000"/>
              </a:spcBef>
            </a:pPr>
            <a:endParaRPr lang="en-US" altLang="en-US">
              <a:solidFill>
                <a:srgbClr val="666666"/>
              </a:solidFill>
              <a:latin typeface="Frutiger-Roman"/>
            </a:endParaRPr>
          </a:p>
        </p:txBody>
      </p:sp>
      <p:sp>
        <p:nvSpPr>
          <p:cNvPr id="21509" name="1 Rectángulo"/>
          <p:cNvSpPr>
            <a:spLocks noChangeArrowheads="1"/>
          </p:cNvSpPr>
          <p:nvPr/>
        </p:nvSpPr>
        <p:spPr bwMode="auto">
          <a:xfrm>
            <a:off x="6659563" y="2060575"/>
            <a:ext cx="2133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Parking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Toll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Weather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Signal Plans</a:t>
            </a:r>
          </a:p>
          <a:p>
            <a:pPr lvl="1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Scenarios</a:t>
            </a: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4186238" y="4178300"/>
            <a:ext cx="49228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2001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i="0">
                <a:solidFill>
                  <a:srgbClr val="4502CA"/>
                </a:solidFill>
                <a:latin typeface="Frutiger-Roman"/>
              </a:rPr>
              <a:t>Then provide the tools to manage the information effectively including: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Decision Support Tools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Traffic Prediction, Simulation</a:t>
            </a:r>
          </a:p>
          <a:p>
            <a:pPr lvl="2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en-US">
                <a:solidFill>
                  <a:srgbClr val="666666"/>
                </a:solidFill>
                <a:latin typeface="Frutiger-Roman"/>
              </a:rPr>
              <a:t>Inter Agency Communication</a:t>
            </a:r>
          </a:p>
        </p:txBody>
      </p:sp>
      <p:sp>
        <p:nvSpPr>
          <p:cNvPr id="21511" name="Content Placeholder 2"/>
          <p:cNvSpPr>
            <a:spLocks/>
          </p:cNvSpPr>
          <p:nvPr/>
        </p:nvSpPr>
        <p:spPr bwMode="auto">
          <a:xfrm>
            <a:off x="827088" y="5830888"/>
            <a:ext cx="81422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i="0">
                <a:solidFill>
                  <a:srgbClr val="4502CA"/>
                </a:solidFill>
                <a:latin typeface="Frutiger-Roman"/>
              </a:rPr>
              <a:t>Then provide the dissemination platforms to deliver Real-time, predictive, location based, personalized information “proactively”</a:t>
            </a:r>
          </a:p>
        </p:txBody>
      </p:sp>
      <p:graphicFrame>
        <p:nvGraphicFramePr>
          <p:cNvPr id="21512" name="3 Objeto"/>
          <p:cNvGraphicFramePr>
            <a:graphicFrameLocks noChangeAspect="1"/>
          </p:cNvGraphicFramePr>
          <p:nvPr/>
        </p:nvGraphicFramePr>
        <p:xfrm>
          <a:off x="-38100" y="1268413"/>
          <a:ext cx="4183063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resentation" r:id="rId6" imgW="4463871" imgH="3348336" progId="PowerPoint.Show.8">
                  <p:embed/>
                </p:oleObj>
              </mc:Choice>
              <mc:Fallback>
                <p:oleObj name="Presentation" r:id="rId6" imgW="4463871" imgH="3348336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1268413"/>
                        <a:ext cx="4183063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8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699125" algn="l"/>
              </a:tabLst>
            </a:pPr>
            <a:endParaRPr lang="en-US" altLang="en-US" sz="32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Is Needed For Cairo </a:t>
            </a:r>
            <a:endParaRPr lang="en-GB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29684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336699"/>
                </a:solidFill>
              </a:rPr>
              <a:t>O-D – HBW Matrix (HBW) Sample Output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6066" r="3290" b="40305"/>
          <a:stretch/>
        </p:blipFill>
        <p:spPr bwMode="auto">
          <a:xfrm>
            <a:off x="472366" y="609600"/>
            <a:ext cx="8228082" cy="27461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2" t="7692" r="7582" b="-7692"/>
          <a:stretch/>
        </p:blipFill>
        <p:spPr>
          <a:xfrm>
            <a:off x="228600" y="2743200"/>
            <a:ext cx="8229600" cy="4257949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9691"/>
            <a:ext cx="152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4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395760"/>
            <a:ext cx="32766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Calibri" pitchFamily="34" charset="0"/>
              </a:rPr>
              <a:t>Trip Distribution Table:</a:t>
            </a:r>
            <a:r>
              <a:rPr lang="en-US" altLang="en-US" sz="1600" dirty="0">
                <a:latin typeface="Calibri" pitchFamily="34" charset="0"/>
              </a:rPr>
              <a:t>  For given Origin- Destination boundary pairs, e</a:t>
            </a:r>
            <a:r>
              <a:rPr lang="en-US" altLang="zh-CN" sz="1600" dirty="0">
                <a:latin typeface="Calibri" pitchFamily="34" charset="0"/>
                <a:ea typeface="SimSun" pitchFamily="2" charset="-122"/>
              </a:rPr>
              <a:t>stimates trip counts by day or day-part. </a:t>
            </a:r>
            <a:endParaRPr lang="en-US" altLang="en-US" sz="1600" dirty="0">
              <a:latin typeface="Calibri" pitchFamily="34" charset="0"/>
            </a:endParaRPr>
          </a:p>
          <a:p>
            <a:pPr eaLnBrk="1" hangingPunct="1"/>
            <a:endParaRPr lang="en-US" altLang="en-US" sz="1600" dirty="0">
              <a:latin typeface="Calibri" pitchFamily="34" charset="0"/>
            </a:endParaRPr>
          </a:p>
          <a:p>
            <a:pPr eaLnBrk="1" hangingPunct="1"/>
            <a:endParaRPr lang="en-US" altLang="en-US" sz="1600" dirty="0">
              <a:latin typeface="Calibri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itchFamily="34" charset="0"/>
              </a:rPr>
              <a:t>Single Trip Frequency Table:</a:t>
            </a:r>
            <a:r>
              <a:rPr lang="en-US" altLang="en-US" sz="1600" dirty="0">
                <a:latin typeface="Calibri" pitchFamily="34" charset="0"/>
              </a:rPr>
              <a:t>  For given Origin-Destination boundary pairs, estimates the </a:t>
            </a:r>
            <a:r>
              <a:rPr lang="en-US" altLang="zh-CN" sz="1600" dirty="0">
                <a:latin typeface="Calibri" pitchFamily="34" charset="0"/>
                <a:ea typeface="SimSun" pitchFamily="2" charset="-122"/>
              </a:rPr>
              <a:t>number of people who made the trip with a certain frequency within a given time period. </a:t>
            </a:r>
          </a:p>
          <a:p>
            <a:pPr eaLnBrk="1" hangingPunct="1"/>
            <a:endParaRPr lang="en-US" altLang="zh-CN" sz="1600" dirty="0">
              <a:latin typeface="Calibri" pitchFamily="34" charset="0"/>
              <a:ea typeface="SimSun" pitchFamily="2" charset="-122"/>
            </a:endParaRPr>
          </a:p>
          <a:p>
            <a:pPr eaLnBrk="1" hangingPunct="1"/>
            <a:r>
              <a:rPr lang="en-US" altLang="zh-CN" sz="1600" b="1" dirty="0" smtClean="0">
                <a:latin typeface="Calibri" pitchFamily="34" charset="0"/>
                <a:ea typeface="SimSun" pitchFamily="2" charset="-122"/>
              </a:rPr>
              <a:t>2D </a:t>
            </a:r>
            <a:r>
              <a:rPr lang="en-US" altLang="zh-CN" sz="1600" b="1" dirty="0">
                <a:latin typeface="Calibri" pitchFamily="34" charset="0"/>
                <a:ea typeface="SimSun" pitchFamily="2" charset="-122"/>
              </a:rPr>
              <a:t>Trip Frequency Table:</a:t>
            </a:r>
            <a:r>
              <a:rPr lang="en-US" altLang="zh-CN" sz="1600" dirty="0">
                <a:latin typeface="Calibri" pitchFamily="34" charset="0"/>
                <a:ea typeface="SimSun" pitchFamily="2" charset="-122"/>
              </a:rPr>
              <a:t>  A two-dimensional Trip Frequency Table correlates trip frequency counts from a single Origin to two different Destinations.</a:t>
            </a:r>
          </a:p>
          <a:p>
            <a:pPr eaLnBrk="1" hangingPunct="1"/>
            <a:endParaRPr lang="en-US" altLang="zh-CN" sz="1600" dirty="0">
              <a:latin typeface="Calibri" pitchFamily="34" charset="0"/>
              <a:ea typeface="SimSun" pitchFamily="2" charset="-122"/>
            </a:endParaRPr>
          </a:p>
          <a:p>
            <a:pPr eaLnBrk="1" hangingPunct="1"/>
            <a:endParaRPr lang="en-US" altLang="zh-CN" sz="1600" dirty="0">
              <a:latin typeface="Calibri" pitchFamily="34" charset="0"/>
              <a:ea typeface="SimSun" pitchFamily="2" charset="-122"/>
            </a:endParaRPr>
          </a:p>
          <a:p>
            <a:pPr eaLnBrk="1" hangingPunct="1"/>
            <a:r>
              <a:rPr lang="en-US" altLang="zh-CN" sz="1600" b="1" dirty="0" smtClean="0">
                <a:latin typeface="Calibri" pitchFamily="34" charset="0"/>
                <a:ea typeface="SimSun" pitchFamily="2" charset="-122"/>
              </a:rPr>
              <a:t>Trip </a:t>
            </a:r>
            <a:r>
              <a:rPr lang="en-US" altLang="zh-CN" sz="1600" b="1" dirty="0">
                <a:latin typeface="Calibri" pitchFamily="34" charset="0"/>
                <a:ea typeface="SimSun" pitchFamily="2" charset="-122"/>
              </a:rPr>
              <a:t>Duration Table:</a:t>
            </a:r>
            <a:r>
              <a:rPr lang="en-US" altLang="zh-CN" sz="1600" dirty="0">
                <a:latin typeface="Calibri" pitchFamily="34" charset="0"/>
                <a:ea typeface="SimSun" pitchFamily="2" charset="-122"/>
              </a:rPr>
              <a:t> Estimates the number of people who made trips of various durations between given Origin-Destination boundary pairs.</a:t>
            </a:r>
          </a:p>
          <a:p>
            <a:pPr eaLnBrk="1" hangingPunct="1"/>
            <a:r>
              <a:rPr lang="en-US" altLang="zh-CN" sz="1600" dirty="0">
                <a:latin typeface="Calibri" pitchFamily="34" charset="0"/>
                <a:ea typeface="SimSun" pitchFamily="2" charset="-122"/>
              </a:rPr>
              <a:t> </a:t>
            </a:r>
            <a:endParaRPr lang="en-US" altLang="en-US" sz="1600" dirty="0">
              <a:latin typeface="Calibr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5029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/>
          <a:stretch/>
        </p:blipFill>
        <p:spPr bwMode="auto">
          <a:xfrm>
            <a:off x="6210300" y="1981200"/>
            <a:ext cx="2476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0" y="1981200"/>
            <a:ext cx="31242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343400" y="3276600"/>
            <a:ext cx="37338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0" y="990600"/>
            <a:ext cx="49530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/>
          <a:stretch/>
        </p:blipFill>
        <p:spPr bwMode="auto">
          <a:xfrm>
            <a:off x="3733800" y="3857624"/>
            <a:ext cx="5105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38600" y="3733800"/>
            <a:ext cx="4724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810000" y="1600200"/>
            <a:ext cx="5029200" cy="304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962400" y="4648200"/>
            <a:ext cx="5029200" cy="304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60864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419600" y="5105400"/>
            <a:ext cx="37338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962400" y="6096000"/>
            <a:ext cx="5029200" cy="304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914400" y="4876800"/>
            <a:ext cx="76962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914400" y="3505200"/>
            <a:ext cx="76962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990600" y="1828800"/>
            <a:ext cx="76962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6200" y="-403752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336699"/>
                </a:solidFill>
              </a:rPr>
              <a:t> </a:t>
            </a:r>
            <a:r>
              <a:rPr lang="en-US" altLang="en-US" sz="3600" b="1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Customized Origin and Destination Demand</a:t>
            </a:r>
            <a:endParaRPr lang="en-US" altLang="en-US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dirty="0"/>
              <a:t>Mobility Figures for GCMA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</a:t>
            </a:r>
            <a:r>
              <a:rPr lang="en-US" dirty="0" err="1" smtClean="0"/>
              <a:t>Gerneation</a:t>
            </a:r>
            <a:r>
              <a:rPr lang="en-US" dirty="0" smtClean="0"/>
              <a:t> and Attraction  </a:t>
            </a:r>
            <a:endParaRPr lang="ar-EG" dirty="0"/>
          </a:p>
        </p:txBody>
      </p:sp>
      <p:pic>
        <p:nvPicPr>
          <p:cNvPr id="1026" name="Picture 2" descr="C:\Users\ahmed moSA\AppData\Local\Temp\Rar$DI76.832\Transportation network New ATT-PROD CLE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5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on Public Transport </a:t>
            </a:r>
            <a:endParaRPr lang="en-GB" dirty="0"/>
          </a:p>
        </p:txBody>
      </p:sp>
      <p:pic>
        <p:nvPicPr>
          <p:cNvPr id="1026" name="Picture 2" descr="C:\Users\ahmed moSA\Desktop\Files\BRT Passengers (alighting &amp; boarding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184"/>
            <a:ext cx="9144000" cy="45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21613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Passengers Boarding and Alighting at each station  </a:t>
            </a:r>
            <a:endParaRPr lang="en-GB" dirty="0"/>
          </a:p>
        </p:txBody>
      </p:sp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00700"/>
            <a:ext cx="1720876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772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18838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336699"/>
                </a:solidFill>
              </a:rPr>
              <a:t>Link By Link data</a:t>
            </a:r>
            <a:endParaRPr lang="en-US" altLang="en-US" sz="1600" b="1" dirty="0">
              <a:solidFill>
                <a:srgbClr val="336699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3570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336699"/>
                </a:solidFill>
              </a:rPr>
              <a:t>Route Data (aggregated Segments)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0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Hourly Traffic  Mentoring 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hmed moSA\Desktop\Files\Car Daily Tr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44874"/>
            <a:ext cx="3581400" cy="31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199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87" y="469190"/>
            <a:ext cx="912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Speed Monitoring and Congestion analysis </a:t>
            </a:r>
            <a:endParaRPr lang="en-GB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9049"/>
            <a:ext cx="1720876" cy="6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3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8781"/>
            <a:ext cx="4648200" cy="38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33" y="3400425"/>
            <a:ext cx="4038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4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448800" cy="1143000"/>
          </a:xfrm>
        </p:spPr>
        <p:txBody>
          <a:bodyPr>
            <a:normAutofit/>
          </a:bodyPr>
          <a:lstStyle/>
          <a:p>
            <a:pPr>
              <a:tabLst>
                <a:tab pos="5699125" algn="l"/>
              </a:tabLst>
            </a:pPr>
            <a:r>
              <a:rPr lang="en-US" altLang="en-US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Advantages for Transportation Planning</a:t>
            </a:r>
          </a:p>
        </p:txBody>
      </p:sp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286608" y="990600"/>
            <a:ext cx="8686800" cy="4876800"/>
          </a:xfrm>
          <a:prstGeom prst="roundRect">
            <a:avLst>
              <a:gd name="adj" fmla="val 2903"/>
            </a:avLst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266700" indent="-266700" eaLnBrk="0" hangingPunct="0"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444500" algn="l"/>
                <a:tab pos="804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A8F"/>
              </a:buClr>
              <a:buFont typeface="Wingdings" pitchFamily="2" charset="2"/>
              <a:buNone/>
            </a:pPr>
            <a:r>
              <a:rPr lang="en-US" altLang="en-US" sz="2200" b="1" dirty="0" smtClean="0">
                <a:latin typeface="Calibri" pitchFamily="34" charset="0"/>
              </a:rPr>
              <a:t>mobility </a:t>
            </a:r>
            <a:r>
              <a:rPr lang="en-US" altLang="en-US" sz="2200" b="1" dirty="0">
                <a:latin typeface="Calibri" pitchFamily="34" charset="0"/>
              </a:rPr>
              <a:t>data provides significant advantages over other mobile location and monitoring technologies.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A8F"/>
              </a:buClr>
              <a:buFont typeface="Wingdings" pitchFamily="2" charset="2"/>
              <a:buChar char="§"/>
            </a:pPr>
            <a:r>
              <a:rPr lang="en-US" altLang="en-US" sz="2200" dirty="0">
                <a:latin typeface="Calibri" pitchFamily="34" charset="0"/>
              </a:rPr>
              <a:t>More data and market coverage – by far – with data received continually from every active phone on every participating network.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A8F"/>
              </a:buClr>
              <a:buFont typeface="Wingdings" pitchFamily="2" charset="2"/>
              <a:buChar char="§"/>
            </a:pPr>
            <a:r>
              <a:rPr lang="en-US" altLang="en-US" sz="2200" dirty="0">
                <a:latin typeface="Calibri" pitchFamily="34" charset="0"/>
              </a:rPr>
              <a:t>Mobility data is derived from </a:t>
            </a:r>
            <a:r>
              <a:rPr lang="en-US" altLang="en-US" sz="2200" u="sng" dirty="0">
                <a:latin typeface="Calibri" pitchFamily="34" charset="0"/>
              </a:rPr>
              <a:t>actual observations</a:t>
            </a:r>
            <a:r>
              <a:rPr lang="en-US" altLang="en-US" sz="2200" dirty="0">
                <a:latin typeface="Calibri" pitchFamily="34" charset="0"/>
              </a:rPr>
              <a:t> of traffic and consumer movement, as they happen – rather than a predictive “guess” based on limited data.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A8F"/>
              </a:buClr>
              <a:buFont typeface="Wingdings" pitchFamily="2" charset="2"/>
              <a:buChar char="§"/>
            </a:pPr>
            <a:r>
              <a:rPr lang="en-US" altLang="en-US" sz="2200" dirty="0">
                <a:latin typeface="Calibri" pitchFamily="34" charset="0"/>
              </a:rPr>
              <a:t>Measures mobility in an “organic” way, without the behavior biases inherent when using surveys, probe vehicles, or similar techniques.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A8F"/>
              </a:buClr>
              <a:buFont typeface="Wingdings" pitchFamily="2" charset="2"/>
              <a:buChar char="§"/>
            </a:pPr>
            <a:r>
              <a:rPr lang="en-US" altLang="en-US" sz="2200" dirty="0">
                <a:latin typeface="Calibri" pitchFamily="34" charset="0"/>
              </a:rPr>
              <a:t>Data is readily available when and as needed to support either planned or ad hoc project needs.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2A8F"/>
              </a:buClr>
              <a:buFont typeface="Wingdings" pitchFamily="2" charset="2"/>
              <a:buChar char="§"/>
            </a:pPr>
            <a:r>
              <a:rPr lang="en-US" altLang="en-US" sz="2200" b="1" dirty="0" smtClean="0">
                <a:latin typeface="Calibri" pitchFamily="34" charset="0"/>
              </a:rPr>
              <a:t>Big Data would </a:t>
            </a:r>
            <a:r>
              <a:rPr lang="en-US" altLang="en-US" sz="2200" b="1" dirty="0">
                <a:latin typeface="Calibri" pitchFamily="34" charset="0"/>
              </a:rPr>
              <a:t>offers significant cost savings – up to </a:t>
            </a:r>
            <a:r>
              <a:rPr lang="en-US" altLang="en-US" sz="2200" b="1" dirty="0" smtClean="0">
                <a:latin typeface="Calibri" pitchFamily="34" charset="0"/>
              </a:rPr>
              <a:t>60% </a:t>
            </a:r>
            <a:r>
              <a:rPr lang="en-US" altLang="en-US" sz="2200" b="1" dirty="0">
                <a:latin typeface="Calibri" pitchFamily="34" charset="0"/>
              </a:rPr>
              <a:t>or more – versus traditional mobility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3933003058"/>
      </p:ext>
    </p:extLst>
  </p:cSld>
  <p:clrMapOvr>
    <a:masterClrMapping/>
  </p:clrMapOvr>
  <p:transition advTm="1553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Extracting Vehicular Data From Moving Cell phones on Highways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GUC- Ministry of </a:t>
            </a:r>
            <a:r>
              <a:rPr lang="en-US" dirty="0" err="1" smtClean="0"/>
              <a:t>Transportion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Ahmed Mosa, </a:t>
            </a:r>
            <a:r>
              <a:rPr lang="en-US" dirty="0" err="1" smtClean="0"/>
              <a:t>Fadwa</a:t>
            </a:r>
            <a:r>
              <a:rPr lang="en-US" dirty="0" smtClean="0"/>
              <a:t> </a:t>
            </a:r>
            <a:r>
              <a:rPr lang="en-US" dirty="0" err="1" smtClean="0"/>
              <a:t>Fawzy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Our method will be explained as follows: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Traffic Data Generation.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 Phones Data </a:t>
            </a:r>
            <a:r>
              <a:rPr lang="en-US" dirty="0"/>
              <a:t>Generation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Clustering Algorithm.</a:t>
            </a:r>
          </a:p>
        </p:txBody>
      </p:sp>
    </p:spTree>
    <p:extLst>
      <p:ext uri="{BB962C8B-B14F-4D97-AF65-F5344CB8AC3E}">
        <p14:creationId xmlns:p14="http://schemas.microsoft.com/office/powerpoint/2010/main" val="18186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36280" cy="57942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 mentioned before, obtaining vehicle/cell phone data in Egypt is extremely difficult due to security purposes.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used </a:t>
            </a:r>
            <a:r>
              <a:rPr lang="en-US" dirty="0"/>
              <a:t>" </a:t>
            </a:r>
            <a:r>
              <a:rPr lang="en-US" b="1" dirty="0" smtClean="0"/>
              <a:t>S</a:t>
            </a:r>
            <a:r>
              <a:rPr lang="en-US" dirty="0" smtClean="0"/>
              <a:t>imulation </a:t>
            </a:r>
            <a:r>
              <a:rPr lang="en-US" dirty="0"/>
              <a:t>of </a:t>
            </a:r>
            <a:r>
              <a:rPr lang="en-US" b="1" dirty="0"/>
              <a:t>U</a:t>
            </a:r>
            <a:r>
              <a:rPr lang="en-US" dirty="0"/>
              <a:t>rban </a:t>
            </a:r>
            <a:r>
              <a:rPr lang="en-US" b="1" dirty="0" err="1"/>
              <a:t>MO</a:t>
            </a:r>
            <a:r>
              <a:rPr lang="en-US" dirty="0" err="1"/>
              <a:t>bility</a:t>
            </a:r>
            <a:r>
              <a:rPr lang="en-US" dirty="0"/>
              <a:t>"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SUMO</a:t>
            </a:r>
            <a:r>
              <a:rPr lang="en-US" dirty="0" smtClean="0"/>
              <a:t>) to generate traffic data. 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SUMO is </a:t>
            </a:r>
            <a:r>
              <a:rPr lang="en-US" dirty="0"/>
              <a:t>an open source, microscopic, multi-modal traffic simulation. It allows to simulate how a given traffic demand which consists of single vehicles moves through a given road network. The simulation allows to address a large set of traffic management topics. It is purely </a:t>
            </a:r>
            <a:r>
              <a:rPr lang="en-US" dirty="0" smtClean="0"/>
              <a:t>microscopic in which each </a:t>
            </a:r>
            <a:r>
              <a:rPr lang="en-US" dirty="0"/>
              <a:t>vehicle is </a:t>
            </a:r>
            <a:r>
              <a:rPr lang="en-US" dirty="0" smtClean="0"/>
              <a:t>modeled </a:t>
            </a:r>
            <a:r>
              <a:rPr lang="en-US" dirty="0"/>
              <a:t>explicitly, has an own route, and moves individually through the network.</a:t>
            </a:r>
          </a:p>
        </p:txBody>
      </p:sp>
    </p:spTree>
    <p:extLst>
      <p:ext uri="{BB962C8B-B14F-4D97-AF65-F5344CB8AC3E}">
        <p14:creationId xmlns:p14="http://schemas.microsoft.com/office/powerpoint/2010/main" val="40710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15875">
              <a:buFont typeface="Wingdings" pitchFamily="2" charset="2"/>
              <a:buChar char="q"/>
            </a:pPr>
            <a:r>
              <a:rPr lang="en-US" dirty="0" smtClean="0"/>
              <a:t>3 lanes highway segment  </a:t>
            </a:r>
          </a:p>
          <a:p>
            <a:pPr marL="265113" indent="15875">
              <a:buFont typeface="Wingdings" pitchFamily="2" charset="2"/>
              <a:buChar char="q"/>
            </a:pPr>
            <a:r>
              <a:rPr lang="en-US" dirty="0" smtClean="0"/>
              <a:t>10 Km length</a:t>
            </a:r>
          </a:p>
          <a:p>
            <a:pPr marL="265113" indent="15875">
              <a:buFont typeface="Wingdings" pitchFamily="2" charset="2"/>
              <a:buChar char="q"/>
            </a:pPr>
            <a:r>
              <a:rPr lang="en-US" dirty="0" smtClean="0"/>
              <a:t>Max allowed speed 50 Km/sec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5410200"/>
            <a:ext cx="6781800" cy="1066800"/>
            <a:chOff x="1219200" y="2514600"/>
            <a:chExt cx="6781800" cy="1066800"/>
          </a:xfrm>
        </p:grpSpPr>
        <p:sp>
          <p:nvSpPr>
            <p:cNvPr id="5" name="Rectangle 4"/>
            <p:cNvSpPr/>
            <p:nvPr/>
          </p:nvSpPr>
          <p:spPr>
            <a:xfrm>
              <a:off x="1219200" y="2514600"/>
              <a:ext cx="6781800" cy="1066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9200" y="2819400"/>
              <a:ext cx="6781800" cy="0"/>
            </a:xfrm>
            <a:prstGeom prst="line">
              <a:avLst/>
            </a:prstGeom>
            <a:ln w="57150">
              <a:solidFill>
                <a:schemeClr val="bg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9200" y="3276600"/>
              <a:ext cx="6781800" cy="0"/>
            </a:xfrm>
            <a:prstGeom prst="line">
              <a:avLst/>
            </a:prstGeom>
            <a:ln w="57150">
              <a:solidFill>
                <a:schemeClr val="bg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143000" y="48006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48006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50292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84693" y="5029200"/>
            <a:ext cx="29401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480060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Km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57200" y="56388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8001000" y="5638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Socio-demographic Framework 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28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65041"/>
              </p:ext>
            </p:extLst>
          </p:nvPr>
        </p:nvGraphicFramePr>
        <p:xfrm>
          <a:off x="1066800" y="3805237"/>
          <a:ext cx="7311231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6506544" imgH="3115544" progId="Word.Document.12">
                  <p:embed/>
                </p:oleObj>
              </mc:Choice>
              <mc:Fallback>
                <p:oleObj name="Document" r:id="rId4" imgW="6506544" imgH="3115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3805237"/>
                        <a:ext cx="7311231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0" y="3352800"/>
            <a:ext cx="57149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cs typeface="+mj-cs"/>
              </a:rPr>
              <a:t>GRDP and population estimates </a:t>
            </a:r>
            <a:r>
              <a:rPr lang="en-US" sz="2200" b="1" dirty="0" smtClean="0">
                <a:cs typeface="+mj-cs"/>
              </a:rPr>
              <a:t>2050 forecasts </a:t>
            </a:r>
            <a:endParaRPr lang="en-GB" sz="2200" b="1" dirty="0">
              <a:cs typeface="+mj-cs"/>
            </a:endParaRPr>
          </a:p>
        </p:txBody>
      </p:sp>
      <p:sp>
        <p:nvSpPr>
          <p:cNvPr id="8" name="Rectangle 111"/>
          <p:cNvSpPr>
            <a:spLocks noChangeArrowheads="1"/>
          </p:cNvSpPr>
          <p:nvPr/>
        </p:nvSpPr>
        <p:spPr bwMode="auto">
          <a:xfrm>
            <a:off x="554038" y="1600200"/>
            <a:ext cx="7021512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400" dirty="0">
                <a:solidFill>
                  <a:srgbClr val="0070C0"/>
                </a:solidFill>
                <a:ea typeface="MS PGothic" pitchFamily="34" charset="-128"/>
                <a:cs typeface="MS PGothic" pitchFamily="34" charset="-128"/>
              </a:rPr>
              <a:t>Car Ownership will grow at 4.2% p.a.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ja-JP" dirty="0">
                <a:solidFill>
                  <a:srgbClr val="0070C0"/>
                </a:solidFill>
                <a:ea typeface="MS PGothic" pitchFamily="34" charset="-128"/>
                <a:cs typeface="MS PGothic" pitchFamily="34" charset="-128"/>
              </a:rPr>
              <a:t>From 1.3 million (2010) to 2.5 million (2022)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400" dirty="0">
                <a:solidFill>
                  <a:srgbClr val="0070C0"/>
                </a:solidFill>
                <a:ea typeface="MS PGothic" pitchFamily="34" charset="-128"/>
                <a:cs typeface="MS PGothic" pitchFamily="34" charset="-128"/>
              </a:rPr>
              <a:t>Households without access to car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ja-JP" dirty="0">
                <a:solidFill>
                  <a:srgbClr val="0070C0"/>
                </a:solidFill>
                <a:ea typeface="MS PGothic" pitchFamily="34" charset="-128"/>
                <a:cs typeface="MS PGothic" pitchFamily="34" charset="-128"/>
              </a:rPr>
              <a:t>From 70% (2001) to 55% (2022)</a:t>
            </a:r>
          </a:p>
        </p:txBody>
      </p:sp>
      <p:grpSp>
        <p:nvGrpSpPr>
          <p:cNvPr id="9" name="Group 118"/>
          <p:cNvGrpSpPr>
            <a:grpSpLocks/>
          </p:cNvGrpSpPr>
          <p:nvPr/>
        </p:nvGrpSpPr>
        <p:grpSpPr bwMode="auto">
          <a:xfrm>
            <a:off x="4572000" y="1379537"/>
            <a:ext cx="3862387" cy="1363663"/>
            <a:chOff x="3157" y="604"/>
            <a:chExt cx="2433" cy="859"/>
          </a:xfrm>
        </p:grpSpPr>
        <p:sp>
          <p:nvSpPr>
            <p:cNvPr id="11" name="AutoShape 116"/>
            <p:cNvSpPr>
              <a:spLocks noChangeArrowheads="1"/>
            </p:cNvSpPr>
            <p:nvPr/>
          </p:nvSpPr>
          <p:spPr bwMode="auto">
            <a:xfrm>
              <a:off x="4478" y="935"/>
              <a:ext cx="1112" cy="528"/>
            </a:xfrm>
            <a:prstGeom prst="wedgeRoundRectCallout">
              <a:avLst>
                <a:gd name="adj1" fmla="val -87589"/>
                <a:gd name="adj2" fmla="val -93940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ja-JP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ＭＳ Ｐゴシック" pitchFamily="34" charset="-128"/>
                </a:rPr>
                <a:t>Per Capita Income Growth : 2.9% </a:t>
              </a:r>
            </a:p>
          </p:txBody>
        </p:sp>
        <p:sp>
          <p:nvSpPr>
            <p:cNvPr id="12" name="Oval 117"/>
            <p:cNvSpPr>
              <a:spLocks noChangeArrowheads="1"/>
            </p:cNvSpPr>
            <p:nvPr/>
          </p:nvSpPr>
          <p:spPr bwMode="auto">
            <a:xfrm>
              <a:off x="3157" y="604"/>
              <a:ext cx="944" cy="4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44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183880" cy="4879848"/>
          </a:xfrm>
        </p:spPr>
        <p:txBody>
          <a:bodyPr>
            <a:normAutofit/>
          </a:bodyPr>
          <a:lstStyle/>
          <a:p>
            <a:r>
              <a:rPr lang="en-US" dirty="0" smtClean="0"/>
              <a:t>We simulated the behavior of four types of vehicles: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In this table each type of vehicle specified with its acceleration (</a:t>
            </a:r>
            <a:r>
              <a:rPr lang="en-US" sz="1800" dirty="0" err="1" smtClean="0"/>
              <a:t>accel</a:t>
            </a:r>
            <a:r>
              <a:rPr lang="en-US" sz="1800" dirty="0" smtClean="0"/>
              <a:t>), deceleration (</a:t>
            </a:r>
            <a:r>
              <a:rPr lang="en-US" sz="1800" dirty="0" err="1" smtClean="0"/>
              <a:t>decel</a:t>
            </a:r>
            <a:r>
              <a:rPr lang="en-US" sz="1800" dirty="0" smtClean="0"/>
              <a:t>), length, min-gap, max allowed speed(in Km/</a:t>
            </a:r>
            <a:r>
              <a:rPr lang="en-US" sz="1800" dirty="0" err="1" smtClean="0"/>
              <a:t>hr</a:t>
            </a:r>
            <a:r>
              <a:rPr lang="en-US" sz="1800" dirty="0" smtClean="0"/>
              <a:t>), and the driver behavior (sigma).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Types </a:t>
            </a:r>
            <a:r>
              <a:rPr lang="en-US" sz="1800" dirty="0" smtClean="0"/>
              <a:t>are (0,1,2,and 3) corresponding to (private car, truck, microbus, and bus) respectively. 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02911"/>
              </p:ext>
            </p:extLst>
          </p:nvPr>
        </p:nvGraphicFramePr>
        <p:xfrm>
          <a:off x="685800" y="1727200"/>
          <a:ext cx="77430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1151255"/>
                <a:gridCol w="1300480"/>
                <a:gridCol w="1651318"/>
                <a:gridCol w="10274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accel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decel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Min-gap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Max-speed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sigma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0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SUMO Ins &amp; </a:t>
            </a:r>
            <a:r>
              <a:rPr lang="en-US" dirty="0" smtClean="0"/>
              <a:t>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format of the output.XML file generated by SUMO is as follows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888" y="2057400"/>
            <a:ext cx="8317112" cy="1877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&lt;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timestep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time</a:t>
            </a:r>
            <a:r>
              <a:rPr lang="en-US" sz="1400" dirty="0" smtClean="0"/>
              <a:t>="&lt;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COLLECTION_TIME&gt;" id="&lt;DETECTOR_ID&gt;"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vtype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="&lt;TYPE&gt;"&gt;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400" dirty="0" smtClean="0"/>
              <a:t>&lt;</a:t>
            </a:r>
            <a:r>
              <a:rPr lang="en-US" sz="1400" dirty="0"/>
              <a:t>vehicle id="&lt;VEHICLE_ID&gt;" lane="&lt;LANE_ID&gt;" </a:t>
            </a:r>
            <a:r>
              <a:rPr lang="en-US" sz="1400" dirty="0" err="1"/>
              <a:t>pos</a:t>
            </a:r>
            <a:r>
              <a:rPr lang="en-US" sz="1400" dirty="0"/>
              <a:t>="&lt;POSITION_ON_LANE&gt;" \</a:t>
            </a:r>
          </a:p>
          <a:p>
            <a:r>
              <a:rPr lang="en-US" sz="1400" dirty="0"/>
              <a:t>	 x="&lt;X-COORDINATE&gt;" y="&lt;Y-COORDINATE&gt;" \ </a:t>
            </a:r>
            <a:r>
              <a:rPr lang="en-US" sz="1400" dirty="0" err="1"/>
              <a:t>lat</a:t>
            </a:r>
            <a:r>
              <a:rPr lang="en-US" sz="1400" dirty="0"/>
              <a:t>="&lt;LAT-COORDINATE&gt;" 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lon</a:t>
            </a:r>
            <a:r>
              <a:rPr lang="en-US" sz="1400" dirty="0"/>
              <a:t>="&lt;LON-COORDINATE&gt;" \ speed="&lt;VEHICLE_SPEED&gt;"/&gt;</a:t>
            </a:r>
          </a:p>
          <a:p>
            <a:r>
              <a:rPr lang="en-US" sz="1400" dirty="0" smtClean="0"/>
              <a:t>      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... </a:t>
            </a:r>
            <a:r>
              <a:rPr lang="en-US" sz="1400" dirty="0"/>
              <a:t>further vehicles ... 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&lt;/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timestep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&gt; </a:t>
            </a:r>
          </a:p>
          <a:p>
            <a:r>
              <a:rPr lang="en-US" sz="1400" dirty="0"/>
              <a:t>... further time steps ...</a:t>
            </a:r>
          </a:p>
        </p:txBody>
      </p:sp>
    </p:spTree>
    <p:extLst>
      <p:ext uri="{BB962C8B-B14F-4D97-AF65-F5344CB8AC3E}">
        <p14:creationId xmlns:p14="http://schemas.microsoft.com/office/powerpoint/2010/main" val="40058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move on to the next step (cell phone data generation), we need to parse the vehicle data generated by SUMO.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We used </a:t>
            </a:r>
            <a:r>
              <a:rPr lang="en-US" dirty="0" smtClean="0">
                <a:hlinkClick r:id="rId2"/>
              </a:rPr>
              <a:t>MATLAB R2013a XML parser</a:t>
            </a:r>
            <a:r>
              <a:rPr lang="en-US" dirty="0" smtClean="0"/>
              <a:t> to get the data out of the XML file in the following table format.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09265"/>
              </p:ext>
            </p:extLst>
          </p:nvPr>
        </p:nvGraphicFramePr>
        <p:xfrm>
          <a:off x="762000" y="3276600"/>
          <a:ext cx="74836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0"/>
                <a:gridCol w="1510030"/>
                <a:gridCol w="677333"/>
                <a:gridCol w="677333"/>
                <a:gridCol w="1048068"/>
                <a:gridCol w="1889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Type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Samples of The generated Vehicles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24601"/>
            <a:ext cx="6994484" cy="467619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42967"/>
              </p:ext>
            </p:extLst>
          </p:nvPr>
        </p:nvGraphicFramePr>
        <p:xfrm>
          <a:off x="745913" y="228600"/>
          <a:ext cx="74836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0"/>
                <a:gridCol w="1510030"/>
                <a:gridCol w="677333"/>
                <a:gridCol w="677333"/>
                <a:gridCol w="1048068"/>
                <a:gridCol w="1889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Type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Cellphones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97152"/>
            <a:ext cx="8183880" cy="5108448"/>
          </a:xfrm>
        </p:spPr>
        <p:txBody>
          <a:bodyPr/>
          <a:lstStyle/>
          <a:p>
            <a:r>
              <a:rPr lang="en-US" dirty="0" smtClean="0"/>
              <a:t>For each vehicle, cell phones are randomly distributed around its location </a:t>
            </a:r>
            <a:r>
              <a:rPr lang="en-US" dirty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within a curtain diameter (D).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51677" y="3200400"/>
            <a:ext cx="2514600" cy="2438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08977" y="35814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06158" y="39624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9477" y="4419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8558" y="49530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85077" y="51054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7477" y="3886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89877" y="43434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42277" y="3886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277" y="49530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13877" y="4495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42277" y="3352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80277" y="4038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53758" y="5410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3358" y="3733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13677" y="4876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0277" y="4495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42277" y="4648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63358" y="4495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58558" y="3505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01358" y="5181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23277" y="4800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4696" y="3886200"/>
            <a:ext cx="1973581" cy="4572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52077" y="3657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1" y="3440668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each time stamp, the number of cell phones for each vehicle does not change, </a:t>
            </a:r>
          </a:p>
          <a:p>
            <a:r>
              <a:rPr lang="en-US" dirty="0" smtClean="0"/>
              <a:t>but their locations around the vehicle are changed Within 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25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Samples of The generated Cell Phones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8" y="810201"/>
            <a:ext cx="6944947" cy="467619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93506"/>
              </p:ext>
            </p:extLst>
          </p:nvPr>
        </p:nvGraphicFramePr>
        <p:xfrm>
          <a:off x="1452880" y="228600"/>
          <a:ext cx="3957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54"/>
                <a:gridCol w="634366"/>
                <a:gridCol w="1143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1505" cy="4773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732"/>
            <a:ext cx="8444834" cy="43200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Clustering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Continuous Clustering of Moving Objects.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22248"/>
            <a:ext cx="8336280" cy="4187952"/>
          </a:xfrm>
        </p:spPr>
        <p:txBody>
          <a:bodyPr/>
          <a:lstStyle/>
          <a:p>
            <a:r>
              <a:rPr lang="en-US" dirty="0" smtClean="0"/>
              <a:t>In this work, a dynamic clustering algorithm is used to cluster the cell phones generated from the previous step.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cluster behavior can then be estimated and used as a vehicle behavior </a:t>
            </a:r>
            <a:r>
              <a:rPr lang="en-US" sz="2400" i="1" dirty="0" smtClean="0">
                <a:solidFill>
                  <a:srgbClr val="00B050"/>
                </a:solidFill>
              </a:rPr>
              <a:t>(under the assumption : a cluster of cell phones is a moving vehicle)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0100"/>
            <a:ext cx="4648200" cy="53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80100"/>
            <a:ext cx="4032250" cy="533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718197" y="0"/>
            <a:ext cx="2784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Travel Demand ( all modes)  </a:t>
            </a:r>
            <a:r>
              <a:rPr lang="ar-EG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2012 -2027</a:t>
            </a:r>
            <a:endParaRPr lang="en-US" altLang="ja-JP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5334000" y="265331"/>
            <a:ext cx="3481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EG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2012-2027</a:t>
            </a:r>
            <a:endParaRPr lang="en-US" altLang="ja-JP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1801813" y="1560731"/>
            <a:ext cx="0" cy="314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9"/>
          <p:cNvSpPr>
            <a:spLocks noChangeArrowheads="1"/>
          </p:cNvSpPr>
          <p:nvPr/>
        </p:nvSpPr>
        <p:spPr bwMode="auto">
          <a:xfrm>
            <a:off x="1692275" y="4162644"/>
            <a:ext cx="647700" cy="2746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ja-JP" b="1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87.5%</a:t>
            </a:r>
          </a:p>
        </p:txBody>
      </p:sp>
      <p:sp>
        <p:nvSpPr>
          <p:cNvPr id="10" name="Line 88"/>
          <p:cNvSpPr>
            <a:spLocks noChangeShapeType="1"/>
          </p:cNvSpPr>
          <p:nvPr/>
        </p:nvSpPr>
        <p:spPr bwMode="auto">
          <a:xfrm>
            <a:off x="3170238" y="1179731"/>
            <a:ext cx="0" cy="3810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tangle 89"/>
          <p:cNvSpPr>
            <a:spLocks noChangeArrowheads="1"/>
          </p:cNvSpPr>
          <p:nvPr/>
        </p:nvSpPr>
        <p:spPr bwMode="auto">
          <a:xfrm>
            <a:off x="3170238" y="2979956"/>
            <a:ext cx="647700" cy="2746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ja-JP" b="1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96.4%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663" y="6553200"/>
            <a:ext cx="830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200" b="1" dirty="0" smtClean="0"/>
              <a:t>المصدر : مخطط النقل الشامل  للقاهرة الكبري – جايكا 2002 &amp; تحديث– مركز تميز تخطيط النقل –وزارة النقل 2013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0136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clustering algorithm utilizes the cellphones location and speed at each time step to predict the cellphones positions in the near feature.</a:t>
            </a:r>
          </a:p>
          <a:p>
            <a:endParaRPr lang="en-US" dirty="0"/>
          </a:p>
          <a:p>
            <a:r>
              <a:rPr lang="en-US" dirty="0" smtClean="0"/>
              <a:t>This method makes sure that in the near future cellphones will remain part of their clusters. In-addition, cluster </a:t>
            </a:r>
            <a:r>
              <a:rPr lang="en-US" smtClean="0"/>
              <a:t>split/merge actions </a:t>
            </a:r>
            <a:r>
              <a:rPr lang="en-US" dirty="0" smtClean="0"/>
              <a:t>can be predicted.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Each cell phone(object) is </a:t>
            </a:r>
            <a:r>
              <a:rPr lang="en-US" dirty="0"/>
              <a:t>capable of transmitting its current location and velocity to </a:t>
            </a:r>
            <a:r>
              <a:rPr lang="en-US" dirty="0" smtClean="0"/>
              <a:t>a central server every U units of time (10 sec in our experiment).</a:t>
            </a:r>
            <a:endParaRPr lang="en-US" dirty="0"/>
          </a:p>
          <a:p>
            <a:r>
              <a:rPr lang="en-US" dirty="0" smtClean="0"/>
              <a:t>The server can use these data to predict the object location until the next update time.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4583668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Server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606956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58100" y="603146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633626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62900" y="622196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62900" y="587906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05400" y="4951278"/>
            <a:ext cx="2133600" cy="1175440"/>
          </a:xfrm>
          <a:custGeom>
            <a:avLst/>
            <a:gdLst>
              <a:gd name="connsiteX0" fmla="*/ 2227006 w 2227006"/>
              <a:gd name="connsiteY0" fmla="*/ 1092480 h 1092480"/>
              <a:gd name="connsiteX1" fmla="*/ 1076632 w 2227006"/>
              <a:gd name="connsiteY1" fmla="*/ 148584 h 1092480"/>
              <a:gd name="connsiteX2" fmla="*/ 0 w 2227006"/>
              <a:gd name="connsiteY2" fmla="*/ 15848 h 10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006" h="1092480">
                <a:moveTo>
                  <a:pt x="2227006" y="1092480"/>
                </a:moveTo>
                <a:cubicBezTo>
                  <a:pt x="1837403" y="710251"/>
                  <a:pt x="1447800" y="328023"/>
                  <a:pt x="1076632" y="148584"/>
                </a:cubicBezTo>
                <a:cubicBezTo>
                  <a:pt x="705464" y="-30855"/>
                  <a:pt x="352732" y="-7504"/>
                  <a:pt x="0" y="15848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29400" y="63362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𝑂𝐼𝐷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336268"/>
                <a:ext cx="1676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71572" y="5169666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U units of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3600" y="5480239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 smtClean="0">
                    <a:latin typeface="Cambria Math"/>
                  </a:rPr>
                  <a:t>The new position, t&gt;</a:t>
                </a:r>
                <a:r>
                  <a:rPr lang="en-US" b="0" i="1" dirty="0" err="1" smtClean="0">
                    <a:latin typeface="Cambria Math"/>
                  </a:rPr>
                  <a:t>t</a:t>
                </a:r>
                <a:r>
                  <a:rPr lang="en-US" sz="1400" b="0" i="1" dirty="0" err="1" smtClean="0">
                    <a:latin typeface="Cambria Math"/>
                  </a:rPr>
                  <a:t>u</a:t>
                </a:r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.(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0239"/>
                <a:ext cx="2743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778" t="-56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4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02920" y="1444752"/>
                <a:ext cx="8183880" cy="4956048"/>
              </a:xfrm>
            </p:spPr>
            <p:txBody>
              <a:bodyPr tIns="45720">
                <a:normAutofit fontScale="70000" lnSpcReduction="20000"/>
              </a:bodyPr>
              <a:lstStyle/>
              <a:p>
                <a:r>
                  <a:rPr lang="en-US" b="1" dirty="0" smtClean="0"/>
                  <a:t>Clustering feature (CF)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It is </a:t>
                </a:r>
                <a:r>
                  <a:rPr lang="en-US" dirty="0"/>
                  <a:t>a compact, incrementally maintainable data structure </a:t>
                </a:r>
                <a:r>
                  <a:rPr lang="en-US" dirty="0" smtClean="0"/>
                  <a:t>that summarizes </a:t>
                </a:r>
                <a:r>
                  <a:rPr lang="en-US" dirty="0"/>
                  <a:t>a cluster and that can be used for computing </a:t>
                </a:r>
                <a:r>
                  <a:rPr lang="en-US" dirty="0" smtClean="0"/>
                  <a:t>the average </a:t>
                </a:r>
                <a:r>
                  <a:rPr lang="en-US" dirty="0"/>
                  <a:t>radius of a cluster</a:t>
                </a:r>
                <a:r>
                  <a:rPr lang="en-US" dirty="0" smtClean="0"/>
                  <a:t>. The features for cluster at time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𝐶𝐹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𝐶𝑋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𝐶𝑋𝑉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N: # objects within the cluster.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𝐶𝑋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                                    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CX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</m:t>
                    </m:r>
                    <m:r>
                      <a:rPr lang="en-US" b="0" i="1" smtClean="0">
                        <a:latin typeface="Cambria Math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       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𝐶𝑋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02920" y="1444752"/>
                <a:ext cx="8183880" cy="4956048"/>
              </a:xfrm>
              <a:blipFill rotWithShape="1">
                <a:blip r:embed="rId2"/>
                <a:stretch>
                  <a:fillRect l="-969" t="-1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9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Claims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CF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can be updated at new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 smtClean="0"/>
                  <a:t> based on its value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𝑛𝑜𝑤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      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𝐶𝑋𝑉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𝑛𝑜𝑤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𝑛𝑜𝑤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𝐶𝑋𝑉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𝑛𝑜𝑤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𝑛𝑜𝑤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r>
                  <a:rPr lang="fr-FR" dirty="0" smtClean="0"/>
                  <a:t>If </a:t>
                </a:r>
                <a:r>
                  <a:rPr lang="fr-FR" dirty="0" err="1" smtClean="0"/>
                  <a:t>object</a:t>
                </a:r>
                <a:r>
                  <a:rPr lang="fr-FR" dirty="0"/>
                  <a:t> </a:t>
                </a:r>
                <a:r>
                  <a:rPr lang="fr-FR" dirty="0" err="1" smtClean="0"/>
                  <a:t>given</a:t>
                </a:r>
                <a:r>
                  <a:rPr lang="fr-FR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𝑂𝐼𝐷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inserted</a:t>
                </a:r>
                <a:r>
                  <a:rPr lang="fr-FR" dirty="0" smtClean="0"/>
                  <a:t> or </a:t>
                </a:r>
                <a:r>
                  <a:rPr lang="fr-FR" dirty="0" err="1" smtClean="0"/>
                  <a:t>deleted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acluser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CF </a:t>
                </a:r>
                <a:r>
                  <a:rPr lang="fr-FR" dirty="0" err="1" smtClean="0"/>
                  <a:t>it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becomes</a:t>
                </a: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𝐶𝐹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𝐶𝑉𝑋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4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claims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Each cluster has virtual moving center object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𝑂𝐼𝐷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Each cluster has average radius R(t) which represents the cluster </a:t>
                </a:r>
                <a:r>
                  <a:rPr lang="en-US" i="1" u="sng" dirty="0" smtClean="0">
                    <a:solidFill>
                      <a:srgbClr val="00B050"/>
                    </a:solidFill>
                  </a:rPr>
                  <a:t>compactness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𝑜𝑏𝑗𝑒𝑐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𝑐𝑒𝑛𝑡𝑒𝑟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𝑜𝑏𝑗𝑒𝑐𝑡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can be computed based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10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5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Object Movement Dissimilarity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02920" y="1063752"/>
                <a:ext cx="8183880" cy="4422648"/>
              </a:xfrm>
            </p:spPr>
            <p:txBody>
              <a:bodyPr/>
              <a:lstStyle/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time stamps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. Each slot is associated with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object location is predicted at each time stamp.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&amp;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𝑛𝑜𝑤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𝑛𝑜𝑤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&amp;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1800" dirty="0" smtClean="0"/>
                  <a:t>The closer the time slot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𝑛𝑜𝑤</m:t>
                        </m:r>
                      </m:sub>
                    </m:sSub>
                  </m:oMath>
                </a14:m>
                <a:r>
                  <a:rPr lang="en-US" sz="1800" dirty="0" smtClean="0"/>
                  <a:t>, the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latin typeface="Cambria Math"/>
                      </a:rPr>
                      <m:t> </m:t>
                    </m:r>
                    <m:r>
                      <a:rPr lang="en-US" sz="1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it has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02920" y="1063752"/>
                <a:ext cx="8183880" cy="4422648"/>
              </a:xfrm>
              <a:blipFill rotWithShape="1">
                <a:blip r:embed="rId2"/>
                <a:stretch>
                  <a:fillRect l="-1714" t="-1655" r="-1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905000" y="5345668"/>
            <a:ext cx="556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4888468"/>
            <a:ext cx="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4888468"/>
            <a:ext cx="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0" y="4888468"/>
            <a:ext cx="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4888468"/>
            <a:ext cx="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5650468"/>
                <a:ext cx="69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𝑛𝑜𝑤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50468"/>
                <a:ext cx="69685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90182" y="57266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2782" y="572666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458366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1,….,m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57399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9799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2200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598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66998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19399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1799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4199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6600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28998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398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3799" y="4953000"/>
            <a:ext cx="1" cy="697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81000" y="381000"/>
                <a:ext cx="7467600" cy="60928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Object positions are computed at the chosen time stamps. Given an object O, its positions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dissimilarity function between </a:t>
                </a:r>
              </a:p>
              <a:p>
                <a:pPr marL="265113" indent="-88900">
                  <a:buFont typeface="Wingdings" pitchFamily="2" charset="2"/>
                  <a:buChar char="q"/>
                </a:pPr>
                <a:r>
                  <a:rPr lang="en-US" dirty="0" smtClean="0"/>
                  <a:t>Two objects: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265113" indent="-28575">
                  <a:buFont typeface="Wingdings" pitchFamily="2" charset="2"/>
                  <a:buChar char="q"/>
                </a:pPr>
                <a:r>
                  <a:rPr lang="en-US" dirty="0" smtClean="0"/>
                  <a:t>Object and Cluster: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𝑐𝑙𝑢𝑠𝑡𝑒𝑟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𝑐𝑒𝑛𝑡𝑒𝑟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81000" y="381000"/>
                <a:ext cx="7467600" cy="6092825"/>
              </a:xfrm>
              <a:blipFill rotWithShape="1">
                <a:blip r:embed="rId2"/>
                <a:stretch>
                  <a:fillRect t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3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Insertion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insert object O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𝑂𝐼𝐷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 smtClean="0"/>
                  <a:t>. Find th</a:t>
                </a:r>
                <a:r>
                  <a:rPr lang="en-US" dirty="0" smtClean="0"/>
                  <a:t>e cluster C with the closest center to O, using M function. </a:t>
                </a:r>
              </a:p>
              <a:p>
                <a:endParaRPr lang="en-US" b="0" dirty="0"/>
              </a:p>
              <a:p>
                <a:r>
                  <a:rPr lang="en-US" dirty="0" smtClean="0"/>
                  <a:t>Introduce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represents the max acceptable distance between the closest clusters.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76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amond 4"/>
              <p:cNvSpPr/>
              <p:nvPr/>
            </p:nvSpPr>
            <p:spPr>
              <a:xfrm>
                <a:off x="4419600" y="1066800"/>
                <a:ext cx="1295400" cy="7620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Diamon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066800"/>
                <a:ext cx="1295400" cy="762000"/>
              </a:xfrm>
              <a:prstGeom prst="diamond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" y="1143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new cluster to O</a:t>
            </a:r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3657600" y="2057400"/>
            <a:ext cx="2819400" cy="1371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 needed for C after adding O</a:t>
            </a:r>
            <a:endParaRPr lang="en-US" dirty="0"/>
          </a:p>
        </p:txBody>
      </p:sp>
      <p:sp>
        <p:nvSpPr>
          <p:cNvPr id="8" name="Diamond 7"/>
          <p:cNvSpPr/>
          <p:nvPr/>
        </p:nvSpPr>
        <p:spPr>
          <a:xfrm>
            <a:off x="3276600" y="3657600"/>
            <a:ext cx="3581400" cy="1981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any of the new clusters can be merged  to others</a:t>
            </a:r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4498848" y="6019800"/>
            <a:ext cx="1216152" cy="609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2438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O to C, update CF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2"/>
            <a:endCxn id="5" idx="0"/>
          </p:cNvCxnSpPr>
          <p:nvPr/>
        </p:nvCxnSpPr>
        <p:spPr>
          <a:xfrm>
            <a:off x="5067300" y="685800"/>
            <a:ext cx="0" cy="38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7" idx="0"/>
          </p:cNvCxnSpPr>
          <p:nvPr/>
        </p:nvCxnSpPr>
        <p:spPr>
          <a:xfrm>
            <a:off x="5067300" y="1828800"/>
            <a:ext cx="0" cy="2286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1"/>
            <a:endCxn id="6" idx="3"/>
          </p:cNvCxnSpPr>
          <p:nvPr/>
        </p:nvCxnSpPr>
        <p:spPr>
          <a:xfrm flipH="1">
            <a:off x="3124200" y="1447800"/>
            <a:ext cx="1295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1"/>
            <a:endCxn id="11" idx="3"/>
          </p:cNvCxnSpPr>
          <p:nvPr/>
        </p:nvCxnSpPr>
        <p:spPr>
          <a:xfrm flipH="1">
            <a:off x="2743200" y="2743200"/>
            <a:ext cx="9144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  <a:endCxn id="8" idx="0"/>
          </p:cNvCxnSpPr>
          <p:nvPr/>
        </p:nvCxnSpPr>
        <p:spPr>
          <a:xfrm>
            <a:off x="5067300" y="3429000"/>
            <a:ext cx="0" cy="2286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10" idx="0"/>
          </p:cNvCxnSpPr>
          <p:nvPr/>
        </p:nvCxnSpPr>
        <p:spPr>
          <a:xfrm>
            <a:off x="5067300" y="5638800"/>
            <a:ext cx="39624" cy="38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36285" y="11546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05400" y="335863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175843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56583" y="243194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Deletion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Next, to delete an object O, </a:t>
            </a:r>
            <a:r>
              <a:rPr lang="en-US" dirty="0" smtClean="0"/>
              <a:t>a </a:t>
            </a:r>
            <a:r>
              <a:rPr lang="en-US" dirty="0"/>
              <a:t>hash </a:t>
            </a:r>
            <a:r>
              <a:rPr lang="en-US" dirty="0" smtClean="0"/>
              <a:t>table was used  </a:t>
            </a:r>
            <a:r>
              <a:rPr lang="en-US" dirty="0"/>
              <a:t>to </a:t>
            </a:r>
            <a:r>
              <a:rPr lang="en-US" dirty="0" smtClean="0"/>
              <a:t>locate the </a:t>
            </a:r>
            <a:r>
              <a:rPr lang="en-US" dirty="0"/>
              <a:t>cluster C that object O belongs to. Then we remove object </a:t>
            </a:r>
            <a:r>
              <a:rPr lang="en-US" dirty="0" smtClean="0"/>
              <a:t>O, </a:t>
            </a:r>
            <a:r>
              <a:rPr lang="en-US" dirty="0"/>
              <a:t>and we adjust the </a:t>
            </a:r>
            <a:r>
              <a:rPr lang="en-US" dirty="0" smtClean="0"/>
              <a:t>clustering feature for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Cairo Mode share 2012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663"/>
            <a:ext cx="9144000" cy="51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1625" y="4029075"/>
            <a:ext cx="2405063" cy="841375"/>
            <a:chOff x="470" y="1354"/>
            <a:chExt cx="1515" cy="53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26" y="1418"/>
              <a:ext cx="1459" cy="4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Verdana" pitchFamily="34" charset="0"/>
                </a:rPr>
                <a:t>Shared Taxi</a:t>
              </a:r>
            </a:p>
            <a:p>
              <a:r>
                <a:rPr lang="en-US" sz="1400" b="1" dirty="0">
                  <a:latin typeface="Verdana" pitchFamily="34" charset="0"/>
                </a:rPr>
                <a:t>52.3 %</a:t>
              </a:r>
            </a:p>
            <a:p>
              <a:r>
                <a:rPr lang="en-US" sz="1400" b="1" dirty="0">
                  <a:latin typeface="Verdana" pitchFamily="34" charset="0"/>
                </a:rPr>
                <a:t>6.501Mill Trips/Day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70" y="1354"/>
              <a:ext cx="1459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ar-EG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الميكروباص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52.3 %</a:t>
              </a:r>
            </a:p>
            <a:p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6.501 Mill Trips/Day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86525" y="4295775"/>
            <a:ext cx="2405063" cy="841375"/>
            <a:chOff x="4974" y="1834"/>
            <a:chExt cx="1515" cy="53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030" y="1898"/>
              <a:ext cx="1459" cy="4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latin typeface="Verdana" pitchFamily="34" charset="0"/>
                </a:rPr>
                <a:t>Shared Taxi</a:t>
              </a:r>
            </a:p>
            <a:p>
              <a:r>
                <a:rPr lang="en-US" sz="1400" b="1">
                  <a:latin typeface="Verdana" pitchFamily="34" charset="0"/>
                </a:rPr>
                <a:t>52.3 %</a:t>
              </a:r>
            </a:p>
            <a:p>
              <a:r>
                <a:rPr lang="en-US" sz="1400" b="1">
                  <a:latin typeface="Verdana" pitchFamily="34" charset="0"/>
                </a:rPr>
                <a:t>6.501Mill Trips/Day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974" y="1834"/>
              <a:ext cx="1459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ar-EG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اتوبيس النقل العام 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24.6 %</a:t>
              </a:r>
            </a:p>
            <a:p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3.058 Mill Trips/Day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196198" y="1676961"/>
            <a:ext cx="2252663" cy="1335088"/>
            <a:chOff x="1899" y="426"/>
            <a:chExt cx="1419" cy="841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28" y="891"/>
              <a:ext cx="790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899" y="426"/>
              <a:ext cx="1419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ar-EG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الميترو 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16.6 %</a:t>
              </a:r>
            </a:p>
            <a:p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2.061 Mill Trips/Day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79475" y="1362075"/>
            <a:ext cx="8088313" cy="4905375"/>
            <a:chOff x="554" y="858"/>
            <a:chExt cx="5095" cy="3090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554" y="1479"/>
              <a:ext cx="2254" cy="466"/>
              <a:chOff x="554" y="1479"/>
              <a:chExt cx="2254" cy="466"/>
            </a:xfrm>
          </p:grpSpPr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>
                <a:off x="1544" y="1712"/>
                <a:ext cx="1264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554" y="1479"/>
                <a:ext cx="1459" cy="4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ar-EG" sz="1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الاتوبيس التعاوني </a:t>
                </a:r>
                <a:endPara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  <a:p>
                <a:r>
                  <a: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1.0 %</a:t>
                </a:r>
              </a:p>
              <a:p>
                <a:r>
                  <a: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0.126 Mill Trips/Day</a:t>
                </a:r>
              </a:p>
            </p:txBody>
          </p:sp>
        </p:grp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3190" y="858"/>
              <a:ext cx="1515" cy="1246"/>
              <a:chOff x="3190" y="858"/>
              <a:chExt cx="1515" cy="1246"/>
            </a:xfrm>
          </p:grpSpPr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3632" y="1080"/>
                <a:ext cx="600" cy="10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>
                <a:off x="3190" y="858"/>
                <a:ext cx="1515" cy="530"/>
                <a:chOff x="774" y="3170"/>
                <a:chExt cx="1515" cy="530"/>
              </a:xfrm>
            </p:grpSpPr>
            <p:sp>
              <p:nvSpPr>
                <p:cNvPr id="3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30" y="3234"/>
                  <a:ext cx="1459" cy="46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Verdana" pitchFamily="34" charset="0"/>
                    </a:rPr>
                    <a:t>Shared Taxi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52.3 %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6.501Mill Trips/Day</a:t>
                  </a:r>
                </a:p>
              </p:txBody>
            </p:sp>
            <p:sp>
              <p:nvSpPr>
                <p:cNvPr id="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74" y="3170"/>
                  <a:ext cx="1459" cy="4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ar-EG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قطار الضواحي </a:t>
                  </a:r>
                  <a:endPara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0.6 %</a:t>
                  </a: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0.078 Mill Trips/Day</a:t>
                  </a:r>
                </a:p>
              </p:txBody>
            </p:sp>
          </p:grp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134" y="1426"/>
              <a:ext cx="1515" cy="678"/>
              <a:chOff x="4134" y="1426"/>
              <a:chExt cx="1515" cy="678"/>
            </a:xfrm>
          </p:grpSpPr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H="1">
                <a:off x="4768" y="1608"/>
                <a:ext cx="56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28"/>
              <p:cNvGrpSpPr>
                <a:grpSpLocks/>
              </p:cNvGrpSpPr>
              <p:nvPr/>
            </p:nvGrpSpPr>
            <p:grpSpPr bwMode="auto">
              <a:xfrm>
                <a:off x="4134" y="1426"/>
                <a:ext cx="1515" cy="530"/>
                <a:chOff x="4974" y="1098"/>
                <a:chExt cx="1515" cy="530"/>
              </a:xfrm>
            </p:grpSpPr>
            <p:sp>
              <p:nvSpPr>
                <p:cNvPr id="3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030" y="1162"/>
                  <a:ext cx="1459" cy="46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Verdana" pitchFamily="34" charset="0"/>
                    </a:rPr>
                    <a:t>Shared Taxi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52.3 %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6.501Mill Trips/Day</a:t>
                  </a:r>
                </a:p>
              </p:txBody>
            </p:sp>
            <p:sp>
              <p:nvSpPr>
                <p:cNvPr id="3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974" y="1098"/>
                  <a:ext cx="1459" cy="4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ar-EG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ترام</a:t>
                  </a:r>
                  <a:endPara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1.4 %</a:t>
                  </a: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0.175 Mill Trips/Day</a:t>
                  </a:r>
                </a:p>
              </p:txBody>
            </p:sp>
          </p:grp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2902" y="2760"/>
              <a:ext cx="1515" cy="1188"/>
              <a:chOff x="2902" y="2760"/>
              <a:chExt cx="1515" cy="1188"/>
            </a:xfrm>
          </p:grpSpPr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 flipV="1">
                <a:off x="3432" y="2760"/>
                <a:ext cx="25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33"/>
              <p:cNvGrpSpPr>
                <a:grpSpLocks/>
              </p:cNvGrpSpPr>
              <p:nvPr/>
            </p:nvGrpSpPr>
            <p:grpSpPr bwMode="auto">
              <a:xfrm>
                <a:off x="2902" y="3418"/>
                <a:ext cx="1515" cy="530"/>
                <a:chOff x="3934" y="2978"/>
                <a:chExt cx="1515" cy="530"/>
              </a:xfrm>
            </p:grpSpPr>
            <p:sp>
              <p:nvSpPr>
                <p:cNvPr id="2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990" y="3042"/>
                  <a:ext cx="1459" cy="46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Verdana" pitchFamily="34" charset="0"/>
                    </a:rPr>
                    <a:t>Shared Taxi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52.3 %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6.501Mill Trips/Day</a:t>
                  </a:r>
                </a:p>
              </p:txBody>
            </p:sp>
            <p:sp>
              <p:nvSpPr>
                <p:cNvPr id="2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934" y="2978"/>
                  <a:ext cx="1459" cy="4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ar-EG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الميني باص ( النقل العام)</a:t>
                  </a:r>
                  <a:endPara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3.4 %</a:t>
                  </a: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0.426 Mill Trips/Day</a:t>
                  </a:r>
                </a:p>
              </p:txBody>
            </p:sp>
          </p:grpSp>
        </p:grpSp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1158" y="2872"/>
              <a:ext cx="1978" cy="996"/>
              <a:chOff x="1158" y="2872"/>
              <a:chExt cx="1978" cy="996"/>
            </a:xfrm>
          </p:grpSpPr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V="1">
                <a:off x="2008" y="2872"/>
                <a:ext cx="1128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38"/>
              <p:cNvGrpSpPr>
                <a:grpSpLocks/>
              </p:cNvGrpSpPr>
              <p:nvPr/>
            </p:nvGrpSpPr>
            <p:grpSpPr bwMode="auto">
              <a:xfrm>
                <a:off x="1158" y="3338"/>
                <a:ext cx="1515" cy="530"/>
                <a:chOff x="2358" y="3410"/>
                <a:chExt cx="1515" cy="530"/>
              </a:xfrm>
            </p:grpSpPr>
            <p:sp>
              <p:nvSpPr>
                <p:cNvPr id="2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414" y="3474"/>
                  <a:ext cx="1459" cy="46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Verdana" pitchFamily="34" charset="0"/>
                    </a:rPr>
                    <a:t>Shared Taxi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52.3 %</a:t>
                  </a:r>
                </a:p>
                <a:p>
                  <a:r>
                    <a:rPr lang="en-US" sz="1400" b="1">
                      <a:latin typeface="Verdana" pitchFamily="34" charset="0"/>
                    </a:rPr>
                    <a:t>6.501Mill Trips/Day</a:t>
                  </a:r>
                </a:p>
              </p:txBody>
            </p:sp>
            <p:sp>
              <p:nvSpPr>
                <p:cNvPr id="2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58" y="3410"/>
                  <a:ext cx="1459" cy="4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ar-EG" sz="1400" b="1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التاكسي النهري </a:t>
                  </a:r>
                  <a:endPara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0.1 %</a:t>
                  </a:r>
                </a:p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0.011 Mill Trips/Day</a:t>
                  </a:r>
                </a:p>
              </p:txBody>
            </p:sp>
          </p:grpSp>
        </p:grpSp>
      </p:grpSp>
      <p:sp>
        <p:nvSpPr>
          <p:cNvPr id="42" name="TextBox 41"/>
          <p:cNvSpPr txBox="1"/>
          <p:nvPr/>
        </p:nvSpPr>
        <p:spPr>
          <a:xfrm>
            <a:off x="684663" y="6553200"/>
            <a:ext cx="830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200" b="1" dirty="0" smtClean="0"/>
              <a:t>المصدر : مخطط النقل الشامل  للقاهرة الكبري – جايكا 2002 &amp; تحديث– مركز تميز تخطيط النقل –وزارة النقل 2013</a:t>
            </a:r>
            <a:endParaRPr lang="en-GB" sz="1200" b="1" dirty="0"/>
          </a:p>
        </p:txBody>
      </p:sp>
      <p:pic>
        <p:nvPicPr>
          <p:cNvPr id="43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" y="1293351"/>
            <a:ext cx="3107670" cy="84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and Merge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02920" y="1292352"/>
                <a:ext cx="8183880" cy="47274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Two situations exist where a cluster </a:t>
                </a:r>
                <a:r>
                  <a:rPr lang="en-US" dirty="0"/>
                  <a:t>must be split. </a:t>
                </a:r>
                <a:endParaRPr lang="en-US" dirty="0" smtClean="0"/>
              </a:p>
              <a:p>
                <a:pPr marL="339725" indent="-58738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When </a:t>
                </a:r>
                <a:r>
                  <a:rPr lang="en-US" dirty="0"/>
                  <a:t>the number of </a:t>
                </a:r>
                <a:r>
                  <a:rPr lang="en-US" dirty="0" smtClean="0"/>
                  <a:t>objects in </a:t>
                </a:r>
                <a:r>
                  <a:rPr lang="en-US" dirty="0"/>
                  <a:t>the </a:t>
                </a:r>
                <a:r>
                  <a:rPr lang="en-US" dirty="0" err="1" smtClean="0"/>
                  <a:t>cluste</a:t>
                </a:r>
                <a:r>
                  <a:rPr lang="en-US" dirty="0" smtClean="0"/>
                  <a:t> exceeds </a:t>
                </a:r>
                <a:r>
                  <a:rPr lang="en-US" dirty="0"/>
                  <a:t>a user-specified threshold (i.e., the </a:t>
                </a:r>
                <a:r>
                  <a:rPr lang="en-US" dirty="0" smtClean="0"/>
                  <a:t>maximum cluster </a:t>
                </a:r>
                <a:r>
                  <a:rPr lang="en-US" dirty="0"/>
                  <a:t>capacity</a:t>
                </a:r>
                <a:r>
                  <a:rPr lang="en-US" dirty="0" smtClean="0"/>
                  <a:t>) </a:t>
                </a:r>
              </a:p>
              <a:p>
                <a:pPr marL="339725" indent="-58738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When </a:t>
                </a:r>
                <a:r>
                  <a:rPr lang="en-US" dirty="0"/>
                  <a:t>the average radius of the </a:t>
                </a:r>
                <a:r>
                  <a:rPr lang="en-US" dirty="0" smtClean="0"/>
                  <a:t>cluster exceeds </a:t>
                </a:r>
                <a:r>
                  <a:rPr lang="en-US" dirty="0"/>
                  <a:t>a </a:t>
                </a:r>
                <a:r>
                  <a:rPr lang="en-US" dirty="0" smtClean="0"/>
                  <a:t>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, which means </a:t>
                </a:r>
                <a:r>
                  <a:rPr lang="en-US" dirty="0"/>
                  <a:t>that the cluster is not compact enough.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Here</a:t>
                </a:r>
                <a:r>
                  <a:rPr lang="en-US" dirty="0"/>
                  <a:t>, the </a:t>
                </a:r>
                <a:r>
                  <a:rPr lang="en-US" dirty="0" smtClean="0"/>
                  <a:t>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can be defined by the users if they want to </a:t>
                </a:r>
                <a:r>
                  <a:rPr lang="en-US" dirty="0" smtClean="0"/>
                  <a:t>limit the </a:t>
                </a:r>
                <a:r>
                  <a:rPr lang="en-US" dirty="0"/>
                  <a:t>cluster </a:t>
                </a:r>
                <a:r>
                  <a:rPr lang="en-US" dirty="0" smtClean="0"/>
                  <a:t>size, or </a:t>
                </a:r>
                <a:r>
                  <a:rPr lang="en-US" dirty="0"/>
                  <a:t>estimated as the average radius </a:t>
                </a:r>
                <a:r>
                  <a:rPr lang="en-US" dirty="0" smtClean="0"/>
                  <a:t>of clusters.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02920" y="1292352"/>
                <a:ext cx="8183880" cy="4727448"/>
              </a:xfrm>
              <a:blipFill rotWithShape="1">
                <a:blip r:embed="rId2"/>
                <a:stretch>
                  <a:fillRect l="-1788" t="-2577" r="-2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high resolution traffic analysis from cellular Big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34287"/>
            <a:ext cx="8229600" cy="4291876"/>
          </a:xfrm>
        </p:spPr>
        <p:txBody>
          <a:bodyPr/>
          <a:lstStyle/>
          <a:p>
            <a:r>
              <a:rPr lang="en-US" dirty="0" smtClean="0"/>
              <a:t>Typical Cell Phone Service Provider Data:</a:t>
            </a:r>
          </a:p>
          <a:p>
            <a:pPr lvl="1"/>
            <a:r>
              <a:rPr lang="en-US" dirty="0" smtClean="0"/>
              <a:t>&lt;Timestamp, </a:t>
            </a:r>
            <a:r>
              <a:rPr lang="en-US" dirty="0" err="1" smtClean="0"/>
              <a:t>UserID</a:t>
            </a:r>
            <a:r>
              <a:rPr lang="en-US" dirty="0" smtClean="0"/>
              <a:t>, </a:t>
            </a:r>
            <a:r>
              <a:rPr lang="en-US" dirty="0" err="1" smtClean="0"/>
              <a:t>AntennaID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… few billion records!</a:t>
            </a:r>
          </a:p>
          <a:p>
            <a:r>
              <a:rPr lang="en-US" dirty="0" smtClean="0"/>
              <a:t>The resolution is in km!</a:t>
            </a:r>
          </a:p>
          <a:p>
            <a:r>
              <a:rPr lang="en-US" dirty="0" smtClean="0"/>
              <a:t>Not suitable for measuring traffic at the road level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33287" y="1085281"/>
            <a:ext cx="6586370" cy="51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EJUST team: Ahmed El-Mahdy,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Tetsuji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Ogawa,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Essam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Algizawy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06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</a:t>
            </a:r>
            <a:r>
              <a:rPr lang="en-US" dirty="0"/>
              <a:t>cellular big data via simulation</a:t>
            </a:r>
          </a:p>
          <a:p>
            <a:pPr lvl="1"/>
            <a:r>
              <a:rPr lang="en-US" dirty="0"/>
              <a:t>SUMO simulator</a:t>
            </a:r>
          </a:p>
          <a:p>
            <a:pPr lvl="1"/>
            <a:r>
              <a:rPr lang="en-US" dirty="0"/>
              <a:t>Consider the available city of </a:t>
            </a:r>
            <a:r>
              <a:rPr lang="en-US" dirty="0" err="1"/>
              <a:t>Osnabrück</a:t>
            </a:r>
            <a:endParaRPr lang="en-US" dirty="0"/>
          </a:p>
          <a:p>
            <a:pPr lvl="1"/>
            <a:r>
              <a:rPr lang="en-US" dirty="0"/>
              <a:t>Construct 2M records</a:t>
            </a:r>
          </a:p>
          <a:p>
            <a:r>
              <a:rPr lang="en-US" dirty="0"/>
              <a:t>Build </a:t>
            </a:r>
            <a:r>
              <a:rPr lang="en-US" dirty="0" err="1"/>
              <a:t>Markovian</a:t>
            </a:r>
            <a:r>
              <a:rPr lang="en-US" dirty="0"/>
              <a:t> Model form Simulator</a:t>
            </a:r>
          </a:p>
          <a:p>
            <a:r>
              <a:rPr lang="en-US" dirty="0" err="1"/>
              <a:t>Utilise</a:t>
            </a:r>
            <a:r>
              <a:rPr lang="en-US" dirty="0"/>
              <a:t> Viterbi Decoding to Recover Actual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7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26" y="2090694"/>
            <a:ext cx="4589506" cy="458950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743094" y="4691542"/>
            <a:ext cx="3136347" cy="446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1975" y="5138356"/>
            <a:ext cx="166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Viterbi paths, matching the simulation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41" y="223405"/>
            <a:ext cx="4110399" cy="41103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939226" y="1222858"/>
            <a:ext cx="2093080" cy="867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08689" y="899692"/>
            <a:ext cx="129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Antennas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32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On-Demand High Performance Clusters on Mobile Phones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5386"/>
            <a:ext cx="4117005" cy="41507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Processing of big data is distributed and happens close to when the data is sensed</a:t>
            </a:r>
          </a:p>
          <a:p>
            <a:r>
              <a:rPr lang="en-US" dirty="0"/>
              <a:t>Mobile phones provides low-cost high performance computing</a:t>
            </a:r>
          </a:p>
          <a:p>
            <a:r>
              <a:rPr lang="en-US" dirty="0"/>
              <a:t>We </a:t>
            </a:r>
            <a:r>
              <a:rPr lang="en-US" dirty="0" err="1"/>
              <a:t>utilise</a:t>
            </a:r>
            <a:r>
              <a:rPr lang="en-US" dirty="0"/>
              <a:t> the concept of ‘expiring’ threads to ease migration issues</a:t>
            </a:r>
          </a:p>
          <a:p>
            <a:r>
              <a:rPr lang="en-US" dirty="0"/>
              <a:t>The concept of ‘micro-money’ is </a:t>
            </a:r>
            <a:r>
              <a:rPr lang="en-US" dirty="0" err="1"/>
              <a:t>utilised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33287" y="1417638"/>
            <a:ext cx="6586370" cy="514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Joined Collaborative R&amp;D Project between EJUST and IBM Center for Advanced Studies, in Cairo: Ahmed El-Mahdy (EJUST),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Hisham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Elshishiny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(IBM),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Essam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Algizawy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(EJUST)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05" y="1975386"/>
            <a:ext cx="3829589" cy="41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49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200" dirty="0" smtClean="0"/>
              <a:t>Thank you 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7498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-152400"/>
            <a:ext cx="8442325" cy="1143000"/>
          </a:xfrm>
        </p:spPr>
        <p:txBody>
          <a:bodyPr>
            <a:normAutofit/>
          </a:bodyPr>
          <a:lstStyle/>
          <a:p>
            <a:r>
              <a:rPr lang="ar-EG" sz="2800" dirty="0" smtClean="0"/>
              <a:t>الزيادة المتوقعة في الرحلات المتولدة من مناطق النقليات المختلفة -2027</a:t>
            </a:r>
            <a:endParaRPr lang="en-GB" sz="2800" dirty="0"/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4" y="5774075"/>
            <a:ext cx="2819400" cy="84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2888" y="838201"/>
            <a:ext cx="8656635" cy="5714999"/>
            <a:chOff x="242888" y="838200"/>
            <a:chExt cx="8656635" cy="58277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8" y="838200"/>
              <a:ext cx="8656635" cy="582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80310" y="4495800"/>
              <a:ext cx="3505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0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4" y="5774075"/>
            <a:ext cx="29400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663" y="6553200"/>
            <a:ext cx="830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200" b="1" dirty="0" smtClean="0"/>
              <a:t>المصدر : دراسة مخطط النقل الشامل للقاهرة الكبري – تحديث  مركز تميز تخطيط النقل –وزارة النقل 2013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001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894872"/>
              </p:ext>
            </p:extLst>
          </p:nvPr>
        </p:nvGraphicFramePr>
        <p:xfrm>
          <a:off x="152400" y="504853"/>
          <a:ext cx="8686801" cy="24552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128824"/>
                <a:gridCol w="2184893"/>
                <a:gridCol w="2186542"/>
                <a:gridCol w="2186542"/>
              </a:tblGrid>
              <a:tr h="63655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Item 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Cost Bill/ Year 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Cost / Individual</a:t>
                      </a:r>
                      <a:r>
                        <a:rPr lang="en-US" sz="1800" b="1" baseline="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/ Year 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36374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Travel Time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800" dirty="0" smtClean="0">
                          <a:effectLst/>
                        </a:rPr>
                        <a:t>2.2</a:t>
                      </a:r>
                      <a:r>
                        <a:rPr lang="en-US" sz="1800" baseline="0" dirty="0" smtClean="0">
                          <a:effectLst/>
                        </a:rPr>
                        <a:t> Billion Hour/ Year 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5755" algn="dec"/>
                        </a:tabLst>
                      </a:pPr>
                      <a:r>
                        <a:rPr lang="en-US" sz="2200" b="1" dirty="0">
                          <a:effectLst/>
                        </a:rPr>
                        <a:t>14.7</a:t>
                      </a:r>
                      <a:endParaRPr lang="en-US" sz="22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9105" algn="dec"/>
                        </a:tabLst>
                      </a:pPr>
                      <a:r>
                        <a:rPr lang="ar-EG" sz="1800" dirty="0" smtClean="0">
                          <a:effectLst/>
                        </a:rPr>
                        <a:t>1550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6374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Reliability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1800" dirty="0" smtClean="0">
                          <a:effectLst/>
                        </a:rPr>
                        <a:t>1.4</a:t>
                      </a:r>
                      <a:r>
                        <a:rPr lang="en-US" sz="1800" baseline="0" dirty="0" smtClean="0">
                          <a:effectLst/>
                        </a:rPr>
                        <a:t> Billion Hour/ Year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5755" algn="dec"/>
                        </a:tabLst>
                      </a:pPr>
                      <a:r>
                        <a:rPr lang="en-US" sz="2200" b="1" dirty="0">
                          <a:effectLst/>
                        </a:rPr>
                        <a:t>9.2</a:t>
                      </a:r>
                      <a:endParaRPr lang="en-US" sz="22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9105" algn="dec"/>
                        </a:tabLs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6374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Excess Fuel 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1.9 Million</a:t>
                      </a:r>
                      <a:r>
                        <a:rPr lang="en-US" sz="1800" baseline="0" dirty="0" smtClean="0">
                          <a:effectLst/>
                        </a:rPr>
                        <a:t> lit./ Year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5755" algn="dec"/>
                        </a:tabLst>
                      </a:pPr>
                      <a:r>
                        <a:rPr lang="en-US" sz="2200" b="1" dirty="0">
                          <a:effectLst/>
                        </a:rPr>
                        <a:t>6.6</a:t>
                      </a:r>
                      <a:endParaRPr lang="en-US" sz="22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9105" algn="dec"/>
                        </a:tabLs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6374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CO2 Emissions 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EG" sz="2200" dirty="0" smtClean="0">
                          <a:effectLst/>
                        </a:rPr>
                        <a:t>7.1</a:t>
                      </a:r>
                      <a:r>
                        <a:rPr lang="en-US" sz="2200" baseline="0" dirty="0" smtClean="0">
                          <a:effectLst/>
                        </a:rPr>
                        <a:t> Billion kg</a:t>
                      </a:r>
                      <a:endParaRPr lang="en-US" sz="22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5755" algn="dec"/>
                        </a:tabLst>
                      </a:pPr>
                      <a:r>
                        <a:rPr lang="en-US" sz="2200" b="1" dirty="0">
                          <a:effectLst/>
                        </a:rPr>
                        <a:t>0.4</a:t>
                      </a:r>
                      <a:endParaRPr lang="en-US" sz="22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9105" algn="dec"/>
                        </a:tabLst>
                      </a:pPr>
                      <a:r>
                        <a:rPr lang="ar-EG" sz="1800" dirty="0" smtClean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6374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–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5755" algn="dec"/>
                        </a:tabLst>
                      </a:pPr>
                      <a:r>
                        <a:rPr lang="en-US" sz="2200" b="1" dirty="0">
                          <a:effectLst/>
                        </a:rPr>
                        <a:t>30.8</a:t>
                      </a:r>
                      <a:endParaRPr lang="en-US" sz="22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9105" algn="dec"/>
                        </a:tabLst>
                      </a:pPr>
                      <a:r>
                        <a:rPr lang="ar-EG" sz="1800" dirty="0" smtClean="0">
                          <a:effectLst/>
                        </a:rPr>
                        <a:t>1689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The Cost of Congestion in Greater Cairo</a:t>
            </a:r>
            <a:endParaRPr lang="en-GB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4663" y="6553200"/>
            <a:ext cx="830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200" b="1" dirty="0" smtClean="0"/>
              <a:t>المصدر : دراسة تكلفة الازدحام المروري –البنك الدولي 2011 &amp; دراسة تكلفة النقل الحضري بالقاهرة الكبري – مركز تميز تخطيط النقل –وزارة النقل 2013</a:t>
            </a:r>
            <a:endParaRPr lang="en-GB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2962"/>
          <a:stretch/>
        </p:blipFill>
        <p:spPr bwMode="auto">
          <a:xfrm>
            <a:off x="152400" y="3352799"/>
            <a:ext cx="358140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68638"/>
            <a:ext cx="4951863" cy="34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880288"/>
            <a:ext cx="8713787" cy="521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93357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600" b="1" dirty="0" smtClean="0"/>
              <a:t>تكلفة الازدحام المروري  في القاهرة الكبري </a:t>
            </a:r>
            <a:endParaRPr lang="en-GB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8609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200" b="1" dirty="0" smtClean="0"/>
              <a:t>المصدر : دراسة تكلفة الازدحام المروري –البنك الدولي 2011 &amp; دراسة تكلفة النقل الحضري بالقاهرة الكبري – مركز تميز تخطيط النقل –وزارة النقل 2013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4041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Development Corridors </a:t>
            </a:r>
            <a:endParaRPr lang="ar-E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06484"/>
              </p:ext>
            </p:extLst>
          </p:nvPr>
        </p:nvGraphicFramePr>
        <p:xfrm>
          <a:off x="609600" y="609600"/>
          <a:ext cx="83058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5530581" imgH="4374146" progId="Word.Document.12">
                  <p:embed/>
                </p:oleObj>
              </mc:Choice>
              <mc:Fallback>
                <p:oleObj name="Document" r:id="rId4" imgW="5530581" imgH="4374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609600"/>
                        <a:ext cx="8305800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4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2706</Words>
  <Application>Microsoft Office PowerPoint</Application>
  <PresentationFormat>On-screen Show (4:3)</PresentationFormat>
  <Paragraphs>425</Paragraphs>
  <Slides>55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Document</vt:lpstr>
      <vt:lpstr>Presentation</vt:lpstr>
      <vt:lpstr>PowerPoint Presentation</vt:lpstr>
      <vt:lpstr>Mobility Figures for GCMA</vt:lpstr>
      <vt:lpstr>The Socio-demographic Framework </vt:lpstr>
      <vt:lpstr>PowerPoint Presentation</vt:lpstr>
      <vt:lpstr>Cairo Mode share 2012</vt:lpstr>
      <vt:lpstr>الزيادة المتوقعة في الرحلات المتولدة من مناطق النقليات المختلفة -2027</vt:lpstr>
      <vt:lpstr>PowerPoint Presentation</vt:lpstr>
      <vt:lpstr>PowerPoint Presentation</vt:lpstr>
      <vt:lpstr>The Development Corridors </vt:lpstr>
      <vt:lpstr>Optimized Scenarios </vt:lpstr>
      <vt:lpstr>PowerPoint Presentation</vt:lpstr>
      <vt:lpstr>PowerPoint Presentation</vt:lpstr>
      <vt:lpstr>What are …?</vt:lpstr>
      <vt:lpstr>PowerPoint Presentation</vt:lpstr>
      <vt:lpstr>The phenomena of mobile positioning</vt:lpstr>
      <vt:lpstr>Collect, Integrate, Manage and Disseminate</vt:lpstr>
      <vt:lpstr>PowerPoint Presentation</vt:lpstr>
      <vt:lpstr>O-D – HBW Matrix (HBW) Sample Output</vt:lpstr>
      <vt:lpstr>PowerPoint Presentation</vt:lpstr>
      <vt:lpstr>Trip Gerneation and Attraction  </vt:lpstr>
      <vt:lpstr>Demand on Public Transport </vt:lpstr>
      <vt:lpstr>PowerPoint Presentation</vt:lpstr>
      <vt:lpstr>PowerPoint Presentation</vt:lpstr>
      <vt:lpstr>PowerPoint Presentation</vt:lpstr>
      <vt:lpstr>Unique Advantages for Transportation Planning</vt:lpstr>
      <vt:lpstr>Extracting Vehicular Data From Moving Cell phones on Highways</vt:lpstr>
      <vt:lpstr>Proposed Method</vt:lpstr>
      <vt:lpstr>PowerPoint Presentation</vt:lpstr>
      <vt:lpstr>Network Specifications</vt:lpstr>
      <vt:lpstr>Vehicles Specifications</vt:lpstr>
      <vt:lpstr>SUMO Ins &amp; Outs</vt:lpstr>
      <vt:lpstr>XML Parser</vt:lpstr>
      <vt:lpstr>Samples of The generated Vehicles</vt:lpstr>
      <vt:lpstr>Generate Cellphones Locations</vt:lpstr>
      <vt:lpstr>Samples of The generated Cell Phones</vt:lpstr>
      <vt:lpstr>Snapshots </vt:lpstr>
      <vt:lpstr>Snapshots (cont.)</vt:lpstr>
      <vt:lpstr>Dynamic Clustering Algorithm</vt:lpstr>
      <vt:lpstr>PowerPoint Presentation</vt:lpstr>
      <vt:lpstr>How We Cluster</vt:lpstr>
      <vt:lpstr>Object Modeling</vt:lpstr>
      <vt:lpstr>Cluster Modeling</vt:lpstr>
      <vt:lpstr>CF Claims</vt:lpstr>
      <vt:lpstr>CF claims (cont.)</vt:lpstr>
      <vt:lpstr>Measuring Object Movement Dissimilarity</vt:lpstr>
      <vt:lpstr>PowerPoint Presentation</vt:lpstr>
      <vt:lpstr>The Insertion Operation</vt:lpstr>
      <vt:lpstr>PowerPoint Presentation</vt:lpstr>
      <vt:lpstr>The Deletion Operation</vt:lpstr>
      <vt:lpstr>Split and Merge</vt:lpstr>
      <vt:lpstr>Enabling high resolution traffic analysis from cellular Big data </vt:lpstr>
      <vt:lpstr>Approach/Methodology</vt:lpstr>
      <vt:lpstr>PowerPoint Presentation</vt:lpstr>
      <vt:lpstr>On-Demand High Performance Clusters on Mobile Phones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moSA</dc:creator>
  <cp:lastModifiedBy>Maissa Gaber </cp:lastModifiedBy>
  <cp:revision>23</cp:revision>
  <dcterms:created xsi:type="dcterms:W3CDTF">2014-06-01T13:15:48Z</dcterms:created>
  <dcterms:modified xsi:type="dcterms:W3CDTF">2014-09-01T08:41:16Z</dcterms:modified>
</cp:coreProperties>
</file>