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6">
  <p:sldMasterIdLst>
    <p:sldMasterId id="2147483648" r:id="rId1"/>
  </p:sldMasterIdLst>
  <p:notesMasterIdLst>
    <p:notesMasterId r:id="rId23"/>
  </p:notesMasterIdLst>
  <p:handoutMasterIdLst>
    <p:handoutMasterId r:id="rId24"/>
  </p:handoutMasterIdLst>
  <p:sldIdLst>
    <p:sldId id="336" r:id="rId2"/>
    <p:sldId id="515" r:id="rId3"/>
    <p:sldId id="487" r:id="rId4"/>
    <p:sldId id="517" r:id="rId5"/>
    <p:sldId id="539" r:id="rId6"/>
    <p:sldId id="545" r:id="rId7"/>
    <p:sldId id="546" r:id="rId8"/>
    <p:sldId id="547" r:id="rId9"/>
    <p:sldId id="548" r:id="rId10"/>
    <p:sldId id="550" r:id="rId11"/>
    <p:sldId id="549" r:id="rId12"/>
    <p:sldId id="552" r:id="rId13"/>
    <p:sldId id="553" r:id="rId14"/>
    <p:sldId id="554" r:id="rId15"/>
    <p:sldId id="555" r:id="rId16"/>
    <p:sldId id="556" r:id="rId17"/>
    <p:sldId id="557" r:id="rId18"/>
    <p:sldId id="558" r:id="rId19"/>
    <p:sldId id="559" r:id="rId20"/>
    <p:sldId id="560" r:id="rId21"/>
    <p:sldId id="541" r:id="rId22"/>
  </p:sldIdLst>
  <p:sldSz cx="9144000" cy="6858000" type="screen4x3"/>
  <p:notesSz cx="6986588"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a:srgbClr val="9FB8CD"/>
    <a:srgbClr val="727CA3"/>
    <a:srgbClr val="EBECF0"/>
    <a:srgbClr val="003399"/>
    <a:srgbClr val="6F889D"/>
    <a:srgbClr val="FF6600"/>
    <a:srgbClr val="A50021"/>
    <a:srgbClr val="CB6C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p:restoredLeft sz="34615" autoAdjust="0"/>
    <p:restoredTop sz="97513" autoAdjust="0"/>
  </p:normalViewPr>
  <p:slideViewPr>
    <p:cSldViewPr>
      <p:cViewPr>
        <p:scale>
          <a:sx n="100" d="100"/>
          <a:sy n="100" d="100"/>
        </p:scale>
        <p:origin x="-802" y="422"/>
      </p:cViewPr>
      <p:guideLst>
        <p:guide orient="horz" pos="2160"/>
        <p:guide pos="2880"/>
      </p:guideLst>
    </p:cSldViewPr>
  </p:slideViewPr>
  <p:outlineViewPr>
    <p:cViewPr>
      <p:scale>
        <a:sx n="33" d="100"/>
        <a:sy n="33" d="100"/>
      </p:scale>
      <p:origin x="264" y="224964"/>
    </p:cViewPr>
  </p:outlineViewPr>
  <p:notesTextViewPr>
    <p:cViewPr>
      <p:scale>
        <a:sx n="100" d="100"/>
        <a:sy n="100" d="100"/>
      </p:scale>
      <p:origin x="0" y="0"/>
    </p:cViewPr>
  </p:notesTextViewPr>
  <p:sorterViewPr>
    <p:cViewPr>
      <p:scale>
        <a:sx n="66" d="100"/>
        <a:sy n="66" d="100"/>
      </p:scale>
      <p:origin x="0" y="501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842" cy="463546"/>
          </a:xfrm>
          <a:prstGeom prst="rect">
            <a:avLst/>
          </a:prstGeom>
        </p:spPr>
        <p:txBody>
          <a:bodyPr vert="horz" lIns="92089" tIns="46045" rIns="92089" bIns="46045" rtlCol="0"/>
          <a:lstStyle>
            <a:lvl1pPr algn="l">
              <a:defRPr sz="1200"/>
            </a:lvl1pPr>
          </a:lstStyle>
          <a:p>
            <a:endParaRPr lang="en-US"/>
          </a:p>
        </p:txBody>
      </p:sp>
      <p:sp>
        <p:nvSpPr>
          <p:cNvPr id="3" name="Date Placeholder 2"/>
          <p:cNvSpPr>
            <a:spLocks noGrp="1"/>
          </p:cNvSpPr>
          <p:nvPr>
            <p:ph type="dt" sz="quarter" idx="1"/>
          </p:nvPr>
        </p:nvSpPr>
        <p:spPr>
          <a:xfrm>
            <a:off x="3957147" y="0"/>
            <a:ext cx="3027842" cy="463546"/>
          </a:xfrm>
          <a:prstGeom prst="rect">
            <a:avLst/>
          </a:prstGeom>
        </p:spPr>
        <p:txBody>
          <a:bodyPr vert="horz" lIns="92089" tIns="46045" rIns="92089" bIns="46045" rtlCol="0"/>
          <a:lstStyle>
            <a:lvl1pPr algn="r">
              <a:defRPr sz="1200"/>
            </a:lvl1pPr>
          </a:lstStyle>
          <a:p>
            <a:fld id="{7B0B5088-9651-4D19-A324-BB1729D2B16C}" type="datetimeFigureOut">
              <a:rPr lang="en-US" smtClean="0"/>
              <a:pPr/>
              <a:t>9/1/2014</a:t>
            </a:fld>
            <a:endParaRPr lang="en-US"/>
          </a:p>
        </p:txBody>
      </p:sp>
      <p:sp>
        <p:nvSpPr>
          <p:cNvPr id="4" name="Footer Placeholder 3"/>
          <p:cNvSpPr>
            <a:spLocks noGrp="1"/>
          </p:cNvSpPr>
          <p:nvPr>
            <p:ph type="ftr" sz="quarter" idx="2"/>
          </p:nvPr>
        </p:nvSpPr>
        <p:spPr>
          <a:xfrm>
            <a:off x="0" y="8818557"/>
            <a:ext cx="3027842" cy="463546"/>
          </a:xfrm>
          <a:prstGeom prst="rect">
            <a:avLst/>
          </a:prstGeom>
        </p:spPr>
        <p:txBody>
          <a:bodyPr vert="horz" lIns="92089" tIns="46045" rIns="92089" bIns="46045" rtlCol="0" anchor="b"/>
          <a:lstStyle>
            <a:lvl1pPr algn="l">
              <a:defRPr sz="1200"/>
            </a:lvl1pPr>
          </a:lstStyle>
          <a:p>
            <a:endParaRPr lang="en-US"/>
          </a:p>
        </p:txBody>
      </p:sp>
      <p:sp>
        <p:nvSpPr>
          <p:cNvPr id="5" name="Slide Number Placeholder 4"/>
          <p:cNvSpPr>
            <a:spLocks noGrp="1"/>
          </p:cNvSpPr>
          <p:nvPr>
            <p:ph type="sldNum" sz="quarter" idx="3"/>
          </p:nvPr>
        </p:nvSpPr>
        <p:spPr>
          <a:xfrm>
            <a:off x="3957147" y="8818557"/>
            <a:ext cx="3027842" cy="463546"/>
          </a:xfrm>
          <a:prstGeom prst="rect">
            <a:avLst/>
          </a:prstGeom>
        </p:spPr>
        <p:txBody>
          <a:bodyPr vert="horz" lIns="92089" tIns="46045" rIns="92089" bIns="46045" rtlCol="0" anchor="b"/>
          <a:lstStyle>
            <a:lvl1pPr algn="r">
              <a:defRPr sz="1200"/>
            </a:lvl1pPr>
          </a:lstStyle>
          <a:p>
            <a:fld id="{07B4F23B-F639-4848-BD59-ACC0FD0318B3}" type="slidenum">
              <a:rPr lang="en-US" smtClean="0"/>
              <a:pPr/>
              <a:t>‹#›</a:t>
            </a:fld>
            <a:endParaRPr lang="en-US"/>
          </a:p>
        </p:txBody>
      </p:sp>
    </p:spTree>
    <p:extLst>
      <p:ext uri="{BB962C8B-B14F-4D97-AF65-F5344CB8AC3E}">
        <p14:creationId xmlns:p14="http://schemas.microsoft.com/office/powerpoint/2010/main" val="1821029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521" cy="464185"/>
          </a:xfrm>
          <a:prstGeom prst="rect">
            <a:avLst/>
          </a:prstGeom>
        </p:spPr>
        <p:txBody>
          <a:bodyPr vert="horz" lIns="92964" tIns="46482" rIns="92964" bIns="46482" rtlCol="0"/>
          <a:lstStyle>
            <a:lvl1pPr algn="l">
              <a:defRPr sz="1200"/>
            </a:lvl1pPr>
          </a:lstStyle>
          <a:p>
            <a:endParaRPr lang="en-US"/>
          </a:p>
        </p:txBody>
      </p:sp>
      <p:sp>
        <p:nvSpPr>
          <p:cNvPr id="3" name="Date Placeholder 2"/>
          <p:cNvSpPr>
            <a:spLocks noGrp="1"/>
          </p:cNvSpPr>
          <p:nvPr>
            <p:ph type="dt" idx="1"/>
          </p:nvPr>
        </p:nvSpPr>
        <p:spPr>
          <a:xfrm>
            <a:off x="3957450" y="0"/>
            <a:ext cx="3027521" cy="464185"/>
          </a:xfrm>
          <a:prstGeom prst="rect">
            <a:avLst/>
          </a:prstGeom>
        </p:spPr>
        <p:txBody>
          <a:bodyPr vert="horz" lIns="92964" tIns="46482" rIns="92964" bIns="46482" rtlCol="0"/>
          <a:lstStyle>
            <a:lvl1pPr algn="r">
              <a:defRPr sz="1200"/>
            </a:lvl1pPr>
          </a:lstStyle>
          <a:p>
            <a:fld id="{D9D97200-D746-4F7E-AC31-DA14C67A1C74}" type="datetimeFigureOut">
              <a:rPr lang="en-US" smtClean="0"/>
              <a:pPr/>
              <a:t>9/1/2014</a:t>
            </a:fld>
            <a:endParaRPr lang="en-US"/>
          </a:p>
        </p:txBody>
      </p:sp>
      <p:sp>
        <p:nvSpPr>
          <p:cNvPr id="4" name="Slide Image Placeholder 3"/>
          <p:cNvSpPr>
            <a:spLocks noGrp="1" noRot="1" noChangeAspect="1"/>
          </p:cNvSpPr>
          <p:nvPr>
            <p:ph type="sldImg" idx="2"/>
          </p:nvPr>
        </p:nvSpPr>
        <p:spPr>
          <a:xfrm>
            <a:off x="1171575" y="696913"/>
            <a:ext cx="4643438" cy="3481387"/>
          </a:xfrm>
          <a:prstGeom prst="rect">
            <a:avLst/>
          </a:prstGeom>
          <a:noFill/>
          <a:ln w="12700">
            <a:solidFill>
              <a:prstClr val="black"/>
            </a:solidFill>
          </a:ln>
        </p:spPr>
        <p:txBody>
          <a:bodyPr vert="horz" lIns="92964" tIns="46482" rIns="92964" bIns="46482" rtlCol="0" anchor="ctr"/>
          <a:lstStyle/>
          <a:p>
            <a:endParaRPr lang="en-US"/>
          </a:p>
        </p:txBody>
      </p:sp>
      <p:sp>
        <p:nvSpPr>
          <p:cNvPr id="5" name="Notes Placeholder 4"/>
          <p:cNvSpPr>
            <a:spLocks noGrp="1"/>
          </p:cNvSpPr>
          <p:nvPr>
            <p:ph type="body" sz="quarter" idx="3"/>
          </p:nvPr>
        </p:nvSpPr>
        <p:spPr>
          <a:xfrm>
            <a:off x="698659" y="4409758"/>
            <a:ext cx="5589270" cy="4177665"/>
          </a:xfrm>
          <a:prstGeom prst="rect">
            <a:avLst/>
          </a:prstGeom>
        </p:spPr>
        <p:txBody>
          <a:bodyPr vert="horz" lIns="92964" tIns="46482" rIns="92964" bIns="4648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7521" cy="464185"/>
          </a:xfrm>
          <a:prstGeom prst="rect">
            <a:avLst/>
          </a:prstGeom>
        </p:spPr>
        <p:txBody>
          <a:bodyPr vert="horz" lIns="92964" tIns="46482" rIns="92964" bIns="46482" rtlCol="0" anchor="b"/>
          <a:lstStyle>
            <a:lvl1pPr algn="l">
              <a:defRPr sz="1200"/>
            </a:lvl1pPr>
          </a:lstStyle>
          <a:p>
            <a:endParaRPr lang="en-US"/>
          </a:p>
        </p:txBody>
      </p:sp>
      <p:sp>
        <p:nvSpPr>
          <p:cNvPr id="7" name="Slide Number Placeholder 6"/>
          <p:cNvSpPr>
            <a:spLocks noGrp="1"/>
          </p:cNvSpPr>
          <p:nvPr>
            <p:ph type="sldNum" sz="quarter" idx="5"/>
          </p:nvPr>
        </p:nvSpPr>
        <p:spPr>
          <a:xfrm>
            <a:off x="3957450" y="8817904"/>
            <a:ext cx="3027521" cy="464185"/>
          </a:xfrm>
          <a:prstGeom prst="rect">
            <a:avLst/>
          </a:prstGeom>
        </p:spPr>
        <p:txBody>
          <a:bodyPr vert="horz" lIns="92964" tIns="46482" rIns="92964" bIns="46482" rtlCol="0" anchor="b"/>
          <a:lstStyle>
            <a:lvl1pPr algn="r">
              <a:defRPr sz="1200"/>
            </a:lvl1pPr>
          </a:lstStyle>
          <a:p>
            <a:fld id="{48A3A0F3-A330-43BB-B2AD-F5BA8E9D6AF6}" type="slidenum">
              <a:rPr lang="en-US" smtClean="0"/>
              <a:pPr/>
              <a:t>‹#›</a:t>
            </a:fld>
            <a:endParaRPr lang="en-US"/>
          </a:p>
        </p:txBody>
      </p:sp>
    </p:spTree>
    <p:extLst>
      <p:ext uri="{BB962C8B-B14F-4D97-AF65-F5344CB8AC3E}">
        <p14:creationId xmlns:p14="http://schemas.microsoft.com/office/powerpoint/2010/main" val="3614864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8A3A0F3-A330-43BB-B2AD-F5BA8E9D6AF6}"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8A3A0F3-A330-43BB-B2AD-F5BA8E9D6AF6}"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7 juin 2011</a:t>
            </a:r>
            <a:endParaRPr lang="en-US"/>
          </a:p>
        </p:txBody>
      </p:sp>
      <p:sp>
        <p:nvSpPr>
          <p:cNvPr id="5" name="Footer Placeholder 4"/>
          <p:cNvSpPr>
            <a:spLocks noGrp="1"/>
          </p:cNvSpPr>
          <p:nvPr>
            <p:ph type="ftr" sz="quarter" idx="11"/>
          </p:nvPr>
        </p:nvSpPr>
        <p:spPr/>
        <p:txBody>
          <a:bodyPr/>
          <a:lstStyle/>
          <a:p>
            <a:r>
              <a:rPr lang="en-US" smtClean="0"/>
              <a:t>ICT Unit Overview</a:t>
            </a:r>
            <a:endParaRPr lang="en-US"/>
          </a:p>
        </p:txBody>
      </p:sp>
      <p:sp>
        <p:nvSpPr>
          <p:cNvPr id="6" name="Slide Number Placeholder 5"/>
          <p:cNvSpPr>
            <a:spLocks noGrp="1"/>
          </p:cNvSpPr>
          <p:nvPr>
            <p:ph type="sldNum" sz="quarter" idx="12"/>
          </p:nvPr>
        </p:nvSpPr>
        <p:spPr/>
        <p:txBody>
          <a:bodyPr/>
          <a:lstStyle/>
          <a:p>
            <a:fld id="{5B96F7D5-A614-41E4-BCA1-A7777FC9F7C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7 juin 2011</a:t>
            </a:r>
            <a:endParaRPr lang="en-US"/>
          </a:p>
        </p:txBody>
      </p:sp>
      <p:sp>
        <p:nvSpPr>
          <p:cNvPr id="5" name="Footer Placeholder 4"/>
          <p:cNvSpPr>
            <a:spLocks noGrp="1"/>
          </p:cNvSpPr>
          <p:nvPr>
            <p:ph type="ftr" sz="quarter" idx="11"/>
          </p:nvPr>
        </p:nvSpPr>
        <p:spPr/>
        <p:txBody>
          <a:bodyPr/>
          <a:lstStyle/>
          <a:p>
            <a:r>
              <a:rPr lang="en-US" smtClean="0"/>
              <a:t>ICT Unit Overview</a:t>
            </a:r>
            <a:endParaRPr lang="en-US"/>
          </a:p>
        </p:txBody>
      </p:sp>
      <p:sp>
        <p:nvSpPr>
          <p:cNvPr id="6" name="Slide Number Placeholder 5"/>
          <p:cNvSpPr>
            <a:spLocks noGrp="1"/>
          </p:cNvSpPr>
          <p:nvPr>
            <p:ph type="sldNum" sz="quarter" idx="12"/>
          </p:nvPr>
        </p:nvSpPr>
        <p:spPr/>
        <p:txBody>
          <a:bodyPr/>
          <a:lstStyle/>
          <a:p>
            <a:fld id="{5B96F7D5-A614-41E4-BCA1-A7777FC9F7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7 juin 2011</a:t>
            </a:r>
            <a:endParaRPr lang="en-US"/>
          </a:p>
        </p:txBody>
      </p:sp>
      <p:sp>
        <p:nvSpPr>
          <p:cNvPr id="5" name="Footer Placeholder 4"/>
          <p:cNvSpPr>
            <a:spLocks noGrp="1"/>
          </p:cNvSpPr>
          <p:nvPr>
            <p:ph type="ftr" sz="quarter" idx="11"/>
          </p:nvPr>
        </p:nvSpPr>
        <p:spPr/>
        <p:txBody>
          <a:bodyPr/>
          <a:lstStyle/>
          <a:p>
            <a:r>
              <a:rPr lang="en-US" smtClean="0"/>
              <a:t>ICT Unit Overview</a:t>
            </a:r>
            <a:endParaRPr lang="en-US"/>
          </a:p>
        </p:txBody>
      </p:sp>
      <p:sp>
        <p:nvSpPr>
          <p:cNvPr id="6" name="Slide Number Placeholder 5"/>
          <p:cNvSpPr>
            <a:spLocks noGrp="1"/>
          </p:cNvSpPr>
          <p:nvPr>
            <p:ph type="sldNum" sz="quarter" idx="12"/>
          </p:nvPr>
        </p:nvSpPr>
        <p:spPr/>
        <p:txBody>
          <a:bodyPr/>
          <a:lstStyle/>
          <a:p>
            <a:fld id="{5B96F7D5-A614-41E4-BCA1-A7777FC9F7C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0800" y="0"/>
            <a:ext cx="6400800" cy="1143000"/>
          </a:xfrm>
        </p:spPr>
        <p:txBody>
          <a:bodyPr wrap="square">
            <a:noAutofit/>
          </a:bodyPr>
          <a:lstStyle>
            <a:lvl1pPr algn="r">
              <a:defRPr sz="3600" b="1" baseline="0">
                <a:solidFill>
                  <a:schemeClr val="tx1">
                    <a:lumMod val="75000"/>
                    <a:lumOff val="25000"/>
                  </a:schemeClr>
                </a:solidFill>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a:xfrm>
            <a:off x="762000" y="1371600"/>
            <a:ext cx="7696200" cy="4876800"/>
          </a:xfrm>
        </p:spPr>
        <p:txBody>
          <a:bodyPr>
            <a:noAutofit/>
          </a:bodyPr>
          <a:lstStyle>
            <a:lvl1pPr>
              <a:defRPr sz="2000" b="0">
                <a:solidFill>
                  <a:schemeClr val="tx1"/>
                </a:solidFill>
              </a:defRPr>
            </a:lvl1pPr>
            <a:lvl2pPr>
              <a:defRPr sz="1800"/>
            </a:lvl2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smtClean="0"/>
              <a:t>7 juin 2011</a:t>
            </a:r>
            <a:endParaRPr lang="en-US" dirty="0"/>
          </a:p>
        </p:txBody>
      </p:sp>
      <p:sp>
        <p:nvSpPr>
          <p:cNvPr id="5" name="Footer Placeholder 4"/>
          <p:cNvSpPr>
            <a:spLocks noGrp="1"/>
          </p:cNvSpPr>
          <p:nvPr>
            <p:ph type="ftr" sz="quarter" idx="11"/>
          </p:nvPr>
        </p:nvSpPr>
        <p:spPr/>
        <p:txBody>
          <a:bodyPr/>
          <a:lstStyle/>
          <a:p>
            <a:r>
              <a:rPr lang="en-US" smtClean="0"/>
              <a:t>ICT Unit Overview</a:t>
            </a:r>
            <a:endParaRPr lang="en-US" dirty="0"/>
          </a:p>
        </p:txBody>
      </p:sp>
      <p:sp>
        <p:nvSpPr>
          <p:cNvPr id="6" name="Slide Number Placeholder 5"/>
          <p:cNvSpPr>
            <a:spLocks noGrp="1"/>
          </p:cNvSpPr>
          <p:nvPr>
            <p:ph type="sldNum" sz="quarter" idx="12"/>
          </p:nvPr>
        </p:nvSpPr>
        <p:spPr/>
        <p:txBody>
          <a:bodyPr/>
          <a:lstStyle/>
          <a:p>
            <a:fld id="{0DD356B0-EBBE-4E49-8F0F-9AA5D778423F}" type="slidenum">
              <a:rPr lang="en-US" smtClean="0"/>
              <a:pPr/>
              <a:t>‹#›</a:t>
            </a:fld>
            <a:endParaRPr lang="en-US" dirty="0"/>
          </a:p>
        </p:txBody>
      </p:sp>
      <p:cxnSp>
        <p:nvCxnSpPr>
          <p:cNvPr id="9" name="Straight Connector 8"/>
          <p:cNvCxnSpPr/>
          <p:nvPr userDrawn="1"/>
        </p:nvCxnSpPr>
        <p:spPr>
          <a:xfrm>
            <a:off x="0" y="1143000"/>
            <a:ext cx="9144000" cy="1588"/>
          </a:xfrm>
          <a:prstGeom prst="line">
            <a:avLst/>
          </a:prstGeom>
          <a:ln w="15875">
            <a:solidFill>
              <a:srgbClr val="C00000"/>
            </a:solidFill>
          </a:ln>
        </p:spPr>
        <p:style>
          <a:lnRef idx="1">
            <a:schemeClr val="accent1"/>
          </a:lnRef>
          <a:fillRef idx="0">
            <a:schemeClr val="accent1"/>
          </a:fillRef>
          <a:effectRef idx="0">
            <a:schemeClr val="accent1"/>
          </a:effectRef>
          <a:fontRef idx="minor">
            <a:schemeClr val="tx1"/>
          </a:fontRef>
        </p:style>
      </p:cxnSp>
      <p:pic>
        <p:nvPicPr>
          <p:cNvPr id="10" name="Picture 9"/>
          <p:cNvPicPr/>
          <p:nvPr userDrawn="1"/>
        </p:nvPicPr>
        <p:blipFill>
          <a:blip r:embed="rId2" cstate="print"/>
          <a:srcRect/>
          <a:stretch>
            <a:fillRect/>
          </a:stretch>
        </p:blipFill>
        <p:spPr bwMode="auto">
          <a:xfrm>
            <a:off x="0" y="57626"/>
            <a:ext cx="1733550" cy="932974"/>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7 juin 2011</a:t>
            </a:r>
            <a:endParaRPr lang="en-US"/>
          </a:p>
        </p:txBody>
      </p:sp>
      <p:sp>
        <p:nvSpPr>
          <p:cNvPr id="5" name="Footer Placeholder 4"/>
          <p:cNvSpPr>
            <a:spLocks noGrp="1"/>
          </p:cNvSpPr>
          <p:nvPr>
            <p:ph type="ftr" sz="quarter" idx="11"/>
          </p:nvPr>
        </p:nvSpPr>
        <p:spPr/>
        <p:txBody>
          <a:bodyPr/>
          <a:lstStyle/>
          <a:p>
            <a:r>
              <a:rPr lang="en-US" smtClean="0"/>
              <a:t>ICT Unit Overview</a:t>
            </a:r>
            <a:endParaRPr lang="en-US"/>
          </a:p>
        </p:txBody>
      </p:sp>
      <p:sp>
        <p:nvSpPr>
          <p:cNvPr id="6" name="Slide Number Placeholder 5"/>
          <p:cNvSpPr>
            <a:spLocks noGrp="1"/>
          </p:cNvSpPr>
          <p:nvPr>
            <p:ph type="sldNum" sz="quarter" idx="12"/>
          </p:nvPr>
        </p:nvSpPr>
        <p:spPr/>
        <p:txBody>
          <a:bodyPr/>
          <a:lstStyle/>
          <a:p>
            <a:fld id="{5B96F7D5-A614-41E4-BCA1-A7777FC9F7C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7 juin 2011</a:t>
            </a:r>
            <a:endParaRPr lang="en-US"/>
          </a:p>
        </p:txBody>
      </p:sp>
      <p:sp>
        <p:nvSpPr>
          <p:cNvPr id="6" name="Footer Placeholder 5"/>
          <p:cNvSpPr>
            <a:spLocks noGrp="1"/>
          </p:cNvSpPr>
          <p:nvPr>
            <p:ph type="ftr" sz="quarter" idx="11"/>
          </p:nvPr>
        </p:nvSpPr>
        <p:spPr/>
        <p:txBody>
          <a:bodyPr/>
          <a:lstStyle/>
          <a:p>
            <a:r>
              <a:rPr lang="en-US" smtClean="0"/>
              <a:t>ICT Unit Overview</a:t>
            </a:r>
            <a:endParaRPr lang="en-US"/>
          </a:p>
        </p:txBody>
      </p:sp>
      <p:sp>
        <p:nvSpPr>
          <p:cNvPr id="7" name="Slide Number Placeholder 6"/>
          <p:cNvSpPr>
            <a:spLocks noGrp="1"/>
          </p:cNvSpPr>
          <p:nvPr>
            <p:ph type="sldNum" sz="quarter" idx="12"/>
          </p:nvPr>
        </p:nvSpPr>
        <p:spPr/>
        <p:txBody>
          <a:bodyPr/>
          <a:lstStyle/>
          <a:p>
            <a:fld id="{5B96F7D5-A614-41E4-BCA1-A7777FC9F7C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7 juin 2011</a:t>
            </a:r>
            <a:endParaRPr lang="en-US"/>
          </a:p>
        </p:txBody>
      </p:sp>
      <p:sp>
        <p:nvSpPr>
          <p:cNvPr id="8" name="Footer Placeholder 7"/>
          <p:cNvSpPr>
            <a:spLocks noGrp="1"/>
          </p:cNvSpPr>
          <p:nvPr>
            <p:ph type="ftr" sz="quarter" idx="11"/>
          </p:nvPr>
        </p:nvSpPr>
        <p:spPr/>
        <p:txBody>
          <a:bodyPr/>
          <a:lstStyle/>
          <a:p>
            <a:r>
              <a:rPr lang="en-US" smtClean="0"/>
              <a:t>ICT Unit Overview</a:t>
            </a:r>
            <a:endParaRPr lang="en-US"/>
          </a:p>
        </p:txBody>
      </p:sp>
      <p:sp>
        <p:nvSpPr>
          <p:cNvPr id="9" name="Slide Number Placeholder 8"/>
          <p:cNvSpPr>
            <a:spLocks noGrp="1"/>
          </p:cNvSpPr>
          <p:nvPr>
            <p:ph type="sldNum" sz="quarter" idx="12"/>
          </p:nvPr>
        </p:nvSpPr>
        <p:spPr/>
        <p:txBody>
          <a:bodyPr/>
          <a:lstStyle/>
          <a:p>
            <a:fld id="{5B96F7D5-A614-41E4-BCA1-A7777FC9F7C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7 juin 2011</a:t>
            </a:r>
            <a:endParaRPr lang="en-US"/>
          </a:p>
        </p:txBody>
      </p:sp>
      <p:sp>
        <p:nvSpPr>
          <p:cNvPr id="4" name="Footer Placeholder 3"/>
          <p:cNvSpPr>
            <a:spLocks noGrp="1"/>
          </p:cNvSpPr>
          <p:nvPr>
            <p:ph type="ftr" sz="quarter" idx="11"/>
          </p:nvPr>
        </p:nvSpPr>
        <p:spPr/>
        <p:txBody>
          <a:bodyPr/>
          <a:lstStyle/>
          <a:p>
            <a:r>
              <a:rPr lang="en-US" smtClean="0"/>
              <a:t>ICT Unit Overview</a:t>
            </a:r>
            <a:endParaRPr lang="en-US"/>
          </a:p>
        </p:txBody>
      </p:sp>
      <p:sp>
        <p:nvSpPr>
          <p:cNvPr id="5" name="Slide Number Placeholder 4"/>
          <p:cNvSpPr>
            <a:spLocks noGrp="1"/>
          </p:cNvSpPr>
          <p:nvPr>
            <p:ph type="sldNum" sz="quarter" idx="12"/>
          </p:nvPr>
        </p:nvSpPr>
        <p:spPr/>
        <p:txBody>
          <a:bodyPr/>
          <a:lstStyle/>
          <a:p>
            <a:fld id="{5B96F7D5-A614-41E4-BCA1-A7777FC9F7C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7 juin 2011</a:t>
            </a:r>
            <a:endParaRPr lang="en-US"/>
          </a:p>
        </p:txBody>
      </p:sp>
      <p:sp>
        <p:nvSpPr>
          <p:cNvPr id="3" name="Footer Placeholder 2"/>
          <p:cNvSpPr>
            <a:spLocks noGrp="1"/>
          </p:cNvSpPr>
          <p:nvPr>
            <p:ph type="ftr" sz="quarter" idx="11"/>
          </p:nvPr>
        </p:nvSpPr>
        <p:spPr/>
        <p:txBody>
          <a:bodyPr/>
          <a:lstStyle/>
          <a:p>
            <a:r>
              <a:rPr lang="en-US" smtClean="0"/>
              <a:t>ICT Unit Overview</a:t>
            </a:r>
            <a:endParaRPr lang="en-US"/>
          </a:p>
        </p:txBody>
      </p:sp>
      <p:sp>
        <p:nvSpPr>
          <p:cNvPr id="4" name="Slide Number Placeholder 3"/>
          <p:cNvSpPr>
            <a:spLocks noGrp="1"/>
          </p:cNvSpPr>
          <p:nvPr>
            <p:ph type="sldNum" sz="quarter" idx="12"/>
          </p:nvPr>
        </p:nvSpPr>
        <p:spPr/>
        <p:txBody>
          <a:bodyPr/>
          <a:lstStyle/>
          <a:p>
            <a:fld id="{5B96F7D5-A614-41E4-BCA1-A7777FC9F7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7 juin 2011</a:t>
            </a:r>
            <a:endParaRPr lang="en-US"/>
          </a:p>
        </p:txBody>
      </p:sp>
      <p:sp>
        <p:nvSpPr>
          <p:cNvPr id="6" name="Footer Placeholder 5"/>
          <p:cNvSpPr>
            <a:spLocks noGrp="1"/>
          </p:cNvSpPr>
          <p:nvPr>
            <p:ph type="ftr" sz="quarter" idx="11"/>
          </p:nvPr>
        </p:nvSpPr>
        <p:spPr/>
        <p:txBody>
          <a:bodyPr/>
          <a:lstStyle/>
          <a:p>
            <a:r>
              <a:rPr lang="en-US" smtClean="0"/>
              <a:t>ICT Unit Overview</a:t>
            </a:r>
            <a:endParaRPr lang="en-US"/>
          </a:p>
        </p:txBody>
      </p:sp>
      <p:sp>
        <p:nvSpPr>
          <p:cNvPr id="7" name="Slide Number Placeholder 6"/>
          <p:cNvSpPr>
            <a:spLocks noGrp="1"/>
          </p:cNvSpPr>
          <p:nvPr>
            <p:ph type="sldNum" sz="quarter" idx="12"/>
          </p:nvPr>
        </p:nvSpPr>
        <p:spPr/>
        <p:txBody>
          <a:bodyPr/>
          <a:lstStyle/>
          <a:p>
            <a:fld id="{5B96F7D5-A614-41E4-BCA1-A7777FC9F7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7 juin 2011</a:t>
            </a:r>
            <a:endParaRPr lang="en-US"/>
          </a:p>
        </p:txBody>
      </p:sp>
      <p:sp>
        <p:nvSpPr>
          <p:cNvPr id="6" name="Footer Placeholder 5"/>
          <p:cNvSpPr>
            <a:spLocks noGrp="1"/>
          </p:cNvSpPr>
          <p:nvPr>
            <p:ph type="ftr" sz="quarter" idx="11"/>
          </p:nvPr>
        </p:nvSpPr>
        <p:spPr/>
        <p:txBody>
          <a:bodyPr/>
          <a:lstStyle/>
          <a:p>
            <a:r>
              <a:rPr lang="en-US" smtClean="0"/>
              <a:t>ICT Unit Overview</a:t>
            </a:r>
            <a:endParaRPr lang="en-US"/>
          </a:p>
        </p:txBody>
      </p:sp>
      <p:sp>
        <p:nvSpPr>
          <p:cNvPr id="7" name="Slide Number Placeholder 6"/>
          <p:cNvSpPr>
            <a:spLocks noGrp="1"/>
          </p:cNvSpPr>
          <p:nvPr>
            <p:ph type="sldNum" sz="quarter" idx="12"/>
          </p:nvPr>
        </p:nvSpPr>
        <p:spPr/>
        <p:txBody>
          <a:bodyPr/>
          <a:lstStyle/>
          <a:p>
            <a:fld id="{5B96F7D5-A614-41E4-BCA1-A7777FC9F7C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6600">
            <a:alpha val="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7 juin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ICT Unit Overview</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6F7D5-A614-41E4-BCA1-A7777FC9F7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parkme.com/" TargetMode="External"/><Relationship Id="rId2" Type="http://schemas.openxmlformats.org/officeDocument/2006/relationships/hyperlink" Target="http://letsembark.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scidev.net/filemanager/root/site_assets/global/data_spotlight/graph_global_data_fileminimizer_.jp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open-data.europa.eu/en/data/l" TargetMode="External"/><Relationship Id="rId2" Type="http://schemas.openxmlformats.org/officeDocument/2006/relationships/hyperlink" Target="http://data.un.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scidev.net/filemanager/root/site_assets/global/data_spotlight/open-data-600pxl_fileminimizer_.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C:\Users\wb320925\Desktop\CIT2.jpg"/>
          <p:cNvPicPr>
            <a:picLocks noChangeAspect="1" noChangeArrowheads="1"/>
          </p:cNvPicPr>
          <p:nvPr/>
        </p:nvPicPr>
        <p:blipFill>
          <a:blip r:embed="rId2" cstate="print"/>
          <a:srcRect/>
          <a:stretch>
            <a:fillRect/>
          </a:stretch>
        </p:blipFill>
        <p:spPr bwMode="auto">
          <a:xfrm>
            <a:off x="12192" y="0"/>
            <a:ext cx="9105900" cy="2657475"/>
          </a:xfrm>
          <a:prstGeom prst="rect">
            <a:avLst/>
          </a:prstGeom>
          <a:noFill/>
        </p:spPr>
      </p:pic>
      <p:sp>
        <p:nvSpPr>
          <p:cNvPr id="11" name="Rectangle 10"/>
          <p:cNvSpPr/>
          <p:nvPr/>
        </p:nvSpPr>
        <p:spPr>
          <a:xfrm>
            <a:off x="0" y="2162175"/>
            <a:ext cx="9144000" cy="1905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Content Placeholder 4"/>
          <p:cNvSpPr txBox="1">
            <a:spLocks/>
          </p:cNvSpPr>
          <p:nvPr/>
        </p:nvSpPr>
        <p:spPr>
          <a:xfrm>
            <a:off x="685800" y="2971800"/>
            <a:ext cx="2743200" cy="762000"/>
          </a:xfrm>
          <a:prstGeom prst="rect">
            <a:avLst/>
          </a:prstGeom>
        </p:spPr>
        <p:txBody>
          <a:bodyPr vert="horz" lIns="91440" tIns="45720" rIns="91440" bIns="45720" rtlCol="0">
            <a:noAutofit/>
          </a:bodyPr>
          <a:lstStyle/>
          <a:p>
            <a:pPr marL="0" marR="0" lvl="0" indent="0" defTabSz="914400" rtl="0" eaLnBrk="1" fontAlgn="auto" latinLnBrk="0" hangingPunct="1">
              <a:lnSpc>
                <a:spcPct val="100000"/>
              </a:lnSpc>
              <a:spcAft>
                <a:spcPts val="0"/>
              </a:spcAft>
              <a:buClrTx/>
              <a:buSzTx/>
              <a:buFont typeface="Arial" charset="0"/>
              <a:buNone/>
              <a:tabLst/>
              <a:defRPr/>
            </a:pPr>
            <a:endParaRPr lang="en-US" sz="4400" b="1" dirty="0" smtClean="0">
              <a:ln w="9525">
                <a:noFill/>
              </a:ln>
              <a:solidFill>
                <a:schemeClr val="tx2"/>
              </a:solidFill>
            </a:endParaRPr>
          </a:p>
        </p:txBody>
      </p:sp>
      <p:sp>
        <p:nvSpPr>
          <p:cNvPr id="16" name="Rectangle 15"/>
          <p:cNvSpPr/>
          <p:nvPr/>
        </p:nvSpPr>
        <p:spPr>
          <a:xfrm>
            <a:off x="381000" y="3505200"/>
            <a:ext cx="3276600" cy="400110"/>
          </a:xfrm>
          <a:prstGeom prst="rect">
            <a:avLst/>
          </a:prstGeom>
        </p:spPr>
        <p:txBody>
          <a:bodyPr wrap="square">
            <a:spAutoFit/>
          </a:bodyPr>
          <a:lstStyle/>
          <a:p>
            <a:pPr lvl="0">
              <a:defRPr/>
            </a:pPr>
            <a:endParaRPr lang="en-US" sz="2000" dirty="0">
              <a:ln>
                <a:solidFill>
                  <a:schemeClr val="tx2"/>
                </a:solidFill>
              </a:ln>
              <a:solidFill>
                <a:schemeClr val="bg1"/>
              </a:solidFill>
            </a:endParaRPr>
          </a:p>
        </p:txBody>
      </p:sp>
      <p:sp>
        <p:nvSpPr>
          <p:cNvPr id="32" name="Title 1"/>
          <p:cNvSpPr txBox="1">
            <a:spLocks/>
          </p:cNvSpPr>
          <p:nvPr/>
        </p:nvSpPr>
        <p:spPr>
          <a:xfrm>
            <a:off x="685800" y="4397375"/>
            <a:ext cx="8077200" cy="2232025"/>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buClrTx/>
              <a:buSzTx/>
              <a:buFontTx/>
              <a:buNone/>
              <a:tabLst/>
              <a:defRPr/>
            </a:pPr>
            <a:endParaRPr lang="en-US" b="1" dirty="0">
              <a:ln w="9525">
                <a:noFill/>
              </a:ln>
              <a:solidFill>
                <a:schemeClr val="accent6">
                  <a:lumMod val="75000"/>
                </a:schemeClr>
              </a:solidFill>
            </a:endParaRPr>
          </a:p>
        </p:txBody>
      </p:sp>
      <p:pic>
        <p:nvPicPr>
          <p:cNvPr id="10" name="Picture 9"/>
          <p:cNvPicPr/>
          <p:nvPr/>
        </p:nvPicPr>
        <p:blipFill>
          <a:blip r:embed="rId3" cstate="print"/>
          <a:srcRect/>
          <a:stretch>
            <a:fillRect/>
          </a:stretch>
        </p:blipFill>
        <p:spPr bwMode="auto">
          <a:xfrm>
            <a:off x="5410200" y="5925503"/>
            <a:ext cx="3590925" cy="856297"/>
          </a:xfrm>
          <a:prstGeom prst="rect">
            <a:avLst/>
          </a:prstGeom>
          <a:noFill/>
        </p:spPr>
      </p:pic>
      <p:sp>
        <p:nvSpPr>
          <p:cNvPr id="12" name="Title 11"/>
          <p:cNvSpPr>
            <a:spLocks noGrp="1"/>
          </p:cNvSpPr>
          <p:nvPr>
            <p:ph type="ctrTitle"/>
          </p:nvPr>
        </p:nvSpPr>
        <p:spPr>
          <a:xfrm>
            <a:off x="685800" y="2286000"/>
            <a:ext cx="7772400" cy="1695450"/>
          </a:xfrm>
        </p:spPr>
        <p:txBody>
          <a:bodyPr>
            <a:noAutofit/>
          </a:bodyPr>
          <a:lstStyle/>
          <a:p>
            <a:r>
              <a:rPr lang="fr-FR" b="1" dirty="0" smtClean="0">
                <a:solidFill>
                  <a:schemeClr val="bg1"/>
                </a:solidFill>
              </a:rPr>
              <a:t/>
            </a:r>
            <a:br>
              <a:rPr lang="fr-FR" b="1" dirty="0" smtClean="0">
                <a:solidFill>
                  <a:schemeClr val="bg1"/>
                </a:solidFill>
              </a:rPr>
            </a:br>
            <a:r>
              <a:rPr lang="fr-FR" b="1" dirty="0" err="1" smtClean="0">
                <a:solidFill>
                  <a:schemeClr val="bg1"/>
                </a:solidFill>
              </a:rPr>
              <a:t>Big</a:t>
            </a:r>
            <a:r>
              <a:rPr lang="fr-FR" b="1" dirty="0" smtClean="0">
                <a:solidFill>
                  <a:schemeClr val="bg1"/>
                </a:solidFill>
              </a:rPr>
              <a:t> Data and </a:t>
            </a:r>
            <a:r>
              <a:rPr lang="fr-FR" b="1" dirty="0" err="1" smtClean="0">
                <a:solidFill>
                  <a:schemeClr val="bg1"/>
                </a:solidFill>
              </a:rPr>
              <a:t>Urban</a:t>
            </a:r>
            <a:r>
              <a:rPr lang="fr-FR" b="1" dirty="0" smtClean="0">
                <a:solidFill>
                  <a:schemeClr val="bg1"/>
                </a:solidFill>
              </a:rPr>
              <a:t> </a:t>
            </a:r>
            <a:r>
              <a:rPr lang="fr-FR" b="1" dirty="0" err="1" smtClean="0">
                <a:solidFill>
                  <a:schemeClr val="bg1"/>
                </a:solidFill>
              </a:rPr>
              <a:t>Mobility</a:t>
            </a:r>
            <a:r>
              <a:rPr lang="fr-FR" b="1" dirty="0" smtClean="0">
                <a:solidFill>
                  <a:schemeClr val="bg1"/>
                </a:solidFill>
              </a:rPr>
              <a:t> </a:t>
            </a:r>
            <a:r>
              <a:rPr lang="en-US" sz="6000" dirty="0" smtClean="0"/>
              <a:t/>
            </a:r>
            <a:br>
              <a:rPr lang="en-US" sz="6000" dirty="0" smtClean="0"/>
            </a:br>
            <a:endParaRPr lang="fr-FR" sz="6000" dirty="0"/>
          </a:p>
        </p:txBody>
      </p:sp>
      <p:sp>
        <p:nvSpPr>
          <p:cNvPr id="14" name="TextBox 13"/>
          <p:cNvSpPr txBox="1"/>
          <p:nvPr/>
        </p:nvSpPr>
        <p:spPr>
          <a:xfrm>
            <a:off x="228600" y="5029200"/>
            <a:ext cx="8763000" cy="461665"/>
          </a:xfrm>
          <a:prstGeom prst="rect">
            <a:avLst/>
          </a:prstGeom>
          <a:noFill/>
        </p:spPr>
        <p:txBody>
          <a:bodyPr wrap="square" rtlCol="0">
            <a:spAutoFit/>
          </a:bodyPr>
          <a:lstStyle/>
          <a:p>
            <a:pPr algn="ctr"/>
            <a:r>
              <a:rPr lang="fr-FR" sz="2400" b="1" dirty="0" smtClean="0">
                <a:solidFill>
                  <a:schemeClr val="tx1">
                    <a:lumMod val="50000"/>
                    <a:lumOff val="50000"/>
                  </a:schemeClr>
                </a:solidFill>
              </a:rPr>
              <a:t>Jacqueline </a:t>
            </a:r>
            <a:r>
              <a:rPr lang="fr-FR" sz="2400" b="1" dirty="0" err="1" smtClean="0">
                <a:solidFill>
                  <a:schemeClr val="tx1">
                    <a:lumMod val="50000"/>
                    <a:lumOff val="50000"/>
                  </a:schemeClr>
                </a:solidFill>
              </a:rPr>
              <a:t>Dubow</a:t>
            </a:r>
            <a:endParaRPr lang="fr-FR" sz="2400" b="1" dirty="0" smtClean="0">
              <a:solidFill>
                <a:schemeClr val="tx1">
                  <a:lumMod val="50000"/>
                  <a:lumOff val="50000"/>
                </a:schemeClr>
              </a:solidFill>
            </a:endParaRPr>
          </a:p>
        </p:txBody>
      </p:sp>
      <p:sp>
        <p:nvSpPr>
          <p:cNvPr id="2" name="TextBox 1"/>
          <p:cNvSpPr txBox="1"/>
          <p:nvPr/>
        </p:nvSpPr>
        <p:spPr>
          <a:xfrm>
            <a:off x="95992" y="228600"/>
            <a:ext cx="9067800" cy="1354217"/>
          </a:xfrm>
          <a:prstGeom prst="rect">
            <a:avLst/>
          </a:prstGeom>
          <a:noFill/>
        </p:spPr>
        <p:txBody>
          <a:bodyPr wrap="square" rtlCol="0">
            <a:spAutoFit/>
          </a:bodyPr>
          <a:lstStyle/>
          <a:p>
            <a:pPr algn="ctr"/>
            <a:r>
              <a:rPr lang="fr-FR" sz="3200" b="1" dirty="0" err="1" smtClean="0"/>
              <a:t>Cairo</a:t>
            </a:r>
            <a:r>
              <a:rPr lang="fr-FR" sz="3200" b="1" dirty="0" smtClean="0"/>
              <a:t> Workshop</a:t>
            </a:r>
          </a:p>
          <a:p>
            <a:pPr algn="ctr"/>
            <a:r>
              <a:rPr lang="fr-FR" sz="3200" b="1" dirty="0" smtClean="0"/>
              <a:t> </a:t>
            </a:r>
            <a:r>
              <a:rPr lang="fr-FR" sz="3200" b="1" dirty="0" err="1"/>
              <a:t>June</a:t>
            </a:r>
            <a:r>
              <a:rPr lang="fr-FR" sz="3200" b="1" dirty="0"/>
              <a:t> 2, 2014</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lstStyle/>
          <a:p>
            <a:r>
              <a:rPr lang="en-US" sz="3600" dirty="0"/>
              <a:t>Access to </a:t>
            </a:r>
            <a:r>
              <a:rPr lang="en-US" sz="3600" dirty="0" smtClean="0"/>
              <a:t>data</a:t>
            </a:r>
          </a:p>
          <a:p>
            <a:r>
              <a:rPr lang="fr-FR" sz="3600" dirty="0"/>
              <a:t>M</a:t>
            </a:r>
            <a:r>
              <a:rPr lang="fr-FR" sz="3600" dirty="0" smtClean="0"/>
              <a:t>ore </a:t>
            </a:r>
            <a:r>
              <a:rPr lang="fr-FR" sz="3600" dirty="0" err="1"/>
              <a:t>than</a:t>
            </a:r>
            <a:r>
              <a:rPr lang="fr-FR" sz="3600" dirty="0"/>
              <a:t> </a:t>
            </a:r>
            <a:r>
              <a:rPr lang="fr-FR" sz="3600" dirty="0" err="1" smtClean="0"/>
              <a:t>just</a:t>
            </a:r>
            <a:r>
              <a:rPr lang="fr-FR" sz="3600" dirty="0" smtClean="0"/>
              <a:t> </a:t>
            </a:r>
            <a:r>
              <a:rPr lang="fr-FR" sz="3600" dirty="0" err="1"/>
              <a:t>numbers</a:t>
            </a:r>
            <a:r>
              <a:rPr lang="fr-FR" sz="3600" dirty="0"/>
              <a:t> </a:t>
            </a:r>
            <a:endParaRPr lang="fr-FR" sz="3600" dirty="0" smtClean="0"/>
          </a:p>
          <a:p>
            <a:r>
              <a:rPr lang="en-US" sz="3600" dirty="0" smtClean="0"/>
              <a:t>Visualization</a:t>
            </a:r>
          </a:p>
          <a:p>
            <a:r>
              <a:rPr lang="en-US" sz="3600" dirty="0" smtClean="0"/>
              <a:t>Reshaping the workforce</a:t>
            </a:r>
            <a:endParaRPr lang="en-US" sz="3600" dirty="0"/>
          </a:p>
          <a:p>
            <a:endParaRPr lang="en-US" dirty="0"/>
          </a:p>
          <a:p>
            <a:endParaRPr lang="en-US" dirty="0"/>
          </a:p>
        </p:txBody>
      </p:sp>
      <p:sp>
        <p:nvSpPr>
          <p:cNvPr id="4" name="Slide Number Placeholder 3"/>
          <p:cNvSpPr>
            <a:spLocks noGrp="1"/>
          </p:cNvSpPr>
          <p:nvPr>
            <p:ph type="sldNum" sz="quarter" idx="12"/>
          </p:nvPr>
        </p:nvSpPr>
        <p:spPr/>
        <p:txBody>
          <a:bodyPr/>
          <a:lstStyle/>
          <a:p>
            <a:fld id="{0DD356B0-EBBE-4E49-8F0F-9AA5D778423F}" type="slidenum">
              <a:rPr lang="en-US" smtClean="0"/>
              <a:pPr/>
              <a:t>10</a:t>
            </a:fld>
            <a:endParaRPr lang="en-US" dirty="0"/>
          </a:p>
        </p:txBody>
      </p:sp>
    </p:spTree>
    <p:extLst>
      <p:ext uri="{BB962C8B-B14F-4D97-AF65-F5344CB8AC3E}">
        <p14:creationId xmlns:p14="http://schemas.microsoft.com/office/powerpoint/2010/main" val="36805290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 to data</a:t>
            </a:r>
          </a:p>
        </p:txBody>
      </p:sp>
      <p:sp>
        <p:nvSpPr>
          <p:cNvPr id="3" name="Content Placeholder 2"/>
          <p:cNvSpPr>
            <a:spLocks noGrp="1"/>
          </p:cNvSpPr>
          <p:nvPr>
            <p:ph idx="1"/>
          </p:nvPr>
        </p:nvSpPr>
        <p:spPr/>
        <p:txBody>
          <a:bodyPr/>
          <a:lstStyle/>
          <a:p>
            <a:r>
              <a:rPr lang="en-US" sz="3200" dirty="0" smtClean="0"/>
              <a:t>Most </a:t>
            </a:r>
            <a:r>
              <a:rPr lang="en-US" sz="3200" dirty="0"/>
              <a:t>crucial challenge.  In many countries, access to data is still severely regulated by government bodies and is highly restricted.  </a:t>
            </a:r>
            <a:endParaRPr lang="en-US" sz="3200" dirty="0" smtClean="0"/>
          </a:p>
          <a:p>
            <a:r>
              <a:rPr lang="en-US" sz="3200" dirty="0" smtClean="0"/>
              <a:t>Big Data </a:t>
            </a:r>
            <a:r>
              <a:rPr lang="en-US" sz="3200" dirty="0"/>
              <a:t>also provides an economic boost and increased job creation</a:t>
            </a:r>
            <a:r>
              <a:rPr lang="en-US" sz="3200" dirty="0" smtClean="0"/>
              <a:t>.</a:t>
            </a:r>
          </a:p>
          <a:p>
            <a:r>
              <a:rPr lang="en-US" sz="3200" dirty="0" smtClean="0"/>
              <a:t> However</a:t>
            </a:r>
            <a:r>
              <a:rPr lang="en-US" sz="3200" dirty="0"/>
              <a:t>, in many developing countries, access to data—despite clear benefits—is still lagging behind, even if some countries have the skilled workforce and the technology to use Big Data.</a:t>
            </a:r>
          </a:p>
          <a:p>
            <a:endParaRPr lang="en-US" sz="3200" dirty="0"/>
          </a:p>
        </p:txBody>
      </p:sp>
      <p:sp>
        <p:nvSpPr>
          <p:cNvPr id="4" name="Slide Number Placeholder 3"/>
          <p:cNvSpPr>
            <a:spLocks noGrp="1"/>
          </p:cNvSpPr>
          <p:nvPr>
            <p:ph type="sldNum" sz="quarter" idx="12"/>
          </p:nvPr>
        </p:nvSpPr>
        <p:spPr/>
        <p:txBody>
          <a:bodyPr/>
          <a:lstStyle/>
          <a:p>
            <a:fld id="{0DD356B0-EBBE-4E49-8F0F-9AA5D778423F}" type="slidenum">
              <a:rPr lang="en-US" smtClean="0"/>
              <a:pPr/>
              <a:t>11</a:t>
            </a:fld>
            <a:endParaRPr lang="en-US" dirty="0"/>
          </a:p>
        </p:txBody>
      </p:sp>
    </p:spTree>
    <p:extLst>
      <p:ext uri="{BB962C8B-B14F-4D97-AF65-F5344CB8AC3E}">
        <p14:creationId xmlns:p14="http://schemas.microsoft.com/office/powerpoint/2010/main" val="36805290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more than the</a:t>
            </a:r>
            <a:br>
              <a:rPr lang="en-US" dirty="0" smtClean="0"/>
            </a:br>
            <a:r>
              <a:rPr lang="en-US" dirty="0" smtClean="0"/>
              <a:t>numbers</a:t>
            </a:r>
            <a:endParaRPr lang="en-US" dirty="0"/>
          </a:p>
        </p:txBody>
      </p:sp>
      <p:sp>
        <p:nvSpPr>
          <p:cNvPr id="3" name="Content Placeholder 2"/>
          <p:cNvSpPr>
            <a:spLocks noGrp="1"/>
          </p:cNvSpPr>
          <p:nvPr>
            <p:ph idx="1"/>
          </p:nvPr>
        </p:nvSpPr>
        <p:spPr/>
        <p:txBody>
          <a:bodyPr/>
          <a:lstStyle/>
          <a:p>
            <a:r>
              <a:rPr lang="en-US" sz="3200" dirty="0" smtClean="0"/>
              <a:t>Selection </a:t>
            </a:r>
            <a:r>
              <a:rPr lang="en-US" sz="3200" dirty="0" err="1" smtClean="0"/>
              <a:t>biais</a:t>
            </a:r>
            <a:endParaRPr lang="en-US" sz="3200" dirty="0" smtClean="0"/>
          </a:p>
          <a:p>
            <a:pPr lvl="1"/>
            <a:r>
              <a:rPr lang="en-US" sz="2800" dirty="0" smtClean="0"/>
              <a:t>Lack of external validity</a:t>
            </a:r>
          </a:p>
          <a:p>
            <a:r>
              <a:rPr lang="en-US" sz="3200" dirty="0"/>
              <a:t>T</a:t>
            </a:r>
            <a:r>
              <a:rPr lang="en-US" sz="3200" dirty="0" smtClean="0"/>
              <a:t>oo </a:t>
            </a:r>
            <a:r>
              <a:rPr lang="en-US" sz="3200" dirty="0"/>
              <a:t>much on correlation and </a:t>
            </a:r>
            <a:r>
              <a:rPr lang="en-US" sz="3200" dirty="0" smtClean="0"/>
              <a:t>prediction</a:t>
            </a:r>
            <a:r>
              <a:rPr lang="en-US" sz="3200" dirty="0"/>
              <a:t>	</a:t>
            </a:r>
            <a:endParaRPr lang="en-US" sz="3200" dirty="0" smtClean="0"/>
          </a:p>
          <a:p>
            <a:pPr lvl="1"/>
            <a:r>
              <a:rPr lang="en-US" sz="2800" dirty="0"/>
              <a:t>Predictive </a:t>
            </a:r>
            <a:r>
              <a:rPr lang="en-US" sz="2800" dirty="0" smtClean="0"/>
              <a:t>policing</a:t>
            </a:r>
            <a:r>
              <a:rPr lang="en-US" sz="2800" dirty="0"/>
              <a:t> </a:t>
            </a:r>
            <a:r>
              <a:rPr lang="en-US" sz="2800" dirty="0" smtClean="0"/>
              <a:t>in UK</a:t>
            </a:r>
            <a:endParaRPr lang="en-US" sz="2800" dirty="0"/>
          </a:p>
        </p:txBody>
      </p:sp>
      <p:sp>
        <p:nvSpPr>
          <p:cNvPr id="4" name="Slide Number Placeholder 3"/>
          <p:cNvSpPr>
            <a:spLocks noGrp="1"/>
          </p:cNvSpPr>
          <p:nvPr>
            <p:ph type="sldNum" sz="quarter" idx="12"/>
          </p:nvPr>
        </p:nvSpPr>
        <p:spPr/>
        <p:txBody>
          <a:bodyPr/>
          <a:lstStyle/>
          <a:p>
            <a:fld id="{0DD356B0-EBBE-4E49-8F0F-9AA5D778423F}" type="slidenum">
              <a:rPr lang="en-US" smtClean="0"/>
              <a:pPr/>
              <a:t>12</a:t>
            </a:fld>
            <a:endParaRPr lang="en-US" dirty="0"/>
          </a:p>
        </p:txBody>
      </p:sp>
    </p:spTree>
    <p:extLst>
      <p:ext uri="{BB962C8B-B14F-4D97-AF65-F5344CB8AC3E}">
        <p14:creationId xmlns:p14="http://schemas.microsoft.com/office/powerpoint/2010/main" val="36805290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Reshaping the Workforce</a:t>
            </a:r>
            <a:endParaRPr lang="en-US" dirty="0"/>
          </a:p>
        </p:txBody>
      </p:sp>
      <p:sp>
        <p:nvSpPr>
          <p:cNvPr id="4" name="Slide Number Placeholder 3"/>
          <p:cNvSpPr>
            <a:spLocks noGrp="1"/>
          </p:cNvSpPr>
          <p:nvPr>
            <p:ph type="sldNum" sz="quarter" idx="12"/>
          </p:nvPr>
        </p:nvSpPr>
        <p:spPr/>
        <p:txBody>
          <a:bodyPr/>
          <a:lstStyle/>
          <a:p>
            <a:fld id="{0DD356B0-EBBE-4E49-8F0F-9AA5D778423F}" type="slidenum">
              <a:rPr lang="en-US" smtClean="0"/>
              <a:pPr/>
              <a:t>13</a:t>
            </a:fld>
            <a:endParaRPr lang="en-US" dirty="0"/>
          </a:p>
        </p:txBody>
      </p:sp>
      <p:pic>
        <p:nvPicPr>
          <p:cNvPr id="5" name="Content Placeholder 4" descr="http://www.eab.com/~/media/EAB/Research-and-Insights/COE/Resources/Infographics/2013/26380-COE-Big-Data-Landing-Page-image.jpg"/>
          <p:cNvPicPr>
            <a:picLocks noGrp="1"/>
          </p:cNvPicPr>
          <p:nvPr>
            <p:ph idx="1"/>
          </p:nvPr>
        </p:nvPicPr>
        <p:blipFill>
          <a:blip r:embed="rId2" cstate="print"/>
          <a:srcRect/>
          <a:stretch>
            <a:fillRect/>
          </a:stretch>
        </p:blipFill>
        <p:spPr bwMode="auto">
          <a:xfrm>
            <a:off x="2903220" y="1371600"/>
            <a:ext cx="3413760" cy="4876800"/>
          </a:xfrm>
          <a:prstGeom prst="rect">
            <a:avLst/>
          </a:prstGeom>
          <a:noFill/>
          <a:ln w="9525">
            <a:noFill/>
            <a:miter lim="800000"/>
            <a:headEnd/>
            <a:tailEnd/>
          </a:ln>
        </p:spPr>
      </p:pic>
      <p:sp>
        <p:nvSpPr>
          <p:cNvPr id="6" name="TextBox 5"/>
          <p:cNvSpPr txBox="1"/>
          <p:nvPr/>
        </p:nvSpPr>
        <p:spPr>
          <a:xfrm>
            <a:off x="5638800" y="6438724"/>
            <a:ext cx="2111475" cy="261610"/>
          </a:xfrm>
          <a:prstGeom prst="rect">
            <a:avLst/>
          </a:prstGeom>
          <a:noFill/>
        </p:spPr>
        <p:txBody>
          <a:bodyPr wrap="none" rtlCol="0">
            <a:spAutoFit/>
          </a:bodyPr>
          <a:lstStyle/>
          <a:p>
            <a:r>
              <a:rPr lang="en-US" sz="1100" dirty="0"/>
              <a:t>Source: Education Advisory board</a:t>
            </a:r>
          </a:p>
        </p:txBody>
      </p:sp>
    </p:spTree>
    <p:extLst>
      <p:ext uri="{BB962C8B-B14F-4D97-AF65-F5344CB8AC3E}">
        <p14:creationId xmlns:p14="http://schemas.microsoft.com/office/powerpoint/2010/main" val="36805290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 and Security</a:t>
            </a:r>
            <a:endParaRPr lang="en-US" dirty="0"/>
          </a:p>
        </p:txBody>
      </p:sp>
      <p:sp>
        <p:nvSpPr>
          <p:cNvPr id="4" name="Slide Number Placeholder 3"/>
          <p:cNvSpPr>
            <a:spLocks noGrp="1"/>
          </p:cNvSpPr>
          <p:nvPr>
            <p:ph type="sldNum" sz="quarter" idx="12"/>
          </p:nvPr>
        </p:nvSpPr>
        <p:spPr/>
        <p:txBody>
          <a:bodyPr/>
          <a:lstStyle/>
          <a:p>
            <a:fld id="{0DD356B0-EBBE-4E49-8F0F-9AA5D778423F}" type="slidenum">
              <a:rPr lang="en-US" smtClean="0"/>
              <a:pPr/>
              <a:t>14</a:t>
            </a:fld>
            <a:endParaRPr lang="en-US" dirty="0"/>
          </a:p>
        </p:txBody>
      </p:sp>
      <p:pic>
        <p:nvPicPr>
          <p:cNvPr id="5" name="Content Placeholder 4" descr="http://c.fastcompany.net/multisite_files/fastcompany/inline/2013/08/3015860-inline-actions.jpg"/>
          <p:cNvPicPr>
            <a:picLocks noGrp="1"/>
          </p:cNvPicPr>
          <p:nvPr>
            <p:ph idx="1"/>
          </p:nvPr>
        </p:nvPicPr>
        <p:blipFill>
          <a:blip r:embed="rId2" cstate="print"/>
          <a:srcRect/>
          <a:stretch>
            <a:fillRect/>
          </a:stretch>
        </p:blipFill>
        <p:spPr bwMode="auto">
          <a:xfrm>
            <a:off x="762000" y="1682550"/>
            <a:ext cx="7696200" cy="4254899"/>
          </a:xfrm>
          <a:prstGeom prst="rect">
            <a:avLst/>
          </a:prstGeom>
          <a:noFill/>
          <a:ln w="9525">
            <a:noFill/>
            <a:miter lim="800000"/>
            <a:headEnd/>
            <a:tailEnd/>
          </a:ln>
        </p:spPr>
      </p:pic>
    </p:spTree>
    <p:extLst>
      <p:ext uri="{BB962C8B-B14F-4D97-AF65-F5344CB8AC3E}">
        <p14:creationId xmlns:p14="http://schemas.microsoft.com/office/powerpoint/2010/main" val="36805290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Transport Sector</a:t>
            </a:r>
            <a:endParaRPr lang="en-US" dirty="0"/>
          </a:p>
        </p:txBody>
      </p:sp>
      <p:sp>
        <p:nvSpPr>
          <p:cNvPr id="3" name="Content Placeholder 2"/>
          <p:cNvSpPr>
            <a:spLocks noGrp="1"/>
          </p:cNvSpPr>
          <p:nvPr>
            <p:ph idx="1"/>
          </p:nvPr>
        </p:nvSpPr>
        <p:spPr/>
        <p:txBody>
          <a:bodyPr/>
          <a:lstStyle/>
          <a:p>
            <a:r>
              <a:rPr lang="en-US" b="1" dirty="0" err="1"/>
              <a:t>Geolocalisation</a:t>
            </a:r>
            <a:r>
              <a:rPr lang="en-US" dirty="0"/>
              <a:t> data are booming and help reducing CO2 </a:t>
            </a:r>
            <a:r>
              <a:rPr lang="en-US" dirty="0" smtClean="0"/>
              <a:t>emissions growth about </a:t>
            </a:r>
            <a:r>
              <a:rPr lang="en-US" dirty="0"/>
              <a:t>20% </a:t>
            </a:r>
            <a:r>
              <a:rPr lang="en-US" dirty="0" smtClean="0"/>
              <a:t>,  </a:t>
            </a:r>
            <a:r>
              <a:rPr lang="en-US" dirty="0"/>
              <a:t>could provide USD 500 billion in value worldwide in the form of time and fuel savings, or 380 </a:t>
            </a:r>
            <a:r>
              <a:rPr lang="en-US" dirty="0" err="1"/>
              <a:t>megatonnes</a:t>
            </a:r>
            <a:r>
              <a:rPr lang="en-US" dirty="0"/>
              <a:t> (million tons) of CO2 emissions saved.</a:t>
            </a:r>
            <a:r>
              <a:rPr lang="fr-FR" dirty="0"/>
              <a:t> </a:t>
            </a:r>
            <a:endParaRPr lang="en-US" dirty="0"/>
          </a:p>
          <a:p>
            <a:pPr lvl="0"/>
            <a:r>
              <a:rPr lang="en-US" b="1" dirty="0"/>
              <a:t>Real-time traffic information.</a:t>
            </a:r>
            <a:r>
              <a:rPr lang="en-US" dirty="0"/>
              <a:t> </a:t>
            </a:r>
            <a:r>
              <a:rPr lang="en-US" dirty="0" smtClean="0"/>
              <a:t>provide </a:t>
            </a:r>
            <a:r>
              <a:rPr lang="en-US" dirty="0"/>
              <a:t>information to consumers on their daily commute using a mix of data sources—public data (such as construction schedules), private data (such as telecom companies tracking individual user devices to calculate time to work), and some passively-generated data (for example, a cluster of calls made from a similar location might indicate a traffic jam).</a:t>
            </a:r>
          </a:p>
          <a:p>
            <a:pPr lvl="0"/>
            <a:r>
              <a:rPr lang="en-US" b="1" dirty="0"/>
              <a:t>Instruments.</a:t>
            </a:r>
            <a:r>
              <a:rPr lang="en-US" dirty="0"/>
              <a:t> These include smart phones, sensors, and onboard vehicle hardware that enable continuous collection, communication, and processing of mobility data—anything from traffic and weather conditions, to parking spots and rideshares</a:t>
            </a:r>
            <a:r>
              <a:rPr lang="en-US" dirty="0" smtClean="0"/>
              <a:t>.</a:t>
            </a:r>
            <a:endParaRPr lang="en-US" dirty="0"/>
          </a:p>
        </p:txBody>
      </p:sp>
      <p:sp>
        <p:nvSpPr>
          <p:cNvPr id="4" name="Slide Number Placeholder 3"/>
          <p:cNvSpPr>
            <a:spLocks noGrp="1"/>
          </p:cNvSpPr>
          <p:nvPr>
            <p:ph type="sldNum" sz="quarter" idx="12"/>
          </p:nvPr>
        </p:nvSpPr>
        <p:spPr/>
        <p:txBody>
          <a:bodyPr/>
          <a:lstStyle/>
          <a:p>
            <a:fld id="{0DD356B0-EBBE-4E49-8F0F-9AA5D778423F}" type="slidenum">
              <a:rPr lang="en-US" smtClean="0"/>
              <a:pPr/>
              <a:t>15</a:t>
            </a:fld>
            <a:endParaRPr lang="en-US" dirty="0"/>
          </a:p>
        </p:txBody>
      </p:sp>
    </p:spTree>
    <p:extLst>
      <p:ext uri="{BB962C8B-B14F-4D97-AF65-F5344CB8AC3E}">
        <p14:creationId xmlns:p14="http://schemas.microsoft.com/office/powerpoint/2010/main" val="25624937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Intelligent Transport Systems</a:t>
            </a:r>
            <a:endParaRPr lang="en-US" dirty="0"/>
          </a:p>
        </p:txBody>
      </p:sp>
      <p:sp>
        <p:nvSpPr>
          <p:cNvPr id="3" name="Content Placeholder 2"/>
          <p:cNvSpPr>
            <a:spLocks noGrp="1"/>
          </p:cNvSpPr>
          <p:nvPr>
            <p:ph idx="1"/>
          </p:nvPr>
        </p:nvSpPr>
        <p:spPr/>
        <p:txBody>
          <a:bodyPr/>
          <a:lstStyle/>
          <a:p>
            <a:r>
              <a:rPr lang="en-US" sz="2400" dirty="0"/>
              <a:t>Most cites in the US manage their traffic and transit data on private </a:t>
            </a:r>
            <a:r>
              <a:rPr lang="en-US" sz="2400" dirty="0" smtClean="0"/>
              <a:t>databases</a:t>
            </a:r>
          </a:p>
          <a:p>
            <a:r>
              <a:rPr lang="en-US" sz="2400" dirty="0"/>
              <a:t>M</a:t>
            </a:r>
            <a:r>
              <a:rPr lang="en-US" sz="2400" dirty="0" smtClean="0"/>
              <a:t>unicipal </a:t>
            </a:r>
            <a:r>
              <a:rPr lang="en-US" sz="2400" dirty="0"/>
              <a:t>staff to monitor system performance and implement </a:t>
            </a:r>
            <a:r>
              <a:rPr lang="en-US" sz="2400" dirty="0" smtClean="0"/>
              <a:t>improvements</a:t>
            </a:r>
          </a:p>
          <a:p>
            <a:r>
              <a:rPr lang="en-US" sz="2400" dirty="0" smtClean="0"/>
              <a:t>By </a:t>
            </a:r>
            <a:r>
              <a:rPr lang="en-US" sz="2400" dirty="0"/>
              <a:t>sharing the data, cities could tap into a larger pool of </a:t>
            </a:r>
            <a:r>
              <a:rPr lang="en-US" sz="2400" dirty="0" smtClean="0"/>
              <a:t>creativity</a:t>
            </a:r>
            <a:r>
              <a:rPr lang="en-US" sz="2400" dirty="0"/>
              <a:t>4% of the 400,000 monthly trips on Bay Area Rapid Transit (BART) are planned using </a:t>
            </a:r>
            <a:r>
              <a:rPr lang="en-US" sz="2400" u="sng" dirty="0" smtClean="0">
                <a:hlinkClick r:id="rId2"/>
              </a:rPr>
              <a:t>Embark</a:t>
            </a:r>
            <a:r>
              <a:rPr lang="en-US" sz="2400" dirty="0" smtClean="0"/>
              <a:t>,  </a:t>
            </a:r>
            <a:r>
              <a:rPr lang="en-US" sz="2400" dirty="0" smtClean="0">
                <a:hlinkClick r:id="rId2"/>
              </a:rPr>
              <a:t>http</a:t>
            </a:r>
            <a:r>
              <a:rPr lang="en-US" sz="2400" dirty="0">
                <a:hlinkClick r:id="rId2"/>
              </a:rPr>
              <a:t>://letsembark.com</a:t>
            </a:r>
            <a:r>
              <a:rPr lang="en-US" sz="2400" dirty="0" smtClean="0">
                <a:hlinkClick r:id="rId2"/>
              </a:rPr>
              <a:t>/</a:t>
            </a:r>
            <a:endParaRPr lang="en-US" sz="2400" dirty="0" smtClean="0"/>
          </a:p>
          <a:p>
            <a:r>
              <a:rPr lang="en-US" sz="2400" u="sng" dirty="0" err="1">
                <a:hlinkClick r:id="rId3"/>
              </a:rPr>
              <a:t>ParkMe</a:t>
            </a:r>
            <a:r>
              <a:rPr lang="en-US" sz="2400" dirty="0"/>
              <a:t>, another smartphone app that specializes in predictive algorithms to direct drivers to the best available parking locations, http://www.parkme.com/</a:t>
            </a:r>
          </a:p>
          <a:p>
            <a:endParaRPr lang="en-US" sz="1800" dirty="0"/>
          </a:p>
          <a:p>
            <a:endParaRPr lang="en-US" dirty="0" smtClean="0"/>
          </a:p>
          <a:p>
            <a:endParaRPr lang="en-US" dirty="0"/>
          </a:p>
        </p:txBody>
      </p:sp>
      <p:sp>
        <p:nvSpPr>
          <p:cNvPr id="4" name="Slide Number Placeholder 3"/>
          <p:cNvSpPr>
            <a:spLocks noGrp="1"/>
          </p:cNvSpPr>
          <p:nvPr>
            <p:ph type="sldNum" sz="quarter" idx="12"/>
          </p:nvPr>
        </p:nvSpPr>
        <p:spPr/>
        <p:txBody>
          <a:bodyPr/>
          <a:lstStyle/>
          <a:p>
            <a:fld id="{0DD356B0-EBBE-4E49-8F0F-9AA5D778423F}" type="slidenum">
              <a:rPr lang="en-US" smtClean="0"/>
              <a:pPr/>
              <a:t>16</a:t>
            </a:fld>
            <a:endParaRPr lang="en-US" dirty="0"/>
          </a:p>
        </p:txBody>
      </p:sp>
    </p:spTree>
    <p:extLst>
      <p:ext uri="{BB962C8B-B14F-4D97-AF65-F5344CB8AC3E}">
        <p14:creationId xmlns:p14="http://schemas.microsoft.com/office/powerpoint/2010/main" val="25624937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China’s Urban Transportation Management</a:t>
            </a:r>
          </a:p>
        </p:txBody>
      </p:sp>
      <p:sp>
        <p:nvSpPr>
          <p:cNvPr id="3" name="Content Placeholder 2"/>
          <p:cNvSpPr>
            <a:spLocks noGrp="1"/>
          </p:cNvSpPr>
          <p:nvPr>
            <p:ph idx="1"/>
          </p:nvPr>
        </p:nvSpPr>
        <p:spPr/>
        <p:txBody>
          <a:bodyPr/>
          <a:lstStyle/>
          <a:p>
            <a:r>
              <a:rPr lang="en-US" dirty="0" smtClean="0"/>
              <a:t>platform </a:t>
            </a:r>
            <a:r>
              <a:rPr lang="en-US" dirty="0"/>
              <a:t>designed to improve the timeliness and security of public transportation, and to deliver better taxi service for citizens in Beijing, Kunming, Chongqing, and </a:t>
            </a:r>
            <a:r>
              <a:rPr lang="en-US" dirty="0" smtClean="0"/>
              <a:t>Tianjin</a:t>
            </a:r>
          </a:p>
          <a:p>
            <a:pPr lvl="0"/>
            <a:r>
              <a:rPr lang="en-US" dirty="0" smtClean="0"/>
              <a:t>Comprehensive </a:t>
            </a:r>
            <a:r>
              <a:rPr lang="en-US" dirty="0"/>
              <a:t>traffic management: real-time insights into current urban situations and prediction of traffic conditions; real-time timing analysis of traffic lights, monitoring and prediction of traffic congestion; and overall traffic index, reachable time analysis and prediction for areas and paths </a:t>
            </a:r>
          </a:p>
          <a:p>
            <a:pPr lvl="0"/>
            <a:r>
              <a:rPr lang="en-US" dirty="0"/>
              <a:t>Dedicated management application groups: operational analysis for buses, taxis and rail transit, comprehensive analysis on capacity and pricing subsidy of public transportation, and labor intensity analysis.</a:t>
            </a:r>
          </a:p>
          <a:p>
            <a:endParaRPr lang="en-US" dirty="0"/>
          </a:p>
        </p:txBody>
      </p:sp>
      <p:sp>
        <p:nvSpPr>
          <p:cNvPr id="4" name="Slide Number Placeholder 3"/>
          <p:cNvSpPr>
            <a:spLocks noGrp="1"/>
          </p:cNvSpPr>
          <p:nvPr>
            <p:ph type="sldNum" sz="quarter" idx="12"/>
          </p:nvPr>
        </p:nvSpPr>
        <p:spPr/>
        <p:txBody>
          <a:bodyPr/>
          <a:lstStyle/>
          <a:p>
            <a:fld id="{0DD356B0-EBBE-4E49-8F0F-9AA5D778423F}" type="slidenum">
              <a:rPr lang="en-US" smtClean="0"/>
              <a:pPr/>
              <a:t>17</a:t>
            </a:fld>
            <a:endParaRPr lang="en-US" dirty="0"/>
          </a:p>
        </p:txBody>
      </p:sp>
    </p:spTree>
    <p:extLst>
      <p:ext uri="{BB962C8B-B14F-4D97-AF65-F5344CB8AC3E}">
        <p14:creationId xmlns:p14="http://schemas.microsoft.com/office/powerpoint/2010/main" val="25624937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Da </a:t>
            </a:r>
            <a:r>
              <a:rPr lang="en-US" dirty="0"/>
              <a:t>Nang, Vietnam, Traffic Management System</a:t>
            </a:r>
            <a:br>
              <a:rPr lang="en-US" dirty="0"/>
            </a:br>
            <a:r>
              <a:rPr lang="en-US" dirty="0"/>
              <a:t> </a:t>
            </a:r>
          </a:p>
        </p:txBody>
      </p:sp>
      <p:sp>
        <p:nvSpPr>
          <p:cNvPr id="3" name="Content Placeholder 2"/>
          <p:cNvSpPr>
            <a:spLocks noGrp="1"/>
          </p:cNvSpPr>
          <p:nvPr>
            <p:ph idx="1"/>
          </p:nvPr>
        </p:nvSpPr>
        <p:spPr>
          <a:xfrm>
            <a:off x="381000" y="1219200"/>
            <a:ext cx="8077200" cy="5029200"/>
          </a:xfrm>
        </p:spPr>
        <p:txBody>
          <a:bodyPr/>
          <a:lstStyle/>
          <a:p>
            <a:r>
              <a:rPr lang="en-US" sz="1800" dirty="0" smtClean="0"/>
              <a:t>Biggest </a:t>
            </a:r>
            <a:r>
              <a:rPr lang="en-US" sz="1800" dirty="0"/>
              <a:t>seaport and fourth largest city in Vietnam</a:t>
            </a:r>
            <a:r>
              <a:rPr lang="fr-FR" sz="1800" dirty="0"/>
              <a:t> </a:t>
            </a:r>
            <a:r>
              <a:rPr lang="en-US" sz="1800" dirty="0"/>
              <a:t> with close to 1 million inhabitants.  It is also Vietnam’s fastest growing metropolitan sprawl. </a:t>
            </a:r>
            <a:r>
              <a:rPr lang="fr-FR" sz="1800" dirty="0"/>
              <a:t> </a:t>
            </a:r>
            <a:r>
              <a:rPr lang="en-US" sz="1800" dirty="0"/>
              <a:t>Population of how many ?</a:t>
            </a:r>
          </a:p>
          <a:p>
            <a:r>
              <a:rPr lang="en-US" sz="1800" dirty="0"/>
              <a:t>Since 2013, as part of IBM’s Smart Cities Challenge, Da Nang’s traffic control center has had the tools it needs to predict and prevent congestion on the city’s roads, and to better coordinate responses to situations caused by adverse weather or road accidents. </a:t>
            </a:r>
            <a:endParaRPr lang="en-US" sz="1800" dirty="0" smtClean="0"/>
          </a:p>
          <a:p>
            <a:r>
              <a:rPr lang="en-US" sz="1800" dirty="0" smtClean="0"/>
              <a:t>Data </a:t>
            </a:r>
            <a:r>
              <a:rPr lang="en-US" sz="1800" dirty="0"/>
              <a:t>are aggregated from multiple streams, which city planners can then analyze to detect anomalies and control </a:t>
            </a:r>
            <a:r>
              <a:rPr lang="en-US" sz="1800" dirty="0" smtClean="0"/>
              <a:t>flow </a:t>
            </a:r>
            <a:r>
              <a:rPr lang="en-US" sz="1800" dirty="0"/>
              <a:t>of traffic. </a:t>
            </a:r>
            <a:endParaRPr lang="en-US" sz="1800" dirty="0" smtClean="0"/>
          </a:p>
          <a:p>
            <a:r>
              <a:rPr lang="en-US" sz="1800" dirty="0"/>
              <a:t>R</a:t>
            </a:r>
            <a:r>
              <a:rPr lang="en-US" sz="1800" dirty="0" smtClean="0"/>
              <a:t>eal-time </a:t>
            </a:r>
            <a:r>
              <a:rPr lang="en-US" sz="1800" dirty="0"/>
              <a:t>information for its 100-strong fleet of buses—allowing t</a:t>
            </a:r>
            <a:r>
              <a:rPr lang="en-US" sz="1800" dirty="0" smtClean="0"/>
              <a:t>o </a:t>
            </a:r>
            <a:r>
              <a:rPr lang="en-US" sz="1800" dirty="0"/>
              <a:t>view details, such as the location of each bus, and their current speeds and predicted journey times. </a:t>
            </a:r>
            <a:endParaRPr lang="en-US" sz="1800" dirty="0" smtClean="0"/>
          </a:p>
          <a:p>
            <a:r>
              <a:rPr lang="en-US" sz="1800" dirty="0" smtClean="0"/>
              <a:t>Software </a:t>
            </a:r>
            <a:r>
              <a:rPr lang="en-US" sz="1800" dirty="0"/>
              <a:t>and sensors are embedded in roads, highways, and buses, and synchronize stop lights to minimize traffic jams. This data can then be shared with passengers—either through video screens at bus stations or via mobile apps—thereby encouraging more people to use the buses and reduce the number of cars on the road.</a:t>
            </a:r>
          </a:p>
        </p:txBody>
      </p:sp>
      <p:sp>
        <p:nvSpPr>
          <p:cNvPr id="4" name="Slide Number Placeholder 3"/>
          <p:cNvSpPr>
            <a:spLocks noGrp="1"/>
          </p:cNvSpPr>
          <p:nvPr>
            <p:ph type="sldNum" sz="quarter" idx="12"/>
          </p:nvPr>
        </p:nvSpPr>
        <p:spPr/>
        <p:txBody>
          <a:bodyPr/>
          <a:lstStyle/>
          <a:p>
            <a:fld id="{0DD356B0-EBBE-4E49-8F0F-9AA5D778423F}" type="slidenum">
              <a:rPr lang="en-US" smtClean="0"/>
              <a:pPr/>
              <a:t>18</a:t>
            </a:fld>
            <a:endParaRPr lang="en-US" dirty="0"/>
          </a:p>
        </p:txBody>
      </p:sp>
    </p:spTree>
    <p:extLst>
      <p:ext uri="{BB962C8B-B14F-4D97-AF65-F5344CB8AC3E}">
        <p14:creationId xmlns:p14="http://schemas.microsoft.com/office/powerpoint/2010/main" val="25624937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Challenge on transportation</a:t>
            </a:r>
          </a:p>
        </p:txBody>
      </p:sp>
      <p:sp>
        <p:nvSpPr>
          <p:cNvPr id="3" name="Content Placeholder 2"/>
          <p:cNvSpPr>
            <a:spLocks noGrp="1"/>
          </p:cNvSpPr>
          <p:nvPr>
            <p:ph idx="1"/>
          </p:nvPr>
        </p:nvSpPr>
        <p:spPr/>
        <p:txBody>
          <a:bodyPr/>
          <a:lstStyle/>
          <a:p>
            <a:pPr marL="0" indent="0">
              <a:buNone/>
            </a:pPr>
            <a:endParaRPr lang="en-US" dirty="0"/>
          </a:p>
          <a:p>
            <a:r>
              <a:rPr lang="en-US" sz="2800" dirty="0"/>
              <a:t>Cities can benefit from investing, at a fairly low cost, in standardizing and disseminating their transportation data. </a:t>
            </a:r>
            <a:endParaRPr lang="en-US" sz="2800" dirty="0" smtClean="0"/>
          </a:p>
          <a:p>
            <a:r>
              <a:rPr lang="en-US" sz="2800" dirty="0" smtClean="0"/>
              <a:t>Software </a:t>
            </a:r>
            <a:r>
              <a:rPr lang="en-US" sz="2800" dirty="0"/>
              <a:t>developers can help them to make the most of these data to improve existing roads and parking lots, and to expand transportation options through shared cars or better taxi management, thereby enhancing mobility within the cities.</a:t>
            </a:r>
          </a:p>
          <a:p>
            <a:endParaRPr lang="en-US" sz="2800" dirty="0"/>
          </a:p>
        </p:txBody>
      </p:sp>
      <p:sp>
        <p:nvSpPr>
          <p:cNvPr id="4" name="Slide Number Placeholder 3"/>
          <p:cNvSpPr>
            <a:spLocks noGrp="1"/>
          </p:cNvSpPr>
          <p:nvPr>
            <p:ph type="sldNum" sz="quarter" idx="12"/>
          </p:nvPr>
        </p:nvSpPr>
        <p:spPr/>
        <p:txBody>
          <a:bodyPr/>
          <a:lstStyle/>
          <a:p>
            <a:fld id="{0DD356B0-EBBE-4E49-8F0F-9AA5D778423F}" type="slidenum">
              <a:rPr lang="en-US" smtClean="0"/>
              <a:pPr/>
              <a:t>19</a:t>
            </a:fld>
            <a:endParaRPr lang="en-US" dirty="0"/>
          </a:p>
        </p:txBody>
      </p:sp>
    </p:spTree>
    <p:extLst>
      <p:ext uri="{BB962C8B-B14F-4D97-AF65-F5344CB8AC3E}">
        <p14:creationId xmlns:p14="http://schemas.microsoft.com/office/powerpoint/2010/main" val="25624937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r>
              <a:rPr lang="en-US" sz="2800" dirty="0"/>
              <a:t>Between 2010 and 2050, the number of people living in urban areas worldwide is expected to grow by 80%—from 3.5 billion to 6.3 billion. </a:t>
            </a:r>
            <a:endParaRPr lang="en-US" sz="2800" dirty="0" smtClean="0"/>
          </a:p>
          <a:p>
            <a:r>
              <a:rPr lang="en-US" sz="2800" dirty="0"/>
              <a:t>I</a:t>
            </a:r>
            <a:r>
              <a:rPr lang="en-US" sz="2800" dirty="0" smtClean="0"/>
              <a:t>ncreasing </a:t>
            </a:r>
            <a:r>
              <a:rPr lang="en-US" sz="2800" dirty="0"/>
              <a:t>congestion, raising Green House Gas (GHG) emissions, and accelerating the deterioration of transportation </a:t>
            </a:r>
            <a:r>
              <a:rPr lang="en-US" sz="2800" dirty="0" smtClean="0"/>
              <a:t>infrastructure</a:t>
            </a:r>
          </a:p>
          <a:p>
            <a:r>
              <a:rPr lang="en-US" sz="2800" dirty="0" smtClean="0"/>
              <a:t>Curb </a:t>
            </a:r>
            <a:r>
              <a:rPr lang="en-US" sz="2800" dirty="0"/>
              <a:t>some of these trends by better planning? </a:t>
            </a:r>
            <a:endParaRPr lang="en-US" sz="2800" dirty="0" smtClean="0"/>
          </a:p>
          <a:p>
            <a:r>
              <a:rPr lang="en-US" sz="2800" dirty="0" smtClean="0"/>
              <a:t>What </a:t>
            </a:r>
            <a:r>
              <a:rPr lang="en-US" sz="2800" dirty="0"/>
              <a:t>information is available for them to enhance the relevance and accuracy of their projections</a:t>
            </a:r>
            <a:r>
              <a:rPr lang="en-US" dirty="0"/>
              <a:t>? </a:t>
            </a:r>
            <a:endParaRPr lang="fr-FR" dirty="0"/>
          </a:p>
        </p:txBody>
      </p:sp>
      <p:sp>
        <p:nvSpPr>
          <p:cNvPr id="4" name="Slide Number Placeholder 3"/>
          <p:cNvSpPr>
            <a:spLocks noGrp="1"/>
          </p:cNvSpPr>
          <p:nvPr>
            <p:ph type="sldNum" sz="quarter" idx="12"/>
          </p:nvPr>
        </p:nvSpPr>
        <p:spPr/>
        <p:txBody>
          <a:bodyPr/>
          <a:lstStyle/>
          <a:p>
            <a:fld id="{0DD356B0-EBBE-4E49-8F0F-9AA5D778423F}" type="slidenum">
              <a:rPr lang="en-US" smtClean="0"/>
              <a:pPr/>
              <a:t>2</a:t>
            </a:fld>
            <a:endParaRPr lang="en-US" dirty="0"/>
          </a:p>
        </p:txBody>
      </p:sp>
      <p:sp>
        <p:nvSpPr>
          <p:cNvPr id="9" name="Title 8"/>
          <p:cNvSpPr>
            <a:spLocks noGrp="1"/>
          </p:cNvSpPr>
          <p:nvPr>
            <p:ph type="title"/>
          </p:nvPr>
        </p:nvSpPr>
        <p:spPr/>
        <p:txBody>
          <a:bodyPr/>
          <a:lstStyle/>
          <a:p>
            <a:r>
              <a:rPr lang="fr-FR" dirty="0" smtClean="0"/>
              <a:t>The </a:t>
            </a:r>
            <a:r>
              <a:rPr lang="fr-FR" dirty="0" err="1" smtClean="0"/>
              <a:t>Problem</a:t>
            </a:r>
            <a:endParaRPr lang="fr-FR" dirty="0"/>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a:t>Big</a:t>
            </a:r>
            <a:r>
              <a:rPr lang="fr-FR" dirty="0"/>
              <a:t> future</a:t>
            </a: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a:t>The future of Big Data will likely be shaped by three main strands: academic research, legal and technical frameworks for ethical use of data, and larger societal demands for greater accountability</a:t>
            </a:r>
            <a:r>
              <a:rPr lang="en-US" dirty="0" smtClean="0"/>
              <a:t>.</a:t>
            </a:r>
          </a:p>
          <a:p>
            <a:r>
              <a:rPr lang="en-US" dirty="0"/>
              <a:t>Research will continue to examine whether and how methodological and scientific frontiers can be pushed, especially in two areas: drawing stronger inferences, and measuring and correcting sample biases.</a:t>
            </a:r>
          </a:p>
          <a:p>
            <a:r>
              <a:rPr lang="en-US" dirty="0"/>
              <a:t>Policy debate will develop frameworks and standards—normative, legal and technical—for collecting, storing and sharing Big Data. </a:t>
            </a:r>
            <a:br>
              <a:rPr lang="en-US" dirty="0"/>
            </a:br>
            <a:r>
              <a:rPr lang="en-US" dirty="0" smtClean="0"/>
              <a:t>.</a:t>
            </a:r>
            <a:endParaRPr lang="en-US" dirty="0"/>
          </a:p>
          <a:p>
            <a:endParaRPr lang="en-US" dirty="0"/>
          </a:p>
        </p:txBody>
      </p:sp>
      <p:sp>
        <p:nvSpPr>
          <p:cNvPr id="4" name="Slide Number Placeholder 3"/>
          <p:cNvSpPr>
            <a:spLocks noGrp="1"/>
          </p:cNvSpPr>
          <p:nvPr>
            <p:ph type="sldNum" sz="quarter" idx="12"/>
          </p:nvPr>
        </p:nvSpPr>
        <p:spPr/>
        <p:txBody>
          <a:bodyPr/>
          <a:lstStyle/>
          <a:p>
            <a:fld id="{0DD356B0-EBBE-4E49-8F0F-9AA5D778423F}" type="slidenum">
              <a:rPr lang="en-US" smtClean="0"/>
              <a:pPr/>
              <a:t>20</a:t>
            </a:fld>
            <a:endParaRPr lang="en-US" dirty="0"/>
          </a:p>
        </p:txBody>
      </p:sp>
    </p:spTree>
    <p:extLst>
      <p:ext uri="{BB962C8B-B14F-4D97-AF65-F5344CB8AC3E}">
        <p14:creationId xmlns:p14="http://schemas.microsoft.com/office/powerpoint/2010/main" val="13883137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C:\Users\wb320925\Desktop\CIT2.jpg"/>
          <p:cNvPicPr>
            <a:picLocks noChangeAspect="1" noChangeArrowheads="1"/>
          </p:cNvPicPr>
          <p:nvPr/>
        </p:nvPicPr>
        <p:blipFill>
          <a:blip r:embed="rId2" cstate="print"/>
          <a:srcRect/>
          <a:stretch>
            <a:fillRect/>
          </a:stretch>
        </p:blipFill>
        <p:spPr bwMode="auto">
          <a:xfrm>
            <a:off x="12192" y="0"/>
            <a:ext cx="9105900" cy="2657475"/>
          </a:xfrm>
          <a:prstGeom prst="rect">
            <a:avLst/>
          </a:prstGeom>
          <a:noFill/>
        </p:spPr>
      </p:pic>
      <p:sp>
        <p:nvSpPr>
          <p:cNvPr id="11" name="Rectangle 10"/>
          <p:cNvSpPr/>
          <p:nvPr/>
        </p:nvSpPr>
        <p:spPr>
          <a:xfrm>
            <a:off x="0" y="2162175"/>
            <a:ext cx="9144000" cy="1905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Content Placeholder 4"/>
          <p:cNvSpPr txBox="1">
            <a:spLocks/>
          </p:cNvSpPr>
          <p:nvPr/>
        </p:nvSpPr>
        <p:spPr>
          <a:xfrm>
            <a:off x="685800" y="2971800"/>
            <a:ext cx="2743200" cy="762000"/>
          </a:xfrm>
          <a:prstGeom prst="rect">
            <a:avLst/>
          </a:prstGeom>
        </p:spPr>
        <p:txBody>
          <a:bodyPr vert="horz" lIns="91440" tIns="45720" rIns="91440" bIns="45720" rtlCol="0">
            <a:noAutofit/>
          </a:bodyPr>
          <a:lstStyle/>
          <a:p>
            <a:pPr marL="0" marR="0" lvl="0" indent="0" defTabSz="914400" rtl="0" eaLnBrk="1" fontAlgn="auto" latinLnBrk="0" hangingPunct="1">
              <a:lnSpc>
                <a:spcPct val="100000"/>
              </a:lnSpc>
              <a:spcAft>
                <a:spcPts val="0"/>
              </a:spcAft>
              <a:buClrTx/>
              <a:buSzTx/>
              <a:buFont typeface="Arial" charset="0"/>
              <a:buNone/>
              <a:tabLst/>
              <a:defRPr/>
            </a:pPr>
            <a:endParaRPr lang="en-US" sz="4400" b="1" dirty="0" smtClean="0">
              <a:ln w="9525">
                <a:noFill/>
              </a:ln>
              <a:solidFill>
                <a:schemeClr val="tx2"/>
              </a:solidFill>
            </a:endParaRPr>
          </a:p>
        </p:txBody>
      </p:sp>
      <p:sp>
        <p:nvSpPr>
          <p:cNvPr id="16" name="Rectangle 15"/>
          <p:cNvSpPr/>
          <p:nvPr/>
        </p:nvSpPr>
        <p:spPr>
          <a:xfrm>
            <a:off x="381000" y="3505200"/>
            <a:ext cx="3276600" cy="400110"/>
          </a:xfrm>
          <a:prstGeom prst="rect">
            <a:avLst/>
          </a:prstGeom>
        </p:spPr>
        <p:txBody>
          <a:bodyPr wrap="square">
            <a:spAutoFit/>
          </a:bodyPr>
          <a:lstStyle/>
          <a:p>
            <a:pPr lvl="0">
              <a:defRPr/>
            </a:pPr>
            <a:endParaRPr lang="en-US" sz="2000" dirty="0">
              <a:ln>
                <a:solidFill>
                  <a:schemeClr val="tx2"/>
                </a:solidFill>
              </a:ln>
              <a:solidFill>
                <a:schemeClr val="bg1"/>
              </a:solidFill>
            </a:endParaRPr>
          </a:p>
        </p:txBody>
      </p:sp>
      <p:sp>
        <p:nvSpPr>
          <p:cNvPr id="32" name="Title 1"/>
          <p:cNvSpPr txBox="1">
            <a:spLocks/>
          </p:cNvSpPr>
          <p:nvPr/>
        </p:nvSpPr>
        <p:spPr>
          <a:xfrm>
            <a:off x="685800" y="4397375"/>
            <a:ext cx="8077200" cy="2232025"/>
          </a:xfrm>
          <a:prstGeom prst="rect">
            <a:avLst/>
          </a:prstGeom>
        </p:spPr>
        <p:txBody>
          <a:bodyPr vert="horz" lIns="91440" tIns="45720" rIns="91440" bIns="45720" rtlCol="0" anchor="ctr">
            <a:noAutofit/>
          </a:bodyPr>
          <a:lstStyle/>
          <a:p>
            <a:pPr marL="0" marR="0" lvl="0" indent="0" defTabSz="914400" rtl="0" eaLnBrk="1" fontAlgn="auto" latinLnBrk="0" hangingPunct="1">
              <a:lnSpc>
                <a:spcPct val="100000"/>
              </a:lnSpc>
              <a:spcBef>
                <a:spcPct val="0"/>
              </a:spcBef>
              <a:buClrTx/>
              <a:buSzTx/>
              <a:buFontTx/>
              <a:buNone/>
              <a:tabLst/>
              <a:defRPr/>
            </a:pPr>
            <a:endParaRPr lang="en-US" b="1" dirty="0">
              <a:ln w="9525">
                <a:noFill/>
              </a:ln>
              <a:solidFill>
                <a:schemeClr val="accent6">
                  <a:lumMod val="75000"/>
                </a:schemeClr>
              </a:solidFill>
            </a:endParaRPr>
          </a:p>
        </p:txBody>
      </p:sp>
      <p:pic>
        <p:nvPicPr>
          <p:cNvPr id="10" name="Picture 9"/>
          <p:cNvPicPr/>
          <p:nvPr/>
        </p:nvPicPr>
        <p:blipFill>
          <a:blip r:embed="rId3" cstate="print"/>
          <a:srcRect/>
          <a:stretch>
            <a:fillRect/>
          </a:stretch>
        </p:blipFill>
        <p:spPr bwMode="auto">
          <a:xfrm>
            <a:off x="5410200" y="5925503"/>
            <a:ext cx="3590925" cy="856297"/>
          </a:xfrm>
          <a:prstGeom prst="rect">
            <a:avLst/>
          </a:prstGeom>
          <a:noFill/>
        </p:spPr>
      </p:pic>
      <p:sp>
        <p:nvSpPr>
          <p:cNvPr id="12" name="Title 11"/>
          <p:cNvSpPr>
            <a:spLocks noGrp="1"/>
          </p:cNvSpPr>
          <p:nvPr>
            <p:ph type="ctrTitle"/>
          </p:nvPr>
        </p:nvSpPr>
        <p:spPr>
          <a:xfrm>
            <a:off x="685800" y="2286000"/>
            <a:ext cx="7772400" cy="1695450"/>
          </a:xfrm>
        </p:spPr>
        <p:txBody>
          <a:bodyPr>
            <a:noAutofit/>
          </a:bodyPr>
          <a:lstStyle/>
          <a:p>
            <a:r>
              <a:rPr lang="fr-FR" b="1" dirty="0" smtClean="0">
                <a:solidFill>
                  <a:schemeClr val="bg1"/>
                </a:solidFill>
              </a:rPr>
              <a:t/>
            </a:r>
            <a:br>
              <a:rPr lang="fr-FR" b="1" dirty="0" smtClean="0">
                <a:solidFill>
                  <a:schemeClr val="bg1"/>
                </a:solidFill>
              </a:rPr>
            </a:br>
            <a:r>
              <a:rPr lang="fr-FR" b="1" dirty="0" err="1" smtClean="0">
                <a:solidFill>
                  <a:schemeClr val="bg1"/>
                </a:solidFill>
              </a:rPr>
              <a:t>Thank</a:t>
            </a:r>
            <a:r>
              <a:rPr lang="fr-FR" b="1" dirty="0" smtClean="0">
                <a:solidFill>
                  <a:schemeClr val="bg1"/>
                </a:solidFill>
              </a:rPr>
              <a:t> </a:t>
            </a:r>
            <a:r>
              <a:rPr lang="fr-FR" b="1" dirty="0" err="1" smtClean="0">
                <a:solidFill>
                  <a:schemeClr val="bg1"/>
                </a:solidFill>
              </a:rPr>
              <a:t>you</a:t>
            </a:r>
            <a:r>
              <a:rPr lang="fr-FR" b="1" dirty="0" smtClean="0">
                <a:solidFill>
                  <a:schemeClr val="bg1"/>
                </a:solidFill>
              </a:rPr>
              <a:t>! </a:t>
            </a:r>
            <a:r>
              <a:rPr lang="en-US" sz="6000" dirty="0" smtClean="0"/>
              <a:t/>
            </a:r>
            <a:br>
              <a:rPr lang="en-US" sz="6000" dirty="0" smtClean="0"/>
            </a:br>
            <a:endParaRPr lang="fr-FR" sz="6000" dirty="0"/>
          </a:p>
        </p:txBody>
      </p:sp>
      <p:sp>
        <p:nvSpPr>
          <p:cNvPr id="2" name="TextBox 1"/>
          <p:cNvSpPr txBox="1"/>
          <p:nvPr/>
        </p:nvSpPr>
        <p:spPr>
          <a:xfrm>
            <a:off x="95992" y="228600"/>
            <a:ext cx="9067800" cy="1354217"/>
          </a:xfrm>
          <a:prstGeom prst="rect">
            <a:avLst/>
          </a:prstGeom>
          <a:noFill/>
        </p:spPr>
        <p:txBody>
          <a:bodyPr wrap="square" rtlCol="0">
            <a:spAutoFit/>
          </a:bodyPr>
          <a:lstStyle/>
          <a:p>
            <a:pPr algn="ctr"/>
            <a:r>
              <a:rPr lang="fr-FR" sz="3200" b="1" dirty="0" err="1" smtClean="0"/>
              <a:t>Cairo</a:t>
            </a:r>
            <a:r>
              <a:rPr lang="fr-FR" sz="3200" b="1" dirty="0" smtClean="0"/>
              <a:t> Workshop</a:t>
            </a:r>
          </a:p>
          <a:p>
            <a:pPr algn="ctr"/>
            <a:r>
              <a:rPr lang="fr-FR" sz="3200" b="1" dirty="0" smtClean="0"/>
              <a:t> </a:t>
            </a:r>
            <a:r>
              <a:rPr lang="fr-FR" sz="3200" b="1" dirty="0" err="1"/>
              <a:t>June</a:t>
            </a:r>
            <a:r>
              <a:rPr lang="fr-FR" sz="3200" b="1" dirty="0"/>
              <a:t> 2, 2014</a:t>
            </a:r>
          </a:p>
          <a:p>
            <a:endParaRPr lang="en-US" dirty="0"/>
          </a:p>
        </p:txBody>
      </p:sp>
    </p:spTree>
    <p:extLst>
      <p:ext uri="{BB962C8B-B14F-4D97-AF65-F5344CB8AC3E}">
        <p14:creationId xmlns:p14="http://schemas.microsoft.com/office/powerpoint/2010/main" val="8271889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100" b="1" i="0" u="none" strike="noStrike" cap="none" normalizeH="0" baseline="0" smtClean="0">
                <a:ln>
                  <a:noFill/>
                </a:ln>
                <a:solidFill>
                  <a:schemeClr val="tx1"/>
                </a:solidFill>
                <a:effectLst/>
                <a:latin typeface="Calibri" pitchFamily="34" charset="0"/>
                <a:ea typeface="SimSun" pitchFamily="2" charset="-122"/>
                <a:cs typeface="Calibri" pitchFamily="34" charset="0"/>
              </a:rPr>
              <a:t>Au Gabon, à fin décembre 2013, la pénétration du service Internet à haut débit (fixe et mobile cumulés) s’élève à 38% et 11 villes sont couvertes en haut débit (Libreville, Port-Gentil, Gamba, Lambaréné, Mouila, Tchibanga, Makokou, Franceville, Moanda, Oyem, Bitam)</a:t>
            </a:r>
            <a:r>
              <a:rPr kumimoji="0" lang="fr-FR" sz="1100" b="0" i="0" u="none" strike="noStrike" cap="none" normalizeH="0" baseline="30000" smtClean="0">
                <a:ln>
                  <a:noFill/>
                </a:ln>
                <a:solidFill>
                  <a:schemeClr val="tx1"/>
                </a:solidFill>
                <a:effectLst/>
                <a:latin typeface="Calibri" pitchFamily="34" charset="0"/>
                <a:ea typeface="SimSun" pitchFamily="2" charset="-122"/>
                <a:cs typeface="Calibri" pitchFamily="34" charset="0"/>
                <a:hlinkClick r:id=""/>
              </a:rPr>
              <a:t>[</a:t>
            </a:r>
            <a:r>
              <a:rPr kumimoji="0" lang="fr-FR" sz="1100" b="0" i="0" u="none" strike="noStrike" cap="none" normalizeH="0" baseline="30000" smtClean="0" bmk="">
                <a:ln>
                  <a:noFill/>
                </a:ln>
                <a:solidFill>
                  <a:schemeClr val="tx1"/>
                </a:solidFill>
                <a:effectLst/>
                <a:latin typeface="Calibri" pitchFamily="34" charset="0"/>
                <a:ea typeface="SimSun" pitchFamily="2" charset="-122"/>
                <a:cs typeface="Calibri" pitchFamily="34" charset="0"/>
                <a:hlinkClick r:id=""/>
              </a:rPr>
              <a:t>1]</a:t>
            </a:r>
            <a:r>
              <a:rPr kumimoji="0" lang="fr-FR" sz="1100" b="0" i="0" u="none" strike="noStrike" cap="none" normalizeH="0" baseline="0" smtClean="0" bmk="">
                <a:ln>
                  <a:noFill/>
                </a:ln>
                <a:solidFill>
                  <a:schemeClr val="tx1"/>
                </a:solidFill>
                <a:effectLst/>
                <a:latin typeface="Calibri" pitchFamily="34" charset="0"/>
                <a:ea typeface="SimSun" pitchFamily="2" charset="-122"/>
                <a:cs typeface="Calibri" pitchFamily="34" charset="0"/>
              </a:rPr>
              <a:t>.</a:t>
            </a:r>
            <a:r>
              <a:rPr kumimoji="0" lang="fr-FR" sz="1100" b="1" i="0" u="none" strike="noStrike" cap="none" normalizeH="0" baseline="0" smtClean="0" bmk="">
                <a:ln>
                  <a:noFill/>
                </a:ln>
                <a:solidFill>
                  <a:schemeClr val="tx1"/>
                </a:solidFill>
                <a:effectLst/>
                <a:latin typeface="Calibri" pitchFamily="34" charset="0"/>
                <a:ea typeface="SimSun" pitchFamily="2" charset="-122"/>
                <a:cs typeface="Calibri" pitchFamily="34" charset="0"/>
              </a:rPr>
              <a:t> Le prix de détail d’un Mbits s’élève encore à 139 US$ par mois à fin décembre 2013</a:t>
            </a:r>
            <a:r>
              <a:rPr kumimoji="0" lang="fr-FR" sz="1100" b="1" i="0" u="none" strike="noStrike" cap="none" normalizeH="0" baseline="30000" smtClean="0" bmk="">
                <a:ln>
                  <a:noFill/>
                </a:ln>
                <a:solidFill>
                  <a:schemeClr val="tx1"/>
                </a:solidFill>
                <a:effectLst/>
                <a:latin typeface="Calibri" pitchFamily="34" charset="0"/>
                <a:ea typeface="SimSun" pitchFamily="2" charset="-122"/>
                <a:cs typeface="Calibri" pitchFamily="34" charset="0"/>
                <a:hlinkClick r:id=""/>
              </a:rPr>
              <a:t>[2]</a:t>
            </a:r>
            <a:r>
              <a:rPr kumimoji="0" lang="fr-FR" sz="1100" b="1" i="0" u="none" strike="noStrike" cap="none" normalizeH="0" baseline="0" smtClean="0">
                <a:ln>
                  <a:noFill/>
                </a:ln>
                <a:solidFill>
                  <a:schemeClr val="tx1"/>
                </a:solidFill>
                <a:effectLst/>
                <a:latin typeface="Calibri" pitchFamily="34" charset="0"/>
                <a:ea typeface="SimSun" pitchFamily="2" charset="-122"/>
                <a:cs typeface="Calibri" pitchFamily="34" charset="0"/>
              </a:rPr>
              <a:t>.</a:t>
            </a:r>
            <a:endParaRPr kumimoji="0" 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2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1100" b="1" i="0" u="none" strike="noStrike" cap="none" normalizeH="0" baseline="0" smtClean="0">
                <a:ln>
                  <a:noFill/>
                </a:ln>
                <a:solidFill>
                  <a:schemeClr val="tx1"/>
                </a:solidFill>
                <a:effectLst/>
                <a:latin typeface="Calibri" pitchFamily="34" charset="0"/>
                <a:ea typeface="SimSun" pitchFamily="2" charset="-122"/>
                <a:cs typeface="Calibri" pitchFamily="34" charset="0"/>
              </a:rPr>
              <a:t>Au Gabon, à fin décembre 2013, la pénétration du service Internet à haut débit (fixe et mobile cumulés) s’élève à 38% et 11 villes sont couvertes en haut débit (Libreville, Port-Gentil, Gamba, Lambaréné, Mouila, Tchibanga, Makokou, Franceville, Moanda, Oyem, Bitam)</a:t>
            </a:r>
            <a:r>
              <a:rPr kumimoji="0" lang="fr-FR" sz="1100" b="0" i="0" u="none" strike="noStrike" cap="none" normalizeH="0" baseline="30000" smtClean="0">
                <a:ln>
                  <a:noFill/>
                </a:ln>
                <a:solidFill>
                  <a:schemeClr val="tx1"/>
                </a:solidFill>
                <a:effectLst/>
                <a:latin typeface="Calibri" pitchFamily="34" charset="0"/>
                <a:ea typeface="SimSun" pitchFamily="2" charset="-122"/>
                <a:cs typeface="Calibri" pitchFamily="34" charset="0"/>
                <a:hlinkClick r:id=""/>
              </a:rPr>
              <a:t>[</a:t>
            </a:r>
            <a:r>
              <a:rPr kumimoji="0" lang="fr-FR" sz="1100" b="0" i="0" u="none" strike="noStrike" cap="none" normalizeH="0" baseline="30000" smtClean="0" bmk="">
                <a:ln>
                  <a:noFill/>
                </a:ln>
                <a:solidFill>
                  <a:schemeClr val="tx1"/>
                </a:solidFill>
                <a:effectLst/>
                <a:latin typeface="Calibri" pitchFamily="34" charset="0"/>
                <a:ea typeface="SimSun" pitchFamily="2" charset="-122"/>
                <a:cs typeface="Calibri" pitchFamily="34" charset="0"/>
                <a:hlinkClick r:id=""/>
              </a:rPr>
              <a:t>1]</a:t>
            </a:r>
            <a:r>
              <a:rPr kumimoji="0" lang="fr-FR" sz="1100" b="0" i="0" u="none" strike="noStrike" cap="none" normalizeH="0" baseline="0" smtClean="0" bmk="">
                <a:ln>
                  <a:noFill/>
                </a:ln>
                <a:solidFill>
                  <a:schemeClr val="tx1"/>
                </a:solidFill>
                <a:effectLst/>
                <a:latin typeface="Calibri" pitchFamily="34" charset="0"/>
                <a:ea typeface="SimSun" pitchFamily="2" charset="-122"/>
                <a:cs typeface="Calibri" pitchFamily="34" charset="0"/>
              </a:rPr>
              <a:t>.</a:t>
            </a:r>
            <a:r>
              <a:rPr kumimoji="0" lang="fr-FR" sz="1100" b="1" i="0" u="none" strike="noStrike" cap="none" normalizeH="0" baseline="0" smtClean="0" bmk="">
                <a:ln>
                  <a:noFill/>
                </a:ln>
                <a:solidFill>
                  <a:schemeClr val="tx1"/>
                </a:solidFill>
                <a:effectLst/>
                <a:latin typeface="Calibri" pitchFamily="34" charset="0"/>
                <a:ea typeface="SimSun" pitchFamily="2" charset="-122"/>
                <a:cs typeface="Calibri" pitchFamily="34" charset="0"/>
              </a:rPr>
              <a:t> Le prix de détail d’un Mbits s’élève encore à 139 US$ par mois à fin décembre 2013</a:t>
            </a:r>
            <a:r>
              <a:rPr kumimoji="0" lang="fr-FR" sz="1100" b="1" i="0" u="none" strike="noStrike" cap="none" normalizeH="0" baseline="30000" smtClean="0" bmk="">
                <a:ln>
                  <a:noFill/>
                </a:ln>
                <a:solidFill>
                  <a:schemeClr val="tx1"/>
                </a:solidFill>
                <a:effectLst/>
                <a:latin typeface="Calibri" pitchFamily="34" charset="0"/>
                <a:ea typeface="SimSun" pitchFamily="2" charset="-122"/>
                <a:cs typeface="Calibri" pitchFamily="34" charset="0"/>
                <a:hlinkClick r:id=""/>
              </a:rPr>
              <a:t>[2]</a:t>
            </a:r>
            <a:r>
              <a:rPr kumimoji="0" lang="fr-FR" sz="1100" b="1" i="0" u="none" strike="noStrike" cap="none" normalizeH="0" baseline="0" smtClean="0">
                <a:ln>
                  <a:noFill/>
                </a:ln>
                <a:solidFill>
                  <a:schemeClr val="tx1"/>
                </a:solidFill>
                <a:effectLst/>
                <a:latin typeface="Calibri" pitchFamily="34" charset="0"/>
                <a:ea typeface="SimSun" pitchFamily="2" charset="-122"/>
                <a:cs typeface="Calibri" pitchFamily="34" charset="0"/>
              </a:rPr>
              <a:t>.</a:t>
            </a:r>
            <a:endParaRPr kumimoji="0" 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TextBox 1"/>
          <p:cNvSpPr txBox="1"/>
          <p:nvPr/>
        </p:nvSpPr>
        <p:spPr>
          <a:xfrm>
            <a:off x="685800" y="1295400"/>
            <a:ext cx="8153400" cy="5632311"/>
          </a:xfrm>
          <a:prstGeom prst="rect">
            <a:avLst/>
          </a:prstGeom>
          <a:noFill/>
        </p:spPr>
        <p:txBody>
          <a:bodyPr wrap="square" rtlCol="0">
            <a:spAutoFit/>
          </a:bodyPr>
          <a:lstStyle/>
          <a:p>
            <a:pPr marL="285750" indent="-285750">
              <a:buFont typeface="Wingdings" panose="05000000000000000000" pitchFamily="2" charset="2"/>
              <a:buChar char="ü"/>
            </a:pPr>
            <a:r>
              <a:rPr lang="en-US" dirty="0"/>
              <a:t>R</a:t>
            </a:r>
            <a:r>
              <a:rPr lang="en-US" dirty="0" smtClean="0"/>
              <a:t>esult </a:t>
            </a:r>
            <a:r>
              <a:rPr lang="en-US" dirty="0"/>
              <a:t>of the many innovations in technologies and greater affordability of digital devices. </a:t>
            </a:r>
            <a:endParaRPr lang="en-US" dirty="0" smtClean="0"/>
          </a:p>
          <a:p>
            <a:pPr marL="285750" indent="-285750">
              <a:buFont typeface="Wingdings" panose="05000000000000000000" pitchFamily="2" charset="2"/>
              <a:buChar char="ü"/>
            </a:pPr>
            <a:r>
              <a:rPr lang="en-US" dirty="0"/>
              <a:t>E</a:t>
            </a:r>
            <a:r>
              <a:rPr lang="en-US" dirty="0" smtClean="0"/>
              <a:t>xplosion </a:t>
            </a:r>
            <a:r>
              <a:rPr lang="en-US" dirty="0"/>
              <a:t>in the quantity and diversity of high frequency digital </a:t>
            </a:r>
            <a:r>
              <a:rPr lang="en-US" dirty="0" smtClean="0"/>
              <a:t>data, still </a:t>
            </a:r>
            <a:r>
              <a:rPr lang="en-US" dirty="0"/>
              <a:t>largely untapped in developing </a:t>
            </a:r>
            <a:r>
              <a:rPr lang="en-US" dirty="0" smtClean="0"/>
              <a:t>countries.</a:t>
            </a:r>
          </a:p>
          <a:p>
            <a:pPr marL="285750" indent="-285750">
              <a:buFont typeface="Wingdings" panose="05000000000000000000" pitchFamily="2" charset="2"/>
              <a:buChar char="ü"/>
            </a:pPr>
            <a:r>
              <a:rPr lang="en-US" dirty="0"/>
              <a:t>P</a:t>
            </a:r>
            <a:r>
              <a:rPr lang="en-US" dirty="0" smtClean="0"/>
              <a:t>otential </a:t>
            </a:r>
            <a:r>
              <a:rPr lang="en-US" dirty="0"/>
              <a:t>to allow decision makers to track development progress, improve social protection, and understand where existing policies and programs require adjustment</a:t>
            </a:r>
            <a:r>
              <a:rPr lang="en-US" dirty="0" smtClean="0"/>
              <a:t>.</a:t>
            </a:r>
          </a:p>
          <a:p>
            <a:pPr marL="285750" indent="-285750">
              <a:buFont typeface="Wingdings" panose="05000000000000000000" pitchFamily="2" charset="2"/>
              <a:buChar char="ü"/>
            </a:pPr>
            <a:r>
              <a:rPr lang="en-US" dirty="0"/>
              <a:t>C</a:t>
            </a:r>
            <a:r>
              <a:rPr lang="en-US" dirty="0" smtClean="0"/>
              <a:t>ome </a:t>
            </a:r>
            <a:r>
              <a:rPr lang="en-US" dirty="0"/>
              <a:t>from mobile phone call logs, mobile-banking transactions, online user-generated </a:t>
            </a:r>
            <a:r>
              <a:rPr lang="en-US" dirty="0" smtClean="0"/>
              <a:t>content—blog </a:t>
            </a:r>
            <a:r>
              <a:rPr lang="en-US" dirty="0"/>
              <a:t>posts and Tweets, online searches, and satellite images</a:t>
            </a:r>
            <a:r>
              <a:rPr lang="en-US" dirty="0" smtClean="0"/>
              <a:t>.</a:t>
            </a:r>
          </a:p>
          <a:p>
            <a:pPr marL="285750" indent="-285750">
              <a:buFont typeface="Wingdings" panose="05000000000000000000" pitchFamily="2" charset="2"/>
              <a:buChar char="ü"/>
            </a:pPr>
            <a:r>
              <a:rPr lang="en-US" dirty="0" smtClean="0"/>
              <a:t>The </a:t>
            </a:r>
            <a:r>
              <a:rPr lang="en-US" dirty="0"/>
              <a:t>public sector is also an important data user, and a source of data that can generate benefits across the economy.  Evidence from Europe’s 23 largest governments shows that by fully exploiting public sector data, governments could reduce their administrative costs; some estimate potential savings of 15% to 20%—the equivalent of EUR 150 billion to EUR 300 billion in new value. Such benefits can be obtained from weather forecasts, traffic management, crime statistics, improved transparency of government functions (e.g. procurement) and educational and cultural knowledge for the wider population.  </a:t>
            </a:r>
          </a:p>
          <a:p>
            <a:r>
              <a:rPr lang="en-US" dirty="0"/>
              <a:t> </a:t>
            </a:r>
          </a:p>
          <a:p>
            <a:pPr marL="285750" indent="-285750">
              <a:buFont typeface="Wingdings" panose="05000000000000000000" pitchFamily="2" charset="2"/>
              <a:buChar char="ü"/>
            </a:pPr>
            <a:endParaRPr lang="en-US" dirty="0"/>
          </a:p>
          <a:p>
            <a:endParaRPr lang="en-US" dirty="0"/>
          </a:p>
        </p:txBody>
      </p:sp>
      <p:sp>
        <p:nvSpPr>
          <p:cNvPr id="3" name="TextBox 2"/>
          <p:cNvSpPr txBox="1"/>
          <p:nvPr/>
        </p:nvSpPr>
        <p:spPr>
          <a:xfrm>
            <a:off x="3352800" y="272534"/>
            <a:ext cx="5181600" cy="646331"/>
          </a:xfrm>
          <a:prstGeom prst="rect">
            <a:avLst/>
          </a:prstGeom>
          <a:noFill/>
        </p:spPr>
        <p:txBody>
          <a:bodyPr wrap="square" rtlCol="0">
            <a:spAutoFit/>
          </a:bodyPr>
          <a:lstStyle/>
          <a:p>
            <a:r>
              <a:rPr lang="en-US" sz="3600" b="1" dirty="0" smtClean="0"/>
              <a:t>Is Big </a:t>
            </a:r>
            <a:r>
              <a:rPr lang="en-US" sz="3600" b="1" dirty="0"/>
              <a:t>D</a:t>
            </a:r>
            <a:r>
              <a:rPr lang="en-US" sz="3600" b="1" dirty="0" smtClean="0"/>
              <a:t>ata a Solution?</a:t>
            </a:r>
            <a:endParaRPr lang="en-US" sz="3600" b="1" dirty="0"/>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2750127" y="14844"/>
            <a:ext cx="6400800" cy="1143000"/>
          </a:xfrm>
        </p:spPr>
        <p:txBody>
          <a:bodyPr/>
          <a:lstStyle/>
          <a:p>
            <a:pPr lvl="0"/>
            <a:r>
              <a:rPr lang="en-US" dirty="0" smtClean="0"/>
              <a:t>What is </a:t>
            </a:r>
            <a:r>
              <a:rPr lang="en-US" dirty="0"/>
              <a:t>Big Data?</a:t>
            </a:r>
            <a:br>
              <a:rPr lang="en-US" dirty="0"/>
            </a:br>
            <a:endParaRPr lang="fr-FR" dirty="0"/>
          </a:p>
        </p:txBody>
      </p:sp>
      <p:sp>
        <p:nvSpPr>
          <p:cNvPr id="6" name="Slide Number Placeholder 5"/>
          <p:cNvSpPr>
            <a:spLocks noGrp="1"/>
          </p:cNvSpPr>
          <p:nvPr>
            <p:ph type="sldNum" sz="quarter" idx="12"/>
          </p:nvPr>
        </p:nvSpPr>
        <p:spPr/>
        <p:txBody>
          <a:bodyPr/>
          <a:lstStyle/>
          <a:p>
            <a:fld id="{0DD356B0-EBBE-4E49-8F0F-9AA5D778423F}" type="slidenum">
              <a:rPr lang="en-US" smtClean="0"/>
              <a:pPr/>
              <a:t>4</a:t>
            </a:fld>
            <a:endParaRPr lang="en-US" dirty="0"/>
          </a:p>
        </p:txBody>
      </p:sp>
      <p:sp>
        <p:nvSpPr>
          <p:cNvPr id="2" name="Content Placeholder 1"/>
          <p:cNvSpPr>
            <a:spLocks noGrp="1"/>
          </p:cNvSpPr>
          <p:nvPr>
            <p:ph idx="1"/>
          </p:nvPr>
        </p:nvSpPr>
        <p:spPr/>
        <p:txBody>
          <a:bodyPr/>
          <a:lstStyle/>
          <a:p>
            <a:pPr marL="0" indent="0">
              <a:buNone/>
            </a:pPr>
            <a:r>
              <a:rPr lang="en-US" dirty="0"/>
              <a:t>Turning  </a:t>
            </a:r>
            <a:r>
              <a:rPr lang="en-US" dirty="0" smtClean="0"/>
              <a:t>data </a:t>
            </a:r>
            <a:r>
              <a:rPr lang="en-US" dirty="0"/>
              <a:t>into actionable information is based on computational techniques that bring trends and patterns within and between extremely large datasets</a:t>
            </a:r>
            <a:r>
              <a:rPr lang="en-US" dirty="0" smtClean="0"/>
              <a:t>.</a:t>
            </a:r>
          </a:p>
          <a:p>
            <a:r>
              <a:rPr lang="en-US" dirty="0" smtClean="0"/>
              <a:t>The Four “V”</a:t>
            </a:r>
          </a:p>
          <a:p>
            <a:pPr lvl="1"/>
            <a:r>
              <a:rPr lang="en-US" dirty="0" smtClean="0"/>
              <a:t>High-complex </a:t>
            </a:r>
          </a:p>
          <a:p>
            <a:pPr lvl="1"/>
            <a:r>
              <a:rPr lang="en-US" dirty="0" smtClean="0"/>
              <a:t>high-volume</a:t>
            </a:r>
            <a:r>
              <a:rPr lang="en-US" dirty="0"/>
              <a:t>, </a:t>
            </a:r>
            <a:endParaRPr lang="en-US" dirty="0" smtClean="0"/>
          </a:p>
          <a:p>
            <a:pPr lvl="1"/>
            <a:r>
              <a:rPr lang="en-US" dirty="0" smtClean="0"/>
              <a:t>high-velocity</a:t>
            </a:r>
            <a:r>
              <a:rPr lang="en-US" dirty="0"/>
              <a:t>, </a:t>
            </a:r>
            <a:endParaRPr lang="en-US" dirty="0" smtClean="0"/>
          </a:p>
          <a:p>
            <a:pPr lvl="1"/>
            <a:r>
              <a:rPr lang="en-US" dirty="0" smtClean="0"/>
              <a:t>high-variety </a:t>
            </a:r>
            <a:r>
              <a:rPr lang="en-US" dirty="0"/>
              <a:t>and </a:t>
            </a:r>
            <a:endParaRPr lang="en-US" dirty="0" smtClean="0"/>
          </a:p>
          <a:p>
            <a:pPr lvl="1"/>
            <a:r>
              <a:rPr lang="en-US" dirty="0" smtClean="0"/>
              <a:t>high-veracity </a:t>
            </a:r>
          </a:p>
          <a:p>
            <a:r>
              <a:rPr lang="en-US" dirty="0"/>
              <a:t>Not all of the four “V” are necessary to be present to result in Big Data. For example, a data set low in volume but high in veracity and complexity, still qualifies as Big Data</a:t>
            </a:r>
            <a:r>
              <a:rPr lang="en-US" dirty="0" smtClean="0"/>
              <a:t>.</a:t>
            </a:r>
          </a:p>
          <a:p>
            <a:r>
              <a:rPr lang="en-US" dirty="0" smtClean="0"/>
              <a:t> </a:t>
            </a:r>
            <a:r>
              <a:rPr lang="en-US" dirty="0"/>
              <a:t>Equally important, Big Data is not just about the size of the data, it has more to do with the way data are being processed</a:t>
            </a:r>
            <a:r>
              <a:rPr lang="fr-FR" dirty="0"/>
              <a:t> </a:t>
            </a:r>
            <a:r>
              <a:rPr lang="en-US" dirty="0"/>
              <a:t>. </a:t>
            </a:r>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Traffic</a:t>
            </a:r>
            <a:endParaRPr lang="en-US" dirty="0"/>
          </a:p>
        </p:txBody>
      </p:sp>
      <p:sp>
        <p:nvSpPr>
          <p:cNvPr id="4" name="Slide Number Placeholder 3"/>
          <p:cNvSpPr>
            <a:spLocks noGrp="1"/>
          </p:cNvSpPr>
          <p:nvPr>
            <p:ph type="sldNum" sz="quarter" idx="12"/>
          </p:nvPr>
        </p:nvSpPr>
        <p:spPr/>
        <p:txBody>
          <a:bodyPr/>
          <a:lstStyle/>
          <a:p>
            <a:fld id="{0DD356B0-EBBE-4E49-8F0F-9AA5D778423F}" type="slidenum">
              <a:rPr lang="en-US" smtClean="0"/>
              <a:pPr/>
              <a:t>5</a:t>
            </a:fld>
            <a:endParaRPr lang="en-US" dirty="0"/>
          </a:p>
        </p:txBody>
      </p:sp>
      <p:pic>
        <p:nvPicPr>
          <p:cNvPr id="5" name="Content Placeholder 4" descr="Figure 2. Global Mobile Data 2014 Traffic growth and forecast">
            <a:hlinkClick r:id="rId2"/>
          </p:cNvPr>
          <p:cNvPicPr>
            <a:picLocks noGrp="1"/>
          </p:cNvPicPr>
          <p:nvPr>
            <p:ph idx="1"/>
          </p:nvPr>
        </p:nvPicPr>
        <p:blipFill>
          <a:blip r:embed="rId3" cstate="print"/>
          <a:srcRect/>
          <a:stretch>
            <a:fillRect/>
          </a:stretch>
        </p:blipFill>
        <p:spPr bwMode="auto">
          <a:xfrm>
            <a:off x="1676400" y="1371600"/>
            <a:ext cx="6858000" cy="4953000"/>
          </a:xfrm>
          <a:prstGeom prst="rect">
            <a:avLst/>
          </a:prstGeom>
          <a:noFill/>
          <a:ln w="9525">
            <a:noFill/>
            <a:miter lim="800000"/>
            <a:headEnd/>
            <a:tailEnd/>
          </a:ln>
        </p:spPr>
      </p:pic>
    </p:spTree>
    <p:extLst>
      <p:ext uri="{BB962C8B-B14F-4D97-AF65-F5344CB8AC3E}">
        <p14:creationId xmlns:p14="http://schemas.microsoft.com/office/powerpoint/2010/main" val="40567523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2590800" y="0"/>
            <a:ext cx="6400800" cy="1295400"/>
          </a:xfrm>
        </p:spPr>
        <p:txBody>
          <a:bodyPr/>
          <a:lstStyle/>
          <a:p>
            <a:r>
              <a:rPr lang="en-US" dirty="0" smtClean="0"/>
              <a:t/>
            </a:r>
            <a:br>
              <a:rPr lang="en-US" dirty="0" smtClean="0"/>
            </a:br>
            <a:r>
              <a:rPr lang="en-US" dirty="0" smtClean="0"/>
              <a:t>Big </a:t>
            </a:r>
            <a:r>
              <a:rPr lang="en-US" dirty="0"/>
              <a:t>Data </a:t>
            </a:r>
            <a:r>
              <a:rPr lang="en-US" dirty="0" smtClean="0"/>
              <a:t>Value Chain</a:t>
            </a:r>
            <a:r>
              <a:rPr lang="en-US" dirty="0"/>
              <a:t/>
            </a:r>
            <a:br>
              <a:rPr lang="en-US" dirty="0"/>
            </a:br>
            <a:endParaRPr lang="fr-FR" dirty="0"/>
          </a:p>
        </p:txBody>
      </p:sp>
      <p:sp>
        <p:nvSpPr>
          <p:cNvPr id="6" name="Slide Number Placeholder 5"/>
          <p:cNvSpPr>
            <a:spLocks noGrp="1"/>
          </p:cNvSpPr>
          <p:nvPr>
            <p:ph type="sldNum" sz="quarter" idx="12"/>
          </p:nvPr>
        </p:nvSpPr>
        <p:spPr>
          <a:xfrm>
            <a:off x="6553200" y="6400800"/>
            <a:ext cx="2133600" cy="320675"/>
          </a:xfrm>
        </p:spPr>
        <p:txBody>
          <a:bodyPr/>
          <a:lstStyle/>
          <a:p>
            <a:r>
              <a:rPr lang="en-US" dirty="0"/>
              <a:t>Source: B2C</a:t>
            </a:r>
          </a:p>
          <a:p>
            <a:endParaRPr lang="en-US" dirty="0"/>
          </a:p>
        </p:txBody>
      </p:sp>
      <p:pic>
        <p:nvPicPr>
          <p:cNvPr id="5" name="irc_mi" descr="http://cdn2.business2community.com/wp-content/uploads/2013/08/pic1.png"/>
          <p:cNvPicPr>
            <a:picLocks noGrp="1"/>
          </p:cNvPicPr>
          <p:nvPr>
            <p:ph idx="1"/>
          </p:nvPr>
        </p:nvPicPr>
        <p:blipFill>
          <a:blip r:embed="rId2" cstate="print"/>
          <a:srcRect/>
          <a:stretch>
            <a:fillRect/>
          </a:stretch>
        </p:blipFill>
        <p:spPr bwMode="auto">
          <a:xfrm>
            <a:off x="152400" y="1219200"/>
            <a:ext cx="8686800" cy="5181600"/>
          </a:xfrm>
          <a:prstGeom prst="rect">
            <a:avLst/>
          </a:prstGeom>
          <a:noFill/>
          <a:ln w="9525">
            <a:noFill/>
            <a:miter lim="800000"/>
            <a:headEnd/>
            <a:tailEnd/>
          </a:ln>
        </p:spPr>
      </p:pic>
    </p:spTree>
    <p:extLst>
      <p:ext uri="{BB962C8B-B14F-4D97-AF65-F5344CB8AC3E}">
        <p14:creationId xmlns:p14="http://schemas.microsoft.com/office/powerpoint/2010/main" val="2770184590"/>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Open Data</a:t>
            </a:r>
            <a:br>
              <a:rPr lang="en-US" dirty="0"/>
            </a:br>
            <a:endParaRPr lang="en-US" dirty="0"/>
          </a:p>
        </p:txBody>
      </p:sp>
      <p:sp>
        <p:nvSpPr>
          <p:cNvPr id="3" name="Content Placeholder 2"/>
          <p:cNvSpPr>
            <a:spLocks noGrp="1"/>
          </p:cNvSpPr>
          <p:nvPr>
            <p:ph idx="1"/>
          </p:nvPr>
        </p:nvSpPr>
        <p:spPr>
          <a:xfrm>
            <a:off x="594824" y="1092873"/>
            <a:ext cx="7696200" cy="4876800"/>
          </a:xfrm>
        </p:spPr>
        <p:txBody>
          <a:bodyPr/>
          <a:lstStyle/>
          <a:p>
            <a:r>
              <a:rPr lang="en-US" sz="1800" dirty="0"/>
              <a:t>Open Data supports and enhances Big Data’s availability and potential. </a:t>
            </a:r>
            <a:endParaRPr lang="en-US" sz="1800" dirty="0" smtClean="0"/>
          </a:p>
          <a:p>
            <a:r>
              <a:rPr lang="en-US" sz="1800" dirty="0" smtClean="0"/>
              <a:t>The </a:t>
            </a:r>
            <a:r>
              <a:rPr lang="en-US" sz="1800" dirty="0"/>
              <a:t>concept behind Open Data is that data should be freely available to everyone to use as they wish, without restrictions from copyrights, patents</a:t>
            </a:r>
            <a:r>
              <a:rPr lang="en-US" sz="1800" dirty="0" smtClean="0"/>
              <a:t>,</a:t>
            </a:r>
          </a:p>
          <a:p>
            <a:r>
              <a:rPr lang="en-US" sz="1800" dirty="0"/>
              <a:t>The World Bank, the United Nations and the European Union are leading this effort, and give access to large amount of data</a:t>
            </a:r>
            <a:r>
              <a:rPr lang="fr-FR" sz="1800" dirty="0"/>
              <a:t> </a:t>
            </a:r>
            <a:r>
              <a:rPr lang="en-US" sz="1800" dirty="0"/>
              <a:t>. </a:t>
            </a:r>
            <a:endParaRPr lang="en-US" sz="1800" dirty="0" smtClean="0"/>
          </a:p>
          <a:p>
            <a:r>
              <a:rPr lang="en-US" sz="1800" dirty="0"/>
              <a:t>The </a:t>
            </a:r>
            <a:r>
              <a:rPr lang="en-US" sz="1800" dirty="0" smtClean="0"/>
              <a:t>EU Open </a:t>
            </a:r>
            <a:r>
              <a:rPr lang="en-US" sz="1800" dirty="0"/>
              <a:t>Data directive is expected to create 58,000 jobs in the UK through 2017, and add £216 billion to the country’s economy. </a:t>
            </a:r>
            <a:endParaRPr lang="en-US" sz="1800" dirty="0" smtClean="0"/>
          </a:p>
          <a:p>
            <a:r>
              <a:rPr lang="en-US" sz="1800" dirty="0" smtClean="0"/>
              <a:t>Open </a:t>
            </a:r>
            <a:r>
              <a:rPr lang="en-US" sz="1800" dirty="0"/>
              <a:t>Weather Data in the US has created 400 companies employing 4,000 people. </a:t>
            </a:r>
            <a:endParaRPr lang="en-US" sz="1800" dirty="0" smtClean="0"/>
          </a:p>
          <a:p>
            <a:r>
              <a:rPr lang="en-US" sz="1800" dirty="0" smtClean="0"/>
              <a:t>A </a:t>
            </a:r>
            <a:r>
              <a:rPr lang="en-US" sz="1800" dirty="0"/>
              <a:t>Spanish study found an increase of about €600m of business from Open Data—with the creation of over 5000 jobs. </a:t>
            </a:r>
            <a:endParaRPr lang="en-US" sz="1800" dirty="0" smtClean="0"/>
          </a:p>
          <a:p>
            <a:r>
              <a:rPr lang="en-US" sz="1800" dirty="0" smtClean="0"/>
              <a:t>An </a:t>
            </a:r>
            <a:r>
              <a:rPr lang="en-US" sz="1800" dirty="0"/>
              <a:t>Australian study found a return on investment of 500% from Open Data.</a:t>
            </a:r>
          </a:p>
          <a:p>
            <a:r>
              <a:rPr lang="fr-FR" sz="1800" dirty="0"/>
              <a:t>http://data.worldbank.org</a:t>
            </a:r>
            <a:endParaRPr lang="en-US" sz="1800" dirty="0"/>
          </a:p>
          <a:p>
            <a:r>
              <a:rPr lang="fr-FR" sz="1800" dirty="0"/>
              <a:t>http://</a:t>
            </a:r>
            <a:r>
              <a:rPr lang="fr-FR" sz="1800" dirty="0">
                <a:hlinkClick r:id="rId2"/>
              </a:rPr>
              <a:t>data.un.org</a:t>
            </a:r>
            <a:endParaRPr lang="en-US" sz="1800" dirty="0"/>
          </a:p>
          <a:p>
            <a:r>
              <a:rPr lang="fr-FR" sz="1800" dirty="0">
                <a:hlinkClick r:id="rId3"/>
              </a:rPr>
              <a:t>http://open-data.europa.eu/en/data/</a:t>
            </a:r>
            <a:endParaRPr lang="en-US" sz="1800" dirty="0"/>
          </a:p>
          <a:p>
            <a:pPr marL="0" indent="0">
              <a:buNone/>
            </a:pPr>
            <a:r>
              <a:rPr lang="fr-FR" sz="1600" dirty="0"/>
              <a:t> </a:t>
            </a:r>
            <a:endParaRPr lang="en-US" sz="1600" dirty="0"/>
          </a:p>
        </p:txBody>
      </p:sp>
      <p:sp>
        <p:nvSpPr>
          <p:cNvPr id="4" name="Slide Number Placeholder 3"/>
          <p:cNvSpPr>
            <a:spLocks noGrp="1"/>
          </p:cNvSpPr>
          <p:nvPr>
            <p:ph type="sldNum" sz="quarter" idx="12"/>
          </p:nvPr>
        </p:nvSpPr>
        <p:spPr/>
        <p:txBody>
          <a:bodyPr/>
          <a:lstStyle/>
          <a:p>
            <a:fld id="{0DD356B0-EBBE-4E49-8F0F-9AA5D778423F}" type="slidenum">
              <a:rPr lang="en-US" smtClean="0"/>
              <a:pPr/>
              <a:t>7</a:t>
            </a:fld>
            <a:endParaRPr lang="en-US" dirty="0"/>
          </a:p>
        </p:txBody>
      </p:sp>
    </p:spTree>
    <p:extLst>
      <p:ext uri="{BB962C8B-B14F-4D97-AF65-F5344CB8AC3E}">
        <p14:creationId xmlns:p14="http://schemas.microsoft.com/office/powerpoint/2010/main" val="39741358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Ecosystem</a:t>
            </a:r>
            <a:endParaRPr lang="en-US" dirty="0"/>
          </a:p>
        </p:txBody>
      </p:sp>
      <p:sp>
        <p:nvSpPr>
          <p:cNvPr id="4" name="Slide Number Placeholder 3"/>
          <p:cNvSpPr>
            <a:spLocks noGrp="1"/>
          </p:cNvSpPr>
          <p:nvPr>
            <p:ph type="sldNum" sz="quarter" idx="12"/>
          </p:nvPr>
        </p:nvSpPr>
        <p:spPr>
          <a:xfrm>
            <a:off x="7010400" y="6494854"/>
            <a:ext cx="2133600" cy="365125"/>
          </a:xfrm>
        </p:spPr>
        <p:txBody>
          <a:bodyPr/>
          <a:lstStyle/>
          <a:p>
            <a:fld id="{0DD356B0-EBBE-4E49-8F0F-9AA5D778423F}" type="slidenum">
              <a:rPr lang="en-US" smtClean="0"/>
              <a:pPr/>
              <a:t>8</a:t>
            </a:fld>
            <a:endParaRPr lang="en-US" dirty="0"/>
          </a:p>
        </p:txBody>
      </p:sp>
      <p:pic>
        <p:nvPicPr>
          <p:cNvPr id="5" name="Content Placeholder 4" descr="Open data vs big data">
            <a:hlinkClick r:id="rId2"/>
          </p:cNvPr>
          <p:cNvPicPr>
            <a:picLocks noGrp="1"/>
          </p:cNvPicPr>
          <p:nvPr>
            <p:ph idx="1"/>
          </p:nvPr>
        </p:nvPicPr>
        <p:blipFill>
          <a:blip r:embed="rId3" cstate="print"/>
          <a:srcRect/>
          <a:stretch>
            <a:fillRect/>
          </a:stretch>
        </p:blipFill>
        <p:spPr bwMode="auto">
          <a:xfrm>
            <a:off x="2209800" y="1219200"/>
            <a:ext cx="5257800" cy="5486400"/>
          </a:xfrm>
          <a:prstGeom prst="rect">
            <a:avLst/>
          </a:prstGeom>
          <a:noFill/>
          <a:ln w="9525">
            <a:noFill/>
            <a:miter lim="800000"/>
            <a:headEnd/>
            <a:tailEnd/>
          </a:ln>
        </p:spPr>
      </p:pic>
    </p:spTree>
    <p:extLst>
      <p:ext uri="{BB962C8B-B14F-4D97-AF65-F5344CB8AC3E}">
        <p14:creationId xmlns:p14="http://schemas.microsoft.com/office/powerpoint/2010/main" val="36805290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Big Data</a:t>
            </a:r>
            <a:endParaRPr lang="en-US" dirty="0"/>
          </a:p>
        </p:txBody>
      </p:sp>
      <p:sp>
        <p:nvSpPr>
          <p:cNvPr id="3" name="Content Placeholder 2"/>
          <p:cNvSpPr>
            <a:spLocks noGrp="1"/>
          </p:cNvSpPr>
          <p:nvPr>
            <p:ph idx="1"/>
          </p:nvPr>
        </p:nvSpPr>
        <p:spPr/>
        <p:txBody>
          <a:bodyPr/>
          <a:lstStyle/>
          <a:p>
            <a:r>
              <a:rPr lang="en-US" b="1" dirty="0"/>
              <a:t>S</a:t>
            </a:r>
            <a:r>
              <a:rPr lang="en-US" b="1" dirty="0" smtClean="0"/>
              <a:t>tructured </a:t>
            </a:r>
            <a:r>
              <a:rPr lang="en-US" b="1" dirty="0"/>
              <a:t>data</a:t>
            </a:r>
            <a:r>
              <a:rPr lang="en-US" dirty="0"/>
              <a:t> containing numbers of facts. The most frequently used of this type of hard data is Call Detail Records (CDRs) collected by mobile phone operators. CDR data inform about the location of the phone tower (where the call was made), and the time and duration of the call. Large operators collect over six billion CDRs per </a:t>
            </a:r>
            <a:r>
              <a:rPr lang="en-US" dirty="0" smtClean="0"/>
              <a:t>day.</a:t>
            </a:r>
          </a:p>
          <a:p>
            <a:r>
              <a:rPr lang="en-US" b="1" dirty="0"/>
              <a:t>U</a:t>
            </a:r>
            <a:r>
              <a:rPr lang="en-US" b="1" dirty="0" smtClean="0"/>
              <a:t>nstructured </a:t>
            </a:r>
            <a:r>
              <a:rPr lang="en-US" b="1" dirty="0"/>
              <a:t>data </a:t>
            </a:r>
            <a:r>
              <a:rPr lang="en-US" dirty="0"/>
              <a:t>linked to social media content, such as videos, music, online purchases etc. Because of their unstructured and subjective nature, they are more difficult to analyze.</a:t>
            </a:r>
          </a:p>
          <a:p>
            <a:r>
              <a:rPr lang="en-US" b="1" dirty="0" smtClean="0"/>
              <a:t>Data </a:t>
            </a:r>
            <a:r>
              <a:rPr lang="en-US" b="1" dirty="0"/>
              <a:t>is gathered </a:t>
            </a:r>
            <a:r>
              <a:rPr lang="en-US" dirty="0"/>
              <a:t>by digital sensors on road, satellite imagery, videos at toll roads, or water meters.   </a:t>
            </a:r>
          </a:p>
          <a:p>
            <a:endParaRPr lang="en-US" dirty="0"/>
          </a:p>
        </p:txBody>
      </p:sp>
      <p:sp>
        <p:nvSpPr>
          <p:cNvPr id="4" name="Slide Number Placeholder 3"/>
          <p:cNvSpPr>
            <a:spLocks noGrp="1"/>
          </p:cNvSpPr>
          <p:nvPr>
            <p:ph type="sldNum" sz="quarter" idx="12"/>
          </p:nvPr>
        </p:nvSpPr>
        <p:spPr/>
        <p:txBody>
          <a:bodyPr/>
          <a:lstStyle/>
          <a:p>
            <a:fld id="{0DD356B0-EBBE-4E49-8F0F-9AA5D778423F}" type="slidenum">
              <a:rPr lang="en-US" smtClean="0"/>
              <a:pPr/>
              <a:t>9</a:t>
            </a:fld>
            <a:endParaRPr lang="en-US" dirty="0"/>
          </a:p>
        </p:txBody>
      </p:sp>
    </p:spTree>
    <p:extLst>
      <p:ext uri="{BB962C8B-B14F-4D97-AF65-F5344CB8AC3E}">
        <p14:creationId xmlns:p14="http://schemas.microsoft.com/office/powerpoint/2010/main" val="368052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8374</TotalTime>
  <Words>1170</Words>
  <Application>Microsoft Office PowerPoint</Application>
  <PresentationFormat>On-screen Show (4:3)</PresentationFormat>
  <Paragraphs>118</Paragraphs>
  <Slides>21</Slides>
  <Notes>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 Big Data and Urban Mobility  </vt:lpstr>
      <vt:lpstr>The Problem</vt:lpstr>
      <vt:lpstr>PowerPoint Presentation</vt:lpstr>
      <vt:lpstr>What is Big Data? </vt:lpstr>
      <vt:lpstr>Mobile Traffic</vt:lpstr>
      <vt:lpstr> Big Data Value Chain </vt:lpstr>
      <vt:lpstr>Open Data </vt:lpstr>
      <vt:lpstr>Data Ecosystem</vt:lpstr>
      <vt:lpstr>Types of Big Data</vt:lpstr>
      <vt:lpstr>Challenges</vt:lpstr>
      <vt:lpstr>Access to data</vt:lpstr>
      <vt:lpstr>Consider more than the numbers</vt:lpstr>
      <vt:lpstr>Reshaping the Workforce</vt:lpstr>
      <vt:lpstr>Privacy and Security</vt:lpstr>
      <vt:lpstr>Transport Sector</vt:lpstr>
      <vt:lpstr>Intelligent Transport Systems</vt:lpstr>
      <vt:lpstr>China’s Urban Transportation Management</vt:lpstr>
      <vt:lpstr> Da Nang, Vietnam, Traffic Management System  </vt:lpstr>
      <vt:lpstr>Data Challenge on transportation</vt:lpstr>
      <vt:lpstr>Big future</vt:lpstr>
      <vt:lpstr> Thank you!  </vt:lpstr>
    </vt:vector>
  </TitlesOfParts>
  <Company>The World Bank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WB355111</dc:creator>
  <cp:lastModifiedBy>Maissa Gaber </cp:lastModifiedBy>
  <cp:revision>571</cp:revision>
  <dcterms:created xsi:type="dcterms:W3CDTF">2010-10-13T13:37:00Z</dcterms:created>
  <dcterms:modified xsi:type="dcterms:W3CDTF">2014-09-01T08:56:21Z</dcterms:modified>
</cp:coreProperties>
</file>