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notesMasterIdLst>
    <p:notesMasterId r:id="rId25"/>
  </p:notesMasterIdLst>
  <p:sldIdLst>
    <p:sldId id="293" r:id="rId2"/>
    <p:sldId id="373" r:id="rId3"/>
    <p:sldId id="360" r:id="rId4"/>
    <p:sldId id="364" r:id="rId5"/>
    <p:sldId id="330" r:id="rId6"/>
    <p:sldId id="357" r:id="rId7"/>
    <p:sldId id="352" r:id="rId8"/>
    <p:sldId id="353" r:id="rId9"/>
    <p:sldId id="365" r:id="rId10"/>
    <p:sldId id="327" r:id="rId11"/>
    <p:sldId id="359" r:id="rId12"/>
    <p:sldId id="363" r:id="rId13"/>
    <p:sldId id="325" r:id="rId14"/>
    <p:sldId id="339" r:id="rId15"/>
    <p:sldId id="323" r:id="rId16"/>
    <p:sldId id="367" r:id="rId17"/>
    <p:sldId id="368" r:id="rId18"/>
    <p:sldId id="366" r:id="rId19"/>
    <p:sldId id="348" r:id="rId20"/>
    <p:sldId id="349" r:id="rId21"/>
    <p:sldId id="370" r:id="rId22"/>
    <p:sldId id="372" r:id="rId23"/>
    <p:sldId id="369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B848"/>
    <a:srgbClr val="236B2A"/>
    <a:srgbClr val="D2F0D5"/>
    <a:srgbClr val="C5FDCD"/>
    <a:srgbClr val="5B5A1C"/>
    <a:srgbClr val="6699FF"/>
    <a:srgbClr val="3D20EA"/>
    <a:srgbClr val="FC708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5" autoAdjust="0"/>
    <p:restoredTop sz="94586" autoAdjust="0"/>
  </p:normalViewPr>
  <p:slideViewPr>
    <p:cSldViewPr>
      <p:cViewPr>
        <p:scale>
          <a:sx n="70" d="100"/>
          <a:sy n="70" d="100"/>
        </p:scale>
        <p:origin x="-1398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E62B3B39-6A8A-4DE3-BB9C-40CCCF02359C}" type="datetimeFigureOut">
              <a:rPr lang="ru-RU"/>
              <a:pPr>
                <a:defRPr/>
              </a:pPr>
              <a:t>12.05.2014</a:t>
            </a:fld>
            <a:endParaRPr lang="ru-RU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7EE391F-6A26-4690-9D44-28A8DD361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686800" y="5638800"/>
            <a:ext cx="4572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458200" y="5638800"/>
            <a:ext cx="228600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14401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" y="0"/>
            <a:ext cx="9144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5638800"/>
            <a:ext cx="9144000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cxnSp>
        <p:nvCxnSpPr>
          <p:cNvPr id="13" name="Прямая соединительная линия 12"/>
          <p:cNvCxnSpPr/>
          <p:nvPr/>
        </p:nvCxnSpPr>
        <p:spPr bwMode="white">
          <a:xfrm>
            <a:off x="8682231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0" y="5643132"/>
            <a:ext cx="9123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cxnSp>
        <p:nvCxnSpPr>
          <p:cNvPr id="15" name="Прямая соединительная линия 14"/>
          <p:cNvCxnSpPr/>
          <p:nvPr/>
        </p:nvCxnSpPr>
        <p:spPr bwMode="white">
          <a:xfrm>
            <a:off x="914401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 bwMode="white">
          <a:xfrm>
            <a:off x="0" y="5631204"/>
            <a:ext cx="13716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07401" y="6032500"/>
            <a:ext cx="445008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1977" y="1600201"/>
            <a:ext cx="6248400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1976" y="4344916"/>
            <a:ext cx="5638800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84B6320-4DA0-4D16-B51F-7966F7478B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DD96FE-4D2C-4CC3-8045-76CFBDC743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2978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2978" y="736219"/>
            <a:ext cx="457200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noProof="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 bwMode="white">
          <a:xfrm>
            <a:off x="462978" y="7362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 bwMode="white">
          <a:xfrm>
            <a:off x="462978" y="13458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525249" y="934836"/>
            <a:ext cx="336023" cy="220630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noProof="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462978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01584" y="685800"/>
            <a:ext cx="1340994" cy="54864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99272" y="685800"/>
            <a:ext cx="5887983" cy="5486400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8502C9-FB47-477A-8916-7FF3EA6B46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0C8A51-DDE8-44BF-ADFE-B606C30489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8686800" y="5638800"/>
            <a:ext cx="4572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8458200" y="5638800"/>
            <a:ext cx="228600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912352" y="5638800"/>
            <a:ext cx="4572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5638800"/>
            <a:ext cx="9144000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cxnSp>
        <p:nvCxnSpPr>
          <p:cNvPr id="22" name="Прямая соединительная линия 21"/>
          <p:cNvCxnSpPr/>
          <p:nvPr/>
        </p:nvCxnSpPr>
        <p:spPr bwMode="white">
          <a:xfrm>
            <a:off x="8682231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0" y="5643132"/>
            <a:ext cx="9123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07401" y="6032500"/>
            <a:ext cx="445008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 lang="ru-RU" noProof="0" dirty="0"/>
          </a:p>
        </p:txBody>
      </p:sp>
      <p:cxnSp>
        <p:nvCxnSpPr>
          <p:cNvPr id="23" name="Прямая соединительная линия 22"/>
          <p:cNvCxnSpPr/>
          <p:nvPr/>
        </p:nvCxnSpPr>
        <p:spPr bwMode="white">
          <a:xfrm>
            <a:off x="9123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8686800" y="0"/>
            <a:ext cx="4572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8458200" y="0"/>
            <a:ext cx="228600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914401" y="0"/>
            <a:ext cx="4572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-1" y="0"/>
            <a:ext cx="914400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cxnSp>
        <p:nvCxnSpPr>
          <p:cNvPr id="31" name="Прямая соединительная линия 30"/>
          <p:cNvCxnSpPr/>
          <p:nvPr/>
        </p:nvCxnSpPr>
        <p:spPr bwMode="white">
          <a:xfrm>
            <a:off x="8682231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0" y="0"/>
            <a:ext cx="9123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cxnSp>
        <p:nvCxnSpPr>
          <p:cNvPr id="33" name="Прямая соединительная линия 32"/>
          <p:cNvCxnSpPr/>
          <p:nvPr/>
        </p:nvCxnSpPr>
        <p:spPr bwMode="white">
          <a:xfrm>
            <a:off x="914401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32250CF-24A3-4773-A0C2-1AEF22B2B4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9272" y="1600201"/>
            <a:ext cx="62140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9273" y="4259997"/>
            <a:ext cx="5449886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95388" y="1600200"/>
            <a:ext cx="361188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22520" y="1600200"/>
            <a:ext cx="361188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14A16B-9DEA-42AC-B9F0-4EC9DC2918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1239837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5389" y="1499616"/>
            <a:ext cx="3615107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95388" y="2514707"/>
            <a:ext cx="3611880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19293" y="1499616"/>
            <a:ext cx="3615107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919293" y="2514600"/>
            <a:ext cx="3615107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0484A4-D1D7-4FD8-93AC-EFE537B42E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392A15-6325-4A80-B3E8-8522F5AFBC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9802" y="0"/>
            <a:ext cx="228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cxnSp>
        <p:nvCxnSpPr>
          <p:cNvPr id="7" name="Прямая соединительная линия 6"/>
          <p:cNvCxnSpPr/>
          <p:nvPr/>
        </p:nvCxnSpPr>
        <p:spPr bwMode="white">
          <a:xfrm>
            <a:off x="462978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8229600" y="0"/>
            <a:ext cx="692146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921746" y="0"/>
            <a:ext cx="228600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376248C-7C13-4CF8-9BF0-411E0EE9CF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6466" y="0"/>
            <a:ext cx="3111598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466465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>
          <a:xfrm>
            <a:off x="805890" y="381000"/>
            <a:ext cx="2470710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6200" y="482600"/>
            <a:ext cx="4648200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white">
          <a:xfrm>
            <a:off x="805890" y="1828800"/>
            <a:ext cx="2470710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7FA59-809A-4A06-9F02-37D929B097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57600" y="0"/>
            <a:ext cx="5264146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5890" y="381000"/>
            <a:ext cx="2470710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3886200" y="482600"/>
            <a:ext cx="4648200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05890" y="1828800"/>
            <a:ext cx="2470710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157EE3-C378-4712-9DC8-4DCC311FB1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8912221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2978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2978" y="736219"/>
            <a:ext cx="457200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noProof="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462978" y="7362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 bwMode="white">
          <a:xfrm>
            <a:off x="462978" y="13458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567219" y="898103"/>
            <a:ext cx="25208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noProof="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 bwMode="white">
          <a:xfrm>
            <a:off x="462978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5389" y="1600200"/>
            <a:ext cx="7339012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886200" y="6356352"/>
            <a:ext cx="9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948239" y="6356352"/>
            <a:ext cx="2981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77201" y="6356352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7B9035DD-7044-48A2-BEEE-EFBBFE0154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3568" y="1268760"/>
            <a:ext cx="7560840" cy="3816424"/>
          </a:xfrm>
        </p:spPr>
        <p:txBody>
          <a:bodyPr/>
          <a:lstStyle/>
          <a:p>
            <a:pPr eaLnBrk="1" hangingPunct="1"/>
            <a:r>
              <a:rPr kumimoji="1" lang="en-US" altLang="ru-RU" sz="3600" dirty="0" smtClean="0">
                <a:solidFill>
                  <a:schemeClr val="tx1"/>
                </a:solidFill>
                <a:latin typeface="Times New Roman" pitchFamily="18" charset="0"/>
              </a:rPr>
              <a:t>SAM</a:t>
            </a:r>
            <a:r>
              <a:rPr kumimoji="1" lang="ru-RU" altLang="ru-RU" sz="36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kumimoji="1"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(</a:t>
            </a:r>
            <a:r>
              <a:rPr kumimoji="1" lang="en-US" altLang="ru-RU" sz="2800" i="1" dirty="0" smtClean="0">
                <a:solidFill>
                  <a:schemeClr val="tx1"/>
                </a:solidFill>
                <a:latin typeface="Times New Roman" pitchFamily="18" charset="0"/>
              </a:rPr>
              <a:t>Student Achievement Monitoring</a:t>
            </a:r>
            <a:r>
              <a:rPr kumimoji="1" lang="ru-RU" altLang="ru-RU" sz="2800" i="1" dirty="0" smtClean="0">
                <a:solidFill>
                  <a:schemeClr val="tx1"/>
                </a:solidFill>
                <a:latin typeface="Times New Roman" pitchFamily="18" charset="0"/>
              </a:rPr>
              <a:t>) -</a:t>
            </a:r>
            <a:r>
              <a:rPr kumimoji="1"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kumimoji="1"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kumimoji="1" lang="ru-RU" altLang="ru-RU" sz="3600" dirty="0" smtClean="0">
                <a:solidFill>
                  <a:schemeClr val="tx1"/>
                </a:solidFill>
                <a:latin typeface="Times New Roman" pitchFamily="18" charset="0"/>
              </a:rPr>
              <a:t>инструмент оценки результатов обучения</a:t>
            </a:r>
            <a:r>
              <a:rPr kumimoji="1" lang="ru-RU" altLang="ru-RU" sz="3600" i="1" dirty="0" smtClean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kumimoji="1" lang="ru-RU" altLang="ru-RU" sz="3600" i="1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kumimoji="1" lang="ru-RU" altLang="ru-RU" i="1" dirty="0" smtClean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kumimoji="1" lang="ru-RU" altLang="ru-RU" i="1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kumimoji="1" lang="ru-RU" altLang="ru-RU" sz="3200" dirty="0" err="1" smtClean="0">
                <a:solidFill>
                  <a:schemeClr val="tx1"/>
                </a:solidFill>
                <a:latin typeface="Calibri" pitchFamily="34" charset="0"/>
              </a:rPr>
              <a:t>П.Г.Нежнов</a:t>
            </a:r>
            <a:endParaRPr lang="ru-RU" altLang="ru-RU" sz="32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4"/>
          <p:cNvGrpSpPr>
            <a:grpSpLocks/>
          </p:cNvGrpSpPr>
          <p:nvPr/>
        </p:nvGrpSpPr>
        <p:grpSpPr bwMode="auto">
          <a:xfrm>
            <a:off x="971600" y="1628800"/>
            <a:ext cx="7907660" cy="4968552"/>
            <a:chOff x="1746" y="1571"/>
            <a:chExt cx="13018" cy="7778"/>
          </a:xfrm>
        </p:grpSpPr>
        <p:sp>
          <p:nvSpPr>
            <p:cNvPr id="12292" name="Rectangle 5"/>
            <p:cNvSpPr>
              <a:spLocks noChangeArrowheads="1"/>
            </p:cNvSpPr>
            <p:nvPr/>
          </p:nvSpPr>
          <p:spPr bwMode="auto">
            <a:xfrm>
              <a:off x="1746" y="1571"/>
              <a:ext cx="3255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altLang="ru-RU" b="1" dirty="0" err="1">
                  <a:solidFill>
                    <a:srgbClr val="545472"/>
                  </a:solidFill>
                </a:rPr>
                <a:t>Б.Блум</a:t>
              </a:r>
              <a:endParaRPr lang="ru-RU" altLang="ru-RU" dirty="0"/>
            </a:p>
          </p:txBody>
        </p:sp>
        <p:sp>
          <p:nvSpPr>
            <p:cNvPr id="12293" name="Rectangle 6"/>
            <p:cNvSpPr>
              <a:spLocks noChangeArrowheads="1"/>
            </p:cNvSpPr>
            <p:nvPr/>
          </p:nvSpPr>
          <p:spPr bwMode="auto">
            <a:xfrm>
              <a:off x="5001" y="1571"/>
              <a:ext cx="3254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altLang="ru-RU" b="1">
                  <a:solidFill>
                    <a:srgbClr val="545472"/>
                  </a:solidFill>
                </a:rPr>
                <a:t>В.Симонов</a:t>
              </a:r>
              <a:endParaRPr lang="ru-RU" altLang="ru-RU"/>
            </a:p>
          </p:txBody>
        </p:sp>
        <p:sp>
          <p:nvSpPr>
            <p:cNvPr id="12294" name="Rectangle 7"/>
            <p:cNvSpPr>
              <a:spLocks noChangeArrowheads="1"/>
            </p:cNvSpPr>
            <p:nvPr/>
          </p:nvSpPr>
          <p:spPr bwMode="auto">
            <a:xfrm>
              <a:off x="8255" y="1571"/>
              <a:ext cx="3255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altLang="ru-RU" b="1">
                  <a:solidFill>
                    <a:srgbClr val="545472"/>
                  </a:solidFill>
                </a:rPr>
                <a:t>И.Лернер</a:t>
              </a:r>
              <a:endParaRPr lang="ru-RU" altLang="ru-RU"/>
            </a:p>
          </p:txBody>
        </p:sp>
        <p:sp>
          <p:nvSpPr>
            <p:cNvPr id="12295" name="Rectangle 8"/>
            <p:cNvSpPr>
              <a:spLocks noChangeArrowheads="1"/>
            </p:cNvSpPr>
            <p:nvPr/>
          </p:nvSpPr>
          <p:spPr bwMode="auto">
            <a:xfrm>
              <a:off x="11510" y="1571"/>
              <a:ext cx="3254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 sz="2000" b="1">
                  <a:solidFill>
                    <a:srgbClr val="545472"/>
                  </a:solidFill>
                </a:rPr>
                <a:t>TIMSS</a:t>
              </a:r>
              <a:r>
                <a:rPr lang="ru-RU" altLang="ru-RU" sz="2000" b="1">
                  <a:solidFill>
                    <a:srgbClr val="545472"/>
                  </a:solidFill>
                </a:rPr>
                <a:t> (матем.)</a:t>
              </a:r>
              <a:endParaRPr lang="ru-RU" altLang="ru-RU" sz="2000"/>
            </a:p>
          </p:txBody>
        </p:sp>
        <p:sp>
          <p:nvSpPr>
            <p:cNvPr id="12296" name="Rectangle 9"/>
            <p:cNvSpPr>
              <a:spLocks noChangeArrowheads="1"/>
            </p:cNvSpPr>
            <p:nvPr/>
          </p:nvSpPr>
          <p:spPr bwMode="auto">
            <a:xfrm>
              <a:off x="1768" y="2309"/>
              <a:ext cx="3255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12297" name="Rectangle 10"/>
            <p:cNvSpPr>
              <a:spLocks noChangeArrowheads="1"/>
            </p:cNvSpPr>
            <p:nvPr/>
          </p:nvSpPr>
          <p:spPr bwMode="auto">
            <a:xfrm>
              <a:off x="5001" y="2291"/>
              <a:ext cx="3254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altLang="ru-RU" sz="2000">
                  <a:solidFill>
                    <a:srgbClr val="545472"/>
                  </a:solidFill>
                </a:rPr>
                <a:t>Различение</a:t>
              </a:r>
              <a:endParaRPr lang="ru-RU" altLang="ru-RU" sz="2000"/>
            </a:p>
          </p:txBody>
        </p:sp>
        <p:sp>
          <p:nvSpPr>
            <p:cNvPr id="12298" name="Rectangle 11"/>
            <p:cNvSpPr>
              <a:spLocks noChangeArrowheads="1"/>
            </p:cNvSpPr>
            <p:nvPr/>
          </p:nvSpPr>
          <p:spPr bwMode="auto">
            <a:xfrm>
              <a:off x="8255" y="2291"/>
              <a:ext cx="3255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12299" name="Rectangle 12"/>
            <p:cNvSpPr>
              <a:spLocks noChangeArrowheads="1"/>
            </p:cNvSpPr>
            <p:nvPr/>
          </p:nvSpPr>
          <p:spPr bwMode="auto">
            <a:xfrm>
              <a:off x="11510" y="2291"/>
              <a:ext cx="3254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grpSp>
          <p:nvGrpSpPr>
            <p:cNvPr id="12300" name="Group 13"/>
            <p:cNvGrpSpPr>
              <a:grpSpLocks/>
            </p:cNvGrpSpPr>
            <p:nvPr/>
          </p:nvGrpSpPr>
          <p:grpSpPr bwMode="auto">
            <a:xfrm>
              <a:off x="1769" y="2993"/>
              <a:ext cx="12995" cy="1555"/>
              <a:chOff x="888" y="2921"/>
              <a:chExt cx="8625" cy="1111"/>
            </a:xfrm>
          </p:grpSpPr>
          <p:sp>
            <p:nvSpPr>
              <p:cNvPr id="12322" name="Rectangle 14"/>
              <p:cNvSpPr>
                <a:spLocks noChangeArrowheads="1"/>
              </p:cNvSpPr>
              <p:nvPr/>
            </p:nvSpPr>
            <p:spPr bwMode="auto">
              <a:xfrm>
                <a:off x="888" y="2921"/>
                <a:ext cx="2124" cy="111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altLang="ru-RU" sz="2000">
                    <a:solidFill>
                      <a:srgbClr val="545472"/>
                    </a:solidFill>
                  </a:rPr>
                  <a:t>Знание</a:t>
                </a:r>
                <a:endParaRPr lang="ru-RU" altLang="ru-RU" sz="2000"/>
              </a:p>
            </p:txBody>
          </p:sp>
          <p:sp>
            <p:nvSpPr>
              <p:cNvPr id="12323" name="Rectangle 15"/>
              <p:cNvSpPr>
                <a:spLocks noChangeArrowheads="1"/>
              </p:cNvSpPr>
              <p:nvPr/>
            </p:nvSpPr>
            <p:spPr bwMode="auto">
              <a:xfrm>
                <a:off x="3033" y="2934"/>
                <a:ext cx="2160" cy="10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altLang="ru-RU" sz="2000">
                    <a:solidFill>
                      <a:srgbClr val="545472"/>
                    </a:solidFill>
                  </a:rPr>
                  <a:t>Запоминание</a:t>
                </a:r>
                <a:endParaRPr lang="ru-RU" altLang="ru-RU" sz="2000"/>
              </a:p>
            </p:txBody>
          </p:sp>
          <p:sp>
            <p:nvSpPr>
              <p:cNvPr id="12324" name="Rectangle 16"/>
              <p:cNvSpPr>
                <a:spLocks noChangeArrowheads="1"/>
              </p:cNvSpPr>
              <p:nvPr/>
            </p:nvSpPr>
            <p:spPr bwMode="auto">
              <a:xfrm>
                <a:off x="5193" y="2934"/>
                <a:ext cx="2160" cy="10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altLang="ru-RU" sz="2000">
                    <a:solidFill>
                      <a:srgbClr val="545472"/>
                    </a:solidFill>
                  </a:rPr>
                  <a:t>Знание</a:t>
                </a:r>
                <a:endParaRPr lang="ru-RU" altLang="ru-RU" sz="2000"/>
              </a:p>
            </p:txBody>
          </p:sp>
          <p:sp>
            <p:nvSpPr>
              <p:cNvPr id="12325" name="Rectangle 17"/>
              <p:cNvSpPr>
                <a:spLocks noChangeArrowheads="1"/>
              </p:cNvSpPr>
              <p:nvPr/>
            </p:nvSpPr>
            <p:spPr bwMode="auto">
              <a:xfrm>
                <a:off x="7353" y="2934"/>
                <a:ext cx="2160" cy="10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altLang="ru-RU" sz="2000">
                    <a:solidFill>
                      <a:srgbClr val="545472"/>
                    </a:solidFill>
                  </a:rPr>
                  <a:t>Знание</a:t>
                </a:r>
                <a:endParaRPr lang="ru-RU" altLang="ru-RU" sz="2000"/>
              </a:p>
            </p:txBody>
          </p:sp>
        </p:grpSp>
        <p:grpSp>
          <p:nvGrpSpPr>
            <p:cNvPr id="12301" name="Group 18"/>
            <p:cNvGrpSpPr>
              <a:grpSpLocks/>
            </p:cNvGrpSpPr>
            <p:nvPr/>
          </p:nvGrpSpPr>
          <p:grpSpPr bwMode="auto">
            <a:xfrm>
              <a:off x="1746" y="5885"/>
              <a:ext cx="13015" cy="1452"/>
              <a:chOff x="873" y="3654"/>
              <a:chExt cx="8638" cy="732"/>
            </a:xfrm>
          </p:grpSpPr>
          <p:sp>
            <p:nvSpPr>
              <p:cNvPr id="12318" name="Rectangle 19"/>
              <p:cNvSpPr>
                <a:spLocks noChangeArrowheads="1"/>
              </p:cNvSpPr>
              <p:nvPr/>
            </p:nvSpPr>
            <p:spPr bwMode="auto">
              <a:xfrm>
                <a:off x="873" y="3654"/>
                <a:ext cx="2160" cy="7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altLang="ru-RU" sz="2000">
                    <a:solidFill>
                      <a:srgbClr val="545472"/>
                    </a:solidFill>
                  </a:rPr>
                  <a:t>Применение</a:t>
                </a:r>
                <a:endParaRPr lang="ru-RU" altLang="ru-RU" sz="2000"/>
              </a:p>
            </p:txBody>
          </p:sp>
          <p:sp>
            <p:nvSpPr>
              <p:cNvPr id="12319" name="Rectangle 20"/>
              <p:cNvSpPr>
                <a:spLocks noChangeArrowheads="1"/>
              </p:cNvSpPr>
              <p:nvPr/>
            </p:nvSpPr>
            <p:spPr bwMode="auto">
              <a:xfrm>
                <a:off x="3033" y="3654"/>
                <a:ext cx="2160" cy="7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altLang="ru-RU" sz="2000" dirty="0">
                    <a:solidFill>
                      <a:srgbClr val="545472"/>
                    </a:solidFill>
                  </a:rPr>
                  <a:t>Простейшие умения </a:t>
                </a:r>
                <a:r>
                  <a:rPr lang="ru-RU" altLang="ru-RU" sz="2000" dirty="0" smtClean="0">
                    <a:solidFill>
                      <a:srgbClr val="545472"/>
                    </a:solidFill>
                  </a:rPr>
                  <a:t>и навыки</a:t>
                </a:r>
                <a:endParaRPr lang="ru-RU" altLang="ru-RU" sz="2000" dirty="0"/>
              </a:p>
            </p:txBody>
          </p:sp>
          <p:sp>
            <p:nvSpPr>
              <p:cNvPr id="12320" name="Rectangle 21"/>
              <p:cNvSpPr>
                <a:spLocks noChangeArrowheads="1"/>
              </p:cNvSpPr>
              <p:nvPr/>
            </p:nvSpPr>
            <p:spPr bwMode="auto">
              <a:xfrm>
                <a:off x="5193" y="3654"/>
                <a:ext cx="2160" cy="7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altLang="ru-RU" sz="2000">
                    <a:solidFill>
                      <a:srgbClr val="545472"/>
                    </a:solidFill>
                  </a:rPr>
                  <a:t>Применение</a:t>
                </a:r>
                <a:endParaRPr lang="ru-RU" altLang="ru-RU" sz="2000"/>
              </a:p>
            </p:txBody>
          </p:sp>
          <p:sp>
            <p:nvSpPr>
              <p:cNvPr id="12321" name="Rectangle 22"/>
              <p:cNvSpPr>
                <a:spLocks noChangeArrowheads="1"/>
              </p:cNvSpPr>
              <p:nvPr/>
            </p:nvSpPr>
            <p:spPr bwMode="auto">
              <a:xfrm>
                <a:off x="7351" y="3666"/>
                <a:ext cx="2160" cy="7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altLang="ru-RU" sz="2000">
                    <a:solidFill>
                      <a:srgbClr val="545472"/>
                    </a:solidFill>
                  </a:rPr>
                  <a:t>Применение</a:t>
                </a:r>
                <a:endParaRPr lang="ru-RU" altLang="ru-RU" sz="2000"/>
              </a:p>
              <a:p>
                <a:endParaRPr lang="ru-RU" altLang="ru-RU" sz="2000"/>
              </a:p>
            </p:txBody>
          </p:sp>
        </p:grpSp>
        <p:grpSp>
          <p:nvGrpSpPr>
            <p:cNvPr id="12302" name="Group 23"/>
            <p:cNvGrpSpPr>
              <a:grpSpLocks/>
            </p:cNvGrpSpPr>
            <p:nvPr/>
          </p:nvGrpSpPr>
          <p:grpSpPr bwMode="auto">
            <a:xfrm>
              <a:off x="1746" y="7331"/>
              <a:ext cx="13018" cy="2018"/>
              <a:chOff x="1746" y="7151"/>
              <a:chExt cx="13018" cy="2018"/>
            </a:xfrm>
          </p:grpSpPr>
          <p:grpSp>
            <p:nvGrpSpPr>
              <p:cNvPr id="12308" name="Group 24"/>
              <p:cNvGrpSpPr>
                <a:grpSpLocks/>
              </p:cNvGrpSpPr>
              <p:nvPr/>
            </p:nvGrpSpPr>
            <p:grpSpPr bwMode="auto">
              <a:xfrm>
                <a:off x="1746" y="7871"/>
                <a:ext cx="13018" cy="1298"/>
                <a:chOff x="873" y="3654"/>
                <a:chExt cx="8640" cy="720"/>
              </a:xfrm>
            </p:grpSpPr>
            <p:sp>
              <p:nvSpPr>
                <p:cNvPr id="12314" name="Rectangle 25"/>
                <p:cNvSpPr>
                  <a:spLocks noChangeArrowheads="1"/>
                </p:cNvSpPr>
                <p:nvPr/>
              </p:nvSpPr>
              <p:spPr bwMode="auto">
                <a:xfrm>
                  <a:off x="873" y="3654"/>
                  <a:ext cx="2160" cy="72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 altLang="ru-RU" sz="2000">
                      <a:solidFill>
                        <a:srgbClr val="545472"/>
                      </a:solidFill>
                    </a:rPr>
                    <a:t>Синтез</a:t>
                  </a:r>
                  <a:endParaRPr lang="ru-RU" altLang="ru-RU" sz="2000"/>
                </a:p>
              </p:txBody>
            </p:sp>
            <p:sp>
              <p:nvSpPr>
                <p:cNvPr id="12315" name="Rectangle 26"/>
                <p:cNvSpPr>
                  <a:spLocks noChangeArrowheads="1"/>
                </p:cNvSpPr>
                <p:nvPr/>
              </p:nvSpPr>
              <p:spPr bwMode="auto">
                <a:xfrm>
                  <a:off x="3033" y="3654"/>
                  <a:ext cx="2160" cy="72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 altLang="ru-RU"/>
                </a:p>
              </p:txBody>
            </p:sp>
            <p:sp>
              <p:nvSpPr>
                <p:cNvPr id="12316" name="Rectangle 27"/>
                <p:cNvSpPr>
                  <a:spLocks noChangeArrowheads="1"/>
                </p:cNvSpPr>
                <p:nvPr/>
              </p:nvSpPr>
              <p:spPr bwMode="auto">
                <a:xfrm>
                  <a:off x="5193" y="3654"/>
                  <a:ext cx="2160" cy="72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 altLang="ru-RU" sz="2000">
                      <a:solidFill>
                        <a:srgbClr val="545472"/>
                      </a:solidFill>
                    </a:rPr>
                    <a:t>Творческое применение</a:t>
                  </a:r>
                  <a:endParaRPr lang="ru-RU" altLang="ru-RU" sz="2000"/>
                </a:p>
              </p:txBody>
            </p:sp>
            <p:sp>
              <p:nvSpPr>
                <p:cNvPr id="12317" name="Rectangle 28"/>
                <p:cNvSpPr>
                  <a:spLocks noChangeArrowheads="1"/>
                </p:cNvSpPr>
                <p:nvPr/>
              </p:nvSpPr>
              <p:spPr bwMode="auto">
                <a:xfrm>
                  <a:off x="7353" y="3654"/>
                  <a:ext cx="2160" cy="72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 altLang="ru-RU" sz="2000"/>
                    <a:t>Рассуждения</a:t>
                  </a:r>
                </a:p>
              </p:txBody>
            </p:sp>
          </p:grpSp>
          <p:grpSp>
            <p:nvGrpSpPr>
              <p:cNvPr id="12309" name="Group 29"/>
              <p:cNvGrpSpPr>
                <a:grpSpLocks/>
              </p:cNvGrpSpPr>
              <p:nvPr/>
            </p:nvGrpSpPr>
            <p:grpSpPr bwMode="auto">
              <a:xfrm>
                <a:off x="1746" y="7151"/>
                <a:ext cx="13018" cy="720"/>
                <a:chOff x="1053" y="7614"/>
                <a:chExt cx="8640" cy="720"/>
              </a:xfrm>
            </p:grpSpPr>
            <p:sp>
              <p:nvSpPr>
                <p:cNvPr id="12310" name="Rectangle 30"/>
                <p:cNvSpPr>
                  <a:spLocks noChangeArrowheads="1"/>
                </p:cNvSpPr>
                <p:nvPr/>
              </p:nvSpPr>
              <p:spPr bwMode="auto">
                <a:xfrm>
                  <a:off x="1053" y="7614"/>
                  <a:ext cx="2160" cy="72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 altLang="ru-RU" sz="2000">
                      <a:solidFill>
                        <a:srgbClr val="545472"/>
                      </a:solidFill>
                    </a:rPr>
                    <a:t>Анализ</a:t>
                  </a:r>
                  <a:endParaRPr lang="ru-RU" altLang="ru-RU" sz="2000"/>
                </a:p>
              </p:txBody>
            </p:sp>
            <p:sp>
              <p:nvSpPr>
                <p:cNvPr id="12311" name="Rectangle 31"/>
                <p:cNvSpPr>
                  <a:spLocks noChangeArrowheads="1"/>
                </p:cNvSpPr>
                <p:nvPr/>
              </p:nvSpPr>
              <p:spPr bwMode="auto">
                <a:xfrm>
                  <a:off x="3213" y="7614"/>
                  <a:ext cx="2160" cy="72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 altLang="ru-RU" sz="2000">
                      <a:solidFill>
                        <a:srgbClr val="545472"/>
                      </a:solidFill>
                    </a:rPr>
                    <a:t>Перенос</a:t>
                  </a:r>
                  <a:endParaRPr lang="ru-RU" altLang="ru-RU" sz="2000"/>
                </a:p>
                <a:p>
                  <a:endParaRPr lang="ru-RU" altLang="ru-RU" sz="2000"/>
                </a:p>
              </p:txBody>
            </p:sp>
            <p:sp>
              <p:nvSpPr>
                <p:cNvPr id="12312" name="Rectangle 32"/>
                <p:cNvSpPr>
                  <a:spLocks noChangeArrowheads="1"/>
                </p:cNvSpPr>
                <p:nvPr/>
              </p:nvSpPr>
              <p:spPr bwMode="auto">
                <a:xfrm>
                  <a:off x="5373" y="7614"/>
                  <a:ext cx="2160" cy="72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 altLang="ru-RU"/>
                </a:p>
              </p:txBody>
            </p:sp>
            <p:sp>
              <p:nvSpPr>
                <p:cNvPr id="12313" name="Rectangle 33"/>
                <p:cNvSpPr>
                  <a:spLocks noChangeArrowheads="1"/>
                </p:cNvSpPr>
                <p:nvPr/>
              </p:nvSpPr>
              <p:spPr bwMode="auto">
                <a:xfrm>
                  <a:off x="7533" y="7614"/>
                  <a:ext cx="2160" cy="72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 altLang="ru-RU"/>
                </a:p>
              </p:txBody>
            </p:sp>
          </p:grpSp>
        </p:grpSp>
        <p:grpSp>
          <p:nvGrpSpPr>
            <p:cNvPr id="12303" name="Group 34"/>
            <p:cNvGrpSpPr>
              <a:grpSpLocks/>
            </p:cNvGrpSpPr>
            <p:nvPr/>
          </p:nvGrpSpPr>
          <p:grpSpPr bwMode="auto">
            <a:xfrm>
              <a:off x="1746" y="4451"/>
              <a:ext cx="13018" cy="1412"/>
              <a:chOff x="873" y="2934"/>
              <a:chExt cx="8640" cy="1009"/>
            </a:xfrm>
          </p:grpSpPr>
          <p:sp>
            <p:nvSpPr>
              <p:cNvPr id="12304" name="Rectangle 35"/>
              <p:cNvSpPr>
                <a:spLocks noChangeArrowheads="1"/>
              </p:cNvSpPr>
              <p:nvPr/>
            </p:nvSpPr>
            <p:spPr bwMode="auto">
              <a:xfrm>
                <a:off x="873" y="2934"/>
                <a:ext cx="2160" cy="10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altLang="ru-RU" sz="2000">
                    <a:solidFill>
                      <a:srgbClr val="545472"/>
                    </a:solidFill>
                  </a:rPr>
                  <a:t>Понимание</a:t>
                </a:r>
                <a:endParaRPr lang="ru-RU" altLang="ru-RU" sz="2000"/>
              </a:p>
            </p:txBody>
          </p:sp>
          <p:sp>
            <p:nvSpPr>
              <p:cNvPr id="12305" name="Rectangle 36"/>
              <p:cNvSpPr>
                <a:spLocks noChangeArrowheads="1"/>
              </p:cNvSpPr>
              <p:nvPr/>
            </p:nvSpPr>
            <p:spPr bwMode="auto">
              <a:xfrm>
                <a:off x="3033" y="2934"/>
                <a:ext cx="2160" cy="10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altLang="ru-RU" sz="2000">
                    <a:solidFill>
                      <a:srgbClr val="545472"/>
                    </a:solidFill>
                  </a:rPr>
                  <a:t>Понимание</a:t>
                </a:r>
                <a:endParaRPr lang="ru-RU" altLang="ru-RU" sz="2000"/>
              </a:p>
            </p:txBody>
          </p:sp>
          <p:sp>
            <p:nvSpPr>
              <p:cNvPr id="12306" name="Rectangle 37"/>
              <p:cNvSpPr>
                <a:spLocks noChangeArrowheads="1"/>
              </p:cNvSpPr>
              <p:nvPr/>
            </p:nvSpPr>
            <p:spPr bwMode="auto">
              <a:xfrm>
                <a:off x="5193" y="2934"/>
                <a:ext cx="2160" cy="10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12307" name="Rectangle 38"/>
              <p:cNvSpPr>
                <a:spLocks noChangeArrowheads="1"/>
              </p:cNvSpPr>
              <p:nvPr/>
            </p:nvSpPr>
            <p:spPr bwMode="auto">
              <a:xfrm>
                <a:off x="7353" y="2934"/>
                <a:ext cx="2160" cy="10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</p:grpSp>
      </p:grpSp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>
          <a:xfrm>
            <a:off x="971600" y="404665"/>
            <a:ext cx="7515175" cy="936104"/>
          </a:xfrm>
        </p:spPr>
        <p:txBody>
          <a:bodyPr>
            <a:noAutofit/>
          </a:bodyPr>
          <a:lstStyle/>
          <a:p>
            <a:pPr algn="just" eaLnBrk="1" hangingPunct="1"/>
            <a:r>
              <a:rPr lang="ru-RU" altLang="ru-RU" sz="2800" dirty="0" smtClean="0"/>
              <a:t>Таксономия педагогических целей (несколько версий) –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755576" y="692696"/>
            <a:ext cx="7416824" cy="4966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eaLnBrk="0" hangingPunct="0">
              <a:lnSpc>
                <a:spcPct val="107000"/>
              </a:lnSpc>
            </a:pPr>
            <a:r>
              <a:rPr lang="ru-RU" altLang="ru-RU" sz="2800" dirty="0">
                <a:solidFill>
                  <a:srgbClr val="0070C0"/>
                </a:solidFill>
                <a:latin typeface="Calibri" pitchFamily="34" charset="0"/>
              </a:rPr>
              <a:t> </a:t>
            </a:r>
            <a:r>
              <a:rPr lang="ru-RU" altLang="ru-RU" sz="2800" dirty="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Вопросы для обсуждения</a:t>
            </a:r>
          </a:p>
          <a:p>
            <a:pPr marL="457200" eaLnBrk="0" hangingPunct="0">
              <a:lnSpc>
                <a:spcPct val="107000"/>
              </a:lnSpc>
            </a:pPr>
            <a:endParaRPr lang="ru-RU" altLang="ru-RU" sz="2800" dirty="0">
              <a:latin typeface="Calibri" pitchFamily="34" charset="0"/>
            </a:endParaRPr>
          </a:p>
          <a:p>
            <a:pPr marL="457200" eaLnBrk="0" hangingPunct="0">
              <a:lnSpc>
                <a:spcPct val="107000"/>
              </a:lnSpc>
              <a:buFont typeface="Tahoma" pitchFamily="34" charset="0"/>
              <a:buAutoNum type="arabicParenR"/>
            </a:pPr>
            <a:r>
              <a:rPr lang="ru-RU" altLang="ru-RU" dirty="0" smtClean="0">
                <a:latin typeface="+mn-lt"/>
              </a:rPr>
              <a:t> Как  </a:t>
            </a:r>
            <a:r>
              <a:rPr lang="ru-RU" altLang="ru-RU" dirty="0">
                <a:latin typeface="+mn-lt"/>
              </a:rPr>
              <a:t>интерпретировать и оценивать категоризацию результатов обучения?</a:t>
            </a:r>
          </a:p>
          <a:p>
            <a:pPr marL="457200" eaLnBrk="0" hangingPunct="0">
              <a:lnSpc>
                <a:spcPct val="107000"/>
              </a:lnSpc>
              <a:buFont typeface="Tahoma" pitchFamily="34" charset="0"/>
              <a:buAutoNum type="arabicParenR"/>
            </a:pPr>
            <a:endParaRPr lang="ru-RU" altLang="ru-RU" dirty="0">
              <a:latin typeface="+mn-lt"/>
            </a:endParaRPr>
          </a:p>
          <a:p>
            <a:pPr marL="457200" eaLnBrk="0" hangingPunct="0">
              <a:lnSpc>
                <a:spcPct val="107000"/>
              </a:lnSpc>
              <a:buFont typeface="Tahoma" pitchFamily="34" charset="0"/>
              <a:buAutoNum type="arabicParenR"/>
            </a:pPr>
            <a:r>
              <a:rPr lang="ru-RU" altLang="ru-RU" dirty="0" smtClean="0">
                <a:latin typeface="+mn-lt"/>
              </a:rPr>
              <a:t> Как </a:t>
            </a:r>
            <a:r>
              <a:rPr lang="ru-RU" altLang="ru-RU" dirty="0">
                <a:latin typeface="+mn-lt"/>
              </a:rPr>
              <a:t>могут воспользоваться итогами </a:t>
            </a:r>
            <a:r>
              <a:rPr lang="ru-RU" altLang="ru-RU" dirty="0" smtClean="0">
                <a:latin typeface="+mn-lt"/>
              </a:rPr>
              <a:t>диагностики:</a:t>
            </a:r>
            <a:endParaRPr lang="ru-RU" altLang="ru-RU" dirty="0">
              <a:latin typeface="+mn-lt"/>
            </a:endParaRPr>
          </a:p>
          <a:p>
            <a:pPr marL="457200" eaLnBrk="0" hangingPunct="0">
              <a:lnSpc>
                <a:spcPct val="107000"/>
              </a:lnSpc>
              <a:buFont typeface="Wingdings" pitchFamily="2" charset="2"/>
              <a:buChar char="§"/>
            </a:pPr>
            <a:r>
              <a:rPr lang="ru-RU" altLang="ru-RU" dirty="0">
                <a:latin typeface="+mn-lt"/>
              </a:rPr>
              <a:t>управленец </a:t>
            </a:r>
          </a:p>
          <a:p>
            <a:pPr marL="457200" eaLnBrk="0" hangingPunct="0">
              <a:lnSpc>
                <a:spcPct val="107000"/>
              </a:lnSpc>
              <a:buFont typeface="Wingdings" pitchFamily="2" charset="2"/>
              <a:buChar char="§"/>
            </a:pPr>
            <a:r>
              <a:rPr lang="ru-RU" altLang="ru-RU" dirty="0">
                <a:latin typeface="+mn-lt"/>
              </a:rPr>
              <a:t>директор школы</a:t>
            </a:r>
          </a:p>
          <a:p>
            <a:pPr marL="457200" eaLnBrk="0" hangingPunct="0">
              <a:lnSpc>
                <a:spcPct val="107000"/>
              </a:lnSpc>
              <a:buFont typeface="Wingdings" pitchFamily="2" charset="2"/>
              <a:buChar char="§"/>
            </a:pPr>
            <a:r>
              <a:rPr lang="ru-RU" altLang="ru-RU" dirty="0">
                <a:latin typeface="+mn-lt"/>
              </a:rPr>
              <a:t>учитель</a:t>
            </a:r>
          </a:p>
          <a:p>
            <a:pPr marL="457200" eaLnBrk="0" hangingPunct="0">
              <a:lnSpc>
                <a:spcPct val="107000"/>
              </a:lnSpc>
              <a:buFont typeface="Wingdings" pitchFamily="2" charset="2"/>
              <a:buChar char="§"/>
            </a:pPr>
            <a:r>
              <a:rPr lang="ru-RU" altLang="ru-RU" dirty="0">
                <a:latin typeface="+mn-lt"/>
              </a:rPr>
              <a:t>ученик</a:t>
            </a:r>
          </a:p>
          <a:p>
            <a:pPr marL="457200" eaLnBrk="0" hangingPunct="0">
              <a:lnSpc>
                <a:spcPct val="107000"/>
              </a:lnSpc>
              <a:buFont typeface="Wingdings" pitchFamily="2" charset="2"/>
              <a:buChar char="§"/>
            </a:pPr>
            <a:r>
              <a:rPr lang="ru-RU" altLang="ru-RU" dirty="0">
                <a:latin typeface="+mn-lt"/>
              </a:rPr>
              <a:t>исследователь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115616" y="1556792"/>
            <a:ext cx="7200800" cy="2880319"/>
          </a:xfrm>
        </p:spPr>
        <p:txBody>
          <a:bodyPr/>
          <a:lstStyle/>
          <a:p>
            <a:pPr algn="ctr" eaLnBrk="1" hangingPunct="1"/>
            <a:r>
              <a:rPr lang="ru-RU" altLang="ru-RU" sz="3200" dirty="0" smtClean="0">
                <a:latin typeface="+mn-lt"/>
              </a:rPr>
              <a:t> </a:t>
            </a:r>
            <a:r>
              <a:rPr lang="ru-RU" altLang="ru-RU" sz="2800" b="1" dirty="0" smtClean="0">
                <a:latin typeface="+mn-lt"/>
              </a:rPr>
              <a:t>Сессия 2 </a:t>
            </a:r>
            <a:r>
              <a:rPr lang="ru-RU" altLang="ru-RU" sz="2800" dirty="0" smtClean="0">
                <a:latin typeface="+mn-lt"/>
              </a:rPr>
              <a:t/>
            </a:r>
            <a:br>
              <a:rPr lang="ru-RU" altLang="ru-RU" sz="2800" dirty="0" smtClean="0">
                <a:latin typeface="+mn-lt"/>
              </a:rPr>
            </a:br>
            <a:r>
              <a:rPr lang="ru-RU" altLang="ru-RU" sz="2800" dirty="0" smtClean="0">
                <a:latin typeface="+mn-lt"/>
              </a:rPr>
              <a:t/>
            </a:r>
            <a:br>
              <a:rPr lang="ru-RU" altLang="ru-RU" sz="2800" dirty="0" smtClean="0">
                <a:latin typeface="+mn-lt"/>
              </a:rPr>
            </a:br>
            <a:r>
              <a:rPr lang="en-US" altLang="ru-RU" sz="2800" dirty="0" smtClean="0">
                <a:latin typeface="+mn-lt"/>
              </a:rPr>
              <a:t>SAM </a:t>
            </a:r>
            <a:r>
              <a:rPr lang="ru-RU" altLang="ru-RU" sz="2800" dirty="0" smtClean="0">
                <a:latin typeface="+mn-lt"/>
              </a:rPr>
              <a:t>– синтез измерения и диагностики</a:t>
            </a:r>
            <a:r>
              <a:rPr lang="ru-RU" altLang="ru-RU" sz="3200" i="1" dirty="0" smtClean="0">
                <a:latin typeface="Times New Roman" pitchFamily="18" charset="0"/>
              </a:rPr>
              <a:t/>
            </a:r>
            <a:br>
              <a:rPr lang="ru-RU" altLang="ru-RU" sz="3200" i="1" dirty="0" smtClean="0">
                <a:latin typeface="Times New Roman" pitchFamily="18" charset="0"/>
              </a:rPr>
            </a:br>
            <a:endParaRPr lang="ru-RU" altLang="ru-RU" sz="3200" i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899592" y="1622689"/>
            <a:ext cx="8064896" cy="5046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altLang="ru-RU" dirty="0">
                <a:latin typeface="+mn-lt"/>
              </a:rPr>
              <a:t>«… Педагогика, занимаясь становлением знаний личности, не может интересоваться только следствиями усвоения, игнорируя процесс усвоения, т.е. самую деятельность усвоения, которая имеет свои этапы, а каждый этап – свой уровень усвоения знаний» </a:t>
            </a:r>
          </a:p>
          <a:p>
            <a:r>
              <a:rPr lang="ru-RU" altLang="ru-RU" dirty="0">
                <a:latin typeface="+mn-lt"/>
              </a:rPr>
              <a:t>И.Я. </a:t>
            </a:r>
            <a:r>
              <a:rPr lang="ru-RU" altLang="ru-RU" dirty="0" err="1">
                <a:latin typeface="+mn-lt"/>
              </a:rPr>
              <a:t>Лернер</a:t>
            </a:r>
            <a:r>
              <a:rPr lang="ru-RU" altLang="ru-RU" dirty="0">
                <a:latin typeface="+mn-lt"/>
              </a:rPr>
              <a:t>, Качества знаний учащихся. Какими они должны быть. М., 1978 с.7</a:t>
            </a:r>
          </a:p>
          <a:p>
            <a:endParaRPr lang="ru-RU" altLang="ru-RU" dirty="0">
              <a:latin typeface="+mn-lt"/>
            </a:endParaRPr>
          </a:p>
          <a:p>
            <a:r>
              <a:rPr lang="ru-RU" altLang="ru-RU" dirty="0">
                <a:latin typeface="+mn-lt"/>
              </a:rPr>
              <a:t>«… При любой организации обучения новому учебному материалу, учащийся проходит три этапа его усвоения. Соответственно можно говорить о трех уровнях усвоения» (Там же, с. 8) </a:t>
            </a:r>
          </a:p>
        </p:txBody>
      </p:sp>
      <p:sp>
        <p:nvSpPr>
          <p:cNvPr id="15363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632848" cy="1080120"/>
          </a:xfrm>
        </p:spPr>
        <p:txBody>
          <a:bodyPr/>
          <a:lstStyle/>
          <a:p>
            <a:pPr algn="ctr" eaLnBrk="1" hangingPunct="1"/>
            <a:r>
              <a:rPr lang="ru-RU" altLang="ru-RU" sz="3200" dirty="0" smtClean="0"/>
              <a:t>Что лежит в основе таксономий?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899592" y="1412776"/>
            <a:ext cx="7993298" cy="5445224"/>
            <a:chOff x="382" y="1163"/>
            <a:chExt cx="4967" cy="3157"/>
          </a:xfrm>
        </p:grpSpPr>
        <p:grpSp>
          <p:nvGrpSpPr>
            <p:cNvPr id="16388" name="Group 3"/>
            <p:cNvGrpSpPr>
              <a:grpSpLocks/>
            </p:cNvGrpSpPr>
            <p:nvPr/>
          </p:nvGrpSpPr>
          <p:grpSpPr bwMode="auto">
            <a:xfrm>
              <a:off x="382" y="1163"/>
              <a:ext cx="3640" cy="3157"/>
              <a:chOff x="1570" y="604"/>
              <a:chExt cx="9100" cy="7893"/>
            </a:xfrm>
          </p:grpSpPr>
          <p:sp>
            <p:nvSpPr>
              <p:cNvPr id="16390" name="Rectangle 4"/>
              <p:cNvSpPr>
                <a:spLocks noChangeAspect="1" noChangeArrowheads="1"/>
              </p:cNvSpPr>
              <p:nvPr/>
            </p:nvSpPr>
            <p:spPr bwMode="auto">
              <a:xfrm>
                <a:off x="1570" y="604"/>
                <a:ext cx="8392" cy="236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altLang="ru-RU" sz="2200" b="1" dirty="0">
                    <a:solidFill>
                      <a:srgbClr val="545472"/>
                    </a:solidFill>
                    <a:latin typeface="+mn-lt"/>
                  </a:rPr>
                  <a:t>Функциональный уровень</a:t>
                </a:r>
              </a:p>
              <a:p>
                <a:r>
                  <a:rPr lang="ru-RU" altLang="ru-RU" sz="2200" dirty="0">
                    <a:solidFill>
                      <a:srgbClr val="545472"/>
                    </a:solidFill>
                    <a:latin typeface="+mn-lt"/>
                  </a:rPr>
                  <a:t>Свободное действие - ориентация на поле и границы возможностей способа действия</a:t>
                </a:r>
                <a:endParaRPr lang="ru-RU" altLang="ru-RU" dirty="0">
                  <a:solidFill>
                    <a:srgbClr val="545472"/>
                  </a:solidFill>
                  <a:latin typeface="+mn-lt"/>
                </a:endParaRPr>
              </a:p>
            </p:txBody>
          </p:sp>
          <p:sp>
            <p:nvSpPr>
              <p:cNvPr id="16391" name="Rectangle 5"/>
              <p:cNvSpPr>
                <a:spLocks noChangeAspect="1" noChangeArrowheads="1"/>
              </p:cNvSpPr>
              <p:nvPr/>
            </p:nvSpPr>
            <p:spPr bwMode="auto">
              <a:xfrm>
                <a:off x="1570" y="7655"/>
                <a:ext cx="8392" cy="84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altLang="ru-RU" sz="2200" b="1" i="1" dirty="0">
                    <a:solidFill>
                      <a:srgbClr val="545472"/>
                    </a:solidFill>
                    <a:latin typeface="+mn-lt"/>
                  </a:rPr>
                  <a:t>Пройденная учебная программа</a:t>
                </a:r>
                <a:endParaRPr lang="ru-RU" altLang="ru-RU" dirty="0">
                  <a:solidFill>
                    <a:srgbClr val="545472"/>
                  </a:solidFill>
                  <a:latin typeface="+mn-lt"/>
                </a:endParaRPr>
              </a:p>
            </p:txBody>
          </p:sp>
          <p:sp>
            <p:nvSpPr>
              <p:cNvPr id="16392" name="Rectangle 6"/>
              <p:cNvSpPr>
                <a:spLocks noChangeAspect="1" noChangeArrowheads="1"/>
              </p:cNvSpPr>
              <p:nvPr/>
            </p:nvSpPr>
            <p:spPr bwMode="auto">
              <a:xfrm>
                <a:off x="1578" y="2989"/>
                <a:ext cx="8392" cy="2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altLang="ru-RU" sz="2200" b="1" dirty="0">
                    <a:solidFill>
                      <a:srgbClr val="545472"/>
                    </a:solidFill>
                    <a:latin typeface="+mn-lt"/>
                  </a:rPr>
                  <a:t>Рефлексивный уровень</a:t>
                </a:r>
              </a:p>
              <a:p>
                <a:r>
                  <a:rPr lang="ru-RU" altLang="ru-RU" sz="2200" dirty="0">
                    <a:solidFill>
                      <a:srgbClr val="545472"/>
                    </a:solidFill>
                    <a:latin typeface="+mn-lt"/>
                  </a:rPr>
                  <a:t>Действие с пониманием - ориентация на существенное отношение как основу способа   действия</a:t>
                </a:r>
                <a:endParaRPr lang="ru-RU" altLang="ru-RU" dirty="0">
                  <a:solidFill>
                    <a:srgbClr val="545472"/>
                  </a:solidFill>
                  <a:latin typeface="+mn-lt"/>
                </a:endParaRPr>
              </a:p>
            </p:txBody>
          </p:sp>
          <p:sp>
            <p:nvSpPr>
              <p:cNvPr id="16393" name="Rectangle 7"/>
              <p:cNvSpPr>
                <a:spLocks noChangeAspect="1" noChangeArrowheads="1"/>
              </p:cNvSpPr>
              <p:nvPr/>
            </p:nvSpPr>
            <p:spPr bwMode="auto">
              <a:xfrm>
                <a:off x="1578" y="5322"/>
                <a:ext cx="8392" cy="2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altLang="ru-RU" sz="2200" b="1" dirty="0">
                    <a:solidFill>
                      <a:srgbClr val="545472"/>
                    </a:solidFill>
                    <a:latin typeface="+mn-lt"/>
                  </a:rPr>
                  <a:t>Формальный уровень</a:t>
                </a:r>
              </a:p>
              <a:p>
                <a:r>
                  <a:rPr lang="ru-RU" altLang="ru-RU" sz="2200" dirty="0">
                    <a:solidFill>
                      <a:srgbClr val="545472"/>
                    </a:solidFill>
                    <a:latin typeface="+mn-lt"/>
                  </a:rPr>
                  <a:t>Действие по образцу - ориентация на его внешние характеристики </a:t>
                </a:r>
                <a:endParaRPr lang="ru-RU" altLang="ru-RU" dirty="0">
                  <a:solidFill>
                    <a:srgbClr val="545472"/>
                  </a:solidFill>
                  <a:latin typeface="+mn-lt"/>
                </a:endParaRPr>
              </a:p>
            </p:txBody>
          </p:sp>
          <p:sp>
            <p:nvSpPr>
              <p:cNvPr id="16394" name="AutoShape 8"/>
              <p:cNvSpPr>
                <a:spLocks noChangeAspect="1"/>
              </p:cNvSpPr>
              <p:nvPr/>
            </p:nvSpPr>
            <p:spPr bwMode="auto">
              <a:xfrm>
                <a:off x="10206" y="639"/>
                <a:ext cx="464" cy="6966"/>
              </a:xfrm>
              <a:prstGeom prst="rightBrace">
                <a:avLst>
                  <a:gd name="adj1" fmla="val 125108"/>
                  <a:gd name="adj2" fmla="val 50000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 sz="200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6389" name="Rectangle 9"/>
            <p:cNvSpPr>
              <a:spLocks noChangeAspect="1" noChangeArrowheads="1"/>
            </p:cNvSpPr>
            <p:nvPr/>
          </p:nvSpPr>
          <p:spPr bwMode="auto">
            <a:xfrm>
              <a:off x="4096" y="1622"/>
              <a:ext cx="1253" cy="117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altLang="ru-RU" dirty="0">
                  <a:solidFill>
                    <a:schemeClr val="accent4">
                      <a:lumMod val="75000"/>
                    </a:schemeClr>
                  </a:solidFill>
                  <a:latin typeface="+mn-lt"/>
                </a:rPr>
                <a:t>Зона </a:t>
              </a:r>
            </a:p>
            <a:p>
              <a:r>
                <a:rPr lang="ru-RU" altLang="ru-RU" dirty="0">
                  <a:solidFill>
                    <a:schemeClr val="accent4">
                      <a:lumMod val="75000"/>
                    </a:schemeClr>
                  </a:solidFill>
                  <a:latin typeface="+mn-lt"/>
                </a:rPr>
                <a:t>ближайшего </a:t>
              </a:r>
            </a:p>
            <a:p>
              <a:r>
                <a:rPr lang="ru-RU" altLang="ru-RU" dirty="0">
                  <a:solidFill>
                    <a:schemeClr val="accent4">
                      <a:lumMod val="75000"/>
                    </a:schemeClr>
                  </a:solidFill>
                  <a:latin typeface="+mn-lt"/>
                </a:rPr>
                <a:t>развития</a:t>
              </a:r>
            </a:p>
          </p:txBody>
        </p:sp>
      </p:grpSp>
      <p:sp>
        <p:nvSpPr>
          <p:cNvPr id="16387" name="Rectangle 10"/>
          <p:cNvSpPr>
            <a:spLocks noGrp="1" noChangeArrowheads="1"/>
          </p:cNvSpPr>
          <p:nvPr>
            <p:ph type="title"/>
          </p:nvPr>
        </p:nvSpPr>
        <p:spPr>
          <a:xfrm>
            <a:off x="971600" y="332656"/>
            <a:ext cx="7848872" cy="100811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2800" dirty="0" smtClean="0"/>
              <a:t>Модель функционального развития (по </a:t>
            </a:r>
            <a:r>
              <a:rPr lang="ru-RU" altLang="ru-RU" sz="2800" dirty="0" err="1" smtClean="0"/>
              <a:t>Выготскому</a:t>
            </a:r>
            <a:r>
              <a:rPr lang="ru-RU" altLang="ru-RU" sz="2800" dirty="0" smtClean="0"/>
              <a:t>) как основание таксономии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67544" y="1412776"/>
            <a:ext cx="5472608" cy="504056"/>
            <a:chOff x="2006" y="13043"/>
            <a:chExt cx="8882" cy="631"/>
          </a:xfrm>
          <a:solidFill>
            <a:srgbClr val="FFC000"/>
          </a:solidFill>
        </p:grpSpPr>
        <p:cxnSp>
          <p:nvCxnSpPr>
            <p:cNvPr id="16409" name="AutoShape 5"/>
            <p:cNvCxnSpPr>
              <a:cxnSpLocks noChangeShapeType="1"/>
            </p:cNvCxnSpPr>
            <p:nvPr/>
          </p:nvCxnSpPr>
          <p:spPr bwMode="auto">
            <a:xfrm>
              <a:off x="4789" y="13381"/>
              <a:ext cx="3349" cy="0"/>
            </a:xfrm>
            <a:prstGeom prst="straightConnector1">
              <a:avLst/>
            </a:prstGeom>
            <a:grpFill/>
            <a:ln w="22225">
              <a:solidFill>
                <a:srgbClr val="365F91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/>
            </a:extLst>
          </p:spPr>
        </p:cxnSp>
        <p:sp>
          <p:nvSpPr>
            <p:cNvPr id="16410" name="Rectangle 6"/>
            <p:cNvSpPr>
              <a:spLocks noChangeArrowheads="1"/>
            </p:cNvSpPr>
            <p:nvPr/>
          </p:nvSpPr>
          <p:spPr bwMode="auto">
            <a:xfrm>
              <a:off x="2006" y="13043"/>
              <a:ext cx="2687" cy="631"/>
            </a:xfrm>
            <a:prstGeom prst="rect">
              <a:avLst/>
            </a:prstGeom>
            <a:grpFill/>
            <a:ln w="38100" algn="ctr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lIns="90000" tIns="90000" rIns="90000" bIns="90000"/>
            <a:lstStyle>
              <a:lvl1pPr>
                <a:spcBef>
                  <a:spcPct val="20000"/>
                </a:spcBef>
                <a:buSzPct val="9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SzPct val="80000"/>
                <a:buBlip>
                  <a:blip r:embed="rId3"/>
                </a:buBlip>
                <a:defRPr sz="28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SzPct val="70000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SzPct val="70000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SzTx/>
                <a:buFontTx/>
                <a:buNone/>
                <a:defRPr/>
              </a:pPr>
              <a:r>
                <a:rPr lang="ru-RU" altLang="ru-RU" sz="1400" dirty="0" smtClean="0">
                  <a:solidFill>
                    <a:srgbClr val="FFFFFF"/>
                  </a:solidFill>
                  <a:latin typeface="Times New Roman" panose="02020603050405020304" pitchFamily="18" charset="0"/>
                </a:rPr>
                <a:t>Задачная ситуация</a:t>
              </a:r>
              <a:endParaRPr lang="ru-RU" altLang="ru-RU" sz="1400" dirty="0" smtClean="0">
                <a:latin typeface="Times New Roman" panose="02020603050405020304" pitchFamily="18" charset="0"/>
              </a:endParaRPr>
            </a:p>
          </p:txBody>
        </p:sp>
        <p:sp>
          <p:nvSpPr>
            <p:cNvPr id="16411" name="Rectangle 7"/>
            <p:cNvSpPr>
              <a:spLocks noChangeArrowheads="1"/>
            </p:cNvSpPr>
            <p:nvPr/>
          </p:nvSpPr>
          <p:spPr bwMode="auto">
            <a:xfrm>
              <a:off x="8201" y="13043"/>
              <a:ext cx="2687" cy="631"/>
            </a:xfrm>
            <a:prstGeom prst="rect">
              <a:avLst/>
            </a:prstGeom>
            <a:grpFill/>
            <a:ln w="38100" algn="ctr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lIns="90000" tIns="90000" rIns="90000" bIns="90000"/>
            <a:lstStyle>
              <a:lvl1pPr>
                <a:spcBef>
                  <a:spcPct val="20000"/>
                </a:spcBef>
                <a:buSzPct val="9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SzPct val="80000"/>
                <a:buBlip>
                  <a:blip r:embed="rId3"/>
                </a:buBlip>
                <a:defRPr sz="28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SzPct val="70000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SzPct val="70000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SzTx/>
                <a:buFontTx/>
                <a:buNone/>
                <a:defRPr/>
              </a:pPr>
              <a:r>
                <a:rPr lang="ru-RU" altLang="ru-RU" sz="1400" smtClean="0">
                  <a:solidFill>
                    <a:srgbClr val="FFFFFF"/>
                  </a:solidFill>
                  <a:latin typeface="Times New Roman" panose="02020603050405020304" pitchFamily="18" charset="0"/>
                </a:rPr>
                <a:t>Схема действия</a:t>
              </a:r>
              <a:endParaRPr lang="ru-RU" altLang="ru-RU" sz="1400" smtClean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475656" y="2276872"/>
            <a:ext cx="5640387" cy="1651000"/>
            <a:chOff x="1884" y="10031"/>
            <a:chExt cx="8882" cy="2601"/>
          </a:xfrm>
          <a:solidFill>
            <a:srgbClr val="00B050"/>
          </a:solidFill>
        </p:grpSpPr>
        <p:sp>
          <p:nvSpPr>
            <p:cNvPr id="16401" name="AutoShape 9"/>
            <p:cNvSpPr>
              <a:spLocks noChangeArrowheads="1"/>
            </p:cNvSpPr>
            <p:nvPr/>
          </p:nvSpPr>
          <p:spPr bwMode="auto">
            <a:xfrm>
              <a:off x="4811" y="11502"/>
              <a:ext cx="2965" cy="1130"/>
            </a:xfrm>
            <a:prstGeom prst="roundRect">
              <a:avLst>
                <a:gd name="adj" fmla="val 16667"/>
              </a:avLst>
            </a:prstGeom>
            <a:grpFill/>
            <a:ln w="38100" algn="ctr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/>
            <a:lstStyle>
              <a:lvl1pPr>
                <a:spcBef>
                  <a:spcPct val="20000"/>
                </a:spcBef>
                <a:buSzPct val="9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SzPct val="80000"/>
                <a:buBlip>
                  <a:blip r:embed="rId3"/>
                </a:buBlip>
                <a:defRPr sz="28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SzPct val="70000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SzPct val="70000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SzTx/>
                <a:buFontTx/>
                <a:buNone/>
                <a:defRPr/>
              </a:pPr>
              <a:r>
                <a:rPr lang="ru-RU" altLang="ru-RU" sz="1200" dirty="0" smtClean="0">
                  <a:solidFill>
                    <a:srgbClr val="FFFFFF"/>
                  </a:solidFill>
                  <a:latin typeface="Times New Roman" panose="02020603050405020304" pitchFamily="18" charset="0"/>
                </a:rPr>
                <a:t>Существенное отношение / Принцип действия</a:t>
              </a:r>
            </a:p>
            <a:p>
              <a:pPr>
                <a:spcBef>
                  <a:spcPct val="0"/>
                </a:spcBef>
                <a:buSzTx/>
                <a:buFontTx/>
                <a:buNone/>
                <a:defRPr/>
              </a:pPr>
              <a:endParaRPr lang="ru-RU" altLang="ru-RU" sz="2400" dirty="0" smtClean="0">
                <a:latin typeface="Times New Roman" panose="02020603050405020304" pitchFamily="18" charset="0"/>
              </a:endParaRPr>
            </a:p>
          </p:txBody>
        </p:sp>
        <p:cxnSp>
          <p:nvCxnSpPr>
            <p:cNvPr id="16402" name="AutoShape 10"/>
            <p:cNvCxnSpPr>
              <a:cxnSpLocks noChangeShapeType="1"/>
            </p:cNvCxnSpPr>
            <p:nvPr/>
          </p:nvCxnSpPr>
          <p:spPr bwMode="auto">
            <a:xfrm>
              <a:off x="4667" y="10402"/>
              <a:ext cx="3349" cy="0"/>
            </a:xfrm>
            <a:prstGeom prst="straightConnector1">
              <a:avLst/>
            </a:prstGeom>
            <a:grpFill/>
            <a:ln w="22225">
              <a:solidFill>
                <a:srgbClr val="365F91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/>
            </a:extLst>
          </p:spPr>
        </p:cxnSp>
        <p:sp>
          <p:nvSpPr>
            <p:cNvPr id="16403" name="Rectangle 11"/>
            <p:cNvSpPr>
              <a:spLocks noChangeArrowheads="1"/>
            </p:cNvSpPr>
            <p:nvPr/>
          </p:nvSpPr>
          <p:spPr bwMode="auto">
            <a:xfrm>
              <a:off x="1884" y="10064"/>
              <a:ext cx="2687" cy="631"/>
            </a:xfrm>
            <a:prstGeom prst="rect">
              <a:avLst/>
            </a:prstGeom>
            <a:grpFill/>
            <a:ln w="38100" algn="ctr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lIns="90000" tIns="90000" rIns="90000" bIns="90000"/>
            <a:lstStyle>
              <a:lvl1pPr>
                <a:spcBef>
                  <a:spcPct val="20000"/>
                </a:spcBef>
                <a:buSzPct val="9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SzPct val="80000"/>
                <a:buBlip>
                  <a:blip r:embed="rId3"/>
                </a:buBlip>
                <a:defRPr sz="28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SzPct val="70000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SzPct val="70000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SzTx/>
                <a:buFontTx/>
                <a:buNone/>
                <a:defRPr/>
              </a:pPr>
              <a:r>
                <a:rPr lang="ru-RU" altLang="ru-RU" sz="1200" smtClean="0">
                  <a:solidFill>
                    <a:srgbClr val="FFFFFF"/>
                  </a:solidFill>
                  <a:latin typeface="Times New Roman" panose="02020603050405020304" pitchFamily="18" charset="0"/>
                </a:rPr>
                <a:t>Задачная ситуация</a:t>
              </a: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16404" name="Rectangle 12"/>
            <p:cNvSpPr>
              <a:spLocks noChangeArrowheads="1"/>
            </p:cNvSpPr>
            <p:nvPr/>
          </p:nvSpPr>
          <p:spPr bwMode="auto">
            <a:xfrm>
              <a:off x="8079" y="10064"/>
              <a:ext cx="2687" cy="631"/>
            </a:xfrm>
            <a:prstGeom prst="rect">
              <a:avLst/>
            </a:prstGeom>
            <a:grpFill/>
            <a:ln w="38100" algn="ctr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lIns="90000" tIns="90000" rIns="90000" bIns="90000"/>
            <a:lstStyle>
              <a:lvl1pPr>
                <a:spcBef>
                  <a:spcPct val="20000"/>
                </a:spcBef>
                <a:buSzPct val="9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SzPct val="80000"/>
                <a:buBlip>
                  <a:blip r:embed="rId3"/>
                </a:buBlip>
                <a:defRPr sz="28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SzPct val="70000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SzPct val="70000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SzTx/>
                <a:buFontTx/>
                <a:buNone/>
                <a:defRPr/>
              </a:pPr>
              <a:r>
                <a:rPr lang="ru-RU" altLang="ru-RU" sz="1200" smtClean="0">
                  <a:solidFill>
                    <a:srgbClr val="FFFFFF"/>
                  </a:solidFill>
                  <a:latin typeface="Times New Roman" panose="02020603050405020304" pitchFamily="18" charset="0"/>
                </a:rPr>
                <a:t>Схема действия</a:t>
              </a: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cxnSp>
          <p:nvCxnSpPr>
            <p:cNvPr id="16405" name="AutoShape 13"/>
            <p:cNvCxnSpPr>
              <a:cxnSpLocks noChangeShapeType="1"/>
            </p:cNvCxnSpPr>
            <p:nvPr/>
          </p:nvCxnSpPr>
          <p:spPr bwMode="auto">
            <a:xfrm>
              <a:off x="3349" y="10837"/>
              <a:ext cx="1350" cy="1230"/>
            </a:xfrm>
            <a:prstGeom prst="straightConnector1">
              <a:avLst/>
            </a:prstGeom>
            <a:grpFill/>
            <a:ln w="22225">
              <a:solidFill>
                <a:srgbClr val="365F91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/>
            </a:extLst>
          </p:spPr>
        </p:cxnSp>
        <p:cxnSp>
          <p:nvCxnSpPr>
            <p:cNvPr id="16406" name="AutoShape 14"/>
            <p:cNvCxnSpPr>
              <a:cxnSpLocks noChangeShapeType="1"/>
            </p:cNvCxnSpPr>
            <p:nvPr/>
          </p:nvCxnSpPr>
          <p:spPr bwMode="auto">
            <a:xfrm flipV="1">
              <a:off x="7920" y="10837"/>
              <a:ext cx="1352" cy="1198"/>
            </a:xfrm>
            <a:prstGeom prst="straightConnector1">
              <a:avLst/>
            </a:prstGeom>
            <a:grpFill/>
            <a:ln w="22225">
              <a:solidFill>
                <a:srgbClr val="365F91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/>
            </a:extLst>
          </p:spPr>
        </p:cxnSp>
        <p:cxnSp>
          <p:nvCxnSpPr>
            <p:cNvPr id="16407" name="AutoShape 15"/>
            <p:cNvCxnSpPr>
              <a:cxnSpLocks noChangeShapeType="1"/>
            </p:cNvCxnSpPr>
            <p:nvPr/>
          </p:nvCxnSpPr>
          <p:spPr bwMode="auto">
            <a:xfrm>
              <a:off x="5873" y="10031"/>
              <a:ext cx="728" cy="728"/>
            </a:xfrm>
            <a:prstGeom prst="straightConnector1">
              <a:avLst/>
            </a:prstGeom>
            <a:grpFill/>
            <a:ln w="2540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</p:cxnSp>
        <p:cxnSp>
          <p:nvCxnSpPr>
            <p:cNvPr id="16408" name="AutoShape 16"/>
            <p:cNvCxnSpPr>
              <a:cxnSpLocks noChangeShapeType="1"/>
            </p:cNvCxnSpPr>
            <p:nvPr/>
          </p:nvCxnSpPr>
          <p:spPr bwMode="auto">
            <a:xfrm flipV="1">
              <a:off x="5889" y="10047"/>
              <a:ext cx="728" cy="728"/>
            </a:xfrm>
            <a:prstGeom prst="straightConnector1">
              <a:avLst/>
            </a:prstGeom>
            <a:grpFill/>
            <a:ln w="2540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</p:cxnSp>
      </p:grpSp>
      <p:grpSp>
        <p:nvGrpSpPr>
          <p:cNvPr id="17412" name="Group 17"/>
          <p:cNvGrpSpPr>
            <a:grpSpLocks/>
          </p:cNvGrpSpPr>
          <p:nvPr/>
        </p:nvGrpSpPr>
        <p:grpSpPr bwMode="auto">
          <a:xfrm>
            <a:off x="3131840" y="4005064"/>
            <a:ext cx="5632201" cy="2485032"/>
            <a:chOff x="1602" y="3720"/>
            <a:chExt cx="9448" cy="3546"/>
          </a:xfrm>
        </p:grpSpPr>
        <p:sp>
          <p:nvSpPr>
            <p:cNvPr id="17414" name="AutoShape 18"/>
            <p:cNvSpPr>
              <a:spLocks noChangeArrowheads="1"/>
            </p:cNvSpPr>
            <p:nvPr/>
          </p:nvSpPr>
          <p:spPr bwMode="auto">
            <a:xfrm>
              <a:off x="7356" y="3720"/>
              <a:ext cx="3694" cy="19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2700" algn="ctr">
              <a:solidFill>
                <a:srgbClr val="4F81BD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grpSp>
          <p:nvGrpSpPr>
            <p:cNvPr id="17415" name="Group 19"/>
            <p:cNvGrpSpPr>
              <a:grpSpLocks/>
            </p:cNvGrpSpPr>
            <p:nvPr/>
          </p:nvGrpSpPr>
          <p:grpSpPr bwMode="auto">
            <a:xfrm>
              <a:off x="1602" y="3916"/>
              <a:ext cx="9222" cy="3350"/>
              <a:chOff x="1452" y="3818"/>
              <a:chExt cx="9522" cy="3546"/>
            </a:xfrm>
          </p:grpSpPr>
          <p:sp>
            <p:nvSpPr>
              <p:cNvPr id="17416" name="AutoShape 20"/>
              <p:cNvSpPr>
                <a:spLocks noChangeArrowheads="1"/>
              </p:cNvSpPr>
              <p:nvPr/>
            </p:nvSpPr>
            <p:spPr bwMode="auto">
              <a:xfrm>
                <a:off x="4379" y="6235"/>
                <a:ext cx="2965" cy="1129"/>
              </a:xfrm>
              <a:prstGeom prst="roundRect">
                <a:avLst>
                  <a:gd name="adj" fmla="val 16667"/>
                </a:avLst>
              </a:prstGeom>
              <a:solidFill>
                <a:srgbClr val="4F81BD"/>
              </a:solidFill>
              <a:ln w="38100" algn="ctr">
                <a:solidFill>
                  <a:srgbClr val="F2F2F2"/>
                </a:solidFill>
                <a:round/>
                <a:headEnd/>
                <a:tailEnd/>
              </a:ln>
              <a:effectLst>
                <a:outerShdw dist="28398" dir="3806097" algn="ctr" rotWithShape="0">
                  <a:srgbClr val="243F60">
                    <a:alpha val="50000"/>
                  </a:srgbClr>
                </a:outerShdw>
              </a:effectLst>
            </p:spPr>
            <p:txBody>
              <a:bodyPr/>
              <a:lstStyle>
                <a:lvl1pPr>
                  <a:spcBef>
                    <a:spcPct val="20000"/>
                  </a:spcBef>
                  <a:buSzPct val="90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80000"/>
                  <a:buBlip>
                    <a:blip r:embed="rId3"/>
                  </a:buBlip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SzTx/>
                  <a:buFontTx/>
                  <a:buNone/>
                  <a:defRPr/>
                </a:pPr>
                <a:r>
                  <a:rPr lang="ru-RU" altLang="ru-RU" sz="1200">
                    <a:solidFill>
                      <a:srgbClr val="FFFFFF"/>
                    </a:solidFill>
                    <a:latin typeface="Times New Roman" panose="02020603050405020304" pitchFamily="18" charset="0"/>
                  </a:rPr>
                  <a:t>Существенное отношение / Принцип действия</a:t>
                </a:r>
              </a:p>
              <a:p>
                <a:pPr>
                  <a:spcBef>
                    <a:spcPct val="0"/>
                  </a:spcBef>
                  <a:buSzTx/>
                  <a:buFontTx/>
                  <a:buNone/>
                  <a:defRPr/>
                </a:pPr>
                <a:endParaRPr lang="ru-RU" altLang="ru-RU" sz="2400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7417" name="AutoShape 21"/>
              <p:cNvCxnSpPr>
                <a:cxnSpLocks noChangeShapeType="1"/>
              </p:cNvCxnSpPr>
              <p:nvPr/>
            </p:nvCxnSpPr>
            <p:spPr bwMode="auto">
              <a:xfrm>
                <a:off x="4235" y="5134"/>
                <a:ext cx="3349" cy="0"/>
              </a:xfrm>
              <a:prstGeom prst="straightConnector1">
                <a:avLst/>
              </a:prstGeom>
              <a:noFill/>
              <a:ln w="22225">
                <a:solidFill>
                  <a:srgbClr val="365F91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17418" name="Rectangle 22"/>
              <p:cNvSpPr>
                <a:spLocks noChangeArrowheads="1"/>
              </p:cNvSpPr>
              <p:nvPr/>
            </p:nvSpPr>
            <p:spPr bwMode="auto">
              <a:xfrm>
                <a:off x="1452" y="4796"/>
                <a:ext cx="2687" cy="630"/>
              </a:xfrm>
              <a:prstGeom prst="rect">
                <a:avLst/>
              </a:prstGeom>
              <a:solidFill>
                <a:srgbClr val="4F81BD"/>
              </a:solidFill>
              <a:ln w="38100" algn="ctr">
                <a:solidFill>
                  <a:srgbClr val="F2F2F2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43F60">
                    <a:alpha val="50000"/>
                  </a:srgbClr>
                </a:outerShdw>
              </a:effectLst>
            </p:spPr>
            <p:txBody>
              <a:bodyPr lIns="90000" tIns="90000" rIns="90000" bIns="90000"/>
              <a:lstStyle>
                <a:lvl1pPr>
                  <a:spcBef>
                    <a:spcPct val="20000"/>
                  </a:spcBef>
                  <a:buSzPct val="90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80000"/>
                  <a:buBlip>
                    <a:blip r:embed="rId3"/>
                  </a:buBlip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SzTx/>
                  <a:buFontTx/>
                  <a:buNone/>
                  <a:defRPr/>
                </a:pPr>
                <a:r>
                  <a:rPr lang="ru-RU" altLang="ru-RU" sz="1200">
                    <a:solidFill>
                      <a:srgbClr val="FFFFFF"/>
                    </a:solidFill>
                    <a:latin typeface="Times New Roman" panose="02020603050405020304" pitchFamily="18" charset="0"/>
                  </a:rPr>
                  <a:t>Задачная ситуация</a:t>
                </a:r>
                <a:endParaRPr lang="ru-RU" altLang="ru-RU" sz="2400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7419" name="AutoShape 23"/>
              <p:cNvCxnSpPr>
                <a:cxnSpLocks noChangeShapeType="1"/>
              </p:cNvCxnSpPr>
              <p:nvPr/>
            </p:nvCxnSpPr>
            <p:spPr bwMode="auto">
              <a:xfrm>
                <a:off x="2917" y="5569"/>
                <a:ext cx="1350" cy="1230"/>
              </a:xfrm>
              <a:prstGeom prst="straightConnector1">
                <a:avLst/>
              </a:prstGeom>
              <a:noFill/>
              <a:ln w="22225">
                <a:solidFill>
                  <a:srgbClr val="365F91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7420" name="AutoShape 24"/>
              <p:cNvCxnSpPr>
                <a:cxnSpLocks noChangeShapeType="1"/>
              </p:cNvCxnSpPr>
              <p:nvPr/>
            </p:nvCxnSpPr>
            <p:spPr bwMode="auto">
              <a:xfrm flipV="1">
                <a:off x="7488" y="5569"/>
                <a:ext cx="1352" cy="1198"/>
              </a:xfrm>
              <a:prstGeom prst="straightConnector1">
                <a:avLst/>
              </a:prstGeom>
              <a:noFill/>
              <a:ln w="22225">
                <a:solidFill>
                  <a:srgbClr val="365F91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7421" name="AutoShape 25"/>
              <p:cNvCxnSpPr>
                <a:cxnSpLocks noChangeShapeType="1"/>
              </p:cNvCxnSpPr>
              <p:nvPr/>
            </p:nvCxnSpPr>
            <p:spPr bwMode="auto">
              <a:xfrm>
                <a:off x="5441" y="4763"/>
                <a:ext cx="728" cy="728"/>
              </a:xfrm>
              <a:prstGeom prst="straightConnector1">
                <a:avLst/>
              </a:prstGeom>
              <a:noFill/>
              <a:ln w="25400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17422" name="AutoShape 26"/>
              <p:cNvCxnSpPr>
                <a:cxnSpLocks noChangeShapeType="1"/>
              </p:cNvCxnSpPr>
              <p:nvPr/>
            </p:nvCxnSpPr>
            <p:spPr bwMode="auto">
              <a:xfrm flipV="1">
                <a:off x="5457" y="4779"/>
                <a:ext cx="728" cy="728"/>
              </a:xfrm>
              <a:prstGeom prst="straightConnector1">
                <a:avLst/>
              </a:prstGeom>
              <a:noFill/>
              <a:ln w="25400">
                <a:solidFill>
                  <a:srgbClr val="C00000"/>
                </a:solidFill>
                <a:round/>
                <a:headEnd/>
                <a:tailEnd/>
              </a:ln>
            </p:spPr>
          </p:cxnSp>
          <p:sp>
            <p:nvSpPr>
              <p:cNvPr id="17423" name="Rectangle 27"/>
              <p:cNvSpPr>
                <a:spLocks noChangeArrowheads="1"/>
              </p:cNvSpPr>
              <p:nvPr/>
            </p:nvSpPr>
            <p:spPr bwMode="auto">
              <a:xfrm>
                <a:off x="8288" y="3817"/>
                <a:ext cx="2687" cy="632"/>
              </a:xfrm>
              <a:prstGeom prst="rect">
                <a:avLst/>
              </a:prstGeom>
              <a:solidFill>
                <a:srgbClr val="4F81BD"/>
              </a:solidFill>
              <a:ln w="38100" algn="ctr">
                <a:solidFill>
                  <a:srgbClr val="F2F2F2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43F60">
                    <a:alpha val="50000"/>
                  </a:srgbClr>
                </a:outerShdw>
              </a:effectLst>
            </p:spPr>
            <p:txBody>
              <a:bodyPr lIns="90000" tIns="90000" rIns="90000" bIns="90000"/>
              <a:lstStyle>
                <a:lvl1pPr>
                  <a:spcBef>
                    <a:spcPct val="20000"/>
                  </a:spcBef>
                  <a:buSzPct val="90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80000"/>
                  <a:buBlip>
                    <a:blip r:embed="rId3"/>
                  </a:buBlip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SzTx/>
                  <a:buFontTx/>
                  <a:buNone/>
                  <a:defRPr/>
                </a:pPr>
                <a:r>
                  <a:rPr lang="ru-RU" altLang="ru-RU" sz="1200">
                    <a:solidFill>
                      <a:srgbClr val="FFFFFF"/>
                    </a:solidFill>
                    <a:latin typeface="Times New Roman" panose="02020603050405020304" pitchFamily="18" charset="0"/>
                  </a:rPr>
                  <a:t>Схема действия</a:t>
                </a:r>
                <a:endParaRPr lang="ru-RU" alt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424" name="Rectangle 28"/>
              <p:cNvSpPr>
                <a:spLocks noChangeArrowheads="1"/>
              </p:cNvSpPr>
              <p:nvPr/>
            </p:nvSpPr>
            <p:spPr bwMode="auto">
              <a:xfrm>
                <a:off x="7968" y="4306"/>
                <a:ext cx="2687" cy="632"/>
              </a:xfrm>
              <a:prstGeom prst="rect">
                <a:avLst/>
              </a:prstGeom>
              <a:solidFill>
                <a:srgbClr val="4F81BD"/>
              </a:solidFill>
              <a:ln w="38100" algn="ctr">
                <a:solidFill>
                  <a:srgbClr val="F2F2F2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43F60">
                    <a:alpha val="50000"/>
                  </a:srgbClr>
                </a:outerShdw>
              </a:effectLst>
            </p:spPr>
            <p:txBody>
              <a:bodyPr lIns="90000" tIns="90000" rIns="90000" bIns="90000"/>
              <a:lstStyle>
                <a:lvl1pPr>
                  <a:spcBef>
                    <a:spcPct val="20000"/>
                  </a:spcBef>
                  <a:buSzPct val="90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80000"/>
                  <a:buBlip>
                    <a:blip r:embed="rId3"/>
                  </a:buBlip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SzTx/>
                  <a:buFontTx/>
                  <a:buNone/>
                  <a:defRPr/>
                </a:pPr>
                <a:r>
                  <a:rPr lang="ru-RU" altLang="ru-RU" sz="1200">
                    <a:solidFill>
                      <a:srgbClr val="FFFFFF"/>
                    </a:solidFill>
                    <a:latin typeface="Times New Roman" panose="02020603050405020304" pitchFamily="18" charset="0"/>
                  </a:rPr>
                  <a:t>Схема действия</a:t>
                </a:r>
                <a:endParaRPr lang="ru-RU" alt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425" name="Rectangle 29"/>
              <p:cNvSpPr>
                <a:spLocks noChangeArrowheads="1"/>
              </p:cNvSpPr>
              <p:nvPr/>
            </p:nvSpPr>
            <p:spPr bwMode="auto">
              <a:xfrm>
                <a:off x="7648" y="4796"/>
                <a:ext cx="2687" cy="630"/>
              </a:xfrm>
              <a:prstGeom prst="rect">
                <a:avLst/>
              </a:prstGeom>
              <a:solidFill>
                <a:srgbClr val="4F81BD"/>
              </a:solidFill>
              <a:ln w="38100" algn="ctr">
                <a:solidFill>
                  <a:srgbClr val="F2F2F2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43F60">
                    <a:alpha val="50000"/>
                  </a:srgbClr>
                </a:outerShdw>
              </a:effectLst>
            </p:spPr>
            <p:txBody>
              <a:bodyPr lIns="90000" tIns="90000" rIns="90000" bIns="90000"/>
              <a:lstStyle>
                <a:lvl1pPr>
                  <a:spcBef>
                    <a:spcPct val="20000"/>
                  </a:spcBef>
                  <a:buSzPct val="90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80000"/>
                  <a:buBlip>
                    <a:blip r:embed="rId3"/>
                  </a:buBlip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SzTx/>
                  <a:buFontTx/>
                  <a:buNone/>
                  <a:defRPr/>
                </a:pPr>
                <a:r>
                  <a:rPr lang="ru-RU" altLang="ru-RU" sz="1200">
                    <a:solidFill>
                      <a:srgbClr val="FFFFFF"/>
                    </a:solidFill>
                    <a:latin typeface="Times New Roman" panose="02020603050405020304" pitchFamily="18" charset="0"/>
                  </a:rPr>
                  <a:t>Схема действия</a:t>
                </a:r>
                <a:endParaRPr lang="ru-RU" altLang="ru-RU" sz="240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1741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3568" y="0"/>
            <a:ext cx="7560840" cy="90872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2800" dirty="0" smtClean="0"/>
              <a:t>Уровни освоения предметного содержания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992888" cy="908720"/>
          </a:xfrm>
        </p:spPr>
        <p:txBody>
          <a:bodyPr/>
          <a:lstStyle/>
          <a:p>
            <a:pPr algn="ctr" eaLnBrk="1" hangingPunct="1"/>
            <a:r>
              <a:rPr lang="ru-RU" altLang="ru-RU" sz="2800" dirty="0" smtClean="0"/>
              <a:t>Устройство тестов </a:t>
            </a:r>
            <a:r>
              <a:rPr lang="en-US" altLang="ru-RU" sz="2800" dirty="0" smtClean="0"/>
              <a:t>SAM</a:t>
            </a:r>
            <a:endParaRPr lang="ru-RU" altLang="ru-RU" sz="2800" dirty="0" smtClean="0"/>
          </a:p>
        </p:txBody>
      </p:sp>
      <p:pic>
        <p:nvPicPr>
          <p:cNvPr id="18435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854075"/>
            <a:ext cx="6270625" cy="600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196088" cy="100811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2800" dirty="0" smtClean="0"/>
              <a:t>Ступени освоения предметного содержания </a:t>
            </a:r>
          </a:p>
        </p:txBody>
      </p:sp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971600" y="2132856"/>
            <a:ext cx="7848872" cy="275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>
              <a:lnSpc>
                <a:spcPct val="80000"/>
              </a:lnSpc>
            </a:pPr>
            <a:r>
              <a:rPr lang="ru-RU" altLang="ru-RU" b="1" dirty="0">
                <a:latin typeface="+mn-lt"/>
              </a:rPr>
              <a:t>Первая ступень</a:t>
            </a:r>
            <a:r>
              <a:rPr lang="ru-RU" altLang="ru-RU" dirty="0">
                <a:latin typeface="+mn-lt"/>
              </a:rPr>
              <a:t>: учащийся решает не менее 50% заданий 1-го уровня</a:t>
            </a:r>
          </a:p>
          <a:p>
            <a:pPr algn="just" eaLnBrk="0" hangingPunct="0">
              <a:lnSpc>
                <a:spcPct val="80000"/>
              </a:lnSpc>
            </a:pPr>
            <a:endParaRPr lang="ru-RU" altLang="ru-RU" dirty="0">
              <a:latin typeface="+mn-lt"/>
            </a:endParaRPr>
          </a:p>
          <a:p>
            <a:pPr algn="just" eaLnBrk="0" hangingPunct="0">
              <a:lnSpc>
                <a:spcPct val="80000"/>
              </a:lnSpc>
            </a:pPr>
            <a:r>
              <a:rPr lang="ru-RU" altLang="ru-RU" b="1" dirty="0">
                <a:latin typeface="+mn-lt"/>
              </a:rPr>
              <a:t>Вторая ступень</a:t>
            </a:r>
            <a:r>
              <a:rPr lang="ru-RU" altLang="ru-RU" dirty="0">
                <a:latin typeface="+mn-lt"/>
              </a:rPr>
              <a:t>: учащийся решает не менее 50% заданий 2-го уровня</a:t>
            </a:r>
          </a:p>
          <a:p>
            <a:pPr algn="just" eaLnBrk="0" hangingPunct="0">
              <a:lnSpc>
                <a:spcPct val="80000"/>
              </a:lnSpc>
            </a:pPr>
            <a:endParaRPr lang="ru-RU" altLang="ru-RU" dirty="0">
              <a:latin typeface="+mn-lt"/>
            </a:endParaRPr>
          </a:p>
          <a:p>
            <a:pPr algn="just" eaLnBrk="0" hangingPunct="0">
              <a:lnSpc>
                <a:spcPct val="80000"/>
              </a:lnSpc>
            </a:pPr>
            <a:r>
              <a:rPr lang="ru-RU" altLang="ru-RU" b="1" dirty="0">
                <a:latin typeface="+mn-lt"/>
              </a:rPr>
              <a:t>Третья ступень</a:t>
            </a:r>
            <a:r>
              <a:rPr lang="ru-RU" altLang="ru-RU" dirty="0">
                <a:latin typeface="+mn-lt"/>
              </a:rPr>
              <a:t>: учащийся решает не менее 50% заданий 3-го уровня</a:t>
            </a:r>
          </a:p>
          <a:p>
            <a:pPr algn="just" eaLnBrk="0" hangingPunct="0">
              <a:lnSpc>
                <a:spcPct val="80000"/>
              </a:lnSpc>
            </a:pPr>
            <a:endParaRPr lang="ru-RU" altLang="ru-RU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2"/>
          <p:cNvSpPr>
            <a:spLocks noGrp="1"/>
          </p:cNvSpPr>
          <p:nvPr>
            <p:ph type="title"/>
          </p:nvPr>
        </p:nvSpPr>
        <p:spPr>
          <a:xfrm>
            <a:off x="971600" y="0"/>
            <a:ext cx="7920880" cy="836712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2800" dirty="0" smtClean="0"/>
              <a:t>Шкала с разметкой уровней по </a:t>
            </a:r>
            <a:r>
              <a:rPr lang="en-US" altLang="ru-RU" sz="2800" dirty="0" smtClean="0"/>
              <a:t>SAM</a:t>
            </a:r>
            <a:r>
              <a:rPr lang="ru-RU" altLang="ru-RU" sz="2800" dirty="0" smtClean="0"/>
              <a:t> (математика</a:t>
            </a:r>
            <a:r>
              <a:rPr lang="en-US" altLang="ru-RU" sz="2800" dirty="0" smtClean="0"/>
              <a:t>)</a:t>
            </a:r>
            <a:endParaRPr lang="ru-RU" altLang="ru-RU" sz="2800" dirty="0" smtClean="0"/>
          </a:p>
        </p:txBody>
      </p:sp>
      <p:grpSp>
        <p:nvGrpSpPr>
          <p:cNvPr id="20483" name="Группа 1"/>
          <p:cNvGrpSpPr>
            <a:grpSpLocks/>
          </p:cNvGrpSpPr>
          <p:nvPr/>
        </p:nvGrpSpPr>
        <p:grpSpPr bwMode="auto">
          <a:xfrm>
            <a:off x="1073150" y="749300"/>
            <a:ext cx="7051675" cy="6108700"/>
            <a:chOff x="1073398" y="749918"/>
            <a:chExt cx="7051949" cy="6108099"/>
          </a:xfrm>
        </p:grpSpPr>
        <p:sp>
          <p:nvSpPr>
            <p:cNvPr id="20484" name="Rectangle 6"/>
            <p:cNvSpPr>
              <a:spLocks noChangeAspect="1" noChangeArrowheads="1"/>
            </p:cNvSpPr>
            <p:nvPr/>
          </p:nvSpPr>
          <p:spPr bwMode="auto">
            <a:xfrm>
              <a:off x="2844125" y="6299217"/>
              <a:ext cx="1001712" cy="558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altLang="ru-RU" sz="2200" b="1" dirty="0"/>
                <a:t>     0</a:t>
              </a:r>
              <a:endParaRPr lang="ru-RU" altLang="ru-RU" dirty="0"/>
            </a:p>
          </p:txBody>
        </p:sp>
        <p:sp>
          <p:nvSpPr>
            <p:cNvPr id="20485" name="TextBox 22"/>
            <p:cNvSpPr txBox="1">
              <a:spLocks noChangeArrowheads="1"/>
            </p:cNvSpPr>
            <p:nvPr/>
          </p:nvSpPr>
          <p:spPr bwMode="auto">
            <a:xfrm>
              <a:off x="3935114" y="3913126"/>
              <a:ext cx="398938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ru-RU" altLang="ru-RU"/>
                <a:t>Формальный уровень – 430</a:t>
              </a:r>
            </a:p>
          </p:txBody>
        </p:sp>
        <p:sp>
          <p:nvSpPr>
            <p:cNvPr id="20486" name="Rectangle 7"/>
            <p:cNvSpPr>
              <a:spLocks noChangeAspect="1" noChangeArrowheads="1"/>
            </p:cNvSpPr>
            <p:nvPr/>
          </p:nvSpPr>
          <p:spPr bwMode="auto">
            <a:xfrm>
              <a:off x="1532954" y="749918"/>
              <a:ext cx="777875" cy="4476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altLang="ru-RU" sz="2200" b="1"/>
                <a:t>1000</a:t>
              </a:r>
              <a:endParaRPr lang="ru-RU" altLang="ru-RU"/>
            </a:p>
          </p:txBody>
        </p:sp>
        <p:sp>
          <p:nvSpPr>
            <p:cNvPr id="20487" name="Rectangle 15"/>
            <p:cNvSpPr>
              <a:spLocks noChangeAspect="1" noChangeArrowheads="1"/>
            </p:cNvSpPr>
            <p:nvPr/>
          </p:nvSpPr>
          <p:spPr bwMode="auto">
            <a:xfrm>
              <a:off x="2060823" y="2183805"/>
              <a:ext cx="563562" cy="5683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20488" name="Rectangle 16"/>
            <p:cNvSpPr>
              <a:spLocks noChangeAspect="1" noChangeArrowheads="1"/>
            </p:cNvSpPr>
            <p:nvPr/>
          </p:nvSpPr>
          <p:spPr bwMode="auto">
            <a:xfrm>
              <a:off x="2124323" y="3244255"/>
              <a:ext cx="606425" cy="6318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20489" name="Rectangle 18"/>
            <p:cNvSpPr>
              <a:spLocks noChangeAspect="1" noChangeArrowheads="1"/>
            </p:cNvSpPr>
            <p:nvPr/>
          </p:nvSpPr>
          <p:spPr bwMode="auto">
            <a:xfrm>
              <a:off x="2819648" y="3661768"/>
              <a:ext cx="666750" cy="4206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 bwMode="auto">
            <a:xfrm flipV="1">
              <a:off x="2546655" y="5492901"/>
              <a:ext cx="0" cy="11174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491" name="Прямая соединительная линия 24"/>
            <p:cNvCxnSpPr>
              <a:cxnSpLocks noChangeShapeType="1"/>
            </p:cNvCxnSpPr>
            <p:nvPr/>
          </p:nvCxnSpPr>
          <p:spPr bwMode="auto">
            <a:xfrm>
              <a:off x="2562473" y="6682780"/>
              <a:ext cx="29210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32" name="Прямая соединительная линия 31"/>
            <p:cNvCxnSpPr/>
            <p:nvPr/>
          </p:nvCxnSpPr>
          <p:spPr bwMode="auto">
            <a:xfrm flipV="1">
              <a:off x="2546655" y="4354776"/>
              <a:ext cx="0" cy="11174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493" name="Прямая соединительная линия 32"/>
            <p:cNvCxnSpPr>
              <a:cxnSpLocks noChangeShapeType="1"/>
            </p:cNvCxnSpPr>
            <p:nvPr/>
          </p:nvCxnSpPr>
          <p:spPr bwMode="auto">
            <a:xfrm>
              <a:off x="2564751" y="5492975"/>
              <a:ext cx="29210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36" name="Прямая соединительная линия 35"/>
            <p:cNvCxnSpPr/>
            <p:nvPr/>
          </p:nvCxnSpPr>
          <p:spPr bwMode="auto">
            <a:xfrm flipV="1">
              <a:off x="2549830" y="3211889"/>
              <a:ext cx="0" cy="11174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495" name="Прямая соединительная линия 36"/>
            <p:cNvCxnSpPr>
              <a:cxnSpLocks noChangeShapeType="1"/>
            </p:cNvCxnSpPr>
            <p:nvPr/>
          </p:nvCxnSpPr>
          <p:spPr bwMode="auto">
            <a:xfrm>
              <a:off x="2562473" y="4330003"/>
              <a:ext cx="29210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40" name="Прямая соединительная линия 39"/>
            <p:cNvCxnSpPr/>
            <p:nvPr/>
          </p:nvCxnSpPr>
          <p:spPr bwMode="auto">
            <a:xfrm flipV="1">
              <a:off x="2548243" y="2057889"/>
              <a:ext cx="0" cy="11174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497" name="Прямая соединительная линия 40"/>
            <p:cNvCxnSpPr>
              <a:cxnSpLocks noChangeShapeType="1"/>
            </p:cNvCxnSpPr>
            <p:nvPr/>
          </p:nvCxnSpPr>
          <p:spPr bwMode="auto">
            <a:xfrm>
              <a:off x="2571992" y="3200856"/>
              <a:ext cx="29210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44" name="Прямая соединительная линия 43"/>
            <p:cNvCxnSpPr/>
            <p:nvPr/>
          </p:nvCxnSpPr>
          <p:spPr bwMode="auto">
            <a:xfrm flipV="1">
              <a:off x="2548243" y="915002"/>
              <a:ext cx="0" cy="11174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499" name="Прямая соединительная линия 44"/>
            <p:cNvCxnSpPr>
              <a:cxnSpLocks noChangeShapeType="1"/>
            </p:cNvCxnSpPr>
            <p:nvPr/>
          </p:nvCxnSpPr>
          <p:spPr bwMode="auto">
            <a:xfrm>
              <a:off x="2562473" y="2032975"/>
              <a:ext cx="29210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</p:cxnSp>
        <p:sp>
          <p:nvSpPr>
            <p:cNvPr id="20500" name="TextBox 47"/>
            <p:cNvSpPr txBox="1">
              <a:spLocks noChangeArrowheads="1"/>
            </p:cNvSpPr>
            <p:nvPr/>
          </p:nvSpPr>
          <p:spPr bwMode="auto">
            <a:xfrm>
              <a:off x="1073398" y="2137768"/>
              <a:ext cx="185737" cy="460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endParaRPr lang="ru-RU" altLang="ru-RU"/>
            </a:p>
          </p:txBody>
        </p:sp>
        <p:sp>
          <p:nvSpPr>
            <p:cNvPr id="20501" name="TextBox 11"/>
            <p:cNvSpPr txBox="1">
              <a:spLocks noChangeArrowheads="1"/>
            </p:cNvSpPr>
            <p:nvPr/>
          </p:nvSpPr>
          <p:spPr bwMode="auto">
            <a:xfrm>
              <a:off x="3654673" y="2944623"/>
              <a:ext cx="447067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ru-RU" altLang="ru-RU"/>
                <a:t>Функциональный уровень – 570  </a:t>
              </a:r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 bwMode="auto">
            <a:xfrm>
              <a:off x="1241680" y="3307129"/>
              <a:ext cx="2421032" cy="0"/>
            </a:xfrm>
            <a:prstGeom prst="line">
              <a:avLst/>
            </a:prstGeom>
            <a:ln>
              <a:solidFill>
                <a:schemeClr val="accent6"/>
              </a:solidFill>
              <a:prstDash val="dash"/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 bwMode="auto">
            <a:xfrm>
              <a:off x="1233742" y="3762696"/>
              <a:ext cx="2421031" cy="0"/>
            </a:xfrm>
            <a:prstGeom prst="line">
              <a:avLst/>
            </a:prstGeom>
            <a:ln>
              <a:solidFill>
                <a:schemeClr val="accent6"/>
              </a:solidFill>
              <a:prstDash val="dash"/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 bwMode="auto">
            <a:xfrm>
              <a:off x="1413136" y="4188105"/>
              <a:ext cx="2422619" cy="0"/>
            </a:xfrm>
            <a:prstGeom prst="line">
              <a:avLst/>
            </a:prstGeom>
            <a:ln>
              <a:solidFill>
                <a:schemeClr val="accent6"/>
              </a:solidFill>
              <a:prstDash val="dash"/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20505" name="TextBox 17"/>
            <p:cNvSpPr txBox="1">
              <a:spLocks noChangeArrowheads="1"/>
            </p:cNvSpPr>
            <p:nvPr/>
          </p:nvSpPr>
          <p:spPr bwMode="auto">
            <a:xfrm>
              <a:off x="3767634" y="3489278"/>
              <a:ext cx="398884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ru-RU" altLang="ru-RU">
                  <a:solidFill>
                    <a:srgbClr val="545472"/>
                  </a:solidFill>
                </a:rPr>
                <a:t>Рефлексивный уровень – 500</a:t>
              </a:r>
              <a:endParaRPr lang="ru-RU" altLang="ru-RU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971600" y="0"/>
            <a:ext cx="7339012" cy="1340768"/>
          </a:xfrm>
        </p:spPr>
        <p:txBody>
          <a:bodyPr anchor="ctr">
            <a:normAutofit/>
          </a:bodyPr>
          <a:lstStyle/>
          <a:p>
            <a:pPr algn="ctr" eaLnBrk="1" hangingPunct="1"/>
            <a:r>
              <a:rPr lang="ru-RU" altLang="ru-RU" sz="2800" dirty="0" smtClean="0"/>
              <a:t>Распределение учащихся </a:t>
            </a:r>
            <a:r>
              <a:rPr lang="en-US" altLang="ru-RU" sz="2800" dirty="0" smtClean="0"/>
              <a:t>4-</a:t>
            </a:r>
            <a:r>
              <a:rPr lang="ru-RU" altLang="ru-RU" sz="2800" dirty="0" err="1" smtClean="0"/>
              <a:t>х</a:t>
            </a:r>
            <a:r>
              <a:rPr lang="ru-RU" altLang="ru-RU" sz="2800" dirty="0" smtClean="0"/>
              <a:t> классов школы № </a:t>
            </a:r>
            <a:r>
              <a:rPr lang="en-US" altLang="ru-RU" sz="2800" dirty="0" smtClean="0"/>
              <a:t>** </a:t>
            </a:r>
            <a:r>
              <a:rPr lang="ru-RU" altLang="ru-RU" sz="2800" dirty="0" smtClean="0"/>
              <a:t>по уровням </a:t>
            </a:r>
            <a:r>
              <a:rPr lang="en-US" altLang="ru-RU" sz="2800" dirty="0" smtClean="0"/>
              <a:t>SAM (</a:t>
            </a:r>
            <a:r>
              <a:rPr lang="ru-RU" altLang="ru-RU" sz="2800" dirty="0" smtClean="0"/>
              <a:t>математика) </a:t>
            </a:r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600199"/>
            <a:ext cx="7920880" cy="5004201"/>
          </a:xfr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486600" cy="62354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dirty="0" smtClean="0"/>
              <a:t>Аннотация </a:t>
            </a:r>
          </a:p>
        </p:txBody>
      </p:sp>
      <p:sp>
        <p:nvSpPr>
          <p:cNvPr id="4099" name="Содержимое 5"/>
          <p:cNvSpPr>
            <a:spLocks noGrp="1"/>
          </p:cNvSpPr>
          <p:nvPr>
            <p:ph idx="1"/>
          </p:nvPr>
        </p:nvSpPr>
        <p:spPr>
          <a:xfrm>
            <a:off x="971600" y="1556792"/>
            <a:ext cx="7704857" cy="5093172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ru-RU" sz="2400" b="1" dirty="0" smtClean="0"/>
              <a:t>Обсуждаемые вопросы:</a:t>
            </a:r>
          </a:p>
          <a:p>
            <a:pPr eaLnBrk="1" hangingPunct="1"/>
            <a:endParaRPr lang="ru-RU" sz="2400" dirty="0" smtClean="0"/>
          </a:p>
          <a:p>
            <a:r>
              <a:rPr lang="ru-RU" sz="2000" dirty="0" smtClean="0"/>
              <a:t>Важность </a:t>
            </a:r>
            <a:r>
              <a:rPr lang="en-US" sz="2000" smtClean="0"/>
              <a:t>large-scale </a:t>
            </a:r>
            <a:r>
              <a:rPr lang="en-US" sz="2000" smtClean="0"/>
              <a:t> assessment </a:t>
            </a:r>
            <a:endParaRPr lang="ru-RU" sz="2000" dirty="0" smtClean="0"/>
          </a:p>
          <a:p>
            <a:r>
              <a:rPr lang="ru-RU" sz="2000" dirty="0" smtClean="0"/>
              <a:t>Измерение и категоризация как основа оценки результатов обучения</a:t>
            </a:r>
          </a:p>
          <a:p>
            <a:r>
              <a:rPr lang="en-US" sz="2000" dirty="0" smtClean="0"/>
              <a:t>SAM</a:t>
            </a:r>
            <a:r>
              <a:rPr lang="ru-RU" sz="2000" dirty="0" smtClean="0"/>
              <a:t> </a:t>
            </a:r>
            <a:r>
              <a:rPr lang="ru-RU" sz="2000" dirty="0" smtClean="0"/>
              <a:t>–</a:t>
            </a:r>
            <a:r>
              <a:rPr lang="en-US" sz="2000" dirty="0" smtClean="0"/>
              <a:t> </a:t>
            </a:r>
            <a:r>
              <a:rPr lang="ru-RU" sz="2000" dirty="0" smtClean="0"/>
              <a:t>синтез </a:t>
            </a:r>
            <a:r>
              <a:rPr lang="ru-RU" sz="2000" dirty="0" smtClean="0"/>
              <a:t>измерения и категоризации: теория, конструкция теста, основные показатели.</a:t>
            </a:r>
          </a:p>
          <a:p>
            <a:r>
              <a:rPr lang="ru-RU" sz="2000" dirty="0" err="1" smtClean="0"/>
              <a:t>Интепретация</a:t>
            </a:r>
            <a:r>
              <a:rPr lang="ru-RU" sz="2000" dirty="0" smtClean="0"/>
              <a:t>, нормирование и оценка результатов тестирования на основе </a:t>
            </a:r>
            <a:r>
              <a:rPr lang="en-US" sz="2000" dirty="0" smtClean="0"/>
              <a:t>SAM</a:t>
            </a:r>
            <a:endParaRPr lang="ru-RU" sz="2000" dirty="0" smtClean="0"/>
          </a:p>
          <a:p>
            <a:r>
              <a:rPr lang="ru-RU" sz="2000" dirty="0" smtClean="0"/>
              <a:t>Проблемы, которые </a:t>
            </a:r>
            <a:r>
              <a:rPr lang="en-US" sz="2000" dirty="0" smtClean="0"/>
              <a:t>SAM </a:t>
            </a:r>
            <a:r>
              <a:rPr lang="ru-RU" sz="2000" dirty="0" smtClean="0"/>
              <a:t>помогает решить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920880" cy="108012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2800" dirty="0" smtClean="0"/>
              <a:t>Распределение учащихся нескольких школ по уровням </a:t>
            </a:r>
            <a:r>
              <a:rPr lang="en-US" altLang="ru-RU" sz="2800" dirty="0" smtClean="0"/>
              <a:t>SAM </a:t>
            </a:r>
            <a:r>
              <a:rPr lang="ru-RU" altLang="ru-RU" sz="2800" dirty="0" smtClean="0"/>
              <a:t>(математика)</a:t>
            </a:r>
            <a:r>
              <a:rPr lang="en-US" altLang="ru-RU" sz="2000" b="1" dirty="0" smtClean="0"/>
              <a:t/>
            </a:r>
            <a:br>
              <a:rPr lang="en-US" altLang="ru-RU" sz="2000" b="1" dirty="0" smtClean="0"/>
            </a:br>
            <a:endParaRPr lang="ru-RU" altLang="ru-RU" sz="2000" dirty="0" smtClean="0"/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12776"/>
            <a:ext cx="6119813" cy="52943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64704"/>
            <a:ext cx="889317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defRPr/>
            </a:pPr>
            <a:endParaRPr lang="ru-RU" sz="3200" dirty="0"/>
          </a:p>
          <a:p>
            <a:pPr eaLnBrk="0" hangingPunct="0">
              <a:defRPr/>
            </a:pPr>
            <a:r>
              <a:rPr lang="ru-RU" sz="2800" dirty="0"/>
              <a:t>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Нормативные ориентиры оценки результатов тестирования (</a:t>
            </a:r>
            <a:r>
              <a:rPr lang="en-US" sz="2800" dirty="0" smtClean="0"/>
              <a:t>SAM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187624" y="1844824"/>
            <a:ext cx="7553076" cy="4752528"/>
          </a:xfrm>
        </p:spPr>
        <p:txBody>
          <a:bodyPr/>
          <a:lstStyle/>
          <a:p>
            <a:pPr marL="457200" indent="-457200" eaLnBrk="0" hangingPunct="0">
              <a:buFont typeface="Wingdings" pitchFamily="2" charset="2"/>
              <a:buChar char="§"/>
              <a:defRPr/>
            </a:pPr>
            <a:r>
              <a:rPr lang="ru-RU" sz="2400" dirty="0" smtClean="0"/>
              <a:t>Статистические показатели (среднее значение по выборке)</a:t>
            </a:r>
          </a:p>
          <a:p>
            <a:pPr marL="457200" indent="-457200" eaLnBrk="0" hangingPunct="0">
              <a:buFont typeface="Wingdings" pitchFamily="2" charset="2"/>
              <a:buChar char="§"/>
              <a:defRPr/>
            </a:pPr>
            <a:r>
              <a:rPr lang="ru-RU" sz="2400" dirty="0" err="1" smtClean="0"/>
              <a:t>Социокультурная</a:t>
            </a:r>
            <a:r>
              <a:rPr lang="ru-RU" sz="2400" dirty="0" smtClean="0"/>
              <a:t> норма (средние показатели 25% лучших классов)</a:t>
            </a:r>
          </a:p>
          <a:p>
            <a:pPr marL="457200" indent="-457200" eaLnBrk="0" hangingPunct="0">
              <a:buFont typeface="Wingdings" pitchFamily="2" charset="2"/>
              <a:buChar char="§"/>
              <a:defRPr/>
            </a:pPr>
            <a:r>
              <a:rPr lang="ru-RU" sz="2400" dirty="0" smtClean="0"/>
              <a:t>Теоретически определенная возрастная норма конца начальной школы (рефлексивный уровень)</a:t>
            </a:r>
          </a:p>
          <a:p>
            <a:pPr marL="457200" indent="-457200" eaLnBrk="0" hangingPunct="0">
              <a:buFont typeface="Wingdings" pitchFamily="2" charset="2"/>
              <a:buChar char="§"/>
              <a:defRPr/>
            </a:pPr>
            <a:r>
              <a:rPr lang="ru-RU" sz="2400" dirty="0" smtClean="0"/>
              <a:t>Абсолютная культурная норма (стопроцентное выполнение теста)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776864" cy="792088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dirty="0" smtClean="0">
                <a:latin typeface="Calibri" pitchFamily="34" charset="0"/>
              </a:rPr>
              <a:t>Проблемы, которые  </a:t>
            </a:r>
            <a:r>
              <a:rPr lang="en-US" altLang="ru-RU" sz="2800" dirty="0" smtClean="0">
                <a:latin typeface="Calibri" pitchFamily="34" charset="0"/>
              </a:rPr>
              <a:t>SAM </a:t>
            </a:r>
            <a:r>
              <a:rPr lang="ru-RU" altLang="ru-RU" sz="2800" dirty="0" smtClean="0">
                <a:latin typeface="Calibri" pitchFamily="34" charset="0"/>
              </a:rPr>
              <a:t>помогает решить: </a:t>
            </a:r>
            <a:endParaRPr lang="ru-RU" altLang="ru-RU" sz="2800" dirty="0" smtClean="0"/>
          </a:p>
        </p:txBody>
      </p:sp>
      <p:sp>
        <p:nvSpPr>
          <p:cNvPr id="24579" name="Прямоугольник 3"/>
          <p:cNvSpPr>
            <a:spLocks noChangeArrowheads="1"/>
          </p:cNvSpPr>
          <p:nvPr/>
        </p:nvSpPr>
        <p:spPr bwMode="auto">
          <a:xfrm>
            <a:off x="971600" y="1556793"/>
            <a:ext cx="7921574" cy="4439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742950" lvl="1" indent="-285750" eaLnBrk="0" hangingPunct="0">
              <a:lnSpc>
                <a:spcPct val="107000"/>
              </a:lnSpc>
              <a:buFont typeface="Wingdings" pitchFamily="2" charset="2"/>
              <a:buChar char="§"/>
            </a:pPr>
            <a:r>
              <a:rPr lang="ru-RU" altLang="ru-RU" dirty="0">
                <a:latin typeface="+mn-lt"/>
              </a:rPr>
              <a:t>Общее понимание образовательных целей учителями, администрацией, учащимися </a:t>
            </a:r>
          </a:p>
          <a:p>
            <a:pPr marL="742950" lvl="1" indent="-285750" eaLnBrk="0" hangingPunct="0">
              <a:lnSpc>
                <a:spcPct val="107000"/>
              </a:lnSpc>
              <a:buFont typeface="Wingdings" pitchFamily="2" charset="2"/>
              <a:buChar char="§"/>
            </a:pPr>
            <a:r>
              <a:rPr lang="ru-RU" altLang="ru-RU" dirty="0">
                <a:latin typeface="+mn-lt"/>
              </a:rPr>
              <a:t>Выявление Зоны Ближайшего Развития учащихся для выбора индивидуализированной педагогической стратегии</a:t>
            </a:r>
          </a:p>
          <a:p>
            <a:pPr marL="742950" lvl="1" indent="-285750" eaLnBrk="0" hangingPunct="0">
              <a:lnSpc>
                <a:spcPct val="107000"/>
              </a:lnSpc>
              <a:buFont typeface="Wingdings" pitchFamily="2" charset="2"/>
              <a:buChar char="§"/>
            </a:pPr>
            <a:r>
              <a:rPr lang="ru-RU" altLang="ru-RU" dirty="0">
                <a:latin typeface="+mn-lt"/>
              </a:rPr>
              <a:t>Преодоление затруднений в освоении умений высокого порядка</a:t>
            </a:r>
          </a:p>
          <a:p>
            <a:pPr marL="742950" lvl="1" indent="-285750" eaLnBrk="0" hangingPunct="0">
              <a:lnSpc>
                <a:spcPct val="107000"/>
              </a:lnSpc>
              <a:buFont typeface="Wingdings" pitchFamily="2" charset="2"/>
              <a:buChar char="§"/>
            </a:pPr>
            <a:r>
              <a:rPr lang="ru-RU" altLang="ru-RU" dirty="0">
                <a:latin typeface="+mn-lt"/>
              </a:rPr>
              <a:t>Мотивация обучения</a:t>
            </a:r>
          </a:p>
          <a:p>
            <a:pPr marL="742950" lvl="1" indent="-285750" eaLnBrk="0" hangingPunct="0">
              <a:lnSpc>
                <a:spcPct val="107000"/>
              </a:lnSpc>
              <a:buFont typeface="Wingdings" pitchFamily="2" charset="2"/>
              <a:buChar char="§"/>
            </a:pPr>
            <a:r>
              <a:rPr lang="ru-RU" altLang="ru-RU" dirty="0">
                <a:latin typeface="+mn-lt"/>
              </a:rPr>
              <a:t>Повышение квалификации учителей </a:t>
            </a:r>
          </a:p>
          <a:p>
            <a:pPr marL="742950" lvl="1" indent="-285750" eaLnBrk="0" hangingPunct="0">
              <a:lnSpc>
                <a:spcPct val="107000"/>
              </a:lnSpc>
              <a:buFont typeface="Wingdings" pitchFamily="2" charset="2"/>
              <a:buChar char="§"/>
            </a:pPr>
            <a:r>
              <a:rPr lang="ru-RU" altLang="ru-RU" dirty="0">
                <a:latin typeface="+mn-lt"/>
              </a:rPr>
              <a:t>Оценка академической   успешности</a:t>
            </a:r>
          </a:p>
          <a:p>
            <a:pPr marL="742950" lvl="1" indent="-285750" eaLnBrk="0" hangingPunct="0">
              <a:lnSpc>
                <a:spcPct val="107000"/>
              </a:lnSpc>
              <a:buFont typeface="Wingdings" pitchFamily="2" charset="2"/>
              <a:buChar char="§"/>
            </a:pPr>
            <a:r>
              <a:rPr lang="ru-RU" altLang="ru-RU" dirty="0">
                <a:latin typeface="+mn-lt"/>
              </a:rPr>
              <a:t>Оценка успешности работы учителей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971600" y="2708920"/>
            <a:ext cx="7920880" cy="1224136"/>
          </a:xfrm>
        </p:spPr>
        <p:txBody>
          <a:bodyPr/>
          <a:lstStyle/>
          <a:p>
            <a:pPr algn="ctr" eaLnBrk="1" hangingPunct="1"/>
            <a:r>
              <a:rPr lang="ru-RU" altLang="ru-RU" dirty="0" smtClean="0"/>
              <a:t>Спасибо за внимание!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1187624" y="1196752"/>
            <a:ext cx="734481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endParaRPr lang="ru-RU" altLang="ru-RU" sz="3600" dirty="0"/>
          </a:p>
          <a:p>
            <a:pPr eaLnBrk="0" hangingPunct="0"/>
            <a:r>
              <a:rPr lang="ru-RU" altLang="ru-RU" sz="3200" b="1" i="1" dirty="0"/>
              <a:t>                        </a:t>
            </a:r>
            <a:r>
              <a:rPr lang="ru-RU" altLang="ru-RU" sz="3200" b="1" dirty="0">
                <a:latin typeface="+mn-lt"/>
                <a:cs typeface="+mn-cs"/>
              </a:rPr>
              <a:t>Сессия 1</a:t>
            </a:r>
            <a:r>
              <a:rPr lang="ru-RU" altLang="ru-RU" sz="3200" b="1" dirty="0"/>
              <a:t> </a:t>
            </a:r>
          </a:p>
          <a:p>
            <a:pPr eaLnBrk="0" hangingPunct="0"/>
            <a:endParaRPr lang="ru-RU" altLang="ru-RU" sz="3200" dirty="0"/>
          </a:p>
          <a:p>
            <a:pPr eaLnBrk="0" hangingPunct="0"/>
            <a:r>
              <a:rPr lang="ru-RU" altLang="ru-RU" dirty="0">
                <a:latin typeface="+mn-lt"/>
                <a:cs typeface="+mn-cs"/>
              </a:rPr>
              <a:t>Два подхода к оценке результатов обучения:</a:t>
            </a:r>
          </a:p>
          <a:p>
            <a:pPr marL="1485900" lvl="2" indent="-571500" eaLnBrk="0" hangingPunct="0">
              <a:buFont typeface="Wingdings" pitchFamily="2" charset="2"/>
              <a:buChar char="§"/>
            </a:pPr>
            <a:r>
              <a:rPr lang="ru-RU" altLang="ru-RU" dirty="0">
                <a:latin typeface="+mn-lt"/>
                <a:cs typeface="+mn-cs"/>
              </a:rPr>
              <a:t>Измерение</a:t>
            </a:r>
          </a:p>
          <a:p>
            <a:pPr marL="1485900" lvl="2" indent="-571500" eaLnBrk="0" hangingPunct="0">
              <a:buFont typeface="Wingdings" pitchFamily="2" charset="2"/>
              <a:buChar char="§"/>
            </a:pPr>
            <a:r>
              <a:rPr lang="ru-RU" altLang="ru-RU" dirty="0">
                <a:latin typeface="+mn-lt"/>
                <a:cs typeface="+mn-cs"/>
              </a:rPr>
              <a:t>Категоризация </a:t>
            </a:r>
          </a:p>
          <a:p>
            <a:pPr eaLnBrk="0" hangingPunct="0"/>
            <a:endParaRPr lang="ru-RU" altLang="ru-RU" sz="3200" dirty="0"/>
          </a:p>
          <a:p>
            <a:pPr eaLnBrk="0" hangingPunct="0"/>
            <a:endParaRPr lang="en-US" altLang="ru-RU" dirty="0"/>
          </a:p>
          <a:p>
            <a:pPr eaLnBrk="0" hangingPunct="0"/>
            <a:r>
              <a:rPr lang="ru-RU" altLang="ru-RU" dirty="0"/>
              <a:t>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755576" y="1916112"/>
            <a:ext cx="74888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dirty="0">
                <a:latin typeface="+mn-lt"/>
                <a:cs typeface="+mn-cs"/>
              </a:rPr>
              <a:t>Измерение и оценка результатов обучения</a:t>
            </a:r>
          </a:p>
          <a:p>
            <a:pPr eaLnBrk="0" hangingPunct="0"/>
            <a:endParaRPr lang="ru-RU" altLang="ru-RU" dirty="0">
              <a:latin typeface="+mn-lt"/>
              <a:cs typeface="+mn-cs"/>
            </a:endParaRPr>
          </a:p>
          <a:p>
            <a:pPr eaLnBrk="0" hangingPunct="0"/>
            <a:endParaRPr lang="ru-RU" altLang="ru-RU" dirty="0">
              <a:latin typeface="+mn-lt"/>
              <a:cs typeface="+mn-cs"/>
            </a:endParaRPr>
          </a:p>
          <a:p>
            <a:pPr eaLnBrk="0" hangingPunct="0"/>
            <a:r>
              <a:rPr lang="ru-RU" altLang="ru-RU" dirty="0">
                <a:latin typeface="+mn-lt"/>
                <a:cs typeface="+mn-cs"/>
              </a:rPr>
              <a:t>Тесты </a:t>
            </a:r>
            <a:r>
              <a:rPr lang="en-US" altLang="ru-RU" dirty="0">
                <a:latin typeface="+mn-lt"/>
                <a:cs typeface="+mn-cs"/>
              </a:rPr>
              <a:t>TIMSS</a:t>
            </a:r>
            <a:r>
              <a:rPr lang="ru-RU" altLang="ru-RU" dirty="0">
                <a:latin typeface="+mn-lt"/>
                <a:cs typeface="+mn-cs"/>
              </a:rPr>
              <a:t> -  современный инструмент педагогических измерений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ChangeAspect="1" noChangeArrowheads="1"/>
          </p:cNvSpPr>
          <p:nvPr/>
        </p:nvSpPr>
        <p:spPr bwMode="auto">
          <a:xfrm>
            <a:off x="2420938" y="5649913"/>
            <a:ext cx="955675" cy="482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altLang="ru-RU" sz="2200" b="1"/>
              <a:t>     0</a:t>
            </a:r>
            <a:endParaRPr lang="ru-RU" altLang="ru-RU"/>
          </a:p>
        </p:txBody>
      </p:sp>
      <p:sp>
        <p:nvSpPr>
          <p:cNvPr id="7171" name="Rectangle 7"/>
          <p:cNvSpPr>
            <a:spLocks noChangeAspect="1" noChangeArrowheads="1"/>
          </p:cNvSpPr>
          <p:nvPr/>
        </p:nvSpPr>
        <p:spPr bwMode="auto">
          <a:xfrm>
            <a:off x="2022475" y="1190625"/>
            <a:ext cx="1158875" cy="3667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altLang="ru-RU" sz="2200" b="1" dirty="0"/>
              <a:t>     1000</a:t>
            </a:r>
            <a:endParaRPr lang="ru-RU" altLang="ru-RU" dirty="0"/>
          </a:p>
        </p:txBody>
      </p:sp>
      <p:sp>
        <p:nvSpPr>
          <p:cNvPr id="7172" name="Line 8"/>
          <p:cNvSpPr>
            <a:spLocks noChangeAspect="1" noChangeShapeType="1"/>
          </p:cNvSpPr>
          <p:nvPr/>
        </p:nvSpPr>
        <p:spPr bwMode="auto">
          <a:xfrm>
            <a:off x="3525838" y="1370013"/>
            <a:ext cx="0" cy="44227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3" name="Oval 9"/>
          <p:cNvSpPr>
            <a:spLocks noChangeAspect="1" noChangeArrowheads="1"/>
          </p:cNvSpPr>
          <p:nvPr/>
        </p:nvSpPr>
        <p:spPr bwMode="auto">
          <a:xfrm>
            <a:off x="3476625" y="5834063"/>
            <a:ext cx="125413" cy="7937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7174" name="Oval 10"/>
          <p:cNvSpPr>
            <a:spLocks noChangeAspect="1" noChangeArrowheads="1"/>
          </p:cNvSpPr>
          <p:nvPr/>
        </p:nvSpPr>
        <p:spPr bwMode="auto">
          <a:xfrm>
            <a:off x="3476625" y="1312863"/>
            <a:ext cx="125413" cy="7937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7175" name="Oval 11"/>
          <p:cNvSpPr>
            <a:spLocks noChangeAspect="1" noChangeArrowheads="1"/>
          </p:cNvSpPr>
          <p:nvPr/>
        </p:nvSpPr>
        <p:spPr bwMode="auto">
          <a:xfrm>
            <a:off x="3476625" y="4486275"/>
            <a:ext cx="125413" cy="7937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7176" name="Oval 12"/>
          <p:cNvSpPr>
            <a:spLocks noChangeAspect="1" noChangeArrowheads="1"/>
          </p:cNvSpPr>
          <p:nvPr/>
        </p:nvSpPr>
        <p:spPr bwMode="auto">
          <a:xfrm>
            <a:off x="3476625" y="3914775"/>
            <a:ext cx="125413" cy="7937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7177" name="Oval 13"/>
          <p:cNvSpPr>
            <a:spLocks noChangeAspect="1" noChangeArrowheads="1"/>
          </p:cNvSpPr>
          <p:nvPr/>
        </p:nvSpPr>
        <p:spPr bwMode="auto">
          <a:xfrm>
            <a:off x="3478213" y="3324225"/>
            <a:ext cx="125412" cy="7937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7178" name="Oval 14"/>
          <p:cNvSpPr>
            <a:spLocks noChangeAspect="1" noChangeArrowheads="1"/>
          </p:cNvSpPr>
          <p:nvPr/>
        </p:nvSpPr>
        <p:spPr bwMode="auto">
          <a:xfrm>
            <a:off x="3476625" y="2714625"/>
            <a:ext cx="125413" cy="7937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8205" name="Rectangle 15"/>
          <p:cNvSpPr>
            <a:spLocks noChangeAspect="1" noChangeArrowheads="1"/>
          </p:cNvSpPr>
          <p:nvPr/>
        </p:nvSpPr>
        <p:spPr bwMode="auto">
          <a:xfrm>
            <a:off x="1835696" y="2492896"/>
            <a:ext cx="1440160" cy="61261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/>
          <a:lstStyle>
            <a:lvl1pPr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  <a:defRPr/>
            </a:pPr>
            <a:r>
              <a:rPr lang="ru-RU" altLang="ru-RU" sz="2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Ученик 1</a:t>
            </a:r>
            <a:endParaRPr lang="ru-RU" altLang="ru-RU" sz="2400" dirty="0" smtClean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7180" name="Rectangle 16"/>
          <p:cNvSpPr>
            <a:spLocks noChangeAspect="1" noChangeArrowheads="1"/>
          </p:cNvSpPr>
          <p:nvPr/>
        </p:nvSpPr>
        <p:spPr bwMode="auto">
          <a:xfrm>
            <a:off x="1619250" y="3090863"/>
            <a:ext cx="1476375" cy="4968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altLang="ru-RU" dirty="0"/>
              <a:t>Ученик 2</a:t>
            </a:r>
          </a:p>
        </p:txBody>
      </p:sp>
      <p:sp>
        <p:nvSpPr>
          <p:cNvPr id="8207" name="Rectangle 17"/>
          <p:cNvSpPr>
            <a:spLocks noChangeAspect="1" noChangeArrowheads="1"/>
          </p:cNvSpPr>
          <p:nvPr/>
        </p:nvSpPr>
        <p:spPr bwMode="auto">
          <a:xfrm>
            <a:off x="1692274" y="4378325"/>
            <a:ext cx="1583581" cy="6200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/>
          <a:lstStyle>
            <a:lvl1pPr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  <a:defRPr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Ученик</a:t>
            </a: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</a:rPr>
              <a:t> 4</a:t>
            </a:r>
            <a:endParaRPr lang="ru-RU" altLang="ru-RU" sz="2800" dirty="0" smtClean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SzTx/>
              <a:buFontTx/>
              <a:buNone/>
              <a:defRPr/>
            </a:pPr>
            <a:endParaRPr lang="ru-RU" altLang="ru-RU" sz="2400" dirty="0" smtClean="0">
              <a:latin typeface="Times New Roman" panose="02020603050405020304" pitchFamily="18" charset="0"/>
            </a:endParaRPr>
          </a:p>
        </p:txBody>
      </p:sp>
      <p:sp>
        <p:nvSpPr>
          <p:cNvPr id="8208" name="Rectangle 18"/>
          <p:cNvSpPr>
            <a:spLocks noChangeAspect="1" noChangeArrowheads="1"/>
          </p:cNvSpPr>
          <p:nvPr/>
        </p:nvSpPr>
        <p:spPr bwMode="auto">
          <a:xfrm>
            <a:off x="1547664" y="3760788"/>
            <a:ext cx="1728192" cy="539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/>
          <a:lstStyle>
            <a:lvl1pPr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  <a:defRPr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Ученик 3</a:t>
            </a:r>
            <a:endParaRPr lang="ru-RU" altLang="ru-RU" sz="2800" dirty="0" smtClean="0">
              <a:solidFill>
                <a:schemeClr val="tx1">
                  <a:lumMod val="50000"/>
                </a:schemeClr>
              </a:solidFill>
              <a:latin typeface="+mn-lt"/>
            </a:endParaRPr>
          </a:p>
          <a:p>
            <a:pPr>
              <a:spcBef>
                <a:spcPct val="0"/>
              </a:spcBef>
              <a:buSzTx/>
              <a:buFontTx/>
              <a:buNone/>
              <a:defRPr/>
            </a:pPr>
            <a:endParaRPr lang="ru-RU" altLang="ru-RU" sz="2400" dirty="0" smtClean="0">
              <a:latin typeface="Times New Roman" panose="02020603050405020304" pitchFamily="18" charset="0"/>
            </a:endParaRPr>
          </a:p>
        </p:txBody>
      </p:sp>
      <p:sp>
        <p:nvSpPr>
          <p:cNvPr id="7183" name="Rectangle 19"/>
          <p:cNvSpPr>
            <a:spLocks noChangeArrowheads="1"/>
          </p:cNvSpPr>
          <p:nvPr/>
        </p:nvSpPr>
        <p:spPr bwMode="auto">
          <a:xfrm>
            <a:off x="971600" y="188640"/>
            <a:ext cx="7200800" cy="8781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 sz="2800" dirty="0"/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2800" dirty="0" smtClean="0"/>
              <a:t>Тестовые баллы учащихся, представленные  на метрической шкале </a:t>
            </a:r>
            <a:br>
              <a:rPr lang="ru-RU" alt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Заголовок 2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754317" cy="8937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2800" dirty="0" smtClean="0"/>
              <a:t>Шкала с разметкой уровней учебных достижений (</a:t>
            </a:r>
            <a:r>
              <a:rPr lang="en-US" altLang="ru-RU" sz="2800" dirty="0" smtClean="0"/>
              <a:t>TIMSS)</a:t>
            </a:r>
            <a:endParaRPr lang="ru-RU" altLang="ru-RU" sz="2800" dirty="0" smtClean="0"/>
          </a:p>
        </p:txBody>
      </p:sp>
      <p:grpSp>
        <p:nvGrpSpPr>
          <p:cNvPr id="8196" name="Группа 5"/>
          <p:cNvGrpSpPr>
            <a:grpSpLocks/>
          </p:cNvGrpSpPr>
          <p:nvPr/>
        </p:nvGrpSpPr>
        <p:grpSpPr bwMode="auto">
          <a:xfrm>
            <a:off x="971600" y="1268760"/>
            <a:ext cx="6854825" cy="5589240"/>
            <a:chOff x="1029625" y="714979"/>
            <a:chExt cx="6855488" cy="6314471"/>
          </a:xfrm>
        </p:grpSpPr>
        <p:sp>
          <p:nvSpPr>
            <p:cNvPr id="8197" name="Rectangle 6"/>
            <p:cNvSpPr>
              <a:spLocks noChangeAspect="1" noChangeArrowheads="1"/>
            </p:cNvSpPr>
            <p:nvPr/>
          </p:nvSpPr>
          <p:spPr bwMode="auto">
            <a:xfrm>
              <a:off x="1338263" y="6470650"/>
              <a:ext cx="1001712" cy="558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altLang="ru-RU" sz="2200" b="1"/>
                <a:t>     0</a:t>
              </a:r>
              <a:endParaRPr lang="ru-RU" altLang="ru-RU"/>
            </a:p>
          </p:txBody>
        </p:sp>
        <p:sp>
          <p:nvSpPr>
            <p:cNvPr id="8198" name="TextBox 22"/>
            <p:cNvSpPr txBox="1">
              <a:spLocks noChangeArrowheads="1"/>
            </p:cNvSpPr>
            <p:nvPr/>
          </p:nvSpPr>
          <p:spPr bwMode="auto">
            <a:xfrm>
              <a:off x="3895725" y="4027488"/>
              <a:ext cx="3989388" cy="460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ru-RU" altLang="ru-RU"/>
                <a:t>Низкий – 400 баллов</a:t>
              </a:r>
            </a:p>
          </p:txBody>
        </p:sp>
        <p:sp>
          <p:nvSpPr>
            <p:cNvPr id="8199" name="Rectangle 7"/>
            <p:cNvSpPr>
              <a:spLocks noChangeAspect="1" noChangeArrowheads="1"/>
            </p:cNvSpPr>
            <p:nvPr/>
          </p:nvSpPr>
          <p:spPr bwMode="auto">
            <a:xfrm>
              <a:off x="1533730" y="714979"/>
              <a:ext cx="777875" cy="44767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altLang="ru-RU" sz="2200" b="1" dirty="0"/>
                <a:t>1000</a:t>
              </a:r>
              <a:endParaRPr lang="ru-RU" altLang="ru-RU" dirty="0"/>
            </a:p>
          </p:txBody>
        </p:sp>
        <p:sp>
          <p:nvSpPr>
            <p:cNvPr id="8200" name="Oval 9"/>
            <p:cNvSpPr>
              <a:spLocks noChangeAspect="1" noChangeArrowheads="1"/>
            </p:cNvSpPr>
            <p:nvPr/>
          </p:nvSpPr>
          <p:spPr bwMode="auto">
            <a:xfrm>
              <a:off x="2510085" y="4055468"/>
              <a:ext cx="104775" cy="12065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8201" name="Rectangle 15"/>
            <p:cNvSpPr>
              <a:spLocks noChangeAspect="1" noChangeArrowheads="1"/>
            </p:cNvSpPr>
            <p:nvPr/>
          </p:nvSpPr>
          <p:spPr bwMode="auto">
            <a:xfrm>
              <a:off x="2060823" y="2183805"/>
              <a:ext cx="563562" cy="5683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8202" name="Rectangle 16"/>
            <p:cNvSpPr>
              <a:spLocks noChangeAspect="1" noChangeArrowheads="1"/>
            </p:cNvSpPr>
            <p:nvPr/>
          </p:nvSpPr>
          <p:spPr bwMode="auto">
            <a:xfrm>
              <a:off x="2124323" y="3244255"/>
              <a:ext cx="606425" cy="6318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8203" name="Rectangle 18"/>
            <p:cNvSpPr>
              <a:spLocks noChangeAspect="1" noChangeArrowheads="1"/>
            </p:cNvSpPr>
            <p:nvPr/>
          </p:nvSpPr>
          <p:spPr bwMode="auto">
            <a:xfrm>
              <a:off x="2819648" y="3661768"/>
              <a:ext cx="666750" cy="4206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grpSp>
          <p:nvGrpSpPr>
            <p:cNvPr id="8204" name="Группа 9"/>
            <p:cNvGrpSpPr>
              <a:grpSpLocks/>
            </p:cNvGrpSpPr>
            <p:nvPr/>
          </p:nvGrpSpPr>
          <p:grpSpPr bwMode="auto">
            <a:xfrm>
              <a:off x="2561710" y="796353"/>
              <a:ext cx="302387" cy="5886427"/>
              <a:chOff x="4283207" y="449881"/>
              <a:chExt cx="301944" cy="5885775"/>
            </a:xfrm>
          </p:grpSpPr>
          <p:grpSp>
            <p:nvGrpSpPr>
              <p:cNvPr id="8216" name="Группа 8"/>
              <p:cNvGrpSpPr>
                <a:grpSpLocks/>
              </p:cNvGrpSpPr>
              <p:nvPr/>
            </p:nvGrpSpPr>
            <p:grpSpPr bwMode="auto">
              <a:xfrm>
                <a:off x="4283968" y="5149942"/>
                <a:ext cx="291678" cy="1185714"/>
                <a:chOff x="4283968" y="5149942"/>
                <a:chExt cx="291678" cy="1185714"/>
              </a:xfrm>
            </p:grpSpPr>
            <p:cxnSp>
              <p:nvCxnSpPr>
                <p:cNvPr id="8233" name="Прямая соединительная линия 2"/>
                <p:cNvCxnSpPr>
                  <a:cxnSpLocks noChangeShapeType="1"/>
                </p:cNvCxnSpPr>
                <p:nvPr/>
              </p:nvCxnSpPr>
              <p:spPr bwMode="auto">
                <a:xfrm flipV="1">
                  <a:off x="4283968" y="5217596"/>
                  <a:ext cx="0" cy="111806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 bwMode="auto">
                <a:xfrm flipV="1">
                  <a:off x="4283206" y="5150380"/>
                  <a:ext cx="0" cy="1117578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235" name="Прямая соединительная линия 24"/>
                <p:cNvCxnSpPr>
                  <a:cxnSpLocks noChangeShapeType="1"/>
                </p:cNvCxnSpPr>
                <p:nvPr/>
              </p:nvCxnSpPr>
              <p:spPr bwMode="auto">
                <a:xfrm>
                  <a:off x="4283968" y="6335656"/>
                  <a:ext cx="291678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cxnSp>
          </p:grpSp>
          <p:grpSp>
            <p:nvGrpSpPr>
              <p:cNvPr id="8217" name="Группа 29"/>
              <p:cNvGrpSpPr>
                <a:grpSpLocks/>
              </p:cNvGrpSpPr>
              <p:nvPr/>
            </p:nvGrpSpPr>
            <p:grpSpPr bwMode="auto">
              <a:xfrm>
                <a:off x="4286243" y="3960269"/>
                <a:ext cx="291678" cy="1185714"/>
                <a:chOff x="4283968" y="5149942"/>
                <a:chExt cx="291678" cy="1185714"/>
              </a:xfrm>
            </p:grpSpPr>
            <p:cxnSp>
              <p:nvCxnSpPr>
                <p:cNvPr id="8230" name="Прямая соединительная линия 30"/>
                <p:cNvCxnSpPr>
                  <a:cxnSpLocks noChangeShapeType="1"/>
                </p:cNvCxnSpPr>
                <p:nvPr/>
              </p:nvCxnSpPr>
              <p:spPr bwMode="auto">
                <a:xfrm flipV="1">
                  <a:off x="4283968" y="5217596"/>
                  <a:ext cx="0" cy="111806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cxnSp>
            <p:cxnSp>
              <p:nvCxnSpPr>
                <p:cNvPr id="32" name="Прямая соединительная линия 31"/>
                <p:cNvCxnSpPr/>
                <p:nvPr/>
              </p:nvCxnSpPr>
              <p:spPr bwMode="auto">
                <a:xfrm flipV="1">
                  <a:off x="4274590" y="5158975"/>
                  <a:ext cx="0" cy="1117578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232" name="Прямая соединительная линия 32"/>
                <p:cNvCxnSpPr>
                  <a:cxnSpLocks noChangeShapeType="1"/>
                </p:cNvCxnSpPr>
                <p:nvPr/>
              </p:nvCxnSpPr>
              <p:spPr bwMode="auto">
                <a:xfrm>
                  <a:off x="4283968" y="6335656"/>
                  <a:ext cx="291678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cxnSp>
          </p:grpSp>
          <p:grpSp>
            <p:nvGrpSpPr>
              <p:cNvPr id="8218" name="Группа 33"/>
              <p:cNvGrpSpPr>
                <a:grpSpLocks/>
              </p:cNvGrpSpPr>
              <p:nvPr/>
            </p:nvGrpSpPr>
            <p:grpSpPr bwMode="auto">
              <a:xfrm>
                <a:off x="4283968" y="2746632"/>
                <a:ext cx="291678" cy="1185714"/>
                <a:chOff x="4283968" y="5149942"/>
                <a:chExt cx="291678" cy="1185714"/>
              </a:xfrm>
            </p:grpSpPr>
            <p:cxnSp>
              <p:nvCxnSpPr>
                <p:cNvPr id="8227" name="Прямая соединительная линия 34"/>
                <p:cNvCxnSpPr>
                  <a:cxnSpLocks noChangeShapeType="1"/>
                </p:cNvCxnSpPr>
                <p:nvPr/>
              </p:nvCxnSpPr>
              <p:spPr bwMode="auto">
                <a:xfrm flipV="1">
                  <a:off x="4283968" y="5217596"/>
                  <a:ext cx="0" cy="111806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cxnSp>
            <p:cxnSp>
              <p:nvCxnSpPr>
                <p:cNvPr id="36" name="Прямая соединительная линия 35"/>
                <p:cNvCxnSpPr/>
                <p:nvPr/>
              </p:nvCxnSpPr>
              <p:spPr bwMode="auto">
                <a:xfrm flipV="1">
                  <a:off x="4283206" y="5150260"/>
                  <a:ext cx="0" cy="1117578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229" name="Прямая соединительная линия 36"/>
                <p:cNvCxnSpPr>
                  <a:cxnSpLocks noChangeShapeType="1"/>
                </p:cNvCxnSpPr>
                <p:nvPr/>
              </p:nvCxnSpPr>
              <p:spPr bwMode="auto">
                <a:xfrm>
                  <a:off x="4283968" y="6335656"/>
                  <a:ext cx="291678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cxnSp>
          </p:grpSp>
          <p:grpSp>
            <p:nvGrpSpPr>
              <p:cNvPr id="8219" name="Группа 37"/>
              <p:cNvGrpSpPr>
                <a:grpSpLocks/>
              </p:cNvGrpSpPr>
              <p:nvPr/>
            </p:nvGrpSpPr>
            <p:grpSpPr bwMode="auto">
              <a:xfrm>
                <a:off x="4293473" y="1604911"/>
                <a:ext cx="291678" cy="1185714"/>
                <a:chOff x="4283968" y="5149942"/>
                <a:chExt cx="291678" cy="1185714"/>
              </a:xfrm>
            </p:grpSpPr>
            <p:cxnSp>
              <p:nvCxnSpPr>
                <p:cNvPr id="8224" name="Прямая соединительная линия 38"/>
                <p:cNvCxnSpPr>
                  <a:cxnSpLocks noChangeShapeType="1"/>
                </p:cNvCxnSpPr>
                <p:nvPr/>
              </p:nvCxnSpPr>
              <p:spPr bwMode="auto">
                <a:xfrm flipV="1">
                  <a:off x="4283968" y="5217596"/>
                  <a:ext cx="0" cy="111806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cxnSp>
            <p:cxnSp>
              <p:nvCxnSpPr>
                <p:cNvPr id="40" name="Прямая соединительная линия 39"/>
                <p:cNvCxnSpPr/>
                <p:nvPr/>
              </p:nvCxnSpPr>
              <p:spPr bwMode="auto">
                <a:xfrm flipV="1">
                  <a:off x="4283213" y="5150590"/>
                  <a:ext cx="0" cy="1117578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226" name="Прямая соединительная линия 40"/>
                <p:cNvCxnSpPr>
                  <a:cxnSpLocks noChangeShapeType="1"/>
                </p:cNvCxnSpPr>
                <p:nvPr/>
              </p:nvCxnSpPr>
              <p:spPr bwMode="auto">
                <a:xfrm>
                  <a:off x="4283968" y="6335656"/>
                  <a:ext cx="291678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cxnSp>
          </p:grpSp>
          <p:grpSp>
            <p:nvGrpSpPr>
              <p:cNvPr id="8220" name="Группа 41"/>
              <p:cNvGrpSpPr>
                <a:grpSpLocks/>
              </p:cNvGrpSpPr>
              <p:nvPr/>
            </p:nvGrpSpPr>
            <p:grpSpPr bwMode="auto">
              <a:xfrm>
                <a:off x="4283207" y="449881"/>
                <a:ext cx="292439" cy="1185691"/>
                <a:chOff x="4283207" y="5149965"/>
                <a:chExt cx="292439" cy="1185691"/>
              </a:xfrm>
            </p:grpSpPr>
            <p:cxnSp>
              <p:nvCxnSpPr>
                <p:cNvPr id="8221" name="Прямая соединительная линия 42"/>
                <p:cNvCxnSpPr>
                  <a:cxnSpLocks noChangeShapeType="1"/>
                </p:cNvCxnSpPr>
                <p:nvPr/>
              </p:nvCxnSpPr>
              <p:spPr bwMode="auto">
                <a:xfrm flipV="1">
                  <a:off x="4283968" y="5217596"/>
                  <a:ext cx="0" cy="111806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cxnSp>
            <p:cxnSp>
              <p:nvCxnSpPr>
                <p:cNvPr id="44" name="Прямая соединительная линия 43"/>
                <p:cNvCxnSpPr/>
                <p:nvPr/>
              </p:nvCxnSpPr>
              <p:spPr bwMode="auto">
                <a:xfrm flipV="1">
                  <a:off x="4283206" y="5149965"/>
                  <a:ext cx="0" cy="1117578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223" name="Прямая соединительная линия 44"/>
                <p:cNvCxnSpPr>
                  <a:cxnSpLocks noChangeShapeType="1"/>
                </p:cNvCxnSpPr>
                <p:nvPr/>
              </p:nvCxnSpPr>
              <p:spPr bwMode="auto">
                <a:xfrm>
                  <a:off x="4283968" y="6335656"/>
                  <a:ext cx="291678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cxnSp>
          </p:grpSp>
        </p:grpSp>
        <p:sp>
          <p:nvSpPr>
            <p:cNvPr id="8205" name="TextBox 47"/>
            <p:cNvSpPr txBox="1">
              <a:spLocks noChangeArrowheads="1"/>
            </p:cNvSpPr>
            <p:nvPr/>
          </p:nvSpPr>
          <p:spPr bwMode="auto">
            <a:xfrm>
              <a:off x="1073398" y="2137768"/>
              <a:ext cx="185737" cy="460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endParaRPr lang="ru-RU" altLang="ru-RU"/>
            </a:p>
          </p:txBody>
        </p:sp>
        <p:sp>
          <p:nvSpPr>
            <p:cNvPr id="8206" name="TextBox 11"/>
            <p:cNvSpPr txBox="1">
              <a:spLocks noChangeArrowheads="1"/>
            </p:cNvSpPr>
            <p:nvPr/>
          </p:nvSpPr>
          <p:spPr bwMode="auto">
            <a:xfrm>
              <a:off x="3773735" y="2748956"/>
              <a:ext cx="3716338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ru-RU" altLang="ru-RU" dirty="0"/>
                <a:t>Продвинутый – 625 баллов </a:t>
              </a:r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 bwMode="auto">
            <a:xfrm>
              <a:off x="1259834" y="2987304"/>
              <a:ext cx="2419584" cy="0"/>
            </a:xfrm>
            <a:prstGeom prst="line">
              <a:avLst/>
            </a:prstGeom>
            <a:ln>
              <a:solidFill>
                <a:schemeClr val="accent6"/>
              </a:solidFill>
              <a:prstDash val="dash"/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 bwMode="auto">
            <a:xfrm>
              <a:off x="1259834" y="3835107"/>
              <a:ext cx="2419584" cy="0"/>
            </a:xfrm>
            <a:prstGeom prst="line">
              <a:avLst/>
            </a:prstGeom>
            <a:ln>
              <a:solidFill>
                <a:schemeClr val="accent6"/>
              </a:solidFill>
              <a:prstDash val="dash"/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 bwMode="auto">
            <a:xfrm>
              <a:off x="1259834" y="3392154"/>
              <a:ext cx="2419584" cy="0"/>
            </a:xfrm>
            <a:prstGeom prst="line">
              <a:avLst/>
            </a:prstGeom>
            <a:ln>
              <a:solidFill>
                <a:schemeClr val="accent6"/>
              </a:solidFill>
              <a:prstDash val="dash"/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 bwMode="auto">
            <a:xfrm>
              <a:off x="1309052" y="4274885"/>
              <a:ext cx="2421171" cy="0"/>
            </a:xfrm>
            <a:prstGeom prst="line">
              <a:avLst/>
            </a:prstGeom>
            <a:ln>
              <a:solidFill>
                <a:schemeClr val="accent6"/>
              </a:solidFill>
              <a:prstDash val="dash"/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8211" name="TextBox 17"/>
            <p:cNvSpPr txBox="1">
              <a:spLocks noChangeArrowheads="1"/>
            </p:cNvSpPr>
            <p:nvPr/>
          </p:nvSpPr>
          <p:spPr bwMode="auto">
            <a:xfrm>
              <a:off x="3751510" y="3160118"/>
              <a:ext cx="3600450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ru-RU" altLang="ru-RU" dirty="0">
                  <a:solidFill>
                    <a:srgbClr val="545472"/>
                  </a:solidFill>
                </a:rPr>
                <a:t>Высокий – 550 баллов</a:t>
              </a:r>
              <a:endParaRPr lang="ru-RU" altLang="ru-RU" dirty="0"/>
            </a:p>
          </p:txBody>
        </p:sp>
        <p:sp>
          <p:nvSpPr>
            <p:cNvPr id="8212" name="TextBox 21"/>
            <p:cNvSpPr txBox="1">
              <a:spLocks noChangeArrowheads="1"/>
            </p:cNvSpPr>
            <p:nvPr/>
          </p:nvSpPr>
          <p:spPr bwMode="auto">
            <a:xfrm>
              <a:off x="3789610" y="3609380"/>
              <a:ext cx="3287713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ru-RU" altLang="ru-RU" dirty="0"/>
                <a:t>Средний – 475 баллов</a:t>
              </a:r>
            </a:p>
          </p:txBody>
        </p:sp>
        <p:sp>
          <p:nvSpPr>
            <p:cNvPr id="8213" name="Oval 10"/>
            <p:cNvSpPr>
              <a:spLocks noChangeAspect="1" noChangeArrowheads="1"/>
            </p:cNvSpPr>
            <p:nvPr/>
          </p:nvSpPr>
          <p:spPr bwMode="auto">
            <a:xfrm>
              <a:off x="2519610" y="2474318"/>
              <a:ext cx="104775" cy="12065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8214" name="TextBox 3"/>
            <p:cNvSpPr txBox="1">
              <a:spLocks noChangeArrowheads="1"/>
            </p:cNvSpPr>
            <p:nvPr/>
          </p:nvSpPr>
          <p:spPr bwMode="auto">
            <a:xfrm>
              <a:off x="1348160" y="2325688"/>
              <a:ext cx="126644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ru-RU" altLang="ru-RU" sz="2000"/>
                <a:t>Ученик 1</a:t>
              </a:r>
            </a:p>
          </p:txBody>
        </p:sp>
        <p:sp>
          <p:nvSpPr>
            <p:cNvPr id="8215" name="TextBox 4"/>
            <p:cNvSpPr txBox="1">
              <a:spLocks noChangeArrowheads="1"/>
            </p:cNvSpPr>
            <p:nvPr/>
          </p:nvSpPr>
          <p:spPr bwMode="auto">
            <a:xfrm>
              <a:off x="1029625" y="3874524"/>
              <a:ext cx="124732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ru-RU" altLang="ru-RU" sz="2000"/>
                <a:t>Ученик 2</a:t>
              </a: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/>
          <p:cNvPicPr>
            <a:picLocks noChangeAspect="1" noChangeArrowheads="1"/>
          </p:cNvPicPr>
          <p:nvPr/>
        </p:nvPicPr>
        <p:blipFill>
          <a:blip r:embed="rId2" cstate="print"/>
          <a:srcRect l="21569" t="-1129" r="20773" b="2"/>
          <a:stretch>
            <a:fillRect/>
          </a:stretch>
        </p:blipFill>
        <p:spPr bwMode="auto">
          <a:xfrm>
            <a:off x="467544" y="776535"/>
            <a:ext cx="8424936" cy="6081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971601" y="142875"/>
            <a:ext cx="7920880" cy="693837"/>
          </a:xfrm>
        </p:spPr>
        <p:txBody>
          <a:bodyPr/>
          <a:lstStyle/>
          <a:p>
            <a:pPr algn="just" eaLnBrk="1" hangingPunct="1"/>
            <a:r>
              <a:rPr lang="ru-RU" altLang="ru-RU" sz="2800" dirty="0" smtClean="0"/>
              <a:t>Презентация результатов тестирования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755576" y="332656"/>
            <a:ext cx="7416824" cy="4966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algn="ctr" eaLnBrk="0" hangingPunct="0">
              <a:lnSpc>
                <a:spcPct val="107000"/>
              </a:lnSpc>
            </a:pPr>
            <a:r>
              <a:rPr lang="ru-RU" altLang="ru-RU" sz="2800" i="1" dirty="0">
                <a:solidFill>
                  <a:srgbClr val="0070C0"/>
                </a:solidFill>
                <a:latin typeface="Calibri" pitchFamily="34" charset="0"/>
              </a:rPr>
              <a:t> </a:t>
            </a:r>
            <a:r>
              <a:rPr lang="ru-RU" altLang="ru-RU" sz="2800" dirty="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Вопросы для обсуждения </a:t>
            </a:r>
          </a:p>
          <a:p>
            <a:pPr marL="457200" eaLnBrk="0" hangingPunct="0">
              <a:lnSpc>
                <a:spcPct val="107000"/>
              </a:lnSpc>
            </a:pPr>
            <a:endParaRPr lang="ru-RU" altLang="ru-RU" sz="2800" i="1" dirty="0">
              <a:solidFill>
                <a:srgbClr val="0070C0"/>
              </a:solidFill>
              <a:latin typeface="Calibri" pitchFamily="34" charset="0"/>
            </a:endParaRPr>
          </a:p>
          <a:p>
            <a:pPr marL="457200" eaLnBrk="0" hangingPunct="0">
              <a:lnSpc>
                <a:spcPct val="107000"/>
              </a:lnSpc>
              <a:buFont typeface="Tahoma" pitchFamily="34" charset="0"/>
              <a:buAutoNum type="arabicParenR"/>
            </a:pPr>
            <a:r>
              <a:rPr lang="ru-RU" altLang="ru-RU" dirty="0" smtClean="0">
                <a:latin typeface="+mn-lt"/>
              </a:rPr>
              <a:t> Как </a:t>
            </a:r>
            <a:r>
              <a:rPr lang="ru-RU" altLang="ru-RU" dirty="0">
                <a:latin typeface="+mn-lt"/>
              </a:rPr>
              <a:t>интерпретировать и оценивать результаты  педагогических измерений?</a:t>
            </a:r>
          </a:p>
          <a:p>
            <a:pPr marL="457200" eaLnBrk="0" hangingPunct="0">
              <a:lnSpc>
                <a:spcPct val="107000"/>
              </a:lnSpc>
              <a:buFont typeface="Tahoma" pitchFamily="34" charset="0"/>
              <a:buAutoNum type="arabicParenR"/>
            </a:pPr>
            <a:endParaRPr lang="ru-RU" altLang="ru-RU" dirty="0">
              <a:latin typeface="+mn-lt"/>
            </a:endParaRPr>
          </a:p>
          <a:p>
            <a:pPr marL="457200" eaLnBrk="0" hangingPunct="0">
              <a:lnSpc>
                <a:spcPct val="107000"/>
              </a:lnSpc>
              <a:buFont typeface="Tahoma" pitchFamily="34" charset="0"/>
              <a:buAutoNum type="arabicParenR"/>
            </a:pPr>
            <a:r>
              <a:rPr lang="ru-RU" altLang="ru-RU" dirty="0" smtClean="0">
                <a:latin typeface="+mn-lt"/>
              </a:rPr>
              <a:t> Как </a:t>
            </a:r>
            <a:r>
              <a:rPr lang="ru-RU" altLang="ru-RU" dirty="0">
                <a:latin typeface="+mn-lt"/>
              </a:rPr>
              <a:t>могут воспользоваться итогами тестирования </a:t>
            </a:r>
          </a:p>
          <a:p>
            <a:pPr marL="1600200" lvl="3" indent="-228600" eaLnBrk="0" hangingPunct="0">
              <a:lnSpc>
                <a:spcPct val="107000"/>
              </a:lnSpc>
              <a:buFont typeface="Wingdings" pitchFamily="2" charset="2"/>
              <a:buChar char="§"/>
            </a:pPr>
            <a:r>
              <a:rPr lang="ru-RU" altLang="ru-RU" dirty="0">
                <a:latin typeface="+mn-lt"/>
              </a:rPr>
              <a:t>управленец </a:t>
            </a:r>
          </a:p>
          <a:p>
            <a:pPr marL="1600200" lvl="3" indent="-228600" eaLnBrk="0" hangingPunct="0">
              <a:lnSpc>
                <a:spcPct val="107000"/>
              </a:lnSpc>
              <a:buFont typeface="Wingdings" pitchFamily="2" charset="2"/>
              <a:buChar char="§"/>
            </a:pPr>
            <a:r>
              <a:rPr lang="ru-RU" altLang="ru-RU" dirty="0">
                <a:latin typeface="+mn-lt"/>
              </a:rPr>
              <a:t>директор школы</a:t>
            </a:r>
          </a:p>
          <a:p>
            <a:pPr marL="1600200" lvl="3" indent="-228600" eaLnBrk="0" hangingPunct="0">
              <a:lnSpc>
                <a:spcPct val="107000"/>
              </a:lnSpc>
              <a:buFont typeface="Wingdings" pitchFamily="2" charset="2"/>
              <a:buChar char="§"/>
            </a:pPr>
            <a:r>
              <a:rPr lang="ru-RU" altLang="ru-RU" dirty="0">
                <a:latin typeface="+mn-lt"/>
              </a:rPr>
              <a:t>учитель</a:t>
            </a:r>
          </a:p>
          <a:p>
            <a:pPr marL="1600200" lvl="3" indent="-228600" eaLnBrk="0" hangingPunct="0">
              <a:lnSpc>
                <a:spcPct val="107000"/>
              </a:lnSpc>
              <a:buFont typeface="Wingdings" pitchFamily="2" charset="2"/>
              <a:buChar char="§"/>
            </a:pPr>
            <a:r>
              <a:rPr lang="ru-RU" altLang="ru-RU" dirty="0">
                <a:latin typeface="+mn-lt"/>
              </a:rPr>
              <a:t>ученик</a:t>
            </a:r>
          </a:p>
          <a:p>
            <a:pPr marL="1600200" lvl="3" indent="-228600" eaLnBrk="0" hangingPunct="0">
              <a:lnSpc>
                <a:spcPct val="107000"/>
              </a:lnSpc>
              <a:buFont typeface="Wingdings" pitchFamily="2" charset="2"/>
              <a:buChar char="§"/>
            </a:pPr>
            <a:r>
              <a:rPr lang="ru-RU" altLang="ru-RU" dirty="0">
                <a:latin typeface="+mn-lt"/>
              </a:rPr>
              <a:t>исследователь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7"/>
          <p:cNvSpPr>
            <a:spLocks noGrp="1"/>
          </p:cNvSpPr>
          <p:nvPr>
            <p:ph type="title"/>
          </p:nvPr>
        </p:nvSpPr>
        <p:spPr>
          <a:xfrm>
            <a:off x="971600" y="2276872"/>
            <a:ext cx="7772400" cy="194468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2800" dirty="0" smtClean="0"/>
              <a:t>Категоризация и оценка результатов обучения</a:t>
            </a:r>
            <a:br>
              <a:rPr lang="ru-RU" altLang="ru-RU" sz="2800" dirty="0" smtClean="0"/>
            </a:b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>Таксономия педагогических целей как средство категоризации и оценки результатов обучения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th_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Math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80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TS102787947</Template>
  <TotalTime>76</TotalTime>
  <Words>539</Words>
  <Application>Microsoft Office PowerPoint</Application>
  <PresentationFormat>Экран (4:3)</PresentationFormat>
  <Paragraphs>140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Math_16x9</vt:lpstr>
      <vt:lpstr>SAM (Student Achievement Monitoring) - инструмент оценки результатов обучения  П.Г.Нежнов</vt:lpstr>
      <vt:lpstr>Аннотация </vt:lpstr>
      <vt:lpstr>Слайд 3</vt:lpstr>
      <vt:lpstr>Слайд 4</vt:lpstr>
      <vt:lpstr>Тестовые баллы учащихся, представленные  на метрической шкале  </vt:lpstr>
      <vt:lpstr>Шкала с разметкой уровней учебных достижений (TIMSS)</vt:lpstr>
      <vt:lpstr>Презентация результатов тестирования</vt:lpstr>
      <vt:lpstr>Слайд 8</vt:lpstr>
      <vt:lpstr>Категоризация и оценка результатов обучения  Таксономия педагогических целей как средство категоризации и оценки результатов обучения</vt:lpstr>
      <vt:lpstr>Таксономия педагогических целей (несколько версий) – </vt:lpstr>
      <vt:lpstr>Слайд 11</vt:lpstr>
      <vt:lpstr> Сессия 2   SAM – синтез измерения и диагностики </vt:lpstr>
      <vt:lpstr>Что лежит в основе таксономий?</vt:lpstr>
      <vt:lpstr>Модель функционального развития (по Выготскому) как основание таксономии</vt:lpstr>
      <vt:lpstr>Уровни освоения предметного содержания</vt:lpstr>
      <vt:lpstr>Устройство тестов SAM</vt:lpstr>
      <vt:lpstr>Ступени освоения предметного содержания </vt:lpstr>
      <vt:lpstr>Шкала с разметкой уровней по SAM (математика)</vt:lpstr>
      <vt:lpstr>Распределение учащихся 4-х классов школы № ** по уровням SAM (математика) </vt:lpstr>
      <vt:lpstr>Распределение учащихся нескольких школ по уровням SAM (математика) </vt:lpstr>
      <vt:lpstr>Нормативные ориентиры оценки результатов тестирования (SAM)</vt:lpstr>
      <vt:lpstr>Проблемы, которые  SAM помогает решить: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 (Student Achievement Monitoring) - инструмент оценки результатов обучения  П.Г.Нежнов</dc:title>
  <dc:creator>Петр Нежнов</dc:creator>
  <cp:lastModifiedBy>Maria</cp:lastModifiedBy>
  <cp:revision>11</cp:revision>
  <cp:lastPrinted>1601-01-01T00:00:00Z</cp:lastPrinted>
  <dcterms:created xsi:type="dcterms:W3CDTF">2014-04-21T11:27:31Z</dcterms:created>
  <dcterms:modified xsi:type="dcterms:W3CDTF">2014-05-12T11:41:33Z</dcterms:modified>
</cp:coreProperties>
</file>