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9" r:id="rId3"/>
    <p:sldId id="280" r:id="rId4"/>
    <p:sldId id="283" r:id="rId5"/>
    <p:sldId id="284" r:id="rId6"/>
    <p:sldId id="296" r:id="rId7"/>
    <p:sldId id="278" r:id="rId8"/>
    <p:sldId id="286" r:id="rId9"/>
    <p:sldId id="291" r:id="rId10"/>
    <p:sldId id="289" r:id="rId11"/>
    <p:sldId id="258" r:id="rId12"/>
    <p:sldId id="290" r:id="rId13"/>
    <p:sldId id="293" r:id="rId14"/>
    <p:sldId id="294" r:id="rId15"/>
    <p:sldId id="297" r:id="rId16"/>
    <p:sldId id="299" r:id="rId17"/>
    <p:sldId id="300" r:id="rId18"/>
    <p:sldId id="261" r:id="rId19"/>
    <p:sldId id="262" r:id="rId20"/>
    <p:sldId id="303" r:id="rId21"/>
    <p:sldId id="306" r:id="rId22"/>
    <p:sldId id="312" r:id="rId23"/>
    <p:sldId id="265" r:id="rId24"/>
    <p:sldId id="266" r:id="rId25"/>
    <p:sldId id="267" r:id="rId26"/>
    <p:sldId id="269" r:id="rId27"/>
    <p:sldId id="268" r:id="rId28"/>
    <p:sldId id="270" r:id="rId29"/>
    <p:sldId id="307" r:id="rId30"/>
    <p:sldId id="272" r:id="rId31"/>
    <p:sldId id="271" r:id="rId32"/>
    <p:sldId id="309" r:id="rId33"/>
    <p:sldId id="310" r:id="rId34"/>
    <p:sldId id="274" r:id="rId35"/>
    <p:sldId id="313" r:id="rId36"/>
    <p:sldId id="311"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94660"/>
  </p:normalViewPr>
  <p:slideViewPr>
    <p:cSldViewPr>
      <p:cViewPr>
        <p:scale>
          <a:sx n="70" d="100"/>
          <a:sy n="70" d="100"/>
        </p:scale>
        <p:origin x="-1524" y="-3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US" sz="1800" b="0" i="0" u="none" strike="noStrike" baseline="0" dirty="0" smtClean="0"/>
              <a:t>Levels within clusters</a:t>
            </a:r>
            <a:endParaRPr lang="ru-RU" sz="1800" b="0" dirty="0"/>
          </a:p>
        </c:rich>
      </c:tx>
      <c:layout/>
    </c:title>
    <c:plotArea>
      <c:layout>
        <c:manualLayout>
          <c:layoutTarget val="inner"/>
          <c:xMode val="edge"/>
          <c:yMode val="edge"/>
          <c:x val="8.1367291001152073E-2"/>
          <c:y val="0.22242590329469572"/>
          <c:w val="0.75622475478915063"/>
          <c:h val="0.47620171832759328"/>
        </c:manualLayout>
      </c:layout>
      <c:barChart>
        <c:barDir val="col"/>
        <c:grouping val="clustered"/>
        <c:ser>
          <c:idx val="0"/>
          <c:order val="0"/>
          <c:tx>
            <c:strRef>
              <c:f>Лист7!$AF$26</c:f>
              <c:strCache>
                <c:ptCount val="1"/>
                <c:pt idx="0">
                  <c:v>below 1</c:v>
                </c:pt>
              </c:strCache>
            </c:strRef>
          </c:tx>
          <c:cat>
            <c:strRef>
              <c:f>Лист7!$AE$27:$AE$30</c:f>
              <c:strCache>
                <c:ptCount val="4"/>
                <c:pt idx="0">
                  <c:v>Small classes</c:v>
                </c:pt>
                <c:pt idx="1">
                  <c:v>1</c:v>
                </c:pt>
                <c:pt idx="2">
                  <c:v>2</c:v>
                </c:pt>
                <c:pt idx="3">
                  <c:v>3</c:v>
                </c:pt>
              </c:strCache>
            </c:strRef>
          </c:cat>
          <c:val>
            <c:numRef>
              <c:f>Лист7!$AF$27:$AF$30</c:f>
              <c:numCache>
                <c:formatCode>####</c:formatCode>
                <c:ptCount val="4"/>
                <c:pt idx="0">
                  <c:v>0.45333333333333325</c:v>
                </c:pt>
                <c:pt idx="1">
                  <c:v>0.90384615384615352</c:v>
                </c:pt>
                <c:pt idx="2">
                  <c:v>0.11538461538461543</c:v>
                </c:pt>
                <c:pt idx="3">
                  <c:v>0</c:v>
                </c:pt>
              </c:numCache>
            </c:numRef>
          </c:val>
        </c:ser>
        <c:ser>
          <c:idx val="1"/>
          <c:order val="1"/>
          <c:tx>
            <c:strRef>
              <c:f>Лист7!$AG$26</c:f>
              <c:strCache>
                <c:ptCount val="1"/>
                <c:pt idx="0">
                  <c:v>1 level</c:v>
                </c:pt>
              </c:strCache>
            </c:strRef>
          </c:tx>
          <c:cat>
            <c:strRef>
              <c:f>Лист7!$AE$27:$AE$30</c:f>
              <c:strCache>
                <c:ptCount val="4"/>
                <c:pt idx="0">
                  <c:v>Small classes</c:v>
                </c:pt>
                <c:pt idx="1">
                  <c:v>1</c:v>
                </c:pt>
                <c:pt idx="2">
                  <c:v>2</c:v>
                </c:pt>
                <c:pt idx="3">
                  <c:v>3</c:v>
                </c:pt>
              </c:strCache>
            </c:strRef>
          </c:cat>
          <c:val>
            <c:numRef>
              <c:f>Лист7!$AG$27:$AG$30</c:f>
              <c:numCache>
                <c:formatCode>####</c:formatCode>
                <c:ptCount val="4"/>
                <c:pt idx="0">
                  <c:v>1.3066666666666666</c:v>
                </c:pt>
                <c:pt idx="1">
                  <c:v>11.5</c:v>
                </c:pt>
                <c:pt idx="2">
                  <c:v>3.2820512820512819</c:v>
                </c:pt>
                <c:pt idx="3">
                  <c:v>0.17391304347826164</c:v>
                </c:pt>
              </c:numCache>
            </c:numRef>
          </c:val>
        </c:ser>
        <c:ser>
          <c:idx val="2"/>
          <c:order val="2"/>
          <c:tx>
            <c:strRef>
              <c:f>Лист7!$AH$26</c:f>
              <c:strCache>
                <c:ptCount val="1"/>
                <c:pt idx="0">
                  <c:v>2 level</c:v>
                </c:pt>
              </c:strCache>
            </c:strRef>
          </c:tx>
          <c:cat>
            <c:strRef>
              <c:f>Лист7!$AE$27:$AE$30</c:f>
              <c:strCache>
                <c:ptCount val="4"/>
                <c:pt idx="0">
                  <c:v>Small classes</c:v>
                </c:pt>
                <c:pt idx="1">
                  <c:v>1</c:v>
                </c:pt>
                <c:pt idx="2">
                  <c:v>2</c:v>
                </c:pt>
                <c:pt idx="3">
                  <c:v>3</c:v>
                </c:pt>
              </c:strCache>
            </c:strRef>
          </c:cat>
          <c:val>
            <c:numRef>
              <c:f>Лист7!$AH$27:$AH$30</c:f>
              <c:numCache>
                <c:formatCode>####</c:formatCode>
                <c:ptCount val="4"/>
                <c:pt idx="0">
                  <c:v>2.08</c:v>
                </c:pt>
                <c:pt idx="1">
                  <c:v>6.6538461538461542</c:v>
                </c:pt>
                <c:pt idx="2">
                  <c:v>15.320512820512821</c:v>
                </c:pt>
                <c:pt idx="3">
                  <c:v>7.3913043478260745</c:v>
                </c:pt>
              </c:numCache>
            </c:numRef>
          </c:val>
        </c:ser>
        <c:ser>
          <c:idx val="3"/>
          <c:order val="3"/>
          <c:tx>
            <c:strRef>
              <c:f>Лист7!$AI$26</c:f>
              <c:strCache>
                <c:ptCount val="1"/>
                <c:pt idx="0">
                  <c:v>3 level</c:v>
                </c:pt>
              </c:strCache>
            </c:strRef>
          </c:tx>
          <c:cat>
            <c:strRef>
              <c:f>Лист7!$AE$27:$AE$30</c:f>
              <c:strCache>
                <c:ptCount val="4"/>
                <c:pt idx="0">
                  <c:v>Small classes</c:v>
                </c:pt>
                <c:pt idx="1">
                  <c:v>1</c:v>
                </c:pt>
                <c:pt idx="2">
                  <c:v>2</c:v>
                </c:pt>
                <c:pt idx="3">
                  <c:v>3</c:v>
                </c:pt>
              </c:strCache>
            </c:strRef>
          </c:cat>
          <c:val>
            <c:numRef>
              <c:f>Лист7!$AI$27:$AI$30</c:f>
              <c:numCache>
                <c:formatCode>####</c:formatCode>
                <c:ptCount val="4"/>
                <c:pt idx="0">
                  <c:v>0.52</c:v>
                </c:pt>
                <c:pt idx="1">
                  <c:v>0.51923076923076705</c:v>
                </c:pt>
                <c:pt idx="2">
                  <c:v>2.7692307692307692</c:v>
                </c:pt>
                <c:pt idx="3">
                  <c:v>15</c:v>
                </c:pt>
              </c:numCache>
            </c:numRef>
          </c:val>
        </c:ser>
        <c:axId val="141376128"/>
        <c:axId val="63967232"/>
      </c:barChart>
      <c:catAx>
        <c:axId val="141376128"/>
        <c:scaling>
          <c:orientation val="minMax"/>
        </c:scaling>
        <c:axPos val="b"/>
        <c:numFmt formatCode="General" sourceLinked="1"/>
        <c:majorTickMark val="none"/>
        <c:tickLblPos val="nextTo"/>
        <c:txPr>
          <a:bodyPr/>
          <a:lstStyle/>
          <a:p>
            <a:pPr>
              <a:defRPr sz="1400"/>
            </a:pPr>
            <a:endParaRPr lang="ru-RU"/>
          </a:p>
        </c:txPr>
        <c:crossAx val="63967232"/>
        <c:crosses val="autoZero"/>
        <c:auto val="1"/>
        <c:lblAlgn val="ctr"/>
        <c:lblOffset val="100"/>
      </c:catAx>
      <c:valAx>
        <c:axId val="63967232"/>
        <c:scaling>
          <c:orientation val="minMax"/>
        </c:scaling>
        <c:axPos val="l"/>
        <c:majorGridlines/>
        <c:numFmt formatCode="####" sourceLinked="1"/>
        <c:majorTickMark val="none"/>
        <c:tickLblPos val="nextTo"/>
        <c:txPr>
          <a:bodyPr/>
          <a:lstStyle/>
          <a:p>
            <a:pPr>
              <a:defRPr sz="1400"/>
            </a:pPr>
            <a:endParaRPr lang="ru-RU"/>
          </a:p>
        </c:txPr>
        <c:crossAx val="141376128"/>
        <c:crosses val="autoZero"/>
        <c:crossBetween val="between"/>
      </c:valAx>
      <c:spPr>
        <a:ln>
          <a:solidFill>
            <a:schemeClr val="accent1"/>
          </a:solidFill>
        </a:ln>
      </c:spPr>
    </c:plotArea>
    <c:legend>
      <c:legendPos val="r"/>
      <c:layout>
        <c:manualLayout>
          <c:xMode val="edge"/>
          <c:yMode val="edge"/>
          <c:x val="0.34270476023497426"/>
          <c:y val="0.8303029822083261"/>
          <c:w val="0.5608432830379958"/>
          <c:h val="0.16969701779167401"/>
        </c:manualLayout>
      </c:layout>
      <c:txPr>
        <a:bodyPr/>
        <a:lstStyle/>
        <a:p>
          <a:pPr>
            <a:defRPr sz="1400"/>
          </a:pPr>
          <a:endParaRPr lang="ru-RU"/>
        </a:p>
      </c:txPr>
    </c:legend>
    <c:plotVisOnly val="1"/>
    <c:dispBlanksAs val="gap"/>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style val="4"/>
  <c:chart>
    <c:title>
      <c:tx>
        <c:rich>
          <a:bodyPr/>
          <a:lstStyle/>
          <a:p>
            <a:pPr>
              <a:defRPr b="0"/>
            </a:pPr>
            <a:r>
              <a:rPr lang="en-US" sz="1800" b="0" dirty="0"/>
              <a:t>Clusters' size</a:t>
            </a:r>
          </a:p>
        </c:rich>
      </c:tx>
      <c:layout/>
    </c:title>
    <c:plotArea>
      <c:layout/>
      <c:barChart>
        <c:barDir val="col"/>
        <c:grouping val="clustered"/>
        <c:ser>
          <c:idx val="0"/>
          <c:order val="0"/>
          <c:tx>
            <c:strRef>
              <c:f>Лист7!$AM$26</c:f>
              <c:strCache>
                <c:ptCount val="1"/>
                <c:pt idx="0">
                  <c:v>Clusters' size</c:v>
                </c:pt>
              </c:strCache>
            </c:strRef>
          </c:tx>
          <c:dLbls>
            <c:spPr>
              <a:noFill/>
              <a:ln>
                <a:noFill/>
              </a:ln>
              <a:effectLst/>
            </c:spPr>
            <c:txPr>
              <a:bodyPr/>
              <a:lstStyle/>
              <a:p>
                <a:pPr>
                  <a:defRPr sz="1800"/>
                </a:pPr>
                <a:endParaRPr lang="ru-RU"/>
              </a:p>
            </c:txPr>
            <c:showVal val="1"/>
            <c:extLst>
              <c:ext xmlns:c15="http://schemas.microsoft.com/office/drawing/2012/chart" uri="{CE6537A1-D6FC-4f65-9D91-7224C49458BB}">
                <c15:layout/>
                <c15:showLeaderLines val="0"/>
              </c:ext>
            </c:extLst>
          </c:dLbls>
          <c:cat>
            <c:strRef>
              <c:f>Лист7!$AL$27:$AL$30</c:f>
              <c:strCache>
                <c:ptCount val="4"/>
                <c:pt idx="0">
                  <c:v>Small classes</c:v>
                </c:pt>
                <c:pt idx="1">
                  <c:v>1</c:v>
                </c:pt>
                <c:pt idx="2">
                  <c:v>2</c:v>
                </c:pt>
                <c:pt idx="3">
                  <c:v>3</c:v>
                </c:pt>
              </c:strCache>
            </c:strRef>
          </c:cat>
          <c:val>
            <c:numRef>
              <c:f>Лист7!$AM$27:$AM$30</c:f>
              <c:numCache>
                <c:formatCode>General</c:formatCode>
                <c:ptCount val="4"/>
                <c:pt idx="0">
                  <c:v>75</c:v>
                </c:pt>
                <c:pt idx="1">
                  <c:v>52</c:v>
                </c:pt>
                <c:pt idx="2">
                  <c:v>78</c:v>
                </c:pt>
                <c:pt idx="3">
                  <c:v>23</c:v>
                </c:pt>
              </c:numCache>
            </c:numRef>
          </c:val>
        </c:ser>
        <c:dLbls>
          <c:showVal val="1"/>
        </c:dLbls>
        <c:gapWidth val="75"/>
        <c:axId val="63983616"/>
        <c:axId val="63985152"/>
      </c:barChart>
      <c:catAx>
        <c:axId val="63983616"/>
        <c:scaling>
          <c:orientation val="minMax"/>
        </c:scaling>
        <c:axPos val="b"/>
        <c:numFmt formatCode="General" sourceLinked="0"/>
        <c:majorTickMark val="none"/>
        <c:tickLblPos val="nextTo"/>
        <c:txPr>
          <a:bodyPr/>
          <a:lstStyle/>
          <a:p>
            <a:pPr>
              <a:defRPr sz="1600"/>
            </a:pPr>
            <a:endParaRPr lang="ru-RU"/>
          </a:p>
        </c:txPr>
        <c:crossAx val="63985152"/>
        <c:crosses val="autoZero"/>
        <c:auto val="1"/>
        <c:lblAlgn val="ctr"/>
        <c:lblOffset val="100"/>
      </c:catAx>
      <c:valAx>
        <c:axId val="63985152"/>
        <c:scaling>
          <c:orientation val="minMax"/>
        </c:scaling>
        <c:axPos val="l"/>
        <c:numFmt formatCode="General" sourceLinked="1"/>
        <c:majorTickMark val="none"/>
        <c:tickLblPos val="nextTo"/>
        <c:txPr>
          <a:bodyPr/>
          <a:lstStyle/>
          <a:p>
            <a:pPr>
              <a:defRPr sz="1400"/>
            </a:pPr>
            <a:endParaRPr lang="ru-RU"/>
          </a:p>
        </c:txPr>
        <c:crossAx val="63983616"/>
        <c:crosses val="autoZero"/>
        <c:crossBetween val="between"/>
      </c:valAx>
    </c:plotArea>
    <c:plotVisOnly val="1"/>
    <c:dispBlanksAs val="gap"/>
  </c:chart>
  <c:spPr>
    <a:ln>
      <a:noFill/>
    </a:ln>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359A3A-27AC-49CE-9B2F-45BEF8D6F1E8}" type="datetimeFigureOut">
              <a:rPr lang="ru-RU" smtClean="0"/>
              <a:pPr/>
              <a:t>10.05.2014</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F72BCD-822D-4540-A364-92A2080EADAA}" type="slidenum">
              <a:rPr lang="ru-RU" smtClean="0"/>
              <a:pPr/>
              <a:t>‹#›</a:t>
            </a:fld>
            <a:endParaRPr lang="ru-RU"/>
          </a:p>
        </p:txBody>
      </p:sp>
    </p:spTree>
    <p:extLst>
      <p:ext uri="{BB962C8B-B14F-4D97-AF65-F5344CB8AC3E}">
        <p14:creationId xmlns="" xmlns:p14="http://schemas.microsoft.com/office/powerpoint/2010/main" val="76742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914401"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1" name="Прямоугольник 10"/>
          <p:cNvSpPr/>
          <p:nvPr/>
        </p:nvSpPr>
        <p:spPr>
          <a:xfrm>
            <a:off x="1" y="0"/>
            <a:ext cx="9144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2" name="Прямоугольник 11"/>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3" name="Прямая соединительная линия 12"/>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5" name="Прямая соединительная линия 14"/>
          <p:cNvCxnSpPr/>
          <p:nvPr/>
        </p:nvCxnSpPr>
        <p:spPr bwMode="white">
          <a:xfrm>
            <a:off x="9144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bwMode="white">
          <a:xfrm>
            <a:off x="0" y="5631204"/>
            <a:ext cx="13716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sp>
        <p:nvSpPr>
          <p:cNvPr id="2" name="Заголовок 1"/>
          <p:cNvSpPr>
            <a:spLocks noGrp="1"/>
          </p:cNvSpPr>
          <p:nvPr>
            <p:ph type="ctrTitle"/>
          </p:nvPr>
        </p:nvSpPr>
        <p:spPr>
          <a:xfrm>
            <a:off x="1821977" y="1600201"/>
            <a:ext cx="6248400" cy="2680127"/>
          </a:xfrm>
        </p:spPr>
        <p:txBody>
          <a:bodyPr>
            <a:noAutofit/>
          </a:bodyPr>
          <a:lstStyle>
            <a:lvl1pPr>
              <a:defRPr sz="540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1821976" y="4344916"/>
            <a:ext cx="56388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smtClean="0"/>
              <a:t>Образец подзаголовка</a:t>
            </a:r>
            <a:endParaRPr lang="ru-RU" noProof="0" dirty="0"/>
          </a:p>
        </p:txBody>
      </p:sp>
      <p:sp>
        <p:nvSpPr>
          <p:cNvPr id="4" name="Дата 3"/>
          <p:cNvSpPr>
            <a:spLocks noGrp="1"/>
          </p:cNvSpPr>
          <p:nvPr>
            <p:ph type="dt" sz="half" idx="10"/>
          </p:nvPr>
        </p:nvSpPr>
        <p:spPr/>
        <p:txBody>
          <a:bodyPr/>
          <a:lstStyle>
            <a:lvl1pPr>
              <a:defRPr>
                <a:solidFill>
                  <a:schemeClr val="bg1"/>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38179559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20408808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1" name="Прямая соединительная линия 10"/>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525249" y="934836"/>
            <a:ext cx="336023" cy="220630"/>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4" name="Прямая соединительная линия 13"/>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Вертикальный заголовок 1"/>
          <p:cNvSpPr>
            <a:spLocks noGrp="1"/>
          </p:cNvSpPr>
          <p:nvPr>
            <p:ph type="title" orient="vert"/>
          </p:nvPr>
        </p:nvSpPr>
        <p:spPr>
          <a:xfrm>
            <a:off x="7201584" y="685800"/>
            <a:ext cx="1340994" cy="5486400"/>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199272" y="685800"/>
            <a:ext cx="5887983" cy="5486400"/>
          </a:xfrm>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6128176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2185532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9" name="Прямоугольник 18"/>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0" name="Прямоугольник 19"/>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4" name="Прямоугольник 23"/>
          <p:cNvSpPr/>
          <p:nvPr/>
        </p:nvSpPr>
        <p:spPr>
          <a:xfrm>
            <a:off x="912352"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1" name="Прямоугольник 20"/>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22" name="Прямая соединительная линия 21"/>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8"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cxnSp>
        <p:nvCxnSpPr>
          <p:cNvPr id="23" name="Прямая соединительная линия 22"/>
          <p:cNvCxnSpPr/>
          <p:nvPr/>
        </p:nvCxnSpPr>
        <p:spPr bwMode="white">
          <a:xfrm>
            <a:off x="9123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8686800"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7" name="Прямоугольник 26"/>
          <p:cNvSpPr/>
          <p:nvPr/>
        </p:nvSpPr>
        <p:spPr>
          <a:xfrm>
            <a:off x="8458200" y="0"/>
            <a:ext cx="2286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8" name="Прямоугольник 27"/>
          <p:cNvSpPr/>
          <p:nvPr/>
        </p:nvSpPr>
        <p:spPr>
          <a:xfrm>
            <a:off x="914401"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9" name="Прямоугольник 28"/>
          <p:cNvSpPr/>
          <p:nvPr/>
        </p:nvSpPr>
        <p:spPr>
          <a:xfrm>
            <a:off x="-1" y="0"/>
            <a:ext cx="9144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30" name="Прямоугольник 29"/>
          <p:cNvSpPr/>
          <p:nvPr/>
        </p:nvSpPr>
        <p:spPr>
          <a:xfrm>
            <a:off x="0" y="0"/>
            <a:ext cx="9144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1" name="Прямая соединительная линия 30"/>
          <p:cNvCxnSpPr/>
          <p:nvPr/>
        </p:nvCxnSpPr>
        <p:spPr bwMode="white">
          <a:xfrm>
            <a:off x="868223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Прямоугольник 31"/>
          <p:cNvSpPr/>
          <p:nvPr/>
        </p:nvSpPr>
        <p:spPr>
          <a:xfrm>
            <a:off x="0" y="0"/>
            <a:ext cx="9123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3" name="Прямая соединительная линия 32"/>
          <p:cNvCxnSpPr/>
          <p:nvPr/>
        </p:nvCxnSpPr>
        <p:spPr bwMode="white">
          <a:xfrm>
            <a:off x="9144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Дата 3"/>
          <p:cNvSpPr>
            <a:spLocks noGrp="1"/>
          </p:cNvSpPr>
          <p:nvPr>
            <p:ph type="dt" sz="half" idx="10"/>
          </p:nvPr>
        </p:nvSpPr>
        <p:spPr/>
        <p:txBody>
          <a:bodyPr/>
          <a:lstStyle>
            <a:lvl1pPr>
              <a:defRPr>
                <a:solidFill>
                  <a:schemeClr val="bg1"/>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
        <p:nvSpPr>
          <p:cNvPr id="2" name="Заголовок 1"/>
          <p:cNvSpPr>
            <a:spLocks noGrp="1"/>
          </p:cNvSpPr>
          <p:nvPr>
            <p:ph type="title"/>
          </p:nvPr>
        </p:nvSpPr>
        <p:spPr>
          <a:xfrm>
            <a:off x="1199272" y="1600201"/>
            <a:ext cx="6214072" cy="2654064"/>
          </a:xfrm>
        </p:spPr>
        <p:txBody>
          <a:bodyPr anchor="b">
            <a:normAutofit/>
          </a:bodyPr>
          <a:lstStyle>
            <a:lvl1pPr algn="l">
              <a:defRPr sz="54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9273" y="4259997"/>
            <a:ext cx="5449886"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0" smtClean="0"/>
              <a:t>Образец текста</a:t>
            </a:r>
          </a:p>
        </p:txBody>
      </p:sp>
    </p:spTree>
    <p:extLst>
      <p:ext uri="{BB962C8B-B14F-4D97-AF65-F5344CB8AC3E}">
        <p14:creationId xmlns="" xmlns:p14="http://schemas.microsoft.com/office/powerpoint/2010/main" val="32344675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195388" y="1600200"/>
            <a:ext cx="361188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4922520" y="1600200"/>
            <a:ext cx="361188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12391137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1239837"/>
          </a:xfrm>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5389"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1195388" y="2514707"/>
            <a:ext cx="361188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4919293"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4919293" y="2514600"/>
            <a:ext cx="3615107"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21383580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31635788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469802" y="0"/>
            <a:ext cx="228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6" name="Прямоугольник 5"/>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7" name="Прямая соединительная линия 6"/>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8229600" y="0"/>
            <a:ext cx="692146"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8921746"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Дата 1"/>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178381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466466" y="0"/>
            <a:ext cx="3111598"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10" name="Прямая соединительная линия 9"/>
          <p:cNvCxnSpPr/>
          <p:nvPr/>
        </p:nvCxnSpPr>
        <p:spPr bwMode="white">
          <a:xfrm>
            <a:off x="46646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bwMode="white">
          <a:xfrm>
            <a:off x="805890" y="381000"/>
            <a:ext cx="2470710" cy="1371600"/>
          </a:xfrm>
        </p:spPr>
        <p:txBody>
          <a:bodyPr anchor="b">
            <a:normAutofit/>
          </a:bodyPr>
          <a:lstStyle>
            <a:lvl1pPr algn="l">
              <a:defRPr sz="2800" b="0" cap="all" baseline="0">
                <a:solidFill>
                  <a:schemeClr val="bg1"/>
                </a:solidFill>
              </a:defRPr>
            </a:lvl1pPr>
          </a:lstStyle>
          <a:p>
            <a:r>
              <a:rPr lang="ru-RU" noProof="0" smtClean="0"/>
              <a:t>Образец заголовка</a:t>
            </a:r>
            <a:endParaRPr lang="ru-RU" noProof="0" dirty="0"/>
          </a:p>
        </p:txBody>
      </p:sp>
      <p:sp>
        <p:nvSpPr>
          <p:cNvPr id="3" name="Объект 2"/>
          <p:cNvSpPr>
            <a:spLocks noGrp="1"/>
          </p:cNvSpPr>
          <p:nvPr>
            <p:ph idx="1"/>
          </p:nvPr>
        </p:nvSpPr>
        <p:spPr>
          <a:xfrm>
            <a:off x="3886200" y="482600"/>
            <a:ext cx="46482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bwMode="white">
          <a:xfrm>
            <a:off x="805890" y="1828800"/>
            <a:ext cx="247071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35180431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Прямоугольник 10"/>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3657600" y="0"/>
            <a:ext cx="5264146"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a:xfrm>
            <a:off x="805890" y="381000"/>
            <a:ext cx="2470710" cy="1371600"/>
          </a:xfrm>
        </p:spPr>
        <p:txBody>
          <a:bodyPr anchor="b">
            <a:normAutofit/>
          </a:bodyPr>
          <a:lstStyle>
            <a:lvl1pPr algn="l">
              <a:defRPr sz="2800" b="0" cap="all" baseline="0">
                <a:solidFill>
                  <a:schemeClr val="tx1">
                    <a:lumMod val="75000"/>
                  </a:schemeClr>
                </a:solidFill>
              </a:defRPr>
            </a:lvl1pPr>
          </a:lstStyle>
          <a:p>
            <a:r>
              <a:rPr lang="ru-RU" noProof="0" smtClean="0"/>
              <a:t>Образец заголовка</a:t>
            </a:r>
            <a:endParaRPr lang="ru-RU" noProof="0" dirty="0"/>
          </a:p>
        </p:txBody>
      </p:sp>
      <p:sp>
        <p:nvSpPr>
          <p:cNvPr id="3" name="Рисунок 2"/>
          <p:cNvSpPr>
            <a:spLocks noGrp="1"/>
          </p:cNvSpPr>
          <p:nvPr>
            <p:ph type="pic" idx="1"/>
          </p:nvPr>
        </p:nvSpPr>
        <p:spPr bwMode="auto">
          <a:xfrm>
            <a:off x="3886200" y="482600"/>
            <a:ext cx="46482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805890" y="1828800"/>
            <a:ext cx="247071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cxnSp>
        <p:nvCxnSpPr>
          <p:cNvPr id="10" name="Прямая соединительная линия 9"/>
          <p:cNvCxnSpPr/>
          <p:nvPr/>
        </p:nvCxnSpPr>
        <p:spPr bwMode="white">
          <a:xfrm>
            <a:off x="891222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739002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3" name="Прямоугольник 12"/>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4" name="Прямая соединительная линия 13"/>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567219" y="898103"/>
            <a:ext cx="25208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6" name="Прямая соединительная линия 15"/>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1195389" y="177801"/>
            <a:ext cx="7339012" cy="1239837"/>
          </a:xfrm>
          <a:prstGeom prst="rect">
            <a:avLst/>
          </a:prstGeom>
        </p:spPr>
        <p:txBody>
          <a:bodyPr vert="horz" lIns="91440" tIns="45720" rIns="91440" bIns="45720"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195389" y="1600200"/>
            <a:ext cx="7339012" cy="4572000"/>
          </a:xfrm>
          <a:prstGeom prst="rect">
            <a:avLst/>
          </a:prstGeom>
        </p:spPr>
        <p:txBody>
          <a:bodyPr vert="horz" lIns="91440" tIns="45720" rIns="91440" bIns="45720"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3886200" y="6356352"/>
            <a:ext cx="914400"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3"/>
          </p:nvPr>
        </p:nvSpPr>
        <p:spPr>
          <a:xfrm>
            <a:off x="4948239" y="6356352"/>
            <a:ext cx="298132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lang="ru-RU"/>
          </a:p>
        </p:txBody>
      </p:sp>
      <p:sp>
        <p:nvSpPr>
          <p:cNvPr id="6" name="Номер слайда 5"/>
          <p:cNvSpPr>
            <a:spLocks noGrp="1"/>
          </p:cNvSpPr>
          <p:nvPr>
            <p:ph type="sldNum" sz="quarter" idx="4"/>
          </p:nvPr>
        </p:nvSpPr>
        <p:spPr>
          <a:xfrm>
            <a:off x="8077201" y="6356352"/>
            <a:ext cx="4572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E4306688-CBB4-4AB8-81AF-AD786A401E4D}" type="slidenum">
              <a:rPr lang="ru-RU" smtClean="0"/>
              <a:pPr/>
              <a:t>‹#›</a:t>
            </a:fld>
            <a:endParaRPr lang="ru-RU"/>
          </a:p>
        </p:txBody>
      </p:sp>
    </p:spTree>
    <p:extLst>
      <p:ext uri="{BB962C8B-B14F-4D97-AF65-F5344CB8AC3E}">
        <p14:creationId xmlns=""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ekardanova@hse.r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124744"/>
            <a:ext cx="6248400" cy="2680127"/>
          </a:xfrm>
        </p:spPr>
        <p:txBody>
          <a:bodyPr>
            <a:noAutofit/>
          </a:bodyPr>
          <a:lstStyle/>
          <a:p>
            <a:r>
              <a:rPr lang="en-US" sz="3600" b="1" dirty="0" smtClean="0">
                <a:solidFill>
                  <a:schemeClr val="tx1"/>
                </a:solidFill>
              </a:rPr>
              <a:t>Measuring of student subject competencies by SAM: </a:t>
            </a:r>
            <a:br>
              <a:rPr lang="en-US" sz="3600" b="1" dirty="0" smtClean="0">
                <a:solidFill>
                  <a:schemeClr val="tx1"/>
                </a:solidFill>
              </a:rPr>
            </a:br>
            <a:r>
              <a:rPr lang="en-US" sz="3600" b="1" dirty="0" smtClean="0">
                <a:solidFill>
                  <a:schemeClr val="tx1"/>
                </a:solidFill>
              </a:rPr>
              <a:t>regional experience</a:t>
            </a:r>
            <a:endParaRPr lang="ru-RU" sz="3600" b="1" dirty="0">
              <a:solidFill>
                <a:schemeClr val="tx1"/>
              </a:solidFill>
            </a:endParaRPr>
          </a:p>
        </p:txBody>
      </p:sp>
      <p:sp>
        <p:nvSpPr>
          <p:cNvPr id="3" name="Подзаголовок 2"/>
          <p:cNvSpPr>
            <a:spLocks noGrp="1"/>
          </p:cNvSpPr>
          <p:nvPr>
            <p:ph type="subTitle" idx="1"/>
          </p:nvPr>
        </p:nvSpPr>
        <p:spPr>
          <a:xfrm>
            <a:off x="1371600" y="4143382"/>
            <a:ext cx="7129490" cy="1495420"/>
          </a:xfrm>
        </p:spPr>
        <p:txBody>
          <a:bodyPr>
            <a:normAutofit/>
          </a:bodyPr>
          <a:lstStyle/>
          <a:p>
            <a:pPr algn="r"/>
            <a:r>
              <a:rPr lang="en-US" sz="2800" dirty="0" smtClean="0">
                <a:solidFill>
                  <a:schemeClr val="tx1">
                    <a:lumMod val="75000"/>
                  </a:schemeClr>
                </a:solidFill>
              </a:rPr>
              <a:t>Elena </a:t>
            </a:r>
            <a:r>
              <a:rPr lang="en-US" sz="2800" dirty="0" err="1" smtClean="0">
                <a:solidFill>
                  <a:schemeClr val="tx1">
                    <a:lumMod val="75000"/>
                  </a:schemeClr>
                </a:solidFill>
              </a:rPr>
              <a:t>Kardanova</a:t>
            </a:r>
            <a:endParaRPr lang="en-US" sz="2800" dirty="0" smtClean="0">
              <a:solidFill>
                <a:schemeClr val="tx1">
                  <a:lumMod val="75000"/>
                </a:schemeClr>
              </a:solidFill>
            </a:endParaRPr>
          </a:p>
          <a:p>
            <a:pPr algn="r"/>
            <a:endParaRPr lang="en-US" sz="2800" dirty="0" smtClean="0">
              <a:solidFill>
                <a:schemeClr val="tx1">
                  <a:lumMod val="75000"/>
                </a:schemeClr>
              </a:solidFill>
            </a:endParaRPr>
          </a:p>
          <a:p>
            <a:pPr algn="r"/>
            <a:r>
              <a:rPr lang="en-US" sz="2000" dirty="0" smtClean="0">
                <a:solidFill>
                  <a:schemeClr val="tx1">
                    <a:lumMod val="75000"/>
                  </a:schemeClr>
                </a:solidFill>
              </a:rPr>
              <a:t>National Research University </a:t>
            </a:r>
          </a:p>
          <a:p>
            <a:pPr algn="r"/>
            <a:r>
              <a:rPr lang="en-US" sz="2000" dirty="0" smtClean="0">
                <a:solidFill>
                  <a:schemeClr val="tx1">
                    <a:lumMod val="75000"/>
                  </a:schemeClr>
                </a:solidFill>
              </a:rPr>
              <a:t>Higher School of Economics</a:t>
            </a:r>
            <a:r>
              <a:rPr lang="ru-RU" sz="2000" dirty="0" smtClean="0">
                <a:solidFill>
                  <a:schemeClr val="tx1">
                    <a:lumMod val="75000"/>
                  </a:schemeClr>
                </a:solidFill>
              </a:rPr>
              <a:t> </a:t>
            </a:r>
            <a:endParaRPr lang="ru-RU" sz="2000" dirty="0">
              <a:solidFill>
                <a:schemeClr val="tx1">
                  <a:lumMod val="75000"/>
                </a:schemeClr>
              </a:solidFill>
            </a:endParaRPr>
          </a:p>
        </p:txBody>
      </p:sp>
    </p:spTree>
    <p:extLst>
      <p:ext uri="{BB962C8B-B14F-4D97-AF65-F5344CB8AC3E}">
        <p14:creationId xmlns="" xmlns:p14="http://schemas.microsoft.com/office/powerpoint/2010/main" val="4137182254"/>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chemeClr val="tx1"/>
                </a:solidFill>
              </a:rPr>
              <a:t>Regional diagnostic study</a:t>
            </a:r>
            <a:endParaRPr lang="ru-RU" sz="3600" dirty="0">
              <a:solidFill>
                <a:schemeClr val="tx1"/>
              </a:solidFill>
            </a:endParaRPr>
          </a:p>
        </p:txBody>
      </p:sp>
      <p:pic>
        <p:nvPicPr>
          <p:cNvPr id="3" name="Picture 4" descr="C:\Users\Elena Kardanovs\Desktop\Мои документы\Коенференция Новгород\фото2 курс\Великий Новгород\Великий Новгород\IMG_8001.JPG"/>
          <p:cNvPicPr>
            <a:picLocks noChangeAspect="1" noChangeArrowheads="1"/>
          </p:cNvPicPr>
          <p:nvPr/>
        </p:nvPicPr>
        <p:blipFill>
          <a:blip r:embed="rId2" cstate="print"/>
          <a:srcRect/>
          <a:stretch>
            <a:fillRect/>
          </a:stretch>
        </p:blipFill>
        <p:spPr bwMode="auto">
          <a:xfrm>
            <a:off x="899592" y="1916832"/>
            <a:ext cx="4746888" cy="3857652"/>
          </a:xfrm>
          <a:prstGeom prst="rect">
            <a:avLst/>
          </a:prstGeom>
          <a:noFill/>
        </p:spPr>
      </p:pic>
      <p:sp>
        <p:nvSpPr>
          <p:cNvPr id="4" name="Rectangle 3"/>
          <p:cNvSpPr/>
          <p:nvPr/>
        </p:nvSpPr>
        <p:spPr>
          <a:xfrm>
            <a:off x="5643570" y="1571615"/>
            <a:ext cx="3248910" cy="4893647"/>
          </a:xfrm>
          <a:prstGeom prst="rect">
            <a:avLst/>
          </a:prstGeom>
        </p:spPr>
        <p:txBody>
          <a:bodyPr wrap="square">
            <a:spAutoFit/>
          </a:bodyPr>
          <a:lstStyle/>
          <a:p>
            <a:r>
              <a:rPr lang="en-US" sz="2400" dirty="0" smtClean="0"/>
              <a:t>May</a:t>
            </a:r>
            <a:r>
              <a:rPr lang="ru-RU" sz="2400" dirty="0" smtClean="0"/>
              <a:t> </a:t>
            </a:r>
            <a:r>
              <a:rPr lang="en-US" sz="2400" dirty="0" smtClean="0"/>
              <a:t>2012 </a:t>
            </a:r>
            <a:endParaRPr lang="ru-RU" sz="2400" dirty="0" smtClean="0"/>
          </a:p>
          <a:p>
            <a:r>
              <a:rPr lang="ru-RU" sz="2400" dirty="0" smtClean="0"/>
              <a:t> </a:t>
            </a:r>
          </a:p>
          <a:p>
            <a:r>
              <a:rPr lang="en-US" sz="2400" dirty="0" smtClean="0"/>
              <a:t>Sample size</a:t>
            </a:r>
            <a:r>
              <a:rPr lang="ru-RU" sz="2400" dirty="0" smtClean="0"/>
              <a:t>: 4406 </a:t>
            </a:r>
            <a:r>
              <a:rPr lang="en-US" sz="2400" dirty="0" smtClean="0"/>
              <a:t>students of</a:t>
            </a:r>
            <a:r>
              <a:rPr lang="ru-RU" sz="2400" dirty="0" smtClean="0"/>
              <a:t> 4-</a:t>
            </a:r>
            <a:r>
              <a:rPr lang="en-US" sz="2400" dirty="0" err="1" smtClean="0"/>
              <a:t>th</a:t>
            </a:r>
            <a:r>
              <a:rPr lang="en-US" sz="2400" dirty="0" smtClean="0"/>
              <a:t> grade</a:t>
            </a:r>
            <a:r>
              <a:rPr lang="ru-RU" sz="2400" dirty="0" smtClean="0"/>
              <a:t> </a:t>
            </a:r>
          </a:p>
          <a:p>
            <a:r>
              <a:rPr lang="ru-RU" sz="2400" dirty="0" smtClean="0"/>
              <a:t>(</a:t>
            </a:r>
            <a:r>
              <a:rPr lang="en-US" sz="2400" dirty="0" smtClean="0"/>
              <a:t>the region’s</a:t>
            </a:r>
            <a:r>
              <a:rPr lang="ru-RU" sz="2400" dirty="0" smtClean="0"/>
              <a:t> </a:t>
            </a:r>
            <a:r>
              <a:rPr lang="en-US" sz="2400" dirty="0" smtClean="0"/>
              <a:t>whole population of fourth grade students </a:t>
            </a:r>
            <a:r>
              <a:rPr lang="ru-RU" sz="2400" dirty="0" smtClean="0"/>
              <a:t>)</a:t>
            </a:r>
            <a:r>
              <a:rPr lang="en-US" sz="2400" dirty="0" smtClean="0"/>
              <a:t> </a:t>
            </a:r>
          </a:p>
          <a:p>
            <a:endParaRPr lang="ru-RU" sz="2400" dirty="0" smtClean="0"/>
          </a:p>
          <a:p>
            <a:r>
              <a:rPr lang="en-US" sz="2400" dirty="0" smtClean="0"/>
              <a:t>No selection at the school or classroom level </a:t>
            </a:r>
            <a:endParaRPr lang="ru-RU" sz="2400" dirty="0" smtClean="0"/>
          </a:p>
          <a:p>
            <a:endParaRPr lang="ru-RU" sz="2400" dirty="0" smtClean="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76672"/>
            <a:ext cx="7715200" cy="810899"/>
          </a:xfrm>
        </p:spPr>
        <p:txBody>
          <a:bodyPr>
            <a:normAutofit/>
          </a:bodyPr>
          <a:lstStyle/>
          <a:p>
            <a:r>
              <a:rPr lang="en-US" sz="3600" dirty="0" smtClean="0">
                <a:solidFill>
                  <a:schemeClr val="tx1"/>
                </a:solidFill>
              </a:rPr>
              <a:t>Description of research sampling</a:t>
            </a:r>
            <a:endParaRPr lang="ru-RU" sz="3600" dirty="0">
              <a:solidFill>
                <a:schemeClr val="tx1"/>
              </a:solidFill>
            </a:endParaRPr>
          </a:p>
        </p:txBody>
      </p:sp>
      <p:sp>
        <p:nvSpPr>
          <p:cNvPr id="3" name="Объект 2"/>
          <p:cNvSpPr>
            <a:spLocks noGrp="1"/>
          </p:cNvSpPr>
          <p:nvPr>
            <p:ph idx="1"/>
          </p:nvPr>
        </p:nvSpPr>
        <p:spPr>
          <a:xfrm>
            <a:off x="5724128" y="1772816"/>
            <a:ext cx="3240360" cy="1568215"/>
          </a:xfrm>
        </p:spPr>
        <p:txBody>
          <a:bodyPr>
            <a:noAutofit/>
          </a:bodyPr>
          <a:lstStyle/>
          <a:p>
            <a:pPr marL="0" indent="0">
              <a:buNone/>
            </a:pPr>
            <a:r>
              <a:rPr lang="en-US" sz="2400" dirty="0" smtClean="0"/>
              <a:t>47% boys, </a:t>
            </a:r>
          </a:p>
          <a:p>
            <a:pPr marL="0" indent="0">
              <a:buNone/>
            </a:pPr>
            <a:r>
              <a:rPr lang="en-US" sz="2400" dirty="0" smtClean="0"/>
              <a:t>53% girls</a:t>
            </a:r>
            <a:endParaRPr lang="ru-RU" sz="2400" dirty="0" smtClean="0"/>
          </a:p>
          <a:p>
            <a:pPr marL="0" indent="0">
              <a:buNone/>
            </a:pPr>
            <a:r>
              <a:rPr lang="en-US" sz="2400" dirty="0" smtClean="0"/>
              <a:t> </a:t>
            </a:r>
            <a:endParaRPr lang="ru-RU" sz="2400" dirty="0" smtClean="0"/>
          </a:p>
          <a:p>
            <a:pPr marL="0" indent="0">
              <a:buNone/>
            </a:pPr>
            <a:r>
              <a:rPr lang="en-US" sz="2400" dirty="0" smtClean="0"/>
              <a:t>72% urban, </a:t>
            </a:r>
          </a:p>
          <a:p>
            <a:pPr marL="0" indent="0">
              <a:buNone/>
            </a:pPr>
            <a:r>
              <a:rPr lang="en-US" sz="2400" dirty="0" smtClean="0"/>
              <a:t>28% rural</a:t>
            </a:r>
            <a:endParaRPr lang="ru-RU" sz="2400" dirty="0"/>
          </a:p>
        </p:txBody>
      </p:sp>
      <p:graphicFrame>
        <p:nvGraphicFramePr>
          <p:cNvPr id="4" name="Таблица 3"/>
          <p:cNvGraphicFramePr>
            <a:graphicFrameLocks noGrp="1"/>
          </p:cNvGraphicFramePr>
          <p:nvPr>
            <p:extLst>
              <p:ext uri="{D42A27DB-BD31-4B8C-83A1-F6EECF244321}">
                <p14:modId xmlns="" xmlns:p14="http://schemas.microsoft.com/office/powerpoint/2010/main" val="2209902819"/>
              </p:ext>
            </p:extLst>
          </p:nvPr>
        </p:nvGraphicFramePr>
        <p:xfrm>
          <a:off x="971600" y="4653136"/>
          <a:ext cx="7736206" cy="1879616"/>
        </p:xfrm>
        <a:graphic>
          <a:graphicData uri="http://schemas.openxmlformats.org/drawingml/2006/table">
            <a:tbl>
              <a:tblPr firstRow="1" firstCol="1" bandRow="1"/>
              <a:tblGrid>
                <a:gridCol w="5472976"/>
                <a:gridCol w="2263230"/>
              </a:tblGrid>
              <a:tr h="469904">
                <a:tc>
                  <a:txBody>
                    <a:bodyPr/>
                    <a:lstStyle/>
                    <a:p>
                      <a:pPr algn="just">
                        <a:lnSpc>
                          <a:spcPct val="100000"/>
                        </a:lnSpc>
                        <a:spcAft>
                          <a:spcPts val="0"/>
                        </a:spcAft>
                      </a:pPr>
                      <a:r>
                        <a:rPr lang="en-US" sz="2000" b="0" dirty="0" smtClean="0">
                          <a:effectLst/>
                          <a:latin typeface="+mn-lt"/>
                          <a:ea typeface="+mn-ea"/>
                          <a:cs typeface="+mn-cs"/>
                        </a:rPr>
                        <a:t>Number</a:t>
                      </a:r>
                      <a:r>
                        <a:rPr lang="en-US" sz="2000" b="0" baseline="0" dirty="0" smtClean="0">
                          <a:effectLst/>
                          <a:latin typeface="+mn-lt"/>
                          <a:ea typeface="+mn-ea"/>
                          <a:cs typeface="+mn-cs"/>
                        </a:rPr>
                        <a:t> of students</a:t>
                      </a:r>
                      <a:endParaRPr lang="ru-RU" sz="1900" b="0" dirty="0">
                        <a:effectLst/>
                        <a:latin typeface="Calibri"/>
                        <a:ea typeface="Calibri"/>
                        <a:cs typeface="Times New Roman"/>
                      </a:endParaRPr>
                    </a:p>
                  </a:txBody>
                  <a:tcPr marL="68580" marR="68580" marT="0" marB="0" anchor="ctr"/>
                </a:tc>
                <a:tc>
                  <a:txBody>
                    <a:bodyPr/>
                    <a:lstStyle/>
                    <a:p>
                      <a:pPr algn="just">
                        <a:lnSpc>
                          <a:spcPct val="150000"/>
                        </a:lnSpc>
                        <a:spcAft>
                          <a:spcPts val="0"/>
                        </a:spcAft>
                      </a:pPr>
                      <a:r>
                        <a:rPr lang="ru-RU" sz="2000">
                          <a:effectLst/>
                        </a:rPr>
                        <a:t>4406</a:t>
                      </a:r>
                      <a:endParaRPr lang="ru-RU" sz="1900" b="0">
                        <a:effectLst/>
                        <a:latin typeface="Calibri"/>
                        <a:ea typeface="Calibri"/>
                        <a:cs typeface="Times New Roman"/>
                      </a:endParaRPr>
                    </a:p>
                  </a:txBody>
                  <a:tcPr marL="68580" marR="68580" marT="0" marB="0" anchor="ctr"/>
                </a:tc>
              </a:tr>
              <a:tr h="469904">
                <a:tc>
                  <a:txBody>
                    <a:bodyPr/>
                    <a:lstStyle/>
                    <a:p>
                      <a:pPr algn="just">
                        <a:lnSpc>
                          <a:spcPct val="100000"/>
                        </a:lnSpc>
                        <a:spcAft>
                          <a:spcPts val="0"/>
                        </a:spcAft>
                      </a:pPr>
                      <a:r>
                        <a:rPr lang="en-US" sz="2000" b="0" dirty="0" smtClean="0">
                          <a:effectLst/>
                          <a:latin typeface="+mn-lt"/>
                          <a:ea typeface="+mn-ea"/>
                          <a:cs typeface="+mn-cs"/>
                        </a:rPr>
                        <a:t>Number</a:t>
                      </a:r>
                      <a:r>
                        <a:rPr lang="en-US" sz="2000" b="0" baseline="0" dirty="0" smtClean="0">
                          <a:effectLst/>
                          <a:latin typeface="+mn-lt"/>
                          <a:ea typeface="+mn-ea"/>
                          <a:cs typeface="+mn-cs"/>
                        </a:rPr>
                        <a:t> of schools</a:t>
                      </a:r>
                      <a:endParaRPr lang="ru-RU" sz="1900" b="0" dirty="0">
                        <a:effectLst/>
                        <a:latin typeface="Calibri"/>
                        <a:ea typeface="Calibri"/>
                        <a:cs typeface="Times New Roman"/>
                      </a:endParaRPr>
                    </a:p>
                  </a:txBody>
                  <a:tcPr marL="68580" marR="68580" marT="0" marB="0" anchor="ctr"/>
                </a:tc>
                <a:tc>
                  <a:txBody>
                    <a:bodyPr/>
                    <a:lstStyle/>
                    <a:p>
                      <a:pPr algn="just">
                        <a:lnSpc>
                          <a:spcPct val="150000"/>
                        </a:lnSpc>
                        <a:spcAft>
                          <a:spcPts val="0"/>
                        </a:spcAft>
                      </a:pPr>
                      <a:r>
                        <a:rPr lang="ru-RU" sz="2000" dirty="0">
                          <a:effectLst/>
                        </a:rPr>
                        <a:t>189</a:t>
                      </a:r>
                      <a:endParaRPr lang="ru-RU" sz="1900" b="0" dirty="0">
                        <a:effectLst/>
                        <a:latin typeface="Calibri"/>
                        <a:ea typeface="Calibri"/>
                        <a:cs typeface="Times New Roman"/>
                      </a:endParaRPr>
                    </a:p>
                  </a:txBody>
                  <a:tcPr marL="68580" marR="68580" marT="0" marB="0" anchor="ctr"/>
                </a:tc>
              </a:tr>
              <a:tr h="469904">
                <a:tc>
                  <a:txBody>
                    <a:bodyPr/>
                    <a:lstStyle/>
                    <a:p>
                      <a:pPr algn="just">
                        <a:lnSpc>
                          <a:spcPct val="100000"/>
                        </a:lnSpc>
                        <a:spcAft>
                          <a:spcPts val="0"/>
                        </a:spcAft>
                      </a:pPr>
                      <a:r>
                        <a:rPr lang="en-US" sz="2000" b="0" dirty="0" smtClean="0">
                          <a:effectLst/>
                          <a:latin typeface="+mn-lt"/>
                          <a:ea typeface="+mn-ea"/>
                          <a:cs typeface="+mn-cs"/>
                        </a:rPr>
                        <a:t>Number</a:t>
                      </a:r>
                      <a:r>
                        <a:rPr lang="en-US" sz="2000" b="0" baseline="0" dirty="0" smtClean="0">
                          <a:effectLst/>
                          <a:latin typeface="+mn-lt"/>
                          <a:ea typeface="+mn-ea"/>
                          <a:cs typeface="+mn-cs"/>
                        </a:rPr>
                        <a:t> of classes</a:t>
                      </a:r>
                      <a:endParaRPr lang="ru-RU" sz="1900" b="0" dirty="0">
                        <a:effectLst/>
                        <a:latin typeface="Calibri"/>
                        <a:ea typeface="Calibri"/>
                        <a:cs typeface="Times New Roman"/>
                      </a:endParaRPr>
                    </a:p>
                  </a:txBody>
                  <a:tcPr marL="68580" marR="68580" marT="0" marB="0" anchor="ctr"/>
                </a:tc>
                <a:tc>
                  <a:txBody>
                    <a:bodyPr/>
                    <a:lstStyle/>
                    <a:p>
                      <a:pPr algn="just">
                        <a:lnSpc>
                          <a:spcPct val="150000"/>
                        </a:lnSpc>
                        <a:spcAft>
                          <a:spcPts val="0"/>
                        </a:spcAft>
                      </a:pPr>
                      <a:r>
                        <a:rPr lang="ru-RU" sz="2000" dirty="0">
                          <a:effectLst/>
                        </a:rPr>
                        <a:t>297</a:t>
                      </a:r>
                      <a:endParaRPr lang="ru-RU" sz="1900" b="0" dirty="0">
                        <a:effectLst/>
                        <a:latin typeface="Calibri"/>
                        <a:ea typeface="Calibri"/>
                        <a:cs typeface="Times New Roman"/>
                      </a:endParaRPr>
                    </a:p>
                  </a:txBody>
                  <a:tcPr marL="68580" marR="68580" marT="0" marB="0" anchor="ctr"/>
                </a:tc>
              </a:tr>
              <a:tr h="469904">
                <a:tc>
                  <a:txBody>
                    <a:bodyPr/>
                    <a:lstStyle/>
                    <a:p>
                      <a:pPr algn="just">
                        <a:lnSpc>
                          <a:spcPct val="100000"/>
                        </a:lnSpc>
                        <a:spcAft>
                          <a:spcPts val="0"/>
                        </a:spcAft>
                      </a:pPr>
                      <a:r>
                        <a:rPr lang="en-US" sz="2000" b="0" dirty="0" smtClean="0">
                          <a:effectLst/>
                          <a:latin typeface="+mn-lt"/>
                          <a:ea typeface="+mn-ea"/>
                          <a:cs typeface="+mn-cs"/>
                        </a:rPr>
                        <a:t>Number</a:t>
                      </a:r>
                      <a:r>
                        <a:rPr lang="en-US" sz="2000" b="0" baseline="0" dirty="0" smtClean="0">
                          <a:effectLst/>
                          <a:latin typeface="+mn-lt"/>
                          <a:ea typeface="+mn-ea"/>
                          <a:cs typeface="+mn-cs"/>
                        </a:rPr>
                        <a:t> of settlements</a:t>
                      </a:r>
                      <a:endParaRPr lang="ru-RU" sz="1900" b="0" dirty="0">
                        <a:effectLst/>
                        <a:latin typeface="Calibri"/>
                        <a:ea typeface="Calibri"/>
                        <a:cs typeface="Times New Roman"/>
                      </a:endParaRPr>
                    </a:p>
                  </a:txBody>
                  <a:tcPr marL="68580" marR="68580" marT="0" marB="0" anchor="ctr"/>
                </a:tc>
                <a:tc>
                  <a:txBody>
                    <a:bodyPr/>
                    <a:lstStyle/>
                    <a:p>
                      <a:pPr algn="just">
                        <a:lnSpc>
                          <a:spcPct val="150000"/>
                        </a:lnSpc>
                        <a:spcAft>
                          <a:spcPts val="0"/>
                        </a:spcAft>
                      </a:pPr>
                      <a:r>
                        <a:rPr lang="ru-RU" sz="2000" dirty="0">
                          <a:effectLst/>
                        </a:rPr>
                        <a:t>134</a:t>
                      </a:r>
                      <a:endParaRPr lang="ru-RU" sz="1900" b="0" dirty="0">
                        <a:effectLst/>
                        <a:latin typeface="Calibri"/>
                        <a:ea typeface="Calibri"/>
                        <a:cs typeface="Times New Roman"/>
                      </a:endParaRPr>
                    </a:p>
                  </a:txBody>
                  <a:tcPr marL="68580" marR="68580" marT="0" marB="0" anchor="ctr"/>
                </a:tc>
              </a:tr>
            </a:tbl>
          </a:graphicData>
        </a:graphic>
      </p:graphicFrame>
      <p:pic>
        <p:nvPicPr>
          <p:cNvPr id="6" name="Picture 4"/>
          <p:cNvPicPr>
            <a:picLocks noChangeAspect="1" noChangeArrowheads="1"/>
          </p:cNvPicPr>
          <p:nvPr/>
        </p:nvPicPr>
        <p:blipFill>
          <a:blip r:embed="rId2" cstate="print"/>
          <a:srcRect/>
          <a:stretch>
            <a:fillRect/>
          </a:stretch>
        </p:blipFill>
        <p:spPr bwMode="auto">
          <a:xfrm>
            <a:off x="971600" y="1556792"/>
            <a:ext cx="4748193" cy="2983947"/>
          </a:xfrm>
          <a:prstGeom prst="rect">
            <a:avLst/>
          </a:prstGeom>
          <a:noFill/>
          <a:ln w="9525">
            <a:noFill/>
            <a:miter lim="800000"/>
            <a:headEnd/>
            <a:tailEnd/>
          </a:ln>
          <a:effectLst/>
        </p:spPr>
      </p:pic>
    </p:spTree>
    <p:extLst>
      <p:ext uri="{BB962C8B-B14F-4D97-AF65-F5344CB8AC3E}">
        <p14:creationId xmlns="" xmlns:p14="http://schemas.microsoft.com/office/powerpoint/2010/main" val="241813287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00043"/>
            <a:ext cx="7715200" cy="840725"/>
          </a:xfrm>
        </p:spPr>
        <p:txBody>
          <a:bodyPr>
            <a:normAutofit fontScale="90000"/>
          </a:bodyPr>
          <a:lstStyle/>
          <a:p>
            <a:pPr algn="ctr"/>
            <a:r>
              <a:rPr lang="en-US" sz="3600" dirty="0" smtClean="0">
                <a:solidFill>
                  <a:schemeClr val="tx1"/>
                </a:solidFill>
              </a:rPr>
              <a:t>Regional diagnostic study: procedure</a:t>
            </a:r>
            <a:endParaRPr lang="ru-RU" sz="3600" dirty="0">
              <a:solidFill>
                <a:schemeClr val="tx1"/>
              </a:solidFill>
            </a:endParaRPr>
          </a:p>
        </p:txBody>
      </p:sp>
      <p:sp>
        <p:nvSpPr>
          <p:cNvPr id="3" name="Content Placeholder 2"/>
          <p:cNvSpPr>
            <a:spLocks noGrp="1"/>
          </p:cNvSpPr>
          <p:nvPr>
            <p:ph idx="1"/>
          </p:nvPr>
        </p:nvSpPr>
        <p:spPr>
          <a:xfrm>
            <a:off x="5929322" y="2071678"/>
            <a:ext cx="2686040" cy="3500463"/>
          </a:xfrm>
        </p:spPr>
        <p:txBody>
          <a:bodyPr>
            <a:normAutofit fontScale="70000" lnSpcReduction="20000"/>
          </a:bodyPr>
          <a:lstStyle/>
          <a:p>
            <a:r>
              <a:rPr lang="en-US" sz="2400" dirty="0" smtClean="0"/>
              <a:t>Paper&amp;pencil form</a:t>
            </a:r>
            <a:endParaRPr lang="ru-RU" sz="2400" dirty="0" smtClean="0"/>
          </a:p>
          <a:p>
            <a:pPr>
              <a:buNone/>
            </a:pPr>
            <a:endParaRPr lang="en-US" sz="2400" dirty="0" smtClean="0"/>
          </a:p>
          <a:p>
            <a:r>
              <a:rPr lang="en-US" sz="2400" dirty="0" smtClean="0"/>
              <a:t>Administration to the whole class by the teacher</a:t>
            </a:r>
            <a:endParaRPr lang="ru-RU" sz="2400" dirty="0" smtClean="0"/>
          </a:p>
          <a:p>
            <a:pPr>
              <a:buNone/>
            </a:pPr>
            <a:endParaRPr lang="ru-RU" sz="2400" dirty="0" smtClean="0"/>
          </a:p>
          <a:p>
            <a:r>
              <a:rPr lang="en-US" sz="2400" dirty="0" smtClean="0"/>
              <a:t>Two 45-minute testing sessions with a 15-minute break</a:t>
            </a:r>
            <a:endParaRPr lang="ru-RU" sz="2400" dirty="0" smtClean="0"/>
          </a:p>
          <a:p>
            <a:pPr>
              <a:buNone/>
            </a:pPr>
            <a:r>
              <a:rPr lang="en-US" sz="2400" dirty="0" smtClean="0"/>
              <a:t> </a:t>
            </a:r>
            <a:endParaRPr lang="ru-RU" sz="2400" dirty="0" smtClean="0"/>
          </a:p>
          <a:p>
            <a:r>
              <a:rPr lang="en-US" sz="2400" dirty="0" smtClean="0"/>
              <a:t>Whole region in 1 week</a:t>
            </a:r>
          </a:p>
          <a:p>
            <a:endParaRPr lang="ru-RU" sz="2000" dirty="0"/>
          </a:p>
        </p:txBody>
      </p:sp>
      <p:pic>
        <p:nvPicPr>
          <p:cNvPr id="6146" name="Picture 2"/>
          <p:cNvPicPr>
            <a:picLocks noChangeAspect="1" noChangeArrowheads="1"/>
          </p:cNvPicPr>
          <p:nvPr/>
        </p:nvPicPr>
        <p:blipFill>
          <a:blip r:embed="rId2" cstate="print"/>
          <a:srcRect l="3285" t="2533" r="1154" b="1668"/>
          <a:stretch>
            <a:fillRect/>
          </a:stretch>
        </p:blipFill>
        <p:spPr bwMode="auto">
          <a:xfrm>
            <a:off x="971600" y="2204864"/>
            <a:ext cx="4968552" cy="3104985"/>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276872"/>
            <a:ext cx="7787208" cy="1366443"/>
          </a:xfrm>
        </p:spPr>
        <p:txBody>
          <a:bodyPr>
            <a:normAutofit/>
          </a:bodyPr>
          <a:lstStyle/>
          <a:p>
            <a:pPr marL="514350" indent="-514350" algn="ctr"/>
            <a:r>
              <a:rPr lang="en-US" b="1" dirty="0" smtClean="0">
                <a:solidFill>
                  <a:schemeClr val="tx1"/>
                </a:solidFill>
              </a:rPr>
              <a:t>SAM regional norms and  presentation of results</a:t>
            </a:r>
            <a:endParaRPr lang="ru-RU" b="1"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971600" y="620688"/>
            <a:ext cx="7272808" cy="696139"/>
          </a:xfrm>
        </p:spPr>
        <p:txBody>
          <a:bodyPr>
            <a:noAutofit/>
          </a:bodyPr>
          <a:lstStyle/>
          <a:p>
            <a:pPr algn="ctr"/>
            <a:r>
              <a:rPr lang="en-US" sz="3600" b="1" dirty="0" smtClean="0">
                <a:solidFill>
                  <a:schemeClr val="tx1"/>
                </a:solidFill>
              </a:rPr>
              <a:t>SAM results</a:t>
            </a:r>
            <a:r>
              <a:rPr lang="ru-RU" sz="3600" b="1" dirty="0" smtClean="0">
                <a:solidFill>
                  <a:schemeClr val="tx1"/>
                </a:solidFill>
              </a:rPr>
              <a:t> </a:t>
            </a:r>
            <a:endParaRPr lang="ru-RU" sz="3600" b="1" dirty="0" smtClean="0"/>
          </a:p>
        </p:txBody>
      </p:sp>
      <p:sp>
        <p:nvSpPr>
          <p:cNvPr id="3" name="Content Placeholder 2"/>
          <p:cNvSpPr>
            <a:spLocks noGrp="1"/>
          </p:cNvSpPr>
          <p:nvPr>
            <p:ph idx="1"/>
          </p:nvPr>
        </p:nvSpPr>
        <p:spPr>
          <a:solidFill>
            <a:schemeClr val="bg1">
              <a:lumMod val="95000"/>
            </a:schemeClr>
          </a:solidFill>
          <a:ln w="19050">
            <a:solidFill>
              <a:schemeClr val="tx1">
                <a:lumMod val="75000"/>
              </a:schemeClr>
            </a:solidFill>
          </a:ln>
        </p:spPr>
        <p:txBody>
          <a:bodyPr/>
          <a:lstStyle/>
          <a:p>
            <a:pPr>
              <a:buFont typeface="Arial" charset="0"/>
              <a:buNone/>
              <a:defRPr/>
            </a:pPr>
            <a:endParaRPr lang="ru-RU" sz="2800" b="1" dirty="0" smtClean="0">
              <a:solidFill>
                <a:srgbClr val="C00000"/>
              </a:solidFill>
            </a:endParaRPr>
          </a:p>
          <a:p>
            <a:pPr>
              <a:buFont typeface="Wingdings" pitchFamily="2" charset="2"/>
              <a:buChar char="§"/>
              <a:defRPr/>
            </a:pPr>
            <a:r>
              <a:rPr lang="en-US" sz="2400" u="sng" dirty="0" smtClean="0"/>
              <a:t>Integrated test score</a:t>
            </a:r>
            <a:r>
              <a:rPr lang="en-US" sz="2400" dirty="0" smtClean="0"/>
              <a:t>( relation of result to the metric scale)</a:t>
            </a:r>
          </a:p>
          <a:p>
            <a:pPr>
              <a:buFont typeface="Wingdings" pitchFamily="2" charset="2"/>
              <a:buChar char="§"/>
              <a:defRPr/>
            </a:pPr>
            <a:endParaRPr lang="ru-RU" sz="2400" dirty="0" smtClean="0"/>
          </a:p>
          <a:p>
            <a:pPr>
              <a:buFont typeface="Wingdings" pitchFamily="2" charset="2"/>
              <a:buChar char="§"/>
              <a:defRPr/>
            </a:pPr>
            <a:r>
              <a:rPr lang="en-US" sz="2400" u="sng" dirty="0" smtClean="0"/>
              <a:t>Proficiency level </a:t>
            </a:r>
            <a:r>
              <a:rPr lang="ru-RU" sz="2400" dirty="0" smtClean="0"/>
              <a:t>(</a:t>
            </a:r>
            <a:r>
              <a:rPr lang="en-US" sz="2400" dirty="0" smtClean="0"/>
              <a:t>relation of result to grade scale)</a:t>
            </a:r>
          </a:p>
          <a:p>
            <a:pPr>
              <a:buFont typeface="Wingdings" pitchFamily="2" charset="2"/>
              <a:buChar char="§"/>
              <a:defRPr/>
            </a:pPr>
            <a:endParaRPr lang="ru-RU" sz="2400" dirty="0" smtClean="0"/>
          </a:p>
          <a:p>
            <a:pPr>
              <a:buFont typeface="Wingdings" pitchFamily="2" charset="2"/>
              <a:buChar char="§"/>
              <a:defRPr/>
            </a:pPr>
            <a:r>
              <a:rPr lang="en-US" sz="2400" u="sng" dirty="0" smtClean="0"/>
              <a:t>3D profile </a:t>
            </a:r>
            <a:r>
              <a:rPr lang="en-US" sz="2400" dirty="0" smtClean="0"/>
              <a:t>(relation btw. </a:t>
            </a:r>
            <a:r>
              <a:rPr lang="en-US" sz="2400" dirty="0"/>
              <a:t>r</a:t>
            </a:r>
            <a:r>
              <a:rPr lang="en-US" sz="2400" dirty="0" smtClean="0"/>
              <a:t>esults of 3 subtests</a:t>
            </a:r>
            <a:r>
              <a:rPr lang="ru-RU" sz="2400" dirty="0" smtClean="0"/>
              <a:t>)</a:t>
            </a:r>
          </a:p>
          <a:p>
            <a:pPr>
              <a:buFont typeface="Arial" charset="0"/>
              <a:buChar char="•"/>
              <a:defRPr/>
            </a:pPr>
            <a:endParaRPr lang="ru-RU" sz="1800"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1000133"/>
          </a:xfrm>
        </p:spPr>
        <p:txBody>
          <a:bodyPr>
            <a:noAutofit/>
          </a:bodyPr>
          <a:lstStyle/>
          <a:p>
            <a:pPr lvl="1" algn="ctr" rtl="0">
              <a:spcBef>
                <a:spcPct val="0"/>
              </a:spcBef>
            </a:pPr>
            <a:r>
              <a:rPr lang="en-US" sz="3200" dirty="0">
                <a:solidFill>
                  <a:schemeClr val="tx1"/>
                </a:solidFill>
              </a:rPr>
              <a:t>N</a:t>
            </a:r>
            <a:r>
              <a:rPr lang="en-US" sz="3200" dirty="0" smtClean="0">
                <a:solidFill>
                  <a:schemeClr val="tx1"/>
                </a:solidFill>
              </a:rPr>
              <a:t>ormative-referenced interpretation: </a:t>
            </a:r>
            <a:r>
              <a:rPr lang="en-US" sz="3200" dirty="0" smtClean="0">
                <a:solidFill>
                  <a:schemeClr val="tx1"/>
                </a:solidFill>
                <a:latin typeface="+mj-lt"/>
              </a:rPr>
              <a:t>Statistical norms (Mathematics)</a:t>
            </a:r>
            <a:endParaRPr lang="ru-RU" sz="3600" dirty="0">
              <a:solidFill>
                <a:schemeClr val="tx1"/>
              </a:solidFill>
              <a:latin typeface="+mj-lt"/>
            </a:endParaRPr>
          </a:p>
        </p:txBody>
      </p:sp>
      <p:sp>
        <p:nvSpPr>
          <p:cNvPr id="3" name="Content Placeholder 2"/>
          <p:cNvSpPr>
            <a:spLocks noGrp="1"/>
          </p:cNvSpPr>
          <p:nvPr>
            <p:ph idx="1"/>
          </p:nvPr>
        </p:nvSpPr>
        <p:spPr>
          <a:xfrm>
            <a:off x="971600" y="4077071"/>
            <a:ext cx="7715200" cy="2280887"/>
          </a:xfrm>
        </p:spPr>
        <p:txBody>
          <a:bodyPr>
            <a:normAutofit/>
          </a:bodyPr>
          <a:lstStyle/>
          <a:p>
            <a:pPr>
              <a:buNone/>
            </a:pPr>
            <a:r>
              <a:rPr lang="en-US" sz="2000" b="1" i="1" dirty="0" smtClean="0">
                <a:latin typeface="Arial" pitchFamily="34" charset="0"/>
                <a:cs typeface="Arial" pitchFamily="34" charset="0"/>
              </a:rPr>
              <a:t>Average group norms</a:t>
            </a:r>
            <a:r>
              <a:rPr lang="en-US" sz="1800" b="1" dirty="0" smtClean="0">
                <a:latin typeface="Arial" pitchFamily="34" charset="0"/>
                <a:cs typeface="Arial" pitchFamily="34" charset="0"/>
              </a:rPr>
              <a:t>                </a:t>
            </a:r>
            <a:r>
              <a:rPr lang="en-US" sz="1800" dirty="0" smtClean="0">
                <a:latin typeface="Arial" pitchFamily="34" charset="0"/>
                <a:cs typeface="Arial" pitchFamily="34" charset="0"/>
              </a:rPr>
              <a:t>Mean                      Standard deviation</a:t>
            </a:r>
            <a:endParaRPr lang="ru-RU"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517                                   34</a:t>
            </a:r>
          </a:p>
          <a:p>
            <a:pPr>
              <a:buNone/>
            </a:pPr>
            <a:endParaRPr lang="en-US" sz="1800" dirty="0" smtClean="0">
              <a:latin typeface="Arial" pitchFamily="34" charset="0"/>
              <a:cs typeface="Arial" pitchFamily="34" charset="0"/>
            </a:endParaRPr>
          </a:p>
          <a:p>
            <a:pPr>
              <a:buNone/>
            </a:pPr>
            <a:r>
              <a:rPr lang="en-US" sz="2000" b="1" i="1" dirty="0" smtClean="0">
                <a:latin typeface="Arial" pitchFamily="34" charset="0"/>
                <a:cs typeface="Arial" pitchFamily="34" charset="0"/>
              </a:rPr>
              <a:t>Socio-cultural norms </a:t>
            </a:r>
            <a:r>
              <a:rPr lang="en-US" sz="1800" b="1" dirty="0" smtClean="0">
                <a:latin typeface="Arial" pitchFamily="34" charset="0"/>
                <a:cs typeface="Arial" pitchFamily="34" charset="0"/>
              </a:rPr>
              <a:t>                 </a:t>
            </a:r>
            <a:r>
              <a:rPr lang="en-US" sz="1800" dirty="0" smtClean="0">
                <a:latin typeface="Arial" pitchFamily="34" charset="0"/>
                <a:cs typeface="Arial" pitchFamily="34" charset="0"/>
              </a:rPr>
              <a:t>Mean                                         </a:t>
            </a:r>
            <a:endParaRPr lang="ru-RU"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561                                                   </a:t>
            </a:r>
            <a:endParaRPr lang="ru-RU" sz="1800" dirty="0" smtClean="0">
              <a:latin typeface="Arial" pitchFamily="34" charset="0"/>
              <a:cs typeface="Arial" pitchFamily="34" charset="0"/>
            </a:endParaRPr>
          </a:p>
          <a:p>
            <a:pPr>
              <a:buNone/>
            </a:pPr>
            <a:endParaRPr lang="ru-RU" sz="1800" dirty="0" smtClean="0">
              <a:latin typeface="Arial" pitchFamily="34" charset="0"/>
              <a:cs typeface="Arial" pitchFamily="34" charset="0"/>
            </a:endParaRPr>
          </a:p>
          <a:p>
            <a:pPr>
              <a:buNone/>
            </a:pPr>
            <a:endParaRPr lang="ru-RU" dirty="0"/>
          </a:p>
        </p:txBody>
      </p:sp>
      <p:sp>
        <p:nvSpPr>
          <p:cNvPr id="46081" name="Rectangle 1"/>
          <p:cNvSpPr>
            <a:spLocks noChangeArrowheads="1"/>
          </p:cNvSpPr>
          <p:nvPr/>
        </p:nvSpPr>
        <p:spPr bwMode="auto">
          <a:xfrm>
            <a:off x="899592" y="1671697"/>
            <a:ext cx="8244408" cy="27084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Arial" pitchFamily="34" charset="0"/>
                <a:ea typeface="Times New Roman" pitchFamily="18" charset="0"/>
                <a:cs typeface="Arial" pitchFamily="34" charset="0"/>
              </a:rPr>
              <a:t>Average individual norms</a:t>
            </a:r>
            <a:r>
              <a:rPr kumimoji="0" lang="en-US" b="0" i="0" u="none" strike="noStrike" cap="none" normalizeH="0" baseline="0" dirty="0" smtClean="0">
                <a:ln>
                  <a:noFill/>
                </a:ln>
                <a:effectLst/>
                <a:latin typeface="Arial" pitchFamily="34" charset="0"/>
                <a:ea typeface="Times New Roman" pitchFamily="18" charset="0"/>
                <a:cs typeface="Arial" pitchFamily="34" charset="0"/>
              </a:rPr>
              <a:t>        Mean                      Standard deviation</a:t>
            </a:r>
            <a:endParaRPr kumimoji="0" lang="ru-RU"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effectLst/>
                <a:latin typeface="Arial" pitchFamily="34" charset="0"/>
                <a:ea typeface="Times New Roman" pitchFamily="18" charset="0"/>
                <a:cs typeface="Arial" pitchFamily="34" charset="0"/>
              </a:rPr>
              <a:t>522</a:t>
            </a:r>
            <a:r>
              <a:rPr kumimoji="0" lang="en-US" b="0" i="0" u="none" strike="noStrike" cap="none" normalizeH="0" baseline="0" dirty="0" smtClean="0">
                <a:ln>
                  <a:noFill/>
                </a:ln>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effectLst/>
                <a:latin typeface="Arial" pitchFamily="34" charset="0"/>
                <a:ea typeface="Times New Roman" pitchFamily="18" charset="0"/>
                <a:cs typeface="Arial" pitchFamily="34" charset="0"/>
              </a:rPr>
              <a:t>49</a:t>
            </a:r>
            <a:endParaRPr kumimoji="0" lang="en-US"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dirty="0" smtClean="0">
              <a:solidFill>
                <a:srgbClr val="000000"/>
              </a:solidFill>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2" name="Rectangle 2"/>
          <p:cNvSpPr>
            <a:spLocks noChangeArrowheads="1"/>
          </p:cNvSpPr>
          <p:nvPr/>
        </p:nvSpPr>
        <p:spPr bwMode="auto">
          <a:xfrm>
            <a:off x="899592" y="2780928"/>
            <a:ext cx="8244408" cy="6822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Arial" pitchFamily="34" charset="0"/>
                <a:ea typeface="Times New Roman" pitchFamily="18" charset="0"/>
                <a:cs typeface="Arial" pitchFamily="34" charset="0"/>
              </a:rPr>
              <a:t>Percentile individual norms</a:t>
            </a:r>
            <a:r>
              <a:rPr kumimoji="0" lang="en-US" sz="11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effectLst/>
                <a:latin typeface="Arial" pitchFamily="34" charset="0"/>
                <a:ea typeface="Times New Roman" pitchFamily="18" charset="0"/>
                <a:cs typeface="Arial" pitchFamily="34" charset="0"/>
              </a:rPr>
              <a:t>10th percentile           90th percentile </a:t>
            </a:r>
            <a:endParaRPr kumimoji="0" lang="ru-RU"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effectLst/>
                <a:latin typeface="Arial" pitchFamily="34" charset="0"/>
                <a:ea typeface="Times New Roman" pitchFamily="18" charset="0"/>
                <a:cs typeface="Arial" pitchFamily="34" charset="0"/>
              </a:rPr>
              <a:t>459                                 581</a:t>
            </a:r>
            <a:endParaRPr kumimoji="0" lang="en-US" b="0" i="0" u="none" strike="noStrike" cap="none" normalizeH="0" baseline="0" dirty="0" smtClean="0">
              <a:ln>
                <a:noFill/>
              </a:ln>
              <a:effectLst/>
              <a:latin typeface="Arial" pitchFamily="34" charset="0"/>
              <a:cs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490793" cy="1080120"/>
          </a:xfrm>
        </p:spPr>
        <p:txBody>
          <a:bodyPr>
            <a:noAutofit/>
          </a:bodyPr>
          <a:lstStyle/>
          <a:p>
            <a:pPr algn="ctr"/>
            <a:r>
              <a:rPr lang="en-US" sz="3200" dirty="0" smtClean="0">
                <a:solidFill>
                  <a:schemeClr val="tx1"/>
                </a:solidFill>
              </a:rPr>
              <a:t>Math profile for a sample of students</a:t>
            </a:r>
            <a:endParaRPr lang="ru-RU" sz="3200" dirty="0">
              <a:solidFill>
                <a:schemeClr val="tx1"/>
              </a:solidFill>
            </a:endParaRPr>
          </a:p>
        </p:txBody>
      </p:sp>
      <p:pic>
        <p:nvPicPr>
          <p:cNvPr id="3" name="Picture 2"/>
          <p:cNvPicPr/>
          <p:nvPr/>
        </p:nvPicPr>
        <p:blipFill>
          <a:blip r:embed="rId2" cstate="print"/>
          <a:srcRect/>
          <a:stretch>
            <a:fillRect/>
          </a:stretch>
        </p:blipFill>
        <p:spPr bwMode="auto">
          <a:xfrm>
            <a:off x="1835696" y="2132856"/>
            <a:ext cx="6165328" cy="35004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solidFill>
                  <a:schemeClr val="tx1"/>
                </a:solidFill>
              </a:rPr>
              <a:t>Distribution of test participants on proficiency levels (Mathematics)</a:t>
            </a:r>
            <a:endParaRPr lang="ru-RU" sz="3200" dirty="0">
              <a:solidFill>
                <a:schemeClr val="tx1"/>
              </a:solidFill>
            </a:endParaRPr>
          </a:p>
        </p:txBody>
      </p:sp>
      <p:pic>
        <p:nvPicPr>
          <p:cNvPr id="50178" name="Picture 2"/>
          <p:cNvPicPr>
            <a:picLocks noChangeAspect="1" noChangeArrowheads="1"/>
          </p:cNvPicPr>
          <p:nvPr/>
        </p:nvPicPr>
        <p:blipFill>
          <a:blip r:embed="rId2" cstate="print"/>
          <a:srcRect/>
          <a:stretch>
            <a:fillRect/>
          </a:stretch>
        </p:blipFill>
        <p:spPr bwMode="auto">
          <a:xfrm>
            <a:off x="1571606" y="1643051"/>
            <a:ext cx="5965825" cy="4389437"/>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0648"/>
            <a:ext cx="7632848" cy="1296144"/>
          </a:xfrm>
        </p:spPr>
        <p:txBody>
          <a:bodyPr>
            <a:noAutofit/>
          </a:bodyPr>
          <a:lstStyle/>
          <a:p>
            <a:pPr algn="ctr"/>
            <a:r>
              <a:rPr lang="en-US" sz="3000" dirty="0" smtClean="0">
                <a:solidFill>
                  <a:schemeClr val="tx1"/>
                </a:solidFill>
              </a:rPr>
              <a:t>Distribution of students of different schools of the region at proficiency levels </a:t>
            </a:r>
            <a:r>
              <a:rPr lang="ru-RU" sz="3000" dirty="0" smtClean="0">
                <a:solidFill>
                  <a:schemeClr val="tx1"/>
                </a:solidFill>
              </a:rPr>
              <a:t>(</a:t>
            </a:r>
            <a:r>
              <a:rPr lang="en-US" sz="3000" dirty="0" smtClean="0">
                <a:solidFill>
                  <a:schemeClr val="tx1"/>
                </a:solidFill>
              </a:rPr>
              <a:t>mathematics</a:t>
            </a:r>
            <a:r>
              <a:rPr lang="ru-RU" sz="3000" dirty="0" smtClean="0">
                <a:solidFill>
                  <a:schemeClr val="tx1"/>
                </a:solidFill>
              </a:rPr>
              <a:t>)</a:t>
            </a:r>
            <a:endParaRPr lang="ru-RU" sz="3000" dirty="0">
              <a:solidFill>
                <a:schemeClr val="tx1"/>
              </a:solidFill>
            </a:endParaRPr>
          </a:p>
        </p:txBody>
      </p:sp>
      <p:sp>
        <p:nvSpPr>
          <p:cNvPr id="3" name="Объект 2"/>
          <p:cNvSpPr>
            <a:spLocks noGrp="1"/>
          </p:cNvSpPr>
          <p:nvPr>
            <p:ph idx="1"/>
          </p:nvPr>
        </p:nvSpPr>
        <p:spPr>
          <a:xfrm>
            <a:off x="5286380" y="2000241"/>
            <a:ext cx="3400420" cy="4125924"/>
          </a:xfrm>
        </p:spPr>
        <p:txBody>
          <a:bodyPr>
            <a:normAutofit/>
          </a:bodyPr>
          <a:lstStyle/>
          <a:p>
            <a:r>
              <a:rPr lang="en-US" sz="2400" dirty="0" smtClean="0"/>
              <a:t>Schools put in order  by increasing of the mean test score</a:t>
            </a:r>
            <a:r>
              <a:rPr lang="ru-RU" sz="2400" dirty="0" smtClean="0"/>
              <a:t> </a:t>
            </a:r>
            <a:endParaRPr lang="en-US" sz="2400" dirty="0" smtClean="0"/>
          </a:p>
          <a:p>
            <a:pPr>
              <a:buNone/>
            </a:pPr>
            <a:endParaRPr lang="ru-RU" sz="2400" dirty="0" smtClean="0"/>
          </a:p>
          <a:p>
            <a:r>
              <a:rPr lang="en-US" sz="2400" dirty="0" smtClean="0"/>
              <a:t>For every school the nean test score is indicated in brackets</a:t>
            </a:r>
            <a:r>
              <a:rPr lang="ru-RU" sz="2400" dirty="0" smtClean="0"/>
              <a:t>. </a:t>
            </a:r>
            <a:endParaRPr lang="en-US" sz="2400" dirty="0" smtClean="0"/>
          </a:p>
          <a:p>
            <a:endParaRPr lang="ru-RU" sz="2400" dirty="0"/>
          </a:p>
        </p:txBody>
      </p:sp>
      <p:pic>
        <p:nvPicPr>
          <p:cNvPr id="1026" name="Picture 2"/>
          <p:cNvPicPr>
            <a:picLocks noChangeAspect="1" noChangeArrowheads="1"/>
          </p:cNvPicPr>
          <p:nvPr/>
        </p:nvPicPr>
        <p:blipFill>
          <a:blip r:embed="rId2"/>
          <a:srcRect/>
          <a:stretch>
            <a:fillRect/>
          </a:stretch>
        </p:blipFill>
        <p:spPr bwMode="auto">
          <a:xfrm>
            <a:off x="428596" y="1555672"/>
            <a:ext cx="4786346" cy="5302328"/>
          </a:xfrm>
          <a:prstGeom prst="rect">
            <a:avLst/>
          </a:prstGeom>
          <a:noFill/>
          <a:ln w="9525">
            <a:solidFill>
              <a:schemeClr val="accent1">
                <a:lumMod val="50000"/>
              </a:schemeClr>
            </a:solidFill>
            <a:miter lim="800000"/>
            <a:headEnd/>
            <a:tailEnd/>
          </a:ln>
          <a:effectLst/>
        </p:spPr>
      </p:pic>
    </p:spTree>
    <p:extLst>
      <p:ext uri="{BB962C8B-B14F-4D97-AF65-F5344CB8AC3E}">
        <p14:creationId xmlns="" xmlns:p14="http://schemas.microsoft.com/office/powerpoint/2010/main" val="146582343"/>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77801"/>
            <a:ext cx="7562801" cy="1162967"/>
          </a:xfrm>
        </p:spPr>
        <p:txBody>
          <a:bodyPr>
            <a:noAutofit/>
          </a:bodyPr>
          <a:lstStyle/>
          <a:p>
            <a:pPr algn="ctr"/>
            <a:r>
              <a:rPr lang="en-US" sz="2800" dirty="0" smtClean="0">
                <a:solidFill>
                  <a:schemeClr val="tx1"/>
                </a:solidFill>
              </a:rPr>
              <a:t>Distribution of students of different classes within the same school by achievement levels</a:t>
            </a:r>
            <a:r>
              <a:rPr lang="ru-RU" sz="2800" dirty="0" smtClean="0">
                <a:solidFill>
                  <a:schemeClr val="tx1"/>
                </a:solidFill>
              </a:rPr>
              <a:t> (</a:t>
            </a:r>
            <a:r>
              <a:rPr lang="en-US" sz="2800" dirty="0" smtClean="0">
                <a:solidFill>
                  <a:schemeClr val="tx1"/>
                </a:solidFill>
              </a:rPr>
              <a:t>mathematics</a:t>
            </a:r>
            <a:r>
              <a:rPr lang="ru-RU" sz="2800" dirty="0" smtClean="0">
                <a:solidFill>
                  <a:schemeClr val="tx1"/>
                </a:solidFill>
              </a:rPr>
              <a:t>)</a:t>
            </a:r>
            <a:endParaRPr lang="ru-RU" sz="2800" dirty="0">
              <a:solidFill>
                <a:schemeClr val="tx1"/>
              </a:solidFill>
            </a:endParaRPr>
          </a:p>
        </p:txBody>
      </p:sp>
      <p:pic>
        <p:nvPicPr>
          <p:cNvPr id="9217" name="Picture 1"/>
          <p:cNvPicPr>
            <a:picLocks noChangeAspect="1" noChangeArrowheads="1"/>
          </p:cNvPicPr>
          <p:nvPr/>
        </p:nvPicPr>
        <p:blipFill>
          <a:blip r:embed="rId2" cstate="print"/>
          <a:srcRect/>
          <a:stretch>
            <a:fillRect/>
          </a:stretch>
        </p:blipFill>
        <p:spPr bwMode="auto">
          <a:xfrm>
            <a:off x="1187624" y="1844824"/>
            <a:ext cx="7553325" cy="4486275"/>
          </a:xfrm>
          <a:prstGeom prst="rect">
            <a:avLst/>
          </a:prstGeom>
          <a:noFill/>
          <a:ln w="9525">
            <a:noFill/>
            <a:miter lim="800000"/>
            <a:headEnd/>
            <a:tailEnd/>
          </a:ln>
          <a:effectLst/>
        </p:spPr>
      </p:pic>
    </p:spTree>
    <p:extLst>
      <p:ext uri="{BB962C8B-B14F-4D97-AF65-F5344CB8AC3E}">
        <p14:creationId xmlns="" xmlns:p14="http://schemas.microsoft.com/office/powerpoint/2010/main" val="78207837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solidFill>
                  <a:schemeClr val="tx1"/>
                </a:solidFill>
              </a:rPr>
              <a:t>Outline of presentation</a:t>
            </a:r>
            <a:endParaRPr lang="ru-RU" sz="3200" b="1" dirty="0">
              <a:solidFill>
                <a:schemeClr val="tx1"/>
              </a:solidFill>
            </a:endParaRPr>
          </a:p>
        </p:txBody>
      </p:sp>
      <p:sp>
        <p:nvSpPr>
          <p:cNvPr id="3" name="Объект 2"/>
          <p:cNvSpPr>
            <a:spLocks noGrp="1"/>
          </p:cNvSpPr>
          <p:nvPr>
            <p:ph idx="1"/>
          </p:nvPr>
        </p:nvSpPr>
        <p:spPr>
          <a:xfrm>
            <a:off x="1115616" y="1628800"/>
            <a:ext cx="7418785" cy="4687416"/>
          </a:xfrm>
        </p:spPr>
        <p:txBody>
          <a:bodyPr>
            <a:normAutofit lnSpcReduction="10000"/>
          </a:bodyPr>
          <a:lstStyle/>
          <a:p>
            <a:pPr marL="514350" indent="-514350"/>
            <a:r>
              <a:rPr lang="en-US" sz="2000" dirty="0" smtClean="0"/>
              <a:t>SAM based model for assessment of student subject competencies</a:t>
            </a:r>
            <a:endParaRPr lang="ru-RU" sz="2000" dirty="0" smtClean="0"/>
          </a:p>
          <a:p>
            <a:pPr marL="514350" indent="-514350"/>
            <a:r>
              <a:rPr lang="en-US" sz="2000" dirty="0" smtClean="0"/>
              <a:t>Regional diagnostic study</a:t>
            </a:r>
            <a:r>
              <a:rPr lang="ru-RU" sz="2000" dirty="0" smtClean="0"/>
              <a:t>:</a:t>
            </a:r>
            <a:r>
              <a:rPr lang="en-US" sz="2000" dirty="0" smtClean="0"/>
              <a:t> sampling and procedures of test administration</a:t>
            </a:r>
            <a:endParaRPr lang="ru-RU" sz="2000" dirty="0" smtClean="0"/>
          </a:p>
          <a:p>
            <a:pPr marL="514350" indent="-514350"/>
            <a:r>
              <a:rPr lang="en-US" sz="2000" dirty="0" smtClean="0"/>
              <a:t>SAM regional norms and presentation of results</a:t>
            </a:r>
            <a:endParaRPr lang="ru-RU" sz="2000" dirty="0"/>
          </a:p>
          <a:p>
            <a:pPr marL="514350" indent="-514350"/>
            <a:r>
              <a:rPr lang="en-US" sz="2000" dirty="0" smtClean="0"/>
              <a:t>Interpretation </a:t>
            </a:r>
            <a:r>
              <a:rPr lang="ru-RU" sz="2000" dirty="0" smtClean="0"/>
              <a:t> </a:t>
            </a:r>
            <a:r>
              <a:rPr lang="en-US" sz="2000" dirty="0" smtClean="0"/>
              <a:t>and uses of SAM information: primary analysis of factors that influence educational results in primary school</a:t>
            </a:r>
            <a:endParaRPr lang="ru-RU" sz="2000" dirty="0"/>
          </a:p>
          <a:p>
            <a:pPr marL="514350" indent="-514350"/>
            <a:r>
              <a:rPr lang="en-US" sz="2000" dirty="0" smtClean="0"/>
              <a:t>SAM uses for improving teaching and learning: relation between teacher’s pedagogical approaches and educational results in primary school</a:t>
            </a:r>
          </a:p>
          <a:p>
            <a:pPr marL="514350" indent="-514350"/>
            <a:r>
              <a:rPr lang="en-US" sz="2000" dirty="0" smtClean="0"/>
              <a:t>SAM experience in other countries</a:t>
            </a:r>
            <a:endParaRPr lang="ru-RU" sz="2000" dirty="0"/>
          </a:p>
          <a:p>
            <a:pPr marL="0" indent="0">
              <a:buNone/>
            </a:pPr>
            <a:r>
              <a:rPr lang="ru-RU" dirty="0" smtClean="0"/>
              <a:t>	</a:t>
            </a:r>
            <a:endParaRPr lang="ru-RU" dirty="0"/>
          </a:p>
        </p:txBody>
      </p:sp>
    </p:spTree>
    <p:extLst>
      <p:ext uri="{BB962C8B-B14F-4D97-AF65-F5344CB8AC3E}">
        <p14:creationId xmlns="" xmlns:p14="http://schemas.microsoft.com/office/powerpoint/2010/main" val="2416960146"/>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484784"/>
            <a:ext cx="7571184" cy="2232248"/>
          </a:xfrm>
        </p:spPr>
        <p:txBody>
          <a:bodyPr>
            <a:normAutofit fontScale="90000"/>
          </a:bodyPr>
          <a:lstStyle/>
          <a:p>
            <a:pPr marL="514350" indent="-514350" algn="ctr"/>
            <a:r>
              <a:rPr lang="en-US" sz="3600" b="1" dirty="0" smtClean="0">
                <a:solidFill>
                  <a:schemeClr val="tx2"/>
                </a:solidFill>
              </a:rPr>
              <a:t> </a:t>
            </a:r>
            <a:r>
              <a:rPr lang="en-US" sz="3600" b="1" dirty="0" smtClean="0">
                <a:solidFill>
                  <a:schemeClr val="tx1"/>
                </a:solidFill>
              </a:rPr>
              <a:t>Interpretation and uses of SAM</a:t>
            </a:r>
            <a:r>
              <a:rPr lang="ru-RU" sz="3600" b="1" dirty="0" smtClean="0">
                <a:solidFill>
                  <a:schemeClr val="tx1"/>
                </a:solidFill>
              </a:rPr>
              <a:t> </a:t>
            </a:r>
            <a:r>
              <a:rPr lang="en-US" sz="3600" b="1" dirty="0" smtClean="0">
                <a:solidFill>
                  <a:schemeClr val="tx1"/>
                </a:solidFill>
              </a:rPr>
              <a:t>information: primary analysis of factors that influence educational results in primary school</a:t>
            </a:r>
            <a:endParaRPr lang="ru-RU" sz="3600" b="1"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76672"/>
            <a:ext cx="7418785" cy="792088"/>
          </a:xfrm>
        </p:spPr>
        <p:txBody>
          <a:bodyPr>
            <a:normAutofit/>
          </a:bodyPr>
          <a:lstStyle/>
          <a:p>
            <a:pPr algn="ctr"/>
            <a:r>
              <a:rPr lang="en-US" sz="3200" dirty="0" smtClean="0">
                <a:solidFill>
                  <a:schemeClr val="tx1"/>
                </a:solidFill>
              </a:rPr>
              <a:t>Key questions</a:t>
            </a:r>
            <a:endParaRPr lang="ru-RU" sz="3200" dirty="0">
              <a:solidFill>
                <a:schemeClr val="tx1"/>
              </a:solidFill>
            </a:endParaRPr>
          </a:p>
        </p:txBody>
      </p:sp>
      <p:sp>
        <p:nvSpPr>
          <p:cNvPr id="3" name="Content Placeholder 2"/>
          <p:cNvSpPr>
            <a:spLocks noGrp="1"/>
          </p:cNvSpPr>
          <p:nvPr>
            <p:ph idx="1"/>
          </p:nvPr>
        </p:nvSpPr>
        <p:spPr>
          <a:xfrm>
            <a:off x="1187624" y="1844824"/>
            <a:ext cx="7339012" cy="4572000"/>
          </a:xfrm>
        </p:spPr>
        <p:txBody>
          <a:bodyPr>
            <a:normAutofit/>
          </a:bodyPr>
          <a:lstStyle/>
          <a:p>
            <a:pPr marL="514350" indent="-514350">
              <a:buFont typeface="+mj-lt"/>
              <a:buAutoNum type="arabicPeriod"/>
            </a:pPr>
            <a:r>
              <a:rPr lang="en-US" sz="2400" dirty="0" smtClean="0"/>
              <a:t>What is the efficiency of different educational programs</a:t>
            </a:r>
            <a:r>
              <a:rPr lang="en-GB" sz="2400" dirty="0" smtClean="0"/>
              <a:t>?</a:t>
            </a:r>
          </a:p>
          <a:p>
            <a:pPr marL="514350" indent="-514350">
              <a:buFont typeface="+mj-lt"/>
              <a:buAutoNum type="arabicPeriod"/>
            </a:pPr>
            <a:r>
              <a:rPr lang="en-US" sz="2400" dirty="0" smtClean="0"/>
              <a:t>How different factors influence on students learning?</a:t>
            </a:r>
            <a:r>
              <a:rPr lang="ru-RU" sz="2400" dirty="0" smtClean="0"/>
              <a:t> </a:t>
            </a:r>
          </a:p>
          <a:p>
            <a:pPr marL="514350" indent="-514350">
              <a:buFont typeface="+mj-lt"/>
              <a:buAutoNum type="arabicPeriod"/>
            </a:pPr>
            <a:r>
              <a:rPr lang="en-US" sz="2400" dirty="0" smtClean="0"/>
              <a:t>What characteristics of learning environment influence on educational quality in primary school? </a:t>
            </a:r>
            <a:endParaRPr lang="en-GB" sz="2400" dirty="0" smtClean="0"/>
          </a:p>
          <a:p>
            <a:pPr marL="514350" indent="-514350">
              <a:buFont typeface="+mj-lt"/>
              <a:buAutoNum type="arabicPeriod"/>
            </a:pPr>
            <a:r>
              <a:rPr lang="en-US" sz="2400" dirty="0" smtClean="0"/>
              <a:t>How teachers and school work can be improved</a:t>
            </a:r>
            <a:r>
              <a:rPr lang="ru-RU" sz="2400" dirty="0" smtClean="0"/>
              <a:t>?</a:t>
            </a:r>
            <a:endParaRPr lang="en-GB" sz="2400" dirty="0" smtClean="0"/>
          </a:p>
          <a:p>
            <a:pPr>
              <a:buNone/>
            </a:pPr>
            <a:endParaRPr lang="ru-RU" dirty="0"/>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7725544" cy="1080120"/>
          </a:xfrm>
        </p:spPr>
        <p:txBody>
          <a:bodyPr>
            <a:noAutofit/>
          </a:bodyPr>
          <a:lstStyle/>
          <a:p>
            <a:pPr algn="ctr"/>
            <a:r>
              <a:rPr lang="en-US" sz="3200" dirty="0" smtClean="0">
                <a:solidFill>
                  <a:schemeClr val="tx1"/>
                </a:solidFill>
              </a:rPr>
              <a:t>Educational environment and its characteristics that can be examined</a:t>
            </a:r>
            <a:endParaRPr lang="ru-RU" sz="3200" dirty="0">
              <a:solidFill>
                <a:schemeClr val="tx1"/>
              </a:solidFill>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3080830333"/>
              </p:ext>
            </p:extLst>
          </p:nvPr>
        </p:nvGraphicFramePr>
        <p:xfrm>
          <a:off x="467544" y="1700809"/>
          <a:ext cx="8424936" cy="5157191"/>
        </p:xfrm>
        <a:graphic>
          <a:graphicData uri="http://schemas.openxmlformats.org/drawingml/2006/table">
            <a:tbl>
              <a:tblPr firstRow="1" firstCol="1" bandRow="1"/>
              <a:tblGrid>
                <a:gridCol w="1415956"/>
                <a:gridCol w="1415956"/>
                <a:gridCol w="5593024"/>
              </a:tblGrid>
              <a:tr h="875120">
                <a:tc>
                  <a:txBody>
                    <a:bodyPr/>
                    <a:lstStyle/>
                    <a:p>
                      <a:pPr algn="just">
                        <a:lnSpc>
                          <a:spcPct val="150000"/>
                        </a:lnSpc>
                        <a:spcAft>
                          <a:spcPts val="0"/>
                        </a:spcAft>
                      </a:pPr>
                      <a:r>
                        <a:rPr lang="en-US" sz="1800" dirty="0" smtClean="0">
                          <a:effectLst/>
                          <a:latin typeface="+mn-lt"/>
                          <a:ea typeface="+mn-ea"/>
                          <a:cs typeface="+mn-cs"/>
                        </a:rPr>
                        <a:t>Level</a:t>
                      </a:r>
                      <a:endParaRPr lang="ru-RU" sz="1800" dirty="0">
                        <a:effectLst/>
                        <a:latin typeface="Calibri"/>
                        <a:ea typeface="Calibri"/>
                        <a:cs typeface="Times New Roman"/>
                      </a:endParaRPr>
                    </a:p>
                  </a:txBody>
                  <a:tcPr marL="51431" marR="51431" marT="0" marB="0">
                    <a:solidFill>
                      <a:schemeClr val="bg1">
                        <a:lumMod val="75000"/>
                      </a:schemeClr>
                    </a:solidFill>
                  </a:tcPr>
                </a:tc>
                <a:tc>
                  <a:txBody>
                    <a:bodyPr/>
                    <a:lstStyle/>
                    <a:p>
                      <a:pPr algn="just">
                        <a:lnSpc>
                          <a:spcPct val="150000"/>
                        </a:lnSpc>
                        <a:spcAft>
                          <a:spcPts val="0"/>
                        </a:spcAft>
                      </a:pPr>
                      <a:r>
                        <a:rPr lang="en-US" sz="1800" dirty="0" smtClean="0">
                          <a:effectLst/>
                        </a:rPr>
                        <a:t>Responsible entity</a:t>
                      </a:r>
                      <a:r>
                        <a:rPr lang="ru-RU" sz="1800" dirty="0" smtClean="0">
                          <a:effectLst/>
                        </a:rPr>
                        <a:t> </a:t>
                      </a:r>
                      <a:endParaRPr lang="ru-RU" sz="1800" dirty="0">
                        <a:effectLst/>
                        <a:latin typeface="Calibri"/>
                        <a:ea typeface="Calibri"/>
                        <a:cs typeface="Times New Roman"/>
                      </a:endParaRPr>
                    </a:p>
                  </a:txBody>
                  <a:tcPr marL="51431" marR="51431" marT="0" marB="0">
                    <a:solidFill>
                      <a:schemeClr val="bg1">
                        <a:lumMod val="75000"/>
                      </a:schemeClr>
                    </a:solidFill>
                  </a:tcPr>
                </a:tc>
                <a:tc>
                  <a:txBody>
                    <a:bodyPr/>
                    <a:lstStyle/>
                    <a:p>
                      <a:pPr algn="just">
                        <a:lnSpc>
                          <a:spcPct val="150000"/>
                        </a:lnSpc>
                        <a:spcAft>
                          <a:spcPts val="0"/>
                        </a:spcAft>
                      </a:pPr>
                      <a:r>
                        <a:rPr lang="en-US" sz="1800" dirty="0" smtClean="0">
                          <a:effectLst/>
                          <a:latin typeface="+mn-lt"/>
                          <a:ea typeface="+mn-ea"/>
                          <a:cs typeface="+mn-cs"/>
                        </a:rPr>
                        <a:t>Domains</a:t>
                      </a:r>
                      <a:endParaRPr lang="ru-RU" sz="1800" dirty="0">
                        <a:effectLst/>
                        <a:latin typeface="Calibri"/>
                        <a:ea typeface="Calibri"/>
                        <a:cs typeface="Times New Roman"/>
                      </a:endParaRPr>
                    </a:p>
                  </a:txBody>
                  <a:tcPr marL="51431" marR="51431" marT="0" marB="0">
                    <a:solidFill>
                      <a:schemeClr val="bg1">
                        <a:lumMod val="75000"/>
                      </a:schemeClr>
                    </a:solidFill>
                  </a:tcPr>
                </a:tc>
              </a:tr>
              <a:tr h="896106">
                <a:tc>
                  <a:txBody>
                    <a:bodyPr/>
                    <a:lstStyle/>
                    <a:p>
                      <a:pPr algn="l">
                        <a:lnSpc>
                          <a:spcPct val="150000"/>
                        </a:lnSpc>
                        <a:spcAft>
                          <a:spcPts val="0"/>
                        </a:spcAft>
                      </a:pPr>
                      <a:r>
                        <a:rPr lang="en-US" sz="1800" dirty="0" smtClean="0">
                          <a:effectLst/>
                          <a:latin typeface="+mn-lt"/>
                          <a:ea typeface="+mn-ea"/>
                          <a:cs typeface="+mn-cs"/>
                        </a:rPr>
                        <a:t>Regional / Federal</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Federal or local Government</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Regional</a:t>
                      </a:r>
                      <a:r>
                        <a:rPr lang="en-US" sz="1800" baseline="0" dirty="0" smtClean="0">
                          <a:effectLst/>
                        </a:rPr>
                        <a:t> educational policy, Federal educational standard, unified exams, curriculum </a:t>
                      </a:r>
                      <a:endParaRPr lang="ru-RU" sz="1800" dirty="0">
                        <a:effectLst/>
                        <a:latin typeface="Calibri"/>
                        <a:ea typeface="Calibri"/>
                        <a:cs typeface="Times New Roman"/>
                      </a:endParaRPr>
                    </a:p>
                  </a:txBody>
                  <a:tcPr marL="51431" marR="51431" marT="0" marB="0">
                    <a:solidFill>
                      <a:schemeClr val="bg1"/>
                    </a:solidFill>
                  </a:tcPr>
                </a:tc>
              </a:tr>
              <a:tr h="1166827">
                <a:tc>
                  <a:txBody>
                    <a:bodyPr/>
                    <a:lstStyle/>
                    <a:p>
                      <a:pPr algn="l">
                        <a:lnSpc>
                          <a:spcPct val="150000"/>
                        </a:lnSpc>
                        <a:spcAft>
                          <a:spcPts val="0"/>
                        </a:spcAft>
                      </a:pPr>
                      <a:r>
                        <a:rPr lang="en-US" sz="1800" dirty="0" smtClean="0">
                          <a:effectLst/>
                        </a:rPr>
                        <a:t>School</a:t>
                      </a:r>
                      <a:r>
                        <a:rPr lang="ru-RU" sz="1800" dirty="0" smtClean="0">
                          <a:effectLst/>
                        </a:rPr>
                        <a:t> </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School principal</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School policy, type of school, curriculum, condition of building and classes</a:t>
                      </a:r>
                      <a:r>
                        <a:rPr lang="en-US" sz="1800" baseline="0" dirty="0" smtClean="0">
                          <a:effectLst/>
                        </a:rPr>
                        <a:t>,  sports sections, school activities, etc. Recruiting of teachers and administrative personnel</a:t>
                      </a:r>
                      <a:r>
                        <a:rPr lang="ru-RU" sz="1800" dirty="0" smtClean="0">
                          <a:effectLst/>
                        </a:rPr>
                        <a:t> </a:t>
                      </a:r>
                      <a:endParaRPr lang="ru-RU" sz="1800" dirty="0">
                        <a:effectLst/>
                        <a:latin typeface="Calibri"/>
                        <a:ea typeface="Calibri"/>
                        <a:cs typeface="Times New Roman"/>
                      </a:endParaRPr>
                    </a:p>
                  </a:txBody>
                  <a:tcPr marL="51431" marR="51431" marT="0" marB="0">
                    <a:solidFill>
                      <a:schemeClr val="bg1"/>
                    </a:solidFill>
                  </a:tcPr>
                </a:tc>
              </a:tr>
              <a:tr h="906458">
                <a:tc>
                  <a:txBody>
                    <a:bodyPr/>
                    <a:lstStyle/>
                    <a:p>
                      <a:pPr algn="l">
                        <a:lnSpc>
                          <a:spcPct val="150000"/>
                        </a:lnSpc>
                        <a:spcAft>
                          <a:spcPts val="0"/>
                        </a:spcAft>
                      </a:pPr>
                      <a:r>
                        <a:rPr lang="en-US" sz="1800" dirty="0" smtClean="0">
                          <a:effectLst/>
                          <a:latin typeface="+mn-lt"/>
                          <a:ea typeface="+mn-ea"/>
                          <a:cs typeface="+mn-cs"/>
                        </a:rPr>
                        <a:t>Class</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T</a:t>
                      </a:r>
                      <a:r>
                        <a:rPr lang="en-US" sz="1800" baseline="0" dirty="0" smtClean="0">
                          <a:effectLst/>
                        </a:rPr>
                        <a:t>eacher</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Quality of teaching, methods of teaching, pedagogical approaches. Quality of students feedback. Educational tasks and goals</a:t>
                      </a:r>
                      <a:endParaRPr lang="ru-RU" sz="1800" dirty="0">
                        <a:effectLst/>
                        <a:latin typeface="Calibri"/>
                        <a:ea typeface="Calibri"/>
                        <a:cs typeface="Times New Roman"/>
                      </a:endParaRPr>
                    </a:p>
                  </a:txBody>
                  <a:tcPr marL="51431" marR="51431" marT="0" marB="0">
                    <a:solidFill>
                      <a:schemeClr val="bg1"/>
                    </a:solidFill>
                  </a:tcPr>
                </a:tc>
              </a:tr>
              <a:tr h="1312680">
                <a:tc>
                  <a:txBody>
                    <a:bodyPr/>
                    <a:lstStyle/>
                    <a:p>
                      <a:pPr algn="l">
                        <a:lnSpc>
                          <a:spcPct val="150000"/>
                        </a:lnSpc>
                        <a:spcAft>
                          <a:spcPts val="0"/>
                        </a:spcAft>
                      </a:pPr>
                      <a:r>
                        <a:rPr lang="en-US" sz="1800" baseline="0" dirty="0" smtClean="0">
                          <a:effectLst/>
                          <a:latin typeface="+mn-lt"/>
                          <a:ea typeface="+mn-ea"/>
                          <a:cs typeface="+mn-cs"/>
                        </a:rPr>
                        <a:t>Outside of school, family </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Parents and student</a:t>
                      </a:r>
                      <a:endParaRPr lang="ru-RU" sz="1800" dirty="0">
                        <a:effectLst/>
                        <a:latin typeface="Calibri"/>
                        <a:ea typeface="Calibri"/>
                        <a:cs typeface="Times New Roman"/>
                      </a:endParaRPr>
                    </a:p>
                  </a:txBody>
                  <a:tcPr marL="51431" marR="51431" marT="0" marB="0">
                    <a:solidFill>
                      <a:schemeClr val="bg1"/>
                    </a:solidFill>
                  </a:tcPr>
                </a:tc>
                <a:tc>
                  <a:txBody>
                    <a:bodyPr/>
                    <a:lstStyle/>
                    <a:p>
                      <a:pPr algn="l">
                        <a:lnSpc>
                          <a:spcPct val="100000"/>
                        </a:lnSpc>
                        <a:spcAft>
                          <a:spcPts val="0"/>
                        </a:spcAft>
                      </a:pPr>
                      <a:r>
                        <a:rPr lang="en-US" sz="1800" dirty="0" smtClean="0">
                          <a:effectLst/>
                        </a:rPr>
                        <a:t>Out-of-school activities, additional education,</a:t>
                      </a:r>
                      <a:r>
                        <a:rPr lang="en-US" sz="1800" baseline="0" dirty="0" smtClean="0">
                          <a:effectLst/>
                        </a:rPr>
                        <a:t> social-economic status, parents education, books, computer, Internet access, personal motivation</a:t>
                      </a:r>
                      <a:endParaRPr lang="ru-RU" sz="1800" dirty="0">
                        <a:effectLst/>
                        <a:latin typeface="Calibri"/>
                        <a:ea typeface="Calibri"/>
                        <a:cs typeface="Times New Roman"/>
                      </a:endParaRPr>
                    </a:p>
                  </a:txBody>
                  <a:tcPr marL="51431" marR="51431" marT="0" marB="0">
                    <a:solidFill>
                      <a:schemeClr val="bg1"/>
                    </a:solidFill>
                  </a:tcPr>
                </a:tc>
              </a:tr>
            </a:tbl>
          </a:graphicData>
        </a:graphic>
      </p:graphicFrame>
    </p:spTree>
    <p:extLst>
      <p:ext uri="{BB962C8B-B14F-4D97-AF65-F5344CB8AC3E}">
        <p14:creationId xmlns="" xmlns:p14="http://schemas.microsoft.com/office/powerpoint/2010/main" val="1653922173"/>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3200" dirty="0" smtClean="0">
                <a:solidFill>
                  <a:schemeClr val="tx1"/>
                </a:solidFill>
              </a:rPr>
              <a:t>Information sources for analysis of factors </a:t>
            </a:r>
            <a:endParaRPr lang="ru-RU" sz="3200" dirty="0">
              <a:solidFill>
                <a:schemeClr val="tx1"/>
              </a:solidFill>
            </a:endParaRPr>
          </a:p>
        </p:txBody>
      </p:sp>
      <p:sp>
        <p:nvSpPr>
          <p:cNvPr id="3" name="Объект 2"/>
          <p:cNvSpPr>
            <a:spLocks noGrp="1"/>
          </p:cNvSpPr>
          <p:nvPr>
            <p:ph idx="1"/>
          </p:nvPr>
        </p:nvSpPr>
        <p:spPr/>
        <p:txBody>
          <a:bodyPr>
            <a:normAutofit lnSpcReduction="10000"/>
          </a:bodyPr>
          <a:lstStyle/>
          <a:p>
            <a:pPr>
              <a:buNone/>
            </a:pPr>
            <a:endParaRPr lang="ru-RU" sz="2600" dirty="0" smtClean="0"/>
          </a:p>
          <a:p>
            <a:pPr>
              <a:buNone/>
            </a:pPr>
            <a:r>
              <a:rPr lang="en-US" sz="2600" b="1" dirty="0" smtClean="0"/>
              <a:t>Contest </a:t>
            </a:r>
            <a:r>
              <a:rPr lang="en-US" sz="2600" b="1" dirty="0" err="1" smtClean="0"/>
              <a:t>questionnaries</a:t>
            </a:r>
            <a:r>
              <a:rPr lang="en-US" sz="2600" b="1" dirty="0" smtClean="0"/>
              <a:t> </a:t>
            </a:r>
            <a:r>
              <a:rPr lang="en-US" sz="2600" dirty="0" smtClean="0"/>
              <a:t>(for teachers, for administrative personnel)</a:t>
            </a:r>
            <a:endParaRPr lang="ru-RU" sz="2600" dirty="0" smtClean="0"/>
          </a:p>
          <a:p>
            <a:r>
              <a:rPr lang="en-US" sz="2000" dirty="0" smtClean="0"/>
              <a:t>Set of contest characteristics can vary depending on regional research tasks</a:t>
            </a:r>
            <a:endParaRPr lang="ru-RU" sz="2000" dirty="0" smtClean="0"/>
          </a:p>
          <a:p>
            <a:r>
              <a:rPr lang="en-US" sz="2000" dirty="0" smtClean="0"/>
              <a:t>Focus at characteristics of school environment that can be corrected to improve the quality of education</a:t>
            </a:r>
            <a:r>
              <a:rPr lang="ru-RU" sz="2000" dirty="0" smtClean="0"/>
              <a:t> </a:t>
            </a:r>
          </a:p>
          <a:p>
            <a:endParaRPr lang="ru-RU" sz="2000" dirty="0" smtClean="0"/>
          </a:p>
          <a:p>
            <a:pPr>
              <a:buNone/>
            </a:pPr>
            <a:r>
              <a:rPr lang="en-US" sz="2600" b="1" dirty="0" smtClean="0"/>
              <a:t>Technical information</a:t>
            </a:r>
            <a:endParaRPr lang="ru-RU" sz="2600" b="1" dirty="0" smtClean="0"/>
          </a:p>
          <a:p>
            <a:pPr>
              <a:buNone/>
            </a:pPr>
            <a:r>
              <a:rPr lang="en-US" sz="2000" dirty="0" smtClean="0"/>
              <a:t>	The detailed information about school learning and teaching features can be collected </a:t>
            </a:r>
            <a:r>
              <a:rPr lang="ru-RU" sz="2000" dirty="0" smtClean="0"/>
              <a:t> </a:t>
            </a:r>
            <a:r>
              <a:rPr lang="en-US" sz="2000" dirty="0" smtClean="0"/>
              <a:t>purposefully  (e.g. educational programs)</a:t>
            </a:r>
            <a:r>
              <a:rPr lang="ru-RU" sz="2000" dirty="0" smtClean="0"/>
              <a:t>. </a:t>
            </a:r>
            <a:endParaRPr lang="ru-RU" sz="2000" dirty="0"/>
          </a:p>
        </p:txBody>
      </p:sp>
    </p:spTree>
    <p:extLst>
      <p:ext uri="{BB962C8B-B14F-4D97-AF65-F5344CB8AC3E}">
        <p14:creationId xmlns="" xmlns:p14="http://schemas.microsoft.com/office/powerpoint/2010/main" val="2004241260"/>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800" dirty="0" smtClean="0">
                <a:solidFill>
                  <a:schemeClr val="tx1"/>
                </a:solidFill>
              </a:rPr>
              <a:t>Relation btw. SAM math results and type of educational institution</a:t>
            </a:r>
            <a:r>
              <a:rPr lang="ru-RU" sz="2800" dirty="0" smtClean="0">
                <a:solidFill>
                  <a:schemeClr val="tx1"/>
                </a:solidFill>
              </a:rPr>
              <a:t> </a:t>
            </a:r>
            <a:endParaRPr lang="ru-RU" sz="2800" dirty="0">
              <a:solidFill>
                <a:schemeClr val="tx1"/>
              </a:solidFill>
            </a:endParaRPr>
          </a:p>
        </p:txBody>
      </p:sp>
      <p:sp>
        <p:nvSpPr>
          <p:cNvPr id="3" name="Объект 2"/>
          <p:cNvSpPr>
            <a:spLocks noGrp="1"/>
          </p:cNvSpPr>
          <p:nvPr>
            <p:ph idx="1"/>
          </p:nvPr>
        </p:nvSpPr>
        <p:spPr>
          <a:xfrm>
            <a:off x="6286512" y="1714489"/>
            <a:ext cx="2714644" cy="4411676"/>
          </a:xfrm>
        </p:spPr>
        <p:txBody>
          <a:bodyPr>
            <a:noAutofit/>
          </a:bodyPr>
          <a:lstStyle/>
          <a:p>
            <a:pPr marL="177800" indent="-177800"/>
            <a:r>
              <a:rPr lang="en-US" sz="1800" dirty="0" smtClean="0"/>
              <a:t>There are 15% of student study in gymnasium.</a:t>
            </a:r>
            <a:endParaRPr lang="ru-RU" sz="1800" dirty="0" smtClean="0"/>
          </a:p>
          <a:p>
            <a:pPr marL="177800" indent="-177800"/>
            <a:endParaRPr lang="ru-RU" sz="1800" dirty="0" smtClean="0"/>
          </a:p>
          <a:p>
            <a:pPr marL="177800" indent="-177800"/>
            <a:r>
              <a:rPr lang="en-US" sz="1800" dirty="0" smtClean="0"/>
              <a:t>Differences btw. schools are statistically significant: gymnasiums get better tests results</a:t>
            </a:r>
            <a:r>
              <a:rPr lang="ru-RU" sz="1800" dirty="0" smtClean="0"/>
              <a:t>.</a:t>
            </a:r>
          </a:p>
          <a:p>
            <a:pPr marL="177800" indent="-177800"/>
            <a:endParaRPr lang="ru-RU" sz="1800" dirty="0" smtClean="0"/>
          </a:p>
          <a:p>
            <a:pPr marL="177800" indent="-177800"/>
            <a:r>
              <a:rPr lang="ru-RU" sz="1800" dirty="0" smtClean="0"/>
              <a:t> </a:t>
            </a:r>
            <a:r>
              <a:rPr lang="en-US" sz="1800" dirty="0" smtClean="0"/>
              <a:t>Number of children at 2</a:t>
            </a:r>
            <a:r>
              <a:rPr lang="en-US" sz="1800" baseline="30000" dirty="0" smtClean="0"/>
              <a:t>nd</a:t>
            </a:r>
            <a:r>
              <a:rPr lang="en-US" sz="1800" dirty="0" smtClean="0"/>
              <a:t> level is the same. Difference is btw. children at 1</a:t>
            </a:r>
            <a:r>
              <a:rPr lang="en-US" sz="1800" baseline="30000" dirty="0" smtClean="0"/>
              <a:t>st</a:t>
            </a:r>
            <a:r>
              <a:rPr lang="en-US" sz="1800" dirty="0" smtClean="0"/>
              <a:t> and 3</a:t>
            </a:r>
            <a:r>
              <a:rPr lang="en-US" sz="1800" baseline="30000" dirty="0" smtClean="0"/>
              <a:t>rd</a:t>
            </a:r>
            <a:r>
              <a:rPr lang="en-US" sz="1800" dirty="0" smtClean="0"/>
              <a:t> levels.</a:t>
            </a:r>
            <a:endParaRPr lang="ru-RU" sz="1800" dirty="0"/>
          </a:p>
        </p:txBody>
      </p:sp>
      <p:pic>
        <p:nvPicPr>
          <p:cNvPr id="8194" name="Picture 2"/>
          <p:cNvPicPr>
            <a:picLocks noChangeAspect="1" noChangeArrowheads="1"/>
          </p:cNvPicPr>
          <p:nvPr/>
        </p:nvPicPr>
        <p:blipFill>
          <a:blip r:embed="rId2" cstate="print"/>
          <a:srcRect l="3431" t="4474" r="3929" b="6001"/>
          <a:stretch>
            <a:fillRect/>
          </a:stretch>
        </p:blipFill>
        <p:spPr bwMode="auto">
          <a:xfrm>
            <a:off x="467544" y="2132856"/>
            <a:ext cx="5616624" cy="3744416"/>
          </a:xfrm>
          <a:prstGeom prst="rect">
            <a:avLst/>
          </a:prstGeom>
          <a:noFill/>
          <a:ln w="9525">
            <a:solidFill>
              <a:schemeClr val="tx1">
                <a:lumMod val="75000"/>
              </a:schemeClr>
            </a:solidFill>
            <a:miter lim="800000"/>
            <a:headEnd/>
            <a:tailEnd/>
          </a:ln>
          <a:effectLst/>
        </p:spPr>
      </p:pic>
    </p:spTree>
    <p:extLst>
      <p:ext uri="{BB962C8B-B14F-4D97-AF65-F5344CB8AC3E}">
        <p14:creationId xmlns="" xmlns:p14="http://schemas.microsoft.com/office/powerpoint/2010/main" val="2136142285"/>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3200" dirty="0" smtClean="0">
                <a:solidFill>
                  <a:schemeClr val="tx1"/>
                </a:solidFill>
              </a:rPr>
              <a:t>Relation btw SAM math results and type of settlement</a:t>
            </a:r>
            <a:endParaRPr lang="ru-RU" sz="3200" dirty="0">
              <a:solidFill>
                <a:schemeClr val="tx1"/>
              </a:solidFill>
            </a:endParaRPr>
          </a:p>
        </p:txBody>
      </p:sp>
      <p:sp>
        <p:nvSpPr>
          <p:cNvPr id="3" name="Объект 2"/>
          <p:cNvSpPr>
            <a:spLocks noGrp="1"/>
          </p:cNvSpPr>
          <p:nvPr>
            <p:ph idx="1"/>
          </p:nvPr>
        </p:nvSpPr>
        <p:spPr>
          <a:xfrm>
            <a:off x="971600" y="5157192"/>
            <a:ext cx="7715200" cy="1368152"/>
          </a:xfrm>
        </p:spPr>
        <p:txBody>
          <a:bodyPr>
            <a:noAutofit/>
          </a:bodyPr>
          <a:lstStyle/>
          <a:p>
            <a:pPr marL="0" indent="0">
              <a:buNone/>
            </a:pPr>
            <a:r>
              <a:rPr lang="en-US" sz="2400" dirty="0" smtClean="0"/>
              <a:t>Percentage of children at 3</a:t>
            </a:r>
            <a:r>
              <a:rPr lang="en-US" sz="2400" baseline="30000" dirty="0" smtClean="0"/>
              <a:t>rd</a:t>
            </a:r>
            <a:r>
              <a:rPr lang="en-US" sz="2400" dirty="0" smtClean="0"/>
              <a:t> level is higher in the city and decreases in towns and villages.  Its vice versa for percentage of children at 1</a:t>
            </a:r>
            <a:r>
              <a:rPr lang="en-US" sz="2400" baseline="30000" dirty="0" smtClean="0"/>
              <a:t>st</a:t>
            </a:r>
            <a:r>
              <a:rPr lang="en-US" sz="2400" dirty="0" smtClean="0"/>
              <a:t> level – it’s higher in villages. </a:t>
            </a:r>
            <a:endParaRPr lang="ru-RU" sz="2400" dirty="0"/>
          </a:p>
        </p:txBody>
      </p:sp>
      <p:pic>
        <p:nvPicPr>
          <p:cNvPr id="7169" name="Picture 1"/>
          <p:cNvPicPr>
            <a:picLocks noChangeAspect="1" noChangeArrowheads="1"/>
          </p:cNvPicPr>
          <p:nvPr/>
        </p:nvPicPr>
        <p:blipFill>
          <a:blip r:embed="rId2" cstate="print"/>
          <a:srcRect/>
          <a:stretch>
            <a:fillRect/>
          </a:stretch>
        </p:blipFill>
        <p:spPr bwMode="auto">
          <a:xfrm>
            <a:off x="1115616" y="1556792"/>
            <a:ext cx="7524750" cy="3524250"/>
          </a:xfrm>
          <a:prstGeom prst="rect">
            <a:avLst/>
          </a:prstGeom>
          <a:noFill/>
          <a:ln w="9525">
            <a:noFill/>
            <a:miter lim="800000"/>
            <a:headEnd/>
            <a:tailEnd/>
          </a:ln>
          <a:effectLst/>
        </p:spPr>
      </p:pic>
    </p:spTree>
    <p:extLst>
      <p:ext uri="{BB962C8B-B14F-4D97-AF65-F5344CB8AC3E}">
        <p14:creationId xmlns="" xmlns:p14="http://schemas.microsoft.com/office/powerpoint/2010/main" val="2673505471"/>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800" dirty="0">
                <a:solidFill>
                  <a:schemeClr val="tx1"/>
                </a:solidFill>
              </a:rPr>
              <a:t>Relation btw SAM math results and type of </a:t>
            </a:r>
            <a:r>
              <a:rPr lang="en-US" sz="2800" dirty="0" smtClean="0">
                <a:solidFill>
                  <a:schemeClr val="tx1"/>
                </a:solidFill>
              </a:rPr>
              <a:t>settlement</a:t>
            </a:r>
            <a:endParaRPr lang="ru-RU" sz="2800" dirty="0">
              <a:solidFill>
                <a:schemeClr val="tx1"/>
              </a:solidFill>
            </a:endParaRPr>
          </a:p>
        </p:txBody>
      </p:sp>
      <p:sp>
        <p:nvSpPr>
          <p:cNvPr id="5" name="Прямоугольник 4"/>
          <p:cNvSpPr/>
          <p:nvPr/>
        </p:nvSpPr>
        <p:spPr>
          <a:xfrm>
            <a:off x="1115616" y="5157192"/>
            <a:ext cx="7509048" cy="1477328"/>
          </a:xfrm>
          <a:prstGeom prst="rect">
            <a:avLst/>
          </a:prstGeom>
        </p:spPr>
        <p:txBody>
          <a:bodyPr wrap="square">
            <a:spAutoFit/>
          </a:bodyPr>
          <a:lstStyle/>
          <a:p>
            <a:endParaRPr lang="ru-RU" dirty="0" smtClean="0"/>
          </a:p>
          <a:p>
            <a:r>
              <a:rPr lang="en-US" sz="2400" dirty="0" smtClean="0"/>
              <a:t>Most of students are on the 2</a:t>
            </a:r>
            <a:r>
              <a:rPr lang="en-US" sz="2400" baseline="30000" dirty="0" smtClean="0"/>
              <a:t>nd</a:t>
            </a:r>
            <a:r>
              <a:rPr lang="en-US" sz="2400" dirty="0" smtClean="0"/>
              <a:t> proficincy level </a:t>
            </a:r>
            <a:endParaRPr lang="ru-RU" sz="2400" dirty="0" smtClean="0"/>
          </a:p>
          <a:p>
            <a:r>
              <a:rPr lang="en-US" sz="2400" dirty="0" smtClean="0"/>
              <a:t>In Velikiy Novgorod the results are slightly better – bigger percentage of children is at 2</a:t>
            </a:r>
            <a:r>
              <a:rPr lang="en-US" sz="2400" baseline="30000" dirty="0" smtClean="0"/>
              <a:t>nd</a:t>
            </a:r>
            <a:r>
              <a:rPr lang="en-US" sz="2400" dirty="0" smtClean="0"/>
              <a:t> and 3</a:t>
            </a:r>
            <a:r>
              <a:rPr lang="en-US" sz="2400" baseline="30000" dirty="0" smtClean="0"/>
              <a:t>rd</a:t>
            </a:r>
            <a:r>
              <a:rPr lang="en-US" sz="2400" dirty="0" smtClean="0"/>
              <a:t> levels.</a:t>
            </a:r>
            <a:endParaRPr lang="ru-RU" sz="2400" dirty="0"/>
          </a:p>
        </p:txBody>
      </p:sp>
      <p:pic>
        <p:nvPicPr>
          <p:cNvPr id="6145" name="Picture 1"/>
          <p:cNvPicPr>
            <a:picLocks noChangeAspect="1" noChangeArrowheads="1"/>
          </p:cNvPicPr>
          <p:nvPr/>
        </p:nvPicPr>
        <p:blipFill>
          <a:blip r:embed="rId2" cstate="print"/>
          <a:srcRect/>
          <a:stretch>
            <a:fillRect/>
          </a:stretch>
        </p:blipFill>
        <p:spPr bwMode="auto">
          <a:xfrm>
            <a:off x="1043608" y="1484784"/>
            <a:ext cx="7639050" cy="3619500"/>
          </a:xfrm>
          <a:prstGeom prst="rect">
            <a:avLst/>
          </a:prstGeom>
          <a:noFill/>
          <a:ln w="9525">
            <a:noFill/>
            <a:miter lim="800000"/>
            <a:headEnd/>
            <a:tailEnd/>
          </a:ln>
          <a:effectLst/>
        </p:spPr>
      </p:pic>
    </p:spTree>
    <p:extLst>
      <p:ext uri="{BB962C8B-B14F-4D97-AF65-F5344CB8AC3E}">
        <p14:creationId xmlns="" xmlns:p14="http://schemas.microsoft.com/office/powerpoint/2010/main" val="339175447"/>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3200" dirty="0" smtClean="0">
                <a:solidFill>
                  <a:schemeClr val="tx1"/>
                </a:solidFill>
              </a:rPr>
              <a:t>Relation btw SAM math results and size of the class</a:t>
            </a:r>
            <a:endParaRPr lang="ru-RU" sz="3200" dirty="0">
              <a:solidFill>
                <a:schemeClr val="tx1"/>
              </a:solidFill>
            </a:endParaRPr>
          </a:p>
        </p:txBody>
      </p:sp>
      <p:sp>
        <p:nvSpPr>
          <p:cNvPr id="3" name="Объект 2"/>
          <p:cNvSpPr>
            <a:spLocks noGrp="1"/>
          </p:cNvSpPr>
          <p:nvPr>
            <p:ph idx="1"/>
          </p:nvPr>
        </p:nvSpPr>
        <p:spPr>
          <a:xfrm>
            <a:off x="4788024" y="2204864"/>
            <a:ext cx="4176464" cy="3921300"/>
          </a:xfrm>
        </p:spPr>
        <p:txBody>
          <a:bodyPr>
            <a:normAutofit/>
          </a:bodyPr>
          <a:lstStyle/>
          <a:p>
            <a:r>
              <a:rPr lang="en-US" sz="2000" dirty="0" smtClean="0"/>
              <a:t>We can single out 2 types of classes – big and small</a:t>
            </a:r>
            <a:endParaRPr lang="ru-RU" sz="2000" dirty="0" smtClean="0"/>
          </a:p>
          <a:p>
            <a:r>
              <a:rPr lang="en-US" sz="2000" dirty="0" smtClean="0"/>
              <a:t>Small classes are those that have less than </a:t>
            </a:r>
            <a:r>
              <a:rPr lang="ru-RU" sz="2000" dirty="0" smtClean="0"/>
              <a:t>11</a:t>
            </a:r>
            <a:r>
              <a:rPr lang="en-US" sz="2000" dirty="0" smtClean="0"/>
              <a:t> students</a:t>
            </a:r>
            <a:r>
              <a:rPr lang="ru-RU" sz="2000" dirty="0" smtClean="0"/>
              <a:t>,</a:t>
            </a:r>
            <a:r>
              <a:rPr lang="en-US" sz="2000" dirty="0" smtClean="0"/>
              <a:t> big classes have 11 and more students</a:t>
            </a:r>
            <a:r>
              <a:rPr lang="ru-RU" sz="2000" dirty="0" smtClean="0"/>
              <a:t> (</a:t>
            </a:r>
            <a:r>
              <a:rPr lang="en-US" sz="2000" dirty="0" smtClean="0"/>
              <a:t>maximum number of students in one class is 33)</a:t>
            </a:r>
            <a:endParaRPr lang="ru-RU" sz="2000" dirty="0" smtClean="0"/>
          </a:p>
          <a:p>
            <a:r>
              <a:rPr lang="en-US" sz="2000" dirty="0" smtClean="0"/>
              <a:t>All together we analyzed 76 small and 152 big classes</a:t>
            </a:r>
            <a:endParaRPr lang="ru-RU" sz="2000" dirty="0"/>
          </a:p>
        </p:txBody>
      </p:sp>
      <p:pic>
        <p:nvPicPr>
          <p:cNvPr id="2050" name="Picture 2"/>
          <p:cNvPicPr>
            <a:picLocks noChangeAspect="1" noChangeArrowheads="1"/>
          </p:cNvPicPr>
          <p:nvPr/>
        </p:nvPicPr>
        <p:blipFill>
          <a:blip r:embed="rId2"/>
          <a:srcRect/>
          <a:stretch>
            <a:fillRect/>
          </a:stretch>
        </p:blipFill>
        <p:spPr bwMode="auto">
          <a:xfrm>
            <a:off x="642910" y="1785926"/>
            <a:ext cx="4086225" cy="3495675"/>
          </a:xfrm>
          <a:prstGeom prst="rect">
            <a:avLst/>
          </a:prstGeom>
          <a:noFill/>
          <a:ln w="9525">
            <a:noFill/>
            <a:miter lim="800000"/>
            <a:headEnd/>
            <a:tailEnd/>
          </a:ln>
          <a:effectLst/>
        </p:spPr>
      </p:pic>
    </p:spTree>
    <p:extLst>
      <p:ext uri="{BB962C8B-B14F-4D97-AF65-F5344CB8AC3E}">
        <p14:creationId xmlns="" xmlns:p14="http://schemas.microsoft.com/office/powerpoint/2010/main" val="3747109419"/>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800" b="1" dirty="0" smtClean="0">
                <a:solidFill>
                  <a:schemeClr val="tx1"/>
                </a:solidFill>
              </a:rPr>
              <a:t>Relation </a:t>
            </a:r>
            <a:r>
              <a:rPr lang="en-US" sz="2800" b="1" dirty="0">
                <a:solidFill>
                  <a:schemeClr val="tx1"/>
                </a:solidFill>
              </a:rPr>
              <a:t>btw SAM math results and size of the class</a:t>
            </a:r>
            <a:endParaRPr lang="ru-RU" sz="2800" dirty="0">
              <a:solidFill>
                <a:schemeClr val="tx1"/>
              </a:solidFill>
            </a:endParaRPr>
          </a:p>
        </p:txBody>
      </p:sp>
      <p:sp>
        <p:nvSpPr>
          <p:cNvPr id="3" name="Объект 2"/>
          <p:cNvSpPr>
            <a:spLocks noGrp="1"/>
          </p:cNvSpPr>
          <p:nvPr>
            <p:ph idx="1"/>
          </p:nvPr>
        </p:nvSpPr>
        <p:spPr>
          <a:xfrm>
            <a:off x="1979712" y="5517232"/>
            <a:ext cx="5976664" cy="864096"/>
          </a:xfrm>
        </p:spPr>
        <p:txBody>
          <a:bodyPr>
            <a:normAutofit/>
          </a:bodyPr>
          <a:lstStyle/>
          <a:p>
            <a:pPr>
              <a:buNone/>
            </a:pPr>
            <a:r>
              <a:rPr lang="ru-RU" sz="2000" dirty="0" smtClean="0"/>
              <a:t>  </a:t>
            </a:r>
            <a:r>
              <a:rPr lang="en-US" sz="2400" dirty="0" smtClean="0"/>
              <a:t>Results </a:t>
            </a:r>
            <a:r>
              <a:rPr lang="en-US" sz="2400" dirty="0" smtClean="0"/>
              <a:t>of children in small and big classes are not </a:t>
            </a:r>
            <a:r>
              <a:rPr lang="en-US" sz="2400" dirty="0" smtClean="0"/>
              <a:t>statistically</a:t>
            </a:r>
            <a:r>
              <a:rPr lang="ru-RU" sz="2400" dirty="0" smtClean="0"/>
              <a:t> </a:t>
            </a:r>
            <a:r>
              <a:rPr lang="en-US" sz="2400" dirty="0" smtClean="0"/>
              <a:t>different</a:t>
            </a:r>
            <a:r>
              <a:rPr lang="en-US" sz="2400" dirty="0" smtClean="0"/>
              <a:t>. </a:t>
            </a:r>
            <a:r>
              <a:rPr lang="ru-RU" sz="2400" dirty="0" smtClean="0"/>
              <a:t>  </a:t>
            </a:r>
            <a:endParaRPr lang="ru-RU" sz="2400" dirty="0"/>
          </a:p>
          <a:p>
            <a:endParaRPr lang="ru-RU" sz="1800" dirty="0"/>
          </a:p>
        </p:txBody>
      </p:sp>
      <p:pic>
        <p:nvPicPr>
          <p:cNvPr id="5121" name="Picture 1"/>
          <p:cNvPicPr>
            <a:picLocks noChangeAspect="1" noChangeArrowheads="1"/>
          </p:cNvPicPr>
          <p:nvPr/>
        </p:nvPicPr>
        <p:blipFill>
          <a:blip r:embed="rId2" cstate="print"/>
          <a:srcRect/>
          <a:stretch>
            <a:fillRect/>
          </a:stretch>
        </p:blipFill>
        <p:spPr bwMode="auto">
          <a:xfrm>
            <a:off x="1907704" y="1844824"/>
            <a:ext cx="6229350" cy="3648075"/>
          </a:xfrm>
          <a:prstGeom prst="rect">
            <a:avLst/>
          </a:prstGeom>
          <a:noFill/>
          <a:ln w="9525">
            <a:noFill/>
            <a:miter lim="800000"/>
            <a:headEnd/>
            <a:tailEnd/>
          </a:ln>
          <a:effectLst/>
        </p:spPr>
      </p:pic>
    </p:spTree>
    <p:extLst>
      <p:ext uri="{BB962C8B-B14F-4D97-AF65-F5344CB8AC3E}">
        <p14:creationId xmlns="" xmlns:p14="http://schemas.microsoft.com/office/powerpoint/2010/main" val="4166053446"/>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844824"/>
            <a:ext cx="6984776" cy="2664296"/>
          </a:xfrm>
        </p:spPr>
        <p:txBody>
          <a:bodyPr>
            <a:noAutofit/>
          </a:bodyPr>
          <a:lstStyle/>
          <a:p>
            <a:pPr algn="just"/>
            <a:r>
              <a:rPr lang="en-US" sz="3200" b="1" dirty="0" smtClean="0">
                <a:solidFill>
                  <a:schemeClr val="tx1"/>
                </a:solidFill>
              </a:rPr>
              <a:t>SAM uses for improving teaching and learning: relation between teacher’s pedagogical approaches and educational results in primary school</a:t>
            </a:r>
            <a:endParaRPr lang="ru-RU" sz="3200" b="1"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357431"/>
            <a:ext cx="7643192" cy="1503617"/>
          </a:xfrm>
        </p:spPr>
        <p:txBody>
          <a:bodyPr>
            <a:normAutofit fontScale="90000"/>
          </a:bodyPr>
          <a:lstStyle/>
          <a:p>
            <a:r>
              <a:rPr lang="en-US" b="1" dirty="0" smtClean="0">
                <a:solidFill>
                  <a:schemeClr val="tx1"/>
                </a:solidFill>
              </a:rPr>
              <a:t>SAM based model for assessment of student subject competencies</a:t>
            </a:r>
            <a:r>
              <a:rPr lang="ru-RU" dirty="0" smtClean="0"/>
              <a:t/>
            </a:r>
            <a:br>
              <a:rPr lang="ru-RU" dirty="0" smtClean="0"/>
            </a:br>
            <a:r>
              <a:rPr lang="ru-RU" dirty="0" smtClean="0"/>
              <a:t/>
            </a:r>
            <a:br>
              <a:rPr lang="ru-RU" dirty="0" smtClean="0"/>
            </a:br>
            <a:endParaRPr lang="ru-RU" dirty="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404664"/>
            <a:ext cx="7339012" cy="1012974"/>
          </a:xfrm>
        </p:spPr>
        <p:txBody>
          <a:bodyPr>
            <a:normAutofit/>
          </a:bodyPr>
          <a:lstStyle/>
          <a:p>
            <a:pPr algn="ctr"/>
            <a:r>
              <a:rPr lang="en-US" sz="3200" dirty="0" smtClean="0">
                <a:solidFill>
                  <a:schemeClr val="tx1"/>
                </a:solidFill>
              </a:rPr>
              <a:t>Pedagogical approaches</a:t>
            </a:r>
            <a:endParaRPr lang="ru-RU" sz="3200" dirty="0">
              <a:solidFill>
                <a:schemeClr val="tx1"/>
              </a:solidFill>
            </a:endParaRPr>
          </a:p>
        </p:txBody>
      </p:sp>
      <p:sp>
        <p:nvSpPr>
          <p:cNvPr id="3" name="Объект 2"/>
          <p:cNvSpPr>
            <a:spLocks noGrp="1"/>
          </p:cNvSpPr>
          <p:nvPr>
            <p:ph idx="1"/>
          </p:nvPr>
        </p:nvSpPr>
        <p:spPr>
          <a:xfrm>
            <a:off x="1043608" y="1484784"/>
            <a:ext cx="7776864" cy="5112568"/>
          </a:xfrm>
        </p:spPr>
        <p:txBody>
          <a:bodyPr>
            <a:noAutofit/>
          </a:bodyPr>
          <a:lstStyle/>
          <a:p>
            <a:r>
              <a:rPr lang="en-US" sz="2000" dirty="0" smtClean="0"/>
              <a:t>Currently it is widely assumed that teachers’ beliefs about the nature of teaching and learning include both “direct transmission beliefs about learning and instruction” or, so called, “traditional beliefs” and “constructivist beliefs about learning and instruction” (OECD, 2009). </a:t>
            </a:r>
          </a:p>
          <a:p>
            <a:endParaRPr lang="en-US" sz="2000" dirty="0" smtClean="0"/>
          </a:p>
          <a:p>
            <a:r>
              <a:rPr lang="en-US" sz="2000" dirty="0" smtClean="0"/>
              <a:t>2 educational approaches: traditional and constructivist</a:t>
            </a:r>
          </a:p>
          <a:p>
            <a:pPr>
              <a:buNone/>
            </a:pPr>
            <a:r>
              <a:rPr lang="ru-RU" sz="2000" dirty="0" smtClean="0"/>
              <a:t> </a:t>
            </a:r>
            <a:endParaRPr lang="ru-RU" sz="2000" dirty="0"/>
          </a:p>
          <a:p>
            <a:pPr lvl="1"/>
            <a:r>
              <a:rPr lang="en-US" sz="1800" dirty="0" smtClean="0"/>
              <a:t>The traditional approach implies that teacher communicates knowledge in a clear and structured way, explains correct solutions, gives learners clear and resolvable problems and ensures peace and concentration in the classroom</a:t>
            </a:r>
          </a:p>
          <a:p>
            <a:pPr lvl="1"/>
            <a:r>
              <a:rPr lang="en-US" sz="1800" dirty="0" smtClean="0"/>
              <a:t>The constructivist approach implies that students are active participants in acquisition of knowledge, students’ own inquiry is stressed developing problem solutions</a:t>
            </a:r>
            <a:endParaRPr lang="ru-RU" sz="1800" dirty="0" smtClean="0"/>
          </a:p>
          <a:p>
            <a:pPr>
              <a:buNone/>
            </a:pPr>
            <a:endParaRPr lang="ru-RU" sz="2000" dirty="0"/>
          </a:p>
        </p:txBody>
      </p:sp>
    </p:spTree>
    <p:extLst>
      <p:ext uri="{BB962C8B-B14F-4D97-AF65-F5344CB8AC3E}">
        <p14:creationId xmlns="" xmlns:p14="http://schemas.microsoft.com/office/powerpoint/2010/main" val="1135722128"/>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714355"/>
            <a:ext cx="7715200" cy="698421"/>
          </a:xfrm>
        </p:spPr>
        <p:txBody>
          <a:bodyPr>
            <a:noAutofit/>
          </a:bodyPr>
          <a:lstStyle/>
          <a:p>
            <a:pPr algn="ctr"/>
            <a:r>
              <a:rPr lang="en-US" sz="3200" dirty="0" smtClean="0">
                <a:solidFill>
                  <a:schemeClr val="tx1"/>
                </a:solidFill>
              </a:rPr>
              <a:t>Teachers survey</a:t>
            </a:r>
            <a:endParaRPr lang="ru-RU" sz="3200" dirty="0">
              <a:solidFill>
                <a:schemeClr val="tx1"/>
              </a:solidFill>
            </a:endParaRPr>
          </a:p>
        </p:txBody>
      </p:sp>
      <p:sp>
        <p:nvSpPr>
          <p:cNvPr id="3" name="Объект 2"/>
          <p:cNvSpPr>
            <a:spLocks noGrp="1"/>
          </p:cNvSpPr>
          <p:nvPr>
            <p:ph idx="1"/>
          </p:nvPr>
        </p:nvSpPr>
        <p:spPr>
          <a:xfrm>
            <a:off x="1043608" y="1700808"/>
            <a:ext cx="7643192" cy="4464496"/>
          </a:xfrm>
        </p:spPr>
        <p:txBody>
          <a:bodyPr>
            <a:normAutofit fontScale="85000" lnSpcReduction="20000"/>
          </a:bodyPr>
          <a:lstStyle/>
          <a:p>
            <a:pPr marL="0" indent="0">
              <a:buNone/>
            </a:pPr>
            <a:endParaRPr lang="ru-RU" dirty="0"/>
          </a:p>
          <a:p>
            <a:pPr marL="0" indent="0"/>
            <a:r>
              <a:rPr lang="en-US" dirty="0" smtClean="0"/>
              <a:t> Special teachers questionnaire</a:t>
            </a:r>
            <a:endParaRPr lang="ru-RU" dirty="0"/>
          </a:p>
          <a:p>
            <a:pPr lvl="0"/>
            <a:r>
              <a:rPr lang="en-US" dirty="0" smtClean="0"/>
              <a:t>228 teachers in total</a:t>
            </a:r>
          </a:p>
          <a:p>
            <a:pPr lvl="0"/>
            <a:r>
              <a:rPr lang="ru-RU" dirty="0" smtClean="0"/>
              <a:t>56 </a:t>
            </a:r>
            <a:r>
              <a:rPr lang="en-US" dirty="0" smtClean="0"/>
              <a:t>teachers work in </a:t>
            </a:r>
            <a:r>
              <a:rPr lang="en-US" dirty="0"/>
              <a:t>V</a:t>
            </a:r>
            <a:r>
              <a:rPr lang="en-US" dirty="0" smtClean="0"/>
              <a:t>elikiy Novgorod, and 172 in Novgorod region</a:t>
            </a:r>
            <a:endParaRPr lang="ru-RU" dirty="0"/>
          </a:p>
          <a:p>
            <a:pPr lvl="0"/>
            <a:r>
              <a:rPr lang="ru-RU" dirty="0"/>
              <a:t>17 </a:t>
            </a:r>
            <a:r>
              <a:rPr lang="en-US" dirty="0" smtClean="0"/>
              <a:t>teachers work in gymnasium and 211 in comprehensive school</a:t>
            </a:r>
            <a:endParaRPr lang="ru-RU" dirty="0"/>
          </a:p>
          <a:p>
            <a:pPr lvl="0"/>
            <a:r>
              <a:rPr lang="ru-RU" dirty="0"/>
              <a:t>186 </a:t>
            </a:r>
            <a:r>
              <a:rPr lang="en-US" dirty="0" smtClean="0"/>
              <a:t>teachers graduated from university and 42 graduated from college</a:t>
            </a:r>
            <a:endParaRPr lang="ru-RU" dirty="0"/>
          </a:p>
          <a:p>
            <a:pPr lvl="0"/>
            <a:r>
              <a:rPr lang="en-US" dirty="0" smtClean="0"/>
              <a:t>Work experience varies from 2 to 48 years. Average is 25 years</a:t>
            </a:r>
            <a:endParaRPr lang="ru-RU" dirty="0" smtClean="0"/>
          </a:p>
          <a:p>
            <a:pPr marL="0" lvl="0" indent="0">
              <a:buNone/>
            </a:pPr>
            <a:r>
              <a:rPr lang="ru-RU" dirty="0" smtClean="0"/>
              <a:t> </a:t>
            </a:r>
            <a:endParaRPr lang="ru-RU" dirty="0"/>
          </a:p>
          <a:p>
            <a:endParaRPr lang="ru-RU" dirty="0"/>
          </a:p>
        </p:txBody>
      </p:sp>
    </p:spTree>
    <p:extLst>
      <p:ext uri="{BB962C8B-B14F-4D97-AF65-F5344CB8AC3E}">
        <p14:creationId xmlns="" xmlns:p14="http://schemas.microsoft.com/office/powerpoint/2010/main" val="389656983"/>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Рисунок 16" descr="трад.png"/>
          <p:cNvPicPr>
            <a:picLocks noChangeAspect="1"/>
          </p:cNvPicPr>
          <p:nvPr/>
        </p:nvPicPr>
        <p:blipFill>
          <a:blip r:embed="rId2" cstate="print"/>
          <a:stretch>
            <a:fillRect/>
          </a:stretch>
        </p:blipFill>
        <p:spPr>
          <a:xfrm>
            <a:off x="539552" y="836712"/>
            <a:ext cx="3620005" cy="2829320"/>
          </a:xfrm>
          <a:prstGeom prst="rect">
            <a:avLst/>
          </a:prstGeom>
        </p:spPr>
      </p:pic>
      <p:pic>
        <p:nvPicPr>
          <p:cNvPr id="16" name="Рисунок 15" descr="констр.png"/>
          <p:cNvPicPr>
            <a:picLocks noChangeAspect="1"/>
          </p:cNvPicPr>
          <p:nvPr/>
        </p:nvPicPr>
        <p:blipFill>
          <a:blip r:embed="rId3" cstate="print"/>
          <a:stretch>
            <a:fillRect/>
          </a:stretch>
        </p:blipFill>
        <p:spPr>
          <a:xfrm>
            <a:off x="3995936" y="3356992"/>
            <a:ext cx="4115375" cy="3305637"/>
          </a:xfrm>
          <a:prstGeom prst="rect">
            <a:avLst/>
          </a:prstGeom>
        </p:spPr>
      </p:pic>
      <p:pic>
        <p:nvPicPr>
          <p:cNvPr id="17411" name="Picture 3"/>
          <p:cNvPicPr>
            <a:picLocks noChangeAspect="1" noChangeArrowheads="1"/>
          </p:cNvPicPr>
          <p:nvPr/>
        </p:nvPicPr>
        <p:blipFill>
          <a:blip r:embed="rId4" cstate="print"/>
          <a:srcRect r="12603"/>
          <a:stretch>
            <a:fillRect/>
          </a:stretch>
        </p:blipFill>
        <p:spPr bwMode="auto">
          <a:xfrm>
            <a:off x="395535" y="3429001"/>
            <a:ext cx="3744417" cy="3429000"/>
          </a:xfrm>
          <a:prstGeom prst="rect">
            <a:avLst/>
          </a:prstGeom>
          <a:noFill/>
          <a:ln w="9525">
            <a:noFill/>
            <a:miter lim="800000"/>
            <a:headEnd/>
            <a:tailEnd/>
          </a:ln>
        </p:spPr>
      </p:pic>
      <p:sp>
        <p:nvSpPr>
          <p:cNvPr id="7" name="Прямоугольник 6"/>
          <p:cNvSpPr/>
          <p:nvPr/>
        </p:nvSpPr>
        <p:spPr>
          <a:xfrm>
            <a:off x="5286380" y="2571744"/>
            <a:ext cx="3000396" cy="923330"/>
          </a:xfrm>
          <a:prstGeom prst="rect">
            <a:avLst/>
          </a:prstGeom>
        </p:spPr>
        <p:txBody>
          <a:bodyPr wrap="square">
            <a:spAutoFit/>
          </a:bodyPr>
          <a:lstStyle/>
          <a:p>
            <a:r>
              <a:rPr lang="en-US" dirty="0"/>
              <a:t>Correlation -,204**  is significant at the </a:t>
            </a:r>
            <a:r>
              <a:rPr lang="en-US" dirty="0" smtClean="0"/>
              <a:t>0.05 </a:t>
            </a:r>
            <a:r>
              <a:rPr lang="en-US" dirty="0"/>
              <a:t>(2-tailed</a:t>
            </a:r>
            <a:r>
              <a:rPr lang="en-US" dirty="0" smtClean="0"/>
              <a:t>)</a:t>
            </a:r>
            <a:endParaRPr lang="ru-RU" dirty="0"/>
          </a:p>
        </p:txBody>
      </p:sp>
      <p:sp>
        <p:nvSpPr>
          <p:cNvPr id="10" name="Прямоугольник 9"/>
          <p:cNvSpPr/>
          <p:nvPr/>
        </p:nvSpPr>
        <p:spPr>
          <a:xfrm>
            <a:off x="1115616" y="1196752"/>
            <a:ext cx="1260153" cy="369332"/>
          </a:xfrm>
          <a:prstGeom prst="rect">
            <a:avLst/>
          </a:prstGeom>
        </p:spPr>
        <p:txBody>
          <a:bodyPr wrap="none">
            <a:spAutoFit/>
          </a:bodyPr>
          <a:lstStyle/>
          <a:p>
            <a:pPr algn="ctr">
              <a:spcAft>
                <a:spcPts val="0"/>
              </a:spcAft>
            </a:pPr>
            <a:r>
              <a:rPr lang="en-US" dirty="0" smtClean="0">
                <a:solidFill>
                  <a:schemeClr val="tx1"/>
                </a:solidFill>
                <a:latin typeface="Times New Roman"/>
                <a:ea typeface="MS Mincho"/>
              </a:rPr>
              <a:t>Traditional </a:t>
            </a:r>
            <a:endParaRPr lang="ru-RU" dirty="0">
              <a:solidFill>
                <a:schemeClr val="tx1"/>
              </a:solidFill>
              <a:latin typeface="Times New Roman"/>
              <a:ea typeface="MS Mincho"/>
            </a:endParaRPr>
          </a:p>
        </p:txBody>
      </p:sp>
      <p:sp>
        <p:nvSpPr>
          <p:cNvPr id="11" name="Прямоугольник 10"/>
          <p:cNvSpPr/>
          <p:nvPr/>
        </p:nvSpPr>
        <p:spPr>
          <a:xfrm>
            <a:off x="6444208" y="5229200"/>
            <a:ext cx="1537600" cy="369332"/>
          </a:xfrm>
          <a:prstGeom prst="rect">
            <a:avLst/>
          </a:prstGeom>
        </p:spPr>
        <p:txBody>
          <a:bodyPr wrap="none">
            <a:spAutoFit/>
          </a:bodyPr>
          <a:lstStyle/>
          <a:p>
            <a:pPr algn="ctr">
              <a:spcAft>
                <a:spcPts val="0"/>
              </a:spcAft>
            </a:pPr>
            <a:r>
              <a:rPr lang="en-US" dirty="0" smtClean="0">
                <a:solidFill>
                  <a:schemeClr val="tx1"/>
                </a:solidFill>
                <a:latin typeface="Times New Roman"/>
                <a:ea typeface="MS Mincho"/>
              </a:rPr>
              <a:t>Constructivist </a:t>
            </a:r>
            <a:endParaRPr lang="ru-RU" dirty="0">
              <a:solidFill>
                <a:schemeClr val="tx1"/>
              </a:solidFill>
              <a:latin typeface="Times New Roman"/>
              <a:ea typeface="MS Mincho"/>
            </a:endParaRPr>
          </a:p>
        </p:txBody>
      </p:sp>
      <p:sp>
        <p:nvSpPr>
          <p:cNvPr id="14" name="Прямоугольник 13"/>
          <p:cNvSpPr/>
          <p:nvPr/>
        </p:nvSpPr>
        <p:spPr>
          <a:xfrm>
            <a:off x="1331640" y="260648"/>
            <a:ext cx="7488832" cy="1077218"/>
          </a:xfrm>
          <a:prstGeom prst="rect">
            <a:avLst/>
          </a:prstGeom>
        </p:spPr>
        <p:txBody>
          <a:bodyPr wrap="square">
            <a:spAutoFit/>
          </a:bodyPr>
          <a:lstStyle/>
          <a:p>
            <a:pPr lvl="0" algn="ctr"/>
            <a:r>
              <a:rPr lang="en-GB" sz="3200" dirty="0" smtClean="0"/>
              <a:t>Teachers’ general pedagogical approach </a:t>
            </a:r>
            <a:endParaRPr lang="ru-RU" sz="3200" dirty="0"/>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260648"/>
            <a:ext cx="7416800" cy="561975"/>
          </a:xfrm>
          <a:noFill/>
        </p:spPr>
        <p:txBody>
          <a:bodyPr>
            <a:noAutofit/>
          </a:bodyPr>
          <a:lstStyle/>
          <a:p>
            <a:pPr algn="ctr"/>
            <a:r>
              <a:rPr lang="en-US" sz="3600" dirty="0" err="1" smtClean="0">
                <a:solidFill>
                  <a:schemeClr val="tx1"/>
                </a:solidFill>
              </a:rPr>
              <a:t>Clusterization</a:t>
            </a:r>
            <a:r>
              <a:rPr lang="en-US" sz="3600" dirty="0" smtClean="0">
                <a:solidFill>
                  <a:schemeClr val="tx1"/>
                </a:solidFill>
              </a:rPr>
              <a:t> of classes</a:t>
            </a:r>
            <a:endParaRPr lang="ru-RU" sz="3600" dirty="0">
              <a:solidFill>
                <a:schemeClr val="tx1"/>
              </a:solidFill>
            </a:endParaRPr>
          </a:p>
        </p:txBody>
      </p:sp>
      <p:graphicFrame>
        <p:nvGraphicFramePr>
          <p:cNvPr id="4" name="Диаграмма 3"/>
          <p:cNvGraphicFramePr/>
          <p:nvPr/>
        </p:nvGraphicFramePr>
        <p:xfrm>
          <a:off x="4499992" y="980728"/>
          <a:ext cx="403244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nvGraphicFramePr>
        <p:xfrm>
          <a:off x="683568" y="1052736"/>
          <a:ext cx="3786214" cy="2592288"/>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Прямая соединительная линия 7"/>
          <p:cNvCxnSpPr/>
          <p:nvPr/>
        </p:nvCxnSpPr>
        <p:spPr>
          <a:xfrm>
            <a:off x="4427984" y="1196752"/>
            <a:ext cx="0" cy="252028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flipH="1">
            <a:off x="827584" y="3717032"/>
            <a:ext cx="7272808"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3074" name="Picture 2"/>
          <p:cNvPicPr>
            <a:picLocks noChangeAspect="1" noChangeArrowheads="1"/>
          </p:cNvPicPr>
          <p:nvPr/>
        </p:nvPicPr>
        <p:blipFill>
          <a:blip r:embed="rId4"/>
          <a:srcRect/>
          <a:stretch>
            <a:fillRect/>
          </a:stretch>
        </p:blipFill>
        <p:spPr bwMode="auto">
          <a:xfrm>
            <a:off x="1643042" y="3752268"/>
            <a:ext cx="5853111" cy="3105732"/>
          </a:xfrm>
          <a:prstGeom prst="rect">
            <a:avLst/>
          </a:prstGeom>
          <a:noFill/>
          <a:ln w="9525">
            <a:noFill/>
            <a:miter lim="800000"/>
            <a:headEnd/>
            <a:tailEnd/>
          </a:ln>
          <a:effectLst/>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txBody>
          <a:bodyPr>
            <a:normAutofit/>
          </a:bodyPr>
          <a:lstStyle/>
          <a:p>
            <a:pPr algn="ctr"/>
            <a:r>
              <a:rPr lang="en-US" sz="3600" dirty="0" smtClean="0">
                <a:solidFill>
                  <a:schemeClr val="tx1"/>
                </a:solidFill>
              </a:rPr>
              <a:t>Pedagogical approaches </a:t>
            </a:r>
            <a:endParaRPr lang="ru-RU" sz="3600" dirty="0">
              <a:solidFill>
                <a:schemeClr val="tx1"/>
              </a:solidFill>
            </a:endParaRPr>
          </a:p>
        </p:txBody>
      </p:sp>
      <p:sp>
        <p:nvSpPr>
          <p:cNvPr id="3" name="Объект 2"/>
          <p:cNvSpPr>
            <a:spLocks noGrp="1"/>
          </p:cNvSpPr>
          <p:nvPr>
            <p:ph idx="1"/>
          </p:nvPr>
        </p:nvSpPr>
        <p:spPr>
          <a:xfrm>
            <a:off x="1259632" y="1700808"/>
            <a:ext cx="7339012" cy="4572000"/>
          </a:xfrm>
        </p:spPr>
        <p:txBody>
          <a:bodyPr>
            <a:normAutofit/>
          </a:bodyPr>
          <a:lstStyle/>
          <a:p>
            <a:r>
              <a:rPr lang="en-US" sz="2400" dirty="0" smtClean="0"/>
              <a:t>Constructive approach positively relates to results of learning in math and Russian language: the higher level of constructivism of a teacher the higher test scores students have</a:t>
            </a:r>
            <a:r>
              <a:rPr lang="ru-RU" sz="2400" dirty="0" smtClean="0"/>
              <a:t>. </a:t>
            </a:r>
          </a:p>
          <a:p>
            <a:r>
              <a:rPr lang="en-US" sz="2400" dirty="0" smtClean="0"/>
              <a:t>Constructive approach positively relates to the number of students in class at 3</a:t>
            </a:r>
            <a:r>
              <a:rPr lang="en-US" sz="2400" baseline="30000" dirty="0" smtClean="0"/>
              <a:t>rd</a:t>
            </a:r>
            <a:r>
              <a:rPr lang="en-US" sz="2400" dirty="0" smtClean="0"/>
              <a:t> level and negatively with number of students at 1</a:t>
            </a:r>
            <a:r>
              <a:rPr lang="en-US" sz="2400" baseline="30000" dirty="0" smtClean="0"/>
              <a:t>st</a:t>
            </a:r>
            <a:r>
              <a:rPr lang="en-US" sz="2400" dirty="0" smtClean="0"/>
              <a:t> level and below 1</a:t>
            </a:r>
            <a:r>
              <a:rPr lang="en-US" sz="2400" baseline="30000" dirty="0" smtClean="0"/>
              <a:t>st</a:t>
            </a:r>
            <a:r>
              <a:rPr lang="en-US" sz="2400" dirty="0" smtClean="0"/>
              <a:t> level. </a:t>
            </a:r>
            <a:r>
              <a:rPr lang="ru-RU" sz="2400" dirty="0" smtClean="0"/>
              <a:t> </a:t>
            </a:r>
          </a:p>
          <a:p>
            <a:r>
              <a:rPr lang="en-US" sz="2400" dirty="0" smtClean="0"/>
              <a:t>Traditional approach doesn’t have significant relation with learning results – neither with test scores or distribution of children at levels. </a:t>
            </a:r>
            <a:r>
              <a:rPr lang="ru-RU" sz="2400" dirty="0" smtClean="0"/>
              <a:t> </a:t>
            </a:r>
            <a:endParaRPr lang="ru-RU" sz="2400" dirty="0"/>
          </a:p>
          <a:p>
            <a:endParaRPr lang="ru-RU" dirty="0"/>
          </a:p>
        </p:txBody>
      </p:sp>
    </p:spTree>
    <p:extLst>
      <p:ext uri="{BB962C8B-B14F-4D97-AF65-F5344CB8AC3E}">
        <p14:creationId xmlns="" xmlns:p14="http://schemas.microsoft.com/office/powerpoint/2010/main" val="3999546718"/>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tx1"/>
                </a:solidFill>
              </a:rPr>
              <a:t>SAM experience in other countries</a:t>
            </a:r>
            <a:endParaRPr lang="ru-RU" sz="3600" dirty="0">
              <a:solidFill>
                <a:schemeClr val="tx1"/>
              </a:solidFill>
            </a:endParaRPr>
          </a:p>
        </p:txBody>
      </p:sp>
      <p:sp>
        <p:nvSpPr>
          <p:cNvPr id="3" name="Content Placeholder 2"/>
          <p:cNvSpPr>
            <a:spLocks noGrp="1"/>
          </p:cNvSpPr>
          <p:nvPr>
            <p:ph idx="1"/>
          </p:nvPr>
        </p:nvSpPr>
        <p:spPr>
          <a:xfrm>
            <a:off x="1187624" y="1772816"/>
            <a:ext cx="7339012" cy="4572000"/>
          </a:xfrm>
        </p:spPr>
        <p:txBody>
          <a:bodyPr/>
          <a:lstStyle/>
          <a:p>
            <a:r>
              <a:rPr lang="en-US" dirty="0" smtClean="0"/>
              <a:t>Kazakhstan </a:t>
            </a:r>
          </a:p>
          <a:p>
            <a:r>
              <a:rPr lang="en-US" dirty="0" smtClean="0"/>
              <a:t>Kyrgyzstan</a:t>
            </a:r>
          </a:p>
          <a:p>
            <a:r>
              <a:rPr lang="en-US" dirty="0" smtClean="0"/>
              <a:t>Tajikistan</a:t>
            </a:r>
            <a:endParaRPr lang="ru-RU" dirty="0"/>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908720"/>
            <a:ext cx="7272808" cy="1008112"/>
          </a:xfrm>
        </p:spPr>
        <p:txBody>
          <a:bodyPr>
            <a:normAutofit/>
          </a:bodyPr>
          <a:lstStyle/>
          <a:p>
            <a:r>
              <a:rPr lang="en-US" b="1" dirty="0" smtClean="0">
                <a:solidFill>
                  <a:schemeClr val="tx1"/>
                </a:solidFill>
              </a:rPr>
              <a:t>Thank you for your attention</a:t>
            </a:r>
            <a:endParaRPr lang="ru-RU" b="1" dirty="0">
              <a:solidFill>
                <a:schemeClr val="tx1"/>
              </a:solidFill>
            </a:endParaRPr>
          </a:p>
        </p:txBody>
      </p:sp>
      <p:sp>
        <p:nvSpPr>
          <p:cNvPr id="3" name="Content Placeholder 2"/>
          <p:cNvSpPr>
            <a:spLocks noGrp="1"/>
          </p:cNvSpPr>
          <p:nvPr>
            <p:ph idx="1"/>
          </p:nvPr>
        </p:nvSpPr>
        <p:spPr>
          <a:xfrm>
            <a:off x="971600" y="2708920"/>
            <a:ext cx="7715200" cy="3417244"/>
          </a:xfrm>
        </p:spPr>
        <p:txBody>
          <a:bodyPr>
            <a:normAutofit/>
          </a:bodyPr>
          <a:lstStyle/>
          <a:p>
            <a:pPr algn="r">
              <a:buNone/>
            </a:pPr>
            <a:r>
              <a:rPr lang="en-US" dirty="0" smtClean="0">
                <a:solidFill>
                  <a:schemeClr val="tx1">
                    <a:lumMod val="75000"/>
                  </a:schemeClr>
                </a:solidFill>
              </a:rPr>
              <a:t>Elena </a:t>
            </a:r>
            <a:r>
              <a:rPr lang="en-US" dirty="0" err="1" smtClean="0">
                <a:solidFill>
                  <a:schemeClr val="tx1">
                    <a:lumMod val="75000"/>
                  </a:schemeClr>
                </a:solidFill>
              </a:rPr>
              <a:t>Kardanova</a:t>
            </a:r>
            <a:endParaRPr lang="ru-RU" dirty="0" smtClean="0">
              <a:solidFill>
                <a:schemeClr val="tx1">
                  <a:lumMod val="75000"/>
                </a:schemeClr>
              </a:solidFill>
            </a:endParaRPr>
          </a:p>
          <a:p>
            <a:pPr algn="r">
              <a:buNone/>
            </a:pPr>
            <a:r>
              <a:rPr lang="en-US" dirty="0" smtClean="0">
                <a:solidFill>
                  <a:schemeClr val="tx2">
                    <a:lumMod val="75000"/>
                  </a:schemeClr>
                </a:solidFill>
                <a:hlinkClick r:id="rId2"/>
              </a:rPr>
              <a:t>ekardanova@hse.ru</a:t>
            </a:r>
            <a:endParaRPr lang="ru-RU" dirty="0" smtClean="0">
              <a:solidFill>
                <a:schemeClr val="tx2">
                  <a:lumMod val="75000"/>
                </a:schemeClr>
              </a:solidFill>
            </a:endParaRPr>
          </a:p>
          <a:p>
            <a:pPr algn="r">
              <a:buNone/>
            </a:pPr>
            <a:endParaRPr lang="ru-RU" dirty="0" smtClean="0">
              <a:solidFill>
                <a:schemeClr val="tx2">
                  <a:lumMod val="75000"/>
                </a:schemeClr>
              </a:solidFill>
            </a:endParaRPr>
          </a:p>
          <a:p>
            <a:pPr>
              <a:buNone/>
            </a:pPr>
            <a:r>
              <a:rPr lang="en-US" sz="2000" dirty="0" smtClean="0"/>
              <a:t>Center for monitoring and quality of education</a:t>
            </a:r>
            <a:endParaRPr lang="ru-RU" sz="2000" dirty="0" smtClean="0"/>
          </a:p>
          <a:p>
            <a:pPr>
              <a:buNone/>
            </a:pPr>
            <a:r>
              <a:rPr lang="en-US" sz="2000" dirty="0" smtClean="0"/>
              <a:t>Institute of education</a:t>
            </a:r>
            <a:endParaRPr lang="ru-RU" sz="2000" dirty="0" smtClean="0"/>
          </a:p>
          <a:p>
            <a:pPr>
              <a:buNone/>
            </a:pPr>
            <a:r>
              <a:rPr lang="en-US" sz="2000" dirty="0" smtClean="0"/>
              <a:t>Higher School of Economics</a:t>
            </a:r>
            <a:endParaRPr lang="ru-RU" sz="2000" dirty="0" smtClean="0"/>
          </a:p>
          <a:p>
            <a:pPr>
              <a:buNone/>
            </a:pPr>
            <a:r>
              <a:rPr lang="en-US" sz="2000" dirty="0" smtClean="0"/>
              <a:t>http://ioe.hse.ru/monitoring/</a:t>
            </a:r>
            <a:endParaRPr lang="ru-RU" sz="2000" dirty="0" smtClean="0"/>
          </a:p>
          <a:p>
            <a:pPr>
              <a:buNone/>
            </a:pPr>
            <a:endParaRPr lang="ru-RU" sz="2000" dirty="0" smtClean="0">
              <a:solidFill>
                <a:schemeClr val="tx2">
                  <a:lumMod val="75000"/>
                </a:schemeClr>
              </a:solidFill>
            </a:endParaRPr>
          </a:p>
          <a:p>
            <a:pPr algn="r">
              <a:buNone/>
            </a:pPr>
            <a:endParaRPr lang="ru-RU" dirty="0"/>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7128792" cy="1018951"/>
          </a:xfrm>
        </p:spPr>
        <p:txBody>
          <a:bodyPr>
            <a:normAutofit fontScale="90000"/>
          </a:bodyPr>
          <a:lstStyle/>
          <a:p>
            <a:pPr algn="ctr"/>
            <a:r>
              <a:rPr lang="en-US" sz="4000" dirty="0" smtClean="0">
                <a:solidFill>
                  <a:schemeClr val="tx1"/>
                </a:solidFill>
              </a:rPr>
              <a:t>Approaches to results interpretation</a:t>
            </a:r>
            <a:endParaRPr lang="ru-RU" dirty="0"/>
          </a:p>
        </p:txBody>
      </p:sp>
      <p:sp>
        <p:nvSpPr>
          <p:cNvPr id="5" name="Rectangle 4"/>
          <p:cNvSpPr/>
          <p:nvPr/>
        </p:nvSpPr>
        <p:spPr>
          <a:xfrm>
            <a:off x="4572000" y="1628800"/>
            <a:ext cx="4320480" cy="2492990"/>
          </a:xfrm>
          <a:prstGeom prst="rect">
            <a:avLst/>
          </a:prstGeom>
        </p:spPr>
        <p:txBody>
          <a:bodyPr wrap="square">
            <a:spAutoFit/>
          </a:bodyPr>
          <a:lstStyle/>
          <a:p>
            <a:r>
              <a:rPr lang="en-US" sz="2200" b="1" dirty="0" smtClean="0"/>
              <a:t>Norm-Referenced </a:t>
            </a:r>
            <a:r>
              <a:rPr lang="ru-RU" sz="2200" b="1" i="1" dirty="0" smtClean="0">
                <a:solidFill>
                  <a:schemeClr val="tx2"/>
                </a:solidFill>
              </a:rPr>
              <a:t> </a:t>
            </a:r>
          </a:p>
          <a:p>
            <a:pPr>
              <a:buFont typeface="Arial" pitchFamily="34" charset="0"/>
              <a:buChar char="•"/>
            </a:pPr>
            <a:endParaRPr lang="ru-RU" sz="2200" b="1" i="1" dirty="0" smtClean="0"/>
          </a:p>
          <a:p>
            <a:pPr marL="85725">
              <a:buFont typeface="Wingdings" pitchFamily="2" charset="2"/>
              <a:buChar char="q"/>
            </a:pPr>
            <a:r>
              <a:rPr lang="en-US" sz="1600" dirty="0" smtClean="0"/>
              <a:t> The result of individual student is interpreted depending on the achievement of the whole population</a:t>
            </a:r>
            <a:endParaRPr lang="ru-RU" sz="1600" dirty="0" smtClean="0"/>
          </a:p>
          <a:p>
            <a:pPr marL="85725">
              <a:buNone/>
            </a:pPr>
            <a:endParaRPr lang="ru-RU" sz="1600" dirty="0" smtClean="0"/>
          </a:p>
          <a:p>
            <a:pPr marL="85725">
              <a:buFont typeface="Wingdings" pitchFamily="2" charset="2"/>
              <a:buChar char="q"/>
            </a:pPr>
            <a:r>
              <a:rPr lang="en-US" sz="1600" dirty="0" smtClean="0"/>
              <a:t> Each student gets test score</a:t>
            </a:r>
            <a:endParaRPr lang="ru-RU" sz="1600" dirty="0" smtClean="0"/>
          </a:p>
          <a:p>
            <a:pPr marL="85725">
              <a:buNone/>
            </a:pPr>
            <a:endParaRPr lang="ru-RU" sz="1600" dirty="0" smtClean="0"/>
          </a:p>
          <a:p>
            <a:pPr marL="85725">
              <a:buFont typeface="Wingdings" pitchFamily="2" charset="2"/>
              <a:buChar char="q"/>
            </a:pPr>
            <a:r>
              <a:rPr lang="en-US" sz="1600" dirty="0" smtClean="0"/>
              <a:t> Norms are set</a:t>
            </a:r>
            <a:endParaRPr lang="ru-RU" sz="1600" dirty="0" smtClean="0"/>
          </a:p>
        </p:txBody>
      </p:sp>
      <p:pic>
        <p:nvPicPr>
          <p:cNvPr id="23554" name="Picture 2"/>
          <p:cNvPicPr>
            <a:picLocks noChangeAspect="1" noChangeArrowheads="1"/>
          </p:cNvPicPr>
          <p:nvPr/>
        </p:nvPicPr>
        <p:blipFill>
          <a:blip r:embed="rId2" cstate="print"/>
          <a:srcRect l="4434" t="816"/>
          <a:stretch>
            <a:fillRect/>
          </a:stretch>
        </p:blipFill>
        <p:spPr bwMode="auto">
          <a:xfrm>
            <a:off x="899592" y="1340768"/>
            <a:ext cx="3104009" cy="5517232"/>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76672"/>
            <a:ext cx="7704856" cy="792089"/>
          </a:xfrm>
        </p:spPr>
        <p:txBody>
          <a:bodyPr>
            <a:normAutofit/>
          </a:bodyPr>
          <a:lstStyle/>
          <a:p>
            <a:pPr algn="ctr"/>
            <a:r>
              <a:rPr lang="en-US" sz="3600" dirty="0" smtClean="0">
                <a:solidFill>
                  <a:schemeClr val="tx1"/>
                </a:solidFill>
              </a:rPr>
              <a:t>Approaches to results interpretation</a:t>
            </a:r>
            <a:endParaRPr lang="ru-RU" sz="3600" dirty="0">
              <a:solidFill>
                <a:schemeClr val="tx1"/>
              </a:solidFill>
            </a:endParaRPr>
          </a:p>
        </p:txBody>
      </p:sp>
      <p:sp>
        <p:nvSpPr>
          <p:cNvPr id="3" name="Rectangle 2"/>
          <p:cNvSpPr/>
          <p:nvPr/>
        </p:nvSpPr>
        <p:spPr>
          <a:xfrm>
            <a:off x="4283968" y="1484785"/>
            <a:ext cx="4576022" cy="3539430"/>
          </a:xfrm>
          <a:prstGeom prst="rect">
            <a:avLst/>
          </a:prstGeom>
        </p:spPr>
        <p:txBody>
          <a:bodyPr wrap="square">
            <a:spAutoFit/>
          </a:bodyPr>
          <a:lstStyle/>
          <a:p>
            <a:pPr marL="85725"/>
            <a:r>
              <a:rPr lang="en-US" sz="2200" b="1" dirty="0" smtClean="0"/>
              <a:t>Criterion-referenced </a:t>
            </a:r>
            <a:endParaRPr lang="ru-RU" sz="2200" b="1" dirty="0" smtClean="0"/>
          </a:p>
          <a:p>
            <a:pPr marL="85725"/>
            <a:endParaRPr lang="ru-RU" sz="2200" i="1" dirty="0" smtClean="0"/>
          </a:p>
          <a:p>
            <a:pPr marL="182563"/>
            <a:r>
              <a:rPr lang="ru-RU" dirty="0" smtClean="0"/>
              <a:t> </a:t>
            </a:r>
          </a:p>
          <a:p>
            <a:pPr marL="182563">
              <a:buFont typeface="Wingdings" pitchFamily="2" charset="2"/>
              <a:buChar char="q"/>
            </a:pPr>
            <a:r>
              <a:rPr lang="en-US" dirty="0" smtClean="0"/>
              <a:t> The gradual option of achievement scale is developed. It’s based on students integrated test scores  and benchmarks that divide all participants of testing into groups that relevant to different proficiency levels</a:t>
            </a:r>
          </a:p>
          <a:p>
            <a:pPr marL="182563">
              <a:buFont typeface="Wingdings" pitchFamily="2" charset="2"/>
              <a:buChar char="q"/>
            </a:pPr>
            <a:endParaRPr lang="en-US" dirty="0" smtClean="0"/>
          </a:p>
          <a:p>
            <a:pPr marL="182563">
              <a:buFont typeface="Wingdings" pitchFamily="2" charset="2"/>
              <a:buChar char="q"/>
            </a:pPr>
            <a:r>
              <a:rPr lang="en-US" dirty="0" smtClean="0"/>
              <a:t>Each participant is assigned a proficiensy level </a:t>
            </a:r>
            <a:endParaRPr lang="ru-RU" dirty="0"/>
          </a:p>
        </p:txBody>
      </p:sp>
      <p:pic>
        <p:nvPicPr>
          <p:cNvPr id="24578" name="Picture 2"/>
          <p:cNvPicPr>
            <a:picLocks noChangeAspect="1" noChangeArrowheads="1"/>
          </p:cNvPicPr>
          <p:nvPr/>
        </p:nvPicPr>
        <p:blipFill>
          <a:blip r:embed="rId2" cstate="print"/>
          <a:srcRect l="2230" t="345"/>
          <a:stretch>
            <a:fillRect/>
          </a:stretch>
        </p:blipFill>
        <p:spPr bwMode="auto">
          <a:xfrm>
            <a:off x="971600" y="1484784"/>
            <a:ext cx="2958714" cy="5373216"/>
          </a:xfrm>
          <a:prstGeom prst="rect">
            <a:avLst/>
          </a:prstGeom>
          <a:noFill/>
          <a:ln w="9525">
            <a:no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chemeClr val="tx1"/>
                </a:solidFill>
              </a:rPr>
              <a:t>Students estimation</a:t>
            </a:r>
            <a:endParaRPr lang="ru-RU" sz="3600" dirty="0">
              <a:solidFill>
                <a:schemeClr val="tx1"/>
              </a:solidFill>
            </a:endParaRPr>
          </a:p>
        </p:txBody>
      </p:sp>
      <p:sp>
        <p:nvSpPr>
          <p:cNvPr id="3" name="Content Placeholder 2"/>
          <p:cNvSpPr>
            <a:spLocks noGrp="1"/>
          </p:cNvSpPr>
          <p:nvPr>
            <p:ph idx="1"/>
          </p:nvPr>
        </p:nvSpPr>
        <p:spPr>
          <a:xfrm>
            <a:off x="914400" y="1844824"/>
            <a:ext cx="7906072" cy="4464496"/>
          </a:xfrm>
        </p:spPr>
        <p:txBody>
          <a:bodyPr>
            <a:normAutofit/>
          </a:bodyPr>
          <a:lstStyle/>
          <a:p>
            <a:r>
              <a:rPr lang="en-US" sz="2800" dirty="0" smtClean="0"/>
              <a:t>Rasch model is used as a test model</a:t>
            </a:r>
          </a:p>
          <a:p>
            <a:r>
              <a:rPr lang="en-US" sz="2800" dirty="0" smtClean="0"/>
              <a:t>Test scores are reported on a 1000-point scale with a mean at about 500 and standard deviation of 50</a:t>
            </a:r>
          </a:p>
          <a:p>
            <a:r>
              <a:rPr lang="en-US" sz="2800" dirty="0" smtClean="0"/>
              <a:t>Test scores of all participants are on the same metric scale regardless of the time of test administration and specific set of test items completed</a:t>
            </a:r>
            <a:endParaRPr lang="ru-RU" sz="2800" dirty="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2641600" y="1334284"/>
            <a:ext cx="0" cy="52379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flipH="1" flipV="1">
            <a:off x="2499522" y="1465849"/>
            <a:ext cx="285751"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68" name="Rectangle 1"/>
          <p:cNvSpPr>
            <a:spLocks noChangeArrowheads="1"/>
          </p:cNvSpPr>
          <p:nvPr/>
        </p:nvSpPr>
        <p:spPr bwMode="auto">
          <a:xfrm>
            <a:off x="1857375" y="996148"/>
            <a:ext cx="4572000" cy="338554"/>
          </a:xfrm>
          <a:prstGeom prst="rect">
            <a:avLst/>
          </a:prstGeom>
          <a:solidFill>
            <a:srgbClr val="B4DE86"/>
          </a:solidFill>
          <a:ln w="9525">
            <a:solidFill>
              <a:schemeClr val="bg1"/>
            </a:solidFill>
            <a:miter lim="800000"/>
            <a:headEnd/>
            <a:tailEnd/>
          </a:ln>
        </p:spPr>
        <p:txBody>
          <a:bodyPr anchor="ctr">
            <a:spAutoFit/>
          </a:bodyPr>
          <a:lstStyle/>
          <a:p>
            <a:pPr algn="ctr">
              <a:defRPr/>
            </a:pPr>
            <a:r>
              <a:rPr lang="en-US" sz="1600" b="1" dirty="0">
                <a:latin typeface="+mn-lt"/>
                <a:ea typeface="Calibri" pitchFamily="34" charset="0"/>
                <a:cs typeface="Times New Roman" pitchFamily="18" charset="0"/>
              </a:rPr>
              <a:t>Mathematical competence scale</a:t>
            </a:r>
          </a:p>
        </p:txBody>
      </p:sp>
      <p:cxnSp>
        <p:nvCxnSpPr>
          <p:cNvPr id="16" name="Straight Connector 15"/>
          <p:cNvCxnSpPr/>
          <p:nvPr/>
        </p:nvCxnSpPr>
        <p:spPr>
          <a:xfrm>
            <a:off x="642942" y="2997201"/>
            <a:ext cx="64293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607219" y="4250750"/>
            <a:ext cx="6578094" cy="1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7223" y="5436333"/>
            <a:ext cx="65365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72" name="Rectangle 10"/>
          <p:cNvSpPr>
            <a:spLocks noChangeArrowheads="1"/>
          </p:cNvSpPr>
          <p:nvPr/>
        </p:nvSpPr>
        <p:spPr bwMode="auto">
          <a:xfrm>
            <a:off x="2874081" y="1646836"/>
            <a:ext cx="2571750" cy="646331"/>
          </a:xfrm>
          <a:prstGeom prst="rect">
            <a:avLst/>
          </a:prstGeom>
          <a:noFill/>
          <a:ln w="9525">
            <a:noFill/>
            <a:miter lim="800000"/>
            <a:headEnd/>
            <a:tailEnd/>
          </a:ln>
        </p:spPr>
        <p:txBody>
          <a:bodyPr anchor="ctr">
            <a:spAutoFit/>
          </a:bodyPr>
          <a:lstStyle/>
          <a:p>
            <a:pPr eaLnBrk="0" hangingPunct="0"/>
            <a:r>
              <a:rPr lang="en-US" b="1" dirty="0"/>
              <a:t>Proficiency </a:t>
            </a:r>
            <a:r>
              <a:rPr lang="en-US" b="1" dirty="0">
                <a:latin typeface="Courier New CYR"/>
                <a:ea typeface="Calibri" pitchFamily="34" charset="0"/>
                <a:cs typeface="Times New Roman" pitchFamily="18" charset="0"/>
              </a:rPr>
              <a:t>level 3</a:t>
            </a:r>
            <a:endParaRPr lang="ru-RU" dirty="0">
              <a:ea typeface="Calibri" pitchFamily="34" charset="0"/>
              <a:cs typeface="Times New Roman" pitchFamily="18" charset="0"/>
            </a:endParaRPr>
          </a:p>
          <a:p>
            <a:pPr eaLnBrk="0" hangingPunct="0"/>
            <a:endParaRPr lang="ru-RU" dirty="0">
              <a:ea typeface="Calibri" pitchFamily="34" charset="0"/>
              <a:cs typeface="Times New Roman" pitchFamily="18" charset="0"/>
            </a:endParaRPr>
          </a:p>
        </p:txBody>
      </p:sp>
      <p:sp>
        <p:nvSpPr>
          <p:cNvPr id="11273" name="Rectangle 11"/>
          <p:cNvSpPr>
            <a:spLocks noChangeArrowheads="1"/>
          </p:cNvSpPr>
          <p:nvPr/>
        </p:nvSpPr>
        <p:spPr bwMode="auto">
          <a:xfrm>
            <a:off x="1" y="0"/>
            <a:ext cx="1755775" cy="369332"/>
          </a:xfrm>
          <a:prstGeom prst="rect">
            <a:avLst/>
          </a:prstGeom>
          <a:noFill/>
          <a:ln w="9525">
            <a:noFill/>
            <a:miter lim="800000"/>
            <a:headEnd/>
            <a:tailEnd/>
          </a:ln>
        </p:spPr>
        <p:txBody>
          <a:bodyPr anchor="ctr">
            <a:spAutoFit/>
          </a:bodyPr>
          <a:lstStyle/>
          <a:p>
            <a:pPr algn="just" eaLnBrk="0" hangingPunct="0"/>
            <a:r>
              <a:rPr lang="ru-RU" sz="900">
                <a:latin typeface="Courier New CYR"/>
                <a:ea typeface="Calibri" pitchFamily="34" charset="0"/>
                <a:cs typeface="Times New Roman" pitchFamily="18" charset="0"/>
              </a:rPr>
              <a:t>                 </a:t>
            </a:r>
            <a:endParaRPr lang="ru-RU" sz="800">
              <a:ea typeface="Calibri" pitchFamily="34" charset="0"/>
              <a:cs typeface="Times New Roman" pitchFamily="18" charset="0"/>
            </a:endParaRPr>
          </a:p>
          <a:p>
            <a:pPr algn="just" eaLnBrk="0" hangingPunct="0"/>
            <a:r>
              <a:rPr lang="en-US" sz="900">
                <a:latin typeface="Courier New CYR"/>
                <a:ea typeface="Calibri" pitchFamily="34" charset="0"/>
                <a:cs typeface="Times New Roman" pitchFamily="18" charset="0"/>
              </a:rPr>
              <a:t>                                                </a:t>
            </a:r>
            <a:endParaRPr lang="en-US">
              <a:ea typeface="Calibri" pitchFamily="34" charset="0"/>
              <a:cs typeface="Times New Roman" pitchFamily="18" charset="0"/>
            </a:endParaRPr>
          </a:p>
        </p:txBody>
      </p:sp>
      <p:sp>
        <p:nvSpPr>
          <p:cNvPr id="12" name="Rounded Rectangle 11"/>
          <p:cNvSpPr/>
          <p:nvPr/>
        </p:nvSpPr>
        <p:spPr>
          <a:xfrm>
            <a:off x="5828004" y="1873252"/>
            <a:ext cx="2714625" cy="1020093"/>
          </a:xfrm>
          <a:prstGeom prst="roundRect">
            <a:avLst/>
          </a:prstGeom>
          <a:solidFill>
            <a:schemeClr val="tx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We expect student A to successfully complete at least 50% of  level 3 items</a:t>
            </a:r>
            <a:r>
              <a:rPr lang="ru-RU" sz="1600" dirty="0"/>
              <a:t> </a:t>
            </a:r>
          </a:p>
        </p:txBody>
      </p:sp>
      <p:cxnSp>
        <p:nvCxnSpPr>
          <p:cNvPr id="14" name="Elbow Connector 13"/>
          <p:cNvCxnSpPr/>
          <p:nvPr/>
        </p:nvCxnSpPr>
        <p:spPr>
          <a:xfrm flipV="1">
            <a:off x="2714625" y="2163531"/>
            <a:ext cx="2857500" cy="389711"/>
          </a:xfrm>
          <a:prstGeom prst="bentConnector3">
            <a:avLst>
              <a:gd name="adj1" fmla="val 50000"/>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276" name="Rectangle 14"/>
          <p:cNvSpPr>
            <a:spLocks noChangeArrowheads="1"/>
          </p:cNvSpPr>
          <p:nvPr/>
        </p:nvSpPr>
        <p:spPr bwMode="auto">
          <a:xfrm>
            <a:off x="2928942" y="2148796"/>
            <a:ext cx="1000125" cy="307777"/>
          </a:xfrm>
          <a:prstGeom prst="rect">
            <a:avLst/>
          </a:prstGeom>
          <a:noFill/>
          <a:ln w="9525">
            <a:noFill/>
            <a:miter lim="800000"/>
            <a:headEnd/>
            <a:tailEnd/>
          </a:ln>
        </p:spPr>
        <p:txBody>
          <a:bodyPr>
            <a:spAutoFit/>
          </a:bodyPr>
          <a:lstStyle/>
          <a:p>
            <a:r>
              <a:rPr lang="en-US" sz="1400" dirty="0"/>
              <a:t>Student A</a:t>
            </a:r>
            <a:endParaRPr lang="ru-RU" sz="1400" dirty="0"/>
          </a:p>
        </p:txBody>
      </p:sp>
      <p:cxnSp>
        <p:nvCxnSpPr>
          <p:cNvPr id="19" name="Straight Connector 18"/>
          <p:cNvCxnSpPr/>
          <p:nvPr/>
        </p:nvCxnSpPr>
        <p:spPr>
          <a:xfrm rot="5400000">
            <a:off x="4822829" y="2155025"/>
            <a:ext cx="1643063"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78" name="Rectangle 22"/>
          <p:cNvSpPr>
            <a:spLocks noChangeArrowheads="1"/>
          </p:cNvSpPr>
          <p:nvPr/>
        </p:nvSpPr>
        <p:spPr bwMode="auto">
          <a:xfrm>
            <a:off x="2928942" y="2998789"/>
            <a:ext cx="2428875" cy="369332"/>
          </a:xfrm>
          <a:prstGeom prst="rect">
            <a:avLst/>
          </a:prstGeom>
          <a:noFill/>
          <a:ln w="9525">
            <a:noFill/>
            <a:miter lim="800000"/>
            <a:headEnd/>
            <a:tailEnd/>
          </a:ln>
        </p:spPr>
        <p:txBody>
          <a:bodyPr>
            <a:spAutoFit/>
          </a:bodyPr>
          <a:lstStyle/>
          <a:p>
            <a:r>
              <a:rPr lang="en-US" b="1" dirty="0"/>
              <a:t>Proficiency</a:t>
            </a:r>
            <a:r>
              <a:rPr lang="en-US" b="1" baseline="30000" dirty="0"/>
              <a:t>  </a:t>
            </a:r>
            <a:r>
              <a:rPr lang="en-US" b="1" dirty="0">
                <a:latin typeface="Courier New CYR"/>
                <a:cs typeface="Courier New" pitchFamily="49" charset="0"/>
              </a:rPr>
              <a:t>level 2</a:t>
            </a:r>
            <a:endParaRPr lang="ru-RU" b="1" dirty="0">
              <a:latin typeface="Courier New CYR"/>
              <a:cs typeface="Courier New" pitchFamily="49" charset="0"/>
            </a:endParaRPr>
          </a:p>
        </p:txBody>
      </p:sp>
      <p:sp>
        <p:nvSpPr>
          <p:cNvPr id="11279" name="Rectangle 24"/>
          <p:cNvSpPr>
            <a:spLocks noChangeArrowheads="1"/>
          </p:cNvSpPr>
          <p:nvPr/>
        </p:nvSpPr>
        <p:spPr bwMode="auto">
          <a:xfrm>
            <a:off x="2928942" y="4262149"/>
            <a:ext cx="2428875" cy="369332"/>
          </a:xfrm>
          <a:prstGeom prst="rect">
            <a:avLst/>
          </a:prstGeom>
          <a:noFill/>
          <a:ln w="9525">
            <a:noFill/>
            <a:miter lim="800000"/>
            <a:headEnd/>
            <a:tailEnd/>
          </a:ln>
        </p:spPr>
        <p:txBody>
          <a:bodyPr>
            <a:spAutoFit/>
          </a:bodyPr>
          <a:lstStyle/>
          <a:p>
            <a:r>
              <a:rPr lang="en-US" b="1" dirty="0"/>
              <a:t>Proficiency</a:t>
            </a:r>
            <a:r>
              <a:rPr lang="en-US" b="1" dirty="0">
                <a:latin typeface="Courier New CYR"/>
                <a:cs typeface="Courier New" pitchFamily="49" charset="0"/>
              </a:rPr>
              <a:t> level 1</a:t>
            </a:r>
            <a:endParaRPr lang="ru-RU" b="1" dirty="0">
              <a:latin typeface="Courier New CYR"/>
              <a:cs typeface="Courier New" pitchFamily="49" charset="0"/>
            </a:endParaRPr>
          </a:p>
        </p:txBody>
      </p:sp>
      <p:sp>
        <p:nvSpPr>
          <p:cNvPr id="11280" name="Rectangle 26"/>
          <p:cNvSpPr>
            <a:spLocks noChangeArrowheads="1"/>
          </p:cNvSpPr>
          <p:nvPr/>
        </p:nvSpPr>
        <p:spPr bwMode="auto">
          <a:xfrm>
            <a:off x="3000375" y="5500689"/>
            <a:ext cx="2357438" cy="369332"/>
          </a:xfrm>
          <a:prstGeom prst="rect">
            <a:avLst/>
          </a:prstGeom>
          <a:noFill/>
          <a:ln w="9525">
            <a:noFill/>
            <a:miter lim="800000"/>
            <a:headEnd/>
            <a:tailEnd/>
          </a:ln>
        </p:spPr>
        <p:txBody>
          <a:bodyPr>
            <a:spAutoFit/>
          </a:bodyPr>
          <a:lstStyle/>
          <a:p>
            <a:r>
              <a:rPr lang="en-US" b="1">
                <a:latin typeface="Courier New CYR"/>
                <a:cs typeface="Courier New" pitchFamily="49" charset="0"/>
              </a:rPr>
              <a:t>Below level 1</a:t>
            </a:r>
            <a:endParaRPr lang="ru-RU" b="1">
              <a:latin typeface="Courier New CYR"/>
              <a:cs typeface="Courier New" pitchFamily="49" charset="0"/>
            </a:endParaRPr>
          </a:p>
        </p:txBody>
      </p:sp>
      <p:sp>
        <p:nvSpPr>
          <p:cNvPr id="28" name="Rounded Rectangle 27"/>
          <p:cNvSpPr/>
          <p:nvPr/>
        </p:nvSpPr>
        <p:spPr>
          <a:xfrm>
            <a:off x="5828004" y="3108325"/>
            <a:ext cx="2714625" cy="1071563"/>
          </a:xfrm>
          <a:prstGeom prst="roundRect">
            <a:avLst/>
          </a:prstGeom>
          <a:solidFill>
            <a:schemeClr val="tx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We expect student B to successfully complete at least 50% of  level 2 items</a:t>
            </a:r>
            <a:endParaRPr lang="ru-RU" sz="1600" dirty="0"/>
          </a:p>
        </p:txBody>
      </p:sp>
      <p:cxnSp>
        <p:nvCxnSpPr>
          <p:cNvPr id="36" name="Straight Connector 35"/>
          <p:cNvCxnSpPr/>
          <p:nvPr/>
        </p:nvCxnSpPr>
        <p:spPr>
          <a:xfrm>
            <a:off x="5640394" y="3013076"/>
            <a:ext cx="1" cy="1249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flipV="1">
            <a:off x="2695487" y="3459020"/>
            <a:ext cx="2928938" cy="357187"/>
          </a:xfrm>
          <a:prstGeom prst="bentConnector3">
            <a:avLst>
              <a:gd name="adj1" fmla="val 50000"/>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284" name="Rectangle 38"/>
          <p:cNvSpPr>
            <a:spLocks noChangeArrowheads="1"/>
          </p:cNvSpPr>
          <p:nvPr/>
        </p:nvSpPr>
        <p:spPr bwMode="auto">
          <a:xfrm>
            <a:off x="2857488" y="3357563"/>
            <a:ext cx="1143008" cy="307777"/>
          </a:xfrm>
          <a:prstGeom prst="rect">
            <a:avLst/>
          </a:prstGeom>
          <a:noFill/>
          <a:ln w="9525">
            <a:noFill/>
            <a:miter lim="800000"/>
            <a:headEnd/>
            <a:tailEnd/>
          </a:ln>
        </p:spPr>
        <p:txBody>
          <a:bodyPr wrap="square">
            <a:spAutoFit/>
          </a:bodyPr>
          <a:lstStyle/>
          <a:p>
            <a:r>
              <a:rPr lang="en-US" sz="1400" dirty="0"/>
              <a:t>Student B</a:t>
            </a:r>
            <a:endParaRPr lang="ru-RU" sz="1400" dirty="0"/>
          </a:p>
        </p:txBody>
      </p:sp>
      <p:cxnSp>
        <p:nvCxnSpPr>
          <p:cNvPr id="42" name="Straight Connector 41"/>
          <p:cNvCxnSpPr/>
          <p:nvPr/>
        </p:nvCxnSpPr>
        <p:spPr>
          <a:xfrm>
            <a:off x="5643563" y="4262151"/>
            <a:ext cx="1588" cy="1137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5857879" y="4357688"/>
            <a:ext cx="2714625" cy="1000125"/>
          </a:xfrm>
          <a:prstGeom prst="roundRect">
            <a:avLst/>
          </a:prstGeom>
          <a:solidFill>
            <a:schemeClr val="tx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We expect student C to successfully complete at least 50% of  level 1 items</a:t>
            </a:r>
            <a:r>
              <a:rPr lang="ru-RU" sz="1600" dirty="0"/>
              <a:t> </a:t>
            </a:r>
          </a:p>
        </p:txBody>
      </p:sp>
      <p:cxnSp>
        <p:nvCxnSpPr>
          <p:cNvPr id="45" name="Elbow Connector 44"/>
          <p:cNvCxnSpPr/>
          <p:nvPr/>
        </p:nvCxnSpPr>
        <p:spPr>
          <a:xfrm flipV="1">
            <a:off x="2714625" y="4756946"/>
            <a:ext cx="2928938" cy="285751"/>
          </a:xfrm>
          <a:prstGeom prst="bentConnector3">
            <a:avLst>
              <a:gd name="adj1" fmla="val 50000"/>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288" name="Rectangle 45"/>
          <p:cNvSpPr>
            <a:spLocks noChangeArrowheads="1"/>
          </p:cNvSpPr>
          <p:nvPr/>
        </p:nvSpPr>
        <p:spPr bwMode="auto">
          <a:xfrm>
            <a:off x="3000379" y="4643441"/>
            <a:ext cx="1142993" cy="307777"/>
          </a:xfrm>
          <a:prstGeom prst="rect">
            <a:avLst/>
          </a:prstGeom>
          <a:noFill/>
          <a:ln w="9525">
            <a:noFill/>
            <a:miter lim="800000"/>
            <a:headEnd/>
            <a:tailEnd/>
          </a:ln>
        </p:spPr>
        <p:txBody>
          <a:bodyPr wrap="square">
            <a:spAutoFit/>
          </a:bodyPr>
          <a:lstStyle/>
          <a:p>
            <a:r>
              <a:rPr lang="en-US" sz="1400" dirty="0"/>
              <a:t>Student C</a:t>
            </a:r>
            <a:endParaRPr lang="ru-RU" sz="1400" dirty="0"/>
          </a:p>
        </p:txBody>
      </p:sp>
      <p:cxnSp>
        <p:nvCxnSpPr>
          <p:cNvPr id="52" name="Straight Connector 51"/>
          <p:cNvCxnSpPr/>
          <p:nvPr/>
        </p:nvCxnSpPr>
        <p:spPr>
          <a:xfrm rot="5400000">
            <a:off x="5108577" y="5971324"/>
            <a:ext cx="1071563"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5857879" y="5535613"/>
            <a:ext cx="2714625" cy="1036640"/>
          </a:xfrm>
          <a:prstGeom prst="roundRect">
            <a:avLst/>
          </a:prstGeom>
          <a:solidFill>
            <a:schemeClr val="tx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We expect student D to be unable to successfully complete even 50% of level 1 items</a:t>
            </a:r>
            <a:endParaRPr lang="ru-RU" sz="1600" dirty="0"/>
          </a:p>
        </p:txBody>
      </p:sp>
      <p:cxnSp>
        <p:nvCxnSpPr>
          <p:cNvPr id="55" name="Elbow Connector 54"/>
          <p:cNvCxnSpPr/>
          <p:nvPr/>
        </p:nvCxnSpPr>
        <p:spPr>
          <a:xfrm flipV="1">
            <a:off x="2714625" y="6000751"/>
            <a:ext cx="2928938" cy="285751"/>
          </a:xfrm>
          <a:prstGeom prst="bentConnector3">
            <a:avLst>
              <a:gd name="adj1" fmla="val 50000"/>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292" name="Rectangle 55"/>
          <p:cNvSpPr>
            <a:spLocks noChangeArrowheads="1"/>
          </p:cNvSpPr>
          <p:nvPr/>
        </p:nvSpPr>
        <p:spPr bwMode="auto">
          <a:xfrm>
            <a:off x="3071817" y="5929317"/>
            <a:ext cx="1071555" cy="307777"/>
          </a:xfrm>
          <a:prstGeom prst="rect">
            <a:avLst/>
          </a:prstGeom>
          <a:noFill/>
          <a:ln w="9525">
            <a:noFill/>
            <a:miter lim="800000"/>
            <a:headEnd/>
            <a:tailEnd/>
          </a:ln>
        </p:spPr>
        <p:txBody>
          <a:bodyPr wrap="square">
            <a:spAutoFit/>
          </a:bodyPr>
          <a:lstStyle/>
          <a:p>
            <a:r>
              <a:rPr lang="en-US" sz="1400" dirty="0"/>
              <a:t>Student D</a:t>
            </a:r>
            <a:endParaRPr lang="ru-RU" sz="1400" dirty="0"/>
          </a:p>
        </p:txBody>
      </p:sp>
      <p:sp>
        <p:nvSpPr>
          <p:cNvPr id="11293" name="Rectangle 57"/>
          <p:cNvSpPr>
            <a:spLocks noChangeArrowheads="1"/>
          </p:cNvSpPr>
          <p:nvPr/>
        </p:nvSpPr>
        <p:spPr bwMode="auto">
          <a:xfrm flipH="1">
            <a:off x="49265" y="4077207"/>
            <a:ext cx="642938" cy="369332"/>
          </a:xfrm>
          <a:prstGeom prst="rect">
            <a:avLst/>
          </a:prstGeom>
          <a:noFill/>
          <a:ln w="9525">
            <a:noFill/>
            <a:miter lim="800000"/>
            <a:headEnd/>
            <a:tailEnd/>
          </a:ln>
        </p:spPr>
        <p:txBody>
          <a:bodyPr>
            <a:spAutoFit/>
          </a:bodyPr>
          <a:lstStyle/>
          <a:p>
            <a:r>
              <a:rPr lang="en-US" dirty="0"/>
              <a:t>500</a:t>
            </a:r>
            <a:endParaRPr lang="ru-RU" dirty="0"/>
          </a:p>
        </p:txBody>
      </p:sp>
      <p:sp>
        <p:nvSpPr>
          <p:cNvPr id="11294" name="Rectangle 58"/>
          <p:cNvSpPr>
            <a:spLocks noChangeArrowheads="1"/>
          </p:cNvSpPr>
          <p:nvPr/>
        </p:nvSpPr>
        <p:spPr bwMode="auto">
          <a:xfrm>
            <a:off x="49264" y="2778887"/>
            <a:ext cx="706311" cy="369332"/>
          </a:xfrm>
          <a:prstGeom prst="rect">
            <a:avLst/>
          </a:prstGeom>
          <a:noFill/>
          <a:ln w="9525">
            <a:noFill/>
            <a:miter lim="800000"/>
            <a:headEnd/>
            <a:tailEnd/>
          </a:ln>
        </p:spPr>
        <p:txBody>
          <a:bodyPr wrap="square">
            <a:spAutoFit/>
          </a:bodyPr>
          <a:lstStyle/>
          <a:p>
            <a:r>
              <a:rPr lang="en-US" dirty="0"/>
              <a:t>570</a:t>
            </a:r>
            <a:endParaRPr lang="ru-RU" dirty="0"/>
          </a:p>
        </p:txBody>
      </p:sp>
      <p:sp>
        <p:nvSpPr>
          <p:cNvPr id="11295" name="Rectangle 59"/>
          <p:cNvSpPr>
            <a:spLocks noChangeArrowheads="1"/>
          </p:cNvSpPr>
          <p:nvPr/>
        </p:nvSpPr>
        <p:spPr bwMode="auto">
          <a:xfrm>
            <a:off x="49264" y="5246699"/>
            <a:ext cx="706311" cy="369332"/>
          </a:xfrm>
          <a:prstGeom prst="rect">
            <a:avLst/>
          </a:prstGeom>
          <a:noFill/>
          <a:ln w="9525">
            <a:noFill/>
            <a:miter lim="800000"/>
            <a:headEnd/>
            <a:tailEnd/>
          </a:ln>
        </p:spPr>
        <p:txBody>
          <a:bodyPr wrap="square">
            <a:spAutoFit/>
          </a:bodyPr>
          <a:lstStyle/>
          <a:p>
            <a:r>
              <a:rPr lang="en-US" dirty="0"/>
              <a:t>430</a:t>
            </a:r>
            <a:endParaRPr lang="ru-RU" dirty="0"/>
          </a:p>
        </p:txBody>
      </p:sp>
      <p:sp>
        <p:nvSpPr>
          <p:cNvPr id="61" name="Rounded Rectangle 60"/>
          <p:cNvSpPr/>
          <p:nvPr/>
        </p:nvSpPr>
        <p:spPr>
          <a:xfrm>
            <a:off x="987850" y="2320551"/>
            <a:ext cx="1272314" cy="1240735"/>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Items of </a:t>
            </a:r>
          </a:p>
          <a:p>
            <a:pPr algn="ctr">
              <a:defRPr/>
            </a:pPr>
            <a:r>
              <a:rPr lang="en-US" b="1" dirty="0">
                <a:solidFill>
                  <a:schemeClr val="tx1"/>
                </a:solidFill>
              </a:rPr>
              <a:t>the 3</a:t>
            </a:r>
            <a:r>
              <a:rPr lang="en-US" b="1" baseline="30000" dirty="0">
                <a:solidFill>
                  <a:schemeClr val="tx1"/>
                </a:solidFill>
              </a:rPr>
              <a:t>rd</a:t>
            </a:r>
            <a:endParaRPr lang="en-US" b="1" dirty="0">
              <a:solidFill>
                <a:schemeClr val="tx1"/>
              </a:solidFill>
            </a:endParaRPr>
          </a:p>
          <a:p>
            <a:pPr algn="ctr">
              <a:defRPr/>
            </a:pPr>
            <a:r>
              <a:rPr lang="en-US" b="1" dirty="0">
                <a:solidFill>
                  <a:schemeClr val="tx1"/>
                </a:solidFill>
              </a:rPr>
              <a:t>level</a:t>
            </a:r>
            <a:endParaRPr lang="ru-RU" b="1" dirty="0">
              <a:solidFill>
                <a:schemeClr val="tx1"/>
              </a:solidFill>
            </a:endParaRPr>
          </a:p>
        </p:txBody>
      </p:sp>
      <p:sp>
        <p:nvSpPr>
          <p:cNvPr id="62" name="Rounded Rectangle 61"/>
          <p:cNvSpPr/>
          <p:nvPr/>
        </p:nvSpPr>
        <p:spPr>
          <a:xfrm>
            <a:off x="987853" y="4831016"/>
            <a:ext cx="1285875" cy="1252285"/>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Items of </a:t>
            </a:r>
          </a:p>
          <a:p>
            <a:pPr algn="ctr">
              <a:defRPr/>
            </a:pPr>
            <a:r>
              <a:rPr lang="en-US" b="1" dirty="0">
                <a:solidFill>
                  <a:schemeClr val="tx1"/>
                </a:solidFill>
              </a:rPr>
              <a:t>the 1</a:t>
            </a:r>
            <a:r>
              <a:rPr lang="en-US" b="1" baseline="30000" dirty="0">
                <a:solidFill>
                  <a:schemeClr val="tx1"/>
                </a:solidFill>
              </a:rPr>
              <a:t>st</a:t>
            </a:r>
            <a:endParaRPr lang="en-US" b="1" dirty="0">
              <a:solidFill>
                <a:schemeClr val="tx1"/>
              </a:solidFill>
            </a:endParaRPr>
          </a:p>
          <a:p>
            <a:pPr algn="ctr">
              <a:defRPr/>
            </a:pPr>
            <a:r>
              <a:rPr lang="en-US" b="1" dirty="0">
                <a:solidFill>
                  <a:schemeClr val="tx1"/>
                </a:solidFill>
              </a:rPr>
              <a:t>level</a:t>
            </a:r>
            <a:endParaRPr lang="ru-RU" b="1" dirty="0">
              <a:solidFill>
                <a:schemeClr val="tx1"/>
              </a:solidFill>
            </a:endParaRPr>
          </a:p>
        </p:txBody>
      </p:sp>
      <p:sp>
        <p:nvSpPr>
          <p:cNvPr id="63" name="Rounded Rectangle 62"/>
          <p:cNvSpPr/>
          <p:nvPr/>
        </p:nvSpPr>
        <p:spPr>
          <a:xfrm>
            <a:off x="986564" y="3546871"/>
            <a:ext cx="1285875" cy="126603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Items of </a:t>
            </a:r>
          </a:p>
          <a:p>
            <a:pPr algn="ctr">
              <a:defRPr/>
            </a:pPr>
            <a:r>
              <a:rPr lang="en-US" b="1" dirty="0">
                <a:solidFill>
                  <a:schemeClr val="tx1"/>
                </a:solidFill>
              </a:rPr>
              <a:t>the 2</a:t>
            </a:r>
            <a:r>
              <a:rPr lang="en-US" b="1" baseline="30000" dirty="0">
                <a:solidFill>
                  <a:schemeClr val="tx1"/>
                </a:solidFill>
              </a:rPr>
              <a:t>nd</a:t>
            </a:r>
            <a:endParaRPr lang="en-US" b="1" dirty="0">
              <a:solidFill>
                <a:schemeClr val="tx1"/>
              </a:solidFill>
            </a:endParaRPr>
          </a:p>
          <a:p>
            <a:pPr algn="ctr">
              <a:defRPr/>
            </a:pPr>
            <a:r>
              <a:rPr lang="en-US" b="1" dirty="0">
                <a:solidFill>
                  <a:schemeClr val="tx1"/>
                </a:solidFill>
              </a:rPr>
              <a:t>level</a:t>
            </a:r>
            <a:endParaRPr lang="ru-RU" b="1" dirty="0">
              <a:solidFill>
                <a:schemeClr val="tx1"/>
              </a:solidFill>
            </a:endParaRPr>
          </a:p>
        </p:txBody>
      </p:sp>
      <p:sp>
        <p:nvSpPr>
          <p:cNvPr id="15" name="TextBox 14"/>
          <p:cNvSpPr txBox="1"/>
          <p:nvPr/>
        </p:nvSpPr>
        <p:spPr>
          <a:xfrm>
            <a:off x="899592" y="184947"/>
            <a:ext cx="7272808" cy="651765"/>
          </a:xfrm>
          <a:prstGeom prst="rect">
            <a:avLst/>
          </a:prstGeom>
          <a:noFill/>
        </p:spPr>
        <p:txBody>
          <a:bodyPr wrap="square" rtlCol="0">
            <a:spAutoFit/>
          </a:bodyPr>
          <a:lstStyle/>
          <a:p>
            <a:pPr algn="ctr"/>
            <a:r>
              <a:rPr lang="en-US" sz="3600" dirty="0" smtClean="0"/>
              <a:t>Estimation of examinees</a:t>
            </a:r>
            <a:endParaRPr lang="ru-RU" sz="3600"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H="1">
            <a:off x="899592" y="188640"/>
            <a:ext cx="7022014" cy="584775"/>
          </a:xfrm>
          <a:prstGeom prst="rect">
            <a:avLst/>
          </a:prstGeom>
        </p:spPr>
        <p:txBody>
          <a:bodyPr wrap="square">
            <a:spAutoFit/>
          </a:bodyPr>
          <a:lstStyle/>
          <a:p>
            <a:pPr algn="ctr"/>
            <a:r>
              <a:rPr lang="en-US" sz="3200" dirty="0" smtClean="0"/>
              <a:t>Interpretation of benchmarks</a:t>
            </a:r>
            <a:r>
              <a:rPr lang="ru-RU" sz="3200" dirty="0" smtClean="0"/>
              <a:t> </a:t>
            </a:r>
            <a:endParaRPr lang="ru-RU" sz="3200" dirty="0"/>
          </a:p>
        </p:txBody>
      </p:sp>
      <p:sp>
        <p:nvSpPr>
          <p:cNvPr id="4" name="Rectangle 3"/>
          <p:cNvSpPr/>
          <p:nvPr/>
        </p:nvSpPr>
        <p:spPr>
          <a:xfrm>
            <a:off x="5580112" y="1628800"/>
            <a:ext cx="2664296" cy="4401205"/>
          </a:xfrm>
          <a:prstGeom prst="rect">
            <a:avLst/>
          </a:prstGeom>
        </p:spPr>
        <p:txBody>
          <a:bodyPr wrap="square">
            <a:spAutoFit/>
          </a:bodyPr>
          <a:lstStyle/>
          <a:p>
            <a:pPr algn="r">
              <a:tabLst>
                <a:tab pos="1520825" algn="l"/>
              </a:tabLst>
            </a:pPr>
            <a:r>
              <a:rPr lang="en-US" sz="2000" b="1" dirty="0" smtClean="0">
                <a:solidFill>
                  <a:schemeClr val="accent4">
                    <a:lumMod val="50000"/>
                  </a:schemeClr>
                </a:solidFill>
              </a:rPr>
              <a:t>Benchmarks: </a:t>
            </a:r>
          </a:p>
          <a:p>
            <a:pPr algn="r"/>
            <a:r>
              <a:rPr lang="en-US" dirty="0" smtClean="0"/>
              <a:t> </a:t>
            </a:r>
          </a:p>
          <a:p>
            <a:pPr algn="r"/>
            <a:r>
              <a:rPr lang="ru-RU" dirty="0" smtClean="0"/>
              <a:t>57</a:t>
            </a:r>
            <a:r>
              <a:rPr lang="en-US" dirty="0" smtClean="0"/>
              <a:t>0 (border btw.</a:t>
            </a:r>
            <a:r>
              <a:rPr lang="ru-RU" dirty="0" smtClean="0"/>
              <a:t> </a:t>
            </a:r>
          </a:p>
          <a:p>
            <a:pPr algn="r"/>
            <a:r>
              <a:rPr lang="en-US" dirty="0" smtClean="0"/>
              <a:t>2 and</a:t>
            </a:r>
            <a:r>
              <a:rPr lang="ru-RU" dirty="0" smtClean="0"/>
              <a:t> </a:t>
            </a:r>
            <a:r>
              <a:rPr lang="en-US" dirty="0" smtClean="0"/>
              <a:t>3 proficiency levels</a:t>
            </a:r>
            <a:r>
              <a:rPr lang="ru-RU" dirty="0" smtClean="0"/>
              <a:t>)</a:t>
            </a:r>
          </a:p>
          <a:p>
            <a:pPr algn="r"/>
            <a:r>
              <a:rPr lang="en-US" dirty="0" smtClean="0"/>
              <a:t> </a:t>
            </a:r>
            <a:endParaRPr lang="ru-RU" dirty="0" smtClean="0"/>
          </a:p>
          <a:p>
            <a:pPr algn="r"/>
            <a:r>
              <a:rPr lang="en-US" dirty="0" smtClean="0"/>
              <a:t>5</a:t>
            </a:r>
            <a:r>
              <a:rPr lang="ru-RU" dirty="0" smtClean="0"/>
              <a:t>0</a:t>
            </a:r>
            <a:r>
              <a:rPr lang="en-US" dirty="0" smtClean="0"/>
              <a:t>0 (border btw.</a:t>
            </a:r>
            <a:r>
              <a:rPr lang="ru-RU" dirty="0" smtClean="0"/>
              <a:t>  </a:t>
            </a:r>
          </a:p>
          <a:p>
            <a:pPr algn="r"/>
            <a:r>
              <a:rPr lang="ru-RU" dirty="0" smtClean="0"/>
              <a:t>1</a:t>
            </a:r>
            <a:r>
              <a:rPr lang="en-US" dirty="0" smtClean="0"/>
              <a:t> and</a:t>
            </a:r>
            <a:r>
              <a:rPr lang="ru-RU" dirty="0" smtClean="0"/>
              <a:t> 2</a:t>
            </a:r>
            <a:r>
              <a:rPr lang="en-US" dirty="0" smtClean="0"/>
              <a:t> </a:t>
            </a:r>
            <a:r>
              <a:rPr lang="en-US" dirty="0"/>
              <a:t>proficiency levels)</a:t>
            </a:r>
            <a:endParaRPr lang="ru-RU" dirty="0" smtClean="0"/>
          </a:p>
          <a:p>
            <a:pPr algn="r"/>
            <a:r>
              <a:rPr lang="en-US" dirty="0" smtClean="0"/>
              <a:t> </a:t>
            </a:r>
          </a:p>
          <a:p>
            <a:pPr algn="r"/>
            <a:r>
              <a:rPr lang="en-US" dirty="0" smtClean="0"/>
              <a:t>4</a:t>
            </a:r>
            <a:r>
              <a:rPr lang="ru-RU" dirty="0" smtClean="0"/>
              <a:t>3</a:t>
            </a:r>
            <a:r>
              <a:rPr lang="en-US" dirty="0" smtClean="0"/>
              <a:t>0 (border btw.</a:t>
            </a:r>
            <a:r>
              <a:rPr lang="ru-RU" dirty="0" smtClean="0"/>
              <a:t> </a:t>
            </a:r>
          </a:p>
          <a:p>
            <a:pPr algn="r"/>
            <a:r>
              <a:rPr lang="en-US" dirty="0" smtClean="0"/>
              <a:t>0 and</a:t>
            </a:r>
            <a:r>
              <a:rPr lang="ru-RU" dirty="0" smtClean="0"/>
              <a:t> 1</a:t>
            </a:r>
            <a:r>
              <a:rPr lang="en-US" dirty="0" smtClean="0"/>
              <a:t> </a:t>
            </a:r>
            <a:r>
              <a:rPr lang="en-US" dirty="0"/>
              <a:t>proficiency levels)</a:t>
            </a:r>
            <a:endParaRPr lang="ru-RU" dirty="0" smtClean="0"/>
          </a:p>
          <a:p>
            <a:pPr algn="r"/>
            <a:endParaRPr lang="ru-RU" sz="2200" dirty="0" smtClean="0"/>
          </a:p>
          <a:p>
            <a:pPr algn="r"/>
            <a:endParaRPr lang="ru-RU" sz="2200" dirty="0"/>
          </a:p>
        </p:txBody>
      </p:sp>
      <p:pic>
        <p:nvPicPr>
          <p:cNvPr id="25602" name="Picture 2"/>
          <p:cNvPicPr>
            <a:picLocks noChangeAspect="1" noChangeArrowheads="1"/>
          </p:cNvPicPr>
          <p:nvPr/>
        </p:nvPicPr>
        <p:blipFill>
          <a:blip r:embed="rId2" cstate="print"/>
          <a:srcRect l="3162" t="-60" r="4242"/>
          <a:stretch>
            <a:fillRect/>
          </a:stretch>
        </p:blipFill>
        <p:spPr bwMode="auto">
          <a:xfrm>
            <a:off x="467544" y="807967"/>
            <a:ext cx="5040560" cy="6050033"/>
          </a:xfrm>
          <a:prstGeom prst="rect">
            <a:avLst/>
          </a:prstGeom>
          <a:noFill/>
          <a:ln w="9525">
            <a:solidFill>
              <a:schemeClr val="accent1"/>
            </a:solidFill>
            <a:miter lim="800000"/>
            <a:headEnd/>
            <a:tailEnd/>
          </a:ln>
          <a:effectLst/>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827584" y="1052736"/>
            <a:ext cx="3888432" cy="2866895"/>
          </a:xfrm>
          <a:prstGeom prst="rect">
            <a:avLst/>
          </a:prstGeom>
          <a:noFill/>
          <a:ln w="9525">
            <a:noFill/>
            <a:miter lim="800000"/>
            <a:headEnd/>
            <a:tailEnd/>
          </a:ln>
          <a:effectLst/>
        </p:spPr>
      </p:pic>
      <p:sp>
        <p:nvSpPr>
          <p:cNvPr id="6" name="Rectangle 5"/>
          <p:cNvSpPr/>
          <p:nvPr/>
        </p:nvSpPr>
        <p:spPr>
          <a:xfrm flipH="1">
            <a:off x="1115615" y="0"/>
            <a:ext cx="7056784" cy="1628800"/>
          </a:xfrm>
          <a:prstGeom prst="rect">
            <a:avLst/>
          </a:prstGeom>
        </p:spPr>
        <p:txBody>
          <a:bodyPr wrap="square">
            <a:spAutoFit/>
          </a:bodyPr>
          <a:lstStyle/>
          <a:p>
            <a:pPr algn="r"/>
            <a:r>
              <a:rPr lang="en-US" sz="3200" b="1" dirty="0" smtClean="0"/>
              <a:t>Regional diagnostic study</a:t>
            </a:r>
            <a:r>
              <a:rPr lang="ru-RU" sz="3200" b="1" dirty="0" smtClean="0"/>
              <a:t>:</a:t>
            </a:r>
            <a:r>
              <a:rPr lang="en-US" sz="3200" b="1" dirty="0" smtClean="0"/>
              <a:t> sampling and procedures of test administration</a:t>
            </a:r>
            <a:endParaRPr lang="ru-RU" sz="2800" dirty="0"/>
          </a:p>
        </p:txBody>
      </p:sp>
      <p:pic>
        <p:nvPicPr>
          <p:cNvPr id="7176" name="Picture 8" descr="http://im6-tub-ru.yandex.net/i?id=389101149-05-72&amp;n=21"/>
          <p:cNvPicPr>
            <a:picLocks noChangeAspect="1" noChangeArrowheads="1"/>
          </p:cNvPicPr>
          <p:nvPr/>
        </p:nvPicPr>
        <p:blipFill>
          <a:blip r:embed="rId3" cstate="print"/>
          <a:srcRect/>
          <a:stretch>
            <a:fillRect/>
          </a:stretch>
        </p:blipFill>
        <p:spPr bwMode="auto">
          <a:xfrm>
            <a:off x="827584" y="4005064"/>
            <a:ext cx="3892191" cy="2627939"/>
          </a:xfrm>
          <a:prstGeom prst="rect">
            <a:avLst/>
          </a:prstGeom>
          <a:noFill/>
        </p:spPr>
      </p:pic>
      <p:sp>
        <p:nvSpPr>
          <p:cNvPr id="5" name="TextBox 4"/>
          <p:cNvSpPr txBox="1"/>
          <p:nvPr/>
        </p:nvSpPr>
        <p:spPr>
          <a:xfrm>
            <a:off x="4860032" y="3284984"/>
            <a:ext cx="3168352" cy="867930"/>
          </a:xfrm>
          <a:prstGeom prst="rect">
            <a:avLst/>
          </a:prstGeom>
          <a:noFill/>
        </p:spPr>
        <p:txBody>
          <a:bodyPr wrap="square" rtlCol="0">
            <a:spAutoFit/>
          </a:bodyPr>
          <a:lstStyle/>
          <a:p>
            <a:pPr>
              <a:lnSpc>
                <a:spcPct val="90000"/>
              </a:lnSpc>
            </a:pPr>
            <a:r>
              <a:rPr lang="en-US" sz="2800" dirty="0" err="1" smtClean="0"/>
              <a:t>Velikiy</a:t>
            </a:r>
            <a:r>
              <a:rPr lang="en-US" sz="2800" dirty="0" smtClean="0"/>
              <a:t> Novgorod and its area</a:t>
            </a:r>
            <a:endParaRPr lang="ru-RU" sz="2800" dirty="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Math_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Math_16x9">
      <a:majorFont>
        <a:latin typeface="Euphemia"/>
        <a:ea typeface=""/>
        <a:cs typeface=""/>
      </a:majorFont>
      <a:minorFont>
        <a:latin typeface="Euphemia"/>
        <a:ea typeface=""/>
        <a:cs typeface=""/>
      </a:minorFont>
    </a:fontScheme>
    <a:fmtScheme name="Стандартная">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TS102787947</Template>
  <TotalTime>2889</TotalTime>
  <Words>1424</Words>
  <Application>Microsoft Office PowerPoint</Application>
  <PresentationFormat>On-screen Show (4:3)</PresentationFormat>
  <Paragraphs>222</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Math_16x9</vt:lpstr>
      <vt:lpstr>Measuring of student subject competencies by SAM:  regional experience</vt:lpstr>
      <vt:lpstr>Outline of presentation</vt:lpstr>
      <vt:lpstr>SAM based model for assessment of student subject competencies  </vt:lpstr>
      <vt:lpstr>Approaches to results interpretation</vt:lpstr>
      <vt:lpstr>Approaches to results interpretation</vt:lpstr>
      <vt:lpstr>Students estimation</vt:lpstr>
      <vt:lpstr>Slide 7</vt:lpstr>
      <vt:lpstr>Slide 8</vt:lpstr>
      <vt:lpstr>Slide 9</vt:lpstr>
      <vt:lpstr>Regional diagnostic study</vt:lpstr>
      <vt:lpstr>Description of research sampling</vt:lpstr>
      <vt:lpstr>Regional diagnostic study: procedure</vt:lpstr>
      <vt:lpstr>SAM regional norms and  presentation of results</vt:lpstr>
      <vt:lpstr>SAM results </vt:lpstr>
      <vt:lpstr>Normative-referenced interpretation: Statistical norms (Mathematics)</vt:lpstr>
      <vt:lpstr>Math profile for a sample of students</vt:lpstr>
      <vt:lpstr>Distribution of test participants on proficiency levels (Mathematics)</vt:lpstr>
      <vt:lpstr>Distribution of students of different schools of the region at proficiency levels (mathematics)</vt:lpstr>
      <vt:lpstr>Distribution of students of different classes within the same school by achievement levels (mathematics)</vt:lpstr>
      <vt:lpstr> Interpretation and uses of SAM information: primary analysis of factors that influence educational results in primary school</vt:lpstr>
      <vt:lpstr>Key questions</vt:lpstr>
      <vt:lpstr>Educational environment and its characteristics that can be examined</vt:lpstr>
      <vt:lpstr>Information sources for analysis of factors </vt:lpstr>
      <vt:lpstr>Relation btw. SAM math results and type of educational institution </vt:lpstr>
      <vt:lpstr>Relation btw SAM math results and type of settlement</vt:lpstr>
      <vt:lpstr>Relation btw SAM math results and type of settlement</vt:lpstr>
      <vt:lpstr>Relation btw SAM math results and size of the class</vt:lpstr>
      <vt:lpstr>Relation btw SAM math results and size of the class</vt:lpstr>
      <vt:lpstr>SAM uses for improving teaching and learning: relation between teacher’s pedagogical approaches and educational results in primary school</vt:lpstr>
      <vt:lpstr>Pedagogical approaches</vt:lpstr>
      <vt:lpstr>Teachers survey</vt:lpstr>
      <vt:lpstr>Slide 32</vt:lpstr>
      <vt:lpstr>Clusterization of classes</vt:lpstr>
      <vt:lpstr>Pedagogical approaches </vt:lpstr>
      <vt:lpstr>SAM experience in other countries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Региональный опыт использования SAM</dc:title>
  <dc:creator>Katherina</dc:creator>
  <cp:lastModifiedBy>Elena Kardanovs</cp:lastModifiedBy>
  <cp:revision>116</cp:revision>
  <dcterms:created xsi:type="dcterms:W3CDTF">2014-04-16T15:29:14Z</dcterms:created>
  <dcterms:modified xsi:type="dcterms:W3CDTF">2014-05-10T13:18:37Z</dcterms:modified>
</cp:coreProperties>
</file>