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9" r:id="rId3"/>
    <p:sldId id="280" r:id="rId4"/>
    <p:sldId id="283" r:id="rId5"/>
    <p:sldId id="284" r:id="rId6"/>
    <p:sldId id="296" r:id="rId7"/>
    <p:sldId id="278" r:id="rId8"/>
    <p:sldId id="286" r:id="rId9"/>
    <p:sldId id="291" r:id="rId10"/>
    <p:sldId id="289" r:id="rId11"/>
    <p:sldId id="258" r:id="rId12"/>
    <p:sldId id="290" r:id="rId13"/>
    <p:sldId id="293" r:id="rId14"/>
    <p:sldId id="294" r:id="rId15"/>
    <p:sldId id="297" r:id="rId16"/>
    <p:sldId id="299" r:id="rId17"/>
    <p:sldId id="300" r:id="rId18"/>
    <p:sldId id="261" r:id="rId19"/>
    <p:sldId id="262" r:id="rId20"/>
    <p:sldId id="303" r:id="rId21"/>
    <p:sldId id="306" r:id="rId22"/>
    <p:sldId id="264" r:id="rId23"/>
    <p:sldId id="265" r:id="rId24"/>
    <p:sldId id="266" r:id="rId25"/>
    <p:sldId id="267" r:id="rId26"/>
    <p:sldId id="269" r:id="rId27"/>
    <p:sldId id="268" r:id="rId28"/>
    <p:sldId id="270" r:id="rId29"/>
    <p:sldId id="307" r:id="rId30"/>
    <p:sldId id="272" r:id="rId31"/>
    <p:sldId id="271" r:id="rId32"/>
    <p:sldId id="309" r:id="rId33"/>
    <p:sldId id="310" r:id="rId34"/>
    <p:sldId id="274" r:id="rId35"/>
    <p:sldId id="312" r:id="rId36"/>
    <p:sldId id="311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79" autoAdjust="0"/>
    <p:restoredTop sz="94660"/>
  </p:normalViewPr>
  <p:slideViewPr>
    <p:cSldViewPr>
      <p:cViewPr>
        <p:scale>
          <a:sx n="70" d="100"/>
          <a:sy n="70" d="100"/>
        </p:scale>
        <p:origin x="-1524" y="-3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SAM%20&#1076;&#1083;&#1103;%20&#1045;&#1040;%20&#1054;&#1050;&#1054;\&#1075;&#1088;&#1072;&#1092;&#1080;&#1082;&#1080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SAM%20&#1076;&#1083;&#1103;%20&#1045;&#1040;%20&#1054;&#1050;&#1054;\&#1075;&#1088;&#1072;&#1092;&#1080;&#1082;&#1080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SAM%20&#1076;&#1083;&#1103;%20&#1045;&#1040;%20&#1054;&#1050;&#1054;\&#1075;&#1088;&#1072;&#1092;&#1080;&#1082;&#108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plotArea>
      <c:layout>
        <c:manualLayout>
          <c:layoutTarget val="inner"/>
          <c:xMode val="edge"/>
          <c:yMode val="edge"/>
          <c:x val="0.12460370797599357"/>
          <c:y val="0.10596790670627255"/>
          <c:w val="0.82656402026179854"/>
          <c:h val="0.49665338908703632"/>
        </c:manualLayout>
      </c:layout>
      <c:barChart>
        <c:barDir val="col"/>
        <c:grouping val="clustered"/>
        <c:ser>
          <c:idx val="0"/>
          <c:order val="0"/>
          <c:tx>
            <c:strRef>
              <c:f>Лист5!$C$10</c:f>
              <c:strCache>
                <c:ptCount val="1"/>
                <c:pt idx="0">
                  <c:v>Ниже первого уровня</c:v>
                </c:pt>
              </c:strCache>
            </c:strRef>
          </c:tx>
          <c:dLbls>
            <c:showVal val="1"/>
          </c:dLbls>
          <c:cat>
            <c:strRef>
              <c:f>Лист5!$B$11:$B$12</c:f>
              <c:strCache>
                <c:ptCount val="2"/>
                <c:pt idx="0">
                  <c:v>Общеобразовательная</c:v>
                </c:pt>
                <c:pt idx="1">
                  <c:v>Гимназия</c:v>
                </c:pt>
              </c:strCache>
            </c:strRef>
          </c:cat>
          <c:val>
            <c:numRef>
              <c:f>Лист5!$C$11:$C$12</c:f>
              <c:numCache>
                <c:formatCode>0%</c:formatCode>
                <c:ptCount val="2"/>
                <c:pt idx="0">
                  <c:v>2.6070763500931113E-2</c:v>
                </c:pt>
                <c:pt idx="1">
                  <c:v>7.7279752704791354E-3</c:v>
                </c:pt>
              </c:numCache>
            </c:numRef>
          </c:val>
        </c:ser>
        <c:ser>
          <c:idx val="1"/>
          <c:order val="1"/>
          <c:tx>
            <c:strRef>
              <c:f>Лист5!$D$10</c:f>
              <c:strCache>
                <c:ptCount val="1"/>
                <c:pt idx="0">
                  <c:v>Первый уровень</c:v>
                </c:pt>
              </c:strCache>
            </c:strRef>
          </c:tx>
          <c:dLbls>
            <c:showVal val="1"/>
          </c:dLbls>
          <c:cat>
            <c:strRef>
              <c:f>Лист5!$B$11:$B$12</c:f>
              <c:strCache>
                <c:ptCount val="2"/>
                <c:pt idx="0">
                  <c:v>Общеобразовательная</c:v>
                </c:pt>
                <c:pt idx="1">
                  <c:v>Гимназия</c:v>
                </c:pt>
              </c:strCache>
            </c:strRef>
          </c:cat>
          <c:val>
            <c:numRef>
              <c:f>Лист5!$D$11:$D$12</c:f>
              <c:numCache>
                <c:formatCode>0%</c:formatCode>
                <c:ptCount val="2"/>
                <c:pt idx="0">
                  <c:v>0.28784251130619848</c:v>
                </c:pt>
                <c:pt idx="1">
                  <c:v>0.16228748068006199</c:v>
                </c:pt>
              </c:numCache>
            </c:numRef>
          </c:val>
        </c:ser>
        <c:ser>
          <c:idx val="2"/>
          <c:order val="2"/>
          <c:tx>
            <c:strRef>
              <c:f>Лист5!$E$10</c:f>
              <c:strCache>
                <c:ptCount val="1"/>
                <c:pt idx="0">
                  <c:v>Второй уровень</c:v>
                </c:pt>
              </c:strCache>
            </c:strRef>
          </c:tx>
          <c:dLbls>
            <c:showVal val="1"/>
          </c:dLbls>
          <c:cat>
            <c:strRef>
              <c:f>Лист5!$B$11:$B$12</c:f>
              <c:strCache>
                <c:ptCount val="2"/>
                <c:pt idx="0">
                  <c:v>Общеобразовательная</c:v>
                </c:pt>
                <c:pt idx="1">
                  <c:v>Гимназия</c:v>
                </c:pt>
              </c:strCache>
            </c:strRef>
          </c:cat>
          <c:val>
            <c:numRef>
              <c:f>Лист5!$E$11:$E$12</c:f>
              <c:numCache>
                <c:formatCode>0%</c:formatCode>
                <c:ptCount val="2"/>
                <c:pt idx="0">
                  <c:v>0.52833200319233797</c:v>
                </c:pt>
                <c:pt idx="1">
                  <c:v>0.53632148377125144</c:v>
                </c:pt>
              </c:numCache>
            </c:numRef>
          </c:val>
        </c:ser>
        <c:ser>
          <c:idx val="3"/>
          <c:order val="3"/>
          <c:tx>
            <c:strRef>
              <c:f>Лист5!$F$10</c:f>
              <c:strCache>
                <c:ptCount val="1"/>
                <c:pt idx="0">
                  <c:v>Третий уровень</c:v>
                </c:pt>
              </c:strCache>
            </c:strRef>
          </c:tx>
          <c:dLbls>
            <c:showVal val="1"/>
          </c:dLbls>
          <c:cat>
            <c:strRef>
              <c:f>Лист5!$B$11:$B$12</c:f>
              <c:strCache>
                <c:ptCount val="2"/>
                <c:pt idx="0">
                  <c:v>Общеобразовательная</c:v>
                </c:pt>
                <c:pt idx="1">
                  <c:v>Гимназия</c:v>
                </c:pt>
              </c:strCache>
            </c:strRef>
          </c:cat>
          <c:val>
            <c:numRef>
              <c:f>Лист5!$F$11:$F$12</c:f>
              <c:numCache>
                <c:formatCode>0%</c:formatCode>
                <c:ptCount val="2"/>
                <c:pt idx="0">
                  <c:v>0.15775472200053206</c:v>
                </c:pt>
                <c:pt idx="1">
                  <c:v>0.29366306027820732</c:v>
                </c:pt>
              </c:numCache>
            </c:numRef>
          </c:val>
        </c:ser>
        <c:dLbls>
          <c:showVal val="1"/>
        </c:dLbls>
        <c:gapWidth val="75"/>
        <c:axId val="147838464"/>
        <c:axId val="147840000"/>
      </c:barChart>
      <c:catAx>
        <c:axId val="14783846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147840000"/>
        <c:crosses val="autoZero"/>
        <c:auto val="1"/>
        <c:lblAlgn val="ctr"/>
        <c:lblOffset val="100"/>
      </c:catAx>
      <c:valAx>
        <c:axId val="147840000"/>
        <c:scaling>
          <c:orientation val="minMax"/>
        </c:scaling>
        <c:axPos val="l"/>
        <c:numFmt formatCode="0%" sourceLinked="1"/>
        <c:majorTickMark val="none"/>
        <c:tickLblPos val="nextTo"/>
        <c:crossAx val="14783846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4.3842553120350396E-2"/>
          <c:y val="0.84228707938453851"/>
          <c:w val="0.93776244400545339"/>
          <c:h val="0.15771292061546219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</c:chart>
  <c:spPr>
    <a:ln>
      <a:solidFill>
        <a:schemeClr val="tx2">
          <a:lumMod val="50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plotArea>
      <c:layout>
        <c:manualLayout>
          <c:layoutTarget val="inner"/>
          <c:xMode val="edge"/>
          <c:yMode val="edge"/>
          <c:x val="9.4257489658453028E-2"/>
          <c:y val="5.3117492666357867E-2"/>
          <c:w val="0.87338005079462155"/>
          <c:h val="0.6171956152539767"/>
        </c:manualLayout>
      </c:layout>
      <c:barChart>
        <c:barDir val="col"/>
        <c:grouping val="clustered"/>
        <c:ser>
          <c:idx val="0"/>
          <c:order val="0"/>
          <c:tx>
            <c:strRef>
              <c:f>Лист3!$I$7</c:f>
              <c:strCache>
                <c:ptCount val="1"/>
                <c:pt idx="0">
                  <c:v>Ниже первого уровня</c:v>
                </c:pt>
              </c:strCache>
            </c:strRef>
          </c:tx>
          <c:dLbls>
            <c:showVal val="1"/>
          </c:dLbls>
          <c:cat>
            <c:strRef>
              <c:f>Лист3!$H$8:$H$10</c:f>
              <c:strCache>
                <c:ptCount val="3"/>
                <c:pt idx="0">
                  <c:v>Город</c:v>
                </c:pt>
                <c:pt idx="1">
                  <c:v>Поселок и поселок городского типа</c:v>
                </c:pt>
                <c:pt idx="2">
                  <c:v>Село и деревня</c:v>
                </c:pt>
              </c:strCache>
            </c:strRef>
          </c:cat>
          <c:val>
            <c:numRef>
              <c:f>Лист3!$I$8:$I$10</c:f>
              <c:numCache>
                <c:formatCode>0%</c:formatCode>
                <c:ptCount val="3"/>
                <c:pt idx="0">
                  <c:v>1.8000000000000016E-2</c:v>
                </c:pt>
                <c:pt idx="1">
                  <c:v>2.6000000000000002E-2</c:v>
                </c:pt>
                <c:pt idx="2">
                  <c:v>4.5999999999999999E-2</c:v>
                </c:pt>
              </c:numCache>
            </c:numRef>
          </c:val>
        </c:ser>
        <c:ser>
          <c:idx val="1"/>
          <c:order val="1"/>
          <c:tx>
            <c:strRef>
              <c:f>Лист3!$J$7</c:f>
              <c:strCache>
                <c:ptCount val="1"/>
                <c:pt idx="0">
                  <c:v>Первый уровень</c:v>
                </c:pt>
              </c:strCache>
            </c:strRef>
          </c:tx>
          <c:dLbls>
            <c:showVal val="1"/>
          </c:dLbls>
          <c:cat>
            <c:strRef>
              <c:f>Лист3!$H$8:$H$10</c:f>
              <c:strCache>
                <c:ptCount val="3"/>
                <c:pt idx="0">
                  <c:v>Город</c:v>
                </c:pt>
                <c:pt idx="1">
                  <c:v>Поселок и поселок городского типа</c:v>
                </c:pt>
                <c:pt idx="2">
                  <c:v>Село и деревня</c:v>
                </c:pt>
              </c:strCache>
            </c:strRef>
          </c:cat>
          <c:val>
            <c:numRef>
              <c:f>Лист3!$J$8:$J$10</c:f>
              <c:numCache>
                <c:formatCode>0%</c:formatCode>
                <c:ptCount val="3"/>
                <c:pt idx="0">
                  <c:v>0.2390000000000001</c:v>
                </c:pt>
                <c:pt idx="1">
                  <c:v>0.30400000000000027</c:v>
                </c:pt>
                <c:pt idx="2">
                  <c:v>0.39100000000000035</c:v>
                </c:pt>
              </c:numCache>
            </c:numRef>
          </c:val>
        </c:ser>
        <c:ser>
          <c:idx val="2"/>
          <c:order val="2"/>
          <c:tx>
            <c:strRef>
              <c:f>Лист3!$K$7</c:f>
              <c:strCache>
                <c:ptCount val="1"/>
                <c:pt idx="0">
                  <c:v>Второй уровень</c:v>
                </c:pt>
              </c:strCache>
            </c:strRef>
          </c:tx>
          <c:dLbls>
            <c:showVal val="1"/>
          </c:dLbls>
          <c:cat>
            <c:strRef>
              <c:f>Лист3!$H$8:$H$10</c:f>
              <c:strCache>
                <c:ptCount val="3"/>
                <c:pt idx="0">
                  <c:v>Город</c:v>
                </c:pt>
                <c:pt idx="1">
                  <c:v>Поселок и поселок городского типа</c:v>
                </c:pt>
                <c:pt idx="2">
                  <c:v>Село и деревня</c:v>
                </c:pt>
              </c:strCache>
            </c:strRef>
          </c:cat>
          <c:val>
            <c:numRef>
              <c:f>Лист3!$K$8:$K$10</c:f>
              <c:numCache>
                <c:formatCode>0%</c:formatCode>
                <c:ptCount val="3"/>
                <c:pt idx="0">
                  <c:v>0.54600000000000004</c:v>
                </c:pt>
                <c:pt idx="1">
                  <c:v>0.505</c:v>
                </c:pt>
                <c:pt idx="2">
                  <c:v>0.4790000000000002</c:v>
                </c:pt>
              </c:numCache>
            </c:numRef>
          </c:val>
        </c:ser>
        <c:ser>
          <c:idx val="3"/>
          <c:order val="3"/>
          <c:tx>
            <c:strRef>
              <c:f>Лист3!$L$7</c:f>
              <c:strCache>
                <c:ptCount val="1"/>
                <c:pt idx="0">
                  <c:v>Третий уровень</c:v>
                </c:pt>
              </c:strCache>
            </c:strRef>
          </c:tx>
          <c:dLbls>
            <c:showVal val="1"/>
          </c:dLbls>
          <c:cat>
            <c:strRef>
              <c:f>Лист3!$H$8:$H$10</c:f>
              <c:strCache>
                <c:ptCount val="3"/>
                <c:pt idx="0">
                  <c:v>Город</c:v>
                </c:pt>
                <c:pt idx="1">
                  <c:v>Поселок и поселок городского типа</c:v>
                </c:pt>
                <c:pt idx="2">
                  <c:v>Село и деревня</c:v>
                </c:pt>
              </c:strCache>
            </c:strRef>
          </c:cat>
          <c:val>
            <c:numRef>
              <c:f>Лист3!$L$8:$L$10</c:f>
              <c:numCache>
                <c:formatCode>0%</c:formatCode>
                <c:ptCount val="3"/>
                <c:pt idx="0">
                  <c:v>0.19700000000000001</c:v>
                </c:pt>
                <c:pt idx="1">
                  <c:v>0.16500000000000001</c:v>
                </c:pt>
                <c:pt idx="2">
                  <c:v>8.4000000000000047E-2</c:v>
                </c:pt>
              </c:numCache>
            </c:numRef>
          </c:val>
        </c:ser>
        <c:dLbls>
          <c:showVal val="1"/>
        </c:dLbls>
        <c:gapWidth val="75"/>
        <c:axId val="147881344"/>
        <c:axId val="147903616"/>
      </c:barChart>
      <c:catAx>
        <c:axId val="14788134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47903616"/>
        <c:crosses val="autoZero"/>
        <c:auto val="1"/>
        <c:lblAlgn val="ctr"/>
        <c:lblOffset val="100"/>
      </c:catAx>
      <c:valAx>
        <c:axId val="147903616"/>
        <c:scaling>
          <c:orientation val="minMax"/>
        </c:scaling>
        <c:axPos val="l"/>
        <c:numFmt formatCode="0%" sourceLinked="1"/>
        <c:majorTickMark val="none"/>
        <c:tickLblPos val="nextTo"/>
        <c:crossAx val="14788134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4.9622437971952579E-2"/>
          <c:y val="0.82612567546703763"/>
          <c:w val="0.92175181985746923"/>
          <c:h val="0.17387432453296292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</c:chart>
  <c:spPr>
    <a:ln>
      <a:solidFill>
        <a:schemeClr val="tx2">
          <a:lumMod val="50000"/>
        </a:schemeClr>
      </a:solidFill>
    </a:ln>
  </c:spPr>
  <c:txPr>
    <a:bodyPr/>
    <a:lstStyle/>
    <a:p>
      <a:pPr>
        <a:defRPr sz="16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plotArea>
      <c:layout/>
      <c:barChart>
        <c:barDir val="col"/>
        <c:grouping val="clustered"/>
        <c:ser>
          <c:idx val="0"/>
          <c:order val="0"/>
          <c:tx>
            <c:strRef>
              <c:f>Лист4!$K$2</c:f>
              <c:strCache>
                <c:ptCount val="1"/>
                <c:pt idx="0">
                  <c:v>Ниже первого уровня</c:v>
                </c:pt>
              </c:strCache>
            </c:strRef>
          </c:tx>
          <c:dLbls>
            <c:showVal val="1"/>
          </c:dLbls>
          <c:cat>
            <c:strRef>
              <c:f>Лист4!$J$3:$J$4</c:f>
              <c:strCache>
                <c:ptCount val="2"/>
                <c:pt idx="0">
                  <c:v>Область</c:v>
                </c:pt>
                <c:pt idx="1">
                  <c:v>Новгород</c:v>
                </c:pt>
              </c:strCache>
            </c:strRef>
          </c:cat>
          <c:val>
            <c:numRef>
              <c:f>Лист4!$K$3:$K$4</c:f>
              <c:numCache>
                <c:formatCode>0%</c:formatCode>
                <c:ptCount val="2"/>
                <c:pt idx="0">
                  <c:v>3.0000000000000002E-2</c:v>
                </c:pt>
                <c:pt idx="1">
                  <c:v>2.0000000000000011E-2</c:v>
                </c:pt>
              </c:numCache>
            </c:numRef>
          </c:val>
        </c:ser>
        <c:ser>
          <c:idx val="1"/>
          <c:order val="1"/>
          <c:tx>
            <c:strRef>
              <c:f>Лист4!$L$2</c:f>
              <c:strCache>
                <c:ptCount val="1"/>
                <c:pt idx="0">
                  <c:v>Первый уровень</c:v>
                </c:pt>
              </c:strCache>
            </c:strRef>
          </c:tx>
          <c:dLbls>
            <c:showVal val="1"/>
          </c:dLbls>
          <c:cat>
            <c:strRef>
              <c:f>Лист4!$J$3:$J$4</c:f>
              <c:strCache>
                <c:ptCount val="2"/>
                <c:pt idx="0">
                  <c:v>Область</c:v>
                </c:pt>
                <c:pt idx="1">
                  <c:v>Новгород</c:v>
                </c:pt>
              </c:strCache>
            </c:strRef>
          </c:cat>
          <c:val>
            <c:numRef>
              <c:f>Лист4!$L$3:$L$4</c:f>
              <c:numCache>
                <c:formatCode>0%</c:formatCode>
                <c:ptCount val="2"/>
                <c:pt idx="0">
                  <c:v>0.2900000000000002</c:v>
                </c:pt>
                <c:pt idx="1">
                  <c:v>0.23</c:v>
                </c:pt>
              </c:numCache>
            </c:numRef>
          </c:val>
        </c:ser>
        <c:ser>
          <c:idx val="2"/>
          <c:order val="2"/>
          <c:tx>
            <c:strRef>
              <c:f>Лист4!$M$2</c:f>
              <c:strCache>
                <c:ptCount val="1"/>
                <c:pt idx="0">
                  <c:v>Второй уровень</c:v>
                </c:pt>
              </c:strCache>
            </c:strRef>
          </c:tx>
          <c:dLbls>
            <c:showVal val="1"/>
          </c:dLbls>
          <c:cat>
            <c:strRef>
              <c:f>Лист4!$J$3:$J$4</c:f>
              <c:strCache>
                <c:ptCount val="2"/>
                <c:pt idx="0">
                  <c:v>Область</c:v>
                </c:pt>
                <c:pt idx="1">
                  <c:v>Новгород</c:v>
                </c:pt>
              </c:strCache>
            </c:strRef>
          </c:cat>
          <c:val>
            <c:numRef>
              <c:f>Лист4!$M$3:$M$4</c:f>
              <c:numCache>
                <c:formatCode>0%</c:formatCode>
                <c:ptCount val="2"/>
                <c:pt idx="0">
                  <c:v>0.52</c:v>
                </c:pt>
                <c:pt idx="1">
                  <c:v>0.55000000000000004</c:v>
                </c:pt>
              </c:numCache>
            </c:numRef>
          </c:val>
        </c:ser>
        <c:ser>
          <c:idx val="3"/>
          <c:order val="3"/>
          <c:tx>
            <c:strRef>
              <c:f>Лист4!$N$2</c:f>
              <c:strCache>
                <c:ptCount val="1"/>
                <c:pt idx="0">
                  <c:v>Третий уровень</c:v>
                </c:pt>
              </c:strCache>
            </c:strRef>
          </c:tx>
          <c:dLbls>
            <c:showVal val="1"/>
          </c:dLbls>
          <c:cat>
            <c:strRef>
              <c:f>Лист4!$J$3:$J$4</c:f>
              <c:strCache>
                <c:ptCount val="2"/>
                <c:pt idx="0">
                  <c:v>Область</c:v>
                </c:pt>
                <c:pt idx="1">
                  <c:v>Новгород</c:v>
                </c:pt>
              </c:strCache>
            </c:strRef>
          </c:cat>
          <c:val>
            <c:numRef>
              <c:f>Лист4!$N$3:$N$4</c:f>
              <c:numCache>
                <c:formatCode>0%</c:formatCode>
                <c:ptCount val="2"/>
                <c:pt idx="0">
                  <c:v>0.16</c:v>
                </c:pt>
                <c:pt idx="1">
                  <c:v>0.2</c:v>
                </c:pt>
              </c:numCache>
            </c:numRef>
          </c:val>
        </c:ser>
        <c:dLbls>
          <c:showVal val="1"/>
        </c:dLbls>
        <c:gapWidth val="75"/>
        <c:axId val="147964288"/>
        <c:axId val="147965824"/>
      </c:barChart>
      <c:catAx>
        <c:axId val="14796428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147965824"/>
        <c:crosses val="autoZero"/>
        <c:auto val="1"/>
        <c:lblAlgn val="ctr"/>
        <c:lblOffset val="100"/>
      </c:catAx>
      <c:valAx>
        <c:axId val="147965824"/>
        <c:scaling>
          <c:orientation val="minMax"/>
        </c:scaling>
        <c:axPos val="l"/>
        <c:numFmt formatCode="0%" sourceLinked="1"/>
        <c:majorTickMark val="none"/>
        <c:tickLblPos val="nextTo"/>
        <c:crossAx val="147964288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</c:chart>
  <c:spPr>
    <a:ln>
      <a:solidFill>
        <a:schemeClr val="tx2">
          <a:lumMod val="50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359A3A-27AC-49CE-9B2F-45BEF8D6F1E8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F72BCD-822D-4540-A364-92A2080EAD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6162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8BDAE-AF58-43D1-805D-7C0E3677F741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6688-CBB4-4AB8-81AF-AD786A401E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2944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8BDAE-AF58-43D1-805D-7C0E3677F741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6688-CBB4-4AB8-81AF-AD786A401E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903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8BDAE-AF58-43D1-805D-7C0E3677F741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6688-CBB4-4AB8-81AF-AD786A401E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1194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8BDAE-AF58-43D1-805D-7C0E3677F741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6688-CBB4-4AB8-81AF-AD786A401E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802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8BDAE-AF58-43D1-805D-7C0E3677F741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6688-CBB4-4AB8-81AF-AD786A401E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0884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8BDAE-AF58-43D1-805D-7C0E3677F741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6688-CBB4-4AB8-81AF-AD786A401E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580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8BDAE-AF58-43D1-805D-7C0E3677F741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6688-CBB4-4AB8-81AF-AD786A401E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67003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8BDAE-AF58-43D1-805D-7C0E3677F741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6688-CBB4-4AB8-81AF-AD786A401E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6745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8BDAE-AF58-43D1-805D-7C0E3677F741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6688-CBB4-4AB8-81AF-AD786A401E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576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8BDAE-AF58-43D1-805D-7C0E3677F741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6688-CBB4-4AB8-81AF-AD786A401E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3455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8BDAE-AF58-43D1-805D-7C0E3677F741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6688-CBB4-4AB8-81AF-AD786A401E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9949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8BDAE-AF58-43D1-805D-7C0E3677F741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06688-CBB4-4AB8-81AF-AD786A401E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895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mailto:ekardanova@hse.r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Оценивание предметных компетенций учащихся на основе тестов SAM:  региональный опыт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3382"/>
            <a:ext cx="7129490" cy="149542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2"/>
                </a:solidFill>
              </a:rPr>
              <a:t>Елена Карданова</a:t>
            </a:r>
          </a:p>
          <a:p>
            <a:pPr algn="r"/>
            <a:r>
              <a:rPr lang="ru-RU" sz="2800" dirty="0" smtClean="0">
                <a:solidFill>
                  <a:schemeClr val="tx2"/>
                </a:solidFill>
              </a:rPr>
              <a:t>НИУ Высшая школа экономики </a:t>
            </a:r>
            <a:endParaRPr lang="ru-RU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7182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Обследование в регионе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3" name="Picture 4" descr="C:\Users\Elena Kardanovs\Desktop\Мои документы\Коенференция Новгород\фото2 курс\Великий Новгород\Великий Новгород\IMG_8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796" y="1571613"/>
            <a:ext cx="4746888" cy="3857652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643570" y="2071678"/>
            <a:ext cx="307183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Май </a:t>
            </a:r>
            <a:r>
              <a:rPr lang="en-US" sz="2400" dirty="0" smtClean="0"/>
              <a:t>2012 </a:t>
            </a:r>
            <a:r>
              <a:rPr lang="ru-RU" sz="2400" dirty="0" smtClean="0"/>
              <a:t>года</a:t>
            </a:r>
          </a:p>
          <a:p>
            <a:r>
              <a:rPr lang="ru-RU" sz="2400" dirty="0" smtClean="0"/>
              <a:t> </a:t>
            </a:r>
          </a:p>
          <a:p>
            <a:r>
              <a:rPr lang="ru-RU" sz="2400" dirty="0" smtClean="0"/>
              <a:t>Объем выборки: 4406 учеников 4-го класса </a:t>
            </a:r>
          </a:p>
          <a:p>
            <a:r>
              <a:rPr lang="ru-RU" sz="2400" dirty="0" smtClean="0"/>
              <a:t>(вся генеральная совокупность учащихся 4-го классов региона)</a:t>
            </a:r>
            <a:r>
              <a:rPr lang="en-US" sz="2400" dirty="0" smtClean="0"/>
              <a:t> </a:t>
            </a:r>
          </a:p>
          <a:p>
            <a:endParaRPr lang="ru-RU" sz="2400" dirty="0" smtClean="0"/>
          </a:p>
          <a:p>
            <a:endParaRPr lang="ru-RU" sz="24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8229600" cy="79690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Описание выборки  исследования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29256" y="1428737"/>
            <a:ext cx="3500462" cy="15716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47% </a:t>
            </a:r>
            <a:r>
              <a:rPr lang="ru-RU" sz="2400" dirty="0" smtClean="0"/>
              <a:t>мальчики</a:t>
            </a:r>
            <a:r>
              <a:rPr lang="en-US" sz="2400" dirty="0" smtClean="0"/>
              <a:t>, </a:t>
            </a:r>
            <a:endParaRPr lang="ru-RU" sz="2400" dirty="0" smtClean="0"/>
          </a:p>
          <a:p>
            <a:pPr marL="0" indent="0">
              <a:buNone/>
            </a:pPr>
            <a:r>
              <a:rPr lang="en-US" sz="2400" dirty="0" smtClean="0"/>
              <a:t>53</a:t>
            </a:r>
            <a:r>
              <a:rPr lang="en-US" sz="2400" dirty="0" smtClean="0"/>
              <a:t>% </a:t>
            </a:r>
            <a:r>
              <a:rPr lang="ru-RU" sz="2400" dirty="0" smtClean="0"/>
              <a:t>девочки</a:t>
            </a:r>
            <a:endParaRPr lang="ru-RU" sz="2400" dirty="0" smtClean="0"/>
          </a:p>
          <a:p>
            <a:pPr marL="0" indent="0">
              <a:buNone/>
            </a:pPr>
            <a:r>
              <a:rPr lang="en-US" sz="2400" dirty="0" smtClean="0"/>
              <a:t> </a:t>
            </a:r>
            <a:endParaRPr lang="ru-RU" sz="2400" dirty="0" smtClean="0"/>
          </a:p>
          <a:p>
            <a:pPr marL="0" indent="0">
              <a:buNone/>
            </a:pPr>
            <a:r>
              <a:rPr lang="en-US" sz="2400" dirty="0" smtClean="0"/>
              <a:t>72% </a:t>
            </a:r>
            <a:r>
              <a:rPr lang="ru-RU" sz="2400" dirty="0" smtClean="0"/>
              <a:t>город</a:t>
            </a:r>
            <a:r>
              <a:rPr lang="en-US" sz="2400" dirty="0" smtClean="0"/>
              <a:t>, </a:t>
            </a:r>
            <a:endParaRPr lang="ru-RU" sz="2400" dirty="0" smtClean="0"/>
          </a:p>
          <a:p>
            <a:pPr marL="0" indent="0">
              <a:buNone/>
            </a:pPr>
            <a:r>
              <a:rPr lang="en-US" sz="2400" dirty="0" smtClean="0"/>
              <a:t>28</a:t>
            </a:r>
            <a:r>
              <a:rPr lang="en-US" sz="2400" dirty="0" smtClean="0"/>
              <a:t>% </a:t>
            </a:r>
            <a:r>
              <a:rPr lang="ru-RU" sz="2400" dirty="0" smtClean="0"/>
              <a:t>сельская местность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68005250"/>
              </p:ext>
            </p:extLst>
          </p:nvPr>
        </p:nvGraphicFramePr>
        <p:xfrm>
          <a:off x="642910" y="4357695"/>
          <a:ext cx="8136904" cy="1828800"/>
        </p:xfrm>
        <a:graphic>
          <a:graphicData uri="http://schemas.openxmlformats.org/drawingml/2006/table">
            <a:tbl>
              <a:tblPr firstRow="1" firstCol="1" bandRow="1"/>
              <a:tblGrid>
                <a:gridCol w="5756450"/>
                <a:gridCol w="2380454"/>
              </a:tblGrid>
              <a:tr h="40995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Количество  учащихся</a:t>
                      </a:r>
                      <a:endParaRPr lang="ru-RU" sz="1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4406</a:t>
                      </a:r>
                      <a:endParaRPr lang="ru-RU" sz="19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0995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Количество школ</a:t>
                      </a:r>
                      <a:endParaRPr lang="ru-RU" sz="1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189</a:t>
                      </a:r>
                      <a:endParaRPr lang="ru-RU" sz="1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0995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Количество классов</a:t>
                      </a:r>
                      <a:endParaRPr lang="ru-RU" sz="1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297</a:t>
                      </a:r>
                      <a:endParaRPr lang="ru-RU" sz="1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0995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Количество населенных пунктов</a:t>
                      </a:r>
                      <a:endParaRPr lang="ru-RU" sz="1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134</a:t>
                      </a:r>
                      <a:endParaRPr lang="ru-RU" sz="1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4" y="1142985"/>
            <a:ext cx="4748193" cy="2983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4181328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500043"/>
            <a:ext cx="7901014" cy="785819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Обследование в регионе: процедура</a:t>
            </a:r>
            <a:endParaRPr lang="ru-RU" sz="36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29322" y="1785926"/>
            <a:ext cx="2686040" cy="4071966"/>
          </a:xfrm>
        </p:spPr>
        <p:txBody>
          <a:bodyPr>
            <a:normAutofit fontScale="77500" lnSpcReduction="20000"/>
          </a:bodyPr>
          <a:lstStyle/>
          <a:p>
            <a:r>
              <a:rPr lang="ru-RU" sz="2400" dirty="0" smtClean="0"/>
              <a:t>Бланковая форма</a:t>
            </a:r>
            <a:endParaRPr lang="ru-RU" sz="24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ru-RU" sz="2400" dirty="0" smtClean="0"/>
              <a:t>Весь класс целиком,                      администратор – учитель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r>
              <a:rPr lang="ru-RU" sz="2400" dirty="0" smtClean="0"/>
              <a:t>Две  </a:t>
            </a:r>
            <a:r>
              <a:rPr lang="en-US" sz="2400" dirty="0" smtClean="0"/>
              <a:t>45-</a:t>
            </a:r>
            <a:r>
              <a:rPr lang="ru-RU" sz="2400" dirty="0" smtClean="0"/>
              <a:t>минутных</a:t>
            </a:r>
            <a:r>
              <a:rPr lang="en-US" sz="2400" dirty="0" smtClean="0"/>
              <a:t> </a:t>
            </a:r>
            <a:r>
              <a:rPr lang="ru-RU" sz="2400" dirty="0" smtClean="0"/>
              <a:t>сессии с </a:t>
            </a:r>
            <a:r>
              <a:rPr lang="en-US" sz="2400" dirty="0" smtClean="0"/>
              <a:t>15-</a:t>
            </a:r>
            <a:r>
              <a:rPr lang="ru-RU" sz="2400" dirty="0" smtClean="0"/>
              <a:t>минутным перерывом</a:t>
            </a:r>
            <a:endParaRPr lang="ru-RU" sz="2400" dirty="0" smtClean="0"/>
          </a:p>
          <a:p>
            <a:pPr>
              <a:buNone/>
            </a:pPr>
            <a:r>
              <a:rPr lang="en-US" sz="2400" dirty="0" smtClean="0"/>
              <a:t> </a:t>
            </a:r>
            <a:endParaRPr lang="ru-RU" sz="2400" dirty="0" smtClean="0"/>
          </a:p>
          <a:p>
            <a:r>
              <a:rPr lang="ru-RU" sz="2400" dirty="0" smtClean="0"/>
              <a:t>В течение одной недели</a:t>
            </a:r>
            <a:r>
              <a:rPr lang="en-US" sz="2400" dirty="0" smtClean="0"/>
              <a:t> </a:t>
            </a:r>
            <a:r>
              <a:rPr lang="ru-RU" sz="2400" dirty="0" smtClean="0"/>
              <a:t>во всем регионе</a:t>
            </a:r>
            <a:endParaRPr lang="en-US" sz="2400" dirty="0" smtClean="0"/>
          </a:p>
          <a:p>
            <a:endParaRPr lang="ru-RU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3" y="1857366"/>
            <a:ext cx="5500727" cy="342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5992"/>
            <a:ext cx="8229600" cy="135732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Обследование в регионе: региональные нормы и представление результатов</a:t>
            </a:r>
            <a:br>
              <a:rPr lang="ru-RU" b="1" dirty="0" smtClean="0">
                <a:solidFill>
                  <a:schemeClr val="tx2"/>
                </a:solidFill>
              </a:rPr>
            </a:b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5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Три ключевых показателя </a:t>
            </a:r>
            <a:r>
              <a:rPr lang="en-US" sz="3600" b="1" dirty="0" smtClean="0">
                <a:solidFill>
                  <a:schemeClr val="tx2"/>
                </a:solidFill>
              </a:rPr>
              <a:t>SAM</a:t>
            </a:r>
            <a:r>
              <a:rPr lang="ru-RU" sz="3600" b="1" dirty="0" smtClean="0">
                <a:solidFill>
                  <a:schemeClr val="tx2"/>
                </a:solidFill>
              </a:rPr>
              <a:t>: </a:t>
            </a:r>
            <a:br>
              <a:rPr lang="ru-RU" sz="3600" b="1" dirty="0" smtClean="0">
                <a:solidFill>
                  <a:schemeClr val="tx2"/>
                </a:solidFill>
              </a:rPr>
            </a:br>
            <a:endParaRPr lang="ru-RU" sz="3600" b="1" dirty="0" smtClean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>
              <a:lumMod val="95000"/>
            </a:schemeClr>
          </a:solidFill>
          <a:ln w="19050">
            <a:solidFill>
              <a:srgbClr val="C00000"/>
            </a:solidFill>
          </a:ln>
        </p:spPr>
        <p:txBody>
          <a:bodyPr/>
          <a:lstStyle/>
          <a:p>
            <a:pPr>
              <a:buFont typeface="Arial" charset="0"/>
              <a:buNone/>
              <a:defRPr/>
            </a:pPr>
            <a:endParaRPr lang="ru-RU" sz="2800" b="1" dirty="0" smtClean="0">
              <a:solidFill>
                <a:srgbClr val="C00000"/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ru-RU" sz="2400" u="sng" dirty="0" smtClean="0"/>
              <a:t>интегральный тестовый балл</a:t>
            </a:r>
            <a:r>
              <a:rPr lang="ru-RU" sz="2400" dirty="0" smtClean="0"/>
              <a:t> (отнесение результата  к единой метрической шкале)</a:t>
            </a:r>
            <a:endParaRPr lang="en-US" sz="2400" dirty="0" smtClean="0"/>
          </a:p>
          <a:p>
            <a:pPr>
              <a:buFont typeface="Arial" charset="0"/>
              <a:buChar char="•"/>
              <a:defRPr/>
            </a:pPr>
            <a:endParaRPr lang="ru-RU" sz="2400" dirty="0" smtClean="0"/>
          </a:p>
          <a:p>
            <a:pPr>
              <a:buFont typeface="Arial" charset="0"/>
              <a:buChar char="•"/>
              <a:defRPr/>
            </a:pPr>
            <a:r>
              <a:rPr lang="ru-RU" sz="2400" u="sng" dirty="0" smtClean="0"/>
              <a:t>ступень достижений</a:t>
            </a:r>
            <a:r>
              <a:rPr lang="ru-RU" sz="2400" dirty="0" smtClean="0"/>
              <a:t> (отнесение результата к ступенчатой шкале) </a:t>
            </a:r>
            <a:endParaRPr lang="en-US" sz="2400" dirty="0" smtClean="0"/>
          </a:p>
          <a:p>
            <a:pPr>
              <a:buFont typeface="Arial" charset="0"/>
              <a:buChar char="•"/>
              <a:defRPr/>
            </a:pPr>
            <a:endParaRPr lang="ru-RU" sz="2400" dirty="0" smtClean="0"/>
          </a:p>
          <a:p>
            <a:pPr>
              <a:buFont typeface="Arial" charset="0"/>
              <a:buChar char="•"/>
              <a:defRPr/>
            </a:pPr>
            <a:r>
              <a:rPr lang="ru-RU" sz="2400" u="sng" dirty="0" smtClean="0"/>
              <a:t>трехмерный профиль</a:t>
            </a:r>
            <a:r>
              <a:rPr lang="ru-RU" sz="2400" dirty="0" smtClean="0"/>
              <a:t> (соотношение результатов, полученных по трем субтестам)</a:t>
            </a:r>
          </a:p>
          <a:p>
            <a:pPr>
              <a:buFont typeface="Arial" charset="0"/>
              <a:buChar char="•"/>
              <a:defRPr/>
            </a:pPr>
            <a:endParaRPr lang="ru-RU" sz="1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00133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2800" b="1" dirty="0" smtClean="0">
                <a:solidFill>
                  <a:schemeClr val="tx2"/>
                </a:solidFill>
              </a:rPr>
              <a:t>Нормативно-ориентированная интерпретация</a:t>
            </a:r>
            <a:r>
              <a:rPr lang="en-US" sz="2800" b="1" dirty="0" smtClean="0">
                <a:solidFill>
                  <a:schemeClr val="tx2"/>
                </a:solidFill>
              </a:rPr>
              <a:t>: </a:t>
            </a:r>
            <a:r>
              <a:rPr lang="ru-RU" sz="2800" b="1" dirty="0" smtClean="0">
                <a:solidFill>
                  <a:schemeClr val="tx2"/>
                </a:solidFill>
                <a:latin typeface="+mj-lt"/>
              </a:rPr>
              <a:t>статистические нормы </a:t>
            </a:r>
            <a:r>
              <a:rPr lang="en-US" sz="2800" b="1" dirty="0" smtClean="0">
                <a:solidFill>
                  <a:schemeClr val="tx2"/>
                </a:solidFill>
                <a:latin typeface="+mj-lt"/>
              </a:rPr>
              <a:t>(</a:t>
            </a:r>
            <a:r>
              <a:rPr lang="ru-RU" sz="2800" b="1" dirty="0" smtClean="0">
                <a:solidFill>
                  <a:schemeClr val="tx2"/>
                </a:solidFill>
                <a:latin typeface="+mj-lt"/>
              </a:rPr>
              <a:t>Математика</a:t>
            </a:r>
            <a:r>
              <a:rPr lang="en-US" sz="2800" b="1" dirty="0" smtClean="0">
                <a:solidFill>
                  <a:schemeClr val="tx2"/>
                </a:solidFill>
                <a:latin typeface="+mj-lt"/>
              </a:rPr>
              <a:t>)</a:t>
            </a:r>
            <a:r>
              <a:rPr lang="ru-RU" sz="3600" dirty="0">
                <a:solidFill>
                  <a:schemeClr val="tx2"/>
                </a:solidFill>
                <a:latin typeface="+mj-lt"/>
              </a:rPr>
              <a:t/>
            </a:r>
            <a:br>
              <a:rPr lang="ru-RU" sz="3600" dirty="0">
                <a:solidFill>
                  <a:schemeClr val="tx2"/>
                </a:solidFill>
                <a:latin typeface="+mj-lt"/>
              </a:rPr>
            </a:br>
            <a:endParaRPr lang="ru-RU" sz="3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4071942"/>
            <a:ext cx="8858280" cy="25717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 smtClean="0">
                <a:solidFill>
                  <a:srgbClr val="C00000"/>
                </a:solidFill>
              </a:rPr>
              <a:t>Среднестатистические 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C00000"/>
                </a:solidFill>
              </a:rPr>
              <a:t>групповые нормы                   </a:t>
            </a:r>
            <a:r>
              <a:rPr lang="ru-RU" sz="1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Среднее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</a:t>
            </a:r>
            <a:r>
              <a:rPr lang="ru-RU" sz="1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Стандартное отклонение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                                                       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517                          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34</a:t>
            </a:r>
          </a:p>
          <a:p>
            <a:pP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i="1" dirty="0" smtClean="0">
                <a:solidFill>
                  <a:srgbClr val="C00000"/>
                </a:solidFill>
              </a:rPr>
              <a:t>Социокультурные нормы  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Среднее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                                      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                                                       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561                                                   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85720" y="1643050"/>
            <a:ext cx="885828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C00000"/>
                </a:solidFill>
              </a:rPr>
              <a:t>Среднестатистические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C00000"/>
                </a:solidFill>
              </a:rPr>
              <a:t>индивидуальные нормы</a:t>
            </a:r>
            <a:r>
              <a:rPr lang="ru-RU" sz="2000" i="1" dirty="0" smtClean="0">
                <a:solidFill>
                  <a:srgbClr val="C00000"/>
                </a:solidFill>
              </a:rPr>
              <a:t>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Среднее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Стандартное отклонение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        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522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49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285720" y="2786059"/>
            <a:ext cx="885828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C00000"/>
                </a:solidFill>
              </a:rPr>
              <a:t>Процентильные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C00000"/>
                </a:solidFill>
              </a:rPr>
              <a:t>индивидуальные нормы   </a:t>
            </a:r>
            <a:r>
              <a:rPr lang="ru-RU" sz="2400" i="1" dirty="0" smtClean="0">
                <a:solidFill>
                  <a:srgbClr val="C00000"/>
                </a:solidFill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-ый процентиль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90-ый процентиль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           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459         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581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Профиль по математике  для данной выборки учащихся</a:t>
            </a:r>
            <a:endParaRPr lang="ru-RU" sz="3600" b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8139" y="1857364"/>
            <a:ext cx="7056563" cy="3500462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Распределение участников </a:t>
            </a:r>
            <a:r>
              <a:rPr lang="ru-RU" sz="3200" b="1" dirty="0" smtClean="0">
                <a:solidFill>
                  <a:schemeClr val="tx2"/>
                </a:solidFill>
              </a:rPr>
              <a:t>тестирования </a:t>
            </a:r>
            <a:r>
              <a:rPr lang="ru-RU" sz="3200" b="1" dirty="0" smtClean="0">
                <a:solidFill>
                  <a:schemeClr val="tx2"/>
                </a:solidFill>
              </a:rPr>
              <a:t>по ступеням достижений </a:t>
            </a:r>
            <a:r>
              <a:rPr lang="en-US" sz="3200" b="1" dirty="0" smtClean="0">
                <a:solidFill>
                  <a:schemeClr val="tx2"/>
                </a:solidFill>
              </a:rPr>
              <a:t>(</a:t>
            </a:r>
            <a:r>
              <a:rPr lang="ru-RU" sz="3200" b="1" dirty="0" smtClean="0">
                <a:solidFill>
                  <a:schemeClr val="tx2"/>
                </a:solidFill>
              </a:rPr>
              <a:t>математика</a:t>
            </a:r>
            <a:r>
              <a:rPr lang="en-US" sz="3200" b="1" dirty="0" smtClean="0">
                <a:solidFill>
                  <a:schemeClr val="tx2"/>
                </a:solidFill>
              </a:rPr>
              <a:t>)</a:t>
            </a:r>
            <a:endParaRPr lang="ru-RU" sz="3200" b="1" dirty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643050"/>
            <a:ext cx="57912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b="1" dirty="0">
                <a:solidFill>
                  <a:schemeClr val="tx2"/>
                </a:solidFill>
              </a:rPr>
              <a:t>Распределение учащихся разных школ </a:t>
            </a:r>
            <a:r>
              <a:rPr lang="ru-RU" sz="3000" b="1" dirty="0" smtClean="0">
                <a:solidFill>
                  <a:schemeClr val="tx2"/>
                </a:solidFill>
              </a:rPr>
              <a:t>региона по </a:t>
            </a:r>
            <a:r>
              <a:rPr lang="ru-RU" sz="3000" b="1" dirty="0">
                <a:solidFill>
                  <a:schemeClr val="tx2"/>
                </a:solidFill>
              </a:rPr>
              <a:t>ступеням достижений (математика</a:t>
            </a:r>
            <a:r>
              <a:rPr lang="ru-RU" sz="3000" b="1" dirty="0" smtClean="0">
                <a:solidFill>
                  <a:schemeClr val="tx2"/>
                </a:solidFill>
              </a:rPr>
              <a:t>)</a:t>
            </a:r>
            <a:endParaRPr lang="ru-RU" sz="3000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86380" y="2000241"/>
            <a:ext cx="3400420" cy="412592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Школы упорядочены по возрастанию среднего значения общих тестовых баллов. </a:t>
            </a:r>
          </a:p>
          <a:p>
            <a:r>
              <a:rPr lang="ru-RU" sz="2400" dirty="0" smtClean="0"/>
              <a:t>Для каждой школы в скобках указан средний тестовый балл учащихся данной школы. </a:t>
            </a:r>
            <a:endParaRPr lang="en-US" sz="2400" dirty="0" smtClean="0"/>
          </a:p>
          <a:p>
            <a:endParaRPr lang="ru-RU" sz="2400" dirty="0"/>
          </a:p>
        </p:txBody>
      </p:sp>
      <p:pic>
        <p:nvPicPr>
          <p:cNvPr id="4" name="Picture 1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2778"/>
            <a:ext cx="4800634" cy="5155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65823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chemeClr val="tx2"/>
                </a:solidFill>
              </a:rPr>
              <a:t>Распределение по ступеням достижений учащихся различных классов внутри одной школы (математика)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643050"/>
            <a:ext cx="741045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782078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План презентации 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Модель оценивания предметных компетенций учащихся на основе </a:t>
            </a:r>
            <a:r>
              <a:rPr lang="en-US" sz="2000" dirty="0" smtClean="0"/>
              <a:t>SAM</a:t>
            </a:r>
            <a:endParaRPr lang="ru-RU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Обследование в регионе: описание </a:t>
            </a:r>
            <a:r>
              <a:rPr lang="ru-RU" sz="2000" dirty="0"/>
              <a:t>выборки  </a:t>
            </a:r>
            <a:r>
              <a:rPr lang="ru-RU" sz="2000" dirty="0" smtClean="0"/>
              <a:t>исследования и процедуры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Региональные нормы и представление результатов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Первичный </a:t>
            </a:r>
            <a:r>
              <a:rPr lang="ru-RU" sz="2000" dirty="0"/>
              <a:t>анализ факторов, оказывающих влияние на </a:t>
            </a:r>
            <a:r>
              <a:rPr lang="ru-RU" sz="2000" dirty="0" smtClean="0"/>
              <a:t>результаты </a:t>
            </a:r>
            <a:r>
              <a:rPr lang="ru-RU" sz="2000" dirty="0"/>
              <a:t>обучения в начальной школе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Дополнительное </a:t>
            </a:r>
            <a:r>
              <a:rPr lang="ru-RU" sz="2000" dirty="0"/>
              <a:t>исследование: связь педагогических </a:t>
            </a:r>
            <a:r>
              <a:rPr lang="ru-RU" sz="2000" dirty="0" smtClean="0"/>
              <a:t>	 подходов </a:t>
            </a:r>
            <a:r>
              <a:rPr lang="ru-RU" sz="2000" dirty="0"/>
              <a:t>учителя и образовательных результатов в </a:t>
            </a:r>
            <a:r>
              <a:rPr lang="ru-RU" sz="2000" dirty="0" smtClean="0"/>
              <a:t> начальной школе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Опыт использования </a:t>
            </a:r>
            <a:r>
              <a:rPr lang="en-US" sz="2000" dirty="0" smtClean="0"/>
              <a:t>SAM </a:t>
            </a:r>
            <a:r>
              <a:rPr lang="ru-RU" sz="2000" dirty="0" smtClean="0"/>
              <a:t>в других странах.</a:t>
            </a:r>
          </a:p>
          <a:p>
            <a:pPr marL="514350" indent="-514350">
              <a:buFont typeface="+mj-lt"/>
              <a:buAutoNum type="arabicPeriod"/>
            </a:pPr>
            <a:endParaRPr lang="ru-RU" sz="2000" dirty="0"/>
          </a:p>
          <a:p>
            <a:pPr marL="0" indent="0">
              <a:buNone/>
            </a:pPr>
            <a:r>
              <a:rPr lang="ru-RU" dirty="0" smtClean="0"/>
              <a:t>	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169601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00307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Первичный анализ факторов, оказывающих влияние на результаты обучения в начальной школе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Ключевые вопросы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Какова эффективность различных программ обучения</a:t>
            </a:r>
            <a:r>
              <a:rPr lang="en-GB" sz="28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Как различные факторы влияют на обучение детей</a:t>
            </a:r>
            <a:r>
              <a:rPr lang="en-GB" sz="2800" dirty="0" smtClean="0"/>
              <a:t>?</a:t>
            </a:r>
            <a:r>
              <a:rPr lang="ru-RU" sz="28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Какие характеристики образовательной среды влияют на качество образования в начальной школе?</a:t>
            </a:r>
            <a:endParaRPr lang="en-GB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Как можно улучшить работу учителей и школ?</a:t>
            </a:r>
            <a:endParaRPr lang="en-GB" sz="2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2"/>
                </a:solidFill>
              </a:rPr>
              <a:t>Образовательная среда и ее </a:t>
            </a:r>
            <a:r>
              <a:rPr lang="ru-RU" sz="2800" b="1" dirty="0" smtClean="0">
                <a:solidFill>
                  <a:schemeClr val="tx2"/>
                </a:solidFill>
              </a:rPr>
              <a:t>характеристики, которые могут быть исследованы</a:t>
            </a:r>
            <a:endParaRPr lang="ru-RU" sz="2800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50608141"/>
              </p:ext>
            </p:extLst>
          </p:nvPr>
        </p:nvGraphicFramePr>
        <p:xfrm>
          <a:off x="0" y="1142985"/>
          <a:ext cx="9144001" cy="5641372"/>
        </p:xfrm>
        <a:graphic>
          <a:graphicData uri="http://schemas.openxmlformats.org/drawingml/2006/table">
            <a:tbl>
              <a:tblPr firstRow="1" firstCol="1" bandRow="1"/>
              <a:tblGrid>
                <a:gridCol w="1571604"/>
                <a:gridCol w="1643074"/>
                <a:gridCol w="5929323"/>
              </a:tblGrid>
              <a:tr h="76907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Уровень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1" marR="51431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Ответственный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1" marR="51431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Проявления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1" marR="51431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79387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Региональный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1" marR="5143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Правительство России или региона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1" marR="5143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Образовательная политика региона, Федеральный государственный образовательный стандарт, единые экзамены, обязательная учебная программа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1" marR="5143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82859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Школьный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1" marR="51431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Директор школы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1" marR="51431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Политика школы, тип школы, учебная программа, учебно-методический комплекс (УМК), материальное обеспечение, хозяйственное обеспечение, состояние здания и классов. Наличие и качество спортзала, секций, кружков, спортивной площадки, столовой. Подбор учителей и административного персонала школы. 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1" marR="51431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80304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Классный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1" marR="5143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Классный руководитель, учителя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1" marR="5143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Качество преподавания, методы преподавания, педагогические подходы.  Качество взаимодействия с учениками. Учебные цели и задачи.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1" marR="5143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30614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Внешкольный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1" marR="51431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Родители, сам учащийся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1" marR="51431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Внешкольная активность, дополнительное образование, социально-экономический статус, образование родителей, наличие в доме книг, компьютера, выхода в интернет.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Личная мотивация учащегося.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1" marR="51431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539221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Источники информации для анализа факторов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2600" dirty="0" smtClean="0"/>
          </a:p>
          <a:p>
            <a:pPr>
              <a:buNone/>
            </a:pPr>
            <a:r>
              <a:rPr lang="ru-RU" sz="2600" dirty="0" smtClean="0">
                <a:solidFill>
                  <a:srgbClr val="C00000"/>
                </a:solidFill>
              </a:rPr>
              <a:t>Контекстные анкеты (для учителя, для администрации)</a:t>
            </a:r>
          </a:p>
          <a:p>
            <a:r>
              <a:rPr lang="ru-RU" sz="2000" dirty="0" smtClean="0"/>
              <a:t>Набор </a:t>
            </a:r>
            <a:r>
              <a:rPr lang="ru-RU" sz="2000" dirty="0"/>
              <a:t>контекстных характеристик может варьироваться в зависимости от того, какие задачи ставит регион  для исследования.  </a:t>
            </a:r>
            <a:endParaRPr lang="ru-RU" sz="2000" dirty="0" smtClean="0"/>
          </a:p>
          <a:p>
            <a:r>
              <a:rPr lang="ru-RU" sz="2000" dirty="0" smtClean="0"/>
              <a:t>Фокус на </a:t>
            </a:r>
            <a:r>
              <a:rPr lang="ru-RU" sz="2000" dirty="0"/>
              <a:t>тех характеристиках школьной среды, </a:t>
            </a:r>
            <a:r>
              <a:rPr lang="ru-RU" sz="2000" dirty="0" smtClean="0"/>
              <a:t>которые </a:t>
            </a:r>
            <a:r>
              <a:rPr lang="ru-RU" sz="2000" dirty="0"/>
              <a:t>могут быть скорректированы с целью повышения качества образования. </a:t>
            </a:r>
            <a:endParaRPr lang="ru-RU" sz="2000" dirty="0" smtClean="0"/>
          </a:p>
          <a:p>
            <a:endParaRPr lang="ru-RU" sz="2000" dirty="0" smtClean="0"/>
          </a:p>
          <a:p>
            <a:pPr>
              <a:buNone/>
            </a:pPr>
            <a:endParaRPr lang="ru-RU" sz="2600" dirty="0" smtClean="0"/>
          </a:p>
          <a:p>
            <a:pPr>
              <a:buNone/>
            </a:pPr>
            <a:r>
              <a:rPr lang="ru-RU" sz="2600" dirty="0" smtClean="0">
                <a:solidFill>
                  <a:srgbClr val="C00000"/>
                </a:solidFill>
              </a:rPr>
              <a:t>Техническая информация </a:t>
            </a:r>
          </a:p>
          <a:p>
            <a:pPr>
              <a:buNone/>
            </a:pPr>
            <a:endParaRPr lang="ru-RU" sz="2600" dirty="0"/>
          </a:p>
          <a:p>
            <a:pPr>
              <a:buNone/>
            </a:pPr>
            <a:r>
              <a:rPr lang="ru-RU" sz="2000" dirty="0" smtClean="0"/>
              <a:t>      При </a:t>
            </a:r>
            <a:r>
              <a:rPr lang="ru-RU" sz="2000" dirty="0"/>
              <a:t>проведении дальнейших исследований </a:t>
            </a:r>
            <a:r>
              <a:rPr lang="ru-RU" sz="2000" dirty="0" smtClean="0"/>
              <a:t>можно </a:t>
            </a:r>
            <a:r>
              <a:rPr lang="ru-RU" sz="2000" dirty="0"/>
              <a:t>расширить список характеристик и целенаправленно собирать детальную информацию об условиях обучения в школе и об особенностях </a:t>
            </a:r>
            <a:r>
              <a:rPr lang="ru-RU" sz="2000" dirty="0" smtClean="0"/>
              <a:t>преподавания (например, о программах обучения). 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20042412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solidFill>
                  <a:schemeClr val="tx2"/>
                </a:solidFill>
              </a:rPr>
              <a:t>Связь между результатами </a:t>
            </a:r>
            <a:r>
              <a:rPr lang="en-US" sz="3200" b="1" dirty="0">
                <a:solidFill>
                  <a:schemeClr val="tx2"/>
                </a:solidFill>
              </a:rPr>
              <a:t>SAM</a:t>
            </a:r>
            <a:r>
              <a:rPr lang="ru-RU" sz="3200" b="1" dirty="0">
                <a:solidFill>
                  <a:schemeClr val="tx2"/>
                </a:solidFill>
              </a:rPr>
              <a:t> по математике и типом учебного </a:t>
            </a:r>
            <a:r>
              <a:rPr lang="ru-RU" sz="3200" b="1" dirty="0" smtClean="0">
                <a:solidFill>
                  <a:schemeClr val="tx2"/>
                </a:solidFill>
              </a:rPr>
              <a:t>заведения 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12" y="1714489"/>
            <a:ext cx="2714644" cy="4411676"/>
          </a:xfrm>
        </p:spPr>
        <p:txBody>
          <a:bodyPr>
            <a:noAutofit/>
          </a:bodyPr>
          <a:lstStyle/>
          <a:p>
            <a:pPr marL="177800" indent="-177800"/>
            <a:r>
              <a:rPr lang="ru-RU" sz="1800" dirty="0" smtClean="0"/>
              <a:t>В гимназиях обучается 15% детей</a:t>
            </a:r>
          </a:p>
          <a:p>
            <a:pPr marL="177800" indent="-177800"/>
            <a:endParaRPr lang="ru-RU" sz="1800" dirty="0" smtClean="0"/>
          </a:p>
          <a:p>
            <a:pPr marL="177800" indent="-177800"/>
            <a:r>
              <a:rPr lang="ru-RU" sz="1800" dirty="0" smtClean="0"/>
              <a:t>Различия </a:t>
            </a:r>
            <a:r>
              <a:rPr lang="ru-RU" sz="1800" dirty="0"/>
              <a:t>между типами школ статистически </a:t>
            </a:r>
            <a:r>
              <a:rPr lang="ru-RU" sz="1800" dirty="0" smtClean="0"/>
              <a:t>значимы: гимназии </a:t>
            </a:r>
            <a:r>
              <a:rPr lang="ru-RU" sz="1800" dirty="0"/>
              <a:t>имеют более высокие результаты по тесту</a:t>
            </a:r>
            <a:r>
              <a:rPr lang="ru-RU" sz="1800" dirty="0" smtClean="0"/>
              <a:t>.</a:t>
            </a:r>
          </a:p>
          <a:p>
            <a:pPr marL="177800" indent="-177800"/>
            <a:endParaRPr lang="ru-RU" sz="1800" dirty="0" smtClean="0"/>
          </a:p>
          <a:p>
            <a:pPr marL="177800" indent="-177800"/>
            <a:r>
              <a:rPr lang="ru-RU" sz="1800" dirty="0" smtClean="0"/>
              <a:t> Количество детей на  2-й ступени одинаково,  различия – в числе детей на 1-ой и 3-ей ступенях</a:t>
            </a:r>
            <a:endParaRPr lang="ru-RU" sz="1800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856813470"/>
              </p:ext>
            </p:extLst>
          </p:nvPr>
        </p:nvGraphicFramePr>
        <p:xfrm>
          <a:off x="179512" y="1714489"/>
          <a:ext cx="5981700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1361422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solidFill>
                  <a:schemeClr val="tx2"/>
                </a:solidFill>
              </a:rPr>
              <a:t>Связь между результатами </a:t>
            </a:r>
            <a:r>
              <a:rPr lang="en-US" sz="3200" b="1" dirty="0">
                <a:solidFill>
                  <a:schemeClr val="tx2"/>
                </a:solidFill>
              </a:rPr>
              <a:t>SAM</a:t>
            </a:r>
            <a:r>
              <a:rPr lang="ru-RU" sz="3200" b="1" dirty="0">
                <a:solidFill>
                  <a:schemeClr val="tx2"/>
                </a:solidFill>
              </a:rPr>
              <a:t> по математике и типом населенного пункта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157192"/>
            <a:ext cx="8229600" cy="1368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Процент  </a:t>
            </a:r>
            <a:r>
              <a:rPr lang="ru-RU" sz="2000" dirty="0"/>
              <a:t>детей на третьей ступени выше всего в городе и уменьшается в поселках и деревнях. Обратная картина по проценту детей на первой ступени – в деревнях он выше всего. 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3817404331"/>
              </p:ext>
            </p:extLst>
          </p:nvPr>
        </p:nvGraphicFramePr>
        <p:xfrm>
          <a:off x="827584" y="1484786"/>
          <a:ext cx="7272808" cy="323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6735054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Связь между результатами </a:t>
            </a:r>
            <a:r>
              <a:rPr lang="en-US" sz="3200" b="1" dirty="0" smtClean="0">
                <a:solidFill>
                  <a:schemeClr val="tx2"/>
                </a:solidFill>
              </a:rPr>
              <a:t>SAM</a:t>
            </a:r>
            <a:r>
              <a:rPr lang="ru-RU" sz="3200" b="1" dirty="0" smtClean="0">
                <a:solidFill>
                  <a:schemeClr val="tx2"/>
                </a:solidFill>
              </a:rPr>
              <a:t> по математике и типом населенного пункта</a:t>
            </a:r>
            <a:endParaRPr lang="ru-RU" sz="3200" dirty="0">
              <a:solidFill>
                <a:schemeClr val="tx2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3194186766"/>
              </p:ext>
            </p:extLst>
          </p:nvPr>
        </p:nvGraphicFramePr>
        <p:xfrm>
          <a:off x="899592" y="1484785"/>
          <a:ext cx="7416824" cy="3219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23392" y="4929198"/>
            <a:ext cx="69847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Большинство </a:t>
            </a:r>
            <a:r>
              <a:rPr lang="ru-RU" dirty="0"/>
              <a:t>учащихся </a:t>
            </a:r>
            <a:r>
              <a:rPr lang="ru-RU" dirty="0" smtClean="0"/>
              <a:t>находятся </a:t>
            </a:r>
            <a:r>
              <a:rPr lang="ru-RU" dirty="0"/>
              <a:t>на </a:t>
            </a:r>
            <a:r>
              <a:rPr lang="ru-RU" dirty="0" smtClean="0"/>
              <a:t>второй ступени (втором </a:t>
            </a:r>
            <a:r>
              <a:rPr lang="ru-RU" dirty="0"/>
              <a:t>уровне усвоения учебного материала (рефлексивном).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Великом Новгороде результаты немного лучше – больший процент детей находится на 2 и 3 уровнях. </a:t>
            </a:r>
          </a:p>
        </p:txBody>
      </p:sp>
    </p:spTree>
    <p:extLst>
      <p:ext uri="{BB962C8B-B14F-4D97-AF65-F5344CB8AC3E}">
        <p14:creationId xmlns="" xmlns:p14="http://schemas.microsoft.com/office/powerpoint/2010/main" val="3391754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solidFill>
                  <a:schemeClr val="tx2"/>
                </a:solidFill>
              </a:rPr>
              <a:t>Связь между результатами </a:t>
            </a:r>
            <a:r>
              <a:rPr lang="en-US" sz="3200" b="1" dirty="0">
                <a:solidFill>
                  <a:schemeClr val="tx2"/>
                </a:solidFill>
              </a:rPr>
              <a:t>SAM</a:t>
            </a:r>
            <a:r>
              <a:rPr lang="ru-RU" sz="3200" b="1" dirty="0">
                <a:solidFill>
                  <a:schemeClr val="tx2"/>
                </a:solidFill>
              </a:rPr>
              <a:t> по математике и размером класса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7984" y="2071678"/>
            <a:ext cx="4258816" cy="405448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Можно </a:t>
            </a:r>
            <a:r>
              <a:rPr lang="ru-RU" sz="2000" dirty="0"/>
              <a:t>выделить два типа классов – малые и большие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К малым мы относим классы, в которых обучается менее 11 учащихся, к большим – классы, в которых обучается не менее 11 учащихся (максимальное число учащихся в одном классе равно 33). </a:t>
            </a:r>
            <a:endParaRPr lang="ru-RU" sz="2000" dirty="0" smtClean="0"/>
          </a:p>
          <a:p>
            <a:r>
              <a:rPr lang="ru-RU" sz="2000" dirty="0" smtClean="0"/>
              <a:t>Всего </a:t>
            </a:r>
            <a:r>
              <a:rPr lang="ru-RU" sz="2000" dirty="0"/>
              <a:t>в анализе участвовало 76 малых классов и 152 больших. 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6027"/>
          <a:stretch>
            <a:fillRect/>
          </a:stretch>
        </p:blipFill>
        <p:spPr bwMode="auto">
          <a:xfrm>
            <a:off x="323531" y="2132858"/>
            <a:ext cx="3875405" cy="3335020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</p:pic>
    </p:spTree>
    <p:extLst>
      <p:ext uri="{BB962C8B-B14F-4D97-AF65-F5344CB8AC3E}">
        <p14:creationId xmlns="" xmlns:p14="http://schemas.microsoft.com/office/powerpoint/2010/main" val="37471094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Связь между результатами </a:t>
            </a:r>
            <a:r>
              <a:rPr lang="en-US" sz="3200" b="1" dirty="0" smtClean="0">
                <a:solidFill>
                  <a:schemeClr val="tx2"/>
                </a:solidFill>
              </a:rPr>
              <a:t>SAM</a:t>
            </a:r>
            <a:r>
              <a:rPr lang="ru-RU" sz="3200" b="1" dirty="0" smtClean="0">
                <a:solidFill>
                  <a:schemeClr val="tx2"/>
                </a:solidFill>
              </a:rPr>
              <a:t> по математике и размером класса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84168" y="2571744"/>
            <a:ext cx="2602632" cy="3554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Результаты детей</a:t>
            </a:r>
            <a:r>
              <a:rPr lang="ru-RU" sz="2000" dirty="0"/>
              <a:t>, обучающихся в малых и больших классах статистически значимо не различаются.  </a:t>
            </a:r>
          </a:p>
          <a:p>
            <a:endParaRPr lang="ru-RU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28802"/>
            <a:ext cx="611505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41660534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28800"/>
            <a:ext cx="8229600" cy="642943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Связь педагогических подходов учителя и образовательных результатов в  начальной школе</a:t>
            </a:r>
            <a:endParaRPr lang="ru-RU" sz="36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57431"/>
            <a:ext cx="8229600" cy="150019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Модель оценивания предметных компетенций учащихся на основе </a:t>
            </a:r>
            <a:r>
              <a:rPr lang="en-US" b="1" dirty="0" smtClean="0">
                <a:solidFill>
                  <a:schemeClr val="tx2"/>
                </a:solidFill>
              </a:rPr>
              <a:t>SAM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Педагогические подходы</a:t>
            </a:r>
            <a:endParaRPr lang="ru-RU" sz="3600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5"/>
            <a:ext cx="8229600" cy="4525963"/>
          </a:xfrm>
        </p:spPr>
        <p:txBody>
          <a:bodyPr>
            <a:noAutofit/>
          </a:bodyPr>
          <a:lstStyle/>
          <a:p>
            <a:r>
              <a:rPr lang="ru-RU" sz="2000" dirty="0" smtClean="0"/>
              <a:t>Модель </a:t>
            </a:r>
            <a:r>
              <a:rPr lang="ru-RU" sz="2000" dirty="0"/>
              <a:t>оценки убеждений </a:t>
            </a:r>
            <a:r>
              <a:rPr lang="ru-RU" sz="2000" dirty="0" smtClean="0"/>
              <a:t>учителей (</a:t>
            </a:r>
            <a:r>
              <a:rPr lang="en-US" sz="2000" dirty="0"/>
              <a:t>OECD</a:t>
            </a:r>
            <a:r>
              <a:rPr lang="ru-RU" sz="2000" dirty="0"/>
              <a:t>, </a:t>
            </a:r>
            <a:r>
              <a:rPr lang="en-US" sz="2000" dirty="0"/>
              <a:t>Organization for Economic Cooperation and Development</a:t>
            </a:r>
            <a:r>
              <a:rPr lang="ru-RU" sz="2000" dirty="0"/>
              <a:t>) для исследования </a:t>
            </a:r>
            <a:r>
              <a:rPr lang="en-US" sz="2000" dirty="0" smtClean="0"/>
              <a:t>TALIS</a:t>
            </a:r>
            <a:r>
              <a:rPr lang="ru-RU" sz="2000" dirty="0" smtClean="0"/>
              <a:t> (</a:t>
            </a:r>
            <a:r>
              <a:rPr lang="en-US" sz="2000" dirty="0" smtClean="0"/>
              <a:t>Teaching </a:t>
            </a:r>
            <a:r>
              <a:rPr lang="en-US" sz="2000" dirty="0"/>
              <a:t>and Learning International </a:t>
            </a:r>
            <a:r>
              <a:rPr lang="en-US" sz="2000" dirty="0" smtClean="0"/>
              <a:t>Survey</a:t>
            </a:r>
            <a:r>
              <a:rPr lang="ru-RU" sz="2000" dirty="0" smtClean="0"/>
              <a:t>). </a:t>
            </a:r>
          </a:p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Два </a:t>
            </a:r>
            <a:r>
              <a:rPr lang="ru-RU" sz="2000" dirty="0"/>
              <a:t>подхода </a:t>
            </a:r>
            <a:r>
              <a:rPr lang="ru-RU" sz="2000" dirty="0" smtClean="0"/>
              <a:t>к обучению – </a:t>
            </a:r>
            <a:r>
              <a:rPr lang="ru-RU" sz="2000" dirty="0">
                <a:solidFill>
                  <a:srgbClr val="C00000"/>
                </a:solidFill>
              </a:rPr>
              <a:t>традиционный и конструктивный</a:t>
            </a:r>
            <a:r>
              <a:rPr lang="ru-RU" sz="2000" dirty="0"/>
              <a:t>. </a:t>
            </a:r>
          </a:p>
          <a:p>
            <a:pPr lvl="1"/>
            <a:r>
              <a:rPr lang="ru-RU" sz="1800" dirty="0"/>
              <a:t>Учителя с традиционными убеждениями </a:t>
            </a:r>
            <a:r>
              <a:rPr lang="ru-RU" sz="1800" dirty="0" smtClean="0"/>
              <a:t>о преподавании </a:t>
            </a:r>
            <a:r>
              <a:rPr lang="ru-RU" sz="1800" dirty="0"/>
              <a:t>считают, что главной целью обучения является приобретение прочных предметных </a:t>
            </a:r>
            <a:r>
              <a:rPr lang="ru-RU" sz="1800" dirty="0" smtClean="0"/>
              <a:t>знаний. </a:t>
            </a:r>
            <a:r>
              <a:rPr lang="ru-RU" sz="1800" dirty="0"/>
              <a:t>Таким образом, они фокусируются на четком изложении материала, на проверке и закреплении знаний, а также на дисциплине в классе. </a:t>
            </a:r>
            <a:endParaRPr lang="ru-RU" sz="1800" dirty="0" smtClean="0"/>
          </a:p>
          <a:p>
            <a:pPr lvl="1"/>
            <a:r>
              <a:rPr lang="ru-RU" sz="1800" dirty="0" smtClean="0"/>
              <a:t>Учителя </a:t>
            </a:r>
            <a:r>
              <a:rPr lang="ru-RU" sz="1800" dirty="0"/>
              <a:t>с конструктивными убеждениями воспринимают ученика как активного участника обучения. Поощряется инициатива и самостоятельность в решении задач.  Учителя создают учебные проблемные ситуации для того, чтобы развивать мышление и логику детей. </a:t>
            </a:r>
            <a:endParaRPr lang="ru-RU" sz="1800" dirty="0" smtClean="0"/>
          </a:p>
          <a:p>
            <a:pPr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11357221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1"/>
            <a:ext cx="8229600" cy="928693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Анкетирование учителей</a:t>
            </a:r>
            <a:br>
              <a:rPr lang="ru-RU" sz="3600" b="1" dirty="0" smtClean="0">
                <a:solidFill>
                  <a:schemeClr val="tx2"/>
                </a:solidFill>
              </a:rPr>
            </a:br>
            <a:endParaRPr lang="ru-RU" sz="3600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8"/>
          </a:xfrm>
        </p:spPr>
        <p:txBody>
          <a:bodyPr>
            <a:normAutofit fontScale="85000" lnSpcReduction="20000"/>
          </a:bodyPr>
          <a:lstStyle/>
          <a:p>
            <a:pPr marL="0" indent="0"/>
            <a:r>
              <a:rPr lang="ru-RU" dirty="0" smtClean="0"/>
              <a:t>   Специальная анкета учителя</a:t>
            </a:r>
            <a:endParaRPr lang="ru-RU" dirty="0"/>
          </a:p>
          <a:p>
            <a:r>
              <a:rPr lang="ru-RU" dirty="0" smtClean="0"/>
              <a:t>Всего - </a:t>
            </a:r>
            <a:r>
              <a:rPr lang="en-US" dirty="0" smtClean="0"/>
              <a:t>228 </a:t>
            </a:r>
            <a:r>
              <a:rPr lang="ru-RU" dirty="0" smtClean="0"/>
              <a:t>учителей</a:t>
            </a:r>
          </a:p>
          <a:p>
            <a:pPr lvl="0"/>
            <a:r>
              <a:rPr lang="ru-RU" dirty="0" smtClean="0"/>
              <a:t>56 </a:t>
            </a:r>
            <a:r>
              <a:rPr lang="ru-RU" dirty="0"/>
              <a:t>учителей преподают в городе Великий Новгород и 172 – в  Новгородской области;</a:t>
            </a:r>
          </a:p>
          <a:p>
            <a:pPr lvl="0"/>
            <a:r>
              <a:rPr lang="ru-RU" dirty="0"/>
              <a:t>17 учителей преподают в гимназии и 211 в общеобразовательных школах;</a:t>
            </a:r>
          </a:p>
          <a:p>
            <a:pPr lvl="0"/>
            <a:r>
              <a:rPr lang="ru-RU" dirty="0"/>
              <a:t>186 учителей имеют высшее образование (закончили университет), и 42 закончили педагогическое училище;</a:t>
            </a:r>
          </a:p>
          <a:p>
            <a:pPr lvl="0"/>
            <a:r>
              <a:rPr lang="ru-RU" dirty="0"/>
              <a:t>Преподавательский стаж варьируется от 2 до 48 лет, средний стаж – 25 лет </a:t>
            </a:r>
            <a:r>
              <a:rPr lang="ru-RU" dirty="0" smtClean="0"/>
              <a:t>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965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трад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836712"/>
            <a:ext cx="3620005" cy="2829320"/>
          </a:xfrm>
          <a:prstGeom prst="rect">
            <a:avLst/>
          </a:prstGeom>
        </p:spPr>
      </p:pic>
      <p:pic>
        <p:nvPicPr>
          <p:cNvPr id="16" name="Рисунок 15" descr="констр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3356992"/>
            <a:ext cx="4115375" cy="3305637"/>
          </a:xfrm>
          <a:prstGeom prst="rect">
            <a:avLst/>
          </a:prstGeom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print"/>
          <a:srcRect r="12603"/>
          <a:stretch>
            <a:fillRect/>
          </a:stretch>
        </p:blipFill>
        <p:spPr bwMode="auto">
          <a:xfrm>
            <a:off x="395535" y="3429001"/>
            <a:ext cx="374441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286380" y="2571744"/>
            <a:ext cx="30003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Корреляция </a:t>
            </a:r>
            <a:r>
              <a:rPr lang="en-US" sz="2400" dirty="0" smtClean="0"/>
              <a:t> -</a:t>
            </a:r>
            <a:r>
              <a:rPr lang="ru-RU" sz="2400" dirty="0" smtClean="0"/>
              <a:t>0</a:t>
            </a:r>
            <a:r>
              <a:rPr lang="en-US" sz="2400" dirty="0" smtClean="0"/>
              <a:t>,204</a:t>
            </a:r>
            <a:r>
              <a:rPr lang="en-US" sz="2400" dirty="0"/>
              <a:t>**  </a:t>
            </a:r>
            <a:r>
              <a:rPr lang="ru-RU" sz="2400" dirty="0" smtClean="0"/>
              <a:t>значима на уровне </a:t>
            </a:r>
            <a:r>
              <a:rPr lang="en-US" sz="2400" dirty="0" smtClean="0"/>
              <a:t>0.05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15616" y="1071546"/>
            <a:ext cx="16634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/>
                <a:ea typeface="MS Mincho"/>
              </a:rPr>
              <a:t>Традиционный</a:t>
            </a:r>
            <a:endParaRPr lang="ru-RU" dirty="0">
              <a:solidFill>
                <a:schemeClr val="tx1"/>
              </a:solidFill>
              <a:latin typeface="Times New Roman"/>
              <a:ea typeface="MS Mincho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44208" y="5229200"/>
            <a:ext cx="2234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/>
                <a:ea typeface="MS Mincho"/>
              </a:rPr>
              <a:t>Конструктивистский</a:t>
            </a:r>
            <a:endParaRPr lang="ru-RU" dirty="0">
              <a:solidFill>
                <a:schemeClr val="tx1"/>
              </a:solidFill>
              <a:latin typeface="Times New Roman"/>
              <a:ea typeface="MS Mincho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331640" y="260648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solidFill>
                  <a:schemeClr val="tx2"/>
                </a:solidFill>
              </a:rPr>
              <a:t>Педагогические подходы учителя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Кластеризация классов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857232"/>
            <a:ext cx="464347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857232"/>
            <a:ext cx="4110039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3571876"/>
            <a:ext cx="583882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Конструктивизм </a:t>
            </a:r>
            <a:r>
              <a:rPr lang="ru-RU" dirty="0"/>
              <a:t>положительно связан с результатами обучения и по математике, и по русскому </a:t>
            </a:r>
            <a:r>
              <a:rPr lang="ru-RU" dirty="0" smtClean="0"/>
              <a:t>языку: чем </a:t>
            </a:r>
            <a:r>
              <a:rPr lang="ru-RU" dirty="0"/>
              <a:t>выше уровень конструктивизма у учителя, тем более высокие тестовые баллы в среднем имеют его ученики. </a:t>
            </a:r>
            <a:endParaRPr lang="ru-RU" dirty="0" smtClean="0"/>
          </a:p>
          <a:p>
            <a:r>
              <a:rPr lang="ru-RU" dirty="0" smtClean="0"/>
              <a:t>Конструктивизм положительно </a:t>
            </a:r>
            <a:r>
              <a:rPr lang="ru-RU" dirty="0"/>
              <a:t>связан с количеством учащихся в классе на 3-ем уровне и отрицательно с количеством учащихся на 1-ого уровня и ниже 1-ого уровня.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/>
              <a:t>этом традиционный подход не имеет значимых связей с результатами обучения – ни с тестовыми баллами, ни с распределением детей по уровням. 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Педагогические подходы</a:t>
            </a:r>
            <a:endParaRPr lang="ru-RU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95467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Опыт использования </a:t>
            </a:r>
            <a:r>
              <a:rPr lang="en-US" sz="3600" b="1" dirty="0" smtClean="0">
                <a:solidFill>
                  <a:schemeClr val="tx2"/>
                </a:solidFill>
              </a:rPr>
              <a:t>SAM </a:t>
            </a:r>
            <a:r>
              <a:rPr lang="ru-RU" sz="3600" b="1" dirty="0" smtClean="0">
                <a:solidFill>
                  <a:schemeClr val="tx2"/>
                </a:solidFill>
              </a:rPr>
              <a:t>в других странах</a:t>
            </a:r>
            <a:endParaRPr lang="ru-RU" sz="36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772816"/>
            <a:ext cx="7339012" cy="4572000"/>
          </a:xfrm>
        </p:spPr>
        <p:txBody>
          <a:bodyPr/>
          <a:lstStyle/>
          <a:p>
            <a:r>
              <a:rPr lang="ru-RU" dirty="0" smtClean="0"/>
              <a:t>Казахстан</a:t>
            </a:r>
            <a:endParaRPr lang="en-US" dirty="0" smtClean="0"/>
          </a:p>
          <a:p>
            <a:r>
              <a:rPr lang="ru-RU" dirty="0" smtClean="0"/>
              <a:t>Кыргызстан</a:t>
            </a:r>
            <a:endParaRPr lang="en-US" dirty="0" smtClean="0"/>
          </a:p>
          <a:p>
            <a:r>
              <a:rPr lang="ru-RU" dirty="0" smtClean="0"/>
              <a:t>Таджикистан</a:t>
            </a:r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7231"/>
            <a:ext cx="8229600" cy="100013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Спасибо за внимание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482982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Карданова Елена Юрьевна</a:t>
            </a:r>
          </a:p>
          <a:p>
            <a:pPr algn="r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ekardanova@hse.ru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>
              <a:buNone/>
            </a:pP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Центр мониторинга качества образования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Институт образования 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НИУ Высшая школа экономики</a:t>
            </a:r>
          </a:p>
          <a:p>
            <a:pPr>
              <a:buNone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http://ioe.hse.ru/monitoring/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Подходы к интерпретации результатов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7"/>
            <a:ext cx="3214710" cy="5565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714744" y="1643050"/>
            <a:ext cx="4500594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i="1" dirty="0" smtClean="0">
                <a:solidFill>
                  <a:srgbClr val="C00000"/>
                </a:solidFill>
              </a:rPr>
              <a:t>Нормативно-ориентированный </a:t>
            </a:r>
          </a:p>
          <a:p>
            <a:pPr>
              <a:buFont typeface="Arial" pitchFamily="34" charset="0"/>
              <a:buChar char="•"/>
            </a:pPr>
            <a:endParaRPr lang="ru-RU" sz="2200" b="1" i="1" dirty="0" smtClean="0"/>
          </a:p>
          <a:p>
            <a:pPr marL="85725">
              <a:buFont typeface="Wingdings" pitchFamily="2" charset="2"/>
              <a:buChar char="q"/>
            </a:pPr>
            <a:r>
              <a:rPr lang="ru-RU" sz="1600" dirty="0" smtClean="0"/>
              <a:t>Результат отдельного участника интерпретируется в  зависимости от достижений всей совокупности участников тестирования </a:t>
            </a:r>
          </a:p>
          <a:p>
            <a:pPr marL="85725">
              <a:buNone/>
            </a:pPr>
            <a:endParaRPr lang="ru-RU" sz="1600" dirty="0" smtClean="0"/>
          </a:p>
          <a:p>
            <a:pPr marL="85725">
              <a:buFont typeface="Wingdings" pitchFamily="2" charset="2"/>
              <a:buChar char="q"/>
            </a:pPr>
            <a:r>
              <a:rPr lang="ru-RU" sz="1600" dirty="0" smtClean="0"/>
              <a:t> Каждому участнику в результате математической обработки результатов присваивается интегральный тестовый балл</a:t>
            </a:r>
          </a:p>
          <a:p>
            <a:pPr marL="85725">
              <a:buNone/>
            </a:pPr>
            <a:endParaRPr lang="ru-RU" sz="1600" dirty="0" smtClean="0"/>
          </a:p>
          <a:p>
            <a:pPr marL="85725">
              <a:buFont typeface="Wingdings" pitchFamily="2" charset="2"/>
              <a:buChar char="q"/>
            </a:pPr>
            <a:r>
              <a:rPr lang="ru-RU" sz="1600" dirty="0" smtClean="0"/>
              <a:t>Тестовые баллы всех участников тестирования находятся на единой шкале, независимо от времени прохождения теста и конкретного набора выполненных заданий</a:t>
            </a:r>
          </a:p>
          <a:p>
            <a:pPr marL="85725"/>
            <a:endParaRPr lang="ru-RU" sz="1600" dirty="0" smtClean="0"/>
          </a:p>
          <a:p>
            <a:pPr marL="85725">
              <a:buFont typeface="Wingdings" pitchFamily="2" charset="2"/>
              <a:buChar char="q"/>
            </a:pPr>
            <a:r>
              <a:rPr lang="ru-RU" sz="1600" dirty="0" smtClean="0"/>
              <a:t> Устанавливаются нормы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8229600" cy="79690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Подходы к интерпретации результатов</a:t>
            </a:r>
            <a:endParaRPr lang="ru-RU" sz="3600" b="1" dirty="0">
              <a:solidFill>
                <a:schemeClr val="tx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57620" y="1500175"/>
            <a:ext cx="478634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/>
            <a:r>
              <a:rPr lang="ru-RU" sz="2200" b="1" i="1" dirty="0" smtClean="0">
                <a:solidFill>
                  <a:srgbClr val="C00000"/>
                </a:solidFill>
              </a:rPr>
              <a:t>Критериально-ориентированный</a:t>
            </a:r>
            <a:r>
              <a:rPr lang="en-US" sz="2200" i="1" dirty="0" smtClean="0">
                <a:solidFill>
                  <a:srgbClr val="C00000"/>
                </a:solidFill>
              </a:rPr>
              <a:t> </a:t>
            </a:r>
            <a:endParaRPr lang="ru-RU" sz="2200" i="1" dirty="0" smtClean="0">
              <a:solidFill>
                <a:srgbClr val="C00000"/>
              </a:solidFill>
            </a:endParaRPr>
          </a:p>
          <a:p>
            <a:pPr marL="85725"/>
            <a:endParaRPr lang="ru-RU" sz="2200" i="1" dirty="0" smtClean="0"/>
          </a:p>
          <a:p>
            <a:pPr marL="182563">
              <a:buFont typeface="Wingdings" pitchFamily="2" charset="2"/>
              <a:buChar char="q"/>
            </a:pPr>
            <a:r>
              <a:rPr lang="ru-RU" dirty="0" smtClean="0"/>
              <a:t>Обеспечивает возможность качественной оценки усвоения предметного содержания</a:t>
            </a:r>
          </a:p>
          <a:p>
            <a:pPr marL="182563"/>
            <a:endParaRPr lang="ru-RU" dirty="0" smtClean="0"/>
          </a:p>
          <a:p>
            <a:pPr marL="182563"/>
            <a:r>
              <a:rPr lang="ru-RU" dirty="0" smtClean="0"/>
              <a:t> </a:t>
            </a:r>
          </a:p>
          <a:p>
            <a:pPr marL="182563">
              <a:buFont typeface="Wingdings" pitchFamily="2" charset="2"/>
              <a:buChar char="q"/>
            </a:pPr>
            <a:r>
              <a:rPr lang="ru-RU" dirty="0" smtClean="0"/>
              <a:t>Разработан ступенчатый вариант шкалы достижений, основанный на интегральных баллах участников тестирования и пороговых значениях, делящих всех участников на группы, соответствующие различным качественным ступеням достижений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983297"/>
            <a:ext cx="3214710" cy="5672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Оценивание участников тестирования</a:t>
            </a:r>
            <a:endParaRPr lang="ru-RU" sz="36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В качестве модели тестирования используется модель Раша</a:t>
            </a:r>
            <a:endParaRPr lang="en-US" sz="2800" dirty="0" smtClean="0"/>
          </a:p>
          <a:p>
            <a:r>
              <a:rPr lang="ru-RU" sz="2800" dirty="0" smtClean="0"/>
              <a:t>Тестовые баллы сообщаются на 1000-балльной шкале со средним около 500 и стандартным отклонением 50</a:t>
            </a:r>
            <a:endParaRPr lang="en-US" sz="2800" dirty="0" smtClean="0"/>
          </a:p>
          <a:p>
            <a:r>
              <a:rPr lang="ru-RU" sz="2800" dirty="0" smtClean="0"/>
              <a:t>Тестовые баллы всех участников тестирования находятся на единой метрической шкале, независимо от времени прохождения теста и конкретного набора выполненных заданий.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2641600" y="1334284"/>
            <a:ext cx="0" cy="52379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rot="5400000" flipH="1" flipV="1">
            <a:off x="2499522" y="1465849"/>
            <a:ext cx="285751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68" name="Rectangle 1"/>
          <p:cNvSpPr>
            <a:spLocks noChangeArrowheads="1"/>
          </p:cNvSpPr>
          <p:nvPr/>
        </p:nvSpPr>
        <p:spPr bwMode="auto">
          <a:xfrm>
            <a:off x="1857375" y="996148"/>
            <a:ext cx="4572000" cy="338554"/>
          </a:xfrm>
          <a:prstGeom prst="rect">
            <a:avLst/>
          </a:prstGeom>
          <a:solidFill>
            <a:srgbClr val="B4DE86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1600" b="1" dirty="0" smtClean="0">
                <a:latin typeface="+mn-lt"/>
                <a:ea typeface="Calibri" pitchFamily="34" charset="0"/>
                <a:cs typeface="Times New Roman" pitchFamily="18" charset="0"/>
              </a:rPr>
              <a:t>Шкала математической компетентности</a:t>
            </a:r>
            <a:endParaRPr lang="en-US" sz="1600" b="1" dirty="0">
              <a:latin typeface="+mn-lt"/>
              <a:ea typeface="Calibri" pitchFamily="34" charset="0"/>
              <a:cs typeface="Times New Roman" pitchFamily="18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642942" y="2997201"/>
            <a:ext cx="6429375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607219" y="4250750"/>
            <a:ext cx="6578094" cy="114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07223" y="5436333"/>
            <a:ext cx="65365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2" name="Rectangle 10"/>
          <p:cNvSpPr>
            <a:spLocks noChangeArrowheads="1"/>
          </p:cNvSpPr>
          <p:nvPr/>
        </p:nvSpPr>
        <p:spPr bwMode="auto">
          <a:xfrm>
            <a:off x="2874081" y="1646836"/>
            <a:ext cx="25717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b="1" dirty="0" smtClean="0"/>
              <a:t>Ступень </a:t>
            </a:r>
            <a:r>
              <a:rPr lang="en-US" b="1" dirty="0" smtClean="0">
                <a:latin typeface="Courier New CYR"/>
                <a:ea typeface="Calibri" pitchFamily="34" charset="0"/>
                <a:cs typeface="Times New Roman" pitchFamily="18" charset="0"/>
              </a:rPr>
              <a:t>3</a:t>
            </a:r>
            <a:endParaRPr lang="ru-RU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273" name="Rectangle 11"/>
          <p:cNvSpPr>
            <a:spLocks noChangeArrowheads="1"/>
          </p:cNvSpPr>
          <p:nvPr/>
        </p:nvSpPr>
        <p:spPr bwMode="auto">
          <a:xfrm>
            <a:off x="1" y="0"/>
            <a:ext cx="17557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900">
                <a:latin typeface="Courier New CYR"/>
                <a:ea typeface="Calibri" pitchFamily="34" charset="0"/>
                <a:cs typeface="Times New Roman" pitchFamily="18" charset="0"/>
              </a:rPr>
              <a:t>                 </a:t>
            </a:r>
            <a:endParaRPr lang="ru-RU" sz="800"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en-US" sz="900">
                <a:latin typeface="Courier New CYR"/>
                <a:ea typeface="Calibri" pitchFamily="34" charset="0"/>
                <a:cs typeface="Times New Roman" pitchFamily="18" charset="0"/>
              </a:rPr>
              <a:t>                                                </a:t>
            </a:r>
            <a:endParaRPr lang="en-US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828004" y="1873252"/>
            <a:ext cx="2714625" cy="1020093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dirty="0" smtClean="0"/>
              <a:t>Ожидается, что ученик А выполнит, по крайней мере,  50% заданий </a:t>
            </a:r>
          </a:p>
          <a:p>
            <a:pPr algn="ctr"/>
            <a:r>
              <a:rPr lang="ru-RU" sz="1600" dirty="0" smtClean="0"/>
              <a:t>3-го уровня      </a:t>
            </a:r>
            <a:endParaRPr lang="ru-RU" sz="1600" dirty="0"/>
          </a:p>
        </p:txBody>
      </p:sp>
      <p:cxnSp>
        <p:nvCxnSpPr>
          <p:cNvPr id="14" name="Elbow Connector 13"/>
          <p:cNvCxnSpPr/>
          <p:nvPr/>
        </p:nvCxnSpPr>
        <p:spPr>
          <a:xfrm flipV="1">
            <a:off x="2714625" y="2163531"/>
            <a:ext cx="2857500" cy="38971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6" name="Rectangle 14"/>
          <p:cNvSpPr>
            <a:spLocks noChangeArrowheads="1"/>
          </p:cNvSpPr>
          <p:nvPr/>
        </p:nvSpPr>
        <p:spPr bwMode="auto">
          <a:xfrm>
            <a:off x="2928942" y="2148796"/>
            <a:ext cx="10001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 smtClean="0"/>
              <a:t>Ученик</a:t>
            </a:r>
            <a:r>
              <a:rPr lang="en-US" sz="1400" dirty="0" smtClean="0"/>
              <a:t> </a:t>
            </a:r>
            <a:r>
              <a:rPr lang="en-US" sz="1400" dirty="0"/>
              <a:t>A</a:t>
            </a:r>
            <a:endParaRPr lang="ru-RU" sz="1400" dirty="0"/>
          </a:p>
        </p:txBody>
      </p:sp>
      <p:cxnSp>
        <p:nvCxnSpPr>
          <p:cNvPr id="19" name="Straight Connector 18"/>
          <p:cNvCxnSpPr/>
          <p:nvPr/>
        </p:nvCxnSpPr>
        <p:spPr>
          <a:xfrm rot="5400000">
            <a:off x="4822829" y="2155025"/>
            <a:ext cx="1643063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8" name="Rectangle 22"/>
          <p:cNvSpPr>
            <a:spLocks noChangeArrowheads="1"/>
          </p:cNvSpPr>
          <p:nvPr/>
        </p:nvSpPr>
        <p:spPr bwMode="auto">
          <a:xfrm>
            <a:off x="2928942" y="2998789"/>
            <a:ext cx="24288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/>
              <a:t>Ступень </a:t>
            </a:r>
            <a:r>
              <a:rPr lang="en-US" b="1" dirty="0" smtClean="0">
                <a:latin typeface="Courier New CYR"/>
                <a:cs typeface="Courier New" pitchFamily="49" charset="0"/>
              </a:rPr>
              <a:t>2</a:t>
            </a:r>
            <a:endParaRPr lang="ru-RU" b="1" dirty="0">
              <a:latin typeface="Courier New CYR"/>
              <a:cs typeface="Courier New" pitchFamily="49" charset="0"/>
            </a:endParaRPr>
          </a:p>
        </p:txBody>
      </p:sp>
      <p:sp>
        <p:nvSpPr>
          <p:cNvPr id="11279" name="Rectangle 24"/>
          <p:cNvSpPr>
            <a:spLocks noChangeArrowheads="1"/>
          </p:cNvSpPr>
          <p:nvPr/>
        </p:nvSpPr>
        <p:spPr bwMode="auto">
          <a:xfrm>
            <a:off x="2928942" y="4262149"/>
            <a:ext cx="24288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/>
              <a:t>Ступень </a:t>
            </a:r>
            <a:r>
              <a:rPr lang="en-US" b="1" dirty="0" smtClean="0">
                <a:latin typeface="Courier New CYR"/>
                <a:cs typeface="Courier New" pitchFamily="49" charset="0"/>
              </a:rPr>
              <a:t>1</a:t>
            </a:r>
            <a:endParaRPr lang="ru-RU" b="1" dirty="0">
              <a:latin typeface="Courier New CYR"/>
              <a:cs typeface="Courier New" pitchFamily="49" charset="0"/>
            </a:endParaRPr>
          </a:p>
        </p:txBody>
      </p:sp>
      <p:sp>
        <p:nvSpPr>
          <p:cNvPr id="11280" name="Rectangle 26"/>
          <p:cNvSpPr>
            <a:spLocks noChangeArrowheads="1"/>
          </p:cNvSpPr>
          <p:nvPr/>
        </p:nvSpPr>
        <p:spPr bwMode="auto">
          <a:xfrm>
            <a:off x="3000375" y="5500689"/>
            <a:ext cx="23574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latin typeface="Courier New CYR"/>
                <a:cs typeface="Courier New" pitchFamily="49" charset="0"/>
              </a:rPr>
              <a:t>Ниже первой </a:t>
            </a:r>
            <a:endParaRPr lang="ru-RU" b="1" dirty="0">
              <a:latin typeface="Courier New CYR"/>
              <a:cs typeface="Courier New" pitchFamily="49" charset="0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5828004" y="3108325"/>
            <a:ext cx="2714625" cy="1071563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sz="1600" dirty="0" smtClean="0"/>
          </a:p>
          <a:p>
            <a:pPr algn="ctr"/>
            <a:r>
              <a:rPr lang="ru-RU" sz="1600" dirty="0" smtClean="0"/>
              <a:t>Ожидается, что ученик В выполнит, по крайней мере,  50% заданий </a:t>
            </a:r>
          </a:p>
          <a:p>
            <a:pPr algn="ctr"/>
            <a:r>
              <a:rPr lang="ru-RU" sz="1600" dirty="0" smtClean="0"/>
              <a:t>2-го уровня      </a:t>
            </a:r>
          </a:p>
          <a:p>
            <a:pPr algn="ctr"/>
            <a:r>
              <a:rPr lang="en-US" sz="1600" dirty="0" smtClean="0"/>
              <a:t> </a:t>
            </a:r>
            <a:endParaRPr lang="ru-RU" sz="1600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5640394" y="3013076"/>
            <a:ext cx="1" cy="12490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/>
          <p:nvPr/>
        </p:nvCxnSpPr>
        <p:spPr>
          <a:xfrm flipV="1">
            <a:off x="2695487" y="3459020"/>
            <a:ext cx="2928938" cy="35718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84" name="Rectangle 38"/>
          <p:cNvSpPr>
            <a:spLocks noChangeArrowheads="1"/>
          </p:cNvSpPr>
          <p:nvPr/>
        </p:nvSpPr>
        <p:spPr bwMode="auto">
          <a:xfrm>
            <a:off x="3071813" y="3357562"/>
            <a:ext cx="971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dirty="0" smtClean="0"/>
              <a:t>Ученик </a:t>
            </a:r>
            <a:r>
              <a:rPr lang="en-US" sz="1400" dirty="0" smtClean="0"/>
              <a:t> </a:t>
            </a:r>
            <a:r>
              <a:rPr lang="en-US" sz="1400" dirty="0"/>
              <a:t>B</a:t>
            </a:r>
            <a:endParaRPr lang="ru-RU" sz="1400" dirty="0"/>
          </a:p>
        </p:txBody>
      </p:sp>
      <p:cxnSp>
        <p:nvCxnSpPr>
          <p:cNvPr id="42" name="Straight Connector 41"/>
          <p:cNvCxnSpPr/>
          <p:nvPr/>
        </p:nvCxnSpPr>
        <p:spPr>
          <a:xfrm>
            <a:off x="5643563" y="4262151"/>
            <a:ext cx="1588" cy="11377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/>
          <p:cNvSpPr/>
          <p:nvPr/>
        </p:nvSpPr>
        <p:spPr>
          <a:xfrm>
            <a:off x="5857879" y="4357688"/>
            <a:ext cx="2714625" cy="100012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dirty="0" smtClean="0"/>
              <a:t>Ожидается, что ученик С выполнит, по крайней мере,  50% заданий </a:t>
            </a:r>
          </a:p>
          <a:p>
            <a:pPr algn="ctr"/>
            <a:r>
              <a:rPr lang="ru-RU" sz="1600" dirty="0" smtClean="0"/>
              <a:t>1-го уровня      </a:t>
            </a:r>
            <a:endParaRPr lang="ru-RU" sz="1600" dirty="0"/>
          </a:p>
        </p:txBody>
      </p:sp>
      <p:cxnSp>
        <p:nvCxnSpPr>
          <p:cNvPr id="45" name="Elbow Connector 44"/>
          <p:cNvCxnSpPr/>
          <p:nvPr/>
        </p:nvCxnSpPr>
        <p:spPr>
          <a:xfrm flipV="1">
            <a:off x="2714625" y="4756946"/>
            <a:ext cx="2928938" cy="28575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88" name="Rectangle 45"/>
          <p:cNvSpPr>
            <a:spLocks noChangeArrowheads="1"/>
          </p:cNvSpPr>
          <p:nvPr/>
        </p:nvSpPr>
        <p:spPr bwMode="auto">
          <a:xfrm>
            <a:off x="3000379" y="4643441"/>
            <a:ext cx="9810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 smtClean="0"/>
              <a:t>Ученик  </a:t>
            </a:r>
            <a:r>
              <a:rPr lang="en-US" sz="1400" dirty="0" smtClean="0"/>
              <a:t> </a:t>
            </a:r>
            <a:r>
              <a:rPr lang="en-US" sz="1400" dirty="0"/>
              <a:t>C</a:t>
            </a:r>
            <a:endParaRPr lang="ru-RU" sz="1400" dirty="0"/>
          </a:p>
        </p:txBody>
      </p:sp>
      <p:cxnSp>
        <p:nvCxnSpPr>
          <p:cNvPr id="52" name="Straight Connector 51"/>
          <p:cNvCxnSpPr/>
          <p:nvPr/>
        </p:nvCxnSpPr>
        <p:spPr>
          <a:xfrm rot="5400000">
            <a:off x="5108577" y="5971324"/>
            <a:ext cx="1071563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/>
          <p:cNvSpPr/>
          <p:nvPr/>
        </p:nvSpPr>
        <p:spPr>
          <a:xfrm>
            <a:off x="5857879" y="5535613"/>
            <a:ext cx="2714625" cy="103664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dirty="0" smtClean="0"/>
              <a:t>Ожидается, что ученик </a:t>
            </a:r>
            <a:r>
              <a:rPr lang="en-US" sz="1600" dirty="0" smtClean="0"/>
              <a:t>D </a:t>
            </a:r>
            <a:r>
              <a:rPr lang="ru-RU" sz="1600" dirty="0" smtClean="0"/>
              <a:t>не сможет выполнить даже   50% заданий </a:t>
            </a:r>
          </a:p>
          <a:p>
            <a:pPr algn="ctr"/>
            <a:r>
              <a:rPr lang="ru-RU" sz="1600" dirty="0" smtClean="0"/>
              <a:t>1-го уровня      </a:t>
            </a:r>
            <a:endParaRPr lang="ru-RU" sz="1600" dirty="0"/>
          </a:p>
        </p:txBody>
      </p:sp>
      <p:cxnSp>
        <p:nvCxnSpPr>
          <p:cNvPr id="55" name="Elbow Connector 54"/>
          <p:cNvCxnSpPr/>
          <p:nvPr/>
        </p:nvCxnSpPr>
        <p:spPr>
          <a:xfrm flipV="1">
            <a:off x="2714625" y="6000751"/>
            <a:ext cx="2928938" cy="28575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92" name="Rectangle 55"/>
          <p:cNvSpPr>
            <a:spLocks noChangeArrowheads="1"/>
          </p:cNvSpPr>
          <p:nvPr/>
        </p:nvSpPr>
        <p:spPr bwMode="auto">
          <a:xfrm>
            <a:off x="3071817" y="5929316"/>
            <a:ext cx="9810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 smtClean="0"/>
              <a:t>Ученик </a:t>
            </a:r>
            <a:r>
              <a:rPr lang="en-US" sz="1400" dirty="0" smtClean="0"/>
              <a:t> </a:t>
            </a:r>
            <a:r>
              <a:rPr lang="en-US" sz="1400" dirty="0"/>
              <a:t>D</a:t>
            </a:r>
            <a:endParaRPr lang="ru-RU" sz="1400" dirty="0"/>
          </a:p>
        </p:txBody>
      </p:sp>
      <p:sp>
        <p:nvSpPr>
          <p:cNvPr id="11293" name="Rectangle 57"/>
          <p:cNvSpPr>
            <a:spLocks noChangeArrowheads="1"/>
          </p:cNvSpPr>
          <p:nvPr/>
        </p:nvSpPr>
        <p:spPr bwMode="auto">
          <a:xfrm flipH="1">
            <a:off x="49265" y="4077207"/>
            <a:ext cx="6429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500</a:t>
            </a:r>
            <a:endParaRPr lang="ru-RU" dirty="0"/>
          </a:p>
        </p:txBody>
      </p:sp>
      <p:sp>
        <p:nvSpPr>
          <p:cNvPr id="11294" name="Rectangle 58"/>
          <p:cNvSpPr>
            <a:spLocks noChangeArrowheads="1"/>
          </p:cNvSpPr>
          <p:nvPr/>
        </p:nvSpPr>
        <p:spPr bwMode="auto">
          <a:xfrm>
            <a:off x="49265" y="2778887"/>
            <a:ext cx="571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570</a:t>
            </a:r>
            <a:endParaRPr lang="ru-RU" dirty="0"/>
          </a:p>
        </p:txBody>
      </p:sp>
      <p:sp>
        <p:nvSpPr>
          <p:cNvPr id="11295" name="Rectangle 59"/>
          <p:cNvSpPr>
            <a:spLocks noChangeArrowheads="1"/>
          </p:cNvSpPr>
          <p:nvPr/>
        </p:nvSpPr>
        <p:spPr bwMode="auto">
          <a:xfrm>
            <a:off x="49265" y="5246699"/>
            <a:ext cx="571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430</a:t>
            </a:r>
            <a:endParaRPr lang="ru-RU" dirty="0"/>
          </a:p>
        </p:txBody>
      </p:sp>
      <p:sp>
        <p:nvSpPr>
          <p:cNvPr id="61" name="Rounded Rectangle 60"/>
          <p:cNvSpPr/>
          <p:nvPr/>
        </p:nvSpPr>
        <p:spPr>
          <a:xfrm>
            <a:off x="987850" y="2320551"/>
            <a:ext cx="1272314" cy="1240735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Задания 3-го уровня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987853" y="4831016"/>
            <a:ext cx="1285875" cy="1252285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Задания 1-го уровня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986564" y="3546871"/>
            <a:ext cx="1285875" cy="12660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Задания 2-го уровня</a:t>
            </a:r>
          </a:p>
          <a:p>
            <a:pPr algn="ctr"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71538" y="184947"/>
            <a:ext cx="6000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/>
                </a:solidFill>
              </a:rPr>
              <a:t>Оценивание испытуемых </a:t>
            </a:r>
            <a:endParaRPr lang="ru-RU" sz="36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4" y="357167"/>
            <a:ext cx="5671759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 flipH="1">
            <a:off x="6000760" y="714356"/>
            <a:ext cx="29289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Интерпретация пороговых оценок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72198" y="2828836"/>
            <a:ext cx="278608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tabLst>
                <a:tab pos="1520825" algn="l"/>
              </a:tabLst>
            </a:pPr>
            <a:r>
              <a:rPr lang="ru-RU" sz="2200" b="1" dirty="0" smtClean="0">
                <a:solidFill>
                  <a:srgbClr val="C00000"/>
                </a:solidFill>
              </a:rPr>
              <a:t>Пороги</a:t>
            </a:r>
            <a:r>
              <a:rPr lang="en-US" sz="2200" b="1" dirty="0" smtClean="0">
                <a:solidFill>
                  <a:srgbClr val="C00000"/>
                </a:solidFill>
              </a:rPr>
              <a:t>: </a:t>
            </a:r>
          </a:p>
          <a:p>
            <a:pPr algn="r"/>
            <a:r>
              <a:rPr lang="en-US" sz="2200" dirty="0" smtClean="0"/>
              <a:t> </a:t>
            </a:r>
          </a:p>
          <a:p>
            <a:pPr algn="r"/>
            <a:r>
              <a:rPr lang="ru-RU" sz="2200" dirty="0" smtClean="0"/>
              <a:t>57</a:t>
            </a:r>
            <a:r>
              <a:rPr lang="en-US" sz="2200" dirty="0" smtClean="0"/>
              <a:t>0 (</a:t>
            </a:r>
            <a:r>
              <a:rPr lang="ru-RU" sz="2200" dirty="0" smtClean="0"/>
              <a:t>граница между </a:t>
            </a:r>
          </a:p>
          <a:p>
            <a:pPr algn="r"/>
            <a:r>
              <a:rPr lang="en-US" sz="2200" dirty="0" smtClean="0"/>
              <a:t>2 </a:t>
            </a:r>
            <a:r>
              <a:rPr lang="ru-RU" sz="2200" dirty="0" smtClean="0"/>
              <a:t>и </a:t>
            </a:r>
            <a:r>
              <a:rPr lang="en-US" sz="2200" dirty="0" smtClean="0"/>
              <a:t>3 </a:t>
            </a:r>
            <a:r>
              <a:rPr lang="ru-RU" sz="2200" dirty="0" smtClean="0"/>
              <a:t>ступенями)</a:t>
            </a:r>
          </a:p>
          <a:p>
            <a:pPr algn="r"/>
            <a:r>
              <a:rPr lang="en-US" sz="2200" dirty="0" smtClean="0"/>
              <a:t> </a:t>
            </a:r>
            <a:endParaRPr lang="ru-RU" sz="2200" dirty="0" smtClean="0"/>
          </a:p>
          <a:p>
            <a:pPr algn="r"/>
            <a:r>
              <a:rPr lang="en-US" sz="2200" dirty="0" smtClean="0"/>
              <a:t>5</a:t>
            </a:r>
            <a:r>
              <a:rPr lang="ru-RU" sz="2200" dirty="0" smtClean="0"/>
              <a:t>0</a:t>
            </a:r>
            <a:r>
              <a:rPr lang="en-US" sz="2200" dirty="0" smtClean="0"/>
              <a:t>0 (</a:t>
            </a:r>
            <a:r>
              <a:rPr lang="ru-RU" sz="2200" dirty="0" smtClean="0"/>
              <a:t>граница между </a:t>
            </a:r>
          </a:p>
          <a:p>
            <a:pPr algn="r"/>
            <a:r>
              <a:rPr lang="ru-RU" sz="2200" dirty="0" smtClean="0"/>
              <a:t>1</a:t>
            </a:r>
            <a:r>
              <a:rPr lang="en-US" sz="2200" dirty="0" smtClean="0"/>
              <a:t> </a:t>
            </a:r>
            <a:r>
              <a:rPr lang="ru-RU" sz="2200" dirty="0" smtClean="0"/>
              <a:t>и 2</a:t>
            </a:r>
            <a:r>
              <a:rPr lang="en-US" sz="2200" dirty="0" smtClean="0"/>
              <a:t> </a:t>
            </a:r>
            <a:r>
              <a:rPr lang="ru-RU" sz="2200" dirty="0" smtClean="0"/>
              <a:t>ступенями</a:t>
            </a:r>
            <a:r>
              <a:rPr lang="en-US" sz="2200" dirty="0" smtClean="0"/>
              <a:t>)</a:t>
            </a:r>
            <a:endParaRPr lang="ru-RU" sz="2200" dirty="0" smtClean="0"/>
          </a:p>
          <a:p>
            <a:pPr algn="r"/>
            <a:r>
              <a:rPr lang="en-US" sz="2200" dirty="0" smtClean="0"/>
              <a:t> </a:t>
            </a:r>
          </a:p>
          <a:p>
            <a:pPr algn="r"/>
            <a:r>
              <a:rPr lang="en-US" sz="2200" dirty="0" smtClean="0"/>
              <a:t>4</a:t>
            </a:r>
            <a:r>
              <a:rPr lang="ru-RU" sz="2200" dirty="0" smtClean="0"/>
              <a:t>3</a:t>
            </a:r>
            <a:r>
              <a:rPr lang="en-US" sz="2200" dirty="0" smtClean="0"/>
              <a:t>0 (</a:t>
            </a:r>
            <a:r>
              <a:rPr lang="ru-RU" sz="2200" dirty="0" smtClean="0"/>
              <a:t>граница между </a:t>
            </a:r>
          </a:p>
          <a:p>
            <a:pPr algn="r"/>
            <a:r>
              <a:rPr lang="en-US" sz="2200" dirty="0" smtClean="0"/>
              <a:t>0 </a:t>
            </a:r>
            <a:r>
              <a:rPr lang="ru-RU" sz="2200" dirty="0" smtClean="0"/>
              <a:t>и 1</a:t>
            </a:r>
            <a:r>
              <a:rPr lang="en-US" sz="2200" dirty="0" smtClean="0"/>
              <a:t> </a:t>
            </a:r>
            <a:r>
              <a:rPr lang="ru-RU" sz="2200" dirty="0" smtClean="0"/>
              <a:t>ступенями</a:t>
            </a:r>
            <a:r>
              <a:rPr lang="en-US" sz="2200" dirty="0" smtClean="0"/>
              <a:t>)</a:t>
            </a:r>
            <a:endParaRPr lang="ru-RU" sz="2200" dirty="0" smtClean="0"/>
          </a:p>
          <a:p>
            <a:pPr algn="r"/>
            <a:endParaRPr lang="ru-RU" sz="2200" dirty="0" smtClean="0"/>
          </a:p>
          <a:p>
            <a:pPr algn="r"/>
            <a:endParaRPr lang="ru-RU" sz="2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8"/>
            <a:ext cx="4143404" cy="3107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 flipH="1">
            <a:off x="4714876" y="500042"/>
            <a:ext cx="371477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2800" dirty="0" smtClean="0">
                <a:solidFill>
                  <a:schemeClr val="tx2"/>
                </a:solidFill>
              </a:rPr>
              <a:t>	Обследование в регионе: </a:t>
            </a:r>
            <a:r>
              <a:rPr lang="ru-RU" sz="2800" dirty="0" smtClean="0">
                <a:solidFill>
                  <a:schemeClr val="tx2"/>
                </a:solidFill>
              </a:rPr>
              <a:t>описание </a:t>
            </a:r>
            <a:r>
              <a:rPr lang="ru-RU" sz="2800" dirty="0" smtClean="0">
                <a:solidFill>
                  <a:schemeClr val="tx2"/>
                </a:solidFill>
              </a:rPr>
              <a:t>выборки  исследования и процедуры</a:t>
            </a:r>
          </a:p>
          <a:p>
            <a:endParaRPr lang="ru-RU" sz="2800" dirty="0"/>
          </a:p>
        </p:txBody>
      </p:sp>
      <p:pic>
        <p:nvPicPr>
          <p:cNvPr id="7176" name="Picture 8" descr="http://im6-tub-ru.yandex.net/i?id=389101149-05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786190"/>
            <a:ext cx="4126414" cy="2786082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5357818" y="3982998"/>
            <a:ext cx="264320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г.Великий Новгород и Новгородская область</a:t>
            </a:r>
            <a:endParaRPr lang="en-US" sz="28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2132</TotalTime>
  <Words>1383</Words>
  <Application>Microsoft Office PowerPoint</Application>
  <PresentationFormat>On-screen Show (4:3)</PresentationFormat>
  <Paragraphs>221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Тема Office</vt:lpstr>
      <vt:lpstr>Оценивание предметных компетенций учащихся на основе тестов SAM:  региональный опыт</vt:lpstr>
      <vt:lpstr>План презентации </vt:lpstr>
      <vt:lpstr>Модель оценивания предметных компетенций учащихся на основе SAM </vt:lpstr>
      <vt:lpstr>Подходы к интерпретации результатов </vt:lpstr>
      <vt:lpstr>Подходы к интерпретации результатов</vt:lpstr>
      <vt:lpstr>Оценивание участников тестирования</vt:lpstr>
      <vt:lpstr>Slide 7</vt:lpstr>
      <vt:lpstr>Slide 8</vt:lpstr>
      <vt:lpstr>Slide 9</vt:lpstr>
      <vt:lpstr>Обследование в регионе</vt:lpstr>
      <vt:lpstr>Описание выборки  исследования</vt:lpstr>
      <vt:lpstr>Обследование в регионе: процедура</vt:lpstr>
      <vt:lpstr>Обследование в регионе: региональные нормы и представление результатов </vt:lpstr>
      <vt:lpstr>Три ключевых показателя SAM:  </vt:lpstr>
      <vt:lpstr>Нормативно-ориентированная интерпретация: статистические нормы (Математика) </vt:lpstr>
      <vt:lpstr>Профиль по математике  для данной выборки учащихся</vt:lpstr>
      <vt:lpstr>Распределение участников тестирования по ступеням достижений (математика)</vt:lpstr>
      <vt:lpstr>Распределение учащихся разных школ региона по ступеням достижений (математика)</vt:lpstr>
      <vt:lpstr>Распределение по ступеням достижений учащихся различных классов внутри одной школы (математика)</vt:lpstr>
      <vt:lpstr>Первичный анализ факторов, оказывающих влияние на результаты обучения в начальной школе </vt:lpstr>
      <vt:lpstr>Ключевые вопросы</vt:lpstr>
      <vt:lpstr>Образовательная среда и ее характеристики, которые могут быть исследованы</vt:lpstr>
      <vt:lpstr>Источники информации для анализа факторов</vt:lpstr>
      <vt:lpstr>Связь между результатами SAM по математике и типом учебного заведения </vt:lpstr>
      <vt:lpstr>Связь между результатами SAM по математике и типом населенного пункта</vt:lpstr>
      <vt:lpstr>Связь между результатами SAM по математике и типом населенного пункта</vt:lpstr>
      <vt:lpstr>Связь между результатами SAM по математике и размером класса</vt:lpstr>
      <vt:lpstr>Связь между результатами SAM по математике и размером класса</vt:lpstr>
      <vt:lpstr>Связь педагогических подходов учителя и образовательных результатов в  начальной школе</vt:lpstr>
      <vt:lpstr>Педагогические подходы</vt:lpstr>
      <vt:lpstr>Анкетирование учителей </vt:lpstr>
      <vt:lpstr>Slide 32</vt:lpstr>
      <vt:lpstr>Кластеризация классов</vt:lpstr>
      <vt:lpstr>Педагогические подходы</vt:lpstr>
      <vt:lpstr>Опыт использования SAM в других странах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Региональный опыт использования SAM</dc:title>
  <dc:creator>Katherina</dc:creator>
  <cp:lastModifiedBy>Elena Kardanovs</cp:lastModifiedBy>
  <cp:revision>66</cp:revision>
  <dcterms:created xsi:type="dcterms:W3CDTF">2014-04-16T15:29:14Z</dcterms:created>
  <dcterms:modified xsi:type="dcterms:W3CDTF">2014-05-10T13:16:44Z</dcterms:modified>
</cp:coreProperties>
</file>