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9" r:id="rId3"/>
    <p:sldId id="280" r:id="rId4"/>
    <p:sldId id="312" r:id="rId5"/>
    <p:sldId id="313" r:id="rId6"/>
    <p:sldId id="315" r:id="rId7"/>
    <p:sldId id="328" r:id="rId8"/>
    <p:sldId id="319" r:id="rId9"/>
    <p:sldId id="320" r:id="rId10"/>
    <p:sldId id="321" r:id="rId11"/>
    <p:sldId id="323" r:id="rId12"/>
    <p:sldId id="335" r:id="rId13"/>
    <p:sldId id="324" r:id="rId14"/>
    <p:sldId id="331" r:id="rId15"/>
    <p:sldId id="316" r:id="rId16"/>
    <p:sldId id="326" r:id="rId17"/>
    <p:sldId id="354" r:id="rId18"/>
    <p:sldId id="338" r:id="rId19"/>
    <p:sldId id="339" r:id="rId20"/>
    <p:sldId id="340" r:id="rId21"/>
    <p:sldId id="342" r:id="rId22"/>
    <p:sldId id="341" r:id="rId23"/>
    <p:sldId id="343" r:id="rId24"/>
    <p:sldId id="344" r:id="rId25"/>
    <p:sldId id="345" r:id="rId26"/>
    <p:sldId id="348" r:id="rId27"/>
    <p:sldId id="296" r:id="rId28"/>
    <p:sldId id="317" r:id="rId29"/>
    <p:sldId id="318" r:id="rId30"/>
    <p:sldId id="352" r:id="rId31"/>
    <p:sldId id="357" r:id="rId32"/>
    <p:sldId id="355" r:id="rId33"/>
    <p:sldId id="351" r:id="rId34"/>
    <p:sldId id="31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60"/>
  </p:normalViewPr>
  <p:slideViewPr>
    <p:cSldViewPr>
      <p:cViewPr>
        <p:scale>
          <a:sx n="70" d="100"/>
          <a:sy n="70" d="100"/>
        </p:scale>
        <p:origin x="-152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itty\&#1044;&#1086;&#1082;&#1091;&#1084;&#1077;&#1085;&#1090;&#1099;\&#1059;&#1095;&#1077;&#1073;&#1072;\&#1055;&#1088;&#1086;&#1077;&#1082;&#1090;%20SAM\&#1084;&#1072;&#1090;&#1077;&#1084;&#1072;&#1090;&#1080;&#1082;&#1072;%201,%202%20&#1074;&#1072;&#1088;&#1080;&#1072;&#1085;&#109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dPt>
            <c:idx val="0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12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14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18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2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24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26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30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32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36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38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39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41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42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dPt>
          <c:dPt>
            <c:idx val="44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Лист3!$A$4:$A$48</c:f>
              <c:strCache>
                <c:ptCount val="45"/>
                <c:pt idx="0">
                  <c:v>М-С-01-1-1</c:v>
                </c:pt>
                <c:pt idx="1">
                  <c:v>М-С-01-1-2</c:v>
                </c:pt>
                <c:pt idx="2">
                  <c:v>М-С-01-1-3</c:v>
                </c:pt>
                <c:pt idx="3">
                  <c:v>М-С-03-1-1</c:v>
                </c:pt>
                <c:pt idx="4">
                  <c:v>М-С-03-1-2</c:v>
                </c:pt>
                <c:pt idx="5">
                  <c:v>М-С-03-1-3</c:v>
                </c:pt>
                <c:pt idx="6">
                  <c:v>М-M-02-1-1</c:v>
                </c:pt>
                <c:pt idx="7">
                  <c:v>М-М-02-1-2</c:v>
                </c:pt>
                <c:pt idx="8">
                  <c:v>М-М-02-1-3</c:v>
                </c:pt>
                <c:pt idx="9">
                  <c:v>М-М-03-1-1</c:v>
                </c:pt>
                <c:pt idx="10">
                  <c:v>М-М-03-1-2</c:v>
                </c:pt>
                <c:pt idx="11">
                  <c:v>М-М-03-1-3</c:v>
                </c:pt>
                <c:pt idx="12">
                  <c:v>М-М-06-1-1</c:v>
                </c:pt>
                <c:pt idx="13">
                  <c:v>М-М-06-1-2</c:v>
                </c:pt>
                <c:pt idx="14">
                  <c:v>М-М-06-1-3</c:v>
                </c:pt>
                <c:pt idx="15">
                  <c:v>М-М-11-1-1</c:v>
                </c:pt>
                <c:pt idx="16">
                  <c:v>М-М-11-1-2</c:v>
                </c:pt>
                <c:pt idx="17">
                  <c:v>М-М-11-1-3</c:v>
                </c:pt>
                <c:pt idx="18">
                  <c:v>М-R-02-1-1</c:v>
                </c:pt>
                <c:pt idx="19">
                  <c:v>М-R-02-1-2</c:v>
                </c:pt>
                <c:pt idx="20">
                  <c:v>М-R-02-1-3</c:v>
                </c:pt>
                <c:pt idx="21">
                  <c:v>М-R-05-1-1</c:v>
                </c:pt>
                <c:pt idx="22">
                  <c:v>М-R-05-1-2</c:v>
                </c:pt>
                <c:pt idx="23">
                  <c:v>М-R-05-1-3</c:v>
                </c:pt>
                <c:pt idx="24">
                  <c:v>М-G-01-1-1</c:v>
                </c:pt>
                <c:pt idx="25">
                  <c:v>М-G-01-1-2</c:v>
                </c:pt>
                <c:pt idx="26">
                  <c:v>М-G-01-1-3</c:v>
                </c:pt>
                <c:pt idx="27">
                  <c:v>М-D-03-1-1</c:v>
                </c:pt>
                <c:pt idx="28">
                  <c:v>М-D-03-1-2</c:v>
                </c:pt>
                <c:pt idx="29">
                  <c:v>М-D-03-1-3</c:v>
                </c:pt>
                <c:pt idx="30">
                  <c:v>М-D-05-1-1</c:v>
                </c:pt>
                <c:pt idx="31">
                  <c:v>М-D-05-1-2</c:v>
                </c:pt>
                <c:pt idx="32">
                  <c:v>М-D-05-1-3</c:v>
                </c:pt>
                <c:pt idx="33">
                  <c:v>М-D-08-1-1</c:v>
                </c:pt>
                <c:pt idx="34">
                  <c:v>М-D-08-1-2</c:v>
                </c:pt>
                <c:pt idx="35">
                  <c:v>М-D-08-1-3</c:v>
                </c:pt>
                <c:pt idx="36">
                  <c:v>М-R-03-1-1</c:v>
                </c:pt>
                <c:pt idx="37">
                  <c:v>М-R-03-1-2</c:v>
                </c:pt>
                <c:pt idx="38">
                  <c:v>М-R-03-1-3</c:v>
                </c:pt>
                <c:pt idx="39">
                  <c:v>М-С-05-1-1</c:v>
                </c:pt>
                <c:pt idx="40">
                  <c:v>М-С-05-1-2</c:v>
                </c:pt>
                <c:pt idx="41">
                  <c:v>М-С-05-1-3</c:v>
                </c:pt>
                <c:pt idx="42">
                  <c:v>М-М-08-1-1</c:v>
                </c:pt>
                <c:pt idx="43">
                  <c:v>М-М-08-1-2</c:v>
                </c:pt>
                <c:pt idx="44">
                  <c:v>М-М-08-1-3</c:v>
                </c:pt>
              </c:strCache>
            </c:strRef>
          </c:cat>
          <c:val>
            <c:numRef>
              <c:f>Лист3!$B$4:$B$48</c:f>
              <c:numCache>
                <c:formatCode>General</c:formatCode>
                <c:ptCount val="45"/>
                <c:pt idx="0">
                  <c:v>0.93</c:v>
                </c:pt>
                <c:pt idx="1">
                  <c:v>0.63000000000001111</c:v>
                </c:pt>
                <c:pt idx="2">
                  <c:v>0.17</c:v>
                </c:pt>
                <c:pt idx="3">
                  <c:v>0.98</c:v>
                </c:pt>
                <c:pt idx="4">
                  <c:v>0.71000000000000063</c:v>
                </c:pt>
                <c:pt idx="5">
                  <c:v>0.29000000000000031</c:v>
                </c:pt>
                <c:pt idx="6">
                  <c:v>0.88000000000000245</c:v>
                </c:pt>
                <c:pt idx="7">
                  <c:v>0.73000000000000065</c:v>
                </c:pt>
                <c:pt idx="8">
                  <c:v>0.33000000000000612</c:v>
                </c:pt>
                <c:pt idx="9">
                  <c:v>0.87000000000000965</c:v>
                </c:pt>
                <c:pt idx="10">
                  <c:v>0.66000000000001324</c:v>
                </c:pt>
                <c:pt idx="11">
                  <c:v>0.45</c:v>
                </c:pt>
                <c:pt idx="12">
                  <c:v>0.74000000000000365</c:v>
                </c:pt>
                <c:pt idx="13">
                  <c:v>0.49000000000000032</c:v>
                </c:pt>
                <c:pt idx="14">
                  <c:v>0.43000000000000038</c:v>
                </c:pt>
                <c:pt idx="15">
                  <c:v>0.8900000000000029</c:v>
                </c:pt>
                <c:pt idx="16">
                  <c:v>0.56000000000000005</c:v>
                </c:pt>
                <c:pt idx="17">
                  <c:v>0.21000000000000021</c:v>
                </c:pt>
                <c:pt idx="18">
                  <c:v>0.73000000000000065</c:v>
                </c:pt>
                <c:pt idx="19">
                  <c:v>0.52</c:v>
                </c:pt>
                <c:pt idx="20">
                  <c:v>0.36000000000000032</c:v>
                </c:pt>
                <c:pt idx="21">
                  <c:v>0.97000000000000053</c:v>
                </c:pt>
                <c:pt idx="22">
                  <c:v>0.68000000000000382</c:v>
                </c:pt>
                <c:pt idx="23">
                  <c:v>0.16000000000000059</c:v>
                </c:pt>
                <c:pt idx="24">
                  <c:v>0.82000000000000062</c:v>
                </c:pt>
                <c:pt idx="25">
                  <c:v>0.49000000000000032</c:v>
                </c:pt>
                <c:pt idx="26">
                  <c:v>0.2</c:v>
                </c:pt>
                <c:pt idx="27">
                  <c:v>0.81</c:v>
                </c:pt>
                <c:pt idx="28">
                  <c:v>0.54</c:v>
                </c:pt>
                <c:pt idx="29">
                  <c:v>0.31000000000000238</c:v>
                </c:pt>
                <c:pt idx="30">
                  <c:v>0.81</c:v>
                </c:pt>
                <c:pt idx="31">
                  <c:v>0.70000000000000062</c:v>
                </c:pt>
                <c:pt idx="32">
                  <c:v>0.25</c:v>
                </c:pt>
                <c:pt idx="33">
                  <c:v>0.93</c:v>
                </c:pt>
                <c:pt idx="34">
                  <c:v>0.66000000000001324</c:v>
                </c:pt>
                <c:pt idx="35">
                  <c:v>0.19000000000000059</c:v>
                </c:pt>
                <c:pt idx="36">
                  <c:v>0.87000000000000965</c:v>
                </c:pt>
                <c:pt idx="37">
                  <c:v>0.62000000000000965</c:v>
                </c:pt>
                <c:pt idx="38">
                  <c:v>0.35000000000000031</c:v>
                </c:pt>
                <c:pt idx="39">
                  <c:v>0.82000000000000062</c:v>
                </c:pt>
                <c:pt idx="40">
                  <c:v>0.59000000000000064</c:v>
                </c:pt>
                <c:pt idx="41">
                  <c:v>0.4</c:v>
                </c:pt>
                <c:pt idx="42">
                  <c:v>0.88000000000000245</c:v>
                </c:pt>
                <c:pt idx="43">
                  <c:v>0.46</c:v>
                </c:pt>
                <c:pt idx="44">
                  <c:v>0.35000000000000031</c:v>
                </c:pt>
              </c:numCache>
            </c:numRef>
          </c:val>
        </c:ser>
        <c:gapWidth val="0"/>
        <c:axId val="50717824"/>
        <c:axId val="50719360"/>
      </c:barChart>
      <c:catAx>
        <c:axId val="5071782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0719360"/>
        <c:crosses val="autoZero"/>
        <c:auto val="1"/>
        <c:lblAlgn val="ctr"/>
        <c:lblOffset val="100"/>
        <c:tickLblSkip val="1"/>
      </c:catAx>
      <c:valAx>
        <c:axId val="50719360"/>
        <c:scaling>
          <c:orientation val="minMax"/>
          <c:max val="1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50717824"/>
        <c:crosses val="autoZero"/>
        <c:crossBetween val="between"/>
        <c:majorUnit val="0.2"/>
      </c:valAx>
      <c:spPr>
        <a:ln>
          <a:solidFill>
            <a:schemeClr val="accent1"/>
          </a:solidFill>
        </a:ln>
      </c:spPr>
    </c:plotArea>
    <c:plotVisOnly val="1"/>
    <c:dispBlanksAs val="gap"/>
  </c:chart>
  <c:spPr>
    <a:ln>
      <a:solidFill>
        <a:srgbClr val="002060"/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59A3A-27AC-49CE-9B2F-45BEF8D6F1E8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72BCD-822D-4540-A364-92A2080EA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E88E4C-39FB-4BA9-BBD8-A77609C4AD3D}" type="slidenum">
              <a:rPr lang="ru-RU" smtClean="0">
                <a:latin typeface="Arial" pitchFamily="34" charset="0"/>
              </a:rPr>
              <a:pPr/>
              <a:t>10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294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90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119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802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88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580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700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674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576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345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994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8BDAE-AF58-43D1-805D-7C0E3677F741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06688-CBB4-4AB8-81AF-AD786A401E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89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ekardanova@hse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Обеспечение качества и валидности измерений на основе инструментария SAM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2"/>
            <a:ext cx="7129490" cy="14954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2"/>
                </a:solidFill>
              </a:rPr>
              <a:t>Елена Карданова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НИУ Высшая школа экономики 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7182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571501"/>
            <a:ext cx="8229600" cy="71436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Анализ в КТТ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апробация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2012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г.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математика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бланковая форма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свыше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5000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учащихся 4-х классов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b="1" dirty="0" smtClean="0"/>
              <a:t> </a:t>
            </a:r>
            <a:endParaRPr lang="ru-RU" sz="3600" dirty="0" smtClean="0"/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14313" y="5143512"/>
            <a:ext cx="8643937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  </a:t>
            </a:r>
            <a:r>
              <a:rPr lang="ru-RU" sz="2400" dirty="0" smtClean="0"/>
              <a:t>все </a:t>
            </a:r>
            <a:r>
              <a:rPr lang="ru-RU" sz="2400" dirty="0"/>
              <a:t>задания имеют удовлетворительные показатели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</a:t>
            </a:r>
            <a:r>
              <a:rPr lang="ru-RU" sz="2400" dirty="0"/>
              <a:t>коэффициенты решаемости заданий находятся в промежутке от 0,16   до </a:t>
            </a:r>
            <a:r>
              <a:rPr lang="ru-RU" sz="2400" dirty="0" smtClean="0"/>
              <a:t>0,98</a:t>
            </a:r>
            <a:endParaRPr lang="ru-RU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62042410"/>
              </p:ext>
            </p:extLst>
          </p:nvPr>
        </p:nvGraphicFramePr>
        <p:xfrm>
          <a:off x="357158" y="1428738"/>
          <a:ext cx="8429684" cy="333756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84269"/>
                <a:gridCol w="2055373"/>
                <a:gridCol w="1690042"/>
              </a:tblGrid>
              <a:tr h="28575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Вариант </a:t>
                      </a:r>
                      <a:r>
                        <a:rPr lang="en-US" sz="1800" kern="1200" dirty="0" smtClean="0">
                          <a:effectLst/>
                        </a:rPr>
                        <a:t>1 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Вариант </a:t>
                      </a:r>
                      <a:r>
                        <a:rPr lang="en-US" sz="1800" kern="1200" dirty="0" smtClean="0">
                          <a:effectLst/>
                        </a:rPr>
                        <a:t>2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Число</a:t>
                      </a:r>
                      <a:r>
                        <a:rPr lang="ru-RU" sz="1800" kern="1200" baseline="0" dirty="0" smtClean="0">
                          <a:effectLst/>
                        </a:rPr>
                        <a:t> испытуемых</a:t>
                      </a:r>
                      <a:endParaRPr lang="ru-RU" sz="1800" dirty="0" smtClean="0">
                        <a:effectLst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3018 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2941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1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Средний первичный балл</a:t>
                      </a:r>
                      <a:r>
                        <a:rPr lang="en-US" sz="1800" kern="1200" dirty="0" smtClean="0">
                          <a:effectLst/>
                        </a:rPr>
                        <a:t>	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27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Стандартное отклонение</a:t>
                      </a:r>
                      <a:r>
                        <a:rPr lang="en-US" sz="1800" kern="1200" dirty="0" smtClean="0">
                          <a:effectLst/>
                        </a:rPr>
                        <a:t>	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8.37	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8.55</a:t>
                      </a:r>
                      <a:endParaRPr lang="ru-RU" sz="1800" dirty="0" smtClean="0">
                        <a:effectLst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Средний коэффициент решаемости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0.59 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0.61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Средний индекс дискриминативности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0.44 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0.46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Средний скор. коэф. точ.-бис. корреляции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0.39 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0.39 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Коэффициент надежности </a:t>
                      </a:r>
                      <a:r>
                        <a:rPr lang="en-US" sz="1800" kern="1200" dirty="0" smtClean="0">
                          <a:effectLst/>
                        </a:rPr>
                        <a:t>(KR20)</a:t>
                      </a:r>
                      <a:endParaRPr lang="ru-RU" sz="1800" dirty="0" smtClean="0">
                        <a:effectLst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0.90 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0.91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Стандартная ошибка измерения</a:t>
                      </a:r>
                      <a:endParaRPr lang="ru-RU" sz="1800" dirty="0" smtClean="0">
                        <a:effectLst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2.61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2.61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Совместное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распределение коэффициентов решаемости и показателей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дискриминативности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(математика, вариант 1)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Диаграмма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714500"/>
            <a:ext cx="8286750" cy="44291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88640"/>
            <a:ext cx="6391612" cy="6526508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PERSON - MAP - TASKS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&lt;more&gt;|&lt;rare&gt;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5             .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.#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4            .#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.#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T|T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.#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3          .###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.###  |  M-C-01-1-3  M-D-08-1-3  M-R-05-1-3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.###  |  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M-G-01-1-3</a:t>
            </a:r>
            <a:r>
              <a:rPr lang="ru-RU" sz="7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.##  |  M-M-11-1-3</a:t>
            </a:r>
            <a:r>
              <a:rPr lang="ru-RU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endParaRPr lang="en-US" sz="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.###### </a:t>
            </a: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S|                                                        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2       .######  +  M-C-03-1-3                                            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.#######  |  M-D-05-1-3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.#######  |S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.########  |  M-D-03-1-3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.#######  |  M-M-02-1-3  M-M-08-1-3  M-R-02-1-3  M-R-03-1-3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.############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1     #########  +  M-M-03-1-3  M-M-06-1-3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.######## M|  M-C-05-1-3  M-G-01-1-2  M-M-06-1-2  M-M-08-1-2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.#######  |  M-R-02-1-2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.########  |  M-D-03-1-2  M-M-11-1-2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.##########  </a:t>
            </a: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|  M-C-05-1-2</a:t>
            </a:r>
            <a:r>
              <a:rPr lang="ru-RU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endParaRPr lang="en-US" sz="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.######  </a:t>
            </a: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              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0        .#####  +M M-C-01-1-2  M-R-03-1-2	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.######  |  M-D-08-1-2  M-M-03-1-2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.########  |  M-R-05-1-2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.##### S|  M-C-03-1-2  M-R-02-1-1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.####  |  M-M-02-1-2  M-M-06-1-1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.####  |  M-D-05-1-2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-1           .##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.###  |  M-D-03-1-1  M-D-05-1-1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.##  |  M-C-05-1-1  M-G-01-1-1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.##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.#  |S M-M-03-1-1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.# T|  M-M-02-1-1  M-M-11-1-1  M-R-03-1-1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-2             .  +  M-M-08-1-1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</a:t>
            </a:r>
            <a:r>
              <a:rPr lang="en-US" sz="700" i="1" dirty="0">
                <a:latin typeface="Courier New" panose="02070309020205020404" pitchFamily="49" charset="0"/>
                <a:cs typeface="Courier New" panose="02070309020205020404" pitchFamily="49" charset="0"/>
              </a:rPr>
              <a:t>|  M-C-01-1-1</a:t>
            </a:r>
            <a:r>
              <a:rPr lang="ru-RU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7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|  M-D-08-1-1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-3             .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|T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.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|  M-C-03-1-1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-4              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|  M-R-05-1-1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-5             .  +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&lt;less&gt;|&lt;</a:t>
            </a:r>
            <a:r>
              <a:rPr lang="en-US" sz="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frequ</a:t>
            </a: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ru-RU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29454" y="214290"/>
            <a:ext cx="199831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Анализ в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IRT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  <a:p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Карта переменных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математика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вариант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AutoShape 19"/>
          <p:cNvSpPr>
            <a:spLocks/>
          </p:cNvSpPr>
          <p:nvPr/>
        </p:nvSpPr>
        <p:spPr bwMode="auto">
          <a:xfrm>
            <a:off x="4644008" y="1412776"/>
            <a:ext cx="438150" cy="1476375"/>
          </a:xfrm>
          <a:prstGeom prst="rightBrace">
            <a:avLst>
              <a:gd name="adj1" fmla="val 28080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20"/>
          <p:cNvSpPr>
            <a:spLocks/>
          </p:cNvSpPr>
          <p:nvPr/>
        </p:nvSpPr>
        <p:spPr bwMode="auto">
          <a:xfrm>
            <a:off x="4644008" y="2946301"/>
            <a:ext cx="438150" cy="1314450"/>
          </a:xfrm>
          <a:prstGeom prst="rightBrace">
            <a:avLst>
              <a:gd name="adj1" fmla="val 25000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21"/>
          <p:cNvSpPr>
            <a:spLocks/>
          </p:cNvSpPr>
          <p:nvPr/>
        </p:nvSpPr>
        <p:spPr bwMode="auto">
          <a:xfrm>
            <a:off x="4644008" y="4394101"/>
            <a:ext cx="438150" cy="2095500"/>
          </a:xfrm>
          <a:prstGeom prst="rightBrace">
            <a:avLst>
              <a:gd name="adj1" fmla="val 39855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AutoShape 22"/>
          <p:cNvSpPr>
            <a:spLocks noChangeArrowheads="1"/>
          </p:cNvSpPr>
          <p:nvPr/>
        </p:nvSpPr>
        <p:spPr bwMode="auto">
          <a:xfrm>
            <a:off x="5292080" y="3342382"/>
            <a:ext cx="1028700" cy="522288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 smtClean="0">
                <a:latin typeface="Calibri" pitchFamily="34" charset="0"/>
                <a:cs typeface="Arial" pitchFamily="34" charset="0"/>
              </a:rPr>
              <a:t>Задания </a:t>
            </a:r>
            <a:r>
              <a:rPr lang="ru-RU" altLang="ru-RU" sz="1100" b="1" dirty="0" smtClean="0">
                <a:latin typeface="Calibri" pitchFamily="34" charset="0"/>
                <a:cs typeface="Arial" pitchFamily="34" charset="0"/>
              </a:rPr>
              <a:t>2-го </a:t>
            </a:r>
            <a:r>
              <a:rPr lang="ru-RU" altLang="ru-RU" sz="1100" b="1" dirty="0" smtClean="0">
                <a:latin typeface="Calibri" pitchFamily="34" charset="0"/>
                <a:cs typeface="Arial" pitchFamily="34" charset="0"/>
              </a:rPr>
              <a:t>уровня</a:t>
            </a:r>
            <a:endParaRPr lang="en-US" altLang="ru-RU" sz="1100" b="1" dirty="0" smtClean="0"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AutoShape 23"/>
          <p:cNvSpPr>
            <a:spLocks noChangeArrowheads="1"/>
          </p:cNvSpPr>
          <p:nvPr/>
        </p:nvSpPr>
        <p:spPr bwMode="auto">
          <a:xfrm>
            <a:off x="5292080" y="5184676"/>
            <a:ext cx="1028700" cy="514350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 smtClean="0">
                <a:latin typeface="Calibri" pitchFamily="34" charset="0"/>
                <a:cs typeface="Arial" pitchFamily="34" charset="0"/>
              </a:rPr>
              <a:t>Задания </a:t>
            </a:r>
            <a:r>
              <a:rPr lang="ru-RU" altLang="ru-RU" sz="1100" b="1" dirty="0" smtClean="0">
                <a:latin typeface="Calibri" pitchFamily="34" charset="0"/>
                <a:cs typeface="Arial" pitchFamily="34" charset="0"/>
              </a:rPr>
              <a:t>1-го </a:t>
            </a:r>
            <a:r>
              <a:rPr lang="ru-RU" altLang="ru-RU" sz="1100" b="1" dirty="0" smtClean="0">
                <a:latin typeface="Calibri" pitchFamily="34" charset="0"/>
                <a:cs typeface="Arial" pitchFamily="34" charset="0"/>
              </a:rPr>
              <a:t>уровня</a:t>
            </a:r>
            <a:endParaRPr lang="en-US" altLang="ru-RU" sz="1100" b="1" dirty="0" smtClean="0"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utoShape 24"/>
          <p:cNvSpPr>
            <a:spLocks noChangeArrowheads="1"/>
          </p:cNvSpPr>
          <p:nvPr/>
        </p:nvSpPr>
        <p:spPr bwMode="auto">
          <a:xfrm>
            <a:off x="5292080" y="1894582"/>
            <a:ext cx="1028700" cy="512762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Задания 3-го уровня</a:t>
            </a:r>
            <a:endParaRPr kumimoji="0" lang="en-US" alt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9571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Анализ в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IRT: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выводы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 w="19050">
            <a:noFill/>
          </a:ln>
        </p:spPr>
        <p:txBody>
          <a:bodyPr rtlCol="0">
            <a:normAutofit fontScale="92500" lnSpcReduction="20000"/>
          </a:bodyPr>
          <a:lstStyle/>
          <a:p>
            <a:pPr algn="just" eaLnBrk="0" hangingPunct="0"/>
            <a:r>
              <a:rPr lang="ru-RU" sz="2600" dirty="0" smtClean="0">
                <a:cs typeface="Times New Roman" pitchFamily="18" charset="0"/>
              </a:rPr>
              <a:t>Тесты могут быть рассмотрены как существенно одномерные</a:t>
            </a:r>
            <a:endParaRPr lang="ru-RU" sz="2600" dirty="0" smtClean="0"/>
          </a:p>
          <a:p>
            <a:pPr eaLnBrk="0" hangingPunct="0"/>
            <a:r>
              <a:rPr lang="ru-RU" sz="2600" dirty="0" smtClean="0">
                <a:cs typeface="Times New Roman" pitchFamily="18" charset="0"/>
              </a:rPr>
              <a:t>Тесы имеют оптимальный уровень трудности для данной выборки испытуемых</a:t>
            </a:r>
            <a:endParaRPr lang="ru-RU" sz="2600" dirty="0" smtClean="0"/>
          </a:p>
          <a:p>
            <a:pPr eaLnBrk="0" hangingPunct="0"/>
            <a:r>
              <a:rPr lang="ru-RU" sz="2600" dirty="0" smtClean="0">
                <a:cs typeface="Times New Roman" pitchFamily="18" charset="0"/>
              </a:rPr>
              <a:t>Все задания имеют хорошие психометрические характеристики и удовлетворяют используемой модели измерения</a:t>
            </a:r>
            <a:endParaRPr lang="es-ES" sz="2600" dirty="0" smtClean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800" dirty="0" smtClean="0"/>
          </a:p>
          <a:p>
            <a:pPr>
              <a:buNone/>
              <a:defRPr/>
            </a:pPr>
            <a:r>
              <a:rPr lang="ru-RU" sz="3800" dirty="0" smtClean="0"/>
              <a:t>	</a:t>
            </a:r>
            <a:r>
              <a:rPr lang="ru-RU" sz="3800" dirty="0" smtClean="0">
                <a:solidFill>
                  <a:schemeClr val="tx2"/>
                </a:solidFill>
              </a:rPr>
              <a:t>Тесты </a:t>
            </a:r>
            <a:r>
              <a:rPr lang="en-US" sz="3800" dirty="0" smtClean="0">
                <a:solidFill>
                  <a:schemeClr val="tx2"/>
                </a:solidFill>
              </a:rPr>
              <a:t>SAM</a:t>
            </a:r>
            <a:r>
              <a:rPr lang="ru-RU" sz="3800" dirty="0" smtClean="0">
                <a:solidFill>
                  <a:schemeClr val="tx2"/>
                </a:solidFill>
              </a:rPr>
              <a:t> могут быть признаны качественным  измерительным инструментом</a:t>
            </a:r>
            <a:endParaRPr lang="en-US" sz="3600" dirty="0" smtClean="0">
              <a:solidFill>
                <a:schemeClr val="tx2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857257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Валидизация инструмента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SAM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10" descr="C:\Users\Carol\AppData\Local\Microsoft\Windows\Temporary Internet Files\Content.IE5\F3MD07EF\MPj0315598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857496"/>
            <a:ext cx="2500313" cy="3071813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Описание исследования валидности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SAM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426880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Валидность: что тест измеряет и насколько хорошо он это делает (Анастази А.)</a:t>
            </a:r>
            <a:endParaRPr lang="ru-RU" sz="2800" dirty="0" smtClean="0"/>
          </a:p>
          <a:p>
            <a:r>
              <a:rPr lang="ru-RU" sz="2800" dirty="0" smtClean="0"/>
              <a:t>Валидизация </a:t>
            </a:r>
            <a:r>
              <a:rPr lang="en-US" sz="2800" dirty="0" smtClean="0"/>
              <a:t>SAM</a:t>
            </a:r>
            <a:r>
              <a:rPr lang="ru-RU" sz="2800" dirty="0" smtClean="0"/>
              <a:t> осуществлялась по голландской системе </a:t>
            </a:r>
            <a:r>
              <a:rPr lang="en-US" sz="2800" dirty="0" smtClean="0"/>
              <a:t>COTAN (Evers, A., 2001)</a:t>
            </a:r>
            <a:endParaRPr lang="ru-RU" sz="2800" dirty="0" smtClean="0"/>
          </a:p>
          <a:p>
            <a:r>
              <a:rPr lang="ru-RU" sz="2800" dirty="0" smtClean="0"/>
              <a:t>Исследование валидности </a:t>
            </a:r>
            <a:r>
              <a:rPr lang="en-US" sz="2800" dirty="0" smtClean="0"/>
              <a:t>SAM </a:t>
            </a:r>
            <a:r>
              <a:rPr lang="ru-RU" sz="2800" dirty="0" smtClean="0"/>
              <a:t>проводилось в течение </a:t>
            </a:r>
            <a:r>
              <a:rPr lang="en-US" sz="2800" dirty="0" smtClean="0"/>
              <a:t>2011-2013 </a:t>
            </a:r>
            <a:r>
              <a:rPr lang="ru-RU" sz="2800" dirty="0" smtClean="0"/>
              <a:t>гг. во время пилотных тестирований </a:t>
            </a:r>
            <a:r>
              <a:rPr lang="en-US" sz="2800" dirty="0" smtClean="0"/>
              <a:t>SAM</a:t>
            </a:r>
            <a:r>
              <a:rPr lang="ru-RU" sz="2800" dirty="0" smtClean="0"/>
              <a:t> в различных регионах РФ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274638"/>
            <a:ext cx="2818656" cy="193022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Структура исследования валидности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SAM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8144" y="2500306"/>
            <a:ext cx="2818656" cy="362585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Валидность по содержанию </a:t>
            </a:r>
            <a:r>
              <a:rPr lang="en-US" sz="2000" dirty="0" smtClean="0"/>
              <a:t>– </a:t>
            </a:r>
            <a:r>
              <a:rPr lang="ru-RU" sz="2000" dirty="0" smtClean="0"/>
              <a:t>внешняя экспертиза</a:t>
            </a:r>
            <a:endParaRPr lang="en-US" sz="2000" dirty="0" smtClean="0"/>
          </a:p>
          <a:p>
            <a:pPr>
              <a:buNone/>
            </a:pPr>
            <a:endParaRPr lang="ru-RU" sz="2000" i="1" dirty="0" smtClean="0"/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Валидность конструкта </a:t>
            </a:r>
            <a:r>
              <a:rPr lang="en-US" sz="2000" i="1" dirty="0" smtClean="0"/>
              <a:t>- </a:t>
            </a:r>
          </a:p>
          <a:p>
            <a:pPr>
              <a:buNone/>
            </a:pPr>
            <a:r>
              <a:rPr lang="en-US" sz="2000" dirty="0" smtClean="0"/>
              <a:t>	“</a:t>
            </a:r>
            <a:r>
              <a:rPr lang="ru-RU" sz="2000" dirty="0" smtClean="0"/>
              <a:t>Что тест измеряет</a:t>
            </a:r>
            <a:r>
              <a:rPr lang="en-US" sz="2000" dirty="0" smtClean="0"/>
              <a:t>?” </a:t>
            </a:r>
            <a:r>
              <a:rPr lang="ru-RU" sz="2000" dirty="0" smtClean="0"/>
              <a:t>и</a:t>
            </a:r>
            <a:r>
              <a:rPr lang="en-US" sz="2000" dirty="0" smtClean="0"/>
              <a:t> “</a:t>
            </a:r>
            <a:r>
              <a:rPr lang="ru-RU" sz="2000" dirty="0" smtClean="0"/>
              <a:t>Измеряет ли тест заявленный конструкт или он меряет что-то еще</a:t>
            </a:r>
            <a:r>
              <a:rPr lang="en-US" sz="2000" dirty="0" smtClean="0"/>
              <a:t>?”</a:t>
            </a:r>
            <a:endParaRPr lang="ru-RU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5305425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5715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3978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Валидность конструкта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59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Валидность конструкта – </a:t>
            </a:r>
            <a:r>
              <a:rPr lang="ru-RU" dirty="0" smtClean="0"/>
              <a:t>постоянное накопление </a:t>
            </a:r>
            <a:r>
              <a:rPr lang="ru-RU" dirty="0" smtClean="0"/>
              <a:t>свидетельств</a:t>
            </a:r>
            <a:r>
              <a:rPr lang="en-US" dirty="0" smtClean="0"/>
              <a:t>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Исследование валидности конструкта  никогда не заканчивается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5516" y="1428737"/>
            <a:ext cx="8496944" cy="1428760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i="1" dirty="0" smtClean="0"/>
              <a:t>Результаты </a:t>
            </a:r>
            <a:r>
              <a:rPr lang="ru-RU" sz="7200" i="1" dirty="0" smtClean="0"/>
              <a:t>мальчиков и девочек</a:t>
            </a:r>
            <a:r>
              <a:rPr lang="en-US" sz="7200" i="1" dirty="0" smtClean="0"/>
              <a:t> (</a:t>
            </a:r>
            <a:r>
              <a:rPr lang="ru-RU" sz="7200" i="1" dirty="0" smtClean="0"/>
              <a:t>математика</a:t>
            </a:r>
            <a:r>
              <a:rPr lang="en-US" sz="7200" i="1" dirty="0" smtClean="0"/>
              <a:t>, </a:t>
            </a:r>
            <a:r>
              <a:rPr lang="ru-RU" sz="7200" i="1" dirty="0" smtClean="0"/>
              <a:t>вариант</a:t>
            </a:r>
            <a:r>
              <a:rPr lang="en-US" sz="7200" i="1" dirty="0" smtClean="0"/>
              <a:t>1)</a:t>
            </a:r>
          </a:p>
          <a:p>
            <a:pPr marL="0" indent="0">
              <a:buNone/>
            </a:pPr>
            <a:endParaRPr lang="en-US" sz="4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4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	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Females              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Males</a:t>
            </a:r>
            <a:endParaRPr lang="ru-RU" sz="5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Число детей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1471            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1545</a:t>
            </a:r>
            <a:endParaRPr lang="ru-RU" sz="5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Первичный балл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ru-RU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среднее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(SD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26.7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(8.4)            26.2 (8.3)</a:t>
            </a:r>
            <a:endParaRPr lang="ru-RU" sz="5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Уровень способности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ru-RU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среднее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(SD)  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0.76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(1.15)         </a:t>
            </a:r>
            <a:r>
              <a:rPr lang="en-US" sz="5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5600" dirty="0">
                <a:latin typeface="Courier New" panose="02070309020205020404" pitchFamily="49" charset="0"/>
                <a:cs typeface="Courier New" panose="02070309020205020404" pitchFamily="49" charset="0"/>
              </a:rPr>
              <a:t>0.69 (1.11)</a:t>
            </a:r>
            <a:endParaRPr lang="ru-RU" sz="5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79296" cy="102464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Свидетельство </a:t>
            </a:r>
            <a:r>
              <a:rPr lang="ru-RU" sz="3200" b="1" dirty="0" smtClean="0">
                <a:solidFill>
                  <a:schemeClr val="tx2"/>
                </a:solidFill>
              </a:rPr>
              <a:t>справедливости </a:t>
            </a:r>
            <a:r>
              <a:rPr lang="ru-RU" sz="3200" b="1" dirty="0" smtClean="0">
                <a:solidFill>
                  <a:schemeClr val="tx2"/>
                </a:solidFill>
              </a:rPr>
              <a:t>измерений 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en-US" sz="3200" b="1" dirty="0" smtClean="0">
                <a:solidFill>
                  <a:schemeClr val="tx2"/>
                </a:solidFill>
              </a:rPr>
              <a:t>(</a:t>
            </a:r>
            <a:r>
              <a:rPr lang="en-US" sz="3200" b="1" dirty="0">
                <a:solidFill>
                  <a:schemeClr val="tx2"/>
                </a:solidFill>
              </a:rPr>
              <a:t>DIF </a:t>
            </a:r>
            <a:r>
              <a:rPr lang="ru-RU" sz="3200" b="1" dirty="0" smtClean="0">
                <a:solidFill>
                  <a:schemeClr val="tx2"/>
                </a:solidFill>
              </a:rPr>
              <a:t>анализ по полу</a:t>
            </a:r>
            <a:r>
              <a:rPr lang="en-US" sz="3200" b="1" dirty="0" smtClean="0">
                <a:solidFill>
                  <a:schemeClr val="tx2"/>
                </a:solidFill>
              </a:rPr>
              <a:t>)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4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00371"/>
            <a:ext cx="6643702" cy="3643339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2844" y="3786190"/>
            <a:ext cx="15716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dirty="0" smtClean="0"/>
              <a:t>Метод</a:t>
            </a:r>
            <a:r>
              <a:rPr lang="en-US" sz="2000" dirty="0" smtClean="0"/>
              <a:t>: </a:t>
            </a:r>
          </a:p>
          <a:p>
            <a:pPr>
              <a:buFontTx/>
              <a:buNone/>
            </a:pPr>
            <a:r>
              <a:rPr lang="en-US" sz="2000" dirty="0" smtClean="0"/>
              <a:t>t-</a:t>
            </a:r>
            <a:r>
              <a:rPr lang="ru-RU" sz="2000" dirty="0" smtClean="0"/>
              <a:t>тест и </a:t>
            </a:r>
            <a:r>
              <a:rPr lang="en-US" sz="2000" dirty="0" smtClean="0"/>
              <a:t>  </a:t>
            </a:r>
          </a:p>
          <a:p>
            <a:pPr>
              <a:buFontTx/>
              <a:buNone/>
            </a:pPr>
            <a:r>
              <a:rPr lang="en-US" sz="2000" dirty="0" smtClean="0"/>
              <a:t>Mantel</a:t>
            </a:r>
            <a:r>
              <a:rPr lang="ru-RU" sz="2000" dirty="0" smtClean="0"/>
              <a:t>-</a:t>
            </a:r>
            <a:r>
              <a:rPr lang="en-US" sz="2000" dirty="0" smtClean="0"/>
              <a:t>Haenzel </a:t>
            </a:r>
          </a:p>
          <a:p>
            <a:pPr>
              <a:buFontTx/>
              <a:buNone/>
            </a:pPr>
            <a:r>
              <a:rPr lang="ru-RU" sz="2000" dirty="0" smtClean="0"/>
              <a:t>статистика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063001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85926"/>
            <a:ext cx="7876397" cy="4429156"/>
          </a:xfrm>
        </p:spPr>
        <p:txBody>
          <a:bodyPr>
            <a:normAutofit/>
          </a:bodyPr>
          <a:lstStyle/>
          <a:p>
            <a:pPr marL="0" indent="0"/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i="1" u="sng" dirty="0" smtClean="0">
                <a:solidFill>
                  <a:schemeClr val="accent2">
                    <a:lumMod val="75000"/>
                  </a:schemeClr>
                </a:solidFill>
              </a:rPr>
              <a:t>Гипотеза 1</a:t>
            </a:r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355600" indent="0">
              <a:buNone/>
            </a:pPr>
            <a:r>
              <a:rPr lang="ru-RU" sz="2000" dirty="0" smtClean="0"/>
              <a:t>Задания трех уровней, относящиеся к одному блоку и отвечающие теоретически заданным критериям трех уровней, должны обнаруживать соответствующую иерархию по трудности.</a:t>
            </a:r>
            <a:endParaRPr lang="ru-RU" sz="2000" dirty="0"/>
          </a:p>
          <a:p>
            <a:pPr marL="0" indent="0"/>
            <a:r>
              <a:rPr lang="en-US" sz="2000" i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i="1" u="sng" dirty="0" smtClean="0">
                <a:solidFill>
                  <a:schemeClr val="accent2">
                    <a:lumMod val="75000"/>
                  </a:schemeClr>
                </a:solidFill>
              </a:rPr>
              <a:t>Гипотеза 2</a:t>
            </a:r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2000" dirty="0" smtClean="0"/>
              <a:t>	В начальной школе при хорошем обучении предметный материал усваивается преимущественно на втором (рефлексивном) уровне, т.е.  на уровне понимания. Освоение этого материала на третьем (функциональном) уровне происходит в рамках основной школы.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Проверка гипотез о связях результатов тестирования с психологической моделью тестируемой способности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27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План презентации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/>
              <a:t>Процесс разработки тестов </a:t>
            </a:r>
            <a:r>
              <a:rPr lang="en-US" sz="2400" dirty="0" smtClean="0"/>
              <a:t>SAM</a:t>
            </a:r>
            <a:endParaRPr lang="ru-RU" sz="2400" dirty="0" smtClean="0"/>
          </a:p>
          <a:p>
            <a:pPr lvl="0"/>
            <a:r>
              <a:rPr lang="ru-RU" sz="2400" dirty="0" smtClean="0"/>
              <a:t>Анализ психометрических свойств заданий и тестов</a:t>
            </a:r>
          </a:p>
          <a:p>
            <a:pPr lvl="0"/>
            <a:r>
              <a:rPr lang="ru-RU" sz="2400" dirty="0" smtClean="0"/>
              <a:t>Валидизация инструмента </a:t>
            </a:r>
            <a:r>
              <a:rPr lang="en-US" sz="2400" dirty="0" smtClean="0"/>
              <a:t>SAM</a:t>
            </a:r>
            <a:endParaRPr lang="ru-RU" sz="2400" dirty="0" smtClean="0"/>
          </a:p>
          <a:p>
            <a:pPr lvl="0"/>
            <a:r>
              <a:rPr lang="ru-RU" sz="2400" dirty="0" smtClean="0"/>
              <a:t>Международная экспертиза инструмента </a:t>
            </a:r>
            <a:r>
              <a:rPr lang="en-US" sz="2400" dirty="0" smtClean="0"/>
              <a:t>SAM</a:t>
            </a:r>
            <a:endParaRPr lang="ru-RU" sz="2400" dirty="0" smtClean="0"/>
          </a:p>
          <a:p>
            <a:pPr lvl="0"/>
            <a:r>
              <a:rPr lang="ru-RU" sz="2400" dirty="0" smtClean="0"/>
              <a:t>Особенности адаптации</a:t>
            </a:r>
            <a:r>
              <a:rPr lang="en-US" sz="2400" dirty="0" smtClean="0"/>
              <a:t> </a:t>
            </a:r>
            <a:r>
              <a:rPr lang="ru-RU" sz="2400" dirty="0" smtClean="0"/>
              <a:t>и</a:t>
            </a:r>
            <a:r>
              <a:rPr lang="en-US" sz="2400" dirty="0" smtClean="0"/>
              <a:t> </a:t>
            </a:r>
            <a:r>
              <a:rPr lang="ru-RU" sz="2400" dirty="0" smtClean="0"/>
              <a:t>локализации</a:t>
            </a:r>
            <a:r>
              <a:rPr lang="en-US" sz="2400" dirty="0" smtClean="0"/>
              <a:t> </a:t>
            </a:r>
            <a:r>
              <a:rPr lang="ru-RU" sz="2400" dirty="0" smtClean="0"/>
              <a:t>инструмента</a:t>
            </a:r>
            <a:r>
              <a:rPr lang="en-US" sz="2400" dirty="0" smtClean="0"/>
              <a:t> SAM </a:t>
            </a:r>
            <a:r>
              <a:rPr lang="ru-RU" sz="2400" dirty="0" smtClean="0"/>
              <a:t>при</a:t>
            </a:r>
            <a:r>
              <a:rPr lang="en-US" sz="2400" dirty="0" smtClean="0"/>
              <a:t> </a:t>
            </a:r>
            <a:r>
              <a:rPr lang="ru-RU" sz="2400" dirty="0" smtClean="0"/>
              <a:t>использовании</a:t>
            </a:r>
            <a:r>
              <a:rPr lang="en-US" sz="2400" dirty="0" smtClean="0"/>
              <a:t> </a:t>
            </a:r>
            <a:r>
              <a:rPr lang="ru-RU" sz="2400" dirty="0" smtClean="0"/>
              <a:t>в</a:t>
            </a:r>
            <a:r>
              <a:rPr lang="en-US" sz="2400" dirty="0" smtClean="0"/>
              <a:t> </a:t>
            </a:r>
            <a:r>
              <a:rPr lang="ru-RU" sz="2400" dirty="0" smtClean="0"/>
              <a:t>других</a:t>
            </a:r>
            <a:r>
              <a:rPr lang="en-US" sz="2400" dirty="0" smtClean="0"/>
              <a:t> </a:t>
            </a:r>
            <a:r>
              <a:rPr lang="ru-RU" sz="2400" dirty="0" smtClean="0"/>
              <a:t>странах</a:t>
            </a:r>
            <a:r>
              <a:rPr lang="en-US" sz="2400" dirty="0" smtClean="0"/>
              <a:t> </a:t>
            </a:r>
            <a:r>
              <a:rPr lang="ru-RU" sz="2400" dirty="0" smtClean="0"/>
              <a:t>и культурах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6960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12040532"/>
              </p:ext>
            </p:extLst>
          </p:nvPr>
        </p:nvGraphicFramePr>
        <p:xfrm>
          <a:off x="323528" y="2996952"/>
          <a:ext cx="856895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2071679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Распределение коэффициентов решаемости</a:t>
            </a:r>
            <a:r>
              <a:rPr lang="en-US" sz="2400" dirty="0" smtClean="0"/>
              <a:t> (</a:t>
            </a:r>
            <a:r>
              <a:rPr lang="ru-RU" sz="2400" dirty="0" smtClean="0"/>
              <a:t>Математика</a:t>
            </a:r>
            <a:r>
              <a:rPr lang="en-US" sz="2400" dirty="0" smtClean="0"/>
              <a:t>, </a:t>
            </a:r>
            <a:r>
              <a:rPr lang="ru-RU" sz="2400" dirty="0" smtClean="0"/>
              <a:t>вариант</a:t>
            </a:r>
            <a:r>
              <a:rPr lang="en-US" sz="2400" dirty="0" smtClean="0"/>
              <a:t>1</a:t>
            </a:r>
            <a:r>
              <a:rPr lang="en-US" sz="2400" dirty="0"/>
              <a:t>)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404664"/>
            <a:ext cx="8535322" cy="16344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u="sng" dirty="0" smtClean="0">
                <a:solidFill>
                  <a:schemeClr val="accent2">
                    <a:lumMod val="75000"/>
                  </a:schemeClr>
                </a:solidFill>
              </a:rPr>
              <a:t>Гипотеза 1</a:t>
            </a:r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ru-RU" sz="2200" dirty="0" smtClean="0"/>
              <a:t>Задания трех уровней, относящиеся к одному блоку и отвечающие теоретически заданным критериям трех уровней, должны обнаруживать соответствующую иерархию по трудности.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3863604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461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Проверка второй гипотезы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800" dirty="0" smtClean="0"/>
              <a:t>Специальное исследование в </a:t>
            </a:r>
            <a:r>
              <a:rPr lang="en-US" sz="2800" dirty="0" smtClean="0"/>
              <a:t>2011-2012</a:t>
            </a:r>
            <a:r>
              <a:rPr lang="ru-RU" sz="2800" dirty="0" smtClean="0"/>
              <a:t> гг</a:t>
            </a:r>
            <a:r>
              <a:rPr lang="en-US" sz="2800" dirty="0" smtClean="0"/>
              <a:t>. </a:t>
            </a:r>
          </a:p>
          <a:p>
            <a:pPr>
              <a:defRPr/>
            </a:pPr>
            <a:r>
              <a:rPr lang="ru-RU" sz="2800" dirty="0" smtClean="0"/>
              <a:t>Дизайн исследования</a:t>
            </a:r>
            <a:r>
              <a:rPr lang="en-US" sz="2800" dirty="0" smtClean="0"/>
              <a:t>: </a:t>
            </a:r>
            <a:r>
              <a:rPr lang="ru-RU" sz="2800" dirty="0" smtClean="0"/>
              <a:t>в 2011 г. тесты по математике и русскому языку были предложены учащимся 4-х возрастных групп – 4-х, 6-х, 8-х и 10-х классов. Через год, в 2012 г. те же тесты были предложены тем же учащимся, которые в тот момент были учащимися 5-х, 7-х, 9-х и 11-х классов. </a:t>
            </a:r>
          </a:p>
          <a:p>
            <a:pPr>
              <a:defRPr/>
            </a:pPr>
            <a:r>
              <a:rPr lang="ru-RU" sz="2800" dirty="0" smtClean="0"/>
              <a:t>Тестирование проходило весной, в конце учебного года.  </a:t>
            </a:r>
          </a:p>
          <a:p>
            <a:pPr>
              <a:defRPr/>
            </a:pPr>
            <a:r>
              <a:rPr lang="ru-RU" sz="2800" dirty="0" smtClean="0"/>
              <a:t>Выборка составила около 1</a:t>
            </a:r>
            <a:r>
              <a:rPr lang="en-US" sz="2800" dirty="0" smtClean="0"/>
              <a:t>00 </a:t>
            </a:r>
            <a:r>
              <a:rPr lang="ru-RU" sz="2800" dirty="0" smtClean="0"/>
              <a:t>человек в каждой параллели</a:t>
            </a:r>
            <a:r>
              <a:rPr lang="en-US" sz="2800" dirty="0" smtClean="0"/>
              <a:t>. </a:t>
            </a:r>
            <a:endParaRPr lang="ru-RU" sz="2800" dirty="0" smtClean="0"/>
          </a:p>
          <a:p>
            <a:pPr>
              <a:defRPr/>
            </a:pP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528" y="260648"/>
            <a:ext cx="8537494" cy="18728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u="sng" dirty="0" smtClean="0">
                <a:solidFill>
                  <a:schemeClr val="accent2">
                    <a:lumMod val="75000"/>
                  </a:schemeClr>
                </a:solidFill>
              </a:rPr>
              <a:t>Гипотеза 2</a:t>
            </a:r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2000" dirty="0" smtClean="0"/>
              <a:t>В начальной школе при хорошем обучении предметный материал усваивается преимущественно на втором (рефлексивном) уровне, т.е.  на уровне понимания. Освоение этого материала на третьем (функциональном) уровне происходит в рамках основной школы.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214554"/>
            <a:ext cx="88204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Распределение  </a:t>
            </a:r>
            <a:r>
              <a:rPr lang="ru-RU" i="1" dirty="0" smtClean="0"/>
              <a:t>учащихся различных </a:t>
            </a:r>
            <a:r>
              <a:rPr lang="ru-RU" i="1" dirty="0" smtClean="0"/>
              <a:t>классов по ступеням достижений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676525"/>
            <a:ext cx="60960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13927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>
            <a:off x="5715008" y="2000240"/>
            <a:ext cx="839385" cy="1043335"/>
          </a:xfrm>
          <a:prstGeom prst="straightConnector1">
            <a:avLst/>
          </a:prstGeom>
          <a:ln w="114300">
            <a:solidFill>
              <a:schemeClr val="tx2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2343779" y="2085321"/>
            <a:ext cx="1071570" cy="901408"/>
          </a:xfrm>
          <a:prstGeom prst="straightConnector1">
            <a:avLst/>
          </a:prstGeom>
          <a:ln w="1143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1205518" y="785794"/>
            <a:ext cx="6394379" cy="10715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Критериальная валидность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0740" y="3143248"/>
            <a:ext cx="3813807" cy="9286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Текущая валидность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8152" y="3143249"/>
            <a:ext cx="3923928" cy="928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Прогностическая валидность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0034" y="4429132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Прогностическая валидность </a:t>
            </a:r>
            <a:r>
              <a:rPr lang="ru-RU" sz="2400" dirty="0" smtClean="0"/>
              <a:t>отвечает на вопрос о том, насколько хорошо тест предсказывает баллы по критерию в будущем.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Текущая валидность </a:t>
            </a:r>
            <a:r>
              <a:rPr lang="ru-RU" sz="2400" dirty="0" smtClean="0"/>
              <a:t>отвечает на вопрос о связи результатов тестирования с критерием в настоящее время.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400613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Исследование прогностической валидности </a:t>
            </a:r>
            <a:r>
              <a:rPr lang="en-US" sz="3600" b="1" dirty="0" smtClean="0">
                <a:solidFill>
                  <a:schemeClr val="tx2"/>
                </a:solidFill>
              </a:rPr>
              <a:t>SAM: </a:t>
            </a:r>
            <a:r>
              <a:rPr lang="ru-RU" sz="3600" b="1" dirty="0" smtClean="0">
                <a:solidFill>
                  <a:schemeClr val="tx2"/>
                </a:solidFill>
              </a:rPr>
              <a:t>дизайн исследования</a:t>
            </a:r>
            <a:endParaRPr lang="ru-RU" sz="3600" dirty="0" smtClean="0">
              <a:solidFill>
                <a:schemeClr val="tx2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488" cy="21859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Исследование проводилось на базе данных апробации тестов </a:t>
            </a:r>
            <a:r>
              <a:rPr lang="en-US" sz="2000" dirty="0" smtClean="0"/>
              <a:t>SAM</a:t>
            </a:r>
            <a:r>
              <a:rPr lang="ru-RU" sz="2000" dirty="0" smtClean="0"/>
              <a:t> в Красноярском крае  весной 2011 г. </a:t>
            </a:r>
          </a:p>
          <a:p>
            <a:r>
              <a:rPr lang="ru-RU" sz="2000" dirty="0" smtClean="0"/>
              <a:t>Общий объем выборки составил </a:t>
            </a:r>
            <a:r>
              <a:rPr lang="en-US" sz="2000" dirty="0" smtClean="0"/>
              <a:t> 941 </a:t>
            </a:r>
            <a:r>
              <a:rPr lang="ru-RU" sz="2000" dirty="0" smtClean="0"/>
              <a:t>учащийся из </a:t>
            </a:r>
            <a:r>
              <a:rPr lang="en-US" sz="2000" dirty="0" smtClean="0"/>
              <a:t>12 </a:t>
            </a:r>
            <a:r>
              <a:rPr lang="ru-RU" sz="2000" dirty="0" smtClean="0"/>
              <a:t>школ</a:t>
            </a:r>
            <a:r>
              <a:rPr lang="en-US" sz="2000" dirty="0" smtClean="0"/>
              <a:t>. </a:t>
            </a:r>
            <a:endParaRPr lang="ru-RU" sz="2000" dirty="0" smtClean="0"/>
          </a:p>
          <a:p>
            <a:r>
              <a:rPr lang="ru-RU" sz="2000" dirty="0" smtClean="0"/>
              <a:t>Были собраны оценки по математике этих же учащихся в 5-м классе (т.е. через год после проведения тестирования). </a:t>
            </a:r>
            <a:r>
              <a:rPr lang="en-US" sz="2000" dirty="0" smtClean="0"/>
              <a:t>                                                           </a:t>
            </a:r>
          </a:p>
          <a:p>
            <a:endParaRPr lang="en-US" sz="2000" dirty="0" smtClean="0"/>
          </a:p>
          <a:p>
            <a:pPr algn="r"/>
            <a:endParaRPr lang="ru-RU" dirty="0" smtClean="0"/>
          </a:p>
        </p:txBody>
      </p:sp>
      <p:sp>
        <p:nvSpPr>
          <p:cNvPr id="5" name="Rectangle 4"/>
          <p:cNvSpPr/>
          <p:nvPr/>
        </p:nvSpPr>
        <p:spPr>
          <a:xfrm>
            <a:off x="6858016" y="3643314"/>
            <a:ext cx="185738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 </a:t>
            </a:r>
            <a:r>
              <a:rPr lang="ru-RU" sz="2000" i="1" dirty="0" smtClean="0"/>
              <a:t>Распределение участников тестирования по ступеням достижений (математика)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00438"/>
            <a:ext cx="62960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43985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Исследование прогностической валидности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SAM: </a:t>
            </a:r>
            <a:b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i="1" dirty="0" smtClean="0"/>
              <a:t> Распределение оценок учащихся в зависимости от ступени достижений (математика)</a:t>
            </a:r>
            <a:endParaRPr lang="ru-RU" sz="2800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5643578"/>
            <a:ext cx="8858280" cy="1000132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400" dirty="0" smtClean="0"/>
              <a:t> </a:t>
            </a:r>
            <a:r>
              <a:rPr lang="ru-RU" sz="2400" dirty="0" smtClean="0"/>
              <a:t>	Корреляция между тестовым баллом учащихся и их школьными оценками равна 0.6, корреляция между ступенью, к которой был отнесен учащийся, и его школьной оценкой равна 0,56</a:t>
            </a:r>
            <a:r>
              <a:rPr lang="en-US" sz="2400" dirty="0" smtClean="0"/>
              <a:t>.</a:t>
            </a:r>
            <a:endParaRPr lang="ru-RU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62293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2592288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lvl="0" algn="just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Показывает степень, с которой две меры конструкта, которые теоретически должны быть связаны, действительно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связаны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000" dirty="0"/>
          </a:p>
          <a:p>
            <a:pPr algn="just"/>
            <a:r>
              <a:rPr lang="ru-RU" sz="2000" dirty="0" smtClean="0"/>
              <a:t>Для проверки конвергентной валидности мы использовали тест по математике мониторинга учебных достижений в начальной школе, разработанный в Российской Академии образования</a:t>
            </a:r>
            <a:r>
              <a:rPr lang="en-US" sz="2000" dirty="0" smtClean="0"/>
              <a:t>.  </a:t>
            </a:r>
            <a:endParaRPr lang="ru-RU" sz="2000" dirty="0"/>
          </a:p>
          <a:p>
            <a:pPr algn="just"/>
            <a:r>
              <a:rPr lang="ru-RU" sz="2000" dirty="0" smtClean="0"/>
              <a:t>Среди студентов, выполнявших тест, были отобраны студенты с высокими баллами</a:t>
            </a:r>
            <a:r>
              <a:rPr lang="en-US" sz="2000" dirty="0" smtClean="0"/>
              <a:t>. </a:t>
            </a:r>
          </a:p>
          <a:p>
            <a:pPr algn="just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Проверяемая гипотеза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2000" dirty="0" smtClean="0"/>
              <a:t>результаты этих студентов по </a:t>
            </a:r>
            <a:r>
              <a:rPr lang="en-US" sz="2000" dirty="0" smtClean="0"/>
              <a:t>SAM </a:t>
            </a:r>
            <a:r>
              <a:rPr lang="ru-RU" sz="2000" dirty="0" smtClean="0"/>
              <a:t>должны быть высокими</a:t>
            </a:r>
            <a:r>
              <a:rPr lang="en-US" sz="2000" dirty="0" smtClean="0"/>
              <a:t>, </a:t>
            </a:r>
            <a:r>
              <a:rPr lang="ru-RU" sz="2000" dirty="0" smtClean="0"/>
              <a:t>большинство из них должны быть на  </a:t>
            </a:r>
            <a:r>
              <a:rPr lang="en-US" sz="2000" dirty="0" smtClean="0"/>
              <a:t>2</a:t>
            </a:r>
            <a:r>
              <a:rPr lang="ru-RU" sz="2000" baseline="30000" dirty="0" smtClean="0"/>
              <a:t>ой </a:t>
            </a:r>
            <a:r>
              <a:rPr lang="en-US" sz="2000" dirty="0" smtClean="0"/>
              <a:t> </a:t>
            </a:r>
            <a:r>
              <a:rPr lang="ru-RU" sz="2000" dirty="0" smtClean="0"/>
              <a:t>и </a:t>
            </a:r>
            <a:r>
              <a:rPr lang="en-US" sz="2000" dirty="0" smtClean="0"/>
              <a:t> 3</a:t>
            </a:r>
            <a:r>
              <a:rPr lang="ru-RU" sz="2000" baseline="30000" dirty="0" smtClean="0"/>
              <a:t>ей  </a:t>
            </a:r>
            <a:r>
              <a:rPr lang="ru-RU" sz="2000" dirty="0" smtClean="0"/>
              <a:t>ступенях</a:t>
            </a:r>
            <a:r>
              <a:rPr lang="en-US" sz="2000" dirty="0" smtClean="0"/>
              <a:t>.   </a:t>
            </a:r>
            <a:endParaRPr lang="ru-RU" sz="2000" dirty="0" smtClean="0"/>
          </a:p>
          <a:p>
            <a:pPr algn="just"/>
            <a:endParaRPr lang="ru-RU" sz="2000" dirty="0"/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  <a:prstGeom prst="roundRect">
            <a:avLst/>
          </a:prstGeom>
          <a:noFill/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Конвергентная валидность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429000"/>
            <a:ext cx="78676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6673103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Международная экспертиза инструмента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43509"/>
          </a:xfrm>
        </p:spPr>
        <p:txBody>
          <a:bodyPr>
            <a:normAutofit/>
          </a:bodyPr>
          <a:lstStyle/>
          <a:p>
            <a:pPr lvl="0"/>
            <a:r>
              <a:rPr lang="ru-RU" sz="2200" dirty="0" smtClean="0"/>
              <a:t>Осень </a:t>
            </a:r>
            <a:r>
              <a:rPr lang="en-US" sz="2200" dirty="0" smtClean="0"/>
              <a:t>2013 </a:t>
            </a:r>
            <a:r>
              <a:rPr lang="ru-RU" sz="2200" dirty="0" smtClean="0"/>
              <a:t>г.</a:t>
            </a:r>
          </a:p>
          <a:p>
            <a:pPr lvl="0">
              <a:buNone/>
            </a:pPr>
            <a:endParaRPr lang="ru-RU" sz="2200" dirty="0" smtClean="0"/>
          </a:p>
          <a:p>
            <a:pPr lvl="0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Рецензенты:</a:t>
            </a:r>
            <a:endParaRPr lang="en-US" sz="2200" b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200" b="1" dirty="0" smtClean="0"/>
              <a:t>Howard T. Everson </a:t>
            </a:r>
            <a:r>
              <a:rPr lang="en-US" sz="2200" dirty="0" smtClean="0"/>
              <a:t>(Center for Advanced Study in Education, Graduate School, City University of New York, Professor of Psychology and Senior Research Fellow)</a:t>
            </a:r>
            <a:endParaRPr lang="ru-RU" sz="22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200" b="1" dirty="0" smtClean="0"/>
              <a:t>Clancy Blair</a:t>
            </a:r>
            <a:r>
              <a:rPr lang="en-US" sz="2200" dirty="0" smtClean="0"/>
              <a:t> (New York University, Steinhardt School of Culture, Education, and Human Development, Professor of Applied Psychology)</a:t>
            </a:r>
            <a:endParaRPr lang="ru-RU" sz="22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200" b="1" dirty="0" smtClean="0"/>
              <a:t>Bas Hemker </a:t>
            </a:r>
            <a:r>
              <a:rPr lang="en-US" sz="2200" dirty="0" smtClean="0"/>
              <a:t>(Netherlands, Cito National Institute for Test Development, Senior Research Scientist)</a:t>
            </a:r>
            <a:endParaRPr lang="ru-RU" sz="2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3978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Материалы, представленные на экспертизу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76886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Основные: 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600" dirty="0" smtClean="0"/>
              <a:t>Техническое руководство инструмента (</a:t>
            </a:r>
            <a:r>
              <a:rPr lang="en-US" sz="2600" dirty="0" smtClean="0"/>
              <a:t>Technical</a:t>
            </a:r>
            <a:r>
              <a:rPr lang="ru-RU" sz="2600" dirty="0" smtClean="0"/>
              <a:t> </a:t>
            </a:r>
            <a:r>
              <a:rPr lang="en-US" sz="2600" dirty="0" smtClean="0"/>
              <a:t>manual</a:t>
            </a:r>
            <a:r>
              <a:rPr lang="ru-RU" sz="2600" dirty="0" smtClean="0"/>
              <a:t>)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600" dirty="0" smtClean="0"/>
              <a:t>Инструкция пользователя теста (</a:t>
            </a:r>
            <a:r>
              <a:rPr lang="en-US" sz="2600" dirty="0" smtClean="0"/>
              <a:t>Users</a:t>
            </a:r>
            <a:r>
              <a:rPr lang="ru-RU" sz="2600" dirty="0" smtClean="0"/>
              <a:t> </a:t>
            </a:r>
            <a:r>
              <a:rPr lang="en-US" sz="2600" dirty="0" smtClean="0"/>
              <a:t>guide</a:t>
            </a:r>
            <a:r>
              <a:rPr lang="ru-RU" sz="2600" dirty="0" smtClean="0"/>
              <a:t>)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600" dirty="0" smtClean="0"/>
              <a:t>Спецификация теста по математической грамотности (</a:t>
            </a:r>
            <a:r>
              <a:rPr lang="en-US" sz="2600" dirty="0" smtClean="0"/>
              <a:t>Test</a:t>
            </a:r>
            <a:r>
              <a:rPr lang="ru-RU" sz="2600" dirty="0" smtClean="0"/>
              <a:t> </a:t>
            </a:r>
            <a:r>
              <a:rPr lang="en-US" sz="2600" dirty="0" smtClean="0"/>
              <a:t>specification</a:t>
            </a:r>
            <a:r>
              <a:rPr lang="ru-RU" sz="2600" dirty="0" smtClean="0"/>
              <a:t>)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600" dirty="0" smtClean="0"/>
              <a:t>Вариант теста по математической грамотности (</a:t>
            </a:r>
            <a:r>
              <a:rPr lang="en-US" sz="2600" dirty="0" smtClean="0"/>
              <a:t>Math</a:t>
            </a:r>
            <a:r>
              <a:rPr lang="ru-RU" sz="2600" dirty="0" smtClean="0"/>
              <a:t> </a:t>
            </a:r>
            <a:r>
              <a:rPr lang="en-US" sz="2600" dirty="0" smtClean="0"/>
              <a:t>test</a:t>
            </a:r>
            <a:r>
              <a:rPr lang="ru-RU" sz="2600" dirty="0" smtClean="0"/>
              <a:t> </a:t>
            </a:r>
            <a:r>
              <a:rPr lang="en-US" sz="2600" dirty="0" smtClean="0"/>
              <a:t>items</a:t>
            </a:r>
            <a:r>
              <a:rPr lang="ru-RU" sz="2600" dirty="0" smtClean="0"/>
              <a:t>)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600" dirty="0" smtClean="0"/>
              <a:t>Отчет об исследованиях по валидизации инструмента (</a:t>
            </a:r>
            <a:r>
              <a:rPr lang="en-US" sz="2600" dirty="0" smtClean="0"/>
              <a:t>Validity</a:t>
            </a:r>
            <a:r>
              <a:rPr lang="ru-RU" sz="2600" dirty="0" smtClean="0"/>
              <a:t> </a:t>
            </a:r>
            <a:r>
              <a:rPr lang="en-US" sz="2600" dirty="0" smtClean="0"/>
              <a:t>study</a:t>
            </a:r>
            <a:r>
              <a:rPr lang="ru-RU" sz="2600" dirty="0" smtClean="0"/>
              <a:t>)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Дополнительные: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400" dirty="0" smtClean="0"/>
              <a:t>Основной паспорт инструмента (</a:t>
            </a:r>
            <a:r>
              <a:rPr lang="en-US" sz="2400" dirty="0" smtClean="0"/>
              <a:t>SAM</a:t>
            </a:r>
            <a:r>
              <a:rPr lang="ru-RU" sz="2400" dirty="0" smtClean="0"/>
              <a:t> </a:t>
            </a:r>
            <a:r>
              <a:rPr lang="en-US" sz="2400" dirty="0" smtClean="0"/>
              <a:t>Framework</a:t>
            </a:r>
            <a:r>
              <a:rPr lang="ru-RU" sz="2400" dirty="0" smtClean="0"/>
              <a:t>)</a:t>
            </a:r>
          </a:p>
          <a:p>
            <a:pPr lvl="0" indent="12700">
              <a:buFont typeface="Wingdings" pitchFamily="2" charset="2"/>
              <a:buChar char="Ø"/>
            </a:pPr>
            <a:r>
              <a:rPr lang="ru-RU" sz="2400" dirty="0" smtClean="0"/>
              <a:t>Технический отчет (</a:t>
            </a:r>
            <a:r>
              <a:rPr lang="en-US" sz="2400" dirty="0" smtClean="0"/>
              <a:t>Technical report)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Международная экспертиза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SAM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: итоги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857364"/>
            <a:ext cx="8401080" cy="4268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Инструментарий СЭМ в целом положительно воспринимается экспертами</a:t>
            </a:r>
          </a:p>
          <a:p>
            <a:r>
              <a:rPr lang="ru-RU" sz="2000" dirty="0" smtClean="0"/>
              <a:t>Все эксперты отмечают значительный объем проведенных исследований по обоснованию качества </a:t>
            </a:r>
            <a:r>
              <a:rPr lang="en-US" sz="2000" dirty="0" smtClean="0"/>
              <a:t>SAM 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ru-RU" sz="2000" dirty="0" smtClean="0"/>
              <a:t>его валидизации</a:t>
            </a:r>
          </a:p>
          <a:p>
            <a:r>
              <a:rPr lang="ru-RU" sz="2000" dirty="0" smtClean="0"/>
              <a:t>Эксперты считают необходимым продолжение исследований в рамках практического применения </a:t>
            </a:r>
            <a:r>
              <a:rPr lang="en-US" sz="2000" dirty="0" smtClean="0"/>
              <a:t>SAM</a:t>
            </a:r>
            <a:endParaRPr lang="ru-RU" sz="2000" dirty="0" smtClean="0"/>
          </a:p>
          <a:p>
            <a:r>
              <a:rPr lang="ru-RU" sz="2000" dirty="0" smtClean="0"/>
              <a:t>Эксперты отмечают необходимость дальнейших исследований по валидизации </a:t>
            </a:r>
            <a:r>
              <a:rPr lang="en-US" sz="2000" dirty="0" smtClean="0"/>
              <a:t>SAM</a:t>
            </a:r>
            <a:r>
              <a:rPr lang="ru-RU" sz="2000" dirty="0" smtClean="0"/>
              <a:t>, в частности, лонгитюдных. Например, исследование связи между результатами </a:t>
            </a:r>
            <a:r>
              <a:rPr lang="en-US" sz="2000" dirty="0" smtClean="0"/>
              <a:t>SAM</a:t>
            </a:r>
            <a:r>
              <a:rPr lang="ru-RU" sz="2000" dirty="0" smtClean="0"/>
              <a:t> и другими когнитивными и некогнитивными мерами учащихся, анализ факторов, оказывающих влияние на результаты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500199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Процесс разработки тестов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SAM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1928826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адаптации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локализации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инструмента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SAM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при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использовании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других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странах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 культурах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Процедура локализации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Двойной перевод</a:t>
            </a:r>
            <a:endParaRPr lang="ru-RU" dirty="0"/>
          </a:p>
          <a:p>
            <a:pPr lvl="0"/>
            <a:r>
              <a:rPr lang="ru-RU" dirty="0" smtClean="0"/>
              <a:t>Верификация </a:t>
            </a:r>
            <a:r>
              <a:rPr lang="ru-RU" dirty="0"/>
              <a:t>перевода на национальном </a:t>
            </a:r>
            <a:r>
              <a:rPr lang="ru-RU" dirty="0" smtClean="0"/>
              <a:t>уровне</a:t>
            </a:r>
            <a:endParaRPr lang="ru-RU" dirty="0"/>
          </a:p>
          <a:p>
            <a:pPr lvl="0"/>
            <a:r>
              <a:rPr lang="ru-RU" dirty="0" smtClean="0"/>
              <a:t>Верификация </a:t>
            </a:r>
            <a:r>
              <a:rPr lang="ru-RU" dirty="0"/>
              <a:t>перевода Советом разработчиков </a:t>
            </a:r>
            <a:r>
              <a:rPr lang="en-US" dirty="0" smtClean="0"/>
              <a:t>SAM</a:t>
            </a:r>
            <a:endParaRPr lang="ru-RU" dirty="0"/>
          </a:p>
          <a:p>
            <a:pPr lvl="0"/>
            <a:r>
              <a:rPr lang="ru-RU" dirty="0"/>
              <a:t>Психометрические исследования по сравнению характеристик заданий в разных языках, выявлению различного функционирования тестовых заданий в разных культурах, обоснованию </a:t>
            </a:r>
            <a:r>
              <a:rPr lang="ru-RU" dirty="0" err="1"/>
              <a:t>валидности</a:t>
            </a:r>
            <a:r>
              <a:rPr lang="ru-RU" dirty="0"/>
              <a:t> и доказательству надежности </a:t>
            </a:r>
            <a:r>
              <a:rPr lang="ru-RU" dirty="0" smtClean="0"/>
              <a:t>теста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95470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AERA/APA/NCME standards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Стандарт </a:t>
            </a:r>
            <a:r>
              <a:rPr lang="ru-RU" dirty="0"/>
              <a:t>6.2. Когда пользователи теста вносят существенные изменения в формат теста, регламент тестирования, язык, или содержание, необходимо провести процедуру </a:t>
            </a:r>
            <a:r>
              <a:rPr lang="ru-RU" dirty="0" err="1"/>
              <a:t>валидизации</a:t>
            </a:r>
            <a:r>
              <a:rPr lang="ru-RU" dirty="0"/>
              <a:t> и доказать </a:t>
            </a:r>
            <a:r>
              <a:rPr lang="ru-RU" dirty="0" err="1"/>
              <a:t>валидность</a:t>
            </a:r>
            <a:r>
              <a:rPr lang="ru-RU" dirty="0"/>
              <a:t> локализуемого теста, либо обосновать отсутствие возможности или необходимости его </a:t>
            </a:r>
            <a:r>
              <a:rPr lang="ru-RU" dirty="0" err="1" smtClean="0"/>
              <a:t>валидизировать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Стандарт 13.4. При переводе теста с одного языка или диалекта на другой должны быть установлены </a:t>
            </a:r>
            <a:r>
              <a:rPr lang="ru-RU" dirty="0" err="1"/>
              <a:t>валидность</a:t>
            </a:r>
            <a:r>
              <a:rPr lang="ru-RU" dirty="0"/>
              <a:t> и надежность теста, используемого для определенной лингвистической </a:t>
            </a:r>
            <a:r>
              <a:rPr lang="ru-RU" dirty="0" smtClean="0"/>
              <a:t>группы</a:t>
            </a:r>
            <a:endParaRPr lang="ru-RU" dirty="0"/>
          </a:p>
          <a:p>
            <a:r>
              <a:rPr lang="ru-RU" dirty="0"/>
              <a:t>Стандарт 13.6. Если две версии теста на разных языках должны иметь эквивалентные, сопоставимые формы, то необходимо предоставить свидетельства сопоставимости и эквивалентности </a:t>
            </a:r>
            <a:r>
              <a:rPr lang="ru-RU" dirty="0" smtClean="0"/>
              <a:t>форм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5144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4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Пять главных источников потенциальной несравнимости результатов при кросскультурных исследованиях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6"/>
          </a:xfrm>
        </p:spPr>
        <p:txBody>
          <a:bodyPr/>
          <a:lstStyle/>
          <a:p>
            <a:r>
              <a:rPr lang="ru-RU" dirty="0" smtClean="0"/>
              <a:t>Различия в измеряемом конструкте</a:t>
            </a:r>
            <a:endParaRPr lang="en-US" dirty="0" smtClean="0"/>
          </a:p>
          <a:p>
            <a:r>
              <a:rPr lang="ru-RU" dirty="0" smtClean="0"/>
              <a:t>Различия в инструментах</a:t>
            </a:r>
            <a:endParaRPr lang="en-US" dirty="0" smtClean="0"/>
          </a:p>
          <a:p>
            <a:r>
              <a:rPr lang="ru-RU" dirty="0" smtClean="0"/>
              <a:t>Различия в процедуре</a:t>
            </a:r>
            <a:endParaRPr lang="en-US" dirty="0" smtClean="0"/>
          </a:p>
          <a:p>
            <a:r>
              <a:rPr lang="ru-RU" dirty="0" smtClean="0"/>
              <a:t>Различия в выборках</a:t>
            </a:r>
            <a:endParaRPr lang="en-US" dirty="0" smtClean="0"/>
          </a:p>
          <a:p>
            <a:r>
              <a:rPr lang="ru-RU" dirty="0" smtClean="0"/>
              <a:t>Различия в стратегиях и поведении испытуемых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1"/>
            <a:ext cx="8229600" cy="100013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Спасибо за внимание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Карданова Елена Юрьевна</a:t>
            </a:r>
          </a:p>
          <a:p>
            <a:pPr algn="r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ekardanova@hse.ru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Центр мониторинга качества образования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Институт образования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НИУ Высшая школа экономики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http://ioe.hse.ru/monitoring/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3500430" y="1428750"/>
            <a:ext cx="5357850" cy="4786313"/>
          </a:xfrm>
          <a:noFill/>
          <a:ln w="19050">
            <a:solidFill>
              <a:schemeClr val="tx2">
                <a:lumMod val="50000"/>
              </a:schemeClr>
            </a:solidFill>
          </a:ln>
        </p:spPr>
        <p:txBody>
          <a:bodyPr>
            <a:normAutofit fontScale="925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Планирование  теста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Анализ содержания учебной дисциплины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Разработка спецификации теста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Разработка заданий в тестовой форме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Апробационное тестирование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Конструирование теста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Разработка методики шкалирования результатов тестирования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Представление результатов тестирования и их интерпретация</a:t>
            </a:r>
            <a:endParaRPr lang="en-US" sz="2400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 smtClean="0"/>
              <a:t>Подготовка пакета документов</a:t>
            </a:r>
          </a:p>
          <a:p>
            <a:pPr eaLnBrk="1" hangingPunct="1">
              <a:buFont typeface="Wingdings 3" pitchFamily="18" charset="2"/>
              <a:buNone/>
              <a:defRPr/>
            </a:pPr>
            <a:endParaRPr lang="ru-RU" dirty="0" smtClean="0"/>
          </a:p>
        </p:txBody>
      </p:sp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Этапы разработки педагогического теста</a:t>
            </a:r>
          </a:p>
        </p:txBody>
      </p:sp>
      <p:pic>
        <p:nvPicPr>
          <p:cNvPr id="4" name="Picture 8" descr="https://encrypted-tbn2.google.com/images?q=tbn:ANd9GcQfdV3tYuShfPApGo3jwZkWXx3KYIKK2yIsMwAQJazupKHTRK59I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214563"/>
            <a:ext cx="30130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Реализация теоретической модели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SAM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928803"/>
            <a:ext cx="8229600" cy="4357718"/>
          </a:xfrm>
          <a:noFill/>
          <a:ln w="19050">
            <a:noFill/>
          </a:ln>
        </p:spPr>
        <p:txBody>
          <a:bodyPr/>
          <a:lstStyle/>
          <a:p>
            <a:endParaRPr lang="ru-RU" sz="2000" dirty="0" smtClean="0"/>
          </a:p>
          <a:p>
            <a:r>
              <a:rPr lang="ru-RU" sz="2000" dirty="0" smtClean="0"/>
              <a:t>В рамках модели </a:t>
            </a:r>
            <a:r>
              <a:rPr lang="en-US" sz="2000" dirty="0" smtClean="0"/>
              <a:t>SAM</a:t>
            </a:r>
            <a:r>
              <a:rPr lang="ru-RU" sz="2000" dirty="0" smtClean="0"/>
              <a:t> разработаны тесты по двум предметам – математике и русскому языку – имеющие общую структуру</a:t>
            </a:r>
          </a:p>
          <a:p>
            <a:r>
              <a:rPr lang="ru-RU" sz="2000" dirty="0" smtClean="0"/>
              <a:t>Тесты рассчитаны на выпускников начальной школы и могут выполняться учащимися 4-го и 5-го классов.</a:t>
            </a:r>
          </a:p>
          <a:p>
            <a:r>
              <a:rPr lang="ru-RU" sz="2000" dirty="0" smtClean="0"/>
              <a:t>Структурной единицей теста является блок из трех заданий (1‑го, 2‑го и 3‑го уровня), соответствующий одному разделу предметного содержания. Задачи предъявляются блоками.</a:t>
            </a:r>
          </a:p>
          <a:p>
            <a:r>
              <a:rPr lang="ru-RU" sz="2000" dirty="0" smtClean="0"/>
              <a:t>Для оценивания заданий используется дихотомическая оценка: за правильный ответ ученик получает 1 балл, за неправильный ответ (или отсутствие ответа) – 0 баллов.</a:t>
            </a:r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2546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Этапы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проведения апробаций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тестов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SAM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491174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Предпилот</a:t>
            </a:r>
            <a:r>
              <a:rPr lang="ru-RU" sz="2800" dirty="0" smtClean="0"/>
              <a:t> </a:t>
            </a:r>
          </a:p>
          <a:p>
            <a:pPr indent="12700">
              <a:buFont typeface="Wingdings" pitchFamily="2" charset="2"/>
              <a:buChar char="ü"/>
            </a:pPr>
            <a:r>
              <a:rPr lang="ru-RU" sz="2000" dirty="0" smtClean="0"/>
              <a:t> Цель – проверка восприятия заданий (</a:t>
            </a:r>
            <a:r>
              <a:rPr lang="en-US" sz="2000" dirty="0" smtClean="0"/>
              <a:t>face validity)</a:t>
            </a:r>
          </a:p>
          <a:p>
            <a:pPr indent="12700"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ru-RU" sz="2000" dirty="0" smtClean="0"/>
              <a:t>Фиксация времени тестирования по каждому заданию</a:t>
            </a:r>
          </a:p>
          <a:p>
            <a:pPr indent="12700">
              <a:buFont typeface="Wingdings" pitchFamily="2" charset="2"/>
              <a:buChar char="ü"/>
            </a:pPr>
            <a:r>
              <a:rPr lang="ru-RU" sz="2000" dirty="0" smtClean="0"/>
              <a:t> Выборка -  10-20 человек</a:t>
            </a:r>
            <a:endParaRPr lang="ru-RU" dirty="0" smtClean="0"/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Клиническая апробация</a:t>
            </a:r>
          </a:p>
          <a:p>
            <a:pPr indent="12700">
              <a:buFont typeface="Wingdings" pitchFamily="2" charset="2"/>
              <a:buChar char="ü"/>
            </a:pPr>
            <a:r>
              <a:rPr lang="ru-RU" sz="2000" dirty="0" smtClean="0"/>
              <a:t>  Цель – проверка функционирования заданий, обнаружение ошибок в заданиях, определение трудности заданий</a:t>
            </a:r>
          </a:p>
          <a:p>
            <a:pPr indent="12700">
              <a:buFont typeface="Wingdings" pitchFamily="2" charset="2"/>
              <a:buChar char="ü"/>
            </a:pPr>
            <a:r>
              <a:rPr lang="ru-RU" sz="2000" dirty="0" smtClean="0"/>
              <a:t> 50 человек на задание</a:t>
            </a:r>
          </a:p>
          <a:p>
            <a:pPr indent="12700">
              <a:buFont typeface="Wingdings" pitchFamily="2" charset="2"/>
              <a:buChar char="ü"/>
            </a:pPr>
            <a:r>
              <a:rPr lang="ru-RU" sz="2000" dirty="0" smtClean="0"/>
              <a:t> Обработка в классической теории тестирования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Полномасштабная апробация</a:t>
            </a:r>
          </a:p>
          <a:p>
            <a:pPr indent="12700" defTabSz="2981325">
              <a:buFont typeface="Wingdings" pitchFamily="2" charset="2"/>
              <a:buChar char="ü"/>
            </a:pPr>
            <a:r>
              <a:rPr lang="ru-RU" sz="2000" dirty="0" smtClean="0"/>
              <a:t>Цель – оценить качество заданий теста и возможность их дальнейшего использования, диагностировать проблемы функционирования заданий</a:t>
            </a:r>
            <a:endParaRPr lang="en-US" sz="2000" dirty="0" smtClean="0"/>
          </a:p>
          <a:p>
            <a:pPr indent="12700" defTabSz="2981325">
              <a:buFont typeface="Wingdings" pitchFamily="2" charset="2"/>
              <a:buChar char="ü"/>
            </a:pPr>
            <a:r>
              <a:rPr lang="ru-RU" sz="2000" dirty="0" smtClean="0"/>
              <a:t>Выборка – не менее </a:t>
            </a:r>
            <a:r>
              <a:rPr lang="en-US" sz="2000" dirty="0" smtClean="0"/>
              <a:t>400-500 </a:t>
            </a:r>
            <a:r>
              <a:rPr lang="ru-RU" sz="2000" dirty="0" smtClean="0"/>
              <a:t>человек на вариант</a:t>
            </a:r>
          </a:p>
          <a:p>
            <a:pPr indent="12700" defTabSz="2981325">
              <a:buFont typeface="Wingdings" pitchFamily="2" charset="2"/>
              <a:buChar char="ü"/>
            </a:pPr>
            <a:r>
              <a:rPr lang="ru-RU" sz="2000" dirty="0" smtClean="0"/>
              <a:t>Обработка – с применением </a:t>
            </a:r>
            <a:r>
              <a:rPr lang="en-US" sz="2000" dirty="0" smtClean="0"/>
              <a:t>IRT</a:t>
            </a:r>
            <a:endParaRPr lang="ru-RU" sz="20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0304"/>
            <a:ext cx="8229600" cy="285753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</a:rPr>
              <a:t>Анализ психометрических свойств заданий и тестов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25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Характеристики  заданий в классической теории тестирования </a:t>
            </a:r>
          </a:p>
        </p:txBody>
      </p:sp>
      <p:sp>
        <p:nvSpPr>
          <p:cNvPr id="4915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50"/>
            <a:ext cx="8229600" cy="4357688"/>
          </a:xfrm>
          <a:noFill/>
          <a:ln w="19050">
            <a:noFill/>
          </a:ln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ru-RU" sz="2400" dirty="0" smtClean="0"/>
          </a:p>
          <a:p>
            <a:pPr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Трудность задания (коэффициент решаемости): </a:t>
            </a:r>
            <a:r>
              <a:rPr lang="ru-RU" sz="2800" dirty="0" smtClean="0"/>
              <a:t>для дихотомических </a:t>
            </a:r>
            <a:r>
              <a:rPr lang="ru-RU" sz="2800" dirty="0" smtClean="0"/>
              <a:t>заданий доля </a:t>
            </a:r>
            <a:r>
              <a:rPr lang="ru-RU" sz="2800" dirty="0" smtClean="0"/>
              <a:t>испытуемых, выполнивших задание верно (получивших 1 балл за выполнение </a:t>
            </a:r>
            <a:r>
              <a:rPr lang="ru-RU" sz="2800" dirty="0" smtClean="0"/>
              <a:t>задания) </a:t>
            </a:r>
            <a:endParaRPr lang="ru-RU" sz="2800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Дискриминативность (дифференцирующая способность задания): </a:t>
            </a:r>
            <a:r>
              <a:rPr lang="ru-RU" sz="2800" dirty="0" smtClean="0"/>
              <a:t>способность задания различать испытуемых с различным уровнем подготовки.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/>
          </a:p>
          <a:p>
            <a:pPr eaLnBrk="1" hangingPunct="1">
              <a:buNone/>
              <a:defRPr/>
            </a:pPr>
            <a:r>
              <a:rPr lang="ru-RU" dirty="0" smtClean="0"/>
              <a:t>	                                                    </a:t>
            </a:r>
            <a:endParaRPr lang="ru-RU" i="1" dirty="0" smtClean="0"/>
          </a:p>
          <a:p>
            <a:pPr eaLnBrk="1" hangingPunct="1"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Связь между надежностью и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валидностью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84250" y="4000500"/>
            <a:ext cx="6945313" cy="2643188"/>
          </a:xfrm>
          <a:noFill/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571500" y="1643063"/>
            <a:ext cx="8143875" cy="23082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Надежность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характеристика точности и устойчивости результатов оценки</a:t>
            </a:r>
          </a:p>
          <a:p>
            <a:pPr>
              <a:defRPr/>
            </a:pPr>
            <a:endParaRPr lang="ru-RU" sz="2400" dirty="0">
              <a:latin typeface="+mn-lt"/>
            </a:endParaRPr>
          </a:p>
          <a:p>
            <a:pPr>
              <a:defRPr/>
            </a:pP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Валидность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характеристика пригодности оценочной информации для принятия правильных решений на ее основе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1393</Words>
  <Application>Microsoft Office PowerPoint</Application>
  <PresentationFormat>On-screen Show (4:3)</PresentationFormat>
  <Paragraphs>262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Тема Office</vt:lpstr>
      <vt:lpstr>Обеспечение качества и валидности измерений на основе инструментария SAM</vt:lpstr>
      <vt:lpstr>План презентации </vt:lpstr>
      <vt:lpstr>Процесс разработки тестов SAM  </vt:lpstr>
      <vt:lpstr>Этапы разработки педагогического теста</vt:lpstr>
      <vt:lpstr>Реализация теоретической модели SAM</vt:lpstr>
      <vt:lpstr>Этапы проведения апробаций тестов SAM</vt:lpstr>
      <vt:lpstr>Анализ психометрических свойств заданий и тестов </vt:lpstr>
      <vt:lpstr> Характеристики  заданий в классической теории тестирования </vt:lpstr>
      <vt:lpstr>Связь между надежностью и валидностью </vt:lpstr>
      <vt:lpstr>Анализ в КТТ (апробация 2012 г., математика, бланковая форма,  свыше 5000 учащихся 4-х классов)  </vt:lpstr>
      <vt:lpstr>Совместное  распределение коэффициентов решаемости и показателей дискриминативности  (математика, вариант 1) </vt:lpstr>
      <vt:lpstr>Slide 12</vt:lpstr>
      <vt:lpstr>Анализ в IRT: выводы  </vt:lpstr>
      <vt:lpstr>Валидизация инструмента SAM </vt:lpstr>
      <vt:lpstr>Описание исследования валидности SAM  </vt:lpstr>
      <vt:lpstr>Структура исследования валидности SAM</vt:lpstr>
      <vt:lpstr>Валидность конструкта</vt:lpstr>
      <vt:lpstr>Свидетельство справедливости измерений  (DIF анализ по полу)</vt:lpstr>
      <vt:lpstr>Проверка гипотез о связях результатов тестирования с психологической моделью тестируемой способности</vt:lpstr>
      <vt:lpstr>Slide 20</vt:lpstr>
      <vt:lpstr>Проверка второй гипотезы</vt:lpstr>
      <vt:lpstr>Slide 22</vt:lpstr>
      <vt:lpstr>Slide 23</vt:lpstr>
      <vt:lpstr>Исследование прогностической валидности SAM: дизайн исследования</vt:lpstr>
      <vt:lpstr>Исследование прогностической валидности SAM:   Распределение оценок учащихся в зависимости от ступени достижений (математика)</vt:lpstr>
      <vt:lpstr>Конвергентная валидность</vt:lpstr>
      <vt:lpstr>Международная экспертиза инструмента  </vt:lpstr>
      <vt:lpstr>Материалы, представленные на экспертизу</vt:lpstr>
      <vt:lpstr>Международная экспертиза SAM: итоги</vt:lpstr>
      <vt:lpstr>Особенности адаптации и локализации инструмента SAM при использовании в других странах и культурах </vt:lpstr>
      <vt:lpstr>Процедура локализации </vt:lpstr>
      <vt:lpstr>AERA/APA/NCME standards</vt:lpstr>
      <vt:lpstr>Пять главных источников потенциальной несравнимости результатов при кросскультурных исследованиях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опыт использования SAM</dc:title>
  <dc:creator>Katherina</dc:creator>
  <cp:lastModifiedBy>Elena Kardanovs</cp:lastModifiedBy>
  <cp:revision>97</cp:revision>
  <dcterms:created xsi:type="dcterms:W3CDTF">2014-04-16T15:29:14Z</dcterms:created>
  <dcterms:modified xsi:type="dcterms:W3CDTF">2014-05-10T12:17:22Z</dcterms:modified>
</cp:coreProperties>
</file>