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59" r:id="rId3"/>
    <p:sldId id="280" r:id="rId4"/>
    <p:sldId id="312" r:id="rId5"/>
    <p:sldId id="313" r:id="rId6"/>
    <p:sldId id="315" r:id="rId7"/>
    <p:sldId id="328" r:id="rId8"/>
    <p:sldId id="319" r:id="rId9"/>
    <p:sldId id="320" r:id="rId10"/>
    <p:sldId id="321" r:id="rId11"/>
    <p:sldId id="323" r:id="rId12"/>
    <p:sldId id="335" r:id="rId13"/>
    <p:sldId id="324" r:id="rId14"/>
    <p:sldId id="331" r:id="rId15"/>
    <p:sldId id="316" r:id="rId16"/>
    <p:sldId id="326" r:id="rId17"/>
    <p:sldId id="357" r:id="rId18"/>
    <p:sldId id="338" r:id="rId19"/>
    <p:sldId id="339" r:id="rId20"/>
    <p:sldId id="340" r:id="rId21"/>
    <p:sldId id="342" r:id="rId22"/>
    <p:sldId id="341" r:id="rId23"/>
    <p:sldId id="343" r:id="rId24"/>
    <p:sldId id="344" r:id="rId25"/>
    <p:sldId id="345" r:id="rId26"/>
    <p:sldId id="348" r:id="rId27"/>
    <p:sldId id="296" r:id="rId28"/>
    <p:sldId id="317" r:id="rId29"/>
    <p:sldId id="318" r:id="rId30"/>
    <p:sldId id="352" r:id="rId31"/>
    <p:sldId id="356" r:id="rId32"/>
    <p:sldId id="354" r:id="rId33"/>
    <p:sldId id="351" r:id="rId34"/>
    <p:sldId id="311"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672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79" autoAdjust="0"/>
    <p:restoredTop sz="94660"/>
  </p:normalViewPr>
  <p:slideViewPr>
    <p:cSldViewPr>
      <p:cViewPr>
        <p:scale>
          <a:sx n="70" d="100"/>
          <a:sy n="70" d="100"/>
        </p:scale>
        <p:origin x="-1524" y="-36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C:\Users\Kitty\&#1044;&#1086;&#1082;&#1091;&#1084;&#1077;&#1085;&#1090;&#1099;\&#1059;&#1095;&#1077;&#1073;&#1072;\&#1055;&#1088;&#1086;&#1077;&#1082;&#1090;%20SAM\&#1084;&#1072;&#1090;&#1077;&#1084;&#1072;&#1090;&#1080;&#1082;&#1072;%201,%202%20&#1074;&#1072;&#1088;&#1080;&#1072;&#1085;&#1090;.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spPr>
            <a:solidFill>
              <a:srgbClr val="C00000"/>
            </a:solidFill>
            <a:ln>
              <a:solidFill>
                <a:schemeClr val="tx1"/>
              </a:solidFill>
            </a:ln>
          </c:spPr>
          <c:dPt>
            <c:idx val="0"/>
            <c:spPr>
              <a:solidFill>
                <a:srgbClr val="0070C0"/>
              </a:solidFill>
              <a:ln>
                <a:solidFill>
                  <a:schemeClr val="tx1"/>
                </a:solidFill>
              </a:ln>
            </c:spPr>
          </c:dPt>
          <c:dPt>
            <c:idx val="2"/>
            <c:spPr>
              <a:solidFill>
                <a:srgbClr val="92D050"/>
              </a:solidFill>
              <a:ln>
                <a:solidFill>
                  <a:schemeClr val="tx1"/>
                </a:solidFill>
              </a:ln>
            </c:spPr>
          </c:dPt>
          <c:dPt>
            <c:idx val="3"/>
            <c:spPr>
              <a:solidFill>
                <a:srgbClr val="0070C0"/>
              </a:solidFill>
              <a:ln>
                <a:solidFill>
                  <a:schemeClr val="tx1"/>
                </a:solidFill>
              </a:ln>
            </c:spPr>
          </c:dPt>
          <c:dPt>
            <c:idx val="5"/>
            <c:spPr>
              <a:solidFill>
                <a:srgbClr val="92D050"/>
              </a:solidFill>
              <a:ln>
                <a:solidFill>
                  <a:schemeClr val="tx1"/>
                </a:solidFill>
              </a:ln>
            </c:spPr>
          </c:dPt>
          <c:dPt>
            <c:idx val="6"/>
            <c:spPr>
              <a:solidFill>
                <a:srgbClr val="0070C0"/>
              </a:solidFill>
              <a:ln>
                <a:solidFill>
                  <a:schemeClr val="tx1"/>
                </a:solidFill>
              </a:ln>
            </c:spPr>
          </c:dPt>
          <c:dPt>
            <c:idx val="8"/>
            <c:spPr>
              <a:solidFill>
                <a:srgbClr val="92D050"/>
              </a:solidFill>
              <a:ln>
                <a:solidFill>
                  <a:schemeClr val="tx1"/>
                </a:solidFill>
              </a:ln>
            </c:spPr>
          </c:dPt>
          <c:dPt>
            <c:idx val="9"/>
            <c:spPr>
              <a:solidFill>
                <a:srgbClr val="0070C0"/>
              </a:solidFill>
              <a:ln>
                <a:solidFill>
                  <a:schemeClr val="tx1"/>
                </a:solidFill>
              </a:ln>
            </c:spPr>
          </c:dPt>
          <c:dPt>
            <c:idx val="11"/>
            <c:spPr>
              <a:solidFill>
                <a:srgbClr val="92D050"/>
              </a:solidFill>
              <a:ln>
                <a:solidFill>
                  <a:schemeClr val="tx1"/>
                </a:solidFill>
              </a:ln>
            </c:spPr>
          </c:dPt>
          <c:dPt>
            <c:idx val="12"/>
            <c:spPr>
              <a:solidFill>
                <a:srgbClr val="0070C0"/>
              </a:solidFill>
              <a:ln>
                <a:solidFill>
                  <a:schemeClr val="tx1"/>
                </a:solidFill>
              </a:ln>
            </c:spPr>
          </c:dPt>
          <c:dPt>
            <c:idx val="14"/>
            <c:spPr>
              <a:solidFill>
                <a:srgbClr val="92D050"/>
              </a:solidFill>
              <a:ln>
                <a:solidFill>
                  <a:schemeClr val="tx1"/>
                </a:solidFill>
              </a:ln>
            </c:spPr>
          </c:dPt>
          <c:dPt>
            <c:idx val="15"/>
            <c:spPr>
              <a:solidFill>
                <a:srgbClr val="0070C0"/>
              </a:solidFill>
              <a:ln>
                <a:solidFill>
                  <a:schemeClr val="tx1"/>
                </a:solidFill>
              </a:ln>
            </c:spPr>
          </c:dPt>
          <c:dPt>
            <c:idx val="17"/>
            <c:spPr>
              <a:solidFill>
                <a:srgbClr val="92D050"/>
              </a:solidFill>
              <a:ln>
                <a:solidFill>
                  <a:schemeClr val="tx1"/>
                </a:solidFill>
              </a:ln>
            </c:spPr>
          </c:dPt>
          <c:dPt>
            <c:idx val="18"/>
            <c:spPr>
              <a:solidFill>
                <a:srgbClr val="0070C0"/>
              </a:solidFill>
              <a:ln>
                <a:solidFill>
                  <a:schemeClr val="tx1"/>
                </a:solidFill>
              </a:ln>
            </c:spPr>
          </c:dPt>
          <c:dPt>
            <c:idx val="20"/>
            <c:spPr>
              <a:solidFill>
                <a:srgbClr val="92D050"/>
              </a:solidFill>
              <a:ln>
                <a:solidFill>
                  <a:schemeClr val="tx1"/>
                </a:solidFill>
              </a:ln>
            </c:spPr>
          </c:dPt>
          <c:dPt>
            <c:idx val="21"/>
            <c:spPr>
              <a:solidFill>
                <a:srgbClr val="0070C0"/>
              </a:solidFill>
              <a:ln>
                <a:solidFill>
                  <a:schemeClr val="tx1"/>
                </a:solidFill>
              </a:ln>
            </c:spPr>
          </c:dPt>
          <c:dPt>
            <c:idx val="23"/>
            <c:spPr>
              <a:solidFill>
                <a:srgbClr val="92D050"/>
              </a:solidFill>
              <a:ln>
                <a:solidFill>
                  <a:schemeClr val="tx1"/>
                </a:solidFill>
              </a:ln>
            </c:spPr>
          </c:dPt>
          <c:dPt>
            <c:idx val="24"/>
            <c:spPr>
              <a:solidFill>
                <a:srgbClr val="0070C0"/>
              </a:solidFill>
              <a:ln>
                <a:solidFill>
                  <a:schemeClr val="tx1"/>
                </a:solidFill>
              </a:ln>
            </c:spPr>
          </c:dPt>
          <c:dPt>
            <c:idx val="26"/>
            <c:spPr>
              <a:solidFill>
                <a:srgbClr val="92D050"/>
              </a:solidFill>
              <a:ln>
                <a:solidFill>
                  <a:schemeClr val="tx1"/>
                </a:solidFill>
              </a:ln>
            </c:spPr>
          </c:dPt>
          <c:dPt>
            <c:idx val="27"/>
            <c:spPr>
              <a:solidFill>
                <a:srgbClr val="0070C0"/>
              </a:solidFill>
              <a:ln>
                <a:solidFill>
                  <a:schemeClr val="tx1"/>
                </a:solidFill>
              </a:ln>
            </c:spPr>
          </c:dPt>
          <c:dPt>
            <c:idx val="29"/>
            <c:spPr>
              <a:solidFill>
                <a:srgbClr val="92D050"/>
              </a:solidFill>
              <a:ln>
                <a:solidFill>
                  <a:schemeClr val="tx1"/>
                </a:solidFill>
              </a:ln>
            </c:spPr>
          </c:dPt>
          <c:dPt>
            <c:idx val="30"/>
            <c:spPr>
              <a:solidFill>
                <a:srgbClr val="0070C0"/>
              </a:solidFill>
              <a:ln>
                <a:solidFill>
                  <a:schemeClr val="tx1"/>
                </a:solidFill>
              </a:ln>
            </c:spPr>
          </c:dPt>
          <c:dPt>
            <c:idx val="32"/>
            <c:spPr>
              <a:solidFill>
                <a:srgbClr val="92D050"/>
              </a:solidFill>
              <a:ln>
                <a:solidFill>
                  <a:schemeClr val="tx1"/>
                </a:solidFill>
              </a:ln>
            </c:spPr>
          </c:dPt>
          <c:dPt>
            <c:idx val="33"/>
            <c:spPr>
              <a:solidFill>
                <a:srgbClr val="0070C0"/>
              </a:solidFill>
              <a:ln>
                <a:solidFill>
                  <a:schemeClr val="tx1"/>
                </a:solidFill>
              </a:ln>
            </c:spPr>
          </c:dPt>
          <c:dPt>
            <c:idx val="35"/>
            <c:spPr>
              <a:solidFill>
                <a:srgbClr val="92D050"/>
              </a:solidFill>
              <a:ln>
                <a:solidFill>
                  <a:schemeClr val="tx1"/>
                </a:solidFill>
              </a:ln>
            </c:spPr>
          </c:dPt>
          <c:dPt>
            <c:idx val="36"/>
            <c:spPr>
              <a:solidFill>
                <a:srgbClr val="0070C0"/>
              </a:solidFill>
              <a:ln>
                <a:solidFill>
                  <a:schemeClr val="tx1"/>
                </a:solidFill>
              </a:ln>
            </c:spPr>
          </c:dPt>
          <c:dPt>
            <c:idx val="38"/>
            <c:spPr>
              <a:solidFill>
                <a:srgbClr val="92D050"/>
              </a:solidFill>
              <a:ln>
                <a:solidFill>
                  <a:schemeClr val="tx1"/>
                </a:solidFill>
              </a:ln>
            </c:spPr>
          </c:dPt>
          <c:dPt>
            <c:idx val="39"/>
            <c:spPr>
              <a:solidFill>
                <a:srgbClr val="0070C0"/>
              </a:solidFill>
              <a:ln>
                <a:solidFill>
                  <a:schemeClr val="tx1"/>
                </a:solidFill>
              </a:ln>
            </c:spPr>
          </c:dPt>
          <c:dPt>
            <c:idx val="41"/>
            <c:spPr>
              <a:solidFill>
                <a:srgbClr val="92D050"/>
              </a:solidFill>
              <a:ln>
                <a:solidFill>
                  <a:schemeClr val="tx1"/>
                </a:solidFill>
              </a:ln>
            </c:spPr>
          </c:dPt>
          <c:dPt>
            <c:idx val="42"/>
            <c:spPr>
              <a:solidFill>
                <a:srgbClr val="0070C0"/>
              </a:solidFill>
              <a:ln>
                <a:solidFill>
                  <a:schemeClr val="tx1"/>
                </a:solidFill>
              </a:ln>
            </c:spPr>
          </c:dPt>
          <c:dPt>
            <c:idx val="44"/>
            <c:spPr>
              <a:solidFill>
                <a:srgbClr val="92D050"/>
              </a:solidFill>
              <a:ln>
                <a:solidFill>
                  <a:schemeClr val="tx1"/>
                </a:solidFill>
              </a:ln>
            </c:spPr>
          </c:dPt>
          <c:cat>
            <c:strRef>
              <c:f>Лист3!$A$4:$A$48</c:f>
              <c:strCache>
                <c:ptCount val="45"/>
                <c:pt idx="0">
                  <c:v>М-С-01-1-1</c:v>
                </c:pt>
                <c:pt idx="1">
                  <c:v>М-С-01-1-2</c:v>
                </c:pt>
                <c:pt idx="2">
                  <c:v>М-С-01-1-3</c:v>
                </c:pt>
                <c:pt idx="3">
                  <c:v>М-С-03-1-1</c:v>
                </c:pt>
                <c:pt idx="4">
                  <c:v>М-С-03-1-2</c:v>
                </c:pt>
                <c:pt idx="5">
                  <c:v>М-С-03-1-3</c:v>
                </c:pt>
                <c:pt idx="6">
                  <c:v>М-M-02-1-1</c:v>
                </c:pt>
                <c:pt idx="7">
                  <c:v>М-М-02-1-2</c:v>
                </c:pt>
                <c:pt idx="8">
                  <c:v>М-М-02-1-3</c:v>
                </c:pt>
                <c:pt idx="9">
                  <c:v>М-М-03-1-1</c:v>
                </c:pt>
                <c:pt idx="10">
                  <c:v>М-М-03-1-2</c:v>
                </c:pt>
                <c:pt idx="11">
                  <c:v>М-М-03-1-3</c:v>
                </c:pt>
                <c:pt idx="12">
                  <c:v>М-М-06-1-1</c:v>
                </c:pt>
                <c:pt idx="13">
                  <c:v>М-М-06-1-2</c:v>
                </c:pt>
                <c:pt idx="14">
                  <c:v>М-М-06-1-3</c:v>
                </c:pt>
                <c:pt idx="15">
                  <c:v>М-М-11-1-1</c:v>
                </c:pt>
                <c:pt idx="16">
                  <c:v>М-М-11-1-2</c:v>
                </c:pt>
                <c:pt idx="17">
                  <c:v>М-М-11-1-3</c:v>
                </c:pt>
                <c:pt idx="18">
                  <c:v>М-R-02-1-1</c:v>
                </c:pt>
                <c:pt idx="19">
                  <c:v>М-R-02-1-2</c:v>
                </c:pt>
                <c:pt idx="20">
                  <c:v>М-R-02-1-3</c:v>
                </c:pt>
                <c:pt idx="21">
                  <c:v>М-R-05-1-1</c:v>
                </c:pt>
                <c:pt idx="22">
                  <c:v>М-R-05-1-2</c:v>
                </c:pt>
                <c:pt idx="23">
                  <c:v>М-R-05-1-3</c:v>
                </c:pt>
                <c:pt idx="24">
                  <c:v>М-G-01-1-1</c:v>
                </c:pt>
                <c:pt idx="25">
                  <c:v>М-G-01-1-2</c:v>
                </c:pt>
                <c:pt idx="26">
                  <c:v>М-G-01-1-3</c:v>
                </c:pt>
                <c:pt idx="27">
                  <c:v>М-D-03-1-1</c:v>
                </c:pt>
                <c:pt idx="28">
                  <c:v>М-D-03-1-2</c:v>
                </c:pt>
                <c:pt idx="29">
                  <c:v>М-D-03-1-3</c:v>
                </c:pt>
                <c:pt idx="30">
                  <c:v>М-D-05-1-1</c:v>
                </c:pt>
                <c:pt idx="31">
                  <c:v>М-D-05-1-2</c:v>
                </c:pt>
                <c:pt idx="32">
                  <c:v>М-D-05-1-3</c:v>
                </c:pt>
                <c:pt idx="33">
                  <c:v>М-D-08-1-1</c:v>
                </c:pt>
                <c:pt idx="34">
                  <c:v>М-D-08-1-2</c:v>
                </c:pt>
                <c:pt idx="35">
                  <c:v>М-D-08-1-3</c:v>
                </c:pt>
                <c:pt idx="36">
                  <c:v>М-R-03-1-1</c:v>
                </c:pt>
                <c:pt idx="37">
                  <c:v>М-R-03-1-2</c:v>
                </c:pt>
                <c:pt idx="38">
                  <c:v>М-R-03-1-3</c:v>
                </c:pt>
                <c:pt idx="39">
                  <c:v>М-С-05-1-1</c:v>
                </c:pt>
                <c:pt idx="40">
                  <c:v>М-С-05-1-2</c:v>
                </c:pt>
                <c:pt idx="41">
                  <c:v>М-С-05-1-3</c:v>
                </c:pt>
                <c:pt idx="42">
                  <c:v>М-М-08-1-1</c:v>
                </c:pt>
                <c:pt idx="43">
                  <c:v>М-М-08-1-2</c:v>
                </c:pt>
                <c:pt idx="44">
                  <c:v>М-М-08-1-3</c:v>
                </c:pt>
              </c:strCache>
            </c:strRef>
          </c:cat>
          <c:val>
            <c:numRef>
              <c:f>Лист3!$B$4:$B$48</c:f>
              <c:numCache>
                <c:formatCode>General</c:formatCode>
                <c:ptCount val="45"/>
                <c:pt idx="0">
                  <c:v>0.93</c:v>
                </c:pt>
                <c:pt idx="1">
                  <c:v>0.63000000000001188</c:v>
                </c:pt>
                <c:pt idx="2">
                  <c:v>0.17</c:v>
                </c:pt>
                <c:pt idx="3">
                  <c:v>0.98</c:v>
                </c:pt>
                <c:pt idx="4">
                  <c:v>0.71000000000000063</c:v>
                </c:pt>
                <c:pt idx="5">
                  <c:v>0.29000000000000031</c:v>
                </c:pt>
                <c:pt idx="6">
                  <c:v>0.88000000000000234</c:v>
                </c:pt>
                <c:pt idx="7">
                  <c:v>0.73000000000000065</c:v>
                </c:pt>
                <c:pt idx="8">
                  <c:v>0.33000000000000657</c:v>
                </c:pt>
                <c:pt idx="9">
                  <c:v>0.87000000000000965</c:v>
                </c:pt>
                <c:pt idx="10">
                  <c:v>0.66000000000001413</c:v>
                </c:pt>
                <c:pt idx="11">
                  <c:v>0.45</c:v>
                </c:pt>
                <c:pt idx="12">
                  <c:v>0.74000000000000365</c:v>
                </c:pt>
                <c:pt idx="13">
                  <c:v>0.49000000000000032</c:v>
                </c:pt>
                <c:pt idx="14">
                  <c:v>0.43000000000000038</c:v>
                </c:pt>
                <c:pt idx="15">
                  <c:v>0.89000000000000279</c:v>
                </c:pt>
                <c:pt idx="16">
                  <c:v>0.56000000000000005</c:v>
                </c:pt>
                <c:pt idx="17">
                  <c:v>0.21000000000000021</c:v>
                </c:pt>
                <c:pt idx="18">
                  <c:v>0.73000000000000065</c:v>
                </c:pt>
                <c:pt idx="19">
                  <c:v>0.52</c:v>
                </c:pt>
                <c:pt idx="20">
                  <c:v>0.36000000000000032</c:v>
                </c:pt>
                <c:pt idx="21">
                  <c:v>0.97000000000000064</c:v>
                </c:pt>
                <c:pt idx="22">
                  <c:v>0.68000000000000371</c:v>
                </c:pt>
                <c:pt idx="23">
                  <c:v>0.16000000000000056</c:v>
                </c:pt>
                <c:pt idx="24">
                  <c:v>0.82000000000000062</c:v>
                </c:pt>
                <c:pt idx="25">
                  <c:v>0.49000000000000032</c:v>
                </c:pt>
                <c:pt idx="26">
                  <c:v>0.2</c:v>
                </c:pt>
                <c:pt idx="27">
                  <c:v>0.81</c:v>
                </c:pt>
                <c:pt idx="28">
                  <c:v>0.54</c:v>
                </c:pt>
                <c:pt idx="29">
                  <c:v>0.31000000000000238</c:v>
                </c:pt>
                <c:pt idx="30">
                  <c:v>0.81</c:v>
                </c:pt>
                <c:pt idx="31">
                  <c:v>0.70000000000000062</c:v>
                </c:pt>
                <c:pt idx="32">
                  <c:v>0.25</c:v>
                </c:pt>
                <c:pt idx="33">
                  <c:v>0.93</c:v>
                </c:pt>
                <c:pt idx="34">
                  <c:v>0.66000000000001413</c:v>
                </c:pt>
                <c:pt idx="35">
                  <c:v>0.19000000000000056</c:v>
                </c:pt>
                <c:pt idx="36">
                  <c:v>0.87000000000000965</c:v>
                </c:pt>
                <c:pt idx="37">
                  <c:v>0.62000000000000965</c:v>
                </c:pt>
                <c:pt idx="38">
                  <c:v>0.35000000000000031</c:v>
                </c:pt>
                <c:pt idx="39">
                  <c:v>0.82000000000000062</c:v>
                </c:pt>
                <c:pt idx="40">
                  <c:v>0.59000000000000052</c:v>
                </c:pt>
                <c:pt idx="41">
                  <c:v>0.4</c:v>
                </c:pt>
                <c:pt idx="42">
                  <c:v>0.88000000000000234</c:v>
                </c:pt>
                <c:pt idx="43">
                  <c:v>0.46</c:v>
                </c:pt>
                <c:pt idx="44">
                  <c:v>0.35000000000000031</c:v>
                </c:pt>
              </c:numCache>
            </c:numRef>
          </c:val>
        </c:ser>
        <c:gapWidth val="0"/>
        <c:axId val="95964160"/>
        <c:axId val="95965952"/>
      </c:barChart>
      <c:catAx>
        <c:axId val="95964160"/>
        <c:scaling>
          <c:orientation val="minMax"/>
        </c:scaling>
        <c:axPos val="b"/>
        <c:tickLblPos val="nextTo"/>
        <c:txPr>
          <a:bodyPr/>
          <a:lstStyle/>
          <a:p>
            <a:pPr>
              <a:defRPr lang="en-US" sz="1400"/>
            </a:pPr>
            <a:endParaRPr lang="ru-RU"/>
          </a:p>
        </c:txPr>
        <c:crossAx val="95965952"/>
        <c:crosses val="autoZero"/>
        <c:auto val="1"/>
        <c:lblAlgn val="ctr"/>
        <c:lblOffset val="100"/>
        <c:tickLblSkip val="1"/>
      </c:catAx>
      <c:valAx>
        <c:axId val="95965952"/>
        <c:scaling>
          <c:orientation val="minMax"/>
          <c:max val="1"/>
        </c:scaling>
        <c:axPos val="l"/>
        <c:majorGridlines/>
        <c:numFmt formatCode="General" sourceLinked="1"/>
        <c:tickLblPos val="nextTo"/>
        <c:txPr>
          <a:bodyPr/>
          <a:lstStyle/>
          <a:p>
            <a:pPr>
              <a:defRPr lang="en-US" sz="2000"/>
            </a:pPr>
            <a:endParaRPr lang="ru-RU"/>
          </a:p>
        </c:txPr>
        <c:crossAx val="95964160"/>
        <c:crosses val="autoZero"/>
        <c:crossBetween val="between"/>
        <c:majorUnit val="0.2"/>
      </c:valAx>
    </c:plotArea>
    <c:plotVisOnly val="1"/>
    <c:dispBlanksAs val="gap"/>
  </c:chart>
  <c:spPr>
    <a:ln>
      <a:solidFill>
        <a:schemeClr val="tx1">
          <a:lumMod val="75000"/>
        </a:schemeClr>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Лист1!$B$1</c:f>
              <c:strCache>
                <c:ptCount val="1"/>
                <c:pt idx="0">
                  <c:v>the whole sample</c:v>
                </c:pt>
              </c:strCache>
            </c:strRef>
          </c:tx>
          <c:cat>
            <c:strRef>
              <c:f>Лист1!$A$2:$A$5</c:f>
              <c:strCache>
                <c:ptCount val="4"/>
                <c:pt idx="0">
                  <c:v>Below 1</c:v>
                </c:pt>
                <c:pt idx="1">
                  <c:v>1 level</c:v>
                </c:pt>
                <c:pt idx="2">
                  <c:v>2 level</c:v>
                </c:pt>
                <c:pt idx="3">
                  <c:v>3 level</c:v>
                </c:pt>
              </c:strCache>
            </c:strRef>
          </c:cat>
          <c:val>
            <c:numRef>
              <c:f>Лист1!$B$2:$B$5</c:f>
              <c:numCache>
                <c:formatCode>General</c:formatCode>
                <c:ptCount val="4"/>
                <c:pt idx="0">
                  <c:v>2</c:v>
                </c:pt>
                <c:pt idx="1">
                  <c:v>27</c:v>
                </c:pt>
                <c:pt idx="2">
                  <c:v>54</c:v>
                </c:pt>
                <c:pt idx="3">
                  <c:v>17</c:v>
                </c:pt>
              </c:numCache>
            </c:numRef>
          </c:val>
        </c:ser>
        <c:ser>
          <c:idx val="1"/>
          <c:order val="1"/>
          <c:tx>
            <c:strRef>
              <c:f>Лист1!$C$1</c:f>
              <c:strCache>
                <c:ptCount val="1"/>
                <c:pt idx="0">
                  <c:v>students with high AT scores </c:v>
                </c:pt>
              </c:strCache>
            </c:strRef>
          </c:tx>
          <c:spPr>
            <a:solidFill>
              <a:schemeClr val="accent5"/>
            </a:solidFill>
          </c:spPr>
          <c:cat>
            <c:strRef>
              <c:f>Лист1!$A$2:$A$5</c:f>
              <c:strCache>
                <c:ptCount val="4"/>
                <c:pt idx="0">
                  <c:v>Below 1</c:v>
                </c:pt>
                <c:pt idx="1">
                  <c:v>1 level</c:v>
                </c:pt>
                <c:pt idx="2">
                  <c:v>2 level</c:v>
                </c:pt>
                <c:pt idx="3">
                  <c:v>3 level</c:v>
                </c:pt>
              </c:strCache>
            </c:strRef>
          </c:cat>
          <c:val>
            <c:numRef>
              <c:f>Лист1!$C$2:$C$5</c:f>
              <c:numCache>
                <c:formatCode>General</c:formatCode>
                <c:ptCount val="4"/>
                <c:pt idx="0">
                  <c:v>0</c:v>
                </c:pt>
                <c:pt idx="1">
                  <c:v>9</c:v>
                </c:pt>
                <c:pt idx="2">
                  <c:v>52</c:v>
                </c:pt>
                <c:pt idx="3">
                  <c:v>39</c:v>
                </c:pt>
              </c:numCache>
            </c:numRef>
          </c:val>
        </c:ser>
        <c:axId val="95996160"/>
        <c:axId val="96002048"/>
      </c:barChart>
      <c:catAx>
        <c:axId val="95996160"/>
        <c:scaling>
          <c:orientation val="minMax"/>
        </c:scaling>
        <c:axPos val="b"/>
        <c:tickLblPos val="nextTo"/>
        <c:txPr>
          <a:bodyPr/>
          <a:lstStyle/>
          <a:p>
            <a:pPr>
              <a:defRPr lang="en-US" sz="1800"/>
            </a:pPr>
            <a:endParaRPr lang="ru-RU"/>
          </a:p>
        </c:txPr>
        <c:crossAx val="96002048"/>
        <c:crosses val="autoZero"/>
        <c:auto val="1"/>
        <c:lblAlgn val="ctr"/>
        <c:lblOffset val="100"/>
      </c:catAx>
      <c:valAx>
        <c:axId val="96002048"/>
        <c:scaling>
          <c:orientation val="minMax"/>
        </c:scaling>
        <c:axPos val="l"/>
        <c:majorGridlines/>
        <c:numFmt formatCode="General" sourceLinked="1"/>
        <c:tickLblPos val="nextTo"/>
        <c:txPr>
          <a:bodyPr/>
          <a:lstStyle/>
          <a:p>
            <a:pPr>
              <a:defRPr lang="en-US" sz="2000"/>
            </a:pPr>
            <a:endParaRPr lang="ru-RU"/>
          </a:p>
        </c:txPr>
        <c:crossAx val="95996160"/>
        <c:crosses val="autoZero"/>
        <c:crossBetween val="between"/>
      </c:valAx>
    </c:plotArea>
    <c:legend>
      <c:legendPos val="r"/>
      <c:layout/>
      <c:txPr>
        <a:bodyPr/>
        <a:lstStyle/>
        <a:p>
          <a:pPr>
            <a:defRPr lang="en-US" sz="1800"/>
          </a:pPr>
          <a:endParaRPr lang="ru-RU"/>
        </a:p>
      </c:txPr>
    </c:legend>
    <c:plotVisOnly val="1"/>
    <c:dispBlanksAs val="gap"/>
  </c:chart>
  <c:spPr>
    <a:solidFill>
      <a:schemeClr val="lt1"/>
    </a:solidFill>
    <a:ln w="28575" cap="flat" cmpd="sng" algn="ctr">
      <a:solidFill>
        <a:schemeClr val="tx1"/>
      </a:solidFill>
      <a:prstDash val="solid"/>
    </a:ln>
    <a:effectLst/>
  </c:spPr>
  <c:txPr>
    <a:bodyPr/>
    <a:lstStyle/>
    <a:p>
      <a:pPr>
        <a:defRPr>
          <a:solidFill>
            <a:schemeClr val="dk1"/>
          </a:solidFill>
          <a:latin typeface="+mn-lt"/>
          <a:ea typeface="+mn-ea"/>
          <a:cs typeface="+mn-cs"/>
        </a:defRPr>
      </a:pPr>
      <a:endParaRPr lang="ru-RU"/>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359A3A-27AC-49CE-9B2F-45BEF8D6F1E8}" type="datetimeFigureOut">
              <a:rPr lang="ru-RU" smtClean="0"/>
              <a:pPr/>
              <a:t>10.05.2014</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F72BCD-822D-4540-A364-92A2080EADAA}" type="slidenum">
              <a:rPr lang="ru-RU" smtClean="0"/>
              <a:pPr/>
              <a:t>‹#›</a:t>
            </a:fld>
            <a:endParaRPr lang="ru-RU"/>
          </a:p>
        </p:txBody>
      </p:sp>
    </p:spTree>
    <p:extLst>
      <p:ext uri="{BB962C8B-B14F-4D97-AF65-F5344CB8AC3E}">
        <p14:creationId xmlns:p14="http://schemas.microsoft.com/office/powerpoint/2010/main" xmlns="" val="4041376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Образ слайда 1"/>
          <p:cNvSpPr>
            <a:spLocks noGrp="1" noRot="1" noChangeAspect="1" noTextEdit="1"/>
          </p:cNvSpPr>
          <p:nvPr>
            <p:ph type="sldImg"/>
          </p:nvPr>
        </p:nvSpPr>
        <p:spPr bwMode="auto">
          <a:noFill/>
          <a:ln>
            <a:solidFill>
              <a:srgbClr val="000000"/>
            </a:solidFill>
            <a:miter lim="800000"/>
            <a:headEnd/>
            <a:tailEnd/>
          </a:ln>
        </p:spPr>
      </p:sp>
      <p:sp>
        <p:nvSpPr>
          <p:cNvPr id="55299"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5530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E88E4C-39FB-4BA9-BBD8-A77609C4AD3D}" type="slidenum">
              <a:rPr lang="ru-RU" smtClean="0">
                <a:latin typeface="Arial" pitchFamily="34" charset="0"/>
              </a:rPr>
              <a:pPr/>
              <a:t>10</a:t>
            </a:fld>
            <a:endParaRPr lang="ru-RU"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a:off x="8686800"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9" name="Прямоугольник 8"/>
          <p:cNvSpPr/>
          <p:nvPr/>
        </p:nvSpPr>
        <p:spPr>
          <a:xfrm>
            <a:off x="8458200" y="5638800"/>
            <a:ext cx="2286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0" name="Прямоугольник 9"/>
          <p:cNvSpPr/>
          <p:nvPr/>
        </p:nvSpPr>
        <p:spPr>
          <a:xfrm>
            <a:off x="914401"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1" name="Прямоугольник 10"/>
          <p:cNvSpPr/>
          <p:nvPr/>
        </p:nvSpPr>
        <p:spPr>
          <a:xfrm>
            <a:off x="1" y="0"/>
            <a:ext cx="9144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2" name="Прямоугольник 11"/>
          <p:cNvSpPr/>
          <p:nvPr/>
        </p:nvSpPr>
        <p:spPr>
          <a:xfrm>
            <a:off x="0" y="5638800"/>
            <a:ext cx="9144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13" name="Прямая соединительная линия 12"/>
          <p:cNvCxnSpPr/>
          <p:nvPr/>
        </p:nvCxnSpPr>
        <p:spPr bwMode="white">
          <a:xfrm>
            <a:off x="8682231"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Прямоугольник 13"/>
          <p:cNvSpPr/>
          <p:nvPr/>
        </p:nvSpPr>
        <p:spPr>
          <a:xfrm>
            <a:off x="0" y="5643132"/>
            <a:ext cx="9123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15" name="Прямая соединительная линия 14"/>
          <p:cNvCxnSpPr/>
          <p:nvPr/>
        </p:nvCxnSpPr>
        <p:spPr bwMode="white">
          <a:xfrm>
            <a:off x="9144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bwMode="white">
          <a:xfrm>
            <a:off x="0" y="5631204"/>
            <a:ext cx="13716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07401" y="6032500"/>
            <a:ext cx="445008"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lang="ru-RU" noProof="0" dirty="0"/>
          </a:p>
        </p:txBody>
      </p:sp>
      <p:sp>
        <p:nvSpPr>
          <p:cNvPr id="2" name="Заголовок 1"/>
          <p:cNvSpPr>
            <a:spLocks noGrp="1"/>
          </p:cNvSpPr>
          <p:nvPr>
            <p:ph type="ctrTitle"/>
          </p:nvPr>
        </p:nvSpPr>
        <p:spPr>
          <a:xfrm>
            <a:off x="1821977" y="1600201"/>
            <a:ext cx="6248400" cy="2680127"/>
          </a:xfrm>
        </p:spPr>
        <p:txBody>
          <a:bodyPr>
            <a:noAutofit/>
          </a:bodyPr>
          <a:lstStyle>
            <a:lvl1pPr>
              <a:defRPr sz="5400"/>
            </a:lvl1pPr>
          </a:lstStyle>
          <a:p>
            <a:r>
              <a:rPr lang="ru-RU" noProof="0" smtClean="0"/>
              <a:t>Образец заголовка</a:t>
            </a:r>
            <a:endParaRPr lang="ru-RU" noProof="0" dirty="0"/>
          </a:p>
        </p:txBody>
      </p:sp>
      <p:sp>
        <p:nvSpPr>
          <p:cNvPr id="3" name="Подзаголовок 2"/>
          <p:cNvSpPr>
            <a:spLocks noGrp="1"/>
          </p:cNvSpPr>
          <p:nvPr>
            <p:ph type="subTitle" idx="1"/>
          </p:nvPr>
        </p:nvSpPr>
        <p:spPr>
          <a:xfrm>
            <a:off x="1821976" y="4344916"/>
            <a:ext cx="56388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0" smtClean="0"/>
              <a:t>Образец подзаголовка</a:t>
            </a:r>
            <a:endParaRPr lang="ru-RU" noProof="0" dirty="0"/>
          </a:p>
        </p:txBody>
      </p:sp>
      <p:sp>
        <p:nvSpPr>
          <p:cNvPr id="4" name="Дата 3"/>
          <p:cNvSpPr>
            <a:spLocks noGrp="1"/>
          </p:cNvSpPr>
          <p:nvPr>
            <p:ph type="dt" sz="half" idx="10"/>
          </p:nvPr>
        </p:nvSpPr>
        <p:spPr/>
        <p:txBody>
          <a:bodyPr/>
          <a:lstStyle>
            <a:lvl1pPr>
              <a:defRPr>
                <a:solidFill>
                  <a:schemeClr val="bg1"/>
                </a:solidFill>
              </a:defRPr>
            </a:lvl1p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lvl1pPr>
              <a:defRPr>
                <a:solidFill>
                  <a:schemeClr val="bg1"/>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bg1"/>
                </a:solidFill>
              </a:defRPr>
            </a:lvl1p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38179559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20408808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Прямоугольник 6"/>
          <p:cNvSpPr/>
          <p:nvPr/>
        </p:nvSpPr>
        <p:spPr>
          <a:xfrm>
            <a:off x="8915400"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8" name="Прямоугольник 7"/>
          <p:cNvSpPr/>
          <p:nvPr/>
        </p:nvSpPr>
        <p:spPr>
          <a:xfrm>
            <a:off x="462978"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9" name="Прямоугольник 8"/>
          <p:cNvSpPr/>
          <p:nvPr/>
        </p:nvSpPr>
        <p:spPr>
          <a:xfrm>
            <a:off x="0" y="0"/>
            <a:ext cx="4572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0" name="Прямоугольник 9"/>
          <p:cNvSpPr/>
          <p:nvPr/>
        </p:nvSpPr>
        <p:spPr>
          <a:xfrm>
            <a:off x="462978" y="736219"/>
            <a:ext cx="4572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cxnSp>
        <p:nvCxnSpPr>
          <p:cNvPr id="11" name="Прямая соединительная линия 10"/>
          <p:cNvCxnSpPr/>
          <p:nvPr/>
        </p:nvCxnSpPr>
        <p:spPr bwMode="white">
          <a:xfrm>
            <a:off x="462978" y="7362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bwMode="white">
          <a:xfrm>
            <a:off x="462978" y="13458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525249" y="934836"/>
            <a:ext cx="336023" cy="220630"/>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ru-RU" noProof="0" dirty="0"/>
          </a:p>
        </p:txBody>
      </p:sp>
      <p:cxnSp>
        <p:nvCxnSpPr>
          <p:cNvPr id="14" name="Прямая соединительная линия 13"/>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Вертикальный заголовок 1"/>
          <p:cNvSpPr>
            <a:spLocks noGrp="1"/>
          </p:cNvSpPr>
          <p:nvPr>
            <p:ph type="title" orient="vert"/>
          </p:nvPr>
        </p:nvSpPr>
        <p:spPr>
          <a:xfrm>
            <a:off x="7201584" y="685800"/>
            <a:ext cx="1340994" cy="5486400"/>
          </a:xfrm>
        </p:spPr>
        <p:txBody>
          <a:bodyPr vert="eaVert"/>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199272" y="685800"/>
            <a:ext cx="5887983" cy="5486400"/>
          </a:xfrm>
        </p:spPr>
        <p:txBody>
          <a:bodyPr vert="eaVert"/>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6128176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idx="1"/>
          </p:nvPr>
        </p:nvSpPr>
        <p:spPr/>
        <p:txBody>
          <a:bodyPr/>
          <a:lstStyle>
            <a:lvl5pPr>
              <a:defRPr/>
            </a:lvl5pPr>
            <a:lvl6pPr>
              <a:defRPr/>
            </a:lvl6pPr>
            <a:lvl7pPr>
              <a:defRPr/>
            </a:lvl7pPr>
            <a:lvl8pPr>
              <a:defRPr/>
            </a:lvl8pPr>
            <a:lvl9pPr>
              <a:defRPr/>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21855328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9" name="Прямоугольник 18"/>
          <p:cNvSpPr/>
          <p:nvPr/>
        </p:nvSpPr>
        <p:spPr>
          <a:xfrm>
            <a:off x="8686800"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0" name="Прямоугольник 19"/>
          <p:cNvSpPr/>
          <p:nvPr/>
        </p:nvSpPr>
        <p:spPr>
          <a:xfrm>
            <a:off x="8458200" y="5638800"/>
            <a:ext cx="2286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4" name="Прямоугольник 23"/>
          <p:cNvSpPr/>
          <p:nvPr/>
        </p:nvSpPr>
        <p:spPr>
          <a:xfrm>
            <a:off x="912352"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1" name="Прямоугольник 20"/>
          <p:cNvSpPr/>
          <p:nvPr/>
        </p:nvSpPr>
        <p:spPr>
          <a:xfrm>
            <a:off x="0" y="5638800"/>
            <a:ext cx="9144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22" name="Прямая соединительная линия 21"/>
          <p:cNvCxnSpPr/>
          <p:nvPr/>
        </p:nvCxnSpPr>
        <p:spPr bwMode="white">
          <a:xfrm>
            <a:off x="8682231"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Прямоугольник 15"/>
          <p:cNvSpPr/>
          <p:nvPr/>
        </p:nvSpPr>
        <p:spPr>
          <a:xfrm>
            <a:off x="0" y="5643132"/>
            <a:ext cx="9123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8" name="Pi"/>
          <p:cNvSpPr>
            <a:spLocks/>
          </p:cNvSpPr>
          <p:nvPr/>
        </p:nvSpPr>
        <p:spPr bwMode="white">
          <a:xfrm>
            <a:off x="207401" y="6032500"/>
            <a:ext cx="445008"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lang="ru-RU" noProof="0" dirty="0"/>
          </a:p>
        </p:txBody>
      </p:sp>
      <p:cxnSp>
        <p:nvCxnSpPr>
          <p:cNvPr id="23" name="Прямая соединительная линия 22"/>
          <p:cNvCxnSpPr/>
          <p:nvPr/>
        </p:nvCxnSpPr>
        <p:spPr bwMode="white">
          <a:xfrm>
            <a:off x="9123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Прямоугольник 25"/>
          <p:cNvSpPr/>
          <p:nvPr/>
        </p:nvSpPr>
        <p:spPr>
          <a:xfrm>
            <a:off x="8686800" y="0"/>
            <a:ext cx="4572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7" name="Прямоугольник 26"/>
          <p:cNvSpPr/>
          <p:nvPr/>
        </p:nvSpPr>
        <p:spPr>
          <a:xfrm>
            <a:off x="8458200" y="0"/>
            <a:ext cx="2286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8" name="Прямоугольник 27"/>
          <p:cNvSpPr/>
          <p:nvPr/>
        </p:nvSpPr>
        <p:spPr>
          <a:xfrm>
            <a:off x="914401" y="0"/>
            <a:ext cx="4572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9" name="Прямоугольник 28"/>
          <p:cNvSpPr/>
          <p:nvPr/>
        </p:nvSpPr>
        <p:spPr>
          <a:xfrm>
            <a:off x="-1" y="0"/>
            <a:ext cx="9144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30" name="Прямоугольник 29"/>
          <p:cNvSpPr/>
          <p:nvPr/>
        </p:nvSpPr>
        <p:spPr>
          <a:xfrm>
            <a:off x="0" y="0"/>
            <a:ext cx="9144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31" name="Прямая соединительная линия 30"/>
          <p:cNvCxnSpPr/>
          <p:nvPr/>
        </p:nvCxnSpPr>
        <p:spPr bwMode="white">
          <a:xfrm>
            <a:off x="868223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Прямоугольник 31"/>
          <p:cNvSpPr/>
          <p:nvPr/>
        </p:nvSpPr>
        <p:spPr>
          <a:xfrm>
            <a:off x="0" y="0"/>
            <a:ext cx="9123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33" name="Прямая соединительная линия 32"/>
          <p:cNvCxnSpPr/>
          <p:nvPr/>
        </p:nvCxnSpPr>
        <p:spPr bwMode="white">
          <a:xfrm>
            <a:off x="9144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Дата 3"/>
          <p:cNvSpPr>
            <a:spLocks noGrp="1"/>
          </p:cNvSpPr>
          <p:nvPr>
            <p:ph type="dt" sz="half" idx="10"/>
          </p:nvPr>
        </p:nvSpPr>
        <p:spPr/>
        <p:txBody>
          <a:bodyPr/>
          <a:lstStyle>
            <a:lvl1pPr>
              <a:defRPr>
                <a:solidFill>
                  <a:schemeClr val="bg1"/>
                </a:solidFill>
              </a:defRPr>
            </a:lvl1p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11"/>
          </p:nvPr>
        </p:nvSpPr>
        <p:spPr/>
        <p:txBody>
          <a:bodyPr/>
          <a:lstStyle>
            <a:lvl1pPr>
              <a:defRPr>
                <a:solidFill>
                  <a:schemeClr val="bg1"/>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bg1"/>
                </a:solidFill>
              </a:defRPr>
            </a:lvl1pPr>
          </a:lstStyle>
          <a:p>
            <a:fld id="{E4306688-CBB4-4AB8-81AF-AD786A401E4D}" type="slidenum">
              <a:rPr lang="ru-RU" smtClean="0"/>
              <a:pPr/>
              <a:t>‹#›</a:t>
            </a:fld>
            <a:endParaRPr lang="ru-RU"/>
          </a:p>
        </p:txBody>
      </p:sp>
      <p:sp>
        <p:nvSpPr>
          <p:cNvPr id="2" name="Заголовок 1"/>
          <p:cNvSpPr>
            <a:spLocks noGrp="1"/>
          </p:cNvSpPr>
          <p:nvPr>
            <p:ph type="title"/>
          </p:nvPr>
        </p:nvSpPr>
        <p:spPr>
          <a:xfrm>
            <a:off x="1199272" y="1600201"/>
            <a:ext cx="6214072" cy="2654064"/>
          </a:xfrm>
        </p:spPr>
        <p:txBody>
          <a:bodyPr anchor="b">
            <a:normAutofit/>
          </a:bodyPr>
          <a:lstStyle>
            <a:lvl1pPr algn="l">
              <a:defRPr sz="5400" b="0" cap="none" baseline="0"/>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199273" y="4259997"/>
            <a:ext cx="5449886"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0" smtClean="0"/>
              <a:t>Образец текста</a:t>
            </a:r>
          </a:p>
        </p:txBody>
      </p:sp>
    </p:spTree>
    <p:extLst>
      <p:ext uri="{BB962C8B-B14F-4D97-AF65-F5344CB8AC3E}">
        <p14:creationId xmlns:p14="http://schemas.microsoft.com/office/powerpoint/2010/main" xmlns="" val="32344675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sz="half" idx="1"/>
          </p:nvPr>
        </p:nvSpPr>
        <p:spPr>
          <a:xfrm>
            <a:off x="1195388" y="1600200"/>
            <a:ext cx="361188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Объект 3"/>
          <p:cNvSpPr>
            <a:spLocks noGrp="1"/>
          </p:cNvSpPr>
          <p:nvPr>
            <p:ph sz="half" idx="2"/>
          </p:nvPr>
        </p:nvSpPr>
        <p:spPr>
          <a:xfrm>
            <a:off x="4922520" y="1600200"/>
            <a:ext cx="361188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Дата 4"/>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12391137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177801"/>
            <a:ext cx="7339012" cy="1239837"/>
          </a:xfrm>
        </p:spPr>
        <p:txBody>
          <a:bodyPr/>
          <a:lstStyle>
            <a:lvl1pPr>
              <a:defRPr/>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195389" y="1499616"/>
            <a:ext cx="3615107"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0" smtClean="0"/>
              <a:t>Образец текста</a:t>
            </a:r>
          </a:p>
        </p:txBody>
      </p:sp>
      <p:sp>
        <p:nvSpPr>
          <p:cNvPr id="4" name="Объект 3"/>
          <p:cNvSpPr>
            <a:spLocks noGrp="1"/>
          </p:cNvSpPr>
          <p:nvPr>
            <p:ph sz="half" idx="2"/>
          </p:nvPr>
        </p:nvSpPr>
        <p:spPr>
          <a:xfrm>
            <a:off x="1195388" y="2514707"/>
            <a:ext cx="361188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Текст 4"/>
          <p:cNvSpPr>
            <a:spLocks noGrp="1"/>
          </p:cNvSpPr>
          <p:nvPr>
            <p:ph type="body" sz="quarter" idx="3"/>
          </p:nvPr>
        </p:nvSpPr>
        <p:spPr>
          <a:xfrm>
            <a:off x="4919293" y="1499616"/>
            <a:ext cx="3615107"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0" smtClean="0"/>
              <a:t>Образец текста</a:t>
            </a:r>
          </a:p>
        </p:txBody>
      </p:sp>
      <p:sp>
        <p:nvSpPr>
          <p:cNvPr id="6" name="Объект 5"/>
          <p:cNvSpPr>
            <a:spLocks noGrp="1"/>
          </p:cNvSpPr>
          <p:nvPr>
            <p:ph sz="quarter" idx="4"/>
          </p:nvPr>
        </p:nvSpPr>
        <p:spPr>
          <a:xfrm>
            <a:off x="4919293" y="2514600"/>
            <a:ext cx="3615107"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7" name="Дата 6"/>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213835803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Дата 2"/>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31635788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469802" y="0"/>
            <a:ext cx="228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6" name="Прямоугольник 5"/>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cxnSp>
        <p:nvCxnSpPr>
          <p:cNvPr id="7" name="Прямая соединительная линия 6"/>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8229600" y="0"/>
            <a:ext cx="692146"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9" name="Прямоугольник 8"/>
          <p:cNvSpPr/>
          <p:nvPr/>
        </p:nvSpPr>
        <p:spPr>
          <a:xfrm>
            <a:off x="8921746"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2" name="Дата 1"/>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lvl1pPr>
              <a:defRPr>
                <a:solidFill>
                  <a:schemeClr val="bg1"/>
                </a:solidFill>
              </a:defRPr>
            </a:lvl1p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1783816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466466" y="0"/>
            <a:ext cx="3111598"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9" name="Прямоугольник 8"/>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cxnSp>
        <p:nvCxnSpPr>
          <p:cNvPr id="10" name="Прямая соединительная линия 9"/>
          <p:cNvCxnSpPr/>
          <p:nvPr/>
        </p:nvCxnSpPr>
        <p:spPr bwMode="white">
          <a:xfrm>
            <a:off x="46646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8915400" y="0"/>
            <a:ext cx="2286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2" name="Заголовок 1"/>
          <p:cNvSpPr>
            <a:spLocks noGrp="1"/>
          </p:cNvSpPr>
          <p:nvPr>
            <p:ph type="title"/>
          </p:nvPr>
        </p:nvSpPr>
        <p:spPr bwMode="white">
          <a:xfrm>
            <a:off x="805890" y="381000"/>
            <a:ext cx="2470710" cy="1371600"/>
          </a:xfrm>
        </p:spPr>
        <p:txBody>
          <a:bodyPr anchor="b">
            <a:normAutofit/>
          </a:bodyPr>
          <a:lstStyle>
            <a:lvl1pPr algn="l">
              <a:defRPr sz="2800" b="0" cap="all" baseline="0">
                <a:solidFill>
                  <a:schemeClr val="bg1"/>
                </a:solidFill>
              </a:defRPr>
            </a:lvl1pPr>
          </a:lstStyle>
          <a:p>
            <a:r>
              <a:rPr lang="ru-RU" noProof="0" smtClean="0"/>
              <a:t>Образец заголовка</a:t>
            </a:r>
            <a:endParaRPr lang="ru-RU" noProof="0" dirty="0"/>
          </a:p>
        </p:txBody>
      </p:sp>
      <p:sp>
        <p:nvSpPr>
          <p:cNvPr id="3" name="Объект 2"/>
          <p:cNvSpPr>
            <a:spLocks noGrp="1"/>
          </p:cNvSpPr>
          <p:nvPr>
            <p:ph idx="1"/>
          </p:nvPr>
        </p:nvSpPr>
        <p:spPr>
          <a:xfrm>
            <a:off x="3886200" y="482600"/>
            <a:ext cx="46482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Текст 3"/>
          <p:cNvSpPr>
            <a:spLocks noGrp="1"/>
          </p:cNvSpPr>
          <p:nvPr>
            <p:ph type="body" sz="half" idx="2"/>
          </p:nvPr>
        </p:nvSpPr>
        <p:spPr bwMode="white">
          <a:xfrm>
            <a:off x="805890" y="1828800"/>
            <a:ext cx="247071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0" smtClean="0"/>
              <a:t>Образец текста</a:t>
            </a:r>
          </a:p>
        </p:txBody>
      </p:sp>
      <p:sp>
        <p:nvSpPr>
          <p:cNvPr id="5" name="Дата 4"/>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35180431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Прямоугольник 10"/>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8" name="Прямоугольник 7"/>
          <p:cNvSpPr/>
          <p:nvPr/>
        </p:nvSpPr>
        <p:spPr>
          <a:xfrm>
            <a:off x="8915400" y="0"/>
            <a:ext cx="2286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9" name="Прямоугольник 8"/>
          <p:cNvSpPr/>
          <p:nvPr/>
        </p:nvSpPr>
        <p:spPr>
          <a:xfrm>
            <a:off x="3657600" y="0"/>
            <a:ext cx="5264146"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2" name="Заголовок 1"/>
          <p:cNvSpPr>
            <a:spLocks noGrp="1"/>
          </p:cNvSpPr>
          <p:nvPr>
            <p:ph type="title"/>
          </p:nvPr>
        </p:nvSpPr>
        <p:spPr>
          <a:xfrm>
            <a:off x="805890" y="381000"/>
            <a:ext cx="2470710" cy="1371600"/>
          </a:xfrm>
        </p:spPr>
        <p:txBody>
          <a:bodyPr anchor="b">
            <a:normAutofit/>
          </a:bodyPr>
          <a:lstStyle>
            <a:lvl1pPr algn="l">
              <a:defRPr sz="2800" b="0" cap="all" baseline="0">
                <a:solidFill>
                  <a:schemeClr val="tx1">
                    <a:lumMod val="75000"/>
                  </a:schemeClr>
                </a:solidFill>
              </a:defRPr>
            </a:lvl1pPr>
          </a:lstStyle>
          <a:p>
            <a:r>
              <a:rPr lang="ru-RU" noProof="0" smtClean="0"/>
              <a:t>Образец заголовка</a:t>
            </a:r>
            <a:endParaRPr lang="ru-RU" noProof="0" dirty="0"/>
          </a:p>
        </p:txBody>
      </p:sp>
      <p:sp>
        <p:nvSpPr>
          <p:cNvPr id="3" name="Рисунок 2"/>
          <p:cNvSpPr>
            <a:spLocks noGrp="1"/>
          </p:cNvSpPr>
          <p:nvPr>
            <p:ph type="pic" idx="1"/>
          </p:nvPr>
        </p:nvSpPr>
        <p:spPr bwMode="auto">
          <a:xfrm>
            <a:off x="3886200" y="482600"/>
            <a:ext cx="46482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noProof="0" smtClean="0"/>
              <a:t>Вставка рисунка</a:t>
            </a:r>
            <a:endParaRPr lang="ru-RU" noProof="0" dirty="0"/>
          </a:p>
        </p:txBody>
      </p:sp>
      <p:sp>
        <p:nvSpPr>
          <p:cNvPr id="4" name="Текст 3"/>
          <p:cNvSpPr>
            <a:spLocks noGrp="1"/>
          </p:cNvSpPr>
          <p:nvPr>
            <p:ph type="body" sz="half" idx="2"/>
          </p:nvPr>
        </p:nvSpPr>
        <p:spPr>
          <a:xfrm>
            <a:off x="805890" y="1828800"/>
            <a:ext cx="247071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0" smtClean="0"/>
              <a:t>Образец текста</a:t>
            </a:r>
          </a:p>
        </p:txBody>
      </p:sp>
      <p:sp>
        <p:nvSpPr>
          <p:cNvPr id="5" name="Дата 4"/>
          <p:cNvSpPr>
            <a:spLocks noGrp="1"/>
          </p:cNvSpPr>
          <p:nvPr>
            <p:ph type="dt" sz="half" idx="10"/>
          </p:nvPr>
        </p:nvSpPr>
        <p:spPr/>
        <p:txBody>
          <a:bodyPr/>
          <a:lstStyle/>
          <a:p>
            <a:fld id="{2818BDAE-AF58-43D1-805D-7C0E3677F741}" type="datetimeFigureOut">
              <a:rPr lang="ru-RU" smtClean="0"/>
              <a:pPr/>
              <a:t>10.05.2014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306688-CBB4-4AB8-81AF-AD786A401E4D}" type="slidenum">
              <a:rPr lang="ru-RU" smtClean="0"/>
              <a:pPr/>
              <a:t>‹#›</a:t>
            </a:fld>
            <a:endParaRPr lang="ru-RU"/>
          </a:p>
        </p:txBody>
      </p:sp>
      <p:cxnSp>
        <p:nvCxnSpPr>
          <p:cNvPr id="10" name="Прямая соединительная линия 9"/>
          <p:cNvCxnSpPr/>
          <p:nvPr/>
        </p:nvCxnSpPr>
        <p:spPr bwMode="white">
          <a:xfrm>
            <a:off x="891222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739002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Прямоугольник 6"/>
          <p:cNvSpPr/>
          <p:nvPr/>
        </p:nvSpPr>
        <p:spPr>
          <a:xfrm>
            <a:off x="8915400"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8" name="Прямоугольник 7"/>
          <p:cNvSpPr/>
          <p:nvPr/>
        </p:nvSpPr>
        <p:spPr>
          <a:xfrm>
            <a:off x="462978"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9" name="Прямоугольник 8"/>
          <p:cNvSpPr/>
          <p:nvPr/>
        </p:nvSpPr>
        <p:spPr>
          <a:xfrm>
            <a:off x="0" y="0"/>
            <a:ext cx="4572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3" name="Прямоугольник 12"/>
          <p:cNvSpPr/>
          <p:nvPr/>
        </p:nvSpPr>
        <p:spPr>
          <a:xfrm>
            <a:off x="462978" y="736219"/>
            <a:ext cx="4572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cxnSp>
        <p:nvCxnSpPr>
          <p:cNvPr id="14" name="Прямая соединительная линия 13"/>
          <p:cNvCxnSpPr/>
          <p:nvPr/>
        </p:nvCxnSpPr>
        <p:spPr bwMode="white">
          <a:xfrm>
            <a:off x="462978" y="7362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bwMode="white">
          <a:xfrm>
            <a:off x="462978" y="13458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567219" y="898103"/>
            <a:ext cx="25208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ru-RU" noProof="0" dirty="0"/>
          </a:p>
        </p:txBody>
      </p:sp>
      <p:cxnSp>
        <p:nvCxnSpPr>
          <p:cNvPr id="16" name="Прямая соединительная линия 15"/>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1195389" y="177801"/>
            <a:ext cx="7339012" cy="1239837"/>
          </a:xfrm>
          <a:prstGeom prst="rect">
            <a:avLst/>
          </a:prstGeom>
        </p:spPr>
        <p:txBody>
          <a:bodyPr vert="horz" lIns="91440" tIns="45720" rIns="91440" bIns="45720" rtlCol="0" anchor="b">
            <a:normAutofit/>
          </a:bodyPr>
          <a:lstStyle/>
          <a:p>
            <a:r>
              <a:rPr lang="ru-RU" noProof="0" dirty="0" smtClean="0"/>
              <a:t>Образец заголовка</a:t>
            </a:r>
            <a:endParaRPr lang="ru-RU" noProof="0" dirty="0"/>
          </a:p>
        </p:txBody>
      </p:sp>
      <p:sp>
        <p:nvSpPr>
          <p:cNvPr id="3" name="Текст 2"/>
          <p:cNvSpPr>
            <a:spLocks noGrp="1"/>
          </p:cNvSpPr>
          <p:nvPr>
            <p:ph type="body" idx="1"/>
          </p:nvPr>
        </p:nvSpPr>
        <p:spPr>
          <a:xfrm>
            <a:off x="1195389" y="1600200"/>
            <a:ext cx="7339012" cy="4572000"/>
          </a:xfrm>
          <a:prstGeom prst="rect">
            <a:avLst/>
          </a:prstGeom>
        </p:spPr>
        <p:txBody>
          <a:bodyPr vert="horz" lIns="91440" tIns="45720" rIns="91440" bIns="45720" rtlCol="0">
            <a:normAutofit/>
          </a:body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a:p>
            <a:pPr lvl="4"/>
            <a:r>
              <a:rPr lang="ru-RU" noProof="0" dirty="0" smtClean="0"/>
              <a:t>Пятый уровень</a:t>
            </a:r>
            <a:endParaRPr lang="ru-RU" noProof="0" dirty="0"/>
          </a:p>
        </p:txBody>
      </p:sp>
      <p:sp>
        <p:nvSpPr>
          <p:cNvPr id="4" name="Дата 3"/>
          <p:cNvSpPr>
            <a:spLocks noGrp="1"/>
          </p:cNvSpPr>
          <p:nvPr>
            <p:ph type="dt" sz="half" idx="2"/>
          </p:nvPr>
        </p:nvSpPr>
        <p:spPr>
          <a:xfrm>
            <a:off x="3886200" y="6356352"/>
            <a:ext cx="914400"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fld id="{2818BDAE-AF58-43D1-805D-7C0E3677F741}" type="datetimeFigureOut">
              <a:rPr lang="ru-RU" smtClean="0"/>
              <a:pPr/>
              <a:t>10.05.2014</a:t>
            </a:fld>
            <a:endParaRPr lang="ru-RU"/>
          </a:p>
        </p:txBody>
      </p:sp>
      <p:sp>
        <p:nvSpPr>
          <p:cNvPr id="5" name="Нижний колонтитул 4"/>
          <p:cNvSpPr>
            <a:spLocks noGrp="1"/>
          </p:cNvSpPr>
          <p:nvPr>
            <p:ph type="ftr" sz="quarter" idx="3"/>
          </p:nvPr>
        </p:nvSpPr>
        <p:spPr>
          <a:xfrm>
            <a:off x="4948239" y="6356352"/>
            <a:ext cx="2981325"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endParaRPr lang="ru-RU"/>
          </a:p>
        </p:txBody>
      </p:sp>
      <p:sp>
        <p:nvSpPr>
          <p:cNvPr id="6" name="Номер слайда 5"/>
          <p:cNvSpPr>
            <a:spLocks noGrp="1"/>
          </p:cNvSpPr>
          <p:nvPr>
            <p:ph type="sldNum" sz="quarter" idx="4"/>
          </p:nvPr>
        </p:nvSpPr>
        <p:spPr>
          <a:xfrm>
            <a:off x="8077201" y="6356352"/>
            <a:ext cx="4572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fld id="{E4306688-CBB4-4AB8-81AF-AD786A401E4D}" type="slidenum">
              <a:rPr lang="ru-RU" smtClean="0"/>
              <a:pPr/>
              <a:t>‹#›</a:t>
            </a:fld>
            <a:endParaRPr lang="ru-RU"/>
          </a:p>
        </p:txBody>
      </p:sp>
    </p:spTree>
    <p:extLst>
      <p:ext uri="{BB962C8B-B14F-4D97-AF65-F5344CB8AC3E}">
        <p14:creationId xmlns:p14="http://schemas.microsoft.com/office/powerpoint/2010/main" xmlns="" val="20543223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ekardanova@hse.r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1680" y="1412777"/>
            <a:ext cx="6248400" cy="2087662"/>
          </a:xfrm>
        </p:spPr>
        <p:txBody>
          <a:bodyPr>
            <a:normAutofit/>
          </a:bodyPr>
          <a:lstStyle/>
          <a:p>
            <a:r>
              <a:rPr lang="en-US" sz="4000" b="1" dirty="0" smtClean="0">
                <a:solidFill>
                  <a:schemeClr val="accent1">
                    <a:lumMod val="50000"/>
                  </a:schemeClr>
                </a:solidFill>
              </a:rPr>
              <a:t>Ensuring quality and validity of measurement with SAM tests</a:t>
            </a:r>
            <a:endParaRPr lang="ru-RU" sz="4000" dirty="0">
              <a:solidFill>
                <a:schemeClr val="accent1">
                  <a:lumMod val="50000"/>
                </a:schemeClr>
              </a:solidFill>
            </a:endParaRPr>
          </a:p>
        </p:txBody>
      </p:sp>
      <p:sp>
        <p:nvSpPr>
          <p:cNvPr id="3" name="Подзаголовок 2"/>
          <p:cNvSpPr>
            <a:spLocks noGrp="1"/>
          </p:cNvSpPr>
          <p:nvPr>
            <p:ph type="subTitle" idx="1"/>
          </p:nvPr>
        </p:nvSpPr>
        <p:spPr>
          <a:xfrm>
            <a:off x="1371600" y="4143382"/>
            <a:ext cx="7129490" cy="1495420"/>
          </a:xfrm>
        </p:spPr>
        <p:txBody>
          <a:bodyPr>
            <a:normAutofit lnSpcReduction="10000"/>
          </a:bodyPr>
          <a:lstStyle/>
          <a:p>
            <a:pPr algn="r"/>
            <a:r>
              <a:rPr lang="en-US" dirty="0" err="1" smtClean="0"/>
              <a:t>Kardanova</a:t>
            </a:r>
            <a:r>
              <a:rPr lang="en-US" dirty="0" smtClean="0"/>
              <a:t> Elena</a:t>
            </a:r>
          </a:p>
          <a:p>
            <a:pPr algn="r"/>
            <a:endParaRPr lang="ru-RU" dirty="0" smtClean="0"/>
          </a:p>
          <a:p>
            <a:pPr algn="r"/>
            <a:r>
              <a:rPr lang="en-US" sz="2200" dirty="0" smtClean="0"/>
              <a:t>National Research University</a:t>
            </a:r>
          </a:p>
          <a:p>
            <a:pPr algn="r"/>
            <a:r>
              <a:rPr lang="en-US" sz="2200" dirty="0" smtClean="0"/>
              <a:t> Higher School of Economics</a:t>
            </a:r>
            <a:r>
              <a:rPr lang="ru-RU" sz="2200" dirty="0" smtClean="0"/>
              <a:t> </a:t>
            </a:r>
          </a:p>
          <a:p>
            <a:pPr algn="r"/>
            <a:endParaRPr lang="ru-RU" dirty="0">
              <a:solidFill>
                <a:schemeClr val="accent1">
                  <a:lumMod val="75000"/>
                </a:schemeClr>
              </a:solidFill>
            </a:endParaRPr>
          </a:p>
        </p:txBody>
      </p:sp>
    </p:spTree>
    <p:extLst>
      <p:ext uri="{BB962C8B-B14F-4D97-AF65-F5344CB8AC3E}">
        <p14:creationId xmlns:p14="http://schemas.microsoft.com/office/powerpoint/2010/main" xmlns="" val="4137182254"/>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043608" y="188640"/>
            <a:ext cx="7643192" cy="1368152"/>
          </a:xfrm>
        </p:spPr>
        <p:txBody>
          <a:bodyPr rtlCol="0">
            <a:normAutofit fontScale="90000"/>
          </a:bodyPr>
          <a:lstStyle/>
          <a:p>
            <a:pPr algn="ctr" fontAlgn="auto">
              <a:spcAft>
                <a:spcPts val="0"/>
              </a:spcAft>
              <a:defRPr/>
            </a:pPr>
            <a:r>
              <a:rPr lang="en-US" sz="3600" b="1" dirty="0" smtClean="0">
                <a:solidFill>
                  <a:schemeClr val="accent1">
                    <a:lumMod val="50000"/>
                  </a:schemeClr>
                </a:solidFill>
              </a:rPr>
              <a:t>Psychometric quality (CTT)</a:t>
            </a:r>
            <a:r>
              <a:rPr lang="en-US" sz="3200" dirty="0" smtClean="0">
                <a:solidFill>
                  <a:schemeClr val="accent2">
                    <a:lumMod val="75000"/>
                  </a:schemeClr>
                </a:solidFill>
              </a:rPr>
              <a:t/>
            </a:r>
            <a:br>
              <a:rPr lang="en-US" sz="3200" dirty="0" smtClean="0">
                <a:solidFill>
                  <a:schemeClr val="accent2">
                    <a:lumMod val="75000"/>
                  </a:schemeClr>
                </a:solidFill>
              </a:rPr>
            </a:br>
            <a:r>
              <a:rPr lang="en-US" sz="3200" dirty="0" smtClean="0">
                <a:solidFill>
                  <a:schemeClr val="accent1">
                    <a:lumMod val="50000"/>
                  </a:schemeClr>
                </a:solidFill>
              </a:rPr>
              <a:t>(</a:t>
            </a:r>
            <a:r>
              <a:rPr lang="en-US" sz="2700" dirty="0" smtClean="0">
                <a:solidFill>
                  <a:schemeClr val="accent1">
                    <a:lumMod val="50000"/>
                  </a:schemeClr>
                </a:solidFill>
              </a:rPr>
              <a:t>2012 pilot testing, </a:t>
            </a:r>
            <a:r>
              <a:rPr lang="en-US" sz="2400" dirty="0" smtClean="0">
                <a:solidFill>
                  <a:schemeClr val="accent1">
                    <a:lumMod val="50000"/>
                  </a:schemeClr>
                </a:solidFill>
              </a:rPr>
              <a:t>Mathematics, P&amp;P form, over </a:t>
            </a:r>
            <a:r>
              <a:rPr lang="ru-RU" sz="2400" dirty="0" smtClean="0">
                <a:solidFill>
                  <a:schemeClr val="accent1">
                    <a:lumMod val="50000"/>
                  </a:schemeClr>
                </a:solidFill>
              </a:rPr>
              <a:t>5000</a:t>
            </a:r>
            <a:r>
              <a:rPr lang="en-US" sz="2400" dirty="0" smtClean="0">
                <a:solidFill>
                  <a:schemeClr val="accent1">
                    <a:lumMod val="50000"/>
                  </a:schemeClr>
                </a:solidFill>
              </a:rPr>
              <a:t> forth-graders)</a:t>
            </a:r>
            <a:r>
              <a:rPr lang="en-US" sz="3600" b="1" dirty="0" smtClean="0"/>
              <a:t> </a:t>
            </a:r>
            <a:endParaRPr lang="ru-RU" sz="3600" dirty="0" smtClean="0"/>
          </a:p>
        </p:txBody>
      </p:sp>
      <p:sp>
        <p:nvSpPr>
          <p:cNvPr id="13315" name="Rectangle 5"/>
          <p:cNvSpPr>
            <a:spLocks noChangeArrowheads="1"/>
          </p:cNvSpPr>
          <p:nvPr/>
        </p:nvSpPr>
        <p:spPr bwMode="auto">
          <a:xfrm>
            <a:off x="1043608" y="5733256"/>
            <a:ext cx="7632848" cy="864096"/>
          </a:xfrm>
          <a:prstGeom prst="rect">
            <a:avLst/>
          </a:prstGeom>
          <a:noFill/>
          <a:ln w="19050">
            <a:noFill/>
            <a:miter lim="800000"/>
            <a:headEnd/>
            <a:tailEnd/>
          </a:ln>
        </p:spPr>
        <p:txBody>
          <a:bodyPr wrap="square">
            <a:spAutoFit/>
          </a:bodyPr>
          <a:lstStyle/>
          <a:p>
            <a:pPr>
              <a:buFont typeface="Wingdings" pitchFamily="2" charset="2"/>
              <a:buChar char="§"/>
            </a:pPr>
            <a:r>
              <a:rPr lang="en-US" sz="2000" dirty="0"/>
              <a:t>  </a:t>
            </a:r>
            <a:r>
              <a:rPr lang="en-US" sz="2400" dirty="0" smtClean="0"/>
              <a:t>All items have good psychometric quality</a:t>
            </a:r>
            <a:endParaRPr lang="en-US" sz="2400" dirty="0"/>
          </a:p>
          <a:p>
            <a:pPr>
              <a:buFont typeface="Wingdings" pitchFamily="2" charset="2"/>
              <a:buChar char="§"/>
            </a:pPr>
            <a:r>
              <a:rPr lang="en-US" sz="2400" dirty="0"/>
              <a:t>  </a:t>
            </a:r>
            <a:r>
              <a:rPr lang="en-US" sz="2400" dirty="0" smtClean="0"/>
              <a:t>Items p-values are in the range of (</a:t>
            </a:r>
            <a:r>
              <a:rPr lang="ru-RU" sz="2400" dirty="0" smtClean="0"/>
              <a:t>0</a:t>
            </a:r>
            <a:r>
              <a:rPr lang="en-US" sz="2400" dirty="0" smtClean="0"/>
              <a:t>.</a:t>
            </a:r>
            <a:r>
              <a:rPr lang="ru-RU" sz="2400" dirty="0" smtClean="0"/>
              <a:t>16 </a:t>
            </a:r>
            <a:r>
              <a:rPr lang="en-US" sz="2400" dirty="0" smtClean="0"/>
              <a:t>, </a:t>
            </a:r>
            <a:r>
              <a:rPr lang="ru-RU" sz="2400" dirty="0" smtClean="0"/>
              <a:t>0</a:t>
            </a:r>
            <a:r>
              <a:rPr lang="en-US" sz="2400" dirty="0" smtClean="0"/>
              <a:t>.</a:t>
            </a:r>
            <a:r>
              <a:rPr lang="ru-RU" sz="2400" dirty="0" smtClean="0"/>
              <a:t>98</a:t>
            </a:r>
            <a:r>
              <a:rPr lang="en-US" sz="2400" dirty="0" smtClean="0"/>
              <a:t>)</a:t>
            </a:r>
            <a:endParaRPr lang="ru-RU" sz="2400" dirty="0"/>
          </a:p>
        </p:txBody>
      </p:sp>
      <p:graphicFrame>
        <p:nvGraphicFramePr>
          <p:cNvPr id="7" name="Объект 4"/>
          <p:cNvGraphicFramePr>
            <a:graphicFrameLocks/>
          </p:cNvGraphicFramePr>
          <p:nvPr>
            <p:extLst>
              <p:ext uri="{D42A27DB-BD31-4B8C-83A1-F6EECF244321}">
                <p14:modId xmlns:p14="http://schemas.microsoft.com/office/powerpoint/2010/main" xmlns="" val="3262042410"/>
              </p:ext>
            </p:extLst>
          </p:nvPr>
        </p:nvGraphicFramePr>
        <p:xfrm>
          <a:off x="1043608" y="1916832"/>
          <a:ext cx="7848872" cy="3528389"/>
        </p:xfrm>
        <a:graphic>
          <a:graphicData uri="http://schemas.openxmlformats.org/drawingml/2006/table">
            <a:tbl>
              <a:tblPr firstRow="1" bandRow="1">
                <a:tableStyleId>{93296810-A885-4BE3-A3E7-6D5BEEA58F35}</a:tableStyleId>
              </a:tblPr>
              <a:tblGrid>
                <a:gridCol w="4361519"/>
                <a:gridCol w="1913756"/>
                <a:gridCol w="1573597"/>
              </a:tblGrid>
              <a:tr h="386672">
                <a:tc>
                  <a:txBody>
                    <a:bodyPr/>
                    <a:lstStyle/>
                    <a:p>
                      <a:endParaRPr lang="ru-RU" sz="1800" dirty="0">
                        <a:solidFill>
                          <a:schemeClr val="tx1">
                            <a:lumMod val="50000"/>
                          </a:schemeClr>
                        </a:solidFill>
                      </a:endParaRPr>
                    </a:p>
                  </a:txBody>
                  <a:tcPr>
                    <a:solidFill>
                      <a:schemeClr val="accent1">
                        <a:lumMod val="60000"/>
                        <a:lumOff val="40000"/>
                      </a:schemeClr>
                    </a:solidFill>
                  </a:tcPr>
                </a:tc>
                <a:tc>
                  <a:txBody>
                    <a:bodyPr/>
                    <a:lstStyle/>
                    <a:p>
                      <a:r>
                        <a:rPr lang="en-US" sz="1800" kern="1200" dirty="0" smtClean="0">
                          <a:solidFill>
                            <a:schemeClr val="tx1">
                              <a:lumMod val="50000"/>
                            </a:schemeClr>
                          </a:solidFill>
                          <a:effectLst/>
                        </a:rPr>
                        <a:t>Test form 1 </a:t>
                      </a:r>
                      <a:endParaRPr lang="ru-RU" sz="1800" dirty="0">
                        <a:solidFill>
                          <a:schemeClr val="tx1">
                            <a:lumMod val="50000"/>
                          </a:schemeClr>
                        </a:solidFill>
                      </a:endParaRPr>
                    </a:p>
                  </a:txBody>
                  <a:tcPr>
                    <a:solidFill>
                      <a:schemeClr val="accent1">
                        <a:lumMod val="60000"/>
                        <a:lumOff val="40000"/>
                      </a:schemeClr>
                    </a:solidFill>
                  </a:tcPr>
                </a:tc>
                <a:tc>
                  <a:txBody>
                    <a:bodyPr/>
                    <a:lstStyle/>
                    <a:p>
                      <a:r>
                        <a:rPr lang="en-US" sz="1800" kern="1200" dirty="0" smtClean="0">
                          <a:solidFill>
                            <a:schemeClr val="tx1">
                              <a:lumMod val="50000"/>
                            </a:schemeClr>
                          </a:solidFill>
                          <a:effectLst/>
                        </a:rPr>
                        <a:t>Test form 2</a:t>
                      </a:r>
                      <a:endParaRPr lang="ru-RU" sz="1800" dirty="0">
                        <a:solidFill>
                          <a:schemeClr val="tx1">
                            <a:lumMod val="50000"/>
                          </a:schemeClr>
                        </a:solidFill>
                      </a:endParaRPr>
                    </a:p>
                  </a:txBody>
                  <a:tcPr>
                    <a:solidFill>
                      <a:schemeClr val="accent1">
                        <a:lumMod val="60000"/>
                        <a:lumOff val="40000"/>
                      </a:schemeClr>
                    </a:solidFill>
                  </a:tcPr>
                </a:tc>
              </a:tr>
              <a:tr h="386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lumMod val="50000"/>
                            </a:schemeClr>
                          </a:solidFill>
                          <a:effectLst/>
                        </a:rPr>
                        <a:t>Number of examinees       </a:t>
                      </a:r>
                      <a:endParaRPr lang="ru-RU" sz="1800" dirty="0" smtClean="0">
                        <a:solidFill>
                          <a:schemeClr val="tx1">
                            <a:lumMod val="50000"/>
                          </a:schemeClr>
                        </a:solidFill>
                        <a:effectLst/>
                      </a:endParaRPr>
                    </a:p>
                  </a:txBody>
                  <a:tcPr>
                    <a:solidFill>
                      <a:schemeClr val="bg1">
                        <a:lumMod val="95000"/>
                      </a:schemeClr>
                    </a:solidFill>
                  </a:tcPr>
                </a:tc>
                <a:tc>
                  <a:txBody>
                    <a:bodyPr/>
                    <a:lstStyle/>
                    <a:p>
                      <a:r>
                        <a:rPr lang="en-US" sz="1800" kern="1200" dirty="0" smtClean="0">
                          <a:solidFill>
                            <a:schemeClr val="tx1">
                              <a:lumMod val="50000"/>
                            </a:schemeClr>
                          </a:solidFill>
                          <a:effectLst/>
                        </a:rPr>
                        <a:t>3018 </a:t>
                      </a:r>
                      <a:endParaRPr lang="ru-RU" sz="1800" dirty="0">
                        <a:solidFill>
                          <a:schemeClr val="tx1">
                            <a:lumMod val="50000"/>
                          </a:schemeClr>
                        </a:solidFill>
                      </a:endParaRPr>
                    </a:p>
                  </a:txBody>
                  <a:tcPr>
                    <a:solidFill>
                      <a:schemeClr val="bg1">
                        <a:lumMod val="95000"/>
                      </a:schemeClr>
                    </a:solidFill>
                  </a:tcPr>
                </a:tc>
                <a:tc>
                  <a:txBody>
                    <a:bodyPr/>
                    <a:lstStyle/>
                    <a:p>
                      <a:r>
                        <a:rPr lang="en-US" sz="1800" kern="1200" dirty="0" smtClean="0">
                          <a:solidFill>
                            <a:schemeClr val="tx1">
                              <a:lumMod val="50000"/>
                            </a:schemeClr>
                          </a:solidFill>
                          <a:effectLst/>
                        </a:rPr>
                        <a:t>2941</a:t>
                      </a:r>
                      <a:endParaRPr lang="ru-RU" sz="1800" dirty="0">
                        <a:solidFill>
                          <a:schemeClr val="tx1">
                            <a:lumMod val="50000"/>
                          </a:schemeClr>
                        </a:solidFill>
                      </a:endParaRPr>
                    </a:p>
                  </a:txBody>
                  <a:tcPr>
                    <a:solidFill>
                      <a:schemeClr val="bg1">
                        <a:lumMod val="95000"/>
                      </a:schemeClr>
                    </a:solidFill>
                  </a:tcPr>
                </a:tc>
              </a:tr>
              <a:tr h="4350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lumMod val="50000"/>
                            </a:schemeClr>
                          </a:solidFill>
                          <a:effectLst/>
                        </a:rPr>
                        <a:t>Raw score average	</a:t>
                      </a:r>
                      <a:endParaRPr lang="ru-RU" sz="1800" dirty="0">
                        <a:solidFill>
                          <a:schemeClr val="tx1">
                            <a:lumMod val="50000"/>
                          </a:schemeClr>
                        </a:solidFill>
                      </a:endParaRPr>
                    </a:p>
                  </a:txBody>
                  <a:tcPr>
                    <a:solidFill>
                      <a:schemeClr val="bg1">
                        <a:lumMod val="85000"/>
                      </a:schemeClr>
                    </a:solidFill>
                  </a:tcPr>
                </a:tc>
                <a:tc>
                  <a:txBody>
                    <a:bodyPr/>
                    <a:lstStyle/>
                    <a:p>
                      <a:r>
                        <a:rPr lang="en-US" sz="1800" dirty="0" smtClean="0">
                          <a:solidFill>
                            <a:schemeClr val="tx1">
                              <a:lumMod val="50000"/>
                            </a:schemeClr>
                          </a:solidFill>
                        </a:rPr>
                        <a:t>26</a:t>
                      </a:r>
                      <a:endParaRPr lang="ru-RU" sz="1800" dirty="0">
                        <a:solidFill>
                          <a:schemeClr val="tx1">
                            <a:lumMod val="50000"/>
                          </a:schemeClr>
                        </a:solidFill>
                      </a:endParaRPr>
                    </a:p>
                  </a:txBody>
                  <a:tcPr>
                    <a:solidFill>
                      <a:schemeClr val="bg1">
                        <a:lumMod val="85000"/>
                      </a:schemeClr>
                    </a:solidFill>
                  </a:tcPr>
                </a:tc>
                <a:tc>
                  <a:txBody>
                    <a:bodyPr/>
                    <a:lstStyle/>
                    <a:p>
                      <a:r>
                        <a:rPr lang="en-US" sz="1800" dirty="0" smtClean="0">
                          <a:solidFill>
                            <a:schemeClr val="tx1">
                              <a:lumMod val="50000"/>
                            </a:schemeClr>
                          </a:solidFill>
                        </a:rPr>
                        <a:t>27</a:t>
                      </a:r>
                      <a:endParaRPr lang="ru-RU" sz="1800" dirty="0">
                        <a:solidFill>
                          <a:schemeClr val="tx1">
                            <a:lumMod val="50000"/>
                          </a:schemeClr>
                        </a:solidFill>
                      </a:endParaRPr>
                    </a:p>
                  </a:txBody>
                  <a:tcPr>
                    <a:solidFill>
                      <a:schemeClr val="bg1">
                        <a:lumMod val="85000"/>
                      </a:schemeClr>
                    </a:solidFill>
                  </a:tcPr>
                </a:tc>
              </a:tr>
              <a:tr h="386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lumMod val="50000"/>
                            </a:schemeClr>
                          </a:solidFill>
                          <a:effectLst/>
                        </a:rPr>
                        <a:t>Standard deviation   	</a:t>
                      </a:r>
                      <a:endParaRPr lang="ru-RU" sz="1800" dirty="0">
                        <a:solidFill>
                          <a:schemeClr val="tx1">
                            <a:lumMod val="50000"/>
                          </a:schemeClr>
                        </a:solidFill>
                      </a:endParaRPr>
                    </a:p>
                  </a:txBody>
                  <a:tcPr>
                    <a:solidFill>
                      <a:schemeClr val="bg1">
                        <a:lumMod val="95000"/>
                      </a:schemeClr>
                    </a:solidFill>
                  </a:tcPr>
                </a:tc>
                <a:tc>
                  <a:txBody>
                    <a:bodyPr/>
                    <a:lstStyle/>
                    <a:p>
                      <a:r>
                        <a:rPr lang="en-US" sz="1800" kern="1200" dirty="0" smtClean="0">
                          <a:solidFill>
                            <a:schemeClr val="tx1">
                              <a:lumMod val="50000"/>
                            </a:schemeClr>
                          </a:solidFill>
                          <a:effectLst/>
                        </a:rPr>
                        <a:t>8.37	</a:t>
                      </a:r>
                      <a:endParaRPr lang="ru-RU" sz="1800" dirty="0">
                        <a:solidFill>
                          <a:schemeClr val="tx1">
                            <a:lumMod val="50000"/>
                          </a:schemeClr>
                        </a:solidFill>
                      </a:endParaRPr>
                    </a:p>
                  </a:txBody>
                  <a:tcP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lumMod val="50000"/>
                            </a:schemeClr>
                          </a:solidFill>
                          <a:effectLst/>
                        </a:rPr>
                        <a:t>8.55</a:t>
                      </a:r>
                      <a:endParaRPr lang="ru-RU" sz="1800" dirty="0" smtClean="0">
                        <a:solidFill>
                          <a:schemeClr val="tx1">
                            <a:lumMod val="50000"/>
                          </a:schemeClr>
                        </a:solidFill>
                        <a:effectLst/>
                      </a:endParaRPr>
                    </a:p>
                  </a:txBody>
                  <a:tcPr>
                    <a:solidFill>
                      <a:schemeClr val="bg1">
                        <a:lumMod val="95000"/>
                      </a:schemeClr>
                    </a:solidFill>
                  </a:tcPr>
                </a:tc>
              </a:tr>
              <a:tr h="386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lumMod val="50000"/>
                            </a:schemeClr>
                          </a:solidFill>
                          <a:effectLst/>
                        </a:rPr>
                        <a:t>Average difficulty level</a:t>
                      </a:r>
                      <a:endParaRPr lang="ru-RU" sz="1800" dirty="0" smtClean="0">
                        <a:solidFill>
                          <a:schemeClr val="tx1">
                            <a:lumMod val="50000"/>
                          </a:schemeClr>
                        </a:solidFill>
                        <a:effectLst/>
                      </a:endParaRPr>
                    </a:p>
                  </a:txBody>
                  <a:tcPr>
                    <a:solidFill>
                      <a:schemeClr val="bg1">
                        <a:lumMod val="85000"/>
                      </a:schemeClr>
                    </a:solidFill>
                  </a:tcPr>
                </a:tc>
                <a:tc>
                  <a:txBody>
                    <a:bodyPr/>
                    <a:lstStyle/>
                    <a:p>
                      <a:r>
                        <a:rPr lang="en-US" sz="1800" kern="1200" dirty="0" smtClean="0">
                          <a:solidFill>
                            <a:schemeClr val="tx1">
                              <a:lumMod val="50000"/>
                            </a:schemeClr>
                          </a:solidFill>
                          <a:effectLst/>
                        </a:rPr>
                        <a:t>0.59 </a:t>
                      </a:r>
                      <a:endParaRPr lang="ru-RU" sz="1800" dirty="0">
                        <a:solidFill>
                          <a:schemeClr val="tx1">
                            <a:lumMod val="50000"/>
                          </a:schemeClr>
                        </a:solidFill>
                      </a:endParaRPr>
                    </a:p>
                  </a:txBody>
                  <a:tcPr>
                    <a:solidFill>
                      <a:schemeClr val="bg1">
                        <a:lumMod val="85000"/>
                      </a:schemeClr>
                    </a:solidFill>
                  </a:tcPr>
                </a:tc>
                <a:tc>
                  <a:txBody>
                    <a:bodyPr/>
                    <a:lstStyle/>
                    <a:p>
                      <a:r>
                        <a:rPr lang="en-US" sz="1800" kern="1200" dirty="0" smtClean="0">
                          <a:solidFill>
                            <a:schemeClr val="tx1">
                              <a:lumMod val="50000"/>
                            </a:schemeClr>
                          </a:solidFill>
                          <a:effectLst/>
                        </a:rPr>
                        <a:t>0.61</a:t>
                      </a:r>
                      <a:endParaRPr lang="ru-RU" sz="1800" dirty="0">
                        <a:solidFill>
                          <a:schemeClr val="tx1">
                            <a:lumMod val="50000"/>
                          </a:schemeClr>
                        </a:solidFill>
                      </a:endParaRPr>
                    </a:p>
                  </a:txBody>
                  <a:tcPr>
                    <a:solidFill>
                      <a:schemeClr val="bg1">
                        <a:lumMod val="85000"/>
                      </a:schemeClr>
                    </a:solidFill>
                  </a:tcPr>
                </a:tc>
              </a:tr>
              <a:tr h="386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tx1">
                              <a:lumMod val="50000"/>
                            </a:schemeClr>
                          </a:solidFill>
                          <a:effectLst/>
                        </a:rPr>
                        <a:t>Avegare</a:t>
                      </a:r>
                      <a:r>
                        <a:rPr lang="en-US" sz="1800" kern="1200" dirty="0" smtClean="0">
                          <a:solidFill>
                            <a:schemeClr val="tx1">
                              <a:lumMod val="50000"/>
                            </a:schemeClr>
                          </a:solidFill>
                          <a:effectLst/>
                        </a:rPr>
                        <a:t> </a:t>
                      </a:r>
                      <a:r>
                        <a:rPr lang="en-US" sz="1800" kern="1200" dirty="0" err="1" smtClean="0">
                          <a:solidFill>
                            <a:schemeClr val="tx1">
                              <a:lumMod val="50000"/>
                            </a:schemeClr>
                          </a:solidFill>
                          <a:effectLst/>
                        </a:rPr>
                        <a:t>dicrimination</a:t>
                      </a:r>
                      <a:r>
                        <a:rPr lang="en-US" sz="1800" kern="1200" dirty="0" smtClean="0">
                          <a:solidFill>
                            <a:schemeClr val="tx1">
                              <a:lumMod val="50000"/>
                            </a:schemeClr>
                          </a:solidFill>
                          <a:effectLst/>
                        </a:rPr>
                        <a:t> index</a:t>
                      </a:r>
                      <a:endParaRPr lang="ru-RU" sz="1800" dirty="0" smtClean="0">
                        <a:solidFill>
                          <a:schemeClr val="tx1">
                            <a:lumMod val="50000"/>
                          </a:schemeClr>
                        </a:solidFill>
                        <a:effectLst/>
                      </a:endParaRPr>
                    </a:p>
                  </a:txBody>
                  <a:tcPr>
                    <a:solidFill>
                      <a:schemeClr val="bg1">
                        <a:lumMod val="95000"/>
                      </a:schemeClr>
                    </a:solidFill>
                  </a:tcPr>
                </a:tc>
                <a:tc>
                  <a:txBody>
                    <a:bodyPr/>
                    <a:lstStyle/>
                    <a:p>
                      <a:r>
                        <a:rPr lang="en-US" sz="1800" kern="1200" dirty="0" smtClean="0">
                          <a:solidFill>
                            <a:schemeClr val="tx1">
                              <a:lumMod val="50000"/>
                            </a:schemeClr>
                          </a:solidFill>
                          <a:effectLst/>
                        </a:rPr>
                        <a:t>0.44 </a:t>
                      </a:r>
                      <a:endParaRPr lang="ru-RU" sz="1800" dirty="0">
                        <a:solidFill>
                          <a:schemeClr val="tx1">
                            <a:lumMod val="50000"/>
                          </a:schemeClr>
                        </a:solidFill>
                      </a:endParaRPr>
                    </a:p>
                  </a:txBody>
                  <a:tcPr>
                    <a:solidFill>
                      <a:schemeClr val="bg1">
                        <a:lumMod val="95000"/>
                      </a:schemeClr>
                    </a:solidFill>
                  </a:tcPr>
                </a:tc>
                <a:tc>
                  <a:txBody>
                    <a:bodyPr/>
                    <a:lstStyle/>
                    <a:p>
                      <a:r>
                        <a:rPr lang="en-US" sz="1800" kern="1200" dirty="0" smtClean="0">
                          <a:solidFill>
                            <a:schemeClr val="tx1">
                              <a:lumMod val="50000"/>
                            </a:schemeClr>
                          </a:solidFill>
                          <a:effectLst/>
                        </a:rPr>
                        <a:t>0.46</a:t>
                      </a:r>
                      <a:endParaRPr lang="ru-RU" sz="1800" dirty="0">
                        <a:solidFill>
                          <a:schemeClr val="tx1">
                            <a:lumMod val="50000"/>
                          </a:schemeClr>
                        </a:solidFill>
                      </a:endParaRPr>
                    </a:p>
                  </a:txBody>
                  <a:tcPr>
                    <a:solidFill>
                      <a:schemeClr val="bg1">
                        <a:lumMod val="95000"/>
                      </a:schemeClr>
                    </a:solidFill>
                  </a:tcPr>
                </a:tc>
              </a:tr>
              <a:tr h="386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lumMod val="50000"/>
                            </a:schemeClr>
                          </a:solidFill>
                          <a:effectLst/>
                        </a:rPr>
                        <a:t>Average point-</a:t>
                      </a:r>
                      <a:r>
                        <a:rPr lang="en-US" sz="1800" kern="1200" dirty="0" err="1" smtClean="0">
                          <a:solidFill>
                            <a:schemeClr val="tx1">
                              <a:lumMod val="50000"/>
                            </a:schemeClr>
                          </a:solidFill>
                          <a:effectLst/>
                        </a:rPr>
                        <a:t>biserial</a:t>
                      </a:r>
                      <a:r>
                        <a:rPr lang="en-US" sz="1800" kern="1200" dirty="0" smtClean="0">
                          <a:solidFill>
                            <a:schemeClr val="tx1">
                              <a:lumMod val="50000"/>
                            </a:schemeClr>
                          </a:solidFill>
                          <a:effectLst/>
                        </a:rPr>
                        <a:t> coefficient</a:t>
                      </a:r>
                      <a:endParaRPr lang="ru-RU" sz="1800" dirty="0" smtClean="0">
                        <a:solidFill>
                          <a:schemeClr val="tx1">
                            <a:lumMod val="50000"/>
                          </a:schemeClr>
                        </a:solidFill>
                        <a:effectLst/>
                      </a:endParaRPr>
                    </a:p>
                  </a:txBody>
                  <a:tcPr>
                    <a:solidFill>
                      <a:schemeClr val="bg1">
                        <a:lumMod val="85000"/>
                      </a:schemeClr>
                    </a:solidFill>
                  </a:tcPr>
                </a:tc>
                <a:tc>
                  <a:txBody>
                    <a:bodyPr/>
                    <a:lstStyle/>
                    <a:p>
                      <a:r>
                        <a:rPr lang="en-US" sz="1800" kern="1200" dirty="0" smtClean="0">
                          <a:solidFill>
                            <a:schemeClr val="tx1">
                              <a:lumMod val="50000"/>
                            </a:schemeClr>
                          </a:solidFill>
                          <a:effectLst/>
                        </a:rPr>
                        <a:t>0.39 </a:t>
                      </a:r>
                      <a:endParaRPr lang="ru-RU" sz="1800" dirty="0">
                        <a:solidFill>
                          <a:schemeClr val="tx1">
                            <a:lumMod val="50000"/>
                          </a:schemeClr>
                        </a:solidFill>
                      </a:endParaRPr>
                    </a:p>
                  </a:txBody>
                  <a:tcPr>
                    <a:solidFill>
                      <a:schemeClr val="bg1">
                        <a:lumMod val="85000"/>
                      </a:schemeClr>
                    </a:solidFill>
                  </a:tcPr>
                </a:tc>
                <a:tc>
                  <a:txBody>
                    <a:bodyPr/>
                    <a:lstStyle/>
                    <a:p>
                      <a:r>
                        <a:rPr lang="en-US" sz="1800" kern="1200" dirty="0" smtClean="0">
                          <a:solidFill>
                            <a:schemeClr val="tx1">
                              <a:lumMod val="50000"/>
                            </a:schemeClr>
                          </a:solidFill>
                          <a:effectLst/>
                        </a:rPr>
                        <a:t>0.39 </a:t>
                      </a:r>
                      <a:endParaRPr lang="ru-RU" sz="1800" dirty="0">
                        <a:solidFill>
                          <a:schemeClr val="tx1">
                            <a:lumMod val="50000"/>
                          </a:schemeClr>
                        </a:solidFill>
                      </a:endParaRPr>
                    </a:p>
                  </a:txBody>
                  <a:tcPr>
                    <a:solidFill>
                      <a:schemeClr val="bg1">
                        <a:lumMod val="85000"/>
                      </a:schemeClr>
                    </a:solidFill>
                  </a:tcPr>
                </a:tc>
              </a:tr>
              <a:tr h="386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lumMod val="50000"/>
                            </a:schemeClr>
                          </a:solidFill>
                          <a:effectLst/>
                        </a:rPr>
                        <a:t>Reliability index (KR20)</a:t>
                      </a:r>
                      <a:endParaRPr lang="ru-RU" sz="1800" dirty="0" smtClean="0">
                        <a:solidFill>
                          <a:schemeClr val="tx1">
                            <a:lumMod val="50000"/>
                          </a:schemeClr>
                        </a:solidFill>
                        <a:effectLst/>
                      </a:endParaRPr>
                    </a:p>
                  </a:txBody>
                  <a:tcPr>
                    <a:solidFill>
                      <a:schemeClr val="bg1">
                        <a:lumMod val="95000"/>
                      </a:schemeClr>
                    </a:solidFill>
                  </a:tcPr>
                </a:tc>
                <a:tc>
                  <a:txBody>
                    <a:bodyPr/>
                    <a:lstStyle/>
                    <a:p>
                      <a:r>
                        <a:rPr lang="en-US" sz="1800" kern="1200" dirty="0" smtClean="0">
                          <a:solidFill>
                            <a:schemeClr val="tx1">
                              <a:lumMod val="50000"/>
                            </a:schemeClr>
                          </a:solidFill>
                          <a:effectLst/>
                        </a:rPr>
                        <a:t>0.90 </a:t>
                      </a:r>
                      <a:endParaRPr lang="ru-RU" sz="1800" dirty="0">
                        <a:solidFill>
                          <a:schemeClr val="tx1">
                            <a:lumMod val="50000"/>
                          </a:schemeClr>
                        </a:solidFill>
                      </a:endParaRPr>
                    </a:p>
                  </a:txBody>
                  <a:tcPr>
                    <a:solidFill>
                      <a:schemeClr val="bg1">
                        <a:lumMod val="95000"/>
                      </a:schemeClr>
                    </a:solidFill>
                  </a:tcPr>
                </a:tc>
                <a:tc>
                  <a:txBody>
                    <a:bodyPr/>
                    <a:lstStyle/>
                    <a:p>
                      <a:r>
                        <a:rPr lang="en-US" sz="1800" kern="1200" dirty="0" smtClean="0">
                          <a:solidFill>
                            <a:schemeClr val="tx1">
                              <a:lumMod val="50000"/>
                            </a:schemeClr>
                          </a:solidFill>
                          <a:effectLst/>
                        </a:rPr>
                        <a:t>0.91</a:t>
                      </a:r>
                      <a:endParaRPr lang="ru-RU" sz="1800" dirty="0">
                        <a:solidFill>
                          <a:schemeClr val="tx1">
                            <a:lumMod val="50000"/>
                          </a:schemeClr>
                        </a:solidFill>
                      </a:endParaRPr>
                    </a:p>
                  </a:txBody>
                  <a:tcPr>
                    <a:solidFill>
                      <a:schemeClr val="bg1">
                        <a:lumMod val="95000"/>
                      </a:schemeClr>
                    </a:solidFill>
                  </a:tcPr>
                </a:tc>
              </a:tr>
              <a:tr h="386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lumMod val="50000"/>
                            </a:schemeClr>
                          </a:solidFill>
                          <a:effectLst/>
                        </a:rPr>
                        <a:t>Standard error of measurement</a:t>
                      </a:r>
                      <a:endParaRPr lang="ru-RU" sz="1800" dirty="0" smtClean="0">
                        <a:solidFill>
                          <a:schemeClr val="tx1">
                            <a:lumMod val="50000"/>
                          </a:schemeClr>
                        </a:solidFill>
                        <a:effectLst/>
                      </a:endParaRPr>
                    </a:p>
                  </a:txBody>
                  <a:tcPr>
                    <a:solidFill>
                      <a:schemeClr val="bg1">
                        <a:lumMod val="85000"/>
                      </a:schemeClr>
                    </a:solidFill>
                  </a:tcPr>
                </a:tc>
                <a:tc>
                  <a:txBody>
                    <a:bodyPr/>
                    <a:lstStyle/>
                    <a:p>
                      <a:r>
                        <a:rPr lang="en-US" sz="1800" kern="1200" dirty="0" smtClean="0">
                          <a:solidFill>
                            <a:schemeClr val="tx1">
                              <a:lumMod val="50000"/>
                            </a:schemeClr>
                          </a:solidFill>
                          <a:effectLst/>
                        </a:rPr>
                        <a:t>2.61</a:t>
                      </a:r>
                      <a:endParaRPr lang="ru-RU" sz="1800" dirty="0">
                        <a:solidFill>
                          <a:schemeClr val="tx1">
                            <a:lumMod val="50000"/>
                          </a:schemeClr>
                        </a:solidFill>
                      </a:endParaRPr>
                    </a:p>
                  </a:txBody>
                  <a:tcPr>
                    <a:solidFill>
                      <a:schemeClr val="bg1">
                        <a:lumMod val="85000"/>
                      </a:schemeClr>
                    </a:solidFill>
                  </a:tcPr>
                </a:tc>
                <a:tc>
                  <a:txBody>
                    <a:bodyPr/>
                    <a:lstStyle/>
                    <a:p>
                      <a:r>
                        <a:rPr lang="en-US" sz="1800" kern="1200" dirty="0" smtClean="0">
                          <a:solidFill>
                            <a:schemeClr val="tx1">
                              <a:lumMod val="50000"/>
                            </a:schemeClr>
                          </a:solidFill>
                          <a:effectLst/>
                        </a:rPr>
                        <a:t>2.61</a:t>
                      </a:r>
                      <a:endParaRPr lang="ru-RU" sz="1800" dirty="0">
                        <a:solidFill>
                          <a:schemeClr val="tx1">
                            <a:lumMod val="50000"/>
                          </a:schemeClr>
                        </a:solidFill>
                      </a:endParaRPr>
                    </a:p>
                  </a:txBody>
                  <a:tcPr>
                    <a:solidFill>
                      <a:schemeClr val="bg1">
                        <a:lumMod val="85000"/>
                      </a:schemeClr>
                    </a:solidFill>
                  </a:tcPr>
                </a:tc>
              </a:tr>
            </a:tbl>
          </a:graphicData>
        </a:graphic>
      </p:graphicFrame>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60649"/>
            <a:ext cx="7715200" cy="1152128"/>
          </a:xfrm>
        </p:spPr>
        <p:txBody>
          <a:bodyPr rtlCol="0">
            <a:normAutofit fontScale="90000"/>
          </a:bodyPr>
          <a:lstStyle/>
          <a:p>
            <a:pPr algn="ctr" fontAlgn="auto">
              <a:spcAft>
                <a:spcPts val="0"/>
              </a:spcAft>
              <a:defRPr/>
            </a:pPr>
            <a:r>
              <a:rPr lang="en-US" sz="3200" b="1" dirty="0" smtClean="0">
                <a:solidFill>
                  <a:schemeClr val="tx1"/>
                </a:solidFill>
              </a:rPr>
              <a:t>Joint distribution of items difficulties and discrimination indexes</a:t>
            </a:r>
            <a:r>
              <a:rPr lang="ru-RU" sz="3200" b="1" dirty="0" smtClean="0">
                <a:solidFill>
                  <a:schemeClr val="tx1"/>
                </a:solidFill>
              </a:rPr>
              <a:t>  (</a:t>
            </a:r>
            <a:r>
              <a:rPr lang="en-US" sz="3200" b="1" dirty="0" smtClean="0">
                <a:solidFill>
                  <a:schemeClr val="tx1"/>
                </a:solidFill>
              </a:rPr>
              <a:t>math</a:t>
            </a:r>
            <a:r>
              <a:rPr lang="ru-RU" sz="3200" b="1" dirty="0" smtClean="0">
                <a:solidFill>
                  <a:schemeClr val="tx1"/>
                </a:solidFill>
              </a:rPr>
              <a:t>, </a:t>
            </a:r>
            <a:r>
              <a:rPr lang="en-US" sz="3200" b="1" dirty="0" smtClean="0">
                <a:solidFill>
                  <a:schemeClr val="tx1"/>
                </a:solidFill>
              </a:rPr>
              <a:t>test form</a:t>
            </a:r>
            <a:r>
              <a:rPr lang="ru-RU" sz="3200" b="1" dirty="0" smtClean="0">
                <a:solidFill>
                  <a:schemeClr val="tx1"/>
                </a:solidFill>
              </a:rPr>
              <a:t> 1)</a:t>
            </a:r>
            <a:endParaRPr lang="ru-RU" sz="3200" dirty="0" smtClean="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467544" y="1916831"/>
            <a:ext cx="8424936" cy="4516461"/>
          </a:xfrm>
          <a:prstGeom prst="rect">
            <a:avLst/>
          </a:prstGeom>
          <a:noFill/>
          <a:ln w="9525">
            <a:solidFill>
              <a:schemeClr val="tx1"/>
            </a:solidFill>
            <a:miter lim="800000"/>
            <a:headEnd/>
            <a:tailEnd/>
          </a:ln>
          <a:effectLst/>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071670" y="1000108"/>
            <a:ext cx="5762920" cy="5857892"/>
          </a:xfrm>
          <a:ln>
            <a:solidFill>
              <a:schemeClr val="tx1">
                <a:lumMod val="60000"/>
                <a:lumOff val="40000"/>
              </a:schemeClr>
            </a:solidFill>
          </a:ln>
        </p:spPr>
        <p:txBody>
          <a:bodyPr>
            <a:noAutofit/>
          </a:bodyPr>
          <a:lstStyle/>
          <a:p>
            <a:pPr marL="0" indent="0">
              <a:spcBef>
                <a:spcPts val="0"/>
              </a:spcBef>
              <a:buNone/>
            </a:pPr>
            <a:r>
              <a:rPr lang="en-US" sz="700" dirty="0">
                <a:latin typeface="Courier New" panose="02070309020205020404" pitchFamily="49" charset="0"/>
                <a:cs typeface="Courier New" panose="02070309020205020404" pitchFamily="49" charset="0"/>
              </a:rPr>
              <a:t> PERSON - MAP - TASKS</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&lt;more&gt;|&lt;rare&gt;</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5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a:t>
            </a:r>
            <a:r>
              <a:rPr lang="en-US" sz="700" dirty="0" smtClean="0">
                <a:latin typeface="Courier New" panose="02070309020205020404" pitchFamily="49" charset="0"/>
                <a:cs typeface="Courier New" panose="02070309020205020404" pitchFamily="49" charset="0"/>
              </a:rPr>
              <a:t>|</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4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T|T</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3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M-C-01-1-3  M-D-08-1-3  M-R-05-1-3</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a:t>
            </a:r>
            <a:r>
              <a:rPr lang="en-US" sz="700" dirty="0" smtClean="0">
                <a:latin typeface="Courier New" panose="02070309020205020404" pitchFamily="49" charset="0"/>
                <a:cs typeface="Courier New" panose="02070309020205020404" pitchFamily="49" charset="0"/>
              </a:rPr>
              <a:t>M-G-01-1-3</a:t>
            </a:r>
            <a:r>
              <a:rPr lang="ru-RU" sz="700" dirty="0">
                <a:latin typeface="Courier New" panose="02070309020205020404" pitchFamily="49" charset="0"/>
                <a:cs typeface="Courier New" panose="02070309020205020404" pitchFamily="49" charset="0"/>
              </a:rPr>
              <a:t> </a:t>
            </a:r>
          </a:p>
          <a:p>
            <a:pPr marL="0" indent="0">
              <a:spcBef>
                <a:spcPts val="0"/>
              </a:spcBef>
              <a:buNone/>
            </a:pPr>
            <a:r>
              <a:rPr lang="en-US" sz="700" dirty="0">
                <a:latin typeface="Courier New" panose="02070309020205020404" pitchFamily="49" charset="0"/>
                <a:cs typeface="Courier New" panose="02070309020205020404" pitchFamily="49" charset="0"/>
              </a:rPr>
              <a:t>                .##  |  M-M-11-1-3</a:t>
            </a:r>
            <a:r>
              <a:rPr lang="ru-RU" sz="700" dirty="0">
                <a:latin typeface="Courier New" panose="02070309020205020404" pitchFamily="49" charset="0"/>
                <a:cs typeface="Courier New" panose="02070309020205020404" pitchFamily="49" charset="0"/>
              </a:rPr>
              <a:t> </a:t>
            </a:r>
            <a:r>
              <a:rPr lang="en-US" sz="700" dirty="0">
                <a:latin typeface="Courier New" panose="02070309020205020404" pitchFamily="49" charset="0"/>
                <a:cs typeface="Courier New" panose="02070309020205020404" pitchFamily="49" charset="0"/>
              </a:rPr>
              <a:t>            </a:t>
            </a:r>
            <a:endParaRPr lang="en-US" sz="700" dirty="0" smtClean="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a:t>
            </a:r>
            <a:r>
              <a:rPr lang="en-US" sz="700" dirty="0" smtClean="0">
                <a:latin typeface="Courier New" panose="02070309020205020404" pitchFamily="49" charset="0"/>
                <a:cs typeface="Courier New" panose="02070309020205020404" pitchFamily="49" charset="0"/>
              </a:rPr>
              <a:t>           .###### </a:t>
            </a:r>
            <a:r>
              <a:rPr lang="en-US" sz="700" dirty="0">
                <a:latin typeface="Courier New" panose="02070309020205020404" pitchFamily="49" charset="0"/>
                <a:cs typeface="Courier New" panose="02070309020205020404" pitchFamily="49" charset="0"/>
              </a:rPr>
              <a:t>S|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2       .######  +  M-C-03-1-3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M-D-05-1-3</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|S</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M-D-03-1-3</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M-M-02-1-3  M-M-08-1-3  M-R-02-1-3  M-R-03-1-3</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1     #########  +  M-M-03-1-3  M-M-06-1-3</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M|  M-C-05-1-3  M-G-01-1-2  M-M-06-1-2  M-M-08-1-2</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M-R-02-1-2</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M-D-03-1-2  M-M-11-1-2</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smtClean="0">
                <a:latin typeface="Courier New" panose="02070309020205020404" pitchFamily="49" charset="0"/>
                <a:cs typeface="Courier New" panose="02070309020205020404" pitchFamily="49" charset="0"/>
              </a:rPr>
              <a:t>        .##########  </a:t>
            </a:r>
            <a:r>
              <a:rPr lang="en-US" sz="700" dirty="0">
                <a:latin typeface="Courier New" panose="02070309020205020404" pitchFamily="49" charset="0"/>
                <a:cs typeface="Courier New" panose="02070309020205020404" pitchFamily="49" charset="0"/>
              </a:rPr>
              <a:t>|  M-C-05-1-2</a:t>
            </a:r>
            <a:r>
              <a:rPr lang="ru-RU" sz="700" dirty="0">
                <a:latin typeface="Courier New" panose="02070309020205020404" pitchFamily="49" charset="0"/>
                <a:cs typeface="Courier New" panose="02070309020205020404" pitchFamily="49" charset="0"/>
              </a:rPr>
              <a:t> </a:t>
            </a:r>
            <a:r>
              <a:rPr lang="en-US" sz="700" dirty="0">
                <a:latin typeface="Courier New" panose="02070309020205020404" pitchFamily="49" charset="0"/>
                <a:cs typeface="Courier New" panose="02070309020205020404" pitchFamily="49" charset="0"/>
              </a:rPr>
              <a:t>            </a:t>
            </a:r>
            <a:endParaRPr lang="en-US" sz="700" dirty="0" smtClean="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a:t>
            </a:r>
            <a:r>
              <a:rPr lang="en-US" sz="700" dirty="0" smtClean="0">
                <a:latin typeface="Courier New" panose="02070309020205020404" pitchFamily="49" charset="0"/>
                <a:cs typeface="Courier New" panose="02070309020205020404" pitchFamily="49" charset="0"/>
              </a:rPr>
              <a:t>           .######  </a:t>
            </a:r>
            <a:r>
              <a:rPr lang="en-US" sz="700" dirty="0">
                <a:latin typeface="Courier New" panose="02070309020205020404" pitchFamily="49" charset="0"/>
                <a:cs typeface="Courier New" panose="02070309020205020404" pitchFamily="49" charset="0"/>
              </a:rPr>
              <a:t>|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0        .#####  +M M-C-01-1-2  M-R-03-1-2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M-D-08-1-2  M-M-03-1-2</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M-R-05-1-2</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S|  M-C-03-1-2  M-R-02-1-1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M-M-02-1-2  M-M-06-1-1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M-D-05-1-2</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-1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M-D-03-1-1  M-D-05-1-1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  M-C-05-1-1  M-G-01-1-1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|S M-M-03-1-1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T|  M-M-02-1-1  M-M-11-1-1  M-R-03-1-1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-2             .  +  M-M-08-1-1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i="1"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i="1" dirty="0" smtClean="0">
                <a:latin typeface="Courier New" panose="02070309020205020404" pitchFamily="49" charset="0"/>
                <a:cs typeface="Courier New" panose="02070309020205020404" pitchFamily="49" charset="0"/>
              </a:rPr>
              <a:t>                  .  </a:t>
            </a:r>
            <a:r>
              <a:rPr lang="en-US" sz="700" i="1" dirty="0">
                <a:latin typeface="Courier New" panose="02070309020205020404" pitchFamily="49" charset="0"/>
                <a:cs typeface="Courier New" panose="02070309020205020404" pitchFamily="49" charset="0"/>
              </a:rPr>
              <a:t>|  M-C-01-1-1</a:t>
            </a:r>
            <a:r>
              <a:rPr lang="ru-RU" sz="700" dirty="0">
                <a:latin typeface="Courier New" panose="02070309020205020404" pitchFamily="49" charset="0"/>
                <a:cs typeface="Courier New" panose="02070309020205020404" pitchFamily="49" charset="0"/>
              </a:rPr>
              <a:t> </a:t>
            </a:r>
            <a:r>
              <a:rPr lang="en-US" sz="700" i="1" dirty="0">
                <a:latin typeface="Courier New" panose="02070309020205020404" pitchFamily="49" charset="0"/>
                <a:cs typeface="Courier New" panose="02070309020205020404" pitchFamily="49" charset="0"/>
              </a:rPr>
              <a:t>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i="1"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M-D-08-1-1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-3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|T</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M-C-03-1-1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-4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  M-R-05-1-1</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a:t>
            </a:r>
            <a:r>
              <a:rPr lang="en-US" sz="700" dirty="0" smtClean="0">
                <a:latin typeface="Courier New" panose="02070309020205020404" pitchFamily="49" charset="0"/>
                <a:cs typeface="Courier New" panose="02070309020205020404" pitchFamily="49" charset="0"/>
              </a:rPr>
              <a:t>|</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-5             .  +</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&lt;less&gt;|&lt;</a:t>
            </a:r>
            <a:r>
              <a:rPr lang="en-US" sz="700" dirty="0" err="1">
                <a:latin typeface="Courier New" panose="02070309020205020404" pitchFamily="49" charset="0"/>
                <a:cs typeface="Courier New" panose="02070309020205020404" pitchFamily="49" charset="0"/>
              </a:rPr>
              <a:t>frequ</a:t>
            </a:r>
            <a:r>
              <a:rPr lang="en-US" sz="700" dirty="0">
                <a:latin typeface="Courier New" panose="02070309020205020404" pitchFamily="49" charset="0"/>
                <a:cs typeface="Courier New" panose="02070309020205020404" pitchFamily="49" charset="0"/>
              </a:rPr>
              <a:t>&gt;</a:t>
            </a:r>
            <a:endParaRPr lang="ru-RU" sz="700" dirty="0">
              <a:latin typeface="Courier New" panose="02070309020205020404" pitchFamily="49" charset="0"/>
              <a:cs typeface="Courier New" panose="02070309020205020404" pitchFamily="49" charset="0"/>
            </a:endParaRPr>
          </a:p>
          <a:p>
            <a:pPr marL="0" indent="0">
              <a:spcBef>
                <a:spcPts val="0"/>
              </a:spcBef>
              <a:buNone/>
            </a:pPr>
            <a:r>
              <a:rPr lang="en-US" sz="700" dirty="0">
                <a:latin typeface="Courier New" panose="02070309020205020404" pitchFamily="49" charset="0"/>
                <a:cs typeface="Courier New" panose="02070309020205020404" pitchFamily="49" charset="0"/>
              </a:rPr>
              <a:t> </a:t>
            </a:r>
            <a:endParaRPr lang="ru-RU" sz="700" dirty="0">
              <a:latin typeface="Courier New" panose="02070309020205020404" pitchFamily="49" charset="0"/>
              <a:cs typeface="Courier New" panose="02070309020205020404" pitchFamily="49" charset="0"/>
            </a:endParaRPr>
          </a:p>
        </p:txBody>
      </p:sp>
      <p:sp>
        <p:nvSpPr>
          <p:cNvPr id="18" name="Прямоугольник 17"/>
          <p:cNvSpPr/>
          <p:nvPr/>
        </p:nvSpPr>
        <p:spPr>
          <a:xfrm>
            <a:off x="971600" y="0"/>
            <a:ext cx="7956167" cy="1077218"/>
          </a:xfrm>
          <a:prstGeom prst="rect">
            <a:avLst/>
          </a:prstGeom>
          <a:noFill/>
        </p:spPr>
        <p:txBody>
          <a:bodyPr wrap="square">
            <a:spAutoFit/>
          </a:bodyPr>
          <a:lstStyle/>
          <a:p>
            <a:pPr algn="ctr"/>
            <a:r>
              <a:rPr lang="en-US" sz="3200" b="1" dirty="0" smtClean="0">
                <a:solidFill>
                  <a:schemeClr val="accent1">
                    <a:lumMod val="50000"/>
                  </a:schemeClr>
                </a:solidFill>
              </a:rPr>
              <a:t>IRT analysis:</a:t>
            </a:r>
            <a:r>
              <a:rPr lang="ru-RU" sz="3200" b="1" dirty="0" smtClean="0">
                <a:solidFill>
                  <a:schemeClr val="accent1">
                    <a:lumMod val="50000"/>
                  </a:schemeClr>
                </a:solidFill>
              </a:rPr>
              <a:t> </a:t>
            </a:r>
            <a:r>
              <a:rPr lang="en-US" sz="3200" b="1" dirty="0" smtClean="0">
                <a:solidFill>
                  <a:schemeClr val="accent1">
                    <a:lumMod val="50000"/>
                  </a:schemeClr>
                </a:solidFill>
              </a:rPr>
              <a:t>Variable </a:t>
            </a:r>
            <a:r>
              <a:rPr lang="en-US" sz="3200" b="1" dirty="0">
                <a:solidFill>
                  <a:schemeClr val="accent1">
                    <a:lumMod val="50000"/>
                  </a:schemeClr>
                </a:solidFill>
              </a:rPr>
              <a:t>map </a:t>
            </a:r>
            <a:r>
              <a:rPr lang="en-US" sz="3200" b="1" dirty="0" smtClean="0">
                <a:solidFill>
                  <a:schemeClr val="accent1">
                    <a:lumMod val="50000"/>
                  </a:schemeClr>
                </a:solidFill>
              </a:rPr>
              <a:t>(math, </a:t>
            </a:r>
            <a:r>
              <a:rPr lang="en-US" sz="3200" b="1" dirty="0">
                <a:solidFill>
                  <a:schemeClr val="accent1">
                    <a:lumMod val="50000"/>
                  </a:schemeClr>
                </a:solidFill>
              </a:rPr>
              <a:t>test form1)</a:t>
            </a:r>
            <a:endParaRPr lang="ru-RU" sz="3200" b="1" dirty="0">
              <a:solidFill>
                <a:schemeClr val="accent1">
                  <a:lumMod val="50000"/>
                </a:schemeClr>
              </a:solidFill>
            </a:endParaRPr>
          </a:p>
        </p:txBody>
      </p:sp>
      <p:sp>
        <p:nvSpPr>
          <p:cNvPr id="21" name="AutoShape 19"/>
          <p:cNvSpPr>
            <a:spLocks/>
          </p:cNvSpPr>
          <p:nvPr/>
        </p:nvSpPr>
        <p:spPr bwMode="auto">
          <a:xfrm>
            <a:off x="5857884" y="1357298"/>
            <a:ext cx="438150" cy="1476375"/>
          </a:xfrm>
          <a:prstGeom prst="rightBrace">
            <a:avLst>
              <a:gd name="adj1" fmla="val 28080"/>
              <a:gd name="adj2" fmla="val 50000"/>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ru-RU"/>
          </a:p>
        </p:txBody>
      </p:sp>
      <p:sp>
        <p:nvSpPr>
          <p:cNvPr id="22" name="AutoShape 20"/>
          <p:cNvSpPr>
            <a:spLocks/>
          </p:cNvSpPr>
          <p:nvPr/>
        </p:nvSpPr>
        <p:spPr bwMode="auto">
          <a:xfrm>
            <a:off x="5857884" y="2928934"/>
            <a:ext cx="438150" cy="1314450"/>
          </a:xfrm>
          <a:prstGeom prst="rightBrace">
            <a:avLst>
              <a:gd name="adj1" fmla="val 25000"/>
              <a:gd name="adj2" fmla="val 50000"/>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ru-RU"/>
          </a:p>
        </p:txBody>
      </p:sp>
      <p:sp>
        <p:nvSpPr>
          <p:cNvPr id="23" name="AutoShape 21"/>
          <p:cNvSpPr>
            <a:spLocks/>
          </p:cNvSpPr>
          <p:nvPr/>
        </p:nvSpPr>
        <p:spPr bwMode="auto">
          <a:xfrm>
            <a:off x="5857884" y="4429132"/>
            <a:ext cx="438150" cy="2095500"/>
          </a:xfrm>
          <a:prstGeom prst="rightBrace">
            <a:avLst>
              <a:gd name="adj1" fmla="val 39855"/>
              <a:gd name="adj2" fmla="val 50000"/>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ru-RU"/>
          </a:p>
        </p:txBody>
      </p:sp>
      <p:sp>
        <p:nvSpPr>
          <p:cNvPr id="24" name="AutoShape 22"/>
          <p:cNvSpPr>
            <a:spLocks noChangeArrowheads="1"/>
          </p:cNvSpPr>
          <p:nvPr/>
        </p:nvSpPr>
        <p:spPr bwMode="auto">
          <a:xfrm>
            <a:off x="6429388" y="3342382"/>
            <a:ext cx="1000132" cy="522288"/>
          </a:xfrm>
          <a:prstGeom prst="roundRect">
            <a:avLst>
              <a:gd name="adj" fmla="val 16667"/>
            </a:avLst>
          </a:prstGeom>
          <a:solidFill>
            <a:srgbClr val="4BACC6"/>
          </a:solidFill>
          <a:ln w="38100">
            <a:solidFill>
              <a:srgbClr val="F2F2F2"/>
            </a:solidFill>
            <a:round/>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100" b="1" i="0" u="none" strike="noStrike" cap="none" normalizeH="0" baseline="0" dirty="0" smtClean="0">
                <a:ln>
                  <a:noFill/>
                </a:ln>
                <a:solidFill>
                  <a:schemeClr val="tx1"/>
                </a:solidFill>
                <a:effectLst/>
                <a:latin typeface="Calibri" pitchFamily="34" charset="0"/>
                <a:cs typeface="Arial" pitchFamily="34" charset="0"/>
              </a:rPr>
              <a:t>The 2</a:t>
            </a:r>
            <a:r>
              <a:rPr kumimoji="0" lang="en-US" altLang="ru-RU" sz="1100" b="1" i="0" u="none" strike="noStrike" cap="none" normalizeH="0" baseline="30000" dirty="0" smtClean="0">
                <a:ln>
                  <a:noFill/>
                </a:ln>
                <a:solidFill>
                  <a:schemeClr val="tx1"/>
                </a:solidFill>
                <a:effectLst/>
                <a:latin typeface="Calibri" pitchFamily="34" charset="0"/>
                <a:cs typeface="Arial" pitchFamily="34" charset="0"/>
              </a:rPr>
              <a:t>nd</a:t>
            </a:r>
            <a:r>
              <a:rPr kumimoji="0" lang="en-US" altLang="ru-RU" sz="1100" b="1" i="0" u="none" strike="noStrike" cap="none" normalizeH="0" baseline="0" dirty="0" smtClean="0">
                <a:ln>
                  <a:noFill/>
                </a:ln>
                <a:solidFill>
                  <a:schemeClr val="tx1"/>
                </a:solidFill>
                <a:effectLst/>
                <a:latin typeface="Calibri" pitchFamily="34" charset="0"/>
                <a:cs typeface="Arial" pitchFamily="34" charset="0"/>
              </a:rPr>
              <a:t>  level Items</a:t>
            </a:r>
            <a:endParaRPr kumimoji="0" lang="en-US" altLang="ru-RU" sz="1100" b="1"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AutoShape 23"/>
          <p:cNvSpPr>
            <a:spLocks noChangeArrowheads="1"/>
          </p:cNvSpPr>
          <p:nvPr/>
        </p:nvSpPr>
        <p:spPr bwMode="auto">
          <a:xfrm>
            <a:off x="6429388" y="5184676"/>
            <a:ext cx="1000132" cy="514350"/>
          </a:xfrm>
          <a:prstGeom prst="roundRect">
            <a:avLst>
              <a:gd name="adj" fmla="val 16667"/>
            </a:avLst>
          </a:prstGeom>
          <a:solidFill>
            <a:srgbClr val="4BACC6"/>
          </a:solidFill>
          <a:ln w="38100">
            <a:solidFill>
              <a:srgbClr val="F2F2F2"/>
            </a:solidFill>
            <a:round/>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100" b="1" i="0" u="none" strike="noStrike" cap="none" normalizeH="0" baseline="0" dirty="0" smtClean="0">
                <a:ln>
                  <a:noFill/>
                </a:ln>
                <a:solidFill>
                  <a:schemeClr val="tx1"/>
                </a:solidFill>
                <a:effectLst/>
                <a:latin typeface="Calibri" pitchFamily="34" charset="0"/>
                <a:cs typeface="Arial" pitchFamily="34" charset="0"/>
              </a:rPr>
              <a:t>The 1</a:t>
            </a:r>
            <a:r>
              <a:rPr kumimoji="0" lang="en-US" altLang="ru-RU" sz="1100" b="1" i="0" u="none" strike="noStrike" cap="none" normalizeH="0" baseline="30000" dirty="0" smtClean="0">
                <a:ln>
                  <a:noFill/>
                </a:ln>
                <a:solidFill>
                  <a:schemeClr val="tx1"/>
                </a:solidFill>
                <a:effectLst/>
                <a:latin typeface="Calibri" pitchFamily="34" charset="0"/>
                <a:cs typeface="Arial" pitchFamily="34" charset="0"/>
              </a:rPr>
              <a:t>st</a:t>
            </a:r>
            <a:r>
              <a:rPr kumimoji="0" lang="en-US" altLang="ru-RU" sz="1100" b="1" i="0" u="none" strike="noStrike" cap="none" normalizeH="0" baseline="0" dirty="0" smtClean="0">
                <a:ln>
                  <a:noFill/>
                </a:ln>
                <a:solidFill>
                  <a:schemeClr val="tx1"/>
                </a:solidFill>
                <a:effectLst/>
                <a:latin typeface="Calibri" pitchFamily="34" charset="0"/>
                <a:cs typeface="Arial" pitchFamily="34" charset="0"/>
              </a:rPr>
              <a:t> level Items</a:t>
            </a:r>
            <a:endParaRPr kumimoji="0" lang="en-US" altLang="ru-RU" sz="1100" b="1"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AutoShape 24"/>
          <p:cNvSpPr>
            <a:spLocks noChangeArrowheads="1"/>
          </p:cNvSpPr>
          <p:nvPr/>
        </p:nvSpPr>
        <p:spPr bwMode="auto">
          <a:xfrm>
            <a:off x="6429388" y="1894582"/>
            <a:ext cx="1000132" cy="512762"/>
          </a:xfrm>
          <a:prstGeom prst="roundRect">
            <a:avLst>
              <a:gd name="adj" fmla="val 16667"/>
            </a:avLst>
          </a:prstGeom>
          <a:solidFill>
            <a:srgbClr val="4BACC6"/>
          </a:solidFill>
          <a:ln w="38100">
            <a:solidFill>
              <a:srgbClr val="F2F2F2"/>
            </a:solidFill>
            <a:round/>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1100" b="1" i="0" u="none" strike="noStrike" cap="none" normalizeH="0" baseline="0" dirty="0" smtClean="0">
                <a:ln>
                  <a:noFill/>
                </a:ln>
                <a:solidFill>
                  <a:schemeClr val="tx1"/>
                </a:solidFill>
                <a:effectLst/>
                <a:latin typeface="Calibri" pitchFamily="34" charset="0"/>
                <a:cs typeface="Arial" pitchFamily="34" charset="0"/>
              </a:rPr>
              <a:t>The 3</a:t>
            </a:r>
            <a:r>
              <a:rPr kumimoji="0" lang="en-US" altLang="ru-RU" sz="1100" b="1" i="0" u="none" strike="noStrike" cap="none" normalizeH="0" baseline="30000" dirty="0" smtClean="0">
                <a:ln>
                  <a:noFill/>
                </a:ln>
                <a:solidFill>
                  <a:schemeClr val="tx1"/>
                </a:solidFill>
                <a:effectLst/>
                <a:latin typeface="Calibri" pitchFamily="34" charset="0"/>
                <a:cs typeface="Arial" pitchFamily="34" charset="0"/>
              </a:rPr>
              <a:t>rd </a:t>
            </a:r>
            <a:r>
              <a:rPr kumimoji="0" lang="en-US" altLang="ru-RU" sz="1100" b="1" i="0" u="none" strike="noStrike" cap="none" normalizeH="0" baseline="0" dirty="0" smtClean="0">
                <a:ln>
                  <a:noFill/>
                </a:ln>
                <a:solidFill>
                  <a:schemeClr val="tx1"/>
                </a:solidFill>
                <a:effectLst/>
                <a:latin typeface="Calibri" pitchFamily="34" charset="0"/>
                <a:cs typeface="Arial" pitchFamily="34" charset="0"/>
              </a:rPr>
              <a:t>level Items</a:t>
            </a:r>
            <a:endParaRPr kumimoji="0" lang="en-US" altLang="ru-RU" sz="1100" b="1"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509571107"/>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177801"/>
            <a:ext cx="7339012" cy="1036621"/>
          </a:xfrm>
        </p:spPr>
        <p:txBody>
          <a:bodyPr rtlCol="0">
            <a:normAutofit/>
          </a:bodyPr>
          <a:lstStyle/>
          <a:p>
            <a:pPr algn="ctr" fontAlgn="auto">
              <a:spcAft>
                <a:spcPts val="0"/>
              </a:spcAft>
              <a:defRPr/>
            </a:pPr>
            <a:r>
              <a:rPr lang="en-US" sz="3200" b="1" dirty="0" smtClean="0">
                <a:solidFill>
                  <a:schemeClr val="accent1">
                    <a:lumMod val="50000"/>
                  </a:schemeClr>
                </a:solidFill>
              </a:rPr>
              <a:t>Analysis under</a:t>
            </a:r>
            <a:r>
              <a:rPr lang="ru-RU" sz="3200" b="1" dirty="0" smtClean="0">
                <a:solidFill>
                  <a:schemeClr val="accent1">
                    <a:lumMod val="50000"/>
                  </a:schemeClr>
                </a:solidFill>
              </a:rPr>
              <a:t> </a:t>
            </a:r>
            <a:r>
              <a:rPr lang="en-US" sz="3200" b="1" dirty="0" smtClean="0">
                <a:solidFill>
                  <a:schemeClr val="accent1">
                    <a:lumMod val="50000"/>
                  </a:schemeClr>
                </a:solidFill>
              </a:rPr>
              <a:t>IRT: conclusions</a:t>
            </a:r>
            <a:endParaRPr lang="ru-RU" sz="3200" b="1" dirty="0" smtClean="0"/>
          </a:p>
        </p:txBody>
      </p:sp>
      <p:sp>
        <p:nvSpPr>
          <p:cNvPr id="3" name="Содержимое 2"/>
          <p:cNvSpPr>
            <a:spLocks noGrp="1"/>
          </p:cNvSpPr>
          <p:nvPr>
            <p:ph idx="1"/>
          </p:nvPr>
        </p:nvSpPr>
        <p:spPr>
          <a:xfrm>
            <a:off x="1115616" y="1600200"/>
            <a:ext cx="7418785" cy="4997152"/>
          </a:xfrm>
          <a:noFill/>
          <a:ln w="19050">
            <a:noFill/>
          </a:ln>
        </p:spPr>
        <p:txBody>
          <a:bodyPr rtlCol="0">
            <a:normAutofit fontScale="32500" lnSpcReduction="20000"/>
          </a:bodyPr>
          <a:lstStyle/>
          <a:p>
            <a:pPr algn="just" eaLnBrk="0" hangingPunct="0">
              <a:lnSpc>
                <a:spcPct val="120000"/>
              </a:lnSpc>
            </a:pPr>
            <a:r>
              <a:rPr lang="es-ES" sz="6200" dirty="0" smtClean="0">
                <a:cs typeface="Times New Roman" pitchFamily="18" charset="0"/>
              </a:rPr>
              <a:t>Tests can be considered as essentially unidimensional (</a:t>
            </a:r>
            <a:r>
              <a:rPr lang="en-US" sz="6200" dirty="0" smtClean="0"/>
              <a:t>Principal component analysis of the standardized residuals (Linacre, 1998; Smith, 2002) was used to confirm the unidimensionality of data)</a:t>
            </a:r>
            <a:endParaRPr lang="ru-RU" sz="6200" dirty="0" smtClean="0"/>
          </a:p>
          <a:p>
            <a:pPr algn="just" eaLnBrk="0" hangingPunct="0"/>
            <a:endParaRPr lang="ru-RU" sz="6200" dirty="0" smtClean="0"/>
          </a:p>
          <a:p>
            <a:pPr eaLnBrk="0" hangingPunct="0">
              <a:lnSpc>
                <a:spcPct val="120000"/>
              </a:lnSpc>
            </a:pPr>
            <a:r>
              <a:rPr lang="es-ES" sz="6200" dirty="0" smtClean="0">
                <a:cs typeface="Times New Roman" pitchFamily="18" charset="0"/>
              </a:rPr>
              <a:t>Tests have optimal difficulty level and well centered relating to a sample of examinees</a:t>
            </a:r>
          </a:p>
          <a:p>
            <a:pPr eaLnBrk="0" hangingPunct="0">
              <a:buNone/>
            </a:pPr>
            <a:endParaRPr lang="ru-RU" sz="6200" dirty="0" smtClean="0"/>
          </a:p>
          <a:p>
            <a:pPr eaLnBrk="0" hangingPunct="0">
              <a:lnSpc>
                <a:spcPct val="120000"/>
              </a:lnSpc>
            </a:pPr>
            <a:r>
              <a:rPr lang="es-ES" sz="6200" dirty="0" smtClean="0">
                <a:cs typeface="Times New Roman" pitchFamily="18" charset="0"/>
              </a:rPr>
              <a:t>All items demonstrate satisfactory psychometric characteristics and fit the model</a:t>
            </a:r>
          </a:p>
          <a:p>
            <a:pPr fontAlgn="auto">
              <a:spcAft>
                <a:spcPts val="0"/>
              </a:spcAft>
              <a:buFont typeface="Arial" pitchFamily="34" charset="0"/>
              <a:buNone/>
              <a:defRPr/>
            </a:pPr>
            <a:endParaRPr lang="en-US" sz="3800" dirty="0" smtClean="0"/>
          </a:p>
          <a:p>
            <a:pPr>
              <a:buNone/>
              <a:defRPr/>
            </a:pPr>
            <a:r>
              <a:rPr lang="ru-RU" sz="3800" dirty="0" smtClean="0"/>
              <a:t>	</a:t>
            </a:r>
            <a:r>
              <a:rPr lang="en-US" sz="7400" dirty="0" smtClean="0">
                <a:solidFill>
                  <a:schemeClr val="tx1">
                    <a:lumMod val="75000"/>
                  </a:schemeClr>
                </a:solidFill>
                <a:cs typeface="Times New Roman" pitchFamily="18" charset="0"/>
              </a:rPr>
              <a:t>SAM tests can be acknowledged as qualitative measurement tool</a:t>
            </a:r>
            <a:endParaRPr lang="en-US" sz="7400" dirty="0" smtClean="0">
              <a:solidFill>
                <a:schemeClr val="tx1">
                  <a:lumMod val="75000"/>
                </a:schemeClr>
              </a:solidFill>
            </a:endParaRPr>
          </a:p>
          <a:p>
            <a:pPr fontAlgn="auto">
              <a:spcAft>
                <a:spcPts val="0"/>
              </a:spcAft>
              <a:buFont typeface="Arial" pitchFamily="34" charset="0"/>
              <a:buNone/>
              <a:defRPr/>
            </a:pPr>
            <a:endParaRPr lang="ru-RU" sz="3800" dirty="0" smtClean="0">
              <a:solidFill>
                <a:schemeClr val="accent1">
                  <a:lumMod val="50000"/>
                </a:schemeClr>
              </a:solidFill>
            </a:endParaRPr>
          </a:p>
          <a:p>
            <a:pPr fontAlgn="auto">
              <a:spcAft>
                <a:spcPts val="0"/>
              </a:spcAft>
              <a:defRPr/>
            </a:pPr>
            <a:endParaRPr lang="ru-RU" dirty="0" smtClean="0"/>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357297"/>
            <a:ext cx="7571184" cy="775559"/>
          </a:xfrm>
        </p:spPr>
        <p:txBody>
          <a:bodyPr>
            <a:normAutofit fontScale="90000"/>
          </a:bodyPr>
          <a:lstStyle/>
          <a:p>
            <a:pPr lvl="0" algn="ctr"/>
            <a:r>
              <a:rPr lang="en-US" b="1" dirty="0" smtClean="0">
                <a:solidFill>
                  <a:schemeClr val="tx1"/>
                </a:solidFill>
              </a:rPr>
              <a:t>SAM validity study</a:t>
            </a:r>
            <a:r>
              <a:rPr lang="ru-RU" dirty="0" smtClean="0"/>
              <a:t/>
            </a:r>
            <a:br>
              <a:rPr lang="ru-RU" dirty="0" smtClean="0"/>
            </a:br>
            <a:endParaRPr lang="ru-RU" dirty="0"/>
          </a:p>
        </p:txBody>
      </p:sp>
      <p:pic>
        <p:nvPicPr>
          <p:cNvPr id="3" name="Picture 10" descr="C:\Users\Carol\AppData\Local\Microsoft\Windows\Temporary Internet Files\Content.IE5\F3MD07EF\MPj03155980000[1].jpg"/>
          <p:cNvPicPr>
            <a:picLocks noChangeAspect="1" noChangeArrowheads="1"/>
          </p:cNvPicPr>
          <p:nvPr/>
        </p:nvPicPr>
        <p:blipFill>
          <a:blip r:embed="rId2" cstate="print"/>
          <a:srcRect/>
          <a:stretch>
            <a:fillRect/>
          </a:stretch>
        </p:blipFill>
        <p:spPr bwMode="auto">
          <a:xfrm>
            <a:off x="3286116" y="2857496"/>
            <a:ext cx="2500313" cy="3071813"/>
          </a:xfrm>
          <a:prstGeom prst="rect">
            <a:avLst/>
          </a:prstGeom>
          <a:noFill/>
          <a:ln w="9525">
            <a:solidFill>
              <a:schemeClr val="accent2">
                <a:lumMod val="75000"/>
              </a:schemeClr>
            </a:solidFill>
            <a:miter lim="800000"/>
            <a:headEnd/>
            <a:tailEnd/>
          </a:ln>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600" b="1" dirty="0" smtClean="0">
                <a:solidFill>
                  <a:schemeClr val="accent1">
                    <a:lumMod val="75000"/>
                  </a:schemeClr>
                </a:solidFill>
              </a:rPr>
              <a:t>Description of the SAM validity study</a:t>
            </a:r>
            <a:r>
              <a:rPr lang="ru-RU" dirty="0" smtClean="0">
                <a:solidFill>
                  <a:schemeClr val="accent1">
                    <a:lumMod val="75000"/>
                  </a:schemeClr>
                </a:solidFill>
              </a:rPr>
              <a:t/>
            </a:r>
            <a:br>
              <a:rPr lang="ru-RU" dirty="0" smtClean="0">
                <a:solidFill>
                  <a:schemeClr val="accent1">
                    <a:lumMod val="75000"/>
                  </a:schemeClr>
                </a:solidFill>
              </a:rPr>
            </a:br>
            <a:endParaRPr lang="ru-RU" dirty="0">
              <a:solidFill>
                <a:schemeClr val="accent1">
                  <a:lumMod val="75000"/>
                </a:schemeClr>
              </a:solidFill>
            </a:endParaRPr>
          </a:p>
        </p:txBody>
      </p:sp>
      <p:sp>
        <p:nvSpPr>
          <p:cNvPr id="3" name="Content Placeholder 2"/>
          <p:cNvSpPr>
            <a:spLocks noGrp="1"/>
          </p:cNvSpPr>
          <p:nvPr>
            <p:ph idx="1"/>
          </p:nvPr>
        </p:nvSpPr>
        <p:spPr>
          <a:xfrm>
            <a:off x="1071538" y="1643049"/>
            <a:ext cx="7615262" cy="4483115"/>
          </a:xfrm>
        </p:spPr>
        <p:txBody>
          <a:bodyPr/>
          <a:lstStyle/>
          <a:p>
            <a:r>
              <a:rPr lang="en-US" dirty="0" smtClean="0"/>
              <a:t>Validity is the extent to which a test fulfils its purpose</a:t>
            </a:r>
            <a:endParaRPr lang="ru-RU" dirty="0" smtClean="0"/>
          </a:p>
          <a:p>
            <a:r>
              <a:rPr lang="en-US" dirty="0" smtClean="0"/>
              <a:t>The Dutch rating system was chosen as a basis for conducting the SAM validity study (Evers, A., 2001)</a:t>
            </a:r>
            <a:endParaRPr lang="ru-RU" dirty="0" smtClean="0"/>
          </a:p>
          <a:p>
            <a:r>
              <a:rPr lang="en-US" dirty="0" smtClean="0"/>
              <a:t>SAM validity study was conducted during 2011-2013 SAM pilot testing in different regions of the Russian Federation</a:t>
            </a:r>
            <a:endParaRPr lang="ru-RU" dirty="0" smtClean="0"/>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68144" y="274638"/>
            <a:ext cx="2818656" cy="1930226"/>
          </a:xfrm>
        </p:spPr>
        <p:txBody>
          <a:bodyPr/>
          <a:lstStyle/>
          <a:p>
            <a:r>
              <a:rPr lang="en-US" sz="2800" b="1" dirty="0">
                <a:solidFill>
                  <a:schemeClr val="accent1">
                    <a:lumMod val="75000"/>
                  </a:schemeClr>
                </a:solidFill>
              </a:rPr>
              <a:t>Structure of the SAM validity study</a:t>
            </a:r>
            <a:endParaRPr lang="ru-RU" sz="2800" b="1" dirty="0">
              <a:solidFill>
                <a:schemeClr val="accent1">
                  <a:lumMod val="75000"/>
                </a:schemeClr>
              </a:solidFill>
            </a:endParaRPr>
          </a:p>
        </p:txBody>
      </p:sp>
      <p:sp>
        <p:nvSpPr>
          <p:cNvPr id="3" name="Объект 2"/>
          <p:cNvSpPr>
            <a:spLocks noGrp="1"/>
          </p:cNvSpPr>
          <p:nvPr>
            <p:ph idx="1"/>
          </p:nvPr>
        </p:nvSpPr>
        <p:spPr>
          <a:xfrm>
            <a:off x="5868144" y="2500306"/>
            <a:ext cx="2818656" cy="3625856"/>
          </a:xfrm>
        </p:spPr>
        <p:txBody>
          <a:bodyPr>
            <a:normAutofit lnSpcReduction="10000"/>
          </a:bodyPr>
          <a:lstStyle/>
          <a:p>
            <a:r>
              <a:rPr lang="en-US" sz="2000" dirty="0" smtClean="0">
                <a:solidFill>
                  <a:schemeClr val="accent2">
                    <a:lumMod val="75000"/>
                  </a:schemeClr>
                </a:solidFill>
              </a:rPr>
              <a:t>Content</a:t>
            </a:r>
            <a:r>
              <a:rPr lang="ru-RU" sz="2000" dirty="0" smtClean="0">
                <a:solidFill>
                  <a:schemeClr val="accent2">
                    <a:lumMod val="75000"/>
                  </a:schemeClr>
                </a:solidFill>
              </a:rPr>
              <a:t>  </a:t>
            </a:r>
            <a:r>
              <a:rPr lang="en-US" sz="2000" dirty="0" smtClean="0">
                <a:solidFill>
                  <a:schemeClr val="accent2">
                    <a:lumMod val="75000"/>
                  </a:schemeClr>
                </a:solidFill>
              </a:rPr>
              <a:t>validity </a:t>
            </a:r>
            <a:r>
              <a:rPr lang="en-US" sz="2000" dirty="0" smtClean="0"/>
              <a:t>- external expertize </a:t>
            </a:r>
          </a:p>
          <a:p>
            <a:pPr>
              <a:buNone/>
            </a:pPr>
            <a:endParaRPr lang="ru-RU" sz="2000" i="1" dirty="0" smtClean="0"/>
          </a:p>
          <a:p>
            <a:r>
              <a:rPr lang="en-US" sz="2000" dirty="0" smtClean="0">
                <a:solidFill>
                  <a:schemeClr val="accent2">
                    <a:lumMod val="75000"/>
                  </a:schemeClr>
                </a:solidFill>
              </a:rPr>
              <a:t>Construct validity </a:t>
            </a:r>
            <a:r>
              <a:rPr lang="en-US" sz="2000" i="1" dirty="0" smtClean="0"/>
              <a:t>- </a:t>
            </a:r>
          </a:p>
          <a:p>
            <a:pPr>
              <a:buNone/>
            </a:pPr>
            <a:r>
              <a:rPr lang="en-US" sz="2000" dirty="0" smtClean="0"/>
              <a:t>	“What does the test measure?” and “Does the test measure the intended concept or does it partly or mainly measure something else?”</a:t>
            </a:r>
            <a:endParaRPr lang="ru-RU" sz="20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504" y="260649"/>
            <a:ext cx="5636301" cy="6408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571592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76672"/>
            <a:ext cx="7715200" cy="864096"/>
          </a:xfrm>
        </p:spPr>
        <p:txBody>
          <a:bodyPr>
            <a:normAutofit/>
          </a:bodyPr>
          <a:lstStyle/>
          <a:p>
            <a:pPr algn="ctr"/>
            <a:r>
              <a:rPr lang="en-US" sz="3200" b="1" dirty="0" smtClean="0">
                <a:solidFill>
                  <a:schemeClr val="accent1">
                    <a:lumMod val="50000"/>
                  </a:schemeClr>
                </a:solidFill>
              </a:rPr>
              <a:t>Construct validity</a:t>
            </a:r>
            <a:endParaRPr lang="ru-RU" sz="3200" b="1" dirty="0">
              <a:solidFill>
                <a:schemeClr val="accent1">
                  <a:lumMod val="50000"/>
                </a:schemeClr>
              </a:solidFill>
            </a:endParaRPr>
          </a:p>
        </p:txBody>
      </p:sp>
      <p:sp>
        <p:nvSpPr>
          <p:cNvPr id="3" name="Content Placeholder 2"/>
          <p:cNvSpPr>
            <a:spLocks noGrp="1"/>
          </p:cNvSpPr>
          <p:nvPr>
            <p:ph idx="1"/>
          </p:nvPr>
        </p:nvSpPr>
        <p:spPr>
          <a:xfrm>
            <a:off x="971600" y="1628800"/>
            <a:ext cx="7715200" cy="3228960"/>
          </a:xfrm>
        </p:spPr>
        <p:txBody>
          <a:bodyPr>
            <a:normAutofit lnSpcReduction="10000"/>
          </a:bodyPr>
          <a:lstStyle/>
          <a:p>
            <a:endParaRPr lang="en-US" dirty="0" smtClean="0"/>
          </a:p>
          <a:p>
            <a:endParaRPr lang="en-US" dirty="0" smtClean="0"/>
          </a:p>
          <a:p>
            <a:r>
              <a:rPr lang="ru-RU" dirty="0" smtClean="0"/>
              <a:t>С</a:t>
            </a:r>
            <a:r>
              <a:rPr lang="en-US" dirty="0" smtClean="0"/>
              <a:t>onstruct validity is a matter of the accumulation of research evidence. </a:t>
            </a:r>
            <a:endParaRPr lang="ru-RU" dirty="0" smtClean="0"/>
          </a:p>
          <a:p>
            <a:endParaRPr lang="ru-RU" dirty="0" smtClean="0"/>
          </a:p>
          <a:p>
            <a:r>
              <a:rPr lang="en-US" dirty="0" smtClean="0"/>
              <a:t>Construct validation research is never completed.</a:t>
            </a:r>
            <a:endParaRPr lang="ru-RU" dirty="0" smtClean="0"/>
          </a:p>
          <a:p>
            <a:endParaRPr lang="ru-RU" dirty="0"/>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99592" y="260648"/>
            <a:ext cx="8003232" cy="1096650"/>
          </a:xfrm>
        </p:spPr>
        <p:txBody>
          <a:bodyPr>
            <a:normAutofit/>
          </a:bodyPr>
          <a:lstStyle/>
          <a:p>
            <a:pPr algn="ctr"/>
            <a:r>
              <a:rPr lang="en-US" sz="3200" b="1" dirty="0">
                <a:solidFill>
                  <a:schemeClr val="tx1"/>
                </a:solidFill>
              </a:rPr>
              <a:t>Evidence for fair test use (DIF </a:t>
            </a:r>
            <a:r>
              <a:rPr lang="en-US" sz="3200" b="1" dirty="0" smtClean="0">
                <a:solidFill>
                  <a:schemeClr val="tx1"/>
                </a:solidFill>
              </a:rPr>
              <a:t>analysis on gender)</a:t>
            </a:r>
            <a:endParaRPr lang="ru-RU" sz="3200" b="1" dirty="0">
              <a:solidFill>
                <a:schemeClr val="tx1"/>
              </a:solidFill>
            </a:endParaRPr>
          </a:p>
        </p:txBody>
      </p:sp>
      <p:sp>
        <p:nvSpPr>
          <p:cNvPr id="2" name="Объект 1"/>
          <p:cNvSpPr>
            <a:spLocks noGrp="1"/>
          </p:cNvSpPr>
          <p:nvPr>
            <p:ph idx="1"/>
          </p:nvPr>
        </p:nvSpPr>
        <p:spPr>
          <a:xfrm>
            <a:off x="971600" y="1428736"/>
            <a:ext cx="7884876" cy="1857388"/>
          </a:xfrm>
          <a:ln>
            <a:solidFill>
              <a:schemeClr val="tx2">
                <a:lumMod val="75000"/>
              </a:schemeClr>
            </a:solidFill>
          </a:ln>
        </p:spPr>
        <p:txBody>
          <a:bodyPr>
            <a:normAutofit fontScale="25000" lnSpcReduction="20000"/>
          </a:bodyPr>
          <a:lstStyle/>
          <a:p>
            <a:pPr marL="0" indent="0">
              <a:buNone/>
            </a:pPr>
            <a:r>
              <a:rPr lang="en-US" sz="7200" i="1" dirty="0"/>
              <a:t>Test results for both genders (mathematics, test form 1</a:t>
            </a:r>
            <a:r>
              <a:rPr lang="en-US" sz="7200" i="1" dirty="0" smtClean="0"/>
              <a:t>)</a:t>
            </a:r>
            <a:endParaRPr lang="en-US" sz="4500" dirty="0" smtClean="0">
              <a:latin typeface="Courier New" panose="02070309020205020404" pitchFamily="49" charset="0"/>
              <a:cs typeface="Courier New" panose="02070309020205020404" pitchFamily="49" charset="0"/>
            </a:endParaRPr>
          </a:p>
          <a:p>
            <a:pPr marL="0" indent="0">
              <a:buNone/>
            </a:pPr>
            <a:r>
              <a:rPr lang="en-US" sz="4500" dirty="0" smtClean="0">
                <a:latin typeface="Courier New" panose="02070309020205020404" pitchFamily="49" charset="0"/>
                <a:cs typeface="Courier New" panose="02070309020205020404" pitchFamily="49" charset="0"/>
              </a:rPr>
              <a:t>					</a:t>
            </a:r>
            <a:r>
              <a:rPr lang="en-US" sz="5600" dirty="0" smtClean="0">
                <a:latin typeface="Courier New" panose="02070309020205020404" pitchFamily="49" charset="0"/>
                <a:cs typeface="Courier New" panose="02070309020205020404" pitchFamily="49" charset="0"/>
              </a:rPr>
              <a:t>Females               </a:t>
            </a:r>
            <a:r>
              <a:rPr lang="en-US" sz="5600" dirty="0">
                <a:latin typeface="Courier New" panose="02070309020205020404" pitchFamily="49" charset="0"/>
                <a:cs typeface="Courier New" panose="02070309020205020404" pitchFamily="49" charset="0"/>
              </a:rPr>
              <a:t>Males</a:t>
            </a:r>
            <a:endParaRPr lang="ru-RU" sz="5600" dirty="0">
              <a:latin typeface="Courier New" panose="02070309020205020404" pitchFamily="49" charset="0"/>
              <a:cs typeface="Courier New" panose="02070309020205020404" pitchFamily="49" charset="0"/>
            </a:endParaRPr>
          </a:p>
          <a:p>
            <a:pPr marL="0" indent="0">
              <a:buNone/>
            </a:pPr>
            <a:r>
              <a:rPr lang="en-US" sz="5600" dirty="0">
                <a:latin typeface="Courier New" panose="02070309020205020404" pitchFamily="49" charset="0"/>
                <a:cs typeface="Courier New" panose="02070309020205020404" pitchFamily="49" charset="0"/>
              </a:rPr>
              <a:t>Sample size			</a:t>
            </a:r>
            <a:r>
              <a:rPr lang="en-US" sz="5600" dirty="0" smtClean="0">
                <a:latin typeface="Courier New" panose="02070309020205020404" pitchFamily="49" charset="0"/>
                <a:cs typeface="Courier New" panose="02070309020205020404" pitchFamily="49" charset="0"/>
              </a:rPr>
              <a:t>	 </a:t>
            </a:r>
            <a:r>
              <a:rPr lang="en-US" sz="5600" dirty="0">
                <a:latin typeface="Courier New" panose="02070309020205020404" pitchFamily="49" charset="0"/>
                <a:cs typeface="Courier New" panose="02070309020205020404" pitchFamily="49" charset="0"/>
              </a:rPr>
              <a:t>1471            </a:t>
            </a:r>
            <a:r>
              <a:rPr lang="en-US" sz="5600" dirty="0" smtClean="0">
                <a:latin typeface="Courier New" panose="02070309020205020404" pitchFamily="49" charset="0"/>
                <a:cs typeface="Courier New" panose="02070309020205020404" pitchFamily="49" charset="0"/>
              </a:rPr>
              <a:t>      </a:t>
            </a:r>
            <a:r>
              <a:rPr lang="en-US" sz="5600" dirty="0">
                <a:latin typeface="Courier New" panose="02070309020205020404" pitchFamily="49" charset="0"/>
                <a:cs typeface="Courier New" panose="02070309020205020404" pitchFamily="49" charset="0"/>
              </a:rPr>
              <a:t>1545</a:t>
            </a:r>
            <a:endParaRPr lang="ru-RU" sz="5600" dirty="0">
              <a:latin typeface="Courier New" panose="02070309020205020404" pitchFamily="49" charset="0"/>
              <a:cs typeface="Courier New" panose="02070309020205020404" pitchFamily="49" charset="0"/>
            </a:endParaRPr>
          </a:p>
          <a:p>
            <a:pPr marL="0" indent="0">
              <a:buNone/>
            </a:pPr>
            <a:r>
              <a:rPr lang="en-US" sz="5600" dirty="0">
                <a:latin typeface="Courier New" panose="02070309020205020404" pitchFamily="49" charset="0"/>
                <a:cs typeface="Courier New" panose="02070309020205020404" pitchFamily="49" charset="0"/>
              </a:rPr>
              <a:t>Observed raw score: average (SD</a:t>
            </a:r>
            <a:r>
              <a:rPr lang="en-US" sz="5600" dirty="0" smtClean="0">
                <a:latin typeface="Courier New" panose="02070309020205020404" pitchFamily="49" charset="0"/>
                <a:cs typeface="Courier New" panose="02070309020205020404" pitchFamily="49" charset="0"/>
              </a:rPr>
              <a:t>)</a:t>
            </a:r>
            <a:r>
              <a:rPr lang="en-US" sz="5600" dirty="0">
                <a:latin typeface="Courier New" panose="02070309020205020404" pitchFamily="49" charset="0"/>
                <a:cs typeface="Courier New" panose="02070309020205020404" pitchFamily="49" charset="0"/>
              </a:rPr>
              <a:t>	</a:t>
            </a:r>
            <a:r>
              <a:rPr lang="en-US" sz="5600" dirty="0" smtClean="0">
                <a:latin typeface="Courier New" panose="02070309020205020404" pitchFamily="49" charset="0"/>
                <a:cs typeface="Courier New" panose="02070309020205020404" pitchFamily="49" charset="0"/>
              </a:rPr>
              <a:t>	 26.7 </a:t>
            </a:r>
            <a:r>
              <a:rPr lang="en-US" sz="5600" dirty="0">
                <a:latin typeface="Courier New" panose="02070309020205020404" pitchFamily="49" charset="0"/>
                <a:cs typeface="Courier New" panose="02070309020205020404" pitchFamily="49" charset="0"/>
              </a:rPr>
              <a:t>(8.4)            26.2 (8.3)</a:t>
            </a:r>
            <a:endParaRPr lang="ru-RU" sz="5600" dirty="0">
              <a:latin typeface="Courier New" panose="02070309020205020404" pitchFamily="49" charset="0"/>
              <a:cs typeface="Courier New" panose="02070309020205020404" pitchFamily="49" charset="0"/>
            </a:endParaRPr>
          </a:p>
          <a:p>
            <a:pPr marL="0" indent="0">
              <a:buNone/>
            </a:pPr>
            <a:r>
              <a:rPr lang="en-US" sz="5600" dirty="0" smtClean="0">
                <a:latin typeface="Courier New" panose="02070309020205020404" pitchFamily="49" charset="0"/>
                <a:cs typeface="Courier New" panose="02070309020205020404" pitchFamily="49" charset="0"/>
              </a:rPr>
              <a:t>Ability </a:t>
            </a:r>
            <a:r>
              <a:rPr lang="en-US" sz="5600" dirty="0">
                <a:latin typeface="Courier New" panose="02070309020205020404" pitchFamily="49" charset="0"/>
                <a:cs typeface="Courier New" panose="02070309020205020404" pitchFamily="49" charset="0"/>
              </a:rPr>
              <a:t>estimate: average  (SD)  </a:t>
            </a:r>
            <a:r>
              <a:rPr lang="en-US" sz="5600" dirty="0" smtClean="0">
                <a:latin typeface="Courier New" panose="02070309020205020404" pitchFamily="49" charset="0"/>
                <a:cs typeface="Courier New" panose="02070309020205020404" pitchFamily="49" charset="0"/>
              </a:rPr>
              <a:t>		 0.76 </a:t>
            </a:r>
            <a:r>
              <a:rPr lang="en-US" sz="5600" dirty="0">
                <a:latin typeface="Courier New" panose="02070309020205020404" pitchFamily="49" charset="0"/>
                <a:cs typeface="Courier New" panose="02070309020205020404" pitchFamily="49" charset="0"/>
              </a:rPr>
              <a:t>(1.15)         </a:t>
            </a:r>
            <a:r>
              <a:rPr lang="en-US" sz="5600" dirty="0" smtClean="0">
                <a:latin typeface="Courier New" panose="02070309020205020404" pitchFamily="49" charset="0"/>
                <a:cs typeface="Courier New" panose="02070309020205020404" pitchFamily="49" charset="0"/>
              </a:rPr>
              <a:t>  </a:t>
            </a:r>
            <a:r>
              <a:rPr lang="en-US" sz="5600" dirty="0">
                <a:latin typeface="Courier New" panose="02070309020205020404" pitchFamily="49" charset="0"/>
                <a:cs typeface="Courier New" panose="02070309020205020404" pitchFamily="49" charset="0"/>
              </a:rPr>
              <a:t>0.69 (1.11)</a:t>
            </a:r>
            <a:endParaRPr lang="ru-RU" sz="5600" dirty="0">
              <a:latin typeface="Courier New" panose="02070309020205020404" pitchFamily="49" charset="0"/>
              <a:cs typeface="Courier New" panose="02070309020205020404" pitchFamily="49" charset="0"/>
            </a:endParaRPr>
          </a:p>
          <a:p>
            <a:pPr marL="0" indent="0">
              <a:buNone/>
            </a:pPr>
            <a:endParaRPr lang="ru-RU" dirty="0"/>
          </a:p>
        </p:txBody>
      </p:sp>
      <p:pic>
        <p:nvPicPr>
          <p:cNvPr id="4" name="Picture 6"/>
          <p:cNvPicPr/>
          <p:nvPr/>
        </p:nvPicPr>
        <p:blipFill>
          <a:blip r:embed="rId2" cstate="print"/>
          <a:srcRect/>
          <a:stretch>
            <a:fillRect/>
          </a:stretch>
        </p:blipFill>
        <p:spPr bwMode="auto">
          <a:xfrm>
            <a:off x="2555776" y="3430685"/>
            <a:ext cx="6283662" cy="3427315"/>
          </a:xfrm>
          <a:prstGeom prst="rect">
            <a:avLst/>
          </a:prstGeom>
          <a:noFill/>
          <a:ln w="9525">
            <a:solidFill>
              <a:schemeClr val="tx2">
                <a:lumMod val="75000"/>
              </a:schemeClr>
            </a:solidFill>
            <a:miter lim="800000"/>
            <a:headEnd/>
            <a:tailEnd/>
          </a:ln>
        </p:spPr>
      </p:pic>
      <p:sp>
        <p:nvSpPr>
          <p:cNvPr id="6" name="Rectangle 5"/>
          <p:cNvSpPr/>
          <p:nvPr/>
        </p:nvSpPr>
        <p:spPr>
          <a:xfrm>
            <a:off x="899592" y="3789040"/>
            <a:ext cx="1571636" cy="1631216"/>
          </a:xfrm>
          <a:prstGeom prst="rect">
            <a:avLst/>
          </a:prstGeom>
        </p:spPr>
        <p:txBody>
          <a:bodyPr wrap="square">
            <a:spAutoFit/>
          </a:bodyPr>
          <a:lstStyle/>
          <a:p>
            <a:pPr>
              <a:buFontTx/>
              <a:buNone/>
            </a:pPr>
            <a:r>
              <a:rPr lang="en-US" sz="2000" dirty="0" smtClean="0"/>
              <a:t>The method: </a:t>
            </a:r>
          </a:p>
          <a:p>
            <a:pPr>
              <a:buFontTx/>
              <a:buNone/>
            </a:pPr>
            <a:r>
              <a:rPr lang="en-US" sz="2000" dirty="0" smtClean="0"/>
              <a:t>t-test and  </a:t>
            </a:r>
          </a:p>
          <a:p>
            <a:pPr>
              <a:buFontTx/>
              <a:buNone/>
            </a:pPr>
            <a:r>
              <a:rPr lang="en-US" sz="2000" dirty="0" smtClean="0"/>
              <a:t>Mantel</a:t>
            </a:r>
            <a:r>
              <a:rPr lang="ru-RU" sz="2000" dirty="0" smtClean="0"/>
              <a:t>-</a:t>
            </a:r>
            <a:r>
              <a:rPr lang="en-US" sz="2000" dirty="0" smtClean="0"/>
              <a:t>Haenzel </a:t>
            </a:r>
          </a:p>
          <a:p>
            <a:pPr>
              <a:buFontTx/>
              <a:buNone/>
            </a:pPr>
            <a:r>
              <a:rPr lang="en-US" sz="2000" dirty="0" smtClean="0"/>
              <a:t>statistics</a:t>
            </a:r>
            <a:endParaRPr lang="ru-RU" sz="2000" dirty="0"/>
          </a:p>
        </p:txBody>
      </p:sp>
    </p:spTree>
    <p:extLst>
      <p:ext uri="{BB962C8B-B14F-4D97-AF65-F5344CB8AC3E}">
        <p14:creationId xmlns:p14="http://schemas.microsoft.com/office/powerpoint/2010/main" xmlns="" val="1063001543"/>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43608" y="260648"/>
            <a:ext cx="7653536" cy="1296144"/>
          </a:xfrm>
        </p:spPr>
        <p:txBody>
          <a:bodyPr>
            <a:noAutofit/>
          </a:bodyPr>
          <a:lstStyle/>
          <a:p>
            <a:pPr algn="ctr"/>
            <a:r>
              <a:rPr lang="en-US" sz="3200" b="1" dirty="0">
                <a:solidFill>
                  <a:schemeClr val="tx1"/>
                </a:solidFill>
              </a:rPr>
              <a:t>Testing of hypotheses that follow from the theoretical foundation of the test </a:t>
            </a:r>
            <a:r>
              <a:rPr lang="en-US" sz="3200" b="1" dirty="0" smtClean="0">
                <a:solidFill>
                  <a:schemeClr val="tx1"/>
                </a:solidFill>
              </a:rPr>
              <a:t>construct</a:t>
            </a:r>
            <a:endParaRPr lang="ru-RU" sz="3200" b="1" dirty="0">
              <a:solidFill>
                <a:schemeClr val="tx1"/>
              </a:solidFill>
            </a:endParaRPr>
          </a:p>
        </p:txBody>
      </p:sp>
      <p:sp>
        <p:nvSpPr>
          <p:cNvPr id="2" name="Объект 1"/>
          <p:cNvSpPr>
            <a:spLocks noGrp="1"/>
          </p:cNvSpPr>
          <p:nvPr>
            <p:ph idx="1"/>
          </p:nvPr>
        </p:nvSpPr>
        <p:spPr>
          <a:xfrm>
            <a:off x="1187624" y="1772816"/>
            <a:ext cx="7228325" cy="4442266"/>
          </a:xfrm>
        </p:spPr>
        <p:txBody>
          <a:bodyPr>
            <a:normAutofit/>
          </a:bodyPr>
          <a:lstStyle/>
          <a:p>
            <a:pPr marL="0" indent="0"/>
            <a:r>
              <a:rPr lang="en-US" sz="2400" i="1" u="sng" dirty="0" smtClean="0">
                <a:solidFill>
                  <a:schemeClr val="accent2">
                    <a:lumMod val="50000"/>
                  </a:schemeClr>
                </a:solidFill>
              </a:rPr>
              <a:t> The </a:t>
            </a:r>
            <a:r>
              <a:rPr lang="en-US" sz="2400" i="1" u="sng" dirty="0">
                <a:solidFill>
                  <a:schemeClr val="accent2">
                    <a:lumMod val="50000"/>
                  </a:schemeClr>
                </a:solidFill>
              </a:rPr>
              <a:t>first </a:t>
            </a:r>
            <a:r>
              <a:rPr lang="en-US" sz="2400" i="1" u="sng" dirty="0" smtClean="0">
                <a:solidFill>
                  <a:schemeClr val="accent2">
                    <a:lumMod val="50000"/>
                  </a:schemeClr>
                </a:solidFill>
              </a:rPr>
              <a:t>hypothesis:</a:t>
            </a:r>
          </a:p>
          <a:p>
            <a:pPr marL="0" indent="0">
              <a:buNone/>
            </a:pPr>
            <a:r>
              <a:rPr lang="en-US" sz="2000" dirty="0" smtClean="0"/>
              <a:t>The </a:t>
            </a:r>
            <a:r>
              <a:rPr lang="en-US" sz="2000" dirty="0"/>
              <a:t>items of three levels related to the same block and meeting the theoretically-grounded criteria of three levels should be built into a difficulty-based </a:t>
            </a:r>
            <a:r>
              <a:rPr lang="en-US" sz="2000" dirty="0" smtClean="0"/>
              <a:t>hierarchy</a:t>
            </a:r>
          </a:p>
          <a:p>
            <a:pPr marL="0" indent="0">
              <a:buNone/>
            </a:pPr>
            <a:endParaRPr lang="ru-RU" sz="2000" dirty="0"/>
          </a:p>
          <a:p>
            <a:pPr marL="0" indent="0"/>
            <a:r>
              <a:rPr lang="en-US" sz="2000" i="1" u="sng" dirty="0" smtClean="0">
                <a:solidFill>
                  <a:schemeClr val="accent2">
                    <a:lumMod val="50000"/>
                  </a:schemeClr>
                </a:solidFill>
              </a:rPr>
              <a:t> </a:t>
            </a:r>
            <a:r>
              <a:rPr lang="en-US" sz="2400" i="1" u="sng" dirty="0" smtClean="0">
                <a:solidFill>
                  <a:schemeClr val="accent2">
                    <a:lumMod val="50000"/>
                  </a:schemeClr>
                </a:solidFill>
              </a:rPr>
              <a:t>The second hypothesis:</a:t>
            </a:r>
          </a:p>
          <a:p>
            <a:pPr marL="0" indent="0">
              <a:buNone/>
            </a:pPr>
            <a:r>
              <a:rPr lang="en-US" sz="2000" dirty="0" smtClean="0"/>
              <a:t>Towards the end of the primary school the syllabus is expected to be acquired on the 2</a:t>
            </a:r>
            <a:r>
              <a:rPr lang="en-US" sz="2000" baseline="30000" dirty="0" smtClean="0"/>
              <a:t>nd</a:t>
            </a:r>
            <a:r>
              <a:rPr lang="en-US" sz="2000" dirty="0" smtClean="0"/>
              <a:t>, reflexive, level. Acquiring this syllabus on the 3</a:t>
            </a:r>
            <a:r>
              <a:rPr lang="en-US" sz="2000" baseline="30000" dirty="0" smtClean="0"/>
              <a:t>rd</a:t>
            </a:r>
            <a:r>
              <a:rPr lang="en-US" sz="2000" dirty="0" smtClean="0"/>
              <a:t>, functional, level is expected to happen towards the end of the middle school.    </a:t>
            </a:r>
            <a:endParaRPr lang="ru-RU" sz="2000" dirty="0" smtClean="0"/>
          </a:p>
          <a:p>
            <a:pPr marL="0" indent="0">
              <a:buNone/>
            </a:pPr>
            <a:endParaRPr lang="ru-RU" dirty="0"/>
          </a:p>
        </p:txBody>
      </p:sp>
    </p:spTree>
    <p:extLst>
      <p:ext uri="{BB962C8B-B14F-4D97-AF65-F5344CB8AC3E}">
        <p14:creationId xmlns:p14="http://schemas.microsoft.com/office/powerpoint/2010/main" xmlns="" val="3987277263"/>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solidFill>
                  <a:schemeClr val="accent1">
                    <a:lumMod val="75000"/>
                  </a:schemeClr>
                </a:solidFill>
              </a:rPr>
              <a:t>Outline of presentation</a:t>
            </a:r>
            <a:endParaRPr lang="ru-RU" sz="3200" b="1" dirty="0">
              <a:solidFill>
                <a:schemeClr val="accent1">
                  <a:lumMod val="75000"/>
                </a:schemeClr>
              </a:solidFill>
            </a:endParaRPr>
          </a:p>
        </p:txBody>
      </p:sp>
      <p:sp>
        <p:nvSpPr>
          <p:cNvPr id="3" name="Объект 2"/>
          <p:cNvSpPr>
            <a:spLocks noGrp="1"/>
          </p:cNvSpPr>
          <p:nvPr>
            <p:ph idx="1"/>
          </p:nvPr>
        </p:nvSpPr>
        <p:spPr>
          <a:xfrm>
            <a:off x="1187624" y="2060848"/>
            <a:ext cx="7339012" cy="4572000"/>
          </a:xfrm>
        </p:spPr>
        <p:txBody>
          <a:bodyPr>
            <a:normAutofit/>
          </a:bodyPr>
          <a:lstStyle/>
          <a:p>
            <a:pPr lvl="0"/>
            <a:r>
              <a:rPr lang="en-US" sz="2400" dirty="0" smtClean="0"/>
              <a:t>SAM test development process</a:t>
            </a:r>
            <a:endParaRPr lang="ru-RU" sz="2400" dirty="0" smtClean="0"/>
          </a:p>
          <a:p>
            <a:pPr lvl="0"/>
            <a:r>
              <a:rPr lang="en-US" sz="2400" dirty="0" smtClean="0"/>
              <a:t>Analysis of psychometric quality of test items and tests</a:t>
            </a:r>
            <a:endParaRPr lang="ru-RU" sz="2400" dirty="0" smtClean="0"/>
          </a:p>
          <a:p>
            <a:pPr lvl="0"/>
            <a:r>
              <a:rPr lang="en-US" sz="2400" dirty="0" smtClean="0"/>
              <a:t>SAM validity study </a:t>
            </a:r>
            <a:endParaRPr lang="ru-RU" sz="2400" dirty="0" smtClean="0"/>
          </a:p>
          <a:p>
            <a:pPr lvl="0"/>
            <a:r>
              <a:rPr lang="en-US" sz="2400" dirty="0" smtClean="0"/>
              <a:t>International expertise of SAM</a:t>
            </a:r>
            <a:endParaRPr lang="ru-RU" sz="2400" dirty="0" smtClean="0"/>
          </a:p>
          <a:p>
            <a:pPr lvl="0"/>
            <a:r>
              <a:rPr lang="en-US" sz="2400" dirty="0" smtClean="0"/>
              <a:t>Localization and adaptation of SAM tests for use in other countries and cultures</a:t>
            </a:r>
            <a:endParaRPr lang="ru-RU" sz="2400" dirty="0" smtClean="0"/>
          </a:p>
          <a:p>
            <a:pPr marL="0" indent="0">
              <a:buNone/>
            </a:pPr>
            <a:r>
              <a:rPr lang="ru-RU" dirty="0" smtClean="0"/>
              <a:t>	</a:t>
            </a:r>
            <a:endParaRPr lang="ru-RU" dirty="0"/>
          </a:p>
        </p:txBody>
      </p:sp>
    </p:spTree>
    <p:extLst>
      <p:ext uri="{BB962C8B-B14F-4D97-AF65-F5344CB8AC3E}">
        <p14:creationId xmlns:p14="http://schemas.microsoft.com/office/powerpoint/2010/main" xmlns="" val="2416960146"/>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Диаграмма 3"/>
          <p:cNvGraphicFramePr>
            <a:graphicFrameLocks/>
          </p:cNvGraphicFramePr>
          <p:nvPr>
            <p:extLst>
              <p:ext uri="{D42A27DB-BD31-4B8C-83A1-F6EECF244321}">
                <p14:modId xmlns:p14="http://schemas.microsoft.com/office/powerpoint/2010/main" xmlns="" val="2412040532"/>
              </p:ext>
            </p:extLst>
          </p:nvPr>
        </p:nvGraphicFramePr>
        <p:xfrm>
          <a:off x="323528" y="2996952"/>
          <a:ext cx="8568952" cy="3528392"/>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4"/>
          <p:cNvSpPr/>
          <p:nvPr/>
        </p:nvSpPr>
        <p:spPr>
          <a:xfrm>
            <a:off x="323528" y="2477611"/>
            <a:ext cx="8424936" cy="461665"/>
          </a:xfrm>
          <a:prstGeom prst="rect">
            <a:avLst/>
          </a:prstGeom>
        </p:spPr>
        <p:txBody>
          <a:bodyPr wrap="square">
            <a:spAutoFit/>
          </a:bodyPr>
          <a:lstStyle/>
          <a:p>
            <a:r>
              <a:rPr lang="en-US" sz="2400" dirty="0"/>
              <a:t>Distribution of difficulty levels (</a:t>
            </a:r>
            <a:r>
              <a:rPr lang="en-US" sz="2400" dirty="0" smtClean="0"/>
              <a:t>Math, </a:t>
            </a:r>
            <a:r>
              <a:rPr lang="en-US" sz="2400" dirty="0"/>
              <a:t>test form 1)</a:t>
            </a:r>
            <a:endParaRPr lang="ru-RU" sz="2400" dirty="0"/>
          </a:p>
        </p:txBody>
      </p:sp>
      <p:sp>
        <p:nvSpPr>
          <p:cNvPr id="6" name="Скругленный прямоугольник 5"/>
          <p:cNvSpPr/>
          <p:nvPr/>
        </p:nvSpPr>
        <p:spPr>
          <a:xfrm>
            <a:off x="323528" y="404664"/>
            <a:ext cx="8568952" cy="1736646"/>
          </a:xfrm>
          <a:prstGeom prst="round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i="1" u="sng" dirty="0" smtClean="0">
                <a:solidFill>
                  <a:schemeClr val="tx1"/>
                </a:solidFill>
              </a:rPr>
              <a:t>The first hypothesis: </a:t>
            </a:r>
          </a:p>
          <a:p>
            <a:r>
              <a:rPr lang="en-US" sz="2400" dirty="0" smtClean="0">
                <a:solidFill>
                  <a:schemeClr val="tx1"/>
                </a:solidFill>
              </a:rPr>
              <a:t>The items of three levels related to the same block and meeting the theoretically-grounded criteria of three levels should be built into a difficulty-based hierarchy. </a:t>
            </a:r>
            <a:endParaRPr lang="ru-RU" sz="2400" dirty="0">
              <a:solidFill>
                <a:schemeClr val="tx1"/>
              </a:solidFill>
            </a:endParaRPr>
          </a:p>
        </p:txBody>
      </p:sp>
    </p:spTree>
    <p:extLst>
      <p:ext uri="{BB962C8B-B14F-4D97-AF65-F5344CB8AC3E}">
        <p14:creationId xmlns:p14="http://schemas.microsoft.com/office/powerpoint/2010/main" xmlns="" val="3863604895"/>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548680"/>
            <a:ext cx="7715200" cy="868958"/>
          </a:xfrm>
        </p:spPr>
        <p:txBody>
          <a:bodyPr>
            <a:normAutofit/>
          </a:bodyPr>
          <a:lstStyle/>
          <a:p>
            <a:pPr>
              <a:defRPr/>
            </a:pPr>
            <a:r>
              <a:rPr lang="en-US" sz="3200" b="1" dirty="0" smtClean="0">
                <a:solidFill>
                  <a:schemeClr val="tx1"/>
                </a:solidFill>
                <a:latin typeface="+mn-lt"/>
                <a:ea typeface="+mn-ea"/>
                <a:cs typeface="+mn-cs"/>
              </a:rPr>
              <a:t>Verification of the second hypothesis</a:t>
            </a:r>
            <a:endParaRPr lang="ru-RU" sz="3600" dirty="0">
              <a:solidFill>
                <a:schemeClr val="tx1"/>
              </a:solidFill>
            </a:endParaRPr>
          </a:p>
        </p:txBody>
      </p:sp>
      <p:sp>
        <p:nvSpPr>
          <p:cNvPr id="3" name="Content Placeholder 2"/>
          <p:cNvSpPr>
            <a:spLocks noGrp="1"/>
          </p:cNvSpPr>
          <p:nvPr>
            <p:ph idx="1"/>
          </p:nvPr>
        </p:nvSpPr>
        <p:spPr>
          <a:solidFill>
            <a:schemeClr val="bg2">
              <a:lumMod val="20000"/>
              <a:lumOff val="80000"/>
            </a:schemeClr>
          </a:solidFill>
          <a:ln>
            <a:noFill/>
          </a:ln>
        </p:spPr>
        <p:txBody>
          <a:bodyPr>
            <a:normAutofit/>
          </a:bodyPr>
          <a:lstStyle/>
          <a:p>
            <a:pPr>
              <a:defRPr/>
            </a:pPr>
            <a:r>
              <a:rPr lang="en-US" sz="2200" dirty="0" smtClean="0"/>
              <a:t>A special study conducted in years 2011-2012. </a:t>
            </a:r>
          </a:p>
          <a:p>
            <a:pPr>
              <a:defRPr/>
            </a:pPr>
            <a:r>
              <a:rPr lang="en-US" sz="2200" dirty="0" smtClean="0"/>
              <a:t>Research design: in 2011 the tests were administered on four age groups – students of the 4</a:t>
            </a:r>
            <a:r>
              <a:rPr lang="en-US" sz="2200" baseline="30000" dirty="0" smtClean="0"/>
              <a:t>th</a:t>
            </a:r>
            <a:r>
              <a:rPr lang="en-US" sz="2200" dirty="0" smtClean="0"/>
              <a:t>, 6</a:t>
            </a:r>
            <a:r>
              <a:rPr lang="en-US" sz="2200" baseline="30000" dirty="0" smtClean="0"/>
              <a:t>th</a:t>
            </a:r>
            <a:r>
              <a:rPr lang="en-US" sz="2200" dirty="0" smtClean="0"/>
              <a:t>, 8</a:t>
            </a:r>
            <a:r>
              <a:rPr lang="en-US" sz="2200" baseline="30000" dirty="0" smtClean="0"/>
              <a:t>th</a:t>
            </a:r>
            <a:r>
              <a:rPr lang="en-US" sz="2200" dirty="0" smtClean="0"/>
              <a:t> and 10</a:t>
            </a:r>
            <a:r>
              <a:rPr lang="en-US" sz="2200" baseline="30000" dirty="0" smtClean="0"/>
              <a:t>th</a:t>
            </a:r>
            <a:r>
              <a:rPr lang="en-US" sz="2200" dirty="0" smtClean="0"/>
              <a:t> grades. One year later the same tests were administered on the same students who were studying at the moment in the 5</a:t>
            </a:r>
            <a:r>
              <a:rPr lang="en-US" sz="2200" baseline="30000" dirty="0" smtClean="0"/>
              <a:t>th</a:t>
            </a:r>
            <a:r>
              <a:rPr lang="en-US" sz="2200" dirty="0" smtClean="0"/>
              <a:t>, 7</a:t>
            </a:r>
            <a:r>
              <a:rPr lang="en-US" sz="2200" baseline="30000" dirty="0" smtClean="0"/>
              <a:t>th</a:t>
            </a:r>
            <a:r>
              <a:rPr lang="en-US" sz="2200" dirty="0" smtClean="0"/>
              <a:t>, 9</a:t>
            </a:r>
            <a:r>
              <a:rPr lang="en-US" sz="2200" baseline="30000" dirty="0" smtClean="0"/>
              <a:t>th</a:t>
            </a:r>
            <a:r>
              <a:rPr lang="en-US" sz="2200" dirty="0" smtClean="0"/>
              <a:t> and 11</a:t>
            </a:r>
            <a:r>
              <a:rPr lang="en-US" sz="2200" baseline="30000" dirty="0" smtClean="0"/>
              <a:t>th</a:t>
            </a:r>
            <a:r>
              <a:rPr lang="en-US" sz="2200" dirty="0" smtClean="0"/>
              <a:t> grades. </a:t>
            </a:r>
          </a:p>
          <a:p>
            <a:pPr>
              <a:defRPr/>
            </a:pPr>
            <a:r>
              <a:rPr lang="en-US" sz="2200" dirty="0" smtClean="0"/>
              <a:t>Testing was done in spring, at the end of academic year. </a:t>
            </a:r>
          </a:p>
          <a:p>
            <a:pPr>
              <a:defRPr/>
            </a:pPr>
            <a:r>
              <a:rPr lang="en-US" sz="2200" dirty="0" smtClean="0"/>
              <a:t>Sample included about 100 examinees in each grade. </a:t>
            </a:r>
            <a:endParaRPr lang="ru-RU" sz="2200" dirty="0" smtClean="0"/>
          </a:p>
          <a:p>
            <a:pPr>
              <a:defRPr/>
            </a:pPr>
            <a:endParaRPr lang="ru-RU" sz="2800" dirty="0"/>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971600" y="188640"/>
            <a:ext cx="7889422" cy="1876757"/>
          </a:xfrm>
          <a:prstGeom prst="round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i="1" u="sng" dirty="0" smtClean="0">
                <a:solidFill>
                  <a:schemeClr val="tx2"/>
                </a:solidFill>
              </a:rPr>
              <a:t>The second hypothesis:</a:t>
            </a:r>
          </a:p>
          <a:p>
            <a:r>
              <a:rPr lang="en-US" sz="2000" dirty="0" smtClean="0">
                <a:solidFill>
                  <a:schemeClr val="tx2"/>
                </a:solidFill>
              </a:rPr>
              <a:t>Towards the end of the primary school the syllabus is expected to be acquired on the 2</a:t>
            </a:r>
            <a:r>
              <a:rPr lang="en-US" sz="2000" baseline="30000" dirty="0" smtClean="0">
                <a:solidFill>
                  <a:schemeClr val="tx2"/>
                </a:solidFill>
              </a:rPr>
              <a:t>nd</a:t>
            </a:r>
            <a:r>
              <a:rPr lang="en-US" sz="2000" dirty="0" smtClean="0">
                <a:solidFill>
                  <a:schemeClr val="tx2"/>
                </a:solidFill>
              </a:rPr>
              <a:t>, reflexive, level. Acquiring this syllabus on the 3</a:t>
            </a:r>
            <a:r>
              <a:rPr lang="en-US" sz="2000" baseline="30000" dirty="0" smtClean="0">
                <a:solidFill>
                  <a:schemeClr val="tx2"/>
                </a:solidFill>
              </a:rPr>
              <a:t>rd</a:t>
            </a:r>
            <a:r>
              <a:rPr lang="en-US" sz="2000" dirty="0" smtClean="0">
                <a:solidFill>
                  <a:schemeClr val="tx2"/>
                </a:solidFill>
              </a:rPr>
              <a:t>, functional, level is expected to happen towards the end of the middle school.    </a:t>
            </a:r>
            <a:endParaRPr lang="ru-RU" sz="2000" dirty="0" smtClean="0">
              <a:solidFill>
                <a:schemeClr val="tx2"/>
              </a:solidFill>
            </a:endParaRPr>
          </a:p>
        </p:txBody>
      </p:sp>
      <p:pic>
        <p:nvPicPr>
          <p:cNvPr id="7" name="Picture 3"/>
          <p:cNvPicPr/>
          <p:nvPr/>
        </p:nvPicPr>
        <p:blipFill>
          <a:blip r:embed="rId2" cstate="print"/>
          <a:srcRect/>
          <a:stretch>
            <a:fillRect/>
          </a:stretch>
        </p:blipFill>
        <p:spPr bwMode="auto">
          <a:xfrm>
            <a:off x="2051720" y="2914650"/>
            <a:ext cx="5934075" cy="3943350"/>
          </a:xfrm>
          <a:prstGeom prst="rect">
            <a:avLst/>
          </a:prstGeom>
          <a:noFill/>
          <a:ln w="9525">
            <a:solidFill>
              <a:schemeClr val="tx1">
                <a:lumMod val="75000"/>
              </a:schemeClr>
            </a:solidFill>
            <a:miter lim="800000"/>
            <a:headEnd/>
            <a:tailEnd/>
          </a:ln>
        </p:spPr>
      </p:pic>
      <p:sp>
        <p:nvSpPr>
          <p:cNvPr id="2" name="Прямоугольник 1"/>
          <p:cNvSpPr/>
          <p:nvPr/>
        </p:nvSpPr>
        <p:spPr>
          <a:xfrm>
            <a:off x="899593" y="2204864"/>
            <a:ext cx="7992888" cy="707886"/>
          </a:xfrm>
          <a:prstGeom prst="rect">
            <a:avLst/>
          </a:prstGeom>
        </p:spPr>
        <p:txBody>
          <a:bodyPr wrap="square">
            <a:spAutoFit/>
          </a:bodyPr>
          <a:lstStyle/>
          <a:p>
            <a:pPr algn="ctr"/>
            <a:r>
              <a:rPr lang="en-US" sz="2000" b="1" dirty="0"/>
              <a:t>Students distribution of different grades depending on proficiency </a:t>
            </a:r>
            <a:r>
              <a:rPr lang="en-US" sz="2000" b="1" dirty="0" smtClean="0"/>
              <a:t>level</a:t>
            </a:r>
            <a:r>
              <a:rPr lang="ru-RU" sz="2000" b="1" dirty="0" smtClean="0"/>
              <a:t> </a:t>
            </a:r>
            <a:r>
              <a:rPr lang="en-US" sz="2000" b="1" dirty="0" smtClean="0"/>
              <a:t>in </a:t>
            </a:r>
            <a:r>
              <a:rPr lang="en-US" sz="2000" b="1" dirty="0"/>
              <a:t>mathematics </a:t>
            </a:r>
            <a:endParaRPr lang="ru-RU" sz="2000" b="1" dirty="0"/>
          </a:p>
        </p:txBody>
      </p:sp>
    </p:spTree>
    <p:extLst>
      <p:ext uri="{BB962C8B-B14F-4D97-AF65-F5344CB8AC3E}">
        <p14:creationId xmlns:p14="http://schemas.microsoft.com/office/powerpoint/2010/main" xmlns="" val="4113927812"/>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Прямая со стрелкой 3"/>
          <p:cNvCxnSpPr/>
          <p:nvPr/>
        </p:nvCxnSpPr>
        <p:spPr>
          <a:xfrm>
            <a:off x="6084168" y="1772816"/>
            <a:ext cx="839385" cy="1043335"/>
          </a:xfrm>
          <a:prstGeom prst="straightConnector1">
            <a:avLst/>
          </a:prstGeom>
          <a:ln w="114300">
            <a:solidFill>
              <a:schemeClr val="tx1"/>
            </a:solidFill>
            <a:tailEnd type="arrow"/>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 стрелкой 4"/>
          <p:cNvCxnSpPr/>
          <p:nvPr/>
        </p:nvCxnSpPr>
        <p:spPr>
          <a:xfrm rot="5400000">
            <a:off x="2398687" y="1857897"/>
            <a:ext cx="1071570" cy="901408"/>
          </a:xfrm>
          <a:prstGeom prst="straightConnector1">
            <a:avLst/>
          </a:prstGeom>
          <a:ln w="1143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Скругленный прямоугольник 5"/>
          <p:cNvSpPr/>
          <p:nvPr/>
        </p:nvSpPr>
        <p:spPr>
          <a:xfrm>
            <a:off x="1691680" y="476672"/>
            <a:ext cx="6394379" cy="1071570"/>
          </a:xfrm>
          <a:prstGeom prst="roundRect">
            <a:avLst/>
          </a:prstGeom>
          <a:solidFill>
            <a:schemeClr val="accent1">
              <a:lumMod val="20000"/>
              <a:lumOff val="80000"/>
            </a:schemeClr>
          </a:solidFill>
          <a:ln>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chemeClr val="tx1"/>
                </a:solidFill>
              </a:rPr>
              <a:t>Criterion  validity</a:t>
            </a:r>
            <a:endParaRPr lang="ru-RU" sz="4000" b="1" dirty="0">
              <a:solidFill>
                <a:schemeClr val="tx1"/>
              </a:solidFill>
            </a:endParaRPr>
          </a:p>
        </p:txBody>
      </p:sp>
      <p:sp>
        <p:nvSpPr>
          <p:cNvPr id="7" name="Скругленный прямоугольник 6"/>
          <p:cNvSpPr/>
          <p:nvPr/>
        </p:nvSpPr>
        <p:spPr>
          <a:xfrm>
            <a:off x="971600" y="2924944"/>
            <a:ext cx="3500979" cy="1004122"/>
          </a:xfrm>
          <a:prstGeom prst="roundRect">
            <a:avLst/>
          </a:prstGeom>
          <a:solidFill>
            <a:schemeClr val="accent1">
              <a:lumMod val="20000"/>
              <a:lumOff val="80000"/>
            </a:schemeClr>
          </a:solidFill>
          <a:ln>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accent2">
                    <a:lumMod val="50000"/>
                  </a:schemeClr>
                </a:solidFill>
              </a:rPr>
              <a:t>Concurrent  validity</a:t>
            </a:r>
            <a:endParaRPr lang="ru-RU" sz="3200" b="1" dirty="0">
              <a:solidFill>
                <a:schemeClr val="accent2">
                  <a:lumMod val="50000"/>
                </a:schemeClr>
              </a:solidFill>
            </a:endParaRPr>
          </a:p>
        </p:txBody>
      </p:sp>
      <p:sp>
        <p:nvSpPr>
          <p:cNvPr id="8" name="Скругленный прямоугольник 7"/>
          <p:cNvSpPr/>
          <p:nvPr/>
        </p:nvSpPr>
        <p:spPr>
          <a:xfrm>
            <a:off x="5076056" y="2924944"/>
            <a:ext cx="3635896" cy="936104"/>
          </a:xfrm>
          <a:prstGeom prst="roundRect">
            <a:avLst/>
          </a:prstGeom>
          <a:solidFill>
            <a:schemeClr val="accent1">
              <a:lumMod val="20000"/>
              <a:lumOff val="80000"/>
            </a:schemeClr>
          </a:solidFill>
          <a:ln>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accent2">
                    <a:lumMod val="50000"/>
                  </a:schemeClr>
                </a:solidFill>
              </a:rPr>
              <a:t>Predictive </a:t>
            </a:r>
            <a:endParaRPr lang="ru-RU" sz="3200" b="1" dirty="0" smtClean="0">
              <a:solidFill>
                <a:schemeClr val="accent2">
                  <a:lumMod val="50000"/>
                </a:schemeClr>
              </a:solidFill>
            </a:endParaRPr>
          </a:p>
          <a:p>
            <a:pPr algn="ctr"/>
            <a:r>
              <a:rPr lang="en-US" sz="3200" b="1" dirty="0" smtClean="0">
                <a:solidFill>
                  <a:schemeClr val="accent2">
                    <a:lumMod val="50000"/>
                  </a:schemeClr>
                </a:solidFill>
              </a:rPr>
              <a:t>validity</a:t>
            </a:r>
            <a:endParaRPr lang="ru-RU" sz="3200" b="1" dirty="0">
              <a:solidFill>
                <a:schemeClr val="accent2">
                  <a:lumMod val="50000"/>
                </a:schemeClr>
              </a:solidFill>
            </a:endParaRPr>
          </a:p>
        </p:txBody>
      </p:sp>
      <p:sp>
        <p:nvSpPr>
          <p:cNvPr id="9" name="Rectangle 8"/>
          <p:cNvSpPr/>
          <p:nvPr/>
        </p:nvSpPr>
        <p:spPr>
          <a:xfrm>
            <a:off x="971600" y="4365104"/>
            <a:ext cx="7314606" cy="1938992"/>
          </a:xfrm>
          <a:prstGeom prst="rect">
            <a:avLst/>
          </a:prstGeom>
        </p:spPr>
        <p:txBody>
          <a:bodyPr wrap="square">
            <a:spAutoFit/>
          </a:bodyPr>
          <a:lstStyle/>
          <a:p>
            <a:r>
              <a:rPr lang="en-US" sz="2400" dirty="0" smtClean="0">
                <a:solidFill>
                  <a:schemeClr val="accent2">
                    <a:lumMod val="50000"/>
                  </a:schemeClr>
                </a:solidFill>
              </a:rPr>
              <a:t>Predictive validity </a:t>
            </a:r>
            <a:r>
              <a:rPr lang="en-US" sz="2400" dirty="0" smtClean="0"/>
              <a:t>shows how well a test can predict future criterion scores. </a:t>
            </a:r>
          </a:p>
          <a:p>
            <a:r>
              <a:rPr lang="en-US" sz="2400" dirty="0" smtClean="0">
                <a:solidFill>
                  <a:schemeClr val="accent2">
                    <a:lumMod val="50000"/>
                  </a:schemeClr>
                </a:solidFill>
              </a:rPr>
              <a:t>Concurrent criterion validity </a:t>
            </a:r>
            <a:r>
              <a:rPr lang="en-US" sz="2400" dirty="0" smtClean="0"/>
              <a:t>answers the question how test results are related to a criterion at present. </a:t>
            </a:r>
            <a:endParaRPr lang="ru-RU" sz="2400" dirty="0" smtClean="0"/>
          </a:p>
        </p:txBody>
      </p:sp>
    </p:spTree>
    <p:extLst>
      <p:ext uri="{BB962C8B-B14F-4D97-AF65-F5344CB8AC3E}">
        <p14:creationId xmlns:p14="http://schemas.microsoft.com/office/powerpoint/2010/main" xmlns="" val="1340061320"/>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pPr algn="ctr"/>
            <a:r>
              <a:rPr lang="en-US" sz="3200" b="1" dirty="0" smtClean="0">
                <a:solidFill>
                  <a:schemeClr val="tx1"/>
                </a:solidFill>
              </a:rPr>
              <a:t>SAM predictive validity study: research design</a:t>
            </a:r>
            <a:endParaRPr lang="ru-RU" sz="3200" dirty="0" smtClean="0">
              <a:solidFill>
                <a:schemeClr val="tx1"/>
              </a:solidFill>
            </a:endParaRPr>
          </a:p>
        </p:txBody>
      </p:sp>
      <p:sp>
        <p:nvSpPr>
          <p:cNvPr id="20483" name="Content Placeholder 2"/>
          <p:cNvSpPr>
            <a:spLocks noGrp="1"/>
          </p:cNvSpPr>
          <p:nvPr>
            <p:ph idx="1"/>
          </p:nvPr>
        </p:nvSpPr>
        <p:spPr>
          <a:xfrm>
            <a:off x="971600" y="1484784"/>
            <a:ext cx="7958088" cy="5373216"/>
          </a:xfrm>
        </p:spPr>
        <p:txBody>
          <a:bodyPr>
            <a:normAutofit lnSpcReduction="10000"/>
          </a:bodyPr>
          <a:lstStyle/>
          <a:p>
            <a:r>
              <a:rPr lang="en-US" sz="2200" dirty="0" smtClean="0"/>
              <a:t>The study was based on SAM pilot testing in Krasnoyarsk region in spring 2011.</a:t>
            </a:r>
          </a:p>
          <a:p>
            <a:r>
              <a:rPr lang="en-US" sz="2200" dirty="0" smtClean="0"/>
              <a:t>The total sample was 941 primary schoolers from 12 schools. </a:t>
            </a:r>
            <a:endParaRPr lang="ru-RU" sz="2200" dirty="0" smtClean="0"/>
          </a:p>
          <a:p>
            <a:r>
              <a:rPr lang="en-US" sz="2200" dirty="0" smtClean="0"/>
              <a:t>The same students’ marks were gathered one year later (they were studying in the 5</a:t>
            </a:r>
            <a:r>
              <a:rPr lang="en-US" sz="2200" baseline="30000" dirty="0" smtClean="0"/>
              <a:t>th</a:t>
            </a:r>
            <a:r>
              <a:rPr lang="en-US" sz="2200" dirty="0" smtClean="0"/>
              <a:t> grade at the moment). </a:t>
            </a:r>
          </a:p>
          <a:p>
            <a:pPr>
              <a:buFontTx/>
              <a:buNone/>
            </a:pPr>
            <a:r>
              <a:rPr lang="en-US" sz="2000" dirty="0" smtClean="0"/>
              <a:t>                                                           </a:t>
            </a:r>
          </a:p>
          <a:p>
            <a:pPr>
              <a:lnSpc>
                <a:spcPct val="110000"/>
              </a:lnSpc>
              <a:buNone/>
            </a:pPr>
            <a:r>
              <a:rPr lang="en-US" sz="1800" b="1" dirty="0" smtClean="0"/>
              <a:t>Student </a:t>
            </a:r>
          </a:p>
          <a:p>
            <a:pPr>
              <a:lnSpc>
                <a:spcPct val="110000"/>
              </a:lnSpc>
              <a:buNone/>
            </a:pPr>
            <a:r>
              <a:rPr lang="en-US" sz="1800" b="1" dirty="0" smtClean="0"/>
              <a:t>distribution  </a:t>
            </a:r>
          </a:p>
          <a:p>
            <a:pPr>
              <a:lnSpc>
                <a:spcPct val="110000"/>
              </a:lnSpc>
              <a:buNone/>
            </a:pPr>
            <a:r>
              <a:rPr lang="en-US" sz="1800" b="1" dirty="0" smtClean="0"/>
              <a:t>into </a:t>
            </a:r>
          </a:p>
          <a:p>
            <a:pPr>
              <a:lnSpc>
                <a:spcPct val="110000"/>
              </a:lnSpc>
              <a:buNone/>
            </a:pPr>
            <a:r>
              <a:rPr lang="en-US" sz="1800" b="1" dirty="0" smtClean="0"/>
              <a:t>proficiency </a:t>
            </a:r>
          </a:p>
          <a:p>
            <a:pPr>
              <a:lnSpc>
                <a:spcPct val="110000"/>
              </a:lnSpc>
              <a:buNone/>
            </a:pPr>
            <a:r>
              <a:rPr lang="en-US" sz="1800" b="1" dirty="0" smtClean="0"/>
              <a:t>levels </a:t>
            </a:r>
          </a:p>
          <a:p>
            <a:pPr>
              <a:lnSpc>
                <a:spcPct val="110000"/>
              </a:lnSpc>
              <a:buNone/>
            </a:pPr>
            <a:r>
              <a:rPr lang="en-US" sz="1800" b="1" dirty="0" smtClean="0"/>
              <a:t>(mathematics)</a:t>
            </a:r>
            <a:endParaRPr lang="ru-RU" sz="1800" b="1" dirty="0" smtClean="0"/>
          </a:p>
          <a:p>
            <a:pPr algn="r"/>
            <a:endParaRPr lang="ru-RU" dirty="0" smtClean="0"/>
          </a:p>
        </p:txBody>
      </p:sp>
      <p:pic>
        <p:nvPicPr>
          <p:cNvPr id="5" name="Picture 4"/>
          <p:cNvPicPr>
            <a:picLocks noChangeAspect="1" noChangeArrowheads="1"/>
          </p:cNvPicPr>
          <p:nvPr/>
        </p:nvPicPr>
        <p:blipFill>
          <a:blip r:embed="rId2" cstate="print"/>
          <a:srcRect l="948" t="7555" r="2888"/>
          <a:stretch>
            <a:fillRect/>
          </a:stretch>
        </p:blipFill>
        <p:spPr bwMode="auto">
          <a:xfrm>
            <a:off x="2786050" y="3786190"/>
            <a:ext cx="5976664" cy="2852936"/>
          </a:xfrm>
          <a:prstGeom prst="rect">
            <a:avLst/>
          </a:prstGeom>
          <a:noFill/>
          <a:ln w="9525">
            <a:solidFill>
              <a:schemeClr val="tx1"/>
            </a:solidFill>
            <a:miter lim="800000"/>
            <a:headEnd/>
            <a:tailEnd/>
          </a:ln>
        </p:spPr>
      </p:pic>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043608" y="260649"/>
            <a:ext cx="7643192" cy="1152127"/>
          </a:xfrm>
        </p:spPr>
        <p:txBody>
          <a:bodyPr>
            <a:normAutofit/>
          </a:bodyPr>
          <a:lstStyle/>
          <a:p>
            <a:pPr algn="ctr"/>
            <a:r>
              <a:rPr lang="en-US" sz="2800" b="1" dirty="0" smtClean="0">
                <a:solidFill>
                  <a:schemeClr val="tx1"/>
                </a:solidFill>
              </a:rPr>
              <a:t>SAM predictive validity study: </a:t>
            </a:r>
            <a:br>
              <a:rPr lang="en-US" sz="2800" b="1" dirty="0" smtClean="0">
                <a:solidFill>
                  <a:schemeClr val="tx1"/>
                </a:solidFill>
              </a:rPr>
            </a:br>
            <a:r>
              <a:rPr lang="en-US" sz="2400" b="1" dirty="0" smtClean="0">
                <a:solidFill>
                  <a:schemeClr val="tx1"/>
                </a:solidFill>
              </a:rPr>
              <a:t>Distribution of student marks depending on student proficiency level </a:t>
            </a:r>
            <a:r>
              <a:rPr lang="ru-RU" sz="2400" b="1" dirty="0" smtClean="0">
                <a:solidFill>
                  <a:schemeClr val="tx1"/>
                </a:solidFill>
              </a:rPr>
              <a:t>(</a:t>
            </a:r>
            <a:r>
              <a:rPr lang="en-US" sz="2400" b="1" dirty="0" smtClean="0">
                <a:solidFill>
                  <a:schemeClr val="tx1"/>
                </a:solidFill>
              </a:rPr>
              <a:t>mathematics</a:t>
            </a:r>
            <a:r>
              <a:rPr lang="ru-RU" sz="2400" b="1" dirty="0" smtClean="0">
                <a:solidFill>
                  <a:schemeClr val="tx1"/>
                </a:solidFill>
              </a:rPr>
              <a:t>)</a:t>
            </a:r>
            <a:endParaRPr lang="ru-RU" sz="2400" dirty="0" smtClean="0"/>
          </a:p>
        </p:txBody>
      </p:sp>
      <p:sp>
        <p:nvSpPr>
          <p:cNvPr id="21507" name="Content Placeholder 2"/>
          <p:cNvSpPr>
            <a:spLocks noGrp="1"/>
          </p:cNvSpPr>
          <p:nvPr>
            <p:ph idx="1"/>
          </p:nvPr>
        </p:nvSpPr>
        <p:spPr>
          <a:xfrm>
            <a:off x="899592" y="5229200"/>
            <a:ext cx="7958688" cy="1152128"/>
          </a:xfrm>
        </p:spPr>
        <p:txBody>
          <a:bodyPr>
            <a:normAutofit fontScale="92500"/>
          </a:bodyPr>
          <a:lstStyle/>
          <a:p>
            <a:pPr>
              <a:buFontTx/>
              <a:buNone/>
            </a:pPr>
            <a:r>
              <a:rPr lang="en-US" sz="2400" dirty="0" smtClean="0"/>
              <a:t>    </a:t>
            </a:r>
            <a:r>
              <a:rPr lang="ru-RU" sz="2400" dirty="0" smtClean="0"/>
              <a:t> </a:t>
            </a:r>
            <a:r>
              <a:rPr lang="en-US" sz="2400" dirty="0" smtClean="0"/>
              <a:t>The correlation between the students’ ability score and their school marks is 0.6 and the correlation between their proficiency level and the school mark is 0.56.</a:t>
            </a:r>
            <a:endParaRPr lang="ru-RU" sz="2400" dirty="0" smtClean="0"/>
          </a:p>
        </p:txBody>
      </p:sp>
      <p:pic>
        <p:nvPicPr>
          <p:cNvPr id="21508" name="Picture 2"/>
          <p:cNvPicPr>
            <a:picLocks noChangeAspect="1" noChangeArrowheads="1"/>
          </p:cNvPicPr>
          <p:nvPr/>
        </p:nvPicPr>
        <p:blipFill>
          <a:blip r:embed="rId2" cstate="print"/>
          <a:srcRect/>
          <a:stretch>
            <a:fillRect/>
          </a:stretch>
        </p:blipFill>
        <p:spPr bwMode="auto">
          <a:xfrm>
            <a:off x="1835696" y="1628800"/>
            <a:ext cx="6286500" cy="3521075"/>
          </a:xfrm>
          <a:prstGeom prst="rect">
            <a:avLst/>
          </a:prstGeom>
          <a:noFill/>
          <a:ln w="9525">
            <a:noFill/>
            <a:miter lim="800000"/>
            <a:headEnd/>
            <a:tailEnd/>
          </a:ln>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99592" y="260648"/>
            <a:ext cx="7787208" cy="864096"/>
          </a:xfrm>
          <a:prstGeom prst="roundRect">
            <a:avLst/>
          </a:prstGeom>
          <a:noFill/>
        </p:spPr>
        <p:txBody>
          <a:bodyPr>
            <a:normAutofit/>
          </a:bodyPr>
          <a:lstStyle/>
          <a:p>
            <a:pPr algn="ctr"/>
            <a:r>
              <a:rPr lang="en-US" sz="3200" b="1" dirty="0">
                <a:solidFill>
                  <a:schemeClr val="accent1">
                    <a:lumMod val="75000"/>
                  </a:schemeClr>
                </a:solidFill>
              </a:rPr>
              <a:t>Convergent </a:t>
            </a:r>
            <a:r>
              <a:rPr lang="en-US" sz="3200" b="1" dirty="0" smtClean="0">
                <a:solidFill>
                  <a:schemeClr val="accent1">
                    <a:lumMod val="75000"/>
                  </a:schemeClr>
                </a:solidFill>
              </a:rPr>
              <a:t>validity</a:t>
            </a:r>
            <a:endParaRPr lang="ru-RU" sz="3200" b="1" dirty="0">
              <a:solidFill>
                <a:schemeClr val="accent1">
                  <a:lumMod val="75000"/>
                </a:schemeClr>
              </a:solidFill>
            </a:endParaRPr>
          </a:p>
        </p:txBody>
      </p:sp>
      <p:sp>
        <p:nvSpPr>
          <p:cNvPr id="2" name="Объект 1"/>
          <p:cNvSpPr>
            <a:spLocks noGrp="1"/>
          </p:cNvSpPr>
          <p:nvPr>
            <p:ph idx="1"/>
          </p:nvPr>
        </p:nvSpPr>
        <p:spPr>
          <a:xfrm>
            <a:off x="899592" y="1124744"/>
            <a:ext cx="7920880" cy="2808312"/>
          </a:xfrm>
          <a:prstGeom prst="roundRect">
            <a:avLst/>
          </a:prstGeom>
          <a:solidFill>
            <a:schemeClr val="bg1"/>
          </a:solidFill>
        </p:spPr>
        <p:txBody>
          <a:bodyPr>
            <a:normAutofit fontScale="85000" lnSpcReduction="10000"/>
          </a:bodyPr>
          <a:lstStyle/>
          <a:p>
            <a:pPr lvl="0" algn="just"/>
            <a:r>
              <a:rPr lang="en-US" sz="2000" b="1" dirty="0">
                <a:solidFill>
                  <a:schemeClr val="accent2">
                    <a:lumMod val="50000"/>
                  </a:schemeClr>
                </a:solidFill>
              </a:rPr>
              <a:t>Convergent validity </a:t>
            </a:r>
            <a:r>
              <a:rPr lang="en-US" sz="2000" dirty="0" smtClean="0"/>
              <a:t>refers </a:t>
            </a:r>
            <a:r>
              <a:rPr lang="en-US" sz="2000" dirty="0"/>
              <a:t>to the degree to which two measures of </a:t>
            </a:r>
            <a:r>
              <a:rPr lang="en-US" sz="2000" dirty="0" smtClean="0"/>
              <a:t>construct </a:t>
            </a:r>
            <a:r>
              <a:rPr lang="en-US" sz="2000" dirty="0"/>
              <a:t>that theoretically should be related, are in fact related.  </a:t>
            </a:r>
            <a:endParaRPr lang="ru-RU" sz="2000" dirty="0"/>
          </a:p>
          <a:p>
            <a:pPr algn="just"/>
            <a:r>
              <a:rPr lang="en-US" sz="2000" dirty="0"/>
              <a:t>To establish convergent validity we used AT test - an instrument of monitoring of educational achievements  in mathematics  of primary school students  </a:t>
            </a:r>
            <a:r>
              <a:rPr lang="en-US" sz="2000" dirty="0" smtClean="0"/>
              <a:t>(developed </a:t>
            </a:r>
            <a:r>
              <a:rPr lang="en-US" sz="2000" dirty="0"/>
              <a:t>by </a:t>
            </a:r>
            <a:r>
              <a:rPr lang="en-US" sz="2000" dirty="0" smtClean="0"/>
              <a:t>Russian </a:t>
            </a:r>
            <a:r>
              <a:rPr lang="en-US" sz="2000" dirty="0"/>
              <a:t>Academy of </a:t>
            </a:r>
            <a:r>
              <a:rPr lang="en-US" sz="2000" dirty="0" smtClean="0"/>
              <a:t>Education).  </a:t>
            </a:r>
            <a:endParaRPr lang="ru-RU" sz="2000" dirty="0"/>
          </a:p>
          <a:p>
            <a:pPr algn="just"/>
            <a:r>
              <a:rPr lang="en-US" sz="2000" dirty="0"/>
              <a:t>Among students who completed  AT  test,  students  with high test scores  were  selected</a:t>
            </a:r>
            <a:r>
              <a:rPr lang="en-US" sz="2000" dirty="0" smtClean="0"/>
              <a:t>. </a:t>
            </a:r>
          </a:p>
          <a:p>
            <a:pPr algn="just"/>
            <a:r>
              <a:rPr lang="en-US" sz="2000" b="1" dirty="0" smtClean="0">
                <a:solidFill>
                  <a:schemeClr val="accent2">
                    <a:lumMod val="50000"/>
                  </a:schemeClr>
                </a:solidFill>
              </a:rPr>
              <a:t>The hypothesis tested</a:t>
            </a:r>
            <a:r>
              <a:rPr lang="en-US" sz="2000" dirty="0" smtClean="0">
                <a:solidFill>
                  <a:schemeClr val="accent2">
                    <a:lumMod val="50000"/>
                  </a:schemeClr>
                </a:solidFill>
              </a:rPr>
              <a:t>: </a:t>
            </a:r>
            <a:r>
              <a:rPr lang="en-US" sz="2000" dirty="0" smtClean="0"/>
              <a:t>the results of these students on SAM tests should be high, most of them should be put into 2</a:t>
            </a:r>
            <a:r>
              <a:rPr lang="en-US" sz="2000" baseline="30000" dirty="0" smtClean="0"/>
              <a:t>nd</a:t>
            </a:r>
            <a:r>
              <a:rPr lang="en-US" sz="2000" dirty="0" smtClean="0"/>
              <a:t> and 3</a:t>
            </a:r>
            <a:r>
              <a:rPr lang="en-US" sz="2000" baseline="30000" dirty="0" smtClean="0"/>
              <a:t>rd</a:t>
            </a:r>
            <a:r>
              <a:rPr lang="en-US" sz="2000" dirty="0" smtClean="0"/>
              <a:t> proficiency levels.   </a:t>
            </a:r>
            <a:endParaRPr lang="ru-RU" sz="2000" dirty="0" smtClean="0"/>
          </a:p>
          <a:p>
            <a:pPr algn="just"/>
            <a:endParaRPr lang="ru-RU" sz="2000" dirty="0"/>
          </a:p>
          <a:p>
            <a:endParaRPr lang="ru-RU" sz="1600" dirty="0"/>
          </a:p>
        </p:txBody>
      </p:sp>
      <p:graphicFrame>
        <p:nvGraphicFramePr>
          <p:cNvPr id="11" name="Диаграмма 10"/>
          <p:cNvGraphicFramePr/>
          <p:nvPr>
            <p:extLst>
              <p:ext uri="{D42A27DB-BD31-4B8C-83A1-F6EECF244321}">
                <p14:modId xmlns:p14="http://schemas.microsoft.com/office/powerpoint/2010/main" xmlns="" val="3808726015"/>
              </p:ext>
            </p:extLst>
          </p:nvPr>
        </p:nvGraphicFramePr>
        <p:xfrm>
          <a:off x="971600" y="3925123"/>
          <a:ext cx="7776864" cy="293287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667310336"/>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04664"/>
            <a:ext cx="7418785" cy="1012974"/>
          </a:xfrm>
        </p:spPr>
        <p:txBody>
          <a:bodyPr>
            <a:normAutofit/>
          </a:bodyPr>
          <a:lstStyle/>
          <a:p>
            <a:pPr algn="ctr"/>
            <a:r>
              <a:rPr lang="en-US" sz="3600" b="1" dirty="0" smtClean="0">
                <a:solidFill>
                  <a:schemeClr val="accent1">
                    <a:lumMod val="50000"/>
                  </a:schemeClr>
                </a:solidFill>
              </a:rPr>
              <a:t>International expertise of SAM</a:t>
            </a:r>
            <a:r>
              <a:rPr lang="ru-RU" sz="3600" dirty="0" smtClean="0"/>
              <a:t> </a:t>
            </a:r>
            <a:endParaRPr lang="ru-RU" sz="3600" dirty="0"/>
          </a:p>
        </p:txBody>
      </p:sp>
      <p:sp>
        <p:nvSpPr>
          <p:cNvPr id="3" name="Content Placeholder 2"/>
          <p:cNvSpPr>
            <a:spLocks noGrp="1"/>
          </p:cNvSpPr>
          <p:nvPr>
            <p:ph idx="1"/>
          </p:nvPr>
        </p:nvSpPr>
        <p:spPr>
          <a:xfrm>
            <a:off x="971600" y="1556793"/>
            <a:ext cx="7715200" cy="5086918"/>
          </a:xfrm>
        </p:spPr>
        <p:txBody>
          <a:bodyPr>
            <a:normAutofit/>
          </a:bodyPr>
          <a:lstStyle/>
          <a:p>
            <a:pPr lvl="0"/>
            <a:r>
              <a:rPr lang="en-US" sz="2200" dirty="0" smtClean="0"/>
              <a:t>Autumn of </a:t>
            </a:r>
            <a:r>
              <a:rPr lang="ru-RU" sz="2200" dirty="0" smtClean="0"/>
              <a:t> </a:t>
            </a:r>
            <a:r>
              <a:rPr lang="en-US" sz="2200" dirty="0" smtClean="0"/>
              <a:t>2013</a:t>
            </a:r>
            <a:endParaRPr lang="ru-RU" sz="2200" dirty="0" smtClean="0"/>
          </a:p>
          <a:p>
            <a:pPr lvl="0">
              <a:buNone/>
            </a:pPr>
            <a:endParaRPr lang="ru-RU" sz="2200" dirty="0" smtClean="0"/>
          </a:p>
          <a:p>
            <a:pPr lvl="0"/>
            <a:r>
              <a:rPr lang="en-US" sz="2800" dirty="0" smtClean="0">
                <a:solidFill>
                  <a:schemeClr val="accent2">
                    <a:lumMod val="50000"/>
                  </a:schemeClr>
                </a:solidFill>
              </a:rPr>
              <a:t>The reviewers:</a:t>
            </a:r>
          </a:p>
          <a:p>
            <a:pPr marL="457200" lvl="0" indent="-457200">
              <a:buFont typeface="+mj-lt"/>
              <a:buAutoNum type="arabicPeriod"/>
            </a:pPr>
            <a:r>
              <a:rPr lang="en-US" sz="2200" b="1" dirty="0" smtClean="0"/>
              <a:t>Howard T. Everson </a:t>
            </a:r>
            <a:r>
              <a:rPr lang="en-US" sz="2200" dirty="0" smtClean="0"/>
              <a:t>(Center for Advanced Study in Education, Graduate School, City University of New York, Professor of Psychology and Senior Research Fellow)</a:t>
            </a:r>
            <a:endParaRPr lang="ru-RU" sz="2200" dirty="0" smtClean="0"/>
          </a:p>
          <a:p>
            <a:pPr marL="457200" lvl="0" indent="-457200">
              <a:buFont typeface="+mj-lt"/>
              <a:buAutoNum type="arabicPeriod"/>
            </a:pPr>
            <a:r>
              <a:rPr lang="en-US" sz="2200" b="1" dirty="0" smtClean="0"/>
              <a:t>Clancy Blair</a:t>
            </a:r>
            <a:r>
              <a:rPr lang="en-US" sz="2200" dirty="0" smtClean="0"/>
              <a:t> (New York University, Steinhardt School of Culture, Education, and Human Development, Professor of Applied Psychology)</a:t>
            </a:r>
            <a:endParaRPr lang="ru-RU" sz="2200" dirty="0" smtClean="0"/>
          </a:p>
          <a:p>
            <a:pPr marL="457200" lvl="0" indent="-457200">
              <a:buFont typeface="+mj-lt"/>
              <a:buAutoNum type="arabicPeriod"/>
            </a:pPr>
            <a:r>
              <a:rPr lang="en-US" sz="2200" b="1" dirty="0" smtClean="0"/>
              <a:t>Bas Hemker </a:t>
            </a:r>
            <a:r>
              <a:rPr lang="en-US" sz="2200" dirty="0" smtClean="0"/>
              <a:t>(Netherlands, Cito National Institute for Test Development, Senior Research Scientist)</a:t>
            </a:r>
            <a:endParaRPr lang="ru-RU" sz="2200" dirty="0" smtClean="0"/>
          </a:p>
          <a:p>
            <a:endParaRPr lang="ru-RU" dirty="0"/>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60648"/>
            <a:ext cx="7643192" cy="1080119"/>
          </a:xfrm>
        </p:spPr>
        <p:txBody>
          <a:bodyPr>
            <a:normAutofit/>
          </a:bodyPr>
          <a:lstStyle/>
          <a:p>
            <a:pPr algn="ctr"/>
            <a:r>
              <a:rPr lang="en-US" sz="3200" b="1" dirty="0" smtClean="0">
                <a:solidFill>
                  <a:schemeClr val="accent1">
                    <a:lumMod val="50000"/>
                  </a:schemeClr>
                </a:solidFill>
              </a:rPr>
              <a:t>The SAM test documents provided for expertise</a:t>
            </a:r>
            <a:endParaRPr lang="ru-RU" sz="3200" b="1" dirty="0">
              <a:solidFill>
                <a:schemeClr val="accent1">
                  <a:lumMod val="50000"/>
                </a:schemeClr>
              </a:solidFill>
            </a:endParaRPr>
          </a:p>
        </p:txBody>
      </p:sp>
      <p:sp>
        <p:nvSpPr>
          <p:cNvPr id="3" name="Content Placeholder 2"/>
          <p:cNvSpPr>
            <a:spLocks noGrp="1"/>
          </p:cNvSpPr>
          <p:nvPr>
            <p:ph idx="1"/>
          </p:nvPr>
        </p:nvSpPr>
        <p:spPr>
          <a:xfrm>
            <a:off x="971600" y="1412775"/>
            <a:ext cx="7715200" cy="4968553"/>
          </a:xfrm>
        </p:spPr>
        <p:txBody>
          <a:bodyPr>
            <a:normAutofit/>
          </a:bodyPr>
          <a:lstStyle/>
          <a:p>
            <a:pPr lvl="0"/>
            <a:r>
              <a:rPr lang="en-US" dirty="0" smtClean="0">
                <a:solidFill>
                  <a:schemeClr val="accent2">
                    <a:lumMod val="50000"/>
                  </a:schemeClr>
                </a:solidFill>
              </a:rPr>
              <a:t>Basic</a:t>
            </a:r>
            <a:r>
              <a:rPr lang="ru-RU" dirty="0" smtClean="0">
                <a:solidFill>
                  <a:schemeClr val="accent2">
                    <a:lumMod val="50000"/>
                  </a:schemeClr>
                </a:solidFill>
              </a:rPr>
              <a:t>: </a:t>
            </a:r>
          </a:p>
          <a:p>
            <a:pPr lvl="0" indent="12700">
              <a:buFont typeface="Wingdings" pitchFamily="2" charset="2"/>
              <a:buChar char="§"/>
            </a:pPr>
            <a:r>
              <a:rPr lang="en-US" sz="2600" dirty="0" smtClean="0"/>
              <a:t>Technical</a:t>
            </a:r>
            <a:r>
              <a:rPr lang="ru-RU" sz="2600" dirty="0" smtClean="0"/>
              <a:t> </a:t>
            </a:r>
            <a:r>
              <a:rPr lang="en-US" sz="2600" dirty="0" smtClean="0"/>
              <a:t>manual</a:t>
            </a:r>
            <a:endParaRPr lang="ru-RU" sz="2600" dirty="0" smtClean="0"/>
          </a:p>
          <a:p>
            <a:pPr lvl="0" indent="12700">
              <a:buFont typeface="Wingdings" pitchFamily="2" charset="2"/>
              <a:buChar char="§"/>
            </a:pPr>
            <a:r>
              <a:rPr lang="en-US" sz="2600" dirty="0" smtClean="0"/>
              <a:t>Users</a:t>
            </a:r>
            <a:r>
              <a:rPr lang="ru-RU" sz="2600" dirty="0" smtClean="0"/>
              <a:t> </a:t>
            </a:r>
            <a:r>
              <a:rPr lang="en-US" sz="2600" dirty="0" smtClean="0"/>
              <a:t>guide</a:t>
            </a:r>
            <a:endParaRPr lang="ru-RU" sz="2600" dirty="0" smtClean="0"/>
          </a:p>
          <a:p>
            <a:pPr lvl="0" indent="12700">
              <a:buFont typeface="Wingdings" pitchFamily="2" charset="2"/>
              <a:buChar char="§"/>
            </a:pPr>
            <a:r>
              <a:rPr lang="en-US" sz="2600" dirty="0" smtClean="0"/>
              <a:t>Test</a:t>
            </a:r>
            <a:r>
              <a:rPr lang="ru-RU" sz="2600" dirty="0" smtClean="0"/>
              <a:t> </a:t>
            </a:r>
            <a:r>
              <a:rPr lang="en-US" sz="2600" dirty="0" smtClean="0"/>
              <a:t>specification</a:t>
            </a:r>
            <a:endParaRPr lang="ru-RU" sz="2600" dirty="0" smtClean="0"/>
          </a:p>
          <a:p>
            <a:pPr lvl="0" indent="12700">
              <a:buFont typeface="Wingdings" pitchFamily="2" charset="2"/>
              <a:buChar char="§"/>
            </a:pPr>
            <a:r>
              <a:rPr lang="en-US" sz="2600" dirty="0" smtClean="0"/>
              <a:t>Math</a:t>
            </a:r>
            <a:r>
              <a:rPr lang="ru-RU" sz="2600" dirty="0" smtClean="0"/>
              <a:t> </a:t>
            </a:r>
            <a:r>
              <a:rPr lang="en-US" sz="2600" dirty="0" smtClean="0"/>
              <a:t>tests </a:t>
            </a:r>
            <a:endParaRPr lang="ru-RU" sz="2600" dirty="0" smtClean="0"/>
          </a:p>
          <a:p>
            <a:pPr lvl="0" indent="12700">
              <a:buFont typeface="Wingdings" pitchFamily="2" charset="2"/>
              <a:buChar char="§"/>
            </a:pPr>
            <a:r>
              <a:rPr lang="en-US" sz="2600" dirty="0" smtClean="0"/>
              <a:t>Validity</a:t>
            </a:r>
            <a:r>
              <a:rPr lang="ru-RU" sz="2600" dirty="0" smtClean="0"/>
              <a:t> </a:t>
            </a:r>
            <a:r>
              <a:rPr lang="en-US" sz="2600" dirty="0" smtClean="0"/>
              <a:t>study</a:t>
            </a:r>
            <a:endParaRPr lang="ru-RU" sz="2600" dirty="0" smtClean="0"/>
          </a:p>
          <a:p>
            <a:r>
              <a:rPr lang="en-US" dirty="0" smtClean="0">
                <a:solidFill>
                  <a:schemeClr val="accent2">
                    <a:lumMod val="50000"/>
                  </a:schemeClr>
                </a:solidFill>
              </a:rPr>
              <a:t>Additional</a:t>
            </a:r>
            <a:r>
              <a:rPr lang="ru-RU" dirty="0" smtClean="0">
                <a:solidFill>
                  <a:schemeClr val="accent2">
                    <a:lumMod val="50000"/>
                  </a:schemeClr>
                </a:solidFill>
              </a:rPr>
              <a:t>:</a:t>
            </a:r>
          </a:p>
          <a:p>
            <a:pPr lvl="0" indent="12700">
              <a:buFont typeface="Wingdings" pitchFamily="2" charset="2"/>
              <a:buChar char="§"/>
            </a:pPr>
            <a:r>
              <a:rPr lang="en-US" sz="2400" dirty="0" smtClean="0"/>
              <a:t>SAM</a:t>
            </a:r>
            <a:r>
              <a:rPr lang="ru-RU" sz="2400" dirty="0" smtClean="0"/>
              <a:t> </a:t>
            </a:r>
            <a:r>
              <a:rPr lang="en-US" sz="2400" dirty="0" smtClean="0"/>
              <a:t>Framework</a:t>
            </a:r>
            <a:endParaRPr lang="ru-RU" sz="2400" dirty="0" smtClean="0"/>
          </a:p>
          <a:p>
            <a:pPr lvl="0" indent="12700">
              <a:buFont typeface="Wingdings" pitchFamily="2" charset="2"/>
              <a:buChar char="§"/>
            </a:pPr>
            <a:r>
              <a:rPr lang="en-US" sz="2400" dirty="0" smtClean="0"/>
              <a:t>Technical report</a:t>
            </a:r>
            <a:endParaRPr lang="ru-RU" sz="2400" dirty="0" smtClean="0"/>
          </a:p>
          <a:p>
            <a:endParaRPr lang="ru-RU" dirty="0"/>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accent1">
                    <a:lumMod val="50000"/>
                  </a:schemeClr>
                </a:solidFill>
              </a:rPr>
              <a:t>International expertise of SAM: conclusions</a:t>
            </a:r>
            <a:endParaRPr lang="ru-RU" sz="3200" b="1" dirty="0">
              <a:solidFill>
                <a:schemeClr val="accent1">
                  <a:lumMod val="50000"/>
                </a:schemeClr>
              </a:solidFill>
            </a:endParaRPr>
          </a:p>
        </p:txBody>
      </p:sp>
      <p:sp>
        <p:nvSpPr>
          <p:cNvPr id="3" name="Content Placeholder 2"/>
          <p:cNvSpPr>
            <a:spLocks noGrp="1"/>
          </p:cNvSpPr>
          <p:nvPr>
            <p:ph idx="1"/>
          </p:nvPr>
        </p:nvSpPr>
        <p:spPr>
          <a:xfrm>
            <a:off x="971600" y="1700808"/>
            <a:ext cx="7715200" cy="4896544"/>
          </a:xfrm>
        </p:spPr>
        <p:txBody>
          <a:bodyPr>
            <a:normAutofit/>
          </a:bodyPr>
          <a:lstStyle/>
          <a:p>
            <a:pPr algn="just"/>
            <a:r>
              <a:rPr lang="en-US" sz="2400" dirty="0" smtClean="0"/>
              <a:t>SAM toolkit is generally appreciated by experts</a:t>
            </a:r>
          </a:p>
          <a:p>
            <a:pPr algn="just"/>
            <a:r>
              <a:rPr lang="en-US" sz="2400" dirty="0" smtClean="0"/>
              <a:t>All experts point out the scope of the research aimed at establishing  the quality of SAM toolkit and its validation</a:t>
            </a:r>
          </a:p>
          <a:p>
            <a:pPr algn="just"/>
            <a:r>
              <a:rPr lang="en-US" sz="2400" dirty="0" smtClean="0"/>
              <a:t>Experts call for further research related to SAM application</a:t>
            </a:r>
          </a:p>
          <a:p>
            <a:pPr algn="just"/>
            <a:r>
              <a:rPr lang="en-US" sz="2400" dirty="0" smtClean="0"/>
              <a:t>Experts stress the need of further research related to SAM validation, particularly longitudinal studies. For instance, the correlation between the findings of SAM research and other cognitive and non-cognitive measurements of students, the analysis of factors which impact the findings, etc. </a:t>
            </a: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132856"/>
            <a:ext cx="7614588" cy="1581897"/>
          </a:xfrm>
        </p:spPr>
        <p:txBody>
          <a:bodyPr>
            <a:normAutofit fontScale="90000"/>
          </a:bodyPr>
          <a:lstStyle/>
          <a:p>
            <a:r>
              <a:rPr lang="en-US" sz="4000" b="1" dirty="0" smtClean="0">
                <a:solidFill>
                  <a:schemeClr val="tx1"/>
                </a:solidFill>
              </a:rPr>
              <a:t>SAM test development process</a:t>
            </a:r>
            <a:r>
              <a:rPr lang="ru-RU" dirty="0" smtClean="0"/>
              <a:t/>
            </a:r>
            <a:br>
              <a:rPr lang="ru-RU" dirty="0" smtClean="0"/>
            </a:br>
            <a:r>
              <a:rPr lang="ru-RU" dirty="0" smtClean="0"/>
              <a:t/>
            </a:r>
            <a:br>
              <a:rPr lang="ru-RU" dirty="0" smtClean="0"/>
            </a:br>
            <a:endParaRPr lang="ru-RU" dirty="0"/>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916832"/>
            <a:ext cx="7643192" cy="1940796"/>
          </a:xfrm>
        </p:spPr>
        <p:txBody>
          <a:bodyPr>
            <a:normAutofit/>
          </a:bodyPr>
          <a:lstStyle/>
          <a:p>
            <a:pPr algn="ctr"/>
            <a:r>
              <a:rPr lang="en-US" sz="3200" b="1" dirty="0" smtClean="0">
                <a:solidFill>
                  <a:schemeClr val="tx1"/>
                </a:solidFill>
              </a:rPr>
              <a:t>Localization and adaptation of SAM tests for use in other countries and cultures</a:t>
            </a:r>
            <a:endParaRPr lang="ru-RU" sz="3200" dirty="0">
              <a:solidFill>
                <a:schemeClr val="tx1"/>
              </a:solidFill>
            </a:endParaRPr>
          </a:p>
        </p:txBody>
      </p:sp>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sz="3200" b="1" dirty="0" smtClean="0">
                <a:solidFill>
                  <a:schemeClr val="tx1"/>
                </a:solidFill>
              </a:rPr>
              <a:t>Procedure of localization</a:t>
            </a:r>
            <a:r>
              <a:rPr lang="ru-RU" sz="3200" b="1" dirty="0" smtClean="0">
                <a:solidFill>
                  <a:schemeClr val="tx1"/>
                </a:solidFill>
              </a:rPr>
              <a:t> </a:t>
            </a:r>
            <a:endParaRPr lang="ru-RU" sz="3200" b="1" dirty="0">
              <a:solidFill>
                <a:schemeClr val="tx1"/>
              </a:solidFill>
            </a:endParaRPr>
          </a:p>
        </p:txBody>
      </p:sp>
      <p:sp>
        <p:nvSpPr>
          <p:cNvPr id="3" name="Объект 2"/>
          <p:cNvSpPr>
            <a:spLocks noGrp="1"/>
          </p:cNvSpPr>
          <p:nvPr>
            <p:ph idx="1"/>
          </p:nvPr>
        </p:nvSpPr>
        <p:spPr>
          <a:xfrm>
            <a:off x="971600" y="1772816"/>
            <a:ext cx="7715200" cy="4353348"/>
          </a:xfrm>
        </p:spPr>
        <p:txBody>
          <a:bodyPr>
            <a:normAutofit/>
          </a:bodyPr>
          <a:lstStyle/>
          <a:p>
            <a:pPr lvl="0"/>
            <a:r>
              <a:rPr lang="en-US" sz="2600" dirty="0" smtClean="0"/>
              <a:t>Dual translation</a:t>
            </a:r>
            <a:endParaRPr lang="ru-RU" sz="2600" dirty="0"/>
          </a:p>
          <a:p>
            <a:pPr lvl="0"/>
            <a:r>
              <a:rPr lang="en-US" sz="2600" dirty="0" smtClean="0"/>
              <a:t>Verification of translation by national experts</a:t>
            </a:r>
            <a:endParaRPr lang="ru-RU" sz="2600" dirty="0"/>
          </a:p>
          <a:p>
            <a:pPr lvl="0"/>
            <a:r>
              <a:rPr lang="en-US" sz="2600" dirty="0" smtClean="0"/>
              <a:t>Verification of translation by SAM developers</a:t>
            </a:r>
          </a:p>
          <a:p>
            <a:pPr lvl="0"/>
            <a:r>
              <a:rPr lang="en-US" sz="2600" dirty="0" smtClean="0"/>
              <a:t>Ensuring  the quality of translated tests: piloting, analysis of psychometric characteristics of tets items, comparison of items’ characteristics in different languages and cultures, reliability and validity study</a:t>
            </a:r>
          </a:p>
          <a:p>
            <a:pPr lvl="0"/>
            <a:endParaRPr lang="en-US" sz="2600" dirty="0" smtClean="0"/>
          </a:p>
          <a:p>
            <a:pPr>
              <a:buNone/>
            </a:pPr>
            <a:endParaRPr lang="ru-RU" dirty="0"/>
          </a:p>
        </p:txBody>
      </p:sp>
    </p:spTree>
    <p:extLst>
      <p:ext uri="{BB962C8B-B14F-4D97-AF65-F5344CB8AC3E}">
        <p14:creationId xmlns:p14="http://schemas.microsoft.com/office/powerpoint/2010/main" xmlns="" val="3199547083"/>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solidFill>
                  <a:schemeClr val="tx1"/>
                </a:solidFill>
              </a:rPr>
              <a:t>AERA/APA/NCME standards</a:t>
            </a:r>
            <a:endParaRPr lang="ru-RU" sz="3200" b="1" dirty="0">
              <a:solidFill>
                <a:schemeClr val="tx1"/>
              </a:solidFill>
            </a:endParaRPr>
          </a:p>
        </p:txBody>
      </p:sp>
      <p:sp>
        <p:nvSpPr>
          <p:cNvPr id="3" name="Объект 2"/>
          <p:cNvSpPr>
            <a:spLocks noGrp="1"/>
          </p:cNvSpPr>
          <p:nvPr>
            <p:ph idx="1"/>
          </p:nvPr>
        </p:nvSpPr>
        <p:spPr>
          <a:xfrm>
            <a:off x="899592" y="1484783"/>
            <a:ext cx="7920880" cy="5373217"/>
          </a:xfrm>
        </p:spPr>
        <p:txBody>
          <a:bodyPr>
            <a:normAutofit/>
          </a:bodyPr>
          <a:lstStyle/>
          <a:p>
            <a:pPr algn="just"/>
            <a:r>
              <a:rPr lang="en-US" sz="2200" dirty="0" smtClean="0"/>
              <a:t>Standard 6.2. When test developers introduce significant amendments into the test format, the time frame, the language or the contents it is essential to validate the test and confirm the validity of the localized test, or  establish that the validation procedure is impossible or irrelevant</a:t>
            </a:r>
          </a:p>
          <a:p>
            <a:pPr algn="just"/>
            <a:r>
              <a:rPr lang="en-US" sz="2200" dirty="0" smtClean="0"/>
              <a:t>Standard 13.4. When translating a test from one language or dialect into another, it is required to establish the validity and reliability of the test, meant for a certain linguistic community</a:t>
            </a:r>
          </a:p>
          <a:p>
            <a:pPr algn="just"/>
            <a:r>
              <a:rPr lang="en-US" sz="2200" dirty="0" smtClean="0"/>
              <a:t>Standard 13.6. If two versions of the test in different languages are expected to feature equivalent, compatible forms, it is required to present confirmation of compatibility and equivalence of the forms.  </a:t>
            </a:r>
          </a:p>
        </p:txBody>
      </p:sp>
    </p:spTree>
    <p:extLst>
      <p:ext uri="{BB962C8B-B14F-4D97-AF65-F5344CB8AC3E}">
        <p14:creationId xmlns:p14="http://schemas.microsoft.com/office/powerpoint/2010/main" xmlns="" val="376514410"/>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200" b="1" dirty="0" smtClean="0">
                <a:solidFill>
                  <a:schemeClr val="tx1"/>
                </a:solidFill>
              </a:rPr>
              <a:t>Five main sources of potential </a:t>
            </a:r>
            <a:br>
              <a:rPr lang="en-US" sz="3200" b="1" dirty="0" smtClean="0">
                <a:solidFill>
                  <a:schemeClr val="tx1"/>
                </a:solidFill>
              </a:rPr>
            </a:br>
            <a:r>
              <a:rPr lang="en-US" sz="3200" b="1" dirty="0" smtClean="0">
                <a:solidFill>
                  <a:schemeClr val="tx1"/>
                </a:solidFill>
              </a:rPr>
              <a:t>non-comparability of cross-cultural results</a:t>
            </a:r>
            <a:endParaRPr lang="ru-RU" sz="3200" b="1" dirty="0">
              <a:solidFill>
                <a:schemeClr val="tx1"/>
              </a:solidFill>
            </a:endParaRPr>
          </a:p>
        </p:txBody>
      </p:sp>
      <p:sp>
        <p:nvSpPr>
          <p:cNvPr id="3" name="Content Placeholder 2"/>
          <p:cNvSpPr>
            <a:spLocks noGrp="1"/>
          </p:cNvSpPr>
          <p:nvPr>
            <p:ph idx="1"/>
          </p:nvPr>
        </p:nvSpPr>
        <p:spPr>
          <a:xfrm>
            <a:off x="1115616" y="1988840"/>
            <a:ext cx="7571184" cy="4137324"/>
          </a:xfrm>
        </p:spPr>
        <p:txBody>
          <a:bodyPr/>
          <a:lstStyle/>
          <a:p>
            <a:pPr>
              <a:buFont typeface="Wingdings" pitchFamily="2" charset="2"/>
              <a:buChar char="§"/>
            </a:pPr>
            <a:r>
              <a:rPr lang="en-US" dirty="0" smtClean="0"/>
              <a:t>differences in construct </a:t>
            </a:r>
          </a:p>
          <a:p>
            <a:pPr>
              <a:buFont typeface="Wingdings" pitchFamily="2" charset="2"/>
              <a:buChar char="§"/>
            </a:pPr>
            <a:r>
              <a:rPr lang="en-US" dirty="0" smtClean="0"/>
              <a:t>tool differences</a:t>
            </a:r>
          </a:p>
          <a:p>
            <a:pPr>
              <a:buFont typeface="Wingdings" pitchFamily="2" charset="2"/>
              <a:buChar char="§"/>
            </a:pPr>
            <a:r>
              <a:rPr lang="en-US" dirty="0" smtClean="0"/>
              <a:t>procedure differences </a:t>
            </a:r>
          </a:p>
          <a:p>
            <a:pPr>
              <a:buFont typeface="Wingdings" pitchFamily="2" charset="2"/>
              <a:buChar char="§"/>
            </a:pPr>
            <a:r>
              <a:rPr lang="en-US" dirty="0" smtClean="0"/>
              <a:t>sample differences </a:t>
            </a:r>
          </a:p>
          <a:p>
            <a:pPr>
              <a:buFont typeface="Wingdings" pitchFamily="2" charset="2"/>
              <a:buChar char="§"/>
            </a:pPr>
            <a:r>
              <a:rPr lang="en-US" dirty="0" smtClean="0"/>
              <a:t>answering differences</a:t>
            </a:r>
            <a:endParaRPr lang="ru-RU" dirty="0" smtClean="0"/>
          </a:p>
          <a:p>
            <a:endParaRPr lang="ru-RU" dirty="0"/>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836713"/>
            <a:ext cx="7643192" cy="1020652"/>
          </a:xfrm>
        </p:spPr>
        <p:txBody>
          <a:bodyPr>
            <a:normAutofit/>
          </a:bodyPr>
          <a:lstStyle/>
          <a:p>
            <a:r>
              <a:rPr lang="en-US" b="1" dirty="0" smtClean="0">
                <a:solidFill>
                  <a:schemeClr val="tx1"/>
                </a:solidFill>
              </a:rPr>
              <a:t>Thank you!</a:t>
            </a:r>
            <a:endParaRPr lang="ru-RU" b="1" dirty="0">
              <a:solidFill>
                <a:schemeClr val="tx1"/>
              </a:solidFill>
            </a:endParaRPr>
          </a:p>
        </p:txBody>
      </p:sp>
      <p:sp>
        <p:nvSpPr>
          <p:cNvPr id="3" name="Content Placeholder 2"/>
          <p:cNvSpPr>
            <a:spLocks noGrp="1"/>
          </p:cNvSpPr>
          <p:nvPr>
            <p:ph idx="1"/>
          </p:nvPr>
        </p:nvSpPr>
        <p:spPr>
          <a:xfrm>
            <a:off x="899592" y="2643182"/>
            <a:ext cx="7787208" cy="3482982"/>
          </a:xfrm>
        </p:spPr>
        <p:txBody>
          <a:bodyPr>
            <a:normAutofit/>
          </a:bodyPr>
          <a:lstStyle/>
          <a:p>
            <a:pPr algn="r">
              <a:buNone/>
            </a:pPr>
            <a:r>
              <a:rPr lang="en-US" dirty="0" smtClean="0">
                <a:solidFill>
                  <a:schemeClr val="tx2">
                    <a:lumMod val="75000"/>
                  </a:schemeClr>
                </a:solidFill>
              </a:rPr>
              <a:t>Kardanova Elena</a:t>
            </a:r>
            <a:endParaRPr lang="ru-RU" dirty="0" smtClean="0">
              <a:solidFill>
                <a:schemeClr val="tx2">
                  <a:lumMod val="75000"/>
                </a:schemeClr>
              </a:solidFill>
            </a:endParaRPr>
          </a:p>
          <a:p>
            <a:pPr algn="r">
              <a:buNone/>
            </a:pPr>
            <a:r>
              <a:rPr lang="en-US" dirty="0" smtClean="0">
                <a:solidFill>
                  <a:srgbClr val="536727"/>
                </a:solidFill>
                <a:hlinkClick r:id="rId2"/>
              </a:rPr>
              <a:t>ekardanova@hse.ru</a:t>
            </a:r>
            <a:endParaRPr lang="ru-RU" dirty="0" smtClean="0">
              <a:solidFill>
                <a:srgbClr val="536727"/>
              </a:solidFill>
            </a:endParaRPr>
          </a:p>
          <a:p>
            <a:pPr algn="r">
              <a:buNone/>
            </a:pPr>
            <a:endParaRPr lang="ru-RU" dirty="0" smtClean="0">
              <a:solidFill>
                <a:schemeClr val="tx2">
                  <a:lumMod val="75000"/>
                </a:schemeClr>
              </a:solidFill>
            </a:endParaRPr>
          </a:p>
          <a:p>
            <a:pPr>
              <a:buNone/>
            </a:pPr>
            <a:r>
              <a:rPr lang="en-US" sz="2000" dirty="0" smtClean="0">
                <a:solidFill>
                  <a:schemeClr val="tx2">
                    <a:lumMod val="75000"/>
                  </a:schemeClr>
                </a:solidFill>
              </a:rPr>
              <a:t>Center for Monitoring of the Quality in Education</a:t>
            </a:r>
            <a:endParaRPr lang="ru-RU" sz="2000" dirty="0" smtClean="0">
              <a:solidFill>
                <a:schemeClr val="tx2">
                  <a:lumMod val="75000"/>
                </a:schemeClr>
              </a:solidFill>
            </a:endParaRPr>
          </a:p>
          <a:p>
            <a:pPr>
              <a:buNone/>
            </a:pPr>
            <a:r>
              <a:rPr lang="en-US" sz="2000" dirty="0" smtClean="0">
                <a:solidFill>
                  <a:schemeClr val="tx2">
                    <a:lumMod val="75000"/>
                  </a:schemeClr>
                </a:solidFill>
              </a:rPr>
              <a:t>Institute of Education </a:t>
            </a:r>
            <a:r>
              <a:rPr lang="ru-RU" sz="2000" dirty="0" smtClean="0">
                <a:solidFill>
                  <a:schemeClr val="tx2">
                    <a:lumMod val="75000"/>
                  </a:schemeClr>
                </a:solidFill>
              </a:rPr>
              <a:t> </a:t>
            </a:r>
          </a:p>
          <a:p>
            <a:pPr>
              <a:buNone/>
            </a:pPr>
            <a:r>
              <a:rPr lang="en-US" sz="2000" dirty="0" smtClean="0">
                <a:solidFill>
                  <a:schemeClr val="tx2">
                    <a:lumMod val="75000"/>
                  </a:schemeClr>
                </a:solidFill>
              </a:rPr>
              <a:t>National Research University Higher School of Economics</a:t>
            </a:r>
            <a:endParaRPr lang="ru-RU" sz="2000" dirty="0" smtClean="0">
              <a:solidFill>
                <a:schemeClr val="tx2">
                  <a:lumMod val="75000"/>
                </a:schemeClr>
              </a:solidFill>
            </a:endParaRPr>
          </a:p>
          <a:p>
            <a:pPr>
              <a:buNone/>
            </a:pPr>
            <a:r>
              <a:rPr lang="en-US" sz="2000" dirty="0" smtClean="0">
                <a:solidFill>
                  <a:schemeClr val="tx2">
                    <a:lumMod val="75000"/>
                  </a:schemeClr>
                </a:solidFill>
              </a:rPr>
              <a:t>http://ioe.hse.ru/monitoring/</a:t>
            </a:r>
            <a:endParaRPr lang="ru-RU" sz="2000" dirty="0" smtClean="0">
              <a:solidFill>
                <a:schemeClr val="tx2">
                  <a:lumMod val="75000"/>
                </a:schemeClr>
              </a:solidFill>
            </a:endParaRPr>
          </a:p>
          <a:p>
            <a:pPr>
              <a:buNone/>
            </a:pPr>
            <a:endParaRPr lang="ru-RU" sz="2000" dirty="0" smtClean="0">
              <a:solidFill>
                <a:schemeClr val="tx2">
                  <a:lumMod val="75000"/>
                </a:schemeClr>
              </a:solidFill>
            </a:endParaRPr>
          </a:p>
          <a:p>
            <a:pPr algn="r">
              <a:buNone/>
            </a:pPr>
            <a:endParaRPr lang="ru-RU" dirty="0"/>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Заголовок 1"/>
          <p:cNvSpPr>
            <a:spLocks noGrp="1"/>
          </p:cNvSpPr>
          <p:nvPr>
            <p:ph type="title"/>
          </p:nvPr>
        </p:nvSpPr>
        <p:spPr>
          <a:xfrm>
            <a:off x="1043608" y="404664"/>
            <a:ext cx="7490793" cy="936104"/>
          </a:xfrm>
        </p:spPr>
        <p:txBody>
          <a:bodyPr/>
          <a:lstStyle/>
          <a:p>
            <a:pPr eaLnBrk="1" hangingPunct="1"/>
            <a:r>
              <a:rPr lang="en-US" sz="3200" b="1" dirty="0" smtClean="0">
                <a:solidFill>
                  <a:schemeClr val="accent1">
                    <a:lumMod val="75000"/>
                  </a:schemeClr>
                </a:solidFill>
              </a:rPr>
              <a:t>Steps of test development process</a:t>
            </a:r>
            <a:endParaRPr lang="ru-RU" sz="3200" b="1" dirty="0" smtClean="0">
              <a:solidFill>
                <a:schemeClr val="accent1">
                  <a:lumMod val="75000"/>
                </a:schemeClr>
              </a:solidFill>
            </a:endParaRPr>
          </a:p>
        </p:txBody>
      </p:sp>
      <p:sp>
        <p:nvSpPr>
          <p:cNvPr id="3074" name="Содержимое 2"/>
          <p:cNvSpPr>
            <a:spLocks noGrp="1"/>
          </p:cNvSpPr>
          <p:nvPr>
            <p:ph idx="1"/>
          </p:nvPr>
        </p:nvSpPr>
        <p:spPr>
          <a:xfrm>
            <a:off x="4139952" y="1484785"/>
            <a:ext cx="4680520" cy="4752528"/>
          </a:xfrm>
          <a:noFill/>
          <a:ln w="19050">
            <a:noFill/>
          </a:ln>
        </p:spPr>
        <p:txBody>
          <a:bodyPr>
            <a:normAutofit lnSpcReduction="10000"/>
          </a:bodyPr>
          <a:lstStyle/>
          <a:p>
            <a:pPr>
              <a:buFont typeface="Wingdings" pitchFamily="2" charset="2"/>
              <a:buChar char="§"/>
              <a:defRPr/>
            </a:pPr>
            <a:r>
              <a:rPr lang="en-US" sz="2400" dirty="0" smtClean="0"/>
              <a:t>Test planning</a:t>
            </a:r>
            <a:endParaRPr lang="ru-RU" sz="2400" dirty="0" smtClean="0"/>
          </a:p>
          <a:p>
            <a:pPr>
              <a:buFont typeface="Wingdings" pitchFamily="2" charset="2"/>
              <a:buChar char="§"/>
              <a:defRPr/>
            </a:pPr>
            <a:r>
              <a:rPr lang="en-US" sz="2400" dirty="0" smtClean="0"/>
              <a:t>Content analysis</a:t>
            </a:r>
            <a:endParaRPr lang="ru-RU" sz="2400" dirty="0" smtClean="0"/>
          </a:p>
          <a:p>
            <a:pPr>
              <a:buFont typeface="Wingdings" pitchFamily="2" charset="2"/>
              <a:buChar char="§"/>
              <a:defRPr/>
            </a:pPr>
            <a:r>
              <a:rPr lang="en-US" sz="2400" dirty="0" smtClean="0"/>
              <a:t>Test specification development</a:t>
            </a:r>
            <a:endParaRPr lang="ru-RU" sz="2400" dirty="0" smtClean="0"/>
          </a:p>
          <a:p>
            <a:pPr>
              <a:buFont typeface="Wingdings" pitchFamily="2" charset="2"/>
              <a:buChar char="§"/>
              <a:defRPr/>
            </a:pPr>
            <a:r>
              <a:rPr lang="en-US" sz="2400" dirty="0" smtClean="0"/>
              <a:t>Item writing </a:t>
            </a:r>
            <a:endParaRPr lang="ru-RU" sz="2400" dirty="0" smtClean="0"/>
          </a:p>
          <a:p>
            <a:pPr>
              <a:buFont typeface="Wingdings" pitchFamily="2" charset="2"/>
              <a:buChar char="§"/>
              <a:defRPr/>
            </a:pPr>
            <a:r>
              <a:rPr lang="en-US" sz="2400" dirty="0" smtClean="0"/>
              <a:t>Piloting testing</a:t>
            </a:r>
            <a:endParaRPr lang="ru-RU" sz="2400" dirty="0" smtClean="0"/>
          </a:p>
          <a:p>
            <a:pPr>
              <a:buFont typeface="Wingdings" pitchFamily="2" charset="2"/>
              <a:buChar char="§"/>
              <a:defRPr/>
            </a:pPr>
            <a:r>
              <a:rPr lang="en-US" sz="2400" dirty="0" smtClean="0"/>
              <a:t>Test construction</a:t>
            </a:r>
            <a:endParaRPr lang="ru-RU" sz="2400" dirty="0" smtClean="0"/>
          </a:p>
          <a:p>
            <a:pPr>
              <a:buFont typeface="Wingdings" pitchFamily="2" charset="2"/>
              <a:buChar char="§"/>
              <a:defRPr/>
            </a:pPr>
            <a:r>
              <a:rPr lang="en-US" sz="2400" dirty="0" smtClean="0"/>
              <a:t>Test results scaling</a:t>
            </a:r>
            <a:endParaRPr lang="ru-RU" sz="2400" dirty="0" smtClean="0"/>
          </a:p>
          <a:p>
            <a:pPr>
              <a:buFont typeface="Wingdings" pitchFamily="2" charset="2"/>
              <a:buChar char="§"/>
              <a:defRPr/>
            </a:pPr>
            <a:r>
              <a:rPr lang="en-US" sz="2400" dirty="0" smtClean="0"/>
              <a:t>Test results reporting and interpretation</a:t>
            </a:r>
          </a:p>
          <a:p>
            <a:pPr>
              <a:buFont typeface="Wingdings" pitchFamily="2" charset="2"/>
              <a:buChar char="§"/>
              <a:defRPr/>
            </a:pPr>
            <a:r>
              <a:rPr lang="en-US" sz="2400" dirty="0" smtClean="0"/>
              <a:t>Test documentation</a:t>
            </a:r>
            <a:endParaRPr lang="ru-RU" sz="2400" dirty="0" smtClean="0"/>
          </a:p>
          <a:p>
            <a:pPr eaLnBrk="1" hangingPunct="1">
              <a:buFont typeface="Wingdings 3" pitchFamily="18" charset="2"/>
              <a:buNone/>
              <a:defRPr/>
            </a:pPr>
            <a:endParaRPr lang="ru-RU" dirty="0" smtClean="0"/>
          </a:p>
        </p:txBody>
      </p:sp>
      <p:pic>
        <p:nvPicPr>
          <p:cNvPr id="4" name="Picture 8" descr="https://encrypted-tbn2.google.com/images?q=tbn:ANd9GcQfdV3tYuShfPApGo3jwZkWXx3KYIKK2yIsMwAQJazupKHTRK59Iw"/>
          <p:cNvPicPr>
            <a:picLocks noChangeAspect="1" noChangeArrowheads="1"/>
          </p:cNvPicPr>
          <p:nvPr/>
        </p:nvPicPr>
        <p:blipFill>
          <a:blip r:embed="rId2" cstate="print"/>
          <a:srcRect/>
          <a:stretch>
            <a:fillRect/>
          </a:stretch>
        </p:blipFill>
        <p:spPr bwMode="auto">
          <a:xfrm>
            <a:off x="971600" y="2132856"/>
            <a:ext cx="3013075" cy="34290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332656"/>
            <a:ext cx="7686596" cy="1096072"/>
          </a:xfrm>
        </p:spPr>
        <p:txBody>
          <a:bodyPr rtlCol="0">
            <a:normAutofit/>
          </a:bodyPr>
          <a:lstStyle/>
          <a:p>
            <a:pPr algn="ctr" fontAlgn="auto">
              <a:spcAft>
                <a:spcPts val="0"/>
              </a:spcAft>
              <a:defRPr/>
            </a:pPr>
            <a:r>
              <a:rPr lang="en-US" sz="3200" b="1" dirty="0" smtClean="0">
                <a:solidFill>
                  <a:schemeClr val="tx1"/>
                </a:solidFill>
              </a:rPr>
              <a:t>SAM theoretical model realization</a:t>
            </a:r>
            <a:endParaRPr lang="ru-RU" sz="3200" b="1" dirty="0" smtClean="0">
              <a:solidFill>
                <a:schemeClr val="tx1"/>
              </a:solidFill>
            </a:endParaRPr>
          </a:p>
        </p:txBody>
      </p:sp>
      <p:sp>
        <p:nvSpPr>
          <p:cNvPr id="5123" name="Содержимое 2"/>
          <p:cNvSpPr>
            <a:spLocks noGrp="1"/>
          </p:cNvSpPr>
          <p:nvPr>
            <p:ph idx="1"/>
          </p:nvPr>
        </p:nvSpPr>
        <p:spPr>
          <a:xfrm>
            <a:off x="971600" y="1844824"/>
            <a:ext cx="7715200" cy="4441697"/>
          </a:xfrm>
          <a:noFill/>
          <a:ln w="19050">
            <a:noFill/>
          </a:ln>
        </p:spPr>
        <p:txBody>
          <a:bodyPr>
            <a:normAutofit/>
          </a:bodyPr>
          <a:lstStyle/>
          <a:p>
            <a:endParaRPr lang="ru-RU" sz="2000" dirty="0" smtClean="0"/>
          </a:p>
          <a:p>
            <a:r>
              <a:rPr lang="en-US" sz="2000" dirty="0" smtClean="0"/>
              <a:t>Tests in mathematics and Russian language have been developed under SAM model </a:t>
            </a:r>
          </a:p>
          <a:p>
            <a:r>
              <a:rPr lang="en-US" sz="2000" dirty="0" smtClean="0"/>
              <a:t>Tests have similar structure</a:t>
            </a:r>
            <a:endParaRPr lang="ru-RU" sz="2000" dirty="0" smtClean="0"/>
          </a:p>
          <a:p>
            <a:r>
              <a:rPr lang="en-US" sz="2000" dirty="0" smtClean="0"/>
              <a:t>Tests are designed for graduates from primary school</a:t>
            </a:r>
            <a:endParaRPr lang="ru-RU" sz="2000" dirty="0" smtClean="0"/>
          </a:p>
          <a:p>
            <a:r>
              <a:rPr lang="en-US" sz="2000" dirty="0" smtClean="0"/>
              <a:t>Each block includes three test items assigned to levels 1, 2 and 3 that are correspond to the same content area</a:t>
            </a:r>
            <a:endParaRPr lang="ru-RU" sz="2000" dirty="0" smtClean="0"/>
          </a:p>
          <a:p>
            <a:r>
              <a:rPr lang="en-US" sz="2000" dirty="0" smtClean="0"/>
              <a:t>Dichotomous approach: students get 1 point for a correct answer and 0 for incorrect (or absent) answer</a:t>
            </a:r>
            <a:r>
              <a:rPr lang="ru-RU" sz="2000" dirty="0" smtClean="0"/>
              <a:t>.</a:t>
            </a:r>
          </a:p>
          <a:p>
            <a:endParaRPr lang="ru-RU" sz="1800" dirty="0" smtClean="0"/>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692696"/>
            <a:ext cx="7787208" cy="667452"/>
          </a:xfrm>
        </p:spPr>
        <p:txBody>
          <a:bodyPr>
            <a:normAutofit/>
          </a:bodyPr>
          <a:lstStyle/>
          <a:p>
            <a:pPr algn="ctr"/>
            <a:r>
              <a:rPr lang="en-US" sz="3200" b="1" dirty="0" smtClean="0">
                <a:solidFill>
                  <a:schemeClr val="tx1"/>
                </a:solidFill>
              </a:rPr>
              <a:t>Stages of SAM tests piloting</a:t>
            </a:r>
            <a:endParaRPr lang="ru-RU" sz="3200" b="1" dirty="0">
              <a:solidFill>
                <a:schemeClr val="tx1"/>
              </a:solidFill>
            </a:endParaRPr>
          </a:p>
        </p:txBody>
      </p:sp>
      <p:sp>
        <p:nvSpPr>
          <p:cNvPr id="3" name="Content Placeholder 2"/>
          <p:cNvSpPr>
            <a:spLocks noGrp="1"/>
          </p:cNvSpPr>
          <p:nvPr>
            <p:ph idx="1"/>
          </p:nvPr>
        </p:nvSpPr>
        <p:spPr>
          <a:xfrm>
            <a:off x="971600" y="1700808"/>
            <a:ext cx="7848872" cy="4968552"/>
          </a:xfrm>
        </p:spPr>
        <p:txBody>
          <a:bodyPr>
            <a:normAutofit fontScale="85000" lnSpcReduction="20000"/>
          </a:bodyPr>
          <a:lstStyle/>
          <a:p>
            <a:pPr>
              <a:buNone/>
            </a:pPr>
            <a:r>
              <a:rPr lang="en-US" sz="2400" b="1" dirty="0" smtClean="0">
                <a:solidFill>
                  <a:schemeClr val="accent2">
                    <a:lumMod val="50000"/>
                  </a:schemeClr>
                </a:solidFill>
              </a:rPr>
              <a:t>Pre-piloting</a:t>
            </a:r>
            <a:r>
              <a:rPr lang="ru-RU" sz="2800" b="1" dirty="0" smtClean="0"/>
              <a:t> </a:t>
            </a:r>
          </a:p>
          <a:p>
            <a:pPr indent="12700">
              <a:buFont typeface="Wingdings" pitchFamily="2" charset="2"/>
              <a:buChar char="ü"/>
            </a:pPr>
            <a:r>
              <a:rPr lang="ru-RU" sz="2000" dirty="0" smtClean="0"/>
              <a:t> </a:t>
            </a:r>
            <a:r>
              <a:rPr lang="en-US" sz="2100" dirty="0" smtClean="0"/>
              <a:t>Purpose</a:t>
            </a:r>
            <a:r>
              <a:rPr lang="ru-RU" sz="2100" dirty="0" smtClean="0"/>
              <a:t> – </a:t>
            </a:r>
            <a:r>
              <a:rPr lang="en-US" sz="2100" dirty="0" smtClean="0"/>
              <a:t>face validity</a:t>
            </a:r>
          </a:p>
          <a:p>
            <a:pPr indent="12700">
              <a:buFont typeface="Wingdings" pitchFamily="2" charset="2"/>
              <a:buChar char="ü"/>
            </a:pPr>
            <a:r>
              <a:rPr lang="en-US" sz="2100" dirty="0" smtClean="0"/>
              <a:t> Time recording  for each item</a:t>
            </a:r>
            <a:endParaRPr lang="ru-RU" sz="2100" dirty="0" smtClean="0"/>
          </a:p>
          <a:p>
            <a:pPr indent="12700">
              <a:buFont typeface="Wingdings" pitchFamily="2" charset="2"/>
              <a:buChar char="ü"/>
            </a:pPr>
            <a:r>
              <a:rPr lang="ru-RU" sz="2100" dirty="0" smtClean="0"/>
              <a:t> </a:t>
            </a:r>
            <a:r>
              <a:rPr lang="en-US" sz="2100" dirty="0" smtClean="0"/>
              <a:t>Sample </a:t>
            </a:r>
            <a:r>
              <a:rPr lang="ru-RU" sz="2100" dirty="0" smtClean="0"/>
              <a:t> -  10-20 </a:t>
            </a:r>
            <a:r>
              <a:rPr lang="en-US" sz="2100" dirty="0" smtClean="0"/>
              <a:t>students</a:t>
            </a:r>
            <a:endParaRPr lang="ru-RU" sz="2100" dirty="0" smtClean="0"/>
          </a:p>
          <a:p>
            <a:pPr>
              <a:buNone/>
            </a:pPr>
            <a:r>
              <a:rPr lang="en-US" sz="2400" b="1" dirty="0" smtClean="0">
                <a:solidFill>
                  <a:schemeClr val="accent2">
                    <a:lumMod val="50000"/>
                  </a:schemeClr>
                </a:solidFill>
              </a:rPr>
              <a:t>Clinical approbation </a:t>
            </a:r>
            <a:endParaRPr lang="ru-RU" sz="2400" b="1" dirty="0" smtClean="0">
              <a:solidFill>
                <a:schemeClr val="accent2">
                  <a:lumMod val="50000"/>
                </a:schemeClr>
              </a:solidFill>
            </a:endParaRPr>
          </a:p>
          <a:p>
            <a:pPr indent="12700">
              <a:buFont typeface="Wingdings" pitchFamily="2" charset="2"/>
              <a:buChar char="ü"/>
            </a:pPr>
            <a:r>
              <a:rPr lang="ru-RU" sz="2100" dirty="0" smtClean="0"/>
              <a:t>  </a:t>
            </a:r>
            <a:r>
              <a:rPr lang="en-US" sz="2100" dirty="0" smtClean="0"/>
              <a:t>Purpose</a:t>
            </a:r>
            <a:r>
              <a:rPr lang="ru-RU" sz="2100" dirty="0" smtClean="0"/>
              <a:t> – </a:t>
            </a:r>
            <a:r>
              <a:rPr lang="en-US" sz="2100" dirty="0" smtClean="0"/>
              <a:t>testing the items functioning, detecting mistakes, defining of item difficulty </a:t>
            </a:r>
            <a:endParaRPr lang="ru-RU" sz="2100" dirty="0" smtClean="0"/>
          </a:p>
          <a:p>
            <a:pPr indent="12700">
              <a:buFont typeface="Wingdings" pitchFamily="2" charset="2"/>
              <a:buChar char="ü"/>
            </a:pPr>
            <a:r>
              <a:rPr lang="ru-RU" sz="2100" dirty="0" smtClean="0"/>
              <a:t> </a:t>
            </a:r>
            <a:r>
              <a:rPr lang="en-US" sz="2100" dirty="0" smtClean="0"/>
              <a:t>Sample - </a:t>
            </a:r>
            <a:r>
              <a:rPr lang="ru-RU" sz="2100" dirty="0" smtClean="0"/>
              <a:t>50 </a:t>
            </a:r>
            <a:r>
              <a:rPr lang="en-US" sz="2100" dirty="0" smtClean="0"/>
              <a:t>students per item </a:t>
            </a:r>
            <a:endParaRPr lang="ru-RU" sz="2100" dirty="0" smtClean="0"/>
          </a:p>
          <a:p>
            <a:pPr indent="12700">
              <a:buFont typeface="Wingdings" pitchFamily="2" charset="2"/>
              <a:buChar char="ü"/>
            </a:pPr>
            <a:r>
              <a:rPr lang="ru-RU" sz="2100" dirty="0" smtClean="0"/>
              <a:t> </a:t>
            </a:r>
            <a:r>
              <a:rPr lang="en-US" sz="2100" dirty="0" smtClean="0"/>
              <a:t>Data analysis – under classical test theory (CTT) </a:t>
            </a:r>
            <a:endParaRPr lang="ru-RU" sz="2100" dirty="0" smtClean="0"/>
          </a:p>
          <a:p>
            <a:pPr>
              <a:buNone/>
            </a:pPr>
            <a:r>
              <a:rPr lang="en-US" sz="2400" b="1" dirty="0" smtClean="0">
                <a:solidFill>
                  <a:schemeClr val="accent2">
                    <a:lumMod val="50000"/>
                  </a:schemeClr>
                </a:solidFill>
              </a:rPr>
              <a:t>Full-scale approbation</a:t>
            </a:r>
            <a:endParaRPr lang="ru-RU" sz="2400" b="1" dirty="0" smtClean="0">
              <a:solidFill>
                <a:schemeClr val="accent2">
                  <a:lumMod val="50000"/>
                </a:schemeClr>
              </a:solidFill>
            </a:endParaRPr>
          </a:p>
          <a:p>
            <a:pPr indent="12700" defTabSz="2981325">
              <a:buFont typeface="Wingdings" pitchFamily="2" charset="2"/>
              <a:buChar char="ü"/>
            </a:pPr>
            <a:r>
              <a:rPr lang="en-US" sz="2100" dirty="0" smtClean="0"/>
              <a:t>Purpose</a:t>
            </a:r>
            <a:r>
              <a:rPr lang="ru-RU" sz="2100" dirty="0" smtClean="0"/>
              <a:t> – </a:t>
            </a:r>
            <a:r>
              <a:rPr lang="en-US" sz="2100" dirty="0" smtClean="0"/>
              <a:t>to check quality of test items and detect problems of item and test functioning</a:t>
            </a:r>
          </a:p>
          <a:p>
            <a:pPr indent="12700" defTabSz="2981325">
              <a:buFont typeface="Wingdings" pitchFamily="2" charset="2"/>
              <a:buChar char="ü"/>
            </a:pPr>
            <a:r>
              <a:rPr lang="en-US" sz="2100" dirty="0" smtClean="0"/>
              <a:t>Sample</a:t>
            </a:r>
            <a:r>
              <a:rPr lang="ru-RU" sz="2100" dirty="0" smtClean="0"/>
              <a:t> – </a:t>
            </a:r>
            <a:r>
              <a:rPr lang="en-US" sz="2100" dirty="0" smtClean="0"/>
              <a:t>not less than 400-500 students per test form</a:t>
            </a:r>
            <a:endParaRPr lang="ru-RU" sz="2100" dirty="0" smtClean="0"/>
          </a:p>
          <a:p>
            <a:pPr indent="12700" defTabSz="2981325">
              <a:buFont typeface="Wingdings" pitchFamily="2" charset="2"/>
              <a:buChar char="ü"/>
            </a:pPr>
            <a:r>
              <a:rPr lang="en-US" sz="2100" dirty="0" smtClean="0"/>
              <a:t>Data analysis – under  CTT and IRT</a:t>
            </a:r>
            <a:endParaRPr lang="ru-RU" sz="2100" dirty="0"/>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708920"/>
            <a:ext cx="7200800" cy="1224136"/>
          </a:xfrm>
        </p:spPr>
        <p:txBody>
          <a:bodyPr>
            <a:normAutofit/>
          </a:bodyPr>
          <a:lstStyle/>
          <a:p>
            <a:pPr algn="ctr"/>
            <a:r>
              <a:rPr lang="en-US" sz="3600" b="1" dirty="0" smtClean="0">
                <a:solidFill>
                  <a:schemeClr val="tx1"/>
                </a:solidFill>
              </a:rPr>
              <a:t>Analysis of psychometric quality of test items and tests</a:t>
            </a:r>
            <a:endParaRPr lang="ru-RU" dirty="0">
              <a:solidFill>
                <a:schemeClr val="tx1"/>
              </a:solidFill>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971600" y="332657"/>
            <a:ext cx="7715200" cy="1008112"/>
          </a:xfrm>
        </p:spPr>
        <p:txBody>
          <a:bodyPr>
            <a:normAutofit fontScale="90000"/>
          </a:bodyPr>
          <a:lstStyle/>
          <a:p>
            <a:pPr algn="ctr" eaLnBrk="1" hangingPunct="1"/>
            <a:r>
              <a:rPr lang="ru-RU" b="1" i="1" dirty="0" smtClean="0"/>
              <a:t> </a:t>
            </a:r>
            <a:r>
              <a:rPr lang="en-US" sz="3200" b="1" dirty="0" smtClean="0">
                <a:solidFill>
                  <a:schemeClr val="tx1"/>
                </a:solidFill>
              </a:rPr>
              <a:t>Characteristics of test items under </a:t>
            </a:r>
            <a:br>
              <a:rPr lang="en-US" sz="3200" b="1" dirty="0" smtClean="0">
                <a:solidFill>
                  <a:schemeClr val="tx1"/>
                </a:solidFill>
              </a:rPr>
            </a:br>
            <a:r>
              <a:rPr lang="en-US" sz="3200" b="1" dirty="0" smtClean="0">
                <a:solidFill>
                  <a:schemeClr val="tx1"/>
                </a:solidFill>
              </a:rPr>
              <a:t>classical test theory</a:t>
            </a:r>
            <a:endParaRPr lang="ru-RU" sz="3200" b="1" dirty="0" smtClean="0">
              <a:solidFill>
                <a:schemeClr val="tx1"/>
              </a:solidFill>
            </a:endParaRPr>
          </a:p>
        </p:txBody>
      </p:sp>
      <p:sp>
        <p:nvSpPr>
          <p:cNvPr id="49155" name="Содержимое 2"/>
          <p:cNvSpPr>
            <a:spLocks noGrp="1"/>
          </p:cNvSpPr>
          <p:nvPr>
            <p:ph idx="1"/>
          </p:nvPr>
        </p:nvSpPr>
        <p:spPr>
          <a:xfrm>
            <a:off x="1043608" y="2060848"/>
            <a:ext cx="7643192" cy="3960440"/>
          </a:xfrm>
          <a:noFill/>
          <a:ln w="19050">
            <a:noFill/>
          </a:ln>
        </p:spPr>
        <p:txBody>
          <a:bodyPr>
            <a:normAutofit/>
          </a:bodyPr>
          <a:lstStyle/>
          <a:p>
            <a:pPr eaLnBrk="1" hangingPunct="1">
              <a:buFont typeface="Arial" charset="0"/>
              <a:buChar char="•"/>
              <a:defRPr/>
            </a:pPr>
            <a:endParaRPr lang="ru-RU" sz="2400" dirty="0" smtClean="0"/>
          </a:p>
          <a:p>
            <a:pPr eaLnBrk="1" hangingPunct="1">
              <a:buFont typeface="Arial" charset="0"/>
              <a:buChar char="•"/>
              <a:defRPr/>
            </a:pPr>
            <a:r>
              <a:rPr lang="en-US" sz="2800" b="1" dirty="0" smtClean="0">
                <a:solidFill>
                  <a:schemeClr val="accent2">
                    <a:lumMod val="50000"/>
                  </a:schemeClr>
                </a:solidFill>
              </a:rPr>
              <a:t>Item difficulty</a:t>
            </a:r>
            <a:r>
              <a:rPr lang="ru-RU" sz="2800" b="1" dirty="0" smtClean="0">
                <a:solidFill>
                  <a:schemeClr val="accent2">
                    <a:lumMod val="50000"/>
                  </a:schemeClr>
                </a:solidFill>
              </a:rPr>
              <a:t>: </a:t>
            </a:r>
            <a:r>
              <a:rPr lang="en-US" sz="2800" dirty="0" smtClean="0"/>
              <a:t>proportion of students in the sample who has completed the item </a:t>
            </a:r>
            <a:r>
              <a:rPr lang="ru-RU" sz="2800" dirty="0" smtClean="0"/>
              <a:t> </a:t>
            </a:r>
          </a:p>
          <a:p>
            <a:pPr eaLnBrk="1" hangingPunct="1">
              <a:buFont typeface="Arial" charset="0"/>
              <a:buChar char="•"/>
              <a:defRPr/>
            </a:pPr>
            <a:r>
              <a:rPr lang="en-US" sz="2800" b="1" dirty="0" smtClean="0">
                <a:solidFill>
                  <a:schemeClr val="accent2">
                    <a:lumMod val="50000"/>
                  </a:schemeClr>
                </a:solidFill>
              </a:rPr>
              <a:t>Discrimination</a:t>
            </a:r>
            <a:r>
              <a:rPr lang="ru-RU" sz="2800" b="1" dirty="0" smtClean="0">
                <a:solidFill>
                  <a:schemeClr val="accent2">
                    <a:lumMod val="50000"/>
                  </a:schemeClr>
                </a:solidFill>
              </a:rPr>
              <a:t>: </a:t>
            </a:r>
            <a:r>
              <a:rPr lang="en-US" sz="2800" dirty="0" smtClean="0"/>
              <a:t>ability of item to differentiate students with different ability</a:t>
            </a:r>
            <a:endParaRPr lang="ru-RU" sz="2800" dirty="0" smtClean="0"/>
          </a:p>
          <a:p>
            <a:pPr eaLnBrk="1" hangingPunct="1">
              <a:buFont typeface="Arial" charset="0"/>
              <a:buChar char="•"/>
              <a:defRPr/>
            </a:pPr>
            <a:endParaRPr lang="ru-RU" sz="2400" dirty="0" smtClean="0"/>
          </a:p>
          <a:p>
            <a:pPr eaLnBrk="1" hangingPunct="1">
              <a:buNone/>
              <a:defRPr/>
            </a:pPr>
            <a:r>
              <a:rPr lang="ru-RU" dirty="0" smtClean="0"/>
              <a:t>	                                                    </a:t>
            </a:r>
            <a:endParaRPr lang="ru-RU" i="1" dirty="0" smtClean="0"/>
          </a:p>
          <a:p>
            <a:pPr eaLnBrk="1" hangingPunct="1">
              <a:buNone/>
              <a:defRPr/>
            </a:pPr>
            <a:endParaRPr lang="ru-RU" dirty="0" smtClean="0"/>
          </a:p>
          <a:p>
            <a:pPr eaLnBrk="1" hangingPunct="1">
              <a:buFont typeface="Arial" charset="0"/>
              <a:buChar char="•"/>
              <a:defRPr/>
            </a:pPr>
            <a:endParaRPr lang="ru-RU" dirty="0" smtClean="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115616" y="404664"/>
            <a:ext cx="7418785" cy="864096"/>
          </a:xfrm>
        </p:spPr>
        <p:txBody>
          <a:bodyPr>
            <a:normAutofit/>
          </a:bodyPr>
          <a:lstStyle/>
          <a:p>
            <a:pPr algn="ctr">
              <a:defRPr/>
            </a:pPr>
            <a:r>
              <a:rPr lang="en-US" sz="3200" b="1" dirty="0" smtClean="0">
                <a:solidFill>
                  <a:schemeClr val="tx1"/>
                </a:solidFill>
              </a:rPr>
              <a:t>Reliability and validity </a:t>
            </a:r>
            <a:endParaRPr lang="ru-RU" sz="3200" b="1" dirty="0">
              <a:solidFill>
                <a:schemeClr val="tx1"/>
              </a:solidFill>
            </a:endParaRPr>
          </a:p>
        </p:txBody>
      </p:sp>
      <p:pic>
        <p:nvPicPr>
          <p:cNvPr id="15363" name="Picture 3"/>
          <p:cNvPicPr>
            <a:picLocks noGrp="1" noChangeAspect="1" noChangeArrowheads="1"/>
          </p:cNvPicPr>
          <p:nvPr>
            <p:ph idx="1"/>
          </p:nvPr>
        </p:nvPicPr>
        <p:blipFill>
          <a:blip r:embed="rId2" cstate="print"/>
          <a:srcRect/>
          <a:stretch>
            <a:fillRect/>
          </a:stretch>
        </p:blipFill>
        <p:spPr>
          <a:xfrm>
            <a:off x="1259632" y="3861048"/>
            <a:ext cx="6945313" cy="2643188"/>
          </a:xfrm>
          <a:noFill/>
          <a:ln>
            <a:solidFill>
              <a:schemeClr val="tx2">
                <a:lumMod val="50000"/>
              </a:schemeClr>
            </a:solidFill>
          </a:ln>
        </p:spPr>
      </p:pic>
      <p:sp>
        <p:nvSpPr>
          <p:cNvPr id="4" name="Rectangle 3"/>
          <p:cNvSpPr/>
          <p:nvPr/>
        </p:nvSpPr>
        <p:spPr>
          <a:xfrm>
            <a:off x="971600" y="1556792"/>
            <a:ext cx="7743775" cy="2016224"/>
          </a:xfrm>
          <a:prstGeom prst="rect">
            <a:avLst/>
          </a:prstGeom>
          <a:noFill/>
          <a:ln w="19050">
            <a:noFill/>
          </a:ln>
        </p:spPr>
        <p:txBody>
          <a:bodyPr wrap="square">
            <a:spAutoFit/>
          </a:bodyPr>
          <a:lstStyle/>
          <a:p>
            <a:pPr>
              <a:defRPr/>
            </a:pPr>
            <a:r>
              <a:rPr lang="en-US" sz="2400" b="1" dirty="0" smtClean="0">
                <a:solidFill>
                  <a:schemeClr val="accent2">
                    <a:lumMod val="50000"/>
                  </a:schemeClr>
                </a:solidFill>
                <a:latin typeface="+mn-lt"/>
              </a:rPr>
              <a:t>Reliability</a:t>
            </a:r>
            <a:r>
              <a:rPr lang="ru-RU" sz="2400" b="1" dirty="0" smtClean="0">
                <a:solidFill>
                  <a:schemeClr val="accent2">
                    <a:lumMod val="50000"/>
                  </a:schemeClr>
                </a:solidFill>
                <a:latin typeface="+mn-lt"/>
              </a:rPr>
              <a:t>  </a:t>
            </a:r>
            <a:r>
              <a:rPr lang="ru-RU" sz="2400" dirty="0" smtClean="0">
                <a:latin typeface="+mn-lt"/>
              </a:rPr>
              <a:t>– </a:t>
            </a:r>
            <a:r>
              <a:rPr lang="en-US" sz="2400" dirty="0" smtClean="0">
                <a:latin typeface="+mn-lt"/>
              </a:rPr>
              <a:t>characteristic of precision and stability of test results</a:t>
            </a:r>
            <a:endParaRPr lang="ru-RU" sz="2400" dirty="0">
              <a:latin typeface="+mn-lt"/>
            </a:endParaRPr>
          </a:p>
          <a:p>
            <a:pPr>
              <a:defRPr/>
            </a:pPr>
            <a:endParaRPr lang="ru-RU" sz="2400" dirty="0">
              <a:latin typeface="+mn-lt"/>
            </a:endParaRPr>
          </a:p>
          <a:p>
            <a:pPr>
              <a:defRPr/>
            </a:pPr>
            <a:r>
              <a:rPr lang="en-US" sz="2400" b="1" dirty="0" smtClean="0">
                <a:solidFill>
                  <a:schemeClr val="accent2">
                    <a:lumMod val="50000"/>
                  </a:schemeClr>
                </a:solidFill>
                <a:latin typeface="+mn-lt"/>
              </a:rPr>
              <a:t>Validity</a:t>
            </a:r>
            <a:r>
              <a:rPr lang="ru-RU" sz="2400" dirty="0" smtClean="0">
                <a:solidFill>
                  <a:schemeClr val="accent2">
                    <a:lumMod val="50000"/>
                  </a:schemeClr>
                </a:solidFill>
                <a:latin typeface="+mn-lt"/>
              </a:rPr>
              <a:t> </a:t>
            </a:r>
            <a:r>
              <a:rPr lang="ru-RU" sz="2400" dirty="0">
                <a:latin typeface="+mn-lt"/>
              </a:rPr>
              <a:t>– </a:t>
            </a:r>
            <a:r>
              <a:rPr lang="en-US" sz="2400" dirty="0" smtClean="0"/>
              <a:t>characteristic of </a:t>
            </a:r>
            <a:r>
              <a:rPr lang="ru-RU" sz="2400" dirty="0" smtClean="0">
                <a:latin typeface="+mn-lt"/>
              </a:rPr>
              <a:t> </a:t>
            </a:r>
            <a:r>
              <a:rPr lang="en-US" sz="2400" dirty="0" smtClean="0"/>
              <a:t>test information suitability for decision making </a:t>
            </a:r>
            <a:endParaRPr lang="ru-RU" sz="2400" dirty="0">
              <a:latin typeface="+mn-lt"/>
            </a:endParaRP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Math_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Math_16x9">
      <a:majorFont>
        <a:latin typeface="Euphemia"/>
        <a:ea typeface=""/>
        <a:cs typeface=""/>
      </a:majorFont>
      <a:minorFont>
        <a:latin typeface="Euphemia"/>
        <a:ea typeface=""/>
        <a:cs typeface=""/>
      </a:minorFont>
    </a:fontScheme>
    <a:fmtScheme name="Стандартная">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lumMod val="50000"/>
            </a:schemeClr>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80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TS102787947</Template>
  <TotalTime>1404</TotalTime>
  <Words>1550</Words>
  <Application>Microsoft Office PowerPoint</Application>
  <PresentationFormat>On-screen Show (4:3)</PresentationFormat>
  <Paragraphs>271</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Math_16x9</vt:lpstr>
      <vt:lpstr>Ensuring quality and validity of measurement with SAM tests</vt:lpstr>
      <vt:lpstr>Outline of presentation</vt:lpstr>
      <vt:lpstr>SAM test development process  </vt:lpstr>
      <vt:lpstr>Steps of test development process</vt:lpstr>
      <vt:lpstr>SAM theoretical model realization</vt:lpstr>
      <vt:lpstr>Stages of SAM tests piloting</vt:lpstr>
      <vt:lpstr>Analysis of psychometric quality of test items and tests</vt:lpstr>
      <vt:lpstr> Characteristics of test items under  classical test theory</vt:lpstr>
      <vt:lpstr>Reliability and validity </vt:lpstr>
      <vt:lpstr>Psychometric quality (CTT) (2012 pilot testing, Mathematics, P&amp;P form, over 5000 forth-graders) </vt:lpstr>
      <vt:lpstr>Joint distribution of items difficulties and discrimination indexes  (math, test form 1)</vt:lpstr>
      <vt:lpstr>Slide 12</vt:lpstr>
      <vt:lpstr>Analysis under IRT: conclusions</vt:lpstr>
      <vt:lpstr>SAM validity study </vt:lpstr>
      <vt:lpstr>Description of the SAM validity study </vt:lpstr>
      <vt:lpstr>Structure of the SAM validity study</vt:lpstr>
      <vt:lpstr>Construct validity</vt:lpstr>
      <vt:lpstr>Evidence for fair test use (DIF analysis on gender)</vt:lpstr>
      <vt:lpstr>Testing of hypotheses that follow from the theoretical foundation of the test construct</vt:lpstr>
      <vt:lpstr>Slide 20</vt:lpstr>
      <vt:lpstr>Verification of the second hypothesis</vt:lpstr>
      <vt:lpstr>Slide 22</vt:lpstr>
      <vt:lpstr>Slide 23</vt:lpstr>
      <vt:lpstr>SAM predictive validity study: research design</vt:lpstr>
      <vt:lpstr>SAM predictive validity study:  Distribution of student marks depending on student proficiency level (mathematics)</vt:lpstr>
      <vt:lpstr>Convergent validity</vt:lpstr>
      <vt:lpstr>International expertise of SAM </vt:lpstr>
      <vt:lpstr>The SAM test documents provided for expertise</vt:lpstr>
      <vt:lpstr>International expertise of SAM: conclusions</vt:lpstr>
      <vt:lpstr>Localization and adaptation of SAM tests for use in other countries and cultures</vt:lpstr>
      <vt:lpstr>Procedure of localization </vt:lpstr>
      <vt:lpstr>AERA/APA/NCME standards</vt:lpstr>
      <vt:lpstr>Five main sources of potential  non-comparability of cross-cultural results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Региональный опыт использования SAM</dc:title>
  <dc:creator>Katherina</dc:creator>
  <cp:lastModifiedBy>Elena Kardanovs</cp:lastModifiedBy>
  <cp:revision>148</cp:revision>
  <dcterms:created xsi:type="dcterms:W3CDTF">2014-04-16T15:29:14Z</dcterms:created>
  <dcterms:modified xsi:type="dcterms:W3CDTF">2014-05-10T12:19:03Z</dcterms:modified>
</cp:coreProperties>
</file>