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25"/>
  </p:notesMasterIdLst>
  <p:sldIdLst>
    <p:sldId id="293" r:id="rId2"/>
    <p:sldId id="373" r:id="rId3"/>
    <p:sldId id="360" r:id="rId4"/>
    <p:sldId id="364" r:id="rId5"/>
    <p:sldId id="330" r:id="rId6"/>
    <p:sldId id="357" r:id="rId7"/>
    <p:sldId id="352" r:id="rId8"/>
    <p:sldId id="353" r:id="rId9"/>
    <p:sldId id="365" r:id="rId10"/>
    <p:sldId id="327" r:id="rId11"/>
    <p:sldId id="359" r:id="rId12"/>
    <p:sldId id="363" r:id="rId13"/>
    <p:sldId id="325" r:id="rId14"/>
    <p:sldId id="339" r:id="rId15"/>
    <p:sldId id="323" r:id="rId16"/>
    <p:sldId id="367" r:id="rId17"/>
    <p:sldId id="368" r:id="rId18"/>
    <p:sldId id="366" r:id="rId19"/>
    <p:sldId id="348" r:id="rId20"/>
    <p:sldId id="349" r:id="rId21"/>
    <p:sldId id="370" r:id="rId22"/>
    <p:sldId id="372" r:id="rId23"/>
    <p:sldId id="36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848"/>
    <a:srgbClr val="236B2A"/>
    <a:srgbClr val="D2F0D5"/>
    <a:srgbClr val="C5FDCD"/>
    <a:srgbClr val="5B5A1C"/>
    <a:srgbClr val="6699FF"/>
    <a:srgbClr val="3D20EA"/>
    <a:srgbClr val="FC70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586" autoAdjust="0"/>
  </p:normalViewPr>
  <p:slideViewPr>
    <p:cSldViewPr>
      <p:cViewPr>
        <p:scale>
          <a:sx n="70" d="100"/>
          <a:sy n="70" d="100"/>
        </p:scale>
        <p:origin x="-139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62B3B39-6A8A-4DE3-BB9C-40CCCF02359C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7EE391F-6A26-4690-9D44-28A8DD361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4401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9144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91440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3716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84B6320-4DA0-4D16-B51F-7966F7478B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95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D96FE-4D2C-4CC3-8045-76CFBDC74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88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525249" y="934836"/>
            <a:ext cx="336023" cy="220630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8502C9-FB47-477A-8916-7FF3EA6B46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81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C8A51-DDE8-44BF-ADFE-B606C30489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553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12352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9123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686800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458200" y="0"/>
            <a:ext cx="2286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914401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1" y="0"/>
            <a:ext cx="914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868223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0" y="0"/>
            <a:ext cx="9123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91440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2250CF-24A3-4773-A0C2-1AEF22B2B4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23446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4A16B-9DEA-42AC-B9F0-4EC9DC2918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911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484A4-D1D7-4FD8-93AC-EFE537B42E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835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92A15-6325-4A80-B3E8-8522F5AFBC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57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9802" y="0"/>
            <a:ext cx="228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229600" y="0"/>
            <a:ext cx="692146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21746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376248C-7C13-4CF8-9BF0-411E0EE9CF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38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6466" y="0"/>
            <a:ext cx="3111598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466465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482600"/>
            <a:ext cx="4648200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7FA59-809A-4A06-9F02-37D929B097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04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7600" y="0"/>
            <a:ext cx="526414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157EE3-C378-4712-9DC8-4DCC311FB1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891222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390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567219" y="898103"/>
            <a:ext cx="25208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B9035DD-7044-48A2-BEEE-EFBBFE0154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1268760"/>
            <a:ext cx="7560840" cy="3816424"/>
          </a:xfrm>
        </p:spPr>
        <p:txBody>
          <a:bodyPr/>
          <a:lstStyle/>
          <a:p>
            <a:r>
              <a:rPr kumimoji="1" lang="en-US" altLang="ru-RU" sz="4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SAM</a:t>
            </a:r>
            <a:r>
              <a:rPr kumimoji="1" lang="ru-RU" altLang="ru-RU" sz="4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(</a:t>
            </a:r>
            <a:r>
              <a:rPr kumimoji="1" lang="en-US" altLang="ru-RU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Student Achievement Monitoring</a:t>
            </a:r>
            <a:r>
              <a:rPr kumimoji="1" lang="ru-RU" altLang="ru-RU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)</a:t>
            </a:r>
            <a:r>
              <a:rPr kumimoji="1" lang="en-US" altLang="ru-RU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/>
            </a:r>
            <a:br>
              <a:rPr kumimoji="1" lang="en-US" altLang="ru-RU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kumimoji="1" lang="en-US" alt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tool for assessment of educational results</a:t>
            </a:r>
            <a:r>
              <a:rPr kumimoji="1" lang="ru-RU" altLang="ru-RU" sz="4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kumimoji="1" lang="ru-RU" altLang="ru-RU" sz="4400" i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kumimoji="1" lang="ru-RU" altLang="ru-RU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kumimoji="1" lang="ru-RU" altLang="ru-RU" i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kumimoji="1" lang="en-US" altLang="ru-RU" sz="4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Dr. </a:t>
            </a:r>
            <a:r>
              <a:rPr kumimoji="1" lang="en-US" altLang="ru-RU" sz="40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Petr</a:t>
            </a:r>
            <a:r>
              <a:rPr kumimoji="1" lang="en-US" altLang="ru-RU" sz="4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kumimoji="1" lang="en-US" altLang="ru-RU" sz="4000" i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Nezhnov</a:t>
            </a:r>
            <a:endParaRPr lang="ru-RU" altLang="ru-RU" sz="3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971600" y="404665"/>
            <a:ext cx="7515175" cy="936104"/>
          </a:xfrm>
        </p:spPr>
        <p:txBody>
          <a:bodyPr>
            <a:noAutofit/>
          </a:bodyPr>
          <a:lstStyle/>
          <a:p>
            <a:pPr algn="ctr"/>
            <a:r>
              <a:rPr lang="en-US" altLang="ru-RU" sz="2800" dirty="0" smtClean="0"/>
              <a:t>Taxonomy of pedagogical goals</a:t>
            </a:r>
            <a:br>
              <a:rPr lang="en-US" altLang="ru-RU" sz="2800" dirty="0" smtClean="0"/>
            </a:br>
            <a:r>
              <a:rPr lang="ru-RU" altLang="ru-RU" sz="2800" dirty="0" smtClean="0"/>
              <a:t>(</a:t>
            </a:r>
            <a:r>
              <a:rPr lang="en-US" altLang="ru-RU" sz="2800" dirty="0" smtClean="0"/>
              <a:t>few versions)</a:t>
            </a:r>
            <a:r>
              <a:rPr lang="ru-RU" altLang="ru-RU" sz="2800" dirty="0" smtClean="0"/>
              <a:t> </a:t>
            </a:r>
          </a:p>
        </p:txBody>
      </p:sp>
      <p:grpSp>
        <p:nvGrpSpPr>
          <p:cNvPr id="38" name="Group 4"/>
          <p:cNvGrpSpPr>
            <a:grpSpLocks/>
          </p:cNvGrpSpPr>
          <p:nvPr/>
        </p:nvGrpSpPr>
        <p:grpSpPr bwMode="auto">
          <a:xfrm>
            <a:off x="500034" y="1552912"/>
            <a:ext cx="8267700" cy="4947922"/>
            <a:chOff x="1746" y="1571"/>
            <a:chExt cx="13018" cy="7790"/>
          </a:xfrm>
        </p:grpSpPr>
        <p:sp>
          <p:nvSpPr>
            <p:cNvPr id="39" name="Rectangle 5"/>
            <p:cNvSpPr>
              <a:spLocks noChangeArrowheads="1"/>
            </p:cNvSpPr>
            <p:nvPr/>
          </p:nvSpPr>
          <p:spPr bwMode="auto">
            <a:xfrm>
              <a:off x="1746" y="1571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ru-RU" sz="24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B. Blum</a:t>
              </a:r>
              <a:endParaRPr lang="ru-RU" altLang="ru-RU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5001" y="157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ru-RU" sz="24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V</a:t>
              </a:r>
              <a:r>
                <a:rPr lang="ru-RU" altLang="ru-RU" sz="24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.</a:t>
              </a:r>
              <a:r>
                <a:rPr lang="en-US" altLang="ru-RU" sz="24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 Simonov</a:t>
              </a:r>
              <a:endParaRPr lang="ru-RU" altLang="ru-RU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8255" y="1571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ru-RU" sz="24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I. Lerner</a:t>
              </a:r>
              <a:endParaRPr lang="ru-RU" altLang="ru-RU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11510" y="157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ru-RU" sz="2000" b="1" dirty="0">
                  <a:solidFill>
                    <a:srgbClr val="545472"/>
                  </a:solidFill>
                  <a:latin typeface="Times New Roman" panose="02020603050405020304" pitchFamily="18" charset="0"/>
                </a:rPr>
                <a:t>TIMSS</a:t>
              </a:r>
              <a:r>
                <a:rPr lang="ru-RU" altLang="ru-RU" sz="2000" b="1" dirty="0">
                  <a:solidFill>
                    <a:srgbClr val="545472"/>
                  </a:solidFill>
                  <a:latin typeface="Times New Roman" panose="02020603050405020304" pitchFamily="18" charset="0"/>
                </a:rPr>
                <a:t> </a:t>
              </a:r>
              <a:r>
                <a:rPr lang="ru-RU" altLang="ru-RU" sz="20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(</a:t>
              </a:r>
              <a:r>
                <a:rPr lang="en-US" altLang="ru-RU" sz="20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math</a:t>
              </a:r>
              <a:r>
                <a:rPr lang="ru-RU" altLang="ru-RU" sz="2000" b="1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.)</a:t>
              </a:r>
              <a:endParaRPr lang="ru-RU" altLang="ru-RU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1768" y="2309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5001" y="229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ru-RU" sz="2000" dirty="0" smtClean="0">
                  <a:solidFill>
                    <a:srgbClr val="545472"/>
                  </a:solidFill>
                  <a:latin typeface="Times New Roman" panose="02020603050405020304" pitchFamily="18" charset="0"/>
                </a:rPr>
                <a:t>Recognition</a:t>
              </a:r>
              <a:endParaRPr lang="ru-RU" altLang="ru-RU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8255" y="2291"/>
              <a:ext cx="3255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11510" y="2291"/>
              <a:ext cx="325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47" name="Group 13"/>
            <p:cNvGrpSpPr>
              <a:grpSpLocks/>
            </p:cNvGrpSpPr>
            <p:nvPr/>
          </p:nvGrpSpPr>
          <p:grpSpPr bwMode="auto">
            <a:xfrm>
              <a:off x="1769" y="2992"/>
              <a:ext cx="12993" cy="1430"/>
              <a:chOff x="888" y="2921"/>
              <a:chExt cx="8625" cy="1022"/>
            </a:xfrm>
          </p:grpSpPr>
          <p:sp>
            <p:nvSpPr>
              <p:cNvPr id="69" name="Rectangle 14"/>
              <p:cNvSpPr>
                <a:spLocks noChangeArrowheads="1"/>
              </p:cNvSpPr>
              <p:nvPr/>
            </p:nvSpPr>
            <p:spPr bwMode="auto">
              <a:xfrm>
                <a:off x="888" y="2921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K</a:t>
                </a: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nowledge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Rectangle 15"/>
              <p:cNvSpPr>
                <a:spLocks noChangeArrowheads="1"/>
              </p:cNvSpPr>
              <p:nvPr/>
            </p:nvSpPr>
            <p:spPr bwMode="auto">
              <a:xfrm>
                <a:off x="303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Memorizing 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Rectangle 16"/>
              <p:cNvSpPr>
                <a:spLocks noChangeArrowheads="1"/>
              </p:cNvSpPr>
              <p:nvPr/>
            </p:nvSpPr>
            <p:spPr bwMode="auto">
              <a:xfrm>
                <a:off x="519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Knowledge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Rectangle 17"/>
              <p:cNvSpPr>
                <a:spLocks noChangeArrowheads="1"/>
              </p:cNvSpPr>
              <p:nvPr/>
            </p:nvSpPr>
            <p:spPr bwMode="auto">
              <a:xfrm>
                <a:off x="735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Knowledge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48" name="Group 18"/>
            <p:cNvGrpSpPr>
              <a:grpSpLocks/>
            </p:cNvGrpSpPr>
            <p:nvPr/>
          </p:nvGrpSpPr>
          <p:grpSpPr bwMode="auto">
            <a:xfrm>
              <a:off x="1746" y="5885"/>
              <a:ext cx="13017" cy="1452"/>
              <a:chOff x="873" y="3654"/>
              <a:chExt cx="8638" cy="732"/>
            </a:xfrm>
          </p:grpSpPr>
          <p:sp>
            <p:nvSpPr>
              <p:cNvPr id="65" name="Rectangle 19"/>
              <p:cNvSpPr>
                <a:spLocks noChangeArrowheads="1"/>
              </p:cNvSpPr>
              <p:nvPr/>
            </p:nvSpPr>
            <p:spPr bwMode="auto">
              <a:xfrm>
                <a:off x="873" y="3654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Application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Rectangle 20"/>
              <p:cNvSpPr>
                <a:spLocks noChangeArrowheads="1"/>
              </p:cNvSpPr>
              <p:nvPr/>
            </p:nvSpPr>
            <p:spPr bwMode="auto">
              <a:xfrm>
                <a:off x="3033" y="3654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Humble skills 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Rectangle 21"/>
              <p:cNvSpPr>
                <a:spLocks noChangeArrowheads="1"/>
              </p:cNvSpPr>
              <p:nvPr/>
            </p:nvSpPr>
            <p:spPr bwMode="auto">
              <a:xfrm>
                <a:off x="5193" y="3654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Application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Rectangle 22"/>
              <p:cNvSpPr>
                <a:spLocks noChangeArrowheads="1"/>
              </p:cNvSpPr>
              <p:nvPr/>
            </p:nvSpPr>
            <p:spPr bwMode="auto">
              <a:xfrm>
                <a:off x="7351" y="3666"/>
                <a:ext cx="21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Application 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Group 23"/>
            <p:cNvGrpSpPr>
              <a:grpSpLocks/>
            </p:cNvGrpSpPr>
            <p:nvPr/>
          </p:nvGrpSpPr>
          <p:grpSpPr bwMode="auto">
            <a:xfrm>
              <a:off x="1746" y="7331"/>
              <a:ext cx="13020" cy="2030"/>
              <a:chOff x="1746" y="7151"/>
              <a:chExt cx="13020" cy="2030"/>
            </a:xfrm>
          </p:grpSpPr>
          <p:grpSp>
            <p:nvGrpSpPr>
              <p:cNvPr id="55" name="Group 24"/>
              <p:cNvGrpSpPr>
                <a:grpSpLocks/>
              </p:cNvGrpSpPr>
              <p:nvPr/>
            </p:nvGrpSpPr>
            <p:grpSpPr bwMode="auto">
              <a:xfrm>
                <a:off x="1746" y="7875"/>
                <a:ext cx="13020" cy="1306"/>
                <a:chOff x="873" y="3654"/>
                <a:chExt cx="8640" cy="724"/>
              </a:xfrm>
            </p:grpSpPr>
            <p:sp>
              <p:nvSpPr>
                <p:cNvPr id="61" name="Rectangle 25"/>
                <p:cNvSpPr>
                  <a:spLocks noChangeArrowheads="1"/>
                </p:cNvSpPr>
                <p:nvPr/>
              </p:nvSpPr>
              <p:spPr bwMode="auto">
                <a:xfrm>
                  <a:off x="87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US" altLang="ru-RU" sz="2000" dirty="0" smtClean="0">
                      <a:solidFill>
                        <a:srgbClr val="545472"/>
                      </a:solidFill>
                      <a:latin typeface="Times New Roman" panose="02020603050405020304" pitchFamily="18" charset="0"/>
                    </a:rPr>
                    <a:t>Synthesis</a:t>
                  </a:r>
                  <a:endParaRPr lang="ru-RU" altLang="ru-RU" sz="20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2" name="Rectangle 26"/>
                <p:cNvSpPr>
                  <a:spLocks noChangeArrowheads="1"/>
                </p:cNvSpPr>
                <p:nvPr/>
              </p:nvSpPr>
              <p:spPr bwMode="auto">
                <a:xfrm>
                  <a:off x="303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ru-RU" altLang="ru-RU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3" name="Rectangle 27"/>
                <p:cNvSpPr>
                  <a:spLocks noChangeArrowheads="1"/>
                </p:cNvSpPr>
                <p:nvPr/>
              </p:nvSpPr>
              <p:spPr bwMode="auto">
                <a:xfrm>
                  <a:off x="5195" y="3658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US" altLang="ru-RU" sz="2000" dirty="0" smtClean="0">
                      <a:solidFill>
                        <a:srgbClr val="545472"/>
                      </a:solidFill>
                      <a:latin typeface="Times New Roman" panose="02020603050405020304" pitchFamily="18" charset="0"/>
                    </a:rPr>
                    <a:t>Creative application</a:t>
                  </a:r>
                  <a:endParaRPr lang="ru-RU" altLang="ru-RU" sz="20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4" name="Rectangle 28"/>
                <p:cNvSpPr>
                  <a:spLocks noChangeArrowheads="1"/>
                </p:cNvSpPr>
                <p:nvPr/>
              </p:nvSpPr>
              <p:spPr bwMode="auto">
                <a:xfrm>
                  <a:off x="7353" y="365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US" altLang="ru-RU" sz="2000" dirty="0">
                      <a:latin typeface="Times New Roman" panose="02020603050405020304" pitchFamily="18" charset="0"/>
                    </a:rPr>
                    <a:t>R</a:t>
                  </a:r>
                  <a:r>
                    <a:rPr lang="en-US" altLang="ru-RU" sz="2000" dirty="0" smtClean="0">
                      <a:latin typeface="Times New Roman" panose="02020603050405020304" pitchFamily="18" charset="0"/>
                    </a:rPr>
                    <a:t>easoning</a:t>
                  </a:r>
                  <a:endParaRPr lang="ru-RU" altLang="ru-RU" sz="2000" dirty="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6" name="Group 29"/>
              <p:cNvGrpSpPr>
                <a:grpSpLocks/>
              </p:cNvGrpSpPr>
              <p:nvPr/>
            </p:nvGrpSpPr>
            <p:grpSpPr bwMode="auto">
              <a:xfrm>
                <a:off x="1746" y="7151"/>
                <a:ext cx="13020" cy="720"/>
                <a:chOff x="1053" y="7614"/>
                <a:chExt cx="8640" cy="720"/>
              </a:xfrm>
            </p:grpSpPr>
            <p:sp>
              <p:nvSpPr>
                <p:cNvPr id="57" name="Rectangle 30"/>
                <p:cNvSpPr>
                  <a:spLocks noChangeArrowheads="1"/>
                </p:cNvSpPr>
                <p:nvPr/>
              </p:nvSpPr>
              <p:spPr bwMode="auto">
                <a:xfrm>
                  <a:off x="105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US" altLang="ru-RU" sz="2000" dirty="0" smtClean="0">
                      <a:latin typeface="Times New Roman" panose="02020603050405020304" pitchFamily="18" charset="0"/>
                    </a:rPr>
                    <a:t>Analysis</a:t>
                  </a:r>
                  <a:endParaRPr lang="ru-RU" altLang="ru-RU" sz="20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8" name="Rectangle 31"/>
                <p:cNvSpPr>
                  <a:spLocks noChangeArrowheads="1"/>
                </p:cNvSpPr>
                <p:nvPr/>
              </p:nvSpPr>
              <p:spPr bwMode="auto">
                <a:xfrm>
                  <a:off x="321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US" altLang="ru-RU" sz="2000" dirty="0" smtClean="0">
                      <a:solidFill>
                        <a:srgbClr val="545472"/>
                      </a:solidFill>
                      <a:latin typeface="Times New Roman" panose="02020603050405020304" pitchFamily="18" charset="0"/>
                    </a:rPr>
                    <a:t>Transmission</a:t>
                  </a:r>
                  <a:endParaRPr lang="ru-RU" altLang="ru-RU" sz="2000" dirty="0">
                    <a:latin typeface="Times New Roman" panose="02020603050405020304" pitchFamily="18" charset="0"/>
                  </a:endParaRPr>
                </a:p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ru-RU" altLang="ru-RU" sz="20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9" name="Rectangle 32"/>
                <p:cNvSpPr>
                  <a:spLocks noChangeArrowheads="1"/>
                </p:cNvSpPr>
                <p:nvPr/>
              </p:nvSpPr>
              <p:spPr bwMode="auto">
                <a:xfrm>
                  <a:off x="537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ru-RU" altLang="ru-RU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0" name="Rectangle 33"/>
                <p:cNvSpPr>
                  <a:spLocks noChangeArrowheads="1"/>
                </p:cNvSpPr>
                <p:nvPr/>
              </p:nvSpPr>
              <p:spPr bwMode="auto">
                <a:xfrm>
                  <a:off x="7533" y="7614"/>
                  <a:ext cx="216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SzPct val="90000"/>
                    <a:buBlip>
                      <a:blip r:embed="rId2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80000"/>
                    <a:buBlip>
                      <a:blip r:embed="rId3"/>
                    </a:buBlip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70000"/>
                    <a:buBlip>
                      <a:blip r:embed="rId4"/>
                    </a:buBlip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70000"/>
                    <a:buBlip>
                      <a:blip r:embed="rId5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70000"/>
                    <a:buBlip>
                      <a:blip r:embed="rId6"/>
                    </a:buBlip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ru-RU" altLang="ru-RU" sz="2400"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50" name="Group 34"/>
            <p:cNvGrpSpPr>
              <a:grpSpLocks/>
            </p:cNvGrpSpPr>
            <p:nvPr/>
          </p:nvGrpSpPr>
          <p:grpSpPr bwMode="auto">
            <a:xfrm>
              <a:off x="1746" y="4451"/>
              <a:ext cx="13020" cy="1412"/>
              <a:chOff x="873" y="2934"/>
              <a:chExt cx="8640" cy="1009"/>
            </a:xfrm>
          </p:grpSpPr>
          <p:sp>
            <p:nvSpPr>
              <p:cNvPr id="51" name="Rectangle 35"/>
              <p:cNvSpPr>
                <a:spLocks noChangeArrowheads="1"/>
              </p:cNvSpPr>
              <p:nvPr/>
            </p:nvSpPr>
            <p:spPr bwMode="auto">
              <a:xfrm>
                <a:off x="87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Understanding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303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000" dirty="0" smtClean="0">
                    <a:latin typeface="Times New Roman" panose="02020603050405020304" pitchFamily="18" charset="0"/>
                  </a:rPr>
                  <a:t>Understanding</a:t>
                </a:r>
                <a:endParaRPr lang="ru-RU" altLang="ru-RU" sz="2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" name="Rectangle 37"/>
              <p:cNvSpPr>
                <a:spLocks noChangeArrowheads="1"/>
              </p:cNvSpPr>
              <p:nvPr/>
            </p:nvSpPr>
            <p:spPr bwMode="auto">
              <a:xfrm>
                <a:off x="519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" name="Rectangle 38"/>
              <p:cNvSpPr>
                <a:spLocks noChangeArrowheads="1"/>
              </p:cNvSpPr>
              <p:nvPr/>
            </p:nvSpPr>
            <p:spPr bwMode="auto">
              <a:xfrm>
                <a:off x="7353" y="2934"/>
                <a:ext cx="2160" cy="10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755576" y="692696"/>
            <a:ext cx="7416824" cy="5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 </a:t>
            </a:r>
            <a:r>
              <a:rPr lang="en-US" altLang="ru-RU" sz="2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Questions to discuss</a:t>
            </a:r>
            <a:endParaRPr lang="ru-RU" altLang="ru-RU" sz="2800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endParaRPr lang="ru-RU" altLang="ru-RU" sz="2800" dirty="0" smtClean="0"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 typeface="Tahoma" panose="020B0604030504040204" pitchFamily="34" charset="0"/>
              <a:buAutoNum type="arabicParenR"/>
            </a:pPr>
            <a:r>
              <a:rPr lang="en-US" alt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How to interpret and assess categorization of learning results</a:t>
            </a:r>
            <a:r>
              <a:rPr lang="ru-RU" alt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?</a:t>
            </a:r>
          </a:p>
          <a:p>
            <a:pPr>
              <a:lnSpc>
                <a:spcPct val="107000"/>
              </a:lnSpc>
              <a:buFont typeface="Tahoma" panose="020B0604030504040204" pitchFamily="34" charset="0"/>
              <a:buAutoNum type="arabicParenR"/>
            </a:pPr>
            <a:endParaRPr lang="ru-RU" altLang="ru-RU" sz="28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 typeface="Tahoma" panose="020B0604030504040204" pitchFamily="34" charset="0"/>
              <a:buAutoNum type="arabicParenR"/>
            </a:pPr>
            <a:r>
              <a:rPr lang="en-US" alt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How the results of diagnostics can be used by</a:t>
            </a:r>
            <a:endParaRPr lang="ru-RU" altLang="ru-RU" sz="28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Education manager</a:t>
            </a:r>
            <a:r>
              <a:rPr lang="ru-RU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School principal</a:t>
            </a:r>
            <a:endParaRPr lang="ru-RU" altLang="ru-RU" sz="2800" dirty="0" smtClean="0">
              <a:solidFill>
                <a:srgbClr val="2A2A39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Teacher</a:t>
            </a:r>
            <a:endParaRPr lang="ru-RU" altLang="ru-RU" sz="2800" dirty="0" smtClean="0">
              <a:solidFill>
                <a:srgbClr val="2A2A39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Student</a:t>
            </a:r>
            <a:endParaRPr lang="ru-RU" altLang="ru-RU" sz="2800" dirty="0" smtClean="0">
              <a:solidFill>
                <a:srgbClr val="2A2A39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 Researcher</a:t>
            </a:r>
            <a:endParaRPr lang="ru-RU" altLang="ru-RU" sz="2800" dirty="0">
              <a:solidFill>
                <a:srgbClr val="2A2A3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7200800" cy="2880319"/>
          </a:xfrm>
        </p:spPr>
        <p:txBody>
          <a:bodyPr/>
          <a:lstStyle/>
          <a:p>
            <a:pPr algn="ctr"/>
            <a:r>
              <a:rPr lang="ru-RU" altLang="ru-RU" sz="3200" dirty="0" smtClean="0">
                <a:latin typeface="Times New Roman" panose="02020603050405020304" pitchFamily="18" charset="0"/>
              </a:rPr>
              <a:t> </a:t>
            </a:r>
            <a:r>
              <a:rPr lang="en-US" altLang="ru-RU" sz="3200" b="1" dirty="0" smtClean="0">
                <a:latin typeface="Times New Roman" panose="02020603050405020304" pitchFamily="18" charset="0"/>
              </a:rPr>
              <a:t>Session</a:t>
            </a:r>
            <a:r>
              <a:rPr lang="ru-RU" altLang="ru-RU" sz="3200" b="1" dirty="0" smtClean="0">
                <a:latin typeface="Times New Roman" panose="02020603050405020304" pitchFamily="18" charset="0"/>
              </a:rPr>
              <a:t> 2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en-US" altLang="ru-RU" sz="3200" i="1" dirty="0" smtClean="0">
                <a:latin typeface="Times New Roman" panose="02020603050405020304" pitchFamily="18" charset="0"/>
              </a:rPr>
              <a:t>SAM </a:t>
            </a:r>
            <a:r>
              <a:rPr lang="ru-RU" altLang="ru-RU" sz="3200" i="1" dirty="0" smtClean="0">
                <a:latin typeface="Times New Roman" panose="02020603050405020304" pitchFamily="18" charset="0"/>
              </a:rPr>
              <a:t>– </a:t>
            </a:r>
            <a:r>
              <a:rPr lang="en-US" altLang="ru-RU" sz="3200" i="1" dirty="0" smtClean="0">
                <a:latin typeface="Times New Roman" panose="02020603050405020304" pitchFamily="18" charset="0"/>
              </a:rPr>
              <a:t>synthesis of measurement and diagnostics</a:t>
            </a:r>
            <a:endParaRPr lang="ru-RU" altLang="ru-RU" sz="3200" i="1" dirty="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899592" y="1622689"/>
            <a:ext cx="8064896" cy="504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ru-RU" dirty="0">
                <a:latin typeface="+mn-lt"/>
              </a:rPr>
              <a:t>«… Педагогика, занимаясь становлением знаний личности, не может интересоваться только следствиями усвоения, игнорируя процесс усвоения, т.е. самую деятельность усвоения, которая имеет свои этапы, а каждый этап – свой уровень усвоения знаний» </a:t>
            </a:r>
          </a:p>
          <a:p>
            <a:r>
              <a:rPr lang="ru-RU" altLang="ru-RU" dirty="0">
                <a:latin typeface="+mn-lt"/>
              </a:rPr>
              <a:t>И.Я. </a:t>
            </a:r>
            <a:r>
              <a:rPr lang="ru-RU" altLang="ru-RU" dirty="0" err="1">
                <a:latin typeface="+mn-lt"/>
              </a:rPr>
              <a:t>Лернер</a:t>
            </a:r>
            <a:r>
              <a:rPr lang="ru-RU" altLang="ru-RU" dirty="0">
                <a:latin typeface="+mn-lt"/>
              </a:rPr>
              <a:t>, Качества знаний учащихся. Какими они должны быть. М., 1978 с.7</a:t>
            </a:r>
          </a:p>
          <a:p>
            <a:endParaRPr lang="ru-RU" altLang="ru-RU" dirty="0">
              <a:latin typeface="+mn-lt"/>
            </a:endParaRPr>
          </a:p>
          <a:p>
            <a:r>
              <a:rPr lang="ru-RU" altLang="ru-RU" dirty="0">
                <a:latin typeface="+mn-lt"/>
              </a:rPr>
              <a:t>«… При любой организации обучения новому учебному материалу, учащийся проходит три этапа его усвоения. Соответственно можно говорить о трех уровнях усвоения» (Там же, с. 8) </a:t>
            </a:r>
          </a:p>
        </p:txBody>
      </p:sp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632848" cy="1080120"/>
          </a:xfrm>
        </p:spPr>
        <p:txBody>
          <a:bodyPr/>
          <a:lstStyle/>
          <a:p>
            <a:pPr algn="ctr" eaLnBrk="1" hangingPunct="1"/>
            <a:r>
              <a:rPr lang="ru-RU" altLang="ru-RU" sz="3200" dirty="0" smtClean="0"/>
              <a:t>Что лежит в основе таксономий?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"/>
          <p:cNvSpPr>
            <a:spLocks noGrp="1" noChangeArrowheads="1"/>
          </p:cNvSpPr>
          <p:nvPr>
            <p:ph type="title"/>
          </p:nvPr>
        </p:nvSpPr>
        <p:spPr>
          <a:xfrm>
            <a:off x="971600" y="332656"/>
            <a:ext cx="7848872" cy="1008112"/>
          </a:xfrm>
        </p:spPr>
        <p:txBody>
          <a:bodyPr>
            <a:normAutofit/>
          </a:bodyPr>
          <a:lstStyle/>
          <a:p>
            <a:pPr algn="ctr"/>
            <a:r>
              <a:rPr lang="en-US" altLang="ru-RU" sz="2800" dirty="0" smtClean="0"/>
              <a:t>Model of functional development</a:t>
            </a:r>
            <a:r>
              <a:rPr lang="ru-RU" altLang="ru-RU" sz="2800" dirty="0" smtClean="0"/>
              <a:t> (</a:t>
            </a:r>
            <a:r>
              <a:rPr lang="en-US" altLang="ru-RU" sz="2800" dirty="0" smtClean="0"/>
              <a:t>by </a:t>
            </a:r>
            <a:r>
              <a:rPr lang="en-US" altLang="ru-RU" sz="2800" dirty="0" err="1" smtClean="0"/>
              <a:t>Vygotskiy</a:t>
            </a:r>
            <a:r>
              <a:rPr lang="ru-RU" altLang="ru-RU" sz="2800" dirty="0" smtClean="0"/>
              <a:t>)</a:t>
            </a:r>
            <a:r>
              <a:rPr lang="en-US" altLang="ru-RU" sz="2800" dirty="0" smtClean="0"/>
              <a:t> as a base for taxonomy</a:t>
            </a:r>
            <a:endParaRPr lang="ru-RU" altLang="ru-RU" sz="2800" dirty="0" smtClean="0"/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787400" y="1660525"/>
            <a:ext cx="7853363" cy="5011738"/>
            <a:chOff x="382" y="1163"/>
            <a:chExt cx="4947" cy="3157"/>
          </a:xfrm>
        </p:grpSpPr>
        <p:grpSp>
          <p:nvGrpSpPr>
            <p:cNvPr id="12" name="Group 3"/>
            <p:cNvGrpSpPr>
              <a:grpSpLocks/>
            </p:cNvGrpSpPr>
            <p:nvPr/>
          </p:nvGrpSpPr>
          <p:grpSpPr bwMode="auto">
            <a:xfrm>
              <a:off x="382" y="1163"/>
              <a:ext cx="3640" cy="3157"/>
              <a:chOff x="1570" y="604"/>
              <a:chExt cx="9100" cy="7893"/>
            </a:xfrm>
          </p:grpSpPr>
          <p:sp>
            <p:nvSpPr>
              <p:cNvPr id="14" name="Rectangle 4"/>
              <p:cNvSpPr>
                <a:spLocks noChangeAspect="1" noChangeArrowheads="1"/>
              </p:cNvSpPr>
              <p:nvPr/>
            </p:nvSpPr>
            <p:spPr bwMode="auto">
              <a:xfrm>
                <a:off x="1570" y="604"/>
                <a:ext cx="8392" cy="236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b="1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Functional level</a:t>
                </a:r>
                <a:endParaRPr lang="ru-RU" altLang="ru-RU" sz="2200" b="1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Free action</a:t>
                </a:r>
                <a:r>
                  <a:rPr lang="ru-RU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 – </a:t>
                </a:r>
                <a:r>
                  <a:rPr lang="en-US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field orientation and limits of possibility for way of action</a:t>
                </a:r>
                <a:endParaRPr lang="ru-RU" altLang="ru-RU" sz="2400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5"/>
              <p:cNvSpPr>
                <a:spLocks noChangeAspect="1" noChangeArrowheads="1"/>
              </p:cNvSpPr>
              <p:nvPr/>
            </p:nvSpPr>
            <p:spPr bwMode="auto">
              <a:xfrm>
                <a:off x="1578" y="7655"/>
                <a:ext cx="8392" cy="84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b="1" i="1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Traversed curriculum</a:t>
                </a:r>
                <a:endParaRPr lang="ru-RU" altLang="ru-RU" sz="2400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6"/>
              <p:cNvSpPr>
                <a:spLocks noChangeAspect="1" noChangeArrowheads="1"/>
              </p:cNvSpPr>
              <p:nvPr/>
            </p:nvSpPr>
            <p:spPr bwMode="auto">
              <a:xfrm>
                <a:off x="1578" y="2989"/>
                <a:ext cx="8392" cy="2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b="1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Reflexive level</a:t>
                </a:r>
                <a:endParaRPr lang="ru-RU" altLang="ru-RU" sz="2200" b="1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Action with understanding</a:t>
                </a:r>
                <a:r>
                  <a:rPr lang="ru-RU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 –</a:t>
                </a:r>
                <a:r>
                  <a:rPr lang="en-US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 orientation to essential relation as a base for way of action</a:t>
                </a:r>
                <a:endParaRPr lang="ru-RU" altLang="ru-RU" sz="2400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7"/>
              <p:cNvSpPr>
                <a:spLocks noChangeAspect="1" noChangeArrowheads="1"/>
              </p:cNvSpPr>
              <p:nvPr/>
            </p:nvSpPr>
            <p:spPr bwMode="auto">
              <a:xfrm>
                <a:off x="1578" y="5322"/>
                <a:ext cx="8392" cy="2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b="1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Formal level</a:t>
                </a:r>
                <a:endParaRPr lang="ru-RU" altLang="ru-RU" sz="2200" b="1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Modeled action </a:t>
                </a:r>
                <a:r>
                  <a:rPr lang="ru-RU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 -</a:t>
                </a:r>
                <a:r>
                  <a:rPr lang="en-US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 orientation to its outside characteristics</a:t>
                </a:r>
                <a:r>
                  <a:rPr lang="ru-RU" altLang="ru-RU" sz="2200" dirty="0" smtClean="0">
                    <a:solidFill>
                      <a:srgbClr val="545472"/>
                    </a:solidFill>
                    <a:latin typeface="Times New Roman" panose="02020603050405020304" pitchFamily="18" charset="0"/>
                  </a:rPr>
                  <a:t> </a:t>
                </a:r>
                <a:endParaRPr lang="ru-RU" altLang="ru-RU" sz="2400" dirty="0">
                  <a:solidFill>
                    <a:srgbClr val="54547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AutoShape 8"/>
              <p:cNvSpPr>
                <a:spLocks noChangeAspect="1"/>
              </p:cNvSpPr>
              <p:nvPr/>
            </p:nvSpPr>
            <p:spPr bwMode="auto">
              <a:xfrm>
                <a:off x="10206" y="639"/>
                <a:ext cx="464" cy="6966"/>
              </a:xfrm>
              <a:prstGeom prst="rightBrace">
                <a:avLst>
                  <a:gd name="adj1" fmla="val 125108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SzPct val="90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80000"/>
                  <a:buBlip>
                    <a:blip r:embed="rId3"/>
                  </a:buBlip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6"/>
                  </a:buBlip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endParaRPr lang="ru-RU" altLang="ru-RU" sz="20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3" name="Rectangle 9"/>
            <p:cNvSpPr>
              <a:spLocks noChangeAspect="1" noChangeArrowheads="1"/>
            </p:cNvSpPr>
            <p:nvPr/>
          </p:nvSpPr>
          <p:spPr bwMode="auto">
            <a:xfrm>
              <a:off x="4014" y="1616"/>
              <a:ext cx="1315" cy="10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9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SzPct val="80000"/>
                <a:buBlip>
                  <a:blip r:embed="rId3"/>
                </a:buBlip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SzPct val="70000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ru-RU" sz="26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Zone of Proximal Development</a:t>
              </a:r>
              <a:endPara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0"/>
            <a:ext cx="7560840" cy="90872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ru-RU" sz="2800" dirty="0" smtClean="0"/>
              <a:t>Levels of curriculum assimilation</a:t>
            </a:r>
            <a:endParaRPr lang="ru-RU" altLang="ru-RU" sz="2800" dirty="0" smtClean="0"/>
          </a:p>
        </p:txBody>
      </p:sp>
      <p:pic>
        <p:nvPicPr>
          <p:cNvPr id="2050" name="Рисунок 30" descr="1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3381" y="1233475"/>
            <a:ext cx="578326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29" descr="1.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525073"/>
            <a:ext cx="5857916" cy="161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28" descr="1.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643446"/>
            <a:ext cx="61120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899592" y="-142900"/>
            <a:ext cx="7992888" cy="908720"/>
          </a:xfrm>
        </p:spPr>
        <p:txBody>
          <a:bodyPr/>
          <a:lstStyle/>
          <a:p>
            <a:pPr algn="ctr" eaLnBrk="1" hangingPunct="1"/>
            <a:r>
              <a:rPr lang="en-US" altLang="ru-RU" sz="2800" dirty="0" smtClean="0"/>
              <a:t>SAM test design</a:t>
            </a:r>
            <a:endParaRPr lang="ru-RU" altLang="ru-RU" sz="2800" dirty="0" smtClean="0"/>
          </a:p>
        </p:txBody>
      </p:sp>
      <p:pic>
        <p:nvPicPr>
          <p:cNvPr id="3074" name="Picture 2" descr="Безымянный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857232"/>
            <a:ext cx="561498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96088" cy="1008112"/>
          </a:xfrm>
        </p:spPr>
        <p:txBody>
          <a:bodyPr>
            <a:normAutofit/>
          </a:bodyPr>
          <a:lstStyle/>
          <a:p>
            <a:pPr algn="ctr"/>
            <a:r>
              <a:rPr lang="en-US" sz="2800" b="1" i="1" dirty="0" smtClean="0"/>
              <a:t>Proficiency  levels </a:t>
            </a:r>
            <a:endParaRPr lang="ru-RU" altLang="ru-RU" sz="2800" dirty="0" smtClean="0"/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1000100" y="2132856"/>
            <a:ext cx="7963248" cy="223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/>
              <a:t>First level </a:t>
            </a:r>
            <a:r>
              <a:rPr lang="en-US" dirty="0" smtClean="0"/>
              <a:t>– a student performs at least 50% of level 1 items;</a:t>
            </a:r>
            <a:endParaRPr lang="ru-RU" dirty="0" smtClean="0"/>
          </a:p>
          <a:p>
            <a:endParaRPr lang="en-US" b="1" i="1" dirty="0" smtClean="0"/>
          </a:p>
          <a:p>
            <a:r>
              <a:rPr lang="en-US" b="1" i="1" dirty="0" smtClean="0"/>
              <a:t>Second level </a:t>
            </a:r>
            <a:r>
              <a:rPr lang="en-US" dirty="0" smtClean="0"/>
              <a:t>– a student performs at least 50% of level 2 items;</a:t>
            </a:r>
            <a:endParaRPr lang="ru-RU" dirty="0" smtClean="0"/>
          </a:p>
          <a:p>
            <a:endParaRPr lang="en-US" b="1" i="1" dirty="0" smtClean="0"/>
          </a:p>
          <a:p>
            <a:r>
              <a:rPr lang="en-US" b="1" i="1" dirty="0" smtClean="0"/>
              <a:t>Third level  </a:t>
            </a:r>
            <a:r>
              <a:rPr lang="en-US" dirty="0" smtClean="0"/>
              <a:t>– a student performs at least 50% of level 3 items.</a:t>
            </a:r>
            <a:endParaRPr lang="ru-RU" dirty="0" smtClean="0"/>
          </a:p>
          <a:p>
            <a:pPr algn="just" eaLnBrk="0" hangingPunct="0">
              <a:lnSpc>
                <a:spcPct val="80000"/>
              </a:lnSpc>
            </a:pPr>
            <a:endParaRPr lang="ru-RU" altLang="ru-RU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>
          <a:xfrm>
            <a:off x="971600" y="0"/>
            <a:ext cx="7920880" cy="836712"/>
          </a:xfrm>
        </p:spPr>
        <p:txBody>
          <a:bodyPr>
            <a:noAutofit/>
          </a:bodyPr>
          <a:lstStyle/>
          <a:p>
            <a:pPr algn="ctr"/>
            <a:r>
              <a:rPr lang="en-US" altLang="ru-RU" sz="2800" dirty="0" smtClean="0"/>
              <a:t>Scale with SAM levels (mathematics)</a:t>
            </a:r>
            <a:endParaRPr lang="ru-RU" altLang="ru-RU" sz="2800" dirty="0" smtClean="0"/>
          </a:p>
        </p:txBody>
      </p:sp>
      <p:grpSp>
        <p:nvGrpSpPr>
          <p:cNvPr id="20483" name="Группа 1"/>
          <p:cNvGrpSpPr>
            <a:grpSpLocks/>
          </p:cNvGrpSpPr>
          <p:nvPr/>
        </p:nvGrpSpPr>
        <p:grpSpPr bwMode="auto">
          <a:xfrm>
            <a:off x="1073150" y="749300"/>
            <a:ext cx="2772331" cy="6108700"/>
            <a:chOff x="1073398" y="749918"/>
            <a:chExt cx="2772439" cy="6108099"/>
          </a:xfrm>
        </p:grpSpPr>
        <p:sp>
          <p:nvSpPr>
            <p:cNvPr id="20484" name="Rectangle 6"/>
            <p:cNvSpPr>
              <a:spLocks noChangeAspect="1" noChangeArrowheads="1"/>
            </p:cNvSpPr>
            <p:nvPr/>
          </p:nvSpPr>
          <p:spPr bwMode="auto">
            <a:xfrm>
              <a:off x="2844125" y="6299217"/>
              <a:ext cx="1001712" cy="558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200" b="1" dirty="0"/>
                <a:t>     0</a:t>
              </a:r>
              <a:endParaRPr lang="ru-RU" altLang="ru-RU" dirty="0"/>
            </a:p>
          </p:txBody>
        </p:sp>
        <p:sp>
          <p:nvSpPr>
            <p:cNvPr id="20486" name="Rectangle 7"/>
            <p:cNvSpPr>
              <a:spLocks noChangeAspect="1" noChangeArrowheads="1"/>
            </p:cNvSpPr>
            <p:nvPr/>
          </p:nvSpPr>
          <p:spPr bwMode="auto">
            <a:xfrm>
              <a:off x="1532954" y="749918"/>
              <a:ext cx="777875" cy="447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200" b="1"/>
                <a:t>1000</a:t>
              </a:r>
              <a:endParaRPr lang="ru-RU" altLang="ru-RU"/>
            </a:p>
          </p:txBody>
        </p:sp>
        <p:sp>
          <p:nvSpPr>
            <p:cNvPr id="20487" name="Rectangle 15"/>
            <p:cNvSpPr>
              <a:spLocks noChangeAspect="1" noChangeArrowheads="1"/>
            </p:cNvSpPr>
            <p:nvPr/>
          </p:nvSpPr>
          <p:spPr bwMode="auto">
            <a:xfrm>
              <a:off x="2060823" y="2183805"/>
              <a:ext cx="563562" cy="5683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0488" name="Rectangle 16"/>
            <p:cNvSpPr>
              <a:spLocks noChangeAspect="1" noChangeArrowheads="1"/>
            </p:cNvSpPr>
            <p:nvPr/>
          </p:nvSpPr>
          <p:spPr bwMode="auto">
            <a:xfrm>
              <a:off x="2124323" y="3244255"/>
              <a:ext cx="606425" cy="6318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0489" name="Rectangle 18"/>
            <p:cNvSpPr>
              <a:spLocks noChangeAspect="1" noChangeArrowheads="1"/>
            </p:cNvSpPr>
            <p:nvPr/>
          </p:nvSpPr>
          <p:spPr bwMode="auto">
            <a:xfrm>
              <a:off x="2819648" y="3661768"/>
              <a:ext cx="666750" cy="4206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 bwMode="auto">
            <a:xfrm flipV="1">
              <a:off x="2546655" y="5492901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1" name="Прямая соединительная линия 24"/>
            <p:cNvCxnSpPr>
              <a:cxnSpLocks noChangeShapeType="1"/>
            </p:cNvCxnSpPr>
            <p:nvPr/>
          </p:nvCxnSpPr>
          <p:spPr bwMode="auto">
            <a:xfrm>
              <a:off x="2562473" y="6682780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32" name="Прямая соединительная линия 31"/>
            <p:cNvCxnSpPr/>
            <p:nvPr/>
          </p:nvCxnSpPr>
          <p:spPr bwMode="auto">
            <a:xfrm flipV="1">
              <a:off x="2546655" y="4354776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3" name="Прямая соединительная линия 32"/>
            <p:cNvCxnSpPr>
              <a:cxnSpLocks noChangeShapeType="1"/>
            </p:cNvCxnSpPr>
            <p:nvPr/>
          </p:nvCxnSpPr>
          <p:spPr bwMode="auto">
            <a:xfrm>
              <a:off x="2564751" y="5492975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36" name="Прямая соединительная линия 35"/>
            <p:cNvCxnSpPr/>
            <p:nvPr/>
          </p:nvCxnSpPr>
          <p:spPr bwMode="auto">
            <a:xfrm flipV="1">
              <a:off x="2549830" y="3211889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5" name="Прямая соединительная линия 36"/>
            <p:cNvCxnSpPr>
              <a:cxnSpLocks noChangeShapeType="1"/>
            </p:cNvCxnSpPr>
            <p:nvPr/>
          </p:nvCxnSpPr>
          <p:spPr bwMode="auto">
            <a:xfrm>
              <a:off x="2562473" y="4330003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0" name="Прямая соединительная линия 39"/>
            <p:cNvCxnSpPr/>
            <p:nvPr/>
          </p:nvCxnSpPr>
          <p:spPr bwMode="auto">
            <a:xfrm flipV="1">
              <a:off x="2548243" y="2057889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7" name="Прямая соединительная линия 40"/>
            <p:cNvCxnSpPr>
              <a:cxnSpLocks noChangeShapeType="1"/>
            </p:cNvCxnSpPr>
            <p:nvPr/>
          </p:nvCxnSpPr>
          <p:spPr bwMode="auto">
            <a:xfrm>
              <a:off x="2571992" y="3200856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4" name="Прямая соединительная линия 43"/>
            <p:cNvCxnSpPr/>
            <p:nvPr/>
          </p:nvCxnSpPr>
          <p:spPr bwMode="auto">
            <a:xfrm flipV="1">
              <a:off x="2548243" y="915002"/>
              <a:ext cx="0" cy="11174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99" name="Прямая соединительная линия 44"/>
            <p:cNvCxnSpPr>
              <a:cxnSpLocks noChangeShapeType="1"/>
            </p:cNvCxnSpPr>
            <p:nvPr/>
          </p:nvCxnSpPr>
          <p:spPr bwMode="auto">
            <a:xfrm>
              <a:off x="2562473" y="2032975"/>
              <a:ext cx="29210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20500" name="TextBox 47"/>
            <p:cNvSpPr txBox="1">
              <a:spLocks noChangeArrowheads="1"/>
            </p:cNvSpPr>
            <p:nvPr/>
          </p:nvSpPr>
          <p:spPr bwMode="auto">
            <a:xfrm>
              <a:off x="1073398" y="2137768"/>
              <a:ext cx="185737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ru-RU" alt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 bwMode="auto">
            <a:xfrm>
              <a:off x="1241680" y="3307129"/>
              <a:ext cx="2421032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 bwMode="auto">
            <a:xfrm>
              <a:off x="1233742" y="3762696"/>
              <a:ext cx="2421031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 bwMode="auto">
            <a:xfrm>
              <a:off x="1221035" y="4188105"/>
              <a:ext cx="2422619" cy="0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6" name="TextBox 22"/>
          <p:cNvSpPr txBox="1">
            <a:spLocks noChangeArrowheads="1"/>
          </p:cNvSpPr>
          <p:nvPr/>
        </p:nvSpPr>
        <p:spPr bwMode="auto">
          <a:xfrm>
            <a:off x="3786182" y="3967467"/>
            <a:ext cx="39892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</a:rPr>
              <a:t>Formal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– 430</a:t>
            </a: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3786182" y="2998869"/>
            <a:ext cx="4470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</a:rPr>
              <a:t>Functional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– 570  </a:t>
            </a:r>
          </a:p>
        </p:txBody>
      </p:sp>
      <p:sp>
        <p:nvSpPr>
          <p:cNvPr id="28" name="TextBox 17"/>
          <p:cNvSpPr txBox="1">
            <a:spLocks noChangeArrowheads="1"/>
          </p:cNvSpPr>
          <p:nvPr/>
        </p:nvSpPr>
        <p:spPr bwMode="auto">
          <a:xfrm>
            <a:off x="3767281" y="3500438"/>
            <a:ext cx="3988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solidFill>
                  <a:srgbClr val="545472"/>
                </a:solidFill>
                <a:latin typeface="Times New Roman" panose="02020603050405020304" pitchFamily="18" charset="0"/>
              </a:rPr>
              <a:t>Reflexive</a:t>
            </a:r>
            <a:r>
              <a:rPr lang="ru-RU" altLang="ru-RU" sz="2400" dirty="0" smtClean="0">
                <a:solidFill>
                  <a:srgbClr val="545472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rgbClr val="545472"/>
                </a:solidFill>
                <a:latin typeface="Times New Roman" panose="02020603050405020304" pitchFamily="18" charset="0"/>
              </a:rPr>
              <a:t>– 500</a:t>
            </a:r>
            <a:endParaRPr lang="ru-RU" altLang="ru-RU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339012" cy="1340768"/>
          </a:xfrm>
        </p:spPr>
        <p:txBody>
          <a:bodyPr anchor="ctr">
            <a:normAutofit/>
          </a:bodyPr>
          <a:lstStyle/>
          <a:p>
            <a:pPr algn="ctr"/>
            <a:r>
              <a:rPr lang="en-US" altLang="ru-RU" sz="2800" dirty="0" smtClean="0"/>
              <a:t>Distribution of students of 4</a:t>
            </a:r>
            <a:r>
              <a:rPr lang="en-US" altLang="ru-RU" sz="2800" baseline="30000" dirty="0" smtClean="0"/>
              <a:t>th</a:t>
            </a:r>
            <a:r>
              <a:rPr lang="en-US" altLang="ru-RU" sz="2800" dirty="0" smtClean="0"/>
              <a:t> grade at SAM levels (mathematics, one school</a:t>
            </a:r>
            <a:r>
              <a:rPr lang="ru-RU" altLang="ru-RU" sz="2800" dirty="0" smtClean="0"/>
              <a:t>) </a:t>
            </a: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00199"/>
            <a:ext cx="7920880" cy="5004201"/>
          </a:xfr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486600" cy="62354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dirty="0" smtClean="0"/>
              <a:t>Annotation</a:t>
            </a:r>
            <a:r>
              <a:rPr lang="ru-RU" sz="3200" dirty="0" smtClean="0"/>
              <a:t> </a:t>
            </a:r>
          </a:p>
        </p:txBody>
      </p:sp>
      <p:sp>
        <p:nvSpPr>
          <p:cNvPr id="4099" name="Содержимое 5"/>
          <p:cNvSpPr>
            <a:spLocks noGrp="1"/>
          </p:cNvSpPr>
          <p:nvPr>
            <p:ph idx="1"/>
          </p:nvPr>
        </p:nvSpPr>
        <p:spPr>
          <a:xfrm>
            <a:off x="971600" y="1556792"/>
            <a:ext cx="7704857" cy="5093172"/>
          </a:xfrm>
        </p:spPr>
        <p:txBody>
          <a:bodyPr>
            <a:normAutofit/>
          </a:bodyPr>
          <a:lstStyle/>
          <a:p>
            <a:endParaRPr lang="ru-RU" altLang="ru-RU" sz="2400" dirty="0" smtClean="0"/>
          </a:p>
          <a:p>
            <a:r>
              <a:rPr lang="en-US" altLang="ru-RU" sz="2400" dirty="0" smtClean="0"/>
              <a:t>Importance of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large-scale assessment </a:t>
            </a:r>
            <a:endParaRPr lang="ru-RU" altLang="ru-RU" sz="2400" dirty="0" smtClean="0"/>
          </a:p>
          <a:p>
            <a:r>
              <a:rPr lang="en-US" altLang="ru-RU" sz="2400" dirty="0" smtClean="0"/>
              <a:t>Assessment and scoring as a base for learning results assessment</a:t>
            </a:r>
          </a:p>
          <a:p>
            <a:r>
              <a:rPr lang="en-US" altLang="ru-RU" sz="2400" dirty="0" smtClean="0"/>
              <a:t>SAM</a:t>
            </a:r>
            <a:r>
              <a:rPr lang="ru-RU" altLang="ru-RU" sz="2400" dirty="0" smtClean="0"/>
              <a:t> – </a:t>
            </a:r>
            <a:r>
              <a:rPr lang="en-US" altLang="ru-RU" sz="2400" smtClean="0"/>
              <a:t>synthesis </a:t>
            </a:r>
            <a:r>
              <a:rPr lang="en-US" altLang="ru-RU" sz="2400" dirty="0" smtClean="0"/>
              <a:t>of assessment and scoring: theory, test construction, basic indicators</a:t>
            </a:r>
            <a:r>
              <a:rPr lang="ru-RU" altLang="ru-RU" sz="2400" dirty="0" smtClean="0"/>
              <a:t>.</a:t>
            </a:r>
          </a:p>
          <a:p>
            <a:r>
              <a:rPr lang="en-US" altLang="ru-RU" sz="2400" dirty="0" smtClean="0"/>
              <a:t>Interpretation</a:t>
            </a:r>
            <a:r>
              <a:rPr lang="ru-RU" altLang="ru-RU" sz="2400" dirty="0" smtClean="0"/>
              <a:t>, </a:t>
            </a:r>
            <a:r>
              <a:rPr lang="en-US" altLang="ru-RU" sz="2400" dirty="0" smtClean="0"/>
              <a:t>setting of standards and assessment of tests results on the base of SAM</a:t>
            </a:r>
            <a:endParaRPr lang="ru-RU" altLang="ru-RU" sz="2400" dirty="0" smtClean="0"/>
          </a:p>
          <a:p>
            <a:r>
              <a:rPr lang="en-US" altLang="ru-RU" sz="2400" dirty="0" smtClean="0"/>
              <a:t>Problems that SAM solves</a:t>
            </a:r>
            <a:endParaRPr lang="ru-RU" altLang="ru-RU" sz="2400" dirty="0" smtClean="0"/>
          </a:p>
          <a:p>
            <a:endParaRPr lang="ru-RU" altLang="ru-RU" sz="2400" dirty="0" smtClean="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20880" cy="1080120"/>
          </a:xfrm>
        </p:spPr>
        <p:txBody>
          <a:bodyPr>
            <a:normAutofit/>
          </a:bodyPr>
          <a:lstStyle/>
          <a:p>
            <a:pPr algn="ctr"/>
            <a:r>
              <a:rPr lang="en-US" altLang="ru-RU" sz="2800" dirty="0" smtClean="0"/>
              <a:t>Distribution of students of 4</a:t>
            </a:r>
            <a:r>
              <a:rPr lang="en-US" altLang="ru-RU" sz="2800" baseline="30000" dirty="0" smtClean="0"/>
              <a:t>th</a:t>
            </a:r>
            <a:r>
              <a:rPr lang="en-US" altLang="ru-RU" sz="2800" dirty="0" smtClean="0"/>
              <a:t> grade at SAM levels (mathematics, few schools</a:t>
            </a:r>
            <a:r>
              <a:rPr lang="ru-RU" altLang="ru-RU" sz="2800" dirty="0" smtClean="0"/>
              <a:t>) </a:t>
            </a:r>
            <a:endParaRPr lang="ru-RU" altLang="ru-RU" sz="2000" dirty="0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119813" cy="52943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88931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endParaRPr lang="ru-RU" sz="3200" dirty="0"/>
          </a:p>
          <a:p>
            <a:pPr eaLnBrk="0" hangingPunct="0">
              <a:defRPr/>
            </a:pPr>
            <a:r>
              <a:rPr lang="ru-RU" sz="2800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sz="2800" dirty="0" smtClean="0"/>
              <a:t>Normative </a:t>
            </a:r>
            <a:r>
              <a:rPr lang="en-US" sz="2800" dirty="0" err="1" smtClean="0"/>
              <a:t>orienteers</a:t>
            </a:r>
            <a:r>
              <a:rPr lang="en-US" sz="2800" dirty="0" smtClean="0"/>
              <a:t> of assessment of SAM testing results</a:t>
            </a:r>
            <a:r>
              <a:rPr lang="ru-RU" sz="2800" dirty="0" smtClean="0"/>
              <a:t> 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87624" y="1844824"/>
            <a:ext cx="7553076" cy="475252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Statistical indexes (average score for the sampling)</a:t>
            </a:r>
            <a:r>
              <a:rPr lang="ru-RU" sz="2400" dirty="0" smtClean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Socio-cultural norm</a:t>
            </a:r>
            <a:r>
              <a:rPr lang="ru-RU" sz="2400" dirty="0" smtClean="0"/>
              <a:t> (</a:t>
            </a:r>
            <a:r>
              <a:rPr lang="en-US" sz="2400" dirty="0" smtClean="0"/>
              <a:t>average score of 25% of best classes)</a:t>
            </a:r>
            <a:endParaRPr lang="ru-RU" sz="2400" dirty="0" smtClean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Theoretically determined average norm of the end of the primary school (reflexive level).</a:t>
            </a:r>
            <a:endParaRPr lang="ru-RU" sz="2400" dirty="0" smtClean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Absolute cultural norm </a:t>
            </a:r>
            <a:r>
              <a:rPr lang="ru-RU" sz="2400" dirty="0" smtClean="0"/>
              <a:t> (</a:t>
            </a:r>
            <a:r>
              <a:rPr lang="en-US" sz="2400" dirty="0" smtClean="0"/>
              <a:t>100% accomplishment  of test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776864" cy="792088"/>
          </a:xfrm>
        </p:spPr>
        <p:txBody>
          <a:bodyPr>
            <a:normAutofit/>
          </a:bodyPr>
          <a:lstStyle/>
          <a:p>
            <a:r>
              <a:rPr lang="en-US" altLang="ru-RU" sz="2800" dirty="0" smtClean="0">
                <a:latin typeface="Calibri" panose="020F0502020204030204" pitchFamily="34" charset="0"/>
              </a:rPr>
              <a:t>Problems that can be solved by SAM</a:t>
            </a:r>
            <a:r>
              <a:rPr lang="ru-RU" altLang="ru-RU" sz="2800" dirty="0" smtClean="0">
                <a:latin typeface="Calibri" panose="020F0502020204030204" pitchFamily="34" charset="0"/>
              </a:rPr>
              <a:t>: </a:t>
            </a:r>
            <a:endParaRPr lang="ru-RU" altLang="ru-RU" sz="2800" dirty="0" smtClean="0"/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971600" y="1556793"/>
            <a:ext cx="7921574" cy="36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General understanding of educational goals by teachers, administration, students</a:t>
            </a:r>
            <a:r>
              <a:rPr lang="ru-RU" altLang="ru-RU" dirty="0" smtClean="0">
                <a:latin typeface="Calibri" panose="020F0502020204030204" pitchFamily="34" charset="0"/>
              </a:rPr>
              <a:t> </a:t>
            </a:r>
          </a:p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Determination of Zone of Proximal Development to choose individual pedagogical strategy</a:t>
            </a:r>
            <a:endParaRPr lang="ru-RU" altLang="ru-RU" dirty="0" smtClean="0">
              <a:latin typeface="Calibri" panose="020F0502020204030204" pitchFamily="34" charset="0"/>
            </a:endParaRPr>
          </a:p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Negotiation of difficulties in adoption of high order skills</a:t>
            </a:r>
            <a:endParaRPr lang="ru-RU" altLang="ru-RU" dirty="0" smtClean="0">
              <a:latin typeface="Calibri" panose="020F0502020204030204" pitchFamily="34" charset="0"/>
            </a:endParaRPr>
          </a:p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Learning motivation</a:t>
            </a:r>
            <a:endParaRPr lang="ru-RU" altLang="ru-RU" dirty="0" smtClean="0">
              <a:latin typeface="Calibri" panose="020F0502020204030204" pitchFamily="34" charset="0"/>
            </a:endParaRPr>
          </a:p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Teachers professional development</a:t>
            </a:r>
            <a:r>
              <a:rPr lang="ru-RU" altLang="ru-RU" dirty="0" smtClean="0">
                <a:latin typeface="Calibri" panose="020F0502020204030204" pitchFamily="34" charset="0"/>
              </a:rPr>
              <a:t> </a:t>
            </a:r>
          </a:p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Assessment of academic performance</a:t>
            </a:r>
            <a:r>
              <a:rPr lang="ru-RU" altLang="ru-RU" dirty="0" smtClean="0">
                <a:latin typeface="Calibri" panose="020F0502020204030204" pitchFamily="34" charset="0"/>
              </a:rPr>
              <a:t> </a:t>
            </a:r>
          </a:p>
          <a:p>
            <a:pPr lvl="1">
              <a:lnSpc>
                <a:spcPct val="107000"/>
              </a:lnSpc>
              <a:buFont typeface="Arial" pitchFamily="34" charset="0"/>
              <a:buChar char="•"/>
            </a:pPr>
            <a:r>
              <a:rPr lang="en-US" altLang="ru-RU" dirty="0" smtClean="0">
                <a:latin typeface="Calibri" panose="020F0502020204030204" pitchFamily="34" charset="0"/>
              </a:rPr>
              <a:t>  Assessment of quality of teacher work</a:t>
            </a:r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971600" y="2708920"/>
            <a:ext cx="7920880" cy="1224136"/>
          </a:xfrm>
        </p:spPr>
        <p:txBody>
          <a:bodyPr/>
          <a:lstStyle/>
          <a:p>
            <a:pPr algn="ctr"/>
            <a:r>
              <a:rPr lang="en-US" altLang="ru-RU" dirty="0" smtClean="0"/>
              <a:t>Thank you for attention</a:t>
            </a:r>
            <a:r>
              <a:rPr lang="ru-RU" altLang="ru-RU" dirty="0" smtClean="0"/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1187624" y="1196752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altLang="ru-RU" sz="3600" dirty="0"/>
          </a:p>
          <a:p>
            <a:r>
              <a:rPr lang="ru-RU" altLang="ru-RU" sz="3200" b="1" i="1" dirty="0"/>
              <a:t>                      </a:t>
            </a:r>
            <a:endParaRPr lang="ru-RU" altLang="ru-RU" sz="3600" dirty="0" smtClean="0"/>
          </a:p>
          <a:p>
            <a:r>
              <a:rPr lang="ru-RU" altLang="ru-RU" b="1" i="1" dirty="0" smtClean="0"/>
              <a:t>                        </a:t>
            </a:r>
            <a:r>
              <a:rPr lang="en-US" altLang="ru-RU" b="1" dirty="0" smtClean="0"/>
              <a:t>Lecture</a:t>
            </a:r>
            <a:r>
              <a:rPr lang="ru-RU" altLang="ru-RU" b="1" dirty="0" smtClean="0"/>
              <a:t> 1 </a:t>
            </a:r>
          </a:p>
          <a:p>
            <a:endParaRPr lang="ru-RU" altLang="ru-RU" dirty="0" smtClean="0"/>
          </a:p>
          <a:p>
            <a:r>
              <a:rPr lang="en-US" altLang="ru-RU" i="1" dirty="0" smtClean="0"/>
              <a:t>2 approaches to assessment of educational results</a:t>
            </a:r>
            <a:r>
              <a:rPr lang="ru-RU" altLang="ru-RU" i="1" dirty="0" smtClean="0"/>
              <a:t>:</a:t>
            </a:r>
            <a:endParaRPr lang="en-US" altLang="ru-RU" i="1" dirty="0" smtClean="0"/>
          </a:p>
          <a:p>
            <a:endParaRPr lang="ru-RU" altLang="ru-RU" i="1" dirty="0" smtClean="0"/>
          </a:p>
          <a:p>
            <a:pPr lvl="2">
              <a:buFontTx/>
              <a:buChar char="•"/>
            </a:pPr>
            <a:r>
              <a:rPr lang="en-US" altLang="ru-RU" sz="3200" i="1" dirty="0" smtClean="0"/>
              <a:t>Measuring</a:t>
            </a:r>
            <a:endParaRPr lang="ru-RU" altLang="ru-RU" sz="3200" i="1" dirty="0" smtClean="0"/>
          </a:p>
          <a:p>
            <a:pPr lvl="2">
              <a:buFontTx/>
              <a:buChar char="•"/>
            </a:pPr>
            <a:r>
              <a:rPr lang="en-US" altLang="ru-RU" sz="3200" i="1" dirty="0" err="1" smtClean="0"/>
              <a:t>Categorisation</a:t>
            </a:r>
            <a:r>
              <a:rPr lang="en-US" altLang="ru-RU" sz="3200" i="1" dirty="0" smtClean="0"/>
              <a:t> </a:t>
            </a:r>
            <a:r>
              <a:rPr lang="ru-RU" altLang="ru-RU" sz="3200" i="1" dirty="0" smtClean="0"/>
              <a:t> </a:t>
            </a:r>
          </a:p>
          <a:p>
            <a:endParaRPr lang="ru-RU" altLang="ru-RU" dirty="0" smtClean="0"/>
          </a:p>
          <a:p>
            <a:endParaRPr lang="en-US" altLang="ru-RU" dirty="0" smtClean="0"/>
          </a:p>
          <a:p>
            <a:r>
              <a:rPr lang="ru-RU" altLang="ru-RU" dirty="0" smtClean="0"/>
              <a:t> </a:t>
            </a:r>
          </a:p>
          <a:p>
            <a:pPr eaLnBrk="0" hangingPunct="0"/>
            <a:endParaRPr lang="ru-RU" altLang="ru-RU" sz="3200" dirty="0"/>
          </a:p>
          <a:p>
            <a:pPr eaLnBrk="0" hangingPunct="0"/>
            <a:endParaRPr lang="en-US" altLang="ru-RU" dirty="0"/>
          </a:p>
          <a:p>
            <a:pPr eaLnBrk="0" hangingPunct="0"/>
            <a:r>
              <a:rPr lang="ru-RU" altLang="ru-RU" dirty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755576" y="1916112"/>
            <a:ext cx="74888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dirty="0" smtClean="0"/>
              <a:t>Measurement and assessment of educational results</a:t>
            </a:r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r>
              <a:rPr lang="en-US" altLang="ru-RU" dirty="0" smtClean="0"/>
              <a:t>TIMSS</a:t>
            </a:r>
            <a:r>
              <a:rPr lang="ru-RU" altLang="ru-RU" dirty="0" smtClean="0"/>
              <a:t> </a:t>
            </a:r>
            <a:r>
              <a:rPr lang="en-US" altLang="ru-RU" dirty="0" smtClean="0"/>
              <a:t>test </a:t>
            </a:r>
            <a:r>
              <a:rPr lang="ru-RU" altLang="ru-RU" dirty="0" smtClean="0"/>
              <a:t>–</a:t>
            </a:r>
            <a:r>
              <a:rPr lang="en-US" altLang="ru-RU" dirty="0" smtClean="0"/>
              <a:t> modern tool for pedagogical measurement</a:t>
            </a:r>
            <a:r>
              <a:rPr lang="ru-RU" altLang="ru-RU" dirty="0" smtClean="0"/>
              <a:t>  </a:t>
            </a:r>
            <a:endParaRPr lang="ru-RU" alt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spect="1" noChangeArrowheads="1"/>
          </p:cNvSpPr>
          <p:nvPr/>
        </p:nvSpPr>
        <p:spPr bwMode="auto">
          <a:xfrm>
            <a:off x="2420938" y="5649913"/>
            <a:ext cx="955675" cy="482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2200" b="1"/>
              <a:t>     0</a:t>
            </a:r>
            <a:endParaRPr lang="ru-RU" altLang="ru-RU"/>
          </a:p>
        </p:txBody>
      </p:sp>
      <p:sp>
        <p:nvSpPr>
          <p:cNvPr id="7171" name="Rectangle 7"/>
          <p:cNvSpPr>
            <a:spLocks noChangeAspect="1" noChangeArrowheads="1"/>
          </p:cNvSpPr>
          <p:nvPr/>
        </p:nvSpPr>
        <p:spPr bwMode="auto">
          <a:xfrm>
            <a:off x="2022475" y="1190625"/>
            <a:ext cx="1158875" cy="366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2200" b="1" dirty="0"/>
              <a:t>     1000</a:t>
            </a:r>
            <a:endParaRPr lang="ru-RU" altLang="ru-RU" dirty="0"/>
          </a:p>
        </p:txBody>
      </p:sp>
      <p:sp>
        <p:nvSpPr>
          <p:cNvPr id="7172" name="Line 8"/>
          <p:cNvSpPr>
            <a:spLocks noChangeAspect="1" noChangeShapeType="1"/>
          </p:cNvSpPr>
          <p:nvPr/>
        </p:nvSpPr>
        <p:spPr bwMode="auto">
          <a:xfrm>
            <a:off x="3525838" y="1370013"/>
            <a:ext cx="0" cy="4422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Oval 9"/>
          <p:cNvSpPr>
            <a:spLocks noChangeAspect="1" noChangeArrowheads="1"/>
          </p:cNvSpPr>
          <p:nvPr/>
        </p:nvSpPr>
        <p:spPr bwMode="auto">
          <a:xfrm>
            <a:off x="3476625" y="5834063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4" name="Oval 10"/>
          <p:cNvSpPr>
            <a:spLocks noChangeAspect="1" noChangeArrowheads="1"/>
          </p:cNvSpPr>
          <p:nvPr/>
        </p:nvSpPr>
        <p:spPr bwMode="auto">
          <a:xfrm>
            <a:off x="3476625" y="1312863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5" name="Oval 11"/>
          <p:cNvSpPr>
            <a:spLocks noChangeAspect="1" noChangeArrowheads="1"/>
          </p:cNvSpPr>
          <p:nvPr/>
        </p:nvSpPr>
        <p:spPr bwMode="auto">
          <a:xfrm>
            <a:off x="3476625" y="4486275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6" name="Oval 12"/>
          <p:cNvSpPr>
            <a:spLocks noChangeAspect="1" noChangeArrowheads="1"/>
          </p:cNvSpPr>
          <p:nvPr/>
        </p:nvSpPr>
        <p:spPr bwMode="auto">
          <a:xfrm>
            <a:off x="3476625" y="3914775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7" name="Oval 13"/>
          <p:cNvSpPr>
            <a:spLocks noChangeAspect="1" noChangeArrowheads="1"/>
          </p:cNvSpPr>
          <p:nvPr/>
        </p:nvSpPr>
        <p:spPr bwMode="auto">
          <a:xfrm>
            <a:off x="3478213" y="3324225"/>
            <a:ext cx="125412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8" name="Oval 14"/>
          <p:cNvSpPr>
            <a:spLocks noChangeAspect="1" noChangeArrowheads="1"/>
          </p:cNvSpPr>
          <p:nvPr/>
        </p:nvSpPr>
        <p:spPr bwMode="auto">
          <a:xfrm>
            <a:off x="3476625" y="2714625"/>
            <a:ext cx="125413" cy="793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8205" name="Rectangle 15"/>
          <p:cNvSpPr>
            <a:spLocks noChangeAspect="1" noChangeArrowheads="1"/>
          </p:cNvSpPr>
          <p:nvPr/>
        </p:nvSpPr>
        <p:spPr bwMode="auto">
          <a:xfrm>
            <a:off x="1835696" y="2571744"/>
            <a:ext cx="1440160" cy="61261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ru-RU" sz="2000" dirty="0" smtClean="0">
                <a:latin typeface="+mn-lt"/>
              </a:rPr>
              <a:t>Student </a:t>
            </a:r>
            <a:r>
              <a:rPr lang="ru-RU" altLang="ru-RU" sz="2000" dirty="0" smtClean="0">
                <a:latin typeface="+mn-lt"/>
              </a:rPr>
              <a:t>1</a:t>
            </a:r>
          </a:p>
        </p:txBody>
      </p:sp>
      <p:sp>
        <p:nvSpPr>
          <p:cNvPr id="7180" name="Rectangle 16"/>
          <p:cNvSpPr>
            <a:spLocks noChangeAspect="1" noChangeArrowheads="1"/>
          </p:cNvSpPr>
          <p:nvPr/>
        </p:nvSpPr>
        <p:spPr bwMode="auto">
          <a:xfrm>
            <a:off x="1857356" y="3217865"/>
            <a:ext cx="1476375" cy="4968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ru-RU" sz="2000" dirty="0" smtClean="0">
                <a:latin typeface="+mn-lt"/>
              </a:rPr>
              <a:t>Student</a:t>
            </a:r>
            <a:r>
              <a:rPr lang="ru-RU" altLang="ru-RU" sz="2000" dirty="0" smtClean="0">
                <a:latin typeface="+mn-lt"/>
              </a:rPr>
              <a:t> </a:t>
            </a:r>
            <a:r>
              <a:rPr lang="ru-RU" altLang="ru-RU" sz="2000" dirty="0">
                <a:latin typeface="+mn-lt"/>
              </a:rPr>
              <a:t>2</a:t>
            </a:r>
          </a:p>
        </p:txBody>
      </p:sp>
      <p:sp>
        <p:nvSpPr>
          <p:cNvPr id="8207" name="Rectangle 17"/>
          <p:cNvSpPr>
            <a:spLocks noChangeAspect="1" noChangeArrowheads="1"/>
          </p:cNvSpPr>
          <p:nvPr/>
        </p:nvSpPr>
        <p:spPr bwMode="auto">
          <a:xfrm>
            <a:off x="1845411" y="4378325"/>
            <a:ext cx="1583581" cy="6200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ru-RU" sz="2000" dirty="0" smtClean="0">
                <a:latin typeface="+mn-lt"/>
              </a:rPr>
              <a:t>Student 4</a:t>
            </a:r>
            <a:endParaRPr lang="ru-RU" altLang="ru-RU" sz="2000" dirty="0" smtClean="0">
              <a:latin typeface="+mn-lt"/>
            </a:endParaRP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ru-RU" altLang="ru-RU" sz="2000" dirty="0" smtClean="0">
              <a:latin typeface="+mn-lt"/>
            </a:endParaRPr>
          </a:p>
        </p:txBody>
      </p:sp>
      <p:sp>
        <p:nvSpPr>
          <p:cNvPr id="8208" name="Rectangle 18"/>
          <p:cNvSpPr>
            <a:spLocks noChangeAspect="1" noChangeArrowheads="1"/>
          </p:cNvSpPr>
          <p:nvPr/>
        </p:nvSpPr>
        <p:spPr bwMode="auto">
          <a:xfrm>
            <a:off x="1843676" y="3760788"/>
            <a:ext cx="1442440" cy="539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  <a:defRPr/>
            </a:pPr>
            <a:r>
              <a:rPr lang="en-US" altLang="ru-RU" sz="2000" dirty="0" smtClean="0">
                <a:latin typeface="+mn-lt"/>
              </a:rPr>
              <a:t>Student</a:t>
            </a:r>
            <a:r>
              <a:rPr lang="ru-RU" altLang="ru-RU" sz="2000" dirty="0" smtClean="0">
                <a:latin typeface="+mn-lt"/>
              </a:rPr>
              <a:t> 3</a:t>
            </a:r>
          </a:p>
          <a:p>
            <a:pPr>
              <a:spcBef>
                <a:spcPct val="0"/>
              </a:spcBef>
              <a:buSzTx/>
              <a:buFontTx/>
              <a:buNone/>
              <a:defRPr/>
            </a:pPr>
            <a:endParaRPr lang="ru-RU" altLang="ru-RU" sz="2000" dirty="0" smtClean="0">
              <a:latin typeface="+mn-lt"/>
            </a:endParaRPr>
          </a:p>
        </p:txBody>
      </p:sp>
      <p:sp>
        <p:nvSpPr>
          <p:cNvPr id="7183" name="Rectangle 19"/>
          <p:cNvSpPr>
            <a:spLocks noChangeArrowheads="1"/>
          </p:cNvSpPr>
          <p:nvPr/>
        </p:nvSpPr>
        <p:spPr bwMode="auto">
          <a:xfrm>
            <a:off x="971600" y="188640"/>
            <a:ext cx="7200800" cy="8781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 sz="2800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607993"/>
          </a:xfrm>
        </p:spPr>
        <p:txBody>
          <a:bodyPr>
            <a:noAutofit/>
          </a:bodyPr>
          <a:lstStyle/>
          <a:p>
            <a:r>
              <a:rPr lang="en-US" altLang="ru-RU" sz="2800" dirty="0" smtClean="0">
                <a:latin typeface="Times New Roman" panose="02020603050405020304" pitchFamily="18" charset="0"/>
              </a:rPr>
              <a:t>Test scores on the metric scale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 </a:t>
            </a:r>
            <a:endParaRPr lang="ru-RU" altLang="ru-RU" sz="28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54317" cy="893763"/>
          </a:xfrm>
        </p:spPr>
        <p:txBody>
          <a:bodyPr>
            <a:normAutofit/>
          </a:bodyPr>
          <a:lstStyle/>
          <a:p>
            <a:pPr algn="ctr"/>
            <a:r>
              <a:rPr lang="en-US" altLang="ru-RU" sz="2800" dirty="0" smtClean="0"/>
              <a:t>Scale of levels of educational achievements</a:t>
            </a:r>
            <a:r>
              <a:rPr lang="ru-RU" altLang="ru-RU" sz="2800" dirty="0" smtClean="0"/>
              <a:t> (</a:t>
            </a:r>
            <a:r>
              <a:rPr lang="en-US" altLang="ru-RU" sz="2800" dirty="0" smtClean="0"/>
              <a:t>TIMSS)</a:t>
            </a:r>
            <a:endParaRPr lang="ru-RU" altLang="ru-RU" sz="2800" dirty="0" smtClean="0"/>
          </a:p>
        </p:txBody>
      </p:sp>
      <p:sp>
        <p:nvSpPr>
          <p:cNvPr id="43" name="TextBox 22"/>
          <p:cNvSpPr txBox="1">
            <a:spLocks noChangeArrowheads="1"/>
          </p:cNvSpPr>
          <p:nvPr/>
        </p:nvSpPr>
        <p:spPr bwMode="auto">
          <a:xfrm>
            <a:off x="3786182" y="4027764"/>
            <a:ext cx="3989002" cy="46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</a:rPr>
              <a:t>Low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– 400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scores</a:t>
            </a:r>
            <a:endParaRPr lang="ru-RU" altLang="ru-RU" sz="2400" dirty="0">
              <a:latin typeface="Times New Roman" panose="02020603050405020304" pitchFamily="18" charset="0"/>
            </a:endParaRPr>
          </a:p>
        </p:txBody>
      </p:sp>
      <p:sp>
        <p:nvSpPr>
          <p:cNvPr id="45" name="Rectangle 7"/>
          <p:cNvSpPr>
            <a:spLocks noChangeAspect="1" noChangeArrowheads="1"/>
          </p:cNvSpPr>
          <p:nvPr/>
        </p:nvSpPr>
        <p:spPr bwMode="auto">
          <a:xfrm>
            <a:off x="1599468" y="766788"/>
            <a:ext cx="777800" cy="44763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200" b="1" dirty="0">
                <a:latin typeface="Times New Roman" panose="02020603050405020304" pitchFamily="18" charset="0"/>
              </a:rPr>
              <a:t>1000</a:t>
            </a:r>
            <a:endParaRPr lang="ru-RU" altLang="ru-RU" sz="2400" dirty="0">
              <a:latin typeface="Times New Roman" panose="02020603050405020304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 bwMode="auto">
          <a:xfrm flipV="1">
            <a:off x="2562225" y="5147908"/>
            <a:ext cx="0" cy="1117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 bwMode="auto">
          <a:xfrm flipV="1">
            <a:off x="2560638" y="4071942"/>
            <a:ext cx="0" cy="1117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2565266" y="5143512"/>
            <a:ext cx="29207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9" name="Прямая соединительная линия 48"/>
          <p:cNvCxnSpPr/>
          <p:nvPr/>
        </p:nvCxnSpPr>
        <p:spPr bwMode="auto">
          <a:xfrm flipV="1">
            <a:off x="2562225" y="3094038"/>
            <a:ext cx="0" cy="1117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0"/>
          <p:cNvCxnSpPr>
            <a:cxnSpLocks noChangeShapeType="1"/>
          </p:cNvCxnSpPr>
          <p:nvPr/>
        </p:nvCxnSpPr>
        <p:spPr bwMode="auto">
          <a:xfrm>
            <a:off x="2572506" y="3137714"/>
            <a:ext cx="29207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1" name="Прямая соединительная линия 50"/>
          <p:cNvCxnSpPr/>
          <p:nvPr/>
        </p:nvCxnSpPr>
        <p:spPr bwMode="auto">
          <a:xfrm flipV="1">
            <a:off x="2562225" y="882640"/>
            <a:ext cx="0" cy="1117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44"/>
          <p:cNvCxnSpPr>
            <a:cxnSpLocks noChangeShapeType="1"/>
          </p:cNvCxnSpPr>
          <p:nvPr/>
        </p:nvCxnSpPr>
        <p:spPr bwMode="auto">
          <a:xfrm>
            <a:off x="2562988" y="1982639"/>
            <a:ext cx="29207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3" name="TextBox 11"/>
          <p:cNvSpPr txBox="1">
            <a:spLocks noChangeArrowheads="1"/>
          </p:cNvSpPr>
          <p:nvPr/>
        </p:nvSpPr>
        <p:spPr bwMode="auto">
          <a:xfrm>
            <a:off x="3774133" y="2749348"/>
            <a:ext cx="3715979" cy="461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</a:rPr>
              <a:t>Advanced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– 625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scores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 bwMode="auto">
          <a:xfrm>
            <a:off x="1260475" y="2987675"/>
            <a:ext cx="2419350" cy="0"/>
          </a:xfrm>
          <a:prstGeom prst="line">
            <a:avLst/>
          </a:prstGeom>
          <a:ln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 bwMode="auto">
          <a:xfrm>
            <a:off x="1260475" y="3835400"/>
            <a:ext cx="2419350" cy="0"/>
          </a:xfrm>
          <a:prstGeom prst="line">
            <a:avLst/>
          </a:prstGeom>
          <a:ln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 bwMode="auto">
          <a:xfrm>
            <a:off x="1260475" y="3392488"/>
            <a:ext cx="2419350" cy="0"/>
          </a:xfrm>
          <a:prstGeom prst="line">
            <a:avLst/>
          </a:prstGeom>
          <a:ln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 bwMode="auto">
          <a:xfrm>
            <a:off x="1309688" y="4275138"/>
            <a:ext cx="2420937" cy="0"/>
          </a:xfrm>
          <a:prstGeom prst="line">
            <a:avLst/>
          </a:prstGeom>
          <a:ln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" name="TextBox 17"/>
          <p:cNvSpPr txBox="1">
            <a:spLocks noChangeArrowheads="1"/>
          </p:cNvSpPr>
          <p:nvPr/>
        </p:nvSpPr>
        <p:spPr bwMode="auto">
          <a:xfrm>
            <a:off x="3751910" y="3160473"/>
            <a:ext cx="3600102" cy="46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solidFill>
                  <a:srgbClr val="545472"/>
                </a:solidFill>
                <a:latin typeface="Times New Roman" panose="02020603050405020304" pitchFamily="18" charset="0"/>
              </a:rPr>
              <a:t>High</a:t>
            </a:r>
            <a:r>
              <a:rPr lang="ru-RU" altLang="ru-RU" sz="2400" dirty="0" smtClean="0">
                <a:solidFill>
                  <a:srgbClr val="545472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rgbClr val="545472"/>
                </a:solidFill>
                <a:latin typeface="Times New Roman" panose="02020603050405020304" pitchFamily="18" charset="0"/>
              </a:rPr>
              <a:t>– 550 </a:t>
            </a:r>
            <a:r>
              <a:rPr lang="en-US" altLang="ru-RU" sz="2400" dirty="0" smtClean="0">
                <a:solidFill>
                  <a:srgbClr val="545472"/>
                </a:solidFill>
                <a:latin typeface="Times New Roman" panose="02020603050405020304" pitchFamily="18" charset="0"/>
              </a:rPr>
              <a:t>scores</a:t>
            </a:r>
            <a:endParaRPr lang="ru-RU" altLang="ru-RU" sz="2400" dirty="0">
              <a:latin typeface="Times New Roman" panose="02020603050405020304" pitchFamily="18" charset="0"/>
            </a:endParaRPr>
          </a:p>
        </p:txBody>
      </p:sp>
      <p:sp>
        <p:nvSpPr>
          <p:cNvPr id="62" name="TextBox 21"/>
          <p:cNvSpPr txBox="1">
            <a:spLocks noChangeArrowheads="1"/>
          </p:cNvSpPr>
          <p:nvPr/>
        </p:nvSpPr>
        <p:spPr bwMode="auto">
          <a:xfrm>
            <a:off x="3790006" y="3609694"/>
            <a:ext cx="32873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400" dirty="0" smtClean="0">
                <a:latin typeface="Times New Roman" panose="02020603050405020304" pitchFamily="18" charset="0"/>
              </a:rPr>
              <a:t>Medium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–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475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 scores</a:t>
            </a:r>
            <a:endParaRPr lang="ru-RU" altLang="ru-RU" sz="2400" dirty="0">
              <a:latin typeface="Times New Roman" panose="02020603050405020304" pitchFamily="18" charset="0"/>
            </a:endParaRPr>
          </a:p>
        </p:txBody>
      </p:sp>
      <p:sp>
        <p:nvSpPr>
          <p:cNvPr id="63" name="TextBox 3"/>
          <p:cNvSpPr txBox="1">
            <a:spLocks noChangeArrowheads="1"/>
          </p:cNvSpPr>
          <p:nvPr/>
        </p:nvSpPr>
        <p:spPr bwMode="auto">
          <a:xfrm>
            <a:off x="1348792" y="2326120"/>
            <a:ext cx="1266326" cy="40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000" dirty="0" smtClean="0">
                <a:latin typeface="Times New Roman" panose="02020603050405020304" pitchFamily="18" charset="0"/>
              </a:rPr>
              <a:t>Student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64" name="TextBox 4"/>
          <p:cNvSpPr txBox="1">
            <a:spLocks noChangeArrowheads="1"/>
          </p:cNvSpPr>
          <p:nvPr/>
        </p:nvSpPr>
        <p:spPr bwMode="auto">
          <a:xfrm>
            <a:off x="1030288" y="3874814"/>
            <a:ext cx="1247203" cy="40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ru-RU" sz="2000" dirty="0" smtClean="0">
                <a:latin typeface="Times New Roman" panose="02020603050405020304" pitchFamily="18" charset="0"/>
              </a:rPr>
              <a:t>Student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</a:rPr>
              <a:t>2</a:t>
            </a:r>
          </a:p>
        </p:txBody>
      </p:sp>
      <p:cxnSp>
        <p:nvCxnSpPr>
          <p:cNvPr id="65" name="Прямая соединительная линия 64"/>
          <p:cNvCxnSpPr/>
          <p:nvPr/>
        </p:nvCxnSpPr>
        <p:spPr bwMode="auto">
          <a:xfrm flipV="1">
            <a:off x="2571736" y="2025648"/>
            <a:ext cx="0" cy="1117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971601" y="142875"/>
            <a:ext cx="7920880" cy="693837"/>
          </a:xfrm>
        </p:spPr>
        <p:txBody>
          <a:bodyPr/>
          <a:lstStyle/>
          <a:p>
            <a:pPr algn="just" eaLnBrk="1" hangingPunct="1"/>
            <a:r>
              <a:rPr lang="en-US" altLang="ru-RU" sz="2800" dirty="0" smtClean="0"/>
              <a:t>Distribution of Mathematics achievement</a:t>
            </a:r>
            <a:endParaRPr lang="ru-RU" altLang="ru-RU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7026" b="42037"/>
          <a:stretch>
            <a:fillRect/>
          </a:stretch>
        </p:blipFill>
        <p:spPr bwMode="auto">
          <a:xfrm>
            <a:off x="642910" y="857232"/>
            <a:ext cx="816601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755576" y="928670"/>
            <a:ext cx="7416824" cy="560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altLang="ru-RU" sz="2800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Questions to discuss</a:t>
            </a:r>
            <a:r>
              <a:rPr lang="ru-RU" altLang="ru-RU" sz="2800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107000"/>
              </a:lnSpc>
            </a:pPr>
            <a:endParaRPr lang="ru-RU" altLang="ru-RU" sz="2800" i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 typeface="Tahoma" panose="020B0604030504040204" pitchFamily="34" charset="0"/>
              <a:buAutoNum type="arabicParenR"/>
            </a:pPr>
            <a:r>
              <a:rPr lang="en-US" alt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How to interpret and assess results of pedagogical measurements</a:t>
            </a:r>
            <a:r>
              <a:rPr lang="ru-RU" alt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?</a:t>
            </a:r>
          </a:p>
          <a:p>
            <a:pPr>
              <a:lnSpc>
                <a:spcPct val="107000"/>
              </a:lnSpc>
              <a:buFont typeface="Tahoma" panose="020B0604030504040204" pitchFamily="34" charset="0"/>
              <a:buAutoNum type="arabicParenR"/>
            </a:pPr>
            <a:endParaRPr lang="ru-RU" altLang="ru-RU" sz="28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lnSpc>
                <a:spcPct val="107000"/>
              </a:lnSpc>
              <a:buFont typeface="Tahoma" panose="020B0604030504040204" pitchFamily="34" charset="0"/>
              <a:buAutoNum type="arabicParenR"/>
            </a:pPr>
            <a:r>
              <a:rPr lang="en-US" alt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How to use the results of educational assessment?</a:t>
            </a:r>
            <a:endParaRPr lang="ru-RU" altLang="ru-RU" sz="28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3"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Manager of education</a:t>
            </a:r>
            <a:r>
              <a:rPr lang="ru-RU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 </a:t>
            </a:r>
          </a:p>
          <a:p>
            <a:pPr lvl="3"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School principal</a:t>
            </a:r>
            <a:endParaRPr lang="ru-RU" altLang="ru-RU" sz="2800" dirty="0" smtClean="0">
              <a:solidFill>
                <a:srgbClr val="2A2A39"/>
              </a:solidFill>
              <a:latin typeface="Calibri" panose="020F0502020204030204" pitchFamily="34" charset="0"/>
            </a:endParaRPr>
          </a:p>
          <a:p>
            <a:pPr lvl="3"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Teacher</a:t>
            </a:r>
            <a:endParaRPr lang="ru-RU" altLang="ru-RU" sz="2800" dirty="0" smtClean="0">
              <a:solidFill>
                <a:srgbClr val="2A2A39"/>
              </a:solidFill>
              <a:latin typeface="Calibri" panose="020F0502020204030204" pitchFamily="34" charset="0"/>
            </a:endParaRPr>
          </a:p>
          <a:p>
            <a:pPr lvl="3">
              <a:lnSpc>
                <a:spcPct val="107000"/>
              </a:lnSpc>
              <a:buFontTx/>
              <a:buChar char="•"/>
            </a:pPr>
            <a:r>
              <a:rPr lang="en-US" altLang="ru-RU" sz="2800" dirty="0" smtClean="0">
                <a:solidFill>
                  <a:srgbClr val="2A2A39"/>
                </a:solidFill>
                <a:latin typeface="Calibri" panose="020F0502020204030204" pitchFamily="34" charset="0"/>
              </a:rPr>
              <a:t>Student</a:t>
            </a:r>
            <a:endParaRPr lang="ru-RU" altLang="ru-RU" sz="2800" dirty="0" smtClean="0">
              <a:solidFill>
                <a:srgbClr val="2A2A39"/>
              </a:solidFill>
              <a:latin typeface="Calibri" panose="020F0502020204030204" pitchFamily="34" charset="0"/>
            </a:endParaRPr>
          </a:p>
          <a:p>
            <a:pPr lvl="3">
              <a:lnSpc>
                <a:spcPct val="107000"/>
              </a:lnSpc>
              <a:buFontTx/>
              <a:buChar char="•"/>
            </a:pPr>
            <a:r>
              <a:rPr lang="en-US" altLang="ru-RU" sz="2800" dirty="0" err="1" smtClean="0">
                <a:solidFill>
                  <a:srgbClr val="2A2A39"/>
                </a:solidFill>
                <a:latin typeface="Calibri" panose="020F0502020204030204" pitchFamily="34" charset="0"/>
              </a:rPr>
              <a:t>Reseracher</a:t>
            </a:r>
            <a:endParaRPr lang="ru-RU" altLang="ru-RU" sz="2800" dirty="0">
              <a:solidFill>
                <a:srgbClr val="2A2A3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7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772400" cy="1944688"/>
          </a:xfrm>
        </p:spPr>
        <p:txBody>
          <a:bodyPr>
            <a:noAutofit/>
          </a:bodyPr>
          <a:lstStyle/>
          <a:p>
            <a:pPr algn="ctr"/>
            <a:r>
              <a:rPr lang="en-US" altLang="ru-RU" sz="2800" dirty="0" smtClean="0"/>
              <a:t>Categorization and assessment of learning results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en-US" altLang="ru-RU" sz="2800" dirty="0" smtClean="0"/>
              <a:t>Taxonomy of pedagogical goals as a tool of categorization and assessment of learning results</a:t>
            </a:r>
            <a:endParaRPr lang="ru-RU" altLang="ru-RU" sz="28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_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TS102787947</Template>
  <TotalTime>122</TotalTime>
  <Words>590</Words>
  <Application>Microsoft Office PowerPoint</Application>
  <PresentationFormat>Экран (4:3)</PresentationFormat>
  <Paragraphs>131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Math_16x9</vt:lpstr>
      <vt:lpstr>SAM (Student Achievement Monitoring) tool for assessment of educational results  Dr. Petr Nezhnov</vt:lpstr>
      <vt:lpstr>Annotation </vt:lpstr>
      <vt:lpstr>Слайд 3</vt:lpstr>
      <vt:lpstr>Слайд 4</vt:lpstr>
      <vt:lpstr>Test scores on the metric scale </vt:lpstr>
      <vt:lpstr>Scale of levels of educational achievements (TIMSS)</vt:lpstr>
      <vt:lpstr>Distribution of Mathematics achievement</vt:lpstr>
      <vt:lpstr>Слайд 8</vt:lpstr>
      <vt:lpstr>Categorization and assessment of learning results  Taxonomy of pedagogical goals as a tool of categorization and assessment of learning results</vt:lpstr>
      <vt:lpstr>Taxonomy of pedagogical goals (few versions) </vt:lpstr>
      <vt:lpstr>Слайд 11</vt:lpstr>
      <vt:lpstr> Session 2   SAM – synthesis of measurement and diagnostics</vt:lpstr>
      <vt:lpstr>Что лежит в основе таксономий?</vt:lpstr>
      <vt:lpstr>Model of functional development (by Vygotskiy) as a base for taxonomy</vt:lpstr>
      <vt:lpstr>Levels of curriculum assimilation</vt:lpstr>
      <vt:lpstr>SAM test design</vt:lpstr>
      <vt:lpstr>Proficiency  levels </vt:lpstr>
      <vt:lpstr>Scale with SAM levels (mathematics)</vt:lpstr>
      <vt:lpstr>Distribution of students of 4th grade at SAM levels (mathematics, one school) </vt:lpstr>
      <vt:lpstr>Distribution of students of 4th grade at SAM levels (mathematics, few schools) </vt:lpstr>
      <vt:lpstr>Normative orienteers of assessment of SAM testing results </vt:lpstr>
      <vt:lpstr>Problems that can be solved by SAM: </vt:lpstr>
      <vt:lpstr>Thank you for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 (Student Achievement Monitoring) - инструмент оценки результатов обучения  П.Г.Нежнов</dc:title>
  <dc:creator>Петр Нежнов</dc:creator>
  <cp:lastModifiedBy>Maria</cp:lastModifiedBy>
  <cp:revision>18</cp:revision>
  <cp:lastPrinted>1601-01-01T00:00:00Z</cp:lastPrinted>
  <dcterms:created xsi:type="dcterms:W3CDTF">2014-04-21T11:27:31Z</dcterms:created>
  <dcterms:modified xsi:type="dcterms:W3CDTF">2014-05-12T13:49:49Z</dcterms:modified>
</cp:coreProperties>
</file>