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3" r:id="rId2"/>
    <p:sldId id="364" r:id="rId3"/>
    <p:sldId id="376" r:id="rId4"/>
    <p:sldId id="373" r:id="rId5"/>
    <p:sldId id="259" r:id="rId6"/>
    <p:sldId id="377" r:id="rId7"/>
    <p:sldId id="378" r:id="rId8"/>
    <p:sldId id="380" r:id="rId9"/>
    <p:sldId id="350" r:id="rId10"/>
    <p:sldId id="381" r:id="rId11"/>
    <p:sldId id="358" r:id="rId12"/>
    <p:sldId id="354" r:id="rId13"/>
    <p:sldId id="355" r:id="rId14"/>
    <p:sldId id="357" r:id="rId15"/>
    <p:sldId id="334" r:id="rId16"/>
    <p:sldId id="359" r:id="rId17"/>
    <p:sldId id="383" r:id="rId18"/>
    <p:sldId id="339" r:id="rId19"/>
    <p:sldId id="322" r:id="rId20"/>
    <p:sldId id="384" r:id="rId21"/>
    <p:sldId id="296" r:id="rId2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7E92"/>
    <a:srgbClr val="E85100"/>
    <a:srgbClr val="DC8772"/>
    <a:srgbClr val="8EA5B7"/>
    <a:srgbClr val="FF3300"/>
    <a:srgbClr val="BCDCD1"/>
    <a:srgbClr val="FFBB57"/>
    <a:srgbClr val="BBBAB0"/>
    <a:srgbClr val="F4EA9A"/>
    <a:srgbClr val="B8C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71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orient="horz" pos="816"/>
        <p:guide orient="horz" pos="3917"/>
        <p:guide orient="horz" pos="3732"/>
        <p:guide orient="horz" pos="1260"/>
        <p:guide orient="horz" pos="3456"/>
        <p:guide orient="horz"/>
        <p:guide pos="2880"/>
        <p:guide pos="294"/>
        <p:guide pos="5466"/>
        <p:guide pos="3106"/>
        <p:guide pos="2653"/>
        <p:guide pos="4324"/>
        <p:guide pos="1432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294" y="-9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01\VOL1\USERS\JJARA\Presentaci&#243;n%20CRU_2009v3\Nueva%20carpeta\Presentaci&#243;n%20CRU_2009\Presentaci&#243;n%20CRU_2009_JJJDv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0519171469367"/>
          <c:y val="0.21040864913523732"/>
          <c:w val="0.84013950158579065"/>
          <c:h val="0.54135969436649789"/>
        </c:manualLayout>
      </c:layout>
      <c:lineChart>
        <c:grouping val="standard"/>
        <c:varyColors val="0"/>
        <c:ser>
          <c:idx val="0"/>
          <c:order val="0"/>
          <c:tx>
            <c:strRef>
              <c:f>Leyes!$B$2</c:f>
              <c:strCache>
                <c:ptCount val="1"/>
                <c:pt idx="0">
                  <c:v>CHILE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Leyes!$A$3:$A$26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Leyes!$B$3:$B$26</c:f>
              <c:numCache>
                <c:formatCode>General</c:formatCode>
                <c:ptCount val="24"/>
                <c:pt idx="0">
                  <c:v>1.55842740258362</c:v>
                </c:pt>
                <c:pt idx="1">
                  <c:v>1.5687119319329721</c:v>
                </c:pt>
                <c:pt idx="2">
                  <c:v>1.5935915194337387</c:v>
                </c:pt>
                <c:pt idx="3">
                  <c:v>1.5533757739926859</c:v>
                </c:pt>
                <c:pt idx="4">
                  <c:v>1.6685430358865494</c:v>
                </c:pt>
                <c:pt idx="5">
                  <c:v>1.7106111323427653</c:v>
                </c:pt>
                <c:pt idx="6">
                  <c:v>1.5139008950178487</c:v>
                </c:pt>
                <c:pt idx="7">
                  <c:v>1.419169785166873</c:v>
                </c:pt>
                <c:pt idx="8">
                  <c:v>1.3017790121009252</c:v>
                </c:pt>
                <c:pt idx="9">
                  <c:v>1.271878966052076</c:v>
                </c:pt>
                <c:pt idx="10">
                  <c:v>1.1449174231951451</c:v>
                </c:pt>
                <c:pt idx="11">
                  <c:v>1.1103219850619479</c:v>
                </c:pt>
                <c:pt idx="12">
                  <c:v>1.1291229691271041</c:v>
                </c:pt>
                <c:pt idx="13">
                  <c:v>1.0843606914357482</c:v>
                </c:pt>
                <c:pt idx="14">
                  <c:v>1.0867175958764361</c:v>
                </c:pt>
                <c:pt idx="15">
                  <c:v>1.0536660662568711</c:v>
                </c:pt>
                <c:pt idx="16">
                  <c:v>1.0252522207173065</c:v>
                </c:pt>
                <c:pt idx="17">
                  <c:v>0.95612081830163265</c:v>
                </c:pt>
                <c:pt idx="18">
                  <c:v>0.92679249485516324</c:v>
                </c:pt>
                <c:pt idx="19">
                  <c:v>0.93068259334888015</c:v>
                </c:pt>
                <c:pt idx="20">
                  <c:v>0.9069909241580838</c:v>
                </c:pt>
                <c:pt idx="21">
                  <c:v>0.86946929590716648</c:v>
                </c:pt>
                <c:pt idx="22">
                  <c:v>0.84716890279377588</c:v>
                </c:pt>
                <c:pt idx="23">
                  <c:v>0.82427330605100568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Leyes!$C$2</c:f>
              <c:strCache>
                <c:ptCount val="1"/>
                <c:pt idx="0">
                  <c:v>MUNDO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Leyes!$A$3:$A$26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Leyes!$C$3:$C$26</c:f>
              <c:numCache>
                <c:formatCode>General</c:formatCode>
                <c:ptCount val="24"/>
                <c:pt idx="0">
                  <c:v>1.5173215424140793</c:v>
                </c:pt>
                <c:pt idx="1">
                  <c:v>1.5107191957188577</c:v>
                </c:pt>
                <c:pt idx="2">
                  <c:v>1.4723430554132475</c:v>
                </c:pt>
                <c:pt idx="3">
                  <c:v>1.41108795765997</c:v>
                </c:pt>
                <c:pt idx="4">
                  <c:v>1.3953832840810987</c:v>
                </c:pt>
                <c:pt idx="5">
                  <c:v>1.3910533470227775</c:v>
                </c:pt>
                <c:pt idx="6">
                  <c:v>1.3459857398505561</c:v>
                </c:pt>
                <c:pt idx="7">
                  <c:v>1.366569369057534</c:v>
                </c:pt>
                <c:pt idx="8">
                  <c:v>1.3178298468600358</c:v>
                </c:pt>
                <c:pt idx="9">
                  <c:v>1.3384420318417984</c:v>
                </c:pt>
                <c:pt idx="10">
                  <c:v>1.2920038763047181</c:v>
                </c:pt>
                <c:pt idx="11">
                  <c:v>1.2778126918047799</c:v>
                </c:pt>
                <c:pt idx="12">
                  <c:v>1.2612611855479376</c:v>
                </c:pt>
                <c:pt idx="13">
                  <c:v>1.2098052935921815</c:v>
                </c:pt>
                <c:pt idx="14">
                  <c:v>1.2270338780907615</c:v>
                </c:pt>
                <c:pt idx="15">
                  <c:v>1.1798133440724459</c:v>
                </c:pt>
                <c:pt idx="16">
                  <c:v>1.2202567934654858</c:v>
                </c:pt>
                <c:pt idx="17">
                  <c:v>1.2063177668410514</c:v>
                </c:pt>
                <c:pt idx="18">
                  <c:v>1.2192686255970686</c:v>
                </c:pt>
                <c:pt idx="19">
                  <c:v>1.227459424269659</c:v>
                </c:pt>
                <c:pt idx="20">
                  <c:v>1.1702534615840599</c:v>
                </c:pt>
                <c:pt idx="21">
                  <c:v>1.1271485956971756</c:v>
                </c:pt>
                <c:pt idx="22">
                  <c:v>1.1187885079958297</c:v>
                </c:pt>
                <c:pt idx="23">
                  <c:v>1.1090357086430163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299136"/>
        <c:axId val="466305024"/>
      </c:lineChart>
      <c:catAx>
        <c:axId val="4662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66305024"/>
        <c:crosses val="autoZero"/>
        <c:auto val="1"/>
        <c:lblAlgn val="ctr"/>
        <c:lblOffset val="100"/>
        <c:noMultiLvlLbl val="0"/>
      </c:catAx>
      <c:valAx>
        <c:axId val="466305024"/>
        <c:scaling>
          <c:orientation val="minMax"/>
          <c:max val="2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1000" dirty="0" smtClean="0"/>
                  <a:t>Cu Grade </a:t>
                </a:r>
                <a:r>
                  <a:rPr lang="en-US" sz="1000" dirty="0"/>
                  <a:t>(%)</a:t>
                </a:r>
                <a:endParaRPr lang="es-ES" sz="1000" dirty="0"/>
              </a:p>
            </c:rich>
          </c:tx>
          <c:layout>
            <c:manualLayout>
              <c:xMode val="edge"/>
              <c:yMode val="edge"/>
              <c:x val="8.6641989130145924E-3"/>
              <c:y val="0.335853938235589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66299136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67203778568620143"/>
          <c:y val="0.31728117721801447"/>
          <c:w val="0.28030486642429892"/>
          <c:h val="7.1471546148065307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28727583257723E-2"/>
          <c:y val="4.9252875648608488E-2"/>
          <c:w val="0.87113826142289563"/>
          <c:h val="0.8448835831004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81445382898742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15</c:v>
                </c:pt>
                <c:pt idx="3">
                  <c:v>17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369720378173817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12</c:v>
                </c:pt>
                <c:pt idx="2">
                  <c:v>23</c:v>
                </c:pt>
                <c:pt idx="3">
                  <c:v>25</c:v>
                </c:pt>
                <c:pt idx="4">
                  <c:v>27</c:v>
                </c:pt>
                <c:pt idx="5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Codelco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Anglo American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SQM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7825340668795277E-3"/>
                  <c:y val="-1.814453828987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Collahuasi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 mining companies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Sheet1!$H$2:$H$7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Global/Large suppliers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Sheet1!$I$2:$I$7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3091712"/>
        <c:axId val="563101696"/>
      </c:barChart>
      <c:catAx>
        <c:axId val="5630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563101696"/>
        <c:crosses val="autoZero"/>
        <c:auto val="1"/>
        <c:lblAlgn val="ctr"/>
        <c:lblOffset val="100"/>
        <c:noMultiLvlLbl val="0"/>
      </c:catAx>
      <c:valAx>
        <c:axId val="563101696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63091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1684372907995582E-2"/>
          <c:y val="6.9986076260943442E-2"/>
          <c:w val="0.48203416207532723"/>
          <c:h val="0.41070111443470891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3C7828-4EED-4A74-BD1E-006FF8BEB0E9}" type="datetimeFigureOut">
              <a:rPr lang="en-AU"/>
              <a:pPr>
                <a:defRPr/>
              </a:pPr>
              <a:t>27/02/2014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D554A-0595-47C8-8783-63553156D6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94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398456-23F8-427C-86A1-20E747106018}" type="datetimeFigureOut">
              <a:rPr lang="en-AU"/>
              <a:pPr>
                <a:defRPr/>
              </a:pPr>
              <a:t>27/02/2014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8" rIns="92294" bIns="46148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294" tIns="46148" rIns="92294" bIns="461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766C72-55E6-4C22-B4C3-210205D834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83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90563"/>
            <a:ext cx="4610100" cy="3457575"/>
          </a:xfrm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84" rIns="92284"/>
          <a:lstStyle/>
          <a:p>
            <a:endParaRPr lang="en-US" smtClean="0"/>
          </a:p>
        </p:txBody>
      </p:sp>
      <p:sp>
        <p:nvSpPr>
          <p:cNvPr id="67588" name="3 Marcador de número de diapositiva"/>
          <p:cNvSpPr txBox="1">
            <a:spLocks noGrp="1"/>
          </p:cNvSpPr>
          <p:nvPr/>
        </p:nvSpPr>
        <p:spPr bwMode="auto">
          <a:xfrm>
            <a:off x="3927184" y="8757302"/>
            <a:ext cx="300544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4" tIns="46142" rIns="92284" bIns="46142" anchor="b"/>
          <a:lstStyle/>
          <a:p>
            <a:pPr algn="r" defTabSz="923021"/>
            <a:fld id="{1772B11D-711D-4F7B-9908-F0BDBCF67B9F}" type="slidenum">
              <a:rPr lang="en-AU" sz="1200">
                <a:solidFill>
                  <a:prstClr val="black"/>
                </a:solidFill>
              </a:rPr>
              <a:pPr algn="r" defTabSz="923021"/>
              <a:t>9</a:t>
            </a:fld>
            <a:endParaRPr lang="en-A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vignet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26988" y="3762375"/>
            <a:ext cx="9180513" cy="0"/>
          </a:xfrm>
          <a:prstGeom prst="line">
            <a:avLst/>
          </a:prstGeom>
          <a:ln w="476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BHPB_master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238625"/>
            <a:ext cx="20875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HPB_Terracotta_master strip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276226"/>
            <a:ext cx="7772400" cy="12954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E85100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714500"/>
            <a:ext cx="6400800" cy="111702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3370737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0DE7C097-78C1-4539-93C3-8F19293B31A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75550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66725" y="1295400"/>
            <a:ext cx="8201314" cy="4725888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2CD28600-DA85-4D2B-BBAA-02B59CC794A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15757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 noEditPoints="1"/>
          </p:cNvSpPr>
          <p:nvPr userDrawn="1"/>
        </p:nvSpPr>
        <p:spPr bwMode="gray">
          <a:xfrm>
            <a:off x="493713" y="1374775"/>
            <a:ext cx="8147050" cy="4676775"/>
          </a:xfrm>
          <a:custGeom>
            <a:avLst/>
            <a:gdLst>
              <a:gd name="T0" fmla="*/ 2147483647 w 2554"/>
              <a:gd name="T1" fmla="*/ 2147483647 h 1470"/>
              <a:gd name="T2" fmla="*/ 2147483647 w 2554"/>
              <a:gd name="T3" fmla="*/ 2147483647 h 1470"/>
              <a:gd name="T4" fmla="*/ 2147483647 w 2554"/>
              <a:gd name="T5" fmla="*/ 2147483647 h 1470"/>
              <a:gd name="T6" fmla="*/ 2147483647 w 2554"/>
              <a:gd name="T7" fmla="*/ 2147483647 h 1470"/>
              <a:gd name="T8" fmla="*/ 2147483647 w 2554"/>
              <a:gd name="T9" fmla="*/ 2147483647 h 1470"/>
              <a:gd name="T10" fmla="*/ 2147483647 w 2554"/>
              <a:gd name="T11" fmla="*/ 2147483647 h 1470"/>
              <a:gd name="T12" fmla="*/ 2147483647 w 2554"/>
              <a:gd name="T13" fmla="*/ 2147483647 h 1470"/>
              <a:gd name="T14" fmla="*/ 2147483647 w 2554"/>
              <a:gd name="T15" fmla="*/ 2147483647 h 1470"/>
              <a:gd name="T16" fmla="*/ 2147483647 w 2554"/>
              <a:gd name="T17" fmla="*/ 2147483647 h 1470"/>
              <a:gd name="T18" fmla="*/ 2147483647 w 2554"/>
              <a:gd name="T19" fmla="*/ 2147483647 h 1470"/>
              <a:gd name="T20" fmla="*/ 2147483647 w 2554"/>
              <a:gd name="T21" fmla="*/ 2147483647 h 1470"/>
              <a:gd name="T22" fmla="*/ 2147483647 w 2554"/>
              <a:gd name="T23" fmla="*/ 2147483647 h 1470"/>
              <a:gd name="T24" fmla="*/ 2147483647 w 2554"/>
              <a:gd name="T25" fmla="*/ 2147483647 h 1470"/>
              <a:gd name="T26" fmla="*/ 2147483647 w 2554"/>
              <a:gd name="T27" fmla="*/ 2147483647 h 1470"/>
              <a:gd name="T28" fmla="*/ 2147483647 w 2554"/>
              <a:gd name="T29" fmla="*/ 2147483647 h 1470"/>
              <a:gd name="T30" fmla="*/ 2147483647 w 2554"/>
              <a:gd name="T31" fmla="*/ 2147483647 h 1470"/>
              <a:gd name="T32" fmla="*/ 2147483647 w 2554"/>
              <a:gd name="T33" fmla="*/ 2147483647 h 1470"/>
              <a:gd name="T34" fmla="*/ 2147483647 w 2554"/>
              <a:gd name="T35" fmla="*/ 2147483647 h 1470"/>
              <a:gd name="T36" fmla="*/ 2147483647 w 2554"/>
              <a:gd name="T37" fmla="*/ 2147483647 h 1470"/>
              <a:gd name="T38" fmla="*/ 2147483647 w 2554"/>
              <a:gd name="T39" fmla="*/ 2147483647 h 1470"/>
              <a:gd name="T40" fmla="*/ 2147483647 w 2554"/>
              <a:gd name="T41" fmla="*/ 2147483647 h 1470"/>
              <a:gd name="T42" fmla="*/ 2147483647 w 2554"/>
              <a:gd name="T43" fmla="*/ 2147483647 h 1470"/>
              <a:gd name="T44" fmla="*/ 2147483647 w 2554"/>
              <a:gd name="T45" fmla="*/ 2147483647 h 1470"/>
              <a:gd name="T46" fmla="*/ 2147483647 w 2554"/>
              <a:gd name="T47" fmla="*/ 2147483647 h 1470"/>
              <a:gd name="T48" fmla="*/ 2147483647 w 2554"/>
              <a:gd name="T49" fmla="*/ 2147483647 h 1470"/>
              <a:gd name="T50" fmla="*/ 2147483647 w 2554"/>
              <a:gd name="T51" fmla="*/ 2147483647 h 1470"/>
              <a:gd name="T52" fmla="*/ 2147483647 w 2554"/>
              <a:gd name="T53" fmla="*/ 2147483647 h 1470"/>
              <a:gd name="T54" fmla="*/ 2147483647 w 2554"/>
              <a:gd name="T55" fmla="*/ 2147483647 h 1470"/>
              <a:gd name="T56" fmla="*/ 2147483647 w 2554"/>
              <a:gd name="T57" fmla="*/ 2147483647 h 1470"/>
              <a:gd name="T58" fmla="*/ 2147483647 w 2554"/>
              <a:gd name="T59" fmla="*/ 2147483647 h 1470"/>
              <a:gd name="T60" fmla="*/ 2147483647 w 2554"/>
              <a:gd name="T61" fmla="*/ 2147483647 h 1470"/>
              <a:gd name="T62" fmla="*/ 2147483647 w 2554"/>
              <a:gd name="T63" fmla="*/ 2147483647 h 1470"/>
              <a:gd name="T64" fmla="*/ 2147483647 w 2554"/>
              <a:gd name="T65" fmla="*/ 2147483647 h 1470"/>
              <a:gd name="T66" fmla="*/ 2147483647 w 2554"/>
              <a:gd name="T67" fmla="*/ 2147483647 h 1470"/>
              <a:gd name="T68" fmla="*/ 2147483647 w 2554"/>
              <a:gd name="T69" fmla="*/ 2147483647 h 1470"/>
              <a:gd name="T70" fmla="*/ 2147483647 w 2554"/>
              <a:gd name="T71" fmla="*/ 2147483647 h 1470"/>
              <a:gd name="T72" fmla="*/ 2147483647 w 2554"/>
              <a:gd name="T73" fmla="*/ 2147483647 h 1470"/>
              <a:gd name="T74" fmla="*/ 2147483647 w 2554"/>
              <a:gd name="T75" fmla="*/ 2147483647 h 1470"/>
              <a:gd name="T76" fmla="*/ 2147483647 w 2554"/>
              <a:gd name="T77" fmla="*/ 2147483647 h 1470"/>
              <a:gd name="T78" fmla="*/ 2147483647 w 2554"/>
              <a:gd name="T79" fmla="*/ 2147483647 h 1470"/>
              <a:gd name="T80" fmla="*/ 2147483647 w 2554"/>
              <a:gd name="T81" fmla="*/ 2147483647 h 1470"/>
              <a:gd name="T82" fmla="*/ 2147483647 w 2554"/>
              <a:gd name="T83" fmla="*/ 2147483647 h 1470"/>
              <a:gd name="T84" fmla="*/ 2147483647 w 2554"/>
              <a:gd name="T85" fmla="*/ 2147483647 h 1470"/>
              <a:gd name="T86" fmla="*/ 2147483647 w 2554"/>
              <a:gd name="T87" fmla="*/ 2147483647 h 1470"/>
              <a:gd name="T88" fmla="*/ 2147483647 w 2554"/>
              <a:gd name="T89" fmla="*/ 2147483647 h 1470"/>
              <a:gd name="T90" fmla="*/ 2147483647 w 2554"/>
              <a:gd name="T91" fmla="*/ 2147483647 h 1470"/>
              <a:gd name="T92" fmla="*/ 2147483647 w 2554"/>
              <a:gd name="T93" fmla="*/ 2147483647 h 1470"/>
              <a:gd name="T94" fmla="*/ 2147483647 w 2554"/>
              <a:gd name="T95" fmla="*/ 2147483647 h 1470"/>
              <a:gd name="T96" fmla="*/ 2147483647 w 2554"/>
              <a:gd name="T97" fmla="*/ 2147483647 h 1470"/>
              <a:gd name="T98" fmla="*/ 2147483647 w 2554"/>
              <a:gd name="T99" fmla="*/ 2147483647 h 1470"/>
              <a:gd name="T100" fmla="*/ 2147483647 w 2554"/>
              <a:gd name="T101" fmla="*/ 2147483647 h 1470"/>
              <a:gd name="T102" fmla="*/ 2147483647 w 2554"/>
              <a:gd name="T103" fmla="*/ 2147483647 h 1470"/>
              <a:gd name="T104" fmla="*/ 2147483647 w 2554"/>
              <a:gd name="T105" fmla="*/ 2147483647 h 1470"/>
              <a:gd name="T106" fmla="*/ 2147483647 w 2554"/>
              <a:gd name="T107" fmla="*/ 2147483647 h 1470"/>
              <a:gd name="T108" fmla="*/ 2147483647 w 2554"/>
              <a:gd name="T109" fmla="*/ 2147483647 h 1470"/>
              <a:gd name="T110" fmla="*/ 2147483647 w 2554"/>
              <a:gd name="T111" fmla="*/ 2147483647 h 1470"/>
              <a:gd name="T112" fmla="*/ 2147483647 w 2554"/>
              <a:gd name="T113" fmla="*/ 2147483647 h 1470"/>
              <a:gd name="T114" fmla="*/ 2147483647 w 2554"/>
              <a:gd name="T115" fmla="*/ 2147483647 h 1470"/>
              <a:gd name="T116" fmla="*/ 2147483647 w 2554"/>
              <a:gd name="T117" fmla="*/ 2147483647 h 1470"/>
              <a:gd name="T118" fmla="*/ 2147483647 w 2554"/>
              <a:gd name="T119" fmla="*/ 2147483647 h 1470"/>
              <a:gd name="T120" fmla="*/ 2147483647 w 2554"/>
              <a:gd name="T121" fmla="*/ 2147483647 h 1470"/>
              <a:gd name="T122" fmla="*/ 2147483647 w 2554"/>
              <a:gd name="T123" fmla="*/ 2147483647 h 1470"/>
              <a:gd name="T124" fmla="*/ 2147483647 w 2554"/>
              <a:gd name="T125" fmla="*/ 2147483647 h 14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54" h="1470">
                <a:moveTo>
                  <a:pt x="497" y="109"/>
                </a:moveTo>
                <a:cubicBezTo>
                  <a:pt x="495" y="107"/>
                  <a:pt x="493" y="106"/>
                  <a:pt x="491" y="106"/>
                </a:cubicBezTo>
                <a:cubicBezTo>
                  <a:pt x="490" y="118"/>
                  <a:pt x="491" y="119"/>
                  <a:pt x="503" y="119"/>
                </a:cubicBezTo>
                <a:cubicBezTo>
                  <a:pt x="503" y="122"/>
                  <a:pt x="504" y="124"/>
                  <a:pt x="504" y="126"/>
                </a:cubicBezTo>
                <a:cubicBezTo>
                  <a:pt x="509" y="126"/>
                  <a:pt x="514" y="131"/>
                  <a:pt x="518" y="129"/>
                </a:cubicBezTo>
                <a:cubicBezTo>
                  <a:pt x="526" y="125"/>
                  <a:pt x="515" y="123"/>
                  <a:pt x="513" y="123"/>
                </a:cubicBezTo>
                <a:cubicBezTo>
                  <a:pt x="507" y="118"/>
                  <a:pt x="514" y="120"/>
                  <a:pt x="512" y="114"/>
                </a:cubicBezTo>
                <a:cubicBezTo>
                  <a:pt x="509" y="110"/>
                  <a:pt x="502" y="110"/>
                  <a:pt x="499" y="109"/>
                </a:cubicBezTo>
                <a:moveTo>
                  <a:pt x="474" y="123"/>
                </a:moveTo>
                <a:cubicBezTo>
                  <a:pt x="475" y="125"/>
                  <a:pt x="479" y="128"/>
                  <a:pt x="481" y="126"/>
                </a:cubicBezTo>
                <a:cubicBezTo>
                  <a:pt x="485" y="124"/>
                  <a:pt x="480" y="122"/>
                  <a:pt x="480" y="121"/>
                </a:cubicBezTo>
                <a:cubicBezTo>
                  <a:pt x="480" y="120"/>
                  <a:pt x="478" y="113"/>
                  <a:pt x="478" y="113"/>
                </a:cubicBezTo>
                <a:cubicBezTo>
                  <a:pt x="477" y="110"/>
                  <a:pt x="477" y="110"/>
                  <a:pt x="476" y="108"/>
                </a:cubicBezTo>
                <a:cubicBezTo>
                  <a:pt x="474" y="106"/>
                  <a:pt x="467" y="99"/>
                  <a:pt x="463" y="100"/>
                </a:cubicBezTo>
                <a:cubicBezTo>
                  <a:pt x="459" y="100"/>
                  <a:pt x="457" y="107"/>
                  <a:pt x="451" y="105"/>
                </a:cubicBezTo>
                <a:cubicBezTo>
                  <a:pt x="447" y="103"/>
                  <a:pt x="444" y="93"/>
                  <a:pt x="438" y="98"/>
                </a:cubicBezTo>
                <a:cubicBezTo>
                  <a:pt x="434" y="102"/>
                  <a:pt x="440" y="107"/>
                  <a:pt x="443" y="108"/>
                </a:cubicBezTo>
                <a:cubicBezTo>
                  <a:pt x="448" y="111"/>
                  <a:pt x="453" y="111"/>
                  <a:pt x="458" y="114"/>
                </a:cubicBezTo>
                <a:cubicBezTo>
                  <a:pt x="461" y="116"/>
                  <a:pt x="459" y="117"/>
                  <a:pt x="464" y="117"/>
                </a:cubicBezTo>
                <a:cubicBezTo>
                  <a:pt x="466" y="118"/>
                  <a:pt x="469" y="116"/>
                  <a:pt x="470" y="116"/>
                </a:cubicBezTo>
                <a:moveTo>
                  <a:pt x="478" y="139"/>
                </a:moveTo>
                <a:cubicBezTo>
                  <a:pt x="479" y="145"/>
                  <a:pt x="472" y="149"/>
                  <a:pt x="467" y="146"/>
                </a:cubicBezTo>
                <a:cubicBezTo>
                  <a:pt x="466" y="149"/>
                  <a:pt x="465" y="152"/>
                  <a:pt x="464" y="155"/>
                </a:cubicBezTo>
                <a:cubicBezTo>
                  <a:pt x="462" y="155"/>
                  <a:pt x="441" y="137"/>
                  <a:pt x="444" y="151"/>
                </a:cubicBezTo>
                <a:cubicBezTo>
                  <a:pt x="450" y="151"/>
                  <a:pt x="450" y="155"/>
                  <a:pt x="453" y="158"/>
                </a:cubicBezTo>
                <a:cubicBezTo>
                  <a:pt x="459" y="162"/>
                  <a:pt x="461" y="159"/>
                  <a:pt x="467" y="160"/>
                </a:cubicBezTo>
                <a:cubicBezTo>
                  <a:pt x="473" y="161"/>
                  <a:pt x="471" y="163"/>
                  <a:pt x="475" y="166"/>
                </a:cubicBezTo>
                <a:cubicBezTo>
                  <a:pt x="480" y="168"/>
                  <a:pt x="488" y="168"/>
                  <a:pt x="493" y="168"/>
                </a:cubicBezTo>
                <a:cubicBezTo>
                  <a:pt x="494" y="164"/>
                  <a:pt x="494" y="148"/>
                  <a:pt x="491" y="145"/>
                </a:cubicBezTo>
                <a:cubicBezTo>
                  <a:pt x="489" y="141"/>
                  <a:pt x="477" y="139"/>
                  <a:pt x="475" y="145"/>
                </a:cubicBezTo>
                <a:moveTo>
                  <a:pt x="404" y="111"/>
                </a:moveTo>
                <a:cubicBezTo>
                  <a:pt x="401" y="111"/>
                  <a:pt x="391" y="108"/>
                  <a:pt x="393" y="115"/>
                </a:cubicBezTo>
                <a:cubicBezTo>
                  <a:pt x="394" y="119"/>
                  <a:pt x="402" y="116"/>
                  <a:pt x="402" y="124"/>
                </a:cubicBezTo>
                <a:cubicBezTo>
                  <a:pt x="396" y="124"/>
                  <a:pt x="391" y="125"/>
                  <a:pt x="391" y="131"/>
                </a:cubicBezTo>
                <a:cubicBezTo>
                  <a:pt x="397" y="132"/>
                  <a:pt x="407" y="134"/>
                  <a:pt x="411" y="128"/>
                </a:cubicBezTo>
                <a:cubicBezTo>
                  <a:pt x="412" y="126"/>
                  <a:pt x="411" y="122"/>
                  <a:pt x="412" y="120"/>
                </a:cubicBezTo>
                <a:cubicBezTo>
                  <a:pt x="413" y="117"/>
                  <a:pt x="416" y="116"/>
                  <a:pt x="415" y="112"/>
                </a:cubicBezTo>
                <a:cubicBezTo>
                  <a:pt x="414" y="112"/>
                  <a:pt x="411" y="111"/>
                  <a:pt x="409" y="112"/>
                </a:cubicBezTo>
                <a:moveTo>
                  <a:pt x="313" y="151"/>
                </a:moveTo>
                <a:cubicBezTo>
                  <a:pt x="312" y="151"/>
                  <a:pt x="312" y="150"/>
                  <a:pt x="311" y="150"/>
                </a:cubicBezTo>
                <a:cubicBezTo>
                  <a:pt x="310" y="152"/>
                  <a:pt x="316" y="160"/>
                  <a:pt x="318" y="161"/>
                </a:cubicBezTo>
                <a:cubicBezTo>
                  <a:pt x="321" y="161"/>
                  <a:pt x="321" y="157"/>
                  <a:pt x="324" y="157"/>
                </a:cubicBezTo>
                <a:cubicBezTo>
                  <a:pt x="328" y="157"/>
                  <a:pt x="329" y="160"/>
                  <a:pt x="331" y="160"/>
                </a:cubicBezTo>
                <a:cubicBezTo>
                  <a:pt x="342" y="161"/>
                  <a:pt x="338" y="156"/>
                  <a:pt x="343" y="149"/>
                </a:cubicBezTo>
                <a:cubicBezTo>
                  <a:pt x="348" y="141"/>
                  <a:pt x="352" y="145"/>
                  <a:pt x="353" y="153"/>
                </a:cubicBezTo>
                <a:cubicBezTo>
                  <a:pt x="358" y="154"/>
                  <a:pt x="357" y="147"/>
                  <a:pt x="363" y="148"/>
                </a:cubicBezTo>
                <a:cubicBezTo>
                  <a:pt x="367" y="149"/>
                  <a:pt x="366" y="154"/>
                  <a:pt x="365" y="158"/>
                </a:cubicBezTo>
                <a:cubicBezTo>
                  <a:pt x="364" y="162"/>
                  <a:pt x="358" y="166"/>
                  <a:pt x="357" y="168"/>
                </a:cubicBezTo>
                <a:cubicBezTo>
                  <a:pt x="356" y="174"/>
                  <a:pt x="363" y="173"/>
                  <a:pt x="366" y="169"/>
                </a:cubicBezTo>
                <a:cubicBezTo>
                  <a:pt x="367" y="171"/>
                  <a:pt x="369" y="170"/>
                  <a:pt x="369" y="173"/>
                </a:cubicBezTo>
                <a:cubicBezTo>
                  <a:pt x="376" y="173"/>
                  <a:pt x="384" y="156"/>
                  <a:pt x="384" y="172"/>
                </a:cubicBezTo>
                <a:cubicBezTo>
                  <a:pt x="384" y="175"/>
                  <a:pt x="382" y="180"/>
                  <a:pt x="383" y="182"/>
                </a:cubicBezTo>
                <a:cubicBezTo>
                  <a:pt x="386" y="186"/>
                  <a:pt x="395" y="183"/>
                  <a:pt x="397" y="181"/>
                </a:cubicBezTo>
                <a:cubicBezTo>
                  <a:pt x="401" y="177"/>
                  <a:pt x="399" y="176"/>
                  <a:pt x="404" y="174"/>
                </a:cubicBezTo>
                <a:cubicBezTo>
                  <a:pt x="405" y="174"/>
                  <a:pt x="409" y="171"/>
                  <a:pt x="410" y="171"/>
                </a:cubicBezTo>
                <a:cubicBezTo>
                  <a:pt x="413" y="171"/>
                  <a:pt x="414" y="174"/>
                  <a:pt x="416" y="175"/>
                </a:cubicBezTo>
                <a:cubicBezTo>
                  <a:pt x="427" y="176"/>
                  <a:pt x="438" y="171"/>
                  <a:pt x="435" y="158"/>
                </a:cubicBezTo>
                <a:cubicBezTo>
                  <a:pt x="428" y="160"/>
                  <a:pt x="429" y="155"/>
                  <a:pt x="424" y="152"/>
                </a:cubicBezTo>
                <a:cubicBezTo>
                  <a:pt x="421" y="150"/>
                  <a:pt x="419" y="150"/>
                  <a:pt x="415" y="149"/>
                </a:cubicBezTo>
                <a:cubicBezTo>
                  <a:pt x="412" y="147"/>
                  <a:pt x="413" y="144"/>
                  <a:pt x="408" y="145"/>
                </a:cubicBezTo>
                <a:cubicBezTo>
                  <a:pt x="404" y="146"/>
                  <a:pt x="403" y="152"/>
                  <a:pt x="403" y="155"/>
                </a:cubicBezTo>
                <a:cubicBezTo>
                  <a:pt x="405" y="155"/>
                  <a:pt x="407" y="156"/>
                  <a:pt x="409" y="156"/>
                </a:cubicBezTo>
                <a:cubicBezTo>
                  <a:pt x="409" y="165"/>
                  <a:pt x="399" y="163"/>
                  <a:pt x="395" y="160"/>
                </a:cubicBezTo>
                <a:cubicBezTo>
                  <a:pt x="394" y="160"/>
                  <a:pt x="389" y="156"/>
                  <a:pt x="389" y="156"/>
                </a:cubicBezTo>
                <a:cubicBezTo>
                  <a:pt x="385" y="153"/>
                  <a:pt x="382" y="151"/>
                  <a:pt x="379" y="145"/>
                </a:cubicBezTo>
                <a:cubicBezTo>
                  <a:pt x="374" y="146"/>
                  <a:pt x="367" y="153"/>
                  <a:pt x="364" y="148"/>
                </a:cubicBezTo>
                <a:cubicBezTo>
                  <a:pt x="362" y="144"/>
                  <a:pt x="367" y="139"/>
                  <a:pt x="366" y="136"/>
                </a:cubicBezTo>
                <a:cubicBezTo>
                  <a:pt x="364" y="121"/>
                  <a:pt x="350" y="137"/>
                  <a:pt x="345" y="140"/>
                </a:cubicBezTo>
                <a:cubicBezTo>
                  <a:pt x="341" y="138"/>
                  <a:pt x="337" y="136"/>
                  <a:pt x="334" y="133"/>
                </a:cubicBezTo>
                <a:cubicBezTo>
                  <a:pt x="326" y="139"/>
                  <a:pt x="324" y="147"/>
                  <a:pt x="314" y="149"/>
                </a:cubicBezTo>
                <a:moveTo>
                  <a:pt x="503" y="171"/>
                </a:moveTo>
                <a:cubicBezTo>
                  <a:pt x="502" y="171"/>
                  <a:pt x="501" y="171"/>
                  <a:pt x="502" y="172"/>
                </a:cubicBezTo>
                <a:cubicBezTo>
                  <a:pt x="506" y="174"/>
                  <a:pt x="530" y="181"/>
                  <a:pt x="524" y="167"/>
                </a:cubicBezTo>
                <a:cubicBezTo>
                  <a:pt x="522" y="161"/>
                  <a:pt x="497" y="156"/>
                  <a:pt x="496" y="164"/>
                </a:cubicBezTo>
                <a:cubicBezTo>
                  <a:pt x="499" y="165"/>
                  <a:pt x="502" y="165"/>
                  <a:pt x="504" y="166"/>
                </a:cubicBezTo>
                <a:cubicBezTo>
                  <a:pt x="504" y="167"/>
                  <a:pt x="504" y="167"/>
                  <a:pt x="504" y="168"/>
                </a:cubicBezTo>
                <a:moveTo>
                  <a:pt x="474" y="189"/>
                </a:moveTo>
                <a:cubicBezTo>
                  <a:pt x="471" y="191"/>
                  <a:pt x="468" y="193"/>
                  <a:pt x="468" y="198"/>
                </a:cubicBezTo>
                <a:cubicBezTo>
                  <a:pt x="468" y="202"/>
                  <a:pt x="471" y="201"/>
                  <a:pt x="472" y="206"/>
                </a:cubicBezTo>
                <a:cubicBezTo>
                  <a:pt x="467" y="208"/>
                  <a:pt x="462" y="204"/>
                  <a:pt x="456" y="205"/>
                </a:cubicBezTo>
                <a:cubicBezTo>
                  <a:pt x="454" y="214"/>
                  <a:pt x="469" y="213"/>
                  <a:pt x="474" y="213"/>
                </a:cubicBezTo>
                <a:cubicBezTo>
                  <a:pt x="474" y="221"/>
                  <a:pt x="484" y="241"/>
                  <a:pt x="495" y="232"/>
                </a:cubicBezTo>
                <a:cubicBezTo>
                  <a:pt x="496" y="231"/>
                  <a:pt x="495" y="227"/>
                  <a:pt x="496" y="225"/>
                </a:cubicBezTo>
                <a:cubicBezTo>
                  <a:pt x="498" y="223"/>
                  <a:pt x="501" y="223"/>
                  <a:pt x="502" y="221"/>
                </a:cubicBezTo>
                <a:cubicBezTo>
                  <a:pt x="506" y="214"/>
                  <a:pt x="504" y="203"/>
                  <a:pt x="503" y="196"/>
                </a:cubicBezTo>
                <a:cubicBezTo>
                  <a:pt x="498" y="196"/>
                  <a:pt x="496" y="203"/>
                  <a:pt x="492" y="205"/>
                </a:cubicBezTo>
                <a:cubicBezTo>
                  <a:pt x="490" y="197"/>
                  <a:pt x="502" y="186"/>
                  <a:pt x="486" y="188"/>
                </a:cubicBezTo>
                <a:cubicBezTo>
                  <a:pt x="486" y="187"/>
                  <a:pt x="486" y="186"/>
                  <a:pt x="486" y="185"/>
                </a:cubicBezTo>
                <a:cubicBezTo>
                  <a:pt x="481" y="184"/>
                  <a:pt x="479" y="188"/>
                  <a:pt x="479" y="192"/>
                </a:cubicBezTo>
                <a:moveTo>
                  <a:pt x="530" y="57"/>
                </a:moveTo>
                <a:cubicBezTo>
                  <a:pt x="529" y="56"/>
                  <a:pt x="521" y="50"/>
                  <a:pt x="521" y="56"/>
                </a:cubicBezTo>
                <a:cubicBezTo>
                  <a:pt x="522" y="60"/>
                  <a:pt x="531" y="61"/>
                  <a:pt x="534" y="63"/>
                </a:cubicBezTo>
                <a:cubicBezTo>
                  <a:pt x="528" y="71"/>
                  <a:pt x="522" y="69"/>
                  <a:pt x="514" y="71"/>
                </a:cubicBezTo>
                <a:cubicBezTo>
                  <a:pt x="513" y="76"/>
                  <a:pt x="517" y="81"/>
                  <a:pt x="519" y="84"/>
                </a:cubicBezTo>
                <a:cubicBezTo>
                  <a:pt x="521" y="87"/>
                  <a:pt x="531" y="93"/>
                  <a:pt x="531" y="95"/>
                </a:cubicBezTo>
                <a:cubicBezTo>
                  <a:pt x="534" y="103"/>
                  <a:pt x="524" y="101"/>
                  <a:pt x="529" y="109"/>
                </a:cubicBezTo>
                <a:cubicBezTo>
                  <a:pt x="532" y="112"/>
                  <a:pt x="542" y="118"/>
                  <a:pt x="545" y="116"/>
                </a:cubicBezTo>
                <a:cubicBezTo>
                  <a:pt x="550" y="114"/>
                  <a:pt x="547" y="108"/>
                  <a:pt x="555" y="106"/>
                </a:cubicBezTo>
                <a:cubicBezTo>
                  <a:pt x="559" y="105"/>
                  <a:pt x="561" y="106"/>
                  <a:pt x="565" y="104"/>
                </a:cubicBezTo>
                <a:cubicBezTo>
                  <a:pt x="568" y="103"/>
                  <a:pt x="578" y="97"/>
                  <a:pt x="577" y="94"/>
                </a:cubicBezTo>
                <a:cubicBezTo>
                  <a:pt x="576" y="89"/>
                  <a:pt x="567" y="91"/>
                  <a:pt x="563" y="91"/>
                </a:cubicBezTo>
                <a:cubicBezTo>
                  <a:pt x="567" y="84"/>
                  <a:pt x="567" y="79"/>
                  <a:pt x="558" y="80"/>
                </a:cubicBezTo>
                <a:cubicBezTo>
                  <a:pt x="558" y="71"/>
                  <a:pt x="569" y="75"/>
                  <a:pt x="573" y="73"/>
                </a:cubicBezTo>
                <a:cubicBezTo>
                  <a:pt x="577" y="71"/>
                  <a:pt x="576" y="69"/>
                  <a:pt x="580" y="67"/>
                </a:cubicBezTo>
                <a:cubicBezTo>
                  <a:pt x="583" y="65"/>
                  <a:pt x="587" y="65"/>
                  <a:pt x="590" y="63"/>
                </a:cubicBezTo>
                <a:cubicBezTo>
                  <a:pt x="597" y="69"/>
                  <a:pt x="596" y="77"/>
                  <a:pt x="605" y="74"/>
                </a:cubicBezTo>
                <a:cubicBezTo>
                  <a:pt x="612" y="72"/>
                  <a:pt x="617" y="64"/>
                  <a:pt x="624" y="61"/>
                </a:cubicBezTo>
                <a:cubicBezTo>
                  <a:pt x="630" y="59"/>
                  <a:pt x="643" y="59"/>
                  <a:pt x="646" y="65"/>
                </a:cubicBezTo>
                <a:cubicBezTo>
                  <a:pt x="639" y="69"/>
                  <a:pt x="627" y="70"/>
                  <a:pt x="619" y="74"/>
                </a:cubicBezTo>
                <a:cubicBezTo>
                  <a:pt x="619" y="80"/>
                  <a:pt x="606" y="76"/>
                  <a:pt x="610" y="84"/>
                </a:cubicBezTo>
                <a:cubicBezTo>
                  <a:pt x="607" y="86"/>
                  <a:pt x="585" y="82"/>
                  <a:pt x="580" y="82"/>
                </a:cubicBezTo>
                <a:cubicBezTo>
                  <a:pt x="578" y="91"/>
                  <a:pt x="588" y="93"/>
                  <a:pt x="593" y="98"/>
                </a:cubicBezTo>
                <a:cubicBezTo>
                  <a:pt x="599" y="103"/>
                  <a:pt x="597" y="103"/>
                  <a:pt x="608" y="104"/>
                </a:cubicBezTo>
                <a:cubicBezTo>
                  <a:pt x="599" y="109"/>
                  <a:pt x="567" y="107"/>
                  <a:pt x="569" y="120"/>
                </a:cubicBezTo>
                <a:cubicBezTo>
                  <a:pt x="574" y="121"/>
                  <a:pt x="578" y="119"/>
                  <a:pt x="582" y="119"/>
                </a:cubicBezTo>
                <a:cubicBezTo>
                  <a:pt x="585" y="137"/>
                  <a:pt x="591" y="119"/>
                  <a:pt x="598" y="115"/>
                </a:cubicBezTo>
                <a:cubicBezTo>
                  <a:pt x="598" y="126"/>
                  <a:pt x="601" y="131"/>
                  <a:pt x="588" y="132"/>
                </a:cubicBezTo>
                <a:cubicBezTo>
                  <a:pt x="580" y="132"/>
                  <a:pt x="572" y="125"/>
                  <a:pt x="565" y="126"/>
                </a:cubicBezTo>
                <a:cubicBezTo>
                  <a:pt x="566" y="132"/>
                  <a:pt x="562" y="130"/>
                  <a:pt x="558" y="133"/>
                </a:cubicBezTo>
                <a:cubicBezTo>
                  <a:pt x="552" y="138"/>
                  <a:pt x="554" y="140"/>
                  <a:pt x="553" y="148"/>
                </a:cubicBezTo>
                <a:cubicBezTo>
                  <a:pt x="544" y="148"/>
                  <a:pt x="533" y="145"/>
                  <a:pt x="525" y="141"/>
                </a:cubicBezTo>
                <a:cubicBezTo>
                  <a:pt x="521" y="139"/>
                  <a:pt x="520" y="137"/>
                  <a:pt x="514" y="137"/>
                </a:cubicBezTo>
                <a:cubicBezTo>
                  <a:pt x="511" y="137"/>
                  <a:pt x="508" y="138"/>
                  <a:pt x="504" y="137"/>
                </a:cubicBezTo>
                <a:cubicBezTo>
                  <a:pt x="501" y="150"/>
                  <a:pt x="523" y="149"/>
                  <a:pt x="529" y="150"/>
                </a:cubicBezTo>
                <a:cubicBezTo>
                  <a:pt x="532" y="153"/>
                  <a:pt x="532" y="156"/>
                  <a:pt x="533" y="160"/>
                </a:cubicBezTo>
                <a:cubicBezTo>
                  <a:pt x="533" y="162"/>
                  <a:pt x="532" y="165"/>
                  <a:pt x="533" y="167"/>
                </a:cubicBezTo>
                <a:cubicBezTo>
                  <a:pt x="534" y="170"/>
                  <a:pt x="538" y="168"/>
                  <a:pt x="539" y="171"/>
                </a:cubicBezTo>
                <a:cubicBezTo>
                  <a:pt x="542" y="174"/>
                  <a:pt x="538" y="179"/>
                  <a:pt x="546" y="179"/>
                </a:cubicBezTo>
                <a:cubicBezTo>
                  <a:pt x="551" y="179"/>
                  <a:pt x="551" y="174"/>
                  <a:pt x="557" y="174"/>
                </a:cubicBezTo>
                <a:cubicBezTo>
                  <a:pt x="560" y="174"/>
                  <a:pt x="563" y="177"/>
                  <a:pt x="566" y="178"/>
                </a:cubicBezTo>
                <a:cubicBezTo>
                  <a:pt x="571" y="180"/>
                  <a:pt x="577" y="180"/>
                  <a:pt x="582" y="180"/>
                </a:cubicBezTo>
                <a:cubicBezTo>
                  <a:pt x="583" y="180"/>
                  <a:pt x="584" y="183"/>
                  <a:pt x="587" y="183"/>
                </a:cubicBezTo>
                <a:cubicBezTo>
                  <a:pt x="590" y="182"/>
                  <a:pt x="589" y="178"/>
                  <a:pt x="594" y="178"/>
                </a:cubicBezTo>
                <a:cubicBezTo>
                  <a:pt x="603" y="178"/>
                  <a:pt x="605" y="186"/>
                  <a:pt x="614" y="179"/>
                </a:cubicBezTo>
                <a:cubicBezTo>
                  <a:pt x="617" y="176"/>
                  <a:pt x="619" y="171"/>
                  <a:pt x="624" y="172"/>
                </a:cubicBezTo>
                <a:cubicBezTo>
                  <a:pt x="626" y="163"/>
                  <a:pt x="614" y="159"/>
                  <a:pt x="608" y="159"/>
                </a:cubicBezTo>
                <a:cubicBezTo>
                  <a:pt x="601" y="160"/>
                  <a:pt x="595" y="161"/>
                  <a:pt x="588" y="160"/>
                </a:cubicBezTo>
                <a:cubicBezTo>
                  <a:pt x="586" y="160"/>
                  <a:pt x="582" y="159"/>
                  <a:pt x="580" y="159"/>
                </a:cubicBezTo>
                <a:cubicBezTo>
                  <a:pt x="575" y="159"/>
                  <a:pt x="571" y="162"/>
                  <a:pt x="566" y="163"/>
                </a:cubicBezTo>
                <a:cubicBezTo>
                  <a:pt x="563" y="164"/>
                  <a:pt x="545" y="158"/>
                  <a:pt x="543" y="155"/>
                </a:cubicBezTo>
                <a:cubicBezTo>
                  <a:pt x="540" y="145"/>
                  <a:pt x="561" y="149"/>
                  <a:pt x="566" y="148"/>
                </a:cubicBezTo>
                <a:cubicBezTo>
                  <a:pt x="566" y="148"/>
                  <a:pt x="566" y="148"/>
                  <a:pt x="566" y="147"/>
                </a:cubicBezTo>
                <a:cubicBezTo>
                  <a:pt x="571" y="148"/>
                  <a:pt x="575" y="156"/>
                  <a:pt x="580" y="155"/>
                </a:cubicBezTo>
                <a:cubicBezTo>
                  <a:pt x="583" y="155"/>
                  <a:pt x="582" y="152"/>
                  <a:pt x="584" y="151"/>
                </a:cubicBezTo>
                <a:cubicBezTo>
                  <a:pt x="588" y="150"/>
                  <a:pt x="593" y="149"/>
                  <a:pt x="597" y="147"/>
                </a:cubicBezTo>
                <a:cubicBezTo>
                  <a:pt x="602" y="145"/>
                  <a:pt x="600" y="143"/>
                  <a:pt x="607" y="144"/>
                </a:cubicBezTo>
                <a:cubicBezTo>
                  <a:pt x="609" y="144"/>
                  <a:pt x="611" y="143"/>
                  <a:pt x="613" y="144"/>
                </a:cubicBezTo>
                <a:cubicBezTo>
                  <a:pt x="615" y="144"/>
                  <a:pt x="614" y="148"/>
                  <a:pt x="617" y="148"/>
                </a:cubicBezTo>
                <a:cubicBezTo>
                  <a:pt x="619" y="148"/>
                  <a:pt x="621" y="146"/>
                  <a:pt x="622" y="145"/>
                </a:cubicBezTo>
                <a:cubicBezTo>
                  <a:pt x="623" y="145"/>
                  <a:pt x="629" y="143"/>
                  <a:pt x="629" y="142"/>
                </a:cubicBezTo>
                <a:cubicBezTo>
                  <a:pt x="635" y="138"/>
                  <a:pt x="635" y="139"/>
                  <a:pt x="630" y="135"/>
                </a:cubicBezTo>
                <a:cubicBezTo>
                  <a:pt x="625" y="131"/>
                  <a:pt x="608" y="131"/>
                  <a:pt x="608" y="125"/>
                </a:cubicBezTo>
                <a:cubicBezTo>
                  <a:pt x="619" y="123"/>
                  <a:pt x="627" y="133"/>
                  <a:pt x="636" y="130"/>
                </a:cubicBezTo>
                <a:cubicBezTo>
                  <a:pt x="632" y="116"/>
                  <a:pt x="641" y="122"/>
                  <a:pt x="650" y="118"/>
                </a:cubicBezTo>
                <a:cubicBezTo>
                  <a:pt x="649" y="117"/>
                  <a:pt x="650" y="116"/>
                  <a:pt x="648" y="114"/>
                </a:cubicBezTo>
                <a:cubicBezTo>
                  <a:pt x="653" y="112"/>
                  <a:pt x="663" y="107"/>
                  <a:pt x="654" y="102"/>
                </a:cubicBezTo>
                <a:cubicBezTo>
                  <a:pt x="650" y="100"/>
                  <a:pt x="639" y="105"/>
                  <a:pt x="635" y="106"/>
                </a:cubicBezTo>
                <a:cubicBezTo>
                  <a:pt x="635" y="103"/>
                  <a:pt x="634" y="100"/>
                  <a:pt x="632" y="98"/>
                </a:cubicBezTo>
                <a:cubicBezTo>
                  <a:pt x="642" y="97"/>
                  <a:pt x="652" y="99"/>
                  <a:pt x="661" y="100"/>
                </a:cubicBezTo>
                <a:cubicBezTo>
                  <a:pt x="662" y="100"/>
                  <a:pt x="662" y="99"/>
                  <a:pt x="662" y="98"/>
                </a:cubicBezTo>
                <a:cubicBezTo>
                  <a:pt x="654" y="95"/>
                  <a:pt x="645" y="90"/>
                  <a:pt x="636" y="91"/>
                </a:cubicBezTo>
                <a:cubicBezTo>
                  <a:pt x="636" y="81"/>
                  <a:pt x="659" y="92"/>
                  <a:pt x="663" y="91"/>
                </a:cubicBezTo>
                <a:cubicBezTo>
                  <a:pt x="668" y="89"/>
                  <a:pt x="669" y="87"/>
                  <a:pt x="673" y="86"/>
                </a:cubicBezTo>
                <a:cubicBezTo>
                  <a:pt x="677" y="85"/>
                  <a:pt x="680" y="88"/>
                  <a:pt x="683" y="86"/>
                </a:cubicBezTo>
                <a:cubicBezTo>
                  <a:pt x="685" y="84"/>
                  <a:pt x="685" y="78"/>
                  <a:pt x="687" y="76"/>
                </a:cubicBezTo>
                <a:cubicBezTo>
                  <a:pt x="693" y="69"/>
                  <a:pt x="703" y="73"/>
                  <a:pt x="711" y="69"/>
                </a:cubicBezTo>
                <a:cubicBezTo>
                  <a:pt x="715" y="66"/>
                  <a:pt x="718" y="61"/>
                  <a:pt x="722" y="58"/>
                </a:cubicBezTo>
                <a:cubicBezTo>
                  <a:pt x="724" y="56"/>
                  <a:pt x="736" y="50"/>
                  <a:pt x="727" y="47"/>
                </a:cubicBezTo>
                <a:cubicBezTo>
                  <a:pt x="723" y="46"/>
                  <a:pt x="709" y="56"/>
                  <a:pt x="706" y="58"/>
                </a:cubicBezTo>
                <a:cubicBezTo>
                  <a:pt x="702" y="59"/>
                  <a:pt x="697" y="62"/>
                  <a:pt x="693" y="61"/>
                </a:cubicBezTo>
                <a:cubicBezTo>
                  <a:pt x="692" y="54"/>
                  <a:pt x="705" y="55"/>
                  <a:pt x="710" y="52"/>
                </a:cubicBezTo>
                <a:cubicBezTo>
                  <a:pt x="715" y="49"/>
                  <a:pt x="719" y="44"/>
                  <a:pt x="725" y="42"/>
                </a:cubicBezTo>
                <a:cubicBezTo>
                  <a:pt x="731" y="40"/>
                  <a:pt x="736" y="43"/>
                  <a:pt x="742" y="43"/>
                </a:cubicBezTo>
                <a:cubicBezTo>
                  <a:pt x="747" y="42"/>
                  <a:pt x="758" y="39"/>
                  <a:pt x="758" y="33"/>
                </a:cubicBezTo>
                <a:cubicBezTo>
                  <a:pt x="748" y="31"/>
                  <a:pt x="739" y="33"/>
                  <a:pt x="729" y="32"/>
                </a:cubicBezTo>
                <a:cubicBezTo>
                  <a:pt x="729" y="30"/>
                  <a:pt x="728" y="28"/>
                  <a:pt x="728" y="27"/>
                </a:cubicBezTo>
                <a:cubicBezTo>
                  <a:pt x="721" y="25"/>
                  <a:pt x="717" y="29"/>
                  <a:pt x="711" y="29"/>
                </a:cubicBezTo>
                <a:cubicBezTo>
                  <a:pt x="711" y="27"/>
                  <a:pt x="710" y="25"/>
                  <a:pt x="711" y="22"/>
                </a:cubicBezTo>
                <a:cubicBezTo>
                  <a:pt x="705" y="22"/>
                  <a:pt x="700" y="22"/>
                  <a:pt x="695" y="21"/>
                </a:cubicBezTo>
                <a:cubicBezTo>
                  <a:pt x="689" y="20"/>
                  <a:pt x="688" y="20"/>
                  <a:pt x="682" y="20"/>
                </a:cubicBezTo>
                <a:cubicBezTo>
                  <a:pt x="680" y="20"/>
                  <a:pt x="678" y="17"/>
                  <a:pt x="676" y="17"/>
                </a:cubicBezTo>
                <a:cubicBezTo>
                  <a:pt x="674" y="18"/>
                  <a:pt x="672" y="21"/>
                  <a:pt x="669" y="22"/>
                </a:cubicBezTo>
                <a:cubicBezTo>
                  <a:pt x="660" y="27"/>
                  <a:pt x="651" y="23"/>
                  <a:pt x="642" y="22"/>
                </a:cubicBezTo>
                <a:cubicBezTo>
                  <a:pt x="637" y="22"/>
                  <a:pt x="624" y="21"/>
                  <a:pt x="620" y="24"/>
                </a:cubicBezTo>
                <a:cubicBezTo>
                  <a:pt x="614" y="28"/>
                  <a:pt x="618" y="30"/>
                  <a:pt x="610" y="32"/>
                </a:cubicBezTo>
                <a:cubicBezTo>
                  <a:pt x="602" y="34"/>
                  <a:pt x="579" y="27"/>
                  <a:pt x="577" y="37"/>
                </a:cubicBezTo>
                <a:cubicBezTo>
                  <a:pt x="585" y="43"/>
                  <a:pt x="577" y="45"/>
                  <a:pt x="572" y="49"/>
                </a:cubicBezTo>
                <a:cubicBezTo>
                  <a:pt x="569" y="51"/>
                  <a:pt x="573" y="54"/>
                  <a:pt x="569" y="54"/>
                </a:cubicBezTo>
                <a:cubicBezTo>
                  <a:pt x="566" y="54"/>
                  <a:pt x="566" y="50"/>
                  <a:pt x="564" y="49"/>
                </a:cubicBezTo>
                <a:cubicBezTo>
                  <a:pt x="559" y="47"/>
                  <a:pt x="554" y="48"/>
                  <a:pt x="549" y="47"/>
                </a:cubicBezTo>
                <a:cubicBezTo>
                  <a:pt x="542" y="46"/>
                  <a:pt x="539" y="42"/>
                  <a:pt x="535" y="51"/>
                </a:cubicBezTo>
                <a:cubicBezTo>
                  <a:pt x="541" y="57"/>
                  <a:pt x="554" y="57"/>
                  <a:pt x="551" y="68"/>
                </a:cubicBezTo>
                <a:cubicBezTo>
                  <a:pt x="554" y="69"/>
                  <a:pt x="557" y="70"/>
                  <a:pt x="560" y="70"/>
                </a:cubicBezTo>
                <a:cubicBezTo>
                  <a:pt x="562" y="79"/>
                  <a:pt x="545" y="73"/>
                  <a:pt x="545" y="70"/>
                </a:cubicBezTo>
                <a:cubicBezTo>
                  <a:pt x="545" y="63"/>
                  <a:pt x="530" y="57"/>
                  <a:pt x="530" y="57"/>
                </a:cubicBezTo>
                <a:moveTo>
                  <a:pt x="707" y="152"/>
                </a:moveTo>
                <a:cubicBezTo>
                  <a:pt x="709" y="153"/>
                  <a:pt x="712" y="155"/>
                  <a:pt x="714" y="155"/>
                </a:cubicBezTo>
                <a:cubicBezTo>
                  <a:pt x="717" y="147"/>
                  <a:pt x="725" y="158"/>
                  <a:pt x="727" y="150"/>
                </a:cubicBezTo>
                <a:cubicBezTo>
                  <a:pt x="729" y="150"/>
                  <a:pt x="733" y="151"/>
                  <a:pt x="735" y="150"/>
                </a:cubicBezTo>
                <a:cubicBezTo>
                  <a:pt x="736" y="150"/>
                  <a:pt x="738" y="147"/>
                  <a:pt x="740" y="147"/>
                </a:cubicBezTo>
                <a:cubicBezTo>
                  <a:pt x="745" y="146"/>
                  <a:pt x="750" y="147"/>
                  <a:pt x="755" y="146"/>
                </a:cubicBezTo>
                <a:cubicBezTo>
                  <a:pt x="757" y="146"/>
                  <a:pt x="759" y="145"/>
                  <a:pt x="762" y="145"/>
                </a:cubicBezTo>
                <a:cubicBezTo>
                  <a:pt x="765" y="146"/>
                  <a:pt x="765" y="148"/>
                  <a:pt x="767" y="149"/>
                </a:cubicBezTo>
                <a:cubicBezTo>
                  <a:pt x="771" y="151"/>
                  <a:pt x="779" y="151"/>
                  <a:pt x="778" y="157"/>
                </a:cubicBezTo>
                <a:cubicBezTo>
                  <a:pt x="782" y="157"/>
                  <a:pt x="784" y="158"/>
                  <a:pt x="785" y="161"/>
                </a:cubicBezTo>
                <a:cubicBezTo>
                  <a:pt x="786" y="162"/>
                  <a:pt x="785" y="165"/>
                  <a:pt x="785" y="166"/>
                </a:cubicBezTo>
                <a:cubicBezTo>
                  <a:pt x="787" y="169"/>
                  <a:pt x="787" y="169"/>
                  <a:pt x="789" y="171"/>
                </a:cubicBezTo>
                <a:cubicBezTo>
                  <a:pt x="794" y="176"/>
                  <a:pt x="796" y="174"/>
                  <a:pt x="795" y="181"/>
                </a:cubicBezTo>
                <a:cubicBezTo>
                  <a:pt x="793" y="187"/>
                  <a:pt x="788" y="181"/>
                  <a:pt x="792" y="189"/>
                </a:cubicBezTo>
                <a:cubicBezTo>
                  <a:pt x="796" y="196"/>
                  <a:pt x="804" y="201"/>
                  <a:pt x="803" y="210"/>
                </a:cubicBezTo>
                <a:cubicBezTo>
                  <a:pt x="802" y="214"/>
                  <a:pt x="797" y="214"/>
                  <a:pt x="798" y="219"/>
                </a:cubicBezTo>
                <a:cubicBezTo>
                  <a:pt x="798" y="222"/>
                  <a:pt x="801" y="227"/>
                  <a:pt x="805" y="227"/>
                </a:cubicBezTo>
                <a:cubicBezTo>
                  <a:pt x="814" y="226"/>
                  <a:pt x="806" y="208"/>
                  <a:pt x="819" y="214"/>
                </a:cubicBezTo>
                <a:cubicBezTo>
                  <a:pt x="824" y="217"/>
                  <a:pt x="820" y="219"/>
                  <a:pt x="822" y="224"/>
                </a:cubicBezTo>
                <a:cubicBezTo>
                  <a:pt x="825" y="230"/>
                  <a:pt x="826" y="227"/>
                  <a:pt x="831" y="230"/>
                </a:cubicBezTo>
                <a:cubicBezTo>
                  <a:pt x="835" y="232"/>
                  <a:pt x="843" y="241"/>
                  <a:pt x="841" y="243"/>
                </a:cubicBezTo>
                <a:cubicBezTo>
                  <a:pt x="833" y="251"/>
                  <a:pt x="824" y="239"/>
                  <a:pt x="818" y="238"/>
                </a:cubicBezTo>
                <a:cubicBezTo>
                  <a:pt x="813" y="237"/>
                  <a:pt x="815" y="238"/>
                  <a:pt x="812" y="241"/>
                </a:cubicBezTo>
                <a:cubicBezTo>
                  <a:pt x="811" y="241"/>
                  <a:pt x="808" y="246"/>
                  <a:pt x="808" y="247"/>
                </a:cubicBezTo>
                <a:cubicBezTo>
                  <a:pt x="808" y="252"/>
                  <a:pt x="817" y="258"/>
                  <a:pt x="822" y="258"/>
                </a:cubicBezTo>
                <a:cubicBezTo>
                  <a:pt x="822" y="255"/>
                  <a:pt x="822" y="252"/>
                  <a:pt x="821" y="250"/>
                </a:cubicBezTo>
                <a:cubicBezTo>
                  <a:pt x="826" y="250"/>
                  <a:pt x="830" y="249"/>
                  <a:pt x="834" y="249"/>
                </a:cubicBezTo>
                <a:cubicBezTo>
                  <a:pt x="834" y="254"/>
                  <a:pt x="838" y="263"/>
                  <a:pt x="837" y="267"/>
                </a:cubicBezTo>
                <a:cubicBezTo>
                  <a:pt x="834" y="275"/>
                  <a:pt x="820" y="267"/>
                  <a:pt x="820" y="276"/>
                </a:cubicBezTo>
                <a:cubicBezTo>
                  <a:pt x="824" y="276"/>
                  <a:pt x="829" y="275"/>
                  <a:pt x="833" y="277"/>
                </a:cubicBezTo>
                <a:cubicBezTo>
                  <a:pt x="829" y="281"/>
                  <a:pt x="825" y="276"/>
                  <a:pt x="821" y="279"/>
                </a:cubicBezTo>
                <a:cubicBezTo>
                  <a:pt x="821" y="279"/>
                  <a:pt x="816" y="289"/>
                  <a:pt x="816" y="288"/>
                </a:cubicBezTo>
                <a:cubicBezTo>
                  <a:pt x="816" y="291"/>
                  <a:pt x="815" y="301"/>
                  <a:pt x="817" y="302"/>
                </a:cubicBezTo>
                <a:cubicBezTo>
                  <a:pt x="821" y="305"/>
                  <a:pt x="827" y="299"/>
                  <a:pt x="830" y="299"/>
                </a:cubicBezTo>
                <a:cubicBezTo>
                  <a:pt x="829" y="308"/>
                  <a:pt x="818" y="313"/>
                  <a:pt x="814" y="321"/>
                </a:cubicBezTo>
                <a:cubicBezTo>
                  <a:pt x="816" y="323"/>
                  <a:pt x="820" y="322"/>
                  <a:pt x="824" y="322"/>
                </a:cubicBezTo>
                <a:cubicBezTo>
                  <a:pt x="823" y="329"/>
                  <a:pt x="836" y="353"/>
                  <a:pt x="842" y="353"/>
                </a:cubicBezTo>
                <a:cubicBezTo>
                  <a:pt x="844" y="364"/>
                  <a:pt x="845" y="362"/>
                  <a:pt x="851" y="370"/>
                </a:cubicBezTo>
                <a:cubicBezTo>
                  <a:pt x="853" y="372"/>
                  <a:pt x="850" y="374"/>
                  <a:pt x="853" y="376"/>
                </a:cubicBezTo>
                <a:cubicBezTo>
                  <a:pt x="856" y="377"/>
                  <a:pt x="858" y="374"/>
                  <a:pt x="860" y="374"/>
                </a:cubicBezTo>
                <a:cubicBezTo>
                  <a:pt x="865" y="374"/>
                  <a:pt x="871" y="374"/>
                  <a:pt x="875" y="373"/>
                </a:cubicBezTo>
                <a:cubicBezTo>
                  <a:pt x="875" y="375"/>
                  <a:pt x="875" y="378"/>
                  <a:pt x="875" y="381"/>
                </a:cubicBezTo>
                <a:cubicBezTo>
                  <a:pt x="895" y="379"/>
                  <a:pt x="889" y="348"/>
                  <a:pt x="906" y="341"/>
                </a:cubicBezTo>
                <a:cubicBezTo>
                  <a:pt x="906" y="336"/>
                  <a:pt x="909" y="332"/>
                  <a:pt x="909" y="327"/>
                </a:cubicBezTo>
                <a:cubicBezTo>
                  <a:pt x="911" y="316"/>
                  <a:pt x="904" y="314"/>
                  <a:pt x="915" y="310"/>
                </a:cubicBezTo>
                <a:cubicBezTo>
                  <a:pt x="927" y="305"/>
                  <a:pt x="938" y="306"/>
                  <a:pt x="946" y="294"/>
                </a:cubicBezTo>
                <a:cubicBezTo>
                  <a:pt x="951" y="288"/>
                  <a:pt x="951" y="278"/>
                  <a:pt x="962" y="277"/>
                </a:cubicBezTo>
                <a:cubicBezTo>
                  <a:pt x="968" y="277"/>
                  <a:pt x="973" y="288"/>
                  <a:pt x="979" y="283"/>
                </a:cubicBezTo>
                <a:cubicBezTo>
                  <a:pt x="981" y="281"/>
                  <a:pt x="979" y="275"/>
                  <a:pt x="980" y="272"/>
                </a:cubicBezTo>
                <a:cubicBezTo>
                  <a:pt x="984" y="263"/>
                  <a:pt x="993" y="265"/>
                  <a:pt x="1001" y="264"/>
                </a:cubicBezTo>
                <a:cubicBezTo>
                  <a:pt x="1002" y="261"/>
                  <a:pt x="1004" y="262"/>
                  <a:pt x="1006" y="261"/>
                </a:cubicBezTo>
                <a:cubicBezTo>
                  <a:pt x="1012" y="259"/>
                  <a:pt x="1010" y="261"/>
                  <a:pt x="1014" y="257"/>
                </a:cubicBezTo>
                <a:cubicBezTo>
                  <a:pt x="1016" y="255"/>
                  <a:pt x="1017" y="252"/>
                  <a:pt x="1019" y="251"/>
                </a:cubicBezTo>
                <a:cubicBezTo>
                  <a:pt x="1022" y="249"/>
                  <a:pt x="1026" y="251"/>
                  <a:pt x="1028" y="249"/>
                </a:cubicBezTo>
                <a:cubicBezTo>
                  <a:pt x="1036" y="240"/>
                  <a:pt x="1008" y="231"/>
                  <a:pt x="1010" y="246"/>
                </a:cubicBezTo>
                <a:cubicBezTo>
                  <a:pt x="1006" y="247"/>
                  <a:pt x="1005" y="244"/>
                  <a:pt x="1006" y="240"/>
                </a:cubicBezTo>
                <a:cubicBezTo>
                  <a:pt x="1000" y="240"/>
                  <a:pt x="992" y="240"/>
                  <a:pt x="992" y="232"/>
                </a:cubicBezTo>
                <a:cubicBezTo>
                  <a:pt x="995" y="231"/>
                  <a:pt x="998" y="230"/>
                  <a:pt x="1000" y="230"/>
                </a:cubicBezTo>
                <a:cubicBezTo>
                  <a:pt x="1001" y="223"/>
                  <a:pt x="998" y="218"/>
                  <a:pt x="996" y="211"/>
                </a:cubicBezTo>
                <a:cubicBezTo>
                  <a:pt x="1000" y="211"/>
                  <a:pt x="1000" y="215"/>
                  <a:pt x="1004" y="217"/>
                </a:cubicBezTo>
                <a:cubicBezTo>
                  <a:pt x="1008" y="219"/>
                  <a:pt x="1012" y="217"/>
                  <a:pt x="1015" y="218"/>
                </a:cubicBezTo>
                <a:cubicBezTo>
                  <a:pt x="1021" y="221"/>
                  <a:pt x="1018" y="224"/>
                  <a:pt x="1021" y="229"/>
                </a:cubicBezTo>
                <a:cubicBezTo>
                  <a:pt x="1023" y="232"/>
                  <a:pt x="1032" y="239"/>
                  <a:pt x="1032" y="231"/>
                </a:cubicBezTo>
                <a:cubicBezTo>
                  <a:pt x="1033" y="231"/>
                  <a:pt x="1035" y="231"/>
                  <a:pt x="1035" y="231"/>
                </a:cubicBezTo>
                <a:cubicBezTo>
                  <a:pt x="1040" y="235"/>
                  <a:pt x="1044" y="217"/>
                  <a:pt x="1041" y="214"/>
                </a:cubicBezTo>
                <a:cubicBezTo>
                  <a:pt x="1038" y="209"/>
                  <a:pt x="1025" y="211"/>
                  <a:pt x="1019" y="207"/>
                </a:cubicBezTo>
                <a:cubicBezTo>
                  <a:pt x="1022" y="201"/>
                  <a:pt x="1030" y="207"/>
                  <a:pt x="1035" y="206"/>
                </a:cubicBezTo>
                <a:cubicBezTo>
                  <a:pt x="1038" y="197"/>
                  <a:pt x="1022" y="200"/>
                  <a:pt x="1016" y="200"/>
                </a:cubicBezTo>
                <a:cubicBezTo>
                  <a:pt x="1017" y="199"/>
                  <a:pt x="1017" y="197"/>
                  <a:pt x="1018" y="195"/>
                </a:cubicBezTo>
                <a:cubicBezTo>
                  <a:pt x="1012" y="194"/>
                  <a:pt x="1007" y="199"/>
                  <a:pt x="1001" y="198"/>
                </a:cubicBezTo>
                <a:cubicBezTo>
                  <a:pt x="1001" y="190"/>
                  <a:pt x="1012" y="194"/>
                  <a:pt x="1017" y="191"/>
                </a:cubicBezTo>
                <a:cubicBezTo>
                  <a:pt x="1021" y="189"/>
                  <a:pt x="1027" y="179"/>
                  <a:pt x="1032" y="190"/>
                </a:cubicBezTo>
                <a:cubicBezTo>
                  <a:pt x="1029" y="191"/>
                  <a:pt x="1028" y="192"/>
                  <a:pt x="1026" y="194"/>
                </a:cubicBezTo>
                <a:cubicBezTo>
                  <a:pt x="1033" y="195"/>
                  <a:pt x="1042" y="198"/>
                  <a:pt x="1047" y="194"/>
                </a:cubicBezTo>
                <a:cubicBezTo>
                  <a:pt x="1055" y="188"/>
                  <a:pt x="1047" y="182"/>
                  <a:pt x="1039" y="183"/>
                </a:cubicBezTo>
                <a:cubicBezTo>
                  <a:pt x="1039" y="179"/>
                  <a:pt x="1037" y="176"/>
                  <a:pt x="1037" y="172"/>
                </a:cubicBezTo>
                <a:cubicBezTo>
                  <a:pt x="1041" y="172"/>
                  <a:pt x="1044" y="175"/>
                  <a:pt x="1048" y="177"/>
                </a:cubicBezTo>
                <a:cubicBezTo>
                  <a:pt x="1051" y="167"/>
                  <a:pt x="1042" y="163"/>
                  <a:pt x="1040" y="155"/>
                </a:cubicBezTo>
                <a:cubicBezTo>
                  <a:pt x="1049" y="153"/>
                  <a:pt x="1047" y="166"/>
                  <a:pt x="1056" y="163"/>
                </a:cubicBezTo>
                <a:cubicBezTo>
                  <a:pt x="1056" y="158"/>
                  <a:pt x="1060" y="152"/>
                  <a:pt x="1054" y="149"/>
                </a:cubicBezTo>
                <a:cubicBezTo>
                  <a:pt x="1050" y="146"/>
                  <a:pt x="1044" y="153"/>
                  <a:pt x="1041" y="147"/>
                </a:cubicBezTo>
                <a:cubicBezTo>
                  <a:pt x="1044" y="147"/>
                  <a:pt x="1047" y="147"/>
                  <a:pt x="1049" y="146"/>
                </a:cubicBezTo>
                <a:cubicBezTo>
                  <a:pt x="1049" y="145"/>
                  <a:pt x="1050" y="145"/>
                  <a:pt x="1050" y="145"/>
                </a:cubicBezTo>
                <a:cubicBezTo>
                  <a:pt x="1045" y="143"/>
                  <a:pt x="1036" y="142"/>
                  <a:pt x="1037" y="136"/>
                </a:cubicBezTo>
                <a:cubicBezTo>
                  <a:pt x="1039" y="136"/>
                  <a:pt x="1042" y="137"/>
                  <a:pt x="1045" y="137"/>
                </a:cubicBezTo>
                <a:cubicBezTo>
                  <a:pt x="1045" y="126"/>
                  <a:pt x="1058" y="140"/>
                  <a:pt x="1065" y="136"/>
                </a:cubicBezTo>
                <a:cubicBezTo>
                  <a:pt x="1077" y="127"/>
                  <a:pt x="1050" y="129"/>
                  <a:pt x="1050" y="122"/>
                </a:cubicBezTo>
                <a:cubicBezTo>
                  <a:pt x="1055" y="122"/>
                  <a:pt x="1059" y="123"/>
                  <a:pt x="1063" y="123"/>
                </a:cubicBezTo>
                <a:cubicBezTo>
                  <a:pt x="1063" y="114"/>
                  <a:pt x="1051" y="121"/>
                  <a:pt x="1050" y="112"/>
                </a:cubicBezTo>
                <a:cubicBezTo>
                  <a:pt x="1050" y="112"/>
                  <a:pt x="1053" y="102"/>
                  <a:pt x="1053" y="101"/>
                </a:cubicBezTo>
                <a:cubicBezTo>
                  <a:pt x="1055" y="96"/>
                  <a:pt x="1059" y="93"/>
                  <a:pt x="1062" y="88"/>
                </a:cubicBezTo>
                <a:cubicBezTo>
                  <a:pt x="1058" y="87"/>
                  <a:pt x="1054" y="88"/>
                  <a:pt x="1051" y="90"/>
                </a:cubicBezTo>
                <a:cubicBezTo>
                  <a:pt x="1047" y="80"/>
                  <a:pt x="1063" y="83"/>
                  <a:pt x="1067" y="76"/>
                </a:cubicBezTo>
                <a:cubicBezTo>
                  <a:pt x="1064" y="76"/>
                  <a:pt x="1059" y="77"/>
                  <a:pt x="1057" y="74"/>
                </a:cubicBezTo>
                <a:cubicBezTo>
                  <a:pt x="1064" y="70"/>
                  <a:pt x="1074" y="77"/>
                  <a:pt x="1078" y="72"/>
                </a:cubicBezTo>
                <a:cubicBezTo>
                  <a:pt x="1077" y="71"/>
                  <a:pt x="1075" y="70"/>
                  <a:pt x="1074" y="69"/>
                </a:cubicBezTo>
                <a:cubicBezTo>
                  <a:pt x="1074" y="70"/>
                  <a:pt x="1074" y="67"/>
                  <a:pt x="1074" y="67"/>
                </a:cubicBezTo>
                <a:cubicBezTo>
                  <a:pt x="1080" y="67"/>
                  <a:pt x="1086" y="63"/>
                  <a:pt x="1091" y="64"/>
                </a:cubicBezTo>
                <a:cubicBezTo>
                  <a:pt x="1094" y="55"/>
                  <a:pt x="1102" y="57"/>
                  <a:pt x="1106" y="53"/>
                </a:cubicBezTo>
                <a:cubicBezTo>
                  <a:pt x="1114" y="45"/>
                  <a:pt x="1098" y="45"/>
                  <a:pt x="1093" y="44"/>
                </a:cubicBezTo>
                <a:cubicBezTo>
                  <a:pt x="1089" y="44"/>
                  <a:pt x="1083" y="42"/>
                  <a:pt x="1080" y="44"/>
                </a:cubicBezTo>
                <a:cubicBezTo>
                  <a:pt x="1077" y="45"/>
                  <a:pt x="1076" y="51"/>
                  <a:pt x="1072" y="52"/>
                </a:cubicBezTo>
                <a:cubicBezTo>
                  <a:pt x="1069" y="53"/>
                  <a:pt x="1066" y="49"/>
                  <a:pt x="1061" y="51"/>
                </a:cubicBezTo>
                <a:cubicBezTo>
                  <a:pt x="1058" y="52"/>
                  <a:pt x="1059" y="56"/>
                  <a:pt x="1055" y="57"/>
                </a:cubicBezTo>
                <a:cubicBezTo>
                  <a:pt x="1052" y="53"/>
                  <a:pt x="1052" y="49"/>
                  <a:pt x="1050" y="46"/>
                </a:cubicBezTo>
                <a:cubicBezTo>
                  <a:pt x="1045" y="48"/>
                  <a:pt x="1041" y="53"/>
                  <a:pt x="1036" y="56"/>
                </a:cubicBezTo>
                <a:cubicBezTo>
                  <a:pt x="1031" y="58"/>
                  <a:pt x="1027" y="59"/>
                  <a:pt x="1022" y="60"/>
                </a:cubicBezTo>
                <a:cubicBezTo>
                  <a:pt x="1018" y="53"/>
                  <a:pt x="1029" y="52"/>
                  <a:pt x="1032" y="49"/>
                </a:cubicBezTo>
                <a:cubicBezTo>
                  <a:pt x="1035" y="47"/>
                  <a:pt x="1037" y="43"/>
                  <a:pt x="1040" y="40"/>
                </a:cubicBezTo>
                <a:cubicBezTo>
                  <a:pt x="1030" y="36"/>
                  <a:pt x="1024" y="46"/>
                  <a:pt x="1018" y="49"/>
                </a:cubicBezTo>
                <a:cubicBezTo>
                  <a:pt x="1010" y="54"/>
                  <a:pt x="1000" y="47"/>
                  <a:pt x="992" y="52"/>
                </a:cubicBezTo>
                <a:cubicBezTo>
                  <a:pt x="994" y="46"/>
                  <a:pt x="1006" y="45"/>
                  <a:pt x="1010" y="41"/>
                </a:cubicBezTo>
                <a:cubicBezTo>
                  <a:pt x="999" y="30"/>
                  <a:pt x="990" y="44"/>
                  <a:pt x="979" y="42"/>
                </a:cubicBezTo>
                <a:cubicBezTo>
                  <a:pt x="975" y="41"/>
                  <a:pt x="971" y="41"/>
                  <a:pt x="972" y="36"/>
                </a:cubicBezTo>
                <a:cubicBezTo>
                  <a:pt x="973" y="29"/>
                  <a:pt x="990" y="31"/>
                  <a:pt x="995" y="31"/>
                </a:cubicBezTo>
                <a:cubicBezTo>
                  <a:pt x="1007" y="31"/>
                  <a:pt x="1017" y="31"/>
                  <a:pt x="1029" y="33"/>
                </a:cubicBezTo>
                <a:cubicBezTo>
                  <a:pt x="1036" y="34"/>
                  <a:pt x="1048" y="36"/>
                  <a:pt x="1050" y="26"/>
                </a:cubicBezTo>
                <a:cubicBezTo>
                  <a:pt x="1046" y="23"/>
                  <a:pt x="1039" y="24"/>
                  <a:pt x="1035" y="23"/>
                </a:cubicBezTo>
                <a:cubicBezTo>
                  <a:pt x="1032" y="21"/>
                  <a:pt x="1031" y="18"/>
                  <a:pt x="1027" y="18"/>
                </a:cubicBezTo>
                <a:cubicBezTo>
                  <a:pt x="1025" y="18"/>
                  <a:pt x="1022" y="21"/>
                  <a:pt x="1019" y="21"/>
                </a:cubicBezTo>
                <a:cubicBezTo>
                  <a:pt x="1016" y="18"/>
                  <a:pt x="1016" y="15"/>
                  <a:pt x="1019" y="13"/>
                </a:cubicBezTo>
                <a:cubicBezTo>
                  <a:pt x="1018" y="12"/>
                  <a:pt x="1018" y="11"/>
                  <a:pt x="1018" y="10"/>
                </a:cubicBezTo>
                <a:cubicBezTo>
                  <a:pt x="1011" y="8"/>
                  <a:pt x="1006" y="21"/>
                  <a:pt x="999" y="22"/>
                </a:cubicBezTo>
                <a:cubicBezTo>
                  <a:pt x="993" y="22"/>
                  <a:pt x="986" y="18"/>
                  <a:pt x="984" y="13"/>
                </a:cubicBezTo>
                <a:cubicBezTo>
                  <a:pt x="990" y="11"/>
                  <a:pt x="993" y="17"/>
                  <a:pt x="999" y="16"/>
                </a:cubicBezTo>
                <a:cubicBezTo>
                  <a:pt x="1000" y="16"/>
                  <a:pt x="1011" y="8"/>
                  <a:pt x="1011" y="8"/>
                </a:cubicBezTo>
                <a:cubicBezTo>
                  <a:pt x="1012" y="3"/>
                  <a:pt x="979" y="3"/>
                  <a:pt x="974" y="2"/>
                </a:cubicBezTo>
                <a:cubicBezTo>
                  <a:pt x="967" y="1"/>
                  <a:pt x="963" y="2"/>
                  <a:pt x="957" y="2"/>
                </a:cubicBezTo>
                <a:cubicBezTo>
                  <a:pt x="949" y="2"/>
                  <a:pt x="941" y="0"/>
                  <a:pt x="933" y="1"/>
                </a:cubicBezTo>
                <a:cubicBezTo>
                  <a:pt x="931" y="1"/>
                  <a:pt x="916" y="4"/>
                  <a:pt x="915" y="5"/>
                </a:cubicBezTo>
                <a:cubicBezTo>
                  <a:pt x="908" y="10"/>
                  <a:pt x="920" y="15"/>
                  <a:pt x="921" y="19"/>
                </a:cubicBezTo>
                <a:cubicBezTo>
                  <a:pt x="917" y="19"/>
                  <a:pt x="914" y="17"/>
                  <a:pt x="910" y="16"/>
                </a:cubicBezTo>
                <a:cubicBezTo>
                  <a:pt x="905" y="13"/>
                  <a:pt x="901" y="12"/>
                  <a:pt x="895" y="11"/>
                </a:cubicBezTo>
                <a:cubicBezTo>
                  <a:pt x="890" y="10"/>
                  <a:pt x="889" y="7"/>
                  <a:pt x="883" y="9"/>
                </a:cubicBezTo>
                <a:cubicBezTo>
                  <a:pt x="881" y="9"/>
                  <a:pt x="879" y="13"/>
                  <a:pt x="877" y="13"/>
                </a:cubicBezTo>
                <a:cubicBezTo>
                  <a:pt x="875" y="14"/>
                  <a:pt x="871" y="13"/>
                  <a:pt x="869" y="13"/>
                </a:cubicBezTo>
                <a:cubicBezTo>
                  <a:pt x="869" y="19"/>
                  <a:pt x="874" y="22"/>
                  <a:pt x="873" y="29"/>
                </a:cubicBezTo>
                <a:cubicBezTo>
                  <a:pt x="870" y="28"/>
                  <a:pt x="860" y="25"/>
                  <a:pt x="861" y="31"/>
                </a:cubicBezTo>
                <a:cubicBezTo>
                  <a:pt x="860" y="31"/>
                  <a:pt x="870" y="42"/>
                  <a:pt x="869" y="42"/>
                </a:cubicBezTo>
                <a:cubicBezTo>
                  <a:pt x="872" y="44"/>
                  <a:pt x="880" y="42"/>
                  <a:pt x="881" y="48"/>
                </a:cubicBezTo>
                <a:cubicBezTo>
                  <a:pt x="881" y="55"/>
                  <a:pt x="868" y="53"/>
                  <a:pt x="865" y="51"/>
                </a:cubicBezTo>
                <a:cubicBezTo>
                  <a:pt x="865" y="50"/>
                  <a:pt x="862" y="44"/>
                  <a:pt x="861" y="42"/>
                </a:cubicBezTo>
                <a:cubicBezTo>
                  <a:pt x="858" y="40"/>
                  <a:pt x="856" y="38"/>
                  <a:pt x="853" y="36"/>
                </a:cubicBezTo>
                <a:cubicBezTo>
                  <a:pt x="849" y="35"/>
                  <a:pt x="842" y="31"/>
                  <a:pt x="837" y="30"/>
                </a:cubicBezTo>
                <a:cubicBezTo>
                  <a:pt x="830" y="29"/>
                  <a:pt x="830" y="31"/>
                  <a:pt x="831" y="37"/>
                </a:cubicBezTo>
                <a:cubicBezTo>
                  <a:pt x="832" y="40"/>
                  <a:pt x="834" y="39"/>
                  <a:pt x="834" y="43"/>
                </a:cubicBezTo>
                <a:cubicBezTo>
                  <a:pt x="833" y="45"/>
                  <a:pt x="829" y="46"/>
                  <a:pt x="828" y="49"/>
                </a:cubicBezTo>
                <a:cubicBezTo>
                  <a:pt x="822" y="48"/>
                  <a:pt x="823" y="40"/>
                  <a:pt x="820" y="36"/>
                </a:cubicBezTo>
                <a:cubicBezTo>
                  <a:pt x="817" y="32"/>
                  <a:pt x="809" y="28"/>
                  <a:pt x="804" y="28"/>
                </a:cubicBezTo>
                <a:cubicBezTo>
                  <a:pt x="798" y="29"/>
                  <a:pt x="796" y="35"/>
                  <a:pt x="791" y="37"/>
                </a:cubicBezTo>
                <a:cubicBezTo>
                  <a:pt x="784" y="40"/>
                  <a:pt x="779" y="35"/>
                  <a:pt x="770" y="36"/>
                </a:cubicBezTo>
                <a:cubicBezTo>
                  <a:pt x="762" y="43"/>
                  <a:pt x="774" y="46"/>
                  <a:pt x="776" y="53"/>
                </a:cubicBezTo>
                <a:cubicBezTo>
                  <a:pt x="770" y="53"/>
                  <a:pt x="766" y="47"/>
                  <a:pt x="760" y="48"/>
                </a:cubicBezTo>
                <a:cubicBezTo>
                  <a:pt x="752" y="49"/>
                  <a:pt x="759" y="50"/>
                  <a:pt x="759" y="54"/>
                </a:cubicBezTo>
                <a:cubicBezTo>
                  <a:pt x="756" y="64"/>
                  <a:pt x="749" y="59"/>
                  <a:pt x="742" y="57"/>
                </a:cubicBezTo>
                <a:cubicBezTo>
                  <a:pt x="741" y="61"/>
                  <a:pt x="742" y="64"/>
                  <a:pt x="741" y="68"/>
                </a:cubicBezTo>
                <a:cubicBezTo>
                  <a:pt x="737" y="70"/>
                  <a:pt x="737" y="66"/>
                  <a:pt x="734" y="66"/>
                </a:cubicBezTo>
                <a:cubicBezTo>
                  <a:pt x="730" y="65"/>
                  <a:pt x="729" y="66"/>
                  <a:pt x="726" y="67"/>
                </a:cubicBezTo>
                <a:cubicBezTo>
                  <a:pt x="720" y="69"/>
                  <a:pt x="710" y="70"/>
                  <a:pt x="711" y="78"/>
                </a:cubicBezTo>
                <a:cubicBezTo>
                  <a:pt x="714" y="79"/>
                  <a:pt x="719" y="79"/>
                  <a:pt x="723" y="79"/>
                </a:cubicBezTo>
                <a:cubicBezTo>
                  <a:pt x="723" y="77"/>
                  <a:pt x="727" y="74"/>
                  <a:pt x="730" y="75"/>
                </a:cubicBezTo>
                <a:cubicBezTo>
                  <a:pt x="735" y="78"/>
                  <a:pt x="729" y="80"/>
                  <a:pt x="729" y="83"/>
                </a:cubicBezTo>
                <a:cubicBezTo>
                  <a:pt x="730" y="88"/>
                  <a:pt x="735" y="85"/>
                  <a:pt x="731" y="91"/>
                </a:cubicBezTo>
                <a:cubicBezTo>
                  <a:pt x="728" y="96"/>
                  <a:pt x="719" y="93"/>
                  <a:pt x="718" y="99"/>
                </a:cubicBezTo>
                <a:cubicBezTo>
                  <a:pt x="707" y="101"/>
                  <a:pt x="698" y="106"/>
                  <a:pt x="687" y="105"/>
                </a:cubicBezTo>
                <a:cubicBezTo>
                  <a:pt x="680" y="104"/>
                  <a:pt x="682" y="103"/>
                  <a:pt x="677" y="108"/>
                </a:cubicBezTo>
                <a:cubicBezTo>
                  <a:pt x="674" y="110"/>
                  <a:pt x="671" y="114"/>
                  <a:pt x="671" y="118"/>
                </a:cubicBezTo>
                <a:cubicBezTo>
                  <a:pt x="673" y="119"/>
                  <a:pt x="676" y="120"/>
                  <a:pt x="679" y="120"/>
                </a:cubicBezTo>
                <a:cubicBezTo>
                  <a:pt x="680" y="133"/>
                  <a:pt x="709" y="124"/>
                  <a:pt x="714" y="124"/>
                </a:cubicBezTo>
                <a:cubicBezTo>
                  <a:pt x="715" y="125"/>
                  <a:pt x="715" y="127"/>
                  <a:pt x="715" y="127"/>
                </a:cubicBezTo>
                <a:cubicBezTo>
                  <a:pt x="716" y="127"/>
                  <a:pt x="718" y="128"/>
                  <a:pt x="719" y="128"/>
                </a:cubicBezTo>
                <a:cubicBezTo>
                  <a:pt x="720" y="129"/>
                  <a:pt x="720" y="132"/>
                  <a:pt x="719" y="133"/>
                </a:cubicBezTo>
                <a:cubicBezTo>
                  <a:pt x="712" y="133"/>
                  <a:pt x="700" y="134"/>
                  <a:pt x="695" y="133"/>
                </a:cubicBezTo>
                <a:cubicBezTo>
                  <a:pt x="695" y="133"/>
                  <a:pt x="691" y="131"/>
                  <a:pt x="690" y="134"/>
                </a:cubicBezTo>
                <a:cubicBezTo>
                  <a:pt x="688" y="139"/>
                  <a:pt x="691" y="137"/>
                  <a:pt x="693" y="140"/>
                </a:cubicBezTo>
                <a:cubicBezTo>
                  <a:pt x="698" y="144"/>
                  <a:pt x="704" y="143"/>
                  <a:pt x="710" y="142"/>
                </a:cubicBezTo>
                <a:cubicBezTo>
                  <a:pt x="709" y="145"/>
                  <a:pt x="706" y="147"/>
                  <a:pt x="703" y="147"/>
                </a:cubicBezTo>
                <a:cubicBezTo>
                  <a:pt x="703" y="149"/>
                  <a:pt x="703" y="151"/>
                  <a:pt x="703" y="152"/>
                </a:cubicBezTo>
                <a:cubicBezTo>
                  <a:pt x="713" y="152"/>
                  <a:pt x="713" y="158"/>
                  <a:pt x="723" y="154"/>
                </a:cubicBezTo>
                <a:cubicBezTo>
                  <a:pt x="732" y="151"/>
                  <a:pt x="739" y="148"/>
                  <a:pt x="749" y="148"/>
                </a:cubicBezTo>
                <a:moveTo>
                  <a:pt x="1046" y="311"/>
                </a:moveTo>
                <a:cubicBezTo>
                  <a:pt x="1044" y="308"/>
                  <a:pt x="1038" y="300"/>
                  <a:pt x="1038" y="295"/>
                </a:cubicBezTo>
                <a:cubicBezTo>
                  <a:pt x="1037" y="295"/>
                  <a:pt x="1035" y="295"/>
                  <a:pt x="1033" y="295"/>
                </a:cubicBezTo>
                <a:cubicBezTo>
                  <a:pt x="1033" y="302"/>
                  <a:pt x="1040" y="304"/>
                  <a:pt x="1032" y="305"/>
                </a:cubicBezTo>
                <a:cubicBezTo>
                  <a:pt x="1031" y="305"/>
                  <a:pt x="1024" y="297"/>
                  <a:pt x="1026" y="307"/>
                </a:cubicBezTo>
                <a:cubicBezTo>
                  <a:pt x="1024" y="309"/>
                  <a:pt x="1025" y="309"/>
                  <a:pt x="1023" y="311"/>
                </a:cubicBezTo>
                <a:cubicBezTo>
                  <a:pt x="1027" y="311"/>
                  <a:pt x="1044" y="307"/>
                  <a:pt x="1040" y="314"/>
                </a:cubicBezTo>
                <a:cubicBezTo>
                  <a:pt x="1038" y="318"/>
                  <a:pt x="1019" y="312"/>
                  <a:pt x="1026" y="322"/>
                </a:cubicBezTo>
                <a:cubicBezTo>
                  <a:pt x="1030" y="321"/>
                  <a:pt x="1033" y="321"/>
                  <a:pt x="1037" y="322"/>
                </a:cubicBezTo>
                <a:cubicBezTo>
                  <a:pt x="1041" y="329"/>
                  <a:pt x="1028" y="334"/>
                  <a:pt x="1042" y="334"/>
                </a:cubicBezTo>
                <a:cubicBezTo>
                  <a:pt x="1047" y="335"/>
                  <a:pt x="1050" y="332"/>
                  <a:pt x="1056" y="336"/>
                </a:cubicBezTo>
                <a:cubicBezTo>
                  <a:pt x="1059" y="339"/>
                  <a:pt x="1058" y="346"/>
                  <a:pt x="1066" y="343"/>
                </a:cubicBezTo>
                <a:cubicBezTo>
                  <a:pt x="1069" y="341"/>
                  <a:pt x="1068" y="338"/>
                  <a:pt x="1071" y="336"/>
                </a:cubicBezTo>
                <a:cubicBezTo>
                  <a:pt x="1072" y="334"/>
                  <a:pt x="1077" y="333"/>
                  <a:pt x="1079" y="332"/>
                </a:cubicBezTo>
                <a:cubicBezTo>
                  <a:pt x="1083" y="329"/>
                  <a:pt x="1090" y="326"/>
                  <a:pt x="1091" y="321"/>
                </a:cubicBezTo>
                <a:cubicBezTo>
                  <a:pt x="1097" y="324"/>
                  <a:pt x="1103" y="314"/>
                  <a:pt x="1100" y="309"/>
                </a:cubicBezTo>
                <a:cubicBezTo>
                  <a:pt x="1098" y="307"/>
                  <a:pt x="1091" y="309"/>
                  <a:pt x="1090" y="306"/>
                </a:cubicBezTo>
                <a:cubicBezTo>
                  <a:pt x="1088" y="304"/>
                  <a:pt x="1091" y="299"/>
                  <a:pt x="1091" y="296"/>
                </a:cubicBezTo>
                <a:cubicBezTo>
                  <a:pt x="1085" y="298"/>
                  <a:pt x="1079" y="290"/>
                  <a:pt x="1078" y="299"/>
                </a:cubicBezTo>
                <a:cubicBezTo>
                  <a:pt x="1074" y="299"/>
                  <a:pt x="1071" y="301"/>
                  <a:pt x="1067" y="300"/>
                </a:cubicBezTo>
                <a:cubicBezTo>
                  <a:pt x="1068" y="302"/>
                  <a:pt x="1066" y="305"/>
                  <a:pt x="1066" y="306"/>
                </a:cubicBezTo>
                <a:cubicBezTo>
                  <a:pt x="1064" y="299"/>
                  <a:pt x="1053" y="304"/>
                  <a:pt x="1050" y="308"/>
                </a:cubicBezTo>
                <a:moveTo>
                  <a:pt x="1139" y="447"/>
                </a:moveTo>
                <a:cubicBezTo>
                  <a:pt x="1135" y="448"/>
                  <a:pt x="1128" y="449"/>
                  <a:pt x="1127" y="454"/>
                </a:cubicBezTo>
                <a:cubicBezTo>
                  <a:pt x="1126" y="454"/>
                  <a:pt x="1125" y="454"/>
                  <a:pt x="1125" y="454"/>
                </a:cubicBezTo>
                <a:cubicBezTo>
                  <a:pt x="1126" y="456"/>
                  <a:pt x="1129" y="458"/>
                  <a:pt x="1129" y="461"/>
                </a:cubicBezTo>
                <a:cubicBezTo>
                  <a:pt x="1131" y="461"/>
                  <a:pt x="1133" y="462"/>
                  <a:pt x="1135" y="462"/>
                </a:cubicBezTo>
                <a:cubicBezTo>
                  <a:pt x="1135" y="465"/>
                  <a:pt x="1129" y="473"/>
                  <a:pt x="1125" y="472"/>
                </a:cubicBezTo>
                <a:cubicBezTo>
                  <a:pt x="1125" y="473"/>
                  <a:pt x="1125" y="475"/>
                  <a:pt x="1125" y="475"/>
                </a:cubicBezTo>
                <a:cubicBezTo>
                  <a:pt x="1127" y="476"/>
                  <a:pt x="1128" y="477"/>
                  <a:pt x="1129" y="477"/>
                </a:cubicBezTo>
                <a:cubicBezTo>
                  <a:pt x="1128" y="478"/>
                  <a:pt x="1127" y="481"/>
                  <a:pt x="1126" y="482"/>
                </a:cubicBezTo>
                <a:cubicBezTo>
                  <a:pt x="1133" y="487"/>
                  <a:pt x="1133" y="479"/>
                  <a:pt x="1137" y="477"/>
                </a:cubicBezTo>
                <a:cubicBezTo>
                  <a:pt x="1141" y="475"/>
                  <a:pt x="1147" y="477"/>
                  <a:pt x="1147" y="471"/>
                </a:cubicBezTo>
                <a:cubicBezTo>
                  <a:pt x="1156" y="473"/>
                  <a:pt x="1154" y="467"/>
                  <a:pt x="1153" y="463"/>
                </a:cubicBezTo>
                <a:cubicBezTo>
                  <a:pt x="1153" y="460"/>
                  <a:pt x="1152" y="458"/>
                  <a:pt x="1152" y="455"/>
                </a:cubicBezTo>
                <a:cubicBezTo>
                  <a:pt x="1152" y="453"/>
                  <a:pt x="1154" y="450"/>
                  <a:pt x="1154" y="450"/>
                </a:cubicBezTo>
                <a:cubicBezTo>
                  <a:pt x="1154" y="443"/>
                  <a:pt x="1153" y="439"/>
                  <a:pt x="1145" y="436"/>
                </a:cubicBezTo>
                <a:cubicBezTo>
                  <a:pt x="1138" y="434"/>
                  <a:pt x="1133" y="438"/>
                  <a:pt x="1137" y="445"/>
                </a:cubicBezTo>
                <a:cubicBezTo>
                  <a:pt x="1136" y="446"/>
                  <a:pt x="1136" y="446"/>
                  <a:pt x="1135" y="447"/>
                </a:cubicBezTo>
                <a:moveTo>
                  <a:pt x="650" y="773"/>
                </a:moveTo>
                <a:cubicBezTo>
                  <a:pt x="646" y="771"/>
                  <a:pt x="644" y="772"/>
                  <a:pt x="641" y="772"/>
                </a:cubicBezTo>
                <a:cubicBezTo>
                  <a:pt x="641" y="769"/>
                  <a:pt x="638" y="769"/>
                  <a:pt x="636" y="769"/>
                </a:cubicBezTo>
                <a:cubicBezTo>
                  <a:pt x="630" y="769"/>
                  <a:pt x="632" y="769"/>
                  <a:pt x="629" y="765"/>
                </a:cubicBezTo>
                <a:cubicBezTo>
                  <a:pt x="627" y="762"/>
                  <a:pt x="625" y="762"/>
                  <a:pt x="622" y="762"/>
                </a:cubicBezTo>
                <a:cubicBezTo>
                  <a:pt x="619" y="762"/>
                  <a:pt x="618" y="761"/>
                  <a:pt x="615" y="760"/>
                </a:cubicBezTo>
                <a:cubicBezTo>
                  <a:pt x="613" y="759"/>
                  <a:pt x="611" y="761"/>
                  <a:pt x="609" y="761"/>
                </a:cubicBezTo>
                <a:cubicBezTo>
                  <a:pt x="605" y="762"/>
                  <a:pt x="602" y="760"/>
                  <a:pt x="599" y="760"/>
                </a:cubicBezTo>
                <a:cubicBezTo>
                  <a:pt x="593" y="761"/>
                  <a:pt x="594" y="769"/>
                  <a:pt x="595" y="774"/>
                </a:cubicBezTo>
                <a:cubicBezTo>
                  <a:pt x="598" y="774"/>
                  <a:pt x="599" y="772"/>
                  <a:pt x="601" y="771"/>
                </a:cubicBezTo>
                <a:cubicBezTo>
                  <a:pt x="604" y="770"/>
                  <a:pt x="611" y="766"/>
                  <a:pt x="613" y="767"/>
                </a:cubicBezTo>
                <a:cubicBezTo>
                  <a:pt x="616" y="768"/>
                  <a:pt x="616" y="773"/>
                  <a:pt x="620" y="774"/>
                </a:cubicBezTo>
                <a:cubicBezTo>
                  <a:pt x="626" y="777"/>
                  <a:pt x="631" y="774"/>
                  <a:pt x="636" y="778"/>
                </a:cubicBezTo>
                <a:cubicBezTo>
                  <a:pt x="638" y="781"/>
                  <a:pt x="638" y="781"/>
                  <a:pt x="641" y="782"/>
                </a:cubicBezTo>
                <a:cubicBezTo>
                  <a:pt x="644" y="782"/>
                  <a:pt x="647" y="782"/>
                  <a:pt x="650" y="782"/>
                </a:cubicBezTo>
                <a:cubicBezTo>
                  <a:pt x="651" y="787"/>
                  <a:pt x="643" y="787"/>
                  <a:pt x="642" y="790"/>
                </a:cubicBezTo>
                <a:cubicBezTo>
                  <a:pt x="641" y="794"/>
                  <a:pt x="653" y="793"/>
                  <a:pt x="656" y="792"/>
                </a:cubicBezTo>
                <a:cubicBezTo>
                  <a:pt x="656" y="792"/>
                  <a:pt x="657" y="791"/>
                  <a:pt x="657" y="791"/>
                </a:cubicBezTo>
                <a:cubicBezTo>
                  <a:pt x="661" y="789"/>
                  <a:pt x="666" y="789"/>
                  <a:pt x="669" y="790"/>
                </a:cubicBezTo>
                <a:cubicBezTo>
                  <a:pt x="673" y="790"/>
                  <a:pt x="680" y="790"/>
                  <a:pt x="681" y="794"/>
                </a:cubicBezTo>
                <a:cubicBezTo>
                  <a:pt x="684" y="801"/>
                  <a:pt x="675" y="800"/>
                  <a:pt x="672" y="800"/>
                </a:cubicBezTo>
                <a:cubicBezTo>
                  <a:pt x="667" y="800"/>
                  <a:pt x="663" y="803"/>
                  <a:pt x="670" y="804"/>
                </a:cubicBezTo>
                <a:cubicBezTo>
                  <a:pt x="675" y="804"/>
                  <a:pt x="679" y="804"/>
                  <a:pt x="684" y="806"/>
                </a:cubicBezTo>
                <a:cubicBezTo>
                  <a:pt x="685" y="807"/>
                  <a:pt x="686" y="808"/>
                  <a:pt x="688" y="808"/>
                </a:cubicBezTo>
                <a:cubicBezTo>
                  <a:pt x="692" y="808"/>
                  <a:pt x="691" y="803"/>
                  <a:pt x="694" y="801"/>
                </a:cubicBezTo>
                <a:cubicBezTo>
                  <a:pt x="698" y="800"/>
                  <a:pt x="703" y="802"/>
                  <a:pt x="706" y="802"/>
                </a:cubicBezTo>
                <a:cubicBezTo>
                  <a:pt x="708" y="802"/>
                  <a:pt x="709" y="802"/>
                  <a:pt x="711" y="802"/>
                </a:cubicBezTo>
                <a:cubicBezTo>
                  <a:pt x="712" y="803"/>
                  <a:pt x="713" y="804"/>
                  <a:pt x="714" y="805"/>
                </a:cubicBezTo>
                <a:cubicBezTo>
                  <a:pt x="717" y="806"/>
                  <a:pt x="719" y="805"/>
                  <a:pt x="722" y="805"/>
                </a:cubicBezTo>
                <a:cubicBezTo>
                  <a:pt x="726" y="806"/>
                  <a:pt x="728" y="807"/>
                  <a:pt x="732" y="807"/>
                </a:cubicBezTo>
                <a:cubicBezTo>
                  <a:pt x="732" y="805"/>
                  <a:pt x="733" y="803"/>
                  <a:pt x="733" y="801"/>
                </a:cubicBezTo>
                <a:cubicBezTo>
                  <a:pt x="729" y="800"/>
                  <a:pt x="726" y="802"/>
                  <a:pt x="722" y="803"/>
                </a:cubicBezTo>
                <a:cubicBezTo>
                  <a:pt x="719" y="804"/>
                  <a:pt x="717" y="803"/>
                  <a:pt x="715" y="801"/>
                </a:cubicBezTo>
                <a:cubicBezTo>
                  <a:pt x="711" y="799"/>
                  <a:pt x="707" y="798"/>
                  <a:pt x="704" y="795"/>
                </a:cubicBezTo>
                <a:cubicBezTo>
                  <a:pt x="703" y="794"/>
                  <a:pt x="702" y="792"/>
                  <a:pt x="701" y="791"/>
                </a:cubicBezTo>
                <a:cubicBezTo>
                  <a:pt x="698" y="789"/>
                  <a:pt x="693" y="788"/>
                  <a:pt x="689" y="788"/>
                </a:cubicBezTo>
                <a:cubicBezTo>
                  <a:pt x="685" y="789"/>
                  <a:pt x="683" y="788"/>
                  <a:pt x="679" y="787"/>
                </a:cubicBezTo>
                <a:cubicBezTo>
                  <a:pt x="675" y="786"/>
                  <a:pt x="672" y="787"/>
                  <a:pt x="668" y="785"/>
                </a:cubicBezTo>
                <a:cubicBezTo>
                  <a:pt x="665" y="783"/>
                  <a:pt x="663" y="781"/>
                  <a:pt x="660" y="779"/>
                </a:cubicBezTo>
                <a:cubicBezTo>
                  <a:pt x="660" y="779"/>
                  <a:pt x="658" y="777"/>
                  <a:pt x="657" y="776"/>
                </a:cubicBezTo>
                <a:cubicBezTo>
                  <a:pt x="655" y="776"/>
                  <a:pt x="654" y="778"/>
                  <a:pt x="651" y="776"/>
                </a:cubicBezTo>
                <a:moveTo>
                  <a:pt x="703" y="1114"/>
                </a:moveTo>
                <a:cubicBezTo>
                  <a:pt x="699" y="1121"/>
                  <a:pt x="702" y="1139"/>
                  <a:pt x="701" y="1148"/>
                </a:cubicBezTo>
                <a:cubicBezTo>
                  <a:pt x="699" y="1159"/>
                  <a:pt x="703" y="1173"/>
                  <a:pt x="701" y="1183"/>
                </a:cubicBezTo>
                <a:cubicBezTo>
                  <a:pt x="698" y="1194"/>
                  <a:pt x="688" y="1204"/>
                  <a:pt x="688" y="1216"/>
                </a:cubicBezTo>
                <a:cubicBezTo>
                  <a:pt x="688" y="1221"/>
                  <a:pt x="691" y="1224"/>
                  <a:pt x="692" y="1227"/>
                </a:cubicBezTo>
                <a:cubicBezTo>
                  <a:pt x="693" y="1234"/>
                  <a:pt x="691" y="1238"/>
                  <a:pt x="689" y="1244"/>
                </a:cubicBezTo>
                <a:cubicBezTo>
                  <a:pt x="686" y="1251"/>
                  <a:pt x="687" y="1262"/>
                  <a:pt x="683" y="1269"/>
                </a:cubicBezTo>
                <a:cubicBezTo>
                  <a:pt x="680" y="1275"/>
                  <a:pt x="674" y="1276"/>
                  <a:pt x="674" y="1283"/>
                </a:cubicBezTo>
                <a:cubicBezTo>
                  <a:pt x="675" y="1289"/>
                  <a:pt x="679" y="1294"/>
                  <a:pt x="680" y="1300"/>
                </a:cubicBezTo>
                <a:cubicBezTo>
                  <a:pt x="680" y="1306"/>
                  <a:pt x="677" y="1311"/>
                  <a:pt x="678" y="1317"/>
                </a:cubicBezTo>
                <a:cubicBezTo>
                  <a:pt x="679" y="1325"/>
                  <a:pt x="680" y="1321"/>
                  <a:pt x="683" y="1325"/>
                </a:cubicBezTo>
                <a:cubicBezTo>
                  <a:pt x="693" y="1337"/>
                  <a:pt x="682" y="1340"/>
                  <a:pt x="681" y="1351"/>
                </a:cubicBezTo>
                <a:cubicBezTo>
                  <a:pt x="681" y="1354"/>
                  <a:pt x="683" y="1356"/>
                  <a:pt x="685" y="1357"/>
                </a:cubicBezTo>
                <a:cubicBezTo>
                  <a:pt x="682" y="1363"/>
                  <a:pt x="679" y="1367"/>
                  <a:pt x="677" y="1372"/>
                </a:cubicBezTo>
                <a:cubicBezTo>
                  <a:pt x="674" y="1372"/>
                  <a:pt x="673" y="1372"/>
                  <a:pt x="671" y="1370"/>
                </a:cubicBezTo>
                <a:cubicBezTo>
                  <a:pt x="665" y="1373"/>
                  <a:pt x="663" y="1387"/>
                  <a:pt x="674" y="1385"/>
                </a:cubicBezTo>
                <a:cubicBezTo>
                  <a:pt x="673" y="1392"/>
                  <a:pt x="668" y="1396"/>
                  <a:pt x="670" y="1403"/>
                </a:cubicBezTo>
                <a:cubicBezTo>
                  <a:pt x="671" y="1407"/>
                  <a:pt x="675" y="1409"/>
                  <a:pt x="676" y="1414"/>
                </a:cubicBezTo>
                <a:cubicBezTo>
                  <a:pt x="677" y="1420"/>
                  <a:pt x="673" y="1443"/>
                  <a:pt x="684" y="1438"/>
                </a:cubicBezTo>
                <a:cubicBezTo>
                  <a:pt x="684" y="1441"/>
                  <a:pt x="676" y="1452"/>
                  <a:pt x="685" y="1450"/>
                </a:cubicBezTo>
                <a:cubicBezTo>
                  <a:pt x="685" y="1448"/>
                  <a:pt x="685" y="1447"/>
                  <a:pt x="685" y="1445"/>
                </a:cubicBezTo>
                <a:cubicBezTo>
                  <a:pt x="688" y="1446"/>
                  <a:pt x="696" y="1452"/>
                  <a:pt x="696" y="1455"/>
                </a:cubicBezTo>
                <a:cubicBezTo>
                  <a:pt x="696" y="1459"/>
                  <a:pt x="689" y="1461"/>
                  <a:pt x="688" y="1466"/>
                </a:cubicBezTo>
                <a:cubicBezTo>
                  <a:pt x="695" y="1468"/>
                  <a:pt x="698" y="1465"/>
                  <a:pt x="704" y="1464"/>
                </a:cubicBezTo>
                <a:cubicBezTo>
                  <a:pt x="710" y="1463"/>
                  <a:pt x="715" y="1466"/>
                  <a:pt x="723" y="1468"/>
                </a:cubicBezTo>
                <a:cubicBezTo>
                  <a:pt x="730" y="1470"/>
                  <a:pt x="749" y="1467"/>
                  <a:pt x="735" y="1459"/>
                </a:cubicBezTo>
                <a:cubicBezTo>
                  <a:pt x="730" y="1456"/>
                  <a:pt x="727" y="1459"/>
                  <a:pt x="723" y="1455"/>
                </a:cubicBezTo>
                <a:cubicBezTo>
                  <a:pt x="720" y="1452"/>
                  <a:pt x="722" y="1445"/>
                  <a:pt x="717" y="1444"/>
                </a:cubicBezTo>
                <a:cubicBezTo>
                  <a:pt x="712" y="1442"/>
                  <a:pt x="711" y="1448"/>
                  <a:pt x="708" y="1447"/>
                </a:cubicBezTo>
                <a:cubicBezTo>
                  <a:pt x="704" y="1447"/>
                  <a:pt x="702" y="1443"/>
                  <a:pt x="699" y="1440"/>
                </a:cubicBezTo>
                <a:cubicBezTo>
                  <a:pt x="703" y="1433"/>
                  <a:pt x="719" y="1440"/>
                  <a:pt x="719" y="1430"/>
                </a:cubicBezTo>
                <a:cubicBezTo>
                  <a:pt x="718" y="1429"/>
                  <a:pt x="713" y="1425"/>
                  <a:pt x="712" y="1422"/>
                </a:cubicBezTo>
                <a:cubicBezTo>
                  <a:pt x="711" y="1414"/>
                  <a:pt x="716" y="1416"/>
                  <a:pt x="718" y="1412"/>
                </a:cubicBezTo>
                <a:cubicBezTo>
                  <a:pt x="720" y="1409"/>
                  <a:pt x="720" y="1406"/>
                  <a:pt x="722" y="1402"/>
                </a:cubicBezTo>
                <a:cubicBezTo>
                  <a:pt x="724" y="1398"/>
                  <a:pt x="729" y="1398"/>
                  <a:pt x="731" y="1395"/>
                </a:cubicBezTo>
                <a:cubicBezTo>
                  <a:pt x="741" y="1380"/>
                  <a:pt x="726" y="1380"/>
                  <a:pt x="715" y="1377"/>
                </a:cubicBezTo>
                <a:cubicBezTo>
                  <a:pt x="712" y="1364"/>
                  <a:pt x="729" y="1364"/>
                  <a:pt x="735" y="1360"/>
                </a:cubicBezTo>
                <a:cubicBezTo>
                  <a:pt x="742" y="1356"/>
                  <a:pt x="743" y="1344"/>
                  <a:pt x="743" y="1336"/>
                </a:cubicBezTo>
                <a:cubicBezTo>
                  <a:pt x="753" y="1334"/>
                  <a:pt x="729" y="1317"/>
                  <a:pt x="745" y="1316"/>
                </a:cubicBezTo>
                <a:cubicBezTo>
                  <a:pt x="752" y="1315"/>
                  <a:pt x="751" y="1324"/>
                  <a:pt x="757" y="1318"/>
                </a:cubicBezTo>
                <a:cubicBezTo>
                  <a:pt x="762" y="1313"/>
                  <a:pt x="757" y="1303"/>
                  <a:pt x="761" y="1298"/>
                </a:cubicBezTo>
                <a:cubicBezTo>
                  <a:pt x="767" y="1291"/>
                  <a:pt x="778" y="1298"/>
                  <a:pt x="784" y="1295"/>
                </a:cubicBezTo>
                <a:cubicBezTo>
                  <a:pt x="788" y="1294"/>
                  <a:pt x="792" y="1286"/>
                  <a:pt x="795" y="1281"/>
                </a:cubicBezTo>
                <a:cubicBezTo>
                  <a:pt x="799" y="1274"/>
                  <a:pt x="800" y="1278"/>
                  <a:pt x="795" y="1271"/>
                </a:cubicBezTo>
                <a:cubicBezTo>
                  <a:pt x="792" y="1266"/>
                  <a:pt x="787" y="1262"/>
                  <a:pt x="785" y="1257"/>
                </a:cubicBezTo>
                <a:cubicBezTo>
                  <a:pt x="784" y="1254"/>
                  <a:pt x="784" y="1252"/>
                  <a:pt x="783" y="1250"/>
                </a:cubicBezTo>
                <a:cubicBezTo>
                  <a:pt x="788" y="1247"/>
                  <a:pt x="787" y="1252"/>
                  <a:pt x="790" y="1254"/>
                </a:cubicBezTo>
                <a:cubicBezTo>
                  <a:pt x="796" y="1257"/>
                  <a:pt x="795" y="1255"/>
                  <a:pt x="800" y="1256"/>
                </a:cubicBezTo>
                <a:cubicBezTo>
                  <a:pt x="812" y="1258"/>
                  <a:pt x="814" y="1261"/>
                  <a:pt x="822" y="1251"/>
                </a:cubicBezTo>
                <a:cubicBezTo>
                  <a:pt x="824" y="1248"/>
                  <a:pt x="830" y="1243"/>
                  <a:pt x="831" y="1239"/>
                </a:cubicBezTo>
                <a:cubicBezTo>
                  <a:pt x="834" y="1232"/>
                  <a:pt x="831" y="1232"/>
                  <a:pt x="836" y="1227"/>
                </a:cubicBezTo>
                <a:cubicBezTo>
                  <a:pt x="841" y="1222"/>
                  <a:pt x="844" y="1223"/>
                  <a:pt x="846" y="1216"/>
                </a:cubicBezTo>
                <a:cubicBezTo>
                  <a:pt x="847" y="1212"/>
                  <a:pt x="846" y="1207"/>
                  <a:pt x="847" y="1203"/>
                </a:cubicBezTo>
                <a:cubicBezTo>
                  <a:pt x="849" y="1200"/>
                  <a:pt x="853" y="1198"/>
                  <a:pt x="855" y="1194"/>
                </a:cubicBezTo>
                <a:cubicBezTo>
                  <a:pt x="857" y="1188"/>
                  <a:pt x="852" y="1180"/>
                  <a:pt x="853" y="1175"/>
                </a:cubicBezTo>
                <a:cubicBezTo>
                  <a:pt x="855" y="1170"/>
                  <a:pt x="862" y="1165"/>
                  <a:pt x="866" y="1161"/>
                </a:cubicBezTo>
                <a:cubicBezTo>
                  <a:pt x="872" y="1157"/>
                  <a:pt x="872" y="1157"/>
                  <a:pt x="879" y="1155"/>
                </a:cubicBezTo>
                <a:cubicBezTo>
                  <a:pt x="883" y="1154"/>
                  <a:pt x="886" y="1153"/>
                  <a:pt x="890" y="1151"/>
                </a:cubicBezTo>
                <a:cubicBezTo>
                  <a:pt x="894" y="1150"/>
                  <a:pt x="901" y="1151"/>
                  <a:pt x="904" y="1150"/>
                </a:cubicBezTo>
                <a:cubicBezTo>
                  <a:pt x="914" y="1145"/>
                  <a:pt x="912" y="1128"/>
                  <a:pt x="914" y="1119"/>
                </a:cubicBezTo>
                <a:cubicBezTo>
                  <a:pt x="915" y="1116"/>
                  <a:pt x="919" y="1111"/>
                  <a:pt x="920" y="1107"/>
                </a:cubicBezTo>
                <a:cubicBezTo>
                  <a:pt x="922" y="1101"/>
                  <a:pt x="920" y="1095"/>
                  <a:pt x="921" y="1089"/>
                </a:cubicBezTo>
                <a:cubicBezTo>
                  <a:pt x="922" y="1085"/>
                  <a:pt x="925" y="1081"/>
                  <a:pt x="926" y="1077"/>
                </a:cubicBezTo>
                <a:cubicBezTo>
                  <a:pt x="928" y="1068"/>
                  <a:pt x="924" y="1066"/>
                  <a:pt x="929" y="1058"/>
                </a:cubicBezTo>
                <a:cubicBezTo>
                  <a:pt x="939" y="1043"/>
                  <a:pt x="960" y="1032"/>
                  <a:pt x="954" y="1009"/>
                </a:cubicBezTo>
                <a:cubicBezTo>
                  <a:pt x="952" y="1002"/>
                  <a:pt x="944" y="996"/>
                  <a:pt x="939" y="991"/>
                </a:cubicBezTo>
                <a:cubicBezTo>
                  <a:pt x="936" y="989"/>
                  <a:pt x="932" y="987"/>
                  <a:pt x="929" y="984"/>
                </a:cubicBezTo>
                <a:cubicBezTo>
                  <a:pt x="928" y="983"/>
                  <a:pt x="925" y="984"/>
                  <a:pt x="924" y="983"/>
                </a:cubicBezTo>
                <a:cubicBezTo>
                  <a:pt x="923" y="982"/>
                  <a:pt x="921" y="978"/>
                  <a:pt x="921" y="977"/>
                </a:cubicBezTo>
                <a:cubicBezTo>
                  <a:pt x="915" y="976"/>
                  <a:pt x="913" y="981"/>
                  <a:pt x="908" y="981"/>
                </a:cubicBezTo>
                <a:cubicBezTo>
                  <a:pt x="904" y="982"/>
                  <a:pt x="900" y="979"/>
                  <a:pt x="896" y="978"/>
                </a:cubicBezTo>
                <a:cubicBezTo>
                  <a:pt x="889" y="977"/>
                  <a:pt x="890" y="980"/>
                  <a:pt x="884" y="976"/>
                </a:cubicBezTo>
                <a:cubicBezTo>
                  <a:pt x="881" y="974"/>
                  <a:pt x="879" y="968"/>
                  <a:pt x="873" y="967"/>
                </a:cubicBezTo>
                <a:cubicBezTo>
                  <a:pt x="862" y="965"/>
                  <a:pt x="858" y="971"/>
                  <a:pt x="850" y="974"/>
                </a:cubicBezTo>
                <a:cubicBezTo>
                  <a:pt x="847" y="968"/>
                  <a:pt x="856" y="965"/>
                  <a:pt x="854" y="958"/>
                </a:cubicBezTo>
                <a:cubicBezTo>
                  <a:pt x="846" y="954"/>
                  <a:pt x="843" y="966"/>
                  <a:pt x="837" y="964"/>
                </a:cubicBezTo>
                <a:cubicBezTo>
                  <a:pt x="829" y="962"/>
                  <a:pt x="838" y="951"/>
                  <a:pt x="840" y="947"/>
                </a:cubicBezTo>
                <a:cubicBezTo>
                  <a:pt x="843" y="938"/>
                  <a:pt x="838" y="935"/>
                  <a:pt x="835" y="924"/>
                </a:cubicBezTo>
                <a:cubicBezTo>
                  <a:pt x="833" y="915"/>
                  <a:pt x="832" y="912"/>
                  <a:pt x="823" y="909"/>
                </a:cubicBezTo>
                <a:cubicBezTo>
                  <a:pt x="816" y="907"/>
                  <a:pt x="808" y="910"/>
                  <a:pt x="802" y="909"/>
                </a:cubicBezTo>
                <a:cubicBezTo>
                  <a:pt x="796" y="907"/>
                  <a:pt x="793" y="904"/>
                  <a:pt x="788" y="900"/>
                </a:cubicBezTo>
                <a:cubicBezTo>
                  <a:pt x="785" y="898"/>
                  <a:pt x="784" y="900"/>
                  <a:pt x="780" y="896"/>
                </a:cubicBezTo>
                <a:cubicBezTo>
                  <a:pt x="777" y="893"/>
                  <a:pt x="776" y="886"/>
                  <a:pt x="772" y="884"/>
                </a:cubicBezTo>
                <a:cubicBezTo>
                  <a:pt x="768" y="881"/>
                  <a:pt x="760" y="879"/>
                  <a:pt x="755" y="877"/>
                </a:cubicBezTo>
                <a:cubicBezTo>
                  <a:pt x="756" y="876"/>
                  <a:pt x="757" y="873"/>
                  <a:pt x="758" y="871"/>
                </a:cubicBezTo>
                <a:cubicBezTo>
                  <a:pt x="749" y="871"/>
                  <a:pt x="741" y="863"/>
                  <a:pt x="735" y="864"/>
                </a:cubicBezTo>
                <a:cubicBezTo>
                  <a:pt x="729" y="865"/>
                  <a:pt x="723" y="878"/>
                  <a:pt x="716" y="875"/>
                </a:cubicBezTo>
                <a:cubicBezTo>
                  <a:pt x="714" y="874"/>
                  <a:pt x="714" y="867"/>
                  <a:pt x="712" y="865"/>
                </a:cubicBezTo>
                <a:cubicBezTo>
                  <a:pt x="707" y="860"/>
                  <a:pt x="707" y="862"/>
                  <a:pt x="700" y="863"/>
                </a:cubicBezTo>
                <a:cubicBezTo>
                  <a:pt x="689" y="866"/>
                  <a:pt x="693" y="868"/>
                  <a:pt x="692" y="878"/>
                </a:cubicBezTo>
                <a:cubicBezTo>
                  <a:pt x="684" y="879"/>
                  <a:pt x="682" y="865"/>
                  <a:pt x="689" y="864"/>
                </a:cubicBezTo>
                <a:cubicBezTo>
                  <a:pt x="701" y="851"/>
                  <a:pt x="671" y="864"/>
                  <a:pt x="666" y="867"/>
                </a:cubicBezTo>
                <a:cubicBezTo>
                  <a:pt x="660" y="871"/>
                  <a:pt x="659" y="874"/>
                  <a:pt x="656" y="878"/>
                </a:cubicBezTo>
                <a:cubicBezTo>
                  <a:pt x="654" y="881"/>
                  <a:pt x="653" y="885"/>
                  <a:pt x="648" y="884"/>
                </a:cubicBezTo>
                <a:cubicBezTo>
                  <a:pt x="647" y="868"/>
                  <a:pt x="622" y="882"/>
                  <a:pt x="613" y="878"/>
                </a:cubicBezTo>
                <a:cubicBezTo>
                  <a:pt x="609" y="876"/>
                  <a:pt x="600" y="857"/>
                  <a:pt x="599" y="852"/>
                </a:cubicBezTo>
                <a:cubicBezTo>
                  <a:pt x="596" y="841"/>
                  <a:pt x="605" y="829"/>
                  <a:pt x="603" y="819"/>
                </a:cubicBezTo>
                <a:cubicBezTo>
                  <a:pt x="591" y="813"/>
                  <a:pt x="587" y="818"/>
                  <a:pt x="577" y="819"/>
                </a:cubicBezTo>
                <a:cubicBezTo>
                  <a:pt x="567" y="820"/>
                  <a:pt x="573" y="813"/>
                  <a:pt x="574" y="804"/>
                </a:cubicBezTo>
                <a:cubicBezTo>
                  <a:pt x="576" y="791"/>
                  <a:pt x="574" y="765"/>
                  <a:pt x="555" y="781"/>
                </a:cubicBezTo>
                <a:cubicBezTo>
                  <a:pt x="548" y="787"/>
                  <a:pt x="549" y="794"/>
                  <a:pt x="543" y="799"/>
                </a:cubicBezTo>
                <a:cubicBezTo>
                  <a:pt x="537" y="804"/>
                  <a:pt x="528" y="803"/>
                  <a:pt x="521" y="800"/>
                </a:cubicBezTo>
                <a:cubicBezTo>
                  <a:pt x="511" y="794"/>
                  <a:pt x="511" y="787"/>
                  <a:pt x="506" y="778"/>
                </a:cubicBezTo>
                <a:cubicBezTo>
                  <a:pt x="501" y="766"/>
                  <a:pt x="498" y="761"/>
                  <a:pt x="497" y="748"/>
                </a:cubicBezTo>
                <a:cubicBezTo>
                  <a:pt x="497" y="741"/>
                  <a:pt x="501" y="737"/>
                  <a:pt x="502" y="731"/>
                </a:cubicBezTo>
                <a:cubicBezTo>
                  <a:pt x="502" y="729"/>
                  <a:pt x="501" y="725"/>
                  <a:pt x="502" y="723"/>
                </a:cubicBezTo>
                <a:cubicBezTo>
                  <a:pt x="504" y="718"/>
                  <a:pt x="506" y="722"/>
                  <a:pt x="509" y="719"/>
                </a:cubicBezTo>
                <a:cubicBezTo>
                  <a:pt x="516" y="715"/>
                  <a:pt x="514" y="713"/>
                  <a:pt x="517" y="706"/>
                </a:cubicBezTo>
                <a:cubicBezTo>
                  <a:pt x="525" y="704"/>
                  <a:pt x="530" y="705"/>
                  <a:pt x="538" y="706"/>
                </a:cubicBezTo>
                <a:cubicBezTo>
                  <a:pt x="543" y="706"/>
                  <a:pt x="546" y="707"/>
                  <a:pt x="549" y="708"/>
                </a:cubicBezTo>
                <a:cubicBezTo>
                  <a:pt x="552" y="708"/>
                  <a:pt x="555" y="709"/>
                  <a:pt x="559" y="709"/>
                </a:cubicBezTo>
                <a:cubicBezTo>
                  <a:pt x="562" y="701"/>
                  <a:pt x="562" y="694"/>
                  <a:pt x="555" y="688"/>
                </a:cubicBezTo>
                <a:cubicBezTo>
                  <a:pt x="559" y="689"/>
                  <a:pt x="563" y="692"/>
                  <a:pt x="567" y="693"/>
                </a:cubicBezTo>
                <a:cubicBezTo>
                  <a:pt x="571" y="694"/>
                  <a:pt x="577" y="692"/>
                  <a:pt x="580" y="693"/>
                </a:cubicBezTo>
                <a:cubicBezTo>
                  <a:pt x="583" y="695"/>
                  <a:pt x="583" y="700"/>
                  <a:pt x="587" y="701"/>
                </a:cubicBezTo>
                <a:cubicBezTo>
                  <a:pt x="590" y="702"/>
                  <a:pt x="592" y="697"/>
                  <a:pt x="596" y="698"/>
                </a:cubicBezTo>
                <a:cubicBezTo>
                  <a:pt x="598" y="699"/>
                  <a:pt x="609" y="715"/>
                  <a:pt x="610" y="717"/>
                </a:cubicBezTo>
                <a:cubicBezTo>
                  <a:pt x="613" y="725"/>
                  <a:pt x="612" y="738"/>
                  <a:pt x="622" y="741"/>
                </a:cubicBezTo>
                <a:cubicBezTo>
                  <a:pt x="624" y="730"/>
                  <a:pt x="623" y="722"/>
                  <a:pt x="620" y="711"/>
                </a:cubicBezTo>
                <a:cubicBezTo>
                  <a:pt x="619" y="704"/>
                  <a:pt x="614" y="696"/>
                  <a:pt x="615" y="689"/>
                </a:cubicBezTo>
                <a:cubicBezTo>
                  <a:pt x="619" y="687"/>
                  <a:pt x="632" y="682"/>
                  <a:pt x="634" y="678"/>
                </a:cubicBezTo>
                <a:cubicBezTo>
                  <a:pt x="638" y="673"/>
                  <a:pt x="634" y="668"/>
                  <a:pt x="641" y="662"/>
                </a:cubicBezTo>
                <a:cubicBezTo>
                  <a:pt x="646" y="658"/>
                  <a:pt x="654" y="659"/>
                  <a:pt x="655" y="651"/>
                </a:cubicBezTo>
                <a:cubicBezTo>
                  <a:pt x="656" y="645"/>
                  <a:pt x="652" y="642"/>
                  <a:pt x="654" y="636"/>
                </a:cubicBezTo>
                <a:cubicBezTo>
                  <a:pt x="652" y="636"/>
                  <a:pt x="651" y="635"/>
                  <a:pt x="649" y="635"/>
                </a:cubicBezTo>
                <a:cubicBezTo>
                  <a:pt x="649" y="631"/>
                  <a:pt x="651" y="628"/>
                  <a:pt x="652" y="624"/>
                </a:cubicBezTo>
                <a:cubicBezTo>
                  <a:pt x="652" y="620"/>
                  <a:pt x="650" y="615"/>
                  <a:pt x="651" y="611"/>
                </a:cubicBezTo>
                <a:cubicBezTo>
                  <a:pt x="652" y="611"/>
                  <a:pt x="655" y="611"/>
                  <a:pt x="656" y="611"/>
                </a:cubicBezTo>
                <a:cubicBezTo>
                  <a:pt x="656" y="615"/>
                  <a:pt x="654" y="629"/>
                  <a:pt x="661" y="625"/>
                </a:cubicBezTo>
                <a:cubicBezTo>
                  <a:pt x="666" y="621"/>
                  <a:pt x="661" y="611"/>
                  <a:pt x="660" y="606"/>
                </a:cubicBezTo>
                <a:cubicBezTo>
                  <a:pt x="663" y="607"/>
                  <a:pt x="666" y="607"/>
                  <a:pt x="669" y="608"/>
                </a:cubicBezTo>
                <a:cubicBezTo>
                  <a:pt x="669" y="604"/>
                  <a:pt x="668" y="600"/>
                  <a:pt x="668" y="596"/>
                </a:cubicBezTo>
                <a:cubicBezTo>
                  <a:pt x="673" y="595"/>
                  <a:pt x="677" y="599"/>
                  <a:pt x="682" y="597"/>
                </a:cubicBezTo>
                <a:cubicBezTo>
                  <a:pt x="684" y="590"/>
                  <a:pt x="689" y="592"/>
                  <a:pt x="693" y="589"/>
                </a:cubicBezTo>
                <a:cubicBezTo>
                  <a:pt x="700" y="584"/>
                  <a:pt x="695" y="589"/>
                  <a:pt x="695" y="580"/>
                </a:cubicBezTo>
                <a:cubicBezTo>
                  <a:pt x="695" y="575"/>
                  <a:pt x="697" y="564"/>
                  <a:pt x="701" y="560"/>
                </a:cubicBezTo>
                <a:cubicBezTo>
                  <a:pt x="706" y="555"/>
                  <a:pt x="708" y="558"/>
                  <a:pt x="714" y="556"/>
                </a:cubicBezTo>
                <a:cubicBezTo>
                  <a:pt x="718" y="554"/>
                  <a:pt x="735" y="538"/>
                  <a:pt x="738" y="549"/>
                </a:cubicBezTo>
                <a:cubicBezTo>
                  <a:pt x="739" y="555"/>
                  <a:pt x="730" y="555"/>
                  <a:pt x="728" y="558"/>
                </a:cubicBezTo>
                <a:cubicBezTo>
                  <a:pt x="725" y="561"/>
                  <a:pt x="722" y="572"/>
                  <a:pt x="728" y="573"/>
                </a:cubicBezTo>
                <a:cubicBezTo>
                  <a:pt x="733" y="574"/>
                  <a:pt x="735" y="564"/>
                  <a:pt x="738" y="562"/>
                </a:cubicBezTo>
                <a:cubicBezTo>
                  <a:pt x="744" y="556"/>
                  <a:pt x="761" y="557"/>
                  <a:pt x="761" y="545"/>
                </a:cubicBezTo>
                <a:cubicBezTo>
                  <a:pt x="749" y="546"/>
                  <a:pt x="750" y="541"/>
                  <a:pt x="742" y="534"/>
                </a:cubicBezTo>
                <a:cubicBezTo>
                  <a:pt x="739" y="532"/>
                  <a:pt x="728" y="529"/>
                  <a:pt x="729" y="522"/>
                </a:cubicBezTo>
                <a:cubicBezTo>
                  <a:pt x="729" y="519"/>
                  <a:pt x="735" y="519"/>
                  <a:pt x="736" y="514"/>
                </a:cubicBezTo>
                <a:cubicBezTo>
                  <a:pt x="736" y="510"/>
                  <a:pt x="732" y="506"/>
                  <a:pt x="728" y="506"/>
                </a:cubicBezTo>
                <a:cubicBezTo>
                  <a:pt x="724" y="506"/>
                  <a:pt x="721" y="511"/>
                  <a:pt x="718" y="513"/>
                </a:cubicBezTo>
                <a:cubicBezTo>
                  <a:pt x="715" y="515"/>
                  <a:pt x="710" y="516"/>
                  <a:pt x="706" y="517"/>
                </a:cubicBezTo>
                <a:cubicBezTo>
                  <a:pt x="701" y="499"/>
                  <a:pt x="761" y="498"/>
                  <a:pt x="772" y="497"/>
                </a:cubicBezTo>
                <a:cubicBezTo>
                  <a:pt x="770" y="485"/>
                  <a:pt x="788" y="483"/>
                  <a:pt x="795" y="482"/>
                </a:cubicBezTo>
                <a:cubicBezTo>
                  <a:pt x="797" y="490"/>
                  <a:pt x="790" y="489"/>
                  <a:pt x="787" y="494"/>
                </a:cubicBezTo>
                <a:cubicBezTo>
                  <a:pt x="785" y="497"/>
                  <a:pt x="786" y="499"/>
                  <a:pt x="785" y="502"/>
                </a:cubicBezTo>
                <a:cubicBezTo>
                  <a:pt x="783" y="506"/>
                  <a:pt x="783" y="506"/>
                  <a:pt x="781" y="510"/>
                </a:cubicBezTo>
                <a:cubicBezTo>
                  <a:pt x="779" y="514"/>
                  <a:pt x="772" y="521"/>
                  <a:pt x="778" y="527"/>
                </a:cubicBezTo>
                <a:cubicBezTo>
                  <a:pt x="782" y="532"/>
                  <a:pt x="794" y="527"/>
                  <a:pt x="799" y="526"/>
                </a:cubicBezTo>
                <a:cubicBezTo>
                  <a:pt x="799" y="527"/>
                  <a:pt x="800" y="529"/>
                  <a:pt x="799" y="531"/>
                </a:cubicBezTo>
                <a:cubicBezTo>
                  <a:pt x="806" y="530"/>
                  <a:pt x="812" y="526"/>
                  <a:pt x="813" y="536"/>
                </a:cubicBezTo>
                <a:cubicBezTo>
                  <a:pt x="824" y="537"/>
                  <a:pt x="815" y="526"/>
                  <a:pt x="815" y="522"/>
                </a:cubicBezTo>
                <a:cubicBezTo>
                  <a:pt x="814" y="515"/>
                  <a:pt x="820" y="510"/>
                  <a:pt x="810" y="506"/>
                </a:cubicBezTo>
                <a:cubicBezTo>
                  <a:pt x="806" y="513"/>
                  <a:pt x="803" y="509"/>
                  <a:pt x="800" y="505"/>
                </a:cubicBezTo>
                <a:cubicBezTo>
                  <a:pt x="796" y="498"/>
                  <a:pt x="800" y="497"/>
                  <a:pt x="799" y="490"/>
                </a:cubicBezTo>
                <a:cubicBezTo>
                  <a:pt x="799" y="485"/>
                  <a:pt x="797" y="484"/>
                  <a:pt x="797" y="479"/>
                </a:cubicBezTo>
                <a:cubicBezTo>
                  <a:pt x="796" y="471"/>
                  <a:pt x="800" y="466"/>
                  <a:pt x="799" y="458"/>
                </a:cubicBezTo>
                <a:cubicBezTo>
                  <a:pt x="792" y="457"/>
                  <a:pt x="787" y="457"/>
                  <a:pt x="781" y="458"/>
                </a:cubicBezTo>
                <a:cubicBezTo>
                  <a:pt x="778" y="458"/>
                  <a:pt x="770" y="464"/>
                  <a:pt x="773" y="455"/>
                </a:cubicBezTo>
                <a:cubicBezTo>
                  <a:pt x="777" y="453"/>
                  <a:pt x="784" y="455"/>
                  <a:pt x="786" y="450"/>
                </a:cubicBezTo>
                <a:cubicBezTo>
                  <a:pt x="780" y="443"/>
                  <a:pt x="773" y="447"/>
                  <a:pt x="766" y="442"/>
                </a:cubicBezTo>
                <a:cubicBezTo>
                  <a:pt x="757" y="435"/>
                  <a:pt x="757" y="417"/>
                  <a:pt x="750" y="408"/>
                </a:cubicBezTo>
                <a:cubicBezTo>
                  <a:pt x="748" y="406"/>
                  <a:pt x="743" y="405"/>
                  <a:pt x="742" y="403"/>
                </a:cubicBezTo>
                <a:cubicBezTo>
                  <a:pt x="739" y="398"/>
                  <a:pt x="744" y="391"/>
                  <a:pt x="738" y="388"/>
                </a:cubicBezTo>
                <a:cubicBezTo>
                  <a:pt x="728" y="382"/>
                  <a:pt x="721" y="399"/>
                  <a:pt x="727" y="405"/>
                </a:cubicBezTo>
                <a:cubicBezTo>
                  <a:pt x="721" y="402"/>
                  <a:pt x="713" y="402"/>
                  <a:pt x="707" y="400"/>
                </a:cubicBezTo>
                <a:cubicBezTo>
                  <a:pt x="697" y="397"/>
                  <a:pt x="697" y="395"/>
                  <a:pt x="697" y="384"/>
                </a:cubicBezTo>
                <a:cubicBezTo>
                  <a:pt x="697" y="382"/>
                  <a:pt x="698" y="377"/>
                  <a:pt x="697" y="375"/>
                </a:cubicBezTo>
                <a:cubicBezTo>
                  <a:pt x="695" y="371"/>
                  <a:pt x="693" y="374"/>
                  <a:pt x="690" y="371"/>
                </a:cubicBezTo>
                <a:cubicBezTo>
                  <a:pt x="686" y="368"/>
                  <a:pt x="687" y="371"/>
                  <a:pt x="684" y="366"/>
                </a:cubicBezTo>
                <a:cubicBezTo>
                  <a:pt x="682" y="363"/>
                  <a:pt x="682" y="359"/>
                  <a:pt x="681" y="356"/>
                </a:cubicBezTo>
                <a:cubicBezTo>
                  <a:pt x="677" y="356"/>
                  <a:pt x="672" y="354"/>
                  <a:pt x="669" y="354"/>
                </a:cubicBezTo>
                <a:cubicBezTo>
                  <a:pt x="667" y="354"/>
                  <a:pt x="666" y="351"/>
                  <a:pt x="663" y="352"/>
                </a:cubicBezTo>
                <a:cubicBezTo>
                  <a:pt x="660" y="353"/>
                  <a:pt x="660" y="357"/>
                  <a:pt x="660" y="357"/>
                </a:cubicBezTo>
                <a:cubicBezTo>
                  <a:pt x="654" y="358"/>
                  <a:pt x="657" y="355"/>
                  <a:pt x="652" y="354"/>
                </a:cubicBezTo>
                <a:cubicBezTo>
                  <a:pt x="645" y="352"/>
                  <a:pt x="639" y="354"/>
                  <a:pt x="632" y="357"/>
                </a:cubicBezTo>
                <a:cubicBezTo>
                  <a:pt x="632" y="363"/>
                  <a:pt x="636" y="369"/>
                  <a:pt x="637" y="374"/>
                </a:cubicBezTo>
                <a:cubicBezTo>
                  <a:pt x="638" y="379"/>
                  <a:pt x="639" y="385"/>
                  <a:pt x="638" y="388"/>
                </a:cubicBezTo>
                <a:cubicBezTo>
                  <a:pt x="637" y="391"/>
                  <a:pt x="632" y="393"/>
                  <a:pt x="632" y="396"/>
                </a:cubicBezTo>
                <a:cubicBezTo>
                  <a:pt x="632" y="402"/>
                  <a:pt x="636" y="402"/>
                  <a:pt x="638" y="406"/>
                </a:cubicBezTo>
                <a:cubicBezTo>
                  <a:pt x="640" y="410"/>
                  <a:pt x="639" y="413"/>
                  <a:pt x="640" y="416"/>
                </a:cubicBezTo>
                <a:cubicBezTo>
                  <a:pt x="641" y="421"/>
                  <a:pt x="643" y="423"/>
                  <a:pt x="645" y="427"/>
                </a:cubicBezTo>
                <a:cubicBezTo>
                  <a:pt x="650" y="438"/>
                  <a:pt x="644" y="434"/>
                  <a:pt x="637" y="441"/>
                </a:cubicBezTo>
                <a:cubicBezTo>
                  <a:pt x="633" y="445"/>
                  <a:pt x="635" y="446"/>
                  <a:pt x="633" y="451"/>
                </a:cubicBezTo>
                <a:cubicBezTo>
                  <a:pt x="633" y="452"/>
                  <a:pt x="629" y="456"/>
                  <a:pt x="629" y="457"/>
                </a:cubicBezTo>
                <a:cubicBezTo>
                  <a:pt x="627" y="466"/>
                  <a:pt x="646" y="482"/>
                  <a:pt x="631" y="487"/>
                </a:cubicBezTo>
                <a:cubicBezTo>
                  <a:pt x="630" y="485"/>
                  <a:pt x="628" y="485"/>
                  <a:pt x="626" y="483"/>
                </a:cubicBezTo>
                <a:cubicBezTo>
                  <a:pt x="623" y="491"/>
                  <a:pt x="617" y="485"/>
                  <a:pt x="614" y="481"/>
                </a:cubicBezTo>
                <a:cubicBezTo>
                  <a:pt x="609" y="475"/>
                  <a:pt x="607" y="473"/>
                  <a:pt x="608" y="464"/>
                </a:cubicBezTo>
                <a:cubicBezTo>
                  <a:pt x="609" y="456"/>
                  <a:pt x="612" y="453"/>
                  <a:pt x="604" y="449"/>
                </a:cubicBezTo>
                <a:cubicBezTo>
                  <a:pt x="600" y="446"/>
                  <a:pt x="594" y="449"/>
                  <a:pt x="591" y="446"/>
                </a:cubicBezTo>
                <a:cubicBezTo>
                  <a:pt x="581" y="450"/>
                  <a:pt x="564" y="440"/>
                  <a:pt x="559" y="433"/>
                </a:cubicBezTo>
                <a:cubicBezTo>
                  <a:pt x="555" y="429"/>
                  <a:pt x="556" y="423"/>
                  <a:pt x="549" y="422"/>
                </a:cubicBezTo>
                <a:cubicBezTo>
                  <a:pt x="544" y="420"/>
                  <a:pt x="540" y="425"/>
                  <a:pt x="534" y="423"/>
                </a:cubicBezTo>
                <a:cubicBezTo>
                  <a:pt x="533" y="419"/>
                  <a:pt x="536" y="416"/>
                  <a:pt x="535" y="411"/>
                </a:cubicBezTo>
                <a:cubicBezTo>
                  <a:pt x="535" y="406"/>
                  <a:pt x="532" y="404"/>
                  <a:pt x="533" y="398"/>
                </a:cubicBezTo>
                <a:cubicBezTo>
                  <a:pt x="531" y="398"/>
                  <a:pt x="528" y="397"/>
                  <a:pt x="525" y="398"/>
                </a:cubicBezTo>
                <a:cubicBezTo>
                  <a:pt x="523" y="394"/>
                  <a:pt x="525" y="390"/>
                  <a:pt x="525" y="385"/>
                </a:cubicBezTo>
                <a:cubicBezTo>
                  <a:pt x="525" y="378"/>
                  <a:pt x="523" y="370"/>
                  <a:pt x="521" y="363"/>
                </a:cubicBezTo>
                <a:cubicBezTo>
                  <a:pt x="536" y="364"/>
                  <a:pt x="527" y="354"/>
                  <a:pt x="527" y="347"/>
                </a:cubicBezTo>
                <a:cubicBezTo>
                  <a:pt x="533" y="347"/>
                  <a:pt x="540" y="349"/>
                  <a:pt x="546" y="348"/>
                </a:cubicBezTo>
                <a:cubicBezTo>
                  <a:pt x="546" y="344"/>
                  <a:pt x="541" y="343"/>
                  <a:pt x="538" y="339"/>
                </a:cubicBezTo>
                <a:cubicBezTo>
                  <a:pt x="540" y="339"/>
                  <a:pt x="545" y="339"/>
                  <a:pt x="546" y="338"/>
                </a:cubicBezTo>
                <a:cubicBezTo>
                  <a:pt x="549" y="336"/>
                  <a:pt x="550" y="332"/>
                  <a:pt x="553" y="329"/>
                </a:cubicBezTo>
                <a:cubicBezTo>
                  <a:pt x="558" y="326"/>
                  <a:pt x="565" y="330"/>
                  <a:pt x="568" y="327"/>
                </a:cubicBezTo>
                <a:cubicBezTo>
                  <a:pt x="571" y="324"/>
                  <a:pt x="567" y="319"/>
                  <a:pt x="569" y="316"/>
                </a:cubicBezTo>
                <a:cubicBezTo>
                  <a:pt x="571" y="312"/>
                  <a:pt x="578" y="311"/>
                  <a:pt x="582" y="308"/>
                </a:cubicBezTo>
                <a:cubicBezTo>
                  <a:pt x="582" y="313"/>
                  <a:pt x="583" y="318"/>
                  <a:pt x="583" y="323"/>
                </a:cubicBezTo>
                <a:cubicBezTo>
                  <a:pt x="583" y="328"/>
                  <a:pt x="581" y="330"/>
                  <a:pt x="581" y="333"/>
                </a:cubicBezTo>
                <a:cubicBezTo>
                  <a:pt x="580" y="337"/>
                  <a:pt x="577" y="336"/>
                  <a:pt x="579" y="341"/>
                </a:cubicBezTo>
                <a:cubicBezTo>
                  <a:pt x="580" y="344"/>
                  <a:pt x="585" y="342"/>
                  <a:pt x="587" y="346"/>
                </a:cubicBezTo>
                <a:cubicBezTo>
                  <a:pt x="598" y="347"/>
                  <a:pt x="595" y="335"/>
                  <a:pt x="596" y="328"/>
                </a:cubicBezTo>
                <a:cubicBezTo>
                  <a:pt x="609" y="327"/>
                  <a:pt x="610" y="343"/>
                  <a:pt x="620" y="344"/>
                </a:cubicBezTo>
                <a:cubicBezTo>
                  <a:pt x="629" y="333"/>
                  <a:pt x="600" y="329"/>
                  <a:pt x="608" y="319"/>
                </a:cubicBezTo>
                <a:cubicBezTo>
                  <a:pt x="605" y="316"/>
                  <a:pt x="600" y="318"/>
                  <a:pt x="596" y="316"/>
                </a:cubicBezTo>
                <a:cubicBezTo>
                  <a:pt x="589" y="313"/>
                  <a:pt x="586" y="306"/>
                  <a:pt x="583" y="300"/>
                </a:cubicBezTo>
                <a:cubicBezTo>
                  <a:pt x="590" y="294"/>
                  <a:pt x="617" y="302"/>
                  <a:pt x="610" y="281"/>
                </a:cubicBezTo>
                <a:cubicBezTo>
                  <a:pt x="610" y="279"/>
                  <a:pt x="606" y="279"/>
                  <a:pt x="605" y="276"/>
                </a:cubicBezTo>
                <a:cubicBezTo>
                  <a:pt x="604" y="273"/>
                  <a:pt x="607" y="272"/>
                  <a:pt x="607" y="270"/>
                </a:cubicBezTo>
                <a:cubicBezTo>
                  <a:pt x="607" y="261"/>
                  <a:pt x="605" y="256"/>
                  <a:pt x="599" y="250"/>
                </a:cubicBezTo>
                <a:cubicBezTo>
                  <a:pt x="608" y="248"/>
                  <a:pt x="623" y="252"/>
                  <a:pt x="630" y="249"/>
                </a:cubicBezTo>
                <a:cubicBezTo>
                  <a:pt x="637" y="246"/>
                  <a:pt x="634" y="238"/>
                  <a:pt x="645" y="241"/>
                </a:cubicBezTo>
                <a:cubicBezTo>
                  <a:pt x="646" y="241"/>
                  <a:pt x="663" y="252"/>
                  <a:pt x="664" y="253"/>
                </a:cubicBezTo>
                <a:cubicBezTo>
                  <a:pt x="670" y="260"/>
                  <a:pt x="661" y="265"/>
                  <a:pt x="666" y="275"/>
                </a:cubicBezTo>
                <a:cubicBezTo>
                  <a:pt x="668" y="279"/>
                  <a:pt x="676" y="286"/>
                  <a:pt x="676" y="290"/>
                </a:cubicBezTo>
                <a:cubicBezTo>
                  <a:pt x="675" y="294"/>
                  <a:pt x="669" y="294"/>
                  <a:pt x="668" y="297"/>
                </a:cubicBezTo>
                <a:cubicBezTo>
                  <a:pt x="663" y="303"/>
                  <a:pt x="666" y="306"/>
                  <a:pt x="658" y="310"/>
                </a:cubicBezTo>
                <a:cubicBezTo>
                  <a:pt x="653" y="312"/>
                  <a:pt x="640" y="310"/>
                  <a:pt x="640" y="319"/>
                </a:cubicBezTo>
                <a:cubicBezTo>
                  <a:pt x="640" y="332"/>
                  <a:pt x="675" y="324"/>
                  <a:pt x="682" y="324"/>
                </a:cubicBezTo>
                <a:cubicBezTo>
                  <a:pt x="687" y="332"/>
                  <a:pt x="683" y="344"/>
                  <a:pt x="692" y="350"/>
                </a:cubicBezTo>
                <a:cubicBezTo>
                  <a:pt x="698" y="353"/>
                  <a:pt x="707" y="351"/>
                  <a:pt x="714" y="352"/>
                </a:cubicBezTo>
                <a:cubicBezTo>
                  <a:pt x="717" y="353"/>
                  <a:pt x="717" y="357"/>
                  <a:pt x="723" y="356"/>
                </a:cubicBezTo>
                <a:cubicBezTo>
                  <a:pt x="721" y="348"/>
                  <a:pt x="706" y="349"/>
                  <a:pt x="708" y="338"/>
                </a:cubicBezTo>
                <a:cubicBezTo>
                  <a:pt x="716" y="339"/>
                  <a:pt x="724" y="349"/>
                  <a:pt x="733" y="349"/>
                </a:cubicBezTo>
                <a:cubicBezTo>
                  <a:pt x="733" y="344"/>
                  <a:pt x="732" y="340"/>
                  <a:pt x="735" y="336"/>
                </a:cubicBezTo>
                <a:cubicBezTo>
                  <a:pt x="725" y="330"/>
                  <a:pt x="721" y="330"/>
                  <a:pt x="715" y="319"/>
                </a:cubicBezTo>
                <a:cubicBezTo>
                  <a:pt x="713" y="314"/>
                  <a:pt x="703" y="298"/>
                  <a:pt x="715" y="302"/>
                </a:cubicBezTo>
                <a:cubicBezTo>
                  <a:pt x="715" y="300"/>
                  <a:pt x="716" y="298"/>
                  <a:pt x="715" y="297"/>
                </a:cubicBezTo>
                <a:cubicBezTo>
                  <a:pt x="719" y="297"/>
                  <a:pt x="729" y="301"/>
                  <a:pt x="731" y="303"/>
                </a:cubicBezTo>
                <a:cubicBezTo>
                  <a:pt x="733" y="305"/>
                  <a:pt x="730" y="309"/>
                  <a:pt x="734" y="312"/>
                </a:cubicBezTo>
                <a:cubicBezTo>
                  <a:pt x="734" y="313"/>
                  <a:pt x="739" y="314"/>
                  <a:pt x="740" y="315"/>
                </a:cubicBezTo>
                <a:cubicBezTo>
                  <a:pt x="741" y="309"/>
                  <a:pt x="747" y="309"/>
                  <a:pt x="752" y="309"/>
                </a:cubicBezTo>
                <a:cubicBezTo>
                  <a:pt x="752" y="308"/>
                  <a:pt x="752" y="306"/>
                  <a:pt x="752" y="305"/>
                </a:cubicBezTo>
                <a:cubicBezTo>
                  <a:pt x="754" y="304"/>
                  <a:pt x="754" y="304"/>
                  <a:pt x="755" y="303"/>
                </a:cubicBezTo>
                <a:cubicBezTo>
                  <a:pt x="753" y="301"/>
                  <a:pt x="751" y="298"/>
                  <a:pt x="749" y="296"/>
                </a:cubicBezTo>
                <a:cubicBezTo>
                  <a:pt x="750" y="296"/>
                  <a:pt x="751" y="295"/>
                  <a:pt x="753" y="295"/>
                </a:cubicBezTo>
                <a:cubicBezTo>
                  <a:pt x="753" y="293"/>
                  <a:pt x="753" y="292"/>
                  <a:pt x="753" y="290"/>
                </a:cubicBezTo>
                <a:cubicBezTo>
                  <a:pt x="748" y="290"/>
                  <a:pt x="745" y="291"/>
                  <a:pt x="742" y="287"/>
                </a:cubicBezTo>
                <a:cubicBezTo>
                  <a:pt x="740" y="289"/>
                  <a:pt x="736" y="291"/>
                  <a:pt x="733" y="290"/>
                </a:cubicBezTo>
                <a:cubicBezTo>
                  <a:pt x="733" y="287"/>
                  <a:pt x="733" y="284"/>
                  <a:pt x="734" y="282"/>
                </a:cubicBezTo>
                <a:cubicBezTo>
                  <a:pt x="717" y="287"/>
                  <a:pt x="712" y="271"/>
                  <a:pt x="704" y="259"/>
                </a:cubicBezTo>
                <a:cubicBezTo>
                  <a:pt x="709" y="254"/>
                  <a:pt x="715" y="234"/>
                  <a:pt x="702" y="241"/>
                </a:cubicBezTo>
                <a:cubicBezTo>
                  <a:pt x="702" y="239"/>
                  <a:pt x="701" y="238"/>
                  <a:pt x="700" y="236"/>
                </a:cubicBezTo>
                <a:cubicBezTo>
                  <a:pt x="696" y="237"/>
                  <a:pt x="694" y="233"/>
                  <a:pt x="692" y="233"/>
                </a:cubicBezTo>
                <a:cubicBezTo>
                  <a:pt x="689" y="233"/>
                  <a:pt x="687" y="237"/>
                  <a:pt x="685" y="237"/>
                </a:cubicBezTo>
                <a:cubicBezTo>
                  <a:pt x="673" y="237"/>
                  <a:pt x="687" y="227"/>
                  <a:pt x="681" y="221"/>
                </a:cubicBezTo>
                <a:cubicBezTo>
                  <a:pt x="678" y="218"/>
                  <a:pt x="672" y="220"/>
                  <a:pt x="669" y="219"/>
                </a:cubicBezTo>
                <a:cubicBezTo>
                  <a:pt x="663" y="218"/>
                  <a:pt x="660" y="213"/>
                  <a:pt x="655" y="212"/>
                </a:cubicBezTo>
                <a:cubicBezTo>
                  <a:pt x="649" y="210"/>
                  <a:pt x="644" y="212"/>
                  <a:pt x="638" y="209"/>
                </a:cubicBezTo>
                <a:cubicBezTo>
                  <a:pt x="647" y="207"/>
                  <a:pt x="655" y="208"/>
                  <a:pt x="651" y="199"/>
                </a:cubicBezTo>
                <a:cubicBezTo>
                  <a:pt x="647" y="188"/>
                  <a:pt x="640" y="193"/>
                  <a:pt x="633" y="193"/>
                </a:cubicBezTo>
                <a:cubicBezTo>
                  <a:pt x="627" y="193"/>
                  <a:pt x="624" y="191"/>
                  <a:pt x="619" y="191"/>
                </a:cubicBezTo>
                <a:cubicBezTo>
                  <a:pt x="611" y="192"/>
                  <a:pt x="607" y="199"/>
                  <a:pt x="600" y="188"/>
                </a:cubicBezTo>
                <a:cubicBezTo>
                  <a:pt x="596" y="190"/>
                  <a:pt x="598" y="192"/>
                  <a:pt x="596" y="196"/>
                </a:cubicBezTo>
                <a:cubicBezTo>
                  <a:pt x="595" y="199"/>
                  <a:pt x="595" y="202"/>
                  <a:pt x="594" y="205"/>
                </a:cubicBezTo>
                <a:cubicBezTo>
                  <a:pt x="593" y="207"/>
                  <a:pt x="588" y="211"/>
                  <a:pt x="588" y="213"/>
                </a:cubicBezTo>
                <a:cubicBezTo>
                  <a:pt x="587" y="216"/>
                  <a:pt x="590" y="231"/>
                  <a:pt x="595" y="233"/>
                </a:cubicBezTo>
                <a:cubicBezTo>
                  <a:pt x="589" y="235"/>
                  <a:pt x="581" y="219"/>
                  <a:pt x="581" y="212"/>
                </a:cubicBezTo>
                <a:cubicBezTo>
                  <a:pt x="582" y="206"/>
                  <a:pt x="584" y="196"/>
                  <a:pt x="588" y="191"/>
                </a:cubicBezTo>
                <a:cubicBezTo>
                  <a:pt x="572" y="189"/>
                  <a:pt x="563" y="194"/>
                  <a:pt x="557" y="208"/>
                </a:cubicBezTo>
                <a:cubicBezTo>
                  <a:pt x="551" y="221"/>
                  <a:pt x="561" y="231"/>
                  <a:pt x="573" y="236"/>
                </a:cubicBezTo>
                <a:cubicBezTo>
                  <a:pt x="568" y="248"/>
                  <a:pt x="596" y="244"/>
                  <a:pt x="596" y="257"/>
                </a:cubicBezTo>
                <a:cubicBezTo>
                  <a:pt x="593" y="256"/>
                  <a:pt x="591" y="257"/>
                  <a:pt x="589" y="255"/>
                </a:cubicBezTo>
                <a:cubicBezTo>
                  <a:pt x="587" y="258"/>
                  <a:pt x="588" y="261"/>
                  <a:pt x="588" y="265"/>
                </a:cubicBezTo>
                <a:cubicBezTo>
                  <a:pt x="587" y="270"/>
                  <a:pt x="586" y="271"/>
                  <a:pt x="585" y="274"/>
                </a:cubicBezTo>
                <a:cubicBezTo>
                  <a:pt x="583" y="277"/>
                  <a:pt x="578" y="289"/>
                  <a:pt x="573" y="288"/>
                </a:cubicBezTo>
                <a:cubicBezTo>
                  <a:pt x="568" y="287"/>
                  <a:pt x="567" y="272"/>
                  <a:pt x="565" y="269"/>
                </a:cubicBezTo>
                <a:cubicBezTo>
                  <a:pt x="558" y="258"/>
                  <a:pt x="556" y="266"/>
                  <a:pt x="552" y="272"/>
                </a:cubicBezTo>
                <a:cubicBezTo>
                  <a:pt x="548" y="263"/>
                  <a:pt x="550" y="255"/>
                  <a:pt x="537" y="256"/>
                </a:cubicBezTo>
                <a:cubicBezTo>
                  <a:pt x="536" y="252"/>
                  <a:pt x="539" y="249"/>
                  <a:pt x="538" y="246"/>
                </a:cubicBezTo>
                <a:cubicBezTo>
                  <a:pt x="537" y="239"/>
                  <a:pt x="534" y="239"/>
                  <a:pt x="530" y="235"/>
                </a:cubicBezTo>
                <a:cubicBezTo>
                  <a:pt x="528" y="232"/>
                  <a:pt x="526" y="227"/>
                  <a:pt x="524" y="225"/>
                </a:cubicBezTo>
                <a:cubicBezTo>
                  <a:pt x="521" y="222"/>
                  <a:pt x="516" y="225"/>
                  <a:pt x="514" y="220"/>
                </a:cubicBezTo>
                <a:cubicBezTo>
                  <a:pt x="513" y="221"/>
                  <a:pt x="512" y="220"/>
                  <a:pt x="511" y="222"/>
                </a:cubicBezTo>
                <a:cubicBezTo>
                  <a:pt x="518" y="206"/>
                  <a:pt x="525" y="215"/>
                  <a:pt x="537" y="207"/>
                </a:cubicBezTo>
                <a:cubicBezTo>
                  <a:pt x="541" y="204"/>
                  <a:pt x="552" y="194"/>
                  <a:pt x="548" y="189"/>
                </a:cubicBezTo>
                <a:cubicBezTo>
                  <a:pt x="546" y="187"/>
                  <a:pt x="533" y="187"/>
                  <a:pt x="530" y="187"/>
                </a:cubicBezTo>
                <a:cubicBezTo>
                  <a:pt x="523" y="187"/>
                  <a:pt x="513" y="186"/>
                  <a:pt x="509" y="193"/>
                </a:cubicBezTo>
                <a:cubicBezTo>
                  <a:pt x="505" y="201"/>
                  <a:pt x="515" y="213"/>
                  <a:pt x="515" y="221"/>
                </a:cubicBezTo>
                <a:cubicBezTo>
                  <a:pt x="515" y="231"/>
                  <a:pt x="508" y="227"/>
                  <a:pt x="504" y="234"/>
                </a:cubicBezTo>
                <a:cubicBezTo>
                  <a:pt x="497" y="244"/>
                  <a:pt x="509" y="246"/>
                  <a:pt x="516" y="250"/>
                </a:cubicBezTo>
                <a:cubicBezTo>
                  <a:pt x="524" y="255"/>
                  <a:pt x="524" y="256"/>
                  <a:pt x="519" y="263"/>
                </a:cubicBezTo>
                <a:cubicBezTo>
                  <a:pt x="526" y="261"/>
                  <a:pt x="530" y="269"/>
                  <a:pt x="527" y="275"/>
                </a:cubicBezTo>
                <a:cubicBezTo>
                  <a:pt x="524" y="281"/>
                  <a:pt x="515" y="278"/>
                  <a:pt x="517" y="288"/>
                </a:cubicBezTo>
                <a:cubicBezTo>
                  <a:pt x="510" y="289"/>
                  <a:pt x="511" y="272"/>
                  <a:pt x="509" y="268"/>
                </a:cubicBezTo>
                <a:cubicBezTo>
                  <a:pt x="508" y="263"/>
                  <a:pt x="509" y="261"/>
                  <a:pt x="505" y="256"/>
                </a:cubicBezTo>
                <a:cubicBezTo>
                  <a:pt x="506" y="257"/>
                  <a:pt x="494" y="250"/>
                  <a:pt x="496" y="250"/>
                </a:cubicBezTo>
                <a:cubicBezTo>
                  <a:pt x="488" y="249"/>
                  <a:pt x="493" y="252"/>
                  <a:pt x="490" y="255"/>
                </a:cubicBezTo>
                <a:cubicBezTo>
                  <a:pt x="489" y="257"/>
                  <a:pt x="484" y="259"/>
                  <a:pt x="483" y="262"/>
                </a:cubicBezTo>
                <a:cubicBezTo>
                  <a:pt x="482" y="274"/>
                  <a:pt x="502" y="266"/>
                  <a:pt x="503" y="276"/>
                </a:cubicBezTo>
                <a:cubicBezTo>
                  <a:pt x="497" y="275"/>
                  <a:pt x="496" y="279"/>
                  <a:pt x="497" y="284"/>
                </a:cubicBezTo>
                <a:cubicBezTo>
                  <a:pt x="489" y="283"/>
                  <a:pt x="488" y="283"/>
                  <a:pt x="480" y="284"/>
                </a:cubicBezTo>
                <a:cubicBezTo>
                  <a:pt x="473" y="286"/>
                  <a:pt x="467" y="285"/>
                  <a:pt x="460" y="283"/>
                </a:cubicBezTo>
                <a:cubicBezTo>
                  <a:pt x="455" y="282"/>
                  <a:pt x="454" y="280"/>
                  <a:pt x="451" y="279"/>
                </a:cubicBezTo>
                <a:cubicBezTo>
                  <a:pt x="449" y="277"/>
                  <a:pt x="445" y="276"/>
                  <a:pt x="443" y="275"/>
                </a:cubicBezTo>
                <a:cubicBezTo>
                  <a:pt x="438" y="271"/>
                  <a:pt x="436" y="268"/>
                  <a:pt x="440" y="261"/>
                </a:cubicBezTo>
                <a:cubicBezTo>
                  <a:pt x="440" y="261"/>
                  <a:pt x="442" y="261"/>
                  <a:pt x="443" y="261"/>
                </a:cubicBezTo>
                <a:cubicBezTo>
                  <a:pt x="443" y="274"/>
                  <a:pt x="459" y="262"/>
                  <a:pt x="466" y="262"/>
                </a:cubicBezTo>
                <a:cubicBezTo>
                  <a:pt x="465" y="257"/>
                  <a:pt x="461" y="255"/>
                  <a:pt x="456" y="256"/>
                </a:cubicBezTo>
                <a:cubicBezTo>
                  <a:pt x="455" y="245"/>
                  <a:pt x="475" y="261"/>
                  <a:pt x="474" y="249"/>
                </a:cubicBezTo>
                <a:cubicBezTo>
                  <a:pt x="473" y="243"/>
                  <a:pt x="468" y="246"/>
                  <a:pt x="465" y="245"/>
                </a:cubicBezTo>
                <a:cubicBezTo>
                  <a:pt x="461" y="243"/>
                  <a:pt x="457" y="240"/>
                  <a:pt x="453" y="237"/>
                </a:cubicBezTo>
                <a:cubicBezTo>
                  <a:pt x="453" y="239"/>
                  <a:pt x="451" y="240"/>
                  <a:pt x="450" y="242"/>
                </a:cubicBezTo>
                <a:cubicBezTo>
                  <a:pt x="448" y="237"/>
                  <a:pt x="444" y="234"/>
                  <a:pt x="442" y="230"/>
                </a:cubicBezTo>
                <a:cubicBezTo>
                  <a:pt x="439" y="225"/>
                  <a:pt x="440" y="217"/>
                  <a:pt x="436" y="211"/>
                </a:cubicBezTo>
                <a:cubicBezTo>
                  <a:pt x="435" y="208"/>
                  <a:pt x="429" y="199"/>
                  <a:pt x="426" y="202"/>
                </a:cubicBezTo>
                <a:cubicBezTo>
                  <a:pt x="423" y="204"/>
                  <a:pt x="427" y="214"/>
                  <a:pt x="426" y="218"/>
                </a:cubicBezTo>
                <a:cubicBezTo>
                  <a:pt x="420" y="219"/>
                  <a:pt x="421" y="214"/>
                  <a:pt x="418" y="212"/>
                </a:cubicBezTo>
                <a:cubicBezTo>
                  <a:pt x="414" y="209"/>
                  <a:pt x="414" y="208"/>
                  <a:pt x="409" y="207"/>
                </a:cubicBezTo>
                <a:cubicBezTo>
                  <a:pt x="406" y="206"/>
                  <a:pt x="401" y="205"/>
                  <a:pt x="398" y="205"/>
                </a:cubicBezTo>
                <a:cubicBezTo>
                  <a:pt x="396" y="205"/>
                  <a:pt x="396" y="203"/>
                  <a:pt x="393" y="203"/>
                </a:cubicBezTo>
                <a:cubicBezTo>
                  <a:pt x="392" y="203"/>
                  <a:pt x="389" y="206"/>
                  <a:pt x="388" y="206"/>
                </a:cubicBezTo>
                <a:cubicBezTo>
                  <a:pt x="384" y="206"/>
                  <a:pt x="374" y="205"/>
                  <a:pt x="369" y="202"/>
                </a:cubicBezTo>
                <a:cubicBezTo>
                  <a:pt x="363" y="199"/>
                  <a:pt x="355" y="186"/>
                  <a:pt x="346" y="189"/>
                </a:cubicBezTo>
                <a:cubicBezTo>
                  <a:pt x="336" y="182"/>
                  <a:pt x="326" y="181"/>
                  <a:pt x="314" y="187"/>
                </a:cubicBezTo>
                <a:cubicBezTo>
                  <a:pt x="306" y="191"/>
                  <a:pt x="305" y="200"/>
                  <a:pt x="311" y="207"/>
                </a:cubicBezTo>
                <a:cubicBezTo>
                  <a:pt x="308" y="212"/>
                  <a:pt x="300" y="209"/>
                  <a:pt x="298" y="213"/>
                </a:cubicBezTo>
                <a:cubicBezTo>
                  <a:pt x="296" y="216"/>
                  <a:pt x="300" y="222"/>
                  <a:pt x="299" y="225"/>
                </a:cubicBezTo>
                <a:cubicBezTo>
                  <a:pt x="304" y="227"/>
                  <a:pt x="309" y="227"/>
                  <a:pt x="314" y="228"/>
                </a:cubicBezTo>
                <a:cubicBezTo>
                  <a:pt x="314" y="233"/>
                  <a:pt x="316" y="236"/>
                  <a:pt x="321" y="235"/>
                </a:cubicBezTo>
                <a:cubicBezTo>
                  <a:pt x="321" y="223"/>
                  <a:pt x="329" y="230"/>
                  <a:pt x="335" y="227"/>
                </a:cubicBezTo>
                <a:cubicBezTo>
                  <a:pt x="342" y="224"/>
                  <a:pt x="340" y="219"/>
                  <a:pt x="340" y="212"/>
                </a:cubicBezTo>
                <a:cubicBezTo>
                  <a:pt x="348" y="213"/>
                  <a:pt x="351" y="208"/>
                  <a:pt x="358" y="207"/>
                </a:cubicBezTo>
                <a:cubicBezTo>
                  <a:pt x="361" y="206"/>
                  <a:pt x="370" y="206"/>
                  <a:pt x="364" y="212"/>
                </a:cubicBezTo>
                <a:cubicBezTo>
                  <a:pt x="361" y="216"/>
                  <a:pt x="355" y="212"/>
                  <a:pt x="352" y="214"/>
                </a:cubicBezTo>
                <a:cubicBezTo>
                  <a:pt x="349" y="217"/>
                  <a:pt x="350" y="223"/>
                  <a:pt x="349" y="226"/>
                </a:cubicBezTo>
                <a:cubicBezTo>
                  <a:pt x="356" y="230"/>
                  <a:pt x="360" y="220"/>
                  <a:pt x="368" y="226"/>
                </a:cubicBezTo>
                <a:cubicBezTo>
                  <a:pt x="374" y="230"/>
                  <a:pt x="369" y="236"/>
                  <a:pt x="363" y="238"/>
                </a:cubicBezTo>
                <a:cubicBezTo>
                  <a:pt x="360" y="239"/>
                  <a:pt x="354" y="232"/>
                  <a:pt x="353" y="238"/>
                </a:cubicBezTo>
                <a:cubicBezTo>
                  <a:pt x="351" y="243"/>
                  <a:pt x="358" y="242"/>
                  <a:pt x="361" y="243"/>
                </a:cubicBezTo>
                <a:cubicBezTo>
                  <a:pt x="369" y="244"/>
                  <a:pt x="379" y="235"/>
                  <a:pt x="387" y="239"/>
                </a:cubicBezTo>
                <a:cubicBezTo>
                  <a:pt x="407" y="251"/>
                  <a:pt x="349" y="245"/>
                  <a:pt x="368" y="259"/>
                </a:cubicBezTo>
                <a:cubicBezTo>
                  <a:pt x="371" y="261"/>
                  <a:pt x="376" y="258"/>
                  <a:pt x="379" y="260"/>
                </a:cubicBezTo>
                <a:cubicBezTo>
                  <a:pt x="383" y="263"/>
                  <a:pt x="381" y="268"/>
                  <a:pt x="384" y="271"/>
                </a:cubicBezTo>
                <a:cubicBezTo>
                  <a:pt x="389" y="274"/>
                  <a:pt x="405" y="272"/>
                  <a:pt x="407" y="266"/>
                </a:cubicBezTo>
                <a:cubicBezTo>
                  <a:pt x="414" y="266"/>
                  <a:pt x="415" y="265"/>
                  <a:pt x="421" y="263"/>
                </a:cubicBezTo>
                <a:cubicBezTo>
                  <a:pt x="425" y="261"/>
                  <a:pt x="431" y="258"/>
                  <a:pt x="437" y="262"/>
                </a:cubicBezTo>
                <a:cubicBezTo>
                  <a:pt x="450" y="271"/>
                  <a:pt x="411" y="271"/>
                  <a:pt x="427" y="279"/>
                </a:cubicBezTo>
                <a:cubicBezTo>
                  <a:pt x="414" y="283"/>
                  <a:pt x="425" y="297"/>
                  <a:pt x="416" y="303"/>
                </a:cubicBezTo>
                <a:cubicBezTo>
                  <a:pt x="408" y="287"/>
                  <a:pt x="407" y="287"/>
                  <a:pt x="392" y="288"/>
                </a:cubicBezTo>
                <a:cubicBezTo>
                  <a:pt x="381" y="289"/>
                  <a:pt x="373" y="288"/>
                  <a:pt x="375" y="276"/>
                </a:cubicBezTo>
                <a:cubicBezTo>
                  <a:pt x="383" y="271"/>
                  <a:pt x="370" y="268"/>
                  <a:pt x="365" y="267"/>
                </a:cubicBezTo>
                <a:cubicBezTo>
                  <a:pt x="359" y="266"/>
                  <a:pt x="357" y="266"/>
                  <a:pt x="351" y="264"/>
                </a:cubicBezTo>
                <a:cubicBezTo>
                  <a:pt x="344" y="262"/>
                  <a:pt x="334" y="256"/>
                  <a:pt x="326" y="255"/>
                </a:cubicBezTo>
                <a:cubicBezTo>
                  <a:pt x="316" y="255"/>
                  <a:pt x="311" y="265"/>
                  <a:pt x="311" y="251"/>
                </a:cubicBezTo>
                <a:cubicBezTo>
                  <a:pt x="305" y="251"/>
                  <a:pt x="300" y="260"/>
                  <a:pt x="297" y="264"/>
                </a:cubicBezTo>
                <a:cubicBezTo>
                  <a:pt x="295" y="260"/>
                  <a:pt x="290" y="247"/>
                  <a:pt x="286" y="245"/>
                </a:cubicBezTo>
                <a:cubicBezTo>
                  <a:pt x="280" y="242"/>
                  <a:pt x="284" y="255"/>
                  <a:pt x="280" y="256"/>
                </a:cubicBezTo>
                <a:cubicBezTo>
                  <a:pt x="272" y="259"/>
                  <a:pt x="265" y="254"/>
                  <a:pt x="257" y="260"/>
                </a:cubicBezTo>
                <a:cubicBezTo>
                  <a:pt x="251" y="264"/>
                  <a:pt x="250" y="273"/>
                  <a:pt x="242" y="271"/>
                </a:cubicBezTo>
                <a:cubicBezTo>
                  <a:pt x="242" y="269"/>
                  <a:pt x="241" y="267"/>
                  <a:pt x="242" y="265"/>
                </a:cubicBezTo>
                <a:cubicBezTo>
                  <a:pt x="235" y="265"/>
                  <a:pt x="238" y="271"/>
                  <a:pt x="234" y="273"/>
                </a:cubicBezTo>
                <a:cubicBezTo>
                  <a:pt x="229" y="276"/>
                  <a:pt x="229" y="272"/>
                  <a:pt x="223" y="270"/>
                </a:cubicBezTo>
                <a:cubicBezTo>
                  <a:pt x="218" y="268"/>
                  <a:pt x="211" y="267"/>
                  <a:pt x="206" y="265"/>
                </a:cubicBezTo>
                <a:cubicBezTo>
                  <a:pt x="202" y="263"/>
                  <a:pt x="197" y="258"/>
                  <a:pt x="192" y="257"/>
                </a:cubicBezTo>
                <a:cubicBezTo>
                  <a:pt x="185" y="255"/>
                  <a:pt x="178" y="256"/>
                  <a:pt x="171" y="253"/>
                </a:cubicBezTo>
                <a:cubicBezTo>
                  <a:pt x="169" y="252"/>
                  <a:pt x="168" y="248"/>
                  <a:pt x="166" y="248"/>
                </a:cubicBezTo>
                <a:cubicBezTo>
                  <a:pt x="163" y="247"/>
                  <a:pt x="159" y="248"/>
                  <a:pt x="156" y="248"/>
                </a:cubicBezTo>
                <a:cubicBezTo>
                  <a:pt x="149" y="247"/>
                  <a:pt x="144" y="246"/>
                  <a:pt x="137" y="245"/>
                </a:cubicBezTo>
                <a:cubicBezTo>
                  <a:pt x="127" y="243"/>
                  <a:pt x="116" y="241"/>
                  <a:pt x="106" y="241"/>
                </a:cubicBezTo>
                <a:cubicBezTo>
                  <a:pt x="102" y="241"/>
                  <a:pt x="101" y="243"/>
                  <a:pt x="96" y="242"/>
                </a:cubicBezTo>
                <a:cubicBezTo>
                  <a:pt x="92" y="241"/>
                  <a:pt x="89" y="237"/>
                  <a:pt x="84" y="239"/>
                </a:cubicBezTo>
                <a:cubicBezTo>
                  <a:pt x="83" y="236"/>
                  <a:pt x="81" y="233"/>
                  <a:pt x="77" y="232"/>
                </a:cubicBezTo>
                <a:cubicBezTo>
                  <a:pt x="69" y="242"/>
                  <a:pt x="63" y="239"/>
                  <a:pt x="53" y="245"/>
                </a:cubicBezTo>
                <a:cubicBezTo>
                  <a:pt x="52" y="246"/>
                  <a:pt x="52" y="249"/>
                  <a:pt x="50" y="250"/>
                </a:cubicBezTo>
                <a:cubicBezTo>
                  <a:pt x="48" y="252"/>
                  <a:pt x="44" y="250"/>
                  <a:pt x="42" y="251"/>
                </a:cubicBezTo>
                <a:cubicBezTo>
                  <a:pt x="36" y="254"/>
                  <a:pt x="32" y="259"/>
                  <a:pt x="28" y="263"/>
                </a:cubicBezTo>
                <a:cubicBezTo>
                  <a:pt x="26" y="265"/>
                  <a:pt x="28" y="266"/>
                  <a:pt x="25" y="268"/>
                </a:cubicBezTo>
                <a:cubicBezTo>
                  <a:pt x="21" y="271"/>
                  <a:pt x="15" y="270"/>
                  <a:pt x="11" y="270"/>
                </a:cubicBezTo>
                <a:cubicBezTo>
                  <a:pt x="11" y="273"/>
                  <a:pt x="12" y="277"/>
                  <a:pt x="14" y="279"/>
                </a:cubicBezTo>
                <a:cubicBezTo>
                  <a:pt x="15" y="281"/>
                  <a:pt x="19" y="282"/>
                  <a:pt x="21" y="285"/>
                </a:cubicBezTo>
                <a:cubicBezTo>
                  <a:pt x="22" y="286"/>
                  <a:pt x="23" y="290"/>
                  <a:pt x="23" y="291"/>
                </a:cubicBezTo>
                <a:cubicBezTo>
                  <a:pt x="29" y="297"/>
                  <a:pt x="49" y="295"/>
                  <a:pt x="51" y="303"/>
                </a:cubicBezTo>
                <a:cubicBezTo>
                  <a:pt x="55" y="318"/>
                  <a:pt x="3" y="302"/>
                  <a:pt x="0" y="318"/>
                </a:cubicBezTo>
                <a:cubicBezTo>
                  <a:pt x="6" y="321"/>
                  <a:pt x="11" y="323"/>
                  <a:pt x="10" y="331"/>
                </a:cubicBezTo>
                <a:cubicBezTo>
                  <a:pt x="15" y="331"/>
                  <a:pt x="20" y="328"/>
                  <a:pt x="23" y="328"/>
                </a:cubicBezTo>
                <a:cubicBezTo>
                  <a:pt x="28" y="328"/>
                  <a:pt x="31" y="332"/>
                  <a:pt x="36" y="332"/>
                </a:cubicBezTo>
                <a:cubicBezTo>
                  <a:pt x="40" y="332"/>
                  <a:pt x="44" y="326"/>
                  <a:pt x="49" y="329"/>
                </a:cubicBezTo>
                <a:cubicBezTo>
                  <a:pt x="50" y="330"/>
                  <a:pt x="50" y="338"/>
                  <a:pt x="52" y="340"/>
                </a:cubicBezTo>
                <a:cubicBezTo>
                  <a:pt x="47" y="345"/>
                  <a:pt x="38" y="344"/>
                  <a:pt x="34" y="348"/>
                </a:cubicBezTo>
                <a:cubicBezTo>
                  <a:pt x="31" y="349"/>
                  <a:pt x="32" y="353"/>
                  <a:pt x="31" y="354"/>
                </a:cubicBezTo>
                <a:cubicBezTo>
                  <a:pt x="29" y="356"/>
                  <a:pt x="26" y="357"/>
                  <a:pt x="24" y="359"/>
                </a:cubicBezTo>
                <a:cubicBezTo>
                  <a:pt x="14" y="370"/>
                  <a:pt x="21" y="376"/>
                  <a:pt x="30" y="386"/>
                </a:cubicBezTo>
                <a:cubicBezTo>
                  <a:pt x="23" y="393"/>
                  <a:pt x="27" y="398"/>
                  <a:pt x="37" y="396"/>
                </a:cubicBezTo>
                <a:cubicBezTo>
                  <a:pt x="36" y="392"/>
                  <a:pt x="37" y="389"/>
                  <a:pt x="41" y="389"/>
                </a:cubicBezTo>
                <a:cubicBezTo>
                  <a:pt x="43" y="395"/>
                  <a:pt x="41" y="410"/>
                  <a:pt x="50" y="410"/>
                </a:cubicBezTo>
                <a:cubicBezTo>
                  <a:pt x="52" y="400"/>
                  <a:pt x="58" y="411"/>
                  <a:pt x="62" y="411"/>
                </a:cubicBezTo>
                <a:cubicBezTo>
                  <a:pt x="67" y="411"/>
                  <a:pt x="68" y="406"/>
                  <a:pt x="76" y="408"/>
                </a:cubicBezTo>
                <a:cubicBezTo>
                  <a:pt x="79" y="417"/>
                  <a:pt x="67" y="433"/>
                  <a:pt x="60" y="436"/>
                </a:cubicBezTo>
                <a:cubicBezTo>
                  <a:pt x="54" y="439"/>
                  <a:pt x="50" y="441"/>
                  <a:pt x="45" y="445"/>
                </a:cubicBezTo>
                <a:cubicBezTo>
                  <a:pt x="42" y="448"/>
                  <a:pt x="34" y="451"/>
                  <a:pt x="32" y="454"/>
                </a:cubicBezTo>
                <a:cubicBezTo>
                  <a:pt x="36" y="455"/>
                  <a:pt x="40" y="455"/>
                  <a:pt x="44" y="454"/>
                </a:cubicBezTo>
                <a:cubicBezTo>
                  <a:pt x="45" y="447"/>
                  <a:pt x="50" y="449"/>
                  <a:pt x="55" y="447"/>
                </a:cubicBezTo>
                <a:cubicBezTo>
                  <a:pt x="60" y="444"/>
                  <a:pt x="65" y="438"/>
                  <a:pt x="70" y="435"/>
                </a:cubicBezTo>
                <a:cubicBezTo>
                  <a:pt x="75" y="432"/>
                  <a:pt x="78" y="432"/>
                  <a:pt x="83" y="429"/>
                </a:cubicBezTo>
                <a:cubicBezTo>
                  <a:pt x="89" y="426"/>
                  <a:pt x="89" y="422"/>
                  <a:pt x="93" y="417"/>
                </a:cubicBezTo>
                <a:cubicBezTo>
                  <a:pt x="96" y="411"/>
                  <a:pt x="98" y="411"/>
                  <a:pt x="100" y="403"/>
                </a:cubicBezTo>
                <a:cubicBezTo>
                  <a:pt x="101" y="397"/>
                  <a:pt x="96" y="397"/>
                  <a:pt x="103" y="392"/>
                </a:cubicBezTo>
                <a:cubicBezTo>
                  <a:pt x="106" y="389"/>
                  <a:pt x="111" y="390"/>
                  <a:pt x="113" y="387"/>
                </a:cubicBezTo>
                <a:cubicBezTo>
                  <a:pt x="115" y="385"/>
                  <a:pt x="115" y="381"/>
                  <a:pt x="116" y="379"/>
                </a:cubicBezTo>
                <a:cubicBezTo>
                  <a:pt x="120" y="375"/>
                  <a:pt x="125" y="375"/>
                  <a:pt x="131" y="375"/>
                </a:cubicBezTo>
                <a:cubicBezTo>
                  <a:pt x="131" y="384"/>
                  <a:pt x="111" y="385"/>
                  <a:pt x="119" y="398"/>
                </a:cubicBezTo>
                <a:cubicBezTo>
                  <a:pt x="124" y="406"/>
                  <a:pt x="137" y="391"/>
                  <a:pt x="136" y="381"/>
                </a:cubicBezTo>
                <a:cubicBezTo>
                  <a:pt x="142" y="381"/>
                  <a:pt x="149" y="381"/>
                  <a:pt x="154" y="384"/>
                </a:cubicBezTo>
                <a:cubicBezTo>
                  <a:pt x="157" y="385"/>
                  <a:pt x="159" y="390"/>
                  <a:pt x="161" y="392"/>
                </a:cubicBezTo>
                <a:cubicBezTo>
                  <a:pt x="165" y="393"/>
                  <a:pt x="167" y="391"/>
                  <a:pt x="170" y="392"/>
                </a:cubicBezTo>
                <a:cubicBezTo>
                  <a:pt x="173" y="392"/>
                  <a:pt x="178" y="393"/>
                  <a:pt x="181" y="393"/>
                </a:cubicBezTo>
                <a:cubicBezTo>
                  <a:pt x="189" y="394"/>
                  <a:pt x="194" y="395"/>
                  <a:pt x="200" y="397"/>
                </a:cubicBezTo>
                <a:cubicBezTo>
                  <a:pt x="210" y="401"/>
                  <a:pt x="211" y="410"/>
                  <a:pt x="223" y="409"/>
                </a:cubicBezTo>
                <a:cubicBezTo>
                  <a:pt x="229" y="409"/>
                  <a:pt x="242" y="407"/>
                  <a:pt x="246" y="416"/>
                </a:cubicBezTo>
                <a:cubicBezTo>
                  <a:pt x="249" y="423"/>
                  <a:pt x="244" y="423"/>
                  <a:pt x="246" y="428"/>
                </a:cubicBezTo>
                <a:cubicBezTo>
                  <a:pt x="248" y="439"/>
                  <a:pt x="263" y="442"/>
                  <a:pt x="270" y="448"/>
                </a:cubicBezTo>
                <a:cubicBezTo>
                  <a:pt x="252" y="449"/>
                  <a:pt x="275" y="467"/>
                  <a:pt x="279" y="472"/>
                </a:cubicBezTo>
                <a:cubicBezTo>
                  <a:pt x="262" y="492"/>
                  <a:pt x="293" y="494"/>
                  <a:pt x="302" y="503"/>
                </a:cubicBezTo>
                <a:cubicBezTo>
                  <a:pt x="305" y="506"/>
                  <a:pt x="302" y="509"/>
                  <a:pt x="306" y="512"/>
                </a:cubicBezTo>
                <a:cubicBezTo>
                  <a:pt x="310" y="514"/>
                  <a:pt x="316" y="512"/>
                  <a:pt x="320" y="515"/>
                </a:cubicBezTo>
                <a:cubicBezTo>
                  <a:pt x="325" y="518"/>
                  <a:pt x="328" y="530"/>
                  <a:pt x="326" y="536"/>
                </a:cubicBezTo>
                <a:cubicBezTo>
                  <a:pt x="319" y="537"/>
                  <a:pt x="319" y="525"/>
                  <a:pt x="309" y="527"/>
                </a:cubicBezTo>
                <a:cubicBezTo>
                  <a:pt x="309" y="531"/>
                  <a:pt x="309" y="534"/>
                  <a:pt x="311" y="537"/>
                </a:cubicBezTo>
                <a:cubicBezTo>
                  <a:pt x="312" y="552"/>
                  <a:pt x="314" y="568"/>
                  <a:pt x="315" y="583"/>
                </a:cubicBezTo>
                <a:cubicBezTo>
                  <a:pt x="312" y="586"/>
                  <a:pt x="311" y="605"/>
                  <a:pt x="312" y="609"/>
                </a:cubicBezTo>
                <a:cubicBezTo>
                  <a:pt x="314" y="615"/>
                  <a:pt x="322" y="618"/>
                  <a:pt x="326" y="622"/>
                </a:cubicBezTo>
                <a:cubicBezTo>
                  <a:pt x="334" y="628"/>
                  <a:pt x="331" y="627"/>
                  <a:pt x="331" y="634"/>
                </a:cubicBezTo>
                <a:cubicBezTo>
                  <a:pt x="332" y="641"/>
                  <a:pt x="330" y="640"/>
                  <a:pt x="335" y="646"/>
                </a:cubicBezTo>
                <a:cubicBezTo>
                  <a:pt x="338" y="651"/>
                  <a:pt x="343" y="656"/>
                  <a:pt x="346" y="660"/>
                </a:cubicBezTo>
                <a:cubicBezTo>
                  <a:pt x="351" y="668"/>
                  <a:pt x="359" y="676"/>
                  <a:pt x="363" y="686"/>
                </a:cubicBezTo>
                <a:cubicBezTo>
                  <a:pt x="365" y="690"/>
                  <a:pt x="369" y="695"/>
                  <a:pt x="370" y="699"/>
                </a:cubicBezTo>
                <a:cubicBezTo>
                  <a:pt x="371" y="702"/>
                  <a:pt x="370" y="707"/>
                  <a:pt x="371" y="709"/>
                </a:cubicBezTo>
                <a:cubicBezTo>
                  <a:pt x="374" y="714"/>
                  <a:pt x="383" y="712"/>
                  <a:pt x="385" y="717"/>
                </a:cubicBezTo>
                <a:cubicBezTo>
                  <a:pt x="386" y="719"/>
                  <a:pt x="380" y="725"/>
                  <a:pt x="382" y="729"/>
                </a:cubicBezTo>
                <a:cubicBezTo>
                  <a:pt x="383" y="732"/>
                  <a:pt x="388" y="735"/>
                  <a:pt x="391" y="738"/>
                </a:cubicBezTo>
                <a:cubicBezTo>
                  <a:pt x="394" y="741"/>
                  <a:pt x="400" y="745"/>
                  <a:pt x="402" y="748"/>
                </a:cubicBezTo>
                <a:cubicBezTo>
                  <a:pt x="403" y="749"/>
                  <a:pt x="405" y="755"/>
                  <a:pt x="406" y="757"/>
                </a:cubicBezTo>
                <a:cubicBezTo>
                  <a:pt x="408" y="760"/>
                  <a:pt x="412" y="765"/>
                  <a:pt x="414" y="767"/>
                </a:cubicBezTo>
                <a:cubicBezTo>
                  <a:pt x="416" y="762"/>
                  <a:pt x="406" y="748"/>
                  <a:pt x="404" y="742"/>
                </a:cubicBezTo>
                <a:cubicBezTo>
                  <a:pt x="401" y="733"/>
                  <a:pt x="398" y="732"/>
                  <a:pt x="387" y="727"/>
                </a:cubicBezTo>
                <a:cubicBezTo>
                  <a:pt x="386" y="716"/>
                  <a:pt x="386" y="699"/>
                  <a:pt x="375" y="693"/>
                </a:cubicBezTo>
                <a:cubicBezTo>
                  <a:pt x="377" y="691"/>
                  <a:pt x="382" y="688"/>
                  <a:pt x="386" y="689"/>
                </a:cubicBezTo>
                <a:cubicBezTo>
                  <a:pt x="395" y="692"/>
                  <a:pt x="391" y="700"/>
                  <a:pt x="393" y="707"/>
                </a:cubicBezTo>
                <a:cubicBezTo>
                  <a:pt x="395" y="712"/>
                  <a:pt x="402" y="714"/>
                  <a:pt x="405" y="718"/>
                </a:cubicBezTo>
                <a:cubicBezTo>
                  <a:pt x="407" y="722"/>
                  <a:pt x="408" y="726"/>
                  <a:pt x="411" y="731"/>
                </a:cubicBezTo>
                <a:cubicBezTo>
                  <a:pt x="414" y="735"/>
                  <a:pt x="418" y="735"/>
                  <a:pt x="420" y="741"/>
                </a:cubicBezTo>
                <a:cubicBezTo>
                  <a:pt x="424" y="748"/>
                  <a:pt x="423" y="750"/>
                  <a:pt x="428" y="755"/>
                </a:cubicBezTo>
                <a:cubicBezTo>
                  <a:pt x="438" y="763"/>
                  <a:pt x="443" y="765"/>
                  <a:pt x="446" y="778"/>
                </a:cubicBezTo>
                <a:cubicBezTo>
                  <a:pt x="447" y="781"/>
                  <a:pt x="446" y="789"/>
                  <a:pt x="448" y="792"/>
                </a:cubicBezTo>
                <a:cubicBezTo>
                  <a:pt x="450" y="798"/>
                  <a:pt x="461" y="797"/>
                  <a:pt x="466" y="801"/>
                </a:cubicBezTo>
                <a:cubicBezTo>
                  <a:pt x="469" y="804"/>
                  <a:pt x="470" y="809"/>
                  <a:pt x="474" y="811"/>
                </a:cubicBezTo>
                <a:cubicBezTo>
                  <a:pt x="479" y="814"/>
                  <a:pt x="483" y="815"/>
                  <a:pt x="488" y="818"/>
                </a:cubicBezTo>
                <a:cubicBezTo>
                  <a:pt x="497" y="824"/>
                  <a:pt x="500" y="830"/>
                  <a:pt x="512" y="828"/>
                </a:cubicBezTo>
                <a:cubicBezTo>
                  <a:pt x="516" y="827"/>
                  <a:pt x="521" y="823"/>
                  <a:pt x="526" y="824"/>
                </a:cubicBezTo>
                <a:cubicBezTo>
                  <a:pt x="531" y="825"/>
                  <a:pt x="530" y="829"/>
                  <a:pt x="534" y="832"/>
                </a:cubicBezTo>
                <a:cubicBezTo>
                  <a:pt x="537" y="834"/>
                  <a:pt x="541" y="833"/>
                  <a:pt x="544" y="834"/>
                </a:cubicBezTo>
                <a:cubicBezTo>
                  <a:pt x="547" y="836"/>
                  <a:pt x="549" y="839"/>
                  <a:pt x="552" y="841"/>
                </a:cubicBezTo>
                <a:cubicBezTo>
                  <a:pt x="559" y="844"/>
                  <a:pt x="566" y="842"/>
                  <a:pt x="572" y="847"/>
                </a:cubicBezTo>
                <a:cubicBezTo>
                  <a:pt x="574" y="848"/>
                  <a:pt x="575" y="853"/>
                  <a:pt x="578" y="855"/>
                </a:cubicBezTo>
                <a:cubicBezTo>
                  <a:pt x="580" y="857"/>
                  <a:pt x="585" y="857"/>
                  <a:pt x="588" y="860"/>
                </a:cubicBezTo>
                <a:cubicBezTo>
                  <a:pt x="589" y="861"/>
                  <a:pt x="588" y="870"/>
                  <a:pt x="590" y="873"/>
                </a:cubicBezTo>
                <a:cubicBezTo>
                  <a:pt x="592" y="877"/>
                  <a:pt x="598" y="877"/>
                  <a:pt x="602" y="881"/>
                </a:cubicBezTo>
                <a:cubicBezTo>
                  <a:pt x="605" y="885"/>
                  <a:pt x="603" y="890"/>
                  <a:pt x="609" y="892"/>
                </a:cubicBezTo>
                <a:cubicBezTo>
                  <a:pt x="612" y="893"/>
                  <a:pt x="617" y="890"/>
                  <a:pt x="621" y="890"/>
                </a:cubicBezTo>
                <a:cubicBezTo>
                  <a:pt x="628" y="892"/>
                  <a:pt x="634" y="902"/>
                  <a:pt x="634" y="888"/>
                </a:cubicBezTo>
                <a:cubicBezTo>
                  <a:pt x="656" y="883"/>
                  <a:pt x="645" y="923"/>
                  <a:pt x="644" y="933"/>
                </a:cubicBezTo>
                <a:cubicBezTo>
                  <a:pt x="633" y="939"/>
                  <a:pt x="634" y="948"/>
                  <a:pt x="627" y="958"/>
                </a:cubicBezTo>
                <a:cubicBezTo>
                  <a:pt x="622" y="964"/>
                  <a:pt x="620" y="966"/>
                  <a:pt x="621" y="975"/>
                </a:cubicBezTo>
                <a:cubicBezTo>
                  <a:pt x="621" y="986"/>
                  <a:pt x="629" y="988"/>
                  <a:pt x="632" y="997"/>
                </a:cubicBezTo>
                <a:cubicBezTo>
                  <a:pt x="627" y="1002"/>
                  <a:pt x="624" y="1005"/>
                  <a:pt x="626" y="1013"/>
                </a:cubicBezTo>
                <a:cubicBezTo>
                  <a:pt x="638" y="1014"/>
                  <a:pt x="634" y="1028"/>
                  <a:pt x="637" y="1036"/>
                </a:cubicBezTo>
                <a:cubicBezTo>
                  <a:pt x="638" y="1038"/>
                  <a:pt x="641" y="1039"/>
                  <a:pt x="642" y="1041"/>
                </a:cubicBezTo>
                <a:cubicBezTo>
                  <a:pt x="643" y="1044"/>
                  <a:pt x="641" y="1048"/>
                  <a:pt x="642" y="1051"/>
                </a:cubicBezTo>
                <a:cubicBezTo>
                  <a:pt x="645" y="1059"/>
                  <a:pt x="652" y="1060"/>
                  <a:pt x="656" y="1068"/>
                </a:cubicBezTo>
                <a:cubicBezTo>
                  <a:pt x="659" y="1073"/>
                  <a:pt x="658" y="1078"/>
                  <a:pt x="660" y="1082"/>
                </a:cubicBezTo>
                <a:cubicBezTo>
                  <a:pt x="664" y="1089"/>
                  <a:pt x="671" y="1090"/>
                  <a:pt x="677" y="1093"/>
                </a:cubicBezTo>
                <a:cubicBezTo>
                  <a:pt x="683" y="1097"/>
                  <a:pt x="685" y="1101"/>
                  <a:pt x="690" y="1105"/>
                </a:cubicBezTo>
                <a:cubicBezTo>
                  <a:pt x="693" y="1108"/>
                  <a:pt x="697" y="1107"/>
                  <a:pt x="699" y="1113"/>
                </a:cubicBezTo>
                <a:cubicBezTo>
                  <a:pt x="700" y="1113"/>
                  <a:pt x="701" y="1113"/>
                  <a:pt x="703" y="1113"/>
                </a:cubicBezTo>
                <a:moveTo>
                  <a:pt x="1894" y="57"/>
                </a:moveTo>
                <a:cubicBezTo>
                  <a:pt x="1892" y="53"/>
                  <a:pt x="1880" y="46"/>
                  <a:pt x="1875" y="45"/>
                </a:cubicBezTo>
                <a:cubicBezTo>
                  <a:pt x="1867" y="43"/>
                  <a:pt x="1865" y="52"/>
                  <a:pt x="1857" y="51"/>
                </a:cubicBezTo>
                <a:cubicBezTo>
                  <a:pt x="1856" y="54"/>
                  <a:pt x="1857" y="60"/>
                  <a:pt x="1856" y="62"/>
                </a:cubicBezTo>
                <a:cubicBezTo>
                  <a:pt x="1854" y="65"/>
                  <a:pt x="1847" y="64"/>
                  <a:pt x="1846" y="69"/>
                </a:cubicBezTo>
                <a:cubicBezTo>
                  <a:pt x="1844" y="79"/>
                  <a:pt x="1864" y="69"/>
                  <a:pt x="1868" y="70"/>
                </a:cubicBezTo>
                <a:cubicBezTo>
                  <a:pt x="1869" y="74"/>
                  <a:pt x="1864" y="76"/>
                  <a:pt x="1864" y="79"/>
                </a:cubicBezTo>
                <a:cubicBezTo>
                  <a:pt x="1865" y="81"/>
                  <a:pt x="1871" y="84"/>
                  <a:pt x="1872" y="87"/>
                </a:cubicBezTo>
                <a:cubicBezTo>
                  <a:pt x="1879" y="84"/>
                  <a:pt x="1879" y="91"/>
                  <a:pt x="1885" y="92"/>
                </a:cubicBezTo>
                <a:cubicBezTo>
                  <a:pt x="1887" y="92"/>
                  <a:pt x="1888" y="90"/>
                  <a:pt x="1890" y="90"/>
                </a:cubicBezTo>
                <a:cubicBezTo>
                  <a:pt x="1893" y="89"/>
                  <a:pt x="1897" y="89"/>
                  <a:pt x="1899" y="88"/>
                </a:cubicBezTo>
                <a:cubicBezTo>
                  <a:pt x="1912" y="85"/>
                  <a:pt x="1909" y="95"/>
                  <a:pt x="1909" y="105"/>
                </a:cubicBezTo>
                <a:cubicBezTo>
                  <a:pt x="1912" y="106"/>
                  <a:pt x="1920" y="104"/>
                  <a:pt x="1924" y="104"/>
                </a:cubicBezTo>
                <a:cubicBezTo>
                  <a:pt x="1931" y="103"/>
                  <a:pt x="1937" y="98"/>
                  <a:pt x="1945" y="97"/>
                </a:cubicBezTo>
                <a:cubicBezTo>
                  <a:pt x="1943" y="95"/>
                  <a:pt x="1944" y="91"/>
                  <a:pt x="1942" y="88"/>
                </a:cubicBezTo>
                <a:cubicBezTo>
                  <a:pt x="1940" y="86"/>
                  <a:pt x="1936" y="87"/>
                  <a:pt x="1934" y="83"/>
                </a:cubicBezTo>
                <a:cubicBezTo>
                  <a:pt x="1933" y="83"/>
                  <a:pt x="1932" y="82"/>
                  <a:pt x="1931" y="83"/>
                </a:cubicBezTo>
                <a:cubicBezTo>
                  <a:pt x="1931" y="76"/>
                  <a:pt x="1923" y="78"/>
                  <a:pt x="1919" y="78"/>
                </a:cubicBezTo>
                <a:cubicBezTo>
                  <a:pt x="1917" y="82"/>
                  <a:pt x="1917" y="89"/>
                  <a:pt x="1912" y="89"/>
                </a:cubicBezTo>
                <a:cubicBezTo>
                  <a:pt x="1907" y="89"/>
                  <a:pt x="1906" y="83"/>
                  <a:pt x="1905" y="79"/>
                </a:cubicBezTo>
                <a:cubicBezTo>
                  <a:pt x="1904" y="74"/>
                  <a:pt x="1905" y="71"/>
                  <a:pt x="1902" y="67"/>
                </a:cubicBezTo>
                <a:cubicBezTo>
                  <a:pt x="1897" y="62"/>
                  <a:pt x="1896" y="66"/>
                  <a:pt x="1892" y="66"/>
                </a:cubicBezTo>
                <a:cubicBezTo>
                  <a:pt x="1890" y="66"/>
                  <a:pt x="1890" y="63"/>
                  <a:pt x="1887" y="63"/>
                </a:cubicBezTo>
                <a:cubicBezTo>
                  <a:pt x="1884" y="64"/>
                  <a:pt x="1883" y="65"/>
                  <a:pt x="1881" y="66"/>
                </a:cubicBezTo>
                <a:cubicBezTo>
                  <a:pt x="1880" y="67"/>
                  <a:pt x="1872" y="74"/>
                  <a:pt x="1873" y="67"/>
                </a:cubicBezTo>
                <a:cubicBezTo>
                  <a:pt x="1875" y="60"/>
                  <a:pt x="1891" y="60"/>
                  <a:pt x="1894" y="55"/>
                </a:cubicBezTo>
                <a:cubicBezTo>
                  <a:pt x="1891" y="50"/>
                  <a:pt x="1884" y="51"/>
                  <a:pt x="1881" y="47"/>
                </a:cubicBezTo>
                <a:moveTo>
                  <a:pt x="1604" y="229"/>
                </a:moveTo>
                <a:cubicBezTo>
                  <a:pt x="1605" y="228"/>
                  <a:pt x="1604" y="226"/>
                  <a:pt x="1604" y="224"/>
                </a:cubicBezTo>
                <a:cubicBezTo>
                  <a:pt x="1601" y="224"/>
                  <a:pt x="1598" y="222"/>
                  <a:pt x="1596" y="220"/>
                </a:cubicBezTo>
                <a:cubicBezTo>
                  <a:pt x="1591" y="216"/>
                  <a:pt x="1594" y="217"/>
                  <a:pt x="1593" y="210"/>
                </a:cubicBezTo>
                <a:cubicBezTo>
                  <a:pt x="1593" y="207"/>
                  <a:pt x="1587" y="195"/>
                  <a:pt x="1597" y="196"/>
                </a:cubicBezTo>
                <a:cubicBezTo>
                  <a:pt x="1597" y="194"/>
                  <a:pt x="1596" y="189"/>
                  <a:pt x="1597" y="187"/>
                </a:cubicBezTo>
                <a:cubicBezTo>
                  <a:pt x="1598" y="185"/>
                  <a:pt x="1599" y="187"/>
                  <a:pt x="1600" y="185"/>
                </a:cubicBezTo>
                <a:cubicBezTo>
                  <a:pt x="1601" y="185"/>
                  <a:pt x="1603" y="184"/>
                  <a:pt x="1604" y="184"/>
                </a:cubicBezTo>
                <a:cubicBezTo>
                  <a:pt x="1604" y="183"/>
                  <a:pt x="1604" y="181"/>
                  <a:pt x="1604" y="180"/>
                </a:cubicBezTo>
                <a:cubicBezTo>
                  <a:pt x="1606" y="177"/>
                  <a:pt x="1607" y="174"/>
                  <a:pt x="1609" y="172"/>
                </a:cubicBezTo>
                <a:cubicBezTo>
                  <a:pt x="1611" y="171"/>
                  <a:pt x="1614" y="171"/>
                  <a:pt x="1615" y="169"/>
                </a:cubicBezTo>
                <a:cubicBezTo>
                  <a:pt x="1617" y="167"/>
                  <a:pt x="1617" y="164"/>
                  <a:pt x="1618" y="162"/>
                </a:cubicBezTo>
                <a:cubicBezTo>
                  <a:pt x="1621" y="158"/>
                  <a:pt x="1621" y="161"/>
                  <a:pt x="1624" y="160"/>
                </a:cubicBezTo>
                <a:cubicBezTo>
                  <a:pt x="1628" y="158"/>
                  <a:pt x="1636" y="157"/>
                  <a:pt x="1638" y="153"/>
                </a:cubicBezTo>
                <a:cubicBezTo>
                  <a:pt x="1639" y="154"/>
                  <a:pt x="1641" y="153"/>
                  <a:pt x="1643" y="153"/>
                </a:cubicBezTo>
                <a:cubicBezTo>
                  <a:pt x="1643" y="152"/>
                  <a:pt x="1645" y="150"/>
                  <a:pt x="1645" y="148"/>
                </a:cubicBezTo>
                <a:cubicBezTo>
                  <a:pt x="1647" y="148"/>
                  <a:pt x="1651" y="149"/>
                  <a:pt x="1653" y="148"/>
                </a:cubicBezTo>
                <a:cubicBezTo>
                  <a:pt x="1656" y="148"/>
                  <a:pt x="1657" y="145"/>
                  <a:pt x="1659" y="144"/>
                </a:cubicBezTo>
                <a:cubicBezTo>
                  <a:pt x="1663" y="143"/>
                  <a:pt x="1668" y="143"/>
                  <a:pt x="1671" y="143"/>
                </a:cubicBezTo>
                <a:cubicBezTo>
                  <a:pt x="1674" y="142"/>
                  <a:pt x="1674" y="144"/>
                  <a:pt x="1677" y="142"/>
                </a:cubicBezTo>
                <a:cubicBezTo>
                  <a:pt x="1677" y="142"/>
                  <a:pt x="1681" y="138"/>
                  <a:pt x="1681" y="138"/>
                </a:cubicBezTo>
                <a:cubicBezTo>
                  <a:pt x="1685" y="133"/>
                  <a:pt x="1681" y="134"/>
                  <a:pt x="1682" y="127"/>
                </a:cubicBezTo>
                <a:cubicBezTo>
                  <a:pt x="1682" y="126"/>
                  <a:pt x="1679" y="125"/>
                  <a:pt x="1678" y="125"/>
                </a:cubicBezTo>
                <a:cubicBezTo>
                  <a:pt x="1676" y="131"/>
                  <a:pt x="1670" y="127"/>
                  <a:pt x="1665" y="130"/>
                </a:cubicBezTo>
                <a:cubicBezTo>
                  <a:pt x="1662" y="132"/>
                  <a:pt x="1660" y="136"/>
                  <a:pt x="1655" y="137"/>
                </a:cubicBezTo>
                <a:cubicBezTo>
                  <a:pt x="1646" y="139"/>
                  <a:pt x="1636" y="139"/>
                  <a:pt x="1628" y="138"/>
                </a:cubicBezTo>
                <a:cubicBezTo>
                  <a:pt x="1628" y="139"/>
                  <a:pt x="1627" y="141"/>
                  <a:pt x="1627" y="142"/>
                </a:cubicBezTo>
                <a:cubicBezTo>
                  <a:pt x="1624" y="139"/>
                  <a:pt x="1624" y="142"/>
                  <a:pt x="1622" y="142"/>
                </a:cubicBezTo>
                <a:cubicBezTo>
                  <a:pt x="1622" y="142"/>
                  <a:pt x="1616" y="144"/>
                  <a:pt x="1616" y="144"/>
                </a:cubicBezTo>
                <a:cubicBezTo>
                  <a:pt x="1610" y="147"/>
                  <a:pt x="1611" y="148"/>
                  <a:pt x="1603" y="150"/>
                </a:cubicBezTo>
                <a:cubicBezTo>
                  <a:pt x="1607" y="152"/>
                  <a:pt x="1606" y="157"/>
                  <a:pt x="1602" y="159"/>
                </a:cubicBezTo>
                <a:cubicBezTo>
                  <a:pt x="1597" y="154"/>
                  <a:pt x="1591" y="158"/>
                  <a:pt x="1590" y="163"/>
                </a:cubicBezTo>
                <a:cubicBezTo>
                  <a:pt x="1590" y="165"/>
                  <a:pt x="1593" y="166"/>
                  <a:pt x="1591" y="170"/>
                </a:cubicBezTo>
                <a:cubicBezTo>
                  <a:pt x="1590" y="171"/>
                  <a:pt x="1586" y="171"/>
                  <a:pt x="1585" y="172"/>
                </a:cubicBezTo>
                <a:cubicBezTo>
                  <a:pt x="1586" y="172"/>
                  <a:pt x="1586" y="173"/>
                  <a:pt x="1587" y="173"/>
                </a:cubicBezTo>
                <a:cubicBezTo>
                  <a:pt x="1587" y="175"/>
                  <a:pt x="1586" y="177"/>
                  <a:pt x="1585" y="178"/>
                </a:cubicBezTo>
                <a:cubicBezTo>
                  <a:pt x="1581" y="177"/>
                  <a:pt x="1578" y="179"/>
                  <a:pt x="1575" y="180"/>
                </a:cubicBezTo>
                <a:cubicBezTo>
                  <a:pt x="1577" y="182"/>
                  <a:pt x="1581" y="182"/>
                  <a:pt x="1581" y="185"/>
                </a:cubicBezTo>
                <a:cubicBezTo>
                  <a:pt x="1578" y="186"/>
                  <a:pt x="1574" y="187"/>
                  <a:pt x="1571" y="189"/>
                </a:cubicBezTo>
                <a:cubicBezTo>
                  <a:pt x="1572" y="193"/>
                  <a:pt x="1572" y="194"/>
                  <a:pt x="1571" y="197"/>
                </a:cubicBezTo>
                <a:cubicBezTo>
                  <a:pt x="1571" y="198"/>
                  <a:pt x="1570" y="199"/>
                  <a:pt x="1569" y="200"/>
                </a:cubicBezTo>
                <a:cubicBezTo>
                  <a:pt x="1569" y="202"/>
                  <a:pt x="1569" y="205"/>
                  <a:pt x="1569" y="207"/>
                </a:cubicBezTo>
                <a:cubicBezTo>
                  <a:pt x="1562" y="207"/>
                  <a:pt x="1560" y="210"/>
                  <a:pt x="1564" y="216"/>
                </a:cubicBezTo>
                <a:cubicBezTo>
                  <a:pt x="1569" y="224"/>
                  <a:pt x="1572" y="213"/>
                  <a:pt x="1577" y="218"/>
                </a:cubicBezTo>
                <a:cubicBezTo>
                  <a:pt x="1579" y="220"/>
                  <a:pt x="1576" y="223"/>
                  <a:pt x="1577" y="226"/>
                </a:cubicBezTo>
                <a:cubicBezTo>
                  <a:pt x="1579" y="229"/>
                  <a:pt x="1582" y="228"/>
                  <a:pt x="1585" y="228"/>
                </a:cubicBezTo>
                <a:cubicBezTo>
                  <a:pt x="1591" y="228"/>
                  <a:pt x="1597" y="226"/>
                  <a:pt x="1602" y="230"/>
                </a:cubicBezTo>
                <a:moveTo>
                  <a:pt x="1336" y="112"/>
                </a:moveTo>
                <a:cubicBezTo>
                  <a:pt x="1339" y="112"/>
                  <a:pt x="1364" y="146"/>
                  <a:pt x="1365" y="119"/>
                </a:cubicBezTo>
                <a:cubicBezTo>
                  <a:pt x="1363" y="119"/>
                  <a:pt x="1360" y="119"/>
                  <a:pt x="1358" y="119"/>
                </a:cubicBezTo>
                <a:cubicBezTo>
                  <a:pt x="1359" y="111"/>
                  <a:pt x="1354" y="106"/>
                  <a:pt x="1346" y="107"/>
                </a:cubicBezTo>
                <a:cubicBezTo>
                  <a:pt x="1344" y="99"/>
                  <a:pt x="1338" y="91"/>
                  <a:pt x="1331" y="87"/>
                </a:cubicBezTo>
                <a:cubicBezTo>
                  <a:pt x="1344" y="81"/>
                  <a:pt x="1348" y="92"/>
                  <a:pt x="1358" y="93"/>
                </a:cubicBezTo>
                <a:cubicBezTo>
                  <a:pt x="1366" y="94"/>
                  <a:pt x="1384" y="85"/>
                  <a:pt x="1385" y="77"/>
                </a:cubicBezTo>
                <a:cubicBezTo>
                  <a:pt x="1381" y="78"/>
                  <a:pt x="1376" y="76"/>
                  <a:pt x="1372" y="76"/>
                </a:cubicBezTo>
                <a:cubicBezTo>
                  <a:pt x="1372" y="75"/>
                  <a:pt x="1372" y="73"/>
                  <a:pt x="1371" y="72"/>
                </a:cubicBezTo>
                <a:cubicBezTo>
                  <a:pt x="1366" y="70"/>
                  <a:pt x="1359" y="71"/>
                  <a:pt x="1355" y="75"/>
                </a:cubicBezTo>
                <a:cubicBezTo>
                  <a:pt x="1347" y="65"/>
                  <a:pt x="1326" y="73"/>
                  <a:pt x="1319" y="80"/>
                </a:cubicBezTo>
                <a:cubicBezTo>
                  <a:pt x="1329" y="78"/>
                  <a:pt x="1335" y="85"/>
                  <a:pt x="1337" y="94"/>
                </a:cubicBezTo>
                <a:cubicBezTo>
                  <a:pt x="1330" y="93"/>
                  <a:pt x="1314" y="87"/>
                  <a:pt x="1312" y="80"/>
                </a:cubicBezTo>
                <a:cubicBezTo>
                  <a:pt x="1308" y="80"/>
                  <a:pt x="1307" y="80"/>
                  <a:pt x="1304" y="83"/>
                </a:cubicBezTo>
                <a:cubicBezTo>
                  <a:pt x="1311" y="91"/>
                  <a:pt x="1312" y="104"/>
                  <a:pt x="1297" y="97"/>
                </a:cubicBezTo>
                <a:cubicBezTo>
                  <a:pt x="1298" y="93"/>
                  <a:pt x="1296" y="87"/>
                  <a:pt x="1296" y="84"/>
                </a:cubicBezTo>
                <a:cubicBezTo>
                  <a:pt x="1287" y="88"/>
                  <a:pt x="1277" y="79"/>
                  <a:pt x="1270" y="87"/>
                </a:cubicBezTo>
                <a:cubicBezTo>
                  <a:pt x="1264" y="94"/>
                  <a:pt x="1270" y="115"/>
                  <a:pt x="1278" y="115"/>
                </a:cubicBezTo>
                <a:cubicBezTo>
                  <a:pt x="1278" y="109"/>
                  <a:pt x="1281" y="108"/>
                  <a:pt x="1283" y="103"/>
                </a:cubicBezTo>
                <a:cubicBezTo>
                  <a:pt x="1286" y="109"/>
                  <a:pt x="1289" y="110"/>
                  <a:pt x="1293" y="112"/>
                </a:cubicBezTo>
                <a:cubicBezTo>
                  <a:pt x="1293" y="108"/>
                  <a:pt x="1295" y="105"/>
                  <a:pt x="1295" y="102"/>
                </a:cubicBezTo>
                <a:cubicBezTo>
                  <a:pt x="1298" y="102"/>
                  <a:pt x="1306" y="103"/>
                  <a:pt x="1308" y="104"/>
                </a:cubicBezTo>
                <a:cubicBezTo>
                  <a:pt x="1310" y="114"/>
                  <a:pt x="1300" y="116"/>
                  <a:pt x="1292" y="116"/>
                </a:cubicBezTo>
                <a:cubicBezTo>
                  <a:pt x="1292" y="117"/>
                  <a:pt x="1292" y="119"/>
                  <a:pt x="1292" y="121"/>
                </a:cubicBezTo>
                <a:cubicBezTo>
                  <a:pt x="1298" y="116"/>
                  <a:pt x="1299" y="119"/>
                  <a:pt x="1305" y="119"/>
                </a:cubicBezTo>
                <a:cubicBezTo>
                  <a:pt x="1303" y="123"/>
                  <a:pt x="1302" y="128"/>
                  <a:pt x="1298" y="131"/>
                </a:cubicBezTo>
                <a:cubicBezTo>
                  <a:pt x="1310" y="161"/>
                  <a:pt x="1321" y="102"/>
                  <a:pt x="1336" y="109"/>
                </a:cubicBezTo>
                <a:moveTo>
                  <a:pt x="1171" y="397"/>
                </a:moveTo>
                <a:cubicBezTo>
                  <a:pt x="1148" y="404"/>
                  <a:pt x="1151" y="416"/>
                  <a:pt x="1160" y="431"/>
                </a:cubicBezTo>
                <a:cubicBezTo>
                  <a:pt x="1162" y="434"/>
                  <a:pt x="1175" y="445"/>
                  <a:pt x="1176" y="448"/>
                </a:cubicBezTo>
                <a:cubicBezTo>
                  <a:pt x="1177" y="456"/>
                  <a:pt x="1174" y="467"/>
                  <a:pt x="1164" y="460"/>
                </a:cubicBezTo>
                <a:cubicBezTo>
                  <a:pt x="1166" y="469"/>
                  <a:pt x="1164" y="478"/>
                  <a:pt x="1155" y="480"/>
                </a:cubicBezTo>
                <a:cubicBezTo>
                  <a:pt x="1158" y="480"/>
                  <a:pt x="1164" y="482"/>
                  <a:pt x="1169" y="482"/>
                </a:cubicBezTo>
                <a:cubicBezTo>
                  <a:pt x="1168" y="490"/>
                  <a:pt x="1162" y="494"/>
                  <a:pt x="1159" y="502"/>
                </a:cubicBezTo>
                <a:cubicBezTo>
                  <a:pt x="1165" y="501"/>
                  <a:pt x="1167" y="495"/>
                  <a:pt x="1172" y="493"/>
                </a:cubicBezTo>
                <a:cubicBezTo>
                  <a:pt x="1176" y="492"/>
                  <a:pt x="1183" y="491"/>
                  <a:pt x="1186" y="490"/>
                </a:cubicBezTo>
                <a:cubicBezTo>
                  <a:pt x="1200" y="486"/>
                  <a:pt x="1204" y="483"/>
                  <a:pt x="1206" y="467"/>
                </a:cubicBezTo>
                <a:cubicBezTo>
                  <a:pt x="1203" y="467"/>
                  <a:pt x="1199" y="464"/>
                  <a:pt x="1195" y="464"/>
                </a:cubicBezTo>
                <a:cubicBezTo>
                  <a:pt x="1199" y="454"/>
                  <a:pt x="1193" y="450"/>
                  <a:pt x="1188" y="442"/>
                </a:cubicBezTo>
                <a:cubicBezTo>
                  <a:pt x="1183" y="435"/>
                  <a:pt x="1180" y="428"/>
                  <a:pt x="1176" y="421"/>
                </a:cubicBezTo>
                <a:cubicBezTo>
                  <a:pt x="1180" y="418"/>
                  <a:pt x="1181" y="414"/>
                  <a:pt x="1185" y="412"/>
                </a:cubicBezTo>
                <a:cubicBezTo>
                  <a:pt x="1180" y="408"/>
                  <a:pt x="1174" y="408"/>
                  <a:pt x="1167" y="408"/>
                </a:cubicBezTo>
                <a:cubicBezTo>
                  <a:pt x="1168" y="406"/>
                  <a:pt x="1168" y="404"/>
                  <a:pt x="1169" y="402"/>
                </a:cubicBezTo>
                <a:cubicBezTo>
                  <a:pt x="1164" y="397"/>
                  <a:pt x="1160" y="398"/>
                  <a:pt x="1155" y="402"/>
                </a:cubicBezTo>
                <a:moveTo>
                  <a:pt x="1791" y="884"/>
                </a:moveTo>
                <a:cubicBezTo>
                  <a:pt x="1793" y="871"/>
                  <a:pt x="1778" y="874"/>
                  <a:pt x="1778" y="862"/>
                </a:cubicBezTo>
                <a:cubicBezTo>
                  <a:pt x="1778" y="862"/>
                  <a:pt x="1774" y="862"/>
                  <a:pt x="1774" y="862"/>
                </a:cubicBezTo>
                <a:cubicBezTo>
                  <a:pt x="1774" y="868"/>
                  <a:pt x="1775" y="907"/>
                  <a:pt x="1787" y="884"/>
                </a:cubicBezTo>
                <a:moveTo>
                  <a:pt x="2174" y="651"/>
                </a:moveTo>
                <a:cubicBezTo>
                  <a:pt x="2172" y="645"/>
                  <a:pt x="2175" y="644"/>
                  <a:pt x="2177" y="640"/>
                </a:cubicBezTo>
                <a:cubicBezTo>
                  <a:pt x="2178" y="638"/>
                  <a:pt x="2176" y="636"/>
                  <a:pt x="2179" y="635"/>
                </a:cubicBezTo>
                <a:cubicBezTo>
                  <a:pt x="2183" y="633"/>
                  <a:pt x="2181" y="639"/>
                  <a:pt x="2182" y="640"/>
                </a:cubicBezTo>
                <a:cubicBezTo>
                  <a:pt x="2187" y="644"/>
                  <a:pt x="2184" y="634"/>
                  <a:pt x="2189" y="636"/>
                </a:cubicBezTo>
                <a:cubicBezTo>
                  <a:pt x="2193" y="637"/>
                  <a:pt x="2189" y="640"/>
                  <a:pt x="2194" y="640"/>
                </a:cubicBezTo>
                <a:cubicBezTo>
                  <a:pt x="2199" y="639"/>
                  <a:pt x="2200" y="632"/>
                  <a:pt x="2199" y="629"/>
                </a:cubicBezTo>
                <a:cubicBezTo>
                  <a:pt x="2201" y="629"/>
                  <a:pt x="2202" y="631"/>
                  <a:pt x="2202" y="633"/>
                </a:cubicBezTo>
                <a:cubicBezTo>
                  <a:pt x="2209" y="633"/>
                  <a:pt x="2205" y="617"/>
                  <a:pt x="2205" y="613"/>
                </a:cubicBezTo>
                <a:cubicBezTo>
                  <a:pt x="2205" y="612"/>
                  <a:pt x="2207" y="610"/>
                  <a:pt x="2207" y="608"/>
                </a:cubicBezTo>
                <a:cubicBezTo>
                  <a:pt x="2207" y="607"/>
                  <a:pt x="2206" y="605"/>
                  <a:pt x="2207" y="604"/>
                </a:cubicBezTo>
                <a:cubicBezTo>
                  <a:pt x="2209" y="601"/>
                  <a:pt x="2212" y="601"/>
                  <a:pt x="2213" y="597"/>
                </a:cubicBezTo>
                <a:cubicBezTo>
                  <a:pt x="2215" y="590"/>
                  <a:pt x="2213" y="581"/>
                  <a:pt x="2210" y="575"/>
                </a:cubicBezTo>
                <a:cubicBezTo>
                  <a:pt x="2207" y="571"/>
                  <a:pt x="2203" y="568"/>
                  <a:pt x="2205" y="561"/>
                </a:cubicBezTo>
                <a:cubicBezTo>
                  <a:pt x="2209" y="561"/>
                  <a:pt x="2222" y="558"/>
                  <a:pt x="2222" y="565"/>
                </a:cubicBezTo>
                <a:cubicBezTo>
                  <a:pt x="2226" y="567"/>
                  <a:pt x="2227" y="560"/>
                  <a:pt x="2229" y="559"/>
                </a:cubicBezTo>
                <a:cubicBezTo>
                  <a:pt x="2232" y="557"/>
                  <a:pt x="2235" y="557"/>
                  <a:pt x="2240" y="558"/>
                </a:cubicBezTo>
                <a:cubicBezTo>
                  <a:pt x="2241" y="555"/>
                  <a:pt x="2238" y="553"/>
                  <a:pt x="2236" y="551"/>
                </a:cubicBezTo>
                <a:cubicBezTo>
                  <a:pt x="2234" y="548"/>
                  <a:pt x="2234" y="545"/>
                  <a:pt x="2232" y="543"/>
                </a:cubicBezTo>
                <a:cubicBezTo>
                  <a:pt x="2230" y="540"/>
                  <a:pt x="2226" y="540"/>
                  <a:pt x="2223" y="537"/>
                </a:cubicBezTo>
                <a:cubicBezTo>
                  <a:pt x="2221" y="535"/>
                  <a:pt x="2219" y="530"/>
                  <a:pt x="2216" y="529"/>
                </a:cubicBezTo>
                <a:cubicBezTo>
                  <a:pt x="2209" y="528"/>
                  <a:pt x="2210" y="541"/>
                  <a:pt x="2211" y="545"/>
                </a:cubicBezTo>
                <a:cubicBezTo>
                  <a:pt x="2212" y="553"/>
                  <a:pt x="2214" y="553"/>
                  <a:pt x="2208" y="555"/>
                </a:cubicBezTo>
                <a:cubicBezTo>
                  <a:pt x="2206" y="555"/>
                  <a:pt x="2205" y="555"/>
                  <a:pt x="2203" y="556"/>
                </a:cubicBezTo>
                <a:cubicBezTo>
                  <a:pt x="2202" y="556"/>
                  <a:pt x="2199" y="562"/>
                  <a:pt x="2198" y="563"/>
                </a:cubicBezTo>
                <a:cubicBezTo>
                  <a:pt x="2196" y="568"/>
                  <a:pt x="2198" y="567"/>
                  <a:pt x="2201" y="570"/>
                </a:cubicBezTo>
                <a:cubicBezTo>
                  <a:pt x="2202" y="572"/>
                  <a:pt x="2207" y="578"/>
                  <a:pt x="2200" y="577"/>
                </a:cubicBezTo>
                <a:cubicBezTo>
                  <a:pt x="2200" y="578"/>
                  <a:pt x="2199" y="580"/>
                  <a:pt x="2200" y="582"/>
                </a:cubicBezTo>
                <a:cubicBezTo>
                  <a:pt x="2200" y="583"/>
                  <a:pt x="2202" y="585"/>
                  <a:pt x="2202" y="586"/>
                </a:cubicBezTo>
                <a:cubicBezTo>
                  <a:pt x="2203" y="591"/>
                  <a:pt x="2199" y="594"/>
                  <a:pt x="2197" y="598"/>
                </a:cubicBezTo>
                <a:cubicBezTo>
                  <a:pt x="2194" y="603"/>
                  <a:pt x="2194" y="607"/>
                  <a:pt x="2190" y="611"/>
                </a:cubicBezTo>
                <a:cubicBezTo>
                  <a:pt x="2187" y="614"/>
                  <a:pt x="2185" y="613"/>
                  <a:pt x="2182" y="615"/>
                </a:cubicBezTo>
                <a:cubicBezTo>
                  <a:pt x="2182" y="613"/>
                  <a:pt x="2182" y="610"/>
                  <a:pt x="2179" y="610"/>
                </a:cubicBezTo>
                <a:cubicBezTo>
                  <a:pt x="2177" y="611"/>
                  <a:pt x="2178" y="617"/>
                  <a:pt x="2177" y="618"/>
                </a:cubicBezTo>
                <a:cubicBezTo>
                  <a:pt x="2176" y="621"/>
                  <a:pt x="2175" y="621"/>
                  <a:pt x="2173" y="623"/>
                </a:cubicBezTo>
                <a:cubicBezTo>
                  <a:pt x="2171" y="626"/>
                  <a:pt x="2171" y="628"/>
                  <a:pt x="2167" y="631"/>
                </a:cubicBezTo>
                <a:cubicBezTo>
                  <a:pt x="2163" y="633"/>
                  <a:pt x="2160" y="631"/>
                  <a:pt x="2156" y="630"/>
                </a:cubicBezTo>
                <a:cubicBezTo>
                  <a:pt x="2152" y="628"/>
                  <a:pt x="2154" y="628"/>
                  <a:pt x="2150" y="631"/>
                </a:cubicBezTo>
                <a:cubicBezTo>
                  <a:pt x="2147" y="633"/>
                  <a:pt x="2138" y="637"/>
                  <a:pt x="2139" y="641"/>
                </a:cubicBezTo>
                <a:cubicBezTo>
                  <a:pt x="2145" y="641"/>
                  <a:pt x="2145" y="641"/>
                  <a:pt x="2145" y="641"/>
                </a:cubicBezTo>
                <a:cubicBezTo>
                  <a:pt x="2148" y="639"/>
                  <a:pt x="2148" y="639"/>
                  <a:pt x="2148" y="639"/>
                </a:cubicBezTo>
                <a:cubicBezTo>
                  <a:pt x="2153" y="639"/>
                  <a:pt x="2153" y="639"/>
                  <a:pt x="2153" y="639"/>
                </a:cubicBezTo>
                <a:cubicBezTo>
                  <a:pt x="2158" y="640"/>
                  <a:pt x="2158" y="640"/>
                  <a:pt x="2158" y="640"/>
                </a:cubicBezTo>
                <a:cubicBezTo>
                  <a:pt x="2161" y="636"/>
                  <a:pt x="2161" y="636"/>
                  <a:pt x="2161" y="636"/>
                </a:cubicBezTo>
                <a:cubicBezTo>
                  <a:pt x="2169" y="639"/>
                  <a:pt x="2169" y="639"/>
                  <a:pt x="2169" y="639"/>
                </a:cubicBezTo>
                <a:cubicBezTo>
                  <a:pt x="2166" y="643"/>
                  <a:pt x="2166" y="643"/>
                  <a:pt x="2166" y="643"/>
                </a:cubicBezTo>
                <a:cubicBezTo>
                  <a:pt x="2170" y="649"/>
                  <a:pt x="2170" y="649"/>
                  <a:pt x="2170" y="649"/>
                </a:cubicBezTo>
                <a:lnTo>
                  <a:pt x="2174" y="651"/>
                </a:lnTo>
                <a:close/>
                <a:moveTo>
                  <a:pt x="2129" y="658"/>
                </a:moveTo>
                <a:cubicBezTo>
                  <a:pt x="2131" y="663"/>
                  <a:pt x="2131" y="664"/>
                  <a:pt x="2134" y="667"/>
                </a:cubicBezTo>
                <a:cubicBezTo>
                  <a:pt x="2134" y="666"/>
                  <a:pt x="2139" y="670"/>
                  <a:pt x="2137" y="670"/>
                </a:cubicBezTo>
                <a:cubicBezTo>
                  <a:pt x="2141" y="670"/>
                  <a:pt x="2139" y="670"/>
                  <a:pt x="2141" y="668"/>
                </a:cubicBezTo>
                <a:cubicBezTo>
                  <a:pt x="2144" y="667"/>
                  <a:pt x="2147" y="661"/>
                  <a:pt x="2147" y="658"/>
                </a:cubicBezTo>
                <a:cubicBezTo>
                  <a:pt x="2147" y="654"/>
                  <a:pt x="2146" y="656"/>
                  <a:pt x="2145" y="654"/>
                </a:cubicBezTo>
                <a:cubicBezTo>
                  <a:pt x="2143" y="650"/>
                  <a:pt x="2141" y="646"/>
                  <a:pt x="2148" y="646"/>
                </a:cubicBezTo>
                <a:cubicBezTo>
                  <a:pt x="2148" y="650"/>
                  <a:pt x="2147" y="655"/>
                  <a:pt x="2150" y="657"/>
                </a:cubicBezTo>
                <a:cubicBezTo>
                  <a:pt x="2156" y="661"/>
                  <a:pt x="2153" y="653"/>
                  <a:pt x="2155" y="651"/>
                </a:cubicBezTo>
                <a:cubicBezTo>
                  <a:pt x="2157" y="648"/>
                  <a:pt x="2161" y="651"/>
                  <a:pt x="2159" y="646"/>
                </a:cubicBezTo>
                <a:cubicBezTo>
                  <a:pt x="2158" y="642"/>
                  <a:pt x="2154" y="644"/>
                  <a:pt x="2151" y="644"/>
                </a:cubicBezTo>
                <a:cubicBezTo>
                  <a:pt x="2150" y="644"/>
                  <a:pt x="2150" y="642"/>
                  <a:pt x="2148" y="642"/>
                </a:cubicBezTo>
                <a:cubicBezTo>
                  <a:pt x="2147" y="643"/>
                  <a:pt x="2146" y="645"/>
                  <a:pt x="2145" y="646"/>
                </a:cubicBezTo>
                <a:cubicBezTo>
                  <a:pt x="2140" y="647"/>
                  <a:pt x="2141" y="643"/>
                  <a:pt x="2138" y="644"/>
                </a:cubicBezTo>
                <a:cubicBezTo>
                  <a:pt x="2137" y="644"/>
                  <a:pt x="2132" y="648"/>
                  <a:pt x="2131" y="648"/>
                </a:cubicBezTo>
                <a:cubicBezTo>
                  <a:pt x="2129" y="650"/>
                  <a:pt x="2127" y="649"/>
                  <a:pt x="2128" y="654"/>
                </a:cubicBezTo>
                <a:moveTo>
                  <a:pt x="2090" y="877"/>
                </a:moveTo>
                <a:cubicBezTo>
                  <a:pt x="2090" y="887"/>
                  <a:pt x="2093" y="889"/>
                  <a:pt x="2101" y="892"/>
                </a:cubicBezTo>
                <a:cubicBezTo>
                  <a:pt x="2103" y="888"/>
                  <a:pt x="2098" y="879"/>
                  <a:pt x="2100" y="876"/>
                </a:cubicBezTo>
                <a:cubicBezTo>
                  <a:pt x="2106" y="871"/>
                  <a:pt x="2105" y="885"/>
                  <a:pt x="2105" y="887"/>
                </a:cubicBezTo>
                <a:cubicBezTo>
                  <a:pt x="2113" y="888"/>
                  <a:pt x="2110" y="851"/>
                  <a:pt x="2097" y="862"/>
                </a:cubicBezTo>
                <a:cubicBezTo>
                  <a:pt x="2095" y="864"/>
                  <a:pt x="2096" y="867"/>
                  <a:pt x="2094" y="869"/>
                </a:cubicBezTo>
                <a:cubicBezTo>
                  <a:pt x="2091" y="871"/>
                  <a:pt x="2090" y="869"/>
                  <a:pt x="2087" y="869"/>
                </a:cubicBezTo>
                <a:cubicBezTo>
                  <a:pt x="2084" y="869"/>
                  <a:pt x="2077" y="876"/>
                  <a:pt x="2077" y="879"/>
                </a:cubicBezTo>
                <a:cubicBezTo>
                  <a:pt x="2082" y="879"/>
                  <a:pt x="2089" y="869"/>
                  <a:pt x="2091" y="874"/>
                </a:cubicBezTo>
                <a:moveTo>
                  <a:pt x="2077" y="782"/>
                </a:moveTo>
                <a:cubicBezTo>
                  <a:pt x="2075" y="784"/>
                  <a:pt x="2070" y="784"/>
                  <a:pt x="2068" y="783"/>
                </a:cubicBezTo>
                <a:cubicBezTo>
                  <a:pt x="2066" y="782"/>
                  <a:pt x="2067" y="780"/>
                  <a:pt x="2064" y="780"/>
                </a:cubicBezTo>
                <a:cubicBezTo>
                  <a:pt x="2063" y="785"/>
                  <a:pt x="2061" y="789"/>
                  <a:pt x="2062" y="794"/>
                </a:cubicBezTo>
                <a:cubicBezTo>
                  <a:pt x="2062" y="796"/>
                  <a:pt x="2062" y="797"/>
                  <a:pt x="2062" y="799"/>
                </a:cubicBezTo>
                <a:cubicBezTo>
                  <a:pt x="2062" y="801"/>
                  <a:pt x="2062" y="801"/>
                  <a:pt x="2062" y="803"/>
                </a:cubicBezTo>
                <a:cubicBezTo>
                  <a:pt x="2061" y="807"/>
                  <a:pt x="2060" y="809"/>
                  <a:pt x="2062" y="814"/>
                </a:cubicBezTo>
                <a:cubicBezTo>
                  <a:pt x="2063" y="817"/>
                  <a:pt x="2066" y="821"/>
                  <a:pt x="2068" y="824"/>
                </a:cubicBezTo>
                <a:cubicBezTo>
                  <a:pt x="2074" y="831"/>
                  <a:pt x="2082" y="817"/>
                  <a:pt x="2088" y="827"/>
                </a:cubicBezTo>
                <a:cubicBezTo>
                  <a:pt x="2089" y="830"/>
                  <a:pt x="2089" y="832"/>
                  <a:pt x="2090" y="834"/>
                </a:cubicBezTo>
                <a:cubicBezTo>
                  <a:pt x="2091" y="836"/>
                  <a:pt x="2094" y="834"/>
                  <a:pt x="2094" y="839"/>
                </a:cubicBezTo>
                <a:cubicBezTo>
                  <a:pt x="2094" y="836"/>
                  <a:pt x="2094" y="826"/>
                  <a:pt x="2093" y="823"/>
                </a:cubicBezTo>
                <a:cubicBezTo>
                  <a:pt x="2089" y="817"/>
                  <a:pt x="2075" y="824"/>
                  <a:pt x="2070" y="817"/>
                </a:cubicBezTo>
                <a:cubicBezTo>
                  <a:pt x="2066" y="813"/>
                  <a:pt x="2070" y="803"/>
                  <a:pt x="2073" y="799"/>
                </a:cubicBezTo>
                <a:cubicBezTo>
                  <a:pt x="2076" y="795"/>
                  <a:pt x="2081" y="784"/>
                  <a:pt x="2074" y="782"/>
                </a:cubicBezTo>
                <a:moveTo>
                  <a:pt x="2072" y="724"/>
                </a:moveTo>
                <a:cubicBezTo>
                  <a:pt x="2066" y="724"/>
                  <a:pt x="2064" y="732"/>
                  <a:pt x="2062" y="737"/>
                </a:cubicBezTo>
                <a:cubicBezTo>
                  <a:pt x="2060" y="744"/>
                  <a:pt x="2060" y="747"/>
                  <a:pt x="2068" y="752"/>
                </a:cubicBezTo>
                <a:cubicBezTo>
                  <a:pt x="2068" y="747"/>
                  <a:pt x="2068" y="742"/>
                  <a:pt x="2071" y="737"/>
                </a:cubicBezTo>
                <a:cubicBezTo>
                  <a:pt x="2073" y="732"/>
                  <a:pt x="2075" y="730"/>
                  <a:pt x="2073" y="725"/>
                </a:cubicBezTo>
                <a:moveTo>
                  <a:pt x="1522" y="1112"/>
                </a:moveTo>
                <a:cubicBezTo>
                  <a:pt x="1518" y="1119"/>
                  <a:pt x="1524" y="1124"/>
                  <a:pt x="1517" y="1130"/>
                </a:cubicBezTo>
                <a:cubicBezTo>
                  <a:pt x="1516" y="1131"/>
                  <a:pt x="1514" y="1131"/>
                  <a:pt x="1513" y="1133"/>
                </a:cubicBezTo>
                <a:cubicBezTo>
                  <a:pt x="1512" y="1136"/>
                  <a:pt x="1514" y="1140"/>
                  <a:pt x="1515" y="1142"/>
                </a:cubicBezTo>
                <a:cubicBezTo>
                  <a:pt x="1517" y="1145"/>
                  <a:pt x="1519" y="1147"/>
                  <a:pt x="1520" y="1150"/>
                </a:cubicBezTo>
                <a:cubicBezTo>
                  <a:pt x="1521" y="1153"/>
                  <a:pt x="1521" y="1155"/>
                  <a:pt x="1523" y="1158"/>
                </a:cubicBezTo>
                <a:cubicBezTo>
                  <a:pt x="1524" y="1161"/>
                  <a:pt x="1526" y="1162"/>
                  <a:pt x="1528" y="1165"/>
                </a:cubicBezTo>
                <a:cubicBezTo>
                  <a:pt x="1529" y="1164"/>
                  <a:pt x="1529" y="1162"/>
                  <a:pt x="1529" y="1161"/>
                </a:cubicBezTo>
                <a:cubicBezTo>
                  <a:pt x="1531" y="1160"/>
                  <a:pt x="1535" y="1159"/>
                  <a:pt x="1537" y="1159"/>
                </a:cubicBezTo>
                <a:cubicBezTo>
                  <a:pt x="1542" y="1158"/>
                  <a:pt x="1541" y="1157"/>
                  <a:pt x="1542" y="1152"/>
                </a:cubicBezTo>
                <a:cubicBezTo>
                  <a:pt x="1544" y="1148"/>
                  <a:pt x="1545" y="1144"/>
                  <a:pt x="1545" y="1140"/>
                </a:cubicBezTo>
                <a:cubicBezTo>
                  <a:pt x="1546" y="1134"/>
                  <a:pt x="1546" y="1127"/>
                  <a:pt x="1549" y="1121"/>
                </a:cubicBezTo>
                <a:cubicBezTo>
                  <a:pt x="1552" y="1116"/>
                  <a:pt x="1555" y="1112"/>
                  <a:pt x="1556" y="1106"/>
                </a:cubicBezTo>
                <a:cubicBezTo>
                  <a:pt x="1557" y="1102"/>
                  <a:pt x="1556" y="1098"/>
                  <a:pt x="1556" y="1094"/>
                </a:cubicBezTo>
                <a:cubicBezTo>
                  <a:pt x="1555" y="1089"/>
                  <a:pt x="1558" y="1085"/>
                  <a:pt x="1559" y="1080"/>
                </a:cubicBezTo>
                <a:cubicBezTo>
                  <a:pt x="1559" y="1078"/>
                  <a:pt x="1557" y="1077"/>
                  <a:pt x="1559" y="1074"/>
                </a:cubicBezTo>
                <a:cubicBezTo>
                  <a:pt x="1560" y="1077"/>
                  <a:pt x="1563" y="1077"/>
                  <a:pt x="1563" y="1073"/>
                </a:cubicBezTo>
                <a:cubicBezTo>
                  <a:pt x="1563" y="1071"/>
                  <a:pt x="1560" y="1069"/>
                  <a:pt x="1560" y="1066"/>
                </a:cubicBezTo>
                <a:cubicBezTo>
                  <a:pt x="1559" y="1063"/>
                  <a:pt x="1560" y="1060"/>
                  <a:pt x="1560" y="1057"/>
                </a:cubicBezTo>
                <a:cubicBezTo>
                  <a:pt x="1559" y="1055"/>
                  <a:pt x="1559" y="1052"/>
                  <a:pt x="1558" y="1050"/>
                </a:cubicBezTo>
                <a:cubicBezTo>
                  <a:pt x="1557" y="1048"/>
                  <a:pt x="1555" y="1047"/>
                  <a:pt x="1554" y="1046"/>
                </a:cubicBezTo>
                <a:cubicBezTo>
                  <a:pt x="1551" y="1047"/>
                  <a:pt x="1548" y="1051"/>
                  <a:pt x="1547" y="1054"/>
                </a:cubicBezTo>
                <a:cubicBezTo>
                  <a:pt x="1547" y="1055"/>
                  <a:pt x="1547" y="1057"/>
                  <a:pt x="1547" y="1058"/>
                </a:cubicBezTo>
                <a:cubicBezTo>
                  <a:pt x="1546" y="1059"/>
                  <a:pt x="1544" y="1060"/>
                  <a:pt x="1543" y="1062"/>
                </a:cubicBezTo>
                <a:cubicBezTo>
                  <a:pt x="1543" y="1065"/>
                  <a:pt x="1545" y="1068"/>
                  <a:pt x="1544" y="1071"/>
                </a:cubicBezTo>
                <a:cubicBezTo>
                  <a:pt x="1543" y="1073"/>
                  <a:pt x="1538" y="1074"/>
                  <a:pt x="1536" y="1075"/>
                </a:cubicBezTo>
                <a:cubicBezTo>
                  <a:pt x="1530" y="1078"/>
                  <a:pt x="1517" y="1085"/>
                  <a:pt x="1517" y="1093"/>
                </a:cubicBezTo>
                <a:cubicBezTo>
                  <a:pt x="1517" y="1095"/>
                  <a:pt x="1519" y="1097"/>
                  <a:pt x="1520" y="1100"/>
                </a:cubicBezTo>
                <a:cubicBezTo>
                  <a:pt x="1520" y="1103"/>
                  <a:pt x="1520" y="1106"/>
                  <a:pt x="1520" y="1110"/>
                </a:cubicBezTo>
                <a:lnTo>
                  <a:pt x="1522" y="1112"/>
                </a:lnTo>
                <a:close/>
                <a:moveTo>
                  <a:pt x="1510" y="299"/>
                </a:moveTo>
                <a:cubicBezTo>
                  <a:pt x="1511" y="296"/>
                  <a:pt x="1496" y="289"/>
                  <a:pt x="1493" y="291"/>
                </a:cubicBezTo>
                <a:cubicBezTo>
                  <a:pt x="1490" y="294"/>
                  <a:pt x="1492" y="298"/>
                  <a:pt x="1488" y="300"/>
                </a:cubicBezTo>
                <a:cubicBezTo>
                  <a:pt x="1485" y="302"/>
                  <a:pt x="1479" y="298"/>
                  <a:pt x="1477" y="302"/>
                </a:cubicBezTo>
                <a:cubicBezTo>
                  <a:pt x="1474" y="306"/>
                  <a:pt x="1481" y="308"/>
                  <a:pt x="1480" y="314"/>
                </a:cubicBezTo>
                <a:cubicBezTo>
                  <a:pt x="1472" y="317"/>
                  <a:pt x="1471" y="309"/>
                  <a:pt x="1464" y="308"/>
                </a:cubicBezTo>
                <a:cubicBezTo>
                  <a:pt x="1451" y="307"/>
                  <a:pt x="1456" y="317"/>
                  <a:pt x="1459" y="323"/>
                </a:cubicBezTo>
                <a:cubicBezTo>
                  <a:pt x="1460" y="326"/>
                  <a:pt x="1465" y="327"/>
                  <a:pt x="1460" y="330"/>
                </a:cubicBezTo>
                <a:cubicBezTo>
                  <a:pt x="1458" y="332"/>
                  <a:pt x="1453" y="330"/>
                  <a:pt x="1452" y="328"/>
                </a:cubicBezTo>
                <a:cubicBezTo>
                  <a:pt x="1447" y="324"/>
                  <a:pt x="1451" y="316"/>
                  <a:pt x="1442" y="316"/>
                </a:cubicBezTo>
                <a:cubicBezTo>
                  <a:pt x="1441" y="310"/>
                  <a:pt x="1442" y="305"/>
                  <a:pt x="1438" y="299"/>
                </a:cubicBezTo>
                <a:cubicBezTo>
                  <a:pt x="1436" y="300"/>
                  <a:pt x="1434" y="299"/>
                  <a:pt x="1432" y="299"/>
                </a:cubicBezTo>
                <a:cubicBezTo>
                  <a:pt x="1430" y="295"/>
                  <a:pt x="1423" y="283"/>
                  <a:pt x="1419" y="280"/>
                </a:cubicBezTo>
                <a:cubicBezTo>
                  <a:pt x="1422" y="285"/>
                  <a:pt x="1427" y="289"/>
                  <a:pt x="1432" y="291"/>
                </a:cubicBezTo>
                <a:cubicBezTo>
                  <a:pt x="1435" y="292"/>
                  <a:pt x="1439" y="291"/>
                  <a:pt x="1441" y="292"/>
                </a:cubicBezTo>
                <a:cubicBezTo>
                  <a:pt x="1446" y="294"/>
                  <a:pt x="1447" y="300"/>
                  <a:pt x="1455" y="299"/>
                </a:cubicBezTo>
                <a:cubicBezTo>
                  <a:pt x="1460" y="298"/>
                  <a:pt x="1466" y="294"/>
                  <a:pt x="1470" y="292"/>
                </a:cubicBezTo>
                <a:cubicBezTo>
                  <a:pt x="1476" y="288"/>
                  <a:pt x="1485" y="284"/>
                  <a:pt x="1481" y="275"/>
                </a:cubicBezTo>
                <a:cubicBezTo>
                  <a:pt x="1480" y="276"/>
                  <a:pt x="1480" y="276"/>
                  <a:pt x="1479" y="276"/>
                </a:cubicBezTo>
                <a:cubicBezTo>
                  <a:pt x="1477" y="272"/>
                  <a:pt x="1473" y="268"/>
                  <a:pt x="1469" y="265"/>
                </a:cubicBezTo>
                <a:cubicBezTo>
                  <a:pt x="1469" y="266"/>
                  <a:pt x="1467" y="267"/>
                  <a:pt x="1466" y="270"/>
                </a:cubicBezTo>
                <a:cubicBezTo>
                  <a:pt x="1460" y="270"/>
                  <a:pt x="1451" y="261"/>
                  <a:pt x="1446" y="258"/>
                </a:cubicBezTo>
                <a:cubicBezTo>
                  <a:pt x="1437" y="254"/>
                  <a:pt x="1436" y="252"/>
                  <a:pt x="1425" y="253"/>
                </a:cubicBezTo>
                <a:cubicBezTo>
                  <a:pt x="1425" y="251"/>
                  <a:pt x="1422" y="244"/>
                  <a:pt x="1420" y="243"/>
                </a:cubicBezTo>
                <a:cubicBezTo>
                  <a:pt x="1413" y="241"/>
                  <a:pt x="1414" y="249"/>
                  <a:pt x="1409" y="248"/>
                </a:cubicBezTo>
                <a:cubicBezTo>
                  <a:pt x="1407" y="245"/>
                  <a:pt x="1412" y="238"/>
                  <a:pt x="1410" y="235"/>
                </a:cubicBezTo>
                <a:cubicBezTo>
                  <a:pt x="1407" y="231"/>
                  <a:pt x="1403" y="239"/>
                  <a:pt x="1401" y="232"/>
                </a:cubicBezTo>
                <a:cubicBezTo>
                  <a:pt x="1398" y="232"/>
                  <a:pt x="1395" y="233"/>
                  <a:pt x="1392" y="233"/>
                </a:cubicBezTo>
                <a:cubicBezTo>
                  <a:pt x="1392" y="217"/>
                  <a:pt x="1376" y="244"/>
                  <a:pt x="1377" y="243"/>
                </a:cubicBezTo>
                <a:cubicBezTo>
                  <a:pt x="1377" y="238"/>
                  <a:pt x="1375" y="229"/>
                  <a:pt x="1370" y="226"/>
                </a:cubicBezTo>
                <a:cubicBezTo>
                  <a:pt x="1368" y="232"/>
                  <a:pt x="1360" y="248"/>
                  <a:pt x="1356" y="236"/>
                </a:cubicBezTo>
                <a:cubicBezTo>
                  <a:pt x="1352" y="238"/>
                  <a:pt x="1351" y="244"/>
                  <a:pt x="1345" y="242"/>
                </a:cubicBezTo>
                <a:cubicBezTo>
                  <a:pt x="1344" y="239"/>
                  <a:pt x="1342" y="239"/>
                  <a:pt x="1341" y="237"/>
                </a:cubicBezTo>
                <a:cubicBezTo>
                  <a:pt x="1339" y="240"/>
                  <a:pt x="1336" y="255"/>
                  <a:pt x="1332" y="246"/>
                </a:cubicBezTo>
                <a:cubicBezTo>
                  <a:pt x="1327" y="247"/>
                  <a:pt x="1328" y="252"/>
                  <a:pt x="1323" y="252"/>
                </a:cubicBezTo>
                <a:cubicBezTo>
                  <a:pt x="1322" y="252"/>
                  <a:pt x="1317" y="248"/>
                  <a:pt x="1316" y="247"/>
                </a:cubicBezTo>
                <a:cubicBezTo>
                  <a:pt x="1313" y="252"/>
                  <a:pt x="1315" y="260"/>
                  <a:pt x="1313" y="265"/>
                </a:cubicBezTo>
                <a:cubicBezTo>
                  <a:pt x="1307" y="266"/>
                  <a:pt x="1304" y="267"/>
                  <a:pt x="1298" y="269"/>
                </a:cubicBezTo>
                <a:cubicBezTo>
                  <a:pt x="1301" y="273"/>
                  <a:pt x="1306" y="278"/>
                  <a:pt x="1301" y="282"/>
                </a:cubicBezTo>
                <a:cubicBezTo>
                  <a:pt x="1302" y="284"/>
                  <a:pt x="1302" y="287"/>
                  <a:pt x="1302" y="289"/>
                </a:cubicBezTo>
                <a:cubicBezTo>
                  <a:pt x="1296" y="290"/>
                  <a:pt x="1289" y="291"/>
                  <a:pt x="1284" y="294"/>
                </a:cubicBezTo>
                <a:cubicBezTo>
                  <a:pt x="1286" y="299"/>
                  <a:pt x="1282" y="300"/>
                  <a:pt x="1277" y="302"/>
                </a:cubicBezTo>
                <a:cubicBezTo>
                  <a:pt x="1278" y="307"/>
                  <a:pt x="1283" y="310"/>
                  <a:pt x="1279" y="315"/>
                </a:cubicBezTo>
                <a:cubicBezTo>
                  <a:pt x="1275" y="316"/>
                  <a:pt x="1273" y="319"/>
                  <a:pt x="1269" y="320"/>
                </a:cubicBezTo>
                <a:cubicBezTo>
                  <a:pt x="1264" y="322"/>
                  <a:pt x="1259" y="321"/>
                  <a:pt x="1253" y="324"/>
                </a:cubicBezTo>
                <a:cubicBezTo>
                  <a:pt x="1254" y="337"/>
                  <a:pt x="1261" y="336"/>
                  <a:pt x="1242" y="337"/>
                </a:cubicBezTo>
                <a:cubicBezTo>
                  <a:pt x="1241" y="345"/>
                  <a:pt x="1239" y="350"/>
                  <a:pt x="1230" y="349"/>
                </a:cubicBezTo>
                <a:cubicBezTo>
                  <a:pt x="1232" y="355"/>
                  <a:pt x="1232" y="364"/>
                  <a:pt x="1233" y="371"/>
                </a:cubicBezTo>
                <a:cubicBezTo>
                  <a:pt x="1255" y="363"/>
                  <a:pt x="1219" y="406"/>
                  <a:pt x="1247" y="403"/>
                </a:cubicBezTo>
                <a:cubicBezTo>
                  <a:pt x="1249" y="394"/>
                  <a:pt x="1262" y="384"/>
                  <a:pt x="1271" y="386"/>
                </a:cubicBezTo>
                <a:cubicBezTo>
                  <a:pt x="1274" y="392"/>
                  <a:pt x="1279" y="398"/>
                  <a:pt x="1281" y="404"/>
                </a:cubicBezTo>
                <a:cubicBezTo>
                  <a:pt x="1283" y="407"/>
                  <a:pt x="1282" y="411"/>
                  <a:pt x="1283" y="414"/>
                </a:cubicBezTo>
                <a:cubicBezTo>
                  <a:pt x="1284" y="417"/>
                  <a:pt x="1287" y="419"/>
                  <a:pt x="1288" y="422"/>
                </a:cubicBezTo>
                <a:cubicBezTo>
                  <a:pt x="1289" y="426"/>
                  <a:pt x="1286" y="430"/>
                  <a:pt x="1286" y="433"/>
                </a:cubicBezTo>
                <a:cubicBezTo>
                  <a:pt x="1288" y="437"/>
                  <a:pt x="1292" y="441"/>
                  <a:pt x="1296" y="439"/>
                </a:cubicBezTo>
                <a:cubicBezTo>
                  <a:pt x="1299" y="438"/>
                  <a:pt x="1298" y="435"/>
                  <a:pt x="1300" y="432"/>
                </a:cubicBezTo>
                <a:cubicBezTo>
                  <a:pt x="1300" y="432"/>
                  <a:pt x="1304" y="431"/>
                  <a:pt x="1304" y="431"/>
                </a:cubicBezTo>
                <a:cubicBezTo>
                  <a:pt x="1306" y="429"/>
                  <a:pt x="1305" y="426"/>
                  <a:pt x="1308" y="425"/>
                </a:cubicBezTo>
                <a:cubicBezTo>
                  <a:pt x="1310" y="424"/>
                  <a:pt x="1313" y="427"/>
                  <a:pt x="1316" y="426"/>
                </a:cubicBezTo>
                <a:cubicBezTo>
                  <a:pt x="1315" y="418"/>
                  <a:pt x="1312" y="406"/>
                  <a:pt x="1315" y="398"/>
                </a:cubicBezTo>
                <a:cubicBezTo>
                  <a:pt x="1317" y="392"/>
                  <a:pt x="1320" y="394"/>
                  <a:pt x="1325" y="389"/>
                </a:cubicBezTo>
                <a:cubicBezTo>
                  <a:pt x="1331" y="384"/>
                  <a:pt x="1328" y="377"/>
                  <a:pt x="1324" y="371"/>
                </a:cubicBezTo>
                <a:cubicBezTo>
                  <a:pt x="1316" y="380"/>
                  <a:pt x="1305" y="358"/>
                  <a:pt x="1315" y="351"/>
                </a:cubicBezTo>
                <a:cubicBezTo>
                  <a:pt x="1319" y="348"/>
                  <a:pt x="1325" y="352"/>
                  <a:pt x="1328" y="350"/>
                </a:cubicBezTo>
                <a:cubicBezTo>
                  <a:pt x="1331" y="347"/>
                  <a:pt x="1329" y="345"/>
                  <a:pt x="1331" y="343"/>
                </a:cubicBezTo>
                <a:cubicBezTo>
                  <a:pt x="1334" y="338"/>
                  <a:pt x="1331" y="336"/>
                  <a:pt x="1340" y="337"/>
                </a:cubicBezTo>
                <a:cubicBezTo>
                  <a:pt x="1338" y="328"/>
                  <a:pt x="1344" y="332"/>
                  <a:pt x="1347" y="326"/>
                </a:cubicBezTo>
                <a:cubicBezTo>
                  <a:pt x="1350" y="321"/>
                  <a:pt x="1346" y="321"/>
                  <a:pt x="1346" y="315"/>
                </a:cubicBezTo>
                <a:cubicBezTo>
                  <a:pt x="1347" y="307"/>
                  <a:pt x="1352" y="308"/>
                  <a:pt x="1357" y="305"/>
                </a:cubicBezTo>
                <a:cubicBezTo>
                  <a:pt x="1361" y="304"/>
                  <a:pt x="1365" y="302"/>
                  <a:pt x="1369" y="302"/>
                </a:cubicBezTo>
                <a:cubicBezTo>
                  <a:pt x="1373" y="302"/>
                  <a:pt x="1378" y="307"/>
                  <a:pt x="1378" y="311"/>
                </a:cubicBezTo>
                <a:cubicBezTo>
                  <a:pt x="1379" y="317"/>
                  <a:pt x="1375" y="317"/>
                  <a:pt x="1372" y="320"/>
                </a:cubicBezTo>
                <a:cubicBezTo>
                  <a:pt x="1370" y="322"/>
                  <a:pt x="1369" y="320"/>
                  <a:pt x="1367" y="322"/>
                </a:cubicBezTo>
                <a:cubicBezTo>
                  <a:pt x="1366" y="324"/>
                  <a:pt x="1367" y="327"/>
                  <a:pt x="1366" y="328"/>
                </a:cubicBezTo>
                <a:cubicBezTo>
                  <a:pt x="1362" y="333"/>
                  <a:pt x="1357" y="332"/>
                  <a:pt x="1351" y="334"/>
                </a:cubicBezTo>
                <a:cubicBezTo>
                  <a:pt x="1351" y="339"/>
                  <a:pt x="1347" y="344"/>
                  <a:pt x="1347" y="349"/>
                </a:cubicBezTo>
                <a:cubicBezTo>
                  <a:pt x="1347" y="352"/>
                  <a:pt x="1350" y="354"/>
                  <a:pt x="1350" y="358"/>
                </a:cubicBezTo>
                <a:cubicBezTo>
                  <a:pt x="1351" y="360"/>
                  <a:pt x="1350" y="363"/>
                  <a:pt x="1350" y="366"/>
                </a:cubicBezTo>
                <a:cubicBezTo>
                  <a:pt x="1352" y="375"/>
                  <a:pt x="1354" y="373"/>
                  <a:pt x="1360" y="376"/>
                </a:cubicBezTo>
                <a:cubicBezTo>
                  <a:pt x="1367" y="380"/>
                  <a:pt x="1367" y="383"/>
                  <a:pt x="1373" y="377"/>
                </a:cubicBezTo>
                <a:cubicBezTo>
                  <a:pt x="1378" y="384"/>
                  <a:pt x="1400" y="367"/>
                  <a:pt x="1401" y="378"/>
                </a:cubicBezTo>
                <a:cubicBezTo>
                  <a:pt x="1403" y="389"/>
                  <a:pt x="1373" y="388"/>
                  <a:pt x="1366" y="393"/>
                </a:cubicBezTo>
                <a:cubicBezTo>
                  <a:pt x="1366" y="402"/>
                  <a:pt x="1371" y="406"/>
                  <a:pt x="1371" y="416"/>
                </a:cubicBezTo>
                <a:cubicBezTo>
                  <a:pt x="1365" y="416"/>
                  <a:pt x="1366" y="406"/>
                  <a:pt x="1357" y="406"/>
                </a:cubicBezTo>
                <a:cubicBezTo>
                  <a:pt x="1347" y="405"/>
                  <a:pt x="1352" y="411"/>
                  <a:pt x="1350" y="418"/>
                </a:cubicBezTo>
                <a:cubicBezTo>
                  <a:pt x="1348" y="423"/>
                  <a:pt x="1346" y="425"/>
                  <a:pt x="1345" y="431"/>
                </a:cubicBezTo>
                <a:cubicBezTo>
                  <a:pt x="1345" y="438"/>
                  <a:pt x="1342" y="447"/>
                  <a:pt x="1335" y="447"/>
                </a:cubicBezTo>
                <a:cubicBezTo>
                  <a:pt x="1326" y="446"/>
                  <a:pt x="1313" y="437"/>
                  <a:pt x="1305" y="444"/>
                </a:cubicBezTo>
                <a:cubicBezTo>
                  <a:pt x="1301" y="447"/>
                  <a:pt x="1304" y="454"/>
                  <a:pt x="1298" y="454"/>
                </a:cubicBezTo>
                <a:cubicBezTo>
                  <a:pt x="1294" y="454"/>
                  <a:pt x="1294" y="450"/>
                  <a:pt x="1291" y="449"/>
                </a:cubicBezTo>
                <a:cubicBezTo>
                  <a:pt x="1285" y="446"/>
                  <a:pt x="1281" y="447"/>
                  <a:pt x="1276" y="449"/>
                </a:cubicBezTo>
                <a:cubicBezTo>
                  <a:pt x="1270" y="451"/>
                  <a:pt x="1261" y="458"/>
                  <a:pt x="1255" y="447"/>
                </a:cubicBezTo>
                <a:cubicBezTo>
                  <a:pt x="1251" y="441"/>
                  <a:pt x="1263" y="417"/>
                  <a:pt x="1254" y="416"/>
                </a:cubicBezTo>
                <a:cubicBezTo>
                  <a:pt x="1247" y="415"/>
                  <a:pt x="1247" y="423"/>
                  <a:pt x="1248" y="428"/>
                </a:cubicBezTo>
                <a:cubicBezTo>
                  <a:pt x="1248" y="434"/>
                  <a:pt x="1249" y="438"/>
                  <a:pt x="1251" y="443"/>
                </a:cubicBezTo>
                <a:cubicBezTo>
                  <a:pt x="1253" y="446"/>
                  <a:pt x="1256" y="448"/>
                  <a:pt x="1255" y="452"/>
                </a:cubicBezTo>
                <a:cubicBezTo>
                  <a:pt x="1252" y="451"/>
                  <a:pt x="1249" y="449"/>
                  <a:pt x="1245" y="450"/>
                </a:cubicBezTo>
                <a:cubicBezTo>
                  <a:pt x="1245" y="453"/>
                  <a:pt x="1244" y="456"/>
                  <a:pt x="1243" y="459"/>
                </a:cubicBezTo>
                <a:cubicBezTo>
                  <a:pt x="1242" y="457"/>
                  <a:pt x="1236" y="448"/>
                  <a:pt x="1232" y="455"/>
                </a:cubicBezTo>
                <a:cubicBezTo>
                  <a:pt x="1231" y="457"/>
                  <a:pt x="1235" y="463"/>
                  <a:pt x="1234" y="465"/>
                </a:cubicBezTo>
                <a:cubicBezTo>
                  <a:pt x="1218" y="463"/>
                  <a:pt x="1232" y="479"/>
                  <a:pt x="1232" y="482"/>
                </a:cubicBezTo>
                <a:cubicBezTo>
                  <a:pt x="1227" y="483"/>
                  <a:pt x="1220" y="484"/>
                  <a:pt x="1216" y="486"/>
                </a:cubicBezTo>
                <a:cubicBezTo>
                  <a:pt x="1209" y="489"/>
                  <a:pt x="1212" y="492"/>
                  <a:pt x="1208" y="495"/>
                </a:cubicBezTo>
                <a:cubicBezTo>
                  <a:pt x="1207" y="496"/>
                  <a:pt x="1205" y="496"/>
                  <a:pt x="1204" y="496"/>
                </a:cubicBezTo>
                <a:cubicBezTo>
                  <a:pt x="1202" y="497"/>
                  <a:pt x="1201" y="497"/>
                  <a:pt x="1199" y="497"/>
                </a:cubicBezTo>
                <a:cubicBezTo>
                  <a:pt x="1198" y="498"/>
                  <a:pt x="1197" y="501"/>
                  <a:pt x="1197" y="501"/>
                </a:cubicBezTo>
                <a:cubicBezTo>
                  <a:pt x="1194" y="502"/>
                  <a:pt x="1188" y="499"/>
                  <a:pt x="1183" y="499"/>
                </a:cubicBezTo>
                <a:cubicBezTo>
                  <a:pt x="1183" y="503"/>
                  <a:pt x="1185" y="507"/>
                  <a:pt x="1185" y="512"/>
                </a:cubicBezTo>
                <a:cubicBezTo>
                  <a:pt x="1179" y="512"/>
                  <a:pt x="1173" y="510"/>
                  <a:pt x="1167" y="511"/>
                </a:cubicBezTo>
                <a:cubicBezTo>
                  <a:pt x="1166" y="518"/>
                  <a:pt x="1174" y="518"/>
                  <a:pt x="1178" y="521"/>
                </a:cubicBezTo>
                <a:cubicBezTo>
                  <a:pt x="1182" y="524"/>
                  <a:pt x="1179" y="524"/>
                  <a:pt x="1181" y="528"/>
                </a:cubicBezTo>
                <a:cubicBezTo>
                  <a:pt x="1183" y="532"/>
                  <a:pt x="1184" y="530"/>
                  <a:pt x="1186" y="533"/>
                </a:cubicBezTo>
                <a:cubicBezTo>
                  <a:pt x="1190" y="536"/>
                  <a:pt x="1193" y="538"/>
                  <a:pt x="1191" y="544"/>
                </a:cubicBezTo>
                <a:cubicBezTo>
                  <a:pt x="1190" y="546"/>
                  <a:pt x="1187" y="548"/>
                  <a:pt x="1187" y="550"/>
                </a:cubicBezTo>
                <a:cubicBezTo>
                  <a:pt x="1187" y="554"/>
                  <a:pt x="1191" y="557"/>
                  <a:pt x="1190" y="562"/>
                </a:cubicBezTo>
                <a:cubicBezTo>
                  <a:pt x="1189" y="569"/>
                  <a:pt x="1179" y="567"/>
                  <a:pt x="1172" y="567"/>
                </a:cubicBezTo>
                <a:cubicBezTo>
                  <a:pt x="1167" y="566"/>
                  <a:pt x="1163" y="562"/>
                  <a:pt x="1158" y="562"/>
                </a:cubicBezTo>
                <a:cubicBezTo>
                  <a:pt x="1153" y="562"/>
                  <a:pt x="1154" y="565"/>
                  <a:pt x="1150" y="566"/>
                </a:cubicBezTo>
                <a:cubicBezTo>
                  <a:pt x="1148" y="566"/>
                  <a:pt x="1145" y="565"/>
                  <a:pt x="1142" y="565"/>
                </a:cubicBezTo>
                <a:cubicBezTo>
                  <a:pt x="1139" y="564"/>
                  <a:pt x="1132" y="564"/>
                  <a:pt x="1131" y="569"/>
                </a:cubicBezTo>
                <a:cubicBezTo>
                  <a:pt x="1130" y="572"/>
                  <a:pt x="1134" y="572"/>
                  <a:pt x="1135" y="575"/>
                </a:cubicBezTo>
                <a:cubicBezTo>
                  <a:pt x="1136" y="580"/>
                  <a:pt x="1133" y="590"/>
                  <a:pt x="1133" y="596"/>
                </a:cubicBezTo>
                <a:cubicBezTo>
                  <a:pt x="1132" y="599"/>
                  <a:pt x="1132" y="600"/>
                  <a:pt x="1131" y="601"/>
                </a:cubicBezTo>
                <a:cubicBezTo>
                  <a:pt x="1131" y="603"/>
                  <a:pt x="1129" y="604"/>
                  <a:pt x="1129" y="605"/>
                </a:cubicBezTo>
                <a:cubicBezTo>
                  <a:pt x="1129" y="608"/>
                  <a:pt x="1132" y="610"/>
                  <a:pt x="1134" y="612"/>
                </a:cubicBezTo>
                <a:cubicBezTo>
                  <a:pt x="1136" y="616"/>
                  <a:pt x="1134" y="620"/>
                  <a:pt x="1136" y="624"/>
                </a:cubicBezTo>
                <a:cubicBezTo>
                  <a:pt x="1138" y="628"/>
                  <a:pt x="1141" y="626"/>
                  <a:pt x="1146" y="627"/>
                </a:cubicBezTo>
                <a:cubicBezTo>
                  <a:pt x="1151" y="627"/>
                  <a:pt x="1151" y="627"/>
                  <a:pt x="1154" y="631"/>
                </a:cubicBezTo>
                <a:cubicBezTo>
                  <a:pt x="1157" y="634"/>
                  <a:pt x="1157" y="639"/>
                  <a:pt x="1161" y="640"/>
                </a:cubicBezTo>
                <a:cubicBezTo>
                  <a:pt x="1161" y="639"/>
                  <a:pt x="1161" y="639"/>
                  <a:pt x="1161" y="638"/>
                </a:cubicBezTo>
                <a:cubicBezTo>
                  <a:pt x="1167" y="635"/>
                  <a:pt x="1175" y="631"/>
                  <a:pt x="1181" y="630"/>
                </a:cubicBezTo>
                <a:cubicBezTo>
                  <a:pt x="1187" y="629"/>
                  <a:pt x="1189" y="631"/>
                  <a:pt x="1191" y="625"/>
                </a:cubicBezTo>
                <a:cubicBezTo>
                  <a:pt x="1192" y="622"/>
                  <a:pt x="1191" y="620"/>
                  <a:pt x="1192" y="617"/>
                </a:cubicBezTo>
                <a:cubicBezTo>
                  <a:pt x="1194" y="615"/>
                  <a:pt x="1197" y="614"/>
                  <a:pt x="1198" y="612"/>
                </a:cubicBezTo>
                <a:cubicBezTo>
                  <a:pt x="1200" y="607"/>
                  <a:pt x="1196" y="604"/>
                  <a:pt x="1199" y="599"/>
                </a:cubicBezTo>
                <a:cubicBezTo>
                  <a:pt x="1200" y="597"/>
                  <a:pt x="1203" y="596"/>
                  <a:pt x="1204" y="594"/>
                </a:cubicBezTo>
                <a:cubicBezTo>
                  <a:pt x="1206" y="591"/>
                  <a:pt x="1207" y="588"/>
                  <a:pt x="1209" y="585"/>
                </a:cubicBezTo>
                <a:cubicBezTo>
                  <a:pt x="1212" y="582"/>
                  <a:pt x="1217" y="583"/>
                  <a:pt x="1219" y="580"/>
                </a:cubicBezTo>
                <a:cubicBezTo>
                  <a:pt x="1221" y="577"/>
                  <a:pt x="1217" y="576"/>
                  <a:pt x="1218" y="573"/>
                </a:cubicBezTo>
                <a:cubicBezTo>
                  <a:pt x="1218" y="561"/>
                  <a:pt x="1238" y="566"/>
                  <a:pt x="1244" y="565"/>
                </a:cubicBezTo>
                <a:cubicBezTo>
                  <a:pt x="1245" y="562"/>
                  <a:pt x="1248" y="554"/>
                  <a:pt x="1252" y="554"/>
                </a:cubicBezTo>
                <a:cubicBezTo>
                  <a:pt x="1255" y="555"/>
                  <a:pt x="1260" y="562"/>
                  <a:pt x="1259" y="565"/>
                </a:cubicBezTo>
                <a:cubicBezTo>
                  <a:pt x="1260" y="565"/>
                  <a:pt x="1260" y="564"/>
                  <a:pt x="1261" y="564"/>
                </a:cubicBezTo>
                <a:cubicBezTo>
                  <a:pt x="1265" y="571"/>
                  <a:pt x="1272" y="568"/>
                  <a:pt x="1278" y="574"/>
                </a:cubicBezTo>
                <a:cubicBezTo>
                  <a:pt x="1282" y="577"/>
                  <a:pt x="1284" y="581"/>
                  <a:pt x="1288" y="585"/>
                </a:cubicBezTo>
                <a:cubicBezTo>
                  <a:pt x="1290" y="587"/>
                  <a:pt x="1291" y="591"/>
                  <a:pt x="1293" y="594"/>
                </a:cubicBezTo>
                <a:cubicBezTo>
                  <a:pt x="1298" y="598"/>
                  <a:pt x="1305" y="599"/>
                  <a:pt x="1308" y="606"/>
                </a:cubicBezTo>
                <a:cubicBezTo>
                  <a:pt x="1310" y="611"/>
                  <a:pt x="1308" y="618"/>
                  <a:pt x="1309" y="623"/>
                </a:cubicBezTo>
                <a:cubicBezTo>
                  <a:pt x="1311" y="621"/>
                  <a:pt x="1315" y="620"/>
                  <a:pt x="1316" y="617"/>
                </a:cubicBezTo>
                <a:cubicBezTo>
                  <a:pt x="1317" y="616"/>
                  <a:pt x="1318" y="608"/>
                  <a:pt x="1318" y="607"/>
                </a:cubicBezTo>
                <a:cubicBezTo>
                  <a:pt x="1318" y="603"/>
                  <a:pt x="1311" y="600"/>
                  <a:pt x="1319" y="599"/>
                </a:cubicBezTo>
                <a:cubicBezTo>
                  <a:pt x="1323" y="599"/>
                  <a:pt x="1325" y="604"/>
                  <a:pt x="1329" y="603"/>
                </a:cubicBezTo>
                <a:cubicBezTo>
                  <a:pt x="1330" y="595"/>
                  <a:pt x="1319" y="594"/>
                  <a:pt x="1314" y="594"/>
                </a:cubicBezTo>
                <a:cubicBezTo>
                  <a:pt x="1311" y="588"/>
                  <a:pt x="1310" y="582"/>
                  <a:pt x="1304" y="579"/>
                </a:cubicBezTo>
                <a:cubicBezTo>
                  <a:pt x="1302" y="578"/>
                  <a:pt x="1297" y="578"/>
                  <a:pt x="1295" y="577"/>
                </a:cubicBezTo>
                <a:cubicBezTo>
                  <a:pt x="1289" y="574"/>
                  <a:pt x="1293" y="565"/>
                  <a:pt x="1282" y="565"/>
                </a:cubicBezTo>
                <a:cubicBezTo>
                  <a:pt x="1282" y="562"/>
                  <a:pt x="1283" y="541"/>
                  <a:pt x="1291" y="546"/>
                </a:cubicBezTo>
                <a:cubicBezTo>
                  <a:pt x="1292" y="549"/>
                  <a:pt x="1290" y="557"/>
                  <a:pt x="1295" y="554"/>
                </a:cubicBezTo>
                <a:cubicBezTo>
                  <a:pt x="1299" y="553"/>
                  <a:pt x="1297" y="544"/>
                  <a:pt x="1304" y="546"/>
                </a:cubicBezTo>
                <a:cubicBezTo>
                  <a:pt x="1309" y="547"/>
                  <a:pt x="1308" y="558"/>
                  <a:pt x="1310" y="562"/>
                </a:cubicBezTo>
                <a:cubicBezTo>
                  <a:pt x="1313" y="569"/>
                  <a:pt x="1313" y="564"/>
                  <a:pt x="1318" y="567"/>
                </a:cubicBezTo>
                <a:cubicBezTo>
                  <a:pt x="1320" y="569"/>
                  <a:pt x="1319" y="571"/>
                  <a:pt x="1320" y="572"/>
                </a:cubicBezTo>
                <a:cubicBezTo>
                  <a:pt x="1322" y="574"/>
                  <a:pt x="1323" y="574"/>
                  <a:pt x="1324" y="575"/>
                </a:cubicBezTo>
                <a:cubicBezTo>
                  <a:pt x="1327" y="578"/>
                  <a:pt x="1332" y="579"/>
                  <a:pt x="1335" y="583"/>
                </a:cubicBezTo>
                <a:cubicBezTo>
                  <a:pt x="1342" y="592"/>
                  <a:pt x="1332" y="602"/>
                  <a:pt x="1345" y="607"/>
                </a:cubicBezTo>
                <a:cubicBezTo>
                  <a:pt x="1345" y="610"/>
                  <a:pt x="1344" y="614"/>
                  <a:pt x="1346" y="617"/>
                </a:cubicBezTo>
                <a:cubicBezTo>
                  <a:pt x="1348" y="619"/>
                  <a:pt x="1355" y="617"/>
                  <a:pt x="1356" y="620"/>
                </a:cubicBezTo>
                <a:cubicBezTo>
                  <a:pt x="1358" y="624"/>
                  <a:pt x="1351" y="624"/>
                  <a:pt x="1352" y="629"/>
                </a:cubicBezTo>
                <a:cubicBezTo>
                  <a:pt x="1354" y="635"/>
                  <a:pt x="1359" y="638"/>
                  <a:pt x="1364" y="637"/>
                </a:cubicBezTo>
                <a:cubicBezTo>
                  <a:pt x="1365" y="634"/>
                  <a:pt x="1362" y="631"/>
                  <a:pt x="1364" y="628"/>
                </a:cubicBezTo>
                <a:cubicBezTo>
                  <a:pt x="1365" y="624"/>
                  <a:pt x="1370" y="626"/>
                  <a:pt x="1366" y="621"/>
                </a:cubicBezTo>
                <a:cubicBezTo>
                  <a:pt x="1364" y="618"/>
                  <a:pt x="1361" y="618"/>
                  <a:pt x="1359" y="616"/>
                </a:cubicBezTo>
                <a:cubicBezTo>
                  <a:pt x="1354" y="611"/>
                  <a:pt x="1355" y="605"/>
                  <a:pt x="1361" y="601"/>
                </a:cubicBezTo>
                <a:cubicBezTo>
                  <a:pt x="1362" y="603"/>
                  <a:pt x="1364" y="607"/>
                  <a:pt x="1367" y="605"/>
                </a:cubicBezTo>
                <a:cubicBezTo>
                  <a:pt x="1369" y="604"/>
                  <a:pt x="1367" y="601"/>
                  <a:pt x="1368" y="599"/>
                </a:cubicBezTo>
                <a:cubicBezTo>
                  <a:pt x="1375" y="590"/>
                  <a:pt x="1379" y="598"/>
                  <a:pt x="1386" y="598"/>
                </a:cubicBezTo>
                <a:cubicBezTo>
                  <a:pt x="1389" y="598"/>
                  <a:pt x="1390" y="595"/>
                  <a:pt x="1393" y="594"/>
                </a:cubicBezTo>
                <a:cubicBezTo>
                  <a:pt x="1396" y="593"/>
                  <a:pt x="1398" y="594"/>
                  <a:pt x="1401" y="593"/>
                </a:cubicBezTo>
                <a:cubicBezTo>
                  <a:pt x="1408" y="590"/>
                  <a:pt x="1405" y="588"/>
                  <a:pt x="1401" y="583"/>
                </a:cubicBezTo>
                <a:cubicBezTo>
                  <a:pt x="1398" y="578"/>
                  <a:pt x="1396" y="570"/>
                  <a:pt x="1398" y="564"/>
                </a:cubicBezTo>
                <a:cubicBezTo>
                  <a:pt x="1398" y="560"/>
                  <a:pt x="1400" y="558"/>
                  <a:pt x="1403" y="556"/>
                </a:cubicBezTo>
                <a:cubicBezTo>
                  <a:pt x="1405" y="554"/>
                  <a:pt x="1411" y="555"/>
                  <a:pt x="1413" y="553"/>
                </a:cubicBezTo>
                <a:cubicBezTo>
                  <a:pt x="1417" y="549"/>
                  <a:pt x="1412" y="536"/>
                  <a:pt x="1418" y="530"/>
                </a:cubicBezTo>
                <a:cubicBezTo>
                  <a:pt x="1420" y="528"/>
                  <a:pt x="1424" y="526"/>
                  <a:pt x="1427" y="529"/>
                </a:cubicBezTo>
                <a:cubicBezTo>
                  <a:pt x="1428" y="530"/>
                  <a:pt x="1428" y="535"/>
                  <a:pt x="1428" y="537"/>
                </a:cubicBezTo>
                <a:cubicBezTo>
                  <a:pt x="1438" y="534"/>
                  <a:pt x="1431" y="545"/>
                  <a:pt x="1437" y="546"/>
                </a:cubicBezTo>
                <a:cubicBezTo>
                  <a:pt x="1430" y="559"/>
                  <a:pt x="1453" y="547"/>
                  <a:pt x="1452" y="542"/>
                </a:cubicBezTo>
                <a:cubicBezTo>
                  <a:pt x="1451" y="537"/>
                  <a:pt x="1444" y="540"/>
                  <a:pt x="1443" y="536"/>
                </a:cubicBezTo>
                <a:cubicBezTo>
                  <a:pt x="1443" y="533"/>
                  <a:pt x="1450" y="531"/>
                  <a:pt x="1452" y="531"/>
                </a:cubicBezTo>
                <a:cubicBezTo>
                  <a:pt x="1455" y="530"/>
                  <a:pt x="1456" y="531"/>
                  <a:pt x="1459" y="529"/>
                </a:cubicBezTo>
                <a:cubicBezTo>
                  <a:pt x="1460" y="528"/>
                  <a:pt x="1461" y="526"/>
                  <a:pt x="1463" y="525"/>
                </a:cubicBezTo>
                <a:cubicBezTo>
                  <a:pt x="1465" y="524"/>
                  <a:pt x="1480" y="518"/>
                  <a:pt x="1477" y="526"/>
                </a:cubicBezTo>
                <a:cubicBezTo>
                  <a:pt x="1476" y="530"/>
                  <a:pt x="1467" y="528"/>
                  <a:pt x="1465" y="532"/>
                </a:cubicBezTo>
                <a:cubicBezTo>
                  <a:pt x="1463" y="536"/>
                  <a:pt x="1467" y="539"/>
                  <a:pt x="1460" y="541"/>
                </a:cubicBezTo>
                <a:cubicBezTo>
                  <a:pt x="1461" y="543"/>
                  <a:pt x="1461" y="546"/>
                  <a:pt x="1464" y="548"/>
                </a:cubicBezTo>
                <a:cubicBezTo>
                  <a:pt x="1467" y="550"/>
                  <a:pt x="1469" y="549"/>
                  <a:pt x="1472" y="550"/>
                </a:cubicBezTo>
                <a:cubicBezTo>
                  <a:pt x="1478" y="552"/>
                  <a:pt x="1481" y="559"/>
                  <a:pt x="1488" y="562"/>
                </a:cubicBezTo>
                <a:cubicBezTo>
                  <a:pt x="1491" y="564"/>
                  <a:pt x="1491" y="562"/>
                  <a:pt x="1494" y="565"/>
                </a:cubicBezTo>
                <a:cubicBezTo>
                  <a:pt x="1494" y="565"/>
                  <a:pt x="1497" y="573"/>
                  <a:pt x="1497" y="573"/>
                </a:cubicBezTo>
                <a:cubicBezTo>
                  <a:pt x="1498" y="580"/>
                  <a:pt x="1492" y="585"/>
                  <a:pt x="1485" y="585"/>
                </a:cubicBezTo>
                <a:cubicBezTo>
                  <a:pt x="1480" y="585"/>
                  <a:pt x="1475" y="584"/>
                  <a:pt x="1469" y="585"/>
                </a:cubicBezTo>
                <a:cubicBezTo>
                  <a:pt x="1466" y="585"/>
                  <a:pt x="1463" y="587"/>
                  <a:pt x="1460" y="586"/>
                </a:cubicBezTo>
                <a:cubicBezTo>
                  <a:pt x="1456" y="584"/>
                  <a:pt x="1457" y="581"/>
                  <a:pt x="1454" y="578"/>
                </a:cubicBezTo>
                <a:cubicBezTo>
                  <a:pt x="1452" y="577"/>
                  <a:pt x="1450" y="577"/>
                  <a:pt x="1447" y="577"/>
                </a:cubicBezTo>
                <a:cubicBezTo>
                  <a:pt x="1444" y="577"/>
                  <a:pt x="1439" y="575"/>
                  <a:pt x="1436" y="577"/>
                </a:cubicBezTo>
                <a:cubicBezTo>
                  <a:pt x="1432" y="579"/>
                  <a:pt x="1433" y="582"/>
                  <a:pt x="1431" y="584"/>
                </a:cubicBezTo>
                <a:cubicBezTo>
                  <a:pt x="1425" y="588"/>
                  <a:pt x="1417" y="582"/>
                  <a:pt x="1412" y="590"/>
                </a:cubicBezTo>
                <a:cubicBezTo>
                  <a:pt x="1419" y="595"/>
                  <a:pt x="1405" y="598"/>
                  <a:pt x="1401" y="599"/>
                </a:cubicBezTo>
                <a:cubicBezTo>
                  <a:pt x="1399" y="599"/>
                  <a:pt x="1390" y="598"/>
                  <a:pt x="1388" y="599"/>
                </a:cubicBezTo>
                <a:cubicBezTo>
                  <a:pt x="1384" y="601"/>
                  <a:pt x="1387" y="601"/>
                  <a:pt x="1387" y="605"/>
                </a:cubicBezTo>
                <a:cubicBezTo>
                  <a:pt x="1388" y="611"/>
                  <a:pt x="1388" y="619"/>
                  <a:pt x="1391" y="622"/>
                </a:cubicBezTo>
                <a:cubicBezTo>
                  <a:pt x="1391" y="623"/>
                  <a:pt x="1394" y="623"/>
                  <a:pt x="1395" y="624"/>
                </a:cubicBezTo>
                <a:cubicBezTo>
                  <a:pt x="1395" y="624"/>
                  <a:pt x="1395" y="626"/>
                  <a:pt x="1396" y="627"/>
                </a:cubicBezTo>
                <a:cubicBezTo>
                  <a:pt x="1397" y="629"/>
                  <a:pt x="1398" y="632"/>
                  <a:pt x="1399" y="633"/>
                </a:cubicBezTo>
                <a:cubicBezTo>
                  <a:pt x="1400" y="633"/>
                  <a:pt x="1403" y="631"/>
                  <a:pt x="1403" y="631"/>
                </a:cubicBezTo>
                <a:cubicBezTo>
                  <a:pt x="1408" y="633"/>
                  <a:pt x="1409" y="640"/>
                  <a:pt x="1415" y="636"/>
                </a:cubicBezTo>
                <a:cubicBezTo>
                  <a:pt x="1421" y="632"/>
                  <a:pt x="1420" y="626"/>
                  <a:pt x="1428" y="632"/>
                </a:cubicBezTo>
                <a:cubicBezTo>
                  <a:pt x="1433" y="636"/>
                  <a:pt x="1435" y="639"/>
                  <a:pt x="1442" y="635"/>
                </a:cubicBezTo>
                <a:cubicBezTo>
                  <a:pt x="1447" y="631"/>
                  <a:pt x="1449" y="623"/>
                  <a:pt x="1457" y="626"/>
                </a:cubicBezTo>
                <a:cubicBezTo>
                  <a:pt x="1456" y="633"/>
                  <a:pt x="1450" y="642"/>
                  <a:pt x="1458" y="647"/>
                </a:cubicBezTo>
                <a:cubicBezTo>
                  <a:pt x="1455" y="654"/>
                  <a:pt x="1451" y="661"/>
                  <a:pt x="1448" y="668"/>
                </a:cubicBezTo>
                <a:cubicBezTo>
                  <a:pt x="1447" y="670"/>
                  <a:pt x="1446" y="677"/>
                  <a:pt x="1444" y="678"/>
                </a:cubicBezTo>
                <a:cubicBezTo>
                  <a:pt x="1441" y="680"/>
                  <a:pt x="1434" y="676"/>
                  <a:pt x="1430" y="676"/>
                </a:cubicBezTo>
                <a:cubicBezTo>
                  <a:pt x="1428" y="677"/>
                  <a:pt x="1427" y="680"/>
                  <a:pt x="1424" y="677"/>
                </a:cubicBezTo>
                <a:cubicBezTo>
                  <a:pt x="1423" y="684"/>
                  <a:pt x="1411" y="675"/>
                  <a:pt x="1408" y="684"/>
                </a:cubicBezTo>
                <a:cubicBezTo>
                  <a:pt x="1402" y="684"/>
                  <a:pt x="1396" y="681"/>
                  <a:pt x="1389" y="680"/>
                </a:cubicBezTo>
                <a:cubicBezTo>
                  <a:pt x="1383" y="679"/>
                  <a:pt x="1380" y="681"/>
                  <a:pt x="1374" y="676"/>
                </a:cubicBezTo>
                <a:cubicBezTo>
                  <a:pt x="1371" y="673"/>
                  <a:pt x="1371" y="670"/>
                  <a:pt x="1366" y="669"/>
                </a:cubicBezTo>
                <a:cubicBezTo>
                  <a:pt x="1362" y="668"/>
                  <a:pt x="1356" y="671"/>
                  <a:pt x="1351" y="672"/>
                </a:cubicBezTo>
                <a:cubicBezTo>
                  <a:pt x="1347" y="674"/>
                  <a:pt x="1342" y="674"/>
                  <a:pt x="1342" y="679"/>
                </a:cubicBezTo>
                <a:cubicBezTo>
                  <a:pt x="1342" y="682"/>
                  <a:pt x="1349" y="684"/>
                  <a:pt x="1344" y="688"/>
                </a:cubicBezTo>
                <a:cubicBezTo>
                  <a:pt x="1342" y="690"/>
                  <a:pt x="1340" y="687"/>
                  <a:pt x="1338" y="688"/>
                </a:cubicBezTo>
                <a:cubicBezTo>
                  <a:pt x="1337" y="688"/>
                  <a:pt x="1335" y="691"/>
                  <a:pt x="1335" y="691"/>
                </a:cubicBezTo>
                <a:cubicBezTo>
                  <a:pt x="1332" y="692"/>
                  <a:pt x="1330" y="692"/>
                  <a:pt x="1328" y="688"/>
                </a:cubicBezTo>
                <a:cubicBezTo>
                  <a:pt x="1324" y="692"/>
                  <a:pt x="1323" y="687"/>
                  <a:pt x="1320" y="687"/>
                </a:cubicBezTo>
                <a:cubicBezTo>
                  <a:pt x="1316" y="686"/>
                  <a:pt x="1315" y="688"/>
                  <a:pt x="1311" y="687"/>
                </a:cubicBezTo>
                <a:cubicBezTo>
                  <a:pt x="1306" y="686"/>
                  <a:pt x="1302" y="678"/>
                  <a:pt x="1298" y="675"/>
                </a:cubicBezTo>
                <a:cubicBezTo>
                  <a:pt x="1294" y="672"/>
                  <a:pt x="1292" y="673"/>
                  <a:pt x="1288" y="672"/>
                </a:cubicBezTo>
                <a:cubicBezTo>
                  <a:pt x="1283" y="670"/>
                  <a:pt x="1285" y="671"/>
                  <a:pt x="1282" y="668"/>
                </a:cubicBezTo>
                <a:cubicBezTo>
                  <a:pt x="1279" y="663"/>
                  <a:pt x="1280" y="664"/>
                  <a:pt x="1276" y="662"/>
                </a:cubicBezTo>
                <a:cubicBezTo>
                  <a:pt x="1271" y="660"/>
                  <a:pt x="1261" y="658"/>
                  <a:pt x="1263" y="650"/>
                </a:cubicBezTo>
                <a:cubicBezTo>
                  <a:pt x="1267" y="650"/>
                  <a:pt x="1276" y="650"/>
                  <a:pt x="1277" y="644"/>
                </a:cubicBezTo>
                <a:cubicBezTo>
                  <a:pt x="1278" y="637"/>
                  <a:pt x="1268" y="637"/>
                  <a:pt x="1263" y="635"/>
                </a:cubicBezTo>
                <a:cubicBezTo>
                  <a:pt x="1264" y="632"/>
                  <a:pt x="1265" y="621"/>
                  <a:pt x="1258" y="623"/>
                </a:cubicBezTo>
                <a:cubicBezTo>
                  <a:pt x="1255" y="624"/>
                  <a:pt x="1256" y="633"/>
                  <a:pt x="1252" y="635"/>
                </a:cubicBezTo>
                <a:cubicBezTo>
                  <a:pt x="1250" y="635"/>
                  <a:pt x="1250" y="633"/>
                  <a:pt x="1248" y="632"/>
                </a:cubicBezTo>
                <a:cubicBezTo>
                  <a:pt x="1239" y="629"/>
                  <a:pt x="1239" y="627"/>
                  <a:pt x="1232" y="630"/>
                </a:cubicBezTo>
                <a:cubicBezTo>
                  <a:pt x="1229" y="631"/>
                  <a:pt x="1230" y="632"/>
                  <a:pt x="1226" y="632"/>
                </a:cubicBezTo>
                <a:cubicBezTo>
                  <a:pt x="1222" y="632"/>
                  <a:pt x="1219" y="628"/>
                  <a:pt x="1215" y="629"/>
                </a:cubicBezTo>
                <a:cubicBezTo>
                  <a:pt x="1211" y="630"/>
                  <a:pt x="1213" y="633"/>
                  <a:pt x="1209" y="636"/>
                </a:cubicBezTo>
                <a:cubicBezTo>
                  <a:pt x="1206" y="638"/>
                  <a:pt x="1205" y="637"/>
                  <a:pt x="1201" y="637"/>
                </a:cubicBezTo>
                <a:cubicBezTo>
                  <a:pt x="1194" y="638"/>
                  <a:pt x="1196" y="639"/>
                  <a:pt x="1192" y="644"/>
                </a:cubicBezTo>
                <a:cubicBezTo>
                  <a:pt x="1181" y="659"/>
                  <a:pt x="1178" y="638"/>
                  <a:pt x="1164" y="645"/>
                </a:cubicBezTo>
                <a:cubicBezTo>
                  <a:pt x="1165" y="645"/>
                  <a:pt x="1165" y="645"/>
                  <a:pt x="1166" y="646"/>
                </a:cubicBezTo>
                <a:cubicBezTo>
                  <a:pt x="1159" y="642"/>
                  <a:pt x="1161" y="643"/>
                  <a:pt x="1155" y="647"/>
                </a:cubicBezTo>
                <a:cubicBezTo>
                  <a:pt x="1152" y="649"/>
                  <a:pt x="1150" y="647"/>
                  <a:pt x="1148" y="651"/>
                </a:cubicBezTo>
                <a:cubicBezTo>
                  <a:pt x="1146" y="654"/>
                  <a:pt x="1147" y="657"/>
                  <a:pt x="1146" y="660"/>
                </a:cubicBezTo>
                <a:cubicBezTo>
                  <a:pt x="1144" y="666"/>
                  <a:pt x="1138" y="662"/>
                  <a:pt x="1134" y="666"/>
                </a:cubicBezTo>
                <a:cubicBezTo>
                  <a:pt x="1129" y="670"/>
                  <a:pt x="1131" y="682"/>
                  <a:pt x="1131" y="688"/>
                </a:cubicBezTo>
                <a:cubicBezTo>
                  <a:pt x="1131" y="692"/>
                  <a:pt x="1133" y="699"/>
                  <a:pt x="1130" y="702"/>
                </a:cubicBezTo>
                <a:cubicBezTo>
                  <a:pt x="1127" y="704"/>
                  <a:pt x="1121" y="704"/>
                  <a:pt x="1118" y="706"/>
                </a:cubicBezTo>
                <a:cubicBezTo>
                  <a:pt x="1117" y="707"/>
                  <a:pt x="1116" y="709"/>
                  <a:pt x="1114" y="710"/>
                </a:cubicBezTo>
                <a:cubicBezTo>
                  <a:pt x="1112" y="711"/>
                  <a:pt x="1110" y="711"/>
                  <a:pt x="1108" y="712"/>
                </a:cubicBezTo>
                <a:cubicBezTo>
                  <a:pt x="1101" y="716"/>
                  <a:pt x="1097" y="720"/>
                  <a:pt x="1101" y="727"/>
                </a:cubicBezTo>
                <a:cubicBezTo>
                  <a:pt x="1099" y="730"/>
                  <a:pt x="1096" y="731"/>
                  <a:pt x="1094" y="735"/>
                </a:cubicBezTo>
                <a:cubicBezTo>
                  <a:pt x="1092" y="741"/>
                  <a:pt x="1095" y="745"/>
                  <a:pt x="1090" y="749"/>
                </a:cubicBezTo>
                <a:cubicBezTo>
                  <a:pt x="1087" y="751"/>
                  <a:pt x="1085" y="749"/>
                  <a:pt x="1084" y="752"/>
                </a:cubicBezTo>
                <a:cubicBezTo>
                  <a:pt x="1082" y="755"/>
                  <a:pt x="1084" y="759"/>
                  <a:pt x="1083" y="762"/>
                </a:cubicBezTo>
                <a:cubicBezTo>
                  <a:pt x="1081" y="767"/>
                  <a:pt x="1076" y="767"/>
                  <a:pt x="1077" y="775"/>
                </a:cubicBezTo>
                <a:cubicBezTo>
                  <a:pt x="1083" y="776"/>
                  <a:pt x="1087" y="787"/>
                  <a:pt x="1087" y="793"/>
                </a:cubicBezTo>
                <a:cubicBezTo>
                  <a:pt x="1087" y="800"/>
                  <a:pt x="1083" y="803"/>
                  <a:pt x="1082" y="809"/>
                </a:cubicBezTo>
                <a:cubicBezTo>
                  <a:pt x="1081" y="813"/>
                  <a:pt x="1083" y="816"/>
                  <a:pt x="1081" y="820"/>
                </a:cubicBezTo>
                <a:cubicBezTo>
                  <a:pt x="1080" y="822"/>
                  <a:pt x="1076" y="822"/>
                  <a:pt x="1075" y="824"/>
                </a:cubicBezTo>
                <a:cubicBezTo>
                  <a:pt x="1075" y="826"/>
                  <a:pt x="1079" y="832"/>
                  <a:pt x="1080" y="834"/>
                </a:cubicBezTo>
                <a:cubicBezTo>
                  <a:pt x="1083" y="847"/>
                  <a:pt x="1077" y="850"/>
                  <a:pt x="1091" y="856"/>
                </a:cubicBezTo>
                <a:cubicBezTo>
                  <a:pt x="1090" y="857"/>
                  <a:pt x="1091" y="859"/>
                  <a:pt x="1091" y="861"/>
                </a:cubicBezTo>
                <a:cubicBezTo>
                  <a:pt x="1101" y="866"/>
                  <a:pt x="1106" y="874"/>
                  <a:pt x="1107" y="886"/>
                </a:cubicBezTo>
                <a:cubicBezTo>
                  <a:pt x="1108" y="893"/>
                  <a:pt x="1107" y="892"/>
                  <a:pt x="1113" y="895"/>
                </a:cubicBezTo>
                <a:cubicBezTo>
                  <a:pt x="1120" y="897"/>
                  <a:pt x="1123" y="898"/>
                  <a:pt x="1128" y="902"/>
                </a:cubicBezTo>
                <a:cubicBezTo>
                  <a:pt x="1132" y="906"/>
                  <a:pt x="1134" y="912"/>
                  <a:pt x="1138" y="914"/>
                </a:cubicBezTo>
                <a:cubicBezTo>
                  <a:pt x="1142" y="916"/>
                  <a:pt x="1151" y="915"/>
                  <a:pt x="1155" y="913"/>
                </a:cubicBezTo>
                <a:cubicBezTo>
                  <a:pt x="1160" y="912"/>
                  <a:pt x="1163" y="909"/>
                  <a:pt x="1167" y="908"/>
                </a:cubicBezTo>
                <a:cubicBezTo>
                  <a:pt x="1172" y="907"/>
                  <a:pt x="1177" y="908"/>
                  <a:pt x="1181" y="908"/>
                </a:cubicBezTo>
                <a:cubicBezTo>
                  <a:pt x="1179" y="909"/>
                  <a:pt x="1177" y="909"/>
                  <a:pt x="1174" y="908"/>
                </a:cubicBezTo>
                <a:cubicBezTo>
                  <a:pt x="1181" y="904"/>
                  <a:pt x="1181" y="907"/>
                  <a:pt x="1187" y="908"/>
                </a:cubicBezTo>
                <a:cubicBezTo>
                  <a:pt x="1191" y="910"/>
                  <a:pt x="1197" y="909"/>
                  <a:pt x="1201" y="909"/>
                </a:cubicBezTo>
                <a:cubicBezTo>
                  <a:pt x="1212" y="908"/>
                  <a:pt x="1212" y="899"/>
                  <a:pt x="1224" y="899"/>
                </a:cubicBezTo>
                <a:cubicBezTo>
                  <a:pt x="1228" y="899"/>
                  <a:pt x="1231" y="899"/>
                  <a:pt x="1234" y="902"/>
                </a:cubicBezTo>
                <a:cubicBezTo>
                  <a:pt x="1237" y="905"/>
                  <a:pt x="1235" y="908"/>
                  <a:pt x="1237" y="912"/>
                </a:cubicBezTo>
                <a:cubicBezTo>
                  <a:pt x="1243" y="922"/>
                  <a:pt x="1246" y="911"/>
                  <a:pt x="1252" y="912"/>
                </a:cubicBezTo>
                <a:cubicBezTo>
                  <a:pt x="1256" y="913"/>
                  <a:pt x="1260" y="924"/>
                  <a:pt x="1259" y="928"/>
                </a:cubicBezTo>
                <a:cubicBezTo>
                  <a:pt x="1259" y="932"/>
                  <a:pt x="1256" y="936"/>
                  <a:pt x="1256" y="941"/>
                </a:cubicBezTo>
                <a:cubicBezTo>
                  <a:pt x="1256" y="944"/>
                  <a:pt x="1259" y="947"/>
                  <a:pt x="1259" y="951"/>
                </a:cubicBezTo>
                <a:cubicBezTo>
                  <a:pt x="1258" y="957"/>
                  <a:pt x="1253" y="966"/>
                  <a:pt x="1257" y="972"/>
                </a:cubicBezTo>
                <a:cubicBezTo>
                  <a:pt x="1265" y="983"/>
                  <a:pt x="1278" y="979"/>
                  <a:pt x="1284" y="988"/>
                </a:cubicBezTo>
                <a:cubicBezTo>
                  <a:pt x="1286" y="991"/>
                  <a:pt x="1288" y="995"/>
                  <a:pt x="1290" y="998"/>
                </a:cubicBezTo>
                <a:cubicBezTo>
                  <a:pt x="1292" y="1004"/>
                  <a:pt x="1290" y="1007"/>
                  <a:pt x="1294" y="1013"/>
                </a:cubicBezTo>
                <a:cubicBezTo>
                  <a:pt x="1299" y="1020"/>
                  <a:pt x="1303" y="1023"/>
                  <a:pt x="1303" y="1033"/>
                </a:cubicBezTo>
                <a:cubicBezTo>
                  <a:pt x="1302" y="1040"/>
                  <a:pt x="1303" y="1050"/>
                  <a:pt x="1299" y="1056"/>
                </a:cubicBezTo>
                <a:cubicBezTo>
                  <a:pt x="1297" y="1058"/>
                  <a:pt x="1295" y="1058"/>
                  <a:pt x="1294" y="1063"/>
                </a:cubicBezTo>
                <a:cubicBezTo>
                  <a:pt x="1292" y="1067"/>
                  <a:pt x="1289" y="1072"/>
                  <a:pt x="1288" y="1076"/>
                </a:cubicBezTo>
                <a:cubicBezTo>
                  <a:pt x="1287" y="1081"/>
                  <a:pt x="1291" y="1084"/>
                  <a:pt x="1290" y="1090"/>
                </a:cubicBezTo>
                <a:cubicBezTo>
                  <a:pt x="1290" y="1093"/>
                  <a:pt x="1288" y="1094"/>
                  <a:pt x="1288" y="1097"/>
                </a:cubicBezTo>
                <a:cubicBezTo>
                  <a:pt x="1288" y="1110"/>
                  <a:pt x="1304" y="1115"/>
                  <a:pt x="1304" y="1128"/>
                </a:cubicBezTo>
                <a:cubicBezTo>
                  <a:pt x="1304" y="1139"/>
                  <a:pt x="1303" y="1152"/>
                  <a:pt x="1309" y="1162"/>
                </a:cubicBezTo>
                <a:cubicBezTo>
                  <a:pt x="1312" y="1168"/>
                  <a:pt x="1314" y="1169"/>
                  <a:pt x="1315" y="1175"/>
                </a:cubicBezTo>
                <a:cubicBezTo>
                  <a:pt x="1316" y="1179"/>
                  <a:pt x="1315" y="1184"/>
                  <a:pt x="1317" y="1188"/>
                </a:cubicBezTo>
                <a:cubicBezTo>
                  <a:pt x="1318" y="1190"/>
                  <a:pt x="1322" y="1193"/>
                  <a:pt x="1323" y="1195"/>
                </a:cubicBezTo>
                <a:cubicBezTo>
                  <a:pt x="1328" y="1202"/>
                  <a:pt x="1337" y="1211"/>
                  <a:pt x="1338" y="1220"/>
                </a:cubicBezTo>
                <a:cubicBezTo>
                  <a:pt x="1339" y="1229"/>
                  <a:pt x="1334" y="1238"/>
                  <a:pt x="1335" y="1248"/>
                </a:cubicBezTo>
                <a:cubicBezTo>
                  <a:pt x="1344" y="1251"/>
                  <a:pt x="1348" y="1256"/>
                  <a:pt x="1358" y="1252"/>
                </a:cubicBezTo>
                <a:cubicBezTo>
                  <a:pt x="1363" y="1251"/>
                  <a:pt x="1368" y="1245"/>
                  <a:pt x="1372" y="1245"/>
                </a:cubicBezTo>
                <a:cubicBezTo>
                  <a:pt x="1376" y="1244"/>
                  <a:pt x="1377" y="1247"/>
                  <a:pt x="1380" y="1247"/>
                </a:cubicBezTo>
                <a:cubicBezTo>
                  <a:pt x="1382" y="1248"/>
                  <a:pt x="1385" y="1247"/>
                  <a:pt x="1387" y="1247"/>
                </a:cubicBezTo>
                <a:cubicBezTo>
                  <a:pt x="1393" y="1249"/>
                  <a:pt x="1395" y="1256"/>
                  <a:pt x="1400" y="1251"/>
                </a:cubicBezTo>
                <a:cubicBezTo>
                  <a:pt x="1406" y="1247"/>
                  <a:pt x="1405" y="1236"/>
                  <a:pt x="1409" y="1231"/>
                </a:cubicBezTo>
                <a:cubicBezTo>
                  <a:pt x="1412" y="1228"/>
                  <a:pt x="1414" y="1228"/>
                  <a:pt x="1417" y="1225"/>
                </a:cubicBezTo>
                <a:cubicBezTo>
                  <a:pt x="1419" y="1223"/>
                  <a:pt x="1419" y="1220"/>
                  <a:pt x="1420" y="1218"/>
                </a:cubicBezTo>
                <a:cubicBezTo>
                  <a:pt x="1422" y="1216"/>
                  <a:pt x="1425" y="1215"/>
                  <a:pt x="1426" y="1213"/>
                </a:cubicBezTo>
                <a:cubicBezTo>
                  <a:pt x="1427" y="1211"/>
                  <a:pt x="1426" y="1206"/>
                  <a:pt x="1427" y="1203"/>
                </a:cubicBezTo>
                <a:cubicBezTo>
                  <a:pt x="1428" y="1201"/>
                  <a:pt x="1431" y="1200"/>
                  <a:pt x="1432" y="1198"/>
                </a:cubicBezTo>
                <a:cubicBezTo>
                  <a:pt x="1433" y="1194"/>
                  <a:pt x="1434" y="1187"/>
                  <a:pt x="1431" y="1183"/>
                </a:cubicBezTo>
                <a:cubicBezTo>
                  <a:pt x="1441" y="1188"/>
                  <a:pt x="1441" y="1177"/>
                  <a:pt x="1439" y="1172"/>
                </a:cubicBezTo>
                <a:cubicBezTo>
                  <a:pt x="1436" y="1167"/>
                  <a:pt x="1432" y="1168"/>
                  <a:pt x="1438" y="1165"/>
                </a:cubicBezTo>
                <a:cubicBezTo>
                  <a:pt x="1444" y="1160"/>
                  <a:pt x="1454" y="1162"/>
                  <a:pt x="1459" y="1154"/>
                </a:cubicBezTo>
                <a:cubicBezTo>
                  <a:pt x="1461" y="1150"/>
                  <a:pt x="1459" y="1144"/>
                  <a:pt x="1459" y="1139"/>
                </a:cubicBezTo>
                <a:cubicBezTo>
                  <a:pt x="1458" y="1138"/>
                  <a:pt x="1457" y="1135"/>
                  <a:pt x="1457" y="1134"/>
                </a:cubicBezTo>
                <a:cubicBezTo>
                  <a:pt x="1456" y="1132"/>
                  <a:pt x="1460" y="1131"/>
                  <a:pt x="1460" y="1129"/>
                </a:cubicBezTo>
                <a:cubicBezTo>
                  <a:pt x="1459" y="1127"/>
                  <a:pt x="1455" y="1126"/>
                  <a:pt x="1454" y="1124"/>
                </a:cubicBezTo>
                <a:cubicBezTo>
                  <a:pt x="1450" y="1118"/>
                  <a:pt x="1454" y="1113"/>
                  <a:pt x="1459" y="1109"/>
                </a:cubicBezTo>
                <a:cubicBezTo>
                  <a:pt x="1465" y="1104"/>
                  <a:pt x="1472" y="1095"/>
                  <a:pt x="1479" y="1092"/>
                </a:cubicBezTo>
                <a:cubicBezTo>
                  <a:pt x="1483" y="1090"/>
                  <a:pt x="1484" y="1092"/>
                  <a:pt x="1487" y="1088"/>
                </a:cubicBezTo>
                <a:cubicBezTo>
                  <a:pt x="1490" y="1085"/>
                  <a:pt x="1490" y="1082"/>
                  <a:pt x="1493" y="1078"/>
                </a:cubicBezTo>
                <a:cubicBezTo>
                  <a:pt x="1495" y="1077"/>
                  <a:pt x="1498" y="1075"/>
                  <a:pt x="1499" y="1073"/>
                </a:cubicBezTo>
                <a:cubicBezTo>
                  <a:pt x="1495" y="1068"/>
                  <a:pt x="1490" y="1062"/>
                  <a:pt x="1491" y="1054"/>
                </a:cubicBezTo>
                <a:cubicBezTo>
                  <a:pt x="1491" y="1051"/>
                  <a:pt x="1493" y="1048"/>
                  <a:pt x="1493" y="1044"/>
                </a:cubicBezTo>
                <a:cubicBezTo>
                  <a:pt x="1492" y="1039"/>
                  <a:pt x="1489" y="1036"/>
                  <a:pt x="1487" y="1031"/>
                </a:cubicBezTo>
                <a:cubicBezTo>
                  <a:pt x="1484" y="1023"/>
                  <a:pt x="1485" y="1018"/>
                  <a:pt x="1485" y="1010"/>
                </a:cubicBezTo>
                <a:cubicBezTo>
                  <a:pt x="1485" y="1002"/>
                  <a:pt x="1480" y="1002"/>
                  <a:pt x="1485" y="994"/>
                </a:cubicBezTo>
                <a:cubicBezTo>
                  <a:pt x="1487" y="990"/>
                  <a:pt x="1488" y="990"/>
                  <a:pt x="1488" y="985"/>
                </a:cubicBezTo>
                <a:cubicBezTo>
                  <a:pt x="1488" y="980"/>
                  <a:pt x="1482" y="973"/>
                  <a:pt x="1486" y="969"/>
                </a:cubicBezTo>
                <a:cubicBezTo>
                  <a:pt x="1489" y="966"/>
                  <a:pt x="1494" y="966"/>
                  <a:pt x="1497" y="963"/>
                </a:cubicBezTo>
                <a:cubicBezTo>
                  <a:pt x="1499" y="961"/>
                  <a:pt x="1499" y="958"/>
                  <a:pt x="1501" y="956"/>
                </a:cubicBezTo>
                <a:cubicBezTo>
                  <a:pt x="1503" y="953"/>
                  <a:pt x="1504" y="951"/>
                  <a:pt x="1507" y="949"/>
                </a:cubicBezTo>
                <a:cubicBezTo>
                  <a:pt x="1507" y="948"/>
                  <a:pt x="1509" y="949"/>
                  <a:pt x="1510" y="948"/>
                </a:cubicBezTo>
                <a:cubicBezTo>
                  <a:pt x="1511" y="947"/>
                  <a:pt x="1510" y="944"/>
                  <a:pt x="1511" y="943"/>
                </a:cubicBezTo>
                <a:cubicBezTo>
                  <a:pt x="1514" y="939"/>
                  <a:pt x="1520" y="938"/>
                  <a:pt x="1523" y="934"/>
                </a:cubicBezTo>
                <a:cubicBezTo>
                  <a:pt x="1524" y="933"/>
                  <a:pt x="1524" y="930"/>
                  <a:pt x="1525" y="929"/>
                </a:cubicBezTo>
                <a:cubicBezTo>
                  <a:pt x="1526" y="928"/>
                  <a:pt x="1529" y="926"/>
                  <a:pt x="1531" y="925"/>
                </a:cubicBezTo>
                <a:cubicBezTo>
                  <a:pt x="1533" y="924"/>
                  <a:pt x="1537" y="924"/>
                  <a:pt x="1539" y="922"/>
                </a:cubicBezTo>
                <a:cubicBezTo>
                  <a:pt x="1542" y="918"/>
                  <a:pt x="1542" y="912"/>
                  <a:pt x="1544" y="908"/>
                </a:cubicBezTo>
                <a:cubicBezTo>
                  <a:pt x="1546" y="901"/>
                  <a:pt x="1553" y="899"/>
                  <a:pt x="1555" y="893"/>
                </a:cubicBezTo>
                <a:cubicBezTo>
                  <a:pt x="1556" y="890"/>
                  <a:pt x="1554" y="887"/>
                  <a:pt x="1555" y="884"/>
                </a:cubicBezTo>
                <a:cubicBezTo>
                  <a:pt x="1556" y="881"/>
                  <a:pt x="1559" y="879"/>
                  <a:pt x="1560" y="877"/>
                </a:cubicBezTo>
                <a:cubicBezTo>
                  <a:pt x="1563" y="872"/>
                  <a:pt x="1561" y="862"/>
                  <a:pt x="1566" y="861"/>
                </a:cubicBezTo>
                <a:cubicBezTo>
                  <a:pt x="1563" y="854"/>
                  <a:pt x="1571" y="840"/>
                  <a:pt x="1558" y="847"/>
                </a:cubicBezTo>
                <a:cubicBezTo>
                  <a:pt x="1552" y="850"/>
                  <a:pt x="1550" y="851"/>
                  <a:pt x="1543" y="851"/>
                </a:cubicBezTo>
                <a:cubicBezTo>
                  <a:pt x="1538" y="851"/>
                  <a:pt x="1534" y="851"/>
                  <a:pt x="1533" y="857"/>
                </a:cubicBezTo>
                <a:cubicBezTo>
                  <a:pt x="1525" y="857"/>
                  <a:pt x="1514" y="858"/>
                  <a:pt x="1510" y="852"/>
                </a:cubicBezTo>
                <a:cubicBezTo>
                  <a:pt x="1509" y="851"/>
                  <a:pt x="1509" y="847"/>
                  <a:pt x="1508" y="845"/>
                </a:cubicBezTo>
                <a:cubicBezTo>
                  <a:pt x="1508" y="845"/>
                  <a:pt x="1506" y="842"/>
                  <a:pt x="1506" y="842"/>
                </a:cubicBezTo>
                <a:cubicBezTo>
                  <a:pt x="1505" y="840"/>
                  <a:pt x="1504" y="839"/>
                  <a:pt x="1503" y="837"/>
                </a:cubicBezTo>
                <a:cubicBezTo>
                  <a:pt x="1502" y="836"/>
                  <a:pt x="1500" y="836"/>
                  <a:pt x="1499" y="835"/>
                </a:cubicBezTo>
                <a:cubicBezTo>
                  <a:pt x="1496" y="831"/>
                  <a:pt x="1499" y="824"/>
                  <a:pt x="1495" y="821"/>
                </a:cubicBezTo>
                <a:cubicBezTo>
                  <a:pt x="1490" y="816"/>
                  <a:pt x="1483" y="820"/>
                  <a:pt x="1480" y="814"/>
                </a:cubicBezTo>
                <a:cubicBezTo>
                  <a:pt x="1479" y="810"/>
                  <a:pt x="1479" y="807"/>
                  <a:pt x="1477" y="803"/>
                </a:cubicBezTo>
                <a:cubicBezTo>
                  <a:pt x="1476" y="802"/>
                  <a:pt x="1475" y="802"/>
                  <a:pt x="1474" y="799"/>
                </a:cubicBezTo>
                <a:cubicBezTo>
                  <a:pt x="1473" y="798"/>
                  <a:pt x="1474" y="795"/>
                  <a:pt x="1473" y="793"/>
                </a:cubicBezTo>
                <a:cubicBezTo>
                  <a:pt x="1471" y="793"/>
                  <a:pt x="1469" y="794"/>
                  <a:pt x="1467" y="793"/>
                </a:cubicBezTo>
                <a:cubicBezTo>
                  <a:pt x="1465" y="786"/>
                  <a:pt x="1460" y="775"/>
                  <a:pt x="1465" y="768"/>
                </a:cubicBezTo>
                <a:cubicBezTo>
                  <a:pt x="1461" y="764"/>
                  <a:pt x="1459" y="760"/>
                  <a:pt x="1456" y="756"/>
                </a:cubicBezTo>
                <a:cubicBezTo>
                  <a:pt x="1452" y="751"/>
                  <a:pt x="1453" y="751"/>
                  <a:pt x="1452" y="746"/>
                </a:cubicBezTo>
                <a:cubicBezTo>
                  <a:pt x="1450" y="737"/>
                  <a:pt x="1441" y="730"/>
                  <a:pt x="1439" y="722"/>
                </a:cubicBezTo>
                <a:cubicBezTo>
                  <a:pt x="1438" y="718"/>
                  <a:pt x="1439" y="714"/>
                  <a:pt x="1437" y="710"/>
                </a:cubicBezTo>
                <a:cubicBezTo>
                  <a:pt x="1436" y="706"/>
                  <a:pt x="1431" y="702"/>
                  <a:pt x="1430" y="697"/>
                </a:cubicBezTo>
                <a:cubicBezTo>
                  <a:pt x="1429" y="693"/>
                  <a:pt x="1430" y="691"/>
                  <a:pt x="1434" y="693"/>
                </a:cubicBezTo>
                <a:cubicBezTo>
                  <a:pt x="1438" y="696"/>
                  <a:pt x="1438" y="706"/>
                  <a:pt x="1442" y="709"/>
                </a:cubicBezTo>
                <a:cubicBezTo>
                  <a:pt x="1445" y="704"/>
                  <a:pt x="1442" y="697"/>
                  <a:pt x="1446" y="692"/>
                </a:cubicBezTo>
                <a:cubicBezTo>
                  <a:pt x="1452" y="696"/>
                  <a:pt x="1447" y="702"/>
                  <a:pt x="1448" y="707"/>
                </a:cubicBezTo>
                <a:cubicBezTo>
                  <a:pt x="1450" y="707"/>
                  <a:pt x="1452" y="708"/>
                  <a:pt x="1453" y="707"/>
                </a:cubicBezTo>
                <a:cubicBezTo>
                  <a:pt x="1454" y="713"/>
                  <a:pt x="1453" y="718"/>
                  <a:pt x="1456" y="723"/>
                </a:cubicBezTo>
                <a:cubicBezTo>
                  <a:pt x="1458" y="727"/>
                  <a:pt x="1462" y="730"/>
                  <a:pt x="1463" y="735"/>
                </a:cubicBezTo>
                <a:cubicBezTo>
                  <a:pt x="1464" y="738"/>
                  <a:pt x="1465" y="742"/>
                  <a:pt x="1466" y="744"/>
                </a:cubicBezTo>
                <a:cubicBezTo>
                  <a:pt x="1468" y="745"/>
                  <a:pt x="1471" y="745"/>
                  <a:pt x="1473" y="746"/>
                </a:cubicBezTo>
                <a:cubicBezTo>
                  <a:pt x="1479" y="751"/>
                  <a:pt x="1477" y="761"/>
                  <a:pt x="1479" y="767"/>
                </a:cubicBezTo>
                <a:cubicBezTo>
                  <a:pt x="1480" y="770"/>
                  <a:pt x="1481" y="778"/>
                  <a:pt x="1483" y="779"/>
                </a:cubicBezTo>
                <a:cubicBezTo>
                  <a:pt x="1486" y="781"/>
                  <a:pt x="1490" y="781"/>
                  <a:pt x="1493" y="783"/>
                </a:cubicBezTo>
                <a:cubicBezTo>
                  <a:pt x="1492" y="791"/>
                  <a:pt x="1498" y="793"/>
                  <a:pt x="1500" y="800"/>
                </a:cubicBezTo>
                <a:cubicBezTo>
                  <a:pt x="1502" y="808"/>
                  <a:pt x="1500" y="813"/>
                  <a:pt x="1504" y="820"/>
                </a:cubicBezTo>
                <a:cubicBezTo>
                  <a:pt x="1507" y="826"/>
                  <a:pt x="1509" y="839"/>
                  <a:pt x="1516" y="839"/>
                </a:cubicBezTo>
                <a:cubicBezTo>
                  <a:pt x="1519" y="839"/>
                  <a:pt x="1521" y="836"/>
                  <a:pt x="1524" y="835"/>
                </a:cubicBezTo>
                <a:cubicBezTo>
                  <a:pt x="1525" y="835"/>
                  <a:pt x="1526" y="837"/>
                  <a:pt x="1527" y="837"/>
                </a:cubicBezTo>
                <a:cubicBezTo>
                  <a:pt x="1530" y="837"/>
                  <a:pt x="1532" y="834"/>
                  <a:pt x="1535" y="832"/>
                </a:cubicBezTo>
                <a:cubicBezTo>
                  <a:pt x="1541" y="829"/>
                  <a:pt x="1546" y="831"/>
                  <a:pt x="1551" y="824"/>
                </a:cubicBezTo>
                <a:cubicBezTo>
                  <a:pt x="1552" y="822"/>
                  <a:pt x="1553" y="819"/>
                  <a:pt x="1555" y="817"/>
                </a:cubicBezTo>
                <a:cubicBezTo>
                  <a:pt x="1558" y="815"/>
                  <a:pt x="1562" y="815"/>
                  <a:pt x="1566" y="814"/>
                </a:cubicBezTo>
                <a:cubicBezTo>
                  <a:pt x="1570" y="813"/>
                  <a:pt x="1570" y="812"/>
                  <a:pt x="1572" y="810"/>
                </a:cubicBezTo>
                <a:cubicBezTo>
                  <a:pt x="1575" y="807"/>
                  <a:pt x="1575" y="807"/>
                  <a:pt x="1578" y="805"/>
                </a:cubicBezTo>
                <a:cubicBezTo>
                  <a:pt x="1584" y="802"/>
                  <a:pt x="1587" y="802"/>
                  <a:pt x="1593" y="802"/>
                </a:cubicBezTo>
                <a:cubicBezTo>
                  <a:pt x="1593" y="793"/>
                  <a:pt x="1597" y="795"/>
                  <a:pt x="1603" y="795"/>
                </a:cubicBezTo>
                <a:cubicBezTo>
                  <a:pt x="1603" y="790"/>
                  <a:pt x="1604" y="788"/>
                  <a:pt x="1607" y="785"/>
                </a:cubicBezTo>
                <a:cubicBezTo>
                  <a:pt x="1608" y="784"/>
                  <a:pt x="1610" y="784"/>
                  <a:pt x="1611" y="782"/>
                </a:cubicBezTo>
                <a:cubicBezTo>
                  <a:pt x="1612" y="781"/>
                  <a:pt x="1611" y="777"/>
                  <a:pt x="1612" y="777"/>
                </a:cubicBezTo>
                <a:cubicBezTo>
                  <a:pt x="1615" y="786"/>
                  <a:pt x="1623" y="765"/>
                  <a:pt x="1624" y="762"/>
                </a:cubicBezTo>
                <a:cubicBezTo>
                  <a:pt x="1627" y="758"/>
                  <a:pt x="1628" y="759"/>
                  <a:pt x="1627" y="754"/>
                </a:cubicBezTo>
                <a:cubicBezTo>
                  <a:pt x="1626" y="749"/>
                  <a:pt x="1622" y="748"/>
                  <a:pt x="1618" y="747"/>
                </a:cubicBezTo>
                <a:cubicBezTo>
                  <a:pt x="1612" y="745"/>
                  <a:pt x="1606" y="740"/>
                  <a:pt x="1603" y="735"/>
                </a:cubicBezTo>
                <a:cubicBezTo>
                  <a:pt x="1602" y="732"/>
                  <a:pt x="1602" y="722"/>
                  <a:pt x="1601" y="721"/>
                </a:cubicBezTo>
                <a:cubicBezTo>
                  <a:pt x="1599" y="720"/>
                  <a:pt x="1594" y="729"/>
                  <a:pt x="1590" y="730"/>
                </a:cubicBezTo>
                <a:cubicBezTo>
                  <a:pt x="1589" y="733"/>
                  <a:pt x="1592" y="737"/>
                  <a:pt x="1589" y="739"/>
                </a:cubicBezTo>
                <a:cubicBezTo>
                  <a:pt x="1587" y="741"/>
                  <a:pt x="1580" y="740"/>
                  <a:pt x="1577" y="739"/>
                </a:cubicBezTo>
                <a:cubicBezTo>
                  <a:pt x="1569" y="737"/>
                  <a:pt x="1570" y="733"/>
                  <a:pt x="1567" y="726"/>
                </a:cubicBezTo>
                <a:cubicBezTo>
                  <a:pt x="1562" y="725"/>
                  <a:pt x="1562" y="730"/>
                  <a:pt x="1562" y="734"/>
                </a:cubicBezTo>
                <a:cubicBezTo>
                  <a:pt x="1556" y="727"/>
                  <a:pt x="1557" y="713"/>
                  <a:pt x="1550" y="708"/>
                </a:cubicBezTo>
                <a:cubicBezTo>
                  <a:pt x="1546" y="705"/>
                  <a:pt x="1543" y="708"/>
                  <a:pt x="1541" y="701"/>
                </a:cubicBezTo>
                <a:cubicBezTo>
                  <a:pt x="1540" y="697"/>
                  <a:pt x="1543" y="693"/>
                  <a:pt x="1540" y="690"/>
                </a:cubicBezTo>
                <a:cubicBezTo>
                  <a:pt x="1547" y="688"/>
                  <a:pt x="1550" y="687"/>
                  <a:pt x="1556" y="689"/>
                </a:cubicBezTo>
                <a:cubicBezTo>
                  <a:pt x="1560" y="691"/>
                  <a:pt x="1562" y="696"/>
                  <a:pt x="1565" y="700"/>
                </a:cubicBezTo>
                <a:cubicBezTo>
                  <a:pt x="1566" y="701"/>
                  <a:pt x="1566" y="704"/>
                  <a:pt x="1568" y="705"/>
                </a:cubicBezTo>
                <a:cubicBezTo>
                  <a:pt x="1569" y="706"/>
                  <a:pt x="1572" y="706"/>
                  <a:pt x="1573" y="707"/>
                </a:cubicBezTo>
                <a:cubicBezTo>
                  <a:pt x="1578" y="712"/>
                  <a:pt x="1578" y="716"/>
                  <a:pt x="1585" y="720"/>
                </a:cubicBezTo>
                <a:cubicBezTo>
                  <a:pt x="1589" y="722"/>
                  <a:pt x="1591" y="724"/>
                  <a:pt x="1595" y="722"/>
                </a:cubicBezTo>
                <a:cubicBezTo>
                  <a:pt x="1597" y="721"/>
                  <a:pt x="1597" y="717"/>
                  <a:pt x="1600" y="716"/>
                </a:cubicBezTo>
                <a:cubicBezTo>
                  <a:pt x="1608" y="714"/>
                  <a:pt x="1605" y="723"/>
                  <a:pt x="1607" y="726"/>
                </a:cubicBezTo>
                <a:cubicBezTo>
                  <a:pt x="1610" y="732"/>
                  <a:pt x="1614" y="727"/>
                  <a:pt x="1619" y="728"/>
                </a:cubicBezTo>
                <a:cubicBezTo>
                  <a:pt x="1628" y="730"/>
                  <a:pt x="1637" y="732"/>
                  <a:pt x="1646" y="731"/>
                </a:cubicBezTo>
                <a:cubicBezTo>
                  <a:pt x="1652" y="731"/>
                  <a:pt x="1661" y="726"/>
                  <a:pt x="1666" y="727"/>
                </a:cubicBezTo>
                <a:cubicBezTo>
                  <a:pt x="1669" y="727"/>
                  <a:pt x="1667" y="729"/>
                  <a:pt x="1670" y="731"/>
                </a:cubicBezTo>
                <a:cubicBezTo>
                  <a:pt x="1671" y="732"/>
                  <a:pt x="1674" y="731"/>
                  <a:pt x="1675" y="732"/>
                </a:cubicBezTo>
                <a:cubicBezTo>
                  <a:pt x="1681" y="735"/>
                  <a:pt x="1678" y="737"/>
                  <a:pt x="1681" y="741"/>
                </a:cubicBezTo>
                <a:cubicBezTo>
                  <a:pt x="1685" y="745"/>
                  <a:pt x="1685" y="741"/>
                  <a:pt x="1689" y="741"/>
                </a:cubicBezTo>
                <a:cubicBezTo>
                  <a:pt x="1688" y="747"/>
                  <a:pt x="1693" y="747"/>
                  <a:pt x="1697" y="751"/>
                </a:cubicBezTo>
                <a:cubicBezTo>
                  <a:pt x="1699" y="753"/>
                  <a:pt x="1698" y="755"/>
                  <a:pt x="1699" y="759"/>
                </a:cubicBezTo>
                <a:cubicBezTo>
                  <a:pt x="1701" y="766"/>
                  <a:pt x="1706" y="769"/>
                  <a:pt x="1714" y="768"/>
                </a:cubicBezTo>
                <a:cubicBezTo>
                  <a:pt x="1714" y="764"/>
                  <a:pt x="1711" y="747"/>
                  <a:pt x="1720" y="753"/>
                </a:cubicBezTo>
                <a:cubicBezTo>
                  <a:pt x="1719" y="757"/>
                  <a:pt x="1722" y="761"/>
                  <a:pt x="1721" y="765"/>
                </a:cubicBezTo>
                <a:cubicBezTo>
                  <a:pt x="1720" y="768"/>
                  <a:pt x="1717" y="770"/>
                  <a:pt x="1718" y="775"/>
                </a:cubicBezTo>
                <a:cubicBezTo>
                  <a:pt x="1718" y="778"/>
                  <a:pt x="1721" y="781"/>
                  <a:pt x="1722" y="784"/>
                </a:cubicBezTo>
                <a:cubicBezTo>
                  <a:pt x="1724" y="791"/>
                  <a:pt x="1720" y="798"/>
                  <a:pt x="1722" y="805"/>
                </a:cubicBezTo>
                <a:cubicBezTo>
                  <a:pt x="1723" y="809"/>
                  <a:pt x="1727" y="811"/>
                  <a:pt x="1729" y="816"/>
                </a:cubicBezTo>
                <a:cubicBezTo>
                  <a:pt x="1731" y="819"/>
                  <a:pt x="1730" y="824"/>
                  <a:pt x="1733" y="827"/>
                </a:cubicBezTo>
                <a:cubicBezTo>
                  <a:pt x="1734" y="829"/>
                  <a:pt x="1737" y="830"/>
                  <a:pt x="1739" y="832"/>
                </a:cubicBezTo>
                <a:cubicBezTo>
                  <a:pt x="1741" y="837"/>
                  <a:pt x="1737" y="843"/>
                  <a:pt x="1741" y="849"/>
                </a:cubicBezTo>
                <a:cubicBezTo>
                  <a:pt x="1743" y="851"/>
                  <a:pt x="1746" y="852"/>
                  <a:pt x="1746" y="855"/>
                </a:cubicBezTo>
                <a:cubicBezTo>
                  <a:pt x="1747" y="857"/>
                  <a:pt x="1745" y="861"/>
                  <a:pt x="1747" y="863"/>
                </a:cubicBezTo>
                <a:cubicBezTo>
                  <a:pt x="1748" y="865"/>
                  <a:pt x="1751" y="864"/>
                  <a:pt x="1753" y="866"/>
                </a:cubicBezTo>
                <a:cubicBezTo>
                  <a:pt x="1754" y="868"/>
                  <a:pt x="1753" y="873"/>
                  <a:pt x="1753" y="875"/>
                </a:cubicBezTo>
                <a:cubicBezTo>
                  <a:pt x="1757" y="874"/>
                  <a:pt x="1758" y="870"/>
                  <a:pt x="1762" y="868"/>
                </a:cubicBezTo>
                <a:cubicBezTo>
                  <a:pt x="1764" y="866"/>
                  <a:pt x="1767" y="865"/>
                  <a:pt x="1769" y="863"/>
                </a:cubicBezTo>
                <a:cubicBezTo>
                  <a:pt x="1775" y="859"/>
                  <a:pt x="1771" y="860"/>
                  <a:pt x="1771" y="856"/>
                </a:cubicBezTo>
                <a:cubicBezTo>
                  <a:pt x="1772" y="852"/>
                  <a:pt x="1775" y="850"/>
                  <a:pt x="1776" y="847"/>
                </a:cubicBezTo>
                <a:cubicBezTo>
                  <a:pt x="1776" y="845"/>
                  <a:pt x="1774" y="840"/>
                  <a:pt x="1773" y="838"/>
                </a:cubicBezTo>
                <a:cubicBezTo>
                  <a:pt x="1773" y="837"/>
                  <a:pt x="1771" y="838"/>
                  <a:pt x="1771" y="836"/>
                </a:cubicBezTo>
                <a:cubicBezTo>
                  <a:pt x="1771" y="835"/>
                  <a:pt x="1773" y="834"/>
                  <a:pt x="1773" y="833"/>
                </a:cubicBezTo>
                <a:cubicBezTo>
                  <a:pt x="1774" y="829"/>
                  <a:pt x="1775" y="827"/>
                  <a:pt x="1774" y="822"/>
                </a:cubicBezTo>
                <a:cubicBezTo>
                  <a:pt x="1774" y="819"/>
                  <a:pt x="1773" y="816"/>
                  <a:pt x="1774" y="813"/>
                </a:cubicBezTo>
                <a:cubicBezTo>
                  <a:pt x="1783" y="819"/>
                  <a:pt x="1785" y="805"/>
                  <a:pt x="1787" y="800"/>
                </a:cubicBezTo>
                <a:cubicBezTo>
                  <a:pt x="1790" y="801"/>
                  <a:pt x="1794" y="797"/>
                  <a:pt x="1796" y="795"/>
                </a:cubicBezTo>
                <a:cubicBezTo>
                  <a:pt x="1797" y="795"/>
                  <a:pt x="1797" y="792"/>
                  <a:pt x="1798" y="791"/>
                </a:cubicBezTo>
                <a:cubicBezTo>
                  <a:pt x="1800" y="790"/>
                  <a:pt x="1802" y="791"/>
                  <a:pt x="1803" y="789"/>
                </a:cubicBezTo>
                <a:cubicBezTo>
                  <a:pt x="1804" y="789"/>
                  <a:pt x="1804" y="786"/>
                  <a:pt x="1805" y="785"/>
                </a:cubicBezTo>
                <a:cubicBezTo>
                  <a:pt x="1806" y="783"/>
                  <a:pt x="1808" y="784"/>
                  <a:pt x="1810" y="783"/>
                </a:cubicBezTo>
                <a:cubicBezTo>
                  <a:pt x="1813" y="780"/>
                  <a:pt x="1812" y="778"/>
                  <a:pt x="1812" y="774"/>
                </a:cubicBezTo>
                <a:cubicBezTo>
                  <a:pt x="1816" y="774"/>
                  <a:pt x="1822" y="772"/>
                  <a:pt x="1825" y="769"/>
                </a:cubicBezTo>
                <a:cubicBezTo>
                  <a:pt x="1823" y="766"/>
                  <a:pt x="1827" y="759"/>
                  <a:pt x="1831" y="757"/>
                </a:cubicBezTo>
                <a:cubicBezTo>
                  <a:pt x="1836" y="754"/>
                  <a:pt x="1836" y="762"/>
                  <a:pt x="1842" y="762"/>
                </a:cubicBezTo>
                <a:cubicBezTo>
                  <a:pt x="1843" y="757"/>
                  <a:pt x="1849" y="746"/>
                  <a:pt x="1854" y="748"/>
                </a:cubicBezTo>
                <a:cubicBezTo>
                  <a:pt x="1857" y="750"/>
                  <a:pt x="1858" y="756"/>
                  <a:pt x="1858" y="759"/>
                </a:cubicBezTo>
                <a:cubicBezTo>
                  <a:pt x="1862" y="761"/>
                  <a:pt x="1861" y="767"/>
                  <a:pt x="1864" y="769"/>
                </a:cubicBezTo>
                <a:cubicBezTo>
                  <a:pt x="1866" y="770"/>
                  <a:pt x="1869" y="768"/>
                  <a:pt x="1871" y="770"/>
                </a:cubicBezTo>
                <a:cubicBezTo>
                  <a:pt x="1872" y="771"/>
                  <a:pt x="1870" y="773"/>
                  <a:pt x="1871" y="774"/>
                </a:cubicBezTo>
                <a:cubicBezTo>
                  <a:pt x="1875" y="780"/>
                  <a:pt x="1876" y="783"/>
                  <a:pt x="1877" y="790"/>
                </a:cubicBezTo>
                <a:cubicBezTo>
                  <a:pt x="1877" y="793"/>
                  <a:pt x="1877" y="794"/>
                  <a:pt x="1877" y="797"/>
                </a:cubicBezTo>
                <a:cubicBezTo>
                  <a:pt x="1877" y="800"/>
                  <a:pt x="1873" y="804"/>
                  <a:pt x="1876" y="807"/>
                </a:cubicBezTo>
                <a:cubicBezTo>
                  <a:pt x="1883" y="814"/>
                  <a:pt x="1886" y="802"/>
                  <a:pt x="1889" y="801"/>
                </a:cubicBezTo>
                <a:cubicBezTo>
                  <a:pt x="1897" y="797"/>
                  <a:pt x="1896" y="808"/>
                  <a:pt x="1897" y="812"/>
                </a:cubicBezTo>
                <a:cubicBezTo>
                  <a:pt x="1899" y="814"/>
                  <a:pt x="1901" y="814"/>
                  <a:pt x="1902" y="817"/>
                </a:cubicBezTo>
                <a:cubicBezTo>
                  <a:pt x="1902" y="818"/>
                  <a:pt x="1901" y="821"/>
                  <a:pt x="1901" y="822"/>
                </a:cubicBezTo>
                <a:cubicBezTo>
                  <a:pt x="1902" y="826"/>
                  <a:pt x="1905" y="826"/>
                  <a:pt x="1907" y="829"/>
                </a:cubicBezTo>
                <a:cubicBezTo>
                  <a:pt x="1910" y="835"/>
                  <a:pt x="1906" y="842"/>
                  <a:pt x="1905" y="847"/>
                </a:cubicBezTo>
                <a:cubicBezTo>
                  <a:pt x="1905" y="849"/>
                  <a:pt x="1903" y="848"/>
                  <a:pt x="1903" y="850"/>
                </a:cubicBezTo>
                <a:cubicBezTo>
                  <a:pt x="1903" y="851"/>
                  <a:pt x="1906" y="852"/>
                  <a:pt x="1906" y="853"/>
                </a:cubicBezTo>
                <a:cubicBezTo>
                  <a:pt x="1907" y="856"/>
                  <a:pt x="1906" y="858"/>
                  <a:pt x="1905" y="862"/>
                </a:cubicBezTo>
                <a:cubicBezTo>
                  <a:pt x="1903" y="870"/>
                  <a:pt x="1904" y="870"/>
                  <a:pt x="1912" y="870"/>
                </a:cubicBezTo>
                <a:cubicBezTo>
                  <a:pt x="1909" y="879"/>
                  <a:pt x="1916" y="881"/>
                  <a:pt x="1918" y="888"/>
                </a:cubicBezTo>
                <a:cubicBezTo>
                  <a:pt x="1920" y="895"/>
                  <a:pt x="1919" y="902"/>
                  <a:pt x="1921" y="908"/>
                </a:cubicBezTo>
                <a:cubicBezTo>
                  <a:pt x="1924" y="913"/>
                  <a:pt x="1930" y="919"/>
                  <a:pt x="1934" y="922"/>
                </a:cubicBezTo>
                <a:cubicBezTo>
                  <a:pt x="1939" y="926"/>
                  <a:pt x="1946" y="926"/>
                  <a:pt x="1951" y="930"/>
                </a:cubicBezTo>
                <a:cubicBezTo>
                  <a:pt x="1949" y="923"/>
                  <a:pt x="1949" y="923"/>
                  <a:pt x="1949" y="923"/>
                </a:cubicBezTo>
                <a:cubicBezTo>
                  <a:pt x="1948" y="919"/>
                  <a:pt x="1948" y="919"/>
                  <a:pt x="1948" y="919"/>
                </a:cubicBezTo>
                <a:cubicBezTo>
                  <a:pt x="1945" y="912"/>
                  <a:pt x="1945" y="912"/>
                  <a:pt x="1945" y="912"/>
                </a:cubicBezTo>
                <a:cubicBezTo>
                  <a:pt x="1943" y="906"/>
                  <a:pt x="1943" y="906"/>
                  <a:pt x="1943" y="906"/>
                </a:cubicBezTo>
                <a:cubicBezTo>
                  <a:pt x="1941" y="902"/>
                  <a:pt x="1941" y="902"/>
                  <a:pt x="1941" y="902"/>
                </a:cubicBezTo>
                <a:cubicBezTo>
                  <a:pt x="1940" y="896"/>
                  <a:pt x="1938" y="892"/>
                  <a:pt x="1938" y="892"/>
                </a:cubicBezTo>
                <a:cubicBezTo>
                  <a:pt x="1935" y="888"/>
                  <a:pt x="1935" y="888"/>
                  <a:pt x="1935" y="888"/>
                </a:cubicBezTo>
                <a:cubicBezTo>
                  <a:pt x="1929" y="886"/>
                  <a:pt x="1929" y="886"/>
                  <a:pt x="1929" y="886"/>
                </a:cubicBezTo>
                <a:cubicBezTo>
                  <a:pt x="1923" y="880"/>
                  <a:pt x="1923" y="880"/>
                  <a:pt x="1923" y="880"/>
                </a:cubicBezTo>
                <a:cubicBezTo>
                  <a:pt x="1923" y="880"/>
                  <a:pt x="1923" y="878"/>
                  <a:pt x="1921" y="872"/>
                </a:cubicBezTo>
                <a:cubicBezTo>
                  <a:pt x="1919" y="866"/>
                  <a:pt x="1916" y="859"/>
                  <a:pt x="1916" y="859"/>
                </a:cubicBezTo>
                <a:cubicBezTo>
                  <a:pt x="1915" y="854"/>
                  <a:pt x="1915" y="854"/>
                  <a:pt x="1915" y="854"/>
                </a:cubicBezTo>
                <a:cubicBezTo>
                  <a:pt x="1915" y="848"/>
                  <a:pt x="1915" y="848"/>
                  <a:pt x="1915" y="848"/>
                </a:cubicBezTo>
                <a:cubicBezTo>
                  <a:pt x="1914" y="843"/>
                  <a:pt x="1914" y="843"/>
                  <a:pt x="1914" y="843"/>
                </a:cubicBezTo>
                <a:cubicBezTo>
                  <a:pt x="1914" y="843"/>
                  <a:pt x="1913" y="839"/>
                  <a:pt x="1916" y="837"/>
                </a:cubicBezTo>
                <a:cubicBezTo>
                  <a:pt x="1918" y="834"/>
                  <a:pt x="1916" y="840"/>
                  <a:pt x="1918" y="834"/>
                </a:cubicBezTo>
                <a:cubicBezTo>
                  <a:pt x="1920" y="828"/>
                  <a:pt x="1920" y="828"/>
                  <a:pt x="1920" y="828"/>
                </a:cubicBezTo>
                <a:cubicBezTo>
                  <a:pt x="1920" y="828"/>
                  <a:pt x="1923" y="824"/>
                  <a:pt x="1924" y="828"/>
                </a:cubicBezTo>
                <a:cubicBezTo>
                  <a:pt x="1926" y="832"/>
                  <a:pt x="1918" y="832"/>
                  <a:pt x="1926" y="832"/>
                </a:cubicBezTo>
                <a:cubicBezTo>
                  <a:pt x="1933" y="832"/>
                  <a:pt x="1930" y="824"/>
                  <a:pt x="1933" y="832"/>
                </a:cubicBezTo>
                <a:cubicBezTo>
                  <a:pt x="1936" y="841"/>
                  <a:pt x="1930" y="836"/>
                  <a:pt x="1936" y="841"/>
                </a:cubicBezTo>
                <a:cubicBezTo>
                  <a:pt x="1941" y="846"/>
                  <a:pt x="1938" y="843"/>
                  <a:pt x="1941" y="846"/>
                </a:cubicBezTo>
                <a:cubicBezTo>
                  <a:pt x="1944" y="849"/>
                  <a:pt x="1938" y="849"/>
                  <a:pt x="1944" y="849"/>
                </a:cubicBezTo>
                <a:cubicBezTo>
                  <a:pt x="1949" y="849"/>
                  <a:pt x="1950" y="854"/>
                  <a:pt x="1950" y="854"/>
                </a:cubicBezTo>
                <a:cubicBezTo>
                  <a:pt x="1950" y="854"/>
                  <a:pt x="1950" y="856"/>
                  <a:pt x="1951" y="860"/>
                </a:cubicBezTo>
                <a:cubicBezTo>
                  <a:pt x="1952" y="863"/>
                  <a:pt x="1952" y="863"/>
                  <a:pt x="1952" y="863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61" y="861"/>
                  <a:pt x="1965" y="858"/>
                  <a:pt x="1965" y="858"/>
                </a:cubicBezTo>
                <a:cubicBezTo>
                  <a:pt x="1966" y="852"/>
                  <a:pt x="1966" y="852"/>
                  <a:pt x="1966" y="852"/>
                </a:cubicBezTo>
                <a:cubicBezTo>
                  <a:pt x="1973" y="850"/>
                  <a:pt x="1973" y="850"/>
                  <a:pt x="1973" y="850"/>
                </a:cubicBezTo>
                <a:cubicBezTo>
                  <a:pt x="1978" y="848"/>
                  <a:pt x="1978" y="848"/>
                  <a:pt x="1978" y="848"/>
                </a:cubicBezTo>
                <a:cubicBezTo>
                  <a:pt x="1984" y="845"/>
                  <a:pt x="1984" y="845"/>
                  <a:pt x="1984" y="845"/>
                </a:cubicBezTo>
                <a:cubicBezTo>
                  <a:pt x="1985" y="839"/>
                  <a:pt x="1985" y="839"/>
                  <a:pt x="1985" y="839"/>
                </a:cubicBezTo>
                <a:cubicBezTo>
                  <a:pt x="1985" y="835"/>
                  <a:pt x="1985" y="835"/>
                  <a:pt x="1985" y="835"/>
                </a:cubicBezTo>
                <a:cubicBezTo>
                  <a:pt x="1986" y="828"/>
                  <a:pt x="1986" y="828"/>
                  <a:pt x="1986" y="828"/>
                </a:cubicBezTo>
                <a:cubicBezTo>
                  <a:pt x="1983" y="825"/>
                  <a:pt x="1983" y="825"/>
                  <a:pt x="1983" y="825"/>
                </a:cubicBezTo>
                <a:cubicBezTo>
                  <a:pt x="1983" y="820"/>
                  <a:pt x="1983" y="820"/>
                  <a:pt x="1983" y="820"/>
                </a:cubicBezTo>
                <a:cubicBezTo>
                  <a:pt x="1983" y="820"/>
                  <a:pt x="1988" y="818"/>
                  <a:pt x="1983" y="813"/>
                </a:cubicBezTo>
                <a:cubicBezTo>
                  <a:pt x="1978" y="808"/>
                  <a:pt x="1981" y="808"/>
                  <a:pt x="1977" y="804"/>
                </a:cubicBezTo>
                <a:cubicBezTo>
                  <a:pt x="1973" y="800"/>
                  <a:pt x="1971" y="800"/>
                  <a:pt x="1967" y="796"/>
                </a:cubicBezTo>
                <a:cubicBezTo>
                  <a:pt x="1963" y="792"/>
                  <a:pt x="1958" y="788"/>
                  <a:pt x="1961" y="786"/>
                </a:cubicBezTo>
                <a:cubicBezTo>
                  <a:pt x="1963" y="783"/>
                  <a:pt x="1963" y="793"/>
                  <a:pt x="1963" y="783"/>
                </a:cubicBezTo>
                <a:cubicBezTo>
                  <a:pt x="1963" y="774"/>
                  <a:pt x="1960" y="786"/>
                  <a:pt x="1963" y="774"/>
                </a:cubicBezTo>
                <a:cubicBezTo>
                  <a:pt x="1967" y="762"/>
                  <a:pt x="1962" y="762"/>
                  <a:pt x="1967" y="762"/>
                </a:cubicBezTo>
                <a:cubicBezTo>
                  <a:pt x="1973" y="762"/>
                  <a:pt x="1974" y="758"/>
                  <a:pt x="1974" y="758"/>
                </a:cubicBezTo>
                <a:cubicBezTo>
                  <a:pt x="1982" y="755"/>
                  <a:pt x="1982" y="755"/>
                  <a:pt x="1982" y="755"/>
                </a:cubicBezTo>
                <a:cubicBezTo>
                  <a:pt x="1982" y="755"/>
                  <a:pt x="1986" y="752"/>
                  <a:pt x="1986" y="757"/>
                </a:cubicBezTo>
                <a:cubicBezTo>
                  <a:pt x="1986" y="762"/>
                  <a:pt x="1980" y="762"/>
                  <a:pt x="1985" y="766"/>
                </a:cubicBezTo>
                <a:cubicBezTo>
                  <a:pt x="1989" y="771"/>
                  <a:pt x="1989" y="768"/>
                  <a:pt x="1986" y="772"/>
                </a:cubicBezTo>
                <a:cubicBezTo>
                  <a:pt x="1982" y="776"/>
                  <a:pt x="1977" y="774"/>
                  <a:pt x="1978" y="779"/>
                </a:cubicBezTo>
                <a:cubicBezTo>
                  <a:pt x="1979" y="783"/>
                  <a:pt x="1979" y="783"/>
                  <a:pt x="1979" y="783"/>
                </a:cubicBezTo>
                <a:cubicBezTo>
                  <a:pt x="1979" y="783"/>
                  <a:pt x="1986" y="787"/>
                  <a:pt x="1987" y="784"/>
                </a:cubicBezTo>
                <a:cubicBezTo>
                  <a:pt x="1988" y="781"/>
                  <a:pt x="1987" y="786"/>
                  <a:pt x="1988" y="781"/>
                </a:cubicBezTo>
                <a:cubicBezTo>
                  <a:pt x="1990" y="775"/>
                  <a:pt x="1996" y="779"/>
                  <a:pt x="1993" y="770"/>
                </a:cubicBezTo>
                <a:cubicBezTo>
                  <a:pt x="1990" y="760"/>
                  <a:pt x="1981" y="760"/>
                  <a:pt x="1990" y="760"/>
                </a:cubicBezTo>
                <a:cubicBezTo>
                  <a:pt x="1999" y="760"/>
                  <a:pt x="2003" y="766"/>
                  <a:pt x="2006" y="757"/>
                </a:cubicBezTo>
                <a:cubicBezTo>
                  <a:pt x="2009" y="748"/>
                  <a:pt x="2004" y="752"/>
                  <a:pt x="2009" y="748"/>
                </a:cubicBezTo>
                <a:cubicBezTo>
                  <a:pt x="2014" y="744"/>
                  <a:pt x="2012" y="746"/>
                  <a:pt x="2018" y="746"/>
                </a:cubicBezTo>
                <a:cubicBezTo>
                  <a:pt x="2024" y="746"/>
                  <a:pt x="2024" y="746"/>
                  <a:pt x="2024" y="746"/>
                </a:cubicBezTo>
                <a:cubicBezTo>
                  <a:pt x="2029" y="746"/>
                  <a:pt x="2036" y="744"/>
                  <a:pt x="2038" y="741"/>
                </a:cubicBezTo>
                <a:cubicBezTo>
                  <a:pt x="2039" y="737"/>
                  <a:pt x="2034" y="740"/>
                  <a:pt x="2039" y="737"/>
                </a:cubicBezTo>
                <a:cubicBezTo>
                  <a:pt x="2043" y="734"/>
                  <a:pt x="2043" y="734"/>
                  <a:pt x="2043" y="734"/>
                </a:cubicBezTo>
                <a:cubicBezTo>
                  <a:pt x="2043" y="734"/>
                  <a:pt x="2048" y="731"/>
                  <a:pt x="2051" y="729"/>
                </a:cubicBezTo>
                <a:cubicBezTo>
                  <a:pt x="2055" y="726"/>
                  <a:pt x="2053" y="730"/>
                  <a:pt x="2055" y="726"/>
                </a:cubicBezTo>
                <a:cubicBezTo>
                  <a:pt x="2056" y="722"/>
                  <a:pt x="2055" y="720"/>
                  <a:pt x="2058" y="718"/>
                </a:cubicBezTo>
                <a:cubicBezTo>
                  <a:pt x="2061" y="715"/>
                  <a:pt x="2068" y="710"/>
                  <a:pt x="2068" y="710"/>
                </a:cubicBezTo>
                <a:cubicBezTo>
                  <a:pt x="2068" y="710"/>
                  <a:pt x="2069" y="701"/>
                  <a:pt x="2069" y="698"/>
                </a:cubicBezTo>
                <a:cubicBezTo>
                  <a:pt x="2069" y="695"/>
                  <a:pt x="2067" y="700"/>
                  <a:pt x="2069" y="695"/>
                </a:cubicBezTo>
                <a:cubicBezTo>
                  <a:pt x="2071" y="689"/>
                  <a:pt x="2071" y="689"/>
                  <a:pt x="2071" y="689"/>
                </a:cubicBezTo>
                <a:cubicBezTo>
                  <a:pt x="2066" y="682"/>
                  <a:pt x="2066" y="682"/>
                  <a:pt x="2066" y="682"/>
                </a:cubicBezTo>
                <a:cubicBezTo>
                  <a:pt x="2066" y="682"/>
                  <a:pt x="2057" y="685"/>
                  <a:pt x="2058" y="681"/>
                </a:cubicBezTo>
                <a:cubicBezTo>
                  <a:pt x="2059" y="677"/>
                  <a:pt x="2059" y="677"/>
                  <a:pt x="2059" y="677"/>
                </a:cubicBezTo>
                <a:cubicBezTo>
                  <a:pt x="2068" y="677"/>
                  <a:pt x="2068" y="677"/>
                  <a:pt x="2068" y="677"/>
                </a:cubicBezTo>
                <a:cubicBezTo>
                  <a:pt x="2072" y="674"/>
                  <a:pt x="2072" y="674"/>
                  <a:pt x="2072" y="674"/>
                </a:cubicBezTo>
                <a:cubicBezTo>
                  <a:pt x="2065" y="669"/>
                  <a:pt x="2065" y="669"/>
                  <a:pt x="2065" y="669"/>
                </a:cubicBezTo>
                <a:cubicBezTo>
                  <a:pt x="2059" y="665"/>
                  <a:pt x="2059" y="665"/>
                  <a:pt x="2059" y="665"/>
                </a:cubicBezTo>
                <a:cubicBezTo>
                  <a:pt x="2063" y="665"/>
                  <a:pt x="2066" y="663"/>
                  <a:pt x="2066" y="663"/>
                </a:cubicBezTo>
                <a:cubicBezTo>
                  <a:pt x="2066" y="663"/>
                  <a:pt x="2067" y="653"/>
                  <a:pt x="2063" y="653"/>
                </a:cubicBezTo>
                <a:cubicBezTo>
                  <a:pt x="2060" y="653"/>
                  <a:pt x="2059" y="648"/>
                  <a:pt x="2059" y="648"/>
                </a:cubicBezTo>
                <a:cubicBezTo>
                  <a:pt x="2055" y="643"/>
                  <a:pt x="2055" y="643"/>
                  <a:pt x="2055" y="643"/>
                </a:cubicBezTo>
                <a:cubicBezTo>
                  <a:pt x="2054" y="638"/>
                  <a:pt x="2054" y="638"/>
                  <a:pt x="2054" y="638"/>
                </a:cubicBezTo>
                <a:cubicBezTo>
                  <a:pt x="2058" y="634"/>
                  <a:pt x="2058" y="634"/>
                  <a:pt x="2058" y="634"/>
                </a:cubicBezTo>
                <a:cubicBezTo>
                  <a:pt x="2061" y="631"/>
                  <a:pt x="2061" y="631"/>
                  <a:pt x="2061" y="631"/>
                </a:cubicBezTo>
                <a:cubicBezTo>
                  <a:pt x="2063" y="623"/>
                  <a:pt x="2063" y="623"/>
                  <a:pt x="2063" y="623"/>
                </a:cubicBezTo>
                <a:cubicBezTo>
                  <a:pt x="2068" y="621"/>
                  <a:pt x="2068" y="621"/>
                  <a:pt x="2068" y="621"/>
                </a:cubicBezTo>
                <a:cubicBezTo>
                  <a:pt x="2077" y="617"/>
                  <a:pt x="2077" y="617"/>
                  <a:pt x="2077" y="617"/>
                </a:cubicBezTo>
                <a:cubicBezTo>
                  <a:pt x="2077" y="617"/>
                  <a:pt x="2081" y="612"/>
                  <a:pt x="2078" y="612"/>
                </a:cubicBezTo>
                <a:cubicBezTo>
                  <a:pt x="2075" y="612"/>
                  <a:pt x="2067" y="610"/>
                  <a:pt x="2067" y="610"/>
                </a:cubicBezTo>
                <a:cubicBezTo>
                  <a:pt x="2058" y="612"/>
                  <a:pt x="2058" y="612"/>
                  <a:pt x="2058" y="612"/>
                </a:cubicBezTo>
                <a:cubicBezTo>
                  <a:pt x="2052" y="616"/>
                  <a:pt x="2052" y="616"/>
                  <a:pt x="2052" y="616"/>
                </a:cubicBezTo>
                <a:cubicBezTo>
                  <a:pt x="2046" y="618"/>
                  <a:pt x="2046" y="618"/>
                  <a:pt x="2046" y="618"/>
                </a:cubicBezTo>
                <a:cubicBezTo>
                  <a:pt x="2044" y="611"/>
                  <a:pt x="2044" y="611"/>
                  <a:pt x="2044" y="611"/>
                </a:cubicBezTo>
                <a:cubicBezTo>
                  <a:pt x="2042" y="605"/>
                  <a:pt x="2042" y="605"/>
                  <a:pt x="2042" y="605"/>
                </a:cubicBezTo>
                <a:cubicBezTo>
                  <a:pt x="2041" y="593"/>
                  <a:pt x="2041" y="593"/>
                  <a:pt x="2041" y="593"/>
                </a:cubicBezTo>
                <a:cubicBezTo>
                  <a:pt x="2046" y="592"/>
                  <a:pt x="2046" y="592"/>
                  <a:pt x="2046" y="592"/>
                </a:cubicBezTo>
                <a:cubicBezTo>
                  <a:pt x="2046" y="592"/>
                  <a:pt x="2053" y="586"/>
                  <a:pt x="2056" y="586"/>
                </a:cubicBezTo>
                <a:cubicBezTo>
                  <a:pt x="2060" y="586"/>
                  <a:pt x="2058" y="591"/>
                  <a:pt x="2060" y="586"/>
                </a:cubicBezTo>
                <a:cubicBezTo>
                  <a:pt x="2061" y="580"/>
                  <a:pt x="2065" y="580"/>
                  <a:pt x="2065" y="580"/>
                </a:cubicBezTo>
                <a:cubicBezTo>
                  <a:pt x="2065" y="580"/>
                  <a:pt x="2069" y="578"/>
                  <a:pt x="2070" y="581"/>
                </a:cubicBezTo>
                <a:cubicBezTo>
                  <a:pt x="2071" y="585"/>
                  <a:pt x="2070" y="588"/>
                  <a:pt x="2070" y="588"/>
                </a:cubicBezTo>
                <a:cubicBezTo>
                  <a:pt x="2070" y="588"/>
                  <a:pt x="2059" y="588"/>
                  <a:pt x="2064" y="592"/>
                </a:cubicBezTo>
                <a:cubicBezTo>
                  <a:pt x="2069" y="597"/>
                  <a:pt x="2069" y="597"/>
                  <a:pt x="2069" y="597"/>
                </a:cubicBezTo>
                <a:cubicBezTo>
                  <a:pt x="2077" y="592"/>
                  <a:pt x="2077" y="592"/>
                  <a:pt x="2077" y="592"/>
                </a:cubicBezTo>
                <a:cubicBezTo>
                  <a:pt x="2077" y="592"/>
                  <a:pt x="2078" y="590"/>
                  <a:pt x="2082" y="590"/>
                </a:cubicBezTo>
                <a:cubicBezTo>
                  <a:pt x="2089" y="590"/>
                  <a:pt x="2089" y="590"/>
                  <a:pt x="2089" y="590"/>
                </a:cubicBezTo>
                <a:cubicBezTo>
                  <a:pt x="2095" y="593"/>
                  <a:pt x="2095" y="593"/>
                  <a:pt x="2095" y="593"/>
                </a:cubicBezTo>
                <a:cubicBezTo>
                  <a:pt x="2098" y="601"/>
                  <a:pt x="2098" y="601"/>
                  <a:pt x="2098" y="601"/>
                </a:cubicBezTo>
                <a:cubicBezTo>
                  <a:pt x="2098" y="601"/>
                  <a:pt x="2091" y="603"/>
                  <a:pt x="2095" y="606"/>
                </a:cubicBezTo>
                <a:cubicBezTo>
                  <a:pt x="2098" y="609"/>
                  <a:pt x="2100" y="613"/>
                  <a:pt x="2101" y="609"/>
                </a:cubicBezTo>
                <a:cubicBezTo>
                  <a:pt x="2102" y="606"/>
                  <a:pt x="2108" y="607"/>
                  <a:pt x="2108" y="607"/>
                </a:cubicBezTo>
                <a:cubicBezTo>
                  <a:pt x="2108" y="607"/>
                  <a:pt x="2111" y="605"/>
                  <a:pt x="2108" y="615"/>
                </a:cubicBezTo>
                <a:cubicBezTo>
                  <a:pt x="2105" y="624"/>
                  <a:pt x="2105" y="614"/>
                  <a:pt x="2105" y="624"/>
                </a:cubicBezTo>
                <a:cubicBezTo>
                  <a:pt x="2105" y="635"/>
                  <a:pt x="2105" y="635"/>
                  <a:pt x="2105" y="635"/>
                </a:cubicBezTo>
                <a:cubicBezTo>
                  <a:pt x="2104" y="639"/>
                  <a:pt x="2104" y="639"/>
                  <a:pt x="2104" y="639"/>
                </a:cubicBezTo>
                <a:cubicBezTo>
                  <a:pt x="2112" y="638"/>
                  <a:pt x="2112" y="638"/>
                  <a:pt x="2112" y="638"/>
                </a:cubicBezTo>
                <a:cubicBezTo>
                  <a:pt x="2116" y="635"/>
                  <a:pt x="2116" y="635"/>
                  <a:pt x="2116" y="635"/>
                </a:cubicBezTo>
                <a:cubicBezTo>
                  <a:pt x="2121" y="635"/>
                  <a:pt x="2121" y="635"/>
                  <a:pt x="2121" y="635"/>
                </a:cubicBezTo>
                <a:cubicBezTo>
                  <a:pt x="2121" y="635"/>
                  <a:pt x="2118" y="635"/>
                  <a:pt x="2122" y="632"/>
                </a:cubicBezTo>
                <a:cubicBezTo>
                  <a:pt x="2126" y="628"/>
                  <a:pt x="2126" y="633"/>
                  <a:pt x="2126" y="628"/>
                </a:cubicBezTo>
                <a:cubicBezTo>
                  <a:pt x="2126" y="623"/>
                  <a:pt x="2125" y="619"/>
                  <a:pt x="2124" y="615"/>
                </a:cubicBezTo>
                <a:cubicBezTo>
                  <a:pt x="2123" y="612"/>
                  <a:pt x="2125" y="609"/>
                  <a:pt x="2121" y="605"/>
                </a:cubicBezTo>
                <a:cubicBezTo>
                  <a:pt x="2117" y="601"/>
                  <a:pt x="2116" y="598"/>
                  <a:pt x="2116" y="598"/>
                </a:cubicBezTo>
                <a:cubicBezTo>
                  <a:pt x="2116" y="598"/>
                  <a:pt x="2111" y="597"/>
                  <a:pt x="2112" y="593"/>
                </a:cubicBezTo>
                <a:cubicBezTo>
                  <a:pt x="2114" y="590"/>
                  <a:pt x="2116" y="584"/>
                  <a:pt x="2116" y="584"/>
                </a:cubicBezTo>
                <a:cubicBezTo>
                  <a:pt x="2116" y="584"/>
                  <a:pt x="2116" y="584"/>
                  <a:pt x="2120" y="581"/>
                </a:cubicBezTo>
                <a:cubicBezTo>
                  <a:pt x="2124" y="578"/>
                  <a:pt x="2124" y="578"/>
                  <a:pt x="2124" y="578"/>
                </a:cubicBezTo>
                <a:cubicBezTo>
                  <a:pt x="2124" y="578"/>
                  <a:pt x="2126" y="580"/>
                  <a:pt x="2126" y="574"/>
                </a:cubicBezTo>
                <a:cubicBezTo>
                  <a:pt x="2126" y="568"/>
                  <a:pt x="2126" y="568"/>
                  <a:pt x="2126" y="568"/>
                </a:cubicBezTo>
                <a:cubicBezTo>
                  <a:pt x="2132" y="563"/>
                  <a:pt x="2132" y="563"/>
                  <a:pt x="2132" y="563"/>
                </a:cubicBezTo>
                <a:cubicBezTo>
                  <a:pt x="2137" y="560"/>
                  <a:pt x="2137" y="560"/>
                  <a:pt x="2137" y="560"/>
                </a:cubicBezTo>
                <a:cubicBezTo>
                  <a:pt x="2142" y="559"/>
                  <a:pt x="2142" y="559"/>
                  <a:pt x="2142" y="559"/>
                </a:cubicBezTo>
                <a:cubicBezTo>
                  <a:pt x="2142" y="559"/>
                  <a:pt x="2137" y="554"/>
                  <a:pt x="2145" y="554"/>
                </a:cubicBezTo>
                <a:cubicBezTo>
                  <a:pt x="2152" y="554"/>
                  <a:pt x="2156" y="556"/>
                  <a:pt x="2156" y="556"/>
                </a:cubicBezTo>
                <a:cubicBezTo>
                  <a:pt x="2163" y="552"/>
                  <a:pt x="2163" y="552"/>
                  <a:pt x="2163" y="552"/>
                </a:cubicBezTo>
                <a:cubicBezTo>
                  <a:pt x="2167" y="547"/>
                  <a:pt x="2167" y="547"/>
                  <a:pt x="2167" y="547"/>
                </a:cubicBezTo>
                <a:cubicBezTo>
                  <a:pt x="2171" y="544"/>
                  <a:pt x="2171" y="544"/>
                  <a:pt x="2171" y="544"/>
                </a:cubicBezTo>
                <a:cubicBezTo>
                  <a:pt x="2176" y="539"/>
                  <a:pt x="2179" y="535"/>
                  <a:pt x="2179" y="535"/>
                </a:cubicBezTo>
                <a:cubicBezTo>
                  <a:pt x="2187" y="527"/>
                  <a:pt x="2187" y="527"/>
                  <a:pt x="2187" y="527"/>
                </a:cubicBezTo>
                <a:cubicBezTo>
                  <a:pt x="2190" y="519"/>
                  <a:pt x="2190" y="519"/>
                  <a:pt x="2190" y="519"/>
                </a:cubicBezTo>
                <a:cubicBezTo>
                  <a:pt x="2193" y="512"/>
                  <a:pt x="2193" y="512"/>
                  <a:pt x="2193" y="512"/>
                </a:cubicBezTo>
                <a:cubicBezTo>
                  <a:pt x="2193" y="512"/>
                  <a:pt x="2195" y="509"/>
                  <a:pt x="2197" y="505"/>
                </a:cubicBezTo>
                <a:cubicBezTo>
                  <a:pt x="2198" y="500"/>
                  <a:pt x="2198" y="500"/>
                  <a:pt x="2198" y="500"/>
                </a:cubicBezTo>
                <a:cubicBezTo>
                  <a:pt x="2203" y="495"/>
                  <a:pt x="2203" y="495"/>
                  <a:pt x="2203" y="495"/>
                </a:cubicBezTo>
                <a:cubicBezTo>
                  <a:pt x="2203" y="495"/>
                  <a:pt x="2207" y="496"/>
                  <a:pt x="2204" y="489"/>
                </a:cubicBezTo>
                <a:cubicBezTo>
                  <a:pt x="2202" y="483"/>
                  <a:pt x="2203" y="478"/>
                  <a:pt x="2203" y="478"/>
                </a:cubicBezTo>
                <a:cubicBezTo>
                  <a:pt x="2207" y="472"/>
                  <a:pt x="2207" y="472"/>
                  <a:pt x="2207" y="472"/>
                </a:cubicBezTo>
                <a:cubicBezTo>
                  <a:pt x="2207" y="454"/>
                  <a:pt x="2207" y="454"/>
                  <a:pt x="2207" y="454"/>
                </a:cubicBezTo>
                <a:cubicBezTo>
                  <a:pt x="2207" y="454"/>
                  <a:pt x="2212" y="467"/>
                  <a:pt x="2215" y="475"/>
                </a:cubicBezTo>
                <a:cubicBezTo>
                  <a:pt x="2217" y="483"/>
                  <a:pt x="2220" y="487"/>
                  <a:pt x="2218" y="492"/>
                </a:cubicBezTo>
                <a:cubicBezTo>
                  <a:pt x="2217" y="497"/>
                  <a:pt x="2217" y="496"/>
                  <a:pt x="2215" y="501"/>
                </a:cubicBezTo>
                <a:cubicBezTo>
                  <a:pt x="2213" y="507"/>
                  <a:pt x="2214" y="506"/>
                  <a:pt x="2214" y="511"/>
                </a:cubicBezTo>
                <a:cubicBezTo>
                  <a:pt x="2214" y="515"/>
                  <a:pt x="2212" y="514"/>
                  <a:pt x="2214" y="519"/>
                </a:cubicBezTo>
                <a:cubicBezTo>
                  <a:pt x="2216" y="525"/>
                  <a:pt x="2210" y="528"/>
                  <a:pt x="2216" y="525"/>
                </a:cubicBezTo>
                <a:cubicBezTo>
                  <a:pt x="2221" y="521"/>
                  <a:pt x="2221" y="521"/>
                  <a:pt x="2221" y="521"/>
                </a:cubicBezTo>
                <a:cubicBezTo>
                  <a:pt x="2221" y="521"/>
                  <a:pt x="2225" y="526"/>
                  <a:pt x="2226" y="523"/>
                </a:cubicBezTo>
                <a:cubicBezTo>
                  <a:pt x="2227" y="519"/>
                  <a:pt x="2231" y="533"/>
                  <a:pt x="2227" y="519"/>
                </a:cubicBezTo>
                <a:cubicBezTo>
                  <a:pt x="2222" y="506"/>
                  <a:pt x="2224" y="511"/>
                  <a:pt x="2222" y="506"/>
                </a:cubicBezTo>
                <a:cubicBezTo>
                  <a:pt x="2221" y="500"/>
                  <a:pt x="2218" y="508"/>
                  <a:pt x="2221" y="500"/>
                </a:cubicBezTo>
                <a:cubicBezTo>
                  <a:pt x="2223" y="492"/>
                  <a:pt x="2223" y="492"/>
                  <a:pt x="2223" y="492"/>
                </a:cubicBezTo>
                <a:cubicBezTo>
                  <a:pt x="2229" y="493"/>
                  <a:pt x="2229" y="493"/>
                  <a:pt x="2229" y="493"/>
                </a:cubicBezTo>
                <a:cubicBezTo>
                  <a:pt x="2229" y="493"/>
                  <a:pt x="2236" y="500"/>
                  <a:pt x="2233" y="489"/>
                </a:cubicBezTo>
                <a:cubicBezTo>
                  <a:pt x="2229" y="479"/>
                  <a:pt x="2231" y="479"/>
                  <a:pt x="2228" y="475"/>
                </a:cubicBezTo>
                <a:cubicBezTo>
                  <a:pt x="2224" y="472"/>
                  <a:pt x="2229" y="472"/>
                  <a:pt x="2226" y="468"/>
                </a:cubicBezTo>
                <a:cubicBezTo>
                  <a:pt x="2222" y="465"/>
                  <a:pt x="2223" y="460"/>
                  <a:pt x="2223" y="460"/>
                </a:cubicBezTo>
                <a:cubicBezTo>
                  <a:pt x="2223" y="450"/>
                  <a:pt x="2223" y="450"/>
                  <a:pt x="2223" y="450"/>
                </a:cubicBezTo>
                <a:cubicBezTo>
                  <a:pt x="2223" y="443"/>
                  <a:pt x="2223" y="443"/>
                  <a:pt x="2223" y="443"/>
                </a:cubicBezTo>
                <a:cubicBezTo>
                  <a:pt x="2223" y="437"/>
                  <a:pt x="2226" y="429"/>
                  <a:pt x="2222" y="433"/>
                </a:cubicBezTo>
                <a:cubicBezTo>
                  <a:pt x="2218" y="437"/>
                  <a:pt x="2217" y="441"/>
                  <a:pt x="2217" y="441"/>
                </a:cubicBezTo>
                <a:cubicBezTo>
                  <a:pt x="2215" y="447"/>
                  <a:pt x="2215" y="447"/>
                  <a:pt x="2215" y="447"/>
                </a:cubicBezTo>
                <a:cubicBezTo>
                  <a:pt x="2215" y="447"/>
                  <a:pt x="2210" y="445"/>
                  <a:pt x="2207" y="443"/>
                </a:cubicBezTo>
                <a:cubicBezTo>
                  <a:pt x="2204" y="440"/>
                  <a:pt x="2209" y="444"/>
                  <a:pt x="2204" y="440"/>
                </a:cubicBezTo>
                <a:cubicBezTo>
                  <a:pt x="2200" y="436"/>
                  <a:pt x="2208" y="432"/>
                  <a:pt x="2200" y="432"/>
                </a:cubicBezTo>
                <a:cubicBezTo>
                  <a:pt x="2193" y="432"/>
                  <a:pt x="2189" y="434"/>
                  <a:pt x="2189" y="434"/>
                </a:cubicBezTo>
                <a:cubicBezTo>
                  <a:pt x="2189" y="434"/>
                  <a:pt x="2186" y="436"/>
                  <a:pt x="2187" y="440"/>
                </a:cubicBezTo>
                <a:cubicBezTo>
                  <a:pt x="2188" y="443"/>
                  <a:pt x="2187" y="447"/>
                  <a:pt x="2187" y="447"/>
                </a:cubicBezTo>
                <a:cubicBezTo>
                  <a:pt x="2184" y="449"/>
                  <a:pt x="2184" y="449"/>
                  <a:pt x="2184" y="449"/>
                </a:cubicBezTo>
                <a:cubicBezTo>
                  <a:pt x="2179" y="443"/>
                  <a:pt x="2179" y="443"/>
                  <a:pt x="2179" y="443"/>
                </a:cubicBezTo>
                <a:cubicBezTo>
                  <a:pt x="2180" y="436"/>
                  <a:pt x="2180" y="436"/>
                  <a:pt x="2180" y="436"/>
                </a:cubicBezTo>
                <a:cubicBezTo>
                  <a:pt x="2173" y="431"/>
                  <a:pt x="2173" y="431"/>
                  <a:pt x="2173" y="431"/>
                </a:cubicBezTo>
                <a:cubicBezTo>
                  <a:pt x="2167" y="421"/>
                  <a:pt x="2167" y="421"/>
                  <a:pt x="2167" y="421"/>
                </a:cubicBezTo>
                <a:cubicBezTo>
                  <a:pt x="2172" y="417"/>
                  <a:pt x="2172" y="417"/>
                  <a:pt x="2172" y="417"/>
                </a:cubicBezTo>
                <a:cubicBezTo>
                  <a:pt x="2172" y="417"/>
                  <a:pt x="2179" y="420"/>
                  <a:pt x="2183" y="417"/>
                </a:cubicBezTo>
                <a:cubicBezTo>
                  <a:pt x="2188" y="414"/>
                  <a:pt x="2190" y="409"/>
                  <a:pt x="2190" y="409"/>
                </a:cubicBezTo>
                <a:cubicBezTo>
                  <a:pt x="2190" y="409"/>
                  <a:pt x="2185" y="404"/>
                  <a:pt x="2190" y="400"/>
                </a:cubicBezTo>
                <a:cubicBezTo>
                  <a:pt x="2195" y="396"/>
                  <a:pt x="2202" y="392"/>
                  <a:pt x="2202" y="392"/>
                </a:cubicBezTo>
                <a:cubicBezTo>
                  <a:pt x="2202" y="392"/>
                  <a:pt x="2203" y="394"/>
                  <a:pt x="2205" y="387"/>
                </a:cubicBezTo>
                <a:cubicBezTo>
                  <a:pt x="2207" y="381"/>
                  <a:pt x="2209" y="377"/>
                  <a:pt x="2209" y="377"/>
                </a:cubicBezTo>
                <a:cubicBezTo>
                  <a:pt x="2218" y="373"/>
                  <a:pt x="2218" y="373"/>
                  <a:pt x="2218" y="373"/>
                </a:cubicBezTo>
                <a:cubicBezTo>
                  <a:pt x="2224" y="368"/>
                  <a:pt x="2224" y="368"/>
                  <a:pt x="2224" y="368"/>
                </a:cubicBezTo>
                <a:cubicBezTo>
                  <a:pt x="2238" y="372"/>
                  <a:pt x="2238" y="372"/>
                  <a:pt x="2238" y="372"/>
                </a:cubicBezTo>
                <a:cubicBezTo>
                  <a:pt x="2261" y="379"/>
                  <a:pt x="2261" y="379"/>
                  <a:pt x="2261" y="379"/>
                </a:cubicBezTo>
                <a:cubicBezTo>
                  <a:pt x="2261" y="379"/>
                  <a:pt x="2268" y="381"/>
                  <a:pt x="2266" y="375"/>
                </a:cubicBezTo>
                <a:cubicBezTo>
                  <a:pt x="2264" y="368"/>
                  <a:pt x="2260" y="359"/>
                  <a:pt x="2267" y="365"/>
                </a:cubicBezTo>
                <a:cubicBezTo>
                  <a:pt x="2273" y="371"/>
                  <a:pt x="2276" y="371"/>
                  <a:pt x="2276" y="371"/>
                </a:cubicBezTo>
                <a:cubicBezTo>
                  <a:pt x="2276" y="371"/>
                  <a:pt x="2279" y="372"/>
                  <a:pt x="2280" y="376"/>
                </a:cubicBezTo>
                <a:cubicBezTo>
                  <a:pt x="2282" y="380"/>
                  <a:pt x="2281" y="380"/>
                  <a:pt x="2286" y="380"/>
                </a:cubicBezTo>
                <a:cubicBezTo>
                  <a:pt x="2291" y="380"/>
                  <a:pt x="2295" y="378"/>
                  <a:pt x="2295" y="378"/>
                </a:cubicBezTo>
                <a:cubicBezTo>
                  <a:pt x="2301" y="376"/>
                  <a:pt x="2301" y="376"/>
                  <a:pt x="2301" y="376"/>
                </a:cubicBezTo>
                <a:cubicBezTo>
                  <a:pt x="2301" y="376"/>
                  <a:pt x="2305" y="381"/>
                  <a:pt x="2305" y="374"/>
                </a:cubicBezTo>
                <a:cubicBezTo>
                  <a:pt x="2305" y="366"/>
                  <a:pt x="2312" y="365"/>
                  <a:pt x="2314" y="359"/>
                </a:cubicBezTo>
                <a:cubicBezTo>
                  <a:pt x="2316" y="353"/>
                  <a:pt x="2324" y="347"/>
                  <a:pt x="2324" y="347"/>
                </a:cubicBezTo>
                <a:cubicBezTo>
                  <a:pt x="2324" y="347"/>
                  <a:pt x="2317" y="345"/>
                  <a:pt x="2327" y="345"/>
                </a:cubicBezTo>
                <a:cubicBezTo>
                  <a:pt x="2337" y="345"/>
                  <a:pt x="2340" y="342"/>
                  <a:pt x="2340" y="342"/>
                </a:cubicBezTo>
                <a:cubicBezTo>
                  <a:pt x="2345" y="343"/>
                  <a:pt x="2345" y="343"/>
                  <a:pt x="2345" y="343"/>
                </a:cubicBezTo>
                <a:cubicBezTo>
                  <a:pt x="2345" y="350"/>
                  <a:pt x="2345" y="350"/>
                  <a:pt x="2345" y="350"/>
                </a:cubicBezTo>
                <a:cubicBezTo>
                  <a:pt x="2345" y="350"/>
                  <a:pt x="2342" y="354"/>
                  <a:pt x="2346" y="354"/>
                </a:cubicBezTo>
                <a:cubicBezTo>
                  <a:pt x="2350" y="354"/>
                  <a:pt x="2352" y="354"/>
                  <a:pt x="2356" y="350"/>
                </a:cubicBezTo>
                <a:cubicBezTo>
                  <a:pt x="2360" y="346"/>
                  <a:pt x="2354" y="350"/>
                  <a:pt x="2360" y="346"/>
                </a:cubicBezTo>
                <a:cubicBezTo>
                  <a:pt x="2366" y="341"/>
                  <a:pt x="2370" y="341"/>
                  <a:pt x="2370" y="341"/>
                </a:cubicBezTo>
                <a:cubicBezTo>
                  <a:pt x="2371" y="337"/>
                  <a:pt x="2371" y="337"/>
                  <a:pt x="2371" y="337"/>
                </a:cubicBezTo>
                <a:cubicBezTo>
                  <a:pt x="2372" y="333"/>
                  <a:pt x="2372" y="333"/>
                  <a:pt x="2372" y="333"/>
                </a:cubicBezTo>
                <a:cubicBezTo>
                  <a:pt x="2376" y="336"/>
                  <a:pt x="2376" y="336"/>
                  <a:pt x="2376" y="336"/>
                </a:cubicBezTo>
                <a:cubicBezTo>
                  <a:pt x="2376" y="336"/>
                  <a:pt x="2376" y="343"/>
                  <a:pt x="2371" y="347"/>
                </a:cubicBezTo>
                <a:cubicBezTo>
                  <a:pt x="2367" y="351"/>
                  <a:pt x="2374" y="357"/>
                  <a:pt x="2368" y="357"/>
                </a:cubicBezTo>
                <a:cubicBezTo>
                  <a:pt x="2362" y="357"/>
                  <a:pt x="2360" y="354"/>
                  <a:pt x="2359" y="359"/>
                </a:cubicBezTo>
                <a:cubicBezTo>
                  <a:pt x="2357" y="364"/>
                  <a:pt x="2362" y="360"/>
                  <a:pt x="2357" y="364"/>
                </a:cubicBezTo>
                <a:cubicBezTo>
                  <a:pt x="2352" y="367"/>
                  <a:pt x="2350" y="366"/>
                  <a:pt x="2347" y="368"/>
                </a:cubicBezTo>
                <a:cubicBezTo>
                  <a:pt x="2343" y="371"/>
                  <a:pt x="2338" y="367"/>
                  <a:pt x="2338" y="375"/>
                </a:cubicBezTo>
                <a:cubicBezTo>
                  <a:pt x="2338" y="382"/>
                  <a:pt x="2336" y="389"/>
                  <a:pt x="2336" y="389"/>
                </a:cubicBezTo>
                <a:cubicBezTo>
                  <a:pt x="2336" y="389"/>
                  <a:pt x="2337" y="388"/>
                  <a:pt x="2332" y="392"/>
                </a:cubicBezTo>
                <a:cubicBezTo>
                  <a:pt x="2327" y="395"/>
                  <a:pt x="2319" y="394"/>
                  <a:pt x="2319" y="394"/>
                </a:cubicBezTo>
                <a:cubicBezTo>
                  <a:pt x="2319" y="394"/>
                  <a:pt x="2319" y="395"/>
                  <a:pt x="2317" y="402"/>
                </a:cubicBezTo>
                <a:cubicBezTo>
                  <a:pt x="2314" y="410"/>
                  <a:pt x="2312" y="417"/>
                  <a:pt x="2312" y="417"/>
                </a:cubicBezTo>
                <a:cubicBezTo>
                  <a:pt x="2312" y="417"/>
                  <a:pt x="2311" y="421"/>
                  <a:pt x="2313" y="425"/>
                </a:cubicBezTo>
                <a:cubicBezTo>
                  <a:pt x="2314" y="428"/>
                  <a:pt x="2316" y="432"/>
                  <a:pt x="2316" y="435"/>
                </a:cubicBezTo>
                <a:cubicBezTo>
                  <a:pt x="2316" y="438"/>
                  <a:pt x="2311" y="438"/>
                  <a:pt x="2315" y="442"/>
                </a:cubicBezTo>
                <a:cubicBezTo>
                  <a:pt x="2318" y="446"/>
                  <a:pt x="2317" y="445"/>
                  <a:pt x="2317" y="450"/>
                </a:cubicBezTo>
                <a:cubicBezTo>
                  <a:pt x="2317" y="454"/>
                  <a:pt x="2318" y="451"/>
                  <a:pt x="2318" y="458"/>
                </a:cubicBezTo>
                <a:cubicBezTo>
                  <a:pt x="2318" y="465"/>
                  <a:pt x="2318" y="465"/>
                  <a:pt x="2318" y="465"/>
                </a:cubicBezTo>
                <a:cubicBezTo>
                  <a:pt x="2318" y="471"/>
                  <a:pt x="2314" y="471"/>
                  <a:pt x="2318" y="471"/>
                </a:cubicBezTo>
                <a:cubicBezTo>
                  <a:pt x="2323" y="471"/>
                  <a:pt x="2325" y="474"/>
                  <a:pt x="2326" y="471"/>
                </a:cubicBezTo>
                <a:cubicBezTo>
                  <a:pt x="2327" y="467"/>
                  <a:pt x="2332" y="453"/>
                  <a:pt x="2332" y="453"/>
                </a:cubicBezTo>
                <a:cubicBezTo>
                  <a:pt x="2342" y="453"/>
                  <a:pt x="2340" y="459"/>
                  <a:pt x="2342" y="453"/>
                </a:cubicBezTo>
                <a:cubicBezTo>
                  <a:pt x="2344" y="447"/>
                  <a:pt x="2344" y="452"/>
                  <a:pt x="2344" y="447"/>
                </a:cubicBezTo>
                <a:cubicBezTo>
                  <a:pt x="2344" y="442"/>
                  <a:pt x="2342" y="447"/>
                  <a:pt x="2344" y="442"/>
                </a:cubicBezTo>
                <a:cubicBezTo>
                  <a:pt x="2345" y="436"/>
                  <a:pt x="2341" y="440"/>
                  <a:pt x="2345" y="436"/>
                </a:cubicBezTo>
                <a:cubicBezTo>
                  <a:pt x="2349" y="432"/>
                  <a:pt x="2344" y="432"/>
                  <a:pt x="2349" y="432"/>
                </a:cubicBezTo>
                <a:cubicBezTo>
                  <a:pt x="2354" y="432"/>
                  <a:pt x="2349" y="438"/>
                  <a:pt x="2354" y="432"/>
                </a:cubicBezTo>
                <a:cubicBezTo>
                  <a:pt x="2360" y="427"/>
                  <a:pt x="2360" y="427"/>
                  <a:pt x="2360" y="427"/>
                </a:cubicBezTo>
                <a:cubicBezTo>
                  <a:pt x="2359" y="420"/>
                  <a:pt x="2359" y="420"/>
                  <a:pt x="2359" y="420"/>
                </a:cubicBezTo>
                <a:cubicBezTo>
                  <a:pt x="2360" y="415"/>
                  <a:pt x="2360" y="415"/>
                  <a:pt x="2360" y="415"/>
                </a:cubicBezTo>
                <a:cubicBezTo>
                  <a:pt x="2364" y="412"/>
                  <a:pt x="2360" y="415"/>
                  <a:pt x="2364" y="412"/>
                </a:cubicBezTo>
                <a:cubicBezTo>
                  <a:pt x="2368" y="410"/>
                  <a:pt x="2370" y="404"/>
                  <a:pt x="2370" y="404"/>
                </a:cubicBezTo>
                <a:cubicBezTo>
                  <a:pt x="2365" y="399"/>
                  <a:pt x="2365" y="399"/>
                  <a:pt x="2365" y="399"/>
                </a:cubicBezTo>
                <a:cubicBezTo>
                  <a:pt x="2364" y="395"/>
                  <a:pt x="2364" y="395"/>
                  <a:pt x="2364" y="395"/>
                </a:cubicBezTo>
                <a:cubicBezTo>
                  <a:pt x="2364" y="395"/>
                  <a:pt x="2360" y="393"/>
                  <a:pt x="2361" y="390"/>
                </a:cubicBezTo>
                <a:cubicBezTo>
                  <a:pt x="2362" y="386"/>
                  <a:pt x="2364" y="383"/>
                  <a:pt x="2364" y="383"/>
                </a:cubicBezTo>
                <a:cubicBezTo>
                  <a:pt x="2364" y="383"/>
                  <a:pt x="2362" y="380"/>
                  <a:pt x="2367" y="375"/>
                </a:cubicBezTo>
                <a:cubicBezTo>
                  <a:pt x="2372" y="371"/>
                  <a:pt x="2376" y="366"/>
                  <a:pt x="2376" y="366"/>
                </a:cubicBezTo>
                <a:cubicBezTo>
                  <a:pt x="2376" y="366"/>
                  <a:pt x="2378" y="364"/>
                  <a:pt x="2383" y="364"/>
                </a:cubicBezTo>
                <a:cubicBezTo>
                  <a:pt x="2393" y="364"/>
                  <a:pt x="2393" y="364"/>
                  <a:pt x="2393" y="364"/>
                </a:cubicBezTo>
                <a:cubicBezTo>
                  <a:pt x="2393" y="364"/>
                  <a:pt x="2398" y="364"/>
                  <a:pt x="2399" y="361"/>
                </a:cubicBezTo>
                <a:cubicBezTo>
                  <a:pt x="2401" y="357"/>
                  <a:pt x="2401" y="357"/>
                  <a:pt x="2401" y="357"/>
                </a:cubicBezTo>
                <a:cubicBezTo>
                  <a:pt x="2415" y="357"/>
                  <a:pt x="2415" y="357"/>
                  <a:pt x="2415" y="357"/>
                </a:cubicBezTo>
                <a:cubicBezTo>
                  <a:pt x="2417" y="363"/>
                  <a:pt x="2417" y="363"/>
                  <a:pt x="2417" y="363"/>
                </a:cubicBezTo>
                <a:cubicBezTo>
                  <a:pt x="2424" y="357"/>
                  <a:pt x="2424" y="357"/>
                  <a:pt x="2424" y="357"/>
                </a:cubicBezTo>
                <a:cubicBezTo>
                  <a:pt x="2424" y="357"/>
                  <a:pt x="2427" y="356"/>
                  <a:pt x="2430" y="353"/>
                </a:cubicBezTo>
                <a:cubicBezTo>
                  <a:pt x="2433" y="351"/>
                  <a:pt x="2431" y="355"/>
                  <a:pt x="2433" y="351"/>
                </a:cubicBezTo>
                <a:cubicBezTo>
                  <a:pt x="2434" y="346"/>
                  <a:pt x="2429" y="349"/>
                  <a:pt x="2434" y="346"/>
                </a:cubicBezTo>
                <a:cubicBezTo>
                  <a:pt x="2439" y="342"/>
                  <a:pt x="2448" y="342"/>
                  <a:pt x="2448" y="342"/>
                </a:cubicBezTo>
                <a:cubicBezTo>
                  <a:pt x="2448" y="342"/>
                  <a:pt x="2449" y="342"/>
                  <a:pt x="2452" y="339"/>
                </a:cubicBezTo>
                <a:cubicBezTo>
                  <a:pt x="2454" y="337"/>
                  <a:pt x="2454" y="337"/>
                  <a:pt x="2454" y="337"/>
                </a:cubicBezTo>
                <a:cubicBezTo>
                  <a:pt x="2462" y="331"/>
                  <a:pt x="2462" y="331"/>
                  <a:pt x="2462" y="331"/>
                </a:cubicBezTo>
                <a:cubicBezTo>
                  <a:pt x="2462" y="331"/>
                  <a:pt x="2467" y="333"/>
                  <a:pt x="2470" y="333"/>
                </a:cubicBezTo>
                <a:cubicBezTo>
                  <a:pt x="2473" y="333"/>
                  <a:pt x="2478" y="331"/>
                  <a:pt x="2478" y="331"/>
                </a:cubicBezTo>
                <a:cubicBezTo>
                  <a:pt x="2479" y="325"/>
                  <a:pt x="2479" y="325"/>
                  <a:pt x="2479" y="325"/>
                </a:cubicBezTo>
                <a:cubicBezTo>
                  <a:pt x="2477" y="320"/>
                  <a:pt x="2477" y="320"/>
                  <a:pt x="2477" y="320"/>
                </a:cubicBezTo>
                <a:cubicBezTo>
                  <a:pt x="2477" y="320"/>
                  <a:pt x="2479" y="314"/>
                  <a:pt x="2474" y="314"/>
                </a:cubicBezTo>
                <a:cubicBezTo>
                  <a:pt x="2470" y="314"/>
                  <a:pt x="2462" y="306"/>
                  <a:pt x="2462" y="306"/>
                </a:cubicBezTo>
                <a:cubicBezTo>
                  <a:pt x="2459" y="302"/>
                  <a:pt x="2459" y="302"/>
                  <a:pt x="2459" y="302"/>
                </a:cubicBezTo>
                <a:cubicBezTo>
                  <a:pt x="2468" y="289"/>
                  <a:pt x="2468" y="289"/>
                  <a:pt x="2468" y="289"/>
                </a:cubicBezTo>
                <a:cubicBezTo>
                  <a:pt x="2468" y="289"/>
                  <a:pt x="2467" y="290"/>
                  <a:pt x="2471" y="294"/>
                </a:cubicBezTo>
                <a:cubicBezTo>
                  <a:pt x="2475" y="299"/>
                  <a:pt x="2464" y="307"/>
                  <a:pt x="2475" y="299"/>
                </a:cubicBezTo>
                <a:cubicBezTo>
                  <a:pt x="2486" y="291"/>
                  <a:pt x="2486" y="291"/>
                  <a:pt x="2486" y="291"/>
                </a:cubicBezTo>
                <a:cubicBezTo>
                  <a:pt x="2488" y="282"/>
                  <a:pt x="2488" y="282"/>
                  <a:pt x="2488" y="282"/>
                </a:cubicBezTo>
                <a:cubicBezTo>
                  <a:pt x="2492" y="279"/>
                  <a:pt x="2492" y="279"/>
                  <a:pt x="2492" y="279"/>
                </a:cubicBezTo>
                <a:cubicBezTo>
                  <a:pt x="2492" y="279"/>
                  <a:pt x="2495" y="279"/>
                  <a:pt x="2496" y="282"/>
                </a:cubicBezTo>
                <a:cubicBezTo>
                  <a:pt x="2497" y="286"/>
                  <a:pt x="2492" y="286"/>
                  <a:pt x="2502" y="286"/>
                </a:cubicBezTo>
                <a:cubicBezTo>
                  <a:pt x="2511" y="286"/>
                  <a:pt x="2514" y="284"/>
                  <a:pt x="2514" y="284"/>
                </a:cubicBezTo>
                <a:cubicBezTo>
                  <a:pt x="2515" y="289"/>
                  <a:pt x="2515" y="289"/>
                  <a:pt x="2515" y="289"/>
                </a:cubicBezTo>
                <a:cubicBezTo>
                  <a:pt x="2515" y="289"/>
                  <a:pt x="2516" y="291"/>
                  <a:pt x="2519" y="294"/>
                </a:cubicBezTo>
                <a:cubicBezTo>
                  <a:pt x="2522" y="297"/>
                  <a:pt x="2522" y="297"/>
                  <a:pt x="2522" y="297"/>
                </a:cubicBezTo>
                <a:cubicBezTo>
                  <a:pt x="2527" y="300"/>
                  <a:pt x="2527" y="300"/>
                  <a:pt x="2527" y="300"/>
                </a:cubicBezTo>
                <a:cubicBezTo>
                  <a:pt x="2527" y="300"/>
                  <a:pt x="2533" y="305"/>
                  <a:pt x="2533" y="300"/>
                </a:cubicBezTo>
                <a:cubicBezTo>
                  <a:pt x="2533" y="294"/>
                  <a:pt x="2538" y="290"/>
                  <a:pt x="2538" y="290"/>
                </a:cubicBezTo>
                <a:cubicBezTo>
                  <a:pt x="2543" y="285"/>
                  <a:pt x="2543" y="285"/>
                  <a:pt x="2543" y="285"/>
                </a:cubicBezTo>
                <a:cubicBezTo>
                  <a:pt x="2549" y="283"/>
                  <a:pt x="2549" y="283"/>
                  <a:pt x="2549" y="283"/>
                </a:cubicBezTo>
                <a:cubicBezTo>
                  <a:pt x="2549" y="283"/>
                  <a:pt x="2554" y="279"/>
                  <a:pt x="2548" y="279"/>
                </a:cubicBezTo>
                <a:cubicBezTo>
                  <a:pt x="2542" y="279"/>
                  <a:pt x="2545" y="280"/>
                  <a:pt x="2541" y="276"/>
                </a:cubicBezTo>
                <a:cubicBezTo>
                  <a:pt x="2538" y="273"/>
                  <a:pt x="2534" y="267"/>
                  <a:pt x="2534" y="267"/>
                </a:cubicBezTo>
                <a:cubicBezTo>
                  <a:pt x="2534" y="267"/>
                  <a:pt x="2543" y="270"/>
                  <a:pt x="2530" y="270"/>
                </a:cubicBezTo>
                <a:cubicBezTo>
                  <a:pt x="2517" y="270"/>
                  <a:pt x="2516" y="277"/>
                  <a:pt x="2513" y="266"/>
                </a:cubicBezTo>
                <a:cubicBezTo>
                  <a:pt x="2509" y="256"/>
                  <a:pt x="2517" y="256"/>
                  <a:pt x="2509" y="256"/>
                </a:cubicBezTo>
                <a:cubicBezTo>
                  <a:pt x="2502" y="256"/>
                  <a:pt x="2504" y="257"/>
                  <a:pt x="2500" y="253"/>
                </a:cubicBezTo>
                <a:cubicBezTo>
                  <a:pt x="2496" y="248"/>
                  <a:pt x="2489" y="248"/>
                  <a:pt x="2489" y="248"/>
                </a:cubicBezTo>
                <a:cubicBezTo>
                  <a:pt x="2482" y="242"/>
                  <a:pt x="2482" y="242"/>
                  <a:pt x="2482" y="242"/>
                </a:cubicBezTo>
                <a:cubicBezTo>
                  <a:pt x="2468" y="240"/>
                  <a:pt x="2468" y="240"/>
                  <a:pt x="2468" y="240"/>
                </a:cubicBezTo>
                <a:cubicBezTo>
                  <a:pt x="2461" y="237"/>
                  <a:pt x="2461" y="237"/>
                  <a:pt x="2461" y="237"/>
                </a:cubicBezTo>
                <a:cubicBezTo>
                  <a:pt x="2449" y="232"/>
                  <a:pt x="2449" y="232"/>
                  <a:pt x="2449" y="232"/>
                </a:cubicBezTo>
                <a:cubicBezTo>
                  <a:pt x="2435" y="225"/>
                  <a:pt x="2435" y="225"/>
                  <a:pt x="2435" y="225"/>
                </a:cubicBezTo>
                <a:cubicBezTo>
                  <a:pt x="2421" y="224"/>
                  <a:pt x="2421" y="224"/>
                  <a:pt x="2421" y="224"/>
                </a:cubicBezTo>
                <a:cubicBezTo>
                  <a:pt x="2421" y="224"/>
                  <a:pt x="2412" y="215"/>
                  <a:pt x="2416" y="230"/>
                </a:cubicBezTo>
                <a:cubicBezTo>
                  <a:pt x="2421" y="245"/>
                  <a:pt x="2426" y="248"/>
                  <a:pt x="2426" y="248"/>
                </a:cubicBezTo>
                <a:cubicBezTo>
                  <a:pt x="2427" y="251"/>
                  <a:pt x="2427" y="251"/>
                  <a:pt x="2427" y="251"/>
                </a:cubicBezTo>
                <a:cubicBezTo>
                  <a:pt x="2429" y="256"/>
                  <a:pt x="2429" y="256"/>
                  <a:pt x="2429" y="256"/>
                </a:cubicBezTo>
                <a:cubicBezTo>
                  <a:pt x="2429" y="256"/>
                  <a:pt x="2429" y="260"/>
                  <a:pt x="2425" y="256"/>
                </a:cubicBezTo>
                <a:cubicBezTo>
                  <a:pt x="2421" y="252"/>
                  <a:pt x="2417" y="252"/>
                  <a:pt x="2417" y="252"/>
                </a:cubicBezTo>
                <a:cubicBezTo>
                  <a:pt x="2417" y="252"/>
                  <a:pt x="2407" y="248"/>
                  <a:pt x="2405" y="245"/>
                </a:cubicBezTo>
                <a:cubicBezTo>
                  <a:pt x="2402" y="242"/>
                  <a:pt x="2399" y="237"/>
                  <a:pt x="2399" y="237"/>
                </a:cubicBezTo>
                <a:cubicBezTo>
                  <a:pt x="2399" y="237"/>
                  <a:pt x="2394" y="236"/>
                  <a:pt x="2388" y="236"/>
                </a:cubicBezTo>
                <a:cubicBezTo>
                  <a:pt x="2382" y="236"/>
                  <a:pt x="2378" y="237"/>
                  <a:pt x="2378" y="237"/>
                </a:cubicBezTo>
                <a:cubicBezTo>
                  <a:pt x="2378" y="237"/>
                  <a:pt x="2373" y="239"/>
                  <a:pt x="2370" y="239"/>
                </a:cubicBezTo>
                <a:cubicBezTo>
                  <a:pt x="2366" y="239"/>
                  <a:pt x="2363" y="241"/>
                  <a:pt x="2363" y="241"/>
                </a:cubicBezTo>
                <a:cubicBezTo>
                  <a:pt x="2357" y="243"/>
                  <a:pt x="2357" y="243"/>
                  <a:pt x="2357" y="243"/>
                </a:cubicBezTo>
                <a:cubicBezTo>
                  <a:pt x="2357" y="243"/>
                  <a:pt x="2356" y="248"/>
                  <a:pt x="2353" y="248"/>
                </a:cubicBezTo>
                <a:cubicBezTo>
                  <a:pt x="2349" y="248"/>
                  <a:pt x="2346" y="242"/>
                  <a:pt x="2346" y="242"/>
                </a:cubicBezTo>
                <a:cubicBezTo>
                  <a:pt x="2344" y="234"/>
                  <a:pt x="2344" y="234"/>
                  <a:pt x="2344" y="234"/>
                </a:cubicBezTo>
                <a:cubicBezTo>
                  <a:pt x="2342" y="226"/>
                  <a:pt x="2342" y="226"/>
                  <a:pt x="2342" y="226"/>
                </a:cubicBezTo>
                <a:cubicBezTo>
                  <a:pt x="2342" y="226"/>
                  <a:pt x="2346" y="217"/>
                  <a:pt x="2341" y="217"/>
                </a:cubicBezTo>
                <a:cubicBezTo>
                  <a:pt x="2336" y="217"/>
                  <a:pt x="2341" y="216"/>
                  <a:pt x="2330" y="216"/>
                </a:cubicBezTo>
                <a:cubicBezTo>
                  <a:pt x="2317" y="216"/>
                  <a:pt x="2317" y="216"/>
                  <a:pt x="2317" y="216"/>
                </a:cubicBezTo>
                <a:cubicBezTo>
                  <a:pt x="2310" y="216"/>
                  <a:pt x="2308" y="215"/>
                  <a:pt x="2300" y="215"/>
                </a:cubicBezTo>
                <a:cubicBezTo>
                  <a:pt x="2291" y="215"/>
                  <a:pt x="2296" y="220"/>
                  <a:pt x="2291" y="215"/>
                </a:cubicBezTo>
                <a:cubicBezTo>
                  <a:pt x="2286" y="210"/>
                  <a:pt x="2293" y="210"/>
                  <a:pt x="2286" y="210"/>
                </a:cubicBezTo>
                <a:cubicBezTo>
                  <a:pt x="2279" y="210"/>
                  <a:pt x="2279" y="210"/>
                  <a:pt x="2279" y="210"/>
                </a:cubicBezTo>
                <a:cubicBezTo>
                  <a:pt x="2271" y="210"/>
                  <a:pt x="2271" y="210"/>
                  <a:pt x="2271" y="210"/>
                </a:cubicBezTo>
                <a:cubicBezTo>
                  <a:pt x="2270" y="204"/>
                  <a:pt x="2270" y="204"/>
                  <a:pt x="2270" y="204"/>
                </a:cubicBezTo>
                <a:cubicBezTo>
                  <a:pt x="2270" y="204"/>
                  <a:pt x="2272" y="196"/>
                  <a:pt x="2267" y="196"/>
                </a:cubicBezTo>
                <a:cubicBezTo>
                  <a:pt x="2261" y="196"/>
                  <a:pt x="2259" y="193"/>
                  <a:pt x="2256" y="196"/>
                </a:cubicBezTo>
                <a:cubicBezTo>
                  <a:pt x="2253" y="199"/>
                  <a:pt x="2261" y="196"/>
                  <a:pt x="2252" y="202"/>
                </a:cubicBezTo>
                <a:cubicBezTo>
                  <a:pt x="2248" y="206"/>
                  <a:pt x="2244" y="207"/>
                  <a:pt x="2241" y="207"/>
                </a:cubicBezTo>
                <a:cubicBezTo>
                  <a:pt x="2238" y="208"/>
                  <a:pt x="2237" y="208"/>
                  <a:pt x="2237" y="208"/>
                </a:cubicBezTo>
                <a:cubicBezTo>
                  <a:pt x="2237" y="208"/>
                  <a:pt x="2246" y="197"/>
                  <a:pt x="2241" y="197"/>
                </a:cubicBezTo>
                <a:cubicBezTo>
                  <a:pt x="2233" y="197"/>
                  <a:pt x="2233" y="197"/>
                  <a:pt x="2233" y="197"/>
                </a:cubicBezTo>
                <a:cubicBezTo>
                  <a:pt x="2233" y="197"/>
                  <a:pt x="2233" y="189"/>
                  <a:pt x="2227" y="189"/>
                </a:cubicBezTo>
                <a:cubicBezTo>
                  <a:pt x="2221" y="189"/>
                  <a:pt x="2223" y="176"/>
                  <a:pt x="2207" y="187"/>
                </a:cubicBezTo>
                <a:cubicBezTo>
                  <a:pt x="2191" y="198"/>
                  <a:pt x="2191" y="194"/>
                  <a:pt x="2191" y="198"/>
                </a:cubicBezTo>
                <a:cubicBezTo>
                  <a:pt x="2191" y="202"/>
                  <a:pt x="2196" y="201"/>
                  <a:pt x="2194" y="206"/>
                </a:cubicBezTo>
                <a:cubicBezTo>
                  <a:pt x="2193" y="211"/>
                  <a:pt x="2187" y="211"/>
                  <a:pt x="2187" y="211"/>
                </a:cubicBezTo>
                <a:cubicBezTo>
                  <a:pt x="2179" y="211"/>
                  <a:pt x="2179" y="211"/>
                  <a:pt x="2179" y="211"/>
                </a:cubicBezTo>
                <a:cubicBezTo>
                  <a:pt x="2179" y="211"/>
                  <a:pt x="2175" y="203"/>
                  <a:pt x="2170" y="203"/>
                </a:cubicBezTo>
                <a:cubicBezTo>
                  <a:pt x="2164" y="203"/>
                  <a:pt x="2155" y="208"/>
                  <a:pt x="2155" y="208"/>
                </a:cubicBezTo>
                <a:cubicBezTo>
                  <a:pt x="2149" y="208"/>
                  <a:pt x="2149" y="208"/>
                  <a:pt x="2149" y="208"/>
                </a:cubicBezTo>
                <a:cubicBezTo>
                  <a:pt x="2149" y="208"/>
                  <a:pt x="2152" y="207"/>
                  <a:pt x="2145" y="214"/>
                </a:cubicBezTo>
                <a:cubicBezTo>
                  <a:pt x="2138" y="222"/>
                  <a:pt x="2138" y="226"/>
                  <a:pt x="2138" y="226"/>
                </a:cubicBezTo>
                <a:cubicBezTo>
                  <a:pt x="2138" y="226"/>
                  <a:pt x="2145" y="222"/>
                  <a:pt x="2138" y="222"/>
                </a:cubicBezTo>
                <a:cubicBezTo>
                  <a:pt x="2130" y="222"/>
                  <a:pt x="2129" y="217"/>
                  <a:pt x="2129" y="217"/>
                </a:cubicBezTo>
                <a:cubicBezTo>
                  <a:pt x="2120" y="207"/>
                  <a:pt x="2120" y="207"/>
                  <a:pt x="2120" y="207"/>
                </a:cubicBezTo>
                <a:cubicBezTo>
                  <a:pt x="2120" y="207"/>
                  <a:pt x="2111" y="202"/>
                  <a:pt x="2119" y="202"/>
                </a:cubicBezTo>
                <a:cubicBezTo>
                  <a:pt x="2126" y="202"/>
                  <a:pt x="2126" y="202"/>
                  <a:pt x="2126" y="202"/>
                </a:cubicBezTo>
                <a:cubicBezTo>
                  <a:pt x="2129" y="192"/>
                  <a:pt x="2129" y="192"/>
                  <a:pt x="2129" y="192"/>
                </a:cubicBezTo>
                <a:cubicBezTo>
                  <a:pt x="2127" y="187"/>
                  <a:pt x="2127" y="187"/>
                  <a:pt x="2127" y="187"/>
                </a:cubicBezTo>
                <a:cubicBezTo>
                  <a:pt x="2127" y="187"/>
                  <a:pt x="2135" y="183"/>
                  <a:pt x="2126" y="183"/>
                </a:cubicBezTo>
                <a:cubicBezTo>
                  <a:pt x="2117" y="183"/>
                  <a:pt x="2108" y="180"/>
                  <a:pt x="2108" y="180"/>
                </a:cubicBezTo>
                <a:cubicBezTo>
                  <a:pt x="2108" y="180"/>
                  <a:pt x="2102" y="174"/>
                  <a:pt x="2097" y="174"/>
                </a:cubicBezTo>
                <a:cubicBezTo>
                  <a:pt x="2087" y="174"/>
                  <a:pt x="2087" y="174"/>
                  <a:pt x="2087" y="174"/>
                </a:cubicBezTo>
                <a:cubicBezTo>
                  <a:pt x="2082" y="174"/>
                  <a:pt x="2085" y="171"/>
                  <a:pt x="2082" y="174"/>
                </a:cubicBezTo>
                <a:cubicBezTo>
                  <a:pt x="2078" y="178"/>
                  <a:pt x="2081" y="170"/>
                  <a:pt x="2078" y="178"/>
                </a:cubicBezTo>
                <a:cubicBezTo>
                  <a:pt x="2076" y="186"/>
                  <a:pt x="2076" y="186"/>
                  <a:pt x="2076" y="186"/>
                </a:cubicBezTo>
                <a:cubicBezTo>
                  <a:pt x="2065" y="186"/>
                  <a:pt x="2065" y="186"/>
                  <a:pt x="2065" y="186"/>
                </a:cubicBezTo>
                <a:cubicBezTo>
                  <a:pt x="2060" y="186"/>
                  <a:pt x="2060" y="186"/>
                  <a:pt x="2060" y="186"/>
                </a:cubicBezTo>
                <a:cubicBezTo>
                  <a:pt x="2055" y="186"/>
                  <a:pt x="2055" y="186"/>
                  <a:pt x="2055" y="186"/>
                </a:cubicBezTo>
                <a:cubicBezTo>
                  <a:pt x="2052" y="186"/>
                  <a:pt x="2049" y="183"/>
                  <a:pt x="2049" y="183"/>
                </a:cubicBezTo>
                <a:cubicBezTo>
                  <a:pt x="2049" y="183"/>
                  <a:pt x="2049" y="187"/>
                  <a:pt x="2045" y="183"/>
                </a:cubicBezTo>
                <a:cubicBezTo>
                  <a:pt x="2041" y="179"/>
                  <a:pt x="2032" y="178"/>
                  <a:pt x="2032" y="178"/>
                </a:cubicBezTo>
                <a:cubicBezTo>
                  <a:pt x="2032" y="178"/>
                  <a:pt x="2038" y="174"/>
                  <a:pt x="2030" y="174"/>
                </a:cubicBezTo>
                <a:cubicBezTo>
                  <a:pt x="2023" y="174"/>
                  <a:pt x="2019" y="174"/>
                  <a:pt x="2019" y="174"/>
                </a:cubicBezTo>
                <a:cubicBezTo>
                  <a:pt x="2019" y="174"/>
                  <a:pt x="2018" y="174"/>
                  <a:pt x="2014" y="177"/>
                </a:cubicBezTo>
                <a:cubicBezTo>
                  <a:pt x="2009" y="180"/>
                  <a:pt x="2015" y="186"/>
                  <a:pt x="2009" y="180"/>
                </a:cubicBezTo>
                <a:cubicBezTo>
                  <a:pt x="2003" y="174"/>
                  <a:pt x="2014" y="174"/>
                  <a:pt x="2003" y="174"/>
                </a:cubicBezTo>
                <a:cubicBezTo>
                  <a:pt x="1993" y="174"/>
                  <a:pt x="1996" y="175"/>
                  <a:pt x="1992" y="171"/>
                </a:cubicBezTo>
                <a:cubicBezTo>
                  <a:pt x="1991" y="170"/>
                  <a:pt x="1991" y="170"/>
                  <a:pt x="1990" y="169"/>
                </a:cubicBezTo>
                <a:cubicBezTo>
                  <a:pt x="1988" y="167"/>
                  <a:pt x="1988" y="167"/>
                  <a:pt x="1988" y="167"/>
                </a:cubicBezTo>
                <a:cubicBezTo>
                  <a:pt x="1988" y="167"/>
                  <a:pt x="1991" y="165"/>
                  <a:pt x="1996" y="162"/>
                </a:cubicBezTo>
                <a:cubicBezTo>
                  <a:pt x="2000" y="158"/>
                  <a:pt x="2000" y="158"/>
                  <a:pt x="2000" y="158"/>
                </a:cubicBezTo>
                <a:cubicBezTo>
                  <a:pt x="2005" y="152"/>
                  <a:pt x="2005" y="152"/>
                  <a:pt x="2005" y="152"/>
                </a:cubicBezTo>
                <a:cubicBezTo>
                  <a:pt x="2005" y="145"/>
                  <a:pt x="2005" y="145"/>
                  <a:pt x="2005" y="145"/>
                </a:cubicBezTo>
                <a:cubicBezTo>
                  <a:pt x="2005" y="141"/>
                  <a:pt x="2002" y="133"/>
                  <a:pt x="2002" y="133"/>
                </a:cubicBezTo>
                <a:cubicBezTo>
                  <a:pt x="1996" y="123"/>
                  <a:pt x="1996" y="123"/>
                  <a:pt x="1996" y="123"/>
                </a:cubicBezTo>
                <a:cubicBezTo>
                  <a:pt x="1984" y="124"/>
                  <a:pt x="1984" y="124"/>
                  <a:pt x="1984" y="124"/>
                </a:cubicBezTo>
                <a:cubicBezTo>
                  <a:pt x="1984" y="124"/>
                  <a:pt x="1977" y="122"/>
                  <a:pt x="1975" y="124"/>
                </a:cubicBezTo>
                <a:cubicBezTo>
                  <a:pt x="1972" y="127"/>
                  <a:pt x="1968" y="129"/>
                  <a:pt x="1968" y="129"/>
                </a:cubicBezTo>
                <a:cubicBezTo>
                  <a:pt x="1953" y="126"/>
                  <a:pt x="1953" y="126"/>
                  <a:pt x="1953" y="126"/>
                </a:cubicBezTo>
                <a:cubicBezTo>
                  <a:pt x="1951" y="116"/>
                  <a:pt x="1951" y="116"/>
                  <a:pt x="1951" y="116"/>
                </a:cubicBezTo>
                <a:cubicBezTo>
                  <a:pt x="1945" y="111"/>
                  <a:pt x="1945" y="111"/>
                  <a:pt x="1945" y="111"/>
                </a:cubicBezTo>
                <a:cubicBezTo>
                  <a:pt x="1939" y="111"/>
                  <a:pt x="1939" y="111"/>
                  <a:pt x="1939" y="111"/>
                </a:cubicBezTo>
                <a:cubicBezTo>
                  <a:pt x="1924" y="112"/>
                  <a:pt x="1924" y="112"/>
                  <a:pt x="1924" y="112"/>
                </a:cubicBezTo>
                <a:cubicBezTo>
                  <a:pt x="1924" y="112"/>
                  <a:pt x="1921" y="110"/>
                  <a:pt x="1919" y="117"/>
                </a:cubicBezTo>
                <a:cubicBezTo>
                  <a:pt x="1917" y="124"/>
                  <a:pt x="1916" y="120"/>
                  <a:pt x="1918" y="128"/>
                </a:cubicBezTo>
                <a:cubicBezTo>
                  <a:pt x="1920" y="135"/>
                  <a:pt x="1916" y="135"/>
                  <a:pt x="1916" y="135"/>
                </a:cubicBezTo>
                <a:cubicBezTo>
                  <a:pt x="1916" y="135"/>
                  <a:pt x="1912" y="133"/>
                  <a:pt x="1906" y="133"/>
                </a:cubicBezTo>
                <a:cubicBezTo>
                  <a:pt x="1900" y="133"/>
                  <a:pt x="1905" y="130"/>
                  <a:pt x="1900" y="133"/>
                </a:cubicBezTo>
                <a:cubicBezTo>
                  <a:pt x="1894" y="137"/>
                  <a:pt x="1892" y="134"/>
                  <a:pt x="1891" y="137"/>
                </a:cubicBezTo>
                <a:cubicBezTo>
                  <a:pt x="1890" y="140"/>
                  <a:pt x="1877" y="139"/>
                  <a:pt x="1877" y="139"/>
                </a:cubicBezTo>
                <a:cubicBezTo>
                  <a:pt x="1877" y="139"/>
                  <a:pt x="1869" y="132"/>
                  <a:pt x="1866" y="132"/>
                </a:cubicBezTo>
                <a:cubicBezTo>
                  <a:pt x="1862" y="132"/>
                  <a:pt x="1866" y="128"/>
                  <a:pt x="1862" y="132"/>
                </a:cubicBezTo>
                <a:cubicBezTo>
                  <a:pt x="1859" y="135"/>
                  <a:pt x="1859" y="129"/>
                  <a:pt x="1859" y="135"/>
                </a:cubicBezTo>
                <a:cubicBezTo>
                  <a:pt x="1859" y="141"/>
                  <a:pt x="1860" y="136"/>
                  <a:pt x="1859" y="141"/>
                </a:cubicBezTo>
                <a:cubicBezTo>
                  <a:pt x="1857" y="147"/>
                  <a:pt x="1847" y="139"/>
                  <a:pt x="1843" y="139"/>
                </a:cubicBezTo>
                <a:cubicBezTo>
                  <a:pt x="1838" y="139"/>
                  <a:pt x="1844" y="140"/>
                  <a:pt x="1836" y="145"/>
                </a:cubicBezTo>
                <a:cubicBezTo>
                  <a:pt x="1829" y="151"/>
                  <a:pt x="1829" y="151"/>
                  <a:pt x="1829" y="151"/>
                </a:cubicBezTo>
                <a:cubicBezTo>
                  <a:pt x="1825" y="153"/>
                  <a:pt x="1825" y="153"/>
                  <a:pt x="1825" y="153"/>
                </a:cubicBezTo>
                <a:cubicBezTo>
                  <a:pt x="1819" y="153"/>
                  <a:pt x="1819" y="153"/>
                  <a:pt x="1819" y="153"/>
                </a:cubicBezTo>
                <a:cubicBezTo>
                  <a:pt x="1819" y="153"/>
                  <a:pt x="1818" y="153"/>
                  <a:pt x="1814" y="156"/>
                </a:cubicBezTo>
                <a:cubicBezTo>
                  <a:pt x="1811" y="160"/>
                  <a:pt x="1807" y="160"/>
                  <a:pt x="1807" y="160"/>
                </a:cubicBezTo>
                <a:cubicBezTo>
                  <a:pt x="1807" y="160"/>
                  <a:pt x="1801" y="158"/>
                  <a:pt x="1803" y="163"/>
                </a:cubicBezTo>
                <a:cubicBezTo>
                  <a:pt x="1804" y="167"/>
                  <a:pt x="1809" y="167"/>
                  <a:pt x="1806" y="171"/>
                </a:cubicBezTo>
                <a:cubicBezTo>
                  <a:pt x="1802" y="174"/>
                  <a:pt x="1798" y="171"/>
                  <a:pt x="1795" y="174"/>
                </a:cubicBezTo>
                <a:cubicBezTo>
                  <a:pt x="1792" y="176"/>
                  <a:pt x="1802" y="176"/>
                  <a:pt x="1792" y="176"/>
                </a:cubicBezTo>
                <a:cubicBezTo>
                  <a:pt x="1781" y="176"/>
                  <a:pt x="1778" y="178"/>
                  <a:pt x="1778" y="178"/>
                </a:cubicBezTo>
                <a:cubicBezTo>
                  <a:pt x="1774" y="182"/>
                  <a:pt x="1774" y="182"/>
                  <a:pt x="1774" y="182"/>
                </a:cubicBezTo>
                <a:cubicBezTo>
                  <a:pt x="1774" y="182"/>
                  <a:pt x="1770" y="190"/>
                  <a:pt x="1771" y="195"/>
                </a:cubicBezTo>
                <a:cubicBezTo>
                  <a:pt x="1772" y="199"/>
                  <a:pt x="1777" y="201"/>
                  <a:pt x="1774" y="203"/>
                </a:cubicBezTo>
                <a:cubicBezTo>
                  <a:pt x="1770" y="205"/>
                  <a:pt x="1758" y="199"/>
                  <a:pt x="1754" y="199"/>
                </a:cubicBezTo>
                <a:cubicBezTo>
                  <a:pt x="1750" y="199"/>
                  <a:pt x="1737" y="194"/>
                  <a:pt x="1737" y="201"/>
                </a:cubicBezTo>
                <a:cubicBezTo>
                  <a:pt x="1737" y="208"/>
                  <a:pt x="1736" y="205"/>
                  <a:pt x="1738" y="211"/>
                </a:cubicBezTo>
                <a:cubicBezTo>
                  <a:pt x="1740" y="218"/>
                  <a:pt x="1734" y="218"/>
                  <a:pt x="1734" y="218"/>
                </a:cubicBezTo>
                <a:cubicBezTo>
                  <a:pt x="1734" y="218"/>
                  <a:pt x="1725" y="206"/>
                  <a:pt x="1721" y="209"/>
                </a:cubicBezTo>
                <a:cubicBezTo>
                  <a:pt x="1716" y="212"/>
                  <a:pt x="1716" y="222"/>
                  <a:pt x="1717" y="227"/>
                </a:cubicBezTo>
                <a:cubicBezTo>
                  <a:pt x="1719" y="232"/>
                  <a:pt x="1721" y="236"/>
                  <a:pt x="1721" y="242"/>
                </a:cubicBezTo>
                <a:cubicBezTo>
                  <a:pt x="1721" y="248"/>
                  <a:pt x="1726" y="260"/>
                  <a:pt x="1726" y="260"/>
                </a:cubicBezTo>
                <a:cubicBezTo>
                  <a:pt x="1723" y="268"/>
                  <a:pt x="1723" y="268"/>
                  <a:pt x="1723" y="268"/>
                </a:cubicBezTo>
                <a:cubicBezTo>
                  <a:pt x="1723" y="268"/>
                  <a:pt x="1718" y="279"/>
                  <a:pt x="1718" y="269"/>
                </a:cubicBezTo>
                <a:cubicBezTo>
                  <a:pt x="1718" y="259"/>
                  <a:pt x="1721" y="254"/>
                  <a:pt x="1718" y="251"/>
                </a:cubicBezTo>
                <a:cubicBezTo>
                  <a:pt x="1715" y="248"/>
                  <a:pt x="1708" y="237"/>
                  <a:pt x="1708" y="237"/>
                </a:cubicBezTo>
                <a:cubicBezTo>
                  <a:pt x="1708" y="237"/>
                  <a:pt x="1702" y="238"/>
                  <a:pt x="1705" y="229"/>
                </a:cubicBezTo>
                <a:cubicBezTo>
                  <a:pt x="1708" y="220"/>
                  <a:pt x="1707" y="215"/>
                  <a:pt x="1707" y="215"/>
                </a:cubicBezTo>
                <a:cubicBezTo>
                  <a:pt x="1712" y="205"/>
                  <a:pt x="1712" y="205"/>
                  <a:pt x="1712" y="205"/>
                </a:cubicBezTo>
                <a:cubicBezTo>
                  <a:pt x="1713" y="202"/>
                  <a:pt x="1713" y="202"/>
                  <a:pt x="1713" y="202"/>
                </a:cubicBezTo>
                <a:cubicBezTo>
                  <a:pt x="1713" y="202"/>
                  <a:pt x="1720" y="197"/>
                  <a:pt x="1712" y="197"/>
                </a:cubicBezTo>
                <a:cubicBezTo>
                  <a:pt x="1705" y="197"/>
                  <a:pt x="1704" y="195"/>
                  <a:pt x="1699" y="195"/>
                </a:cubicBezTo>
                <a:cubicBezTo>
                  <a:pt x="1695" y="195"/>
                  <a:pt x="1699" y="192"/>
                  <a:pt x="1695" y="195"/>
                </a:cubicBezTo>
                <a:cubicBezTo>
                  <a:pt x="1692" y="197"/>
                  <a:pt x="1688" y="191"/>
                  <a:pt x="1688" y="200"/>
                </a:cubicBezTo>
                <a:cubicBezTo>
                  <a:pt x="1688" y="210"/>
                  <a:pt x="1682" y="208"/>
                  <a:pt x="1683" y="213"/>
                </a:cubicBezTo>
                <a:cubicBezTo>
                  <a:pt x="1685" y="218"/>
                  <a:pt x="1681" y="218"/>
                  <a:pt x="1681" y="218"/>
                </a:cubicBezTo>
                <a:cubicBezTo>
                  <a:pt x="1674" y="220"/>
                  <a:pt x="1674" y="220"/>
                  <a:pt x="1674" y="220"/>
                </a:cubicBezTo>
                <a:cubicBezTo>
                  <a:pt x="1671" y="231"/>
                  <a:pt x="1671" y="231"/>
                  <a:pt x="1671" y="231"/>
                </a:cubicBezTo>
                <a:cubicBezTo>
                  <a:pt x="1671" y="231"/>
                  <a:pt x="1674" y="234"/>
                  <a:pt x="1672" y="238"/>
                </a:cubicBezTo>
                <a:cubicBezTo>
                  <a:pt x="1671" y="242"/>
                  <a:pt x="1669" y="244"/>
                  <a:pt x="1672" y="247"/>
                </a:cubicBezTo>
                <a:cubicBezTo>
                  <a:pt x="1675" y="250"/>
                  <a:pt x="1691" y="255"/>
                  <a:pt x="1688" y="258"/>
                </a:cubicBezTo>
                <a:cubicBezTo>
                  <a:pt x="1684" y="260"/>
                  <a:pt x="1678" y="264"/>
                  <a:pt x="1677" y="260"/>
                </a:cubicBezTo>
                <a:cubicBezTo>
                  <a:pt x="1675" y="257"/>
                  <a:pt x="1675" y="257"/>
                  <a:pt x="1675" y="257"/>
                </a:cubicBezTo>
                <a:cubicBezTo>
                  <a:pt x="1667" y="252"/>
                  <a:pt x="1667" y="252"/>
                  <a:pt x="1667" y="252"/>
                </a:cubicBezTo>
                <a:cubicBezTo>
                  <a:pt x="1659" y="248"/>
                  <a:pt x="1659" y="248"/>
                  <a:pt x="1659" y="248"/>
                </a:cubicBezTo>
                <a:cubicBezTo>
                  <a:pt x="1659" y="248"/>
                  <a:pt x="1674" y="254"/>
                  <a:pt x="1654" y="247"/>
                </a:cubicBezTo>
                <a:cubicBezTo>
                  <a:pt x="1633" y="239"/>
                  <a:pt x="1633" y="239"/>
                  <a:pt x="1633" y="239"/>
                </a:cubicBezTo>
                <a:cubicBezTo>
                  <a:pt x="1633" y="239"/>
                  <a:pt x="1630" y="237"/>
                  <a:pt x="1629" y="242"/>
                </a:cubicBezTo>
                <a:cubicBezTo>
                  <a:pt x="1627" y="248"/>
                  <a:pt x="1629" y="247"/>
                  <a:pt x="1629" y="254"/>
                </a:cubicBezTo>
                <a:cubicBezTo>
                  <a:pt x="1629" y="260"/>
                  <a:pt x="1629" y="260"/>
                  <a:pt x="1629" y="260"/>
                </a:cubicBezTo>
                <a:cubicBezTo>
                  <a:pt x="1629" y="260"/>
                  <a:pt x="1625" y="262"/>
                  <a:pt x="1622" y="262"/>
                </a:cubicBezTo>
                <a:cubicBezTo>
                  <a:pt x="1619" y="262"/>
                  <a:pt x="1619" y="262"/>
                  <a:pt x="1619" y="262"/>
                </a:cubicBezTo>
                <a:cubicBezTo>
                  <a:pt x="1619" y="262"/>
                  <a:pt x="1625" y="254"/>
                  <a:pt x="1617" y="254"/>
                </a:cubicBezTo>
                <a:cubicBezTo>
                  <a:pt x="1609" y="254"/>
                  <a:pt x="1609" y="254"/>
                  <a:pt x="1606" y="257"/>
                </a:cubicBezTo>
                <a:cubicBezTo>
                  <a:pt x="1603" y="260"/>
                  <a:pt x="1607" y="260"/>
                  <a:pt x="1597" y="260"/>
                </a:cubicBezTo>
                <a:cubicBezTo>
                  <a:pt x="1588" y="260"/>
                  <a:pt x="1584" y="263"/>
                  <a:pt x="1584" y="263"/>
                </a:cubicBezTo>
                <a:cubicBezTo>
                  <a:pt x="1580" y="260"/>
                  <a:pt x="1580" y="260"/>
                  <a:pt x="1580" y="260"/>
                </a:cubicBezTo>
                <a:cubicBezTo>
                  <a:pt x="1582" y="255"/>
                  <a:pt x="1582" y="255"/>
                  <a:pt x="1582" y="255"/>
                </a:cubicBezTo>
                <a:cubicBezTo>
                  <a:pt x="1582" y="255"/>
                  <a:pt x="1567" y="255"/>
                  <a:pt x="1566" y="259"/>
                </a:cubicBezTo>
                <a:cubicBezTo>
                  <a:pt x="1565" y="262"/>
                  <a:pt x="1562" y="261"/>
                  <a:pt x="1559" y="264"/>
                </a:cubicBezTo>
                <a:cubicBezTo>
                  <a:pt x="1556" y="266"/>
                  <a:pt x="1551" y="275"/>
                  <a:pt x="1547" y="277"/>
                </a:cubicBezTo>
                <a:cubicBezTo>
                  <a:pt x="1543" y="280"/>
                  <a:pt x="1548" y="276"/>
                  <a:pt x="1543" y="280"/>
                </a:cubicBezTo>
                <a:cubicBezTo>
                  <a:pt x="1539" y="284"/>
                  <a:pt x="1540" y="289"/>
                  <a:pt x="1534" y="284"/>
                </a:cubicBezTo>
                <a:cubicBezTo>
                  <a:pt x="1529" y="278"/>
                  <a:pt x="1529" y="278"/>
                  <a:pt x="1529" y="278"/>
                </a:cubicBezTo>
                <a:cubicBezTo>
                  <a:pt x="1529" y="278"/>
                  <a:pt x="1520" y="282"/>
                  <a:pt x="1522" y="276"/>
                </a:cubicBezTo>
                <a:cubicBezTo>
                  <a:pt x="1524" y="270"/>
                  <a:pt x="1527" y="264"/>
                  <a:pt x="1527" y="264"/>
                </a:cubicBezTo>
                <a:cubicBezTo>
                  <a:pt x="1527" y="264"/>
                  <a:pt x="1526" y="259"/>
                  <a:pt x="1520" y="259"/>
                </a:cubicBezTo>
                <a:cubicBezTo>
                  <a:pt x="1514" y="259"/>
                  <a:pt x="1514" y="248"/>
                  <a:pt x="1514" y="259"/>
                </a:cubicBezTo>
                <a:cubicBezTo>
                  <a:pt x="1514" y="276"/>
                  <a:pt x="1514" y="276"/>
                  <a:pt x="1514" y="276"/>
                </a:cubicBezTo>
                <a:lnTo>
                  <a:pt x="1510" y="299"/>
                </a:lnTo>
                <a:close/>
                <a:moveTo>
                  <a:pt x="1994" y="926"/>
                </a:moveTo>
                <a:cubicBezTo>
                  <a:pt x="1992" y="923"/>
                  <a:pt x="1988" y="922"/>
                  <a:pt x="1985" y="924"/>
                </a:cubicBezTo>
                <a:cubicBezTo>
                  <a:pt x="1983" y="935"/>
                  <a:pt x="1985" y="941"/>
                  <a:pt x="1988" y="951"/>
                </a:cubicBezTo>
                <a:cubicBezTo>
                  <a:pt x="1990" y="950"/>
                  <a:pt x="1992" y="950"/>
                  <a:pt x="1994" y="950"/>
                </a:cubicBezTo>
                <a:cubicBezTo>
                  <a:pt x="1994" y="954"/>
                  <a:pt x="1989" y="958"/>
                  <a:pt x="1993" y="961"/>
                </a:cubicBezTo>
                <a:cubicBezTo>
                  <a:pt x="1994" y="963"/>
                  <a:pt x="1999" y="961"/>
                  <a:pt x="2001" y="962"/>
                </a:cubicBezTo>
                <a:cubicBezTo>
                  <a:pt x="2003" y="962"/>
                  <a:pt x="2004" y="965"/>
                  <a:pt x="2005" y="965"/>
                </a:cubicBezTo>
                <a:cubicBezTo>
                  <a:pt x="2010" y="967"/>
                  <a:pt x="2012" y="963"/>
                  <a:pt x="2017" y="964"/>
                </a:cubicBezTo>
                <a:cubicBezTo>
                  <a:pt x="2020" y="965"/>
                  <a:pt x="2022" y="969"/>
                  <a:pt x="2024" y="970"/>
                </a:cubicBezTo>
                <a:cubicBezTo>
                  <a:pt x="2029" y="972"/>
                  <a:pt x="2024" y="971"/>
                  <a:pt x="2029" y="969"/>
                </a:cubicBezTo>
                <a:cubicBezTo>
                  <a:pt x="2029" y="969"/>
                  <a:pt x="2035" y="966"/>
                  <a:pt x="2034" y="967"/>
                </a:cubicBezTo>
                <a:cubicBezTo>
                  <a:pt x="2035" y="966"/>
                  <a:pt x="2036" y="967"/>
                  <a:pt x="2037" y="964"/>
                </a:cubicBezTo>
                <a:cubicBezTo>
                  <a:pt x="2038" y="963"/>
                  <a:pt x="2037" y="959"/>
                  <a:pt x="2037" y="957"/>
                </a:cubicBezTo>
                <a:cubicBezTo>
                  <a:pt x="2038" y="954"/>
                  <a:pt x="2039" y="953"/>
                  <a:pt x="2040" y="950"/>
                </a:cubicBezTo>
                <a:cubicBezTo>
                  <a:pt x="2042" y="944"/>
                  <a:pt x="2041" y="927"/>
                  <a:pt x="2052" y="933"/>
                </a:cubicBezTo>
                <a:cubicBezTo>
                  <a:pt x="2058" y="922"/>
                  <a:pt x="2036" y="902"/>
                  <a:pt x="2055" y="901"/>
                </a:cubicBezTo>
                <a:cubicBezTo>
                  <a:pt x="2055" y="899"/>
                  <a:pt x="2054" y="898"/>
                  <a:pt x="2052" y="898"/>
                </a:cubicBezTo>
                <a:cubicBezTo>
                  <a:pt x="2052" y="897"/>
                  <a:pt x="2055" y="894"/>
                  <a:pt x="2055" y="892"/>
                </a:cubicBezTo>
                <a:cubicBezTo>
                  <a:pt x="2054" y="888"/>
                  <a:pt x="2053" y="891"/>
                  <a:pt x="2050" y="889"/>
                </a:cubicBezTo>
                <a:cubicBezTo>
                  <a:pt x="2048" y="887"/>
                  <a:pt x="2048" y="886"/>
                  <a:pt x="2046" y="884"/>
                </a:cubicBezTo>
                <a:cubicBezTo>
                  <a:pt x="2045" y="884"/>
                  <a:pt x="2043" y="880"/>
                  <a:pt x="2041" y="880"/>
                </a:cubicBezTo>
                <a:cubicBezTo>
                  <a:pt x="2038" y="880"/>
                  <a:pt x="2040" y="884"/>
                  <a:pt x="2038" y="885"/>
                </a:cubicBezTo>
                <a:cubicBezTo>
                  <a:pt x="2037" y="886"/>
                  <a:pt x="2034" y="886"/>
                  <a:pt x="2033" y="888"/>
                </a:cubicBezTo>
                <a:cubicBezTo>
                  <a:pt x="2029" y="891"/>
                  <a:pt x="2030" y="895"/>
                  <a:pt x="2029" y="900"/>
                </a:cubicBezTo>
                <a:cubicBezTo>
                  <a:pt x="2026" y="901"/>
                  <a:pt x="2021" y="898"/>
                  <a:pt x="2019" y="900"/>
                </a:cubicBezTo>
                <a:cubicBezTo>
                  <a:pt x="2017" y="902"/>
                  <a:pt x="2019" y="905"/>
                  <a:pt x="2018" y="906"/>
                </a:cubicBezTo>
                <a:cubicBezTo>
                  <a:pt x="2016" y="909"/>
                  <a:pt x="2014" y="909"/>
                  <a:pt x="2012" y="911"/>
                </a:cubicBezTo>
                <a:cubicBezTo>
                  <a:pt x="2011" y="912"/>
                  <a:pt x="2009" y="915"/>
                  <a:pt x="2008" y="916"/>
                </a:cubicBezTo>
                <a:cubicBezTo>
                  <a:pt x="2007" y="917"/>
                  <a:pt x="2003" y="916"/>
                  <a:pt x="2002" y="917"/>
                </a:cubicBezTo>
                <a:cubicBezTo>
                  <a:pt x="1998" y="921"/>
                  <a:pt x="2001" y="924"/>
                  <a:pt x="2000" y="929"/>
                </a:cubicBezTo>
                <a:cubicBezTo>
                  <a:pt x="1997" y="930"/>
                  <a:pt x="1994" y="929"/>
                  <a:pt x="1993" y="926"/>
                </a:cubicBezTo>
                <a:moveTo>
                  <a:pt x="2067" y="978"/>
                </a:moveTo>
                <a:cubicBezTo>
                  <a:pt x="2065" y="974"/>
                  <a:pt x="2064" y="960"/>
                  <a:pt x="2071" y="960"/>
                </a:cubicBezTo>
                <a:cubicBezTo>
                  <a:pt x="2071" y="963"/>
                  <a:pt x="2071" y="965"/>
                  <a:pt x="2071" y="967"/>
                </a:cubicBezTo>
                <a:cubicBezTo>
                  <a:pt x="2075" y="969"/>
                  <a:pt x="2073" y="975"/>
                  <a:pt x="2076" y="976"/>
                </a:cubicBezTo>
                <a:cubicBezTo>
                  <a:pt x="2084" y="978"/>
                  <a:pt x="2082" y="969"/>
                  <a:pt x="2082" y="966"/>
                </a:cubicBezTo>
                <a:cubicBezTo>
                  <a:pt x="2079" y="957"/>
                  <a:pt x="2076" y="948"/>
                  <a:pt x="2089" y="948"/>
                </a:cubicBezTo>
                <a:cubicBezTo>
                  <a:pt x="2090" y="943"/>
                  <a:pt x="2078" y="940"/>
                  <a:pt x="2075" y="941"/>
                </a:cubicBezTo>
                <a:cubicBezTo>
                  <a:pt x="2071" y="943"/>
                  <a:pt x="2075" y="948"/>
                  <a:pt x="2069" y="946"/>
                </a:cubicBezTo>
                <a:cubicBezTo>
                  <a:pt x="2067" y="945"/>
                  <a:pt x="2065" y="940"/>
                  <a:pt x="2065" y="938"/>
                </a:cubicBezTo>
                <a:cubicBezTo>
                  <a:pt x="2068" y="938"/>
                  <a:pt x="2071" y="938"/>
                  <a:pt x="2074" y="938"/>
                </a:cubicBezTo>
                <a:cubicBezTo>
                  <a:pt x="2074" y="938"/>
                  <a:pt x="2074" y="937"/>
                  <a:pt x="2074" y="937"/>
                </a:cubicBezTo>
                <a:cubicBezTo>
                  <a:pt x="2079" y="937"/>
                  <a:pt x="2089" y="938"/>
                  <a:pt x="2093" y="936"/>
                </a:cubicBezTo>
                <a:cubicBezTo>
                  <a:pt x="2095" y="935"/>
                  <a:pt x="2102" y="924"/>
                  <a:pt x="2100" y="922"/>
                </a:cubicBezTo>
                <a:cubicBezTo>
                  <a:pt x="2098" y="921"/>
                  <a:pt x="2090" y="929"/>
                  <a:pt x="2086" y="930"/>
                </a:cubicBezTo>
                <a:cubicBezTo>
                  <a:pt x="2079" y="930"/>
                  <a:pt x="2072" y="927"/>
                  <a:pt x="2065" y="931"/>
                </a:cubicBezTo>
                <a:cubicBezTo>
                  <a:pt x="2059" y="935"/>
                  <a:pt x="2061" y="941"/>
                  <a:pt x="2058" y="946"/>
                </a:cubicBezTo>
                <a:cubicBezTo>
                  <a:pt x="2057" y="949"/>
                  <a:pt x="2055" y="947"/>
                  <a:pt x="2054" y="952"/>
                </a:cubicBezTo>
                <a:cubicBezTo>
                  <a:pt x="2054" y="954"/>
                  <a:pt x="2054" y="960"/>
                  <a:pt x="2054" y="961"/>
                </a:cubicBezTo>
                <a:cubicBezTo>
                  <a:pt x="2055" y="964"/>
                  <a:pt x="2057" y="964"/>
                  <a:pt x="2059" y="967"/>
                </a:cubicBezTo>
                <a:cubicBezTo>
                  <a:pt x="2060" y="970"/>
                  <a:pt x="2059" y="973"/>
                  <a:pt x="2058" y="976"/>
                </a:cubicBezTo>
                <a:cubicBezTo>
                  <a:pt x="2058" y="978"/>
                  <a:pt x="2058" y="987"/>
                  <a:pt x="2065" y="986"/>
                </a:cubicBezTo>
                <a:cubicBezTo>
                  <a:pt x="2065" y="986"/>
                  <a:pt x="2066" y="985"/>
                  <a:pt x="2067" y="984"/>
                </a:cubicBezTo>
                <a:moveTo>
                  <a:pt x="1950" y="984"/>
                </a:moveTo>
                <a:cubicBezTo>
                  <a:pt x="1953" y="989"/>
                  <a:pt x="1957" y="990"/>
                  <a:pt x="1963" y="988"/>
                </a:cubicBezTo>
                <a:cubicBezTo>
                  <a:pt x="1962" y="982"/>
                  <a:pt x="1958" y="982"/>
                  <a:pt x="1959" y="975"/>
                </a:cubicBezTo>
                <a:cubicBezTo>
                  <a:pt x="1961" y="966"/>
                  <a:pt x="1962" y="967"/>
                  <a:pt x="1956" y="961"/>
                </a:cubicBezTo>
                <a:cubicBezTo>
                  <a:pt x="1952" y="957"/>
                  <a:pt x="1950" y="953"/>
                  <a:pt x="1948" y="948"/>
                </a:cubicBezTo>
                <a:cubicBezTo>
                  <a:pt x="1947" y="947"/>
                  <a:pt x="1947" y="945"/>
                  <a:pt x="1945" y="943"/>
                </a:cubicBezTo>
                <a:cubicBezTo>
                  <a:pt x="1944" y="941"/>
                  <a:pt x="1942" y="942"/>
                  <a:pt x="1940" y="940"/>
                </a:cubicBezTo>
                <a:cubicBezTo>
                  <a:pt x="1937" y="938"/>
                  <a:pt x="1936" y="933"/>
                  <a:pt x="1933" y="930"/>
                </a:cubicBezTo>
                <a:cubicBezTo>
                  <a:pt x="1931" y="928"/>
                  <a:pt x="1929" y="926"/>
                  <a:pt x="1927" y="924"/>
                </a:cubicBezTo>
                <a:cubicBezTo>
                  <a:pt x="1924" y="921"/>
                  <a:pt x="1923" y="917"/>
                  <a:pt x="1920" y="913"/>
                </a:cubicBezTo>
                <a:cubicBezTo>
                  <a:pt x="1916" y="909"/>
                  <a:pt x="1911" y="906"/>
                  <a:pt x="1908" y="902"/>
                </a:cubicBezTo>
                <a:cubicBezTo>
                  <a:pt x="1903" y="897"/>
                  <a:pt x="1904" y="895"/>
                  <a:pt x="1897" y="895"/>
                </a:cubicBezTo>
                <a:cubicBezTo>
                  <a:pt x="1893" y="895"/>
                  <a:pt x="1884" y="893"/>
                  <a:pt x="1884" y="899"/>
                </a:cubicBezTo>
                <a:cubicBezTo>
                  <a:pt x="1886" y="899"/>
                  <a:pt x="1889" y="899"/>
                  <a:pt x="1891" y="899"/>
                </a:cubicBezTo>
                <a:cubicBezTo>
                  <a:pt x="1890" y="906"/>
                  <a:pt x="1899" y="914"/>
                  <a:pt x="1904" y="918"/>
                </a:cubicBezTo>
                <a:cubicBezTo>
                  <a:pt x="1913" y="925"/>
                  <a:pt x="1909" y="935"/>
                  <a:pt x="1915" y="942"/>
                </a:cubicBezTo>
                <a:cubicBezTo>
                  <a:pt x="1917" y="946"/>
                  <a:pt x="1921" y="948"/>
                  <a:pt x="1922" y="952"/>
                </a:cubicBezTo>
                <a:cubicBezTo>
                  <a:pt x="1923" y="955"/>
                  <a:pt x="1921" y="958"/>
                  <a:pt x="1922" y="960"/>
                </a:cubicBezTo>
                <a:cubicBezTo>
                  <a:pt x="1924" y="963"/>
                  <a:pt x="1925" y="962"/>
                  <a:pt x="1927" y="963"/>
                </a:cubicBezTo>
                <a:cubicBezTo>
                  <a:pt x="1926" y="963"/>
                  <a:pt x="1930" y="968"/>
                  <a:pt x="1929" y="967"/>
                </a:cubicBezTo>
                <a:cubicBezTo>
                  <a:pt x="1930" y="968"/>
                  <a:pt x="1933" y="968"/>
                  <a:pt x="1934" y="969"/>
                </a:cubicBezTo>
                <a:cubicBezTo>
                  <a:pt x="1937" y="973"/>
                  <a:pt x="1940" y="977"/>
                  <a:pt x="1943" y="980"/>
                </a:cubicBezTo>
                <a:moveTo>
                  <a:pt x="2045" y="1013"/>
                </a:moveTo>
                <a:cubicBezTo>
                  <a:pt x="2045" y="1003"/>
                  <a:pt x="2027" y="1010"/>
                  <a:pt x="2022" y="1009"/>
                </a:cubicBezTo>
                <a:cubicBezTo>
                  <a:pt x="2023" y="1005"/>
                  <a:pt x="2024" y="1002"/>
                  <a:pt x="2019" y="1000"/>
                </a:cubicBezTo>
                <a:cubicBezTo>
                  <a:pt x="2017" y="999"/>
                  <a:pt x="2016" y="1002"/>
                  <a:pt x="2013" y="1001"/>
                </a:cubicBezTo>
                <a:cubicBezTo>
                  <a:pt x="2012" y="1001"/>
                  <a:pt x="2011" y="998"/>
                  <a:pt x="2010" y="997"/>
                </a:cubicBezTo>
                <a:cubicBezTo>
                  <a:pt x="2006" y="995"/>
                  <a:pt x="2006" y="992"/>
                  <a:pt x="1999" y="994"/>
                </a:cubicBezTo>
                <a:cubicBezTo>
                  <a:pt x="1998" y="994"/>
                  <a:pt x="1995" y="996"/>
                  <a:pt x="1995" y="996"/>
                </a:cubicBezTo>
                <a:cubicBezTo>
                  <a:pt x="1991" y="996"/>
                  <a:pt x="1987" y="992"/>
                  <a:pt x="1985" y="997"/>
                </a:cubicBezTo>
                <a:cubicBezTo>
                  <a:pt x="1981" y="995"/>
                  <a:pt x="1977" y="987"/>
                  <a:pt x="1973" y="987"/>
                </a:cubicBezTo>
                <a:cubicBezTo>
                  <a:pt x="1971" y="987"/>
                  <a:pt x="1965" y="990"/>
                  <a:pt x="1963" y="990"/>
                </a:cubicBezTo>
                <a:cubicBezTo>
                  <a:pt x="1960" y="991"/>
                  <a:pt x="1956" y="991"/>
                  <a:pt x="1958" y="995"/>
                </a:cubicBezTo>
                <a:cubicBezTo>
                  <a:pt x="1964" y="995"/>
                  <a:pt x="1967" y="1000"/>
                  <a:pt x="1973" y="1002"/>
                </a:cubicBezTo>
                <a:cubicBezTo>
                  <a:pt x="1978" y="1003"/>
                  <a:pt x="1983" y="1005"/>
                  <a:pt x="1988" y="1005"/>
                </a:cubicBezTo>
                <a:cubicBezTo>
                  <a:pt x="1990" y="1006"/>
                  <a:pt x="1993" y="1005"/>
                  <a:pt x="1996" y="1005"/>
                </a:cubicBezTo>
                <a:cubicBezTo>
                  <a:pt x="1998" y="1006"/>
                  <a:pt x="2001" y="1009"/>
                  <a:pt x="2004" y="1010"/>
                </a:cubicBezTo>
                <a:cubicBezTo>
                  <a:pt x="2007" y="1011"/>
                  <a:pt x="2011" y="1011"/>
                  <a:pt x="2015" y="1011"/>
                </a:cubicBezTo>
                <a:cubicBezTo>
                  <a:pt x="2023" y="1012"/>
                  <a:pt x="2033" y="1014"/>
                  <a:pt x="2041" y="1014"/>
                </a:cubicBezTo>
                <a:moveTo>
                  <a:pt x="2104" y="1019"/>
                </a:moveTo>
                <a:cubicBezTo>
                  <a:pt x="2109" y="1016"/>
                  <a:pt x="2115" y="1016"/>
                  <a:pt x="2114" y="1008"/>
                </a:cubicBezTo>
                <a:cubicBezTo>
                  <a:pt x="2107" y="1007"/>
                  <a:pt x="2087" y="1017"/>
                  <a:pt x="2092" y="1024"/>
                </a:cubicBezTo>
                <a:cubicBezTo>
                  <a:pt x="2098" y="1023"/>
                  <a:pt x="2100" y="1016"/>
                  <a:pt x="2105" y="1016"/>
                </a:cubicBezTo>
                <a:moveTo>
                  <a:pt x="2282" y="1014"/>
                </a:moveTo>
                <a:cubicBezTo>
                  <a:pt x="2277" y="1019"/>
                  <a:pt x="2265" y="1004"/>
                  <a:pt x="2263" y="999"/>
                </a:cubicBezTo>
                <a:cubicBezTo>
                  <a:pt x="2262" y="997"/>
                  <a:pt x="2263" y="993"/>
                  <a:pt x="2262" y="992"/>
                </a:cubicBezTo>
                <a:cubicBezTo>
                  <a:pt x="2260" y="989"/>
                  <a:pt x="2256" y="989"/>
                  <a:pt x="2254" y="987"/>
                </a:cubicBezTo>
                <a:cubicBezTo>
                  <a:pt x="2251" y="983"/>
                  <a:pt x="2252" y="978"/>
                  <a:pt x="2249" y="975"/>
                </a:cubicBezTo>
                <a:cubicBezTo>
                  <a:pt x="2244" y="970"/>
                  <a:pt x="2239" y="968"/>
                  <a:pt x="2233" y="963"/>
                </a:cubicBezTo>
                <a:cubicBezTo>
                  <a:pt x="2228" y="959"/>
                  <a:pt x="2219" y="953"/>
                  <a:pt x="2214" y="954"/>
                </a:cubicBezTo>
                <a:cubicBezTo>
                  <a:pt x="2197" y="958"/>
                  <a:pt x="2197" y="948"/>
                  <a:pt x="2189" y="950"/>
                </a:cubicBezTo>
                <a:cubicBezTo>
                  <a:pt x="2182" y="953"/>
                  <a:pt x="2183" y="961"/>
                  <a:pt x="2179" y="964"/>
                </a:cubicBezTo>
                <a:cubicBezTo>
                  <a:pt x="2175" y="966"/>
                  <a:pt x="2171" y="964"/>
                  <a:pt x="2168" y="961"/>
                </a:cubicBezTo>
                <a:cubicBezTo>
                  <a:pt x="2164" y="956"/>
                  <a:pt x="2166" y="954"/>
                  <a:pt x="2164" y="949"/>
                </a:cubicBezTo>
                <a:cubicBezTo>
                  <a:pt x="2162" y="944"/>
                  <a:pt x="2158" y="939"/>
                  <a:pt x="2154" y="940"/>
                </a:cubicBezTo>
                <a:cubicBezTo>
                  <a:pt x="2148" y="940"/>
                  <a:pt x="2144" y="945"/>
                  <a:pt x="2145" y="949"/>
                </a:cubicBezTo>
                <a:cubicBezTo>
                  <a:pt x="2147" y="953"/>
                  <a:pt x="2153" y="956"/>
                  <a:pt x="2158" y="956"/>
                </a:cubicBezTo>
                <a:cubicBezTo>
                  <a:pt x="2158" y="959"/>
                  <a:pt x="2148" y="966"/>
                  <a:pt x="2155" y="969"/>
                </a:cubicBezTo>
                <a:cubicBezTo>
                  <a:pt x="2156" y="970"/>
                  <a:pt x="2162" y="967"/>
                  <a:pt x="2165" y="967"/>
                </a:cubicBezTo>
                <a:cubicBezTo>
                  <a:pt x="2171" y="968"/>
                  <a:pt x="2176" y="972"/>
                  <a:pt x="2181" y="974"/>
                </a:cubicBezTo>
                <a:cubicBezTo>
                  <a:pt x="2191" y="978"/>
                  <a:pt x="2198" y="976"/>
                  <a:pt x="2198" y="988"/>
                </a:cubicBezTo>
                <a:cubicBezTo>
                  <a:pt x="2198" y="991"/>
                  <a:pt x="2199" y="997"/>
                  <a:pt x="2198" y="999"/>
                </a:cubicBezTo>
                <a:cubicBezTo>
                  <a:pt x="2196" y="1002"/>
                  <a:pt x="2193" y="1001"/>
                  <a:pt x="2193" y="1005"/>
                </a:cubicBezTo>
                <a:cubicBezTo>
                  <a:pt x="2198" y="1007"/>
                  <a:pt x="2201" y="1002"/>
                  <a:pt x="2206" y="1005"/>
                </a:cubicBezTo>
                <a:cubicBezTo>
                  <a:pt x="2214" y="1010"/>
                  <a:pt x="2214" y="1018"/>
                  <a:pt x="2225" y="1018"/>
                </a:cubicBezTo>
                <a:cubicBezTo>
                  <a:pt x="2226" y="1016"/>
                  <a:pt x="2228" y="1015"/>
                  <a:pt x="2230" y="1016"/>
                </a:cubicBezTo>
                <a:cubicBezTo>
                  <a:pt x="2231" y="1012"/>
                  <a:pt x="2229" y="1009"/>
                  <a:pt x="2227" y="1006"/>
                </a:cubicBezTo>
                <a:cubicBezTo>
                  <a:pt x="2230" y="1005"/>
                  <a:pt x="2234" y="1005"/>
                  <a:pt x="2236" y="1004"/>
                </a:cubicBezTo>
                <a:cubicBezTo>
                  <a:pt x="2239" y="1003"/>
                  <a:pt x="2239" y="1002"/>
                  <a:pt x="2243" y="1001"/>
                </a:cubicBezTo>
                <a:cubicBezTo>
                  <a:pt x="2246" y="1001"/>
                  <a:pt x="2249" y="1003"/>
                  <a:pt x="2253" y="1003"/>
                </a:cubicBezTo>
                <a:cubicBezTo>
                  <a:pt x="2255" y="1008"/>
                  <a:pt x="2252" y="1012"/>
                  <a:pt x="2256" y="1015"/>
                </a:cubicBezTo>
                <a:cubicBezTo>
                  <a:pt x="2259" y="1017"/>
                  <a:pt x="2265" y="1017"/>
                  <a:pt x="2269" y="1020"/>
                </a:cubicBezTo>
                <a:cubicBezTo>
                  <a:pt x="2273" y="1023"/>
                  <a:pt x="2272" y="1024"/>
                  <a:pt x="2278" y="1025"/>
                </a:cubicBezTo>
                <a:cubicBezTo>
                  <a:pt x="2281" y="1025"/>
                  <a:pt x="2285" y="1026"/>
                  <a:pt x="2286" y="1022"/>
                </a:cubicBezTo>
                <a:moveTo>
                  <a:pt x="2486" y="1086"/>
                </a:moveTo>
                <a:cubicBezTo>
                  <a:pt x="2488" y="1074"/>
                  <a:pt x="2475" y="1077"/>
                  <a:pt x="2477" y="1087"/>
                </a:cubicBezTo>
                <a:cubicBezTo>
                  <a:pt x="2478" y="1086"/>
                  <a:pt x="2481" y="1086"/>
                  <a:pt x="2483" y="1086"/>
                </a:cubicBezTo>
                <a:cubicBezTo>
                  <a:pt x="2483" y="1086"/>
                  <a:pt x="2483" y="1087"/>
                  <a:pt x="2483" y="1088"/>
                </a:cubicBezTo>
                <a:cubicBezTo>
                  <a:pt x="2484" y="1088"/>
                  <a:pt x="2485" y="1087"/>
                  <a:pt x="2485" y="1087"/>
                </a:cubicBezTo>
                <a:moveTo>
                  <a:pt x="2492" y="1077"/>
                </a:moveTo>
                <a:cubicBezTo>
                  <a:pt x="2493" y="1074"/>
                  <a:pt x="2497" y="1072"/>
                  <a:pt x="2496" y="1068"/>
                </a:cubicBezTo>
                <a:cubicBezTo>
                  <a:pt x="2489" y="1066"/>
                  <a:pt x="2482" y="1079"/>
                  <a:pt x="2491" y="1079"/>
                </a:cubicBezTo>
                <a:moveTo>
                  <a:pt x="2478" y="1280"/>
                </a:moveTo>
                <a:cubicBezTo>
                  <a:pt x="2478" y="1277"/>
                  <a:pt x="2480" y="1279"/>
                  <a:pt x="2482" y="1277"/>
                </a:cubicBezTo>
                <a:cubicBezTo>
                  <a:pt x="2485" y="1275"/>
                  <a:pt x="2491" y="1264"/>
                  <a:pt x="2486" y="1260"/>
                </a:cubicBezTo>
                <a:cubicBezTo>
                  <a:pt x="2483" y="1256"/>
                  <a:pt x="2483" y="1261"/>
                  <a:pt x="2480" y="1261"/>
                </a:cubicBezTo>
                <a:cubicBezTo>
                  <a:pt x="2476" y="1261"/>
                  <a:pt x="2477" y="1261"/>
                  <a:pt x="2474" y="1258"/>
                </a:cubicBezTo>
                <a:cubicBezTo>
                  <a:pt x="2470" y="1255"/>
                  <a:pt x="2470" y="1252"/>
                  <a:pt x="2466" y="1252"/>
                </a:cubicBezTo>
                <a:cubicBezTo>
                  <a:pt x="2464" y="1252"/>
                  <a:pt x="2464" y="1259"/>
                  <a:pt x="2460" y="1254"/>
                </a:cubicBezTo>
                <a:cubicBezTo>
                  <a:pt x="2459" y="1252"/>
                  <a:pt x="2461" y="1247"/>
                  <a:pt x="2460" y="1245"/>
                </a:cubicBezTo>
                <a:cubicBezTo>
                  <a:pt x="2460" y="1242"/>
                  <a:pt x="2458" y="1241"/>
                  <a:pt x="2456" y="1238"/>
                </a:cubicBezTo>
                <a:cubicBezTo>
                  <a:pt x="2454" y="1235"/>
                  <a:pt x="2441" y="1226"/>
                  <a:pt x="2445" y="1236"/>
                </a:cubicBezTo>
                <a:cubicBezTo>
                  <a:pt x="2446" y="1238"/>
                  <a:pt x="2450" y="1240"/>
                  <a:pt x="2451" y="1242"/>
                </a:cubicBezTo>
                <a:cubicBezTo>
                  <a:pt x="2452" y="1243"/>
                  <a:pt x="2455" y="1248"/>
                  <a:pt x="2455" y="1249"/>
                </a:cubicBezTo>
                <a:cubicBezTo>
                  <a:pt x="2457" y="1254"/>
                  <a:pt x="2460" y="1261"/>
                  <a:pt x="2458" y="1266"/>
                </a:cubicBezTo>
                <a:cubicBezTo>
                  <a:pt x="2457" y="1272"/>
                  <a:pt x="2453" y="1275"/>
                  <a:pt x="2454" y="1282"/>
                </a:cubicBezTo>
                <a:cubicBezTo>
                  <a:pt x="2458" y="1283"/>
                  <a:pt x="2461" y="1283"/>
                  <a:pt x="2463" y="1287"/>
                </a:cubicBezTo>
                <a:cubicBezTo>
                  <a:pt x="2465" y="1289"/>
                  <a:pt x="2464" y="1294"/>
                  <a:pt x="2466" y="1296"/>
                </a:cubicBezTo>
                <a:cubicBezTo>
                  <a:pt x="2469" y="1298"/>
                  <a:pt x="2474" y="1294"/>
                  <a:pt x="2475" y="1292"/>
                </a:cubicBezTo>
                <a:cubicBezTo>
                  <a:pt x="2477" y="1289"/>
                  <a:pt x="2476" y="1283"/>
                  <a:pt x="2478" y="1279"/>
                </a:cubicBezTo>
                <a:moveTo>
                  <a:pt x="2411" y="1351"/>
                </a:moveTo>
                <a:cubicBezTo>
                  <a:pt x="2409" y="1358"/>
                  <a:pt x="2417" y="1361"/>
                  <a:pt x="2416" y="1354"/>
                </a:cubicBezTo>
                <a:cubicBezTo>
                  <a:pt x="2433" y="1352"/>
                  <a:pt x="2431" y="1339"/>
                  <a:pt x="2440" y="1328"/>
                </a:cubicBezTo>
                <a:cubicBezTo>
                  <a:pt x="2445" y="1321"/>
                  <a:pt x="2465" y="1304"/>
                  <a:pt x="2455" y="1293"/>
                </a:cubicBezTo>
                <a:cubicBezTo>
                  <a:pt x="2454" y="1295"/>
                  <a:pt x="2452" y="1295"/>
                  <a:pt x="2451" y="1295"/>
                </a:cubicBezTo>
                <a:cubicBezTo>
                  <a:pt x="2450" y="1291"/>
                  <a:pt x="2450" y="1284"/>
                  <a:pt x="2444" y="1286"/>
                </a:cubicBezTo>
                <a:cubicBezTo>
                  <a:pt x="2442" y="1294"/>
                  <a:pt x="2439" y="1304"/>
                  <a:pt x="2435" y="1311"/>
                </a:cubicBezTo>
                <a:cubicBezTo>
                  <a:pt x="2430" y="1320"/>
                  <a:pt x="2425" y="1318"/>
                  <a:pt x="2417" y="1322"/>
                </a:cubicBezTo>
                <a:cubicBezTo>
                  <a:pt x="2412" y="1324"/>
                  <a:pt x="2409" y="1331"/>
                  <a:pt x="2407" y="1337"/>
                </a:cubicBezTo>
                <a:cubicBezTo>
                  <a:pt x="2404" y="1342"/>
                  <a:pt x="2404" y="1347"/>
                  <a:pt x="2410" y="1350"/>
                </a:cubicBezTo>
                <a:moveTo>
                  <a:pt x="2245" y="1293"/>
                </a:moveTo>
                <a:cubicBezTo>
                  <a:pt x="2243" y="1295"/>
                  <a:pt x="2243" y="1297"/>
                  <a:pt x="2243" y="1299"/>
                </a:cubicBezTo>
                <a:cubicBezTo>
                  <a:pt x="2249" y="1301"/>
                  <a:pt x="2248" y="1305"/>
                  <a:pt x="2249" y="1310"/>
                </a:cubicBezTo>
                <a:cubicBezTo>
                  <a:pt x="2250" y="1314"/>
                  <a:pt x="2253" y="1318"/>
                  <a:pt x="2253" y="1322"/>
                </a:cubicBezTo>
                <a:cubicBezTo>
                  <a:pt x="2255" y="1323"/>
                  <a:pt x="2259" y="1322"/>
                  <a:pt x="2261" y="1321"/>
                </a:cubicBezTo>
                <a:cubicBezTo>
                  <a:pt x="2264" y="1319"/>
                  <a:pt x="2263" y="1314"/>
                  <a:pt x="2266" y="1313"/>
                </a:cubicBezTo>
                <a:cubicBezTo>
                  <a:pt x="2271" y="1311"/>
                  <a:pt x="2270" y="1320"/>
                  <a:pt x="2272" y="1312"/>
                </a:cubicBezTo>
                <a:cubicBezTo>
                  <a:pt x="2273" y="1309"/>
                  <a:pt x="2272" y="1304"/>
                  <a:pt x="2272" y="1301"/>
                </a:cubicBezTo>
                <a:cubicBezTo>
                  <a:pt x="2271" y="1291"/>
                  <a:pt x="2269" y="1294"/>
                  <a:pt x="2261" y="1295"/>
                </a:cubicBezTo>
                <a:cubicBezTo>
                  <a:pt x="2254" y="1296"/>
                  <a:pt x="2250" y="1291"/>
                  <a:pt x="2245" y="1292"/>
                </a:cubicBezTo>
                <a:moveTo>
                  <a:pt x="2026" y="1118"/>
                </a:moveTo>
                <a:cubicBezTo>
                  <a:pt x="2028" y="1120"/>
                  <a:pt x="2041" y="1113"/>
                  <a:pt x="2044" y="1110"/>
                </a:cubicBezTo>
                <a:cubicBezTo>
                  <a:pt x="2043" y="1111"/>
                  <a:pt x="2043" y="1112"/>
                  <a:pt x="2043" y="1113"/>
                </a:cubicBezTo>
                <a:cubicBezTo>
                  <a:pt x="2046" y="1113"/>
                  <a:pt x="2050" y="1113"/>
                  <a:pt x="2053" y="1112"/>
                </a:cubicBezTo>
                <a:cubicBezTo>
                  <a:pt x="2055" y="1111"/>
                  <a:pt x="2056" y="1108"/>
                  <a:pt x="2058" y="1108"/>
                </a:cubicBezTo>
                <a:cubicBezTo>
                  <a:pt x="2059" y="1108"/>
                  <a:pt x="2061" y="1110"/>
                  <a:pt x="2061" y="1110"/>
                </a:cubicBezTo>
                <a:cubicBezTo>
                  <a:pt x="2065" y="1109"/>
                  <a:pt x="2071" y="1105"/>
                  <a:pt x="2073" y="1101"/>
                </a:cubicBezTo>
                <a:cubicBezTo>
                  <a:pt x="2076" y="1097"/>
                  <a:pt x="2074" y="1093"/>
                  <a:pt x="2080" y="1093"/>
                </a:cubicBezTo>
                <a:cubicBezTo>
                  <a:pt x="2081" y="1089"/>
                  <a:pt x="2080" y="1080"/>
                  <a:pt x="2085" y="1080"/>
                </a:cubicBezTo>
                <a:cubicBezTo>
                  <a:pt x="2087" y="1080"/>
                  <a:pt x="2087" y="1085"/>
                  <a:pt x="2090" y="1084"/>
                </a:cubicBezTo>
                <a:cubicBezTo>
                  <a:pt x="2091" y="1084"/>
                  <a:pt x="2093" y="1079"/>
                  <a:pt x="2093" y="1077"/>
                </a:cubicBezTo>
                <a:cubicBezTo>
                  <a:pt x="2094" y="1078"/>
                  <a:pt x="2096" y="1077"/>
                  <a:pt x="2097" y="1078"/>
                </a:cubicBezTo>
                <a:cubicBezTo>
                  <a:pt x="2096" y="1076"/>
                  <a:pt x="2095" y="1074"/>
                  <a:pt x="2095" y="1072"/>
                </a:cubicBezTo>
                <a:cubicBezTo>
                  <a:pt x="2096" y="1070"/>
                  <a:pt x="2099" y="1070"/>
                  <a:pt x="2099" y="1069"/>
                </a:cubicBezTo>
                <a:cubicBezTo>
                  <a:pt x="2101" y="1067"/>
                  <a:pt x="2100" y="1060"/>
                  <a:pt x="2105" y="1061"/>
                </a:cubicBezTo>
                <a:cubicBezTo>
                  <a:pt x="2105" y="1059"/>
                  <a:pt x="2106" y="1058"/>
                  <a:pt x="2106" y="1056"/>
                </a:cubicBezTo>
                <a:cubicBezTo>
                  <a:pt x="2116" y="1055"/>
                  <a:pt x="2119" y="1055"/>
                  <a:pt x="2120" y="1065"/>
                </a:cubicBezTo>
                <a:cubicBezTo>
                  <a:pt x="2122" y="1065"/>
                  <a:pt x="2130" y="1066"/>
                  <a:pt x="2132" y="1065"/>
                </a:cubicBezTo>
                <a:cubicBezTo>
                  <a:pt x="2134" y="1063"/>
                  <a:pt x="2134" y="1055"/>
                  <a:pt x="2135" y="1052"/>
                </a:cubicBezTo>
                <a:cubicBezTo>
                  <a:pt x="2136" y="1050"/>
                  <a:pt x="2137" y="1046"/>
                  <a:pt x="2139" y="1045"/>
                </a:cubicBezTo>
                <a:cubicBezTo>
                  <a:pt x="2142" y="1041"/>
                  <a:pt x="2142" y="1043"/>
                  <a:pt x="2145" y="1041"/>
                </a:cubicBezTo>
                <a:cubicBezTo>
                  <a:pt x="2151" y="1039"/>
                  <a:pt x="2150" y="1039"/>
                  <a:pt x="2147" y="1034"/>
                </a:cubicBezTo>
                <a:cubicBezTo>
                  <a:pt x="2156" y="1034"/>
                  <a:pt x="2162" y="1038"/>
                  <a:pt x="2171" y="1040"/>
                </a:cubicBezTo>
                <a:cubicBezTo>
                  <a:pt x="2175" y="1041"/>
                  <a:pt x="2186" y="1036"/>
                  <a:pt x="2187" y="1040"/>
                </a:cubicBezTo>
                <a:cubicBezTo>
                  <a:pt x="2181" y="1042"/>
                  <a:pt x="2181" y="1048"/>
                  <a:pt x="2179" y="1052"/>
                </a:cubicBezTo>
                <a:cubicBezTo>
                  <a:pt x="2177" y="1059"/>
                  <a:pt x="2173" y="1059"/>
                  <a:pt x="2178" y="1065"/>
                </a:cubicBezTo>
                <a:cubicBezTo>
                  <a:pt x="2182" y="1070"/>
                  <a:pt x="2187" y="1069"/>
                  <a:pt x="2192" y="1073"/>
                </a:cubicBezTo>
                <a:cubicBezTo>
                  <a:pt x="2194" y="1076"/>
                  <a:pt x="2196" y="1079"/>
                  <a:pt x="2199" y="1080"/>
                </a:cubicBezTo>
                <a:cubicBezTo>
                  <a:pt x="2199" y="1081"/>
                  <a:pt x="2203" y="1084"/>
                  <a:pt x="2204" y="1085"/>
                </a:cubicBezTo>
                <a:cubicBezTo>
                  <a:pt x="2222" y="1093"/>
                  <a:pt x="2218" y="1038"/>
                  <a:pt x="2225" y="1030"/>
                </a:cubicBezTo>
                <a:cubicBezTo>
                  <a:pt x="2226" y="1031"/>
                  <a:pt x="2228" y="1032"/>
                  <a:pt x="2229" y="1032"/>
                </a:cubicBezTo>
                <a:cubicBezTo>
                  <a:pt x="2231" y="1037"/>
                  <a:pt x="2233" y="1041"/>
                  <a:pt x="2233" y="1047"/>
                </a:cubicBezTo>
                <a:cubicBezTo>
                  <a:pt x="2234" y="1049"/>
                  <a:pt x="2234" y="1054"/>
                  <a:pt x="2235" y="1055"/>
                </a:cubicBezTo>
                <a:cubicBezTo>
                  <a:pt x="2240" y="1060"/>
                  <a:pt x="2246" y="1055"/>
                  <a:pt x="2247" y="1066"/>
                </a:cubicBezTo>
                <a:cubicBezTo>
                  <a:pt x="2247" y="1069"/>
                  <a:pt x="2246" y="1071"/>
                  <a:pt x="2247" y="1074"/>
                </a:cubicBezTo>
                <a:cubicBezTo>
                  <a:pt x="2247" y="1078"/>
                  <a:pt x="2248" y="1076"/>
                  <a:pt x="2250" y="1079"/>
                </a:cubicBezTo>
                <a:cubicBezTo>
                  <a:pt x="2254" y="1086"/>
                  <a:pt x="2250" y="1085"/>
                  <a:pt x="2251" y="1093"/>
                </a:cubicBezTo>
                <a:cubicBezTo>
                  <a:pt x="2255" y="1092"/>
                  <a:pt x="2255" y="1097"/>
                  <a:pt x="2254" y="1100"/>
                </a:cubicBezTo>
                <a:cubicBezTo>
                  <a:pt x="2259" y="1100"/>
                  <a:pt x="2262" y="1095"/>
                  <a:pt x="2267" y="1099"/>
                </a:cubicBezTo>
                <a:cubicBezTo>
                  <a:pt x="2271" y="1101"/>
                  <a:pt x="2274" y="1111"/>
                  <a:pt x="2276" y="1115"/>
                </a:cubicBezTo>
                <a:cubicBezTo>
                  <a:pt x="2276" y="1117"/>
                  <a:pt x="2277" y="1122"/>
                  <a:pt x="2278" y="1123"/>
                </a:cubicBezTo>
                <a:cubicBezTo>
                  <a:pt x="2280" y="1126"/>
                  <a:pt x="2281" y="1124"/>
                  <a:pt x="2284" y="1125"/>
                </a:cubicBezTo>
                <a:cubicBezTo>
                  <a:pt x="2291" y="1129"/>
                  <a:pt x="2290" y="1132"/>
                  <a:pt x="2292" y="1139"/>
                </a:cubicBezTo>
                <a:cubicBezTo>
                  <a:pt x="2293" y="1141"/>
                  <a:pt x="2296" y="1142"/>
                  <a:pt x="2297" y="1144"/>
                </a:cubicBezTo>
                <a:cubicBezTo>
                  <a:pt x="2298" y="1146"/>
                  <a:pt x="2297" y="1149"/>
                  <a:pt x="2299" y="1151"/>
                </a:cubicBezTo>
                <a:cubicBezTo>
                  <a:pt x="2301" y="1154"/>
                  <a:pt x="2303" y="1152"/>
                  <a:pt x="2305" y="1156"/>
                </a:cubicBezTo>
                <a:cubicBezTo>
                  <a:pt x="2306" y="1158"/>
                  <a:pt x="2304" y="1162"/>
                  <a:pt x="2305" y="1165"/>
                </a:cubicBezTo>
                <a:cubicBezTo>
                  <a:pt x="2306" y="1171"/>
                  <a:pt x="2309" y="1175"/>
                  <a:pt x="2309" y="1182"/>
                </a:cubicBezTo>
                <a:cubicBezTo>
                  <a:pt x="2308" y="1189"/>
                  <a:pt x="2304" y="1190"/>
                  <a:pt x="2303" y="1196"/>
                </a:cubicBezTo>
                <a:cubicBezTo>
                  <a:pt x="2301" y="1203"/>
                  <a:pt x="2299" y="1209"/>
                  <a:pt x="2297" y="1216"/>
                </a:cubicBezTo>
                <a:cubicBezTo>
                  <a:pt x="2296" y="1222"/>
                  <a:pt x="2291" y="1226"/>
                  <a:pt x="2288" y="1232"/>
                </a:cubicBezTo>
                <a:cubicBezTo>
                  <a:pt x="2287" y="1236"/>
                  <a:pt x="2288" y="1240"/>
                  <a:pt x="2286" y="1243"/>
                </a:cubicBezTo>
                <a:cubicBezTo>
                  <a:pt x="2285" y="1246"/>
                  <a:pt x="2281" y="1247"/>
                  <a:pt x="2281" y="1249"/>
                </a:cubicBezTo>
                <a:cubicBezTo>
                  <a:pt x="2279" y="1254"/>
                  <a:pt x="2285" y="1261"/>
                  <a:pt x="2280" y="1265"/>
                </a:cubicBezTo>
                <a:cubicBezTo>
                  <a:pt x="2277" y="1268"/>
                  <a:pt x="2270" y="1263"/>
                  <a:pt x="2265" y="1265"/>
                </a:cubicBezTo>
                <a:cubicBezTo>
                  <a:pt x="2262" y="1267"/>
                  <a:pt x="2257" y="1276"/>
                  <a:pt x="2254" y="1276"/>
                </a:cubicBezTo>
                <a:cubicBezTo>
                  <a:pt x="2247" y="1275"/>
                  <a:pt x="2252" y="1265"/>
                  <a:pt x="2245" y="1266"/>
                </a:cubicBezTo>
                <a:cubicBezTo>
                  <a:pt x="2241" y="1266"/>
                  <a:pt x="2238" y="1277"/>
                  <a:pt x="2234" y="1277"/>
                </a:cubicBezTo>
                <a:cubicBezTo>
                  <a:pt x="2230" y="1278"/>
                  <a:pt x="2228" y="1274"/>
                  <a:pt x="2226" y="1273"/>
                </a:cubicBezTo>
                <a:cubicBezTo>
                  <a:pt x="2224" y="1273"/>
                  <a:pt x="2223" y="1274"/>
                  <a:pt x="2222" y="1273"/>
                </a:cubicBezTo>
                <a:cubicBezTo>
                  <a:pt x="2220" y="1273"/>
                  <a:pt x="2219" y="1271"/>
                  <a:pt x="2218" y="1270"/>
                </a:cubicBezTo>
                <a:cubicBezTo>
                  <a:pt x="2213" y="1269"/>
                  <a:pt x="2205" y="1267"/>
                  <a:pt x="2212" y="1262"/>
                </a:cubicBezTo>
                <a:cubicBezTo>
                  <a:pt x="2204" y="1253"/>
                  <a:pt x="2212" y="1253"/>
                  <a:pt x="2212" y="1245"/>
                </a:cubicBezTo>
                <a:cubicBezTo>
                  <a:pt x="2212" y="1234"/>
                  <a:pt x="2203" y="1246"/>
                  <a:pt x="2198" y="1246"/>
                </a:cubicBezTo>
                <a:cubicBezTo>
                  <a:pt x="2198" y="1242"/>
                  <a:pt x="2200" y="1239"/>
                  <a:pt x="2198" y="1235"/>
                </a:cubicBezTo>
                <a:cubicBezTo>
                  <a:pt x="2196" y="1238"/>
                  <a:pt x="2193" y="1244"/>
                  <a:pt x="2191" y="1239"/>
                </a:cubicBezTo>
                <a:cubicBezTo>
                  <a:pt x="2189" y="1235"/>
                  <a:pt x="2196" y="1229"/>
                  <a:pt x="2196" y="1226"/>
                </a:cubicBezTo>
                <a:cubicBezTo>
                  <a:pt x="2198" y="1213"/>
                  <a:pt x="2186" y="1232"/>
                  <a:pt x="2182" y="1233"/>
                </a:cubicBezTo>
                <a:cubicBezTo>
                  <a:pt x="2184" y="1235"/>
                  <a:pt x="2185" y="1240"/>
                  <a:pt x="2181" y="1241"/>
                </a:cubicBezTo>
                <a:cubicBezTo>
                  <a:pt x="2175" y="1243"/>
                  <a:pt x="2176" y="1236"/>
                  <a:pt x="2175" y="1233"/>
                </a:cubicBezTo>
                <a:cubicBezTo>
                  <a:pt x="2172" y="1226"/>
                  <a:pt x="2164" y="1223"/>
                  <a:pt x="2165" y="1214"/>
                </a:cubicBezTo>
                <a:cubicBezTo>
                  <a:pt x="2161" y="1215"/>
                  <a:pt x="2160" y="1212"/>
                  <a:pt x="2157" y="1212"/>
                </a:cubicBezTo>
                <a:cubicBezTo>
                  <a:pt x="2155" y="1211"/>
                  <a:pt x="2153" y="1212"/>
                  <a:pt x="2150" y="1211"/>
                </a:cubicBezTo>
                <a:cubicBezTo>
                  <a:pt x="2148" y="1211"/>
                  <a:pt x="2148" y="1208"/>
                  <a:pt x="2145" y="1207"/>
                </a:cubicBezTo>
                <a:cubicBezTo>
                  <a:pt x="2144" y="1207"/>
                  <a:pt x="2141" y="1210"/>
                  <a:pt x="2140" y="1210"/>
                </a:cubicBezTo>
                <a:cubicBezTo>
                  <a:pt x="2133" y="1211"/>
                  <a:pt x="2130" y="1208"/>
                  <a:pt x="2125" y="1213"/>
                </a:cubicBezTo>
                <a:cubicBezTo>
                  <a:pt x="2121" y="1216"/>
                  <a:pt x="2120" y="1220"/>
                  <a:pt x="2114" y="1219"/>
                </a:cubicBezTo>
                <a:cubicBezTo>
                  <a:pt x="2114" y="1219"/>
                  <a:pt x="2114" y="1218"/>
                  <a:pt x="2114" y="1218"/>
                </a:cubicBezTo>
                <a:cubicBezTo>
                  <a:pt x="2108" y="1218"/>
                  <a:pt x="2105" y="1213"/>
                  <a:pt x="2103" y="1222"/>
                </a:cubicBezTo>
                <a:cubicBezTo>
                  <a:pt x="2094" y="1221"/>
                  <a:pt x="2098" y="1225"/>
                  <a:pt x="2094" y="1229"/>
                </a:cubicBezTo>
                <a:cubicBezTo>
                  <a:pt x="2091" y="1233"/>
                  <a:pt x="2086" y="1231"/>
                  <a:pt x="2081" y="1231"/>
                </a:cubicBezTo>
                <a:cubicBezTo>
                  <a:pt x="2078" y="1232"/>
                  <a:pt x="2076" y="1232"/>
                  <a:pt x="2073" y="1233"/>
                </a:cubicBezTo>
                <a:cubicBezTo>
                  <a:pt x="2071" y="1234"/>
                  <a:pt x="2067" y="1235"/>
                  <a:pt x="2064" y="1236"/>
                </a:cubicBezTo>
                <a:cubicBezTo>
                  <a:pt x="2058" y="1237"/>
                  <a:pt x="2052" y="1244"/>
                  <a:pt x="2048" y="1244"/>
                </a:cubicBezTo>
                <a:cubicBezTo>
                  <a:pt x="2044" y="1244"/>
                  <a:pt x="2045" y="1241"/>
                  <a:pt x="2042" y="1240"/>
                </a:cubicBezTo>
                <a:cubicBezTo>
                  <a:pt x="2042" y="1240"/>
                  <a:pt x="2039" y="1240"/>
                  <a:pt x="2039" y="1239"/>
                </a:cubicBezTo>
                <a:cubicBezTo>
                  <a:pt x="2038" y="1239"/>
                  <a:pt x="2036" y="1237"/>
                  <a:pt x="2036" y="1237"/>
                </a:cubicBezTo>
                <a:cubicBezTo>
                  <a:pt x="2033" y="1235"/>
                  <a:pt x="2031" y="1233"/>
                  <a:pt x="2032" y="1230"/>
                </a:cubicBezTo>
                <a:cubicBezTo>
                  <a:pt x="2032" y="1229"/>
                  <a:pt x="2035" y="1229"/>
                  <a:pt x="2035" y="1228"/>
                </a:cubicBezTo>
                <a:cubicBezTo>
                  <a:pt x="2035" y="1227"/>
                  <a:pt x="2034" y="1225"/>
                  <a:pt x="2035" y="1224"/>
                </a:cubicBezTo>
                <a:cubicBezTo>
                  <a:pt x="2036" y="1219"/>
                  <a:pt x="2038" y="1215"/>
                  <a:pt x="2036" y="1209"/>
                </a:cubicBezTo>
                <a:cubicBezTo>
                  <a:pt x="2034" y="1204"/>
                  <a:pt x="2031" y="1200"/>
                  <a:pt x="2028" y="1194"/>
                </a:cubicBezTo>
                <a:cubicBezTo>
                  <a:pt x="2027" y="1191"/>
                  <a:pt x="2027" y="1189"/>
                  <a:pt x="2026" y="1186"/>
                </a:cubicBezTo>
                <a:cubicBezTo>
                  <a:pt x="2026" y="1184"/>
                  <a:pt x="2026" y="1183"/>
                  <a:pt x="2025" y="1181"/>
                </a:cubicBezTo>
                <a:cubicBezTo>
                  <a:pt x="2025" y="1180"/>
                  <a:pt x="2023" y="1180"/>
                  <a:pt x="2022" y="1179"/>
                </a:cubicBezTo>
                <a:cubicBezTo>
                  <a:pt x="2021" y="1177"/>
                  <a:pt x="2022" y="1174"/>
                  <a:pt x="2021" y="1171"/>
                </a:cubicBezTo>
                <a:cubicBezTo>
                  <a:pt x="2019" y="1168"/>
                  <a:pt x="2016" y="1168"/>
                  <a:pt x="2017" y="1164"/>
                </a:cubicBezTo>
                <a:cubicBezTo>
                  <a:pt x="2017" y="1164"/>
                  <a:pt x="2018" y="1164"/>
                  <a:pt x="2018" y="1164"/>
                </a:cubicBezTo>
                <a:cubicBezTo>
                  <a:pt x="2018" y="1161"/>
                  <a:pt x="2017" y="1159"/>
                  <a:pt x="2017" y="1156"/>
                </a:cubicBezTo>
                <a:cubicBezTo>
                  <a:pt x="2019" y="1158"/>
                  <a:pt x="2021" y="1160"/>
                  <a:pt x="2023" y="1161"/>
                </a:cubicBezTo>
                <a:cubicBezTo>
                  <a:pt x="2024" y="1157"/>
                  <a:pt x="2021" y="1154"/>
                  <a:pt x="2020" y="1151"/>
                </a:cubicBezTo>
                <a:cubicBezTo>
                  <a:pt x="2017" y="1146"/>
                  <a:pt x="2018" y="1145"/>
                  <a:pt x="2019" y="1141"/>
                </a:cubicBezTo>
                <a:cubicBezTo>
                  <a:pt x="2020" y="1140"/>
                  <a:pt x="2022" y="1140"/>
                  <a:pt x="2022" y="1137"/>
                </a:cubicBezTo>
                <a:cubicBezTo>
                  <a:pt x="2022" y="1136"/>
                  <a:pt x="2020" y="1135"/>
                  <a:pt x="2020" y="1133"/>
                </a:cubicBezTo>
                <a:cubicBezTo>
                  <a:pt x="2019" y="1130"/>
                  <a:pt x="2020" y="1128"/>
                  <a:pt x="2020" y="1124"/>
                </a:cubicBezTo>
                <a:cubicBezTo>
                  <a:pt x="2023" y="1124"/>
                  <a:pt x="2023" y="1127"/>
                  <a:pt x="2024" y="1129"/>
                </a:cubicBezTo>
                <a:lnTo>
                  <a:pt x="2026" y="11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8027E66A-8960-497A-8E20-88E250949B3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61123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58"/>
          </p:nvPr>
        </p:nvSpPr>
        <p:spPr>
          <a:xfrm>
            <a:off x="2393585" y="4577984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59"/>
          </p:nvPr>
        </p:nvSpPr>
        <p:spPr>
          <a:xfrm>
            <a:off x="2474547" y="4879609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60"/>
          </p:nvPr>
        </p:nvSpPr>
        <p:spPr>
          <a:xfrm>
            <a:off x="3208806" y="4870379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61"/>
          </p:nvPr>
        </p:nvSpPr>
        <p:spPr>
          <a:xfrm>
            <a:off x="3208806" y="5022972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62"/>
          </p:nvPr>
        </p:nvSpPr>
        <p:spPr>
          <a:xfrm>
            <a:off x="4651010" y="4577984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63"/>
          </p:nvPr>
        </p:nvSpPr>
        <p:spPr>
          <a:xfrm>
            <a:off x="4731972" y="4879609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64"/>
          </p:nvPr>
        </p:nvSpPr>
        <p:spPr>
          <a:xfrm>
            <a:off x="5466231" y="4870379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65"/>
          </p:nvPr>
        </p:nvSpPr>
        <p:spPr>
          <a:xfrm>
            <a:off x="5466231" y="5022972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66"/>
          </p:nvPr>
        </p:nvSpPr>
        <p:spPr>
          <a:xfrm>
            <a:off x="6903672" y="4577984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67"/>
          </p:nvPr>
        </p:nvSpPr>
        <p:spPr>
          <a:xfrm>
            <a:off x="6984634" y="4879609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68"/>
          </p:nvPr>
        </p:nvSpPr>
        <p:spPr>
          <a:xfrm>
            <a:off x="7718893" y="4870379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69"/>
          </p:nvPr>
        </p:nvSpPr>
        <p:spPr>
          <a:xfrm>
            <a:off x="7718893" y="5022972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70"/>
          </p:nvPr>
        </p:nvSpPr>
        <p:spPr>
          <a:xfrm>
            <a:off x="146051" y="4577984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71"/>
          </p:nvPr>
        </p:nvSpPr>
        <p:spPr>
          <a:xfrm>
            <a:off x="227013" y="4879609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72"/>
          </p:nvPr>
        </p:nvSpPr>
        <p:spPr>
          <a:xfrm>
            <a:off x="961272" y="4870379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73"/>
          </p:nvPr>
        </p:nvSpPr>
        <p:spPr>
          <a:xfrm>
            <a:off x="961272" y="5022972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46"/>
          </p:nvPr>
        </p:nvSpPr>
        <p:spPr>
          <a:xfrm>
            <a:off x="2393585" y="2897188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47"/>
          </p:nvPr>
        </p:nvSpPr>
        <p:spPr>
          <a:xfrm>
            <a:off x="2474547" y="3198813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48"/>
          </p:nvPr>
        </p:nvSpPr>
        <p:spPr>
          <a:xfrm>
            <a:off x="3208806" y="3189583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49"/>
          </p:nvPr>
        </p:nvSpPr>
        <p:spPr>
          <a:xfrm>
            <a:off x="3208806" y="3342176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50"/>
          </p:nvPr>
        </p:nvSpPr>
        <p:spPr>
          <a:xfrm>
            <a:off x="4651010" y="2897188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51"/>
          </p:nvPr>
        </p:nvSpPr>
        <p:spPr>
          <a:xfrm>
            <a:off x="4731972" y="3198813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52"/>
          </p:nvPr>
        </p:nvSpPr>
        <p:spPr>
          <a:xfrm>
            <a:off x="5466231" y="3189583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53"/>
          </p:nvPr>
        </p:nvSpPr>
        <p:spPr>
          <a:xfrm>
            <a:off x="5466231" y="3342176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54"/>
          </p:nvPr>
        </p:nvSpPr>
        <p:spPr>
          <a:xfrm>
            <a:off x="6903672" y="2897188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55"/>
          </p:nvPr>
        </p:nvSpPr>
        <p:spPr>
          <a:xfrm>
            <a:off x="6984634" y="3198813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56"/>
          </p:nvPr>
        </p:nvSpPr>
        <p:spPr>
          <a:xfrm>
            <a:off x="7718893" y="3189583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57"/>
          </p:nvPr>
        </p:nvSpPr>
        <p:spPr>
          <a:xfrm>
            <a:off x="7718893" y="3342176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46051" y="2897188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18682" y="1295400"/>
            <a:ext cx="2093912" cy="1270000"/>
          </a:xfrm>
          <a:gradFill rotWithShape="1">
            <a:gsLst>
              <a:gs pos="0">
                <a:srgbClr val="CBCBC4"/>
              </a:gs>
              <a:gs pos="100000">
                <a:srgbClr val="F2F2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tIns="3600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2pPr>
            <a:lvl3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3pPr>
            <a:lvl4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4pPr>
            <a:lvl5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AU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234657" y="1585912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499644" y="1597025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227013" y="3198813"/>
            <a:ext cx="654050" cy="787400"/>
          </a:xfrm>
        </p:spPr>
        <p:txBody>
          <a:bodyPr rtlCol="0">
            <a:normAutofit/>
          </a:bodyPr>
          <a:lstStyle>
            <a:lvl1pPr>
              <a:buFontTx/>
              <a:buNone/>
              <a:defRPr sz="7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43"/>
          </p:nvPr>
        </p:nvSpPr>
        <p:spPr>
          <a:xfrm>
            <a:off x="4234657" y="1738505"/>
            <a:ext cx="1277937" cy="715668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44"/>
          </p:nvPr>
        </p:nvSpPr>
        <p:spPr>
          <a:xfrm>
            <a:off x="961272" y="3189583"/>
            <a:ext cx="1277937" cy="153988"/>
          </a:xfrm>
        </p:spPr>
        <p:txBody>
          <a:bodyPr rIns="36000"/>
          <a:lstStyle>
            <a:lvl1pPr marL="0" indent="0" algn="l">
              <a:buFontTx/>
              <a:buNone/>
              <a:defRPr sz="1000" b="1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45"/>
          </p:nvPr>
        </p:nvSpPr>
        <p:spPr>
          <a:xfrm>
            <a:off x="961272" y="3342176"/>
            <a:ext cx="1277937" cy="825012"/>
          </a:xfrm>
        </p:spPr>
        <p:txBody>
          <a:bodyPr rIns="36000"/>
          <a:lstStyle>
            <a:lvl1pPr marL="0" indent="0" algn="l">
              <a:buFontTx/>
              <a:buNone/>
              <a:defRPr sz="1000" b="0" baseline="0"/>
            </a:lvl1pPr>
            <a:lvl2pPr marL="0" indent="0" algn="l">
              <a:buFontTx/>
              <a:buNone/>
              <a:defRPr sz="1000"/>
            </a:lvl2pPr>
            <a:lvl3pPr marL="0" indent="0" algn="l">
              <a:buFontTx/>
              <a:buNone/>
              <a:defRPr sz="1000"/>
            </a:lvl3pPr>
            <a:lvl4pPr marL="0" indent="0" algn="l">
              <a:buFontTx/>
              <a:buNone/>
              <a:defRPr sz="1000"/>
            </a:lvl4pPr>
            <a:lvl5pPr marL="0" indent="0" algn="l">
              <a:buFontTx/>
              <a:buNone/>
              <a:defRPr sz="1000"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7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7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75B19AE8-F05F-4DF6-BEEF-795ADED9BE2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84968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HPBilliton_logo_rftSOLI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485900"/>
            <a:ext cx="500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815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8902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Slide </a:t>
            </a:r>
            <a:fld id="{6E71ED41-6C79-4521-9D64-0042E68484B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60109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58D35ADC-4973-4BF6-B6C3-B5F2DA62754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61343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-26988" y="3762375"/>
            <a:ext cx="9180513" cy="0"/>
          </a:xfrm>
          <a:prstGeom prst="line">
            <a:avLst/>
          </a:prstGeom>
          <a:ln w="476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BHPB_Terracotta_master stripe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HPB_master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238625"/>
            <a:ext cx="20875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475" y="-1"/>
            <a:ext cx="9180000" cy="3744000"/>
          </a:xfrm>
          <a:noFill/>
          <a:ln>
            <a:noFill/>
          </a:ln>
        </p:spPr>
        <p:txBody>
          <a:bodyPr rtlCol="0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6725" y="3860872"/>
            <a:ext cx="5721557" cy="12954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E85100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AU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6725" y="5229201"/>
            <a:ext cx="5721557" cy="69535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0182487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295400"/>
            <a:ext cx="8210550" cy="462915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E29ABF05-273E-4A51-B6CE-A63B9BA6750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32982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AU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6725" y="1295400"/>
            <a:ext cx="8210550" cy="462915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FontTx/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15D3262E-A61C-4790-961F-72CC8828BB8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27941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s, plain 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82108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E3BBDF47-E931-4952-8BCB-DD7892D25D5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56515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44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13600" y="1295400"/>
            <a:ext cx="37544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5E1F336F-9DAB-4DD1-A432-86DCB0E614F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4906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13600" y="1295400"/>
            <a:ext cx="37544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6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6725" y="1790700"/>
            <a:ext cx="3744913" cy="4133850"/>
          </a:xfrm>
        </p:spPr>
        <p:txBody>
          <a:bodyPr rtlCol="0">
            <a:normAutofit/>
          </a:bodyPr>
          <a:lstStyle>
            <a:lvl1pPr algn="ctr"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AU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7A81AF2E-1960-4216-97CA-93D475080FA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66453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199" y="1295400"/>
            <a:ext cx="37544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930775" y="1295400"/>
            <a:ext cx="3746500" cy="4629150"/>
          </a:xfrm>
        </p:spPr>
        <p:txBody>
          <a:bodyPr rtlCol="0">
            <a:normAutofit/>
          </a:bodyPr>
          <a:lstStyle>
            <a:lvl1pPr algn="ctr">
              <a:buFont typeface="Arial" pitchFamily="34" charset="0"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17713D4E-BBD8-4006-B14E-55E22DAF644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83466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2 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AU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199" y="1295400"/>
            <a:ext cx="37544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930775" y="1295400"/>
            <a:ext cx="3746500" cy="2133600"/>
          </a:xfrm>
        </p:spPr>
        <p:txBody>
          <a:bodyPr rtlCol="0">
            <a:normAutofit/>
          </a:bodyPr>
          <a:lstStyle>
            <a:lvl1pPr algn="ctr">
              <a:buFont typeface="Arial" pitchFamily="34" charset="0"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30775" y="3790949"/>
            <a:ext cx="3746500" cy="2133600"/>
          </a:xfrm>
        </p:spPr>
        <p:txBody>
          <a:bodyPr rtlCol="0">
            <a:normAutofit/>
          </a:bodyPr>
          <a:lstStyle>
            <a:lvl1pPr algn="ctr">
              <a:buFont typeface="Arial" pitchFamily="34" charset="0"/>
              <a:buNone/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Slide </a:t>
            </a:r>
            <a:fld id="{44AC7CBA-54E0-4CB1-AC2C-551666C4CAE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40952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HPB_Terracotta_master stripe.png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741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105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21450"/>
            <a:ext cx="4114800" cy="1381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AU"/>
              <a:t>Name, Position, Department, Day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3488" y="6521450"/>
            <a:ext cx="1084262" cy="1381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AU"/>
              <a:t>Slide </a:t>
            </a:r>
            <a:fld id="{995ECA11-6A2D-48AF-B769-FAD47197E75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6" r:id="rId12"/>
    <p:sldLayoutId id="2147483743" r:id="rId13"/>
    <p:sldLayoutId id="2147483747" r:id="rId14"/>
    <p:sldLayoutId id="2147483748" r:id="rId15"/>
    <p:sldLayoutId id="2147483749" r:id="rId16"/>
    <p:sldLayoutId id="2147483750" r:id="rId17"/>
  </p:sldLayoutIdLst>
  <p:transition spd="slow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ts val="12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196850" algn="l" rtl="0" eaLnBrk="0" fontAlgn="base" hangingPunct="0">
        <a:spcBef>
          <a:spcPts val="6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95350" indent="-174625" algn="l" rtl="0" eaLnBrk="0" fontAlgn="base" hangingPunct="0">
        <a:spcBef>
          <a:spcPts val="600"/>
        </a:spcBef>
        <a:spcAft>
          <a:spcPts val="300"/>
        </a:spcAft>
        <a:buFont typeface="Arial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55713" indent="-174625" algn="l" rtl="0" eaLnBrk="0" fontAlgn="base" hangingPunct="0">
        <a:spcBef>
          <a:spcPts val="600"/>
        </a:spcBef>
        <a:spcAft>
          <a:spcPts val="30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16075" indent="-184150" algn="l" rtl="0" eaLnBrk="0" fontAlgn="base" hangingPunct="0">
        <a:spcBef>
          <a:spcPts val="600"/>
        </a:spcBef>
        <a:spcAft>
          <a:spcPts val="30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3.wmf"/><Relationship Id="rId26" Type="http://schemas.openxmlformats.org/officeDocument/2006/relationships/image" Target="../media/image21.png"/><Relationship Id="rId3" Type="http://schemas.openxmlformats.org/officeDocument/2006/relationships/tags" Target="../tags/tag3.xml"/><Relationship Id="rId21" Type="http://schemas.openxmlformats.org/officeDocument/2006/relationships/image" Target="../media/image1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8.xml"/><Relationship Id="rId25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5.wmf"/><Relationship Id="rId29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9.w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8.wmf"/><Relationship Id="rId28" Type="http://schemas.openxmlformats.org/officeDocument/2006/relationships/image" Target="../media/image23.png"/><Relationship Id="rId10" Type="http://schemas.openxmlformats.org/officeDocument/2006/relationships/tags" Target="../tags/tag10.xml"/><Relationship Id="rId19" Type="http://schemas.openxmlformats.org/officeDocument/2006/relationships/image" Target="../media/image14.wmf"/><Relationship Id="rId31" Type="http://schemas.openxmlformats.org/officeDocument/2006/relationships/image" Target="../media/image26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7.wmf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slide" Target="slide18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 bwMode="auto">
          <a:xfrm>
            <a:off x="0" y="0"/>
            <a:ext cx="91805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000" y="3862800"/>
            <a:ext cx="5961374" cy="1295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latin typeface="Arial" charset="0"/>
                <a:cs typeface="Arial" charset="0"/>
              </a:rPr>
              <a:t>World-class supp</a:t>
            </a:r>
            <a:r>
              <a:rPr lang="en-GB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lie</a:t>
            </a:r>
            <a:r>
              <a:rPr lang="en-GB" dirty="0" smtClean="0">
                <a:latin typeface="Arial" charset="0"/>
                <a:cs typeface="Arial" charset="0"/>
              </a:rPr>
              <a:t>rs to the global mining industry</a:t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172" name="Subtitle 3"/>
          <p:cNvSpPr>
            <a:spLocks noGrp="1"/>
          </p:cNvSpPr>
          <p:nvPr>
            <p:ph type="subTitle" idx="1"/>
          </p:nvPr>
        </p:nvSpPr>
        <p:spPr>
          <a:xfrm>
            <a:off x="468000" y="5230800"/>
            <a:ext cx="6743700" cy="114059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cs typeface="Arial" charset="0"/>
              </a:rPr>
              <a:t>Osvaldo Urzúa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b="0" dirty="0" smtClean="0">
                <a:latin typeface="Arial" charset="0"/>
                <a:cs typeface="Arial" charset="0"/>
              </a:rPr>
              <a:t>Government and Institutions Relations Manager, BHP Billiton Copper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b="0" dirty="0" smtClean="0">
                <a:latin typeface="Arial" charset="0"/>
                <a:cs typeface="Arial" charset="0"/>
              </a:rPr>
              <a:t>30 September – 01 October 2013</a:t>
            </a:r>
            <a:endParaRPr lang="en-GB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GB" sz="1200" b="0" dirty="0" smtClean="0">
              <a:latin typeface="Arial" charset="0"/>
              <a:cs typeface="Arial" charset="0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7038975" y="244475"/>
            <a:ext cx="1638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AU" sz="1400" b="1"/>
              <a:t>Escondida - Chile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259312" y="3025600"/>
            <a:ext cx="608116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en-US" b="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04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956DAD3A-00E8-494E-95FC-5E5E1A210E0F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dirty="0" smtClean="0">
              <a:solidFill>
                <a:schemeClr val="bg2"/>
              </a:solidFill>
            </a:endParaRPr>
          </a:p>
        </p:txBody>
      </p:sp>
      <p:pic>
        <p:nvPicPr>
          <p:cNvPr id="11268" name="Picture 2" descr="C:\Users\aguipr9\Desktop\CORREGID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9" y="1533726"/>
            <a:ext cx="5786651" cy="44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4"/>
          <p:cNvSpPr txBox="1">
            <a:spLocks/>
          </p:cNvSpPr>
          <p:nvPr/>
        </p:nvSpPr>
        <p:spPr bwMode="auto">
          <a:xfrm>
            <a:off x="420918" y="36288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2.2 Non-traditional </a:t>
            </a:r>
            <a:r>
              <a:rPr lang="en-GB" sz="2800" b="1" dirty="0"/>
              <a:t>supplier </a:t>
            </a:r>
            <a:r>
              <a:rPr lang="en-GB" sz="2800" b="1" dirty="0" smtClean="0"/>
              <a:t>development</a:t>
            </a:r>
            <a:endParaRPr lang="en-GB" sz="2800" b="1" dirty="0"/>
          </a:p>
        </p:txBody>
      </p:sp>
      <p:sp>
        <p:nvSpPr>
          <p:cNvPr id="11270" name="Marcador de texto 4"/>
          <p:cNvSpPr txBox="1">
            <a:spLocks/>
          </p:cNvSpPr>
          <p:nvPr/>
        </p:nvSpPr>
        <p:spPr bwMode="auto">
          <a:xfrm>
            <a:off x="466725" y="1950366"/>
            <a:ext cx="5372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000" dirty="0"/>
              <a:t>Collaboration as a source of innovation and capabilities building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000" dirty="0"/>
              <a:t>Win-win </a:t>
            </a:r>
            <a:r>
              <a:rPr lang="en-GB" sz="2000" dirty="0" smtClean="0"/>
              <a:t>process through projects that accomplish: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dirty="0"/>
              <a:t>S</a:t>
            </a:r>
            <a:r>
              <a:rPr lang="en-US" sz="2000" dirty="0" smtClean="0"/>
              <a:t>olutions for operational challenges facing mining companies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/>
              <a:t>A reduction in the supplier´s gap regarding </a:t>
            </a:r>
            <a:r>
              <a:rPr lang="en-US" sz="2000" dirty="0"/>
              <a:t>world-class standards</a:t>
            </a:r>
            <a:endParaRPr lang="en-GB" sz="2000" dirty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000" dirty="0"/>
              <a:t>Strategic long-term </a:t>
            </a:r>
            <a:r>
              <a:rPr lang="en-GB" sz="2000" dirty="0" smtClean="0"/>
              <a:t>relationships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GB" sz="2000" b="1" dirty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433" y="1224962"/>
            <a:ext cx="57579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1"/>
                </a:solidFill>
              </a:rPr>
              <a:t>Collaborative </a:t>
            </a:r>
            <a:r>
              <a:rPr lang="en-GB" b="1" dirty="0">
                <a:solidFill>
                  <a:schemeClr val="accent1"/>
                </a:solidFill>
              </a:rPr>
              <a:t>user-producer innovation and </a:t>
            </a:r>
            <a:r>
              <a:rPr lang="en-GB" b="1" dirty="0" smtClean="0">
                <a:solidFill>
                  <a:schemeClr val="accent1"/>
                </a:solidFill>
              </a:rPr>
              <a:t>learning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9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46686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81"/>
          <p:cNvSpPr txBox="1">
            <a:spLocks/>
          </p:cNvSpPr>
          <p:nvPr/>
        </p:nvSpPr>
        <p:spPr bwMode="auto">
          <a:xfrm>
            <a:off x="457200" y="0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 baseline="0">
                <a:ea typeface="+mj-ea"/>
              </a:defRPr>
            </a:lvl1pPr>
            <a:lvl2pPr eaLnBrk="0" hangingPunct="0">
              <a:defRPr sz="2800" b="1"/>
            </a:lvl2pPr>
            <a:lvl3pPr eaLnBrk="0" hangingPunct="0">
              <a:defRPr sz="2800" b="1"/>
            </a:lvl3pPr>
            <a:lvl4pPr eaLnBrk="0" hangingPunct="0">
              <a:defRPr sz="2800" b="1"/>
            </a:lvl4pPr>
            <a:lvl5pPr eaLnBrk="0" hangingPunct="0">
              <a:defRPr sz="28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r>
              <a:rPr lang="en-US" dirty="0" smtClean="0"/>
              <a:t>2.3 A </a:t>
            </a:r>
            <a:r>
              <a:rPr lang="en-US" dirty="0"/>
              <a:t>structured and systematic process </a:t>
            </a:r>
            <a:endParaRPr lang="en-AU" dirty="0"/>
          </a:p>
        </p:txBody>
      </p:sp>
      <p:sp>
        <p:nvSpPr>
          <p:cNvPr id="10243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1238250" y="3287713"/>
            <a:ext cx="2319338" cy="201612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71984" tIns="71984" rIns="71984" bIns="71984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43175" y="1100138"/>
            <a:ext cx="3994150" cy="5122862"/>
          </a:xfrm>
          <a:prstGeom prst="rect">
            <a:avLst/>
          </a:prstGeom>
          <a:solidFill>
            <a:srgbClr val="FFFFFF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71994" tIns="71994" rIns="71994" bIns="71994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4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44763" y="1100138"/>
            <a:ext cx="3990975" cy="41275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lIns="73136" tIns="73136" rIns="73136" bIns="73136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4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0325" y="1196975"/>
            <a:ext cx="3879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1313" indent="-341313" algn="ctr" eaLnBrk="0" hangingPunct="0">
              <a:buClr>
                <a:srgbClr val="444744"/>
              </a:buClr>
            </a:pPr>
            <a:r>
              <a:rPr lang="en-AU" sz="1400" b="1" dirty="0">
                <a:solidFill>
                  <a:srgbClr val="FFFFFF"/>
                </a:solidFill>
              </a:rPr>
              <a:t>Selection process &amp; portfolio management</a:t>
            </a:r>
          </a:p>
        </p:txBody>
      </p:sp>
      <p:sp>
        <p:nvSpPr>
          <p:cNvPr id="1024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888163" y="1077913"/>
            <a:ext cx="2101850" cy="50831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E851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71994" tIns="71994" rIns="71994" bIns="71994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48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891338" y="1077913"/>
            <a:ext cx="2076450" cy="412750"/>
          </a:xfrm>
          <a:prstGeom prst="rect">
            <a:avLst/>
          </a:prstGeom>
          <a:solidFill>
            <a:srgbClr val="E85100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73136" tIns="73136" rIns="73136" bIns="73136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4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0550" y="1196975"/>
            <a:ext cx="20367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algn="ctr" eaLnBrk="0" hangingPunct="0">
              <a:buClr>
                <a:srgbClr val="444744"/>
              </a:buClr>
            </a:pPr>
            <a:r>
              <a:rPr lang="en-AU" sz="1400" b="1">
                <a:solidFill>
                  <a:srgbClr val="FFFFFF"/>
                </a:solidFill>
              </a:rPr>
              <a:t> Commercial escalation</a:t>
            </a:r>
            <a:endParaRPr lang="en-AU" sz="1400" b="1" baseline="30000">
              <a:solidFill>
                <a:srgbClr val="FFFFFF"/>
              </a:solidFill>
            </a:endParaRPr>
          </a:p>
        </p:txBody>
      </p:sp>
      <p:sp>
        <p:nvSpPr>
          <p:cNvPr id="10250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77800" y="1100138"/>
            <a:ext cx="2017713" cy="5081587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D9D9D9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71994" tIns="71994" rIns="71994" bIns="71994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51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7800" y="1100138"/>
            <a:ext cx="2017713" cy="412750"/>
          </a:xfrm>
          <a:prstGeom prst="rect">
            <a:avLst/>
          </a:prstGeom>
          <a:solidFill>
            <a:srgbClr val="D9D9D9"/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lIns="71994" tIns="71994" rIns="71994" bIns="71994" anchor="b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6688" y="1100138"/>
            <a:ext cx="20526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indent="-341313" algn="ctr" eaLnBrk="0" hangingPunct="0">
              <a:buClr>
                <a:srgbClr val="444744"/>
              </a:buClr>
              <a:defRPr/>
            </a:pPr>
            <a:r>
              <a:rPr lang="en-AU" sz="1400" b="1" dirty="0">
                <a:solidFill>
                  <a:schemeClr val="bg1"/>
                </a:solidFill>
              </a:rPr>
              <a:t>Identify Challenges</a:t>
            </a:r>
          </a:p>
          <a:p>
            <a:pPr indent="-341313" algn="ctr" eaLnBrk="0" hangingPunct="0">
              <a:buClr>
                <a:srgbClr val="444744"/>
              </a:buClr>
              <a:defRPr/>
            </a:pPr>
            <a:r>
              <a:rPr lang="en-AU" sz="1400" b="1" dirty="0">
                <a:solidFill>
                  <a:schemeClr val="bg1"/>
                </a:solidFill>
              </a:rPr>
              <a:t>(CAP process)</a:t>
            </a:r>
          </a:p>
        </p:txBody>
      </p:sp>
      <p:sp>
        <p:nvSpPr>
          <p:cNvPr id="10253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7625" y="4980892"/>
            <a:ext cx="25623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buClr>
                <a:srgbClr val="444744"/>
              </a:buClr>
            </a:pPr>
            <a:r>
              <a:rPr lang="en-AU" sz="1400" b="1" u="sng" dirty="0"/>
              <a:t>Portfolio Management: 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Team: Champion + Coordinators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Platform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Reporting: monthly </a:t>
            </a:r>
            <a:r>
              <a:rPr lang="en-AU" sz="1400" dirty="0" smtClean="0"/>
              <a:t>review </a:t>
            </a:r>
            <a:endParaRPr lang="en-AU" sz="1400" dirty="0"/>
          </a:p>
        </p:txBody>
      </p:sp>
      <p:sp>
        <p:nvSpPr>
          <p:cNvPr id="10254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87625" y="1649413"/>
            <a:ext cx="23129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buClr>
                <a:srgbClr val="444744"/>
              </a:buClr>
            </a:pPr>
            <a:r>
              <a:rPr lang="en-US" sz="1400" b="1" u="sng" dirty="0"/>
              <a:t>Selection process: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US" sz="1400" dirty="0"/>
              <a:t>Prioritize and clearly define the challenges aligned with Business needs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US" sz="1400" dirty="0"/>
              <a:t>Find the right supplier (high potential)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US" sz="1400" dirty="0"/>
              <a:t>Develop Innovative solutions</a:t>
            </a:r>
          </a:p>
        </p:txBody>
      </p:sp>
      <p:grpSp>
        <p:nvGrpSpPr>
          <p:cNvPr id="10255" name="Group 54"/>
          <p:cNvGrpSpPr>
            <a:grpSpLocks noChangeAspect="1"/>
          </p:cNvGrpSpPr>
          <p:nvPr/>
        </p:nvGrpSpPr>
        <p:grpSpPr bwMode="auto">
          <a:xfrm>
            <a:off x="134939" y="1617663"/>
            <a:ext cx="2054224" cy="2262187"/>
            <a:chOff x="6292235" y="2062805"/>
            <a:chExt cx="2675484" cy="2397592"/>
          </a:xfrm>
        </p:grpSpPr>
        <p:pic>
          <p:nvPicPr>
            <p:cNvPr id="10286" name="Picture 10" descr="C:\Documents and Settings\malcda\Local Settings\Temporary Internet Files\Content.IE5\DOA1B0SK\MC900436055[1].wm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647" y="2438393"/>
              <a:ext cx="567573" cy="69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7" name="Picture 12" descr="C:\Documents and Settings\malcda\Local Settings\Temporary Internet Files\Content.IE5\DG3D3JYP\MC900150102[1].wmf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43"/>
            <a:stretch>
              <a:fillRect/>
            </a:stretch>
          </p:blipFill>
          <p:spPr bwMode="auto">
            <a:xfrm>
              <a:off x="6440822" y="2430380"/>
              <a:ext cx="630350" cy="60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8" name="Picture 13" descr="C:\Documents and Settings\malcda\Local Settings\Temporary Internet Files\Content.IE5\EMLTIYPJ\MC900324772[1].wm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863" y="3367604"/>
              <a:ext cx="688140" cy="68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9" name="Picture 14" descr="C:\Documents and Settings\malcda\Local Settings\Temporary Internet Files\Content.IE5\RYUKM0YW\MC900441753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654" y="3385100"/>
              <a:ext cx="724837" cy="72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0" name="Rectangle 23"/>
            <p:cNvSpPr>
              <a:spLocks noChangeArrowheads="1"/>
            </p:cNvSpPr>
            <p:nvPr/>
          </p:nvSpPr>
          <p:spPr bwMode="auto">
            <a:xfrm>
              <a:off x="6385066" y="2071414"/>
              <a:ext cx="733568" cy="35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 dirty="0"/>
                <a:t>Project </a:t>
              </a:r>
            </a:p>
            <a:p>
              <a:r>
                <a:rPr lang="en-US" sz="800" b="1" dirty="0"/>
                <a:t>people </a:t>
              </a:r>
              <a:endParaRPr lang="es-CL" sz="800" b="1" dirty="0"/>
            </a:p>
          </p:txBody>
        </p:sp>
        <p:pic>
          <p:nvPicPr>
            <p:cNvPr id="10291" name="Picture 3" descr="C:\Documents and Settings\malcda\Local Settings\Temporary Internet Files\Content.IE5\ING4ICWJ\MC900082327[1].wm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863" y="2430380"/>
              <a:ext cx="594323" cy="57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2" name="Rectangle 30"/>
            <p:cNvSpPr>
              <a:spLocks noChangeArrowheads="1"/>
            </p:cNvSpPr>
            <p:nvPr/>
          </p:nvSpPr>
          <p:spPr bwMode="auto">
            <a:xfrm>
              <a:off x="7077456" y="2097408"/>
              <a:ext cx="1111632" cy="22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 dirty="0"/>
                <a:t>Infrastructure</a:t>
              </a:r>
              <a:endParaRPr lang="es-CL" sz="1000" b="1" dirty="0"/>
            </a:p>
          </p:txBody>
        </p:sp>
        <p:sp>
          <p:nvSpPr>
            <p:cNvPr id="10293" name="Rectangle 31"/>
            <p:cNvSpPr>
              <a:spLocks noChangeArrowheads="1"/>
            </p:cNvSpPr>
            <p:nvPr/>
          </p:nvSpPr>
          <p:spPr bwMode="auto">
            <a:xfrm>
              <a:off x="7241686" y="3124971"/>
              <a:ext cx="739499" cy="2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/>
                <a:t>Power</a:t>
              </a:r>
              <a:endParaRPr lang="es-CL" sz="1000" b="1" dirty="0"/>
            </a:p>
          </p:txBody>
        </p:sp>
        <p:sp>
          <p:nvSpPr>
            <p:cNvPr id="10294" name="Rectangle 32"/>
            <p:cNvSpPr>
              <a:spLocks noChangeArrowheads="1"/>
            </p:cNvSpPr>
            <p:nvPr/>
          </p:nvSpPr>
          <p:spPr bwMode="auto">
            <a:xfrm>
              <a:off x="8227647" y="3134835"/>
              <a:ext cx="704007" cy="2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 dirty="0"/>
                <a:t>Water</a:t>
              </a:r>
              <a:endParaRPr lang="es-CL" sz="1000" b="1" dirty="0"/>
            </a:p>
          </p:txBody>
        </p:sp>
        <p:grpSp>
          <p:nvGrpSpPr>
            <p:cNvPr id="10295" name="Group 36"/>
            <p:cNvGrpSpPr>
              <a:grpSpLocks/>
            </p:cNvGrpSpPr>
            <p:nvPr/>
          </p:nvGrpSpPr>
          <p:grpSpPr bwMode="auto">
            <a:xfrm>
              <a:off x="6392597" y="3493744"/>
              <a:ext cx="769488" cy="966653"/>
              <a:chOff x="5645169" y="1703303"/>
              <a:chExt cx="769153" cy="966076"/>
            </a:xfrm>
          </p:grpSpPr>
          <p:pic>
            <p:nvPicPr>
              <p:cNvPr id="10298" name="Picture 20" descr="C:\Documents and Settings\malcda\Local Settings\Temporary Internet Files\Content.IE5\DG3D3JYP\MC900303535[1].wmf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169" y="1703303"/>
                <a:ext cx="731520" cy="36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9" name="Picture 21" descr="C:\Documents and Settings\malcda\Local Settings\Temporary Internet Files\Content.IE5\DOA1B0SK\MC900238176[1].wmf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4243" y="2118199"/>
                <a:ext cx="640079" cy="55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96" name="Rectangle 39"/>
            <p:cNvSpPr>
              <a:spLocks noChangeArrowheads="1"/>
            </p:cNvSpPr>
            <p:nvPr/>
          </p:nvSpPr>
          <p:spPr bwMode="auto">
            <a:xfrm>
              <a:off x="8108825" y="2062805"/>
              <a:ext cx="858894" cy="35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 dirty="0"/>
                <a:t>Qualified</a:t>
              </a:r>
            </a:p>
            <a:p>
              <a:r>
                <a:rPr lang="en-US" sz="800" b="1" dirty="0"/>
                <a:t>operators</a:t>
              </a:r>
              <a:endParaRPr lang="es-CL" sz="800" b="1" dirty="0"/>
            </a:p>
          </p:txBody>
        </p:sp>
        <p:sp>
          <p:nvSpPr>
            <p:cNvPr id="10297" name="Rectangle 40"/>
            <p:cNvSpPr>
              <a:spLocks noChangeArrowheads="1"/>
            </p:cNvSpPr>
            <p:nvPr/>
          </p:nvSpPr>
          <p:spPr bwMode="auto">
            <a:xfrm>
              <a:off x="6292235" y="3134778"/>
              <a:ext cx="966425" cy="35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 b="1" dirty="0"/>
                <a:t>Equipment &amp; Services</a:t>
              </a:r>
              <a:endParaRPr lang="es-CL" sz="800" b="1" dirty="0"/>
            </a:p>
          </p:txBody>
        </p:sp>
      </p:grpSp>
      <p:pic>
        <p:nvPicPr>
          <p:cNvPr id="10256" name="Picture 4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801813"/>
            <a:ext cx="1419225" cy="111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989056"/>
            <a:ext cx="1419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7625" y="3432398"/>
            <a:ext cx="24889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buClr>
                <a:srgbClr val="444744"/>
              </a:buClr>
            </a:pPr>
            <a:r>
              <a:rPr lang="en-AU" sz="1400" b="1" u="sng" dirty="0"/>
              <a:t>Word-class suppliers:</a:t>
            </a:r>
            <a:r>
              <a:rPr lang="en-AU" sz="1400" b="1" dirty="0"/>
              <a:t> 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Supplier development (HSEC, Business model)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Oriented to technology portfolio development</a:t>
            </a:r>
          </a:p>
          <a:p>
            <a:pPr marL="177800" indent="-177800" eaLnBrk="0" hangingPunct="0">
              <a:buClr>
                <a:srgbClr val="444744"/>
              </a:buClr>
              <a:buFont typeface="Wingdings" pitchFamily="2" charset="2"/>
              <a:buChar char="ü"/>
            </a:pPr>
            <a:r>
              <a:rPr lang="en-AU" sz="1400" dirty="0"/>
              <a:t>Tailored contracts (Intellectual Property)</a:t>
            </a:r>
          </a:p>
        </p:txBody>
      </p:sp>
      <p:grpSp>
        <p:nvGrpSpPr>
          <p:cNvPr id="10259" name="Group 9"/>
          <p:cNvGrpSpPr>
            <a:grpSpLocks noChangeAspect="1"/>
          </p:cNvGrpSpPr>
          <p:nvPr/>
        </p:nvGrpSpPr>
        <p:grpSpPr bwMode="auto">
          <a:xfrm>
            <a:off x="4954588" y="3497259"/>
            <a:ext cx="1473200" cy="1000125"/>
            <a:chOff x="3470554" y="2321568"/>
            <a:chExt cx="4756320" cy="2832867"/>
          </a:xfrm>
        </p:grpSpPr>
        <p:pic>
          <p:nvPicPr>
            <p:cNvPr id="10284" name="Picture 7" descr="RCM.bmp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554" y="2321568"/>
              <a:ext cx="4756320" cy="283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5" name="TextBox 8"/>
            <p:cNvSpPr txBox="1">
              <a:spLocks noChangeArrowheads="1"/>
            </p:cNvSpPr>
            <p:nvPr/>
          </p:nvSpPr>
          <p:spPr bwMode="auto">
            <a:xfrm rot="-1904868">
              <a:off x="4085947" y="2864033"/>
              <a:ext cx="2788044" cy="47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500" b="1"/>
                <a:t>World Class Route</a:t>
              </a:r>
            </a:p>
          </p:txBody>
        </p:sp>
      </p:grpSp>
      <p:sp>
        <p:nvSpPr>
          <p:cNvPr id="7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5263" y="4346575"/>
            <a:ext cx="1998662" cy="382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indent="-341313" algn="ctr" eaLnBrk="0" hangingPunct="0">
              <a:buClr>
                <a:srgbClr val="444744"/>
              </a:buClr>
              <a:defRPr/>
            </a:pPr>
            <a:r>
              <a:rPr lang="en-AU" sz="1400" b="1" dirty="0">
                <a:solidFill>
                  <a:schemeClr val="bg1"/>
                </a:solidFill>
              </a:rPr>
              <a:t>5YP &amp; 2YB</a:t>
            </a:r>
          </a:p>
        </p:txBody>
      </p:sp>
      <p:sp>
        <p:nvSpPr>
          <p:cNvPr id="10261" name="Rectangle 30"/>
          <p:cNvSpPr>
            <a:spLocks noChangeArrowheads="1"/>
          </p:cNvSpPr>
          <p:nvPr/>
        </p:nvSpPr>
        <p:spPr bwMode="auto">
          <a:xfrm>
            <a:off x="185738" y="4957763"/>
            <a:ext cx="831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Bottlenecks</a:t>
            </a:r>
            <a:r>
              <a:rPr lang="es-ES" sz="800" b="1" dirty="0"/>
              <a:t> </a:t>
            </a:r>
          </a:p>
          <a:p>
            <a:pPr algn="ctr"/>
            <a:r>
              <a:rPr lang="en-US" sz="800" b="1" dirty="0"/>
              <a:t>in operations</a:t>
            </a:r>
          </a:p>
        </p:txBody>
      </p:sp>
      <p:sp>
        <p:nvSpPr>
          <p:cNvPr id="78" name="Down Arrow 77"/>
          <p:cNvSpPr/>
          <p:nvPr/>
        </p:nvSpPr>
        <p:spPr>
          <a:xfrm>
            <a:off x="919163" y="3879850"/>
            <a:ext cx="439737" cy="366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263" name="AutoShape 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5556250" y="3287713"/>
            <a:ext cx="2319338" cy="201612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71984" tIns="71984" rIns="71984" bIns="71984" anchor="ctr"/>
          <a:lstStyle/>
          <a:p>
            <a:endParaRPr lang="es-ES" sz="2800">
              <a:solidFill>
                <a:srgbClr val="000000"/>
              </a:solidFill>
            </a:endParaRPr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935038" y="4957763"/>
            <a:ext cx="687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Cost </a:t>
            </a:r>
          </a:p>
          <a:p>
            <a:pPr algn="ctr"/>
            <a:r>
              <a:rPr lang="en-US" sz="800" b="1" dirty="0"/>
              <a:t>Reduction</a:t>
            </a:r>
          </a:p>
        </p:txBody>
      </p:sp>
      <p:sp>
        <p:nvSpPr>
          <p:cNvPr id="10265" name="Rectangle 30"/>
          <p:cNvSpPr>
            <a:spLocks noChangeArrowheads="1"/>
          </p:cNvSpPr>
          <p:nvPr/>
        </p:nvSpPr>
        <p:spPr bwMode="auto">
          <a:xfrm>
            <a:off x="1641475" y="50196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HSEC</a:t>
            </a:r>
          </a:p>
        </p:txBody>
      </p:sp>
      <p:pic>
        <p:nvPicPr>
          <p:cNvPr id="10266" name="Picture 13" descr="C:\Documents and Settings\malcda\Local Settings\Temporary Internet Files\Content.IE5\EMLTIYPJ\MC900324772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5327650"/>
            <a:ext cx="407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1" descr="C:\Documents and Settings\malcda\Local Settings\Temporary Internet Files\Content.IE5\DOA1B0SK\MC900238176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330825"/>
            <a:ext cx="492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5319713"/>
            <a:ext cx="4365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0238" y="1598613"/>
            <a:ext cx="17811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7800" indent="-177800"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r>
              <a:rPr lang="en-AU" sz="1200" b="1" dirty="0"/>
              <a:t>Within the </a:t>
            </a:r>
            <a:r>
              <a:rPr lang="en-AU" sz="1200" b="1" dirty="0" smtClean="0"/>
              <a:t>mining company, </a:t>
            </a:r>
            <a:r>
              <a:rPr lang="en-AU" sz="1200" b="1" dirty="0"/>
              <a:t>the mining industry and other industries</a:t>
            </a:r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defRPr/>
            </a:pPr>
            <a:endParaRPr lang="en-AU" sz="1200" b="1" dirty="0"/>
          </a:p>
          <a:p>
            <a:pPr algn="just" eaLnBrk="0" hangingPunct="0">
              <a:buClr>
                <a:srgbClr val="444744"/>
              </a:buClr>
              <a:defRPr/>
            </a:pPr>
            <a:endParaRPr lang="en-AU" sz="1200" b="1" dirty="0"/>
          </a:p>
          <a:p>
            <a:pPr marL="177800" indent="-177800" algn="just" eaLnBrk="0" hangingPunct="0">
              <a:buClr>
                <a:srgbClr val="444744"/>
              </a:buClr>
              <a:buFont typeface="Wingdings" pitchFamily="2" charset="2"/>
              <a:buChar char="ü"/>
              <a:defRPr/>
            </a:pPr>
            <a:r>
              <a:rPr lang="en-AU" sz="1200" b="1" dirty="0"/>
              <a:t>Supplier starts the cycle all over again by solving new and more challenging problems </a:t>
            </a:r>
          </a:p>
        </p:txBody>
      </p:sp>
      <p:pic>
        <p:nvPicPr>
          <p:cNvPr id="10270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965575"/>
            <a:ext cx="374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360613"/>
            <a:ext cx="16303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Down Arrow 97"/>
          <p:cNvSpPr/>
          <p:nvPr/>
        </p:nvSpPr>
        <p:spPr>
          <a:xfrm>
            <a:off x="7561263" y="3535363"/>
            <a:ext cx="709612" cy="3270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pic>
        <p:nvPicPr>
          <p:cNvPr id="1027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968750"/>
            <a:ext cx="37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956050"/>
            <a:ext cx="3730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3959225"/>
            <a:ext cx="37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281488"/>
            <a:ext cx="374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284663"/>
            <a:ext cx="374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4273550"/>
            <a:ext cx="374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275138"/>
            <a:ext cx="374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597400"/>
            <a:ext cx="3730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600575"/>
            <a:ext cx="374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89463"/>
            <a:ext cx="374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4591050"/>
            <a:ext cx="374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3488" y="6521450"/>
            <a:ext cx="1084262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3211D0F3-74B2-4F85-B07C-2D856C92D551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63" name="Marcador de pie de página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521450"/>
            <a:ext cx="41148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900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66412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42"/>
          <p:cNvSpPr/>
          <p:nvPr/>
        </p:nvSpPr>
        <p:spPr bwMode="auto">
          <a:xfrm>
            <a:off x="130175" y="3817938"/>
            <a:ext cx="3900488" cy="2514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</p:txBody>
      </p:sp>
      <p:sp>
        <p:nvSpPr>
          <p:cNvPr id="14" name="Rectángulo 42"/>
          <p:cNvSpPr/>
          <p:nvPr/>
        </p:nvSpPr>
        <p:spPr bwMode="auto">
          <a:xfrm>
            <a:off x="138113" y="1200150"/>
            <a:ext cx="3870325" cy="254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u="sng" dirty="0">
              <a:solidFill>
                <a:srgbClr val="000000"/>
              </a:solidFill>
            </a:endParaRPr>
          </a:p>
          <a:p>
            <a:pPr marL="177800" indent="-17780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u="sng" dirty="0" err="1">
                <a:solidFill>
                  <a:srgbClr val="000000"/>
                </a:solidFill>
              </a:rPr>
              <a:t>Goal</a:t>
            </a:r>
            <a:r>
              <a:rPr lang="es-CL" sz="1400" b="1" u="sng" dirty="0">
                <a:solidFill>
                  <a:srgbClr val="000000"/>
                </a:solidFill>
              </a:rPr>
              <a:t>:</a:t>
            </a:r>
          </a:p>
          <a:p>
            <a:pPr marL="177800" indent="-177800" algn="ctr" defTabSz="4572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14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CL" sz="1400" b="1" dirty="0" smtClean="0">
                <a:solidFill>
                  <a:srgbClr val="000000"/>
                </a:solidFill>
              </a:rPr>
              <a:t>“</a:t>
            </a:r>
            <a:r>
              <a:rPr lang="en-US" sz="1400" b="1" dirty="0" smtClean="0"/>
              <a:t>50% reduction in </a:t>
            </a:r>
            <a:r>
              <a:rPr lang="en-US" sz="1400" b="1" dirty="0"/>
              <a:t>operational failures in leaching pads</a:t>
            </a:r>
            <a:r>
              <a:rPr lang="es-CL" sz="1400" b="1" dirty="0">
                <a:solidFill>
                  <a:srgbClr val="000000"/>
                </a:solidFill>
              </a:rPr>
              <a:t>”</a:t>
            </a: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b="1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400" b="1" dirty="0">
              <a:solidFill>
                <a:srgbClr val="000000"/>
              </a:solidFill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4092575" y="1087438"/>
            <a:ext cx="5051425" cy="24003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/>
          <a:lstStyle/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9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44253"/>
              </p:ext>
            </p:extLst>
          </p:nvPr>
        </p:nvGraphicFramePr>
        <p:xfrm>
          <a:off x="133350" y="1481138"/>
          <a:ext cx="3862388" cy="976312"/>
        </p:xfrm>
        <a:graphic>
          <a:graphicData uri="http://schemas.openxmlformats.org/drawingml/2006/table">
            <a:tbl>
              <a:tblPr/>
              <a:tblGrid>
                <a:gridCol w="1381551"/>
                <a:gridCol w="2480837"/>
              </a:tblGrid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Nucleus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Leaching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Area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Production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NPV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Implementation</a:t>
                      </a:r>
                      <a:endParaRPr kumimoji="0" lang="en-US" sz="10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July 2013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78348"/>
              </p:ext>
            </p:extLst>
          </p:nvPr>
        </p:nvGraphicFramePr>
        <p:xfrm>
          <a:off x="141288" y="3830638"/>
          <a:ext cx="3883025" cy="147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025"/>
              </a:tblGrid>
              <a:tr h="289680">
                <a:tc>
                  <a:txBody>
                    <a:bodyPr/>
                    <a:lstStyle/>
                    <a:p>
                      <a:r>
                        <a:rPr lang="es-CL" sz="1200" b="1" u="none" dirty="0" err="1" smtClean="0"/>
                        <a:t>Impact</a:t>
                      </a:r>
                      <a:endParaRPr lang="es-CL" sz="1200" b="1" u="none" dirty="0"/>
                    </a:p>
                  </a:txBody>
                  <a:tcPr marL="91457" marR="91457" marT="45765" marB="457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1189870">
                <a:tc>
                  <a:txBody>
                    <a:bodyPr/>
                    <a:lstStyle/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highly qualified professionals.</a:t>
                      </a:r>
                    </a:p>
                    <a:p>
                      <a:pPr marL="180975" marR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pilots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2 technologies placed in the market</a:t>
                      </a:r>
                      <a:r>
                        <a:rPr lang="en-US" sz="1200" dirty="0" smtClean="0">
                          <a:solidFill>
                            <a:srgbClr val="129AE4"/>
                          </a:solidFill>
                        </a:rPr>
                        <a:t>.</a:t>
                      </a:r>
                    </a:p>
                    <a:p>
                      <a:pPr marL="180975" marR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spin-off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strategy to support growth.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5250" algn="l"/>
                        </a:tabLst>
                        <a:defRPr/>
                      </a:pPr>
                      <a:endParaRPr lang="es-MX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65" marB="457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8772"/>
                    </a:solidFill>
                  </a:tcPr>
                </a:tc>
              </a:tr>
            </a:tbl>
          </a:graphicData>
        </a:graphic>
      </p:graphicFrame>
      <p:pic>
        <p:nvPicPr>
          <p:cNvPr id="143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3556000"/>
            <a:ext cx="18669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/>
          <a:stretch>
            <a:fillRect/>
          </a:stretch>
        </p:blipFill>
        <p:spPr bwMode="auto">
          <a:xfrm>
            <a:off x="6178550" y="3556000"/>
            <a:ext cx="27987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6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"/>
          <a:stretch>
            <a:fillRect/>
          </a:stretch>
        </p:blipFill>
        <p:spPr bwMode="auto">
          <a:xfrm>
            <a:off x="6188075" y="4919663"/>
            <a:ext cx="27987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49"/>
          <p:cNvSpPr/>
          <p:nvPr/>
        </p:nvSpPr>
        <p:spPr bwMode="auto">
          <a:xfrm>
            <a:off x="4067175" y="1484313"/>
            <a:ext cx="4926013" cy="18526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marL="342900" indent="-342900" algn="just">
              <a:defRPr/>
            </a:pPr>
            <a:r>
              <a:rPr lang="en-US" sz="1200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Product developed</a:t>
            </a:r>
          </a:p>
          <a:p>
            <a:pPr marL="342900" indent="-342900" algn="just">
              <a:lnSpc>
                <a:spcPts val="700"/>
              </a:lnSpc>
              <a:defRPr/>
            </a:pPr>
            <a:endParaRPr lang="es-CL" sz="1200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Online monitoring system, composed by radiometric and day/night vision cameras.</a:t>
            </a:r>
            <a:r>
              <a:rPr lang="es-CL" sz="1200" dirty="0"/>
              <a:t>                </a:t>
            </a:r>
            <a:endParaRPr lang="es-CL" sz="1200" b="1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endParaRPr lang="es-CL" sz="1200" b="1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algn="just">
              <a:defRPr/>
            </a:pPr>
            <a:r>
              <a:rPr lang="en-US" sz="1200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Results</a:t>
            </a:r>
          </a:p>
          <a:p>
            <a:pPr algn="just">
              <a:lnSpc>
                <a:spcPts val="700"/>
              </a:lnSpc>
              <a:buFont typeface="Wingdings" pitchFamily="2" charset="2"/>
              <a:buChar char="§"/>
              <a:defRPr/>
            </a:pPr>
            <a:endParaRPr lang="es-CL" sz="1200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Online detection of operational faults (day and night activity)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Removed exposure of people in monitoring activities over oxide pads.</a:t>
            </a:r>
            <a:endParaRPr lang="en-US" sz="1200" b="1" dirty="0">
              <a:solidFill>
                <a:schemeClr val="accent1"/>
              </a:solidFill>
            </a:endParaRPr>
          </a:p>
          <a:p>
            <a:pPr indent="180975" algn="just">
              <a:buFont typeface="Wingdings" pitchFamily="2" charset="2"/>
              <a:buChar char="§"/>
              <a:defRPr/>
            </a:pPr>
            <a:endParaRPr lang="en-US" sz="1200" dirty="0"/>
          </a:p>
          <a:p>
            <a:pPr indent="180975" algn="just">
              <a:buFont typeface="Wingdings" pitchFamily="2" charset="2"/>
              <a:buChar char="§"/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4367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062163"/>
            <a:ext cx="12096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itle 4"/>
          <p:cNvSpPr txBox="1">
            <a:spLocks/>
          </p:cNvSpPr>
          <p:nvPr/>
        </p:nvSpPr>
        <p:spPr bwMode="auto">
          <a:xfrm>
            <a:off x="436563" y="0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 baseline="0">
                <a:ea typeface="+mj-ea"/>
              </a:defRPr>
            </a:lvl1pPr>
            <a:lvl2pPr eaLnBrk="0" hangingPunct="0">
              <a:defRPr sz="2800" b="1"/>
            </a:lvl2pPr>
            <a:lvl3pPr eaLnBrk="0" hangingPunct="0">
              <a:defRPr sz="2800" b="1"/>
            </a:lvl3pPr>
            <a:lvl4pPr eaLnBrk="0" hangingPunct="0">
              <a:defRPr sz="2800" b="1"/>
            </a:lvl4pPr>
            <a:lvl5pPr eaLnBrk="0" hangingPunct="0">
              <a:defRPr sz="28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r>
              <a:rPr lang="en-AU" dirty="0" smtClean="0"/>
              <a:t>3.1 </a:t>
            </a:r>
            <a:r>
              <a:rPr lang="en-AU" dirty="0" err="1" smtClean="0"/>
              <a:t>Aplik</a:t>
            </a:r>
            <a:r>
              <a:rPr lang="en-AU" dirty="0" smtClean="0"/>
              <a:t> </a:t>
            </a:r>
            <a:r>
              <a:rPr lang="en-AU" dirty="0"/>
              <a:t>/ Spence</a:t>
            </a:r>
          </a:p>
        </p:txBody>
      </p:sp>
      <p:sp>
        <p:nvSpPr>
          <p:cNvPr id="25" name="Rectángulo 43"/>
          <p:cNvSpPr/>
          <p:nvPr/>
        </p:nvSpPr>
        <p:spPr>
          <a:xfrm>
            <a:off x="468313" y="1082675"/>
            <a:ext cx="3563937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7" name="Rectángulo 64"/>
          <p:cNvSpPr/>
          <p:nvPr/>
        </p:nvSpPr>
        <p:spPr>
          <a:xfrm>
            <a:off x="141288" y="1084263"/>
            <a:ext cx="323850" cy="311150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Rectángulo 67"/>
          <p:cNvSpPr/>
          <p:nvPr/>
        </p:nvSpPr>
        <p:spPr>
          <a:xfrm>
            <a:off x="4424363" y="1079500"/>
            <a:ext cx="4568825" cy="311150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>
                <a:solidFill>
                  <a:schemeClr val="bg1"/>
                </a:solidFill>
              </a:rPr>
              <a:t> Highlights</a:t>
            </a:r>
          </a:p>
        </p:txBody>
      </p:sp>
      <p:sp>
        <p:nvSpPr>
          <p:cNvPr id="29" name="Rectángulo 69"/>
          <p:cNvSpPr/>
          <p:nvPr/>
        </p:nvSpPr>
        <p:spPr>
          <a:xfrm>
            <a:off x="4097338" y="1082675"/>
            <a:ext cx="323850" cy="309563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Rectángulo 43"/>
          <p:cNvSpPr/>
          <p:nvPr/>
        </p:nvSpPr>
        <p:spPr>
          <a:xfrm>
            <a:off x="460375" y="3473450"/>
            <a:ext cx="3563938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>
                <a:solidFill>
                  <a:schemeClr val="bg1"/>
                </a:solidFill>
              </a:rPr>
              <a:t>World Class Route</a:t>
            </a:r>
          </a:p>
        </p:txBody>
      </p:sp>
      <p:sp>
        <p:nvSpPr>
          <p:cNvPr id="31" name="Rectángulo 64"/>
          <p:cNvSpPr/>
          <p:nvPr/>
        </p:nvSpPr>
        <p:spPr>
          <a:xfrm>
            <a:off x="131763" y="3475038"/>
            <a:ext cx="325437" cy="309562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3211D0F3-74B2-4F85-B07C-2D856C92D551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21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998888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42"/>
          <p:cNvSpPr/>
          <p:nvPr/>
        </p:nvSpPr>
        <p:spPr bwMode="auto">
          <a:xfrm>
            <a:off x="138113" y="1200150"/>
            <a:ext cx="3870325" cy="254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u="sng" dirty="0">
              <a:solidFill>
                <a:srgbClr val="000000"/>
              </a:solidFill>
            </a:endParaRPr>
          </a:p>
          <a:p>
            <a:pPr marL="177800" indent="-177800" algn="ctr" defTabSz="457200">
              <a:defRPr/>
            </a:pPr>
            <a:r>
              <a:rPr lang="es-CL" sz="1400" b="1" u="sng" dirty="0" err="1">
                <a:solidFill>
                  <a:srgbClr val="000000"/>
                </a:solidFill>
                <a:ea typeface="DejaVu Sans" pitchFamily="2"/>
                <a:cs typeface="DejaVu Sans" pitchFamily="2"/>
              </a:rPr>
              <a:t>Goal</a:t>
            </a:r>
            <a:r>
              <a:rPr lang="es-CL" sz="1400" b="1" u="sng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:</a:t>
            </a:r>
          </a:p>
          <a:p>
            <a:pPr marL="177800" indent="-177800" algn="ctr" defTabSz="4572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1400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 smtClean="0">
                <a:solidFill>
                  <a:schemeClr val="tx1"/>
                </a:solidFill>
              </a:rPr>
              <a:t>85% reduction in particulate material from point sources ”</a:t>
            </a: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b="1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400" b="1" dirty="0">
              <a:solidFill>
                <a:srgbClr val="000000"/>
              </a:solidFill>
            </a:endParaRPr>
          </a:p>
        </p:txBody>
      </p:sp>
      <p:sp>
        <p:nvSpPr>
          <p:cNvPr id="15" name="Rectángulo 43"/>
          <p:cNvSpPr/>
          <p:nvPr/>
        </p:nvSpPr>
        <p:spPr>
          <a:xfrm>
            <a:off x="468313" y="1082675"/>
            <a:ext cx="3563937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7" name="Rectángulo 16"/>
          <p:cNvSpPr/>
          <p:nvPr/>
        </p:nvSpPr>
        <p:spPr bwMode="auto">
          <a:xfrm>
            <a:off x="4092575" y="1087438"/>
            <a:ext cx="5051425" cy="24003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/>
          <a:lstStyle/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9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3575"/>
              </p:ext>
            </p:extLst>
          </p:nvPr>
        </p:nvGraphicFramePr>
        <p:xfrm>
          <a:off x="133350" y="1481138"/>
          <a:ext cx="3862388" cy="976312"/>
        </p:xfrm>
        <a:graphic>
          <a:graphicData uri="http://schemas.openxmlformats.org/drawingml/2006/table">
            <a:tbl>
              <a:tblPr/>
              <a:tblGrid>
                <a:gridCol w="1381551"/>
                <a:gridCol w="2480837"/>
              </a:tblGrid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Nucleus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Sustainability (HSEC) 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Area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Mine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NPV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HSEC Improvement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Implementation</a:t>
                      </a:r>
                      <a:endParaRPr kumimoji="0" lang="en-US" sz="10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December 2013</a:t>
                      </a:r>
                    </a:p>
                  </a:txBody>
                  <a:tcPr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Rectángulo 64"/>
          <p:cNvSpPr/>
          <p:nvPr/>
        </p:nvSpPr>
        <p:spPr>
          <a:xfrm>
            <a:off x="141288" y="1084263"/>
            <a:ext cx="323850" cy="311150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" name="Rectángulo 67"/>
          <p:cNvSpPr/>
          <p:nvPr/>
        </p:nvSpPr>
        <p:spPr>
          <a:xfrm>
            <a:off x="4424363" y="1079500"/>
            <a:ext cx="4568825" cy="311150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>
                <a:solidFill>
                  <a:schemeClr val="bg1"/>
                </a:solidFill>
              </a:rPr>
              <a:t> Highlights</a:t>
            </a:r>
          </a:p>
        </p:txBody>
      </p:sp>
      <p:sp>
        <p:nvSpPr>
          <p:cNvPr id="22" name="Rectángulo 69"/>
          <p:cNvSpPr/>
          <p:nvPr/>
        </p:nvSpPr>
        <p:spPr>
          <a:xfrm>
            <a:off x="4097338" y="1082675"/>
            <a:ext cx="323850" cy="309563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" name="Rectángulo 49"/>
          <p:cNvSpPr/>
          <p:nvPr/>
        </p:nvSpPr>
        <p:spPr bwMode="auto">
          <a:xfrm>
            <a:off x="4067175" y="1484313"/>
            <a:ext cx="4926013" cy="19891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algn="just">
              <a:defRPr/>
            </a:pPr>
            <a:r>
              <a:rPr lang="en-US" sz="1200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Results</a:t>
            </a:r>
          </a:p>
          <a:p>
            <a:pPr algn="just">
              <a:lnSpc>
                <a:spcPts val="700"/>
              </a:lnSpc>
              <a:buFont typeface="Wingdings" pitchFamily="2" charset="2"/>
              <a:buChar char="§"/>
              <a:defRPr/>
            </a:pPr>
            <a:endParaRPr lang="es-CL" sz="1200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Generation of partnerships with engineering companies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Successful results in laboratory scale (more than 85%)</a:t>
            </a:r>
          </a:p>
          <a:p>
            <a:pPr algn="just"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>
              <a:defRPr/>
            </a:pPr>
            <a:r>
              <a:rPr lang="en-US" sz="1200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Next Steps</a:t>
            </a:r>
          </a:p>
          <a:p>
            <a:pPr algn="just"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Develop engineering of 2 </a:t>
            </a:r>
            <a:r>
              <a:rPr 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pilots </a:t>
            </a: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in dry area</a:t>
            </a:r>
          </a:p>
          <a:p>
            <a:pPr indent="180975" algn="just">
              <a:buFont typeface="Wingdings" pitchFamily="2" charset="2"/>
              <a:buChar char="§"/>
              <a:defRPr/>
            </a:pP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Rectángulo 42"/>
          <p:cNvSpPr/>
          <p:nvPr/>
        </p:nvSpPr>
        <p:spPr bwMode="auto">
          <a:xfrm>
            <a:off x="141288" y="3817938"/>
            <a:ext cx="3900487" cy="2514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</p:txBody>
      </p:sp>
      <p:sp>
        <p:nvSpPr>
          <p:cNvPr id="36" name="Rectángulo 43"/>
          <p:cNvSpPr/>
          <p:nvPr/>
        </p:nvSpPr>
        <p:spPr>
          <a:xfrm>
            <a:off x="460375" y="3473450"/>
            <a:ext cx="3563938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 dirty="0">
                <a:solidFill>
                  <a:schemeClr val="bg1"/>
                </a:solidFill>
              </a:rPr>
              <a:t>World Class Route</a:t>
            </a:r>
          </a:p>
        </p:txBody>
      </p:sp>
      <p:sp>
        <p:nvSpPr>
          <p:cNvPr id="37" name="Rectángulo 64"/>
          <p:cNvSpPr/>
          <p:nvPr/>
        </p:nvSpPr>
        <p:spPr>
          <a:xfrm>
            <a:off x="131763" y="3475038"/>
            <a:ext cx="325437" cy="309562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FFFFFF"/>
                </a:solidFill>
              </a:rPr>
              <a:t>3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25681"/>
              </p:ext>
            </p:extLst>
          </p:nvPr>
        </p:nvGraphicFramePr>
        <p:xfrm>
          <a:off x="141288" y="3811588"/>
          <a:ext cx="3900487" cy="201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7"/>
              </a:tblGrid>
              <a:tr h="274249">
                <a:tc>
                  <a:txBody>
                    <a:bodyPr/>
                    <a:lstStyle/>
                    <a:p>
                      <a:r>
                        <a:rPr lang="en-US" sz="1200" b="1" u="none" noProof="0" dirty="0" smtClean="0"/>
                        <a:t>Impact</a:t>
                      </a:r>
                      <a:endParaRPr lang="en-US" sz="1200" b="1" u="none" noProof="0" dirty="0"/>
                    </a:p>
                  </a:txBody>
                  <a:tcPr marL="91449" marR="91449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1737113">
                <a:tc>
                  <a:txBody>
                    <a:bodyPr/>
                    <a:lstStyle/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highly qualified professionals.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Focused on pilot scale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pilots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highly attractive for investment (1.2 MM US$ in 2011)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organizational structure to support growth</a:t>
                      </a:r>
                    </a:p>
                    <a:p>
                      <a:pPr marL="180975" indent="-180975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3 technologies placed in the market</a:t>
                      </a:r>
                      <a:r>
                        <a:rPr lang="en-US" sz="1200" dirty="0" smtClean="0">
                          <a:solidFill>
                            <a:srgbClr val="129AE4"/>
                          </a:solidFill>
                        </a:rPr>
                        <a:t>.</a:t>
                      </a:r>
                    </a:p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95250" algn="l"/>
                        </a:tabLst>
                        <a:defRPr/>
                      </a:pPr>
                      <a:endParaRPr lang="es-MX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8772"/>
                    </a:solidFill>
                  </a:tcPr>
                </a:tc>
              </a:tr>
            </a:tbl>
          </a:graphicData>
        </a:graphic>
      </p:graphicFrame>
      <p:pic>
        <p:nvPicPr>
          <p:cNvPr id="15394" name="Picture 52" descr="C:\Users\casajp\Desktop\Imágenes\IMG_1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630613"/>
            <a:ext cx="35083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5" name="Title 4"/>
          <p:cNvSpPr txBox="1">
            <a:spLocks/>
          </p:cNvSpPr>
          <p:nvPr/>
        </p:nvSpPr>
        <p:spPr bwMode="auto">
          <a:xfrm>
            <a:off x="436563" y="0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 baseline="0">
                <a:ea typeface="+mj-ea"/>
              </a:defRPr>
            </a:lvl1pPr>
            <a:lvl2pPr eaLnBrk="0" hangingPunct="0">
              <a:defRPr sz="2800" b="1"/>
            </a:lvl2pPr>
            <a:lvl3pPr eaLnBrk="0" hangingPunct="0">
              <a:defRPr sz="2800" b="1"/>
            </a:lvl3pPr>
            <a:lvl4pPr eaLnBrk="0" hangingPunct="0">
              <a:defRPr sz="2800" b="1"/>
            </a:lvl4pPr>
            <a:lvl5pPr eaLnBrk="0" hangingPunct="0">
              <a:defRPr sz="28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r>
              <a:rPr lang="en-AU" dirty="0" smtClean="0"/>
              <a:t>3.2 Aguamarina </a:t>
            </a:r>
            <a:r>
              <a:rPr lang="en-AU" dirty="0"/>
              <a:t>/ Cerro Colorado</a:t>
            </a:r>
          </a:p>
        </p:txBody>
      </p:sp>
      <p:pic>
        <p:nvPicPr>
          <p:cNvPr id="15396" name="Imagen 2" descr="http://www.aguamarina.cl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366963"/>
            <a:ext cx="10366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3211D0F3-74B2-4F85-B07C-2D856C92D551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23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52988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42"/>
          <p:cNvSpPr/>
          <p:nvPr/>
        </p:nvSpPr>
        <p:spPr bwMode="auto">
          <a:xfrm>
            <a:off x="138113" y="1200150"/>
            <a:ext cx="3870325" cy="2540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u="sng" dirty="0">
              <a:solidFill>
                <a:srgbClr val="000000"/>
              </a:solidFill>
            </a:endParaRPr>
          </a:p>
          <a:p>
            <a:pPr marL="177800" indent="-17780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u="sng" dirty="0" err="1">
                <a:solidFill>
                  <a:srgbClr val="000000"/>
                </a:solidFill>
              </a:rPr>
              <a:t>Goal</a:t>
            </a:r>
            <a:endParaRPr lang="es-CL" sz="1400" b="1" u="sng" dirty="0">
              <a:solidFill>
                <a:srgbClr val="000000"/>
              </a:solidFill>
            </a:endParaRPr>
          </a:p>
          <a:p>
            <a:pPr marL="177800" indent="-177800" algn="ctr" defTabSz="4572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14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CL" sz="1400" b="1" dirty="0">
                <a:solidFill>
                  <a:srgbClr val="000000"/>
                </a:solidFill>
              </a:rPr>
              <a:t>“</a:t>
            </a:r>
            <a:r>
              <a:rPr lang="es-CL" sz="1400" b="1" dirty="0" err="1">
                <a:solidFill>
                  <a:srgbClr val="000000"/>
                </a:solidFill>
              </a:rPr>
              <a:t>Increase</a:t>
            </a:r>
            <a:r>
              <a:rPr lang="es-CL" sz="1400" b="1" dirty="0">
                <a:solidFill>
                  <a:srgbClr val="000000"/>
                </a:solidFill>
              </a:rPr>
              <a:t> </a:t>
            </a:r>
            <a:r>
              <a:rPr lang="es-CL" sz="1400" b="1" dirty="0" err="1" smtClean="0">
                <a:solidFill>
                  <a:srgbClr val="000000"/>
                </a:solidFill>
              </a:rPr>
              <a:t>copper</a:t>
            </a:r>
            <a:r>
              <a:rPr lang="es-CL" sz="1400" b="1" dirty="0" smtClean="0">
                <a:solidFill>
                  <a:srgbClr val="000000"/>
                </a:solidFill>
              </a:rPr>
              <a:t> </a:t>
            </a:r>
            <a:r>
              <a:rPr lang="es-CL" sz="1400" b="1" dirty="0" err="1" smtClean="0">
                <a:solidFill>
                  <a:srgbClr val="000000"/>
                </a:solidFill>
              </a:rPr>
              <a:t>recovery</a:t>
            </a:r>
            <a:r>
              <a:rPr lang="es-CL" sz="1400" b="1" dirty="0" smtClean="0">
                <a:solidFill>
                  <a:srgbClr val="000000"/>
                </a:solidFill>
              </a:rPr>
              <a:t> </a:t>
            </a:r>
            <a:r>
              <a:rPr lang="es-CL" sz="1400" b="1" dirty="0" err="1" smtClean="0">
                <a:solidFill>
                  <a:srgbClr val="000000"/>
                </a:solidFill>
              </a:rPr>
              <a:t>by</a:t>
            </a:r>
            <a:r>
              <a:rPr lang="es-CL" sz="1400" b="1" dirty="0" smtClean="0">
                <a:solidFill>
                  <a:srgbClr val="000000"/>
                </a:solidFill>
              </a:rPr>
              <a:t> 2%”</a:t>
            </a:r>
            <a:endParaRPr lang="es-CL" sz="1200" b="1" dirty="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400" b="1" dirty="0">
              <a:solidFill>
                <a:srgbClr val="000000"/>
              </a:solidFill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4092575" y="1125538"/>
            <a:ext cx="4903788" cy="2514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/>
          <a:lstStyle/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80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>
              <a:defRPr/>
            </a:pPr>
            <a:endParaRPr lang="es-CL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9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60162"/>
              </p:ext>
            </p:extLst>
          </p:nvPr>
        </p:nvGraphicFramePr>
        <p:xfrm>
          <a:off x="204788" y="1508125"/>
          <a:ext cx="3646487" cy="1079500"/>
        </p:xfrm>
        <a:graphic>
          <a:graphicData uri="http://schemas.openxmlformats.org/drawingml/2006/table">
            <a:tbl>
              <a:tblPr/>
              <a:tblGrid>
                <a:gridCol w="1148999"/>
                <a:gridCol w="2497488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Nucleus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Leaching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Area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Cathodes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VPN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Implementation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May-2013 (OLAP)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ectángulo 49"/>
          <p:cNvSpPr/>
          <p:nvPr/>
        </p:nvSpPr>
        <p:spPr bwMode="auto">
          <a:xfrm>
            <a:off x="4140200" y="1361366"/>
            <a:ext cx="4881563" cy="23669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72000" bIns="72000"/>
          <a:lstStyle/>
          <a:p>
            <a:pPr marL="95250" indent="-95250">
              <a:defRPr/>
            </a:pPr>
            <a:r>
              <a:rPr lang="es-CL" sz="1200" b="1" dirty="0" err="1">
                <a:solidFill>
                  <a:srgbClr val="000000"/>
                </a:solidFill>
                <a:ea typeface="ＭＳ Ｐゴシック" pitchFamily="34" charset="-128"/>
              </a:rPr>
              <a:t>Implementation</a:t>
            </a:r>
            <a:r>
              <a:rPr lang="es-CL" sz="1200" b="1" dirty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marL="95250" indent="-95250">
              <a:lnSpc>
                <a:spcPts val="700"/>
              </a:lnSpc>
              <a:defRPr/>
            </a:pPr>
            <a:endParaRPr lang="es-CL" sz="12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Staff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on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site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: 12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people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Execution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time: 8 </a:t>
            </a:r>
            <a:r>
              <a:rPr lang="es-CL" sz="1200" dirty="0" err="1" smtClean="0">
                <a:solidFill>
                  <a:srgbClr val="000000"/>
                </a:solidFill>
                <a:ea typeface="ＭＳ Ｐゴシック" pitchFamily="34" charset="-128"/>
              </a:rPr>
              <a:t>months</a:t>
            </a: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ts val="700"/>
              </a:lnSpc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5250" indent="-95250">
              <a:defRPr/>
            </a:pPr>
            <a:r>
              <a:rPr lang="es-CL" sz="1200" b="1" dirty="0" err="1" smtClean="0">
                <a:solidFill>
                  <a:srgbClr val="000000"/>
                </a:solidFill>
                <a:ea typeface="ＭＳ Ｐゴシック" pitchFamily="34" charset="-128"/>
              </a:rPr>
              <a:t>Results</a:t>
            </a:r>
            <a:r>
              <a:rPr lang="es-CL" sz="1200" b="1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  <a:endParaRPr lang="es-CL" sz="12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5250" indent="-95250">
              <a:lnSpc>
                <a:spcPts val="700"/>
              </a:lnSpc>
              <a:defRPr/>
            </a:pP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2% increase in copper recovery</a:t>
            </a: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Safety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incidents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None</a:t>
            </a:r>
            <a:endParaRPr lang="es-CL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Irrigation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uniformity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coefficient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 : 89,2%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Availability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: 95%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sz="1200" dirty="0" err="1">
                <a:solidFill>
                  <a:srgbClr val="000000"/>
                </a:solidFill>
                <a:ea typeface="ＭＳ Ｐゴシック" pitchFamily="34" charset="-128"/>
              </a:rPr>
              <a:t>Reliability</a:t>
            </a:r>
            <a:r>
              <a:rPr lang="es-CL" sz="1200" dirty="0">
                <a:solidFill>
                  <a:srgbClr val="000000"/>
                </a:solidFill>
                <a:ea typeface="ＭＳ Ｐゴシック" pitchFamily="34" charset="-128"/>
              </a:rPr>
              <a:t>: 99%</a:t>
            </a:r>
          </a:p>
        </p:txBody>
      </p:sp>
      <p:sp>
        <p:nvSpPr>
          <p:cNvPr id="35" name="Rectángulo 42"/>
          <p:cNvSpPr/>
          <p:nvPr/>
        </p:nvSpPr>
        <p:spPr bwMode="auto">
          <a:xfrm>
            <a:off x="133350" y="3654425"/>
            <a:ext cx="3900488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200">
              <a:solidFill>
                <a:srgbClr val="000000"/>
              </a:solidFill>
            </a:endParaRPr>
          </a:p>
          <a:p>
            <a:pPr marL="177800" indent="-177800"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s-CL" sz="1200">
              <a:solidFill>
                <a:srgbClr val="00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09060"/>
              </p:ext>
            </p:extLst>
          </p:nvPr>
        </p:nvGraphicFramePr>
        <p:xfrm>
          <a:off x="120650" y="3843338"/>
          <a:ext cx="3898900" cy="225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900"/>
              </a:tblGrid>
              <a:tr h="337865">
                <a:tc>
                  <a:txBody>
                    <a:bodyPr/>
                    <a:lstStyle/>
                    <a:p>
                      <a:r>
                        <a:rPr lang="es-CL" sz="1400" b="1" u="none" dirty="0" err="1" smtClean="0">
                          <a:solidFill>
                            <a:schemeClr val="bg1"/>
                          </a:solidFill>
                        </a:rPr>
                        <a:t>Impact</a:t>
                      </a:r>
                      <a:endParaRPr lang="es-CL" sz="1400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3210"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Sales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increase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: US$1MM (2009)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to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Arial" pitchFamily="34" charset="0"/>
                        </a:rPr>
                        <a:t> US$7MM (2013)</a:t>
                      </a: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New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Clients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: Gaby, MV, MB, OLAP and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peruvian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market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 (2015). </a:t>
                      </a:r>
                    </a:p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endParaRPr>
                    </a:p>
                    <a:p>
                      <a:pPr marL="182563" indent="-182563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  <a:tabLst/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New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strategic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</a:rPr>
                        <a:t>alliances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lang="es-CL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to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lang="es-CL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offer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 integral </a:t>
                      </a:r>
                      <a:r>
                        <a:rPr lang="es-CL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systems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.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endParaRPr>
                    </a:p>
                    <a:p>
                      <a:pPr marL="95250" marR="0" lvl="1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endParaRPr lang="es-CL" sz="1050" b="0" baseline="0" dirty="0" smtClean="0"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endParaRPr>
                    </a:p>
                  </a:txBody>
                  <a:tcPr marL="91434" marR="914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8772"/>
                    </a:solidFill>
                  </a:tcPr>
                </a:tc>
              </a:tr>
            </a:tbl>
          </a:graphicData>
        </a:graphic>
      </p:graphicFrame>
      <p:pic>
        <p:nvPicPr>
          <p:cNvPr id="17436" name="Picture 7" descr="MS ch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7921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5" descr="DRM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6" descr="WSC ch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14398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43325"/>
            <a:ext cx="23764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735388"/>
            <a:ext cx="2411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Title 4"/>
          <p:cNvSpPr txBox="1">
            <a:spLocks/>
          </p:cNvSpPr>
          <p:nvPr/>
        </p:nvSpPr>
        <p:spPr bwMode="auto">
          <a:xfrm>
            <a:off x="436563" y="0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 baseline="0">
                <a:ea typeface="+mj-ea"/>
              </a:defRPr>
            </a:lvl1pPr>
            <a:lvl2pPr eaLnBrk="0" hangingPunct="0">
              <a:defRPr sz="2800" b="1"/>
            </a:lvl2pPr>
            <a:lvl3pPr eaLnBrk="0" hangingPunct="0">
              <a:defRPr sz="2800" b="1"/>
            </a:lvl3pPr>
            <a:lvl4pPr eaLnBrk="0" hangingPunct="0">
              <a:defRPr sz="2800" b="1"/>
            </a:lvl4pPr>
            <a:lvl5pPr eaLnBrk="0" hangingPunct="0">
              <a:defRPr sz="28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r>
              <a:rPr lang="en-AU" dirty="0" smtClean="0"/>
              <a:t>3.3 Mining </a:t>
            </a:r>
            <a:r>
              <a:rPr lang="en-AU" dirty="0"/>
              <a:t>Systems / </a:t>
            </a:r>
            <a:r>
              <a:rPr lang="en-AU" dirty="0" err="1"/>
              <a:t>Minera</a:t>
            </a:r>
            <a:r>
              <a:rPr lang="en-AU" dirty="0"/>
              <a:t> Escondida</a:t>
            </a:r>
          </a:p>
        </p:txBody>
      </p:sp>
      <p:sp>
        <p:nvSpPr>
          <p:cNvPr id="25" name="Rectángulo 43"/>
          <p:cNvSpPr/>
          <p:nvPr/>
        </p:nvSpPr>
        <p:spPr>
          <a:xfrm>
            <a:off x="468313" y="1082675"/>
            <a:ext cx="3563937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7" name="Rectángulo 64"/>
          <p:cNvSpPr/>
          <p:nvPr/>
        </p:nvSpPr>
        <p:spPr>
          <a:xfrm>
            <a:off x="141288" y="1084263"/>
            <a:ext cx="323850" cy="311150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" name="Rectángulo 67"/>
          <p:cNvSpPr/>
          <p:nvPr/>
        </p:nvSpPr>
        <p:spPr>
          <a:xfrm>
            <a:off x="4424363" y="1079500"/>
            <a:ext cx="4568825" cy="311150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>
                <a:solidFill>
                  <a:schemeClr val="bg1"/>
                </a:solidFill>
              </a:rPr>
              <a:t> Highlights</a:t>
            </a:r>
          </a:p>
        </p:txBody>
      </p:sp>
      <p:sp>
        <p:nvSpPr>
          <p:cNvPr id="29" name="Rectángulo 69"/>
          <p:cNvSpPr/>
          <p:nvPr/>
        </p:nvSpPr>
        <p:spPr>
          <a:xfrm>
            <a:off x="4097338" y="1082675"/>
            <a:ext cx="323850" cy="309563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" name="Rectángulo 43"/>
          <p:cNvSpPr/>
          <p:nvPr/>
        </p:nvSpPr>
        <p:spPr>
          <a:xfrm>
            <a:off x="460375" y="3473450"/>
            <a:ext cx="3563938" cy="309563"/>
          </a:xfrm>
          <a:prstGeom prst="rect">
            <a:avLst/>
          </a:prstGeom>
          <a:solidFill>
            <a:schemeClr val="accent1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400" b="1">
                <a:solidFill>
                  <a:schemeClr val="bg1"/>
                </a:solidFill>
              </a:rPr>
              <a:t>World Class Route</a:t>
            </a:r>
          </a:p>
        </p:txBody>
      </p:sp>
      <p:sp>
        <p:nvSpPr>
          <p:cNvPr id="31" name="Rectángulo 64"/>
          <p:cNvSpPr/>
          <p:nvPr/>
        </p:nvSpPr>
        <p:spPr>
          <a:xfrm>
            <a:off x="131763" y="3475038"/>
            <a:ext cx="325437" cy="309562"/>
          </a:xfrm>
          <a:prstGeom prst="rect">
            <a:avLst/>
          </a:prstGeom>
          <a:solidFill>
            <a:srgbClr val="E851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3211D0F3-74B2-4F85-B07C-2D856C92D551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23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095531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57200" y="232016"/>
            <a:ext cx="7467600" cy="981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4.1 The collaborative agreement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0483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886C0A8B-F392-49EC-B291-D71B6C86366D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20484" name="AutoShape 4" descr="https://mail-attachment.googleusercontent.com/attachment/?saduie=AG9B_P-fgSN8ams4HoCm_7ZaqSt7&amp;attid=0.7&amp;disp=emb&amp;view=att&amp;th=13e9e2846c3cda0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0485" name="Picture 2" descr="mhtml:file://C:\Users\aguipr9\Desktop\solutions_challenges.mht!https://mail-attachment.googleusercontent.com/attachment/?saduie=AG9B_P-fgSN8ams4HoCm_7ZaqSt7&amp;attid=0.11&amp;disp=emb&amp;view=att&amp;th=13e9e2846c3cda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8" y="1051876"/>
            <a:ext cx="3494733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07" y="1426242"/>
            <a:ext cx="5483679" cy="2981325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2000" b="0" dirty="0" smtClean="0"/>
              <a:t>Provide challenges, technical counterpart  and testing opportunities 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2000" b="0" dirty="0" smtClean="0"/>
              <a:t>Technical, managerial  and financial support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2000" b="0" dirty="0" smtClean="0"/>
              <a:t>Scale-up of solutions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/>
            </a:pPr>
            <a:r>
              <a:rPr lang="en-GB" sz="2000" b="0" dirty="0" smtClean="0"/>
              <a:t>Fostering internationalisation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244" y="1032582"/>
            <a:ext cx="480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Mining company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pic>
        <p:nvPicPr>
          <p:cNvPr id="9" name="Imagen 5" descr="final arte diagramado-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78" y="3576816"/>
            <a:ext cx="400435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7504" y="3782988"/>
            <a:ext cx="480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Supplier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4607" y="4221798"/>
            <a:ext cx="5715907" cy="21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rtl="0" eaLnBrk="0" fontAlgn="base" hangingPunct="0">
              <a:spcBef>
                <a:spcPts val="1200"/>
              </a:spcBef>
              <a:spcAft>
                <a:spcPts val="120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2000" b="0" dirty="0" smtClean="0">
                <a:latin typeface="Arial" charset="0"/>
                <a:cs typeface="Arial" charset="0"/>
              </a:rPr>
              <a:t>Provide solutions for challenges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US" sz="2000" b="0" dirty="0"/>
              <a:t>Acquire intellectual property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US" sz="2000" b="0" dirty="0"/>
              <a:t>Finance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US" sz="2000" b="0" dirty="0" smtClean="0"/>
              <a:t>Implement </a:t>
            </a:r>
            <a:r>
              <a:rPr lang="en-US" sz="2000" b="0" dirty="0"/>
              <a:t>world-class path and closing gaps </a:t>
            </a:r>
            <a:r>
              <a:rPr lang="en-US" sz="2000" b="0" dirty="0" smtClean="0"/>
              <a:t>agenda</a:t>
            </a:r>
          </a:p>
        </p:txBody>
      </p:sp>
      <p:sp>
        <p:nvSpPr>
          <p:cNvPr id="12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E5EE5827-1E43-4396-A5CE-5CA532E10620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21508" name="Title 4"/>
          <p:cNvSpPr txBox="1">
            <a:spLocks/>
          </p:cNvSpPr>
          <p:nvPr/>
        </p:nvSpPr>
        <p:spPr bwMode="auto">
          <a:xfrm>
            <a:off x="609600" y="193344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4.2 World-Class </a:t>
            </a:r>
            <a:r>
              <a:rPr lang="en-GB" sz="2800" b="1" dirty="0"/>
              <a:t>p</a:t>
            </a:r>
            <a:r>
              <a:rPr lang="en-GB" sz="2800" b="1" dirty="0" smtClean="0"/>
              <a:t>ath</a:t>
            </a:r>
            <a:endParaRPr lang="en-GB" sz="2800" b="1" dirty="0"/>
          </a:p>
          <a:p>
            <a:pPr eaLnBrk="1" hangingPunct="1"/>
            <a:endParaRPr lang="en-AU" sz="2800" b="1" dirty="0"/>
          </a:p>
        </p:txBody>
      </p:sp>
      <p:sp>
        <p:nvSpPr>
          <p:cNvPr id="2" name="Pentagon 1"/>
          <p:cNvSpPr/>
          <p:nvPr/>
        </p:nvSpPr>
        <p:spPr>
          <a:xfrm>
            <a:off x="319744" y="1653313"/>
            <a:ext cx="8584442" cy="4294723"/>
          </a:xfrm>
          <a:prstGeom prst="homePlate">
            <a:avLst>
              <a:gd name="adj" fmla="val 3482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610804" y="3590833"/>
            <a:ext cx="427088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1800" i="1" dirty="0"/>
              <a:t>COLLABORATIVE PROCESS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5661" y="3546037"/>
            <a:ext cx="1664978" cy="49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Project 1</a:t>
            </a:r>
            <a:endParaRPr lang="en-US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29434" y="2163280"/>
            <a:ext cx="1555844" cy="996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Rounded Rectangle 37"/>
          <p:cNvSpPr/>
          <p:nvPr/>
        </p:nvSpPr>
        <p:spPr>
          <a:xfrm>
            <a:off x="816708" y="4260619"/>
            <a:ext cx="2016456" cy="104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ounded Rectangle 29"/>
          <p:cNvSpPr/>
          <p:nvPr/>
        </p:nvSpPr>
        <p:spPr>
          <a:xfrm>
            <a:off x="1031706" y="4330596"/>
            <a:ext cx="1555844" cy="996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TextBox 30"/>
          <p:cNvSpPr txBox="1"/>
          <p:nvPr/>
        </p:nvSpPr>
        <p:spPr>
          <a:xfrm>
            <a:off x="814436" y="4406422"/>
            <a:ext cx="20187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Suppliers: 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Develop Solutions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14436" y="2307549"/>
            <a:ext cx="2016456" cy="10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Rounded Rectangle 35"/>
          <p:cNvSpPr/>
          <p:nvPr/>
        </p:nvSpPr>
        <p:spPr>
          <a:xfrm>
            <a:off x="1031706" y="4348574"/>
            <a:ext cx="1555844" cy="996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Rounded Rectangle 39"/>
          <p:cNvSpPr/>
          <p:nvPr/>
        </p:nvSpPr>
        <p:spPr>
          <a:xfrm>
            <a:off x="2655821" y="3548309"/>
            <a:ext cx="1664978" cy="49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Project 2</a:t>
            </a:r>
            <a:endParaRPr lang="en-US" sz="12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471005" y="3548309"/>
            <a:ext cx="1664978" cy="49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Projects 3</a:t>
            </a:r>
            <a:endParaRPr lang="en-US" sz="1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6998157" y="3550581"/>
            <a:ext cx="1664978" cy="49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Project N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3822" y="3559673"/>
            <a:ext cx="3821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3200" dirty="0" smtClean="0">
                <a:solidFill>
                  <a:srgbClr val="FF3300"/>
                </a:solidFill>
              </a:rPr>
              <a:t>…</a:t>
            </a:r>
            <a:endParaRPr lang="es-ES" sz="3200" dirty="0" err="1" smtClean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436" y="1759901"/>
            <a:ext cx="2016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/>
              <a:t>Value: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smtClean="0"/>
              <a:t>Higher Performance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7351" y="5383443"/>
            <a:ext cx="23351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/>
              <a:t>Value</a:t>
            </a:r>
            <a:r>
              <a:rPr lang="en-US" sz="1400" b="1" dirty="0" smtClean="0"/>
              <a:t>: </a:t>
            </a:r>
          </a:p>
          <a:p>
            <a:pPr algn="ctr"/>
            <a:r>
              <a:rPr lang="en-US" sz="1400" b="1" dirty="0" smtClean="0"/>
              <a:t>Development partnership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708" y="2394430"/>
            <a:ext cx="201418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Mining Companies:</a:t>
            </a:r>
          </a:p>
          <a:p>
            <a:pPr algn="ctr"/>
            <a:r>
              <a:rPr lang="en-US" sz="1400" dirty="0" smtClean="0"/>
              <a:t>(Large Suppliers</a:t>
            </a:r>
            <a:r>
              <a:rPr lang="en-US" sz="1400" b="1" dirty="0" smtClean="0"/>
              <a:t>) </a:t>
            </a:r>
          </a:p>
          <a:p>
            <a:pPr algn="ctr"/>
            <a:endParaRPr lang="en-US" sz="11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Have Challenges 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7203" y="5979889"/>
            <a:ext cx="5514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b="1" i="1" dirty="0" smtClean="0"/>
              <a:t>TIME</a:t>
            </a:r>
            <a:endParaRPr lang="es-ES" b="1" i="1" dirty="0" err="1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20388" y="3315549"/>
            <a:ext cx="0" cy="21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75984" y="3322809"/>
            <a:ext cx="0" cy="21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17066" y="3330069"/>
            <a:ext cx="0" cy="21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87176" y="3308301"/>
            <a:ext cx="0" cy="21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42162" y="4048509"/>
            <a:ext cx="0" cy="21600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97758" y="4055769"/>
            <a:ext cx="0" cy="21600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38840" y="4063029"/>
            <a:ext cx="0" cy="21600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08950" y="4041261"/>
            <a:ext cx="0" cy="21600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3311010" y="4310235"/>
            <a:ext cx="4838760" cy="18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600" b="1" dirty="0"/>
              <a:t>Consecutive </a:t>
            </a:r>
            <a:r>
              <a:rPr lang="en-GB" sz="1600" b="1" dirty="0" smtClean="0"/>
              <a:t>learning and innovation </a:t>
            </a:r>
            <a:r>
              <a:rPr lang="en-GB" sz="1600" b="1" dirty="0"/>
              <a:t>projects (technology strategy)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600" b="1" dirty="0"/>
              <a:t>Each project builds new </a:t>
            </a:r>
            <a:r>
              <a:rPr lang="en-GB" sz="1600" b="1" dirty="0" smtClean="0"/>
              <a:t>capabilities </a:t>
            </a:r>
            <a:endParaRPr lang="en-GB" sz="1600" b="1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600" b="1" dirty="0"/>
              <a:t>Suppliers retain intellectual </a:t>
            </a:r>
            <a:r>
              <a:rPr lang="en-GB" sz="1600" b="1" dirty="0" smtClean="0"/>
              <a:t>property</a:t>
            </a:r>
            <a:endParaRPr lang="en-GB" sz="1600" b="1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600" b="1" dirty="0" smtClean="0"/>
              <a:t>Internationalisation</a:t>
            </a:r>
            <a:endParaRPr lang="en-GB" sz="1600" b="1" dirty="0"/>
          </a:p>
        </p:txBody>
      </p:sp>
      <p:pic>
        <p:nvPicPr>
          <p:cNvPr id="47" name="Imagen 5" descr="final arte diagramado-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14" y="1552575"/>
            <a:ext cx="4206874" cy="26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745" y="1284613"/>
            <a:ext cx="70388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i="1" dirty="0" smtClean="0"/>
              <a:t>Knowledge and  Interaction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70052" y="1159905"/>
            <a:ext cx="2404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3200" b="1" i="1" dirty="0" smtClean="0"/>
              <a:t>+</a:t>
            </a:r>
            <a:endParaRPr lang="es-ES" sz="3200" b="1" i="1" dirty="0" err="1" smtClean="0"/>
          </a:p>
        </p:txBody>
      </p:sp>
      <p:sp>
        <p:nvSpPr>
          <p:cNvPr id="50" name="TextBox 49"/>
          <p:cNvSpPr txBox="1"/>
          <p:nvPr/>
        </p:nvSpPr>
        <p:spPr>
          <a:xfrm>
            <a:off x="355732" y="1036539"/>
            <a:ext cx="1715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L" sz="4000" dirty="0" smtClean="0"/>
              <a:t>-</a:t>
            </a:r>
            <a:endParaRPr lang="es-ES" sz="4000" dirty="0" err="1" smtClean="0"/>
          </a:p>
        </p:txBody>
      </p:sp>
      <p:sp>
        <p:nvSpPr>
          <p:cNvPr id="39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615123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E5EE5827-1E43-4396-A5CE-5CA532E10620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21508" name="Title 4"/>
          <p:cNvSpPr txBox="1">
            <a:spLocks/>
          </p:cNvSpPr>
          <p:nvPr/>
        </p:nvSpPr>
        <p:spPr bwMode="auto">
          <a:xfrm>
            <a:off x="557057" y="81201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4.3 Industry level effort</a:t>
            </a:r>
            <a:endParaRPr lang="en-AU" sz="2800" b="1" dirty="0"/>
          </a:p>
        </p:txBody>
      </p:sp>
      <p:sp>
        <p:nvSpPr>
          <p:cNvPr id="2" name="Pentagon 1"/>
          <p:cNvSpPr/>
          <p:nvPr/>
        </p:nvSpPr>
        <p:spPr>
          <a:xfrm>
            <a:off x="438681" y="1219874"/>
            <a:ext cx="8584442" cy="3282506"/>
          </a:xfrm>
          <a:prstGeom prst="homePlate">
            <a:avLst>
              <a:gd name="adj" fmla="val 1759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Up Arrow 6"/>
          <p:cNvSpPr/>
          <p:nvPr/>
        </p:nvSpPr>
        <p:spPr>
          <a:xfrm>
            <a:off x="618427" y="4497836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Up Arrow 19"/>
          <p:cNvSpPr/>
          <p:nvPr/>
        </p:nvSpPr>
        <p:spPr>
          <a:xfrm>
            <a:off x="1862667" y="4500108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Up Arrow 20"/>
          <p:cNvSpPr/>
          <p:nvPr/>
        </p:nvSpPr>
        <p:spPr>
          <a:xfrm>
            <a:off x="3200171" y="4500108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Up Arrow 21"/>
          <p:cNvSpPr/>
          <p:nvPr/>
        </p:nvSpPr>
        <p:spPr>
          <a:xfrm>
            <a:off x="4444411" y="4502380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Up Arrow 22"/>
          <p:cNvSpPr/>
          <p:nvPr/>
        </p:nvSpPr>
        <p:spPr>
          <a:xfrm>
            <a:off x="5727323" y="4502380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Up Arrow 24"/>
          <p:cNvSpPr/>
          <p:nvPr/>
        </p:nvSpPr>
        <p:spPr>
          <a:xfrm>
            <a:off x="6971563" y="4491004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Up Arrow 25"/>
          <p:cNvSpPr/>
          <p:nvPr/>
        </p:nvSpPr>
        <p:spPr>
          <a:xfrm>
            <a:off x="7956491" y="4493276"/>
            <a:ext cx="491320" cy="28660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utoShape 2" descr="Impulso Compet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" name="TextBox 65"/>
          <p:cNvSpPr txBox="1"/>
          <p:nvPr/>
        </p:nvSpPr>
        <p:spPr>
          <a:xfrm>
            <a:off x="947540" y="1269589"/>
            <a:ext cx="1312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3300"/>
                </a:solidFill>
              </a:rPr>
              <a:t>Accelerator 1: University 1</a:t>
            </a:r>
          </a:p>
        </p:txBody>
      </p:sp>
      <p:pic>
        <p:nvPicPr>
          <p:cNvPr id="104" name="Picture 103" descr="C:\Users\ctorres\Documents\01 Generales\Templates y logos FCh\Logos Innovum\Innovum Nuevo Logo sin fondo.png"/>
          <p:cNvPicPr>
            <a:picLocks noChangeAspect="1" noChangeArrowheads="1"/>
          </p:cNvPicPr>
          <p:nvPr/>
        </p:nvPicPr>
        <p:blipFill>
          <a:blip r:embed="rId2" cstate="print"/>
          <a:srcRect t="31750" b="32531"/>
          <a:stretch>
            <a:fillRect/>
          </a:stretch>
        </p:blipFill>
        <p:spPr bwMode="auto">
          <a:xfrm>
            <a:off x="2071293" y="4830310"/>
            <a:ext cx="4634759" cy="78580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3523778" y="1233307"/>
            <a:ext cx="1312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Accelerator 2: University 2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62021" y="1704975"/>
            <a:ext cx="1958388" cy="900000"/>
            <a:chOff x="609621" y="1538061"/>
            <a:chExt cx="1958388" cy="900000"/>
          </a:xfrm>
        </p:grpSpPr>
        <p:sp>
          <p:nvSpPr>
            <p:cNvPr id="73" name="Pentagon 72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0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914421" y="1857375"/>
            <a:ext cx="1958388" cy="900000"/>
            <a:chOff x="609621" y="1538061"/>
            <a:chExt cx="1958388" cy="900000"/>
          </a:xfrm>
        </p:grpSpPr>
        <p:sp>
          <p:nvSpPr>
            <p:cNvPr id="126" name="Pentagon 125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3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" name="Group 139"/>
          <p:cNvGrpSpPr/>
          <p:nvPr/>
        </p:nvGrpSpPr>
        <p:grpSpPr>
          <a:xfrm>
            <a:off x="1066821" y="2009775"/>
            <a:ext cx="1958388" cy="900000"/>
            <a:chOff x="609621" y="1538061"/>
            <a:chExt cx="1958388" cy="900000"/>
          </a:xfrm>
        </p:grpSpPr>
        <p:sp>
          <p:nvSpPr>
            <p:cNvPr id="141" name="Pentagon 140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5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" name="Group 154"/>
          <p:cNvGrpSpPr/>
          <p:nvPr/>
        </p:nvGrpSpPr>
        <p:grpSpPr>
          <a:xfrm>
            <a:off x="1219221" y="2162175"/>
            <a:ext cx="1958388" cy="900000"/>
            <a:chOff x="609621" y="1538061"/>
            <a:chExt cx="1958388" cy="900000"/>
          </a:xfrm>
        </p:grpSpPr>
        <p:sp>
          <p:nvSpPr>
            <p:cNvPr id="156" name="Pentagon 155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6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1371621" y="2314575"/>
            <a:ext cx="1958388" cy="900000"/>
            <a:chOff x="609621" y="1538061"/>
            <a:chExt cx="1958388" cy="900000"/>
          </a:xfrm>
        </p:grpSpPr>
        <p:sp>
          <p:nvSpPr>
            <p:cNvPr id="171" name="Pentagon 170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8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184"/>
          <p:cNvGrpSpPr/>
          <p:nvPr/>
        </p:nvGrpSpPr>
        <p:grpSpPr>
          <a:xfrm>
            <a:off x="1524021" y="2466975"/>
            <a:ext cx="1958388" cy="900000"/>
            <a:chOff x="609621" y="1538061"/>
            <a:chExt cx="1958388" cy="900000"/>
          </a:xfrm>
        </p:grpSpPr>
        <p:sp>
          <p:nvSpPr>
            <p:cNvPr id="186" name="Pentagon 185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19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0" name="Group 199"/>
          <p:cNvGrpSpPr/>
          <p:nvPr/>
        </p:nvGrpSpPr>
        <p:grpSpPr>
          <a:xfrm>
            <a:off x="1676421" y="2619375"/>
            <a:ext cx="1958388" cy="900000"/>
            <a:chOff x="609621" y="1538061"/>
            <a:chExt cx="1958388" cy="900000"/>
          </a:xfrm>
        </p:grpSpPr>
        <p:sp>
          <p:nvSpPr>
            <p:cNvPr id="201" name="Pentagon 200"/>
            <p:cNvSpPr/>
            <p:nvPr/>
          </p:nvSpPr>
          <p:spPr>
            <a:xfrm>
              <a:off x="609621" y="15664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670078" y="2013353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708746" y="16868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658520" y="2182068"/>
              <a:ext cx="476094" cy="162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709282" y="21985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57983" y="22301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657984" y="1804492"/>
              <a:ext cx="476094" cy="154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709282" y="22028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1092743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1521316" y="2013889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2038817" y="2014425"/>
              <a:ext cx="393109" cy="1160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949330" y="20165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58520" y="18134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1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1" y="153806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" name="Group 214"/>
          <p:cNvGrpSpPr/>
          <p:nvPr/>
        </p:nvGrpSpPr>
        <p:grpSpPr>
          <a:xfrm>
            <a:off x="3389055" y="1646919"/>
            <a:ext cx="1958388" cy="900000"/>
            <a:chOff x="3055233" y="1545321"/>
            <a:chExt cx="1958388" cy="900000"/>
          </a:xfrm>
        </p:grpSpPr>
        <p:sp>
          <p:nvSpPr>
            <p:cNvPr id="216" name="Pentagon 215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2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/>
          <p:cNvGrpSpPr/>
          <p:nvPr/>
        </p:nvGrpSpPr>
        <p:grpSpPr>
          <a:xfrm>
            <a:off x="3541455" y="1799319"/>
            <a:ext cx="1958388" cy="900000"/>
            <a:chOff x="3055233" y="1545321"/>
            <a:chExt cx="1958388" cy="900000"/>
          </a:xfrm>
        </p:grpSpPr>
        <p:sp>
          <p:nvSpPr>
            <p:cNvPr id="231" name="Pentagon 230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4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" name="Group 244"/>
          <p:cNvGrpSpPr/>
          <p:nvPr/>
        </p:nvGrpSpPr>
        <p:grpSpPr>
          <a:xfrm>
            <a:off x="3693855" y="1951719"/>
            <a:ext cx="1958388" cy="900000"/>
            <a:chOff x="3055233" y="1545321"/>
            <a:chExt cx="1958388" cy="900000"/>
          </a:xfrm>
        </p:grpSpPr>
        <p:sp>
          <p:nvSpPr>
            <p:cNvPr id="246" name="Pentagon 245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5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0" name="Group 259"/>
          <p:cNvGrpSpPr/>
          <p:nvPr/>
        </p:nvGrpSpPr>
        <p:grpSpPr>
          <a:xfrm>
            <a:off x="3846255" y="2104119"/>
            <a:ext cx="1958388" cy="900000"/>
            <a:chOff x="3055233" y="1545321"/>
            <a:chExt cx="1958388" cy="900000"/>
          </a:xfrm>
        </p:grpSpPr>
        <p:sp>
          <p:nvSpPr>
            <p:cNvPr id="261" name="Pentagon 260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7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5" name="Group 274"/>
          <p:cNvGrpSpPr/>
          <p:nvPr/>
        </p:nvGrpSpPr>
        <p:grpSpPr>
          <a:xfrm>
            <a:off x="3998655" y="2256519"/>
            <a:ext cx="1958388" cy="900000"/>
            <a:chOff x="3055233" y="1545321"/>
            <a:chExt cx="1958388" cy="900000"/>
          </a:xfrm>
        </p:grpSpPr>
        <p:sp>
          <p:nvSpPr>
            <p:cNvPr id="276" name="Pentagon 275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28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0" name="Group 289"/>
          <p:cNvGrpSpPr/>
          <p:nvPr/>
        </p:nvGrpSpPr>
        <p:grpSpPr>
          <a:xfrm>
            <a:off x="4151055" y="2408919"/>
            <a:ext cx="1958388" cy="900000"/>
            <a:chOff x="3055233" y="1545321"/>
            <a:chExt cx="1958388" cy="900000"/>
          </a:xfrm>
        </p:grpSpPr>
        <p:sp>
          <p:nvSpPr>
            <p:cNvPr id="291" name="Pentagon 290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293" name="Rounded Rectangle 292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0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304"/>
          <p:cNvGrpSpPr/>
          <p:nvPr/>
        </p:nvGrpSpPr>
        <p:grpSpPr>
          <a:xfrm>
            <a:off x="4303455" y="2561319"/>
            <a:ext cx="1958388" cy="900000"/>
            <a:chOff x="3055233" y="1545321"/>
            <a:chExt cx="1958388" cy="900000"/>
          </a:xfrm>
        </p:grpSpPr>
        <p:sp>
          <p:nvSpPr>
            <p:cNvPr id="306" name="Pentagon 305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1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0" name="Group 319"/>
          <p:cNvGrpSpPr/>
          <p:nvPr/>
        </p:nvGrpSpPr>
        <p:grpSpPr>
          <a:xfrm>
            <a:off x="4455855" y="2713719"/>
            <a:ext cx="1958388" cy="900000"/>
            <a:chOff x="3055233" y="1545321"/>
            <a:chExt cx="1958388" cy="900000"/>
          </a:xfrm>
        </p:grpSpPr>
        <p:sp>
          <p:nvSpPr>
            <p:cNvPr id="321" name="Pentagon 320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27" name="Rounded Rectangle 326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3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5" name="Group 334"/>
          <p:cNvGrpSpPr/>
          <p:nvPr/>
        </p:nvGrpSpPr>
        <p:grpSpPr>
          <a:xfrm>
            <a:off x="4608255" y="2866119"/>
            <a:ext cx="1958388" cy="900000"/>
            <a:chOff x="3055233" y="1545321"/>
            <a:chExt cx="1958388" cy="900000"/>
          </a:xfrm>
        </p:grpSpPr>
        <p:sp>
          <p:nvSpPr>
            <p:cNvPr id="336" name="Pentagon 335"/>
            <p:cNvSpPr/>
            <p:nvPr/>
          </p:nvSpPr>
          <p:spPr>
            <a:xfrm>
              <a:off x="3055233" y="157373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3115690" y="2020613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3154358" y="169413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3104132" y="218932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3154894" y="220585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03595" y="223745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3103596" y="181175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3154894" y="221009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3538355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3966928" y="2021149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4484429" y="2021685"/>
              <a:ext cx="393109" cy="116002"/>
            </a:xfrm>
            <a:prstGeom prst="roundRect">
              <a:avLst/>
            </a:prstGeom>
            <a:solidFill>
              <a:srgbClr val="BCDCD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394942" y="2023832"/>
              <a:ext cx="902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3104132" y="1820677"/>
              <a:ext cx="475557" cy="10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4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43" y="1545321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0" name="Group 349"/>
          <p:cNvGrpSpPr/>
          <p:nvPr/>
        </p:nvGrpSpPr>
        <p:grpSpPr>
          <a:xfrm>
            <a:off x="6250366" y="1665111"/>
            <a:ext cx="1958388" cy="895162"/>
            <a:chOff x="5597236" y="1548999"/>
            <a:chExt cx="1958388" cy="895162"/>
          </a:xfrm>
        </p:grpSpPr>
        <p:sp>
          <p:nvSpPr>
            <p:cNvPr id="351" name="Pentagon 350"/>
            <p:cNvSpPr/>
            <p:nvPr/>
          </p:nvSpPr>
          <p:spPr>
            <a:xfrm>
              <a:off x="5597236" y="15725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5657693" y="201945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696361" y="16929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5646135" y="218816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5696897" y="22046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645598" y="22362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5645599" y="181059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5696897" y="22089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6080358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6508931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7026432" y="202052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6912755" y="20226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5646135" y="18195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6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46" y="1548999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5" name="Group 364"/>
          <p:cNvGrpSpPr/>
          <p:nvPr/>
        </p:nvGrpSpPr>
        <p:grpSpPr>
          <a:xfrm>
            <a:off x="6402766" y="1817511"/>
            <a:ext cx="1958388" cy="895162"/>
            <a:chOff x="5597236" y="1548999"/>
            <a:chExt cx="1958388" cy="895162"/>
          </a:xfrm>
        </p:grpSpPr>
        <p:sp>
          <p:nvSpPr>
            <p:cNvPr id="366" name="Pentagon 365"/>
            <p:cNvSpPr/>
            <p:nvPr/>
          </p:nvSpPr>
          <p:spPr>
            <a:xfrm>
              <a:off x="5597236" y="15725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67" name="Rounded Rectangle 366"/>
            <p:cNvSpPr/>
            <p:nvPr/>
          </p:nvSpPr>
          <p:spPr>
            <a:xfrm>
              <a:off x="5657693" y="201945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68" name="Rounded Rectangle 367"/>
            <p:cNvSpPr/>
            <p:nvPr/>
          </p:nvSpPr>
          <p:spPr>
            <a:xfrm>
              <a:off x="5696361" y="16929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69" name="Rounded Rectangle 368"/>
            <p:cNvSpPr/>
            <p:nvPr/>
          </p:nvSpPr>
          <p:spPr>
            <a:xfrm>
              <a:off x="5646135" y="218816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5696897" y="22046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5645598" y="22362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72" name="Rounded Rectangle 371"/>
            <p:cNvSpPr/>
            <p:nvPr/>
          </p:nvSpPr>
          <p:spPr>
            <a:xfrm>
              <a:off x="5645599" y="181059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73" name="Rounded Rectangle 372"/>
            <p:cNvSpPr/>
            <p:nvPr/>
          </p:nvSpPr>
          <p:spPr>
            <a:xfrm>
              <a:off x="5696897" y="22089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6080358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75" name="Rounded Rectangle 374"/>
            <p:cNvSpPr/>
            <p:nvPr/>
          </p:nvSpPr>
          <p:spPr>
            <a:xfrm>
              <a:off x="6508931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76" name="Rounded Rectangle 375"/>
            <p:cNvSpPr/>
            <p:nvPr/>
          </p:nvSpPr>
          <p:spPr>
            <a:xfrm>
              <a:off x="7026432" y="202052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912755" y="20226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5646135" y="18195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7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46" y="1548999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0" name="Group 379"/>
          <p:cNvGrpSpPr/>
          <p:nvPr/>
        </p:nvGrpSpPr>
        <p:grpSpPr>
          <a:xfrm>
            <a:off x="6555166" y="1969911"/>
            <a:ext cx="1958388" cy="895162"/>
            <a:chOff x="5597236" y="1548999"/>
            <a:chExt cx="1958388" cy="895162"/>
          </a:xfrm>
        </p:grpSpPr>
        <p:sp>
          <p:nvSpPr>
            <p:cNvPr id="381" name="Pentagon 380"/>
            <p:cNvSpPr/>
            <p:nvPr/>
          </p:nvSpPr>
          <p:spPr>
            <a:xfrm>
              <a:off x="5597236" y="15725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2" name="Rounded Rectangle 381"/>
            <p:cNvSpPr/>
            <p:nvPr/>
          </p:nvSpPr>
          <p:spPr>
            <a:xfrm>
              <a:off x="5657693" y="201945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83" name="Rounded Rectangle 382"/>
            <p:cNvSpPr/>
            <p:nvPr/>
          </p:nvSpPr>
          <p:spPr>
            <a:xfrm>
              <a:off x="5696361" y="16929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4" name="Rounded Rectangle 383"/>
            <p:cNvSpPr/>
            <p:nvPr/>
          </p:nvSpPr>
          <p:spPr>
            <a:xfrm>
              <a:off x="5646135" y="218816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5" name="Rounded Rectangle 384"/>
            <p:cNvSpPr/>
            <p:nvPr/>
          </p:nvSpPr>
          <p:spPr>
            <a:xfrm>
              <a:off x="5696897" y="22046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5645598" y="22362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387" name="Rounded Rectangle 386"/>
            <p:cNvSpPr/>
            <p:nvPr/>
          </p:nvSpPr>
          <p:spPr>
            <a:xfrm>
              <a:off x="5645599" y="181059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8" name="Rounded Rectangle 387"/>
            <p:cNvSpPr/>
            <p:nvPr/>
          </p:nvSpPr>
          <p:spPr>
            <a:xfrm>
              <a:off x="5696897" y="22089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6080358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6508931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391" name="Rounded Rectangle 390"/>
            <p:cNvSpPr/>
            <p:nvPr/>
          </p:nvSpPr>
          <p:spPr>
            <a:xfrm>
              <a:off x="7026432" y="202052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6912755" y="20226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5646135" y="18195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39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46" y="1548999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5" name="Group 394"/>
          <p:cNvGrpSpPr/>
          <p:nvPr/>
        </p:nvGrpSpPr>
        <p:grpSpPr>
          <a:xfrm>
            <a:off x="6707566" y="2122311"/>
            <a:ext cx="1958388" cy="895162"/>
            <a:chOff x="5597236" y="1548999"/>
            <a:chExt cx="1958388" cy="895162"/>
          </a:xfrm>
        </p:grpSpPr>
        <p:sp>
          <p:nvSpPr>
            <p:cNvPr id="396" name="Pentagon 395"/>
            <p:cNvSpPr/>
            <p:nvPr/>
          </p:nvSpPr>
          <p:spPr>
            <a:xfrm>
              <a:off x="5597236" y="15725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97" name="Rounded Rectangle 396"/>
            <p:cNvSpPr/>
            <p:nvPr/>
          </p:nvSpPr>
          <p:spPr>
            <a:xfrm>
              <a:off x="5657693" y="201945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398" name="Rounded Rectangle 397"/>
            <p:cNvSpPr/>
            <p:nvPr/>
          </p:nvSpPr>
          <p:spPr>
            <a:xfrm>
              <a:off x="5696361" y="16929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5646135" y="218816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00" name="Rounded Rectangle 399"/>
            <p:cNvSpPr/>
            <p:nvPr/>
          </p:nvSpPr>
          <p:spPr>
            <a:xfrm>
              <a:off x="5696897" y="22046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645598" y="22362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5645599" y="181059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696897" y="22089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04" name="Rounded Rectangle 403"/>
            <p:cNvSpPr/>
            <p:nvPr/>
          </p:nvSpPr>
          <p:spPr>
            <a:xfrm>
              <a:off x="6080358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405" name="Rounded Rectangle 404"/>
            <p:cNvSpPr/>
            <p:nvPr/>
          </p:nvSpPr>
          <p:spPr>
            <a:xfrm>
              <a:off x="6508931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7026432" y="202052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6912755" y="20226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5646135" y="18195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409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46" y="1548999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" name="Group 409"/>
          <p:cNvGrpSpPr/>
          <p:nvPr/>
        </p:nvGrpSpPr>
        <p:grpSpPr>
          <a:xfrm>
            <a:off x="6859966" y="2274711"/>
            <a:ext cx="1958388" cy="895162"/>
            <a:chOff x="5597236" y="1548999"/>
            <a:chExt cx="1958388" cy="895162"/>
          </a:xfrm>
        </p:grpSpPr>
        <p:sp>
          <p:nvSpPr>
            <p:cNvPr id="411" name="Pentagon 410"/>
            <p:cNvSpPr/>
            <p:nvPr/>
          </p:nvSpPr>
          <p:spPr>
            <a:xfrm>
              <a:off x="5597236" y="157257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2" name="Rounded Rectangle 411"/>
            <p:cNvSpPr/>
            <p:nvPr/>
          </p:nvSpPr>
          <p:spPr>
            <a:xfrm>
              <a:off x="5657693" y="201945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1</a:t>
              </a:r>
              <a:endParaRPr lang="en-US" sz="200" b="1" dirty="0"/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5696361" y="169297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5646135" y="218816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5696897" y="220469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5645598" y="223629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5645599" y="181059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5696897" y="220893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19" name="Rounded Rectangle 418"/>
            <p:cNvSpPr/>
            <p:nvPr/>
          </p:nvSpPr>
          <p:spPr>
            <a:xfrm>
              <a:off x="6080358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2</a:t>
              </a:r>
              <a:endParaRPr lang="en-US" sz="200" b="1" dirty="0"/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6508931" y="201998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Projects 3</a:t>
              </a:r>
              <a:endParaRPr lang="en-US" sz="200" b="1" dirty="0"/>
            </a:p>
          </p:txBody>
        </p:sp>
        <p:sp>
          <p:nvSpPr>
            <p:cNvPr id="421" name="Rounded Rectangle 420"/>
            <p:cNvSpPr/>
            <p:nvPr/>
          </p:nvSpPr>
          <p:spPr>
            <a:xfrm>
              <a:off x="7026432" y="202052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/>
                <a:t>Project N</a:t>
              </a:r>
              <a:endParaRPr lang="en-US" sz="200" b="1" dirty="0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6912755" y="202267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>
                  <a:solidFill>
                    <a:srgbClr val="FF3300"/>
                  </a:solidFill>
                </a:rPr>
                <a:t>…</a:t>
              </a:r>
              <a:endParaRPr lang="es-ES" sz="900" dirty="0" err="1" smtClean="0">
                <a:solidFill>
                  <a:srgbClr val="FF3300"/>
                </a:solidFill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5646135" y="181951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424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46" y="1548999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5" name="TextBox 424"/>
          <p:cNvSpPr txBox="1"/>
          <p:nvPr/>
        </p:nvSpPr>
        <p:spPr>
          <a:xfrm>
            <a:off x="6390296" y="1226053"/>
            <a:ext cx="1312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Accelerator 3: University 3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6649504" y="3309550"/>
            <a:ext cx="1958388" cy="898065"/>
            <a:chOff x="5735122" y="2859616"/>
            <a:chExt cx="1958388" cy="898065"/>
          </a:xfrm>
        </p:grpSpPr>
        <p:sp>
          <p:nvSpPr>
            <p:cNvPr id="427" name="Pentagon 426"/>
            <p:cNvSpPr/>
            <p:nvPr/>
          </p:nvSpPr>
          <p:spPr>
            <a:xfrm>
              <a:off x="5735122" y="2886094"/>
              <a:ext cx="1958388" cy="867343"/>
            </a:xfrm>
            <a:prstGeom prst="homePlate">
              <a:avLst>
                <a:gd name="adj" fmla="val 3482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28" name="Rounded Rectangle 427"/>
            <p:cNvSpPr/>
            <p:nvPr/>
          </p:nvSpPr>
          <p:spPr>
            <a:xfrm>
              <a:off x="5795579" y="3332973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>
                  <a:solidFill>
                    <a:schemeClr val="tx1"/>
                  </a:solidFill>
                </a:rPr>
                <a:t>Project 1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5834247" y="3006499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784021" y="3501688"/>
              <a:ext cx="476094" cy="162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31" name="Rounded Rectangle 430"/>
            <p:cNvSpPr/>
            <p:nvPr/>
          </p:nvSpPr>
          <p:spPr>
            <a:xfrm>
              <a:off x="5834783" y="3518210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5783484" y="3549819"/>
              <a:ext cx="47663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b="1" dirty="0" smtClean="0"/>
                <a:t>Suppliers</a:t>
              </a:r>
            </a:p>
          </p:txBody>
        </p:sp>
        <p:sp>
          <p:nvSpPr>
            <p:cNvPr id="433" name="Rounded Rectangle 432"/>
            <p:cNvSpPr/>
            <p:nvPr/>
          </p:nvSpPr>
          <p:spPr>
            <a:xfrm>
              <a:off x="5783485" y="3124112"/>
              <a:ext cx="476094" cy="154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34" name="Rounded Rectangle 433"/>
            <p:cNvSpPr/>
            <p:nvPr/>
          </p:nvSpPr>
          <p:spPr>
            <a:xfrm>
              <a:off x="5834783" y="3522454"/>
              <a:ext cx="367342" cy="2352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00" dirty="0"/>
            </a:p>
          </p:txBody>
        </p:sp>
        <p:sp>
          <p:nvSpPr>
            <p:cNvPr id="435" name="Rounded Rectangle 434"/>
            <p:cNvSpPr/>
            <p:nvPr/>
          </p:nvSpPr>
          <p:spPr>
            <a:xfrm>
              <a:off x="6218244" y="333350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>
                  <a:solidFill>
                    <a:schemeClr val="tx1"/>
                  </a:solidFill>
                </a:rPr>
                <a:t>Project 2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436" name="Rounded Rectangle 435"/>
            <p:cNvSpPr/>
            <p:nvPr/>
          </p:nvSpPr>
          <p:spPr>
            <a:xfrm>
              <a:off x="6646817" y="3333509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>
                  <a:solidFill>
                    <a:schemeClr val="tx1"/>
                  </a:solidFill>
                </a:rPr>
                <a:t>Projects 3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437" name="Rounded Rectangle 436"/>
            <p:cNvSpPr/>
            <p:nvPr/>
          </p:nvSpPr>
          <p:spPr>
            <a:xfrm>
              <a:off x="7164318" y="3334045"/>
              <a:ext cx="393109" cy="1160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" b="1" dirty="0" smtClean="0">
                  <a:solidFill>
                    <a:schemeClr val="tx1"/>
                  </a:solidFill>
                </a:rPr>
                <a:t>Project N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7050641" y="3336192"/>
              <a:ext cx="90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900" dirty="0" smtClean="0"/>
                <a:t>…</a:t>
              </a:r>
              <a:endParaRPr lang="es-ES" sz="900" dirty="0" err="1" smtClean="0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5784021" y="3133037"/>
              <a:ext cx="475557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 smtClean="0"/>
                <a:t>Mining Companies:</a:t>
              </a:r>
            </a:p>
            <a:p>
              <a:pPr algn="ctr"/>
              <a:r>
                <a:rPr lang="en-US" sz="300" dirty="0" smtClean="0"/>
                <a:t>(Large Suppliers</a:t>
              </a:r>
              <a:r>
                <a:rPr lang="en-US" sz="300" b="1" dirty="0" smtClean="0"/>
                <a:t>) </a:t>
              </a:r>
            </a:p>
            <a:p>
              <a:pPr algn="ctr"/>
              <a:endParaRPr lang="en-US" sz="100" b="1" dirty="0" smtClean="0">
                <a:solidFill>
                  <a:schemeClr val="accent1"/>
                </a:solidFill>
              </a:endParaRPr>
            </a:p>
          </p:txBody>
        </p:sp>
        <p:pic>
          <p:nvPicPr>
            <p:cNvPr id="440" name="Imagen 5" descr="final arte diagramado-1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632" y="2859616"/>
              <a:ext cx="993261" cy="61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15922" y="5675083"/>
            <a:ext cx="181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 smtClean="0"/>
              <a:t>Government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491882" y="5653315"/>
            <a:ext cx="10259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 smtClean="0"/>
              <a:t>Capital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3750278" y="5675089"/>
            <a:ext cx="19284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FF3300"/>
                </a:solidFill>
              </a:rPr>
              <a:t>Public goods</a:t>
            </a:r>
          </a:p>
        </p:txBody>
      </p:sp>
      <p:sp>
        <p:nvSpPr>
          <p:cNvPr id="9" name="Freeform 8"/>
          <p:cNvSpPr/>
          <p:nvPr/>
        </p:nvSpPr>
        <p:spPr>
          <a:xfrm>
            <a:off x="986971" y="5254171"/>
            <a:ext cx="1074058" cy="304800"/>
          </a:xfrm>
          <a:custGeom>
            <a:avLst/>
            <a:gdLst>
              <a:gd name="connsiteX0" fmla="*/ 0 w 1074058"/>
              <a:gd name="connsiteY0" fmla="*/ 304800 h 304800"/>
              <a:gd name="connsiteX1" fmla="*/ 348343 w 1074058"/>
              <a:gd name="connsiteY1" fmla="*/ 101600 h 304800"/>
              <a:gd name="connsiteX2" fmla="*/ 1074058 w 1074058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058" h="304800">
                <a:moveTo>
                  <a:pt x="0" y="304800"/>
                </a:moveTo>
                <a:cubicBezTo>
                  <a:pt x="84666" y="228600"/>
                  <a:pt x="169333" y="152400"/>
                  <a:pt x="348343" y="101600"/>
                </a:cubicBezTo>
                <a:cubicBezTo>
                  <a:pt x="527353" y="50800"/>
                  <a:pt x="800705" y="25400"/>
                  <a:pt x="107405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3" name="Freeform 442"/>
          <p:cNvSpPr/>
          <p:nvPr/>
        </p:nvSpPr>
        <p:spPr>
          <a:xfrm flipH="1">
            <a:off x="6741797" y="5232403"/>
            <a:ext cx="1247206" cy="341082"/>
          </a:xfrm>
          <a:custGeom>
            <a:avLst/>
            <a:gdLst>
              <a:gd name="connsiteX0" fmla="*/ 0 w 1074058"/>
              <a:gd name="connsiteY0" fmla="*/ 304800 h 304800"/>
              <a:gd name="connsiteX1" fmla="*/ 348343 w 1074058"/>
              <a:gd name="connsiteY1" fmla="*/ 101600 h 304800"/>
              <a:gd name="connsiteX2" fmla="*/ 1074058 w 1074058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058" h="304800">
                <a:moveTo>
                  <a:pt x="0" y="304800"/>
                </a:moveTo>
                <a:cubicBezTo>
                  <a:pt x="84666" y="228600"/>
                  <a:pt x="169333" y="152400"/>
                  <a:pt x="348343" y="101600"/>
                </a:cubicBezTo>
                <a:cubicBezTo>
                  <a:pt x="527353" y="50800"/>
                  <a:pt x="800705" y="25400"/>
                  <a:pt x="1074058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4" name="TextBox 443"/>
          <p:cNvSpPr txBox="1"/>
          <p:nvPr/>
        </p:nvSpPr>
        <p:spPr>
          <a:xfrm>
            <a:off x="432296" y="4150621"/>
            <a:ext cx="25724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/>
              <a:t>Accelerator platform</a:t>
            </a:r>
          </a:p>
        </p:txBody>
      </p:sp>
      <p:sp>
        <p:nvSpPr>
          <p:cNvPr id="446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963365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AutoShape 2"/>
          <p:cNvSpPr>
            <a:spLocks noChangeAspect="1" noChangeArrowheads="1"/>
          </p:cNvSpPr>
          <p:nvPr/>
        </p:nvSpPr>
        <p:spPr bwMode="auto">
          <a:xfrm rot="16200000">
            <a:off x="-407193" y="4309268"/>
            <a:ext cx="2520950" cy="677863"/>
          </a:xfrm>
          <a:prstGeom prst="rightArrow">
            <a:avLst>
              <a:gd name="adj1" fmla="val 100000"/>
              <a:gd name="adj2" fmla="val 336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00" name="AutoShape 4"/>
          <p:cNvSpPr>
            <a:spLocks noChangeAspect="1" noChangeArrowheads="1"/>
          </p:cNvSpPr>
          <p:nvPr/>
        </p:nvSpPr>
        <p:spPr bwMode="auto">
          <a:xfrm rot="16200000">
            <a:off x="280987" y="4137026"/>
            <a:ext cx="2417763" cy="919162"/>
          </a:xfrm>
          <a:prstGeom prst="rightArrow">
            <a:avLst>
              <a:gd name="adj1" fmla="val 100000"/>
              <a:gd name="adj2" fmla="val 2383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01" name="Text Box 5"/>
          <p:cNvSpPr txBox="1">
            <a:spLocks noChangeAspect="1" noChangeArrowheads="1"/>
          </p:cNvSpPr>
          <p:nvPr/>
        </p:nvSpPr>
        <p:spPr bwMode="auto">
          <a:xfrm rot="16200000">
            <a:off x="804863" y="3687763"/>
            <a:ext cx="669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">
                <a:solidFill>
                  <a:schemeClr val="bg1"/>
                </a:solidFill>
                <a:ea typeface="ＭＳ Ｐゴシック" pitchFamily="34" charset="-128"/>
              </a:rPr>
              <a:t>Alto Valor Agregado</a:t>
            </a:r>
          </a:p>
        </p:txBody>
      </p:sp>
      <p:sp>
        <p:nvSpPr>
          <p:cNvPr id="516104" name="AutoShape 8"/>
          <p:cNvSpPr>
            <a:spLocks noChangeAspect="1" noChangeArrowheads="1"/>
          </p:cNvSpPr>
          <p:nvPr/>
        </p:nvSpPr>
        <p:spPr bwMode="auto">
          <a:xfrm rot="16200000">
            <a:off x="3076575" y="4248150"/>
            <a:ext cx="2398713" cy="677863"/>
          </a:xfrm>
          <a:prstGeom prst="rightArrow">
            <a:avLst>
              <a:gd name="adj1" fmla="val 100000"/>
              <a:gd name="adj2" fmla="val 32061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05" name="AutoShape 9"/>
          <p:cNvSpPr>
            <a:spLocks noChangeAspect="1" noChangeArrowheads="1"/>
          </p:cNvSpPr>
          <p:nvPr/>
        </p:nvSpPr>
        <p:spPr bwMode="auto">
          <a:xfrm rot="16200000">
            <a:off x="3693319" y="4299744"/>
            <a:ext cx="2520950" cy="677862"/>
          </a:xfrm>
          <a:prstGeom prst="rightArrow">
            <a:avLst>
              <a:gd name="adj1" fmla="val 100000"/>
              <a:gd name="adj2" fmla="val 336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07" name="AutoShape 11"/>
          <p:cNvSpPr>
            <a:spLocks noChangeAspect="1" noChangeArrowheads="1"/>
          </p:cNvSpPr>
          <p:nvPr/>
        </p:nvSpPr>
        <p:spPr bwMode="auto">
          <a:xfrm rot="16200000">
            <a:off x="2884488" y="4697413"/>
            <a:ext cx="1754187" cy="649287"/>
          </a:xfrm>
          <a:prstGeom prst="rightArrow">
            <a:avLst>
              <a:gd name="adj1" fmla="val 100000"/>
              <a:gd name="adj2" fmla="val 2447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11" name="Text Box 15"/>
          <p:cNvSpPr txBox="1">
            <a:spLocks noChangeArrowheads="1"/>
          </p:cNvSpPr>
          <p:nvPr/>
        </p:nvSpPr>
        <p:spPr bwMode="auto">
          <a:xfrm rot="16200000">
            <a:off x="3681412" y="4518026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>
            <a:spAutoFit/>
          </a:bodyPr>
          <a:lstStyle/>
          <a:p>
            <a:pPr algn="ctr">
              <a:defRPr/>
            </a:pPr>
            <a:endParaRPr lang="en-US" i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16112" name="AutoShape 16"/>
          <p:cNvSpPr>
            <a:spLocks noChangeAspect="1" noChangeArrowheads="1"/>
          </p:cNvSpPr>
          <p:nvPr/>
        </p:nvSpPr>
        <p:spPr bwMode="auto">
          <a:xfrm rot="16200000">
            <a:off x="1701007" y="4266406"/>
            <a:ext cx="2520950" cy="677863"/>
          </a:xfrm>
          <a:prstGeom prst="rightArrow">
            <a:avLst>
              <a:gd name="adj1" fmla="val 100000"/>
              <a:gd name="adj2" fmla="val 336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6886575" y="1797050"/>
            <a:ext cx="2125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i="1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Down stream activities</a:t>
            </a:r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 flipV="1">
            <a:off x="6886575" y="2470150"/>
            <a:ext cx="200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Rectangle 20"/>
          <p:cNvSpPr>
            <a:spLocks noChangeArrowheads="1"/>
          </p:cNvSpPr>
          <p:nvPr/>
        </p:nvSpPr>
        <p:spPr bwMode="auto">
          <a:xfrm>
            <a:off x="7086600" y="2206625"/>
            <a:ext cx="798513" cy="519113"/>
          </a:xfrm>
          <a:prstGeom prst="rect">
            <a:avLst/>
          </a:prstGeom>
          <a:solidFill>
            <a:srgbClr val="DC877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0" dirty="0">
                <a:solidFill>
                  <a:srgbClr val="000000"/>
                </a:solidFill>
                <a:ea typeface="ＭＳ Ｐゴシック" pitchFamily="34" charset="-128"/>
              </a:rPr>
              <a:t>Intermediate </a:t>
            </a:r>
          </a:p>
          <a:p>
            <a:pPr algn="ctr" eaLnBrk="0" hangingPunct="0"/>
            <a:r>
              <a:rPr lang="en-US" sz="1000" b="0" dirty="0">
                <a:solidFill>
                  <a:srgbClr val="000000"/>
                </a:solidFill>
                <a:ea typeface="ＭＳ Ｐゴシック" pitchFamily="34" charset="-128"/>
              </a:rPr>
              <a:t>Products</a:t>
            </a:r>
          </a:p>
        </p:txBody>
      </p:sp>
      <p:sp>
        <p:nvSpPr>
          <p:cNvPr id="39950" name="Rectangle 21"/>
          <p:cNvSpPr>
            <a:spLocks noChangeArrowheads="1"/>
          </p:cNvSpPr>
          <p:nvPr/>
        </p:nvSpPr>
        <p:spPr bwMode="auto">
          <a:xfrm>
            <a:off x="8113713" y="2222500"/>
            <a:ext cx="811212" cy="458788"/>
          </a:xfrm>
          <a:prstGeom prst="rect">
            <a:avLst/>
          </a:prstGeom>
          <a:solidFill>
            <a:srgbClr val="DC877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0" dirty="0">
                <a:solidFill>
                  <a:srgbClr val="000000"/>
                </a:solidFill>
                <a:ea typeface="ＭＳ Ｐゴシック" pitchFamily="34" charset="-128"/>
              </a:rPr>
              <a:t>Manufacturing</a:t>
            </a:r>
          </a:p>
        </p:txBody>
      </p:sp>
      <p:sp>
        <p:nvSpPr>
          <p:cNvPr id="39951" name="Line 22"/>
          <p:cNvSpPr>
            <a:spLocks noChangeShapeType="1"/>
          </p:cNvSpPr>
          <p:nvPr/>
        </p:nvSpPr>
        <p:spPr bwMode="auto">
          <a:xfrm flipV="1">
            <a:off x="7880350" y="2470150"/>
            <a:ext cx="2143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Rectangle 23"/>
          <p:cNvSpPr>
            <a:spLocks noChangeArrowheads="1"/>
          </p:cNvSpPr>
          <p:nvPr/>
        </p:nvSpPr>
        <p:spPr bwMode="auto">
          <a:xfrm>
            <a:off x="252413" y="1522434"/>
            <a:ext cx="6691312" cy="4627563"/>
          </a:xfrm>
          <a:prstGeom prst="rect">
            <a:avLst/>
          </a:prstGeom>
          <a:noFill/>
          <a:ln w="9525">
            <a:solidFill>
              <a:srgbClr val="FF9429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99591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24"/>
          <p:cNvSpPr txBox="1">
            <a:spLocks noChangeArrowheads="1"/>
          </p:cNvSpPr>
          <p:nvPr/>
        </p:nvSpPr>
        <p:spPr bwMode="auto">
          <a:xfrm>
            <a:off x="7086600" y="3780146"/>
            <a:ext cx="1838325" cy="153888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  <a:ea typeface="ＭＳ Ｐゴシック" pitchFamily="34" charset="-128"/>
              </a:rPr>
              <a:t>Sideways development: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  <a:ea typeface="ＭＳ Ｐゴシック" pitchFamily="34" charset="-128"/>
              </a:rPr>
              <a:t>Supply chains 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endParaRPr lang="en-US" sz="2000" b="1" i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9391" y="1406526"/>
            <a:ext cx="6727454" cy="1533527"/>
            <a:chOff x="186" y="967"/>
            <a:chExt cx="3641" cy="966"/>
          </a:xfrm>
        </p:grpSpPr>
        <p:sp>
          <p:nvSpPr>
            <p:cNvPr id="39984" name="Rectangle 26"/>
            <p:cNvSpPr>
              <a:spLocks noChangeArrowheads="1"/>
            </p:cNvSpPr>
            <p:nvPr/>
          </p:nvSpPr>
          <p:spPr bwMode="auto">
            <a:xfrm>
              <a:off x="186" y="967"/>
              <a:ext cx="3641" cy="966"/>
            </a:xfrm>
            <a:prstGeom prst="rect">
              <a:avLst/>
            </a:prstGeom>
            <a:solidFill>
              <a:srgbClr val="DC877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F58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3" name="Rectangle 27"/>
            <p:cNvSpPr>
              <a:spLocks noChangeArrowheads="1"/>
            </p:cNvSpPr>
            <p:nvPr/>
          </p:nvSpPr>
          <p:spPr bwMode="auto">
            <a:xfrm>
              <a:off x="1442" y="1474"/>
              <a:ext cx="997" cy="327"/>
            </a:xfrm>
            <a:prstGeom prst="rect">
              <a:avLst/>
            </a:prstGeom>
            <a:solidFill>
              <a:schemeClr val="accent1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endParaRPr>
            </a:p>
            <a:p>
              <a:pPr algn="ctr" eaLnBrk="0" hangingPunct="0">
                <a:defRPr/>
              </a:pPr>
              <a:r>
                <a:rPr lang="en-US" sz="1800" dirty="0">
                  <a:solidFill>
                    <a:srgbClr val="000000"/>
                  </a:solidFill>
                  <a:ea typeface="ＭＳ Ｐゴシック" pitchFamily="34" charset="-128"/>
                </a:rPr>
                <a:t>Mining</a:t>
              </a:r>
            </a:p>
            <a:p>
              <a:pPr algn="ctr" eaLnBrk="0" hangingPunct="0">
                <a:defRPr/>
              </a:pPr>
              <a:endPara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516124" name="Rectangle 28"/>
            <p:cNvSpPr>
              <a:spLocks noChangeArrowheads="1"/>
            </p:cNvSpPr>
            <p:nvPr/>
          </p:nvSpPr>
          <p:spPr bwMode="auto">
            <a:xfrm>
              <a:off x="2574" y="1474"/>
              <a:ext cx="1077" cy="327"/>
            </a:xfrm>
            <a:prstGeom prst="rect">
              <a:avLst/>
            </a:prstGeom>
            <a:solidFill>
              <a:schemeClr val="accent1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000000"/>
                  </a:solidFill>
                  <a:ea typeface="ＭＳ Ｐゴシック" pitchFamily="34" charset="-128"/>
                </a:rPr>
                <a:t>Processing</a:t>
              </a:r>
            </a:p>
          </p:txBody>
        </p:sp>
        <p:sp>
          <p:nvSpPr>
            <p:cNvPr id="516125" name="Rectangle 29"/>
            <p:cNvSpPr>
              <a:spLocks noChangeArrowheads="1"/>
            </p:cNvSpPr>
            <p:nvPr/>
          </p:nvSpPr>
          <p:spPr bwMode="auto">
            <a:xfrm>
              <a:off x="396" y="1479"/>
              <a:ext cx="894" cy="325"/>
            </a:xfrm>
            <a:prstGeom prst="rect">
              <a:avLst/>
            </a:prstGeom>
            <a:solidFill>
              <a:schemeClr val="accent1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endParaRPr>
            </a:p>
            <a:p>
              <a:pPr algn="ctr" eaLnBrk="0" hangingPunct="0">
                <a:defRPr/>
              </a:pPr>
              <a:r>
                <a:rPr lang="en-US" sz="1800" dirty="0">
                  <a:solidFill>
                    <a:srgbClr val="000000"/>
                  </a:solidFill>
                  <a:ea typeface="ＭＳ Ｐゴシック" pitchFamily="34" charset="-128"/>
                </a:rPr>
                <a:t>Exploration</a:t>
              </a:r>
            </a:p>
            <a:p>
              <a:pPr algn="ctr" eaLnBrk="0" hangingPunct="0">
                <a:defRPr/>
              </a:pPr>
              <a:endPara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39988" name="Line 30"/>
            <p:cNvSpPr>
              <a:spLocks noChangeShapeType="1"/>
            </p:cNvSpPr>
            <p:nvPr/>
          </p:nvSpPr>
          <p:spPr bwMode="auto">
            <a:xfrm>
              <a:off x="1308" y="1642"/>
              <a:ext cx="11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31"/>
            <p:cNvSpPr>
              <a:spLocks noChangeShapeType="1"/>
            </p:cNvSpPr>
            <p:nvPr/>
          </p:nvSpPr>
          <p:spPr bwMode="auto">
            <a:xfrm>
              <a:off x="2456" y="1632"/>
              <a:ext cx="11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28" name="Text Box 32"/>
            <p:cNvSpPr txBox="1">
              <a:spLocks noChangeArrowheads="1"/>
            </p:cNvSpPr>
            <p:nvPr/>
          </p:nvSpPr>
          <p:spPr bwMode="auto">
            <a:xfrm>
              <a:off x="519" y="1218"/>
              <a:ext cx="22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>
                  <a:ea typeface="ＭＳ Ｐゴシック" pitchFamily="34" charset="-128"/>
                </a:rPr>
                <a:t>                       OPERATIONS + PROJECTS</a:t>
              </a:r>
            </a:p>
          </p:txBody>
        </p:sp>
      </p:grpSp>
      <p:sp>
        <p:nvSpPr>
          <p:cNvPr id="516134" name="Text Box 38"/>
          <p:cNvSpPr txBox="1">
            <a:spLocks noChangeArrowheads="1"/>
          </p:cNvSpPr>
          <p:nvPr/>
        </p:nvSpPr>
        <p:spPr bwMode="auto">
          <a:xfrm rot="16200000">
            <a:off x="439738" y="434022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chemeClr val="bg1"/>
                </a:solidFill>
                <a:ea typeface="ＭＳ Ｐゴシック" pitchFamily="34" charset="-128"/>
              </a:rPr>
              <a:t>Others</a:t>
            </a:r>
          </a:p>
        </p:txBody>
      </p:sp>
      <p:sp>
        <p:nvSpPr>
          <p:cNvPr id="516136" name="AutoShape 40"/>
          <p:cNvSpPr>
            <a:spLocks noChangeAspect="1" noChangeArrowheads="1"/>
          </p:cNvSpPr>
          <p:nvPr/>
        </p:nvSpPr>
        <p:spPr bwMode="auto">
          <a:xfrm rot="16200000">
            <a:off x="3602037" y="4216401"/>
            <a:ext cx="2081213" cy="677862"/>
          </a:xfrm>
          <a:prstGeom prst="rightArrow">
            <a:avLst>
              <a:gd name="adj1" fmla="val 100000"/>
              <a:gd name="adj2" fmla="val 27817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39" name="Text Box 43"/>
          <p:cNvSpPr txBox="1">
            <a:spLocks noChangeArrowheads="1"/>
          </p:cNvSpPr>
          <p:nvPr/>
        </p:nvSpPr>
        <p:spPr bwMode="auto">
          <a:xfrm rot="16200000">
            <a:off x="3928445" y="4405313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Maintenance</a:t>
            </a:r>
          </a:p>
        </p:txBody>
      </p:sp>
      <p:sp>
        <p:nvSpPr>
          <p:cNvPr id="516141" name="AutoShape 45"/>
          <p:cNvSpPr>
            <a:spLocks noChangeAspect="1" noChangeArrowheads="1"/>
          </p:cNvSpPr>
          <p:nvPr/>
        </p:nvSpPr>
        <p:spPr bwMode="auto">
          <a:xfrm rot="16200000">
            <a:off x="2996407" y="3880644"/>
            <a:ext cx="1309687" cy="530225"/>
          </a:xfrm>
          <a:prstGeom prst="rightArrow">
            <a:avLst>
              <a:gd name="adj1" fmla="val 100000"/>
              <a:gd name="adj2" fmla="val 223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44" name="Text Box 48"/>
          <p:cNvSpPr txBox="1">
            <a:spLocks noChangeArrowheads="1"/>
          </p:cNvSpPr>
          <p:nvPr/>
        </p:nvSpPr>
        <p:spPr bwMode="auto">
          <a:xfrm rot="16200000">
            <a:off x="3467100" y="40465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Dust</a:t>
            </a:r>
          </a:p>
        </p:txBody>
      </p:sp>
      <p:sp>
        <p:nvSpPr>
          <p:cNvPr id="516146" name="AutoShape 50"/>
          <p:cNvSpPr>
            <a:spLocks noChangeAspect="1" noChangeArrowheads="1"/>
          </p:cNvSpPr>
          <p:nvPr/>
        </p:nvSpPr>
        <p:spPr bwMode="auto">
          <a:xfrm rot="16200000">
            <a:off x="3322615" y="4146550"/>
            <a:ext cx="1768475" cy="542925"/>
          </a:xfrm>
          <a:prstGeom prst="rightArrow">
            <a:avLst>
              <a:gd name="adj1" fmla="val 100000"/>
              <a:gd name="adj2" fmla="val 2951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49" name="Text Box 53"/>
          <p:cNvSpPr txBox="1">
            <a:spLocks noChangeArrowheads="1"/>
          </p:cNvSpPr>
          <p:nvPr/>
        </p:nvSpPr>
        <p:spPr bwMode="auto">
          <a:xfrm rot="16200000">
            <a:off x="3698875" y="4305301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Acid  mist</a:t>
            </a:r>
          </a:p>
        </p:txBody>
      </p:sp>
      <p:sp>
        <p:nvSpPr>
          <p:cNvPr id="516151" name="AutoShape 55"/>
          <p:cNvSpPr>
            <a:spLocks noChangeAspect="1" noChangeArrowheads="1"/>
          </p:cNvSpPr>
          <p:nvPr/>
        </p:nvSpPr>
        <p:spPr bwMode="auto">
          <a:xfrm rot="16200000">
            <a:off x="4575175" y="4257675"/>
            <a:ext cx="2417763" cy="919163"/>
          </a:xfrm>
          <a:prstGeom prst="rightArrow">
            <a:avLst>
              <a:gd name="adj1" fmla="val 100000"/>
              <a:gd name="adj2" fmla="val 2383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516152" name="Text Box 56"/>
          <p:cNvSpPr txBox="1">
            <a:spLocks noChangeAspect="1" noChangeArrowheads="1"/>
          </p:cNvSpPr>
          <p:nvPr/>
        </p:nvSpPr>
        <p:spPr bwMode="auto">
          <a:xfrm rot="16200000">
            <a:off x="5099050" y="3808413"/>
            <a:ext cx="669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">
                <a:solidFill>
                  <a:schemeClr val="bg1"/>
                </a:solidFill>
                <a:ea typeface="ＭＳ Ｐゴシック" pitchFamily="34" charset="-128"/>
              </a:rPr>
              <a:t>Alto Valor Agregado</a:t>
            </a:r>
          </a:p>
        </p:txBody>
      </p:sp>
      <p:sp>
        <p:nvSpPr>
          <p:cNvPr id="516154" name="Text Box 58"/>
          <p:cNvSpPr txBox="1">
            <a:spLocks noChangeArrowheads="1"/>
          </p:cNvSpPr>
          <p:nvPr/>
        </p:nvSpPr>
        <p:spPr bwMode="auto">
          <a:xfrm rot="16200000">
            <a:off x="4872391" y="4576763"/>
            <a:ext cx="177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Human Capital</a:t>
            </a:r>
          </a:p>
        </p:txBody>
      </p:sp>
      <p:sp>
        <p:nvSpPr>
          <p:cNvPr id="516156" name="AutoShape 60"/>
          <p:cNvSpPr>
            <a:spLocks noChangeAspect="1" noChangeArrowheads="1"/>
          </p:cNvSpPr>
          <p:nvPr/>
        </p:nvSpPr>
        <p:spPr bwMode="auto">
          <a:xfrm rot="16200000">
            <a:off x="4354513" y="4152900"/>
            <a:ext cx="1754188" cy="649287"/>
          </a:xfrm>
          <a:prstGeom prst="rightArrow">
            <a:avLst>
              <a:gd name="adj1" fmla="val 100000"/>
              <a:gd name="adj2" fmla="val 2447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60" name="Text Box 64"/>
          <p:cNvSpPr txBox="1">
            <a:spLocks noChangeArrowheads="1"/>
          </p:cNvSpPr>
          <p:nvPr/>
        </p:nvSpPr>
        <p:spPr bwMode="auto">
          <a:xfrm rot="16200000">
            <a:off x="4466631" y="4185335"/>
            <a:ext cx="1520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ea typeface="ＭＳ Ｐゴシック" pitchFamily="34" charset="-128"/>
              </a:rPr>
              <a:t>Processing -Leaching</a:t>
            </a:r>
            <a:endParaRPr lang="en-US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16162" name="AutoShape 66"/>
          <p:cNvSpPr>
            <a:spLocks noChangeAspect="1" noChangeArrowheads="1"/>
          </p:cNvSpPr>
          <p:nvPr/>
        </p:nvSpPr>
        <p:spPr bwMode="auto">
          <a:xfrm rot="16200000">
            <a:off x="5513388" y="4110038"/>
            <a:ext cx="1795462" cy="671512"/>
          </a:xfrm>
          <a:prstGeom prst="rightArrow">
            <a:avLst>
              <a:gd name="adj1" fmla="val 100000"/>
              <a:gd name="adj2" fmla="val 2422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65" name="Text Box 69"/>
          <p:cNvSpPr txBox="1">
            <a:spLocks noChangeArrowheads="1"/>
          </p:cNvSpPr>
          <p:nvPr/>
        </p:nvSpPr>
        <p:spPr bwMode="auto">
          <a:xfrm rot="16200000">
            <a:off x="2967249" y="5183656"/>
            <a:ext cx="1520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ea typeface="ＭＳ Ｐゴシック" pitchFamily="34" charset="-128"/>
              </a:rPr>
              <a:t>Energy</a:t>
            </a:r>
            <a:endParaRPr lang="en-US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16167" name="AutoShape 71"/>
          <p:cNvSpPr>
            <a:spLocks noChangeAspect="1" noChangeArrowheads="1"/>
          </p:cNvSpPr>
          <p:nvPr/>
        </p:nvSpPr>
        <p:spPr bwMode="auto">
          <a:xfrm rot="16200000">
            <a:off x="2387600" y="4052888"/>
            <a:ext cx="1760538" cy="671512"/>
          </a:xfrm>
          <a:prstGeom prst="rightArrow">
            <a:avLst>
              <a:gd name="adj1" fmla="val 100000"/>
              <a:gd name="adj2" fmla="val 2375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70" name="Text Box 74"/>
          <p:cNvSpPr txBox="1">
            <a:spLocks noChangeArrowheads="1"/>
          </p:cNvSpPr>
          <p:nvPr/>
        </p:nvSpPr>
        <p:spPr bwMode="auto">
          <a:xfrm rot="16200000">
            <a:off x="2932620" y="4314032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Water</a:t>
            </a:r>
          </a:p>
        </p:txBody>
      </p:sp>
      <p:sp>
        <p:nvSpPr>
          <p:cNvPr id="516172" name="AutoShape 76"/>
          <p:cNvSpPr>
            <a:spLocks noChangeAspect="1" noChangeArrowheads="1"/>
          </p:cNvSpPr>
          <p:nvPr/>
        </p:nvSpPr>
        <p:spPr bwMode="auto">
          <a:xfrm rot="16200000">
            <a:off x="1385094" y="4307682"/>
            <a:ext cx="2520950" cy="677862"/>
          </a:xfrm>
          <a:prstGeom prst="rightArrow">
            <a:avLst>
              <a:gd name="adj1" fmla="val 100000"/>
              <a:gd name="adj2" fmla="val 336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75" name="Text Box 79"/>
          <p:cNvSpPr txBox="1">
            <a:spLocks noChangeArrowheads="1"/>
          </p:cNvSpPr>
          <p:nvPr/>
        </p:nvSpPr>
        <p:spPr bwMode="auto">
          <a:xfrm rot="16200000">
            <a:off x="1546578" y="4540251"/>
            <a:ext cx="218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Investment projects </a:t>
            </a:r>
          </a:p>
        </p:txBody>
      </p:sp>
      <p:sp>
        <p:nvSpPr>
          <p:cNvPr id="516177" name="AutoShape 81"/>
          <p:cNvSpPr>
            <a:spLocks noChangeAspect="1" noChangeArrowheads="1"/>
          </p:cNvSpPr>
          <p:nvPr/>
        </p:nvSpPr>
        <p:spPr bwMode="auto">
          <a:xfrm rot="16200000">
            <a:off x="1007269" y="4102894"/>
            <a:ext cx="2108200" cy="677862"/>
          </a:xfrm>
          <a:prstGeom prst="rightArrow">
            <a:avLst>
              <a:gd name="adj1" fmla="val 100000"/>
              <a:gd name="adj2" fmla="val 2817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80" name="Text Box 84"/>
          <p:cNvSpPr txBox="1">
            <a:spLocks noChangeArrowheads="1"/>
          </p:cNvSpPr>
          <p:nvPr/>
        </p:nvSpPr>
        <p:spPr bwMode="auto">
          <a:xfrm rot="16200000">
            <a:off x="1147477" y="4274167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Hauling &amp; Transporting </a:t>
            </a:r>
          </a:p>
        </p:txBody>
      </p:sp>
      <p:sp>
        <p:nvSpPr>
          <p:cNvPr id="516182" name="AutoShape 86"/>
          <p:cNvSpPr>
            <a:spLocks noChangeAspect="1" noChangeArrowheads="1"/>
          </p:cNvSpPr>
          <p:nvPr/>
        </p:nvSpPr>
        <p:spPr bwMode="auto">
          <a:xfrm rot="16200000">
            <a:off x="929835" y="3880644"/>
            <a:ext cx="1309687" cy="530225"/>
          </a:xfrm>
          <a:prstGeom prst="rightArrow">
            <a:avLst>
              <a:gd name="adj1" fmla="val 100000"/>
              <a:gd name="adj2" fmla="val 223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85" name="Text Box 89"/>
          <p:cNvSpPr txBox="1">
            <a:spLocks noChangeArrowheads="1"/>
          </p:cNvSpPr>
          <p:nvPr/>
        </p:nvSpPr>
        <p:spPr bwMode="auto">
          <a:xfrm rot="16200000">
            <a:off x="984009" y="4046538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Exploration</a:t>
            </a:r>
          </a:p>
        </p:txBody>
      </p:sp>
      <p:sp>
        <p:nvSpPr>
          <p:cNvPr id="516187" name="AutoShape 91"/>
          <p:cNvSpPr>
            <a:spLocks noChangeAspect="1" noChangeArrowheads="1"/>
          </p:cNvSpPr>
          <p:nvPr/>
        </p:nvSpPr>
        <p:spPr bwMode="auto">
          <a:xfrm rot="16200000">
            <a:off x="64362" y="4063206"/>
            <a:ext cx="1912938" cy="530225"/>
          </a:xfrm>
          <a:prstGeom prst="rightArrow">
            <a:avLst>
              <a:gd name="adj1" fmla="val 100000"/>
              <a:gd name="adj2" fmla="val 32687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vert="eaVert"/>
          <a:lstStyle/>
          <a:p>
            <a:pPr>
              <a:defRPr/>
            </a:pPr>
            <a:endParaRPr lang="en-US" sz="400" b="0">
              <a:ea typeface="ＭＳ Ｐゴシック" pitchFamily="34" charset="-128"/>
            </a:endParaRPr>
          </a:p>
        </p:txBody>
      </p:sp>
      <p:sp>
        <p:nvSpPr>
          <p:cNvPr id="516190" name="Text Box 94"/>
          <p:cNvSpPr txBox="1">
            <a:spLocks noChangeArrowheads="1"/>
          </p:cNvSpPr>
          <p:nvPr/>
        </p:nvSpPr>
        <p:spPr bwMode="auto">
          <a:xfrm rot="16200000">
            <a:off x="570334" y="42545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a typeface="ＭＳ Ｐゴシック" pitchFamily="34" charset="-128"/>
              </a:rPr>
              <a:t>Blasting</a:t>
            </a: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 rot="16200000">
            <a:off x="5595913" y="4094846"/>
            <a:ext cx="1520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ea typeface="ＭＳ Ｐゴシック" pitchFamily="34" charset="-128"/>
              </a:rPr>
              <a:t>Automation and Robotics</a:t>
            </a:r>
            <a:endParaRPr lang="en-US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259307" y="2272"/>
            <a:ext cx="780424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4.4 Diverse supply industry</a:t>
            </a:r>
            <a:endParaRPr lang="en-GB" sz="2800" b="1" dirty="0"/>
          </a:p>
        </p:txBody>
      </p:sp>
      <p:sp>
        <p:nvSpPr>
          <p:cNvPr id="59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956DAD3A-00E8-494E-95FC-5E5E1A210E0F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55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20335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-52388"/>
            <a:ext cx="7467600" cy="981076"/>
          </a:xfrm>
        </p:spPr>
        <p:txBody>
          <a:bodyPr/>
          <a:lstStyle/>
          <a:p>
            <a:pPr eaLnBrk="1" hangingPunct="1"/>
            <a:r>
              <a:rPr lang="es-ES_tradnl" smtClean="0">
                <a:latin typeface="Arial" charset="0"/>
                <a:cs typeface="Arial" charset="0"/>
              </a:rPr>
              <a:t/>
            </a:r>
            <a:br>
              <a:rPr lang="es-ES_tradnl" smtClean="0">
                <a:latin typeface="Arial" charset="0"/>
                <a:cs typeface="Arial" charset="0"/>
              </a:rPr>
            </a:br>
            <a:endParaRPr lang="es-ES_tradnl" smtClean="0">
              <a:latin typeface="Arial" charset="0"/>
              <a:cs typeface="Arial" charset="0"/>
            </a:endParaRP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BAA3116C-B26F-47B7-AB54-712F4C17F38F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AU" smtClean="0">
              <a:solidFill>
                <a:schemeClr val="bg2"/>
              </a:solidFill>
            </a:endParaRPr>
          </a:p>
        </p:txBody>
      </p:sp>
      <p:pic>
        <p:nvPicPr>
          <p:cNvPr id="22532" name="Imagen 5" descr="final arte diagramado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346419"/>
            <a:ext cx="5683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4"/>
          <p:cNvSpPr txBox="1">
            <a:spLocks/>
          </p:cNvSpPr>
          <p:nvPr/>
        </p:nvSpPr>
        <p:spPr bwMode="auto">
          <a:xfrm>
            <a:off x="609600" y="74613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2800" b="1" dirty="0" smtClean="0"/>
              <a:t>4.5 Wide-ranging </a:t>
            </a:r>
            <a:r>
              <a:rPr lang="en-AU" sz="2800" b="1" dirty="0"/>
              <a:t>portfolio of projects</a:t>
            </a:r>
          </a:p>
        </p:txBody>
      </p:sp>
      <p:graphicFrame>
        <p:nvGraphicFramePr>
          <p:cNvPr id="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22099"/>
              </p:ext>
            </p:extLst>
          </p:nvPr>
        </p:nvGraphicFramePr>
        <p:xfrm>
          <a:off x="232859" y="1524217"/>
          <a:ext cx="3744913" cy="4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375" y="1086355"/>
            <a:ext cx="37449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Portfolio </a:t>
            </a:r>
            <a:r>
              <a:rPr lang="en-GB" sz="1400" dirty="0" smtClean="0">
                <a:solidFill>
                  <a:srgbClr val="000000"/>
                </a:solidFill>
              </a:rPr>
              <a:t>(Number of projects)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94934" y="3134654"/>
            <a:ext cx="982638" cy="1446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4BDFEE3E-8843-42D0-8808-C9E1FACC40B4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000" y="1412112"/>
            <a:ext cx="8211600" cy="34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lvl="0" indent="-342900" eaLnBrk="0" hangingPunct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indent="0" eaLnBrk="0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eaLnBrk="0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eaLnBrk="0" hangingPunct="0">
              <a:spcBef>
                <a:spcPts val="600"/>
              </a:spcBef>
              <a:spcAft>
                <a:spcPts val="300"/>
              </a:spcAft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eaLnBrk="0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sz="2000" b="0" dirty="0" smtClean="0"/>
              <a:t>The </a:t>
            </a:r>
            <a:r>
              <a:rPr lang="en-US" sz="2000" b="0" dirty="0"/>
              <a:t>challenge is to a very significant </a:t>
            </a:r>
            <a:r>
              <a:rPr lang="en-US" sz="2000" b="0" dirty="0" smtClean="0"/>
              <a:t>extent </a:t>
            </a:r>
            <a:r>
              <a:rPr lang="en-US" sz="2000" b="0" dirty="0"/>
              <a:t>about </a:t>
            </a:r>
            <a:r>
              <a:rPr lang="en-US" sz="2000" b="0" dirty="0" smtClean="0"/>
              <a:t>learning</a:t>
            </a:r>
          </a:p>
          <a:p>
            <a:pPr lvl="0"/>
            <a:r>
              <a:rPr lang="en-GB" sz="2000" b="0" dirty="0"/>
              <a:t>What are the drivers of learning in the mining </a:t>
            </a:r>
            <a:r>
              <a:rPr lang="en-GB" sz="2000" b="0" dirty="0" smtClean="0"/>
              <a:t>industry and its suppliers? Where </a:t>
            </a:r>
            <a:r>
              <a:rPr lang="en-GB" sz="2000" b="0" dirty="0"/>
              <a:t>are </a:t>
            </a:r>
            <a:r>
              <a:rPr lang="en-GB" sz="2000" b="0" dirty="0" smtClean="0"/>
              <a:t>learning opportunities? </a:t>
            </a:r>
            <a:endParaRPr lang="es-ES" sz="2000" b="0" dirty="0"/>
          </a:p>
          <a:p>
            <a:pPr lvl="0"/>
            <a:r>
              <a:rPr lang="en-GB" sz="2000" b="0" dirty="0"/>
              <a:t>How to exploit them? What efforts are required? </a:t>
            </a:r>
            <a:endParaRPr lang="es-ES" sz="2000" b="0" dirty="0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algn="just"/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1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Development and technological change</a:t>
            </a:r>
          </a:p>
        </p:txBody>
      </p:sp>
      <p:sp>
        <p:nvSpPr>
          <p:cNvPr id="14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618320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4"/>
          <p:cNvSpPr txBox="1">
            <a:spLocks/>
          </p:cNvSpPr>
          <p:nvPr/>
        </p:nvSpPr>
        <p:spPr bwMode="auto">
          <a:xfrm>
            <a:off x="259307" y="2272"/>
            <a:ext cx="780424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Summary</a:t>
            </a:r>
            <a:endParaRPr lang="en-GB" sz="2800" b="1" dirty="0"/>
          </a:p>
        </p:txBody>
      </p:sp>
      <p:sp>
        <p:nvSpPr>
          <p:cNvPr id="59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956DAD3A-00E8-494E-95FC-5E5E1A210E0F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87338" y="1332995"/>
            <a:ext cx="8497887" cy="52629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0225" indent="-530225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6313" indent="-2667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1100" indent="-2667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667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667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The main driver behind this program and our focus: </a:t>
            </a:r>
            <a:r>
              <a:rPr lang="en-GB" sz="1800" b="0" dirty="0" smtClean="0"/>
              <a:t>The challenges the mining industry faces demand higher availability of world-class suppliers close to the operations and able to tackle them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800" b="0" dirty="0" smtClean="0"/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The link to the country's development challenge</a:t>
            </a:r>
            <a:r>
              <a:rPr lang="en-GB" sz="1800" b="0" dirty="0" smtClean="0"/>
              <a:t>: The country needs to transition to a knowledge-based economy and the development of world-class suppliers or knowledge-based organisations play a key role</a:t>
            </a:r>
          </a:p>
          <a:p>
            <a:pPr marL="0" indent="0" algn="just" eaLnBrk="1" hangingPunct="1">
              <a:spcBef>
                <a:spcPct val="50000"/>
              </a:spcBef>
            </a:pPr>
            <a:endParaRPr lang="en-GB" sz="1800" b="0" i="1" dirty="0" smtClean="0"/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The strategy</a:t>
            </a:r>
            <a:r>
              <a:rPr lang="en-GB" sz="1800" b="0" dirty="0" smtClean="0"/>
              <a:t>:  Higher capability levels are built up by developing a portfolio of Collaborative Projects of increasing complexity, which should simultaneously accomplish two requirements:     </a:t>
            </a:r>
          </a:p>
          <a:p>
            <a:pPr marL="0" indent="0" defTabSz="714375">
              <a:spcBef>
                <a:spcPct val="25000"/>
              </a:spcBef>
              <a:spcAft>
                <a:spcPct val="25000"/>
              </a:spcAft>
            </a:pPr>
            <a:r>
              <a:rPr lang="en-GB" sz="1800" b="0" dirty="0" smtClean="0"/>
              <a:t>	- To </a:t>
            </a:r>
            <a:r>
              <a:rPr lang="en-GB" sz="1800" dirty="0" smtClean="0"/>
              <a:t>solve a problem </a:t>
            </a:r>
            <a:r>
              <a:rPr lang="en-GB" sz="1800" b="0" dirty="0" smtClean="0"/>
              <a:t>currently not being satisfactorily tackled</a:t>
            </a:r>
          </a:p>
          <a:p>
            <a:pPr marL="0" indent="0" defTabSz="714375">
              <a:spcBef>
                <a:spcPct val="25000"/>
              </a:spcBef>
              <a:spcAft>
                <a:spcPct val="25000"/>
              </a:spcAft>
            </a:pPr>
            <a:r>
              <a:rPr lang="en-GB" sz="1800" b="0" dirty="0"/>
              <a:t>	</a:t>
            </a:r>
            <a:r>
              <a:rPr lang="en-GB" sz="1800" b="0" dirty="0" smtClean="0"/>
              <a:t>- The supplier progresses toward international competitiveness by	</a:t>
            </a:r>
            <a:r>
              <a:rPr lang="en-GB" sz="1800" dirty="0" smtClean="0"/>
              <a:t>reducing the gap </a:t>
            </a:r>
            <a:r>
              <a:rPr lang="en-GB" sz="1800" b="0" dirty="0" smtClean="0"/>
              <a:t>with world-class standards and exporting   </a:t>
            </a:r>
          </a:p>
          <a:p>
            <a:pPr algn="just" eaLnBrk="1" hangingPunct="1">
              <a:spcBef>
                <a:spcPct val="50000"/>
              </a:spcBef>
            </a:pPr>
            <a:endParaRPr lang="en-GB" sz="2000" b="0" dirty="0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16079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4BDFEE3E-8843-42D0-8808-C9E1FACC40B4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smtClean="0">
              <a:solidFill>
                <a:schemeClr val="bg2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084888" y="1212587"/>
            <a:ext cx="2952750" cy="4614862"/>
            <a:chOff x="3844" y="867"/>
            <a:chExt cx="1860" cy="2907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81" y="867"/>
              <a:ext cx="18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" indent="-95250" algn="ctr"/>
              <a:r>
                <a:rPr lang="en-US" sz="1200" u="sng"/>
                <a:t>Technological capability level</a:t>
              </a:r>
              <a:endParaRPr lang="en-US" sz="1100" b="0"/>
            </a:p>
          </p:txBody>
        </p:sp>
        <p:sp>
          <p:nvSpPr>
            <p:cNvPr id="10" name="Text Box 5" descr="Tablero de damas pequeño"/>
            <p:cNvSpPr txBox="1">
              <a:spLocks noChangeArrowheads="1"/>
            </p:cNvSpPr>
            <p:nvPr/>
          </p:nvSpPr>
          <p:spPr bwMode="auto">
            <a:xfrm>
              <a:off x="3845" y="1048"/>
              <a:ext cx="1859" cy="800"/>
            </a:xfrm>
            <a:prstGeom prst="rect">
              <a:avLst/>
            </a:prstGeom>
            <a:pattFill prst="smCheck">
              <a:fgClr>
                <a:srgbClr val="DDDDDD"/>
              </a:fgClr>
              <a:bgClr>
                <a:srgbClr val="FFFFFF"/>
              </a:bgClr>
            </a:pattFill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pPr marL="95250" indent="-95250" algn="ctr"/>
              <a:endParaRPr lang="en-US" sz="1100" b="0" dirty="0"/>
            </a:p>
            <a:p>
              <a:pPr marL="95250" indent="-95250" algn="just">
                <a:buFontTx/>
                <a:buChar char="•"/>
              </a:pPr>
              <a:r>
                <a:rPr lang="en-US" sz="1300" b="0" dirty="0"/>
                <a:t>R&amp;D and engineering capabilities for </a:t>
              </a:r>
              <a:r>
                <a:rPr lang="en-US" sz="1300" dirty="0" smtClean="0"/>
                <a:t>the</a:t>
              </a:r>
              <a:r>
                <a:rPr lang="en-US" sz="1300" b="0" dirty="0" smtClean="0"/>
                <a:t> </a:t>
              </a:r>
              <a:r>
                <a:rPr lang="en-US" sz="1300" b="1" i="1" dirty="0"/>
                <a:t>creation</a:t>
              </a:r>
              <a:r>
                <a:rPr lang="en-US" sz="1300" i="1" dirty="0"/>
                <a:t> and implementation of new technologies</a:t>
              </a:r>
            </a:p>
          </p:txBody>
        </p:sp>
        <p:sp>
          <p:nvSpPr>
            <p:cNvPr id="11" name="Text Box 6" descr="Cuadrícula pequeña"/>
            <p:cNvSpPr txBox="1">
              <a:spLocks noChangeArrowheads="1"/>
            </p:cNvSpPr>
            <p:nvPr/>
          </p:nvSpPr>
          <p:spPr bwMode="auto">
            <a:xfrm>
              <a:off x="3845" y="1701"/>
              <a:ext cx="1859" cy="694"/>
            </a:xfrm>
            <a:prstGeom prst="rect">
              <a:avLst/>
            </a:prstGeom>
            <a:pattFill prst="smGrid">
              <a:fgClr>
                <a:srgbClr val="C0C0C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95250" indent="-95250" algn="just">
                <a:buFontTx/>
                <a:buChar char="•"/>
              </a:pPr>
              <a:endParaRPr lang="en-US" sz="1100" b="0" dirty="0"/>
            </a:p>
            <a:p>
              <a:pPr marL="95250" indent="-95250" algn="just">
                <a:buFontTx/>
                <a:buChar char="•"/>
              </a:pPr>
              <a:r>
                <a:rPr lang="en-US" sz="1300" b="0" dirty="0"/>
                <a:t>Development and engineering capabilities to </a:t>
              </a:r>
              <a:r>
                <a:rPr lang="en-US" sz="1300" b="1" i="1" dirty="0"/>
                <a:t>improve-update technologies</a:t>
              </a:r>
              <a:r>
                <a:rPr lang="en-US" sz="1300" i="1" dirty="0"/>
                <a:t> and implement significant innovation</a:t>
              </a:r>
            </a:p>
          </p:txBody>
        </p:sp>
        <p:sp>
          <p:nvSpPr>
            <p:cNvPr id="12" name="Text Box 7" descr="Diagonal hacia arriba ancha"/>
            <p:cNvSpPr txBox="1">
              <a:spLocks noChangeArrowheads="1"/>
            </p:cNvSpPr>
            <p:nvPr/>
          </p:nvSpPr>
          <p:spPr bwMode="auto">
            <a:xfrm>
              <a:off x="3844" y="2390"/>
              <a:ext cx="1859" cy="694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95250" indent="-95250" algn="just">
                <a:buFontTx/>
                <a:buChar char="•"/>
              </a:pPr>
              <a:endParaRPr lang="en-US" sz="1300" b="0" dirty="0"/>
            </a:p>
            <a:p>
              <a:pPr marL="95250" indent="-95250" algn="just">
                <a:buFontTx/>
                <a:buChar char="•"/>
              </a:pPr>
              <a:r>
                <a:rPr lang="en-US" sz="1300" b="0" dirty="0"/>
                <a:t>Engineering capabilities to </a:t>
              </a:r>
              <a:r>
                <a:rPr lang="en-US" sz="1300" b="1" i="1" dirty="0"/>
                <a:t>adapt technologies</a:t>
              </a:r>
              <a:r>
                <a:rPr lang="en-US" sz="1300" i="1" dirty="0"/>
                <a:t> and implement incremental innovations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845" y="3080"/>
              <a:ext cx="1859" cy="69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95250" indent="-95250" algn="just">
                <a:buFontTx/>
                <a:buChar char="•"/>
              </a:pPr>
              <a:endParaRPr lang="en-US" sz="1100" b="0" dirty="0"/>
            </a:p>
            <a:p>
              <a:pPr marL="95250" indent="-95250" algn="just">
                <a:buFontTx/>
                <a:buChar char="•"/>
              </a:pPr>
              <a:r>
                <a:rPr lang="en-US" sz="1300" b="0" dirty="0"/>
                <a:t>Production capacities to </a:t>
              </a:r>
              <a:r>
                <a:rPr lang="en-US" sz="1300" b="1" i="1" dirty="0"/>
                <a:t>use and operate technologies</a:t>
              </a: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682625" y="1499924"/>
            <a:ext cx="8475663" cy="4335463"/>
            <a:chOff x="430" y="1048"/>
            <a:chExt cx="5339" cy="2731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842" y="3779"/>
              <a:ext cx="19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 descr="Tablero de damas pequeño"/>
            <p:cNvSpPr>
              <a:spLocks/>
            </p:cNvSpPr>
            <p:nvPr/>
          </p:nvSpPr>
          <p:spPr bwMode="auto">
            <a:xfrm>
              <a:off x="431" y="1057"/>
              <a:ext cx="3402" cy="2722"/>
            </a:xfrm>
            <a:custGeom>
              <a:avLst/>
              <a:gdLst/>
              <a:ahLst/>
              <a:cxnLst>
                <a:cxn ang="0">
                  <a:pos x="0" y="2722"/>
                </a:cxn>
                <a:cxn ang="0">
                  <a:pos x="0" y="1134"/>
                </a:cxn>
                <a:cxn ang="0">
                  <a:pos x="544" y="1134"/>
                </a:cxn>
                <a:cxn ang="0">
                  <a:pos x="544" y="908"/>
                </a:cxn>
                <a:cxn ang="0">
                  <a:pos x="1134" y="908"/>
                </a:cxn>
                <a:cxn ang="0">
                  <a:pos x="1134" y="681"/>
                </a:cxn>
                <a:cxn ang="0">
                  <a:pos x="1723" y="681"/>
                </a:cxn>
                <a:cxn ang="0">
                  <a:pos x="1723" y="454"/>
                </a:cxn>
                <a:cxn ang="0">
                  <a:pos x="2268" y="454"/>
                </a:cxn>
                <a:cxn ang="0">
                  <a:pos x="2268" y="227"/>
                </a:cxn>
                <a:cxn ang="0">
                  <a:pos x="2812" y="227"/>
                </a:cxn>
                <a:cxn ang="0">
                  <a:pos x="2812" y="0"/>
                </a:cxn>
                <a:cxn ang="0">
                  <a:pos x="3402" y="0"/>
                </a:cxn>
                <a:cxn ang="0">
                  <a:pos x="3402" y="2722"/>
                </a:cxn>
                <a:cxn ang="0">
                  <a:pos x="0" y="2722"/>
                </a:cxn>
              </a:cxnLst>
              <a:rect l="0" t="0" r="r" b="b"/>
              <a:pathLst>
                <a:path w="3402" h="2722">
                  <a:moveTo>
                    <a:pt x="0" y="2722"/>
                  </a:moveTo>
                  <a:lnTo>
                    <a:pt x="0" y="1134"/>
                  </a:lnTo>
                  <a:lnTo>
                    <a:pt x="544" y="1134"/>
                  </a:lnTo>
                  <a:lnTo>
                    <a:pt x="544" y="908"/>
                  </a:lnTo>
                  <a:lnTo>
                    <a:pt x="1134" y="908"/>
                  </a:lnTo>
                  <a:lnTo>
                    <a:pt x="1134" y="681"/>
                  </a:lnTo>
                  <a:lnTo>
                    <a:pt x="1723" y="681"/>
                  </a:lnTo>
                  <a:lnTo>
                    <a:pt x="1723" y="454"/>
                  </a:lnTo>
                  <a:lnTo>
                    <a:pt x="2268" y="454"/>
                  </a:lnTo>
                  <a:lnTo>
                    <a:pt x="2268" y="227"/>
                  </a:lnTo>
                  <a:lnTo>
                    <a:pt x="2812" y="227"/>
                  </a:lnTo>
                  <a:lnTo>
                    <a:pt x="2812" y="0"/>
                  </a:lnTo>
                  <a:lnTo>
                    <a:pt x="3402" y="0"/>
                  </a:lnTo>
                  <a:lnTo>
                    <a:pt x="3402" y="2722"/>
                  </a:lnTo>
                  <a:lnTo>
                    <a:pt x="0" y="2722"/>
                  </a:lnTo>
                  <a:close/>
                </a:path>
              </a:pathLst>
            </a:custGeom>
            <a:pattFill prst="smCheck">
              <a:fgClr>
                <a:srgbClr val="DDDDDD"/>
              </a:fgClr>
              <a:bgClr>
                <a:srgbClr val="FFFFFF"/>
              </a:bgClr>
            </a:pattFill>
            <a:ln w="9525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 descr="Cuadrícula pequeña"/>
            <p:cNvSpPr>
              <a:spLocks/>
            </p:cNvSpPr>
            <p:nvPr/>
          </p:nvSpPr>
          <p:spPr bwMode="auto">
            <a:xfrm>
              <a:off x="430" y="1692"/>
              <a:ext cx="3402" cy="2087"/>
            </a:xfrm>
            <a:custGeom>
              <a:avLst/>
              <a:gdLst/>
              <a:ahLst/>
              <a:cxnLst>
                <a:cxn ang="0">
                  <a:pos x="3402" y="0"/>
                </a:cxn>
                <a:cxn ang="0">
                  <a:pos x="2812" y="0"/>
                </a:cxn>
                <a:cxn ang="0">
                  <a:pos x="2812" y="136"/>
                </a:cxn>
                <a:cxn ang="0">
                  <a:pos x="2268" y="136"/>
                </a:cxn>
                <a:cxn ang="0">
                  <a:pos x="2268" y="273"/>
                </a:cxn>
                <a:cxn ang="0">
                  <a:pos x="1723" y="273"/>
                </a:cxn>
                <a:cxn ang="0">
                  <a:pos x="1723" y="409"/>
                </a:cxn>
                <a:cxn ang="0">
                  <a:pos x="1134" y="409"/>
                </a:cxn>
                <a:cxn ang="0">
                  <a:pos x="1134" y="545"/>
                </a:cxn>
                <a:cxn ang="0">
                  <a:pos x="544" y="545"/>
                </a:cxn>
                <a:cxn ang="0">
                  <a:pos x="544" y="726"/>
                </a:cxn>
                <a:cxn ang="0">
                  <a:pos x="0" y="726"/>
                </a:cxn>
                <a:cxn ang="0">
                  <a:pos x="0" y="2087"/>
                </a:cxn>
                <a:cxn ang="0">
                  <a:pos x="3402" y="2087"/>
                </a:cxn>
                <a:cxn ang="0">
                  <a:pos x="3402" y="0"/>
                </a:cxn>
              </a:cxnLst>
              <a:rect l="0" t="0" r="r" b="b"/>
              <a:pathLst>
                <a:path w="3402" h="2087">
                  <a:moveTo>
                    <a:pt x="3402" y="0"/>
                  </a:moveTo>
                  <a:lnTo>
                    <a:pt x="2812" y="0"/>
                  </a:lnTo>
                  <a:lnTo>
                    <a:pt x="2812" y="136"/>
                  </a:lnTo>
                  <a:lnTo>
                    <a:pt x="2268" y="136"/>
                  </a:lnTo>
                  <a:lnTo>
                    <a:pt x="2268" y="273"/>
                  </a:lnTo>
                  <a:lnTo>
                    <a:pt x="1723" y="273"/>
                  </a:lnTo>
                  <a:lnTo>
                    <a:pt x="1723" y="409"/>
                  </a:lnTo>
                  <a:lnTo>
                    <a:pt x="1134" y="409"/>
                  </a:lnTo>
                  <a:lnTo>
                    <a:pt x="1134" y="545"/>
                  </a:lnTo>
                  <a:lnTo>
                    <a:pt x="544" y="545"/>
                  </a:lnTo>
                  <a:lnTo>
                    <a:pt x="544" y="726"/>
                  </a:lnTo>
                  <a:lnTo>
                    <a:pt x="0" y="726"/>
                  </a:lnTo>
                  <a:lnTo>
                    <a:pt x="0" y="2087"/>
                  </a:lnTo>
                  <a:lnTo>
                    <a:pt x="3402" y="2087"/>
                  </a:lnTo>
                  <a:lnTo>
                    <a:pt x="3402" y="0"/>
                  </a:lnTo>
                  <a:close/>
                </a:path>
              </a:pathLst>
            </a:custGeom>
            <a:pattFill prst="smGrid">
              <a:fgClr>
                <a:srgbClr val="C0C0C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 descr="Diagonal hacia arriba ancha"/>
            <p:cNvSpPr>
              <a:spLocks/>
            </p:cNvSpPr>
            <p:nvPr/>
          </p:nvSpPr>
          <p:spPr bwMode="auto">
            <a:xfrm>
              <a:off x="431" y="2373"/>
              <a:ext cx="3402" cy="1406"/>
            </a:xfrm>
            <a:custGeom>
              <a:avLst/>
              <a:gdLst/>
              <a:ahLst/>
              <a:cxnLst>
                <a:cxn ang="0">
                  <a:pos x="3402" y="0"/>
                </a:cxn>
                <a:cxn ang="0">
                  <a:pos x="2812" y="0"/>
                </a:cxn>
                <a:cxn ang="0">
                  <a:pos x="2812" y="90"/>
                </a:cxn>
                <a:cxn ang="0">
                  <a:pos x="2268" y="90"/>
                </a:cxn>
                <a:cxn ang="0">
                  <a:pos x="2268" y="181"/>
                </a:cxn>
                <a:cxn ang="0">
                  <a:pos x="1723" y="181"/>
                </a:cxn>
                <a:cxn ang="0">
                  <a:pos x="1723" y="272"/>
                </a:cxn>
                <a:cxn ang="0">
                  <a:pos x="1134" y="272"/>
                </a:cxn>
                <a:cxn ang="0">
                  <a:pos x="1134" y="453"/>
                </a:cxn>
                <a:cxn ang="0">
                  <a:pos x="544" y="453"/>
                </a:cxn>
                <a:cxn ang="0">
                  <a:pos x="544" y="544"/>
                </a:cxn>
                <a:cxn ang="0">
                  <a:pos x="0" y="544"/>
                </a:cxn>
                <a:cxn ang="0">
                  <a:pos x="0" y="1406"/>
                </a:cxn>
                <a:cxn ang="0">
                  <a:pos x="3402" y="1406"/>
                </a:cxn>
                <a:cxn ang="0">
                  <a:pos x="3402" y="0"/>
                </a:cxn>
              </a:cxnLst>
              <a:rect l="0" t="0" r="r" b="b"/>
              <a:pathLst>
                <a:path w="3402" h="1406">
                  <a:moveTo>
                    <a:pt x="3402" y="0"/>
                  </a:moveTo>
                  <a:lnTo>
                    <a:pt x="2812" y="0"/>
                  </a:lnTo>
                  <a:lnTo>
                    <a:pt x="2812" y="90"/>
                  </a:lnTo>
                  <a:lnTo>
                    <a:pt x="2268" y="90"/>
                  </a:lnTo>
                  <a:lnTo>
                    <a:pt x="2268" y="181"/>
                  </a:lnTo>
                  <a:lnTo>
                    <a:pt x="1723" y="181"/>
                  </a:lnTo>
                  <a:lnTo>
                    <a:pt x="1723" y="272"/>
                  </a:lnTo>
                  <a:lnTo>
                    <a:pt x="1134" y="272"/>
                  </a:lnTo>
                  <a:lnTo>
                    <a:pt x="1134" y="453"/>
                  </a:lnTo>
                  <a:lnTo>
                    <a:pt x="544" y="453"/>
                  </a:lnTo>
                  <a:lnTo>
                    <a:pt x="544" y="544"/>
                  </a:lnTo>
                  <a:lnTo>
                    <a:pt x="0" y="544"/>
                  </a:lnTo>
                  <a:lnTo>
                    <a:pt x="0" y="1406"/>
                  </a:lnTo>
                  <a:lnTo>
                    <a:pt x="3402" y="1406"/>
                  </a:lnTo>
                  <a:lnTo>
                    <a:pt x="3402" y="0"/>
                  </a:lnTo>
                  <a:close/>
                </a:path>
              </a:pathLst>
            </a:cu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31" y="3099"/>
              <a:ext cx="3402" cy="680"/>
            </a:xfrm>
            <a:custGeom>
              <a:avLst/>
              <a:gdLst/>
              <a:ahLst/>
              <a:cxnLst>
                <a:cxn ang="0">
                  <a:pos x="3402" y="0"/>
                </a:cxn>
                <a:cxn ang="0">
                  <a:pos x="2812" y="0"/>
                </a:cxn>
                <a:cxn ang="0">
                  <a:pos x="2812" y="90"/>
                </a:cxn>
                <a:cxn ang="0">
                  <a:pos x="2268" y="90"/>
                </a:cxn>
                <a:cxn ang="0">
                  <a:pos x="2268" y="226"/>
                </a:cxn>
                <a:cxn ang="0">
                  <a:pos x="1723" y="226"/>
                </a:cxn>
                <a:cxn ang="0">
                  <a:pos x="1134" y="226"/>
                </a:cxn>
                <a:cxn ang="0">
                  <a:pos x="1134" y="317"/>
                </a:cxn>
                <a:cxn ang="0">
                  <a:pos x="544" y="317"/>
                </a:cxn>
                <a:cxn ang="0">
                  <a:pos x="544" y="408"/>
                </a:cxn>
                <a:cxn ang="0">
                  <a:pos x="0" y="408"/>
                </a:cxn>
                <a:cxn ang="0">
                  <a:pos x="0" y="680"/>
                </a:cxn>
                <a:cxn ang="0">
                  <a:pos x="3402" y="680"/>
                </a:cxn>
                <a:cxn ang="0">
                  <a:pos x="3402" y="0"/>
                </a:cxn>
              </a:cxnLst>
              <a:rect l="0" t="0" r="r" b="b"/>
              <a:pathLst>
                <a:path w="3402" h="680">
                  <a:moveTo>
                    <a:pt x="3402" y="0"/>
                  </a:moveTo>
                  <a:lnTo>
                    <a:pt x="2812" y="0"/>
                  </a:lnTo>
                  <a:lnTo>
                    <a:pt x="2812" y="90"/>
                  </a:lnTo>
                  <a:lnTo>
                    <a:pt x="2268" y="90"/>
                  </a:lnTo>
                  <a:lnTo>
                    <a:pt x="2268" y="226"/>
                  </a:lnTo>
                  <a:lnTo>
                    <a:pt x="1723" y="226"/>
                  </a:lnTo>
                  <a:lnTo>
                    <a:pt x="1134" y="226"/>
                  </a:lnTo>
                  <a:lnTo>
                    <a:pt x="1134" y="317"/>
                  </a:lnTo>
                  <a:lnTo>
                    <a:pt x="544" y="317"/>
                  </a:lnTo>
                  <a:lnTo>
                    <a:pt x="544" y="408"/>
                  </a:lnTo>
                  <a:lnTo>
                    <a:pt x="0" y="408"/>
                  </a:lnTo>
                  <a:lnTo>
                    <a:pt x="0" y="680"/>
                  </a:lnTo>
                  <a:lnTo>
                    <a:pt x="3402" y="68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975" y="1965"/>
              <a:ext cx="0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565" y="1738"/>
              <a:ext cx="0" cy="2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2145" y="1511"/>
              <a:ext cx="0" cy="2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2699" y="1284"/>
              <a:ext cx="0" cy="24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3243" y="1057"/>
              <a:ext cx="0" cy="2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431" y="1057"/>
              <a:ext cx="3402" cy="1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3243" y="1048"/>
              <a:ext cx="2494" cy="2050"/>
              <a:chOff x="3243" y="1048"/>
              <a:chExt cx="2494" cy="2050"/>
            </a:xfrm>
          </p:grpSpPr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243" y="3098"/>
                <a:ext cx="24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flipV="1">
                <a:off x="3243" y="2373"/>
                <a:ext cx="24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V="1">
                <a:off x="3243" y="1692"/>
                <a:ext cx="24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V="1">
                <a:off x="3243" y="1048"/>
                <a:ext cx="24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2685" y="127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2141" y="150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565" y="172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984" y="195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431" y="218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2685" y="1820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141" y="195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565" y="209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984" y="221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431" y="241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2694" y="2454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2150" y="254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1574" y="263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993" y="280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440" y="290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2685" y="318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2141" y="332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1565" y="332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984" y="341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431" y="3507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1146" y="1163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" indent="-95250" algn="ctr"/>
              <a:r>
                <a:rPr lang="en-US" sz="1200" i="1"/>
                <a:t>Technological frontier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1655" y="1529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4925" y="1003985"/>
            <a:ext cx="7019926" cy="5164137"/>
            <a:chOff x="22" y="727"/>
            <a:chExt cx="4422" cy="3253"/>
          </a:xfrm>
        </p:grpSpPr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431" y="1168"/>
              <a:ext cx="9" cy="26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908" y="3768"/>
              <a:ext cx="18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438" y="3768"/>
              <a:ext cx="2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10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2005" y="3768"/>
              <a:ext cx="2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15</a:t>
              </a: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559" y="3768"/>
              <a:ext cx="2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20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3130" y="3768"/>
              <a:ext cx="25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25</a:t>
              </a:r>
            </a:p>
          </p:txBody>
        </p:sp>
        <p:sp>
          <p:nvSpPr>
            <p:cNvPr id="61" name="Text Box 60"/>
            <p:cNvSpPr txBox="1">
              <a:spLocks noChangeArrowheads="1"/>
            </p:cNvSpPr>
            <p:nvPr/>
          </p:nvSpPr>
          <p:spPr bwMode="auto">
            <a:xfrm>
              <a:off x="3702" y="376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30</a:t>
              </a: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3888" y="3776"/>
              <a:ext cx="5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0" i="1"/>
                <a:t>Time(Years)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22" y="727"/>
              <a:ext cx="81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" indent="-95250" algn="ctr"/>
              <a:r>
                <a:rPr lang="en-US" sz="1200" i="1"/>
                <a:t>Technological capability level</a:t>
              </a:r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423" y="3779"/>
              <a:ext cx="34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70"/>
          <p:cNvGrpSpPr>
            <a:grpSpLocks/>
          </p:cNvGrpSpPr>
          <p:nvPr/>
        </p:nvGrpSpPr>
        <p:grpSpPr bwMode="auto">
          <a:xfrm>
            <a:off x="684213" y="1896799"/>
            <a:ext cx="5472112" cy="3240088"/>
            <a:chOff x="431" y="1298"/>
            <a:chExt cx="3447" cy="2041"/>
          </a:xfrm>
        </p:grpSpPr>
        <p:sp>
          <p:nvSpPr>
            <p:cNvPr id="66" name="Freeform 49"/>
            <p:cNvSpPr>
              <a:spLocks/>
            </p:cNvSpPr>
            <p:nvPr/>
          </p:nvSpPr>
          <p:spPr bwMode="auto">
            <a:xfrm>
              <a:off x="431" y="1420"/>
              <a:ext cx="3402" cy="1874"/>
            </a:xfrm>
            <a:custGeom>
              <a:avLst/>
              <a:gdLst/>
              <a:ahLst/>
              <a:cxnLst>
                <a:cxn ang="0">
                  <a:pos x="0" y="1270"/>
                </a:cxn>
                <a:cxn ang="0">
                  <a:pos x="408" y="1225"/>
                </a:cxn>
                <a:cxn ang="0">
                  <a:pos x="725" y="1134"/>
                </a:cxn>
                <a:cxn ang="0">
                  <a:pos x="1088" y="998"/>
                </a:cxn>
                <a:cxn ang="0">
                  <a:pos x="1496" y="953"/>
                </a:cxn>
                <a:cxn ang="0">
                  <a:pos x="1859" y="726"/>
                </a:cxn>
                <a:cxn ang="0">
                  <a:pos x="2131" y="590"/>
                </a:cxn>
                <a:cxn ang="0">
                  <a:pos x="2449" y="363"/>
                </a:cxn>
                <a:cxn ang="0">
                  <a:pos x="2948" y="136"/>
                </a:cxn>
                <a:cxn ang="0">
                  <a:pos x="3220" y="46"/>
                </a:cxn>
                <a:cxn ang="0">
                  <a:pos x="3402" y="0"/>
                </a:cxn>
              </a:cxnLst>
              <a:rect l="0" t="0" r="r" b="b"/>
              <a:pathLst>
                <a:path w="3402" h="1270">
                  <a:moveTo>
                    <a:pt x="0" y="1270"/>
                  </a:moveTo>
                  <a:cubicBezTo>
                    <a:pt x="143" y="1259"/>
                    <a:pt x="287" y="1248"/>
                    <a:pt x="408" y="1225"/>
                  </a:cubicBezTo>
                  <a:cubicBezTo>
                    <a:pt x="529" y="1202"/>
                    <a:pt x="612" y="1172"/>
                    <a:pt x="725" y="1134"/>
                  </a:cubicBezTo>
                  <a:cubicBezTo>
                    <a:pt x="838" y="1096"/>
                    <a:pt x="960" y="1028"/>
                    <a:pt x="1088" y="998"/>
                  </a:cubicBezTo>
                  <a:cubicBezTo>
                    <a:pt x="1216" y="968"/>
                    <a:pt x="1368" y="998"/>
                    <a:pt x="1496" y="953"/>
                  </a:cubicBezTo>
                  <a:cubicBezTo>
                    <a:pt x="1624" y="908"/>
                    <a:pt x="1753" y="786"/>
                    <a:pt x="1859" y="726"/>
                  </a:cubicBezTo>
                  <a:cubicBezTo>
                    <a:pt x="1965" y="666"/>
                    <a:pt x="2033" y="650"/>
                    <a:pt x="2131" y="590"/>
                  </a:cubicBezTo>
                  <a:cubicBezTo>
                    <a:pt x="2229" y="530"/>
                    <a:pt x="2313" y="439"/>
                    <a:pt x="2449" y="363"/>
                  </a:cubicBezTo>
                  <a:cubicBezTo>
                    <a:pt x="2585" y="287"/>
                    <a:pt x="2820" y="189"/>
                    <a:pt x="2948" y="136"/>
                  </a:cubicBezTo>
                  <a:cubicBezTo>
                    <a:pt x="3076" y="83"/>
                    <a:pt x="3144" y="69"/>
                    <a:pt x="3220" y="46"/>
                  </a:cubicBezTo>
                  <a:cubicBezTo>
                    <a:pt x="3296" y="23"/>
                    <a:pt x="3349" y="11"/>
                    <a:pt x="3402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50"/>
            <p:cNvSpPr txBox="1">
              <a:spLocks noChangeArrowheads="1"/>
            </p:cNvSpPr>
            <p:nvPr/>
          </p:nvSpPr>
          <p:spPr bwMode="auto">
            <a:xfrm>
              <a:off x="2759" y="2162"/>
              <a:ext cx="90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" indent="-95250" algn="ctr"/>
              <a:r>
                <a:rPr lang="en-US" sz="1200" i="1"/>
                <a:t>Technological capability level accumulated in firm/nucleus </a:t>
              </a:r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3532" y="2605"/>
              <a:ext cx="46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476" y="2704"/>
              <a:ext cx="3402" cy="635"/>
            </a:xfrm>
            <a:custGeom>
              <a:avLst/>
              <a:gdLst/>
              <a:ahLst/>
              <a:cxnLst>
                <a:cxn ang="0">
                  <a:pos x="0" y="1270"/>
                </a:cxn>
                <a:cxn ang="0">
                  <a:pos x="408" y="1225"/>
                </a:cxn>
                <a:cxn ang="0">
                  <a:pos x="725" y="1134"/>
                </a:cxn>
                <a:cxn ang="0">
                  <a:pos x="1088" y="998"/>
                </a:cxn>
                <a:cxn ang="0">
                  <a:pos x="1496" y="953"/>
                </a:cxn>
                <a:cxn ang="0">
                  <a:pos x="1859" y="726"/>
                </a:cxn>
                <a:cxn ang="0">
                  <a:pos x="2131" y="590"/>
                </a:cxn>
                <a:cxn ang="0">
                  <a:pos x="2449" y="363"/>
                </a:cxn>
                <a:cxn ang="0">
                  <a:pos x="2948" y="136"/>
                </a:cxn>
                <a:cxn ang="0">
                  <a:pos x="3220" y="46"/>
                </a:cxn>
                <a:cxn ang="0">
                  <a:pos x="3402" y="0"/>
                </a:cxn>
              </a:cxnLst>
              <a:rect l="0" t="0" r="r" b="b"/>
              <a:pathLst>
                <a:path w="3402" h="1270">
                  <a:moveTo>
                    <a:pt x="0" y="1270"/>
                  </a:moveTo>
                  <a:cubicBezTo>
                    <a:pt x="143" y="1259"/>
                    <a:pt x="287" y="1248"/>
                    <a:pt x="408" y="1225"/>
                  </a:cubicBezTo>
                  <a:cubicBezTo>
                    <a:pt x="529" y="1202"/>
                    <a:pt x="612" y="1172"/>
                    <a:pt x="725" y="1134"/>
                  </a:cubicBezTo>
                  <a:cubicBezTo>
                    <a:pt x="838" y="1096"/>
                    <a:pt x="960" y="1028"/>
                    <a:pt x="1088" y="998"/>
                  </a:cubicBezTo>
                  <a:cubicBezTo>
                    <a:pt x="1216" y="968"/>
                    <a:pt x="1368" y="998"/>
                    <a:pt x="1496" y="953"/>
                  </a:cubicBezTo>
                  <a:cubicBezTo>
                    <a:pt x="1624" y="908"/>
                    <a:pt x="1753" y="786"/>
                    <a:pt x="1859" y="726"/>
                  </a:cubicBezTo>
                  <a:cubicBezTo>
                    <a:pt x="1965" y="666"/>
                    <a:pt x="2033" y="650"/>
                    <a:pt x="2131" y="590"/>
                  </a:cubicBezTo>
                  <a:cubicBezTo>
                    <a:pt x="2229" y="530"/>
                    <a:pt x="2313" y="439"/>
                    <a:pt x="2449" y="363"/>
                  </a:cubicBezTo>
                  <a:cubicBezTo>
                    <a:pt x="2585" y="287"/>
                    <a:pt x="2820" y="189"/>
                    <a:pt x="2948" y="136"/>
                  </a:cubicBezTo>
                  <a:cubicBezTo>
                    <a:pt x="3076" y="83"/>
                    <a:pt x="3144" y="69"/>
                    <a:pt x="3220" y="46"/>
                  </a:cubicBezTo>
                  <a:cubicBezTo>
                    <a:pt x="3296" y="23"/>
                    <a:pt x="3349" y="11"/>
                    <a:pt x="3402" y="0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H="1" flipV="1">
              <a:off x="2834" y="2053"/>
              <a:ext cx="45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3295" y="1298"/>
              <a:ext cx="468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i="1">
                  <a:solidFill>
                    <a:srgbClr val="FF0000"/>
                  </a:solidFill>
                </a:rPr>
                <a:t>ACTIVE</a:t>
              </a:r>
            </a:p>
          </p:txBody>
        </p:sp>
        <p:sp>
          <p:nvSpPr>
            <p:cNvPr id="72" name="Text Box 67"/>
            <p:cNvSpPr txBox="1">
              <a:spLocks noChangeArrowheads="1"/>
            </p:cNvSpPr>
            <p:nvPr/>
          </p:nvSpPr>
          <p:spPr bwMode="auto">
            <a:xfrm>
              <a:off x="3258" y="2840"/>
              <a:ext cx="542" cy="15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1"/>
                  </a:solidFill>
                </a:rPr>
                <a:t>PASSIVE</a:t>
              </a:r>
              <a:endParaRPr lang="en-US" sz="1600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85750" y="64892"/>
            <a:ext cx="7786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ea typeface="+mj-ea"/>
              </a:rPr>
              <a:t>Accumulating higher level of capabilities</a:t>
            </a:r>
            <a:endParaRPr lang="en-US" sz="2800" b="1" dirty="0">
              <a:ea typeface="+mj-ea"/>
            </a:endParaRPr>
          </a:p>
        </p:txBody>
      </p:sp>
      <p:sp>
        <p:nvSpPr>
          <p:cNvPr id="75" name="Text Box 48"/>
          <p:cNvSpPr txBox="1">
            <a:spLocks noChangeArrowheads="1"/>
          </p:cNvSpPr>
          <p:nvPr/>
        </p:nvSpPr>
        <p:spPr bwMode="auto">
          <a:xfrm>
            <a:off x="608141" y="6127577"/>
            <a:ext cx="23326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0" i="1" u="sng" dirty="0"/>
              <a:t>Source</a:t>
            </a:r>
            <a:r>
              <a:rPr lang="en-US" sz="900" b="0" dirty="0"/>
              <a:t>: Based on De </a:t>
            </a:r>
            <a:r>
              <a:rPr lang="en-US" sz="900" b="0" dirty="0" err="1"/>
              <a:t>Figueiredo</a:t>
            </a:r>
            <a:r>
              <a:rPr lang="en-US" sz="900" b="0" dirty="0"/>
              <a:t> E (2000)</a:t>
            </a:r>
          </a:p>
        </p:txBody>
      </p:sp>
      <p:sp>
        <p:nvSpPr>
          <p:cNvPr id="77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11651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World-class programme</a:t>
            </a:r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2A2456AD-E12D-4E97-8CC2-2B32B2B42181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smtClean="0">
              <a:solidFill>
                <a:schemeClr val="bg2"/>
              </a:solidFill>
            </a:endParaRPr>
          </a:p>
        </p:txBody>
      </p:sp>
      <p:pic>
        <p:nvPicPr>
          <p:cNvPr id="27653" name="Picture 2" descr="C:\Users\aguipr9\AppData\Local\Microsoft\Windows\Temporary Internet Files\Content.Outlook\9RGTG78Q\ILUSTRACION MINERIACAMBIO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3" y="1152525"/>
            <a:ext cx="4122738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final arte diagrama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70" y="1152525"/>
            <a:ext cx="5114925" cy="49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10384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1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4BDFEE3E-8843-42D0-8808-C9E1FACC40B4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>
          <a:xfrm>
            <a:off x="468000" y="1296000"/>
            <a:ext cx="8210550" cy="462915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b="0" dirty="0" smtClean="0">
                <a:latin typeface="Arial" charset="0"/>
                <a:cs typeface="Arial" charset="0"/>
              </a:rPr>
              <a:t>Drivers, challenges and opportunities</a:t>
            </a:r>
          </a:p>
          <a:p>
            <a:pPr marL="514350" indent="-51435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GB" sz="20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b="0" dirty="0" smtClean="0">
                <a:latin typeface="Arial" charset="0"/>
                <a:cs typeface="Arial" charset="0"/>
              </a:rPr>
              <a:t>Key component of a learning system: World-class supplier development programme</a:t>
            </a:r>
          </a:p>
          <a:p>
            <a:pPr marL="514350" indent="-51435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GB" sz="20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b="0" dirty="0" smtClean="0">
                <a:latin typeface="Arial" charset="0"/>
                <a:cs typeface="Arial" charset="0"/>
              </a:rPr>
              <a:t>Examples</a:t>
            </a:r>
          </a:p>
          <a:p>
            <a:pPr marL="514350" indent="-51435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GB" sz="2000" b="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b="0" dirty="0" smtClean="0">
                <a:latin typeface="Arial" charset="0"/>
                <a:cs typeface="Arial" charset="0"/>
              </a:rPr>
              <a:t>Industry level effort</a:t>
            </a:r>
          </a:p>
        </p:txBody>
      </p:sp>
      <p:sp>
        <p:nvSpPr>
          <p:cNvPr id="7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44"/>
          <p:cNvSpPr/>
          <p:nvPr/>
        </p:nvSpPr>
        <p:spPr bwMode="auto">
          <a:xfrm>
            <a:off x="4953696" y="1760857"/>
            <a:ext cx="638144" cy="3273327"/>
          </a:xfrm>
          <a:prstGeom prst="stripedRightArrow">
            <a:avLst>
              <a:gd name="adj1" fmla="val 56834"/>
              <a:gd name="adj2" fmla="val 76203"/>
            </a:avLst>
          </a:prstGeom>
          <a:solidFill>
            <a:srgbClr val="E851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ángulo 29"/>
          <p:cNvSpPr/>
          <p:nvPr/>
        </p:nvSpPr>
        <p:spPr>
          <a:xfrm>
            <a:off x="6020282" y="1237338"/>
            <a:ext cx="3003128" cy="13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endParaRPr lang="es-CL" sz="1600" b="1" i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3" name="Rectangle 87"/>
          <p:cNvSpPr>
            <a:spLocks noChangeArrowheads="1"/>
          </p:cNvSpPr>
          <p:nvPr/>
        </p:nvSpPr>
        <p:spPr bwMode="auto">
          <a:xfrm>
            <a:off x="119359" y="3966580"/>
            <a:ext cx="5028705" cy="2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b="1" dirty="0">
                <a:solidFill>
                  <a:srgbClr val="002060"/>
                </a:solidFill>
                <a:latin typeface="Arial Narrow" pitchFamily="34" charset="0"/>
              </a:rPr>
              <a:t>Mineral: Menor Ley, Mayor Profundidad y Dureza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7654" y="1133181"/>
            <a:ext cx="4816256" cy="5063475"/>
            <a:chOff x="36064" y="1133176"/>
            <a:chExt cx="4889599" cy="5134274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412063" y="1353207"/>
              <a:ext cx="4320442" cy="1944910"/>
            </a:xfrm>
            <a:custGeom>
              <a:avLst/>
              <a:gdLst>
                <a:gd name="T0" fmla="*/ 0 w 2991"/>
                <a:gd name="T1" fmla="*/ 1574 h 1574"/>
                <a:gd name="T2" fmla="*/ 658 w 2991"/>
                <a:gd name="T3" fmla="*/ 1507 h 1574"/>
                <a:gd name="T4" fmla="*/ 1661 w 2991"/>
                <a:gd name="T5" fmla="*/ 1253 h 1574"/>
                <a:gd name="T6" fmla="*/ 2458 w 2991"/>
                <a:gd name="T7" fmla="*/ 806 h 1574"/>
                <a:gd name="T8" fmla="*/ 2991 w 2991"/>
                <a:gd name="T9" fmla="*/ 0 h 1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1"/>
                <a:gd name="T16" fmla="*/ 0 h 1574"/>
                <a:gd name="T17" fmla="*/ 2991 w 2991"/>
                <a:gd name="T18" fmla="*/ 1574 h 1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1" h="1574">
                  <a:moveTo>
                    <a:pt x="0" y="1574"/>
                  </a:moveTo>
                  <a:cubicBezTo>
                    <a:pt x="190" y="1567"/>
                    <a:pt x="381" y="1560"/>
                    <a:pt x="658" y="1507"/>
                  </a:cubicBezTo>
                  <a:cubicBezTo>
                    <a:pt x="935" y="1454"/>
                    <a:pt x="1361" y="1370"/>
                    <a:pt x="1661" y="1253"/>
                  </a:cubicBezTo>
                  <a:cubicBezTo>
                    <a:pt x="1961" y="1136"/>
                    <a:pt x="2236" y="1015"/>
                    <a:pt x="2458" y="806"/>
                  </a:cubicBezTo>
                  <a:cubicBezTo>
                    <a:pt x="2680" y="597"/>
                    <a:pt x="2902" y="134"/>
                    <a:pt x="2991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L" sz="1800" b="1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940425" y="2348603"/>
              <a:ext cx="21178" cy="99157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L" i="1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4615064" y="3343848"/>
              <a:ext cx="18784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endParaRPr lang="es-CL" sz="1000" b="1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401098" y="3442448"/>
              <a:ext cx="2668146" cy="343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7313" indent="-87313" algn="l"/>
              <a:r>
                <a:rPr lang="es-CL" sz="800" dirty="0" err="1" smtClean="0">
                  <a:solidFill>
                    <a:srgbClr val="5B5B5B"/>
                  </a:solidFill>
                  <a:latin typeface="+mn-lt"/>
                </a:rPr>
                <a:t>Source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:   </a:t>
              </a:r>
              <a:r>
                <a:rPr lang="es-CL" sz="800" dirty="0" err="1" smtClean="0">
                  <a:solidFill>
                    <a:srgbClr val="5B5B5B"/>
                  </a:solidFill>
                  <a:latin typeface="+mn-lt"/>
                </a:rPr>
                <a:t>World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 </a:t>
              </a:r>
              <a:r>
                <a:rPr lang="es-CL" sz="800" dirty="0">
                  <a:solidFill>
                    <a:srgbClr val="5B5B5B"/>
                  </a:solidFill>
                  <a:latin typeface="+mn-lt"/>
                </a:rPr>
                <a:t>Metal </a:t>
              </a:r>
              <a:r>
                <a:rPr lang="es-CL" sz="800" dirty="0" err="1">
                  <a:solidFill>
                    <a:srgbClr val="5B5B5B"/>
                  </a:solidFill>
                  <a:latin typeface="+mn-lt"/>
                </a:rPr>
                <a:t>Statistics</a:t>
              </a:r>
              <a:r>
                <a:rPr lang="es-CL" sz="800" dirty="0">
                  <a:solidFill>
                    <a:srgbClr val="5B5B5B"/>
                  </a:solidFill>
                  <a:latin typeface="+mn-lt"/>
                </a:rPr>
                <a:t>, </a:t>
              </a:r>
              <a:r>
                <a:rPr lang="es-CL" sz="800" dirty="0" err="1">
                  <a:solidFill>
                    <a:srgbClr val="5B5B5B"/>
                  </a:solidFill>
                  <a:latin typeface="+mn-lt"/>
                </a:rPr>
                <a:t>March</a:t>
              </a:r>
              <a:r>
                <a:rPr lang="es-CL" sz="800" dirty="0">
                  <a:solidFill>
                    <a:srgbClr val="5B5B5B"/>
                  </a:solidFill>
                  <a:latin typeface="+mn-lt"/>
                </a:rPr>
                <a:t> 2010 and 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  </a:t>
              </a:r>
            </a:p>
            <a:p>
              <a:pPr marL="87313" indent="-87313" algn="l"/>
              <a:r>
                <a:rPr lang="es-CL" sz="800" dirty="0">
                  <a:solidFill>
                    <a:srgbClr val="5B5B5B"/>
                  </a:solidFill>
                  <a:latin typeface="+mn-lt"/>
                </a:rPr>
                <a:t>	 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           </a:t>
              </a:r>
              <a:r>
                <a:rPr lang="es-CL" sz="800" dirty="0" err="1" smtClean="0">
                  <a:solidFill>
                    <a:srgbClr val="5B5B5B"/>
                  </a:solidFill>
                  <a:latin typeface="+mn-lt"/>
                </a:rPr>
                <a:t>Yearbook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 </a:t>
              </a:r>
              <a:r>
                <a:rPr lang="es-CL" sz="800" dirty="0">
                  <a:solidFill>
                    <a:srgbClr val="5B5B5B"/>
                  </a:solidFill>
                  <a:latin typeface="+mn-lt"/>
                </a:rPr>
                <a:t>2008 – Producción Mundial</a:t>
              </a:r>
              <a:r>
                <a:rPr lang="es-CL" sz="800" dirty="0" smtClean="0">
                  <a:solidFill>
                    <a:srgbClr val="5B5B5B"/>
                  </a:solidFill>
                  <a:latin typeface="+mn-lt"/>
                </a:rPr>
                <a:t>.</a:t>
              </a:r>
              <a:endParaRPr lang="es-CL" sz="800" dirty="0">
                <a:solidFill>
                  <a:srgbClr val="5B5B5B"/>
                </a:solidFill>
                <a:latin typeface="+mn-lt"/>
              </a:endParaRPr>
            </a:p>
          </p:txBody>
        </p:sp>
        <p:sp>
          <p:nvSpPr>
            <p:cNvPr id="11" name="Rectangle 87"/>
            <p:cNvSpPr>
              <a:spLocks noChangeArrowheads="1"/>
            </p:cNvSpPr>
            <p:nvPr/>
          </p:nvSpPr>
          <p:spPr bwMode="auto">
            <a:xfrm>
              <a:off x="414646" y="1133176"/>
              <a:ext cx="4088490" cy="31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World Cu Production</a:t>
              </a:r>
            </a:p>
          </p:txBody>
        </p:sp>
        <p:sp>
          <p:nvSpPr>
            <p:cNvPr id="18" name="24 CuadroTexto"/>
            <p:cNvSpPr txBox="1">
              <a:spLocks noChangeArrowheads="1"/>
            </p:cNvSpPr>
            <p:nvPr/>
          </p:nvSpPr>
          <p:spPr bwMode="auto">
            <a:xfrm>
              <a:off x="133880" y="3079214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5</a:t>
              </a:r>
              <a:endParaRPr lang="es-ES" dirty="0"/>
            </a:p>
          </p:txBody>
        </p:sp>
        <p:sp>
          <p:nvSpPr>
            <p:cNvPr id="19" name="25 CuadroTexto"/>
            <p:cNvSpPr txBox="1">
              <a:spLocks noChangeArrowheads="1"/>
            </p:cNvSpPr>
            <p:nvPr/>
          </p:nvSpPr>
          <p:spPr bwMode="auto">
            <a:xfrm>
              <a:off x="133880" y="2817802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10</a:t>
              </a:r>
              <a:endParaRPr lang="es-ES" dirty="0"/>
            </a:p>
          </p:txBody>
        </p:sp>
        <p:sp>
          <p:nvSpPr>
            <p:cNvPr id="20" name="26 CuadroTexto"/>
            <p:cNvSpPr txBox="1">
              <a:spLocks noChangeArrowheads="1"/>
            </p:cNvSpPr>
            <p:nvPr/>
          </p:nvSpPr>
          <p:spPr bwMode="auto">
            <a:xfrm>
              <a:off x="133880" y="2556390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15</a:t>
              </a:r>
              <a:endParaRPr lang="es-ES" dirty="0"/>
            </a:p>
          </p:txBody>
        </p:sp>
        <p:sp>
          <p:nvSpPr>
            <p:cNvPr id="21" name="27 CuadroTexto"/>
            <p:cNvSpPr txBox="1">
              <a:spLocks noChangeArrowheads="1"/>
            </p:cNvSpPr>
            <p:nvPr/>
          </p:nvSpPr>
          <p:spPr bwMode="auto">
            <a:xfrm>
              <a:off x="133880" y="2293985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20</a:t>
              </a:r>
              <a:endParaRPr lang="es-ES" dirty="0"/>
            </a:p>
          </p:txBody>
        </p:sp>
        <p:sp>
          <p:nvSpPr>
            <p:cNvPr id="22" name="28 CuadroTexto"/>
            <p:cNvSpPr txBox="1">
              <a:spLocks noChangeArrowheads="1"/>
            </p:cNvSpPr>
            <p:nvPr/>
          </p:nvSpPr>
          <p:spPr bwMode="auto">
            <a:xfrm>
              <a:off x="133880" y="2033566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25</a:t>
              </a:r>
              <a:endParaRPr lang="es-ES" dirty="0"/>
            </a:p>
          </p:txBody>
        </p:sp>
        <p:sp>
          <p:nvSpPr>
            <p:cNvPr id="23" name="29 CuadroTexto"/>
            <p:cNvSpPr txBox="1">
              <a:spLocks noChangeArrowheads="1"/>
            </p:cNvSpPr>
            <p:nvPr/>
          </p:nvSpPr>
          <p:spPr bwMode="auto">
            <a:xfrm>
              <a:off x="133880" y="1771160"/>
              <a:ext cx="267217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30</a:t>
              </a:r>
              <a:endParaRPr lang="es-ES" dirty="0"/>
            </a:p>
          </p:txBody>
        </p:sp>
        <p:sp>
          <p:nvSpPr>
            <p:cNvPr id="24" name="30 CuadroTexto"/>
            <p:cNvSpPr txBox="1">
              <a:spLocks noChangeArrowheads="1"/>
            </p:cNvSpPr>
            <p:nvPr/>
          </p:nvSpPr>
          <p:spPr bwMode="auto">
            <a:xfrm>
              <a:off x="133880" y="1509748"/>
              <a:ext cx="267218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r>
                <a:rPr lang="es-CL" dirty="0"/>
                <a:t>35</a:t>
              </a:r>
              <a:endParaRPr lang="es-ES" dirty="0"/>
            </a:p>
          </p:txBody>
        </p:sp>
        <p:cxnSp>
          <p:nvCxnSpPr>
            <p:cNvPr id="25" name="32 Conector recto"/>
            <p:cNvCxnSpPr>
              <a:cxnSpLocks noChangeShapeType="1"/>
            </p:cNvCxnSpPr>
            <p:nvPr/>
          </p:nvCxnSpPr>
          <p:spPr bwMode="auto">
            <a:xfrm>
              <a:off x="405103" y="1345000"/>
              <a:ext cx="2017" cy="208135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35 Conector recto de flecha"/>
            <p:cNvCxnSpPr>
              <a:cxnSpLocks noChangeShapeType="1"/>
            </p:cNvCxnSpPr>
            <p:nvPr/>
          </p:nvCxnSpPr>
          <p:spPr bwMode="auto">
            <a:xfrm>
              <a:off x="411153" y="3416417"/>
              <a:ext cx="4470087" cy="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42 Conector recto"/>
            <p:cNvCxnSpPr>
              <a:cxnSpLocks noChangeShapeType="1"/>
            </p:cNvCxnSpPr>
            <p:nvPr/>
          </p:nvCxnSpPr>
          <p:spPr bwMode="auto">
            <a:xfrm flipV="1">
              <a:off x="3771029" y="3407934"/>
              <a:ext cx="0" cy="12623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44 Conector recto"/>
            <p:cNvCxnSpPr>
              <a:cxnSpLocks noChangeShapeType="1"/>
            </p:cNvCxnSpPr>
            <p:nvPr/>
          </p:nvCxnSpPr>
          <p:spPr bwMode="auto">
            <a:xfrm flipV="1">
              <a:off x="4504111" y="3413616"/>
              <a:ext cx="0" cy="12722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45 CuadroTexto"/>
            <p:cNvSpPr txBox="1">
              <a:spLocks noChangeArrowheads="1"/>
            </p:cNvSpPr>
            <p:nvPr/>
          </p:nvSpPr>
          <p:spPr bwMode="auto">
            <a:xfrm>
              <a:off x="3537341" y="3603893"/>
              <a:ext cx="493199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ctr"/>
              <a:r>
                <a:rPr lang="es-CL" dirty="0"/>
                <a:t>2006</a:t>
              </a:r>
              <a:endParaRPr lang="es-ES" dirty="0"/>
            </a:p>
          </p:txBody>
        </p:sp>
        <p:sp>
          <p:nvSpPr>
            <p:cNvPr id="30" name="46 CuadroTexto"/>
            <p:cNvSpPr txBox="1">
              <a:spLocks noChangeArrowheads="1"/>
            </p:cNvSpPr>
            <p:nvPr/>
          </p:nvSpPr>
          <p:spPr bwMode="auto">
            <a:xfrm>
              <a:off x="4237206" y="3599206"/>
              <a:ext cx="552584" cy="2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defPPr>
                <a:defRPr lang="en-US"/>
              </a:defPPr>
              <a:lvl1pPr algn="r" eaLnBrk="1" hangingPunct="1">
                <a:defRPr sz="900" b="1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</a:defRPr>
              </a:lvl1pPr>
              <a:lvl2pPr marL="742950" indent="-28575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2pPr>
              <a:lvl3pPr marL="11430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3pPr>
              <a:lvl4pPr marL="16002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4pPr>
              <a:lvl5pPr marL="2057400" indent="-228600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ctr"/>
              <a:r>
                <a:rPr lang="es-CL" dirty="0"/>
                <a:t>2032</a:t>
              </a:r>
              <a:endParaRPr lang="es-ES" dirty="0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766" y="4538994"/>
              <a:ext cx="1151098" cy="762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reeform 1"/>
            <p:cNvSpPr>
              <a:spLocks/>
            </p:cNvSpPr>
            <p:nvPr/>
          </p:nvSpPr>
          <p:spPr bwMode="auto">
            <a:xfrm>
              <a:off x="3771691" y="1627417"/>
              <a:ext cx="698640" cy="175678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0" y="10800"/>
                </a:cxn>
                <a:cxn ang="0">
                  <a:pos x="8980" y="6925"/>
                </a:cxn>
                <a:cxn ang="0">
                  <a:pos x="16018" y="3380"/>
                </a:cxn>
                <a:cxn ang="0">
                  <a:pos x="21600" y="0"/>
                </a:cxn>
                <a:cxn ang="0">
                  <a:pos x="21600" y="21518"/>
                </a:cxn>
                <a:cxn ang="0">
                  <a:pos x="0" y="2160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10800"/>
                  </a:lnTo>
                  <a:lnTo>
                    <a:pt x="8980" y="6925"/>
                  </a:lnTo>
                  <a:lnTo>
                    <a:pt x="16018" y="3380"/>
                  </a:lnTo>
                  <a:lnTo>
                    <a:pt x="21600" y="0"/>
                  </a:lnTo>
                  <a:lnTo>
                    <a:pt x="21600" y="21518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E85100"/>
            </a:solidFill>
            <a:ln w="12700" cap="flat">
              <a:solidFill>
                <a:srgbClr val="592708">
                  <a:alpha val="68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 sz="1100"/>
            </a:p>
          </p:txBody>
        </p:sp>
        <p:sp>
          <p:nvSpPr>
            <p:cNvPr id="15" name="Freeform 2"/>
            <p:cNvSpPr>
              <a:spLocks/>
            </p:cNvSpPr>
            <p:nvPr/>
          </p:nvSpPr>
          <p:spPr bwMode="auto">
            <a:xfrm>
              <a:off x="401097" y="1526576"/>
              <a:ext cx="4102038" cy="1818951"/>
            </a:xfrm>
            <a:custGeom>
              <a:avLst/>
              <a:gdLst>
                <a:gd name="T0" fmla="*/ 0 w 21600"/>
                <a:gd name="T1" fmla="*/ 555846192 h 21600"/>
                <a:gd name="T2" fmla="*/ 643622815 w 21600"/>
                <a:gd name="T3" fmla="*/ 533329263 h 21600"/>
                <a:gd name="T4" fmla="*/ 1388328498 w 21600"/>
                <a:gd name="T5" fmla="*/ 468326166 h 21600"/>
                <a:gd name="T6" fmla="*/ 1877720631 w 21600"/>
                <a:gd name="T7" fmla="*/ 392952328 h 21600"/>
                <a:gd name="T8" fmla="*/ 2147483647 w 21600"/>
                <a:gd name="T9" fmla="*/ 290069351 h 21600"/>
                <a:gd name="T10" fmla="*/ 2147483647 w 21600"/>
                <a:gd name="T11" fmla="*/ 113253717 h 21600"/>
                <a:gd name="T12" fmla="*/ 2147483647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1618" y="21447"/>
                    <a:pt x="3243" y="21295"/>
                    <a:pt x="5062" y="20725"/>
                  </a:cubicBezTo>
                  <a:cubicBezTo>
                    <a:pt x="6882" y="20156"/>
                    <a:pt x="9302" y="19101"/>
                    <a:pt x="10919" y="18199"/>
                  </a:cubicBezTo>
                  <a:cubicBezTo>
                    <a:pt x="12537" y="17297"/>
                    <a:pt x="13649" y="16422"/>
                    <a:pt x="14768" y="15270"/>
                  </a:cubicBezTo>
                  <a:cubicBezTo>
                    <a:pt x="15888" y="14118"/>
                    <a:pt x="16725" y="13077"/>
                    <a:pt x="17650" y="11272"/>
                  </a:cubicBezTo>
                  <a:cubicBezTo>
                    <a:pt x="18574" y="9467"/>
                    <a:pt x="19657" y="6275"/>
                    <a:pt x="20315" y="4401"/>
                  </a:cubicBezTo>
                  <a:cubicBezTo>
                    <a:pt x="20972" y="2526"/>
                    <a:pt x="21383" y="736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C447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s-CL" sz="1100"/>
            </a:p>
          </p:txBody>
        </p:sp>
        <p:sp>
          <p:nvSpPr>
            <p:cNvPr id="16" name="Rectangle 3"/>
            <p:cNvSpPr>
              <a:spLocks/>
            </p:cNvSpPr>
            <p:nvPr/>
          </p:nvSpPr>
          <p:spPr bwMode="auto">
            <a:xfrm>
              <a:off x="3697338" y="2959599"/>
              <a:ext cx="810238" cy="3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  <a:sym typeface="Helvetica Neue" charset="0"/>
                </a:rPr>
                <a:t>2007-2032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  <a:sym typeface="Helvetica Neue" charset="0"/>
                </a:rPr>
                <a:t>620 Mt</a:t>
              </a:r>
            </a:p>
          </p:txBody>
        </p:sp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2815230" y="2980622"/>
              <a:ext cx="828768" cy="3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  <a:sym typeface="Helvetica Neue" charset="0"/>
                </a:rPr>
                <a:t>1900-2006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+mn-lt"/>
                  <a:ea typeface="ヒラギノ角ゴ ProN W3" charset="0"/>
                  <a:cs typeface="ヒラギノ角ゴ ProN W3" charset="0"/>
                  <a:sym typeface="Helvetica Neue" charset="0"/>
                </a:rPr>
                <a:t>585 Mt</a:t>
              </a:r>
            </a:p>
          </p:txBody>
        </p:sp>
        <p:graphicFrame>
          <p:nvGraphicFramePr>
            <p:cNvPr id="32" name="2 Gráfico"/>
            <p:cNvGraphicFramePr/>
            <p:nvPr>
              <p:extLst>
                <p:ext uri="{D42A27DB-BD31-4B8C-83A1-F6EECF244321}">
                  <p14:modId xmlns:p14="http://schemas.microsoft.com/office/powerpoint/2010/main" val="2519370460"/>
                </p:ext>
              </p:extLst>
            </p:nvPr>
          </p:nvGraphicFramePr>
          <p:xfrm>
            <a:off x="36064" y="3747450"/>
            <a:ext cx="4889599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3" name="Título 1"/>
          <p:cNvSpPr txBox="1">
            <a:spLocks/>
          </p:cNvSpPr>
          <p:nvPr/>
        </p:nvSpPr>
        <p:spPr bwMode="auto">
          <a:xfrm>
            <a:off x="417513" y="9525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1.1 Drivers, challenges and opportunities</a:t>
            </a:r>
            <a:endParaRPr lang="en-GB" sz="2800" b="1" dirty="0"/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0" y="1221402"/>
            <a:ext cx="503701" cy="20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rPr>
              <a:t>Cu Mt</a:t>
            </a: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517817" y="3854559"/>
            <a:ext cx="4027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Cu Grade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5695397" y="2756239"/>
            <a:ext cx="1260000" cy="1260000"/>
          </a:xfrm>
          <a:prstGeom prst="ellipse">
            <a:avLst/>
          </a:prstGeom>
          <a:solidFill>
            <a:srgbClr val="E85100"/>
          </a:solidFill>
          <a:ln w="6350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736415" y="3099648"/>
            <a:ext cx="11784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/>
              <a:t>Mining companies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7828424" y="2712712"/>
            <a:ext cx="1260000" cy="1260000"/>
          </a:xfrm>
          <a:prstGeom prst="ellipse">
            <a:avLst/>
          </a:prstGeom>
          <a:solidFill>
            <a:srgbClr val="E85100"/>
          </a:solidFill>
          <a:ln w="6350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8002712" y="3098605"/>
            <a:ext cx="9618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/>
              <a:t>Suppliers</a:t>
            </a:r>
          </a:p>
          <a:p>
            <a:pPr algn="ctr"/>
            <a:r>
              <a:rPr lang="en-US" dirty="0" smtClean="0"/>
              <a:t>(KIMS)</a:t>
            </a:r>
            <a:endParaRPr lang="en-US" dirty="0"/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7049048" y="2981664"/>
            <a:ext cx="720000" cy="360000"/>
          </a:xfrm>
          <a:prstGeom prst="rightArrow">
            <a:avLst>
              <a:gd name="adj1" fmla="val 36769"/>
              <a:gd name="adj2" fmla="val 99238"/>
            </a:avLst>
          </a:prstGeom>
          <a:solidFill>
            <a:schemeClr val="accent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s-ES" dirty="0"/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 rot="10800000">
            <a:off x="7066912" y="3461126"/>
            <a:ext cx="720000" cy="360000"/>
          </a:xfrm>
          <a:prstGeom prst="rightArrow">
            <a:avLst>
              <a:gd name="adj1" fmla="val 36769"/>
              <a:gd name="adj2" fmla="val 99238"/>
            </a:avLst>
          </a:prstGeom>
          <a:solidFill>
            <a:schemeClr val="accent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4BDFEE3E-8843-42D0-8808-C9E1FACC40B4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dirty="0" smtClean="0">
              <a:solidFill>
                <a:schemeClr val="bg2"/>
              </a:solidFill>
            </a:endParaRPr>
          </a:p>
        </p:txBody>
      </p:sp>
      <p:grpSp>
        <p:nvGrpSpPr>
          <p:cNvPr id="75" name="Group 141"/>
          <p:cNvGrpSpPr>
            <a:grpSpLocks/>
          </p:cNvGrpSpPr>
          <p:nvPr/>
        </p:nvGrpSpPr>
        <p:grpSpPr bwMode="auto">
          <a:xfrm>
            <a:off x="6191250" y="4475458"/>
            <a:ext cx="2743200" cy="1593850"/>
            <a:chOff x="2601" y="3270"/>
            <a:chExt cx="243" cy="243"/>
          </a:xfrm>
        </p:grpSpPr>
        <p:sp>
          <p:nvSpPr>
            <p:cNvPr id="76" name="Freeform 121"/>
            <p:cNvSpPr>
              <a:spLocks/>
            </p:cNvSpPr>
            <p:nvPr/>
          </p:nvSpPr>
          <p:spPr bwMode="auto">
            <a:xfrm>
              <a:off x="2627" y="3286"/>
              <a:ext cx="217" cy="227"/>
            </a:xfrm>
            <a:custGeom>
              <a:avLst/>
              <a:gdLst>
                <a:gd name="T0" fmla="*/ 434 w 434"/>
                <a:gd name="T1" fmla="*/ 207 h 454"/>
                <a:gd name="T2" fmla="*/ 422 w 434"/>
                <a:gd name="T3" fmla="*/ 135 h 454"/>
                <a:gd name="T4" fmla="*/ 390 w 434"/>
                <a:gd name="T5" fmla="*/ 72 h 454"/>
                <a:gd name="T6" fmla="*/ 343 w 434"/>
                <a:gd name="T7" fmla="*/ 21 h 454"/>
                <a:gd name="T8" fmla="*/ 327 w 434"/>
                <a:gd name="T9" fmla="*/ 20 h 454"/>
                <a:gd name="T10" fmla="*/ 349 w 434"/>
                <a:gd name="T11" fmla="*/ 63 h 454"/>
                <a:gd name="T12" fmla="*/ 361 w 434"/>
                <a:gd name="T13" fmla="*/ 109 h 454"/>
                <a:gd name="T14" fmla="*/ 364 w 434"/>
                <a:gd name="T15" fmla="*/ 157 h 454"/>
                <a:gd name="T16" fmla="*/ 357 w 434"/>
                <a:gd name="T17" fmla="*/ 207 h 454"/>
                <a:gd name="T18" fmla="*/ 341 w 434"/>
                <a:gd name="T19" fmla="*/ 253 h 454"/>
                <a:gd name="T20" fmla="*/ 318 w 434"/>
                <a:gd name="T21" fmla="*/ 293 h 454"/>
                <a:gd name="T22" fmla="*/ 286 w 434"/>
                <a:gd name="T23" fmla="*/ 328 h 454"/>
                <a:gd name="T24" fmla="*/ 248 w 434"/>
                <a:gd name="T25" fmla="*/ 356 h 454"/>
                <a:gd name="T26" fmla="*/ 207 w 434"/>
                <a:gd name="T27" fmla="*/ 377 h 454"/>
                <a:gd name="T28" fmla="*/ 161 w 434"/>
                <a:gd name="T29" fmla="*/ 390 h 454"/>
                <a:gd name="T30" fmla="*/ 112 w 434"/>
                <a:gd name="T31" fmla="*/ 393 h 454"/>
                <a:gd name="T32" fmla="*/ 77 w 434"/>
                <a:gd name="T33" fmla="*/ 389 h 454"/>
                <a:gd name="T34" fmla="*/ 53 w 434"/>
                <a:gd name="T35" fmla="*/ 383 h 454"/>
                <a:gd name="T36" fmla="*/ 31 w 434"/>
                <a:gd name="T37" fmla="*/ 375 h 454"/>
                <a:gd name="T38" fmla="*/ 10 w 434"/>
                <a:gd name="T39" fmla="*/ 366 h 454"/>
                <a:gd name="T40" fmla="*/ 15 w 434"/>
                <a:gd name="T41" fmla="*/ 377 h 454"/>
                <a:gd name="T42" fmla="*/ 49 w 434"/>
                <a:gd name="T43" fmla="*/ 408 h 454"/>
                <a:gd name="T44" fmla="*/ 88 w 434"/>
                <a:gd name="T45" fmla="*/ 431 h 454"/>
                <a:gd name="T46" fmla="*/ 133 w 434"/>
                <a:gd name="T47" fmla="*/ 447 h 454"/>
                <a:gd name="T48" fmla="*/ 183 w 434"/>
                <a:gd name="T49" fmla="*/ 454 h 454"/>
                <a:gd name="T50" fmla="*/ 231 w 434"/>
                <a:gd name="T51" fmla="*/ 451 h 454"/>
                <a:gd name="T52" fmla="*/ 276 w 434"/>
                <a:gd name="T53" fmla="*/ 438 h 454"/>
                <a:gd name="T54" fmla="*/ 319 w 434"/>
                <a:gd name="T55" fmla="*/ 417 h 454"/>
                <a:gd name="T56" fmla="*/ 356 w 434"/>
                <a:gd name="T57" fmla="*/ 390 h 454"/>
                <a:gd name="T58" fmla="*/ 387 w 434"/>
                <a:gd name="T59" fmla="*/ 355 h 454"/>
                <a:gd name="T60" fmla="*/ 411 w 434"/>
                <a:gd name="T61" fmla="*/ 314 h 454"/>
                <a:gd name="T62" fmla="*/ 427 w 434"/>
                <a:gd name="T63" fmla="*/ 26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54">
                  <a:moveTo>
                    <a:pt x="432" y="243"/>
                  </a:moveTo>
                  <a:lnTo>
                    <a:pt x="434" y="207"/>
                  </a:lnTo>
                  <a:lnTo>
                    <a:pt x="430" y="170"/>
                  </a:lnTo>
                  <a:lnTo>
                    <a:pt x="422" y="135"/>
                  </a:lnTo>
                  <a:lnTo>
                    <a:pt x="409" y="103"/>
                  </a:lnTo>
                  <a:lnTo>
                    <a:pt x="390" y="72"/>
                  </a:lnTo>
                  <a:lnTo>
                    <a:pt x="368" y="44"/>
                  </a:lnTo>
                  <a:lnTo>
                    <a:pt x="343" y="21"/>
                  </a:lnTo>
                  <a:lnTo>
                    <a:pt x="313" y="0"/>
                  </a:lnTo>
                  <a:lnTo>
                    <a:pt x="327" y="20"/>
                  </a:lnTo>
                  <a:lnTo>
                    <a:pt x="338" y="41"/>
                  </a:lnTo>
                  <a:lnTo>
                    <a:pt x="349" y="63"/>
                  </a:lnTo>
                  <a:lnTo>
                    <a:pt x="356" y="86"/>
                  </a:lnTo>
                  <a:lnTo>
                    <a:pt x="361" y="109"/>
                  </a:lnTo>
                  <a:lnTo>
                    <a:pt x="364" y="133"/>
                  </a:lnTo>
                  <a:lnTo>
                    <a:pt x="364" y="157"/>
                  </a:lnTo>
                  <a:lnTo>
                    <a:pt x="361" y="182"/>
                  </a:lnTo>
                  <a:lnTo>
                    <a:pt x="357" y="207"/>
                  </a:lnTo>
                  <a:lnTo>
                    <a:pt x="350" y="230"/>
                  </a:lnTo>
                  <a:lnTo>
                    <a:pt x="341" y="253"/>
                  </a:lnTo>
                  <a:lnTo>
                    <a:pt x="330" y="273"/>
                  </a:lnTo>
                  <a:lnTo>
                    <a:pt x="318" y="293"/>
                  </a:lnTo>
                  <a:lnTo>
                    <a:pt x="303" y="311"/>
                  </a:lnTo>
                  <a:lnTo>
                    <a:pt x="286" y="328"/>
                  </a:lnTo>
                  <a:lnTo>
                    <a:pt x="268" y="343"/>
                  </a:lnTo>
                  <a:lnTo>
                    <a:pt x="248" y="356"/>
                  </a:lnTo>
                  <a:lnTo>
                    <a:pt x="229" y="368"/>
                  </a:lnTo>
                  <a:lnTo>
                    <a:pt x="207" y="377"/>
                  </a:lnTo>
                  <a:lnTo>
                    <a:pt x="184" y="384"/>
                  </a:lnTo>
                  <a:lnTo>
                    <a:pt x="161" y="390"/>
                  </a:lnTo>
                  <a:lnTo>
                    <a:pt x="138" y="392"/>
                  </a:lnTo>
                  <a:lnTo>
                    <a:pt x="112" y="393"/>
                  </a:lnTo>
                  <a:lnTo>
                    <a:pt x="88" y="391"/>
                  </a:lnTo>
                  <a:lnTo>
                    <a:pt x="77" y="389"/>
                  </a:lnTo>
                  <a:lnTo>
                    <a:pt x="64" y="386"/>
                  </a:lnTo>
                  <a:lnTo>
                    <a:pt x="53" y="383"/>
                  </a:lnTo>
                  <a:lnTo>
                    <a:pt x="42" y="379"/>
                  </a:lnTo>
                  <a:lnTo>
                    <a:pt x="31" y="375"/>
                  </a:lnTo>
                  <a:lnTo>
                    <a:pt x="20" y="370"/>
                  </a:lnTo>
                  <a:lnTo>
                    <a:pt x="10" y="366"/>
                  </a:lnTo>
                  <a:lnTo>
                    <a:pt x="0" y="360"/>
                  </a:lnTo>
                  <a:lnTo>
                    <a:pt x="15" y="377"/>
                  </a:lnTo>
                  <a:lnTo>
                    <a:pt x="31" y="393"/>
                  </a:lnTo>
                  <a:lnTo>
                    <a:pt x="49" y="408"/>
                  </a:lnTo>
                  <a:lnTo>
                    <a:pt x="69" y="421"/>
                  </a:lnTo>
                  <a:lnTo>
                    <a:pt x="88" y="431"/>
                  </a:lnTo>
                  <a:lnTo>
                    <a:pt x="110" y="440"/>
                  </a:lnTo>
                  <a:lnTo>
                    <a:pt x="133" y="447"/>
                  </a:lnTo>
                  <a:lnTo>
                    <a:pt x="157" y="452"/>
                  </a:lnTo>
                  <a:lnTo>
                    <a:pt x="183" y="454"/>
                  </a:lnTo>
                  <a:lnTo>
                    <a:pt x="207" y="454"/>
                  </a:lnTo>
                  <a:lnTo>
                    <a:pt x="231" y="451"/>
                  </a:lnTo>
                  <a:lnTo>
                    <a:pt x="254" y="446"/>
                  </a:lnTo>
                  <a:lnTo>
                    <a:pt x="276" y="438"/>
                  </a:lnTo>
                  <a:lnTo>
                    <a:pt x="298" y="429"/>
                  </a:lnTo>
                  <a:lnTo>
                    <a:pt x="319" y="417"/>
                  </a:lnTo>
                  <a:lnTo>
                    <a:pt x="338" y="405"/>
                  </a:lnTo>
                  <a:lnTo>
                    <a:pt x="356" y="390"/>
                  </a:lnTo>
                  <a:lnTo>
                    <a:pt x="372" y="372"/>
                  </a:lnTo>
                  <a:lnTo>
                    <a:pt x="387" y="355"/>
                  </a:lnTo>
                  <a:lnTo>
                    <a:pt x="399" y="334"/>
                  </a:lnTo>
                  <a:lnTo>
                    <a:pt x="411" y="314"/>
                  </a:lnTo>
                  <a:lnTo>
                    <a:pt x="420" y="292"/>
                  </a:lnTo>
                  <a:lnTo>
                    <a:pt x="427" y="268"/>
                  </a:lnTo>
                  <a:lnTo>
                    <a:pt x="432" y="243"/>
                  </a:lnTo>
                  <a:close/>
                </a:path>
              </a:pathLst>
            </a:custGeom>
            <a:solidFill>
              <a:srgbClr val="60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122"/>
            <p:cNvSpPr>
              <a:spLocks/>
            </p:cNvSpPr>
            <p:nvPr/>
          </p:nvSpPr>
          <p:spPr bwMode="auto">
            <a:xfrm>
              <a:off x="2601" y="3270"/>
              <a:ext cx="208" cy="213"/>
            </a:xfrm>
            <a:custGeom>
              <a:avLst/>
              <a:gdLst>
                <a:gd name="T0" fmla="*/ 164 w 416"/>
                <a:gd name="T1" fmla="*/ 425 h 425"/>
                <a:gd name="T2" fmla="*/ 213 w 416"/>
                <a:gd name="T3" fmla="*/ 422 h 425"/>
                <a:gd name="T4" fmla="*/ 259 w 416"/>
                <a:gd name="T5" fmla="*/ 409 h 425"/>
                <a:gd name="T6" fmla="*/ 300 w 416"/>
                <a:gd name="T7" fmla="*/ 388 h 425"/>
                <a:gd name="T8" fmla="*/ 338 w 416"/>
                <a:gd name="T9" fmla="*/ 360 h 425"/>
                <a:gd name="T10" fmla="*/ 370 w 416"/>
                <a:gd name="T11" fmla="*/ 325 h 425"/>
                <a:gd name="T12" fmla="*/ 393 w 416"/>
                <a:gd name="T13" fmla="*/ 285 h 425"/>
                <a:gd name="T14" fmla="*/ 409 w 416"/>
                <a:gd name="T15" fmla="*/ 239 h 425"/>
                <a:gd name="T16" fmla="*/ 416 w 416"/>
                <a:gd name="T17" fmla="*/ 189 h 425"/>
                <a:gd name="T18" fmla="*/ 413 w 416"/>
                <a:gd name="T19" fmla="*/ 141 h 425"/>
                <a:gd name="T20" fmla="*/ 401 w 416"/>
                <a:gd name="T21" fmla="*/ 95 h 425"/>
                <a:gd name="T22" fmla="*/ 379 w 416"/>
                <a:gd name="T23" fmla="*/ 52 h 425"/>
                <a:gd name="T24" fmla="*/ 355 w 416"/>
                <a:gd name="T25" fmla="*/ 27 h 425"/>
                <a:gd name="T26" fmla="*/ 334 w 416"/>
                <a:gd name="T27" fmla="*/ 17 h 425"/>
                <a:gd name="T28" fmla="*/ 311 w 416"/>
                <a:gd name="T29" fmla="*/ 9 h 425"/>
                <a:gd name="T30" fmla="*/ 288 w 416"/>
                <a:gd name="T31" fmla="*/ 4 h 425"/>
                <a:gd name="T32" fmla="*/ 251 w 416"/>
                <a:gd name="T33" fmla="*/ 0 h 425"/>
                <a:gd name="T34" fmla="*/ 202 w 416"/>
                <a:gd name="T35" fmla="*/ 4 h 425"/>
                <a:gd name="T36" fmla="*/ 158 w 416"/>
                <a:gd name="T37" fmla="*/ 15 h 425"/>
                <a:gd name="T38" fmla="*/ 115 w 416"/>
                <a:gd name="T39" fmla="*/ 36 h 425"/>
                <a:gd name="T40" fmla="*/ 78 w 416"/>
                <a:gd name="T41" fmla="*/ 65 h 425"/>
                <a:gd name="T42" fmla="*/ 47 w 416"/>
                <a:gd name="T43" fmla="*/ 99 h 425"/>
                <a:gd name="T44" fmla="*/ 23 w 416"/>
                <a:gd name="T45" fmla="*/ 139 h 425"/>
                <a:gd name="T46" fmla="*/ 7 w 416"/>
                <a:gd name="T47" fmla="*/ 184 h 425"/>
                <a:gd name="T48" fmla="*/ 0 w 416"/>
                <a:gd name="T49" fmla="*/ 234 h 425"/>
                <a:gd name="T50" fmla="*/ 3 w 416"/>
                <a:gd name="T51" fmla="*/ 283 h 425"/>
                <a:gd name="T52" fmla="*/ 16 w 416"/>
                <a:gd name="T53" fmla="*/ 330 h 425"/>
                <a:gd name="T54" fmla="*/ 38 w 416"/>
                <a:gd name="T55" fmla="*/ 372 h 425"/>
                <a:gd name="T56" fmla="*/ 62 w 416"/>
                <a:gd name="T57" fmla="*/ 398 h 425"/>
                <a:gd name="T58" fmla="*/ 83 w 416"/>
                <a:gd name="T59" fmla="*/ 407 h 425"/>
                <a:gd name="T60" fmla="*/ 105 w 416"/>
                <a:gd name="T61" fmla="*/ 415 h 425"/>
                <a:gd name="T62" fmla="*/ 129 w 416"/>
                <a:gd name="T63" fmla="*/ 42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6" h="425">
                  <a:moveTo>
                    <a:pt x="140" y="423"/>
                  </a:moveTo>
                  <a:lnTo>
                    <a:pt x="164" y="425"/>
                  </a:lnTo>
                  <a:lnTo>
                    <a:pt x="190" y="424"/>
                  </a:lnTo>
                  <a:lnTo>
                    <a:pt x="213" y="422"/>
                  </a:lnTo>
                  <a:lnTo>
                    <a:pt x="236" y="416"/>
                  </a:lnTo>
                  <a:lnTo>
                    <a:pt x="259" y="409"/>
                  </a:lnTo>
                  <a:lnTo>
                    <a:pt x="281" y="400"/>
                  </a:lnTo>
                  <a:lnTo>
                    <a:pt x="300" y="388"/>
                  </a:lnTo>
                  <a:lnTo>
                    <a:pt x="320" y="375"/>
                  </a:lnTo>
                  <a:lnTo>
                    <a:pt x="338" y="360"/>
                  </a:lnTo>
                  <a:lnTo>
                    <a:pt x="355" y="343"/>
                  </a:lnTo>
                  <a:lnTo>
                    <a:pt x="370" y="325"/>
                  </a:lnTo>
                  <a:lnTo>
                    <a:pt x="382" y="305"/>
                  </a:lnTo>
                  <a:lnTo>
                    <a:pt x="393" y="285"/>
                  </a:lnTo>
                  <a:lnTo>
                    <a:pt x="402" y="262"/>
                  </a:lnTo>
                  <a:lnTo>
                    <a:pt x="409" y="239"/>
                  </a:lnTo>
                  <a:lnTo>
                    <a:pt x="413" y="214"/>
                  </a:lnTo>
                  <a:lnTo>
                    <a:pt x="416" y="189"/>
                  </a:lnTo>
                  <a:lnTo>
                    <a:pt x="416" y="165"/>
                  </a:lnTo>
                  <a:lnTo>
                    <a:pt x="413" y="141"/>
                  </a:lnTo>
                  <a:lnTo>
                    <a:pt x="408" y="118"/>
                  </a:lnTo>
                  <a:lnTo>
                    <a:pt x="401" y="95"/>
                  </a:lnTo>
                  <a:lnTo>
                    <a:pt x="390" y="73"/>
                  </a:lnTo>
                  <a:lnTo>
                    <a:pt x="379" y="52"/>
                  </a:lnTo>
                  <a:lnTo>
                    <a:pt x="365" y="32"/>
                  </a:lnTo>
                  <a:lnTo>
                    <a:pt x="355" y="27"/>
                  </a:lnTo>
                  <a:lnTo>
                    <a:pt x="344" y="22"/>
                  </a:lnTo>
                  <a:lnTo>
                    <a:pt x="334" y="17"/>
                  </a:lnTo>
                  <a:lnTo>
                    <a:pt x="322" y="13"/>
                  </a:lnTo>
                  <a:lnTo>
                    <a:pt x="311" y="9"/>
                  </a:lnTo>
                  <a:lnTo>
                    <a:pt x="299" y="6"/>
                  </a:lnTo>
                  <a:lnTo>
                    <a:pt x="288" y="4"/>
                  </a:lnTo>
                  <a:lnTo>
                    <a:pt x="275" y="2"/>
                  </a:lnTo>
                  <a:lnTo>
                    <a:pt x="251" y="0"/>
                  </a:lnTo>
                  <a:lnTo>
                    <a:pt x="227" y="0"/>
                  </a:lnTo>
                  <a:lnTo>
                    <a:pt x="202" y="4"/>
                  </a:lnTo>
                  <a:lnTo>
                    <a:pt x="179" y="8"/>
                  </a:lnTo>
                  <a:lnTo>
                    <a:pt x="158" y="15"/>
                  </a:lnTo>
                  <a:lnTo>
                    <a:pt x="136" y="25"/>
                  </a:lnTo>
                  <a:lnTo>
                    <a:pt x="115" y="36"/>
                  </a:lnTo>
                  <a:lnTo>
                    <a:pt x="96" y="50"/>
                  </a:lnTo>
                  <a:lnTo>
                    <a:pt x="78" y="65"/>
                  </a:lnTo>
                  <a:lnTo>
                    <a:pt x="62" y="81"/>
                  </a:lnTo>
                  <a:lnTo>
                    <a:pt x="47" y="99"/>
                  </a:lnTo>
                  <a:lnTo>
                    <a:pt x="34" y="119"/>
                  </a:lnTo>
                  <a:lnTo>
                    <a:pt x="23" y="139"/>
                  </a:lnTo>
                  <a:lnTo>
                    <a:pt x="14" y="161"/>
                  </a:lnTo>
                  <a:lnTo>
                    <a:pt x="7" y="184"/>
                  </a:lnTo>
                  <a:lnTo>
                    <a:pt x="2" y="209"/>
                  </a:lnTo>
                  <a:lnTo>
                    <a:pt x="0" y="234"/>
                  </a:lnTo>
                  <a:lnTo>
                    <a:pt x="1" y="259"/>
                  </a:lnTo>
                  <a:lnTo>
                    <a:pt x="3" y="283"/>
                  </a:lnTo>
                  <a:lnTo>
                    <a:pt x="9" y="307"/>
                  </a:lnTo>
                  <a:lnTo>
                    <a:pt x="16" y="330"/>
                  </a:lnTo>
                  <a:lnTo>
                    <a:pt x="26" y="351"/>
                  </a:lnTo>
                  <a:lnTo>
                    <a:pt x="38" y="372"/>
                  </a:lnTo>
                  <a:lnTo>
                    <a:pt x="52" y="392"/>
                  </a:lnTo>
                  <a:lnTo>
                    <a:pt x="62" y="398"/>
                  </a:lnTo>
                  <a:lnTo>
                    <a:pt x="72" y="402"/>
                  </a:lnTo>
                  <a:lnTo>
                    <a:pt x="83" y="407"/>
                  </a:lnTo>
                  <a:lnTo>
                    <a:pt x="94" y="411"/>
                  </a:lnTo>
                  <a:lnTo>
                    <a:pt x="105" y="415"/>
                  </a:lnTo>
                  <a:lnTo>
                    <a:pt x="116" y="418"/>
                  </a:lnTo>
                  <a:lnTo>
                    <a:pt x="129" y="421"/>
                  </a:lnTo>
                  <a:lnTo>
                    <a:pt x="140" y="423"/>
                  </a:lnTo>
                  <a:close/>
                </a:path>
              </a:pathLst>
            </a:custGeom>
            <a:solidFill>
              <a:srgbClr val="9B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Freeform 123"/>
            <p:cNvSpPr>
              <a:spLocks/>
            </p:cNvSpPr>
            <p:nvPr/>
          </p:nvSpPr>
          <p:spPr bwMode="auto">
            <a:xfrm>
              <a:off x="2733" y="3279"/>
              <a:ext cx="31" cy="40"/>
            </a:xfrm>
            <a:custGeom>
              <a:avLst/>
              <a:gdLst>
                <a:gd name="T0" fmla="*/ 31 w 61"/>
                <a:gd name="T1" fmla="*/ 3 h 81"/>
                <a:gd name="T2" fmla="*/ 33 w 61"/>
                <a:gd name="T3" fmla="*/ 4 h 81"/>
                <a:gd name="T4" fmla="*/ 38 w 61"/>
                <a:gd name="T5" fmla="*/ 7 h 81"/>
                <a:gd name="T6" fmla="*/ 45 w 61"/>
                <a:gd name="T7" fmla="*/ 12 h 81"/>
                <a:gd name="T8" fmla="*/ 52 w 61"/>
                <a:gd name="T9" fmla="*/ 18 h 81"/>
                <a:gd name="T10" fmla="*/ 57 w 61"/>
                <a:gd name="T11" fmla="*/ 26 h 81"/>
                <a:gd name="T12" fmla="*/ 61 w 61"/>
                <a:gd name="T13" fmla="*/ 33 h 81"/>
                <a:gd name="T14" fmla="*/ 60 w 61"/>
                <a:gd name="T15" fmla="*/ 41 h 81"/>
                <a:gd name="T16" fmla="*/ 54 w 61"/>
                <a:gd name="T17" fmla="*/ 48 h 81"/>
                <a:gd name="T18" fmla="*/ 46 w 61"/>
                <a:gd name="T19" fmla="*/ 54 h 81"/>
                <a:gd name="T20" fmla="*/ 43 w 61"/>
                <a:gd name="T21" fmla="*/ 61 h 81"/>
                <a:gd name="T22" fmla="*/ 42 w 61"/>
                <a:gd name="T23" fmla="*/ 68 h 81"/>
                <a:gd name="T24" fmla="*/ 39 w 61"/>
                <a:gd name="T25" fmla="*/ 76 h 81"/>
                <a:gd name="T26" fmla="*/ 32 w 61"/>
                <a:gd name="T27" fmla="*/ 81 h 81"/>
                <a:gd name="T28" fmla="*/ 24 w 61"/>
                <a:gd name="T29" fmla="*/ 79 h 81"/>
                <a:gd name="T30" fmla="*/ 18 w 61"/>
                <a:gd name="T31" fmla="*/ 71 h 81"/>
                <a:gd name="T32" fmla="*/ 20 w 61"/>
                <a:gd name="T33" fmla="*/ 60 h 81"/>
                <a:gd name="T34" fmla="*/ 25 w 61"/>
                <a:gd name="T35" fmla="*/ 50 h 81"/>
                <a:gd name="T36" fmla="*/ 26 w 61"/>
                <a:gd name="T37" fmla="*/ 41 h 81"/>
                <a:gd name="T38" fmla="*/ 22 w 61"/>
                <a:gd name="T39" fmla="*/ 35 h 81"/>
                <a:gd name="T40" fmla="*/ 9 w 61"/>
                <a:gd name="T41" fmla="*/ 33 h 81"/>
                <a:gd name="T42" fmla="*/ 3 w 61"/>
                <a:gd name="T43" fmla="*/ 31 h 81"/>
                <a:gd name="T44" fmla="*/ 0 w 61"/>
                <a:gd name="T45" fmla="*/ 28 h 81"/>
                <a:gd name="T46" fmla="*/ 0 w 61"/>
                <a:gd name="T47" fmla="*/ 22 h 81"/>
                <a:gd name="T48" fmla="*/ 3 w 61"/>
                <a:gd name="T49" fmla="*/ 16 h 81"/>
                <a:gd name="T50" fmla="*/ 8 w 61"/>
                <a:gd name="T51" fmla="*/ 10 h 81"/>
                <a:gd name="T52" fmla="*/ 14 w 61"/>
                <a:gd name="T53" fmla="*/ 5 h 81"/>
                <a:gd name="T54" fmla="*/ 20 w 61"/>
                <a:gd name="T55" fmla="*/ 1 h 81"/>
                <a:gd name="T56" fmla="*/ 27 w 61"/>
                <a:gd name="T57" fmla="*/ 0 h 81"/>
                <a:gd name="T58" fmla="*/ 31 w 61"/>
                <a:gd name="T59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81">
                  <a:moveTo>
                    <a:pt x="31" y="3"/>
                  </a:moveTo>
                  <a:lnTo>
                    <a:pt x="33" y="4"/>
                  </a:lnTo>
                  <a:lnTo>
                    <a:pt x="38" y="7"/>
                  </a:lnTo>
                  <a:lnTo>
                    <a:pt x="45" y="12"/>
                  </a:lnTo>
                  <a:lnTo>
                    <a:pt x="52" y="18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0" y="41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61"/>
                  </a:lnTo>
                  <a:lnTo>
                    <a:pt x="42" y="68"/>
                  </a:lnTo>
                  <a:lnTo>
                    <a:pt x="39" y="76"/>
                  </a:lnTo>
                  <a:lnTo>
                    <a:pt x="32" y="81"/>
                  </a:lnTo>
                  <a:lnTo>
                    <a:pt x="24" y="79"/>
                  </a:lnTo>
                  <a:lnTo>
                    <a:pt x="18" y="71"/>
                  </a:lnTo>
                  <a:lnTo>
                    <a:pt x="20" y="60"/>
                  </a:lnTo>
                  <a:lnTo>
                    <a:pt x="25" y="50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8" y="10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124"/>
            <p:cNvSpPr>
              <a:spLocks/>
            </p:cNvSpPr>
            <p:nvPr/>
          </p:nvSpPr>
          <p:spPr bwMode="auto">
            <a:xfrm>
              <a:off x="2709" y="3284"/>
              <a:ext cx="18" cy="17"/>
            </a:xfrm>
            <a:custGeom>
              <a:avLst/>
              <a:gdLst>
                <a:gd name="T0" fmla="*/ 14 w 36"/>
                <a:gd name="T1" fmla="*/ 18 h 33"/>
                <a:gd name="T2" fmla="*/ 13 w 36"/>
                <a:gd name="T3" fmla="*/ 19 h 33"/>
                <a:gd name="T4" fmla="*/ 13 w 36"/>
                <a:gd name="T5" fmla="*/ 24 h 33"/>
                <a:gd name="T6" fmla="*/ 15 w 36"/>
                <a:gd name="T7" fmla="*/ 29 h 33"/>
                <a:gd name="T8" fmla="*/ 23 w 36"/>
                <a:gd name="T9" fmla="*/ 33 h 33"/>
                <a:gd name="T10" fmla="*/ 33 w 36"/>
                <a:gd name="T11" fmla="*/ 32 h 33"/>
                <a:gd name="T12" fmla="*/ 36 w 36"/>
                <a:gd name="T13" fmla="*/ 24 h 33"/>
                <a:gd name="T14" fmla="*/ 34 w 36"/>
                <a:gd name="T15" fmla="*/ 14 h 33"/>
                <a:gd name="T16" fmla="*/ 26 w 36"/>
                <a:gd name="T17" fmla="*/ 4 h 33"/>
                <a:gd name="T18" fmla="*/ 14 w 36"/>
                <a:gd name="T19" fmla="*/ 0 h 33"/>
                <a:gd name="T20" fmla="*/ 5 w 36"/>
                <a:gd name="T21" fmla="*/ 0 h 33"/>
                <a:gd name="T22" fmla="*/ 0 w 36"/>
                <a:gd name="T23" fmla="*/ 3 h 33"/>
                <a:gd name="T24" fmla="*/ 1 w 36"/>
                <a:gd name="T25" fmla="*/ 5 h 33"/>
                <a:gd name="T26" fmla="*/ 7 w 36"/>
                <a:gd name="T27" fmla="*/ 8 h 33"/>
                <a:gd name="T28" fmla="*/ 12 w 36"/>
                <a:gd name="T29" fmla="*/ 10 h 33"/>
                <a:gd name="T30" fmla="*/ 15 w 36"/>
                <a:gd name="T31" fmla="*/ 14 h 33"/>
                <a:gd name="T32" fmla="*/ 14 w 36"/>
                <a:gd name="T3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3">
                  <a:moveTo>
                    <a:pt x="14" y="18"/>
                  </a:moveTo>
                  <a:lnTo>
                    <a:pt x="13" y="19"/>
                  </a:lnTo>
                  <a:lnTo>
                    <a:pt x="13" y="24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3" y="32"/>
                  </a:lnTo>
                  <a:lnTo>
                    <a:pt x="36" y="24"/>
                  </a:lnTo>
                  <a:lnTo>
                    <a:pt x="34" y="14"/>
                  </a:lnTo>
                  <a:lnTo>
                    <a:pt x="26" y="4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7" y="8"/>
                  </a:lnTo>
                  <a:lnTo>
                    <a:pt x="12" y="10"/>
                  </a:lnTo>
                  <a:lnTo>
                    <a:pt x="15" y="14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Freeform 125"/>
            <p:cNvSpPr>
              <a:spLocks/>
            </p:cNvSpPr>
            <p:nvPr/>
          </p:nvSpPr>
          <p:spPr bwMode="auto">
            <a:xfrm>
              <a:off x="2694" y="3281"/>
              <a:ext cx="10" cy="4"/>
            </a:xfrm>
            <a:custGeom>
              <a:avLst/>
              <a:gdLst>
                <a:gd name="T0" fmla="*/ 19 w 21"/>
                <a:gd name="T1" fmla="*/ 3 h 8"/>
                <a:gd name="T2" fmla="*/ 17 w 21"/>
                <a:gd name="T3" fmla="*/ 2 h 8"/>
                <a:gd name="T4" fmla="*/ 13 w 21"/>
                <a:gd name="T5" fmla="*/ 1 h 8"/>
                <a:gd name="T6" fmla="*/ 7 w 21"/>
                <a:gd name="T7" fmla="*/ 0 h 8"/>
                <a:gd name="T8" fmla="*/ 1 w 21"/>
                <a:gd name="T9" fmla="*/ 1 h 8"/>
                <a:gd name="T10" fmla="*/ 0 w 21"/>
                <a:gd name="T11" fmla="*/ 2 h 8"/>
                <a:gd name="T12" fmla="*/ 3 w 21"/>
                <a:gd name="T13" fmla="*/ 5 h 8"/>
                <a:gd name="T14" fmla="*/ 7 w 21"/>
                <a:gd name="T15" fmla="*/ 6 h 8"/>
                <a:gd name="T16" fmla="*/ 12 w 21"/>
                <a:gd name="T17" fmla="*/ 7 h 8"/>
                <a:gd name="T18" fmla="*/ 16 w 21"/>
                <a:gd name="T19" fmla="*/ 8 h 8"/>
                <a:gd name="T20" fmla="*/ 20 w 21"/>
                <a:gd name="T21" fmla="*/ 8 h 8"/>
                <a:gd name="T22" fmla="*/ 21 w 21"/>
                <a:gd name="T23" fmla="*/ 7 h 8"/>
                <a:gd name="T24" fmla="*/ 19 w 21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8">
                  <a:moveTo>
                    <a:pt x="19" y="3"/>
                  </a:moveTo>
                  <a:lnTo>
                    <a:pt x="17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6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Freeform 126"/>
            <p:cNvSpPr>
              <a:spLocks/>
            </p:cNvSpPr>
            <p:nvPr/>
          </p:nvSpPr>
          <p:spPr bwMode="auto">
            <a:xfrm>
              <a:off x="2630" y="3287"/>
              <a:ext cx="105" cy="210"/>
            </a:xfrm>
            <a:custGeom>
              <a:avLst/>
              <a:gdLst>
                <a:gd name="T0" fmla="*/ 3 w 210"/>
                <a:gd name="T1" fmla="*/ 115 h 421"/>
                <a:gd name="T2" fmla="*/ 13 w 210"/>
                <a:gd name="T3" fmla="*/ 140 h 421"/>
                <a:gd name="T4" fmla="*/ 18 w 210"/>
                <a:gd name="T5" fmla="*/ 163 h 421"/>
                <a:gd name="T6" fmla="*/ 36 w 210"/>
                <a:gd name="T7" fmla="*/ 180 h 421"/>
                <a:gd name="T8" fmla="*/ 65 w 210"/>
                <a:gd name="T9" fmla="*/ 201 h 421"/>
                <a:gd name="T10" fmla="*/ 87 w 210"/>
                <a:gd name="T11" fmla="*/ 214 h 421"/>
                <a:gd name="T12" fmla="*/ 79 w 210"/>
                <a:gd name="T13" fmla="*/ 230 h 421"/>
                <a:gd name="T14" fmla="*/ 71 w 210"/>
                <a:gd name="T15" fmla="*/ 254 h 421"/>
                <a:gd name="T16" fmla="*/ 81 w 210"/>
                <a:gd name="T17" fmla="*/ 282 h 421"/>
                <a:gd name="T18" fmla="*/ 103 w 210"/>
                <a:gd name="T19" fmla="*/ 309 h 421"/>
                <a:gd name="T20" fmla="*/ 102 w 210"/>
                <a:gd name="T21" fmla="*/ 392 h 421"/>
                <a:gd name="T22" fmla="*/ 126 w 210"/>
                <a:gd name="T23" fmla="*/ 421 h 421"/>
                <a:gd name="T24" fmla="*/ 123 w 210"/>
                <a:gd name="T25" fmla="*/ 399 h 421"/>
                <a:gd name="T26" fmla="*/ 143 w 210"/>
                <a:gd name="T27" fmla="*/ 371 h 421"/>
                <a:gd name="T28" fmla="*/ 155 w 210"/>
                <a:gd name="T29" fmla="*/ 353 h 421"/>
                <a:gd name="T30" fmla="*/ 166 w 210"/>
                <a:gd name="T31" fmla="*/ 335 h 421"/>
                <a:gd name="T32" fmla="*/ 191 w 210"/>
                <a:gd name="T33" fmla="*/ 314 h 421"/>
                <a:gd name="T34" fmla="*/ 210 w 210"/>
                <a:gd name="T35" fmla="*/ 280 h 421"/>
                <a:gd name="T36" fmla="*/ 201 w 210"/>
                <a:gd name="T37" fmla="*/ 264 h 421"/>
                <a:gd name="T38" fmla="*/ 179 w 210"/>
                <a:gd name="T39" fmla="*/ 250 h 421"/>
                <a:gd name="T40" fmla="*/ 161 w 210"/>
                <a:gd name="T41" fmla="*/ 226 h 421"/>
                <a:gd name="T42" fmla="*/ 141 w 210"/>
                <a:gd name="T43" fmla="*/ 209 h 421"/>
                <a:gd name="T44" fmla="*/ 119 w 210"/>
                <a:gd name="T45" fmla="*/ 204 h 421"/>
                <a:gd name="T46" fmla="*/ 97 w 210"/>
                <a:gd name="T47" fmla="*/ 204 h 421"/>
                <a:gd name="T48" fmla="*/ 82 w 210"/>
                <a:gd name="T49" fmla="*/ 204 h 421"/>
                <a:gd name="T50" fmla="*/ 80 w 210"/>
                <a:gd name="T51" fmla="*/ 192 h 421"/>
                <a:gd name="T52" fmla="*/ 80 w 210"/>
                <a:gd name="T53" fmla="*/ 181 h 421"/>
                <a:gd name="T54" fmla="*/ 74 w 210"/>
                <a:gd name="T55" fmla="*/ 177 h 421"/>
                <a:gd name="T56" fmla="*/ 73 w 210"/>
                <a:gd name="T57" fmla="*/ 165 h 421"/>
                <a:gd name="T58" fmla="*/ 51 w 210"/>
                <a:gd name="T59" fmla="*/ 168 h 421"/>
                <a:gd name="T60" fmla="*/ 55 w 210"/>
                <a:gd name="T61" fmla="*/ 144 h 421"/>
                <a:gd name="T62" fmla="*/ 71 w 210"/>
                <a:gd name="T63" fmla="*/ 138 h 421"/>
                <a:gd name="T64" fmla="*/ 88 w 210"/>
                <a:gd name="T65" fmla="*/ 140 h 421"/>
                <a:gd name="T66" fmla="*/ 96 w 210"/>
                <a:gd name="T67" fmla="*/ 151 h 421"/>
                <a:gd name="T68" fmla="*/ 103 w 210"/>
                <a:gd name="T69" fmla="*/ 155 h 421"/>
                <a:gd name="T70" fmla="*/ 106 w 210"/>
                <a:gd name="T71" fmla="*/ 139 h 421"/>
                <a:gd name="T72" fmla="*/ 128 w 210"/>
                <a:gd name="T73" fmla="*/ 120 h 421"/>
                <a:gd name="T74" fmla="*/ 153 w 210"/>
                <a:gd name="T75" fmla="*/ 103 h 421"/>
                <a:gd name="T76" fmla="*/ 174 w 210"/>
                <a:gd name="T77" fmla="*/ 97 h 421"/>
                <a:gd name="T78" fmla="*/ 173 w 210"/>
                <a:gd name="T79" fmla="*/ 86 h 421"/>
                <a:gd name="T80" fmla="*/ 200 w 210"/>
                <a:gd name="T81" fmla="*/ 77 h 421"/>
                <a:gd name="T82" fmla="*/ 177 w 210"/>
                <a:gd name="T83" fmla="*/ 51 h 421"/>
                <a:gd name="T84" fmla="*/ 155 w 210"/>
                <a:gd name="T85" fmla="*/ 64 h 421"/>
                <a:gd name="T86" fmla="*/ 140 w 210"/>
                <a:gd name="T87" fmla="*/ 72 h 421"/>
                <a:gd name="T88" fmla="*/ 128 w 210"/>
                <a:gd name="T89" fmla="*/ 57 h 421"/>
                <a:gd name="T90" fmla="*/ 120 w 210"/>
                <a:gd name="T91" fmla="*/ 47 h 421"/>
                <a:gd name="T92" fmla="*/ 139 w 210"/>
                <a:gd name="T93" fmla="*/ 37 h 421"/>
                <a:gd name="T94" fmla="*/ 156 w 210"/>
                <a:gd name="T95" fmla="*/ 35 h 421"/>
                <a:gd name="T96" fmla="*/ 161 w 210"/>
                <a:gd name="T97" fmla="*/ 28 h 421"/>
                <a:gd name="T98" fmla="*/ 155 w 210"/>
                <a:gd name="T99" fmla="*/ 15 h 421"/>
                <a:gd name="T100" fmla="*/ 144 w 210"/>
                <a:gd name="T101" fmla="*/ 18 h 421"/>
                <a:gd name="T102" fmla="*/ 133 w 210"/>
                <a:gd name="T103" fmla="*/ 21 h 421"/>
                <a:gd name="T104" fmla="*/ 130 w 210"/>
                <a:gd name="T105" fmla="*/ 13 h 421"/>
                <a:gd name="T106" fmla="*/ 115 w 210"/>
                <a:gd name="T107" fmla="*/ 5 h 421"/>
                <a:gd name="T108" fmla="*/ 103 w 210"/>
                <a:gd name="T109" fmla="*/ 0 h 421"/>
                <a:gd name="T110" fmla="*/ 94 w 210"/>
                <a:gd name="T111" fmla="*/ 10 h 421"/>
                <a:gd name="T112" fmla="*/ 81 w 210"/>
                <a:gd name="T113" fmla="*/ 12 h 421"/>
                <a:gd name="T114" fmla="*/ 66 w 210"/>
                <a:gd name="T115" fmla="*/ 11 h 421"/>
                <a:gd name="T116" fmla="*/ 50 w 210"/>
                <a:gd name="T117" fmla="*/ 7 h 421"/>
                <a:gd name="T118" fmla="*/ 36 w 210"/>
                <a:gd name="T119" fmla="*/ 18 h 421"/>
                <a:gd name="T120" fmla="*/ 24 w 210"/>
                <a:gd name="T121" fmla="*/ 28 h 421"/>
                <a:gd name="T122" fmla="*/ 22 w 210"/>
                <a:gd name="T123" fmla="*/ 44 h 421"/>
                <a:gd name="T124" fmla="*/ 13 w 210"/>
                <a:gd name="T125" fmla="*/ 7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421">
                  <a:moveTo>
                    <a:pt x="13" y="78"/>
                  </a:moveTo>
                  <a:lnTo>
                    <a:pt x="0" y="97"/>
                  </a:lnTo>
                  <a:lnTo>
                    <a:pt x="3" y="115"/>
                  </a:lnTo>
                  <a:lnTo>
                    <a:pt x="9" y="126"/>
                  </a:lnTo>
                  <a:lnTo>
                    <a:pt x="13" y="131"/>
                  </a:lnTo>
                  <a:lnTo>
                    <a:pt x="13" y="140"/>
                  </a:lnTo>
                  <a:lnTo>
                    <a:pt x="13" y="148"/>
                  </a:lnTo>
                  <a:lnTo>
                    <a:pt x="14" y="156"/>
                  </a:lnTo>
                  <a:lnTo>
                    <a:pt x="18" y="163"/>
                  </a:lnTo>
                  <a:lnTo>
                    <a:pt x="22" y="170"/>
                  </a:lnTo>
                  <a:lnTo>
                    <a:pt x="28" y="176"/>
                  </a:lnTo>
                  <a:lnTo>
                    <a:pt x="36" y="180"/>
                  </a:lnTo>
                  <a:lnTo>
                    <a:pt x="47" y="184"/>
                  </a:lnTo>
                  <a:lnTo>
                    <a:pt x="60" y="193"/>
                  </a:lnTo>
                  <a:lnTo>
                    <a:pt x="65" y="201"/>
                  </a:lnTo>
                  <a:lnTo>
                    <a:pt x="68" y="209"/>
                  </a:lnTo>
                  <a:lnTo>
                    <a:pt x="77" y="212"/>
                  </a:lnTo>
                  <a:lnTo>
                    <a:pt x="87" y="214"/>
                  </a:lnTo>
                  <a:lnTo>
                    <a:pt x="91" y="216"/>
                  </a:lnTo>
                  <a:lnTo>
                    <a:pt x="89" y="222"/>
                  </a:lnTo>
                  <a:lnTo>
                    <a:pt x="79" y="230"/>
                  </a:lnTo>
                  <a:lnTo>
                    <a:pt x="73" y="236"/>
                  </a:lnTo>
                  <a:lnTo>
                    <a:pt x="71" y="245"/>
                  </a:lnTo>
                  <a:lnTo>
                    <a:pt x="71" y="254"/>
                  </a:lnTo>
                  <a:lnTo>
                    <a:pt x="73" y="263"/>
                  </a:lnTo>
                  <a:lnTo>
                    <a:pt x="77" y="272"/>
                  </a:lnTo>
                  <a:lnTo>
                    <a:pt x="81" y="282"/>
                  </a:lnTo>
                  <a:lnTo>
                    <a:pt x="88" y="290"/>
                  </a:lnTo>
                  <a:lnTo>
                    <a:pt x="95" y="294"/>
                  </a:lnTo>
                  <a:lnTo>
                    <a:pt x="103" y="309"/>
                  </a:lnTo>
                  <a:lnTo>
                    <a:pt x="103" y="333"/>
                  </a:lnTo>
                  <a:lnTo>
                    <a:pt x="101" y="363"/>
                  </a:lnTo>
                  <a:lnTo>
                    <a:pt x="102" y="392"/>
                  </a:lnTo>
                  <a:lnTo>
                    <a:pt x="108" y="412"/>
                  </a:lnTo>
                  <a:lnTo>
                    <a:pt x="118" y="420"/>
                  </a:lnTo>
                  <a:lnTo>
                    <a:pt x="126" y="421"/>
                  </a:lnTo>
                  <a:lnTo>
                    <a:pt x="130" y="421"/>
                  </a:lnTo>
                  <a:lnTo>
                    <a:pt x="127" y="413"/>
                  </a:lnTo>
                  <a:lnTo>
                    <a:pt x="123" y="399"/>
                  </a:lnTo>
                  <a:lnTo>
                    <a:pt x="124" y="384"/>
                  </a:lnTo>
                  <a:lnTo>
                    <a:pt x="135" y="375"/>
                  </a:lnTo>
                  <a:lnTo>
                    <a:pt x="143" y="371"/>
                  </a:lnTo>
                  <a:lnTo>
                    <a:pt x="148" y="366"/>
                  </a:lnTo>
                  <a:lnTo>
                    <a:pt x="151" y="359"/>
                  </a:lnTo>
                  <a:lnTo>
                    <a:pt x="155" y="353"/>
                  </a:lnTo>
                  <a:lnTo>
                    <a:pt x="158" y="346"/>
                  </a:lnTo>
                  <a:lnTo>
                    <a:pt x="162" y="339"/>
                  </a:lnTo>
                  <a:lnTo>
                    <a:pt x="166" y="335"/>
                  </a:lnTo>
                  <a:lnTo>
                    <a:pt x="174" y="331"/>
                  </a:lnTo>
                  <a:lnTo>
                    <a:pt x="186" y="324"/>
                  </a:lnTo>
                  <a:lnTo>
                    <a:pt x="191" y="314"/>
                  </a:lnTo>
                  <a:lnTo>
                    <a:pt x="195" y="301"/>
                  </a:lnTo>
                  <a:lnTo>
                    <a:pt x="206" y="287"/>
                  </a:lnTo>
                  <a:lnTo>
                    <a:pt x="210" y="280"/>
                  </a:lnTo>
                  <a:lnTo>
                    <a:pt x="210" y="275"/>
                  </a:lnTo>
                  <a:lnTo>
                    <a:pt x="207" y="270"/>
                  </a:lnTo>
                  <a:lnTo>
                    <a:pt x="201" y="264"/>
                  </a:lnTo>
                  <a:lnTo>
                    <a:pt x="193" y="260"/>
                  </a:lnTo>
                  <a:lnTo>
                    <a:pt x="186" y="255"/>
                  </a:lnTo>
                  <a:lnTo>
                    <a:pt x="179" y="250"/>
                  </a:lnTo>
                  <a:lnTo>
                    <a:pt x="176" y="245"/>
                  </a:lnTo>
                  <a:lnTo>
                    <a:pt x="169" y="234"/>
                  </a:lnTo>
                  <a:lnTo>
                    <a:pt x="161" y="226"/>
                  </a:lnTo>
                  <a:lnTo>
                    <a:pt x="151" y="219"/>
                  </a:lnTo>
                  <a:lnTo>
                    <a:pt x="144" y="212"/>
                  </a:lnTo>
                  <a:lnTo>
                    <a:pt x="141" y="209"/>
                  </a:lnTo>
                  <a:lnTo>
                    <a:pt x="135" y="207"/>
                  </a:lnTo>
                  <a:lnTo>
                    <a:pt x="127" y="206"/>
                  </a:lnTo>
                  <a:lnTo>
                    <a:pt x="119" y="204"/>
                  </a:lnTo>
                  <a:lnTo>
                    <a:pt x="111" y="204"/>
                  </a:lnTo>
                  <a:lnTo>
                    <a:pt x="103" y="204"/>
                  </a:lnTo>
                  <a:lnTo>
                    <a:pt x="97" y="204"/>
                  </a:lnTo>
                  <a:lnTo>
                    <a:pt x="94" y="206"/>
                  </a:lnTo>
                  <a:lnTo>
                    <a:pt x="88" y="206"/>
                  </a:lnTo>
                  <a:lnTo>
                    <a:pt x="82" y="204"/>
                  </a:lnTo>
                  <a:lnTo>
                    <a:pt x="78" y="201"/>
                  </a:lnTo>
                  <a:lnTo>
                    <a:pt x="78" y="196"/>
                  </a:lnTo>
                  <a:lnTo>
                    <a:pt x="80" y="192"/>
                  </a:lnTo>
                  <a:lnTo>
                    <a:pt x="83" y="187"/>
                  </a:lnTo>
                  <a:lnTo>
                    <a:pt x="85" y="184"/>
                  </a:lnTo>
                  <a:lnTo>
                    <a:pt x="80" y="181"/>
                  </a:lnTo>
                  <a:lnTo>
                    <a:pt x="74" y="180"/>
                  </a:lnTo>
                  <a:lnTo>
                    <a:pt x="73" y="180"/>
                  </a:lnTo>
                  <a:lnTo>
                    <a:pt x="74" y="177"/>
                  </a:lnTo>
                  <a:lnTo>
                    <a:pt x="77" y="169"/>
                  </a:lnTo>
                  <a:lnTo>
                    <a:pt x="77" y="164"/>
                  </a:lnTo>
                  <a:lnTo>
                    <a:pt x="73" y="165"/>
                  </a:lnTo>
                  <a:lnTo>
                    <a:pt x="67" y="170"/>
                  </a:lnTo>
                  <a:lnTo>
                    <a:pt x="58" y="171"/>
                  </a:lnTo>
                  <a:lnTo>
                    <a:pt x="51" y="168"/>
                  </a:lnTo>
                  <a:lnTo>
                    <a:pt x="48" y="161"/>
                  </a:lnTo>
                  <a:lnTo>
                    <a:pt x="50" y="154"/>
                  </a:lnTo>
                  <a:lnTo>
                    <a:pt x="55" y="144"/>
                  </a:lnTo>
                  <a:lnTo>
                    <a:pt x="59" y="141"/>
                  </a:lnTo>
                  <a:lnTo>
                    <a:pt x="64" y="139"/>
                  </a:lnTo>
                  <a:lnTo>
                    <a:pt x="71" y="138"/>
                  </a:lnTo>
                  <a:lnTo>
                    <a:pt x="77" y="138"/>
                  </a:lnTo>
                  <a:lnTo>
                    <a:pt x="82" y="139"/>
                  </a:lnTo>
                  <a:lnTo>
                    <a:pt x="88" y="140"/>
                  </a:lnTo>
                  <a:lnTo>
                    <a:pt x="91" y="142"/>
                  </a:lnTo>
                  <a:lnTo>
                    <a:pt x="94" y="146"/>
                  </a:lnTo>
                  <a:lnTo>
                    <a:pt x="96" y="151"/>
                  </a:lnTo>
                  <a:lnTo>
                    <a:pt x="98" y="156"/>
                  </a:lnTo>
                  <a:lnTo>
                    <a:pt x="102" y="157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4" y="144"/>
                  </a:lnTo>
                  <a:lnTo>
                    <a:pt x="106" y="139"/>
                  </a:lnTo>
                  <a:lnTo>
                    <a:pt x="113" y="134"/>
                  </a:lnTo>
                  <a:lnTo>
                    <a:pt x="121" y="128"/>
                  </a:lnTo>
                  <a:lnTo>
                    <a:pt x="128" y="120"/>
                  </a:lnTo>
                  <a:lnTo>
                    <a:pt x="134" y="113"/>
                  </a:lnTo>
                  <a:lnTo>
                    <a:pt x="143" y="106"/>
                  </a:lnTo>
                  <a:lnTo>
                    <a:pt x="153" y="103"/>
                  </a:lnTo>
                  <a:lnTo>
                    <a:pt x="163" y="102"/>
                  </a:lnTo>
                  <a:lnTo>
                    <a:pt x="170" y="101"/>
                  </a:lnTo>
                  <a:lnTo>
                    <a:pt x="174" y="97"/>
                  </a:lnTo>
                  <a:lnTo>
                    <a:pt x="173" y="91"/>
                  </a:lnTo>
                  <a:lnTo>
                    <a:pt x="172" y="88"/>
                  </a:lnTo>
                  <a:lnTo>
                    <a:pt x="173" y="86"/>
                  </a:lnTo>
                  <a:lnTo>
                    <a:pt x="186" y="86"/>
                  </a:lnTo>
                  <a:lnTo>
                    <a:pt x="199" y="83"/>
                  </a:lnTo>
                  <a:lnTo>
                    <a:pt x="200" y="77"/>
                  </a:lnTo>
                  <a:lnTo>
                    <a:pt x="193" y="66"/>
                  </a:lnTo>
                  <a:lnTo>
                    <a:pt x="185" y="57"/>
                  </a:lnTo>
                  <a:lnTo>
                    <a:pt x="177" y="51"/>
                  </a:lnTo>
                  <a:lnTo>
                    <a:pt x="170" y="50"/>
                  </a:lnTo>
                  <a:lnTo>
                    <a:pt x="162" y="55"/>
                  </a:lnTo>
                  <a:lnTo>
                    <a:pt x="155" y="64"/>
                  </a:lnTo>
                  <a:lnTo>
                    <a:pt x="148" y="72"/>
                  </a:lnTo>
                  <a:lnTo>
                    <a:pt x="143" y="74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5" y="58"/>
                  </a:lnTo>
                  <a:lnTo>
                    <a:pt x="128" y="57"/>
                  </a:lnTo>
                  <a:lnTo>
                    <a:pt x="121" y="57"/>
                  </a:lnTo>
                  <a:lnTo>
                    <a:pt x="118" y="51"/>
                  </a:lnTo>
                  <a:lnTo>
                    <a:pt x="120" y="47"/>
                  </a:lnTo>
                  <a:lnTo>
                    <a:pt x="124" y="43"/>
                  </a:lnTo>
                  <a:lnTo>
                    <a:pt x="131" y="40"/>
                  </a:lnTo>
                  <a:lnTo>
                    <a:pt x="139" y="37"/>
                  </a:lnTo>
                  <a:lnTo>
                    <a:pt x="146" y="36"/>
                  </a:lnTo>
                  <a:lnTo>
                    <a:pt x="153" y="35"/>
                  </a:lnTo>
                  <a:lnTo>
                    <a:pt x="156" y="35"/>
                  </a:lnTo>
                  <a:lnTo>
                    <a:pt x="158" y="35"/>
                  </a:lnTo>
                  <a:lnTo>
                    <a:pt x="164" y="33"/>
                  </a:lnTo>
                  <a:lnTo>
                    <a:pt x="161" y="28"/>
                  </a:lnTo>
                  <a:lnTo>
                    <a:pt x="156" y="24"/>
                  </a:lnTo>
                  <a:lnTo>
                    <a:pt x="155" y="19"/>
                  </a:lnTo>
                  <a:lnTo>
                    <a:pt x="155" y="15"/>
                  </a:lnTo>
                  <a:lnTo>
                    <a:pt x="151" y="13"/>
                  </a:lnTo>
                  <a:lnTo>
                    <a:pt x="147" y="13"/>
                  </a:lnTo>
                  <a:lnTo>
                    <a:pt x="144" y="18"/>
                  </a:lnTo>
                  <a:lnTo>
                    <a:pt x="142" y="22"/>
                  </a:lnTo>
                  <a:lnTo>
                    <a:pt x="138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5" y="13"/>
                  </a:lnTo>
                  <a:lnTo>
                    <a:pt x="130" y="13"/>
                  </a:lnTo>
                  <a:lnTo>
                    <a:pt x="123" y="12"/>
                  </a:lnTo>
                  <a:lnTo>
                    <a:pt x="117" y="10"/>
                  </a:lnTo>
                  <a:lnTo>
                    <a:pt x="115" y="5"/>
                  </a:lnTo>
                  <a:lnTo>
                    <a:pt x="115" y="3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97" y="3"/>
                  </a:lnTo>
                  <a:lnTo>
                    <a:pt x="96" y="6"/>
                  </a:lnTo>
                  <a:lnTo>
                    <a:pt x="94" y="10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7" y="12"/>
                  </a:lnTo>
                  <a:lnTo>
                    <a:pt x="72" y="11"/>
                  </a:lnTo>
                  <a:lnTo>
                    <a:pt x="66" y="11"/>
                  </a:lnTo>
                  <a:lnTo>
                    <a:pt x="62" y="10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1" y="14"/>
                  </a:lnTo>
                  <a:lnTo>
                    <a:pt x="36" y="18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19" y="33"/>
                  </a:lnTo>
                  <a:lnTo>
                    <a:pt x="15" y="36"/>
                  </a:lnTo>
                  <a:lnTo>
                    <a:pt x="22" y="44"/>
                  </a:lnTo>
                  <a:lnTo>
                    <a:pt x="25" y="55"/>
                  </a:lnTo>
                  <a:lnTo>
                    <a:pt x="22" y="6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127"/>
            <p:cNvSpPr>
              <a:spLocks/>
            </p:cNvSpPr>
            <p:nvPr/>
          </p:nvSpPr>
          <p:spPr bwMode="auto">
            <a:xfrm>
              <a:off x="2755" y="3358"/>
              <a:ext cx="88" cy="123"/>
            </a:xfrm>
            <a:custGeom>
              <a:avLst/>
              <a:gdLst>
                <a:gd name="T0" fmla="*/ 159 w 177"/>
                <a:gd name="T1" fmla="*/ 58 h 247"/>
                <a:gd name="T2" fmla="*/ 159 w 177"/>
                <a:gd name="T3" fmla="*/ 58 h 247"/>
                <a:gd name="T4" fmla="*/ 154 w 177"/>
                <a:gd name="T5" fmla="*/ 52 h 247"/>
                <a:gd name="T6" fmla="*/ 150 w 177"/>
                <a:gd name="T7" fmla="*/ 42 h 247"/>
                <a:gd name="T8" fmla="*/ 149 w 177"/>
                <a:gd name="T9" fmla="*/ 34 h 247"/>
                <a:gd name="T10" fmla="*/ 140 w 177"/>
                <a:gd name="T11" fmla="*/ 29 h 247"/>
                <a:gd name="T12" fmla="*/ 130 w 177"/>
                <a:gd name="T13" fmla="*/ 27 h 247"/>
                <a:gd name="T14" fmla="*/ 118 w 177"/>
                <a:gd name="T15" fmla="*/ 28 h 247"/>
                <a:gd name="T16" fmla="*/ 108 w 177"/>
                <a:gd name="T17" fmla="*/ 29 h 247"/>
                <a:gd name="T18" fmla="*/ 98 w 177"/>
                <a:gd name="T19" fmla="*/ 21 h 247"/>
                <a:gd name="T20" fmla="*/ 89 w 177"/>
                <a:gd name="T21" fmla="*/ 8 h 247"/>
                <a:gd name="T22" fmla="*/ 75 w 177"/>
                <a:gd name="T23" fmla="*/ 0 h 247"/>
                <a:gd name="T24" fmla="*/ 63 w 177"/>
                <a:gd name="T25" fmla="*/ 4 h 247"/>
                <a:gd name="T26" fmla="*/ 57 w 177"/>
                <a:gd name="T27" fmla="*/ 8 h 247"/>
                <a:gd name="T28" fmla="*/ 50 w 177"/>
                <a:gd name="T29" fmla="*/ 7 h 247"/>
                <a:gd name="T30" fmla="*/ 49 w 177"/>
                <a:gd name="T31" fmla="*/ 7 h 247"/>
                <a:gd name="T32" fmla="*/ 48 w 177"/>
                <a:gd name="T33" fmla="*/ 7 h 247"/>
                <a:gd name="T34" fmla="*/ 47 w 177"/>
                <a:gd name="T35" fmla="*/ 7 h 247"/>
                <a:gd name="T36" fmla="*/ 43 w 177"/>
                <a:gd name="T37" fmla="*/ 9 h 247"/>
                <a:gd name="T38" fmla="*/ 32 w 177"/>
                <a:gd name="T39" fmla="*/ 17 h 247"/>
                <a:gd name="T40" fmla="*/ 17 w 177"/>
                <a:gd name="T41" fmla="*/ 32 h 247"/>
                <a:gd name="T42" fmla="*/ 4 w 177"/>
                <a:gd name="T43" fmla="*/ 52 h 247"/>
                <a:gd name="T44" fmla="*/ 0 w 177"/>
                <a:gd name="T45" fmla="*/ 75 h 247"/>
                <a:gd name="T46" fmla="*/ 5 w 177"/>
                <a:gd name="T47" fmla="*/ 92 h 247"/>
                <a:gd name="T48" fmla="*/ 14 w 177"/>
                <a:gd name="T49" fmla="*/ 103 h 247"/>
                <a:gd name="T50" fmla="*/ 29 w 177"/>
                <a:gd name="T51" fmla="*/ 107 h 247"/>
                <a:gd name="T52" fmla="*/ 45 w 177"/>
                <a:gd name="T53" fmla="*/ 107 h 247"/>
                <a:gd name="T54" fmla="*/ 64 w 177"/>
                <a:gd name="T55" fmla="*/ 114 h 247"/>
                <a:gd name="T56" fmla="*/ 77 w 177"/>
                <a:gd name="T57" fmla="*/ 129 h 247"/>
                <a:gd name="T58" fmla="*/ 80 w 177"/>
                <a:gd name="T59" fmla="*/ 151 h 247"/>
                <a:gd name="T60" fmla="*/ 73 w 177"/>
                <a:gd name="T61" fmla="*/ 176 h 247"/>
                <a:gd name="T62" fmla="*/ 73 w 177"/>
                <a:gd name="T63" fmla="*/ 204 h 247"/>
                <a:gd name="T64" fmla="*/ 80 w 177"/>
                <a:gd name="T65" fmla="*/ 229 h 247"/>
                <a:gd name="T66" fmla="*/ 93 w 177"/>
                <a:gd name="T67" fmla="*/ 244 h 247"/>
                <a:gd name="T68" fmla="*/ 108 w 177"/>
                <a:gd name="T69" fmla="*/ 239 h 247"/>
                <a:gd name="T70" fmla="*/ 121 w 177"/>
                <a:gd name="T71" fmla="*/ 224 h 247"/>
                <a:gd name="T72" fmla="*/ 135 w 177"/>
                <a:gd name="T73" fmla="*/ 206 h 247"/>
                <a:gd name="T74" fmla="*/ 147 w 177"/>
                <a:gd name="T75" fmla="*/ 187 h 247"/>
                <a:gd name="T76" fmla="*/ 153 w 177"/>
                <a:gd name="T77" fmla="*/ 174 h 247"/>
                <a:gd name="T78" fmla="*/ 153 w 177"/>
                <a:gd name="T79" fmla="*/ 167 h 247"/>
                <a:gd name="T80" fmla="*/ 151 w 177"/>
                <a:gd name="T81" fmla="*/ 153 h 247"/>
                <a:gd name="T82" fmla="*/ 162 w 177"/>
                <a:gd name="T83" fmla="*/ 137 h 247"/>
                <a:gd name="T84" fmla="*/ 171 w 177"/>
                <a:gd name="T85" fmla="*/ 122 h 247"/>
                <a:gd name="T86" fmla="*/ 174 w 177"/>
                <a:gd name="T87" fmla="*/ 108 h 247"/>
                <a:gd name="T88" fmla="*/ 176 w 177"/>
                <a:gd name="T89" fmla="*/ 99 h 247"/>
                <a:gd name="T90" fmla="*/ 176 w 177"/>
                <a:gd name="T91" fmla="*/ 98 h 247"/>
                <a:gd name="T92" fmla="*/ 170 w 177"/>
                <a:gd name="T93" fmla="*/ 90 h 247"/>
                <a:gd name="T94" fmla="*/ 161 w 177"/>
                <a:gd name="T95" fmla="*/ 6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247">
                  <a:moveTo>
                    <a:pt x="159" y="58"/>
                  </a:move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4" y="52"/>
                  </a:lnTo>
                  <a:lnTo>
                    <a:pt x="151" y="47"/>
                  </a:lnTo>
                  <a:lnTo>
                    <a:pt x="150" y="42"/>
                  </a:lnTo>
                  <a:lnTo>
                    <a:pt x="154" y="37"/>
                  </a:lnTo>
                  <a:lnTo>
                    <a:pt x="149" y="34"/>
                  </a:lnTo>
                  <a:lnTo>
                    <a:pt x="145" y="31"/>
                  </a:lnTo>
                  <a:lnTo>
                    <a:pt x="140" y="29"/>
                  </a:lnTo>
                  <a:lnTo>
                    <a:pt x="134" y="28"/>
                  </a:lnTo>
                  <a:lnTo>
                    <a:pt x="130" y="27"/>
                  </a:lnTo>
                  <a:lnTo>
                    <a:pt x="124" y="27"/>
                  </a:lnTo>
                  <a:lnTo>
                    <a:pt x="118" y="28"/>
                  </a:lnTo>
                  <a:lnTo>
                    <a:pt x="113" y="29"/>
                  </a:lnTo>
                  <a:lnTo>
                    <a:pt x="108" y="29"/>
                  </a:lnTo>
                  <a:lnTo>
                    <a:pt x="103" y="26"/>
                  </a:lnTo>
                  <a:lnTo>
                    <a:pt x="98" y="21"/>
                  </a:lnTo>
                  <a:lnTo>
                    <a:pt x="95" y="14"/>
                  </a:lnTo>
                  <a:lnTo>
                    <a:pt x="89" y="8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63" y="4"/>
                  </a:lnTo>
                  <a:lnTo>
                    <a:pt x="60" y="7"/>
                  </a:lnTo>
                  <a:lnTo>
                    <a:pt x="57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39" y="13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9" y="42"/>
                  </a:lnTo>
                  <a:lnTo>
                    <a:pt x="4" y="52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2" y="84"/>
                  </a:lnTo>
                  <a:lnTo>
                    <a:pt x="5" y="92"/>
                  </a:lnTo>
                  <a:lnTo>
                    <a:pt x="9" y="98"/>
                  </a:lnTo>
                  <a:lnTo>
                    <a:pt x="14" y="103"/>
                  </a:lnTo>
                  <a:lnTo>
                    <a:pt x="21" y="106"/>
                  </a:lnTo>
                  <a:lnTo>
                    <a:pt x="29" y="107"/>
                  </a:lnTo>
                  <a:lnTo>
                    <a:pt x="37" y="107"/>
                  </a:lnTo>
                  <a:lnTo>
                    <a:pt x="45" y="107"/>
                  </a:lnTo>
                  <a:lnTo>
                    <a:pt x="55" y="110"/>
                  </a:lnTo>
                  <a:lnTo>
                    <a:pt x="64" y="114"/>
                  </a:lnTo>
                  <a:lnTo>
                    <a:pt x="71" y="120"/>
                  </a:lnTo>
                  <a:lnTo>
                    <a:pt x="77" y="129"/>
                  </a:lnTo>
                  <a:lnTo>
                    <a:pt x="80" y="138"/>
                  </a:lnTo>
                  <a:lnTo>
                    <a:pt x="80" y="151"/>
                  </a:lnTo>
                  <a:lnTo>
                    <a:pt x="77" y="164"/>
                  </a:lnTo>
                  <a:lnTo>
                    <a:pt x="73" y="176"/>
                  </a:lnTo>
                  <a:lnTo>
                    <a:pt x="72" y="190"/>
                  </a:lnTo>
                  <a:lnTo>
                    <a:pt x="73" y="204"/>
                  </a:lnTo>
                  <a:lnTo>
                    <a:pt x="75" y="218"/>
                  </a:lnTo>
                  <a:lnTo>
                    <a:pt x="80" y="229"/>
                  </a:lnTo>
                  <a:lnTo>
                    <a:pt x="86" y="239"/>
                  </a:lnTo>
                  <a:lnTo>
                    <a:pt x="93" y="244"/>
                  </a:lnTo>
                  <a:lnTo>
                    <a:pt x="100" y="247"/>
                  </a:lnTo>
                  <a:lnTo>
                    <a:pt x="108" y="239"/>
                  </a:lnTo>
                  <a:lnTo>
                    <a:pt x="115" y="232"/>
                  </a:lnTo>
                  <a:lnTo>
                    <a:pt x="121" y="224"/>
                  </a:lnTo>
                  <a:lnTo>
                    <a:pt x="128" y="214"/>
                  </a:lnTo>
                  <a:lnTo>
                    <a:pt x="135" y="206"/>
                  </a:lnTo>
                  <a:lnTo>
                    <a:pt x="141" y="197"/>
                  </a:lnTo>
                  <a:lnTo>
                    <a:pt x="147" y="187"/>
                  </a:lnTo>
                  <a:lnTo>
                    <a:pt x="151" y="178"/>
                  </a:lnTo>
                  <a:lnTo>
                    <a:pt x="153" y="174"/>
                  </a:lnTo>
                  <a:lnTo>
                    <a:pt x="153" y="171"/>
                  </a:lnTo>
                  <a:lnTo>
                    <a:pt x="153" y="167"/>
                  </a:lnTo>
                  <a:lnTo>
                    <a:pt x="151" y="163"/>
                  </a:lnTo>
                  <a:lnTo>
                    <a:pt x="151" y="153"/>
                  </a:lnTo>
                  <a:lnTo>
                    <a:pt x="156" y="145"/>
                  </a:lnTo>
                  <a:lnTo>
                    <a:pt x="162" y="137"/>
                  </a:lnTo>
                  <a:lnTo>
                    <a:pt x="170" y="129"/>
                  </a:lnTo>
                  <a:lnTo>
                    <a:pt x="171" y="122"/>
                  </a:lnTo>
                  <a:lnTo>
                    <a:pt x="173" y="115"/>
                  </a:lnTo>
                  <a:lnTo>
                    <a:pt x="174" y="108"/>
                  </a:lnTo>
                  <a:lnTo>
                    <a:pt x="176" y="100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8"/>
                  </a:lnTo>
                  <a:lnTo>
                    <a:pt x="177" y="98"/>
                  </a:lnTo>
                  <a:lnTo>
                    <a:pt x="170" y="90"/>
                  </a:lnTo>
                  <a:lnTo>
                    <a:pt x="164" y="80"/>
                  </a:lnTo>
                  <a:lnTo>
                    <a:pt x="161" y="69"/>
                  </a:lnTo>
                  <a:lnTo>
                    <a:pt x="159" y="58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Freeform 128"/>
            <p:cNvSpPr>
              <a:spLocks/>
            </p:cNvSpPr>
            <p:nvPr/>
          </p:nvSpPr>
          <p:spPr bwMode="auto">
            <a:xfrm>
              <a:off x="2824" y="3356"/>
              <a:ext cx="20" cy="48"/>
            </a:xfrm>
            <a:custGeom>
              <a:avLst/>
              <a:gdLst>
                <a:gd name="T0" fmla="*/ 2 w 39"/>
                <a:gd name="T1" fmla="*/ 12 h 97"/>
                <a:gd name="T2" fmla="*/ 10 w 39"/>
                <a:gd name="T3" fmla="*/ 20 h 97"/>
                <a:gd name="T4" fmla="*/ 16 w 39"/>
                <a:gd name="T5" fmla="*/ 27 h 97"/>
                <a:gd name="T6" fmla="*/ 18 w 39"/>
                <a:gd name="T7" fmla="*/ 33 h 97"/>
                <a:gd name="T8" fmla="*/ 16 w 39"/>
                <a:gd name="T9" fmla="*/ 39 h 97"/>
                <a:gd name="T10" fmla="*/ 15 w 39"/>
                <a:gd name="T11" fmla="*/ 39 h 97"/>
                <a:gd name="T12" fmla="*/ 15 w 39"/>
                <a:gd name="T13" fmla="*/ 39 h 97"/>
                <a:gd name="T14" fmla="*/ 15 w 39"/>
                <a:gd name="T15" fmla="*/ 39 h 97"/>
                <a:gd name="T16" fmla="*/ 15 w 39"/>
                <a:gd name="T17" fmla="*/ 40 h 97"/>
                <a:gd name="T18" fmla="*/ 17 w 39"/>
                <a:gd name="T19" fmla="*/ 42 h 97"/>
                <a:gd name="T20" fmla="*/ 19 w 39"/>
                <a:gd name="T21" fmla="*/ 46 h 97"/>
                <a:gd name="T22" fmla="*/ 20 w 39"/>
                <a:gd name="T23" fmla="*/ 49 h 97"/>
                <a:gd name="T24" fmla="*/ 20 w 39"/>
                <a:gd name="T25" fmla="*/ 54 h 97"/>
                <a:gd name="T26" fmla="*/ 20 w 39"/>
                <a:gd name="T27" fmla="*/ 55 h 97"/>
                <a:gd name="T28" fmla="*/ 20 w 39"/>
                <a:gd name="T29" fmla="*/ 57 h 97"/>
                <a:gd name="T30" fmla="*/ 20 w 39"/>
                <a:gd name="T31" fmla="*/ 58 h 97"/>
                <a:gd name="T32" fmla="*/ 20 w 39"/>
                <a:gd name="T33" fmla="*/ 61 h 97"/>
                <a:gd name="T34" fmla="*/ 25 w 39"/>
                <a:gd name="T35" fmla="*/ 68 h 97"/>
                <a:gd name="T36" fmla="*/ 27 w 39"/>
                <a:gd name="T37" fmla="*/ 77 h 97"/>
                <a:gd name="T38" fmla="*/ 32 w 39"/>
                <a:gd name="T39" fmla="*/ 87 h 97"/>
                <a:gd name="T40" fmla="*/ 38 w 39"/>
                <a:gd name="T41" fmla="*/ 97 h 97"/>
                <a:gd name="T42" fmla="*/ 39 w 39"/>
                <a:gd name="T43" fmla="*/ 71 h 97"/>
                <a:gd name="T44" fmla="*/ 38 w 39"/>
                <a:gd name="T45" fmla="*/ 46 h 97"/>
                <a:gd name="T46" fmla="*/ 34 w 39"/>
                <a:gd name="T47" fmla="*/ 23 h 97"/>
                <a:gd name="T48" fmla="*/ 29 w 39"/>
                <a:gd name="T49" fmla="*/ 0 h 97"/>
                <a:gd name="T50" fmla="*/ 26 w 39"/>
                <a:gd name="T51" fmla="*/ 2 h 97"/>
                <a:gd name="T52" fmla="*/ 22 w 39"/>
                <a:gd name="T53" fmla="*/ 3 h 97"/>
                <a:gd name="T54" fmla="*/ 16 w 39"/>
                <a:gd name="T55" fmla="*/ 4 h 97"/>
                <a:gd name="T56" fmla="*/ 10 w 39"/>
                <a:gd name="T57" fmla="*/ 4 h 97"/>
                <a:gd name="T58" fmla="*/ 4 w 39"/>
                <a:gd name="T59" fmla="*/ 5 h 97"/>
                <a:gd name="T60" fmla="*/ 1 w 39"/>
                <a:gd name="T61" fmla="*/ 7 h 97"/>
                <a:gd name="T62" fmla="*/ 0 w 39"/>
                <a:gd name="T63" fmla="*/ 9 h 97"/>
                <a:gd name="T64" fmla="*/ 2 w 39"/>
                <a:gd name="T65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97">
                  <a:moveTo>
                    <a:pt x="2" y="12"/>
                  </a:moveTo>
                  <a:lnTo>
                    <a:pt x="10" y="20"/>
                  </a:lnTo>
                  <a:lnTo>
                    <a:pt x="16" y="27"/>
                  </a:lnTo>
                  <a:lnTo>
                    <a:pt x="18" y="33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9" y="46"/>
                  </a:lnTo>
                  <a:lnTo>
                    <a:pt x="20" y="49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5" y="68"/>
                  </a:lnTo>
                  <a:lnTo>
                    <a:pt x="27" y="77"/>
                  </a:lnTo>
                  <a:lnTo>
                    <a:pt x="32" y="87"/>
                  </a:lnTo>
                  <a:lnTo>
                    <a:pt x="38" y="97"/>
                  </a:lnTo>
                  <a:lnTo>
                    <a:pt x="39" y="71"/>
                  </a:lnTo>
                  <a:lnTo>
                    <a:pt x="38" y="46"/>
                  </a:lnTo>
                  <a:lnTo>
                    <a:pt x="34" y="23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Freeform 129"/>
            <p:cNvSpPr>
              <a:spLocks/>
            </p:cNvSpPr>
            <p:nvPr/>
          </p:nvSpPr>
          <p:spPr bwMode="auto">
            <a:xfrm>
              <a:off x="2773" y="3310"/>
              <a:ext cx="65" cy="51"/>
            </a:xfrm>
            <a:custGeom>
              <a:avLst/>
              <a:gdLst>
                <a:gd name="T0" fmla="*/ 65 w 130"/>
                <a:gd name="T1" fmla="*/ 16 h 101"/>
                <a:gd name="T2" fmla="*/ 50 w 130"/>
                <a:gd name="T3" fmla="*/ 26 h 101"/>
                <a:gd name="T4" fmla="*/ 54 w 130"/>
                <a:gd name="T5" fmla="*/ 40 h 101"/>
                <a:gd name="T6" fmla="*/ 69 w 130"/>
                <a:gd name="T7" fmla="*/ 37 h 101"/>
                <a:gd name="T8" fmla="*/ 76 w 130"/>
                <a:gd name="T9" fmla="*/ 26 h 101"/>
                <a:gd name="T10" fmla="*/ 88 w 130"/>
                <a:gd name="T11" fmla="*/ 27 h 101"/>
                <a:gd name="T12" fmla="*/ 87 w 130"/>
                <a:gd name="T13" fmla="*/ 40 h 101"/>
                <a:gd name="T14" fmla="*/ 72 w 130"/>
                <a:gd name="T15" fmla="*/ 49 h 101"/>
                <a:gd name="T16" fmla="*/ 49 w 130"/>
                <a:gd name="T17" fmla="*/ 46 h 101"/>
                <a:gd name="T18" fmla="*/ 37 w 130"/>
                <a:gd name="T19" fmla="*/ 48 h 101"/>
                <a:gd name="T20" fmla="*/ 34 w 130"/>
                <a:gd name="T21" fmla="*/ 50 h 101"/>
                <a:gd name="T22" fmla="*/ 22 w 130"/>
                <a:gd name="T23" fmla="*/ 57 h 101"/>
                <a:gd name="T24" fmla="*/ 21 w 130"/>
                <a:gd name="T25" fmla="*/ 70 h 101"/>
                <a:gd name="T26" fmla="*/ 16 w 130"/>
                <a:gd name="T27" fmla="*/ 73 h 101"/>
                <a:gd name="T28" fmla="*/ 1 w 130"/>
                <a:gd name="T29" fmla="*/ 75 h 101"/>
                <a:gd name="T30" fmla="*/ 4 w 130"/>
                <a:gd name="T31" fmla="*/ 93 h 101"/>
                <a:gd name="T32" fmla="*/ 16 w 130"/>
                <a:gd name="T33" fmla="*/ 98 h 101"/>
                <a:gd name="T34" fmla="*/ 26 w 130"/>
                <a:gd name="T35" fmla="*/ 95 h 101"/>
                <a:gd name="T36" fmla="*/ 30 w 130"/>
                <a:gd name="T37" fmla="*/ 91 h 101"/>
                <a:gd name="T38" fmla="*/ 35 w 130"/>
                <a:gd name="T39" fmla="*/ 84 h 101"/>
                <a:gd name="T40" fmla="*/ 47 w 130"/>
                <a:gd name="T41" fmla="*/ 80 h 101"/>
                <a:gd name="T42" fmla="*/ 64 w 130"/>
                <a:gd name="T43" fmla="*/ 87 h 101"/>
                <a:gd name="T44" fmla="*/ 76 w 130"/>
                <a:gd name="T45" fmla="*/ 99 h 101"/>
                <a:gd name="T46" fmla="*/ 96 w 130"/>
                <a:gd name="T47" fmla="*/ 99 h 101"/>
                <a:gd name="T48" fmla="*/ 109 w 130"/>
                <a:gd name="T49" fmla="*/ 86 h 101"/>
                <a:gd name="T50" fmla="*/ 125 w 130"/>
                <a:gd name="T51" fmla="*/ 84 h 101"/>
                <a:gd name="T52" fmla="*/ 126 w 130"/>
                <a:gd name="T53" fmla="*/ 75 h 101"/>
                <a:gd name="T54" fmla="*/ 115 w 130"/>
                <a:gd name="T55" fmla="*/ 52 h 101"/>
                <a:gd name="T56" fmla="*/ 103 w 130"/>
                <a:gd name="T57" fmla="*/ 30 h 101"/>
                <a:gd name="T58" fmla="*/ 88 w 130"/>
                <a:gd name="T59" fmla="*/ 9 h 101"/>
                <a:gd name="T60" fmla="*/ 77 w 130"/>
                <a:gd name="T61" fmla="*/ 1 h 101"/>
                <a:gd name="T62" fmla="*/ 74 w 130"/>
                <a:gd name="T63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01">
                  <a:moveTo>
                    <a:pt x="73" y="5"/>
                  </a:moveTo>
                  <a:lnTo>
                    <a:pt x="65" y="16"/>
                  </a:lnTo>
                  <a:lnTo>
                    <a:pt x="56" y="22"/>
                  </a:lnTo>
                  <a:lnTo>
                    <a:pt x="50" y="26"/>
                  </a:lnTo>
                  <a:lnTo>
                    <a:pt x="49" y="32"/>
                  </a:lnTo>
                  <a:lnTo>
                    <a:pt x="54" y="40"/>
                  </a:lnTo>
                  <a:lnTo>
                    <a:pt x="62" y="40"/>
                  </a:lnTo>
                  <a:lnTo>
                    <a:pt x="69" y="37"/>
                  </a:lnTo>
                  <a:lnTo>
                    <a:pt x="73" y="31"/>
                  </a:lnTo>
                  <a:lnTo>
                    <a:pt x="76" y="26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89" y="33"/>
                  </a:lnTo>
                  <a:lnTo>
                    <a:pt x="87" y="40"/>
                  </a:lnTo>
                  <a:lnTo>
                    <a:pt x="81" y="46"/>
                  </a:lnTo>
                  <a:lnTo>
                    <a:pt x="72" y="49"/>
                  </a:lnTo>
                  <a:lnTo>
                    <a:pt x="59" y="48"/>
                  </a:lnTo>
                  <a:lnTo>
                    <a:pt x="49" y="46"/>
                  </a:lnTo>
                  <a:lnTo>
                    <a:pt x="41" y="47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28" y="53"/>
                  </a:lnTo>
                  <a:lnTo>
                    <a:pt x="22" y="57"/>
                  </a:lnTo>
                  <a:lnTo>
                    <a:pt x="21" y="64"/>
                  </a:lnTo>
                  <a:lnTo>
                    <a:pt x="21" y="70"/>
                  </a:lnTo>
                  <a:lnTo>
                    <a:pt x="20" y="73"/>
                  </a:lnTo>
                  <a:lnTo>
                    <a:pt x="16" y="73"/>
                  </a:lnTo>
                  <a:lnTo>
                    <a:pt x="8" y="72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4" y="93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21" y="96"/>
                  </a:lnTo>
                  <a:lnTo>
                    <a:pt x="26" y="95"/>
                  </a:lnTo>
                  <a:lnTo>
                    <a:pt x="29" y="94"/>
                  </a:lnTo>
                  <a:lnTo>
                    <a:pt x="30" y="91"/>
                  </a:lnTo>
                  <a:lnTo>
                    <a:pt x="32" y="87"/>
                  </a:lnTo>
                  <a:lnTo>
                    <a:pt x="35" y="84"/>
                  </a:lnTo>
                  <a:lnTo>
                    <a:pt x="38" y="82"/>
                  </a:lnTo>
                  <a:lnTo>
                    <a:pt x="47" y="80"/>
                  </a:lnTo>
                  <a:lnTo>
                    <a:pt x="57" y="83"/>
                  </a:lnTo>
                  <a:lnTo>
                    <a:pt x="64" y="87"/>
                  </a:lnTo>
                  <a:lnTo>
                    <a:pt x="69" y="93"/>
                  </a:lnTo>
                  <a:lnTo>
                    <a:pt x="76" y="99"/>
                  </a:lnTo>
                  <a:lnTo>
                    <a:pt x="87" y="101"/>
                  </a:lnTo>
                  <a:lnTo>
                    <a:pt x="96" y="99"/>
                  </a:lnTo>
                  <a:lnTo>
                    <a:pt x="103" y="92"/>
                  </a:lnTo>
                  <a:lnTo>
                    <a:pt x="109" y="86"/>
                  </a:lnTo>
                  <a:lnTo>
                    <a:pt x="117" y="84"/>
                  </a:lnTo>
                  <a:lnTo>
                    <a:pt x="125" y="84"/>
                  </a:lnTo>
                  <a:lnTo>
                    <a:pt x="130" y="86"/>
                  </a:lnTo>
                  <a:lnTo>
                    <a:pt x="126" y="75"/>
                  </a:lnTo>
                  <a:lnTo>
                    <a:pt x="121" y="63"/>
                  </a:lnTo>
                  <a:lnTo>
                    <a:pt x="115" y="52"/>
                  </a:lnTo>
                  <a:lnTo>
                    <a:pt x="110" y="40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88" y="9"/>
                  </a:lnTo>
                  <a:lnTo>
                    <a:pt x="80" y="0"/>
                  </a:lnTo>
                  <a:lnTo>
                    <a:pt x="77" y="1"/>
                  </a:lnTo>
                  <a:lnTo>
                    <a:pt x="75" y="2"/>
                  </a:lnTo>
                  <a:lnTo>
                    <a:pt x="74" y="3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130"/>
            <p:cNvSpPr>
              <a:spLocks/>
            </p:cNvSpPr>
            <p:nvPr/>
          </p:nvSpPr>
          <p:spPr bwMode="auto">
            <a:xfrm>
              <a:off x="2830" y="3376"/>
              <a:ext cx="5" cy="10"/>
            </a:xfrm>
            <a:custGeom>
              <a:avLst/>
              <a:gdLst>
                <a:gd name="T0" fmla="*/ 4 w 9"/>
                <a:gd name="T1" fmla="*/ 0 h 21"/>
                <a:gd name="T2" fmla="*/ 0 w 9"/>
                <a:gd name="T3" fmla="*/ 5 h 21"/>
                <a:gd name="T4" fmla="*/ 1 w 9"/>
                <a:gd name="T5" fmla="*/ 10 h 21"/>
                <a:gd name="T6" fmla="*/ 4 w 9"/>
                <a:gd name="T7" fmla="*/ 15 h 21"/>
                <a:gd name="T8" fmla="*/ 9 w 9"/>
                <a:gd name="T9" fmla="*/ 21 h 21"/>
                <a:gd name="T10" fmla="*/ 9 w 9"/>
                <a:gd name="T11" fmla="*/ 21 h 21"/>
                <a:gd name="T12" fmla="*/ 9 w 9"/>
                <a:gd name="T13" fmla="*/ 21 h 21"/>
                <a:gd name="T14" fmla="*/ 9 w 9"/>
                <a:gd name="T15" fmla="*/ 21 h 21"/>
                <a:gd name="T16" fmla="*/ 9 w 9"/>
                <a:gd name="T17" fmla="*/ 21 h 21"/>
                <a:gd name="T18" fmla="*/ 9 w 9"/>
                <a:gd name="T19" fmla="*/ 18 h 21"/>
                <a:gd name="T20" fmla="*/ 9 w 9"/>
                <a:gd name="T21" fmla="*/ 17 h 21"/>
                <a:gd name="T22" fmla="*/ 9 w 9"/>
                <a:gd name="T23" fmla="*/ 15 h 21"/>
                <a:gd name="T24" fmla="*/ 9 w 9"/>
                <a:gd name="T25" fmla="*/ 14 h 21"/>
                <a:gd name="T26" fmla="*/ 9 w 9"/>
                <a:gd name="T27" fmla="*/ 9 h 21"/>
                <a:gd name="T28" fmla="*/ 8 w 9"/>
                <a:gd name="T29" fmla="*/ 6 h 21"/>
                <a:gd name="T30" fmla="*/ 6 w 9"/>
                <a:gd name="T31" fmla="*/ 2 h 21"/>
                <a:gd name="T32" fmla="*/ 4 w 9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21">
                  <a:moveTo>
                    <a:pt x="4" y="0"/>
                  </a:moveTo>
                  <a:lnTo>
                    <a:pt x="0" y="5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9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Freeform 131"/>
            <p:cNvSpPr>
              <a:spLocks/>
            </p:cNvSpPr>
            <p:nvPr/>
          </p:nvSpPr>
          <p:spPr bwMode="auto">
            <a:xfrm>
              <a:off x="2779" y="3358"/>
              <a:ext cx="9" cy="4"/>
            </a:xfrm>
            <a:custGeom>
              <a:avLst/>
              <a:gdLst>
                <a:gd name="T0" fmla="*/ 3 w 17"/>
                <a:gd name="T1" fmla="*/ 7 h 8"/>
                <a:gd name="T2" fmla="*/ 9 w 17"/>
                <a:gd name="T3" fmla="*/ 8 h 8"/>
                <a:gd name="T4" fmla="*/ 12 w 17"/>
                <a:gd name="T5" fmla="*/ 7 h 8"/>
                <a:gd name="T6" fmla="*/ 15 w 17"/>
                <a:gd name="T7" fmla="*/ 4 h 8"/>
                <a:gd name="T8" fmla="*/ 17 w 17"/>
                <a:gd name="T9" fmla="*/ 0 h 8"/>
                <a:gd name="T10" fmla="*/ 14 w 17"/>
                <a:gd name="T11" fmla="*/ 1 h 8"/>
                <a:gd name="T12" fmla="*/ 9 w 17"/>
                <a:gd name="T13" fmla="*/ 2 h 8"/>
                <a:gd name="T14" fmla="*/ 4 w 17"/>
                <a:gd name="T15" fmla="*/ 4 h 8"/>
                <a:gd name="T16" fmla="*/ 0 w 17"/>
                <a:gd name="T17" fmla="*/ 6 h 8"/>
                <a:gd name="T18" fmla="*/ 1 w 17"/>
                <a:gd name="T19" fmla="*/ 7 h 8"/>
                <a:gd name="T20" fmla="*/ 2 w 17"/>
                <a:gd name="T21" fmla="*/ 7 h 8"/>
                <a:gd name="T22" fmla="*/ 2 w 17"/>
                <a:gd name="T23" fmla="*/ 7 h 8"/>
                <a:gd name="T24" fmla="*/ 3 w 17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8">
                  <a:moveTo>
                    <a:pt x="3" y="7"/>
                  </a:moveTo>
                  <a:lnTo>
                    <a:pt x="9" y="8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Freeform 132"/>
            <p:cNvSpPr>
              <a:spLocks/>
            </p:cNvSpPr>
            <p:nvPr/>
          </p:nvSpPr>
          <p:spPr bwMode="auto">
            <a:xfrm>
              <a:off x="2779" y="3326"/>
              <a:ext cx="7" cy="11"/>
            </a:xfrm>
            <a:custGeom>
              <a:avLst/>
              <a:gdLst>
                <a:gd name="T0" fmla="*/ 15 w 15"/>
                <a:gd name="T1" fmla="*/ 2 h 22"/>
                <a:gd name="T2" fmla="*/ 15 w 15"/>
                <a:gd name="T3" fmla="*/ 5 h 22"/>
                <a:gd name="T4" fmla="*/ 14 w 15"/>
                <a:gd name="T5" fmla="*/ 10 h 22"/>
                <a:gd name="T6" fmla="*/ 12 w 15"/>
                <a:gd name="T7" fmla="*/ 17 h 22"/>
                <a:gd name="T8" fmla="*/ 9 w 15"/>
                <a:gd name="T9" fmla="*/ 21 h 22"/>
                <a:gd name="T10" fmla="*/ 4 w 15"/>
                <a:gd name="T11" fmla="*/ 22 h 22"/>
                <a:gd name="T12" fmla="*/ 1 w 15"/>
                <a:gd name="T13" fmla="*/ 21 h 22"/>
                <a:gd name="T14" fmla="*/ 0 w 15"/>
                <a:gd name="T15" fmla="*/ 18 h 22"/>
                <a:gd name="T16" fmla="*/ 2 w 15"/>
                <a:gd name="T17" fmla="*/ 14 h 22"/>
                <a:gd name="T18" fmla="*/ 7 w 15"/>
                <a:gd name="T19" fmla="*/ 8 h 22"/>
                <a:gd name="T20" fmla="*/ 10 w 15"/>
                <a:gd name="T21" fmla="*/ 2 h 22"/>
                <a:gd name="T22" fmla="*/ 14 w 15"/>
                <a:gd name="T23" fmla="*/ 0 h 22"/>
                <a:gd name="T24" fmla="*/ 15 w 15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2">
                  <a:moveTo>
                    <a:pt x="15" y="2"/>
                  </a:moveTo>
                  <a:lnTo>
                    <a:pt x="15" y="5"/>
                  </a:lnTo>
                  <a:lnTo>
                    <a:pt x="14" y="10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4" y="22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8C6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8" name="Oval 142"/>
          <p:cNvSpPr>
            <a:spLocks noChangeAspect="1" noChangeArrowheads="1"/>
          </p:cNvSpPr>
          <p:nvPr/>
        </p:nvSpPr>
        <p:spPr bwMode="auto">
          <a:xfrm>
            <a:off x="6191250" y="4475458"/>
            <a:ext cx="2743200" cy="159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9" name="Oval 76"/>
          <p:cNvSpPr>
            <a:spLocks noChangeAspect="1" noChangeArrowheads="1"/>
          </p:cNvSpPr>
          <p:nvPr/>
        </p:nvSpPr>
        <p:spPr bwMode="auto">
          <a:xfrm>
            <a:off x="6256338" y="4802483"/>
            <a:ext cx="1117600" cy="952500"/>
          </a:xfrm>
          <a:prstGeom prst="ellipse">
            <a:avLst/>
          </a:prstGeom>
          <a:solidFill>
            <a:srgbClr val="E85100"/>
          </a:solidFill>
          <a:ln w="6350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90" name="Text Box 77"/>
          <p:cNvSpPr txBox="1">
            <a:spLocks noChangeAspect="1" noChangeArrowheads="1"/>
          </p:cNvSpPr>
          <p:nvPr/>
        </p:nvSpPr>
        <p:spPr bwMode="auto">
          <a:xfrm>
            <a:off x="6372225" y="5119983"/>
            <a:ext cx="869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200" b="1" dirty="0"/>
              <a:t>Mining companies</a:t>
            </a:r>
          </a:p>
        </p:txBody>
      </p:sp>
      <p:sp>
        <p:nvSpPr>
          <p:cNvPr id="91" name="Oval 78"/>
          <p:cNvSpPr>
            <a:spLocks noChangeAspect="1" noChangeArrowheads="1"/>
          </p:cNvSpPr>
          <p:nvPr/>
        </p:nvSpPr>
        <p:spPr bwMode="auto">
          <a:xfrm>
            <a:off x="7777163" y="4802483"/>
            <a:ext cx="1117600" cy="952500"/>
          </a:xfrm>
          <a:prstGeom prst="ellipse">
            <a:avLst/>
          </a:prstGeom>
          <a:solidFill>
            <a:srgbClr val="E85100"/>
          </a:solidFill>
          <a:ln w="6350" algn="ctr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92" name="Text Box 79"/>
          <p:cNvSpPr txBox="1">
            <a:spLocks noChangeAspect="1" noChangeArrowheads="1"/>
          </p:cNvSpPr>
          <p:nvPr/>
        </p:nvSpPr>
        <p:spPr bwMode="auto">
          <a:xfrm>
            <a:off x="8000780" y="5068596"/>
            <a:ext cx="702115" cy="507831"/>
          </a:xfrm>
          <a:prstGeom prst="rect">
            <a:avLst/>
          </a:prstGeom>
          <a:solidFill>
            <a:srgbClr val="E85100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dirty="0"/>
              <a:t>Suppliers</a:t>
            </a:r>
          </a:p>
          <a:p>
            <a:pPr algn="ctr"/>
            <a:r>
              <a:rPr lang="en-US" sz="700" dirty="0" smtClean="0"/>
              <a:t>Companies</a:t>
            </a:r>
            <a:endParaRPr lang="en-US" sz="700" dirty="0"/>
          </a:p>
          <a:p>
            <a:pPr algn="ctr"/>
            <a:r>
              <a:rPr lang="en-US" sz="700" dirty="0"/>
              <a:t>Universities</a:t>
            </a:r>
          </a:p>
          <a:p>
            <a:pPr algn="ctr"/>
            <a:r>
              <a:rPr lang="en-US" sz="700" dirty="0"/>
              <a:t>R&amp;D Centers</a:t>
            </a:r>
          </a:p>
        </p:txBody>
      </p:sp>
      <p:sp>
        <p:nvSpPr>
          <p:cNvPr id="93" name="AutoShape 80"/>
          <p:cNvSpPr>
            <a:spLocks noChangeAspect="1" noChangeArrowheads="1"/>
          </p:cNvSpPr>
          <p:nvPr/>
        </p:nvSpPr>
        <p:spPr bwMode="auto">
          <a:xfrm>
            <a:off x="7372350" y="5037433"/>
            <a:ext cx="414338" cy="180975"/>
          </a:xfrm>
          <a:prstGeom prst="rightArrow">
            <a:avLst>
              <a:gd name="adj1" fmla="val 36769"/>
              <a:gd name="adj2" fmla="val 99656"/>
            </a:avLst>
          </a:prstGeom>
          <a:solidFill>
            <a:schemeClr val="accent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94" name="AutoShape 81"/>
          <p:cNvSpPr>
            <a:spLocks noChangeAspect="1" noChangeArrowheads="1"/>
          </p:cNvSpPr>
          <p:nvPr/>
        </p:nvSpPr>
        <p:spPr bwMode="auto">
          <a:xfrm rot="10800000">
            <a:off x="7369175" y="5375571"/>
            <a:ext cx="409575" cy="179387"/>
          </a:xfrm>
          <a:prstGeom prst="rightArrow">
            <a:avLst>
              <a:gd name="adj1" fmla="val 36769"/>
              <a:gd name="adj2" fmla="val 99382"/>
            </a:avLst>
          </a:prstGeom>
          <a:solidFill>
            <a:schemeClr val="accent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96" name="Text Box 164"/>
          <p:cNvSpPr txBox="1">
            <a:spLocks noChangeArrowheads="1"/>
          </p:cNvSpPr>
          <p:nvPr/>
        </p:nvSpPr>
        <p:spPr bwMode="auto">
          <a:xfrm>
            <a:off x="6677338" y="6093767"/>
            <a:ext cx="1747594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Global value chains</a:t>
            </a:r>
            <a:endParaRPr lang="en-US" sz="1400" dirty="0"/>
          </a:p>
        </p:txBody>
      </p:sp>
      <p:sp>
        <p:nvSpPr>
          <p:cNvPr id="66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  <p:sp>
        <p:nvSpPr>
          <p:cNvPr id="67" name="Text Box 164"/>
          <p:cNvSpPr txBox="1">
            <a:spLocks noChangeArrowheads="1"/>
          </p:cNvSpPr>
          <p:nvPr/>
        </p:nvSpPr>
        <p:spPr bwMode="auto">
          <a:xfrm>
            <a:off x="6445924" y="3956906"/>
            <a:ext cx="2040943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Collaboration + win-win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5695397" y="1287071"/>
            <a:ext cx="340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Higher performance</a:t>
            </a:r>
          </a:p>
          <a:p>
            <a:pPr algn="ctr"/>
            <a:r>
              <a:rPr lang="en-US" sz="1600" b="1" dirty="0"/>
              <a:t>=</a:t>
            </a:r>
          </a:p>
          <a:p>
            <a:pPr algn="ctr"/>
            <a:r>
              <a:rPr lang="en-US" sz="1600" b="1" dirty="0"/>
              <a:t>Knowledge-intensive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mining </a:t>
            </a:r>
            <a:r>
              <a:rPr lang="en-US" sz="1600" b="1" dirty="0"/>
              <a:t>suppliers (KIMS)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951" y="5872536"/>
            <a:ext cx="194107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87313" indent="-87313">
              <a:defRPr sz="800">
                <a:solidFill>
                  <a:srgbClr val="5B5B5B"/>
                </a:solidFill>
                <a:latin typeface="+mn-lt"/>
              </a:defRPr>
            </a:lvl1pPr>
          </a:lstStyle>
          <a:p>
            <a:r>
              <a:rPr lang="es-CL" dirty="0" err="1"/>
              <a:t>Source</a:t>
            </a:r>
            <a:r>
              <a:rPr lang="es-CL" dirty="0"/>
              <a:t>: </a:t>
            </a:r>
            <a:r>
              <a:rPr lang="es-CL" dirty="0" err="1"/>
              <a:t>Cesco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104010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74D85027-7A1B-4F03-BF74-B90EEA2A0E5D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10243" name="Title 4"/>
          <p:cNvSpPr txBox="1">
            <a:spLocks/>
          </p:cNvSpPr>
          <p:nvPr/>
        </p:nvSpPr>
        <p:spPr bwMode="auto">
          <a:xfrm>
            <a:off x="406404" y="50802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1.2 Knowledge-intensive </a:t>
            </a:r>
            <a:r>
              <a:rPr lang="en-GB" sz="2800" b="1" dirty="0"/>
              <a:t>mining </a:t>
            </a:r>
            <a:r>
              <a:rPr lang="en-GB" sz="2800" b="1" dirty="0" smtClean="0"/>
              <a:t>suppliers </a:t>
            </a:r>
            <a:endParaRPr lang="en-GB" sz="2800" b="1" dirty="0"/>
          </a:p>
        </p:txBody>
      </p:sp>
      <p:pic>
        <p:nvPicPr>
          <p:cNvPr id="10244" name="Picture 2" descr="C:\Users\aguipr9\Desktop\Link with global va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2" y="1550191"/>
            <a:ext cx="652309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433" y="1224962"/>
            <a:ext cx="7194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en-GB" b="1" dirty="0">
                <a:solidFill>
                  <a:schemeClr val="accent1"/>
                </a:solidFill>
              </a:rPr>
              <a:t>Linking developing mining economies with the global value chain</a:t>
            </a:r>
          </a:p>
        </p:txBody>
      </p:sp>
      <p:sp>
        <p:nvSpPr>
          <p:cNvPr id="8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50238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Arial" charset="0"/>
                <a:cs typeface="Arial" charset="0"/>
              </a:rPr>
              <a:t/>
            </a:r>
            <a:br>
              <a:rPr lang="es-ES_tradnl" dirty="0" smtClean="0">
                <a:latin typeface="Arial" charset="0"/>
                <a:cs typeface="Arial" charset="0"/>
              </a:rPr>
            </a:br>
            <a:endParaRPr lang="es-ES_tradnl" dirty="0" smtClean="0">
              <a:latin typeface="Arial" charset="0"/>
              <a:cs typeface="Arial" charset="0"/>
            </a:endParaRPr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Slide </a:t>
            </a:r>
            <a:fld id="{DDC7841B-FB16-45CB-8C5C-EEC80B4ECBF7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dirty="0" smtClean="0">
              <a:solidFill>
                <a:schemeClr val="bg2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2059688"/>
            <a:ext cx="4307406" cy="462915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US" sz="1800" b="0" dirty="0">
                <a:latin typeface="Arial" charset="0"/>
                <a:cs typeface="Arial" charset="0"/>
              </a:rPr>
              <a:t>Declining ore grades and deeper </a:t>
            </a:r>
            <a:r>
              <a:rPr lang="en-US" sz="1800" b="0" dirty="0" smtClean="0">
                <a:latin typeface="Arial" charset="0"/>
                <a:cs typeface="Arial" charset="0"/>
              </a:rPr>
              <a:t>mines</a:t>
            </a:r>
            <a:endParaRPr lang="en-GB" sz="1800" b="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Change of ore type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Rising investment costs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Higher prices for key inputs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More demanding environmental standards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Water scarcity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Expensive energy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en-GB" sz="1800" b="0" dirty="0" smtClean="0">
                <a:latin typeface="Arial" charset="0"/>
                <a:cs typeface="Arial" charset="0"/>
              </a:rPr>
              <a:t>Labour shortages</a:t>
            </a:r>
            <a:endParaRPr lang="en-GB" sz="1800" b="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16391" name="Picture 9" descr="mhtml:file://C:\Users\aguipr9\Desktop\puzzle%20correccion-01_png%20-%20Gmail.mht!https://mail-attachment.googleusercontent.com/attachment/?saduie=AG9B_P-fgSN8ams4HoCm_7ZaqSt7&amp;attid=0.1&amp;disp=emb&amp;view=att&amp;th=13ea2fad5da316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104900"/>
            <a:ext cx="45529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514" y="1214651"/>
            <a:ext cx="3458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Challenges drive </a:t>
            </a:r>
            <a:r>
              <a:rPr lang="en-GB" b="1" dirty="0" smtClean="0">
                <a:solidFill>
                  <a:schemeClr val="accent1"/>
                </a:solidFill>
              </a:rPr>
              <a:t>learning and innovation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17513" y="9525"/>
            <a:ext cx="7467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/>
              <a:t>1.3 Drivers, challenges and opportunities</a:t>
            </a:r>
            <a:endParaRPr lang="en-GB" sz="2800" b="1" dirty="0"/>
          </a:p>
        </p:txBody>
      </p:sp>
      <p:sp>
        <p:nvSpPr>
          <p:cNvPr id="11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109146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67"/>
          <p:cNvSpPr>
            <a:spLocks noChangeArrowheads="1"/>
          </p:cNvSpPr>
          <p:nvPr/>
        </p:nvSpPr>
        <p:spPr bwMode="auto">
          <a:xfrm>
            <a:off x="4644566" y="3133686"/>
            <a:ext cx="4398337" cy="3168855"/>
          </a:xfrm>
          <a:prstGeom prst="triangle">
            <a:avLst>
              <a:gd name="adj" fmla="val 49623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8" name="Text Box 47"/>
          <p:cNvSpPr txBox="1">
            <a:spLocks noChangeArrowheads="1"/>
          </p:cNvSpPr>
          <p:nvPr/>
        </p:nvSpPr>
        <p:spPr bwMode="auto">
          <a:xfrm rot="16200000">
            <a:off x="-1295594" y="4413541"/>
            <a:ext cx="31897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E85100"/>
                </a:solidFill>
              </a:rPr>
              <a:t>Technological  capability level</a:t>
            </a:r>
            <a:endParaRPr lang="en-US" sz="1600" b="1" dirty="0">
              <a:solidFill>
                <a:srgbClr val="E85100"/>
              </a:solidFill>
            </a:endParaRPr>
          </a:p>
        </p:txBody>
      </p:sp>
      <p:sp>
        <p:nvSpPr>
          <p:cNvPr id="42028" name="1 Título"/>
          <p:cNvSpPr>
            <a:spLocks/>
          </p:cNvSpPr>
          <p:nvPr/>
        </p:nvSpPr>
        <p:spPr bwMode="auto">
          <a:xfrm>
            <a:off x="403225" y="127000"/>
            <a:ext cx="70326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GB" sz="2800" b="1" dirty="0" smtClean="0"/>
              <a:t>2.1 World-class </a:t>
            </a:r>
            <a:r>
              <a:rPr lang="en-GB" sz="2800" b="1" dirty="0"/>
              <a:t>suppliers development</a:t>
            </a:r>
            <a:endParaRPr lang="en-US" sz="2800" b="1" dirty="0"/>
          </a:p>
        </p:txBody>
      </p:sp>
      <p:sp>
        <p:nvSpPr>
          <p:cNvPr id="46" name="AutoShape 67"/>
          <p:cNvSpPr>
            <a:spLocks noChangeArrowheads="1"/>
          </p:cNvSpPr>
          <p:nvPr/>
        </p:nvSpPr>
        <p:spPr bwMode="auto">
          <a:xfrm>
            <a:off x="4893948" y="3096288"/>
            <a:ext cx="3883231" cy="2826326"/>
          </a:xfrm>
          <a:prstGeom prst="triangle">
            <a:avLst>
              <a:gd name="adj" fmla="val 49623"/>
            </a:avLst>
          </a:prstGeom>
          <a:solidFill>
            <a:srgbClr val="E85100"/>
          </a:solidFill>
          <a:ln w="38100">
            <a:solidFill>
              <a:srgbClr val="E851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9" name="Line 48"/>
          <p:cNvSpPr>
            <a:spLocks noChangeShapeType="1"/>
          </p:cNvSpPr>
          <p:nvPr/>
        </p:nvSpPr>
        <p:spPr bwMode="auto">
          <a:xfrm flipV="1">
            <a:off x="535521" y="6300502"/>
            <a:ext cx="794910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  <p:txBody>
          <a:bodyPr/>
          <a:lstStyle/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2017" name="AutoShape 67"/>
          <p:cNvSpPr>
            <a:spLocks noChangeArrowheads="1"/>
          </p:cNvSpPr>
          <p:nvPr/>
        </p:nvSpPr>
        <p:spPr bwMode="auto">
          <a:xfrm>
            <a:off x="390381" y="4822829"/>
            <a:ext cx="3733067" cy="1477673"/>
          </a:xfrm>
          <a:prstGeom prst="triangle">
            <a:avLst>
              <a:gd name="adj" fmla="val 50000"/>
            </a:avLst>
          </a:prstGeom>
          <a:solidFill>
            <a:srgbClr val="E85100"/>
          </a:solidFill>
          <a:ln w="38100">
            <a:solidFill>
              <a:srgbClr val="E851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22" name="Text Box 40"/>
          <p:cNvSpPr txBox="1">
            <a:spLocks noChangeArrowheads="1"/>
          </p:cNvSpPr>
          <p:nvPr/>
        </p:nvSpPr>
        <p:spPr bwMode="auto">
          <a:xfrm>
            <a:off x="1647316" y="3676929"/>
            <a:ext cx="1164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CREATING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 THE  FUTURE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1463286" y="4331536"/>
            <a:ext cx="1501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INNOVATOR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024" name="Text Box 37"/>
          <p:cNvSpPr txBox="1">
            <a:spLocks noChangeArrowheads="1"/>
          </p:cNvSpPr>
          <p:nvPr/>
        </p:nvSpPr>
        <p:spPr bwMode="auto">
          <a:xfrm>
            <a:off x="1521852" y="5158265"/>
            <a:ext cx="1398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ADAPTOR</a:t>
            </a:r>
            <a:endParaRPr 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025" name="Text Box 38"/>
          <p:cNvSpPr txBox="1">
            <a:spLocks noChangeArrowheads="1"/>
          </p:cNvSpPr>
          <p:nvPr/>
        </p:nvSpPr>
        <p:spPr bwMode="auto">
          <a:xfrm>
            <a:off x="1522661" y="5912882"/>
            <a:ext cx="133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SIMPLE  USER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V="1">
            <a:off x="535521" y="4786801"/>
            <a:ext cx="7949107" cy="3602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  <p:txBody>
          <a:bodyPr/>
          <a:lstStyle/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1990" name="Line 36"/>
          <p:cNvSpPr>
            <a:spLocks noChangeShapeType="1"/>
          </p:cNvSpPr>
          <p:nvPr/>
        </p:nvSpPr>
        <p:spPr bwMode="auto">
          <a:xfrm flipV="1">
            <a:off x="535521" y="5575960"/>
            <a:ext cx="7949107" cy="114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  <p:txBody>
          <a:bodyPr/>
          <a:lstStyle/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1080509" y="1722654"/>
            <a:ext cx="2650938" cy="969644"/>
          </a:xfrm>
          <a:prstGeom prst="rect">
            <a:avLst/>
          </a:prstGeom>
          <a:solidFill>
            <a:srgbClr val="DC8772">
              <a:alpha val="90195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413"/>
              </a:spcBef>
            </a:pP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413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000+ Suppliers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Few of them are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World-class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413"/>
              </a:spcBef>
            </a:pP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1080510" y="1311088"/>
            <a:ext cx="2650937" cy="385356"/>
          </a:xfrm>
          <a:prstGeom prst="rect">
            <a:avLst/>
          </a:prstGeom>
          <a:solidFill>
            <a:srgbClr val="E85100">
              <a:alpha val="90195"/>
            </a:srgbClr>
          </a:solidFill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Today</a:t>
            </a: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5269727" y="1722654"/>
            <a:ext cx="2650938" cy="969644"/>
          </a:xfrm>
          <a:prstGeom prst="rect">
            <a:avLst/>
          </a:prstGeom>
          <a:solidFill>
            <a:srgbClr val="DC8772">
              <a:alpha val="90195"/>
            </a:srgbClr>
          </a:solidFill>
          <a:ln w="9525">
            <a:solidFill>
              <a:srgbClr val="DC8772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413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250 World-class</a:t>
            </a:r>
          </a:p>
          <a:p>
            <a:pPr algn="ctr">
              <a:spcBef>
                <a:spcPts val="413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Suppliers in key areas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5269728" y="1311088"/>
            <a:ext cx="2650937" cy="385356"/>
          </a:xfrm>
          <a:prstGeom prst="rect">
            <a:avLst/>
          </a:prstGeom>
          <a:solidFill>
            <a:srgbClr val="E85100">
              <a:alpha val="90195"/>
            </a:srgbClr>
          </a:solidFill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>
            <a:no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41989" name="Line 35"/>
          <p:cNvSpPr>
            <a:spLocks noChangeShapeType="1"/>
          </p:cNvSpPr>
          <p:nvPr/>
        </p:nvSpPr>
        <p:spPr bwMode="auto">
          <a:xfrm flipV="1">
            <a:off x="535521" y="4109291"/>
            <a:ext cx="794910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  <p:txBody>
          <a:bodyPr/>
          <a:lstStyle/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2" name="Flecha derecha 1"/>
          <p:cNvSpPr/>
          <p:nvPr/>
        </p:nvSpPr>
        <p:spPr bwMode="auto">
          <a:xfrm>
            <a:off x="4030287" y="1252881"/>
            <a:ext cx="927059" cy="497672"/>
          </a:xfrm>
          <a:prstGeom prst="rightArrow">
            <a:avLst/>
          </a:prstGeom>
          <a:solidFill>
            <a:srgbClr val="E85100">
              <a:alpha val="90195"/>
            </a:srgbClr>
          </a:solidFill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endParaRPr lang="en-US" sz="1800" b="1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 Box 91"/>
          <p:cNvSpPr txBox="1">
            <a:spLocks noChangeArrowheads="1"/>
          </p:cNvSpPr>
          <p:nvPr/>
        </p:nvSpPr>
        <p:spPr bwMode="auto">
          <a:xfrm>
            <a:off x="3731447" y="1893707"/>
            <a:ext cx="153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0" dirty="0"/>
              <a:t>Developing </a:t>
            </a:r>
            <a:endParaRPr lang="en-US" sz="1200" b="1" i="0" dirty="0" smtClean="0"/>
          </a:p>
          <a:p>
            <a:pPr algn="ctr">
              <a:spcBef>
                <a:spcPct val="50000"/>
              </a:spcBef>
            </a:pPr>
            <a:r>
              <a:rPr lang="en-US" sz="1200" b="1" i="0" dirty="0" smtClean="0"/>
              <a:t>new </a:t>
            </a:r>
          </a:p>
          <a:p>
            <a:pPr algn="ctr">
              <a:spcBef>
                <a:spcPct val="50000"/>
              </a:spcBef>
            </a:pPr>
            <a:r>
              <a:rPr lang="en-US" sz="1200" b="1" i="0" dirty="0" smtClean="0"/>
              <a:t>solutions</a:t>
            </a:r>
            <a:endParaRPr lang="en-US" sz="1200" b="1" i="0" dirty="0"/>
          </a:p>
        </p:txBody>
      </p:sp>
      <p:sp>
        <p:nvSpPr>
          <p:cNvPr id="30" name="AutoShape 67"/>
          <p:cNvSpPr>
            <a:spLocks noChangeArrowheads="1"/>
          </p:cNvSpPr>
          <p:nvPr/>
        </p:nvSpPr>
        <p:spPr bwMode="auto">
          <a:xfrm>
            <a:off x="353620" y="3110802"/>
            <a:ext cx="3811979" cy="3191488"/>
          </a:xfrm>
          <a:prstGeom prst="triangle">
            <a:avLst>
              <a:gd name="adj" fmla="val 49098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240322" y="3649925"/>
            <a:ext cx="1164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CREATING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 THE  FUTURE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6056292" y="4304532"/>
            <a:ext cx="1501176" cy="307777"/>
          </a:xfrm>
          <a:prstGeom prst="rect">
            <a:avLst/>
          </a:prstGeom>
          <a:solidFill>
            <a:srgbClr val="E851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INNOVATOR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6087562" y="5076669"/>
            <a:ext cx="1398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ADAPTOR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115667" y="5451168"/>
            <a:ext cx="1334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SIMPLE  USER (Good User)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163" y="3866243"/>
            <a:ext cx="11327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400" dirty="0" smtClean="0"/>
              <a:t>W-C Suppliers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17915" y="4424392"/>
            <a:ext cx="0" cy="64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05673" y="3184696"/>
            <a:ext cx="0" cy="6480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7583488" y="6521450"/>
            <a:ext cx="1084262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chemeClr val="bg2"/>
                </a:solidFill>
              </a:rPr>
              <a:t>Slide </a:t>
            </a:r>
            <a:fld id="{AA609DF3-6FDF-42B4-83FF-DEE721876A36}" type="slidenum">
              <a:rPr lang="en-AU" smtClean="0">
                <a:solidFill>
                  <a:schemeClr val="bg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smtClean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2637" y="5136221"/>
            <a:ext cx="14219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rgbClr val="5A7E92"/>
                </a:solidFill>
              </a:rPr>
              <a:t>Other </a:t>
            </a:r>
            <a:r>
              <a:rPr lang="en-GB" sz="1400" dirty="0" smtClean="0">
                <a:solidFill>
                  <a:srgbClr val="5A7E92"/>
                </a:solidFill>
              </a:rPr>
              <a:t>programmes</a:t>
            </a:r>
            <a:endParaRPr lang="en-GB" sz="1400" dirty="0">
              <a:solidFill>
                <a:srgbClr val="5A7E9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396015" y="5708884"/>
            <a:ext cx="0" cy="540000"/>
          </a:xfrm>
          <a:prstGeom prst="straightConnector1">
            <a:avLst/>
          </a:prstGeom>
          <a:ln w="38100">
            <a:solidFill>
              <a:srgbClr val="5A7E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12801" y="4556272"/>
            <a:ext cx="0" cy="540000"/>
          </a:xfrm>
          <a:prstGeom prst="straightConnector1">
            <a:avLst/>
          </a:prstGeom>
          <a:ln w="38100">
            <a:solidFill>
              <a:srgbClr val="5A7E9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arcador de pie de página 2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521450"/>
            <a:ext cx="4114800" cy="13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chemeClr val="bg2"/>
                </a:solidFill>
              </a:rPr>
              <a:t>Osvaldo Urzúa, External Affairs, BHP Billiton Copper,  18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332308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FyeViGBVqkiAwHuYfUam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0G3OxHVEGtPA_a0NeV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QX9MfwoUSNT4L1exs0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ImHxikaUiT.SU4Wb4N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QX9MfwoUSNT4L1exs0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0G3OxHVEGtPA_a0NeV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FyeViGBVqkiAwHuYfUam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MBL9OBCE2N4T5CXzy6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jR80F0ykW7S1ViIe1e7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UocqwLlkyAR3QWkWjs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f2JkKELEmVv6oJW3w3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o9XfIJEaU0FqZI95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26_YnOp0GKlgHKPYGq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Qu.fMFCka7a9zlqF4X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bskEiu1UKRriEHOfCJ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irELSkjEC5qnJC6IL_jw"/>
</p:tagLst>
</file>

<file path=ppt/theme/theme1.xml><?xml version="1.0" encoding="utf-8"?>
<a:theme xmlns:a="http://schemas.openxmlformats.org/drawingml/2006/main" name="BHP_Billiton_montaje_de_imagenes[1]">
  <a:themeElements>
    <a:clrScheme name="Custom 3">
      <a:dk1>
        <a:srgbClr val="000000"/>
      </a:dk1>
      <a:lt1>
        <a:srgbClr val="FFFFFF"/>
      </a:lt1>
      <a:dk2>
        <a:srgbClr val="444744"/>
      </a:dk2>
      <a:lt2>
        <a:srgbClr val="D1D1C5"/>
      </a:lt2>
      <a:accent1>
        <a:srgbClr val="E85100"/>
      </a:accent1>
      <a:accent2>
        <a:srgbClr val="5A7E92"/>
      </a:accent2>
      <a:accent3>
        <a:srgbClr val="919181"/>
      </a:accent3>
      <a:accent4>
        <a:srgbClr val="99C9A9"/>
      </a:accent4>
      <a:accent5>
        <a:srgbClr val="98A705"/>
      </a:accent5>
      <a:accent6>
        <a:srgbClr val="E8E848"/>
      </a:accent6>
      <a:hlink>
        <a:srgbClr val="5A7E92"/>
      </a:hlink>
      <a:folHlink>
        <a:srgbClr val="99B2C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32535</TotalTime>
  <Words>1746</Words>
  <Application>Microsoft Office PowerPoint</Application>
  <PresentationFormat>On-screen Show (4:3)</PresentationFormat>
  <Paragraphs>619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BHP_Billiton_montaje_de_imagenes[1]</vt:lpstr>
      <vt:lpstr>World-class suppliers to the global mining industry </vt:lpstr>
      <vt:lpstr>Development and technological change</vt:lpstr>
      <vt:lpstr>PowerPoint Presentation</vt:lpstr>
      <vt:lpstr>World-class programme</vt:lpstr>
      <vt:lpstr>Contents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4.1 The collaborative agreement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BHP Billiton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World-class suppliers to the Global Mining Industry</dc:title>
  <dc:creator>BHP Billiton</dc:creator>
  <cp:lastModifiedBy>Jonathan Davidar</cp:lastModifiedBy>
  <cp:revision>253</cp:revision>
  <cp:lastPrinted>2013-05-13T15:44:20Z</cp:lastPrinted>
  <dcterms:created xsi:type="dcterms:W3CDTF">2013-05-13T12:11:16Z</dcterms:created>
  <dcterms:modified xsi:type="dcterms:W3CDTF">2014-02-27T18:14:22Z</dcterms:modified>
</cp:coreProperties>
</file>