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397" r:id="rId3"/>
    <p:sldId id="399" r:id="rId4"/>
    <p:sldId id="400" r:id="rId5"/>
    <p:sldId id="373" r:id="rId6"/>
    <p:sldId id="407" r:id="rId7"/>
    <p:sldId id="408" r:id="rId8"/>
    <p:sldId id="404" r:id="rId9"/>
    <p:sldId id="406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1225" indent="3175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68425" indent="3175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4038" indent="4763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516" y="-78"/>
      </p:cViewPr>
      <p:guideLst>
        <p:guide orient="horz" pos="2160"/>
        <p:guide pos="384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-3392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084DC0B-7E1D-43E9-B1E7-5A27C1BB0242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0E734E8-ADD3-4D8C-BC88-A99AC7E75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T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3E3E0BC-36E8-4B77-B472-DCA5379B027C}" type="datetimeFigureOut">
              <a:rPr lang="en-TT"/>
              <a:pPr>
                <a:defRPr/>
              </a:pPr>
              <a:t>31/10/2013</a:t>
            </a:fld>
            <a:endParaRPr lang="en-T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TT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TT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D666987-0EBB-4395-958D-5016718DFF32}" type="slidenum">
              <a:rPr lang="en-TT"/>
              <a:pPr>
                <a:defRPr/>
              </a:pPr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4894465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12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684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403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1807" algn="l" defTabSz="91272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8164" algn="l" defTabSz="91272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4526" algn="l" defTabSz="91272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0890" algn="l" defTabSz="91272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F2D52EC8-9D60-4E09-9D44-1F207FF9B465}" type="slidenum">
              <a:rPr lang="en-TT" sz="1200"/>
              <a:pPr eaLnBrk="1" hangingPunct="1"/>
              <a:t>1</a:t>
            </a:fld>
            <a:endParaRPr lang="en-TT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 eaLnBrk="1" hangingPunct="1">
              <a:buFontTx/>
              <a:buChar char="•"/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3260672-21CA-4C54-86DB-085DCCAC7F56}" type="slidenum">
              <a:rPr lang="en-TT" sz="1200"/>
              <a:pPr eaLnBrk="1" hangingPunct="1"/>
              <a:t>2</a:t>
            </a:fld>
            <a:endParaRPr lang="en-TT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It depends…</a:t>
            </a:r>
          </a:p>
          <a:p>
            <a:r>
              <a:rPr lang="en-US" smtClean="0"/>
              <a:t>… or does it?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1588" y="3424238"/>
            <a:ext cx="12193588" cy="34337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5" name="AC Half Banner"/>
          <p:cNvSpPr>
            <a:spLocks noChangeArrowheads="1"/>
          </p:cNvSpPr>
          <p:nvPr/>
        </p:nvSpPr>
        <p:spPr bwMode="auto">
          <a:xfrm>
            <a:off x="0" y="0"/>
            <a:ext cx="12195175" cy="3429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lIns="91274" tIns="45640" rIns="91274" bIns="4564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3419475"/>
            <a:ext cx="12195175" cy="3438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-1588" y="3429000"/>
            <a:ext cx="121920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91274" tIns="45640" rIns="91274" bIns="45640" anchor="ctr"/>
          <a:lstStyle/>
          <a:p>
            <a:pPr eaLnBrk="0" hangingPunct="0">
              <a:defRPr/>
            </a:pPr>
            <a:endParaRPr lang="en-US" sz="15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8538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305910" y="5708666"/>
            <a:ext cx="8346830" cy="669925"/>
          </a:xfrm>
          <a:extLst/>
        </p:spPr>
        <p:txBody>
          <a:bodyPr tIns="0" bIns="0"/>
          <a:lstStyle>
            <a:lvl1pPr marL="0" indent="0">
              <a:buFont typeface="Arial" charset="0"/>
              <a:buNone/>
              <a:defRPr sz="1900"/>
            </a:lvl1pPr>
          </a:lstStyle>
          <a:p>
            <a:pPr lvl="0"/>
            <a:r>
              <a:rPr lang="en-US" noProof="0" smtClean="0"/>
              <a:t>Click to insert presenter’s name</a:t>
            </a:r>
          </a:p>
          <a:p>
            <a:pPr lvl="0"/>
            <a:r>
              <a:rPr lang="en-US" noProof="0" smtClean="0"/>
              <a:t>Second line here</a:t>
            </a:r>
          </a:p>
        </p:txBody>
      </p:sp>
      <p:sp>
        <p:nvSpPr>
          <p:cNvPr id="4853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282462" y="4572000"/>
            <a:ext cx="8346830" cy="819150"/>
          </a:xfrm>
          <a:extLst/>
        </p:spPr>
        <p:txBody>
          <a:bodyPr tIns="44368" bIns="44368" anchor="t"/>
          <a:lstStyle>
            <a:lvl1pPr>
              <a:defRPr sz="2400"/>
            </a:lvl1pPr>
          </a:lstStyle>
          <a:p>
            <a:pPr lvl="0"/>
            <a:r>
              <a:rPr lang="en-US" noProof="0" smtClean="0"/>
              <a:t>Click to insert presentation title</a:t>
            </a:r>
            <a:br>
              <a:rPr lang="en-US" noProof="0" smtClean="0"/>
            </a:br>
            <a:r>
              <a:rPr lang="en-US" noProof="0" smtClean="0"/>
              <a:t>Second line here</a:t>
            </a:r>
          </a:p>
        </p:txBody>
      </p:sp>
    </p:spTree>
    <p:extLst>
      <p:ext uri="{BB962C8B-B14F-4D97-AF65-F5344CB8AC3E}">
        <p14:creationId xmlns:p14="http://schemas.microsoft.com/office/powerpoint/2010/main" val="1492074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11113" y="1319213"/>
            <a:ext cx="12203113" cy="53482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5" name="AC Banner"/>
          <p:cNvSpPr>
            <a:spLocks noChangeArrowheads="1"/>
          </p:cNvSpPr>
          <p:nvPr userDrawn="1"/>
        </p:nvSpPr>
        <p:spPr bwMode="auto">
          <a:xfrm>
            <a:off x="0" y="0"/>
            <a:ext cx="12201525" cy="1325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lIns="91274" tIns="45640" rIns="91274" bIns="4564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3175" y="966788"/>
            <a:ext cx="1219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91274" tIns="45640" rIns="91274" bIns="45640" anchor="ctr"/>
          <a:lstStyle/>
          <a:p>
            <a:pPr eaLnBrk="0" hangingPunct="0">
              <a:defRPr/>
            </a:pPr>
            <a:endParaRPr lang="en-US" sz="15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" name="Rectangle 7"/>
          <p:cNvSpPr txBox="1">
            <a:spLocks noChangeArrowheads="1"/>
          </p:cNvSpPr>
          <p:nvPr userDrawn="1"/>
        </p:nvSpPr>
        <p:spPr bwMode="auto">
          <a:xfrm>
            <a:off x="11460163" y="6478588"/>
            <a:ext cx="703262" cy="3794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lIns="91274" tIns="45640" rIns="91274" bIns="0" anchor="b"/>
          <a:lstStyle/>
          <a:p>
            <a:pPr algn="r" eaLnBrk="0" hangingPunct="0">
              <a:lnSpc>
                <a:spcPct val="70000"/>
              </a:lnSpc>
              <a:tabLst>
                <a:tab pos="2468563" algn="l"/>
              </a:tabLst>
              <a:defRPr/>
            </a:pPr>
            <a:fld id="{86E5CB23-F388-4464-A63B-E5675F945714}" type="slidenum">
              <a:rPr lang="en-US" sz="100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pPr algn="r" eaLnBrk="0" hangingPunct="0">
                <a:lnSpc>
                  <a:spcPct val="70000"/>
                </a:lnSpc>
                <a:tabLst>
                  <a:tab pos="2468563" algn="l"/>
                </a:tabLst>
                <a:defRPr/>
              </a:pPr>
              <a:t>‹#›</a:t>
            </a:fld>
            <a:endParaRPr lang="en-US" sz="900">
              <a:solidFill>
                <a:srgbClr val="00000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8" name="Rectangle 7"/>
          <p:cNvSpPr txBox="1">
            <a:spLocks noChangeArrowheads="1"/>
          </p:cNvSpPr>
          <p:nvPr userDrawn="1"/>
        </p:nvSpPr>
        <p:spPr bwMode="auto">
          <a:xfrm>
            <a:off x="11460163" y="6478588"/>
            <a:ext cx="703262" cy="3794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lIns="91274" tIns="45640" rIns="91274" bIns="0" anchor="b"/>
          <a:lstStyle/>
          <a:p>
            <a:pPr algn="r" eaLnBrk="0" hangingPunct="0">
              <a:lnSpc>
                <a:spcPct val="70000"/>
              </a:lnSpc>
              <a:tabLst>
                <a:tab pos="2468563" algn="l"/>
              </a:tabLst>
              <a:defRPr/>
            </a:pPr>
            <a:fld id="{DED4CBBE-F7A6-496F-AE51-21F2C3A5A137}" type="slidenum">
              <a:rPr lang="en-US" sz="100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pPr algn="r" eaLnBrk="0" hangingPunct="0">
                <a:lnSpc>
                  <a:spcPct val="70000"/>
                </a:lnSpc>
                <a:tabLst>
                  <a:tab pos="2468563" algn="l"/>
                </a:tabLst>
                <a:defRPr/>
              </a:pPr>
              <a:t>‹#›</a:t>
            </a:fld>
            <a:endParaRPr lang="en-US" sz="900">
              <a:solidFill>
                <a:srgbClr val="00000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ctr" eaLnBrk="0" hangingPunct="0">
              <a:lnSpc>
                <a:spcPct val="70000"/>
              </a:lnSpc>
              <a:tabLst>
                <a:tab pos="2468563" algn="l"/>
              </a:tabLst>
              <a:defRPr sz="1000"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r>
              <a:rPr lang="en-TT"/>
              <a:t>Anthony E. Paul, Association of Caribbean Energy Specialists</a:t>
            </a:r>
          </a:p>
        </p:txBody>
      </p:sp>
    </p:spTree>
    <p:extLst>
      <p:ext uri="{BB962C8B-B14F-4D97-AF65-F5344CB8AC3E}">
        <p14:creationId xmlns:p14="http://schemas.microsoft.com/office/powerpoint/2010/main" val="183406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11113" y="1319213"/>
            <a:ext cx="12203113" cy="53482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5" name="AC Banner"/>
          <p:cNvSpPr>
            <a:spLocks noChangeArrowheads="1"/>
          </p:cNvSpPr>
          <p:nvPr userDrawn="1"/>
        </p:nvSpPr>
        <p:spPr bwMode="auto">
          <a:xfrm>
            <a:off x="0" y="0"/>
            <a:ext cx="12201525" cy="1325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lIns="91274" tIns="45640" rIns="91274" bIns="4564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3175" y="966788"/>
            <a:ext cx="1219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91274" tIns="45640" rIns="91274" bIns="45640" anchor="ctr"/>
          <a:lstStyle/>
          <a:p>
            <a:pPr eaLnBrk="0" hangingPunct="0">
              <a:defRPr/>
            </a:pPr>
            <a:endParaRPr lang="en-US" sz="15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" name="Rectangle 7"/>
          <p:cNvSpPr txBox="1">
            <a:spLocks noChangeArrowheads="1"/>
          </p:cNvSpPr>
          <p:nvPr userDrawn="1"/>
        </p:nvSpPr>
        <p:spPr bwMode="auto">
          <a:xfrm>
            <a:off x="11460163" y="6478588"/>
            <a:ext cx="703262" cy="3794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lIns="91274" tIns="45640" rIns="91274" bIns="0" anchor="b"/>
          <a:lstStyle/>
          <a:p>
            <a:pPr algn="r" eaLnBrk="0" hangingPunct="0">
              <a:lnSpc>
                <a:spcPct val="70000"/>
              </a:lnSpc>
              <a:tabLst>
                <a:tab pos="2468563" algn="l"/>
              </a:tabLst>
              <a:defRPr/>
            </a:pPr>
            <a:fld id="{739EA881-D500-458E-A641-935682CA35FE}" type="slidenum">
              <a:rPr lang="en-US" sz="100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pPr algn="r" eaLnBrk="0" hangingPunct="0">
                <a:lnSpc>
                  <a:spcPct val="70000"/>
                </a:lnSpc>
                <a:tabLst>
                  <a:tab pos="2468563" algn="l"/>
                </a:tabLst>
                <a:defRPr/>
              </a:pPr>
              <a:t>‹#›</a:t>
            </a:fld>
            <a:endParaRPr lang="en-US" sz="900">
              <a:solidFill>
                <a:srgbClr val="00000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8" name="Rectangle 7"/>
          <p:cNvSpPr txBox="1">
            <a:spLocks noChangeArrowheads="1"/>
          </p:cNvSpPr>
          <p:nvPr userDrawn="1"/>
        </p:nvSpPr>
        <p:spPr bwMode="auto">
          <a:xfrm>
            <a:off x="11460163" y="6478588"/>
            <a:ext cx="703262" cy="3794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lIns="91274" tIns="45640" rIns="91274" bIns="0" anchor="b"/>
          <a:lstStyle/>
          <a:p>
            <a:pPr algn="r" eaLnBrk="0" hangingPunct="0">
              <a:lnSpc>
                <a:spcPct val="70000"/>
              </a:lnSpc>
              <a:tabLst>
                <a:tab pos="2468563" algn="l"/>
              </a:tabLst>
              <a:defRPr/>
            </a:pPr>
            <a:fld id="{8BB61F02-FE0A-4FEA-B85E-DC36EB2B9605}" type="slidenum">
              <a:rPr lang="en-US" sz="100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pPr algn="r" eaLnBrk="0" hangingPunct="0">
                <a:lnSpc>
                  <a:spcPct val="70000"/>
                </a:lnSpc>
                <a:tabLst>
                  <a:tab pos="2468563" algn="l"/>
                </a:tabLst>
                <a:defRPr/>
              </a:pPr>
              <a:t>‹#›</a:t>
            </a:fld>
            <a:endParaRPr lang="en-US" sz="900">
              <a:solidFill>
                <a:srgbClr val="00000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62648" y="609601"/>
            <a:ext cx="2766646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2726" y="609601"/>
            <a:ext cx="8112369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ctr" eaLnBrk="0" hangingPunct="0">
              <a:lnSpc>
                <a:spcPct val="70000"/>
              </a:lnSpc>
              <a:tabLst>
                <a:tab pos="2468563" algn="l"/>
              </a:tabLst>
              <a:defRPr sz="1000"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r>
              <a:rPr lang="en-TT"/>
              <a:t>Anthony E. Paul, Association of Caribbean Energy Specialists</a:t>
            </a:r>
          </a:p>
        </p:txBody>
      </p:sp>
    </p:spTree>
    <p:extLst>
      <p:ext uri="{BB962C8B-B14F-4D97-AF65-F5344CB8AC3E}">
        <p14:creationId xmlns:p14="http://schemas.microsoft.com/office/powerpoint/2010/main" val="1409556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11113" y="1319213"/>
            <a:ext cx="12203113" cy="53482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5" name="AC Banner"/>
          <p:cNvSpPr>
            <a:spLocks noChangeArrowheads="1"/>
          </p:cNvSpPr>
          <p:nvPr userDrawn="1"/>
        </p:nvSpPr>
        <p:spPr bwMode="auto">
          <a:xfrm>
            <a:off x="0" y="0"/>
            <a:ext cx="12201525" cy="1325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lIns="91274" tIns="45640" rIns="91274" bIns="4564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3175" y="966788"/>
            <a:ext cx="1219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91274" tIns="45640" rIns="91274" bIns="45640" anchor="ctr"/>
          <a:lstStyle/>
          <a:p>
            <a:pPr eaLnBrk="0" hangingPunct="0">
              <a:defRPr/>
            </a:pPr>
            <a:endParaRPr lang="en-US" sz="15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" name="Rectangle 7"/>
          <p:cNvSpPr txBox="1">
            <a:spLocks noChangeArrowheads="1"/>
          </p:cNvSpPr>
          <p:nvPr userDrawn="1"/>
        </p:nvSpPr>
        <p:spPr bwMode="auto">
          <a:xfrm>
            <a:off x="11460163" y="6478588"/>
            <a:ext cx="703262" cy="3794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lIns="91274" tIns="45640" rIns="91274" bIns="0" anchor="b"/>
          <a:lstStyle/>
          <a:p>
            <a:pPr algn="r" eaLnBrk="0" hangingPunct="0">
              <a:lnSpc>
                <a:spcPct val="70000"/>
              </a:lnSpc>
              <a:tabLst>
                <a:tab pos="2468563" algn="l"/>
              </a:tabLst>
              <a:defRPr/>
            </a:pPr>
            <a:fld id="{4E70D67F-DEAE-405F-B09B-B2F9681A89B9}" type="slidenum">
              <a:rPr lang="en-US" sz="100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pPr algn="r" eaLnBrk="0" hangingPunct="0">
                <a:lnSpc>
                  <a:spcPct val="70000"/>
                </a:lnSpc>
                <a:tabLst>
                  <a:tab pos="2468563" algn="l"/>
                </a:tabLst>
                <a:defRPr/>
              </a:pPr>
              <a:t>‹#›</a:t>
            </a:fld>
            <a:endParaRPr lang="en-US" sz="900">
              <a:solidFill>
                <a:srgbClr val="00000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8" name="Rectangle 7"/>
          <p:cNvSpPr txBox="1">
            <a:spLocks noChangeArrowheads="1"/>
          </p:cNvSpPr>
          <p:nvPr userDrawn="1"/>
        </p:nvSpPr>
        <p:spPr bwMode="auto">
          <a:xfrm>
            <a:off x="11460163" y="6478588"/>
            <a:ext cx="703262" cy="3794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lIns="91274" tIns="45640" rIns="91274" bIns="0" anchor="b"/>
          <a:lstStyle/>
          <a:p>
            <a:pPr algn="r" eaLnBrk="0" hangingPunct="0">
              <a:lnSpc>
                <a:spcPct val="70000"/>
              </a:lnSpc>
              <a:tabLst>
                <a:tab pos="2468563" algn="l"/>
              </a:tabLst>
              <a:defRPr/>
            </a:pPr>
            <a:fld id="{5E48E1A1-BA1F-4119-8F2E-A11B96671DBB}" type="slidenum">
              <a:rPr lang="en-US" sz="100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pPr algn="r" eaLnBrk="0" hangingPunct="0">
                <a:lnSpc>
                  <a:spcPct val="70000"/>
                </a:lnSpc>
                <a:tabLst>
                  <a:tab pos="2468563" algn="l"/>
                </a:tabLst>
                <a:defRPr/>
              </a:pPr>
              <a:t>‹#›</a:t>
            </a:fld>
            <a:endParaRPr lang="en-US" sz="900">
              <a:solidFill>
                <a:srgbClr val="00000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ctr" eaLnBrk="0" hangingPunct="0">
              <a:lnSpc>
                <a:spcPct val="70000"/>
              </a:lnSpc>
              <a:tabLst>
                <a:tab pos="2468563" algn="l"/>
              </a:tabLst>
              <a:defRPr sz="1000"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r>
              <a:rPr lang="en-TT"/>
              <a:t>Anthony E. Paul, Association of Caribbean Energy Specialists</a:t>
            </a:r>
          </a:p>
        </p:txBody>
      </p:sp>
    </p:spTree>
    <p:extLst>
      <p:ext uri="{BB962C8B-B14F-4D97-AF65-F5344CB8AC3E}">
        <p14:creationId xmlns:p14="http://schemas.microsoft.com/office/powerpoint/2010/main" val="3284230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11113" y="1319213"/>
            <a:ext cx="12203113" cy="53482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5" name="AC Banner"/>
          <p:cNvSpPr>
            <a:spLocks noChangeArrowheads="1"/>
          </p:cNvSpPr>
          <p:nvPr userDrawn="1"/>
        </p:nvSpPr>
        <p:spPr bwMode="auto">
          <a:xfrm>
            <a:off x="0" y="0"/>
            <a:ext cx="12201525" cy="1325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lIns="91274" tIns="45640" rIns="91274" bIns="4564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3175" y="966788"/>
            <a:ext cx="1219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91274" tIns="45640" rIns="91274" bIns="45640" anchor="ctr"/>
          <a:lstStyle/>
          <a:p>
            <a:pPr eaLnBrk="0" hangingPunct="0">
              <a:defRPr/>
            </a:pPr>
            <a:endParaRPr lang="en-US" sz="15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" name="Rectangle 7"/>
          <p:cNvSpPr txBox="1">
            <a:spLocks noChangeArrowheads="1"/>
          </p:cNvSpPr>
          <p:nvPr userDrawn="1"/>
        </p:nvSpPr>
        <p:spPr bwMode="auto">
          <a:xfrm>
            <a:off x="11460163" y="6478588"/>
            <a:ext cx="703262" cy="3794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lIns="91274" tIns="45640" rIns="91274" bIns="0" anchor="b"/>
          <a:lstStyle/>
          <a:p>
            <a:pPr algn="r" eaLnBrk="0" hangingPunct="0">
              <a:lnSpc>
                <a:spcPct val="70000"/>
              </a:lnSpc>
              <a:tabLst>
                <a:tab pos="2468563" algn="l"/>
              </a:tabLst>
              <a:defRPr/>
            </a:pPr>
            <a:fld id="{3232ACF0-8633-4981-A467-C4D7E24E1591}" type="slidenum">
              <a:rPr lang="en-US" sz="100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pPr algn="r" eaLnBrk="0" hangingPunct="0">
                <a:lnSpc>
                  <a:spcPct val="70000"/>
                </a:lnSpc>
                <a:tabLst>
                  <a:tab pos="2468563" algn="l"/>
                </a:tabLst>
                <a:defRPr/>
              </a:pPr>
              <a:t>‹#›</a:t>
            </a:fld>
            <a:endParaRPr lang="en-US" sz="900">
              <a:solidFill>
                <a:srgbClr val="00000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8" name="Rectangle 7"/>
          <p:cNvSpPr txBox="1">
            <a:spLocks noChangeArrowheads="1"/>
          </p:cNvSpPr>
          <p:nvPr userDrawn="1"/>
        </p:nvSpPr>
        <p:spPr bwMode="auto">
          <a:xfrm>
            <a:off x="11460163" y="6478588"/>
            <a:ext cx="703262" cy="3794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lIns="91274" tIns="45640" rIns="91274" bIns="0" anchor="b"/>
          <a:lstStyle/>
          <a:p>
            <a:pPr algn="r" eaLnBrk="0" hangingPunct="0">
              <a:lnSpc>
                <a:spcPct val="70000"/>
              </a:lnSpc>
              <a:tabLst>
                <a:tab pos="2468563" algn="l"/>
              </a:tabLst>
              <a:defRPr/>
            </a:pPr>
            <a:fld id="{356A0BA2-9722-4632-9970-F20CDB25FA7B}" type="slidenum">
              <a:rPr lang="en-US" sz="100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pPr algn="r" eaLnBrk="0" hangingPunct="0">
                <a:lnSpc>
                  <a:spcPct val="70000"/>
                </a:lnSpc>
                <a:tabLst>
                  <a:tab pos="2468563" algn="l"/>
                </a:tabLst>
                <a:defRPr/>
              </a:pPr>
              <a:t>‹#›</a:t>
            </a:fld>
            <a:endParaRPr lang="en-US" sz="900">
              <a:solidFill>
                <a:srgbClr val="00000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247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247" y="2906713"/>
            <a:ext cx="10363200" cy="1500187"/>
          </a:xfrm>
        </p:spPr>
        <p:txBody>
          <a:bodyPr anchor="b"/>
          <a:lstStyle>
            <a:lvl1pPr marL="0" indent="0">
              <a:buNone/>
              <a:defRPr sz="1900"/>
            </a:lvl1pPr>
            <a:lvl2pPr marL="456362" indent="0">
              <a:buNone/>
              <a:defRPr sz="1800"/>
            </a:lvl2pPr>
            <a:lvl3pPr marL="912725" indent="0">
              <a:buNone/>
              <a:defRPr sz="1600"/>
            </a:lvl3pPr>
            <a:lvl4pPr marL="1369084" indent="0">
              <a:buNone/>
              <a:defRPr sz="1500"/>
            </a:lvl4pPr>
            <a:lvl5pPr marL="1825442" indent="0">
              <a:buNone/>
              <a:defRPr sz="1500"/>
            </a:lvl5pPr>
            <a:lvl6pPr marL="2281807" indent="0">
              <a:buNone/>
              <a:defRPr sz="1500"/>
            </a:lvl6pPr>
            <a:lvl7pPr marL="2738164" indent="0">
              <a:buNone/>
              <a:defRPr sz="1500"/>
            </a:lvl7pPr>
            <a:lvl8pPr marL="3194526" indent="0">
              <a:buNone/>
              <a:defRPr sz="1500"/>
            </a:lvl8pPr>
            <a:lvl9pPr marL="3650890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ctr" eaLnBrk="0" hangingPunct="0">
              <a:lnSpc>
                <a:spcPct val="70000"/>
              </a:lnSpc>
              <a:tabLst>
                <a:tab pos="2468563" algn="l"/>
              </a:tabLst>
              <a:defRPr sz="1000"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r>
              <a:rPr lang="en-TT"/>
              <a:t>Anthony E. Paul, Association of Caribbean Energy Specialists</a:t>
            </a:r>
          </a:p>
        </p:txBody>
      </p:sp>
    </p:spTree>
    <p:extLst>
      <p:ext uri="{BB962C8B-B14F-4D97-AF65-F5344CB8AC3E}">
        <p14:creationId xmlns:p14="http://schemas.microsoft.com/office/powerpoint/2010/main" val="2322737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11113" y="1319213"/>
            <a:ext cx="12203113" cy="53482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6" name="AC Banner"/>
          <p:cNvSpPr>
            <a:spLocks noChangeArrowheads="1"/>
          </p:cNvSpPr>
          <p:nvPr userDrawn="1"/>
        </p:nvSpPr>
        <p:spPr bwMode="auto">
          <a:xfrm>
            <a:off x="0" y="0"/>
            <a:ext cx="12201525" cy="1325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lIns="91274" tIns="45640" rIns="91274" bIns="4564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3175" y="966788"/>
            <a:ext cx="1219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91274" tIns="45640" rIns="91274" bIns="45640" anchor="ctr"/>
          <a:lstStyle/>
          <a:p>
            <a:pPr eaLnBrk="0" hangingPunct="0">
              <a:defRPr/>
            </a:pPr>
            <a:endParaRPr lang="en-US" sz="15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" name="Rectangle 7"/>
          <p:cNvSpPr txBox="1">
            <a:spLocks noChangeArrowheads="1"/>
          </p:cNvSpPr>
          <p:nvPr userDrawn="1"/>
        </p:nvSpPr>
        <p:spPr bwMode="auto">
          <a:xfrm>
            <a:off x="11460163" y="6478588"/>
            <a:ext cx="703262" cy="3794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lIns="91274" tIns="45640" rIns="91274" bIns="0" anchor="b"/>
          <a:lstStyle/>
          <a:p>
            <a:pPr algn="r" eaLnBrk="0" hangingPunct="0">
              <a:lnSpc>
                <a:spcPct val="70000"/>
              </a:lnSpc>
              <a:tabLst>
                <a:tab pos="2468563" algn="l"/>
              </a:tabLst>
              <a:defRPr/>
            </a:pPr>
            <a:fld id="{6EAE9C6F-ABDD-4EE8-8BFB-3F2E387437B3}" type="slidenum">
              <a:rPr lang="en-US" sz="100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pPr algn="r" eaLnBrk="0" hangingPunct="0">
                <a:lnSpc>
                  <a:spcPct val="70000"/>
                </a:lnSpc>
                <a:tabLst>
                  <a:tab pos="2468563" algn="l"/>
                </a:tabLst>
                <a:defRPr/>
              </a:pPr>
              <a:t>‹#›</a:t>
            </a:fld>
            <a:endParaRPr lang="en-US" sz="900">
              <a:solidFill>
                <a:srgbClr val="00000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9" name="Rectangle 7"/>
          <p:cNvSpPr txBox="1">
            <a:spLocks noChangeArrowheads="1"/>
          </p:cNvSpPr>
          <p:nvPr userDrawn="1"/>
        </p:nvSpPr>
        <p:spPr bwMode="auto">
          <a:xfrm>
            <a:off x="11460163" y="6478588"/>
            <a:ext cx="703262" cy="3794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lIns="91274" tIns="45640" rIns="91274" bIns="0" anchor="b"/>
          <a:lstStyle/>
          <a:p>
            <a:pPr algn="r" eaLnBrk="0" hangingPunct="0">
              <a:lnSpc>
                <a:spcPct val="70000"/>
              </a:lnSpc>
              <a:tabLst>
                <a:tab pos="2468563" algn="l"/>
              </a:tabLst>
              <a:defRPr/>
            </a:pPr>
            <a:fld id="{C109EA51-495B-4C52-A432-02341006783F}" type="slidenum">
              <a:rPr lang="en-US" sz="100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pPr algn="r" eaLnBrk="0" hangingPunct="0">
                <a:lnSpc>
                  <a:spcPct val="70000"/>
                </a:lnSpc>
                <a:tabLst>
                  <a:tab pos="2468563" algn="l"/>
                </a:tabLst>
                <a:defRPr/>
              </a:pPr>
              <a:t>‹#›</a:t>
            </a:fld>
            <a:endParaRPr lang="en-US" sz="900">
              <a:solidFill>
                <a:srgbClr val="00000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2708" y="2133603"/>
            <a:ext cx="543950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9784" y="2133603"/>
            <a:ext cx="543950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ctr" eaLnBrk="0" hangingPunct="0">
              <a:lnSpc>
                <a:spcPct val="70000"/>
              </a:lnSpc>
              <a:tabLst>
                <a:tab pos="2468563" algn="l"/>
              </a:tabLst>
              <a:defRPr sz="1000"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r>
              <a:rPr lang="en-TT"/>
              <a:t>Anthony E. Paul, Association of Caribbean Energy Specialists</a:t>
            </a:r>
          </a:p>
        </p:txBody>
      </p:sp>
    </p:spTree>
    <p:extLst>
      <p:ext uri="{BB962C8B-B14F-4D97-AF65-F5344CB8AC3E}">
        <p14:creationId xmlns:p14="http://schemas.microsoft.com/office/powerpoint/2010/main" val="2527044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11113" y="1319213"/>
            <a:ext cx="12203113" cy="53482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8" name="AC Banner"/>
          <p:cNvSpPr>
            <a:spLocks noChangeArrowheads="1"/>
          </p:cNvSpPr>
          <p:nvPr userDrawn="1"/>
        </p:nvSpPr>
        <p:spPr bwMode="auto">
          <a:xfrm>
            <a:off x="0" y="0"/>
            <a:ext cx="12201525" cy="1325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lIns="91274" tIns="45640" rIns="91274" bIns="4564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3175" y="966788"/>
            <a:ext cx="1219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91274" tIns="45640" rIns="91274" bIns="45640" anchor="ctr"/>
          <a:lstStyle/>
          <a:p>
            <a:pPr eaLnBrk="0" hangingPunct="0">
              <a:defRPr/>
            </a:pPr>
            <a:endParaRPr lang="en-US" sz="15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" name="Rectangle 7"/>
          <p:cNvSpPr txBox="1">
            <a:spLocks noChangeArrowheads="1"/>
          </p:cNvSpPr>
          <p:nvPr userDrawn="1"/>
        </p:nvSpPr>
        <p:spPr bwMode="auto">
          <a:xfrm>
            <a:off x="11460163" y="6478588"/>
            <a:ext cx="703262" cy="3794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lIns="91274" tIns="45640" rIns="91274" bIns="0" anchor="b"/>
          <a:lstStyle/>
          <a:p>
            <a:pPr algn="r" eaLnBrk="0" hangingPunct="0">
              <a:lnSpc>
                <a:spcPct val="70000"/>
              </a:lnSpc>
              <a:tabLst>
                <a:tab pos="2468563" algn="l"/>
              </a:tabLst>
              <a:defRPr/>
            </a:pPr>
            <a:fld id="{C08519CE-C792-43A2-B24F-46287DA3B1D5}" type="slidenum">
              <a:rPr lang="en-US" sz="100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pPr algn="r" eaLnBrk="0" hangingPunct="0">
                <a:lnSpc>
                  <a:spcPct val="70000"/>
                </a:lnSpc>
                <a:tabLst>
                  <a:tab pos="2468563" algn="l"/>
                </a:tabLst>
                <a:defRPr/>
              </a:pPr>
              <a:t>‹#›</a:t>
            </a:fld>
            <a:endParaRPr lang="en-US" sz="900">
              <a:solidFill>
                <a:srgbClr val="00000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11" name="Rectangle 7"/>
          <p:cNvSpPr txBox="1">
            <a:spLocks noChangeArrowheads="1"/>
          </p:cNvSpPr>
          <p:nvPr userDrawn="1"/>
        </p:nvSpPr>
        <p:spPr bwMode="auto">
          <a:xfrm>
            <a:off x="11460163" y="6478588"/>
            <a:ext cx="703262" cy="3794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lIns="91274" tIns="45640" rIns="91274" bIns="0" anchor="b"/>
          <a:lstStyle/>
          <a:p>
            <a:pPr algn="r" eaLnBrk="0" hangingPunct="0">
              <a:lnSpc>
                <a:spcPct val="70000"/>
              </a:lnSpc>
              <a:tabLst>
                <a:tab pos="2468563" algn="l"/>
              </a:tabLst>
              <a:defRPr/>
            </a:pPr>
            <a:fld id="{F563AAB1-45F8-40BE-9A49-4E0880C91953}" type="slidenum">
              <a:rPr lang="en-US" sz="100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pPr algn="r" eaLnBrk="0" hangingPunct="0">
                <a:lnSpc>
                  <a:spcPct val="70000"/>
                </a:lnSpc>
                <a:tabLst>
                  <a:tab pos="2468563" algn="l"/>
                </a:tabLst>
                <a:defRPr/>
              </a:pPr>
              <a:t>‹#›</a:t>
            </a:fld>
            <a:endParaRPr lang="en-US" sz="900">
              <a:solidFill>
                <a:srgbClr val="00000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75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62" indent="0">
              <a:buNone/>
              <a:defRPr sz="1900" b="1"/>
            </a:lvl2pPr>
            <a:lvl3pPr marL="912725" indent="0">
              <a:buNone/>
              <a:defRPr sz="1800" b="1"/>
            </a:lvl3pPr>
            <a:lvl4pPr marL="1369084" indent="0">
              <a:buNone/>
              <a:defRPr sz="1600" b="1"/>
            </a:lvl4pPr>
            <a:lvl5pPr marL="1825442" indent="0">
              <a:buNone/>
              <a:defRPr sz="1600" b="1"/>
            </a:lvl5pPr>
            <a:lvl6pPr marL="2281807" indent="0">
              <a:buNone/>
              <a:defRPr sz="1600" b="1"/>
            </a:lvl6pPr>
            <a:lvl7pPr marL="2738164" indent="0">
              <a:buNone/>
              <a:defRPr sz="1600" b="1"/>
            </a:lvl7pPr>
            <a:lvl8pPr marL="3194526" indent="0">
              <a:buNone/>
              <a:defRPr sz="1600" b="1"/>
            </a:lvl8pPr>
            <a:lvl9pPr marL="365089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754" cy="3951288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695" y="1535113"/>
            <a:ext cx="53887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62" indent="0">
              <a:buNone/>
              <a:defRPr sz="1900" b="1"/>
            </a:lvl2pPr>
            <a:lvl3pPr marL="912725" indent="0">
              <a:buNone/>
              <a:defRPr sz="1800" b="1"/>
            </a:lvl3pPr>
            <a:lvl4pPr marL="1369084" indent="0">
              <a:buNone/>
              <a:defRPr sz="1600" b="1"/>
            </a:lvl4pPr>
            <a:lvl5pPr marL="1825442" indent="0">
              <a:buNone/>
              <a:defRPr sz="1600" b="1"/>
            </a:lvl5pPr>
            <a:lvl6pPr marL="2281807" indent="0">
              <a:buNone/>
              <a:defRPr sz="1600" b="1"/>
            </a:lvl6pPr>
            <a:lvl7pPr marL="2738164" indent="0">
              <a:buNone/>
              <a:defRPr sz="1600" b="1"/>
            </a:lvl7pPr>
            <a:lvl8pPr marL="3194526" indent="0">
              <a:buNone/>
              <a:defRPr sz="1600" b="1"/>
            </a:lvl8pPr>
            <a:lvl9pPr marL="365089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695" y="2174875"/>
            <a:ext cx="5388708" cy="3951288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ctr" eaLnBrk="0" hangingPunct="0">
              <a:lnSpc>
                <a:spcPct val="70000"/>
              </a:lnSpc>
              <a:tabLst>
                <a:tab pos="2468563" algn="l"/>
              </a:tabLst>
              <a:defRPr sz="1000"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r>
              <a:rPr lang="en-TT"/>
              <a:t>Anthony E. Paul, Association of Caribbean Energy Specialists</a:t>
            </a:r>
          </a:p>
        </p:txBody>
      </p:sp>
    </p:spTree>
    <p:extLst>
      <p:ext uri="{BB962C8B-B14F-4D97-AF65-F5344CB8AC3E}">
        <p14:creationId xmlns:p14="http://schemas.microsoft.com/office/powerpoint/2010/main" val="789191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-11113" y="1319213"/>
            <a:ext cx="12203113" cy="53482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4" name="AC Banner"/>
          <p:cNvSpPr>
            <a:spLocks noChangeArrowheads="1"/>
          </p:cNvSpPr>
          <p:nvPr userDrawn="1"/>
        </p:nvSpPr>
        <p:spPr bwMode="auto">
          <a:xfrm>
            <a:off x="0" y="0"/>
            <a:ext cx="12201525" cy="1325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lIns="91274" tIns="45640" rIns="91274" bIns="4564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3175" y="966788"/>
            <a:ext cx="1219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91274" tIns="45640" rIns="91274" bIns="45640" anchor="ctr"/>
          <a:lstStyle/>
          <a:p>
            <a:pPr eaLnBrk="0" hangingPunct="0">
              <a:defRPr/>
            </a:pPr>
            <a:endParaRPr lang="en-US" sz="15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" name="Rectangle 7"/>
          <p:cNvSpPr txBox="1">
            <a:spLocks noChangeArrowheads="1"/>
          </p:cNvSpPr>
          <p:nvPr userDrawn="1"/>
        </p:nvSpPr>
        <p:spPr bwMode="auto">
          <a:xfrm>
            <a:off x="11460163" y="6478588"/>
            <a:ext cx="703262" cy="3794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lIns="91274" tIns="45640" rIns="91274" bIns="0" anchor="b"/>
          <a:lstStyle/>
          <a:p>
            <a:pPr algn="r" eaLnBrk="0" hangingPunct="0">
              <a:lnSpc>
                <a:spcPct val="70000"/>
              </a:lnSpc>
              <a:tabLst>
                <a:tab pos="2468563" algn="l"/>
              </a:tabLst>
              <a:defRPr/>
            </a:pPr>
            <a:fld id="{C4E19F99-E30F-44F6-9246-AE17FC51445E}" type="slidenum">
              <a:rPr lang="en-US" sz="100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pPr algn="r" eaLnBrk="0" hangingPunct="0">
                <a:lnSpc>
                  <a:spcPct val="70000"/>
                </a:lnSpc>
                <a:tabLst>
                  <a:tab pos="2468563" algn="l"/>
                </a:tabLst>
                <a:defRPr/>
              </a:pPr>
              <a:t>‹#›</a:t>
            </a:fld>
            <a:endParaRPr lang="en-US" sz="900">
              <a:solidFill>
                <a:srgbClr val="00000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7" name="Rectangle 7"/>
          <p:cNvSpPr txBox="1">
            <a:spLocks noChangeArrowheads="1"/>
          </p:cNvSpPr>
          <p:nvPr userDrawn="1"/>
        </p:nvSpPr>
        <p:spPr bwMode="auto">
          <a:xfrm>
            <a:off x="11460163" y="6478588"/>
            <a:ext cx="703262" cy="3794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lIns="91274" tIns="45640" rIns="91274" bIns="0" anchor="b"/>
          <a:lstStyle/>
          <a:p>
            <a:pPr algn="r" eaLnBrk="0" hangingPunct="0">
              <a:lnSpc>
                <a:spcPct val="70000"/>
              </a:lnSpc>
              <a:tabLst>
                <a:tab pos="2468563" algn="l"/>
              </a:tabLst>
              <a:defRPr/>
            </a:pPr>
            <a:fld id="{24710957-2C35-42EB-95A5-BD75155C191C}" type="slidenum">
              <a:rPr lang="en-US" sz="100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pPr algn="r" eaLnBrk="0" hangingPunct="0">
                <a:lnSpc>
                  <a:spcPct val="70000"/>
                </a:lnSpc>
                <a:tabLst>
                  <a:tab pos="2468563" algn="l"/>
                </a:tabLst>
                <a:defRPr/>
              </a:pPr>
              <a:t>‹#›</a:t>
            </a:fld>
            <a:endParaRPr lang="en-US" sz="900">
              <a:solidFill>
                <a:srgbClr val="00000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ctr" eaLnBrk="0" hangingPunct="0">
              <a:lnSpc>
                <a:spcPct val="70000"/>
              </a:lnSpc>
              <a:tabLst>
                <a:tab pos="2468563" algn="l"/>
              </a:tabLst>
              <a:defRPr sz="1000"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r>
              <a:rPr lang="en-TT"/>
              <a:t>Anthony E. Paul, Association of Caribbean Energy Specialists</a:t>
            </a:r>
          </a:p>
        </p:txBody>
      </p:sp>
    </p:spTree>
    <p:extLst>
      <p:ext uri="{BB962C8B-B14F-4D97-AF65-F5344CB8AC3E}">
        <p14:creationId xmlns:p14="http://schemas.microsoft.com/office/powerpoint/2010/main" val="294005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-11113" y="1319213"/>
            <a:ext cx="12203113" cy="53482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3" name="AC Banner"/>
          <p:cNvSpPr>
            <a:spLocks noChangeArrowheads="1"/>
          </p:cNvSpPr>
          <p:nvPr userDrawn="1"/>
        </p:nvSpPr>
        <p:spPr bwMode="auto">
          <a:xfrm>
            <a:off x="0" y="0"/>
            <a:ext cx="12201525" cy="1325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lIns="91274" tIns="45640" rIns="91274" bIns="4564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3175" y="966788"/>
            <a:ext cx="1219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91274" tIns="45640" rIns="91274" bIns="45640" anchor="ctr"/>
          <a:lstStyle/>
          <a:p>
            <a:pPr eaLnBrk="0" hangingPunct="0">
              <a:defRPr/>
            </a:pPr>
            <a:endParaRPr lang="en-US" sz="15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" name="Rectangle 7"/>
          <p:cNvSpPr txBox="1">
            <a:spLocks noChangeArrowheads="1"/>
          </p:cNvSpPr>
          <p:nvPr userDrawn="1"/>
        </p:nvSpPr>
        <p:spPr bwMode="auto">
          <a:xfrm>
            <a:off x="11460163" y="6478588"/>
            <a:ext cx="703262" cy="3794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lIns="91274" tIns="45640" rIns="91274" bIns="0" anchor="b"/>
          <a:lstStyle/>
          <a:p>
            <a:pPr algn="r" eaLnBrk="0" hangingPunct="0">
              <a:lnSpc>
                <a:spcPct val="70000"/>
              </a:lnSpc>
              <a:tabLst>
                <a:tab pos="2468563" algn="l"/>
              </a:tabLst>
              <a:defRPr/>
            </a:pPr>
            <a:fld id="{E790D7AC-6A48-4D21-96D4-FCB016DC1661}" type="slidenum">
              <a:rPr lang="en-US" sz="100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pPr algn="r" eaLnBrk="0" hangingPunct="0">
                <a:lnSpc>
                  <a:spcPct val="70000"/>
                </a:lnSpc>
                <a:tabLst>
                  <a:tab pos="2468563" algn="l"/>
                </a:tabLst>
                <a:defRPr/>
              </a:pPr>
              <a:t>‹#›</a:t>
            </a:fld>
            <a:endParaRPr lang="en-US" sz="900">
              <a:solidFill>
                <a:srgbClr val="00000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6" name="Rectangle 7"/>
          <p:cNvSpPr txBox="1">
            <a:spLocks noChangeArrowheads="1"/>
          </p:cNvSpPr>
          <p:nvPr userDrawn="1"/>
        </p:nvSpPr>
        <p:spPr bwMode="auto">
          <a:xfrm>
            <a:off x="11460163" y="6478588"/>
            <a:ext cx="703262" cy="3794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lIns="91274" tIns="45640" rIns="91274" bIns="0" anchor="b"/>
          <a:lstStyle/>
          <a:p>
            <a:pPr algn="r" eaLnBrk="0" hangingPunct="0">
              <a:lnSpc>
                <a:spcPct val="70000"/>
              </a:lnSpc>
              <a:tabLst>
                <a:tab pos="2468563" algn="l"/>
              </a:tabLst>
              <a:defRPr/>
            </a:pPr>
            <a:fld id="{63D95C90-C47A-4480-8F0A-01B993B9C675}" type="slidenum">
              <a:rPr lang="en-US" sz="100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pPr algn="r" eaLnBrk="0" hangingPunct="0">
                <a:lnSpc>
                  <a:spcPct val="70000"/>
                </a:lnSpc>
                <a:tabLst>
                  <a:tab pos="2468563" algn="l"/>
                </a:tabLst>
                <a:defRPr/>
              </a:pPr>
              <a:t>‹#›</a:t>
            </a:fld>
            <a:endParaRPr lang="en-US" sz="900">
              <a:solidFill>
                <a:srgbClr val="00000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ctr" eaLnBrk="0" hangingPunct="0">
              <a:lnSpc>
                <a:spcPct val="70000"/>
              </a:lnSpc>
              <a:tabLst>
                <a:tab pos="2468563" algn="l"/>
              </a:tabLst>
              <a:defRPr sz="1000"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r>
              <a:rPr lang="en-TT"/>
              <a:t>Anthony E. Paul, Association of Caribbean Energy Specialists</a:t>
            </a:r>
          </a:p>
        </p:txBody>
      </p:sp>
    </p:spTree>
    <p:extLst>
      <p:ext uri="{BB962C8B-B14F-4D97-AF65-F5344CB8AC3E}">
        <p14:creationId xmlns:p14="http://schemas.microsoft.com/office/powerpoint/2010/main" val="814632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11113" y="1319213"/>
            <a:ext cx="12203113" cy="53482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6" name="AC Banner"/>
          <p:cNvSpPr>
            <a:spLocks noChangeArrowheads="1"/>
          </p:cNvSpPr>
          <p:nvPr userDrawn="1"/>
        </p:nvSpPr>
        <p:spPr bwMode="auto">
          <a:xfrm>
            <a:off x="0" y="0"/>
            <a:ext cx="12201525" cy="1325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lIns="91274" tIns="45640" rIns="91274" bIns="4564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3175" y="966788"/>
            <a:ext cx="1219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91274" tIns="45640" rIns="91274" bIns="45640" anchor="ctr"/>
          <a:lstStyle/>
          <a:p>
            <a:pPr eaLnBrk="0" hangingPunct="0">
              <a:defRPr/>
            </a:pPr>
            <a:endParaRPr lang="en-US" sz="15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" name="Rectangle 7"/>
          <p:cNvSpPr txBox="1">
            <a:spLocks noChangeArrowheads="1"/>
          </p:cNvSpPr>
          <p:nvPr userDrawn="1"/>
        </p:nvSpPr>
        <p:spPr bwMode="auto">
          <a:xfrm>
            <a:off x="11460163" y="6478588"/>
            <a:ext cx="703262" cy="3794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lIns="91274" tIns="45640" rIns="91274" bIns="0" anchor="b"/>
          <a:lstStyle/>
          <a:p>
            <a:pPr algn="r" eaLnBrk="0" hangingPunct="0">
              <a:lnSpc>
                <a:spcPct val="70000"/>
              </a:lnSpc>
              <a:tabLst>
                <a:tab pos="2468563" algn="l"/>
              </a:tabLst>
              <a:defRPr/>
            </a:pPr>
            <a:fld id="{3426681F-5846-41AC-AEF9-D19D6C39CA72}" type="slidenum">
              <a:rPr lang="en-US" sz="100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pPr algn="r" eaLnBrk="0" hangingPunct="0">
                <a:lnSpc>
                  <a:spcPct val="70000"/>
                </a:lnSpc>
                <a:tabLst>
                  <a:tab pos="2468563" algn="l"/>
                </a:tabLst>
                <a:defRPr/>
              </a:pPr>
              <a:t>‹#›</a:t>
            </a:fld>
            <a:endParaRPr lang="en-US" sz="900">
              <a:solidFill>
                <a:srgbClr val="00000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9" name="Rectangle 7"/>
          <p:cNvSpPr txBox="1">
            <a:spLocks noChangeArrowheads="1"/>
          </p:cNvSpPr>
          <p:nvPr userDrawn="1"/>
        </p:nvSpPr>
        <p:spPr bwMode="auto">
          <a:xfrm>
            <a:off x="11460163" y="6478588"/>
            <a:ext cx="703262" cy="3794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lIns="91274" tIns="45640" rIns="91274" bIns="0" anchor="b"/>
          <a:lstStyle/>
          <a:p>
            <a:pPr algn="r" eaLnBrk="0" hangingPunct="0">
              <a:lnSpc>
                <a:spcPct val="70000"/>
              </a:lnSpc>
              <a:tabLst>
                <a:tab pos="2468563" algn="l"/>
              </a:tabLst>
              <a:defRPr/>
            </a:pPr>
            <a:fld id="{942BD771-1B13-42F7-821D-21C19B9919CC}" type="slidenum">
              <a:rPr lang="en-US" sz="100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pPr algn="r" eaLnBrk="0" hangingPunct="0">
                <a:lnSpc>
                  <a:spcPct val="70000"/>
                </a:lnSpc>
                <a:tabLst>
                  <a:tab pos="2468563" algn="l"/>
                </a:tabLst>
                <a:defRPr/>
              </a:pPr>
              <a:t>‹#›</a:t>
            </a:fld>
            <a:endParaRPr lang="en-US" sz="900">
              <a:solidFill>
                <a:srgbClr val="00000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18" y="273050"/>
            <a:ext cx="4011247" cy="1162050"/>
          </a:xfrm>
        </p:spPr>
        <p:txBody>
          <a:bodyPr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386" y="273067"/>
            <a:ext cx="681501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18" y="1435103"/>
            <a:ext cx="4011247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56362" indent="0">
              <a:buNone/>
              <a:defRPr sz="1200"/>
            </a:lvl2pPr>
            <a:lvl3pPr marL="912725" indent="0">
              <a:buNone/>
              <a:defRPr sz="1000"/>
            </a:lvl3pPr>
            <a:lvl4pPr marL="1369084" indent="0">
              <a:buNone/>
              <a:defRPr sz="900"/>
            </a:lvl4pPr>
            <a:lvl5pPr marL="1825442" indent="0">
              <a:buNone/>
              <a:defRPr sz="900"/>
            </a:lvl5pPr>
            <a:lvl6pPr marL="2281807" indent="0">
              <a:buNone/>
              <a:defRPr sz="900"/>
            </a:lvl6pPr>
            <a:lvl7pPr marL="2738164" indent="0">
              <a:buNone/>
              <a:defRPr sz="900"/>
            </a:lvl7pPr>
            <a:lvl8pPr marL="3194526" indent="0">
              <a:buNone/>
              <a:defRPr sz="900"/>
            </a:lvl8pPr>
            <a:lvl9pPr marL="365089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ctr" eaLnBrk="0" hangingPunct="0">
              <a:lnSpc>
                <a:spcPct val="70000"/>
              </a:lnSpc>
              <a:tabLst>
                <a:tab pos="2468563" algn="l"/>
              </a:tabLst>
              <a:defRPr sz="1000"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r>
              <a:rPr lang="en-TT"/>
              <a:t>Anthony E. Paul, Association of Caribbean Energy Specialists</a:t>
            </a:r>
          </a:p>
        </p:txBody>
      </p:sp>
    </p:spTree>
    <p:extLst>
      <p:ext uri="{BB962C8B-B14F-4D97-AF65-F5344CB8AC3E}">
        <p14:creationId xmlns:p14="http://schemas.microsoft.com/office/powerpoint/2010/main" val="341192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11113" y="1319213"/>
            <a:ext cx="12203113" cy="53482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6" name="AC Banner"/>
          <p:cNvSpPr>
            <a:spLocks noChangeArrowheads="1"/>
          </p:cNvSpPr>
          <p:nvPr userDrawn="1"/>
        </p:nvSpPr>
        <p:spPr bwMode="auto">
          <a:xfrm>
            <a:off x="0" y="0"/>
            <a:ext cx="12201525" cy="1325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lIns="91274" tIns="45640" rIns="91274" bIns="4564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3175" y="966788"/>
            <a:ext cx="1219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91274" tIns="45640" rIns="91274" bIns="45640" anchor="ctr"/>
          <a:lstStyle/>
          <a:p>
            <a:pPr eaLnBrk="0" hangingPunct="0">
              <a:defRPr/>
            </a:pPr>
            <a:endParaRPr lang="en-US" sz="15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" name="Rectangle 7"/>
          <p:cNvSpPr txBox="1">
            <a:spLocks noChangeArrowheads="1"/>
          </p:cNvSpPr>
          <p:nvPr userDrawn="1"/>
        </p:nvSpPr>
        <p:spPr bwMode="auto">
          <a:xfrm>
            <a:off x="11460163" y="6478588"/>
            <a:ext cx="703262" cy="3794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lIns="91274" tIns="45640" rIns="91274" bIns="0" anchor="b"/>
          <a:lstStyle/>
          <a:p>
            <a:pPr algn="r" eaLnBrk="0" hangingPunct="0">
              <a:lnSpc>
                <a:spcPct val="70000"/>
              </a:lnSpc>
              <a:tabLst>
                <a:tab pos="2468563" algn="l"/>
              </a:tabLst>
              <a:defRPr/>
            </a:pPr>
            <a:fld id="{CC92BB8C-9A74-4A73-8800-51909950EEAD}" type="slidenum">
              <a:rPr lang="en-US" sz="100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pPr algn="r" eaLnBrk="0" hangingPunct="0">
                <a:lnSpc>
                  <a:spcPct val="70000"/>
                </a:lnSpc>
                <a:tabLst>
                  <a:tab pos="2468563" algn="l"/>
                </a:tabLst>
                <a:defRPr/>
              </a:pPr>
              <a:t>‹#›</a:t>
            </a:fld>
            <a:endParaRPr lang="en-US" sz="900">
              <a:solidFill>
                <a:srgbClr val="00000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9" name="Rectangle 7"/>
          <p:cNvSpPr txBox="1">
            <a:spLocks noChangeArrowheads="1"/>
          </p:cNvSpPr>
          <p:nvPr userDrawn="1"/>
        </p:nvSpPr>
        <p:spPr bwMode="auto">
          <a:xfrm>
            <a:off x="11460163" y="6478588"/>
            <a:ext cx="703262" cy="3794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lIns="91274" tIns="45640" rIns="91274" bIns="0" anchor="b"/>
          <a:lstStyle/>
          <a:p>
            <a:pPr algn="r" eaLnBrk="0" hangingPunct="0">
              <a:lnSpc>
                <a:spcPct val="70000"/>
              </a:lnSpc>
              <a:tabLst>
                <a:tab pos="2468563" algn="l"/>
              </a:tabLst>
              <a:defRPr/>
            </a:pPr>
            <a:fld id="{73F1DACF-036C-4E6B-A873-77767A6CBD89}" type="slidenum">
              <a:rPr lang="en-US" sz="100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pPr algn="r" eaLnBrk="0" hangingPunct="0">
                <a:lnSpc>
                  <a:spcPct val="70000"/>
                </a:lnSpc>
                <a:tabLst>
                  <a:tab pos="2468563" algn="l"/>
                </a:tabLst>
                <a:defRPr/>
              </a:pPr>
              <a:t>‹#›</a:t>
            </a:fld>
            <a:endParaRPr lang="en-US" sz="900">
              <a:solidFill>
                <a:srgbClr val="00000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554" y="4800600"/>
            <a:ext cx="7315200" cy="566738"/>
          </a:xfrm>
        </p:spPr>
        <p:txBody>
          <a:bodyPr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554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362" indent="0">
              <a:buNone/>
              <a:defRPr sz="2800"/>
            </a:lvl2pPr>
            <a:lvl3pPr marL="912725" indent="0">
              <a:buNone/>
              <a:defRPr sz="2400"/>
            </a:lvl3pPr>
            <a:lvl4pPr marL="1369084" indent="0">
              <a:buNone/>
              <a:defRPr sz="1900"/>
            </a:lvl4pPr>
            <a:lvl5pPr marL="1825442" indent="0">
              <a:buNone/>
              <a:defRPr sz="1900"/>
            </a:lvl5pPr>
            <a:lvl6pPr marL="2281807" indent="0">
              <a:buNone/>
              <a:defRPr sz="1900"/>
            </a:lvl6pPr>
            <a:lvl7pPr marL="2738164" indent="0">
              <a:buNone/>
              <a:defRPr sz="1900"/>
            </a:lvl7pPr>
            <a:lvl8pPr marL="3194526" indent="0">
              <a:buNone/>
              <a:defRPr sz="1900"/>
            </a:lvl8pPr>
            <a:lvl9pPr marL="3650890" indent="0">
              <a:buNone/>
              <a:defRPr sz="19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554" y="5367338"/>
            <a:ext cx="73152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56362" indent="0">
              <a:buNone/>
              <a:defRPr sz="1200"/>
            </a:lvl2pPr>
            <a:lvl3pPr marL="912725" indent="0">
              <a:buNone/>
              <a:defRPr sz="1000"/>
            </a:lvl3pPr>
            <a:lvl4pPr marL="1369084" indent="0">
              <a:buNone/>
              <a:defRPr sz="900"/>
            </a:lvl4pPr>
            <a:lvl5pPr marL="1825442" indent="0">
              <a:buNone/>
              <a:defRPr sz="900"/>
            </a:lvl5pPr>
            <a:lvl6pPr marL="2281807" indent="0">
              <a:buNone/>
              <a:defRPr sz="900"/>
            </a:lvl6pPr>
            <a:lvl7pPr marL="2738164" indent="0">
              <a:buNone/>
              <a:defRPr sz="900"/>
            </a:lvl7pPr>
            <a:lvl8pPr marL="3194526" indent="0">
              <a:buNone/>
              <a:defRPr sz="900"/>
            </a:lvl8pPr>
            <a:lvl9pPr marL="365089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ctr" eaLnBrk="0" hangingPunct="0">
              <a:lnSpc>
                <a:spcPct val="70000"/>
              </a:lnSpc>
              <a:tabLst>
                <a:tab pos="2468563" algn="l"/>
              </a:tabLst>
              <a:defRPr sz="1000"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r>
              <a:rPr lang="en-TT"/>
              <a:t>Anthony E. Paul, Association of Caribbean Energy Specialists</a:t>
            </a:r>
          </a:p>
        </p:txBody>
      </p:sp>
    </p:spTree>
    <p:extLst>
      <p:ext uri="{BB962C8B-B14F-4D97-AF65-F5344CB8AC3E}">
        <p14:creationId xmlns:p14="http://schemas.microsoft.com/office/powerpoint/2010/main" val="3105114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ChangeArrowheads="1"/>
          </p:cNvSpPr>
          <p:nvPr/>
        </p:nvSpPr>
        <p:spPr bwMode="auto">
          <a:xfrm>
            <a:off x="-11113" y="1319213"/>
            <a:ext cx="12203113" cy="53482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484355" name="AC Banner"/>
          <p:cNvSpPr>
            <a:spLocks noChangeArrowheads="1"/>
          </p:cNvSpPr>
          <p:nvPr userDrawn="1"/>
        </p:nvSpPr>
        <p:spPr bwMode="auto">
          <a:xfrm>
            <a:off x="0" y="0"/>
            <a:ext cx="12201525" cy="1325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lIns="91274" tIns="45640" rIns="91274" bIns="45640" anchor="ctr"/>
          <a:lstStyle/>
          <a:p>
            <a:pPr algn="ctr" eaLnBrk="0" hangingPunct="0">
              <a:defRPr/>
            </a:pPr>
            <a:endParaRPr lang="zh-SG" altLang="en-US" sz="15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1028" name="AC Banner Title"/>
          <p:cNvSpPr>
            <a:spLocks noGrp="1" noChangeArrowheads="1"/>
          </p:cNvSpPr>
          <p:nvPr>
            <p:ph type="title"/>
          </p:nvPr>
        </p:nvSpPr>
        <p:spPr bwMode="auto">
          <a:xfrm>
            <a:off x="561975" y="250825"/>
            <a:ext cx="110680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 style</a:t>
            </a:r>
          </a:p>
        </p:txBody>
      </p:sp>
      <p:sp>
        <p:nvSpPr>
          <p:cNvPr id="48435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68738" y="6651625"/>
            <a:ext cx="4459287" cy="2063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274" tIns="45640" rIns="91274" bIns="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70000"/>
              </a:lnSpc>
              <a:tabLst>
                <a:tab pos="2468563" algn="l"/>
              </a:tabLst>
              <a:defRPr sz="1000"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r>
              <a:rPr lang="en-TT"/>
              <a:t>Anthony E. Paul, Association of Caribbean Energy Specialists</a:t>
            </a: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1975" y="2133600"/>
            <a:ext cx="110680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640" rIns="0" bIns="456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text format of master</a:t>
            </a:r>
            <a:endParaRPr lang="en-US" smtClean="0"/>
          </a:p>
          <a:p>
            <a:pPr lvl="1"/>
            <a:r>
              <a:rPr lang="en-GB" smtClean="0"/>
              <a:t>Second level</a:t>
            </a:r>
            <a:endParaRPr lang="en-US" smtClean="0"/>
          </a:p>
          <a:p>
            <a:pPr lvl="2"/>
            <a:r>
              <a:rPr lang="en-GB" smtClean="0"/>
              <a:t>Third level</a:t>
            </a:r>
            <a:endParaRPr lang="en-US" smtClean="0"/>
          </a:p>
        </p:txBody>
      </p:sp>
      <p:sp>
        <p:nvSpPr>
          <p:cNvPr id="484361" name="Line 9"/>
          <p:cNvSpPr>
            <a:spLocks noChangeShapeType="1"/>
          </p:cNvSpPr>
          <p:nvPr/>
        </p:nvSpPr>
        <p:spPr bwMode="auto">
          <a:xfrm>
            <a:off x="3175" y="966788"/>
            <a:ext cx="1219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91274" tIns="45640" rIns="91274" bIns="45640" anchor="ctr"/>
          <a:lstStyle/>
          <a:p>
            <a:pPr eaLnBrk="0" hangingPunct="0">
              <a:defRPr/>
            </a:pPr>
            <a:endParaRPr lang="en-US" sz="15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" name="Rectangle 7"/>
          <p:cNvSpPr txBox="1">
            <a:spLocks noChangeArrowheads="1"/>
          </p:cNvSpPr>
          <p:nvPr userDrawn="1"/>
        </p:nvSpPr>
        <p:spPr bwMode="auto">
          <a:xfrm>
            <a:off x="11460163" y="6478588"/>
            <a:ext cx="703262" cy="3794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lIns="91274" tIns="45640" rIns="91274" bIns="0" anchor="b"/>
          <a:lstStyle/>
          <a:p>
            <a:pPr algn="r" eaLnBrk="0" hangingPunct="0">
              <a:lnSpc>
                <a:spcPct val="70000"/>
              </a:lnSpc>
              <a:tabLst>
                <a:tab pos="2468563" algn="l"/>
              </a:tabLst>
              <a:defRPr/>
            </a:pPr>
            <a:fld id="{261B3568-42DD-4305-B46C-ABBAB310CEB9}" type="slidenum">
              <a:rPr lang="en-US" sz="100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pPr algn="r" eaLnBrk="0" hangingPunct="0">
                <a:lnSpc>
                  <a:spcPct val="70000"/>
                </a:lnSpc>
                <a:tabLst>
                  <a:tab pos="2468563" algn="l"/>
                </a:tabLst>
                <a:defRPr/>
              </a:pPr>
              <a:t>‹#›</a:t>
            </a:fld>
            <a:endParaRPr lang="en-US" sz="900">
              <a:solidFill>
                <a:srgbClr val="000000"/>
              </a:solidFill>
              <a:latin typeface="Arial" pitchFamily="34" charset="0"/>
              <a:ea typeface="SimSun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ea typeface="MS PGothic" pitchFamily="34" charset="-128"/>
          <a:cs typeface="ＭＳ Ｐゴシック" charset="0"/>
        </a:defRPr>
      </a:lvl5pPr>
      <a:lvl6pPr marL="456362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ea typeface="ＭＳ Ｐゴシック" charset="0"/>
        </a:defRPr>
      </a:lvl6pPr>
      <a:lvl7pPr marL="91272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ea typeface="ＭＳ Ｐゴシック" charset="0"/>
        </a:defRPr>
      </a:lvl7pPr>
      <a:lvl8pPr marL="1369084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ea typeface="ＭＳ Ｐゴシック" charset="0"/>
        </a:defRPr>
      </a:lvl8pPr>
      <a:lvl9pPr marL="1825442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227013" indent="-22701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sz="1600">
          <a:solidFill>
            <a:srgbClr val="000000"/>
          </a:solidFill>
          <a:latin typeface="+mn-lt"/>
          <a:ea typeface="MS PGothic" pitchFamily="34" charset="-128"/>
          <a:cs typeface="ＭＳ Ｐゴシック" charset="0"/>
        </a:defRPr>
      </a:lvl1pPr>
      <a:lvl2pPr marL="454025" indent="-223838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–"/>
        <a:defRPr sz="1600">
          <a:solidFill>
            <a:srgbClr val="000000"/>
          </a:solidFill>
          <a:latin typeface="+mn-lt"/>
          <a:ea typeface="MS PGothic" pitchFamily="34" charset="-128"/>
        </a:defRPr>
      </a:lvl2pPr>
      <a:lvl3pPr marL="682625" indent="-225425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sz="1600">
          <a:solidFill>
            <a:srgbClr val="000000"/>
          </a:solidFill>
          <a:latin typeface="+mn-lt"/>
          <a:ea typeface="MS PGothic" pitchFamily="34" charset="-128"/>
        </a:defRPr>
      </a:lvl3pPr>
      <a:lvl4pPr marL="4262438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900">
          <a:solidFill>
            <a:schemeClr val="tx1"/>
          </a:solidFill>
          <a:latin typeface="+mn-lt"/>
          <a:ea typeface="MS PGothic" pitchFamily="34" charset="-128"/>
        </a:defRPr>
      </a:lvl4pPr>
      <a:lvl5pPr marL="4491038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900">
          <a:solidFill>
            <a:schemeClr val="tx1"/>
          </a:solidFill>
          <a:latin typeface="+mn-lt"/>
          <a:ea typeface="MS PGothic" pitchFamily="34" charset="-128"/>
        </a:defRPr>
      </a:lvl5pPr>
      <a:lvl6pPr marL="4948664" indent="-22817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900">
          <a:solidFill>
            <a:schemeClr val="tx1"/>
          </a:solidFill>
          <a:latin typeface="+mn-lt"/>
          <a:ea typeface="+mn-ea"/>
        </a:defRPr>
      </a:lvl6pPr>
      <a:lvl7pPr marL="5405031" indent="-22817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900">
          <a:solidFill>
            <a:schemeClr val="tx1"/>
          </a:solidFill>
          <a:latin typeface="+mn-lt"/>
          <a:ea typeface="+mn-ea"/>
        </a:defRPr>
      </a:lvl7pPr>
      <a:lvl8pPr marL="5861386" indent="-22817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900">
          <a:solidFill>
            <a:schemeClr val="tx1"/>
          </a:solidFill>
          <a:latin typeface="+mn-lt"/>
          <a:ea typeface="+mn-ea"/>
        </a:defRPr>
      </a:lvl8pPr>
      <a:lvl9pPr marL="6317749" indent="-22817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6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62" algn="l" defTabSz="456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725" algn="l" defTabSz="456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084" algn="l" defTabSz="456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442" algn="l" defTabSz="456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807" algn="l" defTabSz="456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164" algn="l" defTabSz="456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526" algn="l" defTabSz="456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890" algn="l" defTabSz="456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735013" y="3597275"/>
            <a:ext cx="10588625" cy="3036888"/>
          </a:xfrm>
        </p:spPr>
        <p:txBody>
          <a:bodyPr/>
          <a:lstStyle/>
          <a:p>
            <a:pPr algn="ctr">
              <a:lnSpc>
                <a:spcPct val="50000"/>
              </a:lnSpc>
            </a:pPr>
            <a:r>
              <a:rPr lang="en-US" sz="2700" dirty="0" smtClean="0">
                <a:solidFill>
                  <a:srgbClr val="0000FF"/>
                </a:solidFill>
              </a:rPr>
              <a:t/>
            </a:r>
            <a:br>
              <a:rPr lang="en-US" sz="2700" dirty="0" smtClean="0">
                <a:solidFill>
                  <a:srgbClr val="0000FF"/>
                </a:solidFill>
              </a:rPr>
            </a:br>
            <a:r>
              <a:rPr lang="en-US" sz="3100" dirty="0" smtClean="0">
                <a:solidFill>
                  <a:srgbClr val="0000FF"/>
                </a:solidFill>
              </a:rPr>
              <a:t>What is Local Content?</a:t>
            </a:r>
            <a:br>
              <a:rPr lang="en-US" sz="3100" dirty="0" smtClean="0">
                <a:solidFill>
                  <a:srgbClr val="0000FF"/>
                </a:solidFill>
              </a:rPr>
            </a:br>
            <a:r>
              <a:rPr lang="en-US" sz="3100" dirty="0" smtClean="0">
                <a:solidFill>
                  <a:srgbClr val="0000FF"/>
                </a:solidFill>
              </a:rPr>
              <a:t/>
            </a:r>
            <a:br>
              <a:rPr lang="en-US" sz="3100" dirty="0" smtClean="0">
                <a:solidFill>
                  <a:srgbClr val="0000FF"/>
                </a:solidFill>
              </a:rPr>
            </a:br>
            <a:r>
              <a:rPr lang="en-US" sz="3100" dirty="0" smtClean="0">
                <a:solidFill>
                  <a:srgbClr val="0000FF"/>
                </a:solidFill>
              </a:rPr>
              <a:t>- An Overview</a:t>
            </a:r>
            <a:r>
              <a:rPr lang="en-US" sz="4400" dirty="0" smtClean="0">
                <a:solidFill>
                  <a:srgbClr val="0000FF"/>
                </a:solidFill>
              </a:rPr>
              <a:t> </a:t>
            </a:r>
            <a:br>
              <a:rPr lang="en-US" sz="4400" dirty="0" smtClean="0">
                <a:solidFill>
                  <a:srgbClr val="0000FF"/>
                </a:solidFill>
              </a:rPr>
            </a:br>
            <a:r>
              <a:rPr lang="en-TT" dirty="0" smtClean="0"/>
              <a:t/>
            </a:r>
            <a:br>
              <a:rPr lang="en-TT" dirty="0" smtClean="0"/>
            </a:br>
            <a:r>
              <a:rPr lang="en-TT" dirty="0" smtClean="0"/>
              <a:t/>
            </a:r>
            <a:br>
              <a:rPr lang="en-TT" dirty="0" smtClean="0"/>
            </a:br>
            <a:r>
              <a:rPr lang="en-TT" dirty="0" smtClean="0"/>
              <a:t/>
            </a:r>
            <a:br>
              <a:rPr lang="en-TT" dirty="0" smtClean="0"/>
            </a:br>
            <a:r>
              <a:rPr lang="en-TT" dirty="0" smtClean="0"/>
              <a:t/>
            </a:r>
            <a:br>
              <a:rPr lang="en-TT" dirty="0" smtClean="0"/>
            </a:br>
            <a:r>
              <a:rPr lang="en-TT" dirty="0" smtClean="0"/>
              <a:t/>
            </a:r>
            <a:br>
              <a:rPr lang="en-TT" dirty="0" smtClean="0"/>
            </a:br>
            <a:r>
              <a:rPr lang="en-TT" dirty="0" smtClean="0"/>
              <a:t/>
            </a:r>
            <a:br>
              <a:rPr lang="en-TT" dirty="0" smtClean="0"/>
            </a:br>
            <a:r>
              <a:rPr lang="en-TT" dirty="0" smtClean="0"/>
              <a:t/>
            </a:r>
            <a:br>
              <a:rPr lang="en-TT" dirty="0" smtClean="0"/>
            </a:br>
            <a:r>
              <a:rPr lang="en-TT" dirty="0" smtClean="0"/>
              <a:t/>
            </a:r>
            <a:br>
              <a:rPr lang="en-TT" dirty="0" smtClean="0"/>
            </a:br>
            <a:r>
              <a:rPr lang="en-TT" dirty="0" smtClean="0"/>
              <a:t/>
            </a:r>
            <a:br>
              <a:rPr lang="en-TT" dirty="0" smtClean="0"/>
            </a:br>
            <a:r>
              <a:rPr lang="en-TT" sz="1600" dirty="0" smtClean="0"/>
              <a:t>Anthony E. Paul, Association of Caribbean Energy Specialists, Trinidad &amp; Tobago</a:t>
            </a:r>
            <a:endParaRPr lang="en-TT" sz="1800" dirty="0" smtClean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627063" y="1016000"/>
            <a:ext cx="11206162" cy="23463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lIns="0" tIns="44368" rIns="0" bIns="44368">
            <a:normAutofit fontScale="25000" lnSpcReduction="2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6362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272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69084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5442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5300" dirty="0" smtClean="0"/>
          </a:p>
          <a:p>
            <a:pPr algn="ctr">
              <a:defRPr/>
            </a:pPr>
            <a:endParaRPr lang="en-US" sz="8000" dirty="0" smtClean="0"/>
          </a:p>
          <a:p>
            <a:pPr algn="ctr">
              <a:defRPr/>
            </a:pPr>
            <a:r>
              <a:rPr lang="en-US" sz="8000" dirty="0" smtClean="0"/>
              <a:t>Conference on Local Content Policies in the Oil, Gas and Mining Sectors </a:t>
            </a:r>
            <a:br>
              <a:rPr lang="en-US" sz="8000" dirty="0" smtClean="0"/>
            </a:br>
            <a:endParaRPr lang="en-US" sz="8000" dirty="0" smtClean="0"/>
          </a:p>
          <a:p>
            <a:pPr marL="457200" indent="-457200" algn="ctr">
              <a:buFontTx/>
              <a:buChar char="-"/>
              <a:defRPr/>
            </a:pPr>
            <a:r>
              <a:rPr lang="en-US" sz="8000" i="1" dirty="0" smtClean="0"/>
              <a:t>Extractive Industries for Economic Diversification</a:t>
            </a:r>
          </a:p>
          <a:p>
            <a:pPr marL="457200" indent="-457200" algn="ctr">
              <a:buFontTx/>
              <a:buChar char="-"/>
              <a:defRPr/>
            </a:pPr>
            <a:endParaRPr lang="en-US" sz="8000" i="1" dirty="0"/>
          </a:p>
          <a:p>
            <a:pPr marL="457200" indent="-457200" algn="ctr">
              <a:buFontTx/>
              <a:buChar char="-"/>
              <a:defRPr/>
            </a:pPr>
            <a:endParaRPr lang="en-US" sz="8000" i="1" dirty="0" smtClean="0"/>
          </a:p>
          <a:p>
            <a:pPr marL="457200" indent="-457200">
              <a:buFontTx/>
              <a:buChar char="-"/>
              <a:defRPr/>
            </a:pPr>
            <a:endParaRPr lang="en-US" sz="4000" i="1" dirty="0" smtClean="0"/>
          </a:p>
          <a:p>
            <a:pPr algn="r">
              <a:defRPr/>
            </a:pPr>
            <a:endParaRPr lang="en-US" sz="4000" dirty="0" smtClean="0"/>
          </a:p>
          <a:p>
            <a:pPr algn="r">
              <a:defRPr/>
            </a:pPr>
            <a:endParaRPr lang="en-US" sz="4000" dirty="0"/>
          </a:p>
          <a:p>
            <a:pPr algn="r">
              <a:defRPr/>
            </a:pPr>
            <a:r>
              <a:rPr lang="en-US" sz="6000" dirty="0" smtClean="0"/>
              <a:t>Hilton </a:t>
            </a:r>
            <a:r>
              <a:rPr lang="en-US" sz="6000" dirty="0"/>
              <a:t>Vienna Danube, Vienna, Austria</a:t>
            </a:r>
            <a:br>
              <a:rPr lang="en-US" sz="6000" dirty="0"/>
            </a:br>
            <a:r>
              <a:rPr lang="en-US" sz="6000" dirty="0"/>
              <a:t>September 30 - October 1, </a:t>
            </a:r>
            <a:r>
              <a:rPr lang="en-US" sz="6000" dirty="0" smtClean="0"/>
              <a:t>2013</a:t>
            </a:r>
            <a:endParaRPr lang="en-TT" sz="6000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T" smtClean="0">
                <a:latin typeface="Calibri Light" pitchFamily="34" charset="0"/>
              </a:rPr>
              <a:t>What is Local Content? – Overview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288" y="1046163"/>
            <a:ext cx="11580812" cy="5060950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sz="1800" b="1" smtClean="0"/>
              <a:t>Objectives- </a:t>
            </a:r>
          </a:p>
          <a:p>
            <a:pPr marL="0" indent="0">
              <a:buFont typeface="Arial" pitchFamily="34" charset="0"/>
              <a:buNone/>
            </a:pPr>
            <a:endParaRPr lang="en-US" sz="1800" b="1" smtClean="0"/>
          </a:p>
          <a:p>
            <a:pPr marL="0" indent="0">
              <a:buFont typeface="Arial" pitchFamily="34" charset="0"/>
              <a:buAutoNum type="alphaUcPeriod"/>
            </a:pPr>
            <a:r>
              <a:rPr lang="en-US" b="1" smtClean="0"/>
              <a:t>Session Objectives:</a:t>
            </a:r>
          </a:p>
          <a:p>
            <a:pPr marL="225425" lvl="1" indent="0">
              <a:lnSpc>
                <a:spcPct val="120000"/>
              </a:lnSpc>
              <a:buFont typeface="Arial" pitchFamily="34" charset="0"/>
              <a:buNone/>
            </a:pPr>
            <a:r>
              <a:rPr lang="en-US" smtClean="0"/>
              <a:t>Definitions of local content vary widely. Different definitions of local content drive policy outcomes. </a:t>
            </a:r>
          </a:p>
          <a:p>
            <a:pPr marL="796925" lvl="2" indent="-342900">
              <a:lnSpc>
                <a:spcPct val="120000"/>
              </a:lnSpc>
              <a:buFont typeface="Arial" pitchFamily="34" charset="0"/>
              <a:buAutoNum type="arabicPeriod"/>
            </a:pPr>
            <a:r>
              <a:rPr lang="en-US" smtClean="0"/>
              <a:t>What do we mean with </a:t>
            </a:r>
            <a:r>
              <a:rPr lang="en-US" altLang="en-US" smtClean="0"/>
              <a:t>“</a:t>
            </a:r>
            <a:r>
              <a:rPr lang="en-US" smtClean="0"/>
              <a:t>local</a:t>
            </a:r>
            <a:r>
              <a:rPr lang="en-US" altLang="en-US" smtClean="0"/>
              <a:t>”</a:t>
            </a:r>
            <a:r>
              <a:rPr lang="en-US" smtClean="0"/>
              <a:t> and </a:t>
            </a:r>
            <a:r>
              <a:rPr lang="en-US" altLang="en-US" smtClean="0"/>
              <a:t>“</a:t>
            </a:r>
            <a:r>
              <a:rPr lang="en-US" smtClean="0"/>
              <a:t>content</a:t>
            </a:r>
            <a:r>
              <a:rPr lang="en-US" altLang="en-US" smtClean="0"/>
              <a:t>”</a:t>
            </a:r>
            <a:r>
              <a:rPr lang="en-US" smtClean="0"/>
              <a:t>? </a:t>
            </a:r>
          </a:p>
          <a:p>
            <a:pPr marL="796925" lvl="2" indent="-342900">
              <a:lnSpc>
                <a:spcPct val="120000"/>
              </a:lnSpc>
              <a:buFont typeface="Arial" pitchFamily="34" charset="0"/>
              <a:buAutoNum type="arabicPeriod"/>
            </a:pPr>
            <a:r>
              <a:rPr lang="en-US" smtClean="0"/>
              <a:t>Are we merely talking about locally registered firms?</a:t>
            </a:r>
          </a:p>
          <a:p>
            <a:pPr marL="796925" lvl="2" indent="-342900">
              <a:lnSpc>
                <a:spcPct val="120000"/>
              </a:lnSpc>
              <a:buFont typeface="Arial" pitchFamily="34" charset="0"/>
              <a:buAutoNum type="arabicPeriod"/>
            </a:pPr>
            <a:r>
              <a:rPr lang="en-US" smtClean="0"/>
              <a:t>Or are we referring to different levels of value addition, geographic location, and national participation? </a:t>
            </a:r>
          </a:p>
          <a:p>
            <a:pPr marL="225425" lvl="1" indent="0">
              <a:buFont typeface="Arial" pitchFamily="34" charset="0"/>
              <a:buAutoNum type="arabicPeriod"/>
            </a:pPr>
            <a:endParaRPr lang="en-US" b="1" smtClean="0"/>
          </a:p>
          <a:p>
            <a:pPr marL="0" indent="0">
              <a:buFont typeface="Arial" pitchFamily="34" charset="0"/>
              <a:buAutoNum type="alphaUcPeriod"/>
            </a:pPr>
            <a:r>
              <a:rPr lang="en-US" b="1" smtClean="0"/>
              <a:t>Presentation Objectives:</a:t>
            </a:r>
          </a:p>
          <a:p>
            <a:pPr marL="796925" lvl="2" indent="-342900">
              <a:lnSpc>
                <a:spcPct val="120000"/>
              </a:lnSpc>
              <a:buFont typeface="Arial" pitchFamily="34" charset="0"/>
              <a:buAutoNum type="arabicPeriod"/>
            </a:pPr>
            <a:r>
              <a:rPr lang="en-US" smtClean="0"/>
              <a:t>To frame the issues by illustrating:</a:t>
            </a:r>
          </a:p>
          <a:p>
            <a:pPr marL="1289050" lvl="4" indent="-342900">
              <a:lnSpc>
                <a:spcPct val="120000"/>
              </a:lnSpc>
              <a:buFontTx/>
              <a:buAutoNum type="alphaLcPeriod"/>
            </a:pPr>
            <a:r>
              <a:rPr lang="en-US" sz="1600" smtClean="0"/>
              <a:t>The varying </a:t>
            </a:r>
            <a:r>
              <a:rPr lang="en-US" sz="1600" b="1" i="1" smtClean="0"/>
              <a:t>objectives</a:t>
            </a:r>
            <a:r>
              <a:rPr lang="en-US" sz="1600" smtClean="0"/>
              <a:t> on local content, </a:t>
            </a:r>
          </a:p>
          <a:p>
            <a:pPr marL="1289050" lvl="4" indent="-342900">
              <a:lnSpc>
                <a:spcPct val="120000"/>
              </a:lnSpc>
              <a:buFontTx/>
              <a:buAutoNum type="alphaLcPeriod"/>
            </a:pPr>
            <a:r>
              <a:rPr lang="en-US" sz="1600" smtClean="0"/>
              <a:t>The</a:t>
            </a:r>
            <a:r>
              <a:rPr lang="en-US" sz="1600" b="1" i="1" smtClean="0"/>
              <a:t> circumstances</a:t>
            </a:r>
            <a:r>
              <a:rPr lang="en-US" sz="1600" smtClean="0"/>
              <a:t> that underpin these variations and </a:t>
            </a:r>
          </a:p>
          <a:p>
            <a:pPr marL="1289050" lvl="4" indent="-342900">
              <a:lnSpc>
                <a:spcPct val="120000"/>
              </a:lnSpc>
              <a:buFontTx/>
              <a:buAutoNum type="alphaLcPeriod"/>
            </a:pPr>
            <a:r>
              <a:rPr lang="en-US" sz="1600" smtClean="0"/>
              <a:t>The </a:t>
            </a:r>
            <a:r>
              <a:rPr lang="en-US" sz="1600" b="1" i="1" smtClean="0"/>
              <a:t>commonality</a:t>
            </a:r>
            <a:r>
              <a:rPr lang="en-US" sz="1600" smtClean="0"/>
              <a:t> between different perspectives. </a:t>
            </a:r>
          </a:p>
          <a:p>
            <a:pPr marL="796925" lvl="2" indent="-342900">
              <a:lnSpc>
                <a:spcPct val="120000"/>
              </a:lnSpc>
              <a:buFont typeface="Arial" pitchFamily="34" charset="0"/>
              <a:buAutoNum type="arabicPeriod"/>
            </a:pPr>
            <a:r>
              <a:rPr lang="en-US" smtClean="0"/>
              <a:t>Using these similarities to suggest a </a:t>
            </a:r>
            <a:r>
              <a:rPr lang="en-US" b="1" smtClean="0"/>
              <a:t>definition</a:t>
            </a:r>
            <a:r>
              <a:rPr lang="en-US" smtClean="0"/>
              <a:t> that can lead to a common target setting and measurement approach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mtClean="0"/>
              <a:t> </a:t>
            </a:r>
          </a:p>
          <a:p>
            <a:pPr marL="796925" lvl="2" indent="-342900">
              <a:buFont typeface="Arial" pitchFamily="34" charset="0"/>
              <a:buNone/>
            </a:pPr>
            <a:endParaRPr lang="en-TT" smtClean="0"/>
          </a:p>
          <a:p>
            <a:pPr marL="225425" lvl="1" indent="0">
              <a:buFont typeface="Arial" pitchFamily="34" charset="0"/>
              <a:buNone/>
            </a:pPr>
            <a:endParaRPr lang="en-US" smtClean="0"/>
          </a:p>
          <a:p>
            <a:pPr marL="0" indent="0"/>
            <a:endParaRPr lang="en-TT" smtClean="0"/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r>
              <a:rPr lang="en-TT" sz="1000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t>Anthony E. Paul, Association of Caribbean Energy Specialists</a:t>
            </a:r>
          </a:p>
        </p:txBody>
      </p:sp>
      <p:pic>
        <p:nvPicPr>
          <p:cNvPr id="14341" name="Picture 4" descr="aces_201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225" y="41275"/>
            <a:ext cx="1106488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xtLst>
            <a:ext uri="{FAA26D3D-D897-4be2-8F04-BA451C77F1D7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Varying Objectives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598613"/>
            <a:ext cx="5229225" cy="4927600"/>
          </a:xfrm>
          <a:ln w="28575" cap="sq">
            <a:round/>
          </a:ln>
          <a:extLst>
            <a:ext uri="{FAA26D3D-D897-4be2-8F04-BA451C77F1D7}"/>
          </a:extLst>
        </p:spPr>
        <p:txBody>
          <a:bodyPr/>
          <a:lstStyle/>
          <a:p>
            <a:pPr marL="627062" lvl="1" indent="-400050">
              <a:lnSpc>
                <a:spcPct val="130000"/>
              </a:lnSpc>
              <a:buFont typeface="+mj-lt"/>
              <a:buAutoNum type="arabicPeriod"/>
              <a:defRPr/>
            </a:pPr>
            <a:r>
              <a:rPr lang="en-US" dirty="0" smtClean="0">
                <a:ea typeface="+mn-ea"/>
              </a:rPr>
              <a:t>In country/region </a:t>
            </a:r>
            <a:r>
              <a:rPr lang="en-US" b="1" dirty="0" smtClean="0">
                <a:ea typeface="+mn-ea"/>
              </a:rPr>
              <a:t>value retention</a:t>
            </a:r>
          </a:p>
          <a:p>
            <a:pPr marL="627062" lvl="1" indent="-400050">
              <a:lnSpc>
                <a:spcPct val="130000"/>
              </a:lnSpc>
              <a:buFont typeface="+mj-lt"/>
              <a:buAutoNum type="arabicPeriod"/>
              <a:defRPr/>
            </a:pPr>
            <a:r>
              <a:rPr lang="en-US" dirty="0" smtClean="0">
                <a:ea typeface="+mn-ea"/>
              </a:rPr>
              <a:t>Value </a:t>
            </a:r>
            <a:r>
              <a:rPr lang="en-US" b="1" dirty="0" smtClean="0">
                <a:ea typeface="+mn-ea"/>
              </a:rPr>
              <a:t>addition</a:t>
            </a:r>
            <a:r>
              <a:rPr lang="en-US" dirty="0" smtClean="0">
                <a:ea typeface="+mn-ea"/>
              </a:rPr>
              <a:t> (inputs &amp; outputs)</a:t>
            </a:r>
          </a:p>
          <a:p>
            <a:pPr marL="627062" lvl="1" indent="-400050">
              <a:lnSpc>
                <a:spcPct val="130000"/>
              </a:lnSpc>
              <a:buFont typeface="+mj-lt"/>
              <a:buAutoNum type="arabicPeriod"/>
              <a:defRPr/>
            </a:pPr>
            <a:r>
              <a:rPr lang="en-US" b="1" dirty="0" smtClean="0">
                <a:ea typeface="+mn-ea"/>
              </a:rPr>
              <a:t>Human</a:t>
            </a:r>
            <a:r>
              <a:rPr lang="en-US" dirty="0" smtClean="0">
                <a:ea typeface="+mn-ea"/>
              </a:rPr>
              <a:t> Capacity development</a:t>
            </a:r>
          </a:p>
          <a:p>
            <a:pPr marL="855662" lvl="2" indent="-400050">
              <a:buFont typeface="Arial" charset="0"/>
              <a:buChar char="•"/>
              <a:defRPr/>
            </a:pPr>
            <a:r>
              <a:rPr lang="en-US" dirty="0" smtClean="0">
                <a:ea typeface="+mn-ea"/>
              </a:rPr>
              <a:t>more &amp; better jobs </a:t>
            </a:r>
          </a:p>
          <a:p>
            <a:pPr marL="855662" lvl="2" indent="-400050">
              <a:buFont typeface="Arial" charset="0"/>
              <a:buChar char="•"/>
              <a:defRPr/>
            </a:pPr>
            <a:r>
              <a:rPr lang="en-US" dirty="0" err="1" smtClean="0">
                <a:ea typeface="+mn-ea"/>
              </a:rPr>
              <a:t>Internationalisation</a:t>
            </a:r>
            <a:r>
              <a:rPr lang="en-US" dirty="0" smtClean="0">
                <a:ea typeface="+mn-ea"/>
              </a:rPr>
              <a:t> </a:t>
            </a:r>
            <a:r>
              <a:rPr lang="en-US" dirty="0">
                <a:ea typeface="+mn-ea"/>
              </a:rPr>
              <a:t>of individuals </a:t>
            </a:r>
            <a:endParaRPr lang="en-US" dirty="0" smtClean="0">
              <a:ea typeface="+mn-ea"/>
            </a:endParaRPr>
          </a:p>
          <a:p>
            <a:pPr marL="627062" lvl="1" indent="-400050">
              <a:lnSpc>
                <a:spcPct val="130000"/>
              </a:lnSpc>
              <a:buFont typeface="+mj-lt"/>
              <a:buAutoNum type="arabicPeriod"/>
              <a:defRPr/>
            </a:pPr>
            <a:r>
              <a:rPr lang="en-US" b="1" dirty="0" smtClean="0">
                <a:ea typeface="+mn-ea"/>
              </a:rPr>
              <a:t>Business</a:t>
            </a:r>
            <a:r>
              <a:rPr lang="en-US" dirty="0" smtClean="0">
                <a:ea typeface="+mn-ea"/>
              </a:rPr>
              <a:t> Capacity Development</a:t>
            </a:r>
          </a:p>
          <a:p>
            <a:pPr marL="855662" lvl="2" indent="-400050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Increase local business competitiveness </a:t>
            </a:r>
          </a:p>
          <a:p>
            <a:pPr marL="855662" lvl="2" indent="-400050">
              <a:buFont typeface="Arial" charset="0"/>
              <a:buChar char="•"/>
              <a:defRPr/>
            </a:pPr>
            <a:r>
              <a:rPr lang="en-US" dirty="0" smtClean="0">
                <a:ea typeface="+mn-ea"/>
              </a:rPr>
              <a:t>Internationalization </a:t>
            </a:r>
            <a:r>
              <a:rPr lang="en-US" dirty="0">
                <a:ea typeface="+mn-ea"/>
              </a:rPr>
              <a:t>of </a:t>
            </a:r>
            <a:r>
              <a:rPr lang="en-US" dirty="0" smtClean="0">
                <a:ea typeface="+mn-ea"/>
              </a:rPr>
              <a:t>businesses </a:t>
            </a:r>
          </a:p>
          <a:p>
            <a:pPr marL="855662" lvl="2" indent="-400050">
              <a:buFont typeface="Arial" charset="0"/>
              <a:buChar char="•"/>
              <a:defRPr/>
            </a:pPr>
            <a:r>
              <a:rPr lang="en-US" dirty="0" smtClean="0">
                <a:ea typeface="+mn-ea"/>
              </a:rPr>
              <a:t>Sector sustainability</a:t>
            </a:r>
          </a:p>
          <a:p>
            <a:pPr marL="627062" lvl="1" indent="-400050">
              <a:lnSpc>
                <a:spcPct val="130000"/>
              </a:lnSpc>
              <a:buFont typeface="+mj-lt"/>
              <a:buAutoNum type="arabicPeriod"/>
              <a:defRPr/>
            </a:pPr>
            <a:r>
              <a:rPr lang="en-US" dirty="0" smtClean="0">
                <a:ea typeface="+mn-ea"/>
              </a:rPr>
              <a:t>Improve local </a:t>
            </a:r>
            <a:r>
              <a:rPr lang="en-US" b="1" dirty="0" smtClean="0">
                <a:ea typeface="+mn-ea"/>
              </a:rPr>
              <a:t>capital markets</a:t>
            </a:r>
          </a:p>
          <a:p>
            <a:pPr marL="855662" lvl="2" indent="-400050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Accumulate capital </a:t>
            </a:r>
            <a:r>
              <a:rPr lang="en-US" dirty="0" smtClean="0">
                <a:ea typeface="+mn-ea"/>
              </a:rPr>
              <a:t>locally</a:t>
            </a:r>
          </a:p>
          <a:p>
            <a:pPr marL="855662" lvl="2" indent="-400050">
              <a:buFont typeface="Arial" charset="0"/>
              <a:buChar char="•"/>
              <a:defRPr/>
            </a:pPr>
            <a:r>
              <a:rPr lang="en-US" dirty="0" smtClean="0">
                <a:ea typeface="+mn-ea"/>
              </a:rPr>
              <a:t>Reduce cost of capital</a:t>
            </a:r>
            <a:endParaRPr lang="en-US" dirty="0">
              <a:ea typeface="+mn-ea"/>
            </a:endParaRPr>
          </a:p>
          <a:p>
            <a:pPr marL="627062" lvl="1" indent="-400050">
              <a:lnSpc>
                <a:spcPct val="130000"/>
              </a:lnSpc>
              <a:buFont typeface="+mj-lt"/>
              <a:buAutoNum type="arabicPeriod"/>
              <a:defRPr/>
            </a:pPr>
            <a:r>
              <a:rPr lang="en-US" b="1" dirty="0">
                <a:ea typeface="+mn-ea"/>
              </a:rPr>
              <a:t>Institutional</a:t>
            </a:r>
            <a:r>
              <a:rPr lang="en-US" dirty="0">
                <a:ea typeface="+mn-ea"/>
              </a:rPr>
              <a:t> Capacity Development</a:t>
            </a:r>
          </a:p>
          <a:p>
            <a:pPr marL="855662" lvl="2" indent="-400050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Improved sector </a:t>
            </a:r>
            <a:r>
              <a:rPr lang="en-US" dirty="0" smtClean="0">
                <a:ea typeface="+mn-ea"/>
              </a:rPr>
              <a:t>governance</a:t>
            </a:r>
          </a:p>
          <a:p>
            <a:pPr marL="855662" lvl="2" indent="-400050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Cost transparency</a:t>
            </a:r>
          </a:p>
          <a:p>
            <a:pPr marL="855662" lvl="2" indent="-400050">
              <a:lnSpc>
                <a:spcPct val="130000"/>
              </a:lnSpc>
              <a:buFont typeface="+mj-lt"/>
              <a:buAutoNum type="alphaLcPeriod"/>
              <a:defRPr/>
            </a:pPr>
            <a:endParaRPr lang="en-US" dirty="0">
              <a:ea typeface="+mn-ea"/>
            </a:endParaRPr>
          </a:p>
          <a:p>
            <a:pPr marL="855662" lvl="2" indent="-400050">
              <a:lnSpc>
                <a:spcPct val="130000"/>
              </a:lnSpc>
              <a:buFont typeface="+mj-lt"/>
              <a:buAutoNum type="alphaLcPeriod"/>
              <a:defRPr/>
            </a:pPr>
            <a:endParaRPr lang="en-US" dirty="0" smtClean="0">
              <a:ea typeface="+mn-ea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r>
              <a:rPr lang="en-TT" sz="1000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t>Anthony E. Paul, Association of Caribbean Energy Specialists</a:t>
            </a: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403225" y="1030288"/>
            <a:ext cx="11310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800"/>
              <a:t>Local Content &amp; Participation Objectives, though often common, may vary in priority and by actor (country or investor):</a:t>
            </a:r>
          </a:p>
        </p:txBody>
      </p:sp>
      <p:pic>
        <p:nvPicPr>
          <p:cNvPr id="15366" name="Picture 5" descr="aces_20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225" y="41275"/>
            <a:ext cx="1106488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334125" y="1692275"/>
            <a:ext cx="5664200" cy="4927600"/>
          </a:xfrm>
          <a:prstGeom prst="rect">
            <a:avLst/>
          </a:prstGeom>
          <a:noFill/>
          <a:ln w="28575" cap="sq">
            <a:noFill/>
            <a:round/>
          </a:ln>
          <a:effectLst/>
          <a:extLst>
            <a:ext uri="{FAA26D3D-D897-4be2-8F04-BA451C77F1D7}"/>
          </a:extLst>
        </p:spPr>
        <p:txBody>
          <a:bodyPr lIns="0" tIns="45640" rIns="0" bIns="45640"/>
          <a:lstStyle>
            <a:lvl1pPr marL="2270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  <a:cs typeface="ＭＳ Ｐゴシック" charset="0"/>
              </a:defRPr>
            </a:lvl1pPr>
            <a:lvl2pPr marL="454025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–"/>
              <a:defRPr sz="1600">
                <a:solidFill>
                  <a:srgbClr val="000000"/>
                </a:solidFill>
                <a:latin typeface="+mn-lt"/>
                <a:ea typeface="+mn-ea"/>
              </a:defRPr>
            </a:lvl2pPr>
            <a:lvl3pPr marL="682625" indent="-2254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3pPr>
            <a:lvl4pPr marL="4262438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900">
                <a:solidFill>
                  <a:schemeClr val="tx1"/>
                </a:solidFill>
                <a:latin typeface="+mn-lt"/>
                <a:ea typeface="+mn-ea"/>
              </a:defRPr>
            </a:lvl4pPr>
            <a:lvl5pPr marL="4491038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900">
                <a:solidFill>
                  <a:schemeClr val="tx1"/>
                </a:solidFill>
                <a:latin typeface="+mn-lt"/>
                <a:ea typeface="+mn-ea"/>
              </a:defRPr>
            </a:lvl5pPr>
            <a:lvl6pPr marL="4948664" indent="-22817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900">
                <a:solidFill>
                  <a:schemeClr val="tx1"/>
                </a:solidFill>
                <a:latin typeface="+mn-lt"/>
                <a:ea typeface="+mn-ea"/>
              </a:defRPr>
            </a:lvl6pPr>
            <a:lvl7pPr marL="5405031" indent="-22817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900">
                <a:solidFill>
                  <a:schemeClr val="tx1"/>
                </a:solidFill>
                <a:latin typeface="+mn-lt"/>
                <a:ea typeface="+mn-ea"/>
              </a:defRPr>
            </a:lvl7pPr>
            <a:lvl8pPr marL="5861386" indent="-22817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900">
                <a:solidFill>
                  <a:schemeClr val="tx1"/>
                </a:solidFill>
                <a:latin typeface="+mn-lt"/>
                <a:ea typeface="+mn-ea"/>
              </a:defRPr>
            </a:lvl8pPr>
            <a:lvl9pPr marL="6317749" indent="-22817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9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627062" lvl="1" indent="-400050">
              <a:lnSpc>
                <a:spcPct val="130000"/>
              </a:lnSpc>
              <a:buFont typeface="+mj-lt"/>
              <a:buAutoNum type="arabicPeriod" startAt="7"/>
              <a:defRPr/>
            </a:pPr>
            <a:r>
              <a:rPr lang="en-US" dirty="0" smtClean="0">
                <a:cs typeface="ＭＳ Ｐゴシック" charset="0"/>
              </a:rPr>
              <a:t>National</a:t>
            </a:r>
            <a:r>
              <a:rPr lang="en-US" dirty="0">
                <a:cs typeface="ＭＳ Ｐゴシック" charset="0"/>
              </a:rPr>
              <a:t>/local economic </a:t>
            </a:r>
            <a:r>
              <a:rPr lang="en-US" b="1" dirty="0">
                <a:cs typeface="ＭＳ Ｐゴシック" charset="0"/>
              </a:rPr>
              <a:t>sustainability</a:t>
            </a:r>
          </a:p>
          <a:p>
            <a:pPr marL="855662" lvl="2" indent="-400050">
              <a:defRPr/>
            </a:pPr>
            <a:r>
              <a:rPr lang="en-US" dirty="0" smtClean="0">
                <a:cs typeface="ＭＳ Ｐゴシック" charset="0"/>
              </a:rPr>
              <a:t>Cross-sector benefits</a:t>
            </a:r>
          </a:p>
          <a:p>
            <a:pPr marL="855662" lvl="2" indent="-400050">
              <a:defRPr/>
            </a:pPr>
            <a:r>
              <a:rPr lang="en-US" dirty="0">
                <a:cs typeface="ＭＳ Ｐゴシック" charset="0"/>
              </a:rPr>
              <a:t>Use local raw materials and manufactured goods</a:t>
            </a:r>
          </a:p>
          <a:p>
            <a:pPr marL="855662" lvl="2" indent="-400050">
              <a:defRPr/>
            </a:pPr>
            <a:r>
              <a:rPr lang="en-US" dirty="0" smtClean="0">
                <a:cs typeface="ＭＳ Ｐゴシック" charset="0"/>
              </a:rPr>
              <a:t>improved services for business &amp; public</a:t>
            </a:r>
            <a:endParaRPr lang="en-US" dirty="0">
              <a:cs typeface="ＭＳ Ｐゴシック" charset="0"/>
            </a:endParaRPr>
          </a:p>
          <a:p>
            <a:pPr marL="855662" lvl="2" indent="-400050">
              <a:defRPr/>
            </a:pPr>
            <a:r>
              <a:rPr lang="en-US" dirty="0" smtClean="0">
                <a:cs typeface="ＭＳ Ｐゴシック" charset="0"/>
              </a:rPr>
              <a:t>Infrastructure development</a:t>
            </a:r>
          </a:p>
          <a:p>
            <a:pPr marL="855662" lvl="2" indent="-400050">
              <a:defRPr/>
            </a:pPr>
            <a:r>
              <a:rPr lang="en-US" dirty="0" smtClean="0">
                <a:cs typeface="ＭＳ Ｐゴシック" charset="0"/>
              </a:rPr>
              <a:t>Enhance local/national technology availability</a:t>
            </a:r>
          </a:p>
          <a:p>
            <a:pPr marL="855662" lvl="2" indent="-400050">
              <a:defRPr/>
            </a:pPr>
            <a:r>
              <a:rPr lang="en-US" dirty="0" smtClean="0">
                <a:cs typeface="ＭＳ Ｐゴシック" charset="0"/>
              </a:rPr>
              <a:t>Enhance local/national research, development and innovation capacity</a:t>
            </a:r>
          </a:p>
          <a:p>
            <a:pPr marL="855662" lvl="2" indent="-400050">
              <a:defRPr/>
            </a:pPr>
            <a:r>
              <a:rPr lang="en-US" dirty="0" smtClean="0">
                <a:cs typeface="ＭＳ Ｐゴシック" charset="0"/>
              </a:rPr>
              <a:t>Improve balance of trade</a:t>
            </a:r>
          </a:p>
          <a:p>
            <a:pPr marL="855662" lvl="2" indent="-400050">
              <a:defRPr/>
            </a:pPr>
            <a:r>
              <a:rPr lang="en-US" dirty="0" smtClean="0">
                <a:cs typeface="ＭＳ Ｐゴシック" charset="0"/>
              </a:rPr>
              <a:t>Support regional integration</a:t>
            </a:r>
          </a:p>
          <a:p>
            <a:pPr marL="627062" lvl="1" indent="-400050">
              <a:lnSpc>
                <a:spcPct val="130000"/>
              </a:lnSpc>
              <a:buFont typeface="+mj-lt"/>
              <a:buAutoNum type="arabicPeriod" startAt="7"/>
              <a:defRPr/>
            </a:pPr>
            <a:r>
              <a:rPr lang="en-US" b="1" dirty="0" smtClean="0">
                <a:cs typeface="ＭＳ Ｐゴシック" charset="0"/>
              </a:rPr>
              <a:t>Investor</a:t>
            </a:r>
            <a:r>
              <a:rPr lang="en-US" dirty="0" smtClean="0">
                <a:cs typeface="ＭＳ Ｐゴシック" charset="0"/>
              </a:rPr>
              <a:t> Benefits:</a:t>
            </a:r>
          </a:p>
          <a:p>
            <a:pPr marL="855662" lvl="2" indent="-400050">
              <a:defRPr/>
            </a:pPr>
            <a:r>
              <a:rPr lang="en-US" dirty="0">
                <a:cs typeface="ＭＳ Ｐゴシック" charset="0"/>
              </a:rPr>
              <a:t>Access to wider talent &amp; services pool</a:t>
            </a:r>
          </a:p>
          <a:p>
            <a:pPr marL="855662" lvl="2" indent="-400050">
              <a:defRPr/>
            </a:pPr>
            <a:r>
              <a:rPr lang="en-US" dirty="0">
                <a:cs typeface="ＭＳ Ｐゴシック" charset="0"/>
              </a:rPr>
              <a:t>Cost reduction </a:t>
            </a:r>
          </a:p>
          <a:p>
            <a:pPr marL="855662" lvl="2" indent="-400050">
              <a:defRPr/>
            </a:pPr>
            <a:r>
              <a:rPr lang="en-US" dirty="0" smtClean="0">
                <a:cs typeface="ＭＳ Ｐゴシック" charset="0"/>
              </a:rPr>
              <a:t>License to operate</a:t>
            </a:r>
          </a:p>
          <a:p>
            <a:pPr marL="627062" lvl="1" indent="-400050">
              <a:lnSpc>
                <a:spcPct val="130000"/>
              </a:lnSpc>
              <a:buFont typeface="+mj-lt"/>
              <a:buAutoNum type="arabicPeriod"/>
              <a:defRPr/>
            </a:pPr>
            <a:endParaRPr lang="en-US" dirty="0" smtClean="0">
              <a:cs typeface="ＭＳ Ｐゴシック" charset="0"/>
            </a:endParaRPr>
          </a:p>
          <a:p>
            <a:pPr marL="627062" lvl="1" indent="-400050">
              <a:lnSpc>
                <a:spcPct val="130000"/>
              </a:lnSpc>
              <a:buFont typeface="+mj-lt"/>
              <a:buAutoNum type="arabicPeriod"/>
              <a:defRPr/>
            </a:pPr>
            <a:endParaRPr lang="en-US" dirty="0" smtClean="0">
              <a:cs typeface="ＭＳ Ｐゴシック" charset="0"/>
            </a:endParaRPr>
          </a:p>
          <a:p>
            <a:pPr marL="627062" lvl="1" indent="-400050">
              <a:lnSpc>
                <a:spcPct val="130000"/>
              </a:lnSpc>
              <a:buFont typeface="+mj-lt"/>
              <a:buAutoNum type="arabicPeriod"/>
              <a:defRPr/>
            </a:pPr>
            <a:endParaRPr lang="en-US" dirty="0" smtClean="0">
              <a:cs typeface="ＭＳ Ｐゴシック" charset="0"/>
            </a:endParaRPr>
          </a:p>
          <a:p>
            <a:pPr marL="400050" indent="-400050">
              <a:lnSpc>
                <a:spcPct val="130000"/>
              </a:lnSpc>
              <a:buFont typeface="+mj-lt"/>
              <a:buAutoNum type="arabicPeriod"/>
              <a:defRPr/>
            </a:pPr>
            <a:endParaRPr lang="en-US" dirty="0" smtClean="0"/>
          </a:p>
          <a:p>
            <a:pPr marL="342900" indent="-342900">
              <a:lnSpc>
                <a:spcPct val="130000"/>
              </a:lnSpc>
              <a:buFont typeface="+mj-lt"/>
              <a:buAutoNum type="arabicPeriod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xtLst>
            <a:ext uri="{FAA26D3D-D897-4be2-8F04-BA451C77F1D7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Varying Circumstances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1087438"/>
            <a:ext cx="9580563" cy="5192712"/>
          </a:xfrm>
          <a:extLst>
            <a:ext uri="{FAA26D3D-D897-4be2-8F04-BA451C77F1D7}"/>
          </a:extLst>
        </p:spPr>
        <p:txBody>
          <a:bodyPr/>
          <a:lstStyle/>
          <a:p>
            <a:pPr marL="400050" indent="-400050">
              <a:buFont typeface="+mj-lt"/>
              <a:buAutoNum type="arabicPeriod"/>
              <a:defRPr/>
            </a:pPr>
            <a:r>
              <a:rPr lang="en-US" b="1" dirty="0" smtClean="0">
                <a:ea typeface="+mn-ea"/>
              </a:rPr>
              <a:t>Country/Region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US" dirty="0" smtClean="0">
              <a:ea typeface="+mn-ea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b="1" dirty="0" smtClean="0">
                <a:ea typeface="+mn-ea"/>
              </a:rPr>
              <a:t>Industry</a:t>
            </a:r>
          </a:p>
          <a:p>
            <a:pPr marL="627062" lvl="1" indent="-400050">
              <a:buFont typeface="+mj-lt"/>
              <a:buAutoNum type="alphaLcPeriod"/>
              <a:defRPr/>
            </a:pPr>
            <a:endParaRPr lang="en-US" dirty="0" smtClean="0">
              <a:ea typeface="+mn-ea"/>
            </a:endParaRPr>
          </a:p>
          <a:p>
            <a:pPr marL="342900" indent="-342900">
              <a:buFont typeface="+mj-lt"/>
              <a:buAutoNum type="arabicPeriod" startAt="3"/>
              <a:defRPr/>
            </a:pPr>
            <a:r>
              <a:rPr lang="en-US" b="1" dirty="0">
                <a:ea typeface="+mn-ea"/>
              </a:rPr>
              <a:t>Business Environment</a:t>
            </a:r>
          </a:p>
          <a:p>
            <a:pPr marL="569912" lvl="1" indent="-342900">
              <a:buFont typeface="+mj-lt"/>
              <a:buAutoNum type="alphaLcPeriod"/>
              <a:defRPr/>
            </a:pPr>
            <a:endParaRPr lang="en-US" dirty="0">
              <a:ea typeface="+mn-ea"/>
            </a:endParaRPr>
          </a:p>
          <a:p>
            <a:pPr marL="342900" indent="-342900">
              <a:buFont typeface="+mj-lt"/>
              <a:buAutoNum type="arabicPeriod" startAt="3"/>
              <a:defRPr/>
            </a:pPr>
            <a:r>
              <a:rPr lang="en-US" b="1" dirty="0">
                <a:ea typeface="+mn-ea"/>
              </a:rPr>
              <a:t>Other </a:t>
            </a:r>
            <a:r>
              <a:rPr lang="en-US" b="1" dirty="0" smtClean="0">
                <a:ea typeface="+mn-ea"/>
              </a:rPr>
              <a:t>Actors</a:t>
            </a:r>
          </a:p>
          <a:p>
            <a:pPr marL="342900" indent="-342900">
              <a:buFont typeface="+mj-lt"/>
              <a:buAutoNum type="arabicPeriod" startAt="3"/>
              <a:defRPr/>
            </a:pPr>
            <a:endParaRPr lang="en-US" b="1" dirty="0">
              <a:ea typeface="+mn-ea"/>
            </a:endParaRPr>
          </a:p>
          <a:p>
            <a:pPr marL="342900" indent="-342900">
              <a:buFont typeface="+mj-lt"/>
              <a:buAutoNum type="arabicPeriod" startAt="3"/>
              <a:defRPr/>
            </a:pPr>
            <a:r>
              <a:rPr lang="en-US" b="1" dirty="0" smtClean="0">
                <a:ea typeface="+mn-ea"/>
              </a:rPr>
              <a:t>Priorities</a:t>
            </a:r>
          </a:p>
          <a:p>
            <a:pPr marL="342900" indent="-342900">
              <a:buFont typeface="+mj-lt"/>
              <a:buAutoNum type="arabicPeriod" startAt="3"/>
              <a:defRPr/>
            </a:pPr>
            <a:endParaRPr lang="en-US" b="1" dirty="0">
              <a:ea typeface="+mn-ea"/>
            </a:endParaRPr>
          </a:p>
          <a:p>
            <a:pPr marL="227012" lvl="1" indent="0">
              <a:buFont typeface="Arial" charset="0"/>
              <a:buNone/>
              <a:defRPr/>
            </a:pPr>
            <a:endParaRPr lang="en-US" dirty="0" smtClean="0">
              <a:ea typeface="+mn-ea"/>
            </a:endParaRPr>
          </a:p>
          <a:p>
            <a:pPr>
              <a:buFont typeface="Arial" charset="0"/>
              <a:buChar char="•"/>
              <a:defRPr/>
            </a:pPr>
            <a:endParaRPr lang="en-US" sz="1800" dirty="0">
              <a:ea typeface="+mn-ea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r>
              <a:rPr lang="en-TT" sz="1000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t>Anthony E. Paul, Association of Caribbean Energy Specialists</a:t>
            </a:r>
          </a:p>
        </p:txBody>
      </p:sp>
      <p:pic>
        <p:nvPicPr>
          <p:cNvPr id="16389" name="Picture 4" descr="aces_20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225" y="41275"/>
            <a:ext cx="1106488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Local Content – Varying Circumstances, Varying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288" y="1030288"/>
            <a:ext cx="11625262" cy="5573712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b="1" smtClean="0">
                <a:cs typeface="Arial" pitchFamily="34" charset="0"/>
              </a:rPr>
              <a:t>Nigerian Content: </a:t>
            </a:r>
          </a:p>
          <a:p>
            <a:pPr marL="225425" lvl="1" indent="0">
              <a:buFont typeface="Arial" pitchFamily="34" charset="0"/>
              <a:buNone/>
            </a:pPr>
            <a:r>
              <a:rPr lang="en-US" altLang="en-US" b="1" smtClean="0">
                <a:cs typeface="Arial" pitchFamily="34" charset="0"/>
              </a:rPr>
              <a:t>“</a:t>
            </a:r>
            <a:r>
              <a:rPr lang="en-US" altLang="ja-JP" smtClean="0">
                <a:cs typeface="Arial" pitchFamily="34" charset="0"/>
              </a:rPr>
              <a:t>the </a:t>
            </a:r>
            <a:r>
              <a:rPr lang="en-US" altLang="ja-JP" b="1" i="1" smtClean="0">
                <a:solidFill>
                  <a:srgbClr val="FF0000"/>
                </a:solidFill>
                <a:cs typeface="Arial" pitchFamily="34" charset="0"/>
              </a:rPr>
              <a:t>quantum of composite value added </a:t>
            </a:r>
            <a:r>
              <a:rPr lang="en-US" altLang="ja-JP" smtClean="0">
                <a:cs typeface="Arial" pitchFamily="34" charset="0"/>
              </a:rPr>
              <a:t>to, or created in, the Nigerian economy by systematic development of capacity and capabilitie</a:t>
            </a:r>
            <a:r>
              <a:rPr lang="en-US" altLang="ja-JP" u="sng" smtClean="0">
                <a:cs typeface="Arial" pitchFamily="34" charset="0"/>
              </a:rPr>
              <a:t>s</a:t>
            </a:r>
            <a:r>
              <a:rPr lang="en-US" altLang="ja-JP" smtClean="0">
                <a:cs typeface="Arial" pitchFamily="34" charset="0"/>
              </a:rPr>
              <a:t> through the deliberate utilization of Nigerian human, material resources and services in the extractives industry</a:t>
            </a:r>
            <a:r>
              <a:rPr lang="ja-JP" altLang="en-US" smtClean="0">
                <a:cs typeface="Arial" pitchFamily="34" charset="0"/>
              </a:rPr>
              <a:t>”</a:t>
            </a:r>
            <a:endParaRPr lang="en-US" altLang="ja-JP" smtClean="0">
              <a:cs typeface="Arial" pitchFamily="34" charset="0"/>
            </a:endParaRPr>
          </a:p>
          <a:p>
            <a:pPr marL="0" indent="0"/>
            <a:endParaRPr lang="en-US" b="1" smtClean="0"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smtClean="0">
                <a:cs typeface="Arial" pitchFamily="34" charset="0"/>
              </a:rPr>
              <a:t>Ghana:</a:t>
            </a:r>
          </a:p>
          <a:p>
            <a:pPr marL="225425" lvl="1" indent="0"/>
            <a:r>
              <a:rPr lang="en-US" b="1" smtClean="0">
                <a:cs typeface="Arial" pitchFamily="34" charset="0"/>
              </a:rPr>
              <a:t>Local Content </a:t>
            </a:r>
            <a:r>
              <a:rPr lang="en-US" smtClean="0">
                <a:cs typeface="Arial" pitchFamily="34" charset="0"/>
              </a:rPr>
              <a:t>refers to the </a:t>
            </a:r>
            <a:r>
              <a:rPr lang="en-US" i="1" smtClean="0">
                <a:cs typeface="Arial" pitchFamily="34" charset="0"/>
              </a:rPr>
              <a:t> quantum/percentage of locally produced materials, personnel, financing, goods and services rendered to the oil industry and which can be </a:t>
            </a:r>
            <a:r>
              <a:rPr lang="en-US" b="1" i="1" smtClean="0">
                <a:solidFill>
                  <a:srgbClr val="FF0000"/>
                </a:solidFill>
                <a:cs typeface="Arial" pitchFamily="34" charset="0"/>
              </a:rPr>
              <a:t>measured in monetary terms</a:t>
            </a:r>
            <a:r>
              <a:rPr lang="en-GB" i="1" smtClean="0">
                <a:cs typeface="Arial" pitchFamily="34" charset="0"/>
              </a:rPr>
              <a:t>. </a:t>
            </a:r>
          </a:p>
          <a:p>
            <a:pPr marL="225425" lvl="1" indent="0"/>
            <a:r>
              <a:rPr lang="en-US" b="1" smtClean="0">
                <a:cs typeface="Arial" pitchFamily="34" charset="0"/>
              </a:rPr>
              <a:t>Local Participation </a:t>
            </a:r>
            <a:r>
              <a:rPr lang="en-US" smtClean="0">
                <a:cs typeface="Arial" pitchFamily="34" charset="0"/>
              </a:rPr>
              <a:t>refers to the level of Ghanaian </a:t>
            </a:r>
            <a:r>
              <a:rPr lang="en-US" b="1" i="1" smtClean="0">
                <a:solidFill>
                  <a:srgbClr val="FF0000"/>
                </a:solidFill>
                <a:cs typeface="Arial" pitchFamily="34" charset="0"/>
              </a:rPr>
              <a:t>Equity Ownership</a:t>
            </a:r>
            <a:r>
              <a:rPr lang="en-US" smtClean="0">
                <a:cs typeface="Arial" pitchFamily="34" charset="0"/>
              </a:rPr>
              <a:t>.</a:t>
            </a:r>
          </a:p>
          <a:p>
            <a:pPr marL="225425" lvl="1" indent="0">
              <a:buFont typeface="Arial" pitchFamily="34" charset="0"/>
              <a:buNone/>
            </a:pPr>
            <a:endParaRPr lang="en-US" smtClean="0">
              <a:cs typeface="Arial" pitchFamily="34" charset="0"/>
            </a:endParaRPr>
          </a:p>
          <a:p>
            <a:pPr marL="225425" lvl="1" indent="0">
              <a:buFont typeface="Arial" pitchFamily="34" charset="0"/>
              <a:buNone/>
            </a:pPr>
            <a:r>
              <a:rPr lang="en-US" b="1" smtClean="0">
                <a:cs typeface="Arial" pitchFamily="34" charset="0"/>
              </a:rPr>
              <a:t>Trinidad &amp; Tobago LC&amp;P Objectives – </a:t>
            </a:r>
          </a:p>
          <a:p>
            <a:pPr marL="225425" lvl="1" indent="0"/>
            <a:r>
              <a:rPr lang="en-US" b="1" smtClean="0">
                <a:cs typeface="Arial" pitchFamily="34" charset="0"/>
              </a:rPr>
              <a:t>Local Content -  </a:t>
            </a:r>
            <a:r>
              <a:rPr lang="en-US" smtClean="0">
                <a:cs typeface="Arial" pitchFamily="34" charset="0"/>
              </a:rPr>
              <a:t>maximising the level of usage of local goods and services, people, businesses and financing. </a:t>
            </a:r>
          </a:p>
          <a:p>
            <a:pPr marL="225425" lvl="1" indent="0"/>
            <a:r>
              <a:rPr lang="en-US" b="1" smtClean="0">
                <a:cs typeface="Arial" pitchFamily="34" charset="0"/>
              </a:rPr>
              <a:t>Local Participation </a:t>
            </a:r>
            <a:r>
              <a:rPr lang="en-US" smtClean="0">
                <a:cs typeface="Arial" pitchFamily="34" charset="0"/>
              </a:rPr>
              <a:t>- maximising the depth and breadth of local </a:t>
            </a:r>
            <a:r>
              <a:rPr lang="en-US" b="1" i="1" smtClean="0">
                <a:solidFill>
                  <a:srgbClr val="FF0000"/>
                </a:solidFill>
                <a:cs typeface="Arial" pitchFamily="34" charset="0"/>
              </a:rPr>
              <a:t>ownership, control and financing</a:t>
            </a:r>
            <a:r>
              <a:rPr lang="en-US" smtClean="0">
                <a:cs typeface="Arial" pitchFamily="34" charset="0"/>
              </a:rPr>
              <a:t>, in order to increase local value-capture from all parts of the value chain created from the resource, including those activities in which nationals, local business and capital are not currently engaged, at </a:t>
            </a:r>
            <a:r>
              <a:rPr lang="en-US" i="1" smtClean="0">
                <a:cs typeface="Arial" pitchFamily="34" charset="0"/>
              </a:rPr>
              <a:t>home and abroad</a:t>
            </a:r>
            <a:r>
              <a:rPr lang="en-US" smtClean="0">
                <a:cs typeface="Arial" pitchFamily="34" charset="0"/>
              </a:rPr>
              <a:t>; </a:t>
            </a:r>
          </a:p>
          <a:p>
            <a:pPr marL="225425" lvl="1" indent="0"/>
            <a:r>
              <a:rPr lang="en-US" altLang="en-US" b="1" smtClean="0">
                <a:cs typeface="Arial" pitchFamily="34" charset="0"/>
              </a:rPr>
              <a:t>“</a:t>
            </a:r>
            <a:r>
              <a:rPr lang="en-US" b="1" smtClean="0">
                <a:cs typeface="Arial" pitchFamily="34" charset="0"/>
              </a:rPr>
              <a:t>Local Content and Participation</a:t>
            </a:r>
            <a:r>
              <a:rPr lang="en-US" altLang="en-US" smtClean="0">
                <a:cs typeface="Arial" pitchFamily="34" charset="0"/>
              </a:rPr>
              <a:t>”</a:t>
            </a:r>
            <a:r>
              <a:rPr lang="en-US" smtClean="0">
                <a:cs typeface="Arial" pitchFamily="34" charset="0"/>
              </a:rPr>
              <a:t> - collectively referred to as </a:t>
            </a:r>
            <a:r>
              <a:rPr lang="en-US" altLang="en-US" smtClean="0">
                <a:cs typeface="Arial" pitchFamily="34" charset="0"/>
              </a:rPr>
              <a:t>“</a:t>
            </a:r>
            <a:r>
              <a:rPr lang="en-US" smtClean="0">
                <a:cs typeface="Arial" pitchFamily="34" charset="0"/>
              </a:rPr>
              <a:t>local value-added</a:t>
            </a:r>
            <a:r>
              <a:rPr lang="en-US" altLang="en-US" smtClean="0">
                <a:cs typeface="Arial" pitchFamily="34" charset="0"/>
              </a:rPr>
              <a:t>”</a:t>
            </a:r>
            <a:r>
              <a:rPr lang="en-US" smtClean="0">
                <a:cs typeface="Arial" pitchFamily="34" charset="0"/>
              </a:rPr>
              <a:t> - </a:t>
            </a:r>
            <a:r>
              <a:rPr lang="en-US" b="1" i="1" smtClean="0">
                <a:solidFill>
                  <a:srgbClr val="FF0000"/>
                </a:solidFill>
                <a:cs typeface="Arial" pitchFamily="34" charset="0"/>
              </a:rPr>
              <a:t>will be defined in terms of ownership</a:t>
            </a:r>
            <a:r>
              <a:rPr lang="en-US" smtClean="0">
                <a:cs typeface="Arial" pitchFamily="34" charset="0"/>
              </a:rPr>
              <a:t>, control and financing by citizens of Trinidad and Tobago. </a:t>
            </a:r>
          </a:p>
          <a:p>
            <a:pPr marL="225425" lvl="1" indent="0">
              <a:buFont typeface="Arial" pitchFamily="34" charset="0"/>
              <a:buNone/>
            </a:pPr>
            <a:endParaRPr lang="en-US" b="1" smtClean="0"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smtClean="0">
                <a:cs typeface="Arial" pitchFamily="34" charset="0"/>
              </a:rPr>
              <a:t>WB, Local Content Policies in the Oil and Gas Sector </a:t>
            </a:r>
            <a:r>
              <a:rPr lang="en-US" smtClean="0">
                <a:cs typeface="Arial" pitchFamily="34" charset="0"/>
              </a:rPr>
              <a:t>– </a:t>
            </a:r>
            <a:r>
              <a:rPr lang="en-US" altLang="en-US" smtClean="0">
                <a:cs typeface="Arial" pitchFamily="34" charset="0"/>
              </a:rPr>
              <a:t>“</a:t>
            </a:r>
            <a:r>
              <a:rPr lang="en-US" altLang="ja-JP" smtClean="0"/>
              <a:t>Local content is the </a:t>
            </a:r>
            <a:r>
              <a:rPr lang="en-US" altLang="ja-JP" b="1" i="1" smtClean="0">
                <a:solidFill>
                  <a:srgbClr val="FF0000"/>
                </a:solidFill>
              </a:rPr>
              <a:t>share of employment</a:t>
            </a:r>
            <a:r>
              <a:rPr lang="en-US" altLang="ja-JP" smtClean="0"/>
              <a:t>—or of </a:t>
            </a:r>
            <a:r>
              <a:rPr lang="en-US" altLang="ja-JP" b="1" i="1" smtClean="0">
                <a:solidFill>
                  <a:srgbClr val="FF0000"/>
                </a:solidFill>
              </a:rPr>
              <a:t>sales</a:t>
            </a:r>
            <a:r>
              <a:rPr lang="en-US" altLang="ja-JP" smtClean="0"/>
              <a:t> to the sector—locally supplied at each stage of this chain.</a:t>
            </a:r>
            <a:r>
              <a:rPr lang="en-US" altLang="en-US" smtClean="0"/>
              <a:t>”</a:t>
            </a:r>
            <a:endParaRPr lang="en-US" smtClean="0">
              <a:cs typeface="Arial" pitchFamily="34" charset="0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r>
              <a:rPr lang="en-TT" sz="1000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t>Anthony E. Paul, Association of Caribbean Energy Specialists</a:t>
            </a:r>
          </a:p>
        </p:txBody>
      </p:sp>
      <p:pic>
        <p:nvPicPr>
          <p:cNvPr id="17413" name="Picture 5" descr="aces_20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225" y="41275"/>
            <a:ext cx="1106488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xtLst>
            <a:ext uri="{FAA26D3D-D897-4be2-8F04-BA451C77F1D7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So What is Local Content?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smtClean="0"/>
              <a:t>It depends…</a:t>
            </a:r>
          </a:p>
          <a:p>
            <a:endParaRPr lang="en-US" sz="1800" smtClean="0"/>
          </a:p>
          <a:p>
            <a:r>
              <a:rPr lang="en-US" sz="1800" smtClean="0"/>
              <a:t>… or does it?</a:t>
            </a:r>
          </a:p>
          <a:p>
            <a:endParaRPr lang="en-US" sz="1800" smtClean="0"/>
          </a:p>
          <a:p>
            <a:r>
              <a:rPr lang="en-US" sz="1800" smtClean="0"/>
              <a:t>Can we define a moving target?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r>
              <a:rPr lang="en-TT" sz="1000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t>Anthony E. Paul, Association of Caribbean Energy Specialists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500063" y="173038"/>
            <a:ext cx="10082212" cy="654050"/>
          </a:xfrm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Commonalities – Normalising Local Content for Definition</a:t>
            </a:r>
            <a:endParaRPr lang="en-TT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138" y="1076325"/>
            <a:ext cx="11590337" cy="4970463"/>
          </a:xfrm>
          <a:extLst>
            <a:ext uri="{FAA26D3D-D897-4be2-8F04-BA451C77F1D7}"/>
          </a:extLst>
        </p:spPr>
        <p:txBody>
          <a:bodyPr/>
          <a:lstStyle/>
          <a:p>
            <a:pPr marL="227012" lvl="1" indent="0" eaLnBrk="1" hangingPunct="1">
              <a:buFont typeface="Arial" charset="0"/>
              <a:buNone/>
              <a:defRPr/>
            </a:pPr>
            <a:r>
              <a:rPr lang="en-US" dirty="0" smtClean="0">
                <a:ea typeface="+mn-ea"/>
              </a:rPr>
              <a:t>To achieve its objectives </a:t>
            </a:r>
            <a:r>
              <a:rPr lang="en-US" dirty="0">
                <a:solidFill>
                  <a:schemeClr val="tx1"/>
                </a:solidFill>
                <a:ea typeface="+mn-ea"/>
              </a:rPr>
              <a:t>of </a:t>
            </a:r>
            <a:r>
              <a:rPr lang="en-US" b="1" i="1" dirty="0" smtClean="0">
                <a:solidFill>
                  <a:schemeClr val="tx1"/>
                </a:solidFill>
                <a:ea typeface="+mn-ea"/>
              </a:rPr>
              <a:t>enhancing </a:t>
            </a:r>
            <a:r>
              <a:rPr lang="en-US" b="1" i="1" dirty="0">
                <a:solidFill>
                  <a:schemeClr val="tx1"/>
                </a:solidFill>
                <a:ea typeface="+mn-ea"/>
              </a:rPr>
              <a:t>the </a:t>
            </a:r>
            <a:r>
              <a:rPr lang="en-US" b="1" i="1" dirty="0" smtClean="0">
                <a:solidFill>
                  <a:srgbClr val="FF0000"/>
                </a:solidFill>
                <a:ea typeface="+mn-ea"/>
              </a:rPr>
              <a:t>benefits </a:t>
            </a:r>
            <a:r>
              <a:rPr lang="en-US" b="1" i="1" dirty="0" smtClean="0">
                <a:ea typeface="+mn-ea"/>
              </a:rPr>
              <a:t>to </a:t>
            </a:r>
            <a:r>
              <a:rPr lang="en-US" b="1" i="1" dirty="0">
                <a:ea typeface="+mn-ea"/>
              </a:rPr>
              <a:t>local economic and social </a:t>
            </a:r>
            <a:r>
              <a:rPr lang="en-US" b="1" i="1" dirty="0" smtClean="0">
                <a:ea typeface="+mn-ea"/>
              </a:rPr>
              <a:t>development, </a:t>
            </a:r>
            <a:r>
              <a:rPr lang="en-US" dirty="0">
                <a:ea typeface="+mn-ea"/>
              </a:rPr>
              <a:t>Local </a:t>
            </a:r>
            <a:r>
              <a:rPr lang="en-US" dirty="0" smtClean="0">
                <a:ea typeface="+mn-ea"/>
              </a:rPr>
              <a:t>Content must be:</a:t>
            </a:r>
            <a:endParaRPr lang="en-US" b="1" dirty="0">
              <a:solidFill>
                <a:srgbClr val="FF0000"/>
              </a:solidFill>
              <a:ea typeface="+mn-ea"/>
            </a:endParaRPr>
          </a:p>
          <a:p>
            <a:pPr marL="512762" lvl="1" indent="-285750" eaLnBrk="1" hangingPunct="1">
              <a:buFont typeface="Arial" charset="0"/>
              <a:buChar char="–"/>
              <a:defRPr/>
            </a:pPr>
            <a:r>
              <a:rPr lang="en-US" b="1" i="1" dirty="0" smtClean="0">
                <a:solidFill>
                  <a:srgbClr val="FF0000"/>
                </a:solidFill>
                <a:ea typeface="+mn-ea"/>
              </a:rPr>
              <a:t>Enabled</a:t>
            </a:r>
            <a:r>
              <a:rPr lang="en-US" dirty="0" smtClean="0">
                <a:ea typeface="+mn-ea"/>
              </a:rPr>
              <a:t> by </a:t>
            </a:r>
            <a:r>
              <a:rPr lang="en-US" b="1" i="1" dirty="0" smtClean="0">
                <a:ea typeface="+mn-ea"/>
              </a:rPr>
              <a:t>Supply </a:t>
            </a:r>
            <a:r>
              <a:rPr lang="en-US" b="1" i="1" dirty="0">
                <a:ea typeface="+mn-ea"/>
              </a:rPr>
              <a:t>chain development </a:t>
            </a:r>
            <a:r>
              <a:rPr lang="en-US" dirty="0" smtClean="0">
                <a:ea typeface="+mn-ea"/>
              </a:rPr>
              <a:t>(training, supplier development, procurement practices and governance)</a:t>
            </a:r>
          </a:p>
          <a:p>
            <a:pPr marL="512762" lvl="1" indent="-285750" eaLnBrk="1" hangingPunct="1">
              <a:buFont typeface="Arial" charset="0"/>
              <a:buChar char="–"/>
              <a:defRPr/>
            </a:pPr>
            <a:r>
              <a:rPr lang="en-US" b="1" i="1" dirty="0" smtClean="0">
                <a:solidFill>
                  <a:srgbClr val="FF0000"/>
                </a:solidFill>
                <a:ea typeface="+mn-ea"/>
              </a:rPr>
              <a:t>Delivered</a:t>
            </a:r>
            <a:r>
              <a:rPr lang="en-US" dirty="0" smtClean="0">
                <a:ea typeface="+mn-ea"/>
              </a:rPr>
              <a:t> through the </a:t>
            </a:r>
            <a:r>
              <a:rPr lang="en-US" b="1" i="1" dirty="0" smtClean="0">
                <a:ea typeface="+mn-ea"/>
              </a:rPr>
              <a:t>procurement</a:t>
            </a:r>
            <a:r>
              <a:rPr lang="en-US" dirty="0" smtClean="0">
                <a:ea typeface="+mn-ea"/>
              </a:rPr>
              <a:t> of goods and services.</a:t>
            </a:r>
          </a:p>
          <a:p>
            <a:pPr marL="512762" lvl="1" indent="-285750" eaLnBrk="1" hangingPunct="1">
              <a:buFont typeface="Arial" charset="0"/>
              <a:buChar char="–"/>
              <a:defRPr/>
            </a:pPr>
            <a:endParaRPr lang="en-US" dirty="0" smtClean="0">
              <a:ea typeface="+mn-ea"/>
            </a:endParaRPr>
          </a:p>
          <a:p>
            <a:pPr marL="227012" lvl="1" indent="0" eaLnBrk="1" hangingPunct="1">
              <a:buFont typeface="Arial" charset="0"/>
              <a:buNone/>
              <a:defRPr/>
            </a:pPr>
            <a:r>
              <a:rPr lang="en-US" b="1" dirty="0" smtClean="0">
                <a:ea typeface="+mn-ea"/>
              </a:rPr>
              <a:t>Local </a:t>
            </a:r>
            <a:r>
              <a:rPr lang="en-US" dirty="0" smtClean="0">
                <a:ea typeface="+mn-ea"/>
              </a:rPr>
              <a:t>can refer to</a:t>
            </a:r>
            <a:r>
              <a:rPr lang="en-US" b="1" dirty="0" smtClean="0">
                <a:ea typeface="+mn-ea"/>
              </a:rPr>
              <a:t>:</a:t>
            </a:r>
          </a:p>
          <a:p>
            <a:pPr marL="512762" lvl="1" indent="-285750" eaLnBrk="1" hangingPunct="1">
              <a:buFont typeface="Arial" charset="0"/>
              <a:buChar char="–"/>
              <a:defRPr/>
            </a:pPr>
            <a:r>
              <a:rPr lang="en-US" dirty="0" smtClean="0">
                <a:ea typeface="+mn-ea"/>
              </a:rPr>
              <a:t>National</a:t>
            </a:r>
          </a:p>
          <a:p>
            <a:pPr marL="512762" lvl="1" indent="-285750" eaLnBrk="1" hangingPunct="1">
              <a:buFont typeface="Arial" charset="0"/>
              <a:buChar char="–"/>
              <a:defRPr/>
            </a:pPr>
            <a:r>
              <a:rPr lang="en-US" dirty="0" smtClean="0">
                <a:ea typeface="+mn-ea"/>
              </a:rPr>
              <a:t>Sub-national:</a:t>
            </a:r>
            <a:endParaRPr lang="en-US" dirty="0">
              <a:ea typeface="+mn-ea"/>
            </a:endParaRPr>
          </a:p>
          <a:p>
            <a:pPr marL="741362" lvl="2" indent="-285750" eaLnBrk="1" hangingPunct="1">
              <a:buFont typeface="Arial" charset="0"/>
              <a:buChar char="•"/>
              <a:defRPr/>
            </a:pPr>
            <a:r>
              <a:rPr lang="en-US" dirty="0" smtClean="0">
                <a:ea typeface="+mn-ea"/>
              </a:rPr>
              <a:t>Affected Community (village/town)</a:t>
            </a:r>
          </a:p>
          <a:p>
            <a:pPr marL="741362" lvl="2" indent="-285750" eaLnBrk="1" hangingPunct="1">
              <a:buFont typeface="Arial" charset="0"/>
              <a:buChar char="•"/>
              <a:defRPr/>
            </a:pPr>
            <a:r>
              <a:rPr lang="en-US" dirty="0" smtClean="0">
                <a:ea typeface="+mn-ea"/>
              </a:rPr>
              <a:t>Region around operations (e.g. Peru)</a:t>
            </a:r>
          </a:p>
          <a:p>
            <a:pPr marL="741362" lvl="2" indent="-285750" eaLnBrk="1" hangingPunct="1">
              <a:buFont typeface="Arial" charset="0"/>
              <a:buChar char="•"/>
              <a:defRPr/>
            </a:pPr>
            <a:r>
              <a:rPr lang="en-US" dirty="0" smtClean="0">
                <a:ea typeface="+mn-ea"/>
              </a:rPr>
              <a:t>Province/State (Canada/Australia)</a:t>
            </a:r>
          </a:p>
          <a:p>
            <a:pPr marL="741362" lvl="2" indent="-285750" eaLnBrk="1" hangingPunct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marL="227012" lvl="1" indent="0" eaLnBrk="1" hangingPunct="1">
              <a:buFont typeface="Arial" charset="0"/>
              <a:buNone/>
              <a:defRPr/>
            </a:pPr>
            <a:r>
              <a:rPr lang="en-US" b="1" dirty="0" smtClean="0">
                <a:ea typeface="+mn-ea"/>
              </a:rPr>
              <a:t>Content</a:t>
            </a:r>
            <a:r>
              <a:rPr lang="en-US" dirty="0" smtClean="0">
                <a:ea typeface="+mn-ea"/>
              </a:rPr>
              <a:t> refers to ingredients or component parts</a:t>
            </a:r>
          </a:p>
          <a:p>
            <a:pPr marL="512762" lvl="1" indent="-285750" eaLnBrk="1" hangingPunct="1">
              <a:buFont typeface="Arial" charset="0"/>
              <a:buChar char="–"/>
              <a:defRPr/>
            </a:pPr>
            <a:endParaRPr lang="en-US" b="1" dirty="0" smtClean="0">
              <a:ea typeface="+mn-ea"/>
            </a:endParaRPr>
          </a:p>
          <a:p>
            <a:pPr marL="227012" lvl="1" indent="0" eaLnBrk="1" hangingPunct="1">
              <a:buFont typeface="Arial" charset="0"/>
              <a:buNone/>
              <a:defRPr/>
            </a:pPr>
            <a:r>
              <a:rPr lang="en-US" b="1" dirty="0" smtClean="0">
                <a:ea typeface="+mn-ea"/>
              </a:rPr>
              <a:t>Suggested Definition</a:t>
            </a:r>
            <a:r>
              <a:rPr lang="en-US" dirty="0" smtClean="0">
                <a:ea typeface="+mn-ea"/>
              </a:rPr>
              <a:t>:</a:t>
            </a:r>
          </a:p>
          <a:p>
            <a:pPr marL="227012" lvl="1" indent="0" eaLnBrk="1" hangingPunct="1">
              <a:buFont typeface="Arial" charset="0"/>
              <a:buNone/>
              <a:defRPr/>
            </a:pPr>
            <a:r>
              <a:rPr lang="en-US" i="1" dirty="0" smtClean="0">
                <a:ea typeface="+mn-ea"/>
              </a:rPr>
              <a:t>Local Content is the </a:t>
            </a:r>
            <a:r>
              <a:rPr lang="en-US" b="1" i="1" dirty="0" smtClean="0">
                <a:ea typeface="+mn-ea"/>
              </a:rPr>
              <a:t>input</a:t>
            </a:r>
            <a:r>
              <a:rPr lang="en-US" i="1" dirty="0" smtClean="0">
                <a:ea typeface="+mn-ea"/>
              </a:rPr>
              <a:t> to activities directly involved in operations along value chain, which are </a:t>
            </a:r>
            <a:r>
              <a:rPr lang="en-US" b="1" i="1" dirty="0" smtClean="0">
                <a:ea typeface="+mn-ea"/>
              </a:rPr>
              <a:t>provided by nationals</a:t>
            </a:r>
            <a:r>
              <a:rPr lang="en-US" i="1" dirty="0" smtClean="0">
                <a:ea typeface="+mn-ea"/>
              </a:rPr>
              <a:t>.</a:t>
            </a:r>
          </a:p>
          <a:p>
            <a:pPr marL="227012" lvl="1" indent="0" eaLnBrk="1" hangingPunct="1">
              <a:buFont typeface="Arial" charset="0"/>
              <a:buNone/>
              <a:defRPr/>
            </a:pPr>
            <a:endParaRPr lang="en-US" dirty="0">
              <a:ea typeface="+mn-ea"/>
            </a:endParaRPr>
          </a:p>
          <a:p>
            <a:pPr marL="227012" lvl="1" indent="0" eaLnBrk="1" hangingPunct="1">
              <a:buFont typeface="Arial" charset="0"/>
              <a:buNone/>
              <a:defRPr/>
            </a:pPr>
            <a:r>
              <a:rPr lang="en-US" i="1" dirty="0" smtClean="0">
                <a:ea typeface="+mn-ea"/>
                <a:cs typeface="+mn-cs"/>
              </a:rPr>
              <a:t> </a:t>
            </a:r>
            <a:endParaRPr lang="en-US" dirty="0">
              <a:ea typeface="+mn-ea"/>
              <a:cs typeface="+mn-cs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r>
              <a:rPr lang="en-TT" sz="1000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t>Anthony E. Paul, Association of Caribbean Energy Specialists</a:t>
            </a:r>
          </a:p>
        </p:txBody>
      </p:sp>
      <p:pic>
        <p:nvPicPr>
          <p:cNvPr id="19461" name="Picture 5" descr="aces_201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225" y="41275"/>
            <a:ext cx="1106488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xtLst>
            <a:ext uri="{FAA26D3D-D897-4be2-8F04-BA451C77F1D7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Measuring Local Content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" y="1238250"/>
            <a:ext cx="11163300" cy="5010150"/>
          </a:xfrm>
          <a:extLst>
            <a:ext uri="{FAA26D3D-D897-4be2-8F04-BA451C77F1D7}"/>
          </a:extLst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1800" b="1" dirty="0">
                <a:ea typeface="+mn-ea"/>
              </a:rPr>
              <a:t>Simplicity is beautiful, but: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>
                <a:ea typeface="+mn-ea"/>
              </a:rPr>
              <a:t>Developing a measurement system is challenging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>
                <a:ea typeface="+mn-ea"/>
              </a:rPr>
              <a:t>Measurement and reporting can become an administrative burden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>
                <a:ea typeface="+mn-ea"/>
              </a:rPr>
              <a:t>Process of monitoring and compliance should be reasonable, consistent and simple to implement. </a:t>
            </a:r>
            <a:endParaRPr lang="en-US" b="1" dirty="0" smtClean="0">
              <a:ea typeface="+mn-ea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b="1" dirty="0" smtClean="0">
              <a:ea typeface="+mn-ea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b="1" dirty="0" smtClean="0">
                <a:ea typeface="+mn-ea"/>
              </a:rPr>
              <a:t>Suggested Measurement</a:t>
            </a:r>
            <a:r>
              <a:rPr lang="en-US" dirty="0" smtClean="0">
                <a:ea typeface="+mn-ea"/>
              </a:rPr>
              <a:t>:</a:t>
            </a:r>
          </a:p>
          <a:p>
            <a:pPr marL="227012" lvl="1" indent="0" eaLnBrk="1" hangingPunct="1">
              <a:buFont typeface="Arial" charset="0"/>
              <a:buNone/>
              <a:defRPr/>
            </a:pPr>
            <a:r>
              <a:rPr lang="en-US" dirty="0" smtClean="0">
                <a:ea typeface="+mn-ea"/>
              </a:rPr>
              <a:t>As </a:t>
            </a:r>
            <a:r>
              <a:rPr lang="en-US" dirty="0">
                <a:ea typeface="+mn-ea"/>
              </a:rPr>
              <a:t>in all businesses, </a:t>
            </a:r>
            <a:r>
              <a:rPr lang="en-US" b="1" i="1" dirty="0">
                <a:ea typeface="+mn-ea"/>
              </a:rPr>
              <a:t>inputs</a:t>
            </a:r>
            <a:r>
              <a:rPr lang="en-US" dirty="0">
                <a:ea typeface="+mn-ea"/>
              </a:rPr>
              <a:t> to all petroleum and mining activities (projects and operations) are </a:t>
            </a:r>
            <a:r>
              <a:rPr lang="en-US" b="1" i="1" dirty="0">
                <a:ea typeface="+mn-ea"/>
              </a:rPr>
              <a:t>ultimately measured by their cost.</a:t>
            </a:r>
            <a:endParaRPr lang="en-US" dirty="0">
              <a:ea typeface="+mn-ea"/>
            </a:endParaRPr>
          </a:p>
          <a:p>
            <a:pPr marL="227012" lvl="1" indent="0" eaLnBrk="1" hangingPunct="1">
              <a:buFont typeface="Arial" charset="0"/>
              <a:buNone/>
              <a:defRPr/>
            </a:pPr>
            <a:r>
              <a:rPr lang="en-US" b="1" i="1" dirty="0">
                <a:ea typeface="+mn-ea"/>
              </a:rPr>
              <a:t>Contributions to local economic and social development </a:t>
            </a:r>
            <a:r>
              <a:rPr lang="en-US" dirty="0">
                <a:ea typeface="+mn-ea"/>
              </a:rPr>
              <a:t>can result from </a:t>
            </a:r>
            <a:r>
              <a:rPr lang="en-US" b="1" i="1" dirty="0">
                <a:ea typeface="+mn-ea"/>
              </a:rPr>
              <a:t>income</a:t>
            </a:r>
            <a:r>
              <a:rPr lang="en-US" dirty="0">
                <a:ea typeface="+mn-ea"/>
              </a:rPr>
              <a:t> to a variety of </a:t>
            </a:r>
            <a:r>
              <a:rPr lang="en-US" b="1" i="1" dirty="0">
                <a:ea typeface="+mn-ea"/>
              </a:rPr>
              <a:t>factors of production</a:t>
            </a:r>
            <a:r>
              <a:rPr lang="en-US" b="1" dirty="0">
                <a:ea typeface="+mn-ea"/>
              </a:rPr>
              <a:t>: 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b="1" i="1" dirty="0">
                <a:ea typeface="+mn-ea"/>
              </a:rPr>
              <a:t>Land (&amp; raw materials)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b="1" i="1" dirty="0" err="1">
                <a:ea typeface="+mn-ea"/>
              </a:rPr>
              <a:t>Labour</a:t>
            </a:r>
            <a:r>
              <a:rPr lang="en-US" b="1" i="1" dirty="0">
                <a:ea typeface="+mn-ea"/>
              </a:rPr>
              <a:t> (skilled &amp; unskilled, manual &amp; intellectual)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b="1" i="1" dirty="0">
                <a:ea typeface="+mn-ea"/>
              </a:rPr>
              <a:t>Capital (debt &amp; equity)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Local Content can therefore be measured by</a:t>
            </a:r>
            <a:r>
              <a:rPr lang="en-US" dirty="0" smtClean="0">
                <a:ea typeface="+mn-ea"/>
              </a:rPr>
              <a:t>:</a:t>
            </a:r>
            <a:endParaRPr lang="en-US" dirty="0">
              <a:ea typeface="+mn-ea"/>
            </a:endParaRP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b="1" i="1" dirty="0">
                <a:ea typeface="+mn-ea"/>
              </a:rPr>
              <a:t>income</a:t>
            </a:r>
            <a:r>
              <a:rPr lang="en-US" i="1" dirty="0">
                <a:ea typeface="+mn-ea"/>
              </a:rPr>
              <a:t> received by locals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b="1" i="1" dirty="0">
                <a:ea typeface="+mn-ea"/>
              </a:rPr>
              <a:t>revenues</a:t>
            </a:r>
            <a:r>
              <a:rPr lang="en-US" i="1" dirty="0">
                <a:ea typeface="+mn-ea"/>
              </a:rPr>
              <a:t> accrued by owners of land and resources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b="1" i="1" dirty="0">
                <a:ea typeface="+mn-ea"/>
              </a:rPr>
              <a:t>income streams</a:t>
            </a:r>
            <a:r>
              <a:rPr lang="en-US" i="1" dirty="0">
                <a:ea typeface="+mn-ea"/>
              </a:rPr>
              <a:t> to local shareholders and creditors</a:t>
            </a:r>
            <a:endParaRPr lang="en-US" sz="2000" b="1" dirty="0" smtClean="0">
              <a:ea typeface="+mn-ea"/>
            </a:endParaRPr>
          </a:p>
          <a:p>
            <a:pPr marL="0" indent="0">
              <a:buFont typeface="Arial" charset="0"/>
              <a:buNone/>
              <a:defRPr/>
            </a:pPr>
            <a:endParaRPr lang="en-US" sz="2000" b="1" dirty="0" smtClean="0">
              <a:ea typeface="+mn-ea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r>
              <a:rPr lang="en-TT" sz="1000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t>Anthony E. Paul, Association of Caribbean Energy Specialists</a:t>
            </a:r>
          </a:p>
        </p:txBody>
      </p:sp>
      <p:pic>
        <p:nvPicPr>
          <p:cNvPr id="20485" name="Picture 4" descr="aces_20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225" y="41275"/>
            <a:ext cx="1106488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>
              <a:lnSpc>
                <a:spcPct val="120000"/>
              </a:lnSpc>
            </a:pPr>
            <a:r>
              <a:rPr lang="en-US" smtClean="0"/>
              <a:t>Discussion - What is Local Content?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3" y="1120775"/>
            <a:ext cx="4583112" cy="5360988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lnSpc>
                <a:spcPct val="120000"/>
              </a:lnSpc>
              <a:buFont typeface="Arial" pitchFamily="34" charset="0"/>
              <a:buNone/>
            </a:pPr>
            <a:r>
              <a:rPr lang="en-US" sz="1800" b="1" smtClean="0">
                <a:cs typeface="Arial" pitchFamily="34" charset="0"/>
              </a:rPr>
              <a:t>Questions posed:</a:t>
            </a:r>
          </a:p>
          <a:p>
            <a:pPr marL="0" indent="0" algn="ctr">
              <a:lnSpc>
                <a:spcPct val="120000"/>
              </a:lnSpc>
              <a:buFont typeface="Arial" pitchFamily="34" charset="0"/>
              <a:buNone/>
            </a:pPr>
            <a:endParaRPr lang="en-US" sz="1800" b="1" smtClean="0">
              <a:cs typeface="Arial" pitchFamily="34" charset="0"/>
            </a:endParaRPr>
          </a:p>
          <a:p>
            <a:pPr marL="225425" lvl="1" indent="0">
              <a:lnSpc>
                <a:spcPct val="120000"/>
              </a:lnSpc>
              <a:buFont typeface="Arial" pitchFamily="34" charset="0"/>
              <a:buNone/>
            </a:pPr>
            <a:r>
              <a:rPr lang="en-US" smtClean="0">
                <a:cs typeface="Arial" pitchFamily="34" charset="0"/>
              </a:rPr>
              <a:t>Definitions of local content vary widely. </a:t>
            </a:r>
          </a:p>
          <a:p>
            <a:pPr marL="225425" lvl="1" indent="0">
              <a:lnSpc>
                <a:spcPct val="120000"/>
              </a:lnSpc>
              <a:buFont typeface="Arial" pitchFamily="34" charset="0"/>
              <a:buNone/>
            </a:pPr>
            <a:r>
              <a:rPr lang="en-US" smtClean="0">
                <a:cs typeface="Arial" pitchFamily="34" charset="0"/>
              </a:rPr>
              <a:t>Different definitions of local content drive policy outcomes. </a:t>
            </a:r>
          </a:p>
          <a:p>
            <a:pPr marL="796925" lvl="2" indent="-342900">
              <a:lnSpc>
                <a:spcPct val="120000"/>
              </a:lnSpc>
              <a:buFont typeface="Arial" pitchFamily="34" charset="0"/>
              <a:buAutoNum type="arabicPeriod"/>
            </a:pPr>
            <a:r>
              <a:rPr lang="en-US" smtClean="0">
                <a:cs typeface="Arial" pitchFamily="34" charset="0"/>
              </a:rPr>
              <a:t>What do we mean with </a:t>
            </a:r>
            <a:r>
              <a:rPr lang="en-US" altLang="en-US" smtClean="0">
                <a:cs typeface="Arial" pitchFamily="34" charset="0"/>
              </a:rPr>
              <a:t>“</a:t>
            </a:r>
            <a:r>
              <a:rPr lang="en-US" altLang="ja-JP" b="1" smtClean="0">
                <a:solidFill>
                  <a:schemeClr val="tx1"/>
                </a:solidFill>
                <a:cs typeface="Arial" pitchFamily="34" charset="0"/>
              </a:rPr>
              <a:t>local</a:t>
            </a:r>
            <a:r>
              <a:rPr lang="en-US" altLang="en-US" smtClean="0">
                <a:solidFill>
                  <a:schemeClr val="tx1"/>
                </a:solidFill>
                <a:cs typeface="Arial" pitchFamily="34" charset="0"/>
              </a:rPr>
              <a:t>”</a:t>
            </a:r>
            <a:r>
              <a:rPr lang="en-US" altLang="ja-JP" smtClean="0">
                <a:solidFill>
                  <a:schemeClr val="tx1"/>
                </a:solidFill>
                <a:cs typeface="Arial" pitchFamily="34" charset="0"/>
              </a:rPr>
              <a:t> and </a:t>
            </a:r>
            <a:r>
              <a:rPr lang="en-US" altLang="en-US" smtClean="0">
                <a:solidFill>
                  <a:schemeClr val="tx1"/>
                </a:solidFill>
                <a:cs typeface="Arial" pitchFamily="34" charset="0"/>
              </a:rPr>
              <a:t>“</a:t>
            </a:r>
            <a:r>
              <a:rPr lang="en-US" altLang="ja-JP" b="1" smtClean="0">
                <a:solidFill>
                  <a:schemeClr val="tx1"/>
                </a:solidFill>
                <a:cs typeface="Arial" pitchFamily="34" charset="0"/>
              </a:rPr>
              <a:t>content</a:t>
            </a:r>
            <a:r>
              <a:rPr lang="en-US" altLang="en-US" smtClean="0">
                <a:solidFill>
                  <a:schemeClr val="tx1"/>
                </a:solidFill>
                <a:cs typeface="Arial" pitchFamily="34" charset="0"/>
              </a:rPr>
              <a:t>”</a:t>
            </a:r>
            <a:r>
              <a:rPr lang="en-US" altLang="ja-JP" smtClean="0">
                <a:solidFill>
                  <a:schemeClr val="tx1"/>
                </a:solidFill>
                <a:cs typeface="Arial" pitchFamily="34" charset="0"/>
              </a:rPr>
              <a:t>? </a:t>
            </a:r>
          </a:p>
          <a:p>
            <a:pPr marL="796925" lvl="2" indent="-342900">
              <a:lnSpc>
                <a:spcPct val="120000"/>
              </a:lnSpc>
              <a:buFont typeface="Arial" pitchFamily="34" charset="0"/>
              <a:buAutoNum type="arabicPeriod"/>
            </a:pPr>
            <a:endParaRPr lang="en-US" smtClean="0">
              <a:solidFill>
                <a:schemeClr val="tx1"/>
              </a:solidFill>
              <a:cs typeface="Arial" pitchFamily="34" charset="0"/>
            </a:endParaRPr>
          </a:p>
          <a:p>
            <a:pPr marL="796925" lvl="2" indent="-342900">
              <a:lnSpc>
                <a:spcPct val="120000"/>
              </a:lnSpc>
              <a:buFont typeface="Arial" pitchFamily="34" charset="0"/>
              <a:buAutoNum type="arabicPeriod"/>
            </a:pPr>
            <a:r>
              <a:rPr lang="en-US" smtClean="0">
                <a:solidFill>
                  <a:schemeClr val="tx1"/>
                </a:solidFill>
                <a:cs typeface="Arial" pitchFamily="34" charset="0"/>
              </a:rPr>
              <a:t>Are we merely talking about </a:t>
            </a:r>
            <a:r>
              <a:rPr lang="en-US" b="1" smtClean="0">
                <a:solidFill>
                  <a:schemeClr val="tx1"/>
                </a:solidFill>
                <a:cs typeface="Arial" pitchFamily="34" charset="0"/>
              </a:rPr>
              <a:t>locally registered firms</a:t>
            </a:r>
            <a:r>
              <a:rPr lang="en-US" smtClean="0">
                <a:solidFill>
                  <a:schemeClr val="tx1"/>
                </a:solidFill>
                <a:cs typeface="Arial" pitchFamily="34" charset="0"/>
              </a:rPr>
              <a:t>?</a:t>
            </a:r>
          </a:p>
          <a:p>
            <a:pPr marL="796925" lvl="2" indent="-342900">
              <a:lnSpc>
                <a:spcPct val="120000"/>
              </a:lnSpc>
              <a:buFont typeface="Arial" pitchFamily="34" charset="0"/>
              <a:buAutoNum type="arabicPeriod"/>
            </a:pPr>
            <a:endParaRPr lang="en-US" smtClean="0">
              <a:solidFill>
                <a:schemeClr val="tx1"/>
              </a:solidFill>
              <a:cs typeface="Arial" pitchFamily="34" charset="0"/>
            </a:endParaRPr>
          </a:p>
          <a:p>
            <a:pPr marL="796925" lvl="2" indent="-342900">
              <a:lnSpc>
                <a:spcPct val="120000"/>
              </a:lnSpc>
              <a:buFont typeface="Arial" pitchFamily="34" charset="0"/>
              <a:buAutoNum type="arabicPeriod"/>
            </a:pPr>
            <a:r>
              <a:rPr lang="en-US" smtClean="0">
                <a:solidFill>
                  <a:schemeClr val="tx1"/>
                </a:solidFill>
                <a:cs typeface="Arial" pitchFamily="34" charset="0"/>
              </a:rPr>
              <a:t>Or are we referring to </a:t>
            </a:r>
            <a:r>
              <a:rPr lang="en-US" b="1" smtClean="0">
                <a:solidFill>
                  <a:schemeClr val="tx1"/>
                </a:solidFill>
                <a:cs typeface="Arial" pitchFamily="34" charset="0"/>
              </a:rPr>
              <a:t>different levels of value addition</a:t>
            </a:r>
            <a:r>
              <a:rPr lang="en-US" smtClean="0">
                <a:solidFill>
                  <a:schemeClr val="tx1"/>
                </a:solidFill>
                <a:cs typeface="Arial" pitchFamily="34" charset="0"/>
              </a:rPr>
              <a:t>, </a:t>
            </a:r>
            <a:r>
              <a:rPr lang="en-US" b="1" smtClean="0">
                <a:solidFill>
                  <a:schemeClr val="tx1"/>
                </a:solidFill>
                <a:cs typeface="Arial" pitchFamily="34" charset="0"/>
              </a:rPr>
              <a:t>geographic location</a:t>
            </a:r>
            <a:r>
              <a:rPr lang="en-US" smtClean="0">
                <a:solidFill>
                  <a:schemeClr val="tx1"/>
                </a:solidFill>
                <a:cs typeface="Arial" pitchFamily="34" charset="0"/>
              </a:rPr>
              <a:t>, and </a:t>
            </a:r>
            <a:r>
              <a:rPr lang="en-US" b="1" smtClean="0">
                <a:solidFill>
                  <a:schemeClr val="tx1"/>
                </a:solidFill>
                <a:cs typeface="Arial" pitchFamily="34" charset="0"/>
              </a:rPr>
              <a:t>national participation</a:t>
            </a:r>
            <a:r>
              <a:rPr lang="en-US" smtClean="0">
                <a:solidFill>
                  <a:schemeClr val="tx1"/>
                </a:solidFill>
                <a:cs typeface="Arial" pitchFamily="34" charset="0"/>
              </a:rPr>
              <a:t>? </a:t>
            </a:r>
          </a:p>
          <a:p>
            <a:pPr marL="0" indent="0"/>
            <a:endParaRPr lang="en-US" sz="1800" smtClean="0">
              <a:cs typeface="Arial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468563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r>
              <a:rPr lang="en-TT" sz="1000" smtClean="0">
                <a:solidFill>
                  <a:srgbClr val="000000"/>
                </a:solidFill>
                <a:latin typeface="Arial" pitchFamily="34" charset="0"/>
                <a:ea typeface="SimSun" pitchFamily="2" charset="-122"/>
              </a:rPr>
              <a:t>Anthony E. Paul, Association of Caribbean Energy Specialists</a:t>
            </a:r>
          </a:p>
        </p:txBody>
      </p:sp>
      <p:pic>
        <p:nvPicPr>
          <p:cNvPr id="21509" name="Picture 4" descr="aces_20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225" y="41275"/>
            <a:ext cx="1106488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748338" y="1138238"/>
            <a:ext cx="5899150" cy="5362575"/>
          </a:xfrm>
          <a:prstGeom prst="rect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FAA26D3D-D897-4be2-8F04-BA451C77F1D7}"/>
          </a:extLst>
        </p:spPr>
        <p:txBody>
          <a:bodyPr lIns="0" tIns="45640" rIns="0" bIns="45640"/>
          <a:lstStyle>
            <a:lvl1pPr marL="2270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  <a:cs typeface="ＭＳ Ｐゴシック" charset="0"/>
              </a:defRPr>
            </a:lvl1pPr>
            <a:lvl2pPr marL="454025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–"/>
              <a:defRPr sz="1600">
                <a:solidFill>
                  <a:srgbClr val="000000"/>
                </a:solidFill>
                <a:latin typeface="+mn-lt"/>
                <a:ea typeface="+mn-ea"/>
              </a:defRPr>
            </a:lvl2pPr>
            <a:lvl3pPr marL="682625" indent="-2254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3pPr>
            <a:lvl4pPr marL="4262438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900">
                <a:solidFill>
                  <a:schemeClr val="tx1"/>
                </a:solidFill>
                <a:latin typeface="+mn-lt"/>
                <a:ea typeface="+mn-ea"/>
              </a:defRPr>
            </a:lvl4pPr>
            <a:lvl5pPr marL="4491038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900">
                <a:solidFill>
                  <a:schemeClr val="tx1"/>
                </a:solidFill>
                <a:latin typeface="+mn-lt"/>
                <a:ea typeface="+mn-ea"/>
              </a:defRPr>
            </a:lvl5pPr>
            <a:lvl6pPr marL="4948664" indent="-22817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900">
                <a:solidFill>
                  <a:schemeClr val="tx1"/>
                </a:solidFill>
                <a:latin typeface="+mn-lt"/>
                <a:ea typeface="+mn-ea"/>
              </a:defRPr>
            </a:lvl6pPr>
            <a:lvl7pPr marL="5405031" indent="-22817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900">
                <a:solidFill>
                  <a:schemeClr val="tx1"/>
                </a:solidFill>
                <a:latin typeface="+mn-lt"/>
                <a:ea typeface="+mn-ea"/>
              </a:defRPr>
            </a:lvl7pPr>
            <a:lvl8pPr marL="5861386" indent="-22817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900">
                <a:solidFill>
                  <a:schemeClr val="tx1"/>
                </a:solidFill>
                <a:latin typeface="+mn-lt"/>
                <a:ea typeface="+mn-ea"/>
              </a:defRPr>
            </a:lvl8pPr>
            <a:lvl9pPr marL="6317749" indent="-22817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9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en-US" sz="1800" b="1" dirty="0" smtClean="0">
                <a:cs typeface="Arial"/>
              </a:rPr>
              <a:t>	Other Questions </a:t>
            </a:r>
            <a:r>
              <a:rPr lang="en-US" sz="1800" b="1" dirty="0">
                <a:cs typeface="Arial"/>
              </a:rPr>
              <a:t>R</a:t>
            </a:r>
            <a:r>
              <a:rPr lang="en-US" sz="1800" b="1" dirty="0" smtClean="0">
                <a:cs typeface="Arial"/>
              </a:rPr>
              <a:t>aised:</a:t>
            </a:r>
          </a:p>
          <a:p>
            <a:pPr marL="0" indent="0" algn="ctr">
              <a:buFont typeface="Arial" charset="0"/>
              <a:buNone/>
              <a:defRPr/>
            </a:pPr>
            <a:endParaRPr lang="en-US" sz="1800" b="1" dirty="0" smtClean="0">
              <a:cs typeface="Arial"/>
            </a:endParaRPr>
          </a:p>
          <a:p>
            <a:pPr marL="569912" lvl="1" indent="-34290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>
                <a:cs typeface="Arial"/>
              </a:rPr>
              <a:t>We have been doing local content for a long </a:t>
            </a:r>
            <a:r>
              <a:rPr lang="en-US" dirty="0" smtClean="0">
                <a:cs typeface="Arial"/>
              </a:rPr>
              <a:t>time, is </a:t>
            </a:r>
            <a:r>
              <a:rPr lang="en-US" dirty="0">
                <a:cs typeface="Arial"/>
              </a:rPr>
              <a:t>definition important/</a:t>
            </a:r>
            <a:r>
              <a:rPr lang="en-US" dirty="0" smtClean="0">
                <a:cs typeface="Arial"/>
              </a:rPr>
              <a:t>necessary?</a:t>
            </a:r>
            <a:endParaRPr lang="en-US" dirty="0">
              <a:cs typeface="Arial"/>
            </a:endParaRPr>
          </a:p>
          <a:p>
            <a:pPr marL="569912" lvl="1" indent="-342900">
              <a:spcBef>
                <a:spcPts val="0"/>
              </a:spcBef>
              <a:buFont typeface="+mj-lt"/>
              <a:buAutoNum type="arabicPeriod"/>
              <a:defRPr/>
            </a:pPr>
            <a:endParaRPr lang="en-US" dirty="0" smtClean="0">
              <a:cs typeface="Arial"/>
            </a:endParaRPr>
          </a:p>
          <a:p>
            <a:pPr marL="569912" lvl="1" indent="-34290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>
                <a:cs typeface="Arial"/>
              </a:rPr>
              <a:t>If it is a moving target, can we really define it?</a:t>
            </a:r>
          </a:p>
          <a:p>
            <a:pPr marL="569912" lvl="1" indent="-342900">
              <a:spcBef>
                <a:spcPts val="0"/>
              </a:spcBef>
              <a:buFont typeface="+mj-lt"/>
              <a:buAutoNum type="arabicPeriod"/>
              <a:defRPr/>
            </a:pPr>
            <a:endParaRPr lang="en-US" dirty="0" smtClean="0">
              <a:cs typeface="Arial"/>
            </a:endParaRPr>
          </a:p>
          <a:p>
            <a:pPr marL="569912" lvl="1" indent="-34290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>
                <a:cs typeface="Arial"/>
              </a:rPr>
              <a:t>Is the purpose of a Local Content definition to know:</a:t>
            </a:r>
          </a:p>
          <a:p>
            <a:pPr marL="855662" lvl="2" indent="-400050">
              <a:spcBef>
                <a:spcPts val="0"/>
              </a:spcBef>
              <a:buFont typeface="+mj-lt"/>
              <a:buAutoNum type="romanLcPeriod"/>
              <a:defRPr/>
            </a:pPr>
            <a:r>
              <a:rPr lang="en-US" dirty="0" smtClean="0">
                <a:cs typeface="Arial"/>
              </a:rPr>
              <a:t>What it is?</a:t>
            </a:r>
          </a:p>
          <a:p>
            <a:pPr marL="855662" lvl="2" indent="-400050">
              <a:spcBef>
                <a:spcPts val="0"/>
              </a:spcBef>
              <a:buFont typeface="+mj-lt"/>
              <a:buAutoNum type="romanLcPeriod"/>
              <a:defRPr/>
            </a:pPr>
            <a:r>
              <a:rPr lang="en-US" dirty="0" smtClean="0">
                <a:cs typeface="Arial"/>
              </a:rPr>
              <a:t>How to do it?</a:t>
            </a:r>
          </a:p>
          <a:p>
            <a:pPr marL="855662" lvl="2" indent="-400050">
              <a:spcBef>
                <a:spcPts val="0"/>
              </a:spcBef>
              <a:buFont typeface="+mj-lt"/>
              <a:buAutoNum type="romanLcPeriod"/>
              <a:defRPr/>
            </a:pPr>
            <a:r>
              <a:rPr lang="en-US" dirty="0" smtClean="0">
                <a:cs typeface="Arial"/>
              </a:rPr>
              <a:t>What it takes to do it?</a:t>
            </a:r>
          </a:p>
          <a:p>
            <a:pPr marL="855662" lvl="2" indent="-400050">
              <a:spcBef>
                <a:spcPts val="0"/>
              </a:spcBef>
              <a:buFont typeface="+mj-lt"/>
              <a:buAutoNum type="romanLcPeriod"/>
              <a:defRPr/>
            </a:pPr>
            <a:r>
              <a:rPr lang="en-US" dirty="0" smtClean="0">
                <a:cs typeface="Arial"/>
              </a:rPr>
              <a:t>What it causes/creates?</a:t>
            </a:r>
          </a:p>
          <a:p>
            <a:pPr marL="855662" lvl="2" indent="-400050">
              <a:spcBef>
                <a:spcPts val="0"/>
              </a:spcBef>
              <a:buFont typeface="+mj-lt"/>
              <a:buAutoNum type="romanLcPeriod"/>
              <a:defRPr/>
            </a:pPr>
            <a:r>
              <a:rPr lang="en-US" dirty="0" smtClean="0">
                <a:cs typeface="Arial"/>
              </a:rPr>
              <a:t>How well we are doing?</a:t>
            </a:r>
          </a:p>
          <a:p>
            <a:pPr marL="627062" lvl="1" indent="-400050">
              <a:spcBef>
                <a:spcPts val="0"/>
              </a:spcBef>
              <a:buFont typeface="+mj-lt"/>
              <a:buAutoNum type="arabicPeriod"/>
              <a:defRPr/>
            </a:pPr>
            <a:endParaRPr lang="en-US" dirty="0" smtClean="0">
              <a:cs typeface="Arial"/>
            </a:endParaRPr>
          </a:p>
          <a:p>
            <a:pPr marL="627062" lvl="1" indent="-4000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>
                <a:cs typeface="Arial"/>
              </a:rPr>
              <a:t>Do we want/need a single definition for enablers, inputs and benefits or separate definitions for each?</a:t>
            </a:r>
          </a:p>
          <a:p>
            <a:pPr marL="227012" lvl="1" indent="0">
              <a:spcBef>
                <a:spcPts val="0"/>
              </a:spcBef>
              <a:buFont typeface="Arial" charset="0"/>
              <a:buNone/>
              <a:defRPr/>
            </a:pPr>
            <a:endParaRPr lang="en-US" dirty="0" smtClean="0">
              <a:cs typeface="Arial"/>
            </a:endParaRPr>
          </a:p>
          <a:p>
            <a:pPr marL="627062" lvl="1" indent="-4000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>
                <a:cs typeface="Arial"/>
              </a:rPr>
              <a:t>Should definition be quantitative or qualitative or both?</a:t>
            </a:r>
          </a:p>
          <a:p>
            <a:pPr marL="627062" lvl="1" indent="-400050">
              <a:spcBef>
                <a:spcPts val="0"/>
              </a:spcBef>
              <a:buFont typeface="+mj-lt"/>
              <a:buAutoNum type="arabicPeriod"/>
              <a:defRPr/>
            </a:pPr>
            <a:endParaRPr lang="en-US" dirty="0" smtClean="0">
              <a:cs typeface="Arial"/>
            </a:endParaRPr>
          </a:p>
          <a:p>
            <a:pPr marL="627062" lvl="1" indent="-4000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b="1" dirty="0">
                <a:cs typeface="ＭＳ Ｐゴシック" charset="0"/>
              </a:rPr>
              <a:t>Is it adequate to define Local Content and Participation by the value of local inputs?</a:t>
            </a:r>
          </a:p>
          <a:p>
            <a:pPr marL="227012" lvl="1" indent="0">
              <a:spcBef>
                <a:spcPts val="0"/>
              </a:spcBef>
              <a:buFont typeface="Arial" charset="0"/>
              <a:buNone/>
              <a:defRPr/>
            </a:pPr>
            <a:endParaRPr lang="en-US" dirty="0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 animBg="1"/>
    </p:bldLst>
  </p:timing>
</p:sld>
</file>

<file path=ppt/theme/theme1.xml><?xml version="1.0" encoding="utf-8"?>
<a:theme xmlns:a="http://schemas.openxmlformats.org/drawingml/2006/main" name="QPT Handout Basic A4">
  <a:themeElements>
    <a:clrScheme name="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83C2E5"/>
      </a:accent1>
      <a:accent2>
        <a:srgbClr val="D6EBF6"/>
      </a:accent2>
      <a:accent3>
        <a:srgbClr val="FFFFFF"/>
      </a:accent3>
      <a:accent4>
        <a:srgbClr val="000000"/>
      </a:accent4>
      <a:accent5>
        <a:srgbClr val="C1DDF0"/>
      </a:accent5>
      <a:accent6>
        <a:srgbClr val="C2D5DF"/>
      </a:accent6>
      <a:hlink>
        <a:srgbClr val="288FC8"/>
      </a:hlink>
      <a:folHlink>
        <a:srgbClr val="006699"/>
      </a:folHlink>
    </a:clrScheme>
    <a:fontScheme name="QPT Handout Basic A4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PT Handout Basic A4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PT Handout Basic A4 2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00CC66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E2B8"/>
        </a:accent5>
        <a:accent6>
          <a:srgbClr val="2DB9B9"/>
        </a:accent6>
        <a:hlink>
          <a:srgbClr val="FF9433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PT Handout Basic A4 3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33CCCC"/>
        </a:accent1>
        <a:accent2>
          <a:srgbClr val="00CC66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00B95C"/>
        </a:accent6>
        <a:hlink>
          <a:srgbClr val="FF9433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PT Handout Basic A4 4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000066"/>
        </a:accent1>
        <a:accent2>
          <a:srgbClr val="A50021"/>
        </a:accent2>
        <a:accent3>
          <a:srgbClr val="FFFFFF"/>
        </a:accent3>
        <a:accent4>
          <a:srgbClr val="000000"/>
        </a:accent4>
        <a:accent5>
          <a:srgbClr val="AAAAB8"/>
        </a:accent5>
        <a:accent6>
          <a:srgbClr val="95001D"/>
        </a:accent6>
        <a:hlink>
          <a:srgbClr val="006600"/>
        </a:hlink>
        <a:folHlink>
          <a:srgbClr val="AF9C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PT Handout Basic A4 5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A50021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CFAAAB"/>
        </a:accent5>
        <a:accent6>
          <a:srgbClr val="00005C"/>
        </a:accent6>
        <a:hlink>
          <a:srgbClr val="AF9C53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PT Handout Basic A4 6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33CC33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5C00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PT Handout Basic A4 7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333399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E7B900"/>
        </a:accent6>
        <a:hlink>
          <a:srgbClr val="33CC33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PT Handout Basic A4 8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807C00"/>
        </a:accent1>
        <a:accent2>
          <a:srgbClr val="003366"/>
        </a:accent2>
        <a:accent3>
          <a:srgbClr val="FFFFFF"/>
        </a:accent3>
        <a:accent4>
          <a:srgbClr val="000000"/>
        </a:accent4>
        <a:accent5>
          <a:srgbClr val="C0BFAA"/>
        </a:accent5>
        <a:accent6>
          <a:srgbClr val="002D5C"/>
        </a:accent6>
        <a:hlink>
          <a:srgbClr val="993366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PT Handout Basic A4 9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6699FF"/>
        </a:accent1>
        <a:accent2>
          <a:srgbClr val="993366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8A2D5C"/>
        </a:accent6>
        <a:hlink>
          <a:srgbClr val="FF9400"/>
        </a:hlink>
        <a:folHlink>
          <a:srgbClr val="807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PT Handout Basic A4 10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72BAE2"/>
        </a:accent1>
        <a:accent2>
          <a:srgbClr val="6694FF"/>
        </a:accent2>
        <a:accent3>
          <a:srgbClr val="FFFFFF"/>
        </a:accent3>
        <a:accent4>
          <a:srgbClr val="000000"/>
        </a:accent4>
        <a:accent5>
          <a:srgbClr val="BCD9EE"/>
        </a:accent5>
        <a:accent6>
          <a:srgbClr val="5C86E7"/>
        </a:accent6>
        <a:hlink>
          <a:srgbClr val="0043D8"/>
        </a:hlink>
        <a:folHlink>
          <a:srgbClr val="3D70B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PT Handout Basic A4 11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72BAE2"/>
        </a:accent1>
        <a:accent2>
          <a:srgbClr val="C3EBFB"/>
        </a:accent2>
        <a:accent3>
          <a:srgbClr val="FFFFFF"/>
        </a:accent3>
        <a:accent4>
          <a:srgbClr val="000000"/>
        </a:accent4>
        <a:accent5>
          <a:srgbClr val="BCD9EE"/>
        </a:accent5>
        <a:accent6>
          <a:srgbClr val="B0D5E3"/>
        </a:accent6>
        <a:hlink>
          <a:srgbClr val="4A8BEA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PT Handout Basic A4 12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72BAE2"/>
        </a:accent1>
        <a:accent2>
          <a:srgbClr val="C3EBFB"/>
        </a:accent2>
        <a:accent3>
          <a:srgbClr val="FFFFFF"/>
        </a:accent3>
        <a:accent4>
          <a:srgbClr val="000000"/>
        </a:accent4>
        <a:accent5>
          <a:srgbClr val="BCD9EE"/>
        </a:accent5>
        <a:accent6>
          <a:srgbClr val="B0D5E3"/>
        </a:accent6>
        <a:hlink>
          <a:srgbClr val="2674E6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18234</TotalTime>
  <Words>929</Words>
  <Application>Microsoft Office PowerPoint</Application>
  <PresentationFormat>Custom</PresentationFormat>
  <Paragraphs>169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MS PGothic</vt:lpstr>
      <vt:lpstr>Arial</vt:lpstr>
      <vt:lpstr>SimSun</vt:lpstr>
      <vt:lpstr>Calibri Light</vt:lpstr>
      <vt:lpstr>QPT Handout Basic A4</vt:lpstr>
      <vt:lpstr> What is Local Content?  - An Overview           Anthony E. Paul, Association of Caribbean Energy Specialists, Trinidad &amp; Tobago</vt:lpstr>
      <vt:lpstr>What is Local Content? – Overview Presentation</vt:lpstr>
      <vt:lpstr>Varying Objectives</vt:lpstr>
      <vt:lpstr>Varying Circumstances</vt:lpstr>
      <vt:lpstr>Local Content – Varying Circumstances, Varying Definitions</vt:lpstr>
      <vt:lpstr>So What is Local Content?</vt:lpstr>
      <vt:lpstr>Commonalities – Normalising Local Content for Definition</vt:lpstr>
      <vt:lpstr>Measuring Local Content</vt:lpstr>
      <vt:lpstr>Discussion - What is Local Content?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Trinidad &amp; Tobago Chamber Post Budget Breakfast Session 2013/2014  ENERGY RECOMMENDATIONS</dc:title>
  <dc:creator>Anthony Paul</dc:creator>
  <cp:lastModifiedBy>Jonathan Davidar</cp:lastModifiedBy>
  <cp:revision>386</cp:revision>
  <cp:lastPrinted>2013-09-27T22:01:12Z</cp:lastPrinted>
  <dcterms:created xsi:type="dcterms:W3CDTF">2013-08-17T12:46:43Z</dcterms:created>
  <dcterms:modified xsi:type="dcterms:W3CDTF">2013-10-31T19:07:33Z</dcterms:modified>
</cp:coreProperties>
</file>