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95" r:id="rId3"/>
    <p:sldId id="269" r:id="rId4"/>
    <p:sldId id="260" r:id="rId5"/>
    <p:sldId id="281" r:id="rId6"/>
    <p:sldId id="287" r:id="rId7"/>
    <p:sldId id="294" r:id="rId8"/>
    <p:sldId id="291" r:id="rId9"/>
    <p:sldId id="286" r:id="rId10"/>
    <p:sldId id="277" r:id="rId11"/>
    <p:sldId id="262" r:id="rId12"/>
    <p:sldId id="280" r:id="rId13"/>
    <p:sldId id="261" r:id="rId14"/>
    <p:sldId id="284" r:id="rId15"/>
    <p:sldId id="263" r:id="rId16"/>
    <p:sldId id="274" r:id="rId17"/>
    <p:sldId id="293" r:id="rId18"/>
    <p:sldId id="275" r:id="rId19"/>
    <p:sldId id="276" r:id="rId20"/>
    <p:sldId id="272" r:id="rId21"/>
    <p:sldId id="290" r:id="rId22"/>
    <p:sldId id="288" r:id="rId23"/>
    <p:sldId id="289" r:id="rId24"/>
    <p:sldId id="292" r:id="rId25"/>
    <p:sldId id="26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2634" y="-8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C7939F3-AE5C-4C50-A343-CCF524481CB4}" type="datetimeFigureOut">
              <a:rPr lang="en-US"/>
              <a:pPr>
                <a:defRPr/>
              </a:pPr>
              <a:t>10/31/2013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6180DF3-E2A8-49BF-9BD6-3F1B622BD362}" type="slidenum">
              <a:rPr lang="en-US"/>
              <a:pPr>
                <a:defRPr/>
              </a:pPr>
              <a:t>‹#›</a:t>
            </a:fld>
            <a:endParaRPr lang="en-US"/>
          </a:p>
        </p:txBody>
      </p:sp>
    </p:spTree>
    <p:extLst>
      <p:ext uri="{BB962C8B-B14F-4D97-AF65-F5344CB8AC3E}">
        <p14:creationId xmlns:p14="http://schemas.microsoft.com/office/powerpoint/2010/main" val="1455670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Productive Development Policies have been used for a long time with various degrees of success. Existing literature suggests that countries that (1) focused on exports and productivity; (2) had a stable macroeconomic environment; (3) were more concerned about activities as opposed to sectors; and (4) clearly, explicitly, and publicly disclosed the government’s objectives, were more likely to develop sizeable and complex productive sectors. Countries that lacked these characteristics tended to develop noncompetitive productive sectors that overtime generated sizeable economic costs.</a:t>
            </a:r>
          </a:p>
          <a:p>
            <a:pPr>
              <a:spcBef>
                <a:spcPct val="0"/>
              </a:spcBef>
            </a:pPr>
            <a:endParaRPr lang="en-US"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AF7165-41E9-46C8-B37C-3181F23D70AA}" type="slidenum">
              <a:rPr lang="en-US">
                <a:cs typeface="Arial" charset="0"/>
              </a:rPr>
              <a:pPr fontAlgn="base">
                <a:spcBef>
                  <a:spcPct val="0"/>
                </a:spcBef>
                <a:spcAft>
                  <a:spcPct val="0"/>
                </a:spcAft>
              </a:pPr>
              <a:t>24</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fld id="{BCF76FDE-B0C1-41D6-86DA-C660E6F64A8D}" type="datetimeFigureOut">
              <a:rPr lang="en-US"/>
              <a:pPr>
                <a:defRPr/>
              </a:pPr>
              <a:t>10/31/2013</a:t>
            </a:fld>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028C78BF-70CA-444F-B5E5-8BBADB10220C}" type="slidenum">
              <a:rPr lang="en-US"/>
              <a:pPr>
                <a:defRPr/>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C81AFCEA-71F8-4BE6-8F1B-89A34642E69F}" type="datetimeFigureOut">
              <a:rPr lang="en-US"/>
              <a:pPr>
                <a:defRPr/>
              </a:pPr>
              <a:t>10/31/2013</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A71DC417-F902-4FA5-9A05-AFB1C632D3A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fld id="{B6C2366B-D992-4396-A2A6-586E3B1C7416}" type="datetimeFigureOut">
              <a:rPr lang="en-US"/>
              <a:pPr>
                <a:defRPr/>
              </a:pPr>
              <a:t>10/31/2013</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2C10A40A-FE95-4971-9760-6F8536805BB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fld id="{209EE66E-ACD4-4A52-B6B5-7CCBE58579C4}" type="datetimeFigureOut">
              <a:rPr lang="en-US"/>
              <a:pPr>
                <a:defRPr/>
              </a:pPr>
              <a:t>10/31/2013</a:t>
            </a:fld>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46438BC7-0C70-44BD-BAB3-A096E06A2EE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6"/>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fld id="{D28EF6A3-09E3-475E-997B-C7B31FADFF26}" type="datetimeFigureOut">
              <a:rPr lang="en-US"/>
              <a:pPr>
                <a:defRPr/>
              </a:pPr>
              <a:t>10/31/2013</a:t>
            </a:fld>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97A924D2-7F04-451B-B77B-EE99333F3D3C}" type="slidenum">
              <a:rPr lang="en-US"/>
              <a:pPr>
                <a:defRPr/>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9"/>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fld id="{64435C50-C803-4BD8-A71B-E596076DCF79}" type="datetimeFigureOut">
              <a:rPr lang="en-US"/>
              <a:pPr>
                <a:defRPr/>
              </a:pPr>
              <a:t>10/31/2013</a:t>
            </a:fld>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0B15436B-7198-4C9C-B668-EEFCC469B29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9"/>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Rectangle 10"/>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fld id="{8F20A21F-1F91-4CD3-928B-5E31CBCB8595}" type="datetimeFigureOut">
              <a:rPr lang="en-US"/>
              <a:pPr>
                <a:defRPr/>
              </a:pPr>
              <a:t>10/31/2013</a:t>
            </a:fld>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9812E0F6-0ED1-4C6C-867E-41894016C01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fld id="{0295C8A3-247D-4CE2-9DB9-1484F683D139}" type="datetimeFigureOut">
              <a:rPr lang="en-US"/>
              <a:pPr>
                <a:defRPr/>
              </a:pPr>
              <a:t>10/31/2013</a:t>
            </a:fld>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8459B3DF-E980-43F7-91FB-E26B467182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fld id="{0A71057A-417E-48AC-ADB4-B35CBF817FA4}" type="datetimeFigureOut">
              <a:rPr lang="en-US"/>
              <a:pPr>
                <a:defRPr/>
              </a:pPr>
              <a:t>10/31/2013</a:t>
            </a:fld>
            <a:endParaRPr lang="en-US"/>
          </a:p>
        </p:txBody>
      </p:sp>
      <p:sp>
        <p:nvSpPr>
          <p:cNvPr id="4" name="Slide Number Placeholder 22"/>
          <p:cNvSpPr>
            <a:spLocks noGrp="1"/>
          </p:cNvSpPr>
          <p:nvPr>
            <p:ph type="sldNum" sz="quarter" idx="12"/>
          </p:nvPr>
        </p:nvSpPr>
        <p:spPr/>
        <p:txBody>
          <a:bodyPr/>
          <a:lstStyle>
            <a:lvl1pPr>
              <a:defRPr/>
            </a:lvl1pPr>
          </a:lstStyle>
          <a:p>
            <a:pPr>
              <a:defRPr/>
            </a:pPr>
            <a:fld id="{C1A4B0C4-C9FC-425D-8EC4-426F7CB95A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7"/>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fld id="{4076A7BE-EAEB-40B3-9217-8C80D8806A5B}" type="datetimeFigureOut">
              <a:rPr lang="en-US"/>
              <a:pPr>
                <a:defRPr/>
              </a:pPr>
              <a:t>10/31/2013</a:t>
            </a:fld>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smtClean="0">
                <a:solidFill>
                  <a:schemeClr val="tx2">
                    <a:shade val="90000"/>
                  </a:schemeClr>
                </a:solidFill>
              </a:defRPr>
            </a:lvl1pPr>
            <a:extLst/>
          </a:lstStyle>
          <a:p>
            <a:pPr>
              <a:defRPr/>
            </a:pPr>
            <a:fld id="{728777D3-B606-4C29-8D60-4775F8B84632}" type="slidenum">
              <a:rPr lang="en-US"/>
              <a:pPr>
                <a:defRPr/>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fld id="{7D720C95-EBBA-4535-A590-27B00543B31B}" type="datetimeFigureOut">
              <a:rPr lang="en-US"/>
              <a:pPr>
                <a:defRPr/>
              </a:pPr>
              <a:t>10/31/2013</a:t>
            </a:fld>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smtClean="0">
                <a:solidFill>
                  <a:schemeClr val="tx2">
                    <a:shade val="90000"/>
                  </a:schemeClr>
                </a:solidFill>
              </a:defRPr>
            </a:lvl1pPr>
            <a:extLst/>
          </a:lstStyle>
          <a:p>
            <a:pPr>
              <a:defRPr/>
            </a:pPr>
            <a:fld id="{06EB213A-0BB0-4439-B5A1-891351838896}" type="slidenum">
              <a:rPr lang="en-US"/>
              <a:pPr>
                <a:defRPr/>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smtClean="0">
                <a:solidFill>
                  <a:schemeClr val="bg2">
                    <a:tint val="60000"/>
                    <a:satMod val="155000"/>
                  </a:schemeClr>
                </a:solidFill>
                <a:latin typeface="+mn-lt"/>
                <a:cs typeface="+mn-cs"/>
              </a:defRPr>
            </a:lvl1pPr>
            <a:extLst/>
          </a:lstStyle>
          <a:p>
            <a:pPr>
              <a:defRPr/>
            </a:pPr>
            <a:fld id="{4E723C63-5935-4D54-85F7-86C3AD53CC82}" type="datetimeFigureOut">
              <a:rPr lang="en-US"/>
              <a:pPr>
                <a:defRPr/>
              </a:pPr>
              <a:t>10/31/2013</a:t>
            </a:fld>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smtClean="0">
                <a:solidFill>
                  <a:schemeClr val="tx2">
                    <a:shade val="90000"/>
                  </a:schemeClr>
                </a:solidFill>
                <a:effectLst/>
                <a:latin typeface="+mn-lt"/>
                <a:cs typeface="+mn-cs"/>
              </a:defRPr>
            </a:lvl1pPr>
            <a:extLst/>
          </a:lstStyle>
          <a:p>
            <a:pPr>
              <a:defRPr/>
            </a:pPr>
            <a:fld id="{3B871440-8205-4D1E-89A8-AF54724B28F2}" type="slidenum">
              <a:rPr lang="en-US"/>
              <a:pPr>
                <a:defRPr/>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69" r:id="rId7"/>
    <p:sldLayoutId id="2147483678" r:id="rId8"/>
    <p:sldLayoutId id="2147483679" r:id="rId9"/>
    <p:sldLayoutId id="2147483670" r:id="rId10"/>
    <p:sldLayoutId id="2147483671" r:id="rId11"/>
  </p:sldLayoutIdLst>
  <p:txStyles>
    <p:titleStyle>
      <a:lvl1pPr marL="53975" algn="r" rtl="0" fontAlgn="base">
        <a:spcBef>
          <a:spcPct val="0"/>
        </a:spcBef>
        <a:spcAft>
          <a:spcPct val="0"/>
        </a:spcAft>
        <a:defRPr sz="4600" kern="1200">
          <a:solidFill>
            <a:srgbClr val="FFFF9A"/>
          </a:solidFill>
          <a:effectLst>
            <a:outerShdw blurRad="38100" dist="25500" dir="5400000" algn="tl" rotWithShape="0">
              <a:srgbClr val="000000">
                <a:satMod val="180000"/>
                <a:alpha val="75000"/>
              </a:srgbClr>
            </a:outerShdw>
          </a:effectLst>
          <a:latin typeface="+mj-lt"/>
          <a:ea typeface="+mj-ea"/>
          <a:cs typeface="+mj-cs"/>
        </a:defRPr>
      </a:lvl1pPr>
      <a:lvl2pPr marL="53975" algn="r" rtl="0" fontAlgn="base">
        <a:spcBef>
          <a:spcPct val="0"/>
        </a:spcBef>
        <a:spcAft>
          <a:spcPct val="0"/>
        </a:spcAft>
        <a:defRPr sz="4600">
          <a:solidFill>
            <a:srgbClr val="FFFF9A"/>
          </a:solidFill>
          <a:latin typeface="Rockwell"/>
        </a:defRPr>
      </a:lvl2pPr>
      <a:lvl3pPr marL="53975" algn="r" rtl="0" fontAlgn="base">
        <a:spcBef>
          <a:spcPct val="0"/>
        </a:spcBef>
        <a:spcAft>
          <a:spcPct val="0"/>
        </a:spcAft>
        <a:defRPr sz="4600">
          <a:solidFill>
            <a:srgbClr val="FFFF9A"/>
          </a:solidFill>
          <a:latin typeface="Rockwell"/>
        </a:defRPr>
      </a:lvl3pPr>
      <a:lvl4pPr marL="53975" algn="r" rtl="0" fontAlgn="base">
        <a:spcBef>
          <a:spcPct val="0"/>
        </a:spcBef>
        <a:spcAft>
          <a:spcPct val="0"/>
        </a:spcAft>
        <a:defRPr sz="4600">
          <a:solidFill>
            <a:srgbClr val="FFFF9A"/>
          </a:solidFill>
          <a:latin typeface="Rockwell"/>
        </a:defRPr>
      </a:lvl4pPr>
      <a:lvl5pPr marL="53975" algn="r" rtl="0" fontAlgn="base">
        <a:spcBef>
          <a:spcPct val="0"/>
        </a:spcBef>
        <a:spcAft>
          <a:spcPct val="0"/>
        </a:spcAft>
        <a:defRPr sz="4600">
          <a:solidFill>
            <a:srgbClr val="FFFF9A"/>
          </a:solidFill>
          <a:latin typeface="Rockwell"/>
        </a:defRPr>
      </a:lvl5pPr>
      <a:lvl6pPr marL="511175" algn="r" rtl="0" fontAlgn="base">
        <a:spcBef>
          <a:spcPct val="0"/>
        </a:spcBef>
        <a:spcAft>
          <a:spcPct val="0"/>
        </a:spcAft>
        <a:defRPr sz="4600">
          <a:solidFill>
            <a:srgbClr val="FFFF9A"/>
          </a:solidFill>
          <a:latin typeface="Rockwell"/>
        </a:defRPr>
      </a:lvl6pPr>
      <a:lvl7pPr marL="968375" algn="r" rtl="0" fontAlgn="base">
        <a:spcBef>
          <a:spcPct val="0"/>
        </a:spcBef>
        <a:spcAft>
          <a:spcPct val="0"/>
        </a:spcAft>
        <a:defRPr sz="4600">
          <a:solidFill>
            <a:srgbClr val="FFFF9A"/>
          </a:solidFill>
          <a:latin typeface="Rockwell"/>
        </a:defRPr>
      </a:lvl7pPr>
      <a:lvl8pPr marL="1425575" algn="r" rtl="0" fontAlgn="base">
        <a:spcBef>
          <a:spcPct val="0"/>
        </a:spcBef>
        <a:spcAft>
          <a:spcPct val="0"/>
        </a:spcAft>
        <a:defRPr sz="4600">
          <a:solidFill>
            <a:srgbClr val="FFFF9A"/>
          </a:solidFill>
          <a:latin typeface="Rockwell"/>
        </a:defRPr>
      </a:lvl8pPr>
      <a:lvl9pPr marL="1882775" algn="r" rtl="0" fontAlgn="base">
        <a:spcBef>
          <a:spcPct val="0"/>
        </a:spcBef>
        <a:spcAft>
          <a:spcPct val="0"/>
        </a:spcAft>
        <a:defRPr sz="4600">
          <a:solidFill>
            <a:srgbClr val="FFFF9A"/>
          </a:solidFill>
          <a:latin typeface="Rockwell"/>
        </a:defRPr>
      </a:lvl9pPr>
      <a:extLst/>
    </p:titleStyle>
    <p:bodyStyle>
      <a:lvl1pPr marL="292100" indent="-292100" algn="l" rtl="0" fontAlgn="base">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fontAlgn="base">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fontAlgn="base">
        <a:spcBef>
          <a:spcPts val="400"/>
        </a:spcBef>
        <a:spcAft>
          <a:spcPct val="0"/>
        </a:spcAft>
        <a:buClr>
          <a:srgbClr val="E7BC29"/>
        </a:buClr>
        <a:buSzPct val="100000"/>
        <a:buFont typeface="Wingdings 2" pitchFamily="18" charset="2"/>
        <a:buChar char=""/>
        <a:defRPr sz="2300" kern="1200">
          <a:solidFill>
            <a:schemeClr val="tx1"/>
          </a:solidFill>
          <a:latin typeface="+mn-lt"/>
          <a:ea typeface="+mn-ea"/>
          <a:cs typeface="+mn-cs"/>
        </a:defRPr>
      </a:lvl3pPr>
      <a:lvl4pPr marL="1004888" indent="-182563" algn="l" rtl="0" fontAlgn="base">
        <a:spcBef>
          <a:spcPts val="400"/>
        </a:spcBef>
        <a:spcAft>
          <a:spcPct val="0"/>
        </a:spcAft>
        <a:buClr>
          <a:srgbClr val="E7BC29"/>
        </a:buClr>
        <a:buSzPct val="100000"/>
        <a:buFont typeface="Wingdings 2" pitchFamily="18" charset="2"/>
        <a:buChar char=""/>
        <a:defRPr sz="2000" kern="1200">
          <a:solidFill>
            <a:schemeClr val="tx1"/>
          </a:solidFill>
          <a:latin typeface="+mn-lt"/>
          <a:ea typeface="+mn-ea"/>
          <a:cs typeface="+mn-cs"/>
        </a:defRPr>
      </a:lvl4pPr>
      <a:lvl5pPr marL="1187450" indent="-182563" algn="l" rtl="0" fontAlgn="base">
        <a:spcBef>
          <a:spcPts val="400"/>
        </a:spcBef>
        <a:spcAft>
          <a:spcPct val="0"/>
        </a:spcAft>
        <a:buClr>
          <a:srgbClr val="E7BC29"/>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solidFill>
                  <a:schemeClr val="tx2">
                    <a:tint val="100000"/>
                    <a:shade val="90000"/>
                    <a:satMod val="250000"/>
                    <a:alpha val="100000"/>
                  </a:schemeClr>
                </a:solidFill>
              </a:rPr>
              <a:t>Local Content Requirements in the Oil and Gas Sector</a:t>
            </a:r>
            <a:endParaRPr lang="en-US" dirty="0">
              <a:solidFill>
                <a:schemeClr val="tx2">
                  <a:tint val="100000"/>
                  <a:shade val="90000"/>
                  <a:satMod val="250000"/>
                  <a:alpha val="100000"/>
                </a:schemeClr>
              </a:solidFill>
            </a:endParaRPr>
          </a:p>
        </p:txBody>
      </p:sp>
      <p:sp>
        <p:nvSpPr>
          <p:cNvPr id="14338" name="Subtitle 2"/>
          <p:cNvSpPr>
            <a:spLocks noGrp="1"/>
          </p:cNvSpPr>
          <p:nvPr>
            <p:ph type="subTitle" idx="1"/>
          </p:nvPr>
        </p:nvSpPr>
        <p:spPr>
          <a:xfrm>
            <a:off x="1371600" y="3886200"/>
            <a:ext cx="7391400" cy="2438400"/>
          </a:xfrm>
        </p:spPr>
        <p:txBody>
          <a:bodyPr/>
          <a:lstStyle/>
          <a:p>
            <a:pPr>
              <a:spcBef>
                <a:spcPct val="0"/>
              </a:spcBef>
            </a:pPr>
            <a:r>
              <a:rPr lang="en-US" b="1" smtClean="0"/>
              <a:t>Aluisio de Lima-Campos</a:t>
            </a:r>
          </a:p>
          <a:p>
            <a:pPr>
              <a:spcBef>
                <a:spcPct val="0"/>
              </a:spcBef>
            </a:pPr>
            <a:r>
              <a:rPr lang="en-US" sz="2400" smtClean="0"/>
              <a:t>Chairman, ABCI Institute; </a:t>
            </a:r>
          </a:p>
          <a:p>
            <a:pPr>
              <a:spcBef>
                <a:spcPct val="0"/>
              </a:spcBef>
            </a:pPr>
            <a:r>
              <a:rPr lang="en-US" sz="2400" smtClean="0"/>
              <a:t>Adjunct Professor, American University Washington College of Law</a:t>
            </a:r>
          </a:p>
          <a:p>
            <a:pPr>
              <a:spcBef>
                <a:spcPct val="0"/>
              </a:spcBef>
            </a:pPr>
            <a:r>
              <a:rPr lang="en-US" sz="2400" smtClean="0"/>
              <a:t>Vienna, September 30, 2013</a:t>
            </a:r>
            <a:r>
              <a:rPr lang="en-US" smtClean="0"/>
              <a:t> </a:t>
            </a:r>
          </a:p>
          <a:p>
            <a:pPr>
              <a:spcBef>
                <a:spcPct val="0"/>
              </a:spcBef>
            </a:pP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The Pre-Salt first Bidding</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524000"/>
            <a:ext cx="8229600" cy="5181600"/>
          </a:xfrm>
        </p:spPr>
        <p:txBody>
          <a:bodyPr>
            <a:normAutofit fontScale="70000" lnSpcReduction="20000"/>
          </a:bodyPr>
          <a:lstStyle/>
          <a:p>
            <a:pPr fontAlgn="auto">
              <a:lnSpc>
                <a:spcPct val="170000"/>
              </a:lnSpc>
              <a:spcBef>
                <a:spcPts val="0"/>
              </a:spcBef>
              <a:spcAft>
                <a:spcPts val="0"/>
              </a:spcAft>
              <a:buFont typeface="Wingdings 2"/>
              <a:buChar char=""/>
              <a:defRPr/>
            </a:pPr>
            <a:r>
              <a:rPr lang="en-US" dirty="0" smtClean="0"/>
              <a:t>Libra Oilfield – Santos Basin (11 companies bidding)</a:t>
            </a:r>
          </a:p>
          <a:p>
            <a:pPr fontAlgn="auto">
              <a:lnSpc>
                <a:spcPct val="170000"/>
              </a:lnSpc>
              <a:spcBef>
                <a:spcPts val="0"/>
              </a:spcBef>
              <a:spcAft>
                <a:spcPts val="0"/>
              </a:spcAft>
              <a:buFont typeface="Wingdings 2"/>
              <a:buChar char=""/>
              <a:defRPr/>
            </a:pPr>
            <a:r>
              <a:rPr lang="en-US" dirty="0" smtClean="0"/>
              <a:t> May compete consortia composed of up to five companies with a R$ 610 million minimum investment;</a:t>
            </a:r>
          </a:p>
          <a:p>
            <a:pPr fontAlgn="auto">
              <a:lnSpc>
                <a:spcPct val="170000"/>
              </a:lnSpc>
              <a:spcBef>
                <a:spcPts val="0"/>
              </a:spcBef>
              <a:spcAft>
                <a:spcPts val="0"/>
              </a:spcAft>
              <a:buFont typeface="Wingdings 2"/>
              <a:buChar char=""/>
              <a:defRPr/>
            </a:pPr>
            <a:r>
              <a:rPr lang="en-US" dirty="0" smtClean="0"/>
              <a:t>The winner will be established based on the best return for the Brazilian government, with a price established at between US$100-120 p/barrel;</a:t>
            </a:r>
          </a:p>
          <a:p>
            <a:pPr fontAlgn="auto">
              <a:lnSpc>
                <a:spcPct val="170000"/>
              </a:lnSpc>
              <a:spcBef>
                <a:spcPts val="0"/>
              </a:spcBef>
              <a:spcAft>
                <a:spcPts val="0"/>
              </a:spcAft>
              <a:buFont typeface="Wingdings 2"/>
              <a:buChar char=""/>
              <a:defRPr/>
            </a:pPr>
            <a:r>
              <a:rPr lang="en-US" dirty="0" smtClean="0"/>
              <a:t>Petrobras is the operator, with a minimum share of 30%, and can also participate in a bidding consortium;</a:t>
            </a:r>
          </a:p>
          <a:p>
            <a:pPr fontAlgn="auto">
              <a:lnSpc>
                <a:spcPct val="170000"/>
              </a:lnSpc>
              <a:spcBef>
                <a:spcPts val="0"/>
              </a:spcBef>
              <a:spcAft>
                <a:spcPts val="0"/>
              </a:spcAft>
              <a:buFont typeface="Wingdings 2"/>
              <a:buChar char=""/>
              <a:defRPr/>
            </a:pPr>
            <a:r>
              <a:rPr lang="en-US" dirty="0" smtClean="0"/>
              <a:t>A signing bonus of R$15 billion must be paid to the Brazilian government.</a:t>
            </a:r>
          </a:p>
          <a:p>
            <a:pPr fontAlgn="auto">
              <a:spcBef>
                <a:spcPts val="0"/>
              </a:spcBef>
              <a:spcAft>
                <a:spcPts val="0"/>
              </a:spcAft>
              <a:buFont typeface="Wingdings 2"/>
              <a:buChar cha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fontAlgn="auto">
              <a:spcAft>
                <a:spcPts val="0"/>
              </a:spcAft>
              <a:defRPr/>
            </a:pPr>
            <a:r>
              <a:rPr lang="en-US" dirty="0" smtClean="0">
                <a:solidFill>
                  <a:schemeClr val="tx2">
                    <a:tint val="100000"/>
                    <a:shade val="90000"/>
                    <a:satMod val="250000"/>
                    <a:alpha val="100000"/>
                  </a:schemeClr>
                </a:solidFill>
              </a:rPr>
              <a:t>The Pre-Salt first Bidding</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906962"/>
          </a:xfrm>
        </p:spPr>
        <p:txBody>
          <a:bodyPr>
            <a:normAutofit fontScale="92500" lnSpcReduction="20000"/>
          </a:bodyPr>
          <a:lstStyle/>
          <a:p>
            <a:pPr fontAlgn="auto">
              <a:lnSpc>
                <a:spcPct val="170000"/>
              </a:lnSpc>
              <a:spcBef>
                <a:spcPts val="0"/>
              </a:spcBef>
              <a:spcAft>
                <a:spcPts val="0"/>
              </a:spcAft>
              <a:buFont typeface="Wingdings 2"/>
              <a:buChar char=""/>
              <a:defRPr/>
            </a:pPr>
            <a:r>
              <a:rPr lang="en-US" dirty="0" smtClean="0"/>
              <a:t>For the exploration phase, the minimum LC  is 37%.</a:t>
            </a:r>
          </a:p>
          <a:p>
            <a:pPr fontAlgn="auto">
              <a:lnSpc>
                <a:spcPct val="170000"/>
              </a:lnSpc>
              <a:spcBef>
                <a:spcPts val="0"/>
              </a:spcBef>
              <a:spcAft>
                <a:spcPts val="0"/>
              </a:spcAft>
              <a:buFont typeface="Wingdings 2"/>
              <a:buChar char=""/>
              <a:defRPr/>
            </a:pPr>
            <a:r>
              <a:rPr lang="en-US" dirty="0" smtClean="0"/>
              <a:t>For the development phase, the corresponding figure is 55% for the first oil produced until 2021 and 59% thereafter.</a:t>
            </a:r>
            <a:r>
              <a:rPr lang="pt-BR" dirty="0" smtClean="0">
                <a:solidFill>
                  <a:srgbClr val="FF0000"/>
                </a:solidFill>
              </a:rPr>
              <a:t> </a:t>
            </a:r>
            <a:r>
              <a:rPr lang="pt-BR" dirty="0"/>
              <a:t/>
            </a:r>
            <a:br>
              <a:rPr lang="pt-BR" dirty="0"/>
            </a:br>
            <a:r>
              <a:rPr lang="pt-BR" dirty="0"/>
              <a:t/>
            </a:r>
            <a:br>
              <a:rPr lang="pt-BR" dirty="0"/>
            </a:br>
            <a:endParaRPr lang="pt-BR" dirty="0"/>
          </a:p>
          <a:p>
            <a:pPr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algn="ctr" fontAlgn="auto">
              <a:spcAft>
                <a:spcPts val="0"/>
              </a:spcAft>
              <a:defRPr/>
            </a:pPr>
            <a:r>
              <a:rPr lang="en-US" dirty="0" smtClean="0">
                <a:solidFill>
                  <a:schemeClr val="tx2">
                    <a:tint val="100000"/>
                    <a:shade val="90000"/>
                    <a:satMod val="250000"/>
                    <a:alpha val="100000"/>
                  </a:schemeClr>
                </a:solidFill>
              </a:rPr>
              <a:t>Policy Objectives can be Undermined</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983162"/>
          </a:xfrm>
        </p:spPr>
        <p:txBody>
          <a:bodyPr>
            <a:normAutofit/>
          </a:bodyPr>
          <a:lstStyle/>
          <a:p>
            <a:pPr>
              <a:lnSpc>
                <a:spcPct val="160000"/>
              </a:lnSpc>
            </a:pPr>
            <a:r>
              <a:rPr lang="en-US" sz="2700" smtClean="0"/>
              <a:t>Lack of incentives to and lack of firm commitment by local industry to become competitive </a:t>
            </a:r>
          </a:p>
          <a:p>
            <a:pPr>
              <a:lnSpc>
                <a:spcPct val="160000"/>
              </a:lnSpc>
            </a:pPr>
            <a:r>
              <a:rPr lang="en-US" sz="2700" smtClean="0"/>
              <a:t>Open-ended protection of local industry;</a:t>
            </a:r>
          </a:p>
          <a:p>
            <a:pPr>
              <a:lnSpc>
                <a:spcPct val="160000"/>
              </a:lnSpc>
            </a:pPr>
            <a:r>
              <a:rPr lang="en-US" sz="2700" smtClean="0"/>
              <a:t>No planned gradual reduction of LCRs overtime;</a:t>
            </a:r>
          </a:p>
          <a:p>
            <a:pPr>
              <a:lnSpc>
                <a:spcPct val="160000"/>
              </a:lnSpc>
            </a:pPr>
            <a:r>
              <a:rPr lang="en-US" sz="2700" smtClean="0"/>
              <a:t>No clear goals;</a:t>
            </a:r>
          </a:p>
          <a:p>
            <a:pPr>
              <a:lnSpc>
                <a:spcPct val="160000"/>
              </a:lnSpc>
            </a:pPr>
            <a:r>
              <a:rPr lang="en-US" sz="2700" smtClean="0"/>
              <a:t>High administrative costs.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WTO disputes on LCR</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fontScale="85000" lnSpcReduction="20000"/>
          </a:bodyPr>
          <a:lstStyle/>
          <a:p>
            <a:pPr fontAlgn="auto">
              <a:lnSpc>
                <a:spcPct val="150000"/>
              </a:lnSpc>
              <a:spcBef>
                <a:spcPts val="0"/>
              </a:spcBef>
              <a:spcAft>
                <a:spcPts val="0"/>
              </a:spcAft>
              <a:buFont typeface="Wingdings 2"/>
              <a:buChar char=""/>
              <a:defRPr/>
            </a:pPr>
            <a:r>
              <a:rPr lang="en-US" dirty="0" smtClean="0"/>
              <a:t>DS412 - Canada — Certain Measures Affecting the Renewable Energy Generation Sector </a:t>
            </a:r>
          </a:p>
          <a:p>
            <a:pPr fontAlgn="auto">
              <a:lnSpc>
                <a:spcPct val="150000"/>
              </a:lnSpc>
              <a:spcBef>
                <a:spcPts val="0"/>
              </a:spcBef>
              <a:spcAft>
                <a:spcPts val="0"/>
              </a:spcAft>
              <a:buFont typeface="Wingdings 2"/>
              <a:buChar char=""/>
              <a:defRPr/>
            </a:pPr>
            <a:r>
              <a:rPr lang="en-US" dirty="0" smtClean="0"/>
              <a:t>Japan alleged that Canada’s use of LCR was not in accordance with GATT and TRIMS agreements.</a:t>
            </a:r>
          </a:p>
          <a:p>
            <a:pPr fontAlgn="auto">
              <a:lnSpc>
                <a:spcPct val="150000"/>
              </a:lnSpc>
              <a:spcBef>
                <a:spcPts val="0"/>
              </a:spcBef>
              <a:spcAft>
                <a:spcPts val="0"/>
              </a:spcAft>
              <a:buFont typeface="Wingdings 2"/>
              <a:buChar char=""/>
              <a:defRPr/>
            </a:pPr>
            <a:r>
              <a:rPr lang="en-US" dirty="0" smtClean="0"/>
              <a:t>Canada argued that its program was consistent with </a:t>
            </a:r>
            <a:r>
              <a:rPr lang="en-US" u="sng" dirty="0" smtClean="0"/>
              <a:t>Art III:8(a) of GATT</a:t>
            </a:r>
            <a:r>
              <a:rPr lang="en-US" dirty="0" smtClean="0"/>
              <a:t> because the LCRs have environmental objectives and were not for profit.</a:t>
            </a:r>
          </a:p>
          <a:p>
            <a:pPr fontAlgn="auto">
              <a:lnSpc>
                <a:spcPct val="150000"/>
              </a:lnSpc>
              <a:spcBef>
                <a:spcPts val="0"/>
              </a:spcBef>
              <a:spcAft>
                <a:spcPts val="0"/>
              </a:spcAft>
              <a:buFont typeface="Wingdings 2"/>
              <a:buChar char=""/>
              <a:defRPr/>
            </a:pPr>
            <a:r>
              <a:rPr lang="en-US" dirty="0" smtClean="0"/>
              <a:t>The WTO AB agreed with Japan (May 6, 2013).</a:t>
            </a:r>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None/>
              <a:defRPr/>
            </a:pPr>
            <a:endParaRPr lang="en-US" dirty="0" smtClean="0"/>
          </a:p>
          <a:p>
            <a:pPr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WTO Disputes on LCR</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fontScale="70000" lnSpcReduction="20000"/>
          </a:bodyPr>
          <a:lstStyle/>
          <a:p>
            <a:pPr fontAlgn="auto">
              <a:lnSpc>
                <a:spcPct val="160000"/>
              </a:lnSpc>
              <a:spcBef>
                <a:spcPts val="0"/>
              </a:spcBef>
              <a:spcAft>
                <a:spcPts val="0"/>
              </a:spcAft>
              <a:buFont typeface="Wingdings 2"/>
              <a:buChar char=""/>
              <a:defRPr/>
            </a:pPr>
            <a:r>
              <a:rPr lang="en-US" dirty="0" smtClean="0"/>
              <a:t>DS456 - India — Certain Measures Relating to Solar Cells and Solar Modules (Complainant: United States)</a:t>
            </a:r>
          </a:p>
          <a:p>
            <a:pPr fontAlgn="auto">
              <a:lnSpc>
                <a:spcPct val="160000"/>
              </a:lnSpc>
              <a:spcBef>
                <a:spcPts val="0"/>
              </a:spcBef>
              <a:spcAft>
                <a:spcPts val="0"/>
              </a:spcAft>
              <a:buFont typeface="Wingdings 2"/>
              <a:buChar char=""/>
              <a:defRPr/>
            </a:pPr>
            <a:r>
              <a:rPr lang="en-US" dirty="0" smtClean="0"/>
              <a:t>The U.S. (Feb. 6, 2013) started a DS case against India related to LCR under the </a:t>
            </a:r>
            <a:r>
              <a:rPr lang="en-US" dirty="0" err="1" smtClean="0"/>
              <a:t>Jawaharial</a:t>
            </a:r>
            <a:r>
              <a:rPr lang="en-US" dirty="0" smtClean="0"/>
              <a:t> Nehru National Solar Mission (“NSM”) for solar cells and solar modules claiming that the program is inconsistent with GATT and TRIMS agreements;</a:t>
            </a:r>
          </a:p>
          <a:p>
            <a:pPr fontAlgn="auto">
              <a:lnSpc>
                <a:spcPct val="160000"/>
              </a:lnSpc>
              <a:spcBef>
                <a:spcPts val="0"/>
              </a:spcBef>
              <a:spcAft>
                <a:spcPts val="0"/>
              </a:spcAft>
              <a:buFont typeface="Wingdings 2"/>
              <a:buChar char=""/>
              <a:defRPr/>
            </a:pPr>
            <a:r>
              <a:rPr lang="en-US" dirty="0" smtClean="0"/>
              <a:t>No decisions issued yet.</a:t>
            </a:r>
          </a:p>
          <a:p>
            <a:pPr fontAlgn="auto">
              <a:spcBef>
                <a:spcPts val="0"/>
              </a:spcBef>
              <a:spcAft>
                <a:spcPts val="0"/>
              </a:spcAft>
              <a:buFont typeface="Wingdings 2"/>
              <a:buChar char=""/>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401762"/>
          </a:xfrm>
        </p:spPr>
        <p:txBody>
          <a:bodyPr/>
          <a:lstStyle/>
          <a:p>
            <a:pPr marL="54864" algn="ctr" fontAlgn="auto">
              <a:spcAft>
                <a:spcPts val="0"/>
              </a:spcAft>
              <a:defRPr/>
            </a:pPr>
            <a:r>
              <a:rPr lang="en-US" sz="3300" dirty="0" smtClean="0">
                <a:solidFill>
                  <a:srgbClr val="EAEBDE">
                    <a:tint val="100000"/>
                    <a:shade val="90000"/>
                    <a:satMod val="250000"/>
                    <a:alpha val="100000"/>
                  </a:srgbClr>
                </a:solidFill>
              </a:rPr>
              <a:t>WTO Provisions that may apply </a:t>
            </a:r>
            <a:br>
              <a:rPr lang="en-US" sz="3300" dirty="0" smtClean="0">
                <a:solidFill>
                  <a:srgbClr val="EAEBDE">
                    <a:tint val="100000"/>
                    <a:shade val="90000"/>
                    <a:satMod val="250000"/>
                    <a:alpha val="100000"/>
                  </a:srgbClr>
                </a:solidFill>
              </a:rPr>
            </a:br>
            <a:r>
              <a:rPr lang="en-US" sz="3300" dirty="0" smtClean="0">
                <a:solidFill>
                  <a:srgbClr val="EAEBDE">
                    <a:tint val="100000"/>
                    <a:shade val="90000"/>
                    <a:satMod val="250000"/>
                    <a:alpha val="100000"/>
                  </a:srgbClr>
                </a:solidFill>
              </a:rPr>
              <a:t>to LCRs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752600"/>
            <a:ext cx="8229600" cy="5105400"/>
          </a:xfrm>
        </p:spPr>
        <p:txBody>
          <a:bodyPr>
            <a:normAutofit fontScale="40000" lnSpcReduction="20000"/>
          </a:bodyPr>
          <a:lstStyle/>
          <a:p>
            <a:pPr fontAlgn="auto">
              <a:lnSpc>
                <a:spcPct val="170000"/>
              </a:lnSpc>
              <a:spcBef>
                <a:spcPts val="0"/>
              </a:spcBef>
              <a:spcAft>
                <a:spcPts val="0"/>
              </a:spcAft>
              <a:buFont typeface="Wingdings 2"/>
              <a:buChar char=""/>
              <a:defRPr/>
            </a:pPr>
            <a:r>
              <a:rPr lang="en-US" sz="4800" u="sng" dirty="0" smtClean="0"/>
              <a:t>Art III:4 GATT:</a:t>
            </a:r>
            <a:r>
              <a:rPr lang="en-US" sz="4800" dirty="0" smtClean="0"/>
              <a:t> National Treatment Principle </a:t>
            </a:r>
          </a:p>
          <a:p>
            <a:pPr fontAlgn="auto">
              <a:lnSpc>
                <a:spcPct val="170000"/>
              </a:lnSpc>
              <a:spcBef>
                <a:spcPts val="0"/>
              </a:spcBef>
              <a:spcAft>
                <a:spcPts val="0"/>
              </a:spcAft>
              <a:buFont typeface="Wingdings 2"/>
              <a:buChar char=""/>
              <a:defRPr/>
            </a:pPr>
            <a:r>
              <a:rPr lang="en-US" sz="4800" dirty="0" smtClean="0"/>
              <a:t>The products of the territory of any contracting party imported into the territory of any other contracting party shall be accorded treatment no less favorable than that accorded to like products of national origin in respect of all laws, regulations and requirements affecting their internal sale, offering for sale, purchase, transportation, distribution or use. The provisions of this paragraph shall not prevent the application of differential internal transportation charges which are based exclusively on the economic operation of the means of transport and not on the nationality of the product.</a:t>
            </a:r>
            <a:r>
              <a:rPr lang="en-US" sz="4800" u="sng" dirty="0" smtClean="0"/>
              <a:t> </a:t>
            </a:r>
            <a:endParaRPr lang="en-US" sz="4800" dirty="0" smtClean="0"/>
          </a:p>
          <a:p>
            <a:pPr fontAlgn="auto">
              <a:spcBef>
                <a:spcPts val="0"/>
              </a:spcBef>
              <a:spcAft>
                <a:spcPts val="0"/>
              </a:spcAft>
              <a:buFont typeface="Wingdings 2"/>
              <a:buChar char=""/>
              <a:defRPr/>
            </a:pPr>
            <a:endParaRPr lang="en-US" sz="4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sz="3300" dirty="0" smtClean="0">
                <a:solidFill>
                  <a:srgbClr val="EAEBDE">
                    <a:tint val="100000"/>
                    <a:shade val="90000"/>
                    <a:satMod val="250000"/>
                    <a:alpha val="100000"/>
                  </a:srgbClr>
                </a:solidFill>
              </a:rPr>
              <a:t>WTO Provisions that may apply </a:t>
            </a:r>
            <a:br>
              <a:rPr lang="en-US" sz="3300" dirty="0" smtClean="0">
                <a:solidFill>
                  <a:srgbClr val="EAEBDE">
                    <a:tint val="100000"/>
                    <a:shade val="90000"/>
                    <a:satMod val="250000"/>
                    <a:alpha val="100000"/>
                  </a:srgbClr>
                </a:solidFill>
              </a:rPr>
            </a:br>
            <a:r>
              <a:rPr lang="en-US" sz="3300" dirty="0" smtClean="0">
                <a:solidFill>
                  <a:srgbClr val="EAEBDE">
                    <a:tint val="100000"/>
                    <a:shade val="90000"/>
                    <a:satMod val="250000"/>
                    <a:alpha val="100000"/>
                  </a:srgbClr>
                </a:solidFill>
              </a:rPr>
              <a:t>to LCRs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fontScale="62500" lnSpcReduction="20000"/>
          </a:bodyPr>
          <a:lstStyle/>
          <a:p>
            <a:pPr fontAlgn="auto">
              <a:lnSpc>
                <a:spcPct val="170000"/>
              </a:lnSpc>
              <a:spcBef>
                <a:spcPts val="0"/>
              </a:spcBef>
              <a:spcAft>
                <a:spcPts val="0"/>
              </a:spcAft>
              <a:buFont typeface="Wingdings 2"/>
              <a:buChar char=""/>
              <a:defRPr/>
            </a:pPr>
            <a:r>
              <a:rPr lang="en-US" u="sng" dirty="0" smtClean="0"/>
              <a:t>Art III:5 GATT</a:t>
            </a:r>
            <a:r>
              <a:rPr lang="en-US" dirty="0" smtClean="0"/>
              <a:t>: </a:t>
            </a:r>
          </a:p>
          <a:p>
            <a:pPr fontAlgn="auto">
              <a:lnSpc>
                <a:spcPct val="170000"/>
              </a:lnSpc>
              <a:spcBef>
                <a:spcPts val="0"/>
              </a:spcBef>
              <a:spcAft>
                <a:spcPts val="0"/>
              </a:spcAft>
              <a:buFont typeface="Wingdings 2"/>
              <a:buChar char=""/>
              <a:defRPr/>
            </a:pPr>
            <a:r>
              <a:rPr lang="en-US" dirty="0" smtClean="0"/>
              <a:t>       No contracting party shall establish or maintain any internal quantitative regulation relating to the mixture, processing or use of products in specified amounts or proportions which requires, directly or indirectly, that any specified amount or proportion of any product which is the subject of the regulation must be supplied from domestic sources. Moreover, no contracting party shall otherwise apply internal quantitative regulations in a manner contrary to the principles set forth in paragraph 1.</a:t>
            </a:r>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sz="3300" dirty="0" smtClean="0">
                <a:solidFill>
                  <a:srgbClr val="EAEBDE">
                    <a:tint val="100000"/>
                    <a:shade val="90000"/>
                    <a:satMod val="250000"/>
                    <a:alpha val="100000"/>
                  </a:srgbClr>
                </a:solidFill>
              </a:rPr>
              <a:t>WTO Provisions that may apply </a:t>
            </a:r>
            <a:br>
              <a:rPr lang="en-US" sz="3300" dirty="0" smtClean="0">
                <a:solidFill>
                  <a:srgbClr val="EAEBDE">
                    <a:tint val="100000"/>
                    <a:shade val="90000"/>
                    <a:satMod val="250000"/>
                    <a:alpha val="100000"/>
                  </a:srgbClr>
                </a:solidFill>
              </a:rPr>
            </a:br>
            <a:r>
              <a:rPr lang="en-US" sz="3300" dirty="0" smtClean="0">
                <a:solidFill>
                  <a:srgbClr val="EAEBDE">
                    <a:tint val="100000"/>
                    <a:shade val="90000"/>
                    <a:satMod val="250000"/>
                    <a:alpha val="100000"/>
                  </a:srgbClr>
                </a:solidFill>
              </a:rPr>
              <a:t>to LCRs</a:t>
            </a:r>
            <a:endParaRPr lang="en-US" sz="3300"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fontScale="70000" lnSpcReduction="20000"/>
          </a:bodyPr>
          <a:lstStyle/>
          <a:p>
            <a:pPr fontAlgn="auto">
              <a:spcBef>
                <a:spcPts val="0"/>
              </a:spcBef>
              <a:spcAft>
                <a:spcPts val="0"/>
              </a:spcAft>
              <a:buFont typeface="Wingdings 2"/>
              <a:buChar char=""/>
              <a:defRPr/>
            </a:pPr>
            <a:r>
              <a:rPr lang="en-US" dirty="0" smtClean="0"/>
              <a:t>Art. III:8 GATT</a:t>
            </a:r>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r>
              <a:rPr lang="en-US" dirty="0" smtClean="0"/>
              <a:t>(</a:t>
            </a:r>
            <a:r>
              <a:rPr lang="en-US" i="1" dirty="0" smtClean="0"/>
              <a:t>a</a:t>
            </a:r>
            <a:r>
              <a:rPr lang="en-US" dirty="0" smtClean="0"/>
              <a:t>)      The provisions of this Article shall not apply to laws, regulations or requirements governing the procurement by governmental agencies of products purchased for governmental purposes and not with a view to commercial resale or with a view to use in the production of goods for commercial sale.</a:t>
            </a:r>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r>
              <a:rPr lang="en-US" dirty="0" smtClean="0"/>
              <a:t>(</a:t>
            </a:r>
            <a:r>
              <a:rPr lang="en-US" i="1" dirty="0" smtClean="0"/>
              <a:t>b</a:t>
            </a:r>
            <a:r>
              <a:rPr lang="en-US" dirty="0" smtClean="0"/>
              <a:t>)      The provisions of this Article shall not prevent the payment of subsidies exclusively to domestic producers, including payments to domestic producers derived from the proceeds of internal taxes or charges applied consistently with the provisions of this Article and subsidies effected through governmental purchases of domestic products.</a:t>
            </a:r>
          </a:p>
          <a:p>
            <a:pPr fontAlgn="auto">
              <a:spcBef>
                <a:spcPts val="0"/>
              </a:spcBef>
              <a:spcAft>
                <a:spcPts val="0"/>
              </a:spcAft>
              <a:buFont typeface="Wingdings 2"/>
              <a:buChar cha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sz="3300" dirty="0" smtClean="0">
                <a:solidFill>
                  <a:srgbClr val="EAEBDE">
                    <a:tint val="100000"/>
                    <a:shade val="90000"/>
                    <a:satMod val="250000"/>
                    <a:alpha val="100000"/>
                  </a:srgbClr>
                </a:solidFill>
              </a:rPr>
              <a:t>WTO Provisions that may apply </a:t>
            </a:r>
            <a:br>
              <a:rPr lang="en-US" sz="3300" dirty="0" smtClean="0">
                <a:solidFill>
                  <a:srgbClr val="EAEBDE">
                    <a:tint val="100000"/>
                    <a:shade val="90000"/>
                    <a:satMod val="250000"/>
                    <a:alpha val="100000"/>
                  </a:srgbClr>
                </a:solidFill>
              </a:rPr>
            </a:br>
            <a:r>
              <a:rPr lang="en-US" sz="3300" dirty="0" smtClean="0">
                <a:solidFill>
                  <a:srgbClr val="EAEBDE">
                    <a:tint val="100000"/>
                    <a:shade val="90000"/>
                    <a:satMod val="250000"/>
                    <a:alpha val="100000"/>
                  </a:srgbClr>
                </a:solidFill>
              </a:rPr>
              <a:t>to LCRs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371600"/>
            <a:ext cx="8229600" cy="5486400"/>
          </a:xfrm>
        </p:spPr>
        <p:txBody>
          <a:bodyPr>
            <a:normAutofit fontScale="47500" lnSpcReduction="20000"/>
          </a:bodyPr>
          <a:lstStyle/>
          <a:p>
            <a:pPr fontAlgn="auto">
              <a:lnSpc>
                <a:spcPct val="170000"/>
              </a:lnSpc>
              <a:spcBef>
                <a:spcPts val="0"/>
              </a:spcBef>
              <a:spcAft>
                <a:spcPts val="0"/>
              </a:spcAft>
              <a:buFont typeface="Wingdings 2"/>
              <a:buChar char=""/>
              <a:defRPr/>
            </a:pPr>
            <a:r>
              <a:rPr lang="en-US" u="sng" dirty="0" smtClean="0"/>
              <a:t>SCM Agreement</a:t>
            </a:r>
            <a:r>
              <a:rPr lang="en-US" dirty="0" smtClean="0"/>
              <a:t>, </a:t>
            </a:r>
            <a:r>
              <a:rPr lang="en-US" u="sng" dirty="0" smtClean="0"/>
              <a:t>Art.1.1</a:t>
            </a:r>
            <a:r>
              <a:rPr lang="en-US" dirty="0" smtClean="0"/>
              <a:t>:</a:t>
            </a:r>
          </a:p>
          <a:p>
            <a:pPr fontAlgn="auto">
              <a:lnSpc>
                <a:spcPct val="170000"/>
              </a:lnSpc>
              <a:spcBef>
                <a:spcPts val="0"/>
              </a:spcBef>
              <a:spcAft>
                <a:spcPts val="0"/>
              </a:spcAft>
              <a:buFont typeface="Wingdings 2"/>
              <a:buChar char=""/>
              <a:defRPr/>
            </a:pPr>
            <a:r>
              <a:rPr lang="en-US" dirty="0" smtClean="0"/>
              <a:t>1.1        For the purpose of this Agreement, a subsidy shall be deemed to exist if:</a:t>
            </a:r>
          </a:p>
          <a:p>
            <a:pPr fontAlgn="auto">
              <a:lnSpc>
                <a:spcPct val="170000"/>
              </a:lnSpc>
              <a:spcBef>
                <a:spcPts val="0"/>
              </a:spcBef>
              <a:spcAft>
                <a:spcPts val="0"/>
              </a:spcAft>
              <a:buFont typeface="Wingdings 2"/>
              <a:buChar char=""/>
              <a:defRPr/>
            </a:pPr>
            <a:r>
              <a:rPr lang="en-US" dirty="0" smtClean="0"/>
              <a:t>(a)(1)         there is a financial contribution by a government or any public body within the territory of a Member (referred to in this Agreement as “government”), i.e. where: </a:t>
            </a:r>
          </a:p>
          <a:p>
            <a:pPr fontAlgn="auto">
              <a:lnSpc>
                <a:spcPct val="170000"/>
              </a:lnSpc>
              <a:spcBef>
                <a:spcPts val="0"/>
              </a:spcBef>
              <a:spcAft>
                <a:spcPts val="0"/>
              </a:spcAft>
              <a:buFont typeface="Wingdings 2"/>
              <a:buChar char=""/>
              <a:defRPr/>
            </a:pPr>
            <a:r>
              <a:rPr lang="en-US" dirty="0" smtClean="0"/>
              <a:t>(</a:t>
            </a:r>
            <a:r>
              <a:rPr lang="en-US" dirty="0" err="1" smtClean="0"/>
              <a:t>i</a:t>
            </a:r>
            <a:r>
              <a:rPr lang="en-US" dirty="0" smtClean="0"/>
              <a:t>)         a government practice involves a direct transfer of funds (e.g. grants, loans,  and equity infusion), potential direct transfers of funds or liabilities (e.g. loan guarantees); </a:t>
            </a:r>
          </a:p>
          <a:p>
            <a:pPr fontAlgn="auto">
              <a:lnSpc>
                <a:spcPct val="170000"/>
              </a:lnSpc>
              <a:spcBef>
                <a:spcPts val="0"/>
              </a:spcBef>
              <a:spcAft>
                <a:spcPts val="0"/>
              </a:spcAft>
              <a:buFont typeface="Wingdings 2"/>
              <a:buChar char=""/>
              <a:defRPr/>
            </a:pPr>
            <a:r>
              <a:rPr lang="en-US" dirty="0" smtClean="0"/>
              <a:t>(ii)        government revenue that is otherwise due is foregone or not collected (e.g. fiscal incentives such as tax credits); </a:t>
            </a:r>
          </a:p>
          <a:p>
            <a:pPr fontAlgn="auto">
              <a:lnSpc>
                <a:spcPct val="170000"/>
              </a:lnSpc>
              <a:spcBef>
                <a:spcPts val="0"/>
              </a:spcBef>
              <a:spcAft>
                <a:spcPts val="0"/>
              </a:spcAft>
              <a:buFont typeface="Wingdings 2"/>
              <a:buChar char=""/>
              <a:defRPr/>
            </a:pPr>
            <a:r>
              <a:rPr lang="en-US" dirty="0" smtClean="0"/>
              <a:t>(iii)       a government provides goods or services other than general infrastructure, or purchases goods; </a:t>
            </a:r>
          </a:p>
          <a:p>
            <a:pPr fontAlgn="auto">
              <a:lnSpc>
                <a:spcPct val="170000"/>
              </a:lnSpc>
              <a:spcBef>
                <a:spcPts val="0"/>
              </a:spcBef>
              <a:spcAft>
                <a:spcPts val="0"/>
              </a:spcAft>
              <a:buFont typeface="Wingdings 2"/>
              <a:buChar char=""/>
              <a:defRPr/>
            </a:pPr>
            <a:r>
              <a:rPr lang="en-US" dirty="0" smtClean="0"/>
              <a:t>(iv)       a government makes payments to a funding mechanism, or entrusts or directs a private body to carry out one or more of the type of functions illustrated in (</a:t>
            </a:r>
            <a:r>
              <a:rPr lang="en-US" dirty="0" err="1" smtClean="0"/>
              <a:t>i</a:t>
            </a:r>
            <a:r>
              <a:rPr lang="en-US" dirty="0" smtClean="0"/>
              <a:t>) to (iii) above which would normally be vested in the government and the practice, in no real sense, differs from practices normally followed by governments;</a:t>
            </a:r>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sz="3300" dirty="0" smtClean="0">
                <a:solidFill>
                  <a:srgbClr val="EAEBDE">
                    <a:tint val="100000"/>
                    <a:shade val="90000"/>
                    <a:satMod val="250000"/>
                    <a:alpha val="100000"/>
                  </a:srgbClr>
                </a:solidFill>
              </a:rPr>
              <a:t>WTO Provisions that may apply </a:t>
            </a:r>
            <a:br>
              <a:rPr lang="en-US" sz="3300" dirty="0" smtClean="0">
                <a:solidFill>
                  <a:srgbClr val="EAEBDE">
                    <a:tint val="100000"/>
                    <a:shade val="90000"/>
                    <a:satMod val="250000"/>
                    <a:alpha val="100000"/>
                  </a:srgbClr>
                </a:solidFill>
              </a:rPr>
            </a:br>
            <a:r>
              <a:rPr lang="en-US" sz="3300" dirty="0" smtClean="0">
                <a:solidFill>
                  <a:srgbClr val="EAEBDE">
                    <a:tint val="100000"/>
                    <a:shade val="90000"/>
                    <a:satMod val="250000"/>
                    <a:alpha val="100000"/>
                  </a:srgbClr>
                </a:solidFill>
              </a:rPr>
              <a:t>to LCRs</a:t>
            </a:r>
            <a:endParaRPr lang="en-US" dirty="0">
              <a:solidFill>
                <a:schemeClr val="tx2">
                  <a:tint val="100000"/>
                  <a:shade val="90000"/>
                  <a:satMod val="250000"/>
                  <a:alpha val="100000"/>
                </a:schemeClr>
              </a:solidFill>
            </a:endParaRPr>
          </a:p>
        </p:txBody>
      </p:sp>
      <p:sp>
        <p:nvSpPr>
          <p:cNvPr id="31746" name="Content Placeholder 2"/>
          <p:cNvSpPr>
            <a:spLocks noGrp="1"/>
          </p:cNvSpPr>
          <p:nvPr>
            <p:ph idx="1"/>
          </p:nvPr>
        </p:nvSpPr>
        <p:spPr>
          <a:xfrm>
            <a:off x="457200" y="1646238"/>
            <a:ext cx="8229600" cy="4983162"/>
          </a:xfrm>
        </p:spPr>
        <p:txBody>
          <a:bodyPr/>
          <a:lstStyle/>
          <a:p>
            <a:r>
              <a:rPr lang="en-US" sz="2800" u="sng" smtClean="0"/>
              <a:t>SCM Agreement 3.1(b)</a:t>
            </a:r>
            <a:r>
              <a:rPr lang="en-US" sz="2800" smtClean="0"/>
              <a:t>:</a:t>
            </a:r>
          </a:p>
          <a:p>
            <a:endParaRPr lang="en-US" smtClean="0"/>
          </a:p>
          <a:p>
            <a:pPr>
              <a:lnSpc>
                <a:spcPct val="170000"/>
              </a:lnSpc>
            </a:pPr>
            <a:r>
              <a:rPr lang="en-US" sz="2200" smtClean="0"/>
              <a:t>3.1        Except as provided in the Agreement on Agriculture, the following subsidies, within the meaning of Article 1, shall be prohibited:</a:t>
            </a:r>
          </a:p>
          <a:p>
            <a:pPr>
              <a:lnSpc>
                <a:spcPct val="170000"/>
              </a:lnSpc>
            </a:pPr>
            <a:r>
              <a:rPr lang="en-US" sz="2200" smtClean="0"/>
              <a:t>(b)        subsidies contingent, whether solely or as one of several other conditions, upon the use of domestic over imported goods.</a:t>
            </a:r>
          </a:p>
          <a:p>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bwMode="auto">
          <a:noFill/>
        </p:spPr>
        <p:txBody>
          <a:bodyPr vert="horz" wrap="square" lIns="91440" tIns="45720" bIns="45720" numCol="1" anchorCtr="0" compatLnSpc="1">
            <a:prstTxWarp prst="textNoShape">
              <a:avLst/>
            </a:prstTxWarp>
          </a:bodyPr>
          <a:lstStyle/>
          <a:p>
            <a:pPr algn="ctr"/>
            <a:r>
              <a:rPr lang="en-US" smtClean="0">
                <a:effectLst/>
              </a:rPr>
              <a:t>Content</a:t>
            </a:r>
          </a:p>
        </p:txBody>
      </p:sp>
      <p:sp>
        <p:nvSpPr>
          <p:cNvPr id="48131" name="Rectangle 3"/>
          <p:cNvSpPr>
            <a:spLocks noGrp="1"/>
          </p:cNvSpPr>
          <p:nvPr>
            <p:ph type="body" idx="4294967295"/>
          </p:nvPr>
        </p:nvSpPr>
        <p:spPr>
          <a:xfrm>
            <a:off x="381000" y="2819400"/>
            <a:ext cx="8229600" cy="3733800"/>
          </a:xfrm>
        </p:spPr>
        <p:txBody>
          <a:bodyPr/>
          <a:lstStyle/>
          <a:p>
            <a:r>
              <a:rPr lang="en-US" smtClean="0"/>
              <a:t>General aspects of LCRs</a:t>
            </a:r>
          </a:p>
          <a:p>
            <a:endParaRPr lang="en-US" smtClean="0"/>
          </a:p>
          <a:p>
            <a:r>
              <a:rPr lang="en-US" smtClean="0"/>
              <a:t>The Norwegian and Brazilian Models</a:t>
            </a:r>
          </a:p>
          <a:p>
            <a:endParaRPr lang="en-US" smtClean="0"/>
          </a:p>
          <a:p>
            <a:r>
              <a:rPr lang="en-US" smtClean="0"/>
              <a:t>Relevant WTO disputes and provisions</a:t>
            </a:r>
          </a:p>
          <a:p>
            <a:endParaRPr lang="en-US" smtClean="0"/>
          </a:p>
          <a:p>
            <a:r>
              <a:rPr lang="en-US" smtClean="0"/>
              <a:t> Lessons learned and final remarks</a:t>
            </a:r>
          </a:p>
          <a:p>
            <a:endParaRPr lang="en-US" smtClean="0"/>
          </a:p>
          <a:p>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sz="3300" dirty="0" smtClean="0">
                <a:solidFill>
                  <a:srgbClr val="EAEBDE">
                    <a:tint val="100000"/>
                    <a:shade val="90000"/>
                    <a:satMod val="250000"/>
                    <a:alpha val="100000"/>
                  </a:srgbClr>
                </a:solidFill>
              </a:rPr>
              <a:t>WTO Provisions that may apply </a:t>
            </a:r>
            <a:br>
              <a:rPr lang="en-US" sz="3300" dirty="0" smtClean="0">
                <a:solidFill>
                  <a:srgbClr val="EAEBDE">
                    <a:tint val="100000"/>
                    <a:shade val="90000"/>
                    <a:satMod val="250000"/>
                    <a:alpha val="100000"/>
                  </a:srgbClr>
                </a:solidFill>
              </a:rPr>
            </a:br>
            <a:r>
              <a:rPr lang="en-US" sz="3300" dirty="0" smtClean="0">
                <a:solidFill>
                  <a:srgbClr val="EAEBDE">
                    <a:tint val="100000"/>
                    <a:shade val="90000"/>
                    <a:satMod val="250000"/>
                    <a:alpha val="100000"/>
                  </a:srgbClr>
                </a:solidFill>
              </a:rPr>
              <a:t>to LCRs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fontScale="77500" lnSpcReduction="20000"/>
          </a:bodyPr>
          <a:lstStyle/>
          <a:p>
            <a:pPr fontAlgn="auto">
              <a:spcBef>
                <a:spcPts val="0"/>
              </a:spcBef>
              <a:spcAft>
                <a:spcPts val="0"/>
              </a:spcAft>
              <a:buFont typeface="Wingdings 2"/>
              <a:buChar char=""/>
              <a:defRPr/>
            </a:pPr>
            <a:r>
              <a:rPr lang="en-US" dirty="0" smtClean="0"/>
              <a:t>Articles </a:t>
            </a:r>
            <a:r>
              <a:rPr lang="en-US" u="sng" dirty="0" smtClean="0"/>
              <a:t>2.1 and 2.2 TRIMs </a:t>
            </a:r>
            <a:r>
              <a:rPr lang="en-US" dirty="0" smtClean="0"/>
              <a:t>Agreement;</a:t>
            </a:r>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r>
              <a:rPr lang="en-US" dirty="0" smtClean="0"/>
              <a:t> 1.       Without prejudice to other rights and obligations under GATT 1994, no Member shall apply any TRIM that is inconsistent with the provisions of Article III or Article XI of GATT 1994.</a:t>
            </a:r>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Char char=""/>
              <a:defRPr/>
            </a:pPr>
            <a:r>
              <a:rPr lang="en-US" dirty="0" smtClean="0"/>
              <a:t>2.       An illustrative list of TRIMs that are inconsistent with the obligation of national treatment provided for in paragraph 4 of Article III of GATT 1994 and the obligation of general elimination of quantitative restrictions provided for in paragraph 1 of Article XI of GATT 1994 is contained in the Annex to this Agreement.</a:t>
            </a:r>
          </a:p>
          <a:p>
            <a:pPr fontAlgn="auto">
              <a:spcBef>
                <a:spcPts val="0"/>
              </a:spcBef>
              <a:spcAft>
                <a:spcPts val="0"/>
              </a:spcAft>
              <a:buFont typeface="Wingdings 2"/>
              <a:buChar char=""/>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GPA Provisions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906962"/>
          </a:xfrm>
        </p:spPr>
        <p:txBody>
          <a:bodyPr>
            <a:normAutofit fontScale="62500" lnSpcReduction="20000"/>
          </a:bodyPr>
          <a:lstStyle/>
          <a:p>
            <a:pPr fontAlgn="auto">
              <a:lnSpc>
                <a:spcPct val="170000"/>
              </a:lnSpc>
              <a:spcBef>
                <a:spcPts val="0"/>
              </a:spcBef>
              <a:spcAft>
                <a:spcPts val="0"/>
              </a:spcAft>
              <a:buFont typeface="Wingdings 2"/>
              <a:buChar char=""/>
              <a:defRPr/>
            </a:pPr>
            <a:r>
              <a:rPr lang="en-US" dirty="0" smtClean="0"/>
              <a:t>The Art.III: 3(b) of Government Procurement Agreement establishes that:</a:t>
            </a:r>
          </a:p>
          <a:p>
            <a:pPr fontAlgn="auto">
              <a:lnSpc>
                <a:spcPct val="170000"/>
              </a:lnSpc>
              <a:spcBef>
                <a:spcPts val="0"/>
              </a:spcBef>
              <a:spcAft>
                <a:spcPts val="0"/>
              </a:spcAft>
              <a:buFont typeface="Wingdings 2"/>
              <a:buChar char=""/>
              <a:defRPr/>
            </a:pPr>
            <a:r>
              <a:rPr lang="en-US" dirty="0" smtClean="0"/>
              <a:t>With respect to all laws, regulations, procedures and practices regarding government procurement covered by this Agreement, each Party shall ensure:</a:t>
            </a:r>
          </a:p>
          <a:p>
            <a:pPr fontAlgn="auto">
              <a:lnSpc>
                <a:spcPct val="170000"/>
              </a:lnSpc>
              <a:spcBef>
                <a:spcPts val="0"/>
              </a:spcBef>
              <a:spcAft>
                <a:spcPts val="0"/>
              </a:spcAft>
              <a:buFont typeface="Wingdings 2"/>
              <a:buChar char=""/>
              <a:defRPr/>
            </a:pPr>
            <a:r>
              <a:rPr lang="en-US" dirty="0" smtClean="0"/>
              <a:t>that its entities shall not discriminate against locally-established suppliers on the basis of the country of production of the good or service being supplied, provided that the country of production is a Party to the Agreement in accordance with the provisions of Article IV.</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The Brazilian Case</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304800" y="1524000"/>
            <a:ext cx="8610600" cy="5181600"/>
          </a:xfrm>
        </p:spPr>
        <p:txBody>
          <a:bodyPr>
            <a:normAutofit/>
          </a:bodyPr>
          <a:lstStyle/>
          <a:p>
            <a:pPr>
              <a:lnSpc>
                <a:spcPct val="150000"/>
              </a:lnSpc>
            </a:pPr>
            <a:r>
              <a:rPr lang="en-US" sz="2200" smtClean="0"/>
              <a:t>Art. 177 of Brazil’s Constitution – According to this article, the Union has the monopoly of research, exploration and refinement of oil, natural gas and other fluid hydrocarbons. Therefore, the government is directly responsible for purchasing goods and contracting services for those activities, through government procurement;</a:t>
            </a:r>
          </a:p>
          <a:p>
            <a:pPr>
              <a:lnSpc>
                <a:spcPct val="150000"/>
              </a:lnSpc>
            </a:pPr>
            <a:r>
              <a:rPr lang="en-US" sz="2200" smtClean="0"/>
              <a:t>In accordance with the Art. 177 </a:t>
            </a:r>
            <a:r>
              <a:rPr lang="pt-BR" sz="2200" smtClean="0"/>
              <a:t>§ 1º of the Brazilian Constitution: </a:t>
            </a:r>
            <a:r>
              <a:rPr lang="en-US" sz="2200" smtClean="0"/>
              <a:t>The Union may contract with state or private companies through tendering for services of research, development and exploration in accordance with specific law.</a:t>
            </a:r>
          </a:p>
          <a:p>
            <a:pPr>
              <a:lnSpc>
                <a:spcPct val="150000"/>
              </a:lnSpc>
            </a:pPr>
            <a:endParaRPr lang="en-US" sz="22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The Brazilian Case</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524000"/>
            <a:ext cx="8229600" cy="4953000"/>
          </a:xfrm>
        </p:spPr>
        <p:txBody>
          <a:bodyPr>
            <a:normAutofit/>
          </a:bodyPr>
          <a:lstStyle/>
          <a:p>
            <a:pPr>
              <a:lnSpc>
                <a:spcPct val="130000"/>
              </a:lnSpc>
            </a:pPr>
            <a:r>
              <a:rPr lang="en-US" sz="2200" smtClean="0"/>
              <a:t>The specific Law (Law No. 9.478 of 6 August 1997) in its Art. 5,  allows the Brazilian Government to offer through tendering concessions in the sector of Oil and Gas. This is done by the Brazilian Government’s National Petroleum Agency. In other words, it is a government transaction involving government property and acquisition of services to explore and develop that property.</a:t>
            </a:r>
          </a:p>
          <a:p>
            <a:pPr>
              <a:lnSpc>
                <a:spcPct val="130000"/>
              </a:lnSpc>
            </a:pPr>
            <a:r>
              <a:rPr lang="en-US" sz="2200" smtClean="0"/>
              <a:t>GPA provisions would not apply, because Brazil is not a signatory.</a:t>
            </a:r>
          </a:p>
          <a:p>
            <a:pPr>
              <a:lnSpc>
                <a:spcPct val="150000"/>
              </a:lnSpc>
            </a:pPr>
            <a:endParaRPr lang="en-US" sz="22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Some lessons learned</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a:bodyPr>
          <a:lstStyle/>
          <a:p>
            <a:pPr>
              <a:lnSpc>
                <a:spcPct val="130000"/>
              </a:lnSpc>
            </a:pPr>
            <a:r>
              <a:rPr lang="en-US" sz="2000" smtClean="0"/>
              <a:t>LCRs are desirable when the social benefits associated with it are greater than the resulting losses from cost of production increases (focus on maximizing competitiveness, welfare, not LC);</a:t>
            </a:r>
          </a:p>
          <a:p>
            <a:pPr>
              <a:lnSpc>
                <a:spcPct val="130000"/>
              </a:lnSpc>
            </a:pPr>
            <a:r>
              <a:rPr lang="en-US" sz="2000" smtClean="0"/>
              <a:t>Works better in countries that have a stable macroeconomic environment;</a:t>
            </a:r>
          </a:p>
          <a:p>
            <a:pPr>
              <a:lnSpc>
                <a:spcPct val="130000"/>
              </a:lnSpc>
            </a:pPr>
            <a:r>
              <a:rPr lang="en-US" sz="2000" smtClean="0"/>
              <a:t>Not a sure cure against “Dutch Disease”, unless other policies are applied to deal with persistent distortions (currency overvaluation, relative interest rates);</a:t>
            </a:r>
          </a:p>
          <a:p>
            <a:pPr>
              <a:lnSpc>
                <a:spcPct val="130000"/>
              </a:lnSpc>
            </a:pPr>
            <a:r>
              <a:rPr lang="en-US" sz="2000" smtClean="0"/>
              <a:t>It should stimulate the production chain through incentives and not hinder it through market reserve policies (policy should include clear goals and a system of rewards and penalties for those goals);</a:t>
            </a:r>
          </a:p>
          <a:p>
            <a:pPr>
              <a:lnSpc>
                <a:spcPct val="130000"/>
              </a:lnSpc>
            </a:pPr>
            <a:r>
              <a:rPr lang="en-US" sz="2000" smtClean="0"/>
              <a:t>LCRs should be temporary and contain a phase-out mechanism, with set deadlines.</a:t>
            </a:r>
          </a:p>
          <a:p>
            <a:pPr>
              <a:lnSpc>
                <a:spcPct val="130000"/>
              </a:lnSpc>
            </a:pPr>
            <a:endParaRPr lang="en-US" sz="20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fontAlgn="auto">
              <a:spcAft>
                <a:spcPts val="0"/>
              </a:spcAft>
              <a:defRPr/>
            </a:pPr>
            <a:r>
              <a:rPr lang="en-US" dirty="0" smtClean="0">
                <a:solidFill>
                  <a:schemeClr val="tx2">
                    <a:tint val="100000"/>
                    <a:shade val="90000"/>
                    <a:satMod val="250000"/>
                    <a:alpha val="100000"/>
                  </a:schemeClr>
                </a:solidFill>
              </a:rPr>
              <a:t>Final Remarks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a:bodyPr>
          <a:lstStyle/>
          <a:p>
            <a:pPr>
              <a:lnSpc>
                <a:spcPct val="90000"/>
              </a:lnSpc>
            </a:pPr>
            <a:r>
              <a:rPr lang="en-US" smtClean="0"/>
              <a:t>LCR policies in the O&amp;G sector can achieve economic and social objectives if adequately designed and implemented.</a:t>
            </a:r>
          </a:p>
          <a:p>
            <a:pPr>
              <a:lnSpc>
                <a:spcPct val="90000"/>
              </a:lnSpc>
            </a:pPr>
            <a:r>
              <a:rPr lang="en-US" smtClean="0"/>
              <a:t>Policy design should give due attention to and avoid international trade law violations.</a:t>
            </a:r>
          </a:p>
          <a:p>
            <a:pPr>
              <a:lnSpc>
                <a:spcPct val="90000"/>
              </a:lnSpc>
            </a:pPr>
            <a:r>
              <a:rPr lang="en-US" smtClean="0"/>
              <a:t>In the absence of DSB precedents, more WTO disputes on LCR policies are possible. Coverage of all instances of LCR, however, may require a specific multilateral understanding for the O&amp;G sector.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1477962"/>
          </a:xfrm>
        </p:spPr>
        <p:txBody>
          <a:bodyPr>
            <a:noAutofit/>
          </a:bodyPr>
          <a:lstStyle/>
          <a:p>
            <a:pPr marL="54864" algn="ctr" fontAlgn="auto">
              <a:spcAft>
                <a:spcPts val="0"/>
              </a:spcAft>
              <a:defRPr/>
            </a:pPr>
            <a:r>
              <a:rPr lang="en-US" sz="3800" dirty="0" smtClean="0">
                <a:solidFill>
                  <a:schemeClr val="tx2">
                    <a:tint val="100000"/>
                    <a:shade val="90000"/>
                    <a:satMod val="250000"/>
                    <a:alpha val="100000"/>
                  </a:schemeClr>
                </a:solidFill>
              </a:rPr>
              <a:t>National LCR policies in effect </a:t>
            </a:r>
            <a:br>
              <a:rPr lang="en-US" sz="3800" dirty="0" smtClean="0">
                <a:solidFill>
                  <a:schemeClr val="tx2">
                    <a:tint val="100000"/>
                    <a:shade val="90000"/>
                    <a:satMod val="250000"/>
                    <a:alpha val="100000"/>
                  </a:schemeClr>
                </a:solidFill>
              </a:rPr>
            </a:br>
            <a:r>
              <a:rPr lang="en-US" sz="3800" dirty="0" smtClean="0">
                <a:solidFill>
                  <a:schemeClr val="tx2">
                    <a:tint val="100000"/>
                    <a:shade val="90000"/>
                    <a:satMod val="250000"/>
                    <a:alpha val="100000"/>
                  </a:schemeClr>
                </a:solidFill>
              </a:rPr>
              <a:t>for the oil and gas sector </a:t>
            </a:r>
            <a:endParaRPr lang="en-US" sz="3800" dirty="0">
              <a:solidFill>
                <a:schemeClr val="tx2">
                  <a:tint val="100000"/>
                  <a:shade val="90000"/>
                  <a:satMod val="250000"/>
                  <a:alpha val="100000"/>
                </a:schemeClr>
              </a:solidFill>
            </a:endParaRPr>
          </a:p>
        </p:txBody>
      </p:sp>
      <p:graphicFrame>
        <p:nvGraphicFramePr>
          <p:cNvPr id="4" name="Content Placeholder 3"/>
          <p:cNvGraphicFramePr>
            <a:graphicFrameLocks noGrp="1"/>
          </p:cNvGraphicFramePr>
          <p:nvPr>
            <p:ph idx="1"/>
          </p:nvPr>
        </p:nvGraphicFramePr>
        <p:xfrm>
          <a:off x="152400" y="1524000"/>
          <a:ext cx="8839199" cy="4881783"/>
        </p:xfrm>
        <a:graphic>
          <a:graphicData uri="http://schemas.openxmlformats.org/drawingml/2006/table">
            <a:tbl>
              <a:tblPr firstRow="1" bandRow="1">
                <a:tableStyleId>{073A0DAA-6AF3-43AB-8588-CEC1D06C72B9}</a:tableStyleId>
              </a:tblPr>
              <a:tblGrid>
                <a:gridCol w="1478335"/>
                <a:gridCol w="2967960"/>
                <a:gridCol w="1497305"/>
                <a:gridCol w="2895599"/>
              </a:tblGrid>
              <a:tr h="638788">
                <a:tc>
                  <a:txBody>
                    <a:bodyPr/>
                    <a:lstStyle/>
                    <a:p>
                      <a:pPr algn="ctr"/>
                      <a:r>
                        <a:rPr lang="en-US" dirty="0" smtClean="0"/>
                        <a:t>Country</a:t>
                      </a:r>
                      <a:endParaRPr lang="en-US" dirty="0"/>
                    </a:p>
                  </a:txBody>
                  <a:tcPr/>
                </a:tc>
                <a:tc>
                  <a:txBody>
                    <a:bodyPr/>
                    <a:lstStyle/>
                    <a:p>
                      <a:pPr algn="ctr"/>
                      <a:r>
                        <a:rPr lang="en-US" sz="1800" b="1" kern="1200" baseline="0" dirty="0" smtClean="0">
                          <a:solidFill>
                            <a:schemeClr val="lt1"/>
                          </a:solidFill>
                          <a:latin typeface="+mn-lt"/>
                          <a:ea typeface="+mn-ea"/>
                          <a:cs typeface="+mn-cs"/>
                        </a:rPr>
                        <a:t>Legislation/Policy </a:t>
                      </a:r>
                      <a:endParaRPr lang="en-US" dirty="0"/>
                    </a:p>
                  </a:txBody>
                  <a:tcPr/>
                </a:tc>
                <a:tc>
                  <a:txBody>
                    <a:bodyPr/>
                    <a:lstStyle/>
                    <a:p>
                      <a:pPr algn="ctr"/>
                      <a:r>
                        <a:rPr lang="en-US" sz="1800" b="1" kern="1200" baseline="0" dirty="0" smtClean="0">
                          <a:solidFill>
                            <a:schemeClr val="lt1"/>
                          </a:solidFill>
                          <a:latin typeface="+mn-lt"/>
                          <a:ea typeface="+mn-ea"/>
                          <a:cs typeface="+mn-cs"/>
                        </a:rPr>
                        <a:t>Year enacted </a:t>
                      </a:r>
                      <a:endParaRPr lang="en-US" dirty="0"/>
                    </a:p>
                  </a:txBody>
                  <a:tcPr/>
                </a:tc>
                <a:tc>
                  <a:txBody>
                    <a:bodyPr/>
                    <a:lstStyle/>
                    <a:p>
                      <a:pPr algn="ctr"/>
                      <a:r>
                        <a:rPr lang="en-US" sz="1800" b="1" kern="1200" baseline="0" dirty="0" smtClean="0">
                          <a:solidFill>
                            <a:schemeClr val="lt1"/>
                          </a:solidFill>
                          <a:latin typeface="+mn-lt"/>
                          <a:ea typeface="+mn-ea"/>
                          <a:cs typeface="+mn-cs"/>
                        </a:rPr>
                        <a:t>Focus</a:t>
                      </a:r>
                      <a:endParaRPr lang="en-US" dirty="0"/>
                    </a:p>
                  </a:txBody>
                  <a:tcPr/>
                </a:tc>
              </a:tr>
              <a:tr h="804301">
                <a:tc>
                  <a:txBody>
                    <a:bodyPr/>
                    <a:lstStyle/>
                    <a:p>
                      <a:r>
                        <a:rPr lang="en-US" dirty="0" smtClean="0"/>
                        <a:t>Brazil</a:t>
                      </a:r>
                      <a:endParaRPr lang="en-US" dirty="0"/>
                    </a:p>
                  </a:txBody>
                  <a:tcPr/>
                </a:tc>
                <a:tc>
                  <a:txBody>
                    <a:bodyPr/>
                    <a:lstStyle/>
                    <a:p>
                      <a:r>
                        <a:rPr lang="en-US" sz="1800" kern="1200" baseline="0" dirty="0" smtClean="0">
                          <a:solidFill>
                            <a:schemeClr val="dk1"/>
                          </a:solidFill>
                          <a:latin typeface="+mn-lt"/>
                          <a:ea typeface="+mn-ea"/>
                          <a:cs typeface="+mn-cs"/>
                        </a:rPr>
                        <a:t>Local Content Legislation</a:t>
                      </a:r>
                      <a:endParaRPr lang="en-US" dirty="0"/>
                    </a:p>
                  </a:txBody>
                  <a:tcPr/>
                </a:tc>
                <a:tc>
                  <a:txBody>
                    <a:bodyPr/>
                    <a:lstStyle/>
                    <a:p>
                      <a:pPr algn="ctr"/>
                      <a:r>
                        <a:rPr lang="en-US" sz="1800" kern="1200" baseline="0" dirty="0" smtClean="0">
                          <a:solidFill>
                            <a:schemeClr val="dk1"/>
                          </a:solidFill>
                          <a:latin typeface="+mn-lt"/>
                          <a:ea typeface="+mn-ea"/>
                          <a:cs typeface="+mn-cs"/>
                        </a:rPr>
                        <a:t>2003 </a:t>
                      </a:r>
                      <a:endParaRPr lang="en-US" dirty="0"/>
                    </a:p>
                  </a:txBody>
                  <a:tcPr/>
                </a:tc>
                <a:tc>
                  <a:txBody>
                    <a:bodyPr/>
                    <a:lstStyle/>
                    <a:p>
                      <a:r>
                        <a:rPr lang="en-US" sz="1800" kern="1200" baseline="0" dirty="0" smtClean="0">
                          <a:solidFill>
                            <a:schemeClr val="dk1"/>
                          </a:solidFill>
                          <a:latin typeface="+mn-lt"/>
                          <a:ea typeface="+mn-ea"/>
                          <a:cs typeface="+mn-cs"/>
                        </a:rPr>
                        <a:t>Oil concession </a:t>
                      </a:r>
                      <a:endParaRPr lang="en-US" dirty="0"/>
                    </a:p>
                  </a:txBody>
                  <a:tcPr/>
                </a:tc>
              </a:tr>
              <a:tr h="912554">
                <a:tc>
                  <a:txBody>
                    <a:bodyPr/>
                    <a:lstStyle/>
                    <a:p>
                      <a:r>
                        <a:rPr lang="en-US" sz="1800" kern="1200" baseline="0" dirty="0" smtClean="0">
                          <a:solidFill>
                            <a:schemeClr val="dk1"/>
                          </a:solidFill>
                          <a:latin typeface="+mn-lt"/>
                          <a:ea typeface="+mn-ea"/>
                          <a:cs typeface="+mn-cs"/>
                        </a:rPr>
                        <a:t>Trinidad &amp; Tobago </a:t>
                      </a:r>
                      <a:endParaRPr lang="en-US" dirty="0"/>
                    </a:p>
                  </a:txBody>
                  <a:tcPr/>
                </a:tc>
                <a:tc>
                  <a:txBody>
                    <a:bodyPr/>
                    <a:lstStyle/>
                    <a:p>
                      <a:r>
                        <a:rPr lang="en-US" sz="1800" kern="1200" baseline="0" dirty="0" smtClean="0">
                          <a:solidFill>
                            <a:schemeClr val="dk1"/>
                          </a:solidFill>
                          <a:latin typeface="+mn-lt"/>
                          <a:ea typeface="+mn-ea"/>
                          <a:cs typeface="+mn-cs"/>
                        </a:rPr>
                        <a:t>Local  Content  &amp;  Local  Participation </a:t>
                      </a:r>
                    </a:p>
                    <a:p>
                      <a:r>
                        <a:rPr lang="en-US" sz="1800" kern="1200" baseline="0" dirty="0" smtClean="0">
                          <a:solidFill>
                            <a:schemeClr val="dk1"/>
                          </a:solidFill>
                          <a:latin typeface="+mn-lt"/>
                          <a:ea typeface="+mn-ea"/>
                          <a:cs typeface="+mn-cs"/>
                        </a:rPr>
                        <a:t>Framework </a:t>
                      </a:r>
                      <a:endParaRPr lang="en-US" dirty="0"/>
                    </a:p>
                  </a:txBody>
                  <a:tcPr/>
                </a:tc>
                <a:tc>
                  <a:txBody>
                    <a:bodyPr/>
                    <a:lstStyle/>
                    <a:p>
                      <a:pPr algn="ctr"/>
                      <a:r>
                        <a:rPr lang="en-US" sz="1800" kern="1200" baseline="0" dirty="0" smtClean="0">
                          <a:solidFill>
                            <a:schemeClr val="dk1"/>
                          </a:solidFill>
                          <a:latin typeface="+mn-lt"/>
                          <a:ea typeface="+mn-ea"/>
                          <a:cs typeface="+mn-cs"/>
                        </a:rPr>
                        <a:t>2004</a:t>
                      </a:r>
                      <a:endParaRPr lang="en-US" dirty="0"/>
                    </a:p>
                  </a:txBody>
                  <a:tcPr/>
                </a:tc>
                <a:tc>
                  <a:txBody>
                    <a:bodyPr/>
                    <a:lstStyle/>
                    <a:p>
                      <a:r>
                        <a:rPr lang="en-US" sz="1800" kern="1200" baseline="0" dirty="0" smtClean="0">
                          <a:solidFill>
                            <a:schemeClr val="dk1"/>
                          </a:solidFill>
                          <a:latin typeface="+mn-lt"/>
                          <a:ea typeface="+mn-ea"/>
                          <a:cs typeface="+mn-cs"/>
                        </a:rPr>
                        <a:t>In-country fabrication </a:t>
                      </a:r>
                      <a:endParaRPr lang="en-US" dirty="0"/>
                    </a:p>
                  </a:txBody>
                  <a:tcPr/>
                </a:tc>
              </a:tr>
              <a:tr h="804301">
                <a:tc>
                  <a:txBody>
                    <a:bodyPr/>
                    <a:lstStyle/>
                    <a:p>
                      <a:r>
                        <a:rPr lang="en-US" sz="1800" kern="1200" baseline="0" dirty="0" smtClean="0">
                          <a:solidFill>
                            <a:schemeClr val="dk1"/>
                          </a:solidFill>
                          <a:latin typeface="+mn-lt"/>
                          <a:ea typeface="+mn-ea"/>
                          <a:cs typeface="+mn-cs"/>
                        </a:rPr>
                        <a:t>Kazakhstan </a:t>
                      </a:r>
                      <a:endParaRPr lang="en-US" dirty="0"/>
                    </a:p>
                  </a:txBody>
                  <a:tcPr/>
                </a:tc>
                <a:tc>
                  <a:txBody>
                    <a:bodyPr/>
                    <a:lstStyle/>
                    <a:p>
                      <a:r>
                        <a:rPr lang="en-US" sz="1800" kern="1200" baseline="0" dirty="0" smtClean="0">
                          <a:solidFill>
                            <a:schemeClr val="dk1"/>
                          </a:solidFill>
                          <a:latin typeface="+mn-lt"/>
                          <a:ea typeface="+mn-ea"/>
                          <a:cs typeface="+mn-cs"/>
                        </a:rPr>
                        <a:t>Law  of  the  Republic  of  Kazakhstan; 223-IV </a:t>
                      </a:r>
                      <a:endParaRPr lang="en-US" dirty="0"/>
                    </a:p>
                  </a:txBody>
                  <a:tcPr/>
                </a:tc>
                <a:tc>
                  <a:txBody>
                    <a:bodyPr/>
                    <a:lstStyle/>
                    <a:p>
                      <a:pPr algn="ctr"/>
                      <a:r>
                        <a:rPr lang="en-US" sz="1800" kern="1200" baseline="0" dirty="0" smtClean="0">
                          <a:solidFill>
                            <a:schemeClr val="dk1"/>
                          </a:solidFill>
                          <a:latin typeface="+mn-lt"/>
                          <a:ea typeface="+mn-ea"/>
                          <a:cs typeface="+mn-cs"/>
                        </a:rPr>
                        <a:t>2009 </a:t>
                      </a:r>
                      <a:endParaRPr lang="en-US" dirty="0"/>
                    </a:p>
                  </a:txBody>
                  <a:tcPr/>
                </a:tc>
                <a:tc>
                  <a:txBody>
                    <a:bodyPr/>
                    <a:lstStyle/>
                    <a:p>
                      <a:r>
                        <a:rPr lang="en-US" sz="1800" kern="1200" baseline="0" dirty="0" smtClean="0">
                          <a:solidFill>
                            <a:schemeClr val="dk1"/>
                          </a:solidFill>
                          <a:latin typeface="+mn-lt"/>
                          <a:ea typeface="+mn-ea"/>
                          <a:cs typeface="+mn-cs"/>
                        </a:rPr>
                        <a:t>Procurement &amp; services </a:t>
                      </a:r>
                      <a:endParaRPr lang="en-US" dirty="0"/>
                    </a:p>
                  </a:txBody>
                  <a:tcPr/>
                </a:tc>
              </a:tr>
              <a:tr h="804301">
                <a:tc>
                  <a:txBody>
                    <a:bodyPr/>
                    <a:lstStyle/>
                    <a:p>
                      <a:r>
                        <a:rPr lang="en-US" sz="1800" kern="1200" baseline="0" dirty="0" smtClean="0">
                          <a:solidFill>
                            <a:schemeClr val="dk1"/>
                          </a:solidFill>
                          <a:latin typeface="+mn-lt"/>
                          <a:ea typeface="+mn-ea"/>
                          <a:cs typeface="+mn-cs"/>
                        </a:rPr>
                        <a:t>Indonesia </a:t>
                      </a:r>
                      <a:endParaRPr lang="en-US" dirty="0"/>
                    </a:p>
                  </a:txBody>
                  <a:tcPr/>
                </a:tc>
                <a:tc>
                  <a:txBody>
                    <a:bodyPr/>
                    <a:lstStyle/>
                    <a:p>
                      <a:r>
                        <a:rPr lang="en-US" sz="1800" kern="1200" baseline="0" dirty="0" smtClean="0">
                          <a:solidFill>
                            <a:schemeClr val="dk1"/>
                          </a:solidFill>
                          <a:latin typeface="+mn-lt"/>
                          <a:ea typeface="+mn-ea"/>
                          <a:cs typeface="+mn-cs"/>
                        </a:rPr>
                        <a:t>Local Content Rules</a:t>
                      </a:r>
                      <a:endParaRPr lang="en-US" dirty="0"/>
                    </a:p>
                  </a:txBody>
                  <a:tcPr/>
                </a:tc>
                <a:tc>
                  <a:txBody>
                    <a:bodyPr/>
                    <a:lstStyle/>
                    <a:p>
                      <a:pPr algn="ctr"/>
                      <a:r>
                        <a:rPr lang="en-US" sz="1800" kern="1200" baseline="0" dirty="0" smtClean="0">
                          <a:solidFill>
                            <a:schemeClr val="dk1"/>
                          </a:solidFill>
                          <a:latin typeface="+mn-lt"/>
                          <a:ea typeface="+mn-ea"/>
                          <a:cs typeface="+mn-cs"/>
                        </a:rPr>
                        <a:t>2009</a:t>
                      </a:r>
                      <a:endParaRPr lang="en-US" dirty="0"/>
                    </a:p>
                  </a:txBody>
                  <a:tcPr/>
                </a:tc>
                <a:tc>
                  <a:txBody>
                    <a:bodyPr/>
                    <a:lstStyle/>
                    <a:p>
                      <a:r>
                        <a:rPr lang="en-US" sz="1800" kern="1200" baseline="0" dirty="0" smtClean="0">
                          <a:solidFill>
                            <a:schemeClr val="dk1"/>
                          </a:solidFill>
                          <a:latin typeface="+mn-lt"/>
                          <a:ea typeface="+mn-ea"/>
                          <a:cs typeface="+mn-cs"/>
                        </a:rPr>
                        <a:t>Procurement of domestic inputs </a:t>
                      </a:r>
                      <a:endParaRPr lang="en-US" dirty="0"/>
                    </a:p>
                  </a:txBody>
                  <a:tcPr/>
                </a:tc>
              </a:tr>
              <a:tr h="912554">
                <a:tc>
                  <a:txBody>
                    <a:bodyPr/>
                    <a:lstStyle/>
                    <a:p>
                      <a:r>
                        <a:rPr lang="en-US" sz="1800" kern="1200" baseline="0" dirty="0" smtClean="0">
                          <a:solidFill>
                            <a:schemeClr val="dk1"/>
                          </a:solidFill>
                          <a:latin typeface="+mn-lt"/>
                          <a:ea typeface="+mn-ea"/>
                          <a:cs typeface="+mn-cs"/>
                        </a:rPr>
                        <a:t>Nigeria</a:t>
                      </a:r>
                      <a:endParaRPr lang="en-US" dirty="0"/>
                    </a:p>
                  </a:txBody>
                  <a:tcPr/>
                </a:tc>
                <a:tc>
                  <a:txBody>
                    <a:bodyPr/>
                    <a:lstStyle/>
                    <a:p>
                      <a:r>
                        <a:rPr lang="en-US" sz="1800" kern="1200" baseline="0" dirty="0" smtClean="0">
                          <a:solidFill>
                            <a:schemeClr val="dk1"/>
                          </a:solidFill>
                          <a:latin typeface="+mn-lt"/>
                          <a:ea typeface="+mn-ea"/>
                          <a:cs typeface="+mn-cs"/>
                        </a:rPr>
                        <a:t>Local Content Act</a:t>
                      </a:r>
                      <a:endParaRPr lang="en-US" dirty="0"/>
                    </a:p>
                  </a:txBody>
                  <a:tcPr/>
                </a:tc>
                <a:tc>
                  <a:txBody>
                    <a:bodyPr/>
                    <a:lstStyle/>
                    <a:p>
                      <a:pPr algn="ctr"/>
                      <a:r>
                        <a:rPr lang="en-US" sz="1800" kern="1200" baseline="0" dirty="0" smtClean="0">
                          <a:solidFill>
                            <a:schemeClr val="dk1"/>
                          </a:solidFill>
                          <a:latin typeface="+mn-lt"/>
                          <a:ea typeface="+mn-ea"/>
                          <a:cs typeface="+mn-cs"/>
                        </a:rPr>
                        <a:t>2010 </a:t>
                      </a:r>
                      <a:endParaRPr lang="en-US" dirty="0"/>
                    </a:p>
                  </a:txBody>
                  <a:tcPr/>
                </a:tc>
                <a:tc>
                  <a:txBody>
                    <a:bodyPr/>
                    <a:lstStyle/>
                    <a:p>
                      <a:r>
                        <a:rPr lang="en-US" sz="1800" kern="1200" baseline="0" dirty="0" smtClean="0">
                          <a:solidFill>
                            <a:schemeClr val="dk1"/>
                          </a:solidFill>
                          <a:latin typeface="+mn-lt"/>
                          <a:ea typeface="+mn-ea"/>
                          <a:cs typeface="+mn-cs"/>
                        </a:rPr>
                        <a:t>Indigenous  participation  and domiciliation  of  oil  and  gas activities </a:t>
                      </a:r>
                      <a:endParaRPr lang="en-US" dirty="0"/>
                    </a:p>
                  </a:txBody>
                  <a:tcPr/>
                </a:tc>
              </a:tr>
            </a:tbl>
          </a:graphicData>
        </a:graphic>
      </p:graphicFrame>
      <p:sp>
        <p:nvSpPr>
          <p:cNvPr id="15399" name="TextBox 5"/>
          <p:cNvSpPr txBox="1">
            <a:spLocks noChangeArrowheads="1"/>
          </p:cNvSpPr>
          <p:nvPr/>
        </p:nvSpPr>
        <p:spPr bwMode="auto">
          <a:xfrm>
            <a:off x="152400" y="6477000"/>
            <a:ext cx="8839200" cy="400050"/>
          </a:xfrm>
          <a:prstGeom prst="rect">
            <a:avLst/>
          </a:prstGeom>
          <a:noFill/>
          <a:ln w="9525">
            <a:noFill/>
            <a:miter lim="800000"/>
            <a:headEnd/>
            <a:tailEnd/>
          </a:ln>
        </p:spPr>
        <p:txBody>
          <a:bodyPr>
            <a:spAutoFit/>
          </a:bodyPr>
          <a:lstStyle/>
          <a:p>
            <a:r>
              <a:rPr lang="en-US" sz="1000">
                <a:latin typeface="Rockwell"/>
              </a:rPr>
              <a:t>Source: ADO, Rabiu. Local content policy and the wto rules of traderelated investment measures (trims): the pros and Cons. </a:t>
            </a:r>
            <a:r>
              <a:rPr lang="en-US" sz="1000" i="1">
                <a:latin typeface="Rockwell"/>
              </a:rPr>
              <a:t>International Journal of Business and Management Studies. </a:t>
            </a:r>
            <a:r>
              <a:rPr lang="en-US" sz="1000">
                <a:latin typeface="Rockwell"/>
              </a:rPr>
              <a:t>Aberdeen: Vol.2(1), 2013, p.137-146.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algn="ctr" fontAlgn="auto">
              <a:spcAft>
                <a:spcPts val="0"/>
              </a:spcAft>
              <a:defRPr/>
            </a:pPr>
            <a:r>
              <a:rPr lang="en-US" dirty="0" smtClean="0">
                <a:solidFill>
                  <a:schemeClr val="tx2">
                    <a:tint val="100000"/>
                    <a:shade val="90000"/>
                    <a:satMod val="250000"/>
                    <a:alpha val="100000"/>
                  </a:schemeClr>
                </a:solidFill>
              </a:rPr>
              <a:t>Desired Goals and arguments in favor of LCRs</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p:txBody>
          <a:bodyPr>
            <a:normAutofit fontScale="77500" lnSpcReduction="20000"/>
          </a:bodyPr>
          <a:lstStyle/>
          <a:p>
            <a:pPr fontAlgn="auto">
              <a:lnSpc>
                <a:spcPct val="160000"/>
              </a:lnSpc>
              <a:spcBef>
                <a:spcPts val="0"/>
              </a:spcBef>
              <a:spcAft>
                <a:spcPts val="0"/>
              </a:spcAft>
              <a:buFont typeface="Wingdings 2"/>
              <a:buChar char=""/>
              <a:defRPr/>
            </a:pPr>
            <a:r>
              <a:rPr lang="en-US" b="1" dirty="0" smtClean="0"/>
              <a:t>macroeconomic and short-term: </a:t>
            </a:r>
            <a:r>
              <a:rPr lang="en-US" dirty="0" smtClean="0"/>
              <a:t>strengthening demand directed to the domestic market and employment expansion;</a:t>
            </a:r>
          </a:p>
          <a:p>
            <a:pPr fontAlgn="auto">
              <a:lnSpc>
                <a:spcPct val="160000"/>
              </a:lnSpc>
              <a:spcBef>
                <a:spcPts val="0"/>
              </a:spcBef>
              <a:spcAft>
                <a:spcPts val="0"/>
              </a:spcAft>
              <a:buFont typeface="Wingdings 2"/>
              <a:buChar char=""/>
              <a:defRPr/>
            </a:pPr>
            <a:r>
              <a:rPr lang="en-US" b="1" dirty="0" smtClean="0"/>
              <a:t>more specific focus and long-term perspective:</a:t>
            </a:r>
            <a:r>
              <a:rPr lang="en-US" dirty="0" smtClean="0"/>
              <a:t/>
            </a:r>
            <a:br>
              <a:rPr lang="en-US" dirty="0" smtClean="0"/>
            </a:br>
            <a:r>
              <a:rPr lang="en-US" dirty="0" smtClean="0"/>
              <a:t>(</a:t>
            </a:r>
            <a:r>
              <a:rPr lang="en-US" dirty="0" err="1" smtClean="0"/>
              <a:t>i</a:t>
            </a:r>
            <a:r>
              <a:rPr lang="en-US" dirty="0" smtClean="0"/>
              <a:t>) diversification of the industrial sector; (ii) development of technology-intensive sectors and high growth potential; (iii) build relevant segments to enhance national security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Arguments against LCRs </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4983162"/>
          </a:xfrm>
        </p:spPr>
        <p:txBody>
          <a:bodyPr>
            <a:normAutofit fontScale="77500" lnSpcReduction="20000"/>
          </a:bodyPr>
          <a:lstStyle/>
          <a:p>
            <a:pPr fontAlgn="auto">
              <a:lnSpc>
                <a:spcPct val="170000"/>
              </a:lnSpc>
              <a:spcBef>
                <a:spcPts val="0"/>
              </a:spcBef>
              <a:spcAft>
                <a:spcPts val="0"/>
              </a:spcAft>
              <a:buFont typeface="Wingdings 2"/>
              <a:buChar char=""/>
              <a:defRPr/>
            </a:pPr>
            <a:r>
              <a:rPr lang="en-US" dirty="0" smtClean="0"/>
              <a:t>The policy inhibits benefited sectors from becoming more competitive </a:t>
            </a:r>
            <a:r>
              <a:rPr lang="en-US" dirty="0" err="1" smtClean="0"/>
              <a:t>vis</a:t>
            </a:r>
            <a:r>
              <a:rPr lang="en-US" dirty="0" smtClean="0"/>
              <a:t> a </a:t>
            </a:r>
            <a:r>
              <a:rPr lang="en-US" dirty="0" err="1" smtClean="0"/>
              <a:t>vis</a:t>
            </a:r>
            <a:r>
              <a:rPr lang="en-US" dirty="0" smtClean="0"/>
              <a:t> foreign suppliers;</a:t>
            </a:r>
          </a:p>
          <a:p>
            <a:pPr fontAlgn="auto">
              <a:lnSpc>
                <a:spcPct val="170000"/>
              </a:lnSpc>
              <a:spcBef>
                <a:spcPts val="0"/>
              </a:spcBef>
              <a:spcAft>
                <a:spcPts val="0"/>
              </a:spcAft>
              <a:buFont typeface="Wingdings 2"/>
              <a:buChar char=""/>
              <a:defRPr/>
            </a:pPr>
            <a:r>
              <a:rPr lang="en-US" dirty="0" smtClean="0"/>
              <a:t>The consequent trend is then reduction of investment in R&amp;D and innovation;</a:t>
            </a:r>
          </a:p>
          <a:p>
            <a:pPr fontAlgn="auto">
              <a:lnSpc>
                <a:spcPct val="170000"/>
              </a:lnSpc>
              <a:spcBef>
                <a:spcPts val="0"/>
              </a:spcBef>
              <a:spcAft>
                <a:spcPts val="0"/>
              </a:spcAft>
              <a:buFont typeface="Wingdings 2"/>
              <a:buChar char=""/>
              <a:defRPr/>
            </a:pPr>
            <a:r>
              <a:rPr lang="en-US" dirty="0" smtClean="0"/>
              <a:t>Costs associated with the acquisition of inputs increase; and</a:t>
            </a:r>
          </a:p>
          <a:p>
            <a:pPr fontAlgn="auto">
              <a:lnSpc>
                <a:spcPct val="170000"/>
              </a:lnSpc>
              <a:spcBef>
                <a:spcPts val="0"/>
              </a:spcBef>
              <a:spcAft>
                <a:spcPts val="0"/>
              </a:spcAft>
              <a:buFont typeface="Wingdings 2"/>
              <a:buChar char=""/>
              <a:defRPr/>
            </a:pPr>
            <a:r>
              <a:rPr lang="en-US" dirty="0" smtClean="0"/>
              <a:t>Resulting disincentive to further investments by foreign investors in the country.</a:t>
            </a:r>
          </a:p>
          <a:p>
            <a:pPr fontAlgn="auto">
              <a:spcBef>
                <a:spcPts val="0"/>
              </a:spcBef>
              <a:spcAft>
                <a:spcPts val="0"/>
              </a:spcAft>
              <a:buFont typeface="Wingdings 2"/>
              <a:buChar cha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The Norwegian Model</a:t>
            </a:r>
            <a:endParaRPr lang="en-US" dirty="0">
              <a:solidFill>
                <a:schemeClr val="tx2">
                  <a:tint val="100000"/>
                  <a:shade val="90000"/>
                  <a:satMod val="250000"/>
                  <a:alpha val="100000"/>
                </a:schemeClr>
              </a:solidFill>
            </a:endParaRPr>
          </a:p>
        </p:txBody>
      </p:sp>
      <p:sp>
        <p:nvSpPr>
          <p:cNvPr id="3" name="Content Placeholder 2"/>
          <p:cNvSpPr>
            <a:spLocks noGrp="1"/>
          </p:cNvSpPr>
          <p:nvPr>
            <p:ph idx="1"/>
          </p:nvPr>
        </p:nvSpPr>
        <p:spPr>
          <a:xfrm>
            <a:off x="457200" y="1646238"/>
            <a:ext cx="8229600" cy="5059362"/>
          </a:xfrm>
        </p:spPr>
        <p:txBody>
          <a:bodyPr>
            <a:normAutofit fontScale="77500" lnSpcReduction="20000"/>
          </a:bodyPr>
          <a:lstStyle/>
          <a:p>
            <a:pPr fontAlgn="auto">
              <a:lnSpc>
                <a:spcPct val="160000"/>
              </a:lnSpc>
              <a:spcBef>
                <a:spcPts val="0"/>
              </a:spcBef>
              <a:spcAft>
                <a:spcPts val="0"/>
              </a:spcAft>
              <a:buFont typeface="Wingdings 2"/>
              <a:buNone/>
              <a:defRPr/>
            </a:pPr>
            <a:r>
              <a:rPr lang="en-US" sz="3600" u="sng" dirty="0" smtClean="0"/>
              <a:t>Norwegian Model (oil &amp; gas)</a:t>
            </a:r>
          </a:p>
          <a:p>
            <a:pPr fontAlgn="auto">
              <a:lnSpc>
                <a:spcPct val="160000"/>
              </a:lnSpc>
              <a:spcBef>
                <a:spcPts val="0"/>
              </a:spcBef>
              <a:spcAft>
                <a:spcPts val="0"/>
              </a:spcAft>
              <a:buFont typeface="Wingdings 2"/>
              <a:buChar char=""/>
              <a:defRPr/>
            </a:pPr>
            <a:r>
              <a:rPr lang="en-US" sz="3600" dirty="0" smtClean="0"/>
              <a:t>Focused in the production chain not in the sector;</a:t>
            </a:r>
          </a:p>
          <a:p>
            <a:pPr fontAlgn="auto">
              <a:lnSpc>
                <a:spcPct val="160000"/>
              </a:lnSpc>
              <a:spcBef>
                <a:spcPts val="0"/>
              </a:spcBef>
              <a:spcAft>
                <a:spcPts val="0"/>
              </a:spcAft>
              <a:buFont typeface="Wingdings 2"/>
              <a:buChar char=""/>
              <a:defRPr/>
            </a:pPr>
            <a:r>
              <a:rPr lang="en-US" sz="3600" dirty="0" smtClean="0"/>
              <a:t>The Norwegian government could add local companies in the operators’ list of suppliers;</a:t>
            </a:r>
          </a:p>
          <a:p>
            <a:pPr fontAlgn="auto">
              <a:lnSpc>
                <a:spcPct val="160000"/>
              </a:lnSpc>
              <a:spcBef>
                <a:spcPts val="0"/>
              </a:spcBef>
              <a:spcAft>
                <a:spcPts val="0"/>
              </a:spcAft>
              <a:buFont typeface="Wingdings 2"/>
              <a:buChar char=""/>
              <a:defRPr/>
            </a:pPr>
            <a:r>
              <a:rPr lang="en-US" sz="3600" dirty="0" smtClean="0"/>
              <a:t>The more the operators contracted with Norwegian suppliers the greater their chances in subsequent biddings.</a:t>
            </a:r>
          </a:p>
          <a:p>
            <a:pPr fontAlgn="auto">
              <a:lnSpc>
                <a:spcPct val="160000"/>
              </a:lnSpc>
              <a:spcBef>
                <a:spcPts val="0"/>
              </a:spcBef>
              <a:spcAft>
                <a:spcPts val="0"/>
              </a:spcAft>
              <a:buFont typeface="Wingdings 2"/>
              <a:buChar char=""/>
              <a:defRPr/>
            </a:pPr>
            <a:endParaRPr lang="en-US" sz="3600" dirty="0" smtClean="0"/>
          </a:p>
          <a:p>
            <a:pPr fontAlgn="auto">
              <a:spcBef>
                <a:spcPts val="0"/>
              </a:spcBef>
              <a:spcAft>
                <a:spcPts val="0"/>
              </a:spcAft>
              <a:buFont typeface="Wingdings 2"/>
              <a:buChar char=""/>
              <a:defRPr/>
            </a:pPr>
            <a:endParaRPr lang="en-US" dirty="0" smtClean="0"/>
          </a:p>
          <a:p>
            <a:pPr fontAlgn="auto">
              <a:spcBef>
                <a:spcPts val="0"/>
              </a:spcBef>
              <a:spcAft>
                <a:spcPts val="0"/>
              </a:spcAft>
              <a:buFont typeface="Wingdings 2"/>
              <a:buNone/>
              <a:defRPr/>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lstStyle/>
          <a:p>
            <a:pPr marL="54864" algn="ctr" fontAlgn="auto">
              <a:spcAft>
                <a:spcPts val="0"/>
              </a:spcAft>
              <a:defRPr/>
            </a:pPr>
            <a:r>
              <a:rPr lang="en-US" dirty="0" smtClean="0">
                <a:solidFill>
                  <a:schemeClr val="tx2">
                    <a:tint val="100000"/>
                    <a:shade val="90000"/>
                    <a:satMod val="250000"/>
                    <a:alpha val="100000"/>
                  </a:schemeClr>
                </a:solidFill>
              </a:rPr>
              <a:t>The Brazilian Model</a:t>
            </a:r>
            <a:endParaRPr lang="en-US" dirty="0">
              <a:solidFill>
                <a:schemeClr val="tx2">
                  <a:tint val="100000"/>
                  <a:shade val="90000"/>
                  <a:satMod val="250000"/>
                  <a:alpha val="100000"/>
                </a:schemeClr>
              </a:solidFill>
            </a:endParaRPr>
          </a:p>
        </p:txBody>
      </p:sp>
      <p:sp>
        <p:nvSpPr>
          <p:cNvPr id="19458" name="Content Placeholder 2"/>
          <p:cNvSpPr>
            <a:spLocks noGrp="1"/>
          </p:cNvSpPr>
          <p:nvPr>
            <p:ph idx="1"/>
          </p:nvPr>
        </p:nvSpPr>
        <p:spPr/>
        <p:txBody>
          <a:bodyPr/>
          <a:lstStyle/>
          <a:p>
            <a:r>
              <a:rPr lang="en-US" smtClean="0"/>
              <a:t> Focused in the O&amp;G sector;</a:t>
            </a:r>
          </a:p>
          <a:p>
            <a:r>
              <a:rPr lang="en-US" smtClean="0"/>
              <a:t> LCR set by Government (ANP) in concession bidding notice;</a:t>
            </a:r>
          </a:p>
          <a:p>
            <a:r>
              <a:rPr lang="en-US" smtClean="0"/>
              <a:t>LCR based on percentage of local inputs;</a:t>
            </a:r>
          </a:p>
          <a:p>
            <a:r>
              <a:rPr lang="en-US" smtClean="0"/>
              <a:t>Requirement of certification of LC and audit of reports;</a:t>
            </a:r>
          </a:p>
          <a:p>
            <a:r>
              <a:rPr lang="en-US" smtClean="0"/>
              <a:t>No sunset provisions</a:t>
            </a:r>
          </a:p>
          <a:p>
            <a:endParaRPr lang="en-US" smtClean="0"/>
          </a:p>
          <a:p>
            <a:endParaRPr lang="en-US" smtClean="0"/>
          </a:p>
          <a:p>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marL="54864" algn="ctr" fontAlgn="auto">
              <a:spcAft>
                <a:spcPts val="0"/>
              </a:spcAft>
              <a:defRPr/>
            </a:pPr>
            <a:r>
              <a:rPr lang="en-US" dirty="0" smtClean="0">
                <a:solidFill>
                  <a:schemeClr val="tx2">
                    <a:tint val="100000"/>
                    <a:shade val="90000"/>
                    <a:satMod val="250000"/>
                    <a:alpha val="100000"/>
                  </a:schemeClr>
                </a:solidFill>
              </a:rPr>
              <a:t>Brazil’s Regulatory Framework</a:t>
            </a:r>
            <a:endParaRPr lang="en-US" dirty="0">
              <a:solidFill>
                <a:schemeClr val="tx2">
                  <a:tint val="100000"/>
                  <a:shade val="90000"/>
                  <a:satMod val="250000"/>
                  <a:alpha val="100000"/>
                </a:schemeClr>
              </a:solidFill>
            </a:endParaRPr>
          </a:p>
        </p:txBody>
      </p:sp>
      <p:graphicFrame>
        <p:nvGraphicFramePr>
          <p:cNvPr id="5" name="Content Placeholder 4"/>
          <p:cNvGraphicFramePr>
            <a:graphicFrameLocks noGrp="1"/>
          </p:cNvGraphicFramePr>
          <p:nvPr>
            <p:ph idx="1"/>
          </p:nvPr>
        </p:nvGraphicFramePr>
        <p:xfrm>
          <a:off x="152400" y="1352550"/>
          <a:ext cx="8839200" cy="5445952"/>
        </p:xfrm>
        <a:graphic>
          <a:graphicData uri="http://schemas.openxmlformats.org/drawingml/2006/table">
            <a:tbl>
              <a:tblPr firstRow="1" bandRow="1">
                <a:tableStyleId>{5C22544A-7EE6-4342-B048-85BDC9FD1C3A}</a:tableStyleId>
              </a:tblPr>
              <a:tblGrid>
                <a:gridCol w="1915160"/>
                <a:gridCol w="6924040"/>
              </a:tblGrid>
              <a:tr h="281544">
                <a:tc>
                  <a:txBody>
                    <a:bodyPr/>
                    <a:lstStyle/>
                    <a:p>
                      <a:r>
                        <a:rPr lang="en-US" sz="1300" dirty="0" smtClean="0"/>
                        <a:t>Law/Regulation</a:t>
                      </a:r>
                      <a:endParaRPr lang="en-US" sz="1300" dirty="0"/>
                    </a:p>
                  </a:txBody>
                  <a:tcPr/>
                </a:tc>
                <a:tc>
                  <a:txBody>
                    <a:bodyPr/>
                    <a:lstStyle/>
                    <a:p>
                      <a:r>
                        <a:rPr lang="en-US" sz="1300" dirty="0" smtClean="0"/>
                        <a:t>What does</a:t>
                      </a:r>
                      <a:r>
                        <a:rPr lang="en-US" sz="1300" baseline="0" dirty="0" smtClean="0"/>
                        <a:t> it establish?</a:t>
                      </a:r>
                      <a:endParaRPr lang="en-US" sz="1300" dirty="0" smtClean="0"/>
                    </a:p>
                  </a:txBody>
                  <a:tcPr/>
                </a:tc>
              </a:tr>
              <a:tr h="863696">
                <a:tc>
                  <a:txBody>
                    <a:bodyPr/>
                    <a:lstStyle/>
                    <a:p>
                      <a:r>
                        <a:rPr lang="en-US" sz="1300" dirty="0" smtClean="0"/>
                        <a:t>Law No. 9.478 of 6 August 1997</a:t>
                      </a:r>
                      <a:endParaRPr lang="en-US" sz="1300" dirty="0"/>
                    </a:p>
                  </a:txBody>
                  <a:tcPr/>
                </a:tc>
                <a:tc>
                  <a:txBody>
                    <a:bodyPr/>
                    <a:lstStyle/>
                    <a:p>
                      <a:r>
                        <a:rPr lang="en-US" sz="1300" kern="1200" baseline="0" dirty="0" smtClean="0">
                          <a:solidFill>
                            <a:schemeClr val="dk1"/>
                          </a:solidFill>
                          <a:latin typeface="+mn-lt"/>
                          <a:ea typeface="+mn-ea"/>
                          <a:cs typeface="+mn-cs"/>
                        </a:rPr>
                        <a:t>Minimum local content requirements are established in licensing round for the award of oil and gas exploration and production rights, and change over time and for different type of acreage (based on relative maturity and location) Specific commitments are set out in petroleum contracts.</a:t>
                      </a:r>
                      <a:endParaRPr lang="en-US" sz="1300" dirty="0"/>
                    </a:p>
                  </a:txBody>
                  <a:tcPr/>
                </a:tc>
              </a:tr>
              <a:tr h="668667">
                <a:tc>
                  <a:txBody>
                    <a:bodyPr/>
                    <a:lstStyle/>
                    <a:p>
                      <a:r>
                        <a:rPr lang="en-US" sz="1300" dirty="0" smtClean="0"/>
                        <a:t>Law No. 12.276 of 30 June 2010</a:t>
                      </a:r>
                      <a:endParaRPr lang="en-US" sz="13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smtClean="0"/>
                        <a:t>Authorizes the federal government to cede at a cost to </a:t>
                      </a:r>
                      <a:r>
                        <a:rPr lang="en-US" sz="1300" dirty="0" err="1" smtClean="0"/>
                        <a:t>Petróleo</a:t>
                      </a:r>
                      <a:r>
                        <a:rPr lang="en-US" sz="1300" dirty="0" smtClean="0"/>
                        <a:t> </a:t>
                      </a:r>
                      <a:r>
                        <a:rPr lang="en-US" sz="1300" dirty="0" err="1" smtClean="0"/>
                        <a:t>Brasileiro</a:t>
                      </a:r>
                      <a:r>
                        <a:rPr lang="en-US" sz="1300" dirty="0" smtClean="0"/>
                        <a:t> SA - PETROBRAS the exercise of research and production of oil, natural gas and other fluid hydrocarbons in the areas of Pre-Salt</a:t>
                      </a:r>
                      <a:endParaRPr lang="en-US" sz="1300" dirty="0"/>
                    </a:p>
                  </a:txBody>
                  <a:tcPr/>
                </a:tc>
              </a:tr>
              <a:tr h="474180">
                <a:tc>
                  <a:txBody>
                    <a:bodyPr/>
                    <a:lstStyle/>
                    <a:p>
                      <a:r>
                        <a:rPr lang="en-US" sz="1300" dirty="0" smtClean="0"/>
                        <a:t>Law No. 12.304 of 2 August 2010</a:t>
                      </a:r>
                      <a:endParaRPr lang="en-US" sz="1300" dirty="0"/>
                    </a:p>
                  </a:txBody>
                  <a:tcPr/>
                </a:tc>
                <a:tc>
                  <a:txBody>
                    <a:bodyPr/>
                    <a:lstStyle/>
                    <a:p>
                      <a:r>
                        <a:rPr lang="en-US" sz="1300" dirty="0" smtClean="0"/>
                        <a:t>Authorizes the Executive to create the company </a:t>
                      </a:r>
                      <a:r>
                        <a:rPr lang="pt-BR" sz="1300" dirty="0" smtClean="0"/>
                        <a:t>Empresa Brasileira de Administração de Petróleo e Gás Natural S.A. - Pré-Sal Petróleo S.A. (PPSA)</a:t>
                      </a:r>
                      <a:endParaRPr lang="en-US" sz="1300" dirty="0"/>
                    </a:p>
                  </a:txBody>
                  <a:tcPr/>
                </a:tc>
              </a:tr>
              <a:tr h="668667">
                <a:tc>
                  <a:txBody>
                    <a:bodyPr/>
                    <a:lstStyle/>
                    <a:p>
                      <a:r>
                        <a:rPr lang="en-US" sz="1300" dirty="0" smtClean="0"/>
                        <a:t>Law No. 12.351 of 23 December 2010</a:t>
                      </a:r>
                      <a:endParaRPr lang="en-US" sz="1300" dirty="0"/>
                    </a:p>
                  </a:txBody>
                  <a:tcPr/>
                </a:tc>
                <a:tc>
                  <a:txBody>
                    <a:bodyPr/>
                    <a:lstStyle/>
                    <a:p>
                      <a:r>
                        <a:rPr lang="en-US" sz="1300" dirty="0" smtClean="0"/>
                        <a:t>The text provides for the exploration and production of oil, natural gas and other fluid hydrocarbons, under the regime of production sharing in areas of pre-salt and strategic areas</a:t>
                      </a:r>
                      <a:endParaRPr lang="en-US" sz="1300" dirty="0"/>
                    </a:p>
                  </a:txBody>
                  <a:tcPr/>
                </a:tc>
              </a:tr>
              <a:tr h="668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kern="1200" baseline="0" dirty="0" smtClean="0">
                          <a:solidFill>
                            <a:schemeClr val="dk1"/>
                          </a:solidFill>
                          <a:latin typeface="+mn-lt"/>
                          <a:ea typeface="+mn-ea"/>
                          <a:cs typeface="+mn-cs"/>
                        </a:rPr>
                        <a:t>ANP Regulation No. 6/2007 Resolution</a:t>
                      </a:r>
                    </a:p>
                    <a:p>
                      <a:r>
                        <a:rPr lang="en-US" sz="1300" kern="1200" baseline="0" dirty="0" smtClean="0">
                          <a:solidFill>
                            <a:schemeClr val="dk1"/>
                          </a:solidFill>
                          <a:latin typeface="+mn-lt"/>
                          <a:ea typeface="+mn-ea"/>
                          <a:cs typeface="+mn-cs"/>
                        </a:rPr>
                        <a:t>No.36/2007</a:t>
                      </a:r>
                      <a:endParaRPr lang="en-US" sz="1300" dirty="0"/>
                    </a:p>
                  </a:txBody>
                  <a:tcPr/>
                </a:tc>
                <a:tc>
                  <a:txBody>
                    <a:bodyPr/>
                    <a:lstStyle/>
                    <a:p>
                      <a:r>
                        <a:rPr lang="en-US" sz="1300" kern="1200" baseline="0" dirty="0" smtClean="0">
                          <a:solidFill>
                            <a:schemeClr val="dk1"/>
                          </a:solidFill>
                          <a:latin typeface="+mn-lt"/>
                          <a:ea typeface="+mn-ea"/>
                          <a:cs typeface="+mn-cs"/>
                        </a:rPr>
                        <a:t>Specify the criteria and procedures for the calculation and certification of local content</a:t>
                      </a:r>
                      <a:endParaRPr lang="en-US" sz="1300" dirty="0"/>
                    </a:p>
                  </a:txBody>
                  <a:tcPr/>
                </a:tc>
              </a:tr>
              <a:tr h="863696">
                <a:tc>
                  <a:txBody>
                    <a:bodyPr/>
                    <a:lstStyle/>
                    <a:p>
                      <a:r>
                        <a:rPr lang="en-US" sz="1300" kern="1200" baseline="0" dirty="0" smtClean="0">
                          <a:solidFill>
                            <a:schemeClr val="dk1"/>
                          </a:solidFill>
                          <a:latin typeface="+mn-lt"/>
                          <a:ea typeface="+mn-ea"/>
                          <a:cs typeface="+mn-cs"/>
                        </a:rPr>
                        <a:t>ANP Regulation No. 8/2007 and</a:t>
                      </a:r>
                    </a:p>
                    <a:p>
                      <a:r>
                        <a:rPr lang="en-US" sz="1300" kern="1200" baseline="0" dirty="0" smtClean="0">
                          <a:solidFill>
                            <a:schemeClr val="dk1"/>
                          </a:solidFill>
                          <a:latin typeface="+mn-lt"/>
                          <a:ea typeface="+mn-ea"/>
                          <a:cs typeface="+mn-cs"/>
                        </a:rPr>
                        <a:t>Resolution No. 38/2007</a:t>
                      </a:r>
                      <a:endParaRPr lang="en-US" sz="1300" dirty="0"/>
                    </a:p>
                  </a:txBody>
                  <a:tcPr/>
                </a:tc>
                <a:tc>
                  <a:txBody>
                    <a:bodyPr/>
                    <a:lstStyle/>
                    <a:p>
                      <a:r>
                        <a:rPr lang="en-US" sz="1300" kern="1200" baseline="0" dirty="0" smtClean="0">
                          <a:solidFill>
                            <a:schemeClr val="dk1"/>
                          </a:solidFill>
                          <a:latin typeface="+mn-lt"/>
                          <a:ea typeface="+mn-ea"/>
                          <a:cs typeface="+mn-cs"/>
                        </a:rPr>
                        <a:t>Specify the procedure for audit of local content certification</a:t>
                      </a:r>
                      <a:endParaRPr lang="en-US" sz="1300" dirty="0"/>
                    </a:p>
                  </a:txBody>
                  <a:tcPr/>
                </a:tc>
              </a:tr>
              <a:tr h="863696">
                <a:tc>
                  <a:txBody>
                    <a:bodyPr/>
                    <a:lstStyle/>
                    <a:p>
                      <a:r>
                        <a:rPr lang="en-US" sz="1300" kern="1200" baseline="0" dirty="0" smtClean="0">
                          <a:solidFill>
                            <a:schemeClr val="dk1"/>
                          </a:solidFill>
                          <a:latin typeface="+mn-lt"/>
                          <a:ea typeface="+mn-ea"/>
                          <a:cs typeface="+mn-cs"/>
                        </a:rPr>
                        <a:t>ANP Regulation No. 9/2007 and</a:t>
                      </a:r>
                    </a:p>
                    <a:p>
                      <a:r>
                        <a:rPr lang="en-US" sz="1300" kern="1200" baseline="0" dirty="0" smtClean="0">
                          <a:solidFill>
                            <a:schemeClr val="dk1"/>
                          </a:solidFill>
                          <a:latin typeface="+mn-lt"/>
                          <a:ea typeface="+mn-ea"/>
                          <a:cs typeface="+mn-cs"/>
                        </a:rPr>
                        <a:t>Resolution No. 39/2007</a:t>
                      </a:r>
                      <a:endParaRPr lang="en-US" sz="1300" dirty="0"/>
                    </a:p>
                  </a:txBody>
                  <a:tcPr/>
                </a:tc>
                <a:tc>
                  <a:txBody>
                    <a:bodyPr/>
                    <a:lstStyle/>
                    <a:p>
                      <a:r>
                        <a:rPr lang="en-US" sz="1300" kern="1200" baseline="0" dirty="0" smtClean="0">
                          <a:solidFill>
                            <a:schemeClr val="dk1"/>
                          </a:solidFill>
                          <a:latin typeface="+mn-lt"/>
                          <a:ea typeface="+mn-ea"/>
                          <a:cs typeface="+mn-cs"/>
                        </a:rPr>
                        <a:t>Specify the reporting procedure and format</a:t>
                      </a:r>
                      <a:endParaRPr lang="en-US" sz="13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1143000"/>
          </a:xfrm>
        </p:spPr>
        <p:txBody>
          <a:bodyPr/>
          <a:lstStyle/>
          <a:p>
            <a:pPr marL="54864" algn="ctr" fontAlgn="auto">
              <a:spcAft>
                <a:spcPts val="0"/>
              </a:spcAft>
              <a:defRPr/>
            </a:pPr>
            <a:r>
              <a:rPr lang="en-US" sz="3000" dirty="0" smtClean="0">
                <a:solidFill>
                  <a:schemeClr val="tx2">
                    <a:tint val="100000"/>
                    <a:shade val="90000"/>
                    <a:satMod val="250000"/>
                    <a:alpha val="100000"/>
                  </a:schemeClr>
                </a:solidFill>
              </a:rPr>
              <a:t>The Brazilian Local Content Requirement (LCR) policy evolution for Oil and Gas</a:t>
            </a:r>
            <a:endParaRPr lang="en-US" sz="3000" dirty="0">
              <a:solidFill>
                <a:schemeClr val="tx2">
                  <a:tint val="100000"/>
                  <a:shade val="90000"/>
                  <a:satMod val="250000"/>
                  <a:alpha val="100000"/>
                </a:schemeClr>
              </a:solidFill>
            </a:endParaRPr>
          </a:p>
        </p:txBody>
      </p:sp>
      <p:graphicFrame>
        <p:nvGraphicFramePr>
          <p:cNvPr id="5" name="Content Placeholder 4"/>
          <p:cNvGraphicFramePr>
            <a:graphicFrameLocks noGrp="1"/>
          </p:cNvGraphicFramePr>
          <p:nvPr>
            <p:ph idx="1"/>
          </p:nvPr>
        </p:nvGraphicFramePr>
        <p:xfrm>
          <a:off x="152400" y="1371600"/>
          <a:ext cx="8894763" cy="5110163"/>
        </p:xfrm>
        <a:graphic>
          <a:graphicData uri="http://schemas.openxmlformats.org/drawingml/2006/table">
            <a:tbl>
              <a:tblPr firstRow="1" bandRow="1">
                <a:tableStyleId>{5C22544A-7EE6-4342-B048-85BDC9FD1C3A}</a:tableStyleId>
              </a:tblPr>
              <a:tblGrid>
                <a:gridCol w="1295400"/>
                <a:gridCol w="880940"/>
                <a:gridCol w="584335"/>
                <a:gridCol w="681495"/>
                <a:gridCol w="643437"/>
                <a:gridCol w="919276"/>
                <a:gridCol w="848564"/>
                <a:gridCol w="848564"/>
                <a:gridCol w="707136"/>
                <a:gridCol w="636423"/>
                <a:gridCol w="848565"/>
              </a:tblGrid>
              <a:tr h="271587">
                <a:tc>
                  <a:txBody>
                    <a:bodyPr/>
                    <a:lstStyle/>
                    <a:p>
                      <a:r>
                        <a:rPr lang="en-US" sz="1200" dirty="0" smtClean="0"/>
                        <a:t>Bidding</a:t>
                      </a:r>
                      <a:endParaRPr lang="en-US" sz="1200" dirty="0"/>
                    </a:p>
                  </a:txBody>
                  <a:tcPr/>
                </a:tc>
                <a:tc>
                  <a:txBody>
                    <a:bodyPr/>
                    <a:lstStyle/>
                    <a:p>
                      <a:r>
                        <a:rPr lang="en-US" sz="1200" dirty="0" smtClean="0"/>
                        <a:t>1</a:t>
                      </a:r>
                      <a:endParaRPr lang="en-US" sz="1200" dirty="0"/>
                    </a:p>
                  </a:txBody>
                  <a:tcPr/>
                </a:tc>
                <a:tc>
                  <a:txBody>
                    <a:bodyPr/>
                    <a:lstStyle/>
                    <a:p>
                      <a:r>
                        <a:rPr lang="en-US" sz="1200" dirty="0" smtClean="0"/>
                        <a:t>2</a:t>
                      </a:r>
                      <a:endParaRPr lang="en-US" sz="1200" dirty="0"/>
                    </a:p>
                  </a:txBody>
                  <a:tcPr/>
                </a:tc>
                <a:tc>
                  <a:txBody>
                    <a:bodyPr/>
                    <a:lstStyle/>
                    <a:p>
                      <a:r>
                        <a:rPr lang="en-US" sz="1200" dirty="0" smtClean="0"/>
                        <a:t>3</a:t>
                      </a:r>
                      <a:endParaRPr lang="en-US" sz="1200" dirty="0"/>
                    </a:p>
                  </a:txBody>
                  <a:tcPr/>
                </a:tc>
                <a:tc>
                  <a:txBody>
                    <a:bodyPr/>
                    <a:lstStyle/>
                    <a:p>
                      <a:r>
                        <a:rPr lang="en-US" sz="1200" dirty="0" smtClean="0"/>
                        <a:t>4</a:t>
                      </a:r>
                      <a:endParaRPr lang="en-US" sz="1200" dirty="0"/>
                    </a:p>
                  </a:txBody>
                  <a:tcPr/>
                </a:tc>
                <a:tc>
                  <a:txBody>
                    <a:bodyPr/>
                    <a:lstStyle/>
                    <a:p>
                      <a:r>
                        <a:rPr lang="en-US" sz="1200" dirty="0" smtClean="0"/>
                        <a:t>5</a:t>
                      </a:r>
                      <a:endParaRPr lang="en-US" sz="1200" dirty="0"/>
                    </a:p>
                  </a:txBody>
                  <a:tcPr/>
                </a:tc>
                <a:tc>
                  <a:txBody>
                    <a:bodyPr/>
                    <a:lstStyle/>
                    <a:p>
                      <a:r>
                        <a:rPr lang="en-US" sz="1200" dirty="0" smtClean="0"/>
                        <a:t>6</a:t>
                      </a:r>
                      <a:endParaRPr lang="en-US" sz="1200" dirty="0"/>
                    </a:p>
                  </a:txBody>
                  <a:tcPr/>
                </a:tc>
                <a:tc>
                  <a:txBody>
                    <a:bodyPr/>
                    <a:lstStyle/>
                    <a:p>
                      <a:r>
                        <a:rPr lang="en-US" sz="1200" dirty="0" smtClean="0"/>
                        <a:t>7</a:t>
                      </a:r>
                      <a:endParaRPr lang="en-US" sz="1200" dirty="0"/>
                    </a:p>
                  </a:txBody>
                  <a:tcPr/>
                </a:tc>
                <a:tc>
                  <a:txBody>
                    <a:bodyPr/>
                    <a:lstStyle/>
                    <a:p>
                      <a:r>
                        <a:rPr lang="en-US" sz="1200" dirty="0" smtClean="0"/>
                        <a:t>8</a:t>
                      </a:r>
                      <a:endParaRPr lang="en-US" sz="1200" dirty="0"/>
                    </a:p>
                  </a:txBody>
                  <a:tcPr/>
                </a:tc>
                <a:tc>
                  <a:txBody>
                    <a:bodyPr/>
                    <a:lstStyle/>
                    <a:p>
                      <a:r>
                        <a:rPr lang="en-US" sz="1200" dirty="0" smtClean="0"/>
                        <a:t>9</a:t>
                      </a:r>
                      <a:endParaRPr lang="en-US" sz="1200" dirty="0"/>
                    </a:p>
                  </a:txBody>
                  <a:tcPr/>
                </a:tc>
                <a:tc>
                  <a:txBody>
                    <a:bodyPr/>
                    <a:lstStyle/>
                    <a:p>
                      <a:r>
                        <a:rPr lang="en-US" sz="1200" dirty="0" smtClean="0"/>
                        <a:t>10</a:t>
                      </a:r>
                      <a:endParaRPr lang="en-US" sz="1200" dirty="0"/>
                    </a:p>
                  </a:txBody>
                  <a:tcPr/>
                </a:tc>
              </a:tr>
              <a:tr h="271587">
                <a:tc>
                  <a:txBody>
                    <a:bodyPr/>
                    <a:lstStyle/>
                    <a:p>
                      <a:r>
                        <a:rPr lang="en-US" sz="1200" dirty="0" smtClean="0"/>
                        <a:t>Year</a:t>
                      </a:r>
                      <a:endParaRPr lang="en-US" sz="1200" dirty="0"/>
                    </a:p>
                  </a:txBody>
                  <a:tcPr>
                    <a:solidFill>
                      <a:schemeClr val="tx2">
                        <a:lumMod val="60000"/>
                        <a:lumOff val="40000"/>
                      </a:schemeClr>
                    </a:solidFill>
                  </a:tcPr>
                </a:tc>
                <a:tc>
                  <a:txBody>
                    <a:bodyPr/>
                    <a:lstStyle/>
                    <a:p>
                      <a:r>
                        <a:rPr lang="en-US" sz="1200" dirty="0" smtClean="0"/>
                        <a:t>1999</a:t>
                      </a:r>
                      <a:endParaRPr lang="en-US" sz="1200" dirty="0"/>
                    </a:p>
                  </a:txBody>
                  <a:tcPr>
                    <a:solidFill>
                      <a:schemeClr val="tx2">
                        <a:lumMod val="60000"/>
                        <a:lumOff val="40000"/>
                      </a:schemeClr>
                    </a:solidFill>
                  </a:tcPr>
                </a:tc>
                <a:tc>
                  <a:txBody>
                    <a:bodyPr/>
                    <a:lstStyle/>
                    <a:p>
                      <a:r>
                        <a:rPr lang="en-US" sz="1200" dirty="0" smtClean="0"/>
                        <a:t>2000</a:t>
                      </a:r>
                      <a:endParaRPr lang="en-US" sz="1200" dirty="0"/>
                    </a:p>
                  </a:txBody>
                  <a:tcPr>
                    <a:solidFill>
                      <a:schemeClr val="tx2">
                        <a:lumMod val="60000"/>
                        <a:lumOff val="40000"/>
                      </a:schemeClr>
                    </a:solidFill>
                  </a:tcPr>
                </a:tc>
                <a:tc>
                  <a:txBody>
                    <a:bodyPr/>
                    <a:lstStyle/>
                    <a:p>
                      <a:r>
                        <a:rPr lang="en-US" sz="1200" dirty="0" smtClean="0"/>
                        <a:t>2001</a:t>
                      </a:r>
                      <a:endParaRPr lang="en-US" sz="1200" dirty="0"/>
                    </a:p>
                  </a:txBody>
                  <a:tcPr>
                    <a:solidFill>
                      <a:schemeClr val="tx2">
                        <a:lumMod val="60000"/>
                        <a:lumOff val="40000"/>
                      </a:schemeClr>
                    </a:solidFill>
                  </a:tcPr>
                </a:tc>
                <a:tc>
                  <a:txBody>
                    <a:bodyPr/>
                    <a:lstStyle/>
                    <a:p>
                      <a:r>
                        <a:rPr lang="en-US" sz="1200" dirty="0" smtClean="0"/>
                        <a:t>2002</a:t>
                      </a:r>
                      <a:endParaRPr lang="en-US" sz="1200" dirty="0"/>
                    </a:p>
                  </a:txBody>
                  <a:tcPr>
                    <a:solidFill>
                      <a:schemeClr val="tx2">
                        <a:lumMod val="60000"/>
                        <a:lumOff val="40000"/>
                      </a:schemeClr>
                    </a:solidFill>
                  </a:tcPr>
                </a:tc>
                <a:tc>
                  <a:txBody>
                    <a:bodyPr/>
                    <a:lstStyle/>
                    <a:p>
                      <a:r>
                        <a:rPr lang="en-US" sz="1200" dirty="0" smtClean="0"/>
                        <a:t>2003</a:t>
                      </a:r>
                      <a:endParaRPr lang="en-US" sz="1200" dirty="0"/>
                    </a:p>
                  </a:txBody>
                  <a:tcPr>
                    <a:solidFill>
                      <a:schemeClr val="tx2">
                        <a:lumMod val="60000"/>
                        <a:lumOff val="40000"/>
                      </a:schemeClr>
                    </a:solidFill>
                  </a:tcPr>
                </a:tc>
                <a:tc>
                  <a:txBody>
                    <a:bodyPr/>
                    <a:lstStyle/>
                    <a:p>
                      <a:r>
                        <a:rPr lang="en-US" sz="1200" dirty="0" smtClean="0"/>
                        <a:t>2004</a:t>
                      </a:r>
                      <a:endParaRPr lang="en-US" sz="1200" dirty="0"/>
                    </a:p>
                  </a:txBody>
                  <a:tcPr>
                    <a:solidFill>
                      <a:schemeClr val="tx2">
                        <a:lumMod val="60000"/>
                        <a:lumOff val="40000"/>
                      </a:schemeClr>
                    </a:solidFill>
                  </a:tcPr>
                </a:tc>
                <a:tc>
                  <a:txBody>
                    <a:bodyPr/>
                    <a:lstStyle/>
                    <a:p>
                      <a:r>
                        <a:rPr lang="en-US" sz="1200" dirty="0" smtClean="0"/>
                        <a:t>2005</a:t>
                      </a:r>
                      <a:endParaRPr lang="en-US" sz="1200" dirty="0"/>
                    </a:p>
                  </a:txBody>
                  <a:tcPr>
                    <a:solidFill>
                      <a:schemeClr val="tx2">
                        <a:lumMod val="60000"/>
                        <a:lumOff val="40000"/>
                      </a:schemeClr>
                    </a:solidFill>
                  </a:tcPr>
                </a:tc>
                <a:tc>
                  <a:txBody>
                    <a:bodyPr/>
                    <a:lstStyle/>
                    <a:p>
                      <a:r>
                        <a:rPr lang="en-US" sz="1200" dirty="0" smtClean="0"/>
                        <a:t>2006</a:t>
                      </a:r>
                      <a:endParaRPr lang="en-US" sz="1200" dirty="0"/>
                    </a:p>
                  </a:txBody>
                  <a:tcPr>
                    <a:solidFill>
                      <a:schemeClr val="tx2">
                        <a:lumMod val="60000"/>
                        <a:lumOff val="40000"/>
                      </a:schemeClr>
                    </a:solidFill>
                  </a:tcPr>
                </a:tc>
                <a:tc>
                  <a:txBody>
                    <a:bodyPr/>
                    <a:lstStyle/>
                    <a:p>
                      <a:r>
                        <a:rPr lang="en-US" sz="1200" dirty="0" smtClean="0"/>
                        <a:t>2007</a:t>
                      </a:r>
                      <a:endParaRPr lang="en-US" sz="1200" dirty="0"/>
                    </a:p>
                  </a:txBody>
                  <a:tcPr>
                    <a:solidFill>
                      <a:schemeClr val="tx2">
                        <a:lumMod val="60000"/>
                        <a:lumOff val="40000"/>
                      </a:schemeClr>
                    </a:solidFill>
                  </a:tcPr>
                </a:tc>
                <a:tc>
                  <a:txBody>
                    <a:bodyPr/>
                    <a:lstStyle/>
                    <a:p>
                      <a:r>
                        <a:rPr lang="en-US" sz="1200" dirty="0" smtClean="0"/>
                        <a:t>2008</a:t>
                      </a:r>
                      <a:endParaRPr lang="en-US" sz="1200" dirty="0"/>
                    </a:p>
                  </a:txBody>
                  <a:tcPr>
                    <a:solidFill>
                      <a:schemeClr val="tx2">
                        <a:lumMod val="60000"/>
                        <a:lumOff val="40000"/>
                      </a:schemeClr>
                    </a:solidFill>
                  </a:tcPr>
                </a:tc>
              </a:tr>
              <a:tr h="2052607">
                <a:tc>
                  <a:txBody>
                    <a:bodyPr/>
                    <a:lstStyle/>
                    <a:p>
                      <a:r>
                        <a:rPr lang="en-US" sz="1200" b="1" kern="1200" dirty="0" smtClean="0">
                          <a:solidFill>
                            <a:schemeClr val="dk1"/>
                          </a:solidFill>
                          <a:latin typeface="+mn-lt"/>
                          <a:ea typeface="+mn-ea"/>
                          <a:cs typeface="+mn-cs"/>
                        </a:rPr>
                        <a:t>Nature (requirements)</a:t>
                      </a:r>
                      <a:endParaRPr lang="en-US" sz="1200" dirty="0"/>
                    </a:p>
                  </a:txBody>
                  <a:tcPr/>
                </a:tc>
                <a:tc gridSpan="4">
                  <a:txBody>
                    <a:bodyPr/>
                    <a:lstStyle/>
                    <a:p>
                      <a:r>
                        <a:rPr lang="en-US" sz="1200" b="1" kern="1200" dirty="0" smtClean="0">
                          <a:solidFill>
                            <a:schemeClr val="dk1"/>
                          </a:solidFill>
                          <a:latin typeface="+mn-lt"/>
                          <a:ea typeface="+mn-ea"/>
                          <a:cs typeface="+mn-cs"/>
                        </a:rPr>
                        <a:t>No requirements</a:t>
                      </a:r>
                      <a:r>
                        <a:rPr lang="en-US" sz="1200" b="1" kern="1200" baseline="0" dirty="0" smtClean="0">
                          <a:solidFill>
                            <a:schemeClr val="dk1"/>
                          </a:solidFill>
                          <a:latin typeface="+mn-lt"/>
                          <a:ea typeface="+mn-ea"/>
                          <a:cs typeface="+mn-cs"/>
                        </a:rPr>
                        <a:t> </a:t>
                      </a:r>
                      <a:r>
                        <a:rPr lang="en-US" sz="1200" b="1" kern="1200" dirty="0" smtClean="0">
                          <a:solidFill>
                            <a:schemeClr val="dk1"/>
                          </a:solidFill>
                          <a:latin typeface="+mn-lt"/>
                          <a:ea typeface="+mn-ea"/>
                          <a:cs typeface="+mn-cs"/>
                        </a:rPr>
                        <a:t>of LC in bidding notice. LC commitments are</a:t>
                      </a:r>
                      <a:r>
                        <a:rPr lang="en-US" sz="1200" b="1" kern="1200" baseline="0" dirty="0" smtClean="0">
                          <a:solidFill>
                            <a:schemeClr val="dk1"/>
                          </a:solidFill>
                          <a:latin typeface="+mn-lt"/>
                          <a:ea typeface="+mn-ea"/>
                          <a:cs typeface="+mn-cs"/>
                        </a:rPr>
                        <a:t> offered by interested parties in their respective </a:t>
                      </a:r>
                      <a:r>
                        <a:rPr lang="en-US" sz="1200" b="1" kern="1200" dirty="0" smtClean="0">
                          <a:solidFill>
                            <a:schemeClr val="dk1"/>
                          </a:solidFill>
                          <a:latin typeface="+mn-lt"/>
                          <a:ea typeface="+mn-ea"/>
                          <a:cs typeface="+mn-cs"/>
                        </a:rPr>
                        <a:t> bids.</a:t>
                      </a:r>
                      <a:endParaRPr lang="en-US" sz="1200"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gridSpan="2">
                  <a:txBody>
                    <a:bodyPr/>
                    <a:lstStyle/>
                    <a:p>
                      <a:r>
                        <a:rPr lang="en-US" sz="1200" b="1" kern="1200" dirty="0" smtClean="0">
                          <a:solidFill>
                            <a:schemeClr val="dk1"/>
                          </a:solidFill>
                          <a:latin typeface="+mn-lt"/>
                          <a:ea typeface="+mn-ea"/>
                          <a:cs typeface="+mn-cs"/>
                        </a:rPr>
                        <a:t>Global LC minimum percentages are set in bidding notice. Commitment with additional % for</a:t>
                      </a:r>
                      <a:r>
                        <a:rPr lang="en-US" sz="1200" b="1" kern="1200" baseline="0" dirty="0" smtClean="0">
                          <a:solidFill>
                            <a:schemeClr val="dk1"/>
                          </a:solidFill>
                          <a:latin typeface="+mn-lt"/>
                          <a:ea typeface="+mn-ea"/>
                          <a:cs typeface="+mn-cs"/>
                        </a:rPr>
                        <a:t> certain activities may be offered</a:t>
                      </a:r>
                      <a:r>
                        <a:rPr lang="en-US" sz="1200" b="1" kern="1200" dirty="0" smtClean="0">
                          <a:solidFill>
                            <a:schemeClr val="dk1"/>
                          </a:solidFill>
                          <a:latin typeface="+mn-lt"/>
                          <a:ea typeface="+mn-ea"/>
                          <a:cs typeface="+mn-cs"/>
                        </a:rPr>
                        <a:t> by bidding parties.</a:t>
                      </a:r>
                      <a:endParaRPr lang="en-US" sz="1200" dirty="0"/>
                    </a:p>
                  </a:txBody>
                  <a:tcPr/>
                </a:tc>
                <a:tc hMerge="1">
                  <a:txBody>
                    <a:bodyPr/>
                    <a:lstStyle/>
                    <a:p>
                      <a:endParaRPr lang="en-US" dirty="0"/>
                    </a:p>
                  </a:txBody>
                  <a:tcPr/>
                </a:tc>
                <a:tc gridSpan="4">
                  <a:txBody>
                    <a:bodyPr/>
                    <a:lstStyle/>
                    <a:p>
                      <a:r>
                        <a:rPr lang="en-US" sz="1200" b="1" kern="1200" dirty="0" smtClean="0">
                          <a:solidFill>
                            <a:schemeClr val="dk1"/>
                          </a:solidFill>
                          <a:latin typeface="+mn-lt"/>
                          <a:ea typeface="+mn-ea"/>
                          <a:cs typeface="+mn-cs"/>
                        </a:rPr>
                        <a:t>Global LC minimum and maximum percentages are</a:t>
                      </a:r>
                      <a:r>
                        <a:rPr lang="en-US" sz="1200" b="1" kern="1200" baseline="0" dirty="0" smtClean="0">
                          <a:solidFill>
                            <a:schemeClr val="dk1"/>
                          </a:solidFill>
                          <a:latin typeface="+mn-lt"/>
                          <a:ea typeface="+mn-ea"/>
                          <a:cs typeface="+mn-cs"/>
                        </a:rPr>
                        <a:t> set in the bidding notice for</a:t>
                      </a:r>
                      <a:r>
                        <a:rPr lang="en-US" sz="1200" b="1" kern="1200" dirty="0" smtClean="0">
                          <a:solidFill>
                            <a:schemeClr val="dk1"/>
                          </a:solidFill>
                          <a:latin typeface="+mn-lt"/>
                          <a:ea typeface="+mn-ea"/>
                          <a:cs typeface="+mn-cs"/>
                        </a:rPr>
                        <a:t> the phases of exploration and development, as well as minimum percentages for items defined by the  bidding party.</a:t>
                      </a:r>
                      <a:endParaRPr lang="en-US" sz="12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995821">
                <a:tc>
                  <a:txBody>
                    <a:bodyPr/>
                    <a:lstStyle/>
                    <a:p>
                      <a:r>
                        <a:rPr lang="en-US" sz="1200" b="1" kern="1200" dirty="0" smtClean="0">
                          <a:solidFill>
                            <a:schemeClr val="dk1"/>
                          </a:solidFill>
                          <a:latin typeface="+mn-lt"/>
                          <a:ea typeface="+mn-ea"/>
                          <a:cs typeface="+mn-cs"/>
                        </a:rPr>
                        <a:t>Definition</a:t>
                      </a:r>
                      <a:endParaRPr lang="en-US" sz="1200" dirty="0"/>
                    </a:p>
                  </a:txBody>
                  <a:tcPr/>
                </a:tc>
                <a:tc>
                  <a:txBody>
                    <a:bodyPr/>
                    <a:lstStyle/>
                    <a:p>
                      <a:r>
                        <a:rPr lang="en-US" sz="1200" b="1" kern="1200" dirty="0" smtClean="0">
                          <a:solidFill>
                            <a:schemeClr val="dk1"/>
                          </a:solidFill>
                          <a:latin typeface="+mn-lt"/>
                          <a:ea typeface="+mn-ea"/>
                          <a:cs typeface="+mn-cs"/>
                        </a:rPr>
                        <a:t>Supplier location</a:t>
                      </a:r>
                      <a:endParaRPr lang="en-US" sz="1200" dirty="0"/>
                    </a:p>
                  </a:txBody>
                  <a:tcPr/>
                </a:tc>
                <a:tc gridSpan="5">
                  <a:txBody>
                    <a:bodyPr/>
                    <a:lstStyle/>
                    <a:p>
                      <a:r>
                        <a:rPr lang="en-US" sz="1200" b="1" kern="1200" dirty="0" smtClean="0">
                          <a:solidFill>
                            <a:schemeClr val="dk1"/>
                          </a:solidFill>
                          <a:latin typeface="+mn-lt"/>
                          <a:ea typeface="+mn-ea"/>
                          <a:cs typeface="+mn-cs"/>
                        </a:rPr>
                        <a:t>Domestically manufactured goods (LC of more than 60% in 2000; more</a:t>
                      </a:r>
                      <a:r>
                        <a:rPr lang="en-US" sz="1200" b="1" kern="1200" baseline="0" dirty="0" smtClean="0">
                          <a:solidFill>
                            <a:schemeClr val="dk1"/>
                          </a:solidFill>
                          <a:latin typeface="+mn-lt"/>
                          <a:ea typeface="+mn-ea"/>
                          <a:cs typeface="+mn-cs"/>
                        </a:rPr>
                        <a:t> than</a:t>
                      </a:r>
                      <a:r>
                        <a:rPr lang="en-US" sz="1200" b="1" kern="1200" dirty="0" smtClean="0">
                          <a:solidFill>
                            <a:schemeClr val="dk1"/>
                          </a:solidFill>
                          <a:latin typeface="+mn-lt"/>
                          <a:ea typeface="+mn-ea"/>
                          <a:cs typeface="+mn-cs"/>
                        </a:rPr>
                        <a:t> 40% thereafter) and, by 2001,  for Services Provided in the Country (more than 80%)</a:t>
                      </a:r>
                      <a:endParaRPr lang="en-US" sz="1200" dirty="0"/>
                    </a:p>
                  </a:txBody>
                  <a:tcPr/>
                </a:tc>
                <a:tc hMerge="1">
                  <a:txBody>
                    <a:bodyPr/>
                    <a:lstStyle/>
                    <a:p>
                      <a:endParaRPr lang="en-US" sz="1200"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gridSpan="4">
                  <a:txBody>
                    <a:bodyPr/>
                    <a:lstStyle/>
                    <a:p>
                      <a:r>
                        <a:rPr lang="en-US" sz="1200" b="1" kern="1200" dirty="0" smtClean="0">
                          <a:solidFill>
                            <a:schemeClr val="dk1"/>
                          </a:solidFill>
                          <a:latin typeface="+mn-lt"/>
                          <a:ea typeface="+mn-ea"/>
                          <a:cs typeface="+mn-cs"/>
                        </a:rPr>
                        <a:t>Calculation methodology to quantify LC by Supplier of Goods and Services</a:t>
                      </a:r>
                      <a:endParaRPr lang="en-US" sz="12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1513797">
                <a:tc>
                  <a:txBody>
                    <a:bodyPr/>
                    <a:lstStyle/>
                    <a:p>
                      <a:r>
                        <a:rPr lang="en-US" sz="1200" b="1" kern="1200" dirty="0" smtClean="0">
                          <a:solidFill>
                            <a:schemeClr val="dk1"/>
                          </a:solidFill>
                          <a:latin typeface="+mn-lt"/>
                          <a:ea typeface="+mn-ea"/>
                          <a:cs typeface="+mn-cs"/>
                        </a:rPr>
                        <a:t>Evidence</a:t>
                      </a:r>
                      <a:endParaRPr lang="en-US" sz="1200" dirty="0"/>
                    </a:p>
                  </a:txBody>
                  <a:tcPr/>
                </a:tc>
                <a:tc gridSpan="2">
                  <a:txBody>
                    <a:bodyPr/>
                    <a:lstStyle/>
                    <a:p>
                      <a:r>
                        <a:rPr lang="en-US" sz="1200" b="1" kern="1200" dirty="0" smtClean="0">
                          <a:solidFill>
                            <a:schemeClr val="dk1"/>
                          </a:solidFill>
                          <a:latin typeface="+mn-lt"/>
                          <a:ea typeface="+mn-ea"/>
                          <a:cs typeface="+mn-cs"/>
                        </a:rPr>
                        <a:t>No proof of LC required</a:t>
                      </a:r>
                      <a:endParaRPr lang="en-US" sz="1200" dirty="0"/>
                    </a:p>
                  </a:txBody>
                  <a:tcPr/>
                </a:tc>
                <a:tc hMerge="1">
                  <a:txBody>
                    <a:bodyPr/>
                    <a:lstStyle/>
                    <a:p>
                      <a:endParaRPr lang="en-US" sz="1200" dirty="0"/>
                    </a:p>
                  </a:txBody>
                  <a:tcPr/>
                </a:tc>
                <a:tc gridSpan="2">
                  <a:txBody>
                    <a:bodyPr/>
                    <a:lstStyle/>
                    <a:p>
                      <a:r>
                        <a:rPr lang="en-US" sz="1200" b="1" kern="1200" dirty="0" smtClean="0">
                          <a:solidFill>
                            <a:schemeClr val="dk1"/>
                          </a:solidFill>
                          <a:latin typeface="+mn-lt"/>
                          <a:ea typeface="+mn-ea"/>
                          <a:cs typeface="+mn-cs"/>
                        </a:rPr>
                        <a:t>Requirement  to</a:t>
                      </a:r>
                      <a:r>
                        <a:rPr lang="en-US" sz="1200" b="1" kern="1200" baseline="0" dirty="0" smtClean="0">
                          <a:solidFill>
                            <a:schemeClr val="dk1"/>
                          </a:solidFill>
                          <a:latin typeface="+mn-lt"/>
                          <a:ea typeface="+mn-ea"/>
                          <a:cs typeface="+mn-cs"/>
                        </a:rPr>
                        <a:t>  report quarterly </a:t>
                      </a:r>
                      <a:r>
                        <a:rPr lang="en-US" sz="1200" b="1" kern="1200" dirty="0" smtClean="0">
                          <a:solidFill>
                            <a:schemeClr val="dk1"/>
                          </a:solidFill>
                          <a:latin typeface="+mn-lt"/>
                          <a:ea typeface="+mn-ea"/>
                          <a:cs typeface="+mn-cs"/>
                        </a:rPr>
                        <a:t>  spending on national and foreign</a:t>
                      </a:r>
                      <a:r>
                        <a:rPr lang="en-US" sz="1200" b="1" kern="1200" baseline="0" dirty="0" smtClean="0">
                          <a:solidFill>
                            <a:schemeClr val="dk1"/>
                          </a:solidFill>
                          <a:latin typeface="+mn-lt"/>
                          <a:ea typeface="+mn-ea"/>
                          <a:cs typeface="+mn-cs"/>
                        </a:rPr>
                        <a:t> goods and services</a:t>
                      </a:r>
                      <a:endParaRPr lang="en-US" sz="1200" dirty="0"/>
                    </a:p>
                  </a:txBody>
                  <a:tcPr/>
                </a:tc>
                <a:tc hMerge="1">
                  <a:txBody>
                    <a:bodyPr/>
                    <a:lstStyle/>
                    <a:p>
                      <a:endParaRPr lang="en-US" sz="1400" dirty="0"/>
                    </a:p>
                  </a:txBody>
                  <a:tcPr/>
                </a:tc>
                <a:tc gridSpan="2">
                  <a:txBody>
                    <a:bodyPr/>
                    <a:lstStyle/>
                    <a:p>
                      <a:r>
                        <a:rPr lang="en-US" sz="1200" b="1" kern="1200" dirty="0" smtClean="0">
                          <a:solidFill>
                            <a:schemeClr val="dk1"/>
                          </a:solidFill>
                          <a:latin typeface="+mn-lt"/>
                          <a:ea typeface="+mn-ea"/>
                          <a:cs typeface="+mn-cs"/>
                        </a:rPr>
                        <a:t>Required Declaration of Origin by supplier</a:t>
                      </a:r>
                      <a:endParaRPr lang="en-US" sz="1200" dirty="0"/>
                    </a:p>
                  </a:txBody>
                  <a:tcPr/>
                </a:tc>
                <a:tc hMerge="1">
                  <a:txBody>
                    <a:bodyPr/>
                    <a:lstStyle/>
                    <a:p>
                      <a:endParaRPr lang="en-US" dirty="0"/>
                    </a:p>
                  </a:txBody>
                  <a:tcPr/>
                </a:tc>
                <a:tc gridSpan="4">
                  <a:txBody>
                    <a:bodyPr/>
                    <a:lstStyle/>
                    <a:p>
                      <a:r>
                        <a:rPr lang="en-US" sz="1200" b="1" kern="1200" dirty="0" smtClean="0">
                          <a:solidFill>
                            <a:schemeClr val="dk1"/>
                          </a:solidFill>
                          <a:latin typeface="+mn-lt"/>
                          <a:ea typeface="+mn-ea"/>
                          <a:cs typeface="+mn-cs"/>
                        </a:rPr>
                        <a:t>Requirement of certificates of domestic content</a:t>
                      </a:r>
                      <a:r>
                        <a:rPr lang="en-US" sz="1200" b="1" kern="1200" baseline="0" dirty="0" smtClean="0">
                          <a:solidFill>
                            <a:schemeClr val="dk1"/>
                          </a:solidFill>
                          <a:latin typeface="+mn-lt"/>
                          <a:ea typeface="+mn-ea"/>
                          <a:cs typeface="+mn-cs"/>
                        </a:rPr>
                        <a:t> </a:t>
                      </a:r>
                      <a:r>
                        <a:rPr lang="en-US" sz="1200" b="1" kern="1200" dirty="0" smtClean="0">
                          <a:solidFill>
                            <a:schemeClr val="dk1"/>
                          </a:solidFill>
                          <a:latin typeface="+mn-lt"/>
                          <a:ea typeface="+mn-ea"/>
                          <a:cs typeface="+mn-cs"/>
                        </a:rPr>
                        <a:t>by accredited bodies</a:t>
                      </a:r>
                      <a:endParaRPr lang="en-US" sz="12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
        <p:nvSpPr>
          <p:cNvPr id="21563" name="TextBox 6"/>
          <p:cNvSpPr txBox="1">
            <a:spLocks noChangeArrowheads="1"/>
          </p:cNvSpPr>
          <p:nvPr/>
        </p:nvSpPr>
        <p:spPr bwMode="auto">
          <a:xfrm>
            <a:off x="152400" y="6477000"/>
            <a:ext cx="8991600" cy="523875"/>
          </a:xfrm>
          <a:prstGeom prst="rect">
            <a:avLst/>
          </a:prstGeom>
          <a:noFill/>
          <a:ln w="9525">
            <a:noFill/>
            <a:miter lim="800000"/>
            <a:headEnd/>
            <a:tailEnd/>
          </a:ln>
        </p:spPr>
        <p:txBody>
          <a:bodyPr>
            <a:spAutoFit/>
          </a:bodyPr>
          <a:lstStyle/>
          <a:p>
            <a:r>
              <a:rPr lang="en-US" sz="800">
                <a:latin typeface="Rockwell"/>
              </a:rPr>
              <a:t>Source: GUIMARÃES, Eduardo Augusto. Confederação Nacional da Indústria. Política de conteúdo local na cadeia do petróleo e gás: uma visão sobre a evolução do instrumento e a percepção das empresas investidoras e produtoras de bens / Confederação Nacional da Indústria – Brasília : CNI, 2012.</a:t>
            </a:r>
          </a:p>
          <a:p>
            <a:endParaRPr lang="en-US" sz="1200">
              <a:latin typeface="Rockwe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7258</TotalTime>
  <Words>1859</Words>
  <Application>Microsoft Office PowerPoint</Application>
  <PresentationFormat>On-screen Show (4:3)</PresentationFormat>
  <Paragraphs>200</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Foundry</vt:lpstr>
      <vt:lpstr>Local Content Requirements in the Oil and Gas Sector</vt:lpstr>
      <vt:lpstr>Content</vt:lpstr>
      <vt:lpstr>National LCR policies in effect  for the oil and gas sector </vt:lpstr>
      <vt:lpstr>Desired Goals and arguments in favor of LCRs</vt:lpstr>
      <vt:lpstr>Arguments against LCRs </vt:lpstr>
      <vt:lpstr>The Norwegian Model</vt:lpstr>
      <vt:lpstr>The Brazilian Model</vt:lpstr>
      <vt:lpstr>Brazil’s Regulatory Framework</vt:lpstr>
      <vt:lpstr>The Brazilian Local Content Requirement (LCR) policy evolution for Oil and Gas</vt:lpstr>
      <vt:lpstr>The Pre-Salt first Bidding</vt:lpstr>
      <vt:lpstr>The Pre-Salt first Bidding</vt:lpstr>
      <vt:lpstr>Policy Objectives can be Undermined</vt:lpstr>
      <vt:lpstr>WTO disputes on LCR</vt:lpstr>
      <vt:lpstr>WTO Disputes on LCR</vt:lpstr>
      <vt:lpstr>WTO Provisions that may apply  to LCRs</vt:lpstr>
      <vt:lpstr>WTO Provisions that may apply  to LCRs</vt:lpstr>
      <vt:lpstr>WTO Provisions that may apply  to LCRs</vt:lpstr>
      <vt:lpstr>WTO Provisions that may apply  to LCRs</vt:lpstr>
      <vt:lpstr>WTO Provisions that may apply  to LCRs</vt:lpstr>
      <vt:lpstr>WTO Provisions that may apply  to LCRs</vt:lpstr>
      <vt:lpstr>GPA Provisions</vt:lpstr>
      <vt:lpstr>The Brazilian Case</vt:lpstr>
      <vt:lpstr>The Brazilian Case</vt:lpstr>
      <vt:lpstr>Some lessons learned</vt:lpstr>
      <vt:lpstr>Final Remarks</vt:lpstr>
    </vt:vector>
  </TitlesOfParts>
  <Company>Embaixada em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Brazilian Local-Content Policy in the Oil and Gas Production</dc:title>
  <dc:creator>Usuario</dc:creator>
  <cp:lastModifiedBy>Jonathan Davidar</cp:lastModifiedBy>
  <cp:revision>185</cp:revision>
  <dcterms:created xsi:type="dcterms:W3CDTF">2013-09-17T19:17:55Z</dcterms:created>
  <dcterms:modified xsi:type="dcterms:W3CDTF">2013-10-31T19:09:15Z</dcterms:modified>
</cp:coreProperties>
</file>