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2" r:id="rId4"/>
    <p:sldId id="285" r:id="rId5"/>
    <p:sldId id="287" r:id="rId6"/>
    <p:sldId id="283" r:id="rId7"/>
    <p:sldId id="268" r:id="rId8"/>
    <p:sldId id="281" r:id="rId9"/>
    <p:sldId id="269" r:id="rId10"/>
    <p:sldId id="284" r:id="rId11"/>
    <p:sldId id="270" r:id="rId12"/>
    <p:sldId id="275" r:id="rId13"/>
    <p:sldId id="286" r:id="rId14"/>
    <p:sldId id="278" r:id="rId15"/>
    <p:sldId id="279" r:id="rId16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0102" autoAdjust="0"/>
  </p:normalViewPr>
  <p:slideViewPr>
    <p:cSldViewPr>
      <p:cViewPr>
        <p:scale>
          <a:sx n="100" d="100"/>
          <a:sy n="100" d="100"/>
        </p:scale>
        <p:origin x="-1956" y="-204"/>
      </p:cViewPr>
      <p:guideLst>
        <p:guide orient="horz" pos="2160"/>
        <p:guide orient="horz" pos="3884"/>
        <p:guide orient="horz" pos="845"/>
        <p:guide orient="horz" pos="981"/>
        <p:guide pos="5465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846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60A9-80A0-4439-AD67-2F8D37DD6BEA}" type="datetimeFigureOut">
              <a:rPr lang="en-AU" smtClean="0"/>
              <a:t>31/10/2013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41009-20CB-4E43-980A-20994DEBEE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27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E5A719-E5E8-45AC-B04D-D01E47514BFC}" type="slidenum">
              <a:rPr lang="en-AU" sz="1200" smtClean="0"/>
              <a:pPr eaLnBrk="1" hangingPunct="1"/>
              <a:t>6</a:t>
            </a:fld>
            <a:endParaRPr lang="en-AU" sz="1200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3884120" y="9446895"/>
            <a:ext cx="2972280" cy="49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AE761A3-5E13-4844-88C3-29CC9227A7C7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E25A7-72EB-444B-A927-6ABF965D9D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E25A7-72EB-444B-A927-6ABF965D9D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E25A7-72EB-444B-A927-6ABF965D9D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E25A7-72EB-444B-A927-6ABF965D9D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9E7DB"/>
              </a:clrFrom>
              <a:clrTo>
                <a:srgbClr val="F9E7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42" y="2326380"/>
            <a:ext cx="6341313" cy="1102620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" y="3501008"/>
            <a:ext cx="5227320" cy="1030612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Freeform 6"/>
          <p:cNvSpPr/>
          <p:nvPr userDrawn="1"/>
        </p:nvSpPr>
        <p:spPr>
          <a:xfrm>
            <a:off x="2418978" y="5750272"/>
            <a:ext cx="6723781" cy="1107728"/>
          </a:xfrm>
          <a:custGeom>
            <a:avLst/>
            <a:gdLst>
              <a:gd name="connsiteX0" fmla="*/ 1107440 w 6045200"/>
              <a:gd name="connsiteY0" fmla="*/ 0 h 1107440"/>
              <a:gd name="connsiteX1" fmla="*/ 6045200 w 6045200"/>
              <a:gd name="connsiteY1" fmla="*/ 0 h 1107440"/>
              <a:gd name="connsiteX2" fmla="*/ 6045200 w 6045200"/>
              <a:gd name="connsiteY2" fmla="*/ 1107440 h 1107440"/>
              <a:gd name="connsiteX3" fmla="*/ 0 w 6045200"/>
              <a:gd name="connsiteY3" fmla="*/ 1107440 h 1107440"/>
              <a:gd name="connsiteX4" fmla="*/ 1107440 w 6045200"/>
              <a:gd name="connsiteY4" fmla="*/ 0 h 1107440"/>
              <a:gd name="connsiteX0" fmla="*/ 1788160 w 6725920"/>
              <a:gd name="connsiteY0" fmla="*/ 0 h 1112520"/>
              <a:gd name="connsiteX1" fmla="*/ 6725920 w 6725920"/>
              <a:gd name="connsiteY1" fmla="*/ 0 h 1112520"/>
              <a:gd name="connsiteX2" fmla="*/ 6725920 w 6725920"/>
              <a:gd name="connsiteY2" fmla="*/ 1107440 h 1112520"/>
              <a:gd name="connsiteX3" fmla="*/ 0 w 6725920"/>
              <a:gd name="connsiteY3" fmla="*/ 1112520 h 1112520"/>
              <a:gd name="connsiteX4" fmla="*/ 1788160 w 6725920"/>
              <a:gd name="connsiteY4" fmla="*/ 0 h 1112520"/>
              <a:gd name="connsiteX0" fmla="*/ 1112520 w 6725920"/>
              <a:gd name="connsiteY0" fmla="*/ 5080 h 1112520"/>
              <a:gd name="connsiteX1" fmla="*/ 6725920 w 6725920"/>
              <a:gd name="connsiteY1" fmla="*/ 0 h 1112520"/>
              <a:gd name="connsiteX2" fmla="*/ 6725920 w 6725920"/>
              <a:gd name="connsiteY2" fmla="*/ 1107440 h 1112520"/>
              <a:gd name="connsiteX3" fmla="*/ 0 w 6725920"/>
              <a:gd name="connsiteY3" fmla="*/ 1112520 h 1112520"/>
              <a:gd name="connsiteX4" fmla="*/ 1112520 w 6725920"/>
              <a:gd name="connsiteY4" fmla="*/ 5080 h 1112520"/>
              <a:gd name="connsiteX0" fmla="*/ 1117600 w 6725920"/>
              <a:gd name="connsiteY0" fmla="*/ 0 h 1122680"/>
              <a:gd name="connsiteX1" fmla="*/ 6725920 w 6725920"/>
              <a:gd name="connsiteY1" fmla="*/ 10160 h 1122680"/>
              <a:gd name="connsiteX2" fmla="*/ 6725920 w 6725920"/>
              <a:gd name="connsiteY2" fmla="*/ 1117600 h 1122680"/>
              <a:gd name="connsiteX3" fmla="*/ 0 w 6725920"/>
              <a:gd name="connsiteY3" fmla="*/ 1122680 h 1122680"/>
              <a:gd name="connsiteX4" fmla="*/ 1117600 w 6725920"/>
              <a:gd name="connsiteY4" fmla="*/ 0 h 1122680"/>
              <a:gd name="connsiteX0" fmla="*/ 1117600 w 6725920"/>
              <a:gd name="connsiteY0" fmla="*/ 0 h 1122680"/>
              <a:gd name="connsiteX1" fmla="*/ 6725920 w 6725920"/>
              <a:gd name="connsiteY1" fmla="*/ 0 h 1122680"/>
              <a:gd name="connsiteX2" fmla="*/ 6725920 w 6725920"/>
              <a:gd name="connsiteY2" fmla="*/ 1117600 h 1122680"/>
              <a:gd name="connsiteX3" fmla="*/ 0 w 6725920"/>
              <a:gd name="connsiteY3" fmla="*/ 1122680 h 1122680"/>
              <a:gd name="connsiteX4" fmla="*/ 1117600 w 6725920"/>
              <a:gd name="connsiteY4" fmla="*/ 0 h 1122680"/>
              <a:gd name="connsiteX0" fmla="*/ 1102360 w 6710680"/>
              <a:gd name="connsiteY0" fmla="*/ 0 h 1117600"/>
              <a:gd name="connsiteX1" fmla="*/ 6710680 w 6710680"/>
              <a:gd name="connsiteY1" fmla="*/ 0 h 1117600"/>
              <a:gd name="connsiteX2" fmla="*/ 6710680 w 6710680"/>
              <a:gd name="connsiteY2" fmla="*/ 1117600 h 1117600"/>
              <a:gd name="connsiteX3" fmla="*/ 0 w 6710680"/>
              <a:gd name="connsiteY3" fmla="*/ 1112520 h 1117600"/>
              <a:gd name="connsiteX4" fmla="*/ 1102360 w 6710680"/>
              <a:gd name="connsiteY4" fmla="*/ 0 h 1117600"/>
              <a:gd name="connsiteX0" fmla="*/ 1112520 w 6720840"/>
              <a:gd name="connsiteY0" fmla="*/ 0 h 1117600"/>
              <a:gd name="connsiteX1" fmla="*/ 6720840 w 6720840"/>
              <a:gd name="connsiteY1" fmla="*/ 0 h 1117600"/>
              <a:gd name="connsiteX2" fmla="*/ 6720840 w 6720840"/>
              <a:gd name="connsiteY2" fmla="*/ 1117600 h 1117600"/>
              <a:gd name="connsiteX3" fmla="*/ 0 w 6720840"/>
              <a:gd name="connsiteY3" fmla="*/ 1117600 h 1117600"/>
              <a:gd name="connsiteX4" fmla="*/ 1112520 w 6720840"/>
              <a:gd name="connsiteY4" fmla="*/ 0 h 1117600"/>
              <a:gd name="connsiteX0" fmla="*/ 1097280 w 6705600"/>
              <a:gd name="connsiteY0" fmla="*/ 0 h 1117600"/>
              <a:gd name="connsiteX1" fmla="*/ 6705600 w 6705600"/>
              <a:gd name="connsiteY1" fmla="*/ 0 h 1117600"/>
              <a:gd name="connsiteX2" fmla="*/ 6705600 w 6705600"/>
              <a:gd name="connsiteY2" fmla="*/ 1117600 h 1117600"/>
              <a:gd name="connsiteX3" fmla="*/ 0 w 6705600"/>
              <a:gd name="connsiteY3" fmla="*/ 1112520 h 1117600"/>
              <a:gd name="connsiteX4" fmla="*/ 1097280 w 6705600"/>
              <a:gd name="connsiteY4" fmla="*/ 0 h 1117600"/>
              <a:gd name="connsiteX0" fmla="*/ 1107440 w 6715760"/>
              <a:gd name="connsiteY0" fmla="*/ 0 h 1117600"/>
              <a:gd name="connsiteX1" fmla="*/ 6715760 w 6715760"/>
              <a:gd name="connsiteY1" fmla="*/ 0 h 1117600"/>
              <a:gd name="connsiteX2" fmla="*/ 6715760 w 6715760"/>
              <a:gd name="connsiteY2" fmla="*/ 1117600 h 1117600"/>
              <a:gd name="connsiteX3" fmla="*/ 0 w 6715760"/>
              <a:gd name="connsiteY3" fmla="*/ 1117600 h 1117600"/>
              <a:gd name="connsiteX4" fmla="*/ 1107440 w 6715760"/>
              <a:gd name="connsiteY4" fmla="*/ 0 h 1117600"/>
              <a:gd name="connsiteX0" fmla="*/ 1107440 w 6715760"/>
              <a:gd name="connsiteY0" fmla="*/ 0 h 1117600"/>
              <a:gd name="connsiteX1" fmla="*/ 6715760 w 6715760"/>
              <a:gd name="connsiteY1" fmla="*/ 0 h 1117600"/>
              <a:gd name="connsiteX2" fmla="*/ 6715760 w 6715760"/>
              <a:gd name="connsiteY2" fmla="*/ 1117600 h 1117600"/>
              <a:gd name="connsiteX3" fmla="*/ 0 w 6715760"/>
              <a:gd name="connsiteY3" fmla="*/ 1117600 h 1117600"/>
              <a:gd name="connsiteX4" fmla="*/ 1107440 w 6715760"/>
              <a:gd name="connsiteY4" fmla="*/ 0 h 1117600"/>
              <a:gd name="connsiteX0" fmla="*/ 1115461 w 6723781"/>
              <a:gd name="connsiteY0" fmla="*/ 0 h 1117600"/>
              <a:gd name="connsiteX1" fmla="*/ 6723781 w 6723781"/>
              <a:gd name="connsiteY1" fmla="*/ 0 h 1117600"/>
              <a:gd name="connsiteX2" fmla="*/ 6723781 w 6723781"/>
              <a:gd name="connsiteY2" fmla="*/ 1117600 h 1117600"/>
              <a:gd name="connsiteX3" fmla="*/ 0 w 6723781"/>
              <a:gd name="connsiteY3" fmla="*/ 1117600 h 1117600"/>
              <a:gd name="connsiteX4" fmla="*/ 1115461 w 6723781"/>
              <a:gd name="connsiteY4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3781" h="1117600">
                <a:moveTo>
                  <a:pt x="1115461" y="0"/>
                </a:moveTo>
                <a:lnTo>
                  <a:pt x="6723781" y="0"/>
                </a:lnTo>
                <a:lnTo>
                  <a:pt x="6723781" y="1117600"/>
                </a:lnTo>
                <a:lnTo>
                  <a:pt x="0" y="1117600"/>
                </a:lnTo>
                <a:lnTo>
                  <a:pt x="1115461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145992"/>
            <a:ext cx="4602480" cy="5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0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Mas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9E7DB"/>
              </a:clrFrom>
              <a:clrTo>
                <a:srgbClr val="F9E7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4137222"/>
              </p:ext>
            </p:extLst>
          </p:nvPr>
        </p:nvGraphicFramePr>
        <p:xfrm>
          <a:off x="539552" y="5202000"/>
          <a:ext cx="8135938" cy="140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890"/>
                <a:gridCol w="3012009"/>
                <a:gridCol w="2491491"/>
                <a:gridCol w="1840548"/>
              </a:tblGrid>
              <a:tr h="116967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1300" b="1" i="0" baseline="0" dirty="0">
                          <a:effectLst/>
                        </a:rPr>
                        <a:t>Contact</a:t>
                      </a:r>
                      <a:endParaRPr lang="en-AU" sz="1300" b="1" i="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1000" b="1" baseline="0" dirty="0">
                          <a:solidFill>
                            <a:schemeClr val="accent3"/>
                          </a:solidFill>
                          <a:effectLst/>
                        </a:rPr>
                        <a:t>International Mining for Development Centre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200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 Trustees Building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200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2, 133 St Georges Terrace</a:t>
                      </a:r>
                      <a:endParaRPr lang="en-AU" sz="1000" kern="1200" baseline="0" dirty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Perth</a:t>
                      </a: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 </a:t>
                      </a: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WA 6000</a:t>
                      </a:r>
                      <a:endParaRPr lang="en-AU" sz="1000" baseline="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Australia</a:t>
                      </a:r>
                      <a:endParaRPr lang="en-AU" sz="1000" baseline="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8775" algn="l"/>
                        </a:tabLst>
                      </a:pP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Tel:	</a:t>
                      </a: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+61 8 9263 9811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8775" algn="l"/>
                        </a:tabLst>
                      </a:pP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Email:	admin@im4dc.org</a:t>
                      </a:r>
                      <a:endParaRPr lang="en-AU" sz="1000" u="none" baseline="0" dirty="0" smtClean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14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www.im4dc.org</a:t>
                      </a:r>
                      <a:endParaRPr lang="en-AU" sz="1400" baseline="0" dirty="0">
                        <a:solidFill>
                          <a:schemeClr val="accent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AU" sz="1000" b="1" baseline="0" dirty="0">
                          <a:solidFill>
                            <a:schemeClr val="accent3"/>
                          </a:solidFill>
                          <a:effectLst/>
                        </a:rPr>
                        <a:t>The Energy and Minerals Institute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The University of Western Australia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M475, </a:t>
                      </a: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35 Stirling Highway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Crawley </a:t>
                      </a: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WA 6009</a:t>
                      </a:r>
                      <a:endParaRPr lang="en-AU" sz="1000" baseline="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Australia</a:t>
                      </a:r>
                      <a:endParaRPr lang="en-AU" sz="1000" baseline="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Tel:	+61 8 6488 4608</a:t>
                      </a: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Email:	</a:t>
                      </a: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 emi@uwa.edu.au</a:t>
                      </a: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8775" algn="l"/>
                        </a:tabLst>
                      </a:pPr>
                      <a:r>
                        <a:rPr lang="en-US" sz="1000" baseline="0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Web:	www.emi.uwa.edu.au</a:t>
                      </a:r>
                      <a:endParaRPr lang="en-AU" sz="1000" baseline="0" dirty="0">
                        <a:solidFill>
                          <a:schemeClr val="accent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1715770" algn="r"/>
                        </a:tabLst>
                      </a:pPr>
                      <a:r>
                        <a:rPr lang="en-AU" sz="1000" b="1" baseline="0" dirty="0">
                          <a:effectLst/>
                        </a:rPr>
                        <a:t>T</a:t>
                      </a:r>
                      <a:r>
                        <a:rPr lang="en-AU" sz="1000" b="1" baseline="0" dirty="0">
                          <a:solidFill>
                            <a:schemeClr val="accent3"/>
                          </a:solidFill>
                          <a:effectLst/>
                        </a:rPr>
                        <a:t>he Sustainable Minerals Institute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5770" algn="r"/>
                        </a:tabLst>
                      </a:pP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The University of Queensland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5770" algn="r"/>
                        </a:tabLst>
                      </a:pP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St Lucia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5770" algn="r"/>
                        </a:tabLst>
                      </a:pP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Brisbane </a:t>
                      </a: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QLD 4072</a:t>
                      </a:r>
                      <a:endParaRPr lang="en-AU" sz="1000" baseline="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5770" algn="r"/>
                        </a:tabLst>
                      </a:pP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Australia</a:t>
                      </a:r>
                      <a:endParaRPr lang="en-AU" sz="1000" baseline="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Tel:	+61 7 3346 4003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en-AU" sz="1000" baseline="0" dirty="0">
                          <a:solidFill>
                            <a:schemeClr val="accent3"/>
                          </a:solidFill>
                          <a:effectLst/>
                        </a:rPr>
                        <a:t>Email:	</a:t>
                      </a:r>
                      <a:r>
                        <a:rPr lang="en-AU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 reception@smi.uq.edu.au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8775" algn="l"/>
                        </a:tabLst>
                      </a:pPr>
                      <a:r>
                        <a:rPr lang="en-US" sz="1000" baseline="0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Web:	www.smi.uq.edu.au</a:t>
                      </a:r>
                      <a:endParaRPr lang="en-AU" sz="1000" baseline="0" dirty="0">
                        <a:solidFill>
                          <a:schemeClr val="accent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63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12" y="285727"/>
            <a:ext cx="7466676" cy="12144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5720" y="1571612"/>
            <a:ext cx="8643968" cy="4714888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 marL="1257300" indent="-273050">
              <a:spcBef>
                <a:spcPts val="300"/>
              </a:spcBef>
              <a:buClr>
                <a:schemeClr val="accent1"/>
              </a:buClr>
              <a:defRPr/>
            </a:lvl4pPr>
            <a:lvl5pPr marL="1520825" indent="-263525">
              <a:spcBef>
                <a:spcPts val="2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57338"/>
            <a:ext cx="8136000" cy="4608512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D8A08EBA-00EE-45B4-BA27-0EC97770F9ED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9750" y="548680"/>
            <a:ext cx="8136000" cy="10081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12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06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8680"/>
            <a:ext cx="8157533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57339"/>
            <a:ext cx="3977021" cy="4608512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9"/>
            <a:ext cx="4038600" cy="4608512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24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64" y="548680"/>
            <a:ext cx="8208000" cy="10081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556792"/>
            <a:ext cx="4040188" cy="503510"/>
          </a:xfrm>
        </p:spPr>
        <p:txBody>
          <a:bodyPr anchor="t" anchorCtr="0"/>
          <a:lstStyle>
            <a:lvl1pPr marL="0" indent="0">
              <a:buNone/>
              <a:defRPr sz="24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2060848"/>
            <a:ext cx="4040188" cy="41050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6792"/>
            <a:ext cx="4041775" cy="503510"/>
          </a:xfrm>
        </p:spPr>
        <p:txBody>
          <a:bodyPr anchor="t" anchorCtr="0"/>
          <a:lstStyle>
            <a:lvl1pPr marL="0" indent="0">
              <a:buNone/>
              <a:defRPr sz="24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1050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04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35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50" y="640080"/>
            <a:ext cx="8135938" cy="48771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5517232"/>
            <a:ext cx="6738938" cy="65496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785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7338"/>
            <a:ext cx="5111750" cy="4608512"/>
          </a:xfrm>
        </p:spPr>
        <p:txBody>
          <a:bodyPr l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1557338"/>
            <a:ext cx="2956644" cy="4608512"/>
          </a:xfrm>
        </p:spPr>
        <p:txBody>
          <a:bodyPr lIns="0" rIns="0"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750" y="548680"/>
            <a:ext cx="8157534" cy="1008112"/>
          </a:xfrm>
          <a:prstGeom prst="rect">
            <a:avLst/>
          </a:prstGeom>
        </p:spPr>
        <p:txBody>
          <a:bodyPr vert="horz" lIns="36000" tIns="0" rIns="3600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183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16" y="4406900"/>
            <a:ext cx="7772400" cy="1362075"/>
          </a:xfrm>
        </p:spPr>
        <p:txBody>
          <a:bodyPr anchor="t"/>
          <a:lstStyle>
            <a:lvl1pPr algn="l">
              <a:defRPr sz="36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16" y="2906713"/>
            <a:ext cx="7772400" cy="1386383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80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WA_1698_Powerpoint-2HR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6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48680"/>
            <a:ext cx="8136000" cy="10081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57338"/>
            <a:ext cx="8136000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892" y="6294080"/>
            <a:ext cx="51202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4035" y="6294080"/>
            <a:ext cx="5224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fld id="{D8A08EBA-00EE-45B4-BA27-0EC97770F9E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2211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4" r:id="rId4"/>
    <p:sldLayoutId id="2147483665" r:id="rId5"/>
    <p:sldLayoutId id="2147483667" r:id="rId6"/>
    <p:sldLayoutId id="2147483669" r:id="rId7"/>
    <p:sldLayoutId id="2147483668" r:id="rId8"/>
    <p:sldLayoutId id="2147483663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4000" indent="-324000" algn="l" defTabSz="914400" rtl="0" eaLnBrk="1" latinLnBrk="0" hangingPunct="1">
        <a:lnSpc>
          <a:spcPts val="2600"/>
        </a:lnSpc>
        <a:spcBef>
          <a:spcPts val="1800"/>
        </a:spcBef>
        <a:buClr>
          <a:schemeClr val="accent2"/>
        </a:buClr>
        <a:buSzPct val="120000"/>
        <a:buFont typeface="Calibri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ts val="2200"/>
        </a:lnSpc>
        <a:spcBef>
          <a:spcPts val="800"/>
        </a:spcBef>
        <a:buClr>
          <a:schemeClr val="accent4"/>
        </a:buClr>
        <a:buSzPct val="80000"/>
        <a:buFont typeface="Times New Roman" pitchFamily="18" charset="0"/>
        <a:buChar char="●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972000" indent="-288000" algn="l" defTabSz="914400" rtl="0" eaLnBrk="1" latinLnBrk="0" hangingPunct="1">
        <a:lnSpc>
          <a:spcPts val="2000"/>
        </a:lnSpc>
        <a:spcBef>
          <a:spcPts val="600"/>
        </a:spcBef>
        <a:buFont typeface="Calibri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77792"/>
            <a:ext cx="6393472" cy="1102620"/>
          </a:xfrm>
        </p:spPr>
        <p:txBody>
          <a:bodyPr>
            <a:normAutofit fontScale="90000"/>
          </a:bodyPr>
          <a:lstStyle/>
          <a:p>
            <a:r>
              <a:rPr lang="en-AU" dirty="0"/>
              <a:t>Enabling the development of industrial capacity: </a:t>
            </a:r>
            <a:r>
              <a:rPr lang="en-AU" dirty="0" smtClean="0"/>
              <a:t>Resource </a:t>
            </a:r>
            <a:br>
              <a:rPr lang="en-AU" dirty="0" smtClean="0"/>
            </a:br>
            <a:r>
              <a:rPr lang="en-AU" dirty="0" smtClean="0"/>
              <a:t>corridors</a:t>
            </a:r>
            <a:r>
              <a:rPr lang="en-AU" dirty="0"/>
              <a:t>, clusters and </a:t>
            </a:r>
            <a:r>
              <a:rPr lang="en-AU" dirty="0" smtClean="0"/>
              <a:t>SEZs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World Bank Conference on Local </a:t>
            </a:r>
            <a:r>
              <a:rPr lang="en-AU" dirty="0"/>
              <a:t>Content Policies in the Oil, Gas, and Mining </a:t>
            </a:r>
            <a:r>
              <a:rPr lang="en-AU" dirty="0" smtClean="0"/>
              <a:t>Sector</a:t>
            </a:r>
            <a:endParaRPr lang="en-AU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9552" y="4869160"/>
            <a:ext cx="3096344" cy="132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charset="0"/>
              <a:buNone/>
            </a:pPr>
            <a:r>
              <a:rPr lang="en-AU" baseline="0" dirty="0" smtClean="0">
                <a:solidFill>
                  <a:schemeClr val="tx1"/>
                </a:solidFill>
              </a:rPr>
              <a:t>Ian Satchwell </a:t>
            </a:r>
          </a:p>
          <a:p>
            <a:pPr algn="l">
              <a:lnSpc>
                <a:spcPct val="100000"/>
              </a:lnSpc>
              <a:spcBef>
                <a:spcPts val="3000"/>
              </a:spcBef>
              <a:buClr>
                <a:schemeClr val="accent1"/>
              </a:buClr>
              <a:buFont typeface="Arial" charset="0"/>
              <a:buNone/>
            </a:pPr>
            <a:r>
              <a:rPr lang="en-AU" baseline="0" dirty="0" smtClean="0">
                <a:solidFill>
                  <a:schemeClr val="tx1"/>
                </a:solidFill>
              </a:rPr>
              <a:t>1 October 2013</a:t>
            </a:r>
            <a:endParaRPr lang="en-AU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676" y="1245336"/>
            <a:ext cx="6120680" cy="48245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600" dirty="0" smtClean="0"/>
              <a:t>Small scale and lack of capability and capacity of many firms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400" dirty="0" smtClean="0"/>
              <a:t>collaborations – some multidisciplinary – enable winning of larger and more complex contracts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600" dirty="0" smtClean="0"/>
              <a:t>Lack of track record with customers / lack of QA capability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400" dirty="0"/>
              <a:t>m</a:t>
            </a:r>
            <a:r>
              <a:rPr lang="en-AU" sz="1400" dirty="0" smtClean="0"/>
              <a:t>ining operations form alliance relationships to help suppliers build and demonstrate capability, and become certified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400" dirty="0"/>
              <a:t>mining companies right-size  </a:t>
            </a:r>
            <a:r>
              <a:rPr lang="en-AU" sz="1400" dirty="0" smtClean="0"/>
              <a:t>contracts for smaller firms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400" dirty="0"/>
              <a:t>s</a:t>
            </a:r>
            <a:r>
              <a:rPr lang="en-AU" sz="1400" dirty="0" smtClean="0"/>
              <a:t>ome operations have adopted ‘inside-out’ strategies to help employees become independent services suppliers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600" dirty="0"/>
              <a:t>e</a:t>
            </a:r>
            <a:r>
              <a:rPr lang="en-AU" sz="1600" dirty="0" smtClean="0"/>
              <a:t>-Procurement and payment processes difficult for small firms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400" dirty="0" smtClean="0"/>
              <a:t>revised customer processes and payment schedules to suit small firms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400" dirty="0"/>
              <a:t>c</a:t>
            </a:r>
            <a:r>
              <a:rPr lang="en-AU" sz="1400" dirty="0" smtClean="0"/>
              <a:t>ompanies offer access to global supply chains for good performers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600" dirty="0" smtClean="0"/>
              <a:t>Market failure in supplier-customer linkages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400" dirty="0" smtClean="0">
                <a:solidFill>
                  <a:schemeClr val="accent2">
                    <a:lumMod val="75000"/>
                  </a:schemeClr>
                </a:solidFill>
              </a:rPr>
              <a:t>Australian Industry Participation National Framework </a:t>
            </a:r>
            <a:r>
              <a:rPr lang="en-AU" sz="1400" dirty="0" smtClean="0"/>
              <a:t>overseen by government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400" dirty="0" smtClean="0">
                <a:solidFill>
                  <a:schemeClr val="accent2">
                    <a:lumMod val="75000"/>
                  </a:schemeClr>
                </a:solidFill>
              </a:rPr>
              <a:t>linkage mechanisms implemented by government-business partnerships </a:t>
            </a:r>
            <a:r>
              <a:rPr lang="en-AU" sz="1400" dirty="0" smtClean="0"/>
              <a:t>– </a:t>
            </a:r>
            <a:r>
              <a:rPr lang="en-AU" sz="1400" dirty="0" err="1" smtClean="0"/>
              <a:t>eg</a:t>
            </a:r>
            <a:r>
              <a:rPr lang="en-AU" sz="1400" dirty="0"/>
              <a:t>:</a:t>
            </a:r>
            <a:r>
              <a:rPr lang="en-AU" sz="1400" dirty="0" smtClean="0"/>
              <a:t> Industry </a:t>
            </a:r>
            <a:r>
              <a:rPr lang="en-AU" sz="1400" dirty="0"/>
              <a:t>C</a:t>
            </a:r>
            <a:r>
              <a:rPr lang="en-AU" sz="1400" dirty="0" smtClean="0"/>
              <a:t>apability Network; Project Connect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600" dirty="0" smtClean="0"/>
              <a:t>Infrastructure to support business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400" dirty="0" smtClean="0">
                <a:solidFill>
                  <a:schemeClr val="accent2">
                    <a:lumMod val="75000"/>
                  </a:schemeClr>
                </a:solidFill>
              </a:rPr>
              <a:t>State and local governments have invested in, and facilitated business infrastructure through PPPs (</a:t>
            </a:r>
            <a:r>
              <a:rPr lang="en-AU" sz="1400" dirty="0" err="1" smtClean="0">
                <a:solidFill>
                  <a:schemeClr val="accent2">
                    <a:lumMod val="75000"/>
                  </a:schemeClr>
                </a:solidFill>
              </a:rPr>
              <a:t>eg</a:t>
            </a:r>
            <a:r>
              <a:rPr lang="en-AU" sz="1400" dirty="0" smtClean="0">
                <a:solidFill>
                  <a:schemeClr val="accent2">
                    <a:lumMod val="75000"/>
                  </a:schemeClr>
                </a:solidFill>
              </a:rPr>
              <a:t> Darwin Marine Supply Base)</a:t>
            </a:r>
            <a:endParaRPr lang="en-AU" sz="1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10</a:t>
            </a:fld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Kalgoorlie and Darwin: overcoming obstacles</a:t>
            </a: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54145" y="4569156"/>
            <a:ext cx="1612585" cy="23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 rot="20642777">
            <a:off x="7133148" y="5735963"/>
            <a:ext cx="1744415" cy="59959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 smtClean="0">
                <a:solidFill>
                  <a:srgbClr val="FFC000"/>
                </a:solidFill>
              </a:rPr>
              <a:t>Industrial estates</a:t>
            </a:r>
            <a:endParaRPr lang="en-AU" sz="1200" b="1" dirty="0">
              <a:solidFill>
                <a:srgbClr val="FFC000"/>
              </a:solidFill>
            </a:endParaRPr>
          </a:p>
        </p:txBody>
      </p:sp>
      <p:pic>
        <p:nvPicPr>
          <p:cNvPr id="8" name="Picture 4" descr="CPC's towering accomplis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75" y="2814836"/>
            <a:ext cx="1897368" cy="18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" b="2137"/>
          <a:stretch/>
        </p:blipFill>
        <p:spPr bwMode="auto">
          <a:xfrm>
            <a:off x="7284457" y="548680"/>
            <a:ext cx="175428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6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64" y="548680"/>
            <a:ext cx="8614236" cy="648072"/>
          </a:xfrm>
        </p:spPr>
        <p:txBody>
          <a:bodyPr>
            <a:normAutofit/>
          </a:bodyPr>
          <a:lstStyle/>
          <a:p>
            <a:r>
              <a:rPr lang="en-US" dirty="0" smtClean="0"/>
              <a:t>Some factors for successful cluster building</a:t>
            </a:r>
            <a:endParaRPr lang="en-AU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743950" y="6521301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7C044-84F5-4858-9EFF-8E196AD2E223}" type="slidenum">
              <a:rPr lang="en-AU" sz="800" smtClean="0"/>
              <a:t>11</a:t>
            </a:fld>
            <a:endParaRPr lang="en-AU" sz="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196752"/>
            <a:ext cx="6552728" cy="4873724"/>
          </a:xfrm>
        </p:spPr>
        <p:txBody>
          <a:bodyPr>
            <a:normAutofit fontScale="92500"/>
          </a:bodyPr>
          <a:lstStyle/>
          <a:p>
            <a:r>
              <a:rPr lang="en-AU" sz="1800" dirty="0" smtClean="0"/>
              <a:t>Diverse, deep and long life customer base</a:t>
            </a:r>
          </a:p>
          <a:p>
            <a:r>
              <a:rPr lang="en-AU" sz="1800" dirty="0"/>
              <a:t>Existence of market leading/large firms – both customers </a:t>
            </a:r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dirty="0" smtClean="0"/>
              <a:t>and leaders</a:t>
            </a:r>
          </a:p>
          <a:p>
            <a:r>
              <a:rPr lang="en-AU" sz="1800" dirty="0" smtClean="0"/>
              <a:t>Existence </a:t>
            </a:r>
            <a:r>
              <a:rPr lang="en-AU" sz="1800" dirty="0"/>
              <a:t>of an entrepreneurial </a:t>
            </a:r>
            <a:r>
              <a:rPr lang="en-AU" sz="1800" dirty="0" smtClean="0"/>
              <a:t>ethos amongst leading firms</a:t>
            </a:r>
          </a:p>
          <a:p>
            <a:r>
              <a:rPr lang="en-AU" sz="1800" dirty="0"/>
              <a:t>Networking and partnership </a:t>
            </a:r>
            <a:r>
              <a:rPr lang="en-AU" sz="1800" dirty="0" smtClean="0"/>
              <a:t>cultures and relationships </a:t>
            </a:r>
            <a:endParaRPr lang="en-AU" sz="1800" dirty="0"/>
          </a:p>
          <a:p>
            <a:r>
              <a:rPr lang="en-AU" sz="1800" dirty="0" smtClean="0"/>
              <a:t>Access to innovation </a:t>
            </a:r>
            <a:r>
              <a:rPr lang="en-AU" sz="1800" dirty="0"/>
              <a:t>and R&amp;D </a:t>
            </a:r>
            <a:r>
              <a:rPr lang="en-AU" sz="1800" dirty="0" smtClean="0"/>
              <a:t>capacity – through regional </a:t>
            </a:r>
            <a:r>
              <a:rPr lang="en-AU" sz="1800" dirty="0"/>
              <a:t>institutions </a:t>
            </a:r>
            <a:r>
              <a:rPr lang="en-AU" sz="1800" dirty="0" smtClean="0"/>
              <a:t>or other companies</a:t>
            </a:r>
          </a:p>
          <a:p>
            <a:r>
              <a:rPr lang="en-AU" sz="1800" dirty="0"/>
              <a:t>Existence of a </a:t>
            </a:r>
            <a:r>
              <a:rPr lang="en-AU" sz="1800" dirty="0" smtClean="0"/>
              <a:t>skilled </a:t>
            </a:r>
            <a:r>
              <a:rPr lang="en-AU" sz="1800" dirty="0"/>
              <a:t>workforce </a:t>
            </a:r>
            <a:r>
              <a:rPr lang="en-AU" sz="1800" dirty="0" smtClean="0"/>
              <a:t>(human </a:t>
            </a:r>
            <a:r>
              <a:rPr lang="en-AU" sz="1800" dirty="0"/>
              <a:t>capital base</a:t>
            </a:r>
            <a:r>
              <a:rPr lang="en-AU" sz="1800" dirty="0" smtClean="0"/>
              <a:t>), plus education and training infrastructure</a:t>
            </a:r>
          </a:p>
          <a:p>
            <a:r>
              <a:rPr lang="en-AU" sz="1800" dirty="0" smtClean="0"/>
              <a:t>Business infrastructure, and community infrastructure for workforces</a:t>
            </a:r>
          </a:p>
          <a:p>
            <a:r>
              <a:rPr lang="en-AU" sz="1800" dirty="0"/>
              <a:t>Access to adequate sources of finance</a:t>
            </a:r>
          </a:p>
          <a:p>
            <a:r>
              <a:rPr lang="en-US" sz="1800" dirty="0" smtClean="0"/>
              <a:t>Commercial/market orientation by firms, with support from governments, industry chambers and large customers</a:t>
            </a:r>
            <a:endParaRPr lang="en-US" sz="1800" dirty="0"/>
          </a:p>
          <a:p>
            <a:pPr lvl="1"/>
            <a:endParaRPr lang="en-A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006477"/>
            <a:ext cx="1894041" cy="172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01" y="4941167"/>
            <a:ext cx="2670724" cy="158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35" y="956345"/>
            <a:ext cx="2738886" cy="177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1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40768"/>
            <a:ext cx="8136000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1600" dirty="0" smtClean="0"/>
              <a:t>Dedicated, trade-oriented SEZs not successful in Australia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AU" sz="1400" dirty="0"/>
              <a:t>H</a:t>
            </a:r>
            <a:r>
              <a:rPr lang="en-AU" sz="1400" dirty="0" smtClean="0"/>
              <a:t>istory of under-performance and ultimate failure (at cost to public purse)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AU" sz="1400" dirty="0" smtClean="0"/>
              <a:t>Government investment now provides basic business infrastructure (on commercial terms) and support services in collaboration with business chambers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AU" sz="1400" dirty="0" smtClean="0"/>
              <a:t>Few taxation incentives; little tax relief other than business-wide provisions for R&amp;D, export marketing, import duty relief</a:t>
            </a:r>
          </a:p>
          <a:p>
            <a:pPr marL="3240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 sz="1600" dirty="0" smtClean="0"/>
              <a:t>Effect is ‘virtual’ SEZs in some resource regions and cities – clustering, value-chain corridors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1600" dirty="0" smtClean="0"/>
              <a:t>SEZs can have benefits for developing countries with infrastructure deficits and low supplier capacity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AU" sz="1400" dirty="0"/>
              <a:t>F</a:t>
            </a:r>
            <a:r>
              <a:rPr lang="en-AU" sz="1400" dirty="0" smtClean="0"/>
              <a:t>lexible </a:t>
            </a:r>
            <a:r>
              <a:rPr lang="en-AU" sz="1400" dirty="0"/>
              <a:t>approach </a:t>
            </a:r>
            <a:r>
              <a:rPr lang="en-AU" sz="1400" dirty="0" smtClean="0"/>
              <a:t>to create opportunity for private </a:t>
            </a:r>
            <a:r>
              <a:rPr lang="en-AU" sz="1400" dirty="0"/>
              <a:t>sector </a:t>
            </a:r>
            <a:r>
              <a:rPr lang="en-AU" sz="1400" dirty="0" smtClean="0"/>
              <a:t>investment in SEZs, with government support, but insulating taxpayers from risks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AU" sz="1400" dirty="0" smtClean="0"/>
              <a:t>Focus benefits on export-oriented business (</a:t>
            </a:r>
            <a:r>
              <a:rPr lang="en-AU" sz="1400" dirty="0" err="1" smtClean="0"/>
              <a:t>eg</a:t>
            </a:r>
            <a:r>
              <a:rPr lang="en-AU" sz="1400" dirty="0" smtClean="0"/>
              <a:t>, duty relief) but other incentives and tax benefits risk gaming and revenue leakage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AU" sz="1400" dirty="0" smtClean="0"/>
              <a:t>All businesses benefit from organised public-private infrastructure concentration, including targeted soft infrastructure (</a:t>
            </a:r>
            <a:r>
              <a:rPr lang="en-AU" sz="1400" dirty="0" err="1" smtClean="0"/>
              <a:t>eg</a:t>
            </a:r>
            <a:r>
              <a:rPr lang="en-AU" sz="1400" dirty="0" smtClean="0"/>
              <a:t>: public-private training facilities)</a:t>
            </a:r>
          </a:p>
          <a:p>
            <a:pPr marL="3240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 sz="1600" dirty="0" smtClean="0"/>
              <a:t>Aim is to create cluster dynamic between firms that is greater than sum of the parts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12</a:t>
            </a:fld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Special economic zones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4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548680"/>
            <a:ext cx="8136000" cy="576064"/>
          </a:xfrm>
        </p:spPr>
        <p:txBody>
          <a:bodyPr>
            <a:normAutofit/>
          </a:bodyPr>
          <a:lstStyle/>
          <a:p>
            <a:r>
              <a:rPr lang="en-AU" dirty="0"/>
              <a:t>Resource corridors: Pilbara </a:t>
            </a:r>
            <a:r>
              <a:rPr lang="en-AU" dirty="0" smtClean="0"/>
              <a:t>case study</a:t>
            </a:r>
            <a:endParaRPr lang="en-A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65516" cy="55707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669532" y="220486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2961978" y="2921149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168427" y="263311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3135288" y="2456731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82752" y="507987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3851920" y="458112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5796136" y="52292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1043608" y="35730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2703240" y="250549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719064" y="6543485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7C044-84F5-4858-9EFF-8E196AD2E223}" type="slidenum">
              <a:rPr lang="en-AU" sz="800" smtClean="0"/>
              <a:t>13</a:t>
            </a:fld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24964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301" y="1360497"/>
            <a:ext cx="8568754" cy="3960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800" i="1" dirty="0"/>
              <a:t>Resource corridors </a:t>
            </a:r>
            <a:r>
              <a:rPr lang="en-AU" sz="1800" dirty="0"/>
              <a:t>provide holistic </a:t>
            </a:r>
            <a:r>
              <a:rPr lang="en-AU" sz="1800" dirty="0" smtClean="0"/>
              <a:t>approach to infrastructure needs assessments and planning</a:t>
            </a:r>
            <a:endParaRPr lang="en-AU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800" dirty="0" smtClean="0"/>
              <a:t>Need </a:t>
            </a:r>
            <a:r>
              <a:rPr lang="en-AU" sz="1800" dirty="0"/>
              <a:t>i</a:t>
            </a:r>
            <a:r>
              <a:rPr lang="en-AU" sz="1800" dirty="0" smtClean="0"/>
              <a:t>ntegrated planning across all needs and classes of infrastructure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800" dirty="0" smtClean="0"/>
              <a:t>Essential to have early </a:t>
            </a:r>
            <a:r>
              <a:rPr lang="en-AU" sz="1800" dirty="0"/>
              <a:t>planning and </a:t>
            </a:r>
            <a:r>
              <a:rPr lang="en-AU" sz="1800" dirty="0" smtClean="0"/>
              <a:t>coordination to</a:t>
            </a:r>
            <a:endParaRPr lang="en-AU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600" dirty="0"/>
              <a:t>ensure infrastructure is </a:t>
            </a:r>
            <a:r>
              <a:rPr lang="en-AU" sz="1600" dirty="0" smtClean="0"/>
              <a:t>delivered when needed; maximise </a:t>
            </a:r>
            <a:r>
              <a:rPr lang="en-AU" sz="1600" dirty="0"/>
              <a:t>utility and efficiency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800" dirty="0"/>
              <a:t>Partnerships between government – mining industry – infrastructure </a:t>
            </a:r>
            <a:r>
              <a:rPr lang="en-AU" sz="1800" dirty="0" smtClean="0"/>
              <a:t>providers – financiers  </a:t>
            </a:r>
            <a:r>
              <a:rPr lang="en-AU" sz="1800" dirty="0"/>
              <a:t>needed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600" dirty="0"/>
              <a:t>but government  needs to be careful about </a:t>
            </a:r>
            <a:r>
              <a:rPr lang="en-AU" sz="1600" dirty="0" smtClean="0"/>
              <a:t>over-exposure or interference in </a:t>
            </a:r>
            <a:r>
              <a:rPr lang="en-AU" sz="1600" dirty="0"/>
              <a:t>mining </a:t>
            </a:r>
            <a:r>
              <a:rPr lang="en-AU" sz="1600" dirty="0" smtClean="0"/>
              <a:t>business</a:t>
            </a:r>
            <a:endParaRPr lang="en-AU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800" dirty="0"/>
              <a:t>Predicting the future is very difficult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600" dirty="0"/>
              <a:t>uncertainty can be (part) managed though </a:t>
            </a:r>
            <a:r>
              <a:rPr lang="en-AU" sz="1600" dirty="0" smtClean="0"/>
              <a:t>options-based approach</a:t>
            </a:r>
            <a:endParaRPr lang="en-AU" sz="16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600" dirty="0"/>
              <a:t>managing risks and rewards essential for infrastructure investment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800" dirty="0" smtClean="0"/>
              <a:t>Efficient </a:t>
            </a:r>
            <a:r>
              <a:rPr lang="en-AU" sz="1800" dirty="0"/>
              <a:t>integrated production chains are vital for competitiveness of mining operations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14</a:t>
            </a:fld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 corridors: Australian experience</a:t>
            </a:r>
            <a:endParaRPr lang="en-A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6" y="5320937"/>
            <a:ext cx="2502479" cy="144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30" y="5306501"/>
            <a:ext cx="2028497" cy="144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tatic.progressivemediagroup.com/uploads/imagelibrary/nri/railway/news/Fortescue%20Rail%20in%20the%20Pilbara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78" y="5320937"/>
            <a:ext cx="2185092" cy="14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12776"/>
            <a:ext cx="8136000" cy="4608512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Facilitating clusters can involve </a:t>
            </a:r>
            <a:r>
              <a:rPr lang="en-AU" dirty="0"/>
              <a:t>picking winners. How do you pick winners? </a:t>
            </a:r>
            <a:r>
              <a:rPr lang="en-AU" dirty="0" smtClean="0"/>
              <a:t>How do you also allow the market to operate? </a:t>
            </a:r>
          </a:p>
          <a:p>
            <a:r>
              <a:rPr lang="en-AU" dirty="0" smtClean="0"/>
              <a:t>Are geographic </a:t>
            </a:r>
            <a:r>
              <a:rPr lang="en-AU" dirty="0"/>
              <a:t>clusters more likely to work in developing markets than sectoral clusters</a:t>
            </a:r>
            <a:r>
              <a:rPr lang="en-AU" dirty="0" smtClean="0"/>
              <a:t>? </a:t>
            </a:r>
          </a:p>
          <a:p>
            <a:r>
              <a:rPr lang="en-AU" dirty="0" smtClean="0"/>
              <a:t>The </a:t>
            </a:r>
            <a:r>
              <a:rPr lang="en-AU" dirty="0"/>
              <a:t>presence of market leaders/large firms as a condition for cluster efficiency. In most developing countries these are not domestic firms. What policies have been successfully used to foster </a:t>
            </a:r>
            <a:r>
              <a:rPr lang="en-AU" dirty="0" smtClean="0"/>
              <a:t>localisation </a:t>
            </a:r>
            <a:r>
              <a:rPr lang="en-AU" dirty="0"/>
              <a:t>of these firms?</a:t>
            </a:r>
          </a:p>
          <a:p>
            <a:r>
              <a:rPr lang="en-AU" dirty="0" smtClean="0"/>
              <a:t>Are </a:t>
            </a:r>
            <a:r>
              <a:rPr lang="en-AU" dirty="0"/>
              <a:t>tax incentives the most important factor in driving the success of SEZs</a:t>
            </a:r>
            <a:r>
              <a:rPr lang="en-AU" dirty="0" smtClean="0"/>
              <a:t>? What are other key factors?</a:t>
            </a:r>
            <a:endParaRPr lang="en-AU" dirty="0"/>
          </a:p>
          <a:p>
            <a:r>
              <a:rPr lang="en-AU" dirty="0" smtClean="0"/>
              <a:t>What </a:t>
            </a:r>
            <a:r>
              <a:rPr lang="en-AU" dirty="0"/>
              <a:t>are the main obstacles to the creation of cross border resource corridors?</a:t>
            </a:r>
          </a:p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15</a:t>
            </a:fld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questions for the panel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30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AU" dirty="0" smtClean="0"/>
              <a:t>Context 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Case studies from Australia 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Factors of success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Overcoming obstacles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Clusters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Special </a:t>
            </a:r>
            <a:r>
              <a:rPr lang="en-AU" dirty="0"/>
              <a:t>e</a:t>
            </a:r>
            <a:r>
              <a:rPr lang="en-AU" dirty="0" smtClean="0"/>
              <a:t>conomic zones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Resource corridors</a:t>
            </a:r>
            <a:endParaRPr lang="en-AU" dirty="0"/>
          </a:p>
          <a:p>
            <a:pPr>
              <a:lnSpc>
                <a:spcPct val="120000"/>
              </a:lnSpc>
            </a:pPr>
            <a:r>
              <a:rPr lang="en-AU" dirty="0" smtClean="0"/>
              <a:t>Some questions for the panel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38" y="548680"/>
            <a:ext cx="8442800" cy="839587"/>
          </a:xfrm>
        </p:spPr>
        <p:txBody>
          <a:bodyPr>
            <a:normAutofit/>
          </a:bodyPr>
          <a:lstStyle/>
          <a:p>
            <a:r>
              <a:rPr lang="en-AU" sz="2400" i="1" dirty="0" smtClean="0"/>
              <a:t>Resource economy </a:t>
            </a:r>
            <a:r>
              <a:rPr lang="en-AU" sz="2400" dirty="0" smtClean="0"/>
              <a:t>in Australia: bigger than traditionally measured</a:t>
            </a:r>
            <a:br>
              <a:rPr lang="en-AU" sz="2400" dirty="0" smtClean="0"/>
            </a:br>
            <a:endParaRPr lang="en-AU" sz="2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57749" y="1743687"/>
            <a:ext cx="3679992" cy="447701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AU" sz="1400" b="1" dirty="0"/>
              <a:t>Resource </a:t>
            </a:r>
            <a:r>
              <a:rPr lang="en-AU" sz="1400" b="1" dirty="0" smtClean="0"/>
              <a:t>employment </a:t>
            </a:r>
            <a:r>
              <a:rPr lang="en-AU" sz="1400" b="1" dirty="0"/>
              <a:t>by </a:t>
            </a:r>
            <a:r>
              <a:rPr lang="en-AU" sz="1400" b="1" dirty="0" smtClean="0"/>
              <a:t>industry 2011-12</a:t>
            </a:r>
            <a:r>
              <a:rPr lang="en-AU" sz="1400" dirty="0"/>
              <a:t/>
            </a:r>
            <a:br>
              <a:rPr lang="en-AU" sz="1400" dirty="0"/>
            </a:br>
            <a:r>
              <a:rPr lang="en-AU" sz="1400" dirty="0" smtClean="0"/>
              <a:t>Share </a:t>
            </a:r>
            <a:r>
              <a:rPr lang="en-AU" sz="1400" dirty="0"/>
              <a:t>of total employment, financial year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19" y="6478651"/>
            <a:ext cx="4444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Source: </a:t>
            </a:r>
            <a:r>
              <a:rPr lang="en-AU" sz="1200" dirty="0" err="1" smtClean="0">
                <a:solidFill>
                  <a:schemeClr val="bg1"/>
                </a:solidFill>
              </a:rPr>
              <a:t>Rayner</a:t>
            </a:r>
            <a:r>
              <a:rPr lang="en-AU" sz="1200" dirty="0" smtClean="0">
                <a:solidFill>
                  <a:schemeClr val="bg1"/>
                </a:solidFill>
              </a:rPr>
              <a:t> and Bishop, Reserve Bank of Australia, February 2013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719064" y="6548488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7C044-84F5-4858-9EFF-8E196AD2E223}" type="slidenum">
              <a:rPr lang="en-AU" sz="800" smtClean="0"/>
              <a:pPr eaLnBrk="1" hangingPunct="1"/>
              <a:t>3</a:t>
            </a:fld>
            <a:endParaRPr lang="en-A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2466975"/>
            <a:ext cx="3817241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9" y="2466976"/>
            <a:ext cx="3854784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285720" y="1705588"/>
            <a:ext cx="3842229" cy="523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7305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0825" indent="-263525" algn="l" defTabSz="457200" rtl="0" eaLnBrk="1" latinLnBrk="0" hangingPunct="1">
              <a:spcBef>
                <a:spcPts val="200"/>
              </a:spcBef>
              <a:buClr>
                <a:schemeClr val="tx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b="1" dirty="0" smtClean="0">
                <a:solidFill>
                  <a:schemeClr val="bg1"/>
                </a:solidFill>
              </a:rPr>
              <a:t>Gross Value Added – </a:t>
            </a:r>
            <a:r>
              <a:rPr lang="en-AU" sz="1400" b="1" dirty="0">
                <a:solidFill>
                  <a:schemeClr val="bg1"/>
                </a:solidFill>
              </a:rPr>
              <a:t>r</a:t>
            </a:r>
            <a:r>
              <a:rPr lang="en-AU" sz="1400" b="1" dirty="0" smtClean="0">
                <a:solidFill>
                  <a:schemeClr val="bg1"/>
                </a:solidFill>
              </a:rPr>
              <a:t>esource </a:t>
            </a:r>
            <a:r>
              <a:rPr lang="en-AU" sz="1400" b="1" dirty="0">
                <a:solidFill>
                  <a:schemeClr val="bg1"/>
                </a:solidFill>
              </a:rPr>
              <a:t>e</a:t>
            </a:r>
            <a:r>
              <a:rPr lang="en-AU" sz="1400" b="1" dirty="0" smtClean="0">
                <a:solidFill>
                  <a:schemeClr val="bg1"/>
                </a:solidFill>
              </a:rPr>
              <a:t>conomy 2011-12</a:t>
            </a:r>
            <a:endParaRPr lang="en-AU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1400" dirty="0">
                <a:solidFill>
                  <a:schemeClr val="bg1"/>
                </a:solidFill>
              </a:rPr>
              <a:t>Share of nominal GVA, financial </a:t>
            </a:r>
            <a:r>
              <a:rPr lang="en-AU" sz="1400" dirty="0" smtClean="0">
                <a:solidFill>
                  <a:schemeClr val="bg1"/>
                </a:solidFill>
              </a:rPr>
              <a:t>year</a:t>
            </a:r>
            <a:br>
              <a:rPr lang="en-AU" sz="1400" dirty="0" smtClean="0">
                <a:solidFill>
                  <a:schemeClr val="bg1"/>
                </a:solidFill>
              </a:rPr>
            </a:br>
            <a:r>
              <a:rPr lang="en-AU" sz="1400" b="1" dirty="0" smtClean="0">
                <a:solidFill>
                  <a:schemeClr val="bg1"/>
                </a:solidFill>
              </a:rPr>
              <a:t>(has more than doubled in past 10 years) </a:t>
            </a:r>
            <a:endParaRPr lang="en-AU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218896"/>
            <a:ext cx="3817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</a:rPr>
              <a:t>18% of GVA</a:t>
            </a:r>
            <a:r>
              <a:rPr lang="en-AU" sz="14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b="1" dirty="0" smtClean="0">
                <a:solidFill>
                  <a:schemeClr val="bg1"/>
                </a:solidFill>
              </a:rPr>
              <a:t>11.5% directly </a:t>
            </a:r>
            <a:r>
              <a:rPr lang="en-AU" sz="1400" dirty="0" smtClean="0">
                <a:solidFill>
                  <a:schemeClr val="bg1"/>
                </a:solidFill>
              </a:rPr>
              <a:t>from extraction and 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b="1" dirty="0" smtClean="0">
                <a:solidFill>
                  <a:schemeClr val="bg1"/>
                </a:solidFill>
              </a:rPr>
              <a:t>6.5% from other sectors </a:t>
            </a:r>
            <a:r>
              <a:rPr lang="en-AU" sz="1400" dirty="0" smtClean="0">
                <a:solidFill>
                  <a:schemeClr val="bg1"/>
                </a:solidFill>
              </a:rPr>
              <a:t>providing inputs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7748" y="5248276"/>
            <a:ext cx="4103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</a:rPr>
              <a:t>10% of employment</a:t>
            </a:r>
            <a:endParaRPr lang="en-AU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b="1" dirty="0" smtClean="0">
                <a:solidFill>
                  <a:schemeClr val="bg1"/>
                </a:solidFill>
              </a:rPr>
              <a:t>3.25% directly </a:t>
            </a:r>
            <a:r>
              <a:rPr lang="en-AU" sz="1400" dirty="0" smtClean="0">
                <a:solidFill>
                  <a:schemeClr val="bg1"/>
                </a:solidFill>
              </a:rPr>
              <a:t>from extraction and 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b="1" dirty="0" smtClean="0">
                <a:solidFill>
                  <a:schemeClr val="bg1"/>
                </a:solidFill>
              </a:rPr>
              <a:t>6.75% from other sectors </a:t>
            </a:r>
            <a:r>
              <a:rPr lang="en-AU" sz="1400" dirty="0" smtClean="0">
                <a:solidFill>
                  <a:schemeClr val="bg1"/>
                </a:solidFill>
              </a:rPr>
              <a:t>providing inputs</a:t>
            </a:r>
          </a:p>
        </p:txBody>
      </p:sp>
    </p:spTree>
    <p:extLst>
      <p:ext uri="{BB962C8B-B14F-4D97-AF65-F5344CB8AC3E}">
        <p14:creationId xmlns:p14="http://schemas.microsoft.com/office/powerpoint/2010/main" val="25696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03" y="544761"/>
            <a:ext cx="8442800" cy="911595"/>
          </a:xfrm>
        </p:spPr>
        <p:txBody>
          <a:bodyPr>
            <a:normAutofit/>
          </a:bodyPr>
          <a:lstStyle/>
          <a:p>
            <a:r>
              <a:rPr lang="en-AU" sz="2400" dirty="0"/>
              <a:t>GDP contribution of Mining Equipment, Technology and Services (METS) sector has grown faster than mining’s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8350" y="1571612"/>
            <a:ext cx="3081338" cy="471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 smtClean="0"/>
              <a:t>METS </a:t>
            </a:r>
            <a:r>
              <a:rPr lang="en-AU" dirty="0" smtClean="0"/>
              <a:t>output </a:t>
            </a:r>
            <a:r>
              <a:rPr lang="en-AU" dirty="0"/>
              <a:t>is growing at 15 to 20% a </a:t>
            </a:r>
            <a:r>
              <a:rPr lang="en-AU" dirty="0" smtClean="0"/>
              <a:t>year</a:t>
            </a:r>
          </a:p>
          <a:p>
            <a:r>
              <a:rPr lang="en-AU" dirty="0" smtClean="0"/>
              <a:t>4</a:t>
            </a:r>
            <a:r>
              <a:rPr lang="en-AU" dirty="0"/>
              <a:t>% of </a:t>
            </a:r>
            <a:r>
              <a:rPr lang="en-AU" dirty="0" smtClean="0"/>
              <a:t>national output </a:t>
            </a:r>
            <a:r>
              <a:rPr lang="en-AU" dirty="0"/>
              <a:t>in </a:t>
            </a:r>
            <a:r>
              <a:rPr lang="en-AU" dirty="0" smtClean="0"/>
              <a:t>2002-03 </a:t>
            </a:r>
          </a:p>
          <a:p>
            <a:r>
              <a:rPr lang="en-AU" dirty="0" smtClean="0"/>
              <a:t>8.4</a:t>
            </a:r>
            <a:r>
              <a:rPr lang="en-AU" dirty="0"/>
              <a:t>% in </a:t>
            </a:r>
            <a:r>
              <a:rPr lang="en-AU" dirty="0" smtClean="0"/>
              <a:t>2011-12</a:t>
            </a:r>
          </a:p>
          <a:p>
            <a:pPr marL="0" indent="0">
              <a:buNone/>
            </a:pPr>
            <a:r>
              <a:rPr lang="en-AU" i="1" dirty="0" smtClean="0"/>
              <a:t>METS </a:t>
            </a:r>
            <a:r>
              <a:rPr lang="en-AU" dirty="0" smtClean="0"/>
              <a:t>contribution to </a:t>
            </a:r>
            <a:r>
              <a:rPr lang="en-AU" i="1" dirty="0" smtClean="0"/>
              <a:t>GDP</a:t>
            </a:r>
          </a:p>
          <a:p>
            <a:r>
              <a:rPr lang="en-AU" dirty="0" smtClean="0"/>
              <a:t>6.7</a:t>
            </a:r>
            <a:r>
              <a:rPr lang="en-AU" dirty="0"/>
              <a:t>% </a:t>
            </a:r>
            <a:r>
              <a:rPr lang="en-AU" dirty="0" smtClean="0"/>
              <a:t>in </a:t>
            </a:r>
            <a:r>
              <a:rPr lang="en-AU" dirty="0"/>
              <a:t>2010-11 </a:t>
            </a:r>
            <a:endParaRPr lang="en-AU" dirty="0" smtClean="0"/>
          </a:p>
          <a:p>
            <a:r>
              <a:rPr lang="en-AU" dirty="0" smtClean="0"/>
              <a:t>Est. 9.4</a:t>
            </a:r>
            <a:r>
              <a:rPr lang="en-AU" dirty="0"/>
              <a:t>% in </a:t>
            </a:r>
            <a:r>
              <a:rPr lang="en-AU" dirty="0" smtClean="0"/>
              <a:t>2012-13</a:t>
            </a:r>
          </a:p>
          <a:p>
            <a:pPr marL="0" indent="0">
              <a:buNone/>
            </a:pPr>
            <a:r>
              <a:rPr lang="en-AU" dirty="0" smtClean="0"/>
              <a:t>Many METS are knowledge- and technology-intensive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6553200"/>
            <a:ext cx="4595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Source: Australian Treasury and Ed Shan / Minerals Council of Australia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719064" y="6548488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7C044-84F5-4858-9EFF-8E196AD2E223}" type="slidenum">
              <a:rPr lang="en-AU" sz="800" smtClean="0"/>
              <a:t>4</a:t>
            </a:fld>
            <a:endParaRPr lang="en-AU" sz="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6" y="1762680"/>
            <a:ext cx="5671708" cy="398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8EBA-00EE-45B4-BA27-0EC97770F9ED}" type="slidenum">
              <a:rPr lang="en-AU" smtClean="0"/>
              <a:t>5</a:t>
            </a:fld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Australian METS firms are now major exporters of equipment, technology and knowledge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1166"/>
            <a:ext cx="8452917" cy="459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Source: </a:t>
            </a:r>
            <a:r>
              <a:rPr lang="en-AU" dirty="0" err="1" smtClean="0"/>
              <a:t>Austmine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69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532019" y="542925"/>
            <a:ext cx="8479854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Case studies of METS clusters and a resource corridor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713498" y="1676400"/>
            <a:ext cx="8191500" cy="4879975"/>
            <a:chOff x="131" y="937"/>
            <a:chExt cx="4941" cy="2864"/>
          </a:xfrm>
        </p:grpSpPr>
        <p:pic>
          <p:nvPicPr>
            <p:cNvPr id="17431" name="Picture 6" descr="o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" y="1246"/>
              <a:ext cx="2785" cy="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Rectangle 15"/>
            <p:cNvSpPr>
              <a:spLocks noChangeArrowheads="1"/>
            </p:cNvSpPr>
            <p:nvPr/>
          </p:nvSpPr>
          <p:spPr bwMode="auto">
            <a:xfrm>
              <a:off x="3427" y="3687"/>
              <a:ext cx="32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AU" sz="1000" b="1">
                  <a:solidFill>
                    <a:srgbClr val="CC3399"/>
                  </a:solidFill>
                  <a:latin typeface="Calibri" pitchFamily="34" charset="0"/>
                </a:rPr>
                <a:t>HOBART</a:t>
              </a:r>
              <a:endParaRPr lang="en-AU" sz="1000">
                <a:solidFill>
                  <a:srgbClr val="CC3399"/>
                </a:solidFill>
                <a:latin typeface="Calibri" pitchFamily="34" charset="0"/>
              </a:endParaRPr>
            </a:p>
          </p:txBody>
        </p:sp>
        <p:sp>
          <p:nvSpPr>
            <p:cNvPr id="17433" name="Text Box 16"/>
            <p:cNvSpPr txBox="1">
              <a:spLocks noChangeArrowheads="1"/>
            </p:cNvSpPr>
            <p:nvPr/>
          </p:nvSpPr>
          <p:spPr bwMode="auto">
            <a:xfrm>
              <a:off x="1200" y="2328"/>
              <a:ext cx="92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21" tIns="21381" rIns="42821" bIns="21381">
              <a:spAutoFit/>
            </a:bodyPr>
            <a:lstStyle>
              <a:lvl1pPr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00005A"/>
                  </a:solidFill>
                  <a:latin typeface="Calibri" pitchFamily="34" charset="0"/>
                </a:rPr>
                <a:t>Western Australia</a:t>
              </a:r>
            </a:p>
          </p:txBody>
        </p:sp>
        <p:sp>
          <p:nvSpPr>
            <p:cNvPr id="17434" name="Text Box 17"/>
            <p:cNvSpPr txBox="1">
              <a:spLocks noChangeArrowheads="1"/>
            </p:cNvSpPr>
            <p:nvPr/>
          </p:nvSpPr>
          <p:spPr bwMode="auto">
            <a:xfrm>
              <a:off x="2083" y="1918"/>
              <a:ext cx="70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21" tIns="21381" rIns="42821" bIns="21381">
              <a:spAutoFit/>
            </a:bodyPr>
            <a:lstStyle>
              <a:lvl1pPr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00005A"/>
                  </a:solidFill>
                  <a:latin typeface="Calibri" pitchFamily="34" charset="0"/>
                </a:rPr>
                <a:t>Northern Territory</a:t>
              </a:r>
            </a:p>
          </p:txBody>
        </p:sp>
        <p:sp>
          <p:nvSpPr>
            <p:cNvPr id="17435" name="Text Box 18"/>
            <p:cNvSpPr txBox="1">
              <a:spLocks noChangeArrowheads="1"/>
            </p:cNvSpPr>
            <p:nvPr/>
          </p:nvSpPr>
          <p:spPr bwMode="auto">
            <a:xfrm>
              <a:off x="2085" y="2558"/>
              <a:ext cx="8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21" tIns="21381" rIns="42821" bIns="21381">
              <a:spAutoFit/>
            </a:bodyPr>
            <a:lstStyle>
              <a:lvl1pPr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00005A"/>
                  </a:solidFill>
                  <a:latin typeface="Calibri" pitchFamily="34" charset="0"/>
                </a:rPr>
                <a:t>South Australia</a:t>
              </a:r>
            </a:p>
          </p:txBody>
        </p:sp>
        <p:sp>
          <p:nvSpPr>
            <p:cNvPr id="17436" name="Text Box 19"/>
            <p:cNvSpPr txBox="1">
              <a:spLocks noChangeArrowheads="1"/>
            </p:cNvSpPr>
            <p:nvPr/>
          </p:nvSpPr>
          <p:spPr bwMode="auto">
            <a:xfrm>
              <a:off x="2836" y="2118"/>
              <a:ext cx="57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21" tIns="21381" rIns="42821" bIns="21381">
              <a:spAutoFit/>
            </a:bodyPr>
            <a:lstStyle>
              <a:lvl1pPr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00005A"/>
                  </a:solidFill>
                  <a:latin typeface="Calibri" pitchFamily="34" charset="0"/>
                </a:rPr>
                <a:t>Queensland</a:t>
              </a:r>
            </a:p>
          </p:txBody>
        </p:sp>
        <p:sp>
          <p:nvSpPr>
            <p:cNvPr id="17437" name="Text Box 20"/>
            <p:cNvSpPr txBox="1">
              <a:spLocks noChangeArrowheads="1"/>
            </p:cNvSpPr>
            <p:nvPr/>
          </p:nvSpPr>
          <p:spPr bwMode="auto">
            <a:xfrm>
              <a:off x="2857" y="2802"/>
              <a:ext cx="97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21" tIns="21381" rIns="42821" bIns="21381">
              <a:spAutoFit/>
            </a:bodyPr>
            <a:lstStyle>
              <a:lvl1pPr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00005A"/>
                  </a:solidFill>
                  <a:latin typeface="Calibri" pitchFamily="34" charset="0"/>
                </a:rPr>
                <a:t>New South Wales</a:t>
              </a:r>
            </a:p>
          </p:txBody>
        </p:sp>
        <p:sp>
          <p:nvSpPr>
            <p:cNvPr id="17438" name="Text Box 21"/>
            <p:cNvSpPr txBox="1">
              <a:spLocks noChangeArrowheads="1"/>
            </p:cNvSpPr>
            <p:nvPr/>
          </p:nvSpPr>
          <p:spPr bwMode="auto">
            <a:xfrm>
              <a:off x="2802" y="3152"/>
              <a:ext cx="57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21" tIns="21381" rIns="42821" bIns="21381">
              <a:spAutoFit/>
            </a:bodyPr>
            <a:lstStyle>
              <a:lvl1pPr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87413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00005A"/>
                  </a:solidFill>
                  <a:latin typeface="Calibri" pitchFamily="34" charset="0"/>
                </a:rPr>
                <a:t>Victoria</a:t>
              </a:r>
            </a:p>
          </p:txBody>
        </p:sp>
        <p:sp>
          <p:nvSpPr>
            <p:cNvPr id="17439" name="Freeform 22"/>
            <p:cNvSpPr>
              <a:spLocks noChangeAspect="1"/>
            </p:cNvSpPr>
            <p:nvPr/>
          </p:nvSpPr>
          <p:spPr bwMode="auto">
            <a:xfrm>
              <a:off x="3474" y="3091"/>
              <a:ext cx="43" cy="61"/>
            </a:xfrm>
            <a:custGeom>
              <a:avLst/>
              <a:gdLst>
                <a:gd name="T0" fmla="*/ 5 w 45"/>
                <a:gd name="T1" fmla="*/ 15 h 58"/>
                <a:gd name="T2" fmla="*/ 24 w 45"/>
                <a:gd name="T3" fmla="*/ 0 h 58"/>
                <a:gd name="T4" fmla="*/ 32 w 45"/>
                <a:gd name="T5" fmla="*/ 13 h 58"/>
                <a:gd name="T6" fmla="*/ 38 w 45"/>
                <a:gd name="T7" fmla="*/ 14 h 58"/>
                <a:gd name="T8" fmla="*/ 41 w 45"/>
                <a:gd name="T9" fmla="*/ 15 h 58"/>
                <a:gd name="T10" fmla="*/ 39 w 45"/>
                <a:gd name="T11" fmla="*/ 17 h 58"/>
                <a:gd name="T12" fmla="*/ 30 w 45"/>
                <a:gd name="T13" fmla="*/ 17 h 58"/>
                <a:gd name="T14" fmla="*/ 27 w 45"/>
                <a:gd name="T15" fmla="*/ 22 h 58"/>
                <a:gd name="T16" fmla="*/ 25 w 45"/>
                <a:gd name="T17" fmla="*/ 28 h 58"/>
                <a:gd name="T18" fmla="*/ 23 w 45"/>
                <a:gd name="T19" fmla="*/ 35 h 58"/>
                <a:gd name="T20" fmla="*/ 20 w 45"/>
                <a:gd name="T21" fmla="*/ 39 h 58"/>
                <a:gd name="T22" fmla="*/ 20 w 45"/>
                <a:gd name="T23" fmla="*/ 52 h 58"/>
                <a:gd name="T24" fmla="*/ 18 w 45"/>
                <a:gd name="T25" fmla="*/ 64 h 58"/>
                <a:gd name="T26" fmla="*/ 10 w 45"/>
                <a:gd name="T27" fmla="*/ 57 h 58"/>
                <a:gd name="T28" fmla="*/ 6 w 45"/>
                <a:gd name="T29" fmla="*/ 52 h 58"/>
                <a:gd name="T30" fmla="*/ 3 w 45"/>
                <a:gd name="T31" fmla="*/ 46 h 58"/>
                <a:gd name="T32" fmla="*/ 1 w 45"/>
                <a:gd name="T33" fmla="*/ 40 h 58"/>
                <a:gd name="T34" fmla="*/ 0 w 45"/>
                <a:gd name="T35" fmla="*/ 33 h 58"/>
                <a:gd name="T36" fmla="*/ 1 w 45"/>
                <a:gd name="T37" fmla="*/ 24 h 58"/>
                <a:gd name="T38" fmla="*/ 5 w 45"/>
                <a:gd name="T39" fmla="*/ 15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"/>
                <a:gd name="T61" fmla="*/ 0 h 58"/>
                <a:gd name="T62" fmla="*/ 45 w 45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" h="58">
                  <a:moveTo>
                    <a:pt x="5" y="13"/>
                  </a:moveTo>
                  <a:lnTo>
                    <a:pt x="26" y="0"/>
                  </a:lnTo>
                  <a:lnTo>
                    <a:pt x="35" y="11"/>
                  </a:lnTo>
                  <a:lnTo>
                    <a:pt x="42" y="12"/>
                  </a:lnTo>
                  <a:lnTo>
                    <a:pt x="45" y="13"/>
                  </a:lnTo>
                  <a:lnTo>
                    <a:pt x="43" y="15"/>
                  </a:lnTo>
                  <a:lnTo>
                    <a:pt x="32" y="15"/>
                  </a:lnTo>
                  <a:lnTo>
                    <a:pt x="29" y="20"/>
                  </a:lnTo>
                  <a:lnTo>
                    <a:pt x="27" y="26"/>
                  </a:lnTo>
                  <a:lnTo>
                    <a:pt x="25" y="31"/>
                  </a:lnTo>
                  <a:lnTo>
                    <a:pt x="22" y="35"/>
                  </a:lnTo>
                  <a:lnTo>
                    <a:pt x="22" y="47"/>
                  </a:lnTo>
                  <a:lnTo>
                    <a:pt x="20" y="58"/>
                  </a:lnTo>
                  <a:lnTo>
                    <a:pt x="10" y="51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5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440" name="Freeform 23"/>
            <p:cNvSpPr>
              <a:spLocks/>
            </p:cNvSpPr>
            <p:nvPr/>
          </p:nvSpPr>
          <p:spPr bwMode="auto">
            <a:xfrm>
              <a:off x="3210" y="3285"/>
              <a:ext cx="16" cy="14"/>
            </a:xfrm>
            <a:custGeom>
              <a:avLst/>
              <a:gdLst>
                <a:gd name="T0" fmla="*/ 3 w 40"/>
                <a:gd name="T1" fmla="*/ 0 h 45"/>
                <a:gd name="T2" fmla="*/ 5 w 40"/>
                <a:gd name="T3" fmla="*/ 0 h 45"/>
                <a:gd name="T4" fmla="*/ 6 w 40"/>
                <a:gd name="T5" fmla="*/ 1 h 45"/>
                <a:gd name="T6" fmla="*/ 6 w 40"/>
                <a:gd name="T7" fmla="*/ 2 h 45"/>
                <a:gd name="T8" fmla="*/ 6 w 40"/>
                <a:gd name="T9" fmla="*/ 2 h 45"/>
                <a:gd name="T10" fmla="*/ 6 w 40"/>
                <a:gd name="T11" fmla="*/ 3 h 45"/>
                <a:gd name="T12" fmla="*/ 6 w 40"/>
                <a:gd name="T13" fmla="*/ 4 h 45"/>
                <a:gd name="T14" fmla="*/ 5 w 40"/>
                <a:gd name="T15" fmla="*/ 4 h 45"/>
                <a:gd name="T16" fmla="*/ 3 w 40"/>
                <a:gd name="T17" fmla="*/ 4 h 45"/>
                <a:gd name="T18" fmla="*/ 2 w 40"/>
                <a:gd name="T19" fmla="*/ 4 h 45"/>
                <a:gd name="T20" fmla="*/ 1 w 40"/>
                <a:gd name="T21" fmla="*/ 4 h 45"/>
                <a:gd name="T22" fmla="*/ 0 w 40"/>
                <a:gd name="T23" fmla="*/ 3 h 45"/>
                <a:gd name="T24" fmla="*/ 0 w 40"/>
                <a:gd name="T25" fmla="*/ 2 h 45"/>
                <a:gd name="T26" fmla="*/ 0 w 40"/>
                <a:gd name="T27" fmla="*/ 2 h 45"/>
                <a:gd name="T28" fmla="*/ 1 w 40"/>
                <a:gd name="T29" fmla="*/ 1 h 45"/>
                <a:gd name="T30" fmla="*/ 2 w 40"/>
                <a:gd name="T31" fmla="*/ 0 h 45"/>
                <a:gd name="T32" fmla="*/ 3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5"/>
                <a:gd name="T53" fmla="*/ 40 w 40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5">
                  <a:moveTo>
                    <a:pt x="21" y="0"/>
                  </a:moveTo>
                  <a:lnTo>
                    <a:pt x="29" y="0"/>
                  </a:lnTo>
                  <a:lnTo>
                    <a:pt x="36" y="10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40" y="32"/>
                  </a:lnTo>
                  <a:lnTo>
                    <a:pt x="36" y="39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4" y="45"/>
                  </a:lnTo>
                  <a:lnTo>
                    <a:pt x="7" y="39"/>
                  </a:lnTo>
                  <a:lnTo>
                    <a:pt x="3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441" name="Freeform 24"/>
            <p:cNvSpPr>
              <a:spLocks/>
            </p:cNvSpPr>
            <p:nvPr/>
          </p:nvSpPr>
          <p:spPr bwMode="auto">
            <a:xfrm>
              <a:off x="2778" y="3079"/>
              <a:ext cx="16" cy="14"/>
            </a:xfrm>
            <a:custGeom>
              <a:avLst/>
              <a:gdLst>
                <a:gd name="T0" fmla="*/ 3 w 40"/>
                <a:gd name="T1" fmla="*/ 0 h 45"/>
                <a:gd name="T2" fmla="*/ 5 w 40"/>
                <a:gd name="T3" fmla="*/ 0 h 45"/>
                <a:gd name="T4" fmla="*/ 6 w 40"/>
                <a:gd name="T5" fmla="*/ 1 h 45"/>
                <a:gd name="T6" fmla="*/ 6 w 40"/>
                <a:gd name="T7" fmla="*/ 2 h 45"/>
                <a:gd name="T8" fmla="*/ 6 w 40"/>
                <a:gd name="T9" fmla="*/ 2 h 45"/>
                <a:gd name="T10" fmla="*/ 6 w 40"/>
                <a:gd name="T11" fmla="*/ 3 h 45"/>
                <a:gd name="T12" fmla="*/ 6 w 40"/>
                <a:gd name="T13" fmla="*/ 4 h 45"/>
                <a:gd name="T14" fmla="*/ 5 w 40"/>
                <a:gd name="T15" fmla="*/ 4 h 45"/>
                <a:gd name="T16" fmla="*/ 3 w 40"/>
                <a:gd name="T17" fmla="*/ 4 h 45"/>
                <a:gd name="T18" fmla="*/ 2 w 40"/>
                <a:gd name="T19" fmla="*/ 4 h 45"/>
                <a:gd name="T20" fmla="*/ 1 w 40"/>
                <a:gd name="T21" fmla="*/ 4 h 45"/>
                <a:gd name="T22" fmla="*/ 0 w 40"/>
                <a:gd name="T23" fmla="*/ 3 h 45"/>
                <a:gd name="T24" fmla="*/ 0 w 40"/>
                <a:gd name="T25" fmla="*/ 2 h 45"/>
                <a:gd name="T26" fmla="*/ 0 w 40"/>
                <a:gd name="T27" fmla="*/ 2 h 45"/>
                <a:gd name="T28" fmla="*/ 1 w 40"/>
                <a:gd name="T29" fmla="*/ 1 h 45"/>
                <a:gd name="T30" fmla="*/ 2 w 40"/>
                <a:gd name="T31" fmla="*/ 0 h 45"/>
                <a:gd name="T32" fmla="*/ 3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5"/>
                <a:gd name="T53" fmla="*/ 40 w 40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5">
                  <a:moveTo>
                    <a:pt x="21" y="0"/>
                  </a:moveTo>
                  <a:lnTo>
                    <a:pt x="29" y="0"/>
                  </a:lnTo>
                  <a:lnTo>
                    <a:pt x="36" y="10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40" y="32"/>
                  </a:lnTo>
                  <a:lnTo>
                    <a:pt x="36" y="39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4" y="45"/>
                  </a:lnTo>
                  <a:lnTo>
                    <a:pt x="7" y="39"/>
                  </a:lnTo>
                  <a:lnTo>
                    <a:pt x="3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442" name="Freeform 25"/>
            <p:cNvSpPr>
              <a:spLocks/>
            </p:cNvSpPr>
            <p:nvPr/>
          </p:nvSpPr>
          <p:spPr bwMode="auto">
            <a:xfrm>
              <a:off x="3513" y="3080"/>
              <a:ext cx="16" cy="14"/>
            </a:xfrm>
            <a:custGeom>
              <a:avLst/>
              <a:gdLst>
                <a:gd name="T0" fmla="*/ 3 w 40"/>
                <a:gd name="T1" fmla="*/ 0 h 45"/>
                <a:gd name="T2" fmla="*/ 5 w 40"/>
                <a:gd name="T3" fmla="*/ 0 h 45"/>
                <a:gd name="T4" fmla="*/ 6 w 40"/>
                <a:gd name="T5" fmla="*/ 1 h 45"/>
                <a:gd name="T6" fmla="*/ 6 w 40"/>
                <a:gd name="T7" fmla="*/ 2 h 45"/>
                <a:gd name="T8" fmla="*/ 6 w 40"/>
                <a:gd name="T9" fmla="*/ 2 h 45"/>
                <a:gd name="T10" fmla="*/ 6 w 40"/>
                <a:gd name="T11" fmla="*/ 3 h 45"/>
                <a:gd name="T12" fmla="*/ 6 w 40"/>
                <a:gd name="T13" fmla="*/ 4 h 45"/>
                <a:gd name="T14" fmla="*/ 5 w 40"/>
                <a:gd name="T15" fmla="*/ 4 h 45"/>
                <a:gd name="T16" fmla="*/ 3 w 40"/>
                <a:gd name="T17" fmla="*/ 4 h 45"/>
                <a:gd name="T18" fmla="*/ 2 w 40"/>
                <a:gd name="T19" fmla="*/ 4 h 45"/>
                <a:gd name="T20" fmla="*/ 1 w 40"/>
                <a:gd name="T21" fmla="*/ 4 h 45"/>
                <a:gd name="T22" fmla="*/ 0 w 40"/>
                <a:gd name="T23" fmla="*/ 3 h 45"/>
                <a:gd name="T24" fmla="*/ 0 w 40"/>
                <a:gd name="T25" fmla="*/ 2 h 45"/>
                <a:gd name="T26" fmla="*/ 0 w 40"/>
                <a:gd name="T27" fmla="*/ 2 h 45"/>
                <a:gd name="T28" fmla="*/ 1 w 40"/>
                <a:gd name="T29" fmla="*/ 1 h 45"/>
                <a:gd name="T30" fmla="*/ 2 w 40"/>
                <a:gd name="T31" fmla="*/ 0 h 45"/>
                <a:gd name="T32" fmla="*/ 3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5"/>
                <a:gd name="T53" fmla="*/ 40 w 40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5">
                  <a:moveTo>
                    <a:pt x="21" y="0"/>
                  </a:moveTo>
                  <a:lnTo>
                    <a:pt x="29" y="0"/>
                  </a:lnTo>
                  <a:lnTo>
                    <a:pt x="36" y="10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40" y="32"/>
                  </a:lnTo>
                  <a:lnTo>
                    <a:pt x="36" y="39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4" y="45"/>
                  </a:lnTo>
                  <a:lnTo>
                    <a:pt x="7" y="39"/>
                  </a:lnTo>
                  <a:lnTo>
                    <a:pt x="3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443" name="Freeform 26"/>
            <p:cNvSpPr>
              <a:spLocks/>
            </p:cNvSpPr>
            <p:nvPr/>
          </p:nvSpPr>
          <p:spPr bwMode="auto">
            <a:xfrm>
              <a:off x="3755" y="2500"/>
              <a:ext cx="17" cy="14"/>
            </a:xfrm>
            <a:custGeom>
              <a:avLst/>
              <a:gdLst>
                <a:gd name="T0" fmla="*/ 4 w 40"/>
                <a:gd name="T1" fmla="*/ 0 h 45"/>
                <a:gd name="T2" fmla="*/ 5 w 40"/>
                <a:gd name="T3" fmla="*/ 0 h 45"/>
                <a:gd name="T4" fmla="*/ 6 w 40"/>
                <a:gd name="T5" fmla="*/ 1 h 45"/>
                <a:gd name="T6" fmla="*/ 7 w 40"/>
                <a:gd name="T7" fmla="*/ 2 h 45"/>
                <a:gd name="T8" fmla="*/ 7 w 40"/>
                <a:gd name="T9" fmla="*/ 2 h 45"/>
                <a:gd name="T10" fmla="*/ 7 w 40"/>
                <a:gd name="T11" fmla="*/ 3 h 45"/>
                <a:gd name="T12" fmla="*/ 6 w 40"/>
                <a:gd name="T13" fmla="*/ 4 h 45"/>
                <a:gd name="T14" fmla="*/ 5 w 40"/>
                <a:gd name="T15" fmla="*/ 4 h 45"/>
                <a:gd name="T16" fmla="*/ 4 w 40"/>
                <a:gd name="T17" fmla="*/ 4 h 45"/>
                <a:gd name="T18" fmla="*/ 3 w 40"/>
                <a:gd name="T19" fmla="*/ 4 h 45"/>
                <a:gd name="T20" fmla="*/ 1 w 40"/>
                <a:gd name="T21" fmla="*/ 4 h 45"/>
                <a:gd name="T22" fmla="*/ 0 w 40"/>
                <a:gd name="T23" fmla="*/ 3 h 45"/>
                <a:gd name="T24" fmla="*/ 0 w 40"/>
                <a:gd name="T25" fmla="*/ 2 h 45"/>
                <a:gd name="T26" fmla="*/ 0 w 40"/>
                <a:gd name="T27" fmla="*/ 2 h 45"/>
                <a:gd name="T28" fmla="*/ 1 w 40"/>
                <a:gd name="T29" fmla="*/ 1 h 45"/>
                <a:gd name="T30" fmla="*/ 3 w 40"/>
                <a:gd name="T31" fmla="*/ 0 h 45"/>
                <a:gd name="T32" fmla="*/ 4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5"/>
                <a:gd name="T53" fmla="*/ 40 w 40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5">
                  <a:moveTo>
                    <a:pt x="21" y="0"/>
                  </a:moveTo>
                  <a:lnTo>
                    <a:pt x="29" y="0"/>
                  </a:lnTo>
                  <a:lnTo>
                    <a:pt x="36" y="10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40" y="32"/>
                  </a:lnTo>
                  <a:lnTo>
                    <a:pt x="36" y="39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4" y="45"/>
                  </a:lnTo>
                  <a:lnTo>
                    <a:pt x="7" y="39"/>
                  </a:lnTo>
                  <a:lnTo>
                    <a:pt x="3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444" name="Line 27"/>
            <p:cNvSpPr>
              <a:spLocks noChangeShapeType="1"/>
            </p:cNvSpPr>
            <p:nvPr/>
          </p:nvSpPr>
          <p:spPr bwMode="auto">
            <a:xfrm>
              <a:off x="2125" y="1562"/>
              <a:ext cx="0" cy="127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sp>
          <p:nvSpPr>
            <p:cNvPr id="17445" name="Line 28"/>
            <p:cNvSpPr>
              <a:spLocks noChangeShapeType="1"/>
            </p:cNvSpPr>
            <p:nvPr/>
          </p:nvSpPr>
          <p:spPr bwMode="auto">
            <a:xfrm>
              <a:off x="2738" y="1685"/>
              <a:ext cx="0" cy="716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7446" name="Line 29"/>
            <p:cNvSpPr>
              <a:spLocks noChangeShapeType="1"/>
            </p:cNvSpPr>
            <p:nvPr/>
          </p:nvSpPr>
          <p:spPr bwMode="auto">
            <a:xfrm>
              <a:off x="2125" y="2401"/>
              <a:ext cx="819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sp>
          <p:nvSpPr>
            <p:cNvPr id="17447" name="Line 30"/>
            <p:cNvSpPr>
              <a:spLocks noChangeShapeType="1"/>
            </p:cNvSpPr>
            <p:nvPr/>
          </p:nvSpPr>
          <p:spPr bwMode="auto">
            <a:xfrm>
              <a:off x="2943" y="2401"/>
              <a:ext cx="0" cy="919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pic>
          <p:nvPicPr>
            <p:cNvPr id="17448" name="Picture 3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2560"/>
              <a:ext cx="86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9" name="Picture 3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3000"/>
              <a:ext cx="61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Rectangle 33"/>
            <p:cNvSpPr>
              <a:spLocks noChangeArrowheads="1"/>
            </p:cNvSpPr>
            <p:nvPr/>
          </p:nvSpPr>
          <p:spPr bwMode="auto">
            <a:xfrm>
              <a:off x="3671" y="2943"/>
              <a:ext cx="31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AU" sz="1000" b="1">
                  <a:solidFill>
                    <a:srgbClr val="CC3399"/>
                  </a:solidFill>
                  <a:latin typeface="Calibri" pitchFamily="34" charset="0"/>
                </a:rPr>
                <a:t>SYDNEY</a:t>
              </a:r>
              <a:endParaRPr lang="en-AU" sz="1000">
                <a:solidFill>
                  <a:srgbClr val="CC3399"/>
                </a:solidFill>
                <a:latin typeface="Calibri" pitchFamily="34" charset="0"/>
              </a:endParaRPr>
            </a:p>
          </p:txBody>
        </p:sp>
        <p:sp>
          <p:nvSpPr>
            <p:cNvPr id="17451" name="Rectangle 34"/>
            <p:cNvSpPr>
              <a:spLocks noChangeArrowheads="1"/>
            </p:cNvSpPr>
            <p:nvPr/>
          </p:nvSpPr>
          <p:spPr bwMode="auto">
            <a:xfrm>
              <a:off x="3229" y="3057"/>
              <a:ext cx="43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AU" sz="1000" b="1">
                  <a:solidFill>
                    <a:srgbClr val="CC3399"/>
                  </a:solidFill>
                  <a:latin typeface="Calibri" pitchFamily="34" charset="0"/>
                </a:rPr>
                <a:t>CANBERRA</a:t>
              </a:r>
              <a:endParaRPr lang="en-AU" sz="1000">
                <a:solidFill>
                  <a:srgbClr val="CC3399"/>
                </a:solidFill>
                <a:latin typeface="Calibri" pitchFamily="34" charset="0"/>
              </a:endParaRPr>
            </a:p>
          </p:txBody>
        </p:sp>
        <p:sp>
          <p:nvSpPr>
            <p:cNvPr id="17452" name="Rectangle 35"/>
            <p:cNvSpPr>
              <a:spLocks noChangeArrowheads="1"/>
            </p:cNvSpPr>
            <p:nvPr/>
          </p:nvSpPr>
          <p:spPr bwMode="auto">
            <a:xfrm>
              <a:off x="2709" y="3263"/>
              <a:ext cx="49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AU" sz="1000" b="1">
                  <a:solidFill>
                    <a:srgbClr val="CC3399"/>
                  </a:solidFill>
                  <a:latin typeface="Calibri" pitchFamily="34" charset="0"/>
                </a:rPr>
                <a:t>MELBOURNE</a:t>
              </a:r>
              <a:endParaRPr lang="en-AU" sz="1000">
                <a:solidFill>
                  <a:srgbClr val="CC3399"/>
                </a:solidFill>
                <a:latin typeface="Calibri" pitchFamily="34" charset="0"/>
              </a:endParaRPr>
            </a:p>
          </p:txBody>
        </p:sp>
        <p:sp>
          <p:nvSpPr>
            <p:cNvPr id="17453" name="Rectangle 36"/>
            <p:cNvSpPr>
              <a:spLocks noChangeArrowheads="1"/>
            </p:cNvSpPr>
            <p:nvPr/>
          </p:nvSpPr>
          <p:spPr bwMode="auto">
            <a:xfrm>
              <a:off x="3857" y="2519"/>
              <a:ext cx="40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AU" sz="1000" b="1">
                  <a:solidFill>
                    <a:srgbClr val="CC3399"/>
                  </a:solidFill>
                  <a:latin typeface="Calibri" pitchFamily="34" charset="0"/>
                </a:rPr>
                <a:t>BRISBANE</a:t>
              </a:r>
              <a:endParaRPr lang="en-AU" sz="1000">
                <a:solidFill>
                  <a:srgbClr val="CC3399"/>
                </a:solidFill>
                <a:latin typeface="Calibri" pitchFamily="34" charset="0"/>
              </a:endParaRPr>
            </a:p>
          </p:txBody>
        </p:sp>
        <p:sp>
          <p:nvSpPr>
            <p:cNvPr id="17454" name="Rectangle 37"/>
            <p:cNvSpPr>
              <a:spLocks noChangeArrowheads="1"/>
            </p:cNvSpPr>
            <p:nvPr/>
          </p:nvSpPr>
          <p:spPr bwMode="auto">
            <a:xfrm>
              <a:off x="2315" y="3056"/>
              <a:ext cx="39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AU" sz="1000" b="1">
                  <a:solidFill>
                    <a:srgbClr val="CC3399"/>
                  </a:solidFill>
                  <a:latin typeface="Calibri" pitchFamily="34" charset="0"/>
                </a:rPr>
                <a:t>ADELAIDE</a:t>
              </a:r>
              <a:endParaRPr lang="en-AU" sz="1000">
                <a:solidFill>
                  <a:srgbClr val="CC3399"/>
                </a:solidFill>
                <a:latin typeface="Calibri" pitchFamily="34" charset="0"/>
              </a:endParaRPr>
            </a:p>
          </p:txBody>
        </p:sp>
        <p:sp>
          <p:nvSpPr>
            <p:cNvPr id="17456" name="Text Box 39"/>
            <p:cNvSpPr txBox="1">
              <a:spLocks noChangeArrowheads="1"/>
            </p:cNvSpPr>
            <p:nvPr/>
          </p:nvSpPr>
          <p:spPr bwMode="auto">
            <a:xfrm>
              <a:off x="131" y="2731"/>
              <a:ext cx="6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US" sz="1200" i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7457" name="Text Box 40"/>
            <p:cNvSpPr txBox="1">
              <a:spLocks noChangeArrowheads="1"/>
            </p:cNvSpPr>
            <p:nvPr/>
          </p:nvSpPr>
          <p:spPr bwMode="auto">
            <a:xfrm>
              <a:off x="3477" y="3383"/>
              <a:ext cx="11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/>
              <a:endParaRPr lang="en-US" sz="1200" b="1">
                <a:solidFill>
                  <a:srgbClr val="009900"/>
                </a:solidFill>
                <a:latin typeface="Calibri" pitchFamily="34" charset="0"/>
              </a:endParaRPr>
            </a:p>
          </p:txBody>
        </p:sp>
        <p:sp>
          <p:nvSpPr>
            <p:cNvPr id="17458" name="Text Box 41"/>
            <p:cNvSpPr txBox="1">
              <a:spLocks noChangeArrowheads="1"/>
            </p:cNvSpPr>
            <p:nvPr/>
          </p:nvSpPr>
          <p:spPr bwMode="auto">
            <a:xfrm>
              <a:off x="2039" y="937"/>
              <a:ext cx="72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sz="1200" b="1">
                <a:solidFill>
                  <a:srgbClr val="009900"/>
                </a:solidFill>
                <a:latin typeface="Calibri" pitchFamily="34" charset="0"/>
              </a:endParaRPr>
            </a:p>
          </p:txBody>
        </p:sp>
        <p:sp>
          <p:nvSpPr>
            <p:cNvPr id="17459" name="Text Box 42"/>
            <p:cNvSpPr txBox="1">
              <a:spLocks noChangeArrowheads="1"/>
            </p:cNvSpPr>
            <p:nvPr/>
          </p:nvSpPr>
          <p:spPr bwMode="auto">
            <a:xfrm>
              <a:off x="849" y="1123"/>
              <a:ext cx="85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17460" name="Text Box 43"/>
            <p:cNvSpPr txBox="1">
              <a:spLocks noChangeArrowheads="1"/>
            </p:cNvSpPr>
            <p:nvPr/>
          </p:nvSpPr>
          <p:spPr bwMode="auto">
            <a:xfrm>
              <a:off x="3683" y="1835"/>
              <a:ext cx="11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US" sz="1200" i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7461" name="Rectangle 44"/>
            <p:cNvSpPr>
              <a:spLocks noChangeArrowheads="1"/>
            </p:cNvSpPr>
            <p:nvPr/>
          </p:nvSpPr>
          <p:spPr bwMode="auto">
            <a:xfrm>
              <a:off x="4149" y="3011"/>
              <a:ext cx="11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1200" i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7462" name="Rectangle 45"/>
            <p:cNvSpPr>
              <a:spLocks noChangeArrowheads="1"/>
            </p:cNvSpPr>
            <p:nvPr/>
          </p:nvSpPr>
          <p:spPr bwMode="auto">
            <a:xfrm>
              <a:off x="2071" y="3484"/>
              <a:ext cx="11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1200" i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7463" name="Rectangle 46"/>
            <p:cNvSpPr>
              <a:spLocks noChangeArrowheads="1"/>
            </p:cNvSpPr>
            <p:nvPr/>
          </p:nvSpPr>
          <p:spPr bwMode="auto">
            <a:xfrm>
              <a:off x="4119" y="2250"/>
              <a:ext cx="11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1200" i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7464" name="Rectangle 47"/>
            <p:cNvSpPr>
              <a:spLocks noChangeArrowheads="1"/>
            </p:cNvSpPr>
            <p:nvPr/>
          </p:nvSpPr>
          <p:spPr bwMode="auto">
            <a:xfrm>
              <a:off x="1733" y="3181"/>
              <a:ext cx="11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1200" i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7465" name="Rectangle 48"/>
            <p:cNvSpPr>
              <a:spLocks noChangeArrowheads="1"/>
            </p:cNvSpPr>
            <p:nvPr/>
          </p:nvSpPr>
          <p:spPr bwMode="auto">
            <a:xfrm>
              <a:off x="2467" y="1128"/>
              <a:ext cx="11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1200" i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7466" name="Rectangle 49"/>
            <p:cNvSpPr>
              <a:spLocks noChangeArrowheads="1"/>
            </p:cNvSpPr>
            <p:nvPr/>
          </p:nvSpPr>
          <p:spPr bwMode="auto">
            <a:xfrm>
              <a:off x="3539" y="3281"/>
              <a:ext cx="11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1200" i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7467" name="Rectangle 50"/>
            <p:cNvSpPr>
              <a:spLocks noChangeArrowheads="1"/>
            </p:cNvSpPr>
            <p:nvPr/>
          </p:nvSpPr>
          <p:spPr bwMode="auto">
            <a:xfrm>
              <a:off x="3580" y="3535"/>
              <a:ext cx="11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1200" i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7471" name="Text Box 62"/>
            <p:cNvSpPr txBox="1">
              <a:spLocks noChangeArrowheads="1"/>
            </p:cNvSpPr>
            <p:nvPr/>
          </p:nvSpPr>
          <p:spPr bwMode="auto">
            <a:xfrm>
              <a:off x="2510" y="2215"/>
              <a:ext cx="81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/>
              <a:endParaRPr lang="en-US" sz="1200" b="1">
                <a:solidFill>
                  <a:srgbClr val="003300"/>
                </a:solidFill>
                <a:latin typeface="Calibri" pitchFamily="34" charset="0"/>
              </a:endParaRPr>
            </a:p>
          </p:txBody>
        </p:sp>
        <p:sp>
          <p:nvSpPr>
            <p:cNvPr id="17473" name="Text Box 66"/>
            <p:cNvSpPr txBox="1">
              <a:spLocks noChangeArrowheads="1"/>
            </p:cNvSpPr>
            <p:nvPr/>
          </p:nvSpPr>
          <p:spPr bwMode="auto">
            <a:xfrm>
              <a:off x="830" y="3638"/>
              <a:ext cx="11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sz="1200">
                <a:solidFill>
                  <a:srgbClr val="050913"/>
                </a:solidFill>
                <a:latin typeface="Calibri" pitchFamily="34" charset="0"/>
              </a:endParaRPr>
            </a:p>
          </p:txBody>
        </p:sp>
        <p:sp>
          <p:nvSpPr>
            <p:cNvPr id="17474" name="Rectangle 68"/>
            <p:cNvSpPr>
              <a:spLocks noChangeArrowheads="1"/>
            </p:cNvSpPr>
            <p:nvPr/>
          </p:nvSpPr>
          <p:spPr bwMode="auto">
            <a:xfrm>
              <a:off x="902" y="2909"/>
              <a:ext cx="25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AU" sz="1000" b="1">
                  <a:solidFill>
                    <a:srgbClr val="CC3399"/>
                  </a:solidFill>
                  <a:latin typeface="Calibri" pitchFamily="34" charset="0"/>
                </a:rPr>
                <a:t>PERTH</a:t>
              </a:r>
              <a:endParaRPr lang="en-AU" sz="1000">
                <a:solidFill>
                  <a:srgbClr val="CC3399"/>
                </a:solidFill>
                <a:latin typeface="Calibri" pitchFamily="34" charset="0"/>
              </a:endParaRPr>
            </a:p>
          </p:txBody>
        </p:sp>
        <p:sp>
          <p:nvSpPr>
            <p:cNvPr id="17476" name="Text Box 72"/>
            <p:cNvSpPr txBox="1">
              <a:spLocks noChangeArrowheads="1"/>
            </p:cNvSpPr>
            <p:nvPr/>
          </p:nvSpPr>
          <p:spPr bwMode="auto">
            <a:xfrm>
              <a:off x="3378" y="990"/>
              <a:ext cx="169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17479" name="Text Box 75"/>
            <p:cNvSpPr txBox="1">
              <a:spLocks noChangeArrowheads="1"/>
            </p:cNvSpPr>
            <p:nvPr/>
          </p:nvSpPr>
          <p:spPr bwMode="auto">
            <a:xfrm>
              <a:off x="136" y="1316"/>
              <a:ext cx="9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/>
              <a:endParaRPr lang="en-US" sz="1200" b="1">
                <a:latin typeface="Calibri" pitchFamily="34" charset="0"/>
              </a:endParaRPr>
            </a:p>
          </p:txBody>
        </p:sp>
      </p:grpSp>
      <p:sp>
        <p:nvSpPr>
          <p:cNvPr id="17414" name="Oval 80"/>
          <p:cNvSpPr>
            <a:spLocks noChangeArrowheads="1"/>
          </p:cNvSpPr>
          <p:nvPr/>
        </p:nvSpPr>
        <p:spPr bwMode="auto">
          <a:xfrm>
            <a:off x="3262313" y="1887538"/>
            <a:ext cx="1538287" cy="86995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17416" name="Oval 82"/>
          <p:cNvSpPr>
            <a:spLocks noChangeArrowheads="1"/>
          </p:cNvSpPr>
          <p:nvPr/>
        </p:nvSpPr>
        <p:spPr bwMode="auto">
          <a:xfrm>
            <a:off x="3172186" y="4240773"/>
            <a:ext cx="406400" cy="629591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8743950" y="6521301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7C044-84F5-4858-9EFF-8E196AD2E223}" type="slidenum">
              <a:rPr lang="en-AU" sz="800" smtClean="0"/>
              <a:t>6</a:t>
            </a:fld>
            <a:endParaRPr lang="en-AU" sz="800" dirty="0"/>
          </a:p>
        </p:txBody>
      </p:sp>
      <p:sp>
        <p:nvSpPr>
          <p:cNvPr id="75" name="Oval 81"/>
          <p:cNvSpPr>
            <a:spLocks noChangeArrowheads="1"/>
          </p:cNvSpPr>
          <p:nvPr/>
        </p:nvSpPr>
        <p:spPr bwMode="auto">
          <a:xfrm>
            <a:off x="4086077" y="2546711"/>
            <a:ext cx="714523" cy="133453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65" name="Rectangle 38"/>
          <p:cNvSpPr>
            <a:spLocks noChangeArrowheads="1"/>
          </p:cNvSpPr>
          <p:nvPr/>
        </p:nvSpPr>
        <p:spPr bwMode="auto">
          <a:xfrm>
            <a:off x="3375386" y="4438425"/>
            <a:ext cx="1562735" cy="30777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marL="82550" indent="-82550" eaLnBrk="0" hangingPunct="0">
              <a:buFont typeface="Arial" pitchFamily="34" charset="0"/>
              <a:buChar char="•"/>
            </a:pPr>
            <a:r>
              <a:rPr lang="en-AU" sz="2000" b="1" dirty="0" smtClean="0">
                <a:solidFill>
                  <a:schemeClr val="accent2"/>
                </a:solidFill>
                <a:latin typeface="Calibri" pitchFamily="34" charset="0"/>
              </a:rPr>
              <a:t>  KALGOORLIE</a:t>
            </a:r>
            <a:endParaRPr lang="en-AU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6" name="Rectangle 38"/>
          <p:cNvSpPr>
            <a:spLocks noChangeArrowheads="1"/>
          </p:cNvSpPr>
          <p:nvPr/>
        </p:nvSpPr>
        <p:spPr bwMode="auto">
          <a:xfrm>
            <a:off x="4154806" y="2312172"/>
            <a:ext cx="1128642" cy="307777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marL="82550" indent="-82550" eaLnBrk="0" hangingPunct="0">
              <a:buFont typeface="Arial" pitchFamily="34" charset="0"/>
              <a:buChar char="•"/>
            </a:pPr>
            <a:r>
              <a:rPr lang="en-AU" sz="2000" b="1" dirty="0" smtClean="0">
                <a:solidFill>
                  <a:schemeClr val="accent2"/>
                </a:solidFill>
                <a:latin typeface="Calibri" pitchFamily="34" charset="0"/>
              </a:rPr>
              <a:t>  DARWIN</a:t>
            </a:r>
            <a:endParaRPr lang="en-AU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891370" y="3275111"/>
            <a:ext cx="1808316" cy="30777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2000" b="1" dirty="0" smtClean="0">
                <a:solidFill>
                  <a:schemeClr val="accent2"/>
                </a:solidFill>
                <a:latin typeface="Calibri" pitchFamily="34" charset="0"/>
              </a:rPr>
              <a:t>PILBARA REGION</a:t>
            </a:r>
            <a:endParaRPr lang="en-AU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06" y="548680"/>
            <a:ext cx="8614236" cy="572250"/>
          </a:xfrm>
        </p:spPr>
        <p:txBody>
          <a:bodyPr>
            <a:normAutofit/>
          </a:bodyPr>
          <a:lstStyle/>
          <a:p>
            <a:r>
              <a:rPr lang="en-US" dirty="0" smtClean="0"/>
              <a:t>Case study 1: </a:t>
            </a:r>
            <a:r>
              <a:rPr lang="en-US" dirty="0" err="1" smtClean="0"/>
              <a:t>Kalgoorlie</a:t>
            </a:r>
            <a:r>
              <a:rPr lang="en-US" dirty="0" smtClean="0"/>
              <a:t>, Western Australia</a:t>
            </a:r>
            <a:endParaRPr lang="en-AU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743950" y="6521301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7C044-84F5-4858-9EFF-8E196AD2E223}" type="slidenum">
              <a:rPr lang="en-AU" sz="800" smtClean="0"/>
              <a:t>7</a:t>
            </a:fld>
            <a:endParaRPr lang="en-AU" sz="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19" y="1571612"/>
            <a:ext cx="4136155" cy="4714888"/>
          </a:xfrm>
        </p:spPr>
        <p:txBody>
          <a:bodyPr>
            <a:normAutofit/>
          </a:bodyPr>
          <a:lstStyle/>
          <a:p>
            <a:r>
              <a:rPr lang="en-AU" sz="1800" dirty="0" smtClean="0"/>
              <a:t>Mining town since 1900s – </a:t>
            </a:r>
          </a:p>
          <a:p>
            <a:pPr lvl="1"/>
            <a:r>
              <a:rPr lang="en-AU" sz="1600" dirty="0"/>
              <a:t>G</a:t>
            </a:r>
            <a:r>
              <a:rPr lang="en-AU" sz="1600" dirty="0" smtClean="0"/>
              <a:t>old, nickel sulphide and nickel laterite – long life operations and evolving industry</a:t>
            </a:r>
          </a:p>
          <a:p>
            <a:r>
              <a:rPr lang="en-AU" sz="1800" dirty="0" smtClean="0"/>
              <a:t>600 km east of Perth</a:t>
            </a:r>
          </a:p>
          <a:p>
            <a:r>
              <a:rPr lang="en-AU" sz="1800" dirty="0" smtClean="0"/>
              <a:t>Region’s population 45,000</a:t>
            </a:r>
          </a:p>
          <a:p>
            <a:r>
              <a:rPr lang="en-AU" sz="1800" dirty="0"/>
              <a:t>M</a:t>
            </a:r>
            <a:r>
              <a:rPr lang="en-AU" sz="1800" dirty="0" smtClean="0"/>
              <a:t>ining services </a:t>
            </a:r>
            <a:r>
              <a:rPr lang="en-AU" sz="1800" dirty="0"/>
              <a:t>developed </a:t>
            </a:r>
            <a:r>
              <a:rPr lang="en-AU" sz="1800" dirty="0" smtClean="0"/>
              <a:t>initially </a:t>
            </a:r>
            <a:r>
              <a:rPr lang="en-AU" sz="1800" dirty="0"/>
              <a:t>because </a:t>
            </a:r>
            <a:r>
              <a:rPr lang="en-AU" sz="1800" dirty="0" smtClean="0"/>
              <a:t>of remoteness</a:t>
            </a:r>
          </a:p>
          <a:p>
            <a:r>
              <a:rPr lang="en-AU" sz="1800" dirty="0"/>
              <a:t>Strong regional METS </a:t>
            </a:r>
            <a:r>
              <a:rPr lang="en-AU" sz="1800" dirty="0" smtClean="0"/>
              <a:t>clusters (sectoral and geographic) </a:t>
            </a:r>
          </a:p>
          <a:p>
            <a:pPr lvl="1"/>
            <a:r>
              <a:rPr lang="en-AU" sz="1400" dirty="0"/>
              <a:t>~</a:t>
            </a:r>
            <a:r>
              <a:rPr lang="en-AU" sz="1400" dirty="0" smtClean="0"/>
              <a:t>200 </a:t>
            </a:r>
            <a:r>
              <a:rPr lang="en-AU" sz="1400" dirty="0"/>
              <a:t>manufacturing &amp; services sites</a:t>
            </a:r>
          </a:p>
          <a:p>
            <a:r>
              <a:rPr lang="en-AU" sz="1800" dirty="0" smtClean="0"/>
              <a:t>Now a net ‘exporter’ of mining equipment and services to other locations </a:t>
            </a:r>
            <a:endParaRPr lang="en-AU" sz="1800" dirty="0"/>
          </a:p>
          <a:p>
            <a:endParaRPr lang="en-AU" sz="1800" dirty="0" smtClean="0"/>
          </a:p>
        </p:txBody>
      </p:sp>
      <p:pic>
        <p:nvPicPr>
          <p:cNvPr id="2050" name="Picture 2" descr="http://museumvictoria.com.au/collections/itemimages/198/606/198606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92" y="1323833"/>
            <a:ext cx="3355928" cy="25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bc.net.au/reslib/200711/r196115_7461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92" y="3972142"/>
            <a:ext cx="4005940" cy="26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743950" y="6521301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7C044-84F5-4858-9EFF-8E196AD2E223}" type="slidenum">
              <a:rPr lang="en-AU" sz="800" smtClean="0"/>
              <a:t>8</a:t>
            </a:fld>
            <a:endParaRPr lang="en-AU" sz="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362061"/>
            <a:ext cx="4149802" cy="5159239"/>
          </a:xfrm>
        </p:spPr>
        <p:txBody>
          <a:bodyPr>
            <a:normAutofit fontScale="85000" lnSpcReduction="10000"/>
          </a:bodyPr>
          <a:lstStyle/>
          <a:p>
            <a:r>
              <a:rPr lang="en-AU" sz="2000" dirty="0" smtClean="0"/>
              <a:t>Australia’s most northern and isolated city</a:t>
            </a:r>
          </a:p>
          <a:p>
            <a:pPr lvl="1"/>
            <a:r>
              <a:rPr lang="en-AU" sz="1800" dirty="0" smtClean="0"/>
              <a:t>Major service centre for </a:t>
            </a:r>
            <a:r>
              <a:rPr lang="en-AU" sz="1800" dirty="0" smtClean="0">
                <a:solidFill>
                  <a:schemeClr val="accent2">
                    <a:lumMod val="75000"/>
                  </a:schemeClr>
                </a:solidFill>
              </a:rPr>
              <a:t>mining, oil and gas, defence and marine sectors</a:t>
            </a:r>
          </a:p>
          <a:p>
            <a:r>
              <a:rPr lang="en-AU" sz="2000" dirty="0" smtClean="0"/>
              <a:t>Population 110,000</a:t>
            </a:r>
          </a:p>
          <a:p>
            <a:r>
              <a:rPr lang="en-AU" sz="2000" dirty="0" smtClean="0"/>
              <a:t>Mining services </a:t>
            </a:r>
            <a:r>
              <a:rPr lang="en-AU" sz="2000" dirty="0"/>
              <a:t>developed initially because </a:t>
            </a:r>
            <a:r>
              <a:rPr lang="en-AU" sz="2000" dirty="0" smtClean="0"/>
              <a:t>of remoteness</a:t>
            </a:r>
          </a:p>
          <a:p>
            <a:r>
              <a:rPr lang="en-AU" sz="2000" dirty="0" smtClean="0"/>
              <a:t>Now has a competitive advantage in mining and petroleum services</a:t>
            </a:r>
          </a:p>
          <a:p>
            <a:r>
              <a:rPr lang="en-AU" sz="2100" dirty="0"/>
              <a:t>Strong </a:t>
            </a:r>
            <a:r>
              <a:rPr lang="en-AU" sz="2100" dirty="0">
                <a:solidFill>
                  <a:schemeClr val="accent2">
                    <a:lumMod val="75000"/>
                  </a:schemeClr>
                </a:solidFill>
              </a:rPr>
              <a:t>regional METS clusters </a:t>
            </a:r>
            <a:r>
              <a:rPr lang="en-AU" sz="2100" dirty="0" smtClean="0"/>
              <a:t>(</a:t>
            </a:r>
            <a:r>
              <a:rPr lang="en-AU" sz="2100" dirty="0"/>
              <a:t>sectoral and geographic) </a:t>
            </a:r>
            <a:endParaRPr lang="en-AU" sz="1900" dirty="0" smtClean="0"/>
          </a:p>
          <a:p>
            <a:pPr lvl="1"/>
            <a:r>
              <a:rPr lang="en-AU" sz="1800" dirty="0" smtClean="0"/>
              <a:t>~300 </a:t>
            </a:r>
            <a:r>
              <a:rPr lang="en-AU" sz="1800" dirty="0"/>
              <a:t>manufacturing &amp; services </a:t>
            </a:r>
            <a:r>
              <a:rPr lang="en-AU" sz="1800" dirty="0" smtClean="0"/>
              <a:t>sites</a:t>
            </a:r>
          </a:p>
          <a:p>
            <a:pPr lvl="1"/>
            <a:r>
              <a:rPr lang="en-AU" sz="1800" dirty="0" smtClean="0"/>
              <a:t>Collaborative business culture</a:t>
            </a:r>
          </a:p>
          <a:p>
            <a:r>
              <a:rPr lang="en-AU" sz="2000" dirty="0" smtClean="0">
                <a:solidFill>
                  <a:schemeClr val="accent2">
                    <a:lumMod val="75000"/>
                  </a:schemeClr>
                </a:solidFill>
              </a:rPr>
              <a:t>Exporter of METS </a:t>
            </a:r>
            <a:r>
              <a:rPr lang="en-AU" sz="2000" dirty="0" smtClean="0"/>
              <a:t>to other locations, including Indonesia</a:t>
            </a:r>
            <a:endParaRPr lang="en-A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10" y="980993"/>
            <a:ext cx="3685778" cy="576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82"/>
          <p:cNvSpPr>
            <a:spLocks noChangeArrowheads="1"/>
          </p:cNvSpPr>
          <p:nvPr/>
        </p:nvSpPr>
        <p:spPr bwMode="auto">
          <a:xfrm>
            <a:off x="5940152" y="1592278"/>
            <a:ext cx="334392" cy="3147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 sz="1800">
              <a:latin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4464686"/>
            <a:ext cx="4088116" cy="223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4906" y="548680"/>
            <a:ext cx="8614236" cy="572250"/>
          </a:xfrm>
        </p:spPr>
        <p:txBody>
          <a:bodyPr>
            <a:normAutofit/>
          </a:bodyPr>
          <a:lstStyle/>
          <a:p>
            <a:r>
              <a:rPr lang="en-US" dirty="0" smtClean="0"/>
              <a:t>Case study 2: Darwin, Northern Territory</a:t>
            </a:r>
            <a:endParaRPr lang="en-AU" dirty="0"/>
          </a:p>
        </p:txBody>
      </p:sp>
      <p:pic>
        <p:nvPicPr>
          <p:cNvPr id="11" name="Picture 2" descr="Abrams%2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78" y="3187534"/>
            <a:ext cx="2246279" cy="1201271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farm9.staticflickr.com/8437/7764704192_8f93eb96ab_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67365"/>
            <a:ext cx="1849338" cy="12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64" y="620689"/>
            <a:ext cx="8614236" cy="648072"/>
          </a:xfrm>
        </p:spPr>
        <p:txBody>
          <a:bodyPr>
            <a:normAutofit/>
          </a:bodyPr>
          <a:lstStyle/>
          <a:p>
            <a:r>
              <a:rPr lang="en-AU" dirty="0"/>
              <a:t>Kalgoorlie and Darwin: </a:t>
            </a:r>
            <a:r>
              <a:rPr lang="en-US" dirty="0" smtClean="0"/>
              <a:t>Factors of success</a:t>
            </a:r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333500"/>
            <a:ext cx="8458230" cy="495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AU" sz="1800" dirty="0"/>
              <a:t>L</a:t>
            </a:r>
            <a:r>
              <a:rPr lang="en-AU" sz="1800" dirty="0" smtClean="0"/>
              <a:t>ong-life customer mining/petroleum operations ; diverse markets (</a:t>
            </a:r>
            <a:r>
              <a:rPr lang="en-AU" sz="1800" dirty="0"/>
              <a:t>D</a:t>
            </a:r>
            <a:r>
              <a:rPr lang="en-AU" sz="1800" dirty="0" smtClean="0"/>
              <a:t>arwin)</a:t>
            </a:r>
          </a:p>
          <a:p>
            <a:pPr>
              <a:spcBef>
                <a:spcPts val="0"/>
              </a:spcBef>
            </a:pPr>
            <a:r>
              <a:rPr lang="en-AU" sz="1800" dirty="0" smtClean="0">
                <a:solidFill>
                  <a:schemeClr val="accent2">
                    <a:lumMod val="75000"/>
                  </a:schemeClr>
                </a:solidFill>
              </a:rPr>
              <a:t>Good business infrastructure: </a:t>
            </a:r>
            <a:r>
              <a:rPr lang="en-AU" sz="1800" dirty="0" smtClean="0"/>
              <a:t>serviced industrial land, roads, energy, water, community </a:t>
            </a:r>
          </a:p>
          <a:p>
            <a:pPr>
              <a:spcBef>
                <a:spcPts val="0"/>
              </a:spcBef>
            </a:pPr>
            <a:r>
              <a:rPr lang="en-AU" sz="1800" dirty="0" smtClean="0">
                <a:solidFill>
                  <a:schemeClr val="accent2">
                    <a:lumMod val="75000"/>
                  </a:schemeClr>
                </a:solidFill>
              </a:rPr>
              <a:t>Skilled resident workforce</a:t>
            </a:r>
            <a:r>
              <a:rPr lang="en-AU" sz="1800" dirty="0" smtClean="0"/>
              <a:t>; sustainable demographic profile; </a:t>
            </a:r>
            <a:r>
              <a:rPr lang="en-AU" sz="1800" dirty="0" smtClean="0">
                <a:solidFill>
                  <a:schemeClr val="accent2">
                    <a:lumMod val="75000"/>
                  </a:schemeClr>
                </a:solidFill>
              </a:rPr>
              <a:t>attractive town amenity</a:t>
            </a:r>
          </a:p>
          <a:p>
            <a:pPr>
              <a:spcBef>
                <a:spcPts val="0"/>
              </a:spcBef>
            </a:pPr>
            <a:r>
              <a:rPr lang="en-AU" sz="1800" dirty="0" smtClean="0">
                <a:solidFill>
                  <a:schemeClr val="accent2">
                    <a:lumMod val="75000"/>
                  </a:schemeClr>
                </a:solidFill>
              </a:rPr>
              <a:t>Education and training institutions: </a:t>
            </a:r>
            <a:r>
              <a:rPr lang="en-AU" sz="1800" dirty="0"/>
              <a:t>p</a:t>
            </a:r>
            <a:r>
              <a:rPr lang="en-AU" sz="1800" dirty="0" smtClean="0"/>
              <a:t>ublic and private secondary schools, and vocational </a:t>
            </a:r>
            <a:r>
              <a:rPr lang="en-AU" sz="1800" dirty="0"/>
              <a:t>t</a:t>
            </a:r>
            <a:r>
              <a:rPr lang="en-AU" sz="1800" dirty="0" smtClean="0"/>
              <a:t>raining </a:t>
            </a:r>
            <a:r>
              <a:rPr lang="en-AU" sz="1800" dirty="0"/>
              <a:t>and </a:t>
            </a:r>
            <a:r>
              <a:rPr lang="en-AU" sz="1800" dirty="0" smtClean="0"/>
              <a:t>education; universities / school </a:t>
            </a:r>
            <a:r>
              <a:rPr lang="en-AU" sz="1800" dirty="0"/>
              <a:t>of </a:t>
            </a:r>
            <a:r>
              <a:rPr lang="en-AU" sz="1800" dirty="0" smtClean="0"/>
              <a:t>mines (Kalgoorlie)</a:t>
            </a:r>
          </a:p>
          <a:p>
            <a:pPr>
              <a:spcBef>
                <a:spcPts val="0"/>
              </a:spcBef>
            </a:pPr>
            <a:r>
              <a:rPr lang="en-AU" sz="1800" dirty="0" smtClean="0"/>
              <a:t>Strong entrepreneurship culture, support networks, business services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Firms </a:t>
            </a:r>
            <a:r>
              <a:rPr lang="en-AU" sz="1800" dirty="0" smtClean="0"/>
              <a:t>cooperating (incl. JVs) to </a:t>
            </a:r>
            <a:r>
              <a:rPr lang="en-AU" sz="1800" dirty="0"/>
              <a:t>win large </a:t>
            </a:r>
            <a:r>
              <a:rPr lang="en-AU" sz="1800" dirty="0" smtClean="0"/>
              <a:t>and/or </a:t>
            </a:r>
            <a:r>
              <a:rPr lang="en-AU" sz="1800" dirty="0"/>
              <a:t>multidisciplinary contracts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Financial institutions that understand mining and </a:t>
            </a:r>
            <a:r>
              <a:rPr lang="en-AU" sz="1800" dirty="0" smtClean="0"/>
              <a:t>services</a:t>
            </a:r>
          </a:p>
          <a:p>
            <a:pPr>
              <a:spcBef>
                <a:spcPts val="0"/>
              </a:spcBef>
            </a:pPr>
            <a:r>
              <a:rPr lang="en-AU" sz="18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AU" sz="1800" dirty="0" smtClean="0">
                <a:solidFill>
                  <a:schemeClr val="accent2">
                    <a:lumMod val="75000"/>
                  </a:schemeClr>
                </a:solidFill>
              </a:rPr>
              <a:t>upportive, light-handed government interventions, </a:t>
            </a:r>
            <a:r>
              <a:rPr lang="en-AU" sz="1800" dirty="0" err="1" smtClean="0"/>
              <a:t>eg</a:t>
            </a:r>
            <a:r>
              <a:rPr lang="en-AU" sz="1800" dirty="0" smtClean="0"/>
              <a:t>: </a:t>
            </a:r>
            <a:r>
              <a:rPr lang="en-AU" sz="1800" dirty="0"/>
              <a:t>i</a:t>
            </a:r>
            <a:r>
              <a:rPr lang="en-AU" sz="1800" dirty="0" smtClean="0"/>
              <a:t>ndustry </a:t>
            </a:r>
            <a:r>
              <a:rPr lang="en-AU" sz="1800" dirty="0"/>
              <a:t>p</a:t>
            </a:r>
            <a:r>
              <a:rPr lang="en-AU" sz="1800" dirty="0" smtClean="0"/>
              <a:t>articipation policies; partnerships with business to connect customers and suppliers; small business support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743950" y="6521301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7C044-84F5-4858-9EFF-8E196AD2E223}" type="slidenum">
              <a:rPr lang="en-AU" sz="800" smtClean="0"/>
              <a:t>9</a:t>
            </a:fld>
            <a:endParaRPr lang="en-AU" sz="800" dirty="0"/>
          </a:p>
        </p:txBody>
      </p:sp>
      <p:pic>
        <p:nvPicPr>
          <p:cNvPr id="3076" name="Picture 4" descr="CPC's towering accomplis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95" y="4726352"/>
            <a:ext cx="1897368" cy="18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40" y="4726351"/>
            <a:ext cx="3175785" cy="188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armstrongparkin.com.au/sites/armstrongparkin.com.au/files/styles/project-image-thumbnail/public/pictures/galleries/TKAL%20photo%20ex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9" y="4716826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4DC Presentation, Light">
  <a:themeElements>
    <a:clrScheme name="IM4DC Excel">
      <a:dk1>
        <a:sysClr val="windowText" lastClr="000000"/>
      </a:dk1>
      <a:lt1>
        <a:sysClr val="window" lastClr="FFFFFF"/>
      </a:lt1>
      <a:dk2>
        <a:srgbClr val="999999"/>
      </a:dk2>
      <a:lt2>
        <a:srgbClr val="EDE1D7"/>
      </a:lt2>
      <a:accent1>
        <a:srgbClr val="000000"/>
      </a:accent1>
      <a:accent2>
        <a:srgbClr val="EF652E"/>
      </a:accent2>
      <a:accent3>
        <a:srgbClr val="5F5F5F"/>
      </a:accent3>
      <a:accent4>
        <a:srgbClr val="EBA354"/>
      </a:accent4>
      <a:accent5>
        <a:srgbClr val="A7774B"/>
      </a:accent5>
      <a:accent6>
        <a:srgbClr val="FBCCAF"/>
      </a:accent6>
      <a:hlink>
        <a:srgbClr val="51557C"/>
      </a:hlink>
      <a:folHlink>
        <a:srgbClr val="6C67A2"/>
      </a:folHlink>
    </a:clrScheme>
    <a:fontScheme name="NATSE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ctr" anchorCtr="1">
        <a:sp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IM4DC Presentation, Light</Template>
  <TotalTime>3661</TotalTime>
  <Words>1116</Words>
  <Application>Microsoft Office PowerPoint</Application>
  <PresentationFormat>On-screen Show (4:3)</PresentationFormat>
  <Paragraphs>155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IM4DC Presentation, Light</vt:lpstr>
      <vt:lpstr>Enabling the development of industrial capacity: Resource  corridors, clusters and SEZs</vt:lpstr>
      <vt:lpstr>Overview</vt:lpstr>
      <vt:lpstr>Resource economy in Australia: bigger than traditionally measured </vt:lpstr>
      <vt:lpstr>GDP contribution of Mining Equipment, Technology and Services (METS) sector has grown faster than mining’s</vt:lpstr>
      <vt:lpstr>Australian METS firms are now major exporters of equipment, technology and knowledge</vt:lpstr>
      <vt:lpstr>Case studies of METS clusters and a resource corridor</vt:lpstr>
      <vt:lpstr>Case study 1: Kalgoorlie, Western Australia</vt:lpstr>
      <vt:lpstr>Case study 2: Darwin, Northern Territory</vt:lpstr>
      <vt:lpstr>Kalgoorlie and Darwin: Factors of success</vt:lpstr>
      <vt:lpstr>Kalgoorlie and Darwin: overcoming obstacles</vt:lpstr>
      <vt:lpstr>Some factors for successful cluster building</vt:lpstr>
      <vt:lpstr>Special economic zones</vt:lpstr>
      <vt:lpstr>Resource corridors: Pilbara case study</vt:lpstr>
      <vt:lpstr>Resource corridors: Australian experience</vt:lpstr>
      <vt:lpstr>Some questions for the panel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the development of industrial capacity: Resource corridors, clusters and SEZs</dc:title>
  <dc:creator>Ian Satchwell</dc:creator>
  <cp:lastModifiedBy>Jonathan Davidar</cp:lastModifiedBy>
  <cp:revision>58</cp:revision>
  <cp:lastPrinted>2012-08-13T22:50:24Z</cp:lastPrinted>
  <dcterms:created xsi:type="dcterms:W3CDTF">2013-09-24T16:59:44Z</dcterms:created>
  <dcterms:modified xsi:type="dcterms:W3CDTF">2013-10-31T19:11:15Z</dcterms:modified>
</cp:coreProperties>
</file>