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12"/>
  </p:notesMasterIdLst>
  <p:handoutMasterIdLst>
    <p:handoutMasterId r:id="rId13"/>
  </p:handoutMasterIdLst>
  <p:sldIdLst>
    <p:sldId id="270" r:id="rId2"/>
    <p:sldId id="305" r:id="rId3"/>
    <p:sldId id="312" r:id="rId4"/>
    <p:sldId id="317" r:id="rId5"/>
    <p:sldId id="318" r:id="rId6"/>
    <p:sldId id="303" r:id="rId7"/>
    <p:sldId id="319" r:id="rId8"/>
    <p:sldId id="307" r:id="rId9"/>
    <p:sldId id="284" r:id="rId10"/>
    <p:sldId id="316" r:id="rId11"/>
  </p:sldIdLst>
  <p:sldSz cx="9144000" cy="6858000" type="screen4x3"/>
  <p:notesSz cx="6858000" cy="9144000"/>
  <p:defaultTextStyle>
    <a:defPPr>
      <a:defRPr lang="nn-NO"/>
    </a:defPPr>
    <a:lvl1pPr algn="l" rtl="0" eaLnBrk="0" fontAlgn="base" hangingPunct="0">
      <a:spcBef>
        <a:spcPct val="0"/>
      </a:spcBef>
      <a:spcAft>
        <a:spcPct val="0"/>
      </a:spcAft>
      <a:defRPr sz="2400" kern="1200">
        <a:solidFill>
          <a:schemeClr val="tx1"/>
        </a:solidFill>
        <a:latin typeface="Times"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 charset="0"/>
        <a:ea typeface="+mn-ea"/>
        <a:cs typeface="+mn-cs"/>
      </a:defRPr>
    </a:lvl5pPr>
    <a:lvl6pPr marL="2286000" algn="l" defTabSz="914400" rtl="0" eaLnBrk="1" latinLnBrk="0" hangingPunct="1">
      <a:defRPr sz="2400" kern="1200">
        <a:solidFill>
          <a:schemeClr val="tx1"/>
        </a:solidFill>
        <a:latin typeface="Times" pitchFamily="1" charset="0"/>
        <a:ea typeface="+mn-ea"/>
        <a:cs typeface="+mn-cs"/>
      </a:defRPr>
    </a:lvl6pPr>
    <a:lvl7pPr marL="2743200" algn="l" defTabSz="914400" rtl="0" eaLnBrk="1" latinLnBrk="0" hangingPunct="1">
      <a:defRPr sz="2400" kern="1200">
        <a:solidFill>
          <a:schemeClr val="tx1"/>
        </a:solidFill>
        <a:latin typeface="Times" pitchFamily="1" charset="0"/>
        <a:ea typeface="+mn-ea"/>
        <a:cs typeface="+mn-cs"/>
      </a:defRPr>
    </a:lvl7pPr>
    <a:lvl8pPr marL="3200400" algn="l" defTabSz="914400" rtl="0" eaLnBrk="1" latinLnBrk="0" hangingPunct="1">
      <a:defRPr sz="2400" kern="1200">
        <a:solidFill>
          <a:schemeClr val="tx1"/>
        </a:solidFill>
        <a:latin typeface="Times" pitchFamily="1" charset="0"/>
        <a:ea typeface="+mn-ea"/>
        <a:cs typeface="+mn-cs"/>
      </a:defRPr>
    </a:lvl8pPr>
    <a:lvl9pPr marL="3657600" algn="l" defTabSz="914400" rtl="0" eaLnBrk="1" latinLnBrk="0" hangingPunct="1">
      <a:defRPr sz="2400" kern="1200">
        <a:solidFill>
          <a:schemeClr val="tx1"/>
        </a:solidFill>
        <a:latin typeface="Times"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D9D9D"/>
    <a:srgbClr val="75655A"/>
    <a:srgbClr val="D4CBC5"/>
    <a:srgbClr val="8774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96" autoAdjust="0"/>
    <p:restoredTop sz="78057" autoAdjust="0"/>
  </p:normalViewPr>
  <p:slideViewPr>
    <p:cSldViewPr>
      <p:cViewPr varScale="1">
        <p:scale>
          <a:sx n="90" d="100"/>
          <a:sy n="90" d="100"/>
        </p:scale>
        <p:origin x="-2904" y="-114"/>
      </p:cViewPr>
      <p:guideLst>
        <p:guide orient="horz" pos="1632"/>
        <p:guide orient="horz" pos="1440"/>
        <p:guide orient="horz" pos="3840"/>
        <p:guide orient="horz" pos="4080"/>
        <p:guide orient="horz" pos="1008"/>
        <p:guide pos="672"/>
        <p:guide pos="5328"/>
        <p:guide pos="38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1" d="100"/>
          <a:sy n="121" d="100"/>
        </p:scale>
        <p:origin x="-147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0771B-E6C1-4591-B7BC-58434862C3BD}" type="doc">
      <dgm:prSet loTypeId="urn:microsoft.com/office/officeart/2005/8/layout/venn1" loCatId="relationship" qsTypeId="urn:microsoft.com/office/officeart/2005/8/quickstyle/3d2" qsCatId="3D" csTypeId="urn:microsoft.com/office/officeart/2005/8/colors/accent1_2" csCatId="accent1" phldr="1"/>
      <dgm:spPr/>
    </dgm:pt>
    <dgm:pt modelId="{DADC5066-D3F9-451C-925C-0840D8376925}">
      <dgm:prSet phldrT="[Tekst]"/>
      <dgm:spPr/>
      <dgm:t>
        <a:bodyPr/>
        <a:lstStyle/>
        <a:p>
          <a:r>
            <a:rPr lang="en-US" dirty="0" smtClean="0"/>
            <a:t>Extractive industry’s</a:t>
          </a:r>
        </a:p>
        <a:p>
          <a:r>
            <a:rPr lang="en-US" dirty="0" smtClean="0"/>
            <a:t>responsibilities</a:t>
          </a:r>
          <a:endParaRPr lang="en-US" dirty="0"/>
        </a:p>
      </dgm:t>
    </dgm:pt>
    <dgm:pt modelId="{4CAE2FF0-B810-4173-B610-E158A27630C1}" type="parTrans" cxnId="{40AEECC9-963A-468E-B1BE-48457FFC5027}">
      <dgm:prSet/>
      <dgm:spPr/>
      <dgm:t>
        <a:bodyPr/>
        <a:lstStyle/>
        <a:p>
          <a:endParaRPr lang="en-US"/>
        </a:p>
      </dgm:t>
    </dgm:pt>
    <dgm:pt modelId="{232AD102-CEBE-4814-807C-AC3D37F165B6}" type="sibTrans" cxnId="{40AEECC9-963A-468E-B1BE-48457FFC5027}">
      <dgm:prSet/>
      <dgm:spPr/>
      <dgm:t>
        <a:bodyPr/>
        <a:lstStyle/>
        <a:p>
          <a:endParaRPr lang="en-US"/>
        </a:p>
      </dgm:t>
    </dgm:pt>
    <dgm:pt modelId="{B571EB70-D038-4134-8FAA-B114DC31EAF4}">
      <dgm:prSet phldrT="[Tekst]"/>
      <dgm:spPr/>
      <dgm:t>
        <a:bodyPr/>
        <a:lstStyle/>
        <a:p>
          <a:r>
            <a:rPr lang="en-US" dirty="0" smtClean="0"/>
            <a:t>Government responsibilities</a:t>
          </a:r>
          <a:endParaRPr lang="en-US" dirty="0"/>
        </a:p>
      </dgm:t>
    </dgm:pt>
    <dgm:pt modelId="{3E714449-B1B3-4FCD-83E3-8C688DB96BE0}" type="parTrans" cxnId="{DD0DA6AC-D5D6-4001-9D08-110A96C22273}">
      <dgm:prSet/>
      <dgm:spPr/>
      <dgm:t>
        <a:bodyPr/>
        <a:lstStyle/>
        <a:p>
          <a:endParaRPr lang="en-US"/>
        </a:p>
      </dgm:t>
    </dgm:pt>
    <dgm:pt modelId="{1494BD96-823F-4B68-8501-ACECEBE56833}" type="sibTrans" cxnId="{DD0DA6AC-D5D6-4001-9D08-110A96C22273}">
      <dgm:prSet/>
      <dgm:spPr/>
      <dgm:t>
        <a:bodyPr/>
        <a:lstStyle/>
        <a:p>
          <a:endParaRPr lang="en-US"/>
        </a:p>
      </dgm:t>
    </dgm:pt>
    <dgm:pt modelId="{1CE90279-2850-4266-8A76-9A3B68998194}" type="pres">
      <dgm:prSet presAssocID="{1E20771B-E6C1-4591-B7BC-58434862C3BD}" presName="compositeShape" presStyleCnt="0">
        <dgm:presLayoutVars>
          <dgm:chMax val="7"/>
          <dgm:dir/>
          <dgm:resizeHandles val="exact"/>
        </dgm:presLayoutVars>
      </dgm:prSet>
      <dgm:spPr/>
    </dgm:pt>
    <dgm:pt modelId="{D8E1DCD1-FFC1-4A6E-8ED7-6917ACAA84A8}" type="pres">
      <dgm:prSet presAssocID="{DADC5066-D3F9-451C-925C-0840D8376925}" presName="circ1" presStyleLbl="vennNode1" presStyleIdx="0" presStyleCnt="2"/>
      <dgm:spPr/>
      <dgm:t>
        <a:bodyPr/>
        <a:lstStyle/>
        <a:p>
          <a:endParaRPr lang="en-US"/>
        </a:p>
      </dgm:t>
    </dgm:pt>
    <dgm:pt modelId="{FDA2ABB2-32A8-4EEA-A470-D7AECA5C0790}" type="pres">
      <dgm:prSet presAssocID="{DADC5066-D3F9-451C-925C-0840D8376925}" presName="circ1Tx" presStyleLbl="revTx" presStyleIdx="0" presStyleCnt="0">
        <dgm:presLayoutVars>
          <dgm:chMax val="0"/>
          <dgm:chPref val="0"/>
          <dgm:bulletEnabled val="1"/>
        </dgm:presLayoutVars>
      </dgm:prSet>
      <dgm:spPr/>
      <dgm:t>
        <a:bodyPr/>
        <a:lstStyle/>
        <a:p>
          <a:endParaRPr lang="en-US"/>
        </a:p>
      </dgm:t>
    </dgm:pt>
    <dgm:pt modelId="{5A65B9AE-A1DC-40FF-B4CE-9E2D9C5A5647}" type="pres">
      <dgm:prSet presAssocID="{B571EB70-D038-4134-8FAA-B114DC31EAF4}" presName="circ2" presStyleLbl="vennNode1" presStyleIdx="1" presStyleCnt="2"/>
      <dgm:spPr/>
      <dgm:t>
        <a:bodyPr/>
        <a:lstStyle/>
        <a:p>
          <a:endParaRPr lang="en-US"/>
        </a:p>
      </dgm:t>
    </dgm:pt>
    <dgm:pt modelId="{5119F471-EB83-4CC0-8346-125AF99E1483}" type="pres">
      <dgm:prSet presAssocID="{B571EB70-D038-4134-8FAA-B114DC31EAF4}" presName="circ2Tx" presStyleLbl="revTx" presStyleIdx="0" presStyleCnt="0">
        <dgm:presLayoutVars>
          <dgm:chMax val="0"/>
          <dgm:chPref val="0"/>
          <dgm:bulletEnabled val="1"/>
        </dgm:presLayoutVars>
      </dgm:prSet>
      <dgm:spPr/>
      <dgm:t>
        <a:bodyPr/>
        <a:lstStyle/>
        <a:p>
          <a:endParaRPr lang="en-US"/>
        </a:p>
      </dgm:t>
    </dgm:pt>
  </dgm:ptLst>
  <dgm:cxnLst>
    <dgm:cxn modelId="{B4769E33-5861-44A9-8E9F-740FE07CECDB}" type="presOf" srcId="{DADC5066-D3F9-451C-925C-0840D8376925}" destId="{FDA2ABB2-32A8-4EEA-A470-D7AECA5C0790}" srcOrd="1" destOrd="0" presId="urn:microsoft.com/office/officeart/2005/8/layout/venn1"/>
    <dgm:cxn modelId="{77FAE633-B495-4F14-AF61-D0364C034F48}" type="presOf" srcId="{B571EB70-D038-4134-8FAA-B114DC31EAF4}" destId="{5A65B9AE-A1DC-40FF-B4CE-9E2D9C5A5647}" srcOrd="0" destOrd="0" presId="urn:microsoft.com/office/officeart/2005/8/layout/venn1"/>
    <dgm:cxn modelId="{A26C7E87-A8AA-4F89-9A65-207AAAB1A5D6}" type="presOf" srcId="{DADC5066-D3F9-451C-925C-0840D8376925}" destId="{D8E1DCD1-FFC1-4A6E-8ED7-6917ACAA84A8}" srcOrd="0" destOrd="0" presId="urn:microsoft.com/office/officeart/2005/8/layout/venn1"/>
    <dgm:cxn modelId="{AB06482A-F5D9-4F06-960D-A1D1BA14C8A3}" type="presOf" srcId="{B571EB70-D038-4134-8FAA-B114DC31EAF4}" destId="{5119F471-EB83-4CC0-8346-125AF99E1483}" srcOrd="1" destOrd="0" presId="urn:microsoft.com/office/officeart/2005/8/layout/venn1"/>
    <dgm:cxn modelId="{40AEECC9-963A-468E-B1BE-48457FFC5027}" srcId="{1E20771B-E6C1-4591-B7BC-58434862C3BD}" destId="{DADC5066-D3F9-451C-925C-0840D8376925}" srcOrd="0" destOrd="0" parTransId="{4CAE2FF0-B810-4173-B610-E158A27630C1}" sibTransId="{232AD102-CEBE-4814-807C-AC3D37F165B6}"/>
    <dgm:cxn modelId="{083205E9-1C7B-4B73-9C7C-65961B290278}" type="presOf" srcId="{1E20771B-E6C1-4591-B7BC-58434862C3BD}" destId="{1CE90279-2850-4266-8A76-9A3B68998194}" srcOrd="0" destOrd="0" presId="urn:microsoft.com/office/officeart/2005/8/layout/venn1"/>
    <dgm:cxn modelId="{DD0DA6AC-D5D6-4001-9D08-110A96C22273}" srcId="{1E20771B-E6C1-4591-B7BC-58434862C3BD}" destId="{B571EB70-D038-4134-8FAA-B114DC31EAF4}" srcOrd="1" destOrd="0" parTransId="{3E714449-B1B3-4FCD-83E3-8C688DB96BE0}" sibTransId="{1494BD96-823F-4B68-8501-ACECEBE56833}"/>
    <dgm:cxn modelId="{77860447-1BCE-4C86-BD84-6B3680A28EFF}" type="presParOf" srcId="{1CE90279-2850-4266-8A76-9A3B68998194}" destId="{D8E1DCD1-FFC1-4A6E-8ED7-6917ACAA84A8}" srcOrd="0" destOrd="0" presId="urn:microsoft.com/office/officeart/2005/8/layout/venn1"/>
    <dgm:cxn modelId="{46D8FDBA-495A-42F6-B03B-5C45F5D30275}" type="presParOf" srcId="{1CE90279-2850-4266-8A76-9A3B68998194}" destId="{FDA2ABB2-32A8-4EEA-A470-D7AECA5C0790}" srcOrd="1" destOrd="0" presId="urn:microsoft.com/office/officeart/2005/8/layout/venn1"/>
    <dgm:cxn modelId="{9E755B7A-EA20-4971-8070-2FAF21823D49}" type="presParOf" srcId="{1CE90279-2850-4266-8A76-9A3B68998194}" destId="{5A65B9AE-A1DC-40FF-B4CE-9E2D9C5A5647}" srcOrd="2" destOrd="0" presId="urn:microsoft.com/office/officeart/2005/8/layout/venn1"/>
    <dgm:cxn modelId="{B94AF21D-FD90-4DA8-AE10-7EE676E089FF}" type="presParOf" srcId="{1CE90279-2850-4266-8A76-9A3B68998194}" destId="{5119F471-EB83-4CC0-8346-125AF99E148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1DCD1-FFC1-4A6E-8ED7-6917ACAA84A8}">
      <dsp:nvSpPr>
        <dsp:cNvPr id="0" name=""/>
        <dsp:cNvSpPr/>
      </dsp:nvSpPr>
      <dsp:spPr>
        <a:xfrm>
          <a:off x="136627" y="223138"/>
          <a:ext cx="3370146" cy="3370146"/>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Extractive industry’s</a:t>
          </a:r>
        </a:p>
        <a:p>
          <a:pPr lvl="0" algn="ctr" defTabSz="889000">
            <a:lnSpc>
              <a:spcPct val="90000"/>
            </a:lnSpc>
            <a:spcBef>
              <a:spcPct val="0"/>
            </a:spcBef>
            <a:spcAft>
              <a:spcPct val="35000"/>
            </a:spcAft>
          </a:pPr>
          <a:r>
            <a:rPr lang="en-US" sz="2000" kern="1200" dirty="0" smtClean="0"/>
            <a:t>responsibilities</a:t>
          </a:r>
          <a:endParaRPr lang="en-US" sz="2000" kern="1200" dirty="0"/>
        </a:p>
      </dsp:txBody>
      <dsp:txXfrm>
        <a:off x="607233" y="620551"/>
        <a:ext cx="1943147" cy="2575321"/>
      </dsp:txXfrm>
    </dsp:sp>
    <dsp:sp modelId="{5A65B9AE-A1DC-40FF-B4CE-9E2D9C5A5647}">
      <dsp:nvSpPr>
        <dsp:cNvPr id="0" name=""/>
        <dsp:cNvSpPr/>
      </dsp:nvSpPr>
      <dsp:spPr>
        <a:xfrm>
          <a:off x="2565561" y="223138"/>
          <a:ext cx="3370146" cy="3370146"/>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Government responsibilities</a:t>
          </a:r>
          <a:endParaRPr lang="en-US" sz="2000" kern="1200" dirty="0"/>
        </a:p>
      </dsp:txBody>
      <dsp:txXfrm>
        <a:off x="3521954" y="620551"/>
        <a:ext cx="1943147" cy="257532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n-NO"/>
          </a:p>
        </p:txBody>
      </p:sp>
      <p:sp>
        <p:nvSpPr>
          <p:cNvPr id="614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7D462B03-C011-4425-A435-8CB7E667AB55}" type="datetime1">
              <a:rPr lang="nn-NO"/>
              <a:pPr/>
              <a:t>31.10.2013</a:t>
            </a:fld>
            <a:endParaRPr lang="nn-NO"/>
          </a:p>
        </p:txBody>
      </p:sp>
      <p:sp>
        <p:nvSpPr>
          <p:cNvPr id="614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n-NO"/>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1743F1E-A0E4-4EF7-A4F4-AD139C530AC1}" type="slidenum">
              <a:rPr lang="nn-NO"/>
              <a:pPr/>
              <a:t>‹#›</a:t>
            </a:fld>
            <a:endParaRPr lang="nn-NO"/>
          </a:p>
        </p:txBody>
      </p:sp>
    </p:spTree>
    <p:extLst>
      <p:ext uri="{BB962C8B-B14F-4D97-AF65-F5344CB8AC3E}">
        <p14:creationId xmlns:p14="http://schemas.microsoft.com/office/powerpoint/2010/main" val="2148343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n-NO"/>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B46A3224-8D31-47C3-8F31-00C73D773ADC}" type="datetime1">
              <a:rPr lang="nn-NO"/>
              <a:pPr/>
              <a:t>31.10.2013</a:t>
            </a:fld>
            <a:endParaRPr lang="nn-NO"/>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n-NO" smtClean="0"/>
              <a:t>Click to edit Master text styles</a:t>
            </a:r>
          </a:p>
          <a:p>
            <a:pPr lvl="1"/>
            <a:r>
              <a:rPr lang="nn-NO" smtClean="0"/>
              <a:t>Second level</a:t>
            </a:r>
          </a:p>
          <a:p>
            <a:pPr lvl="2"/>
            <a:r>
              <a:rPr lang="nn-NO" smtClean="0"/>
              <a:t>Third level</a:t>
            </a:r>
          </a:p>
          <a:p>
            <a:pPr lvl="3"/>
            <a:r>
              <a:rPr lang="nn-NO" smtClean="0"/>
              <a:t>Fourth level</a:t>
            </a:r>
          </a:p>
          <a:p>
            <a:pPr lvl="4"/>
            <a:r>
              <a:rPr lang="nn-NO"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n-NO"/>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D937B16-2BCE-4C3B-BAC1-B73FDEB8FF00}" type="slidenum">
              <a:rPr lang="nn-NO"/>
              <a:pPr/>
              <a:t>‹#›</a:t>
            </a:fld>
            <a:endParaRPr lang="nn-NO"/>
          </a:p>
        </p:txBody>
      </p:sp>
    </p:spTree>
    <p:extLst>
      <p:ext uri="{BB962C8B-B14F-4D97-AF65-F5344CB8AC3E}">
        <p14:creationId xmlns:p14="http://schemas.microsoft.com/office/powerpoint/2010/main" val="780261497"/>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Times" pitchFamily="1" charset="0"/>
        <a:ea typeface="+mn-ea"/>
        <a:cs typeface="+mn-cs"/>
      </a:defRPr>
    </a:lvl1pPr>
    <a:lvl2pPr marL="457200" algn="l" rtl="0" fontAlgn="base">
      <a:spcBef>
        <a:spcPct val="30000"/>
      </a:spcBef>
      <a:spcAft>
        <a:spcPct val="0"/>
      </a:spcAft>
      <a:defRPr sz="1200" kern="1200">
        <a:solidFill>
          <a:schemeClr val="tx1"/>
        </a:solidFill>
        <a:latin typeface="Times" pitchFamily="1" charset="0"/>
        <a:ea typeface="+mn-ea"/>
        <a:cs typeface="+mn-cs"/>
      </a:defRPr>
    </a:lvl2pPr>
    <a:lvl3pPr marL="914400" algn="l" rtl="0" fontAlgn="base">
      <a:spcBef>
        <a:spcPct val="30000"/>
      </a:spcBef>
      <a:spcAft>
        <a:spcPct val="0"/>
      </a:spcAft>
      <a:defRPr sz="1200" kern="1200">
        <a:solidFill>
          <a:schemeClr val="tx1"/>
        </a:solidFill>
        <a:latin typeface="Times" pitchFamily="1" charset="0"/>
        <a:ea typeface="+mn-ea"/>
        <a:cs typeface="+mn-cs"/>
      </a:defRPr>
    </a:lvl3pPr>
    <a:lvl4pPr marL="1371600" algn="l" rtl="0" fontAlgn="base">
      <a:spcBef>
        <a:spcPct val="30000"/>
      </a:spcBef>
      <a:spcAft>
        <a:spcPct val="0"/>
      </a:spcAft>
      <a:defRPr sz="1200" kern="1200">
        <a:solidFill>
          <a:schemeClr val="tx1"/>
        </a:solidFill>
        <a:latin typeface="Times" pitchFamily="1" charset="0"/>
        <a:ea typeface="+mn-ea"/>
        <a:cs typeface="+mn-cs"/>
      </a:defRPr>
    </a:lvl4pPr>
    <a:lvl5pPr marL="1828800" algn="l" rtl="0" fontAlgn="base">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7A94EE5-9F44-4548-8091-3C16EC4DB1F2}" type="datetime1">
              <a:rPr lang="nn-NO"/>
              <a:pPr/>
              <a:t>31.10.2013</a:t>
            </a:fld>
            <a:endParaRPr lang="nn-NO" dirty="0"/>
          </a:p>
        </p:txBody>
      </p:sp>
      <p:sp>
        <p:nvSpPr>
          <p:cNvPr id="7" name="Rectangle 7"/>
          <p:cNvSpPr>
            <a:spLocks noGrp="1" noChangeArrowheads="1"/>
          </p:cNvSpPr>
          <p:nvPr>
            <p:ph type="sldNum" sz="quarter" idx="5"/>
          </p:nvPr>
        </p:nvSpPr>
        <p:spPr>
          <a:ln/>
        </p:spPr>
        <p:txBody>
          <a:bodyPr/>
          <a:lstStyle/>
          <a:p>
            <a:fld id="{EB27BBE0-AD33-4F67-BD78-D482F955164B}" type="slidenum">
              <a:rPr lang="nn-NO"/>
              <a:pPr/>
              <a:t>1</a:t>
            </a:fld>
            <a:endParaRPr lang="nn-NO"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noProof="0" dirty="0" smtClean="0"/>
              <a:t>My</a:t>
            </a:r>
            <a:r>
              <a:rPr lang="en-US" baseline="0" noProof="0" dirty="0" smtClean="0"/>
              <a:t> name is Svein Olav Svoldal and I am working at the Norwegian Agency for Development Cooperation (Norad), which is a directorate under the Norwegian Ministry of Foreign Affairs. Norad’s is mainly a technical advisory body to the Ministry and Norwegian embassies with respect to international development assistance. Our grant </a:t>
            </a:r>
            <a:r>
              <a:rPr lang="en-US" baseline="0" noProof="0" dirty="0" err="1" smtClean="0"/>
              <a:t>grant</a:t>
            </a:r>
            <a:r>
              <a:rPr lang="en-US" baseline="0" noProof="0" dirty="0" smtClean="0"/>
              <a:t> management includes only 20 % of the total aid budget of approx. $5 billion. </a:t>
            </a:r>
          </a:p>
          <a:p>
            <a:endParaRPr lang="en-US" baseline="0" noProof="0" dirty="0" smtClean="0"/>
          </a:p>
          <a:p>
            <a:r>
              <a:rPr lang="en-US" noProof="0" dirty="0" smtClean="0"/>
              <a:t>My</a:t>
            </a:r>
            <a:r>
              <a:rPr lang="en-US" baseline="0" noProof="0" dirty="0" smtClean="0"/>
              <a:t> work is related to private sector development, in particular local content development. At the time being, this is an area of engagement we are looking strategically into. But it is a challenging priority area, where role/added value of the donor and other stakeholders is not completely clear. As such, we would like to thank the World Bank for holding this conference, as it comes very timely and provides an opportunity to learn and discuss. Further, we would like to honor SEGOM, and in particular </a:t>
            </a:r>
            <a:r>
              <a:rPr lang="en-US" baseline="0" noProof="0" dirty="0" err="1" smtClean="0"/>
              <a:t>Silvana</a:t>
            </a:r>
            <a:r>
              <a:rPr lang="en-US" baseline="0" noProof="0" dirty="0" smtClean="0"/>
              <a:t> and her team, for conducting the comprehensive study “Local Content Policies in the Oil and Gas Sector”. This is a very helpful contribution to our work. </a:t>
            </a:r>
          </a:p>
          <a:p>
            <a:endParaRPr lang="en-US" baseline="0" noProof="0" dirty="0" smtClean="0"/>
          </a:p>
          <a:p>
            <a:r>
              <a:rPr lang="en-US" baseline="0" noProof="0" dirty="0" smtClean="0"/>
              <a:t>In terms of local content development engagement, Norad is in particular focusing on Sub-Saharan Africa and the oil and gas sector, which this presentation to a large extent reflect. Although the local content challenges in this region are very different from those faced by countries in other regions  when developing a new extractive sectors (including Norway), we do believe that the experience is relevant.</a:t>
            </a:r>
            <a:endParaRPr lang="en-US" baseline="0" noProof="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smtClean="0"/>
              <a:t>In</a:t>
            </a:r>
            <a:r>
              <a:rPr lang="en-GB" sz="1200" baseline="0" dirty="0" smtClean="0"/>
              <a:t> our dialogue on local content development far, there are some “hurdles” which could be useful to point out to the panel: </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1200" baseline="0" dirty="0" smtClean="0"/>
              <a:t>The first one is related to the expectations towards the extractive industry and reflected in </a:t>
            </a:r>
            <a:r>
              <a:rPr lang="en-GB" sz="1200" dirty="0" smtClean="0"/>
              <a:t>Governments’ /communities’ ambitions and</a:t>
            </a:r>
            <a:r>
              <a:rPr lang="en-GB" sz="1200" baseline="0" dirty="0" smtClean="0"/>
              <a:t> actions</a:t>
            </a:r>
            <a:r>
              <a:rPr lang="en-GB" sz="1200" dirty="0" smtClean="0"/>
              <a:t>. These tend to go beyond</a:t>
            </a:r>
            <a:r>
              <a:rPr lang="en-GB" sz="1200" baseline="0" dirty="0" smtClean="0"/>
              <a:t> local content development and further towards chartable donations (i.e. to local hospitals, orphanages, churches, primary schools etc.) – which are not really connected to their industrial actors operations in terms of being social investments that may generate long term income to the companies. This may also be partly due to the already pointed out fact that e</a:t>
            </a:r>
            <a:r>
              <a:rPr lang="en-GB" sz="1200" dirty="0" smtClean="0"/>
              <a:t>nhancing local content is not a quick fix, and that the</a:t>
            </a:r>
            <a:r>
              <a:rPr lang="en-GB" sz="1200" baseline="0" dirty="0" smtClean="0"/>
              <a:t> industry needs a social licence to operate. </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1200" dirty="0" smtClean="0"/>
              <a:t>The second</a:t>
            </a:r>
            <a:r>
              <a:rPr lang="en-GB" sz="1200" baseline="0" dirty="0" smtClean="0"/>
              <a:t> is also related to the time consuming process of enhancing local content. </a:t>
            </a:r>
            <a:r>
              <a:rPr lang="en-GB" sz="1200" u="sng" baseline="0" dirty="0" smtClean="0"/>
              <a:t>E</a:t>
            </a:r>
            <a:r>
              <a:rPr lang="en-GB" sz="1200" u="sng" dirty="0" smtClean="0"/>
              <a:t>arly attention</a:t>
            </a:r>
            <a:r>
              <a:rPr lang="en-GB" sz="1200" dirty="0" smtClean="0"/>
              <a:t> to critical issues (such</a:t>
            </a:r>
            <a:r>
              <a:rPr lang="en-GB" sz="1200" baseline="0" dirty="0" smtClean="0"/>
              <a:t> as individual skills, enterprise capacity and institutional strengthening) </a:t>
            </a:r>
            <a:r>
              <a:rPr lang="en-GB" sz="1200" dirty="0" smtClean="0"/>
              <a:t>may be of significant importance.</a:t>
            </a:r>
            <a:r>
              <a:rPr lang="en-GB" sz="1200" baseline="0" dirty="0" smtClean="0"/>
              <a:t> Some of these measures may be within the so called “shared responsibility”, but are not free (in general terms, though making up to a marginal share of the total operating cost) . The extractive industry will be reserved to take on such measures before the final investment decision is made, they may mobilise such engagement and demand local resources immediately. How do one eliminate this </a:t>
            </a:r>
            <a:r>
              <a:rPr lang="en-GB" dirty="0" smtClean="0"/>
              <a:t>time derivation /trade off that may occur before the final investment decisions ("FID") by companies are made. </a:t>
            </a:r>
            <a:endParaRPr lang="en-US" dirty="0" smtClean="0"/>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1200" baseline="0" dirty="0" smtClean="0"/>
              <a:t>The last one is more general. A focus on traditional upstream local content development has its limitations - the spillover effects included. When Ghana’s Oil discoveries was made public in 2007, Ghana’s president John </a:t>
            </a:r>
            <a:r>
              <a:rPr lang="en-GB" sz="1200" baseline="0" dirty="0" err="1" smtClean="0"/>
              <a:t>Kuffour</a:t>
            </a:r>
            <a:r>
              <a:rPr lang="en-GB" sz="1200" baseline="0" dirty="0" smtClean="0"/>
              <a:t> said “The discovery can turn Ghana into an “African tiger” (…) With oil as a shot in the arm, we’re going to fly”. Now, how does one make the extractive industry a drive for economic activity? Can LCP be relevant in this matter?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sz="1200" baseline="0" dirty="0" smtClean="0"/>
          </a:p>
        </p:txBody>
      </p:sp>
      <p:sp>
        <p:nvSpPr>
          <p:cNvPr id="4" name="Date Placeholder 3"/>
          <p:cNvSpPr>
            <a:spLocks noGrp="1"/>
          </p:cNvSpPr>
          <p:nvPr>
            <p:ph type="dt" idx="10"/>
          </p:nvPr>
        </p:nvSpPr>
        <p:spPr/>
        <p:txBody>
          <a:bodyPr/>
          <a:lstStyle/>
          <a:p>
            <a:fld id="{B46A3224-8D31-47C3-8F31-00C73D773ADC}" type="datetime1">
              <a:rPr lang="nn-NO" smtClean="0"/>
              <a:pPr/>
              <a:t>31.10.2013</a:t>
            </a:fld>
            <a:endParaRPr lang="nn-NO"/>
          </a:p>
        </p:txBody>
      </p:sp>
      <p:sp>
        <p:nvSpPr>
          <p:cNvPr id="5" name="Slide Number Placeholder 4"/>
          <p:cNvSpPr>
            <a:spLocks noGrp="1"/>
          </p:cNvSpPr>
          <p:nvPr>
            <p:ph type="sldNum" sz="quarter" idx="11"/>
          </p:nvPr>
        </p:nvSpPr>
        <p:spPr/>
        <p:txBody>
          <a:bodyPr/>
          <a:lstStyle/>
          <a:p>
            <a:fld id="{7D937B16-2BCE-4C3B-BAC1-B73FDEB8FF00}" type="slidenum">
              <a:rPr lang="nn-NO" smtClean="0"/>
              <a:pPr/>
              <a:t>10</a:t>
            </a:fld>
            <a:endParaRPr lang="nn-NO"/>
          </a:p>
        </p:txBody>
      </p:sp>
    </p:spTree>
    <p:extLst>
      <p:ext uri="{BB962C8B-B14F-4D97-AF65-F5344CB8AC3E}">
        <p14:creationId xmlns:p14="http://schemas.microsoft.com/office/powerpoint/2010/main" val="46213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all know the story of the “African Cheetahs”: Six out of the worlds ten fastest growing economies the last 10 years are African, and since 1995 there has been a positive real growth per capita on average. The growth is both impressive and sustained. There are several reasons for this, and to mention some: Better macroeconomic policy, growth in both ODA and private investments, fewer conflicts, improved business climate and a positive political development. </a:t>
            </a:r>
            <a:endParaRPr lang="en-GB" baseline="0" dirty="0" smtClean="0">
              <a:solidFill>
                <a:srgbClr val="FF0000"/>
              </a:solidFill>
            </a:endParaRPr>
          </a:p>
        </p:txBody>
      </p:sp>
      <p:sp>
        <p:nvSpPr>
          <p:cNvPr id="4" name="Date Placeholder 3"/>
          <p:cNvSpPr>
            <a:spLocks noGrp="1"/>
          </p:cNvSpPr>
          <p:nvPr>
            <p:ph type="dt" idx="10"/>
          </p:nvPr>
        </p:nvSpPr>
        <p:spPr/>
        <p:txBody>
          <a:bodyPr/>
          <a:lstStyle/>
          <a:p>
            <a:fld id="{B46A3224-8D31-47C3-8F31-00C73D773ADC}" type="datetime1">
              <a:rPr lang="nn-NO" smtClean="0"/>
              <a:pPr/>
              <a:t>31.10.2013</a:t>
            </a:fld>
            <a:endParaRPr lang="nn-NO"/>
          </a:p>
        </p:txBody>
      </p:sp>
      <p:sp>
        <p:nvSpPr>
          <p:cNvPr id="5" name="Slide Number Placeholder 4"/>
          <p:cNvSpPr>
            <a:spLocks noGrp="1"/>
          </p:cNvSpPr>
          <p:nvPr>
            <p:ph type="sldNum" sz="quarter" idx="11"/>
          </p:nvPr>
        </p:nvSpPr>
        <p:spPr/>
        <p:txBody>
          <a:bodyPr/>
          <a:lstStyle/>
          <a:p>
            <a:fld id="{7D937B16-2BCE-4C3B-BAC1-B73FDEB8FF00}" type="slidenum">
              <a:rPr lang="nn-NO" smtClean="0"/>
              <a:pPr/>
              <a:t>2</a:t>
            </a:fld>
            <a:endParaRPr lang="nn-NO"/>
          </a:p>
        </p:txBody>
      </p:sp>
    </p:spTree>
    <p:extLst>
      <p:ext uri="{BB962C8B-B14F-4D97-AF65-F5344CB8AC3E}">
        <p14:creationId xmlns:p14="http://schemas.microsoft.com/office/powerpoint/2010/main" val="46213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but natural resources do play a role.</a:t>
            </a:r>
            <a:r>
              <a:rPr lang="en-US" baseline="0" dirty="0" smtClean="0"/>
              <a:t> </a:t>
            </a:r>
            <a:r>
              <a:rPr lang="en-US" dirty="0" smtClean="0"/>
              <a:t>African</a:t>
            </a:r>
            <a:r>
              <a:rPr lang="en-US" baseline="0" dirty="0" smtClean="0"/>
              <a:t> countries that are categorized as resource rich has had a significant stronger economic growth between 2001 and 2011. Comparing this to the period 1980 and 1995, it is no doubt positive that that resources to a greater extent is associated with economic growth, which do indicate that parts of the “resource curse” (as it traditionally has been defined) is less evident. </a:t>
            </a:r>
          </a:p>
        </p:txBody>
      </p:sp>
      <p:sp>
        <p:nvSpPr>
          <p:cNvPr id="4" name="Date Placeholder 3"/>
          <p:cNvSpPr>
            <a:spLocks noGrp="1"/>
          </p:cNvSpPr>
          <p:nvPr>
            <p:ph type="dt" idx="10"/>
          </p:nvPr>
        </p:nvSpPr>
        <p:spPr/>
        <p:txBody>
          <a:bodyPr/>
          <a:lstStyle/>
          <a:p>
            <a:fld id="{B46A3224-8D31-47C3-8F31-00C73D773ADC}" type="datetime1">
              <a:rPr lang="nn-NO" smtClean="0"/>
              <a:pPr/>
              <a:t>31.10.2013</a:t>
            </a:fld>
            <a:endParaRPr lang="nn-NO"/>
          </a:p>
        </p:txBody>
      </p:sp>
      <p:sp>
        <p:nvSpPr>
          <p:cNvPr id="5" name="Slide Number Placeholder 4"/>
          <p:cNvSpPr>
            <a:spLocks noGrp="1"/>
          </p:cNvSpPr>
          <p:nvPr>
            <p:ph type="sldNum" sz="quarter" idx="11"/>
          </p:nvPr>
        </p:nvSpPr>
        <p:spPr/>
        <p:txBody>
          <a:bodyPr/>
          <a:lstStyle/>
          <a:p>
            <a:fld id="{7D937B16-2BCE-4C3B-BAC1-B73FDEB8FF00}" type="slidenum">
              <a:rPr lang="nn-NO" smtClean="0"/>
              <a:pPr/>
              <a:t>3</a:t>
            </a:fld>
            <a:endParaRPr lang="nn-NO"/>
          </a:p>
        </p:txBody>
      </p:sp>
    </p:spTree>
    <p:extLst>
      <p:ext uri="{BB962C8B-B14F-4D97-AF65-F5344CB8AC3E}">
        <p14:creationId xmlns:p14="http://schemas.microsoft.com/office/powerpoint/2010/main" val="349351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map seek</a:t>
            </a:r>
            <a:r>
              <a:rPr lang="en-US" baseline="0" dirty="0" smtClean="0"/>
              <a:t> to illustrate the “total natural resource rent world wide” as percent of GDP between 2008 and 2012 - as the world bank define the resource rent: </a:t>
            </a:r>
            <a:r>
              <a:rPr lang="en-GB" dirty="0" smtClean="0"/>
              <a:t>the sum of oil rents, natural gas rents, coal rents (hard and soft), mineral rents, and forest rents.</a:t>
            </a:r>
          </a:p>
          <a:p>
            <a:pPr marL="171450" indent="-171450">
              <a:buFont typeface="Arial" panose="020B0604020202020204" pitchFamily="34" charset="0"/>
              <a:buChar char="•"/>
            </a:pPr>
            <a:r>
              <a:rPr lang="en-GB" dirty="0" smtClean="0"/>
              <a:t>The extractive industry do play</a:t>
            </a:r>
            <a:r>
              <a:rPr lang="en-GB" baseline="0" dirty="0" smtClean="0"/>
              <a:t> a significant role world wide when it comes to economic outcome. It may be more evident in Africa, but also countries at the east, west and in the north do have a the resource rent as significant part of their gross domestic product. To Norway, the resource rent constituted to 21,7% of GDP in 2008 and 13,6 % in 2011 </a:t>
            </a:r>
            <a:endParaRPr lang="en-GB" dirty="0" smtClean="0"/>
          </a:p>
        </p:txBody>
      </p:sp>
      <p:sp>
        <p:nvSpPr>
          <p:cNvPr id="4" name="Date Placeholder 3"/>
          <p:cNvSpPr>
            <a:spLocks noGrp="1"/>
          </p:cNvSpPr>
          <p:nvPr>
            <p:ph type="dt" idx="10"/>
          </p:nvPr>
        </p:nvSpPr>
        <p:spPr/>
        <p:txBody>
          <a:bodyPr/>
          <a:lstStyle/>
          <a:p>
            <a:fld id="{B46A3224-8D31-47C3-8F31-00C73D773ADC}" type="datetime1">
              <a:rPr lang="nn-NO" smtClean="0"/>
              <a:pPr/>
              <a:t>31.10.2013</a:t>
            </a:fld>
            <a:endParaRPr lang="nn-NO"/>
          </a:p>
        </p:txBody>
      </p:sp>
      <p:sp>
        <p:nvSpPr>
          <p:cNvPr id="5" name="Slide Number Placeholder 4"/>
          <p:cNvSpPr>
            <a:spLocks noGrp="1"/>
          </p:cNvSpPr>
          <p:nvPr>
            <p:ph type="sldNum" sz="quarter" idx="11"/>
          </p:nvPr>
        </p:nvSpPr>
        <p:spPr/>
        <p:txBody>
          <a:bodyPr/>
          <a:lstStyle/>
          <a:p>
            <a:fld id="{7D937B16-2BCE-4C3B-BAC1-B73FDEB8FF00}" type="slidenum">
              <a:rPr lang="nn-NO" smtClean="0"/>
              <a:pPr/>
              <a:t>4</a:t>
            </a:fld>
            <a:endParaRPr lang="nn-NO"/>
          </a:p>
        </p:txBody>
      </p:sp>
    </p:spTree>
    <p:extLst>
      <p:ext uri="{BB962C8B-B14F-4D97-AF65-F5344CB8AC3E}">
        <p14:creationId xmlns:p14="http://schemas.microsoft.com/office/powerpoint/2010/main" val="1805753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a:t>
            </a:r>
            <a:r>
              <a:rPr lang="en-US" baseline="0" dirty="0" smtClean="0"/>
              <a:t> this has been transformed into human development varies. A general observation is that Africa lies behind. </a:t>
            </a:r>
            <a:endParaRPr lang="en-US" dirty="0"/>
          </a:p>
        </p:txBody>
      </p:sp>
      <p:sp>
        <p:nvSpPr>
          <p:cNvPr id="4" name="Date Placeholder 3"/>
          <p:cNvSpPr>
            <a:spLocks noGrp="1"/>
          </p:cNvSpPr>
          <p:nvPr>
            <p:ph type="dt" idx="10"/>
          </p:nvPr>
        </p:nvSpPr>
        <p:spPr/>
        <p:txBody>
          <a:bodyPr/>
          <a:lstStyle/>
          <a:p>
            <a:fld id="{B46A3224-8D31-47C3-8F31-00C73D773ADC}" type="datetime1">
              <a:rPr lang="nn-NO" smtClean="0"/>
              <a:pPr/>
              <a:t>31.10.2013</a:t>
            </a:fld>
            <a:endParaRPr lang="nn-NO"/>
          </a:p>
        </p:txBody>
      </p:sp>
      <p:sp>
        <p:nvSpPr>
          <p:cNvPr id="5" name="Slide Number Placeholder 4"/>
          <p:cNvSpPr>
            <a:spLocks noGrp="1"/>
          </p:cNvSpPr>
          <p:nvPr>
            <p:ph type="sldNum" sz="quarter" idx="11"/>
          </p:nvPr>
        </p:nvSpPr>
        <p:spPr/>
        <p:txBody>
          <a:bodyPr/>
          <a:lstStyle/>
          <a:p>
            <a:fld id="{7D937B16-2BCE-4C3B-BAC1-B73FDEB8FF00}" type="slidenum">
              <a:rPr lang="nn-NO" smtClean="0"/>
              <a:pPr/>
              <a:t>5</a:t>
            </a:fld>
            <a:endParaRPr lang="nn-NO"/>
          </a:p>
        </p:txBody>
      </p:sp>
    </p:spTree>
    <p:extLst>
      <p:ext uri="{BB962C8B-B14F-4D97-AF65-F5344CB8AC3E}">
        <p14:creationId xmlns:p14="http://schemas.microsoft.com/office/powerpoint/2010/main" val="316522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Converting resource wealth into human development is</a:t>
            </a:r>
            <a:r>
              <a:rPr lang="en-GB" baseline="0" dirty="0" smtClean="0"/>
              <a:t> challenging – which may be evident from this table – also indicating it is possible. Coming from the private sector development side, my view is strongly in line with the World Development Report 2013 which suggests that jobs is a key factor in promoting development along several dimensions. </a:t>
            </a:r>
          </a:p>
          <a:p>
            <a:pPr marL="171450" indent="-171450">
              <a:buFont typeface="Arial" panose="020B0604020202020204" pitchFamily="34" charset="0"/>
              <a:buChar char="•"/>
            </a:pPr>
            <a:r>
              <a:rPr lang="en-GB" baseline="0" dirty="0" smtClean="0"/>
              <a:t>An issue with the extractive industry however, is that it is not labour intensive due to its technology and capital intensity, of which limits its potential to create both direct and indirect jobs. Further, commodity export has a tendency to weaken the competitiveness of sectors exposed to competition via exchange rate appreciation (so-called “Dutch Disease” – what remains of the “resource curse”) and hence, represent a barrier to general job creation. </a:t>
            </a:r>
          </a:p>
          <a:p>
            <a:pPr marL="171450" indent="-171450">
              <a:buFont typeface="Arial" panose="020B0604020202020204" pitchFamily="34" charset="0"/>
              <a:buChar char="•"/>
            </a:pPr>
            <a:r>
              <a:rPr lang="en-GB" baseline="0" dirty="0" smtClean="0"/>
              <a:t>The above table do indicate that a high resource rent as share of the total economic outcome does not necessary create the development needed – of which do make sense. Broad-based (but also higher) growth – across several sectors – is needed in order to create jobs. And this is a challenging task. </a:t>
            </a:r>
            <a:endParaRPr lang="en-GB" sz="1200" kern="1200" dirty="0" smtClean="0">
              <a:solidFill>
                <a:schemeClr val="tx1"/>
              </a:solidFill>
              <a:effectLst/>
              <a:latin typeface="Times" pitchFamily="1" charset="0"/>
              <a:ea typeface="+mn-ea"/>
              <a:cs typeface="+mn-cs"/>
            </a:endParaRPr>
          </a:p>
          <a:p>
            <a:endParaRPr lang="en-GB" dirty="0"/>
          </a:p>
        </p:txBody>
      </p:sp>
      <p:sp>
        <p:nvSpPr>
          <p:cNvPr id="4" name="Date Placeholder 3"/>
          <p:cNvSpPr>
            <a:spLocks noGrp="1"/>
          </p:cNvSpPr>
          <p:nvPr>
            <p:ph type="dt" idx="10"/>
          </p:nvPr>
        </p:nvSpPr>
        <p:spPr/>
        <p:txBody>
          <a:bodyPr/>
          <a:lstStyle/>
          <a:p>
            <a:fld id="{B46A3224-8D31-47C3-8F31-00C73D773ADC}" type="datetime1">
              <a:rPr lang="nn-NO" smtClean="0"/>
              <a:pPr/>
              <a:t>31.10.2013</a:t>
            </a:fld>
            <a:endParaRPr lang="nn-NO"/>
          </a:p>
        </p:txBody>
      </p:sp>
      <p:sp>
        <p:nvSpPr>
          <p:cNvPr id="5" name="Slide Number Placeholder 4"/>
          <p:cNvSpPr>
            <a:spLocks noGrp="1"/>
          </p:cNvSpPr>
          <p:nvPr>
            <p:ph type="sldNum" sz="quarter" idx="11"/>
          </p:nvPr>
        </p:nvSpPr>
        <p:spPr/>
        <p:txBody>
          <a:bodyPr/>
          <a:lstStyle/>
          <a:p>
            <a:fld id="{7D937B16-2BCE-4C3B-BAC1-B73FDEB8FF00}" type="slidenum">
              <a:rPr lang="nn-NO" smtClean="0"/>
              <a:pPr/>
              <a:t>6</a:t>
            </a:fld>
            <a:endParaRPr lang="nn-NO"/>
          </a:p>
        </p:txBody>
      </p:sp>
    </p:spTree>
    <p:extLst>
      <p:ext uri="{BB962C8B-B14F-4D97-AF65-F5344CB8AC3E}">
        <p14:creationId xmlns:p14="http://schemas.microsoft.com/office/powerpoint/2010/main" val="462135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Out of Africa’s 200m</a:t>
            </a:r>
            <a:r>
              <a:rPr lang="en-US" baseline="0" dirty="0" smtClean="0"/>
              <a:t> aged between 15 and 24, only 10 percent is employed in the formal sector, while 70% lives on less than $2 a day. As seen from this graph, the future is not less challenging, as the African work force is estimated to increase with some 10-15 million each year the next 10 years (and further on). </a:t>
            </a:r>
          </a:p>
          <a:p>
            <a:pPr marL="171450" indent="-171450">
              <a:buFont typeface="Arial" panose="020B0604020202020204" pitchFamily="34" charset="0"/>
              <a:buChar char="•"/>
            </a:pPr>
            <a:r>
              <a:rPr lang="en-GB" dirty="0" smtClean="0"/>
              <a:t>Africa's labour market and youth unemployment challenges are often seen in the context of the continent's rapid and steady economic growth. It is</a:t>
            </a:r>
            <a:r>
              <a:rPr lang="en-GB" baseline="0" dirty="0" smtClean="0"/>
              <a:t> not difficult to understand the increased attention towards those sectors where the growth has been concentrated. </a:t>
            </a:r>
            <a:endParaRPr lang="en-US" baseline="0" dirty="0" smtClean="0"/>
          </a:p>
        </p:txBody>
      </p:sp>
      <p:sp>
        <p:nvSpPr>
          <p:cNvPr id="4" name="Date Placeholder 3"/>
          <p:cNvSpPr>
            <a:spLocks noGrp="1"/>
          </p:cNvSpPr>
          <p:nvPr>
            <p:ph type="dt" idx="10"/>
          </p:nvPr>
        </p:nvSpPr>
        <p:spPr/>
        <p:txBody>
          <a:bodyPr/>
          <a:lstStyle/>
          <a:p>
            <a:fld id="{B46A3224-8D31-47C3-8F31-00C73D773ADC}" type="datetime1">
              <a:rPr lang="nn-NO" smtClean="0"/>
              <a:pPr/>
              <a:t>31.10.2013</a:t>
            </a:fld>
            <a:endParaRPr lang="nn-NO"/>
          </a:p>
        </p:txBody>
      </p:sp>
      <p:sp>
        <p:nvSpPr>
          <p:cNvPr id="5" name="Slide Number Placeholder 4"/>
          <p:cNvSpPr>
            <a:spLocks noGrp="1"/>
          </p:cNvSpPr>
          <p:nvPr>
            <p:ph type="sldNum" sz="quarter" idx="11"/>
          </p:nvPr>
        </p:nvSpPr>
        <p:spPr/>
        <p:txBody>
          <a:bodyPr/>
          <a:lstStyle/>
          <a:p>
            <a:fld id="{7D937B16-2BCE-4C3B-BAC1-B73FDEB8FF00}" type="slidenum">
              <a:rPr lang="nn-NO" smtClean="0"/>
              <a:pPr/>
              <a:t>7</a:t>
            </a:fld>
            <a:endParaRPr lang="nn-NO"/>
          </a:p>
        </p:txBody>
      </p:sp>
    </p:spTree>
    <p:extLst>
      <p:ext uri="{BB962C8B-B14F-4D97-AF65-F5344CB8AC3E}">
        <p14:creationId xmlns:p14="http://schemas.microsoft.com/office/powerpoint/2010/main" val="933114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Moving towards the core topic of this conference, I would like to emphasise</a:t>
            </a:r>
            <a:r>
              <a:rPr lang="en-GB" baseline="0" dirty="0" smtClean="0"/>
              <a:t> that natural resources </a:t>
            </a:r>
            <a:r>
              <a:rPr lang="en-GB" b="1" baseline="0" dirty="0" smtClean="0"/>
              <a:t>can</a:t>
            </a:r>
            <a:r>
              <a:rPr lang="en-GB" baseline="0" dirty="0" smtClean="0"/>
              <a:t> lead to what </a:t>
            </a:r>
            <a:r>
              <a:rPr lang="en-US" sz="1200" kern="1200" dirty="0" smtClean="0">
                <a:solidFill>
                  <a:schemeClr val="tx1"/>
                </a:solidFill>
                <a:effectLst/>
                <a:latin typeface="Times" pitchFamily="1" charset="0"/>
                <a:ea typeface="+mn-ea"/>
                <a:cs typeface="+mn-cs"/>
              </a:rPr>
              <a:t>what I would call a sustainable and overall positive result for a country. Where proper account is taken for economic, environmental and social factors within an intergenerational perspective – nations can benefit enormously. Local content development may</a:t>
            </a:r>
            <a:r>
              <a:rPr lang="en-US" sz="1200" kern="1200" baseline="0" dirty="0" smtClean="0">
                <a:solidFill>
                  <a:schemeClr val="tx1"/>
                </a:solidFill>
                <a:effectLst/>
                <a:latin typeface="Times" pitchFamily="1" charset="0"/>
                <a:ea typeface="+mn-ea"/>
                <a:cs typeface="+mn-cs"/>
              </a:rPr>
              <a:t> be a part of this, but there is much more to it – for instance how the government share is invested in economic infrastructure and institutional strengthening in order to improve the business climate for other sectors. </a:t>
            </a:r>
            <a:endParaRPr lang="en-GB" sz="1200" kern="1200" baseline="0" dirty="0" smtClean="0">
              <a:solidFill>
                <a:schemeClr val="tx1"/>
              </a:solidFill>
              <a:effectLst/>
              <a:latin typeface="Times" pitchFamily="1"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kern="1200" baseline="0" dirty="0" smtClean="0">
                <a:solidFill>
                  <a:schemeClr val="tx1"/>
                </a:solidFill>
                <a:effectLst/>
                <a:latin typeface="Times" pitchFamily="1" charset="0"/>
                <a:ea typeface="+mn-ea"/>
                <a:cs typeface="+mn-cs"/>
              </a:rPr>
              <a:t>Also, there is no “Norwegian model” (or any other model for that sake) to export to other countries regarding the already mentioned or with respect to local content development. All one can do is to share experience. The Kingdom of Norway </a:t>
            </a:r>
            <a:r>
              <a:rPr lang="en-US" sz="1200" kern="1200" dirty="0" smtClean="0">
                <a:solidFill>
                  <a:schemeClr val="tx1"/>
                </a:solidFill>
                <a:effectLst/>
                <a:latin typeface="Times" pitchFamily="1" charset="0"/>
                <a:ea typeface="+mn-ea"/>
                <a:cs typeface="+mn-cs"/>
              </a:rPr>
              <a:t>is a totally different entity compared to say the Republic of Uganda. Each country must develop its own development approach and policies based on its unique set of conditions and circumstances.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Times" pitchFamily="1" charset="0"/>
                <a:ea typeface="+mn-ea"/>
                <a:cs typeface="+mn-cs"/>
              </a:rPr>
              <a:t>In terms of local content, a</a:t>
            </a:r>
            <a:r>
              <a:rPr lang="en-GB" dirty="0" smtClean="0">
                <a:effectLst/>
              </a:rPr>
              <a:t> country's technological and industrial starting point is an important factor. For example, Norway had well-established process, shipping, shipbuilding and engineering industries before the oil</a:t>
            </a:r>
            <a:r>
              <a:rPr lang="en-GB" baseline="0" dirty="0" smtClean="0">
                <a:effectLst/>
              </a:rPr>
              <a:t> extraction</a:t>
            </a:r>
            <a:r>
              <a:rPr lang="en-GB" dirty="0" smtClean="0">
                <a:effectLst/>
              </a:rPr>
              <a:t> began in the early 70s. This was reflected in the workforce and at the enterprise level, as well as in terms of institutional capacity and regulatory framework. Local Content Policy measures</a:t>
            </a:r>
            <a:r>
              <a:rPr lang="en-GB" baseline="0" dirty="0" smtClean="0">
                <a:effectLst/>
              </a:rPr>
              <a:t> were put in place, and probably they where important – but the existing capacity probably much more! </a:t>
            </a:r>
            <a:r>
              <a:rPr lang="en-GB" sz="1200" kern="1200" dirty="0" smtClean="0">
                <a:solidFill>
                  <a:schemeClr val="tx1"/>
                </a:solidFill>
                <a:effectLst/>
                <a:latin typeface="Times" pitchFamily="1" charset="0"/>
                <a:ea typeface="+mn-ea"/>
                <a:cs typeface="+mn-cs"/>
              </a:rPr>
              <a:t>In Tanzania, </a:t>
            </a:r>
            <a:r>
              <a:rPr lang="en-GB" dirty="0" smtClean="0">
                <a:effectLst/>
              </a:rPr>
              <a:t>3% of the workforce is classified as "highly qualified" while less than 84% are "low-skilled".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effectLst/>
              </a:rPr>
              <a:t>Success in the development of local content requires the recognition that the development of institutions and capacity building at the individual and corporate level is no "quick fix". This is not always</a:t>
            </a:r>
            <a:r>
              <a:rPr lang="en-GB" baseline="0" dirty="0" smtClean="0">
                <a:effectLst/>
              </a:rPr>
              <a:t> recognised by the </a:t>
            </a:r>
            <a:r>
              <a:rPr lang="en-GB" dirty="0" smtClean="0">
                <a:effectLst/>
              </a:rPr>
              <a:t>different stakeholders, including both politicians and the</a:t>
            </a:r>
            <a:r>
              <a:rPr lang="en-GB" baseline="0" dirty="0" smtClean="0">
                <a:effectLst/>
              </a:rPr>
              <a:t> extractive industry. Is it realistic for Ghana to require 90% local content in 2020, when the Jubilee Field has been producing oil for 10 years? Nigeria, in its 40</a:t>
            </a:r>
            <a:r>
              <a:rPr lang="en-GB" baseline="30000" dirty="0" smtClean="0">
                <a:effectLst/>
              </a:rPr>
              <a:t>th</a:t>
            </a:r>
            <a:r>
              <a:rPr lang="en-GB" baseline="0" dirty="0" smtClean="0">
                <a:effectLst/>
              </a:rPr>
              <a:t> year of major production averages 30% annually.   </a:t>
            </a:r>
            <a:endParaRPr lang="en-GB" dirty="0" smtClean="0">
              <a:effectLst/>
            </a:endParaRP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effectLst/>
              </a:rPr>
              <a:t>Further, there are several pitfall with high ambitions and strong local content requirements, and these are not always in line with an economical rational intention of maximising the government share of the resource rent.</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effectLst/>
              </a:rPr>
              <a:t>This is not to say there is no potential for local content development – or that such policy can have a positive national and local impact. The African Progress </a:t>
            </a:r>
            <a:r>
              <a:rPr lang="en-GB" baseline="0" dirty="0" err="1" smtClean="0">
                <a:effectLst/>
              </a:rPr>
              <a:t>Pannel</a:t>
            </a:r>
            <a:r>
              <a:rPr lang="en-GB" baseline="0" dirty="0" smtClean="0">
                <a:effectLst/>
              </a:rPr>
              <a:t> states in its 2013 report “Equity in Extractives” that “</a:t>
            </a:r>
            <a:r>
              <a:rPr lang="en-GB" sz="1200" kern="1200" dirty="0" smtClean="0">
                <a:solidFill>
                  <a:schemeClr val="tx1"/>
                </a:solidFill>
                <a:effectLst/>
                <a:latin typeface="Times" pitchFamily="1" charset="0"/>
                <a:ea typeface="+mn-ea"/>
                <a:cs typeface="+mn-cs"/>
              </a:rPr>
              <a:t>Africa's growth surge over the past decade has driven by extractive industries that operate in enclaves with few links to the local economy and that export largely unprocessed oil and minerals. These are weak foundations for sustained and inclusive economic growth. The challenge for African extractive industries over the next decade is to climb into higher value-added areas of production and to operate beyond their current enclaves. This will require the integration of extractive industries in a wider industrial policy.”</a:t>
            </a:r>
          </a:p>
        </p:txBody>
      </p:sp>
      <p:sp>
        <p:nvSpPr>
          <p:cNvPr id="4" name="Date Placeholder 3"/>
          <p:cNvSpPr>
            <a:spLocks noGrp="1"/>
          </p:cNvSpPr>
          <p:nvPr>
            <p:ph type="dt" idx="10"/>
          </p:nvPr>
        </p:nvSpPr>
        <p:spPr/>
        <p:txBody>
          <a:bodyPr/>
          <a:lstStyle/>
          <a:p>
            <a:fld id="{B46A3224-8D31-47C3-8F31-00C73D773ADC}" type="datetime1">
              <a:rPr lang="nn-NO" smtClean="0"/>
              <a:pPr/>
              <a:t>31.10.2013</a:t>
            </a:fld>
            <a:endParaRPr lang="nn-NO"/>
          </a:p>
        </p:txBody>
      </p:sp>
      <p:sp>
        <p:nvSpPr>
          <p:cNvPr id="5" name="Slide Number Placeholder 4"/>
          <p:cNvSpPr>
            <a:spLocks noGrp="1"/>
          </p:cNvSpPr>
          <p:nvPr>
            <p:ph type="sldNum" sz="quarter" idx="11"/>
          </p:nvPr>
        </p:nvSpPr>
        <p:spPr/>
        <p:txBody>
          <a:bodyPr/>
          <a:lstStyle/>
          <a:p>
            <a:fld id="{7D937B16-2BCE-4C3B-BAC1-B73FDEB8FF00}" type="slidenum">
              <a:rPr lang="nn-NO" smtClean="0"/>
              <a:pPr/>
              <a:t>8</a:t>
            </a:fld>
            <a:endParaRPr lang="nn-NO"/>
          </a:p>
        </p:txBody>
      </p:sp>
    </p:spTree>
    <p:extLst>
      <p:ext uri="{BB962C8B-B14F-4D97-AF65-F5344CB8AC3E}">
        <p14:creationId xmlns:p14="http://schemas.microsoft.com/office/powerpoint/2010/main" val="462135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Donors and governments should consider ways to engage with industrial actors at the individual and enterprise level, such as within TVET</a:t>
            </a:r>
            <a:r>
              <a:rPr lang="en-US" baseline="0" dirty="0" smtClean="0"/>
              <a:t> and local enterprise development</a:t>
            </a:r>
            <a:endParaRPr lang="nb-NO" dirty="0" smtClean="0"/>
          </a:p>
          <a:p>
            <a:pPr marL="171450" indent="-171450">
              <a:buFont typeface="Arial" panose="020B0604020202020204" pitchFamily="34" charset="0"/>
              <a:buChar char="•"/>
            </a:pPr>
            <a:r>
              <a:rPr lang="en-US" dirty="0" smtClean="0"/>
              <a:t>The industry’s incentives to engage in local content development may be: </a:t>
            </a:r>
            <a:endParaRPr lang="nb-NO" dirty="0" smtClean="0"/>
          </a:p>
          <a:p>
            <a:pPr marL="857250" lvl="1" indent="-457200">
              <a:buFont typeface="+mj-lt"/>
              <a:buAutoNum type="arabicPeriod"/>
            </a:pPr>
            <a:r>
              <a:rPr lang="en-US" dirty="0" smtClean="0"/>
              <a:t>Increased long term profit by utilizing local competitive resources</a:t>
            </a:r>
            <a:endParaRPr lang="nb-NO" dirty="0" smtClean="0"/>
          </a:p>
          <a:p>
            <a:pPr marL="857250" lvl="1" indent="-457200">
              <a:buFont typeface="+mj-lt"/>
              <a:buAutoNum type="arabicPeriod"/>
            </a:pPr>
            <a:r>
              <a:rPr lang="en-US" dirty="0" smtClean="0"/>
              <a:t>National local content requirements and political ambitions/expectations</a:t>
            </a:r>
            <a:endParaRPr lang="nb-NO" dirty="0" smtClean="0"/>
          </a:p>
          <a:p>
            <a:pPr marL="857250" lvl="1" indent="-457200">
              <a:buFont typeface="+mj-lt"/>
              <a:buAutoNum type="arabicPeriod"/>
            </a:pPr>
            <a:r>
              <a:rPr lang="en-US" dirty="0" smtClean="0"/>
              <a:t>Corporate Social Responsibility (CSR)</a:t>
            </a:r>
          </a:p>
          <a:p>
            <a:pPr marL="0" lvl="0" indent="0">
              <a:buNone/>
            </a:pPr>
            <a:endParaRPr lang="nb-NO" dirty="0" smtClean="0"/>
          </a:p>
          <a:p>
            <a:pPr marL="171450" indent="-171450">
              <a:buFont typeface="Arial" panose="020B0604020202020204" pitchFamily="34" charset="0"/>
              <a:buChar char="•"/>
            </a:pPr>
            <a:r>
              <a:rPr lang="en-US" dirty="0" smtClean="0"/>
              <a:t>Benefits seen from the donor and government perspective: </a:t>
            </a:r>
            <a:endParaRPr lang="nb-NO" dirty="0" smtClean="0"/>
          </a:p>
          <a:p>
            <a:pPr marL="857250" lvl="1" indent="-457200">
              <a:buFont typeface="+mj-lt"/>
              <a:buAutoNum type="arabicPeriod"/>
            </a:pPr>
            <a:r>
              <a:rPr lang="en-US" dirty="0" smtClean="0"/>
              <a:t>Increased funding to finance expensive activities/investments</a:t>
            </a:r>
            <a:endParaRPr lang="nb-NO" dirty="0" smtClean="0"/>
          </a:p>
          <a:p>
            <a:pPr marL="857250" lvl="1" indent="-457200">
              <a:buFont typeface="+mj-lt"/>
              <a:buAutoNum type="arabicPeriod"/>
            </a:pPr>
            <a:r>
              <a:rPr lang="en-US" dirty="0" smtClean="0"/>
              <a:t>Access to non-financial contributions along qualitative dimensions </a:t>
            </a:r>
            <a:endParaRPr lang="nb-NO" dirty="0" smtClean="0"/>
          </a:p>
          <a:p>
            <a:pPr marL="857250" lvl="1" indent="-457200">
              <a:buFont typeface="+mj-lt"/>
              <a:buAutoNum type="arabicPeriod"/>
            </a:pPr>
            <a:r>
              <a:rPr lang="en-US" dirty="0" smtClean="0"/>
              <a:t>Better coordination</a:t>
            </a:r>
          </a:p>
        </p:txBody>
      </p:sp>
      <p:sp>
        <p:nvSpPr>
          <p:cNvPr id="4" name="Date Placeholder 3"/>
          <p:cNvSpPr>
            <a:spLocks noGrp="1"/>
          </p:cNvSpPr>
          <p:nvPr>
            <p:ph type="dt" idx="10"/>
          </p:nvPr>
        </p:nvSpPr>
        <p:spPr/>
        <p:txBody>
          <a:bodyPr/>
          <a:lstStyle/>
          <a:p>
            <a:fld id="{B46A3224-8D31-47C3-8F31-00C73D773ADC}" type="datetime1">
              <a:rPr lang="nn-NO" smtClean="0"/>
              <a:pPr/>
              <a:t>31.10.2013</a:t>
            </a:fld>
            <a:endParaRPr lang="nn-NO"/>
          </a:p>
        </p:txBody>
      </p:sp>
      <p:sp>
        <p:nvSpPr>
          <p:cNvPr id="5" name="Slide Number Placeholder 4"/>
          <p:cNvSpPr>
            <a:spLocks noGrp="1"/>
          </p:cNvSpPr>
          <p:nvPr>
            <p:ph type="sldNum" sz="quarter" idx="11"/>
          </p:nvPr>
        </p:nvSpPr>
        <p:spPr/>
        <p:txBody>
          <a:bodyPr/>
          <a:lstStyle/>
          <a:p>
            <a:fld id="{7D937B16-2BCE-4C3B-BAC1-B73FDEB8FF00}" type="slidenum">
              <a:rPr lang="nn-NO" smtClean="0"/>
              <a:pPr/>
              <a:t>9</a:t>
            </a:fld>
            <a:endParaRPr lang="nn-NO"/>
          </a:p>
        </p:txBody>
      </p:sp>
    </p:spTree>
    <p:extLst>
      <p:ext uri="{BB962C8B-B14F-4D97-AF65-F5344CB8AC3E}">
        <p14:creationId xmlns:p14="http://schemas.microsoft.com/office/powerpoint/2010/main" val="815536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188" name="Picture 2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25" y="-12700"/>
            <a:ext cx="9164638" cy="6883400"/>
          </a:xfrm>
          <a:prstGeom prst="rect">
            <a:avLst/>
          </a:prstGeom>
          <a:noFill/>
          <a:extLst>
            <a:ext uri="{909E8E84-426E-40DD-AFC4-6F175D3DCCD1}">
              <a14:hiddenFill xmlns:a14="http://schemas.microsoft.com/office/drawing/2010/main">
                <a:solidFill>
                  <a:srgbClr val="FFFFFF"/>
                </a:solidFill>
              </a14:hiddenFill>
            </a:ext>
          </a:extLst>
        </p:spPr>
      </p:pic>
      <p:pic>
        <p:nvPicPr>
          <p:cNvPr id="7191" name="Picture 2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181600"/>
            <a:ext cx="91598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30" descr="kvinner"/>
          <p:cNvPicPr>
            <a:picLocks noChangeAspect="1" noChangeArrowheads="1"/>
          </p:cNvPicPr>
          <p:nvPr userDrawn="1"/>
        </p:nvPicPr>
        <p:blipFill>
          <a:blip r:embed="rId5">
            <a:extLst>
              <a:ext uri="{28A0092B-C50C-407E-A947-70E740481C1C}">
                <a14:useLocalDpi xmlns:a14="http://schemas.microsoft.com/office/drawing/2010/main" val="0"/>
              </a:ext>
            </a:extLst>
          </a:blip>
          <a:srcRect r="32549"/>
          <a:stretch>
            <a:fillRect/>
          </a:stretch>
        </p:blipFill>
        <p:spPr bwMode="auto">
          <a:xfrm>
            <a:off x="-9525" y="5181600"/>
            <a:ext cx="6181725" cy="1292225"/>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ctrTitle"/>
          </p:nvPr>
        </p:nvSpPr>
        <p:spPr>
          <a:xfrm>
            <a:off x="1025525" y="1828800"/>
            <a:ext cx="5105400" cy="685800"/>
          </a:xfrm>
        </p:spPr>
        <p:txBody>
          <a:bodyPr/>
          <a:lstStyle>
            <a:lvl1pPr>
              <a:defRPr sz="3400">
                <a:solidFill>
                  <a:schemeClr val="bg1"/>
                </a:solidFill>
              </a:defRPr>
            </a:lvl1pPr>
          </a:lstStyle>
          <a:p>
            <a:pPr lvl="0"/>
            <a:r>
              <a:rPr lang="en-US" noProof="0" smtClean="0"/>
              <a:t>Click to edit Master title style</a:t>
            </a:r>
            <a:endParaRPr lang="nn-NO" noProof="0" smtClean="0"/>
          </a:p>
        </p:txBody>
      </p:sp>
      <p:sp>
        <p:nvSpPr>
          <p:cNvPr id="7176" name="Text Box 8"/>
          <p:cNvSpPr txBox="1">
            <a:spLocks noChangeArrowheads="1"/>
          </p:cNvSpPr>
          <p:nvPr userDrawn="1"/>
        </p:nvSpPr>
        <p:spPr bwMode="auto">
          <a:xfrm>
            <a:off x="5241925" y="28257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nb-NO"/>
          </a:p>
        </p:txBody>
      </p:sp>
      <p:sp>
        <p:nvSpPr>
          <p:cNvPr id="7189" name="Line 21"/>
          <p:cNvSpPr>
            <a:spLocks noChangeShapeType="1"/>
          </p:cNvSpPr>
          <p:nvPr userDrawn="1"/>
        </p:nvSpPr>
        <p:spPr bwMode="auto">
          <a:xfrm>
            <a:off x="0" y="1295400"/>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7190" name="Line 22"/>
          <p:cNvSpPr>
            <a:spLocks noChangeShapeType="1"/>
          </p:cNvSpPr>
          <p:nvPr userDrawn="1"/>
        </p:nvSpPr>
        <p:spPr bwMode="auto">
          <a:xfrm>
            <a:off x="0" y="6477000"/>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7193" name="Line 25"/>
          <p:cNvSpPr>
            <a:spLocks noChangeShapeType="1"/>
          </p:cNvSpPr>
          <p:nvPr userDrawn="1"/>
        </p:nvSpPr>
        <p:spPr bwMode="auto">
          <a:xfrm>
            <a:off x="0" y="5181600"/>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7194" name="Line 26"/>
          <p:cNvSpPr>
            <a:spLocks noChangeShapeType="1"/>
          </p:cNvSpPr>
          <p:nvPr userDrawn="1"/>
        </p:nvSpPr>
        <p:spPr bwMode="auto">
          <a:xfrm>
            <a:off x="3094038" y="5181600"/>
            <a:ext cx="0" cy="12954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7195" name="Line 27"/>
          <p:cNvSpPr>
            <a:spLocks noChangeShapeType="1"/>
          </p:cNvSpPr>
          <p:nvPr userDrawn="1"/>
        </p:nvSpPr>
        <p:spPr bwMode="auto">
          <a:xfrm>
            <a:off x="6153150" y="5181600"/>
            <a:ext cx="0" cy="12954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7197" name="Rectangle 29"/>
          <p:cNvSpPr>
            <a:spLocks noGrp="1" noChangeArrowheads="1"/>
          </p:cNvSpPr>
          <p:nvPr>
            <p:ph type="subTitle" idx="1"/>
          </p:nvPr>
        </p:nvSpPr>
        <p:spPr>
          <a:xfrm>
            <a:off x="1042988" y="3352800"/>
            <a:ext cx="5105400" cy="1371600"/>
          </a:xfrm>
        </p:spPr>
        <p:txBody>
          <a:bodyPr lIns="0" tIns="0" rIns="0" bIns="0"/>
          <a:lstStyle>
            <a:lvl1pPr marL="0" indent="0">
              <a:buFontTx/>
              <a:buNone/>
              <a:defRPr>
                <a:solidFill>
                  <a:schemeClr val="bg1"/>
                </a:solidFill>
              </a:defRPr>
            </a:lvl1pPr>
          </a:lstStyle>
          <a:p>
            <a:pPr lvl="0"/>
            <a:r>
              <a:rPr lang="en-US" noProof="0" smtClean="0"/>
              <a:t>Click to edit Master subtitle style</a:t>
            </a:r>
            <a:endParaRPr lang="nn-NO" noProof="0" smtClean="0"/>
          </a:p>
        </p:txBody>
      </p:sp>
    </p:spTree>
  </p:cSld>
  <p:clrMapOvr>
    <a:overrideClrMapping bg1="lt1" tx1="dk1" bg2="lt2" tx2="dk2" accent1="accent1" accent2="accent2" accent3="accent3" accent4="accent4" accent5="accent5" accent6="accent6" hlink="hlink" folHlink="folHlink"/>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Footer Placeholder 3"/>
          <p:cNvSpPr>
            <a:spLocks noGrp="1"/>
          </p:cNvSpPr>
          <p:nvPr>
            <p:ph type="ftr" sz="quarter" idx="10"/>
          </p:nvPr>
        </p:nvSpPr>
        <p:spPr/>
        <p:txBody>
          <a:bodyPr/>
          <a:lstStyle>
            <a:lvl1pPr>
              <a:defRPr/>
            </a:lvl1pPr>
          </a:lstStyle>
          <a:p>
            <a:r>
              <a:rPr lang="nn-NO"/>
              <a:t>Side/Page</a:t>
            </a:r>
          </a:p>
        </p:txBody>
      </p:sp>
      <p:sp>
        <p:nvSpPr>
          <p:cNvPr id="5" name="Slide Number Placeholder 4"/>
          <p:cNvSpPr>
            <a:spLocks noGrp="1"/>
          </p:cNvSpPr>
          <p:nvPr>
            <p:ph type="sldNum" sz="quarter" idx="11"/>
          </p:nvPr>
        </p:nvSpPr>
        <p:spPr/>
        <p:txBody>
          <a:bodyPr/>
          <a:lstStyle>
            <a:lvl1pPr>
              <a:defRPr/>
            </a:lvl1pPr>
          </a:lstStyle>
          <a:p>
            <a:fld id="{7292F883-9C7A-46C0-8BCE-FB4B272B3BFA}" type="slidenum">
              <a:rPr lang="nn-NO"/>
              <a:pPr/>
              <a:t>‹#›</a:t>
            </a:fld>
            <a:endParaRPr lang="nn-NO" sz="900">
              <a:latin typeface="FranklinGothic" pitchFamily="1" charset="0"/>
            </a:endParaRPr>
          </a:p>
        </p:txBody>
      </p:sp>
      <p:sp>
        <p:nvSpPr>
          <p:cNvPr id="6" name="Date Placeholder 5"/>
          <p:cNvSpPr>
            <a:spLocks noGrp="1"/>
          </p:cNvSpPr>
          <p:nvPr>
            <p:ph type="dt" sz="half" idx="12"/>
          </p:nvPr>
        </p:nvSpPr>
        <p:spPr/>
        <p:txBody>
          <a:bodyPr/>
          <a:lstStyle>
            <a:lvl1pPr>
              <a:defRPr/>
            </a:lvl1pPr>
          </a:lstStyle>
          <a:p>
            <a:fld id="{98CB2FC3-178E-4989-9735-370DA6884DB7}" type="datetime1">
              <a:rPr lang="nn-NO"/>
              <a:pPr/>
              <a:t>31.10.2013</a:t>
            </a:fld>
            <a:endParaRPr lang="nn-NO"/>
          </a:p>
        </p:txBody>
      </p:sp>
    </p:spTree>
    <p:extLst>
      <p:ext uri="{BB962C8B-B14F-4D97-AF65-F5344CB8AC3E}">
        <p14:creationId xmlns:p14="http://schemas.microsoft.com/office/powerpoint/2010/main" val="450836136"/>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1600200"/>
            <a:ext cx="1962150" cy="44958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609600" y="1600200"/>
            <a:ext cx="573405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Footer Placeholder 3"/>
          <p:cNvSpPr>
            <a:spLocks noGrp="1"/>
          </p:cNvSpPr>
          <p:nvPr>
            <p:ph type="ftr" sz="quarter" idx="10"/>
          </p:nvPr>
        </p:nvSpPr>
        <p:spPr/>
        <p:txBody>
          <a:bodyPr/>
          <a:lstStyle>
            <a:lvl1pPr>
              <a:defRPr/>
            </a:lvl1pPr>
          </a:lstStyle>
          <a:p>
            <a:r>
              <a:rPr lang="nn-NO"/>
              <a:t>Side/Page</a:t>
            </a:r>
          </a:p>
        </p:txBody>
      </p:sp>
      <p:sp>
        <p:nvSpPr>
          <p:cNvPr id="5" name="Slide Number Placeholder 4"/>
          <p:cNvSpPr>
            <a:spLocks noGrp="1"/>
          </p:cNvSpPr>
          <p:nvPr>
            <p:ph type="sldNum" sz="quarter" idx="11"/>
          </p:nvPr>
        </p:nvSpPr>
        <p:spPr/>
        <p:txBody>
          <a:bodyPr/>
          <a:lstStyle>
            <a:lvl1pPr>
              <a:defRPr/>
            </a:lvl1pPr>
          </a:lstStyle>
          <a:p>
            <a:fld id="{F3DFC404-0B60-451D-A686-323BE57450AD}" type="slidenum">
              <a:rPr lang="nn-NO"/>
              <a:pPr/>
              <a:t>‹#›</a:t>
            </a:fld>
            <a:endParaRPr lang="nn-NO" sz="900">
              <a:latin typeface="FranklinGothic" pitchFamily="1" charset="0"/>
            </a:endParaRPr>
          </a:p>
        </p:txBody>
      </p:sp>
      <p:sp>
        <p:nvSpPr>
          <p:cNvPr id="6" name="Date Placeholder 5"/>
          <p:cNvSpPr>
            <a:spLocks noGrp="1"/>
          </p:cNvSpPr>
          <p:nvPr>
            <p:ph type="dt" sz="half" idx="12"/>
          </p:nvPr>
        </p:nvSpPr>
        <p:spPr/>
        <p:txBody>
          <a:bodyPr/>
          <a:lstStyle>
            <a:lvl1pPr>
              <a:defRPr/>
            </a:lvl1pPr>
          </a:lstStyle>
          <a:p>
            <a:fld id="{5A3CDC41-2FCB-4AAE-BBD7-5F8081B4058D}" type="datetime1">
              <a:rPr lang="nn-NO"/>
              <a:pPr/>
              <a:t>31.10.2013</a:t>
            </a:fld>
            <a:endParaRPr lang="nn-NO"/>
          </a:p>
        </p:txBody>
      </p:sp>
    </p:spTree>
    <p:extLst>
      <p:ext uri="{BB962C8B-B14F-4D97-AF65-F5344CB8AC3E}">
        <p14:creationId xmlns:p14="http://schemas.microsoft.com/office/powerpoint/2010/main" val="3484133733"/>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Footer Placeholder 3"/>
          <p:cNvSpPr>
            <a:spLocks noGrp="1"/>
          </p:cNvSpPr>
          <p:nvPr>
            <p:ph type="ftr" sz="quarter" idx="10"/>
          </p:nvPr>
        </p:nvSpPr>
        <p:spPr/>
        <p:txBody>
          <a:bodyPr/>
          <a:lstStyle>
            <a:lvl1pPr>
              <a:defRPr/>
            </a:lvl1pPr>
          </a:lstStyle>
          <a:p>
            <a:r>
              <a:rPr lang="nn-NO"/>
              <a:t>Side/Page</a:t>
            </a:r>
          </a:p>
        </p:txBody>
      </p:sp>
      <p:sp>
        <p:nvSpPr>
          <p:cNvPr id="5" name="Slide Number Placeholder 4"/>
          <p:cNvSpPr>
            <a:spLocks noGrp="1"/>
          </p:cNvSpPr>
          <p:nvPr>
            <p:ph type="sldNum" sz="quarter" idx="11"/>
          </p:nvPr>
        </p:nvSpPr>
        <p:spPr/>
        <p:txBody>
          <a:bodyPr/>
          <a:lstStyle>
            <a:lvl1pPr>
              <a:defRPr/>
            </a:lvl1pPr>
          </a:lstStyle>
          <a:p>
            <a:fld id="{8D733279-DA23-4809-B6AF-33F849012C2A}" type="slidenum">
              <a:rPr lang="nn-NO"/>
              <a:pPr/>
              <a:t>‹#›</a:t>
            </a:fld>
            <a:endParaRPr lang="nn-NO" sz="900">
              <a:latin typeface="FranklinGothic" pitchFamily="1" charset="0"/>
            </a:endParaRPr>
          </a:p>
        </p:txBody>
      </p:sp>
      <p:sp>
        <p:nvSpPr>
          <p:cNvPr id="6" name="Date Placeholder 5"/>
          <p:cNvSpPr>
            <a:spLocks noGrp="1"/>
          </p:cNvSpPr>
          <p:nvPr>
            <p:ph type="dt" sz="half" idx="12"/>
          </p:nvPr>
        </p:nvSpPr>
        <p:spPr/>
        <p:txBody>
          <a:bodyPr/>
          <a:lstStyle>
            <a:lvl1pPr>
              <a:defRPr/>
            </a:lvl1pPr>
          </a:lstStyle>
          <a:p>
            <a:fld id="{188A2A9E-D8F1-4F38-AA26-9B1595C0E8EE}" type="datetime1">
              <a:rPr lang="nn-NO"/>
              <a:pPr/>
              <a:t>31.10.2013</a:t>
            </a:fld>
            <a:endParaRPr lang="nn-NO"/>
          </a:p>
        </p:txBody>
      </p:sp>
    </p:spTree>
    <p:extLst>
      <p:ext uri="{BB962C8B-B14F-4D97-AF65-F5344CB8AC3E}">
        <p14:creationId xmlns:p14="http://schemas.microsoft.com/office/powerpoint/2010/main" val="3197803566"/>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nn-NO"/>
              <a:t>Side/Page</a:t>
            </a:r>
          </a:p>
        </p:txBody>
      </p:sp>
      <p:sp>
        <p:nvSpPr>
          <p:cNvPr id="5" name="Slide Number Placeholder 4"/>
          <p:cNvSpPr>
            <a:spLocks noGrp="1"/>
          </p:cNvSpPr>
          <p:nvPr>
            <p:ph type="sldNum" sz="quarter" idx="11"/>
          </p:nvPr>
        </p:nvSpPr>
        <p:spPr/>
        <p:txBody>
          <a:bodyPr/>
          <a:lstStyle>
            <a:lvl1pPr>
              <a:defRPr/>
            </a:lvl1pPr>
          </a:lstStyle>
          <a:p>
            <a:fld id="{F3EA556D-318D-4E79-86C3-699035C021A2}" type="slidenum">
              <a:rPr lang="nn-NO"/>
              <a:pPr/>
              <a:t>‹#›</a:t>
            </a:fld>
            <a:endParaRPr lang="nn-NO" sz="900">
              <a:latin typeface="FranklinGothic" pitchFamily="1" charset="0"/>
            </a:endParaRPr>
          </a:p>
        </p:txBody>
      </p:sp>
      <p:sp>
        <p:nvSpPr>
          <p:cNvPr id="6" name="Date Placeholder 5"/>
          <p:cNvSpPr>
            <a:spLocks noGrp="1"/>
          </p:cNvSpPr>
          <p:nvPr>
            <p:ph type="dt" sz="half" idx="12"/>
          </p:nvPr>
        </p:nvSpPr>
        <p:spPr/>
        <p:txBody>
          <a:bodyPr/>
          <a:lstStyle>
            <a:lvl1pPr>
              <a:defRPr/>
            </a:lvl1pPr>
          </a:lstStyle>
          <a:p>
            <a:fld id="{B24FC38A-CD70-45A1-85DB-A800B4389F80}" type="datetime1">
              <a:rPr lang="nn-NO"/>
              <a:pPr/>
              <a:t>31.10.2013</a:t>
            </a:fld>
            <a:endParaRPr lang="nn-NO"/>
          </a:p>
        </p:txBody>
      </p:sp>
    </p:spTree>
    <p:extLst>
      <p:ext uri="{BB962C8B-B14F-4D97-AF65-F5344CB8AC3E}">
        <p14:creationId xmlns:p14="http://schemas.microsoft.com/office/powerpoint/2010/main" val="2796722461"/>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609600" y="2590800"/>
            <a:ext cx="38481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10100" y="2590800"/>
            <a:ext cx="38481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Footer Placeholder 4"/>
          <p:cNvSpPr>
            <a:spLocks noGrp="1"/>
          </p:cNvSpPr>
          <p:nvPr>
            <p:ph type="ftr" sz="quarter" idx="10"/>
          </p:nvPr>
        </p:nvSpPr>
        <p:spPr/>
        <p:txBody>
          <a:bodyPr/>
          <a:lstStyle>
            <a:lvl1pPr>
              <a:defRPr/>
            </a:lvl1pPr>
          </a:lstStyle>
          <a:p>
            <a:r>
              <a:rPr lang="nn-NO"/>
              <a:t>Side/Page</a:t>
            </a:r>
          </a:p>
        </p:txBody>
      </p:sp>
      <p:sp>
        <p:nvSpPr>
          <p:cNvPr id="6" name="Slide Number Placeholder 5"/>
          <p:cNvSpPr>
            <a:spLocks noGrp="1"/>
          </p:cNvSpPr>
          <p:nvPr>
            <p:ph type="sldNum" sz="quarter" idx="11"/>
          </p:nvPr>
        </p:nvSpPr>
        <p:spPr/>
        <p:txBody>
          <a:bodyPr/>
          <a:lstStyle>
            <a:lvl1pPr>
              <a:defRPr/>
            </a:lvl1pPr>
          </a:lstStyle>
          <a:p>
            <a:fld id="{C0AEBEF5-7280-419B-9073-FD77ADCDFEA6}" type="slidenum">
              <a:rPr lang="nn-NO"/>
              <a:pPr/>
              <a:t>‹#›</a:t>
            </a:fld>
            <a:endParaRPr lang="nn-NO" sz="900">
              <a:latin typeface="FranklinGothic" pitchFamily="1" charset="0"/>
            </a:endParaRPr>
          </a:p>
        </p:txBody>
      </p:sp>
      <p:sp>
        <p:nvSpPr>
          <p:cNvPr id="7" name="Date Placeholder 6"/>
          <p:cNvSpPr>
            <a:spLocks noGrp="1"/>
          </p:cNvSpPr>
          <p:nvPr>
            <p:ph type="dt" sz="half" idx="12"/>
          </p:nvPr>
        </p:nvSpPr>
        <p:spPr/>
        <p:txBody>
          <a:bodyPr/>
          <a:lstStyle>
            <a:lvl1pPr>
              <a:defRPr/>
            </a:lvl1pPr>
          </a:lstStyle>
          <a:p>
            <a:fld id="{43A4F7D1-345D-4343-8EA4-3A01FCDA7B10}" type="datetime1">
              <a:rPr lang="nn-NO"/>
              <a:pPr/>
              <a:t>31.10.2013</a:t>
            </a:fld>
            <a:endParaRPr lang="nn-NO"/>
          </a:p>
        </p:txBody>
      </p:sp>
    </p:spTree>
    <p:extLst>
      <p:ext uri="{BB962C8B-B14F-4D97-AF65-F5344CB8AC3E}">
        <p14:creationId xmlns:p14="http://schemas.microsoft.com/office/powerpoint/2010/main" val="3553966756"/>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Footer Placeholder 6"/>
          <p:cNvSpPr>
            <a:spLocks noGrp="1"/>
          </p:cNvSpPr>
          <p:nvPr>
            <p:ph type="ftr" sz="quarter" idx="10"/>
          </p:nvPr>
        </p:nvSpPr>
        <p:spPr/>
        <p:txBody>
          <a:bodyPr/>
          <a:lstStyle>
            <a:lvl1pPr>
              <a:defRPr/>
            </a:lvl1pPr>
          </a:lstStyle>
          <a:p>
            <a:r>
              <a:rPr lang="nn-NO"/>
              <a:t>Side/Page</a:t>
            </a:r>
          </a:p>
        </p:txBody>
      </p:sp>
      <p:sp>
        <p:nvSpPr>
          <p:cNvPr id="8" name="Slide Number Placeholder 7"/>
          <p:cNvSpPr>
            <a:spLocks noGrp="1"/>
          </p:cNvSpPr>
          <p:nvPr>
            <p:ph type="sldNum" sz="quarter" idx="11"/>
          </p:nvPr>
        </p:nvSpPr>
        <p:spPr/>
        <p:txBody>
          <a:bodyPr/>
          <a:lstStyle>
            <a:lvl1pPr>
              <a:defRPr/>
            </a:lvl1pPr>
          </a:lstStyle>
          <a:p>
            <a:fld id="{43425709-295C-4B01-A532-7E3D09663613}" type="slidenum">
              <a:rPr lang="nn-NO"/>
              <a:pPr/>
              <a:t>‹#›</a:t>
            </a:fld>
            <a:endParaRPr lang="nn-NO" sz="900">
              <a:latin typeface="FranklinGothic" pitchFamily="1" charset="0"/>
            </a:endParaRPr>
          </a:p>
        </p:txBody>
      </p:sp>
      <p:sp>
        <p:nvSpPr>
          <p:cNvPr id="9" name="Date Placeholder 8"/>
          <p:cNvSpPr>
            <a:spLocks noGrp="1"/>
          </p:cNvSpPr>
          <p:nvPr>
            <p:ph type="dt" sz="half" idx="12"/>
          </p:nvPr>
        </p:nvSpPr>
        <p:spPr/>
        <p:txBody>
          <a:bodyPr/>
          <a:lstStyle>
            <a:lvl1pPr>
              <a:defRPr/>
            </a:lvl1pPr>
          </a:lstStyle>
          <a:p>
            <a:fld id="{602845C0-B431-4A7B-BE80-C3ED5AA58A37}" type="datetime1">
              <a:rPr lang="nn-NO"/>
              <a:pPr/>
              <a:t>31.10.2013</a:t>
            </a:fld>
            <a:endParaRPr lang="nn-NO"/>
          </a:p>
        </p:txBody>
      </p:sp>
    </p:spTree>
    <p:extLst>
      <p:ext uri="{BB962C8B-B14F-4D97-AF65-F5344CB8AC3E}">
        <p14:creationId xmlns:p14="http://schemas.microsoft.com/office/powerpoint/2010/main" val="1201479340"/>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Footer Placeholder 2"/>
          <p:cNvSpPr>
            <a:spLocks noGrp="1"/>
          </p:cNvSpPr>
          <p:nvPr>
            <p:ph type="ftr" sz="quarter" idx="10"/>
          </p:nvPr>
        </p:nvSpPr>
        <p:spPr/>
        <p:txBody>
          <a:bodyPr/>
          <a:lstStyle>
            <a:lvl1pPr>
              <a:defRPr/>
            </a:lvl1pPr>
          </a:lstStyle>
          <a:p>
            <a:r>
              <a:rPr lang="nn-NO"/>
              <a:t>Side/Page</a:t>
            </a:r>
          </a:p>
        </p:txBody>
      </p:sp>
      <p:sp>
        <p:nvSpPr>
          <p:cNvPr id="4" name="Slide Number Placeholder 3"/>
          <p:cNvSpPr>
            <a:spLocks noGrp="1"/>
          </p:cNvSpPr>
          <p:nvPr>
            <p:ph type="sldNum" sz="quarter" idx="11"/>
          </p:nvPr>
        </p:nvSpPr>
        <p:spPr/>
        <p:txBody>
          <a:bodyPr/>
          <a:lstStyle>
            <a:lvl1pPr>
              <a:defRPr/>
            </a:lvl1pPr>
          </a:lstStyle>
          <a:p>
            <a:fld id="{2760969B-23D2-4764-915F-48AE5E83A072}" type="slidenum">
              <a:rPr lang="nn-NO"/>
              <a:pPr/>
              <a:t>‹#›</a:t>
            </a:fld>
            <a:endParaRPr lang="nn-NO" sz="900">
              <a:latin typeface="FranklinGothic" pitchFamily="1" charset="0"/>
            </a:endParaRPr>
          </a:p>
        </p:txBody>
      </p:sp>
      <p:sp>
        <p:nvSpPr>
          <p:cNvPr id="5" name="Date Placeholder 4"/>
          <p:cNvSpPr>
            <a:spLocks noGrp="1"/>
          </p:cNvSpPr>
          <p:nvPr>
            <p:ph type="dt" sz="half" idx="12"/>
          </p:nvPr>
        </p:nvSpPr>
        <p:spPr/>
        <p:txBody>
          <a:bodyPr/>
          <a:lstStyle>
            <a:lvl1pPr>
              <a:defRPr/>
            </a:lvl1pPr>
          </a:lstStyle>
          <a:p>
            <a:fld id="{F390118C-2FB2-4317-83EE-52EA96BD6EED}" type="datetime1">
              <a:rPr lang="nn-NO"/>
              <a:pPr/>
              <a:t>31.10.2013</a:t>
            </a:fld>
            <a:endParaRPr lang="nn-NO"/>
          </a:p>
        </p:txBody>
      </p:sp>
    </p:spTree>
    <p:extLst>
      <p:ext uri="{BB962C8B-B14F-4D97-AF65-F5344CB8AC3E}">
        <p14:creationId xmlns:p14="http://schemas.microsoft.com/office/powerpoint/2010/main" val="3893135054"/>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n-NO"/>
              <a:t>Side/Page</a:t>
            </a:r>
          </a:p>
        </p:txBody>
      </p:sp>
      <p:sp>
        <p:nvSpPr>
          <p:cNvPr id="3" name="Slide Number Placeholder 2"/>
          <p:cNvSpPr>
            <a:spLocks noGrp="1"/>
          </p:cNvSpPr>
          <p:nvPr>
            <p:ph type="sldNum" sz="quarter" idx="11"/>
          </p:nvPr>
        </p:nvSpPr>
        <p:spPr/>
        <p:txBody>
          <a:bodyPr/>
          <a:lstStyle>
            <a:lvl1pPr>
              <a:defRPr/>
            </a:lvl1pPr>
          </a:lstStyle>
          <a:p>
            <a:fld id="{63EA7EC9-C502-407A-9237-34815B2AF5E8}" type="slidenum">
              <a:rPr lang="nn-NO"/>
              <a:pPr/>
              <a:t>‹#›</a:t>
            </a:fld>
            <a:endParaRPr lang="nn-NO" sz="900">
              <a:latin typeface="FranklinGothic" pitchFamily="1" charset="0"/>
            </a:endParaRPr>
          </a:p>
        </p:txBody>
      </p:sp>
      <p:sp>
        <p:nvSpPr>
          <p:cNvPr id="4" name="Date Placeholder 3"/>
          <p:cNvSpPr>
            <a:spLocks noGrp="1"/>
          </p:cNvSpPr>
          <p:nvPr>
            <p:ph type="dt" sz="half" idx="12"/>
          </p:nvPr>
        </p:nvSpPr>
        <p:spPr/>
        <p:txBody>
          <a:bodyPr/>
          <a:lstStyle>
            <a:lvl1pPr>
              <a:defRPr/>
            </a:lvl1pPr>
          </a:lstStyle>
          <a:p>
            <a:fld id="{57BD0D94-F2F4-4A45-8FCC-3A2A521BD330}" type="datetime1">
              <a:rPr lang="nn-NO"/>
              <a:pPr/>
              <a:t>31.10.2013</a:t>
            </a:fld>
            <a:endParaRPr lang="nn-NO"/>
          </a:p>
        </p:txBody>
      </p:sp>
    </p:spTree>
    <p:extLst>
      <p:ext uri="{BB962C8B-B14F-4D97-AF65-F5344CB8AC3E}">
        <p14:creationId xmlns:p14="http://schemas.microsoft.com/office/powerpoint/2010/main" val="1032778208"/>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n-NO"/>
              <a:t>Side/Page</a:t>
            </a:r>
          </a:p>
        </p:txBody>
      </p:sp>
      <p:sp>
        <p:nvSpPr>
          <p:cNvPr id="6" name="Slide Number Placeholder 5"/>
          <p:cNvSpPr>
            <a:spLocks noGrp="1"/>
          </p:cNvSpPr>
          <p:nvPr>
            <p:ph type="sldNum" sz="quarter" idx="11"/>
          </p:nvPr>
        </p:nvSpPr>
        <p:spPr/>
        <p:txBody>
          <a:bodyPr/>
          <a:lstStyle>
            <a:lvl1pPr>
              <a:defRPr/>
            </a:lvl1pPr>
          </a:lstStyle>
          <a:p>
            <a:fld id="{1383B510-503D-4090-A99C-519363F34293}" type="slidenum">
              <a:rPr lang="nn-NO"/>
              <a:pPr/>
              <a:t>‹#›</a:t>
            </a:fld>
            <a:endParaRPr lang="nn-NO" sz="900">
              <a:latin typeface="FranklinGothic" pitchFamily="1" charset="0"/>
            </a:endParaRPr>
          </a:p>
        </p:txBody>
      </p:sp>
      <p:sp>
        <p:nvSpPr>
          <p:cNvPr id="7" name="Date Placeholder 6"/>
          <p:cNvSpPr>
            <a:spLocks noGrp="1"/>
          </p:cNvSpPr>
          <p:nvPr>
            <p:ph type="dt" sz="half" idx="12"/>
          </p:nvPr>
        </p:nvSpPr>
        <p:spPr/>
        <p:txBody>
          <a:bodyPr/>
          <a:lstStyle>
            <a:lvl1pPr>
              <a:defRPr/>
            </a:lvl1pPr>
          </a:lstStyle>
          <a:p>
            <a:fld id="{9E6060B6-AE2D-4E37-9834-EF7C4B2208EA}" type="datetime1">
              <a:rPr lang="nn-NO"/>
              <a:pPr/>
              <a:t>31.10.2013</a:t>
            </a:fld>
            <a:endParaRPr lang="nn-NO"/>
          </a:p>
        </p:txBody>
      </p:sp>
    </p:spTree>
    <p:extLst>
      <p:ext uri="{BB962C8B-B14F-4D97-AF65-F5344CB8AC3E}">
        <p14:creationId xmlns:p14="http://schemas.microsoft.com/office/powerpoint/2010/main" val="279763934"/>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n-NO"/>
              <a:t>Side/Page</a:t>
            </a:r>
          </a:p>
        </p:txBody>
      </p:sp>
      <p:sp>
        <p:nvSpPr>
          <p:cNvPr id="6" name="Slide Number Placeholder 5"/>
          <p:cNvSpPr>
            <a:spLocks noGrp="1"/>
          </p:cNvSpPr>
          <p:nvPr>
            <p:ph type="sldNum" sz="quarter" idx="11"/>
          </p:nvPr>
        </p:nvSpPr>
        <p:spPr/>
        <p:txBody>
          <a:bodyPr/>
          <a:lstStyle>
            <a:lvl1pPr>
              <a:defRPr/>
            </a:lvl1pPr>
          </a:lstStyle>
          <a:p>
            <a:fld id="{27129CDC-D6A5-458B-A163-A00D0FD7BEBD}" type="slidenum">
              <a:rPr lang="nn-NO"/>
              <a:pPr/>
              <a:t>‹#›</a:t>
            </a:fld>
            <a:endParaRPr lang="nn-NO" sz="900">
              <a:latin typeface="FranklinGothic" pitchFamily="1" charset="0"/>
            </a:endParaRPr>
          </a:p>
        </p:txBody>
      </p:sp>
      <p:sp>
        <p:nvSpPr>
          <p:cNvPr id="7" name="Date Placeholder 6"/>
          <p:cNvSpPr>
            <a:spLocks noGrp="1"/>
          </p:cNvSpPr>
          <p:nvPr>
            <p:ph type="dt" sz="half" idx="12"/>
          </p:nvPr>
        </p:nvSpPr>
        <p:spPr/>
        <p:txBody>
          <a:bodyPr/>
          <a:lstStyle>
            <a:lvl1pPr>
              <a:defRPr/>
            </a:lvl1pPr>
          </a:lstStyle>
          <a:p>
            <a:fld id="{CCB6DCD6-665A-4F94-B430-C6CB59617FC5}" type="datetime1">
              <a:rPr lang="nn-NO"/>
              <a:pPr/>
              <a:t>31.10.2013</a:t>
            </a:fld>
            <a:endParaRPr lang="nn-NO"/>
          </a:p>
        </p:txBody>
      </p:sp>
    </p:spTree>
    <p:extLst>
      <p:ext uri="{BB962C8B-B14F-4D97-AF65-F5344CB8AC3E}">
        <p14:creationId xmlns:p14="http://schemas.microsoft.com/office/powerpoint/2010/main" val="4035363758"/>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2" name="Picture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25" y="6491288"/>
            <a:ext cx="91630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1066800" y="1600200"/>
            <a:ext cx="7391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nn-NO" smtClean="0"/>
          </a:p>
        </p:txBody>
      </p:sp>
      <p:sp>
        <p:nvSpPr>
          <p:cNvPr id="1027" name="Rectangle 3"/>
          <p:cNvSpPr>
            <a:spLocks noGrp="1" noChangeArrowheads="1"/>
          </p:cNvSpPr>
          <p:nvPr>
            <p:ph type="body" idx="1"/>
          </p:nvPr>
        </p:nvSpPr>
        <p:spPr bwMode="auto">
          <a:xfrm>
            <a:off x="609600" y="2590800"/>
            <a:ext cx="7848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smtClean="0"/>
          </a:p>
        </p:txBody>
      </p:sp>
      <p:pic>
        <p:nvPicPr>
          <p:cNvPr id="1034"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2613" y="304800"/>
            <a:ext cx="1752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11"/>
          <p:cNvSpPr txBox="1">
            <a:spLocks noChangeArrowheads="1"/>
          </p:cNvSpPr>
          <p:nvPr/>
        </p:nvSpPr>
        <p:spPr bwMode="auto">
          <a:xfrm>
            <a:off x="4860925" y="2362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nb-NO"/>
          </a:p>
        </p:txBody>
      </p:sp>
      <p:sp>
        <p:nvSpPr>
          <p:cNvPr id="1036" name="Text Box 12"/>
          <p:cNvSpPr txBox="1">
            <a:spLocks noChangeArrowheads="1"/>
          </p:cNvSpPr>
          <p:nvPr/>
        </p:nvSpPr>
        <p:spPr bwMode="auto">
          <a:xfrm>
            <a:off x="5013325" y="27495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nb-NO"/>
          </a:p>
        </p:txBody>
      </p:sp>
      <p:sp>
        <p:nvSpPr>
          <p:cNvPr id="1037" name="Text Box 13"/>
          <p:cNvSpPr txBox="1">
            <a:spLocks noChangeArrowheads="1"/>
          </p:cNvSpPr>
          <p:nvPr/>
        </p:nvSpPr>
        <p:spPr bwMode="auto">
          <a:xfrm>
            <a:off x="5241925" y="28257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nb-NO"/>
          </a:p>
        </p:txBody>
      </p:sp>
      <p:sp>
        <p:nvSpPr>
          <p:cNvPr id="1041" name="Line 17"/>
          <p:cNvSpPr>
            <a:spLocks noChangeShapeType="1"/>
          </p:cNvSpPr>
          <p:nvPr/>
        </p:nvSpPr>
        <p:spPr bwMode="auto">
          <a:xfrm>
            <a:off x="0" y="1447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pic>
        <p:nvPicPr>
          <p:cNvPr id="1061" name="Picture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598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 name="Rectangle 41"/>
          <p:cNvSpPr>
            <a:spLocks noGrp="1" noChangeArrowheads="1"/>
          </p:cNvSpPr>
          <p:nvPr>
            <p:ph type="ftr" sz="quarter" idx="3"/>
          </p:nvPr>
        </p:nvSpPr>
        <p:spPr bwMode="auto">
          <a:xfrm>
            <a:off x="1676400" y="6553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1"/>
                </a:solidFill>
                <a:latin typeface="+mn-lt"/>
              </a:defRPr>
            </a:lvl1pPr>
          </a:lstStyle>
          <a:p>
            <a:r>
              <a:rPr lang="nn-NO"/>
              <a:t>Side/Page</a:t>
            </a:r>
          </a:p>
        </p:txBody>
      </p:sp>
      <p:sp>
        <p:nvSpPr>
          <p:cNvPr id="1066" name="Rectangle 42"/>
          <p:cNvSpPr>
            <a:spLocks noGrp="1" noChangeArrowheads="1"/>
          </p:cNvSpPr>
          <p:nvPr>
            <p:ph type="sldNum" sz="quarter" idx="4"/>
          </p:nvPr>
        </p:nvSpPr>
        <p:spPr bwMode="auto">
          <a:xfrm>
            <a:off x="22860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1"/>
                </a:solidFill>
                <a:latin typeface="+mn-lt"/>
              </a:defRPr>
            </a:lvl1pPr>
          </a:lstStyle>
          <a:p>
            <a:fld id="{11DC4C55-85B2-4EE2-91E7-3EBE5DA7CDDB}" type="slidenum">
              <a:rPr lang="nn-NO"/>
              <a:pPr/>
              <a:t>‹#›</a:t>
            </a:fld>
            <a:endParaRPr lang="nn-NO" sz="900">
              <a:latin typeface="FranklinGothic" pitchFamily="1" charset="0"/>
            </a:endParaRPr>
          </a:p>
        </p:txBody>
      </p:sp>
      <p:sp>
        <p:nvSpPr>
          <p:cNvPr id="1064" name="Rectangle 40"/>
          <p:cNvSpPr>
            <a:spLocks noGrp="1" noChangeArrowheads="1"/>
          </p:cNvSpPr>
          <p:nvPr>
            <p:ph type="dt" sz="half" idx="2"/>
          </p:nvPr>
        </p:nvSpPr>
        <p:spPr bwMode="auto">
          <a:xfrm>
            <a:off x="1066800" y="6553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1"/>
                </a:solidFill>
                <a:latin typeface="+mn-lt"/>
              </a:defRPr>
            </a:lvl1pPr>
          </a:lstStyle>
          <a:p>
            <a:fld id="{4DCAF97C-B54D-440A-B15A-202B0EF62429}" type="datetime1">
              <a:rPr lang="nn-NO"/>
              <a:pPr/>
              <a:t>31.10.2013</a:t>
            </a:fld>
            <a:endParaRPr lang="nn-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p:transition>
  <p:hf hdr="0"/>
  <p:txStyles>
    <p:titleStyle>
      <a:lvl1pPr algn="l" rtl="0" eaLnBrk="1" fontAlgn="base" hangingPunct="1">
        <a:spcBef>
          <a:spcPct val="0"/>
        </a:spcBef>
        <a:spcAft>
          <a:spcPct val="0"/>
        </a:spcAft>
        <a:defRPr sz="2300">
          <a:solidFill>
            <a:srgbClr val="000000"/>
          </a:solidFill>
          <a:latin typeface="+mj-lt"/>
          <a:ea typeface="+mj-ea"/>
          <a:cs typeface="+mj-cs"/>
        </a:defRPr>
      </a:lvl1pPr>
      <a:lvl2pPr algn="l" rtl="0" eaLnBrk="1" fontAlgn="base" hangingPunct="1">
        <a:spcBef>
          <a:spcPct val="0"/>
        </a:spcBef>
        <a:spcAft>
          <a:spcPct val="0"/>
        </a:spcAft>
        <a:defRPr sz="2300">
          <a:solidFill>
            <a:srgbClr val="000000"/>
          </a:solidFill>
          <a:latin typeface="Verdana" pitchFamily="1" charset="0"/>
        </a:defRPr>
      </a:lvl2pPr>
      <a:lvl3pPr algn="l" rtl="0" eaLnBrk="1" fontAlgn="base" hangingPunct="1">
        <a:spcBef>
          <a:spcPct val="0"/>
        </a:spcBef>
        <a:spcAft>
          <a:spcPct val="0"/>
        </a:spcAft>
        <a:defRPr sz="2300">
          <a:solidFill>
            <a:srgbClr val="000000"/>
          </a:solidFill>
          <a:latin typeface="Verdana" pitchFamily="1" charset="0"/>
        </a:defRPr>
      </a:lvl3pPr>
      <a:lvl4pPr algn="l" rtl="0" eaLnBrk="1" fontAlgn="base" hangingPunct="1">
        <a:spcBef>
          <a:spcPct val="0"/>
        </a:spcBef>
        <a:spcAft>
          <a:spcPct val="0"/>
        </a:spcAft>
        <a:defRPr sz="2300">
          <a:solidFill>
            <a:srgbClr val="000000"/>
          </a:solidFill>
          <a:latin typeface="Verdana" pitchFamily="1" charset="0"/>
        </a:defRPr>
      </a:lvl4pPr>
      <a:lvl5pPr algn="l" rtl="0" eaLnBrk="1" fontAlgn="base" hangingPunct="1">
        <a:spcBef>
          <a:spcPct val="0"/>
        </a:spcBef>
        <a:spcAft>
          <a:spcPct val="0"/>
        </a:spcAft>
        <a:defRPr sz="2300">
          <a:solidFill>
            <a:srgbClr val="000000"/>
          </a:solidFill>
          <a:latin typeface="Verdana" pitchFamily="1" charset="0"/>
        </a:defRPr>
      </a:lvl5pPr>
      <a:lvl6pPr marL="457200" algn="l" rtl="0" eaLnBrk="1" fontAlgn="base" hangingPunct="1">
        <a:spcBef>
          <a:spcPct val="0"/>
        </a:spcBef>
        <a:spcAft>
          <a:spcPct val="0"/>
        </a:spcAft>
        <a:defRPr sz="2300">
          <a:solidFill>
            <a:srgbClr val="000000"/>
          </a:solidFill>
          <a:latin typeface="Verdana" pitchFamily="1" charset="0"/>
        </a:defRPr>
      </a:lvl6pPr>
      <a:lvl7pPr marL="914400" algn="l" rtl="0" eaLnBrk="1" fontAlgn="base" hangingPunct="1">
        <a:spcBef>
          <a:spcPct val="0"/>
        </a:spcBef>
        <a:spcAft>
          <a:spcPct val="0"/>
        </a:spcAft>
        <a:defRPr sz="2300">
          <a:solidFill>
            <a:srgbClr val="000000"/>
          </a:solidFill>
          <a:latin typeface="Verdana" pitchFamily="1" charset="0"/>
        </a:defRPr>
      </a:lvl7pPr>
      <a:lvl8pPr marL="1371600" algn="l" rtl="0" eaLnBrk="1" fontAlgn="base" hangingPunct="1">
        <a:spcBef>
          <a:spcPct val="0"/>
        </a:spcBef>
        <a:spcAft>
          <a:spcPct val="0"/>
        </a:spcAft>
        <a:defRPr sz="2300">
          <a:solidFill>
            <a:srgbClr val="000000"/>
          </a:solidFill>
          <a:latin typeface="Verdana" pitchFamily="1" charset="0"/>
        </a:defRPr>
      </a:lvl8pPr>
      <a:lvl9pPr marL="1828800" algn="l" rtl="0" eaLnBrk="1" fontAlgn="base" hangingPunct="1">
        <a:spcBef>
          <a:spcPct val="0"/>
        </a:spcBef>
        <a:spcAft>
          <a:spcPct val="0"/>
        </a:spcAft>
        <a:defRPr sz="2300">
          <a:solidFill>
            <a:srgbClr val="000000"/>
          </a:solidFill>
          <a:latin typeface="Verdana" pitchFamily="1" charset="0"/>
        </a:defRPr>
      </a:lvl9pPr>
    </p:titleStyle>
    <p:bodyStyle>
      <a:lvl1pPr marL="342900" indent="-342900" algn="l" rtl="0" eaLnBrk="1" fontAlgn="base" hangingPunct="1">
        <a:spcBef>
          <a:spcPct val="20000"/>
        </a:spcBef>
        <a:spcAft>
          <a:spcPct val="0"/>
        </a:spcAft>
        <a:buChar char="•"/>
        <a:defRPr sz="19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1900">
          <a:solidFill>
            <a:srgbClr val="000000"/>
          </a:solidFill>
          <a:latin typeface="+mn-lt"/>
        </a:defRPr>
      </a:lvl2pPr>
      <a:lvl3pPr marL="1143000" indent="-228600" algn="l" rtl="0" eaLnBrk="1" fontAlgn="base" hangingPunct="1">
        <a:spcBef>
          <a:spcPct val="20000"/>
        </a:spcBef>
        <a:spcAft>
          <a:spcPct val="0"/>
        </a:spcAft>
        <a:defRPr sz="1700">
          <a:solidFill>
            <a:srgbClr val="000000"/>
          </a:solidFill>
          <a:latin typeface="+mn-lt"/>
        </a:defRPr>
      </a:lvl3pPr>
      <a:lvl4pPr marL="1600200" indent="-228600" algn="l" rtl="0" eaLnBrk="1" fontAlgn="base" hangingPunct="1">
        <a:spcBef>
          <a:spcPct val="20000"/>
        </a:spcBef>
        <a:spcAft>
          <a:spcPct val="0"/>
        </a:spcAft>
        <a:buChar char="–"/>
        <a:defRPr sz="1700">
          <a:solidFill>
            <a:srgbClr val="000000"/>
          </a:solidFill>
          <a:latin typeface="+mn-lt"/>
        </a:defRPr>
      </a:lvl4pPr>
      <a:lvl5pPr marL="2057400" indent="-228600" algn="l" rtl="0" eaLnBrk="1" fontAlgn="base" hangingPunct="1">
        <a:spcBef>
          <a:spcPct val="20000"/>
        </a:spcBef>
        <a:spcAft>
          <a:spcPct val="0"/>
        </a:spcAft>
        <a:buChar char="»"/>
        <a:defRPr sz="1700">
          <a:solidFill>
            <a:srgbClr val="000000"/>
          </a:solidFill>
          <a:latin typeface="+mn-lt"/>
        </a:defRPr>
      </a:lvl5pPr>
      <a:lvl6pPr marL="2514600" indent="-228600" algn="l" rtl="0" eaLnBrk="1" fontAlgn="base" hangingPunct="1">
        <a:spcBef>
          <a:spcPct val="20000"/>
        </a:spcBef>
        <a:spcAft>
          <a:spcPct val="0"/>
        </a:spcAft>
        <a:buChar char="»"/>
        <a:defRPr sz="1700">
          <a:solidFill>
            <a:srgbClr val="000000"/>
          </a:solidFill>
          <a:latin typeface="+mn-lt"/>
        </a:defRPr>
      </a:lvl6pPr>
      <a:lvl7pPr marL="2971800" indent="-228600" algn="l" rtl="0" eaLnBrk="1" fontAlgn="base" hangingPunct="1">
        <a:spcBef>
          <a:spcPct val="20000"/>
        </a:spcBef>
        <a:spcAft>
          <a:spcPct val="0"/>
        </a:spcAft>
        <a:buChar char="»"/>
        <a:defRPr sz="1700">
          <a:solidFill>
            <a:srgbClr val="000000"/>
          </a:solidFill>
          <a:latin typeface="+mn-lt"/>
        </a:defRPr>
      </a:lvl7pPr>
      <a:lvl8pPr marL="3429000" indent="-228600" algn="l" rtl="0" eaLnBrk="1" fontAlgn="base" hangingPunct="1">
        <a:spcBef>
          <a:spcPct val="20000"/>
        </a:spcBef>
        <a:spcAft>
          <a:spcPct val="0"/>
        </a:spcAft>
        <a:buChar char="»"/>
        <a:defRPr sz="1700">
          <a:solidFill>
            <a:srgbClr val="000000"/>
          </a:solidFill>
          <a:latin typeface="+mn-lt"/>
        </a:defRPr>
      </a:lvl8pPr>
      <a:lvl9pPr marL="3886200" indent="-228600" algn="l" rtl="0" eaLnBrk="1" fontAlgn="base" hangingPunct="1">
        <a:spcBef>
          <a:spcPct val="20000"/>
        </a:spcBef>
        <a:spcAft>
          <a:spcPct val="0"/>
        </a:spcAft>
        <a:buChar char="»"/>
        <a:defRPr sz="1700">
          <a:solidFill>
            <a:srgbClr val="000000"/>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025524" y="1828800"/>
            <a:ext cx="7866955" cy="1528192"/>
          </a:xfrm>
        </p:spPr>
        <p:txBody>
          <a:bodyPr>
            <a:normAutofit/>
          </a:bodyPr>
          <a:lstStyle/>
          <a:p>
            <a:r>
              <a:rPr lang="en-GB" sz="2900" dirty="0"/>
              <a:t>National/Local</a:t>
            </a:r>
            <a:r>
              <a:rPr lang="nb-NO" sz="2900" dirty="0"/>
              <a:t> Content Development</a:t>
            </a:r>
            <a:r>
              <a:rPr lang="nb-NO" sz="1800" dirty="0"/>
              <a:t/>
            </a:r>
            <a:br>
              <a:rPr lang="nb-NO" sz="1800" dirty="0"/>
            </a:br>
            <a:r>
              <a:rPr lang="nb-NO" sz="1800" dirty="0"/>
              <a:t/>
            </a:r>
            <a:br>
              <a:rPr lang="nb-NO" sz="1800" dirty="0"/>
            </a:br>
            <a:r>
              <a:rPr lang="en-US" sz="1800" dirty="0" smtClean="0"/>
              <a:t>seen</a:t>
            </a:r>
            <a:r>
              <a:rPr lang="nb-NO" sz="1800" dirty="0" smtClean="0"/>
              <a:t> from a donor </a:t>
            </a:r>
            <a:r>
              <a:rPr lang="en-US" sz="1800" dirty="0" smtClean="0"/>
              <a:t>perspective</a:t>
            </a:r>
            <a:endParaRPr lang="en-US" sz="1800" dirty="0"/>
          </a:p>
        </p:txBody>
      </p:sp>
      <p:sp>
        <p:nvSpPr>
          <p:cNvPr id="31747" name="Rectangle 3"/>
          <p:cNvSpPr>
            <a:spLocks noGrp="1" noChangeArrowheads="1"/>
          </p:cNvSpPr>
          <p:nvPr>
            <p:ph type="subTitle" idx="1"/>
          </p:nvPr>
        </p:nvSpPr>
        <p:spPr>
          <a:xfrm>
            <a:off x="1042988" y="3352800"/>
            <a:ext cx="5905276" cy="1371600"/>
          </a:xfrm>
        </p:spPr>
        <p:txBody>
          <a:bodyPr>
            <a:normAutofit lnSpcReduction="10000"/>
          </a:bodyPr>
          <a:lstStyle/>
          <a:p>
            <a:endParaRPr lang="nb-NO" dirty="0"/>
          </a:p>
          <a:p>
            <a:r>
              <a:rPr lang="nb-NO" sz="1600" dirty="0" smtClean="0"/>
              <a:t>Svein Olav Svoldal, adviser</a:t>
            </a:r>
          </a:p>
          <a:p>
            <a:r>
              <a:rPr lang="en-US" sz="1600" dirty="0" smtClean="0"/>
              <a:t>Section</a:t>
            </a:r>
            <a:r>
              <a:rPr lang="nb-NO" sz="1600" dirty="0" smtClean="0"/>
              <a:t> for Private </a:t>
            </a:r>
            <a:r>
              <a:rPr lang="en-US" sz="1600" dirty="0" smtClean="0"/>
              <a:t>Sector</a:t>
            </a:r>
            <a:r>
              <a:rPr lang="nb-NO" sz="1600" dirty="0" smtClean="0"/>
              <a:t> Development</a:t>
            </a:r>
          </a:p>
          <a:p>
            <a:endParaRPr lang="nb-NO" sz="1600" dirty="0" smtClean="0"/>
          </a:p>
          <a:p>
            <a:r>
              <a:rPr lang="nb-NO" sz="1600" dirty="0" smtClean="0"/>
              <a:t>Norwegian </a:t>
            </a:r>
            <a:r>
              <a:rPr lang="en-US" sz="1600" dirty="0" smtClean="0"/>
              <a:t>Agency</a:t>
            </a:r>
            <a:r>
              <a:rPr lang="nb-NO" sz="1600" dirty="0" smtClean="0"/>
              <a:t> for Development Cooperation (Norad)</a:t>
            </a:r>
            <a:endParaRPr lang="nb-NO" sz="1600" dirty="0"/>
          </a:p>
        </p:txBody>
      </p:sp>
      <p:sp>
        <p:nvSpPr>
          <p:cNvPr id="4" name="Rectangle 3"/>
          <p:cNvSpPr/>
          <p:nvPr/>
        </p:nvSpPr>
        <p:spPr>
          <a:xfrm>
            <a:off x="5940152" y="0"/>
            <a:ext cx="1512168" cy="12687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algn="r"/>
            <a:endParaRPr lang="en-GB" sz="1400" dirty="0">
              <a:solidFill>
                <a:schemeClr val="bg1"/>
              </a:solidFill>
              <a:latin typeface="Calibri" charset="0"/>
              <a:ea typeface="ＭＳ Ｐゴシック" charset="0"/>
              <a:cs typeface="Arial" charset="0"/>
            </a:endParaRPr>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nn-NO" dirty="0" smtClean="0"/>
              <a:t>Side/Page</a:t>
            </a:r>
            <a:endParaRPr lang="nn-NO" dirty="0"/>
          </a:p>
        </p:txBody>
      </p:sp>
      <p:sp>
        <p:nvSpPr>
          <p:cNvPr id="5" name="Slide Number Placeholder 4"/>
          <p:cNvSpPr>
            <a:spLocks noGrp="1"/>
          </p:cNvSpPr>
          <p:nvPr>
            <p:ph type="sldNum" sz="quarter" idx="11"/>
          </p:nvPr>
        </p:nvSpPr>
        <p:spPr/>
        <p:txBody>
          <a:bodyPr/>
          <a:lstStyle/>
          <a:p>
            <a:fld id="{8D733279-DA23-4809-B6AF-33F849012C2A}" type="slidenum">
              <a:rPr lang="nn-NO" smtClean="0"/>
              <a:pPr/>
              <a:t>10</a:t>
            </a:fld>
            <a:endParaRPr lang="nn-NO" sz="900" dirty="0">
              <a:latin typeface="FranklinGothic" pitchFamily="1" charset="0"/>
            </a:endParaRPr>
          </a:p>
        </p:txBody>
      </p:sp>
      <p:sp>
        <p:nvSpPr>
          <p:cNvPr id="6" name="Date Placeholder 5"/>
          <p:cNvSpPr>
            <a:spLocks noGrp="1"/>
          </p:cNvSpPr>
          <p:nvPr>
            <p:ph type="dt" sz="half" idx="12"/>
          </p:nvPr>
        </p:nvSpPr>
        <p:spPr/>
        <p:txBody>
          <a:bodyPr/>
          <a:lstStyle/>
          <a:p>
            <a:fld id="{188A2A9E-D8F1-4F38-AA26-9B1595C0E8EE}" type="datetime1">
              <a:rPr lang="nn-NO" smtClean="0"/>
              <a:pPr/>
              <a:t>31.10.2013</a:t>
            </a:fld>
            <a:endParaRPr lang="nn-NO" dirty="0"/>
          </a:p>
        </p:txBody>
      </p:sp>
      <p:sp>
        <p:nvSpPr>
          <p:cNvPr id="7" name="Rectangle 3"/>
          <p:cNvSpPr txBox="1">
            <a:spLocks noChangeArrowheads="1"/>
          </p:cNvSpPr>
          <p:nvPr/>
        </p:nvSpPr>
        <p:spPr bwMode="auto">
          <a:xfrm>
            <a:off x="609600" y="1412776"/>
            <a:ext cx="78486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Char char="•"/>
              <a:defRPr sz="19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1900">
                <a:solidFill>
                  <a:srgbClr val="000000"/>
                </a:solidFill>
                <a:latin typeface="+mn-lt"/>
              </a:defRPr>
            </a:lvl2pPr>
            <a:lvl3pPr marL="1143000" indent="-228600" algn="l" rtl="0" eaLnBrk="1" fontAlgn="base" hangingPunct="1">
              <a:spcBef>
                <a:spcPct val="20000"/>
              </a:spcBef>
              <a:spcAft>
                <a:spcPct val="0"/>
              </a:spcAft>
              <a:defRPr sz="1700">
                <a:solidFill>
                  <a:srgbClr val="000000"/>
                </a:solidFill>
                <a:latin typeface="+mn-lt"/>
              </a:defRPr>
            </a:lvl3pPr>
            <a:lvl4pPr marL="1600200" indent="-228600" algn="l" rtl="0" eaLnBrk="1" fontAlgn="base" hangingPunct="1">
              <a:spcBef>
                <a:spcPct val="20000"/>
              </a:spcBef>
              <a:spcAft>
                <a:spcPct val="0"/>
              </a:spcAft>
              <a:buChar char="–"/>
              <a:defRPr sz="1700">
                <a:solidFill>
                  <a:srgbClr val="000000"/>
                </a:solidFill>
                <a:latin typeface="+mn-lt"/>
              </a:defRPr>
            </a:lvl4pPr>
            <a:lvl5pPr marL="2057400" indent="-228600" algn="l" rtl="0" eaLnBrk="1" fontAlgn="base" hangingPunct="1">
              <a:spcBef>
                <a:spcPct val="20000"/>
              </a:spcBef>
              <a:spcAft>
                <a:spcPct val="0"/>
              </a:spcAft>
              <a:buChar char="»"/>
              <a:defRPr sz="1700">
                <a:solidFill>
                  <a:srgbClr val="000000"/>
                </a:solidFill>
                <a:latin typeface="+mn-lt"/>
              </a:defRPr>
            </a:lvl5pPr>
            <a:lvl6pPr marL="2514600" indent="-228600" algn="l" rtl="0" eaLnBrk="1" fontAlgn="base" hangingPunct="1">
              <a:spcBef>
                <a:spcPct val="20000"/>
              </a:spcBef>
              <a:spcAft>
                <a:spcPct val="0"/>
              </a:spcAft>
              <a:buChar char="»"/>
              <a:defRPr sz="1700">
                <a:solidFill>
                  <a:srgbClr val="000000"/>
                </a:solidFill>
                <a:latin typeface="+mn-lt"/>
              </a:defRPr>
            </a:lvl6pPr>
            <a:lvl7pPr marL="2971800" indent="-228600" algn="l" rtl="0" eaLnBrk="1" fontAlgn="base" hangingPunct="1">
              <a:spcBef>
                <a:spcPct val="20000"/>
              </a:spcBef>
              <a:spcAft>
                <a:spcPct val="0"/>
              </a:spcAft>
              <a:buChar char="»"/>
              <a:defRPr sz="1700">
                <a:solidFill>
                  <a:srgbClr val="000000"/>
                </a:solidFill>
                <a:latin typeface="+mn-lt"/>
              </a:defRPr>
            </a:lvl7pPr>
            <a:lvl8pPr marL="3429000" indent="-228600" algn="l" rtl="0" eaLnBrk="1" fontAlgn="base" hangingPunct="1">
              <a:spcBef>
                <a:spcPct val="20000"/>
              </a:spcBef>
              <a:spcAft>
                <a:spcPct val="0"/>
              </a:spcAft>
              <a:buChar char="»"/>
              <a:defRPr sz="1700">
                <a:solidFill>
                  <a:srgbClr val="000000"/>
                </a:solidFill>
                <a:latin typeface="+mn-lt"/>
              </a:defRPr>
            </a:lvl8pPr>
            <a:lvl9pPr marL="3886200" indent="-228600" algn="l" rtl="0" eaLnBrk="1" fontAlgn="base" hangingPunct="1">
              <a:spcBef>
                <a:spcPct val="20000"/>
              </a:spcBef>
              <a:spcAft>
                <a:spcPct val="0"/>
              </a:spcAft>
              <a:buChar char="»"/>
              <a:defRPr sz="1700">
                <a:solidFill>
                  <a:srgbClr val="000000"/>
                </a:solidFill>
                <a:latin typeface="+mn-lt"/>
              </a:defRPr>
            </a:lvl9pPr>
          </a:lstStyle>
          <a:p>
            <a:r>
              <a:rPr lang="en-GB" sz="2000" dirty="0" smtClean="0"/>
              <a:t>Is </a:t>
            </a:r>
            <a:r>
              <a:rPr lang="en-GB" sz="2000" dirty="0"/>
              <a:t>local content development a sufficient priority area for the extractive industry to get a “social licence” to operate? </a:t>
            </a:r>
            <a:endParaRPr lang="en-GB" sz="1800" dirty="0"/>
          </a:p>
          <a:p>
            <a:pPr marL="0" lvl="0" indent="0">
              <a:buNone/>
            </a:pPr>
            <a:endParaRPr lang="en-GB" sz="2000" dirty="0" smtClean="0"/>
          </a:p>
          <a:p>
            <a:pPr marL="0" lvl="0" indent="0">
              <a:buNone/>
            </a:pPr>
            <a:endParaRPr lang="en-GB" sz="2000" dirty="0" smtClean="0"/>
          </a:p>
          <a:p>
            <a:r>
              <a:rPr lang="en-GB" sz="2000" dirty="0" smtClean="0"/>
              <a:t>How </a:t>
            </a:r>
            <a:r>
              <a:rPr lang="en-GB" sz="2000" dirty="0"/>
              <a:t>does one make sure the relevant measures are initiated at the right time by and the </a:t>
            </a:r>
            <a:r>
              <a:rPr lang="en-GB" sz="2000" dirty="0" smtClean="0"/>
              <a:t>relevant stakeholders?</a:t>
            </a:r>
          </a:p>
          <a:p>
            <a:r>
              <a:rPr lang="en-GB" sz="2000" dirty="0" smtClean="0"/>
              <a:t>Which </a:t>
            </a:r>
            <a:r>
              <a:rPr lang="en-GB" sz="2000" dirty="0"/>
              <a:t>value added may different stakeholders have at the early stage and in general? </a:t>
            </a:r>
            <a:endParaRPr lang="en-GB" sz="1800" dirty="0"/>
          </a:p>
          <a:p>
            <a:pPr lvl="0"/>
            <a:endParaRPr lang="en-GB" sz="2000" dirty="0" smtClean="0"/>
          </a:p>
          <a:p>
            <a:pPr lvl="0"/>
            <a:endParaRPr lang="en-GB" sz="2000" dirty="0" smtClean="0"/>
          </a:p>
          <a:p>
            <a:r>
              <a:rPr lang="en-GB" sz="2000" dirty="0" smtClean="0"/>
              <a:t>How </a:t>
            </a:r>
            <a:r>
              <a:rPr lang="en-GB" sz="2000" dirty="0"/>
              <a:t>could LCP possibly trigger impact beyond the </a:t>
            </a:r>
            <a:r>
              <a:rPr lang="en-GB" sz="2000" dirty="0" smtClean="0"/>
              <a:t>traditional supply </a:t>
            </a:r>
            <a:r>
              <a:rPr lang="en-GB" sz="2000" dirty="0"/>
              <a:t>chain in order to stimulate </a:t>
            </a:r>
            <a:r>
              <a:rPr lang="en-GB" sz="2000" dirty="0" smtClean="0"/>
              <a:t>broad-based </a:t>
            </a:r>
            <a:r>
              <a:rPr lang="en-GB" sz="2000" dirty="0"/>
              <a:t>economic development? </a:t>
            </a:r>
          </a:p>
        </p:txBody>
      </p:sp>
    </p:spTree>
    <p:extLst>
      <p:ext uri="{BB962C8B-B14F-4D97-AF65-F5344CB8AC3E}">
        <p14:creationId xmlns:p14="http://schemas.microsoft.com/office/powerpoint/2010/main" val="207793987"/>
      </p:ext>
    </p:extLst>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nn-NO" dirty="0" smtClean="0"/>
              <a:t>Side/Page</a:t>
            </a:r>
            <a:endParaRPr lang="nn-NO" dirty="0"/>
          </a:p>
        </p:txBody>
      </p:sp>
      <p:sp>
        <p:nvSpPr>
          <p:cNvPr id="5" name="Slide Number Placeholder 4"/>
          <p:cNvSpPr>
            <a:spLocks noGrp="1"/>
          </p:cNvSpPr>
          <p:nvPr>
            <p:ph type="sldNum" sz="quarter" idx="11"/>
          </p:nvPr>
        </p:nvSpPr>
        <p:spPr/>
        <p:txBody>
          <a:bodyPr/>
          <a:lstStyle/>
          <a:p>
            <a:fld id="{8D733279-DA23-4809-B6AF-33F849012C2A}" type="slidenum">
              <a:rPr lang="nn-NO" smtClean="0"/>
              <a:pPr/>
              <a:t>2</a:t>
            </a:fld>
            <a:endParaRPr lang="nn-NO" sz="900" dirty="0">
              <a:latin typeface="FranklinGothic" pitchFamily="1" charset="0"/>
            </a:endParaRPr>
          </a:p>
        </p:txBody>
      </p:sp>
      <p:sp>
        <p:nvSpPr>
          <p:cNvPr id="6" name="Date Placeholder 5"/>
          <p:cNvSpPr>
            <a:spLocks noGrp="1"/>
          </p:cNvSpPr>
          <p:nvPr>
            <p:ph type="dt" sz="half" idx="12"/>
          </p:nvPr>
        </p:nvSpPr>
        <p:spPr/>
        <p:txBody>
          <a:bodyPr/>
          <a:lstStyle/>
          <a:p>
            <a:fld id="{188A2A9E-D8F1-4F38-AA26-9B1595C0E8EE}" type="datetime1">
              <a:rPr lang="nn-NO" smtClean="0"/>
              <a:pPr/>
              <a:t>31.10.2013</a:t>
            </a:fld>
            <a:endParaRPr lang="nn-NO" dirty="0"/>
          </a:p>
        </p:txBody>
      </p:sp>
      <p:sp>
        <p:nvSpPr>
          <p:cNvPr id="7" name="Rectangle 3"/>
          <p:cNvSpPr txBox="1">
            <a:spLocks noChangeArrowheads="1"/>
          </p:cNvSpPr>
          <p:nvPr/>
        </p:nvSpPr>
        <p:spPr bwMode="auto">
          <a:xfrm>
            <a:off x="609600" y="1700808"/>
            <a:ext cx="7848600" cy="439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19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1900">
                <a:solidFill>
                  <a:srgbClr val="000000"/>
                </a:solidFill>
                <a:latin typeface="+mn-lt"/>
              </a:defRPr>
            </a:lvl2pPr>
            <a:lvl3pPr marL="1143000" indent="-228600" algn="l" rtl="0" eaLnBrk="1" fontAlgn="base" hangingPunct="1">
              <a:spcBef>
                <a:spcPct val="20000"/>
              </a:spcBef>
              <a:spcAft>
                <a:spcPct val="0"/>
              </a:spcAft>
              <a:defRPr sz="1700">
                <a:solidFill>
                  <a:srgbClr val="000000"/>
                </a:solidFill>
                <a:latin typeface="+mn-lt"/>
              </a:defRPr>
            </a:lvl3pPr>
            <a:lvl4pPr marL="1600200" indent="-228600" algn="l" rtl="0" eaLnBrk="1" fontAlgn="base" hangingPunct="1">
              <a:spcBef>
                <a:spcPct val="20000"/>
              </a:spcBef>
              <a:spcAft>
                <a:spcPct val="0"/>
              </a:spcAft>
              <a:buChar char="–"/>
              <a:defRPr sz="1700">
                <a:solidFill>
                  <a:srgbClr val="000000"/>
                </a:solidFill>
                <a:latin typeface="+mn-lt"/>
              </a:defRPr>
            </a:lvl4pPr>
            <a:lvl5pPr marL="2057400" indent="-228600" algn="l" rtl="0" eaLnBrk="1" fontAlgn="base" hangingPunct="1">
              <a:spcBef>
                <a:spcPct val="20000"/>
              </a:spcBef>
              <a:spcAft>
                <a:spcPct val="0"/>
              </a:spcAft>
              <a:buChar char="»"/>
              <a:defRPr sz="1700">
                <a:solidFill>
                  <a:srgbClr val="000000"/>
                </a:solidFill>
                <a:latin typeface="+mn-lt"/>
              </a:defRPr>
            </a:lvl5pPr>
            <a:lvl6pPr marL="2514600" indent="-228600" algn="l" rtl="0" eaLnBrk="1" fontAlgn="base" hangingPunct="1">
              <a:spcBef>
                <a:spcPct val="20000"/>
              </a:spcBef>
              <a:spcAft>
                <a:spcPct val="0"/>
              </a:spcAft>
              <a:buChar char="»"/>
              <a:defRPr sz="1700">
                <a:solidFill>
                  <a:srgbClr val="000000"/>
                </a:solidFill>
                <a:latin typeface="+mn-lt"/>
              </a:defRPr>
            </a:lvl6pPr>
            <a:lvl7pPr marL="2971800" indent="-228600" algn="l" rtl="0" eaLnBrk="1" fontAlgn="base" hangingPunct="1">
              <a:spcBef>
                <a:spcPct val="20000"/>
              </a:spcBef>
              <a:spcAft>
                <a:spcPct val="0"/>
              </a:spcAft>
              <a:buChar char="»"/>
              <a:defRPr sz="1700">
                <a:solidFill>
                  <a:srgbClr val="000000"/>
                </a:solidFill>
                <a:latin typeface="+mn-lt"/>
              </a:defRPr>
            </a:lvl7pPr>
            <a:lvl8pPr marL="3429000" indent="-228600" algn="l" rtl="0" eaLnBrk="1" fontAlgn="base" hangingPunct="1">
              <a:spcBef>
                <a:spcPct val="20000"/>
              </a:spcBef>
              <a:spcAft>
                <a:spcPct val="0"/>
              </a:spcAft>
              <a:buChar char="»"/>
              <a:defRPr sz="1700">
                <a:solidFill>
                  <a:srgbClr val="000000"/>
                </a:solidFill>
                <a:latin typeface="+mn-lt"/>
              </a:defRPr>
            </a:lvl8pPr>
            <a:lvl9pPr marL="3886200" indent="-228600" algn="l" rtl="0" eaLnBrk="1" fontAlgn="base" hangingPunct="1">
              <a:spcBef>
                <a:spcPct val="20000"/>
              </a:spcBef>
              <a:spcAft>
                <a:spcPct val="0"/>
              </a:spcAft>
              <a:buChar char="»"/>
              <a:defRPr sz="1700">
                <a:solidFill>
                  <a:srgbClr val="000000"/>
                </a:solidFill>
                <a:latin typeface="+mn-lt"/>
              </a:defRPr>
            </a:lvl9pPr>
          </a:lstStyle>
          <a:p>
            <a:endParaRPr lang="nb-NO" dirty="0" smtClean="0"/>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2309" b="4295"/>
          <a:stretch/>
        </p:blipFill>
        <p:spPr bwMode="auto">
          <a:xfrm>
            <a:off x="971600" y="1305983"/>
            <a:ext cx="7128792" cy="507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83786"/>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n-NO" smtClean="0"/>
              <a:t>Side/Page</a:t>
            </a:r>
            <a:endParaRPr lang="nn-NO"/>
          </a:p>
        </p:txBody>
      </p:sp>
      <p:sp>
        <p:nvSpPr>
          <p:cNvPr id="3" name="Slide Number Placeholder 2"/>
          <p:cNvSpPr>
            <a:spLocks noGrp="1"/>
          </p:cNvSpPr>
          <p:nvPr>
            <p:ph type="sldNum" sz="quarter" idx="11"/>
          </p:nvPr>
        </p:nvSpPr>
        <p:spPr/>
        <p:txBody>
          <a:bodyPr/>
          <a:lstStyle/>
          <a:p>
            <a:fld id="{63EA7EC9-C502-407A-9237-34815B2AF5E8}" type="slidenum">
              <a:rPr lang="nn-NO" smtClean="0"/>
              <a:pPr/>
              <a:t>3</a:t>
            </a:fld>
            <a:endParaRPr lang="nn-NO" sz="900">
              <a:latin typeface="FranklinGothic" pitchFamily="1" charset="0"/>
            </a:endParaRPr>
          </a:p>
        </p:txBody>
      </p:sp>
      <p:sp>
        <p:nvSpPr>
          <p:cNvPr id="4" name="Date Placeholder 3"/>
          <p:cNvSpPr>
            <a:spLocks noGrp="1"/>
          </p:cNvSpPr>
          <p:nvPr>
            <p:ph type="dt" sz="half" idx="12"/>
          </p:nvPr>
        </p:nvSpPr>
        <p:spPr/>
        <p:txBody>
          <a:bodyPr/>
          <a:lstStyle/>
          <a:p>
            <a:fld id="{57BD0D94-F2F4-4A45-8FCC-3A2A521BD330}" type="datetime1">
              <a:rPr lang="nn-NO" smtClean="0"/>
              <a:pPr/>
              <a:t>31.10.2013</a:t>
            </a:fld>
            <a:endParaRPr lang="nn-NO"/>
          </a:p>
        </p:txBody>
      </p:sp>
      <p:pic>
        <p:nvPicPr>
          <p:cNvPr id="3074" name="83DBC67B-B7BF-4667-A401-BE89CCC02024" descr="83DBC67B-B7BF-4667-A401-BE89CCC02024"/>
          <p:cNvPicPr>
            <a:picLocks noChangeAspect="1" noChangeArrowheads="1"/>
          </p:cNvPicPr>
          <p:nvPr/>
        </p:nvPicPr>
        <p:blipFill rotWithShape="1">
          <a:blip r:embed="rId3">
            <a:extLst>
              <a:ext uri="{28A0092B-C50C-407E-A947-70E740481C1C}">
                <a14:useLocalDpi xmlns:a14="http://schemas.microsoft.com/office/drawing/2010/main" val="0"/>
              </a:ext>
            </a:extLst>
          </a:blip>
          <a:srcRect t="5527" b="5463"/>
          <a:stretch/>
        </p:blipFill>
        <p:spPr bwMode="auto">
          <a:xfrm>
            <a:off x="683568" y="1300715"/>
            <a:ext cx="7718365" cy="515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187663"/>
      </p:ext>
    </p:extLst>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n-NO" smtClean="0"/>
              <a:t>Side/Page</a:t>
            </a:r>
            <a:endParaRPr lang="nn-NO"/>
          </a:p>
        </p:txBody>
      </p:sp>
      <p:sp>
        <p:nvSpPr>
          <p:cNvPr id="3" name="Slide Number Placeholder 2"/>
          <p:cNvSpPr>
            <a:spLocks noGrp="1"/>
          </p:cNvSpPr>
          <p:nvPr>
            <p:ph type="sldNum" sz="quarter" idx="11"/>
          </p:nvPr>
        </p:nvSpPr>
        <p:spPr/>
        <p:txBody>
          <a:bodyPr/>
          <a:lstStyle/>
          <a:p>
            <a:fld id="{63EA7EC9-C502-407A-9237-34815B2AF5E8}" type="slidenum">
              <a:rPr lang="nn-NO" smtClean="0"/>
              <a:pPr/>
              <a:t>4</a:t>
            </a:fld>
            <a:endParaRPr lang="nn-NO" sz="900">
              <a:latin typeface="FranklinGothic" pitchFamily="1" charset="0"/>
            </a:endParaRPr>
          </a:p>
        </p:txBody>
      </p:sp>
      <p:sp>
        <p:nvSpPr>
          <p:cNvPr id="4" name="Date Placeholder 3"/>
          <p:cNvSpPr>
            <a:spLocks noGrp="1"/>
          </p:cNvSpPr>
          <p:nvPr>
            <p:ph type="dt" sz="half" idx="12"/>
          </p:nvPr>
        </p:nvSpPr>
        <p:spPr/>
        <p:txBody>
          <a:bodyPr/>
          <a:lstStyle/>
          <a:p>
            <a:fld id="{57BD0D94-F2F4-4A45-8FCC-3A2A521BD330}" type="datetime1">
              <a:rPr lang="nn-NO" smtClean="0"/>
              <a:pPr/>
              <a:t>31.10.2013</a:t>
            </a:fld>
            <a:endParaRPr lang="nn-NO"/>
          </a:p>
        </p:txBody>
      </p:sp>
      <p:pic>
        <p:nvPicPr>
          <p:cNvPr id="6" name="Picture 5"/>
          <p:cNvPicPr/>
          <p:nvPr/>
        </p:nvPicPr>
        <p:blipFill rotWithShape="1">
          <a:blip r:embed="rId3"/>
          <a:srcRect l="50060" t="10665" r="593" b="4322"/>
          <a:stretch/>
        </p:blipFill>
        <p:spPr bwMode="auto">
          <a:xfrm>
            <a:off x="0" y="1268760"/>
            <a:ext cx="9144000" cy="5256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5748443"/>
      </p:ext>
    </p:extLst>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n-NO" smtClean="0"/>
              <a:t>Side/Page</a:t>
            </a:r>
            <a:endParaRPr lang="nn-NO"/>
          </a:p>
        </p:txBody>
      </p:sp>
      <p:sp>
        <p:nvSpPr>
          <p:cNvPr id="3" name="Slide Number Placeholder 2"/>
          <p:cNvSpPr>
            <a:spLocks noGrp="1"/>
          </p:cNvSpPr>
          <p:nvPr>
            <p:ph type="sldNum" sz="quarter" idx="11"/>
          </p:nvPr>
        </p:nvSpPr>
        <p:spPr/>
        <p:txBody>
          <a:bodyPr/>
          <a:lstStyle/>
          <a:p>
            <a:fld id="{63EA7EC9-C502-407A-9237-34815B2AF5E8}" type="slidenum">
              <a:rPr lang="nn-NO" smtClean="0"/>
              <a:pPr/>
              <a:t>5</a:t>
            </a:fld>
            <a:endParaRPr lang="nn-NO" sz="900">
              <a:latin typeface="FranklinGothic" pitchFamily="1" charset="0"/>
            </a:endParaRPr>
          </a:p>
        </p:txBody>
      </p:sp>
      <p:sp>
        <p:nvSpPr>
          <p:cNvPr id="4" name="Date Placeholder 3"/>
          <p:cNvSpPr>
            <a:spLocks noGrp="1"/>
          </p:cNvSpPr>
          <p:nvPr>
            <p:ph type="dt" sz="half" idx="12"/>
          </p:nvPr>
        </p:nvSpPr>
        <p:spPr/>
        <p:txBody>
          <a:bodyPr/>
          <a:lstStyle/>
          <a:p>
            <a:fld id="{57BD0D94-F2F4-4A45-8FCC-3A2A521BD330}" type="datetime1">
              <a:rPr lang="nn-NO" smtClean="0"/>
              <a:pPr/>
              <a:t>31.10.2013</a:t>
            </a:fld>
            <a:endParaRPr lang="nn-NO"/>
          </a:p>
        </p:txBody>
      </p:sp>
      <p:pic>
        <p:nvPicPr>
          <p:cNvPr id="5" name="Picture 4"/>
          <p:cNvPicPr/>
          <p:nvPr/>
        </p:nvPicPr>
        <p:blipFill rotWithShape="1">
          <a:blip r:embed="rId3"/>
          <a:srcRect l="41960" t="31988" r="20012" b="5332"/>
          <a:stretch/>
        </p:blipFill>
        <p:spPr bwMode="auto">
          <a:xfrm>
            <a:off x="0" y="1268760"/>
            <a:ext cx="9144000" cy="5184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9080824"/>
      </p:ext>
    </p:extLst>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nn-NO" dirty="0" smtClean="0"/>
              <a:t>Side/Page</a:t>
            </a:r>
            <a:endParaRPr lang="nn-NO" dirty="0"/>
          </a:p>
        </p:txBody>
      </p:sp>
      <p:sp>
        <p:nvSpPr>
          <p:cNvPr id="5" name="Slide Number Placeholder 4"/>
          <p:cNvSpPr>
            <a:spLocks noGrp="1"/>
          </p:cNvSpPr>
          <p:nvPr>
            <p:ph type="sldNum" sz="quarter" idx="11"/>
          </p:nvPr>
        </p:nvSpPr>
        <p:spPr/>
        <p:txBody>
          <a:bodyPr/>
          <a:lstStyle/>
          <a:p>
            <a:fld id="{8D733279-DA23-4809-B6AF-33F849012C2A}" type="slidenum">
              <a:rPr lang="nn-NO" smtClean="0"/>
              <a:pPr/>
              <a:t>6</a:t>
            </a:fld>
            <a:endParaRPr lang="nn-NO" sz="900" dirty="0">
              <a:latin typeface="FranklinGothic" pitchFamily="1" charset="0"/>
            </a:endParaRPr>
          </a:p>
        </p:txBody>
      </p:sp>
      <p:sp>
        <p:nvSpPr>
          <p:cNvPr id="6" name="Date Placeholder 5"/>
          <p:cNvSpPr>
            <a:spLocks noGrp="1"/>
          </p:cNvSpPr>
          <p:nvPr>
            <p:ph type="dt" sz="half" idx="12"/>
          </p:nvPr>
        </p:nvSpPr>
        <p:spPr/>
        <p:txBody>
          <a:bodyPr/>
          <a:lstStyle/>
          <a:p>
            <a:fld id="{188A2A9E-D8F1-4F38-AA26-9B1595C0E8EE}" type="datetime1">
              <a:rPr lang="nn-NO" smtClean="0"/>
              <a:pPr/>
              <a:t>31.10.2013</a:t>
            </a:fld>
            <a:endParaRPr lang="nn-NO" dirty="0"/>
          </a:p>
        </p:txBody>
      </p:sp>
      <p:sp>
        <p:nvSpPr>
          <p:cNvPr id="7" name="Rectangle 3"/>
          <p:cNvSpPr txBox="1">
            <a:spLocks noChangeArrowheads="1"/>
          </p:cNvSpPr>
          <p:nvPr/>
        </p:nvSpPr>
        <p:spPr bwMode="auto">
          <a:xfrm>
            <a:off x="107504" y="1628800"/>
            <a:ext cx="900100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1" fontAlgn="base" hangingPunct="1">
              <a:spcBef>
                <a:spcPct val="20000"/>
              </a:spcBef>
              <a:spcAft>
                <a:spcPct val="0"/>
              </a:spcAft>
              <a:buChar char="•"/>
              <a:defRPr sz="19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1900">
                <a:solidFill>
                  <a:srgbClr val="000000"/>
                </a:solidFill>
                <a:latin typeface="+mn-lt"/>
              </a:defRPr>
            </a:lvl2pPr>
            <a:lvl3pPr marL="1143000" indent="-228600" algn="l" rtl="0" eaLnBrk="1" fontAlgn="base" hangingPunct="1">
              <a:spcBef>
                <a:spcPct val="20000"/>
              </a:spcBef>
              <a:spcAft>
                <a:spcPct val="0"/>
              </a:spcAft>
              <a:defRPr sz="1700">
                <a:solidFill>
                  <a:srgbClr val="000000"/>
                </a:solidFill>
                <a:latin typeface="+mn-lt"/>
              </a:defRPr>
            </a:lvl3pPr>
            <a:lvl4pPr marL="1600200" indent="-228600" algn="l" rtl="0" eaLnBrk="1" fontAlgn="base" hangingPunct="1">
              <a:spcBef>
                <a:spcPct val="20000"/>
              </a:spcBef>
              <a:spcAft>
                <a:spcPct val="0"/>
              </a:spcAft>
              <a:buChar char="–"/>
              <a:defRPr sz="1700">
                <a:solidFill>
                  <a:srgbClr val="000000"/>
                </a:solidFill>
                <a:latin typeface="+mn-lt"/>
              </a:defRPr>
            </a:lvl4pPr>
            <a:lvl5pPr marL="2057400" indent="-228600" algn="l" rtl="0" eaLnBrk="1" fontAlgn="base" hangingPunct="1">
              <a:spcBef>
                <a:spcPct val="20000"/>
              </a:spcBef>
              <a:spcAft>
                <a:spcPct val="0"/>
              </a:spcAft>
              <a:buChar char="»"/>
              <a:defRPr sz="1700">
                <a:solidFill>
                  <a:srgbClr val="000000"/>
                </a:solidFill>
                <a:latin typeface="+mn-lt"/>
              </a:defRPr>
            </a:lvl5pPr>
            <a:lvl6pPr marL="2514600" indent="-228600" algn="l" rtl="0" eaLnBrk="1" fontAlgn="base" hangingPunct="1">
              <a:spcBef>
                <a:spcPct val="20000"/>
              </a:spcBef>
              <a:spcAft>
                <a:spcPct val="0"/>
              </a:spcAft>
              <a:buChar char="»"/>
              <a:defRPr sz="1700">
                <a:solidFill>
                  <a:srgbClr val="000000"/>
                </a:solidFill>
                <a:latin typeface="+mn-lt"/>
              </a:defRPr>
            </a:lvl6pPr>
            <a:lvl7pPr marL="2971800" indent="-228600" algn="l" rtl="0" eaLnBrk="1" fontAlgn="base" hangingPunct="1">
              <a:spcBef>
                <a:spcPct val="20000"/>
              </a:spcBef>
              <a:spcAft>
                <a:spcPct val="0"/>
              </a:spcAft>
              <a:buChar char="»"/>
              <a:defRPr sz="1700">
                <a:solidFill>
                  <a:srgbClr val="000000"/>
                </a:solidFill>
                <a:latin typeface="+mn-lt"/>
              </a:defRPr>
            </a:lvl7pPr>
            <a:lvl8pPr marL="3429000" indent="-228600" algn="l" rtl="0" eaLnBrk="1" fontAlgn="base" hangingPunct="1">
              <a:spcBef>
                <a:spcPct val="20000"/>
              </a:spcBef>
              <a:spcAft>
                <a:spcPct val="0"/>
              </a:spcAft>
              <a:buChar char="»"/>
              <a:defRPr sz="1700">
                <a:solidFill>
                  <a:srgbClr val="000000"/>
                </a:solidFill>
                <a:latin typeface="+mn-lt"/>
              </a:defRPr>
            </a:lvl8pPr>
            <a:lvl9pPr marL="3886200" indent="-228600" algn="l" rtl="0" eaLnBrk="1" fontAlgn="base" hangingPunct="1">
              <a:spcBef>
                <a:spcPct val="20000"/>
              </a:spcBef>
              <a:spcAft>
                <a:spcPct val="0"/>
              </a:spcAft>
              <a:buChar char="»"/>
              <a:defRPr sz="1700">
                <a:solidFill>
                  <a:srgbClr val="000000"/>
                </a:solidFill>
                <a:latin typeface="+mn-lt"/>
              </a:defRPr>
            </a:lvl9pPr>
          </a:lstStyle>
          <a:p>
            <a:pPr marL="0" indent="0">
              <a:buNone/>
            </a:pPr>
            <a:r>
              <a:rPr lang="en-GB" sz="2600" b="1" dirty="0"/>
              <a:t>Converting resource wealth into human development is </a:t>
            </a:r>
            <a:r>
              <a:rPr lang="en-GB" sz="2600" b="1" dirty="0" smtClean="0"/>
              <a:t>challenging!</a:t>
            </a:r>
            <a:endParaRPr lang="en-GB" sz="2600" b="1" dirty="0"/>
          </a:p>
          <a:p>
            <a:pPr marL="0" indent="0">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58380156"/>
              </p:ext>
            </p:extLst>
          </p:nvPr>
        </p:nvGraphicFramePr>
        <p:xfrm>
          <a:off x="1020" y="2144067"/>
          <a:ext cx="9107484" cy="4324190"/>
        </p:xfrm>
        <a:graphic>
          <a:graphicData uri="http://schemas.openxmlformats.org/drawingml/2006/table">
            <a:tbl>
              <a:tblPr firstRow="1" bandRow="1">
                <a:tableStyleId>{7DF18680-E054-41AD-8BC1-D1AEF772440D}</a:tableStyleId>
              </a:tblPr>
              <a:tblGrid>
                <a:gridCol w="1079998"/>
                <a:gridCol w="3634998"/>
                <a:gridCol w="829000"/>
                <a:gridCol w="863999"/>
                <a:gridCol w="863999"/>
                <a:gridCol w="894115"/>
                <a:gridCol w="941375"/>
              </a:tblGrid>
              <a:tr h="591147">
                <a:tc gridSpan="2">
                  <a:txBody>
                    <a:bodyPr/>
                    <a:lstStyle/>
                    <a:p>
                      <a:r>
                        <a:rPr lang="en-US" sz="1700" dirty="0" smtClean="0"/>
                        <a:t>Human Development</a:t>
                      </a:r>
                      <a:r>
                        <a:rPr lang="en-US" sz="1700" baseline="0" dirty="0" smtClean="0"/>
                        <a:t> </a:t>
                      </a:r>
                      <a:r>
                        <a:rPr lang="en-US" sz="1700" dirty="0" smtClean="0"/>
                        <a:t>Index</a:t>
                      </a:r>
                      <a:endParaRPr lang="en-US" sz="1700" dirty="0"/>
                    </a:p>
                  </a:txBody>
                  <a:tcPr/>
                </a:tc>
                <a:tc hMerge="1">
                  <a:txBody>
                    <a:bodyPr/>
                    <a:lstStyle/>
                    <a:p>
                      <a:endParaRPr lang="en-US" sz="1700" dirty="0"/>
                    </a:p>
                  </a:txBody>
                  <a:tcPr/>
                </a:tc>
                <a:tc>
                  <a:txBody>
                    <a:bodyPr/>
                    <a:lstStyle/>
                    <a:p>
                      <a:endParaRPr lang="en-US" sz="1700" dirty="0"/>
                    </a:p>
                  </a:txBody>
                  <a:tcPr/>
                </a:tc>
                <a:tc>
                  <a:txBody>
                    <a:bodyPr/>
                    <a:lstStyle/>
                    <a:p>
                      <a:endParaRPr lang="en-US" sz="1700" dirty="0"/>
                    </a:p>
                  </a:txBody>
                  <a:tcPr/>
                </a:tc>
                <a:tc>
                  <a:txBody>
                    <a:bodyPr/>
                    <a:lstStyle/>
                    <a:p>
                      <a:endParaRPr lang="en-US" sz="1700" dirty="0"/>
                    </a:p>
                  </a:txBody>
                  <a:tcPr/>
                </a:tc>
                <a:tc>
                  <a:txBody>
                    <a:bodyPr/>
                    <a:lstStyle/>
                    <a:p>
                      <a:endParaRPr lang="en-US" sz="1700" dirty="0"/>
                    </a:p>
                  </a:txBody>
                  <a:tcPr/>
                </a:tc>
                <a:tc>
                  <a:txBody>
                    <a:bodyPr/>
                    <a:lstStyle/>
                    <a:p>
                      <a:endParaRPr lang="en-US" sz="1700" dirty="0"/>
                    </a:p>
                  </a:txBody>
                  <a:tcPr/>
                </a:tc>
              </a:tr>
              <a:tr h="591147">
                <a:tc>
                  <a:txBody>
                    <a:bodyPr/>
                    <a:lstStyle/>
                    <a:p>
                      <a:r>
                        <a:rPr lang="en-US" sz="1400" dirty="0" smtClean="0"/>
                        <a:t>HDI</a:t>
                      </a:r>
                      <a:endParaRPr lang="en-US" sz="1400" dirty="0"/>
                    </a:p>
                  </a:txBody>
                  <a:tcPr/>
                </a:tc>
                <a:tc>
                  <a:txBody>
                    <a:bodyPr/>
                    <a:lstStyle/>
                    <a:p>
                      <a:r>
                        <a:rPr lang="en-US" sz="1400" dirty="0" smtClean="0"/>
                        <a:t>HDI ranking</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64</a:t>
                      </a:r>
                      <a:endParaRPr lang="en-US" sz="1400" dirty="0"/>
                    </a:p>
                  </a:txBody>
                  <a:tcPr/>
                </a:tc>
                <a:tc>
                  <a:txBody>
                    <a:bodyPr/>
                    <a:lstStyle/>
                    <a:p>
                      <a:pPr algn="ctr"/>
                      <a:r>
                        <a:rPr lang="en-US" sz="1400" dirty="0" smtClean="0"/>
                        <a:t>85</a:t>
                      </a:r>
                      <a:endParaRPr lang="en-US" sz="1400" dirty="0"/>
                    </a:p>
                  </a:txBody>
                  <a:tcPr/>
                </a:tc>
                <a:tc>
                  <a:txBody>
                    <a:bodyPr/>
                    <a:lstStyle/>
                    <a:p>
                      <a:pPr algn="ctr"/>
                      <a:r>
                        <a:rPr lang="en-US" sz="1400" dirty="0" smtClean="0"/>
                        <a:t>136</a:t>
                      </a:r>
                      <a:endParaRPr lang="en-US" sz="1400" dirty="0"/>
                    </a:p>
                  </a:txBody>
                  <a:tcPr/>
                </a:tc>
                <a:tc>
                  <a:txBody>
                    <a:bodyPr/>
                    <a:lstStyle/>
                    <a:p>
                      <a:pPr algn="ctr"/>
                      <a:r>
                        <a:rPr lang="en-US" sz="1400" dirty="0" smtClean="0">
                          <a:solidFill>
                            <a:srgbClr val="FF0000"/>
                          </a:solidFill>
                        </a:rPr>
                        <a:t>153</a:t>
                      </a:r>
                      <a:endParaRPr lang="en-US" sz="1400" dirty="0">
                        <a:solidFill>
                          <a:srgbClr val="FF0000"/>
                        </a:solidFill>
                      </a:endParaRPr>
                    </a:p>
                  </a:txBody>
                  <a:tcPr/>
                </a:tc>
              </a:tr>
              <a:tr h="441516">
                <a:tc>
                  <a:txBody>
                    <a:bodyPr/>
                    <a:lstStyle/>
                    <a:p>
                      <a:r>
                        <a:rPr lang="en-US" sz="1400" dirty="0" smtClean="0"/>
                        <a:t>Income</a:t>
                      </a:r>
                      <a:endParaRPr lang="en-US" sz="1400" dirty="0"/>
                    </a:p>
                  </a:txBody>
                  <a:tcPr/>
                </a:tc>
                <a:tc>
                  <a:txBody>
                    <a:bodyPr/>
                    <a:lstStyle/>
                    <a:p>
                      <a:r>
                        <a:rPr lang="it-IT" sz="1400" dirty="0" smtClean="0">
                          <a:effectLst/>
                        </a:rPr>
                        <a:t>GNI per capita in PPP (</a:t>
                      </a:r>
                      <a:r>
                        <a:rPr lang="it-IT" sz="1400" dirty="0" err="1" smtClean="0">
                          <a:effectLst/>
                        </a:rPr>
                        <a:t>constant</a:t>
                      </a:r>
                      <a:r>
                        <a:rPr lang="it-IT" sz="1400" baseline="0" dirty="0" smtClean="0">
                          <a:effectLst/>
                        </a:rPr>
                        <a:t> $) </a:t>
                      </a:r>
                      <a:endParaRPr lang="it-IT" sz="1400" dirty="0" smtClean="0">
                        <a:effectLst/>
                      </a:endParaRPr>
                    </a:p>
                  </a:txBody>
                  <a:tcPr/>
                </a:tc>
                <a:tc>
                  <a:txBody>
                    <a:bodyPr/>
                    <a:lstStyle/>
                    <a:p>
                      <a:pPr algn="ctr"/>
                      <a:r>
                        <a:rPr lang="en-US" sz="1400" dirty="0" smtClean="0"/>
                        <a:t>48</a:t>
                      </a:r>
                      <a:r>
                        <a:rPr lang="en-US" sz="1400" baseline="0" dirty="0" smtClean="0"/>
                        <a:t> </a:t>
                      </a:r>
                      <a:r>
                        <a:rPr lang="en-US" sz="1400" dirty="0" smtClean="0"/>
                        <a:t>688</a:t>
                      </a:r>
                      <a:endParaRPr lang="en-US" sz="1400" dirty="0"/>
                    </a:p>
                  </a:txBody>
                  <a:tcPr/>
                </a:tc>
                <a:tc>
                  <a:txBody>
                    <a:bodyPr/>
                    <a:lstStyle/>
                    <a:p>
                      <a:pPr algn="ctr"/>
                      <a:r>
                        <a:rPr lang="en-US" sz="1400" dirty="0" smtClean="0"/>
                        <a:t>13</a:t>
                      </a:r>
                      <a:r>
                        <a:rPr lang="en-US" sz="1400" baseline="0" dirty="0" smtClean="0"/>
                        <a:t> </a:t>
                      </a:r>
                      <a:r>
                        <a:rPr lang="en-US" sz="1400" dirty="0" smtClean="0"/>
                        <a:t>676</a:t>
                      </a:r>
                      <a:endParaRPr lang="en-US" sz="1400" dirty="0"/>
                    </a:p>
                  </a:txBody>
                  <a:tcPr/>
                </a:tc>
                <a:tc>
                  <a:txBody>
                    <a:bodyPr/>
                    <a:lstStyle/>
                    <a:p>
                      <a:pPr algn="ctr"/>
                      <a:r>
                        <a:rPr lang="en-US" sz="1400" dirty="0" smtClean="0"/>
                        <a:t>10</a:t>
                      </a:r>
                      <a:r>
                        <a:rPr lang="en-US" sz="1400" baseline="0" dirty="0" smtClean="0"/>
                        <a:t> </a:t>
                      </a:r>
                      <a:r>
                        <a:rPr lang="en-US" sz="1400" dirty="0" smtClean="0"/>
                        <a:t>152</a:t>
                      </a:r>
                      <a:endParaRPr lang="en-US" sz="1400" dirty="0"/>
                    </a:p>
                  </a:txBody>
                  <a:tcPr/>
                </a:tc>
                <a:tc>
                  <a:txBody>
                    <a:bodyPr/>
                    <a:lstStyle/>
                    <a:p>
                      <a:pPr algn="ctr"/>
                      <a:r>
                        <a:rPr lang="en-US" sz="1400" u="sng" dirty="0" smtClean="0"/>
                        <a:t>21</a:t>
                      </a:r>
                      <a:r>
                        <a:rPr lang="en-US" sz="1400" u="sng" baseline="0" dirty="0" smtClean="0"/>
                        <a:t> 715</a:t>
                      </a:r>
                      <a:endParaRPr lang="en-US" sz="1400" u="sng" dirty="0"/>
                    </a:p>
                  </a:txBody>
                  <a:tcPr/>
                </a:tc>
                <a:tc>
                  <a:txBody>
                    <a:bodyPr/>
                    <a:lstStyle/>
                    <a:p>
                      <a:pPr algn="ctr"/>
                      <a:r>
                        <a:rPr lang="en-US" sz="1400" dirty="0" smtClean="0">
                          <a:solidFill>
                            <a:srgbClr val="FF0000"/>
                          </a:solidFill>
                        </a:rPr>
                        <a:t>2</a:t>
                      </a:r>
                      <a:r>
                        <a:rPr lang="en-US" sz="1400" baseline="0" dirty="0" smtClean="0">
                          <a:solidFill>
                            <a:srgbClr val="FF0000"/>
                          </a:solidFill>
                        </a:rPr>
                        <a:t> </a:t>
                      </a:r>
                      <a:r>
                        <a:rPr lang="en-US" sz="1400" dirty="0" smtClean="0">
                          <a:solidFill>
                            <a:srgbClr val="FF0000"/>
                          </a:solidFill>
                        </a:rPr>
                        <a:t>102</a:t>
                      </a:r>
                      <a:endParaRPr lang="en-US" sz="1400" dirty="0">
                        <a:solidFill>
                          <a:srgbClr val="FF0000"/>
                        </a:solidFill>
                      </a:endParaRPr>
                    </a:p>
                  </a:txBody>
                  <a:tcPr/>
                </a:tc>
              </a:tr>
              <a:tr h="591147">
                <a:tc>
                  <a:txBody>
                    <a:bodyPr/>
                    <a:lstStyle/>
                    <a:p>
                      <a:r>
                        <a:rPr lang="en-US" sz="1400" dirty="0" smtClean="0"/>
                        <a:t>Health</a:t>
                      </a:r>
                      <a:endParaRPr lang="en-US" sz="1400" dirty="0"/>
                    </a:p>
                  </a:txBody>
                  <a:tcPr/>
                </a:tc>
                <a:tc>
                  <a:txBody>
                    <a:bodyPr/>
                    <a:lstStyle/>
                    <a:p>
                      <a:r>
                        <a:rPr lang="en-GB" sz="1400" dirty="0" smtClean="0">
                          <a:effectLst/>
                        </a:rPr>
                        <a:t>Life expectancy at birth</a:t>
                      </a:r>
                      <a:r>
                        <a:rPr lang="en-GB" sz="1400" baseline="0" dirty="0" smtClean="0">
                          <a:effectLst/>
                        </a:rPr>
                        <a:t> (years)</a:t>
                      </a:r>
                      <a:endParaRPr lang="en-GB" sz="1400" dirty="0" smtClean="0">
                        <a:effectLst/>
                      </a:endParaRPr>
                    </a:p>
                  </a:txBody>
                  <a:tcPr/>
                </a:tc>
                <a:tc>
                  <a:txBody>
                    <a:bodyPr/>
                    <a:lstStyle/>
                    <a:p>
                      <a:pPr algn="ctr"/>
                      <a:r>
                        <a:rPr lang="en-US" sz="1400" dirty="0" smtClean="0"/>
                        <a:t>81,3</a:t>
                      </a:r>
                      <a:endParaRPr lang="en-US" sz="1400" dirty="0"/>
                    </a:p>
                  </a:txBody>
                  <a:tcPr/>
                </a:tc>
                <a:tc>
                  <a:txBody>
                    <a:bodyPr/>
                    <a:lstStyle/>
                    <a:p>
                      <a:pPr algn="ctr"/>
                      <a:r>
                        <a:rPr lang="en-US" sz="1400" dirty="0" smtClean="0"/>
                        <a:t>74,5</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73,8</a:t>
                      </a:r>
                    </a:p>
                  </a:txBody>
                  <a:tcPr/>
                </a:tc>
                <a:tc>
                  <a:txBody>
                    <a:bodyPr/>
                    <a:lstStyle/>
                    <a:p>
                      <a:pPr algn="ctr"/>
                      <a:r>
                        <a:rPr lang="en-US" sz="1400" dirty="0" smtClean="0">
                          <a:solidFill>
                            <a:srgbClr val="FF0000"/>
                          </a:solidFill>
                        </a:rPr>
                        <a:t>51,4</a:t>
                      </a:r>
                      <a:endParaRPr lang="en-US" sz="1400" dirty="0">
                        <a:solidFill>
                          <a:srgbClr val="FF0000"/>
                        </a:solidFill>
                      </a:endParaRPr>
                    </a:p>
                  </a:txBody>
                  <a:tcPr/>
                </a:tc>
                <a:tc>
                  <a:txBody>
                    <a:bodyPr/>
                    <a:lstStyle/>
                    <a:p>
                      <a:pPr algn="ctr"/>
                      <a:r>
                        <a:rPr lang="en-US" sz="1400" dirty="0" smtClean="0"/>
                        <a:t>52,3</a:t>
                      </a:r>
                      <a:endParaRPr lang="en-US" sz="1400" dirty="0"/>
                    </a:p>
                  </a:txBody>
                  <a:tcPr/>
                </a:tc>
              </a:tr>
              <a:tr h="591147">
                <a:tc>
                  <a:txBody>
                    <a:bodyPr/>
                    <a:lstStyle/>
                    <a:p>
                      <a:r>
                        <a:rPr lang="en-US" sz="1400" dirty="0" smtClean="0"/>
                        <a:t>Health</a:t>
                      </a:r>
                      <a:endParaRPr lang="en-US" sz="1400" dirty="0"/>
                    </a:p>
                  </a:txBody>
                  <a:tcPr/>
                </a:tc>
                <a:tc>
                  <a:txBody>
                    <a:bodyPr/>
                    <a:lstStyle/>
                    <a:p>
                      <a:r>
                        <a:rPr lang="en-US" sz="1400" dirty="0" smtClean="0"/>
                        <a:t>Under-five</a:t>
                      </a:r>
                      <a:r>
                        <a:rPr lang="en-US" sz="1400" baseline="0" dirty="0" smtClean="0"/>
                        <a:t> mortality (per 1000)</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19</a:t>
                      </a:r>
                      <a:endParaRPr lang="en-US" sz="1400" dirty="0"/>
                    </a:p>
                  </a:txBody>
                  <a:tcPr/>
                </a:tc>
                <a:tc>
                  <a:txBody>
                    <a:bodyPr/>
                    <a:lstStyle/>
                    <a:p>
                      <a:pPr algn="ctr"/>
                      <a:r>
                        <a:rPr lang="en-US" sz="1400" dirty="0" smtClean="0"/>
                        <a:t>121</a:t>
                      </a:r>
                      <a:endParaRPr lang="en-US" sz="1400" dirty="0"/>
                    </a:p>
                  </a:txBody>
                  <a:tcPr/>
                </a:tc>
                <a:tc>
                  <a:txBody>
                    <a:bodyPr/>
                    <a:lstStyle/>
                    <a:p>
                      <a:pPr algn="ctr"/>
                      <a:r>
                        <a:rPr lang="en-US" sz="1400" dirty="0" smtClean="0">
                          <a:solidFill>
                            <a:srgbClr val="FF0000"/>
                          </a:solidFill>
                        </a:rPr>
                        <a:t>143</a:t>
                      </a:r>
                      <a:endParaRPr lang="en-US" sz="1400" dirty="0">
                        <a:solidFill>
                          <a:srgbClr val="FF0000"/>
                        </a:solidFill>
                      </a:endParaRPr>
                    </a:p>
                  </a:txBody>
                  <a:tcPr/>
                </a:tc>
              </a:tr>
              <a:tr h="591147">
                <a:tc>
                  <a:txBody>
                    <a:bodyPr/>
                    <a:lstStyle/>
                    <a:p>
                      <a:r>
                        <a:rPr lang="en-US" sz="1400" dirty="0" smtClean="0"/>
                        <a:t>Education</a:t>
                      </a:r>
                      <a:endParaRPr lang="en-US" sz="1400" dirty="0"/>
                    </a:p>
                  </a:txBody>
                  <a:tcPr/>
                </a:tc>
                <a:tc>
                  <a:txBody>
                    <a:bodyPr/>
                    <a:lstStyle/>
                    <a:p>
                      <a:r>
                        <a:rPr lang="en-GB" sz="1400" dirty="0" smtClean="0">
                          <a:effectLst/>
                        </a:rPr>
                        <a:t>Mean years of schooling </a:t>
                      </a:r>
                      <a:r>
                        <a:rPr lang="en-US" sz="1400" dirty="0" smtClean="0">
                          <a:effectLst/>
                        </a:rPr>
                        <a:t>(years)</a:t>
                      </a:r>
                      <a:endParaRPr lang="en-GB" sz="1400" dirty="0" smtClean="0">
                        <a:effectLst/>
                      </a:endParaRPr>
                    </a:p>
                  </a:txBody>
                  <a:tcPr/>
                </a:tc>
                <a:tc>
                  <a:txBody>
                    <a:bodyPr/>
                    <a:lstStyle/>
                    <a:p>
                      <a:pPr algn="ctr"/>
                      <a:r>
                        <a:rPr lang="en-US" sz="1400" dirty="0" smtClean="0"/>
                        <a:t>12,6</a:t>
                      </a:r>
                      <a:endParaRPr lang="en-US" sz="1400" dirty="0"/>
                    </a:p>
                  </a:txBody>
                  <a:tcPr/>
                </a:tc>
                <a:tc>
                  <a:txBody>
                    <a:bodyPr/>
                    <a:lstStyle/>
                    <a:p>
                      <a:pPr algn="ctr"/>
                      <a:r>
                        <a:rPr lang="en-US" sz="1400" dirty="0" smtClean="0"/>
                        <a:t>9,5</a:t>
                      </a:r>
                      <a:endParaRPr lang="en-US" sz="1400" dirty="0"/>
                    </a:p>
                  </a:txBody>
                  <a:tcPr/>
                </a:tc>
                <a:tc>
                  <a:txBody>
                    <a:bodyPr/>
                    <a:lstStyle/>
                    <a:p>
                      <a:pPr algn="ctr"/>
                      <a:r>
                        <a:rPr lang="en-US" sz="1400" dirty="0" smtClean="0"/>
                        <a:t>7,2</a:t>
                      </a:r>
                      <a:endParaRPr lang="en-US" sz="1400" dirty="0"/>
                    </a:p>
                  </a:txBody>
                  <a:tcPr/>
                </a:tc>
                <a:tc>
                  <a:txBody>
                    <a:bodyPr/>
                    <a:lstStyle/>
                    <a:p>
                      <a:pPr algn="ctr"/>
                      <a:r>
                        <a:rPr lang="en-US" sz="1400" dirty="0" smtClean="0"/>
                        <a:t>5,4</a:t>
                      </a:r>
                      <a:endParaRPr lang="en-US" sz="1400" dirty="0"/>
                    </a:p>
                  </a:txBody>
                  <a:tcPr/>
                </a:tc>
                <a:tc>
                  <a:txBody>
                    <a:bodyPr/>
                    <a:lstStyle/>
                    <a:p>
                      <a:pPr algn="ctr"/>
                      <a:r>
                        <a:rPr lang="en-US" sz="1400" dirty="0" smtClean="0">
                          <a:solidFill>
                            <a:srgbClr val="FF0000"/>
                          </a:solidFill>
                        </a:rPr>
                        <a:t>5,2</a:t>
                      </a:r>
                      <a:endParaRPr lang="en-US" sz="1400" dirty="0">
                        <a:solidFill>
                          <a:srgbClr val="FF0000"/>
                        </a:solidFill>
                      </a:endParaRPr>
                    </a:p>
                  </a:txBody>
                  <a:tcPr/>
                </a:tc>
              </a:tr>
              <a:tr h="591147">
                <a:tc>
                  <a:txBody>
                    <a:bodyPr/>
                    <a:lstStyle/>
                    <a:p>
                      <a:r>
                        <a:rPr lang="en-US" sz="1400" dirty="0" smtClean="0"/>
                        <a:t>Education</a:t>
                      </a:r>
                      <a:endParaRPr lang="en-US" sz="1400" dirty="0"/>
                    </a:p>
                  </a:txBody>
                  <a:tcPr/>
                </a:tc>
                <a:tc>
                  <a:txBody>
                    <a:bodyPr/>
                    <a:lstStyle/>
                    <a:p>
                      <a:r>
                        <a:rPr lang="en-US" sz="1400" dirty="0" smtClean="0"/>
                        <a:t>Public</a:t>
                      </a:r>
                      <a:r>
                        <a:rPr lang="en-US" sz="1400" baseline="0" dirty="0" smtClean="0"/>
                        <a:t> exp. on education (% of GDP)</a:t>
                      </a:r>
                      <a:endParaRPr lang="en-US" sz="1400" dirty="0"/>
                    </a:p>
                  </a:txBody>
                  <a:tcPr/>
                </a:tc>
                <a:tc>
                  <a:txBody>
                    <a:bodyPr/>
                    <a:lstStyle/>
                    <a:p>
                      <a:pPr algn="ctr"/>
                      <a:r>
                        <a:rPr lang="en-US" sz="1400" dirty="0" smtClean="0"/>
                        <a:t>7,3</a:t>
                      </a:r>
                      <a:endParaRPr lang="en-US" sz="1400" dirty="0"/>
                    </a:p>
                  </a:txBody>
                  <a:tcPr/>
                </a:tc>
                <a:tc>
                  <a:txBody>
                    <a:bodyPr/>
                    <a:lstStyle/>
                    <a:p>
                      <a:pPr algn="ctr"/>
                      <a:r>
                        <a:rPr lang="en-US" sz="1400" dirty="0" smtClean="0"/>
                        <a:t>5,8</a:t>
                      </a:r>
                      <a:endParaRPr lang="en-US" sz="1400" dirty="0"/>
                    </a:p>
                  </a:txBody>
                  <a:tcPr/>
                </a:tc>
                <a:tc>
                  <a:txBody>
                    <a:bodyPr/>
                    <a:lstStyle/>
                    <a:p>
                      <a:pPr algn="ctr"/>
                      <a:r>
                        <a:rPr lang="en-US" sz="1400" dirty="0" smtClean="0"/>
                        <a:t>5,7</a:t>
                      </a:r>
                      <a:endParaRPr lang="en-US" sz="1400" dirty="0"/>
                    </a:p>
                  </a:txBody>
                  <a:tcPr/>
                </a:tc>
                <a:tc>
                  <a:txBody>
                    <a:bodyPr/>
                    <a:lstStyle/>
                    <a:p>
                      <a:pPr algn="ctr"/>
                      <a:r>
                        <a:rPr lang="en-US" sz="1400" dirty="0" smtClean="0">
                          <a:solidFill>
                            <a:srgbClr val="FF0000"/>
                          </a:solidFill>
                        </a:rPr>
                        <a:t>0,7</a:t>
                      </a:r>
                      <a:endParaRPr lang="en-US" sz="1400" dirty="0">
                        <a:solidFill>
                          <a:srgbClr val="FF0000"/>
                        </a:solidFill>
                      </a:endParaRPr>
                    </a:p>
                  </a:txBody>
                  <a:tcPr/>
                </a:tc>
                <a:tc>
                  <a:txBody>
                    <a:bodyPr/>
                    <a:lstStyle/>
                    <a:p>
                      <a:pPr algn="ctr"/>
                      <a:r>
                        <a:rPr lang="en-US" sz="1400" dirty="0" err="1" smtClean="0"/>
                        <a:t>n.a</a:t>
                      </a:r>
                      <a:r>
                        <a:rPr lang="en-US" sz="1400" dirty="0" smtClean="0"/>
                        <a:t>.</a:t>
                      </a:r>
                      <a:endParaRPr lang="en-US" sz="1400" dirty="0"/>
                    </a:p>
                  </a:txBody>
                  <a:tcPr/>
                </a:tc>
              </a:tr>
              <a:tr h="335792">
                <a:tc>
                  <a:txBody>
                    <a:bodyPr/>
                    <a:lstStyle/>
                    <a:p>
                      <a:endParaRPr lang="en-US" sz="1400" dirty="0"/>
                    </a:p>
                  </a:txBody>
                  <a:tcPr>
                    <a:solidFill>
                      <a:schemeClr val="bg2">
                        <a:lumMod val="90000"/>
                      </a:schemeClr>
                    </a:solidFill>
                  </a:tcPr>
                </a:tc>
                <a:tc>
                  <a:txBody>
                    <a:bodyPr/>
                    <a:lstStyle/>
                    <a:p>
                      <a:r>
                        <a:rPr lang="en-US" sz="1400" dirty="0" smtClean="0"/>
                        <a:t>Resource rent in 2011</a:t>
                      </a:r>
                      <a:r>
                        <a:rPr lang="en-US" sz="1400" baseline="0" dirty="0" smtClean="0"/>
                        <a:t> (% of GDP)</a:t>
                      </a:r>
                      <a:endParaRPr lang="en-US" sz="1400" dirty="0"/>
                    </a:p>
                  </a:txBody>
                  <a:tcPr>
                    <a:solidFill>
                      <a:schemeClr val="bg2">
                        <a:lumMod val="90000"/>
                      </a:schemeClr>
                    </a:solidFill>
                  </a:tcPr>
                </a:tc>
                <a:tc>
                  <a:txBody>
                    <a:bodyPr/>
                    <a:lstStyle/>
                    <a:p>
                      <a:pPr algn="ctr"/>
                      <a:r>
                        <a:rPr lang="en-US" sz="1400" dirty="0" smtClean="0"/>
                        <a:t>13,6</a:t>
                      </a:r>
                      <a:endParaRPr lang="en-US" sz="1400" dirty="0"/>
                    </a:p>
                  </a:txBody>
                  <a:tcPr>
                    <a:solidFill>
                      <a:schemeClr val="bg2">
                        <a:lumMod val="90000"/>
                      </a:schemeClr>
                    </a:solidFill>
                  </a:tcPr>
                </a:tc>
                <a:tc>
                  <a:txBody>
                    <a:bodyPr/>
                    <a:lstStyle/>
                    <a:p>
                      <a:pPr algn="ctr"/>
                      <a:r>
                        <a:rPr lang="en-US" sz="1400" dirty="0" smtClean="0"/>
                        <a:t>10,3</a:t>
                      </a:r>
                      <a:endParaRPr lang="en-US" sz="1400" dirty="0"/>
                    </a:p>
                  </a:txBody>
                  <a:tcPr>
                    <a:solidFill>
                      <a:schemeClr val="bg2">
                        <a:lumMod val="90000"/>
                      </a:schemeClr>
                    </a:solidFill>
                  </a:tcPr>
                </a:tc>
                <a:tc>
                  <a:txBody>
                    <a:bodyPr/>
                    <a:lstStyle/>
                    <a:p>
                      <a:pPr algn="ctr"/>
                      <a:r>
                        <a:rPr lang="en-US" sz="1400" dirty="0" smtClean="0"/>
                        <a:t>5,7</a:t>
                      </a:r>
                      <a:endParaRPr lang="en-US" sz="1400" dirty="0"/>
                    </a:p>
                  </a:txBody>
                  <a:tcPr>
                    <a:solidFill>
                      <a:schemeClr val="bg2">
                        <a:lumMod val="90000"/>
                      </a:schemeClr>
                    </a:solidFill>
                  </a:tcPr>
                </a:tc>
                <a:tc>
                  <a:txBody>
                    <a:bodyPr/>
                    <a:lstStyle/>
                    <a:p>
                      <a:pPr algn="ctr"/>
                      <a:r>
                        <a:rPr lang="en-US" sz="1400" dirty="0" smtClean="0">
                          <a:solidFill>
                            <a:srgbClr val="FF0000"/>
                          </a:solidFill>
                        </a:rPr>
                        <a:t>44,7</a:t>
                      </a:r>
                      <a:endParaRPr lang="en-US" sz="1400" dirty="0">
                        <a:solidFill>
                          <a:srgbClr val="FF0000"/>
                        </a:solidFill>
                      </a:endParaRPr>
                    </a:p>
                  </a:txBody>
                  <a:tcPr>
                    <a:solidFill>
                      <a:schemeClr val="bg2">
                        <a:lumMod val="90000"/>
                      </a:schemeClr>
                    </a:solidFill>
                  </a:tcPr>
                </a:tc>
                <a:tc>
                  <a:txBody>
                    <a:bodyPr/>
                    <a:lstStyle/>
                    <a:p>
                      <a:pPr algn="ctr"/>
                      <a:r>
                        <a:rPr lang="en-US" sz="1400" dirty="0" smtClean="0"/>
                        <a:t>35,6</a:t>
                      </a:r>
                      <a:endParaRPr lang="en-US" sz="1400" dirty="0"/>
                    </a:p>
                  </a:txBody>
                  <a:tcPr>
                    <a:solidFill>
                      <a:schemeClr val="bg2">
                        <a:lumMod val="90000"/>
                      </a:schemeClr>
                    </a:solidFill>
                  </a:tcPr>
                </a:tc>
              </a:tr>
            </a:tbl>
          </a:graphicData>
        </a:graphic>
      </p:graphicFrame>
      <p:pic>
        <p:nvPicPr>
          <p:cNvPr id="1027" name="Picture 3" descr="\\MFADIR.NO\Data\Userdata\OSL2\Media\svos\Pictures\e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2144066"/>
            <a:ext cx="936104" cy="5920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FADIR.NO\Data\Userdata\OSL2\Media\svos\Pictures\n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7" y="2144065"/>
            <a:ext cx="864095" cy="5921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FADIR.NO\Data\Userdata\OSL2\Media\svos\Pictures\mal.png"/>
          <p:cNvPicPr>
            <a:picLocks noChangeAspect="1" noChangeArrowheads="1"/>
          </p:cNvPicPr>
          <p:nvPr/>
        </p:nvPicPr>
        <p:blipFill rotWithShape="1">
          <a:blip r:embed="rId5">
            <a:extLst>
              <a:ext uri="{28A0092B-C50C-407E-A947-70E740481C1C}">
                <a14:useLocalDpi xmlns:a14="http://schemas.microsoft.com/office/drawing/2010/main" val="0"/>
              </a:ext>
            </a:extLst>
          </a:blip>
          <a:srcRect r="-124"/>
          <a:stretch/>
        </p:blipFill>
        <p:spPr bwMode="auto">
          <a:xfrm>
            <a:off x="5580111" y="2144067"/>
            <a:ext cx="864097" cy="5920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FADIR.NO\Data\Userdata\OSL2\Media\svos\Pictures\br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5702" y="2144067"/>
            <a:ext cx="842602" cy="59209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MFADIR.NO\Data\Userdata\OSL2\Media\svos\Pictures\ni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4408" y="2144067"/>
            <a:ext cx="899592" cy="5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619716"/>
      </p:ext>
    </p:extLst>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nn-NO" smtClean="0"/>
              <a:t>Side/Page</a:t>
            </a:r>
            <a:endParaRPr lang="nn-NO"/>
          </a:p>
        </p:txBody>
      </p:sp>
      <p:sp>
        <p:nvSpPr>
          <p:cNvPr id="3" name="Slide Number Placeholder 2"/>
          <p:cNvSpPr>
            <a:spLocks noGrp="1"/>
          </p:cNvSpPr>
          <p:nvPr>
            <p:ph type="sldNum" sz="quarter" idx="11"/>
          </p:nvPr>
        </p:nvSpPr>
        <p:spPr/>
        <p:txBody>
          <a:bodyPr/>
          <a:lstStyle/>
          <a:p>
            <a:fld id="{63EA7EC9-C502-407A-9237-34815B2AF5E8}" type="slidenum">
              <a:rPr lang="nn-NO" smtClean="0"/>
              <a:pPr/>
              <a:t>7</a:t>
            </a:fld>
            <a:endParaRPr lang="nn-NO" sz="900">
              <a:latin typeface="FranklinGothic" pitchFamily="1" charset="0"/>
            </a:endParaRPr>
          </a:p>
        </p:txBody>
      </p:sp>
      <p:sp>
        <p:nvSpPr>
          <p:cNvPr id="4" name="Date Placeholder 3"/>
          <p:cNvSpPr>
            <a:spLocks noGrp="1"/>
          </p:cNvSpPr>
          <p:nvPr>
            <p:ph type="dt" sz="half" idx="12"/>
          </p:nvPr>
        </p:nvSpPr>
        <p:spPr/>
        <p:txBody>
          <a:bodyPr/>
          <a:lstStyle/>
          <a:p>
            <a:fld id="{57BD0D94-F2F4-4A45-8FCC-3A2A521BD330}" type="datetime1">
              <a:rPr lang="nn-NO" smtClean="0"/>
              <a:pPr/>
              <a:t>31.10.2013</a:t>
            </a:fld>
            <a:endParaRPr lang="nn-NO"/>
          </a:p>
        </p:txBody>
      </p:sp>
      <p:pic>
        <p:nvPicPr>
          <p:cNvPr id="6146" name="Picture 2" descr="\\MFADIR.NO\Data\Userdata\OSL2\Media\svos\Pictures\Fig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39" r="1227" b="21033"/>
          <a:stretch/>
        </p:blipFill>
        <p:spPr bwMode="auto">
          <a:xfrm>
            <a:off x="179512" y="1412776"/>
            <a:ext cx="8732932" cy="497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434146"/>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nn-NO" dirty="0" smtClean="0"/>
              <a:t>Side/Page</a:t>
            </a:r>
            <a:endParaRPr lang="nn-NO" dirty="0"/>
          </a:p>
        </p:txBody>
      </p:sp>
      <p:sp>
        <p:nvSpPr>
          <p:cNvPr id="5" name="Slide Number Placeholder 4"/>
          <p:cNvSpPr>
            <a:spLocks noGrp="1"/>
          </p:cNvSpPr>
          <p:nvPr>
            <p:ph type="sldNum" sz="quarter" idx="11"/>
          </p:nvPr>
        </p:nvSpPr>
        <p:spPr/>
        <p:txBody>
          <a:bodyPr/>
          <a:lstStyle/>
          <a:p>
            <a:fld id="{8D733279-DA23-4809-B6AF-33F849012C2A}" type="slidenum">
              <a:rPr lang="nn-NO" smtClean="0"/>
              <a:pPr/>
              <a:t>8</a:t>
            </a:fld>
            <a:endParaRPr lang="nn-NO" sz="900" dirty="0">
              <a:latin typeface="FranklinGothic" pitchFamily="1" charset="0"/>
            </a:endParaRPr>
          </a:p>
        </p:txBody>
      </p:sp>
      <p:sp>
        <p:nvSpPr>
          <p:cNvPr id="6" name="Date Placeholder 5"/>
          <p:cNvSpPr>
            <a:spLocks noGrp="1"/>
          </p:cNvSpPr>
          <p:nvPr>
            <p:ph type="dt" sz="half" idx="12"/>
          </p:nvPr>
        </p:nvSpPr>
        <p:spPr/>
        <p:txBody>
          <a:bodyPr/>
          <a:lstStyle/>
          <a:p>
            <a:fld id="{188A2A9E-D8F1-4F38-AA26-9B1595C0E8EE}" type="datetime1">
              <a:rPr lang="nn-NO" smtClean="0"/>
              <a:pPr/>
              <a:t>31.10.2013</a:t>
            </a:fld>
            <a:endParaRPr lang="nn-NO" dirty="0"/>
          </a:p>
        </p:txBody>
      </p:sp>
      <p:sp>
        <p:nvSpPr>
          <p:cNvPr id="7" name="Rectangle 3"/>
          <p:cNvSpPr txBox="1">
            <a:spLocks noChangeArrowheads="1"/>
          </p:cNvSpPr>
          <p:nvPr/>
        </p:nvSpPr>
        <p:spPr bwMode="auto">
          <a:xfrm>
            <a:off x="609600" y="1700808"/>
            <a:ext cx="6698704" cy="439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19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1900">
                <a:solidFill>
                  <a:srgbClr val="000000"/>
                </a:solidFill>
                <a:latin typeface="+mn-lt"/>
              </a:defRPr>
            </a:lvl2pPr>
            <a:lvl3pPr marL="1143000" indent="-228600" algn="l" rtl="0" eaLnBrk="1" fontAlgn="base" hangingPunct="1">
              <a:spcBef>
                <a:spcPct val="20000"/>
              </a:spcBef>
              <a:spcAft>
                <a:spcPct val="0"/>
              </a:spcAft>
              <a:defRPr sz="1700">
                <a:solidFill>
                  <a:srgbClr val="000000"/>
                </a:solidFill>
                <a:latin typeface="+mn-lt"/>
              </a:defRPr>
            </a:lvl3pPr>
            <a:lvl4pPr marL="1600200" indent="-228600" algn="l" rtl="0" eaLnBrk="1" fontAlgn="base" hangingPunct="1">
              <a:spcBef>
                <a:spcPct val="20000"/>
              </a:spcBef>
              <a:spcAft>
                <a:spcPct val="0"/>
              </a:spcAft>
              <a:buChar char="–"/>
              <a:defRPr sz="1700">
                <a:solidFill>
                  <a:srgbClr val="000000"/>
                </a:solidFill>
                <a:latin typeface="+mn-lt"/>
              </a:defRPr>
            </a:lvl4pPr>
            <a:lvl5pPr marL="2057400" indent="-228600" algn="l" rtl="0" eaLnBrk="1" fontAlgn="base" hangingPunct="1">
              <a:spcBef>
                <a:spcPct val="20000"/>
              </a:spcBef>
              <a:spcAft>
                <a:spcPct val="0"/>
              </a:spcAft>
              <a:buChar char="»"/>
              <a:defRPr sz="1700">
                <a:solidFill>
                  <a:srgbClr val="000000"/>
                </a:solidFill>
                <a:latin typeface="+mn-lt"/>
              </a:defRPr>
            </a:lvl5pPr>
            <a:lvl6pPr marL="2514600" indent="-228600" algn="l" rtl="0" eaLnBrk="1" fontAlgn="base" hangingPunct="1">
              <a:spcBef>
                <a:spcPct val="20000"/>
              </a:spcBef>
              <a:spcAft>
                <a:spcPct val="0"/>
              </a:spcAft>
              <a:buChar char="»"/>
              <a:defRPr sz="1700">
                <a:solidFill>
                  <a:srgbClr val="000000"/>
                </a:solidFill>
                <a:latin typeface="+mn-lt"/>
              </a:defRPr>
            </a:lvl6pPr>
            <a:lvl7pPr marL="2971800" indent="-228600" algn="l" rtl="0" eaLnBrk="1" fontAlgn="base" hangingPunct="1">
              <a:spcBef>
                <a:spcPct val="20000"/>
              </a:spcBef>
              <a:spcAft>
                <a:spcPct val="0"/>
              </a:spcAft>
              <a:buChar char="»"/>
              <a:defRPr sz="1700">
                <a:solidFill>
                  <a:srgbClr val="000000"/>
                </a:solidFill>
                <a:latin typeface="+mn-lt"/>
              </a:defRPr>
            </a:lvl7pPr>
            <a:lvl8pPr marL="3429000" indent="-228600" algn="l" rtl="0" eaLnBrk="1" fontAlgn="base" hangingPunct="1">
              <a:spcBef>
                <a:spcPct val="20000"/>
              </a:spcBef>
              <a:spcAft>
                <a:spcPct val="0"/>
              </a:spcAft>
              <a:buChar char="»"/>
              <a:defRPr sz="1700">
                <a:solidFill>
                  <a:srgbClr val="000000"/>
                </a:solidFill>
                <a:latin typeface="+mn-lt"/>
              </a:defRPr>
            </a:lvl8pPr>
            <a:lvl9pPr marL="3886200" indent="-228600" algn="l" rtl="0" eaLnBrk="1" fontAlgn="base" hangingPunct="1">
              <a:spcBef>
                <a:spcPct val="20000"/>
              </a:spcBef>
              <a:spcAft>
                <a:spcPct val="0"/>
              </a:spcAft>
              <a:buChar char="»"/>
              <a:defRPr sz="1700">
                <a:solidFill>
                  <a:srgbClr val="000000"/>
                </a:solidFill>
                <a:latin typeface="+mn-lt"/>
              </a:defRPr>
            </a:lvl9pPr>
          </a:lstStyle>
          <a:p>
            <a:pPr marL="0" indent="0">
              <a:buNone/>
            </a:pPr>
            <a:r>
              <a:rPr lang="en-GB" sz="2000" b="1" i="1" dirty="0"/>
              <a:t>Local Content Development</a:t>
            </a:r>
          </a:p>
          <a:p>
            <a:pPr marL="0" indent="0">
              <a:buNone/>
            </a:pPr>
            <a:endParaRPr lang="en-GB" i="1" dirty="0" smtClean="0"/>
          </a:p>
          <a:p>
            <a:pPr marL="0" indent="0">
              <a:buNone/>
            </a:pPr>
            <a:r>
              <a:rPr lang="en-GB" i="1" dirty="0" smtClean="0"/>
              <a:t>The </a:t>
            </a:r>
            <a:r>
              <a:rPr lang="en-GB" i="1" dirty="0"/>
              <a:t>extractive </a:t>
            </a:r>
            <a:r>
              <a:rPr lang="en-GB" i="1" dirty="0" smtClean="0"/>
              <a:t>industry may generate </a:t>
            </a:r>
            <a:r>
              <a:rPr lang="en-GB" i="1" dirty="0"/>
              <a:t>benefits to the national economy beyond its direct contribution - through links </a:t>
            </a:r>
            <a:r>
              <a:rPr lang="en-GB" i="1" dirty="0" smtClean="0"/>
              <a:t>with other sectors.</a:t>
            </a:r>
          </a:p>
          <a:p>
            <a:pPr marL="0" indent="0">
              <a:buNone/>
            </a:pPr>
            <a:endParaRPr lang="en-GB" i="1" dirty="0" smtClean="0"/>
          </a:p>
          <a:p>
            <a:pPr marL="0" indent="0">
              <a:buNone/>
            </a:pPr>
            <a:r>
              <a:rPr lang="en-GB" i="1" dirty="0" smtClean="0">
                <a:sym typeface="Wingdings" panose="05000000000000000000" pitchFamily="2" charset="2"/>
              </a:rPr>
              <a:t> </a:t>
            </a:r>
            <a:r>
              <a:rPr lang="en-GB" i="1" dirty="0" smtClean="0"/>
              <a:t>Using </a:t>
            </a:r>
            <a:r>
              <a:rPr lang="en-GB" i="1" dirty="0"/>
              <a:t>the extractive industry as a </a:t>
            </a:r>
            <a:r>
              <a:rPr lang="en-GB" i="1" dirty="0" smtClean="0"/>
              <a:t>“mechanism” </a:t>
            </a:r>
            <a:r>
              <a:rPr lang="en-GB" i="1" dirty="0"/>
              <a:t>to </a:t>
            </a:r>
            <a:r>
              <a:rPr lang="en-GB" i="1" dirty="0" smtClean="0"/>
              <a:t>enhance:</a:t>
            </a:r>
            <a:endParaRPr lang="en-GB" i="1" dirty="0"/>
          </a:p>
          <a:p>
            <a:pPr>
              <a:buFont typeface="Wingdings" pitchFamily="2" charset="2"/>
              <a:buChar char="ü"/>
            </a:pPr>
            <a:r>
              <a:rPr lang="en-GB" i="1" dirty="0"/>
              <a:t>Job creation</a:t>
            </a:r>
          </a:p>
          <a:p>
            <a:pPr>
              <a:buFont typeface="Wingdings" pitchFamily="2" charset="2"/>
              <a:buChar char="ü"/>
            </a:pPr>
            <a:r>
              <a:rPr lang="en-GB" i="1" dirty="0"/>
              <a:t>Knowledge &amp; technology transfer</a:t>
            </a:r>
          </a:p>
          <a:p>
            <a:pPr>
              <a:buFont typeface="Wingdings" pitchFamily="2" charset="2"/>
              <a:buChar char="ü"/>
            </a:pPr>
            <a:r>
              <a:rPr lang="en-GB" i="1" dirty="0"/>
              <a:t>Local based private sector development</a:t>
            </a:r>
          </a:p>
          <a:p>
            <a:pPr>
              <a:buFont typeface="Wingdings" pitchFamily="2" charset="2"/>
              <a:buChar char="ü"/>
            </a:pPr>
            <a:r>
              <a:rPr lang="en-GB" i="1" dirty="0"/>
              <a:t>National income </a:t>
            </a:r>
            <a:r>
              <a:rPr lang="en-GB" i="1" dirty="0" smtClean="0"/>
              <a:t>mobilisation</a:t>
            </a:r>
            <a:endParaRPr lang="en-GB" i="1" dirty="0"/>
          </a:p>
        </p:txBody>
      </p:sp>
      <p:grpSp>
        <p:nvGrpSpPr>
          <p:cNvPr id="9" name="Gruppe 8"/>
          <p:cNvGrpSpPr>
            <a:grpSpLocks/>
          </p:cNvGrpSpPr>
          <p:nvPr/>
        </p:nvGrpSpPr>
        <p:grpSpPr bwMode="auto">
          <a:xfrm>
            <a:off x="7308304" y="1700808"/>
            <a:ext cx="1714500" cy="4314230"/>
            <a:chOff x="6786578" y="1785926"/>
            <a:chExt cx="1714500" cy="4229121"/>
          </a:xfrm>
        </p:grpSpPr>
        <p:pic>
          <p:nvPicPr>
            <p:cNvPr id="10" name="Picture 2" descr="At work on the Marlin platform, Gulf of Mexico, USA"/>
            <p:cNvPicPr>
              <a:picLocks noChangeAspect="1" noChangeArrowheads="1"/>
            </p:cNvPicPr>
            <p:nvPr/>
          </p:nvPicPr>
          <p:blipFill>
            <a:blip r:embed="rId3" cstate="print"/>
            <a:srcRect/>
            <a:stretch>
              <a:fillRect/>
            </a:stretch>
          </p:blipFill>
          <p:spPr bwMode="auto">
            <a:xfrm>
              <a:off x="6786578" y="1785926"/>
              <a:ext cx="1714500" cy="1371601"/>
            </a:xfrm>
            <a:prstGeom prst="rect">
              <a:avLst/>
            </a:prstGeom>
            <a:noFill/>
            <a:ln w="9525">
              <a:noFill/>
              <a:miter lim="800000"/>
              <a:headEnd/>
              <a:tailEnd/>
            </a:ln>
          </p:spPr>
        </p:pic>
        <p:pic>
          <p:nvPicPr>
            <p:cNvPr id="12" name="Picture 4" descr="Workers on the Thunder Horse construction project, Okpo, Korea"/>
            <p:cNvPicPr>
              <a:picLocks noChangeAspect="1" noChangeArrowheads="1"/>
            </p:cNvPicPr>
            <p:nvPr/>
          </p:nvPicPr>
          <p:blipFill>
            <a:blip r:embed="rId4" cstate="print"/>
            <a:srcRect/>
            <a:stretch>
              <a:fillRect/>
            </a:stretch>
          </p:blipFill>
          <p:spPr bwMode="auto">
            <a:xfrm>
              <a:off x="6786578" y="3214686"/>
              <a:ext cx="1714500" cy="1371601"/>
            </a:xfrm>
            <a:prstGeom prst="rect">
              <a:avLst/>
            </a:prstGeom>
            <a:noFill/>
            <a:ln w="9525">
              <a:noFill/>
              <a:miter lim="800000"/>
              <a:headEnd/>
              <a:tailEnd/>
            </a:ln>
          </p:spPr>
        </p:pic>
        <p:pic>
          <p:nvPicPr>
            <p:cNvPr id="13" name="Picture 6" descr="A BP technician at work onboard the Jack Ryan Drilling Ship, Block 31, Angola"/>
            <p:cNvPicPr>
              <a:picLocks noChangeAspect="1" noChangeArrowheads="1"/>
            </p:cNvPicPr>
            <p:nvPr/>
          </p:nvPicPr>
          <p:blipFill>
            <a:blip r:embed="rId5" cstate="print"/>
            <a:srcRect/>
            <a:stretch>
              <a:fillRect/>
            </a:stretch>
          </p:blipFill>
          <p:spPr bwMode="auto">
            <a:xfrm>
              <a:off x="6786578" y="4643446"/>
              <a:ext cx="1714500" cy="1371601"/>
            </a:xfrm>
            <a:prstGeom prst="rect">
              <a:avLst/>
            </a:prstGeom>
            <a:noFill/>
            <a:ln w="9525">
              <a:noFill/>
              <a:miter lim="800000"/>
              <a:headEnd/>
              <a:tailEnd/>
            </a:ln>
          </p:spPr>
        </p:pic>
      </p:grpSp>
    </p:spTree>
    <p:extLst>
      <p:ext uri="{BB962C8B-B14F-4D97-AF65-F5344CB8AC3E}">
        <p14:creationId xmlns:p14="http://schemas.microsoft.com/office/powerpoint/2010/main" val="2684163454"/>
      </p:ext>
    </p:extLst>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nn-NO" dirty="0" smtClean="0"/>
              <a:t>Side/Page</a:t>
            </a:r>
            <a:endParaRPr lang="nn-NO" dirty="0"/>
          </a:p>
        </p:txBody>
      </p:sp>
      <p:sp>
        <p:nvSpPr>
          <p:cNvPr id="5" name="Slide Number Placeholder 4"/>
          <p:cNvSpPr>
            <a:spLocks noGrp="1"/>
          </p:cNvSpPr>
          <p:nvPr>
            <p:ph type="sldNum" sz="quarter" idx="11"/>
          </p:nvPr>
        </p:nvSpPr>
        <p:spPr/>
        <p:txBody>
          <a:bodyPr/>
          <a:lstStyle/>
          <a:p>
            <a:fld id="{8D733279-DA23-4809-B6AF-33F849012C2A}" type="slidenum">
              <a:rPr lang="nn-NO" smtClean="0"/>
              <a:pPr/>
              <a:t>9</a:t>
            </a:fld>
            <a:endParaRPr lang="nn-NO" sz="900" dirty="0">
              <a:latin typeface="FranklinGothic" pitchFamily="1" charset="0"/>
            </a:endParaRPr>
          </a:p>
        </p:txBody>
      </p:sp>
      <p:sp>
        <p:nvSpPr>
          <p:cNvPr id="6" name="Date Placeholder 5"/>
          <p:cNvSpPr>
            <a:spLocks noGrp="1"/>
          </p:cNvSpPr>
          <p:nvPr>
            <p:ph type="dt" sz="half" idx="12"/>
          </p:nvPr>
        </p:nvSpPr>
        <p:spPr/>
        <p:txBody>
          <a:bodyPr/>
          <a:lstStyle/>
          <a:p>
            <a:fld id="{188A2A9E-D8F1-4F38-AA26-9B1595C0E8EE}" type="datetime1">
              <a:rPr lang="nn-NO" smtClean="0"/>
              <a:pPr/>
              <a:t>31.10.2013</a:t>
            </a:fld>
            <a:endParaRPr lang="nn-NO" dirty="0"/>
          </a:p>
        </p:txBody>
      </p:sp>
      <p:sp>
        <p:nvSpPr>
          <p:cNvPr id="7" name="Rectangle 3"/>
          <p:cNvSpPr txBox="1">
            <a:spLocks noChangeArrowheads="1"/>
          </p:cNvSpPr>
          <p:nvPr/>
        </p:nvSpPr>
        <p:spPr bwMode="auto">
          <a:xfrm>
            <a:off x="609600" y="1700808"/>
            <a:ext cx="7848600" cy="439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19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1900">
                <a:solidFill>
                  <a:srgbClr val="000000"/>
                </a:solidFill>
                <a:latin typeface="+mn-lt"/>
              </a:defRPr>
            </a:lvl2pPr>
            <a:lvl3pPr marL="1143000" indent="-228600" algn="l" rtl="0" eaLnBrk="1" fontAlgn="base" hangingPunct="1">
              <a:spcBef>
                <a:spcPct val="20000"/>
              </a:spcBef>
              <a:spcAft>
                <a:spcPct val="0"/>
              </a:spcAft>
              <a:defRPr sz="1700">
                <a:solidFill>
                  <a:srgbClr val="000000"/>
                </a:solidFill>
                <a:latin typeface="+mn-lt"/>
              </a:defRPr>
            </a:lvl3pPr>
            <a:lvl4pPr marL="1600200" indent="-228600" algn="l" rtl="0" eaLnBrk="1" fontAlgn="base" hangingPunct="1">
              <a:spcBef>
                <a:spcPct val="20000"/>
              </a:spcBef>
              <a:spcAft>
                <a:spcPct val="0"/>
              </a:spcAft>
              <a:buChar char="–"/>
              <a:defRPr sz="1700">
                <a:solidFill>
                  <a:srgbClr val="000000"/>
                </a:solidFill>
                <a:latin typeface="+mn-lt"/>
              </a:defRPr>
            </a:lvl4pPr>
            <a:lvl5pPr marL="2057400" indent="-228600" algn="l" rtl="0" eaLnBrk="1" fontAlgn="base" hangingPunct="1">
              <a:spcBef>
                <a:spcPct val="20000"/>
              </a:spcBef>
              <a:spcAft>
                <a:spcPct val="0"/>
              </a:spcAft>
              <a:buChar char="»"/>
              <a:defRPr sz="1700">
                <a:solidFill>
                  <a:srgbClr val="000000"/>
                </a:solidFill>
                <a:latin typeface="+mn-lt"/>
              </a:defRPr>
            </a:lvl5pPr>
            <a:lvl6pPr marL="2514600" indent="-228600" algn="l" rtl="0" eaLnBrk="1" fontAlgn="base" hangingPunct="1">
              <a:spcBef>
                <a:spcPct val="20000"/>
              </a:spcBef>
              <a:spcAft>
                <a:spcPct val="0"/>
              </a:spcAft>
              <a:buChar char="»"/>
              <a:defRPr sz="1700">
                <a:solidFill>
                  <a:srgbClr val="000000"/>
                </a:solidFill>
                <a:latin typeface="+mn-lt"/>
              </a:defRPr>
            </a:lvl6pPr>
            <a:lvl7pPr marL="2971800" indent="-228600" algn="l" rtl="0" eaLnBrk="1" fontAlgn="base" hangingPunct="1">
              <a:spcBef>
                <a:spcPct val="20000"/>
              </a:spcBef>
              <a:spcAft>
                <a:spcPct val="0"/>
              </a:spcAft>
              <a:buChar char="»"/>
              <a:defRPr sz="1700">
                <a:solidFill>
                  <a:srgbClr val="000000"/>
                </a:solidFill>
                <a:latin typeface="+mn-lt"/>
              </a:defRPr>
            </a:lvl7pPr>
            <a:lvl8pPr marL="3429000" indent="-228600" algn="l" rtl="0" eaLnBrk="1" fontAlgn="base" hangingPunct="1">
              <a:spcBef>
                <a:spcPct val="20000"/>
              </a:spcBef>
              <a:spcAft>
                <a:spcPct val="0"/>
              </a:spcAft>
              <a:buChar char="»"/>
              <a:defRPr sz="1700">
                <a:solidFill>
                  <a:srgbClr val="000000"/>
                </a:solidFill>
                <a:latin typeface="+mn-lt"/>
              </a:defRPr>
            </a:lvl8pPr>
            <a:lvl9pPr marL="3886200" indent="-228600" algn="l" rtl="0" eaLnBrk="1" fontAlgn="base" hangingPunct="1">
              <a:spcBef>
                <a:spcPct val="20000"/>
              </a:spcBef>
              <a:spcAft>
                <a:spcPct val="0"/>
              </a:spcAft>
              <a:buChar char="»"/>
              <a:defRPr sz="1700">
                <a:solidFill>
                  <a:srgbClr val="000000"/>
                </a:solidFill>
                <a:latin typeface="+mn-lt"/>
              </a:defRPr>
            </a:lvl9pPr>
          </a:lstStyle>
          <a:p>
            <a:pPr marL="0" indent="0">
              <a:buNone/>
            </a:pPr>
            <a:endParaRPr lang="nb-NO" sz="1600" dirty="0"/>
          </a:p>
        </p:txBody>
      </p:sp>
      <p:graphicFrame>
        <p:nvGraphicFramePr>
          <p:cNvPr id="10" name="Diagram 9"/>
          <p:cNvGraphicFramePr/>
          <p:nvPr>
            <p:extLst>
              <p:ext uri="{D42A27DB-BD31-4B8C-83A1-F6EECF244321}">
                <p14:modId xmlns:p14="http://schemas.microsoft.com/office/powerpoint/2010/main" val="39115605"/>
              </p:ext>
            </p:extLst>
          </p:nvPr>
        </p:nvGraphicFramePr>
        <p:xfrm>
          <a:off x="1524000" y="1484784"/>
          <a:ext cx="6072336"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il ned 9"/>
          <p:cNvSpPr/>
          <p:nvPr/>
        </p:nvSpPr>
        <p:spPr>
          <a:xfrm>
            <a:off x="4139952" y="4509120"/>
            <a:ext cx="79208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kstSylinder 7"/>
          <p:cNvSpPr txBox="1"/>
          <p:nvPr/>
        </p:nvSpPr>
        <p:spPr>
          <a:xfrm rot="5400000">
            <a:off x="4139952" y="3187471"/>
            <a:ext cx="848950" cy="369332"/>
          </a:xfrm>
          <a:prstGeom prst="rect">
            <a:avLst/>
          </a:prstGeom>
          <a:noFill/>
        </p:spPr>
        <p:txBody>
          <a:bodyPr wrap="none" rtlCol="0">
            <a:spAutoFit/>
          </a:bodyPr>
          <a:lstStyle/>
          <a:p>
            <a:r>
              <a:rPr lang="en-US" b="1" dirty="0" smtClean="0"/>
              <a:t>Shared</a:t>
            </a:r>
            <a:endParaRPr lang="en-US" b="1" dirty="0"/>
          </a:p>
        </p:txBody>
      </p:sp>
      <p:sp>
        <p:nvSpPr>
          <p:cNvPr id="13" name="TekstSylinder 8"/>
          <p:cNvSpPr txBox="1"/>
          <p:nvPr/>
        </p:nvSpPr>
        <p:spPr>
          <a:xfrm>
            <a:off x="2059959" y="5517232"/>
            <a:ext cx="5378267" cy="923330"/>
          </a:xfrm>
          <a:prstGeom prst="rect">
            <a:avLst/>
          </a:prstGeom>
          <a:noFill/>
        </p:spPr>
        <p:txBody>
          <a:bodyPr wrap="none" rtlCol="0">
            <a:spAutoFit/>
          </a:bodyPr>
          <a:lstStyle/>
          <a:p>
            <a:pPr marL="342900" indent="-342900">
              <a:buFont typeface="+mj-lt"/>
              <a:buAutoNum type="arabicPeriod"/>
            </a:pPr>
            <a:r>
              <a:rPr lang="en-US" sz="1800" dirty="0" smtClean="0">
                <a:solidFill>
                  <a:srgbClr val="000000"/>
                </a:solidFill>
                <a:latin typeface="+mn-lt"/>
              </a:rPr>
              <a:t>Developed a skilled workforce</a:t>
            </a:r>
          </a:p>
          <a:p>
            <a:pPr marL="342900" indent="-342900">
              <a:buFont typeface="+mj-lt"/>
              <a:buAutoNum type="arabicPeriod"/>
            </a:pPr>
            <a:r>
              <a:rPr lang="en-US" sz="1800" dirty="0" smtClean="0">
                <a:solidFill>
                  <a:srgbClr val="000000"/>
                </a:solidFill>
                <a:latin typeface="+mn-lt"/>
              </a:rPr>
              <a:t>Build national competitive suppliers</a:t>
            </a:r>
          </a:p>
          <a:p>
            <a:pPr marL="342900" indent="-342900">
              <a:buFont typeface="+mj-lt"/>
              <a:buAutoNum type="arabicPeriod"/>
            </a:pPr>
            <a:r>
              <a:rPr lang="en-US" sz="1800" dirty="0" smtClean="0">
                <a:solidFill>
                  <a:srgbClr val="000000"/>
                </a:solidFill>
                <a:latin typeface="+mn-lt"/>
              </a:rPr>
              <a:t>Develop a competitive local infrastructure</a:t>
            </a:r>
            <a:endParaRPr lang="en-US" sz="1800" dirty="0">
              <a:solidFill>
                <a:srgbClr val="000000"/>
              </a:solidFill>
              <a:latin typeface="+mn-lt"/>
            </a:endParaRPr>
          </a:p>
        </p:txBody>
      </p:sp>
      <p:sp>
        <p:nvSpPr>
          <p:cNvPr id="14" name="TekstSylinder 7"/>
          <p:cNvSpPr txBox="1"/>
          <p:nvPr/>
        </p:nvSpPr>
        <p:spPr>
          <a:xfrm>
            <a:off x="4053019" y="1976536"/>
            <a:ext cx="1143262" cy="830997"/>
          </a:xfrm>
          <a:prstGeom prst="rect">
            <a:avLst/>
          </a:prstGeom>
          <a:noFill/>
        </p:spPr>
        <p:txBody>
          <a:bodyPr wrap="none" rtlCol="0">
            <a:spAutoFit/>
          </a:bodyPr>
          <a:lstStyle/>
          <a:p>
            <a:r>
              <a:rPr lang="en-US" b="1" dirty="0" smtClean="0"/>
              <a:t>Donors</a:t>
            </a:r>
          </a:p>
          <a:p>
            <a:endParaRPr lang="en-US" b="1" dirty="0"/>
          </a:p>
        </p:txBody>
      </p:sp>
      <p:cxnSp>
        <p:nvCxnSpPr>
          <p:cNvPr id="3" name="Straight Arrow Connector 2"/>
          <p:cNvCxnSpPr/>
          <p:nvPr/>
        </p:nvCxnSpPr>
        <p:spPr bwMode="auto">
          <a:xfrm flipH="1">
            <a:off x="4533900" y="2392034"/>
            <a:ext cx="2096" cy="41549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4749092" y="2392034"/>
            <a:ext cx="447189" cy="41549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ight Brace 16"/>
          <p:cNvSpPr/>
          <p:nvPr/>
        </p:nvSpPr>
        <p:spPr bwMode="auto">
          <a:xfrm>
            <a:off x="7164288" y="5373216"/>
            <a:ext cx="374134" cy="1067346"/>
          </a:xfrm>
          <a:prstGeom prst="rightBrace">
            <a:avLst/>
          </a:prstGeom>
          <a:noFill/>
          <a:ln w="3810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8" name="TekstSylinder 7"/>
          <p:cNvSpPr txBox="1"/>
          <p:nvPr/>
        </p:nvSpPr>
        <p:spPr>
          <a:xfrm>
            <a:off x="7452320" y="5589240"/>
            <a:ext cx="864096" cy="553998"/>
          </a:xfrm>
          <a:prstGeom prst="rect">
            <a:avLst/>
          </a:prstGeom>
          <a:noFill/>
        </p:spPr>
        <p:txBody>
          <a:bodyPr wrap="square" rtlCol="0">
            <a:spAutoFit/>
          </a:bodyPr>
          <a:lstStyle/>
          <a:p>
            <a:pPr algn="ctr"/>
            <a:r>
              <a:rPr lang="en-US" sz="3000" b="1" dirty="0" smtClean="0"/>
              <a:t>?</a:t>
            </a:r>
          </a:p>
        </p:txBody>
      </p:sp>
    </p:spTree>
    <p:extLst>
      <p:ext uri="{BB962C8B-B14F-4D97-AF65-F5344CB8AC3E}">
        <p14:creationId xmlns:p14="http://schemas.microsoft.com/office/powerpoint/2010/main" val="1684123251"/>
      </p:ext>
    </p:extLst>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mal_blå_kvinner">
  <a:themeElements>
    <a:clrScheme name="">
      <a:dk1>
        <a:srgbClr val="7D614F"/>
      </a:dk1>
      <a:lt1>
        <a:srgbClr val="FFFFFF"/>
      </a:lt1>
      <a:dk2>
        <a:srgbClr val="7D614F"/>
      </a:dk2>
      <a:lt2>
        <a:srgbClr val="E1DDDA"/>
      </a:lt2>
      <a:accent1>
        <a:srgbClr val="8291CF"/>
      </a:accent1>
      <a:accent2>
        <a:srgbClr val="7D614F"/>
      </a:accent2>
      <a:accent3>
        <a:srgbClr val="FFFFFF"/>
      </a:accent3>
      <a:accent4>
        <a:srgbClr val="6A5242"/>
      </a:accent4>
      <a:accent5>
        <a:srgbClr val="C1C7E4"/>
      </a:accent5>
      <a:accent6>
        <a:srgbClr val="715747"/>
      </a:accent6>
      <a:hlink>
        <a:srgbClr val="C7BBB5"/>
      </a:hlink>
      <a:folHlink>
        <a:srgbClr val="86B51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1">
        <a:dk1>
          <a:srgbClr val="7D614F"/>
        </a:dk1>
        <a:lt1>
          <a:srgbClr val="FFFFFF"/>
        </a:lt1>
        <a:dk2>
          <a:srgbClr val="7D614F"/>
        </a:dk2>
        <a:lt2>
          <a:srgbClr val="C7BBB5"/>
        </a:lt2>
        <a:accent1>
          <a:srgbClr val="A4C511"/>
        </a:accent1>
        <a:accent2>
          <a:srgbClr val="7D614F"/>
        </a:accent2>
        <a:accent3>
          <a:srgbClr val="FFFFFF"/>
        </a:accent3>
        <a:accent4>
          <a:srgbClr val="6A5242"/>
        </a:accent4>
        <a:accent5>
          <a:srgbClr val="CFDFAA"/>
        </a:accent5>
        <a:accent6>
          <a:srgbClr val="715747"/>
        </a:accent6>
        <a:hlink>
          <a:srgbClr val="C7BBB5"/>
        </a:hlink>
        <a:folHlink>
          <a:srgbClr val="86B51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7D614F"/>
    </a:dk1>
    <a:lt1>
      <a:srgbClr val="FFFFFF"/>
    </a:lt1>
    <a:dk2>
      <a:srgbClr val="7D614F"/>
    </a:dk2>
    <a:lt2>
      <a:srgbClr val="E1DDDA"/>
    </a:lt2>
    <a:accent1>
      <a:srgbClr val="7898CF"/>
    </a:accent1>
    <a:accent2>
      <a:srgbClr val="7D614F"/>
    </a:accent2>
    <a:accent3>
      <a:srgbClr val="FFFFFF"/>
    </a:accent3>
    <a:accent4>
      <a:srgbClr val="6A5242"/>
    </a:accent4>
    <a:accent5>
      <a:srgbClr val="BECAE4"/>
    </a:accent5>
    <a:accent6>
      <a:srgbClr val="715747"/>
    </a:accent6>
    <a:hlink>
      <a:srgbClr val="C7BBB5"/>
    </a:hlink>
    <a:folHlink>
      <a:srgbClr val="86B510"/>
    </a:folHlink>
  </a:clrScheme>
</a:themeOverride>
</file>

<file path=docProps/app.xml><?xml version="1.0" encoding="utf-8"?>
<Properties xmlns="http://schemas.openxmlformats.org/officeDocument/2006/extended-properties" xmlns:vt="http://schemas.openxmlformats.org/officeDocument/2006/docPropsVTypes">
  <Template>mal_blå_kvinner</Template>
  <TotalTime>3731</TotalTime>
  <Words>2198</Words>
  <Application>Microsoft Office PowerPoint</Application>
  <PresentationFormat>On-screen Show (4:3)</PresentationFormat>
  <Paragraphs>164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mal_blå_kvinner</vt:lpstr>
      <vt:lpstr>National/Local Content Development  seen from a donor 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Ministry of Foreign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Svoldal Svein Olav</dc:creator>
  <cp:lastModifiedBy>Jonathan Davidar</cp:lastModifiedBy>
  <cp:revision>135</cp:revision>
  <cp:lastPrinted>2006-03-27T11:21:34Z</cp:lastPrinted>
  <dcterms:created xsi:type="dcterms:W3CDTF">2013-05-15T13:44:51Z</dcterms:created>
  <dcterms:modified xsi:type="dcterms:W3CDTF">2013-10-31T19:06:12Z</dcterms:modified>
</cp:coreProperties>
</file>