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0.xml" ContentType="application/vnd.openxmlformats-officedocument.drawingml.chart+xml"/>
  <Override PartName="/ppt/notesSlides/notesSlide2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473" r:id="rId2"/>
    <p:sldId id="533" r:id="rId3"/>
    <p:sldId id="476" r:id="rId4"/>
    <p:sldId id="451" r:id="rId5"/>
    <p:sldId id="469" r:id="rId6"/>
    <p:sldId id="536" r:id="rId7"/>
    <p:sldId id="538" r:id="rId8"/>
    <p:sldId id="484" r:id="rId9"/>
    <p:sldId id="486" r:id="rId10"/>
    <p:sldId id="539" r:id="rId11"/>
    <p:sldId id="477" r:id="rId12"/>
    <p:sldId id="478" r:id="rId13"/>
    <p:sldId id="487" r:id="rId14"/>
    <p:sldId id="488" r:id="rId15"/>
    <p:sldId id="489" r:id="rId16"/>
    <p:sldId id="490" r:id="rId17"/>
    <p:sldId id="492" r:id="rId18"/>
    <p:sldId id="545" r:id="rId19"/>
    <p:sldId id="495" r:id="rId20"/>
    <p:sldId id="496" r:id="rId21"/>
    <p:sldId id="498" r:id="rId22"/>
    <p:sldId id="479" r:id="rId23"/>
    <p:sldId id="544" r:id="rId24"/>
    <p:sldId id="543" r:id="rId25"/>
    <p:sldId id="520" r:id="rId26"/>
    <p:sldId id="521" r:id="rId27"/>
    <p:sldId id="524" r:id="rId28"/>
    <p:sldId id="526" r:id="rId29"/>
    <p:sldId id="527" r:id="rId30"/>
    <p:sldId id="549" r:id="rId31"/>
    <p:sldId id="528" r:id="rId32"/>
    <p:sldId id="550" r:id="rId33"/>
    <p:sldId id="514" r:id="rId34"/>
    <p:sldId id="515" r:id="rId35"/>
    <p:sldId id="475" r:id="rId36"/>
    <p:sldId id="518" r:id="rId37"/>
    <p:sldId id="547" r:id="rId38"/>
    <p:sldId id="551" r:id="rId39"/>
    <p:sldId id="523" r:id="rId40"/>
    <p:sldId id="546" r:id="rId41"/>
  </p:sldIdLst>
  <p:sldSz cx="9144000" cy="6858000" type="screen4x3"/>
  <p:notesSz cx="7045325" cy="9345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rgbClr val="5F5F5F"/>
        </a:solidFill>
        <a:latin typeface="Arial Unicode MS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rgbClr val="5F5F5F"/>
        </a:solidFill>
        <a:latin typeface="Arial Unicode MS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rgbClr val="5F5F5F"/>
        </a:solidFill>
        <a:latin typeface="Arial Unicode MS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rgbClr val="5F5F5F"/>
        </a:solidFill>
        <a:latin typeface="Arial Unicode MS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rgbClr val="5F5F5F"/>
        </a:solidFill>
        <a:latin typeface="Arial Unicode MS" charset="0"/>
        <a:ea typeface="+mn-ea"/>
        <a:cs typeface="Times New Roman" charset="0"/>
      </a:defRPr>
    </a:lvl5pPr>
    <a:lvl6pPr marL="2286000" algn="l" defTabSz="914400" rtl="0" eaLnBrk="1" latinLnBrk="0" hangingPunct="1">
      <a:defRPr sz="2200" kern="1200">
        <a:solidFill>
          <a:srgbClr val="5F5F5F"/>
        </a:solidFill>
        <a:latin typeface="Arial Unicode MS" charset="0"/>
        <a:ea typeface="+mn-ea"/>
        <a:cs typeface="Times New Roman" charset="0"/>
      </a:defRPr>
    </a:lvl6pPr>
    <a:lvl7pPr marL="2743200" algn="l" defTabSz="914400" rtl="0" eaLnBrk="1" latinLnBrk="0" hangingPunct="1">
      <a:defRPr sz="2200" kern="1200">
        <a:solidFill>
          <a:srgbClr val="5F5F5F"/>
        </a:solidFill>
        <a:latin typeface="Arial Unicode MS" charset="0"/>
        <a:ea typeface="+mn-ea"/>
        <a:cs typeface="Times New Roman" charset="0"/>
      </a:defRPr>
    </a:lvl7pPr>
    <a:lvl8pPr marL="3200400" algn="l" defTabSz="914400" rtl="0" eaLnBrk="1" latinLnBrk="0" hangingPunct="1">
      <a:defRPr sz="2200" kern="1200">
        <a:solidFill>
          <a:srgbClr val="5F5F5F"/>
        </a:solidFill>
        <a:latin typeface="Arial Unicode MS" charset="0"/>
        <a:ea typeface="+mn-ea"/>
        <a:cs typeface="Times New Roman" charset="0"/>
      </a:defRPr>
    </a:lvl8pPr>
    <a:lvl9pPr marL="3657600" algn="l" defTabSz="914400" rtl="0" eaLnBrk="1" latinLnBrk="0" hangingPunct="1">
      <a:defRPr sz="2200" kern="1200">
        <a:solidFill>
          <a:srgbClr val="5F5F5F"/>
        </a:solidFill>
        <a:latin typeface="Arial Unicode MS" charset="0"/>
        <a:ea typeface="+mn-ea"/>
        <a:cs typeface="Times New Roman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b233875" initials="CK" lastIdx="6" clrIdx="0"/>
  <p:cmAuthor id="1" name="Boryana Gotcheva" initials="BG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0000"/>
    <a:srgbClr val="66CCFF"/>
    <a:srgbClr val="969696"/>
    <a:srgbClr val="C0C0C0"/>
    <a:srgbClr val="333333"/>
    <a:srgbClr val="F8F8F8"/>
    <a:srgbClr val="B2B2B2"/>
    <a:srgbClr val="5F5F5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3669" autoAdjust="0"/>
  </p:normalViewPr>
  <p:slideViewPr>
    <p:cSldViewPr snapToGrid="0">
      <p:cViewPr>
        <p:scale>
          <a:sx n="75" d="100"/>
          <a:sy n="75" d="100"/>
        </p:scale>
        <p:origin x="-1818" y="-330"/>
      </p:cViewPr>
      <p:guideLst>
        <p:guide orient="horz" pos="829"/>
        <p:guide pos="5517"/>
      </p:guideLst>
    </p:cSldViewPr>
  </p:slideViewPr>
  <p:outlineViewPr>
    <p:cViewPr>
      <p:scale>
        <a:sx n="33" d="100"/>
        <a:sy n="33" d="100"/>
      </p:scale>
      <p:origin x="24" y="13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3150" y="-102"/>
      </p:cViewPr>
      <p:guideLst>
        <p:guide orient="horz" pos="2944"/>
        <p:guide pos="222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b345808\Documents\ECA\Western%20Balkans_Prog%20Jobs\Data%20concept%20not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ecafile\ECA-Project\!UNITS\ECSHD\WB%20Activation\Country%20Reports\Serbia\Compilation%20of%20all%20charts%20and%20tables%20(tomas)\Serbia_Figures_for_notes0414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wb274249\AppData\Local\Temp\notes4DAEFA\Charts%20Summary%20Not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ECAFILE\ECA-PROJECT\!UNITS\ECSHD\WB%20Activation\Country%20Reports\Serbia\Compilation%20of%20all%20charts%20and%20tables%20(tomas)\Serbia_Figures_for_notes.xlsm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ECAFILE\ECA-PROJECT\!UNITS\ECSHD\WB%20Activation\Country%20Reports\Serbia\Compilation%20of%20all%20charts%20and%20tables%20(tomas)\Serbia_Figures_for_notes.xlsm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ECAFILE\ECA-PROJECT\!UNITS\ECSHD\WB%20Activation\Country%20Reports\Serbia\Compilation%20of%20all%20charts%20and%20tables%20(tomas)\Serbia_Figures_for_notes.xlsm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ECAFILE\ECA-PROJECT\!UNITS\ECSHD\WB%20Activation\Country%20Reports\Serbia\Compilation%20of%20all%20charts%20and%20tables%20(tomas)\Serbia_Figures_for_notes.xlsm" TargetMode="External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ECAFILE\ECA-PROJECT\!UNITS\ECSHD\WB%20Activation\Country%20Reports\Serbia\Compilation%20of%20all%20charts%20and%20tables%20(tomas)\Serbia_Figures_for_notes.xlsm" TargetMode="External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WB418672\Desktop\Serbia_Figures_for_notes.xlsx" TargetMode="External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S\Downloads\WB_Activation_Serbia_Figures_%20May20_V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064793636014012E-2"/>
          <c:y val="1.889097604560298E-2"/>
          <c:w val="0.88808344972302622"/>
          <c:h val="0.75465242180359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'employment rate'!$B$69</c:f>
              <c:strCache>
                <c:ptCount val="1"/>
                <c:pt idx="0">
                  <c:v>Latest Employment Rate (4th quarter)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1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1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3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1"/>
            <c:invertIfNegative val="0"/>
            <c:bubble3D val="0"/>
          </c:dPt>
          <c:dPt>
            <c:idx val="32"/>
            <c:invertIfNegative val="0"/>
            <c:bubble3D val="0"/>
          </c:dPt>
          <c:dPt>
            <c:idx val="3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4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5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6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'employment rate'!$A$70:$A$106</c:f>
              <c:strCache>
                <c:ptCount val="37"/>
                <c:pt idx="0">
                  <c:v>Kazakhstan</c:v>
                </c:pt>
                <c:pt idx="1">
                  <c:v>Netherlands</c:v>
                </c:pt>
                <c:pt idx="2">
                  <c:v>Azerbaijan*</c:v>
                </c:pt>
                <c:pt idx="3">
                  <c:v>Austria</c:v>
                </c:pt>
                <c:pt idx="4">
                  <c:v>Denmark</c:v>
                </c:pt>
                <c:pt idx="5">
                  <c:v>UK</c:v>
                </c:pt>
                <c:pt idx="6">
                  <c:v>Germany</c:v>
                </c:pt>
                <c:pt idx="7">
                  <c:v>Luxembourg</c:v>
                </c:pt>
                <c:pt idx="8">
                  <c:v>Czech Republic</c:v>
                </c:pt>
                <c:pt idx="9">
                  <c:v>Estonia</c:v>
                </c:pt>
                <c:pt idx="10">
                  <c:v>Georgia*</c:v>
                </c:pt>
                <c:pt idx="11">
                  <c:v>Slovenia</c:v>
                </c:pt>
                <c:pt idx="12">
                  <c:v>Portugal</c:v>
                </c:pt>
                <c:pt idx="13">
                  <c:v>Albania*</c:v>
                </c:pt>
                <c:pt idx="14">
                  <c:v>Ireland</c:v>
                </c:pt>
                <c:pt idx="15">
                  <c:v>Latvia</c:v>
                </c:pt>
                <c:pt idx="16">
                  <c:v>Slovakia</c:v>
                </c:pt>
                <c:pt idx="17">
                  <c:v>France</c:v>
                </c:pt>
                <c:pt idx="18">
                  <c:v>Poland</c:v>
                </c:pt>
                <c:pt idx="19">
                  <c:v>Lithuania</c:v>
                </c:pt>
                <c:pt idx="20">
                  <c:v>Belarus*</c:v>
                </c:pt>
                <c:pt idx="21">
                  <c:v>Romania</c:v>
                </c:pt>
                <c:pt idx="22">
                  <c:v>Belgium</c:v>
                </c:pt>
                <c:pt idx="23">
                  <c:v>Hungary</c:v>
                </c:pt>
                <c:pt idx="24">
                  <c:v>Bulgaria</c:v>
                </c:pt>
                <c:pt idx="25">
                  <c:v>Spain</c:v>
                </c:pt>
                <c:pt idx="26">
                  <c:v>Turkey</c:v>
                </c:pt>
                <c:pt idx="27">
                  <c:v>Italy</c:v>
                </c:pt>
                <c:pt idx="28">
                  <c:v>Greece</c:v>
                </c:pt>
                <c:pt idx="29">
                  <c:v>Armenia*</c:v>
                </c:pt>
                <c:pt idx="30">
                  <c:v>Montenegro</c:v>
                </c:pt>
                <c:pt idx="31">
                  <c:v>Croatia</c:v>
                </c:pt>
                <c:pt idx="32">
                  <c:v>Moldova</c:v>
                </c:pt>
                <c:pt idx="33">
                  <c:v>Serbia*</c:v>
                </c:pt>
                <c:pt idx="34">
                  <c:v>FYR Macedonia</c:v>
                </c:pt>
                <c:pt idx="35">
                  <c:v>B&amp;H</c:v>
                </c:pt>
                <c:pt idx="36">
                  <c:v>Kosovo</c:v>
                </c:pt>
              </c:strCache>
            </c:strRef>
          </c:cat>
          <c:val>
            <c:numRef>
              <c:f>'employment rate'!$B$70:$B$106</c:f>
              <c:numCache>
                <c:formatCode>#,##0.0</c:formatCode>
                <c:ptCount val="37"/>
                <c:pt idx="0">
                  <c:v>67.900000000000006</c:v>
                </c:pt>
                <c:pt idx="1">
                  <c:v>62.1</c:v>
                </c:pt>
                <c:pt idx="2">
                  <c:v>60.3</c:v>
                </c:pt>
                <c:pt idx="3">
                  <c:v>58.8</c:v>
                </c:pt>
                <c:pt idx="4">
                  <c:v>58.7</c:v>
                </c:pt>
                <c:pt idx="5">
                  <c:v>57.4</c:v>
                </c:pt>
                <c:pt idx="6">
                  <c:v>57.2</c:v>
                </c:pt>
                <c:pt idx="7">
                  <c:v>54.6</c:v>
                </c:pt>
                <c:pt idx="8">
                  <c:v>54.5</c:v>
                </c:pt>
                <c:pt idx="9">
                  <c:v>54.4</c:v>
                </c:pt>
                <c:pt idx="10">
                  <c:v>53.8</c:v>
                </c:pt>
                <c:pt idx="11">
                  <c:v>53</c:v>
                </c:pt>
                <c:pt idx="12">
                  <c:v>52.4</c:v>
                </c:pt>
                <c:pt idx="13">
                  <c:v>51.8</c:v>
                </c:pt>
                <c:pt idx="14">
                  <c:v>51.6</c:v>
                </c:pt>
                <c:pt idx="15">
                  <c:v>51.3</c:v>
                </c:pt>
                <c:pt idx="16">
                  <c:v>51.1</c:v>
                </c:pt>
                <c:pt idx="17">
                  <c:v>51</c:v>
                </c:pt>
                <c:pt idx="18">
                  <c:v>50.8</c:v>
                </c:pt>
                <c:pt idx="19">
                  <c:v>50.4</c:v>
                </c:pt>
                <c:pt idx="20">
                  <c:v>50.1</c:v>
                </c:pt>
                <c:pt idx="21">
                  <c:v>49.8</c:v>
                </c:pt>
                <c:pt idx="22">
                  <c:v>49.7</c:v>
                </c:pt>
                <c:pt idx="23">
                  <c:v>45.9</c:v>
                </c:pt>
                <c:pt idx="24">
                  <c:v>45.7</c:v>
                </c:pt>
                <c:pt idx="25">
                  <c:v>45.7</c:v>
                </c:pt>
                <c:pt idx="26">
                  <c:v>44.7</c:v>
                </c:pt>
                <c:pt idx="27">
                  <c:v>44.2</c:v>
                </c:pt>
                <c:pt idx="28">
                  <c:v>42</c:v>
                </c:pt>
                <c:pt idx="29">
                  <c:v>41.2</c:v>
                </c:pt>
                <c:pt idx="30">
                  <c:v>39.1</c:v>
                </c:pt>
                <c:pt idx="31">
                  <c:v>39</c:v>
                </c:pt>
                <c:pt idx="32">
                  <c:v>38.4</c:v>
                </c:pt>
                <c:pt idx="33">
                  <c:v>37.700000000000003</c:v>
                </c:pt>
                <c:pt idx="34">
                  <c:v>37.6</c:v>
                </c:pt>
                <c:pt idx="35">
                  <c:v>31.9</c:v>
                </c:pt>
                <c:pt idx="36" formatCode="#,##0">
                  <c:v>23.939999999999987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174336"/>
        <c:axId val="148175872"/>
      </c:barChart>
      <c:catAx>
        <c:axId val="148174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8175872"/>
        <c:crosses val="autoZero"/>
        <c:auto val="1"/>
        <c:lblAlgn val="ctr"/>
        <c:lblOffset val="100"/>
        <c:noMultiLvlLbl val="0"/>
      </c:catAx>
      <c:valAx>
        <c:axId val="1481758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</a:t>
                </a:r>
              </a:p>
            </c:rich>
          </c:tx>
          <c:layout>
            <c:manualLayout>
              <c:xMode val="edge"/>
              <c:yMode val="edge"/>
              <c:x val="1.1996572407883517E-2"/>
              <c:y val="0.3443590081966013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48174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Garamond" pitchFamily="18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Size= % of total</a:t>
            </a:r>
            <a:r>
              <a:rPr lang="en-US" baseline="0" dirty="0" smtClean="0"/>
              <a:t> work-able FSA beneficiaries</a:t>
            </a:r>
            <a:endParaRPr lang="en-US" dirty="0"/>
          </a:p>
        </c:rich>
      </c:tx>
      <c:layout>
        <c:manualLayout>
          <c:xMode val="edge"/>
          <c:yMode val="edge"/>
          <c:x val="0.18616774431515781"/>
          <c:y val="6.7418211623112021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550046371323774"/>
          <c:y val="0.11642360241048008"/>
          <c:w val="0.81790514951905879"/>
          <c:h val="0.75032683261780653"/>
        </c:manualLayout>
      </c:layout>
      <c:bubbleChart>
        <c:varyColors val="0"/>
        <c:ser>
          <c:idx val="0"/>
          <c:order val="0"/>
          <c:tx>
            <c:strRef>
              <c:f>'original files shared by team\[Serbia MOP LCA 3-12  .xls.xlsx]table &amp; graphs'!$AP$3</c:f>
              <c:strCache>
                <c:ptCount val="1"/>
                <c:pt idx="0">
                  <c:v>Elder experienced unemployed</c:v>
                </c:pt>
              </c:strCache>
            </c:strRef>
          </c:tx>
          <c:spPr>
            <a:ln w="9525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1"/>
            <c:spPr>
              <a:solidFill>
                <a:srgbClr val="FF0000"/>
              </a:solidFill>
              <a:ln w="9525"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1"/>
            <c:spPr>
              <a:solidFill>
                <a:srgbClr val="92D050"/>
              </a:solidFill>
              <a:ln w="9525"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1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1"/>
            <c:spPr>
              <a:solidFill>
                <a:srgbClr val="7030A0"/>
              </a:solidFill>
              <a:ln w="9525"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1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1"/>
            <c:spPr>
              <a:solidFill>
                <a:srgbClr val="FFC000"/>
              </a:solidFill>
              <a:ln w="9525">
                <a:solidFill>
                  <a:schemeClr val="tx1"/>
                </a:solidFill>
              </a:ln>
            </c:spPr>
          </c:dPt>
          <c:dPt>
            <c:idx val="6"/>
            <c:invertIfNegative val="0"/>
            <c:bubble3D val="1"/>
            <c:spPr>
              <a:solidFill>
                <a:schemeClr val="accent3">
                  <a:lumMod val="50000"/>
                </a:schemeClr>
              </a:solidFill>
              <a:ln w="9525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32494711442864138"/>
                  <c:y val="-1.8519166585658281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'original files shared by team\[Serbia MOP LCA 3-12  .xls.xlsx]table &amp; graphs'!$AO$3</c:f>
              <c:numCache>
                <c:formatCode>_(* #,##0.00_);_(* \(#,##0.00\);_(* "-"??_);_(@_)</c:formatCode>
                <c:ptCount val="1"/>
                <c:pt idx="0">
                  <c:v>1</c:v>
                </c:pt>
              </c:numCache>
            </c:numRef>
          </c:xVal>
          <c:yVal>
            <c:numRef>
              <c:f>'original files shared by team\[Serbia MOP LCA 3-12  .xls.xlsx]table &amp; graphs'!$AN$3</c:f>
              <c:numCache>
                <c:formatCode>_(* #,##0.00_);_(* \(#,##0.00\);_(* "-"??_);_(@_)</c:formatCode>
                <c:ptCount val="1"/>
                <c:pt idx="0">
                  <c:v>2.5</c:v>
                </c:pt>
              </c:numCache>
            </c:numRef>
          </c:yVal>
          <c:bubbleSize>
            <c:numRef>
              <c:f>'original files shared by team\[Serbia MOP LCA 3-12  .xls.xlsx]table &amp; graphs'!$C$3:$C$8</c:f>
              <c:numCache>
                <c:formatCode>0.00</c:formatCode>
                <c:ptCount val="6"/>
                <c:pt idx="0">
                  <c:v>0.35150000000000031</c:v>
                </c:pt>
                <c:pt idx="1">
                  <c:v>0.20530000000000001</c:v>
                </c:pt>
                <c:pt idx="2">
                  <c:v>0.15570000000000023</c:v>
                </c:pt>
                <c:pt idx="3">
                  <c:v>0.12470000000000012</c:v>
                </c:pt>
                <c:pt idx="4">
                  <c:v>8.3400000000000002E-2</c:v>
                </c:pt>
                <c:pt idx="5">
                  <c:v>7.9400000000000082E-2</c:v>
                </c:pt>
              </c:numCache>
            </c:numRef>
          </c:bubbleSize>
          <c:bubble3D val="1"/>
        </c:ser>
        <c:ser>
          <c:idx val="2"/>
          <c:order val="1"/>
          <c:tx>
            <c:strRef>
              <c:f>'original files shared by team\[Serbia MOP LCA 3-12  .xls.xlsx]table &amp; graphs'!$AP$4</c:f>
              <c:strCache>
                <c:ptCount val="1"/>
                <c:pt idx="0">
                  <c:v>Inactive uneducated women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24859603429399987"/>
                  <c:y val="3.8840644602094215E-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Inactive uneducated women</a:t>
                    </a:r>
                    <a:endParaRPr lang="en-US" sz="100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'original files shared by team\[Serbia MOP LCA 3-12  .xls.xlsx]table &amp; graphs'!$AN$4</c:f>
              <c:numCache>
                <c:formatCode>_(* #,##0.00_);_(* \(#,##0.00\);_(* "-"??_);_(@_)</c:formatCode>
                <c:ptCount val="1"/>
                <c:pt idx="0">
                  <c:v>3</c:v>
                </c:pt>
              </c:numCache>
            </c:numRef>
          </c:xVal>
          <c:yVal>
            <c:numRef>
              <c:f>'original files shared by team\[Serbia MOP LCA 3-12  .xls.xlsx]table &amp; graphs'!$AO$4</c:f>
              <c:numCache>
                <c:formatCode>_(* #,##0.00_);_(* \(#,##0.00\);_(* "-"??_);_(@_)</c:formatCode>
                <c:ptCount val="1"/>
                <c:pt idx="0">
                  <c:v>3.2</c:v>
                </c:pt>
              </c:numCache>
            </c:numRef>
          </c:yVal>
          <c:bubbleSize>
            <c:numRef>
              <c:f>'original files shared by team\[Serbia MOP LCA 3-12  .xls.xlsx]table &amp; graphs'!$AT$4</c:f>
              <c:numCache>
                <c:formatCode>0.00</c:formatCode>
                <c:ptCount val="1"/>
                <c:pt idx="0">
                  <c:v>0.20530000000000001</c:v>
                </c:pt>
              </c:numCache>
            </c:numRef>
          </c:bubbleSize>
          <c:bubble3D val="1"/>
        </c:ser>
        <c:ser>
          <c:idx val="3"/>
          <c:order val="2"/>
          <c:tx>
            <c:strRef>
              <c:f>'original files shared by team\[Serbia MOP LCA 3-12  .xls.xlsx]table &amp; graphs'!$AP$6</c:f>
              <c:strCache>
                <c:ptCount val="1"/>
                <c:pt idx="0">
                  <c:v>Inexperienced unemployed women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969495745110883E-2"/>
                  <c:y val="1.8967971301875799E-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Inexperienced unemployed women</a:t>
                    </a:r>
                    <a:endParaRPr lang="en-US" sz="90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'original files shared by team\[Serbia MOP LCA 3-12  .xls.xlsx]table &amp; graphs'!$AN$6</c:f>
              <c:numCache>
                <c:formatCode>_(* #,##0.00_);_(* \(#,##0.00\);_(* "-"??_);_(@_)</c:formatCode>
                <c:ptCount val="1"/>
                <c:pt idx="0">
                  <c:v>3</c:v>
                </c:pt>
              </c:numCache>
            </c:numRef>
          </c:xVal>
          <c:yVal>
            <c:numRef>
              <c:f>'original files shared by team\[Serbia MOP LCA 3-12  .xls.xlsx]table &amp; graphs'!$AO$6</c:f>
              <c:numCache>
                <c:formatCode>_(* #,##0.00_);_(* \(#,##0.00\);_(* "-"??_);_(@_)</c:formatCode>
                <c:ptCount val="1"/>
                <c:pt idx="0">
                  <c:v>2.6</c:v>
                </c:pt>
              </c:numCache>
            </c:numRef>
          </c:yVal>
          <c:bubbleSize>
            <c:numRef>
              <c:f>'original files shared by team\[Serbia MOP LCA 3-12  .xls.xlsx]table &amp; graphs'!$AT$6</c:f>
              <c:numCache>
                <c:formatCode>0.00</c:formatCode>
                <c:ptCount val="1"/>
                <c:pt idx="0">
                  <c:v>0.12470000000000012</c:v>
                </c:pt>
              </c:numCache>
            </c:numRef>
          </c:bubbleSize>
          <c:bubble3D val="1"/>
        </c:ser>
        <c:ser>
          <c:idx val="4"/>
          <c:order val="3"/>
          <c:tx>
            <c:strRef>
              <c:f>'original files shared by team\[Serbia MOP LCA 3-12  .xls.xlsx]table &amp; graphs'!$AP$5</c:f>
              <c:strCache>
                <c:ptCount val="1"/>
                <c:pt idx="0">
                  <c:v>Experienced inactive elder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4473916337970233"/>
                  <c:y val="0.10765182572903871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'original files shared by team\[Serbia MOP LCA 3-12  .xls.xlsx]table &amp; graphs'!$AO$5</c:f>
              <c:numCache>
                <c:formatCode>_(* #,##0.00_);_(* \(#,##0.00\);_(* "-"??_);_(@_)</c:formatCode>
                <c:ptCount val="1"/>
                <c:pt idx="0">
                  <c:v>2.1</c:v>
                </c:pt>
              </c:numCache>
            </c:numRef>
          </c:xVal>
          <c:yVal>
            <c:numRef>
              <c:f>'original files shared by team\[Serbia MOP LCA 3-12  .xls.xlsx]table &amp; graphs'!$AN$5</c:f>
              <c:numCache>
                <c:formatCode>_(* #,##0.00_);_(* \(#,##0.00\);_(* "-"??_);_(@_)</c:formatCode>
                <c:ptCount val="1"/>
                <c:pt idx="0">
                  <c:v>2</c:v>
                </c:pt>
              </c:numCache>
            </c:numRef>
          </c:yVal>
          <c:bubbleSize>
            <c:numRef>
              <c:f>'original files shared by team\[Serbia MOP LCA 3-12  .xls.xlsx]table &amp; graphs'!$AT$5</c:f>
              <c:numCache>
                <c:formatCode>0.00</c:formatCode>
                <c:ptCount val="1"/>
                <c:pt idx="0">
                  <c:v>0.15570000000000023</c:v>
                </c:pt>
              </c:numCache>
            </c:numRef>
          </c:bubbleSize>
          <c:bubble3D val="1"/>
        </c:ser>
        <c:ser>
          <c:idx val="5"/>
          <c:order val="4"/>
          <c:tx>
            <c:strRef>
              <c:f>'original files shared by team\[Serbia MOP LCA 3-12  .xls.xlsx]table &amp; graphs'!$AP$7</c:f>
              <c:strCache>
                <c:ptCount val="1"/>
                <c:pt idx="0">
                  <c:v>Chronic unemployed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3716769011988228E-3"/>
                  <c:y val="-2.484138606703174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'original files shared by team\[Serbia MOP LCA 3-12  .xls.xlsx]table &amp; graphs'!$AO$7</c:f>
              <c:numCache>
                <c:formatCode>_(* #,##0.00_);_(* \(#,##0.00\);_(* "-"??_);_(@_)</c:formatCode>
                <c:ptCount val="1"/>
                <c:pt idx="0">
                  <c:v>0.8</c:v>
                </c:pt>
              </c:numCache>
            </c:numRef>
          </c:xVal>
          <c:yVal>
            <c:numRef>
              <c:f>'original files shared by team\[Serbia MOP LCA 3-12  .xls.xlsx]table &amp; graphs'!$AN$7</c:f>
              <c:numCache>
                <c:formatCode>_(* #,##0.00_);_(* \(#,##0.00\);_(* "-"??_);_(@_)</c:formatCode>
                <c:ptCount val="1"/>
                <c:pt idx="0">
                  <c:v>3.2</c:v>
                </c:pt>
              </c:numCache>
            </c:numRef>
          </c:yVal>
          <c:bubbleSize>
            <c:numRef>
              <c:f>'original files shared by team\[Serbia MOP LCA 3-12  .xls.xlsx]table &amp; graphs'!$AT$7</c:f>
              <c:numCache>
                <c:formatCode>0.00</c:formatCode>
                <c:ptCount val="1"/>
                <c:pt idx="0">
                  <c:v>8.3400000000000002E-2</c:v>
                </c:pt>
              </c:numCache>
            </c:numRef>
          </c:bubbleSize>
          <c:bubble3D val="1"/>
        </c:ser>
        <c:ser>
          <c:idx val="1"/>
          <c:order val="5"/>
          <c:tx>
            <c:strRef>
              <c:f>'original files shared by team\[Serbia MOP LCA 3-12  .xls.xlsx]table &amp; graphs'!$AP$8</c:f>
              <c:strCache>
                <c:ptCount val="1"/>
                <c:pt idx="0">
                  <c:v>Educated  unemployed youth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1.7204304959626326E-2"/>
                  <c:y val="2.314814814814814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'original files shared by team\[Serbia MOP LCA 3-12  .xls.xlsx]table &amp; graphs'!$AO$8</c:f>
              <c:numCache>
                <c:formatCode>_(* #,##0.00_);_(* \(#,##0.00\);_(* "-"??_);_(@_)</c:formatCode>
                <c:ptCount val="1"/>
                <c:pt idx="0">
                  <c:v>0.8</c:v>
                </c:pt>
              </c:numCache>
            </c:numRef>
          </c:xVal>
          <c:yVal>
            <c:numRef>
              <c:f>'original files shared by team\[Serbia MOP LCA 3-12  .xls.xlsx]table &amp; graphs'!$AN$8</c:f>
              <c:numCache>
                <c:formatCode>_(* #,##0.00_);_(* \(#,##0.00\);_(* "-"??_);_(@_)</c:formatCode>
                <c:ptCount val="1"/>
                <c:pt idx="0">
                  <c:v>1.21</c:v>
                </c:pt>
              </c:numCache>
            </c:numRef>
          </c:yVal>
          <c:bubbleSize>
            <c:numRef>
              <c:f>'original files shared by team\[Serbia MOP LCA 3-12  .xls.xlsx]table &amp; graphs'!$AT$8</c:f>
              <c:numCache>
                <c:formatCode>0.00</c:formatCode>
                <c:ptCount val="1"/>
                <c:pt idx="0">
                  <c:v>7.9400000000000082E-2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90"/>
        <c:showNegBubbles val="0"/>
        <c:axId val="184689024"/>
        <c:axId val="184690944"/>
      </c:bubbleChart>
      <c:valAx>
        <c:axId val="184689024"/>
        <c:scaling>
          <c:orientation val="minMax"/>
          <c:max val="3.5"/>
        </c:scaling>
        <c:delete val="0"/>
        <c:axPos val="b"/>
        <c:title>
          <c:tx>
            <c:rich>
              <a:bodyPr/>
              <a:lstStyle/>
              <a:p>
                <a:pPr>
                  <a:defRPr sz="1800" b="1"/>
                </a:pPr>
                <a:r>
                  <a:rPr lang="en-US" sz="1800" b="1"/>
                  <a:t>Other barriers to participation</a:t>
                </a:r>
              </a:p>
            </c:rich>
          </c:tx>
          <c:layout>
            <c:manualLayout>
              <c:xMode val="edge"/>
              <c:yMode val="edge"/>
              <c:x val="0.35655686474522252"/>
              <c:y val="0.9263147259069253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84690944"/>
        <c:crosses val="autoZero"/>
        <c:crossBetween val="midCat"/>
      </c:valAx>
      <c:valAx>
        <c:axId val="1846909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 b="1"/>
                </a:pPr>
                <a:r>
                  <a:rPr lang="en-US" sz="1800" b="1"/>
                  <a:t>Employability obstacles </a:t>
                </a:r>
              </a:p>
            </c:rich>
          </c:tx>
          <c:layout>
            <c:manualLayout>
              <c:xMode val="edge"/>
              <c:yMode val="edge"/>
              <c:x val="2.8303710161265001E-2"/>
              <c:y val="0.2560007776805683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84689024"/>
        <c:crosses val="autoZero"/>
        <c:crossBetween val="midCat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600" b="0">
          <a:latin typeface="Garamond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112572013404"/>
          <c:y val="5.0925925925925902E-2"/>
          <c:w val="0.83187346275111895"/>
          <c:h val="0.59792284602636103"/>
        </c:manualLayout>
      </c:layout>
      <c:lineChart>
        <c:grouping val="standard"/>
        <c:varyColors val="0"/>
        <c:ser>
          <c:idx val="5"/>
          <c:order val="0"/>
          <c:tx>
            <c:strRef>
              <c:f>Fi1a!$F$70</c:f>
              <c:strCache>
                <c:ptCount val="1"/>
                <c:pt idx="0">
                  <c:v>CIS</c:v>
                </c:pt>
              </c:strCache>
            </c:strRef>
          </c:tx>
          <c:marker>
            <c:symbol val="none"/>
          </c:marker>
          <c:cat>
            <c:strRef>
              <c:f>Fi1a!$G$64:$X$64</c:f>
              <c:strCache>
                <c:ptCount val="18"/>
                <c:pt idx="0">
                  <c:v>2008 Q1</c:v>
                </c:pt>
                <c:pt idx="1">
                  <c:v>2008 Q2</c:v>
                </c:pt>
                <c:pt idx="2">
                  <c:v>2008 Q3</c:v>
                </c:pt>
                <c:pt idx="3">
                  <c:v>2008 Q4</c:v>
                </c:pt>
                <c:pt idx="4">
                  <c:v>2009 Q1 </c:v>
                </c:pt>
                <c:pt idx="5">
                  <c:v>2009 Q2 </c:v>
                </c:pt>
                <c:pt idx="6">
                  <c:v>2009 Q3 </c:v>
                </c:pt>
                <c:pt idx="7">
                  <c:v>2009 Q4 </c:v>
                </c:pt>
                <c:pt idx="8">
                  <c:v>2010 Q1 </c:v>
                </c:pt>
                <c:pt idx="9">
                  <c:v>2010 Q2 </c:v>
                </c:pt>
                <c:pt idx="10">
                  <c:v>2010 Q3 </c:v>
                </c:pt>
                <c:pt idx="11">
                  <c:v>2010 Q4 </c:v>
                </c:pt>
                <c:pt idx="12">
                  <c:v>2011 Q1</c:v>
                </c:pt>
                <c:pt idx="13">
                  <c:v>2011 Q2 </c:v>
                </c:pt>
                <c:pt idx="14">
                  <c:v>2011 Q3</c:v>
                </c:pt>
                <c:pt idx="15">
                  <c:v>2011 Q4</c:v>
                </c:pt>
                <c:pt idx="16">
                  <c:v>2012Q1</c:v>
                </c:pt>
                <c:pt idx="17">
                  <c:v>2012Q2</c:v>
                </c:pt>
              </c:strCache>
            </c:strRef>
          </c:cat>
          <c:val>
            <c:numRef>
              <c:f>Fi1a!$G$70:$X$70</c:f>
              <c:numCache>
                <c:formatCode>#,##0</c:formatCode>
                <c:ptCount val="18"/>
                <c:pt idx="0">
                  <c:v>5.9481455442500009</c:v>
                </c:pt>
                <c:pt idx="1">
                  <c:v>5.404885404999999</c:v>
                </c:pt>
                <c:pt idx="2">
                  <c:v>5.8592464945000016</c:v>
                </c:pt>
                <c:pt idx="3">
                  <c:v>6.0828026822499996</c:v>
                </c:pt>
                <c:pt idx="4">
                  <c:v>7.4788147419999982</c:v>
                </c:pt>
                <c:pt idx="5">
                  <c:v>7.9319374467500001</c:v>
                </c:pt>
                <c:pt idx="6">
                  <c:v>7.6205056202499977</c:v>
                </c:pt>
                <c:pt idx="7">
                  <c:v>7.3270309899999981</c:v>
                </c:pt>
                <c:pt idx="8">
                  <c:v>7.1877925879999989</c:v>
                </c:pt>
                <c:pt idx="9">
                  <c:v>7.3980131442500001</c:v>
                </c:pt>
                <c:pt idx="10">
                  <c:v>7.1323759304999994</c:v>
                </c:pt>
                <c:pt idx="11">
                  <c:v>7.1398093622500003</c:v>
                </c:pt>
                <c:pt idx="12">
                  <c:v>6.9071505119999976</c:v>
                </c:pt>
                <c:pt idx="13">
                  <c:v>6.8009298714999993</c:v>
                </c:pt>
                <c:pt idx="14">
                  <c:v>6.5412034759999997</c:v>
                </c:pt>
                <c:pt idx="15">
                  <c:v>6.3693879869999988</c:v>
                </c:pt>
                <c:pt idx="16">
                  <c:v>6.3931993677499994</c:v>
                </c:pt>
                <c:pt idx="17">
                  <c:v>6.3075981022499983</c:v>
                </c:pt>
              </c:numCache>
            </c:numRef>
          </c:val>
          <c:smooth val="0"/>
        </c:ser>
        <c:ser>
          <c:idx val="6"/>
          <c:order val="1"/>
          <c:tx>
            <c:strRef>
              <c:f>Fi1a!$F$81</c:f>
              <c:strCache>
                <c:ptCount val="1"/>
                <c:pt idx="0">
                  <c:v>Western Balkans</c:v>
                </c:pt>
              </c:strCache>
            </c:strRef>
          </c:tx>
          <c:spPr>
            <a:ln>
              <a:solidFill>
                <a:srgbClr val="BE0000"/>
              </a:solidFill>
            </a:ln>
          </c:spPr>
          <c:marker>
            <c:symbol val="none"/>
          </c:marker>
          <c:cat>
            <c:strRef>
              <c:f>Fi1a!$G$64:$X$64</c:f>
              <c:strCache>
                <c:ptCount val="18"/>
                <c:pt idx="0">
                  <c:v>2008 Q1</c:v>
                </c:pt>
                <c:pt idx="1">
                  <c:v>2008 Q2</c:v>
                </c:pt>
                <c:pt idx="2">
                  <c:v>2008 Q3</c:v>
                </c:pt>
                <c:pt idx="3">
                  <c:v>2008 Q4</c:v>
                </c:pt>
                <c:pt idx="4">
                  <c:v>2009 Q1 </c:v>
                </c:pt>
                <c:pt idx="5">
                  <c:v>2009 Q2 </c:v>
                </c:pt>
                <c:pt idx="6">
                  <c:v>2009 Q3 </c:v>
                </c:pt>
                <c:pt idx="7">
                  <c:v>2009 Q4 </c:v>
                </c:pt>
                <c:pt idx="8">
                  <c:v>2010 Q1 </c:v>
                </c:pt>
                <c:pt idx="9">
                  <c:v>2010 Q2 </c:v>
                </c:pt>
                <c:pt idx="10">
                  <c:v>2010 Q3 </c:v>
                </c:pt>
                <c:pt idx="11">
                  <c:v>2010 Q4 </c:v>
                </c:pt>
                <c:pt idx="12">
                  <c:v>2011 Q1</c:v>
                </c:pt>
                <c:pt idx="13">
                  <c:v>2011 Q2 </c:v>
                </c:pt>
                <c:pt idx="14">
                  <c:v>2011 Q3</c:v>
                </c:pt>
                <c:pt idx="15">
                  <c:v>2011 Q4</c:v>
                </c:pt>
                <c:pt idx="16">
                  <c:v>2012Q1</c:v>
                </c:pt>
                <c:pt idx="17">
                  <c:v>2012Q2</c:v>
                </c:pt>
              </c:strCache>
            </c:strRef>
          </c:cat>
          <c:val>
            <c:numRef>
              <c:f>Fi1a!$G$81:$X$81</c:f>
              <c:numCache>
                <c:formatCode>#,##0</c:formatCode>
                <c:ptCount val="18"/>
                <c:pt idx="0">
                  <c:v>19.5676784875</c:v>
                </c:pt>
                <c:pt idx="1">
                  <c:v>19.55119668999999</c:v>
                </c:pt>
                <c:pt idx="2">
                  <c:v>19.3443995425</c:v>
                </c:pt>
                <c:pt idx="3">
                  <c:v>19.4335558625</c:v>
                </c:pt>
                <c:pt idx="4">
                  <c:v>19.755582712500001</c:v>
                </c:pt>
                <c:pt idx="5">
                  <c:v>19.9390677775</c:v>
                </c:pt>
                <c:pt idx="6">
                  <c:v>20.190452342499999</c:v>
                </c:pt>
                <c:pt idx="7">
                  <c:v>20.989572747499999</c:v>
                </c:pt>
                <c:pt idx="8">
                  <c:v>21.078232019999991</c:v>
                </c:pt>
                <c:pt idx="9">
                  <c:v>21.25312452</c:v>
                </c:pt>
                <c:pt idx="10">
                  <c:v>21.128412454999999</c:v>
                </c:pt>
                <c:pt idx="11">
                  <c:v>20.919063702500001</c:v>
                </c:pt>
                <c:pt idx="12">
                  <c:v>21.303645745000001</c:v>
                </c:pt>
                <c:pt idx="13">
                  <c:v>21.68711175</c:v>
                </c:pt>
                <c:pt idx="14">
                  <c:v>21.891874962500001</c:v>
                </c:pt>
                <c:pt idx="15">
                  <c:v>21.927595165</c:v>
                </c:pt>
                <c:pt idx="16">
                  <c:v>22.191055554999998</c:v>
                </c:pt>
                <c:pt idx="17">
                  <c:v>22.48822990999999</c:v>
                </c:pt>
              </c:numCache>
            </c:numRef>
          </c:val>
          <c:smooth val="0"/>
        </c:ser>
        <c:ser>
          <c:idx val="8"/>
          <c:order val="2"/>
          <c:tx>
            <c:strRef>
              <c:f>Fi1a!$F$73</c:f>
              <c:strCache>
                <c:ptCount val="1"/>
                <c:pt idx="0">
                  <c:v>Non-ECA Europe</c:v>
                </c:pt>
              </c:strCache>
            </c:strRef>
          </c:tx>
          <c:marker>
            <c:symbol val="none"/>
          </c:marker>
          <c:cat>
            <c:strRef>
              <c:f>Fi1a!$G$64:$X$64</c:f>
              <c:strCache>
                <c:ptCount val="18"/>
                <c:pt idx="0">
                  <c:v>2008 Q1</c:v>
                </c:pt>
                <c:pt idx="1">
                  <c:v>2008 Q2</c:v>
                </c:pt>
                <c:pt idx="2">
                  <c:v>2008 Q3</c:v>
                </c:pt>
                <c:pt idx="3">
                  <c:v>2008 Q4</c:v>
                </c:pt>
                <c:pt idx="4">
                  <c:v>2009 Q1 </c:v>
                </c:pt>
                <c:pt idx="5">
                  <c:v>2009 Q2 </c:v>
                </c:pt>
                <c:pt idx="6">
                  <c:v>2009 Q3 </c:v>
                </c:pt>
                <c:pt idx="7">
                  <c:v>2009 Q4 </c:v>
                </c:pt>
                <c:pt idx="8">
                  <c:v>2010 Q1 </c:v>
                </c:pt>
                <c:pt idx="9">
                  <c:v>2010 Q2 </c:v>
                </c:pt>
                <c:pt idx="10">
                  <c:v>2010 Q3 </c:v>
                </c:pt>
                <c:pt idx="11">
                  <c:v>2010 Q4 </c:v>
                </c:pt>
                <c:pt idx="12">
                  <c:v>2011 Q1</c:v>
                </c:pt>
                <c:pt idx="13">
                  <c:v>2011 Q2 </c:v>
                </c:pt>
                <c:pt idx="14">
                  <c:v>2011 Q3</c:v>
                </c:pt>
                <c:pt idx="15">
                  <c:v>2011 Q4</c:v>
                </c:pt>
                <c:pt idx="16">
                  <c:v>2012Q1</c:v>
                </c:pt>
                <c:pt idx="17">
                  <c:v>2012Q2</c:v>
                </c:pt>
              </c:strCache>
            </c:strRef>
          </c:cat>
          <c:val>
            <c:numRef>
              <c:f>Fi1a!$G$73:$X$73</c:f>
              <c:numCache>
                <c:formatCode>#,##0</c:formatCode>
                <c:ptCount val="18"/>
                <c:pt idx="0">
                  <c:v>5.3558484988888884</c:v>
                </c:pt>
                <c:pt idx="1">
                  <c:v>5.3578758632105252</c:v>
                </c:pt>
                <c:pt idx="2">
                  <c:v>5.7881747926111116</c:v>
                </c:pt>
                <c:pt idx="3">
                  <c:v>6.1674076099444433</c:v>
                </c:pt>
                <c:pt idx="4">
                  <c:v>7.059370830444446</c:v>
                </c:pt>
                <c:pt idx="5">
                  <c:v>7.4609063511578926</c:v>
                </c:pt>
                <c:pt idx="6">
                  <c:v>7.8908769231666662</c:v>
                </c:pt>
                <c:pt idx="7">
                  <c:v>8.1245265572777754</c:v>
                </c:pt>
                <c:pt idx="8">
                  <c:v>8.0560321118421072</c:v>
                </c:pt>
                <c:pt idx="9">
                  <c:v>7.9679620402105247</c:v>
                </c:pt>
                <c:pt idx="10">
                  <c:v>7.9807356852631601</c:v>
                </c:pt>
                <c:pt idx="11">
                  <c:v>7.9641812964210512</c:v>
                </c:pt>
                <c:pt idx="12">
                  <c:v>7.9307783047368421</c:v>
                </c:pt>
                <c:pt idx="13">
                  <c:v>7.8731808949473701</c:v>
                </c:pt>
                <c:pt idx="14">
                  <c:v>8.0626956833684247</c:v>
                </c:pt>
                <c:pt idx="15">
                  <c:v>8.2317095369473687</c:v>
                </c:pt>
                <c:pt idx="16">
                  <c:v>8.53319580536842</c:v>
                </c:pt>
                <c:pt idx="17">
                  <c:v>8.5779078608947348</c:v>
                </c:pt>
              </c:numCache>
            </c:numRef>
          </c:val>
          <c:smooth val="0"/>
        </c:ser>
        <c:ser>
          <c:idx val="9"/>
          <c:order val="3"/>
          <c:tx>
            <c:strRef>
              <c:f>Fi1a!$F$74</c:f>
              <c:strCache>
                <c:ptCount val="1"/>
                <c:pt idx="0">
                  <c:v>Baltics</c:v>
                </c:pt>
              </c:strCache>
            </c:strRef>
          </c:tx>
          <c:marker>
            <c:symbol val="none"/>
          </c:marker>
          <c:cat>
            <c:strRef>
              <c:f>Fi1a!$G$64:$X$64</c:f>
              <c:strCache>
                <c:ptCount val="18"/>
                <c:pt idx="0">
                  <c:v>2008 Q1</c:v>
                </c:pt>
                <c:pt idx="1">
                  <c:v>2008 Q2</c:v>
                </c:pt>
                <c:pt idx="2">
                  <c:v>2008 Q3</c:v>
                </c:pt>
                <c:pt idx="3">
                  <c:v>2008 Q4</c:v>
                </c:pt>
                <c:pt idx="4">
                  <c:v>2009 Q1 </c:v>
                </c:pt>
                <c:pt idx="5">
                  <c:v>2009 Q2 </c:v>
                </c:pt>
                <c:pt idx="6">
                  <c:v>2009 Q3 </c:v>
                </c:pt>
                <c:pt idx="7">
                  <c:v>2009 Q4 </c:v>
                </c:pt>
                <c:pt idx="8">
                  <c:v>2010 Q1 </c:v>
                </c:pt>
                <c:pt idx="9">
                  <c:v>2010 Q2 </c:v>
                </c:pt>
                <c:pt idx="10">
                  <c:v>2010 Q3 </c:v>
                </c:pt>
                <c:pt idx="11">
                  <c:v>2010 Q4 </c:v>
                </c:pt>
                <c:pt idx="12">
                  <c:v>2011 Q1</c:v>
                </c:pt>
                <c:pt idx="13">
                  <c:v>2011 Q2 </c:v>
                </c:pt>
                <c:pt idx="14">
                  <c:v>2011 Q3</c:v>
                </c:pt>
                <c:pt idx="15">
                  <c:v>2011 Q4</c:v>
                </c:pt>
                <c:pt idx="16">
                  <c:v>2012Q1</c:v>
                </c:pt>
                <c:pt idx="17">
                  <c:v>2012Q2</c:v>
                </c:pt>
              </c:strCache>
            </c:strRef>
          </c:cat>
          <c:val>
            <c:numRef>
              <c:f>Fi1a!$G$74:$X$74</c:f>
              <c:numCache>
                <c:formatCode>#,##0</c:formatCode>
                <c:ptCount val="18"/>
                <c:pt idx="0">
                  <c:v>4.8653752143333326</c:v>
                </c:pt>
                <c:pt idx="1">
                  <c:v>5.0376907846666681</c:v>
                </c:pt>
                <c:pt idx="2">
                  <c:v>6.7820561399999981</c:v>
                </c:pt>
                <c:pt idx="3">
                  <c:v>8.6807395583333342</c:v>
                </c:pt>
                <c:pt idx="4">
                  <c:v>11.87359364666667</c:v>
                </c:pt>
                <c:pt idx="5">
                  <c:v>14.292164376666671</c:v>
                </c:pt>
                <c:pt idx="6">
                  <c:v>16.097878426666671</c:v>
                </c:pt>
                <c:pt idx="7">
                  <c:v>17.355309760000001</c:v>
                </c:pt>
                <c:pt idx="8">
                  <c:v>18.777648543333321</c:v>
                </c:pt>
                <c:pt idx="9">
                  <c:v>18.5800783</c:v>
                </c:pt>
                <c:pt idx="10">
                  <c:v>17.41065570000001</c:v>
                </c:pt>
                <c:pt idx="11">
                  <c:v>16.156860049999999</c:v>
                </c:pt>
                <c:pt idx="12">
                  <c:v>15.649012966666669</c:v>
                </c:pt>
                <c:pt idx="13">
                  <c:v>14.916082983333331</c:v>
                </c:pt>
                <c:pt idx="14">
                  <c:v>13.623558986666669</c:v>
                </c:pt>
                <c:pt idx="15">
                  <c:v>13.441356170000001</c:v>
                </c:pt>
                <c:pt idx="16">
                  <c:v>13.69356634</c:v>
                </c:pt>
                <c:pt idx="17">
                  <c:v>13.113317456666669</c:v>
                </c:pt>
              </c:numCache>
            </c:numRef>
          </c:val>
          <c:smooth val="0"/>
        </c:ser>
        <c:ser>
          <c:idx val="10"/>
          <c:order val="4"/>
          <c:tx>
            <c:strRef>
              <c:f>Fi1a!$F$76</c:f>
              <c:strCache>
                <c:ptCount val="1"/>
                <c:pt idx="0">
                  <c:v>ECA </c:v>
                </c:pt>
              </c:strCache>
            </c:strRef>
          </c:tx>
          <c:marker>
            <c:symbol val="none"/>
          </c:marker>
          <c:cat>
            <c:strRef>
              <c:f>Fi1a!$G$64:$X$64</c:f>
              <c:strCache>
                <c:ptCount val="18"/>
                <c:pt idx="0">
                  <c:v>2008 Q1</c:v>
                </c:pt>
                <c:pt idx="1">
                  <c:v>2008 Q2</c:v>
                </c:pt>
                <c:pt idx="2">
                  <c:v>2008 Q3</c:v>
                </c:pt>
                <c:pt idx="3">
                  <c:v>2008 Q4</c:v>
                </c:pt>
                <c:pt idx="4">
                  <c:v>2009 Q1 </c:v>
                </c:pt>
                <c:pt idx="5">
                  <c:v>2009 Q2 </c:v>
                </c:pt>
                <c:pt idx="6">
                  <c:v>2009 Q3 </c:v>
                </c:pt>
                <c:pt idx="7">
                  <c:v>2009 Q4 </c:v>
                </c:pt>
                <c:pt idx="8">
                  <c:v>2010 Q1 </c:v>
                </c:pt>
                <c:pt idx="9">
                  <c:v>2010 Q2 </c:v>
                </c:pt>
                <c:pt idx="10">
                  <c:v>2010 Q3 </c:v>
                </c:pt>
                <c:pt idx="11">
                  <c:v>2010 Q4 </c:v>
                </c:pt>
                <c:pt idx="12">
                  <c:v>2011 Q1</c:v>
                </c:pt>
                <c:pt idx="13">
                  <c:v>2011 Q2 </c:v>
                </c:pt>
                <c:pt idx="14">
                  <c:v>2011 Q3</c:v>
                </c:pt>
                <c:pt idx="15">
                  <c:v>2011 Q4</c:v>
                </c:pt>
                <c:pt idx="16">
                  <c:v>2012Q1</c:v>
                </c:pt>
                <c:pt idx="17">
                  <c:v>2012Q2</c:v>
                </c:pt>
              </c:strCache>
            </c:strRef>
          </c:cat>
          <c:val>
            <c:numRef>
              <c:f>Fi1a!$G$76:$X$76</c:f>
              <c:numCache>
                <c:formatCode>#,##0</c:formatCode>
                <c:ptCount val="18"/>
                <c:pt idx="0">
                  <c:v>9.1160539795000002</c:v>
                </c:pt>
                <c:pt idx="1">
                  <c:v>8.8621053979500033</c:v>
                </c:pt>
                <c:pt idx="2">
                  <c:v>9.0548406174000036</c:v>
                </c:pt>
                <c:pt idx="3">
                  <c:v>9.5764374618999994</c:v>
                </c:pt>
                <c:pt idx="4">
                  <c:v>10.79755151595</c:v>
                </c:pt>
                <c:pt idx="5">
                  <c:v>11.53994296225</c:v>
                </c:pt>
                <c:pt idx="6">
                  <c:v>12.0347184587</c:v>
                </c:pt>
                <c:pt idx="7">
                  <c:v>12.45786578415</c:v>
                </c:pt>
                <c:pt idx="8">
                  <c:v>12.9344188299</c:v>
                </c:pt>
                <c:pt idx="9">
                  <c:v>13.0351465427</c:v>
                </c:pt>
                <c:pt idx="10">
                  <c:v>12.7190559723</c:v>
                </c:pt>
                <c:pt idx="11">
                  <c:v>12.52314896625</c:v>
                </c:pt>
                <c:pt idx="12">
                  <c:v>12.49438254955</c:v>
                </c:pt>
                <c:pt idx="13">
                  <c:v>12.44808697595</c:v>
                </c:pt>
                <c:pt idx="14">
                  <c:v>12.14505203715</c:v>
                </c:pt>
                <c:pt idx="15">
                  <c:v>12.222010182249999</c:v>
                </c:pt>
                <c:pt idx="16">
                  <c:v>12.439659135099999</c:v>
                </c:pt>
                <c:pt idx="17">
                  <c:v>12.3362041858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995904"/>
        <c:axId val="149997440"/>
      </c:lineChart>
      <c:catAx>
        <c:axId val="149995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49997440"/>
        <c:crosses val="autoZero"/>
        <c:auto val="1"/>
        <c:lblAlgn val="ctr"/>
        <c:lblOffset val="100"/>
        <c:noMultiLvlLbl val="0"/>
      </c:catAx>
      <c:valAx>
        <c:axId val="1499974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/>
                  <a:t>Unemployment rate (latest available)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499959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9046836130290888E-2"/>
          <c:y val="0.85670149208002699"/>
          <c:w val="0.87045965408170201"/>
          <c:h val="0.1414607028288130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700" b="0">
          <a:latin typeface="Garamond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Age Composition of SSN Beneficiaries Relative to General Population in Serbia, 2010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991991385692231"/>
          <c:y val="0.13577238524615601"/>
          <c:w val="0.75968660544194322"/>
          <c:h val="0.638420558627157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'Fi2'!$A$26</c:f>
              <c:strCache>
                <c:ptCount val="1"/>
                <c:pt idx="0">
                  <c:v>Child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'Fi2'!$B$25:$E$25</c:f>
              <c:strCache>
                <c:ptCount val="4"/>
                <c:pt idx="0">
                  <c:v>Whole population</c:v>
                </c:pt>
                <c:pt idx="1">
                  <c:v>SSN all</c:v>
                </c:pt>
                <c:pt idx="2">
                  <c:v>FSA+CA beneficiaries</c:v>
                </c:pt>
                <c:pt idx="3">
                  <c:v>FSA beneficiary</c:v>
                </c:pt>
              </c:strCache>
            </c:strRef>
          </c:cat>
          <c:val>
            <c:numRef>
              <c:f>'Fi2'!$B$26:$E$26</c:f>
              <c:numCache>
                <c:formatCode>0.0</c:formatCode>
                <c:ptCount val="4"/>
                <c:pt idx="0">
                  <c:v>12.574989</c:v>
                </c:pt>
                <c:pt idx="1">
                  <c:v>27.148700000000002</c:v>
                </c:pt>
                <c:pt idx="2">
                  <c:v>11.275781</c:v>
                </c:pt>
                <c:pt idx="3">
                  <c:v>26.402296999999969</c:v>
                </c:pt>
              </c:numCache>
            </c:numRef>
          </c:val>
        </c:ser>
        <c:ser>
          <c:idx val="1"/>
          <c:order val="1"/>
          <c:tx>
            <c:strRef>
              <c:f>'Fi2'!$A$27</c:f>
              <c:strCache>
                <c:ptCount val="1"/>
                <c:pt idx="0">
                  <c:v>Old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'Fi2'!$B$25:$E$25</c:f>
              <c:strCache>
                <c:ptCount val="4"/>
                <c:pt idx="0">
                  <c:v>Whole population</c:v>
                </c:pt>
                <c:pt idx="1">
                  <c:v>SSN all</c:v>
                </c:pt>
                <c:pt idx="2">
                  <c:v>FSA+CA beneficiaries</c:v>
                </c:pt>
                <c:pt idx="3">
                  <c:v>FSA beneficiary</c:v>
                </c:pt>
              </c:strCache>
            </c:strRef>
          </c:cat>
          <c:val>
            <c:numRef>
              <c:f>'Fi2'!$B$27:$E$27</c:f>
              <c:numCache>
                <c:formatCode>0.0</c:formatCode>
                <c:ptCount val="4"/>
                <c:pt idx="0">
                  <c:v>22.115407999999999</c:v>
                </c:pt>
                <c:pt idx="1">
                  <c:v>9.6470877999999995</c:v>
                </c:pt>
                <c:pt idx="2">
                  <c:v>32.062497</c:v>
                </c:pt>
                <c:pt idx="3">
                  <c:v>11.002404000000015</c:v>
                </c:pt>
              </c:numCache>
            </c:numRef>
          </c:val>
        </c:ser>
        <c:ser>
          <c:idx val="2"/>
          <c:order val="2"/>
          <c:tx>
            <c:strRef>
              <c:f>'Fi2'!$A$28</c:f>
              <c:strCache>
                <c:ptCount val="1"/>
                <c:pt idx="0">
                  <c:v>Working age (disabled)</c:v>
                </c:pt>
              </c:strCache>
            </c:strRef>
          </c:tx>
          <c:invertIfNegative val="0"/>
          <c:cat>
            <c:strRef>
              <c:f>'Fi2'!$B$25:$E$25</c:f>
              <c:strCache>
                <c:ptCount val="4"/>
                <c:pt idx="0">
                  <c:v>Whole population</c:v>
                </c:pt>
                <c:pt idx="1">
                  <c:v>SSN all</c:v>
                </c:pt>
                <c:pt idx="2">
                  <c:v>FSA+CA beneficiaries</c:v>
                </c:pt>
                <c:pt idx="3">
                  <c:v>FSA beneficiary</c:v>
                </c:pt>
              </c:strCache>
            </c:strRef>
          </c:cat>
          <c:val>
            <c:numRef>
              <c:f>'Fi2'!$B$28:$E$28</c:f>
              <c:numCache>
                <c:formatCode>0.0</c:formatCode>
                <c:ptCount val="4"/>
                <c:pt idx="0">
                  <c:v>0.54015164999999998</c:v>
                </c:pt>
                <c:pt idx="1">
                  <c:v>1.6707851000000018</c:v>
                </c:pt>
                <c:pt idx="2">
                  <c:v>0.56024160000000089</c:v>
                </c:pt>
                <c:pt idx="3">
                  <c:v>3.0959439999999967</c:v>
                </c:pt>
              </c:numCache>
            </c:numRef>
          </c:val>
        </c:ser>
        <c:ser>
          <c:idx val="3"/>
          <c:order val="3"/>
          <c:tx>
            <c:strRef>
              <c:f>'Fi2'!$A$29</c:f>
              <c:strCache>
                <c:ptCount val="1"/>
                <c:pt idx="0">
                  <c:v>Working age (in education)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'Fi2'!$B$25:$E$25</c:f>
              <c:strCache>
                <c:ptCount val="4"/>
                <c:pt idx="0">
                  <c:v>Whole population</c:v>
                </c:pt>
                <c:pt idx="1">
                  <c:v>SSN all</c:v>
                </c:pt>
                <c:pt idx="2">
                  <c:v>FSA+CA beneficiaries</c:v>
                </c:pt>
                <c:pt idx="3">
                  <c:v>FSA beneficiary</c:v>
                </c:pt>
              </c:strCache>
            </c:strRef>
          </c:cat>
          <c:val>
            <c:numRef>
              <c:f>'Fi2'!$B$29:$E$29</c:f>
              <c:numCache>
                <c:formatCode>0.0</c:formatCode>
                <c:ptCount val="4"/>
                <c:pt idx="0">
                  <c:v>7.9815512999999996</c:v>
                </c:pt>
                <c:pt idx="1">
                  <c:v>8.6360697999999996</c:v>
                </c:pt>
                <c:pt idx="2">
                  <c:v>6.1135958999999902</c:v>
                </c:pt>
                <c:pt idx="3">
                  <c:v>4.7094503999999997</c:v>
                </c:pt>
              </c:numCache>
            </c:numRef>
          </c:val>
        </c:ser>
        <c:ser>
          <c:idx val="4"/>
          <c:order val="4"/>
          <c:tx>
            <c:strRef>
              <c:f>'Fi2'!$A$30</c:f>
              <c:strCache>
                <c:ptCount val="1"/>
                <c:pt idx="0">
                  <c:v>Working age (work-able)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'Fi2'!$B$25:$E$25</c:f>
              <c:strCache>
                <c:ptCount val="4"/>
                <c:pt idx="0">
                  <c:v>Whole population</c:v>
                </c:pt>
                <c:pt idx="1">
                  <c:v>SSN all</c:v>
                </c:pt>
                <c:pt idx="2">
                  <c:v>FSA+CA beneficiaries</c:v>
                </c:pt>
                <c:pt idx="3">
                  <c:v>FSA beneficiary</c:v>
                </c:pt>
              </c:strCache>
            </c:strRef>
          </c:cat>
          <c:val>
            <c:numRef>
              <c:f>'Fi2'!$B$30:$E$30</c:f>
              <c:numCache>
                <c:formatCode>0.0</c:formatCode>
                <c:ptCount val="4"/>
                <c:pt idx="0">
                  <c:v>56.787898999999996</c:v>
                </c:pt>
                <c:pt idx="1">
                  <c:v>52.897357</c:v>
                </c:pt>
                <c:pt idx="2">
                  <c:v>49.987884999999942</c:v>
                </c:pt>
                <c:pt idx="3">
                  <c:v>54.789904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074880"/>
        <c:axId val="150076416"/>
      </c:barChart>
      <c:catAx>
        <c:axId val="150074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50076416"/>
        <c:crosses val="autoZero"/>
        <c:auto val="1"/>
        <c:lblAlgn val="ctr"/>
        <c:lblOffset val="100"/>
        <c:noMultiLvlLbl val="0"/>
      </c:catAx>
      <c:valAx>
        <c:axId val="150076416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500748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4598643919510072E-2"/>
          <c:y val="0.87809387588600252"/>
          <c:w val="0.94802493438320512"/>
          <c:h val="0.112244357996936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Garamond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en-US" sz="1600" b="1" i="0" baseline="0" dirty="0" smtClean="0">
                <a:effectLst/>
              </a:rPr>
              <a:t>Safety Net Coverage of the Work-Able Population in Serbia, 2010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625917505232286"/>
          <c:y val="0.11033476631929112"/>
          <c:w val="0.73254919104134597"/>
          <c:h val="0.644473926292712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'Fig3and Fig4'!$F$33</c:f>
              <c:strCache>
                <c:ptCount val="1"/>
                <c:pt idx="0">
                  <c:v>Nonbeneficiaries in Q2-Q5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'Fig3and Fig4'!$E$34:$E$36</c:f>
              <c:strCache>
                <c:ptCount val="3"/>
                <c:pt idx="0">
                  <c:v>Employed</c:v>
                </c:pt>
                <c:pt idx="1">
                  <c:v>Unemployed</c:v>
                </c:pt>
                <c:pt idx="2">
                  <c:v>Out
of labor force </c:v>
                </c:pt>
              </c:strCache>
            </c:strRef>
          </c:cat>
          <c:val>
            <c:numRef>
              <c:f>'Fig3and Fig4'!$F$34:$F$36</c:f>
              <c:numCache>
                <c:formatCode>0.0</c:formatCode>
                <c:ptCount val="3"/>
                <c:pt idx="0">
                  <c:v>79</c:v>
                </c:pt>
                <c:pt idx="1">
                  <c:v>83.3</c:v>
                </c:pt>
                <c:pt idx="2">
                  <c:v>72.8</c:v>
                </c:pt>
              </c:numCache>
            </c:numRef>
          </c:val>
        </c:ser>
        <c:ser>
          <c:idx val="1"/>
          <c:order val="1"/>
          <c:tx>
            <c:strRef>
              <c:f>'Fig3and Fig4'!$G$33</c:f>
              <c:strCache>
                <c:ptCount val="1"/>
                <c:pt idx="0">
                  <c:v>Nonbeneficiaries in Q1 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'Fig3and Fig4'!$E$34:$E$36</c:f>
              <c:strCache>
                <c:ptCount val="3"/>
                <c:pt idx="0">
                  <c:v>Employed</c:v>
                </c:pt>
                <c:pt idx="1">
                  <c:v>Unemployed</c:v>
                </c:pt>
                <c:pt idx="2">
                  <c:v>Out
of labor force </c:v>
                </c:pt>
              </c:strCache>
            </c:strRef>
          </c:cat>
          <c:val>
            <c:numRef>
              <c:f>'Fig3and Fig4'!$G$34:$G$36</c:f>
              <c:numCache>
                <c:formatCode>0.0</c:formatCode>
                <c:ptCount val="3"/>
                <c:pt idx="0">
                  <c:v>13</c:v>
                </c:pt>
                <c:pt idx="1">
                  <c:v>8.5</c:v>
                </c:pt>
                <c:pt idx="2">
                  <c:v>13.5</c:v>
                </c:pt>
              </c:numCache>
            </c:numRef>
          </c:val>
        </c:ser>
        <c:ser>
          <c:idx val="2"/>
          <c:order val="2"/>
          <c:tx>
            <c:strRef>
              <c:f>'Fig3and Fig4'!$I$33</c:f>
              <c:strCache>
                <c:ptCount val="1"/>
                <c:pt idx="0">
                  <c:v>Beneficiaries of other SSN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'Fig3and Fig4'!$E$34:$E$36</c:f>
              <c:strCache>
                <c:ptCount val="3"/>
                <c:pt idx="0">
                  <c:v>Employed</c:v>
                </c:pt>
                <c:pt idx="1">
                  <c:v>Unemployed</c:v>
                </c:pt>
                <c:pt idx="2">
                  <c:v>Out
of labor force </c:v>
                </c:pt>
              </c:strCache>
            </c:strRef>
          </c:cat>
          <c:val>
            <c:numRef>
              <c:f>'Fig3and Fig4'!$I$34:$I$36</c:f>
              <c:numCache>
                <c:formatCode>0</c:formatCode>
                <c:ptCount val="3"/>
                <c:pt idx="0">
                  <c:v>6</c:v>
                </c:pt>
                <c:pt idx="1">
                  <c:v>6.2999999999999989</c:v>
                </c:pt>
                <c:pt idx="2">
                  <c:v>8.7000000000000011</c:v>
                </c:pt>
              </c:numCache>
            </c:numRef>
          </c:val>
        </c:ser>
        <c:ser>
          <c:idx val="3"/>
          <c:order val="3"/>
          <c:tx>
            <c:strRef>
              <c:f>'Fig3and Fig4'!$H$33</c:f>
              <c:strCache>
                <c:ptCount val="1"/>
                <c:pt idx="0">
                  <c:v>FSA beneficiaries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7277993582912025E-2"/>
                  <c:y val="2.5829949847186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/>
                      <a:t>5.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'Fig3and Fig4'!$E$34:$E$36</c:f>
              <c:strCache>
                <c:ptCount val="3"/>
                <c:pt idx="0">
                  <c:v>Employed</c:v>
                </c:pt>
                <c:pt idx="1">
                  <c:v>Unemployed</c:v>
                </c:pt>
                <c:pt idx="2">
                  <c:v>Out
of labor force </c:v>
                </c:pt>
              </c:strCache>
            </c:strRef>
          </c:cat>
          <c:val>
            <c:numRef>
              <c:f>'Fig3and Fig4'!$H$34:$H$36</c:f>
              <c:numCache>
                <c:formatCode>0.0</c:formatCode>
                <c:ptCount val="3"/>
                <c:pt idx="0">
                  <c:v>2.0046913580246937</c:v>
                </c:pt>
                <c:pt idx="1">
                  <c:v>1.9000000000000001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933504"/>
        <c:axId val="154947584"/>
      </c:barChart>
      <c:catAx>
        <c:axId val="154933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4947584"/>
        <c:crosses val="autoZero"/>
        <c:auto val="1"/>
        <c:lblAlgn val="ctr"/>
        <c:lblOffset val="100"/>
        <c:noMultiLvlLbl val="0"/>
      </c:catAx>
      <c:valAx>
        <c:axId val="154947584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549335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1191197254189384E-2"/>
          <c:y val="0.82731631700399866"/>
          <c:w val="0.92616461403862982"/>
          <c:h val="0.1458380454121090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Garamond" pitchFamily="18" charset="0"/>
        </a:defRPr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Employment and Unemployment rates among the work-able population in Serbia, 2010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9058752271350696"/>
          <c:y val="0.11996913422685977"/>
          <c:w val="0.66871188257832437"/>
          <c:h val="0.693638083352637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'Figure5a and b'!$A$26</c:f>
              <c:strCache>
                <c:ptCount val="1"/>
                <c:pt idx="0">
                  <c:v>Employed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'Figure5a and b'!$B$25:$F$25</c:f>
              <c:strCache>
                <c:ptCount val="5"/>
                <c:pt idx="0">
                  <c:v>Whole population</c:v>
                </c:pt>
                <c:pt idx="1">
                  <c:v>Non-
beneficiaries, poor</c:v>
                </c:pt>
                <c:pt idx="2">
                  <c:v>SSN beneficiaries</c:v>
                </c:pt>
                <c:pt idx="3">
                  <c:v>FSA + CA beneficiaries</c:v>
                </c:pt>
                <c:pt idx="4">
                  <c:v>FSA
 beneficiaries</c:v>
                </c:pt>
              </c:strCache>
            </c:strRef>
          </c:cat>
          <c:val>
            <c:numRef>
              <c:f>'Figure5a and b'!$B$26:$F$26</c:f>
              <c:numCache>
                <c:formatCode>_(* #,##0.0_);_(* \(#,##0.0\);_(* "-"??_);_(@_)</c:formatCode>
                <c:ptCount val="5"/>
                <c:pt idx="0">
                  <c:v>63.00508</c:v>
                </c:pt>
                <c:pt idx="1">
                  <c:v>55.242740000000012</c:v>
                </c:pt>
                <c:pt idx="2">
                  <c:v>56.847709999999992</c:v>
                </c:pt>
                <c:pt idx="3">
                  <c:v>58.052790000000002</c:v>
                </c:pt>
                <c:pt idx="4">
                  <c:v>56.45917</c:v>
                </c:pt>
              </c:numCache>
            </c:numRef>
          </c:val>
        </c:ser>
        <c:ser>
          <c:idx val="1"/>
          <c:order val="1"/>
          <c:tx>
            <c:strRef>
              <c:f>'Figure5a and b'!$A$27</c:f>
              <c:strCache>
                <c:ptCount val="1"/>
                <c:pt idx="0">
                  <c:v>Unemployed 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'Figure5a and b'!$B$25:$F$25</c:f>
              <c:strCache>
                <c:ptCount val="5"/>
                <c:pt idx="0">
                  <c:v>Whole population</c:v>
                </c:pt>
                <c:pt idx="1">
                  <c:v>Non-
beneficiaries, poor</c:v>
                </c:pt>
                <c:pt idx="2">
                  <c:v>SSN beneficiaries</c:v>
                </c:pt>
                <c:pt idx="3">
                  <c:v>FSA + CA beneficiaries</c:v>
                </c:pt>
                <c:pt idx="4">
                  <c:v>FSA
 beneficiaries</c:v>
                </c:pt>
              </c:strCache>
            </c:strRef>
          </c:cat>
          <c:val>
            <c:numRef>
              <c:f>'Figure5a and b'!$B$27:$F$27</c:f>
              <c:numCache>
                <c:formatCode>_(* #,##0.0_);_(* \(#,##0.0\);_(* "-"??_);_(@_)</c:formatCode>
                <c:ptCount val="5"/>
                <c:pt idx="0">
                  <c:v>16.419729999999969</c:v>
                </c:pt>
                <c:pt idx="1">
                  <c:v>25.91564999999995</c:v>
                </c:pt>
                <c:pt idx="2">
                  <c:v>20.72411</c:v>
                </c:pt>
                <c:pt idx="3">
                  <c:v>21.895729999999961</c:v>
                </c:pt>
                <c:pt idx="4">
                  <c:v>20.694170000000025</c:v>
                </c:pt>
              </c:numCache>
            </c:numRef>
          </c:val>
        </c:ser>
        <c:ser>
          <c:idx val="2"/>
          <c:order val="2"/>
          <c:tx>
            <c:strRef>
              <c:f>'Figure5a and b'!$A$28</c:f>
              <c:strCache>
                <c:ptCount val="1"/>
                <c:pt idx="0">
                  <c:v>Out of labor force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'Figure5a and b'!$B$25:$F$25</c:f>
              <c:strCache>
                <c:ptCount val="5"/>
                <c:pt idx="0">
                  <c:v>Whole population</c:v>
                </c:pt>
                <c:pt idx="1">
                  <c:v>Non-
beneficiaries, poor</c:v>
                </c:pt>
                <c:pt idx="2">
                  <c:v>SSN beneficiaries</c:v>
                </c:pt>
                <c:pt idx="3">
                  <c:v>FSA + CA beneficiaries</c:v>
                </c:pt>
                <c:pt idx="4">
                  <c:v>FSA
 beneficiaries</c:v>
                </c:pt>
              </c:strCache>
            </c:strRef>
          </c:cat>
          <c:val>
            <c:numRef>
              <c:f>'Figure5a and b'!$B$28:$F$28</c:f>
              <c:numCache>
                <c:formatCode>_(* #,##0.0_);_(* \(#,##0.0\);_(* "-"??_);_(@_)</c:formatCode>
                <c:ptCount val="5"/>
                <c:pt idx="0">
                  <c:v>20.575189999999989</c:v>
                </c:pt>
                <c:pt idx="1">
                  <c:v>18.841610000000003</c:v>
                </c:pt>
                <c:pt idx="2">
                  <c:v>22.428180000000012</c:v>
                </c:pt>
                <c:pt idx="3">
                  <c:v>20.051479999999987</c:v>
                </c:pt>
                <c:pt idx="4">
                  <c:v>22.84666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7309568"/>
        <c:axId val="157319552"/>
      </c:barChart>
      <c:catAx>
        <c:axId val="157309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57319552"/>
        <c:crosses val="autoZero"/>
        <c:auto val="1"/>
        <c:lblAlgn val="ctr"/>
        <c:lblOffset val="100"/>
        <c:noMultiLvlLbl val="0"/>
      </c:catAx>
      <c:valAx>
        <c:axId val="157319552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573095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877986405545494E-2"/>
          <c:y val="0.8743562736476127"/>
          <c:w val="0.89624402718890905"/>
          <c:h val="9.9669700378361828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50">
          <a:latin typeface="Garamond" pitchFamily="18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Sector of Employment for work-able Population in Serbia, 2010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6096206724159482"/>
          <c:y val="0.12331524552385824"/>
          <c:w val="0.6768816114316627"/>
          <c:h val="0.6171297551221349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'Figure5a and b'!$P$23:$Q$23</c:f>
              <c:strCache>
                <c:ptCount val="1"/>
                <c:pt idx="0">
                  <c:v>Public and professions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'Figure5a and b'!$R$22:$U$22</c:f>
              <c:strCache>
                <c:ptCount val="4"/>
                <c:pt idx="0">
                  <c:v>Whole population</c:v>
                </c:pt>
                <c:pt idx="1">
                  <c:v>Nonbeneficiaries, poor</c:v>
                </c:pt>
                <c:pt idx="2">
                  <c:v>SSN beneficiaries</c:v>
                </c:pt>
                <c:pt idx="3">
                  <c:v>FSA
 beneficiaries</c:v>
                </c:pt>
              </c:strCache>
            </c:strRef>
          </c:cat>
          <c:val>
            <c:numRef>
              <c:f>'Figure5a and b'!$R$23:$U$23</c:f>
              <c:numCache>
                <c:formatCode>General</c:formatCode>
                <c:ptCount val="4"/>
                <c:pt idx="0">
                  <c:v>34.4</c:v>
                </c:pt>
                <c:pt idx="1">
                  <c:v>17.2</c:v>
                </c:pt>
                <c:pt idx="2">
                  <c:v>13</c:v>
                </c:pt>
              </c:numCache>
            </c:numRef>
          </c:val>
        </c:ser>
        <c:ser>
          <c:idx val="1"/>
          <c:order val="1"/>
          <c:tx>
            <c:strRef>
              <c:f>'Figure5a and b'!$P$24:$Q$24</c:f>
              <c:strCache>
                <c:ptCount val="1"/>
                <c:pt idx="0">
                  <c:v>Retail, trade, crafts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'Figure5a and b'!$R$22:$U$22</c:f>
              <c:strCache>
                <c:ptCount val="4"/>
                <c:pt idx="0">
                  <c:v>Whole population</c:v>
                </c:pt>
                <c:pt idx="1">
                  <c:v>Nonbeneficiaries, poor</c:v>
                </c:pt>
                <c:pt idx="2">
                  <c:v>SSN beneficiaries</c:v>
                </c:pt>
                <c:pt idx="3">
                  <c:v>FSA
 beneficiaries</c:v>
                </c:pt>
              </c:strCache>
            </c:strRef>
          </c:cat>
          <c:val>
            <c:numRef>
              <c:f>'Figure5a and b'!$R$24:$U$24</c:f>
              <c:numCache>
                <c:formatCode>General</c:formatCode>
                <c:ptCount val="4"/>
                <c:pt idx="0">
                  <c:v>28.6</c:v>
                </c:pt>
                <c:pt idx="1">
                  <c:v>27.8</c:v>
                </c:pt>
                <c:pt idx="2">
                  <c:v>30.3</c:v>
                </c:pt>
              </c:numCache>
            </c:numRef>
          </c:val>
        </c:ser>
        <c:ser>
          <c:idx val="2"/>
          <c:order val="2"/>
          <c:tx>
            <c:strRef>
              <c:f>'Figure5a and b'!$P$25:$Q$25</c:f>
              <c:strCache>
                <c:ptCount val="1"/>
                <c:pt idx="0">
                  <c:v>Constr., industry, transport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'Figure5a and b'!$R$22:$U$22</c:f>
              <c:strCache>
                <c:ptCount val="4"/>
                <c:pt idx="0">
                  <c:v>Whole population</c:v>
                </c:pt>
                <c:pt idx="1">
                  <c:v>Nonbeneficiaries, poor</c:v>
                </c:pt>
                <c:pt idx="2">
                  <c:v>SSN beneficiaries</c:v>
                </c:pt>
                <c:pt idx="3">
                  <c:v>FSA
 beneficiaries</c:v>
                </c:pt>
              </c:strCache>
            </c:strRef>
          </c:cat>
          <c:val>
            <c:numRef>
              <c:f>'Figure5a and b'!$R$25:$U$25</c:f>
              <c:numCache>
                <c:formatCode>General</c:formatCode>
                <c:ptCount val="4"/>
                <c:pt idx="0">
                  <c:v>11.2</c:v>
                </c:pt>
                <c:pt idx="1">
                  <c:v>14.7</c:v>
                </c:pt>
                <c:pt idx="2">
                  <c:v>12.7</c:v>
                </c:pt>
              </c:numCache>
            </c:numRef>
          </c:val>
        </c:ser>
        <c:ser>
          <c:idx val="3"/>
          <c:order val="3"/>
          <c:tx>
            <c:strRef>
              <c:f>'Figure5a and b'!$P$26:$Q$26</c:f>
              <c:strCache>
                <c:ptCount val="1"/>
                <c:pt idx="0">
                  <c:v>Agriculture and manual jobs</c:v>
                </c:pt>
              </c:strCache>
            </c:strRef>
          </c:tx>
          <c:spPr>
            <a:solidFill>
              <a:srgbClr val="4BACC6">
                <a:lumMod val="75000"/>
              </a:srgb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'Figure5a and b'!$R$22:$U$22</c:f>
              <c:strCache>
                <c:ptCount val="4"/>
                <c:pt idx="0">
                  <c:v>Whole population</c:v>
                </c:pt>
                <c:pt idx="1">
                  <c:v>Nonbeneficiaries, poor</c:v>
                </c:pt>
                <c:pt idx="2">
                  <c:v>SSN beneficiaries</c:v>
                </c:pt>
                <c:pt idx="3">
                  <c:v>FSA
 beneficiaries</c:v>
                </c:pt>
              </c:strCache>
            </c:strRef>
          </c:cat>
          <c:val>
            <c:numRef>
              <c:f>'Figure5a and b'!$R$26:$U$26</c:f>
              <c:numCache>
                <c:formatCode>General</c:formatCode>
                <c:ptCount val="4"/>
                <c:pt idx="0">
                  <c:v>25.7</c:v>
                </c:pt>
                <c:pt idx="1">
                  <c:v>40.299999999999997</c:v>
                </c:pt>
                <c:pt idx="2">
                  <c:v>44.1</c:v>
                </c:pt>
                <c:pt idx="3">
                  <c:v>56.1</c:v>
                </c:pt>
              </c:numCache>
            </c:numRef>
          </c:val>
        </c:ser>
        <c:ser>
          <c:idx val="4"/>
          <c:order val="4"/>
          <c:tx>
            <c:strRef>
              <c:f>'Figure5a and b'!$P$27:$Q$27</c:f>
              <c:strCache>
                <c:ptCount val="1"/>
                <c:pt idx="0">
                  <c:v>Not identified*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cat>
            <c:strRef>
              <c:f>'Figure5a and b'!$R$22:$U$22</c:f>
              <c:strCache>
                <c:ptCount val="4"/>
                <c:pt idx="0">
                  <c:v>Whole population</c:v>
                </c:pt>
                <c:pt idx="1">
                  <c:v>Nonbeneficiaries, poor</c:v>
                </c:pt>
                <c:pt idx="2">
                  <c:v>SSN beneficiaries</c:v>
                </c:pt>
                <c:pt idx="3">
                  <c:v>FSA
 beneficiaries</c:v>
                </c:pt>
              </c:strCache>
            </c:strRef>
          </c:cat>
          <c:val>
            <c:numRef>
              <c:f>'Figure5a and b'!$R$27:$U$27</c:f>
              <c:numCache>
                <c:formatCode>General</c:formatCode>
                <c:ptCount val="4"/>
                <c:pt idx="3">
                  <c:v>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5158016"/>
        <c:axId val="155159552"/>
      </c:barChart>
      <c:catAx>
        <c:axId val="155158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55159552"/>
        <c:crosses val="autoZero"/>
        <c:auto val="1"/>
        <c:lblAlgn val="ctr"/>
        <c:lblOffset val="100"/>
        <c:noMultiLvlLbl val="0"/>
      </c:catAx>
      <c:valAx>
        <c:axId val="155159552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551580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50">
          <a:latin typeface="Garamond" pitchFamily="18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/>
            </a:pPr>
            <a:r>
              <a:rPr lang="en-US"/>
              <a:t>Education Distribution of SSN Beneficiaries in Serbia, 2010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666355279228897"/>
          <c:y val="8.9188851470383398E-2"/>
          <c:w val="0.78026430230248955"/>
          <c:h val="0.688957700932013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'Fig 6'!$B$36</c:f>
              <c:strCache>
                <c:ptCount val="1"/>
                <c:pt idx="0">
                  <c:v>Never attended</c:v>
                </c:pt>
              </c:strCache>
            </c:strRef>
          </c:tx>
          <c:invertIfNegative val="0"/>
          <c:cat>
            <c:strRef>
              <c:f>('Fig 6'!$E$27,'Fig 6'!$H$27,'Fig 6'!$M$27,'Fig 6'!$R$27,'Fig 6'!$W$27)</c:f>
              <c:strCache>
                <c:ptCount val="5"/>
                <c:pt idx="0">
                  <c:v>Activable
population</c:v>
                </c:pt>
                <c:pt idx="1">
                  <c:v>SSN beneficiaries</c:v>
                </c:pt>
                <c:pt idx="2">
                  <c:v>Nonbeneficiaries, poor</c:v>
                </c:pt>
                <c:pt idx="3">
                  <c:v>SA + CA beneficiaries</c:v>
                </c:pt>
                <c:pt idx="4">
                  <c:v>FSA beneficiaries</c:v>
                </c:pt>
              </c:strCache>
            </c:strRef>
          </c:cat>
          <c:val>
            <c:numRef>
              <c:f>('Fig 6'!$E$36,'Fig 6'!$H$36,'Fig 6'!$M$36,'Fig 6'!$R$36,'Fig 6'!$W$36)</c:f>
              <c:numCache>
                <c:formatCode>0.0</c:formatCode>
                <c:ptCount val="5"/>
                <c:pt idx="0">
                  <c:v>0.65105120000000105</c:v>
                </c:pt>
                <c:pt idx="1">
                  <c:v>2.4616359999999977</c:v>
                </c:pt>
                <c:pt idx="2">
                  <c:v>1.0509209999999998</c:v>
                </c:pt>
                <c:pt idx="3">
                  <c:v>2.6744140000000001</c:v>
                </c:pt>
                <c:pt idx="4">
                  <c:v>3.2597230000000001</c:v>
                </c:pt>
              </c:numCache>
            </c:numRef>
          </c:val>
        </c:ser>
        <c:ser>
          <c:idx val="1"/>
          <c:order val="1"/>
          <c:tx>
            <c:strRef>
              <c:f>'Fig 6'!$B$37</c:f>
              <c:strCache>
                <c:ptCount val="1"/>
                <c:pt idx="0">
                  <c:v>No education completed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('Fig 6'!$E$27,'Fig 6'!$H$27,'Fig 6'!$M$27,'Fig 6'!$R$27,'Fig 6'!$W$27)</c:f>
              <c:strCache>
                <c:ptCount val="5"/>
                <c:pt idx="0">
                  <c:v>Activable
population</c:v>
                </c:pt>
                <c:pt idx="1">
                  <c:v>SSN beneficiaries</c:v>
                </c:pt>
                <c:pt idx="2">
                  <c:v>Nonbeneficiaries, poor</c:v>
                </c:pt>
                <c:pt idx="3">
                  <c:v>SA + CA beneficiaries</c:v>
                </c:pt>
                <c:pt idx="4">
                  <c:v>FSA beneficiaries</c:v>
                </c:pt>
              </c:strCache>
            </c:strRef>
          </c:cat>
          <c:val>
            <c:numRef>
              <c:f>('Fig 6'!$E$37,'Fig 6'!$H$37,'Fig 6'!$M$37,'Fig 6'!$R$37,'Fig 6'!$W$37)</c:f>
              <c:numCache>
                <c:formatCode>0.0</c:formatCode>
                <c:ptCount val="5"/>
                <c:pt idx="0">
                  <c:v>5.3782459999999999</c:v>
                </c:pt>
                <c:pt idx="1">
                  <c:v>11.00994</c:v>
                </c:pt>
                <c:pt idx="2">
                  <c:v>9.0394420000000046</c:v>
                </c:pt>
                <c:pt idx="3">
                  <c:v>12.149560000000001</c:v>
                </c:pt>
                <c:pt idx="4">
                  <c:v>17.327590000000001</c:v>
                </c:pt>
              </c:numCache>
            </c:numRef>
          </c:val>
        </c:ser>
        <c:ser>
          <c:idx val="2"/>
          <c:order val="2"/>
          <c:tx>
            <c:strRef>
              <c:f>'Fig 6'!$B$38</c:f>
              <c:strCache>
                <c:ptCount val="1"/>
                <c:pt idx="0">
                  <c:v>Elementary school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('Fig 6'!$E$27,'Fig 6'!$H$27,'Fig 6'!$M$27,'Fig 6'!$R$27,'Fig 6'!$W$27)</c:f>
              <c:strCache>
                <c:ptCount val="5"/>
                <c:pt idx="0">
                  <c:v>Activable
population</c:v>
                </c:pt>
                <c:pt idx="1">
                  <c:v>SSN beneficiaries</c:v>
                </c:pt>
                <c:pt idx="2">
                  <c:v>Nonbeneficiaries, poor</c:v>
                </c:pt>
                <c:pt idx="3">
                  <c:v>SA + CA beneficiaries</c:v>
                </c:pt>
                <c:pt idx="4">
                  <c:v>FSA beneficiaries</c:v>
                </c:pt>
              </c:strCache>
            </c:strRef>
          </c:cat>
          <c:val>
            <c:numRef>
              <c:f>('Fig 6'!$E$38,'Fig 6'!$H$38,'Fig 6'!$M$38,'Fig 6'!$R$38,'Fig 6'!$W$38)</c:f>
              <c:numCache>
                <c:formatCode>0.0</c:formatCode>
                <c:ptCount val="5"/>
                <c:pt idx="0">
                  <c:v>18.986269999999969</c:v>
                </c:pt>
                <c:pt idx="1">
                  <c:v>28.03672999999997</c:v>
                </c:pt>
                <c:pt idx="2">
                  <c:v>29.225379999999969</c:v>
                </c:pt>
                <c:pt idx="3">
                  <c:v>28.530360000000005</c:v>
                </c:pt>
                <c:pt idx="4">
                  <c:v>33.470150000000011</c:v>
                </c:pt>
              </c:numCache>
            </c:numRef>
          </c:val>
        </c:ser>
        <c:ser>
          <c:idx val="3"/>
          <c:order val="3"/>
          <c:tx>
            <c:strRef>
              <c:f>'Fig 6'!$B$39</c:f>
              <c:strCache>
                <c:ptCount val="1"/>
                <c:pt idx="0">
                  <c:v>Secondary/Vocational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('Fig 6'!$E$27,'Fig 6'!$H$27,'Fig 6'!$M$27,'Fig 6'!$R$27,'Fig 6'!$W$27)</c:f>
              <c:strCache>
                <c:ptCount val="5"/>
                <c:pt idx="0">
                  <c:v>Activable
population</c:v>
                </c:pt>
                <c:pt idx="1">
                  <c:v>SSN beneficiaries</c:v>
                </c:pt>
                <c:pt idx="2">
                  <c:v>Nonbeneficiaries, poor</c:v>
                </c:pt>
                <c:pt idx="3">
                  <c:v>SA + CA beneficiaries</c:v>
                </c:pt>
                <c:pt idx="4">
                  <c:v>FSA beneficiaries</c:v>
                </c:pt>
              </c:strCache>
            </c:strRef>
          </c:cat>
          <c:val>
            <c:numRef>
              <c:f>('Fig 6'!$E$39,'Fig 6'!$H$39,'Fig 6'!$M$39,'Fig 6'!$R$39,'Fig 6'!$W$39)</c:f>
              <c:numCache>
                <c:formatCode>0.0</c:formatCode>
                <c:ptCount val="5"/>
                <c:pt idx="0">
                  <c:v>59.302970000000002</c:v>
                </c:pt>
                <c:pt idx="1">
                  <c:v>52.961320000000001</c:v>
                </c:pt>
                <c:pt idx="2">
                  <c:v>56.438790000000012</c:v>
                </c:pt>
                <c:pt idx="3">
                  <c:v>52.543520000000001</c:v>
                </c:pt>
                <c:pt idx="4">
                  <c:v>40.834259999999993</c:v>
                </c:pt>
              </c:numCache>
            </c:numRef>
          </c:val>
        </c:ser>
        <c:ser>
          <c:idx val="4"/>
          <c:order val="4"/>
          <c:tx>
            <c:strRef>
              <c:f>'Fig 6'!$B$40</c:f>
              <c:strCache>
                <c:ptCount val="1"/>
                <c:pt idx="0">
                  <c:v>Higher education (college or higher)</c:v>
                </c:pt>
              </c:strCache>
            </c:strRef>
          </c:tx>
          <c:invertIfNegative val="0"/>
          <c:cat>
            <c:strRef>
              <c:f>('Fig 6'!$E$27,'Fig 6'!$H$27,'Fig 6'!$M$27,'Fig 6'!$R$27,'Fig 6'!$W$27)</c:f>
              <c:strCache>
                <c:ptCount val="5"/>
                <c:pt idx="0">
                  <c:v>Activable
population</c:v>
                </c:pt>
                <c:pt idx="1">
                  <c:v>SSN beneficiaries</c:v>
                </c:pt>
                <c:pt idx="2">
                  <c:v>Nonbeneficiaries, poor</c:v>
                </c:pt>
                <c:pt idx="3">
                  <c:v>SA + CA beneficiaries</c:v>
                </c:pt>
                <c:pt idx="4">
                  <c:v>FSA beneficiaries</c:v>
                </c:pt>
              </c:strCache>
            </c:strRef>
          </c:cat>
          <c:val>
            <c:numRef>
              <c:f>('Fig 6'!$E$40,'Fig 6'!$H$40,'Fig 6'!$M$40,'Fig 6'!$R$40,'Fig 6'!$W$40)</c:f>
              <c:numCache>
                <c:formatCode>0.0</c:formatCode>
                <c:ptCount val="5"/>
                <c:pt idx="0">
                  <c:v>15.68146</c:v>
                </c:pt>
                <c:pt idx="1">
                  <c:v>5.5303740000000001</c:v>
                </c:pt>
                <c:pt idx="2">
                  <c:v>4.2454679999999998</c:v>
                </c:pt>
                <c:pt idx="3">
                  <c:v>4.1021479999999935</c:v>
                </c:pt>
                <c:pt idx="4">
                  <c:v>5.1082739999999998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7391872"/>
        <c:axId val="181867264"/>
      </c:barChart>
      <c:catAx>
        <c:axId val="157391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1867264"/>
        <c:crosses val="autoZero"/>
        <c:auto val="1"/>
        <c:lblAlgn val="ctr"/>
        <c:lblOffset val="100"/>
        <c:noMultiLvlLbl val="0"/>
      </c:catAx>
      <c:valAx>
        <c:axId val="181867264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573918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4975914933279332E-2"/>
          <c:y val="0.86746855023492597"/>
          <c:w val="0.95296703947019035"/>
          <c:h val="0.112293418209807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Garamond" pitchFamily="18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Share of work-able population living with at least one person in need of care in Serbia, 2010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7491789487852486"/>
          <c:y val="0.104418836311731"/>
          <c:w val="0.67260869346649688"/>
          <c:h val="0.648463823352463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'Fi13'!$A$47</c:f>
              <c:strCache>
                <c:ptCount val="1"/>
                <c:pt idx="0">
                  <c:v>% hh with child ≤2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'Fi13'!$B$46:$E$46</c:f>
              <c:strCache>
                <c:ptCount val="4"/>
                <c:pt idx="0">
                  <c:v>General population</c:v>
                </c:pt>
                <c:pt idx="1">
                  <c:v>SSN all</c:v>
                </c:pt>
                <c:pt idx="2">
                  <c:v>FSA+CA beneficiaries</c:v>
                </c:pt>
                <c:pt idx="3">
                  <c:v>FSA beneficiaries</c:v>
                </c:pt>
              </c:strCache>
            </c:strRef>
          </c:cat>
          <c:val>
            <c:numRef>
              <c:f>'Fi13'!$B$47:$E$47</c:f>
              <c:numCache>
                <c:formatCode>_(* #,##0.0_);_(* \(#,##0.0\);_(* "-"??_);_(@_)</c:formatCode>
                <c:ptCount val="4"/>
                <c:pt idx="0">
                  <c:v>5.2825110999999945</c:v>
                </c:pt>
                <c:pt idx="1">
                  <c:v>20.361954000000033</c:v>
                </c:pt>
                <c:pt idx="2">
                  <c:v>4.9056075000000003</c:v>
                </c:pt>
                <c:pt idx="3">
                  <c:v>23.682845999999987</c:v>
                </c:pt>
              </c:numCache>
            </c:numRef>
          </c:val>
        </c:ser>
        <c:ser>
          <c:idx val="1"/>
          <c:order val="1"/>
          <c:tx>
            <c:strRef>
              <c:f>'Fi13'!$A$48</c:f>
              <c:strCache>
                <c:ptCount val="1"/>
                <c:pt idx="0">
                  <c:v>% hh with child ≤5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'Fi13'!$B$46:$E$46</c:f>
              <c:strCache>
                <c:ptCount val="4"/>
                <c:pt idx="0">
                  <c:v>General population</c:v>
                </c:pt>
                <c:pt idx="1">
                  <c:v>SSN all</c:v>
                </c:pt>
                <c:pt idx="2">
                  <c:v>FSA+CA beneficiaries</c:v>
                </c:pt>
                <c:pt idx="3">
                  <c:v>FSA beneficiaries</c:v>
                </c:pt>
              </c:strCache>
            </c:strRef>
          </c:cat>
          <c:val>
            <c:numRef>
              <c:f>'Fi13'!$B$48:$E$48</c:f>
              <c:numCache>
                <c:formatCode>_(* #,##0.0_);_(* \(#,##0.0\);_(* "-"??_);_(@_)</c:formatCode>
                <c:ptCount val="4"/>
                <c:pt idx="0">
                  <c:v>9.4328331000000034</c:v>
                </c:pt>
                <c:pt idx="1">
                  <c:v>31.475647999999957</c:v>
                </c:pt>
                <c:pt idx="2">
                  <c:v>8.1820896000000047</c:v>
                </c:pt>
                <c:pt idx="3">
                  <c:v>29.808765000000005</c:v>
                </c:pt>
              </c:numCache>
            </c:numRef>
          </c:val>
        </c:ser>
        <c:ser>
          <c:idx val="2"/>
          <c:order val="2"/>
          <c:tx>
            <c:strRef>
              <c:f>'Fi13'!$A$49</c:f>
              <c:strCache>
                <c:ptCount val="1"/>
                <c:pt idx="0">
                  <c:v>% hh with disabled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'Fi13'!$B$46:$E$46</c:f>
              <c:strCache>
                <c:ptCount val="4"/>
                <c:pt idx="0">
                  <c:v>General population</c:v>
                </c:pt>
                <c:pt idx="1">
                  <c:v>SSN all</c:v>
                </c:pt>
                <c:pt idx="2">
                  <c:v>FSA+CA beneficiaries</c:v>
                </c:pt>
                <c:pt idx="3">
                  <c:v>FSA beneficiaries</c:v>
                </c:pt>
              </c:strCache>
            </c:strRef>
          </c:cat>
          <c:val>
            <c:numRef>
              <c:f>'Fi13'!$B$49:$E$49</c:f>
              <c:numCache>
                <c:formatCode>_(* #,##0.0_);_(* \(#,##0.0\);_(* "-"??_);_(@_)</c:formatCode>
                <c:ptCount val="4"/>
                <c:pt idx="0">
                  <c:v>2.6101131999999998</c:v>
                </c:pt>
                <c:pt idx="1">
                  <c:v>9.4749591000000013</c:v>
                </c:pt>
                <c:pt idx="2">
                  <c:v>2.3639277000000036</c:v>
                </c:pt>
                <c:pt idx="3">
                  <c:v>15.400018000000001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934720"/>
        <c:axId val="181961088"/>
      </c:barChart>
      <c:catAx>
        <c:axId val="1819347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1961088"/>
        <c:crosses val="autoZero"/>
        <c:auto val="1"/>
        <c:lblAlgn val="ctr"/>
        <c:lblOffset val="100"/>
        <c:noMultiLvlLbl val="0"/>
      </c:catAx>
      <c:valAx>
        <c:axId val="181961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819347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8613329771821874E-2"/>
          <c:y val="0.83919957354597463"/>
          <c:w val="0.94032337303990843"/>
          <c:h val="0.12939167414199806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Garamond" pitchFamily="18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034017139282353E-2"/>
          <c:y val="6.59349787658218E-2"/>
          <c:w val="0.9096466463989612"/>
          <c:h val="0.90870541401655447"/>
        </c:manualLayout>
      </c:layout>
      <c:pie3DChart>
        <c:varyColors val="1"/>
        <c:ser>
          <c:idx val="0"/>
          <c:order val="0"/>
          <c:spPr>
            <a:noFill/>
            <a:ln>
              <a:solidFill>
                <a:schemeClr val="accent1"/>
              </a:solidFill>
            </a:ln>
          </c:spPr>
          <c:dPt>
            <c:idx val="0"/>
            <c:bubble3D val="0"/>
            <c:explosion val="6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</c:spPr>
          </c:dPt>
          <c:dPt>
            <c:idx val="1"/>
            <c:bubble3D val="0"/>
            <c:explosion val="11"/>
            <c:spPr>
              <a:solidFill>
                <a:srgbClr val="92D050"/>
              </a:solidFill>
              <a:ln>
                <a:solidFill>
                  <a:schemeClr val="accent1"/>
                </a:solidFill>
              </a:ln>
            </c:spPr>
          </c:dPt>
          <c:dPt>
            <c:idx val="2"/>
            <c:bubble3D val="0"/>
            <c:explosion val="13"/>
            <c:spPr>
              <a:solidFill>
                <a:srgbClr val="00B0F0"/>
              </a:solidFill>
              <a:ln>
                <a:solidFill>
                  <a:schemeClr val="accent1"/>
                </a:solidFill>
              </a:ln>
            </c:spPr>
          </c:dPt>
          <c:dPt>
            <c:idx val="3"/>
            <c:bubble3D val="0"/>
            <c:spPr>
              <a:solidFill>
                <a:srgbClr val="7030A0"/>
              </a:solidFill>
              <a:ln>
                <a:solidFill>
                  <a:schemeClr val="accent1"/>
                </a:solidFill>
              </a:ln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1"/>
                </a:solidFill>
              </a:ln>
            </c:spPr>
          </c:dPt>
          <c:dPt>
            <c:idx val="5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</c:spPr>
          </c:dPt>
          <c:dPt>
            <c:idx val="6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layout>
                <c:manualLayout>
                  <c:x val="6.8913434905171342E-3"/>
                  <c:y val="-0.2660116220880950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189169624151481"/>
                  <c:y val="6.485084306095979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0586070462351604E-3"/>
                  <c:y val="-0.2214207210754709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6505096485066365E-2"/>
                  <c:y val="1.488791527518204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5319196709293301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'Fi17'!$C$27:$H$27</c:f>
              <c:strCache>
                <c:ptCount val="6"/>
                <c:pt idx="0">
                  <c:v>Elder experienced unemployed</c:v>
                </c:pt>
                <c:pt idx="1">
                  <c:v>Inactive uneducated women</c:v>
                </c:pt>
                <c:pt idx="2">
                  <c:v>Elder experienced inactive</c:v>
                </c:pt>
                <c:pt idx="3">
                  <c:v>Inexperienced unemployed women,</c:v>
                </c:pt>
                <c:pt idx="4">
                  <c:v>Chronic unemployed</c:v>
                </c:pt>
                <c:pt idx="5">
                  <c:v>Educated  unemployed youth</c:v>
                </c:pt>
              </c:strCache>
            </c:strRef>
          </c:cat>
          <c:val>
            <c:numRef>
              <c:f>'Fi17'!$C$29:$H$29</c:f>
              <c:numCache>
                <c:formatCode>0%</c:formatCode>
                <c:ptCount val="6"/>
                <c:pt idx="0">
                  <c:v>0.35149999999999998</c:v>
                </c:pt>
                <c:pt idx="1">
                  <c:v>0.20530000000000001</c:v>
                </c:pt>
                <c:pt idx="2">
                  <c:v>0.15570000000000001</c:v>
                </c:pt>
                <c:pt idx="3">
                  <c:v>0.12470000000000001</c:v>
                </c:pt>
                <c:pt idx="4">
                  <c:v>8.3400000000000002E-2</c:v>
                </c:pt>
                <c:pt idx="5">
                  <c:v>7.9399999999999998E-2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900" b="0">
          <a:latin typeface="Garamond" pitchFamily="18" charset="0"/>
        </a:defRPr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746A36-186F-4012-97E3-02D1199A7B7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307A6E-026B-4EC4-84D1-E9F9C1E55B33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8BF1A14-D981-42DC-B1C8-4848FE996A4F}" type="parTrans" cxnId="{56493F55-7615-4698-BF27-757169528403}">
      <dgm:prSet/>
      <dgm:spPr/>
      <dgm:t>
        <a:bodyPr/>
        <a:lstStyle/>
        <a:p>
          <a:endParaRPr lang="en-US"/>
        </a:p>
      </dgm:t>
    </dgm:pt>
    <dgm:pt modelId="{5897F1FB-B541-42FC-AEC3-83437A5F19EF}" type="sibTrans" cxnId="{56493F55-7615-4698-BF27-757169528403}">
      <dgm:prSet/>
      <dgm:spPr/>
      <dgm:t>
        <a:bodyPr/>
        <a:lstStyle/>
        <a:p>
          <a:endParaRPr lang="en-US"/>
        </a:p>
      </dgm:t>
    </dgm:pt>
    <dgm:pt modelId="{937D90DE-3AA2-480A-B9DA-D4E1413C492C}">
      <dgm:prSet phldrT="[Text]"/>
      <dgm:spPr>
        <a:solidFill>
          <a:srgbClr val="FFCC66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Integrated Service Models Tailored to Clients</a:t>
          </a:r>
          <a:endParaRPr lang="en-US" b="1" dirty="0">
            <a:solidFill>
              <a:schemeClr val="tx1"/>
            </a:solidFill>
          </a:endParaRPr>
        </a:p>
      </dgm:t>
    </dgm:pt>
    <dgm:pt modelId="{1D7C0BF5-A55E-453F-B94F-6953644F1936}" type="parTrans" cxnId="{BC8E97A6-EC4E-4FC7-B452-8255577FEEAA}">
      <dgm:prSet/>
      <dgm:spPr/>
      <dgm:t>
        <a:bodyPr/>
        <a:lstStyle/>
        <a:p>
          <a:endParaRPr lang="en-US"/>
        </a:p>
      </dgm:t>
    </dgm:pt>
    <dgm:pt modelId="{BF2DFD7B-3053-47F2-A887-A797B6360716}" type="sibTrans" cxnId="{BC8E97A6-EC4E-4FC7-B452-8255577FEEAA}">
      <dgm:prSet/>
      <dgm:spPr/>
      <dgm:t>
        <a:bodyPr/>
        <a:lstStyle/>
        <a:p>
          <a:endParaRPr lang="en-US"/>
        </a:p>
      </dgm:t>
    </dgm:pt>
    <dgm:pt modelId="{3291528F-0C97-411C-B48C-B81E8BAEE4F6}">
      <dgm:prSet phldrT="[Text]"/>
      <dgm:spPr>
        <a:solidFill>
          <a:srgbClr val="FF9999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Employment &amp; Social Service Supports</a:t>
          </a:r>
          <a:endParaRPr lang="en-US" b="1" dirty="0">
            <a:solidFill>
              <a:schemeClr val="tx1"/>
            </a:solidFill>
          </a:endParaRPr>
        </a:p>
      </dgm:t>
    </dgm:pt>
    <dgm:pt modelId="{6FA52240-7BB0-4418-B959-21717C884811}" type="parTrans" cxnId="{D8AC94AD-EE72-47F5-9F34-21D32A39A32F}">
      <dgm:prSet/>
      <dgm:spPr/>
      <dgm:t>
        <a:bodyPr/>
        <a:lstStyle/>
        <a:p>
          <a:endParaRPr lang="en-US"/>
        </a:p>
      </dgm:t>
    </dgm:pt>
    <dgm:pt modelId="{D87917F6-CB86-49BD-B498-E23C8AB71DC8}" type="sibTrans" cxnId="{D8AC94AD-EE72-47F5-9F34-21D32A39A32F}">
      <dgm:prSet/>
      <dgm:spPr/>
      <dgm:t>
        <a:bodyPr/>
        <a:lstStyle/>
        <a:p>
          <a:endParaRPr lang="en-US"/>
        </a:p>
      </dgm:t>
    </dgm:pt>
    <dgm:pt modelId="{9B7744A3-3225-4B4B-9287-72F0CF14CBDB}">
      <dgm:prSet phldrT="[Text]"/>
      <dgm:spPr>
        <a:solidFill>
          <a:srgbClr val="99FF99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Benefit Incentives</a:t>
          </a:r>
          <a:endParaRPr lang="en-US" b="1" dirty="0">
            <a:solidFill>
              <a:schemeClr val="tx1"/>
            </a:solidFill>
          </a:endParaRPr>
        </a:p>
      </dgm:t>
    </dgm:pt>
    <dgm:pt modelId="{05FF2B90-9027-4E9A-9A3B-4FDA8D6B04A7}" type="parTrans" cxnId="{995AAFC6-F1CA-4E2D-9109-E27696B06F0A}">
      <dgm:prSet/>
      <dgm:spPr/>
      <dgm:t>
        <a:bodyPr/>
        <a:lstStyle/>
        <a:p>
          <a:endParaRPr lang="en-US"/>
        </a:p>
      </dgm:t>
    </dgm:pt>
    <dgm:pt modelId="{B74AC24B-093B-403A-BAE0-D308C78A8D34}" type="sibTrans" cxnId="{995AAFC6-F1CA-4E2D-9109-E27696B06F0A}">
      <dgm:prSet/>
      <dgm:spPr/>
      <dgm:t>
        <a:bodyPr/>
        <a:lstStyle/>
        <a:p>
          <a:endParaRPr lang="en-US"/>
        </a:p>
      </dgm:t>
    </dgm:pt>
    <dgm:pt modelId="{CCCE970E-C9DF-4718-AA96-E2A423673E2E}" type="pres">
      <dgm:prSet presAssocID="{31746A36-186F-4012-97E3-02D1199A7B7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9981E1-476A-4ECE-BA4C-BF6FAB3115E5}" type="pres">
      <dgm:prSet presAssocID="{95307A6E-026B-4EC4-84D1-E9F9C1E55B33}" presName="centerShape" presStyleLbl="node0" presStyleIdx="0" presStyleCnt="1" custScaleX="87465" custScaleY="77819" custLinFactNeighborX="-2318" custLinFactNeighborY="-1060"/>
      <dgm:spPr/>
      <dgm:t>
        <a:bodyPr/>
        <a:lstStyle/>
        <a:p>
          <a:endParaRPr lang="en-US"/>
        </a:p>
      </dgm:t>
    </dgm:pt>
    <dgm:pt modelId="{E94718EA-8C13-416E-BBEB-707D3CC94C63}" type="pres">
      <dgm:prSet presAssocID="{937D90DE-3AA2-480A-B9DA-D4E1413C492C}" presName="node" presStyleLbl="node1" presStyleIdx="0" presStyleCnt="3" custScaleX="156557" custScaleY="137929" custRadScaleRad="97303" custRadScaleInc="-3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BAAF4-CEBC-4ECD-8B49-FBE873803F7A}" type="pres">
      <dgm:prSet presAssocID="{937D90DE-3AA2-480A-B9DA-D4E1413C492C}" presName="dummy" presStyleCnt="0"/>
      <dgm:spPr/>
    </dgm:pt>
    <dgm:pt modelId="{B7710FF3-6C2A-4AB9-8BB5-A7750BF3F1CC}" type="pres">
      <dgm:prSet presAssocID="{BF2DFD7B-3053-47F2-A887-A797B636071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DC6229E-F2EB-4B8D-9419-32CE61A9603F}" type="pres">
      <dgm:prSet presAssocID="{3291528F-0C97-411C-B48C-B81E8BAEE4F6}" presName="node" presStyleLbl="node1" presStyleIdx="1" presStyleCnt="3" custScaleX="157496" custScaleY="1375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01F5B-16A0-4202-A350-5A41FE64FB44}" type="pres">
      <dgm:prSet presAssocID="{3291528F-0C97-411C-B48C-B81E8BAEE4F6}" presName="dummy" presStyleCnt="0"/>
      <dgm:spPr/>
    </dgm:pt>
    <dgm:pt modelId="{24E5AEE2-365D-42F7-A057-7940B508213F}" type="pres">
      <dgm:prSet presAssocID="{D87917F6-CB86-49BD-B498-E23C8AB71DC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34DF837-0D4C-4575-8B58-429AFBA5AFC6}" type="pres">
      <dgm:prSet presAssocID="{9B7744A3-3225-4B4B-9287-72F0CF14CBDB}" presName="node" presStyleLbl="node1" presStyleIdx="2" presStyleCnt="3" custScaleX="162908" custScaleY="147966" custRadScaleRad="100523" custRadScaleInc="-2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655C8-88EF-4B17-A477-51880416D6A3}" type="pres">
      <dgm:prSet presAssocID="{9B7744A3-3225-4B4B-9287-72F0CF14CBDB}" presName="dummy" presStyleCnt="0"/>
      <dgm:spPr/>
    </dgm:pt>
    <dgm:pt modelId="{25654376-113D-4302-9A8D-2FB569733EC4}" type="pres">
      <dgm:prSet presAssocID="{B74AC24B-093B-403A-BAE0-D308C78A8D34}" presName="sibTrans" presStyleLbl="sibTrans2D1" presStyleIdx="2" presStyleCnt="3" custScaleX="116060"/>
      <dgm:spPr/>
      <dgm:t>
        <a:bodyPr/>
        <a:lstStyle/>
        <a:p>
          <a:endParaRPr lang="en-US"/>
        </a:p>
      </dgm:t>
    </dgm:pt>
  </dgm:ptLst>
  <dgm:cxnLst>
    <dgm:cxn modelId="{8F90D128-D97E-45B8-BDD6-9499E7392AF6}" type="presOf" srcId="{D87917F6-CB86-49BD-B498-E23C8AB71DC8}" destId="{24E5AEE2-365D-42F7-A057-7940B508213F}" srcOrd="0" destOrd="0" presId="urn:microsoft.com/office/officeart/2005/8/layout/radial6"/>
    <dgm:cxn modelId="{BC8E97A6-EC4E-4FC7-B452-8255577FEEAA}" srcId="{95307A6E-026B-4EC4-84D1-E9F9C1E55B33}" destId="{937D90DE-3AA2-480A-B9DA-D4E1413C492C}" srcOrd="0" destOrd="0" parTransId="{1D7C0BF5-A55E-453F-B94F-6953644F1936}" sibTransId="{BF2DFD7B-3053-47F2-A887-A797B6360716}"/>
    <dgm:cxn modelId="{1430AFF1-66EE-4C16-A29B-F255D1CC38B9}" type="presOf" srcId="{BF2DFD7B-3053-47F2-A887-A797B6360716}" destId="{B7710FF3-6C2A-4AB9-8BB5-A7750BF3F1CC}" srcOrd="0" destOrd="0" presId="urn:microsoft.com/office/officeart/2005/8/layout/radial6"/>
    <dgm:cxn modelId="{1359F909-F2AE-4046-8DEB-E812FB8BFC9C}" type="presOf" srcId="{95307A6E-026B-4EC4-84D1-E9F9C1E55B33}" destId="{2D9981E1-476A-4ECE-BA4C-BF6FAB3115E5}" srcOrd="0" destOrd="0" presId="urn:microsoft.com/office/officeart/2005/8/layout/radial6"/>
    <dgm:cxn modelId="{995AAFC6-F1CA-4E2D-9109-E27696B06F0A}" srcId="{95307A6E-026B-4EC4-84D1-E9F9C1E55B33}" destId="{9B7744A3-3225-4B4B-9287-72F0CF14CBDB}" srcOrd="2" destOrd="0" parTransId="{05FF2B90-9027-4E9A-9A3B-4FDA8D6B04A7}" sibTransId="{B74AC24B-093B-403A-BAE0-D308C78A8D34}"/>
    <dgm:cxn modelId="{284BC0CE-5F9A-4914-9517-D08FFB4C6448}" type="presOf" srcId="{9B7744A3-3225-4B4B-9287-72F0CF14CBDB}" destId="{234DF837-0D4C-4575-8B58-429AFBA5AFC6}" srcOrd="0" destOrd="0" presId="urn:microsoft.com/office/officeart/2005/8/layout/radial6"/>
    <dgm:cxn modelId="{2013A9A1-2B7F-4962-9C55-F8D47312F60E}" type="presOf" srcId="{31746A36-186F-4012-97E3-02D1199A7B79}" destId="{CCCE970E-C9DF-4718-AA96-E2A423673E2E}" srcOrd="0" destOrd="0" presId="urn:microsoft.com/office/officeart/2005/8/layout/radial6"/>
    <dgm:cxn modelId="{56493F55-7615-4698-BF27-757169528403}" srcId="{31746A36-186F-4012-97E3-02D1199A7B79}" destId="{95307A6E-026B-4EC4-84D1-E9F9C1E55B33}" srcOrd="0" destOrd="0" parTransId="{F8BF1A14-D981-42DC-B1C8-4848FE996A4F}" sibTransId="{5897F1FB-B541-42FC-AEC3-83437A5F19EF}"/>
    <dgm:cxn modelId="{2183CC91-4D51-48E7-9096-E26CF5C60DBB}" type="presOf" srcId="{B74AC24B-093B-403A-BAE0-D308C78A8D34}" destId="{25654376-113D-4302-9A8D-2FB569733EC4}" srcOrd="0" destOrd="0" presId="urn:microsoft.com/office/officeart/2005/8/layout/radial6"/>
    <dgm:cxn modelId="{D8AC94AD-EE72-47F5-9F34-21D32A39A32F}" srcId="{95307A6E-026B-4EC4-84D1-E9F9C1E55B33}" destId="{3291528F-0C97-411C-B48C-B81E8BAEE4F6}" srcOrd="1" destOrd="0" parTransId="{6FA52240-7BB0-4418-B959-21717C884811}" sibTransId="{D87917F6-CB86-49BD-B498-E23C8AB71DC8}"/>
    <dgm:cxn modelId="{EBB0FA7F-5240-4CD1-9E97-6CA736645752}" type="presOf" srcId="{3291528F-0C97-411C-B48C-B81E8BAEE4F6}" destId="{6DC6229E-F2EB-4B8D-9419-32CE61A9603F}" srcOrd="0" destOrd="0" presId="urn:microsoft.com/office/officeart/2005/8/layout/radial6"/>
    <dgm:cxn modelId="{E46B293A-1F70-429B-B82C-5726BC2B9B13}" type="presOf" srcId="{937D90DE-3AA2-480A-B9DA-D4E1413C492C}" destId="{E94718EA-8C13-416E-BBEB-707D3CC94C63}" srcOrd="0" destOrd="0" presId="urn:microsoft.com/office/officeart/2005/8/layout/radial6"/>
    <dgm:cxn modelId="{84A04BF4-F0FC-421A-B641-6B432118D004}" type="presParOf" srcId="{CCCE970E-C9DF-4718-AA96-E2A423673E2E}" destId="{2D9981E1-476A-4ECE-BA4C-BF6FAB3115E5}" srcOrd="0" destOrd="0" presId="urn:microsoft.com/office/officeart/2005/8/layout/radial6"/>
    <dgm:cxn modelId="{A7D257A2-6C96-4321-9427-5E058C1F6BB4}" type="presParOf" srcId="{CCCE970E-C9DF-4718-AA96-E2A423673E2E}" destId="{E94718EA-8C13-416E-BBEB-707D3CC94C63}" srcOrd="1" destOrd="0" presId="urn:microsoft.com/office/officeart/2005/8/layout/radial6"/>
    <dgm:cxn modelId="{9E1AB7B5-DBE8-4FA1-8796-4F15D24BA4B5}" type="presParOf" srcId="{CCCE970E-C9DF-4718-AA96-E2A423673E2E}" destId="{2D8BAAF4-CEBC-4ECD-8B49-FBE873803F7A}" srcOrd="2" destOrd="0" presId="urn:microsoft.com/office/officeart/2005/8/layout/radial6"/>
    <dgm:cxn modelId="{38A32C2F-5D64-46DC-A93F-64A685073017}" type="presParOf" srcId="{CCCE970E-C9DF-4718-AA96-E2A423673E2E}" destId="{B7710FF3-6C2A-4AB9-8BB5-A7750BF3F1CC}" srcOrd="3" destOrd="0" presId="urn:microsoft.com/office/officeart/2005/8/layout/radial6"/>
    <dgm:cxn modelId="{683BBAF8-A307-473F-A1EB-BF13015F49F2}" type="presParOf" srcId="{CCCE970E-C9DF-4718-AA96-E2A423673E2E}" destId="{6DC6229E-F2EB-4B8D-9419-32CE61A9603F}" srcOrd="4" destOrd="0" presId="urn:microsoft.com/office/officeart/2005/8/layout/radial6"/>
    <dgm:cxn modelId="{C728F338-FC96-419C-A82C-6A8A6CEB9EF9}" type="presParOf" srcId="{CCCE970E-C9DF-4718-AA96-E2A423673E2E}" destId="{B6B01F5B-16A0-4202-A350-5A41FE64FB44}" srcOrd="5" destOrd="0" presId="urn:microsoft.com/office/officeart/2005/8/layout/radial6"/>
    <dgm:cxn modelId="{A245657B-CA2D-4327-87A7-DD522071B9E8}" type="presParOf" srcId="{CCCE970E-C9DF-4718-AA96-E2A423673E2E}" destId="{24E5AEE2-365D-42F7-A057-7940B508213F}" srcOrd="6" destOrd="0" presId="urn:microsoft.com/office/officeart/2005/8/layout/radial6"/>
    <dgm:cxn modelId="{FF1B735B-8C2F-41F8-99D1-E767C5DD0084}" type="presParOf" srcId="{CCCE970E-C9DF-4718-AA96-E2A423673E2E}" destId="{234DF837-0D4C-4575-8B58-429AFBA5AFC6}" srcOrd="7" destOrd="0" presId="urn:microsoft.com/office/officeart/2005/8/layout/radial6"/>
    <dgm:cxn modelId="{1561E093-3F9A-42B2-AA81-67F8501B8904}" type="presParOf" srcId="{CCCE970E-C9DF-4718-AA96-E2A423673E2E}" destId="{66C655C8-88EF-4B17-A477-51880416D6A3}" srcOrd="8" destOrd="0" presId="urn:microsoft.com/office/officeart/2005/8/layout/radial6"/>
    <dgm:cxn modelId="{BDA7601F-F789-471D-9550-99BFD7191676}" type="presParOf" srcId="{CCCE970E-C9DF-4718-AA96-E2A423673E2E}" destId="{25654376-113D-4302-9A8D-2FB569733EC4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6DBE1FF-DDB1-47A9-BA67-96EFD13DA02E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3FD8DF9A-674C-4773-AAA2-348B667BCE1A}" type="pres">
      <dgm:prSet presAssocID="{C6DBE1FF-DDB1-47A9-BA67-96EFD13DA02E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767D5B33-49C3-4318-AB73-405D96E56540}" type="presOf" srcId="{C6DBE1FF-DDB1-47A9-BA67-96EFD13DA02E}" destId="{3FD8DF9A-674C-4773-AAA2-348B667BCE1A}" srcOrd="0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E9C706E-DB79-4E3C-9BF4-954113CE5A62}" type="doc">
      <dgm:prSet loTypeId="urn:microsoft.com/office/officeart/2005/8/layout/balance1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4FEE64C-9048-498C-9FF9-0EF79635838E}">
      <dgm:prSet phldrT="[Text]"/>
      <dgm:spPr/>
      <dgm:t>
        <a:bodyPr/>
        <a:lstStyle/>
        <a:p>
          <a:r>
            <a:rPr lang="en-US" dirty="0" smtClean="0"/>
            <a:t>Incentives</a:t>
          </a:r>
          <a:endParaRPr lang="en-US" dirty="0"/>
        </a:p>
      </dgm:t>
    </dgm:pt>
    <dgm:pt modelId="{33DD86DC-17F9-4AE4-98FB-31271E069A98}" type="parTrans" cxnId="{E5CB8616-284F-436D-B469-631F0D026628}">
      <dgm:prSet/>
      <dgm:spPr/>
      <dgm:t>
        <a:bodyPr/>
        <a:lstStyle/>
        <a:p>
          <a:endParaRPr lang="en-US"/>
        </a:p>
      </dgm:t>
    </dgm:pt>
    <dgm:pt modelId="{53D00D21-EA0D-4B61-B0D7-C5531C064DCA}" type="sibTrans" cxnId="{E5CB8616-284F-436D-B469-631F0D026628}">
      <dgm:prSet/>
      <dgm:spPr/>
      <dgm:t>
        <a:bodyPr/>
        <a:lstStyle/>
        <a:p>
          <a:endParaRPr lang="en-US"/>
        </a:p>
      </dgm:t>
    </dgm:pt>
    <dgm:pt modelId="{E77CDEA5-F962-4AC1-9051-893114AAEA47}">
      <dgm:prSet phldrT="[Text]" custT="1"/>
      <dgm:spPr/>
      <dgm:t>
        <a:bodyPr/>
        <a:lstStyle/>
        <a:p>
          <a:r>
            <a:rPr lang="en-US" sz="1200" b="1" dirty="0" smtClean="0"/>
            <a:t>SFA benefit phase out schedule and time limits</a:t>
          </a:r>
          <a:endParaRPr lang="en-US" sz="1200" b="1" dirty="0"/>
        </a:p>
      </dgm:t>
    </dgm:pt>
    <dgm:pt modelId="{9E790873-A650-4117-BECB-3691DD976E47}" type="parTrans" cxnId="{B8E33F12-F836-4C0D-8C51-EB3326C25F27}">
      <dgm:prSet/>
      <dgm:spPr/>
      <dgm:t>
        <a:bodyPr/>
        <a:lstStyle/>
        <a:p>
          <a:endParaRPr lang="en-US"/>
        </a:p>
      </dgm:t>
    </dgm:pt>
    <dgm:pt modelId="{4FE1401D-51FA-4552-9BB8-F50FC1B705CD}" type="sibTrans" cxnId="{B8E33F12-F836-4C0D-8C51-EB3326C25F27}">
      <dgm:prSet/>
      <dgm:spPr/>
      <dgm:t>
        <a:bodyPr/>
        <a:lstStyle/>
        <a:p>
          <a:endParaRPr lang="en-US"/>
        </a:p>
      </dgm:t>
    </dgm:pt>
    <dgm:pt modelId="{7A80D80A-4AC4-4C8E-A7B1-AE454825FF11}">
      <dgm:prSet phldrT="[Text]"/>
      <dgm:spPr/>
      <dgm:t>
        <a:bodyPr/>
        <a:lstStyle/>
        <a:p>
          <a:r>
            <a:rPr lang="en-US" dirty="0" smtClean="0"/>
            <a:t>Disincentives</a:t>
          </a:r>
          <a:endParaRPr lang="en-US" dirty="0"/>
        </a:p>
      </dgm:t>
    </dgm:pt>
    <dgm:pt modelId="{D0D7170B-FCA1-4EDB-B1D9-E0409DA1F945}" type="parTrans" cxnId="{FA497FB0-5A72-4AD0-825D-F9F376234BA7}">
      <dgm:prSet/>
      <dgm:spPr/>
      <dgm:t>
        <a:bodyPr/>
        <a:lstStyle/>
        <a:p>
          <a:endParaRPr lang="en-US"/>
        </a:p>
      </dgm:t>
    </dgm:pt>
    <dgm:pt modelId="{3B8668FB-8BF2-4337-9153-CB9C0498DF7C}" type="sibTrans" cxnId="{FA497FB0-5A72-4AD0-825D-F9F376234BA7}">
      <dgm:prSet/>
      <dgm:spPr/>
      <dgm:t>
        <a:bodyPr/>
        <a:lstStyle/>
        <a:p>
          <a:endParaRPr lang="en-US"/>
        </a:p>
      </dgm:t>
    </dgm:pt>
    <dgm:pt modelId="{154C529B-CA0A-4C9C-B7E9-DB11E6D87620}">
      <dgm:prSet phldrT="[Text]" custT="1"/>
      <dgm:spPr/>
      <dgm:t>
        <a:bodyPr/>
        <a:lstStyle/>
        <a:p>
          <a:r>
            <a:rPr lang="en-US" sz="1200" b="1" dirty="0" smtClean="0"/>
            <a:t>Tax-benefit disincentives</a:t>
          </a:r>
          <a:endParaRPr lang="en-US" sz="1200" b="1" dirty="0"/>
        </a:p>
      </dgm:t>
    </dgm:pt>
    <dgm:pt modelId="{7BE0169B-3FBA-429C-95CE-5EDC185C1AB1}" type="parTrans" cxnId="{3824B673-CD7A-4E9B-A6B8-37607B228682}">
      <dgm:prSet/>
      <dgm:spPr/>
      <dgm:t>
        <a:bodyPr/>
        <a:lstStyle/>
        <a:p>
          <a:endParaRPr lang="en-US"/>
        </a:p>
      </dgm:t>
    </dgm:pt>
    <dgm:pt modelId="{6CAB9D86-1BFA-4EC8-8DB1-FFE15CFE0A9B}" type="sibTrans" cxnId="{3824B673-CD7A-4E9B-A6B8-37607B228682}">
      <dgm:prSet/>
      <dgm:spPr/>
      <dgm:t>
        <a:bodyPr/>
        <a:lstStyle/>
        <a:p>
          <a:endParaRPr lang="en-US"/>
        </a:p>
      </dgm:t>
    </dgm:pt>
    <dgm:pt modelId="{1229D310-3BA0-4E9E-A933-F9F3131DE0DD}">
      <dgm:prSet phldrT="[Text]" custT="1"/>
      <dgm:spPr/>
      <dgm:t>
        <a:bodyPr/>
        <a:lstStyle/>
        <a:p>
          <a:r>
            <a:rPr lang="en-US" sz="1300" b="1" dirty="0" smtClean="0"/>
            <a:t>Benefit generosity</a:t>
          </a:r>
          <a:endParaRPr lang="en-US" sz="1300" b="1" dirty="0"/>
        </a:p>
      </dgm:t>
    </dgm:pt>
    <dgm:pt modelId="{F5878B33-6F3F-48F4-AC31-0D2E32BADC6D}" type="parTrans" cxnId="{09CCAC2B-8FC1-49BF-AA4E-B277D0D23B34}">
      <dgm:prSet/>
      <dgm:spPr/>
      <dgm:t>
        <a:bodyPr/>
        <a:lstStyle/>
        <a:p>
          <a:endParaRPr lang="en-US"/>
        </a:p>
      </dgm:t>
    </dgm:pt>
    <dgm:pt modelId="{DF8B99FE-0405-4AE7-BDCD-F6FA4598BACB}" type="sibTrans" cxnId="{09CCAC2B-8FC1-49BF-AA4E-B277D0D23B34}">
      <dgm:prSet/>
      <dgm:spPr/>
      <dgm:t>
        <a:bodyPr/>
        <a:lstStyle/>
        <a:p>
          <a:endParaRPr lang="en-US"/>
        </a:p>
      </dgm:t>
    </dgm:pt>
    <dgm:pt modelId="{27A321FB-CBCE-4731-BB58-D05DFFE8B187}">
      <dgm:prSet phldrT="[Text]" custT="1"/>
      <dgm:spPr/>
      <dgm:t>
        <a:bodyPr/>
        <a:lstStyle/>
        <a:p>
          <a:r>
            <a:rPr lang="en-US" sz="1300" b="1" dirty="0" smtClean="0"/>
            <a:t>Benefit formula</a:t>
          </a:r>
          <a:endParaRPr lang="en-US" sz="1300" b="1" dirty="0"/>
        </a:p>
      </dgm:t>
    </dgm:pt>
    <dgm:pt modelId="{0BF09638-E6E9-4894-8926-1F86B12E6640}" type="parTrans" cxnId="{1A33CBD8-2CB2-404A-9D84-F22B38BAF76C}">
      <dgm:prSet/>
      <dgm:spPr/>
      <dgm:t>
        <a:bodyPr/>
        <a:lstStyle/>
        <a:p>
          <a:endParaRPr lang="en-US"/>
        </a:p>
      </dgm:t>
    </dgm:pt>
    <dgm:pt modelId="{1AD2D11A-03A9-4112-85C9-276F1369AAD0}" type="sibTrans" cxnId="{1A33CBD8-2CB2-404A-9D84-F22B38BAF76C}">
      <dgm:prSet/>
      <dgm:spPr/>
      <dgm:t>
        <a:bodyPr/>
        <a:lstStyle/>
        <a:p>
          <a:endParaRPr lang="en-US"/>
        </a:p>
      </dgm:t>
    </dgm:pt>
    <dgm:pt modelId="{5CFB5C4F-065D-4A55-979A-631A9E6E4B78}">
      <dgm:prSet custT="1"/>
      <dgm:spPr/>
      <dgm:t>
        <a:bodyPr/>
        <a:lstStyle/>
        <a:p>
          <a:r>
            <a:rPr lang="en-US" sz="1200" b="1" dirty="0" smtClean="0"/>
            <a:t>Work requirements </a:t>
          </a:r>
          <a:endParaRPr lang="en-US" sz="1200" b="1" dirty="0"/>
        </a:p>
      </dgm:t>
    </dgm:pt>
    <dgm:pt modelId="{BCFEA019-93AC-4A62-AB03-573CBC279CBD}" type="parTrans" cxnId="{389C60EF-AA64-4744-A9BD-C7A31A651A65}">
      <dgm:prSet/>
      <dgm:spPr/>
      <dgm:t>
        <a:bodyPr/>
        <a:lstStyle/>
        <a:p>
          <a:endParaRPr lang="en-US"/>
        </a:p>
      </dgm:t>
    </dgm:pt>
    <dgm:pt modelId="{62967870-7CE5-4661-963C-1036EC82853B}" type="sibTrans" cxnId="{389C60EF-AA64-4744-A9BD-C7A31A651A65}">
      <dgm:prSet/>
      <dgm:spPr/>
      <dgm:t>
        <a:bodyPr/>
        <a:lstStyle/>
        <a:p>
          <a:endParaRPr lang="en-US"/>
        </a:p>
      </dgm:t>
    </dgm:pt>
    <dgm:pt modelId="{89A9D0A0-B4CA-407C-A0A3-D7A635C335A0}" type="pres">
      <dgm:prSet presAssocID="{BE9C706E-DB79-4E3C-9BF4-954113CE5A62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935578-27B2-4420-9864-9BC94C13AFEA}" type="pres">
      <dgm:prSet presAssocID="{BE9C706E-DB79-4E3C-9BF4-954113CE5A62}" presName="dummyMaxCanvas" presStyleCnt="0"/>
      <dgm:spPr/>
      <dgm:t>
        <a:bodyPr/>
        <a:lstStyle/>
        <a:p>
          <a:endParaRPr lang="en-US"/>
        </a:p>
      </dgm:t>
    </dgm:pt>
    <dgm:pt modelId="{324A27D7-95A5-4056-8BA4-756808B56932}" type="pres">
      <dgm:prSet presAssocID="{BE9C706E-DB79-4E3C-9BF4-954113CE5A62}" presName="parentComposite" presStyleCnt="0"/>
      <dgm:spPr/>
      <dgm:t>
        <a:bodyPr/>
        <a:lstStyle/>
        <a:p>
          <a:endParaRPr lang="en-US"/>
        </a:p>
      </dgm:t>
    </dgm:pt>
    <dgm:pt modelId="{6E1D97AE-AEA0-4E15-8925-74BFBE542B0D}" type="pres">
      <dgm:prSet presAssocID="{BE9C706E-DB79-4E3C-9BF4-954113CE5A62}" presName="parent1" presStyleLbl="alignAccFollowNode1" presStyleIdx="0" presStyleCnt="4" custScaleX="95866" custScaleY="70149" custLinFactNeighborX="-3317" custLinFactNeighborY="4478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61E9277B-2CF7-4893-8211-381007F30DA4}" type="pres">
      <dgm:prSet presAssocID="{BE9C706E-DB79-4E3C-9BF4-954113CE5A62}" presName="parent2" presStyleLbl="alignAccFollowNode1" presStyleIdx="1" presStyleCnt="4" custScaleX="99768" custScaleY="76119" custLinFactNeighborX="829" custLinFactNeighborY="4478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967513A2-26FB-4783-A8A1-C0A49A19A503}" type="pres">
      <dgm:prSet presAssocID="{BE9C706E-DB79-4E3C-9BF4-954113CE5A62}" presName="childrenComposite" presStyleCnt="0"/>
      <dgm:spPr/>
      <dgm:t>
        <a:bodyPr/>
        <a:lstStyle/>
        <a:p>
          <a:endParaRPr lang="en-US"/>
        </a:p>
      </dgm:t>
    </dgm:pt>
    <dgm:pt modelId="{2C21AA58-FD36-4977-90CA-14A83C589C1C}" type="pres">
      <dgm:prSet presAssocID="{BE9C706E-DB79-4E3C-9BF4-954113CE5A62}" presName="dummyMaxCanvas_ChildArea" presStyleCnt="0"/>
      <dgm:spPr/>
      <dgm:t>
        <a:bodyPr/>
        <a:lstStyle/>
        <a:p>
          <a:endParaRPr lang="en-US"/>
        </a:p>
      </dgm:t>
    </dgm:pt>
    <dgm:pt modelId="{E229A13B-280C-44BA-A599-CFFFD0EFF460}" type="pres">
      <dgm:prSet presAssocID="{BE9C706E-DB79-4E3C-9BF4-954113CE5A62}" presName="fulcrum" presStyleLbl="alignAccFollowNode1" presStyleIdx="2" presStyleCnt="4" custLinFactNeighborX="0" custLinFactNeighborY="-1990"/>
      <dgm:spPr/>
      <dgm:t>
        <a:bodyPr/>
        <a:lstStyle/>
        <a:p>
          <a:endParaRPr lang="en-US"/>
        </a:p>
      </dgm:t>
    </dgm:pt>
    <dgm:pt modelId="{C431A4B8-76E5-4B1A-BE28-99FC19A2F703}" type="pres">
      <dgm:prSet presAssocID="{BE9C706E-DB79-4E3C-9BF4-954113CE5A62}" presName="balance_23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E904B-657F-407B-9DB9-63EF04B2C08A}" type="pres">
      <dgm:prSet presAssocID="{BE9C706E-DB79-4E3C-9BF4-954113CE5A62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24E23-E52A-45C8-9881-210660AA30B7}" type="pres">
      <dgm:prSet presAssocID="{BE9C706E-DB79-4E3C-9BF4-954113CE5A62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73904-94BE-41A9-AA33-64F9BBEFF5A3}" type="pres">
      <dgm:prSet presAssocID="{BE9C706E-DB79-4E3C-9BF4-954113CE5A62}" presName="right_23_3" presStyleLbl="node1" presStyleIdx="2" presStyleCnt="5" custLinFactNeighborY="-15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3EF51-BCCE-4327-B095-8CD927F66A5E}" type="pres">
      <dgm:prSet presAssocID="{BE9C706E-DB79-4E3C-9BF4-954113CE5A62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B62B1-B14A-4BCB-9E6E-BA861C2E8F7A}" type="pres">
      <dgm:prSet presAssocID="{BE9C706E-DB79-4E3C-9BF4-954113CE5A62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02851F-7CE0-4831-9F72-FF70D483CBDD}" type="presOf" srcId="{E77CDEA5-F962-4AC1-9051-893114AAEA47}" destId="{DA93EF51-BCCE-4327-B095-8CD927F66A5E}" srcOrd="0" destOrd="0" presId="urn:microsoft.com/office/officeart/2005/8/layout/balance1"/>
    <dgm:cxn modelId="{3824B673-CD7A-4E9B-A6B8-37607B228682}" srcId="{7A80D80A-4AC4-4C8E-A7B1-AE454825FF11}" destId="{154C529B-CA0A-4C9C-B7E9-DB11E6D87620}" srcOrd="0" destOrd="0" parTransId="{7BE0169B-3FBA-429C-95CE-5EDC185C1AB1}" sibTransId="{6CAB9D86-1BFA-4EC8-8DB1-FFE15CFE0A9B}"/>
    <dgm:cxn modelId="{389C60EF-AA64-4744-A9BD-C7A31A651A65}" srcId="{C4FEE64C-9048-498C-9FF9-0EF79635838E}" destId="{5CFB5C4F-065D-4A55-979A-631A9E6E4B78}" srcOrd="1" destOrd="0" parTransId="{BCFEA019-93AC-4A62-AB03-573CBC279CBD}" sibTransId="{62967870-7CE5-4661-963C-1036EC82853B}"/>
    <dgm:cxn modelId="{09CCAC2B-8FC1-49BF-AA4E-B277D0D23B34}" srcId="{7A80D80A-4AC4-4C8E-A7B1-AE454825FF11}" destId="{1229D310-3BA0-4E9E-A933-F9F3131DE0DD}" srcOrd="1" destOrd="0" parTransId="{F5878B33-6F3F-48F4-AC31-0D2E32BADC6D}" sibTransId="{DF8B99FE-0405-4AE7-BDCD-F6FA4598BACB}"/>
    <dgm:cxn modelId="{B8E33F12-F836-4C0D-8C51-EB3326C25F27}" srcId="{C4FEE64C-9048-498C-9FF9-0EF79635838E}" destId="{E77CDEA5-F962-4AC1-9051-893114AAEA47}" srcOrd="0" destOrd="0" parTransId="{9E790873-A650-4117-BECB-3691DD976E47}" sibTransId="{4FE1401D-51FA-4552-9BB8-F50FC1B705CD}"/>
    <dgm:cxn modelId="{FA497FB0-5A72-4AD0-825D-F9F376234BA7}" srcId="{BE9C706E-DB79-4E3C-9BF4-954113CE5A62}" destId="{7A80D80A-4AC4-4C8E-A7B1-AE454825FF11}" srcOrd="1" destOrd="0" parTransId="{D0D7170B-FCA1-4EDB-B1D9-E0409DA1F945}" sibTransId="{3B8668FB-8BF2-4337-9153-CB9C0498DF7C}"/>
    <dgm:cxn modelId="{1A33CBD8-2CB2-404A-9D84-F22B38BAF76C}" srcId="{7A80D80A-4AC4-4C8E-A7B1-AE454825FF11}" destId="{27A321FB-CBCE-4731-BB58-D05DFFE8B187}" srcOrd="2" destOrd="0" parTransId="{0BF09638-E6E9-4894-8926-1F86B12E6640}" sibTransId="{1AD2D11A-03A9-4112-85C9-276F1369AAD0}"/>
    <dgm:cxn modelId="{A7CCBF41-9ACA-4E9B-8404-B28B3E2D0582}" type="presOf" srcId="{BE9C706E-DB79-4E3C-9BF4-954113CE5A62}" destId="{89A9D0A0-B4CA-407C-A0A3-D7A635C335A0}" srcOrd="0" destOrd="0" presId="urn:microsoft.com/office/officeart/2005/8/layout/balance1"/>
    <dgm:cxn modelId="{ABEC05C7-544B-4893-AFC9-22D97A3EE0F3}" type="presOf" srcId="{1229D310-3BA0-4E9E-A933-F9F3131DE0DD}" destId="{8AA24E23-E52A-45C8-9881-210660AA30B7}" srcOrd="0" destOrd="0" presId="urn:microsoft.com/office/officeart/2005/8/layout/balance1"/>
    <dgm:cxn modelId="{E5CB8616-284F-436D-B469-631F0D026628}" srcId="{BE9C706E-DB79-4E3C-9BF4-954113CE5A62}" destId="{C4FEE64C-9048-498C-9FF9-0EF79635838E}" srcOrd="0" destOrd="0" parTransId="{33DD86DC-17F9-4AE4-98FB-31271E069A98}" sibTransId="{53D00D21-EA0D-4B61-B0D7-C5531C064DCA}"/>
    <dgm:cxn modelId="{10F621B4-F504-4D58-892B-D56F93C59F1E}" type="presOf" srcId="{7A80D80A-4AC4-4C8E-A7B1-AE454825FF11}" destId="{61E9277B-2CF7-4893-8211-381007F30DA4}" srcOrd="0" destOrd="0" presId="urn:microsoft.com/office/officeart/2005/8/layout/balance1"/>
    <dgm:cxn modelId="{2AB8C28E-B212-407D-8CF9-5A207251998E}" type="presOf" srcId="{27A321FB-CBCE-4731-BB58-D05DFFE8B187}" destId="{36773904-94BE-41A9-AA33-64F9BBEFF5A3}" srcOrd="0" destOrd="0" presId="urn:microsoft.com/office/officeart/2005/8/layout/balance1"/>
    <dgm:cxn modelId="{0B466046-251B-4F44-BFC6-A7FA1682315E}" type="presOf" srcId="{C4FEE64C-9048-498C-9FF9-0EF79635838E}" destId="{6E1D97AE-AEA0-4E15-8925-74BFBE542B0D}" srcOrd="0" destOrd="0" presId="urn:microsoft.com/office/officeart/2005/8/layout/balance1"/>
    <dgm:cxn modelId="{3BD83582-C162-4C48-900A-AC7DFE1A8F25}" type="presOf" srcId="{154C529B-CA0A-4C9C-B7E9-DB11E6D87620}" destId="{0FAE904B-657F-407B-9DB9-63EF04B2C08A}" srcOrd="0" destOrd="0" presId="urn:microsoft.com/office/officeart/2005/8/layout/balance1"/>
    <dgm:cxn modelId="{16F7BA47-8273-45EB-BCA3-022F459A14FC}" type="presOf" srcId="{5CFB5C4F-065D-4A55-979A-631A9E6E4B78}" destId="{7C6B62B1-B14A-4BCB-9E6E-BA861C2E8F7A}" srcOrd="0" destOrd="0" presId="urn:microsoft.com/office/officeart/2005/8/layout/balance1"/>
    <dgm:cxn modelId="{C8A27181-5995-4B69-8C97-572DD1B1B9E6}" type="presParOf" srcId="{89A9D0A0-B4CA-407C-A0A3-D7A635C335A0}" destId="{21935578-27B2-4420-9864-9BC94C13AFEA}" srcOrd="0" destOrd="0" presId="urn:microsoft.com/office/officeart/2005/8/layout/balance1"/>
    <dgm:cxn modelId="{B90C8172-2218-4CBE-A4CD-5535A9F4A2B4}" type="presParOf" srcId="{89A9D0A0-B4CA-407C-A0A3-D7A635C335A0}" destId="{324A27D7-95A5-4056-8BA4-756808B56932}" srcOrd="1" destOrd="0" presId="urn:microsoft.com/office/officeart/2005/8/layout/balance1"/>
    <dgm:cxn modelId="{BBE7370A-FF6A-4A67-8549-DC79AD89F85F}" type="presParOf" srcId="{324A27D7-95A5-4056-8BA4-756808B56932}" destId="{6E1D97AE-AEA0-4E15-8925-74BFBE542B0D}" srcOrd="0" destOrd="0" presId="urn:microsoft.com/office/officeart/2005/8/layout/balance1"/>
    <dgm:cxn modelId="{9204C31A-8637-431A-B6E2-7E5C1C47DDC2}" type="presParOf" srcId="{324A27D7-95A5-4056-8BA4-756808B56932}" destId="{61E9277B-2CF7-4893-8211-381007F30DA4}" srcOrd="1" destOrd="0" presId="urn:microsoft.com/office/officeart/2005/8/layout/balance1"/>
    <dgm:cxn modelId="{3C6B7B65-9233-4EB9-B944-76AED7D0CEA0}" type="presParOf" srcId="{89A9D0A0-B4CA-407C-A0A3-D7A635C335A0}" destId="{967513A2-26FB-4783-A8A1-C0A49A19A503}" srcOrd="2" destOrd="0" presId="urn:microsoft.com/office/officeart/2005/8/layout/balance1"/>
    <dgm:cxn modelId="{0C95A519-2ECD-4780-B968-9AD91FA61E4D}" type="presParOf" srcId="{967513A2-26FB-4783-A8A1-C0A49A19A503}" destId="{2C21AA58-FD36-4977-90CA-14A83C589C1C}" srcOrd="0" destOrd="0" presId="urn:microsoft.com/office/officeart/2005/8/layout/balance1"/>
    <dgm:cxn modelId="{C2875FC4-0838-4A6D-BFA6-8129BF0B8D3E}" type="presParOf" srcId="{967513A2-26FB-4783-A8A1-C0A49A19A503}" destId="{E229A13B-280C-44BA-A599-CFFFD0EFF460}" srcOrd="1" destOrd="0" presId="urn:microsoft.com/office/officeart/2005/8/layout/balance1"/>
    <dgm:cxn modelId="{F3348FEB-1D42-4DF6-8B5E-9B2A4FA75ECC}" type="presParOf" srcId="{967513A2-26FB-4783-A8A1-C0A49A19A503}" destId="{C431A4B8-76E5-4B1A-BE28-99FC19A2F703}" srcOrd="2" destOrd="0" presId="urn:microsoft.com/office/officeart/2005/8/layout/balance1"/>
    <dgm:cxn modelId="{0991916C-20A9-4605-B8DE-28FEE40297BA}" type="presParOf" srcId="{967513A2-26FB-4783-A8A1-C0A49A19A503}" destId="{0FAE904B-657F-407B-9DB9-63EF04B2C08A}" srcOrd="3" destOrd="0" presId="urn:microsoft.com/office/officeart/2005/8/layout/balance1"/>
    <dgm:cxn modelId="{C2BFA5DF-70AB-488C-8598-BFD4BC909283}" type="presParOf" srcId="{967513A2-26FB-4783-A8A1-C0A49A19A503}" destId="{8AA24E23-E52A-45C8-9881-210660AA30B7}" srcOrd="4" destOrd="0" presId="urn:microsoft.com/office/officeart/2005/8/layout/balance1"/>
    <dgm:cxn modelId="{47115313-B674-405A-B3A1-DF7FD55F49DD}" type="presParOf" srcId="{967513A2-26FB-4783-A8A1-C0A49A19A503}" destId="{36773904-94BE-41A9-AA33-64F9BBEFF5A3}" srcOrd="5" destOrd="0" presId="urn:microsoft.com/office/officeart/2005/8/layout/balance1"/>
    <dgm:cxn modelId="{6E3A14E1-6B24-4D2D-8212-9D0600B1A437}" type="presParOf" srcId="{967513A2-26FB-4783-A8A1-C0A49A19A503}" destId="{DA93EF51-BCCE-4327-B095-8CD927F66A5E}" srcOrd="6" destOrd="0" presId="urn:microsoft.com/office/officeart/2005/8/layout/balance1"/>
    <dgm:cxn modelId="{8A47C9E1-31A4-4070-B4E1-B1FDE3306726}" type="presParOf" srcId="{967513A2-26FB-4783-A8A1-C0A49A19A503}" destId="{7C6B62B1-B14A-4BCB-9E6E-BA861C2E8F7A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FF21A8E-9E68-41BB-84A7-5EEEEFE14BC2}" type="doc">
      <dgm:prSet loTypeId="urn:microsoft.com/office/officeart/2008/layout/VerticalCurvedList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125D535-5C17-4908-98AF-DBCA2BECFEDA}">
      <dgm:prSet custT="1"/>
      <dgm:spPr/>
      <dgm:t>
        <a:bodyPr/>
        <a:lstStyle/>
        <a:p>
          <a:pPr rtl="0"/>
          <a:r>
            <a:rPr lang="en-US" sz="2000" b="1" dirty="0" smtClean="0"/>
            <a:t>Job search, participation in ALMPs and training, job interviews; job offers; municipal PWP and seasonal jobs  </a:t>
          </a:r>
          <a:endParaRPr lang="en-US" sz="2000" dirty="0"/>
        </a:p>
      </dgm:t>
    </dgm:pt>
    <dgm:pt modelId="{6E540C73-7006-4C83-B36B-CFAC9BAE92BF}" type="parTrans" cxnId="{9DE34254-E71C-484D-A2E8-A4BF3E64595E}">
      <dgm:prSet/>
      <dgm:spPr/>
      <dgm:t>
        <a:bodyPr/>
        <a:lstStyle/>
        <a:p>
          <a:endParaRPr lang="en-US" sz="1600"/>
        </a:p>
      </dgm:t>
    </dgm:pt>
    <dgm:pt modelId="{75A61A78-4F86-4592-9264-E47B9510F204}" type="sibTrans" cxnId="{9DE34254-E71C-484D-A2E8-A4BF3E64595E}">
      <dgm:prSet/>
      <dgm:spPr/>
      <dgm:t>
        <a:bodyPr/>
        <a:lstStyle/>
        <a:p>
          <a:endParaRPr lang="en-US" sz="1600"/>
        </a:p>
      </dgm:t>
    </dgm:pt>
    <dgm:pt modelId="{2EFFD47C-7774-4390-8903-F82D0FDB8254}">
      <dgm:prSet custT="1"/>
      <dgm:spPr/>
      <dgm:t>
        <a:bodyPr/>
        <a:lstStyle/>
        <a:p>
          <a:pPr rtl="0"/>
          <a:r>
            <a:rPr lang="en-US" sz="2000" b="1" dirty="0" smtClean="0"/>
            <a:t>Monitoring of compliance is relatively strict</a:t>
          </a:r>
          <a:endParaRPr lang="en-US" sz="2000" dirty="0"/>
        </a:p>
      </dgm:t>
    </dgm:pt>
    <dgm:pt modelId="{5DD4F7FD-1179-4E06-924F-F5908715E1BF}" type="parTrans" cxnId="{969A97A6-B8C8-454D-AE96-D2135BA307C6}">
      <dgm:prSet/>
      <dgm:spPr/>
      <dgm:t>
        <a:bodyPr/>
        <a:lstStyle/>
        <a:p>
          <a:endParaRPr lang="en-US" sz="1600"/>
        </a:p>
      </dgm:t>
    </dgm:pt>
    <dgm:pt modelId="{025D4C0A-0B22-4DD0-989F-397E7DA8CFEF}" type="sibTrans" cxnId="{969A97A6-B8C8-454D-AE96-D2135BA307C6}">
      <dgm:prSet/>
      <dgm:spPr/>
      <dgm:t>
        <a:bodyPr/>
        <a:lstStyle/>
        <a:p>
          <a:endParaRPr lang="en-US" sz="1600"/>
        </a:p>
      </dgm:t>
    </dgm:pt>
    <dgm:pt modelId="{B0EFACE3-D9B6-4C6C-8E8F-88622552D250}">
      <dgm:prSet custT="1"/>
      <dgm:spPr/>
      <dgm:t>
        <a:bodyPr/>
        <a:lstStyle/>
        <a:p>
          <a:pPr rtl="0"/>
          <a:r>
            <a:rPr lang="en-US" sz="2000" b="1" dirty="0" smtClean="0"/>
            <a:t>There are sanctions for non-compliance with work requirements, but the right to FSA  can be transferred</a:t>
          </a:r>
          <a:endParaRPr lang="en-US" sz="2000" dirty="0"/>
        </a:p>
      </dgm:t>
    </dgm:pt>
    <dgm:pt modelId="{82BD435E-7DFE-47BA-8487-30ECAE0C5EFC}" type="parTrans" cxnId="{34B32E41-98A6-40EC-BE58-22018400C28D}">
      <dgm:prSet/>
      <dgm:spPr/>
      <dgm:t>
        <a:bodyPr/>
        <a:lstStyle/>
        <a:p>
          <a:endParaRPr lang="en-US" sz="1600"/>
        </a:p>
      </dgm:t>
    </dgm:pt>
    <dgm:pt modelId="{09034E7F-5D15-4391-85DD-6FEBC6342E9E}" type="sibTrans" cxnId="{34B32E41-98A6-40EC-BE58-22018400C28D}">
      <dgm:prSet/>
      <dgm:spPr/>
      <dgm:t>
        <a:bodyPr/>
        <a:lstStyle/>
        <a:p>
          <a:endParaRPr lang="en-US" sz="1600"/>
        </a:p>
      </dgm:t>
    </dgm:pt>
    <dgm:pt modelId="{6829953A-DBA3-4DFB-A595-1F936D82FB06}" type="pres">
      <dgm:prSet presAssocID="{7FF21A8E-9E68-41BB-84A7-5EEEEFE14B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4C7E629-1738-471C-BCA7-F3FD9759898B}" type="pres">
      <dgm:prSet presAssocID="{7FF21A8E-9E68-41BB-84A7-5EEEEFE14BC2}" presName="Name1" presStyleCnt="0"/>
      <dgm:spPr/>
    </dgm:pt>
    <dgm:pt modelId="{0E63D392-BED9-4BC7-AC5F-2B23CE81F6A0}" type="pres">
      <dgm:prSet presAssocID="{7FF21A8E-9E68-41BB-84A7-5EEEEFE14BC2}" presName="cycle" presStyleCnt="0"/>
      <dgm:spPr/>
    </dgm:pt>
    <dgm:pt modelId="{FF86793A-AB31-4B39-94DF-1B0CFA07C55D}" type="pres">
      <dgm:prSet presAssocID="{7FF21A8E-9E68-41BB-84A7-5EEEEFE14BC2}" presName="srcNode" presStyleLbl="node1" presStyleIdx="0" presStyleCnt="3"/>
      <dgm:spPr/>
    </dgm:pt>
    <dgm:pt modelId="{A48A610F-B216-455A-9CAD-637CB75037D4}" type="pres">
      <dgm:prSet presAssocID="{7FF21A8E-9E68-41BB-84A7-5EEEEFE14BC2}" presName="conn" presStyleLbl="parChTrans1D2" presStyleIdx="0" presStyleCnt="1"/>
      <dgm:spPr/>
      <dgm:t>
        <a:bodyPr/>
        <a:lstStyle/>
        <a:p>
          <a:endParaRPr lang="en-US"/>
        </a:p>
      </dgm:t>
    </dgm:pt>
    <dgm:pt modelId="{EB5ADFE0-B3A8-44E6-A4AC-87B27B5E4239}" type="pres">
      <dgm:prSet presAssocID="{7FF21A8E-9E68-41BB-84A7-5EEEEFE14BC2}" presName="extraNode" presStyleLbl="node1" presStyleIdx="0" presStyleCnt="3"/>
      <dgm:spPr/>
    </dgm:pt>
    <dgm:pt modelId="{AA2ADAC7-6092-4EDD-836F-026577D06F93}" type="pres">
      <dgm:prSet presAssocID="{7FF21A8E-9E68-41BB-84A7-5EEEEFE14BC2}" presName="dstNode" presStyleLbl="node1" presStyleIdx="0" presStyleCnt="3"/>
      <dgm:spPr/>
    </dgm:pt>
    <dgm:pt modelId="{FDFAD435-A05D-4A37-87CE-18BBE5CCDF87}" type="pres">
      <dgm:prSet presAssocID="{2125D535-5C17-4908-98AF-DBCA2BECFED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88E500-CA6E-4DFF-893A-3C3EA169C0DD}" type="pres">
      <dgm:prSet presAssocID="{2125D535-5C17-4908-98AF-DBCA2BECFEDA}" presName="accent_1" presStyleCnt="0"/>
      <dgm:spPr/>
    </dgm:pt>
    <dgm:pt modelId="{5E63306A-4C8C-4461-A37B-BDDA641EB87D}" type="pres">
      <dgm:prSet presAssocID="{2125D535-5C17-4908-98AF-DBCA2BECFEDA}" presName="accentRepeatNode" presStyleLbl="solidFgAcc1" presStyleIdx="0" presStyleCnt="3"/>
      <dgm:spPr/>
    </dgm:pt>
    <dgm:pt modelId="{D029C48F-D59D-4FAF-8174-23787842D12F}" type="pres">
      <dgm:prSet presAssocID="{2EFFD47C-7774-4390-8903-F82D0FDB825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17C9D-4328-422A-B7EF-622716D7AA6A}" type="pres">
      <dgm:prSet presAssocID="{2EFFD47C-7774-4390-8903-F82D0FDB8254}" presName="accent_2" presStyleCnt="0"/>
      <dgm:spPr/>
    </dgm:pt>
    <dgm:pt modelId="{8B88447A-9EC9-4861-AC7E-F0DE6CBFD6A0}" type="pres">
      <dgm:prSet presAssocID="{2EFFD47C-7774-4390-8903-F82D0FDB8254}" presName="accentRepeatNode" presStyleLbl="solidFgAcc1" presStyleIdx="1" presStyleCnt="3"/>
      <dgm:spPr/>
    </dgm:pt>
    <dgm:pt modelId="{8A32437F-42BD-436D-81EE-8DC45F8A606E}" type="pres">
      <dgm:prSet presAssocID="{B0EFACE3-D9B6-4C6C-8E8F-88622552D25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1CF53B-109A-4DEC-9901-FC5CCF16295A}" type="pres">
      <dgm:prSet presAssocID="{B0EFACE3-D9B6-4C6C-8E8F-88622552D250}" presName="accent_3" presStyleCnt="0"/>
      <dgm:spPr/>
    </dgm:pt>
    <dgm:pt modelId="{D32DF9D4-4C5A-4646-9E91-803A9208EF1B}" type="pres">
      <dgm:prSet presAssocID="{B0EFACE3-D9B6-4C6C-8E8F-88622552D250}" presName="accentRepeatNode" presStyleLbl="solidFgAcc1" presStyleIdx="2" presStyleCnt="3"/>
      <dgm:spPr/>
    </dgm:pt>
  </dgm:ptLst>
  <dgm:cxnLst>
    <dgm:cxn modelId="{7ECEB551-0248-4410-9D6A-276C2F1619F4}" type="presOf" srcId="{B0EFACE3-D9B6-4C6C-8E8F-88622552D250}" destId="{8A32437F-42BD-436D-81EE-8DC45F8A606E}" srcOrd="0" destOrd="0" presId="urn:microsoft.com/office/officeart/2008/layout/VerticalCurvedList"/>
    <dgm:cxn modelId="{B0879DF4-F9E7-48C6-9095-8AA2D31A57F4}" type="presOf" srcId="{75A61A78-4F86-4592-9264-E47B9510F204}" destId="{A48A610F-B216-455A-9CAD-637CB75037D4}" srcOrd="0" destOrd="0" presId="urn:microsoft.com/office/officeart/2008/layout/VerticalCurvedList"/>
    <dgm:cxn modelId="{969A97A6-B8C8-454D-AE96-D2135BA307C6}" srcId="{7FF21A8E-9E68-41BB-84A7-5EEEEFE14BC2}" destId="{2EFFD47C-7774-4390-8903-F82D0FDB8254}" srcOrd="1" destOrd="0" parTransId="{5DD4F7FD-1179-4E06-924F-F5908715E1BF}" sibTransId="{025D4C0A-0B22-4DD0-989F-397E7DA8CFEF}"/>
    <dgm:cxn modelId="{34B32E41-98A6-40EC-BE58-22018400C28D}" srcId="{7FF21A8E-9E68-41BB-84A7-5EEEEFE14BC2}" destId="{B0EFACE3-D9B6-4C6C-8E8F-88622552D250}" srcOrd="2" destOrd="0" parTransId="{82BD435E-7DFE-47BA-8487-30ECAE0C5EFC}" sibTransId="{09034E7F-5D15-4391-85DD-6FEBC6342E9E}"/>
    <dgm:cxn modelId="{604C7724-15A2-416A-969B-9CA76B4F6CCC}" type="presOf" srcId="{2EFFD47C-7774-4390-8903-F82D0FDB8254}" destId="{D029C48F-D59D-4FAF-8174-23787842D12F}" srcOrd="0" destOrd="0" presId="urn:microsoft.com/office/officeart/2008/layout/VerticalCurvedList"/>
    <dgm:cxn modelId="{894A27E0-8695-4FE8-8177-FD3F438DE81A}" type="presOf" srcId="{2125D535-5C17-4908-98AF-DBCA2BECFEDA}" destId="{FDFAD435-A05D-4A37-87CE-18BBE5CCDF87}" srcOrd="0" destOrd="0" presId="urn:microsoft.com/office/officeart/2008/layout/VerticalCurvedList"/>
    <dgm:cxn modelId="{9DE34254-E71C-484D-A2E8-A4BF3E64595E}" srcId="{7FF21A8E-9E68-41BB-84A7-5EEEEFE14BC2}" destId="{2125D535-5C17-4908-98AF-DBCA2BECFEDA}" srcOrd="0" destOrd="0" parTransId="{6E540C73-7006-4C83-B36B-CFAC9BAE92BF}" sibTransId="{75A61A78-4F86-4592-9264-E47B9510F204}"/>
    <dgm:cxn modelId="{BEDC4D0F-D11B-450D-A886-B2363ABCD14B}" type="presOf" srcId="{7FF21A8E-9E68-41BB-84A7-5EEEEFE14BC2}" destId="{6829953A-DBA3-4DFB-A595-1F936D82FB06}" srcOrd="0" destOrd="0" presId="urn:microsoft.com/office/officeart/2008/layout/VerticalCurvedList"/>
    <dgm:cxn modelId="{E9AC2FE2-DFF1-4CAF-8B06-50903DEFD55F}" type="presParOf" srcId="{6829953A-DBA3-4DFB-A595-1F936D82FB06}" destId="{84C7E629-1738-471C-BCA7-F3FD9759898B}" srcOrd="0" destOrd="0" presId="urn:microsoft.com/office/officeart/2008/layout/VerticalCurvedList"/>
    <dgm:cxn modelId="{00202DFE-DBE0-40FE-B5C1-79F1D656BF41}" type="presParOf" srcId="{84C7E629-1738-471C-BCA7-F3FD9759898B}" destId="{0E63D392-BED9-4BC7-AC5F-2B23CE81F6A0}" srcOrd="0" destOrd="0" presId="urn:microsoft.com/office/officeart/2008/layout/VerticalCurvedList"/>
    <dgm:cxn modelId="{C1223D94-28B3-401E-9C3E-0197E4AE5D79}" type="presParOf" srcId="{0E63D392-BED9-4BC7-AC5F-2B23CE81F6A0}" destId="{FF86793A-AB31-4B39-94DF-1B0CFA07C55D}" srcOrd="0" destOrd="0" presId="urn:microsoft.com/office/officeart/2008/layout/VerticalCurvedList"/>
    <dgm:cxn modelId="{73BFD9E4-A28F-494D-BB75-200E7374E60E}" type="presParOf" srcId="{0E63D392-BED9-4BC7-AC5F-2B23CE81F6A0}" destId="{A48A610F-B216-455A-9CAD-637CB75037D4}" srcOrd="1" destOrd="0" presId="urn:microsoft.com/office/officeart/2008/layout/VerticalCurvedList"/>
    <dgm:cxn modelId="{C2B7DD4C-22AE-4269-896B-BDDBEA7C7FE5}" type="presParOf" srcId="{0E63D392-BED9-4BC7-AC5F-2B23CE81F6A0}" destId="{EB5ADFE0-B3A8-44E6-A4AC-87B27B5E4239}" srcOrd="2" destOrd="0" presId="urn:microsoft.com/office/officeart/2008/layout/VerticalCurvedList"/>
    <dgm:cxn modelId="{096903B5-E265-41D9-9AF1-CC79653557D0}" type="presParOf" srcId="{0E63D392-BED9-4BC7-AC5F-2B23CE81F6A0}" destId="{AA2ADAC7-6092-4EDD-836F-026577D06F93}" srcOrd="3" destOrd="0" presId="urn:microsoft.com/office/officeart/2008/layout/VerticalCurvedList"/>
    <dgm:cxn modelId="{87FF788A-A259-45BE-8F14-4EA9D81E30F4}" type="presParOf" srcId="{84C7E629-1738-471C-BCA7-F3FD9759898B}" destId="{FDFAD435-A05D-4A37-87CE-18BBE5CCDF87}" srcOrd="1" destOrd="0" presId="urn:microsoft.com/office/officeart/2008/layout/VerticalCurvedList"/>
    <dgm:cxn modelId="{08E6B751-5A01-4E04-BF50-EF0F980A0B00}" type="presParOf" srcId="{84C7E629-1738-471C-BCA7-F3FD9759898B}" destId="{ED88E500-CA6E-4DFF-893A-3C3EA169C0DD}" srcOrd="2" destOrd="0" presId="urn:microsoft.com/office/officeart/2008/layout/VerticalCurvedList"/>
    <dgm:cxn modelId="{27749519-896C-482E-91C5-C55C18652281}" type="presParOf" srcId="{ED88E500-CA6E-4DFF-893A-3C3EA169C0DD}" destId="{5E63306A-4C8C-4461-A37B-BDDA641EB87D}" srcOrd="0" destOrd="0" presId="urn:microsoft.com/office/officeart/2008/layout/VerticalCurvedList"/>
    <dgm:cxn modelId="{B1F44F84-485D-4E00-9551-AEBD6CACE04C}" type="presParOf" srcId="{84C7E629-1738-471C-BCA7-F3FD9759898B}" destId="{D029C48F-D59D-4FAF-8174-23787842D12F}" srcOrd="3" destOrd="0" presId="urn:microsoft.com/office/officeart/2008/layout/VerticalCurvedList"/>
    <dgm:cxn modelId="{90537F20-6498-4330-BF67-DFDCDF6AD203}" type="presParOf" srcId="{84C7E629-1738-471C-BCA7-F3FD9759898B}" destId="{A8E17C9D-4328-422A-B7EF-622716D7AA6A}" srcOrd="4" destOrd="0" presId="urn:microsoft.com/office/officeart/2008/layout/VerticalCurvedList"/>
    <dgm:cxn modelId="{DE0B0CA6-3617-462E-9C61-72FD0A8DBD19}" type="presParOf" srcId="{A8E17C9D-4328-422A-B7EF-622716D7AA6A}" destId="{8B88447A-9EC9-4861-AC7E-F0DE6CBFD6A0}" srcOrd="0" destOrd="0" presId="urn:microsoft.com/office/officeart/2008/layout/VerticalCurvedList"/>
    <dgm:cxn modelId="{317DB2FB-B4FA-4E7E-91B0-18B43B7FF89A}" type="presParOf" srcId="{84C7E629-1738-471C-BCA7-F3FD9759898B}" destId="{8A32437F-42BD-436D-81EE-8DC45F8A606E}" srcOrd="5" destOrd="0" presId="urn:microsoft.com/office/officeart/2008/layout/VerticalCurvedList"/>
    <dgm:cxn modelId="{64F43198-EBBC-4EC5-A9C8-915F55D5A28A}" type="presParOf" srcId="{84C7E629-1738-471C-BCA7-F3FD9759898B}" destId="{B71CF53B-109A-4DEC-9901-FC5CCF16295A}" srcOrd="6" destOrd="0" presId="urn:microsoft.com/office/officeart/2008/layout/VerticalCurvedList"/>
    <dgm:cxn modelId="{9685CB88-12CB-4B5E-8060-45403CAA0EFA}" type="presParOf" srcId="{B71CF53B-109A-4DEC-9901-FC5CCF16295A}" destId="{D32DF9D4-4C5A-4646-9E91-803A9208EF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0ED44EC-90CE-46F1-9931-1F43B1567B07}" type="doc">
      <dgm:prSet loTypeId="urn:microsoft.com/office/officeart/2005/8/layout/bList2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2943F51-9CAE-4B5F-81EA-4099B980D1FB}">
      <dgm:prSet phldrT="[Text]" custT="1"/>
      <dgm:spPr/>
      <dgm:t>
        <a:bodyPr/>
        <a:lstStyle/>
        <a:p>
          <a:r>
            <a:rPr lang="en-US" sz="1800" b="1" smtClean="0"/>
            <a:t>Declining Schedule for Receipt of SFA</a:t>
          </a:r>
          <a:endParaRPr lang="en-US" sz="1800" b="1" dirty="0"/>
        </a:p>
      </dgm:t>
    </dgm:pt>
    <dgm:pt modelId="{B64E65C6-522C-444C-A92B-EA2C4266B835}" type="parTrans" cxnId="{6ED88AC1-94A2-4316-BF70-EF805B68D348}">
      <dgm:prSet/>
      <dgm:spPr/>
      <dgm:t>
        <a:bodyPr/>
        <a:lstStyle/>
        <a:p>
          <a:endParaRPr lang="en-US" sz="1200"/>
        </a:p>
      </dgm:t>
    </dgm:pt>
    <dgm:pt modelId="{6630EBD4-940A-4F3C-AC8E-D73E7317D8EC}" type="sibTrans" cxnId="{6ED88AC1-94A2-4316-BF70-EF805B68D348}">
      <dgm:prSet/>
      <dgm:spPr/>
      <dgm:t>
        <a:bodyPr/>
        <a:lstStyle/>
        <a:p>
          <a:endParaRPr lang="en-US" sz="1200"/>
        </a:p>
      </dgm:t>
    </dgm:pt>
    <dgm:pt modelId="{DF41DB1D-9F8F-4B78-B579-EE80CA3E67DA}">
      <dgm:prSet phldrT="[Text]" custT="1"/>
      <dgm:spPr/>
      <dgm:t>
        <a:bodyPr/>
        <a:lstStyle/>
        <a:p>
          <a:r>
            <a:rPr lang="en-US" sz="1800" b="1" smtClean="0">
              <a:effectLst/>
            </a:rPr>
            <a:t>Legal Guarantee for SFA status while on PWP </a:t>
          </a:r>
          <a:endParaRPr lang="en-US" sz="1800" b="1" dirty="0">
            <a:effectLst/>
          </a:endParaRPr>
        </a:p>
      </dgm:t>
    </dgm:pt>
    <dgm:pt modelId="{63FCDE50-231B-42A4-A9A9-19F7C7E17BB6}" type="parTrans" cxnId="{7B3428CD-9657-4057-8391-342491D44341}">
      <dgm:prSet/>
      <dgm:spPr/>
      <dgm:t>
        <a:bodyPr/>
        <a:lstStyle/>
        <a:p>
          <a:endParaRPr lang="en-US" sz="1200"/>
        </a:p>
      </dgm:t>
    </dgm:pt>
    <dgm:pt modelId="{C6F11D60-DC5A-4185-91A3-0935866DB485}" type="sibTrans" cxnId="{7B3428CD-9657-4057-8391-342491D44341}">
      <dgm:prSet/>
      <dgm:spPr/>
      <dgm:t>
        <a:bodyPr/>
        <a:lstStyle/>
        <a:p>
          <a:endParaRPr lang="en-US" sz="1200"/>
        </a:p>
      </dgm:t>
    </dgm:pt>
    <dgm:pt modelId="{6DBAE91C-0344-4D39-B895-62A4AF59CC16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US" sz="1600" dirty="0" smtClean="0"/>
            <a:t>SFA beneficiaries can be engaged in public works up to five days per month without losing the right of SFA </a:t>
          </a:r>
          <a:endParaRPr lang="en-US" sz="1600" dirty="0"/>
        </a:p>
      </dgm:t>
    </dgm:pt>
    <dgm:pt modelId="{95AC7CEB-876C-44F7-B179-9B90D98868EB}" type="parTrans" cxnId="{83BFEE0D-2688-4338-BD3A-BAA955286715}">
      <dgm:prSet/>
      <dgm:spPr/>
      <dgm:t>
        <a:bodyPr/>
        <a:lstStyle/>
        <a:p>
          <a:endParaRPr lang="en-US" sz="1200"/>
        </a:p>
      </dgm:t>
    </dgm:pt>
    <dgm:pt modelId="{2F3F1157-468B-4573-93D5-D2E98FB817E9}" type="sibTrans" cxnId="{83BFEE0D-2688-4338-BD3A-BAA955286715}">
      <dgm:prSet/>
      <dgm:spPr/>
      <dgm:t>
        <a:bodyPr/>
        <a:lstStyle/>
        <a:p>
          <a:endParaRPr lang="en-US" sz="1200"/>
        </a:p>
      </dgm:t>
    </dgm:pt>
    <dgm:pt modelId="{C2DCCE00-C525-4D47-B627-3CD36D5DA80C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US" sz="1600" dirty="0" smtClean="0"/>
            <a:t>PWP income not disregarded, but reentry to the SFA program easier</a:t>
          </a:r>
          <a:endParaRPr lang="en-US" sz="1600" dirty="0"/>
        </a:p>
      </dgm:t>
    </dgm:pt>
    <dgm:pt modelId="{6223EDC7-7870-4264-90EE-C9587BDBB7F0}" type="parTrans" cxnId="{3EBB7C41-460F-46C7-97F4-4A1A2A0EE223}">
      <dgm:prSet/>
      <dgm:spPr/>
      <dgm:t>
        <a:bodyPr/>
        <a:lstStyle/>
        <a:p>
          <a:endParaRPr lang="en-US" sz="1200"/>
        </a:p>
      </dgm:t>
    </dgm:pt>
    <dgm:pt modelId="{C8EAC2E1-DBCE-4D43-886D-ECC142CE0169}" type="sibTrans" cxnId="{3EBB7C41-460F-46C7-97F4-4A1A2A0EE223}">
      <dgm:prSet/>
      <dgm:spPr/>
      <dgm:t>
        <a:bodyPr/>
        <a:lstStyle/>
        <a:p>
          <a:endParaRPr lang="en-US" sz="1200"/>
        </a:p>
      </dgm:t>
    </dgm:pt>
    <dgm:pt modelId="{A863AF43-7239-43DB-92A1-97CE8CBB862B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US" sz="1600" dirty="0" smtClean="0"/>
            <a:t>SFA benefit declines with time to 50 percent of the initial amount after three consecutive years of receipt </a:t>
          </a:r>
          <a:endParaRPr lang="en-US" sz="1600" dirty="0"/>
        </a:p>
      </dgm:t>
    </dgm:pt>
    <dgm:pt modelId="{289AD9F1-2B87-4850-92E8-F25A13514E19}" type="parTrans" cxnId="{B411B46D-F51E-4C36-BBA3-E006C2897FE0}">
      <dgm:prSet/>
      <dgm:spPr/>
      <dgm:t>
        <a:bodyPr/>
        <a:lstStyle/>
        <a:p>
          <a:endParaRPr lang="en-US"/>
        </a:p>
      </dgm:t>
    </dgm:pt>
    <dgm:pt modelId="{90C73B68-9C5F-425E-9FDF-31CC1E0157C0}" type="sibTrans" cxnId="{B411B46D-F51E-4C36-BBA3-E006C2897FE0}">
      <dgm:prSet/>
      <dgm:spPr/>
      <dgm:t>
        <a:bodyPr/>
        <a:lstStyle/>
        <a:p>
          <a:endParaRPr lang="en-US"/>
        </a:p>
      </dgm:t>
    </dgm:pt>
    <dgm:pt modelId="{71D14141-4841-49E6-B5B9-1C74BD72F2BE}" type="pres">
      <dgm:prSet presAssocID="{40ED44EC-90CE-46F1-9931-1F43B1567B07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1FF048-70C1-48CB-8F51-33BF713AD3AE}" type="pres">
      <dgm:prSet presAssocID="{72943F51-9CAE-4B5F-81EA-4099B980D1FB}" presName="compNode" presStyleCnt="0"/>
      <dgm:spPr/>
    </dgm:pt>
    <dgm:pt modelId="{43503556-1F00-4AD4-82CE-3DAFBF2C02E2}" type="pres">
      <dgm:prSet presAssocID="{72943F51-9CAE-4B5F-81EA-4099B980D1FB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1B3AF-6AE5-4486-87C4-F09369BF6E28}" type="pres">
      <dgm:prSet presAssocID="{72943F51-9CAE-4B5F-81EA-4099B980D1F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61479-D8D5-4E51-8740-BFD0F31FDAFD}" type="pres">
      <dgm:prSet presAssocID="{72943F51-9CAE-4B5F-81EA-4099B980D1FB}" presName="parentRect" presStyleLbl="alignNode1" presStyleIdx="0" presStyleCnt="2"/>
      <dgm:spPr/>
      <dgm:t>
        <a:bodyPr/>
        <a:lstStyle/>
        <a:p>
          <a:endParaRPr lang="en-US"/>
        </a:p>
      </dgm:t>
    </dgm:pt>
    <dgm:pt modelId="{C038571C-109B-4D48-A04D-5E76228FCFD2}" type="pres">
      <dgm:prSet presAssocID="{72943F51-9CAE-4B5F-81EA-4099B980D1FB}" presName="adorn" presStyleLbl="fgAccFollowNode1" presStyleIdx="0" presStyleCnt="2"/>
      <dgm:spPr/>
    </dgm:pt>
    <dgm:pt modelId="{4F55660E-F7CE-424D-9615-D2EA70FBECFF}" type="pres">
      <dgm:prSet presAssocID="{6630EBD4-940A-4F3C-AC8E-D73E7317D8E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C15C48E-BCFE-4E6C-BA1A-0B6E5FD9B854}" type="pres">
      <dgm:prSet presAssocID="{DF41DB1D-9F8F-4B78-B579-EE80CA3E67DA}" presName="compNode" presStyleCnt="0"/>
      <dgm:spPr/>
    </dgm:pt>
    <dgm:pt modelId="{7E62F565-38A0-403C-88C7-F9BFD3D56DA2}" type="pres">
      <dgm:prSet presAssocID="{DF41DB1D-9F8F-4B78-B579-EE80CA3E67DA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17C78-1C1E-462A-9CA5-B0824196BDB2}" type="pres">
      <dgm:prSet presAssocID="{DF41DB1D-9F8F-4B78-B579-EE80CA3E67D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65A1E-447B-4D6B-8600-A34F8A34BF15}" type="pres">
      <dgm:prSet presAssocID="{DF41DB1D-9F8F-4B78-B579-EE80CA3E67DA}" presName="parentRect" presStyleLbl="alignNode1" presStyleIdx="1" presStyleCnt="2"/>
      <dgm:spPr/>
      <dgm:t>
        <a:bodyPr/>
        <a:lstStyle/>
        <a:p>
          <a:endParaRPr lang="en-US"/>
        </a:p>
      </dgm:t>
    </dgm:pt>
    <dgm:pt modelId="{5C2E0D6C-6322-4DFB-9F01-527C01610DCC}" type="pres">
      <dgm:prSet presAssocID="{DF41DB1D-9F8F-4B78-B579-EE80CA3E67DA}" presName="adorn" presStyleLbl="fgAccFollowNode1" presStyleIdx="1" presStyleCnt="2"/>
      <dgm:spPr/>
    </dgm:pt>
  </dgm:ptLst>
  <dgm:cxnLst>
    <dgm:cxn modelId="{A2C97DE8-8E19-4CCA-80A3-7AF07F79E949}" type="presOf" srcId="{40ED44EC-90CE-46F1-9931-1F43B1567B07}" destId="{71D14141-4841-49E6-B5B9-1C74BD72F2BE}" srcOrd="0" destOrd="0" presId="urn:microsoft.com/office/officeart/2005/8/layout/bList2"/>
    <dgm:cxn modelId="{4321B0F8-9C7A-4D61-A39E-EA3BC77BFE64}" type="presOf" srcId="{6630EBD4-940A-4F3C-AC8E-D73E7317D8EC}" destId="{4F55660E-F7CE-424D-9615-D2EA70FBECFF}" srcOrd="0" destOrd="0" presId="urn:microsoft.com/office/officeart/2005/8/layout/bList2"/>
    <dgm:cxn modelId="{961ACB32-FC35-4DC3-8850-61C78A365AC7}" type="presOf" srcId="{DF41DB1D-9F8F-4B78-B579-EE80CA3E67DA}" destId="{33E65A1E-447B-4D6B-8600-A34F8A34BF15}" srcOrd="1" destOrd="0" presId="urn:microsoft.com/office/officeart/2005/8/layout/bList2"/>
    <dgm:cxn modelId="{B411B46D-F51E-4C36-BBA3-E006C2897FE0}" srcId="{72943F51-9CAE-4B5F-81EA-4099B980D1FB}" destId="{A863AF43-7239-43DB-92A1-97CE8CBB862B}" srcOrd="0" destOrd="0" parTransId="{289AD9F1-2B87-4850-92E8-F25A13514E19}" sibTransId="{90C73B68-9C5F-425E-9FDF-31CC1E0157C0}"/>
    <dgm:cxn modelId="{5F57FD1C-C35F-441A-9615-6A347C5A267E}" type="presOf" srcId="{C2DCCE00-C525-4D47-B627-3CD36D5DA80C}" destId="{7E62F565-38A0-403C-88C7-F9BFD3D56DA2}" srcOrd="0" destOrd="1" presId="urn:microsoft.com/office/officeart/2005/8/layout/bList2"/>
    <dgm:cxn modelId="{FEA39164-F905-4B63-A243-95BEB70544D7}" type="presOf" srcId="{A863AF43-7239-43DB-92A1-97CE8CBB862B}" destId="{43503556-1F00-4AD4-82CE-3DAFBF2C02E2}" srcOrd="0" destOrd="0" presId="urn:microsoft.com/office/officeart/2005/8/layout/bList2"/>
    <dgm:cxn modelId="{3EBB7C41-460F-46C7-97F4-4A1A2A0EE223}" srcId="{DF41DB1D-9F8F-4B78-B579-EE80CA3E67DA}" destId="{C2DCCE00-C525-4D47-B627-3CD36D5DA80C}" srcOrd="1" destOrd="0" parTransId="{6223EDC7-7870-4264-90EE-C9587BDBB7F0}" sibTransId="{C8EAC2E1-DBCE-4D43-886D-ECC142CE0169}"/>
    <dgm:cxn modelId="{83BFEE0D-2688-4338-BD3A-BAA955286715}" srcId="{DF41DB1D-9F8F-4B78-B579-EE80CA3E67DA}" destId="{6DBAE91C-0344-4D39-B895-62A4AF59CC16}" srcOrd="0" destOrd="0" parTransId="{95AC7CEB-876C-44F7-B179-9B90D98868EB}" sibTransId="{2F3F1157-468B-4573-93D5-D2E98FB817E9}"/>
    <dgm:cxn modelId="{5FD24682-148A-4ED5-80A8-213FB03B7195}" type="presOf" srcId="{6DBAE91C-0344-4D39-B895-62A4AF59CC16}" destId="{7E62F565-38A0-403C-88C7-F9BFD3D56DA2}" srcOrd="0" destOrd="0" presId="urn:microsoft.com/office/officeart/2005/8/layout/bList2"/>
    <dgm:cxn modelId="{CA7E23DF-25AE-40CD-8E99-1186338D4663}" type="presOf" srcId="{72943F51-9CAE-4B5F-81EA-4099B980D1FB}" destId="{DDC61479-D8D5-4E51-8740-BFD0F31FDAFD}" srcOrd="1" destOrd="0" presId="urn:microsoft.com/office/officeart/2005/8/layout/bList2"/>
    <dgm:cxn modelId="{6ED88AC1-94A2-4316-BF70-EF805B68D348}" srcId="{40ED44EC-90CE-46F1-9931-1F43B1567B07}" destId="{72943F51-9CAE-4B5F-81EA-4099B980D1FB}" srcOrd="0" destOrd="0" parTransId="{B64E65C6-522C-444C-A92B-EA2C4266B835}" sibTransId="{6630EBD4-940A-4F3C-AC8E-D73E7317D8EC}"/>
    <dgm:cxn modelId="{F9851EDB-2F9C-4519-8346-340EC5E6FF4A}" type="presOf" srcId="{DF41DB1D-9F8F-4B78-B579-EE80CA3E67DA}" destId="{FAE17C78-1C1E-462A-9CA5-B0824196BDB2}" srcOrd="0" destOrd="0" presId="urn:microsoft.com/office/officeart/2005/8/layout/bList2"/>
    <dgm:cxn modelId="{8B6DB47E-EB0A-47F3-9556-7F1B37B5E94A}" type="presOf" srcId="{72943F51-9CAE-4B5F-81EA-4099B980D1FB}" destId="{FF41B3AF-6AE5-4486-87C4-F09369BF6E28}" srcOrd="0" destOrd="0" presId="urn:microsoft.com/office/officeart/2005/8/layout/bList2"/>
    <dgm:cxn modelId="{7B3428CD-9657-4057-8391-342491D44341}" srcId="{40ED44EC-90CE-46F1-9931-1F43B1567B07}" destId="{DF41DB1D-9F8F-4B78-B579-EE80CA3E67DA}" srcOrd="1" destOrd="0" parTransId="{63FCDE50-231B-42A4-A9A9-19F7C7E17BB6}" sibTransId="{C6F11D60-DC5A-4185-91A3-0935866DB485}"/>
    <dgm:cxn modelId="{FD6EA25F-65C7-4E25-9FAB-6B9E929B02FD}" type="presParOf" srcId="{71D14141-4841-49E6-B5B9-1C74BD72F2BE}" destId="{2E1FF048-70C1-48CB-8F51-33BF713AD3AE}" srcOrd="0" destOrd="0" presId="urn:microsoft.com/office/officeart/2005/8/layout/bList2"/>
    <dgm:cxn modelId="{CDAD1BAB-80E0-4817-AC2D-8260A857A1E4}" type="presParOf" srcId="{2E1FF048-70C1-48CB-8F51-33BF713AD3AE}" destId="{43503556-1F00-4AD4-82CE-3DAFBF2C02E2}" srcOrd="0" destOrd="0" presId="urn:microsoft.com/office/officeart/2005/8/layout/bList2"/>
    <dgm:cxn modelId="{EDED46B1-2F87-41F9-B4F1-39EC442E9E54}" type="presParOf" srcId="{2E1FF048-70C1-48CB-8F51-33BF713AD3AE}" destId="{FF41B3AF-6AE5-4486-87C4-F09369BF6E28}" srcOrd="1" destOrd="0" presId="urn:microsoft.com/office/officeart/2005/8/layout/bList2"/>
    <dgm:cxn modelId="{1ABCC929-F1C7-4DBF-8A2B-FA15D2623524}" type="presParOf" srcId="{2E1FF048-70C1-48CB-8F51-33BF713AD3AE}" destId="{DDC61479-D8D5-4E51-8740-BFD0F31FDAFD}" srcOrd="2" destOrd="0" presId="urn:microsoft.com/office/officeart/2005/8/layout/bList2"/>
    <dgm:cxn modelId="{FF20770E-1A42-4D1F-B16E-E290F2A350F2}" type="presParOf" srcId="{2E1FF048-70C1-48CB-8F51-33BF713AD3AE}" destId="{C038571C-109B-4D48-A04D-5E76228FCFD2}" srcOrd="3" destOrd="0" presId="urn:microsoft.com/office/officeart/2005/8/layout/bList2"/>
    <dgm:cxn modelId="{DA25400C-780E-469C-B8F3-A0C161FE51BE}" type="presParOf" srcId="{71D14141-4841-49E6-B5B9-1C74BD72F2BE}" destId="{4F55660E-F7CE-424D-9615-D2EA70FBECFF}" srcOrd="1" destOrd="0" presId="urn:microsoft.com/office/officeart/2005/8/layout/bList2"/>
    <dgm:cxn modelId="{ABA30F51-451B-4ABA-86B1-148693493645}" type="presParOf" srcId="{71D14141-4841-49E6-B5B9-1C74BD72F2BE}" destId="{4C15C48E-BCFE-4E6C-BA1A-0B6E5FD9B854}" srcOrd="2" destOrd="0" presId="urn:microsoft.com/office/officeart/2005/8/layout/bList2"/>
    <dgm:cxn modelId="{6670B609-4044-4856-B896-018C3C9F7438}" type="presParOf" srcId="{4C15C48E-BCFE-4E6C-BA1A-0B6E5FD9B854}" destId="{7E62F565-38A0-403C-88C7-F9BFD3D56DA2}" srcOrd="0" destOrd="0" presId="urn:microsoft.com/office/officeart/2005/8/layout/bList2"/>
    <dgm:cxn modelId="{94F1E7B4-C464-420B-8051-CF4CA78D3C60}" type="presParOf" srcId="{4C15C48E-BCFE-4E6C-BA1A-0B6E5FD9B854}" destId="{FAE17C78-1C1E-462A-9CA5-B0824196BDB2}" srcOrd="1" destOrd="0" presId="urn:microsoft.com/office/officeart/2005/8/layout/bList2"/>
    <dgm:cxn modelId="{503346C8-D6EB-4F47-A691-9BC9FFC7D5BF}" type="presParOf" srcId="{4C15C48E-BCFE-4E6C-BA1A-0B6E5FD9B854}" destId="{33E65A1E-447B-4D6B-8600-A34F8A34BF15}" srcOrd="2" destOrd="0" presId="urn:microsoft.com/office/officeart/2005/8/layout/bList2"/>
    <dgm:cxn modelId="{AA604162-D909-463D-B043-46B64F97B644}" type="presParOf" srcId="{4C15C48E-BCFE-4E6C-BA1A-0B6E5FD9B854}" destId="{5C2E0D6C-6322-4DFB-9F01-527C01610DC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496CD9E-A22F-4310-A2AF-9C530361827F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03BFC96-6728-4A84-951E-0845811D7AFB}">
      <dgm:prSet phldrT="[Text]" custT="1"/>
      <dgm:spPr/>
      <dgm:t>
        <a:bodyPr/>
        <a:lstStyle/>
        <a:p>
          <a:r>
            <a:rPr lang="en-US" sz="1400" dirty="0" smtClean="0"/>
            <a:t>No legal guarantees for ‘restoring’ SFA status after finishing participation in activation, exception are PWPs</a:t>
          </a:r>
          <a:endParaRPr lang="en-US" sz="1400" dirty="0"/>
        </a:p>
      </dgm:t>
    </dgm:pt>
    <dgm:pt modelId="{C711ECD8-3AAA-4ACB-8B98-0871AD2345D8}" type="parTrans" cxnId="{69D496AC-78D1-48B9-AADB-0627B90BB46B}">
      <dgm:prSet/>
      <dgm:spPr/>
      <dgm:t>
        <a:bodyPr/>
        <a:lstStyle/>
        <a:p>
          <a:endParaRPr lang="en-US" sz="2000"/>
        </a:p>
      </dgm:t>
    </dgm:pt>
    <dgm:pt modelId="{09AE208F-1403-48E4-8892-37861220E64F}" type="sibTrans" cxnId="{69D496AC-78D1-48B9-AADB-0627B90BB46B}">
      <dgm:prSet/>
      <dgm:spPr/>
      <dgm:t>
        <a:bodyPr/>
        <a:lstStyle/>
        <a:p>
          <a:endParaRPr lang="en-US" sz="2000"/>
        </a:p>
      </dgm:t>
    </dgm:pt>
    <dgm:pt modelId="{63BB5FC4-9C11-4036-8C1A-6C64FC04E1DE}">
      <dgm:prSet phldrT="[Text]" custT="1"/>
      <dgm:spPr/>
      <dgm:t>
        <a:bodyPr/>
        <a:lstStyle/>
        <a:p>
          <a:r>
            <a:rPr lang="en-US" sz="1400" dirty="0" smtClean="0"/>
            <a:t>Standard re-certification rules apply, no flexibility of ‘in and out’</a:t>
          </a:r>
          <a:endParaRPr lang="en-US" sz="1400" dirty="0"/>
        </a:p>
      </dgm:t>
    </dgm:pt>
    <dgm:pt modelId="{F6CA1E71-7581-43C0-90DF-3AA09DD4C620}" type="parTrans" cxnId="{2DC32B87-4FC7-44AA-9440-1992579955A1}">
      <dgm:prSet/>
      <dgm:spPr/>
      <dgm:t>
        <a:bodyPr/>
        <a:lstStyle/>
        <a:p>
          <a:endParaRPr lang="en-US" sz="2000"/>
        </a:p>
      </dgm:t>
    </dgm:pt>
    <dgm:pt modelId="{4B90ECBF-35D0-4CFE-8857-F4CAF8A7A161}" type="sibTrans" cxnId="{2DC32B87-4FC7-44AA-9440-1992579955A1}">
      <dgm:prSet/>
      <dgm:spPr/>
      <dgm:t>
        <a:bodyPr/>
        <a:lstStyle/>
        <a:p>
          <a:endParaRPr lang="en-US" sz="2000"/>
        </a:p>
      </dgm:t>
    </dgm:pt>
    <dgm:pt modelId="{B08D71A7-F8B0-444B-89B5-61D7570B3C9A}">
      <dgm:prSet phldrT="[Text]" custT="1"/>
      <dgm:spPr/>
      <dgm:t>
        <a:bodyPr/>
        <a:lstStyle/>
        <a:p>
          <a:r>
            <a:rPr lang="en-US" sz="1400" dirty="0" smtClean="0"/>
            <a:t>Incomes from training, other ALMPs, and from public works are fully calculated in the family income</a:t>
          </a:r>
          <a:endParaRPr lang="en-US" sz="1400" dirty="0"/>
        </a:p>
      </dgm:t>
    </dgm:pt>
    <dgm:pt modelId="{16751294-E046-417F-BDF5-8D74FDB38CC2}" type="parTrans" cxnId="{48EDECBD-7CEE-42A8-A647-55CCC3022141}">
      <dgm:prSet/>
      <dgm:spPr/>
      <dgm:t>
        <a:bodyPr/>
        <a:lstStyle/>
        <a:p>
          <a:endParaRPr lang="en-US" sz="2000"/>
        </a:p>
      </dgm:t>
    </dgm:pt>
    <dgm:pt modelId="{1C2A8936-C251-46B4-B843-D5D88994BCCE}" type="sibTrans" cxnId="{48EDECBD-7CEE-42A8-A647-55CCC3022141}">
      <dgm:prSet/>
      <dgm:spPr/>
      <dgm:t>
        <a:bodyPr/>
        <a:lstStyle/>
        <a:p>
          <a:endParaRPr lang="en-US" sz="2000"/>
        </a:p>
      </dgm:t>
    </dgm:pt>
    <dgm:pt modelId="{319C1D4B-251A-4DFC-A12D-98DE2BBC2511}">
      <dgm:prSet phldrT="[Text]" custT="1"/>
      <dgm:spPr/>
      <dgm:t>
        <a:bodyPr/>
        <a:lstStyle/>
        <a:p>
          <a:r>
            <a:rPr lang="en-US" sz="1400" dirty="0" smtClean="0"/>
            <a:t>Will impact the outcomes from activation</a:t>
          </a:r>
          <a:endParaRPr lang="en-US" sz="1400" dirty="0"/>
        </a:p>
      </dgm:t>
    </dgm:pt>
    <dgm:pt modelId="{A6BCF621-7AF3-48F0-A9E1-FC8153A04EA4}" type="parTrans" cxnId="{5E08BA73-C6CC-41F2-B06E-5D686DCB1B76}">
      <dgm:prSet/>
      <dgm:spPr/>
      <dgm:t>
        <a:bodyPr/>
        <a:lstStyle/>
        <a:p>
          <a:endParaRPr lang="en-US" sz="2000"/>
        </a:p>
      </dgm:t>
    </dgm:pt>
    <dgm:pt modelId="{8182619F-0F40-45B2-811F-076DC13795E5}" type="sibTrans" cxnId="{5E08BA73-C6CC-41F2-B06E-5D686DCB1B76}">
      <dgm:prSet/>
      <dgm:spPr/>
      <dgm:t>
        <a:bodyPr/>
        <a:lstStyle/>
        <a:p>
          <a:endParaRPr lang="en-US" sz="2000"/>
        </a:p>
      </dgm:t>
    </dgm:pt>
    <dgm:pt modelId="{E9799C3C-F3DD-4DAF-A39C-6D1CAFE97E95}" type="pres">
      <dgm:prSet presAssocID="{2496CD9E-A22F-4310-A2AF-9C530361827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8069258-C095-4EAF-B258-4307E0B22B87}" type="pres">
      <dgm:prSet presAssocID="{2496CD9E-A22F-4310-A2AF-9C530361827F}" presName="Name1" presStyleCnt="0"/>
      <dgm:spPr/>
    </dgm:pt>
    <dgm:pt modelId="{994C11E9-218E-42D5-9354-AAF32C924E6E}" type="pres">
      <dgm:prSet presAssocID="{2496CD9E-A22F-4310-A2AF-9C530361827F}" presName="cycle" presStyleCnt="0"/>
      <dgm:spPr/>
    </dgm:pt>
    <dgm:pt modelId="{C6662E62-B6B7-42BC-8DA2-5F87B75662BD}" type="pres">
      <dgm:prSet presAssocID="{2496CD9E-A22F-4310-A2AF-9C530361827F}" presName="srcNode" presStyleLbl="node1" presStyleIdx="0" presStyleCnt="4"/>
      <dgm:spPr/>
    </dgm:pt>
    <dgm:pt modelId="{88DE2B43-5E64-467B-B2D6-7EAE7E86E4FF}" type="pres">
      <dgm:prSet presAssocID="{2496CD9E-A22F-4310-A2AF-9C530361827F}" presName="conn" presStyleLbl="parChTrans1D2" presStyleIdx="0" presStyleCnt="1"/>
      <dgm:spPr/>
      <dgm:t>
        <a:bodyPr/>
        <a:lstStyle/>
        <a:p>
          <a:endParaRPr lang="en-US"/>
        </a:p>
      </dgm:t>
    </dgm:pt>
    <dgm:pt modelId="{BAC96D94-7BA7-4B20-BAE3-56C0DD334B96}" type="pres">
      <dgm:prSet presAssocID="{2496CD9E-A22F-4310-A2AF-9C530361827F}" presName="extraNode" presStyleLbl="node1" presStyleIdx="0" presStyleCnt="4"/>
      <dgm:spPr/>
    </dgm:pt>
    <dgm:pt modelId="{6B4857E3-A75B-4455-9A2A-B0764658428C}" type="pres">
      <dgm:prSet presAssocID="{2496CD9E-A22F-4310-A2AF-9C530361827F}" presName="dstNode" presStyleLbl="node1" presStyleIdx="0" presStyleCnt="4"/>
      <dgm:spPr/>
    </dgm:pt>
    <dgm:pt modelId="{9F3B3D9B-3887-4A8E-BD8D-C69D63481BC5}" type="pres">
      <dgm:prSet presAssocID="{D03BFC96-6728-4A84-951E-0845811D7AF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EFC736-A28F-473C-B83F-8DB806D83185}" type="pres">
      <dgm:prSet presAssocID="{D03BFC96-6728-4A84-951E-0845811D7AFB}" presName="accent_1" presStyleCnt="0"/>
      <dgm:spPr/>
    </dgm:pt>
    <dgm:pt modelId="{F4AC6791-6D43-4E7B-AB34-CAE154F971DC}" type="pres">
      <dgm:prSet presAssocID="{D03BFC96-6728-4A84-951E-0845811D7AFB}" presName="accentRepeatNode" presStyleLbl="solidFgAcc1" presStyleIdx="0" presStyleCnt="4"/>
      <dgm:spPr/>
    </dgm:pt>
    <dgm:pt modelId="{CB38070E-9148-4E38-9C90-75122C2AC6BC}" type="pres">
      <dgm:prSet presAssocID="{63BB5FC4-9C11-4036-8C1A-6C64FC04E1D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C1962-BF55-42BB-8070-38236EE31C58}" type="pres">
      <dgm:prSet presAssocID="{63BB5FC4-9C11-4036-8C1A-6C64FC04E1DE}" presName="accent_2" presStyleCnt="0"/>
      <dgm:spPr/>
    </dgm:pt>
    <dgm:pt modelId="{ABF92A88-1515-4B52-8EAD-6EAB63E0CD30}" type="pres">
      <dgm:prSet presAssocID="{63BB5FC4-9C11-4036-8C1A-6C64FC04E1DE}" presName="accentRepeatNode" presStyleLbl="solidFgAcc1" presStyleIdx="1" presStyleCnt="4"/>
      <dgm:spPr/>
    </dgm:pt>
    <dgm:pt modelId="{21263EDD-BF50-4D8E-8D73-63298E002F8E}" type="pres">
      <dgm:prSet presAssocID="{B08D71A7-F8B0-444B-89B5-61D7570B3C9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E3CA5-8CB7-488B-A181-214E86F96F3C}" type="pres">
      <dgm:prSet presAssocID="{B08D71A7-F8B0-444B-89B5-61D7570B3C9A}" presName="accent_3" presStyleCnt="0"/>
      <dgm:spPr/>
    </dgm:pt>
    <dgm:pt modelId="{B8A5E059-0BB4-4B23-9F0C-F16BB0F39FB6}" type="pres">
      <dgm:prSet presAssocID="{B08D71A7-F8B0-444B-89B5-61D7570B3C9A}" presName="accentRepeatNode" presStyleLbl="solidFgAcc1" presStyleIdx="2" presStyleCnt="4"/>
      <dgm:spPr/>
    </dgm:pt>
    <dgm:pt modelId="{C2B7FCB3-192E-4502-B790-5A317042D0E5}" type="pres">
      <dgm:prSet presAssocID="{319C1D4B-251A-4DFC-A12D-98DE2BBC251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E751AE-9C1A-4804-8073-65B67E67D0D5}" type="pres">
      <dgm:prSet presAssocID="{319C1D4B-251A-4DFC-A12D-98DE2BBC2511}" presName="accent_4" presStyleCnt="0"/>
      <dgm:spPr/>
    </dgm:pt>
    <dgm:pt modelId="{7D65DBC2-3C09-43C1-84E8-8D587340990C}" type="pres">
      <dgm:prSet presAssocID="{319C1D4B-251A-4DFC-A12D-98DE2BBC2511}" presName="accentRepeatNode" presStyleLbl="solidFgAcc1" presStyleIdx="3" presStyleCnt="4"/>
      <dgm:spPr/>
    </dgm:pt>
  </dgm:ptLst>
  <dgm:cxnLst>
    <dgm:cxn modelId="{48EDECBD-7CEE-42A8-A647-55CCC3022141}" srcId="{2496CD9E-A22F-4310-A2AF-9C530361827F}" destId="{B08D71A7-F8B0-444B-89B5-61D7570B3C9A}" srcOrd="2" destOrd="0" parTransId="{16751294-E046-417F-BDF5-8D74FDB38CC2}" sibTransId="{1C2A8936-C251-46B4-B843-D5D88994BCCE}"/>
    <dgm:cxn modelId="{35FE79AB-6AA5-4A98-96B3-51428A8E739D}" type="presOf" srcId="{319C1D4B-251A-4DFC-A12D-98DE2BBC2511}" destId="{C2B7FCB3-192E-4502-B790-5A317042D0E5}" srcOrd="0" destOrd="0" presId="urn:microsoft.com/office/officeart/2008/layout/VerticalCurvedList"/>
    <dgm:cxn modelId="{EA32F91B-C064-47AF-9478-5394BCC9B5A2}" type="presOf" srcId="{B08D71A7-F8B0-444B-89B5-61D7570B3C9A}" destId="{21263EDD-BF50-4D8E-8D73-63298E002F8E}" srcOrd="0" destOrd="0" presId="urn:microsoft.com/office/officeart/2008/layout/VerticalCurvedList"/>
    <dgm:cxn modelId="{69D496AC-78D1-48B9-AADB-0627B90BB46B}" srcId="{2496CD9E-A22F-4310-A2AF-9C530361827F}" destId="{D03BFC96-6728-4A84-951E-0845811D7AFB}" srcOrd="0" destOrd="0" parTransId="{C711ECD8-3AAA-4ACB-8B98-0871AD2345D8}" sibTransId="{09AE208F-1403-48E4-8892-37861220E64F}"/>
    <dgm:cxn modelId="{5E08BA73-C6CC-41F2-B06E-5D686DCB1B76}" srcId="{2496CD9E-A22F-4310-A2AF-9C530361827F}" destId="{319C1D4B-251A-4DFC-A12D-98DE2BBC2511}" srcOrd="3" destOrd="0" parTransId="{A6BCF621-7AF3-48F0-A9E1-FC8153A04EA4}" sibTransId="{8182619F-0F40-45B2-811F-076DC13795E5}"/>
    <dgm:cxn modelId="{291E5A17-E293-436C-8BDA-A1923BEDB2ED}" type="presOf" srcId="{63BB5FC4-9C11-4036-8C1A-6C64FC04E1DE}" destId="{CB38070E-9148-4E38-9C90-75122C2AC6BC}" srcOrd="0" destOrd="0" presId="urn:microsoft.com/office/officeart/2008/layout/VerticalCurvedList"/>
    <dgm:cxn modelId="{4DF81D0E-798B-4827-9410-0B5729F9C88C}" type="presOf" srcId="{09AE208F-1403-48E4-8892-37861220E64F}" destId="{88DE2B43-5E64-467B-B2D6-7EAE7E86E4FF}" srcOrd="0" destOrd="0" presId="urn:microsoft.com/office/officeart/2008/layout/VerticalCurvedList"/>
    <dgm:cxn modelId="{26C56284-43BD-4447-890A-8E8ABBF1C2A3}" type="presOf" srcId="{2496CD9E-A22F-4310-A2AF-9C530361827F}" destId="{E9799C3C-F3DD-4DAF-A39C-6D1CAFE97E95}" srcOrd="0" destOrd="0" presId="urn:microsoft.com/office/officeart/2008/layout/VerticalCurvedList"/>
    <dgm:cxn modelId="{6D1CB47B-05AD-47D3-833F-45C8D82D9EC5}" type="presOf" srcId="{D03BFC96-6728-4A84-951E-0845811D7AFB}" destId="{9F3B3D9B-3887-4A8E-BD8D-C69D63481BC5}" srcOrd="0" destOrd="0" presId="urn:microsoft.com/office/officeart/2008/layout/VerticalCurvedList"/>
    <dgm:cxn modelId="{2DC32B87-4FC7-44AA-9440-1992579955A1}" srcId="{2496CD9E-A22F-4310-A2AF-9C530361827F}" destId="{63BB5FC4-9C11-4036-8C1A-6C64FC04E1DE}" srcOrd="1" destOrd="0" parTransId="{F6CA1E71-7581-43C0-90DF-3AA09DD4C620}" sibTransId="{4B90ECBF-35D0-4CFE-8857-F4CAF8A7A161}"/>
    <dgm:cxn modelId="{F4D586F7-9E45-4F44-A48F-3ED5D92F02BD}" type="presParOf" srcId="{E9799C3C-F3DD-4DAF-A39C-6D1CAFE97E95}" destId="{58069258-C095-4EAF-B258-4307E0B22B87}" srcOrd="0" destOrd="0" presId="urn:microsoft.com/office/officeart/2008/layout/VerticalCurvedList"/>
    <dgm:cxn modelId="{5B1D608F-F171-4CE9-8B59-693733178EA9}" type="presParOf" srcId="{58069258-C095-4EAF-B258-4307E0B22B87}" destId="{994C11E9-218E-42D5-9354-AAF32C924E6E}" srcOrd="0" destOrd="0" presId="urn:microsoft.com/office/officeart/2008/layout/VerticalCurvedList"/>
    <dgm:cxn modelId="{B4704534-64C8-4990-93A4-B55232565248}" type="presParOf" srcId="{994C11E9-218E-42D5-9354-AAF32C924E6E}" destId="{C6662E62-B6B7-42BC-8DA2-5F87B75662BD}" srcOrd="0" destOrd="0" presId="urn:microsoft.com/office/officeart/2008/layout/VerticalCurvedList"/>
    <dgm:cxn modelId="{135307C4-0AED-46FA-A723-3F32B3F5377A}" type="presParOf" srcId="{994C11E9-218E-42D5-9354-AAF32C924E6E}" destId="{88DE2B43-5E64-467B-B2D6-7EAE7E86E4FF}" srcOrd="1" destOrd="0" presId="urn:microsoft.com/office/officeart/2008/layout/VerticalCurvedList"/>
    <dgm:cxn modelId="{F7AEF50F-4FE8-47C3-9995-96D56242C491}" type="presParOf" srcId="{994C11E9-218E-42D5-9354-AAF32C924E6E}" destId="{BAC96D94-7BA7-4B20-BAE3-56C0DD334B96}" srcOrd="2" destOrd="0" presId="urn:microsoft.com/office/officeart/2008/layout/VerticalCurvedList"/>
    <dgm:cxn modelId="{CCC42EB2-A016-4993-984B-530E83A652E7}" type="presParOf" srcId="{994C11E9-218E-42D5-9354-AAF32C924E6E}" destId="{6B4857E3-A75B-4455-9A2A-B0764658428C}" srcOrd="3" destOrd="0" presId="urn:microsoft.com/office/officeart/2008/layout/VerticalCurvedList"/>
    <dgm:cxn modelId="{7989ACBC-6F6E-4A40-B0AB-84C790BA4BD8}" type="presParOf" srcId="{58069258-C095-4EAF-B258-4307E0B22B87}" destId="{9F3B3D9B-3887-4A8E-BD8D-C69D63481BC5}" srcOrd="1" destOrd="0" presId="urn:microsoft.com/office/officeart/2008/layout/VerticalCurvedList"/>
    <dgm:cxn modelId="{F38491BF-6C92-4BC3-84B2-9BDC8FBB1DDE}" type="presParOf" srcId="{58069258-C095-4EAF-B258-4307E0B22B87}" destId="{01EFC736-A28F-473C-B83F-8DB806D83185}" srcOrd="2" destOrd="0" presId="urn:microsoft.com/office/officeart/2008/layout/VerticalCurvedList"/>
    <dgm:cxn modelId="{E452B464-23BC-4166-9F97-2CE75067E1D8}" type="presParOf" srcId="{01EFC736-A28F-473C-B83F-8DB806D83185}" destId="{F4AC6791-6D43-4E7B-AB34-CAE154F971DC}" srcOrd="0" destOrd="0" presId="urn:microsoft.com/office/officeart/2008/layout/VerticalCurvedList"/>
    <dgm:cxn modelId="{123AA005-5543-4A30-A88E-7B62F8D86262}" type="presParOf" srcId="{58069258-C095-4EAF-B258-4307E0B22B87}" destId="{CB38070E-9148-4E38-9C90-75122C2AC6BC}" srcOrd="3" destOrd="0" presId="urn:microsoft.com/office/officeart/2008/layout/VerticalCurvedList"/>
    <dgm:cxn modelId="{8F098010-9D62-4BA5-B966-EAD1B4CE2F61}" type="presParOf" srcId="{58069258-C095-4EAF-B258-4307E0B22B87}" destId="{E81C1962-BF55-42BB-8070-38236EE31C58}" srcOrd="4" destOrd="0" presId="urn:microsoft.com/office/officeart/2008/layout/VerticalCurvedList"/>
    <dgm:cxn modelId="{D876FC62-7233-4181-B382-626505F505E9}" type="presParOf" srcId="{E81C1962-BF55-42BB-8070-38236EE31C58}" destId="{ABF92A88-1515-4B52-8EAD-6EAB63E0CD30}" srcOrd="0" destOrd="0" presId="urn:microsoft.com/office/officeart/2008/layout/VerticalCurvedList"/>
    <dgm:cxn modelId="{880C0D4B-A3C1-442F-96D2-1DE22ECBF6B2}" type="presParOf" srcId="{58069258-C095-4EAF-B258-4307E0B22B87}" destId="{21263EDD-BF50-4D8E-8D73-63298E002F8E}" srcOrd="5" destOrd="0" presId="urn:microsoft.com/office/officeart/2008/layout/VerticalCurvedList"/>
    <dgm:cxn modelId="{1CB3BFA5-02BA-436F-97A2-321FC70625EB}" type="presParOf" srcId="{58069258-C095-4EAF-B258-4307E0B22B87}" destId="{FB8E3CA5-8CB7-488B-A181-214E86F96F3C}" srcOrd="6" destOrd="0" presId="urn:microsoft.com/office/officeart/2008/layout/VerticalCurvedList"/>
    <dgm:cxn modelId="{3BE68BEC-4AF9-4997-A1C5-4B13FAFDF0ED}" type="presParOf" srcId="{FB8E3CA5-8CB7-488B-A181-214E86F96F3C}" destId="{B8A5E059-0BB4-4B23-9F0C-F16BB0F39FB6}" srcOrd="0" destOrd="0" presId="urn:microsoft.com/office/officeart/2008/layout/VerticalCurvedList"/>
    <dgm:cxn modelId="{FCC6ACD5-6E3E-4F23-A528-4358682511D5}" type="presParOf" srcId="{58069258-C095-4EAF-B258-4307E0B22B87}" destId="{C2B7FCB3-192E-4502-B790-5A317042D0E5}" srcOrd="7" destOrd="0" presId="urn:microsoft.com/office/officeart/2008/layout/VerticalCurvedList"/>
    <dgm:cxn modelId="{6A6E3FDD-4150-4EDC-B214-D964A533DE86}" type="presParOf" srcId="{58069258-C095-4EAF-B258-4307E0B22B87}" destId="{57E751AE-9C1A-4804-8073-65B67E67D0D5}" srcOrd="8" destOrd="0" presId="urn:microsoft.com/office/officeart/2008/layout/VerticalCurvedList"/>
    <dgm:cxn modelId="{0E599801-A2BA-4C63-95BD-E2EC3948EBEE}" type="presParOf" srcId="{57E751AE-9C1A-4804-8073-65B67E67D0D5}" destId="{7D65DBC2-3C09-43C1-84E8-8D587340990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496CD9E-A22F-4310-A2AF-9C530361827F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03BFC96-6728-4A84-951E-0845811D7AFB}">
      <dgm:prSet phldrT="[Text]" custT="1"/>
      <dgm:spPr/>
      <dgm:t>
        <a:bodyPr/>
        <a:lstStyle/>
        <a:p>
          <a:r>
            <a:rPr lang="en-US" sz="1400" dirty="0" smtClean="0"/>
            <a:t>Some incomes from work could be disregarded</a:t>
          </a:r>
          <a:endParaRPr lang="en-US" sz="1400" dirty="0"/>
        </a:p>
      </dgm:t>
    </dgm:pt>
    <dgm:pt modelId="{C711ECD8-3AAA-4ACB-8B98-0871AD2345D8}" type="parTrans" cxnId="{69D496AC-78D1-48B9-AADB-0627B90BB46B}">
      <dgm:prSet/>
      <dgm:spPr/>
      <dgm:t>
        <a:bodyPr/>
        <a:lstStyle/>
        <a:p>
          <a:endParaRPr lang="en-US" sz="2000"/>
        </a:p>
      </dgm:t>
    </dgm:pt>
    <dgm:pt modelId="{09AE208F-1403-48E4-8892-37861220E64F}" type="sibTrans" cxnId="{69D496AC-78D1-48B9-AADB-0627B90BB46B}">
      <dgm:prSet/>
      <dgm:spPr/>
      <dgm:t>
        <a:bodyPr/>
        <a:lstStyle/>
        <a:p>
          <a:endParaRPr lang="en-US" sz="2000"/>
        </a:p>
      </dgm:t>
    </dgm:pt>
    <dgm:pt modelId="{63BB5FC4-9C11-4036-8C1A-6C64FC04E1DE}">
      <dgm:prSet phldrT="[Text]" custT="1"/>
      <dgm:spPr/>
      <dgm:t>
        <a:bodyPr/>
        <a:lstStyle/>
        <a:p>
          <a:r>
            <a:rPr lang="en-US" sz="1400" dirty="0" smtClean="0"/>
            <a:t>Income thresholds for program exit could be higher than the entry thresholds</a:t>
          </a:r>
          <a:endParaRPr lang="en-US" sz="1400" dirty="0"/>
        </a:p>
      </dgm:t>
    </dgm:pt>
    <dgm:pt modelId="{F6CA1E71-7581-43C0-90DF-3AA09DD4C620}" type="parTrans" cxnId="{2DC32B87-4FC7-44AA-9440-1992579955A1}">
      <dgm:prSet/>
      <dgm:spPr/>
      <dgm:t>
        <a:bodyPr/>
        <a:lstStyle/>
        <a:p>
          <a:endParaRPr lang="en-US" sz="2000"/>
        </a:p>
      </dgm:t>
    </dgm:pt>
    <dgm:pt modelId="{4B90ECBF-35D0-4CFE-8857-F4CAF8A7A161}" type="sibTrans" cxnId="{2DC32B87-4FC7-44AA-9440-1992579955A1}">
      <dgm:prSet/>
      <dgm:spPr/>
      <dgm:t>
        <a:bodyPr/>
        <a:lstStyle/>
        <a:p>
          <a:endParaRPr lang="en-US" sz="2000"/>
        </a:p>
      </dgm:t>
    </dgm:pt>
    <dgm:pt modelId="{B08D71A7-F8B0-444B-89B5-61D7570B3C9A}">
      <dgm:prSet phldrT="[Text]" custT="1"/>
      <dgm:spPr/>
      <dgm:t>
        <a:bodyPr/>
        <a:lstStyle/>
        <a:p>
          <a:r>
            <a:rPr lang="en-US" sz="1400" dirty="0" smtClean="0"/>
            <a:t>Some benefits could phase out gradually / be carried over for some time after the beneficiary gets a job (in-work)</a:t>
          </a:r>
          <a:endParaRPr lang="en-US" sz="1400" dirty="0"/>
        </a:p>
      </dgm:t>
    </dgm:pt>
    <dgm:pt modelId="{16751294-E046-417F-BDF5-8D74FDB38CC2}" type="parTrans" cxnId="{48EDECBD-7CEE-42A8-A647-55CCC3022141}">
      <dgm:prSet/>
      <dgm:spPr/>
      <dgm:t>
        <a:bodyPr/>
        <a:lstStyle/>
        <a:p>
          <a:endParaRPr lang="en-US" sz="2000"/>
        </a:p>
      </dgm:t>
    </dgm:pt>
    <dgm:pt modelId="{1C2A8936-C251-46B4-B843-D5D88994BCCE}" type="sibTrans" cxnId="{48EDECBD-7CEE-42A8-A647-55CCC3022141}">
      <dgm:prSet/>
      <dgm:spPr/>
      <dgm:t>
        <a:bodyPr/>
        <a:lstStyle/>
        <a:p>
          <a:endParaRPr lang="en-US" sz="2000"/>
        </a:p>
      </dgm:t>
    </dgm:pt>
    <dgm:pt modelId="{319C1D4B-251A-4DFC-A12D-98DE2BBC2511}">
      <dgm:prSet phldrT="[Text]" custT="1"/>
      <dgm:spPr/>
      <dgm:t>
        <a:bodyPr/>
        <a:lstStyle/>
        <a:p>
          <a:r>
            <a:rPr lang="en-US" sz="1400" dirty="0" smtClean="0"/>
            <a:t>Would help avoid the disincentive effect of high taxation of low incomes from work</a:t>
          </a:r>
          <a:endParaRPr lang="en-US" sz="1400" dirty="0"/>
        </a:p>
      </dgm:t>
    </dgm:pt>
    <dgm:pt modelId="{A6BCF621-7AF3-48F0-A9E1-FC8153A04EA4}" type="parTrans" cxnId="{5E08BA73-C6CC-41F2-B06E-5D686DCB1B76}">
      <dgm:prSet/>
      <dgm:spPr/>
      <dgm:t>
        <a:bodyPr/>
        <a:lstStyle/>
        <a:p>
          <a:endParaRPr lang="en-US" sz="2000"/>
        </a:p>
      </dgm:t>
    </dgm:pt>
    <dgm:pt modelId="{8182619F-0F40-45B2-811F-076DC13795E5}" type="sibTrans" cxnId="{5E08BA73-C6CC-41F2-B06E-5D686DCB1B76}">
      <dgm:prSet/>
      <dgm:spPr/>
      <dgm:t>
        <a:bodyPr/>
        <a:lstStyle/>
        <a:p>
          <a:endParaRPr lang="en-US" sz="2000"/>
        </a:p>
      </dgm:t>
    </dgm:pt>
    <dgm:pt modelId="{E9799C3C-F3DD-4DAF-A39C-6D1CAFE97E95}" type="pres">
      <dgm:prSet presAssocID="{2496CD9E-A22F-4310-A2AF-9C530361827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8069258-C095-4EAF-B258-4307E0B22B87}" type="pres">
      <dgm:prSet presAssocID="{2496CD9E-A22F-4310-A2AF-9C530361827F}" presName="Name1" presStyleCnt="0"/>
      <dgm:spPr/>
    </dgm:pt>
    <dgm:pt modelId="{994C11E9-218E-42D5-9354-AAF32C924E6E}" type="pres">
      <dgm:prSet presAssocID="{2496CD9E-A22F-4310-A2AF-9C530361827F}" presName="cycle" presStyleCnt="0"/>
      <dgm:spPr/>
    </dgm:pt>
    <dgm:pt modelId="{C6662E62-B6B7-42BC-8DA2-5F87B75662BD}" type="pres">
      <dgm:prSet presAssocID="{2496CD9E-A22F-4310-A2AF-9C530361827F}" presName="srcNode" presStyleLbl="node1" presStyleIdx="0" presStyleCnt="4"/>
      <dgm:spPr/>
    </dgm:pt>
    <dgm:pt modelId="{88DE2B43-5E64-467B-B2D6-7EAE7E86E4FF}" type="pres">
      <dgm:prSet presAssocID="{2496CD9E-A22F-4310-A2AF-9C530361827F}" presName="conn" presStyleLbl="parChTrans1D2" presStyleIdx="0" presStyleCnt="1"/>
      <dgm:spPr/>
      <dgm:t>
        <a:bodyPr/>
        <a:lstStyle/>
        <a:p>
          <a:endParaRPr lang="en-US"/>
        </a:p>
      </dgm:t>
    </dgm:pt>
    <dgm:pt modelId="{BAC96D94-7BA7-4B20-BAE3-56C0DD334B96}" type="pres">
      <dgm:prSet presAssocID="{2496CD9E-A22F-4310-A2AF-9C530361827F}" presName="extraNode" presStyleLbl="node1" presStyleIdx="0" presStyleCnt="4"/>
      <dgm:spPr/>
    </dgm:pt>
    <dgm:pt modelId="{6B4857E3-A75B-4455-9A2A-B0764658428C}" type="pres">
      <dgm:prSet presAssocID="{2496CD9E-A22F-4310-A2AF-9C530361827F}" presName="dstNode" presStyleLbl="node1" presStyleIdx="0" presStyleCnt="4"/>
      <dgm:spPr/>
    </dgm:pt>
    <dgm:pt modelId="{9F3B3D9B-3887-4A8E-BD8D-C69D63481BC5}" type="pres">
      <dgm:prSet presAssocID="{D03BFC96-6728-4A84-951E-0845811D7AF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EFC736-A28F-473C-B83F-8DB806D83185}" type="pres">
      <dgm:prSet presAssocID="{D03BFC96-6728-4A84-951E-0845811D7AFB}" presName="accent_1" presStyleCnt="0"/>
      <dgm:spPr/>
    </dgm:pt>
    <dgm:pt modelId="{F4AC6791-6D43-4E7B-AB34-CAE154F971DC}" type="pres">
      <dgm:prSet presAssocID="{D03BFC96-6728-4A84-951E-0845811D7AFB}" presName="accentRepeatNode" presStyleLbl="solidFgAcc1" presStyleIdx="0" presStyleCnt="4"/>
      <dgm:spPr/>
    </dgm:pt>
    <dgm:pt modelId="{CB38070E-9148-4E38-9C90-75122C2AC6BC}" type="pres">
      <dgm:prSet presAssocID="{63BB5FC4-9C11-4036-8C1A-6C64FC04E1D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C1962-BF55-42BB-8070-38236EE31C58}" type="pres">
      <dgm:prSet presAssocID="{63BB5FC4-9C11-4036-8C1A-6C64FC04E1DE}" presName="accent_2" presStyleCnt="0"/>
      <dgm:spPr/>
    </dgm:pt>
    <dgm:pt modelId="{ABF92A88-1515-4B52-8EAD-6EAB63E0CD30}" type="pres">
      <dgm:prSet presAssocID="{63BB5FC4-9C11-4036-8C1A-6C64FC04E1DE}" presName="accentRepeatNode" presStyleLbl="solidFgAcc1" presStyleIdx="1" presStyleCnt="4"/>
      <dgm:spPr/>
    </dgm:pt>
    <dgm:pt modelId="{21263EDD-BF50-4D8E-8D73-63298E002F8E}" type="pres">
      <dgm:prSet presAssocID="{B08D71A7-F8B0-444B-89B5-61D7570B3C9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E3CA5-8CB7-488B-A181-214E86F96F3C}" type="pres">
      <dgm:prSet presAssocID="{B08D71A7-F8B0-444B-89B5-61D7570B3C9A}" presName="accent_3" presStyleCnt="0"/>
      <dgm:spPr/>
    </dgm:pt>
    <dgm:pt modelId="{B8A5E059-0BB4-4B23-9F0C-F16BB0F39FB6}" type="pres">
      <dgm:prSet presAssocID="{B08D71A7-F8B0-444B-89B5-61D7570B3C9A}" presName="accentRepeatNode" presStyleLbl="solidFgAcc1" presStyleIdx="2" presStyleCnt="4"/>
      <dgm:spPr/>
    </dgm:pt>
    <dgm:pt modelId="{C2B7FCB3-192E-4502-B790-5A317042D0E5}" type="pres">
      <dgm:prSet presAssocID="{319C1D4B-251A-4DFC-A12D-98DE2BBC251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E751AE-9C1A-4804-8073-65B67E67D0D5}" type="pres">
      <dgm:prSet presAssocID="{319C1D4B-251A-4DFC-A12D-98DE2BBC2511}" presName="accent_4" presStyleCnt="0"/>
      <dgm:spPr/>
    </dgm:pt>
    <dgm:pt modelId="{7D65DBC2-3C09-43C1-84E8-8D587340990C}" type="pres">
      <dgm:prSet presAssocID="{319C1D4B-251A-4DFC-A12D-98DE2BBC2511}" presName="accentRepeatNode" presStyleLbl="solidFgAcc1" presStyleIdx="3" presStyleCnt="4"/>
      <dgm:spPr/>
    </dgm:pt>
  </dgm:ptLst>
  <dgm:cxnLst>
    <dgm:cxn modelId="{F08A0DC0-4521-40C9-9E5B-141CFB74CC6C}" type="presOf" srcId="{09AE208F-1403-48E4-8892-37861220E64F}" destId="{88DE2B43-5E64-467B-B2D6-7EAE7E86E4FF}" srcOrd="0" destOrd="0" presId="urn:microsoft.com/office/officeart/2008/layout/VerticalCurvedList"/>
    <dgm:cxn modelId="{48EDECBD-7CEE-42A8-A647-55CCC3022141}" srcId="{2496CD9E-A22F-4310-A2AF-9C530361827F}" destId="{B08D71A7-F8B0-444B-89B5-61D7570B3C9A}" srcOrd="2" destOrd="0" parTransId="{16751294-E046-417F-BDF5-8D74FDB38CC2}" sibTransId="{1C2A8936-C251-46B4-B843-D5D88994BCCE}"/>
    <dgm:cxn modelId="{CFC6C262-33FA-4858-A5FC-89260AD59A65}" type="presOf" srcId="{B08D71A7-F8B0-444B-89B5-61D7570B3C9A}" destId="{21263EDD-BF50-4D8E-8D73-63298E002F8E}" srcOrd="0" destOrd="0" presId="urn:microsoft.com/office/officeart/2008/layout/VerticalCurvedList"/>
    <dgm:cxn modelId="{69D496AC-78D1-48B9-AADB-0627B90BB46B}" srcId="{2496CD9E-A22F-4310-A2AF-9C530361827F}" destId="{D03BFC96-6728-4A84-951E-0845811D7AFB}" srcOrd="0" destOrd="0" parTransId="{C711ECD8-3AAA-4ACB-8B98-0871AD2345D8}" sibTransId="{09AE208F-1403-48E4-8892-37861220E64F}"/>
    <dgm:cxn modelId="{9DBF388E-87C5-4ED3-94BD-E72D4B021CBE}" type="presOf" srcId="{D03BFC96-6728-4A84-951E-0845811D7AFB}" destId="{9F3B3D9B-3887-4A8E-BD8D-C69D63481BC5}" srcOrd="0" destOrd="0" presId="urn:microsoft.com/office/officeart/2008/layout/VerticalCurvedList"/>
    <dgm:cxn modelId="{5E08BA73-C6CC-41F2-B06E-5D686DCB1B76}" srcId="{2496CD9E-A22F-4310-A2AF-9C530361827F}" destId="{319C1D4B-251A-4DFC-A12D-98DE2BBC2511}" srcOrd="3" destOrd="0" parTransId="{A6BCF621-7AF3-48F0-A9E1-FC8153A04EA4}" sibTransId="{8182619F-0F40-45B2-811F-076DC13795E5}"/>
    <dgm:cxn modelId="{4FA874D1-96E2-409E-B0F5-3DFD4DEE182A}" type="presOf" srcId="{2496CD9E-A22F-4310-A2AF-9C530361827F}" destId="{E9799C3C-F3DD-4DAF-A39C-6D1CAFE97E95}" srcOrd="0" destOrd="0" presId="urn:microsoft.com/office/officeart/2008/layout/VerticalCurvedList"/>
    <dgm:cxn modelId="{290FA1B7-F1F1-4B24-A694-11B412CEE7E4}" type="presOf" srcId="{319C1D4B-251A-4DFC-A12D-98DE2BBC2511}" destId="{C2B7FCB3-192E-4502-B790-5A317042D0E5}" srcOrd="0" destOrd="0" presId="urn:microsoft.com/office/officeart/2008/layout/VerticalCurvedList"/>
    <dgm:cxn modelId="{FC6FD6DB-0963-4392-8EC6-E60223B90123}" type="presOf" srcId="{63BB5FC4-9C11-4036-8C1A-6C64FC04E1DE}" destId="{CB38070E-9148-4E38-9C90-75122C2AC6BC}" srcOrd="0" destOrd="0" presId="urn:microsoft.com/office/officeart/2008/layout/VerticalCurvedList"/>
    <dgm:cxn modelId="{2DC32B87-4FC7-44AA-9440-1992579955A1}" srcId="{2496CD9E-A22F-4310-A2AF-9C530361827F}" destId="{63BB5FC4-9C11-4036-8C1A-6C64FC04E1DE}" srcOrd="1" destOrd="0" parTransId="{F6CA1E71-7581-43C0-90DF-3AA09DD4C620}" sibTransId="{4B90ECBF-35D0-4CFE-8857-F4CAF8A7A161}"/>
    <dgm:cxn modelId="{AB466D16-A768-4E54-B309-8DD8A5F1F7BA}" type="presParOf" srcId="{E9799C3C-F3DD-4DAF-A39C-6D1CAFE97E95}" destId="{58069258-C095-4EAF-B258-4307E0B22B87}" srcOrd="0" destOrd="0" presId="urn:microsoft.com/office/officeart/2008/layout/VerticalCurvedList"/>
    <dgm:cxn modelId="{482E5383-4F1E-45A8-806D-004C230CA3B3}" type="presParOf" srcId="{58069258-C095-4EAF-B258-4307E0B22B87}" destId="{994C11E9-218E-42D5-9354-AAF32C924E6E}" srcOrd="0" destOrd="0" presId="urn:microsoft.com/office/officeart/2008/layout/VerticalCurvedList"/>
    <dgm:cxn modelId="{C81CB84E-C6AF-43D2-8EB8-0C6EB96486BA}" type="presParOf" srcId="{994C11E9-218E-42D5-9354-AAF32C924E6E}" destId="{C6662E62-B6B7-42BC-8DA2-5F87B75662BD}" srcOrd="0" destOrd="0" presId="urn:microsoft.com/office/officeart/2008/layout/VerticalCurvedList"/>
    <dgm:cxn modelId="{90EB4D6F-4E69-41B0-A32C-513466019B10}" type="presParOf" srcId="{994C11E9-218E-42D5-9354-AAF32C924E6E}" destId="{88DE2B43-5E64-467B-B2D6-7EAE7E86E4FF}" srcOrd="1" destOrd="0" presId="urn:microsoft.com/office/officeart/2008/layout/VerticalCurvedList"/>
    <dgm:cxn modelId="{44C0519C-671F-4954-B56E-93F8F94B6AB5}" type="presParOf" srcId="{994C11E9-218E-42D5-9354-AAF32C924E6E}" destId="{BAC96D94-7BA7-4B20-BAE3-56C0DD334B96}" srcOrd="2" destOrd="0" presId="urn:microsoft.com/office/officeart/2008/layout/VerticalCurvedList"/>
    <dgm:cxn modelId="{020B91A4-C7AC-4FA3-A39D-E7A400D9F4EC}" type="presParOf" srcId="{994C11E9-218E-42D5-9354-AAF32C924E6E}" destId="{6B4857E3-A75B-4455-9A2A-B0764658428C}" srcOrd="3" destOrd="0" presId="urn:microsoft.com/office/officeart/2008/layout/VerticalCurvedList"/>
    <dgm:cxn modelId="{47650605-5114-478A-97C3-2BA6BDE4A6D0}" type="presParOf" srcId="{58069258-C095-4EAF-B258-4307E0B22B87}" destId="{9F3B3D9B-3887-4A8E-BD8D-C69D63481BC5}" srcOrd="1" destOrd="0" presId="urn:microsoft.com/office/officeart/2008/layout/VerticalCurvedList"/>
    <dgm:cxn modelId="{304AFB4F-179E-4988-84BE-80206F737FDB}" type="presParOf" srcId="{58069258-C095-4EAF-B258-4307E0B22B87}" destId="{01EFC736-A28F-473C-B83F-8DB806D83185}" srcOrd="2" destOrd="0" presId="urn:microsoft.com/office/officeart/2008/layout/VerticalCurvedList"/>
    <dgm:cxn modelId="{773AFC80-ACD7-4B7A-8CD3-8F0F24CC627E}" type="presParOf" srcId="{01EFC736-A28F-473C-B83F-8DB806D83185}" destId="{F4AC6791-6D43-4E7B-AB34-CAE154F971DC}" srcOrd="0" destOrd="0" presId="urn:microsoft.com/office/officeart/2008/layout/VerticalCurvedList"/>
    <dgm:cxn modelId="{059E997D-904C-4A08-82D4-03FF3B52E558}" type="presParOf" srcId="{58069258-C095-4EAF-B258-4307E0B22B87}" destId="{CB38070E-9148-4E38-9C90-75122C2AC6BC}" srcOrd="3" destOrd="0" presId="urn:microsoft.com/office/officeart/2008/layout/VerticalCurvedList"/>
    <dgm:cxn modelId="{4A55CBE4-4A0F-4C34-8AFF-39432DBE9556}" type="presParOf" srcId="{58069258-C095-4EAF-B258-4307E0B22B87}" destId="{E81C1962-BF55-42BB-8070-38236EE31C58}" srcOrd="4" destOrd="0" presId="urn:microsoft.com/office/officeart/2008/layout/VerticalCurvedList"/>
    <dgm:cxn modelId="{E636E4D2-65A4-4B05-A402-5D0EF846E0F5}" type="presParOf" srcId="{E81C1962-BF55-42BB-8070-38236EE31C58}" destId="{ABF92A88-1515-4B52-8EAD-6EAB63E0CD30}" srcOrd="0" destOrd="0" presId="urn:microsoft.com/office/officeart/2008/layout/VerticalCurvedList"/>
    <dgm:cxn modelId="{589A9B2C-CFA2-4FB7-B374-E2A265067CB3}" type="presParOf" srcId="{58069258-C095-4EAF-B258-4307E0B22B87}" destId="{21263EDD-BF50-4D8E-8D73-63298E002F8E}" srcOrd="5" destOrd="0" presId="urn:microsoft.com/office/officeart/2008/layout/VerticalCurvedList"/>
    <dgm:cxn modelId="{8E2D7FC8-B0E8-4CAF-9E83-FA0D38E3F3FD}" type="presParOf" srcId="{58069258-C095-4EAF-B258-4307E0B22B87}" destId="{FB8E3CA5-8CB7-488B-A181-214E86F96F3C}" srcOrd="6" destOrd="0" presId="urn:microsoft.com/office/officeart/2008/layout/VerticalCurvedList"/>
    <dgm:cxn modelId="{E9BAC94B-20D0-4121-9642-7F57BDFEDB9B}" type="presParOf" srcId="{FB8E3CA5-8CB7-488B-A181-214E86F96F3C}" destId="{B8A5E059-0BB4-4B23-9F0C-F16BB0F39FB6}" srcOrd="0" destOrd="0" presId="urn:microsoft.com/office/officeart/2008/layout/VerticalCurvedList"/>
    <dgm:cxn modelId="{6AA2124A-7C3B-4637-A36C-86E755A5BC88}" type="presParOf" srcId="{58069258-C095-4EAF-B258-4307E0B22B87}" destId="{C2B7FCB3-192E-4502-B790-5A317042D0E5}" srcOrd="7" destOrd="0" presId="urn:microsoft.com/office/officeart/2008/layout/VerticalCurvedList"/>
    <dgm:cxn modelId="{5CBF2015-27BC-42AC-B976-AC041DE77FC5}" type="presParOf" srcId="{58069258-C095-4EAF-B258-4307E0B22B87}" destId="{57E751AE-9C1A-4804-8073-65B67E67D0D5}" srcOrd="8" destOrd="0" presId="urn:microsoft.com/office/officeart/2008/layout/VerticalCurvedList"/>
    <dgm:cxn modelId="{666A8D42-13EE-43E7-8AC4-7A8A819411D5}" type="presParOf" srcId="{57E751AE-9C1A-4804-8073-65B67E67D0D5}" destId="{7D65DBC2-3C09-43C1-84E8-8D587340990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4A7B081-7212-4947-A532-482575F0F930}" type="doc">
      <dgm:prSet loTypeId="urn:microsoft.com/office/officeart/2005/8/layout/hProcess4" loCatId="process" qsTypeId="urn:microsoft.com/office/officeart/2005/8/quickstyle/simple2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71A1E7DA-DE68-4BA8-AA3F-F3D6D271B83C}">
      <dgm:prSet phldrT="[Text]" custT="1"/>
      <dgm:spPr/>
      <dgm:t>
        <a:bodyPr/>
        <a:lstStyle/>
        <a:p>
          <a:r>
            <a:rPr lang="en-US" sz="1600" dirty="0" smtClean="0"/>
            <a:t>Activation for Who? PROFILING</a:t>
          </a:r>
          <a:endParaRPr lang="en-US" sz="1600" dirty="0"/>
        </a:p>
      </dgm:t>
    </dgm:pt>
    <dgm:pt modelId="{B0A3CA1A-B688-45A6-BD34-C93F08D21040}" type="parTrans" cxnId="{B948A176-966D-467D-A654-65544BD7AA6D}">
      <dgm:prSet/>
      <dgm:spPr/>
      <dgm:t>
        <a:bodyPr/>
        <a:lstStyle/>
        <a:p>
          <a:endParaRPr lang="en-US"/>
        </a:p>
      </dgm:t>
    </dgm:pt>
    <dgm:pt modelId="{361BF168-BFC1-4DB6-B1F0-29055768DBFC}" type="sibTrans" cxnId="{B948A176-966D-467D-A654-65544BD7AA6D}">
      <dgm:prSet/>
      <dgm:spPr/>
      <dgm:t>
        <a:bodyPr/>
        <a:lstStyle/>
        <a:p>
          <a:endParaRPr lang="en-US"/>
        </a:p>
      </dgm:t>
    </dgm:pt>
    <dgm:pt modelId="{1BB51E52-7979-4E81-B63C-456EDCD2DB37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(Dis)Incentives in Benefit Design</a:t>
          </a:r>
          <a:endParaRPr lang="en-US" sz="1600" dirty="0">
            <a:solidFill>
              <a:schemeClr val="tx1"/>
            </a:solidFill>
          </a:endParaRPr>
        </a:p>
      </dgm:t>
    </dgm:pt>
    <dgm:pt modelId="{BD785599-FF45-4A72-8D25-A9097EC20ED3}" type="parTrans" cxnId="{ED5D6369-28FE-49A3-B9E6-FF3E438A1EF9}">
      <dgm:prSet/>
      <dgm:spPr/>
      <dgm:t>
        <a:bodyPr/>
        <a:lstStyle/>
        <a:p>
          <a:endParaRPr lang="en-US"/>
        </a:p>
      </dgm:t>
    </dgm:pt>
    <dgm:pt modelId="{73AA7C9F-1B85-4B62-8EC1-8A141522ACEA}" type="sibTrans" cxnId="{ED5D6369-28FE-49A3-B9E6-FF3E438A1EF9}">
      <dgm:prSet/>
      <dgm:spPr/>
      <dgm:t>
        <a:bodyPr/>
        <a:lstStyle/>
        <a:p>
          <a:endParaRPr lang="en-US"/>
        </a:p>
      </dgm:t>
    </dgm:pt>
    <dgm:pt modelId="{6C07C27C-5A9D-4EE4-B94F-D3F1374AE77F}">
      <dgm:prSet phldrT="[Text]" custT="1"/>
      <dgm:spPr/>
      <dgm:t>
        <a:bodyPr/>
        <a:lstStyle/>
        <a:p>
          <a:endParaRPr lang="en-US" sz="1400" dirty="0"/>
        </a:p>
      </dgm:t>
    </dgm:pt>
    <dgm:pt modelId="{1FA7AA75-CE6A-45D3-944F-0B9BBC6420F5}" type="parTrans" cxnId="{2FA73967-4287-46F7-853A-3D614B5440D8}">
      <dgm:prSet/>
      <dgm:spPr/>
      <dgm:t>
        <a:bodyPr/>
        <a:lstStyle/>
        <a:p>
          <a:endParaRPr lang="en-US"/>
        </a:p>
      </dgm:t>
    </dgm:pt>
    <dgm:pt modelId="{E63E217C-6DEB-4989-8267-551E6F1D7A69}" type="sibTrans" cxnId="{2FA73967-4287-46F7-853A-3D614B5440D8}">
      <dgm:prSet/>
      <dgm:spPr/>
      <dgm:t>
        <a:bodyPr/>
        <a:lstStyle/>
        <a:p>
          <a:endParaRPr lang="en-US"/>
        </a:p>
      </dgm:t>
    </dgm:pt>
    <dgm:pt modelId="{5CB0F2BA-172C-4005-9C0B-8D6055AE2FCB}">
      <dgm:prSet phldrT="[Text]" custT="1"/>
      <dgm:spPr/>
      <dgm:t>
        <a:bodyPr/>
        <a:lstStyle/>
        <a:p>
          <a:r>
            <a:rPr lang="en-US" sz="1600" dirty="0" smtClean="0"/>
            <a:t>Institutional Readiness for Activation Policies</a:t>
          </a:r>
          <a:endParaRPr lang="en-US" sz="1600" dirty="0"/>
        </a:p>
      </dgm:t>
    </dgm:pt>
    <dgm:pt modelId="{37CC340A-A7BC-41E6-B567-46E73EA6FDFF}" type="parTrans" cxnId="{335C430F-4491-4A2A-95C3-BA634BA59701}">
      <dgm:prSet/>
      <dgm:spPr/>
      <dgm:t>
        <a:bodyPr/>
        <a:lstStyle/>
        <a:p>
          <a:endParaRPr lang="en-US"/>
        </a:p>
      </dgm:t>
    </dgm:pt>
    <dgm:pt modelId="{DEE06C86-2AFC-409B-B62B-90956145BA4C}" type="sibTrans" cxnId="{335C430F-4491-4A2A-95C3-BA634BA59701}">
      <dgm:prSet/>
      <dgm:spPr/>
      <dgm:t>
        <a:bodyPr/>
        <a:lstStyle/>
        <a:p>
          <a:endParaRPr lang="en-US"/>
        </a:p>
      </dgm:t>
    </dgm:pt>
    <dgm:pt modelId="{1C74C68B-5EEA-473A-A917-3FB9B8FF2E24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400" dirty="0" smtClean="0"/>
            <a:t>Coordination between welfare and employment services </a:t>
          </a:r>
          <a:endParaRPr lang="en-US" sz="1400" dirty="0"/>
        </a:p>
      </dgm:t>
    </dgm:pt>
    <dgm:pt modelId="{F52CD05C-33FA-42C6-84C1-3327CD0E4BCB}" type="parTrans" cxnId="{564A4885-6C80-46DE-B5EB-1568F1F780E1}">
      <dgm:prSet/>
      <dgm:spPr/>
      <dgm:t>
        <a:bodyPr/>
        <a:lstStyle/>
        <a:p>
          <a:endParaRPr lang="en-US"/>
        </a:p>
      </dgm:t>
    </dgm:pt>
    <dgm:pt modelId="{A9F25E50-E533-4D30-AA8C-D8F75F486B58}" type="sibTrans" cxnId="{564A4885-6C80-46DE-B5EB-1568F1F780E1}">
      <dgm:prSet/>
      <dgm:spPr/>
      <dgm:t>
        <a:bodyPr/>
        <a:lstStyle/>
        <a:p>
          <a:endParaRPr lang="en-US"/>
        </a:p>
      </dgm:t>
    </dgm:pt>
    <dgm:pt modelId="{4F1DE978-20F2-4A27-B67F-184C224E0A86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400" dirty="0" smtClean="0"/>
            <a:t>Specific activation policies and ALMPs </a:t>
          </a:r>
          <a:endParaRPr lang="en-US" sz="1400" dirty="0"/>
        </a:p>
      </dgm:t>
    </dgm:pt>
    <dgm:pt modelId="{55D609A8-8431-4339-BD18-7A002FF7C5FF}" type="parTrans" cxnId="{40589978-4C7F-4817-B469-B984B16D650C}">
      <dgm:prSet/>
      <dgm:spPr/>
      <dgm:t>
        <a:bodyPr/>
        <a:lstStyle/>
        <a:p>
          <a:endParaRPr lang="en-US"/>
        </a:p>
      </dgm:t>
    </dgm:pt>
    <dgm:pt modelId="{0283F3A6-672F-4768-A49E-F996BCFAAE1C}" type="sibTrans" cxnId="{40589978-4C7F-4817-B469-B984B16D650C}">
      <dgm:prSet/>
      <dgm:spPr/>
      <dgm:t>
        <a:bodyPr/>
        <a:lstStyle/>
        <a:p>
          <a:endParaRPr lang="en-US"/>
        </a:p>
      </dgm:t>
    </dgm:pt>
    <dgm:pt modelId="{A0AB33F5-E16C-400A-87A2-AE0A371A38ED}">
      <dgm:prSet phldrT="[Text]" custT="1"/>
      <dgm:spPr/>
      <dgm:t>
        <a:bodyPr/>
        <a:lstStyle/>
        <a:p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94077D-E2CF-44A7-9EBE-F518C960675F}" type="parTrans" cxnId="{F799C767-7EC8-4CF5-99A0-406F9878DC7D}">
      <dgm:prSet/>
      <dgm:spPr/>
      <dgm:t>
        <a:bodyPr/>
        <a:lstStyle/>
        <a:p>
          <a:endParaRPr lang="en-US"/>
        </a:p>
      </dgm:t>
    </dgm:pt>
    <dgm:pt modelId="{B0C58654-68E2-4BEC-B5B1-08365B3D0B32}" type="sibTrans" cxnId="{F799C767-7EC8-4CF5-99A0-406F9878DC7D}">
      <dgm:prSet/>
      <dgm:spPr/>
      <dgm:t>
        <a:bodyPr/>
        <a:lstStyle/>
        <a:p>
          <a:endParaRPr lang="en-US"/>
        </a:p>
      </dgm:t>
    </dgm:pt>
    <dgm:pt modelId="{0C3FC5FA-5257-45BE-ACB2-58AB5820A676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400" dirty="0" smtClean="0"/>
            <a:t>Implementation capacity  (financing, staffing, etc.)</a:t>
          </a:r>
          <a:endParaRPr lang="en-US" sz="1400" dirty="0"/>
        </a:p>
      </dgm:t>
    </dgm:pt>
    <dgm:pt modelId="{A61F5EF6-8C93-44F8-85BF-AB7CD999A3CB}" type="parTrans" cxnId="{989F215B-835E-4525-A540-4C9FA891F2E1}">
      <dgm:prSet/>
      <dgm:spPr/>
      <dgm:t>
        <a:bodyPr/>
        <a:lstStyle/>
        <a:p>
          <a:endParaRPr lang="en-US"/>
        </a:p>
      </dgm:t>
    </dgm:pt>
    <dgm:pt modelId="{6A3CF624-8A16-4080-85FF-47CE4010A085}" type="sibTrans" cxnId="{989F215B-835E-4525-A540-4C9FA891F2E1}">
      <dgm:prSet/>
      <dgm:spPr/>
      <dgm:t>
        <a:bodyPr/>
        <a:lstStyle/>
        <a:p>
          <a:endParaRPr lang="en-US"/>
        </a:p>
      </dgm:t>
    </dgm:pt>
    <dgm:pt modelId="{9225F0DD-52B1-4467-AD61-713330A7D487}" type="pres">
      <dgm:prSet presAssocID="{64A7B081-7212-4947-A532-482575F0F9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5A5EAD-29C7-47BB-8591-968BAB651A6D}" type="pres">
      <dgm:prSet presAssocID="{64A7B081-7212-4947-A532-482575F0F930}" presName="tSp" presStyleCnt="0"/>
      <dgm:spPr/>
      <dgm:t>
        <a:bodyPr/>
        <a:lstStyle/>
        <a:p>
          <a:endParaRPr lang="en-US"/>
        </a:p>
      </dgm:t>
    </dgm:pt>
    <dgm:pt modelId="{F206F616-B36E-4FB1-BBF9-0533BA5F42D3}" type="pres">
      <dgm:prSet presAssocID="{64A7B081-7212-4947-A532-482575F0F930}" presName="bSp" presStyleCnt="0"/>
      <dgm:spPr/>
      <dgm:t>
        <a:bodyPr/>
        <a:lstStyle/>
        <a:p>
          <a:endParaRPr lang="en-US"/>
        </a:p>
      </dgm:t>
    </dgm:pt>
    <dgm:pt modelId="{E1B8AB0C-E9F4-4DBE-B2DD-7194E0B1C310}" type="pres">
      <dgm:prSet presAssocID="{64A7B081-7212-4947-A532-482575F0F930}" presName="process" presStyleCnt="0"/>
      <dgm:spPr/>
      <dgm:t>
        <a:bodyPr/>
        <a:lstStyle/>
        <a:p>
          <a:endParaRPr lang="en-US"/>
        </a:p>
      </dgm:t>
    </dgm:pt>
    <dgm:pt modelId="{ACEBD96F-CA98-460C-B867-C478F919D3D4}" type="pres">
      <dgm:prSet presAssocID="{71A1E7DA-DE68-4BA8-AA3F-F3D6D271B83C}" presName="composite1" presStyleCnt="0"/>
      <dgm:spPr/>
      <dgm:t>
        <a:bodyPr/>
        <a:lstStyle/>
        <a:p>
          <a:endParaRPr lang="en-US"/>
        </a:p>
      </dgm:t>
    </dgm:pt>
    <dgm:pt modelId="{F9372027-2CDD-42BD-9FC7-E9369847A46A}" type="pres">
      <dgm:prSet presAssocID="{71A1E7DA-DE68-4BA8-AA3F-F3D6D271B83C}" presName="dummyNode1" presStyleLbl="node1" presStyleIdx="0" presStyleCnt="3"/>
      <dgm:spPr/>
      <dgm:t>
        <a:bodyPr/>
        <a:lstStyle/>
        <a:p>
          <a:endParaRPr lang="en-US"/>
        </a:p>
      </dgm:t>
    </dgm:pt>
    <dgm:pt modelId="{06D6E32C-01B6-4D27-BD7E-1A0E85BFC6D4}" type="pres">
      <dgm:prSet presAssocID="{71A1E7DA-DE68-4BA8-AA3F-F3D6D271B83C}" presName="childNode1" presStyleLbl="bgAcc1" presStyleIdx="0" presStyleCnt="3" custScaleX="108344" custScaleY="240903" custLinFactNeighborX="674" custLinFactNeighborY="-19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2607F-AFFC-4492-8386-136622B34B6A}" type="pres">
      <dgm:prSet presAssocID="{71A1E7DA-DE68-4BA8-AA3F-F3D6D271B83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CCACA-A07E-49F6-8516-B163C4AEE7F5}" type="pres">
      <dgm:prSet presAssocID="{71A1E7DA-DE68-4BA8-AA3F-F3D6D271B83C}" presName="parentNode1" presStyleLbl="node1" presStyleIdx="0" presStyleCnt="3" custScaleX="114251" custScaleY="96524" custLinFactNeighborX="-16192" custLinFactNeighborY="710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ADE00-EAF2-46A1-B642-E0225DC4E692}" type="pres">
      <dgm:prSet presAssocID="{71A1E7DA-DE68-4BA8-AA3F-F3D6D271B83C}" presName="connSite1" presStyleCnt="0"/>
      <dgm:spPr/>
      <dgm:t>
        <a:bodyPr/>
        <a:lstStyle/>
        <a:p>
          <a:endParaRPr lang="en-US"/>
        </a:p>
      </dgm:t>
    </dgm:pt>
    <dgm:pt modelId="{97061581-12DC-43A0-8F21-1A5DCFB787DE}" type="pres">
      <dgm:prSet presAssocID="{361BF168-BFC1-4DB6-B1F0-29055768DBFC}" presName="Name9" presStyleLbl="sibTrans2D1" presStyleIdx="0" presStyleCnt="2"/>
      <dgm:spPr/>
      <dgm:t>
        <a:bodyPr/>
        <a:lstStyle/>
        <a:p>
          <a:endParaRPr lang="en-US"/>
        </a:p>
      </dgm:t>
    </dgm:pt>
    <dgm:pt modelId="{6B190EE6-7964-48DB-83AA-B4B158FB171B}" type="pres">
      <dgm:prSet presAssocID="{1BB51E52-7979-4E81-B63C-456EDCD2DB37}" presName="composite2" presStyleCnt="0"/>
      <dgm:spPr/>
      <dgm:t>
        <a:bodyPr/>
        <a:lstStyle/>
        <a:p>
          <a:endParaRPr lang="en-US"/>
        </a:p>
      </dgm:t>
    </dgm:pt>
    <dgm:pt modelId="{8FF30BAB-6868-4964-8B32-03827520092A}" type="pres">
      <dgm:prSet presAssocID="{1BB51E52-7979-4E81-B63C-456EDCD2DB37}" presName="dummyNode2" presStyleLbl="node1" presStyleIdx="0" presStyleCnt="3"/>
      <dgm:spPr/>
      <dgm:t>
        <a:bodyPr/>
        <a:lstStyle/>
        <a:p>
          <a:endParaRPr lang="en-US"/>
        </a:p>
      </dgm:t>
    </dgm:pt>
    <dgm:pt modelId="{3BA4C347-B9CD-4C0A-BC6B-A62C4A89F773}" type="pres">
      <dgm:prSet presAssocID="{1BB51E52-7979-4E81-B63C-456EDCD2DB37}" presName="childNode2" presStyleLbl="bgAcc1" presStyleIdx="1" presStyleCnt="3" custScaleX="108344" custScaleY="242121" custLinFactNeighborX="674" custLinFactNeighborY="-19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4B3E9-D083-4373-9A18-40DA88681CDD}" type="pres">
      <dgm:prSet presAssocID="{1BB51E52-7979-4E81-B63C-456EDCD2DB37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1481E-9054-475F-AA75-A0C37785F7A5}" type="pres">
      <dgm:prSet presAssocID="{1BB51E52-7979-4E81-B63C-456EDCD2DB37}" presName="parentNode2" presStyleLbl="node1" presStyleIdx="1" presStyleCnt="3" custScaleX="102290" custScaleY="89416" custLinFactY="-29161" custLinFactNeighborX="-1757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AA63A-5CF2-4F65-8660-77FA771495CD}" type="pres">
      <dgm:prSet presAssocID="{1BB51E52-7979-4E81-B63C-456EDCD2DB37}" presName="connSite2" presStyleCnt="0"/>
      <dgm:spPr/>
      <dgm:t>
        <a:bodyPr/>
        <a:lstStyle/>
        <a:p>
          <a:endParaRPr lang="en-US"/>
        </a:p>
      </dgm:t>
    </dgm:pt>
    <dgm:pt modelId="{2F30D5C6-AC97-49A1-869B-8FD77033A09D}" type="pres">
      <dgm:prSet presAssocID="{73AA7C9F-1B85-4B62-8EC1-8A141522ACEA}" presName="Name18" presStyleLbl="sibTrans2D1" presStyleIdx="1" presStyleCnt="2"/>
      <dgm:spPr/>
      <dgm:t>
        <a:bodyPr/>
        <a:lstStyle/>
        <a:p>
          <a:endParaRPr lang="en-US"/>
        </a:p>
      </dgm:t>
    </dgm:pt>
    <dgm:pt modelId="{2266AE15-9B6F-4E6C-B02B-7443ED6F6F85}" type="pres">
      <dgm:prSet presAssocID="{5CB0F2BA-172C-4005-9C0B-8D6055AE2FCB}" presName="composite1" presStyleCnt="0"/>
      <dgm:spPr/>
      <dgm:t>
        <a:bodyPr/>
        <a:lstStyle/>
        <a:p>
          <a:endParaRPr lang="en-US"/>
        </a:p>
      </dgm:t>
    </dgm:pt>
    <dgm:pt modelId="{93DE4E0C-A1E8-4E10-A058-004A8F94412D}" type="pres">
      <dgm:prSet presAssocID="{5CB0F2BA-172C-4005-9C0B-8D6055AE2FCB}" presName="dummyNode1" presStyleLbl="node1" presStyleIdx="1" presStyleCnt="3"/>
      <dgm:spPr/>
      <dgm:t>
        <a:bodyPr/>
        <a:lstStyle/>
        <a:p>
          <a:endParaRPr lang="en-US"/>
        </a:p>
      </dgm:t>
    </dgm:pt>
    <dgm:pt modelId="{7D460390-AF75-4FE7-9AF2-4B3754B6EAEB}" type="pres">
      <dgm:prSet presAssocID="{5CB0F2BA-172C-4005-9C0B-8D6055AE2FCB}" presName="childNode1" presStyleLbl="bgAcc1" presStyleIdx="2" presStyleCnt="3" custScaleX="112145" custScaleY="244429" custLinFactNeighborX="-86" custLinFactNeighborY="-10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8FDB5-6431-4B09-907B-9400DF157412}" type="pres">
      <dgm:prSet presAssocID="{5CB0F2BA-172C-4005-9C0B-8D6055AE2FC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D7BCA-30BC-4248-ABE4-A2B402B9B03C}" type="pres">
      <dgm:prSet presAssocID="{5CB0F2BA-172C-4005-9C0B-8D6055AE2FCB}" presName="parentNode1" presStyleLbl="node1" presStyleIdx="2" presStyleCnt="3" custScaleX="124865" custScaleY="111178" custLinFactNeighborX="-18866" custLinFactNeighborY="733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18DEC-43FD-44E2-BBDF-8BC3B1BE28A6}" type="pres">
      <dgm:prSet presAssocID="{5CB0F2BA-172C-4005-9C0B-8D6055AE2FCB}" presName="connSite1" presStyleCnt="0"/>
      <dgm:spPr/>
      <dgm:t>
        <a:bodyPr/>
        <a:lstStyle/>
        <a:p>
          <a:endParaRPr lang="en-US"/>
        </a:p>
      </dgm:t>
    </dgm:pt>
  </dgm:ptLst>
  <dgm:cxnLst>
    <dgm:cxn modelId="{4CFA2E2C-04CC-4F4E-8AD3-E23737D1836B}" type="presOf" srcId="{6C07C27C-5A9D-4EE4-B94F-D3F1374AE77F}" destId="{3BA4C347-B9CD-4C0A-BC6B-A62C4A89F773}" srcOrd="0" destOrd="0" presId="urn:microsoft.com/office/officeart/2005/8/layout/hProcess4"/>
    <dgm:cxn modelId="{C39304D0-EAC0-4417-9912-3DE1752EA470}" type="presOf" srcId="{6C07C27C-5A9D-4EE4-B94F-D3F1374AE77F}" destId="{41E4B3E9-D083-4373-9A18-40DA88681CDD}" srcOrd="1" destOrd="0" presId="urn:microsoft.com/office/officeart/2005/8/layout/hProcess4"/>
    <dgm:cxn modelId="{989F215B-835E-4525-A540-4C9FA891F2E1}" srcId="{5CB0F2BA-172C-4005-9C0B-8D6055AE2FCB}" destId="{0C3FC5FA-5257-45BE-ACB2-58AB5820A676}" srcOrd="2" destOrd="0" parTransId="{A61F5EF6-8C93-44F8-85BF-AB7CD999A3CB}" sibTransId="{6A3CF624-8A16-4080-85FF-47CE4010A085}"/>
    <dgm:cxn modelId="{93FB8DCD-611E-4528-B9C3-65EB690AEE3D}" type="presOf" srcId="{73AA7C9F-1B85-4B62-8EC1-8A141522ACEA}" destId="{2F30D5C6-AC97-49A1-869B-8FD77033A09D}" srcOrd="0" destOrd="0" presId="urn:microsoft.com/office/officeart/2005/8/layout/hProcess4"/>
    <dgm:cxn modelId="{A543B382-533F-46F1-94F1-D77BAE88060A}" type="presOf" srcId="{1C74C68B-5EEA-473A-A917-3FB9B8FF2E24}" destId="{6C28FDB5-6431-4B09-907B-9400DF157412}" srcOrd="1" destOrd="0" presId="urn:microsoft.com/office/officeart/2005/8/layout/hProcess4"/>
    <dgm:cxn modelId="{07D3EF2E-D6D8-4E29-945E-DD193604CC54}" type="presOf" srcId="{0C3FC5FA-5257-45BE-ACB2-58AB5820A676}" destId="{6C28FDB5-6431-4B09-907B-9400DF157412}" srcOrd="1" destOrd="2" presId="urn:microsoft.com/office/officeart/2005/8/layout/hProcess4"/>
    <dgm:cxn modelId="{335C430F-4491-4A2A-95C3-BA634BA59701}" srcId="{64A7B081-7212-4947-A532-482575F0F930}" destId="{5CB0F2BA-172C-4005-9C0B-8D6055AE2FCB}" srcOrd="2" destOrd="0" parTransId="{37CC340A-A7BC-41E6-B567-46E73EA6FDFF}" sibTransId="{DEE06C86-2AFC-409B-B62B-90956145BA4C}"/>
    <dgm:cxn modelId="{9ADCE863-F5D0-4E6F-AC62-26002B0F5D43}" type="presOf" srcId="{4F1DE978-20F2-4A27-B67F-184C224E0A86}" destId="{6C28FDB5-6431-4B09-907B-9400DF157412}" srcOrd="1" destOrd="1" presId="urn:microsoft.com/office/officeart/2005/8/layout/hProcess4"/>
    <dgm:cxn modelId="{ED5D6369-28FE-49A3-B9E6-FF3E438A1EF9}" srcId="{64A7B081-7212-4947-A532-482575F0F930}" destId="{1BB51E52-7979-4E81-B63C-456EDCD2DB37}" srcOrd="1" destOrd="0" parTransId="{BD785599-FF45-4A72-8D25-A9097EC20ED3}" sibTransId="{73AA7C9F-1B85-4B62-8EC1-8A141522ACEA}"/>
    <dgm:cxn modelId="{8BA50200-FF9A-47B3-B9C3-D4F58CD16A01}" type="presOf" srcId="{A0AB33F5-E16C-400A-87A2-AE0A371A38ED}" destId="{06D6E32C-01B6-4D27-BD7E-1A0E85BFC6D4}" srcOrd="0" destOrd="0" presId="urn:microsoft.com/office/officeart/2005/8/layout/hProcess4"/>
    <dgm:cxn modelId="{F799C767-7EC8-4CF5-99A0-406F9878DC7D}" srcId="{71A1E7DA-DE68-4BA8-AA3F-F3D6D271B83C}" destId="{A0AB33F5-E16C-400A-87A2-AE0A371A38ED}" srcOrd="0" destOrd="0" parTransId="{EE94077D-E2CF-44A7-9EBE-F518C960675F}" sibTransId="{B0C58654-68E2-4BEC-B5B1-08365B3D0B32}"/>
    <dgm:cxn modelId="{2FA73967-4287-46F7-853A-3D614B5440D8}" srcId="{1BB51E52-7979-4E81-B63C-456EDCD2DB37}" destId="{6C07C27C-5A9D-4EE4-B94F-D3F1374AE77F}" srcOrd="0" destOrd="0" parTransId="{1FA7AA75-CE6A-45D3-944F-0B9BBC6420F5}" sibTransId="{E63E217C-6DEB-4989-8267-551E6F1D7A69}"/>
    <dgm:cxn modelId="{B948A176-966D-467D-A654-65544BD7AA6D}" srcId="{64A7B081-7212-4947-A532-482575F0F930}" destId="{71A1E7DA-DE68-4BA8-AA3F-F3D6D271B83C}" srcOrd="0" destOrd="0" parTransId="{B0A3CA1A-B688-45A6-BD34-C93F08D21040}" sibTransId="{361BF168-BFC1-4DB6-B1F0-29055768DBFC}"/>
    <dgm:cxn modelId="{564A4885-6C80-46DE-B5EB-1568F1F780E1}" srcId="{5CB0F2BA-172C-4005-9C0B-8D6055AE2FCB}" destId="{1C74C68B-5EEA-473A-A917-3FB9B8FF2E24}" srcOrd="0" destOrd="0" parTransId="{F52CD05C-33FA-42C6-84C1-3327CD0E4BCB}" sibTransId="{A9F25E50-E533-4D30-AA8C-D8F75F486B58}"/>
    <dgm:cxn modelId="{D0167CD9-3805-422D-949A-F639352E6977}" type="presOf" srcId="{4F1DE978-20F2-4A27-B67F-184C224E0A86}" destId="{7D460390-AF75-4FE7-9AF2-4B3754B6EAEB}" srcOrd="0" destOrd="1" presId="urn:microsoft.com/office/officeart/2005/8/layout/hProcess4"/>
    <dgm:cxn modelId="{7D875CF2-EA61-4A2E-87E7-4CE4241BC2B7}" type="presOf" srcId="{A0AB33F5-E16C-400A-87A2-AE0A371A38ED}" destId="{A9A2607F-AFFC-4492-8386-136622B34B6A}" srcOrd="1" destOrd="0" presId="urn:microsoft.com/office/officeart/2005/8/layout/hProcess4"/>
    <dgm:cxn modelId="{0D129D74-6A0A-40EF-9742-0E9796E8B1EC}" type="presOf" srcId="{5CB0F2BA-172C-4005-9C0B-8D6055AE2FCB}" destId="{77DD7BCA-30BC-4248-ABE4-A2B402B9B03C}" srcOrd="0" destOrd="0" presId="urn:microsoft.com/office/officeart/2005/8/layout/hProcess4"/>
    <dgm:cxn modelId="{F9F44CD2-100B-4CE1-A632-B573E8251F48}" type="presOf" srcId="{1BB51E52-7979-4E81-B63C-456EDCD2DB37}" destId="{F0B1481E-9054-475F-AA75-A0C37785F7A5}" srcOrd="0" destOrd="0" presId="urn:microsoft.com/office/officeart/2005/8/layout/hProcess4"/>
    <dgm:cxn modelId="{93DF3855-9876-4CBD-BEEB-690EAEEA35E5}" type="presOf" srcId="{64A7B081-7212-4947-A532-482575F0F930}" destId="{9225F0DD-52B1-4467-AD61-713330A7D487}" srcOrd="0" destOrd="0" presId="urn:microsoft.com/office/officeart/2005/8/layout/hProcess4"/>
    <dgm:cxn modelId="{541F2FA1-0293-4B17-80C8-4C5DC8BC2AEF}" type="presOf" srcId="{71A1E7DA-DE68-4BA8-AA3F-F3D6D271B83C}" destId="{489CCACA-A07E-49F6-8516-B163C4AEE7F5}" srcOrd="0" destOrd="0" presId="urn:microsoft.com/office/officeart/2005/8/layout/hProcess4"/>
    <dgm:cxn modelId="{64EEC23B-80E7-4B27-AA86-747877ED39E3}" type="presOf" srcId="{0C3FC5FA-5257-45BE-ACB2-58AB5820A676}" destId="{7D460390-AF75-4FE7-9AF2-4B3754B6EAEB}" srcOrd="0" destOrd="2" presId="urn:microsoft.com/office/officeart/2005/8/layout/hProcess4"/>
    <dgm:cxn modelId="{8816BB51-E7A0-4EFA-8DE5-3088168DF989}" type="presOf" srcId="{361BF168-BFC1-4DB6-B1F0-29055768DBFC}" destId="{97061581-12DC-43A0-8F21-1A5DCFB787DE}" srcOrd="0" destOrd="0" presId="urn:microsoft.com/office/officeart/2005/8/layout/hProcess4"/>
    <dgm:cxn modelId="{11D03967-B1FA-4C66-8E48-A01575B09DAA}" type="presOf" srcId="{1C74C68B-5EEA-473A-A917-3FB9B8FF2E24}" destId="{7D460390-AF75-4FE7-9AF2-4B3754B6EAEB}" srcOrd="0" destOrd="0" presId="urn:microsoft.com/office/officeart/2005/8/layout/hProcess4"/>
    <dgm:cxn modelId="{40589978-4C7F-4817-B469-B984B16D650C}" srcId="{5CB0F2BA-172C-4005-9C0B-8D6055AE2FCB}" destId="{4F1DE978-20F2-4A27-B67F-184C224E0A86}" srcOrd="1" destOrd="0" parTransId="{55D609A8-8431-4339-BD18-7A002FF7C5FF}" sibTransId="{0283F3A6-672F-4768-A49E-F996BCFAAE1C}"/>
    <dgm:cxn modelId="{796B77AB-5C9D-4EE7-B9B9-A0A9820A0958}" type="presParOf" srcId="{9225F0DD-52B1-4467-AD61-713330A7D487}" destId="{F25A5EAD-29C7-47BB-8591-968BAB651A6D}" srcOrd="0" destOrd="0" presId="urn:microsoft.com/office/officeart/2005/8/layout/hProcess4"/>
    <dgm:cxn modelId="{8E93EF62-225D-46F6-8816-9AAEF99A1469}" type="presParOf" srcId="{9225F0DD-52B1-4467-AD61-713330A7D487}" destId="{F206F616-B36E-4FB1-BBF9-0533BA5F42D3}" srcOrd="1" destOrd="0" presId="urn:microsoft.com/office/officeart/2005/8/layout/hProcess4"/>
    <dgm:cxn modelId="{E89DB115-75FD-4F2A-BB80-61D6335381F2}" type="presParOf" srcId="{9225F0DD-52B1-4467-AD61-713330A7D487}" destId="{E1B8AB0C-E9F4-4DBE-B2DD-7194E0B1C310}" srcOrd="2" destOrd="0" presId="urn:microsoft.com/office/officeart/2005/8/layout/hProcess4"/>
    <dgm:cxn modelId="{FEA0862E-00F0-4E80-BA3F-7D01ECF5FD99}" type="presParOf" srcId="{E1B8AB0C-E9F4-4DBE-B2DD-7194E0B1C310}" destId="{ACEBD96F-CA98-460C-B867-C478F919D3D4}" srcOrd="0" destOrd="0" presId="urn:microsoft.com/office/officeart/2005/8/layout/hProcess4"/>
    <dgm:cxn modelId="{0D52BDCD-0089-42E4-8ED8-DF45D28002AA}" type="presParOf" srcId="{ACEBD96F-CA98-460C-B867-C478F919D3D4}" destId="{F9372027-2CDD-42BD-9FC7-E9369847A46A}" srcOrd="0" destOrd="0" presId="urn:microsoft.com/office/officeart/2005/8/layout/hProcess4"/>
    <dgm:cxn modelId="{2049BC11-2FDA-4D9B-ADB0-E47DDB53711E}" type="presParOf" srcId="{ACEBD96F-CA98-460C-B867-C478F919D3D4}" destId="{06D6E32C-01B6-4D27-BD7E-1A0E85BFC6D4}" srcOrd="1" destOrd="0" presId="urn:microsoft.com/office/officeart/2005/8/layout/hProcess4"/>
    <dgm:cxn modelId="{5C0E2FEA-6EFD-418A-B1B2-36543F806667}" type="presParOf" srcId="{ACEBD96F-CA98-460C-B867-C478F919D3D4}" destId="{A9A2607F-AFFC-4492-8386-136622B34B6A}" srcOrd="2" destOrd="0" presId="urn:microsoft.com/office/officeart/2005/8/layout/hProcess4"/>
    <dgm:cxn modelId="{7680D7D3-6CCB-488D-8A11-F75335AEE82F}" type="presParOf" srcId="{ACEBD96F-CA98-460C-B867-C478F919D3D4}" destId="{489CCACA-A07E-49F6-8516-B163C4AEE7F5}" srcOrd="3" destOrd="0" presId="urn:microsoft.com/office/officeart/2005/8/layout/hProcess4"/>
    <dgm:cxn modelId="{BCDE48CC-7AAD-48B9-BE2A-2EF0BEFF7E04}" type="presParOf" srcId="{ACEBD96F-CA98-460C-B867-C478F919D3D4}" destId="{118ADE00-EAF2-46A1-B642-E0225DC4E692}" srcOrd="4" destOrd="0" presId="urn:microsoft.com/office/officeart/2005/8/layout/hProcess4"/>
    <dgm:cxn modelId="{DF0D8F17-065A-4317-9AC6-3D780B90246A}" type="presParOf" srcId="{E1B8AB0C-E9F4-4DBE-B2DD-7194E0B1C310}" destId="{97061581-12DC-43A0-8F21-1A5DCFB787DE}" srcOrd="1" destOrd="0" presId="urn:microsoft.com/office/officeart/2005/8/layout/hProcess4"/>
    <dgm:cxn modelId="{20A407B9-CE6B-4A19-9F07-2DF07393E928}" type="presParOf" srcId="{E1B8AB0C-E9F4-4DBE-B2DD-7194E0B1C310}" destId="{6B190EE6-7964-48DB-83AA-B4B158FB171B}" srcOrd="2" destOrd="0" presId="urn:microsoft.com/office/officeart/2005/8/layout/hProcess4"/>
    <dgm:cxn modelId="{7C25C50B-D9EF-4E02-B973-AE0CF9C25D35}" type="presParOf" srcId="{6B190EE6-7964-48DB-83AA-B4B158FB171B}" destId="{8FF30BAB-6868-4964-8B32-03827520092A}" srcOrd="0" destOrd="0" presId="urn:microsoft.com/office/officeart/2005/8/layout/hProcess4"/>
    <dgm:cxn modelId="{A3BB009E-D006-48A0-9875-6CA1B5108FBA}" type="presParOf" srcId="{6B190EE6-7964-48DB-83AA-B4B158FB171B}" destId="{3BA4C347-B9CD-4C0A-BC6B-A62C4A89F773}" srcOrd="1" destOrd="0" presId="urn:microsoft.com/office/officeart/2005/8/layout/hProcess4"/>
    <dgm:cxn modelId="{42ED1E31-E638-436A-A662-22F6A60D5351}" type="presParOf" srcId="{6B190EE6-7964-48DB-83AA-B4B158FB171B}" destId="{41E4B3E9-D083-4373-9A18-40DA88681CDD}" srcOrd="2" destOrd="0" presId="urn:microsoft.com/office/officeart/2005/8/layout/hProcess4"/>
    <dgm:cxn modelId="{F89ADAA1-3163-4808-AFAE-A18BB117A40A}" type="presParOf" srcId="{6B190EE6-7964-48DB-83AA-B4B158FB171B}" destId="{F0B1481E-9054-475F-AA75-A0C37785F7A5}" srcOrd="3" destOrd="0" presId="urn:microsoft.com/office/officeart/2005/8/layout/hProcess4"/>
    <dgm:cxn modelId="{F7949CB4-3A2C-4E38-B02B-CA2264F4FD63}" type="presParOf" srcId="{6B190EE6-7964-48DB-83AA-B4B158FB171B}" destId="{4C3AA63A-5CF2-4F65-8660-77FA771495CD}" srcOrd="4" destOrd="0" presId="urn:microsoft.com/office/officeart/2005/8/layout/hProcess4"/>
    <dgm:cxn modelId="{9EB62A85-DAA0-4AD0-9321-A0B4E8635F05}" type="presParOf" srcId="{E1B8AB0C-E9F4-4DBE-B2DD-7194E0B1C310}" destId="{2F30D5C6-AC97-49A1-869B-8FD77033A09D}" srcOrd="3" destOrd="0" presId="urn:microsoft.com/office/officeart/2005/8/layout/hProcess4"/>
    <dgm:cxn modelId="{4A4CA0AF-C879-4CAF-9BB9-CD12FB56933A}" type="presParOf" srcId="{E1B8AB0C-E9F4-4DBE-B2DD-7194E0B1C310}" destId="{2266AE15-9B6F-4E6C-B02B-7443ED6F6F85}" srcOrd="4" destOrd="0" presId="urn:microsoft.com/office/officeart/2005/8/layout/hProcess4"/>
    <dgm:cxn modelId="{01C171BC-542B-4EC3-9169-B8C65BD803F3}" type="presParOf" srcId="{2266AE15-9B6F-4E6C-B02B-7443ED6F6F85}" destId="{93DE4E0C-A1E8-4E10-A058-004A8F94412D}" srcOrd="0" destOrd="0" presId="urn:microsoft.com/office/officeart/2005/8/layout/hProcess4"/>
    <dgm:cxn modelId="{37257061-9E87-4152-830D-D02CE775D876}" type="presParOf" srcId="{2266AE15-9B6F-4E6C-B02B-7443ED6F6F85}" destId="{7D460390-AF75-4FE7-9AF2-4B3754B6EAEB}" srcOrd="1" destOrd="0" presId="urn:microsoft.com/office/officeart/2005/8/layout/hProcess4"/>
    <dgm:cxn modelId="{FABB4F26-6098-48EE-86C9-08D1CDEA2AF4}" type="presParOf" srcId="{2266AE15-9B6F-4E6C-B02B-7443ED6F6F85}" destId="{6C28FDB5-6431-4B09-907B-9400DF157412}" srcOrd="2" destOrd="0" presId="urn:microsoft.com/office/officeart/2005/8/layout/hProcess4"/>
    <dgm:cxn modelId="{D8A9C299-2F61-449D-AA2F-5AA9292B5616}" type="presParOf" srcId="{2266AE15-9B6F-4E6C-B02B-7443ED6F6F85}" destId="{77DD7BCA-30BC-4248-ABE4-A2B402B9B03C}" srcOrd="3" destOrd="0" presId="urn:microsoft.com/office/officeart/2005/8/layout/hProcess4"/>
    <dgm:cxn modelId="{DA205B6B-68A1-4C03-AF26-A0228079AF95}" type="presParOf" srcId="{2266AE15-9B6F-4E6C-B02B-7443ED6F6F85}" destId="{04818DEC-43FD-44E2-BBDF-8BC3B1BE28A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4C82B1-7D1B-4CD0-8C4E-6ADDF9FC73C3}" type="doc">
      <dgm:prSet loTypeId="urn:microsoft.com/office/officeart/2005/8/layout/venn2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0251F300-8918-430C-9271-E91FD29EB0D8}">
      <dgm:prSet phldrT="[Text]" custT="1"/>
      <dgm:spPr/>
      <dgm:t>
        <a:bodyPr/>
        <a:lstStyle/>
        <a:p>
          <a:pPr algn="ctr"/>
          <a:r>
            <a:rPr lang="en-US" sz="1200" dirty="0"/>
            <a:t>   </a:t>
          </a:r>
          <a:endParaRPr lang="en-US" sz="1200" dirty="0" smtClean="0"/>
        </a:p>
        <a:p>
          <a:pPr algn="ctr"/>
          <a:r>
            <a:rPr lang="en-US" sz="1200" dirty="0" smtClean="0"/>
            <a:t> </a:t>
          </a:r>
        </a:p>
        <a:p>
          <a:pPr algn="ctr"/>
          <a:endParaRPr lang="en-US" sz="1200" dirty="0" smtClean="0"/>
        </a:p>
        <a:p>
          <a:endParaRPr lang="en-US" sz="1200" dirty="0"/>
        </a:p>
      </dgm:t>
    </dgm:pt>
    <dgm:pt modelId="{4094765B-4143-49F2-830D-2FCAF2101C9B}" type="parTrans" cxnId="{7D83AA65-FB54-45DF-8A05-FA0BBD97AD89}">
      <dgm:prSet/>
      <dgm:spPr/>
      <dgm:t>
        <a:bodyPr/>
        <a:lstStyle/>
        <a:p>
          <a:endParaRPr lang="en-US"/>
        </a:p>
      </dgm:t>
    </dgm:pt>
    <dgm:pt modelId="{EF2F3AC7-1F72-40DA-A441-810708E66CBB}" type="sibTrans" cxnId="{7D83AA65-FB54-45DF-8A05-FA0BBD97AD89}">
      <dgm:prSet/>
      <dgm:spPr/>
      <dgm:t>
        <a:bodyPr/>
        <a:lstStyle/>
        <a:p>
          <a:endParaRPr lang="en-US"/>
        </a:p>
      </dgm:t>
    </dgm:pt>
    <dgm:pt modelId="{1C80F877-9B6B-4ED8-BB6C-B99332DBB80A}">
      <dgm:prSet phldrT="[Text]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innerShdw blurRad="114300">
            <a:schemeClr val="tx2"/>
          </a:innerShdw>
        </a:effectLst>
      </dgm:spPr>
      <dgm:t>
        <a:bodyPr/>
        <a:lstStyle/>
        <a:p>
          <a:endParaRPr lang="en-US" dirty="0"/>
        </a:p>
      </dgm:t>
    </dgm:pt>
    <dgm:pt modelId="{E22394F7-EA40-4DEA-A40B-BF060CC3B1F8}" type="parTrans" cxnId="{FD8237FF-2C7B-4966-A3DA-46201BBD1FE7}">
      <dgm:prSet/>
      <dgm:spPr/>
      <dgm:t>
        <a:bodyPr/>
        <a:lstStyle/>
        <a:p>
          <a:endParaRPr lang="en-US"/>
        </a:p>
      </dgm:t>
    </dgm:pt>
    <dgm:pt modelId="{496CC735-D826-49C3-9268-AE999CD457A2}" type="sibTrans" cxnId="{FD8237FF-2C7B-4966-A3DA-46201BBD1FE7}">
      <dgm:prSet/>
      <dgm:spPr/>
      <dgm:t>
        <a:bodyPr/>
        <a:lstStyle/>
        <a:p>
          <a:endParaRPr lang="en-US"/>
        </a:p>
      </dgm:t>
    </dgm:pt>
    <dgm:pt modelId="{B633E118-4A70-4522-BCEE-AA8129AD4AE7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innerShdw blurRad="444500" dir="21540000">
            <a:schemeClr val="accent1">
              <a:lumMod val="60000"/>
              <a:lumOff val="40000"/>
            </a:schemeClr>
          </a:innerShdw>
        </a:effectLst>
      </dgm:spPr>
      <dgm:t>
        <a:bodyPr/>
        <a:lstStyle/>
        <a:p>
          <a:r>
            <a:rPr lang="en-US" dirty="0"/>
            <a:t>   </a:t>
          </a:r>
        </a:p>
      </dgm:t>
    </dgm:pt>
    <dgm:pt modelId="{75470A69-C769-4B0C-A2D3-7CDAB3B755FD}" type="sibTrans" cxnId="{C6211524-10E2-4FE7-B3E7-CD095CF08ED0}">
      <dgm:prSet/>
      <dgm:spPr/>
      <dgm:t>
        <a:bodyPr/>
        <a:lstStyle/>
        <a:p>
          <a:endParaRPr lang="en-US"/>
        </a:p>
      </dgm:t>
    </dgm:pt>
    <dgm:pt modelId="{F3F3192E-2E3E-46CC-BF65-A0F3ACE46B5A}" type="parTrans" cxnId="{C6211524-10E2-4FE7-B3E7-CD095CF08ED0}">
      <dgm:prSet/>
      <dgm:spPr/>
      <dgm:t>
        <a:bodyPr/>
        <a:lstStyle/>
        <a:p>
          <a:endParaRPr lang="en-US"/>
        </a:p>
      </dgm:t>
    </dgm:pt>
    <dgm:pt modelId="{B1DCE38A-BBBD-4409-ABC1-927DFACE46AD}" type="pres">
      <dgm:prSet presAssocID="{EA4C82B1-7D1B-4CD0-8C4E-6ADDF9FC73C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252D49-E728-4F18-A799-38C3C4472FD0}" type="pres">
      <dgm:prSet presAssocID="{EA4C82B1-7D1B-4CD0-8C4E-6ADDF9FC73C3}" presName="comp1" presStyleCnt="0"/>
      <dgm:spPr/>
    </dgm:pt>
    <dgm:pt modelId="{133D62D8-C9E6-4891-A5FD-D5F328F48E11}" type="pres">
      <dgm:prSet presAssocID="{EA4C82B1-7D1B-4CD0-8C4E-6ADDF9FC73C3}" presName="circle1" presStyleLbl="node1" presStyleIdx="0" presStyleCnt="3" custScaleX="77272" custScaleY="76318" custLinFactNeighborX="-22395"/>
      <dgm:spPr/>
      <dgm:t>
        <a:bodyPr/>
        <a:lstStyle/>
        <a:p>
          <a:endParaRPr lang="en-US"/>
        </a:p>
      </dgm:t>
    </dgm:pt>
    <dgm:pt modelId="{0609CAA9-6781-4C4F-B5AC-E58BF8127B55}" type="pres">
      <dgm:prSet presAssocID="{EA4C82B1-7D1B-4CD0-8C4E-6ADDF9FC73C3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FDAD8-FC9E-4DDB-8AF2-E84DD65563BC}" type="pres">
      <dgm:prSet presAssocID="{EA4C82B1-7D1B-4CD0-8C4E-6ADDF9FC73C3}" presName="comp2" presStyleCnt="0"/>
      <dgm:spPr/>
    </dgm:pt>
    <dgm:pt modelId="{DC4A8298-312A-4222-B6F5-4FEF85EDF712}" type="pres">
      <dgm:prSet presAssocID="{EA4C82B1-7D1B-4CD0-8C4E-6ADDF9FC73C3}" presName="circle2" presStyleLbl="node1" presStyleIdx="1" presStyleCnt="3" custScaleX="59571" custScaleY="59890" custLinFactNeighborX="-28580" custLinFactNeighborY="-16751"/>
      <dgm:spPr/>
      <dgm:t>
        <a:bodyPr/>
        <a:lstStyle/>
        <a:p>
          <a:endParaRPr lang="en-US"/>
        </a:p>
      </dgm:t>
    </dgm:pt>
    <dgm:pt modelId="{DF4AA825-A50F-43A1-AD34-5413EA1A63FB}" type="pres">
      <dgm:prSet presAssocID="{EA4C82B1-7D1B-4CD0-8C4E-6ADDF9FC73C3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01782-54C7-41FE-B053-82BA60BABBBF}" type="pres">
      <dgm:prSet presAssocID="{EA4C82B1-7D1B-4CD0-8C4E-6ADDF9FC73C3}" presName="comp3" presStyleCnt="0"/>
      <dgm:spPr/>
    </dgm:pt>
    <dgm:pt modelId="{D7FD9BF1-D3B4-46D2-8914-FC41043EB147}" type="pres">
      <dgm:prSet presAssocID="{EA4C82B1-7D1B-4CD0-8C4E-6ADDF9FC73C3}" presName="circle3" presStyleLbl="node1" presStyleIdx="2" presStyleCnt="3" custScaleX="46629" custScaleY="43038" custLinFactNeighborX="-43518" custLinFactNeighborY="-49835"/>
      <dgm:spPr/>
      <dgm:t>
        <a:bodyPr/>
        <a:lstStyle/>
        <a:p>
          <a:endParaRPr lang="en-US"/>
        </a:p>
      </dgm:t>
    </dgm:pt>
    <dgm:pt modelId="{F72FB520-1B30-43D7-84C6-A63A5F062D88}" type="pres">
      <dgm:prSet presAssocID="{EA4C82B1-7D1B-4CD0-8C4E-6ADDF9FC73C3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876165-9250-4750-A13E-97F0B6015024}" type="presOf" srcId="{1C80F877-9B6B-4ED8-BB6C-B99332DBB80A}" destId="{DF4AA825-A50F-43A1-AD34-5413EA1A63FB}" srcOrd="1" destOrd="0" presId="urn:microsoft.com/office/officeart/2005/8/layout/venn2"/>
    <dgm:cxn modelId="{C6211524-10E2-4FE7-B3E7-CD095CF08ED0}" srcId="{EA4C82B1-7D1B-4CD0-8C4E-6ADDF9FC73C3}" destId="{B633E118-4A70-4522-BCEE-AA8129AD4AE7}" srcOrd="2" destOrd="0" parTransId="{F3F3192E-2E3E-46CC-BF65-A0F3ACE46B5A}" sibTransId="{75470A69-C769-4B0C-A2D3-7CDAB3B755FD}"/>
    <dgm:cxn modelId="{9D890959-094B-4C4D-A6B7-79F783A3724F}" type="presOf" srcId="{0251F300-8918-430C-9271-E91FD29EB0D8}" destId="{133D62D8-C9E6-4891-A5FD-D5F328F48E11}" srcOrd="0" destOrd="0" presId="urn:microsoft.com/office/officeart/2005/8/layout/venn2"/>
    <dgm:cxn modelId="{4D30CA41-6654-4AD5-8574-B32651CEFB5D}" type="presOf" srcId="{0251F300-8918-430C-9271-E91FD29EB0D8}" destId="{0609CAA9-6781-4C4F-B5AC-E58BF8127B55}" srcOrd="1" destOrd="0" presId="urn:microsoft.com/office/officeart/2005/8/layout/venn2"/>
    <dgm:cxn modelId="{7D83AA65-FB54-45DF-8A05-FA0BBD97AD89}" srcId="{EA4C82B1-7D1B-4CD0-8C4E-6ADDF9FC73C3}" destId="{0251F300-8918-430C-9271-E91FD29EB0D8}" srcOrd="0" destOrd="0" parTransId="{4094765B-4143-49F2-830D-2FCAF2101C9B}" sibTransId="{EF2F3AC7-1F72-40DA-A441-810708E66CBB}"/>
    <dgm:cxn modelId="{943D7F06-0637-4C02-AB57-A903B18AC23B}" type="presOf" srcId="{B633E118-4A70-4522-BCEE-AA8129AD4AE7}" destId="{D7FD9BF1-D3B4-46D2-8914-FC41043EB147}" srcOrd="0" destOrd="0" presId="urn:microsoft.com/office/officeart/2005/8/layout/venn2"/>
    <dgm:cxn modelId="{FD8237FF-2C7B-4966-A3DA-46201BBD1FE7}" srcId="{EA4C82B1-7D1B-4CD0-8C4E-6ADDF9FC73C3}" destId="{1C80F877-9B6B-4ED8-BB6C-B99332DBB80A}" srcOrd="1" destOrd="0" parTransId="{E22394F7-EA40-4DEA-A40B-BF060CC3B1F8}" sibTransId="{496CC735-D826-49C3-9268-AE999CD457A2}"/>
    <dgm:cxn modelId="{ABD64CDE-D749-45CC-BFB6-21E2754D7810}" type="presOf" srcId="{EA4C82B1-7D1B-4CD0-8C4E-6ADDF9FC73C3}" destId="{B1DCE38A-BBBD-4409-ABC1-927DFACE46AD}" srcOrd="0" destOrd="0" presId="urn:microsoft.com/office/officeart/2005/8/layout/venn2"/>
    <dgm:cxn modelId="{E98697F6-76E5-4D11-9D74-A8FFC4401632}" type="presOf" srcId="{B633E118-4A70-4522-BCEE-AA8129AD4AE7}" destId="{F72FB520-1B30-43D7-84C6-A63A5F062D88}" srcOrd="1" destOrd="0" presId="urn:microsoft.com/office/officeart/2005/8/layout/venn2"/>
    <dgm:cxn modelId="{CB96C82F-7466-4F40-9D1E-69EAF120427B}" type="presOf" srcId="{1C80F877-9B6B-4ED8-BB6C-B99332DBB80A}" destId="{DC4A8298-312A-4222-B6F5-4FEF85EDF712}" srcOrd="0" destOrd="0" presId="urn:microsoft.com/office/officeart/2005/8/layout/venn2"/>
    <dgm:cxn modelId="{0EEBDF25-6781-4919-8A75-E65B3A1FE96B}" type="presParOf" srcId="{B1DCE38A-BBBD-4409-ABC1-927DFACE46AD}" destId="{9C252D49-E728-4F18-A799-38C3C4472FD0}" srcOrd="0" destOrd="0" presId="urn:microsoft.com/office/officeart/2005/8/layout/venn2"/>
    <dgm:cxn modelId="{22F7DEC5-EECB-44A5-91F0-1DAF858D623E}" type="presParOf" srcId="{9C252D49-E728-4F18-A799-38C3C4472FD0}" destId="{133D62D8-C9E6-4891-A5FD-D5F328F48E11}" srcOrd="0" destOrd="0" presId="urn:microsoft.com/office/officeart/2005/8/layout/venn2"/>
    <dgm:cxn modelId="{38972E04-97F4-46BF-BE04-0C7EB20F1DE5}" type="presParOf" srcId="{9C252D49-E728-4F18-A799-38C3C4472FD0}" destId="{0609CAA9-6781-4C4F-B5AC-E58BF8127B55}" srcOrd="1" destOrd="0" presId="urn:microsoft.com/office/officeart/2005/8/layout/venn2"/>
    <dgm:cxn modelId="{6AA85131-BC47-40B3-8809-FA524BB4E12B}" type="presParOf" srcId="{B1DCE38A-BBBD-4409-ABC1-927DFACE46AD}" destId="{425FDAD8-FC9E-4DDB-8AF2-E84DD65563BC}" srcOrd="1" destOrd="0" presId="urn:microsoft.com/office/officeart/2005/8/layout/venn2"/>
    <dgm:cxn modelId="{E8159FC9-87A8-4657-BD28-7FD06CF4F9C9}" type="presParOf" srcId="{425FDAD8-FC9E-4DDB-8AF2-E84DD65563BC}" destId="{DC4A8298-312A-4222-B6F5-4FEF85EDF712}" srcOrd="0" destOrd="0" presId="urn:microsoft.com/office/officeart/2005/8/layout/venn2"/>
    <dgm:cxn modelId="{618EE8C8-8D05-4F90-AD45-C3764E857D92}" type="presParOf" srcId="{425FDAD8-FC9E-4DDB-8AF2-E84DD65563BC}" destId="{DF4AA825-A50F-43A1-AD34-5413EA1A63FB}" srcOrd="1" destOrd="0" presId="urn:microsoft.com/office/officeart/2005/8/layout/venn2"/>
    <dgm:cxn modelId="{05223334-F52A-46E0-BB30-3ECE02CF6B0F}" type="presParOf" srcId="{B1DCE38A-BBBD-4409-ABC1-927DFACE46AD}" destId="{52B01782-54C7-41FE-B053-82BA60BABBBF}" srcOrd="2" destOrd="0" presId="urn:microsoft.com/office/officeart/2005/8/layout/venn2"/>
    <dgm:cxn modelId="{3BB8D2EE-0EB5-48BD-99EA-3F39C2794BED}" type="presParOf" srcId="{52B01782-54C7-41FE-B053-82BA60BABBBF}" destId="{D7FD9BF1-D3B4-46D2-8914-FC41043EB147}" srcOrd="0" destOrd="0" presId="urn:microsoft.com/office/officeart/2005/8/layout/venn2"/>
    <dgm:cxn modelId="{B66A05A7-9F05-43AC-B715-B175A0BE4DE9}" type="presParOf" srcId="{52B01782-54C7-41FE-B053-82BA60BABBBF}" destId="{F72FB520-1B30-43D7-84C6-A63A5F062D8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A2D357-1126-476A-8A43-983916EDD0D1}" type="doc">
      <dgm:prSet loTypeId="urn:microsoft.com/office/officeart/2005/8/layout/hList6" loCatId="list" qsTypeId="urn:microsoft.com/office/officeart/2005/8/quickstyle/3d3" qsCatId="3D" csTypeId="urn:microsoft.com/office/officeart/2005/8/colors/colorful3" csCatId="colorful" phldr="1"/>
      <dgm:spPr/>
    </dgm:pt>
    <dgm:pt modelId="{24D9B548-DC3E-414A-9F55-FBD000978E42}">
      <dgm:prSet phldrT="[Text]"/>
      <dgm:spPr/>
      <dgm:t>
        <a:bodyPr/>
        <a:lstStyle/>
        <a:p>
          <a:r>
            <a:rPr lang="en-US" dirty="0" smtClean="0"/>
            <a:t>Builds on previous research Social Protection Systems in Western Balkans</a:t>
          </a:r>
          <a:endParaRPr lang="en-US" dirty="0"/>
        </a:p>
      </dgm:t>
    </dgm:pt>
    <dgm:pt modelId="{DBE57EE7-3D87-4D68-94A6-E7008A6A2CF8}" type="parTrans" cxnId="{ACC7FEC5-2603-4009-A7B3-B4B3BB283FA8}">
      <dgm:prSet/>
      <dgm:spPr/>
      <dgm:t>
        <a:bodyPr/>
        <a:lstStyle/>
        <a:p>
          <a:endParaRPr lang="en-US"/>
        </a:p>
      </dgm:t>
    </dgm:pt>
    <dgm:pt modelId="{3D50CD79-BB4A-4E02-98B4-74C562BE15BF}" type="sibTrans" cxnId="{ACC7FEC5-2603-4009-A7B3-B4B3BB283FA8}">
      <dgm:prSet/>
      <dgm:spPr/>
      <dgm:t>
        <a:bodyPr/>
        <a:lstStyle/>
        <a:p>
          <a:endParaRPr lang="en-US"/>
        </a:p>
      </dgm:t>
    </dgm:pt>
    <dgm:pt modelId="{8AB67B86-6493-4583-AB70-089160014D5F}">
      <dgm:prSet phldrT="[Text]"/>
      <dgm:spPr/>
      <dgm:t>
        <a:bodyPr/>
        <a:lstStyle/>
        <a:p>
          <a:r>
            <a:rPr lang="en-US" dirty="0" smtClean="0"/>
            <a:t>Country-specific case studies for all Western Balkans including entity-level cases in BH</a:t>
          </a:r>
        </a:p>
      </dgm:t>
    </dgm:pt>
    <dgm:pt modelId="{504A4764-8EAF-4598-BE55-90CB3FB6BCF0}" type="parTrans" cxnId="{4B04F298-5F23-4E3E-8529-AC657589D0BE}">
      <dgm:prSet/>
      <dgm:spPr/>
      <dgm:t>
        <a:bodyPr/>
        <a:lstStyle/>
        <a:p>
          <a:endParaRPr lang="en-US"/>
        </a:p>
      </dgm:t>
    </dgm:pt>
    <dgm:pt modelId="{FB2C03CA-5AC5-4999-B070-0F81783105B4}" type="sibTrans" cxnId="{4B04F298-5F23-4E3E-8529-AC657589D0BE}">
      <dgm:prSet/>
      <dgm:spPr/>
      <dgm:t>
        <a:bodyPr/>
        <a:lstStyle/>
        <a:p>
          <a:endParaRPr lang="en-US"/>
        </a:p>
      </dgm:t>
    </dgm:pt>
    <dgm:pt modelId="{796A9894-9A5F-4E6F-AB00-DD9D3CFEAB53}">
      <dgm:prSet phldrT="[Text]"/>
      <dgm:spPr/>
      <dgm:t>
        <a:bodyPr/>
        <a:lstStyle/>
        <a:p>
          <a:r>
            <a:rPr lang="en-US" dirty="0" smtClean="0"/>
            <a:t>Advice to the Governments on policy changes that promote  activation</a:t>
          </a:r>
          <a:endParaRPr lang="en-US" dirty="0"/>
        </a:p>
      </dgm:t>
    </dgm:pt>
    <dgm:pt modelId="{FF15FE66-1F73-4AED-9C5C-4C5B6305782C}" type="parTrans" cxnId="{0494BB6E-DEF5-4E12-A2CE-3BC33FBA2BF2}">
      <dgm:prSet/>
      <dgm:spPr/>
      <dgm:t>
        <a:bodyPr/>
        <a:lstStyle/>
        <a:p>
          <a:endParaRPr lang="en-US"/>
        </a:p>
      </dgm:t>
    </dgm:pt>
    <dgm:pt modelId="{8759460E-2EC1-4E16-90A2-0963F271C67F}" type="sibTrans" cxnId="{0494BB6E-DEF5-4E12-A2CE-3BC33FBA2BF2}">
      <dgm:prSet/>
      <dgm:spPr/>
      <dgm:t>
        <a:bodyPr/>
        <a:lstStyle/>
        <a:p>
          <a:endParaRPr lang="en-US"/>
        </a:p>
      </dgm:t>
    </dgm:pt>
    <dgm:pt modelId="{8933D766-9E1F-41D5-8E40-1E986737E784}">
      <dgm:prSet phldrT="[Text]"/>
      <dgm:spPr/>
      <dgm:t>
        <a:bodyPr/>
        <a:lstStyle/>
        <a:p>
          <a:r>
            <a:rPr lang="en-US" dirty="0" smtClean="0"/>
            <a:t>Assistance on how to implement activation policies</a:t>
          </a:r>
          <a:endParaRPr lang="en-US" dirty="0"/>
        </a:p>
      </dgm:t>
    </dgm:pt>
    <dgm:pt modelId="{9277C27D-DCF0-4012-B01F-EB99BEE4C854}" type="parTrans" cxnId="{8B76448A-652E-4EFC-94AD-C9ACC0558598}">
      <dgm:prSet/>
      <dgm:spPr/>
      <dgm:t>
        <a:bodyPr/>
        <a:lstStyle/>
        <a:p>
          <a:endParaRPr lang="en-US"/>
        </a:p>
      </dgm:t>
    </dgm:pt>
    <dgm:pt modelId="{57940908-4207-41FF-BB67-712551060968}" type="sibTrans" cxnId="{8B76448A-652E-4EFC-94AD-C9ACC0558598}">
      <dgm:prSet/>
      <dgm:spPr/>
      <dgm:t>
        <a:bodyPr/>
        <a:lstStyle/>
        <a:p>
          <a:endParaRPr lang="en-US"/>
        </a:p>
      </dgm:t>
    </dgm:pt>
    <dgm:pt modelId="{D09AEF87-B399-4079-A8A8-FDF0D0C6D4CB}" type="pres">
      <dgm:prSet presAssocID="{53A2D357-1126-476A-8A43-983916EDD0D1}" presName="Name0" presStyleCnt="0">
        <dgm:presLayoutVars>
          <dgm:dir/>
          <dgm:resizeHandles val="exact"/>
        </dgm:presLayoutVars>
      </dgm:prSet>
      <dgm:spPr/>
    </dgm:pt>
    <dgm:pt modelId="{69A1DC4B-8D69-4E86-AFE0-0A5441EA4DCD}" type="pres">
      <dgm:prSet presAssocID="{24D9B548-DC3E-414A-9F55-FBD000978E4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962D3-E5E5-494D-8D8E-477AFB60B0C1}" type="pres">
      <dgm:prSet presAssocID="{3D50CD79-BB4A-4E02-98B4-74C562BE15BF}" presName="sibTrans" presStyleCnt="0"/>
      <dgm:spPr/>
    </dgm:pt>
    <dgm:pt modelId="{8102235F-F52B-4D98-86FD-C09AF1144D54}" type="pres">
      <dgm:prSet presAssocID="{8AB67B86-6493-4583-AB70-089160014D5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0B0C3-87E5-4473-98D8-23D06C2B2561}" type="pres">
      <dgm:prSet presAssocID="{FB2C03CA-5AC5-4999-B070-0F81783105B4}" presName="sibTrans" presStyleCnt="0"/>
      <dgm:spPr/>
    </dgm:pt>
    <dgm:pt modelId="{87595630-9853-4A5F-A9ED-9838821FB373}" type="pres">
      <dgm:prSet presAssocID="{796A9894-9A5F-4E6F-AB00-DD9D3CFEAB5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A9E82-BF68-47FC-92F3-B5199F801B92}" type="pres">
      <dgm:prSet presAssocID="{8759460E-2EC1-4E16-90A2-0963F271C67F}" presName="sibTrans" presStyleCnt="0"/>
      <dgm:spPr/>
    </dgm:pt>
    <dgm:pt modelId="{0A24F006-66C8-45EA-B6CC-CE797D1638D3}" type="pres">
      <dgm:prSet presAssocID="{8933D766-9E1F-41D5-8E40-1E986737E78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76448A-652E-4EFC-94AD-C9ACC0558598}" srcId="{53A2D357-1126-476A-8A43-983916EDD0D1}" destId="{8933D766-9E1F-41D5-8E40-1E986737E784}" srcOrd="3" destOrd="0" parTransId="{9277C27D-DCF0-4012-B01F-EB99BEE4C854}" sibTransId="{57940908-4207-41FF-BB67-712551060968}"/>
    <dgm:cxn modelId="{ACC7FEC5-2603-4009-A7B3-B4B3BB283FA8}" srcId="{53A2D357-1126-476A-8A43-983916EDD0D1}" destId="{24D9B548-DC3E-414A-9F55-FBD000978E42}" srcOrd="0" destOrd="0" parTransId="{DBE57EE7-3D87-4D68-94A6-E7008A6A2CF8}" sibTransId="{3D50CD79-BB4A-4E02-98B4-74C562BE15BF}"/>
    <dgm:cxn modelId="{2E5B19F7-4DFA-403C-9226-C69846B41A8E}" type="presOf" srcId="{8933D766-9E1F-41D5-8E40-1E986737E784}" destId="{0A24F006-66C8-45EA-B6CC-CE797D1638D3}" srcOrd="0" destOrd="0" presId="urn:microsoft.com/office/officeart/2005/8/layout/hList6"/>
    <dgm:cxn modelId="{FA2186B4-734B-4474-A439-3FF9161C5648}" type="presOf" srcId="{8AB67B86-6493-4583-AB70-089160014D5F}" destId="{8102235F-F52B-4D98-86FD-C09AF1144D54}" srcOrd="0" destOrd="0" presId="urn:microsoft.com/office/officeart/2005/8/layout/hList6"/>
    <dgm:cxn modelId="{FE095987-7218-454E-8305-6E1594BE76EE}" type="presOf" srcId="{53A2D357-1126-476A-8A43-983916EDD0D1}" destId="{D09AEF87-B399-4079-A8A8-FDF0D0C6D4CB}" srcOrd="0" destOrd="0" presId="urn:microsoft.com/office/officeart/2005/8/layout/hList6"/>
    <dgm:cxn modelId="{4B04F298-5F23-4E3E-8529-AC657589D0BE}" srcId="{53A2D357-1126-476A-8A43-983916EDD0D1}" destId="{8AB67B86-6493-4583-AB70-089160014D5F}" srcOrd="1" destOrd="0" parTransId="{504A4764-8EAF-4598-BE55-90CB3FB6BCF0}" sibTransId="{FB2C03CA-5AC5-4999-B070-0F81783105B4}"/>
    <dgm:cxn modelId="{6F81E8B6-F657-4D0D-AC96-F438155C8D4B}" type="presOf" srcId="{796A9894-9A5F-4E6F-AB00-DD9D3CFEAB53}" destId="{87595630-9853-4A5F-A9ED-9838821FB373}" srcOrd="0" destOrd="0" presId="urn:microsoft.com/office/officeart/2005/8/layout/hList6"/>
    <dgm:cxn modelId="{0494BB6E-DEF5-4E12-A2CE-3BC33FBA2BF2}" srcId="{53A2D357-1126-476A-8A43-983916EDD0D1}" destId="{796A9894-9A5F-4E6F-AB00-DD9D3CFEAB53}" srcOrd="2" destOrd="0" parTransId="{FF15FE66-1F73-4AED-9C5C-4C5B6305782C}" sibTransId="{8759460E-2EC1-4E16-90A2-0963F271C67F}"/>
    <dgm:cxn modelId="{CCF89679-860E-4961-B522-5F0563491ED7}" type="presOf" srcId="{24D9B548-DC3E-414A-9F55-FBD000978E42}" destId="{69A1DC4B-8D69-4E86-AFE0-0A5441EA4DCD}" srcOrd="0" destOrd="0" presId="urn:microsoft.com/office/officeart/2005/8/layout/hList6"/>
    <dgm:cxn modelId="{021E9E39-C483-4BEA-B7F6-5F569523EC7C}" type="presParOf" srcId="{D09AEF87-B399-4079-A8A8-FDF0D0C6D4CB}" destId="{69A1DC4B-8D69-4E86-AFE0-0A5441EA4DCD}" srcOrd="0" destOrd="0" presId="urn:microsoft.com/office/officeart/2005/8/layout/hList6"/>
    <dgm:cxn modelId="{583D21B0-0109-485D-9425-63F0E31D5217}" type="presParOf" srcId="{D09AEF87-B399-4079-A8A8-FDF0D0C6D4CB}" destId="{661962D3-E5E5-494D-8D8E-477AFB60B0C1}" srcOrd="1" destOrd="0" presId="urn:microsoft.com/office/officeart/2005/8/layout/hList6"/>
    <dgm:cxn modelId="{B116C71B-5AA6-42D4-A7D2-34339DD42590}" type="presParOf" srcId="{D09AEF87-B399-4079-A8A8-FDF0D0C6D4CB}" destId="{8102235F-F52B-4D98-86FD-C09AF1144D54}" srcOrd="2" destOrd="0" presId="urn:microsoft.com/office/officeart/2005/8/layout/hList6"/>
    <dgm:cxn modelId="{0FEE5B5B-7C90-4865-9087-A2E60042A8BA}" type="presParOf" srcId="{D09AEF87-B399-4079-A8A8-FDF0D0C6D4CB}" destId="{7960B0C3-87E5-4473-98D8-23D06C2B2561}" srcOrd="3" destOrd="0" presId="urn:microsoft.com/office/officeart/2005/8/layout/hList6"/>
    <dgm:cxn modelId="{BB346C3D-6219-4831-A77D-627D15012149}" type="presParOf" srcId="{D09AEF87-B399-4079-A8A8-FDF0D0C6D4CB}" destId="{87595630-9853-4A5F-A9ED-9838821FB373}" srcOrd="4" destOrd="0" presId="urn:microsoft.com/office/officeart/2005/8/layout/hList6"/>
    <dgm:cxn modelId="{B276270F-564B-4483-AE30-B11B9A113528}" type="presParOf" srcId="{D09AEF87-B399-4079-A8A8-FDF0D0C6D4CB}" destId="{E7DA9E82-BF68-47FC-92F3-B5199F801B92}" srcOrd="5" destOrd="0" presId="urn:microsoft.com/office/officeart/2005/8/layout/hList6"/>
    <dgm:cxn modelId="{494F73EF-FF56-4DF4-BED1-02548CF83149}" type="presParOf" srcId="{D09AEF87-B399-4079-A8A8-FDF0D0C6D4CB}" destId="{0A24F006-66C8-45EA-B6CC-CE797D1638D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A7B081-7212-4947-A532-482575F0F930}" type="doc">
      <dgm:prSet loTypeId="urn:microsoft.com/office/officeart/2005/8/layout/hProcess4" loCatId="process" qsTypeId="urn:microsoft.com/office/officeart/2005/8/quickstyle/simple2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71A1E7DA-DE68-4BA8-AA3F-F3D6D271B83C}">
      <dgm:prSet phldrT="[Text]" custT="1"/>
      <dgm:spPr/>
      <dgm:t>
        <a:bodyPr/>
        <a:lstStyle/>
        <a:p>
          <a:r>
            <a:rPr lang="en-US" sz="1600" dirty="0" smtClean="0"/>
            <a:t>Activation for Who? PROFILING</a:t>
          </a:r>
          <a:endParaRPr lang="en-US" sz="1600" dirty="0"/>
        </a:p>
      </dgm:t>
    </dgm:pt>
    <dgm:pt modelId="{B0A3CA1A-B688-45A6-BD34-C93F08D21040}" type="parTrans" cxnId="{B948A176-966D-467D-A654-65544BD7AA6D}">
      <dgm:prSet/>
      <dgm:spPr/>
      <dgm:t>
        <a:bodyPr/>
        <a:lstStyle/>
        <a:p>
          <a:endParaRPr lang="en-US"/>
        </a:p>
      </dgm:t>
    </dgm:pt>
    <dgm:pt modelId="{361BF168-BFC1-4DB6-B1F0-29055768DBFC}" type="sibTrans" cxnId="{B948A176-966D-467D-A654-65544BD7AA6D}">
      <dgm:prSet/>
      <dgm:spPr/>
      <dgm:t>
        <a:bodyPr/>
        <a:lstStyle/>
        <a:p>
          <a:endParaRPr lang="en-US"/>
        </a:p>
      </dgm:t>
    </dgm:pt>
    <dgm:pt modelId="{1BB51E52-7979-4E81-B63C-456EDCD2DB37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(Dis)Incentives in Benefit Design</a:t>
          </a:r>
          <a:endParaRPr lang="en-US" sz="1600" dirty="0">
            <a:solidFill>
              <a:schemeClr val="tx1"/>
            </a:solidFill>
          </a:endParaRPr>
        </a:p>
      </dgm:t>
    </dgm:pt>
    <dgm:pt modelId="{BD785599-FF45-4A72-8D25-A9097EC20ED3}" type="parTrans" cxnId="{ED5D6369-28FE-49A3-B9E6-FF3E438A1EF9}">
      <dgm:prSet/>
      <dgm:spPr/>
      <dgm:t>
        <a:bodyPr/>
        <a:lstStyle/>
        <a:p>
          <a:endParaRPr lang="en-US"/>
        </a:p>
      </dgm:t>
    </dgm:pt>
    <dgm:pt modelId="{73AA7C9F-1B85-4B62-8EC1-8A141522ACEA}" type="sibTrans" cxnId="{ED5D6369-28FE-49A3-B9E6-FF3E438A1EF9}">
      <dgm:prSet/>
      <dgm:spPr/>
      <dgm:t>
        <a:bodyPr/>
        <a:lstStyle/>
        <a:p>
          <a:endParaRPr lang="en-US"/>
        </a:p>
      </dgm:t>
    </dgm:pt>
    <dgm:pt modelId="{6C07C27C-5A9D-4EE4-B94F-D3F1374AE77F}">
      <dgm:prSet phldrT="[Text]" custT="1"/>
      <dgm:spPr/>
      <dgm:t>
        <a:bodyPr/>
        <a:lstStyle/>
        <a:p>
          <a:r>
            <a:rPr lang="en-US" sz="1400" dirty="0" smtClean="0"/>
            <a:t>Benefit formula</a:t>
          </a:r>
          <a:endParaRPr lang="en-US" sz="1400" dirty="0"/>
        </a:p>
      </dgm:t>
    </dgm:pt>
    <dgm:pt modelId="{1FA7AA75-CE6A-45D3-944F-0B9BBC6420F5}" type="parTrans" cxnId="{2FA73967-4287-46F7-853A-3D614B5440D8}">
      <dgm:prSet/>
      <dgm:spPr/>
      <dgm:t>
        <a:bodyPr/>
        <a:lstStyle/>
        <a:p>
          <a:endParaRPr lang="en-US"/>
        </a:p>
      </dgm:t>
    </dgm:pt>
    <dgm:pt modelId="{E63E217C-6DEB-4989-8267-551E6F1D7A69}" type="sibTrans" cxnId="{2FA73967-4287-46F7-853A-3D614B5440D8}">
      <dgm:prSet/>
      <dgm:spPr/>
      <dgm:t>
        <a:bodyPr/>
        <a:lstStyle/>
        <a:p>
          <a:endParaRPr lang="en-US"/>
        </a:p>
      </dgm:t>
    </dgm:pt>
    <dgm:pt modelId="{5CB0F2BA-172C-4005-9C0B-8D6055AE2FCB}">
      <dgm:prSet phldrT="[Text]" custT="1"/>
      <dgm:spPr/>
      <dgm:t>
        <a:bodyPr/>
        <a:lstStyle/>
        <a:p>
          <a:r>
            <a:rPr lang="en-US" sz="1600" dirty="0" smtClean="0"/>
            <a:t>Institutional Readiness for Activation Policies</a:t>
          </a:r>
          <a:endParaRPr lang="en-US" sz="1600" dirty="0"/>
        </a:p>
      </dgm:t>
    </dgm:pt>
    <dgm:pt modelId="{37CC340A-A7BC-41E6-B567-46E73EA6FDFF}" type="parTrans" cxnId="{335C430F-4491-4A2A-95C3-BA634BA59701}">
      <dgm:prSet/>
      <dgm:spPr/>
      <dgm:t>
        <a:bodyPr/>
        <a:lstStyle/>
        <a:p>
          <a:endParaRPr lang="en-US"/>
        </a:p>
      </dgm:t>
    </dgm:pt>
    <dgm:pt modelId="{DEE06C86-2AFC-409B-B62B-90956145BA4C}" type="sibTrans" cxnId="{335C430F-4491-4A2A-95C3-BA634BA59701}">
      <dgm:prSet/>
      <dgm:spPr/>
      <dgm:t>
        <a:bodyPr/>
        <a:lstStyle/>
        <a:p>
          <a:endParaRPr lang="en-US"/>
        </a:p>
      </dgm:t>
    </dgm:pt>
    <dgm:pt modelId="{1C74C68B-5EEA-473A-A917-3FB9B8FF2E24}">
      <dgm:prSet phldrT="[Text]" custT="1"/>
      <dgm:spPr/>
      <dgm:t>
        <a:bodyPr/>
        <a:lstStyle/>
        <a:p>
          <a:r>
            <a:rPr lang="en-US" sz="1400" dirty="0" smtClean="0"/>
            <a:t>Coordination between welfare and employment services </a:t>
          </a:r>
          <a:endParaRPr lang="en-US" sz="1400" dirty="0"/>
        </a:p>
      </dgm:t>
    </dgm:pt>
    <dgm:pt modelId="{F52CD05C-33FA-42C6-84C1-3327CD0E4BCB}" type="parTrans" cxnId="{564A4885-6C80-46DE-B5EB-1568F1F780E1}">
      <dgm:prSet/>
      <dgm:spPr/>
      <dgm:t>
        <a:bodyPr/>
        <a:lstStyle/>
        <a:p>
          <a:endParaRPr lang="en-US"/>
        </a:p>
      </dgm:t>
    </dgm:pt>
    <dgm:pt modelId="{A9F25E50-E533-4D30-AA8C-D8F75F486B58}" type="sibTrans" cxnId="{564A4885-6C80-46DE-B5EB-1568F1F780E1}">
      <dgm:prSet/>
      <dgm:spPr/>
      <dgm:t>
        <a:bodyPr/>
        <a:lstStyle/>
        <a:p>
          <a:endParaRPr lang="en-US"/>
        </a:p>
      </dgm:t>
    </dgm:pt>
    <dgm:pt modelId="{4F1DE978-20F2-4A27-B67F-184C224E0A86}">
      <dgm:prSet phldrT="[Text]" custT="1"/>
      <dgm:spPr/>
      <dgm:t>
        <a:bodyPr/>
        <a:lstStyle/>
        <a:p>
          <a:r>
            <a:rPr lang="en-US" sz="1400" dirty="0" smtClean="0"/>
            <a:t>Specific activation policies and ALMPs </a:t>
          </a:r>
          <a:endParaRPr lang="en-US" sz="1400" dirty="0"/>
        </a:p>
      </dgm:t>
    </dgm:pt>
    <dgm:pt modelId="{55D609A8-8431-4339-BD18-7A002FF7C5FF}" type="parTrans" cxnId="{40589978-4C7F-4817-B469-B984B16D650C}">
      <dgm:prSet/>
      <dgm:spPr/>
      <dgm:t>
        <a:bodyPr/>
        <a:lstStyle/>
        <a:p>
          <a:endParaRPr lang="en-US"/>
        </a:p>
      </dgm:t>
    </dgm:pt>
    <dgm:pt modelId="{0283F3A6-672F-4768-A49E-F996BCFAAE1C}" type="sibTrans" cxnId="{40589978-4C7F-4817-B469-B984B16D650C}">
      <dgm:prSet/>
      <dgm:spPr/>
      <dgm:t>
        <a:bodyPr/>
        <a:lstStyle/>
        <a:p>
          <a:endParaRPr lang="en-US"/>
        </a:p>
      </dgm:t>
    </dgm:pt>
    <dgm:pt modelId="{A0AB33F5-E16C-400A-87A2-AE0A371A38ED}">
      <dgm:prSet phldrT="[Text]" custT="1"/>
      <dgm:spPr/>
      <dgm:t>
        <a:bodyPr/>
        <a:lstStyle/>
        <a:p>
          <a:r>
            <a:rPr lang="en-US" sz="16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Target Groups?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94077D-E2CF-44A7-9EBE-F518C960675F}" type="parTrans" cxnId="{F799C767-7EC8-4CF5-99A0-406F9878DC7D}">
      <dgm:prSet/>
      <dgm:spPr/>
      <dgm:t>
        <a:bodyPr/>
        <a:lstStyle/>
        <a:p>
          <a:endParaRPr lang="en-US"/>
        </a:p>
      </dgm:t>
    </dgm:pt>
    <dgm:pt modelId="{B0C58654-68E2-4BEC-B5B1-08365B3D0B32}" type="sibTrans" cxnId="{F799C767-7EC8-4CF5-99A0-406F9878DC7D}">
      <dgm:prSet/>
      <dgm:spPr/>
      <dgm:t>
        <a:bodyPr/>
        <a:lstStyle/>
        <a:p>
          <a:endParaRPr lang="en-US"/>
        </a:p>
      </dgm:t>
    </dgm:pt>
    <dgm:pt modelId="{EFEC97EB-0EBB-4519-9E94-563E21E06297}">
      <dgm:prSet phldrT="[Text]" custT="1"/>
      <dgm:spPr/>
      <dgm:t>
        <a:bodyPr/>
        <a:lstStyle/>
        <a:p>
          <a:r>
            <a:rPr lang="en-US" sz="1400" smtClean="0"/>
            <a:t>Inactive</a:t>
          </a:r>
          <a:endParaRPr lang="en-US" sz="1400" dirty="0"/>
        </a:p>
      </dgm:t>
    </dgm:pt>
    <dgm:pt modelId="{762F5F29-2146-410E-9097-62136693272F}" type="parTrans" cxnId="{CD5F051C-8439-442C-9678-88672269EE0A}">
      <dgm:prSet/>
      <dgm:spPr/>
      <dgm:t>
        <a:bodyPr/>
        <a:lstStyle/>
        <a:p>
          <a:endParaRPr lang="en-US"/>
        </a:p>
      </dgm:t>
    </dgm:pt>
    <dgm:pt modelId="{4132626B-9865-48F5-9FBD-3A4A5FC75E78}" type="sibTrans" cxnId="{CD5F051C-8439-442C-9678-88672269EE0A}">
      <dgm:prSet/>
      <dgm:spPr/>
      <dgm:t>
        <a:bodyPr/>
        <a:lstStyle/>
        <a:p>
          <a:endParaRPr lang="en-US"/>
        </a:p>
      </dgm:t>
    </dgm:pt>
    <dgm:pt modelId="{8955F843-E7AC-4CE1-8293-195FF8B3A0CF}">
      <dgm:prSet phldrT="[Text]" custT="1"/>
      <dgm:spPr/>
      <dgm:t>
        <a:bodyPr/>
        <a:lstStyle/>
        <a:p>
          <a:r>
            <a:rPr lang="en-US" sz="1400" dirty="0" smtClean="0"/>
            <a:t>Employability barriers (skills, experience, etc.)</a:t>
          </a:r>
          <a:endParaRPr lang="en-US" sz="1400" dirty="0"/>
        </a:p>
      </dgm:t>
    </dgm:pt>
    <dgm:pt modelId="{E1E6D8EA-1FC0-40DB-BAEA-3635CA40CCF4}" type="parTrans" cxnId="{60B67280-2463-4A2C-9E4C-CAEFDC17E3D1}">
      <dgm:prSet/>
      <dgm:spPr/>
      <dgm:t>
        <a:bodyPr/>
        <a:lstStyle/>
        <a:p>
          <a:endParaRPr lang="en-US"/>
        </a:p>
      </dgm:t>
    </dgm:pt>
    <dgm:pt modelId="{2820FC4B-FE17-4916-95A0-335C2EB41399}" type="sibTrans" cxnId="{60B67280-2463-4A2C-9E4C-CAEFDC17E3D1}">
      <dgm:prSet/>
      <dgm:spPr/>
      <dgm:t>
        <a:bodyPr/>
        <a:lstStyle/>
        <a:p>
          <a:endParaRPr lang="en-US"/>
        </a:p>
      </dgm:t>
    </dgm:pt>
    <dgm:pt modelId="{8FCA04D6-DEF4-40F8-8C02-DF0DD4BE7B44}">
      <dgm:prSet phldrT="[Text]" custT="1"/>
      <dgm:spPr/>
      <dgm:t>
        <a:bodyPr/>
        <a:lstStyle/>
        <a:p>
          <a:r>
            <a:rPr lang="en-US" sz="1400" dirty="0" smtClean="0"/>
            <a:t>Unemployed</a:t>
          </a:r>
          <a:endParaRPr lang="en-US" sz="1400" dirty="0"/>
        </a:p>
      </dgm:t>
    </dgm:pt>
    <dgm:pt modelId="{EDC8045E-5A6A-435C-BB19-036A14FCADED}" type="parTrans" cxnId="{3F6D56D1-A9A7-489B-82EF-3F53E2044AFC}">
      <dgm:prSet/>
      <dgm:spPr/>
      <dgm:t>
        <a:bodyPr/>
        <a:lstStyle/>
        <a:p>
          <a:endParaRPr lang="en-US"/>
        </a:p>
      </dgm:t>
    </dgm:pt>
    <dgm:pt modelId="{F66409BB-25E5-46FA-83E0-C077521E7391}" type="sibTrans" cxnId="{3F6D56D1-A9A7-489B-82EF-3F53E2044AFC}">
      <dgm:prSet/>
      <dgm:spPr/>
      <dgm:t>
        <a:bodyPr/>
        <a:lstStyle/>
        <a:p>
          <a:endParaRPr lang="en-US"/>
        </a:p>
      </dgm:t>
    </dgm:pt>
    <dgm:pt modelId="{C0922E08-3BA0-4F71-84A0-45DF055D21F5}">
      <dgm:prSet phldrT="[Text]" custT="1"/>
      <dgm:spPr/>
      <dgm:t>
        <a:bodyPr/>
        <a:lstStyle/>
        <a:p>
          <a:r>
            <a:rPr lang="en-US" sz="1400" dirty="0" smtClean="0"/>
            <a:t>SSN Beneficiaries</a:t>
          </a:r>
          <a:endParaRPr lang="en-US" sz="1400" dirty="0"/>
        </a:p>
      </dgm:t>
    </dgm:pt>
    <dgm:pt modelId="{AE9D327E-8B3B-4087-8AB5-20F3F72F0DF3}" type="parTrans" cxnId="{D50A3861-DB7A-4C06-B7EC-6C721A043FBE}">
      <dgm:prSet/>
      <dgm:spPr/>
      <dgm:t>
        <a:bodyPr/>
        <a:lstStyle/>
        <a:p>
          <a:endParaRPr lang="en-US"/>
        </a:p>
      </dgm:t>
    </dgm:pt>
    <dgm:pt modelId="{1D342C17-5A91-4233-B255-FFD64D2032AB}" type="sibTrans" cxnId="{D50A3861-DB7A-4C06-B7EC-6C721A043FBE}">
      <dgm:prSet/>
      <dgm:spPr/>
      <dgm:t>
        <a:bodyPr/>
        <a:lstStyle/>
        <a:p>
          <a:endParaRPr lang="en-US"/>
        </a:p>
      </dgm:t>
    </dgm:pt>
    <dgm:pt modelId="{0C3FC5FA-5257-45BE-ACB2-58AB5820A676}">
      <dgm:prSet phldrT="[Text]" custT="1"/>
      <dgm:spPr/>
      <dgm:t>
        <a:bodyPr/>
        <a:lstStyle/>
        <a:p>
          <a:r>
            <a:rPr lang="en-US" sz="1400" dirty="0" smtClean="0"/>
            <a:t>Implementation capacity  (financing, staffing, etc.)</a:t>
          </a:r>
          <a:endParaRPr lang="en-US" sz="1400" dirty="0"/>
        </a:p>
      </dgm:t>
    </dgm:pt>
    <dgm:pt modelId="{A61F5EF6-8C93-44F8-85BF-AB7CD999A3CB}" type="parTrans" cxnId="{989F215B-835E-4525-A540-4C9FA891F2E1}">
      <dgm:prSet/>
      <dgm:spPr/>
      <dgm:t>
        <a:bodyPr/>
        <a:lstStyle/>
        <a:p>
          <a:endParaRPr lang="en-US"/>
        </a:p>
      </dgm:t>
    </dgm:pt>
    <dgm:pt modelId="{6A3CF624-8A16-4080-85FF-47CE4010A085}" type="sibTrans" cxnId="{989F215B-835E-4525-A540-4C9FA891F2E1}">
      <dgm:prSet/>
      <dgm:spPr/>
      <dgm:t>
        <a:bodyPr/>
        <a:lstStyle/>
        <a:p>
          <a:endParaRPr lang="en-US"/>
        </a:p>
      </dgm:t>
    </dgm:pt>
    <dgm:pt modelId="{6B84D3D9-2D6B-4496-9B44-A124B91ECFBA}">
      <dgm:prSet phldrT="[Text]" custT="1"/>
      <dgm:spPr/>
      <dgm:t>
        <a:bodyPr/>
        <a:lstStyle/>
        <a:p>
          <a:r>
            <a:rPr lang="en-US" sz="16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Barriers to Work?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D23F9E-5FE9-4E07-A021-C942990AF59D}" type="sibTrans" cxnId="{D4524B69-2355-49EB-876F-3599763C1332}">
      <dgm:prSet/>
      <dgm:spPr/>
      <dgm:t>
        <a:bodyPr/>
        <a:lstStyle/>
        <a:p>
          <a:endParaRPr lang="en-US"/>
        </a:p>
      </dgm:t>
    </dgm:pt>
    <dgm:pt modelId="{662D4189-E4C9-4ABD-9DF6-54A4DD3F469E}" type="parTrans" cxnId="{D4524B69-2355-49EB-876F-3599763C1332}">
      <dgm:prSet/>
      <dgm:spPr/>
      <dgm:t>
        <a:bodyPr/>
        <a:lstStyle/>
        <a:p>
          <a:endParaRPr lang="en-US"/>
        </a:p>
      </dgm:t>
    </dgm:pt>
    <dgm:pt modelId="{A4E429DB-8FE7-4E3E-9EBE-2B289DADA7D3}">
      <dgm:prSet phldrT="[Text]" custT="1"/>
      <dgm:spPr/>
      <dgm:t>
        <a:bodyPr/>
        <a:lstStyle/>
        <a:p>
          <a:r>
            <a:rPr lang="en-US" sz="1400" dirty="0" smtClean="0"/>
            <a:t>Participation constraints</a:t>
          </a:r>
          <a:endParaRPr lang="en-US" sz="1400" dirty="0"/>
        </a:p>
      </dgm:t>
    </dgm:pt>
    <dgm:pt modelId="{BBC6223B-F5B1-400C-9F23-1CDBDFE3EF5E}" type="parTrans" cxnId="{F416FD9C-1745-4300-A51D-1B6EA5AAF26B}">
      <dgm:prSet/>
      <dgm:spPr/>
      <dgm:t>
        <a:bodyPr/>
        <a:lstStyle/>
        <a:p>
          <a:endParaRPr lang="en-US"/>
        </a:p>
      </dgm:t>
    </dgm:pt>
    <dgm:pt modelId="{79D273E7-4455-4EBB-B9E9-A781C2425B87}" type="sibTrans" cxnId="{F416FD9C-1745-4300-A51D-1B6EA5AAF26B}">
      <dgm:prSet/>
      <dgm:spPr/>
      <dgm:t>
        <a:bodyPr/>
        <a:lstStyle/>
        <a:p>
          <a:endParaRPr lang="en-US"/>
        </a:p>
      </dgm:t>
    </dgm:pt>
    <dgm:pt modelId="{67D53730-8C7F-4AB9-8D0B-4BEDD2670EC2}">
      <dgm:prSet phldrT="[Text]" custT="1"/>
      <dgm:spPr/>
      <dgm:t>
        <a:bodyPr/>
        <a:lstStyle/>
        <a:p>
          <a:r>
            <a:rPr lang="en-US" sz="1400" dirty="0" smtClean="0"/>
            <a:t>Generosity/’package’</a:t>
          </a:r>
          <a:endParaRPr lang="en-US" sz="1400" dirty="0"/>
        </a:p>
      </dgm:t>
    </dgm:pt>
    <dgm:pt modelId="{8E6A2F15-765F-43CB-B751-64F0DF9E9EFD}" type="parTrans" cxnId="{E72A8B29-8BBF-4D53-86F9-2E85E63B3591}">
      <dgm:prSet/>
      <dgm:spPr/>
      <dgm:t>
        <a:bodyPr/>
        <a:lstStyle/>
        <a:p>
          <a:endParaRPr lang="en-US"/>
        </a:p>
      </dgm:t>
    </dgm:pt>
    <dgm:pt modelId="{1193F457-B263-482E-AC8A-C5C582A30C3B}" type="sibTrans" cxnId="{E72A8B29-8BBF-4D53-86F9-2E85E63B3591}">
      <dgm:prSet/>
      <dgm:spPr/>
      <dgm:t>
        <a:bodyPr/>
        <a:lstStyle/>
        <a:p>
          <a:endParaRPr lang="en-US"/>
        </a:p>
      </dgm:t>
    </dgm:pt>
    <dgm:pt modelId="{23910B0B-5979-447A-9C45-E70342C15467}">
      <dgm:prSet phldrT="[Text]" custT="1"/>
      <dgm:spPr/>
      <dgm:t>
        <a:bodyPr/>
        <a:lstStyle/>
        <a:p>
          <a:r>
            <a:rPr lang="en-US" sz="1400" dirty="0" smtClean="0"/>
            <a:t>Mutual obligations</a:t>
          </a:r>
          <a:endParaRPr lang="en-US" sz="1400" dirty="0"/>
        </a:p>
      </dgm:t>
    </dgm:pt>
    <dgm:pt modelId="{37CF6875-C9AF-45CB-B4AC-64DC40FE0DCA}" type="parTrans" cxnId="{22369C18-B6DF-4A26-92FA-44C88F51BE08}">
      <dgm:prSet/>
      <dgm:spPr/>
      <dgm:t>
        <a:bodyPr/>
        <a:lstStyle/>
        <a:p>
          <a:endParaRPr lang="en-US"/>
        </a:p>
      </dgm:t>
    </dgm:pt>
    <dgm:pt modelId="{BE2CB7BC-89A6-443C-9CAA-C83F192CF140}" type="sibTrans" cxnId="{22369C18-B6DF-4A26-92FA-44C88F51BE08}">
      <dgm:prSet/>
      <dgm:spPr/>
      <dgm:t>
        <a:bodyPr/>
        <a:lstStyle/>
        <a:p>
          <a:endParaRPr lang="en-US"/>
        </a:p>
      </dgm:t>
    </dgm:pt>
    <dgm:pt modelId="{E5BD2DB1-DB36-4C3E-870D-49B27E604E7A}">
      <dgm:prSet phldrT="[Text]" custT="1"/>
      <dgm:spPr/>
      <dgm:t>
        <a:bodyPr/>
        <a:lstStyle/>
        <a:p>
          <a:r>
            <a:rPr lang="en-US" sz="1400" dirty="0" smtClean="0"/>
            <a:t>Duration/ phase out</a:t>
          </a:r>
          <a:endParaRPr lang="en-US" sz="1400" dirty="0"/>
        </a:p>
      </dgm:t>
    </dgm:pt>
    <dgm:pt modelId="{F911F93E-B983-4ECB-B10E-92B539DB8DB9}" type="parTrans" cxnId="{41A8BDDA-9A85-4409-8073-D3D8E63E5CC3}">
      <dgm:prSet/>
      <dgm:spPr/>
      <dgm:t>
        <a:bodyPr/>
        <a:lstStyle/>
        <a:p>
          <a:endParaRPr lang="en-US"/>
        </a:p>
      </dgm:t>
    </dgm:pt>
    <dgm:pt modelId="{B62BA8EA-6230-43C1-8DB4-E3BEACE907C3}" type="sibTrans" cxnId="{41A8BDDA-9A85-4409-8073-D3D8E63E5CC3}">
      <dgm:prSet/>
      <dgm:spPr/>
      <dgm:t>
        <a:bodyPr/>
        <a:lstStyle/>
        <a:p>
          <a:endParaRPr lang="en-US"/>
        </a:p>
      </dgm:t>
    </dgm:pt>
    <dgm:pt modelId="{10EAA8A3-CBCA-4CC3-8DDB-A60F53D2E158}">
      <dgm:prSet phldrT="[Text]" custT="1"/>
      <dgm:spPr/>
      <dgm:t>
        <a:bodyPr/>
        <a:lstStyle/>
        <a:p>
          <a:r>
            <a:rPr lang="en-US" sz="1400" dirty="0" smtClean="0"/>
            <a:t>(Dis)incentives in tax and benefit systems</a:t>
          </a:r>
          <a:endParaRPr lang="en-US" sz="1400" dirty="0"/>
        </a:p>
      </dgm:t>
    </dgm:pt>
    <dgm:pt modelId="{A1AA064E-F771-41EE-B300-DFC3D494B3C4}" type="parTrans" cxnId="{6A5F242B-8798-4C8B-A20B-D827B1826C46}">
      <dgm:prSet/>
      <dgm:spPr/>
      <dgm:t>
        <a:bodyPr/>
        <a:lstStyle/>
        <a:p>
          <a:endParaRPr lang="en-US"/>
        </a:p>
      </dgm:t>
    </dgm:pt>
    <dgm:pt modelId="{D7A0C063-B72E-40EB-B450-E58A6BE3007B}" type="sibTrans" cxnId="{6A5F242B-8798-4C8B-A20B-D827B1826C46}">
      <dgm:prSet/>
      <dgm:spPr/>
      <dgm:t>
        <a:bodyPr/>
        <a:lstStyle/>
        <a:p>
          <a:endParaRPr lang="en-US"/>
        </a:p>
      </dgm:t>
    </dgm:pt>
    <dgm:pt modelId="{3B9601BE-9A07-4128-939F-7C11D923241E}">
      <dgm:prSet phldrT="[Text]" custT="1"/>
      <dgm:spPr/>
      <dgm:t>
        <a:bodyPr/>
        <a:lstStyle/>
        <a:p>
          <a:r>
            <a:rPr lang="en-US" sz="1400" dirty="0" smtClean="0"/>
            <a:t>Earned income disregards</a:t>
          </a:r>
          <a:endParaRPr lang="en-US" sz="1400" dirty="0"/>
        </a:p>
      </dgm:t>
    </dgm:pt>
    <dgm:pt modelId="{0ADFF18E-8B2A-42F6-9BDD-5E9B32EB0653}" type="parTrans" cxnId="{BC18EB69-65DD-4B9E-8470-4782DAB15762}">
      <dgm:prSet/>
      <dgm:spPr/>
      <dgm:t>
        <a:bodyPr/>
        <a:lstStyle/>
        <a:p>
          <a:endParaRPr lang="en-US"/>
        </a:p>
      </dgm:t>
    </dgm:pt>
    <dgm:pt modelId="{7F6281E5-09E9-47CC-A33A-E04691255369}" type="sibTrans" cxnId="{BC18EB69-65DD-4B9E-8470-4782DAB15762}">
      <dgm:prSet/>
      <dgm:spPr/>
      <dgm:t>
        <a:bodyPr/>
        <a:lstStyle/>
        <a:p>
          <a:endParaRPr lang="en-US"/>
        </a:p>
      </dgm:t>
    </dgm:pt>
    <dgm:pt modelId="{9225F0DD-52B1-4467-AD61-713330A7D487}" type="pres">
      <dgm:prSet presAssocID="{64A7B081-7212-4947-A532-482575F0F9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5A5EAD-29C7-47BB-8591-968BAB651A6D}" type="pres">
      <dgm:prSet presAssocID="{64A7B081-7212-4947-A532-482575F0F930}" presName="tSp" presStyleCnt="0"/>
      <dgm:spPr/>
      <dgm:t>
        <a:bodyPr/>
        <a:lstStyle/>
        <a:p>
          <a:endParaRPr lang="en-US"/>
        </a:p>
      </dgm:t>
    </dgm:pt>
    <dgm:pt modelId="{F206F616-B36E-4FB1-BBF9-0533BA5F42D3}" type="pres">
      <dgm:prSet presAssocID="{64A7B081-7212-4947-A532-482575F0F930}" presName="bSp" presStyleCnt="0"/>
      <dgm:spPr/>
      <dgm:t>
        <a:bodyPr/>
        <a:lstStyle/>
        <a:p>
          <a:endParaRPr lang="en-US"/>
        </a:p>
      </dgm:t>
    </dgm:pt>
    <dgm:pt modelId="{E1B8AB0C-E9F4-4DBE-B2DD-7194E0B1C310}" type="pres">
      <dgm:prSet presAssocID="{64A7B081-7212-4947-A532-482575F0F930}" presName="process" presStyleCnt="0"/>
      <dgm:spPr/>
      <dgm:t>
        <a:bodyPr/>
        <a:lstStyle/>
        <a:p>
          <a:endParaRPr lang="en-US"/>
        </a:p>
      </dgm:t>
    </dgm:pt>
    <dgm:pt modelId="{ACEBD96F-CA98-460C-B867-C478F919D3D4}" type="pres">
      <dgm:prSet presAssocID="{71A1E7DA-DE68-4BA8-AA3F-F3D6D271B83C}" presName="composite1" presStyleCnt="0"/>
      <dgm:spPr/>
      <dgm:t>
        <a:bodyPr/>
        <a:lstStyle/>
        <a:p>
          <a:endParaRPr lang="en-US"/>
        </a:p>
      </dgm:t>
    </dgm:pt>
    <dgm:pt modelId="{F9372027-2CDD-42BD-9FC7-E9369847A46A}" type="pres">
      <dgm:prSet presAssocID="{71A1E7DA-DE68-4BA8-AA3F-F3D6D271B83C}" presName="dummyNode1" presStyleLbl="node1" presStyleIdx="0" presStyleCnt="3"/>
      <dgm:spPr/>
      <dgm:t>
        <a:bodyPr/>
        <a:lstStyle/>
        <a:p>
          <a:endParaRPr lang="en-US"/>
        </a:p>
      </dgm:t>
    </dgm:pt>
    <dgm:pt modelId="{06D6E32C-01B6-4D27-BD7E-1A0E85BFC6D4}" type="pres">
      <dgm:prSet presAssocID="{71A1E7DA-DE68-4BA8-AA3F-F3D6D271B83C}" presName="childNode1" presStyleLbl="bgAcc1" presStyleIdx="0" presStyleCnt="3" custScaleX="108344" custScaleY="240903" custLinFactNeighborX="674" custLinFactNeighborY="-19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2607F-AFFC-4492-8386-136622B34B6A}" type="pres">
      <dgm:prSet presAssocID="{71A1E7DA-DE68-4BA8-AA3F-F3D6D271B83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CCACA-A07E-49F6-8516-B163C4AEE7F5}" type="pres">
      <dgm:prSet presAssocID="{71A1E7DA-DE68-4BA8-AA3F-F3D6D271B83C}" presName="parentNode1" presStyleLbl="node1" presStyleIdx="0" presStyleCnt="3" custScaleX="114251" custScaleY="96524" custLinFactNeighborX="-16192" custLinFactNeighborY="710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ADE00-EAF2-46A1-B642-E0225DC4E692}" type="pres">
      <dgm:prSet presAssocID="{71A1E7DA-DE68-4BA8-AA3F-F3D6D271B83C}" presName="connSite1" presStyleCnt="0"/>
      <dgm:spPr/>
      <dgm:t>
        <a:bodyPr/>
        <a:lstStyle/>
        <a:p>
          <a:endParaRPr lang="en-US"/>
        </a:p>
      </dgm:t>
    </dgm:pt>
    <dgm:pt modelId="{97061581-12DC-43A0-8F21-1A5DCFB787DE}" type="pres">
      <dgm:prSet presAssocID="{361BF168-BFC1-4DB6-B1F0-29055768DBFC}" presName="Name9" presStyleLbl="sibTrans2D1" presStyleIdx="0" presStyleCnt="2"/>
      <dgm:spPr/>
      <dgm:t>
        <a:bodyPr/>
        <a:lstStyle/>
        <a:p>
          <a:endParaRPr lang="en-US"/>
        </a:p>
      </dgm:t>
    </dgm:pt>
    <dgm:pt modelId="{6B190EE6-7964-48DB-83AA-B4B158FB171B}" type="pres">
      <dgm:prSet presAssocID="{1BB51E52-7979-4E81-B63C-456EDCD2DB37}" presName="composite2" presStyleCnt="0"/>
      <dgm:spPr/>
      <dgm:t>
        <a:bodyPr/>
        <a:lstStyle/>
        <a:p>
          <a:endParaRPr lang="en-US"/>
        </a:p>
      </dgm:t>
    </dgm:pt>
    <dgm:pt modelId="{8FF30BAB-6868-4964-8B32-03827520092A}" type="pres">
      <dgm:prSet presAssocID="{1BB51E52-7979-4E81-B63C-456EDCD2DB37}" presName="dummyNode2" presStyleLbl="node1" presStyleIdx="0" presStyleCnt="3"/>
      <dgm:spPr/>
      <dgm:t>
        <a:bodyPr/>
        <a:lstStyle/>
        <a:p>
          <a:endParaRPr lang="en-US"/>
        </a:p>
      </dgm:t>
    </dgm:pt>
    <dgm:pt modelId="{3BA4C347-B9CD-4C0A-BC6B-A62C4A89F773}" type="pres">
      <dgm:prSet presAssocID="{1BB51E52-7979-4E81-B63C-456EDCD2DB37}" presName="childNode2" presStyleLbl="bgAcc1" presStyleIdx="1" presStyleCnt="3" custScaleX="108344" custScaleY="242121" custLinFactNeighborX="674" custLinFactNeighborY="-19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4B3E9-D083-4373-9A18-40DA88681CDD}" type="pres">
      <dgm:prSet presAssocID="{1BB51E52-7979-4E81-B63C-456EDCD2DB37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1481E-9054-475F-AA75-A0C37785F7A5}" type="pres">
      <dgm:prSet presAssocID="{1BB51E52-7979-4E81-B63C-456EDCD2DB37}" presName="parentNode2" presStyleLbl="node1" presStyleIdx="1" presStyleCnt="3" custScaleX="102290" custScaleY="89416" custLinFactY="-29161" custLinFactNeighborX="-1757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AA63A-5CF2-4F65-8660-77FA771495CD}" type="pres">
      <dgm:prSet presAssocID="{1BB51E52-7979-4E81-B63C-456EDCD2DB37}" presName="connSite2" presStyleCnt="0"/>
      <dgm:spPr/>
      <dgm:t>
        <a:bodyPr/>
        <a:lstStyle/>
        <a:p>
          <a:endParaRPr lang="en-US"/>
        </a:p>
      </dgm:t>
    </dgm:pt>
    <dgm:pt modelId="{2F30D5C6-AC97-49A1-869B-8FD77033A09D}" type="pres">
      <dgm:prSet presAssocID="{73AA7C9F-1B85-4B62-8EC1-8A141522ACEA}" presName="Name18" presStyleLbl="sibTrans2D1" presStyleIdx="1" presStyleCnt="2"/>
      <dgm:spPr/>
      <dgm:t>
        <a:bodyPr/>
        <a:lstStyle/>
        <a:p>
          <a:endParaRPr lang="en-US"/>
        </a:p>
      </dgm:t>
    </dgm:pt>
    <dgm:pt modelId="{2266AE15-9B6F-4E6C-B02B-7443ED6F6F85}" type="pres">
      <dgm:prSet presAssocID="{5CB0F2BA-172C-4005-9C0B-8D6055AE2FCB}" presName="composite1" presStyleCnt="0"/>
      <dgm:spPr/>
      <dgm:t>
        <a:bodyPr/>
        <a:lstStyle/>
        <a:p>
          <a:endParaRPr lang="en-US"/>
        </a:p>
      </dgm:t>
    </dgm:pt>
    <dgm:pt modelId="{93DE4E0C-A1E8-4E10-A058-004A8F94412D}" type="pres">
      <dgm:prSet presAssocID="{5CB0F2BA-172C-4005-9C0B-8D6055AE2FCB}" presName="dummyNode1" presStyleLbl="node1" presStyleIdx="1" presStyleCnt="3"/>
      <dgm:spPr/>
      <dgm:t>
        <a:bodyPr/>
        <a:lstStyle/>
        <a:p>
          <a:endParaRPr lang="en-US"/>
        </a:p>
      </dgm:t>
    </dgm:pt>
    <dgm:pt modelId="{7D460390-AF75-4FE7-9AF2-4B3754B6EAEB}" type="pres">
      <dgm:prSet presAssocID="{5CB0F2BA-172C-4005-9C0B-8D6055AE2FCB}" presName="childNode1" presStyleLbl="bgAcc1" presStyleIdx="2" presStyleCnt="3" custScaleX="112145" custScaleY="244429" custLinFactNeighborX="-86" custLinFactNeighborY="-10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8FDB5-6431-4B09-907B-9400DF157412}" type="pres">
      <dgm:prSet presAssocID="{5CB0F2BA-172C-4005-9C0B-8D6055AE2FC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D7BCA-30BC-4248-ABE4-A2B402B9B03C}" type="pres">
      <dgm:prSet presAssocID="{5CB0F2BA-172C-4005-9C0B-8D6055AE2FCB}" presName="parentNode1" presStyleLbl="node1" presStyleIdx="2" presStyleCnt="3" custScaleX="124865" custScaleY="111178" custLinFactNeighborX="-18866" custLinFactNeighborY="733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18DEC-43FD-44E2-BBDF-8BC3B1BE28A6}" type="pres">
      <dgm:prSet presAssocID="{5CB0F2BA-172C-4005-9C0B-8D6055AE2FCB}" presName="connSite1" presStyleCnt="0"/>
      <dgm:spPr/>
      <dgm:t>
        <a:bodyPr/>
        <a:lstStyle/>
        <a:p>
          <a:endParaRPr lang="en-US"/>
        </a:p>
      </dgm:t>
    </dgm:pt>
  </dgm:ptLst>
  <dgm:cxnLst>
    <dgm:cxn modelId="{F799C767-7EC8-4CF5-99A0-406F9878DC7D}" srcId="{71A1E7DA-DE68-4BA8-AA3F-F3D6D271B83C}" destId="{A0AB33F5-E16C-400A-87A2-AE0A371A38ED}" srcOrd="0" destOrd="0" parTransId="{EE94077D-E2CF-44A7-9EBE-F518C960675F}" sibTransId="{B0C58654-68E2-4BEC-B5B1-08365B3D0B32}"/>
    <dgm:cxn modelId="{DE95E1D4-7962-4228-B02D-86AB2C457E34}" type="presOf" srcId="{4F1DE978-20F2-4A27-B67F-184C224E0A86}" destId="{6C28FDB5-6431-4B09-907B-9400DF157412}" srcOrd="1" destOrd="1" presId="urn:microsoft.com/office/officeart/2005/8/layout/hProcess4"/>
    <dgm:cxn modelId="{00CCBE89-8FFA-44BF-80CD-A46709249927}" type="presOf" srcId="{6C07C27C-5A9D-4EE4-B94F-D3F1374AE77F}" destId="{3BA4C347-B9CD-4C0A-BC6B-A62C4A89F773}" srcOrd="0" destOrd="0" presId="urn:microsoft.com/office/officeart/2005/8/layout/hProcess4"/>
    <dgm:cxn modelId="{6DE4FF90-6A26-4D55-8D97-8FD14EB3E6AD}" type="presOf" srcId="{10EAA8A3-CBCA-4CC3-8DDB-A60F53D2E158}" destId="{3BA4C347-B9CD-4C0A-BC6B-A62C4A89F773}" srcOrd="0" destOrd="4" presId="urn:microsoft.com/office/officeart/2005/8/layout/hProcess4"/>
    <dgm:cxn modelId="{33853471-3FBD-4A3D-853E-6112C9C72D75}" type="presOf" srcId="{3B9601BE-9A07-4128-939F-7C11D923241E}" destId="{3BA4C347-B9CD-4C0A-BC6B-A62C4A89F773}" srcOrd="0" destOrd="5" presId="urn:microsoft.com/office/officeart/2005/8/layout/hProcess4"/>
    <dgm:cxn modelId="{357F5D71-A7B8-4311-BE26-67193920CC75}" type="presOf" srcId="{73AA7C9F-1B85-4B62-8EC1-8A141522ACEA}" destId="{2F30D5C6-AC97-49A1-869B-8FD77033A09D}" srcOrd="0" destOrd="0" presId="urn:microsoft.com/office/officeart/2005/8/layout/hProcess4"/>
    <dgm:cxn modelId="{55573DCC-74C6-46A1-AA80-55FBC878E557}" type="presOf" srcId="{8955F843-E7AC-4CE1-8293-195FF8B3A0CF}" destId="{A9A2607F-AFFC-4492-8386-136622B34B6A}" srcOrd="1" destOrd="5" presId="urn:microsoft.com/office/officeart/2005/8/layout/hProcess4"/>
    <dgm:cxn modelId="{335C430F-4491-4A2A-95C3-BA634BA59701}" srcId="{64A7B081-7212-4947-A532-482575F0F930}" destId="{5CB0F2BA-172C-4005-9C0B-8D6055AE2FCB}" srcOrd="2" destOrd="0" parTransId="{37CC340A-A7BC-41E6-B567-46E73EA6FDFF}" sibTransId="{DEE06C86-2AFC-409B-B62B-90956145BA4C}"/>
    <dgm:cxn modelId="{3E57B664-4DF1-429E-91EF-68D4303D87A9}" type="presOf" srcId="{0C3FC5FA-5257-45BE-ACB2-58AB5820A676}" destId="{7D460390-AF75-4FE7-9AF2-4B3754B6EAEB}" srcOrd="0" destOrd="2" presId="urn:microsoft.com/office/officeart/2005/8/layout/hProcess4"/>
    <dgm:cxn modelId="{194A4847-A176-45B4-B41B-54B7285400DD}" type="presOf" srcId="{8FCA04D6-DEF4-40F8-8C02-DF0DD4BE7B44}" destId="{A9A2607F-AFFC-4492-8386-136622B34B6A}" srcOrd="1" destOrd="2" presId="urn:microsoft.com/office/officeart/2005/8/layout/hProcess4"/>
    <dgm:cxn modelId="{BC18EB69-65DD-4B9E-8470-4782DAB15762}" srcId="{1BB51E52-7979-4E81-B63C-456EDCD2DB37}" destId="{3B9601BE-9A07-4128-939F-7C11D923241E}" srcOrd="5" destOrd="0" parTransId="{0ADFF18E-8B2A-42F6-9BDD-5E9B32EB0653}" sibTransId="{7F6281E5-09E9-47CC-A33A-E04691255369}"/>
    <dgm:cxn modelId="{D8D4C932-0B26-443B-B500-3B9445F5E6F2}" type="presOf" srcId="{6B84D3D9-2D6B-4496-9B44-A124B91ECFBA}" destId="{A9A2607F-AFFC-4492-8386-136622B34B6A}" srcOrd="1" destOrd="4" presId="urn:microsoft.com/office/officeart/2005/8/layout/hProcess4"/>
    <dgm:cxn modelId="{9B0BFDC4-9FFC-4348-A79D-B8FFB7EC6871}" type="presOf" srcId="{3B9601BE-9A07-4128-939F-7C11D923241E}" destId="{41E4B3E9-D083-4373-9A18-40DA88681CDD}" srcOrd="1" destOrd="5" presId="urn:microsoft.com/office/officeart/2005/8/layout/hProcess4"/>
    <dgm:cxn modelId="{40589978-4C7F-4817-B469-B984B16D650C}" srcId="{5CB0F2BA-172C-4005-9C0B-8D6055AE2FCB}" destId="{4F1DE978-20F2-4A27-B67F-184C224E0A86}" srcOrd="1" destOrd="0" parTransId="{55D609A8-8431-4339-BD18-7A002FF7C5FF}" sibTransId="{0283F3A6-672F-4768-A49E-F996BCFAAE1C}"/>
    <dgm:cxn modelId="{EEFB3D9F-79E1-4FD9-AE5C-0B7E3C6C5EA6}" type="presOf" srcId="{A4E429DB-8FE7-4E3E-9EBE-2B289DADA7D3}" destId="{A9A2607F-AFFC-4492-8386-136622B34B6A}" srcOrd="1" destOrd="6" presId="urn:microsoft.com/office/officeart/2005/8/layout/hProcess4"/>
    <dgm:cxn modelId="{8008AE31-E1EE-4242-B945-53B43BD04292}" type="presOf" srcId="{361BF168-BFC1-4DB6-B1F0-29055768DBFC}" destId="{97061581-12DC-43A0-8F21-1A5DCFB787DE}" srcOrd="0" destOrd="0" presId="urn:microsoft.com/office/officeart/2005/8/layout/hProcess4"/>
    <dgm:cxn modelId="{6A5F242B-8798-4C8B-A20B-D827B1826C46}" srcId="{1BB51E52-7979-4E81-B63C-456EDCD2DB37}" destId="{10EAA8A3-CBCA-4CC3-8DDB-A60F53D2E158}" srcOrd="4" destOrd="0" parTransId="{A1AA064E-F771-41EE-B300-DFC3D494B3C4}" sibTransId="{D7A0C063-B72E-40EB-B450-E58A6BE3007B}"/>
    <dgm:cxn modelId="{89849D17-0669-44D9-8606-13A888BBDEA4}" type="presOf" srcId="{1C74C68B-5EEA-473A-A917-3FB9B8FF2E24}" destId="{7D460390-AF75-4FE7-9AF2-4B3754B6EAEB}" srcOrd="0" destOrd="0" presId="urn:microsoft.com/office/officeart/2005/8/layout/hProcess4"/>
    <dgm:cxn modelId="{D50A3861-DB7A-4C06-B7EC-6C721A043FBE}" srcId="{A0AB33F5-E16C-400A-87A2-AE0A371A38ED}" destId="{C0922E08-3BA0-4F71-84A0-45DF055D21F5}" srcOrd="2" destOrd="0" parTransId="{AE9D327E-8B3B-4087-8AB5-20F3F72F0DF3}" sibTransId="{1D342C17-5A91-4233-B255-FFD64D2032AB}"/>
    <dgm:cxn modelId="{E72A8B29-8BBF-4D53-86F9-2E85E63B3591}" srcId="{1BB51E52-7979-4E81-B63C-456EDCD2DB37}" destId="{67D53730-8C7F-4AB9-8D0B-4BEDD2670EC2}" srcOrd="1" destOrd="0" parTransId="{8E6A2F15-765F-43CB-B751-64F0DF9E9EFD}" sibTransId="{1193F457-B263-482E-AC8A-C5C582A30C3B}"/>
    <dgm:cxn modelId="{B948A176-966D-467D-A654-65544BD7AA6D}" srcId="{64A7B081-7212-4947-A532-482575F0F930}" destId="{71A1E7DA-DE68-4BA8-AA3F-F3D6D271B83C}" srcOrd="0" destOrd="0" parTransId="{B0A3CA1A-B688-45A6-BD34-C93F08D21040}" sibTransId="{361BF168-BFC1-4DB6-B1F0-29055768DBFC}"/>
    <dgm:cxn modelId="{4D9ECB86-2A65-409F-9E97-F08ED049CCB3}" type="presOf" srcId="{5CB0F2BA-172C-4005-9C0B-8D6055AE2FCB}" destId="{77DD7BCA-30BC-4248-ABE4-A2B402B9B03C}" srcOrd="0" destOrd="0" presId="urn:microsoft.com/office/officeart/2005/8/layout/hProcess4"/>
    <dgm:cxn modelId="{9410712B-7A42-4DC7-BD9E-7E311C709EE1}" type="presOf" srcId="{23910B0B-5979-447A-9C45-E70342C15467}" destId="{41E4B3E9-D083-4373-9A18-40DA88681CDD}" srcOrd="1" destOrd="2" presId="urn:microsoft.com/office/officeart/2005/8/layout/hProcess4"/>
    <dgm:cxn modelId="{D3E3864D-ECDF-43AA-AFBD-C82571A4CD73}" type="presOf" srcId="{1C74C68B-5EEA-473A-A917-3FB9B8FF2E24}" destId="{6C28FDB5-6431-4B09-907B-9400DF157412}" srcOrd="1" destOrd="0" presId="urn:microsoft.com/office/officeart/2005/8/layout/hProcess4"/>
    <dgm:cxn modelId="{001B2552-6901-4A4D-9F47-D90407316E95}" type="presOf" srcId="{E5BD2DB1-DB36-4C3E-870D-49B27E604E7A}" destId="{41E4B3E9-D083-4373-9A18-40DA88681CDD}" srcOrd="1" destOrd="3" presId="urn:microsoft.com/office/officeart/2005/8/layout/hProcess4"/>
    <dgm:cxn modelId="{E0A1CDAC-F02A-4AF5-BD0D-686CAA264B96}" type="presOf" srcId="{EFEC97EB-0EBB-4519-9E94-563E21E06297}" destId="{A9A2607F-AFFC-4492-8386-136622B34B6A}" srcOrd="1" destOrd="1" presId="urn:microsoft.com/office/officeart/2005/8/layout/hProcess4"/>
    <dgm:cxn modelId="{D4524B69-2355-49EB-876F-3599763C1332}" srcId="{71A1E7DA-DE68-4BA8-AA3F-F3D6D271B83C}" destId="{6B84D3D9-2D6B-4496-9B44-A124B91ECFBA}" srcOrd="1" destOrd="0" parTransId="{662D4189-E4C9-4ABD-9DF6-54A4DD3F469E}" sibTransId="{01D23F9E-5FE9-4E07-A021-C942990AF59D}"/>
    <dgm:cxn modelId="{845D46A5-6B61-462A-9FD4-912E250034C6}" type="presOf" srcId="{A0AB33F5-E16C-400A-87A2-AE0A371A38ED}" destId="{A9A2607F-AFFC-4492-8386-136622B34B6A}" srcOrd="1" destOrd="0" presId="urn:microsoft.com/office/officeart/2005/8/layout/hProcess4"/>
    <dgm:cxn modelId="{ED5D6369-28FE-49A3-B9E6-FF3E438A1EF9}" srcId="{64A7B081-7212-4947-A532-482575F0F930}" destId="{1BB51E52-7979-4E81-B63C-456EDCD2DB37}" srcOrd="1" destOrd="0" parTransId="{BD785599-FF45-4A72-8D25-A9097EC20ED3}" sibTransId="{73AA7C9F-1B85-4B62-8EC1-8A141522ACEA}"/>
    <dgm:cxn modelId="{0E4F2849-04A3-4E57-B732-DAFED9829367}" type="presOf" srcId="{71A1E7DA-DE68-4BA8-AA3F-F3D6D271B83C}" destId="{489CCACA-A07E-49F6-8516-B163C4AEE7F5}" srcOrd="0" destOrd="0" presId="urn:microsoft.com/office/officeart/2005/8/layout/hProcess4"/>
    <dgm:cxn modelId="{6EF58D5F-B6DD-4528-9448-2C27D367C77E}" type="presOf" srcId="{E5BD2DB1-DB36-4C3E-870D-49B27E604E7A}" destId="{3BA4C347-B9CD-4C0A-BC6B-A62C4A89F773}" srcOrd="0" destOrd="3" presId="urn:microsoft.com/office/officeart/2005/8/layout/hProcess4"/>
    <dgm:cxn modelId="{DE6E8896-BB9E-43A5-8D8B-5D0B88FFC467}" type="presOf" srcId="{4F1DE978-20F2-4A27-B67F-184C224E0A86}" destId="{7D460390-AF75-4FE7-9AF2-4B3754B6EAEB}" srcOrd="0" destOrd="1" presId="urn:microsoft.com/office/officeart/2005/8/layout/hProcess4"/>
    <dgm:cxn modelId="{989F215B-835E-4525-A540-4C9FA891F2E1}" srcId="{5CB0F2BA-172C-4005-9C0B-8D6055AE2FCB}" destId="{0C3FC5FA-5257-45BE-ACB2-58AB5820A676}" srcOrd="2" destOrd="0" parTransId="{A61F5EF6-8C93-44F8-85BF-AB7CD999A3CB}" sibTransId="{6A3CF624-8A16-4080-85FF-47CE4010A085}"/>
    <dgm:cxn modelId="{3F6D56D1-A9A7-489B-82EF-3F53E2044AFC}" srcId="{A0AB33F5-E16C-400A-87A2-AE0A371A38ED}" destId="{8FCA04D6-DEF4-40F8-8C02-DF0DD4BE7B44}" srcOrd="1" destOrd="0" parTransId="{EDC8045E-5A6A-435C-BB19-036A14FCADED}" sibTransId="{F66409BB-25E5-46FA-83E0-C077521E7391}"/>
    <dgm:cxn modelId="{54CBBCAB-0C85-4F3D-9F2F-948CF964D4CB}" type="presOf" srcId="{A4E429DB-8FE7-4E3E-9EBE-2B289DADA7D3}" destId="{06D6E32C-01B6-4D27-BD7E-1A0E85BFC6D4}" srcOrd="0" destOrd="6" presId="urn:microsoft.com/office/officeart/2005/8/layout/hProcess4"/>
    <dgm:cxn modelId="{41A8BDDA-9A85-4409-8073-D3D8E63E5CC3}" srcId="{1BB51E52-7979-4E81-B63C-456EDCD2DB37}" destId="{E5BD2DB1-DB36-4C3E-870D-49B27E604E7A}" srcOrd="3" destOrd="0" parTransId="{F911F93E-B983-4ECB-B10E-92B539DB8DB9}" sibTransId="{B62BA8EA-6230-43C1-8DB4-E3BEACE907C3}"/>
    <dgm:cxn modelId="{C3462C7D-08F4-4A8F-B3E2-5D54E4A0D0B8}" type="presOf" srcId="{C0922E08-3BA0-4F71-84A0-45DF055D21F5}" destId="{A9A2607F-AFFC-4492-8386-136622B34B6A}" srcOrd="1" destOrd="3" presId="urn:microsoft.com/office/officeart/2005/8/layout/hProcess4"/>
    <dgm:cxn modelId="{B6E16DB4-3891-46F7-8F02-396237F0FFB1}" type="presOf" srcId="{A0AB33F5-E16C-400A-87A2-AE0A371A38ED}" destId="{06D6E32C-01B6-4D27-BD7E-1A0E85BFC6D4}" srcOrd="0" destOrd="0" presId="urn:microsoft.com/office/officeart/2005/8/layout/hProcess4"/>
    <dgm:cxn modelId="{55DDB874-B5EE-40BC-996B-883D4EBFCF28}" type="presOf" srcId="{67D53730-8C7F-4AB9-8D0B-4BEDD2670EC2}" destId="{3BA4C347-B9CD-4C0A-BC6B-A62C4A89F773}" srcOrd="0" destOrd="1" presId="urn:microsoft.com/office/officeart/2005/8/layout/hProcess4"/>
    <dgm:cxn modelId="{22369C18-B6DF-4A26-92FA-44C88F51BE08}" srcId="{1BB51E52-7979-4E81-B63C-456EDCD2DB37}" destId="{23910B0B-5979-447A-9C45-E70342C15467}" srcOrd="2" destOrd="0" parTransId="{37CF6875-C9AF-45CB-B4AC-64DC40FE0DCA}" sibTransId="{BE2CB7BC-89A6-443C-9CAA-C83F192CF140}"/>
    <dgm:cxn modelId="{90CE702B-7E62-4C23-A01F-6980835E249A}" type="presOf" srcId="{6B84D3D9-2D6B-4496-9B44-A124B91ECFBA}" destId="{06D6E32C-01B6-4D27-BD7E-1A0E85BFC6D4}" srcOrd="0" destOrd="4" presId="urn:microsoft.com/office/officeart/2005/8/layout/hProcess4"/>
    <dgm:cxn modelId="{CD5F051C-8439-442C-9678-88672269EE0A}" srcId="{A0AB33F5-E16C-400A-87A2-AE0A371A38ED}" destId="{EFEC97EB-0EBB-4519-9E94-563E21E06297}" srcOrd="0" destOrd="0" parTransId="{762F5F29-2146-410E-9097-62136693272F}" sibTransId="{4132626B-9865-48F5-9FBD-3A4A5FC75E78}"/>
    <dgm:cxn modelId="{CADD4BC4-F153-44CD-B80F-19173F2FD2F6}" type="presOf" srcId="{EFEC97EB-0EBB-4519-9E94-563E21E06297}" destId="{06D6E32C-01B6-4D27-BD7E-1A0E85BFC6D4}" srcOrd="0" destOrd="1" presId="urn:microsoft.com/office/officeart/2005/8/layout/hProcess4"/>
    <dgm:cxn modelId="{2A7B2655-080F-47F2-A8AB-9087D6359F6F}" type="presOf" srcId="{8955F843-E7AC-4CE1-8293-195FF8B3A0CF}" destId="{06D6E32C-01B6-4D27-BD7E-1A0E85BFC6D4}" srcOrd="0" destOrd="5" presId="urn:microsoft.com/office/officeart/2005/8/layout/hProcess4"/>
    <dgm:cxn modelId="{DF676CAD-0FD6-4D99-959F-396EC1F82819}" type="presOf" srcId="{67D53730-8C7F-4AB9-8D0B-4BEDD2670EC2}" destId="{41E4B3E9-D083-4373-9A18-40DA88681CDD}" srcOrd="1" destOrd="1" presId="urn:microsoft.com/office/officeart/2005/8/layout/hProcess4"/>
    <dgm:cxn modelId="{F416FD9C-1745-4300-A51D-1B6EA5AAF26B}" srcId="{6B84D3D9-2D6B-4496-9B44-A124B91ECFBA}" destId="{A4E429DB-8FE7-4E3E-9EBE-2B289DADA7D3}" srcOrd="1" destOrd="0" parTransId="{BBC6223B-F5B1-400C-9F23-1CDBDFE3EF5E}" sibTransId="{79D273E7-4455-4EBB-B9E9-A781C2425B87}"/>
    <dgm:cxn modelId="{F45AB837-F491-4AFC-8056-EC0DD5F56456}" type="presOf" srcId="{1BB51E52-7979-4E81-B63C-456EDCD2DB37}" destId="{F0B1481E-9054-475F-AA75-A0C37785F7A5}" srcOrd="0" destOrd="0" presId="urn:microsoft.com/office/officeart/2005/8/layout/hProcess4"/>
    <dgm:cxn modelId="{2FA73967-4287-46F7-853A-3D614B5440D8}" srcId="{1BB51E52-7979-4E81-B63C-456EDCD2DB37}" destId="{6C07C27C-5A9D-4EE4-B94F-D3F1374AE77F}" srcOrd="0" destOrd="0" parTransId="{1FA7AA75-CE6A-45D3-944F-0B9BBC6420F5}" sibTransId="{E63E217C-6DEB-4989-8267-551E6F1D7A69}"/>
    <dgm:cxn modelId="{564A4885-6C80-46DE-B5EB-1568F1F780E1}" srcId="{5CB0F2BA-172C-4005-9C0B-8D6055AE2FCB}" destId="{1C74C68B-5EEA-473A-A917-3FB9B8FF2E24}" srcOrd="0" destOrd="0" parTransId="{F52CD05C-33FA-42C6-84C1-3327CD0E4BCB}" sibTransId="{A9F25E50-E533-4D30-AA8C-D8F75F486B58}"/>
    <dgm:cxn modelId="{60B67280-2463-4A2C-9E4C-CAEFDC17E3D1}" srcId="{6B84D3D9-2D6B-4496-9B44-A124B91ECFBA}" destId="{8955F843-E7AC-4CE1-8293-195FF8B3A0CF}" srcOrd="0" destOrd="0" parTransId="{E1E6D8EA-1FC0-40DB-BAEA-3635CA40CCF4}" sibTransId="{2820FC4B-FE17-4916-95A0-335C2EB41399}"/>
    <dgm:cxn modelId="{05CFC7E3-7966-4428-8CD7-C47F4634F957}" type="presOf" srcId="{64A7B081-7212-4947-A532-482575F0F930}" destId="{9225F0DD-52B1-4467-AD61-713330A7D487}" srcOrd="0" destOrd="0" presId="urn:microsoft.com/office/officeart/2005/8/layout/hProcess4"/>
    <dgm:cxn modelId="{52F15DA7-5BCD-43D5-BE2C-790C3D4D3B6D}" type="presOf" srcId="{23910B0B-5979-447A-9C45-E70342C15467}" destId="{3BA4C347-B9CD-4C0A-BC6B-A62C4A89F773}" srcOrd="0" destOrd="2" presId="urn:microsoft.com/office/officeart/2005/8/layout/hProcess4"/>
    <dgm:cxn modelId="{086DBC5D-95A1-487F-98EC-562A9ECBB140}" type="presOf" srcId="{0C3FC5FA-5257-45BE-ACB2-58AB5820A676}" destId="{6C28FDB5-6431-4B09-907B-9400DF157412}" srcOrd="1" destOrd="2" presId="urn:microsoft.com/office/officeart/2005/8/layout/hProcess4"/>
    <dgm:cxn modelId="{0C853754-4A8C-402D-8187-105100C7B4BB}" type="presOf" srcId="{10EAA8A3-CBCA-4CC3-8DDB-A60F53D2E158}" destId="{41E4B3E9-D083-4373-9A18-40DA88681CDD}" srcOrd="1" destOrd="4" presId="urn:microsoft.com/office/officeart/2005/8/layout/hProcess4"/>
    <dgm:cxn modelId="{6B6634D5-97CE-4717-960C-37041C5A0116}" type="presOf" srcId="{8FCA04D6-DEF4-40F8-8C02-DF0DD4BE7B44}" destId="{06D6E32C-01B6-4D27-BD7E-1A0E85BFC6D4}" srcOrd="0" destOrd="2" presId="urn:microsoft.com/office/officeart/2005/8/layout/hProcess4"/>
    <dgm:cxn modelId="{1EAC6BDC-0F27-43B5-A700-92D5AA232B59}" type="presOf" srcId="{6C07C27C-5A9D-4EE4-B94F-D3F1374AE77F}" destId="{41E4B3E9-D083-4373-9A18-40DA88681CDD}" srcOrd="1" destOrd="0" presId="urn:microsoft.com/office/officeart/2005/8/layout/hProcess4"/>
    <dgm:cxn modelId="{2190A90B-86D1-4827-8A94-924AF0D96A49}" type="presOf" srcId="{C0922E08-3BA0-4F71-84A0-45DF055D21F5}" destId="{06D6E32C-01B6-4D27-BD7E-1A0E85BFC6D4}" srcOrd="0" destOrd="3" presId="urn:microsoft.com/office/officeart/2005/8/layout/hProcess4"/>
    <dgm:cxn modelId="{F5FC0D62-2F57-4A91-B4E0-9F6B82213377}" type="presParOf" srcId="{9225F0DD-52B1-4467-AD61-713330A7D487}" destId="{F25A5EAD-29C7-47BB-8591-968BAB651A6D}" srcOrd="0" destOrd="0" presId="urn:microsoft.com/office/officeart/2005/8/layout/hProcess4"/>
    <dgm:cxn modelId="{3FB55821-009C-40F8-BD66-49E0CC573385}" type="presParOf" srcId="{9225F0DD-52B1-4467-AD61-713330A7D487}" destId="{F206F616-B36E-4FB1-BBF9-0533BA5F42D3}" srcOrd="1" destOrd="0" presId="urn:microsoft.com/office/officeart/2005/8/layout/hProcess4"/>
    <dgm:cxn modelId="{72637A68-FCB8-4474-BD81-AEF7AB3148A0}" type="presParOf" srcId="{9225F0DD-52B1-4467-AD61-713330A7D487}" destId="{E1B8AB0C-E9F4-4DBE-B2DD-7194E0B1C310}" srcOrd="2" destOrd="0" presId="urn:microsoft.com/office/officeart/2005/8/layout/hProcess4"/>
    <dgm:cxn modelId="{B4C68374-2F29-4040-BC38-25E3FC548A58}" type="presParOf" srcId="{E1B8AB0C-E9F4-4DBE-B2DD-7194E0B1C310}" destId="{ACEBD96F-CA98-460C-B867-C478F919D3D4}" srcOrd="0" destOrd="0" presId="urn:microsoft.com/office/officeart/2005/8/layout/hProcess4"/>
    <dgm:cxn modelId="{DA3745CC-35BF-4870-8959-F0C1CEB37951}" type="presParOf" srcId="{ACEBD96F-CA98-460C-B867-C478F919D3D4}" destId="{F9372027-2CDD-42BD-9FC7-E9369847A46A}" srcOrd="0" destOrd="0" presId="urn:microsoft.com/office/officeart/2005/8/layout/hProcess4"/>
    <dgm:cxn modelId="{D96568CE-BD60-4090-B39B-E078ACCB7CFC}" type="presParOf" srcId="{ACEBD96F-CA98-460C-B867-C478F919D3D4}" destId="{06D6E32C-01B6-4D27-BD7E-1A0E85BFC6D4}" srcOrd="1" destOrd="0" presId="urn:microsoft.com/office/officeart/2005/8/layout/hProcess4"/>
    <dgm:cxn modelId="{65FB6DC9-280F-4111-B4A6-9E191E1BE6EF}" type="presParOf" srcId="{ACEBD96F-CA98-460C-B867-C478F919D3D4}" destId="{A9A2607F-AFFC-4492-8386-136622B34B6A}" srcOrd="2" destOrd="0" presId="urn:microsoft.com/office/officeart/2005/8/layout/hProcess4"/>
    <dgm:cxn modelId="{A4B03AFF-ABC0-40E1-9665-A28AF6DE331C}" type="presParOf" srcId="{ACEBD96F-CA98-460C-B867-C478F919D3D4}" destId="{489CCACA-A07E-49F6-8516-B163C4AEE7F5}" srcOrd="3" destOrd="0" presId="urn:microsoft.com/office/officeart/2005/8/layout/hProcess4"/>
    <dgm:cxn modelId="{A33C1391-AD8F-4ED1-B495-7516C1E229C2}" type="presParOf" srcId="{ACEBD96F-CA98-460C-B867-C478F919D3D4}" destId="{118ADE00-EAF2-46A1-B642-E0225DC4E692}" srcOrd="4" destOrd="0" presId="urn:microsoft.com/office/officeart/2005/8/layout/hProcess4"/>
    <dgm:cxn modelId="{A3978E5B-5815-4D9C-88FD-6EC3EA2B8259}" type="presParOf" srcId="{E1B8AB0C-E9F4-4DBE-B2DD-7194E0B1C310}" destId="{97061581-12DC-43A0-8F21-1A5DCFB787DE}" srcOrd="1" destOrd="0" presId="urn:microsoft.com/office/officeart/2005/8/layout/hProcess4"/>
    <dgm:cxn modelId="{C6013A49-E0C2-4A3E-B75C-412D98A7E17C}" type="presParOf" srcId="{E1B8AB0C-E9F4-4DBE-B2DD-7194E0B1C310}" destId="{6B190EE6-7964-48DB-83AA-B4B158FB171B}" srcOrd="2" destOrd="0" presId="urn:microsoft.com/office/officeart/2005/8/layout/hProcess4"/>
    <dgm:cxn modelId="{73AE1B36-F40E-43E3-8403-B2DF2F33D275}" type="presParOf" srcId="{6B190EE6-7964-48DB-83AA-B4B158FB171B}" destId="{8FF30BAB-6868-4964-8B32-03827520092A}" srcOrd="0" destOrd="0" presId="urn:microsoft.com/office/officeart/2005/8/layout/hProcess4"/>
    <dgm:cxn modelId="{C9B69D66-D4B1-44CB-9703-DF6E02D743A5}" type="presParOf" srcId="{6B190EE6-7964-48DB-83AA-B4B158FB171B}" destId="{3BA4C347-B9CD-4C0A-BC6B-A62C4A89F773}" srcOrd="1" destOrd="0" presId="urn:microsoft.com/office/officeart/2005/8/layout/hProcess4"/>
    <dgm:cxn modelId="{3F36F525-2DCD-4FE3-9EFE-DADC639E77B1}" type="presParOf" srcId="{6B190EE6-7964-48DB-83AA-B4B158FB171B}" destId="{41E4B3E9-D083-4373-9A18-40DA88681CDD}" srcOrd="2" destOrd="0" presId="urn:microsoft.com/office/officeart/2005/8/layout/hProcess4"/>
    <dgm:cxn modelId="{776318B7-68D9-4AE0-A6FB-935AD9D0A18F}" type="presParOf" srcId="{6B190EE6-7964-48DB-83AA-B4B158FB171B}" destId="{F0B1481E-9054-475F-AA75-A0C37785F7A5}" srcOrd="3" destOrd="0" presId="urn:microsoft.com/office/officeart/2005/8/layout/hProcess4"/>
    <dgm:cxn modelId="{736D35F4-513F-4F29-9937-4ACB2ABA9E71}" type="presParOf" srcId="{6B190EE6-7964-48DB-83AA-B4B158FB171B}" destId="{4C3AA63A-5CF2-4F65-8660-77FA771495CD}" srcOrd="4" destOrd="0" presId="urn:microsoft.com/office/officeart/2005/8/layout/hProcess4"/>
    <dgm:cxn modelId="{483FB0DC-F580-411D-AF4C-0EFA3F9D9095}" type="presParOf" srcId="{E1B8AB0C-E9F4-4DBE-B2DD-7194E0B1C310}" destId="{2F30D5C6-AC97-49A1-869B-8FD77033A09D}" srcOrd="3" destOrd="0" presId="urn:microsoft.com/office/officeart/2005/8/layout/hProcess4"/>
    <dgm:cxn modelId="{4DC143A1-A841-4957-95EE-FACA9FB24B7C}" type="presParOf" srcId="{E1B8AB0C-E9F4-4DBE-B2DD-7194E0B1C310}" destId="{2266AE15-9B6F-4E6C-B02B-7443ED6F6F85}" srcOrd="4" destOrd="0" presId="urn:microsoft.com/office/officeart/2005/8/layout/hProcess4"/>
    <dgm:cxn modelId="{A74F3EB8-5225-4969-A1F1-C8A0C2271AFB}" type="presParOf" srcId="{2266AE15-9B6F-4E6C-B02B-7443ED6F6F85}" destId="{93DE4E0C-A1E8-4E10-A058-004A8F94412D}" srcOrd="0" destOrd="0" presId="urn:microsoft.com/office/officeart/2005/8/layout/hProcess4"/>
    <dgm:cxn modelId="{5D4DA385-D99C-406D-93DE-B80426EFD180}" type="presParOf" srcId="{2266AE15-9B6F-4E6C-B02B-7443ED6F6F85}" destId="{7D460390-AF75-4FE7-9AF2-4B3754B6EAEB}" srcOrd="1" destOrd="0" presId="urn:microsoft.com/office/officeart/2005/8/layout/hProcess4"/>
    <dgm:cxn modelId="{4C127F18-A11B-4C8A-85AB-BADEA66BB8BE}" type="presParOf" srcId="{2266AE15-9B6F-4E6C-B02B-7443ED6F6F85}" destId="{6C28FDB5-6431-4B09-907B-9400DF157412}" srcOrd="2" destOrd="0" presId="urn:microsoft.com/office/officeart/2005/8/layout/hProcess4"/>
    <dgm:cxn modelId="{7EEE169B-1D57-4715-AA42-D5CE2815285C}" type="presParOf" srcId="{2266AE15-9B6F-4E6C-B02B-7443ED6F6F85}" destId="{77DD7BCA-30BC-4248-ABE4-A2B402B9B03C}" srcOrd="3" destOrd="0" presId="urn:microsoft.com/office/officeart/2005/8/layout/hProcess4"/>
    <dgm:cxn modelId="{CDE0A3DF-4CB8-4DC4-B7CE-FB415106EADE}" type="presParOf" srcId="{2266AE15-9B6F-4E6C-B02B-7443ED6F6F85}" destId="{04818DEC-43FD-44E2-BBDF-8BC3B1BE28A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A7B081-7212-4947-A532-482575F0F930}" type="doc">
      <dgm:prSet loTypeId="urn:microsoft.com/office/officeart/2005/8/layout/hProcess4" loCatId="process" qsTypeId="urn:microsoft.com/office/officeart/2005/8/quickstyle/simple2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71A1E7DA-DE68-4BA8-AA3F-F3D6D271B83C}">
      <dgm:prSet phldrT="[Text]" custT="1"/>
      <dgm:spPr/>
      <dgm:t>
        <a:bodyPr/>
        <a:lstStyle/>
        <a:p>
          <a:r>
            <a:rPr lang="en-US" sz="1600" dirty="0" smtClean="0"/>
            <a:t>Activation for Who? PROFILING</a:t>
          </a:r>
          <a:endParaRPr lang="en-US" sz="1600" dirty="0"/>
        </a:p>
      </dgm:t>
    </dgm:pt>
    <dgm:pt modelId="{B0A3CA1A-B688-45A6-BD34-C93F08D21040}" type="parTrans" cxnId="{B948A176-966D-467D-A654-65544BD7AA6D}">
      <dgm:prSet/>
      <dgm:spPr/>
      <dgm:t>
        <a:bodyPr/>
        <a:lstStyle/>
        <a:p>
          <a:endParaRPr lang="en-US"/>
        </a:p>
      </dgm:t>
    </dgm:pt>
    <dgm:pt modelId="{361BF168-BFC1-4DB6-B1F0-29055768DBFC}" type="sibTrans" cxnId="{B948A176-966D-467D-A654-65544BD7AA6D}">
      <dgm:prSet/>
      <dgm:spPr/>
      <dgm:t>
        <a:bodyPr/>
        <a:lstStyle/>
        <a:p>
          <a:endParaRPr lang="en-US"/>
        </a:p>
      </dgm:t>
    </dgm:pt>
    <dgm:pt modelId="{6C07C27C-5A9D-4EE4-B94F-D3F1374AE77F}">
      <dgm:prSet phldrT="[Text]" custT="1"/>
      <dgm:spPr/>
      <dgm:t>
        <a:bodyPr/>
        <a:lstStyle/>
        <a:p>
          <a:endParaRPr lang="en-US" sz="1400" dirty="0"/>
        </a:p>
      </dgm:t>
    </dgm:pt>
    <dgm:pt modelId="{1FA7AA75-CE6A-45D3-944F-0B9BBC6420F5}" type="parTrans" cxnId="{2FA73967-4287-46F7-853A-3D614B5440D8}">
      <dgm:prSet/>
      <dgm:spPr/>
      <dgm:t>
        <a:bodyPr/>
        <a:lstStyle/>
        <a:p>
          <a:endParaRPr lang="en-US"/>
        </a:p>
      </dgm:t>
    </dgm:pt>
    <dgm:pt modelId="{E63E217C-6DEB-4989-8267-551E6F1D7A69}" type="sibTrans" cxnId="{2FA73967-4287-46F7-853A-3D614B5440D8}">
      <dgm:prSet/>
      <dgm:spPr/>
      <dgm:t>
        <a:bodyPr/>
        <a:lstStyle/>
        <a:p>
          <a:endParaRPr lang="en-US"/>
        </a:p>
      </dgm:t>
    </dgm:pt>
    <dgm:pt modelId="{5CB0F2BA-172C-4005-9C0B-8D6055AE2FCB}">
      <dgm:prSet phldrT="[Text]" custT="1"/>
      <dgm:spPr/>
      <dgm:t>
        <a:bodyPr/>
        <a:lstStyle/>
        <a:p>
          <a:r>
            <a:rPr lang="en-US" sz="1600" dirty="0" smtClean="0"/>
            <a:t>Institutional Readiness for Activation Policies</a:t>
          </a:r>
          <a:endParaRPr lang="en-US" sz="1600" dirty="0"/>
        </a:p>
      </dgm:t>
    </dgm:pt>
    <dgm:pt modelId="{37CC340A-A7BC-41E6-B567-46E73EA6FDFF}" type="parTrans" cxnId="{335C430F-4491-4A2A-95C3-BA634BA59701}">
      <dgm:prSet/>
      <dgm:spPr/>
      <dgm:t>
        <a:bodyPr/>
        <a:lstStyle/>
        <a:p>
          <a:endParaRPr lang="en-US"/>
        </a:p>
      </dgm:t>
    </dgm:pt>
    <dgm:pt modelId="{DEE06C86-2AFC-409B-B62B-90956145BA4C}" type="sibTrans" cxnId="{335C430F-4491-4A2A-95C3-BA634BA59701}">
      <dgm:prSet/>
      <dgm:spPr/>
      <dgm:t>
        <a:bodyPr/>
        <a:lstStyle/>
        <a:p>
          <a:endParaRPr lang="en-US"/>
        </a:p>
      </dgm:t>
    </dgm:pt>
    <dgm:pt modelId="{1C74C68B-5EEA-473A-A917-3FB9B8FF2E24}">
      <dgm:prSet phldrT="[Text]" custT="1"/>
      <dgm:spPr/>
      <dgm:t>
        <a:bodyPr/>
        <a:lstStyle/>
        <a:p>
          <a:endParaRPr lang="en-US" sz="1400" dirty="0"/>
        </a:p>
      </dgm:t>
    </dgm:pt>
    <dgm:pt modelId="{F52CD05C-33FA-42C6-84C1-3327CD0E4BCB}" type="parTrans" cxnId="{564A4885-6C80-46DE-B5EB-1568F1F780E1}">
      <dgm:prSet/>
      <dgm:spPr/>
      <dgm:t>
        <a:bodyPr/>
        <a:lstStyle/>
        <a:p>
          <a:endParaRPr lang="en-US"/>
        </a:p>
      </dgm:t>
    </dgm:pt>
    <dgm:pt modelId="{A9F25E50-E533-4D30-AA8C-D8F75F486B58}" type="sibTrans" cxnId="{564A4885-6C80-46DE-B5EB-1568F1F780E1}">
      <dgm:prSet/>
      <dgm:spPr/>
      <dgm:t>
        <a:bodyPr/>
        <a:lstStyle/>
        <a:p>
          <a:endParaRPr lang="en-US"/>
        </a:p>
      </dgm:t>
    </dgm:pt>
    <dgm:pt modelId="{A0AB33F5-E16C-400A-87A2-AE0A371A38ED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6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Target Groups?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94077D-E2CF-44A7-9EBE-F518C960675F}" type="parTrans" cxnId="{F799C767-7EC8-4CF5-99A0-406F9878DC7D}">
      <dgm:prSet/>
      <dgm:spPr/>
      <dgm:t>
        <a:bodyPr/>
        <a:lstStyle/>
        <a:p>
          <a:endParaRPr lang="en-US"/>
        </a:p>
      </dgm:t>
    </dgm:pt>
    <dgm:pt modelId="{B0C58654-68E2-4BEC-B5B1-08365B3D0B32}" type="sibTrans" cxnId="{F799C767-7EC8-4CF5-99A0-406F9878DC7D}">
      <dgm:prSet/>
      <dgm:spPr/>
      <dgm:t>
        <a:bodyPr/>
        <a:lstStyle/>
        <a:p>
          <a:endParaRPr lang="en-US"/>
        </a:p>
      </dgm:t>
    </dgm:pt>
    <dgm:pt modelId="{EFEC97EB-0EBB-4519-9E94-563E21E06297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400" smtClean="0"/>
            <a:t>Inactive</a:t>
          </a:r>
          <a:endParaRPr lang="en-US" sz="1400" dirty="0"/>
        </a:p>
      </dgm:t>
    </dgm:pt>
    <dgm:pt modelId="{762F5F29-2146-410E-9097-62136693272F}" type="parTrans" cxnId="{CD5F051C-8439-442C-9678-88672269EE0A}">
      <dgm:prSet/>
      <dgm:spPr/>
      <dgm:t>
        <a:bodyPr/>
        <a:lstStyle/>
        <a:p>
          <a:endParaRPr lang="en-US"/>
        </a:p>
      </dgm:t>
    </dgm:pt>
    <dgm:pt modelId="{4132626B-9865-48F5-9FBD-3A4A5FC75E78}" type="sibTrans" cxnId="{CD5F051C-8439-442C-9678-88672269EE0A}">
      <dgm:prSet/>
      <dgm:spPr/>
      <dgm:t>
        <a:bodyPr/>
        <a:lstStyle/>
        <a:p>
          <a:endParaRPr lang="en-US"/>
        </a:p>
      </dgm:t>
    </dgm:pt>
    <dgm:pt modelId="{8955F843-E7AC-4CE1-8293-195FF8B3A0CF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400" dirty="0" smtClean="0"/>
            <a:t>Employability barriers (skills, experience, etc.)</a:t>
          </a:r>
          <a:endParaRPr lang="en-US" sz="1400" dirty="0"/>
        </a:p>
      </dgm:t>
    </dgm:pt>
    <dgm:pt modelId="{E1E6D8EA-1FC0-40DB-BAEA-3635CA40CCF4}" type="parTrans" cxnId="{60B67280-2463-4A2C-9E4C-CAEFDC17E3D1}">
      <dgm:prSet/>
      <dgm:spPr/>
      <dgm:t>
        <a:bodyPr/>
        <a:lstStyle/>
        <a:p>
          <a:endParaRPr lang="en-US"/>
        </a:p>
      </dgm:t>
    </dgm:pt>
    <dgm:pt modelId="{2820FC4B-FE17-4916-95A0-335C2EB41399}" type="sibTrans" cxnId="{60B67280-2463-4A2C-9E4C-CAEFDC17E3D1}">
      <dgm:prSet/>
      <dgm:spPr/>
      <dgm:t>
        <a:bodyPr/>
        <a:lstStyle/>
        <a:p>
          <a:endParaRPr lang="en-US"/>
        </a:p>
      </dgm:t>
    </dgm:pt>
    <dgm:pt modelId="{8FCA04D6-DEF4-40F8-8C02-DF0DD4BE7B44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400" dirty="0" smtClean="0"/>
            <a:t>Unemployed</a:t>
          </a:r>
          <a:endParaRPr lang="en-US" sz="1400" dirty="0"/>
        </a:p>
      </dgm:t>
    </dgm:pt>
    <dgm:pt modelId="{EDC8045E-5A6A-435C-BB19-036A14FCADED}" type="parTrans" cxnId="{3F6D56D1-A9A7-489B-82EF-3F53E2044AFC}">
      <dgm:prSet/>
      <dgm:spPr/>
      <dgm:t>
        <a:bodyPr/>
        <a:lstStyle/>
        <a:p>
          <a:endParaRPr lang="en-US"/>
        </a:p>
      </dgm:t>
    </dgm:pt>
    <dgm:pt modelId="{F66409BB-25E5-46FA-83E0-C077521E7391}" type="sibTrans" cxnId="{3F6D56D1-A9A7-489B-82EF-3F53E2044AFC}">
      <dgm:prSet/>
      <dgm:spPr/>
      <dgm:t>
        <a:bodyPr/>
        <a:lstStyle/>
        <a:p>
          <a:endParaRPr lang="en-US"/>
        </a:p>
      </dgm:t>
    </dgm:pt>
    <dgm:pt modelId="{C0922E08-3BA0-4F71-84A0-45DF055D21F5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400" dirty="0" smtClean="0"/>
            <a:t>SSN Beneficiaries</a:t>
          </a:r>
          <a:endParaRPr lang="en-US" sz="1400" dirty="0"/>
        </a:p>
      </dgm:t>
    </dgm:pt>
    <dgm:pt modelId="{AE9D327E-8B3B-4087-8AB5-20F3F72F0DF3}" type="parTrans" cxnId="{D50A3861-DB7A-4C06-B7EC-6C721A043FBE}">
      <dgm:prSet/>
      <dgm:spPr/>
      <dgm:t>
        <a:bodyPr/>
        <a:lstStyle/>
        <a:p>
          <a:endParaRPr lang="en-US"/>
        </a:p>
      </dgm:t>
    </dgm:pt>
    <dgm:pt modelId="{1D342C17-5A91-4233-B255-FFD64D2032AB}" type="sibTrans" cxnId="{D50A3861-DB7A-4C06-B7EC-6C721A043FBE}">
      <dgm:prSet/>
      <dgm:spPr/>
      <dgm:t>
        <a:bodyPr/>
        <a:lstStyle/>
        <a:p>
          <a:endParaRPr lang="en-US"/>
        </a:p>
      </dgm:t>
    </dgm:pt>
    <dgm:pt modelId="{6B84D3D9-2D6B-4496-9B44-A124B91ECFBA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6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Barriers to Work?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D23F9E-5FE9-4E07-A021-C942990AF59D}" type="sibTrans" cxnId="{D4524B69-2355-49EB-876F-3599763C1332}">
      <dgm:prSet/>
      <dgm:spPr/>
      <dgm:t>
        <a:bodyPr/>
        <a:lstStyle/>
        <a:p>
          <a:endParaRPr lang="en-US"/>
        </a:p>
      </dgm:t>
    </dgm:pt>
    <dgm:pt modelId="{662D4189-E4C9-4ABD-9DF6-54A4DD3F469E}" type="parTrans" cxnId="{D4524B69-2355-49EB-876F-3599763C1332}">
      <dgm:prSet/>
      <dgm:spPr/>
      <dgm:t>
        <a:bodyPr/>
        <a:lstStyle/>
        <a:p>
          <a:endParaRPr lang="en-US"/>
        </a:p>
      </dgm:t>
    </dgm:pt>
    <dgm:pt modelId="{A4E429DB-8FE7-4E3E-9EBE-2B289DADA7D3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400" dirty="0" smtClean="0"/>
            <a:t>Participation constraints</a:t>
          </a:r>
          <a:endParaRPr lang="en-US" sz="1400" dirty="0"/>
        </a:p>
      </dgm:t>
    </dgm:pt>
    <dgm:pt modelId="{BBC6223B-F5B1-400C-9F23-1CDBDFE3EF5E}" type="parTrans" cxnId="{F416FD9C-1745-4300-A51D-1B6EA5AAF26B}">
      <dgm:prSet/>
      <dgm:spPr/>
      <dgm:t>
        <a:bodyPr/>
        <a:lstStyle/>
        <a:p>
          <a:endParaRPr lang="en-US"/>
        </a:p>
      </dgm:t>
    </dgm:pt>
    <dgm:pt modelId="{79D273E7-4455-4EBB-B9E9-A781C2425B87}" type="sibTrans" cxnId="{F416FD9C-1745-4300-A51D-1B6EA5AAF26B}">
      <dgm:prSet/>
      <dgm:spPr/>
      <dgm:t>
        <a:bodyPr/>
        <a:lstStyle/>
        <a:p>
          <a:endParaRPr lang="en-US"/>
        </a:p>
      </dgm:t>
    </dgm:pt>
    <dgm:pt modelId="{1BB51E52-7979-4E81-B63C-456EDCD2DB37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(Dis)Incentives in Benefit Design</a:t>
          </a:r>
          <a:endParaRPr lang="en-US" sz="1600" dirty="0">
            <a:solidFill>
              <a:schemeClr val="tx1"/>
            </a:solidFill>
          </a:endParaRPr>
        </a:p>
      </dgm:t>
    </dgm:pt>
    <dgm:pt modelId="{73AA7C9F-1B85-4B62-8EC1-8A141522ACEA}" type="sibTrans" cxnId="{ED5D6369-28FE-49A3-B9E6-FF3E438A1EF9}">
      <dgm:prSet/>
      <dgm:spPr/>
      <dgm:t>
        <a:bodyPr/>
        <a:lstStyle/>
        <a:p>
          <a:endParaRPr lang="en-US"/>
        </a:p>
      </dgm:t>
    </dgm:pt>
    <dgm:pt modelId="{BD785599-FF45-4A72-8D25-A9097EC20ED3}" type="parTrans" cxnId="{ED5D6369-28FE-49A3-B9E6-FF3E438A1EF9}">
      <dgm:prSet/>
      <dgm:spPr/>
      <dgm:t>
        <a:bodyPr/>
        <a:lstStyle/>
        <a:p>
          <a:endParaRPr lang="en-US"/>
        </a:p>
      </dgm:t>
    </dgm:pt>
    <dgm:pt modelId="{9225F0DD-52B1-4467-AD61-713330A7D487}" type="pres">
      <dgm:prSet presAssocID="{64A7B081-7212-4947-A532-482575F0F9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5A5EAD-29C7-47BB-8591-968BAB651A6D}" type="pres">
      <dgm:prSet presAssocID="{64A7B081-7212-4947-A532-482575F0F930}" presName="tSp" presStyleCnt="0"/>
      <dgm:spPr/>
      <dgm:t>
        <a:bodyPr/>
        <a:lstStyle/>
        <a:p>
          <a:endParaRPr lang="en-US"/>
        </a:p>
      </dgm:t>
    </dgm:pt>
    <dgm:pt modelId="{F206F616-B36E-4FB1-BBF9-0533BA5F42D3}" type="pres">
      <dgm:prSet presAssocID="{64A7B081-7212-4947-A532-482575F0F930}" presName="bSp" presStyleCnt="0"/>
      <dgm:spPr/>
      <dgm:t>
        <a:bodyPr/>
        <a:lstStyle/>
        <a:p>
          <a:endParaRPr lang="en-US"/>
        </a:p>
      </dgm:t>
    </dgm:pt>
    <dgm:pt modelId="{E1B8AB0C-E9F4-4DBE-B2DD-7194E0B1C310}" type="pres">
      <dgm:prSet presAssocID="{64A7B081-7212-4947-A532-482575F0F930}" presName="process" presStyleCnt="0"/>
      <dgm:spPr/>
      <dgm:t>
        <a:bodyPr/>
        <a:lstStyle/>
        <a:p>
          <a:endParaRPr lang="en-US"/>
        </a:p>
      </dgm:t>
    </dgm:pt>
    <dgm:pt modelId="{ACEBD96F-CA98-460C-B867-C478F919D3D4}" type="pres">
      <dgm:prSet presAssocID="{71A1E7DA-DE68-4BA8-AA3F-F3D6D271B83C}" presName="composite1" presStyleCnt="0"/>
      <dgm:spPr/>
      <dgm:t>
        <a:bodyPr/>
        <a:lstStyle/>
        <a:p>
          <a:endParaRPr lang="en-US"/>
        </a:p>
      </dgm:t>
    </dgm:pt>
    <dgm:pt modelId="{F9372027-2CDD-42BD-9FC7-E9369847A46A}" type="pres">
      <dgm:prSet presAssocID="{71A1E7DA-DE68-4BA8-AA3F-F3D6D271B83C}" presName="dummyNode1" presStyleLbl="node1" presStyleIdx="0" presStyleCnt="3"/>
      <dgm:spPr/>
      <dgm:t>
        <a:bodyPr/>
        <a:lstStyle/>
        <a:p>
          <a:endParaRPr lang="en-US"/>
        </a:p>
      </dgm:t>
    </dgm:pt>
    <dgm:pt modelId="{06D6E32C-01B6-4D27-BD7E-1A0E85BFC6D4}" type="pres">
      <dgm:prSet presAssocID="{71A1E7DA-DE68-4BA8-AA3F-F3D6D271B83C}" presName="childNode1" presStyleLbl="bgAcc1" presStyleIdx="0" presStyleCnt="3" custScaleX="108344" custScaleY="240903" custLinFactNeighborX="674" custLinFactNeighborY="-19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2607F-AFFC-4492-8386-136622B34B6A}" type="pres">
      <dgm:prSet presAssocID="{71A1E7DA-DE68-4BA8-AA3F-F3D6D271B83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CCACA-A07E-49F6-8516-B163C4AEE7F5}" type="pres">
      <dgm:prSet presAssocID="{71A1E7DA-DE68-4BA8-AA3F-F3D6D271B83C}" presName="parentNode1" presStyleLbl="node1" presStyleIdx="0" presStyleCnt="3" custScaleX="114251" custScaleY="96524" custLinFactNeighborX="-16192" custLinFactNeighborY="710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ADE00-EAF2-46A1-B642-E0225DC4E692}" type="pres">
      <dgm:prSet presAssocID="{71A1E7DA-DE68-4BA8-AA3F-F3D6D271B83C}" presName="connSite1" presStyleCnt="0"/>
      <dgm:spPr/>
      <dgm:t>
        <a:bodyPr/>
        <a:lstStyle/>
        <a:p>
          <a:endParaRPr lang="en-US"/>
        </a:p>
      </dgm:t>
    </dgm:pt>
    <dgm:pt modelId="{97061581-12DC-43A0-8F21-1A5DCFB787DE}" type="pres">
      <dgm:prSet presAssocID="{361BF168-BFC1-4DB6-B1F0-29055768DBFC}" presName="Name9" presStyleLbl="sibTrans2D1" presStyleIdx="0" presStyleCnt="2"/>
      <dgm:spPr/>
      <dgm:t>
        <a:bodyPr/>
        <a:lstStyle/>
        <a:p>
          <a:endParaRPr lang="en-US"/>
        </a:p>
      </dgm:t>
    </dgm:pt>
    <dgm:pt modelId="{6B190EE6-7964-48DB-83AA-B4B158FB171B}" type="pres">
      <dgm:prSet presAssocID="{1BB51E52-7979-4E81-B63C-456EDCD2DB37}" presName="composite2" presStyleCnt="0"/>
      <dgm:spPr/>
      <dgm:t>
        <a:bodyPr/>
        <a:lstStyle/>
        <a:p>
          <a:endParaRPr lang="en-US"/>
        </a:p>
      </dgm:t>
    </dgm:pt>
    <dgm:pt modelId="{8FF30BAB-6868-4964-8B32-03827520092A}" type="pres">
      <dgm:prSet presAssocID="{1BB51E52-7979-4E81-B63C-456EDCD2DB37}" presName="dummyNode2" presStyleLbl="node1" presStyleIdx="0" presStyleCnt="3"/>
      <dgm:spPr/>
      <dgm:t>
        <a:bodyPr/>
        <a:lstStyle/>
        <a:p>
          <a:endParaRPr lang="en-US"/>
        </a:p>
      </dgm:t>
    </dgm:pt>
    <dgm:pt modelId="{3BA4C347-B9CD-4C0A-BC6B-A62C4A89F773}" type="pres">
      <dgm:prSet presAssocID="{1BB51E52-7979-4E81-B63C-456EDCD2DB37}" presName="childNode2" presStyleLbl="bgAcc1" presStyleIdx="1" presStyleCnt="3" custScaleX="108344" custScaleY="242121" custLinFactNeighborX="674" custLinFactNeighborY="-19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4B3E9-D083-4373-9A18-40DA88681CDD}" type="pres">
      <dgm:prSet presAssocID="{1BB51E52-7979-4E81-B63C-456EDCD2DB37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1481E-9054-475F-AA75-A0C37785F7A5}" type="pres">
      <dgm:prSet presAssocID="{1BB51E52-7979-4E81-B63C-456EDCD2DB37}" presName="parentNode2" presStyleLbl="node1" presStyleIdx="1" presStyleCnt="3" custScaleX="102290" custScaleY="89416" custLinFactY="-29161" custLinFactNeighborX="-1757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AA63A-5CF2-4F65-8660-77FA771495CD}" type="pres">
      <dgm:prSet presAssocID="{1BB51E52-7979-4E81-B63C-456EDCD2DB37}" presName="connSite2" presStyleCnt="0"/>
      <dgm:spPr/>
      <dgm:t>
        <a:bodyPr/>
        <a:lstStyle/>
        <a:p>
          <a:endParaRPr lang="en-US"/>
        </a:p>
      </dgm:t>
    </dgm:pt>
    <dgm:pt modelId="{2F30D5C6-AC97-49A1-869B-8FD77033A09D}" type="pres">
      <dgm:prSet presAssocID="{73AA7C9F-1B85-4B62-8EC1-8A141522ACEA}" presName="Name18" presStyleLbl="sibTrans2D1" presStyleIdx="1" presStyleCnt="2"/>
      <dgm:spPr/>
      <dgm:t>
        <a:bodyPr/>
        <a:lstStyle/>
        <a:p>
          <a:endParaRPr lang="en-US"/>
        </a:p>
      </dgm:t>
    </dgm:pt>
    <dgm:pt modelId="{2266AE15-9B6F-4E6C-B02B-7443ED6F6F85}" type="pres">
      <dgm:prSet presAssocID="{5CB0F2BA-172C-4005-9C0B-8D6055AE2FCB}" presName="composite1" presStyleCnt="0"/>
      <dgm:spPr/>
      <dgm:t>
        <a:bodyPr/>
        <a:lstStyle/>
        <a:p>
          <a:endParaRPr lang="en-US"/>
        </a:p>
      </dgm:t>
    </dgm:pt>
    <dgm:pt modelId="{93DE4E0C-A1E8-4E10-A058-004A8F94412D}" type="pres">
      <dgm:prSet presAssocID="{5CB0F2BA-172C-4005-9C0B-8D6055AE2FCB}" presName="dummyNode1" presStyleLbl="node1" presStyleIdx="1" presStyleCnt="3"/>
      <dgm:spPr/>
      <dgm:t>
        <a:bodyPr/>
        <a:lstStyle/>
        <a:p>
          <a:endParaRPr lang="en-US"/>
        </a:p>
      </dgm:t>
    </dgm:pt>
    <dgm:pt modelId="{7D460390-AF75-4FE7-9AF2-4B3754B6EAEB}" type="pres">
      <dgm:prSet presAssocID="{5CB0F2BA-172C-4005-9C0B-8D6055AE2FCB}" presName="childNode1" presStyleLbl="bgAcc1" presStyleIdx="2" presStyleCnt="3" custScaleX="112145" custScaleY="244429" custLinFactNeighborX="-86" custLinFactNeighborY="-10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8FDB5-6431-4B09-907B-9400DF157412}" type="pres">
      <dgm:prSet presAssocID="{5CB0F2BA-172C-4005-9C0B-8D6055AE2FC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D7BCA-30BC-4248-ABE4-A2B402B9B03C}" type="pres">
      <dgm:prSet presAssocID="{5CB0F2BA-172C-4005-9C0B-8D6055AE2FCB}" presName="parentNode1" presStyleLbl="node1" presStyleIdx="2" presStyleCnt="3" custScaleX="124865" custScaleY="111178" custLinFactNeighborX="-18866" custLinFactNeighborY="733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18DEC-43FD-44E2-BBDF-8BC3B1BE28A6}" type="pres">
      <dgm:prSet presAssocID="{5CB0F2BA-172C-4005-9C0B-8D6055AE2FCB}" presName="connSite1" presStyleCnt="0"/>
      <dgm:spPr/>
      <dgm:t>
        <a:bodyPr/>
        <a:lstStyle/>
        <a:p>
          <a:endParaRPr lang="en-US"/>
        </a:p>
      </dgm:t>
    </dgm:pt>
  </dgm:ptLst>
  <dgm:cxnLst>
    <dgm:cxn modelId="{3C1BA46D-5332-4A9D-9567-C5AD06C9BDD7}" type="presOf" srcId="{6C07C27C-5A9D-4EE4-B94F-D3F1374AE77F}" destId="{3BA4C347-B9CD-4C0A-BC6B-A62C4A89F773}" srcOrd="0" destOrd="0" presId="urn:microsoft.com/office/officeart/2005/8/layout/hProcess4"/>
    <dgm:cxn modelId="{66BB10DD-3E95-4C99-9CF0-CA7AFB171BF1}" type="presOf" srcId="{8FCA04D6-DEF4-40F8-8C02-DF0DD4BE7B44}" destId="{06D6E32C-01B6-4D27-BD7E-1A0E85BFC6D4}" srcOrd="0" destOrd="2" presId="urn:microsoft.com/office/officeart/2005/8/layout/hProcess4"/>
    <dgm:cxn modelId="{DD0BB51E-E3B0-4F5A-AB29-CC874E60DBFD}" type="presOf" srcId="{361BF168-BFC1-4DB6-B1F0-29055768DBFC}" destId="{97061581-12DC-43A0-8F21-1A5DCFB787DE}" srcOrd="0" destOrd="0" presId="urn:microsoft.com/office/officeart/2005/8/layout/hProcess4"/>
    <dgm:cxn modelId="{3F6D56D1-A9A7-489B-82EF-3F53E2044AFC}" srcId="{A0AB33F5-E16C-400A-87A2-AE0A371A38ED}" destId="{8FCA04D6-DEF4-40F8-8C02-DF0DD4BE7B44}" srcOrd="1" destOrd="0" parTransId="{EDC8045E-5A6A-435C-BB19-036A14FCADED}" sibTransId="{F66409BB-25E5-46FA-83E0-C077521E7391}"/>
    <dgm:cxn modelId="{702A8299-D956-456C-8D11-CC65AF4ABD59}" type="presOf" srcId="{EFEC97EB-0EBB-4519-9E94-563E21E06297}" destId="{A9A2607F-AFFC-4492-8386-136622B34B6A}" srcOrd="1" destOrd="1" presId="urn:microsoft.com/office/officeart/2005/8/layout/hProcess4"/>
    <dgm:cxn modelId="{A6887D4E-74D5-4C21-94AC-A25413DD6DB3}" type="presOf" srcId="{1C74C68B-5EEA-473A-A917-3FB9B8FF2E24}" destId="{7D460390-AF75-4FE7-9AF2-4B3754B6EAEB}" srcOrd="0" destOrd="0" presId="urn:microsoft.com/office/officeart/2005/8/layout/hProcess4"/>
    <dgm:cxn modelId="{E431DCB9-171A-4641-9919-7D39310463C2}" type="presOf" srcId="{73AA7C9F-1B85-4B62-8EC1-8A141522ACEA}" destId="{2F30D5C6-AC97-49A1-869B-8FD77033A09D}" srcOrd="0" destOrd="0" presId="urn:microsoft.com/office/officeart/2005/8/layout/hProcess4"/>
    <dgm:cxn modelId="{39DD0369-DE12-400C-A97E-845124FE95E9}" type="presOf" srcId="{A0AB33F5-E16C-400A-87A2-AE0A371A38ED}" destId="{06D6E32C-01B6-4D27-BD7E-1A0E85BFC6D4}" srcOrd="0" destOrd="0" presId="urn:microsoft.com/office/officeart/2005/8/layout/hProcess4"/>
    <dgm:cxn modelId="{42338E51-22CD-4A59-8F4C-7D84300A9B4B}" type="presOf" srcId="{6B84D3D9-2D6B-4496-9B44-A124B91ECFBA}" destId="{A9A2607F-AFFC-4492-8386-136622B34B6A}" srcOrd="1" destOrd="4" presId="urn:microsoft.com/office/officeart/2005/8/layout/hProcess4"/>
    <dgm:cxn modelId="{F799C767-7EC8-4CF5-99A0-406F9878DC7D}" srcId="{71A1E7DA-DE68-4BA8-AA3F-F3D6D271B83C}" destId="{A0AB33F5-E16C-400A-87A2-AE0A371A38ED}" srcOrd="0" destOrd="0" parTransId="{EE94077D-E2CF-44A7-9EBE-F518C960675F}" sibTransId="{B0C58654-68E2-4BEC-B5B1-08365B3D0B32}"/>
    <dgm:cxn modelId="{1D8078F6-0139-46E1-B21C-755A2ABE7A5C}" type="presOf" srcId="{6C07C27C-5A9D-4EE4-B94F-D3F1374AE77F}" destId="{41E4B3E9-D083-4373-9A18-40DA88681CDD}" srcOrd="1" destOrd="0" presId="urn:microsoft.com/office/officeart/2005/8/layout/hProcess4"/>
    <dgm:cxn modelId="{9D4F2E81-C581-4109-AEBA-9E9255EFBD50}" type="presOf" srcId="{A4E429DB-8FE7-4E3E-9EBE-2B289DADA7D3}" destId="{A9A2607F-AFFC-4492-8386-136622B34B6A}" srcOrd="1" destOrd="6" presId="urn:microsoft.com/office/officeart/2005/8/layout/hProcess4"/>
    <dgm:cxn modelId="{E59DAABB-4DA1-4A7E-AAEA-1CB32329CD4B}" type="presOf" srcId="{EFEC97EB-0EBB-4519-9E94-563E21E06297}" destId="{06D6E32C-01B6-4D27-BD7E-1A0E85BFC6D4}" srcOrd="0" destOrd="1" presId="urn:microsoft.com/office/officeart/2005/8/layout/hProcess4"/>
    <dgm:cxn modelId="{335C430F-4491-4A2A-95C3-BA634BA59701}" srcId="{64A7B081-7212-4947-A532-482575F0F930}" destId="{5CB0F2BA-172C-4005-9C0B-8D6055AE2FCB}" srcOrd="2" destOrd="0" parTransId="{37CC340A-A7BC-41E6-B567-46E73EA6FDFF}" sibTransId="{DEE06C86-2AFC-409B-B62B-90956145BA4C}"/>
    <dgm:cxn modelId="{B948A176-966D-467D-A654-65544BD7AA6D}" srcId="{64A7B081-7212-4947-A532-482575F0F930}" destId="{71A1E7DA-DE68-4BA8-AA3F-F3D6D271B83C}" srcOrd="0" destOrd="0" parTransId="{B0A3CA1A-B688-45A6-BD34-C93F08D21040}" sibTransId="{361BF168-BFC1-4DB6-B1F0-29055768DBFC}"/>
    <dgm:cxn modelId="{2FA73967-4287-46F7-853A-3D614B5440D8}" srcId="{1BB51E52-7979-4E81-B63C-456EDCD2DB37}" destId="{6C07C27C-5A9D-4EE4-B94F-D3F1374AE77F}" srcOrd="0" destOrd="0" parTransId="{1FA7AA75-CE6A-45D3-944F-0B9BBC6420F5}" sibTransId="{E63E217C-6DEB-4989-8267-551E6F1D7A69}"/>
    <dgm:cxn modelId="{49879114-BC95-43C4-B432-CB3BEE00D904}" type="presOf" srcId="{5CB0F2BA-172C-4005-9C0B-8D6055AE2FCB}" destId="{77DD7BCA-30BC-4248-ABE4-A2B402B9B03C}" srcOrd="0" destOrd="0" presId="urn:microsoft.com/office/officeart/2005/8/layout/hProcess4"/>
    <dgm:cxn modelId="{680FB74A-F1EB-4191-BDBD-D46319BCAE97}" type="presOf" srcId="{64A7B081-7212-4947-A532-482575F0F930}" destId="{9225F0DD-52B1-4467-AD61-713330A7D487}" srcOrd="0" destOrd="0" presId="urn:microsoft.com/office/officeart/2005/8/layout/hProcess4"/>
    <dgm:cxn modelId="{E541446A-2E22-4123-80DA-8F5456E3732C}" type="presOf" srcId="{1BB51E52-7979-4E81-B63C-456EDCD2DB37}" destId="{F0B1481E-9054-475F-AA75-A0C37785F7A5}" srcOrd="0" destOrd="0" presId="urn:microsoft.com/office/officeart/2005/8/layout/hProcess4"/>
    <dgm:cxn modelId="{CF0CCAFD-C44D-4DD2-9569-4943507A6273}" type="presOf" srcId="{71A1E7DA-DE68-4BA8-AA3F-F3D6D271B83C}" destId="{489CCACA-A07E-49F6-8516-B163C4AEE7F5}" srcOrd="0" destOrd="0" presId="urn:microsoft.com/office/officeart/2005/8/layout/hProcess4"/>
    <dgm:cxn modelId="{C4EFAB7B-FF79-4B2F-AA98-0D5D64923FEE}" type="presOf" srcId="{A0AB33F5-E16C-400A-87A2-AE0A371A38ED}" destId="{A9A2607F-AFFC-4492-8386-136622B34B6A}" srcOrd="1" destOrd="0" presId="urn:microsoft.com/office/officeart/2005/8/layout/hProcess4"/>
    <dgm:cxn modelId="{D4524B69-2355-49EB-876F-3599763C1332}" srcId="{71A1E7DA-DE68-4BA8-AA3F-F3D6D271B83C}" destId="{6B84D3D9-2D6B-4496-9B44-A124B91ECFBA}" srcOrd="1" destOrd="0" parTransId="{662D4189-E4C9-4ABD-9DF6-54A4DD3F469E}" sibTransId="{01D23F9E-5FE9-4E07-A021-C942990AF59D}"/>
    <dgm:cxn modelId="{F869E397-BE6F-4FC1-89F8-6E6C17704B74}" type="presOf" srcId="{C0922E08-3BA0-4F71-84A0-45DF055D21F5}" destId="{06D6E32C-01B6-4D27-BD7E-1A0E85BFC6D4}" srcOrd="0" destOrd="3" presId="urn:microsoft.com/office/officeart/2005/8/layout/hProcess4"/>
    <dgm:cxn modelId="{A04E1ACF-1A0D-4EAD-B75F-07F31E200224}" type="presOf" srcId="{1C74C68B-5EEA-473A-A917-3FB9B8FF2E24}" destId="{6C28FDB5-6431-4B09-907B-9400DF157412}" srcOrd="1" destOrd="0" presId="urn:microsoft.com/office/officeart/2005/8/layout/hProcess4"/>
    <dgm:cxn modelId="{F416FD9C-1745-4300-A51D-1B6EA5AAF26B}" srcId="{6B84D3D9-2D6B-4496-9B44-A124B91ECFBA}" destId="{A4E429DB-8FE7-4E3E-9EBE-2B289DADA7D3}" srcOrd="1" destOrd="0" parTransId="{BBC6223B-F5B1-400C-9F23-1CDBDFE3EF5E}" sibTransId="{79D273E7-4455-4EBB-B9E9-A781C2425B87}"/>
    <dgm:cxn modelId="{A0E47E4B-C4B1-450E-95EB-F59E4294D6EC}" type="presOf" srcId="{8955F843-E7AC-4CE1-8293-195FF8B3A0CF}" destId="{A9A2607F-AFFC-4492-8386-136622B34B6A}" srcOrd="1" destOrd="5" presId="urn:microsoft.com/office/officeart/2005/8/layout/hProcess4"/>
    <dgm:cxn modelId="{D50A3861-DB7A-4C06-B7EC-6C721A043FBE}" srcId="{A0AB33F5-E16C-400A-87A2-AE0A371A38ED}" destId="{C0922E08-3BA0-4F71-84A0-45DF055D21F5}" srcOrd="2" destOrd="0" parTransId="{AE9D327E-8B3B-4087-8AB5-20F3F72F0DF3}" sibTransId="{1D342C17-5A91-4233-B255-FFD64D2032AB}"/>
    <dgm:cxn modelId="{D3B2CEE0-B671-4A63-935C-D1943CD8CBFA}" type="presOf" srcId="{6B84D3D9-2D6B-4496-9B44-A124B91ECFBA}" destId="{06D6E32C-01B6-4D27-BD7E-1A0E85BFC6D4}" srcOrd="0" destOrd="4" presId="urn:microsoft.com/office/officeart/2005/8/layout/hProcess4"/>
    <dgm:cxn modelId="{564A4885-6C80-46DE-B5EB-1568F1F780E1}" srcId="{5CB0F2BA-172C-4005-9C0B-8D6055AE2FCB}" destId="{1C74C68B-5EEA-473A-A917-3FB9B8FF2E24}" srcOrd="0" destOrd="0" parTransId="{F52CD05C-33FA-42C6-84C1-3327CD0E4BCB}" sibTransId="{A9F25E50-E533-4D30-AA8C-D8F75F486B58}"/>
    <dgm:cxn modelId="{CD5F051C-8439-442C-9678-88672269EE0A}" srcId="{A0AB33F5-E16C-400A-87A2-AE0A371A38ED}" destId="{EFEC97EB-0EBB-4519-9E94-563E21E06297}" srcOrd="0" destOrd="0" parTransId="{762F5F29-2146-410E-9097-62136693272F}" sibTransId="{4132626B-9865-48F5-9FBD-3A4A5FC75E78}"/>
    <dgm:cxn modelId="{5931B4DD-E36F-4AD6-99C8-E6B79E68402B}" type="presOf" srcId="{8FCA04D6-DEF4-40F8-8C02-DF0DD4BE7B44}" destId="{A9A2607F-AFFC-4492-8386-136622B34B6A}" srcOrd="1" destOrd="2" presId="urn:microsoft.com/office/officeart/2005/8/layout/hProcess4"/>
    <dgm:cxn modelId="{A7388A6F-55ED-47C0-849F-CB9DE3CE8D47}" type="presOf" srcId="{8955F843-E7AC-4CE1-8293-195FF8B3A0CF}" destId="{06D6E32C-01B6-4D27-BD7E-1A0E85BFC6D4}" srcOrd="0" destOrd="5" presId="urn:microsoft.com/office/officeart/2005/8/layout/hProcess4"/>
    <dgm:cxn modelId="{C4092667-48DE-417B-886D-473A09DA3616}" type="presOf" srcId="{A4E429DB-8FE7-4E3E-9EBE-2B289DADA7D3}" destId="{06D6E32C-01B6-4D27-BD7E-1A0E85BFC6D4}" srcOrd="0" destOrd="6" presId="urn:microsoft.com/office/officeart/2005/8/layout/hProcess4"/>
    <dgm:cxn modelId="{60B67280-2463-4A2C-9E4C-CAEFDC17E3D1}" srcId="{6B84D3D9-2D6B-4496-9B44-A124B91ECFBA}" destId="{8955F843-E7AC-4CE1-8293-195FF8B3A0CF}" srcOrd="0" destOrd="0" parTransId="{E1E6D8EA-1FC0-40DB-BAEA-3635CA40CCF4}" sibTransId="{2820FC4B-FE17-4916-95A0-335C2EB41399}"/>
    <dgm:cxn modelId="{ED5D6369-28FE-49A3-B9E6-FF3E438A1EF9}" srcId="{64A7B081-7212-4947-A532-482575F0F930}" destId="{1BB51E52-7979-4E81-B63C-456EDCD2DB37}" srcOrd="1" destOrd="0" parTransId="{BD785599-FF45-4A72-8D25-A9097EC20ED3}" sibTransId="{73AA7C9F-1B85-4B62-8EC1-8A141522ACEA}"/>
    <dgm:cxn modelId="{1FC8D672-C6C5-42CC-9483-344594D4122D}" type="presOf" srcId="{C0922E08-3BA0-4F71-84A0-45DF055D21F5}" destId="{A9A2607F-AFFC-4492-8386-136622B34B6A}" srcOrd="1" destOrd="3" presId="urn:microsoft.com/office/officeart/2005/8/layout/hProcess4"/>
    <dgm:cxn modelId="{B1F63EA4-EC9B-40A8-8B61-4B938E0BA2E6}" type="presParOf" srcId="{9225F0DD-52B1-4467-AD61-713330A7D487}" destId="{F25A5EAD-29C7-47BB-8591-968BAB651A6D}" srcOrd="0" destOrd="0" presId="urn:microsoft.com/office/officeart/2005/8/layout/hProcess4"/>
    <dgm:cxn modelId="{ED713A9D-8B25-41D6-BF62-A371E8B7D3F5}" type="presParOf" srcId="{9225F0DD-52B1-4467-AD61-713330A7D487}" destId="{F206F616-B36E-4FB1-BBF9-0533BA5F42D3}" srcOrd="1" destOrd="0" presId="urn:microsoft.com/office/officeart/2005/8/layout/hProcess4"/>
    <dgm:cxn modelId="{9B86E5CA-17EB-4683-89E4-F2CECD4AA4E8}" type="presParOf" srcId="{9225F0DD-52B1-4467-AD61-713330A7D487}" destId="{E1B8AB0C-E9F4-4DBE-B2DD-7194E0B1C310}" srcOrd="2" destOrd="0" presId="urn:microsoft.com/office/officeart/2005/8/layout/hProcess4"/>
    <dgm:cxn modelId="{9B220FBB-600E-4F2E-B5D6-C964D73035C3}" type="presParOf" srcId="{E1B8AB0C-E9F4-4DBE-B2DD-7194E0B1C310}" destId="{ACEBD96F-CA98-460C-B867-C478F919D3D4}" srcOrd="0" destOrd="0" presId="urn:microsoft.com/office/officeart/2005/8/layout/hProcess4"/>
    <dgm:cxn modelId="{81881D7F-7233-47D8-8789-824188492C91}" type="presParOf" srcId="{ACEBD96F-CA98-460C-B867-C478F919D3D4}" destId="{F9372027-2CDD-42BD-9FC7-E9369847A46A}" srcOrd="0" destOrd="0" presId="urn:microsoft.com/office/officeart/2005/8/layout/hProcess4"/>
    <dgm:cxn modelId="{77E84F19-FAAB-4432-AEC1-3B31EE529006}" type="presParOf" srcId="{ACEBD96F-CA98-460C-B867-C478F919D3D4}" destId="{06D6E32C-01B6-4D27-BD7E-1A0E85BFC6D4}" srcOrd="1" destOrd="0" presId="urn:microsoft.com/office/officeart/2005/8/layout/hProcess4"/>
    <dgm:cxn modelId="{DC0F6327-12E0-4540-BB9F-AA2553C5E67A}" type="presParOf" srcId="{ACEBD96F-CA98-460C-B867-C478F919D3D4}" destId="{A9A2607F-AFFC-4492-8386-136622B34B6A}" srcOrd="2" destOrd="0" presId="urn:microsoft.com/office/officeart/2005/8/layout/hProcess4"/>
    <dgm:cxn modelId="{A74B2A7A-E322-4DD2-962C-CB48F21B7328}" type="presParOf" srcId="{ACEBD96F-CA98-460C-B867-C478F919D3D4}" destId="{489CCACA-A07E-49F6-8516-B163C4AEE7F5}" srcOrd="3" destOrd="0" presId="urn:microsoft.com/office/officeart/2005/8/layout/hProcess4"/>
    <dgm:cxn modelId="{2BC06BEE-A9F6-4304-983C-B2B77F99215E}" type="presParOf" srcId="{ACEBD96F-CA98-460C-B867-C478F919D3D4}" destId="{118ADE00-EAF2-46A1-B642-E0225DC4E692}" srcOrd="4" destOrd="0" presId="urn:microsoft.com/office/officeart/2005/8/layout/hProcess4"/>
    <dgm:cxn modelId="{8D29AA78-ED1A-4FC4-8814-BA4E96323C0E}" type="presParOf" srcId="{E1B8AB0C-E9F4-4DBE-B2DD-7194E0B1C310}" destId="{97061581-12DC-43A0-8F21-1A5DCFB787DE}" srcOrd="1" destOrd="0" presId="urn:microsoft.com/office/officeart/2005/8/layout/hProcess4"/>
    <dgm:cxn modelId="{D6CB6B50-6E5F-4BCB-BA7F-E46D5191791B}" type="presParOf" srcId="{E1B8AB0C-E9F4-4DBE-B2DD-7194E0B1C310}" destId="{6B190EE6-7964-48DB-83AA-B4B158FB171B}" srcOrd="2" destOrd="0" presId="urn:microsoft.com/office/officeart/2005/8/layout/hProcess4"/>
    <dgm:cxn modelId="{FB85A3EA-023C-4739-8550-B78E4529C54B}" type="presParOf" srcId="{6B190EE6-7964-48DB-83AA-B4B158FB171B}" destId="{8FF30BAB-6868-4964-8B32-03827520092A}" srcOrd="0" destOrd="0" presId="urn:microsoft.com/office/officeart/2005/8/layout/hProcess4"/>
    <dgm:cxn modelId="{B3221500-612E-49CC-91A7-49CECBFDCF93}" type="presParOf" srcId="{6B190EE6-7964-48DB-83AA-B4B158FB171B}" destId="{3BA4C347-B9CD-4C0A-BC6B-A62C4A89F773}" srcOrd="1" destOrd="0" presId="urn:microsoft.com/office/officeart/2005/8/layout/hProcess4"/>
    <dgm:cxn modelId="{A6215D17-1999-42F7-B147-624B7D9D9E02}" type="presParOf" srcId="{6B190EE6-7964-48DB-83AA-B4B158FB171B}" destId="{41E4B3E9-D083-4373-9A18-40DA88681CDD}" srcOrd="2" destOrd="0" presId="urn:microsoft.com/office/officeart/2005/8/layout/hProcess4"/>
    <dgm:cxn modelId="{7324DDEA-BF0C-487C-B7A9-61E8BE52B4E3}" type="presParOf" srcId="{6B190EE6-7964-48DB-83AA-B4B158FB171B}" destId="{F0B1481E-9054-475F-AA75-A0C37785F7A5}" srcOrd="3" destOrd="0" presId="urn:microsoft.com/office/officeart/2005/8/layout/hProcess4"/>
    <dgm:cxn modelId="{E482A414-A5C8-498A-93C1-0DCC1ECA9E85}" type="presParOf" srcId="{6B190EE6-7964-48DB-83AA-B4B158FB171B}" destId="{4C3AA63A-5CF2-4F65-8660-77FA771495CD}" srcOrd="4" destOrd="0" presId="urn:microsoft.com/office/officeart/2005/8/layout/hProcess4"/>
    <dgm:cxn modelId="{CBA4D44E-143A-4ADA-8D86-00CE3CFB4868}" type="presParOf" srcId="{E1B8AB0C-E9F4-4DBE-B2DD-7194E0B1C310}" destId="{2F30D5C6-AC97-49A1-869B-8FD77033A09D}" srcOrd="3" destOrd="0" presId="urn:microsoft.com/office/officeart/2005/8/layout/hProcess4"/>
    <dgm:cxn modelId="{8D3B4790-1046-4FA9-9530-F2B2EEA41324}" type="presParOf" srcId="{E1B8AB0C-E9F4-4DBE-B2DD-7194E0B1C310}" destId="{2266AE15-9B6F-4E6C-B02B-7443ED6F6F85}" srcOrd="4" destOrd="0" presId="urn:microsoft.com/office/officeart/2005/8/layout/hProcess4"/>
    <dgm:cxn modelId="{97DE063F-57A5-48A9-B118-C77C27A55C84}" type="presParOf" srcId="{2266AE15-9B6F-4E6C-B02B-7443ED6F6F85}" destId="{93DE4E0C-A1E8-4E10-A058-004A8F94412D}" srcOrd="0" destOrd="0" presId="urn:microsoft.com/office/officeart/2005/8/layout/hProcess4"/>
    <dgm:cxn modelId="{BDE7A5B5-0E43-491F-87FE-6E17F5E50032}" type="presParOf" srcId="{2266AE15-9B6F-4E6C-B02B-7443ED6F6F85}" destId="{7D460390-AF75-4FE7-9AF2-4B3754B6EAEB}" srcOrd="1" destOrd="0" presId="urn:microsoft.com/office/officeart/2005/8/layout/hProcess4"/>
    <dgm:cxn modelId="{23D9857A-0A5E-44A2-B60E-9B5F9936C7DD}" type="presParOf" srcId="{2266AE15-9B6F-4E6C-B02B-7443ED6F6F85}" destId="{6C28FDB5-6431-4B09-907B-9400DF157412}" srcOrd="2" destOrd="0" presId="urn:microsoft.com/office/officeart/2005/8/layout/hProcess4"/>
    <dgm:cxn modelId="{BF44F307-0240-450B-933D-2CBA705152D4}" type="presParOf" srcId="{2266AE15-9B6F-4E6C-B02B-7443ED6F6F85}" destId="{77DD7BCA-30BC-4248-ABE4-A2B402B9B03C}" srcOrd="3" destOrd="0" presId="urn:microsoft.com/office/officeart/2005/8/layout/hProcess4"/>
    <dgm:cxn modelId="{CD039BC3-0218-4E4F-8163-E2FF32C89A14}" type="presParOf" srcId="{2266AE15-9B6F-4E6C-B02B-7443ED6F6F85}" destId="{04818DEC-43FD-44E2-BBDF-8BC3B1BE28A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34A001-FD86-4619-9AE2-41048EE5637E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7F9EFF50-3797-48B6-8E57-14DD6BEDFC34}">
      <dgm:prSet phldrT="[Text]" custT="1"/>
      <dgm:spPr/>
      <dgm:t>
        <a:bodyPr/>
        <a:lstStyle/>
        <a:p>
          <a:pPr algn="ctr"/>
          <a:r>
            <a:rPr lang="en-US" sz="2000" dirty="0">
              <a:latin typeface="Garamond" pitchFamily="18" charset="0"/>
            </a:rPr>
            <a:t>Employability barriers</a:t>
          </a:r>
        </a:p>
      </dgm:t>
    </dgm:pt>
    <dgm:pt modelId="{1EC1FC66-DF05-45D1-88F2-8BCC06B7204F}" type="parTrans" cxnId="{6787B170-6F86-4F9C-B17E-61526207B060}">
      <dgm:prSet/>
      <dgm:spPr/>
      <dgm:t>
        <a:bodyPr/>
        <a:lstStyle/>
        <a:p>
          <a:pPr algn="ctr"/>
          <a:endParaRPr lang="en-US" sz="900">
            <a:latin typeface="Garamond" pitchFamily="18" charset="0"/>
          </a:endParaRPr>
        </a:p>
      </dgm:t>
    </dgm:pt>
    <dgm:pt modelId="{E75900FF-0FB2-4737-9787-BA6A2A89A5E0}" type="sibTrans" cxnId="{6787B170-6F86-4F9C-B17E-61526207B060}">
      <dgm:prSet/>
      <dgm:spPr/>
      <dgm:t>
        <a:bodyPr/>
        <a:lstStyle/>
        <a:p>
          <a:pPr algn="ctr"/>
          <a:endParaRPr lang="en-US" sz="900">
            <a:latin typeface="Garamond" pitchFamily="18" charset="0"/>
          </a:endParaRPr>
        </a:p>
      </dgm:t>
    </dgm:pt>
    <dgm:pt modelId="{57E724F1-61FB-4A92-A2C5-F0A85C5910C2}">
      <dgm:prSet phldrT="[Text]" custT="1"/>
      <dgm:spPr/>
      <dgm:t>
        <a:bodyPr/>
        <a:lstStyle/>
        <a:p>
          <a:pPr algn="ctr"/>
          <a:r>
            <a:rPr lang="en-US" sz="2000">
              <a:latin typeface="Garamond" pitchFamily="18" charset="0"/>
            </a:rPr>
            <a:t>Participation constraints</a:t>
          </a:r>
        </a:p>
      </dgm:t>
    </dgm:pt>
    <dgm:pt modelId="{3C8E7CFB-D8C2-4F43-ABC7-2DB4F1209DB7}" type="parTrans" cxnId="{0473135C-4396-4F36-B3DC-EFC0C3374D67}">
      <dgm:prSet/>
      <dgm:spPr/>
      <dgm:t>
        <a:bodyPr/>
        <a:lstStyle/>
        <a:p>
          <a:pPr algn="ctr"/>
          <a:endParaRPr lang="en-US" sz="900">
            <a:latin typeface="Garamond" pitchFamily="18" charset="0"/>
          </a:endParaRPr>
        </a:p>
      </dgm:t>
    </dgm:pt>
    <dgm:pt modelId="{15048FE2-E85C-4808-AF68-C0CDABE35BFF}" type="sibTrans" cxnId="{0473135C-4396-4F36-B3DC-EFC0C3374D67}">
      <dgm:prSet/>
      <dgm:spPr/>
      <dgm:t>
        <a:bodyPr/>
        <a:lstStyle/>
        <a:p>
          <a:pPr algn="ctr"/>
          <a:endParaRPr lang="en-US" sz="900">
            <a:latin typeface="Garamond" pitchFamily="18" charset="0"/>
          </a:endParaRPr>
        </a:p>
      </dgm:t>
    </dgm:pt>
    <dgm:pt modelId="{7C410483-9B6F-4BE8-8E5E-5D7BDC900227}">
      <dgm:prSet phldrT="[Text]" custT="1"/>
      <dgm:spPr/>
      <dgm:t>
        <a:bodyPr/>
        <a:lstStyle/>
        <a:p>
          <a:pPr algn="ctr"/>
          <a:r>
            <a:rPr lang="en-US" sz="2000" dirty="0">
              <a:latin typeface="Garamond" pitchFamily="18" charset="0"/>
            </a:rPr>
            <a:t>Tax and Benefit Disincentives</a:t>
          </a:r>
        </a:p>
      </dgm:t>
    </dgm:pt>
    <dgm:pt modelId="{CF75B33C-9B21-4822-AAB0-1713168F9D6F}" type="parTrans" cxnId="{126306D5-B20C-4485-8189-1F73386D9263}">
      <dgm:prSet/>
      <dgm:spPr/>
      <dgm:t>
        <a:bodyPr/>
        <a:lstStyle/>
        <a:p>
          <a:pPr algn="ctr"/>
          <a:endParaRPr lang="en-US" sz="900">
            <a:latin typeface="Garamond" pitchFamily="18" charset="0"/>
          </a:endParaRPr>
        </a:p>
      </dgm:t>
    </dgm:pt>
    <dgm:pt modelId="{3DA88789-BAFE-43C0-9BA6-FBF9601C4088}" type="sibTrans" cxnId="{126306D5-B20C-4485-8189-1F73386D9263}">
      <dgm:prSet/>
      <dgm:spPr/>
      <dgm:t>
        <a:bodyPr/>
        <a:lstStyle/>
        <a:p>
          <a:pPr algn="ctr"/>
          <a:endParaRPr lang="en-US" sz="900">
            <a:latin typeface="Garamond" pitchFamily="18" charset="0"/>
          </a:endParaRPr>
        </a:p>
      </dgm:t>
    </dgm:pt>
    <dgm:pt modelId="{98901011-8943-44E7-B6DE-A9D11952DC57}" type="pres">
      <dgm:prSet presAssocID="{4234A001-FD86-4619-9AE2-41048EE5637E}" presName="compositeShape" presStyleCnt="0">
        <dgm:presLayoutVars>
          <dgm:chMax val="7"/>
          <dgm:dir/>
          <dgm:resizeHandles val="exact"/>
        </dgm:presLayoutVars>
      </dgm:prSet>
      <dgm:spPr/>
    </dgm:pt>
    <dgm:pt modelId="{93FA6D5F-0A95-4386-B7C5-19CB4ADF891E}" type="pres">
      <dgm:prSet presAssocID="{7F9EFF50-3797-48B6-8E57-14DD6BEDFC34}" presName="circ1" presStyleLbl="vennNode1" presStyleIdx="0" presStyleCnt="3" custLinFactNeighborX="-1406" custLinFactNeighborY="9142"/>
      <dgm:spPr/>
      <dgm:t>
        <a:bodyPr/>
        <a:lstStyle/>
        <a:p>
          <a:endParaRPr lang="en-US"/>
        </a:p>
      </dgm:t>
    </dgm:pt>
    <dgm:pt modelId="{BDAC358E-3902-446F-9684-A6BEF59F08DB}" type="pres">
      <dgm:prSet presAssocID="{7F9EFF50-3797-48B6-8E57-14DD6BEDFC3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712831-7E75-4853-B51A-0005E110DDAD}" type="pres">
      <dgm:prSet presAssocID="{57E724F1-61FB-4A92-A2C5-F0A85C5910C2}" presName="circ2" presStyleLbl="vennNode1" presStyleIdx="1" presStyleCnt="3"/>
      <dgm:spPr/>
      <dgm:t>
        <a:bodyPr/>
        <a:lstStyle/>
        <a:p>
          <a:endParaRPr lang="en-US"/>
        </a:p>
      </dgm:t>
    </dgm:pt>
    <dgm:pt modelId="{CF2BCF22-5C69-450C-81EF-D3B6F869428E}" type="pres">
      <dgm:prSet presAssocID="{57E724F1-61FB-4A92-A2C5-F0A85C5910C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437F7-AFD7-4879-A48E-2DE3A240C8D6}" type="pres">
      <dgm:prSet presAssocID="{7C410483-9B6F-4BE8-8E5E-5D7BDC900227}" presName="circ3" presStyleLbl="vennNode1" presStyleIdx="2" presStyleCnt="3"/>
      <dgm:spPr/>
      <dgm:t>
        <a:bodyPr/>
        <a:lstStyle/>
        <a:p>
          <a:endParaRPr lang="en-US"/>
        </a:p>
      </dgm:t>
    </dgm:pt>
    <dgm:pt modelId="{46B4275B-6AAE-497C-8E61-B049DDBC4196}" type="pres">
      <dgm:prSet presAssocID="{7C410483-9B6F-4BE8-8E5E-5D7BDC90022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C907D4-AE63-42E9-8C53-E86C493E4530}" type="presOf" srcId="{4234A001-FD86-4619-9AE2-41048EE5637E}" destId="{98901011-8943-44E7-B6DE-A9D11952DC57}" srcOrd="0" destOrd="0" presId="urn:microsoft.com/office/officeart/2005/8/layout/venn1"/>
    <dgm:cxn modelId="{11633C27-7CC9-4330-B417-053345F48710}" type="presOf" srcId="{7C410483-9B6F-4BE8-8E5E-5D7BDC900227}" destId="{174437F7-AFD7-4879-A48E-2DE3A240C8D6}" srcOrd="0" destOrd="0" presId="urn:microsoft.com/office/officeart/2005/8/layout/venn1"/>
    <dgm:cxn modelId="{126306D5-B20C-4485-8189-1F73386D9263}" srcId="{4234A001-FD86-4619-9AE2-41048EE5637E}" destId="{7C410483-9B6F-4BE8-8E5E-5D7BDC900227}" srcOrd="2" destOrd="0" parTransId="{CF75B33C-9B21-4822-AAB0-1713168F9D6F}" sibTransId="{3DA88789-BAFE-43C0-9BA6-FBF9601C4088}"/>
    <dgm:cxn modelId="{C2172EDD-8420-4402-A109-4FA86E81E151}" type="presOf" srcId="{7F9EFF50-3797-48B6-8E57-14DD6BEDFC34}" destId="{BDAC358E-3902-446F-9684-A6BEF59F08DB}" srcOrd="1" destOrd="0" presId="urn:microsoft.com/office/officeart/2005/8/layout/venn1"/>
    <dgm:cxn modelId="{103720B9-659A-49DC-8624-84E38813EC3A}" type="presOf" srcId="{7F9EFF50-3797-48B6-8E57-14DD6BEDFC34}" destId="{93FA6D5F-0A95-4386-B7C5-19CB4ADF891E}" srcOrd="0" destOrd="0" presId="urn:microsoft.com/office/officeart/2005/8/layout/venn1"/>
    <dgm:cxn modelId="{020DDDEA-63DB-4E43-9C7F-94EF84A15FED}" type="presOf" srcId="{57E724F1-61FB-4A92-A2C5-F0A85C5910C2}" destId="{CF2BCF22-5C69-450C-81EF-D3B6F869428E}" srcOrd="1" destOrd="0" presId="urn:microsoft.com/office/officeart/2005/8/layout/venn1"/>
    <dgm:cxn modelId="{3EAFD241-AA74-4464-BF87-0620E6013A93}" type="presOf" srcId="{57E724F1-61FB-4A92-A2C5-F0A85C5910C2}" destId="{3F712831-7E75-4853-B51A-0005E110DDAD}" srcOrd="0" destOrd="0" presId="urn:microsoft.com/office/officeart/2005/8/layout/venn1"/>
    <dgm:cxn modelId="{6787B170-6F86-4F9C-B17E-61526207B060}" srcId="{4234A001-FD86-4619-9AE2-41048EE5637E}" destId="{7F9EFF50-3797-48B6-8E57-14DD6BEDFC34}" srcOrd="0" destOrd="0" parTransId="{1EC1FC66-DF05-45D1-88F2-8BCC06B7204F}" sibTransId="{E75900FF-0FB2-4737-9787-BA6A2A89A5E0}"/>
    <dgm:cxn modelId="{0473135C-4396-4F36-B3DC-EFC0C3374D67}" srcId="{4234A001-FD86-4619-9AE2-41048EE5637E}" destId="{57E724F1-61FB-4A92-A2C5-F0A85C5910C2}" srcOrd="1" destOrd="0" parTransId="{3C8E7CFB-D8C2-4F43-ABC7-2DB4F1209DB7}" sibTransId="{15048FE2-E85C-4808-AF68-C0CDABE35BFF}"/>
    <dgm:cxn modelId="{CD10921A-9AD1-49B6-BDFF-BFD27C7647B2}" type="presOf" srcId="{7C410483-9B6F-4BE8-8E5E-5D7BDC900227}" destId="{46B4275B-6AAE-497C-8E61-B049DDBC4196}" srcOrd="1" destOrd="0" presId="urn:microsoft.com/office/officeart/2005/8/layout/venn1"/>
    <dgm:cxn modelId="{E7E8D7DE-2C9C-45C1-8338-8EB326A2037A}" type="presParOf" srcId="{98901011-8943-44E7-B6DE-A9D11952DC57}" destId="{93FA6D5F-0A95-4386-B7C5-19CB4ADF891E}" srcOrd="0" destOrd="0" presId="urn:microsoft.com/office/officeart/2005/8/layout/venn1"/>
    <dgm:cxn modelId="{DF00180E-0715-4C1F-A8F1-0CE544A2DD60}" type="presParOf" srcId="{98901011-8943-44E7-B6DE-A9D11952DC57}" destId="{BDAC358E-3902-446F-9684-A6BEF59F08DB}" srcOrd="1" destOrd="0" presId="urn:microsoft.com/office/officeart/2005/8/layout/venn1"/>
    <dgm:cxn modelId="{8E69187E-9537-41AC-B2E5-EC1B7422A3A7}" type="presParOf" srcId="{98901011-8943-44E7-B6DE-A9D11952DC57}" destId="{3F712831-7E75-4853-B51A-0005E110DDAD}" srcOrd="2" destOrd="0" presId="urn:microsoft.com/office/officeart/2005/8/layout/venn1"/>
    <dgm:cxn modelId="{B409C9DC-5769-4113-B015-A34083EEFBCA}" type="presParOf" srcId="{98901011-8943-44E7-B6DE-A9D11952DC57}" destId="{CF2BCF22-5C69-450C-81EF-D3B6F869428E}" srcOrd="3" destOrd="0" presId="urn:microsoft.com/office/officeart/2005/8/layout/venn1"/>
    <dgm:cxn modelId="{99C8B5EE-0336-492E-B66F-11563F0CCB91}" type="presParOf" srcId="{98901011-8943-44E7-B6DE-A9D11952DC57}" destId="{174437F7-AFD7-4879-A48E-2DE3A240C8D6}" srcOrd="4" destOrd="0" presId="urn:microsoft.com/office/officeart/2005/8/layout/venn1"/>
    <dgm:cxn modelId="{0E3E2250-A261-4520-832D-D6F6EF169B92}" type="presParOf" srcId="{98901011-8943-44E7-B6DE-A9D11952DC57}" destId="{46B4275B-6AAE-497C-8E61-B049DDBC419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D5EF45-FA9F-4EB8-868D-F7DAD905357C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41E300-D12A-40AF-8C2E-257AD9259F95}">
      <dgm:prSet/>
      <dgm:spPr/>
      <dgm:t>
        <a:bodyPr/>
        <a:lstStyle/>
        <a:p>
          <a:r>
            <a:rPr lang="en-US" dirty="0" smtClean="0"/>
            <a:t>Of working age (15-64)</a:t>
          </a:r>
          <a:endParaRPr lang="en-US" dirty="0"/>
        </a:p>
      </dgm:t>
    </dgm:pt>
    <dgm:pt modelId="{38C8FE37-E201-4D8D-B8D6-D7130BB983FE}" type="parTrans" cxnId="{55E868D6-6ADC-4B2F-A2CC-B634A0D05C60}">
      <dgm:prSet/>
      <dgm:spPr/>
      <dgm:t>
        <a:bodyPr/>
        <a:lstStyle/>
        <a:p>
          <a:endParaRPr lang="en-US"/>
        </a:p>
      </dgm:t>
    </dgm:pt>
    <dgm:pt modelId="{13CA2FDF-2BCD-48F4-8CB6-C86EEDB4A5C0}" type="sibTrans" cxnId="{55E868D6-6ADC-4B2F-A2CC-B634A0D05C60}">
      <dgm:prSet/>
      <dgm:spPr/>
      <dgm:t>
        <a:bodyPr/>
        <a:lstStyle/>
        <a:p>
          <a:endParaRPr lang="en-US"/>
        </a:p>
      </dgm:t>
    </dgm:pt>
    <dgm:pt modelId="{61C8C9CC-AEA7-48F5-8AF4-2296D7880FDA}">
      <dgm:prSet/>
      <dgm:spPr/>
      <dgm:t>
        <a:bodyPr/>
        <a:lstStyle/>
        <a:p>
          <a:r>
            <a:rPr lang="en-US" dirty="0" smtClean="0"/>
            <a:t>Not in education or training</a:t>
          </a:r>
          <a:endParaRPr lang="en-US" dirty="0"/>
        </a:p>
      </dgm:t>
    </dgm:pt>
    <dgm:pt modelId="{94F0C788-12F9-4EA4-AEA4-36A12F181359}" type="parTrans" cxnId="{4FB4D79A-00A8-4FE8-9CD0-00C33DA68606}">
      <dgm:prSet/>
      <dgm:spPr/>
      <dgm:t>
        <a:bodyPr/>
        <a:lstStyle/>
        <a:p>
          <a:endParaRPr lang="en-US"/>
        </a:p>
      </dgm:t>
    </dgm:pt>
    <dgm:pt modelId="{9035CF53-84C7-44C2-A128-B590B4D2D477}" type="sibTrans" cxnId="{4FB4D79A-00A8-4FE8-9CD0-00C33DA68606}">
      <dgm:prSet/>
      <dgm:spPr/>
      <dgm:t>
        <a:bodyPr/>
        <a:lstStyle/>
        <a:p>
          <a:endParaRPr lang="en-US"/>
        </a:p>
      </dgm:t>
    </dgm:pt>
    <dgm:pt modelId="{2AF53B0E-A2E7-4600-BCA6-2055F003133D}">
      <dgm:prSet/>
      <dgm:spPr/>
      <dgm:t>
        <a:bodyPr/>
        <a:lstStyle/>
        <a:p>
          <a:r>
            <a:rPr lang="en-US" smtClean="0"/>
            <a:t>Able bodied</a:t>
          </a:r>
          <a:endParaRPr lang="en-US" dirty="0"/>
        </a:p>
      </dgm:t>
    </dgm:pt>
    <dgm:pt modelId="{7CF2424E-FD6D-46EC-821F-8CEC104EB027}" type="parTrans" cxnId="{6D6AA71D-C60C-4C6A-AFF1-CB97361B0981}">
      <dgm:prSet/>
      <dgm:spPr/>
      <dgm:t>
        <a:bodyPr/>
        <a:lstStyle/>
        <a:p>
          <a:endParaRPr lang="en-US"/>
        </a:p>
      </dgm:t>
    </dgm:pt>
    <dgm:pt modelId="{99B2D426-0012-4F25-8F54-966150BF99D8}" type="sibTrans" cxnId="{6D6AA71D-C60C-4C6A-AFF1-CB97361B0981}">
      <dgm:prSet/>
      <dgm:spPr/>
      <dgm:t>
        <a:bodyPr/>
        <a:lstStyle/>
        <a:p>
          <a:endParaRPr lang="en-US"/>
        </a:p>
      </dgm:t>
    </dgm:pt>
    <dgm:pt modelId="{60F34819-4488-4772-9CE3-A364D8804553}" type="pres">
      <dgm:prSet presAssocID="{AED5EF45-FA9F-4EB8-868D-F7DAD905357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0F59B7-CE04-4B43-A4ED-615404B5D6C0}" type="pres">
      <dgm:prSet presAssocID="{A241E300-D12A-40AF-8C2E-257AD9259F95}" presName="circle1" presStyleLbl="node1" presStyleIdx="0" presStyleCnt="3"/>
      <dgm:spPr>
        <a:solidFill>
          <a:schemeClr val="accent1"/>
        </a:solidFill>
      </dgm:spPr>
    </dgm:pt>
    <dgm:pt modelId="{153C6AED-E9B9-4D76-8C9F-3E96F99373E0}" type="pres">
      <dgm:prSet presAssocID="{A241E300-D12A-40AF-8C2E-257AD9259F95}" presName="space" presStyleCnt="0"/>
      <dgm:spPr/>
    </dgm:pt>
    <dgm:pt modelId="{2A93E84E-20A8-4E9C-9056-B7D2A196D87C}" type="pres">
      <dgm:prSet presAssocID="{A241E300-D12A-40AF-8C2E-257AD9259F95}" presName="rect1" presStyleLbl="alignAcc1" presStyleIdx="0" presStyleCnt="3"/>
      <dgm:spPr/>
      <dgm:t>
        <a:bodyPr/>
        <a:lstStyle/>
        <a:p>
          <a:endParaRPr lang="en-US"/>
        </a:p>
      </dgm:t>
    </dgm:pt>
    <dgm:pt modelId="{A1FE3A8D-BB61-44C8-B67D-8F8973F192DD}" type="pres">
      <dgm:prSet presAssocID="{2AF53B0E-A2E7-4600-BCA6-2055F003133D}" presName="vertSpace2" presStyleLbl="node1" presStyleIdx="0" presStyleCnt="3"/>
      <dgm:spPr/>
    </dgm:pt>
    <dgm:pt modelId="{38C339A9-F88E-4DDD-A645-ABEF999736FD}" type="pres">
      <dgm:prSet presAssocID="{2AF53B0E-A2E7-4600-BCA6-2055F003133D}" presName="circle2" presStyleLbl="node1" presStyleIdx="1" presStyleCnt="3"/>
      <dgm:spPr>
        <a:solidFill>
          <a:schemeClr val="tx2">
            <a:lumMod val="60000"/>
            <a:lumOff val="40000"/>
          </a:schemeClr>
        </a:solidFill>
      </dgm:spPr>
    </dgm:pt>
    <dgm:pt modelId="{D39EB1FB-1E16-4D8F-9193-68410A0C093B}" type="pres">
      <dgm:prSet presAssocID="{2AF53B0E-A2E7-4600-BCA6-2055F003133D}" presName="rect2" presStyleLbl="alignAcc1" presStyleIdx="1" presStyleCnt="3" custLinFactNeighborY="-1215"/>
      <dgm:spPr/>
      <dgm:t>
        <a:bodyPr/>
        <a:lstStyle/>
        <a:p>
          <a:endParaRPr lang="en-US"/>
        </a:p>
      </dgm:t>
    </dgm:pt>
    <dgm:pt modelId="{878F993A-5C8C-47A3-94BA-C0633A62BAB8}" type="pres">
      <dgm:prSet presAssocID="{61C8C9CC-AEA7-48F5-8AF4-2296D7880FDA}" presName="vertSpace3" presStyleLbl="node1" presStyleIdx="1" presStyleCnt="3"/>
      <dgm:spPr/>
    </dgm:pt>
    <dgm:pt modelId="{BE64E37B-3BEF-424C-8B0E-FD12AFEDE2AC}" type="pres">
      <dgm:prSet presAssocID="{61C8C9CC-AEA7-48F5-8AF4-2296D7880FDA}" presName="circle3" presStyleLbl="node1" presStyleIdx="2" presStyleCnt="3"/>
      <dgm:spPr/>
    </dgm:pt>
    <dgm:pt modelId="{3D0AB4E0-0453-4011-8BFF-D6C0348715EF}" type="pres">
      <dgm:prSet presAssocID="{61C8C9CC-AEA7-48F5-8AF4-2296D7880FDA}" presName="rect3" presStyleLbl="alignAcc1" presStyleIdx="2" presStyleCnt="3"/>
      <dgm:spPr/>
      <dgm:t>
        <a:bodyPr/>
        <a:lstStyle/>
        <a:p>
          <a:endParaRPr lang="en-US"/>
        </a:p>
      </dgm:t>
    </dgm:pt>
    <dgm:pt modelId="{B8126D42-34B9-4F43-99E0-5C658E281CC0}" type="pres">
      <dgm:prSet presAssocID="{A241E300-D12A-40AF-8C2E-257AD9259F95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12868-8AD9-4139-8C8A-BC5EB091146E}" type="pres">
      <dgm:prSet presAssocID="{2AF53B0E-A2E7-4600-BCA6-2055F003133D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CAC7DA-F573-42BF-A5C3-5B672A7D01D1}" type="pres">
      <dgm:prSet presAssocID="{61C8C9CC-AEA7-48F5-8AF4-2296D7880FDA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4F2A47-D5DA-48F2-B88C-B0EF038EDC64}" type="presOf" srcId="{61C8C9CC-AEA7-48F5-8AF4-2296D7880FDA}" destId="{3D0AB4E0-0453-4011-8BFF-D6C0348715EF}" srcOrd="0" destOrd="0" presId="urn:microsoft.com/office/officeart/2005/8/layout/target3"/>
    <dgm:cxn modelId="{4A7EA32A-A1E3-4381-A320-BE99F79B985D}" type="presOf" srcId="{A241E300-D12A-40AF-8C2E-257AD9259F95}" destId="{2A93E84E-20A8-4E9C-9056-B7D2A196D87C}" srcOrd="0" destOrd="0" presId="urn:microsoft.com/office/officeart/2005/8/layout/target3"/>
    <dgm:cxn modelId="{5709004D-DE21-4E8F-A517-19EBFDB6BE4D}" type="presOf" srcId="{AED5EF45-FA9F-4EB8-868D-F7DAD905357C}" destId="{60F34819-4488-4772-9CE3-A364D8804553}" srcOrd="0" destOrd="0" presId="urn:microsoft.com/office/officeart/2005/8/layout/target3"/>
    <dgm:cxn modelId="{9AD9BD4B-EAD8-4044-9FE5-AA53971EB57C}" type="presOf" srcId="{A241E300-D12A-40AF-8C2E-257AD9259F95}" destId="{B8126D42-34B9-4F43-99E0-5C658E281CC0}" srcOrd="1" destOrd="0" presId="urn:microsoft.com/office/officeart/2005/8/layout/target3"/>
    <dgm:cxn modelId="{6D6AA71D-C60C-4C6A-AFF1-CB97361B0981}" srcId="{AED5EF45-FA9F-4EB8-868D-F7DAD905357C}" destId="{2AF53B0E-A2E7-4600-BCA6-2055F003133D}" srcOrd="1" destOrd="0" parTransId="{7CF2424E-FD6D-46EC-821F-8CEC104EB027}" sibTransId="{99B2D426-0012-4F25-8F54-966150BF99D8}"/>
    <dgm:cxn modelId="{4FB4D79A-00A8-4FE8-9CD0-00C33DA68606}" srcId="{AED5EF45-FA9F-4EB8-868D-F7DAD905357C}" destId="{61C8C9CC-AEA7-48F5-8AF4-2296D7880FDA}" srcOrd="2" destOrd="0" parTransId="{94F0C788-12F9-4EA4-AEA4-36A12F181359}" sibTransId="{9035CF53-84C7-44C2-A128-B590B4D2D477}"/>
    <dgm:cxn modelId="{E219A9B7-4EF1-42B1-AEE3-E20107D0D774}" type="presOf" srcId="{61C8C9CC-AEA7-48F5-8AF4-2296D7880FDA}" destId="{D4CAC7DA-F573-42BF-A5C3-5B672A7D01D1}" srcOrd="1" destOrd="0" presId="urn:microsoft.com/office/officeart/2005/8/layout/target3"/>
    <dgm:cxn modelId="{9BC754D9-C2E3-44EE-9783-9F79909B1478}" type="presOf" srcId="{2AF53B0E-A2E7-4600-BCA6-2055F003133D}" destId="{D39EB1FB-1E16-4D8F-9193-68410A0C093B}" srcOrd="0" destOrd="0" presId="urn:microsoft.com/office/officeart/2005/8/layout/target3"/>
    <dgm:cxn modelId="{DF629F47-7F30-46E2-BBF6-32ED023B1FDB}" type="presOf" srcId="{2AF53B0E-A2E7-4600-BCA6-2055F003133D}" destId="{11212868-8AD9-4139-8C8A-BC5EB091146E}" srcOrd="1" destOrd="0" presId="urn:microsoft.com/office/officeart/2005/8/layout/target3"/>
    <dgm:cxn modelId="{55E868D6-6ADC-4B2F-A2CC-B634A0D05C60}" srcId="{AED5EF45-FA9F-4EB8-868D-F7DAD905357C}" destId="{A241E300-D12A-40AF-8C2E-257AD9259F95}" srcOrd="0" destOrd="0" parTransId="{38C8FE37-E201-4D8D-B8D6-D7130BB983FE}" sibTransId="{13CA2FDF-2BCD-48F4-8CB6-C86EEDB4A5C0}"/>
    <dgm:cxn modelId="{76E52B20-C281-4A58-8CC4-AB5587A4D124}" type="presParOf" srcId="{60F34819-4488-4772-9CE3-A364D8804553}" destId="{560F59B7-CE04-4B43-A4ED-615404B5D6C0}" srcOrd="0" destOrd="0" presId="urn:microsoft.com/office/officeart/2005/8/layout/target3"/>
    <dgm:cxn modelId="{48B73C1F-72DD-44E3-B335-18077308FD70}" type="presParOf" srcId="{60F34819-4488-4772-9CE3-A364D8804553}" destId="{153C6AED-E9B9-4D76-8C9F-3E96F99373E0}" srcOrd="1" destOrd="0" presId="urn:microsoft.com/office/officeart/2005/8/layout/target3"/>
    <dgm:cxn modelId="{C27669DD-C593-4416-8135-7E146932EEA9}" type="presParOf" srcId="{60F34819-4488-4772-9CE3-A364D8804553}" destId="{2A93E84E-20A8-4E9C-9056-B7D2A196D87C}" srcOrd="2" destOrd="0" presId="urn:microsoft.com/office/officeart/2005/8/layout/target3"/>
    <dgm:cxn modelId="{F7AB12D5-07CE-4C16-8369-90255179F59F}" type="presParOf" srcId="{60F34819-4488-4772-9CE3-A364D8804553}" destId="{A1FE3A8D-BB61-44C8-B67D-8F8973F192DD}" srcOrd="3" destOrd="0" presId="urn:microsoft.com/office/officeart/2005/8/layout/target3"/>
    <dgm:cxn modelId="{C3EAFDE2-C973-48AB-8267-4E7682E7DFBC}" type="presParOf" srcId="{60F34819-4488-4772-9CE3-A364D8804553}" destId="{38C339A9-F88E-4DDD-A645-ABEF999736FD}" srcOrd="4" destOrd="0" presId="urn:microsoft.com/office/officeart/2005/8/layout/target3"/>
    <dgm:cxn modelId="{381C0083-BA42-4C70-AD16-162AA00DD54E}" type="presParOf" srcId="{60F34819-4488-4772-9CE3-A364D8804553}" destId="{D39EB1FB-1E16-4D8F-9193-68410A0C093B}" srcOrd="5" destOrd="0" presId="urn:microsoft.com/office/officeart/2005/8/layout/target3"/>
    <dgm:cxn modelId="{BF495894-A9C8-47BF-8748-C93CEDD93A45}" type="presParOf" srcId="{60F34819-4488-4772-9CE3-A364D8804553}" destId="{878F993A-5C8C-47A3-94BA-C0633A62BAB8}" srcOrd="6" destOrd="0" presId="urn:microsoft.com/office/officeart/2005/8/layout/target3"/>
    <dgm:cxn modelId="{98856384-FED5-4191-9314-B9B945B4EB6F}" type="presParOf" srcId="{60F34819-4488-4772-9CE3-A364D8804553}" destId="{BE64E37B-3BEF-424C-8B0E-FD12AFEDE2AC}" srcOrd="7" destOrd="0" presId="urn:microsoft.com/office/officeart/2005/8/layout/target3"/>
    <dgm:cxn modelId="{63ACE603-B8C4-4EFF-B0BE-EFEA9EF82F6D}" type="presParOf" srcId="{60F34819-4488-4772-9CE3-A364D8804553}" destId="{3D0AB4E0-0453-4011-8BFF-D6C0348715EF}" srcOrd="8" destOrd="0" presId="urn:microsoft.com/office/officeart/2005/8/layout/target3"/>
    <dgm:cxn modelId="{5EF05292-4EA4-4C38-AF15-6CC6FF0C2317}" type="presParOf" srcId="{60F34819-4488-4772-9CE3-A364D8804553}" destId="{B8126D42-34B9-4F43-99E0-5C658E281CC0}" srcOrd="9" destOrd="0" presId="urn:microsoft.com/office/officeart/2005/8/layout/target3"/>
    <dgm:cxn modelId="{C27DFD6A-BC59-4E5B-82C6-90AD7372E7E9}" type="presParOf" srcId="{60F34819-4488-4772-9CE3-A364D8804553}" destId="{11212868-8AD9-4139-8C8A-BC5EB091146E}" srcOrd="10" destOrd="0" presId="urn:microsoft.com/office/officeart/2005/8/layout/target3"/>
    <dgm:cxn modelId="{E4B1A237-5BEE-4F5F-9B80-17C51AB874BF}" type="presParOf" srcId="{60F34819-4488-4772-9CE3-A364D8804553}" destId="{D4CAC7DA-F573-42BF-A5C3-5B672A7D01D1}" srcOrd="11" destOrd="0" presId="urn:microsoft.com/office/officeart/2005/8/layout/target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A7B081-7212-4947-A532-482575F0F930}" type="doc">
      <dgm:prSet loTypeId="urn:microsoft.com/office/officeart/2005/8/layout/hProcess4" loCatId="process" qsTypeId="urn:microsoft.com/office/officeart/2005/8/quickstyle/simple2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71A1E7DA-DE68-4BA8-AA3F-F3D6D271B83C}">
      <dgm:prSet phldrT="[Text]" custT="1"/>
      <dgm:spPr/>
      <dgm:t>
        <a:bodyPr/>
        <a:lstStyle/>
        <a:p>
          <a:r>
            <a:rPr lang="en-US" sz="1600" dirty="0" smtClean="0"/>
            <a:t>Activation for Who? PROFILING</a:t>
          </a:r>
          <a:endParaRPr lang="en-US" sz="1600" dirty="0"/>
        </a:p>
      </dgm:t>
    </dgm:pt>
    <dgm:pt modelId="{B0A3CA1A-B688-45A6-BD34-C93F08D21040}" type="parTrans" cxnId="{B948A176-966D-467D-A654-65544BD7AA6D}">
      <dgm:prSet/>
      <dgm:spPr/>
      <dgm:t>
        <a:bodyPr/>
        <a:lstStyle/>
        <a:p>
          <a:endParaRPr lang="en-US"/>
        </a:p>
      </dgm:t>
    </dgm:pt>
    <dgm:pt modelId="{361BF168-BFC1-4DB6-B1F0-29055768DBFC}" type="sibTrans" cxnId="{B948A176-966D-467D-A654-65544BD7AA6D}">
      <dgm:prSet/>
      <dgm:spPr/>
      <dgm:t>
        <a:bodyPr/>
        <a:lstStyle/>
        <a:p>
          <a:endParaRPr lang="en-US"/>
        </a:p>
      </dgm:t>
    </dgm:pt>
    <dgm:pt modelId="{1BB51E52-7979-4E81-B63C-456EDCD2DB37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(Dis)Incentives in Benefit Design</a:t>
          </a:r>
          <a:endParaRPr lang="en-US" sz="1600" dirty="0">
            <a:solidFill>
              <a:schemeClr val="tx1"/>
            </a:solidFill>
          </a:endParaRPr>
        </a:p>
      </dgm:t>
    </dgm:pt>
    <dgm:pt modelId="{BD785599-FF45-4A72-8D25-A9097EC20ED3}" type="parTrans" cxnId="{ED5D6369-28FE-49A3-B9E6-FF3E438A1EF9}">
      <dgm:prSet/>
      <dgm:spPr/>
      <dgm:t>
        <a:bodyPr/>
        <a:lstStyle/>
        <a:p>
          <a:endParaRPr lang="en-US"/>
        </a:p>
      </dgm:t>
    </dgm:pt>
    <dgm:pt modelId="{73AA7C9F-1B85-4B62-8EC1-8A141522ACEA}" type="sibTrans" cxnId="{ED5D6369-28FE-49A3-B9E6-FF3E438A1EF9}">
      <dgm:prSet/>
      <dgm:spPr/>
      <dgm:t>
        <a:bodyPr/>
        <a:lstStyle/>
        <a:p>
          <a:endParaRPr lang="en-US"/>
        </a:p>
      </dgm:t>
    </dgm:pt>
    <dgm:pt modelId="{6C07C27C-5A9D-4EE4-B94F-D3F1374AE77F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400" dirty="0" smtClean="0"/>
            <a:t>Benefit formula</a:t>
          </a:r>
          <a:endParaRPr lang="en-US" sz="1400" dirty="0"/>
        </a:p>
      </dgm:t>
    </dgm:pt>
    <dgm:pt modelId="{1FA7AA75-CE6A-45D3-944F-0B9BBC6420F5}" type="parTrans" cxnId="{2FA73967-4287-46F7-853A-3D614B5440D8}">
      <dgm:prSet/>
      <dgm:spPr/>
      <dgm:t>
        <a:bodyPr/>
        <a:lstStyle/>
        <a:p>
          <a:endParaRPr lang="en-US"/>
        </a:p>
      </dgm:t>
    </dgm:pt>
    <dgm:pt modelId="{E63E217C-6DEB-4989-8267-551E6F1D7A69}" type="sibTrans" cxnId="{2FA73967-4287-46F7-853A-3D614B5440D8}">
      <dgm:prSet/>
      <dgm:spPr/>
      <dgm:t>
        <a:bodyPr/>
        <a:lstStyle/>
        <a:p>
          <a:endParaRPr lang="en-US"/>
        </a:p>
      </dgm:t>
    </dgm:pt>
    <dgm:pt modelId="{5CB0F2BA-172C-4005-9C0B-8D6055AE2FCB}">
      <dgm:prSet phldrT="[Text]" custT="1"/>
      <dgm:spPr/>
      <dgm:t>
        <a:bodyPr/>
        <a:lstStyle/>
        <a:p>
          <a:r>
            <a:rPr lang="en-US" sz="1600" dirty="0" smtClean="0"/>
            <a:t>Institutional Readiness for Activation Policies</a:t>
          </a:r>
          <a:endParaRPr lang="en-US" sz="1600" dirty="0"/>
        </a:p>
      </dgm:t>
    </dgm:pt>
    <dgm:pt modelId="{37CC340A-A7BC-41E6-B567-46E73EA6FDFF}" type="parTrans" cxnId="{335C430F-4491-4A2A-95C3-BA634BA59701}">
      <dgm:prSet/>
      <dgm:spPr/>
      <dgm:t>
        <a:bodyPr/>
        <a:lstStyle/>
        <a:p>
          <a:endParaRPr lang="en-US"/>
        </a:p>
      </dgm:t>
    </dgm:pt>
    <dgm:pt modelId="{DEE06C86-2AFC-409B-B62B-90956145BA4C}" type="sibTrans" cxnId="{335C430F-4491-4A2A-95C3-BA634BA59701}">
      <dgm:prSet/>
      <dgm:spPr/>
      <dgm:t>
        <a:bodyPr/>
        <a:lstStyle/>
        <a:p>
          <a:endParaRPr lang="en-US"/>
        </a:p>
      </dgm:t>
    </dgm:pt>
    <dgm:pt modelId="{51FC581B-4155-4A24-AE8D-1D3CEFCF397A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400" dirty="0" smtClean="0"/>
            <a:t>Mutual obligations</a:t>
          </a:r>
          <a:endParaRPr lang="en-US" sz="1400" dirty="0"/>
        </a:p>
      </dgm:t>
    </dgm:pt>
    <dgm:pt modelId="{3CA89733-0FEF-4A90-8815-9458B3292483}" type="parTrans" cxnId="{41B54DAF-14E8-42A7-B849-776CF2F8027E}">
      <dgm:prSet/>
      <dgm:spPr/>
      <dgm:t>
        <a:bodyPr/>
        <a:lstStyle/>
        <a:p>
          <a:endParaRPr lang="en-US"/>
        </a:p>
      </dgm:t>
    </dgm:pt>
    <dgm:pt modelId="{DB74C95B-A356-4DD5-9762-779218EA414D}" type="sibTrans" cxnId="{41B54DAF-14E8-42A7-B849-776CF2F8027E}">
      <dgm:prSet/>
      <dgm:spPr/>
      <dgm:t>
        <a:bodyPr/>
        <a:lstStyle/>
        <a:p>
          <a:endParaRPr lang="en-US"/>
        </a:p>
      </dgm:t>
    </dgm:pt>
    <dgm:pt modelId="{EE8DA4F7-8057-4132-8720-7E6A7FCDE854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400" dirty="0" smtClean="0"/>
            <a:t>Earned income disregards</a:t>
          </a:r>
          <a:endParaRPr lang="en-US" sz="1400" dirty="0"/>
        </a:p>
      </dgm:t>
    </dgm:pt>
    <dgm:pt modelId="{451A3F4B-5D90-443D-B108-014A04F8F2D7}" type="parTrans" cxnId="{3DFC2E99-17DF-472F-BE55-504B0B5ED49D}">
      <dgm:prSet/>
      <dgm:spPr/>
      <dgm:t>
        <a:bodyPr/>
        <a:lstStyle/>
        <a:p>
          <a:endParaRPr lang="en-US"/>
        </a:p>
      </dgm:t>
    </dgm:pt>
    <dgm:pt modelId="{1BFFDCA0-2331-473A-B15C-B49071F0B1B5}" type="sibTrans" cxnId="{3DFC2E99-17DF-472F-BE55-504B0B5ED49D}">
      <dgm:prSet/>
      <dgm:spPr/>
      <dgm:t>
        <a:bodyPr/>
        <a:lstStyle/>
        <a:p>
          <a:endParaRPr lang="en-US"/>
        </a:p>
      </dgm:t>
    </dgm:pt>
    <dgm:pt modelId="{A4E429DB-8FE7-4E3E-9EBE-2B289DADA7D3}">
      <dgm:prSet phldrT="[Text]" custT="1"/>
      <dgm:spPr/>
      <dgm:t>
        <a:bodyPr/>
        <a:lstStyle/>
        <a:p>
          <a:pPr algn="ctr"/>
          <a:endParaRPr lang="en-US" sz="1400" dirty="0"/>
        </a:p>
      </dgm:t>
    </dgm:pt>
    <dgm:pt modelId="{BBC6223B-F5B1-400C-9F23-1CDBDFE3EF5E}" type="parTrans" cxnId="{F416FD9C-1745-4300-A51D-1B6EA5AAF26B}">
      <dgm:prSet/>
      <dgm:spPr/>
      <dgm:t>
        <a:bodyPr/>
        <a:lstStyle/>
        <a:p>
          <a:endParaRPr lang="en-US"/>
        </a:p>
      </dgm:t>
    </dgm:pt>
    <dgm:pt modelId="{79D273E7-4455-4EBB-B9E9-A781C2425B87}" type="sibTrans" cxnId="{F416FD9C-1745-4300-A51D-1B6EA5AAF26B}">
      <dgm:prSet/>
      <dgm:spPr/>
      <dgm:t>
        <a:bodyPr/>
        <a:lstStyle/>
        <a:p>
          <a:endParaRPr lang="en-US"/>
        </a:p>
      </dgm:t>
    </dgm:pt>
    <dgm:pt modelId="{14A3DFA3-1EBE-48E3-9EC8-38B3210F706D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400" dirty="0" smtClean="0"/>
            <a:t>(Dis)incentives in tax and benefit systems</a:t>
          </a:r>
          <a:endParaRPr lang="en-US" sz="1400" dirty="0"/>
        </a:p>
      </dgm:t>
    </dgm:pt>
    <dgm:pt modelId="{A5C2BD81-8064-4855-8A84-AD0784DD1BA8}" type="parTrans" cxnId="{87D16062-B05E-48C6-A230-962D5A2F3A6F}">
      <dgm:prSet/>
      <dgm:spPr/>
    </dgm:pt>
    <dgm:pt modelId="{BBDC4BBD-C15E-4F6B-B866-98BC5CDB14EF}" type="sibTrans" cxnId="{87D16062-B05E-48C6-A230-962D5A2F3A6F}">
      <dgm:prSet/>
      <dgm:spPr/>
    </dgm:pt>
    <dgm:pt modelId="{3D0ECD5B-6F64-4A67-B5B7-D8FA17E74BA5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400" dirty="0" smtClean="0"/>
            <a:t>Generosity/’package’</a:t>
          </a:r>
          <a:endParaRPr lang="en-US" sz="1400" dirty="0"/>
        </a:p>
      </dgm:t>
    </dgm:pt>
    <dgm:pt modelId="{9C5EC7E6-B54F-4A21-AB23-9B4AFF3D38F8}" type="parTrans" cxnId="{5315AD6F-21EA-4701-BE61-F171B25788AF}">
      <dgm:prSet/>
      <dgm:spPr/>
    </dgm:pt>
    <dgm:pt modelId="{40512569-BFE2-4B54-B366-C8F6769DCA50}" type="sibTrans" cxnId="{5315AD6F-21EA-4701-BE61-F171B25788AF}">
      <dgm:prSet/>
      <dgm:spPr/>
    </dgm:pt>
    <dgm:pt modelId="{87E15582-6A88-4B53-A5A0-609860990C70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400" dirty="0" smtClean="0"/>
            <a:t>Duration/ phase out</a:t>
          </a:r>
          <a:endParaRPr lang="en-US" sz="1400" dirty="0"/>
        </a:p>
      </dgm:t>
    </dgm:pt>
    <dgm:pt modelId="{39F94DD0-6A36-489D-BE28-A10253972EFC}" type="parTrans" cxnId="{CFC13D18-3139-45B7-8A2A-FE8EFCA4E19D}">
      <dgm:prSet/>
      <dgm:spPr/>
    </dgm:pt>
    <dgm:pt modelId="{5A70CD67-5F27-4004-8F7B-AA79B2C62E65}" type="sibTrans" cxnId="{CFC13D18-3139-45B7-8A2A-FE8EFCA4E19D}">
      <dgm:prSet/>
      <dgm:spPr/>
    </dgm:pt>
    <dgm:pt modelId="{9225F0DD-52B1-4467-AD61-713330A7D487}" type="pres">
      <dgm:prSet presAssocID="{64A7B081-7212-4947-A532-482575F0F9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5A5EAD-29C7-47BB-8591-968BAB651A6D}" type="pres">
      <dgm:prSet presAssocID="{64A7B081-7212-4947-A532-482575F0F930}" presName="tSp" presStyleCnt="0"/>
      <dgm:spPr/>
      <dgm:t>
        <a:bodyPr/>
        <a:lstStyle/>
        <a:p>
          <a:endParaRPr lang="en-US"/>
        </a:p>
      </dgm:t>
    </dgm:pt>
    <dgm:pt modelId="{F206F616-B36E-4FB1-BBF9-0533BA5F42D3}" type="pres">
      <dgm:prSet presAssocID="{64A7B081-7212-4947-A532-482575F0F930}" presName="bSp" presStyleCnt="0"/>
      <dgm:spPr/>
      <dgm:t>
        <a:bodyPr/>
        <a:lstStyle/>
        <a:p>
          <a:endParaRPr lang="en-US"/>
        </a:p>
      </dgm:t>
    </dgm:pt>
    <dgm:pt modelId="{E1B8AB0C-E9F4-4DBE-B2DD-7194E0B1C310}" type="pres">
      <dgm:prSet presAssocID="{64A7B081-7212-4947-A532-482575F0F930}" presName="process" presStyleCnt="0"/>
      <dgm:spPr/>
      <dgm:t>
        <a:bodyPr/>
        <a:lstStyle/>
        <a:p>
          <a:endParaRPr lang="en-US"/>
        </a:p>
      </dgm:t>
    </dgm:pt>
    <dgm:pt modelId="{ACEBD96F-CA98-460C-B867-C478F919D3D4}" type="pres">
      <dgm:prSet presAssocID="{71A1E7DA-DE68-4BA8-AA3F-F3D6D271B83C}" presName="composite1" presStyleCnt="0"/>
      <dgm:spPr/>
      <dgm:t>
        <a:bodyPr/>
        <a:lstStyle/>
        <a:p>
          <a:endParaRPr lang="en-US"/>
        </a:p>
      </dgm:t>
    </dgm:pt>
    <dgm:pt modelId="{F9372027-2CDD-42BD-9FC7-E9369847A46A}" type="pres">
      <dgm:prSet presAssocID="{71A1E7DA-DE68-4BA8-AA3F-F3D6D271B83C}" presName="dummyNode1" presStyleLbl="node1" presStyleIdx="0" presStyleCnt="3"/>
      <dgm:spPr/>
      <dgm:t>
        <a:bodyPr/>
        <a:lstStyle/>
        <a:p>
          <a:endParaRPr lang="en-US"/>
        </a:p>
      </dgm:t>
    </dgm:pt>
    <dgm:pt modelId="{06D6E32C-01B6-4D27-BD7E-1A0E85BFC6D4}" type="pres">
      <dgm:prSet presAssocID="{71A1E7DA-DE68-4BA8-AA3F-F3D6D271B83C}" presName="childNode1" presStyleLbl="bgAcc1" presStyleIdx="0" presStyleCnt="3" custScaleX="108344" custScaleY="240903" custLinFactNeighborX="674" custLinFactNeighborY="-19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2607F-AFFC-4492-8386-136622B34B6A}" type="pres">
      <dgm:prSet presAssocID="{71A1E7DA-DE68-4BA8-AA3F-F3D6D271B83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CCACA-A07E-49F6-8516-B163C4AEE7F5}" type="pres">
      <dgm:prSet presAssocID="{71A1E7DA-DE68-4BA8-AA3F-F3D6D271B83C}" presName="parentNode1" presStyleLbl="node1" presStyleIdx="0" presStyleCnt="3" custScaleX="114251" custScaleY="96524" custLinFactNeighborX="-16192" custLinFactNeighborY="710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ADE00-EAF2-46A1-B642-E0225DC4E692}" type="pres">
      <dgm:prSet presAssocID="{71A1E7DA-DE68-4BA8-AA3F-F3D6D271B83C}" presName="connSite1" presStyleCnt="0"/>
      <dgm:spPr/>
      <dgm:t>
        <a:bodyPr/>
        <a:lstStyle/>
        <a:p>
          <a:endParaRPr lang="en-US"/>
        </a:p>
      </dgm:t>
    </dgm:pt>
    <dgm:pt modelId="{97061581-12DC-43A0-8F21-1A5DCFB787DE}" type="pres">
      <dgm:prSet presAssocID="{361BF168-BFC1-4DB6-B1F0-29055768DBFC}" presName="Name9" presStyleLbl="sibTrans2D1" presStyleIdx="0" presStyleCnt="2"/>
      <dgm:spPr/>
      <dgm:t>
        <a:bodyPr/>
        <a:lstStyle/>
        <a:p>
          <a:endParaRPr lang="en-US"/>
        </a:p>
      </dgm:t>
    </dgm:pt>
    <dgm:pt modelId="{6B190EE6-7964-48DB-83AA-B4B158FB171B}" type="pres">
      <dgm:prSet presAssocID="{1BB51E52-7979-4E81-B63C-456EDCD2DB37}" presName="composite2" presStyleCnt="0"/>
      <dgm:spPr/>
      <dgm:t>
        <a:bodyPr/>
        <a:lstStyle/>
        <a:p>
          <a:endParaRPr lang="en-US"/>
        </a:p>
      </dgm:t>
    </dgm:pt>
    <dgm:pt modelId="{8FF30BAB-6868-4964-8B32-03827520092A}" type="pres">
      <dgm:prSet presAssocID="{1BB51E52-7979-4E81-B63C-456EDCD2DB37}" presName="dummyNode2" presStyleLbl="node1" presStyleIdx="0" presStyleCnt="3"/>
      <dgm:spPr/>
      <dgm:t>
        <a:bodyPr/>
        <a:lstStyle/>
        <a:p>
          <a:endParaRPr lang="en-US"/>
        </a:p>
      </dgm:t>
    </dgm:pt>
    <dgm:pt modelId="{3BA4C347-B9CD-4C0A-BC6B-A62C4A89F773}" type="pres">
      <dgm:prSet presAssocID="{1BB51E52-7979-4E81-B63C-456EDCD2DB37}" presName="childNode2" presStyleLbl="bgAcc1" presStyleIdx="1" presStyleCnt="3" custScaleX="108344" custScaleY="242121" custLinFactNeighborX="674" custLinFactNeighborY="-19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4B3E9-D083-4373-9A18-40DA88681CDD}" type="pres">
      <dgm:prSet presAssocID="{1BB51E52-7979-4E81-B63C-456EDCD2DB37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1481E-9054-475F-AA75-A0C37785F7A5}" type="pres">
      <dgm:prSet presAssocID="{1BB51E52-7979-4E81-B63C-456EDCD2DB37}" presName="parentNode2" presStyleLbl="node1" presStyleIdx="1" presStyleCnt="3" custScaleX="102290" custScaleY="89416" custLinFactY="-29161" custLinFactNeighborX="-1757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AA63A-5CF2-4F65-8660-77FA771495CD}" type="pres">
      <dgm:prSet presAssocID="{1BB51E52-7979-4E81-B63C-456EDCD2DB37}" presName="connSite2" presStyleCnt="0"/>
      <dgm:spPr/>
      <dgm:t>
        <a:bodyPr/>
        <a:lstStyle/>
        <a:p>
          <a:endParaRPr lang="en-US"/>
        </a:p>
      </dgm:t>
    </dgm:pt>
    <dgm:pt modelId="{2F30D5C6-AC97-49A1-869B-8FD77033A09D}" type="pres">
      <dgm:prSet presAssocID="{73AA7C9F-1B85-4B62-8EC1-8A141522ACEA}" presName="Name18" presStyleLbl="sibTrans2D1" presStyleIdx="1" presStyleCnt="2"/>
      <dgm:spPr/>
      <dgm:t>
        <a:bodyPr/>
        <a:lstStyle/>
        <a:p>
          <a:endParaRPr lang="en-US"/>
        </a:p>
      </dgm:t>
    </dgm:pt>
    <dgm:pt modelId="{2266AE15-9B6F-4E6C-B02B-7443ED6F6F85}" type="pres">
      <dgm:prSet presAssocID="{5CB0F2BA-172C-4005-9C0B-8D6055AE2FCB}" presName="composite1" presStyleCnt="0"/>
      <dgm:spPr/>
      <dgm:t>
        <a:bodyPr/>
        <a:lstStyle/>
        <a:p>
          <a:endParaRPr lang="en-US"/>
        </a:p>
      </dgm:t>
    </dgm:pt>
    <dgm:pt modelId="{93DE4E0C-A1E8-4E10-A058-004A8F94412D}" type="pres">
      <dgm:prSet presAssocID="{5CB0F2BA-172C-4005-9C0B-8D6055AE2FCB}" presName="dummyNode1" presStyleLbl="node1" presStyleIdx="1" presStyleCnt="3"/>
      <dgm:spPr/>
      <dgm:t>
        <a:bodyPr/>
        <a:lstStyle/>
        <a:p>
          <a:endParaRPr lang="en-US"/>
        </a:p>
      </dgm:t>
    </dgm:pt>
    <dgm:pt modelId="{7D460390-AF75-4FE7-9AF2-4B3754B6EAEB}" type="pres">
      <dgm:prSet presAssocID="{5CB0F2BA-172C-4005-9C0B-8D6055AE2FCB}" presName="childNode1" presStyleLbl="bgAcc1" presStyleIdx="2" presStyleCnt="3" custScaleX="112145" custScaleY="244429" custLinFactNeighborX="-86" custLinFactNeighborY="-10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8FDB5-6431-4B09-907B-9400DF157412}" type="pres">
      <dgm:prSet presAssocID="{5CB0F2BA-172C-4005-9C0B-8D6055AE2FC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D7BCA-30BC-4248-ABE4-A2B402B9B03C}" type="pres">
      <dgm:prSet presAssocID="{5CB0F2BA-172C-4005-9C0B-8D6055AE2FCB}" presName="parentNode1" presStyleLbl="node1" presStyleIdx="2" presStyleCnt="3" custScaleX="124865" custScaleY="111178" custLinFactNeighborX="-18866" custLinFactNeighborY="733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18DEC-43FD-44E2-BBDF-8BC3B1BE28A6}" type="pres">
      <dgm:prSet presAssocID="{5CB0F2BA-172C-4005-9C0B-8D6055AE2FCB}" presName="connSite1" presStyleCnt="0"/>
      <dgm:spPr/>
      <dgm:t>
        <a:bodyPr/>
        <a:lstStyle/>
        <a:p>
          <a:endParaRPr lang="en-US"/>
        </a:p>
      </dgm:t>
    </dgm:pt>
  </dgm:ptLst>
  <dgm:cxnLst>
    <dgm:cxn modelId="{C8C16516-D8A6-4BDF-A244-6087CCF7268B}" type="presOf" srcId="{5CB0F2BA-172C-4005-9C0B-8D6055AE2FCB}" destId="{77DD7BCA-30BC-4248-ABE4-A2B402B9B03C}" srcOrd="0" destOrd="0" presId="urn:microsoft.com/office/officeart/2005/8/layout/hProcess4"/>
    <dgm:cxn modelId="{5315AD6F-21EA-4701-BE61-F171B25788AF}" srcId="{1BB51E52-7979-4E81-B63C-456EDCD2DB37}" destId="{3D0ECD5B-6F64-4A67-B5B7-D8FA17E74BA5}" srcOrd="1" destOrd="0" parTransId="{9C5EC7E6-B54F-4A21-AB23-9B4AFF3D38F8}" sibTransId="{40512569-BFE2-4B54-B366-C8F6769DCA50}"/>
    <dgm:cxn modelId="{0F77189D-5768-4532-9CA9-968024BE8B09}" type="presOf" srcId="{14A3DFA3-1EBE-48E3-9EC8-38B3210F706D}" destId="{41E4B3E9-D083-4373-9A18-40DA88681CDD}" srcOrd="1" destOrd="4" presId="urn:microsoft.com/office/officeart/2005/8/layout/hProcess4"/>
    <dgm:cxn modelId="{3384D770-4AB4-4E9C-96AC-F374F8BB9E27}" type="presOf" srcId="{EE8DA4F7-8057-4132-8720-7E6A7FCDE854}" destId="{41E4B3E9-D083-4373-9A18-40DA88681CDD}" srcOrd="1" destOrd="5" presId="urn:microsoft.com/office/officeart/2005/8/layout/hProcess4"/>
    <dgm:cxn modelId="{8555843D-7096-4621-A439-6F4DA1A3E3D9}" type="presOf" srcId="{3D0ECD5B-6F64-4A67-B5B7-D8FA17E74BA5}" destId="{3BA4C347-B9CD-4C0A-BC6B-A62C4A89F773}" srcOrd="0" destOrd="1" presId="urn:microsoft.com/office/officeart/2005/8/layout/hProcess4"/>
    <dgm:cxn modelId="{8B1B3DF4-EEAD-4028-BAAD-73A0AAFE3728}" type="presOf" srcId="{361BF168-BFC1-4DB6-B1F0-29055768DBFC}" destId="{97061581-12DC-43A0-8F21-1A5DCFB787DE}" srcOrd="0" destOrd="0" presId="urn:microsoft.com/office/officeart/2005/8/layout/hProcess4"/>
    <dgm:cxn modelId="{EFE277E6-DCA7-4909-9CC8-5A7AA768326D}" type="presOf" srcId="{1BB51E52-7979-4E81-B63C-456EDCD2DB37}" destId="{F0B1481E-9054-475F-AA75-A0C37785F7A5}" srcOrd="0" destOrd="0" presId="urn:microsoft.com/office/officeart/2005/8/layout/hProcess4"/>
    <dgm:cxn modelId="{6A65D132-352A-4F87-B30B-FEB98C6BE7A4}" type="presOf" srcId="{A4E429DB-8FE7-4E3E-9EBE-2B289DADA7D3}" destId="{06D6E32C-01B6-4D27-BD7E-1A0E85BFC6D4}" srcOrd="0" destOrd="0" presId="urn:microsoft.com/office/officeart/2005/8/layout/hProcess4"/>
    <dgm:cxn modelId="{2AD9C20C-EF63-4BF1-BC92-22804087C46B}" type="presOf" srcId="{EE8DA4F7-8057-4132-8720-7E6A7FCDE854}" destId="{3BA4C347-B9CD-4C0A-BC6B-A62C4A89F773}" srcOrd="0" destOrd="5" presId="urn:microsoft.com/office/officeart/2005/8/layout/hProcess4"/>
    <dgm:cxn modelId="{CD1B4ACC-4826-4539-853C-C256AA73DC18}" type="presOf" srcId="{14A3DFA3-1EBE-48E3-9EC8-38B3210F706D}" destId="{3BA4C347-B9CD-4C0A-BC6B-A62C4A89F773}" srcOrd="0" destOrd="4" presId="urn:microsoft.com/office/officeart/2005/8/layout/hProcess4"/>
    <dgm:cxn modelId="{335C430F-4491-4A2A-95C3-BA634BA59701}" srcId="{64A7B081-7212-4947-A532-482575F0F930}" destId="{5CB0F2BA-172C-4005-9C0B-8D6055AE2FCB}" srcOrd="2" destOrd="0" parTransId="{37CC340A-A7BC-41E6-B567-46E73EA6FDFF}" sibTransId="{DEE06C86-2AFC-409B-B62B-90956145BA4C}"/>
    <dgm:cxn modelId="{5CC65ECD-5E28-4D85-8374-BEA3606F0163}" type="presOf" srcId="{51FC581B-4155-4A24-AE8D-1D3CEFCF397A}" destId="{3BA4C347-B9CD-4C0A-BC6B-A62C4A89F773}" srcOrd="0" destOrd="2" presId="urn:microsoft.com/office/officeart/2005/8/layout/hProcess4"/>
    <dgm:cxn modelId="{B948A176-966D-467D-A654-65544BD7AA6D}" srcId="{64A7B081-7212-4947-A532-482575F0F930}" destId="{71A1E7DA-DE68-4BA8-AA3F-F3D6D271B83C}" srcOrd="0" destOrd="0" parTransId="{B0A3CA1A-B688-45A6-BD34-C93F08D21040}" sibTransId="{361BF168-BFC1-4DB6-B1F0-29055768DBFC}"/>
    <dgm:cxn modelId="{969F8AFD-96B4-46C2-8F1C-37ADEF37AB5B}" type="presOf" srcId="{51FC581B-4155-4A24-AE8D-1D3CEFCF397A}" destId="{41E4B3E9-D083-4373-9A18-40DA88681CDD}" srcOrd="1" destOrd="2" presId="urn:microsoft.com/office/officeart/2005/8/layout/hProcess4"/>
    <dgm:cxn modelId="{2FA73967-4287-46F7-853A-3D614B5440D8}" srcId="{1BB51E52-7979-4E81-B63C-456EDCD2DB37}" destId="{6C07C27C-5A9D-4EE4-B94F-D3F1374AE77F}" srcOrd="0" destOrd="0" parTransId="{1FA7AA75-CE6A-45D3-944F-0B9BBC6420F5}" sibTransId="{E63E217C-6DEB-4989-8267-551E6F1D7A69}"/>
    <dgm:cxn modelId="{3DFC2E99-17DF-472F-BE55-504B0B5ED49D}" srcId="{1BB51E52-7979-4E81-B63C-456EDCD2DB37}" destId="{EE8DA4F7-8057-4132-8720-7E6A7FCDE854}" srcOrd="5" destOrd="0" parTransId="{451A3F4B-5D90-443D-B108-014A04F8F2D7}" sibTransId="{1BFFDCA0-2331-473A-B15C-B49071F0B1B5}"/>
    <dgm:cxn modelId="{E3E10CEB-EEBD-4FDD-83EC-3F0AC22B2B9E}" type="presOf" srcId="{6C07C27C-5A9D-4EE4-B94F-D3F1374AE77F}" destId="{41E4B3E9-D083-4373-9A18-40DA88681CDD}" srcOrd="1" destOrd="0" presId="urn:microsoft.com/office/officeart/2005/8/layout/hProcess4"/>
    <dgm:cxn modelId="{CFC13D18-3139-45B7-8A2A-FE8EFCA4E19D}" srcId="{1BB51E52-7979-4E81-B63C-456EDCD2DB37}" destId="{87E15582-6A88-4B53-A5A0-609860990C70}" srcOrd="3" destOrd="0" parTransId="{39F94DD0-6A36-489D-BE28-A10253972EFC}" sibTransId="{5A70CD67-5F27-4004-8F7B-AA79B2C62E65}"/>
    <dgm:cxn modelId="{87D16062-B05E-48C6-A230-962D5A2F3A6F}" srcId="{1BB51E52-7979-4E81-B63C-456EDCD2DB37}" destId="{14A3DFA3-1EBE-48E3-9EC8-38B3210F706D}" srcOrd="4" destOrd="0" parTransId="{A5C2BD81-8064-4855-8A84-AD0784DD1BA8}" sibTransId="{BBDC4BBD-C15E-4F6B-B866-98BC5CDB14EF}"/>
    <dgm:cxn modelId="{F738E348-42EE-45FB-A124-1EA6508D70FC}" type="presOf" srcId="{71A1E7DA-DE68-4BA8-AA3F-F3D6D271B83C}" destId="{489CCACA-A07E-49F6-8516-B163C4AEE7F5}" srcOrd="0" destOrd="0" presId="urn:microsoft.com/office/officeart/2005/8/layout/hProcess4"/>
    <dgm:cxn modelId="{F416FD9C-1745-4300-A51D-1B6EA5AAF26B}" srcId="{71A1E7DA-DE68-4BA8-AA3F-F3D6D271B83C}" destId="{A4E429DB-8FE7-4E3E-9EBE-2B289DADA7D3}" srcOrd="0" destOrd="0" parTransId="{BBC6223B-F5B1-400C-9F23-1CDBDFE3EF5E}" sibTransId="{79D273E7-4455-4EBB-B9E9-A781C2425B87}"/>
    <dgm:cxn modelId="{F36B4F3C-93B1-4CFA-BD55-261BD37E1CDE}" type="presOf" srcId="{6C07C27C-5A9D-4EE4-B94F-D3F1374AE77F}" destId="{3BA4C347-B9CD-4C0A-BC6B-A62C4A89F773}" srcOrd="0" destOrd="0" presId="urn:microsoft.com/office/officeart/2005/8/layout/hProcess4"/>
    <dgm:cxn modelId="{0ECCD387-EC8A-4C40-8856-58A72D096D41}" type="presOf" srcId="{87E15582-6A88-4B53-A5A0-609860990C70}" destId="{3BA4C347-B9CD-4C0A-BC6B-A62C4A89F773}" srcOrd="0" destOrd="3" presId="urn:microsoft.com/office/officeart/2005/8/layout/hProcess4"/>
    <dgm:cxn modelId="{A922CBEB-859D-4151-A78B-A908609FC77F}" type="presOf" srcId="{64A7B081-7212-4947-A532-482575F0F930}" destId="{9225F0DD-52B1-4467-AD61-713330A7D487}" srcOrd="0" destOrd="0" presId="urn:microsoft.com/office/officeart/2005/8/layout/hProcess4"/>
    <dgm:cxn modelId="{2D087B53-15A4-4AAC-A043-3B91197BE048}" type="presOf" srcId="{3D0ECD5B-6F64-4A67-B5B7-D8FA17E74BA5}" destId="{41E4B3E9-D083-4373-9A18-40DA88681CDD}" srcOrd="1" destOrd="1" presId="urn:microsoft.com/office/officeart/2005/8/layout/hProcess4"/>
    <dgm:cxn modelId="{5BC3BCEE-9AAA-4395-A9DD-66A2B9182862}" type="presOf" srcId="{A4E429DB-8FE7-4E3E-9EBE-2B289DADA7D3}" destId="{A9A2607F-AFFC-4492-8386-136622B34B6A}" srcOrd="1" destOrd="0" presId="urn:microsoft.com/office/officeart/2005/8/layout/hProcess4"/>
    <dgm:cxn modelId="{41B54DAF-14E8-42A7-B849-776CF2F8027E}" srcId="{1BB51E52-7979-4E81-B63C-456EDCD2DB37}" destId="{51FC581B-4155-4A24-AE8D-1D3CEFCF397A}" srcOrd="2" destOrd="0" parTransId="{3CA89733-0FEF-4A90-8815-9458B3292483}" sibTransId="{DB74C95B-A356-4DD5-9762-779218EA414D}"/>
    <dgm:cxn modelId="{9016CEB6-0446-49FD-9426-47E662281EE1}" type="presOf" srcId="{87E15582-6A88-4B53-A5A0-609860990C70}" destId="{41E4B3E9-D083-4373-9A18-40DA88681CDD}" srcOrd="1" destOrd="3" presId="urn:microsoft.com/office/officeart/2005/8/layout/hProcess4"/>
    <dgm:cxn modelId="{D115A20C-9A33-42B3-AE36-724D6787FF2A}" type="presOf" srcId="{73AA7C9F-1B85-4B62-8EC1-8A141522ACEA}" destId="{2F30D5C6-AC97-49A1-869B-8FD77033A09D}" srcOrd="0" destOrd="0" presId="urn:microsoft.com/office/officeart/2005/8/layout/hProcess4"/>
    <dgm:cxn modelId="{ED5D6369-28FE-49A3-B9E6-FF3E438A1EF9}" srcId="{64A7B081-7212-4947-A532-482575F0F930}" destId="{1BB51E52-7979-4E81-B63C-456EDCD2DB37}" srcOrd="1" destOrd="0" parTransId="{BD785599-FF45-4A72-8D25-A9097EC20ED3}" sibTransId="{73AA7C9F-1B85-4B62-8EC1-8A141522ACEA}"/>
    <dgm:cxn modelId="{E5DB7E3C-DE9B-4263-AA74-DFE0159D7CD0}" type="presParOf" srcId="{9225F0DD-52B1-4467-AD61-713330A7D487}" destId="{F25A5EAD-29C7-47BB-8591-968BAB651A6D}" srcOrd="0" destOrd="0" presId="urn:microsoft.com/office/officeart/2005/8/layout/hProcess4"/>
    <dgm:cxn modelId="{193D7F47-1FAF-4573-AA25-4DFF34E13216}" type="presParOf" srcId="{9225F0DD-52B1-4467-AD61-713330A7D487}" destId="{F206F616-B36E-4FB1-BBF9-0533BA5F42D3}" srcOrd="1" destOrd="0" presId="urn:microsoft.com/office/officeart/2005/8/layout/hProcess4"/>
    <dgm:cxn modelId="{60A88FE2-ACB5-4E82-9E84-00D0D0AD09A8}" type="presParOf" srcId="{9225F0DD-52B1-4467-AD61-713330A7D487}" destId="{E1B8AB0C-E9F4-4DBE-B2DD-7194E0B1C310}" srcOrd="2" destOrd="0" presId="urn:microsoft.com/office/officeart/2005/8/layout/hProcess4"/>
    <dgm:cxn modelId="{BFAB7F3F-C330-4D89-A04F-776D590152A0}" type="presParOf" srcId="{E1B8AB0C-E9F4-4DBE-B2DD-7194E0B1C310}" destId="{ACEBD96F-CA98-460C-B867-C478F919D3D4}" srcOrd="0" destOrd="0" presId="urn:microsoft.com/office/officeart/2005/8/layout/hProcess4"/>
    <dgm:cxn modelId="{71CC8266-699C-412E-8BC2-B9BAB2197C71}" type="presParOf" srcId="{ACEBD96F-CA98-460C-B867-C478F919D3D4}" destId="{F9372027-2CDD-42BD-9FC7-E9369847A46A}" srcOrd="0" destOrd="0" presId="urn:microsoft.com/office/officeart/2005/8/layout/hProcess4"/>
    <dgm:cxn modelId="{32D73F91-EB0D-4E3A-962F-7C2E5F832A94}" type="presParOf" srcId="{ACEBD96F-CA98-460C-B867-C478F919D3D4}" destId="{06D6E32C-01B6-4D27-BD7E-1A0E85BFC6D4}" srcOrd="1" destOrd="0" presId="urn:microsoft.com/office/officeart/2005/8/layout/hProcess4"/>
    <dgm:cxn modelId="{102DE393-BF5B-4A8E-96EB-006F6AFC2B5D}" type="presParOf" srcId="{ACEBD96F-CA98-460C-B867-C478F919D3D4}" destId="{A9A2607F-AFFC-4492-8386-136622B34B6A}" srcOrd="2" destOrd="0" presId="urn:microsoft.com/office/officeart/2005/8/layout/hProcess4"/>
    <dgm:cxn modelId="{6C2BDA3F-5D47-4001-B393-2721AE225B22}" type="presParOf" srcId="{ACEBD96F-CA98-460C-B867-C478F919D3D4}" destId="{489CCACA-A07E-49F6-8516-B163C4AEE7F5}" srcOrd="3" destOrd="0" presId="urn:microsoft.com/office/officeart/2005/8/layout/hProcess4"/>
    <dgm:cxn modelId="{014C24E5-EDBD-4AE6-91D0-D720B0925C3C}" type="presParOf" srcId="{ACEBD96F-CA98-460C-B867-C478F919D3D4}" destId="{118ADE00-EAF2-46A1-B642-E0225DC4E692}" srcOrd="4" destOrd="0" presId="urn:microsoft.com/office/officeart/2005/8/layout/hProcess4"/>
    <dgm:cxn modelId="{87248C96-34E7-4C23-8B44-36B886D377F7}" type="presParOf" srcId="{E1B8AB0C-E9F4-4DBE-B2DD-7194E0B1C310}" destId="{97061581-12DC-43A0-8F21-1A5DCFB787DE}" srcOrd="1" destOrd="0" presId="urn:microsoft.com/office/officeart/2005/8/layout/hProcess4"/>
    <dgm:cxn modelId="{00ABB6CE-8ECD-4747-97FC-C463E00F48AE}" type="presParOf" srcId="{E1B8AB0C-E9F4-4DBE-B2DD-7194E0B1C310}" destId="{6B190EE6-7964-48DB-83AA-B4B158FB171B}" srcOrd="2" destOrd="0" presId="urn:microsoft.com/office/officeart/2005/8/layout/hProcess4"/>
    <dgm:cxn modelId="{83652696-BF71-4815-9D48-411093A7B5D4}" type="presParOf" srcId="{6B190EE6-7964-48DB-83AA-B4B158FB171B}" destId="{8FF30BAB-6868-4964-8B32-03827520092A}" srcOrd="0" destOrd="0" presId="urn:microsoft.com/office/officeart/2005/8/layout/hProcess4"/>
    <dgm:cxn modelId="{853BD895-0C47-4752-8C31-F64AACBBE500}" type="presParOf" srcId="{6B190EE6-7964-48DB-83AA-B4B158FB171B}" destId="{3BA4C347-B9CD-4C0A-BC6B-A62C4A89F773}" srcOrd="1" destOrd="0" presId="urn:microsoft.com/office/officeart/2005/8/layout/hProcess4"/>
    <dgm:cxn modelId="{B8518F70-8A2B-4CCF-80B4-8AA993731C64}" type="presParOf" srcId="{6B190EE6-7964-48DB-83AA-B4B158FB171B}" destId="{41E4B3E9-D083-4373-9A18-40DA88681CDD}" srcOrd="2" destOrd="0" presId="urn:microsoft.com/office/officeart/2005/8/layout/hProcess4"/>
    <dgm:cxn modelId="{BE7EAB16-FC47-4CFF-A46D-76CCE2C1E081}" type="presParOf" srcId="{6B190EE6-7964-48DB-83AA-B4B158FB171B}" destId="{F0B1481E-9054-475F-AA75-A0C37785F7A5}" srcOrd="3" destOrd="0" presId="urn:microsoft.com/office/officeart/2005/8/layout/hProcess4"/>
    <dgm:cxn modelId="{55F512E2-3C29-4AC2-B62C-74D237F73896}" type="presParOf" srcId="{6B190EE6-7964-48DB-83AA-B4B158FB171B}" destId="{4C3AA63A-5CF2-4F65-8660-77FA771495CD}" srcOrd="4" destOrd="0" presId="urn:microsoft.com/office/officeart/2005/8/layout/hProcess4"/>
    <dgm:cxn modelId="{8915E0F0-BB69-49C7-B4DE-02A0EAFC407B}" type="presParOf" srcId="{E1B8AB0C-E9F4-4DBE-B2DD-7194E0B1C310}" destId="{2F30D5C6-AC97-49A1-869B-8FD77033A09D}" srcOrd="3" destOrd="0" presId="urn:microsoft.com/office/officeart/2005/8/layout/hProcess4"/>
    <dgm:cxn modelId="{1B982F17-8F67-4037-94B0-A9B1C9331D2E}" type="presParOf" srcId="{E1B8AB0C-E9F4-4DBE-B2DD-7194E0B1C310}" destId="{2266AE15-9B6F-4E6C-B02B-7443ED6F6F85}" srcOrd="4" destOrd="0" presId="urn:microsoft.com/office/officeart/2005/8/layout/hProcess4"/>
    <dgm:cxn modelId="{D4007CE1-E460-4D75-BAB4-6B6FC16B76C8}" type="presParOf" srcId="{2266AE15-9B6F-4E6C-B02B-7443ED6F6F85}" destId="{93DE4E0C-A1E8-4E10-A058-004A8F94412D}" srcOrd="0" destOrd="0" presId="urn:microsoft.com/office/officeart/2005/8/layout/hProcess4"/>
    <dgm:cxn modelId="{1F90EA64-0DDC-4E76-887D-482ACCBD23DF}" type="presParOf" srcId="{2266AE15-9B6F-4E6C-B02B-7443ED6F6F85}" destId="{7D460390-AF75-4FE7-9AF2-4B3754B6EAEB}" srcOrd="1" destOrd="0" presId="urn:microsoft.com/office/officeart/2005/8/layout/hProcess4"/>
    <dgm:cxn modelId="{8EF70018-0B40-4FF3-B5A4-3022B474CC53}" type="presParOf" srcId="{2266AE15-9B6F-4E6C-B02B-7443ED6F6F85}" destId="{6C28FDB5-6431-4B09-907B-9400DF157412}" srcOrd="2" destOrd="0" presId="urn:microsoft.com/office/officeart/2005/8/layout/hProcess4"/>
    <dgm:cxn modelId="{55366CA5-98A7-44BF-A0C5-5908DF84FD3B}" type="presParOf" srcId="{2266AE15-9B6F-4E6C-B02B-7443ED6F6F85}" destId="{77DD7BCA-30BC-4248-ABE4-A2B402B9B03C}" srcOrd="3" destOrd="0" presId="urn:microsoft.com/office/officeart/2005/8/layout/hProcess4"/>
    <dgm:cxn modelId="{528A9104-F7E2-4879-9253-6FE4F0FABD77}" type="presParOf" srcId="{2266AE15-9B6F-4E6C-B02B-7443ED6F6F85}" destId="{04818DEC-43FD-44E2-BBDF-8BC3B1BE28A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55FB531-B159-4BEB-97C3-4332DF594656}" type="doc">
      <dgm:prSet loTypeId="urn:microsoft.com/office/officeart/2005/8/layout/hList1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AE63FBA-66DA-4120-B418-68D6E0184CF9}">
      <dgm:prSet phldrT="[Text]"/>
      <dgm:spPr/>
      <dgm:t>
        <a:bodyPr/>
        <a:lstStyle/>
        <a:p>
          <a:r>
            <a:rPr lang="en-US" b="1" dirty="0" smtClean="0"/>
            <a:t>Type of program</a:t>
          </a:r>
          <a:endParaRPr lang="en-US" b="1" dirty="0"/>
        </a:p>
      </dgm:t>
    </dgm:pt>
    <dgm:pt modelId="{B0D55F48-B397-4053-B986-21FA5B88734E}" type="parTrans" cxnId="{D2B954C4-313D-4BD9-9911-0337401AF3A7}">
      <dgm:prSet/>
      <dgm:spPr/>
      <dgm:t>
        <a:bodyPr/>
        <a:lstStyle/>
        <a:p>
          <a:endParaRPr lang="en-US"/>
        </a:p>
      </dgm:t>
    </dgm:pt>
    <dgm:pt modelId="{B458786E-0BAB-4DF4-98DB-008A0E35C982}" type="sibTrans" cxnId="{D2B954C4-313D-4BD9-9911-0337401AF3A7}">
      <dgm:prSet/>
      <dgm:spPr/>
      <dgm:t>
        <a:bodyPr/>
        <a:lstStyle/>
        <a:p>
          <a:endParaRPr lang="en-US"/>
        </a:p>
      </dgm:t>
    </dgm:pt>
    <dgm:pt modelId="{36E71EDD-3F50-46A1-BDF2-9C9737F3B9AA}">
      <dgm:prSet phldrT="[Text]"/>
      <dgm:spPr/>
      <dgm:t>
        <a:bodyPr/>
        <a:lstStyle/>
        <a:p>
          <a:r>
            <a: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Minimum income guarantee / last resort social assistance</a:t>
          </a:r>
          <a:endParaRPr lang="en-US" dirty="0"/>
        </a:p>
      </dgm:t>
    </dgm:pt>
    <dgm:pt modelId="{67E39463-0D4C-40A9-9383-13EEB2F147A0}" type="parTrans" cxnId="{4B31E4E9-6F2E-4AB3-A67D-8914888831CA}">
      <dgm:prSet/>
      <dgm:spPr/>
      <dgm:t>
        <a:bodyPr/>
        <a:lstStyle/>
        <a:p>
          <a:endParaRPr lang="en-US"/>
        </a:p>
      </dgm:t>
    </dgm:pt>
    <dgm:pt modelId="{3E44D229-F940-4719-8641-479CEF58C263}" type="sibTrans" cxnId="{4B31E4E9-6F2E-4AB3-A67D-8914888831CA}">
      <dgm:prSet/>
      <dgm:spPr/>
      <dgm:t>
        <a:bodyPr/>
        <a:lstStyle/>
        <a:p>
          <a:endParaRPr lang="en-US"/>
        </a:p>
      </dgm:t>
    </dgm:pt>
    <dgm:pt modelId="{ED5D1D59-3440-4D2D-98F3-542E2DBD0683}">
      <dgm:prSet phldrT="[Text]"/>
      <dgm:spPr/>
      <dgm:t>
        <a:bodyPr/>
        <a:lstStyle/>
        <a:p>
          <a:r>
            <a:rPr lang="en-US" b="1" dirty="0" smtClean="0"/>
            <a:t>Design, financing  and implementation</a:t>
          </a:r>
          <a:endParaRPr lang="en-US" b="1" dirty="0"/>
        </a:p>
      </dgm:t>
    </dgm:pt>
    <dgm:pt modelId="{47CCE8F2-3FE3-4309-955E-799D5C97E1B4}" type="parTrans" cxnId="{A7467752-19F7-47E2-8C64-E4660BF510BA}">
      <dgm:prSet/>
      <dgm:spPr/>
      <dgm:t>
        <a:bodyPr/>
        <a:lstStyle/>
        <a:p>
          <a:endParaRPr lang="en-US"/>
        </a:p>
      </dgm:t>
    </dgm:pt>
    <dgm:pt modelId="{9A8D117E-10ED-4C99-A686-92AFB2A440B9}" type="sibTrans" cxnId="{A7467752-19F7-47E2-8C64-E4660BF510BA}">
      <dgm:prSet/>
      <dgm:spPr/>
      <dgm:t>
        <a:bodyPr/>
        <a:lstStyle/>
        <a:p>
          <a:endParaRPr lang="en-US"/>
        </a:p>
      </dgm:t>
    </dgm:pt>
    <dgm:pt modelId="{4E3FA070-0CA5-424C-9837-A20809F7F7CD}">
      <dgm:prSet phldrT="[Text]"/>
      <dgm:spPr/>
      <dgm:t>
        <a:bodyPr/>
        <a:lstStyle/>
        <a:p>
          <a:r>
            <a:rPr lang="en-US" b="1" i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Centrally designed</a:t>
          </a:r>
          <a:r>
            <a:rPr lang="en-US" i="0" smtClean="0"/>
            <a:t>: by the Ministry of Labor and Social Policy</a:t>
          </a:r>
          <a:endParaRPr lang="en-US" i="0" dirty="0"/>
        </a:p>
      </dgm:t>
    </dgm:pt>
    <dgm:pt modelId="{52FAE542-5D49-4170-BC5B-C0B29DF56387}" type="parTrans" cxnId="{AF862136-AD9D-475E-B098-BACA8CDFCFD6}">
      <dgm:prSet/>
      <dgm:spPr/>
      <dgm:t>
        <a:bodyPr/>
        <a:lstStyle/>
        <a:p>
          <a:endParaRPr lang="en-US"/>
        </a:p>
      </dgm:t>
    </dgm:pt>
    <dgm:pt modelId="{C37C0BA8-F72E-426B-A5A2-D53EE9F5BA49}" type="sibTrans" cxnId="{AF862136-AD9D-475E-B098-BACA8CDFCFD6}">
      <dgm:prSet/>
      <dgm:spPr/>
      <dgm:t>
        <a:bodyPr/>
        <a:lstStyle/>
        <a:p>
          <a:endParaRPr lang="en-US"/>
        </a:p>
      </dgm:t>
    </dgm:pt>
    <dgm:pt modelId="{ED2903E6-4DAF-4240-B3D8-7DE3F84FC193}">
      <dgm:prSet phldrT="[Text]"/>
      <dgm:spPr/>
      <dgm:t>
        <a:bodyPr/>
        <a:lstStyle/>
        <a:p>
          <a:r>
            <a:rPr lang="en-US" b="1" dirty="0" smtClean="0"/>
            <a:t>Basic administrative data</a:t>
          </a:r>
          <a:endParaRPr lang="en-US" b="1" dirty="0"/>
        </a:p>
      </dgm:t>
    </dgm:pt>
    <dgm:pt modelId="{AEB638B3-F7F9-41BE-BA51-2DACCBEC0216}" type="parTrans" cxnId="{3D5A455D-1D4B-4181-917A-D16EDE60BECF}">
      <dgm:prSet/>
      <dgm:spPr/>
      <dgm:t>
        <a:bodyPr/>
        <a:lstStyle/>
        <a:p>
          <a:endParaRPr lang="en-US"/>
        </a:p>
      </dgm:t>
    </dgm:pt>
    <dgm:pt modelId="{BA2BBE36-9A11-40F8-85E3-5D37E4ED54E9}" type="sibTrans" cxnId="{3D5A455D-1D4B-4181-917A-D16EDE60BECF}">
      <dgm:prSet/>
      <dgm:spPr/>
      <dgm:t>
        <a:bodyPr/>
        <a:lstStyle/>
        <a:p>
          <a:endParaRPr lang="en-US"/>
        </a:p>
      </dgm:t>
    </dgm:pt>
    <dgm:pt modelId="{B9AC5433-0F72-48BA-9D73-0EBFB1EF0F69}">
      <dgm:prSet phldrT="[Text]"/>
      <dgm:spPr/>
      <dgm:t>
        <a:bodyPr/>
        <a:lstStyle/>
        <a:p>
          <a:r>
            <a:rPr lang="en-US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Number of beneficiaries</a:t>
          </a:r>
          <a:r>
            <a:rPr lang="en-US" i="0" dirty="0" smtClean="0"/>
            <a:t>: 35,450 (2012) beneficiary families </a:t>
          </a:r>
          <a:r>
            <a:rPr lang="en-US" i="0" smtClean="0"/>
            <a:t>, encompassing 1</a:t>
          </a:r>
          <a:r>
            <a:rPr lang="en-US" smtClean="0"/>
            <a:t>15,000 </a:t>
          </a:r>
          <a:r>
            <a:rPr lang="en-US" dirty="0" smtClean="0"/>
            <a:t>direct and indirect beneficiaries </a:t>
          </a:r>
          <a:endParaRPr lang="en-US" i="0" dirty="0"/>
        </a:p>
      </dgm:t>
    </dgm:pt>
    <dgm:pt modelId="{1D9B2BF4-2FF8-4933-8B04-2633B67E305C}" type="parTrans" cxnId="{4D48D91D-2A72-41FF-99FF-918432E85BC6}">
      <dgm:prSet/>
      <dgm:spPr/>
      <dgm:t>
        <a:bodyPr/>
        <a:lstStyle/>
        <a:p>
          <a:endParaRPr lang="en-US"/>
        </a:p>
      </dgm:t>
    </dgm:pt>
    <dgm:pt modelId="{FD999609-9709-4F12-9764-C67EB8583DB9}" type="sibTrans" cxnId="{4D48D91D-2A72-41FF-99FF-918432E85BC6}">
      <dgm:prSet/>
      <dgm:spPr/>
      <dgm:t>
        <a:bodyPr/>
        <a:lstStyle/>
        <a:p>
          <a:endParaRPr lang="en-US"/>
        </a:p>
      </dgm:t>
    </dgm:pt>
    <dgm:pt modelId="{FF6E38CE-CFC1-4546-9682-97C4BC5E13D8}">
      <dgm:prSet phldrT="[Text]"/>
      <dgm:spPr/>
      <dgm:t>
        <a:bodyPr/>
        <a:lstStyle/>
        <a:p>
          <a:r>
            <a:rPr lang="en-US" i="0" dirty="0" smtClean="0">
              <a:effectLst/>
            </a:rPr>
            <a:t>G</a:t>
          </a:r>
          <a:r>
            <a:rPr lang="en-US" i="0" dirty="0" smtClean="0"/>
            <a:t>ranted to individuals (and their households) that are </a:t>
          </a:r>
          <a:r>
            <a:rPr lang="en-US" i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able to work </a:t>
          </a:r>
          <a:r>
            <a:rPr lang="en-US" i="0" dirty="0" smtClean="0"/>
            <a:t>but cannot provide  for themselves materially</a:t>
          </a:r>
          <a:endParaRPr lang="en-US" i="0" dirty="0"/>
        </a:p>
      </dgm:t>
    </dgm:pt>
    <dgm:pt modelId="{36249002-9382-4F26-AFB2-2479DEEB3CA9}" type="parTrans" cxnId="{4EE44F7A-BB13-4526-BDFE-99C2E7FD6E80}">
      <dgm:prSet/>
      <dgm:spPr/>
      <dgm:t>
        <a:bodyPr/>
        <a:lstStyle/>
        <a:p>
          <a:endParaRPr lang="en-US"/>
        </a:p>
      </dgm:t>
    </dgm:pt>
    <dgm:pt modelId="{7C760AC8-8AF5-4F2A-8C52-055832E85E1E}" type="sibTrans" cxnId="{4EE44F7A-BB13-4526-BDFE-99C2E7FD6E80}">
      <dgm:prSet/>
      <dgm:spPr/>
      <dgm:t>
        <a:bodyPr/>
        <a:lstStyle/>
        <a:p>
          <a:endParaRPr lang="en-US"/>
        </a:p>
      </dgm:t>
    </dgm:pt>
    <dgm:pt modelId="{434B3B7B-E1F3-4647-96BB-C2E487557B2F}">
      <dgm:prSet phldrT="[Text]"/>
      <dgm:spPr/>
      <dgm:t>
        <a:bodyPr/>
        <a:lstStyle/>
        <a:p>
          <a:r>
            <a:rPr lang="en-US" b="0" i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Centrally financed</a:t>
          </a:r>
          <a:endParaRPr lang="en-US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C1557F-55BB-4B94-A415-B17189ADDFC9}" type="parTrans" cxnId="{CF8DB647-D9BD-47CC-8AC9-FD61598CBAB8}">
      <dgm:prSet/>
      <dgm:spPr/>
      <dgm:t>
        <a:bodyPr/>
        <a:lstStyle/>
        <a:p>
          <a:endParaRPr lang="en-US"/>
        </a:p>
      </dgm:t>
    </dgm:pt>
    <dgm:pt modelId="{1E85FC61-900E-4878-8CC6-57047821DFE6}" type="sibTrans" cxnId="{CF8DB647-D9BD-47CC-8AC9-FD61598CBAB8}">
      <dgm:prSet/>
      <dgm:spPr/>
      <dgm:t>
        <a:bodyPr/>
        <a:lstStyle/>
        <a:p>
          <a:endParaRPr lang="en-US"/>
        </a:p>
      </dgm:t>
    </dgm:pt>
    <dgm:pt modelId="{F4E42E8E-6818-49B7-AC02-C19A10FDC509}">
      <dgm:prSet phldrT="[Text]"/>
      <dgm:spPr/>
      <dgm:t>
        <a:bodyPr/>
        <a:lstStyle/>
        <a:p>
          <a:r>
            <a:rPr lang="en-US" i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Implementation at local level</a:t>
          </a:r>
          <a:r>
            <a:rPr lang="en-US" i="0" smtClean="0"/>
            <a:t>: by inter-municipal Social Work Centers which are de-concentrated structures of MLSP</a:t>
          </a:r>
          <a:endParaRPr lang="en-US" i="0" dirty="0"/>
        </a:p>
      </dgm:t>
    </dgm:pt>
    <dgm:pt modelId="{EF9673C2-1AAD-45C4-BCEB-816D7915B380}" type="parTrans" cxnId="{D77F39EA-9444-4DCA-A187-1A7C4913E616}">
      <dgm:prSet/>
      <dgm:spPr/>
      <dgm:t>
        <a:bodyPr/>
        <a:lstStyle/>
        <a:p>
          <a:endParaRPr lang="en-US"/>
        </a:p>
      </dgm:t>
    </dgm:pt>
    <dgm:pt modelId="{CCC10169-C3B6-40F3-B1FA-ABB2505DFFBB}" type="sibTrans" cxnId="{D77F39EA-9444-4DCA-A187-1A7C4913E616}">
      <dgm:prSet/>
      <dgm:spPr/>
      <dgm:t>
        <a:bodyPr/>
        <a:lstStyle/>
        <a:p>
          <a:endParaRPr lang="en-US"/>
        </a:p>
      </dgm:t>
    </dgm:pt>
    <dgm:pt modelId="{B40F2AE1-64EB-4AC5-8913-C93422E23394}">
      <dgm:prSet phldrT="[Text]"/>
      <dgm:spPr/>
      <dgm:t>
        <a:bodyPr/>
        <a:lstStyle/>
        <a:p>
          <a:r>
            <a:rPr lang="en-US" i="0" dirty="0" smtClean="0"/>
            <a:t>Works as a </a:t>
          </a:r>
          <a:r>
            <a:rPr lang="en-US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substitute for the contributory unemployment benefit </a:t>
          </a:r>
          <a:r>
            <a:rPr lang="en-US" i="0" dirty="0" smtClean="0"/>
            <a:t>which is received by only 9 percent of the unemployed</a:t>
          </a:r>
          <a:endParaRPr lang="en-US" i="0" dirty="0"/>
        </a:p>
      </dgm:t>
    </dgm:pt>
    <dgm:pt modelId="{FECB58AC-4ADC-46A4-99B2-D215A0803F32}" type="parTrans" cxnId="{473AF722-0EB1-4326-9018-9C870F8ABED6}">
      <dgm:prSet/>
      <dgm:spPr/>
      <dgm:t>
        <a:bodyPr/>
        <a:lstStyle/>
        <a:p>
          <a:endParaRPr lang="en-US"/>
        </a:p>
      </dgm:t>
    </dgm:pt>
    <dgm:pt modelId="{D965AEFB-3745-4E99-B4B6-E540AFF63B98}" type="sibTrans" cxnId="{473AF722-0EB1-4326-9018-9C870F8ABED6}">
      <dgm:prSet/>
      <dgm:spPr/>
      <dgm:t>
        <a:bodyPr/>
        <a:lstStyle/>
        <a:p>
          <a:endParaRPr lang="en-US"/>
        </a:p>
      </dgm:t>
    </dgm:pt>
    <dgm:pt modelId="{665A3B67-5945-4B5E-B3FB-6434942CF623}">
      <dgm:prSet/>
      <dgm:spPr/>
      <dgm:t>
        <a:bodyPr/>
        <a:lstStyle/>
        <a:p>
          <a:r>
            <a:rPr lang="en-US" i="0" dirty="0" smtClean="0"/>
            <a:t>Spending is  around 0.3 </a:t>
          </a:r>
          <a:r>
            <a:rPr lang="en-US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percent of GDP </a:t>
          </a:r>
          <a:r>
            <a:rPr lang="en-US" i="0" dirty="0" smtClean="0"/>
            <a:t>(2011), which is at the regional average, but declining since 2007</a:t>
          </a:r>
        </a:p>
      </dgm:t>
    </dgm:pt>
    <dgm:pt modelId="{865144FA-2F6C-401B-88F0-8DD62A978EAA}" type="parTrans" cxnId="{92EF915E-9903-423B-8A8F-76B2C522AD64}">
      <dgm:prSet/>
      <dgm:spPr/>
      <dgm:t>
        <a:bodyPr/>
        <a:lstStyle/>
        <a:p>
          <a:endParaRPr lang="en-US"/>
        </a:p>
      </dgm:t>
    </dgm:pt>
    <dgm:pt modelId="{0B921607-B701-4836-ABAD-CD007510C506}" type="sibTrans" cxnId="{92EF915E-9903-423B-8A8F-76B2C522AD64}">
      <dgm:prSet/>
      <dgm:spPr/>
      <dgm:t>
        <a:bodyPr/>
        <a:lstStyle/>
        <a:p>
          <a:endParaRPr lang="en-US"/>
        </a:p>
      </dgm:t>
    </dgm:pt>
    <dgm:pt modelId="{EB6DB899-A9BE-492E-8668-5456FD222B39}">
      <dgm:prSet/>
      <dgm:spPr/>
      <dgm:t>
        <a:bodyPr/>
        <a:lstStyle/>
        <a:p>
          <a:r>
            <a:rPr lang="en-US" i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Spending</a:t>
          </a:r>
          <a:r>
            <a:rPr lang="en-US" i="0" smtClean="0"/>
            <a:t>: about 1.1  billion  </a:t>
          </a:r>
          <a:r>
            <a:rPr lang="en-US" b="0" i="0" smtClean="0"/>
            <a:t>(about 23 million USD) </a:t>
          </a:r>
          <a:r>
            <a:rPr lang="en-US" i="0" smtClean="0"/>
            <a:t>(2012)</a:t>
          </a:r>
          <a:endParaRPr lang="en-US" i="0" dirty="0" smtClean="0"/>
        </a:p>
      </dgm:t>
    </dgm:pt>
    <dgm:pt modelId="{C77586FF-0BD1-4D70-B336-0B1FDA9BF769}" type="sibTrans" cxnId="{A651A1FC-A1EE-4516-BE03-2BFD3586B319}">
      <dgm:prSet/>
      <dgm:spPr/>
      <dgm:t>
        <a:bodyPr/>
        <a:lstStyle/>
        <a:p>
          <a:endParaRPr lang="en-US"/>
        </a:p>
      </dgm:t>
    </dgm:pt>
    <dgm:pt modelId="{86C637E1-B915-4122-B03C-C8D78067838B}" type="parTrans" cxnId="{A651A1FC-A1EE-4516-BE03-2BFD3586B319}">
      <dgm:prSet/>
      <dgm:spPr/>
      <dgm:t>
        <a:bodyPr/>
        <a:lstStyle/>
        <a:p>
          <a:endParaRPr lang="en-US"/>
        </a:p>
      </dgm:t>
    </dgm:pt>
    <dgm:pt modelId="{785F09FF-458B-422F-AF18-F52429C5A5C1}" type="pres">
      <dgm:prSet presAssocID="{455FB531-B159-4BEB-97C3-4332DF5946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886E0A-CE2C-451F-8283-E600748D51EC}" type="pres">
      <dgm:prSet presAssocID="{4AE63FBA-66DA-4120-B418-68D6E0184CF9}" presName="composite" presStyleCnt="0"/>
      <dgm:spPr/>
      <dgm:t>
        <a:bodyPr/>
        <a:lstStyle/>
        <a:p>
          <a:endParaRPr lang="en-US"/>
        </a:p>
      </dgm:t>
    </dgm:pt>
    <dgm:pt modelId="{0345A4EA-D387-4634-A6A0-AF2104B1EFA3}" type="pres">
      <dgm:prSet presAssocID="{4AE63FBA-66DA-4120-B418-68D6E0184CF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D9D06-D207-44BC-8154-815BFF75A255}" type="pres">
      <dgm:prSet presAssocID="{4AE63FBA-66DA-4120-B418-68D6E0184CF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2EF6D-05D7-4974-AADC-6B25ECBF1584}" type="pres">
      <dgm:prSet presAssocID="{B458786E-0BAB-4DF4-98DB-008A0E35C982}" presName="space" presStyleCnt="0"/>
      <dgm:spPr/>
      <dgm:t>
        <a:bodyPr/>
        <a:lstStyle/>
        <a:p>
          <a:endParaRPr lang="en-US"/>
        </a:p>
      </dgm:t>
    </dgm:pt>
    <dgm:pt modelId="{E423D1EE-C0EF-4ADE-82CD-92B0CAC5EF16}" type="pres">
      <dgm:prSet presAssocID="{ED5D1D59-3440-4D2D-98F3-542E2DBD0683}" presName="composite" presStyleCnt="0"/>
      <dgm:spPr/>
      <dgm:t>
        <a:bodyPr/>
        <a:lstStyle/>
        <a:p>
          <a:endParaRPr lang="en-US"/>
        </a:p>
      </dgm:t>
    </dgm:pt>
    <dgm:pt modelId="{9BD5AD90-45BA-4D23-A037-9471DE353839}" type="pres">
      <dgm:prSet presAssocID="{ED5D1D59-3440-4D2D-98F3-542E2DBD068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1967F-409C-4F0B-B423-0163CD215801}" type="pres">
      <dgm:prSet presAssocID="{ED5D1D59-3440-4D2D-98F3-542E2DBD068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87E94-0F4A-4358-824B-F50A4DFB64F3}" type="pres">
      <dgm:prSet presAssocID="{9A8D117E-10ED-4C99-A686-92AFB2A440B9}" presName="space" presStyleCnt="0"/>
      <dgm:spPr/>
      <dgm:t>
        <a:bodyPr/>
        <a:lstStyle/>
        <a:p>
          <a:endParaRPr lang="en-US"/>
        </a:p>
      </dgm:t>
    </dgm:pt>
    <dgm:pt modelId="{ABECF48D-155D-4A12-8E1D-572ED4135EE8}" type="pres">
      <dgm:prSet presAssocID="{ED2903E6-4DAF-4240-B3D8-7DE3F84FC193}" presName="composite" presStyleCnt="0"/>
      <dgm:spPr/>
      <dgm:t>
        <a:bodyPr/>
        <a:lstStyle/>
        <a:p>
          <a:endParaRPr lang="en-US"/>
        </a:p>
      </dgm:t>
    </dgm:pt>
    <dgm:pt modelId="{1386FFDB-1E46-4FE4-8C46-FFC82A72CB22}" type="pres">
      <dgm:prSet presAssocID="{ED2903E6-4DAF-4240-B3D8-7DE3F84FC19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89396-672C-4C9F-AA57-83B7F1457326}" type="pres">
      <dgm:prSet presAssocID="{ED2903E6-4DAF-4240-B3D8-7DE3F84FC19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B437CC-931B-4C47-9F9D-7C702B36AF8A}" type="presOf" srcId="{B9AC5433-0F72-48BA-9D73-0EBFB1EF0F69}" destId="{A2D89396-672C-4C9F-AA57-83B7F1457326}" srcOrd="0" destOrd="0" presId="urn:microsoft.com/office/officeart/2005/8/layout/hList1"/>
    <dgm:cxn modelId="{A651A1FC-A1EE-4516-BE03-2BFD3586B319}" srcId="{ED2903E6-4DAF-4240-B3D8-7DE3F84FC193}" destId="{EB6DB899-A9BE-492E-8668-5456FD222B39}" srcOrd="1" destOrd="0" parTransId="{86C637E1-B915-4122-B03C-C8D78067838B}" sibTransId="{C77586FF-0BD1-4D70-B336-0B1FDA9BF769}"/>
    <dgm:cxn modelId="{991A9CE7-F3BD-4B86-93FE-CB78F95D2031}" type="presOf" srcId="{434B3B7B-E1F3-4647-96BB-C2E487557B2F}" destId="{D1E1967F-409C-4F0B-B423-0163CD215801}" srcOrd="0" destOrd="1" presId="urn:microsoft.com/office/officeart/2005/8/layout/hList1"/>
    <dgm:cxn modelId="{3A748FCB-495E-4457-A218-601DB4F4C435}" type="presOf" srcId="{B40F2AE1-64EB-4AC5-8913-C93422E23394}" destId="{1DDD9D06-D207-44BC-8154-815BFF75A255}" srcOrd="0" destOrd="2" presId="urn:microsoft.com/office/officeart/2005/8/layout/hList1"/>
    <dgm:cxn modelId="{9CDF6FF1-3728-4F93-966B-868CBF7EA141}" type="presOf" srcId="{4AE63FBA-66DA-4120-B418-68D6E0184CF9}" destId="{0345A4EA-D387-4634-A6A0-AF2104B1EFA3}" srcOrd="0" destOrd="0" presId="urn:microsoft.com/office/officeart/2005/8/layout/hList1"/>
    <dgm:cxn modelId="{752837F8-6ED9-4592-84DD-42D6C155F61C}" type="presOf" srcId="{EB6DB899-A9BE-492E-8668-5456FD222B39}" destId="{A2D89396-672C-4C9F-AA57-83B7F1457326}" srcOrd="0" destOrd="1" presId="urn:microsoft.com/office/officeart/2005/8/layout/hList1"/>
    <dgm:cxn modelId="{53BAFDB1-8115-4797-A071-A71CFEBC511D}" type="presOf" srcId="{FF6E38CE-CFC1-4546-9682-97C4BC5E13D8}" destId="{1DDD9D06-D207-44BC-8154-815BFF75A255}" srcOrd="0" destOrd="1" presId="urn:microsoft.com/office/officeart/2005/8/layout/hList1"/>
    <dgm:cxn modelId="{B04FD9A6-AA0B-4005-9E0D-D4E0DBB1BDF7}" type="presOf" srcId="{665A3B67-5945-4B5E-B3FB-6434942CF623}" destId="{A2D89396-672C-4C9F-AA57-83B7F1457326}" srcOrd="0" destOrd="2" presId="urn:microsoft.com/office/officeart/2005/8/layout/hList1"/>
    <dgm:cxn modelId="{5405B581-FC46-4B08-B7CB-00A07FD5E82F}" type="presOf" srcId="{F4E42E8E-6818-49B7-AC02-C19A10FDC509}" destId="{D1E1967F-409C-4F0B-B423-0163CD215801}" srcOrd="0" destOrd="2" presId="urn:microsoft.com/office/officeart/2005/8/layout/hList1"/>
    <dgm:cxn modelId="{4B31E4E9-6F2E-4AB3-A67D-8914888831CA}" srcId="{4AE63FBA-66DA-4120-B418-68D6E0184CF9}" destId="{36E71EDD-3F50-46A1-BDF2-9C9737F3B9AA}" srcOrd="0" destOrd="0" parTransId="{67E39463-0D4C-40A9-9383-13EEB2F147A0}" sibTransId="{3E44D229-F940-4719-8641-479CEF58C263}"/>
    <dgm:cxn modelId="{473AF722-0EB1-4326-9018-9C870F8ABED6}" srcId="{4AE63FBA-66DA-4120-B418-68D6E0184CF9}" destId="{B40F2AE1-64EB-4AC5-8913-C93422E23394}" srcOrd="2" destOrd="0" parTransId="{FECB58AC-4ADC-46A4-99B2-D215A0803F32}" sibTransId="{D965AEFB-3745-4E99-B4B6-E540AFF63B98}"/>
    <dgm:cxn modelId="{92EF915E-9903-423B-8A8F-76B2C522AD64}" srcId="{ED2903E6-4DAF-4240-B3D8-7DE3F84FC193}" destId="{665A3B67-5945-4B5E-B3FB-6434942CF623}" srcOrd="2" destOrd="0" parTransId="{865144FA-2F6C-401B-88F0-8DD62A978EAA}" sibTransId="{0B921607-B701-4836-ABAD-CD007510C506}"/>
    <dgm:cxn modelId="{D77F39EA-9444-4DCA-A187-1A7C4913E616}" srcId="{ED5D1D59-3440-4D2D-98F3-542E2DBD0683}" destId="{F4E42E8E-6818-49B7-AC02-C19A10FDC509}" srcOrd="2" destOrd="0" parTransId="{EF9673C2-1AAD-45C4-BCEB-816D7915B380}" sibTransId="{CCC10169-C3B6-40F3-B1FA-ABB2505DFFBB}"/>
    <dgm:cxn modelId="{AF862136-AD9D-475E-B098-BACA8CDFCFD6}" srcId="{ED5D1D59-3440-4D2D-98F3-542E2DBD0683}" destId="{4E3FA070-0CA5-424C-9837-A20809F7F7CD}" srcOrd="0" destOrd="0" parTransId="{52FAE542-5D49-4170-BC5B-C0B29DF56387}" sibTransId="{C37C0BA8-F72E-426B-A5A2-D53EE9F5BA49}"/>
    <dgm:cxn modelId="{00876321-AF20-400A-A3FB-F9A621626793}" type="presOf" srcId="{36E71EDD-3F50-46A1-BDF2-9C9737F3B9AA}" destId="{1DDD9D06-D207-44BC-8154-815BFF75A255}" srcOrd="0" destOrd="0" presId="urn:microsoft.com/office/officeart/2005/8/layout/hList1"/>
    <dgm:cxn modelId="{CF8DB647-D9BD-47CC-8AC9-FD61598CBAB8}" srcId="{ED5D1D59-3440-4D2D-98F3-542E2DBD0683}" destId="{434B3B7B-E1F3-4647-96BB-C2E487557B2F}" srcOrd="1" destOrd="0" parTransId="{7AC1557F-55BB-4B94-A415-B17189ADDFC9}" sibTransId="{1E85FC61-900E-4878-8CC6-57047821DFE6}"/>
    <dgm:cxn modelId="{D2B954C4-313D-4BD9-9911-0337401AF3A7}" srcId="{455FB531-B159-4BEB-97C3-4332DF594656}" destId="{4AE63FBA-66DA-4120-B418-68D6E0184CF9}" srcOrd="0" destOrd="0" parTransId="{B0D55F48-B397-4053-B986-21FA5B88734E}" sibTransId="{B458786E-0BAB-4DF4-98DB-008A0E35C982}"/>
    <dgm:cxn modelId="{A7467752-19F7-47E2-8C64-E4660BF510BA}" srcId="{455FB531-B159-4BEB-97C3-4332DF594656}" destId="{ED5D1D59-3440-4D2D-98F3-542E2DBD0683}" srcOrd="1" destOrd="0" parTransId="{47CCE8F2-3FE3-4309-955E-799D5C97E1B4}" sibTransId="{9A8D117E-10ED-4C99-A686-92AFB2A440B9}"/>
    <dgm:cxn modelId="{01504FB6-8D5E-49DC-8FAF-739AE249A911}" type="presOf" srcId="{4E3FA070-0CA5-424C-9837-A20809F7F7CD}" destId="{D1E1967F-409C-4F0B-B423-0163CD215801}" srcOrd="0" destOrd="0" presId="urn:microsoft.com/office/officeart/2005/8/layout/hList1"/>
    <dgm:cxn modelId="{4EE44F7A-BB13-4526-BDFE-99C2E7FD6E80}" srcId="{4AE63FBA-66DA-4120-B418-68D6E0184CF9}" destId="{FF6E38CE-CFC1-4546-9682-97C4BC5E13D8}" srcOrd="1" destOrd="0" parTransId="{36249002-9382-4F26-AFB2-2479DEEB3CA9}" sibTransId="{7C760AC8-8AF5-4F2A-8C52-055832E85E1E}"/>
    <dgm:cxn modelId="{59AC280D-752C-49D5-AFAE-E42F84B26860}" type="presOf" srcId="{455FB531-B159-4BEB-97C3-4332DF594656}" destId="{785F09FF-458B-422F-AF18-F52429C5A5C1}" srcOrd="0" destOrd="0" presId="urn:microsoft.com/office/officeart/2005/8/layout/hList1"/>
    <dgm:cxn modelId="{597CEE57-874D-40E1-B599-123E0B29D422}" type="presOf" srcId="{ED5D1D59-3440-4D2D-98F3-542E2DBD0683}" destId="{9BD5AD90-45BA-4D23-A037-9471DE353839}" srcOrd="0" destOrd="0" presId="urn:microsoft.com/office/officeart/2005/8/layout/hList1"/>
    <dgm:cxn modelId="{64E47F35-563E-48A0-9014-61D1A0E6C47A}" type="presOf" srcId="{ED2903E6-4DAF-4240-B3D8-7DE3F84FC193}" destId="{1386FFDB-1E46-4FE4-8C46-FFC82A72CB22}" srcOrd="0" destOrd="0" presId="urn:microsoft.com/office/officeart/2005/8/layout/hList1"/>
    <dgm:cxn modelId="{4D48D91D-2A72-41FF-99FF-918432E85BC6}" srcId="{ED2903E6-4DAF-4240-B3D8-7DE3F84FC193}" destId="{B9AC5433-0F72-48BA-9D73-0EBFB1EF0F69}" srcOrd="0" destOrd="0" parTransId="{1D9B2BF4-2FF8-4933-8B04-2633B67E305C}" sibTransId="{FD999609-9709-4F12-9764-C67EB8583DB9}"/>
    <dgm:cxn modelId="{3D5A455D-1D4B-4181-917A-D16EDE60BECF}" srcId="{455FB531-B159-4BEB-97C3-4332DF594656}" destId="{ED2903E6-4DAF-4240-B3D8-7DE3F84FC193}" srcOrd="2" destOrd="0" parTransId="{AEB638B3-F7F9-41BE-BA51-2DACCBEC0216}" sibTransId="{BA2BBE36-9A11-40F8-85E3-5D37E4ED54E9}"/>
    <dgm:cxn modelId="{E24EA18D-93E4-463A-BED7-5FDE45D763BC}" type="presParOf" srcId="{785F09FF-458B-422F-AF18-F52429C5A5C1}" destId="{03886E0A-CE2C-451F-8283-E600748D51EC}" srcOrd="0" destOrd="0" presId="urn:microsoft.com/office/officeart/2005/8/layout/hList1"/>
    <dgm:cxn modelId="{ABB126EA-866C-4C7D-9BA7-4768C114F4C8}" type="presParOf" srcId="{03886E0A-CE2C-451F-8283-E600748D51EC}" destId="{0345A4EA-D387-4634-A6A0-AF2104B1EFA3}" srcOrd="0" destOrd="0" presId="urn:microsoft.com/office/officeart/2005/8/layout/hList1"/>
    <dgm:cxn modelId="{96B5116E-CB4E-4D4E-B283-71B7EF0B2A52}" type="presParOf" srcId="{03886E0A-CE2C-451F-8283-E600748D51EC}" destId="{1DDD9D06-D207-44BC-8154-815BFF75A255}" srcOrd="1" destOrd="0" presId="urn:microsoft.com/office/officeart/2005/8/layout/hList1"/>
    <dgm:cxn modelId="{57EB3A31-C2BA-4D88-8DEE-C05065184F7D}" type="presParOf" srcId="{785F09FF-458B-422F-AF18-F52429C5A5C1}" destId="{D422EF6D-05D7-4974-AADC-6B25ECBF1584}" srcOrd="1" destOrd="0" presId="urn:microsoft.com/office/officeart/2005/8/layout/hList1"/>
    <dgm:cxn modelId="{73233BD8-2A42-43E7-9D1C-9618809F635F}" type="presParOf" srcId="{785F09FF-458B-422F-AF18-F52429C5A5C1}" destId="{E423D1EE-C0EF-4ADE-82CD-92B0CAC5EF16}" srcOrd="2" destOrd="0" presId="urn:microsoft.com/office/officeart/2005/8/layout/hList1"/>
    <dgm:cxn modelId="{2E338734-4AB7-4AA3-9612-BC8A4B6D1D9B}" type="presParOf" srcId="{E423D1EE-C0EF-4ADE-82CD-92B0CAC5EF16}" destId="{9BD5AD90-45BA-4D23-A037-9471DE353839}" srcOrd="0" destOrd="0" presId="urn:microsoft.com/office/officeart/2005/8/layout/hList1"/>
    <dgm:cxn modelId="{1308F4A0-4388-43B9-BCC5-D0112EEF7EF9}" type="presParOf" srcId="{E423D1EE-C0EF-4ADE-82CD-92B0CAC5EF16}" destId="{D1E1967F-409C-4F0B-B423-0163CD215801}" srcOrd="1" destOrd="0" presId="urn:microsoft.com/office/officeart/2005/8/layout/hList1"/>
    <dgm:cxn modelId="{34742A17-C5B3-41A2-9ECC-BECF706537A8}" type="presParOf" srcId="{785F09FF-458B-422F-AF18-F52429C5A5C1}" destId="{64087E94-0F4A-4358-824B-F50A4DFB64F3}" srcOrd="3" destOrd="0" presId="urn:microsoft.com/office/officeart/2005/8/layout/hList1"/>
    <dgm:cxn modelId="{D1E6A344-89DD-438A-9D3E-66F49566823A}" type="presParOf" srcId="{785F09FF-458B-422F-AF18-F52429C5A5C1}" destId="{ABECF48D-155D-4A12-8E1D-572ED4135EE8}" srcOrd="4" destOrd="0" presId="urn:microsoft.com/office/officeart/2005/8/layout/hList1"/>
    <dgm:cxn modelId="{F5DB3F30-5AE2-4F3A-AFF3-BE73B176E574}" type="presParOf" srcId="{ABECF48D-155D-4A12-8E1D-572ED4135EE8}" destId="{1386FFDB-1E46-4FE4-8C46-FFC82A72CB22}" srcOrd="0" destOrd="0" presId="urn:microsoft.com/office/officeart/2005/8/layout/hList1"/>
    <dgm:cxn modelId="{8B0A1121-C49F-4181-B0E1-0C85B96E1E16}" type="presParOf" srcId="{ABECF48D-155D-4A12-8E1D-572ED4135EE8}" destId="{A2D89396-672C-4C9F-AA57-83B7F145732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54376-113D-4302-9A8D-2FB569733EC4}">
      <dsp:nvSpPr>
        <dsp:cNvPr id="0" name=""/>
        <dsp:cNvSpPr/>
      </dsp:nvSpPr>
      <dsp:spPr>
        <a:xfrm>
          <a:off x="1011894" y="597619"/>
          <a:ext cx="3591209" cy="3094269"/>
        </a:xfrm>
        <a:prstGeom prst="blockArc">
          <a:avLst>
            <a:gd name="adj1" fmla="val 9040678"/>
            <a:gd name="adj2" fmla="val 16095092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5AEE2-365D-42F7-A057-7940B508213F}">
      <dsp:nvSpPr>
        <dsp:cNvPr id="0" name=""/>
        <dsp:cNvSpPr/>
      </dsp:nvSpPr>
      <dsp:spPr>
        <a:xfrm>
          <a:off x="1241554" y="565085"/>
          <a:ext cx="3094269" cy="3094269"/>
        </a:xfrm>
        <a:prstGeom prst="blockArc">
          <a:avLst>
            <a:gd name="adj1" fmla="val 1779375"/>
            <a:gd name="adj2" fmla="val 8955192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710FF3-6C2A-4AB9-8BB5-A7750BF3F1CC}">
      <dsp:nvSpPr>
        <dsp:cNvPr id="0" name=""/>
        <dsp:cNvSpPr/>
      </dsp:nvSpPr>
      <dsp:spPr>
        <a:xfrm>
          <a:off x="1223192" y="598296"/>
          <a:ext cx="3094269" cy="3094269"/>
        </a:xfrm>
        <a:prstGeom prst="blockArc">
          <a:avLst>
            <a:gd name="adj1" fmla="val 16179661"/>
            <a:gd name="adj2" fmla="val 1693049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981E1-476A-4ECE-BA4C-BF6FAB3115E5}">
      <dsp:nvSpPr>
        <dsp:cNvPr id="0" name=""/>
        <dsp:cNvSpPr/>
      </dsp:nvSpPr>
      <dsp:spPr>
        <a:xfrm>
          <a:off x="2101068" y="1518851"/>
          <a:ext cx="1244135" cy="11069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>
        <a:off x="2283267" y="1680957"/>
        <a:ext cx="879737" cy="782715"/>
      </dsp:txXfrm>
    </dsp:sp>
    <dsp:sp modelId="{E94718EA-8C13-416E-BBEB-707D3CC94C63}">
      <dsp:nvSpPr>
        <dsp:cNvPr id="0" name=""/>
        <dsp:cNvSpPr/>
      </dsp:nvSpPr>
      <dsp:spPr>
        <a:xfrm>
          <a:off x="1981962" y="-52515"/>
          <a:ext cx="1558849" cy="1373368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Integrated Service Models Tailored to Clients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2210250" y="148610"/>
        <a:ext cx="1102273" cy="971118"/>
      </dsp:txXfrm>
    </dsp:sp>
    <dsp:sp modelId="{6DC6229E-F2EB-4B8D-9419-32CE61A9603F}">
      <dsp:nvSpPr>
        <dsp:cNvPr id="0" name=""/>
        <dsp:cNvSpPr/>
      </dsp:nvSpPr>
      <dsp:spPr>
        <a:xfrm>
          <a:off x="3317915" y="2175147"/>
          <a:ext cx="1568198" cy="1369704"/>
        </a:xfrm>
        <a:prstGeom prst="ellipse">
          <a:avLst/>
        </a:prstGeom>
        <a:solidFill>
          <a:srgbClr val="FF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Employment &amp; Social Service Supports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3547572" y="2375736"/>
        <a:ext cx="1108884" cy="968526"/>
      </dsp:txXfrm>
    </dsp:sp>
    <dsp:sp modelId="{234DF837-0D4C-4575-8B58-429AFBA5AFC6}">
      <dsp:nvSpPr>
        <dsp:cNvPr id="0" name=""/>
        <dsp:cNvSpPr/>
      </dsp:nvSpPr>
      <dsp:spPr>
        <a:xfrm>
          <a:off x="678791" y="2148205"/>
          <a:ext cx="1622086" cy="1473307"/>
        </a:xfrm>
        <a:prstGeom prst="ellipse">
          <a:avLst/>
        </a:prstGeom>
        <a:solidFill>
          <a:srgbClr val="99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Benefit Incentives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916340" y="2363966"/>
        <a:ext cx="1146988" cy="10417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D97AE-AEA0-4E15-8925-74BFBE542B0D}">
      <dsp:nvSpPr>
        <dsp:cNvPr id="0" name=""/>
        <dsp:cNvSpPr/>
      </dsp:nvSpPr>
      <dsp:spPr>
        <a:xfrm>
          <a:off x="2115985" y="191619"/>
          <a:ext cx="1704107" cy="69275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Incentives</a:t>
          </a:r>
          <a:endParaRPr lang="en-US" sz="2000" kern="1200" dirty="0"/>
        </a:p>
      </dsp:txBody>
      <dsp:txXfrm>
        <a:off x="2136275" y="211909"/>
        <a:ext cx="1663527" cy="652177"/>
      </dsp:txXfrm>
    </dsp:sp>
    <dsp:sp modelId="{61E9277B-2CF7-4893-8211-381007F30DA4}">
      <dsp:nvSpPr>
        <dsp:cNvPr id="0" name=""/>
        <dsp:cNvSpPr/>
      </dsp:nvSpPr>
      <dsp:spPr>
        <a:xfrm>
          <a:off x="4722638" y="162141"/>
          <a:ext cx="1773469" cy="75171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Disincentives</a:t>
          </a:r>
          <a:endParaRPr lang="en-US" sz="2000" kern="1200" dirty="0"/>
        </a:p>
      </dsp:txBody>
      <dsp:txXfrm>
        <a:off x="4744655" y="184158"/>
        <a:ext cx="1729435" cy="707680"/>
      </dsp:txXfrm>
    </dsp:sp>
    <dsp:sp modelId="{E229A13B-280C-44BA-A599-CFFFD0EFF460}">
      <dsp:nvSpPr>
        <dsp:cNvPr id="0" name=""/>
        <dsp:cNvSpPr/>
      </dsp:nvSpPr>
      <dsp:spPr>
        <a:xfrm>
          <a:off x="3957828" y="4182355"/>
          <a:ext cx="740663" cy="740663"/>
        </a:xfrm>
        <a:prstGeom prst="triangle">
          <a:avLst/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1A4B8-76E5-4B1A-BE28-99FC19A2F703}">
      <dsp:nvSpPr>
        <dsp:cNvPr id="0" name=""/>
        <dsp:cNvSpPr/>
      </dsp:nvSpPr>
      <dsp:spPr>
        <a:xfrm rot="240000">
          <a:off x="2105489" y="3879712"/>
          <a:ext cx="4445340" cy="310848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AE904B-657F-407B-9DB9-63EF04B2C08A}">
      <dsp:nvSpPr>
        <dsp:cNvPr id="0" name=""/>
        <dsp:cNvSpPr/>
      </dsp:nvSpPr>
      <dsp:spPr>
        <a:xfrm rot="240000">
          <a:off x="4774530" y="3102514"/>
          <a:ext cx="1773648" cy="8263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Tax-benefit disincentives</a:t>
          </a:r>
          <a:endParaRPr lang="en-US" sz="1200" b="1" kern="1200" dirty="0"/>
        </a:p>
      </dsp:txBody>
      <dsp:txXfrm>
        <a:off x="4814869" y="3142853"/>
        <a:ext cx="1692970" cy="745661"/>
      </dsp:txXfrm>
    </dsp:sp>
    <dsp:sp modelId="{8AA24E23-E52A-45C8-9881-210660AA30B7}">
      <dsp:nvSpPr>
        <dsp:cNvPr id="0" name=""/>
        <dsp:cNvSpPr/>
      </dsp:nvSpPr>
      <dsp:spPr>
        <a:xfrm rot="240000">
          <a:off x="4838721" y="2213718"/>
          <a:ext cx="1773648" cy="826339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Benefit generosity</a:t>
          </a:r>
          <a:endParaRPr lang="en-US" sz="1300" b="1" kern="1200" dirty="0"/>
        </a:p>
      </dsp:txBody>
      <dsp:txXfrm>
        <a:off x="4879060" y="2254057"/>
        <a:ext cx="1692970" cy="745661"/>
      </dsp:txXfrm>
    </dsp:sp>
    <dsp:sp modelId="{36773904-94BE-41A9-AA33-64F9BBEFF5A3}">
      <dsp:nvSpPr>
        <dsp:cNvPr id="0" name=""/>
        <dsp:cNvSpPr/>
      </dsp:nvSpPr>
      <dsp:spPr>
        <a:xfrm rot="240000">
          <a:off x="4902912" y="1329930"/>
          <a:ext cx="1773648" cy="82633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Benefit formula</a:t>
          </a:r>
          <a:endParaRPr lang="en-US" sz="1300" b="1" kern="1200" dirty="0"/>
        </a:p>
      </dsp:txBody>
      <dsp:txXfrm>
        <a:off x="4943251" y="1370269"/>
        <a:ext cx="1692970" cy="745661"/>
      </dsp:txXfrm>
    </dsp:sp>
    <dsp:sp modelId="{DA93EF51-BCCE-4327-B095-8CD927F66A5E}">
      <dsp:nvSpPr>
        <dsp:cNvPr id="0" name=""/>
        <dsp:cNvSpPr/>
      </dsp:nvSpPr>
      <dsp:spPr>
        <a:xfrm rot="240000">
          <a:off x="2231584" y="2924755"/>
          <a:ext cx="1773648" cy="826339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SFA benefit phase out schedule and time limits</a:t>
          </a:r>
          <a:endParaRPr lang="en-US" sz="1200" b="1" kern="1200" dirty="0"/>
        </a:p>
      </dsp:txBody>
      <dsp:txXfrm>
        <a:off x="2271923" y="2965094"/>
        <a:ext cx="1692970" cy="745661"/>
      </dsp:txXfrm>
    </dsp:sp>
    <dsp:sp modelId="{7C6B62B1-B14A-4BCB-9E6E-BA861C2E8F7A}">
      <dsp:nvSpPr>
        <dsp:cNvPr id="0" name=""/>
        <dsp:cNvSpPr/>
      </dsp:nvSpPr>
      <dsp:spPr>
        <a:xfrm rot="240000">
          <a:off x="2295775" y="2035958"/>
          <a:ext cx="1773648" cy="82633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Work requirements </a:t>
          </a:r>
          <a:endParaRPr lang="en-US" sz="1200" b="1" kern="1200" dirty="0"/>
        </a:p>
      </dsp:txBody>
      <dsp:txXfrm>
        <a:off x="2336114" y="2076297"/>
        <a:ext cx="1692970" cy="74566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A610F-B216-455A-9CAD-637CB75037D4}">
      <dsp:nvSpPr>
        <dsp:cNvPr id="0" name=""/>
        <dsp:cNvSpPr/>
      </dsp:nvSpPr>
      <dsp:spPr>
        <a:xfrm>
          <a:off x="-5534713" y="-847486"/>
          <a:ext cx="6590822" cy="6590822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AD435-A05D-4A37-87CE-18BBE5CCDF87}">
      <dsp:nvSpPr>
        <dsp:cNvPr id="0" name=""/>
        <dsp:cNvSpPr/>
      </dsp:nvSpPr>
      <dsp:spPr>
        <a:xfrm>
          <a:off x="679543" y="489585"/>
          <a:ext cx="7403118" cy="9791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7216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Job search, participation in ALMPs and training, job interviews; job offers; municipal PWP and seasonal jobs  </a:t>
          </a:r>
          <a:endParaRPr lang="en-US" sz="2000" kern="1200" dirty="0"/>
        </a:p>
      </dsp:txBody>
      <dsp:txXfrm>
        <a:off x="679543" y="489585"/>
        <a:ext cx="7403118" cy="979170"/>
      </dsp:txXfrm>
    </dsp:sp>
    <dsp:sp modelId="{5E63306A-4C8C-4461-A37B-BDDA641EB87D}">
      <dsp:nvSpPr>
        <dsp:cNvPr id="0" name=""/>
        <dsp:cNvSpPr/>
      </dsp:nvSpPr>
      <dsp:spPr>
        <a:xfrm>
          <a:off x="67562" y="367188"/>
          <a:ext cx="1223962" cy="12239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9C48F-D59D-4FAF-8174-23787842D12F}">
      <dsp:nvSpPr>
        <dsp:cNvPr id="0" name=""/>
        <dsp:cNvSpPr/>
      </dsp:nvSpPr>
      <dsp:spPr>
        <a:xfrm>
          <a:off x="1035472" y="1958340"/>
          <a:ext cx="7047189" cy="979170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7216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Monitoring of compliance is relatively strict</a:t>
          </a:r>
          <a:endParaRPr lang="en-US" sz="2000" kern="1200" dirty="0"/>
        </a:p>
      </dsp:txBody>
      <dsp:txXfrm>
        <a:off x="1035472" y="1958340"/>
        <a:ext cx="7047189" cy="979170"/>
      </dsp:txXfrm>
    </dsp:sp>
    <dsp:sp modelId="{8B88447A-9EC9-4861-AC7E-F0DE6CBFD6A0}">
      <dsp:nvSpPr>
        <dsp:cNvPr id="0" name=""/>
        <dsp:cNvSpPr/>
      </dsp:nvSpPr>
      <dsp:spPr>
        <a:xfrm>
          <a:off x="423491" y="1835943"/>
          <a:ext cx="1223962" cy="12239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2437F-42BD-436D-81EE-8DC45F8A606E}">
      <dsp:nvSpPr>
        <dsp:cNvPr id="0" name=""/>
        <dsp:cNvSpPr/>
      </dsp:nvSpPr>
      <dsp:spPr>
        <a:xfrm>
          <a:off x="679543" y="3427095"/>
          <a:ext cx="7403118" cy="979170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7216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There are sanctions for non-compliance with work requirements, but the right to FSA  can be transferred</a:t>
          </a:r>
          <a:endParaRPr lang="en-US" sz="2000" kern="1200" dirty="0"/>
        </a:p>
      </dsp:txBody>
      <dsp:txXfrm>
        <a:off x="679543" y="3427095"/>
        <a:ext cx="7403118" cy="979170"/>
      </dsp:txXfrm>
    </dsp:sp>
    <dsp:sp modelId="{D32DF9D4-4C5A-4646-9E91-803A9208EF1B}">
      <dsp:nvSpPr>
        <dsp:cNvPr id="0" name=""/>
        <dsp:cNvSpPr/>
      </dsp:nvSpPr>
      <dsp:spPr>
        <a:xfrm>
          <a:off x="67562" y="3304698"/>
          <a:ext cx="1223962" cy="12239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03556-1F00-4AD4-82CE-3DAFBF2C02E2}">
      <dsp:nvSpPr>
        <dsp:cNvPr id="0" name=""/>
        <dsp:cNvSpPr/>
      </dsp:nvSpPr>
      <dsp:spPr>
        <a:xfrm>
          <a:off x="3114" y="9350"/>
          <a:ext cx="3367586" cy="251383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kern="1200" dirty="0" smtClean="0"/>
            <a:t>SFA benefit declines with time to 50 percent of the initial amount after three consecutive years of receipt </a:t>
          </a:r>
          <a:endParaRPr lang="en-US" sz="1600" kern="1200" dirty="0"/>
        </a:p>
      </dsp:txBody>
      <dsp:txXfrm>
        <a:off x="62016" y="68252"/>
        <a:ext cx="3249782" cy="2454930"/>
      </dsp:txXfrm>
    </dsp:sp>
    <dsp:sp modelId="{DDC61479-D8D5-4E51-8740-BFD0F31FDAFD}">
      <dsp:nvSpPr>
        <dsp:cNvPr id="0" name=""/>
        <dsp:cNvSpPr/>
      </dsp:nvSpPr>
      <dsp:spPr>
        <a:xfrm>
          <a:off x="3114" y="2523183"/>
          <a:ext cx="3367586" cy="10809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Declining Schedule for Receipt of SFA</a:t>
          </a:r>
          <a:endParaRPr lang="en-US" sz="1800" b="1" kern="1200" dirty="0"/>
        </a:p>
      </dsp:txBody>
      <dsp:txXfrm>
        <a:off x="3114" y="2523183"/>
        <a:ext cx="2371539" cy="1080947"/>
      </dsp:txXfrm>
    </dsp:sp>
    <dsp:sp modelId="{C038571C-109B-4D48-A04D-5E76228FCFD2}">
      <dsp:nvSpPr>
        <dsp:cNvPr id="0" name=""/>
        <dsp:cNvSpPr/>
      </dsp:nvSpPr>
      <dsp:spPr>
        <a:xfrm>
          <a:off x="2469918" y="2694881"/>
          <a:ext cx="1178655" cy="1178655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62F565-38A0-403C-88C7-F9BFD3D56DA2}">
      <dsp:nvSpPr>
        <dsp:cNvPr id="0" name=""/>
        <dsp:cNvSpPr/>
      </dsp:nvSpPr>
      <dsp:spPr>
        <a:xfrm>
          <a:off x="3940578" y="9350"/>
          <a:ext cx="3367586" cy="251383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kern="1200" dirty="0" smtClean="0"/>
            <a:t>SFA beneficiaries can be engaged in public works up to five days per month without losing the right of SFA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kern="1200" dirty="0" smtClean="0"/>
            <a:t>PWP income not disregarded, but reentry to the SFA program easier</a:t>
          </a:r>
          <a:endParaRPr lang="en-US" sz="1600" kern="1200" dirty="0"/>
        </a:p>
      </dsp:txBody>
      <dsp:txXfrm>
        <a:off x="3999480" y="68252"/>
        <a:ext cx="3249782" cy="2454930"/>
      </dsp:txXfrm>
    </dsp:sp>
    <dsp:sp modelId="{33E65A1E-447B-4D6B-8600-A34F8A34BF15}">
      <dsp:nvSpPr>
        <dsp:cNvPr id="0" name=""/>
        <dsp:cNvSpPr/>
      </dsp:nvSpPr>
      <dsp:spPr>
        <a:xfrm>
          <a:off x="3940578" y="2523183"/>
          <a:ext cx="3367586" cy="1080947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effectLst/>
            </a:rPr>
            <a:t>Legal Guarantee for SFA status while on PWP </a:t>
          </a:r>
          <a:endParaRPr lang="en-US" sz="1800" b="1" kern="1200" dirty="0">
            <a:effectLst/>
          </a:endParaRPr>
        </a:p>
      </dsp:txBody>
      <dsp:txXfrm>
        <a:off x="3940578" y="2523183"/>
        <a:ext cx="2371539" cy="1080947"/>
      </dsp:txXfrm>
    </dsp:sp>
    <dsp:sp modelId="{5C2E0D6C-6322-4DFB-9F01-527C01610DCC}">
      <dsp:nvSpPr>
        <dsp:cNvPr id="0" name=""/>
        <dsp:cNvSpPr/>
      </dsp:nvSpPr>
      <dsp:spPr>
        <a:xfrm>
          <a:off x="6407381" y="2694881"/>
          <a:ext cx="1178655" cy="1178655"/>
        </a:xfrm>
        <a:prstGeom prst="ellipse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E2B43-5E64-467B-B2D6-7EAE7E86E4FF}">
      <dsp:nvSpPr>
        <dsp:cNvPr id="0" name=""/>
        <dsp:cNvSpPr/>
      </dsp:nvSpPr>
      <dsp:spPr>
        <a:xfrm>
          <a:off x="-4867338" y="-745911"/>
          <a:ext cx="5797123" cy="5797123"/>
        </a:xfrm>
        <a:prstGeom prst="blockArc">
          <a:avLst>
            <a:gd name="adj1" fmla="val 18900000"/>
            <a:gd name="adj2" fmla="val 2700000"/>
            <a:gd name="adj3" fmla="val 373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3B3D9B-3887-4A8E-BD8D-C69D63481BC5}">
      <dsp:nvSpPr>
        <dsp:cNvPr id="0" name=""/>
        <dsp:cNvSpPr/>
      </dsp:nvSpPr>
      <dsp:spPr>
        <a:xfrm>
          <a:off x="486914" y="330991"/>
          <a:ext cx="6583685" cy="6623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572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No legal guarantees for ‘restoring’ SFA status after finishing participation in activation, exception are PWPs</a:t>
          </a:r>
          <a:endParaRPr lang="en-US" sz="1400" kern="1200" dirty="0"/>
        </a:p>
      </dsp:txBody>
      <dsp:txXfrm>
        <a:off x="486914" y="330991"/>
        <a:ext cx="6583685" cy="662327"/>
      </dsp:txXfrm>
    </dsp:sp>
    <dsp:sp modelId="{F4AC6791-6D43-4E7B-AB34-CAE154F971DC}">
      <dsp:nvSpPr>
        <dsp:cNvPr id="0" name=""/>
        <dsp:cNvSpPr/>
      </dsp:nvSpPr>
      <dsp:spPr>
        <a:xfrm>
          <a:off x="72959" y="248200"/>
          <a:ext cx="827909" cy="8279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38070E-9148-4E38-9C90-75122C2AC6BC}">
      <dsp:nvSpPr>
        <dsp:cNvPr id="0" name=""/>
        <dsp:cNvSpPr/>
      </dsp:nvSpPr>
      <dsp:spPr>
        <a:xfrm>
          <a:off x="866641" y="1324654"/>
          <a:ext cx="6203958" cy="662327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572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Standard re-certification rules apply, no flexibility of ‘in and out’</a:t>
          </a:r>
          <a:endParaRPr lang="en-US" sz="1400" kern="1200" dirty="0"/>
        </a:p>
      </dsp:txBody>
      <dsp:txXfrm>
        <a:off x="866641" y="1324654"/>
        <a:ext cx="6203958" cy="662327"/>
      </dsp:txXfrm>
    </dsp:sp>
    <dsp:sp modelId="{ABF92A88-1515-4B52-8EAD-6EAB63E0CD30}">
      <dsp:nvSpPr>
        <dsp:cNvPr id="0" name=""/>
        <dsp:cNvSpPr/>
      </dsp:nvSpPr>
      <dsp:spPr>
        <a:xfrm>
          <a:off x="452687" y="1241863"/>
          <a:ext cx="827909" cy="8279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63EDD-BF50-4D8E-8D73-63298E002F8E}">
      <dsp:nvSpPr>
        <dsp:cNvPr id="0" name=""/>
        <dsp:cNvSpPr/>
      </dsp:nvSpPr>
      <dsp:spPr>
        <a:xfrm>
          <a:off x="866641" y="2318317"/>
          <a:ext cx="6203958" cy="662327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572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Incomes from training, other ALMPs, and from public works are fully calculated in the family income</a:t>
          </a:r>
          <a:endParaRPr lang="en-US" sz="1400" kern="1200" dirty="0"/>
        </a:p>
      </dsp:txBody>
      <dsp:txXfrm>
        <a:off x="866641" y="2318317"/>
        <a:ext cx="6203958" cy="662327"/>
      </dsp:txXfrm>
    </dsp:sp>
    <dsp:sp modelId="{B8A5E059-0BB4-4B23-9F0C-F16BB0F39FB6}">
      <dsp:nvSpPr>
        <dsp:cNvPr id="0" name=""/>
        <dsp:cNvSpPr/>
      </dsp:nvSpPr>
      <dsp:spPr>
        <a:xfrm>
          <a:off x="452687" y="2235527"/>
          <a:ext cx="827909" cy="8279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B7FCB3-192E-4502-B790-5A317042D0E5}">
      <dsp:nvSpPr>
        <dsp:cNvPr id="0" name=""/>
        <dsp:cNvSpPr/>
      </dsp:nvSpPr>
      <dsp:spPr>
        <a:xfrm>
          <a:off x="486914" y="3311981"/>
          <a:ext cx="6583685" cy="662327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572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Will impact the outcomes from activation</a:t>
          </a:r>
          <a:endParaRPr lang="en-US" sz="1400" kern="1200" dirty="0"/>
        </a:p>
      </dsp:txBody>
      <dsp:txXfrm>
        <a:off x="486914" y="3311981"/>
        <a:ext cx="6583685" cy="662327"/>
      </dsp:txXfrm>
    </dsp:sp>
    <dsp:sp modelId="{7D65DBC2-3C09-43C1-84E8-8D587340990C}">
      <dsp:nvSpPr>
        <dsp:cNvPr id="0" name=""/>
        <dsp:cNvSpPr/>
      </dsp:nvSpPr>
      <dsp:spPr>
        <a:xfrm>
          <a:off x="72959" y="3229190"/>
          <a:ext cx="827909" cy="8279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E2B43-5E64-467B-B2D6-7EAE7E86E4FF}">
      <dsp:nvSpPr>
        <dsp:cNvPr id="0" name=""/>
        <dsp:cNvSpPr/>
      </dsp:nvSpPr>
      <dsp:spPr>
        <a:xfrm>
          <a:off x="-4867338" y="-745911"/>
          <a:ext cx="5797123" cy="5797123"/>
        </a:xfrm>
        <a:prstGeom prst="blockArc">
          <a:avLst>
            <a:gd name="adj1" fmla="val 18900000"/>
            <a:gd name="adj2" fmla="val 2700000"/>
            <a:gd name="adj3" fmla="val 373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3B3D9B-3887-4A8E-BD8D-C69D63481BC5}">
      <dsp:nvSpPr>
        <dsp:cNvPr id="0" name=""/>
        <dsp:cNvSpPr/>
      </dsp:nvSpPr>
      <dsp:spPr>
        <a:xfrm>
          <a:off x="486914" y="330991"/>
          <a:ext cx="6583685" cy="6623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572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Some incomes from work could be disregarded</a:t>
          </a:r>
          <a:endParaRPr lang="en-US" sz="1400" kern="1200" dirty="0"/>
        </a:p>
      </dsp:txBody>
      <dsp:txXfrm>
        <a:off x="486914" y="330991"/>
        <a:ext cx="6583685" cy="662327"/>
      </dsp:txXfrm>
    </dsp:sp>
    <dsp:sp modelId="{F4AC6791-6D43-4E7B-AB34-CAE154F971DC}">
      <dsp:nvSpPr>
        <dsp:cNvPr id="0" name=""/>
        <dsp:cNvSpPr/>
      </dsp:nvSpPr>
      <dsp:spPr>
        <a:xfrm>
          <a:off x="72959" y="248200"/>
          <a:ext cx="827909" cy="8279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38070E-9148-4E38-9C90-75122C2AC6BC}">
      <dsp:nvSpPr>
        <dsp:cNvPr id="0" name=""/>
        <dsp:cNvSpPr/>
      </dsp:nvSpPr>
      <dsp:spPr>
        <a:xfrm>
          <a:off x="866641" y="1324654"/>
          <a:ext cx="6203958" cy="662327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572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Income thresholds for program exit could be higher than the entry thresholds</a:t>
          </a:r>
          <a:endParaRPr lang="en-US" sz="1400" kern="1200" dirty="0"/>
        </a:p>
      </dsp:txBody>
      <dsp:txXfrm>
        <a:off x="866641" y="1324654"/>
        <a:ext cx="6203958" cy="662327"/>
      </dsp:txXfrm>
    </dsp:sp>
    <dsp:sp modelId="{ABF92A88-1515-4B52-8EAD-6EAB63E0CD30}">
      <dsp:nvSpPr>
        <dsp:cNvPr id="0" name=""/>
        <dsp:cNvSpPr/>
      </dsp:nvSpPr>
      <dsp:spPr>
        <a:xfrm>
          <a:off x="452687" y="1241863"/>
          <a:ext cx="827909" cy="8279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63EDD-BF50-4D8E-8D73-63298E002F8E}">
      <dsp:nvSpPr>
        <dsp:cNvPr id="0" name=""/>
        <dsp:cNvSpPr/>
      </dsp:nvSpPr>
      <dsp:spPr>
        <a:xfrm>
          <a:off x="866641" y="2318317"/>
          <a:ext cx="6203958" cy="662327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572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Some benefits could phase out gradually / be carried over for some time after the beneficiary gets a job (in-work)</a:t>
          </a:r>
          <a:endParaRPr lang="en-US" sz="1400" kern="1200" dirty="0"/>
        </a:p>
      </dsp:txBody>
      <dsp:txXfrm>
        <a:off x="866641" y="2318317"/>
        <a:ext cx="6203958" cy="662327"/>
      </dsp:txXfrm>
    </dsp:sp>
    <dsp:sp modelId="{B8A5E059-0BB4-4B23-9F0C-F16BB0F39FB6}">
      <dsp:nvSpPr>
        <dsp:cNvPr id="0" name=""/>
        <dsp:cNvSpPr/>
      </dsp:nvSpPr>
      <dsp:spPr>
        <a:xfrm>
          <a:off x="452687" y="2235527"/>
          <a:ext cx="827909" cy="8279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B7FCB3-192E-4502-B790-5A317042D0E5}">
      <dsp:nvSpPr>
        <dsp:cNvPr id="0" name=""/>
        <dsp:cNvSpPr/>
      </dsp:nvSpPr>
      <dsp:spPr>
        <a:xfrm>
          <a:off x="486914" y="3311981"/>
          <a:ext cx="6583685" cy="662327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572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Would help avoid the disincentive effect of high taxation of low incomes from work</a:t>
          </a:r>
          <a:endParaRPr lang="en-US" sz="1400" kern="1200" dirty="0"/>
        </a:p>
      </dsp:txBody>
      <dsp:txXfrm>
        <a:off x="486914" y="3311981"/>
        <a:ext cx="6583685" cy="662327"/>
      </dsp:txXfrm>
    </dsp:sp>
    <dsp:sp modelId="{7D65DBC2-3C09-43C1-84E8-8D587340990C}">
      <dsp:nvSpPr>
        <dsp:cNvPr id="0" name=""/>
        <dsp:cNvSpPr/>
      </dsp:nvSpPr>
      <dsp:spPr>
        <a:xfrm>
          <a:off x="72959" y="3229190"/>
          <a:ext cx="827909" cy="8279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6E32C-01B6-4D27-BD7E-1A0E85BFC6D4}">
      <dsp:nvSpPr>
        <dsp:cNvPr id="0" name=""/>
        <dsp:cNvSpPr/>
      </dsp:nvSpPr>
      <dsp:spPr>
        <a:xfrm>
          <a:off x="14078" y="155882"/>
          <a:ext cx="2169219" cy="39781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612" y="219416"/>
        <a:ext cx="2042151" cy="2998646"/>
      </dsp:txXfrm>
    </dsp:sp>
    <dsp:sp modelId="{97061581-12DC-43A0-8F21-1A5DCFB787DE}">
      <dsp:nvSpPr>
        <dsp:cNvPr id="0" name=""/>
        <dsp:cNvSpPr/>
      </dsp:nvSpPr>
      <dsp:spPr>
        <a:xfrm>
          <a:off x="597829" y="1675936"/>
          <a:ext cx="2853245" cy="2853245"/>
        </a:xfrm>
        <a:prstGeom prst="leftCircularArrow">
          <a:avLst>
            <a:gd name="adj1" fmla="val 1980"/>
            <a:gd name="adj2" fmla="val 237088"/>
            <a:gd name="adj3" fmla="val 841226"/>
            <a:gd name="adj4" fmla="val 7853117"/>
            <a:gd name="adj5" fmla="val 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9CCACA-A07E-49F6-8516-B163C4AEE7F5}">
      <dsp:nvSpPr>
        <dsp:cNvPr id="0" name=""/>
        <dsp:cNvSpPr/>
      </dsp:nvSpPr>
      <dsp:spPr>
        <a:xfrm>
          <a:off x="114057" y="3451724"/>
          <a:ext cx="2033321" cy="6831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Activation for Who? PROFILING</a:t>
          </a:r>
          <a:endParaRPr lang="en-US" sz="1600" kern="1200" dirty="0"/>
        </a:p>
      </dsp:txBody>
      <dsp:txXfrm>
        <a:off x="134065" y="3471732"/>
        <a:ext cx="1993305" cy="643110"/>
      </dsp:txXfrm>
    </dsp:sp>
    <dsp:sp modelId="{3BA4C347-B9CD-4C0A-BC6B-A62C4A89F773}">
      <dsp:nvSpPr>
        <dsp:cNvPr id="0" name=""/>
        <dsp:cNvSpPr/>
      </dsp:nvSpPr>
      <dsp:spPr>
        <a:xfrm>
          <a:off x="2718039" y="145825"/>
          <a:ext cx="2169219" cy="39982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2781573" y="1066137"/>
        <a:ext cx="2042151" cy="3014449"/>
      </dsp:txXfrm>
    </dsp:sp>
    <dsp:sp modelId="{2F30D5C6-AC97-49A1-869B-8FD77033A09D}">
      <dsp:nvSpPr>
        <dsp:cNvPr id="0" name=""/>
        <dsp:cNvSpPr/>
      </dsp:nvSpPr>
      <dsp:spPr>
        <a:xfrm>
          <a:off x="3322171" y="-66292"/>
          <a:ext cx="2992252" cy="2992252"/>
        </a:xfrm>
        <a:prstGeom prst="circularArrow">
          <a:avLst>
            <a:gd name="adj1" fmla="val 1888"/>
            <a:gd name="adj2" fmla="val 225600"/>
            <a:gd name="adj3" fmla="val 20545051"/>
            <a:gd name="adj4" fmla="val 13521673"/>
            <a:gd name="adj5" fmla="val 220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0B1481E-9054-475F-AA75-A0C37785F7A5}">
      <dsp:nvSpPr>
        <dsp:cNvPr id="0" name=""/>
        <dsp:cNvSpPr/>
      </dsp:nvSpPr>
      <dsp:spPr>
        <a:xfrm>
          <a:off x="2899840" y="408808"/>
          <a:ext cx="1820451" cy="6328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(Dis)Incentives in Benefit Design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918375" y="427343"/>
        <a:ext cx="1783381" cy="595750"/>
      </dsp:txXfrm>
    </dsp:sp>
    <dsp:sp modelId="{7D460390-AF75-4FE7-9AF2-4B3754B6EAEB}">
      <dsp:nvSpPr>
        <dsp:cNvPr id="0" name=""/>
        <dsp:cNvSpPr/>
      </dsp:nvSpPr>
      <dsp:spPr>
        <a:xfrm>
          <a:off x="5300350" y="265384"/>
          <a:ext cx="2245321" cy="403640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Coordination between welfare and employment services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Specific activation policies and ALMPs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Implementation capacity  (financing, staffing, etc.)</a:t>
          </a:r>
          <a:endParaRPr lang="en-US" sz="1400" kern="1200" dirty="0"/>
        </a:p>
      </dsp:txBody>
      <dsp:txXfrm>
        <a:off x="5366113" y="331147"/>
        <a:ext cx="2113795" cy="3039937"/>
      </dsp:txXfrm>
    </dsp:sp>
    <dsp:sp modelId="{77DD7BCA-30BC-4248-ABE4-A2B402B9B03C}">
      <dsp:nvSpPr>
        <dsp:cNvPr id="0" name=""/>
        <dsp:cNvSpPr/>
      </dsp:nvSpPr>
      <dsp:spPr>
        <a:xfrm>
          <a:off x="5311559" y="3416182"/>
          <a:ext cx="2222218" cy="7868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Institutional Readiness for Activation Policies</a:t>
          </a:r>
          <a:endParaRPr lang="en-US" sz="1600" kern="1200" dirty="0"/>
        </a:p>
      </dsp:txBody>
      <dsp:txXfrm>
        <a:off x="5334605" y="3439228"/>
        <a:ext cx="2176126" cy="7407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D62D8-C9E6-4891-A5FD-D5F328F48E11}">
      <dsp:nvSpPr>
        <dsp:cNvPr id="0" name=""/>
        <dsp:cNvSpPr/>
      </dsp:nvSpPr>
      <dsp:spPr>
        <a:xfrm>
          <a:off x="1303456" y="472869"/>
          <a:ext cx="3085855" cy="3047757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   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307130" y="625257"/>
        <a:ext cx="1078506" cy="457163"/>
      </dsp:txXfrm>
    </dsp:sp>
    <dsp:sp modelId="{DC4A8298-312A-4222-B6F5-4FEF85EDF712}">
      <dsp:nvSpPr>
        <dsp:cNvPr id="0" name=""/>
        <dsp:cNvSpPr/>
      </dsp:nvSpPr>
      <dsp:spPr>
        <a:xfrm>
          <a:off x="1992609" y="1097333"/>
          <a:ext cx="1784224" cy="1793779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innerShdw blurRad="114300">
            <a:schemeClr val="tx2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2468997" y="1209444"/>
        <a:ext cx="831448" cy="336333"/>
      </dsp:txXfrm>
    </dsp:sp>
    <dsp:sp modelId="{D7FD9BF1-D3B4-46D2-8914-FC41043EB147}">
      <dsp:nvSpPr>
        <dsp:cNvPr id="0" name=""/>
        <dsp:cNvSpPr/>
      </dsp:nvSpPr>
      <dsp:spPr>
        <a:xfrm>
          <a:off x="2406250" y="1570362"/>
          <a:ext cx="931063" cy="859360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innerShdw blurRad="444500" dir="21540000">
            <a:schemeClr val="accent1">
              <a:lumMod val="60000"/>
              <a:lumOff val="40000"/>
            </a:scheme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   </a:t>
          </a:r>
        </a:p>
      </dsp:txBody>
      <dsp:txXfrm>
        <a:off x="2542601" y="1785202"/>
        <a:ext cx="658361" cy="429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1DC4B-8D69-4E86-AFE0-0A5441EA4DCD}">
      <dsp:nvSpPr>
        <dsp:cNvPr id="0" name=""/>
        <dsp:cNvSpPr/>
      </dsp:nvSpPr>
      <dsp:spPr>
        <a:xfrm rot="16200000">
          <a:off x="-1481901" y="1483866"/>
          <a:ext cx="4895850" cy="1928117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36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Builds on previous research Social Protection Systems in Western Balkans</a:t>
          </a:r>
          <a:endParaRPr lang="en-US" sz="1800" kern="1200" dirty="0"/>
        </a:p>
      </dsp:txBody>
      <dsp:txXfrm rot="5400000">
        <a:off x="1965" y="979170"/>
        <a:ext cx="1928117" cy="2937510"/>
      </dsp:txXfrm>
    </dsp:sp>
    <dsp:sp modelId="{8102235F-F52B-4D98-86FD-C09AF1144D54}">
      <dsp:nvSpPr>
        <dsp:cNvPr id="0" name=""/>
        <dsp:cNvSpPr/>
      </dsp:nvSpPr>
      <dsp:spPr>
        <a:xfrm rot="16200000">
          <a:off x="590824" y="1483866"/>
          <a:ext cx="4895850" cy="1928117"/>
        </a:xfrm>
        <a:prstGeom prst="flowChartManualOperation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36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Country-specific case studies for all Western Balkans including entity-level cases in BH</a:t>
          </a:r>
        </a:p>
      </dsp:txBody>
      <dsp:txXfrm rot="5400000">
        <a:off x="2074690" y="979170"/>
        <a:ext cx="1928117" cy="2937510"/>
      </dsp:txXfrm>
    </dsp:sp>
    <dsp:sp modelId="{87595630-9853-4A5F-A9ED-9838821FB373}">
      <dsp:nvSpPr>
        <dsp:cNvPr id="0" name=""/>
        <dsp:cNvSpPr/>
      </dsp:nvSpPr>
      <dsp:spPr>
        <a:xfrm rot="16200000">
          <a:off x="2663550" y="1483866"/>
          <a:ext cx="4895850" cy="1928117"/>
        </a:xfrm>
        <a:prstGeom prst="flowChartManualOperation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36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Advice to the Governments on policy changes that promote  activation</a:t>
          </a:r>
          <a:endParaRPr lang="en-US" sz="1800" kern="1200" dirty="0"/>
        </a:p>
      </dsp:txBody>
      <dsp:txXfrm rot="5400000">
        <a:off x="4147416" y="979170"/>
        <a:ext cx="1928117" cy="2937510"/>
      </dsp:txXfrm>
    </dsp:sp>
    <dsp:sp modelId="{0A24F006-66C8-45EA-B6CC-CE797D1638D3}">
      <dsp:nvSpPr>
        <dsp:cNvPr id="0" name=""/>
        <dsp:cNvSpPr/>
      </dsp:nvSpPr>
      <dsp:spPr>
        <a:xfrm rot="16200000">
          <a:off x="4736276" y="1483866"/>
          <a:ext cx="4895850" cy="1928117"/>
        </a:xfrm>
        <a:prstGeom prst="flowChartManualOperati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36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Assistance on how to implement activation policies</a:t>
          </a:r>
          <a:endParaRPr lang="en-US" sz="1800" kern="1200" dirty="0"/>
        </a:p>
      </dsp:txBody>
      <dsp:txXfrm rot="5400000">
        <a:off x="6220142" y="979170"/>
        <a:ext cx="1928117" cy="29375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6E32C-01B6-4D27-BD7E-1A0E85BFC6D4}">
      <dsp:nvSpPr>
        <dsp:cNvPr id="0" name=""/>
        <dsp:cNvSpPr/>
      </dsp:nvSpPr>
      <dsp:spPr>
        <a:xfrm>
          <a:off x="14078" y="155882"/>
          <a:ext cx="2169219" cy="39781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Target Groups?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Inactive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Unemployed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SSN Beneficiaries</a:t>
          </a:r>
          <a:endParaRPr lang="en-US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Barriers to Work?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Employability barriers (skills, experience, etc.)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Participation constraints</a:t>
          </a:r>
          <a:endParaRPr lang="en-US" sz="1400" kern="1200" dirty="0"/>
        </a:p>
      </dsp:txBody>
      <dsp:txXfrm>
        <a:off x="77612" y="219416"/>
        <a:ext cx="2042151" cy="2998646"/>
      </dsp:txXfrm>
    </dsp:sp>
    <dsp:sp modelId="{97061581-12DC-43A0-8F21-1A5DCFB787DE}">
      <dsp:nvSpPr>
        <dsp:cNvPr id="0" name=""/>
        <dsp:cNvSpPr/>
      </dsp:nvSpPr>
      <dsp:spPr>
        <a:xfrm>
          <a:off x="597829" y="1675936"/>
          <a:ext cx="2853245" cy="2853245"/>
        </a:xfrm>
        <a:prstGeom prst="leftCircularArrow">
          <a:avLst>
            <a:gd name="adj1" fmla="val 1980"/>
            <a:gd name="adj2" fmla="val 237088"/>
            <a:gd name="adj3" fmla="val 841226"/>
            <a:gd name="adj4" fmla="val 7853117"/>
            <a:gd name="adj5" fmla="val 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9CCACA-A07E-49F6-8516-B163C4AEE7F5}">
      <dsp:nvSpPr>
        <dsp:cNvPr id="0" name=""/>
        <dsp:cNvSpPr/>
      </dsp:nvSpPr>
      <dsp:spPr>
        <a:xfrm>
          <a:off x="114057" y="3451724"/>
          <a:ext cx="2033321" cy="6831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Activation for Who? PROFILING</a:t>
          </a:r>
          <a:endParaRPr lang="en-US" sz="1600" kern="1200" dirty="0"/>
        </a:p>
      </dsp:txBody>
      <dsp:txXfrm>
        <a:off x="134065" y="3471732"/>
        <a:ext cx="1993305" cy="643110"/>
      </dsp:txXfrm>
    </dsp:sp>
    <dsp:sp modelId="{3BA4C347-B9CD-4C0A-BC6B-A62C4A89F773}">
      <dsp:nvSpPr>
        <dsp:cNvPr id="0" name=""/>
        <dsp:cNvSpPr/>
      </dsp:nvSpPr>
      <dsp:spPr>
        <a:xfrm>
          <a:off x="2718039" y="145825"/>
          <a:ext cx="2169219" cy="39982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Benefit formula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Generosity/’package’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Mutual obligations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Duration/ phase out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(Dis)incentives in tax and benefit systems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Earned income disregards</a:t>
          </a:r>
          <a:endParaRPr lang="en-US" sz="1400" kern="1200" dirty="0"/>
        </a:p>
      </dsp:txBody>
      <dsp:txXfrm>
        <a:off x="2781573" y="1066137"/>
        <a:ext cx="2042151" cy="3014449"/>
      </dsp:txXfrm>
    </dsp:sp>
    <dsp:sp modelId="{2F30D5C6-AC97-49A1-869B-8FD77033A09D}">
      <dsp:nvSpPr>
        <dsp:cNvPr id="0" name=""/>
        <dsp:cNvSpPr/>
      </dsp:nvSpPr>
      <dsp:spPr>
        <a:xfrm>
          <a:off x="3322171" y="-66292"/>
          <a:ext cx="2992252" cy="2992252"/>
        </a:xfrm>
        <a:prstGeom prst="circularArrow">
          <a:avLst>
            <a:gd name="adj1" fmla="val 1888"/>
            <a:gd name="adj2" fmla="val 225600"/>
            <a:gd name="adj3" fmla="val 20545051"/>
            <a:gd name="adj4" fmla="val 13521673"/>
            <a:gd name="adj5" fmla="val 220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0B1481E-9054-475F-AA75-A0C37785F7A5}">
      <dsp:nvSpPr>
        <dsp:cNvPr id="0" name=""/>
        <dsp:cNvSpPr/>
      </dsp:nvSpPr>
      <dsp:spPr>
        <a:xfrm>
          <a:off x="2899840" y="408808"/>
          <a:ext cx="1820451" cy="6328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(Dis)Incentives in Benefit Design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918375" y="427343"/>
        <a:ext cx="1783381" cy="595750"/>
      </dsp:txXfrm>
    </dsp:sp>
    <dsp:sp modelId="{7D460390-AF75-4FE7-9AF2-4B3754B6EAEB}">
      <dsp:nvSpPr>
        <dsp:cNvPr id="0" name=""/>
        <dsp:cNvSpPr/>
      </dsp:nvSpPr>
      <dsp:spPr>
        <a:xfrm>
          <a:off x="5300350" y="265384"/>
          <a:ext cx="2245321" cy="4036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Coordination between welfare and employment services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Specific activation policies and ALMPs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Implementation capacity  (financing, staffing, etc.)</a:t>
          </a:r>
          <a:endParaRPr lang="en-US" sz="1400" kern="1200" dirty="0"/>
        </a:p>
      </dsp:txBody>
      <dsp:txXfrm>
        <a:off x="5366113" y="331147"/>
        <a:ext cx="2113795" cy="3039937"/>
      </dsp:txXfrm>
    </dsp:sp>
    <dsp:sp modelId="{77DD7BCA-30BC-4248-ABE4-A2B402B9B03C}">
      <dsp:nvSpPr>
        <dsp:cNvPr id="0" name=""/>
        <dsp:cNvSpPr/>
      </dsp:nvSpPr>
      <dsp:spPr>
        <a:xfrm>
          <a:off x="5311559" y="3416182"/>
          <a:ext cx="2222218" cy="7868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Institutional Readiness for Activation Policies</a:t>
          </a:r>
          <a:endParaRPr lang="en-US" sz="1600" kern="1200" dirty="0"/>
        </a:p>
      </dsp:txBody>
      <dsp:txXfrm>
        <a:off x="5334605" y="3439228"/>
        <a:ext cx="2176126" cy="7407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6E32C-01B6-4D27-BD7E-1A0E85BFC6D4}">
      <dsp:nvSpPr>
        <dsp:cNvPr id="0" name=""/>
        <dsp:cNvSpPr/>
      </dsp:nvSpPr>
      <dsp:spPr>
        <a:xfrm>
          <a:off x="14078" y="155882"/>
          <a:ext cx="2169219" cy="397818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Target Groups?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Inactive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Unemployed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SSN Beneficiaries</a:t>
          </a:r>
          <a:endParaRPr lang="en-US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Barriers to Work?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Employability barriers (skills, experience, etc.)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Participation constraints</a:t>
          </a:r>
          <a:endParaRPr lang="en-US" sz="1400" kern="1200" dirty="0"/>
        </a:p>
      </dsp:txBody>
      <dsp:txXfrm>
        <a:off x="77612" y="219416"/>
        <a:ext cx="2042151" cy="2998646"/>
      </dsp:txXfrm>
    </dsp:sp>
    <dsp:sp modelId="{97061581-12DC-43A0-8F21-1A5DCFB787DE}">
      <dsp:nvSpPr>
        <dsp:cNvPr id="0" name=""/>
        <dsp:cNvSpPr/>
      </dsp:nvSpPr>
      <dsp:spPr>
        <a:xfrm>
          <a:off x="597829" y="1675936"/>
          <a:ext cx="2853245" cy="2853245"/>
        </a:xfrm>
        <a:prstGeom prst="leftCircularArrow">
          <a:avLst>
            <a:gd name="adj1" fmla="val 1980"/>
            <a:gd name="adj2" fmla="val 237088"/>
            <a:gd name="adj3" fmla="val 841226"/>
            <a:gd name="adj4" fmla="val 7853117"/>
            <a:gd name="adj5" fmla="val 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9CCACA-A07E-49F6-8516-B163C4AEE7F5}">
      <dsp:nvSpPr>
        <dsp:cNvPr id="0" name=""/>
        <dsp:cNvSpPr/>
      </dsp:nvSpPr>
      <dsp:spPr>
        <a:xfrm>
          <a:off x="114057" y="3451724"/>
          <a:ext cx="2033321" cy="6831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Activation for Who? PROFILING</a:t>
          </a:r>
          <a:endParaRPr lang="en-US" sz="1600" kern="1200" dirty="0"/>
        </a:p>
      </dsp:txBody>
      <dsp:txXfrm>
        <a:off x="134065" y="3471732"/>
        <a:ext cx="1993305" cy="643110"/>
      </dsp:txXfrm>
    </dsp:sp>
    <dsp:sp modelId="{3BA4C347-B9CD-4C0A-BC6B-A62C4A89F773}">
      <dsp:nvSpPr>
        <dsp:cNvPr id="0" name=""/>
        <dsp:cNvSpPr/>
      </dsp:nvSpPr>
      <dsp:spPr>
        <a:xfrm>
          <a:off x="2718039" y="145825"/>
          <a:ext cx="2169219" cy="39982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2781573" y="1066137"/>
        <a:ext cx="2042151" cy="3014449"/>
      </dsp:txXfrm>
    </dsp:sp>
    <dsp:sp modelId="{2F30D5C6-AC97-49A1-869B-8FD77033A09D}">
      <dsp:nvSpPr>
        <dsp:cNvPr id="0" name=""/>
        <dsp:cNvSpPr/>
      </dsp:nvSpPr>
      <dsp:spPr>
        <a:xfrm>
          <a:off x="3322171" y="-66292"/>
          <a:ext cx="2992252" cy="2992252"/>
        </a:xfrm>
        <a:prstGeom prst="circularArrow">
          <a:avLst>
            <a:gd name="adj1" fmla="val 1888"/>
            <a:gd name="adj2" fmla="val 225600"/>
            <a:gd name="adj3" fmla="val 20545051"/>
            <a:gd name="adj4" fmla="val 13521673"/>
            <a:gd name="adj5" fmla="val 220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0B1481E-9054-475F-AA75-A0C37785F7A5}">
      <dsp:nvSpPr>
        <dsp:cNvPr id="0" name=""/>
        <dsp:cNvSpPr/>
      </dsp:nvSpPr>
      <dsp:spPr>
        <a:xfrm>
          <a:off x="2899840" y="408808"/>
          <a:ext cx="1820451" cy="6328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(Dis)Incentives in Benefit Design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918375" y="427343"/>
        <a:ext cx="1783381" cy="595750"/>
      </dsp:txXfrm>
    </dsp:sp>
    <dsp:sp modelId="{7D460390-AF75-4FE7-9AF2-4B3754B6EAEB}">
      <dsp:nvSpPr>
        <dsp:cNvPr id="0" name=""/>
        <dsp:cNvSpPr/>
      </dsp:nvSpPr>
      <dsp:spPr>
        <a:xfrm>
          <a:off x="5300350" y="265384"/>
          <a:ext cx="2245321" cy="4036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5366113" y="331147"/>
        <a:ext cx="2113795" cy="3039937"/>
      </dsp:txXfrm>
    </dsp:sp>
    <dsp:sp modelId="{77DD7BCA-30BC-4248-ABE4-A2B402B9B03C}">
      <dsp:nvSpPr>
        <dsp:cNvPr id="0" name=""/>
        <dsp:cNvSpPr/>
      </dsp:nvSpPr>
      <dsp:spPr>
        <a:xfrm>
          <a:off x="5311559" y="3416182"/>
          <a:ext cx="2222218" cy="7868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Institutional Readiness for Activation Policies</a:t>
          </a:r>
          <a:endParaRPr lang="en-US" sz="1600" kern="1200" dirty="0"/>
        </a:p>
      </dsp:txBody>
      <dsp:txXfrm>
        <a:off x="5334605" y="3439228"/>
        <a:ext cx="2176126" cy="7407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A6D5F-0A95-4386-B7C5-19CB4ADF891E}">
      <dsp:nvSpPr>
        <dsp:cNvPr id="0" name=""/>
        <dsp:cNvSpPr/>
      </dsp:nvSpPr>
      <dsp:spPr>
        <a:xfrm>
          <a:off x="2582638" y="322092"/>
          <a:ext cx="2869338" cy="286933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Garamond" pitchFamily="18" charset="0"/>
            </a:rPr>
            <a:t>Employability barriers</a:t>
          </a:r>
        </a:p>
      </dsp:txBody>
      <dsp:txXfrm>
        <a:off x="2965217" y="824226"/>
        <a:ext cx="2104181" cy="1291202"/>
      </dsp:txXfrm>
    </dsp:sp>
    <dsp:sp modelId="{3F712831-7E75-4853-B51A-0005E110DDAD}">
      <dsp:nvSpPr>
        <dsp:cNvPr id="0" name=""/>
        <dsp:cNvSpPr/>
      </dsp:nvSpPr>
      <dsp:spPr>
        <a:xfrm>
          <a:off x="3658334" y="1853114"/>
          <a:ext cx="2869338" cy="2869338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latin typeface="Garamond" pitchFamily="18" charset="0"/>
            </a:rPr>
            <a:t>Participation constraints</a:t>
          </a:r>
        </a:p>
      </dsp:txBody>
      <dsp:txXfrm>
        <a:off x="4535873" y="2594359"/>
        <a:ext cx="1721602" cy="1578135"/>
      </dsp:txXfrm>
    </dsp:sp>
    <dsp:sp modelId="{174437F7-AFD7-4879-A48E-2DE3A240C8D6}">
      <dsp:nvSpPr>
        <dsp:cNvPr id="0" name=""/>
        <dsp:cNvSpPr/>
      </dsp:nvSpPr>
      <dsp:spPr>
        <a:xfrm>
          <a:off x="1587628" y="1853114"/>
          <a:ext cx="2869338" cy="2869338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Garamond" pitchFamily="18" charset="0"/>
            </a:rPr>
            <a:t>Tax and Benefit Disincentives</a:t>
          </a:r>
        </a:p>
      </dsp:txBody>
      <dsp:txXfrm>
        <a:off x="1857824" y="2594359"/>
        <a:ext cx="1721602" cy="15781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F59B7-CE04-4B43-A4ED-615404B5D6C0}">
      <dsp:nvSpPr>
        <dsp:cNvPr id="0" name=""/>
        <dsp:cNvSpPr/>
      </dsp:nvSpPr>
      <dsp:spPr>
        <a:xfrm>
          <a:off x="0" y="60443"/>
          <a:ext cx="2648518" cy="2648518"/>
        </a:xfrm>
        <a:prstGeom prst="pie">
          <a:avLst>
            <a:gd name="adj1" fmla="val 5400000"/>
            <a:gd name="adj2" fmla="val 16200000"/>
          </a:avLst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A93E84E-20A8-4E9C-9056-B7D2A196D87C}">
      <dsp:nvSpPr>
        <dsp:cNvPr id="0" name=""/>
        <dsp:cNvSpPr/>
      </dsp:nvSpPr>
      <dsp:spPr>
        <a:xfrm>
          <a:off x="1324259" y="60443"/>
          <a:ext cx="3089938" cy="26485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Of working age (15-64)</a:t>
          </a:r>
          <a:endParaRPr lang="en-US" sz="1900" kern="1200" dirty="0"/>
        </a:p>
      </dsp:txBody>
      <dsp:txXfrm>
        <a:off x="1324259" y="60443"/>
        <a:ext cx="3089938" cy="794557"/>
      </dsp:txXfrm>
    </dsp:sp>
    <dsp:sp modelId="{38C339A9-F88E-4DDD-A645-ABEF999736FD}">
      <dsp:nvSpPr>
        <dsp:cNvPr id="0" name=""/>
        <dsp:cNvSpPr/>
      </dsp:nvSpPr>
      <dsp:spPr>
        <a:xfrm>
          <a:off x="463491" y="855000"/>
          <a:ext cx="1721535" cy="1721535"/>
        </a:xfrm>
        <a:prstGeom prst="pie">
          <a:avLst>
            <a:gd name="adj1" fmla="val 5400000"/>
            <a:gd name="adj2" fmla="val 1620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39EB1FB-1E16-4D8F-9193-68410A0C093B}">
      <dsp:nvSpPr>
        <dsp:cNvPr id="0" name=""/>
        <dsp:cNvSpPr/>
      </dsp:nvSpPr>
      <dsp:spPr>
        <a:xfrm>
          <a:off x="1324259" y="834084"/>
          <a:ext cx="3089938" cy="17215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Able bodied</a:t>
          </a:r>
          <a:endParaRPr lang="en-US" sz="1900" kern="1200" dirty="0"/>
        </a:p>
      </dsp:txBody>
      <dsp:txXfrm>
        <a:off x="1324259" y="834084"/>
        <a:ext cx="3089938" cy="794554"/>
      </dsp:txXfrm>
    </dsp:sp>
    <dsp:sp modelId="{BE64E37B-3BEF-424C-8B0E-FD12AFEDE2AC}">
      <dsp:nvSpPr>
        <dsp:cNvPr id="0" name=""/>
        <dsp:cNvSpPr/>
      </dsp:nvSpPr>
      <dsp:spPr>
        <a:xfrm>
          <a:off x="926981" y="1649555"/>
          <a:ext cx="794554" cy="79455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0AB4E0-0453-4011-8BFF-D6C0348715EF}">
      <dsp:nvSpPr>
        <dsp:cNvPr id="0" name=""/>
        <dsp:cNvSpPr/>
      </dsp:nvSpPr>
      <dsp:spPr>
        <a:xfrm>
          <a:off x="1324259" y="1649555"/>
          <a:ext cx="3089938" cy="7945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Not in education or training</a:t>
          </a:r>
          <a:endParaRPr lang="en-US" sz="1900" kern="1200" dirty="0"/>
        </a:p>
      </dsp:txBody>
      <dsp:txXfrm>
        <a:off x="1324259" y="1649555"/>
        <a:ext cx="3089938" cy="7945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6E32C-01B6-4D27-BD7E-1A0E85BFC6D4}">
      <dsp:nvSpPr>
        <dsp:cNvPr id="0" name=""/>
        <dsp:cNvSpPr/>
      </dsp:nvSpPr>
      <dsp:spPr>
        <a:xfrm>
          <a:off x="14078" y="155882"/>
          <a:ext cx="2169219" cy="39781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77612" y="219416"/>
        <a:ext cx="2042151" cy="2998646"/>
      </dsp:txXfrm>
    </dsp:sp>
    <dsp:sp modelId="{97061581-12DC-43A0-8F21-1A5DCFB787DE}">
      <dsp:nvSpPr>
        <dsp:cNvPr id="0" name=""/>
        <dsp:cNvSpPr/>
      </dsp:nvSpPr>
      <dsp:spPr>
        <a:xfrm>
          <a:off x="597829" y="1675936"/>
          <a:ext cx="2853245" cy="2853245"/>
        </a:xfrm>
        <a:prstGeom prst="leftCircularArrow">
          <a:avLst>
            <a:gd name="adj1" fmla="val 1980"/>
            <a:gd name="adj2" fmla="val 237088"/>
            <a:gd name="adj3" fmla="val 841226"/>
            <a:gd name="adj4" fmla="val 7853117"/>
            <a:gd name="adj5" fmla="val 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9CCACA-A07E-49F6-8516-B163C4AEE7F5}">
      <dsp:nvSpPr>
        <dsp:cNvPr id="0" name=""/>
        <dsp:cNvSpPr/>
      </dsp:nvSpPr>
      <dsp:spPr>
        <a:xfrm>
          <a:off x="114057" y="3451724"/>
          <a:ext cx="2033321" cy="6831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Activation for Who? PROFILING</a:t>
          </a:r>
          <a:endParaRPr lang="en-US" sz="1600" kern="1200" dirty="0"/>
        </a:p>
      </dsp:txBody>
      <dsp:txXfrm>
        <a:off x="134065" y="3471732"/>
        <a:ext cx="1993305" cy="643110"/>
      </dsp:txXfrm>
    </dsp:sp>
    <dsp:sp modelId="{3BA4C347-B9CD-4C0A-BC6B-A62C4A89F773}">
      <dsp:nvSpPr>
        <dsp:cNvPr id="0" name=""/>
        <dsp:cNvSpPr/>
      </dsp:nvSpPr>
      <dsp:spPr>
        <a:xfrm>
          <a:off x="2718039" y="145825"/>
          <a:ext cx="2169219" cy="399829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Benefit formula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Generosity/’package’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Mutual obligations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Duration/ phase out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(Dis)incentives in tax and benefit systems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Earned income disregards</a:t>
          </a:r>
          <a:endParaRPr lang="en-US" sz="1400" kern="1200" dirty="0"/>
        </a:p>
      </dsp:txBody>
      <dsp:txXfrm>
        <a:off x="2781573" y="1066137"/>
        <a:ext cx="2042151" cy="3014449"/>
      </dsp:txXfrm>
    </dsp:sp>
    <dsp:sp modelId="{2F30D5C6-AC97-49A1-869B-8FD77033A09D}">
      <dsp:nvSpPr>
        <dsp:cNvPr id="0" name=""/>
        <dsp:cNvSpPr/>
      </dsp:nvSpPr>
      <dsp:spPr>
        <a:xfrm>
          <a:off x="3322171" y="-66292"/>
          <a:ext cx="2992252" cy="2992252"/>
        </a:xfrm>
        <a:prstGeom prst="circularArrow">
          <a:avLst>
            <a:gd name="adj1" fmla="val 1888"/>
            <a:gd name="adj2" fmla="val 225600"/>
            <a:gd name="adj3" fmla="val 20545051"/>
            <a:gd name="adj4" fmla="val 13521673"/>
            <a:gd name="adj5" fmla="val 220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0B1481E-9054-475F-AA75-A0C37785F7A5}">
      <dsp:nvSpPr>
        <dsp:cNvPr id="0" name=""/>
        <dsp:cNvSpPr/>
      </dsp:nvSpPr>
      <dsp:spPr>
        <a:xfrm>
          <a:off x="2899840" y="408808"/>
          <a:ext cx="1820451" cy="6328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(Dis)Incentives in Benefit Design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918375" y="427343"/>
        <a:ext cx="1783381" cy="595750"/>
      </dsp:txXfrm>
    </dsp:sp>
    <dsp:sp modelId="{7D460390-AF75-4FE7-9AF2-4B3754B6EAEB}">
      <dsp:nvSpPr>
        <dsp:cNvPr id="0" name=""/>
        <dsp:cNvSpPr/>
      </dsp:nvSpPr>
      <dsp:spPr>
        <a:xfrm>
          <a:off x="5300350" y="265384"/>
          <a:ext cx="2245321" cy="4036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D7BCA-30BC-4248-ABE4-A2B402B9B03C}">
      <dsp:nvSpPr>
        <dsp:cNvPr id="0" name=""/>
        <dsp:cNvSpPr/>
      </dsp:nvSpPr>
      <dsp:spPr>
        <a:xfrm>
          <a:off x="5311559" y="3416182"/>
          <a:ext cx="2222218" cy="7868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Institutional Readiness for Activation Policies</a:t>
          </a:r>
          <a:endParaRPr lang="en-US" sz="1600" kern="1200" dirty="0"/>
        </a:p>
      </dsp:txBody>
      <dsp:txXfrm>
        <a:off x="5334605" y="3439228"/>
        <a:ext cx="2176126" cy="7407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5A4EA-D387-4634-A6A0-AF2104B1EFA3}">
      <dsp:nvSpPr>
        <dsp:cNvPr id="0" name=""/>
        <dsp:cNvSpPr/>
      </dsp:nvSpPr>
      <dsp:spPr>
        <a:xfrm>
          <a:off x="2667" y="46642"/>
          <a:ext cx="2600324" cy="7360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Type of program</a:t>
          </a:r>
          <a:endParaRPr lang="en-US" sz="1500" b="1" kern="1200" dirty="0"/>
        </a:p>
      </dsp:txBody>
      <dsp:txXfrm>
        <a:off x="2667" y="46642"/>
        <a:ext cx="2600324" cy="736065"/>
      </dsp:txXfrm>
    </dsp:sp>
    <dsp:sp modelId="{1DDD9D06-D207-44BC-8154-815BFF75A255}">
      <dsp:nvSpPr>
        <dsp:cNvPr id="0" name=""/>
        <dsp:cNvSpPr/>
      </dsp:nvSpPr>
      <dsp:spPr>
        <a:xfrm>
          <a:off x="2667" y="782707"/>
          <a:ext cx="2600324" cy="419985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Minimum income guarantee / last resort social assistance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i="0" kern="1200" dirty="0" smtClean="0">
              <a:effectLst/>
            </a:rPr>
            <a:t>G</a:t>
          </a:r>
          <a:r>
            <a:rPr lang="en-US" sz="1500" i="0" kern="1200" dirty="0" smtClean="0"/>
            <a:t>ranted to individuals (and their households) that are </a:t>
          </a:r>
          <a:r>
            <a:rPr lang="en-US" sz="1500" i="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able to work </a:t>
          </a:r>
          <a:r>
            <a:rPr lang="en-US" sz="1500" i="0" kern="1200" dirty="0" smtClean="0"/>
            <a:t>but cannot provide  for themselves materially</a:t>
          </a:r>
          <a:endParaRPr lang="en-US" sz="1500" i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i="0" kern="1200" dirty="0" smtClean="0"/>
            <a:t>Works as a </a:t>
          </a:r>
          <a:r>
            <a:rPr lang="en-US" sz="150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substitute for the contributory unemployment benefit </a:t>
          </a:r>
          <a:r>
            <a:rPr lang="en-US" sz="1500" i="0" kern="1200" dirty="0" smtClean="0"/>
            <a:t>which is received by only 9 percent of the unemployed</a:t>
          </a:r>
          <a:endParaRPr lang="en-US" sz="1500" i="0" kern="1200" dirty="0"/>
        </a:p>
      </dsp:txBody>
      <dsp:txXfrm>
        <a:off x="2667" y="782707"/>
        <a:ext cx="2600324" cy="4199850"/>
      </dsp:txXfrm>
    </dsp:sp>
    <dsp:sp modelId="{9BD5AD90-45BA-4D23-A037-9471DE353839}">
      <dsp:nvSpPr>
        <dsp:cNvPr id="0" name=""/>
        <dsp:cNvSpPr/>
      </dsp:nvSpPr>
      <dsp:spPr>
        <a:xfrm>
          <a:off x="2967037" y="46642"/>
          <a:ext cx="2600324" cy="736065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Design, financing  and implementation</a:t>
          </a:r>
          <a:endParaRPr lang="en-US" sz="1500" b="1" kern="1200" dirty="0"/>
        </a:p>
      </dsp:txBody>
      <dsp:txXfrm>
        <a:off x="2967037" y="46642"/>
        <a:ext cx="2600324" cy="736065"/>
      </dsp:txXfrm>
    </dsp:sp>
    <dsp:sp modelId="{D1E1967F-409C-4F0B-B423-0163CD215801}">
      <dsp:nvSpPr>
        <dsp:cNvPr id="0" name=""/>
        <dsp:cNvSpPr/>
      </dsp:nvSpPr>
      <dsp:spPr>
        <a:xfrm>
          <a:off x="2967037" y="782707"/>
          <a:ext cx="2600324" cy="4199850"/>
        </a:xfrm>
        <a:prstGeom prst="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i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Centrally designed</a:t>
          </a:r>
          <a:r>
            <a:rPr lang="en-US" sz="1500" i="0" kern="1200" smtClean="0"/>
            <a:t>: by the Ministry of Labor and Social Policy</a:t>
          </a:r>
          <a:endParaRPr lang="en-US" sz="1500" i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i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Centrally financed</a:t>
          </a:r>
          <a:endParaRPr lang="en-US" sz="15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i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Implementation at local level</a:t>
          </a:r>
          <a:r>
            <a:rPr lang="en-US" sz="1500" i="0" kern="1200" smtClean="0"/>
            <a:t>: by inter-municipal Social Work Centers which are de-concentrated structures of MLSP</a:t>
          </a:r>
          <a:endParaRPr lang="en-US" sz="1500" i="0" kern="1200" dirty="0"/>
        </a:p>
      </dsp:txBody>
      <dsp:txXfrm>
        <a:off x="2967037" y="782707"/>
        <a:ext cx="2600324" cy="4199850"/>
      </dsp:txXfrm>
    </dsp:sp>
    <dsp:sp modelId="{1386FFDB-1E46-4FE4-8C46-FFC82A72CB22}">
      <dsp:nvSpPr>
        <dsp:cNvPr id="0" name=""/>
        <dsp:cNvSpPr/>
      </dsp:nvSpPr>
      <dsp:spPr>
        <a:xfrm>
          <a:off x="5931407" y="46642"/>
          <a:ext cx="2600324" cy="736065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Basic administrative data</a:t>
          </a:r>
          <a:endParaRPr lang="en-US" sz="1500" b="1" kern="1200" dirty="0"/>
        </a:p>
      </dsp:txBody>
      <dsp:txXfrm>
        <a:off x="5931407" y="46642"/>
        <a:ext cx="2600324" cy="736065"/>
      </dsp:txXfrm>
    </dsp:sp>
    <dsp:sp modelId="{A2D89396-672C-4C9F-AA57-83B7F1457326}">
      <dsp:nvSpPr>
        <dsp:cNvPr id="0" name=""/>
        <dsp:cNvSpPr/>
      </dsp:nvSpPr>
      <dsp:spPr>
        <a:xfrm>
          <a:off x="5931407" y="782707"/>
          <a:ext cx="2600324" cy="4199850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Number of beneficiaries</a:t>
          </a:r>
          <a:r>
            <a:rPr lang="en-US" sz="1500" i="0" kern="1200" dirty="0" smtClean="0"/>
            <a:t>: 35,450 (2012) beneficiary families </a:t>
          </a:r>
          <a:r>
            <a:rPr lang="en-US" sz="1500" i="0" kern="1200" smtClean="0"/>
            <a:t>, encompassing 1</a:t>
          </a:r>
          <a:r>
            <a:rPr lang="en-US" sz="1500" kern="1200" smtClean="0"/>
            <a:t>15,000 </a:t>
          </a:r>
          <a:r>
            <a:rPr lang="en-US" sz="1500" kern="1200" dirty="0" smtClean="0"/>
            <a:t>direct and indirect beneficiaries </a:t>
          </a:r>
          <a:endParaRPr lang="en-US" sz="1500" i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i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Spending</a:t>
          </a:r>
          <a:r>
            <a:rPr lang="en-US" sz="1500" i="0" kern="1200" smtClean="0"/>
            <a:t>: about 1.1  billion  </a:t>
          </a:r>
          <a:r>
            <a:rPr lang="en-US" sz="1500" b="0" i="0" kern="1200" smtClean="0"/>
            <a:t>(about 23 million USD) </a:t>
          </a:r>
          <a:r>
            <a:rPr lang="en-US" sz="1500" i="0" kern="1200" smtClean="0"/>
            <a:t>(2012)</a:t>
          </a:r>
          <a:endParaRPr lang="en-US" sz="1500" i="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i="0" kern="1200" dirty="0" smtClean="0"/>
            <a:t>Spending is  around 0.3 </a:t>
          </a:r>
          <a:r>
            <a:rPr lang="en-US" sz="150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percent of GDP </a:t>
          </a:r>
          <a:r>
            <a:rPr lang="en-US" sz="1500" i="0" kern="1200" dirty="0" smtClean="0"/>
            <a:t>(2011), which is at the regional average, but declining since 2007</a:t>
          </a:r>
        </a:p>
      </dsp:txBody>
      <dsp:txXfrm>
        <a:off x="5931407" y="782707"/>
        <a:ext cx="2600324" cy="4199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0.18646</cdr:x>
      <cdr:y>0.76146</cdr:y>
    </cdr:from>
    <cdr:to>
      <cdr:x>0.87802</cdr:x>
      <cdr:y>0.887</cdr:y>
    </cdr:to>
    <cdr:sp macro="" textlink="">
      <cdr:nvSpPr>
        <cdr:cNvPr id="2" name="Rectangle 1"/>
        <cdr:cNvSpPr/>
      </cdr:nvSpPr>
      <cdr:spPr bwMode="auto">
        <a:xfrm xmlns:a="http://schemas.openxmlformats.org/drawingml/2006/main">
          <a:off x="1519681" y="3728010"/>
          <a:ext cx="5636369" cy="614625"/>
        </a:xfrm>
        <a:prstGeom xmlns:a="http://schemas.openxmlformats.org/drawingml/2006/main" prst="rect">
          <a:avLst/>
        </a:prstGeom>
        <a:solidFill xmlns:a="http://schemas.openxmlformats.org/drawingml/2006/main">
          <a:srgbClr val="F8F8F8"/>
        </a:solidFill>
        <a:ln xmlns:a="http://schemas.openxmlformats.org/drawingml/2006/main" w="254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ctr"/>
          <a:r>
            <a:rPr lang="en-US" sz="1600" dirty="0" smtClean="0"/>
            <a:t>Unemployment rates, 2008-2012</a:t>
          </a:r>
          <a:endParaRPr lang="en-US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0.80979</cdr:x>
      <cdr:y>0.15861</cdr:y>
    </cdr:from>
    <cdr:to>
      <cdr:x>0.91927</cdr:x>
      <cdr:y>0.25779</cdr:y>
    </cdr:to>
    <cdr:sp macro="" textlink="">
      <cdr:nvSpPr>
        <cdr:cNvPr id="3" name="Oval 2"/>
        <cdr:cNvSpPr/>
      </cdr:nvSpPr>
      <cdr:spPr>
        <a:xfrm xmlns:a="http://schemas.openxmlformats.org/drawingml/2006/main" rot="16200000">
          <a:off x="6598738" y="590446"/>
          <a:ext cx="487680" cy="86646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53297" cy="46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66" tIns="46933" rIns="93866" bIns="46933" numCol="1" anchor="t" anchorCtr="0" compatLnSpc="1">
            <a:prstTxWarp prst="textNoShape">
              <a:avLst/>
            </a:prstTxWarp>
          </a:bodyPr>
          <a:lstStyle>
            <a:lvl1pPr defTabSz="939025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2029" y="1"/>
            <a:ext cx="3053296" cy="46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66" tIns="46933" rIns="93866" bIns="46933" numCol="1" anchor="t" anchorCtr="0" compatLnSpc="1">
            <a:prstTxWarp prst="textNoShape">
              <a:avLst/>
            </a:prstTxWarp>
          </a:bodyPr>
          <a:lstStyle>
            <a:lvl1pPr algn="r" defTabSz="939025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78977"/>
            <a:ext cx="3053297" cy="46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66" tIns="46933" rIns="93866" bIns="46933" numCol="1" anchor="b" anchorCtr="0" compatLnSpc="1">
            <a:prstTxWarp prst="textNoShape">
              <a:avLst/>
            </a:prstTxWarp>
          </a:bodyPr>
          <a:lstStyle>
            <a:lvl1pPr defTabSz="939025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2029" y="8878977"/>
            <a:ext cx="3053296" cy="46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66" tIns="46933" rIns="93866" bIns="46933" numCol="1" anchor="b" anchorCtr="0" compatLnSpc="1">
            <a:prstTxWarp prst="textNoShape">
              <a:avLst/>
            </a:prstTxWarp>
          </a:bodyPr>
          <a:lstStyle>
            <a:lvl1pPr algn="r" defTabSz="939025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B957BE0C-9DB9-49CE-9C51-BEC3D6C129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0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2975" cy="45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>
            <a:lvl1pPr defTabSz="921308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2351" y="0"/>
            <a:ext cx="3062974" cy="45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>
            <a:lvl1pPr algn="r" defTabSz="921308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0563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765" y="4442707"/>
            <a:ext cx="5209798" cy="421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87022"/>
            <a:ext cx="3062975" cy="45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 defTabSz="921308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2351" y="8887022"/>
            <a:ext cx="3062974" cy="45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 algn="r" defTabSz="921308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06024044-73EE-45AB-A735-13D6622E49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85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Arial" pitchFamily="-110" charset="0"/>
        <a:cs typeface="Arial" pitchFamily="-110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Arial" pitchFamily="-110" charset="0"/>
        <a:cs typeface="Arial" pitchFamily="-110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Arial" pitchFamily="-110" charset="0"/>
        <a:cs typeface="Arial" pitchFamily="-110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Arial" pitchFamily="-110" charset="0"/>
        <a:cs typeface="Arial" pitchFamily="-110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Arial" pitchFamily="-110" charset="0"/>
        <a:cs typeface="Arial" pitchFamily="-110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0563"/>
            <a:ext cx="4699000" cy="3524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24044-73EE-45AB-A735-13D6622E49B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76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0563"/>
            <a:ext cx="4699000" cy="3524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24044-73EE-45AB-A735-13D6622E49B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93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0563"/>
            <a:ext cx="4699000" cy="3524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Selection of countries were driven mostly</a:t>
            </a:r>
            <a:r>
              <a:rPr lang="en-US" baseline="0" dirty="0" smtClean="0"/>
              <a:t> by d</a:t>
            </a:r>
            <a:r>
              <a:rPr lang="en-US" dirty="0" smtClean="0"/>
              <a:t>ata availability</a:t>
            </a:r>
            <a:r>
              <a:rPr lang="en-US" baseline="0" dirty="0" smtClean="0"/>
              <a:t> to help us illustrate the different dimensions.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C7409-23EB-4365-B391-1616D5A4120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0563"/>
            <a:ext cx="4699000" cy="3524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C7409-23EB-4365-B391-1616D5A4120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80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700088"/>
            <a:ext cx="4673600" cy="3505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1E35C-CDEA-43B1-B479-96B76D68311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0563"/>
            <a:ext cx="4699000" cy="3524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324" indent="-172324">
              <a:spcBef>
                <a:spcPts val="0"/>
              </a:spcBef>
              <a:buFontTx/>
              <a:buChar char="-"/>
            </a:pPr>
            <a:endParaRPr lang="en-US" baseline="0" dirty="0" smtClean="0"/>
          </a:p>
          <a:p>
            <a:pPr>
              <a:spcBef>
                <a:spcPts val="0"/>
              </a:spcBef>
            </a:pPr>
            <a:endParaRPr lang="en-US" baseline="0" dirty="0" smtClean="0"/>
          </a:p>
          <a:p>
            <a:pPr>
              <a:spcBef>
                <a:spcPts val="0"/>
              </a:spcBef>
            </a:pPr>
            <a:endParaRPr lang="en-US" baseline="0" dirty="0" smtClean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C7409-23EB-4365-B391-1616D5A4120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74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0563"/>
            <a:ext cx="4699000" cy="3524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C7409-23EB-4365-B391-1616D5A4120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50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C7409-23EB-4365-B391-1616D5A4120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04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0563"/>
            <a:ext cx="4699000" cy="3524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C7409-23EB-4365-B391-1616D5A4120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46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0563"/>
            <a:ext cx="4699000" cy="3524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C7409-23EB-4365-B391-1616D5A4120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08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0563"/>
            <a:ext cx="4699000" cy="3524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C7409-23EB-4365-B391-1616D5A4120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89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0563"/>
            <a:ext cx="4699000" cy="3524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Photo</a:t>
            </a:r>
            <a:r>
              <a:rPr lang="en-US" baseline="0" dirty="0" smtClean="0"/>
              <a:t> </a:t>
            </a:r>
            <a:r>
              <a:rPr lang="en-US" baseline="0" dirty="0" smtClean="0"/>
              <a:t>credit: World Bank. Left to right: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Serbia: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Arial" pitchFamily="-110" charset="0"/>
                <a:cs typeface="Arial" pitchFamily="-110" charset="0"/>
              </a:rPr>
              <a:t>Elderly couple watches a child. Belgrade, Serbia</a:t>
            </a:r>
            <a:endParaRPr lang="en-US" baseline="0" dirty="0" smtClean="0"/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Albania: Workers building a new road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Croatia: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Arial" pitchFamily="-110" charset="0"/>
                <a:cs typeface="Arial" pitchFamily="-110" charset="0"/>
              </a:rPr>
              <a:t>A new way of growing strawberries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24044-73EE-45AB-A735-13D6622E49B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21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0563"/>
            <a:ext cx="4699000" cy="3524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24044-73EE-45AB-A735-13D6622E49B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47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700088"/>
            <a:ext cx="4673600" cy="3505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9FC2F-C874-438D-810E-EFE042AB43D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24044-73EE-45AB-A735-13D6622E49B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399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0563"/>
            <a:ext cx="4699000" cy="3524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C7409-23EB-4365-B391-1616D5A4120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0563"/>
            <a:ext cx="4699000" cy="3524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C7409-23EB-4365-B391-1616D5A4120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524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0563"/>
            <a:ext cx="4699000" cy="3524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C7409-23EB-4365-B391-1616D5A4120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6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0563"/>
            <a:ext cx="4699000" cy="3524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C7409-23EB-4365-B391-1616D5A4120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632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0563"/>
            <a:ext cx="4699000" cy="3524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C7409-23EB-4365-B391-1616D5A4120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632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0563"/>
            <a:ext cx="4699000" cy="3524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C7409-23EB-4365-B391-1616D5A4120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48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0563"/>
            <a:ext cx="4699000" cy="3524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C7409-23EB-4365-B391-1616D5A4120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77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0563"/>
            <a:ext cx="4699000" cy="3524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24044-73EE-45AB-A735-13D6622E49B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864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0563"/>
            <a:ext cx="4699000" cy="3524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C7409-23EB-4365-B391-1616D5A4120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774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0563"/>
            <a:ext cx="4699000" cy="3524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C7409-23EB-4365-B391-1616D5A4120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0563"/>
            <a:ext cx="4699000" cy="3524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C7409-23EB-4365-B391-1616D5A4120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80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0563"/>
            <a:ext cx="4699000" cy="3524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24044-73EE-45AB-A735-13D6622E49B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479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0563"/>
            <a:ext cx="4699000" cy="3524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C7409-23EB-4365-B391-1616D5A4120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164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0563"/>
            <a:ext cx="4699000" cy="3524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endParaRPr lang="en-US" dirty="0"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C7409-23EB-4365-B391-1616D5A4120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164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0563"/>
            <a:ext cx="4699000" cy="3524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C7409-23EB-4365-B391-1616D5A4120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164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24044-73EE-45AB-A735-13D6622E49B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130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0563"/>
            <a:ext cx="4699000" cy="3524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Elder </a:t>
            </a:r>
            <a:r>
              <a:rPr lang="en-US" baseline="0" dirty="0" smtClean="0"/>
              <a:t>unemployed with work experience and willing to retrain (35%)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24044-73EE-45AB-A735-13D6622E49B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47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0563"/>
            <a:ext cx="4699000" cy="3524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24044-73EE-45AB-A735-13D6622E49B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26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24044-73EE-45AB-A735-13D6622E49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28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0563"/>
            <a:ext cx="4699000" cy="3524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1CF23-9F44-4D99-B40C-0920CC93D31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0563"/>
            <a:ext cx="4699000" cy="3524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C7409-23EB-4365-B391-1616D5A4120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24044-73EE-45AB-A735-13D6622E49B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2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0563"/>
            <a:ext cx="4699000" cy="3524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C7409-23EB-4365-B391-1616D5A4120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152401" y="146050"/>
            <a:ext cx="1633538" cy="6546850"/>
          </a:xfrm>
          <a:prstGeom prst="rect">
            <a:avLst/>
          </a:prstGeom>
          <a:solidFill>
            <a:srgbClr val="DDDDDD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14"/>
          <p:cNvSpPr>
            <a:spLocks noChangeArrowheads="1"/>
          </p:cNvSpPr>
          <p:nvPr userDrawn="1"/>
        </p:nvSpPr>
        <p:spPr bwMode="auto">
          <a:xfrm>
            <a:off x="1160464" y="146050"/>
            <a:ext cx="1277937" cy="2351088"/>
          </a:xfrm>
          <a:prstGeom prst="rect">
            <a:avLst/>
          </a:prstGeom>
          <a:solidFill>
            <a:srgbClr val="C0C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2971800" y="1219200"/>
            <a:ext cx="0" cy="0"/>
          </a:xfrm>
          <a:prstGeom prst="line">
            <a:avLst/>
          </a:prstGeom>
          <a:noFill/>
          <a:ln w="2540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Unicode MS" pitchFamily="-110" charset="0"/>
              <a:cs typeface="Times New Roman" pitchFamily="-110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152401" y="146050"/>
            <a:ext cx="8820150" cy="6546850"/>
          </a:xfrm>
          <a:prstGeom prst="rect">
            <a:avLst/>
          </a:prstGeom>
          <a:noFill/>
          <a:ln w="25400">
            <a:solidFill>
              <a:srgbClr val="B2B2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1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6050"/>
            <a:ext cx="1944688" cy="19446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48128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887539" y="2693990"/>
            <a:ext cx="6992938" cy="1470025"/>
          </a:xfrm>
        </p:spPr>
        <p:txBody>
          <a:bodyPr/>
          <a:lstStyle>
            <a:lvl1pPr algn="ctr">
              <a:lnSpc>
                <a:spcPct val="150000"/>
              </a:lnSpc>
              <a:spcBef>
                <a:spcPct val="50000"/>
              </a:spcBef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9714" y="146050"/>
            <a:ext cx="2036762" cy="6330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6251" y="146050"/>
            <a:ext cx="5961063" cy="6330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75" y="146050"/>
            <a:ext cx="72771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6251" y="1581150"/>
            <a:ext cx="3998913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4" y="1581150"/>
            <a:ext cx="3998911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75" y="146050"/>
            <a:ext cx="72771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6250" y="1581150"/>
            <a:ext cx="8150225" cy="4895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251" y="1581150"/>
            <a:ext cx="399891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4" y="1581150"/>
            <a:ext cx="3998911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Rectangle 30"/>
          <p:cNvSpPr>
            <a:spLocks noChangeArrowheads="1"/>
          </p:cNvSpPr>
          <p:nvPr userDrawn="1"/>
        </p:nvSpPr>
        <p:spPr bwMode="auto">
          <a:xfrm>
            <a:off x="152401" y="146050"/>
            <a:ext cx="8820150" cy="742950"/>
          </a:xfrm>
          <a:prstGeom prst="rect">
            <a:avLst/>
          </a:prstGeom>
          <a:solidFill>
            <a:srgbClr val="EAEAEA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 userDrawn="1"/>
        </p:nvSpPr>
        <p:spPr bwMode="auto">
          <a:xfrm>
            <a:off x="152401" y="457200"/>
            <a:ext cx="1196975" cy="685800"/>
          </a:xfrm>
          <a:prstGeom prst="rect">
            <a:avLst/>
          </a:prstGeom>
          <a:solidFill>
            <a:srgbClr val="C0C0C0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581150"/>
            <a:ext cx="81502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de-DE" dirty="0" smtClean="0"/>
              <a:t>Click to edit Master text styles</a:t>
            </a:r>
          </a:p>
          <a:p>
            <a:pPr lvl="2"/>
            <a:r>
              <a:rPr lang="de-DE" dirty="0" smtClean="0"/>
              <a:t>Second level</a:t>
            </a:r>
          </a:p>
          <a:p>
            <a:pPr lvl="3"/>
            <a:r>
              <a:rPr lang="de-DE" dirty="0" smtClean="0"/>
              <a:t>Third level</a:t>
            </a:r>
          </a:p>
          <a:p>
            <a:pPr lvl="4"/>
            <a:r>
              <a:rPr lang="de-DE" dirty="0" smtClean="0"/>
              <a:t>Fourth level</a:t>
            </a:r>
          </a:p>
        </p:txBody>
      </p:sp>
      <p:sp>
        <p:nvSpPr>
          <p:cNvPr id="1049" name="Line 25"/>
          <p:cNvSpPr>
            <a:spLocks noChangeShapeType="1"/>
          </p:cNvSpPr>
          <p:nvPr userDrawn="1"/>
        </p:nvSpPr>
        <p:spPr bwMode="auto">
          <a:xfrm>
            <a:off x="2971800" y="1219200"/>
            <a:ext cx="0" cy="0"/>
          </a:xfrm>
          <a:prstGeom prst="line">
            <a:avLst/>
          </a:prstGeom>
          <a:noFill/>
          <a:ln w="2540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Unicode MS" pitchFamily="-110" charset="0"/>
              <a:cs typeface="Times New Roman" pitchFamily="-110" charset="0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75" y="146050"/>
            <a:ext cx="72771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title style</a:t>
            </a:r>
          </a:p>
        </p:txBody>
      </p:sp>
      <p:sp>
        <p:nvSpPr>
          <p:cNvPr id="1061" name="Rectangle 37"/>
          <p:cNvSpPr>
            <a:spLocks noChangeArrowheads="1"/>
          </p:cNvSpPr>
          <p:nvPr userDrawn="1"/>
        </p:nvSpPr>
        <p:spPr bwMode="auto">
          <a:xfrm>
            <a:off x="152401" y="142875"/>
            <a:ext cx="8820150" cy="6546850"/>
          </a:xfrm>
          <a:prstGeom prst="rect">
            <a:avLst/>
          </a:prstGeom>
          <a:noFill/>
          <a:ln w="25400">
            <a:solidFill>
              <a:srgbClr val="B2B2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38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52401" y="142877"/>
            <a:ext cx="747712" cy="747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5F5F5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5F5F5F"/>
          </a:solidFill>
          <a:latin typeface="Arial Unicode MS" pitchFamily="-110" charset="0"/>
          <a:ea typeface="Times New Roman" pitchFamily="-110" charset="0"/>
          <a:cs typeface="Times New Roman" pitchFamily="-110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5F5F5F"/>
          </a:solidFill>
          <a:latin typeface="Arial Unicode MS" pitchFamily="-110" charset="0"/>
          <a:ea typeface="Times New Roman" pitchFamily="-110" charset="0"/>
          <a:cs typeface="Times New Roman" pitchFamily="-110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5F5F5F"/>
          </a:solidFill>
          <a:latin typeface="Arial Unicode MS" pitchFamily="-110" charset="0"/>
          <a:ea typeface="Times New Roman" pitchFamily="-110" charset="0"/>
          <a:cs typeface="Times New Roman" pitchFamily="-110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5F5F5F"/>
          </a:solidFill>
          <a:latin typeface="Arial Unicode MS" pitchFamily="-110" charset="0"/>
          <a:ea typeface="Times New Roman" pitchFamily="-110" charset="0"/>
          <a:cs typeface="Times New Roman" pitchFamily="-110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rgbClr val="5F5F5F"/>
          </a:solidFill>
          <a:latin typeface="Arial Unicode MS" pitchFamily="-110" charset="0"/>
          <a:ea typeface="Times New Roman" pitchFamily="-110" charset="0"/>
          <a:cs typeface="Times New Roman" pitchFamily="-110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rgbClr val="5F5F5F"/>
          </a:solidFill>
          <a:latin typeface="Arial Unicode MS" pitchFamily="-110" charset="0"/>
          <a:ea typeface="Times New Roman" pitchFamily="-110" charset="0"/>
          <a:cs typeface="Times New Roman" pitchFamily="-110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rgbClr val="5F5F5F"/>
          </a:solidFill>
          <a:latin typeface="Arial Unicode MS" pitchFamily="-110" charset="0"/>
          <a:ea typeface="Times New Roman" pitchFamily="-110" charset="0"/>
          <a:cs typeface="Times New Roman" pitchFamily="-110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rgbClr val="5F5F5F"/>
          </a:solidFill>
          <a:latin typeface="Arial Unicode MS" pitchFamily="-110" charset="0"/>
          <a:ea typeface="Times New Roman" pitchFamily="-110" charset="0"/>
          <a:cs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4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400">
          <a:solidFill>
            <a:srgbClr val="5F5F5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400">
          <a:solidFill>
            <a:srgbClr val="5F5F5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rgbClr val="5F5F5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rgbClr val="5F5F5F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10" charset="2"/>
        <a:buChar char="§"/>
        <a:defRPr sz="2000">
          <a:solidFill>
            <a:srgbClr val="5F5F5F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10" charset="2"/>
        <a:buChar char="§"/>
        <a:defRPr sz="2000">
          <a:solidFill>
            <a:srgbClr val="5F5F5F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10" charset="2"/>
        <a:buChar char="§"/>
        <a:defRPr sz="2000">
          <a:solidFill>
            <a:srgbClr val="5F5F5F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10" charset="2"/>
        <a:buChar char="§"/>
        <a:defRPr sz="2000">
          <a:solidFill>
            <a:srgbClr val="5F5F5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6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6.xml"/><Relationship Id="rId9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bgotcheva@worldbank.org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isikdikmelik@worldbank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0160" y="2374900"/>
            <a:ext cx="7705246" cy="2854585"/>
          </a:xfrm>
        </p:spPr>
        <p:txBody>
          <a:bodyPr/>
          <a:lstStyle/>
          <a:p>
            <a:r>
              <a:rPr lang="en-US" sz="3200" b="1" dirty="0"/>
              <a:t>Activation and Smart Safety Nets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in the Western Balkans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000" b="1" dirty="0" err="1"/>
              <a:t>Boryana</a:t>
            </a:r>
            <a:r>
              <a:rPr lang="en-US" sz="2000" b="1" dirty="0"/>
              <a:t> </a:t>
            </a:r>
            <a:r>
              <a:rPr lang="en-US" sz="2000" b="1" dirty="0" err="1" smtClean="0"/>
              <a:t>Gotcheva</a:t>
            </a:r>
            <a:r>
              <a:rPr lang="en-US" sz="2000" b="1" dirty="0" smtClean="0"/>
              <a:t> &amp; Aylin </a:t>
            </a:r>
            <a:r>
              <a:rPr lang="en-US" sz="2000" b="1" dirty="0" err="1"/>
              <a:t>Isik-Dikmelik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000" b="1" dirty="0" smtClean="0"/>
              <a:t>Vienna</a:t>
            </a:r>
            <a:r>
              <a:rPr lang="en-US" sz="2000" b="1" dirty="0" smtClean="0"/>
              <a:t>, March 4, 2014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1280161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249" y="5943600"/>
            <a:ext cx="1373166" cy="914400"/>
          </a:xfrm>
          <a:prstGeom prst="rect">
            <a:avLst/>
          </a:prstGeom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59" y="5943600"/>
            <a:ext cx="1830364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661" y="5943600"/>
            <a:ext cx="1830367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288" y="5943600"/>
            <a:ext cx="1280161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449" y="5943600"/>
            <a:ext cx="18288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716" y="103847"/>
            <a:ext cx="7244861" cy="1025204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Western Balkans Activation and Smart Safety Nets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844044"/>
              </p:ext>
            </p:extLst>
          </p:nvPr>
        </p:nvGraphicFramePr>
        <p:xfrm>
          <a:off x="476250" y="1581150"/>
          <a:ext cx="8150225" cy="489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6071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44" y="226030"/>
            <a:ext cx="7530957" cy="986321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Framework </a:t>
            </a:r>
            <a:r>
              <a:rPr lang="en-US" b="1" dirty="0"/>
              <a:t>for the analysis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299828"/>
              </p:ext>
            </p:extLst>
          </p:nvPr>
        </p:nvGraphicFramePr>
        <p:xfrm>
          <a:off x="871501" y="1693786"/>
          <a:ext cx="7870119" cy="493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426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Coverage of countries and activities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633311"/>
              </p:ext>
            </p:extLst>
          </p:nvPr>
        </p:nvGraphicFramePr>
        <p:xfrm>
          <a:off x="476250" y="1364104"/>
          <a:ext cx="8150224" cy="5246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556"/>
                <a:gridCol w="2037556"/>
                <a:gridCol w="2037556"/>
                <a:gridCol w="2037556"/>
              </a:tblGrid>
              <a:tr h="866404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Profiling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(Dis)incentives</a:t>
                      </a:r>
                      <a:r>
                        <a:rPr lang="en-US" baseline="0" dirty="0" smtClean="0"/>
                        <a:t> in the design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Institutional capacity </a:t>
                      </a:r>
                      <a:endParaRPr lang="en-US" dirty="0"/>
                    </a:p>
                  </a:txBody>
                  <a:tcPr anchor="ctr"/>
                </a:tc>
              </a:tr>
              <a:tr h="501964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Phase 1-2 (2012-13)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196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FYR Macedonia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196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Kosovo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196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Montenegro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196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Serbia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1964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Phase 3 (2013-14)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196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Albania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640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Bosnia</a:t>
                      </a:r>
                      <a:r>
                        <a:rPr lang="en-US" b="1" baseline="0" dirty="0" smtClean="0"/>
                        <a:t> and Herzegovina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272191" y="2728212"/>
            <a:ext cx="4506967" cy="459699"/>
            <a:chOff x="3242191" y="2728210"/>
            <a:chExt cx="4506967" cy="459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2191" y="2728210"/>
              <a:ext cx="397164" cy="457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3273" y="2728210"/>
              <a:ext cx="397164" cy="457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1994" y="2730709"/>
              <a:ext cx="397164" cy="45720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272191" y="3272856"/>
            <a:ext cx="4506967" cy="459699"/>
            <a:chOff x="3242191" y="2728210"/>
            <a:chExt cx="4506967" cy="45969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2191" y="2728210"/>
              <a:ext cx="397164" cy="4572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3273" y="2728210"/>
              <a:ext cx="397164" cy="4572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1994" y="2730709"/>
              <a:ext cx="397164" cy="4572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272191" y="3770028"/>
            <a:ext cx="4506967" cy="459699"/>
            <a:chOff x="3242191" y="2728210"/>
            <a:chExt cx="4506967" cy="45969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2191" y="2728210"/>
              <a:ext cx="397164" cy="4572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3273" y="2728210"/>
              <a:ext cx="397164" cy="4572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1994" y="2730709"/>
              <a:ext cx="397164" cy="45720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3272191" y="4229729"/>
            <a:ext cx="4506967" cy="459699"/>
            <a:chOff x="3242191" y="2728210"/>
            <a:chExt cx="4506967" cy="45969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2191" y="2728210"/>
              <a:ext cx="397164" cy="4572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3273" y="2728210"/>
              <a:ext cx="397164" cy="4572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1994" y="2730709"/>
              <a:ext cx="397164" cy="457200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171" y="5282783"/>
            <a:ext cx="457200" cy="4572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958" y="5306517"/>
            <a:ext cx="457200" cy="457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95" y="6044783"/>
            <a:ext cx="457200" cy="4572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271" y="589238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7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075" y="61209"/>
            <a:ext cx="7419569" cy="9144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Activation for Who? Profiling: SERBIA</a:t>
            </a:r>
            <a:endParaRPr lang="en-US" sz="28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219861"/>
              </p:ext>
            </p:extLst>
          </p:nvPr>
        </p:nvGraphicFramePr>
        <p:xfrm>
          <a:off x="840678" y="1395835"/>
          <a:ext cx="7870119" cy="493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46" y="175509"/>
            <a:ext cx="1029875" cy="685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350" y="166142"/>
            <a:ext cx="7562954" cy="914400"/>
          </a:xfrm>
        </p:spPr>
        <p:txBody>
          <a:bodyPr/>
          <a:lstStyle/>
          <a:p>
            <a:pPr algn="l"/>
            <a:r>
              <a:rPr lang="en-US" b="1" dirty="0"/>
              <a:t>Analytical framework to analyze constraints to employment of safety nets beneficiaries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285535"/>
              </p:ext>
            </p:extLst>
          </p:nvPr>
        </p:nvGraphicFramePr>
        <p:xfrm>
          <a:off x="635000" y="1295400"/>
          <a:ext cx="8115301" cy="478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ight Arrow 5"/>
          <p:cNvSpPr/>
          <p:nvPr/>
        </p:nvSpPr>
        <p:spPr>
          <a:xfrm>
            <a:off x="2273301" y="6072828"/>
            <a:ext cx="1130299" cy="6350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21100" y="6159497"/>
            <a:ext cx="4762500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These barriers are interrelated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2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076" y="161858"/>
            <a:ext cx="7525062" cy="914400"/>
          </a:xfrm>
        </p:spPr>
        <p:txBody>
          <a:bodyPr>
            <a:normAutofit/>
          </a:bodyPr>
          <a:lstStyle/>
          <a:p>
            <a:pPr lvl="0" algn="l"/>
            <a:r>
              <a:rPr lang="en-US" b="1" dirty="0"/>
              <a:t>Objective of </a:t>
            </a:r>
            <a:r>
              <a:rPr lang="en-US" b="1" dirty="0" smtClean="0"/>
              <a:t>“Profiling” of Social Safety Net beneficiaries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1200"/>
              </a:spcAft>
            </a:pPr>
            <a:r>
              <a:rPr lang="en-US" sz="2800" dirty="0"/>
              <a:t>Providing tailored activation strategies for a diverse vulnerable </a:t>
            </a:r>
            <a:r>
              <a:rPr lang="en-US" sz="2800" dirty="0" smtClean="0"/>
              <a:t>population</a:t>
            </a:r>
          </a:p>
          <a:p>
            <a:pPr marL="685800" lvl="2" defTabSz="914400" eaLnBrk="1" fontAlgn="auto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Who </a:t>
            </a:r>
            <a:r>
              <a:rPr lang="en-US" dirty="0"/>
              <a:t>can be activated in the population? </a:t>
            </a:r>
          </a:p>
          <a:p>
            <a:pPr marL="685800" lvl="2" defTabSz="914400" eaLnBrk="1" fontAlgn="auto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dirty="0"/>
              <a:t>Who are the “</a:t>
            </a:r>
            <a:r>
              <a:rPr lang="en-US" dirty="0" err="1"/>
              <a:t>activable</a:t>
            </a:r>
            <a:r>
              <a:rPr lang="en-US" dirty="0"/>
              <a:t>” among SSN beneficiaries</a:t>
            </a:r>
            <a:r>
              <a:rPr lang="en-US" dirty="0" smtClean="0"/>
              <a:t>?</a:t>
            </a:r>
            <a:endParaRPr lang="en-US" dirty="0"/>
          </a:p>
          <a:p>
            <a:pPr marL="685800" lvl="2" defTabSz="914400" eaLnBrk="1" fontAlgn="auto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dirty="0"/>
              <a:t>Profile of the “</a:t>
            </a:r>
            <a:r>
              <a:rPr lang="en-US" dirty="0" err="1"/>
              <a:t>activable</a:t>
            </a:r>
            <a:r>
              <a:rPr lang="en-US" dirty="0"/>
              <a:t>” </a:t>
            </a:r>
          </a:p>
          <a:p>
            <a:pPr marL="685800" lvl="2" defTabSz="914400" eaLnBrk="1" fontAlgn="auto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dirty="0"/>
              <a:t>What are the employability barriers? </a:t>
            </a:r>
          </a:p>
          <a:p>
            <a:pPr marL="685800" lvl="2" defTabSz="914400" eaLnBrk="1" fontAlgn="auto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dirty="0"/>
              <a:t>Are there additional constraints to their participation ?</a:t>
            </a:r>
          </a:p>
          <a:p>
            <a:pPr marL="685800" lvl="2" defTabSz="914400" eaLnBrk="1" fontAlgn="auto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dirty="0"/>
              <a:t>What are the main client segments for activation? </a:t>
            </a:r>
          </a:p>
          <a:p>
            <a:pPr marL="685800" lvl="2" defTabSz="914400" eaLnBrk="1" fontAlgn="auto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dirty="0"/>
              <a:t>What graduation strategies suit each group?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490" y="106181"/>
            <a:ext cx="5884889" cy="914400"/>
          </a:xfrm>
        </p:spPr>
        <p:txBody>
          <a:bodyPr/>
          <a:lstStyle/>
          <a:p>
            <a:pPr algn="l"/>
            <a:r>
              <a:rPr lang="en-US" b="1" dirty="0" smtClean="0"/>
              <a:t>Who can be “activated”? 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245407"/>
              </p:ext>
            </p:extLst>
          </p:nvPr>
        </p:nvGraphicFramePr>
        <p:xfrm>
          <a:off x="4054890" y="1476023"/>
          <a:ext cx="4414198" cy="2769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ontent Placeholder 9"/>
          <p:cNvSpPr txBox="1">
            <a:spLocks/>
          </p:cNvSpPr>
          <p:nvPr/>
        </p:nvSpPr>
        <p:spPr bwMode="auto">
          <a:xfrm>
            <a:off x="587828" y="5893256"/>
            <a:ext cx="7881258" cy="132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6688" indent="-1666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1968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635000" algn="l"/>
              </a:tabLst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073150" indent="-1555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512888" indent="-1714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5D266F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sz="1800" dirty="0" smtClean="0">
              <a:solidFill>
                <a:srgbClr val="C00000"/>
              </a:solidFill>
            </a:endParaRPr>
          </a:p>
          <a:p>
            <a:pPr marL="0" indent="0">
              <a:buFont typeface="Arial" charset="0"/>
              <a:buNone/>
            </a:pPr>
            <a:endParaRPr lang="en-US" sz="1800" dirty="0" smtClean="0">
              <a:solidFill>
                <a:srgbClr val="C00000"/>
              </a:solidFill>
            </a:endParaRPr>
          </a:p>
          <a:p>
            <a:pPr marL="0" indent="0">
              <a:buFont typeface="Arial" charset="0"/>
              <a:buNone/>
            </a:pPr>
            <a:endParaRPr lang="en-US" sz="1800" dirty="0" smtClean="0">
              <a:solidFill>
                <a:srgbClr val="C00000"/>
              </a:solidFill>
            </a:endParaRPr>
          </a:p>
          <a:p>
            <a:pPr marL="0" indent="0">
              <a:buFont typeface="Arial" charset="0"/>
              <a:buNone/>
            </a:pPr>
            <a:endParaRPr lang="en-US" sz="1800" dirty="0" smtClean="0">
              <a:solidFill>
                <a:srgbClr val="C00000"/>
              </a:solidFill>
            </a:endParaRPr>
          </a:p>
          <a:p>
            <a:pPr marL="0" indent="0">
              <a:buFont typeface="Arial" charset="0"/>
              <a:buNone/>
            </a:pPr>
            <a:endParaRPr lang="en-US" sz="1800" dirty="0" smtClean="0">
              <a:solidFill>
                <a:srgbClr val="C00000"/>
              </a:solidFill>
            </a:endParaRPr>
          </a:p>
          <a:p>
            <a:pPr marL="0" indent="0">
              <a:buFont typeface="Arial" charset="0"/>
              <a:buNone/>
            </a:pPr>
            <a:endParaRPr lang="en-US" sz="1800" dirty="0" smtClean="0">
              <a:solidFill>
                <a:srgbClr val="C00000"/>
              </a:solidFill>
            </a:endParaRPr>
          </a:p>
          <a:p>
            <a:pPr marL="0" indent="0">
              <a:buFont typeface="Arial" charset="0"/>
              <a:buNone/>
            </a:pPr>
            <a:endParaRPr lang="en-US" sz="1800" dirty="0" smtClean="0">
              <a:solidFill>
                <a:srgbClr val="C00000"/>
              </a:solidFill>
            </a:endParaRPr>
          </a:p>
          <a:p>
            <a:pPr marL="0" indent="0">
              <a:buFont typeface="Arial" charset="0"/>
              <a:buNone/>
            </a:pPr>
            <a:endParaRPr lang="en-US" sz="1800" dirty="0" smtClean="0">
              <a:solidFill>
                <a:srgbClr val="C00000"/>
              </a:solidFill>
            </a:endParaRPr>
          </a:p>
          <a:p>
            <a:pPr marL="0" indent="0">
              <a:buFont typeface="Arial" charset="0"/>
              <a:buNone/>
            </a:pPr>
            <a:endParaRPr lang="en-US" sz="1800" dirty="0" smtClean="0">
              <a:solidFill>
                <a:srgbClr val="C00000"/>
              </a:solidFill>
            </a:endParaRPr>
          </a:p>
          <a:p>
            <a:pPr marL="0" indent="0">
              <a:buFont typeface="Arial" charset="0"/>
              <a:buNone/>
            </a:pPr>
            <a:endParaRPr lang="en-US" sz="1800" dirty="0" smtClean="0">
              <a:solidFill>
                <a:srgbClr val="C00000"/>
              </a:solidFill>
            </a:endParaRPr>
          </a:p>
          <a:p>
            <a:pPr marL="0" indent="0">
              <a:buFont typeface="Arial" charset="0"/>
              <a:buNone/>
            </a:pPr>
            <a:endParaRPr lang="en-US" sz="1800" dirty="0" smtClean="0">
              <a:solidFill>
                <a:srgbClr val="C00000"/>
              </a:solidFill>
            </a:endParaRPr>
          </a:p>
          <a:p>
            <a:pPr marL="0" indent="0">
              <a:buFont typeface="Arial" charset="0"/>
              <a:buNone/>
            </a:pPr>
            <a:endParaRPr lang="en-US" sz="1800" dirty="0" smtClean="0">
              <a:solidFill>
                <a:srgbClr val="C00000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en-US" sz="1800" i="1" dirty="0" smtClean="0">
                <a:solidFill>
                  <a:srgbClr val="C00000"/>
                </a:solidFill>
              </a:rPr>
              <a:t>   </a:t>
            </a:r>
            <a:endParaRPr lang="en-US" sz="1800" dirty="0" smtClean="0"/>
          </a:p>
          <a:p>
            <a:pPr>
              <a:buFontTx/>
              <a:buChar char="-"/>
            </a:pPr>
            <a:endParaRPr lang="en-US" sz="1800" dirty="0" smtClean="0"/>
          </a:p>
          <a:p>
            <a:pPr>
              <a:buFontTx/>
              <a:buChar char="-"/>
            </a:pPr>
            <a:endParaRPr lang="en-US" sz="1800" dirty="0" smtClean="0"/>
          </a:p>
          <a:p>
            <a:pPr>
              <a:buFontTx/>
              <a:buChar char="-"/>
            </a:pPr>
            <a:endParaRPr lang="en-US" sz="1800" dirty="0" smtClean="0"/>
          </a:p>
          <a:p>
            <a:pPr>
              <a:buFontTx/>
              <a:buChar char="-"/>
            </a:pPr>
            <a:endParaRPr lang="en-US" sz="1800" dirty="0" smtClean="0"/>
          </a:p>
          <a:p>
            <a:pPr>
              <a:buFontTx/>
              <a:buChar char="-"/>
            </a:pPr>
            <a:endParaRPr lang="en-US" sz="1800" dirty="0" smtClean="0"/>
          </a:p>
          <a:p>
            <a:pPr>
              <a:buFontTx/>
              <a:buChar char="-"/>
            </a:pPr>
            <a:endParaRPr lang="en-US" sz="1800" dirty="0" smtClean="0"/>
          </a:p>
          <a:p>
            <a:pPr>
              <a:buFontTx/>
              <a:buChar char="-"/>
            </a:pPr>
            <a:endParaRPr lang="en-US" sz="1800" dirty="0" smtClean="0"/>
          </a:p>
          <a:p>
            <a:pPr>
              <a:buFontTx/>
              <a:buChar char="-"/>
            </a:pPr>
            <a:endParaRPr lang="en-US" sz="1800" dirty="0" smtClean="0"/>
          </a:p>
          <a:p>
            <a:pPr>
              <a:buFontTx/>
              <a:buChar char="-"/>
            </a:pPr>
            <a:endParaRPr lang="en-US" sz="1800" dirty="0" smtClean="0"/>
          </a:p>
          <a:p>
            <a:pPr>
              <a:buFontTx/>
              <a:buChar char="-"/>
            </a:pPr>
            <a:endParaRPr lang="en-US" sz="1800" dirty="0" smtClean="0"/>
          </a:p>
          <a:p>
            <a:pPr>
              <a:buFontTx/>
              <a:buChar char="-"/>
            </a:pPr>
            <a:endParaRPr lang="en-US" sz="1800" dirty="0" smtClean="0"/>
          </a:p>
          <a:p>
            <a:pPr>
              <a:buFontTx/>
              <a:buChar char="-"/>
            </a:pPr>
            <a:endParaRPr lang="en-US" sz="1800" dirty="0" smtClean="0"/>
          </a:p>
          <a:p>
            <a:pPr>
              <a:buFontTx/>
              <a:buChar char="-"/>
            </a:pPr>
            <a:endParaRPr lang="en-US" sz="1800" dirty="0" smtClean="0"/>
          </a:p>
          <a:p>
            <a:pPr>
              <a:buFontTx/>
              <a:buChar char="-"/>
            </a:pPr>
            <a:endParaRPr lang="en-US" sz="1800" dirty="0" smtClean="0"/>
          </a:p>
          <a:p>
            <a:pPr>
              <a:buFontTx/>
              <a:buChar char="-"/>
            </a:pPr>
            <a:endParaRPr lang="en-US" sz="1800" dirty="0" smtClean="0"/>
          </a:p>
          <a:p>
            <a:pPr>
              <a:buFontTx/>
              <a:buChar char="-"/>
            </a:pPr>
            <a:endParaRPr lang="en-US" sz="1800" dirty="0" smtClean="0"/>
          </a:p>
          <a:p>
            <a:pPr>
              <a:buFontTx/>
              <a:buChar char="-"/>
            </a:pPr>
            <a:endParaRPr lang="en-US" sz="1800" dirty="0" smtClean="0"/>
          </a:p>
          <a:p>
            <a:pPr>
              <a:buFontTx/>
              <a:buChar char="-"/>
            </a:pPr>
            <a:endParaRPr lang="en-US" sz="1800" dirty="0" smtClean="0"/>
          </a:p>
          <a:p>
            <a:pPr>
              <a:buFontTx/>
              <a:buChar char="-"/>
            </a:pPr>
            <a:endParaRPr lang="en-US" sz="1800" dirty="0" smtClean="0"/>
          </a:p>
          <a:p>
            <a:pPr>
              <a:buFontTx/>
              <a:buChar char="-"/>
            </a:pPr>
            <a:endParaRPr lang="en-US" sz="1800" dirty="0" smtClean="0"/>
          </a:p>
          <a:p>
            <a:pPr>
              <a:buFontTx/>
              <a:buChar char="-"/>
            </a:pPr>
            <a:endParaRPr lang="en-US" sz="1800" dirty="0" smtClean="0"/>
          </a:p>
          <a:p>
            <a:pPr>
              <a:buFontTx/>
              <a:buChar char="-"/>
            </a:pPr>
            <a:endParaRPr lang="en-US" sz="1800" dirty="0" smtClean="0"/>
          </a:p>
          <a:p>
            <a:pPr>
              <a:buFontTx/>
              <a:buChar char="-"/>
            </a:pPr>
            <a:endParaRPr lang="en-US" sz="1800" dirty="0" smtClean="0"/>
          </a:p>
          <a:p>
            <a:pPr marL="0" indent="0">
              <a:buFont typeface="Arial" charset="0"/>
              <a:buNone/>
            </a:pPr>
            <a:endParaRPr lang="en-US" sz="1800" dirty="0" smtClean="0"/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 flipH="1">
            <a:off x="587829" y="2544416"/>
            <a:ext cx="4488332" cy="2015121"/>
          </a:xfrm>
          <a:prstGeom prst="leftArrow">
            <a:avLst>
              <a:gd name="adj1" fmla="val 54974"/>
              <a:gd name="adj2" fmla="val 7801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/>
                <a:ea typeface="ＭＳ Ｐゴシック" charset="-128"/>
                <a:cs typeface="Arial"/>
              </a:rPr>
              <a:t/>
            </a:r>
            <a:br>
              <a:rPr lang="en-US" sz="2000" dirty="0" smtClean="0">
                <a:latin typeface="Arial"/>
                <a:ea typeface="ＭＳ Ｐゴシック" charset="-128"/>
                <a:cs typeface="Arial"/>
              </a:rPr>
            </a:br>
            <a:r>
              <a:rPr lang="en-US" sz="2000" dirty="0" err="1" smtClean="0">
                <a:latin typeface="Arial"/>
                <a:ea typeface="ＭＳ Ｐゴシック" charset="-128"/>
                <a:cs typeface="Arial"/>
              </a:rPr>
              <a:t>Activables</a:t>
            </a:r>
            <a:r>
              <a:rPr lang="en-US" sz="2000" dirty="0" smtClean="0">
                <a:latin typeface="Arial"/>
                <a:ea typeface="ＭＳ Ｐゴシック" charset="-128"/>
                <a:cs typeface="Arial"/>
              </a:rPr>
              <a:t>:</a:t>
            </a:r>
            <a:br>
              <a:rPr lang="en-US" sz="2000" dirty="0" smtClean="0">
                <a:latin typeface="Arial"/>
                <a:ea typeface="ＭＳ Ｐゴシック" charset="-128"/>
                <a:cs typeface="Arial"/>
              </a:rPr>
            </a:br>
            <a:r>
              <a:rPr lang="en-US" sz="1800" dirty="0" smtClean="0">
                <a:latin typeface="Arial"/>
                <a:ea typeface="ＭＳ Ｐゴシック" charset="-128"/>
                <a:cs typeface="Arial"/>
              </a:rPr>
              <a:t>Individuals who </a:t>
            </a:r>
            <a:r>
              <a:rPr lang="en-US" sz="1800" dirty="0">
                <a:latin typeface="Arial"/>
                <a:ea typeface="ＭＳ Ｐゴシック" charset="-128"/>
                <a:cs typeface="Arial"/>
              </a:rPr>
              <a:t>can be </a:t>
            </a:r>
            <a:r>
              <a:rPr lang="en-US" sz="1800" u="sng" dirty="0">
                <a:latin typeface="Arial"/>
                <a:ea typeface="ＭＳ Ｐゴシック" charset="-128"/>
                <a:cs typeface="Arial"/>
              </a:rPr>
              <a:t>presumed</a:t>
            </a:r>
            <a:r>
              <a:rPr lang="en-US" sz="1800" dirty="0">
                <a:latin typeface="Arial"/>
                <a:ea typeface="ＭＳ Ｐゴシック" charset="-128"/>
                <a:cs typeface="Arial"/>
              </a:rPr>
              <a:t> to be able to work</a:t>
            </a:r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30162" y="5136011"/>
            <a:ext cx="7882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rPr>
              <a:t>Who can be activated among the population?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rPr>
              <a:t>Who can be activated among the SSN beneficiaries?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rPr>
              <a:t>Are these groups coinciding? </a:t>
            </a:r>
          </a:p>
        </p:txBody>
      </p:sp>
    </p:spTree>
    <p:extLst>
      <p:ext uri="{BB962C8B-B14F-4D97-AF65-F5344CB8AC3E}">
        <p14:creationId xmlns:p14="http://schemas.microsoft.com/office/powerpoint/2010/main" val="328744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1448971" y="0"/>
            <a:ext cx="7540283" cy="1143000"/>
          </a:xfrm>
        </p:spPr>
        <p:txBody>
          <a:bodyPr/>
          <a:lstStyle/>
          <a:p>
            <a:pPr algn="l"/>
            <a:r>
              <a:rPr lang="en-US" sz="2400" b="1" dirty="0"/>
              <a:t>More than half of population in Serbia are “work-able”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>(potentially “</a:t>
            </a:r>
            <a:r>
              <a:rPr lang="en-US" sz="2400" b="1" dirty="0" err="1"/>
              <a:t>activable</a:t>
            </a:r>
            <a:r>
              <a:rPr lang="en-US" sz="2400" b="1" dirty="0"/>
              <a:t>”)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4853" y="6488668"/>
            <a:ext cx="6192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pt-BR" sz="900" dirty="0" smtClean="0">
                <a:solidFill>
                  <a:schemeClr val="bg1">
                    <a:lumMod val="50000"/>
                  </a:schemeClr>
                </a:solidFill>
              </a:rPr>
              <a:t>Serbia HBS </a:t>
            </a:r>
            <a:r>
              <a:rPr lang="pt-BR" sz="900" dirty="0">
                <a:solidFill>
                  <a:schemeClr val="bg1">
                    <a:lumMod val="50000"/>
                  </a:schemeClr>
                </a:solidFill>
              </a:rPr>
              <a:t>data </a:t>
            </a:r>
            <a:r>
              <a:rPr lang="pt-BR" sz="900" dirty="0" smtClean="0">
                <a:solidFill>
                  <a:schemeClr val="bg1">
                    <a:lumMod val="50000"/>
                  </a:schemeClr>
                </a:solidFill>
              </a:rPr>
              <a:t>2010.</a:t>
            </a:r>
          </a:p>
          <a:p>
            <a:pPr fontAlgn="b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Note: “Work-able” includes all individuals of working age (15–64) who are neither disabled nor in education or training.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030692130"/>
              </p:ext>
            </p:extLst>
          </p:nvPr>
        </p:nvGraphicFramePr>
        <p:xfrm>
          <a:off x="422030" y="1424066"/>
          <a:ext cx="7920112" cy="4962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86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40157487"/>
              </p:ext>
            </p:extLst>
          </p:nvPr>
        </p:nvGraphicFramePr>
        <p:xfrm>
          <a:off x="644508" y="1571895"/>
          <a:ext cx="7914805" cy="4916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100147"/>
            <a:ext cx="7594969" cy="914400"/>
          </a:xfrm>
        </p:spPr>
        <p:txBody>
          <a:bodyPr/>
          <a:lstStyle/>
          <a:p>
            <a:pPr algn="l"/>
            <a:r>
              <a:rPr lang="en-US" sz="2400" b="1" dirty="0" smtClean="0"/>
              <a:t>SSN </a:t>
            </a:r>
            <a:r>
              <a:rPr lang="en-US" sz="2400" b="1" dirty="0"/>
              <a:t>beneficiaries represent </a:t>
            </a:r>
            <a:r>
              <a:rPr lang="en-US" sz="2400" b="1" dirty="0" smtClean="0"/>
              <a:t>only a small </a:t>
            </a:r>
            <a:r>
              <a:rPr lang="en-US" sz="2400" b="1" dirty="0"/>
              <a:t>fraction of the work-able </a:t>
            </a:r>
            <a:r>
              <a:rPr lang="en-US" sz="2400" b="1" dirty="0" smtClean="0"/>
              <a:t>population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4851" y="6304002"/>
            <a:ext cx="619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pt-BR" sz="900" dirty="0" smtClean="0">
                <a:solidFill>
                  <a:schemeClr val="bg1">
                    <a:lumMod val="50000"/>
                  </a:schemeClr>
                </a:solidFill>
              </a:rPr>
              <a:t>Serbia HBS </a:t>
            </a:r>
            <a:r>
              <a:rPr lang="pt-BR" sz="900" dirty="0">
                <a:solidFill>
                  <a:schemeClr val="bg1">
                    <a:lumMod val="50000"/>
                  </a:schemeClr>
                </a:solidFill>
              </a:rPr>
              <a:t>data </a:t>
            </a:r>
            <a:r>
              <a:rPr lang="pt-BR" sz="900" dirty="0" smtClean="0">
                <a:solidFill>
                  <a:schemeClr val="bg1">
                    <a:lumMod val="50000"/>
                  </a:schemeClr>
                </a:solidFill>
              </a:rPr>
              <a:t>2010.</a:t>
            </a:r>
          </a:p>
          <a:p>
            <a:pPr fontAlgn="b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Note: “Work-able” includes all individuals of working age (15–64) who are neither disabled nor in education or training.</a:t>
            </a:r>
          </a:p>
        </p:txBody>
      </p:sp>
      <p:sp>
        <p:nvSpPr>
          <p:cNvPr id="6" name="Oval 5"/>
          <p:cNvSpPr/>
          <p:nvPr/>
        </p:nvSpPr>
        <p:spPr>
          <a:xfrm rot="16200000">
            <a:off x="7506794" y="3242481"/>
            <a:ext cx="487646" cy="866513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45552" y="1165494"/>
            <a:ext cx="8091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Focusing </a:t>
            </a:r>
            <a:r>
              <a:rPr lang="en-US" sz="1800" b="1" u="sng" dirty="0">
                <a:solidFill>
                  <a:schemeClr val="tx2"/>
                </a:solidFill>
              </a:rPr>
              <a:t>only</a:t>
            </a:r>
            <a:r>
              <a:rPr lang="en-US" sz="1800" b="1" dirty="0">
                <a:solidFill>
                  <a:schemeClr val="tx2"/>
                </a:solidFill>
              </a:rPr>
              <a:t> on SSN beneficiaries </a:t>
            </a:r>
            <a:r>
              <a:rPr lang="en-US" sz="1800" b="1" dirty="0" smtClean="0">
                <a:solidFill>
                  <a:schemeClr val="tx2"/>
                </a:solidFill>
              </a:rPr>
              <a:t>will </a:t>
            </a:r>
            <a:r>
              <a:rPr lang="en-US" sz="1800" b="1" dirty="0">
                <a:solidFill>
                  <a:schemeClr val="tx2"/>
                </a:solidFill>
              </a:rPr>
              <a:t>have limited impact in the LM</a:t>
            </a:r>
          </a:p>
        </p:txBody>
      </p:sp>
    </p:spTree>
    <p:extLst>
      <p:ext uri="{BB962C8B-B14F-4D97-AF65-F5344CB8AC3E}">
        <p14:creationId xmlns:p14="http://schemas.microsoft.com/office/powerpoint/2010/main" val="376325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412835412"/>
              </p:ext>
            </p:extLst>
          </p:nvPr>
        </p:nvGraphicFramePr>
        <p:xfrm>
          <a:off x="419726" y="1244184"/>
          <a:ext cx="4332156" cy="5006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905" y="119921"/>
            <a:ext cx="7709096" cy="914400"/>
          </a:xfrm>
        </p:spPr>
        <p:txBody>
          <a:bodyPr/>
          <a:lstStyle/>
          <a:p>
            <a:pPr algn="l"/>
            <a:r>
              <a:rPr lang="en-US" sz="2400" b="1" dirty="0" smtClean="0"/>
              <a:t>SSN Beneficiaries more likely to be unemployed or inactive or have low-quality jobs</a:t>
            </a:r>
            <a:endParaRPr lang="en-US" sz="2400" b="1" dirty="0"/>
          </a:p>
        </p:txBody>
      </p:sp>
      <p:sp>
        <p:nvSpPr>
          <p:cNvPr id="7" name="Oval 6"/>
          <p:cNvSpPr/>
          <p:nvPr/>
        </p:nvSpPr>
        <p:spPr>
          <a:xfrm>
            <a:off x="884421" y="1990894"/>
            <a:ext cx="3751777" cy="43891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19529" y="4703089"/>
            <a:ext cx="3916669" cy="4389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299260"/>
              </p:ext>
            </p:extLst>
          </p:nvPr>
        </p:nvGraphicFramePr>
        <p:xfrm>
          <a:off x="4886793" y="1409074"/>
          <a:ext cx="3987384" cy="4826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4852" y="6232681"/>
            <a:ext cx="632737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pt-BR" sz="900" dirty="0" smtClean="0">
                <a:solidFill>
                  <a:schemeClr val="bg1">
                    <a:lumMod val="50000"/>
                  </a:schemeClr>
                </a:solidFill>
              </a:rPr>
              <a:t>Serbia HBS </a:t>
            </a:r>
            <a:r>
              <a:rPr lang="pt-BR" sz="900" dirty="0">
                <a:solidFill>
                  <a:schemeClr val="bg1">
                    <a:lumMod val="50000"/>
                  </a:schemeClr>
                </a:solidFill>
              </a:rPr>
              <a:t>data </a:t>
            </a:r>
            <a:r>
              <a:rPr lang="pt-BR" sz="900" dirty="0" smtClean="0">
                <a:solidFill>
                  <a:schemeClr val="bg1">
                    <a:lumMod val="50000"/>
                  </a:schemeClr>
                </a:solidFill>
              </a:rPr>
              <a:t>2010.</a:t>
            </a:r>
          </a:p>
          <a:p>
            <a:pPr fontAlgn="b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Note: “Work-able” includes all individuals of working age (15–64) who are neither disabled nor in education or 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training</a:t>
            </a:r>
          </a:p>
          <a:p>
            <a:pPr fontAlgn="b"/>
            <a:r>
              <a:rPr lang="en-US" sz="900" dirty="0"/>
              <a:t>* Because of the sample size, conclusions cannot be drawn about the sectors other than “Agriculture and manual jobs.” 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activation? What is the challenge?</a:t>
            </a:r>
          </a:p>
          <a:p>
            <a:r>
              <a:rPr lang="en-US" dirty="0" smtClean="0"/>
              <a:t>What is activation?</a:t>
            </a:r>
          </a:p>
          <a:p>
            <a:r>
              <a:rPr lang="en-US" dirty="0" smtClean="0"/>
              <a:t>The Western Balkans Activation and Smart Safety Nets Study: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Content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Outputs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Analytical framework</a:t>
            </a:r>
          </a:p>
          <a:p>
            <a:r>
              <a:rPr lang="en-US" dirty="0" smtClean="0"/>
              <a:t>Going forward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19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674611201"/>
              </p:ext>
            </p:extLst>
          </p:nvPr>
        </p:nvGraphicFramePr>
        <p:xfrm>
          <a:off x="475569" y="1209592"/>
          <a:ext cx="8045711" cy="4881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921" y="14990"/>
            <a:ext cx="7713079" cy="914400"/>
          </a:xfrm>
        </p:spPr>
        <p:txBody>
          <a:bodyPr/>
          <a:lstStyle/>
          <a:p>
            <a:pPr algn="l"/>
            <a:r>
              <a:rPr lang="en-US" sz="2400" b="1" dirty="0"/>
              <a:t>Which could be largely explained by lower educational </a:t>
            </a:r>
            <a:r>
              <a:rPr lang="en-US" sz="2400" b="1" dirty="0" smtClean="0"/>
              <a:t>attainment</a:t>
            </a:r>
            <a:endParaRPr lang="en-US" sz="2400" b="1" dirty="0"/>
          </a:p>
        </p:txBody>
      </p:sp>
      <p:sp>
        <p:nvSpPr>
          <p:cNvPr id="6" name="Oval 5"/>
          <p:cNvSpPr/>
          <p:nvPr/>
        </p:nvSpPr>
        <p:spPr>
          <a:xfrm>
            <a:off x="346926" y="1617784"/>
            <a:ext cx="3004268" cy="57265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4834" y="6342115"/>
            <a:ext cx="6192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pt-BR" sz="900" dirty="0" smtClean="0">
                <a:solidFill>
                  <a:schemeClr val="bg1">
                    <a:lumMod val="50000"/>
                  </a:schemeClr>
                </a:solidFill>
              </a:rPr>
              <a:t>Serbia HBS </a:t>
            </a:r>
            <a:r>
              <a:rPr lang="pt-BR" sz="900" dirty="0">
                <a:solidFill>
                  <a:schemeClr val="bg1">
                    <a:lumMod val="50000"/>
                  </a:schemeClr>
                </a:solidFill>
              </a:rPr>
              <a:t>data </a:t>
            </a:r>
            <a:r>
              <a:rPr lang="pt-BR" sz="900" dirty="0" smtClean="0">
                <a:solidFill>
                  <a:schemeClr val="bg1">
                    <a:lumMod val="50000"/>
                  </a:schemeClr>
                </a:solidFill>
              </a:rPr>
              <a:t>2010.</a:t>
            </a:r>
          </a:p>
          <a:p>
            <a:pPr fontAlgn="b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Note: “Work-able” includes all individuals of working age (15–64) who are neither disabled nor in education or training.</a:t>
            </a:r>
          </a:p>
        </p:txBody>
      </p:sp>
      <p:sp>
        <p:nvSpPr>
          <p:cNvPr id="7" name="Oval 6"/>
          <p:cNvSpPr/>
          <p:nvPr/>
        </p:nvSpPr>
        <p:spPr>
          <a:xfrm>
            <a:off x="475569" y="4408472"/>
            <a:ext cx="2087749" cy="42936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3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010" y="59963"/>
            <a:ext cx="7702109" cy="884419"/>
          </a:xfrm>
        </p:spPr>
        <p:txBody>
          <a:bodyPr/>
          <a:lstStyle/>
          <a:p>
            <a:pPr algn="l"/>
            <a:r>
              <a:rPr lang="en-US" sz="2400" b="1" dirty="0"/>
              <a:t>Work-able SSN beneficiaries display greater caretaking </a:t>
            </a:r>
            <a:r>
              <a:rPr lang="en-US" sz="2400" b="1" dirty="0" smtClean="0"/>
              <a:t>needs than </a:t>
            </a:r>
            <a:r>
              <a:rPr lang="en-US" sz="2400" b="1" dirty="0"/>
              <a:t>the work-ready population as a </a:t>
            </a:r>
            <a:r>
              <a:rPr lang="en-US" sz="2400" b="1" dirty="0" smtClean="0"/>
              <a:t>whole</a:t>
            </a:r>
            <a:endParaRPr lang="en-US" sz="2400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77836089"/>
              </p:ext>
            </p:extLst>
          </p:nvPr>
        </p:nvGraphicFramePr>
        <p:xfrm>
          <a:off x="1019331" y="1244184"/>
          <a:ext cx="7360171" cy="4871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4834" y="6342115"/>
            <a:ext cx="6192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pt-BR" sz="900" dirty="0" smtClean="0">
                <a:solidFill>
                  <a:schemeClr val="bg1">
                    <a:lumMod val="50000"/>
                  </a:schemeClr>
                </a:solidFill>
              </a:rPr>
              <a:t>Serbia HBS </a:t>
            </a:r>
            <a:r>
              <a:rPr lang="pt-BR" sz="900" dirty="0">
                <a:solidFill>
                  <a:schemeClr val="bg1">
                    <a:lumMod val="50000"/>
                  </a:schemeClr>
                </a:solidFill>
              </a:rPr>
              <a:t>data </a:t>
            </a:r>
            <a:r>
              <a:rPr lang="pt-BR" sz="900" dirty="0" smtClean="0">
                <a:solidFill>
                  <a:schemeClr val="bg1">
                    <a:lumMod val="50000"/>
                  </a:schemeClr>
                </a:solidFill>
              </a:rPr>
              <a:t>2010.</a:t>
            </a:r>
          </a:p>
          <a:p>
            <a:pPr fontAlgn="b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Note: “Work-able” includes all individuals of working age (15–64) who are neither disabled nor in education or training.</a:t>
            </a:r>
          </a:p>
        </p:txBody>
      </p:sp>
    </p:spTree>
    <p:extLst>
      <p:ext uri="{BB962C8B-B14F-4D97-AF65-F5344CB8AC3E}">
        <p14:creationId xmlns:p14="http://schemas.microsoft.com/office/powerpoint/2010/main" val="287709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dirty="0" smtClean="0"/>
              <a:t>Latent Class Analysis: SERBIA</a:t>
            </a:r>
            <a:endParaRPr lang="en-US" sz="28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153905"/>
              </p:ext>
            </p:extLst>
          </p:nvPr>
        </p:nvGraphicFramePr>
        <p:xfrm>
          <a:off x="476250" y="1469036"/>
          <a:ext cx="8292996" cy="5007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632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101" y="163695"/>
            <a:ext cx="7430009" cy="104614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These groups display different employability </a:t>
            </a:r>
            <a:r>
              <a:rPr lang="en-US" dirty="0"/>
              <a:t>&amp; labor supply </a:t>
            </a:r>
            <a:r>
              <a:rPr lang="en-US" dirty="0" smtClean="0"/>
              <a:t>constraints…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1"/>
            <a:ext cx="609600" cy="521208"/>
          </a:xfrm>
          <a:prstGeom prst="rect">
            <a:avLst/>
          </a:prstGeom>
        </p:spPr>
        <p:txBody>
          <a:bodyPr/>
          <a:lstStyle/>
          <a:p>
            <a:fld id="{B26DE9EF-A6F0-4B93-B21D-3C5A4C901A5F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3" name="Group 18"/>
          <p:cNvGrpSpPr/>
          <p:nvPr/>
        </p:nvGrpSpPr>
        <p:grpSpPr>
          <a:xfrm>
            <a:off x="236222" y="1046140"/>
            <a:ext cx="12493186" cy="5752872"/>
            <a:chOff x="597475" y="1843010"/>
            <a:chExt cx="11410913" cy="4948073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545310" y="2057400"/>
              <a:ext cx="0" cy="3886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545310" y="5943600"/>
              <a:ext cx="4724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97475" y="3532245"/>
              <a:ext cx="1905134" cy="1985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Employability </a:t>
              </a:r>
              <a:br>
                <a:rPr lang="en-US" dirty="0" smtClean="0"/>
              </a:br>
              <a:r>
                <a:rPr lang="en-US" dirty="0" smtClean="0"/>
                <a:t>Obstacles</a:t>
              </a:r>
            </a:p>
            <a:p>
              <a:pPr algn="ctr"/>
              <a:r>
                <a:rPr lang="en-US" dirty="0" smtClean="0"/>
                <a:t>(Skills, </a:t>
              </a:r>
            </a:p>
            <a:p>
              <a:pPr algn="ctr"/>
              <a:r>
                <a:rPr lang="en-US" dirty="0" smtClean="0"/>
                <a:t>Experience) </a:t>
              </a:r>
            </a:p>
            <a:p>
              <a:endParaRPr lang="en-US" dirty="0"/>
            </a:p>
            <a:p>
              <a:endParaRPr lang="en-US" dirty="0" smtClean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85886" y="6076338"/>
              <a:ext cx="3997385" cy="714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Other Barriers to Participation</a:t>
              </a:r>
            </a:p>
            <a:p>
              <a:r>
                <a:rPr lang="en-US" dirty="0" smtClean="0"/>
                <a:t>(Social, Circumstances, Other)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150886" y="1843010"/>
              <a:ext cx="1905000" cy="1676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“Market Clients”</a:t>
              </a:r>
            </a:p>
            <a:p>
              <a:pPr algn="ctr"/>
              <a:r>
                <a:rPr lang="en-US" sz="1600" b="1" dirty="0" smtClean="0">
                  <a:solidFill>
                    <a:srgbClr val="0F6FC6"/>
                  </a:solidFill>
                </a:rPr>
                <a:t>(incentives, job info, matching, intermediation, soft skills) </a:t>
              </a:r>
              <a:endParaRPr lang="en-US" sz="1600" b="1" dirty="0">
                <a:solidFill>
                  <a:srgbClr val="0F6FC6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103388" y="1855846"/>
              <a:ext cx="1905000" cy="1676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Intensified 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Activation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Clients</a:t>
              </a:r>
            </a:p>
            <a:p>
              <a:pPr algn="ctr"/>
              <a:r>
                <a:rPr lang="en-US" sz="1600" b="1" dirty="0">
                  <a:solidFill>
                    <a:srgbClr val="0F6FC6"/>
                  </a:solidFill>
                </a:rPr>
                <a:t>(TVET, Skills)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103387" y="3686744"/>
              <a:ext cx="1905000" cy="1676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“Hard-to-Serve” Clients</a:t>
              </a:r>
            </a:p>
            <a:p>
              <a:pPr algn="ctr"/>
              <a:r>
                <a:rPr lang="en-US" sz="1600" b="1" dirty="0" smtClean="0">
                  <a:solidFill>
                    <a:srgbClr val="0F6FC6"/>
                  </a:solidFill>
                </a:rPr>
                <a:t>(Counseling &amp; Support)</a:t>
              </a:r>
              <a:endParaRPr lang="en-US" sz="1600" b="1" dirty="0">
                <a:solidFill>
                  <a:srgbClr val="0F6FC6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150885" y="3686744"/>
              <a:ext cx="1905000" cy="1676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“Support Clients”</a:t>
              </a:r>
            </a:p>
            <a:p>
              <a:pPr algn="ctr"/>
              <a:r>
                <a:rPr lang="en-US" sz="1600" b="1" dirty="0" smtClean="0">
                  <a:solidFill>
                    <a:srgbClr val="0F6FC6"/>
                  </a:solidFill>
                </a:rPr>
                <a:t>(care for dependents, transport, mobility, social issues, health, disability, etc.)</a:t>
              </a:r>
              <a:endParaRPr lang="en-US" sz="1800" b="1" dirty="0" smtClean="0">
                <a:solidFill>
                  <a:srgbClr val="0F6FC6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07110" y="2286000"/>
              <a:ext cx="889023" cy="397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(high)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88710" y="6096001"/>
              <a:ext cx="889023" cy="397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(high)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9440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616" y="118359"/>
            <a:ext cx="7004916" cy="742950"/>
          </a:xfrm>
        </p:spPr>
        <p:txBody>
          <a:bodyPr/>
          <a:lstStyle/>
          <a:p>
            <a:pPr algn="l"/>
            <a:r>
              <a:rPr lang="en-US" dirty="0"/>
              <a:t>… Which call for different </a:t>
            </a:r>
            <a:r>
              <a:rPr lang="en-US" dirty="0" smtClean="0"/>
              <a:t>packages of services 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8287624"/>
              </p:ext>
            </p:extLst>
          </p:nvPr>
        </p:nvGraphicFramePr>
        <p:xfrm>
          <a:off x="1095819" y="884420"/>
          <a:ext cx="6983879" cy="5651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2056557" y="3541996"/>
            <a:ext cx="2740761" cy="2203482"/>
          </a:xfrm>
          <a:prstGeom prst="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8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en-US" sz="1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8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en-US" sz="1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8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en-US" sz="1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8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en-US" sz="1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8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en-US" sz="1400" b="1" dirty="0">
                <a:solidFill>
                  <a:srgbClr val="008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en-US" sz="1400" b="1" dirty="0">
                <a:solidFill>
                  <a:srgbClr val="4F81BD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Market Ready      </a:t>
            </a:r>
            <a:br>
              <a:rPr lang="en-US" sz="1400" b="1" dirty="0">
                <a:solidFill>
                  <a:srgbClr val="4F81BD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en-US" sz="1400" b="1" dirty="0">
                <a:solidFill>
                  <a:srgbClr val="4F81BD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(job info, matching,    search assistance) </a:t>
            </a:r>
            <a:endParaRPr lang="en-US" sz="1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6557" y="1236967"/>
            <a:ext cx="2740761" cy="2305516"/>
          </a:xfrm>
          <a:prstGeom prst="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4F81BD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Intensified Activation</a:t>
            </a:r>
            <a:br>
              <a:rPr lang="en-US" sz="1400" b="1" dirty="0">
                <a:solidFill>
                  <a:srgbClr val="4F81BD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en-US" sz="1400" b="1" dirty="0">
                <a:solidFill>
                  <a:srgbClr val="4F81BD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(TVET, Skills)</a:t>
            </a:r>
            <a:endParaRPr lang="en-US" sz="1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en-US" sz="1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97796" y="1233255"/>
            <a:ext cx="2871513" cy="2297530"/>
          </a:xfrm>
          <a:prstGeom prst="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4F81BD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Hard-to-serve </a:t>
            </a:r>
            <a:r>
              <a:rPr lang="en-US" sz="1400" b="1" u="sng" dirty="0">
                <a:solidFill>
                  <a:srgbClr val="008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en-US" sz="1400" b="1" u="sng" dirty="0">
                <a:solidFill>
                  <a:srgbClr val="008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en-US" sz="1400" b="1" dirty="0">
                <a:solidFill>
                  <a:srgbClr val="4F81BD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(skills, special support)</a:t>
            </a:r>
            <a:endParaRPr lang="en-US" sz="1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97796" y="3534471"/>
            <a:ext cx="2871033" cy="2211216"/>
          </a:xfrm>
          <a:prstGeom prst="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4F81BD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en-US" sz="1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8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en-US" sz="1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8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en-US" sz="1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8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en-US" sz="1400" b="1" dirty="0">
                <a:solidFill>
                  <a:srgbClr val="00808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en-US" sz="1400" b="1" dirty="0">
                <a:solidFill>
                  <a:srgbClr val="4F81BD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Special Support</a:t>
            </a:r>
            <a:endParaRPr lang="en-US" sz="1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4F81BD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(care for dependents,                     transport, social, health)</a:t>
            </a:r>
            <a:endParaRPr lang="en-US" sz="1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4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090" y="74951"/>
            <a:ext cx="8042910" cy="9144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(Dis)Incentives in Benefit Design</a:t>
            </a:r>
            <a:br>
              <a:rPr lang="en-US" b="1" dirty="0" smtClean="0"/>
            </a:b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8522710"/>
              </p:ext>
            </p:extLst>
          </p:nvPr>
        </p:nvGraphicFramePr>
        <p:xfrm>
          <a:off x="840678" y="1395835"/>
          <a:ext cx="7870119" cy="493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304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226102"/>
            <a:ext cx="7593766" cy="914400"/>
          </a:xfrm>
        </p:spPr>
        <p:txBody>
          <a:bodyPr/>
          <a:lstStyle/>
          <a:p>
            <a:pPr algn="l"/>
            <a:r>
              <a:rPr lang="en-US" sz="2400" b="1" dirty="0" smtClean="0"/>
              <a:t>FYR Macedonia Social </a:t>
            </a:r>
            <a:r>
              <a:rPr lang="en-US" sz="2400" b="1" dirty="0"/>
              <a:t>Financial Assistance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186287"/>
              </p:ext>
            </p:extLst>
          </p:nvPr>
        </p:nvGraphicFramePr>
        <p:xfrm>
          <a:off x="381000" y="1371600"/>
          <a:ext cx="8534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9941"/>
            <a:ext cx="1206500" cy="68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0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095" y="179884"/>
            <a:ext cx="7497777" cy="839449"/>
          </a:xfrm>
        </p:spPr>
        <p:txBody>
          <a:bodyPr/>
          <a:lstStyle/>
          <a:p>
            <a:pPr algn="l"/>
            <a:r>
              <a:rPr lang="en-US" b="1" dirty="0" smtClean="0"/>
              <a:t>SFA </a:t>
            </a:r>
            <a:r>
              <a:rPr lang="en-US" b="1" dirty="0"/>
              <a:t>design implies both incentives and disincentives to work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002239"/>
              </p:ext>
            </p:extLst>
          </p:nvPr>
        </p:nvGraphicFramePr>
        <p:xfrm>
          <a:off x="381000" y="1112520"/>
          <a:ext cx="8763001" cy="5288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58570714"/>
              </p:ext>
            </p:extLst>
          </p:nvPr>
        </p:nvGraphicFramePr>
        <p:xfrm>
          <a:off x="137160" y="1463042"/>
          <a:ext cx="8656320" cy="4937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6204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0" y="181131"/>
            <a:ext cx="7377868" cy="733269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incentives </a:t>
            </a:r>
            <a:r>
              <a:rPr lang="en-US" b="1" dirty="0" smtClean="0"/>
              <a:t>exist mainly as work  requirements  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506459"/>
              </p:ext>
            </p:extLst>
          </p:nvPr>
        </p:nvGraphicFramePr>
        <p:xfrm>
          <a:off x="476250" y="1581150"/>
          <a:ext cx="8150225" cy="489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111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228" y="128550"/>
            <a:ext cx="7849772" cy="914400"/>
          </a:xfrm>
        </p:spPr>
        <p:txBody>
          <a:bodyPr/>
          <a:lstStyle/>
          <a:p>
            <a:pPr algn="l"/>
            <a:r>
              <a:rPr lang="en-US" sz="2400" b="1" dirty="0" smtClean="0"/>
              <a:t>Additional incentives exist</a:t>
            </a:r>
            <a:endParaRPr lang="en-US" sz="24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235330"/>
              </p:ext>
            </p:extLst>
          </p:nvPr>
        </p:nvGraphicFramePr>
        <p:xfrm>
          <a:off x="1060173" y="1921564"/>
          <a:ext cx="7589152" cy="388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485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Challenge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124262"/>
            <a:ext cx="8150225" cy="5352738"/>
          </a:xfrm>
        </p:spPr>
        <p:txBody>
          <a:bodyPr/>
          <a:lstStyle/>
          <a:p>
            <a:r>
              <a:rPr lang="en-US" b="1" dirty="0" smtClean="0"/>
              <a:t>Employment</a:t>
            </a:r>
            <a:r>
              <a:rPr lang="en-US" dirty="0" smtClean="0"/>
              <a:t> and </a:t>
            </a:r>
            <a:r>
              <a:rPr lang="en-US" b="1" dirty="0" smtClean="0"/>
              <a:t>active inclusion </a:t>
            </a:r>
            <a:r>
              <a:rPr lang="en-US" dirty="0" smtClean="0"/>
              <a:t>are among the most critical challenges for countries across the Western Balkans</a:t>
            </a:r>
          </a:p>
          <a:p>
            <a:endParaRPr lang="en-US" b="1" dirty="0" smtClean="0"/>
          </a:p>
        </p:txBody>
      </p:sp>
      <p:pic>
        <p:nvPicPr>
          <p:cNvPr id="1035" name="Picture 11" descr="http://farm3.staticflickr.com/2763/4249148352_c7cf58e8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548" y="3780407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542" y="2145934"/>
            <a:ext cx="411891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29" y="3780409"/>
            <a:ext cx="30480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4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0" y="214611"/>
            <a:ext cx="7454900" cy="738188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Disincentives for work </a:t>
            </a:r>
            <a:r>
              <a:rPr lang="en-US" b="1" dirty="0" smtClean="0"/>
              <a:t>stem from the SFA benefit formula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281" y="1236376"/>
            <a:ext cx="8472877" cy="4895850"/>
          </a:xfrm>
        </p:spPr>
        <p:txBody>
          <a:bodyPr/>
          <a:lstStyle/>
          <a:p>
            <a:pPr lvl="0"/>
            <a:endParaRPr lang="en-US" sz="2000" dirty="0" smtClean="0"/>
          </a:p>
          <a:p>
            <a:pPr lvl="0"/>
            <a:r>
              <a:rPr lang="en-US" sz="2000" dirty="0" smtClean="0">
                <a:solidFill>
                  <a:srgbClr val="FF0000"/>
                </a:solidFill>
              </a:rPr>
              <a:t>The benefit </a:t>
            </a:r>
            <a:r>
              <a:rPr lang="en-US" sz="2000" dirty="0">
                <a:solidFill>
                  <a:srgbClr val="FF0000"/>
                </a:solidFill>
              </a:rPr>
              <a:t>is calculated as </a:t>
            </a:r>
            <a:r>
              <a:rPr lang="en-US" sz="2000" b="1" dirty="0">
                <a:solidFill>
                  <a:srgbClr val="FF0000"/>
                </a:solidFill>
              </a:rPr>
              <a:t>‘difference’ between the SFA threshold applicable to a family of that size and its monthly income </a:t>
            </a:r>
          </a:p>
          <a:p>
            <a:pPr lvl="1"/>
            <a:r>
              <a:rPr lang="en-US" sz="2000" dirty="0"/>
              <a:t>Each additional </a:t>
            </a:r>
            <a:r>
              <a:rPr lang="en-US" sz="2000" dirty="0" err="1"/>
              <a:t>denar</a:t>
            </a:r>
            <a:r>
              <a:rPr lang="en-US" sz="2000" dirty="0"/>
              <a:t> earned </a:t>
            </a:r>
            <a:r>
              <a:rPr lang="en-US" sz="2000" dirty="0" smtClean="0"/>
              <a:t>is taken </a:t>
            </a:r>
            <a:r>
              <a:rPr lang="en-US" sz="2000" dirty="0"/>
              <a:t>away from the benefit amount </a:t>
            </a:r>
            <a:r>
              <a:rPr lang="en-US" sz="2000" dirty="0" smtClean="0"/>
              <a:t>due -&gt; 100 percent marginal effective tax rate </a:t>
            </a:r>
          </a:p>
          <a:p>
            <a:pPr lvl="1"/>
            <a:endParaRPr lang="en-US" sz="800" dirty="0" smtClean="0"/>
          </a:p>
          <a:p>
            <a:r>
              <a:rPr lang="en-US" sz="2000" b="1" dirty="0" smtClean="0"/>
              <a:t>Generosity is less of an issue: core </a:t>
            </a:r>
            <a:r>
              <a:rPr lang="en-US" sz="2000" b="1" dirty="0"/>
              <a:t>SFA benefit is not very </a:t>
            </a:r>
            <a:r>
              <a:rPr lang="en-US" sz="2000" b="1" dirty="0" smtClean="0"/>
              <a:t>generous</a:t>
            </a:r>
          </a:p>
          <a:p>
            <a:pPr lvl="1"/>
            <a:r>
              <a:rPr lang="en-US" sz="2000" dirty="0" smtClean="0"/>
              <a:t>Generosity is measured as percentage of the consumption in the poorest quintile ‘covered/paid for’ with the benefit amount </a:t>
            </a:r>
          </a:p>
          <a:p>
            <a:pPr lvl="1"/>
            <a:r>
              <a:rPr lang="en-US" sz="2000" b="1" dirty="0" smtClean="0"/>
              <a:t>…</a:t>
            </a:r>
            <a:r>
              <a:rPr lang="en-US" sz="2000" dirty="0" smtClean="0"/>
              <a:t>but there’s ‘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packaging</a:t>
            </a:r>
            <a:r>
              <a:rPr lang="en-US" sz="2000" dirty="0" smtClean="0"/>
              <a:t>’ </a:t>
            </a:r>
            <a:r>
              <a:rPr lang="en-US" sz="2000" dirty="0"/>
              <a:t>with other </a:t>
            </a:r>
            <a:r>
              <a:rPr lang="en-US" sz="2000" dirty="0" smtClean="0"/>
              <a:t>benefits</a:t>
            </a:r>
            <a:r>
              <a:rPr lang="en-US" sz="2000" dirty="0"/>
              <a:t> </a:t>
            </a:r>
            <a:r>
              <a:rPr lang="en-US" sz="2000" dirty="0" smtClean="0"/>
              <a:t>such as electricity subsidy</a:t>
            </a:r>
          </a:p>
          <a:p>
            <a:pPr lvl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insurance </a:t>
            </a:r>
            <a:r>
              <a:rPr lang="en-US" sz="2000" dirty="0"/>
              <a:t>is “de-linked” from SFA status (no longer part </a:t>
            </a:r>
            <a:r>
              <a:rPr lang="en-US" sz="2000" dirty="0" smtClean="0"/>
              <a:t>of the package). </a:t>
            </a:r>
            <a:r>
              <a:rPr lang="en-US" sz="2000" dirty="0"/>
              <a:t>Poor, including SFA beneficiaries, are eligible for free health care, but it is provided </a:t>
            </a:r>
            <a:r>
              <a:rPr lang="en-US" sz="2000" i="1" dirty="0"/>
              <a:t>outside</a:t>
            </a:r>
            <a:r>
              <a:rPr lang="en-US" sz="2000" dirty="0"/>
              <a:t> the social </a:t>
            </a:r>
            <a:r>
              <a:rPr lang="en-US" sz="2000" dirty="0" smtClean="0"/>
              <a:t>assistance system </a:t>
            </a:r>
          </a:p>
          <a:p>
            <a:endParaRPr lang="en-US" sz="20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237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47698667"/>
              </p:ext>
            </p:extLst>
          </p:nvPr>
        </p:nvGraphicFramePr>
        <p:xfrm>
          <a:off x="1328602" y="2082800"/>
          <a:ext cx="7129598" cy="430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699" y="211111"/>
            <a:ext cx="7442201" cy="754089"/>
          </a:xfrm>
        </p:spPr>
        <p:txBody>
          <a:bodyPr/>
          <a:lstStyle/>
          <a:p>
            <a:pPr algn="l"/>
            <a:r>
              <a:rPr lang="en-US" b="1" dirty="0" smtClean="0"/>
              <a:t>Disincentives could emerge from the design of activation measures</a:t>
            </a:r>
            <a:endParaRPr lang="en-US" b="1" dirty="0"/>
          </a:p>
        </p:txBody>
      </p:sp>
      <p:sp>
        <p:nvSpPr>
          <p:cNvPr id="15" name="Down Arrow 14"/>
          <p:cNvSpPr/>
          <p:nvPr/>
        </p:nvSpPr>
        <p:spPr>
          <a:xfrm>
            <a:off x="4225179" y="5064250"/>
            <a:ext cx="346820" cy="30632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74699" y="1234600"/>
            <a:ext cx="7848601" cy="691200"/>
            <a:chOff x="0" y="159659"/>
            <a:chExt cx="8534399" cy="691200"/>
          </a:xfrm>
          <a:solidFill>
            <a:schemeClr val="tx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Rectangle 6"/>
            <p:cNvSpPr/>
            <p:nvPr/>
          </p:nvSpPr>
          <p:spPr>
            <a:xfrm>
              <a:off x="0" y="159659"/>
              <a:ext cx="8534399" cy="691200"/>
            </a:xfrm>
            <a:prstGeom prst="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342900" y="159659"/>
              <a:ext cx="8191499" cy="69120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Participation in activation  could undermine eligibility for SFA </a:t>
              </a:r>
              <a:endParaRPr lang="en-US" sz="20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2474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99083721"/>
              </p:ext>
            </p:extLst>
          </p:nvPr>
        </p:nvGraphicFramePr>
        <p:xfrm>
          <a:off x="1328602" y="2082800"/>
          <a:ext cx="7129598" cy="430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699" y="211111"/>
            <a:ext cx="7442201" cy="754089"/>
          </a:xfrm>
        </p:spPr>
        <p:txBody>
          <a:bodyPr/>
          <a:lstStyle/>
          <a:p>
            <a:pPr algn="l"/>
            <a:r>
              <a:rPr lang="en-US" sz="2400" b="1" dirty="0" smtClean="0"/>
              <a:t>Overall, modern social assistance programs for work able poor have more incentives for activation</a:t>
            </a:r>
            <a:endParaRPr lang="en-US" sz="2400" b="1" dirty="0"/>
          </a:p>
        </p:txBody>
      </p:sp>
      <p:sp>
        <p:nvSpPr>
          <p:cNvPr id="15" name="Down Arrow 14"/>
          <p:cNvSpPr/>
          <p:nvPr/>
        </p:nvSpPr>
        <p:spPr>
          <a:xfrm>
            <a:off x="4225179" y="5064250"/>
            <a:ext cx="346820" cy="30632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30201" y="1234600"/>
            <a:ext cx="8293100" cy="691200"/>
            <a:chOff x="-483338" y="159659"/>
            <a:chExt cx="9017738" cy="691200"/>
          </a:xfrm>
          <a:solidFill>
            <a:schemeClr val="tx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Rectangle 6"/>
            <p:cNvSpPr/>
            <p:nvPr/>
          </p:nvSpPr>
          <p:spPr>
            <a:xfrm>
              <a:off x="0" y="159659"/>
              <a:ext cx="8534399" cy="691200"/>
            </a:xfrm>
            <a:prstGeom prst="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-483338" y="159659"/>
              <a:ext cx="9017738" cy="69120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Guaranteed minimum income / last resort programs to be open for </a:t>
              </a:r>
              <a:r>
                <a:rPr lang="en-US" sz="2000" b="1" dirty="0" smtClean="0"/>
                <a:t>poor of working age and able to work when they are short of income</a:t>
              </a:r>
              <a:r>
                <a:rPr lang="en-US" sz="2000" b="1" kern="1200" dirty="0" smtClean="0"/>
                <a:t> </a:t>
              </a:r>
              <a:endParaRPr lang="en-US" sz="20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3032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142" y="68704"/>
            <a:ext cx="7356350" cy="914400"/>
          </a:xfrm>
        </p:spPr>
        <p:txBody>
          <a:bodyPr>
            <a:noAutofit/>
          </a:bodyPr>
          <a:lstStyle/>
          <a:p>
            <a:pPr lvl="0" algn="l"/>
            <a:r>
              <a:rPr lang="en-US" b="1" dirty="0"/>
              <a:t>Institutional Readiness for Activation </a:t>
            </a:r>
            <a:r>
              <a:rPr lang="en-US" b="1" dirty="0" smtClean="0"/>
              <a:t>Policies  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871668"/>
              </p:ext>
            </p:extLst>
          </p:nvPr>
        </p:nvGraphicFramePr>
        <p:xfrm>
          <a:off x="825688" y="1650667"/>
          <a:ext cx="7870119" cy="493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302" y="891914"/>
            <a:ext cx="686583" cy="457200"/>
          </a:xfrm>
          <a:prstGeom prst="rect">
            <a:avLst/>
          </a:prstGeom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715" y="891914"/>
            <a:ext cx="91518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342" y="891914"/>
            <a:ext cx="64008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501" y="891914"/>
            <a:ext cx="914401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87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74" y="146050"/>
            <a:ext cx="7591425" cy="742950"/>
          </a:xfrm>
        </p:spPr>
        <p:txBody>
          <a:bodyPr/>
          <a:lstStyle/>
          <a:p>
            <a:r>
              <a:rPr lang="en-US" sz="2400" b="1" dirty="0"/>
              <a:t>Two main service delivery mechanisms in the region</a:t>
            </a:r>
            <a:r>
              <a:rPr lang="en-US" sz="2400" b="1" dirty="0" smtClean="0"/>
              <a:t>…</a:t>
            </a:r>
            <a:br>
              <a:rPr lang="en-US" sz="2400" b="1" dirty="0" smtClean="0"/>
            </a:br>
            <a:r>
              <a:rPr lang="en-US" sz="2400" b="1" dirty="0">
                <a:solidFill>
                  <a:srgbClr val="0070C0"/>
                </a:solidFill>
              </a:rPr>
              <a:t>… which are not coordinated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231900"/>
            <a:ext cx="8274050" cy="5143500"/>
          </a:xfrm>
        </p:spPr>
        <p:txBody>
          <a:bodyPr>
            <a:normAutofit lnSpcReduction="10000"/>
          </a:bodyPr>
          <a:lstStyle/>
          <a:p>
            <a:pPr marL="182880" lvl="0"/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2880" lvl="0"/>
            <a:r>
              <a:rPr lang="en-US" b="1" dirty="0" smtClean="0">
                <a:solidFill>
                  <a:srgbClr val="FF0000"/>
                </a:solidFill>
              </a:rPr>
              <a:t>Limited </a:t>
            </a:r>
            <a:r>
              <a:rPr lang="en-US" b="1" dirty="0">
                <a:solidFill>
                  <a:srgbClr val="FF0000"/>
                </a:solidFill>
              </a:rPr>
              <a:t>interaction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between employment services and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centers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social work</a:t>
            </a:r>
          </a:p>
          <a:p>
            <a:pPr marL="182880" lvl="0"/>
            <a:endParaRPr lang="en-US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2880" lvl="0"/>
            <a:r>
              <a:rPr lang="en-US" b="1" dirty="0">
                <a:solidFill>
                  <a:srgbClr val="FF0000"/>
                </a:solidFill>
              </a:rPr>
              <a:t>Cooperation varies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across localities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</a:p>
          <a:p>
            <a:pPr marL="582930"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better where local offices in the same or close premises </a:t>
            </a:r>
          </a:p>
          <a:p>
            <a:pPr marL="182880" lvl="0"/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2880"/>
            <a:r>
              <a:rPr lang="en-US" b="1" dirty="0">
                <a:solidFill>
                  <a:srgbClr val="FF0000"/>
                </a:solidFill>
              </a:rPr>
              <a:t>Lack of formal referral procedure </a:t>
            </a:r>
            <a:r>
              <a:rPr lang="en-US" b="1" dirty="0" smtClean="0">
                <a:solidFill>
                  <a:schemeClr val="tx1"/>
                </a:solidFill>
              </a:rPr>
              <a:t>for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social assistance 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beneficiaries to employment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services</a:t>
            </a:r>
          </a:p>
          <a:p>
            <a:pPr marL="182880"/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2880" lvl="0"/>
            <a:endParaRPr lang="en-US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2880"/>
            <a:r>
              <a:rPr lang="en-US" b="1" dirty="0">
                <a:solidFill>
                  <a:srgbClr val="FF0000"/>
                </a:solidFill>
              </a:rPr>
              <a:t>High </a:t>
            </a:r>
            <a:r>
              <a:rPr lang="en-US" b="1" dirty="0" smtClean="0">
                <a:solidFill>
                  <a:srgbClr val="FF0000"/>
                </a:solidFill>
              </a:rPr>
              <a:t>and uneven caseloads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many 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centers for social work and employment offices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82930"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little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room for casework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2880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2880" lvl="0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6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456" y="227974"/>
            <a:ext cx="7497944" cy="742950"/>
          </a:xfrm>
        </p:spPr>
        <p:txBody>
          <a:bodyPr/>
          <a:lstStyle/>
          <a:p>
            <a:pPr algn="l"/>
            <a:r>
              <a:rPr lang="en-US" b="1" dirty="0"/>
              <a:t>Labor market institutions in place, but capacity for activation on a large scale  still </a:t>
            </a:r>
            <a:r>
              <a:rPr lang="en-US" b="1" dirty="0" smtClean="0"/>
              <a:t>insufficient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548" y="1184868"/>
            <a:ext cx="8244963" cy="5335855"/>
          </a:xfrm>
        </p:spPr>
        <p:txBody>
          <a:bodyPr/>
          <a:lstStyle/>
          <a:p>
            <a:endParaRPr lang="en-US" sz="22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Limited capacity for individualized interventions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Due to the high </a:t>
            </a:r>
            <a:r>
              <a:rPr lang="en-US" dirty="0"/>
              <a:t>c</a:t>
            </a:r>
            <a:r>
              <a:rPr lang="en-US" dirty="0" smtClean="0"/>
              <a:t>lient </a:t>
            </a:r>
            <a:r>
              <a:rPr lang="en-US" dirty="0"/>
              <a:t>to staff ratio </a:t>
            </a:r>
            <a:endParaRPr lang="en-US" dirty="0" smtClean="0"/>
          </a:p>
          <a:p>
            <a:pPr lvl="1">
              <a:spcAft>
                <a:spcPts val="600"/>
              </a:spcAft>
            </a:pPr>
            <a:endParaRPr lang="en-US" sz="800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Financing constraints </a:t>
            </a:r>
            <a:r>
              <a:rPr lang="en-US" b="1" dirty="0" smtClean="0"/>
              <a:t>for active </a:t>
            </a:r>
            <a:r>
              <a:rPr lang="en-US" b="1" dirty="0"/>
              <a:t>m</a:t>
            </a:r>
            <a:r>
              <a:rPr lang="en-US" b="1" dirty="0" smtClean="0"/>
              <a:t>easures</a:t>
            </a:r>
            <a:endParaRPr lang="en-US" b="1" dirty="0"/>
          </a:p>
          <a:p>
            <a:pPr lvl="1"/>
            <a:r>
              <a:rPr lang="en-US" dirty="0" smtClean="0"/>
              <a:t>Low level of spending on active policies ranging only 0.1-0.2% GDP – significantly lower than the EU-27 average</a:t>
            </a:r>
          </a:p>
          <a:p>
            <a:pPr lvl="1"/>
            <a:endParaRPr lang="en-US" sz="800" dirty="0" smtClean="0"/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Lack of outsourcing </a:t>
            </a:r>
            <a:r>
              <a:rPr lang="en-US" b="1" dirty="0"/>
              <a:t>of the </a:t>
            </a:r>
            <a:r>
              <a:rPr lang="en-US" b="1" dirty="0" smtClean="0"/>
              <a:t>job placement </a:t>
            </a:r>
            <a:r>
              <a:rPr lang="en-US" b="1" dirty="0"/>
              <a:t>and/or counseling services to non-state </a:t>
            </a:r>
            <a:r>
              <a:rPr lang="en-US" b="1" dirty="0" smtClean="0"/>
              <a:t>providers</a:t>
            </a:r>
          </a:p>
          <a:p>
            <a:pPr lvl="1"/>
            <a:r>
              <a:rPr lang="en-US" dirty="0"/>
              <a:t>The regulatory framework for outsourcing is not fully developed</a:t>
            </a:r>
          </a:p>
          <a:p>
            <a:pPr lvl="0"/>
            <a:endParaRPr lang="en-US" b="1" dirty="0" smtClean="0"/>
          </a:p>
          <a:p>
            <a:pPr marL="0" lvl="0" indent="0">
              <a:buNone/>
            </a:pPr>
            <a:endParaRPr lang="en-US" sz="2000" b="1" dirty="0"/>
          </a:p>
          <a:p>
            <a:pPr lvl="1"/>
            <a:endParaRPr lang="en-US" sz="2000" dirty="0" smtClean="0"/>
          </a:p>
          <a:p>
            <a:pPr lvl="1"/>
            <a:endParaRPr lang="en-US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92274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124" y="271072"/>
            <a:ext cx="7674964" cy="914400"/>
          </a:xfrm>
        </p:spPr>
        <p:txBody>
          <a:bodyPr/>
          <a:lstStyle/>
          <a:p>
            <a:pPr algn="l"/>
            <a:r>
              <a:rPr lang="en-US" sz="2400" b="1" dirty="0" smtClean="0"/>
              <a:t>Going forward: </a:t>
            </a:r>
            <a:r>
              <a:rPr lang="en-US" sz="2400" b="1" dirty="0"/>
              <a:t>a</a:t>
            </a:r>
            <a:r>
              <a:rPr lang="en-US" sz="2400" b="1" dirty="0" smtClean="0"/>
              <a:t>ctivation agenda much broader than just focusing </a:t>
            </a:r>
            <a:r>
              <a:rPr lang="en-US" sz="2400" b="1" dirty="0"/>
              <a:t>on addressing welfare dependency</a:t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7" y="1185865"/>
            <a:ext cx="8548688" cy="510063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en-US" sz="22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2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Activation agenda goes beyond safety net beneficiaries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They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are only a fraction of the inactive, and activation measures that only target them will not bring significant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impact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Smarter design of last resort social assistance programs needed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–Enable/promote access to working poor while building in incentives for work (e.g. introduction of gradual income disregard, in-work benefits etc.) </a:t>
            </a:r>
            <a:endParaRPr lang="en-US" b="1" dirty="0" smtClean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</a:pPr>
            <a:endParaRPr lang="en-US" sz="22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124" y="271072"/>
            <a:ext cx="7674964" cy="914400"/>
          </a:xfrm>
        </p:spPr>
        <p:txBody>
          <a:bodyPr/>
          <a:lstStyle/>
          <a:p>
            <a:pPr algn="l"/>
            <a:r>
              <a:rPr lang="en-US" sz="2400" b="1" dirty="0" smtClean="0"/>
              <a:t>Next steps in the broader activation agenda  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7" y="1185865"/>
            <a:ext cx="8548688" cy="510063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Substantial </a:t>
            </a:r>
            <a:r>
              <a:rPr lang="en-US" dirty="0">
                <a:solidFill>
                  <a:schemeClr val="tx1"/>
                </a:solidFill>
                <a:latin typeface="+mj-lt"/>
                <a:cs typeface="Calibri" pitchFamily="34" charset="0"/>
              </a:rPr>
              <a:t>amount of </a:t>
            </a:r>
            <a:r>
              <a:rPr lang="en-US" b="1" dirty="0">
                <a:solidFill>
                  <a:srgbClr val="0070C0"/>
                </a:solidFill>
                <a:latin typeface="+mj-lt"/>
                <a:cs typeface="Calibri" pitchFamily="34" charset="0"/>
              </a:rPr>
              <a:t>diagnostic work </a:t>
            </a:r>
            <a:r>
              <a:rPr lang="en-US" dirty="0">
                <a:solidFill>
                  <a:schemeClr val="tx1"/>
                </a:solidFill>
                <a:latin typeface="+mj-lt"/>
                <a:cs typeface="Calibri" pitchFamily="34" charset="0"/>
              </a:rPr>
              <a:t>in place to inform legislative changes for future </a:t>
            </a:r>
            <a:r>
              <a:rPr lang="en-US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reforms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+mj-lt"/>
                <a:cs typeface="Calibri" pitchFamily="34" charset="0"/>
              </a:rPr>
              <a:t>Room for </a:t>
            </a:r>
            <a:r>
              <a:rPr lang="en-US" b="1" dirty="0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country-specific follow up work </a:t>
            </a:r>
            <a:r>
              <a:rPr lang="en-US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to address needs </a:t>
            </a:r>
            <a:r>
              <a:rPr lang="en-US" dirty="0">
                <a:solidFill>
                  <a:schemeClr val="tx1"/>
                </a:solidFill>
                <a:latin typeface="+mj-lt"/>
                <a:cs typeface="Calibri" pitchFamily="34" charset="0"/>
              </a:rPr>
              <a:t>for additional knowledge, information and </a:t>
            </a:r>
            <a:r>
              <a:rPr lang="en-US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provide just-in-time technical assistance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Investments to reform and strengthen the institutional </a:t>
            </a:r>
            <a:r>
              <a:rPr lang="en-US" b="1" dirty="0">
                <a:solidFill>
                  <a:srgbClr val="0070C0"/>
                </a:solidFill>
                <a:latin typeface="+mj-lt"/>
                <a:cs typeface="Calibri" pitchFamily="34" charset="0"/>
              </a:rPr>
              <a:t>set up </a:t>
            </a:r>
            <a:r>
              <a:rPr lang="en-US" dirty="0" smtClean="0">
                <a:latin typeface="+mj-lt"/>
              </a:rPr>
              <a:t>for </a:t>
            </a:r>
            <a:r>
              <a:rPr lang="en-US" dirty="0">
                <a:latin typeface="+mj-lt"/>
              </a:rPr>
              <a:t>the provision of differentiated and at the same time integrated </a:t>
            </a:r>
            <a:r>
              <a:rPr lang="en-US" dirty="0" smtClean="0">
                <a:latin typeface="+mj-lt"/>
              </a:rPr>
              <a:t>services that would help reduce multiple barriers to work and activate broader groups of inactive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67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124" y="271072"/>
            <a:ext cx="7674964" cy="914400"/>
          </a:xfrm>
        </p:spPr>
        <p:txBody>
          <a:bodyPr/>
          <a:lstStyle/>
          <a:p>
            <a:pPr algn="l"/>
            <a:r>
              <a:rPr lang="en-US" sz="2400" b="1" dirty="0" smtClean="0"/>
              <a:t>Next steps in the broader activation agenda  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7" y="1185865"/>
            <a:ext cx="8548688" cy="5100637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Improving </a:t>
            </a:r>
            <a:r>
              <a:rPr lang="en-US" sz="2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the capacity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for planning and designing activation measures, and evaluation of their effectiveness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Improving the capacity and effectiveness of the public employment services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for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implementing activation measures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Strengthening inter-institutional cooperation 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especially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between the employment services and the centers for social work for a holistic approach to effective activation of vulnerable 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Improving the cost-effectiveness </a:t>
            </a:r>
            <a:r>
              <a:rPr lang="en-US" sz="2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of the </a:t>
            </a:r>
            <a:r>
              <a:rPr lang="en-US" sz="2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ALMPs and other interventions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– e.g. increased competition,  advanced (statistical) profiling, application of job matching software tools, etc.  </a:t>
            </a:r>
          </a:p>
          <a:p>
            <a:pPr>
              <a:spcBef>
                <a:spcPts val="0"/>
              </a:spcBef>
            </a:pPr>
            <a:endParaRPr lang="en-US" sz="22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38200" y="1270000"/>
            <a:ext cx="7708900" cy="914400"/>
          </a:xfrm>
          <a:prstGeom prst="rect">
            <a:avLst/>
          </a:prstGeom>
          <a:solidFill>
            <a:srgbClr val="F8F8F8"/>
          </a:solidFill>
          <a:ln w="25400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Arial Unicode MS" pitchFamily="-110" charset="0"/>
                <a:ea typeface="Times New Roman" pitchFamily="-110" charset="0"/>
                <a:cs typeface="Times New Roman" pitchFamily="-110" charset="0"/>
              </a:rPr>
              <a:t>Possible institutional reforms for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5F5F5F"/>
                </a:solidFill>
                <a:effectLst/>
                <a:latin typeface="Arial Unicode MS" pitchFamily="-110" charset="0"/>
                <a:ea typeface="Times New Roman" pitchFamily="-110" charset="0"/>
                <a:cs typeface="Times New Roman" pitchFamily="-110" charset="0"/>
              </a:rPr>
              <a:t> promotion of activation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5F5F5F"/>
              </a:solidFill>
              <a:effectLst/>
              <a:latin typeface="Arial Unicode MS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826000"/>
            <a:ext cx="779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Boryana</a:t>
            </a:r>
            <a:r>
              <a:rPr lang="en-US" dirty="0" smtClean="0"/>
              <a:t> </a:t>
            </a:r>
            <a:r>
              <a:rPr lang="en-US" dirty="0" err="1" smtClean="0"/>
              <a:t>Gotcheva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bgotcheva@worldbank.org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Aylin </a:t>
            </a:r>
            <a:r>
              <a:rPr lang="en-US" dirty="0" err="1" smtClean="0"/>
              <a:t>Isik-Dikmelik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aisikdikmelik@worldbank.org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641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Daunting jobs challenge with low activity and employment rates …</a:t>
            </a:r>
            <a:endParaRPr lang="en-US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88287761"/>
              </p:ext>
            </p:extLst>
          </p:nvPr>
        </p:nvGraphicFramePr>
        <p:xfrm>
          <a:off x="762001" y="1413934"/>
          <a:ext cx="7410450" cy="476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4563534" y="1490133"/>
            <a:ext cx="3454400" cy="457200"/>
          </a:xfrm>
          <a:prstGeom prst="rect">
            <a:avLst/>
          </a:prstGeom>
          <a:solidFill>
            <a:srgbClr val="F8F8F8"/>
          </a:solidFill>
          <a:ln w="25400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5F5F5F"/>
                </a:solidFill>
                <a:effectLst/>
                <a:latin typeface="Arial Unicode MS" pitchFamily="-110" charset="0"/>
                <a:ea typeface="Times New Roman" pitchFamily="-110" charset="0"/>
                <a:cs typeface="Times New Roman" pitchFamily="-110" charset="0"/>
              </a:rPr>
              <a:t>Employment (age 15+)</a:t>
            </a:r>
            <a:r>
              <a:rPr lang="en-US" sz="1600" dirty="0" smtClean="0">
                <a:latin typeface="Arial Unicode MS" pitchFamily="-110" charset="0"/>
                <a:ea typeface="Times New Roman" pitchFamily="-110" charset="0"/>
                <a:cs typeface="Times New Roman" pitchFamily="-110" charset="0"/>
              </a:rPr>
              <a:t>, Q4, 2011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5F5F5F"/>
              </a:solidFill>
              <a:effectLst/>
              <a:latin typeface="Arial Unicode MS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2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dirty="0" smtClean="0"/>
              <a:t>Latent Class Analysis: SERBIA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214461"/>
              </p:ext>
            </p:extLst>
          </p:nvPr>
        </p:nvGraphicFramePr>
        <p:xfrm>
          <a:off x="329784" y="969363"/>
          <a:ext cx="8635430" cy="566370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349114"/>
                <a:gridCol w="1469036"/>
                <a:gridCol w="1274164"/>
                <a:gridCol w="899411"/>
                <a:gridCol w="989351"/>
                <a:gridCol w="929389"/>
                <a:gridCol w="824459"/>
                <a:gridCol w="900506"/>
              </a:tblGrid>
              <a:tr h="69009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Elder experienced unemployed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Inactive uneducated women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Elder experienced inactive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Inexperienced unemployed women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Chronic unemployed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Educated unemployed youth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</a:tr>
              <a:tr h="23082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Class size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35%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21%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16%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12%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8%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8%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60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Indicators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Worked before 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19%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9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Willing to retrain 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23%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anchor="b"/>
                </a:tc>
              </a:tr>
              <a:tr h="249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Inactive 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anchor="b"/>
                </a:tc>
              </a:tr>
              <a:tr h="3459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Long-term unemployed 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anchor="b"/>
                </a:tc>
              </a:tr>
              <a:tr h="3459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Short-term unemployed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12%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21%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75%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65">
                <a:tc row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Active covariates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Uneducated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96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Elementary education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38%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</a:tr>
              <a:tr h="3396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Secondary+ education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31%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</a:tr>
              <a:tr h="249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Young (15–29)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26%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</a:tr>
              <a:tr h="181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Adult (30–54)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</a:tr>
              <a:tr h="181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Prime age (55–64)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15%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</a:tr>
              <a:tr h="249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Female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</a:tr>
              <a:tr h="181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Caretaker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33%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32%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65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Statistics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Married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55%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9%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148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Discouraged inactive </a:t>
                      </a:r>
                      <a:b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 of total)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14%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</a:tr>
              <a:tr h="3627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Willing inactive </a:t>
                      </a:r>
                      <a:b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 of total)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/>
                </a:tc>
              </a:tr>
              <a:tr h="3339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Mean age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564" marR="2956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61871" y="6963490"/>
            <a:ext cx="333136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Source: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Calculations from MOP/FSA Beneficiaries Survey 2011.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38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…and unemployment rates that are among the highest in Europe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686535"/>
              </p:ext>
            </p:extLst>
          </p:nvPr>
        </p:nvGraphicFramePr>
        <p:xfrm>
          <a:off x="476250" y="1581150"/>
          <a:ext cx="8150225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00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activation?</a:t>
            </a: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12" y="1232899"/>
            <a:ext cx="8153864" cy="5244101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20000"/>
              </a:spcAft>
              <a:buFont typeface="Wingdings" pitchFamily="2" charset="2"/>
              <a:buChar char="§"/>
            </a:pPr>
            <a:r>
              <a:rPr lang="en-US" dirty="0" smtClean="0"/>
              <a:t>Activation has a ‘history’ across the world</a:t>
            </a:r>
          </a:p>
          <a:p>
            <a:pPr>
              <a:lnSpc>
                <a:spcPct val="80000"/>
              </a:lnSpc>
              <a:spcAft>
                <a:spcPct val="200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2"/>
                </a:solidFill>
              </a:rPr>
              <a:t>Shift </a:t>
            </a:r>
            <a:r>
              <a:rPr lang="en-US" dirty="0">
                <a:solidFill>
                  <a:schemeClr val="accent2"/>
                </a:solidFill>
              </a:rPr>
              <a:t>from “passive” to “active” social </a:t>
            </a:r>
            <a:r>
              <a:rPr lang="en-US" dirty="0" smtClean="0">
                <a:solidFill>
                  <a:schemeClr val="accent2"/>
                </a:solidFill>
              </a:rPr>
              <a:t>policies </a:t>
            </a:r>
          </a:p>
          <a:p>
            <a:pPr lvl="1">
              <a:lnSpc>
                <a:spcPct val="80000"/>
              </a:lnSpc>
              <a:spcAft>
                <a:spcPct val="200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2"/>
                </a:solidFill>
              </a:rPr>
              <a:t>Primary focus on employability and labor market re-attachment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Aft>
                <a:spcPct val="20000"/>
              </a:spcAft>
              <a:buFont typeface="Wingdings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“European” model of activation policies generally place employment integration </a:t>
            </a:r>
            <a:r>
              <a:rPr lang="en-US" dirty="0" smtClean="0"/>
              <a:t>at </a:t>
            </a:r>
            <a:r>
              <a:rPr lang="en-US" dirty="0"/>
              <a:t>the very heart of social </a:t>
            </a:r>
            <a:r>
              <a:rPr lang="en-US" dirty="0" smtClean="0"/>
              <a:t>policy </a:t>
            </a:r>
            <a:endParaRPr lang="en-US" dirty="0"/>
          </a:p>
          <a:p>
            <a:pPr>
              <a:lnSpc>
                <a:spcPct val="80000"/>
              </a:lnSpc>
              <a:spcAft>
                <a:spcPct val="20000"/>
              </a:spcAft>
              <a:buFontTx/>
              <a:buNone/>
            </a:pPr>
            <a:r>
              <a:rPr lang="en-US" sz="2000" dirty="0" smtClean="0"/>
              <a:t>	This </a:t>
            </a:r>
            <a:r>
              <a:rPr lang="en-US" sz="2000" dirty="0"/>
              <a:t>implies:</a:t>
            </a:r>
          </a:p>
          <a:p>
            <a:pPr lvl="1">
              <a:lnSpc>
                <a:spcPct val="80000"/>
              </a:lnSpc>
              <a:spcAft>
                <a:spcPct val="20000"/>
              </a:spcAft>
              <a:buFont typeface="Wingdings" pitchFamily="2" charset="2"/>
              <a:buChar char="Ø"/>
            </a:pPr>
            <a:r>
              <a:rPr lang="en-US" sz="2000" dirty="0"/>
              <a:t>Greater emphasis on work as a way to ensure that individuals in their prime age are not excluded from mainstream society </a:t>
            </a:r>
          </a:p>
          <a:p>
            <a:pPr lvl="1">
              <a:lnSpc>
                <a:spcPct val="80000"/>
              </a:lnSpc>
              <a:spcAft>
                <a:spcPct val="20000"/>
              </a:spcAft>
              <a:buFont typeface="Wingdings" pitchFamily="2" charset="2"/>
              <a:buChar char="Ø"/>
            </a:pPr>
            <a:r>
              <a:rPr lang="en-US" sz="2000" dirty="0"/>
              <a:t>Greater effort </a:t>
            </a:r>
            <a:r>
              <a:rPr lang="en-US" sz="2000" dirty="0" smtClean="0"/>
              <a:t>by the </a:t>
            </a:r>
            <a:r>
              <a:rPr lang="en-US" sz="2000" dirty="0"/>
              <a:t>social and employment services in helping </a:t>
            </a:r>
            <a:r>
              <a:rPr lang="en-US" sz="2000" dirty="0" smtClean="0"/>
              <a:t>inactive, unemployed and benefit recipients </a:t>
            </a:r>
            <a:r>
              <a:rPr lang="en-US" sz="2000" dirty="0"/>
              <a:t>overcome the obstacles to entering into paid work </a:t>
            </a:r>
          </a:p>
          <a:p>
            <a:pPr lvl="1">
              <a:lnSpc>
                <a:spcPct val="80000"/>
              </a:lnSpc>
              <a:spcAft>
                <a:spcPct val="20000"/>
              </a:spcAft>
              <a:buFont typeface="Wingdings" pitchFamily="2" charset="2"/>
              <a:buChar char="Ø"/>
            </a:pPr>
            <a:r>
              <a:rPr lang="en-US" sz="2000" dirty="0"/>
              <a:t>Greater effort </a:t>
            </a:r>
            <a:r>
              <a:rPr lang="en-US" sz="2000" dirty="0" smtClean="0"/>
              <a:t>by the inactive, unemployed, and recipients </a:t>
            </a:r>
            <a:r>
              <a:rPr lang="en-US" sz="2000" dirty="0"/>
              <a:t>to enter or re-enter the job market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97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Key building blocks of activation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80000"/>
              </a:lnSpc>
              <a:spcAft>
                <a:spcPct val="20000"/>
              </a:spcAft>
              <a:buFont typeface="Wingdings" pitchFamily="2" charset="2"/>
              <a:buAutoNum type="arabicPeriod"/>
            </a:pPr>
            <a:r>
              <a:rPr lang="en-US" dirty="0"/>
              <a:t>The ‘mutual obligations’ </a:t>
            </a:r>
            <a:r>
              <a:rPr lang="en-US" dirty="0" smtClean="0"/>
              <a:t>principle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 typeface="Wingdings" pitchFamily="2" charset="2"/>
              <a:buAutoNum type="arabicPeriod"/>
            </a:pPr>
            <a:endParaRPr lang="en-US" dirty="0"/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 typeface="Wingdings" pitchFamily="2" charset="2"/>
              <a:buAutoNum type="arabicPeriod"/>
            </a:pPr>
            <a:r>
              <a:rPr lang="en-US" dirty="0"/>
              <a:t>Frequent and personalized/tailored interventions of agencies during individual’s unemployment </a:t>
            </a:r>
            <a:r>
              <a:rPr lang="en-US" dirty="0" smtClean="0"/>
              <a:t>spell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 typeface="Wingdings" pitchFamily="2" charset="2"/>
              <a:buAutoNum type="arabicPeriod"/>
            </a:pPr>
            <a:endParaRPr lang="en-US" dirty="0"/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 typeface="Wingdings" pitchFamily="2" charset="2"/>
              <a:buAutoNum type="arabicPeriod"/>
            </a:pPr>
            <a:r>
              <a:rPr lang="en-US" dirty="0"/>
              <a:t>Financial incentives to labor market </a:t>
            </a:r>
            <a:r>
              <a:rPr lang="en-US" dirty="0" smtClean="0"/>
              <a:t>re-integration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 typeface="Wingdings" pitchFamily="2" charset="2"/>
              <a:buAutoNum type="arabicPeriod"/>
            </a:pPr>
            <a:endParaRPr lang="en-US" dirty="0"/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 typeface="Wingdings" pitchFamily="2" charset="2"/>
              <a:buAutoNum type="arabicPeriod"/>
            </a:pPr>
            <a:r>
              <a:rPr lang="en-US" dirty="0"/>
              <a:t>Stricter benefit eligibility criteria and benefit </a:t>
            </a:r>
            <a:r>
              <a:rPr lang="en-US" dirty="0" smtClean="0"/>
              <a:t>sanctions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 typeface="Wingdings" pitchFamily="2" charset="2"/>
              <a:buAutoNum type="arabicPeriod"/>
            </a:pPr>
            <a:endParaRPr lang="en-US" dirty="0"/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 typeface="Wingdings" pitchFamily="2" charset="2"/>
              <a:buAutoNum type="arabicPeriod"/>
            </a:pPr>
            <a:r>
              <a:rPr lang="en-US" dirty="0" smtClean="0"/>
              <a:t>Strong </a:t>
            </a:r>
            <a:r>
              <a:rPr lang="en-US" dirty="0"/>
              <a:t>obligations to participate in labor market programs, community work </a:t>
            </a:r>
            <a:r>
              <a:rPr lang="en-US" dirty="0" smtClean="0"/>
              <a:t>or, </a:t>
            </a:r>
            <a:r>
              <a:rPr lang="en-US" dirty="0"/>
              <a:t>to try </a:t>
            </a:r>
            <a:r>
              <a:rPr lang="en-US" dirty="0" smtClean="0"/>
              <a:t>self-employment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 typeface="Wingdings" pitchFamily="2" charset="2"/>
              <a:buAutoNum type="arabicPeriod"/>
            </a:pPr>
            <a:endParaRPr lang="en-US" dirty="0"/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 typeface="Wingdings" pitchFamily="2" charset="2"/>
              <a:buAutoNum type="arabicPeriod"/>
            </a:pPr>
            <a:r>
              <a:rPr lang="en-US" dirty="0"/>
              <a:t>Changes in institutional arrangements and greater coordination across institutions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82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162" y="0"/>
            <a:ext cx="7974768" cy="1017270"/>
          </a:xfrm>
          <a:noFill/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Promoting Employability </a:t>
            </a:r>
            <a:r>
              <a:rPr lang="en-US" b="1" dirty="0"/>
              <a:t>a</a:t>
            </a:r>
            <a:r>
              <a:rPr lang="en-US" b="1" dirty="0" smtClean="0"/>
              <a:t>nd reducing reliance on social transfers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153441"/>
              </p:ext>
            </p:extLst>
          </p:nvPr>
        </p:nvGraphicFramePr>
        <p:xfrm>
          <a:off x="1697770" y="2397095"/>
          <a:ext cx="5559455" cy="3756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1333500" y="1492332"/>
            <a:ext cx="7086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Activation “Package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” of incentives &amp; support services</a:t>
            </a:r>
          </a:p>
        </p:txBody>
      </p:sp>
    </p:spTree>
    <p:extLst>
      <p:ext uri="{BB962C8B-B14F-4D97-AF65-F5344CB8AC3E}">
        <p14:creationId xmlns:p14="http://schemas.microsoft.com/office/powerpoint/2010/main" val="153255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4165" y="96813"/>
            <a:ext cx="7659972" cy="1004341"/>
          </a:xfrm>
        </p:spPr>
        <p:txBody>
          <a:bodyPr>
            <a:noAutofit/>
          </a:bodyPr>
          <a:lstStyle/>
          <a:p>
            <a:pPr algn="l"/>
            <a:r>
              <a:rPr lang="en-US" b="1" dirty="0"/>
              <a:t>Activation is for both the inactive and those who are active but without a job</a:t>
            </a:r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230644"/>
              </p:ext>
            </p:extLst>
          </p:nvPr>
        </p:nvGraphicFramePr>
        <p:xfrm>
          <a:off x="796637" y="1425876"/>
          <a:ext cx="7481455" cy="3993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21"/>
          <p:cNvSpPr txBox="1"/>
          <p:nvPr/>
        </p:nvSpPr>
        <p:spPr>
          <a:xfrm>
            <a:off x="6269183" y="2905053"/>
            <a:ext cx="2365152" cy="1160077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            Non-Poor</a:t>
            </a:r>
          </a:p>
          <a:p>
            <a:endParaRPr lang="en-US" sz="1400" dirty="0"/>
          </a:p>
          <a:p>
            <a:r>
              <a:rPr lang="en-US" sz="1400" dirty="0" smtClean="0"/>
              <a:t>            Poor</a:t>
            </a:r>
          </a:p>
          <a:p>
            <a:endParaRPr lang="en-US" sz="1400" dirty="0"/>
          </a:p>
          <a:p>
            <a:r>
              <a:rPr lang="en-US" sz="1400" dirty="0" smtClean="0"/>
              <a:t>            SSN-Beneficiaries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338455" y="2972285"/>
            <a:ext cx="346364" cy="20170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38455" y="3375697"/>
            <a:ext cx="346364" cy="2017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38455" y="3846344"/>
            <a:ext cx="346364" cy="2017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25"/>
          <p:cNvSpPr txBox="1"/>
          <p:nvPr/>
        </p:nvSpPr>
        <p:spPr>
          <a:xfrm>
            <a:off x="796637" y="1560346"/>
            <a:ext cx="1454727" cy="5599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C00000"/>
            </a:solidFill>
          </a:ln>
        </p:spPr>
        <p:txBody>
          <a:bodyPr wrap="square" lIns="82058" tIns="41029" rIns="82058" bIns="41029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INACTIVE</a:t>
            </a:r>
          </a:p>
          <a:p>
            <a:pPr algn="ctr"/>
            <a:r>
              <a:rPr lang="en-US" sz="1300" dirty="0" smtClean="0"/>
              <a:t>Out of the LF</a:t>
            </a:r>
            <a:endParaRPr lang="en-US" sz="1300" dirty="0"/>
          </a:p>
        </p:txBody>
      </p:sp>
      <p:sp>
        <p:nvSpPr>
          <p:cNvPr id="11" name="TextBox 26"/>
          <p:cNvSpPr txBox="1"/>
          <p:nvPr/>
        </p:nvSpPr>
        <p:spPr>
          <a:xfrm>
            <a:off x="5715001" y="1493109"/>
            <a:ext cx="1662545" cy="8523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C00000"/>
            </a:solidFill>
          </a:ln>
        </p:spPr>
        <p:txBody>
          <a:bodyPr wrap="square" lIns="82058" tIns="41029" rIns="82058" bIns="41029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WITHOUT  A  JOB</a:t>
            </a:r>
          </a:p>
          <a:p>
            <a:pPr algn="ctr"/>
            <a:r>
              <a:rPr lang="en-US" sz="1300" dirty="0"/>
              <a:t>b</a:t>
            </a:r>
            <a:r>
              <a:rPr lang="en-US" sz="1300" dirty="0" smtClean="0"/>
              <a:t>ut active</a:t>
            </a:r>
            <a:endParaRPr lang="en-US" sz="1300" dirty="0"/>
          </a:p>
        </p:txBody>
      </p:sp>
      <p:sp>
        <p:nvSpPr>
          <p:cNvPr id="12" name="Down Arrow 11"/>
          <p:cNvSpPr/>
          <p:nvPr/>
        </p:nvSpPr>
        <p:spPr>
          <a:xfrm>
            <a:off x="3567547" y="3779109"/>
            <a:ext cx="138545" cy="147917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4801522">
            <a:off x="4715925" y="1993741"/>
            <a:ext cx="157291" cy="16329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6923980">
            <a:off x="2324321" y="1860514"/>
            <a:ext cx="160804" cy="194794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TextBox 19"/>
          <p:cNvSpPr txBox="1"/>
          <p:nvPr/>
        </p:nvSpPr>
        <p:spPr>
          <a:xfrm rot="20139327">
            <a:off x="3604783" y="2380284"/>
            <a:ext cx="2147455" cy="298303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Increase Employability</a:t>
            </a:r>
            <a:endParaRPr lang="en-US" sz="1400" dirty="0"/>
          </a:p>
        </p:txBody>
      </p:sp>
      <p:sp>
        <p:nvSpPr>
          <p:cNvPr id="16" name="TextBox 20"/>
          <p:cNvSpPr txBox="1"/>
          <p:nvPr/>
        </p:nvSpPr>
        <p:spPr>
          <a:xfrm rot="5400000">
            <a:off x="3104781" y="4281510"/>
            <a:ext cx="1787488" cy="513747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Increase Productivity</a:t>
            </a:r>
            <a:endParaRPr lang="en-US" sz="1400" dirty="0"/>
          </a:p>
        </p:txBody>
      </p:sp>
      <p:sp>
        <p:nvSpPr>
          <p:cNvPr id="17" name="TextBox 27"/>
          <p:cNvSpPr txBox="1"/>
          <p:nvPr/>
        </p:nvSpPr>
        <p:spPr>
          <a:xfrm rot="1554842">
            <a:off x="1864836" y="2572577"/>
            <a:ext cx="1857016" cy="298303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Activate  into the LM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2617022" y="5691395"/>
            <a:ext cx="1901051" cy="6353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WITH A JOB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3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 Unicode MS"/>
        <a:ea typeface="Times New Roman"/>
        <a:cs typeface="Times New Roman"/>
      </a:majorFont>
      <a:minorFont>
        <a:latin typeface="Arial Unicode MS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8F8F8"/>
        </a:solidFill>
        <a:ln w="254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F5F5F"/>
            </a:solidFill>
            <a:effectLst/>
            <a:latin typeface="Arial Unicode MS" pitchFamily="-110" charset="0"/>
            <a:ea typeface="Times New Roman" pitchFamily="-110" charset="0"/>
            <a:cs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8F8F8"/>
        </a:solidFill>
        <a:ln w="254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F5F5F"/>
            </a:solidFill>
            <a:effectLst/>
            <a:latin typeface="Arial Unicode MS" pitchFamily="-110" charset="0"/>
            <a:ea typeface="Times New Roman" pitchFamily="-110" charset="0"/>
            <a:cs typeface="Times New Roman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808080"/>
        </a:dk1>
        <a:lt1>
          <a:srgbClr val="FFFFFF"/>
        </a:lt1>
        <a:dk2>
          <a:srgbClr val="0033CC"/>
        </a:dk2>
        <a:lt2>
          <a:srgbClr val="DDFFFF"/>
        </a:lt2>
        <a:accent1>
          <a:srgbClr val="FFFFFF"/>
        </a:accent1>
        <a:accent2>
          <a:srgbClr val="3333CC"/>
        </a:accent2>
        <a:accent3>
          <a:srgbClr val="AAADE2"/>
        </a:accent3>
        <a:accent4>
          <a:srgbClr val="DADADA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808080"/>
        </a:dk1>
        <a:lt1>
          <a:srgbClr val="FFFFFF"/>
        </a:lt1>
        <a:dk2>
          <a:srgbClr val="000099"/>
        </a:dk2>
        <a:lt2>
          <a:srgbClr val="FFF645"/>
        </a:lt2>
        <a:accent1>
          <a:srgbClr val="FFFFFF"/>
        </a:accent1>
        <a:accent2>
          <a:srgbClr val="3333CC"/>
        </a:accent2>
        <a:accent3>
          <a:srgbClr val="AAAACA"/>
        </a:accent3>
        <a:accent4>
          <a:srgbClr val="DADADA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808080"/>
        </a:dk1>
        <a:lt1>
          <a:srgbClr val="FFFFFF"/>
        </a:lt1>
        <a:dk2>
          <a:srgbClr val="003399"/>
        </a:dk2>
        <a:lt2>
          <a:srgbClr val="FFF645"/>
        </a:lt2>
        <a:accent1>
          <a:srgbClr val="FFFFFF"/>
        </a:accent1>
        <a:accent2>
          <a:srgbClr val="FF9966"/>
        </a:accent2>
        <a:accent3>
          <a:srgbClr val="AAADCA"/>
        </a:accent3>
        <a:accent4>
          <a:srgbClr val="DADADA"/>
        </a:accent4>
        <a:accent5>
          <a:srgbClr val="FFFFFF"/>
        </a:accent5>
        <a:accent6>
          <a:srgbClr val="E78A5C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80808"/>
        </a:dk1>
        <a:lt1>
          <a:srgbClr val="DDDDDD"/>
        </a:lt1>
        <a:dk2>
          <a:srgbClr val="080808"/>
        </a:dk2>
        <a:lt2>
          <a:srgbClr val="808080"/>
        </a:lt2>
        <a:accent1>
          <a:srgbClr val="FFFFFF"/>
        </a:accent1>
        <a:accent2>
          <a:srgbClr val="FF9966"/>
        </a:accent2>
        <a:accent3>
          <a:srgbClr val="EBEBEB"/>
        </a:accent3>
        <a:accent4>
          <a:srgbClr val="060606"/>
        </a:accent4>
        <a:accent5>
          <a:srgbClr val="FFFFFF"/>
        </a:accent5>
        <a:accent6>
          <a:srgbClr val="E78A5C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80808"/>
        </a:dk1>
        <a:lt1>
          <a:srgbClr val="EAEAEA"/>
        </a:lt1>
        <a:dk2>
          <a:srgbClr val="080808"/>
        </a:dk2>
        <a:lt2>
          <a:srgbClr val="808080"/>
        </a:lt2>
        <a:accent1>
          <a:srgbClr val="FFFFFF"/>
        </a:accent1>
        <a:accent2>
          <a:srgbClr val="FF9966"/>
        </a:accent2>
        <a:accent3>
          <a:srgbClr val="F3F3F3"/>
        </a:accent3>
        <a:accent4>
          <a:srgbClr val="060606"/>
        </a:accent4>
        <a:accent5>
          <a:srgbClr val="FFFFFF"/>
        </a:accent5>
        <a:accent6>
          <a:srgbClr val="E78A5C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15940</TotalTime>
  <Words>2554</Words>
  <Application>Microsoft Office PowerPoint</Application>
  <PresentationFormat>On-screen Show (4:3)</PresentationFormat>
  <Paragraphs>550</Paragraphs>
  <Slides>40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Default Design</vt:lpstr>
      <vt:lpstr>Activation and Smart Safety Nets  in the Western Balkans  Boryana Gotcheva &amp; Aylin Isik-Dikmelik Vienna, March 4, 2014</vt:lpstr>
      <vt:lpstr>Outline</vt:lpstr>
      <vt:lpstr>The Challenge</vt:lpstr>
      <vt:lpstr>Daunting jobs challenge with low activity and employment rates …</vt:lpstr>
      <vt:lpstr> …and unemployment rates that are among the highest in Europe </vt:lpstr>
      <vt:lpstr>What is activation?</vt:lpstr>
      <vt:lpstr>Key building blocks of activation</vt:lpstr>
      <vt:lpstr>Promoting Employability and reducing reliance on social transfers</vt:lpstr>
      <vt:lpstr>Activation is for both the inactive and those who are active but without a job</vt:lpstr>
      <vt:lpstr>The Western Balkans Activation and Smart Safety Nets Study</vt:lpstr>
      <vt:lpstr>Framework for the analysis</vt:lpstr>
      <vt:lpstr>Coverage of countries and activities</vt:lpstr>
      <vt:lpstr>Activation for Who? Profiling: SERBIA</vt:lpstr>
      <vt:lpstr>Analytical framework to analyze constraints to employment of safety nets beneficiaries</vt:lpstr>
      <vt:lpstr>Objective of “Profiling” of Social Safety Net beneficiaries</vt:lpstr>
      <vt:lpstr>Who can be “activated”? </vt:lpstr>
      <vt:lpstr>More than half of population in Serbia are “work-able”  (potentially “activable”)</vt:lpstr>
      <vt:lpstr>SSN beneficiaries represent only a small fraction of the work-able population</vt:lpstr>
      <vt:lpstr>SSN Beneficiaries more likely to be unemployed or inactive or have low-quality jobs</vt:lpstr>
      <vt:lpstr>Which could be largely explained by lower educational attainment</vt:lpstr>
      <vt:lpstr>Work-able SSN beneficiaries display greater caretaking needs than the work-ready population as a whole</vt:lpstr>
      <vt:lpstr>Latent Class Analysis: SERBIA</vt:lpstr>
      <vt:lpstr>These groups display different employability &amp; labor supply constraints… </vt:lpstr>
      <vt:lpstr>… Which call for different packages of services </vt:lpstr>
      <vt:lpstr>(Dis)Incentives in Benefit Design </vt:lpstr>
      <vt:lpstr>FYR Macedonia Social Financial Assistance</vt:lpstr>
      <vt:lpstr>SFA design implies both incentives and disincentives to work</vt:lpstr>
      <vt:lpstr>Work incentives exist mainly as work  requirements  </vt:lpstr>
      <vt:lpstr>Additional incentives exist</vt:lpstr>
      <vt:lpstr>Disincentives for work stem from the SFA benefit formula </vt:lpstr>
      <vt:lpstr>Disincentives could emerge from the design of activation measures</vt:lpstr>
      <vt:lpstr>Overall, modern social assistance programs for work able poor have more incentives for activation</vt:lpstr>
      <vt:lpstr>Institutional Readiness for Activation Policies  </vt:lpstr>
      <vt:lpstr>Two main service delivery mechanisms in the region… … which are not coordinated</vt:lpstr>
      <vt:lpstr>Labor market institutions in place, but capacity for activation on a large scale  still insufficient</vt:lpstr>
      <vt:lpstr>Going forward: activation agenda much broader than just focusing on addressing welfare dependency </vt:lpstr>
      <vt:lpstr>Next steps in the broader activation agenda   </vt:lpstr>
      <vt:lpstr>Next steps in the broader activation agenda   </vt:lpstr>
      <vt:lpstr>PowerPoint Presentation</vt:lpstr>
      <vt:lpstr>Latent Class Analysis: SERBIA</vt:lpstr>
    </vt:vector>
  </TitlesOfParts>
  <Company>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Health, Nutrition, and Population  in Latin America &amp; the Caribbean  The World Bank’s Perspective 2002  Evangeline Javier</dc:title>
  <dc:creator>Kurowski</dc:creator>
  <cp:lastModifiedBy>Aylin Isik-Dikmelik</cp:lastModifiedBy>
  <cp:revision>719</cp:revision>
  <dcterms:created xsi:type="dcterms:W3CDTF">2010-08-05T21:25:51Z</dcterms:created>
  <dcterms:modified xsi:type="dcterms:W3CDTF">2014-03-05T17:39:12Z</dcterms:modified>
</cp:coreProperties>
</file>