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2"/>
  </p:notesMasterIdLst>
  <p:handoutMasterIdLst>
    <p:handoutMasterId r:id="rId33"/>
  </p:handoutMasterIdLst>
  <p:sldIdLst>
    <p:sldId id="259" r:id="rId2"/>
    <p:sldId id="791" r:id="rId3"/>
    <p:sldId id="847" r:id="rId4"/>
    <p:sldId id="827" r:id="rId5"/>
    <p:sldId id="828" r:id="rId6"/>
    <p:sldId id="857" r:id="rId7"/>
    <p:sldId id="831" r:id="rId8"/>
    <p:sldId id="830" r:id="rId9"/>
    <p:sldId id="848" r:id="rId10"/>
    <p:sldId id="801" r:id="rId11"/>
    <p:sldId id="804" r:id="rId12"/>
    <p:sldId id="832" r:id="rId13"/>
    <p:sldId id="851" r:id="rId14"/>
    <p:sldId id="852" r:id="rId15"/>
    <p:sldId id="853" r:id="rId16"/>
    <p:sldId id="837" r:id="rId17"/>
    <p:sldId id="838" r:id="rId18"/>
    <p:sldId id="858" r:id="rId19"/>
    <p:sldId id="849" r:id="rId20"/>
    <p:sldId id="813" r:id="rId21"/>
    <p:sldId id="854" r:id="rId22"/>
    <p:sldId id="816" r:id="rId23"/>
    <p:sldId id="819" r:id="rId24"/>
    <p:sldId id="860" r:id="rId25"/>
    <p:sldId id="820" r:id="rId26"/>
    <p:sldId id="821" r:id="rId27"/>
    <p:sldId id="850" r:id="rId28"/>
    <p:sldId id="855" r:id="rId29"/>
    <p:sldId id="856" r:id="rId30"/>
    <p:sldId id="859" r:id="rId3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74332" initials="W" lastIdx="19" clrIdx="0"/>
  <p:cmAuthor id="1" name="wb200856" initials="w" lastIdx="1" clrIdx="1"/>
  <p:cmAuthor id="2" name="Matteo Morgandi" initials="MM"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640"/>
    <a:srgbClr val="519BAF"/>
    <a:srgbClr val="008000"/>
    <a:srgbClr val="FF9900"/>
    <a:srgbClr val="004F9E"/>
    <a:srgbClr val="FF6600"/>
    <a:srgbClr val="0066CC"/>
    <a:srgbClr val="684522"/>
    <a:srgbClr val="006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5045" autoAdjust="0"/>
  </p:normalViewPr>
  <p:slideViewPr>
    <p:cSldViewPr snapToGrid="0">
      <p:cViewPr>
        <p:scale>
          <a:sx n="90" d="100"/>
          <a:sy n="90" d="100"/>
        </p:scale>
        <p:origin x="-156" y="-72"/>
      </p:cViewPr>
      <p:guideLst>
        <p:guide orient="horz" pos="3831"/>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50472-998D-4BD9-BC27-9FE0786191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6D3936-8744-44BE-B5F6-C63B9D5E2BF7}">
      <dgm:prSet custT="1"/>
      <dgm:spPr>
        <a:solidFill>
          <a:schemeClr val="accent2">
            <a:lumMod val="60000"/>
            <a:lumOff val="40000"/>
          </a:schemeClr>
        </a:solidFill>
      </dgm:spPr>
      <dgm:t>
        <a:bodyPr/>
        <a:lstStyle/>
        <a:p>
          <a:pPr rtl="0"/>
          <a:r>
            <a:rPr lang="en-US" sz="3200" dirty="0" smtClean="0"/>
            <a:t>1: Stock-taking</a:t>
          </a:r>
          <a:endParaRPr lang="en-US" sz="3200" dirty="0"/>
        </a:p>
      </dgm:t>
    </dgm:pt>
    <dgm:pt modelId="{6E8EAFD6-E23B-4487-B4A6-C410EEE94D47}" type="parTrans" cxnId="{EDDD4321-C83B-490F-BF55-3B1953F63967}">
      <dgm:prSet/>
      <dgm:spPr/>
      <dgm:t>
        <a:bodyPr/>
        <a:lstStyle/>
        <a:p>
          <a:endParaRPr lang="en-US" sz="1600"/>
        </a:p>
      </dgm:t>
    </dgm:pt>
    <dgm:pt modelId="{59874BA0-EB5B-4179-9730-E2EFC55D065C}" type="sibTrans" cxnId="{EDDD4321-C83B-490F-BF55-3B1953F63967}">
      <dgm:prSet/>
      <dgm:spPr/>
      <dgm:t>
        <a:bodyPr/>
        <a:lstStyle/>
        <a:p>
          <a:endParaRPr lang="en-US" sz="1600"/>
        </a:p>
      </dgm:t>
    </dgm:pt>
    <dgm:pt modelId="{16311E4D-3A52-412E-A136-499C7073DE19}">
      <dgm:prSet custT="1"/>
      <dgm:spPr>
        <a:solidFill>
          <a:schemeClr val="accent2">
            <a:lumMod val="60000"/>
            <a:lumOff val="40000"/>
          </a:schemeClr>
        </a:solidFill>
      </dgm:spPr>
      <dgm:t>
        <a:bodyPr/>
        <a:lstStyle/>
        <a:p>
          <a:pPr rtl="0"/>
          <a:r>
            <a:rPr lang="en-US" sz="1600" dirty="0" smtClean="0"/>
            <a:t>Identify models that could be applicable to Europe and Central Asia (ECA) PES, and test them through analysis of administrative data </a:t>
          </a:r>
          <a:endParaRPr lang="en-US" sz="1600" dirty="0"/>
        </a:p>
      </dgm:t>
    </dgm:pt>
    <dgm:pt modelId="{4F3F17B6-D943-43BC-BC35-9AFAA3990BDD}" type="parTrans" cxnId="{253C7596-49B8-4DAA-BDD4-05C353743A25}">
      <dgm:prSet/>
      <dgm:spPr/>
      <dgm:t>
        <a:bodyPr/>
        <a:lstStyle/>
        <a:p>
          <a:endParaRPr lang="en-US" sz="1600"/>
        </a:p>
      </dgm:t>
    </dgm:pt>
    <dgm:pt modelId="{7C2A6ED4-D635-4639-828D-28D262B9F0B7}" type="sibTrans" cxnId="{253C7596-49B8-4DAA-BDD4-05C353743A25}">
      <dgm:prSet/>
      <dgm:spPr/>
      <dgm:t>
        <a:bodyPr/>
        <a:lstStyle/>
        <a:p>
          <a:endParaRPr lang="en-US" sz="1600"/>
        </a:p>
      </dgm:t>
    </dgm:pt>
    <dgm:pt modelId="{BA22B076-1B46-49E3-B6BB-BD3B66718BD0}">
      <dgm:prSet custT="1"/>
      <dgm:spPr>
        <a:solidFill>
          <a:schemeClr val="accent2">
            <a:lumMod val="75000"/>
          </a:schemeClr>
        </a:solidFill>
      </dgm:spPr>
      <dgm:t>
        <a:bodyPr/>
        <a:lstStyle/>
        <a:p>
          <a:pPr rtl="0"/>
          <a:r>
            <a:rPr lang="en-US" sz="1600" dirty="0" smtClean="0"/>
            <a:t>Share knowledge with PES in ECA region and explore possible pilots </a:t>
          </a:r>
          <a:endParaRPr lang="en-US" sz="1600" dirty="0"/>
        </a:p>
      </dgm:t>
    </dgm:pt>
    <dgm:pt modelId="{E9A8FF8B-294A-4F33-8455-B466A23E3DD0}" type="parTrans" cxnId="{06A7639A-2116-4CDC-9233-C8E42580F6BB}">
      <dgm:prSet/>
      <dgm:spPr/>
      <dgm:t>
        <a:bodyPr/>
        <a:lstStyle/>
        <a:p>
          <a:endParaRPr lang="en-US" sz="1600"/>
        </a:p>
      </dgm:t>
    </dgm:pt>
    <dgm:pt modelId="{8CA8A702-8A27-497A-BE4F-AB33E2889141}" type="sibTrans" cxnId="{06A7639A-2116-4CDC-9233-C8E42580F6BB}">
      <dgm:prSet/>
      <dgm:spPr/>
      <dgm:t>
        <a:bodyPr/>
        <a:lstStyle/>
        <a:p>
          <a:endParaRPr lang="en-US" sz="1600"/>
        </a:p>
      </dgm:t>
    </dgm:pt>
    <dgm:pt modelId="{0679DDB4-4573-45C5-932D-D5889C06D13F}">
      <dgm:prSet custT="1"/>
      <dgm:spPr>
        <a:solidFill>
          <a:schemeClr val="accent2">
            <a:lumMod val="50000"/>
          </a:schemeClr>
        </a:solidFill>
      </dgm:spPr>
      <dgm:t>
        <a:bodyPr/>
        <a:lstStyle/>
        <a:p>
          <a:pPr rtl="0"/>
          <a:r>
            <a:rPr lang="en-US" sz="2800" dirty="0" smtClean="0"/>
            <a:t>4: Dissemination</a:t>
          </a:r>
          <a:endParaRPr lang="en-US" sz="2800" dirty="0"/>
        </a:p>
      </dgm:t>
    </dgm:pt>
    <dgm:pt modelId="{85A23244-1A49-402A-A7DF-E1FADA4F484C}" type="parTrans" cxnId="{26166D3C-B0F0-4CB8-8848-A156D510922A}">
      <dgm:prSet/>
      <dgm:spPr/>
      <dgm:t>
        <a:bodyPr/>
        <a:lstStyle/>
        <a:p>
          <a:endParaRPr lang="en-US" sz="1600"/>
        </a:p>
      </dgm:t>
    </dgm:pt>
    <dgm:pt modelId="{C36AC6C0-571E-4478-93E7-63B70897D592}" type="sibTrans" cxnId="{26166D3C-B0F0-4CB8-8848-A156D510922A}">
      <dgm:prSet/>
      <dgm:spPr/>
      <dgm:t>
        <a:bodyPr/>
        <a:lstStyle/>
        <a:p>
          <a:endParaRPr lang="en-US" sz="1600"/>
        </a:p>
      </dgm:t>
    </dgm:pt>
    <dgm:pt modelId="{F02BA278-1999-423B-B3FC-BF8F99638593}">
      <dgm:prSet custT="1"/>
      <dgm:spPr>
        <a:solidFill>
          <a:schemeClr val="accent2">
            <a:lumMod val="40000"/>
            <a:lumOff val="60000"/>
          </a:schemeClr>
        </a:solidFill>
      </dgm:spPr>
      <dgm:t>
        <a:bodyPr/>
        <a:lstStyle/>
        <a:p>
          <a:pPr rtl="0"/>
          <a:r>
            <a:rPr lang="en-US" sz="1600" dirty="0" smtClean="0"/>
            <a:t>Partner with Public Employment Services (PES) in OECD countries to capture best practices on jobseeker profiling</a:t>
          </a:r>
          <a:endParaRPr lang="en-US" sz="1600" dirty="0"/>
        </a:p>
      </dgm:t>
    </dgm:pt>
    <dgm:pt modelId="{19A170FD-4E06-4CFE-878D-3D5D609B7856}" type="parTrans" cxnId="{7C7E603E-FE8D-4E55-8AD0-8B5D56829036}">
      <dgm:prSet/>
      <dgm:spPr/>
      <dgm:t>
        <a:bodyPr/>
        <a:lstStyle/>
        <a:p>
          <a:endParaRPr lang="en-US" sz="1600"/>
        </a:p>
      </dgm:t>
    </dgm:pt>
    <dgm:pt modelId="{E2F9FA61-7696-485D-A6D7-91BAACC37634}" type="sibTrans" cxnId="{7C7E603E-FE8D-4E55-8AD0-8B5D56829036}">
      <dgm:prSet/>
      <dgm:spPr/>
      <dgm:t>
        <a:bodyPr/>
        <a:lstStyle/>
        <a:p>
          <a:endParaRPr lang="en-US" sz="1600"/>
        </a:p>
      </dgm:t>
    </dgm:pt>
    <dgm:pt modelId="{9BB68BA7-7733-4976-94AA-EFF22B260442}">
      <dgm:prSet custT="1"/>
      <dgm:spPr>
        <a:solidFill>
          <a:schemeClr val="accent2">
            <a:lumMod val="75000"/>
          </a:schemeClr>
        </a:solidFill>
      </dgm:spPr>
      <dgm:t>
        <a:bodyPr/>
        <a:lstStyle/>
        <a:p>
          <a:pPr rtl="0"/>
          <a:r>
            <a:rPr lang="en-US" sz="3200" dirty="0" smtClean="0"/>
            <a:t>3: Sharing with clients</a:t>
          </a:r>
          <a:endParaRPr lang="en-US" sz="3200" dirty="0"/>
        </a:p>
      </dgm:t>
    </dgm:pt>
    <dgm:pt modelId="{340A4808-CFCD-4476-9977-90BB633349A4}" type="parTrans" cxnId="{26B20146-7EEB-4459-92B3-19838A9ABECB}">
      <dgm:prSet/>
      <dgm:spPr/>
      <dgm:t>
        <a:bodyPr/>
        <a:lstStyle/>
        <a:p>
          <a:endParaRPr lang="en-US" sz="1600"/>
        </a:p>
      </dgm:t>
    </dgm:pt>
    <dgm:pt modelId="{8A8E11EF-5E50-4021-AC84-E3F97A2CBDE8}" type="sibTrans" cxnId="{26B20146-7EEB-4459-92B3-19838A9ABECB}">
      <dgm:prSet/>
      <dgm:spPr/>
      <dgm:t>
        <a:bodyPr/>
        <a:lstStyle/>
        <a:p>
          <a:endParaRPr lang="en-US" sz="1600"/>
        </a:p>
      </dgm:t>
    </dgm:pt>
    <dgm:pt modelId="{EB666A84-E64D-40E5-AC14-5F856E49AF05}">
      <dgm:prSet custT="1"/>
      <dgm:spPr>
        <a:solidFill>
          <a:schemeClr val="accent2">
            <a:lumMod val="50000"/>
          </a:schemeClr>
        </a:solidFill>
      </dgm:spPr>
      <dgm:t>
        <a:bodyPr/>
        <a:lstStyle/>
        <a:p>
          <a:pPr rtl="0"/>
          <a:r>
            <a:rPr lang="en-US" sz="1600" dirty="0" smtClean="0"/>
            <a:t>Enhance knowledge of all stakeholders through a Knowledge Brief, analytical paper, and conference</a:t>
          </a:r>
          <a:endParaRPr lang="en-US" sz="1600" dirty="0"/>
        </a:p>
      </dgm:t>
    </dgm:pt>
    <dgm:pt modelId="{94120E15-2564-4635-9218-54569B19E2BA}" type="parTrans" cxnId="{FFB70FCA-0917-479D-ACBD-25C6A346C4E0}">
      <dgm:prSet/>
      <dgm:spPr/>
      <dgm:t>
        <a:bodyPr/>
        <a:lstStyle/>
        <a:p>
          <a:endParaRPr lang="en-US" sz="1600"/>
        </a:p>
      </dgm:t>
    </dgm:pt>
    <dgm:pt modelId="{FC552C20-1D90-40D3-A0CA-327ADF0A9097}" type="sibTrans" cxnId="{FFB70FCA-0917-479D-ACBD-25C6A346C4E0}">
      <dgm:prSet/>
      <dgm:spPr/>
      <dgm:t>
        <a:bodyPr/>
        <a:lstStyle/>
        <a:p>
          <a:endParaRPr lang="en-US" sz="1600"/>
        </a:p>
      </dgm:t>
    </dgm:pt>
    <dgm:pt modelId="{8A300BF2-36C4-4432-99F5-4433992B9BD9}">
      <dgm:prSet custT="1"/>
      <dgm:spPr>
        <a:solidFill>
          <a:schemeClr val="accent2">
            <a:lumMod val="75000"/>
          </a:schemeClr>
        </a:solidFill>
      </dgm:spPr>
      <dgm:t>
        <a:bodyPr/>
        <a:lstStyle/>
        <a:p>
          <a:pPr rtl="0"/>
          <a:r>
            <a:rPr lang="en-US" sz="3200" dirty="0" smtClean="0"/>
            <a:t>2: Adaptation</a:t>
          </a:r>
          <a:endParaRPr lang="en-US" sz="3200" dirty="0"/>
        </a:p>
      </dgm:t>
    </dgm:pt>
    <dgm:pt modelId="{D852A8B4-22D1-43F5-92A2-F4BD59F139AC}" type="sibTrans" cxnId="{CBFBDDD9-24EE-46EA-B9FF-C7FE5E112E3E}">
      <dgm:prSet/>
      <dgm:spPr/>
      <dgm:t>
        <a:bodyPr/>
        <a:lstStyle/>
        <a:p>
          <a:endParaRPr lang="en-US" sz="1600"/>
        </a:p>
      </dgm:t>
    </dgm:pt>
    <dgm:pt modelId="{C4773365-96AC-4AFE-94B8-F26A14871AE0}" type="parTrans" cxnId="{CBFBDDD9-24EE-46EA-B9FF-C7FE5E112E3E}">
      <dgm:prSet/>
      <dgm:spPr/>
      <dgm:t>
        <a:bodyPr/>
        <a:lstStyle/>
        <a:p>
          <a:endParaRPr lang="en-US" sz="1600"/>
        </a:p>
      </dgm:t>
    </dgm:pt>
    <dgm:pt modelId="{CB6DA7AE-29F0-4C33-B1E1-6E83EDB736D3}" type="pres">
      <dgm:prSet presAssocID="{F7150472-998D-4BD9-BC27-9FE0786191C6}" presName="Name0" presStyleCnt="0">
        <dgm:presLayoutVars>
          <dgm:dir/>
          <dgm:animLvl val="lvl"/>
          <dgm:resizeHandles val="exact"/>
        </dgm:presLayoutVars>
      </dgm:prSet>
      <dgm:spPr/>
      <dgm:t>
        <a:bodyPr/>
        <a:lstStyle/>
        <a:p>
          <a:endParaRPr lang="en-US"/>
        </a:p>
      </dgm:t>
    </dgm:pt>
    <dgm:pt modelId="{B7C87775-CBC0-4831-ACF1-E478C2EF9941}" type="pres">
      <dgm:prSet presAssocID="{366D3936-8744-44BE-B5F6-C63B9D5E2BF7}" presName="linNode" presStyleCnt="0"/>
      <dgm:spPr/>
    </dgm:pt>
    <dgm:pt modelId="{29B40946-988E-4560-8A97-5CF081F94591}" type="pres">
      <dgm:prSet presAssocID="{366D3936-8744-44BE-B5F6-C63B9D5E2BF7}" presName="parentText" presStyleLbl="node1" presStyleIdx="0" presStyleCnt="4">
        <dgm:presLayoutVars>
          <dgm:chMax val="1"/>
          <dgm:bulletEnabled val="1"/>
        </dgm:presLayoutVars>
      </dgm:prSet>
      <dgm:spPr/>
      <dgm:t>
        <a:bodyPr/>
        <a:lstStyle/>
        <a:p>
          <a:endParaRPr lang="en-US"/>
        </a:p>
      </dgm:t>
    </dgm:pt>
    <dgm:pt modelId="{13A037CB-A532-4BBB-B9F4-D2D376C61FEA}" type="pres">
      <dgm:prSet presAssocID="{366D3936-8744-44BE-B5F6-C63B9D5E2BF7}" presName="descendantText" presStyleLbl="alignAccFollowNode1" presStyleIdx="0" presStyleCnt="4">
        <dgm:presLayoutVars>
          <dgm:bulletEnabled val="1"/>
        </dgm:presLayoutVars>
      </dgm:prSet>
      <dgm:spPr/>
      <dgm:t>
        <a:bodyPr/>
        <a:lstStyle/>
        <a:p>
          <a:endParaRPr lang="en-US"/>
        </a:p>
      </dgm:t>
    </dgm:pt>
    <dgm:pt modelId="{78CFE081-53DA-46F5-B537-F8B5D9723EE3}" type="pres">
      <dgm:prSet presAssocID="{59874BA0-EB5B-4179-9730-E2EFC55D065C}" presName="sp" presStyleCnt="0"/>
      <dgm:spPr/>
    </dgm:pt>
    <dgm:pt modelId="{2AAAA220-78BB-4646-84A2-7E40F4B3E791}" type="pres">
      <dgm:prSet presAssocID="{8A300BF2-36C4-4432-99F5-4433992B9BD9}" presName="linNode" presStyleCnt="0"/>
      <dgm:spPr/>
    </dgm:pt>
    <dgm:pt modelId="{2392F1B6-8AA1-4396-A078-E78A737B972C}" type="pres">
      <dgm:prSet presAssocID="{8A300BF2-36C4-4432-99F5-4433992B9BD9}" presName="parentText" presStyleLbl="node1" presStyleIdx="1" presStyleCnt="4">
        <dgm:presLayoutVars>
          <dgm:chMax val="1"/>
          <dgm:bulletEnabled val="1"/>
        </dgm:presLayoutVars>
      </dgm:prSet>
      <dgm:spPr/>
      <dgm:t>
        <a:bodyPr/>
        <a:lstStyle/>
        <a:p>
          <a:endParaRPr lang="en-US"/>
        </a:p>
      </dgm:t>
    </dgm:pt>
    <dgm:pt modelId="{41312C04-FBDF-45CC-A672-9E0D7FFC53A0}" type="pres">
      <dgm:prSet presAssocID="{8A300BF2-36C4-4432-99F5-4433992B9BD9}" presName="descendantText" presStyleLbl="alignAccFollowNode1" presStyleIdx="1" presStyleCnt="4">
        <dgm:presLayoutVars>
          <dgm:bulletEnabled val="1"/>
        </dgm:presLayoutVars>
      </dgm:prSet>
      <dgm:spPr/>
      <dgm:t>
        <a:bodyPr/>
        <a:lstStyle/>
        <a:p>
          <a:endParaRPr lang="en-US"/>
        </a:p>
      </dgm:t>
    </dgm:pt>
    <dgm:pt modelId="{54541CD4-2783-4DA3-8027-1925F9B63903}" type="pres">
      <dgm:prSet presAssocID="{D852A8B4-22D1-43F5-92A2-F4BD59F139AC}" presName="sp" presStyleCnt="0"/>
      <dgm:spPr/>
    </dgm:pt>
    <dgm:pt modelId="{F1A5A659-C951-4BAE-8D79-B5B1432D3E95}" type="pres">
      <dgm:prSet presAssocID="{9BB68BA7-7733-4976-94AA-EFF22B260442}" presName="linNode" presStyleCnt="0"/>
      <dgm:spPr/>
    </dgm:pt>
    <dgm:pt modelId="{51D71BCA-9401-4E2B-87AE-FC3F2950394C}" type="pres">
      <dgm:prSet presAssocID="{9BB68BA7-7733-4976-94AA-EFF22B260442}" presName="parentText" presStyleLbl="node1" presStyleIdx="2" presStyleCnt="4">
        <dgm:presLayoutVars>
          <dgm:chMax val="1"/>
          <dgm:bulletEnabled val="1"/>
        </dgm:presLayoutVars>
      </dgm:prSet>
      <dgm:spPr/>
      <dgm:t>
        <a:bodyPr/>
        <a:lstStyle/>
        <a:p>
          <a:endParaRPr lang="en-US"/>
        </a:p>
      </dgm:t>
    </dgm:pt>
    <dgm:pt modelId="{F38EC930-2084-48AB-8BDB-2CEAA8C97E6A}" type="pres">
      <dgm:prSet presAssocID="{9BB68BA7-7733-4976-94AA-EFF22B260442}" presName="descendantText" presStyleLbl="alignAccFollowNode1" presStyleIdx="2" presStyleCnt="4" custLinFactNeighborX="3704" custLinFactNeighborY="0">
        <dgm:presLayoutVars>
          <dgm:bulletEnabled val="1"/>
        </dgm:presLayoutVars>
      </dgm:prSet>
      <dgm:spPr/>
      <dgm:t>
        <a:bodyPr/>
        <a:lstStyle/>
        <a:p>
          <a:endParaRPr lang="en-US"/>
        </a:p>
      </dgm:t>
    </dgm:pt>
    <dgm:pt modelId="{73D75C44-2E6F-4A31-BFB0-29DDEE9DDEFC}" type="pres">
      <dgm:prSet presAssocID="{8A8E11EF-5E50-4021-AC84-E3F97A2CBDE8}" presName="sp" presStyleCnt="0"/>
      <dgm:spPr/>
    </dgm:pt>
    <dgm:pt modelId="{1016EA00-CB46-4F88-B5E5-10684C630E6B}" type="pres">
      <dgm:prSet presAssocID="{0679DDB4-4573-45C5-932D-D5889C06D13F}" presName="linNode" presStyleCnt="0"/>
      <dgm:spPr/>
    </dgm:pt>
    <dgm:pt modelId="{A6FFCD95-3DD6-40BB-8578-0B153B6A18BA}" type="pres">
      <dgm:prSet presAssocID="{0679DDB4-4573-45C5-932D-D5889C06D13F}" presName="parentText" presStyleLbl="node1" presStyleIdx="3" presStyleCnt="4" custLinFactNeighborX="-18882" custLinFactNeighborY="5270">
        <dgm:presLayoutVars>
          <dgm:chMax val="1"/>
          <dgm:bulletEnabled val="1"/>
        </dgm:presLayoutVars>
      </dgm:prSet>
      <dgm:spPr/>
      <dgm:t>
        <a:bodyPr/>
        <a:lstStyle/>
        <a:p>
          <a:endParaRPr lang="en-US"/>
        </a:p>
      </dgm:t>
    </dgm:pt>
    <dgm:pt modelId="{E3F6A5EA-0FEF-4E53-99B9-409265B426FF}" type="pres">
      <dgm:prSet presAssocID="{0679DDB4-4573-45C5-932D-D5889C06D13F}" presName="descendantText" presStyleLbl="alignAccFollowNode1" presStyleIdx="3" presStyleCnt="4">
        <dgm:presLayoutVars>
          <dgm:bulletEnabled val="1"/>
        </dgm:presLayoutVars>
      </dgm:prSet>
      <dgm:spPr/>
      <dgm:t>
        <a:bodyPr/>
        <a:lstStyle/>
        <a:p>
          <a:endParaRPr lang="en-US"/>
        </a:p>
      </dgm:t>
    </dgm:pt>
  </dgm:ptLst>
  <dgm:cxnLst>
    <dgm:cxn modelId="{26B20146-7EEB-4459-92B3-19838A9ABECB}" srcId="{F7150472-998D-4BD9-BC27-9FE0786191C6}" destId="{9BB68BA7-7733-4976-94AA-EFF22B260442}" srcOrd="2" destOrd="0" parTransId="{340A4808-CFCD-4476-9977-90BB633349A4}" sibTransId="{8A8E11EF-5E50-4021-AC84-E3F97A2CBDE8}"/>
    <dgm:cxn modelId="{EDDD4321-C83B-490F-BF55-3B1953F63967}" srcId="{F7150472-998D-4BD9-BC27-9FE0786191C6}" destId="{366D3936-8744-44BE-B5F6-C63B9D5E2BF7}" srcOrd="0" destOrd="0" parTransId="{6E8EAFD6-E23B-4487-B4A6-C410EEE94D47}" sibTransId="{59874BA0-EB5B-4179-9730-E2EFC55D065C}"/>
    <dgm:cxn modelId="{8E1FB6DD-D53B-8048-912B-22FB0BDFE9CC}" type="presOf" srcId="{16311E4D-3A52-412E-A136-499C7073DE19}" destId="{41312C04-FBDF-45CC-A672-9E0D7FFC53A0}" srcOrd="0" destOrd="0" presId="urn:microsoft.com/office/officeart/2005/8/layout/vList5"/>
    <dgm:cxn modelId="{DE90DA8A-DD5D-C044-BD61-B015E4A4DAEF}" type="presOf" srcId="{9BB68BA7-7733-4976-94AA-EFF22B260442}" destId="{51D71BCA-9401-4E2B-87AE-FC3F2950394C}" srcOrd="0" destOrd="0" presId="urn:microsoft.com/office/officeart/2005/8/layout/vList5"/>
    <dgm:cxn modelId="{7316C29B-1AC9-504F-B657-A2879F6257FB}" type="presOf" srcId="{BA22B076-1B46-49E3-B6BB-BD3B66718BD0}" destId="{F38EC930-2084-48AB-8BDB-2CEAA8C97E6A}" srcOrd="0" destOrd="0" presId="urn:microsoft.com/office/officeart/2005/8/layout/vList5"/>
    <dgm:cxn modelId="{26166D3C-B0F0-4CB8-8848-A156D510922A}" srcId="{F7150472-998D-4BD9-BC27-9FE0786191C6}" destId="{0679DDB4-4573-45C5-932D-D5889C06D13F}" srcOrd="3" destOrd="0" parTransId="{85A23244-1A49-402A-A7DF-E1FADA4F484C}" sibTransId="{C36AC6C0-571E-4478-93E7-63B70897D592}"/>
    <dgm:cxn modelId="{CBFBDDD9-24EE-46EA-B9FF-C7FE5E112E3E}" srcId="{F7150472-998D-4BD9-BC27-9FE0786191C6}" destId="{8A300BF2-36C4-4432-99F5-4433992B9BD9}" srcOrd="1" destOrd="0" parTransId="{C4773365-96AC-4AFE-94B8-F26A14871AE0}" sibTransId="{D852A8B4-22D1-43F5-92A2-F4BD59F139AC}"/>
    <dgm:cxn modelId="{06A7639A-2116-4CDC-9233-C8E42580F6BB}" srcId="{9BB68BA7-7733-4976-94AA-EFF22B260442}" destId="{BA22B076-1B46-49E3-B6BB-BD3B66718BD0}" srcOrd="0" destOrd="0" parTransId="{E9A8FF8B-294A-4F33-8455-B466A23E3DD0}" sibTransId="{8CA8A702-8A27-497A-BE4F-AB33E2889141}"/>
    <dgm:cxn modelId="{E0A506AC-5A31-464F-BBE2-D2A98C4B44AF}" type="presOf" srcId="{F7150472-998D-4BD9-BC27-9FE0786191C6}" destId="{CB6DA7AE-29F0-4C33-B1E1-6E83EDB736D3}" srcOrd="0" destOrd="0" presId="urn:microsoft.com/office/officeart/2005/8/layout/vList5"/>
    <dgm:cxn modelId="{CB462C77-7DEC-2645-B6DA-C5F6C18FA22C}" type="presOf" srcId="{EB666A84-E64D-40E5-AC14-5F856E49AF05}" destId="{E3F6A5EA-0FEF-4E53-99B9-409265B426FF}" srcOrd="0" destOrd="0" presId="urn:microsoft.com/office/officeart/2005/8/layout/vList5"/>
    <dgm:cxn modelId="{D31DE1EF-EC04-3745-A6CA-4FBF3D71217C}" type="presOf" srcId="{0679DDB4-4573-45C5-932D-D5889C06D13F}" destId="{A6FFCD95-3DD6-40BB-8578-0B153B6A18BA}" srcOrd="0" destOrd="0" presId="urn:microsoft.com/office/officeart/2005/8/layout/vList5"/>
    <dgm:cxn modelId="{FFB70FCA-0917-479D-ACBD-25C6A346C4E0}" srcId="{0679DDB4-4573-45C5-932D-D5889C06D13F}" destId="{EB666A84-E64D-40E5-AC14-5F856E49AF05}" srcOrd="0" destOrd="0" parTransId="{94120E15-2564-4635-9218-54569B19E2BA}" sibTransId="{FC552C20-1D90-40D3-A0CA-327ADF0A9097}"/>
    <dgm:cxn modelId="{7C7E603E-FE8D-4E55-8AD0-8B5D56829036}" srcId="{366D3936-8744-44BE-B5F6-C63B9D5E2BF7}" destId="{F02BA278-1999-423B-B3FC-BF8F99638593}" srcOrd="0" destOrd="0" parTransId="{19A170FD-4E06-4CFE-878D-3D5D609B7856}" sibTransId="{E2F9FA61-7696-485D-A6D7-91BAACC37634}"/>
    <dgm:cxn modelId="{21B022AE-3526-A54C-9C72-195AD9566E64}" type="presOf" srcId="{F02BA278-1999-423B-B3FC-BF8F99638593}" destId="{13A037CB-A532-4BBB-B9F4-D2D376C61FEA}" srcOrd="0" destOrd="0" presId="urn:microsoft.com/office/officeart/2005/8/layout/vList5"/>
    <dgm:cxn modelId="{253C7596-49B8-4DAA-BDD4-05C353743A25}" srcId="{8A300BF2-36C4-4432-99F5-4433992B9BD9}" destId="{16311E4D-3A52-412E-A136-499C7073DE19}" srcOrd="0" destOrd="0" parTransId="{4F3F17B6-D943-43BC-BC35-9AFAA3990BDD}" sibTransId="{7C2A6ED4-D635-4639-828D-28D262B9F0B7}"/>
    <dgm:cxn modelId="{2A92BC20-D7E1-D543-A063-BB7F7159A7F6}" type="presOf" srcId="{8A300BF2-36C4-4432-99F5-4433992B9BD9}" destId="{2392F1B6-8AA1-4396-A078-E78A737B972C}" srcOrd="0" destOrd="0" presId="urn:microsoft.com/office/officeart/2005/8/layout/vList5"/>
    <dgm:cxn modelId="{06DA71AE-47E2-FD45-94EF-ECA7E58445D4}" type="presOf" srcId="{366D3936-8744-44BE-B5F6-C63B9D5E2BF7}" destId="{29B40946-988E-4560-8A97-5CF081F94591}" srcOrd="0" destOrd="0" presId="urn:microsoft.com/office/officeart/2005/8/layout/vList5"/>
    <dgm:cxn modelId="{1D3532EA-53D7-AF46-854E-F2EE29517AEE}" type="presParOf" srcId="{CB6DA7AE-29F0-4C33-B1E1-6E83EDB736D3}" destId="{B7C87775-CBC0-4831-ACF1-E478C2EF9941}" srcOrd="0" destOrd="0" presId="urn:microsoft.com/office/officeart/2005/8/layout/vList5"/>
    <dgm:cxn modelId="{DA21509A-2C3A-564F-A620-80358D27CEAF}" type="presParOf" srcId="{B7C87775-CBC0-4831-ACF1-E478C2EF9941}" destId="{29B40946-988E-4560-8A97-5CF081F94591}" srcOrd="0" destOrd="0" presId="urn:microsoft.com/office/officeart/2005/8/layout/vList5"/>
    <dgm:cxn modelId="{7EB36E93-9022-F744-96AC-0FD8FA10F38C}" type="presParOf" srcId="{B7C87775-CBC0-4831-ACF1-E478C2EF9941}" destId="{13A037CB-A532-4BBB-B9F4-D2D376C61FEA}" srcOrd="1" destOrd="0" presId="urn:microsoft.com/office/officeart/2005/8/layout/vList5"/>
    <dgm:cxn modelId="{D9ECB50E-13B3-5741-8E72-8F14C3341B16}" type="presParOf" srcId="{CB6DA7AE-29F0-4C33-B1E1-6E83EDB736D3}" destId="{78CFE081-53DA-46F5-B537-F8B5D9723EE3}" srcOrd="1" destOrd="0" presId="urn:microsoft.com/office/officeart/2005/8/layout/vList5"/>
    <dgm:cxn modelId="{3BB3EAF0-3CB5-D445-A48B-4CD2A087812E}" type="presParOf" srcId="{CB6DA7AE-29F0-4C33-B1E1-6E83EDB736D3}" destId="{2AAAA220-78BB-4646-84A2-7E40F4B3E791}" srcOrd="2" destOrd="0" presId="urn:microsoft.com/office/officeart/2005/8/layout/vList5"/>
    <dgm:cxn modelId="{E1E41D92-94B6-BC45-A8AA-935AA4DB284A}" type="presParOf" srcId="{2AAAA220-78BB-4646-84A2-7E40F4B3E791}" destId="{2392F1B6-8AA1-4396-A078-E78A737B972C}" srcOrd="0" destOrd="0" presId="urn:microsoft.com/office/officeart/2005/8/layout/vList5"/>
    <dgm:cxn modelId="{1B6D2D30-8AC6-6E40-9B1B-32FD91386A8B}" type="presParOf" srcId="{2AAAA220-78BB-4646-84A2-7E40F4B3E791}" destId="{41312C04-FBDF-45CC-A672-9E0D7FFC53A0}" srcOrd="1" destOrd="0" presId="urn:microsoft.com/office/officeart/2005/8/layout/vList5"/>
    <dgm:cxn modelId="{219AFEE8-E9A3-924E-AA2C-1B91225F4951}" type="presParOf" srcId="{CB6DA7AE-29F0-4C33-B1E1-6E83EDB736D3}" destId="{54541CD4-2783-4DA3-8027-1925F9B63903}" srcOrd="3" destOrd="0" presId="urn:microsoft.com/office/officeart/2005/8/layout/vList5"/>
    <dgm:cxn modelId="{99724848-0673-DE41-BBBB-8603DA7FD4B2}" type="presParOf" srcId="{CB6DA7AE-29F0-4C33-B1E1-6E83EDB736D3}" destId="{F1A5A659-C951-4BAE-8D79-B5B1432D3E95}" srcOrd="4" destOrd="0" presId="urn:microsoft.com/office/officeart/2005/8/layout/vList5"/>
    <dgm:cxn modelId="{FEC0943D-D38F-7249-8796-A6EEB417DD64}" type="presParOf" srcId="{F1A5A659-C951-4BAE-8D79-B5B1432D3E95}" destId="{51D71BCA-9401-4E2B-87AE-FC3F2950394C}" srcOrd="0" destOrd="0" presId="urn:microsoft.com/office/officeart/2005/8/layout/vList5"/>
    <dgm:cxn modelId="{FCDD1AF3-B446-2647-A8E2-2D19568D33E3}" type="presParOf" srcId="{F1A5A659-C951-4BAE-8D79-B5B1432D3E95}" destId="{F38EC930-2084-48AB-8BDB-2CEAA8C97E6A}" srcOrd="1" destOrd="0" presId="urn:microsoft.com/office/officeart/2005/8/layout/vList5"/>
    <dgm:cxn modelId="{8088C7E1-04EF-3D4E-977F-B0E53E4E02C7}" type="presParOf" srcId="{CB6DA7AE-29F0-4C33-B1E1-6E83EDB736D3}" destId="{73D75C44-2E6F-4A31-BFB0-29DDEE9DDEFC}" srcOrd="5" destOrd="0" presId="urn:microsoft.com/office/officeart/2005/8/layout/vList5"/>
    <dgm:cxn modelId="{71EF622B-9808-6349-9000-203C4DD17314}" type="presParOf" srcId="{CB6DA7AE-29F0-4C33-B1E1-6E83EDB736D3}" destId="{1016EA00-CB46-4F88-B5E5-10684C630E6B}" srcOrd="6" destOrd="0" presId="urn:microsoft.com/office/officeart/2005/8/layout/vList5"/>
    <dgm:cxn modelId="{CE4AB7D9-DC5C-764C-97F7-73C7D1B5E33A}" type="presParOf" srcId="{1016EA00-CB46-4F88-B5E5-10684C630E6B}" destId="{A6FFCD95-3DD6-40BB-8578-0B153B6A18BA}" srcOrd="0" destOrd="0" presId="urn:microsoft.com/office/officeart/2005/8/layout/vList5"/>
    <dgm:cxn modelId="{7298471B-B250-3B42-A65C-9663F8D24C7F}" type="presParOf" srcId="{1016EA00-CB46-4F88-B5E5-10684C630E6B}" destId="{E3F6A5EA-0FEF-4E53-99B9-409265B426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50472-998D-4BD9-BC27-9FE0786191C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366D3936-8744-44BE-B5F6-C63B9D5E2BF7}">
      <dgm:prSet custT="1"/>
      <dgm:spPr>
        <a:solidFill>
          <a:schemeClr val="accent2">
            <a:lumMod val="60000"/>
            <a:lumOff val="40000"/>
          </a:schemeClr>
        </a:solidFill>
      </dgm:spPr>
      <dgm:t>
        <a:bodyPr/>
        <a:lstStyle/>
        <a:p>
          <a:pPr rtl="0"/>
          <a:r>
            <a:rPr lang="en-US" sz="2000" b="1" dirty="0" smtClean="0"/>
            <a:t>Countries</a:t>
          </a:r>
          <a:endParaRPr lang="en-US" sz="2000" b="1" dirty="0"/>
        </a:p>
      </dgm:t>
    </dgm:pt>
    <dgm:pt modelId="{6E8EAFD6-E23B-4487-B4A6-C410EEE94D47}" type="parTrans" cxnId="{EDDD4321-C83B-490F-BF55-3B1953F63967}">
      <dgm:prSet/>
      <dgm:spPr/>
      <dgm:t>
        <a:bodyPr/>
        <a:lstStyle/>
        <a:p>
          <a:endParaRPr lang="en-US"/>
        </a:p>
      </dgm:t>
    </dgm:pt>
    <dgm:pt modelId="{59874BA0-EB5B-4179-9730-E2EFC55D065C}" type="sibTrans" cxnId="{EDDD4321-C83B-490F-BF55-3B1953F63967}">
      <dgm:prSet/>
      <dgm:spPr/>
      <dgm:t>
        <a:bodyPr/>
        <a:lstStyle/>
        <a:p>
          <a:endParaRPr lang="en-US"/>
        </a:p>
      </dgm:t>
    </dgm:pt>
    <dgm:pt modelId="{0679DDB4-4573-45C5-932D-D5889C06D13F}">
      <dgm:prSet custT="1"/>
      <dgm:spPr>
        <a:solidFill>
          <a:schemeClr val="accent2">
            <a:lumMod val="50000"/>
          </a:schemeClr>
        </a:solidFill>
      </dgm:spPr>
      <dgm:t>
        <a:bodyPr/>
        <a:lstStyle/>
        <a:p>
          <a:pPr rtl="0"/>
          <a:r>
            <a:rPr lang="en-US" sz="2000" b="1" dirty="0" smtClean="0"/>
            <a:t>Study tour</a:t>
          </a:r>
          <a:endParaRPr lang="en-US" sz="2000" b="1" dirty="0"/>
        </a:p>
      </dgm:t>
    </dgm:pt>
    <dgm:pt modelId="{85A23244-1A49-402A-A7DF-E1FADA4F484C}" type="parTrans" cxnId="{26166D3C-B0F0-4CB8-8848-A156D510922A}">
      <dgm:prSet/>
      <dgm:spPr/>
      <dgm:t>
        <a:bodyPr/>
        <a:lstStyle/>
        <a:p>
          <a:endParaRPr lang="en-US"/>
        </a:p>
      </dgm:t>
    </dgm:pt>
    <dgm:pt modelId="{C36AC6C0-571E-4478-93E7-63B70897D592}" type="sibTrans" cxnId="{26166D3C-B0F0-4CB8-8848-A156D510922A}">
      <dgm:prSet/>
      <dgm:spPr/>
      <dgm:t>
        <a:bodyPr/>
        <a:lstStyle/>
        <a:p>
          <a:endParaRPr lang="en-US"/>
        </a:p>
      </dgm:t>
    </dgm:pt>
    <dgm:pt modelId="{8A300BF2-36C4-4432-99F5-4433992B9BD9}">
      <dgm:prSet custT="1"/>
      <dgm:spPr>
        <a:solidFill>
          <a:schemeClr val="accent2">
            <a:lumMod val="75000"/>
          </a:schemeClr>
        </a:solidFill>
      </dgm:spPr>
      <dgm:t>
        <a:bodyPr/>
        <a:lstStyle/>
        <a:p>
          <a:pPr rtl="0"/>
          <a:r>
            <a:rPr lang="en-US" sz="2000" b="1" dirty="0" smtClean="0"/>
            <a:t>Desk research</a:t>
          </a:r>
          <a:endParaRPr lang="en-US" sz="2000" b="1" dirty="0"/>
        </a:p>
      </dgm:t>
    </dgm:pt>
    <dgm:pt modelId="{C4773365-96AC-4AFE-94B8-F26A14871AE0}" type="parTrans" cxnId="{CBFBDDD9-24EE-46EA-B9FF-C7FE5E112E3E}">
      <dgm:prSet/>
      <dgm:spPr/>
      <dgm:t>
        <a:bodyPr/>
        <a:lstStyle/>
        <a:p>
          <a:endParaRPr lang="en-US"/>
        </a:p>
      </dgm:t>
    </dgm:pt>
    <dgm:pt modelId="{D852A8B4-22D1-43F5-92A2-F4BD59F139AC}" type="sibTrans" cxnId="{CBFBDDD9-24EE-46EA-B9FF-C7FE5E112E3E}">
      <dgm:prSet/>
      <dgm:spPr/>
      <dgm:t>
        <a:bodyPr/>
        <a:lstStyle/>
        <a:p>
          <a:endParaRPr lang="en-US"/>
        </a:p>
      </dgm:t>
    </dgm:pt>
    <dgm:pt modelId="{9BB68BA7-7733-4976-94AA-EFF22B260442}">
      <dgm:prSet custT="1"/>
      <dgm:spPr>
        <a:solidFill>
          <a:schemeClr val="accent2">
            <a:lumMod val="75000"/>
          </a:schemeClr>
        </a:solidFill>
      </dgm:spPr>
      <dgm:t>
        <a:bodyPr/>
        <a:lstStyle/>
        <a:p>
          <a:pPr rtl="0"/>
          <a:r>
            <a:rPr lang="en-US" sz="2000" b="1" dirty="0" smtClean="0"/>
            <a:t>PES material</a:t>
          </a:r>
          <a:endParaRPr lang="en-US" sz="2000" b="1" dirty="0"/>
        </a:p>
      </dgm:t>
    </dgm:pt>
    <dgm:pt modelId="{340A4808-CFCD-4476-9977-90BB633349A4}" type="parTrans" cxnId="{26B20146-7EEB-4459-92B3-19838A9ABECB}">
      <dgm:prSet/>
      <dgm:spPr/>
      <dgm:t>
        <a:bodyPr/>
        <a:lstStyle/>
        <a:p>
          <a:endParaRPr lang="en-US"/>
        </a:p>
      </dgm:t>
    </dgm:pt>
    <dgm:pt modelId="{8A8E11EF-5E50-4021-AC84-E3F97A2CBDE8}" type="sibTrans" cxnId="{26B20146-7EEB-4459-92B3-19838A9ABECB}">
      <dgm:prSet/>
      <dgm:spPr/>
      <dgm:t>
        <a:bodyPr/>
        <a:lstStyle/>
        <a:p>
          <a:endParaRPr lang="en-US"/>
        </a:p>
      </dgm:t>
    </dgm:pt>
    <dgm:pt modelId="{40071554-B7CA-4943-A121-823F0DB6D1D5}" type="pres">
      <dgm:prSet presAssocID="{F7150472-998D-4BD9-BC27-9FE0786191C6}" presName="Name0" presStyleCnt="0">
        <dgm:presLayoutVars>
          <dgm:dir/>
          <dgm:animLvl val="lvl"/>
          <dgm:resizeHandles val="exact"/>
        </dgm:presLayoutVars>
      </dgm:prSet>
      <dgm:spPr/>
      <dgm:t>
        <a:bodyPr/>
        <a:lstStyle/>
        <a:p>
          <a:endParaRPr lang="en-US"/>
        </a:p>
      </dgm:t>
    </dgm:pt>
    <dgm:pt modelId="{46183118-A86C-C847-8EF7-11DF599AD9B2}" type="pres">
      <dgm:prSet presAssocID="{366D3936-8744-44BE-B5F6-C63B9D5E2BF7}" presName="parTxOnly" presStyleLbl="node1" presStyleIdx="0" presStyleCnt="4" custLinFactY="-87692" custLinFactNeighborX="-17534" custLinFactNeighborY="-100000">
        <dgm:presLayoutVars>
          <dgm:chMax val="0"/>
          <dgm:chPref val="0"/>
          <dgm:bulletEnabled val="1"/>
        </dgm:presLayoutVars>
      </dgm:prSet>
      <dgm:spPr/>
      <dgm:t>
        <a:bodyPr/>
        <a:lstStyle/>
        <a:p>
          <a:endParaRPr lang="en-US"/>
        </a:p>
      </dgm:t>
    </dgm:pt>
    <dgm:pt modelId="{541F7C8F-81AC-384D-9765-8171E262FBB7}" type="pres">
      <dgm:prSet presAssocID="{59874BA0-EB5B-4179-9730-E2EFC55D065C}" presName="parTxOnlySpace" presStyleCnt="0"/>
      <dgm:spPr/>
    </dgm:pt>
    <dgm:pt modelId="{4C6E8796-D2E7-EB40-9582-0CAABD6043AE}" type="pres">
      <dgm:prSet presAssocID="{8A300BF2-36C4-4432-99F5-4433992B9BD9}" presName="parTxOnly" presStyleLbl="node1" presStyleIdx="1" presStyleCnt="4" custLinFactY="-87018" custLinFactNeighborX="0" custLinFactNeighborY="-100000">
        <dgm:presLayoutVars>
          <dgm:chMax val="0"/>
          <dgm:chPref val="0"/>
          <dgm:bulletEnabled val="1"/>
        </dgm:presLayoutVars>
      </dgm:prSet>
      <dgm:spPr/>
      <dgm:t>
        <a:bodyPr/>
        <a:lstStyle/>
        <a:p>
          <a:endParaRPr lang="en-US"/>
        </a:p>
      </dgm:t>
    </dgm:pt>
    <dgm:pt modelId="{A969E3B5-5937-914B-A15A-8DD6F3888690}" type="pres">
      <dgm:prSet presAssocID="{D852A8B4-22D1-43F5-92A2-F4BD59F139AC}" presName="parTxOnlySpace" presStyleCnt="0"/>
      <dgm:spPr/>
    </dgm:pt>
    <dgm:pt modelId="{4385CB4C-C694-F04E-925D-1FFA09452A31}" type="pres">
      <dgm:prSet presAssocID="{9BB68BA7-7733-4976-94AA-EFF22B260442}" presName="parTxOnly" presStyleLbl="node1" presStyleIdx="2" presStyleCnt="4" custLinFactY="-87017" custLinFactNeighborX="5844" custLinFactNeighborY="-100000">
        <dgm:presLayoutVars>
          <dgm:chMax val="0"/>
          <dgm:chPref val="0"/>
          <dgm:bulletEnabled val="1"/>
        </dgm:presLayoutVars>
      </dgm:prSet>
      <dgm:spPr/>
      <dgm:t>
        <a:bodyPr/>
        <a:lstStyle/>
        <a:p>
          <a:endParaRPr lang="en-US"/>
        </a:p>
      </dgm:t>
    </dgm:pt>
    <dgm:pt modelId="{AD7122A8-5F43-AD46-85E1-0D42AFDBEA78}" type="pres">
      <dgm:prSet presAssocID="{8A8E11EF-5E50-4021-AC84-E3F97A2CBDE8}" presName="parTxOnlySpace" presStyleCnt="0"/>
      <dgm:spPr/>
    </dgm:pt>
    <dgm:pt modelId="{20F61536-7AFD-C543-8214-FA787EEC5F21}" type="pres">
      <dgm:prSet presAssocID="{0679DDB4-4573-45C5-932D-D5889C06D13F}" presName="parTxOnly" presStyleLbl="node1" presStyleIdx="3" presStyleCnt="4" custLinFactY="-87018" custLinFactNeighborX="14930" custLinFactNeighborY="-100000">
        <dgm:presLayoutVars>
          <dgm:chMax val="0"/>
          <dgm:chPref val="0"/>
          <dgm:bulletEnabled val="1"/>
        </dgm:presLayoutVars>
      </dgm:prSet>
      <dgm:spPr/>
      <dgm:t>
        <a:bodyPr/>
        <a:lstStyle/>
        <a:p>
          <a:endParaRPr lang="en-US"/>
        </a:p>
      </dgm:t>
    </dgm:pt>
  </dgm:ptLst>
  <dgm:cxnLst>
    <dgm:cxn modelId="{8C7FC72C-16DA-D646-AE8B-06CC1E47DB04}" type="presOf" srcId="{F7150472-998D-4BD9-BC27-9FE0786191C6}" destId="{40071554-B7CA-4943-A121-823F0DB6D1D5}" srcOrd="0" destOrd="0" presId="urn:microsoft.com/office/officeart/2005/8/layout/chevron1"/>
    <dgm:cxn modelId="{95A14793-8DE1-4C4B-AE96-8A118989F12C}" type="presOf" srcId="{9BB68BA7-7733-4976-94AA-EFF22B260442}" destId="{4385CB4C-C694-F04E-925D-1FFA09452A31}" srcOrd="0" destOrd="0" presId="urn:microsoft.com/office/officeart/2005/8/layout/chevron1"/>
    <dgm:cxn modelId="{26166D3C-B0F0-4CB8-8848-A156D510922A}" srcId="{F7150472-998D-4BD9-BC27-9FE0786191C6}" destId="{0679DDB4-4573-45C5-932D-D5889C06D13F}" srcOrd="3" destOrd="0" parTransId="{85A23244-1A49-402A-A7DF-E1FADA4F484C}" sibTransId="{C36AC6C0-571E-4478-93E7-63B70897D592}"/>
    <dgm:cxn modelId="{211340B9-27E8-BE41-8A7B-01217D9F55DD}" type="presOf" srcId="{366D3936-8744-44BE-B5F6-C63B9D5E2BF7}" destId="{46183118-A86C-C847-8EF7-11DF599AD9B2}" srcOrd="0" destOrd="0" presId="urn:microsoft.com/office/officeart/2005/8/layout/chevron1"/>
    <dgm:cxn modelId="{EDDD4321-C83B-490F-BF55-3B1953F63967}" srcId="{F7150472-998D-4BD9-BC27-9FE0786191C6}" destId="{366D3936-8744-44BE-B5F6-C63B9D5E2BF7}" srcOrd="0" destOrd="0" parTransId="{6E8EAFD6-E23B-4487-B4A6-C410EEE94D47}" sibTransId="{59874BA0-EB5B-4179-9730-E2EFC55D065C}"/>
    <dgm:cxn modelId="{CBFBDDD9-24EE-46EA-B9FF-C7FE5E112E3E}" srcId="{F7150472-998D-4BD9-BC27-9FE0786191C6}" destId="{8A300BF2-36C4-4432-99F5-4433992B9BD9}" srcOrd="1" destOrd="0" parTransId="{C4773365-96AC-4AFE-94B8-F26A14871AE0}" sibTransId="{D852A8B4-22D1-43F5-92A2-F4BD59F139AC}"/>
    <dgm:cxn modelId="{374E03D0-A171-E946-A202-B4455D9A13C2}" type="presOf" srcId="{8A300BF2-36C4-4432-99F5-4433992B9BD9}" destId="{4C6E8796-D2E7-EB40-9582-0CAABD6043AE}" srcOrd="0" destOrd="0" presId="urn:microsoft.com/office/officeart/2005/8/layout/chevron1"/>
    <dgm:cxn modelId="{26B20146-7EEB-4459-92B3-19838A9ABECB}" srcId="{F7150472-998D-4BD9-BC27-9FE0786191C6}" destId="{9BB68BA7-7733-4976-94AA-EFF22B260442}" srcOrd="2" destOrd="0" parTransId="{340A4808-CFCD-4476-9977-90BB633349A4}" sibTransId="{8A8E11EF-5E50-4021-AC84-E3F97A2CBDE8}"/>
    <dgm:cxn modelId="{ED4CBB7B-16A2-F34E-9C38-2AD73B82F0F4}" type="presOf" srcId="{0679DDB4-4573-45C5-932D-D5889C06D13F}" destId="{20F61536-7AFD-C543-8214-FA787EEC5F21}" srcOrd="0" destOrd="0" presId="urn:microsoft.com/office/officeart/2005/8/layout/chevron1"/>
    <dgm:cxn modelId="{CC3E420B-6AD5-8841-B903-A4AF934A45B6}" type="presParOf" srcId="{40071554-B7CA-4943-A121-823F0DB6D1D5}" destId="{46183118-A86C-C847-8EF7-11DF599AD9B2}" srcOrd="0" destOrd="0" presId="urn:microsoft.com/office/officeart/2005/8/layout/chevron1"/>
    <dgm:cxn modelId="{1A699CA0-A0EB-7B4E-A6F3-AB6DE7581B1D}" type="presParOf" srcId="{40071554-B7CA-4943-A121-823F0DB6D1D5}" destId="{541F7C8F-81AC-384D-9765-8171E262FBB7}" srcOrd="1" destOrd="0" presId="urn:microsoft.com/office/officeart/2005/8/layout/chevron1"/>
    <dgm:cxn modelId="{1CB9AD29-96F8-C541-895D-B5B83F15C245}" type="presParOf" srcId="{40071554-B7CA-4943-A121-823F0DB6D1D5}" destId="{4C6E8796-D2E7-EB40-9582-0CAABD6043AE}" srcOrd="2" destOrd="0" presId="urn:microsoft.com/office/officeart/2005/8/layout/chevron1"/>
    <dgm:cxn modelId="{3B2586FD-9DF6-E947-B2AD-3FCDA9B79831}" type="presParOf" srcId="{40071554-B7CA-4943-A121-823F0DB6D1D5}" destId="{A969E3B5-5937-914B-A15A-8DD6F3888690}" srcOrd="3" destOrd="0" presId="urn:microsoft.com/office/officeart/2005/8/layout/chevron1"/>
    <dgm:cxn modelId="{A6A6426D-E84C-B443-9C69-73DAF8142919}" type="presParOf" srcId="{40071554-B7CA-4943-A121-823F0DB6D1D5}" destId="{4385CB4C-C694-F04E-925D-1FFA09452A31}" srcOrd="4" destOrd="0" presId="urn:microsoft.com/office/officeart/2005/8/layout/chevron1"/>
    <dgm:cxn modelId="{D20A53E2-B116-FB41-ACC2-B49AB4021CAE}" type="presParOf" srcId="{40071554-B7CA-4943-A121-823F0DB6D1D5}" destId="{AD7122A8-5F43-AD46-85E1-0D42AFDBEA78}" srcOrd="5" destOrd="0" presId="urn:microsoft.com/office/officeart/2005/8/layout/chevron1"/>
    <dgm:cxn modelId="{7326EF0F-D256-0A4D-A250-0DEF812F4229}" type="presParOf" srcId="{40071554-B7CA-4943-A121-823F0DB6D1D5}" destId="{20F61536-7AFD-C543-8214-FA787EEC5F2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3A3D9-13EC-4799-969F-68CC7ECE89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0738219-8E30-4E31-A26F-74F679BDF6ED}">
      <dgm:prSet phldrT="[Text]" custT="1"/>
      <dgm:spPr/>
      <dgm:t>
        <a:bodyPr/>
        <a:lstStyle/>
        <a:p>
          <a:r>
            <a:rPr lang="en-US" sz="1600" dirty="0" smtClean="0"/>
            <a:t>Registration </a:t>
          </a:r>
          <a:endParaRPr lang="en-US" sz="1600" dirty="0"/>
        </a:p>
      </dgm:t>
    </dgm:pt>
    <dgm:pt modelId="{2EC20AD1-5AD1-423E-8126-78DB993D0283}" type="parTrans" cxnId="{4DD98649-2AA2-44A4-98F6-4FFE8C02B90D}">
      <dgm:prSet custT="1"/>
      <dgm:spPr/>
      <dgm:t>
        <a:bodyPr/>
        <a:lstStyle/>
        <a:p>
          <a:endParaRPr lang="en-US" sz="700"/>
        </a:p>
      </dgm:t>
    </dgm:pt>
    <dgm:pt modelId="{719F2840-B97A-4F71-A50F-CC6DACF0375E}" type="sibTrans" cxnId="{4DD98649-2AA2-44A4-98F6-4FFE8C02B90D}">
      <dgm:prSet/>
      <dgm:spPr/>
      <dgm:t>
        <a:bodyPr/>
        <a:lstStyle/>
        <a:p>
          <a:endParaRPr lang="en-US" sz="2400"/>
        </a:p>
      </dgm:t>
    </dgm:pt>
    <dgm:pt modelId="{C61620D9-5609-4FEC-966B-9F261FB786FA}">
      <dgm:prSet phldrT="[Text]" custT="1"/>
      <dgm:spPr/>
      <dgm:t>
        <a:bodyPr/>
        <a:lstStyle/>
        <a:p>
          <a:r>
            <a:rPr lang="en-US" sz="1500" b="1" u="sng" dirty="0" smtClean="0"/>
            <a:t>GROUP 1</a:t>
          </a:r>
        </a:p>
        <a:p>
          <a:r>
            <a:rPr lang="en-US" sz="1400" dirty="0" smtClean="0"/>
            <a:t>Very good employment prospects</a:t>
          </a:r>
          <a:endParaRPr lang="en-US" sz="1400" dirty="0"/>
        </a:p>
      </dgm:t>
    </dgm:pt>
    <dgm:pt modelId="{28270EC0-69D6-41DB-9FD7-D58016246D14}" type="parTrans" cxnId="{CD845E34-BAA2-4448-94E1-4C910C282AC3}">
      <dgm:prSet custT="1"/>
      <dgm:spPr/>
      <dgm:t>
        <a:bodyPr/>
        <a:lstStyle/>
        <a:p>
          <a:endParaRPr lang="en-US" sz="700"/>
        </a:p>
      </dgm:t>
    </dgm:pt>
    <dgm:pt modelId="{86FBF5ED-1F96-44EB-A6C3-A7BC0B71AD33}" type="sibTrans" cxnId="{CD845E34-BAA2-4448-94E1-4C910C282AC3}">
      <dgm:prSet/>
      <dgm:spPr/>
      <dgm:t>
        <a:bodyPr/>
        <a:lstStyle/>
        <a:p>
          <a:endParaRPr lang="en-US" sz="2400"/>
        </a:p>
      </dgm:t>
    </dgm:pt>
    <dgm:pt modelId="{3BFDA2D6-BCE6-4850-AA16-8C71FD52235F}">
      <dgm:prSet phldrT="[Text]" custT="1"/>
      <dgm:spPr/>
      <dgm:t>
        <a:bodyPr/>
        <a:lstStyle/>
        <a:p>
          <a:r>
            <a:rPr lang="en-US" sz="1600" b="1" u="sng" dirty="0" smtClean="0"/>
            <a:t>GROUP 3</a:t>
          </a:r>
        </a:p>
        <a:p>
          <a:r>
            <a:rPr lang="en-US" sz="1600" b="0" u="none" dirty="0" smtClean="0"/>
            <a:t>Weak employment prospects</a:t>
          </a:r>
        </a:p>
      </dgm:t>
    </dgm:pt>
    <dgm:pt modelId="{D469309C-5EED-474A-A016-A31887E8E66C}" type="parTrans" cxnId="{22A98D99-0070-4A73-807C-49B1E0FC8E9C}">
      <dgm:prSet custT="1"/>
      <dgm:spPr/>
      <dgm:t>
        <a:bodyPr/>
        <a:lstStyle/>
        <a:p>
          <a:endParaRPr lang="en-US" sz="700"/>
        </a:p>
      </dgm:t>
    </dgm:pt>
    <dgm:pt modelId="{2DE7F11E-1C2B-4D79-A7DB-4AB8DEDAE72C}" type="sibTrans" cxnId="{22A98D99-0070-4A73-807C-49B1E0FC8E9C}">
      <dgm:prSet/>
      <dgm:spPr/>
      <dgm:t>
        <a:bodyPr/>
        <a:lstStyle/>
        <a:p>
          <a:endParaRPr lang="en-US" sz="2400"/>
        </a:p>
      </dgm:t>
    </dgm:pt>
    <dgm:pt modelId="{4D1C9E20-B0B0-43CE-B43A-75C65A337D73}">
      <dgm:prSet phldrT="[Text]" custT="1"/>
      <dgm:spPr>
        <a:solidFill>
          <a:srgbClr val="FF0000"/>
        </a:solidFill>
      </dgm:spPr>
      <dgm:t>
        <a:bodyPr/>
        <a:lstStyle/>
        <a:p>
          <a:r>
            <a:rPr lang="en-US" sz="1600" b="1" u="sng" dirty="0" smtClean="0"/>
            <a:t>GROUP 4</a:t>
          </a:r>
          <a:endParaRPr lang="en-US" sz="1550" b="1" u="sng" dirty="0" smtClean="0"/>
        </a:p>
        <a:p>
          <a:r>
            <a:rPr lang="en-US" sz="1500" b="1" u="none" dirty="0" smtClean="0"/>
            <a:t>At high risk of LTU; early ALMP measures needed</a:t>
          </a:r>
          <a:endParaRPr lang="en-US" sz="1500" dirty="0"/>
        </a:p>
      </dgm:t>
    </dgm:pt>
    <dgm:pt modelId="{E321E0AB-DEB9-4BF7-A3BC-390EBD6C7CFE}" type="parTrans" cxnId="{EFF94023-E287-4ABD-A4A9-D721E1B3E4D4}">
      <dgm:prSet custT="1"/>
      <dgm:spPr/>
      <dgm:t>
        <a:bodyPr/>
        <a:lstStyle/>
        <a:p>
          <a:endParaRPr lang="en-US" sz="700"/>
        </a:p>
      </dgm:t>
    </dgm:pt>
    <dgm:pt modelId="{516860B7-920A-4D79-BA66-884F9DE76D51}" type="sibTrans" cxnId="{EFF94023-E287-4ABD-A4A9-D721E1B3E4D4}">
      <dgm:prSet/>
      <dgm:spPr/>
      <dgm:t>
        <a:bodyPr/>
        <a:lstStyle/>
        <a:p>
          <a:endParaRPr lang="en-US" sz="2400"/>
        </a:p>
      </dgm:t>
    </dgm:pt>
    <dgm:pt modelId="{339EDC23-689C-4209-9BDE-C73F88C42408}">
      <dgm:prSet phldrT="[Text]" custT="1"/>
      <dgm:spPr/>
      <dgm:t>
        <a:bodyPr/>
        <a:lstStyle/>
        <a:p>
          <a:r>
            <a:rPr lang="en-US" sz="1600" b="1" u="sng" dirty="0" smtClean="0"/>
            <a:t>GROUP 2</a:t>
          </a:r>
        </a:p>
        <a:p>
          <a:r>
            <a:rPr lang="en-US" sz="1600" dirty="0" smtClean="0"/>
            <a:t>Good employment prospects</a:t>
          </a:r>
          <a:endParaRPr lang="en-US" sz="1600" dirty="0"/>
        </a:p>
      </dgm:t>
    </dgm:pt>
    <dgm:pt modelId="{724F6AC8-D9AA-443F-A603-A1091ADF896B}" type="parTrans" cxnId="{B678DBA8-9B92-45C5-A55E-87B4DCCE7A97}">
      <dgm:prSet custT="1"/>
      <dgm:spPr/>
      <dgm:t>
        <a:bodyPr/>
        <a:lstStyle/>
        <a:p>
          <a:endParaRPr lang="en-US" sz="400"/>
        </a:p>
      </dgm:t>
    </dgm:pt>
    <dgm:pt modelId="{2E9BA560-00F9-4D90-B87E-783F0E5E3029}" type="sibTrans" cxnId="{B678DBA8-9B92-45C5-A55E-87B4DCCE7A97}">
      <dgm:prSet/>
      <dgm:spPr/>
      <dgm:t>
        <a:bodyPr/>
        <a:lstStyle/>
        <a:p>
          <a:endParaRPr lang="en-US" sz="1600"/>
        </a:p>
      </dgm:t>
    </dgm:pt>
    <dgm:pt modelId="{AA8022CB-3735-47A2-9790-74E68524C4F1}">
      <dgm:prSet phldrT="[Text]" custT="1"/>
      <dgm:spPr/>
      <dgm:t>
        <a:bodyPr/>
        <a:lstStyle/>
        <a:p>
          <a:r>
            <a:rPr lang="en-US" sz="1600" dirty="0" smtClean="0"/>
            <a:t>Assessment Support Tool </a:t>
          </a:r>
          <a:endParaRPr lang="en-US" sz="1600" dirty="0"/>
        </a:p>
      </dgm:t>
    </dgm:pt>
    <dgm:pt modelId="{6DE6E2A3-9C2F-414F-9C83-3482AE2D5DB9}" type="parTrans" cxnId="{0025B99C-AE05-4BD2-A2EC-FB524BB2928A}">
      <dgm:prSet/>
      <dgm:spPr/>
      <dgm:t>
        <a:bodyPr/>
        <a:lstStyle/>
        <a:p>
          <a:endParaRPr lang="en-US"/>
        </a:p>
      </dgm:t>
    </dgm:pt>
    <dgm:pt modelId="{D59FA448-7827-4C00-A10A-4FF50276780F}" type="sibTrans" cxnId="{0025B99C-AE05-4BD2-A2EC-FB524BB2928A}">
      <dgm:prSet/>
      <dgm:spPr/>
      <dgm:t>
        <a:bodyPr/>
        <a:lstStyle/>
        <a:p>
          <a:endParaRPr lang="en-US"/>
        </a:p>
      </dgm:t>
    </dgm:pt>
    <dgm:pt modelId="{ADDB4DCA-19C9-4017-A24F-52D2A931CA06}">
      <dgm:prSet phldrT="[Text]" custT="1"/>
      <dgm:spPr/>
      <dgm:t>
        <a:bodyPr/>
        <a:lstStyle/>
        <a:p>
          <a:r>
            <a:rPr lang="en-US" sz="1600" dirty="0" smtClean="0"/>
            <a:t>Caseworker likely to override regular procedures  and provide early ALMP interventions</a:t>
          </a:r>
          <a:endParaRPr lang="en-US" sz="1600" dirty="0"/>
        </a:p>
      </dgm:t>
    </dgm:pt>
    <dgm:pt modelId="{49AFE64C-C1FE-4C4D-A15D-ABB884758A7B}" type="sibTrans" cxnId="{0C9D290A-F3A1-480F-BD54-6BF96A5AFB07}">
      <dgm:prSet/>
      <dgm:spPr/>
      <dgm:t>
        <a:bodyPr/>
        <a:lstStyle/>
        <a:p>
          <a:endParaRPr lang="en-US" sz="1600"/>
        </a:p>
      </dgm:t>
    </dgm:pt>
    <dgm:pt modelId="{F8049278-2C24-493E-8178-EAA17D752252}" type="parTrans" cxnId="{0C9D290A-F3A1-480F-BD54-6BF96A5AFB07}">
      <dgm:prSet custT="1"/>
      <dgm:spPr/>
      <dgm:t>
        <a:bodyPr/>
        <a:lstStyle/>
        <a:p>
          <a:endParaRPr lang="en-US" sz="400"/>
        </a:p>
      </dgm:t>
    </dgm:pt>
    <dgm:pt modelId="{CDFDAE95-6C69-4546-8172-86E454CD1787}" type="pres">
      <dgm:prSet presAssocID="{AAF3A3D9-13EC-4799-969F-68CC7ECE8966}" presName="diagram" presStyleCnt="0">
        <dgm:presLayoutVars>
          <dgm:chPref val="1"/>
          <dgm:dir/>
          <dgm:animOne val="branch"/>
          <dgm:animLvl val="lvl"/>
          <dgm:resizeHandles val="exact"/>
        </dgm:presLayoutVars>
      </dgm:prSet>
      <dgm:spPr/>
      <dgm:t>
        <a:bodyPr/>
        <a:lstStyle/>
        <a:p>
          <a:endParaRPr lang="en-US"/>
        </a:p>
      </dgm:t>
    </dgm:pt>
    <dgm:pt modelId="{EE593270-E9E6-413F-AE19-FF3909EC147B}" type="pres">
      <dgm:prSet presAssocID="{70738219-8E30-4E31-A26F-74F679BDF6ED}" presName="root1" presStyleCnt="0"/>
      <dgm:spPr/>
    </dgm:pt>
    <dgm:pt modelId="{C6E0EC3C-2663-4836-B4D0-28039731B359}" type="pres">
      <dgm:prSet presAssocID="{70738219-8E30-4E31-A26F-74F679BDF6ED}" presName="LevelOneTextNode" presStyleLbl="node0" presStyleIdx="0" presStyleCnt="1" custScaleX="62125">
        <dgm:presLayoutVars>
          <dgm:chPref val="3"/>
        </dgm:presLayoutVars>
      </dgm:prSet>
      <dgm:spPr/>
      <dgm:t>
        <a:bodyPr/>
        <a:lstStyle/>
        <a:p>
          <a:endParaRPr lang="en-US"/>
        </a:p>
      </dgm:t>
    </dgm:pt>
    <dgm:pt modelId="{F347C700-23E9-4ABB-9605-BEF48CC910D1}" type="pres">
      <dgm:prSet presAssocID="{70738219-8E30-4E31-A26F-74F679BDF6ED}" presName="level2hierChild" presStyleCnt="0"/>
      <dgm:spPr/>
    </dgm:pt>
    <dgm:pt modelId="{A59361A5-6654-4319-8634-1A079F9536FE}" type="pres">
      <dgm:prSet presAssocID="{6DE6E2A3-9C2F-414F-9C83-3482AE2D5DB9}" presName="conn2-1" presStyleLbl="parChTrans1D2" presStyleIdx="0" presStyleCnt="1"/>
      <dgm:spPr/>
      <dgm:t>
        <a:bodyPr/>
        <a:lstStyle/>
        <a:p>
          <a:endParaRPr lang="en-US"/>
        </a:p>
      </dgm:t>
    </dgm:pt>
    <dgm:pt modelId="{67D20735-3029-4549-A95E-1B7C6061C014}" type="pres">
      <dgm:prSet presAssocID="{6DE6E2A3-9C2F-414F-9C83-3482AE2D5DB9}" presName="connTx" presStyleLbl="parChTrans1D2" presStyleIdx="0" presStyleCnt="1"/>
      <dgm:spPr/>
      <dgm:t>
        <a:bodyPr/>
        <a:lstStyle/>
        <a:p>
          <a:endParaRPr lang="en-US"/>
        </a:p>
      </dgm:t>
    </dgm:pt>
    <dgm:pt modelId="{3460AC3E-84C7-40D1-A24F-F26EFD46D0B8}" type="pres">
      <dgm:prSet presAssocID="{AA8022CB-3735-47A2-9790-74E68524C4F1}" presName="root2" presStyleCnt="0"/>
      <dgm:spPr/>
    </dgm:pt>
    <dgm:pt modelId="{74AC1193-9648-44B6-9B18-CEF23D8FDD19}" type="pres">
      <dgm:prSet presAssocID="{AA8022CB-3735-47A2-9790-74E68524C4F1}" presName="LevelTwoTextNode" presStyleLbl="node2" presStyleIdx="0" presStyleCnt="1">
        <dgm:presLayoutVars>
          <dgm:chPref val="3"/>
        </dgm:presLayoutVars>
      </dgm:prSet>
      <dgm:spPr/>
      <dgm:t>
        <a:bodyPr/>
        <a:lstStyle/>
        <a:p>
          <a:endParaRPr lang="en-US"/>
        </a:p>
      </dgm:t>
    </dgm:pt>
    <dgm:pt modelId="{A0D352B1-4976-4D2E-9C5B-0057A500C5BF}" type="pres">
      <dgm:prSet presAssocID="{AA8022CB-3735-47A2-9790-74E68524C4F1}" presName="level3hierChild" presStyleCnt="0"/>
      <dgm:spPr/>
    </dgm:pt>
    <dgm:pt modelId="{5899608C-883E-4BE5-BDA8-B30144CAFD65}" type="pres">
      <dgm:prSet presAssocID="{28270EC0-69D6-41DB-9FD7-D58016246D14}" presName="conn2-1" presStyleLbl="parChTrans1D3" presStyleIdx="0" presStyleCnt="4"/>
      <dgm:spPr/>
      <dgm:t>
        <a:bodyPr/>
        <a:lstStyle/>
        <a:p>
          <a:endParaRPr lang="en-US"/>
        </a:p>
      </dgm:t>
    </dgm:pt>
    <dgm:pt modelId="{17274B2E-1B68-4FBF-8DC0-8AF555AAB284}" type="pres">
      <dgm:prSet presAssocID="{28270EC0-69D6-41DB-9FD7-D58016246D14}" presName="connTx" presStyleLbl="parChTrans1D3" presStyleIdx="0" presStyleCnt="4"/>
      <dgm:spPr/>
      <dgm:t>
        <a:bodyPr/>
        <a:lstStyle/>
        <a:p>
          <a:endParaRPr lang="en-US"/>
        </a:p>
      </dgm:t>
    </dgm:pt>
    <dgm:pt modelId="{A44753D6-7ECC-48C1-8A7A-BD249A47C465}" type="pres">
      <dgm:prSet presAssocID="{C61620D9-5609-4FEC-966B-9F261FB786FA}" presName="root2" presStyleCnt="0"/>
      <dgm:spPr/>
    </dgm:pt>
    <dgm:pt modelId="{C59D0173-1ED2-4064-958F-44A33179CA60}" type="pres">
      <dgm:prSet presAssocID="{C61620D9-5609-4FEC-966B-9F261FB786FA}" presName="LevelTwoTextNode" presStyleLbl="node3" presStyleIdx="0" presStyleCnt="4">
        <dgm:presLayoutVars>
          <dgm:chPref val="3"/>
        </dgm:presLayoutVars>
      </dgm:prSet>
      <dgm:spPr/>
      <dgm:t>
        <a:bodyPr/>
        <a:lstStyle/>
        <a:p>
          <a:endParaRPr lang="en-US"/>
        </a:p>
      </dgm:t>
    </dgm:pt>
    <dgm:pt modelId="{74B7B785-F929-4BE3-8977-450C2B25D6A2}" type="pres">
      <dgm:prSet presAssocID="{C61620D9-5609-4FEC-966B-9F261FB786FA}" presName="level3hierChild" presStyleCnt="0"/>
      <dgm:spPr/>
    </dgm:pt>
    <dgm:pt modelId="{C7F01BCD-B66E-49DD-9932-4A26A1FA0E09}" type="pres">
      <dgm:prSet presAssocID="{724F6AC8-D9AA-443F-A603-A1091ADF896B}" presName="conn2-1" presStyleLbl="parChTrans1D3" presStyleIdx="1" presStyleCnt="4"/>
      <dgm:spPr/>
      <dgm:t>
        <a:bodyPr/>
        <a:lstStyle/>
        <a:p>
          <a:endParaRPr lang="en-US"/>
        </a:p>
      </dgm:t>
    </dgm:pt>
    <dgm:pt modelId="{4226A273-1D6D-48BA-9191-499D55BA986E}" type="pres">
      <dgm:prSet presAssocID="{724F6AC8-D9AA-443F-A603-A1091ADF896B}" presName="connTx" presStyleLbl="parChTrans1D3" presStyleIdx="1" presStyleCnt="4"/>
      <dgm:spPr/>
      <dgm:t>
        <a:bodyPr/>
        <a:lstStyle/>
        <a:p>
          <a:endParaRPr lang="en-US"/>
        </a:p>
      </dgm:t>
    </dgm:pt>
    <dgm:pt modelId="{D8D37526-EF3A-411D-9584-511B3370477E}" type="pres">
      <dgm:prSet presAssocID="{339EDC23-689C-4209-9BDE-C73F88C42408}" presName="root2" presStyleCnt="0"/>
      <dgm:spPr/>
    </dgm:pt>
    <dgm:pt modelId="{DFACD40A-280B-4129-943E-D3FDD01397D3}" type="pres">
      <dgm:prSet presAssocID="{339EDC23-689C-4209-9BDE-C73F88C42408}" presName="LevelTwoTextNode" presStyleLbl="node3" presStyleIdx="1" presStyleCnt="4">
        <dgm:presLayoutVars>
          <dgm:chPref val="3"/>
        </dgm:presLayoutVars>
      </dgm:prSet>
      <dgm:spPr/>
      <dgm:t>
        <a:bodyPr/>
        <a:lstStyle/>
        <a:p>
          <a:endParaRPr lang="en-US"/>
        </a:p>
      </dgm:t>
    </dgm:pt>
    <dgm:pt modelId="{9EB455B8-E32C-4A4A-B990-333AB93C47BF}" type="pres">
      <dgm:prSet presAssocID="{339EDC23-689C-4209-9BDE-C73F88C42408}" presName="level3hierChild" presStyleCnt="0"/>
      <dgm:spPr/>
    </dgm:pt>
    <dgm:pt modelId="{161E87E9-17AD-4595-9947-CE210B65F6C7}" type="pres">
      <dgm:prSet presAssocID="{D469309C-5EED-474A-A016-A31887E8E66C}" presName="conn2-1" presStyleLbl="parChTrans1D3" presStyleIdx="2" presStyleCnt="4"/>
      <dgm:spPr/>
      <dgm:t>
        <a:bodyPr/>
        <a:lstStyle/>
        <a:p>
          <a:endParaRPr lang="en-US"/>
        </a:p>
      </dgm:t>
    </dgm:pt>
    <dgm:pt modelId="{1B48F1C4-64C4-4763-90A9-B44599319698}" type="pres">
      <dgm:prSet presAssocID="{D469309C-5EED-474A-A016-A31887E8E66C}" presName="connTx" presStyleLbl="parChTrans1D3" presStyleIdx="2" presStyleCnt="4"/>
      <dgm:spPr/>
      <dgm:t>
        <a:bodyPr/>
        <a:lstStyle/>
        <a:p>
          <a:endParaRPr lang="en-US"/>
        </a:p>
      </dgm:t>
    </dgm:pt>
    <dgm:pt modelId="{3D02D052-6E7B-4348-A3B7-E6955F091F5C}" type="pres">
      <dgm:prSet presAssocID="{3BFDA2D6-BCE6-4850-AA16-8C71FD52235F}" presName="root2" presStyleCnt="0"/>
      <dgm:spPr/>
    </dgm:pt>
    <dgm:pt modelId="{F5600EFF-8DD3-4F90-A198-30011821D756}" type="pres">
      <dgm:prSet presAssocID="{3BFDA2D6-BCE6-4850-AA16-8C71FD52235F}" presName="LevelTwoTextNode" presStyleLbl="node3" presStyleIdx="2" presStyleCnt="4">
        <dgm:presLayoutVars>
          <dgm:chPref val="3"/>
        </dgm:presLayoutVars>
      </dgm:prSet>
      <dgm:spPr/>
      <dgm:t>
        <a:bodyPr/>
        <a:lstStyle/>
        <a:p>
          <a:endParaRPr lang="en-US"/>
        </a:p>
      </dgm:t>
    </dgm:pt>
    <dgm:pt modelId="{A335D273-6F75-4763-BDF7-57B9C1AF633E}" type="pres">
      <dgm:prSet presAssocID="{3BFDA2D6-BCE6-4850-AA16-8C71FD52235F}" presName="level3hierChild" presStyleCnt="0"/>
      <dgm:spPr/>
    </dgm:pt>
    <dgm:pt modelId="{A883A1B1-D44D-4F2A-8FA9-76448151067D}" type="pres">
      <dgm:prSet presAssocID="{E321E0AB-DEB9-4BF7-A3BC-390EBD6C7CFE}" presName="conn2-1" presStyleLbl="parChTrans1D3" presStyleIdx="3" presStyleCnt="4"/>
      <dgm:spPr/>
      <dgm:t>
        <a:bodyPr/>
        <a:lstStyle/>
        <a:p>
          <a:endParaRPr lang="en-US"/>
        </a:p>
      </dgm:t>
    </dgm:pt>
    <dgm:pt modelId="{64EF8B3C-A961-4E7C-B87F-5768180F74C1}" type="pres">
      <dgm:prSet presAssocID="{E321E0AB-DEB9-4BF7-A3BC-390EBD6C7CFE}" presName="connTx" presStyleLbl="parChTrans1D3" presStyleIdx="3" presStyleCnt="4"/>
      <dgm:spPr/>
      <dgm:t>
        <a:bodyPr/>
        <a:lstStyle/>
        <a:p>
          <a:endParaRPr lang="en-US"/>
        </a:p>
      </dgm:t>
    </dgm:pt>
    <dgm:pt modelId="{E4F4C4F8-C2C0-4475-959B-71F727D5C549}" type="pres">
      <dgm:prSet presAssocID="{4D1C9E20-B0B0-43CE-B43A-75C65A337D73}" presName="root2" presStyleCnt="0"/>
      <dgm:spPr/>
    </dgm:pt>
    <dgm:pt modelId="{07B1E7C6-DE92-4648-94F7-90503353B674}" type="pres">
      <dgm:prSet presAssocID="{4D1C9E20-B0B0-43CE-B43A-75C65A337D73}" presName="LevelTwoTextNode" presStyleLbl="node3" presStyleIdx="3" presStyleCnt="4" custScaleY="119286">
        <dgm:presLayoutVars>
          <dgm:chPref val="3"/>
        </dgm:presLayoutVars>
      </dgm:prSet>
      <dgm:spPr/>
      <dgm:t>
        <a:bodyPr/>
        <a:lstStyle/>
        <a:p>
          <a:endParaRPr lang="en-US"/>
        </a:p>
      </dgm:t>
    </dgm:pt>
    <dgm:pt modelId="{9A7B773D-12F6-466D-B360-EB182A36E134}" type="pres">
      <dgm:prSet presAssocID="{4D1C9E20-B0B0-43CE-B43A-75C65A337D73}" presName="level3hierChild" presStyleCnt="0"/>
      <dgm:spPr/>
    </dgm:pt>
    <dgm:pt modelId="{2B9494C0-3932-40EC-A4C8-7721C80CC82B}" type="pres">
      <dgm:prSet presAssocID="{F8049278-2C24-493E-8178-EAA17D752252}" presName="conn2-1" presStyleLbl="parChTrans1D4" presStyleIdx="0" presStyleCnt="1"/>
      <dgm:spPr/>
      <dgm:t>
        <a:bodyPr/>
        <a:lstStyle/>
        <a:p>
          <a:endParaRPr lang="en-US"/>
        </a:p>
      </dgm:t>
    </dgm:pt>
    <dgm:pt modelId="{D3C210F5-BA9C-45CD-AA3B-0C155BAB8DB0}" type="pres">
      <dgm:prSet presAssocID="{F8049278-2C24-493E-8178-EAA17D752252}" presName="connTx" presStyleLbl="parChTrans1D4" presStyleIdx="0" presStyleCnt="1"/>
      <dgm:spPr/>
      <dgm:t>
        <a:bodyPr/>
        <a:lstStyle/>
        <a:p>
          <a:endParaRPr lang="en-US"/>
        </a:p>
      </dgm:t>
    </dgm:pt>
    <dgm:pt modelId="{E80830E2-8780-43DB-A7A6-362F9F580D34}" type="pres">
      <dgm:prSet presAssocID="{ADDB4DCA-19C9-4017-A24F-52D2A931CA06}" presName="root2" presStyleCnt="0"/>
      <dgm:spPr/>
    </dgm:pt>
    <dgm:pt modelId="{6DB2FF0F-5A16-4498-900A-0EA663DA1893}" type="pres">
      <dgm:prSet presAssocID="{ADDB4DCA-19C9-4017-A24F-52D2A931CA06}" presName="LevelTwoTextNode" presStyleLbl="node4" presStyleIdx="0" presStyleCnt="1" custScaleY="200287">
        <dgm:presLayoutVars>
          <dgm:chPref val="3"/>
        </dgm:presLayoutVars>
      </dgm:prSet>
      <dgm:spPr/>
      <dgm:t>
        <a:bodyPr/>
        <a:lstStyle/>
        <a:p>
          <a:endParaRPr lang="en-US"/>
        </a:p>
      </dgm:t>
    </dgm:pt>
    <dgm:pt modelId="{4F719DE5-AAED-4584-806C-E1F33CD38F32}" type="pres">
      <dgm:prSet presAssocID="{ADDB4DCA-19C9-4017-A24F-52D2A931CA06}" presName="level3hierChild" presStyleCnt="0"/>
      <dgm:spPr/>
    </dgm:pt>
  </dgm:ptLst>
  <dgm:cxnLst>
    <dgm:cxn modelId="{EFF94023-E287-4ABD-A4A9-D721E1B3E4D4}" srcId="{AA8022CB-3735-47A2-9790-74E68524C4F1}" destId="{4D1C9E20-B0B0-43CE-B43A-75C65A337D73}" srcOrd="3" destOrd="0" parTransId="{E321E0AB-DEB9-4BF7-A3BC-390EBD6C7CFE}" sibTransId="{516860B7-920A-4D79-BA66-884F9DE76D51}"/>
    <dgm:cxn modelId="{0AB5B68C-3072-734A-ABA6-DACE25A1863B}" type="presOf" srcId="{D469309C-5EED-474A-A016-A31887E8E66C}" destId="{1B48F1C4-64C4-4763-90A9-B44599319698}" srcOrd="1" destOrd="0" presId="urn:microsoft.com/office/officeart/2005/8/layout/hierarchy2"/>
    <dgm:cxn modelId="{3EE88E29-2A7D-E540-B3B8-AF76022A1DBA}" type="presOf" srcId="{6DE6E2A3-9C2F-414F-9C83-3482AE2D5DB9}" destId="{67D20735-3029-4549-A95E-1B7C6061C014}" srcOrd="1" destOrd="0" presId="urn:microsoft.com/office/officeart/2005/8/layout/hierarchy2"/>
    <dgm:cxn modelId="{13CFD8DB-5F4B-EF45-A8D3-4E22565BB8F6}" type="presOf" srcId="{ADDB4DCA-19C9-4017-A24F-52D2A931CA06}" destId="{6DB2FF0F-5A16-4498-900A-0EA663DA1893}" srcOrd="0" destOrd="0" presId="urn:microsoft.com/office/officeart/2005/8/layout/hierarchy2"/>
    <dgm:cxn modelId="{3D449A55-FC8A-3A49-B9F0-C0245F90E10D}" type="presOf" srcId="{28270EC0-69D6-41DB-9FD7-D58016246D14}" destId="{17274B2E-1B68-4FBF-8DC0-8AF555AAB284}" srcOrd="1" destOrd="0" presId="urn:microsoft.com/office/officeart/2005/8/layout/hierarchy2"/>
    <dgm:cxn modelId="{A7A079C3-7DEF-EF48-9202-F686630B8EBD}" type="presOf" srcId="{F8049278-2C24-493E-8178-EAA17D752252}" destId="{2B9494C0-3932-40EC-A4C8-7721C80CC82B}" srcOrd="0" destOrd="0" presId="urn:microsoft.com/office/officeart/2005/8/layout/hierarchy2"/>
    <dgm:cxn modelId="{4DD98649-2AA2-44A4-98F6-4FFE8C02B90D}" srcId="{AAF3A3D9-13EC-4799-969F-68CC7ECE8966}" destId="{70738219-8E30-4E31-A26F-74F679BDF6ED}" srcOrd="0" destOrd="0" parTransId="{2EC20AD1-5AD1-423E-8126-78DB993D0283}" sibTransId="{719F2840-B97A-4F71-A50F-CC6DACF0375E}"/>
    <dgm:cxn modelId="{4B4CB6FC-5626-F04F-80C9-A128F9F32CDA}" type="presOf" srcId="{70738219-8E30-4E31-A26F-74F679BDF6ED}" destId="{C6E0EC3C-2663-4836-B4D0-28039731B359}" srcOrd="0" destOrd="0" presId="urn:microsoft.com/office/officeart/2005/8/layout/hierarchy2"/>
    <dgm:cxn modelId="{0C9D290A-F3A1-480F-BD54-6BF96A5AFB07}" srcId="{4D1C9E20-B0B0-43CE-B43A-75C65A337D73}" destId="{ADDB4DCA-19C9-4017-A24F-52D2A931CA06}" srcOrd="0" destOrd="0" parTransId="{F8049278-2C24-493E-8178-EAA17D752252}" sibTransId="{49AFE64C-C1FE-4C4D-A15D-ABB884758A7B}"/>
    <dgm:cxn modelId="{B4D7973C-310E-2B41-8970-C23ADD12544E}" type="presOf" srcId="{AA8022CB-3735-47A2-9790-74E68524C4F1}" destId="{74AC1193-9648-44B6-9B18-CEF23D8FDD19}" srcOrd="0" destOrd="0" presId="urn:microsoft.com/office/officeart/2005/8/layout/hierarchy2"/>
    <dgm:cxn modelId="{419FA45C-ADFC-1048-A4BF-8E8913148588}" type="presOf" srcId="{D469309C-5EED-474A-A016-A31887E8E66C}" destId="{161E87E9-17AD-4595-9947-CE210B65F6C7}" srcOrd="0" destOrd="0" presId="urn:microsoft.com/office/officeart/2005/8/layout/hierarchy2"/>
    <dgm:cxn modelId="{22A98D99-0070-4A73-807C-49B1E0FC8E9C}" srcId="{AA8022CB-3735-47A2-9790-74E68524C4F1}" destId="{3BFDA2D6-BCE6-4850-AA16-8C71FD52235F}" srcOrd="2" destOrd="0" parTransId="{D469309C-5EED-474A-A016-A31887E8E66C}" sibTransId="{2DE7F11E-1C2B-4D79-A7DB-4AB8DEDAE72C}"/>
    <dgm:cxn modelId="{CC8CEE37-5702-4541-9B71-B28B06961E7E}" type="presOf" srcId="{E321E0AB-DEB9-4BF7-A3BC-390EBD6C7CFE}" destId="{64EF8B3C-A961-4E7C-B87F-5768180F74C1}" srcOrd="1" destOrd="0" presId="urn:microsoft.com/office/officeart/2005/8/layout/hierarchy2"/>
    <dgm:cxn modelId="{CDF6B73A-BB19-C047-A014-9C11B29F223E}" type="presOf" srcId="{F8049278-2C24-493E-8178-EAA17D752252}" destId="{D3C210F5-BA9C-45CD-AA3B-0C155BAB8DB0}" srcOrd="1" destOrd="0" presId="urn:microsoft.com/office/officeart/2005/8/layout/hierarchy2"/>
    <dgm:cxn modelId="{6A80370E-8F63-4449-97FD-BEE7937B77AD}" type="presOf" srcId="{C61620D9-5609-4FEC-966B-9F261FB786FA}" destId="{C59D0173-1ED2-4064-958F-44A33179CA60}" srcOrd="0" destOrd="0" presId="urn:microsoft.com/office/officeart/2005/8/layout/hierarchy2"/>
    <dgm:cxn modelId="{2F5BCC7C-1E00-EA4F-859C-43157C36FAF2}" type="presOf" srcId="{4D1C9E20-B0B0-43CE-B43A-75C65A337D73}" destId="{07B1E7C6-DE92-4648-94F7-90503353B674}" srcOrd="0" destOrd="0" presId="urn:microsoft.com/office/officeart/2005/8/layout/hierarchy2"/>
    <dgm:cxn modelId="{D7DF648A-F3AA-0540-A1D1-7CE0ACE4B493}" type="presOf" srcId="{339EDC23-689C-4209-9BDE-C73F88C42408}" destId="{DFACD40A-280B-4129-943E-D3FDD01397D3}" srcOrd="0" destOrd="0" presId="urn:microsoft.com/office/officeart/2005/8/layout/hierarchy2"/>
    <dgm:cxn modelId="{0C24DE84-1317-9B46-B384-F6EFA295A611}" type="presOf" srcId="{724F6AC8-D9AA-443F-A603-A1091ADF896B}" destId="{C7F01BCD-B66E-49DD-9932-4A26A1FA0E09}" srcOrd="0" destOrd="0" presId="urn:microsoft.com/office/officeart/2005/8/layout/hierarchy2"/>
    <dgm:cxn modelId="{A26616BF-8783-744F-80C1-F9C4D2784BF9}" type="presOf" srcId="{6DE6E2A3-9C2F-414F-9C83-3482AE2D5DB9}" destId="{A59361A5-6654-4319-8634-1A079F9536FE}" srcOrd="0" destOrd="0" presId="urn:microsoft.com/office/officeart/2005/8/layout/hierarchy2"/>
    <dgm:cxn modelId="{335123F3-01B7-1C48-87BB-2317B0A776DD}" type="presOf" srcId="{28270EC0-69D6-41DB-9FD7-D58016246D14}" destId="{5899608C-883E-4BE5-BDA8-B30144CAFD65}" srcOrd="0" destOrd="0" presId="urn:microsoft.com/office/officeart/2005/8/layout/hierarchy2"/>
    <dgm:cxn modelId="{CD845E34-BAA2-4448-94E1-4C910C282AC3}" srcId="{AA8022CB-3735-47A2-9790-74E68524C4F1}" destId="{C61620D9-5609-4FEC-966B-9F261FB786FA}" srcOrd="0" destOrd="0" parTransId="{28270EC0-69D6-41DB-9FD7-D58016246D14}" sibTransId="{86FBF5ED-1F96-44EB-A6C3-A7BC0B71AD33}"/>
    <dgm:cxn modelId="{9BA9CD7F-1DA4-6C42-8C48-42070F1135A7}" type="presOf" srcId="{724F6AC8-D9AA-443F-A603-A1091ADF896B}" destId="{4226A273-1D6D-48BA-9191-499D55BA986E}" srcOrd="1" destOrd="0" presId="urn:microsoft.com/office/officeart/2005/8/layout/hierarchy2"/>
    <dgm:cxn modelId="{30D385D9-6197-D34C-B16C-2504FCC55643}" type="presOf" srcId="{E321E0AB-DEB9-4BF7-A3BC-390EBD6C7CFE}" destId="{A883A1B1-D44D-4F2A-8FA9-76448151067D}" srcOrd="0" destOrd="0" presId="urn:microsoft.com/office/officeart/2005/8/layout/hierarchy2"/>
    <dgm:cxn modelId="{B678DBA8-9B92-45C5-A55E-87B4DCCE7A97}" srcId="{AA8022CB-3735-47A2-9790-74E68524C4F1}" destId="{339EDC23-689C-4209-9BDE-C73F88C42408}" srcOrd="1" destOrd="0" parTransId="{724F6AC8-D9AA-443F-A603-A1091ADF896B}" sibTransId="{2E9BA560-00F9-4D90-B87E-783F0E5E3029}"/>
    <dgm:cxn modelId="{0025B99C-AE05-4BD2-A2EC-FB524BB2928A}" srcId="{70738219-8E30-4E31-A26F-74F679BDF6ED}" destId="{AA8022CB-3735-47A2-9790-74E68524C4F1}" srcOrd="0" destOrd="0" parTransId="{6DE6E2A3-9C2F-414F-9C83-3482AE2D5DB9}" sibTransId="{D59FA448-7827-4C00-A10A-4FF50276780F}"/>
    <dgm:cxn modelId="{837389D6-CC38-0F4B-8744-68D9A957C0C9}" type="presOf" srcId="{3BFDA2D6-BCE6-4850-AA16-8C71FD52235F}" destId="{F5600EFF-8DD3-4F90-A198-30011821D756}" srcOrd="0" destOrd="0" presId="urn:microsoft.com/office/officeart/2005/8/layout/hierarchy2"/>
    <dgm:cxn modelId="{E4E07BBD-2289-FA4A-9262-A5A3541F90D3}" type="presOf" srcId="{AAF3A3D9-13EC-4799-969F-68CC7ECE8966}" destId="{CDFDAE95-6C69-4546-8172-86E454CD1787}" srcOrd="0" destOrd="0" presId="urn:microsoft.com/office/officeart/2005/8/layout/hierarchy2"/>
    <dgm:cxn modelId="{5C4958C9-81B3-0D47-B389-09171C191957}" type="presParOf" srcId="{CDFDAE95-6C69-4546-8172-86E454CD1787}" destId="{EE593270-E9E6-413F-AE19-FF3909EC147B}" srcOrd="0" destOrd="0" presId="urn:microsoft.com/office/officeart/2005/8/layout/hierarchy2"/>
    <dgm:cxn modelId="{34B91604-12DD-0343-AE97-071EB4CB515F}" type="presParOf" srcId="{EE593270-E9E6-413F-AE19-FF3909EC147B}" destId="{C6E0EC3C-2663-4836-B4D0-28039731B359}" srcOrd="0" destOrd="0" presId="urn:microsoft.com/office/officeart/2005/8/layout/hierarchy2"/>
    <dgm:cxn modelId="{CF75106E-CA18-EF40-BA5A-87FCB06D198B}" type="presParOf" srcId="{EE593270-E9E6-413F-AE19-FF3909EC147B}" destId="{F347C700-23E9-4ABB-9605-BEF48CC910D1}" srcOrd="1" destOrd="0" presId="urn:microsoft.com/office/officeart/2005/8/layout/hierarchy2"/>
    <dgm:cxn modelId="{5EF95AC3-1A14-104F-9B55-DF0E93311806}" type="presParOf" srcId="{F347C700-23E9-4ABB-9605-BEF48CC910D1}" destId="{A59361A5-6654-4319-8634-1A079F9536FE}" srcOrd="0" destOrd="0" presId="urn:microsoft.com/office/officeart/2005/8/layout/hierarchy2"/>
    <dgm:cxn modelId="{9E51BDCE-9F38-B04D-969E-3B129779B341}" type="presParOf" srcId="{A59361A5-6654-4319-8634-1A079F9536FE}" destId="{67D20735-3029-4549-A95E-1B7C6061C014}" srcOrd="0" destOrd="0" presId="urn:microsoft.com/office/officeart/2005/8/layout/hierarchy2"/>
    <dgm:cxn modelId="{FE6C21E6-8B23-DC44-8453-BA6264648846}" type="presParOf" srcId="{F347C700-23E9-4ABB-9605-BEF48CC910D1}" destId="{3460AC3E-84C7-40D1-A24F-F26EFD46D0B8}" srcOrd="1" destOrd="0" presId="urn:microsoft.com/office/officeart/2005/8/layout/hierarchy2"/>
    <dgm:cxn modelId="{A1AF1B6B-4604-A343-B926-A052EFCDC90F}" type="presParOf" srcId="{3460AC3E-84C7-40D1-A24F-F26EFD46D0B8}" destId="{74AC1193-9648-44B6-9B18-CEF23D8FDD19}" srcOrd="0" destOrd="0" presId="urn:microsoft.com/office/officeart/2005/8/layout/hierarchy2"/>
    <dgm:cxn modelId="{2E9886F6-7602-0440-9E90-69C7569750E9}" type="presParOf" srcId="{3460AC3E-84C7-40D1-A24F-F26EFD46D0B8}" destId="{A0D352B1-4976-4D2E-9C5B-0057A500C5BF}" srcOrd="1" destOrd="0" presId="urn:microsoft.com/office/officeart/2005/8/layout/hierarchy2"/>
    <dgm:cxn modelId="{4EE596EE-1CA7-4D4A-BA46-ECAD3C2BCE40}" type="presParOf" srcId="{A0D352B1-4976-4D2E-9C5B-0057A500C5BF}" destId="{5899608C-883E-4BE5-BDA8-B30144CAFD65}" srcOrd="0" destOrd="0" presId="urn:microsoft.com/office/officeart/2005/8/layout/hierarchy2"/>
    <dgm:cxn modelId="{DFFB29B0-5FC1-B148-9000-CEFE0A15FE38}" type="presParOf" srcId="{5899608C-883E-4BE5-BDA8-B30144CAFD65}" destId="{17274B2E-1B68-4FBF-8DC0-8AF555AAB284}" srcOrd="0" destOrd="0" presId="urn:microsoft.com/office/officeart/2005/8/layout/hierarchy2"/>
    <dgm:cxn modelId="{A6A8BAC9-E909-E445-B9F6-978722903662}" type="presParOf" srcId="{A0D352B1-4976-4D2E-9C5B-0057A500C5BF}" destId="{A44753D6-7ECC-48C1-8A7A-BD249A47C465}" srcOrd="1" destOrd="0" presId="urn:microsoft.com/office/officeart/2005/8/layout/hierarchy2"/>
    <dgm:cxn modelId="{EBC528FB-135E-C647-9CD0-CEEF6CE53702}" type="presParOf" srcId="{A44753D6-7ECC-48C1-8A7A-BD249A47C465}" destId="{C59D0173-1ED2-4064-958F-44A33179CA60}" srcOrd="0" destOrd="0" presId="urn:microsoft.com/office/officeart/2005/8/layout/hierarchy2"/>
    <dgm:cxn modelId="{4246838F-B288-D248-B740-20B43BCBD531}" type="presParOf" srcId="{A44753D6-7ECC-48C1-8A7A-BD249A47C465}" destId="{74B7B785-F929-4BE3-8977-450C2B25D6A2}" srcOrd="1" destOrd="0" presId="urn:microsoft.com/office/officeart/2005/8/layout/hierarchy2"/>
    <dgm:cxn modelId="{081BAB23-0859-1D45-A577-A891138BB8F7}" type="presParOf" srcId="{A0D352B1-4976-4D2E-9C5B-0057A500C5BF}" destId="{C7F01BCD-B66E-49DD-9932-4A26A1FA0E09}" srcOrd="2" destOrd="0" presId="urn:microsoft.com/office/officeart/2005/8/layout/hierarchy2"/>
    <dgm:cxn modelId="{ABEB614A-E5A1-9E48-8B3D-37EA87269304}" type="presParOf" srcId="{C7F01BCD-B66E-49DD-9932-4A26A1FA0E09}" destId="{4226A273-1D6D-48BA-9191-499D55BA986E}" srcOrd="0" destOrd="0" presId="urn:microsoft.com/office/officeart/2005/8/layout/hierarchy2"/>
    <dgm:cxn modelId="{558B4143-8189-0441-9FF7-3F4B5AA02D16}" type="presParOf" srcId="{A0D352B1-4976-4D2E-9C5B-0057A500C5BF}" destId="{D8D37526-EF3A-411D-9584-511B3370477E}" srcOrd="3" destOrd="0" presId="urn:microsoft.com/office/officeart/2005/8/layout/hierarchy2"/>
    <dgm:cxn modelId="{7BE28907-9AFA-5844-863D-31356A566724}" type="presParOf" srcId="{D8D37526-EF3A-411D-9584-511B3370477E}" destId="{DFACD40A-280B-4129-943E-D3FDD01397D3}" srcOrd="0" destOrd="0" presId="urn:microsoft.com/office/officeart/2005/8/layout/hierarchy2"/>
    <dgm:cxn modelId="{A3439580-6901-C443-BAF0-BA4DFD6EF995}" type="presParOf" srcId="{D8D37526-EF3A-411D-9584-511B3370477E}" destId="{9EB455B8-E32C-4A4A-B990-333AB93C47BF}" srcOrd="1" destOrd="0" presId="urn:microsoft.com/office/officeart/2005/8/layout/hierarchy2"/>
    <dgm:cxn modelId="{BB788048-663A-A345-A505-560A8108EE36}" type="presParOf" srcId="{A0D352B1-4976-4D2E-9C5B-0057A500C5BF}" destId="{161E87E9-17AD-4595-9947-CE210B65F6C7}" srcOrd="4" destOrd="0" presId="urn:microsoft.com/office/officeart/2005/8/layout/hierarchy2"/>
    <dgm:cxn modelId="{8490A900-23F0-F642-97C7-CBCA60D5DE1D}" type="presParOf" srcId="{161E87E9-17AD-4595-9947-CE210B65F6C7}" destId="{1B48F1C4-64C4-4763-90A9-B44599319698}" srcOrd="0" destOrd="0" presId="urn:microsoft.com/office/officeart/2005/8/layout/hierarchy2"/>
    <dgm:cxn modelId="{D9F23175-CC5F-C244-A085-49C64D420CC6}" type="presParOf" srcId="{A0D352B1-4976-4D2E-9C5B-0057A500C5BF}" destId="{3D02D052-6E7B-4348-A3B7-E6955F091F5C}" srcOrd="5" destOrd="0" presId="urn:microsoft.com/office/officeart/2005/8/layout/hierarchy2"/>
    <dgm:cxn modelId="{C78C1458-37FB-FF47-A28A-1A529114B9F3}" type="presParOf" srcId="{3D02D052-6E7B-4348-A3B7-E6955F091F5C}" destId="{F5600EFF-8DD3-4F90-A198-30011821D756}" srcOrd="0" destOrd="0" presId="urn:microsoft.com/office/officeart/2005/8/layout/hierarchy2"/>
    <dgm:cxn modelId="{3C2BDC9E-38BB-604F-B50B-C7DB60E91907}" type="presParOf" srcId="{3D02D052-6E7B-4348-A3B7-E6955F091F5C}" destId="{A335D273-6F75-4763-BDF7-57B9C1AF633E}" srcOrd="1" destOrd="0" presId="urn:microsoft.com/office/officeart/2005/8/layout/hierarchy2"/>
    <dgm:cxn modelId="{87B71D7E-6E81-3742-98B9-8CFED10AA7CE}" type="presParOf" srcId="{A0D352B1-4976-4D2E-9C5B-0057A500C5BF}" destId="{A883A1B1-D44D-4F2A-8FA9-76448151067D}" srcOrd="6" destOrd="0" presId="urn:microsoft.com/office/officeart/2005/8/layout/hierarchy2"/>
    <dgm:cxn modelId="{574ECB45-2428-5541-8836-68E74AD72A19}" type="presParOf" srcId="{A883A1B1-D44D-4F2A-8FA9-76448151067D}" destId="{64EF8B3C-A961-4E7C-B87F-5768180F74C1}" srcOrd="0" destOrd="0" presId="urn:microsoft.com/office/officeart/2005/8/layout/hierarchy2"/>
    <dgm:cxn modelId="{D9A29F7D-52F1-8C4C-8D61-9D3BF818156D}" type="presParOf" srcId="{A0D352B1-4976-4D2E-9C5B-0057A500C5BF}" destId="{E4F4C4F8-C2C0-4475-959B-71F727D5C549}" srcOrd="7" destOrd="0" presId="urn:microsoft.com/office/officeart/2005/8/layout/hierarchy2"/>
    <dgm:cxn modelId="{2F1A2087-50CE-8B46-A029-965AF82A9C11}" type="presParOf" srcId="{E4F4C4F8-C2C0-4475-959B-71F727D5C549}" destId="{07B1E7C6-DE92-4648-94F7-90503353B674}" srcOrd="0" destOrd="0" presId="urn:microsoft.com/office/officeart/2005/8/layout/hierarchy2"/>
    <dgm:cxn modelId="{4ECD5B8F-9FCD-BE41-86B3-1BFC780A0BC2}" type="presParOf" srcId="{E4F4C4F8-C2C0-4475-959B-71F727D5C549}" destId="{9A7B773D-12F6-466D-B360-EB182A36E134}" srcOrd="1" destOrd="0" presId="urn:microsoft.com/office/officeart/2005/8/layout/hierarchy2"/>
    <dgm:cxn modelId="{4F014324-FB1E-8542-87C4-E955740D35A9}" type="presParOf" srcId="{9A7B773D-12F6-466D-B360-EB182A36E134}" destId="{2B9494C0-3932-40EC-A4C8-7721C80CC82B}" srcOrd="0" destOrd="0" presId="urn:microsoft.com/office/officeart/2005/8/layout/hierarchy2"/>
    <dgm:cxn modelId="{766E649B-14A4-744C-B122-F874EF776E29}" type="presParOf" srcId="{2B9494C0-3932-40EC-A4C8-7721C80CC82B}" destId="{D3C210F5-BA9C-45CD-AA3B-0C155BAB8DB0}" srcOrd="0" destOrd="0" presId="urn:microsoft.com/office/officeart/2005/8/layout/hierarchy2"/>
    <dgm:cxn modelId="{B791F64F-6735-6240-B40F-163C293E7717}" type="presParOf" srcId="{9A7B773D-12F6-466D-B360-EB182A36E134}" destId="{E80830E2-8780-43DB-A7A6-362F9F580D34}" srcOrd="1" destOrd="0" presId="urn:microsoft.com/office/officeart/2005/8/layout/hierarchy2"/>
    <dgm:cxn modelId="{6788358E-4FEE-EC48-BF35-D17A9B0F4310}" type="presParOf" srcId="{E80830E2-8780-43DB-A7A6-362F9F580D34}" destId="{6DB2FF0F-5A16-4498-900A-0EA663DA1893}" srcOrd="0" destOrd="0" presId="urn:microsoft.com/office/officeart/2005/8/layout/hierarchy2"/>
    <dgm:cxn modelId="{695F952C-609D-5648-996E-FD4181ABEC5D}" type="presParOf" srcId="{E80830E2-8780-43DB-A7A6-362F9F580D34}" destId="{4F719DE5-AAED-4584-806C-E1F33CD38F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37CB-A532-4BBB-B9F4-D2D376C61FEA}">
      <dsp:nvSpPr>
        <dsp:cNvPr id="0" name=""/>
        <dsp:cNvSpPr/>
      </dsp:nvSpPr>
      <dsp:spPr>
        <a:xfrm rot="5400000">
          <a:off x="5290567" y="-2124185"/>
          <a:ext cx="931657" cy="5417784"/>
        </a:xfrm>
        <a:prstGeom prst="round2SameRect">
          <a:avLst/>
        </a:prstGeom>
        <a:solidFill>
          <a:schemeClr val="accent2">
            <a:lumMod val="40000"/>
            <a:lumOff val="6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Partner with Public Employment Services (PES) in OECD countries to capture best practices on jobseeker profiling</a:t>
          </a:r>
          <a:endParaRPr lang="en-US" sz="1600" kern="1200" dirty="0"/>
        </a:p>
      </dsp:txBody>
      <dsp:txXfrm rot="-5400000">
        <a:off x="3047504" y="164358"/>
        <a:ext cx="5372304" cy="840697"/>
      </dsp:txXfrm>
    </dsp:sp>
    <dsp:sp modelId="{29B40946-988E-4560-8A97-5CF081F94591}">
      <dsp:nvSpPr>
        <dsp:cNvPr id="0" name=""/>
        <dsp:cNvSpPr/>
      </dsp:nvSpPr>
      <dsp:spPr>
        <a:xfrm>
          <a:off x="0" y="2421"/>
          <a:ext cx="3047503" cy="116457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1: Stock-taking</a:t>
          </a:r>
          <a:endParaRPr lang="en-US" sz="3200" kern="1200" dirty="0"/>
        </a:p>
      </dsp:txBody>
      <dsp:txXfrm>
        <a:off x="56850" y="59271"/>
        <a:ext cx="2933803" cy="1050871"/>
      </dsp:txXfrm>
    </dsp:sp>
    <dsp:sp modelId="{41312C04-FBDF-45CC-A672-9E0D7FFC53A0}">
      <dsp:nvSpPr>
        <dsp:cNvPr id="0" name=""/>
        <dsp:cNvSpPr/>
      </dsp:nvSpPr>
      <dsp:spPr>
        <a:xfrm rot="5400000">
          <a:off x="5290567" y="-901385"/>
          <a:ext cx="931657" cy="5417784"/>
        </a:xfrm>
        <a:prstGeom prst="round2SameRect">
          <a:avLst/>
        </a:prstGeom>
        <a:solidFill>
          <a:schemeClr val="accent2">
            <a:lumMod val="60000"/>
            <a:lum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Identify models that could be applicable to Europe and Central Asia (ECA) PES, and test them through analysis of administrative data </a:t>
          </a:r>
          <a:endParaRPr lang="en-US" sz="1600" kern="1200" dirty="0"/>
        </a:p>
      </dsp:txBody>
      <dsp:txXfrm rot="-5400000">
        <a:off x="3047504" y="1387158"/>
        <a:ext cx="5372304" cy="840697"/>
      </dsp:txXfrm>
    </dsp:sp>
    <dsp:sp modelId="{2392F1B6-8AA1-4396-A078-E78A737B972C}">
      <dsp:nvSpPr>
        <dsp:cNvPr id="0" name=""/>
        <dsp:cNvSpPr/>
      </dsp:nvSpPr>
      <dsp:spPr>
        <a:xfrm>
          <a:off x="0" y="1225221"/>
          <a:ext cx="3047503" cy="116457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2: Adaptation</a:t>
          </a:r>
          <a:endParaRPr lang="en-US" sz="3200" kern="1200" dirty="0"/>
        </a:p>
      </dsp:txBody>
      <dsp:txXfrm>
        <a:off x="56850" y="1282071"/>
        <a:ext cx="2933803" cy="1050871"/>
      </dsp:txXfrm>
    </dsp:sp>
    <dsp:sp modelId="{F38EC930-2084-48AB-8BDB-2CEAA8C97E6A}">
      <dsp:nvSpPr>
        <dsp:cNvPr id="0" name=""/>
        <dsp:cNvSpPr/>
      </dsp:nvSpPr>
      <dsp:spPr>
        <a:xfrm rot="5400000">
          <a:off x="5290567" y="321414"/>
          <a:ext cx="931657" cy="5417784"/>
        </a:xfrm>
        <a:prstGeom prst="round2SameRect">
          <a:avLst/>
        </a:prstGeom>
        <a:solidFill>
          <a:schemeClr val="accent2">
            <a:lumMod val="7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Share knowledge with PES in ECA region and explore possible pilots </a:t>
          </a:r>
          <a:endParaRPr lang="en-US" sz="1600" kern="1200" dirty="0"/>
        </a:p>
      </dsp:txBody>
      <dsp:txXfrm rot="-5400000">
        <a:off x="3047504" y="2609957"/>
        <a:ext cx="5372304" cy="840697"/>
      </dsp:txXfrm>
    </dsp:sp>
    <dsp:sp modelId="{51D71BCA-9401-4E2B-87AE-FC3F2950394C}">
      <dsp:nvSpPr>
        <dsp:cNvPr id="0" name=""/>
        <dsp:cNvSpPr/>
      </dsp:nvSpPr>
      <dsp:spPr>
        <a:xfrm>
          <a:off x="0" y="2448021"/>
          <a:ext cx="3047503" cy="116457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3: Sharing with clients</a:t>
          </a:r>
          <a:endParaRPr lang="en-US" sz="3200" kern="1200" dirty="0"/>
        </a:p>
      </dsp:txBody>
      <dsp:txXfrm>
        <a:off x="56850" y="2504871"/>
        <a:ext cx="2933803" cy="1050871"/>
      </dsp:txXfrm>
    </dsp:sp>
    <dsp:sp modelId="{E3F6A5EA-0FEF-4E53-99B9-409265B426FF}">
      <dsp:nvSpPr>
        <dsp:cNvPr id="0" name=""/>
        <dsp:cNvSpPr/>
      </dsp:nvSpPr>
      <dsp:spPr>
        <a:xfrm rot="5400000">
          <a:off x="5290567" y="1544214"/>
          <a:ext cx="931657" cy="5417784"/>
        </a:xfrm>
        <a:prstGeom prst="round2SameRect">
          <a:avLst/>
        </a:prstGeom>
        <a:solidFill>
          <a:schemeClr val="accent2">
            <a:lumMod val="5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Enhance knowledge of all stakeholders through a Knowledge Brief, analytical paper, and conference</a:t>
          </a:r>
          <a:endParaRPr lang="en-US" sz="1600" kern="1200" dirty="0"/>
        </a:p>
      </dsp:txBody>
      <dsp:txXfrm rot="-5400000">
        <a:off x="3047504" y="3832757"/>
        <a:ext cx="5372304" cy="840697"/>
      </dsp:txXfrm>
    </dsp:sp>
    <dsp:sp modelId="{A6FFCD95-3DD6-40BB-8578-0B153B6A18BA}">
      <dsp:nvSpPr>
        <dsp:cNvPr id="0" name=""/>
        <dsp:cNvSpPr/>
      </dsp:nvSpPr>
      <dsp:spPr>
        <a:xfrm>
          <a:off x="0" y="3673242"/>
          <a:ext cx="3047503" cy="1164571"/>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4: Dissemination</a:t>
          </a:r>
          <a:endParaRPr lang="en-US" sz="2800" kern="1200" dirty="0"/>
        </a:p>
      </dsp:txBody>
      <dsp:txXfrm>
        <a:off x="56850" y="3730092"/>
        <a:ext cx="2933803" cy="1050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3118-A86C-C847-8EF7-11DF599AD9B2}">
      <dsp:nvSpPr>
        <dsp:cNvPr id="0" name=""/>
        <dsp:cNvSpPr/>
      </dsp:nvSpPr>
      <dsp:spPr>
        <a:xfrm>
          <a:off x="0" y="141109"/>
          <a:ext cx="2414509" cy="965803"/>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Countries</a:t>
          </a:r>
          <a:endParaRPr lang="en-US" sz="2000" b="1" kern="1200" dirty="0"/>
        </a:p>
      </dsp:txBody>
      <dsp:txXfrm>
        <a:off x="482902" y="141109"/>
        <a:ext cx="1448706" cy="965803"/>
      </dsp:txXfrm>
    </dsp:sp>
    <dsp:sp modelId="{4C6E8796-D2E7-EB40-9582-0CAABD6043AE}">
      <dsp:nvSpPr>
        <dsp:cNvPr id="0" name=""/>
        <dsp:cNvSpPr/>
      </dsp:nvSpPr>
      <dsp:spPr>
        <a:xfrm>
          <a:off x="2177206" y="147618"/>
          <a:ext cx="2414509" cy="965803"/>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Desk research</a:t>
          </a:r>
          <a:endParaRPr lang="en-US" sz="2000" b="1" kern="1200" dirty="0"/>
        </a:p>
      </dsp:txBody>
      <dsp:txXfrm>
        <a:off x="2660108" y="147618"/>
        <a:ext cx="1448706" cy="965803"/>
      </dsp:txXfrm>
    </dsp:sp>
    <dsp:sp modelId="{4385CB4C-C694-F04E-925D-1FFA09452A31}">
      <dsp:nvSpPr>
        <dsp:cNvPr id="0" name=""/>
        <dsp:cNvSpPr/>
      </dsp:nvSpPr>
      <dsp:spPr>
        <a:xfrm>
          <a:off x="4364375" y="147628"/>
          <a:ext cx="2414509" cy="965803"/>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PES material</a:t>
          </a:r>
          <a:endParaRPr lang="en-US" sz="2000" b="1" kern="1200" dirty="0"/>
        </a:p>
      </dsp:txBody>
      <dsp:txXfrm>
        <a:off x="4847277" y="147628"/>
        <a:ext cx="1448706" cy="965803"/>
      </dsp:txXfrm>
    </dsp:sp>
    <dsp:sp modelId="{20F61536-7AFD-C543-8214-FA787EEC5F21}">
      <dsp:nvSpPr>
        <dsp:cNvPr id="0" name=""/>
        <dsp:cNvSpPr/>
      </dsp:nvSpPr>
      <dsp:spPr>
        <a:xfrm>
          <a:off x="6527471" y="147618"/>
          <a:ext cx="2414509" cy="965803"/>
        </a:xfrm>
        <a:prstGeom prst="chevr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Study tour</a:t>
          </a:r>
          <a:endParaRPr lang="en-US" sz="2000" b="1" kern="1200" dirty="0"/>
        </a:p>
      </dsp:txBody>
      <dsp:txXfrm>
        <a:off x="7010373" y="147618"/>
        <a:ext cx="1448706" cy="965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0EC3C-2663-4836-B4D0-28039731B359}">
      <dsp:nvSpPr>
        <dsp:cNvPr id="0" name=""/>
        <dsp:cNvSpPr/>
      </dsp:nvSpPr>
      <dsp:spPr>
        <a:xfrm>
          <a:off x="9188" y="1894166"/>
          <a:ext cx="1097345" cy="883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Registration </a:t>
          </a:r>
          <a:endParaRPr lang="en-US" sz="1600" kern="1200" dirty="0"/>
        </a:p>
      </dsp:txBody>
      <dsp:txXfrm>
        <a:off x="35055" y="1920033"/>
        <a:ext cx="1045611" cy="831441"/>
      </dsp:txXfrm>
    </dsp:sp>
    <dsp:sp modelId="{A59361A5-6654-4319-8634-1A079F9536FE}">
      <dsp:nvSpPr>
        <dsp:cNvPr id="0" name=""/>
        <dsp:cNvSpPr/>
      </dsp:nvSpPr>
      <dsp:spPr>
        <a:xfrm>
          <a:off x="1106534" y="2319949"/>
          <a:ext cx="706540" cy="31609"/>
        </a:xfrm>
        <a:custGeom>
          <a:avLst/>
          <a:gdLst/>
          <a:ahLst/>
          <a:cxnLst/>
          <a:rect l="0" t="0" r="0" b="0"/>
          <a:pathLst>
            <a:path>
              <a:moveTo>
                <a:pt x="0" y="15804"/>
              </a:moveTo>
              <a:lnTo>
                <a:pt x="706540" y="15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42141" y="2318091"/>
        <a:ext cx="35327" cy="35327"/>
      </dsp:txXfrm>
    </dsp:sp>
    <dsp:sp modelId="{74AC1193-9648-44B6-9B18-CEF23D8FDD19}">
      <dsp:nvSpPr>
        <dsp:cNvPr id="0" name=""/>
        <dsp:cNvSpPr/>
      </dsp:nvSpPr>
      <dsp:spPr>
        <a:xfrm>
          <a:off x="1813075" y="1894166"/>
          <a:ext cx="1766351" cy="883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Assessment Support Tool </a:t>
          </a:r>
          <a:endParaRPr lang="en-US" sz="1600" kern="1200" dirty="0"/>
        </a:p>
      </dsp:txBody>
      <dsp:txXfrm>
        <a:off x="1838942" y="1920033"/>
        <a:ext cx="1714617" cy="831441"/>
      </dsp:txXfrm>
    </dsp:sp>
    <dsp:sp modelId="{5899608C-883E-4BE5-BDA8-B30144CAFD65}">
      <dsp:nvSpPr>
        <dsp:cNvPr id="0" name=""/>
        <dsp:cNvSpPr/>
      </dsp:nvSpPr>
      <dsp:spPr>
        <a:xfrm rot="17622709">
          <a:off x="3054213" y="1515628"/>
          <a:ext cx="1756966" cy="31609"/>
        </a:xfrm>
        <a:custGeom>
          <a:avLst/>
          <a:gdLst/>
          <a:ahLst/>
          <a:cxnLst/>
          <a:rect l="0" t="0" r="0" b="0"/>
          <a:pathLst>
            <a:path>
              <a:moveTo>
                <a:pt x="0" y="15804"/>
              </a:moveTo>
              <a:lnTo>
                <a:pt x="1756966" y="15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88773" y="1487509"/>
        <a:ext cx="87848" cy="87848"/>
      </dsp:txXfrm>
    </dsp:sp>
    <dsp:sp modelId="{C59D0173-1ED2-4064-958F-44A33179CA60}">
      <dsp:nvSpPr>
        <dsp:cNvPr id="0" name=""/>
        <dsp:cNvSpPr/>
      </dsp:nvSpPr>
      <dsp:spPr>
        <a:xfrm>
          <a:off x="4285967" y="285524"/>
          <a:ext cx="1766351" cy="883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u="sng" kern="1200" dirty="0" smtClean="0"/>
            <a:t>GROUP 1</a:t>
          </a:r>
        </a:p>
        <a:p>
          <a:pPr lvl="0" algn="ctr" defTabSz="666750">
            <a:lnSpc>
              <a:spcPct val="90000"/>
            </a:lnSpc>
            <a:spcBef>
              <a:spcPct val="0"/>
            </a:spcBef>
            <a:spcAft>
              <a:spcPct val="35000"/>
            </a:spcAft>
          </a:pPr>
          <a:r>
            <a:rPr lang="en-US" sz="1400" kern="1200" dirty="0" smtClean="0"/>
            <a:t>Very good employment prospects</a:t>
          </a:r>
          <a:endParaRPr lang="en-US" sz="1400" kern="1200" dirty="0"/>
        </a:p>
      </dsp:txBody>
      <dsp:txXfrm>
        <a:off x="4311834" y="311391"/>
        <a:ext cx="1714617" cy="831441"/>
      </dsp:txXfrm>
    </dsp:sp>
    <dsp:sp modelId="{C7F01BCD-B66E-49DD-9932-4A26A1FA0E09}">
      <dsp:nvSpPr>
        <dsp:cNvPr id="0" name=""/>
        <dsp:cNvSpPr/>
      </dsp:nvSpPr>
      <dsp:spPr>
        <a:xfrm rot="19199621">
          <a:off x="3471492" y="2023454"/>
          <a:ext cx="922408" cy="31609"/>
        </a:xfrm>
        <a:custGeom>
          <a:avLst/>
          <a:gdLst/>
          <a:ahLst/>
          <a:cxnLst/>
          <a:rect l="0" t="0" r="0" b="0"/>
          <a:pathLst>
            <a:path>
              <a:moveTo>
                <a:pt x="0" y="15804"/>
              </a:moveTo>
              <a:lnTo>
                <a:pt x="922408" y="15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3909636" y="2016199"/>
        <a:ext cx="46120" cy="46120"/>
      </dsp:txXfrm>
    </dsp:sp>
    <dsp:sp modelId="{DFACD40A-280B-4129-943E-D3FDD01397D3}">
      <dsp:nvSpPr>
        <dsp:cNvPr id="0" name=""/>
        <dsp:cNvSpPr/>
      </dsp:nvSpPr>
      <dsp:spPr>
        <a:xfrm>
          <a:off x="4285967" y="1301176"/>
          <a:ext cx="1766351" cy="883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u="sng" kern="1200" dirty="0" smtClean="0"/>
            <a:t>GROUP 2</a:t>
          </a:r>
        </a:p>
        <a:p>
          <a:pPr lvl="0" algn="ctr" defTabSz="711200">
            <a:lnSpc>
              <a:spcPct val="90000"/>
            </a:lnSpc>
            <a:spcBef>
              <a:spcPct val="0"/>
            </a:spcBef>
            <a:spcAft>
              <a:spcPct val="35000"/>
            </a:spcAft>
          </a:pPr>
          <a:r>
            <a:rPr lang="en-US" sz="1600" kern="1200" dirty="0" smtClean="0"/>
            <a:t>Good employment prospects</a:t>
          </a:r>
          <a:endParaRPr lang="en-US" sz="1600" kern="1200" dirty="0"/>
        </a:p>
      </dsp:txBody>
      <dsp:txXfrm>
        <a:off x="4311834" y="1327043"/>
        <a:ext cx="1714617" cy="831441"/>
      </dsp:txXfrm>
    </dsp:sp>
    <dsp:sp modelId="{161E87E9-17AD-4595-9947-CE210B65F6C7}">
      <dsp:nvSpPr>
        <dsp:cNvPr id="0" name=""/>
        <dsp:cNvSpPr/>
      </dsp:nvSpPr>
      <dsp:spPr>
        <a:xfrm rot="1853303">
          <a:off x="3521041" y="2531280"/>
          <a:ext cx="823311" cy="31609"/>
        </a:xfrm>
        <a:custGeom>
          <a:avLst/>
          <a:gdLst/>
          <a:ahLst/>
          <a:cxnLst/>
          <a:rect l="0" t="0" r="0" b="0"/>
          <a:pathLst>
            <a:path>
              <a:moveTo>
                <a:pt x="0" y="15804"/>
              </a:moveTo>
              <a:lnTo>
                <a:pt x="823311" y="15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912114" y="2526502"/>
        <a:ext cx="41165" cy="41165"/>
      </dsp:txXfrm>
    </dsp:sp>
    <dsp:sp modelId="{F5600EFF-8DD3-4F90-A198-30011821D756}">
      <dsp:nvSpPr>
        <dsp:cNvPr id="0" name=""/>
        <dsp:cNvSpPr/>
      </dsp:nvSpPr>
      <dsp:spPr>
        <a:xfrm>
          <a:off x="4285967" y="2316828"/>
          <a:ext cx="1766351" cy="883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u="sng" kern="1200" dirty="0" smtClean="0"/>
            <a:t>GROUP 3</a:t>
          </a:r>
        </a:p>
        <a:p>
          <a:pPr lvl="0" algn="ctr" defTabSz="711200">
            <a:lnSpc>
              <a:spcPct val="90000"/>
            </a:lnSpc>
            <a:spcBef>
              <a:spcPct val="0"/>
            </a:spcBef>
            <a:spcAft>
              <a:spcPct val="35000"/>
            </a:spcAft>
          </a:pPr>
          <a:r>
            <a:rPr lang="en-US" sz="1600" b="0" u="none" kern="1200" dirty="0" smtClean="0"/>
            <a:t>Weak employment prospects</a:t>
          </a:r>
        </a:p>
      </dsp:txBody>
      <dsp:txXfrm>
        <a:off x="4311834" y="2342695"/>
        <a:ext cx="1714617" cy="831441"/>
      </dsp:txXfrm>
    </dsp:sp>
    <dsp:sp modelId="{A883A1B1-D44D-4F2A-8FA9-76448151067D}">
      <dsp:nvSpPr>
        <dsp:cNvPr id="0" name=""/>
        <dsp:cNvSpPr/>
      </dsp:nvSpPr>
      <dsp:spPr>
        <a:xfrm rot="3907178">
          <a:off x="3093026" y="3081688"/>
          <a:ext cx="1679340" cy="31609"/>
        </a:xfrm>
        <a:custGeom>
          <a:avLst/>
          <a:gdLst/>
          <a:ahLst/>
          <a:cxnLst/>
          <a:rect l="0" t="0" r="0" b="0"/>
          <a:pathLst>
            <a:path>
              <a:moveTo>
                <a:pt x="0" y="15804"/>
              </a:moveTo>
              <a:lnTo>
                <a:pt x="1679340" y="15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890713" y="3055510"/>
        <a:ext cx="83967" cy="83967"/>
      </dsp:txXfrm>
    </dsp:sp>
    <dsp:sp modelId="{07B1E7C6-DE92-4648-94F7-90503353B674}">
      <dsp:nvSpPr>
        <dsp:cNvPr id="0" name=""/>
        <dsp:cNvSpPr/>
      </dsp:nvSpPr>
      <dsp:spPr>
        <a:xfrm>
          <a:off x="4285967" y="3332480"/>
          <a:ext cx="1766351" cy="105350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u="sng" kern="1200" dirty="0" smtClean="0"/>
            <a:t>GROUP 4</a:t>
          </a:r>
          <a:endParaRPr lang="en-US" sz="1550" b="1" u="sng" kern="1200" dirty="0" smtClean="0"/>
        </a:p>
        <a:p>
          <a:pPr lvl="0" algn="ctr" defTabSz="711200">
            <a:lnSpc>
              <a:spcPct val="90000"/>
            </a:lnSpc>
            <a:spcBef>
              <a:spcPct val="0"/>
            </a:spcBef>
            <a:spcAft>
              <a:spcPct val="35000"/>
            </a:spcAft>
          </a:pPr>
          <a:r>
            <a:rPr lang="en-US" sz="1500" b="1" u="none" kern="1200" dirty="0" smtClean="0"/>
            <a:t>At high risk of LTU; early ALMP measures needed</a:t>
          </a:r>
          <a:endParaRPr lang="en-US" sz="1500" kern="1200" dirty="0"/>
        </a:p>
      </dsp:txBody>
      <dsp:txXfrm>
        <a:off x="4316823" y="3363336"/>
        <a:ext cx="1704639" cy="991793"/>
      </dsp:txXfrm>
    </dsp:sp>
    <dsp:sp modelId="{2B9494C0-3932-40EC-A4C8-7721C80CC82B}">
      <dsp:nvSpPr>
        <dsp:cNvPr id="0" name=""/>
        <dsp:cNvSpPr/>
      </dsp:nvSpPr>
      <dsp:spPr>
        <a:xfrm>
          <a:off x="6052318" y="3843427"/>
          <a:ext cx="706540" cy="31609"/>
        </a:xfrm>
        <a:custGeom>
          <a:avLst/>
          <a:gdLst/>
          <a:ahLst/>
          <a:cxnLst/>
          <a:rect l="0" t="0" r="0" b="0"/>
          <a:pathLst>
            <a:path>
              <a:moveTo>
                <a:pt x="0" y="15804"/>
              </a:moveTo>
              <a:lnTo>
                <a:pt x="706540" y="158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6387925" y="3841569"/>
        <a:ext cx="35327" cy="35327"/>
      </dsp:txXfrm>
    </dsp:sp>
    <dsp:sp modelId="{6DB2FF0F-5A16-4498-900A-0EA663DA1893}">
      <dsp:nvSpPr>
        <dsp:cNvPr id="0" name=""/>
        <dsp:cNvSpPr/>
      </dsp:nvSpPr>
      <dsp:spPr>
        <a:xfrm>
          <a:off x="6758859" y="2974789"/>
          <a:ext cx="1766351" cy="17688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Caseworker likely to override regular procedures  and provide early ALMP interventions</a:t>
          </a:r>
          <a:endParaRPr lang="en-US" sz="1600" kern="1200" dirty="0"/>
        </a:p>
      </dsp:txBody>
      <dsp:txXfrm>
        <a:off x="6810594" y="3026524"/>
        <a:ext cx="1662881" cy="16654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8" rIns="93177" bIns="46588" numCol="1" anchor="t" anchorCtr="0" compatLnSpc="1">
            <a:prstTxWarp prst="textNoShape">
              <a:avLst/>
            </a:prstTxWarp>
          </a:bodyPr>
          <a:lstStyle>
            <a:lvl1pPr eaLnBrk="0" hangingPunct="0">
              <a:defRPr sz="1200"/>
            </a:lvl1pPr>
          </a:lstStyle>
          <a:p>
            <a:endParaRPr lang="en-US"/>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8" rIns="93177" bIns="46588" numCol="1" anchor="t" anchorCtr="0" compatLnSpc="1">
            <a:prstTxWarp prst="textNoShape">
              <a:avLst/>
            </a:prstTxWarp>
          </a:bodyPr>
          <a:lstStyle>
            <a:lvl1pPr algn="r" eaLnBrk="0" hangingPunct="0">
              <a:defRPr sz="1200"/>
            </a:lvl1pPr>
          </a:lstStyle>
          <a:p>
            <a:endParaRPr lang="en-US"/>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8" rIns="93177" bIns="46588" numCol="1" anchor="b" anchorCtr="0" compatLnSpc="1">
            <a:prstTxWarp prst="textNoShape">
              <a:avLst/>
            </a:prstTxWarp>
          </a:bodyPr>
          <a:lstStyle>
            <a:lvl1pPr eaLnBrk="0" hangingPunct="0">
              <a:defRPr sz="1200"/>
            </a:lvl1pPr>
          </a:lstStyle>
          <a:p>
            <a:endParaRPr lang="en-US"/>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8" rIns="93177" bIns="46588" numCol="1" anchor="b" anchorCtr="0" compatLnSpc="1">
            <a:prstTxWarp prst="textNoShape">
              <a:avLst/>
            </a:prstTxWarp>
          </a:bodyPr>
          <a:lstStyle>
            <a:lvl1pPr algn="r" eaLnBrk="0" hangingPunct="0">
              <a:defRPr sz="1200"/>
            </a:lvl1pPr>
          </a:lstStyle>
          <a:p>
            <a:fld id="{221E35C5-D20B-40CC-8B17-09209189D93C}" type="slidenum">
              <a:rPr lang="en-US"/>
              <a:pPr/>
              <a:t>‹#›</a:t>
            </a:fld>
            <a:endParaRPr lang="en-US"/>
          </a:p>
        </p:txBody>
      </p:sp>
    </p:spTree>
    <p:extLst>
      <p:ext uri="{BB962C8B-B14F-4D97-AF65-F5344CB8AC3E}">
        <p14:creationId xmlns:p14="http://schemas.microsoft.com/office/powerpoint/2010/main" val="571267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8" rIns="93177" bIns="46588" numCol="1" anchor="t" anchorCtr="0" compatLnSpc="1">
            <a:prstTxWarp prst="textNoShape">
              <a:avLst/>
            </a:prstTxWarp>
          </a:bodyPr>
          <a:lstStyle>
            <a:lvl1pPr eaLnBrk="0" hangingPunct="0">
              <a:defRPr sz="1200"/>
            </a:lvl1pPr>
          </a:lstStyle>
          <a:p>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8" rIns="93177" bIns="46588" numCol="1" anchor="t" anchorCtr="0" compatLnSpc="1">
            <a:prstTxWarp prst="textNoShape">
              <a:avLst/>
            </a:prstTxWarp>
          </a:bodyPr>
          <a:lstStyle>
            <a:lvl1pPr algn="r" eaLnBrk="0" hangingPunct="0">
              <a:defRPr sz="1200"/>
            </a:lvl1pPr>
          </a:lstStyle>
          <a:p>
            <a:endParaRPr lang="en-US"/>
          </a:p>
        </p:txBody>
      </p:sp>
      <p:sp>
        <p:nvSpPr>
          <p:cNvPr id="717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8" rIns="93177" bIns="465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8" rIns="93177" bIns="46588"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8" rIns="93177" bIns="46588" numCol="1" anchor="b" anchorCtr="0" compatLnSpc="1">
            <a:prstTxWarp prst="textNoShape">
              <a:avLst/>
            </a:prstTxWarp>
          </a:bodyPr>
          <a:lstStyle>
            <a:lvl1pPr algn="r" eaLnBrk="0" hangingPunct="0">
              <a:defRPr sz="1200"/>
            </a:lvl1pPr>
          </a:lstStyle>
          <a:p>
            <a:fld id="{A42C7409-23EB-4365-B391-1616D5A4120D}" type="slidenum">
              <a:rPr lang="en-US"/>
              <a:pPr/>
              <a:t>‹#›</a:t>
            </a:fld>
            <a:endParaRPr lang="en-US"/>
          </a:p>
        </p:txBody>
      </p:sp>
    </p:spTree>
    <p:extLst>
      <p:ext uri="{BB962C8B-B14F-4D97-AF65-F5344CB8AC3E}">
        <p14:creationId xmlns:p14="http://schemas.microsoft.com/office/powerpoint/2010/main" val="39063279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C7409-23EB-4365-B391-1616D5A4120D}" type="slidenum">
              <a:rPr lang="en-US" smtClean="0"/>
              <a:pPr/>
              <a:t>1</a:t>
            </a:fld>
            <a:endParaRPr lang="en-US"/>
          </a:p>
        </p:txBody>
      </p:sp>
    </p:spTree>
    <p:extLst>
      <p:ext uri="{BB962C8B-B14F-4D97-AF65-F5344CB8AC3E}">
        <p14:creationId xmlns:p14="http://schemas.microsoft.com/office/powerpoint/2010/main" val="261743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81100" y="696913"/>
            <a:ext cx="4648200" cy="3486150"/>
          </a:xfrm>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sz="2800" dirty="0" err="1" smtClean="0">
                <a:ea typeface="ＭＳ Ｐゴシック" charset="0"/>
                <a:cs typeface="ＭＳ Ｐゴシック" charset="0"/>
              </a:rPr>
              <a:t>This</a:t>
            </a:r>
            <a:r>
              <a:rPr lang="sv-SE" sz="2800" dirty="0" smtClean="0">
                <a:ea typeface="ＭＳ Ｐゴシック" charset="0"/>
                <a:cs typeface="ＭＳ Ｐゴシック" charset="0"/>
              </a:rPr>
              <a:t> </a:t>
            </a:r>
            <a:r>
              <a:rPr lang="sv-SE" sz="2800" dirty="0" err="1" smtClean="0">
                <a:ea typeface="ＭＳ Ｐゴシック" charset="0"/>
                <a:cs typeface="ＭＳ Ｐゴシック" charset="0"/>
              </a:rPr>
              <a:t>makles</a:t>
            </a:r>
            <a:r>
              <a:rPr lang="sv-SE" sz="2800" dirty="0" smtClean="0">
                <a:ea typeface="ＭＳ Ｐゴシック" charset="0"/>
                <a:cs typeface="ＭＳ Ｐゴシック" charset="0"/>
              </a:rPr>
              <a:t> sense for </a:t>
            </a:r>
            <a:r>
              <a:rPr lang="sv-SE" sz="2800" dirty="0" err="1" smtClean="0">
                <a:ea typeface="ＭＳ Ｐゴシック" charset="0"/>
                <a:cs typeface="ＭＳ Ｐゴシック" charset="0"/>
              </a:rPr>
              <a:t>many</a:t>
            </a:r>
            <a:r>
              <a:rPr lang="sv-SE" sz="2800" dirty="0" smtClean="0">
                <a:ea typeface="ＭＳ Ｐゴシック" charset="0"/>
                <a:cs typeface="ＭＳ Ｐゴシック" charset="0"/>
              </a:rPr>
              <a:t> </a:t>
            </a:r>
            <a:r>
              <a:rPr lang="sv-SE" sz="2800" dirty="0" err="1" smtClean="0">
                <a:ea typeface="ＭＳ Ｐゴシック" charset="0"/>
                <a:cs typeface="ＭＳ Ｐゴシック" charset="0"/>
              </a:rPr>
              <a:t>cleitns</a:t>
            </a:r>
            <a:endParaRPr lang="sv-SE" sz="2800" dirty="0" smtClean="0">
              <a:ea typeface="ＭＳ Ｐゴシック" charset="0"/>
              <a:cs typeface="ＭＳ Ｐゴシック" charset="0"/>
            </a:endParaRPr>
          </a:p>
          <a:p>
            <a:pPr eaLnBrk="1" hangingPunct="1"/>
            <a:r>
              <a:rPr lang="sv-SE" sz="2800" dirty="0" err="1" smtClean="0">
                <a:ea typeface="ＭＳ Ｐゴシック" charset="0"/>
                <a:cs typeface="ＭＳ Ｐゴシック" charset="0"/>
              </a:rPr>
              <a:t>We</a:t>
            </a:r>
            <a:r>
              <a:rPr lang="sv-SE" sz="2800" dirty="0" smtClean="0">
                <a:ea typeface="ＭＳ Ｐゴシック" charset="0"/>
                <a:cs typeface="ＭＳ Ｐゴシック" charset="0"/>
              </a:rPr>
              <a:t> </a:t>
            </a:r>
            <a:r>
              <a:rPr lang="sv-SE" sz="2800" dirty="0" err="1" smtClean="0">
                <a:ea typeface="ＭＳ Ｐゴシック" charset="0"/>
                <a:cs typeface="ＭＳ Ｐゴシック" charset="0"/>
              </a:rPr>
              <a:t>will</a:t>
            </a:r>
            <a:r>
              <a:rPr lang="sv-SE" sz="2800" dirty="0" smtClean="0">
                <a:ea typeface="ＭＳ Ｐゴシック" charset="0"/>
                <a:cs typeface="ＭＳ Ｐゴシック" charset="0"/>
              </a:rPr>
              <a:t> go </a:t>
            </a:r>
            <a:r>
              <a:rPr lang="sv-SE" sz="2800" dirty="0" err="1" smtClean="0">
                <a:ea typeface="ＭＳ Ｐゴシック" charset="0"/>
                <a:cs typeface="ＭＳ Ｐゴシック" charset="0"/>
              </a:rPr>
              <a:t>through</a:t>
            </a:r>
            <a:r>
              <a:rPr lang="sv-SE" sz="2800" dirty="0" smtClean="0">
                <a:ea typeface="ＭＳ Ｐゴシック" charset="0"/>
                <a:cs typeface="ＭＳ Ｐゴシック" charset="0"/>
              </a:rPr>
              <a:t> the </a:t>
            </a:r>
            <a:r>
              <a:rPr lang="sv-SE" sz="2800" dirty="0" err="1" smtClean="0">
                <a:ea typeface="ＭＳ Ｐゴシック" charset="0"/>
                <a:cs typeface="ＭＳ Ｐゴシック" charset="0"/>
              </a:rPr>
              <a:t>mecahnics</a:t>
            </a:r>
            <a:r>
              <a:rPr lang="sv-SE" sz="2800" dirty="0" smtClean="0">
                <a:ea typeface="ＭＳ Ｐゴシック" charset="0"/>
                <a:cs typeface="ＭＳ Ｐゴシック" charset="0"/>
              </a:rPr>
              <a:t> and </a:t>
            </a:r>
            <a:r>
              <a:rPr lang="sv-SE" sz="2800" dirty="0" err="1" smtClean="0">
                <a:ea typeface="ＭＳ Ｐゴシック" charset="0"/>
                <a:cs typeface="ＭＳ Ｐゴシック" charset="0"/>
              </a:rPr>
              <a:t>then</a:t>
            </a:r>
            <a:r>
              <a:rPr lang="sv-SE" sz="2800" dirty="0" smtClean="0">
                <a:ea typeface="ＭＳ Ｐゴシック" charset="0"/>
                <a:cs typeface="ＭＳ Ｐゴシック" charset="0"/>
              </a:rPr>
              <a:t> </a:t>
            </a:r>
            <a:r>
              <a:rPr lang="sv-SE" sz="2800" dirty="0" err="1" smtClean="0">
                <a:ea typeface="ＭＳ Ｐゴシック" charset="0"/>
                <a:cs typeface="ＭＳ Ｐゴシック" charset="0"/>
              </a:rPr>
              <a:t>discuss</a:t>
            </a:r>
            <a:r>
              <a:rPr lang="sv-SE" sz="2800" dirty="0" smtClean="0">
                <a:ea typeface="ＭＳ Ｐゴシック" charset="0"/>
                <a:cs typeface="ＭＳ Ｐゴシック" charset="0"/>
              </a:rPr>
              <a:t> the </a:t>
            </a:r>
            <a:r>
              <a:rPr lang="sv-SE" sz="2800" dirty="0" err="1" smtClean="0">
                <a:ea typeface="ＭＳ Ｐゴシック" charset="0"/>
                <a:cs typeface="ＭＳ Ｐゴシック" charset="0"/>
              </a:rPr>
              <a:t>why</a:t>
            </a:r>
            <a:endParaRPr lang="sv-SE" sz="2800" dirty="0" smtClean="0">
              <a:ea typeface="ＭＳ Ｐゴシック" charset="0"/>
              <a:cs typeface="ＭＳ Ｐゴシック" charset="0"/>
            </a:endParaRPr>
          </a:p>
          <a:p>
            <a:pPr eaLnBrk="1" hangingPunct="1"/>
            <a:endParaRPr lang="sv-SE" sz="2800" dirty="0" smtClean="0">
              <a:ea typeface="ＭＳ Ｐゴシック" charset="0"/>
              <a:cs typeface="ＭＳ Ｐゴシック" charset="0"/>
            </a:endParaRPr>
          </a:p>
          <a:p>
            <a:pPr eaLnBrk="1" hangingPunct="1"/>
            <a:endParaRPr lang="sv-SE" sz="2800" dirty="0" smtClean="0">
              <a:ea typeface="ＭＳ Ｐゴシック" charset="0"/>
              <a:cs typeface="ＭＳ Ｐゴシック" charset="0"/>
            </a:endParaRPr>
          </a:p>
          <a:p>
            <a:endParaRPr lang="en-GB" altLang="en-US" sz="2800" dirty="0" smtClean="0"/>
          </a:p>
          <a:p>
            <a:endParaRPr lang="en-GB" altLang="en-US" sz="2800" dirty="0" smtClean="0"/>
          </a:p>
          <a:p>
            <a:r>
              <a:rPr lang="en-GB" altLang="en-US" sz="2800" dirty="0" smtClean="0"/>
              <a:t>Most common types used are </a:t>
            </a:r>
            <a:r>
              <a:rPr lang="en-GB" altLang="en-US" sz="2800" dirty="0" err="1" smtClean="0"/>
              <a:t>probit</a:t>
            </a:r>
            <a:r>
              <a:rPr lang="en-GB" altLang="en-US" sz="2800" dirty="0" smtClean="0"/>
              <a:t>/</a:t>
            </a:r>
            <a:r>
              <a:rPr lang="en-GB" altLang="en-US" sz="2800" dirty="0" err="1" smtClean="0"/>
              <a:t>logit</a:t>
            </a:r>
            <a:r>
              <a:rPr lang="en-GB" altLang="en-US" sz="2800" dirty="0" smtClean="0"/>
              <a:t> models</a:t>
            </a:r>
          </a:p>
          <a:p>
            <a:endParaRPr lang="en-GB" altLang="en-US" sz="2800" dirty="0" smtClean="0"/>
          </a:p>
          <a:p>
            <a:pPr lvl="1"/>
            <a:r>
              <a:rPr lang="en-GB" altLang="en-US" sz="2400" dirty="0" smtClean="0"/>
              <a:t>Dependent variables depend on policy objectives (LTU)</a:t>
            </a:r>
          </a:p>
          <a:p>
            <a:pPr lvl="1"/>
            <a:endParaRPr lang="en-GB" altLang="en-US" sz="2400" dirty="0" smtClean="0"/>
          </a:p>
          <a:p>
            <a:pPr lvl="1"/>
            <a:r>
              <a:rPr lang="en-GB" altLang="en-US" sz="2400" dirty="0" smtClean="0"/>
              <a:t>Basic </a:t>
            </a:r>
            <a:r>
              <a:rPr lang="en-GB" altLang="en-US" sz="2400" dirty="0" err="1" smtClean="0"/>
              <a:t>regressors</a:t>
            </a:r>
            <a:r>
              <a:rPr lang="en-GB" altLang="en-US" sz="2400" dirty="0" smtClean="0"/>
              <a:t> dependent on MIS – demographic, contribution and benefit history</a:t>
            </a:r>
          </a:p>
          <a:p>
            <a:pPr lvl="1"/>
            <a:endParaRPr lang="en-GB" altLang="en-US" sz="2400" dirty="0" smtClean="0"/>
          </a:p>
          <a:p>
            <a:pPr lvl="1"/>
            <a:r>
              <a:rPr lang="en-GB" altLang="en-US" sz="2400" dirty="0" smtClean="0"/>
              <a:t>But richer models needed ad-hoc surveys to capture other aspects (language skills, literacy, access to public transport, employment history, motivation) </a:t>
            </a:r>
            <a:br>
              <a:rPr lang="en-GB" altLang="en-US" sz="2400" dirty="0" smtClean="0"/>
            </a:br>
            <a:endParaRPr lang="en-GB" altLang="en-US" sz="2400" dirty="0" smtClean="0"/>
          </a:p>
          <a:p>
            <a:pPr eaLnBrk="1" hangingPunct="1"/>
            <a:endParaRPr lang="sv-SE" dirty="0" smtClean="0">
              <a:ea typeface="ＭＳ Ｐゴシック" charset="0"/>
              <a:cs typeface="ＭＳ Ｐゴシック" charset="0"/>
            </a:endParaRPr>
          </a:p>
          <a:p>
            <a:pPr eaLnBrk="1" hangingPunct="1"/>
            <a:endParaRPr lang="sv-SE" dirty="0" smtClean="0">
              <a:ea typeface="ＭＳ Ｐゴシック" charset="0"/>
              <a:cs typeface="ＭＳ Ｐゴシック" charset="0"/>
            </a:endParaRPr>
          </a:p>
          <a:p>
            <a:pPr lvl="1"/>
            <a:r>
              <a:rPr lang="en-GB" altLang="en-US" sz="2400" dirty="0" smtClean="0"/>
              <a:t>Types of dependent variables depend on policy objectives (i.e. case of Ireland: the dependent variable is the “risk of remaining unemployed for 12 months”)</a:t>
            </a:r>
          </a:p>
          <a:p>
            <a:pPr lvl="1"/>
            <a:r>
              <a:rPr lang="en-GB" altLang="en-US" sz="2400" dirty="0" smtClean="0"/>
              <a:t>Types of commonly used independent variables: age, marital status, education, apprenticeship training, literacy skills, English proficiency, health, size of labour market, geographic location, access to public transport, employment history, job duration, previous unemployment claim history, etc.</a:t>
            </a:r>
          </a:p>
          <a:p>
            <a:r>
              <a:rPr lang="en-GB" altLang="en-US" sz="2800" dirty="0" smtClean="0"/>
              <a:t>Data </a:t>
            </a:r>
          </a:p>
          <a:p>
            <a:pPr lvl="1"/>
            <a:r>
              <a:rPr lang="en-GB" altLang="en-US" sz="2400" dirty="0" smtClean="0"/>
              <a:t>Administrative data (i.e. Live Register in Ireland): marital status, spousal earnings, location, occupation, etc.</a:t>
            </a:r>
          </a:p>
          <a:p>
            <a:pPr lvl="1"/>
            <a:r>
              <a:rPr lang="en-GB" altLang="en-US" sz="2400" dirty="0" smtClean="0"/>
              <a:t>Special supplementary questionnaires to collect information on possible covariates (claimant population for a year)</a:t>
            </a:r>
          </a:p>
          <a:p>
            <a:pPr eaLnBrk="1" hangingPunct="1"/>
            <a:endParaRPr lang="sv-SE"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a:xfrm>
            <a:off x="700383" y="4307034"/>
            <a:ext cx="5859537" cy="4724180"/>
          </a:xfrm>
        </p:spPr>
        <p:txBody>
          <a:bodyPr>
            <a:normAutofit lnSpcReduction="10000"/>
          </a:bodyPr>
          <a:lstStyle/>
          <a:p>
            <a:r>
              <a:rPr lang="en-GB" altLang="en-US" sz="2800" dirty="0" smtClean="0"/>
              <a:t>Previously in Ireland:</a:t>
            </a:r>
          </a:p>
          <a:p>
            <a:pPr lvl="1"/>
            <a:r>
              <a:rPr lang="en-GB" altLang="en-US" sz="2400" dirty="0" smtClean="0"/>
              <a:t>Systematic referral from social assistance department to PES </a:t>
            </a:r>
            <a:r>
              <a:rPr lang="en-GB" altLang="en-US" sz="2400" u="sng" dirty="0" smtClean="0"/>
              <a:t>only</a:t>
            </a:r>
            <a:r>
              <a:rPr lang="en-GB" altLang="en-US" sz="2400" dirty="0" smtClean="0"/>
              <a:t> after initial duration threshold crossed i.e. at 6 months</a:t>
            </a:r>
          </a:p>
          <a:p>
            <a:pPr lvl="1"/>
            <a:r>
              <a:rPr lang="en-GB" altLang="en-US" sz="2400" dirty="0" smtClean="0"/>
              <a:t>More than half of new entrants would exit by the 6</a:t>
            </a:r>
            <a:r>
              <a:rPr lang="en-GB" altLang="en-US" sz="2400" baseline="30000" dirty="0" smtClean="0"/>
              <a:t>th</a:t>
            </a:r>
            <a:r>
              <a:rPr lang="en-GB" altLang="en-US" sz="2400" dirty="0" smtClean="0"/>
              <a:t> month</a:t>
            </a:r>
          </a:p>
          <a:p>
            <a:pPr lvl="1"/>
            <a:r>
              <a:rPr lang="en-GB" altLang="en-US" sz="2400" dirty="0" smtClean="0"/>
              <a:t>Actual interventions would materialize only after 8-9 months </a:t>
            </a:r>
          </a:p>
          <a:p>
            <a:pPr lvl="1"/>
            <a:r>
              <a:rPr lang="en-GB" altLang="en-US" sz="2400" dirty="0" smtClean="0"/>
              <a:t>Limited staff capacity to handle the largely undifferentiated inflow </a:t>
            </a:r>
          </a:p>
          <a:p>
            <a:r>
              <a:rPr lang="en-GB" altLang="en-US" sz="2800" dirty="0" smtClean="0"/>
              <a:t>With new reforms in Ireland:</a:t>
            </a:r>
          </a:p>
          <a:p>
            <a:pPr lvl="1"/>
            <a:r>
              <a:rPr lang="en-GB" altLang="en-US" sz="2400" dirty="0" smtClean="0"/>
              <a:t>Segmentation profiling  allowing early identification of high-at-risk groups</a:t>
            </a:r>
          </a:p>
          <a:p>
            <a:pPr lvl="1"/>
            <a:r>
              <a:rPr lang="en-GB" altLang="en-US" sz="2400" dirty="0" smtClean="0"/>
              <a:t>Intensity of support dependent on level of unemployment risk</a:t>
            </a:r>
          </a:p>
          <a:p>
            <a:pPr lvl="1"/>
            <a:r>
              <a:rPr lang="en-GB" altLang="en-US" sz="2400" dirty="0" smtClean="0"/>
              <a:t>Ex-ante equal treatment and individualized support</a:t>
            </a:r>
          </a:p>
          <a:p>
            <a:pPr lvl="1"/>
            <a:r>
              <a:rPr lang="en-GB" altLang="en-US" sz="2400" dirty="0" smtClean="0"/>
              <a:t>Better utilization of scarce resources, reduction of dead-weight loss</a:t>
            </a:r>
          </a:p>
          <a:p>
            <a:pPr eaLnBrk="1" fontAlgn="auto" hangingPunct="1">
              <a:spcBef>
                <a:spcPts val="0"/>
              </a:spcBef>
              <a:spcAft>
                <a:spcPts val="0"/>
              </a:spcAft>
              <a:defRPr/>
            </a:pPr>
            <a:endParaRPr lang="en-IE" dirty="0">
              <a:ea typeface="+mn-ea"/>
              <a:cs typeface="+mn-cs"/>
            </a:endParaRPr>
          </a:p>
        </p:txBody>
      </p:sp>
      <p:sp>
        <p:nvSpPr>
          <p:cNvPr id="25603"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7/10/2010</a:t>
            </a:r>
          </a:p>
        </p:txBody>
      </p:sp>
      <p:sp>
        <p:nvSpPr>
          <p:cNvPr id="2560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72AC8EB-5072-7246-A53E-697D884F2126}" type="slidenum">
              <a:rPr lang="en-US" sz="1200">
                <a:latin typeface="Arial" charset="0"/>
              </a:rPr>
              <a:pPr eaLnBrk="1" hangingPunct="1"/>
              <a:t>22</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mj-lt"/>
              <a:buAutoNum type="arabicPeriod"/>
              <a:defRPr/>
            </a:pPr>
            <a:r>
              <a:rPr lang="en-GB" dirty="0" smtClean="0"/>
              <a:t>Should have very good chances to find work</a:t>
            </a:r>
            <a:endParaRPr lang="sv-SE" dirty="0" smtClean="0"/>
          </a:p>
          <a:p>
            <a:pPr marL="457200" indent="-457200">
              <a:buFont typeface="+mj-lt"/>
              <a:buAutoNum type="arabicPeriod"/>
              <a:defRPr/>
            </a:pPr>
            <a:r>
              <a:rPr lang="en-GB" dirty="0" smtClean="0"/>
              <a:t>Should have good chances to find work</a:t>
            </a:r>
            <a:endParaRPr lang="sv-SE" dirty="0" smtClean="0"/>
          </a:p>
          <a:p>
            <a:pPr marL="457200" indent="-457200">
              <a:buFont typeface="+mj-lt"/>
              <a:buAutoNum type="arabicPeriod"/>
              <a:defRPr/>
            </a:pPr>
            <a:r>
              <a:rPr lang="sv-SE" dirty="0" smtClean="0"/>
              <a:t>Consider more intensive support to enhance possibilities to work</a:t>
            </a:r>
          </a:p>
          <a:p>
            <a:pPr marL="457200" indent="-457200">
              <a:buFont typeface="+mj-lt"/>
              <a:buAutoNum type="arabicPeriod"/>
              <a:defRPr/>
            </a:pPr>
            <a:r>
              <a:rPr lang="en-GB" dirty="0" smtClean="0"/>
              <a:t>Early ALMP measures needed to enhance possibilities to find work</a:t>
            </a:r>
          </a:p>
          <a:p>
            <a:pPr marL="457200" indent="-457200">
              <a:buFont typeface="+mj-lt"/>
              <a:buAutoNum type="arabicPeriod"/>
              <a:defRPr/>
            </a:pPr>
            <a:endParaRPr lang="en-GB" dirty="0" smtClean="0"/>
          </a:p>
          <a:p>
            <a:pPr marL="457200" indent="-457200">
              <a:buFont typeface="+mj-lt"/>
              <a:buAutoNum type="arabicPeriod"/>
              <a:defRPr/>
            </a:pPr>
            <a:endParaRPr lang="en-GB" dirty="0" smtClean="0"/>
          </a:p>
          <a:p>
            <a:r>
              <a:rPr lang="en-GB" dirty="0" smtClean="0"/>
              <a:t>Full-time activity for youth aged 16-24 years</a:t>
            </a:r>
          </a:p>
          <a:p>
            <a:r>
              <a:rPr lang="en-GB" dirty="0" smtClean="0"/>
              <a:t>Enter after 90 days of unemployment</a:t>
            </a:r>
          </a:p>
          <a:p>
            <a:r>
              <a:rPr lang="en-GB" dirty="0" smtClean="0"/>
              <a:t>Running for up to 15 months</a:t>
            </a:r>
          </a:p>
          <a:p>
            <a:pPr lvl="0"/>
            <a:r>
              <a:rPr lang="en-GB" dirty="0" smtClean="0"/>
              <a:t>First 3 months</a:t>
            </a:r>
          </a:p>
          <a:p>
            <a:pPr lvl="1"/>
            <a:r>
              <a:rPr lang="en-GB" dirty="0" smtClean="0"/>
              <a:t>In-depth assessment</a:t>
            </a:r>
          </a:p>
          <a:p>
            <a:pPr lvl="1"/>
            <a:r>
              <a:rPr lang="en-GB" dirty="0" smtClean="0"/>
              <a:t>Vocational guidance</a:t>
            </a:r>
          </a:p>
          <a:p>
            <a:pPr lvl="1"/>
            <a:r>
              <a:rPr lang="en-GB" dirty="0" smtClean="0"/>
              <a:t>Coaching (incl. private actors)</a:t>
            </a:r>
          </a:p>
          <a:p>
            <a:pPr lvl="0"/>
            <a:r>
              <a:rPr lang="en-GB" dirty="0" smtClean="0"/>
              <a:t>There after</a:t>
            </a:r>
          </a:p>
          <a:p>
            <a:pPr lvl="1"/>
            <a:r>
              <a:rPr lang="en-GB" dirty="0" smtClean="0"/>
              <a:t>Work experience</a:t>
            </a:r>
          </a:p>
          <a:p>
            <a:pPr lvl="1"/>
            <a:r>
              <a:rPr lang="en-GB" dirty="0" smtClean="0"/>
              <a:t>Vocational Training</a:t>
            </a:r>
          </a:p>
          <a:p>
            <a:pPr lvl="1"/>
            <a:r>
              <a:rPr lang="en-GB" dirty="0" smtClean="0"/>
              <a:t>Occupational rehabilitation</a:t>
            </a:r>
          </a:p>
          <a:p>
            <a:pPr marL="457200" indent="-457200">
              <a:buFont typeface="+mj-lt"/>
              <a:buAutoNum type="arabicPeriod"/>
              <a:defRPr/>
            </a:pPr>
            <a:endParaRPr lang="en-US" dirty="0" smtClean="0"/>
          </a:p>
          <a:p>
            <a:pPr marL="457200" indent="-457200">
              <a:buFont typeface="+mj-lt"/>
              <a:buAutoNum type="arabicPeriod"/>
              <a:defRPr/>
            </a:pPr>
            <a:endParaRPr lang="en-US" dirty="0" smtClean="0"/>
          </a:p>
          <a:p>
            <a:pPr marL="457200" indent="-457200">
              <a:buFont typeface="+mj-lt"/>
              <a:buAutoNum type="arabicPeriod"/>
              <a:defRPr/>
            </a:pPr>
            <a:r>
              <a:rPr lang="en-US" dirty="0" smtClean="0"/>
              <a:t>Job and </a:t>
            </a:r>
            <a:r>
              <a:rPr lang="en-US" dirty="0" err="1" smtClean="0"/>
              <a:t>Dev</a:t>
            </a:r>
            <a:r>
              <a:rPr lang="en-US" baseline="0" dirty="0" smtClean="0"/>
              <a:t> </a:t>
            </a:r>
            <a:r>
              <a:rPr lang="en-US" baseline="0" dirty="0" err="1" smtClean="0"/>
              <a:t>Prog</a:t>
            </a:r>
            <a:endParaRPr lang="en-US" baseline="0" dirty="0" smtClean="0"/>
          </a:p>
          <a:p>
            <a:pPr marL="457200" indent="-457200">
              <a:buFont typeface="+mj-lt"/>
              <a:buAutoNum type="arabicPeriod"/>
              <a:defRPr/>
            </a:pPr>
            <a:endParaRPr lang="en-US" baseline="0" dirty="0" smtClean="0"/>
          </a:p>
          <a:p>
            <a:r>
              <a:rPr lang="sv-SE" dirty="0" err="1" smtClean="0"/>
              <a:t>Phase</a:t>
            </a:r>
            <a:r>
              <a:rPr lang="sv-SE" dirty="0" smtClean="0"/>
              <a:t> 1 (0 – 150 </a:t>
            </a:r>
            <a:r>
              <a:rPr lang="sv-SE" dirty="0" err="1" smtClean="0"/>
              <a:t>days</a:t>
            </a:r>
            <a:r>
              <a:rPr lang="sv-SE" dirty="0" smtClean="0"/>
              <a:t>)</a:t>
            </a:r>
          </a:p>
          <a:p>
            <a:pPr lvl="1"/>
            <a:r>
              <a:rPr lang="sv-SE" dirty="0" smtClean="0"/>
              <a:t>In-</a:t>
            </a:r>
            <a:r>
              <a:rPr lang="sv-SE" dirty="0" err="1" smtClean="0"/>
              <a:t>depth</a:t>
            </a:r>
            <a:r>
              <a:rPr lang="sv-SE" dirty="0" smtClean="0"/>
              <a:t> </a:t>
            </a:r>
            <a:r>
              <a:rPr lang="sv-SE" dirty="0" err="1" smtClean="0"/>
              <a:t>assessment</a:t>
            </a:r>
            <a:endParaRPr lang="sv-SE" dirty="0" smtClean="0"/>
          </a:p>
          <a:p>
            <a:pPr lvl="1"/>
            <a:r>
              <a:rPr lang="sv-SE" dirty="0" smtClean="0"/>
              <a:t>Job-</a:t>
            </a:r>
            <a:r>
              <a:rPr lang="sv-SE" dirty="0" err="1" smtClean="0"/>
              <a:t>search</a:t>
            </a:r>
            <a:r>
              <a:rPr lang="sv-SE" dirty="0" smtClean="0"/>
              <a:t> </a:t>
            </a:r>
            <a:r>
              <a:rPr lang="sv-SE" dirty="0" err="1" smtClean="0"/>
              <a:t>activities</a:t>
            </a:r>
            <a:r>
              <a:rPr lang="sv-SE" dirty="0" smtClean="0"/>
              <a:t> </a:t>
            </a:r>
            <a:r>
              <a:rPr lang="sv-SE" dirty="0" err="1" smtClean="0"/>
              <a:t>with</a:t>
            </a:r>
            <a:r>
              <a:rPr lang="sv-SE" dirty="0" smtClean="0"/>
              <a:t> coaching</a:t>
            </a:r>
          </a:p>
          <a:p>
            <a:pPr lvl="1"/>
            <a:r>
              <a:rPr lang="sv-SE" dirty="0" err="1" smtClean="0"/>
              <a:t>Employment</a:t>
            </a:r>
            <a:r>
              <a:rPr lang="sv-SE" dirty="0" smtClean="0"/>
              <a:t> </a:t>
            </a:r>
            <a:r>
              <a:rPr lang="sv-SE" dirty="0" err="1" smtClean="0"/>
              <a:t>preparatory</a:t>
            </a:r>
            <a:r>
              <a:rPr lang="sv-SE" dirty="0" smtClean="0"/>
              <a:t> </a:t>
            </a:r>
            <a:r>
              <a:rPr lang="sv-SE" dirty="0" err="1" smtClean="0"/>
              <a:t>activities</a:t>
            </a:r>
            <a:endParaRPr lang="sv-SE" dirty="0" smtClean="0"/>
          </a:p>
          <a:p>
            <a:pPr lvl="1"/>
            <a:r>
              <a:rPr lang="sv-SE" dirty="0" err="1" smtClean="0"/>
              <a:t>Other</a:t>
            </a:r>
            <a:r>
              <a:rPr lang="sv-SE" dirty="0" smtClean="0"/>
              <a:t> </a:t>
            </a:r>
            <a:r>
              <a:rPr lang="sv-SE" dirty="0" err="1" smtClean="0"/>
              <a:t>programmes</a:t>
            </a:r>
            <a:endParaRPr lang="sv-SE" dirty="0" smtClean="0"/>
          </a:p>
          <a:p>
            <a:r>
              <a:rPr lang="sv-SE" dirty="0" err="1" smtClean="0"/>
              <a:t>Phase</a:t>
            </a:r>
            <a:r>
              <a:rPr lang="sv-SE" dirty="0" smtClean="0"/>
              <a:t> 2 (150 – 450 </a:t>
            </a:r>
            <a:r>
              <a:rPr lang="sv-SE" dirty="0" err="1" smtClean="0"/>
              <a:t>days</a:t>
            </a:r>
            <a:r>
              <a:rPr lang="sv-SE" dirty="0" smtClean="0"/>
              <a:t>)</a:t>
            </a:r>
          </a:p>
          <a:p>
            <a:pPr lvl="1"/>
            <a:r>
              <a:rPr lang="en-GB" dirty="0" smtClean="0"/>
              <a:t>Work experience</a:t>
            </a:r>
          </a:p>
          <a:p>
            <a:pPr lvl="1"/>
            <a:r>
              <a:rPr lang="sv-SE" dirty="0" err="1" smtClean="0"/>
              <a:t>Occupational</a:t>
            </a:r>
            <a:r>
              <a:rPr lang="sv-SE" dirty="0" smtClean="0"/>
              <a:t> rehabilitation</a:t>
            </a:r>
          </a:p>
          <a:p>
            <a:pPr lvl="1"/>
            <a:r>
              <a:rPr lang="sv-SE" dirty="0" err="1" smtClean="0"/>
              <a:t>Other</a:t>
            </a:r>
            <a:r>
              <a:rPr lang="sv-SE" dirty="0" smtClean="0"/>
              <a:t> </a:t>
            </a:r>
            <a:r>
              <a:rPr lang="sv-SE" dirty="0" err="1" smtClean="0"/>
              <a:t>programmes</a:t>
            </a:r>
            <a:endParaRPr lang="sv-SE" dirty="0" smtClean="0"/>
          </a:p>
          <a:p>
            <a:r>
              <a:rPr lang="sv-SE" dirty="0" err="1" smtClean="0"/>
              <a:t>Employment</a:t>
            </a:r>
            <a:r>
              <a:rPr lang="sv-SE" dirty="0" smtClean="0"/>
              <a:t> </a:t>
            </a:r>
            <a:r>
              <a:rPr lang="sv-SE" dirty="0" err="1" smtClean="0"/>
              <a:t>phase</a:t>
            </a:r>
            <a:r>
              <a:rPr lang="sv-SE" dirty="0" smtClean="0"/>
              <a:t> (Day 451 - )</a:t>
            </a:r>
          </a:p>
          <a:p>
            <a:pPr lvl="1"/>
            <a:r>
              <a:rPr lang="sv-SE" dirty="0" err="1" smtClean="0"/>
              <a:t>Employment</a:t>
            </a:r>
            <a:r>
              <a:rPr lang="sv-SE" dirty="0" smtClean="0"/>
              <a:t> at </a:t>
            </a:r>
            <a:r>
              <a:rPr lang="sv-SE" dirty="0" err="1" smtClean="0"/>
              <a:t>provider</a:t>
            </a:r>
            <a:endParaRPr lang="sv-SE" dirty="0" smtClean="0"/>
          </a:p>
          <a:p>
            <a:pPr lvl="1"/>
            <a:r>
              <a:rPr lang="sv-SE" dirty="0" smtClean="0"/>
              <a:t>(</a:t>
            </a:r>
            <a:r>
              <a:rPr lang="sv-SE" dirty="0" err="1" smtClean="0"/>
              <a:t>Training</a:t>
            </a:r>
            <a:r>
              <a:rPr lang="sv-SE" dirty="0" smtClean="0"/>
              <a:t>)</a:t>
            </a:r>
          </a:p>
          <a:p>
            <a:pPr lvl="1"/>
            <a:endParaRPr lang="sv-SE" dirty="0" smtClean="0"/>
          </a:p>
          <a:p>
            <a:pPr lvl="1"/>
            <a:endParaRPr lang="sv-SE" dirty="0" smtClean="0"/>
          </a:p>
          <a:p>
            <a:pPr lvl="1"/>
            <a:r>
              <a:rPr lang="sv-SE" dirty="0" smtClean="0"/>
              <a:t>AST</a:t>
            </a:r>
            <a:r>
              <a:rPr lang="sv-SE" baseline="0" dirty="0" smtClean="0"/>
              <a:t> </a:t>
            </a:r>
          </a:p>
          <a:p>
            <a:pPr lvl="1"/>
            <a:endParaRPr lang="sv-SE" baseline="0" dirty="0" smtClean="0"/>
          </a:p>
          <a:p>
            <a:pPr marL="0" indent="0">
              <a:buNone/>
            </a:pPr>
            <a:r>
              <a:rPr lang="sv-SE" dirty="0" err="1" smtClean="0"/>
              <a:t>Opens</a:t>
            </a:r>
            <a:r>
              <a:rPr lang="sv-SE" dirty="0" smtClean="0"/>
              <a:t> </a:t>
            </a:r>
            <a:r>
              <a:rPr lang="sv-SE" dirty="0" err="1" smtClean="0"/>
              <a:t>up</a:t>
            </a:r>
            <a:r>
              <a:rPr lang="sv-SE" dirty="0" smtClean="0"/>
              <a:t> the </a:t>
            </a:r>
            <a:r>
              <a:rPr lang="sv-SE" dirty="0" err="1" smtClean="0"/>
              <a:t>possibility</a:t>
            </a:r>
            <a:r>
              <a:rPr lang="sv-SE" dirty="0" smtClean="0"/>
              <a:t> </a:t>
            </a:r>
            <a:r>
              <a:rPr lang="sv-SE" dirty="0" err="1" smtClean="0"/>
              <a:t>of</a:t>
            </a:r>
            <a:r>
              <a:rPr lang="sv-SE" dirty="0" smtClean="0"/>
              <a:t> </a:t>
            </a:r>
            <a:r>
              <a:rPr lang="sv-SE" dirty="0" err="1" smtClean="0"/>
              <a:t>early</a:t>
            </a:r>
            <a:r>
              <a:rPr lang="sv-SE" dirty="0" smtClean="0"/>
              <a:t> intervention (</a:t>
            </a:r>
            <a:r>
              <a:rPr lang="sv-SE" dirty="0" err="1" smtClean="0"/>
              <a:t>before</a:t>
            </a:r>
            <a:r>
              <a:rPr lang="sv-SE" dirty="0" smtClean="0"/>
              <a:t> </a:t>
            </a:r>
            <a:r>
              <a:rPr lang="sv-SE" dirty="0" err="1" smtClean="0"/>
              <a:t>entering</a:t>
            </a:r>
            <a:r>
              <a:rPr lang="sv-SE" dirty="0" smtClean="0"/>
              <a:t> the </a:t>
            </a:r>
            <a:r>
              <a:rPr lang="sv-SE" dirty="0" err="1" smtClean="0"/>
              <a:t>guarantees</a:t>
            </a:r>
            <a:r>
              <a:rPr lang="sv-SE" dirty="0" smtClean="0"/>
              <a:t>), </a:t>
            </a:r>
            <a:r>
              <a:rPr lang="sv-SE" dirty="0" err="1" smtClean="0"/>
              <a:t>including</a:t>
            </a:r>
            <a:r>
              <a:rPr lang="sv-SE" dirty="0" smtClean="0"/>
              <a:t>:</a:t>
            </a:r>
          </a:p>
          <a:p>
            <a:r>
              <a:rPr lang="sv-SE" dirty="0" smtClean="0"/>
              <a:t>In-</a:t>
            </a:r>
            <a:r>
              <a:rPr lang="sv-SE" dirty="0" err="1" smtClean="0"/>
              <a:t>depth</a:t>
            </a:r>
            <a:r>
              <a:rPr lang="sv-SE" dirty="0" smtClean="0"/>
              <a:t> </a:t>
            </a:r>
            <a:r>
              <a:rPr lang="sv-SE" dirty="0" err="1" smtClean="0"/>
              <a:t>assessment</a:t>
            </a:r>
            <a:r>
              <a:rPr lang="sv-SE" dirty="0" smtClean="0"/>
              <a:t> and </a:t>
            </a:r>
            <a:r>
              <a:rPr lang="sv-SE" dirty="0" err="1" smtClean="0"/>
              <a:t>more</a:t>
            </a:r>
            <a:r>
              <a:rPr lang="sv-SE" dirty="0" smtClean="0"/>
              <a:t> </a:t>
            </a:r>
            <a:r>
              <a:rPr lang="sv-SE" dirty="0" err="1" smtClean="0"/>
              <a:t>frequent</a:t>
            </a:r>
            <a:r>
              <a:rPr lang="sv-SE" dirty="0" smtClean="0"/>
              <a:t> meetings</a:t>
            </a:r>
          </a:p>
          <a:p>
            <a:r>
              <a:rPr lang="sv-SE" dirty="0" err="1" smtClean="0"/>
              <a:t>Vocational</a:t>
            </a:r>
            <a:r>
              <a:rPr lang="sv-SE" dirty="0" smtClean="0"/>
              <a:t> </a:t>
            </a:r>
            <a:r>
              <a:rPr lang="sv-SE" dirty="0" err="1" smtClean="0"/>
              <a:t>training</a:t>
            </a:r>
            <a:endParaRPr lang="sv-SE" dirty="0" smtClean="0"/>
          </a:p>
          <a:p>
            <a:r>
              <a:rPr lang="sv-SE" dirty="0" err="1" smtClean="0"/>
              <a:t>Work</a:t>
            </a:r>
            <a:r>
              <a:rPr lang="sv-SE" dirty="0" smtClean="0"/>
              <a:t> </a:t>
            </a:r>
            <a:r>
              <a:rPr lang="sv-SE" dirty="0" err="1" smtClean="0"/>
              <a:t>experience</a:t>
            </a:r>
            <a:endParaRPr lang="sv-SE" dirty="0" smtClean="0"/>
          </a:p>
          <a:p>
            <a:r>
              <a:rPr lang="sv-SE" dirty="0" err="1" smtClean="0"/>
              <a:t>Occupational</a:t>
            </a:r>
            <a:r>
              <a:rPr lang="sv-SE" dirty="0" smtClean="0"/>
              <a:t> rehabilitation</a:t>
            </a:r>
          </a:p>
          <a:p>
            <a:r>
              <a:rPr lang="sv-SE" dirty="0" err="1" smtClean="0"/>
              <a:t>Employment</a:t>
            </a:r>
            <a:r>
              <a:rPr lang="sv-SE" dirty="0" smtClean="0"/>
              <a:t> </a:t>
            </a:r>
            <a:r>
              <a:rPr lang="sv-SE" dirty="0" err="1" smtClean="0"/>
              <a:t>preparatory</a:t>
            </a:r>
            <a:r>
              <a:rPr lang="sv-SE" dirty="0" smtClean="0"/>
              <a:t> </a:t>
            </a:r>
            <a:r>
              <a:rPr lang="sv-SE" dirty="0" err="1" smtClean="0"/>
              <a:t>activities</a:t>
            </a:r>
            <a:endParaRPr lang="sv-SE" dirty="0" smtClean="0"/>
          </a:p>
          <a:p>
            <a:endParaRPr lang="sv-SE" dirty="0" smtClean="0"/>
          </a:p>
          <a:p>
            <a:endParaRPr lang="sv-SE" dirty="0" smtClean="0"/>
          </a:p>
          <a:p>
            <a:r>
              <a:rPr lang="sv-SE" dirty="0" smtClean="0"/>
              <a:t>AST </a:t>
            </a:r>
            <a:r>
              <a:rPr lang="sv-SE" dirty="0" err="1" smtClean="0"/>
              <a:t>specifics</a:t>
            </a:r>
            <a:r>
              <a:rPr lang="sv-SE" dirty="0" smtClean="0"/>
              <a:t> </a:t>
            </a:r>
          </a:p>
          <a:p>
            <a:endParaRPr lang="sv-SE" dirty="0" smtClean="0"/>
          </a:p>
          <a:p>
            <a:pPr>
              <a:defRPr/>
            </a:pPr>
            <a:r>
              <a:rPr lang="en-US" sz="1800" dirty="0" smtClean="0"/>
              <a:t>Variables:</a:t>
            </a:r>
          </a:p>
          <a:p>
            <a:pPr lvl="1">
              <a:defRPr/>
            </a:pPr>
            <a:r>
              <a:rPr lang="en-US" sz="1800" dirty="0" smtClean="0"/>
              <a:t>Age, Functional impairment, Country of birth, Educational level, Unemployment Insurance, Month of registration, Years of last unemployment spell, Duration in last spell, Occupational classification, Work experience in occupation, Skills in occupation, Local unemployment rate, </a:t>
            </a:r>
          </a:p>
          <a:p>
            <a:pPr>
              <a:defRPr/>
            </a:pPr>
            <a:r>
              <a:rPr lang="en-US" sz="1800" dirty="0" smtClean="0"/>
              <a:t>Data:</a:t>
            </a:r>
          </a:p>
          <a:p>
            <a:pPr lvl="1">
              <a:defRPr/>
            </a:pPr>
            <a:r>
              <a:rPr lang="en-US" sz="1800" dirty="0" smtClean="0"/>
              <a:t>Register data from public employment Service administrative records</a:t>
            </a:r>
          </a:p>
          <a:p>
            <a:pPr>
              <a:defRPr/>
            </a:pPr>
            <a:r>
              <a:rPr lang="en-US" sz="1800" dirty="0" smtClean="0"/>
              <a:t>Model specification:</a:t>
            </a:r>
          </a:p>
          <a:p>
            <a:pPr lvl="1">
              <a:defRPr/>
            </a:pPr>
            <a:r>
              <a:rPr lang="en-US" sz="1800" dirty="0" smtClean="0"/>
              <a:t>Binary regression (</a:t>
            </a:r>
            <a:r>
              <a:rPr lang="en-US" sz="1800" dirty="0" err="1" smtClean="0"/>
              <a:t>probit</a:t>
            </a:r>
            <a:r>
              <a:rPr lang="en-US" sz="1800" dirty="0" smtClean="0"/>
              <a:t>-model) of the probability of becoming long term unemployed (six months)</a:t>
            </a:r>
          </a:p>
          <a:p>
            <a:pPr>
              <a:defRPr/>
            </a:pPr>
            <a:r>
              <a:rPr lang="en-US" sz="1800" dirty="0" smtClean="0"/>
              <a:t>Model usage:</a:t>
            </a:r>
          </a:p>
          <a:p>
            <a:pPr lvl="1">
              <a:defRPr/>
            </a:pPr>
            <a:r>
              <a:rPr lang="en-US" sz="1800" dirty="0" smtClean="0"/>
              <a:t>Questionnaire filled while interviewing a job seeker at the first meeting</a:t>
            </a:r>
          </a:p>
          <a:p>
            <a:endParaRPr lang="sv-SE" dirty="0" smtClean="0"/>
          </a:p>
          <a:p>
            <a:pPr lvl="1"/>
            <a:endParaRPr lang="sv-SE" dirty="0" smtClean="0"/>
          </a:p>
          <a:p>
            <a:pPr marL="457200" indent="-457200">
              <a:buFont typeface="+mj-lt"/>
              <a:buAutoNum type="arabicPeriod"/>
              <a:defRPr/>
            </a:pPr>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Commonwealth Employment Service unresponsive, inefficient</a:t>
            </a:r>
            <a:r>
              <a:rPr lang="en-US" baseline="0" dirty="0" smtClean="0"/>
              <a:t> and costly</a:t>
            </a:r>
          </a:p>
          <a:p>
            <a:endParaRPr lang="en-US" baseline="0" dirty="0" smtClean="0"/>
          </a:p>
          <a:p>
            <a:r>
              <a:rPr lang="en-US" baseline="0" dirty="0" smtClean="0"/>
              <a:t>A contestable market offered a more efficient and cost effective employment model </a:t>
            </a:r>
          </a:p>
          <a:p>
            <a:endParaRPr lang="en-US" baseline="0" dirty="0" smtClean="0"/>
          </a:p>
          <a:p>
            <a:r>
              <a:rPr lang="en-US" baseline="0" dirty="0" smtClean="0"/>
              <a:t>Jobs Services Australia: 4 streams based on assessed level of disadvantage and more flexibility for providers to tailor services to the needs of jobseekers</a:t>
            </a:r>
          </a:p>
          <a:p>
            <a:endParaRPr lang="en-US" baseline="0" dirty="0" smtClean="0"/>
          </a:p>
          <a:p>
            <a:r>
              <a:rPr lang="en-US" baseline="0" dirty="0" smtClean="0"/>
              <a:t>Change: reduced complexity; flexibility of servicing; better targeted assistance (individualized servicing)</a:t>
            </a:r>
          </a:p>
          <a:p>
            <a:endParaRPr lang="en-US" baseline="0" dirty="0" smtClean="0"/>
          </a:p>
          <a:p>
            <a:r>
              <a:rPr lang="en-US" sz="1200" kern="1200" dirty="0" smtClean="0">
                <a:solidFill>
                  <a:schemeClr val="tx1"/>
                </a:solidFill>
                <a:effectLst/>
                <a:latin typeface="Arial" charset="0"/>
                <a:ea typeface="ヒラギノ角ゴ Pro W3" charset="-128"/>
                <a:cs typeface="ヒラギノ角ゴ Pro W3" charset="-128"/>
              </a:rPr>
              <a:t>A tool called Job-Seeker Classification Instrument (JSCI) has been in existence since the 1990s, which is a statistical diagnostic and targeting tool assessing the potential risk of long-term unemployment based on differently weighted predictors such as age and gender, </a:t>
            </a:r>
            <a:r>
              <a:rPr lang="en-US" sz="1200" kern="1200" dirty="0" err="1" smtClean="0">
                <a:solidFill>
                  <a:schemeClr val="tx1"/>
                </a:solidFill>
                <a:effectLst/>
                <a:latin typeface="Arial" charset="0"/>
                <a:ea typeface="ヒラギノ角ゴ Pro W3" charset="-128"/>
                <a:cs typeface="ヒラギノ角ゴ Pro W3" charset="-128"/>
              </a:rPr>
              <a:t>recency</a:t>
            </a:r>
            <a:r>
              <a:rPr lang="en-US" sz="1200" kern="1200" dirty="0" smtClean="0">
                <a:solidFill>
                  <a:schemeClr val="tx1"/>
                </a:solidFill>
                <a:effectLst/>
                <a:latin typeface="Arial" charset="0"/>
                <a:ea typeface="ヒラギノ角ゴ Pro W3" charset="-128"/>
                <a:cs typeface="ヒラギノ角ゴ Pro W3" charset="-128"/>
              </a:rPr>
              <a:t> of work experience, jobseeker history, educational attainment, vocational qualifications, English proficiency, country of birth, indigenous status, indigenous location, geographic location, proximity to labor market, access to transport, phone </a:t>
            </a:r>
            <a:r>
              <a:rPr lang="en-US" sz="1200" kern="1200" dirty="0" err="1" smtClean="0">
                <a:solidFill>
                  <a:schemeClr val="tx1"/>
                </a:solidFill>
                <a:effectLst/>
                <a:latin typeface="Arial" charset="0"/>
                <a:ea typeface="ヒラギノ角ゴ Pro W3" charset="-128"/>
                <a:cs typeface="ヒラギノ角ゴ Pro W3" charset="-128"/>
              </a:rPr>
              <a:t>contactability</a:t>
            </a:r>
            <a:r>
              <a:rPr lang="en-US" sz="1200" kern="1200" dirty="0" smtClean="0">
                <a:solidFill>
                  <a:schemeClr val="tx1"/>
                </a:solidFill>
                <a:effectLst/>
                <a:latin typeface="Arial" charset="0"/>
                <a:ea typeface="ヒラギノ角ゴ Pro W3" charset="-128"/>
                <a:cs typeface="ヒラギノ角ゴ Pro W3" charset="-128"/>
              </a:rPr>
              <a:t>, disability/medical conditions, stability of residence, living circumstances, criminal convictions and personal factors (ADE, 2013). An 18-49 question-long questionnaire is administered which determines stream eligibility and need for further assessment. A JSCI score is determined based on information that is gathered by </a:t>
            </a:r>
            <a:r>
              <a:rPr lang="en-US" sz="1200" kern="1200" dirty="0" err="1" smtClean="0">
                <a:solidFill>
                  <a:schemeClr val="tx1"/>
                </a:solidFill>
                <a:effectLst/>
                <a:latin typeface="Arial" charset="0"/>
                <a:ea typeface="ヒラギノ角ゴ Pro W3" charset="-128"/>
                <a:cs typeface="ヒラギノ角ゴ Pro W3" charset="-128"/>
              </a:rPr>
              <a:t>Centrelink</a:t>
            </a:r>
            <a:r>
              <a:rPr lang="en-US" sz="1200" kern="1200" dirty="0" smtClean="0">
                <a:solidFill>
                  <a:schemeClr val="tx1"/>
                </a:solidFill>
                <a:effectLst/>
                <a:latin typeface="Arial" charset="0"/>
                <a:ea typeface="ヒラギノ角ゴ Pro W3" charset="-128"/>
                <a:cs typeface="ヒラギノ角ゴ Pro W3" charset="-128"/>
              </a:rPr>
              <a:t> upon registration on the mentioned covariates. The JSCI score measures a person’s relative labor market disadvantage and the higher the score the greater is the likelihood of longer-term unemployment. The client groups, or service streams, are the following: (a) stream 1, or jobseekers most job-ready; (b) stream 2, or jobseekers with moderate employment barriers; (c) stream 3, or jobseekers with relatively significant employment barriers; and (d) stream 4, or jobseekers with severe employment barriers. </a:t>
            </a:r>
          </a:p>
          <a:p>
            <a:r>
              <a:rPr lang="en-US" sz="1200" kern="1200" dirty="0" smtClean="0">
                <a:solidFill>
                  <a:schemeClr val="tx1"/>
                </a:solidFill>
                <a:effectLst/>
                <a:latin typeface="Arial" charset="0"/>
                <a:ea typeface="ヒラギノ角ゴ Pro W3" charset="-128"/>
                <a:cs typeface="ヒラギノ角ゴ Pro W3" charset="-128"/>
              </a:rPr>
              <a:t> </a:t>
            </a:r>
          </a:p>
          <a:p>
            <a:endParaRPr lang="en-US" baseline="0" dirty="0" smtClean="0"/>
          </a:p>
          <a:p>
            <a:r>
              <a:rPr lang="en-US" sz="1200" b="1" kern="1200" dirty="0" smtClean="0">
                <a:solidFill>
                  <a:schemeClr val="tx1"/>
                </a:solidFill>
                <a:effectLst/>
                <a:latin typeface="Arial" charset="0"/>
                <a:ea typeface="ヒラギノ角ゴ Pro W3" charset="-128"/>
                <a:cs typeface="ヒラギノ角ゴ Pro W3" charset="-128"/>
              </a:rPr>
              <a:t>One important reason why JSCI is critical for determining stream eligibility is related to the fact that profiling is used to steer private providers. </a:t>
            </a:r>
            <a:r>
              <a:rPr lang="en-US" sz="1200" kern="1200" dirty="0" smtClean="0">
                <a:solidFill>
                  <a:schemeClr val="tx1"/>
                </a:solidFill>
                <a:effectLst/>
                <a:latin typeface="Arial" charset="0"/>
                <a:ea typeface="ヒラギノ角ゴ Pro W3" charset="-128"/>
                <a:cs typeface="ヒラギノ角ゴ Pro W3" charset="-128"/>
              </a:rPr>
              <a:t>The Job Services Australia is a large provider network, which assists over 750,000 jobseekers at any point in time (ADS, 2013). Through the network, 1.7 million placements have been carried out until the fall of 2013 (Ibid). Upon registration JSCI segments clients in four different eligibility streams, which is used as a steering node to direct jobseekers to Job Services Australia. In cases when JSCI identifies serious barriers, a further employment services assessment is conducted. </a:t>
            </a:r>
          </a:p>
          <a:p>
            <a:endParaRPr lang="en-US" sz="1200" kern="1200" dirty="0" smtClean="0">
              <a:solidFill>
                <a:schemeClr val="tx1"/>
              </a:solidFill>
              <a:effectLst/>
              <a:latin typeface="Arial" charset="0"/>
              <a:ea typeface="ヒラギノ角ゴ Pro W3" charset="-128"/>
              <a:cs typeface="ヒラギノ角ゴ Pro W3" charset="-128"/>
            </a:endParaRPr>
          </a:p>
          <a:p>
            <a:r>
              <a:rPr lang="en-AU" sz="2400" b="1" dirty="0" smtClean="0"/>
              <a:t>DES – Disability Management Services (DMS)</a:t>
            </a:r>
          </a:p>
          <a:p>
            <a:pPr marL="256032" lvl="1" indent="0">
              <a:buNone/>
            </a:pPr>
            <a:r>
              <a:rPr lang="en-AU" sz="2000" dirty="0" smtClean="0"/>
              <a:t>For job seekers with disability, injury or health condition who need assistance to find a job and occasional support to keep a job</a:t>
            </a:r>
          </a:p>
          <a:p>
            <a:pPr marL="457200" indent="-457200">
              <a:buFont typeface="Arial" pitchFamily="34" charset="0"/>
              <a:buChar char="•"/>
            </a:pPr>
            <a:endParaRPr lang="en-AU" sz="2400" dirty="0" smtClean="0"/>
          </a:p>
          <a:p>
            <a:r>
              <a:rPr lang="en-AU" sz="2400" b="1" dirty="0" smtClean="0"/>
              <a:t>DES – Employment Support Services (ESS)</a:t>
            </a:r>
          </a:p>
          <a:p>
            <a:pPr marL="256032" lvl="1" indent="0">
              <a:buNone/>
            </a:pPr>
            <a:r>
              <a:rPr lang="en-AU" sz="2000" dirty="0" smtClean="0"/>
              <a:t>Provides employment assistance to job seekers with permanent disability and with an assessed need for regular, ongoing support to keep a job</a:t>
            </a:r>
          </a:p>
          <a:p>
            <a:endParaRPr lang="en-US" sz="1200" kern="1200" dirty="0" smtClean="0">
              <a:solidFill>
                <a:schemeClr val="tx1"/>
              </a:solidFill>
              <a:effectLst/>
              <a:latin typeface="Arial" charset="0"/>
              <a:ea typeface="ヒラギノ角ゴ Pro W3" charset="-128"/>
              <a:cs typeface="ヒラギノ角ゴ Pro W3" charset="-128"/>
            </a:endParaRPr>
          </a:p>
          <a:p>
            <a:endParaRPr lang="en-US" sz="1200" kern="1200" baseline="0" dirty="0" smtClean="0">
              <a:solidFill>
                <a:schemeClr val="tx1"/>
              </a:solidFill>
              <a:effectLst/>
              <a:latin typeface="Arial" charset="0"/>
              <a:ea typeface="ヒラギノ角ゴ Pro W3" charset="-128"/>
              <a:cs typeface="ヒラギノ角ゴ Pro W3" charset="-128"/>
            </a:endParaRP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25</a:t>
            </a:fld>
            <a:endParaRPr lang="en-US"/>
          </a:p>
        </p:txBody>
      </p:sp>
    </p:spTree>
    <p:extLst>
      <p:ext uri="{BB962C8B-B14F-4D97-AF65-F5344CB8AC3E}">
        <p14:creationId xmlns:p14="http://schemas.microsoft.com/office/powerpoint/2010/main" val="230737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JSA there was a shift toward measuring performance and paying based on outcomes: (value for money and </a:t>
            </a:r>
            <a:r>
              <a:rPr lang="en-US" baseline="0" dirty="0" err="1" smtClean="0"/>
              <a:t>effiiency</a:t>
            </a:r>
            <a:r>
              <a:rPr lang="en-US" baseline="0" dirty="0" smtClean="0"/>
              <a:t>; improvement in quality of </a:t>
            </a:r>
            <a:r>
              <a:rPr lang="en-US" baseline="0" dirty="0" err="1" smtClean="0"/>
              <a:t>sevices</a:t>
            </a:r>
            <a:r>
              <a:rPr lang="en-US" baseline="0" dirty="0" smtClean="0"/>
              <a:t>; star ratings</a:t>
            </a:r>
          </a:p>
          <a:p>
            <a:endParaRPr lang="en-US" baseline="0" dirty="0" smtClean="0"/>
          </a:p>
          <a:p>
            <a:pPr marL="171450" indent="-171450">
              <a:buFontTx/>
              <a:buChar char="-"/>
            </a:pPr>
            <a:r>
              <a:rPr lang="en-US" baseline="0" dirty="0" smtClean="0"/>
              <a:t>Providers are paid on employment outcomes </a:t>
            </a:r>
          </a:p>
          <a:p>
            <a:pPr marL="171450" indent="-171450">
              <a:buFontTx/>
              <a:buChar char="-"/>
            </a:pPr>
            <a:r>
              <a:rPr lang="en-US" baseline="0" dirty="0" smtClean="0"/>
              <a:t>Contracting providers: mix of orgs, competitive process, wide geo coverage </a:t>
            </a:r>
          </a:p>
          <a:p>
            <a:pPr marL="171450" indent="-171450">
              <a:buFontTx/>
              <a:buChar char="-"/>
            </a:pPr>
            <a:r>
              <a:rPr lang="en-US" baseline="0" dirty="0" smtClean="0"/>
              <a:t>Help all eligible jobseekers, no cap</a:t>
            </a:r>
          </a:p>
          <a:p>
            <a:pPr marL="0" indent="0">
              <a:buFontTx/>
              <a:buNone/>
            </a:pPr>
            <a:endParaRPr lang="en-US" baseline="0" dirty="0" smtClean="0"/>
          </a:p>
          <a:p>
            <a:pPr marL="0" indent="0">
              <a:buFontTx/>
              <a:buNone/>
            </a:pPr>
            <a:r>
              <a:rPr lang="en-US" baseline="0" dirty="0" smtClean="0"/>
              <a:t>Fees</a:t>
            </a:r>
          </a:p>
          <a:p>
            <a:pPr marL="171450" indent="-171450">
              <a:buFontTx/>
              <a:buChar char="-"/>
            </a:pPr>
            <a:r>
              <a:rPr lang="en-US" baseline="0" dirty="0" smtClean="0"/>
              <a:t>Service fees,, jobseeker placement fees</a:t>
            </a:r>
          </a:p>
          <a:p>
            <a:pPr marL="171450" indent="-171450">
              <a:buFontTx/>
              <a:buChar char="-"/>
            </a:pPr>
            <a:r>
              <a:rPr lang="en-US" baseline="0" dirty="0" smtClean="0"/>
              <a:t>Jobseeker </a:t>
            </a:r>
            <a:r>
              <a:rPr lang="en-US" baseline="0" smtClean="0"/>
              <a:t>outcome fees </a:t>
            </a: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26</a:t>
            </a:fld>
            <a:endParaRPr lang="en-US"/>
          </a:p>
        </p:txBody>
      </p:sp>
    </p:spTree>
    <p:extLst>
      <p:ext uri="{BB962C8B-B14F-4D97-AF65-F5344CB8AC3E}">
        <p14:creationId xmlns:p14="http://schemas.microsoft.com/office/powerpoint/2010/main" val="175631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smtClean="0"/>
              <a:t>Activation is based on mutual obligation. It is revolutionary</a:t>
            </a:r>
            <a:r>
              <a:rPr lang="en-US" sz="2500" baseline="0" dirty="0" smtClean="0"/>
              <a:t> in the </a:t>
            </a:r>
            <a:r>
              <a:rPr lang="en-US" sz="2500" baseline="0" dirty="0" err="1" smtClean="0"/>
              <a:t>senste</a:t>
            </a:r>
            <a:r>
              <a:rPr lang="en-US" sz="2500" baseline="0" dirty="0" smtClean="0"/>
              <a:t> that many countries before provided support, but no </a:t>
            </a:r>
            <a:r>
              <a:rPr lang="en-US" sz="2500" baseline="0" dirty="0" err="1" smtClean="0"/>
              <a:t>respobsile</a:t>
            </a:r>
            <a:r>
              <a:rPr lang="en-US" sz="2500" baseline="0" dirty="0" smtClean="0"/>
              <a:t>, </a:t>
            </a:r>
            <a:r>
              <a:rPr lang="en-US" sz="2500" baseline="0" dirty="0" err="1" smtClean="0"/>
              <a:t>ro</a:t>
            </a:r>
            <a:r>
              <a:rPr lang="en-US" sz="2500" baseline="0" dirty="0" smtClean="0"/>
              <a:t> no support because they were </a:t>
            </a:r>
            <a:r>
              <a:rPr lang="en-US" sz="2500" baseline="0" dirty="0" err="1" smtClean="0"/>
              <a:t>concered</a:t>
            </a:r>
            <a:r>
              <a:rPr lang="en-US" sz="2500" baseline="0" dirty="0" smtClean="0"/>
              <a:t> with incentives. </a:t>
            </a:r>
          </a:p>
          <a:p>
            <a:r>
              <a:rPr lang="en-US" sz="2500" baseline="0" dirty="0" smtClean="0"/>
              <a:t>The </a:t>
            </a:r>
            <a:r>
              <a:rPr lang="en-US" sz="2500" baseline="0" dirty="0" err="1" smtClean="0"/>
              <a:t>mutula</a:t>
            </a:r>
            <a:r>
              <a:rPr lang="en-US" sz="2500" baseline="0" dirty="0" smtClean="0"/>
              <a:t> obligation is legislation based, but how to get there in practice? </a:t>
            </a:r>
            <a:br>
              <a:rPr lang="en-US" sz="2500" baseline="0" dirty="0" smtClean="0"/>
            </a:br>
            <a:r>
              <a:rPr lang="en-US" sz="2500" baseline="0" dirty="0" smtClean="0"/>
              <a:t/>
            </a:r>
            <a:br>
              <a:rPr lang="en-US" sz="2500" baseline="0" dirty="0" smtClean="0"/>
            </a:br>
            <a:r>
              <a:rPr lang="en-US" sz="2500" baseline="0" dirty="0" smtClean="0"/>
              <a:t>There are 4 main elements</a:t>
            </a:r>
            <a:endParaRPr lang="en-US" sz="2500" dirty="0" smtClean="0"/>
          </a:p>
          <a:p>
            <a:endParaRPr lang="en-US" sz="2500" dirty="0" smtClean="0"/>
          </a:p>
          <a:p>
            <a:endParaRPr lang="en-US" sz="2500" dirty="0" smtClean="0"/>
          </a:p>
          <a:p>
            <a:r>
              <a:rPr lang="en-US" sz="2500" dirty="0" smtClean="0"/>
              <a:t>Liberal model, hard/punitive activation (USA, UK)</a:t>
            </a:r>
          </a:p>
          <a:p>
            <a:pPr lvl="1"/>
            <a:r>
              <a:rPr lang="en-US" sz="1800" dirty="0" smtClean="0"/>
              <a:t>Relationship of jobseeker with labor market by itself yields social equity and efficiency</a:t>
            </a:r>
          </a:p>
          <a:p>
            <a:pPr lvl="1"/>
            <a:r>
              <a:rPr lang="en-US" sz="1800" dirty="0" smtClean="0"/>
              <a:t>ALMPs/social policies restricted to incentivizing the individual to seek work through provision of quick information and matching services, and investment in short-term vocational training</a:t>
            </a:r>
          </a:p>
          <a:p>
            <a:r>
              <a:rPr lang="en-US" sz="2500" dirty="0" smtClean="0"/>
              <a:t>Universalistic social democratic model, soft/reward-based activation (Sweden, Denmark)</a:t>
            </a:r>
          </a:p>
          <a:p>
            <a:pPr lvl="1"/>
            <a:r>
              <a:rPr lang="en-US" sz="1800" dirty="0" smtClean="0"/>
              <a:t>Concerned with provision of complex and extended services, and guaranteeing relatively high living standards  and benefit levels to lower paid sections of labor force close to minimum wage</a:t>
            </a:r>
          </a:p>
          <a:p>
            <a:r>
              <a:rPr lang="en-US" sz="2500" dirty="0" smtClean="0"/>
              <a:t>Continental corporatist model (France, Germany)</a:t>
            </a:r>
          </a:p>
          <a:p>
            <a:pPr lvl="1"/>
            <a:r>
              <a:rPr lang="en-US" sz="1800" dirty="0" smtClean="0"/>
              <a:t>Individuals responsible for mobilizing their own assets, while state has role to play to allocate such assets that encourages individuals to do so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4</a:t>
            </a:fld>
            <a:endParaRPr lang="en-US"/>
          </a:p>
        </p:txBody>
      </p:sp>
    </p:spTree>
    <p:extLst>
      <p:ext uri="{BB962C8B-B14F-4D97-AF65-F5344CB8AC3E}">
        <p14:creationId xmlns:p14="http://schemas.microsoft.com/office/powerpoint/2010/main" val="2214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Jobseeker interested</a:t>
            </a:r>
            <a:r>
              <a:rPr lang="en-US" baseline="0" dirty="0" smtClean="0"/>
              <a:t> only on benefits and may not reveal key information in interview; </a:t>
            </a:r>
          </a:p>
          <a:p>
            <a:endParaRPr lang="en-US" baseline="0" dirty="0" smtClean="0"/>
          </a:p>
          <a:p>
            <a:r>
              <a:rPr lang="en-US" baseline="0" dirty="0" smtClean="0"/>
              <a:t>PES caseworker: may be critical of having profiling tools prescribe choices; may strategically categorize easy to place with hard to place </a:t>
            </a:r>
          </a:p>
          <a:p>
            <a:endParaRPr lang="en-US" baseline="0" dirty="0" smtClean="0"/>
          </a:p>
          <a:p>
            <a:r>
              <a:rPr lang="en-US" baseline="0" dirty="0" err="1" smtClean="0"/>
              <a:t>Provdiers</a:t>
            </a:r>
            <a:r>
              <a:rPr lang="en-US" baseline="0" dirty="0" smtClean="0"/>
              <a:t>: attempt to cream-skim easy to place by </a:t>
            </a:r>
            <a:r>
              <a:rPr lang="en-US" baseline="0" dirty="0" err="1" smtClean="0"/>
              <a:t>miscategoizing</a:t>
            </a:r>
            <a:r>
              <a:rPr lang="en-US" baseline="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8</a:t>
            </a:fld>
            <a:endParaRPr lang="en-US"/>
          </a:p>
        </p:txBody>
      </p:sp>
    </p:spTree>
    <p:extLst>
      <p:ext uri="{BB962C8B-B14F-4D97-AF65-F5344CB8AC3E}">
        <p14:creationId xmlns:p14="http://schemas.microsoft.com/office/powerpoint/2010/main" val="45688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11</a:t>
            </a:fld>
            <a:endParaRPr lang="en-US"/>
          </a:p>
        </p:txBody>
      </p:sp>
    </p:spTree>
    <p:extLst>
      <p:ext uri="{BB962C8B-B14F-4D97-AF65-F5344CB8AC3E}">
        <p14:creationId xmlns:p14="http://schemas.microsoft.com/office/powerpoint/2010/main" val="232068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Time base segmentation:</a:t>
            </a:r>
            <a:r>
              <a:rPr lang="en-US" baseline="0" dirty="0" smtClean="0"/>
              <a:t> </a:t>
            </a:r>
            <a:r>
              <a:rPr lang="en-US" sz="1200" kern="1200" dirty="0" smtClean="0">
                <a:effectLst/>
              </a:rPr>
              <a:t>Administrative rules stipulate the threshold in length of unemployment spell required for referral of jobseekers for services</a:t>
            </a:r>
            <a:r>
              <a:rPr lang="en-US" sz="1200" dirty="0" smtClean="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rPr>
              <a:t>Demographic</a:t>
            </a:r>
            <a:r>
              <a:rPr lang="en-US" sz="1200" baseline="0" dirty="0" smtClean="0">
                <a:effectLst/>
              </a:rPr>
              <a:t> </a:t>
            </a:r>
            <a:r>
              <a:rPr lang="en-US" sz="1200" baseline="0" dirty="0" err="1" smtClean="0">
                <a:effectLst/>
              </a:rPr>
              <a:t>seg</a:t>
            </a:r>
            <a:r>
              <a:rPr lang="en-US" sz="1200" baseline="0" dirty="0" smtClean="0">
                <a:effectLst/>
              </a:rPr>
              <a:t>: </a:t>
            </a:r>
            <a:r>
              <a:rPr lang="en-US" sz="1200" kern="1200" dirty="0" smtClean="0">
                <a:effectLst/>
              </a:rPr>
              <a:t>Administrative rules stipulate eligibility conditions based on observables such as age or gender for activating employment programs</a:t>
            </a:r>
            <a:r>
              <a:rPr lang="en-US" sz="1200" dirty="0" smtClean="0">
                <a:effectLst/>
              </a:rPr>
              <a:t>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Stats </a:t>
            </a:r>
            <a:r>
              <a:rPr lang="en-US" sz="1200" dirty="0" err="1" smtClean="0"/>
              <a:t>seg</a:t>
            </a:r>
            <a:r>
              <a:rPr lang="en-US" sz="1200" dirty="0" smtClean="0"/>
              <a:t>: </a:t>
            </a:r>
            <a:r>
              <a:rPr lang="en-US" sz="1200" kern="1200" dirty="0" smtClean="0">
                <a:effectLst/>
              </a:rPr>
              <a:t>Statistical methods analyze registry and survey data to segment jobseekers based on their predicted risk score of expected unemployment spell</a:t>
            </a:r>
            <a:r>
              <a:rPr lang="en-US" sz="1200" dirty="0" smtClean="0">
                <a:effectLst/>
              </a:rPr>
              <a:t>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t>Behiv</a:t>
            </a:r>
            <a:r>
              <a:rPr lang="en-US" sz="1200" dirty="0" smtClean="0"/>
              <a:t> </a:t>
            </a:r>
            <a:r>
              <a:rPr lang="en-US" sz="1200" dirty="0" err="1" smtClean="0"/>
              <a:t>seg</a:t>
            </a:r>
            <a:r>
              <a:rPr lang="en-US" sz="1200" dirty="0" smtClean="0"/>
              <a:t>:</a:t>
            </a:r>
            <a:r>
              <a:rPr lang="en-US" sz="1200" baseline="0" dirty="0" smtClean="0"/>
              <a:t> </a:t>
            </a:r>
            <a:r>
              <a:rPr lang="en-US" sz="1200" kern="1200" dirty="0" smtClean="0">
                <a:effectLst/>
              </a:rPr>
              <a:t>Use of psychometric evaluation techniques to maximize extraction of jobseekers’ private information related to their behavioral characteristics and attitudes</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dirty="0" smtClean="0"/>
              <a:t>European Commission papers have sought to differentiate among profiling systems largely based on purposes of profiling (client segmentation versus targeting and resource planning)</a:t>
            </a:r>
          </a:p>
          <a:p>
            <a:endParaRPr lang="en-US" dirty="0" smtClean="0"/>
          </a:p>
          <a:p>
            <a:r>
              <a:rPr lang="en-US" dirty="0" smtClean="0"/>
              <a:t>One</a:t>
            </a:r>
            <a:r>
              <a:rPr lang="en-US" baseline="0" dirty="0" smtClean="0"/>
              <a:t>  way to regroup these methods in  a coherent framework is to see how  they interact in the case management process. </a:t>
            </a:r>
          </a:p>
          <a:p>
            <a:endParaRPr lang="en-US" dirty="0" smtClean="0"/>
          </a:p>
          <a:p>
            <a:r>
              <a:rPr lang="en-US" dirty="0" smtClean="0"/>
              <a:t>A need to develop a more systematic framework </a:t>
            </a:r>
            <a:r>
              <a:rPr lang="en-US" sz="1200" dirty="0" smtClean="0">
                <a:solidFill>
                  <a:srgbClr val="FFFFFF"/>
                </a:solidFill>
              </a:rPr>
              <a:t>Profiling systems differ based on two broad variables: caseworker discretion and data sophistocation</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12</a:t>
            </a:fld>
            <a:endParaRPr lang="en-US"/>
          </a:p>
        </p:txBody>
      </p:sp>
    </p:spTree>
    <p:extLst>
      <p:ext uri="{BB962C8B-B14F-4D97-AF65-F5344CB8AC3E}">
        <p14:creationId xmlns:p14="http://schemas.microsoft.com/office/powerpoint/2010/main" val="312390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reviewed what the main approaches are in OECD, we embarked in a classification exercise to better understand the trade-offs involved in moving from one profiling category to another. Also to capture profiling methods diversity through two key institutional variables. </a:t>
            </a:r>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13</a:t>
            </a:fld>
            <a:endParaRPr lang="en-US"/>
          </a:p>
        </p:txBody>
      </p:sp>
    </p:spTree>
    <p:extLst>
      <p:ext uri="{BB962C8B-B14F-4D97-AF65-F5344CB8AC3E}">
        <p14:creationId xmlns:p14="http://schemas.microsoft.com/office/powerpoint/2010/main" val="388121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t>The</a:t>
            </a:r>
            <a:r>
              <a:rPr lang="en-US" baseline="0" dirty="0" smtClean="0"/>
              <a:t> firs axis considers the complexity </a:t>
            </a:r>
            <a:r>
              <a:rPr lang="en-US" baseline="0" dirty="0" err="1" smtClean="0"/>
              <a:t>fo</a:t>
            </a:r>
            <a:r>
              <a:rPr lang="en-US" baseline="0" dirty="0" smtClean="0"/>
              <a:t> </a:t>
            </a:r>
            <a:r>
              <a:rPr lang="en-US" baseline="0" dirty="0" err="1" smtClean="0"/>
              <a:t>ifnormation</a:t>
            </a:r>
            <a:r>
              <a:rPr lang="en-US" baseline="0" dirty="0" smtClean="0"/>
              <a:t>: the easier are those you already have, administratively, at the center you have those that you tend to collect for </a:t>
            </a:r>
            <a:r>
              <a:rPr lang="en-US" baseline="0" dirty="0" err="1" smtClean="0"/>
              <a:t>profilign</a:t>
            </a:r>
            <a:r>
              <a:rPr lang="en-US" baseline="0" dirty="0" smtClean="0"/>
              <a:t> the unemployed for </a:t>
            </a:r>
            <a:r>
              <a:rPr lang="en-US" baseline="0" dirty="0" err="1" smtClean="0"/>
              <a:t>matcihg</a:t>
            </a:r>
            <a:r>
              <a:rPr lang="en-US" baseline="0" dirty="0" smtClean="0"/>
              <a:t>, and the right side are information that are very </a:t>
            </a:r>
            <a:r>
              <a:rPr lang="en-US" baseline="0" dirty="0" err="1" smtClean="0"/>
              <a:t>specifica</a:t>
            </a:r>
            <a:r>
              <a:rPr lang="en-US" baseline="0" dirty="0" smtClean="0"/>
              <a:t> and will require a lot of new data </a:t>
            </a:r>
            <a:r>
              <a:rPr lang="en-US" baseline="0" dirty="0" err="1" smtClean="0"/>
              <a:t>collectin</a:t>
            </a:r>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14</a:t>
            </a:fld>
            <a:endParaRPr lang="en-US"/>
          </a:p>
        </p:txBody>
      </p:sp>
    </p:spTree>
    <p:extLst>
      <p:ext uri="{BB962C8B-B14F-4D97-AF65-F5344CB8AC3E}">
        <p14:creationId xmlns:p14="http://schemas.microsoft.com/office/powerpoint/2010/main" val="232068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When caseworker discretion is high, and information flow is low, it gives rise to what we term </a:t>
            </a:r>
            <a:r>
              <a:rPr lang="en-US" sz="1200" i="1" dirty="0" smtClean="0"/>
              <a:t>caseworker-based profiling. </a:t>
            </a:r>
            <a:r>
              <a:rPr lang="en-US" sz="1200" dirty="0" smtClean="0"/>
              <a:t>The caseworker takes a lead role in diagnostics and treatment assignment, but the relatively limited availability of information does not readily permit </a:t>
            </a:r>
            <a:r>
              <a:rPr lang="en-US" sz="1200" i="1" dirty="0" smtClean="0"/>
              <a:t>individualized</a:t>
            </a:r>
            <a:r>
              <a:rPr lang="en-US" sz="1200" dirty="0" smtClean="0"/>
              <a:t> profiling. Assessment methods to profile jobseekers are largely </a:t>
            </a:r>
            <a:r>
              <a:rPr lang="en-US" sz="1200" i="1" dirty="0" smtClean="0"/>
              <a:t>qualitative</a:t>
            </a:r>
            <a:r>
              <a:rPr lang="en-US" sz="1200" dirty="0" smtClean="0"/>
              <a:t> and they require </a:t>
            </a:r>
            <a:r>
              <a:rPr lang="en-US" sz="1200" i="1" dirty="0" smtClean="0"/>
              <a:t>relatively</a:t>
            </a:r>
            <a:r>
              <a:rPr lang="en-US" sz="1200" dirty="0" smtClean="0"/>
              <a:t> </a:t>
            </a:r>
            <a:r>
              <a:rPr lang="en-US" sz="1200" i="1" dirty="0" smtClean="0"/>
              <a:t>less</a:t>
            </a:r>
            <a:r>
              <a:rPr lang="en-US" sz="1200" dirty="0" smtClean="0"/>
              <a:t> complex jobseeker information. OECD countries falling in this category include Germany, Denmark, South Korea, and Slovenia.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When caseworker discretion is low, but the information flow is high, it gives rise to </a:t>
            </a:r>
            <a:r>
              <a:rPr lang="en-US" sz="1200" i="1" dirty="0" smtClean="0"/>
              <a:t>data-only </a:t>
            </a:r>
            <a:r>
              <a:rPr lang="en-US" sz="1200" dirty="0" smtClean="0"/>
              <a:t>profiling. Under this typology, statistical profiling not only is the main and central tool for client segmentation/diagnostics, but also for automatically assigning treatment. It therefore plays a combined profiling and targeting function. The caseworker is constrained in her ability to the statistical recommendations. OECD countries falling in this category include USA and Australia, with Denmark (Job Barometer), Canada, and Switzerland having experimented before abandonment. </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When caseworker discretion is high, and so is the information flow, it gives rise to </a:t>
            </a:r>
            <a:r>
              <a:rPr lang="en-US" sz="1200" i="1" dirty="0" smtClean="0"/>
              <a:t>data-assisted profiling</a:t>
            </a:r>
            <a:r>
              <a:rPr lang="en-US" sz="1200" b="1" i="1" dirty="0" smtClean="0"/>
              <a:t>. </a:t>
            </a:r>
            <a:r>
              <a:rPr lang="en-US" sz="1200" dirty="0" smtClean="0"/>
              <a:t>Caseworkers retain their central role in customer segmentation and treatment assignment, but where there is more </a:t>
            </a:r>
            <a:r>
              <a:rPr lang="en-US" sz="1200" i="1" dirty="0" smtClean="0"/>
              <a:t>intensive</a:t>
            </a:r>
            <a:r>
              <a:rPr lang="en-US" sz="1200" dirty="0" smtClean="0"/>
              <a:t> use of data for prior diagnostics of clients, which aids, but does not overrule, the caseworker who makes the final decision. Assessment tools include statistical profiling, psychometric/attitudinal screening, and soft-skills profiling. OECD countries falling in this category include Ireland, Sweden, Netherlands, but to the extent that psychometric screening is concerned, it also includes Germany. </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42C7409-23EB-4365-B391-1616D5A4120D}" type="slidenum">
              <a:rPr lang="en-US" smtClean="0"/>
              <a:pPr/>
              <a:t>18</a:t>
            </a:fld>
            <a:endParaRPr lang="en-US"/>
          </a:p>
        </p:txBody>
      </p:sp>
    </p:spTree>
    <p:extLst>
      <p:ext uri="{BB962C8B-B14F-4D97-AF65-F5344CB8AC3E}">
        <p14:creationId xmlns:p14="http://schemas.microsoft.com/office/powerpoint/2010/main" val="2467893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grpSp>
        <p:nvGrpSpPr>
          <p:cNvPr id="4" name="Group 18"/>
          <p:cNvGrpSpPr>
            <a:grpSpLocks/>
          </p:cNvGrpSpPr>
          <p:nvPr userDrawn="1"/>
        </p:nvGrpSpPr>
        <p:grpSpPr bwMode="auto">
          <a:xfrm>
            <a:off x="457200" y="6248400"/>
            <a:ext cx="1077913" cy="244475"/>
            <a:chOff x="316696" y="5989574"/>
            <a:chExt cx="1740704" cy="395150"/>
          </a:xfrm>
        </p:grpSpPr>
        <p:sp>
          <p:nvSpPr>
            <p:cNvPr id="5" name="Rectangle 4"/>
            <p:cNvSpPr/>
            <p:nvPr userDrawn="1"/>
          </p:nvSpPr>
          <p:spPr>
            <a:xfrm>
              <a:off x="334642" y="6002404"/>
              <a:ext cx="364035" cy="36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pic>
          <p:nvPicPr>
            <p:cNvPr id="6" name="Picture 21" descr="WORLD BANK LOGO_mono.eps"/>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6696" y="5989574"/>
              <a:ext cx="1740704" cy="395150"/>
            </a:xfrm>
            <a:prstGeom prst="rect">
              <a:avLst/>
            </a:prstGeom>
            <a:noFill/>
            <a:ln w="9525">
              <a:noFill/>
              <a:miter lim="800000"/>
              <a:headEnd/>
              <a:tailEnd/>
            </a:ln>
          </p:spPr>
        </p:pic>
      </p:gr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B14EB2-14B3-4A05-8C05-29A444AC45D9}" type="datetimeFigureOut">
              <a:rPr lang="en-US" smtClean="0"/>
              <a:pPr/>
              <a:t>3/4/2014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E81B146-302E-448A-83D6-F51211D4B3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5689600" cy="914400"/>
          </a:xfrm>
          <a:prstGeom prst="rect">
            <a:avLst/>
          </a:prstGeom>
        </p:spPr>
        <p:txBody>
          <a:bodyPr/>
          <a:lstStyle>
            <a:lvl1pPr>
              <a:defRPr>
                <a:solidFill>
                  <a:schemeClr val="tx2">
                    <a:lumMod val="60000"/>
                    <a:lumOff val="40000"/>
                  </a:schemeClr>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381000" y="1371600"/>
            <a:ext cx="8534400" cy="5029200"/>
          </a:xfrm>
          <a:prstGeom prst="rect">
            <a:avLst/>
          </a:prstGeom>
        </p:spPr>
        <p:txBody>
          <a:bodyPr/>
          <a:lstStyle/>
          <a:p>
            <a:pPr lvl="0"/>
            <a:r>
              <a:rPr lang="en-GB" dirty="0" smtClean="0"/>
              <a:t>Click to edit Master text styles</a:t>
            </a:r>
          </a:p>
        </p:txBody>
      </p:sp>
      <p:sp>
        <p:nvSpPr>
          <p:cNvPr id="4" name="Slide Number Placeholder 12"/>
          <p:cNvSpPr>
            <a:spLocks noGrp="1"/>
          </p:cNvSpPr>
          <p:nvPr>
            <p:ph type="sldNum" sz="quarter" idx="10"/>
          </p:nvPr>
        </p:nvSpPr>
        <p:spPr/>
        <p:txBody>
          <a:bodyPr/>
          <a:lstStyle>
            <a:lvl1pPr>
              <a:defRPr/>
            </a:lvl1pPr>
          </a:lstStyle>
          <a:p>
            <a:fld id="{7F276349-98CA-4977-9E07-A143164D218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flipV="1">
            <a:off x="0" y="5851525"/>
            <a:ext cx="9144000" cy="1006475"/>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sp>
        <p:nvSpPr>
          <p:cNvPr id="5" name="Rectangle 4"/>
          <p:cNvSpPr/>
          <p:nvPr userDrawn="1"/>
        </p:nvSpPr>
        <p:spPr>
          <a:xfrm>
            <a:off x="0" y="0"/>
            <a:ext cx="9144000" cy="586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grpSp>
        <p:nvGrpSpPr>
          <p:cNvPr id="6" name="Group 24"/>
          <p:cNvGrpSpPr>
            <a:grpSpLocks/>
          </p:cNvGrpSpPr>
          <p:nvPr userDrawn="1"/>
        </p:nvGrpSpPr>
        <p:grpSpPr bwMode="auto">
          <a:xfrm>
            <a:off x="862013" y="6172200"/>
            <a:ext cx="1739900" cy="395288"/>
            <a:chOff x="316696" y="5989574"/>
            <a:chExt cx="1740704" cy="395150"/>
          </a:xfrm>
        </p:grpSpPr>
        <p:sp>
          <p:nvSpPr>
            <p:cNvPr id="7" name="Rectangle 6"/>
            <p:cNvSpPr/>
            <p:nvPr userDrawn="1"/>
          </p:nvSpPr>
          <p:spPr>
            <a:xfrm>
              <a:off x="334166" y="6002270"/>
              <a:ext cx="363706" cy="3681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pic>
          <p:nvPicPr>
            <p:cNvPr id="8" name="Picture 19" descr="WORLD BANK LOGO_mono.eps"/>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6696" y="5989574"/>
              <a:ext cx="1740704" cy="395150"/>
            </a:xfrm>
            <a:prstGeom prst="rect">
              <a:avLst/>
            </a:prstGeom>
            <a:noFill/>
            <a:ln w="9525">
              <a:noFill/>
              <a:miter lim="800000"/>
              <a:headEnd/>
              <a:tailEnd/>
            </a:ln>
          </p:spPr>
        </p:pic>
      </p:grpSp>
      <p:sp>
        <p:nvSpPr>
          <p:cNvPr id="2" name="Title 1"/>
          <p:cNvSpPr>
            <a:spLocks noGrp="1"/>
          </p:cNvSpPr>
          <p:nvPr>
            <p:ph type="ctrTitle"/>
          </p:nvPr>
        </p:nvSpPr>
        <p:spPr>
          <a:xfrm>
            <a:off x="762000" y="1447800"/>
            <a:ext cx="6096000" cy="1066800"/>
          </a:xfrm>
          <a:prstGeom prst="rect">
            <a:avLst/>
          </a:prstGeom>
        </p:spPr>
        <p:txBody>
          <a:bodyPr anchor="t"/>
          <a:lstStyle>
            <a:lvl1pPr marL="0" indent="0">
              <a:defRPr sz="2000">
                <a:solidFill>
                  <a:srgbClr val="004055"/>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762000" y="2819400"/>
            <a:ext cx="6019800" cy="779040"/>
          </a:xfrm>
          <a:prstGeom prst="rect">
            <a:avLst/>
          </a:prstGeom>
        </p:spPr>
        <p:txBody>
          <a:bodyPr/>
          <a:lstStyle>
            <a:lvl1pPr marL="166688" indent="-166688" algn="l">
              <a:buFont typeface="Aria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grpSp>
        <p:nvGrpSpPr>
          <p:cNvPr id="4" name="Group 18"/>
          <p:cNvGrpSpPr>
            <a:grpSpLocks/>
          </p:cNvGrpSpPr>
          <p:nvPr userDrawn="1"/>
        </p:nvGrpSpPr>
        <p:grpSpPr bwMode="auto">
          <a:xfrm>
            <a:off x="457200" y="6248400"/>
            <a:ext cx="1077913" cy="244475"/>
            <a:chOff x="316696" y="5989574"/>
            <a:chExt cx="1740704" cy="395150"/>
          </a:xfrm>
        </p:grpSpPr>
        <p:sp>
          <p:nvSpPr>
            <p:cNvPr id="5" name="Rectangle 4"/>
            <p:cNvSpPr/>
            <p:nvPr userDrawn="1"/>
          </p:nvSpPr>
          <p:spPr>
            <a:xfrm>
              <a:off x="334642" y="6002404"/>
              <a:ext cx="364035" cy="36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pic>
          <p:nvPicPr>
            <p:cNvPr id="6" name="Picture 21" descr="WORLD BANK LOGO_mono.eps"/>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6696" y="5989574"/>
              <a:ext cx="1740704" cy="395150"/>
            </a:xfrm>
            <a:prstGeom prst="rect">
              <a:avLst/>
            </a:prstGeom>
            <a:noFill/>
            <a:ln w="9525">
              <a:noFill/>
              <a:miter lim="800000"/>
              <a:headEnd/>
              <a:tailEnd/>
            </a:ln>
          </p:spPr>
        </p:pic>
      </p:gr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Rectangle 2"/>
          <p:cNvSpPr/>
          <p:nvPr userDrawn="1"/>
        </p:nvSpPr>
        <p:spPr>
          <a:xfrm>
            <a:off x="0" y="0"/>
            <a:ext cx="9144000" cy="43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grpSp>
        <p:nvGrpSpPr>
          <p:cNvPr id="4" name="Group 18"/>
          <p:cNvGrpSpPr>
            <a:grpSpLocks/>
          </p:cNvGrpSpPr>
          <p:nvPr userDrawn="1"/>
        </p:nvGrpSpPr>
        <p:grpSpPr bwMode="auto">
          <a:xfrm>
            <a:off x="457200" y="6248400"/>
            <a:ext cx="1077913" cy="244475"/>
            <a:chOff x="316696" y="5989574"/>
            <a:chExt cx="1740704" cy="395150"/>
          </a:xfrm>
        </p:grpSpPr>
        <p:sp>
          <p:nvSpPr>
            <p:cNvPr id="5" name="Rectangle 4"/>
            <p:cNvSpPr/>
            <p:nvPr userDrawn="1"/>
          </p:nvSpPr>
          <p:spPr>
            <a:xfrm>
              <a:off x="334642" y="6002404"/>
              <a:ext cx="364035" cy="36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pic>
          <p:nvPicPr>
            <p:cNvPr id="6" name="Picture 21" descr="WORLD BANK LOGO_mono.eps"/>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6696" y="5989574"/>
              <a:ext cx="1740704" cy="395150"/>
            </a:xfrm>
            <a:prstGeom prst="rect">
              <a:avLst/>
            </a:prstGeom>
            <a:noFill/>
            <a:ln w="9525">
              <a:noFill/>
              <a:miter lim="800000"/>
              <a:headEnd/>
              <a:tailEnd/>
            </a:ln>
          </p:spPr>
        </p:pic>
      </p:grpSp>
      <p:sp>
        <p:nvSpPr>
          <p:cNvPr id="24" name="Title 1"/>
          <p:cNvSpPr>
            <a:spLocks noGrp="1"/>
          </p:cNvSpPr>
          <p:nvPr>
            <p:ph type="ctrTitle"/>
          </p:nvPr>
        </p:nvSpPr>
        <p:spPr>
          <a:xfrm>
            <a:off x="762000" y="1296162"/>
            <a:ext cx="6096000" cy="2703252"/>
          </a:xfrm>
          <a:prstGeom prst="rect">
            <a:avLst/>
          </a:prstGeom>
        </p:spPr>
        <p:txBody>
          <a:bodyPr anchor="t">
            <a:normAutofit/>
          </a:bodyPr>
          <a:lstStyle>
            <a:lvl1pPr marL="0" indent="0" algn="l">
              <a:defRPr sz="3200" b="1">
                <a:solidFill>
                  <a:srgbClr val="004055"/>
                </a:solidFill>
                <a:latin typeface="Arial"/>
                <a:cs typeface="Arial"/>
              </a:defRPr>
            </a:lvl1pPr>
          </a:lstStyle>
          <a:p>
            <a:r>
              <a:rPr lang="en-GB" smtClean="0"/>
              <a:t>Click to edit Master title style</a:t>
            </a:r>
            <a:endParaRPr lang="en-US" dirty="0"/>
          </a:p>
        </p:txBody>
      </p:sp>
      <p:sp>
        <p:nvSpPr>
          <p:cNvPr id="8" name="Slide Number Placeholder 12"/>
          <p:cNvSpPr>
            <a:spLocks noGrp="1"/>
          </p:cNvSpPr>
          <p:nvPr>
            <p:ph type="sldNum" sz="quarter" idx="10"/>
          </p:nvPr>
        </p:nvSpPr>
        <p:spPr/>
        <p:txBody>
          <a:bodyPr/>
          <a:lstStyle>
            <a:lvl1pPr>
              <a:defRPr/>
            </a:lvl1pPr>
          </a:lstStyle>
          <a:p>
            <a:fld id="{0D18F09F-E715-4161-8709-D2C040DBC6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98" name="Group 10"/>
          <p:cNvGrpSpPr>
            <a:grpSpLocks/>
          </p:cNvGrpSpPr>
          <p:nvPr userDrawn="1"/>
        </p:nvGrpSpPr>
        <p:grpSpPr bwMode="auto">
          <a:xfrm>
            <a:off x="457200" y="6248400"/>
            <a:ext cx="1077913" cy="244475"/>
            <a:chOff x="316696" y="5989574"/>
            <a:chExt cx="1740704" cy="395150"/>
          </a:xfrm>
        </p:grpSpPr>
        <p:sp>
          <p:nvSpPr>
            <p:cNvPr id="12" name="Rectangle 11"/>
            <p:cNvSpPr/>
            <p:nvPr userDrawn="1"/>
          </p:nvSpPr>
          <p:spPr>
            <a:xfrm>
              <a:off x="334642" y="6002404"/>
              <a:ext cx="364035" cy="3694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pic>
          <p:nvPicPr>
            <p:cNvPr id="4103" name="Picture 12" descr="WORLD BANK LOGO_mono.eps"/>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316696" y="5989574"/>
              <a:ext cx="1740704" cy="395150"/>
            </a:xfrm>
            <a:prstGeom prst="rect">
              <a:avLst/>
            </a:prstGeom>
            <a:noFill/>
            <a:ln w="9525">
              <a:noFill/>
              <a:miter lim="800000"/>
              <a:headEnd/>
              <a:tailEnd/>
            </a:ln>
          </p:spPr>
        </p:pic>
      </p:grpSp>
      <p:sp>
        <p:nvSpPr>
          <p:cNvPr id="14" name="Slide Number Placeholder 12"/>
          <p:cNvSpPr>
            <a:spLocks noGrp="1"/>
          </p:cNvSpPr>
          <p:nvPr>
            <p:ph type="sldNum" sz="quarter" idx="4"/>
          </p:nvPr>
        </p:nvSpPr>
        <p:spPr>
          <a:xfrm>
            <a:off x="8229600" y="6172200"/>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defRPr>
            </a:lvl1pPr>
          </a:lstStyle>
          <a:p>
            <a:fld id="{D3A39A8E-177A-4E1F-B30E-9DDE5D9FC734}" type="slidenum">
              <a:rPr lang="en-US"/>
              <a:pPr/>
              <a:t>‹#›</a:t>
            </a:fld>
            <a:endParaRPr lang="en-US"/>
          </a:p>
        </p:txBody>
      </p:sp>
      <p:sp>
        <p:nvSpPr>
          <p:cNvPr id="10" name="Rectangle 9"/>
          <p:cNvSpPr/>
          <p:nvPr userDrawn="1"/>
        </p:nvSpPr>
        <p:spPr>
          <a:xfrm>
            <a:off x="0" y="0"/>
            <a:ext cx="9144000" cy="10668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75" r:id="rId4"/>
    <p:sldLayoutId id="2147483676" r:id="rId5"/>
    <p:sldLayoutId id="2147483677" r:id="rId6"/>
    <p:sldLayoutId id="2147483678" r:id="rId7"/>
    <p:sldLayoutId id="2147483679" r:id="rId8"/>
    <p:sldLayoutId id="2147483680" r:id="rId9"/>
    <p:sldLayoutId id="2147483683"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morgandi@worldbank.org" TargetMode="External"/><Relationship Id="rId2" Type="http://schemas.openxmlformats.org/officeDocument/2006/relationships/hyperlink" Target="mailto:aloxha@worldbank.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35000" y="423333"/>
            <a:ext cx="7995092" cy="4459111"/>
          </a:xfrm>
        </p:spPr>
        <p:txBody>
          <a:bodyPr>
            <a:noAutofit/>
          </a:bodyPr>
          <a:lstStyle/>
          <a:p>
            <a:r>
              <a:rPr lang="en-US" sz="4000" dirty="0" smtClean="0">
                <a:solidFill>
                  <a:srgbClr val="C00000"/>
                </a:solidFill>
                <a:latin typeface="Arial" charset="0"/>
              </a:rPr>
              <a:t>Advanced Profiling of Unemployed in Public Employment Services</a:t>
            </a:r>
            <a:br>
              <a:rPr lang="en-US" sz="4000" dirty="0" smtClean="0">
                <a:solidFill>
                  <a:srgbClr val="C00000"/>
                </a:solidFill>
                <a:latin typeface="Arial" charset="0"/>
              </a:rPr>
            </a:br>
            <a:r>
              <a:rPr lang="en-US" sz="4000" dirty="0">
                <a:solidFill>
                  <a:srgbClr val="C00000"/>
                </a:solidFill>
                <a:latin typeface="Arial" charset="0"/>
              </a:rPr>
              <a:t/>
            </a:r>
            <a:br>
              <a:rPr lang="en-US" sz="4000" dirty="0">
                <a:solidFill>
                  <a:srgbClr val="C00000"/>
                </a:solidFill>
                <a:latin typeface="Arial" charset="0"/>
              </a:rPr>
            </a:br>
            <a:r>
              <a:rPr lang="en-US" sz="3000" dirty="0" smtClean="0">
                <a:solidFill>
                  <a:schemeClr val="tx1"/>
                </a:solidFill>
                <a:latin typeface="Arial" charset="0"/>
              </a:rPr>
              <a:t>A Critical Review of OECD Experiences and Applications for Western Balkans </a:t>
            </a:r>
            <a:br>
              <a:rPr lang="en-US" sz="3000" dirty="0" smtClean="0">
                <a:solidFill>
                  <a:schemeClr val="tx1"/>
                </a:solidFill>
                <a:latin typeface="Arial" charset="0"/>
              </a:rPr>
            </a:br>
            <a:r>
              <a:rPr lang="en-US" sz="3000" dirty="0" smtClean="0">
                <a:solidFill>
                  <a:schemeClr val="tx1"/>
                </a:solidFill>
                <a:latin typeface="Arial" charset="0"/>
              </a:rPr>
              <a:t/>
            </a:r>
            <a:br>
              <a:rPr lang="en-US" sz="3000" dirty="0" smtClean="0">
                <a:solidFill>
                  <a:schemeClr val="tx1"/>
                </a:solidFill>
                <a:latin typeface="Arial" charset="0"/>
              </a:rPr>
            </a:br>
            <a:r>
              <a:rPr lang="en-US" dirty="0" smtClean="0">
                <a:solidFill>
                  <a:schemeClr val="tx1"/>
                </a:solidFill>
                <a:latin typeface="Arial" charset="0"/>
              </a:rPr>
              <a:t>Vienna, March 4, 2014</a:t>
            </a:r>
            <a:r>
              <a:rPr lang="en-US" sz="3000" dirty="0">
                <a:solidFill>
                  <a:schemeClr val="tx1"/>
                </a:solidFill>
                <a:latin typeface="Arial" charset="0"/>
              </a:rPr>
              <a:t/>
            </a:r>
            <a:br>
              <a:rPr lang="en-US" sz="3000" dirty="0">
                <a:solidFill>
                  <a:schemeClr val="tx1"/>
                </a:solidFill>
                <a:latin typeface="Arial" charset="0"/>
              </a:rPr>
            </a:br>
            <a:r>
              <a:rPr lang="en-US" sz="2500" dirty="0" smtClean="0">
                <a:solidFill>
                  <a:schemeClr val="tx1"/>
                </a:solidFill>
                <a:latin typeface="Arial" charset="0"/>
              </a:rPr>
              <a:t/>
            </a:r>
            <a:br>
              <a:rPr lang="en-US" sz="2500" dirty="0" smtClean="0">
                <a:solidFill>
                  <a:schemeClr val="tx1"/>
                </a:solidFill>
                <a:latin typeface="Arial" charset="0"/>
              </a:rPr>
            </a:br>
            <a:r>
              <a:rPr lang="en-US" sz="2500" dirty="0" smtClean="0">
                <a:solidFill>
                  <a:schemeClr val="tx1"/>
                </a:solidFill>
                <a:latin typeface="Arial" charset="0"/>
              </a:rPr>
              <a:t>Artan Loxha</a:t>
            </a:r>
            <a:endParaRPr lang="en-GB" sz="2500" b="0" dirty="0" smtClean="0">
              <a:solidFill>
                <a:schemeClr val="tx1"/>
              </a:solidFill>
              <a:latin typeface="Arial" charset="0"/>
            </a:endParaRPr>
          </a:p>
        </p:txBody>
      </p:sp>
      <p:sp>
        <p:nvSpPr>
          <p:cNvPr id="8195" name="Subtitle 2"/>
          <p:cNvSpPr>
            <a:spLocks noGrp="1"/>
          </p:cNvSpPr>
          <p:nvPr>
            <p:ph type="subTitle" idx="1"/>
          </p:nvPr>
        </p:nvSpPr>
        <p:spPr>
          <a:xfrm>
            <a:off x="1820383" y="3599567"/>
            <a:ext cx="6967843" cy="1810884"/>
          </a:xfrm>
        </p:spPr>
        <p:txBody>
          <a:bodyPr>
            <a:noAutofit/>
          </a:bodyPr>
          <a:lstStyle/>
          <a:p>
            <a:pPr marL="0" indent="0" algn="r">
              <a:buFont typeface="Arial" charset="0"/>
              <a:buNone/>
            </a:pPr>
            <a:endParaRPr lang="en-US" altLang="ja-JP" sz="3600" dirty="0">
              <a:solidFill>
                <a:srgbClr val="004055"/>
              </a:solidFill>
              <a:latin typeface="Arial" charset="0"/>
            </a:endParaRPr>
          </a:p>
          <a:p>
            <a:pPr marL="0" indent="0" algn="r"/>
            <a:endParaRPr lang="en-US" altLang="ja-JP" sz="1600" dirty="0" smtClean="0">
              <a:solidFill>
                <a:srgbClr val="004055"/>
              </a:solidFill>
              <a:latin typeface="Arial" charset="0"/>
            </a:endParaRPr>
          </a:p>
          <a:p>
            <a:pPr marL="0" indent="0" algn="r"/>
            <a:endParaRPr lang="en-US" altLang="ja-JP" sz="1600" dirty="0">
              <a:solidFill>
                <a:srgbClr val="004055"/>
              </a:solidFill>
              <a:latin typeface="Arial" charset="0"/>
            </a:endParaRPr>
          </a:p>
          <a:p>
            <a:pPr marL="0" indent="0" algn="r"/>
            <a:endParaRPr lang="en-US" altLang="ja-JP" sz="1600" dirty="0" smtClean="0">
              <a:solidFill>
                <a:srgbClr val="004055"/>
              </a:solidFill>
              <a:latin typeface="Arial" charset="0"/>
            </a:endParaRPr>
          </a:p>
          <a:p>
            <a:pPr marL="0" indent="0" algn="r"/>
            <a:r>
              <a:rPr lang="en-US" altLang="ja-JP" sz="1600" dirty="0" smtClean="0">
                <a:solidFill>
                  <a:srgbClr val="004055"/>
                </a:solidFill>
                <a:latin typeface="Arial" charset="0"/>
              </a:rPr>
              <a:t>Social Protection Unit</a:t>
            </a:r>
          </a:p>
          <a:p>
            <a:pPr marL="0" indent="0" algn="r"/>
            <a:r>
              <a:rPr lang="en-US" altLang="ja-JP" sz="1600" dirty="0" smtClean="0">
                <a:solidFill>
                  <a:srgbClr val="004055"/>
                </a:solidFill>
                <a:latin typeface="Arial" charset="0"/>
              </a:rPr>
              <a:t>Europe and Central Asia Region</a:t>
            </a:r>
            <a:r>
              <a:rPr lang="en-US" altLang="ja-JP" sz="3600" dirty="0" smtClean="0">
                <a:solidFill>
                  <a:srgbClr val="004055"/>
                </a:solidFill>
                <a:latin typeface="Arial" charset="0"/>
              </a:rPr>
              <a:t/>
            </a:r>
            <a:br>
              <a:rPr lang="en-US" altLang="ja-JP" sz="3600" dirty="0" smtClean="0">
                <a:solidFill>
                  <a:srgbClr val="004055"/>
                </a:solidFill>
                <a:latin typeface="Arial" charset="0"/>
              </a:rPr>
            </a:br>
            <a:endParaRPr lang="en-US" altLang="ja-JP" sz="3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62" y="169332"/>
            <a:ext cx="8523514" cy="745067"/>
          </a:xfrm>
        </p:spPr>
        <p:txBody>
          <a:bodyPr/>
          <a:lstStyle/>
          <a:p>
            <a:r>
              <a:rPr lang="en-US" sz="3300" dirty="0" smtClean="0">
                <a:solidFill>
                  <a:srgbClr val="FFFFFF"/>
                </a:solidFill>
              </a:rPr>
              <a:t>Approach for studying OECD best practices</a:t>
            </a:r>
            <a:endParaRPr lang="en-US" sz="3300" dirty="0">
              <a:solidFill>
                <a:srgbClr val="FFFFFF"/>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10</a:t>
            </a:fld>
            <a:endParaRPr lang="en-US"/>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114451394"/>
              </p:ext>
            </p:extLst>
          </p:nvPr>
        </p:nvGraphicFramePr>
        <p:xfrm>
          <a:off x="221512" y="1158949"/>
          <a:ext cx="8465288" cy="4837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9"/>
          <p:cNvSpPr>
            <a:spLocks noChangeArrowheads="1"/>
          </p:cNvSpPr>
          <p:nvPr/>
        </p:nvSpPr>
        <p:spPr bwMode="auto">
          <a:xfrm>
            <a:off x="279400" y="1157111"/>
            <a:ext cx="8497711" cy="1185333"/>
          </a:xfrm>
          <a:prstGeom prst="rect">
            <a:avLst/>
          </a:prstGeom>
          <a:noFill/>
          <a:ln w="28575" cmpd="sng" algn="ctr">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0" name="Rechteck 9"/>
          <p:cNvSpPr>
            <a:spLocks noChangeArrowheads="1"/>
          </p:cNvSpPr>
          <p:nvPr/>
        </p:nvSpPr>
        <p:spPr bwMode="auto">
          <a:xfrm>
            <a:off x="262467" y="2396067"/>
            <a:ext cx="8497711" cy="1185333"/>
          </a:xfrm>
          <a:prstGeom prst="rect">
            <a:avLst/>
          </a:prstGeom>
          <a:noFill/>
          <a:ln w="28575" cmpd="sng" algn="ctr">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1" name="Rechteck 9"/>
          <p:cNvSpPr>
            <a:spLocks noChangeArrowheads="1"/>
          </p:cNvSpPr>
          <p:nvPr/>
        </p:nvSpPr>
        <p:spPr bwMode="auto">
          <a:xfrm>
            <a:off x="273756" y="3606800"/>
            <a:ext cx="8497711" cy="1185333"/>
          </a:xfrm>
          <a:prstGeom prst="rect">
            <a:avLst/>
          </a:prstGeom>
          <a:noFill/>
          <a:ln w="28575" cmpd="sng" algn="ctr">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2" name="Rechteck 9"/>
          <p:cNvSpPr>
            <a:spLocks noChangeArrowheads="1"/>
          </p:cNvSpPr>
          <p:nvPr/>
        </p:nvSpPr>
        <p:spPr bwMode="auto">
          <a:xfrm>
            <a:off x="285045" y="4831645"/>
            <a:ext cx="8497711" cy="1185333"/>
          </a:xfrm>
          <a:prstGeom prst="rect">
            <a:avLst/>
          </a:prstGeom>
          <a:noFill/>
          <a:ln w="28575" cmpd="sng" algn="ctr">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Tree>
    <p:extLst>
      <p:ext uri="{BB962C8B-B14F-4D97-AF65-F5344CB8AC3E}">
        <p14:creationId xmlns:p14="http://schemas.microsoft.com/office/powerpoint/2010/main" val="3819087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14791" y="106330"/>
            <a:ext cx="8523514" cy="914400"/>
          </a:xfrm>
        </p:spPr>
        <p:txBody>
          <a:bodyPr/>
          <a:lstStyle/>
          <a:p>
            <a:r>
              <a:rPr lang="en-US" sz="3800" dirty="0" smtClean="0">
                <a:solidFill>
                  <a:schemeClr val="bg1"/>
                </a:solidFill>
              </a:rPr>
              <a:t>Methodology</a:t>
            </a:r>
            <a:endParaRPr lang="en-US" sz="38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11</a:t>
            </a:fld>
            <a:endParaRPr lang="en-US"/>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06066261"/>
              </p:ext>
            </p:extLst>
          </p:nvPr>
        </p:nvGraphicFramePr>
        <p:xfrm>
          <a:off x="170120" y="1325286"/>
          <a:ext cx="8941981" cy="487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bgerundetes Rechteck 2"/>
          <p:cNvSpPr/>
          <p:nvPr/>
        </p:nvSpPr>
        <p:spPr bwMode="auto">
          <a:xfrm>
            <a:off x="465664" y="2636039"/>
            <a:ext cx="1905001" cy="3384167"/>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anchor="ctr"/>
          <a:lstStyle/>
          <a:p>
            <a:pPr marL="169863" lvl="0" indent="-169863">
              <a:buFont typeface="Wingdings" charset="2"/>
              <a:buChar char="§"/>
            </a:pPr>
            <a:r>
              <a:rPr lang="en-US" sz="1600" dirty="0" smtClean="0"/>
              <a:t> Australia</a:t>
            </a:r>
            <a:endParaRPr lang="en-US" sz="1600" dirty="0"/>
          </a:p>
          <a:p>
            <a:pPr marL="169863" lvl="0" indent="-169863">
              <a:buFont typeface="Wingdings" charset="2"/>
              <a:buChar char="§"/>
            </a:pPr>
            <a:r>
              <a:rPr lang="en-US" sz="1600" dirty="0" smtClean="0"/>
              <a:t>Canada </a:t>
            </a:r>
            <a:endParaRPr lang="en-US" sz="1600" dirty="0"/>
          </a:p>
          <a:p>
            <a:pPr marL="169863" lvl="0" indent="-169863">
              <a:buFont typeface="Wingdings" charset="2"/>
              <a:buChar char="§"/>
            </a:pPr>
            <a:r>
              <a:rPr lang="en-US" sz="1600" dirty="0" smtClean="0"/>
              <a:t>Denmark</a:t>
            </a:r>
            <a:endParaRPr lang="en-US" sz="1600" dirty="0"/>
          </a:p>
          <a:p>
            <a:pPr marL="169863" lvl="0" indent="-169863">
              <a:buFont typeface="Wingdings" charset="2"/>
              <a:buChar char="§"/>
            </a:pPr>
            <a:r>
              <a:rPr lang="en-US" sz="1600" dirty="0" smtClean="0"/>
              <a:t>Finland</a:t>
            </a:r>
            <a:endParaRPr lang="en-US" sz="1600" dirty="0"/>
          </a:p>
          <a:p>
            <a:pPr marL="169863" lvl="0" indent="-169863">
              <a:buFont typeface="Wingdings" charset="2"/>
              <a:buChar char="§"/>
            </a:pPr>
            <a:r>
              <a:rPr lang="en-US" sz="1600" dirty="0" smtClean="0"/>
              <a:t>Germany </a:t>
            </a:r>
            <a:endParaRPr lang="en-US" sz="1600" dirty="0"/>
          </a:p>
          <a:p>
            <a:pPr marL="169863" lvl="0" indent="-169863">
              <a:buFont typeface="Wingdings" charset="2"/>
              <a:buChar char="§"/>
            </a:pPr>
            <a:r>
              <a:rPr lang="en-US" sz="1600" dirty="0" smtClean="0"/>
              <a:t>Ireland</a:t>
            </a:r>
            <a:endParaRPr lang="en-US" sz="1600" dirty="0"/>
          </a:p>
          <a:p>
            <a:pPr marL="169863" lvl="0" indent="-169863">
              <a:buFont typeface="Wingdings" charset="2"/>
              <a:buChar char="§"/>
            </a:pPr>
            <a:r>
              <a:rPr lang="en-US" sz="1600" dirty="0" smtClean="0"/>
              <a:t>Netherlands</a:t>
            </a:r>
            <a:endParaRPr lang="en-US" sz="1600" dirty="0"/>
          </a:p>
          <a:p>
            <a:pPr marL="169863" lvl="0" indent="-169863">
              <a:buFont typeface="Wingdings" charset="2"/>
              <a:buChar char="§"/>
            </a:pPr>
            <a:r>
              <a:rPr lang="en-US" sz="1600" dirty="0" smtClean="0"/>
              <a:t>Slovenia</a:t>
            </a:r>
            <a:endParaRPr lang="en-US" sz="1600" dirty="0"/>
          </a:p>
          <a:p>
            <a:pPr marL="169863" lvl="0" indent="-169863">
              <a:buFont typeface="Wingdings" charset="2"/>
              <a:buChar char="§"/>
            </a:pPr>
            <a:r>
              <a:rPr lang="en-US" sz="1600" dirty="0" smtClean="0"/>
              <a:t>South Korea</a:t>
            </a:r>
          </a:p>
          <a:p>
            <a:pPr marL="169863" lvl="0" indent="-169863">
              <a:buFont typeface="Wingdings" charset="2"/>
              <a:buChar char="§"/>
            </a:pPr>
            <a:r>
              <a:rPr lang="en-US" sz="1600" dirty="0" smtClean="0"/>
              <a:t> USA</a:t>
            </a:r>
            <a:endParaRPr lang="en-US" sz="1600" dirty="0"/>
          </a:p>
          <a:p>
            <a:pPr marL="169863" lvl="0" indent="-169863">
              <a:buFont typeface="Wingdings" charset="2"/>
              <a:buChar char="§"/>
            </a:pPr>
            <a:r>
              <a:rPr lang="en-US" sz="1600" dirty="0" smtClean="0"/>
              <a:t>Sweden</a:t>
            </a:r>
            <a:endParaRPr lang="en-US" sz="1600" dirty="0"/>
          </a:p>
          <a:p>
            <a:pPr marL="169863" lvl="0" indent="-169863">
              <a:buFont typeface="Wingdings" charset="2"/>
              <a:buChar char="§"/>
            </a:pPr>
            <a:r>
              <a:rPr lang="en-US" sz="1600" dirty="0" smtClean="0"/>
              <a:t>Switzerland</a:t>
            </a:r>
            <a:endParaRPr lang="en-US" sz="1600" dirty="0"/>
          </a:p>
        </p:txBody>
      </p:sp>
      <p:sp>
        <p:nvSpPr>
          <p:cNvPr id="6" name="Abgerundetes Rechteck 2"/>
          <p:cNvSpPr/>
          <p:nvPr/>
        </p:nvSpPr>
        <p:spPr bwMode="auto">
          <a:xfrm>
            <a:off x="2635954" y="2703772"/>
            <a:ext cx="1905001" cy="3384167"/>
          </a:xfrm>
          <a:prstGeom prst="roundRect">
            <a:avLst/>
          </a:prstGeom>
          <a:solidFill>
            <a:srgbClr val="0066CC"/>
          </a:solidFill>
          <a:ln w="9525" cap="flat" cmpd="sng" algn="ctr">
            <a:solidFill>
              <a:schemeClr val="tx1"/>
            </a:solidFill>
            <a:prstDash val="solid"/>
            <a:round/>
            <a:headEnd type="none" w="med" len="med"/>
            <a:tailEnd type="none" w="med" len="med"/>
          </a:ln>
          <a:effectLst/>
        </p:spPr>
        <p:txBody>
          <a:bodyPr anchor="ctr"/>
          <a:lstStyle/>
          <a:p>
            <a:pPr marL="112713" lvl="0" indent="-112713">
              <a:buFont typeface="Wingdings" charset="2"/>
              <a:buChar char="§"/>
            </a:pPr>
            <a:r>
              <a:rPr lang="en-US" sz="1500" dirty="0" smtClean="0"/>
              <a:t>OECD </a:t>
            </a:r>
            <a:r>
              <a:rPr lang="en-US" sz="1500" dirty="0"/>
              <a:t>activation country </a:t>
            </a:r>
            <a:r>
              <a:rPr lang="en-US" sz="1500" dirty="0" smtClean="0"/>
              <a:t>notes</a:t>
            </a:r>
            <a:endParaRPr lang="en-US" sz="1500" dirty="0"/>
          </a:p>
          <a:p>
            <a:pPr marL="112713" lvl="0" indent="-112713">
              <a:buFont typeface="Wingdings" charset="2"/>
              <a:buChar char="§"/>
            </a:pPr>
            <a:r>
              <a:rPr lang="en-US" sz="1500" dirty="0" smtClean="0"/>
              <a:t> EU PES-to-PES dialogue papers</a:t>
            </a:r>
          </a:p>
          <a:p>
            <a:pPr marL="112713" lvl="0" indent="-112713">
              <a:buFont typeface="Wingdings" charset="2"/>
              <a:buChar char="§"/>
            </a:pPr>
            <a:r>
              <a:rPr lang="en-US" sz="1500" dirty="0" smtClean="0"/>
              <a:t>Country-specific papers on profiling</a:t>
            </a:r>
          </a:p>
          <a:p>
            <a:pPr marL="112713" lvl="0" indent="-112713">
              <a:buFont typeface="Wingdings" charset="2"/>
              <a:buChar char="§"/>
            </a:pPr>
            <a:r>
              <a:rPr lang="en-US" sz="1500" dirty="0" smtClean="0"/>
              <a:t>Selected academic papers</a:t>
            </a:r>
          </a:p>
          <a:p>
            <a:pPr marL="112713" lvl="0" indent="-112713">
              <a:buFont typeface="Wingdings" charset="2"/>
              <a:buChar char="§"/>
            </a:pPr>
            <a:r>
              <a:rPr lang="en-US" sz="1500" dirty="0" smtClean="0"/>
              <a:t>Methodological </a:t>
            </a:r>
            <a:r>
              <a:rPr lang="en-US" sz="1500" dirty="0"/>
              <a:t>notes on statistical profiling</a:t>
            </a:r>
          </a:p>
        </p:txBody>
      </p:sp>
      <p:sp>
        <p:nvSpPr>
          <p:cNvPr id="7" name="Abgerundetes Rechteck 2"/>
          <p:cNvSpPr/>
          <p:nvPr/>
        </p:nvSpPr>
        <p:spPr bwMode="auto">
          <a:xfrm>
            <a:off x="4806243" y="2715062"/>
            <a:ext cx="1905001" cy="3384167"/>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nchor="ctr"/>
          <a:lstStyle/>
          <a:p>
            <a:pPr lvl="0"/>
            <a:r>
              <a:rPr lang="en-US" sz="1300" i="1" u="sng" dirty="0" smtClean="0"/>
              <a:t>(selected examples) </a:t>
            </a:r>
          </a:p>
          <a:p>
            <a:pPr marL="285750" lvl="0" indent="-285750">
              <a:buFont typeface="Wingdings" charset="2"/>
              <a:buChar char="§"/>
            </a:pPr>
            <a:r>
              <a:rPr lang="en-US" sz="1600" dirty="0" smtClean="0"/>
              <a:t>Technical </a:t>
            </a:r>
            <a:r>
              <a:rPr lang="en-US" sz="1600" dirty="0"/>
              <a:t>description of </a:t>
            </a:r>
            <a:r>
              <a:rPr lang="en-US" sz="1600" dirty="0" smtClean="0"/>
              <a:t>JSCI (AUS)</a:t>
            </a:r>
            <a:endParaRPr lang="en-US" sz="1600" dirty="0"/>
          </a:p>
          <a:p>
            <a:pPr marL="285750" lvl="0" indent="-285750">
              <a:buFont typeface="Wingdings" charset="2"/>
              <a:buChar char="§"/>
            </a:pPr>
            <a:r>
              <a:rPr lang="en-US" sz="1600" dirty="0" smtClean="0"/>
              <a:t>Employee</a:t>
            </a:r>
            <a:r>
              <a:rPr lang="en-US" sz="1600" dirty="0"/>
              <a:t>-focused Integration concept </a:t>
            </a:r>
            <a:r>
              <a:rPr lang="en-US" sz="1600" dirty="0" smtClean="0"/>
              <a:t>(GE)</a:t>
            </a:r>
          </a:p>
          <a:p>
            <a:pPr marL="285750" lvl="0" indent="-285750">
              <a:buFont typeface="Wingdings" charset="2"/>
              <a:buChar char="§"/>
            </a:pPr>
            <a:r>
              <a:rPr lang="en-US" sz="1600" dirty="0" smtClean="0"/>
              <a:t>The </a:t>
            </a:r>
            <a:r>
              <a:rPr lang="en-US" sz="1600" dirty="0"/>
              <a:t>Dutch Work </a:t>
            </a:r>
            <a:r>
              <a:rPr lang="en-US" sz="1600" dirty="0" smtClean="0"/>
              <a:t>Profiler (NL)</a:t>
            </a:r>
          </a:p>
          <a:p>
            <a:pPr marL="285750" lvl="0" indent="-285750">
              <a:buFont typeface="Wingdings" charset="2"/>
              <a:buChar char="§"/>
            </a:pPr>
            <a:r>
              <a:rPr lang="en-US" sz="1600" dirty="0" smtClean="0"/>
              <a:t>Slovenian </a:t>
            </a:r>
            <a:r>
              <a:rPr lang="en-US" sz="1600" dirty="0"/>
              <a:t>profiling system </a:t>
            </a:r>
            <a:r>
              <a:rPr lang="en-US" sz="1600" dirty="0" smtClean="0"/>
              <a:t>(SL)</a:t>
            </a:r>
            <a:endParaRPr lang="en-US" sz="1600" dirty="0"/>
          </a:p>
        </p:txBody>
      </p:sp>
      <p:sp>
        <p:nvSpPr>
          <p:cNvPr id="8" name="Abgerundetes Rechteck 2"/>
          <p:cNvSpPr/>
          <p:nvPr/>
        </p:nvSpPr>
        <p:spPr bwMode="auto">
          <a:xfrm>
            <a:off x="7032977" y="2712239"/>
            <a:ext cx="1905001" cy="3384167"/>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anchor="ctr"/>
          <a:lstStyle/>
          <a:p>
            <a:pPr marL="285750" lvl="0" indent="-285750">
              <a:buFont typeface="Wingdings" charset="2"/>
              <a:buChar char="§"/>
            </a:pPr>
            <a:r>
              <a:rPr lang="en-US" sz="1600" u="sng" dirty="0" smtClean="0"/>
              <a:t>Ireland</a:t>
            </a:r>
            <a:r>
              <a:rPr lang="en-US" sz="1600" dirty="0"/>
              <a:t>, Department of Social </a:t>
            </a:r>
            <a:r>
              <a:rPr lang="en-US" sz="1600" dirty="0" smtClean="0"/>
              <a:t>Protection</a:t>
            </a:r>
          </a:p>
          <a:p>
            <a:pPr marL="285750" lvl="0" indent="-285750">
              <a:buFont typeface="Wingdings" charset="2"/>
              <a:buChar char="§"/>
            </a:pPr>
            <a:endParaRPr lang="en-US" sz="1600" u="sng" dirty="0"/>
          </a:p>
          <a:p>
            <a:pPr marL="285750" lvl="0" indent="-285750">
              <a:buFont typeface="Wingdings" charset="2"/>
              <a:buChar char="§"/>
            </a:pPr>
            <a:r>
              <a:rPr lang="en-US" sz="1600" u="sng" dirty="0" smtClean="0"/>
              <a:t>Denmark</a:t>
            </a:r>
            <a:r>
              <a:rPr lang="en-US" sz="1600" dirty="0"/>
              <a:t>, National Labor Authority</a:t>
            </a:r>
          </a:p>
          <a:p>
            <a:pPr lvl="0"/>
            <a:endParaRPr lang="en-US" sz="1600" dirty="0"/>
          </a:p>
          <a:p>
            <a:pPr marL="285750" lvl="0" indent="-285750">
              <a:buFont typeface="Wingdings" charset="2"/>
              <a:buChar char="§"/>
            </a:pPr>
            <a:r>
              <a:rPr lang="en-US" sz="1600" u="sng" dirty="0" smtClean="0"/>
              <a:t>Sweden</a:t>
            </a:r>
            <a:r>
              <a:rPr lang="en-US" sz="1600" dirty="0"/>
              <a:t>, Public Employment Service</a:t>
            </a:r>
          </a:p>
        </p:txBody>
      </p:sp>
    </p:spTree>
    <p:extLst>
      <p:ext uri="{BB962C8B-B14F-4D97-AF65-F5344CB8AC3E}">
        <p14:creationId xmlns:p14="http://schemas.microsoft.com/office/powerpoint/2010/main" val="297764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8043333" cy="914400"/>
          </a:xfrm>
        </p:spPr>
        <p:txBody>
          <a:bodyPr/>
          <a:lstStyle/>
          <a:p>
            <a:r>
              <a:rPr lang="en-US" sz="3800" dirty="0" smtClean="0">
                <a:solidFill>
                  <a:srgbClr val="FFFFFF"/>
                </a:solidFill>
              </a:rPr>
              <a:t>Key approaches to profiling in OECD</a:t>
            </a:r>
            <a:endParaRPr lang="en-US" sz="3800" dirty="0">
              <a:solidFill>
                <a:srgbClr val="FFFF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703452"/>
              </p:ext>
            </p:extLst>
          </p:nvPr>
        </p:nvGraphicFramePr>
        <p:xfrm>
          <a:off x="381000" y="1131711"/>
          <a:ext cx="8534400" cy="5359399"/>
        </p:xfrm>
        <a:graphic>
          <a:graphicData uri="http://schemas.openxmlformats.org/drawingml/2006/table">
            <a:tbl>
              <a:tblPr firstRow="1" bandRow="1">
                <a:tableStyleId>{9D7B26C5-4107-4FEC-AEDC-1716B250A1EF}</a:tableStyleId>
              </a:tblPr>
              <a:tblGrid>
                <a:gridCol w="1763889"/>
                <a:gridCol w="2503311"/>
                <a:gridCol w="2294467"/>
                <a:gridCol w="1972733"/>
              </a:tblGrid>
              <a:tr h="548293">
                <a:tc>
                  <a:txBody>
                    <a:bodyPr/>
                    <a:lstStyle/>
                    <a:p>
                      <a:r>
                        <a:rPr lang="en-US" dirty="0" smtClean="0"/>
                        <a:t>Approaches</a:t>
                      </a:r>
                      <a:endParaRPr lang="en-US" dirty="0"/>
                    </a:p>
                  </a:txBody>
                  <a:tcPr/>
                </a:tc>
                <a:tc>
                  <a:txBody>
                    <a:bodyPr/>
                    <a:lstStyle/>
                    <a:p>
                      <a:r>
                        <a:rPr lang="en-US" dirty="0" smtClean="0"/>
                        <a:t>Description</a:t>
                      </a:r>
                      <a:r>
                        <a:rPr lang="en-US" baseline="0" dirty="0" smtClean="0"/>
                        <a:t> </a:t>
                      </a:r>
                      <a:endParaRPr lang="en-US" dirty="0"/>
                    </a:p>
                  </a:txBody>
                  <a:tcPr/>
                </a:tc>
                <a:tc>
                  <a:txBody>
                    <a:bodyPr/>
                    <a:lstStyle/>
                    <a:p>
                      <a:r>
                        <a:rPr lang="en-US" dirty="0" smtClean="0"/>
                        <a:t>Pros/Cons</a:t>
                      </a:r>
                      <a:endParaRPr lang="en-US" dirty="0"/>
                    </a:p>
                  </a:txBody>
                  <a:tcPr/>
                </a:tc>
                <a:tc>
                  <a:txBody>
                    <a:bodyPr/>
                    <a:lstStyle/>
                    <a:p>
                      <a:r>
                        <a:rPr lang="en-US" dirty="0" smtClean="0"/>
                        <a:t>Country examples </a:t>
                      </a:r>
                      <a:endParaRPr lang="en-US" dirty="0"/>
                    </a:p>
                  </a:txBody>
                  <a:tcPr/>
                </a:tc>
              </a:tr>
              <a:tr h="973061">
                <a:tc>
                  <a:txBody>
                    <a:bodyPr/>
                    <a:lstStyle/>
                    <a:p>
                      <a:r>
                        <a:rPr lang="en-US" sz="1600" b="1" dirty="0" smtClean="0"/>
                        <a:t>Caseworker-based</a:t>
                      </a:r>
                      <a:r>
                        <a:rPr lang="en-US" sz="1600" b="1" baseline="0" dirty="0" smtClean="0"/>
                        <a:t> segmentation</a:t>
                      </a:r>
                      <a:endParaRPr lang="en-US" sz="1600" b="1" dirty="0"/>
                    </a:p>
                  </a:txBody>
                  <a:tcPr/>
                </a:tc>
                <a:tc>
                  <a:txBody>
                    <a:bodyPr/>
                    <a:lstStyle/>
                    <a:p>
                      <a:r>
                        <a:rPr lang="en-US" sz="1200" kern="1200" dirty="0" smtClean="0">
                          <a:effectLst/>
                        </a:rPr>
                        <a:t>Profiling and referral</a:t>
                      </a:r>
                      <a:r>
                        <a:rPr lang="en-US" sz="1200" kern="1200" baseline="0" dirty="0" smtClean="0">
                          <a:effectLst/>
                        </a:rPr>
                        <a:t> done primarily by the caseworker</a:t>
                      </a:r>
                      <a:endParaRPr lang="en-US" sz="1200" dirty="0"/>
                    </a:p>
                  </a:txBody>
                  <a:tcPr/>
                </a:tc>
                <a:tc>
                  <a:txBody>
                    <a:bodyPr/>
                    <a:lstStyle/>
                    <a:p>
                      <a:r>
                        <a:rPr lang="en-US" sz="1200" b="1" u="sng" kern="1200" dirty="0" smtClean="0">
                          <a:effectLst/>
                        </a:rPr>
                        <a:t>Pros</a:t>
                      </a:r>
                      <a:r>
                        <a:rPr lang="en-US" sz="1200" b="1" kern="1200" dirty="0" smtClean="0">
                          <a:effectLst/>
                        </a:rPr>
                        <a:t>: </a:t>
                      </a:r>
                      <a:r>
                        <a:rPr lang="en-US" sz="1200" b="0" kern="1200" dirty="0" smtClean="0">
                          <a:effectLst/>
                        </a:rPr>
                        <a:t>individual needs</a:t>
                      </a:r>
                    </a:p>
                    <a:p>
                      <a:endParaRPr lang="en-US" sz="1200" b="1" u="sng" kern="1200" dirty="0" smtClean="0">
                        <a:effectLst/>
                      </a:endParaRPr>
                    </a:p>
                    <a:p>
                      <a:r>
                        <a:rPr lang="en-US" sz="1200" b="1" u="sng" kern="1200" dirty="0" smtClean="0">
                          <a:effectLst/>
                        </a:rPr>
                        <a:t>Cons</a:t>
                      </a:r>
                      <a:r>
                        <a:rPr lang="en-US" sz="1200" b="1" kern="1200" dirty="0" smtClean="0">
                          <a:effectLst/>
                        </a:rPr>
                        <a:t>: </a:t>
                      </a:r>
                      <a:r>
                        <a:rPr lang="en-US" sz="1200" kern="1200" dirty="0" smtClean="0">
                          <a:effectLst/>
                        </a:rPr>
                        <a:t>subjective assessment</a:t>
                      </a:r>
                      <a:endParaRPr lang="en-US" sz="1200" dirty="0"/>
                    </a:p>
                  </a:txBody>
                  <a:tcPr/>
                </a:tc>
                <a:tc>
                  <a:txBody>
                    <a:bodyPr/>
                    <a:lstStyle/>
                    <a:p>
                      <a:r>
                        <a:rPr lang="en-US" sz="1200" kern="1200" dirty="0" smtClean="0">
                          <a:effectLst/>
                        </a:rPr>
                        <a:t>German 4-phase</a:t>
                      </a:r>
                      <a:r>
                        <a:rPr lang="en-US" sz="1200" kern="1200" baseline="0" dirty="0" smtClean="0">
                          <a:effectLst/>
                        </a:rPr>
                        <a:t> model </a:t>
                      </a:r>
                      <a:endParaRPr lang="en-US" sz="1200" b="0" dirty="0"/>
                    </a:p>
                  </a:txBody>
                  <a:tcPr/>
                </a:tc>
              </a:tr>
              <a:tr h="973061">
                <a:tc>
                  <a:txBody>
                    <a:bodyPr/>
                    <a:lstStyle/>
                    <a:p>
                      <a:r>
                        <a:rPr lang="en-US" sz="1600" b="1" dirty="0" smtClean="0"/>
                        <a:t>Time-based segmentation</a:t>
                      </a:r>
                      <a:endParaRPr lang="en-US" sz="1600" b="1" dirty="0"/>
                    </a:p>
                  </a:txBody>
                  <a:tcPr/>
                </a:tc>
                <a:tc>
                  <a:txBody>
                    <a:bodyPr/>
                    <a:lstStyle/>
                    <a:p>
                      <a:r>
                        <a:rPr lang="en-US" sz="1200" kern="1200" dirty="0" smtClean="0">
                          <a:effectLst/>
                        </a:rPr>
                        <a:t>Segmentation based on threshold in length of unemployment spell</a:t>
                      </a:r>
                      <a:endParaRPr lang="en-US" sz="1200" dirty="0"/>
                    </a:p>
                  </a:txBody>
                  <a:tcPr/>
                </a:tc>
                <a:tc>
                  <a:txBody>
                    <a:bodyPr/>
                    <a:lstStyle/>
                    <a:p>
                      <a:r>
                        <a:rPr lang="en-US" sz="1200" b="1" u="sng" kern="1200" dirty="0" smtClean="0">
                          <a:effectLst/>
                        </a:rPr>
                        <a:t>Pros</a:t>
                      </a:r>
                      <a:r>
                        <a:rPr lang="en-US" sz="1200" kern="1200" dirty="0" smtClean="0">
                          <a:effectLst/>
                        </a:rPr>
                        <a:t>: straightforward</a:t>
                      </a:r>
                    </a:p>
                    <a:p>
                      <a:endParaRPr lang="en-US" sz="1200" b="1" u="sng" kern="1200" dirty="0" smtClean="0">
                        <a:effectLst/>
                      </a:endParaRPr>
                    </a:p>
                    <a:p>
                      <a:r>
                        <a:rPr lang="en-US" sz="1200" b="1" u="sng" kern="1200" dirty="0" smtClean="0">
                          <a:effectLst/>
                        </a:rPr>
                        <a:t>Cons</a:t>
                      </a:r>
                      <a:r>
                        <a:rPr lang="en-US" sz="1200" kern="1200" dirty="0" smtClean="0">
                          <a:effectLst/>
                        </a:rPr>
                        <a:t>: resource waste, ignores heterogeneity.</a:t>
                      </a:r>
                      <a:endParaRPr lang="en-US" sz="1200" dirty="0"/>
                    </a:p>
                  </a:txBody>
                  <a:tcPr/>
                </a:tc>
                <a:tc>
                  <a:txBody>
                    <a:bodyPr/>
                    <a:lstStyle/>
                    <a:p>
                      <a:r>
                        <a:rPr lang="en-US" sz="1200" kern="1200" dirty="0" smtClean="0">
                          <a:effectLst/>
                        </a:rPr>
                        <a:t>Ireland’s “wait-and-see” approach prior to the crisis</a:t>
                      </a:r>
                      <a:endParaRPr lang="en-US" sz="1200" dirty="0"/>
                    </a:p>
                  </a:txBody>
                  <a:tcPr/>
                </a:tc>
              </a:tr>
              <a:tr h="973061">
                <a:tc>
                  <a:txBody>
                    <a:bodyPr/>
                    <a:lstStyle/>
                    <a:p>
                      <a:r>
                        <a:rPr lang="en-US" sz="1600" b="1" dirty="0" smtClean="0"/>
                        <a:t>Demographic</a:t>
                      </a:r>
                      <a:r>
                        <a:rPr lang="en-US" sz="1600" b="1" baseline="0" dirty="0" smtClean="0"/>
                        <a:t> segmentation</a:t>
                      </a:r>
                      <a:endParaRPr lang="en-US" sz="1600" b="1" dirty="0"/>
                    </a:p>
                  </a:txBody>
                  <a:tcPr/>
                </a:tc>
                <a:tc>
                  <a:txBody>
                    <a:bodyPr/>
                    <a:lstStyle/>
                    <a:p>
                      <a:r>
                        <a:rPr lang="en-US" sz="1200" kern="1200" dirty="0" smtClean="0">
                          <a:effectLst/>
                        </a:rPr>
                        <a:t>Segmentation based on eligibility</a:t>
                      </a:r>
                      <a:r>
                        <a:rPr lang="en-US" sz="1200" kern="1200" baseline="0" dirty="0" smtClean="0">
                          <a:effectLst/>
                        </a:rPr>
                        <a:t> criteria </a:t>
                      </a:r>
                      <a:endParaRPr lang="en-US" sz="1200" dirty="0"/>
                    </a:p>
                  </a:txBody>
                  <a:tcPr/>
                </a:tc>
                <a:tc>
                  <a:txBody>
                    <a:bodyPr/>
                    <a:lstStyle/>
                    <a:p>
                      <a:r>
                        <a:rPr lang="en-US" sz="1200" b="1" u="sng" kern="1200" dirty="0" smtClean="0">
                          <a:effectLst/>
                        </a:rPr>
                        <a:t>Pros</a:t>
                      </a:r>
                      <a:r>
                        <a:rPr lang="en-US" sz="1200" kern="1200" dirty="0" smtClean="0">
                          <a:effectLst/>
                        </a:rPr>
                        <a:t>: straightforward </a:t>
                      </a:r>
                    </a:p>
                    <a:p>
                      <a:endParaRPr lang="en-US" sz="1200" b="1" u="sng" kern="1200" dirty="0" smtClean="0">
                        <a:effectLst/>
                      </a:endParaRPr>
                    </a:p>
                    <a:p>
                      <a:r>
                        <a:rPr lang="en-US" sz="1200" b="1" u="sng" kern="1200" dirty="0" smtClean="0">
                          <a:effectLst/>
                        </a:rPr>
                        <a:t>Cons</a:t>
                      </a:r>
                      <a:r>
                        <a:rPr lang="en-US" sz="1200" kern="1200" dirty="0" smtClean="0">
                          <a:effectLst/>
                        </a:rPr>
                        <a:t>: ignores heterogeneity</a:t>
                      </a:r>
                      <a:endParaRPr lang="en-US" sz="1200" dirty="0"/>
                    </a:p>
                  </a:txBody>
                  <a:tcPr/>
                </a:tc>
                <a:tc>
                  <a:txBody>
                    <a:bodyPr/>
                    <a:lstStyle/>
                    <a:p>
                      <a:r>
                        <a:rPr lang="en-US" sz="1200" kern="1200" dirty="0" smtClean="0">
                          <a:effectLst/>
                        </a:rPr>
                        <a:t>Swedish Youth Job Program</a:t>
                      </a:r>
                      <a:endParaRPr lang="en-US" sz="1200" b="0" dirty="0"/>
                    </a:p>
                  </a:txBody>
                  <a:tcPr/>
                </a:tc>
              </a:tr>
              <a:tr h="918862">
                <a:tc>
                  <a:txBody>
                    <a:bodyPr/>
                    <a:lstStyle/>
                    <a:p>
                      <a:endParaRPr lang="en-US" sz="1600" b="1" dirty="0" smtClean="0"/>
                    </a:p>
                    <a:p>
                      <a:r>
                        <a:rPr lang="en-US" sz="1600" b="1" dirty="0" smtClean="0"/>
                        <a:t>Statistical segmentation</a:t>
                      </a:r>
                      <a:endParaRPr lang="en-US" sz="1600" b="1" dirty="0"/>
                    </a:p>
                  </a:txBody>
                  <a:tcPr/>
                </a:tc>
                <a:tc>
                  <a:txBody>
                    <a:bodyPr/>
                    <a:lstStyle/>
                    <a:p>
                      <a:r>
                        <a:rPr lang="en-US" sz="1200" kern="1200" dirty="0" smtClean="0">
                          <a:effectLst/>
                        </a:rPr>
                        <a:t>Segmentation based on statistical analysis using MIS data</a:t>
                      </a:r>
                      <a:endParaRPr lang="en-US" sz="1200" dirty="0"/>
                    </a:p>
                  </a:txBody>
                  <a:tcPr/>
                </a:tc>
                <a:tc>
                  <a:txBody>
                    <a:bodyPr/>
                    <a:lstStyle/>
                    <a:p>
                      <a:r>
                        <a:rPr lang="en-US" sz="1200" b="1" u="sng" kern="1200" dirty="0" smtClean="0">
                          <a:effectLst/>
                        </a:rPr>
                        <a:t>Pros</a:t>
                      </a:r>
                      <a:r>
                        <a:rPr lang="en-US" sz="1200" kern="1200" dirty="0" smtClean="0">
                          <a:effectLst/>
                        </a:rPr>
                        <a:t>:</a:t>
                      </a:r>
                      <a:r>
                        <a:rPr lang="en-US" sz="1200" kern="1200" baseline="0" dirty="0" smtClean="0">
                          <a:effectLst/>
                        </a:rPr>
                        <a:t> ex-ante equal treatment, early </a:t>
                      </a:r>
                      <a:r>
                        <a:rPr lang="en-US" sz="1200" kern="1200" baseline="0" dirty="0" err="1" smtClean="0">
                          <a:effectLst/>
                        </a:rPr>
                        <a:t>interv</a:t>
                      </a:r>
                      <a:r>
                        <a:rPr lang="en-US" sz="1200" kern="1200" baseline="0" dirty="0" smtClean="0">
                          <a:effectLst/>
                        </a:rPr>
                        <a:t>., resource rationing</a:t>
                      </a:r>
                    </a:p>
                    <a:p>
                      <a:endParaRPr lang="en-US" sz="1200" b="1" u="sng" kern="1200" dirty="0" smtClean="0">
                        <a:effectLst/>
                      </a:endParaRPr>
                    </a:p>
                    <a:p>
                      <a:r>
                        <a:rPr lang="en-US" sz="1200" b="1" u="sng" kern="1200" dirty="0" smtClean="0">
                          <a:effectLst/>
                        </a:rPr>
                        <a:t>Cons</a:t>
                      </a:r>
                      <a:r>
                        <a:rPr lang="en-US" sz="1200" kern="1200" dirty="0" smtClean="0">
                          <a:effectLst/>
                        </a:rPr>
                        <a:t>: misidentification</a:t>
                      </a:r>
                      <a:endParaRPr lang="en-US" sz="1200" dirty="0"/>
                    </a:p>
                  </a:txBody>
                  <a:tcPr/>
                </a:tc>
                <a:tc>
                  <a:txBody>
                    <a:bodyPr/>
                    <a:lstStyle/>
                    <a:p>
                      <a:r>
                        <a:rPr lang="en-US" sz="1200" kern="1200" dirty="0" smtClean="0">
                          <a:effectLst/>
                        </a:rPr>
                        <a:t>USA’s Worker Profiling and Reemployment Services</a:t>
                      </a:r>
                    </a:p>
                    <a:p>
                      <a:endParaRPr lang="en-US" sz="1200" kern="1200" dirty="0" smtClean="0">
                        <a:effectLst/>
                      </a:endParaRPr>
                    </a:p>
                    <a:p>
                      <a:r>
                        <a:rPr lang="en-US" sz="1200" kern="1200" dirty="0" smtClean="0">
                          <a:effectLst/>
                        </a:rPr>
                        <a:t>Irish</a:t>
                      </a:r>
                      <a:r>
                        <a:rPr lang="en-US" sz="1200" kern="1200" baseline="0" dirty="0" smtClean="0">
                          <a:effectLst/>
                        </a:rPr>
                        <a:t> profiling system </a:t>
                      </a:r>
                      <a:endParaRPr lang="en-US" sz="1200" b="0" kern="1200" dirty="0" smtClean="0">
                        <a:solidFill>
                          <a:schemeClr val="dk1"/>
                        </a:solidFill>
                        <a:effectLst/>
                        <a:latin typeface="+mn-lt"/>
                        <a:ea typeface="+mn-ea"/>
                        <a:cs typeface="+mn-cs"/>
                      </a:endParaRPr>
                    </a:p>
                  </a:txBody>
                  <a:tcPr/>
                </a:tc>
              </a:tr>
              <a:tr h="973061">
                <a:tc>
                  <a:txBody>
                    <a:bodyPr/>
                    <a:lstStyle/>
                    <a:p>
                      <a:r>
                        <a:rPr lang="en-US" sz="1600" b="1" dirty="0" smtClean="0"/>
                        <a:t>Behavioral</a:t>
                      </a:r>
                      <a:r>
                        <a:rPr lang="en-US" sz="1600" b="1" baseline="0" dirty="0" smtClean="0"/>
                        <a:t> segmentation</a:t>
                      </a:r>
                      <a:r>
                        <a:rPr lang="en-US" sz="1600" baseline="0" dirty="0" smtClean="0"/>
                        <a:t> </a:t>
                      </a:r>
                      <a:endParaRPr lang="en-US" sz="1600" dirty="0"/>
                    </a:p>
                  </a:txBody>
                  <a:tcPr/>
                </a:tc>
                <a:tc>
                  <a:txBody>
                    <a:bodyPr/>
                    <a:lstStyle/>
                    <a:p>
                      <a:r>
                        <a:rPr lang="en-US" sz="1200" kern="1200" dirty="0" smtClean="0">
                          <a:effectLst/>
                        </a:rPr>
                        <a:t>Evaluation using behavioral assessment tools </a:t>
                      </a:r>
                      <a:endParaRPr lang="en-US" sz="1200" dirty="0"/>
                    </a:p>
                  </a:txBody>
                  <a:tcPr/>
                </a:tc>
                <a:tc>
                  <a:txBody>
                    <a:bodyPr/>
                    <a:lstStyle/>
                    <a:p>
                      <a:r>
                        <a:rPr lang="en-US" sz="1200" b="1" u="sng" kern="1200" dirty="0" smtClean="0">
                          <a:effectLst/>
                        </a:rPr>
                        <a:t>Pros</a:t>
                      </a:r>
                      <a:r>
                        <a:rPr lang="en-US" sz="1200" kern="1200" dirty="0" smtClean="0">
                          <a:effectLst/>
                        </a:rPr>
                        <a:t>: greater</a:t>
                      </a:r>
                      <a:r>
                        <a:rPr lang="en-US" sz="1200" kern="1200" baseline="0" dirty="0" smtClean="0">
                          <a:effectLst/>
                        </a:rPr>
                        <a:t> private information </a:t>
                      </a:r>
                      <a:endParaRPr lang="en-US" sz="1200" kern="1200" dirty="0" smtClean="0">
                        <a:effectLst/>
                      </a:endParaRPr>
                    </a:p>
                    <a:p>
                      <a:endParaRPr lang="en-US" sz="1200" b="1" u="sng" kern="1200" dirty="0" smtClean="0">
                        <a:effectLst/>
                      </a:endParaRPr>
                    </a:p>
                    <a:p>
                      <a:r>
                        <a:rPr lang="en-US" sz="1200" b="1" u="sng" kern="1200" dirty="0" smtClean="0">
                          <a:effectLst/>
                        </a:rPr>
                        <a:t>Cons</a:t>
                      </a:r>
                      <a:r>
                        <a:rPr lang="en-US" sz="1200" kern="1200" dirty="0" smtClean="0">
                          <a:effectLst/>
                        </a:rPr>
                        <a:t>: subjective </a:t>
                      </a:r>
                    </a:p>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effectLst/>
                        </a:rPr>
                        <a:t>German</a:t>
                      </a:r>
                      <a:r>
                        <a:rPr lang="en-US" sz="1200" kern="1200" baseline="0" dirty="0" smtClean="0">
                          <a:effectLst/>
                        </a:rPr>
                        <a:t> </a:t>
                      </a:r>
                      <a:r>
                        <a:rPr lang="en-US" sz="1200" kern="1200" dirty="0" err="1" smtClean="0">
                          <a:effectLst/>
                        </a:rPr>
                        <a:t>Kompetenzdiagnostik</a:t>
                      </a:r>
                      <a:r>
                        <a:rPr lang="en-US" sz="1200" kern="1200" dirty="0" smtClean="0">
                          <a:effectLst/>
                        </a:rPr>
                        <a:t> (competence diagnostics)</a:t>
                      </a:r>
                      <a:endParaRPr lang="en-US" sz="1200" b="0" dirty="0"/>
                    </a:p>
                  </a:txBody>
                  <a:tcPr/>
                </a:tc>
              </a:tr>
            </a:tbl>
          </a:graphicData>
        </a:graphic>
      </p:graphicFrame>
      <p:sp>
        <p:nvSpPr>
          <p:cNvPr id="4" name="Slide Number Placeholder 3"/>
          <p:cNvSpPr>
            <a:spLocks noGrp="1"/>
          </p:cNvSpPr>
          <p:nvPr>
            <p:ph type="sldNum" sz="quarter" idx="10"/>
          </p:nvPr>
        </p:nvSpPr>
        <p:spPr/>
        <p:txBody>
          <a:bodyPr/>
          <a:lstStyle/>
          <a:p>
            <a:fld id="{7F276349-98CA-4977-9E07-A143164D2180}" type="slidenum">
              <a:rPr lang="en-US" smtClean="0"/>
              <a:pPr/>
              <a:t>12</a:t>
            </a:fld>
            <a:endParaRPr lang="en-US"/>
          </a:p>
        </p:txBody>
      </p:sp>
      <p:sp>
        <p:nvSpPr>
          <p:cNvPr id="5" name="Rechteck 9"/>
          <p:cNvSpPr>
            <a:spLocks noChangeArrowheads="1"/>
          </p:cNvSpPr>
          <p:nvPr/>
        </p:nvSpPr>
        <p:spPr bwMode="auto">
          <a:xfrm>
            <a:off x="395111" y="1636890"/>
            <a:ext cx="8509000" cy="2624666"/>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7" name="Rechteck 9"/>
          <p:cNvSpPr>
            <a:spLocks noChangeArrowheads="1"/>
          </p:cNvSpPr>
          <p:nvPr/>
        </p:nvSpPr>
        <p:spPr bwMode="auto">
          <a:xfrm>
            <a:off x="392289" y="4318000"/>
            <a:ext cx="8497711" cy="2269067"/>
          </a:xfrm>
          <a:prstGeom prst="rect">
            <a:avLst/>
          </a:prstGeom>
          <a:noFill/>
          <a:ln w="28575" cmpd="sng" algn="ctr">
            <a:solidFill>
              <a:schemeClr val="tx2">
                <a:lumMod val="7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8" name="Oval 23"/>
          <p:cNvSpPr>
            <a:spLocks noChangeArrowheads="1"/>
          </p:cNvSpPr>
          <p:nvPr/>
        </p:nvSpPr>
        <p:spPr bwMode="auto">
          <a:xfrm>
            <a:off x="237067" y="1479110"/>
            <a:ext cx="1851378" cy="874624"/>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
        <p:nvSpPr>
          <p:cNvPr id="9" name="Oval 23"/>
          <p:cNvSpPr>
            <a:spLocks noChangeArrowheads="1"/>
          </p:cNvSpPr>
          <p:nvPr/>
        </p:nvSpPr>
        <p:spPr bwMode="auto">
          <a:xfrm>
            <a:off x="206022" y="2449955"/>
            <a:ext cx="1851378" cy="874624"/>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
        <p:nvSpPr>
          <p:cNvPr id="10" name="Oval 23"/>
          <p:cNvSpPr>
            <a:spLocks noChangeArrowheads="1"/>
          </p:cNvSpPr>
          <p:nvPr/>
        </p:nvSpPr>
        <p:spPr bwMode="auto">
          <a:xfrm>
            <a:off x="245533" y="3505466"/>
            <a:ext cx="1851378" cy="874624"/>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
        <p:nvSpPr>
          <p:cNvPr id="11" name="Oval 23"/>
          <p:cNvSpPr>
            <a:spLocks noChangeArrowheads="1"/>
          </p:cNvSpPr>
          <p:nvPr/>
        </p:nvSpPr>
        <p:spPr bwMode="auto">
          <a:xfrm>
            <a:off x="242711" y="4687978"/>
            <a:ext cx="1851378" cy="874624"/>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
        <p:nvSpPr>
          <p:cNvPr id="12" name="Oval 23"/>
          <p:cNvSpPr>
            <a:spLocks noChangeArrowheads="1"/>
          </p:cNvSpPr>
          <p:nvPr/>
        </p:nvSpPr>
        <p:spPr bwMode="auto">
          <a:xfrm>
            <a:off x="211666" y="5489487"/>
            <a:ext cx="1851378" cy="874624"/>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Tree>
    <p:extLst>
      <p:ext uri="{BB962C8B-B14F-4D97-AF65-F5344CB8AC3E}">
        <p14:creationId xmlns:p14="http://schemas.microsoft.com/office/powerpoint/2010/main" val="4102672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98556" cy="914400"/>
          </a:xfrm>
        </p:spPr>
        <p:txBody>
          <a:bodyPr/>
          <a:lstStyle/>
          <a:p>
            <a:r>
              <a:rPr lang="en-US" sz="4000" dirty="0" smtClean="0">
                <a:solidFill>
                  <a:schemeClr val="bg1"/>
                </a:solidFill>
              </a:rPr>
              <a:t>Classifying profiling systems </a:t>
            </a:r>
            <a:endParaRPr lang="en-US" sz="40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13</a:t>
            </a:fld>
            <a:endParaRPr lang="en-US"/>
          </a:p>
        </p:txBody>
      </p:sp>
      <p:sp>
        <p:nvSpPr>
          <p:cNvPr id="5" name="Right Arrow 4"/>
          <p:cNvSpPr/>
          <p:nvPr/>
        </p:nvSpPr>
        <p:spPr bwMode="auto">
          <a:xfrm rot="16200000">
            <a:off x="-1064570" y="3170643"/>
            <a:ext cx="4884694" cy="9095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400" b="1" dirty="0" smtClean="0">
                <a:solidFill>
                  <a:schemeClr val="bg1"/>
                </a:solidFill>
              </a:rPr>
              <a:t>Degree </a:t>
            </a:r>
            <a:r>
              <a:rPr kumimoji="0" lang="en-US" sz="1400" b="1" i="0" u="none" strike="noStrike" cap="none" normalizeH="0" baseline="0" dirty="0" smtClean="0">
                <a:ln>
                  <a:noFill/>
                </a:ln>
                <a:solidFill>
                  <a:schemeClr val="bg1"/>
                </a:solidFill>
                <a:effectLst/>
                <a:latin typeface="Arial" charset="0"/>
              </a:rPr>
              <a:t> of caseworker discretion</a:t>
            </a:r>
          </a:p>
        </p:txBody>
      </p:sp>
      <p:sp>
        <p:nvSpPr>
          <p:cNvPr id="6" name="Right Arrow 5"/>
          <p:cNvSpPr/>
          <p:nvPr/>
        </p:nvSpPr>
        <p:spPr bwMode="auto">
          <a:xfrm>
            <a:off x="1613719" y="5383263"/>
            <a:ext cx="6020392" cy="9095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Complexity of</a:t>
            </a:r>
            <a:r>
              <a:rPr kumimoji="0" lang="en-US" sz="1400" b="1" i="0" u="none" strike="noStrike" cap="none" normalizeH="0" dirty="0" smtClean="0">
                <a:ln>
                  <a:noFill/>
                </a:ln>
                <a:solidFill>
                  <a:schemeClr val="bg1"/>
                </a:solidFill>
                <a:effectLst/>
                <a:latin typeface="Arial" charset="0"/>
              </a:rPr>
              <a:t> data flow and processing</a:t>
            </a:r>
            <a:endParaRPr kumimoji="0" lang="en-US" sz="1400" b="1" i="0" u="none" strike="noStrike" cap="none" normalizeH="0" baseline="0" dirty="0" smtClean="0">
              <a:ln>
                <a:noFill/>
              </a:ln>
              <a:solidFill>
                <a:schemeClr val="bg1"/>
              </a:solidFill>
              <a:effectLst/>
              <a:latin typeface="Arial" charset="0"/>
            </a:endParaRPr>
          </a:p>
        </p:txBody>
      </p:sp>
      <p:sp>
        <p:nvSpPr>
          <p:cNvPr id="7" name="Oval 23"/>
          <p:cNvSpPr>
            <a:spLocks noChangeArrowheads="1"/>
          </p:cNvSpPr>
          <p:nvPr/>
        </p:nvSpPr>
        <p:spPr bwMode="auto">
          <a:xfrm rot="16200000">
            <a:off x="-1291307" y="3153692"/>
            <a:ext cx="5334286" cy="889000"/>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
        <p:nvSpPr>
          <p:cNvPr id="8" name="Oval 23"/>
          <p:cNvSpPr>
            <a:spLocks noChangeArrowheads="1"/>
          </p:cNvSpPr>
          <p:nvPr/>
        </p:nvSpPr>
        <p:spPr bwMode="auto">
          <a:xfrm>
            <a:off x="886178" y="5399177"/>
            <a:ext cx="7027333" cy="874624"/>
          </a:xfrm>
          <a:prstGeom prst="ellipse">
            <a:avLst/>
          </a:prstGeom>
          <a:noFill/>
          <a:ln w="28575" cmpd="sng">
            <a:solidFill>
              <a:schemeClr val="tx2"/>
            </a:solidFill>
            <a:prstDash val="sysDash"/>
            <a:round/>
            <a:headEnd/>
            <a:tailEnd/>
          </a:ln>
          <a:extLst/>
        </p:spPr>
        <p:txBody>
          <a:bodyPr wrap="none" anchor="ctr"/>
          <a:lstStyle/>
          <a:p>
            <a:endParaRPr lang="en-US">
              <a:solidFill>
                <a:schemeClr val="tx2">
                  <a:lumMod val="40000"/>
                  <a:lumOff val="60000"/>
                </a:schemeClr>
              </a:solidFill>
            </a:endParaRPr>
          </a:p>
        </p:txBody>
      </p:sp>
    </p:spTree>
    <p:extLst>
      <p:ext uri="{BB962C8B-B14F-4D97-AF65-F5344CB8AC3E}">
        <p14:creationId xmlns:p14="http://schemas.microsoft.com/office/powerpoint/2010/main" val="264619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14791" y="106330"/>
            <a:ext cx="8523514" cy="914400"/>
          </a:xfrm>
        </p:spPr>
        <p:txBody>
          <a:bodyPr/>
          <a:lstStyle/>
          <a:p>
            <a:r>
              <a:rPr lang="en-US" sz="3500" dirty="0" smtClean="0">
                <a:solidFill>
                  <a:schemeClr val="bg1"/>
                </a:solidFill>
              </a:rPr>
              <a:t>1. Data availability and processing </a:t>
            </a:r>
            <a:endParaRPr lang="en-US" sz="35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14</a:t>
            </a:fld>
            <a:endParaRPr lang="en-US"/>
          </a:p>
        </p:txBody>
      </p:sp>
      <p:sp>
        <p:nvSpPr>
          <p:cNvPr id="5" name="Abgerundetes Rechteck 2"/>
          <p:cNvSpPr/>
          <p:nvPr/>
        </p:nvSpPr>
        <p:spPr bwMode="auto">
          <a:xfrm>
            <a:off x="493887" y="2432839"/>
            <a:ext cx="2455336" cy="3384167"/>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marL="285750" lvl="0" indent="-285750">
              <a:buFontTx/>
              <a:buChar char="-"/>
            </a:pPr>
            <a:r>
              <a:rPr lang="en-US" sz="1600" dirty="0" smtClean="0">
                <a:solidFill>
                  <a:schemeClr val="bg1"/>
                </a:solidFill>
              </a:rPr>
              <a:t>Personal ID</a:t>
            </a:r>
          </a:p>
          <a:p>
            <a:pPr marL="285750" lvl="0" indent="-285750">
              <a:buFontTx/>
              <a:buChar char="-"/>
            </a:pPr>
            <a:r>
              <a:rPr lang="en-US" sz="1600" dirty="0" smtClean="0">
                <a:solidFill>
                  <a:srgbClr val="FFFFFF"/>
                </a:solidFill>
              </a:rPr>
              <a:t>Age</a:t>
            </a:r>
            <a:endParaRPr lang="en-US" sz="1600" dirty="0">
              <a:solidFill>
                <a:srgbClr val="FFFFFF"/>
              </a:solidFill>
            </a:endParaRPr>
          </a:p>
          <a:p>
            <a:pPr marL="285750" lvl="0" indent="-285750">
              <a:buFontTx/>
              <a:buChar char="-"/>
            </a:pPr>
            <a:r>
              <a:rPr lang="en-US" sz="1600" dirty="0">
                <a:solidFill>
                  <a:srgbClr val="FFFFFF"/>
                </a:solidFill>
              </a:rPr>
              <a:t>Gender</a:t>
            </a:r>
          </a:p>
          <a:p>
            <a:pPr marL="285750" lvl="0" indent="-285750">
              <a:buFontTx/>
              <a:buChar char="-"/>
            </a:pPr>
            <a:r>
              <a:rPr lang="en-US" sz="1600" dirty="0">
                <a:solidFill>
                  <a:srgbClr val="FFFFFF"/>
                </a:solidFill>
              </a:rPr>
              <a:t>Children</a:t>
            </a:r>
          </a:p>
          <a:p>
            <a:pPr marL="285750" lvl="0" indent="-285750">
              <a:buFontTx/>
              <a:buChar char="-"/>
            </a:pPr>
            <a:r>
              <a:rPr lang="en-US" sz="1600" dirty="0" smtClean="0">
                <a:solidFill>
                  <a:srgbClr val="FFFFFF"/>
                </a:solidFill>
              </a:rPr>
              <a:t>Education level</a:t>
            </a:r>
            <a:endParaRPr lang="en-US" sz="1600" dirty="0">
              <a:solidFill>
                <a:srgbClr val="FFFFFF"/>
              </a:solidFill>
            </a:endParaRPr>
          </a:p>
          <a:p>
            <a:pPr marL="285750" lvl="0" indent="-285750">
              <a:buFontTx/>
              <a:buChar char="-"/>
            </a:pPr>
            <a:endParaRPr lang="en-US" sz="1600" dirty="0">
              <a:solidFill>
                <a:schemeClr val="bg1"/>
              </a:solidFill>
            </a:endParaRPr>
          </a:p>
        </p:txBody>
      </p:sp>
      <p:grpSp>
        <p:nvGrpSpPr>
          <p:cNvPr id="11" name="Group 10"/>
          <p:cNvGrpSpPr/>
          <p:nvPr/>
        </p:nvGrpSpPr>
        <p:grpSpPr>
          <a:xfrm>
            <a:off x="225779" y="6064653"/>
            <a:ext cx="8579556" cy="567569"/>
            <a:chOff x="272255" y="0"/>
            <a:chExt cx="2414509" cy="965803"/>
          </a:xfrm>
          <a:solidFill>
            <a:schemeClr val="tx2">
              <a:lumMod val="75000"/>
            </a:schemeClr>
          </a:solidFill>
        </p:grpSpPr>
        <p:sp>
          <p:nvSpPr>
            <p:cNvPr id="12" name="Chevron 11"/>
            <p:cNvSpPr/>
            <p:nvPr/>
          </p:nvSpPr>
          <p:spPr>
            <a:xfrm>
              <a:off x="272255" y="0"/>
              <a:ext cx="2414509" cy="965803"/>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Chevron 4"/>
            <p:cNvSpPr/>
            <p:nvPr/>
          </p:nvSpPr>
          <p:spPr>
            <a:xfrm>
              <a:off x="755157" y="149393"/>
              <a:ext cx="1448706" cy="744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t>Complexity of data  and processing</a:t>
              </a:r>
              <a:endParaRPr lang="en-US" sz="2000" b="1" kern="1200" dirty="0"/>
            </a:p>
          </p:txBody>
        </p:sp>
      </p:grpSp>
      <p:grpSp>
        <p:nvGrpSpPr>
          <p:cNvPr id="14" name="Group 13"/>
          <p:cNvGrpSpPr/>
          <p:nvPr/>
        </p:nvGrpSpPr>
        <p:grpSpPr>
          <a:xfrm>
            <a:off x="373190" y="1224543"/>
            <a:ext cx="2900588" cy="965803"/>
            <a:chOff x="272255" y="0"/>
            <a:chExt cx="2414509" cy="965803"/>
          </a:xfrm>
          <a:solidFill>
            <a:schemeClr val="accent2">
              <a:lumMod val="75000"/>
            </a:schemeClr>
          </a:solidFill>
        </p:grpSpPr>
        <p:sp>
          <p:nvSpPr>
            <p:cNvPr id="15" name="Chevron 14"/>
            <p:cNvSpPr/>
            <p:nvPr/>
          </p:nvSpPr>
          <p:spPr>
            <a:xfrm>
              <a:off x="272255" y="0"/>
              <a:ext cx="2414509" cy="965803"/>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Chevron 4"/>
            <p:cNvSpPr/>
            <p:nvPr/>
          </p:nvSpPr>
          <p:spPr>
            <a:xfrm>
              <a:off x="755157" y="59569"/>
              <a:ext cx="1448706" cy="8325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50800" lvl="1" defTabSz="889000">
                <a:lnSpc>
                  <a:spcPct val="90000"/>
                </a:lnSpc>
                <a:spcAft>
                  <a:spcPct val="35000"/>
                </a:spcAft>
              </a:pPr>
              <a:r>
                <a:rPr lang="en-US" sz="2000" b="1" kern="1200" dirty="0" smtClean="0"/>
                <a:t>Basic demographics</a:t>
              </a:r>
              <a:endParaRPr lang="en-US" sz="2000" b="1" kern="1200" dirty="0"/>
            </a:p>
          </p:txBody>
        </p:sp>
      </p:grpSp>
      <p:grpSp>
        <p:nvGrpSpPr>
          <p:cNvPr id="17" name="Group 16"/>
          <p:cNvGrpSpPr/>
          <p:nvPr/>
        </p:nvGrpSpPr>
        <p:grpSpPr>
          <a:xfrm>
            <a:off x="3136145" y="1235832"/>
            <a:ext cx="2900588" cy="965803"/>
            <a:chOff x="272255" y="0"/>
            <a:chExt cx="2414509" cy="965803"/>
          </a:xfrm>
          <a:solidFill>
            <a:srgbClr val="FF6600"/>
          </a:solidFill>
        </p:grpSpPr>
        <p:sp>
          <p:nvSpPr>
            <p:cNvPr id="18" name="Chevron 17"/>
            <p:cNvSpPr/>
            <p:nvPr/>
          </p:nvSpPr>
          <p:spPr>
            <a:xfrm>
              <a:off x="272255" y="0"/>
              <a:ext cx="2414509" cy="965803"/>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Chevron 4"/>
            <p:cNvSpPr/>
            <p:nvPr/>
          </p:nvSpPr>
          <p:spPr>
            <a:xfrm>
              <a:off x="755157" y="147057"/>
              <a:ext cx="1448706" cy="691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FFFF"/>
                  </a:solidFill>
                </a:rPr>
                <a:t>Labor market data</a:t>
              </a:r>
              <a:endParaRPr lang="en-US" sz="2000" b="1" kern="1200" dirty="0">
                <a:solidFill>
                  <a:srgbClr val="FFFFFF"/>
                </a:solidFill>
              </a:endParaRPr>
            </a:p>
          </p:txBody>
        </p:sp>
      </p:grpSp>
      <p:grpSp>
        <p:nvGrpSpPr>
          <p:cNvPr id="20" name="Group 19"/>
          <p:cNvGrpSpPr/>
          <p:nvPr/>
        </p:nvGrpSpPr>
        <p:grpSpPr>
          <a:xfrm>
            <a:off x="5997879" y="1261232"/>
            <a:ext cx="2900588" cy="965803"/>
            <a:chOff x="272255" y="0"/>
            <a:chExt cx="2414509" cy="965803"/>
          </a:xfrm>
          <a:solidFill>
            <a:schemeClr val="accent3">
              <a:lumMod val="75000"/>
            </a:schemeClr>
          </a:solidFill>
        </p:grpSpPr>
        <p:sp>
          <p:nvSpPr>
            <p:cNvPr id="21" name="Chevron 20"/>
            <p:cNvSpPr/>
            <p:nvPr/>
          </p:nvSpPr>
          <p:spPr>
            <a:xfrm>
              <a:off x="272255" y="0"/>
              <a:ext cx="2414509" cy="965803"/>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hevron 4"/>
            <p:cNvSpPr/>
            <p:nvPr/>
          </p:nvSpPr>
          <p:spPr>
            <a:xfrm>
              <a:off x="755157" y="121657"/>
              <a:ext cx="1448706" cy="691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FFFF"/>
                  </a:solidFill>
                </a:rPr>
                <a:t>Complex data </a:t>
              </a:r>
              <a:endParaRPr lang="en-US" sz="2000" b="1" kern="1200" dirty="0">
                <a:solidFill>
                  <a:srgbClr val="FFFFFF"/>
                </a:solidFill>
              </a:endParaRPr>
            </a:p>
          </p:txBody>
        </p:sp>
      </p:grpSp>
      <p:sp>
        <p:nvSpPr>
          <p:cNvPr id="23" name="Abgerundetes Rechteck 2"/>
          <p:cNvSpPr/>
          <p:nvPr/>
        </p:nvSpPr>
        <p:spPr bwMode="auto">
          <a:xfrm>
            <a:off x="3383843" y="2407439"/>
            <a:ext cx="2455336" cy="3384167"/>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anchor="ctr"/>
          <a:lstStyle/>
          <a:p>
            <a:pPr marL="285750" lvl="0" indent="-285750">
              <a:buFontTx/>
              <a:buChar char="-"/>
            </a:pPr>
            <a:r>
              <a:rPr lang="en-US" sz="1600" dirty="0" smtClean="0">
                <a:solidFill>
                  <a:srgbClr val="FFFFFF"/>
                </a:solidFill>
              </a:rPr>
              <a:t>Employment status</a:t>
            </a:r>
          </a:p>
          <a:p>
            <a:pPr marL="285750" lvl="0" indent="-285750">
              <a:buFontTx/>
              <a:buChar char="-"/>
            </a:pPr>
            <a:r>
              <a:rPr lang="en-US" sz="1600" dirty="0" smtClean="0">
                <a:solidFill>
                  <a:srgbClr val="FFFFFF"/>
                </a:solidFill>
              </a:rPr>
              <a:t>Duration</a:t>
            </a:r>
          </a:p>
          <a:p>
            <a:pPr marL="285750" lvl="0" indent="-285750">
              <a:buFontTx/>
              <a:buChar char="-"/>
            </a:pPr>
            <a:r>
              <a:rPr lang="en-US" sz="1600" dirty="0">
                <a:solidFill>
                  <a:srgbClr val="FFFFFF"/>
                </a:solidFill>
              </a:rPr>
              <a:t>S</a:t>
            </a:r>
            <a:r>
              <a:rPr lang="en-US" sz="1600" dirty="0" smtClean="0">
                <a:solidFill>
                  <a:srgbClr val="FFFFFF"/>
                </a:solidFill>
              </a:rPr>
              <a:t>pecial needs</a:t>
            </a:r>
          </a:p>
          <a:p>
            <a:pPr marL="285750" lvl="0" indent="-285750">
              <a:buFontTx/>
              <a:buChar char="-"/>
            </a:pPr>
            <a:r>
              <a:rPr lang="en-US" sz="1600" dirty="0" smtClean="0">
                <a:solidFill>
                  <a:srgbClr val="FFFFFF"/>
                </a:solidFill>
              </a:rPr>
              <a:t>Qualifications</a:t>
            </a:r>
          </a:p>
          <a:p>
            <a:pPr marL="285750" lvl="0" indent="-285750">
              <a:buFontTx/>
              <a:buChar char="-"/>
            </a:pPr>
            <a:endParaRPr lang="en-US" sz="1600" dirty="0" smtClean="0">
              <a:solidFill>
                <a:srgbClr val="FFFFFF"/>
              </a:solidFill>
            </a:endParaRPr>
          </a:p>
          <a:p>
            <a:pPr marL="285750" lvl="0" indent="-285750">
              <a:buFontTx/>
              <a:buChar char="-"/>
            </a:pPr>
            <a:endParaRPr lang="en-US" sz="1600" dirty="0">
              <a:solidFill>
                <a:srgbClr val="FFFFFF"/>
              </a:solidFill>
            </a:endParaRPr>
          </a:p>
        </p:txBody>
      </p:sp>
      <p:sp>
        <p:nvSpPr>
          <p:cNvPr id="24" name="Abgerundetes Rechteck 2"/>
          <p:cNvSpPr/>
          <p:nvPr/>
        </p:nvSpPr>
        <p:spPr bwMode="auto">
          <a:xfrm>
            <a:off x="6217354" y="2432839"/>
            <a:ext cx="2455336" cy="3384167"/>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nchor="ctr"/>
          <a:lstStyle/>
          <a:p>
            <a:pPr marL="285750" lvl="0" indent="-285750">
              <a:buFontTx/>
              <a:buChar char="-"/>
            </a:pPr>
            <a:r>
              <a:rPr lang="en-US" sz="1600" dirty="0" smtClean="0">
                <a:solidFill>
                  <a:srgbClr val="FFFFFF"/>
                </a:solidFill>
              </a:rPr>
              <a:t>Soft and hard skills</a:t>
            </a:r>
          </a:p>
          <a:p>
            <a:pPr marL="285750" lvl="0" indent="-285750">
              <a:buFontTx/>
              <a:buChar char="-"/>
            </a:pPr>
            <a:r>
              <a:rPr lang="en-US" sz="1600" dirty="0" smtClean="0">
                <a:solidFill>
                  <a:srgbClr val="FFFFFF"/>
                </a:solidFill>
              </a:rPr>
              <a:t>Motivation</a:t>
            </a:r>
          </a:p>
          <a:p>
            <a:pPr marL="285750" lvl="0" indent="-285750">
              <a:buFontTx/>
              <a:buChar char="-"/>
            </a:pPr>
            <a:r>
              <a:rPr lang="en-US" sz="1600" dirty="0" smtClean="0">
                <a:solidFill>
                  <a:srgbClr val="FFFFFF"/>
                </a:solidFill>
              </a:rPr>
              <a:t>Behavior</a:t>
            </a:r>
          </a:p>
          <a:p>
            <a:pPr marL="285750" lvl="0" indent="-285750">
              <a:buFontTx/>
              <a:buChar char="-"/>
            </a:pPr>
            <a:r>
              <a:rPr lang="en-US" sz="1600" dirty="0" smtClean="0">
                <a:solidFill>
                  <a:srgbClr val="FFFFFF"/>
                </a:solidFill>
              </a:rPr>
              <a:t>Health</a:t>
            </a:r>
            <a:endParaRPr lang="en-US" sz="1600" dirty="0">
              <a:solidFill>
                <a:srgbClr val="FFFFFF"/>
              </a:solidFill>
            </a:endParaRPr>
          </a:p>
        </p:txBody>
      </p:sp>
    </p:spTree>
    <p:extLst>
      <p:ext uri="{BB962C8B-B14F-4D97-AF65-F5344CB8AC3E}">
        <p14:creationId xmlns:p14="http://schemas.microsoft.com/office/powerpoint/2010/main" val="35275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8339667" cy="914400"/>
          </a:xfrm>
        </p:spPr>
        <p:txBody>
          <a:bodyPr/>
          <a:lstStyle/>
          <a:p>
            <a:r>
              <a:rPr lang="en-US" sz="3600" dirty="0" smtClean="0">
                <a:solidFill>
                  <a:srgbClr val="FFFFFF"/>
                </a:solidFill>
              </a:rPr>
              <a:t>2. Degree of caseworker discretion </a:t>
            </a:r>
            <a:endParaRPr lang="en-US" sz="3600" dirty="0">
              <a:solidFill>
                <a:srgbClr val="FFFFFF"/>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15</a:t>
            </a:fld>
            <a:endParaRPr lang="en-US"/>
          </a:p>
        </p:txBody>
      </p:sp>
      <p:sp>
        <p:nvSpPr>
          <p:cNvPr id="5" name="Up-Down Arrow 4"/>
          <p:cNvSpPr/>
          <p:nvPr/>
        </p:nvSpPr>
        <p:spPr>
          <a:xfrm>
            <a:off x="790222" y="1594555"/>
            <a:ext cx="917223" cy="4162778"/>
          </a:xfrm>
          <a:prstGeom prst="upDown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Degree of caseworker discretion</a:t>
            </a:r>
            <a:endParaRPr lang="en-US" sz="2000" dirty="0">
              <a:solidFill>
                <a:schemeClr val="tx1"/>
              </a:solidFill>
            </a:endParaRPr>
          </a:p>
        </p:txBody>
      </p:sp>
      <p:sp>
        <p:nvSpPr>
          <p:cNvPr id="6" name="Oval 12"/>
          <p:cNvSpPr>
            <a:spLocks noChangeArrowheads="1"/>
          </p:cNvSpPr>
          <p:nvPr/>
        </p:nvSpPr>
        <p:spPr bwMode="auto">
          <a:xfrm>
            <a:off x="708851" y="5835140"/>
            <a:ext cx="1020834" cy="382587"/>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7" name="Oval 12"/>
          <p:cNvSpPr>
            <a:spLocks noChangeArrowheads="1"/>
          </p:cNvSpPr>
          <p:nvPr/>
        </p:nvSpPr>
        <p:spPr bwMode="auto">
          <a:xfrm>
            <a:off x="748362" y="1133318"/>
            <a:ext cx="1020834" cy="382587"/>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12" name="Abgerundetes Rechteck 2"/>
          <p:cNvSpPr/>
          <p:nvPr/>
        </p:nvSpPr>
        <p:spPr bwMode="auto">
          <a:xfrm>
            <a:off x="2296633" y="4092222"/>
            <a:ext cx="6268811" cy="1707444"/>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marL="285750" lvl="0" indent="-285750">
              <a:buFontTx/>
              <a:buChar char="-"/>
            </a:pPr>
            <a:r>
              <a:rPr lang="en-US" sz="1200" dirty="0" smtClean="0"/>
              <a:t>More likely to rely on administrative rules and regulations for segmenting jobseekers</a:t>
            </a:r>
          </a:p>
          <a:p>
            <a:pPr marL="285750" lvl="0" indent="-285750">
              <a:buFontTx/>
              <a:buChar char="-"/>
            </a:pPr>
            <a:endParaRPr lang="en-US" sz="1200" dirty="0"/>
          </a:p>
          <a:p>
            <a:pPr marL="285750" lvl="0" indent="-285750">
              <a:buFontTx/>
              <a:buChar char="-"/>
            </a:pPr>
            <a:r>
              <a:rPr lang="en-US" sz="1200" dirty="0" smtClean="0"/>
              <a:t>Less caseworker resistance to introducing other analytical tools may help </a:t>
            </a:r>
            <a:r>
              <a:rPr lang="en-US" sz="1200" smtClean="0"/>
              <a:t>address different constraints</a:t>
            </a:r>
            <a:endParaRPr lang="en-US" sz="1200" dirty="0"/>
          </a:p>
        </p:txBody>
      </p:sp>
      <p:sp>
        <p:nvSpPr>
          <p:cNvPr id="14" name="Abgerundetes Rechteck 2"/>
          <p:cNvSpPr/>
          <p:nvPr/>
        </p:nvSpPr>
        <p:spPr bwMode="auto">
          <a:xfrm>
            <a:off x="2296633" y="1478844"/>
            <a:ext cx="6237766" cy="1707444"/>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marL="285750" lvl="0" indent="-285750">
              <a:buFontTx/>
              <a:buChar char="-"/>
            </a:pPr>
            <a:r>
              <a:rPr lang="en-US" sz="1200" dirty="0" smtClean="0"/>
              <a:t>More likely to rely on caseworker-based diagnostics for segmenting jobseekers</a:t>
            </a:r>
          </a:p>
          <a:p>
            <a:pPr marL="285750" lvl="0" indent="-285750">
              <a:buFontTx/>
              <a:buChar char="-"/>
            </a:pPr>
            <a:r>
              <a:rPr lang="en-US" sz="1200" dirty="0" smtClean="0"/>
              <a:t>Caseworker resistance to automation may be higher</a:t>
            </a:r>
          </a:p>
          <a:p>
            <a:pPr marL="285750" lvl="0" indent="-285750">
              <a:buFontTx/>
              <a:buChar char="-"/>
            </a:pPr>
            <a:r>
              <a:rPr lang="en-US" sz="1200" dirty="0" smtClean="0"/>
              <a:t>More time-intensive and resource intensive </a:t>
            </a:r>
          </a:p>
          <a:p>
            <a:pPr marL="285750" lvl="0" indent="-285750">
              <a:buFontTx/>
              <a:buChar char="-"/>
            </a:pPr>
            <a:r>
              <a:rPr lang="en-US" sz="1200" dirty="0" smtClean="0"/>
              <a:t>Requires higher capacity</a:t>
            </a:r>
          </a:p>
          <a:p>
            <a:pPr marL="285750" lvl="0" indent="-285750">
              <a:buFontTx/>
              <a:buChar char="-"/>
            </a:pPr>
            <a:r>
              <a:rPr lang="en-US" sz="1200" dirty="0" smtClean="0"/>
              <a:t>However, caseworker’s discretion can be curtailed depending on how binding data processing is to their decision-making </a:t>
            </a:r>
            <a:endParaRPr lang="en-US" sz="1200" dirty="0"/>
          </a:p>
        </p:txBody>
      </p:sp>
    </p:spTree>
    <p:extLst>
      <p:ext uri="{BB962C8B-B14F-4D97-AF65-F5344CB8AC3E}">
        <p14:creationId xmlns:p14="http://schemas.microsoft.com/office/powerpoint/2010/main" val="1148749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98556" cy="914400"/>
          </a:xfrm>
        </p:spPr>
        <p:txBody>
          <a:bodyPr/>
          <a:lstStyle/>
          <a:p>
            <a:r>
              <a:rPr lang="en-US" sz="4000" dirty="0" smtClean="0">
                <a:solidFill>
                  <a:schemeClr val="bg1"/>
                </a:solidFill>
              </a:rPr>
              <a:t>Classifying profiling systems </a:t>
            </a:r>
            <a:endParaRPr lang="en-US" sz="40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16</a:t>
            </a:fld>
            <a:endParaRPr lang="en-US"/>
          </a:p>
        </p:txBody>
      </p:sp>
      <p:sp>
        <p:nvSpPr>
          <p:cNvPr id="5" name="Right Arrow 4"/>
          <p:cNvSpPr/>
          <p:nvPr/>
        </p:nvSpPr>
        <p:spPr bwMode="auto">
          <a:xfrm rot="16200000">
            <a:off x="-1064570" y="3170643"/>
            <a:ext cx="4884694" cy="9095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Degree</a:t>
            </a:r>
            <a:r>
              <a:rPr kumimoji="0" lang="en-US" sz="1400" b="1" i="0" u="none" strike="noStrike" cap="none" normalizeH="0" dirty="0" smtClean="0">
                <a:ln>
                  <a:noFill/>
                </a:ln>
                <a:solidFill>
                  <a:schemeClr val="bg1"/>
                </a:solidFill>
                <a:effectLst/>
                <a:latin typeface="Arial" charset="0"/>
              </a:rPr>
              <a:t> </a:t>
            </a:r>
            <a:r>
              <a:rPr kumimoji="0" lang="en-US" sz="1400" b="1" i="0" u="none" strike="noStrike" cap="none" normalizeH="0" baseline="0" dirty="0" smtClean="0">
                <a:ln>
                  <a:noFill/>
                </a:ln>
                <a:solidFill>
                  <a:schemeClr val="bg1"/>
                </a:solidFill>
                <a:effectLst/>
                <a:latin typeface="Arial" charset="0"/>
              </a:rPr>
              <a:t>of caseworker discretion</a:t>
            </a:r>
          </a:p>
        </p:txBody>
      </p:sp>
      <p:sp>
        <p:nvSpPr>
          <p:cNvPr id="6" name="Right Arrow 5"/>
          <p:cNvSpPr/>
          <p:nvPr/>
        </p:nvSpPr>
        <p:spPr bwMode="auto">
          <a:xfrm>
            <a:off x="1613719" y="5383263"/>
            <a:ext cx="6020392" cy="9095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Complexity of</a:t>
            </a:r>
            <a:r>
              <a:rPr kumimoji="0" lang="en-US" sz="1400" b="1" i="0" u="none" strike="noStrike" cap="none" normalizeH="0" dirty="0" smtClean="0">
                <a:ln>
                  <a:noFill/>
                </a:ln>
                <a:solidFill>
                  <a:schemeClr val="bg1"/>
                </a:solidFill>
                <a:effectLst/>
                <a:latin typeface="Arial" charset="0"/>
              </a:rPr>
              <a:t> data flow and processing</a:t>
            </a:r>
            <a:endParaRPr kumimoji="0" lang="en-US" sz="1400" b="1" i="0" u="none" strike="noStrike" cap="none" normalizeH="0" baseline="0" dirty="0" smtClean="0">
              <a:ln>
                <a:noFill/>
              </a:ln>
              <a:solidFill>
                <a:schemeClr val="bg1"/>
              </a:solidFill>
              <a:effectLst/>
              <a:latin typeface="Arial" charset="0"/>
            </a:endParaRPr>
          </a:p>
        </p:txBody>
      </p:sp>
      <p:sp>
        <p:nvSpPr>
          <p:cNvPr id="7" name="Abgerundetes Rechteck 2"/>
          <p:cNvSpPr/>
          <p:nvPr/>
        </p:nvSpPr>
        <p:spPr bwMode="auto">
          <a:xfrm>
            <a:off x="1651000" y="3725332"/>
            <a:ext cx="2568221" cy="1919517"/>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Rules-based </a:t>
            </a:r>
          </a:p>
          <a:p>
            <a:pPr lvl="0" algn="ctr"/>
            <a:r>
              <a:rPr lang="en-US" sz="1600" b="1" u="sng" dirty="0" smtClean="0"/>
              <a:t>profiling</a:t>
            </a:r>
            <a:endParaRPr lang="en-US" sz="1600" b="1" u="sng" dirty="0"/>
          </a:p>
        </p:txBody>
      </p:sp>
      <p:sp>
        <p:nvSpPr>
          <p:cNvPr id="8" name="Abgerundetes Rechteck 2"/>
          <p:cNvSpPr/>
          <p:nvPr/>
        </p:nvSpPr>
        <p:spPr bwMode="auto">
          <a:xfrm>
            <a:off x="4244622" y="3722509"/>
            <a:ext cx="2568221" cy="1919517"/>
          </a:xfrm>
          <a:prstGeom prst="round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Data-only</a:t>
            </a:r>
          </a:p>
          <a:p>
            <a:pPr lvl="0" algn="ctr"/>
            <a:r>
              <a:rPr lang="en-US" sz="1600" b="1" u="sng" dirty="0" smtClean="0"/>
              <a:t>profiling</a:t>
            </a:r>
            <a:endParaRPr lang="en-US" sz="1600" b="1" u="sng" dirty="0"/>
          </a:p>
        </p:txBody>
      </p:sp>
      <p:sp>
        <p:nvSpPr>
          <p:cNvPr id="9" name="Abgerundetes Rechteck 2"/>
          <p:cNvSpPr/>
          <p:nvPr/>
        </p:nvSpPr>
        <p:spPr bwMode="auto">
          <a:xfrm>
            <a:off x="1659467" y="1814687"/>
            <a:ext cx="2568221" cy="1919517"/>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Caseworker-based profiling</a:t>
            </a:r>
            <a:endParaRPr lang="en-US" sz="1600" b="1" u="sng" dirty="0"/>
          </a:p>
        </p:txBody>
      </p:sp>
      <p:sp>
        <p:nvSpPr>
          <p:cNvPr id="10" name="Abgerundetes Rechteck 2"/>
          <p:cNvSpPr/>
          <p:nvPr/>
        </p:nvSpPr>
        <p:spPr bwMode="auto">
          <a:xfrm>
            <a:off x="4253089" y="1797754"/>
            <a:ext cx="2568221" cy="1919517"/>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Data-assisted </a:t>
            </a:r>
          </a:p>
          <a:p>
            <a:pPr lvl="0" algn="ctr"/>
            <a:r>
              <a:rPr lang="en-US" sz="1600" b="1" u="sng" dirty="0" smtClean="0"/>
              <a:t>profiling</a:t>
            </a:r>
            <a:endParaRPr lang="en-US" sz="1600" b="1" u="sng" dirty="0"/>
          </a:p>
        </p:txBody>
      </p:sp>
      <p:sp>
        <p:nvSpPr>
          <p:cNvPr id="11" name="Oval 12"/>
          <p:cNvSpPr>
            <a:spLocks noChangeArrowheads="1"/>
          </p:cNvSpPr>
          <p:nvPr/>
        </p:nvSpPr>
        <p:spPr bwMode="auto">
          <a:xfrm>
            <a:off x="1259184" y="6159696"/>
            <a:ext cx="843371" cy="289082"/>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12" name="Oval 12"/>
          <p:cNvSpPr>
            <a:spLocks noChangeArrowheads="1"/>
          </p:cNvSpPr>
          <p:nvPr/>
        </p:nvSpPr>
        <p:spPr bwMode="auto">
          <a:xfrm>
            <a:off x="211666" y="5672667"/>
            <a:ext cx="809167" cy="330571"/>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13" name="Oval 12"/>
          <p:cNvSpPr>
            <a:spLocks noChangeArrowheads="1"/>
          </p:cNvSpPr>
          <p:nvPr/>
        </p:nvSpPr>
        <p:spPr bwMode="auto">
          <a:xfrm>
            <a:off x="180621" y="1634067"/>
            <a:ext cx="809167" cy="330571"/>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14" name="Oval 13"/>
          <p:cNvSpPr>
            <a:spLocks noChangeArrowheads="1"/>
          </p:cNvSpPr>
          <p:nvPr/>
        </p:nvSpPr>
        <p:spPr bwMode="auto">
          <a:xfrm>
            <a:off x="6287910" y="6118578"/>
            <a:ext cx="809167" cy="330571"/>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Tree>
    <p:extLst>
      <p:ext uri="{BB962C8B-B14F-4D97-AF65-F5344CB8AC3E}">
        <p14:creationId xmlns:p14="http://schemas.microsoft.com/office/powerpoint/2010/main" val="370889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98556" cy="914400"/>
          </a:xfrm>
        </p:spPr>
        <p:txBody>
          <a:bodyPr/>
          <a:lstStyle/>
          <a:p>
            <a:r>
              <a:rPr lang="en-US" sz="4000" dirty="0" smtClean="0">
                <a:solidFill>
                  <a:schemeClr val="bg1"/>
                </a:solidFill>
              </a:rPr>
              <a:t>Key trade-offs </a:t>
            </a:r>
            <a:endParaRPr lang="en-US" sz="40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17</a:t>
            </a:fld>
            <a:endParaRPr lang="en-US"/>
          </a:p>
        </p:txBody>
      </p:sp>
      <p:sp>
        <p:nvSpPr>
          <p:cNvPr id="5" name="Right Arrow 4"/>
          <p:cNvSpPr/>
          <p:nvPr/>
        </p:nvSpPr>
        <p:spPr bwMode="auto">
          <a:xfrm rot="16200000">
            <a:off x="-1064570" y="3170643"/>
            <a:ext cx="4884694" cy="9095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Degree of caseworker discretion</a:t>
            </a:r>
          </a:p>
        </p:txBody>
      </p:sp>
      <p:sp>
        <p:nvSpPr>
          <p:cNvPr id="6" name="Right Arrow 5"/>
          <p:cNvSpPr/>
          <p:nvPr/>
        </p:nvSpPr>
        <p:spPr bwMode="auto">
          <a:xfrm>
            <a:off x="1613719" y="5383263"/>
            <a:ext cx="6020392" cy="90958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Complexity of</a:t>
            </a:r>
            <a:r>
              <a:rPr kumimoji="0" lang="en-US" sz="1400" b="1" i="0" u="none" strike="noStrike" cap="none" normalizeH="0" dirty="0" smtClean="0">
                <a:ln>
                  <a:noFill/>
                </a:ln>
                <a:solidFill>
                  <a:schemeClr val="bg1"/>
                </a:solidFill>
                <a:effectLst/>
                <a:latin typeface="Arial" charset="0"/>
              </a:rPr>
              <a:t> data flow and processing</a:t>
            </a:r>
            <a:endParaRPr kumimoji="0" lang="en-US" sz="1400" b="1" i="0" u="none" strike="noStrike" cap="none" normalizeH="0" baseline="0" dirty="0" smtClean="0">
              <a:ln>
                <a:noFill/>
              </a:ln>
              <a:solidFill>
                <a:schemeClr val="bg1"/>
              </a:solidFill>
              <a:effectLst/>
              <a:latin typeface="Arial" charset="0"/>
            </a:endParaRPr>
          </a:p>
        </p:txBody>
      </p:sp>
      <p:sp>
        <p:nvSpPr>
          <p:cNvPr id="7" name="Abgerundetes Rechteck 2"/>
          <p:cNvSpPr/>
          <p:nvPr/>
        </p:nvSpPr>
        <p:spPr bwMode="auto">
          <a:xfrm>
            <a:off x="1651000" y="3725332"/>
            <a:ext cx="2568221" cy="1919517"/>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Rules-based </a:t>
            </a:r>
          </a:p>
          <a:p>
            <a:pPr lvl="0" algn="ctr"/>
            <a:r>
              <a:rPr lang="en-US" sz="1600" b="1" u="sng" dirty="0" smtClean="0"/>
              <a:t>profiling</a:t>
            </a:r>
            <a:endParaRPr lang="en-US" sz="1600" b="1" u="sng" dirty="0"/>
          </a:p>
        </p:txBody>
      </p:sp>
      <p:sp>
        <p:nvSpPr>
          <p:cNvPr id="8" name="Abgerundetes Rechteck 2"/>
          <p:cNvSpPr/>
          <p:nvPr/>
        </p:nvSpPr>
        <p:spPr bwMode="auto">
          <a:xfrm>
            <a:off x="4244622" y="3722509"/>
            <a:ext cx="2568221" cy="1919517"/>
          </a:xfrm>
          <a:prstGeom prst="round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Data-only</a:t>
            </a:r>
          </a:p>
          <a:p>
            <a:pPr lvl="0" algn="ctr"/>
            <a:r>
              <a:rPr lang="en-US" sz="1600" b="1" u="sng" dirty="0" smtClean="0"/>
              <a:t>profiling</a:t>
            </a:r>
            <a:endParaRPr lang="en-US" sz="1600" b="1" u="sng" dirty="0"/>
          </a:p>
        </p:txBody>
      </p:sp>
      <p:sp>
        <p:nvSpPr>
          <p:cNvPr id="9" name="Abgerundetes Rechteck 2"/>
          <p:cNvSpPr/>
          <p:nvPr/>
        </p:nvSpPr>
        <p:spPr bwMode="auto">
          <a:xfrm>
            <a:off x="1659467" y="1828798"/>
            <a:ext cx="2568221" cy="1919517"/>
          </a:xfrm>
          <a:prstGeom prst="round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Caseworker-based profiling</a:t>
            </a:r>
            <a:endParaRPr lang="en-US" sz="1600" b="1" u="sng" dirty="0"/>
          </a:p>
        </p:txBody>
      </p:sp>
      <p:sp>
        <p:nvSpPr>
          <p:cNvPr id="10" name="Abgerundetes Rechteck 2"/>
          <p:cNvSpPr/>
          <p:nvPr/>
        </p:nvSpPr>
        <p:spPr bwMode="auto">
          <a:xfrm>
            <a:off x="4253089" y="1797754"/>
            <a:ext cx="2568221" cy="1919517"/>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600" b="1" u="sng" dirty="0" smtClean="0"/>
              <a:t>Data-assisted </a:t>
            </a:r>
          </a:p>
          <a:p>
            <a:pPr lvl="0" algn="ctr"/>
            <a:r>
              <a:rPr lang="en-US" sz="1600" b="1" u="sng" dirty="0" smtClean="0"/>
              <a:t>profiling</a:t>
            </a:r>
            <a:endParaRPr lang="en-US" sz="1600" b="1" u="sng" dirty="0"/>
          </a:p>
        </p:txBody>
      </p:sp>
      <p:sp>
        <p:nvSpPr>
          <p:cNvPr id="11" name="Pfeil nach rechts 19"/>
          <p:cNvSpPr>
            <a:spLocks noChangeArrowheads="1"/>
          </p:cNvSpPr>
          <p:nvPr/>
        </p:nvSpPr>
        <p:spPr bwMode="auto">
          <a:xfrm rot="16200000">
            <a:off x="2036233" y="3356680"/>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50" dirty="0" smtClean="0"/>
              <a:t>Invest in more caseworkers</a:t>
            </a:r>
            <a:endParaRPr lang="en-US" sz="1150" dirty="0"/>
          </a:p>
        </p:txBody>
      </p:sp>
      <p:sp>
        <p:nvSpPr>
          <p:cNvPr id="12" name="Pfeil nach rechts 19"/>
          <p:cNvSpPr>
            <a:spLocks noChangeArrowheads="1"/>
          </p:cNvSpPr>
          <p:nvPr/>
        </p:nvSpPr>
        <p:spPr bwMode="auto">
          <a:xfrm>
            <a:off x="3557411" y="4736747"/>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50" dirty="0" smtClean="0"/>
              <a:t>Invest in data acquisition</a:t>
            </a:r>
            <a:endParaRPr lang="en-US" sz="1150" dirty="0"/>
          </a:p>
        </p:txBody>
      </p:sp>
      <p:sp>
        <p:nvSpPr>
          <p:cNvPr id="13" name="Pfeil nach rechts 19"/>
          <p:cNvSpPr>
            <a:spLocks noChangeArrowheads="1"/>
          </p:cNvSpPr>
          <p:nvPr/>
        </p:nvSpPr>
        <p:spPr bwMode="auto">
          <a:xfrm rot="19594183">
            <a:off x="3427590" y="3534479"/>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50" dirty="0" smtClean="0"/>
              <a:t>Invest in caseworkers and data</a:t>
            </a:r>
            <a:endParaRPr lang="en-US" sz="1150" dirty="0"/>
          </a:p>
        </p:txBody>
      </p:sp>
      <p:sp>
        <p:nvSpPr>
          <p:cNvPr id="14" name="Pfeil nach rechts 19"/>
          <p:cNvSpPr>
            <a:spLocks noChangeArrowheads="1"/>
          </p:cNvSpPr>
          <p:nvPr/>
        </p:nvSpPr>
        <p:spPr bwMode="auto">
          <a:xfrm rot="5400000">
            <a:off x="5653616" y="3511376"/>
            <a:ext cx="1322211" cy="945443"/>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00" dirty="0" smtClean="0"/>
              <a:t>Higher caseworker resistance to automation</a:t>
            </a:r>
            <a:endParaRPr lang="en-US" sz="1100" dirty="0"/>
          </a:p>
        </p:txBody>
      </p:sp>
      <p:sp>
        <p:nvSpPr>
          <p:cNvPr id="15" name="Oval 12"/>
          <p:cNvSpPr>
            <a:spLocks noChangeArrowheads="1"/>
          </p:cNvSpPr>
          <p:nvPr/>
        </p:nvSpPr>
        <p:spPr bwMode="auto">
          <a:xfrm>
            <a:off x="1259184" y="6159696"/>
            <a:ext cx="843371" cy="289082"/>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16" name="Oval 12"/>
          <p:cNvSpPr>
            <a:spLocks noChangeArrowheads="1"/>
          </p:cNvSpPr>
          <p:nvPr/>
        </p:nvSpPr>
        <p:spPr bwMode="auto">
          <a:xfrm>
            <a:off x="211666" y="5672667"/>
            <a:ext cx="809167" cy="330571"/>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18" name="Oval 17"/>
          <p:cNvSpPr>
            <a:spLocks noChangeArrowheads="1"/>
          </p:cNvSpPr>
          <p:nvPr/>
        </p:nvSpPr>
        <p:spPr bwMode="auto">
          <a:xfrm>
            <a:off x="180621" y="1634067"/>
            <a:ext cx="809167" cy="330571"/>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20" name="Oval 19"/>
          <p:cNvSpPr>
            <a:spLocks noChangeArrowheads="1"/>
          </p:cNvSpPr>
          <p:nvPr/>
        </p:nvSpPr>
        <p:spPr bwMode="auto">
          <a:xfrm>
            <a:off x="6287910" y="6118578"/>
            <a:ext cx="809167" cy="330571"/>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Tree>
    <p:extLst>
      <p:ext uri="{BB962C8B-B14F-4D97-AF65-F5344CB8AC3E}">
        <p14:creationId xmlns:p14="http://schemas.microsoft.com/office/powerpoint/2010/main" val="173254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8212667" cy="914400"/>
          </a:xfrm>
        </p:spPr>
        <p:txBody>
          <a:bodyPr/>
          <a:lstStyle/>
          <a:p>
            <a:r>
              <a:rPr lang="en-US" sz="4000" dirty="0" smtClean="0">
                <a:solidFill>
                  <a:srgbClr val="FFFFFF"/>
                </a:solidFill>
              </a:rPr>
              <a:t>Profiling systems in OECD</a:t>
            </a:r>
            <a:endParaRPr lang="en-US" sz="4000" dirty="0"/>
          </a:p>
        </p:txBody>
      </p:sp>
      <p:sp>
        <p:nvSpPr>
          <p:cNvPr id="4" name="Slide Number Placeholder 3"/>
          <p:cNvSpPr>
            <a:spLocks noGrp="1"/>
          </p:cNvSpPr>
          <p:nvPr>
            <p:ph type="sldNum" sz="quarter" idx="10"/>
          </p:nvPr>
        </p:nvSpPr>
        <p:spPr/>
        <p:txBody>
          <a:bodyPr/>
          <a:lstStyle/>
          <a:p>
            <a:fld id="{7F276349-98CA-4977-9E07-A143164D2180}" type="slidenum">
              <a:rPr lang="en-US" smtClean="0"/>
              <a:pPr/>
              <a:t>18</a:t>
            </a:fld>
            <a:endParaRPr lang="en-US"/>
          </a:p>
        </p:txBody>
      </p:sp>
      <p:pic>
        <p:nvPicPr>
          <p:cNvPr id="8" name="Picture 7"/>
          <p:cNvPicPr>
            <a:picLocks noChangeAspect="1"/>
          </p:cNvPicPr>
          <p:nvPr/>
        </p:nvPicPr>
        <p:blipFill rotWithShape="1">
          <a:blip r:embed="rId3"/>
          <a:srcRect l="674" r="9597" b="2929"/>
          <a:stretch/>
        </p:blipFill>
        <p:spPr>
          <a:xfrm>
            <a:off x="268112" y="1100666"/>
            <a:ext cx="8593666" cy="5658556"/>
          </a:xfrm>
          <a:prstGeom prst="rect">
            <a:avLst/>
          </a:prstGeom>
        </p:spPr>
      </p:pic>
      <p:sp>
        <p:nvSpPr>
          <p:cNvPr id="10" name="Oval 23"/>
          <p:cNvSpPr>
            <a:spLocks noChangeArrowheads="1"/>
          </p:cNvSpPr>
          <p:nvPr/>
        </p:nvSpPr>
        <p:spPr bwMode="auto">
          <a:xfrm>
            <a:off x="225778" y="1761332"/>
            <a:ext cx="2850444" cy="327112"/>
          </a:xfrm>
          <a:prstGeom prst="ellipse">
            <a:avLst/>
          </a:prstGeom>
          <a:noFill/>
          <a:ln w="28575" cmpd="sng">
            <a:solidFill>
              <a:srgbClr val="FF0000"/>
            </a:solidFill>
            <a:prstDash val="sysDash"/>
            <a:round/>
            <a:headEnd/>
            <a:tailEnd/>
          </a:ln>
          <a:extLst/>
        </p:spPr>
        <p:txBody>
          <a:bodyPr wrap="none" anchor="ctr"/>
          <a:lstStyle/>
          <a:p>
            <a:endParaRPr lang="en-US">
              <a:solidFill>
                <a:schemeClr val="tx2">
                  <a:lumMod val="40000"/>
                  <a:lumOff val="60000"/>
                </a:schemeClr>
              </a:solidFill>
            </a:endParaRPr>
          </a:p>
        </p:txBody>
      </p:sp>
      <p:sp>
        <p:nvSpPr>
          <p:cNvPr id="11" name="Oval 23"/>
          <p:cNvSpPr>
            <a:spLocks noChangeArrowheads="1"/>
          </p:cNvSpPr>
          <p:nvPr/>
        </p:nvSpPr>
        <p:spPr bwMode="auto">
          <a:xfrm>
            <a:off x="141110" y="3762288"/>
            <a:ext cx="2935111" cy="188823"/>
          </a:xfrm>
          <a:prstGeom prst="ellipse">
            <a:avLst/>
          </a:prstGeom>
          <a:noFill/>
          <a:ln w="28575" cmpd="sng">
            <a:solidFill>
              <a:schemeClr val="tx2">
                <a:lumMod val="75000"/>
              </a:schemeClr>
            </a:solidFill>
            <a:prstDash val="sysDash"/>
            <a:round/>
            <a:headEnd/>
            <a:tailEnd/>
          </a:ln>
          <a:extLst/>
        </p:spPr>
        <p:txBody>
          <a:bodyPr wrap="none" anchor="ctr"/>
          <a:lstStyle/>
          <a:p>
            <a:endParaRPr lang="en-US">
              <a:solidFill>
                <a:schemeClr val="tx2">
                  <a:lumMod val="40000"/>
                  <a:lumOff val="60000"/>
                </a:schemeClr>
              </a:solidFill>
            </a:endParaRPr>
          </a:p>
        </p:txBody>
      </p:sp>
      <p:sp>
        <p:nvSpPr>
          <p:cNvPr id="12" name="Oval 23"/>
          <p:cNvSpPr>
            <a:spLocks noChangeArrowheads="1"/>
          </p:cNvSpPr>
          <p:nvPr/>
        </p:nvSpPr>
        <p:spPr bwMode="auto">
          <a:xfrm>
            <a:off x="268111" y="4995333"/>
            <a:ext cx="2946400" cy="409223"/>
          </a:xfrm>
          <a:prstGeom prst="ellipse">
            <a:avLst/>
          </a:prstGeom>
          <a:noFill/>
          <a:ln w="28575" cmpd="sng">
            <a:solidFill>
              <a:schemeClr val="tx2">
                <a:lumMod val="75000"/>
              </a:schemeClr>
            </a:solidFill>
            <a:prstDash val="sysDash"/>
            <a:round/>
            <a:headEnd/>
            <a:tailEnd/>
          </a:ln>
          <a:extLst/>
        </p:spPr>
        <p:txBody>
          <a:bodyPr wrap="none" anchor="ctr"/>
          <a:lstStyle/>
          <a:p>
            <a:endParaRPr lang="en-US">
              <a:solidFill>
                <a:schemeClr val="tx2">
                  <a:lumMod val="40000"/>
                  <a:lumOff val="60000"/>
                </a:schemeClr>
              </a:solidFill>
            </a:endParaRPr>
          </a:p>
        </p:txBody>
      </p:sp>
    </p:spTree>
    <p:extLst>
      <p:ext uri="{BB962C8B-B14F-4D97-AF65-F5344CB8AC3E}">
        <p14:creationId xmlns:p14="http://schemas.microsoft.com/office/powerpoint/2010/main" val="362204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6944" cy="914400"/>
          </a:xfrm>
        </p:spPr>
        <p:txBody>
          <a:bodyPr>
            <a:normAutofit/>
          </a:bodyPr>
          <a:lstStyle/>
          <a:p>
            <a:r>
              <a:rPr lang="en-US" sz="3600" dirty="0" smtClean="0">
                <a:solidFill>
                  <a:schemeClr val="bg1"/>
                </a:solidFill>
              </a:rPr>
              <a:t>Outline</a:t>
            </a:r>
            <a:endParaRPr lang="en-US" sz="3600" dirty="0">
              <a:solidFill>
                <a:schemeClr val="bg1"/>
              </a:solidFill>
            </a:endParaRPr>
          </a:p>
        </p:txBody>
      </p:sp>
      <p:sp>
        <p:nvSpPr>
          <p:cNvPr id="3" name="Content Placeholder 2"/>
          <p:cNvSpPr>
            <a:spLocks noGrp="1"/>
          </p:cNvSpPr>
          <p:nvPr>
            <p:ph idx="1"/>
          </p:nvPr>
        </p:nvSpPr>
        <p:spPr>
          <a:xfrm>
            <a:off x="95694" y="1275907"/>
            <a:ext cx="9048306" cy="5353493"/>
          </a:xfrm>
          <a:prstGeom prst="flowChartProcess">
            <a:avLst/>
          </a:prstGeom>
        </p:spPr>
        <p:txBody>
          <a:bodyPr>
            <a:normAutofit/>
          </a:bodyPr>
          <a:lstStyle/>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Profiling in the context of activation </a:t>
            </a:r>
          </a:p>
          <a:p>
            <a:pPr marL="400050" lvl="1" indent="0">
              <a:spcBef>
                <a:spcPts val="0"/>
              </a:spcBef>
              <a:buNone/>
            </a:pPr>
            <a:endParaRPr lang="en-US" sz="2600" dirty="0" smtClean="0">
              <a:latin typeface="+mj-lt"/>
            </a:endParaRPr>
          </a:p>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a:latin typeface="+mj-lt"/>
              </a:rPr>
              <a:t>B</a:t>
            </a:r>
            <a:r>
              <a:rPr lang="en-US" sz="2600" dirty="0" smtClean="0">
                <a:latin typeface="+mj-lt"/>
              </a:rPr>
              <a:t>est practice profiling methods in OECD</a:t>
            </a:r>
          </a:p>
          <a:p>
            <a:pPr marL="0" indent="0">
              <a:spcBef>
                <a:spcPts val="0"/>
              </a:spcBef>
              <a:buNone/>
            </a:pPr>
            <a:endParaRPr lang="en-US" sz="2600" dirty="0" smtClean="0">
              <a:latin typeface="+mj-lt"/>
            </a:endParaRPr>
          </a:p>
          <a:p>
            <a:pPr marL="0"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Statistical profiling and applications </a:t>
            </a:r>
          </a:p>
          <a:p>
            <a:pPr marL="457200" indent="-457200">
              <a:spcBef>
                <a:spcPts val="0"/>
              </a:spcBef>
              <a:buAutoNum type="arabicPeriod"/>
            </a:pPr>
            <a:endParaRPr lang="en-US" sz="2600" dirty="0" smtClean="0">
              <a:latin typeface="+mj-lt"/>
            </a:endParaRPr>
          </a:p>
          <a:p>
            <a:pPr marL="457200" indent="-457200">
              <a:spcBef>
                <a:spcPts val="0"/>
              </a:spcBef>
              <a:buAutoNum type="arabicPeriod"/>
            </a:pPr>
            <a:endParaRPr lang="en-US" sz="2600" dirty="0" smtClean="0">
              <a:latin typeface="+mj-lt"/>
            </a:endParaRPr>
          </a:p>
          <a:p>
            <a:pPr marL="1257300" lvl="2" indent="-457200">
              <a:spcBef>
                <a:spcPts val="0"/>
              </a:spcBef>
              <a:buAutoNum type="arabicPeriod"/>
            </a:pPr>
            <a:r>
              <a:rPr lang="en-US" sz="2600" dirty="0" smtClean="0">
                <a:latin typeface="+mj-lt"/>
              </a:rPr>
              <a:t>Relevance for Western Balkans </a:t>
            </a: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632075242"/>
              </p:ext>
            </p:extLst>
          </p:nvPr>
        </p:nvGraphicFramePr>
        <p:xfrm>
          <a:off x="381001" y="3908779"/>
          <a:ext cx="8311444" cy="776110"/>
        </p:xfrm>
        <a:graphic>
          <a:graphicData uri="http://schemas.openxmlformats.org/drawingml/2006/table">
            <a:tbl>
              <a:tblPr/>
              <a:tblGrid>
                <a:gridCol w="8311444"/>
              </a:tblGrid>
              <a:tr h="776110">
                <a:tc>
                  <a:txBody>
                    <a:bodyPr/>
                    <a:lstStyle/>
                    <a:p>
                      <a:endParaRPr lang="en-US" dirty="0"/>
                    </a:p>
                  </a:txBody>
                  <a:tcPr>
                    <a:lnL w="57150" cmpd="sng">
                      <a:solidFill>
                        <a:srgbClr val="FF0000"/>
                      </a:solidFill>
                      <a:prstDash val="solid"/>
                    </a:lnL>
                    <a:lnR w="57150" cmpd="sng">
                      <a:solidFill>
                        <a:srgbClr val="FF0000"/>
                      </a:solidFill>
                      <a:prstDash val="solid"/>
                    </a:lnR>
                    <a:lnT w="57150" cmpd="sng">
                      <a:solidFill>
                        <a:srgbClr val="FF0000"/>
                      </a:solidFill>
                      <a:prstDash val="solid"/>
                    </a:lnT>
                    <a:lnB w="57150" cmpd="sng">
                      <a:solidFill>
                        <a:srgbClr val="FF0000"/>
                      </a:solidFill>
                      <a:prstDash val="solid"/>
                    </a:lnB>
                  </a:tcPr>
                </a:tc>
              </a:tr>
            </a:tbl>
          </a:graphicData>
        </a:graphic>
      </p:graphicFrame>
    </p:spTree>
    <p:extLst>
      <p:ext uri="{BB962C8B-B14F-4D97-AF65-F5344CB8AC3E}">
        <p14:creationId xmlns:p14="http://schemas.microsoft.com/office/powerpoint/2010/main" val="271598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6944" cy="914400"/>
          </a:xfrm>
        </p:spPr>
        <p:txBody>
          <a:bodyPr>
            <a:normAutofit/>
          </a:bodyPr>
          <a:lstStyle/>
          <a:p>
            <a:r>
              <a:rPr lang="en-US" sz="3500" dirty="0" smtClean="0">
                <a:solidFill>
                  <a:schemeClr val="bg1"/>
                </a:solidFill>
              </a:rPr>
              <a:t>Outline</a:t>
            </a:r>
            <a:endParaRPr lang="en-US" sz="3500" dirty="0">
              <a:solidFill>
                <a:schemeClr val="bg1"/>
              </a:solidFill>
            </a:endParaRPr>
          </a:p>
        </p:txBody>
      </p:sp>
      <p:sp>
        <p:nvSpPr>
          <p:cNvPr id="3" name="Content Placeholder 2"/>
          <p:cNvSpPr>
            <a:spLocks noGrp="1"/>
          </p:cNvSpPr>
          <p:nvPr>
            <p:ph idx="1"/>
          </p:nvPr>
        </p:nvSpPr>
        <p:spPr>
          <a:xfrm>
            <a:off x="95694" y="1275907"/>
            <a:ext cx="9048306" cy="5353493"/>
          </a:xfrm>
          <a:prstGeom prst="flowChartProcess">
            <a:avLst/>
          </a:prstGeom>
        </p:spPr>
        <p:txBody>
          <a:bodyPr>
            <a:normAutofit/>
          </a:bodyPr>
          <a:lstStyle/>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Profiling in the context of activation </a:t>
            </a:r>
          </a:p>
          <a:p>
            <a:pPr marL="400050" lvl="1" indent="0">
              <a:spcBef>
                <a:spcPts val="0"/>
              </a:spcBef>
              <a:buNone/>
            </a:pPr>
            <a:endParaRPr lang="en-US" sz="2600" dirty="0" smtClean="0">
              <a:latin typeface="+mj-lt"/>
            </a:endParaRPr>
          </a:p>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a:latin typeface="+mj-lt"/>
              </a:rPr>
              <a:t>B</a:t>
            </a:r>
            <a:r>
              <a:rPr lang="en-US" sz="2600" dirty="0" smtClean="0">
                <a:latin typeface="+mj-lt"/>
              </a:rPr>
              <a:t>est practice profiling methods in OECD</a:t>
            </a:r>
          </a:p>
          <a:p>
            <a:pPr marL="0" indent="0">
              <a:spcBef>
                <a:spcPts val="0"/>
              </a:spcBef>
              <a:buNone/>
            </a:pPr>
            <a:endParaRPr lang="en-US" sz="2600" dirty="0" smtClean="0">
              <a:latin typeface="+mj-lt"/>
            </a:endParaRPr>
          </a:p>
          <a:p>
            <a:pPr marL="0"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Statistical profiling and applications </a:t>
            </a:r>
          </a:p>
          <a:p>
            <a:pPr marL="457200" indent="-457200">
              <a:spcBef>
                <a:spcPts val="0"/>
              </a:spcBef>
              <a:buAutoNum type="arabicPeriod"/>
            </a:pPr>
            <a:endParaRPr lang="en-US" sz="2600" dirty="0" smtClean="0">
              <a:latin typeface="+mj-lt"/>
            </a:endParaRPr>
          </a:p>
          <a:p>
            <a:pPr marL="457200" indent="-457200">
              <a:spcBef>
                <a:spcPts val="0"/>
              </a:spcBef>
              <a:buAutoNum type="arabicPeriod"/>
            </a:pPr>
            <a:endParaRPr lang="en-US" sz="2600" dirty="0" smtClean="0">
              <a:latin typeface="+mj-lt"/>
            </a:endParaRPr>
          </a:p>
          <a:p>
            <a:pPr marL="1257300" lvl="2" indent="-457200">
              <a:spcBef>
                <a:spcPts val="0"/>
              </a:spcBef>
              <a:buAutoNum type="arabicPeriod"/>
            </a:pPr>
            <a:r>
              <a:rPr lang="en-US" sz="2600" dirty="0" smtClean="0">
                <a:latin typeface="+mj-lt"/>
              </a:rPr>
              <a:t>Relevance for Western Balkans </a:t>
            </a: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p:txBody>
      </p:sp>
    </p:spTree>
    <p:extLst>
      <p:ext uri="{BB962C8B-B14F-4D97-AF65-F5344CB8AC3E}">
        <p14:creationId xmlns:p14="http://schemas.microsoft.com/office/powerpoint/2010/main" val="188030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539750" y="836613"/>
            <a:ext cx="936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38" name="Rectangle 3"/>
          <p:cNvSpPr>
            <a:spLocks noChangeArrowheads="1"/>
          </p:cNvSpPr>
          <p:nvPr/>
        </p:nvSpPr>
        <p:spPr bwMode="auto">
          <a:xfrm>
            <a:off x="1258888" y="2200805"/>
            <a:ext cx="13684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39" name="Line 4"/>
          <p:cNvSpPr>
            <a:spLocks noChangeShapeType="1"/>
          </p:cNvSpPr>
          <p:nvPr/>
        </p:nvSpPr>
        <p:spPr bwMode="auto">
          <a:xfrm>
            <a:off x="1331913" y="3424767"/>
            <a:ext cx="1944687" cy="17287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cxnSp>
        <p:nvCxnSpPr>
          <p:cNvPr id="14340" name="AutoShape 5"/>
          <p:cNvCxnSpPr>
            <a:cxnSpLocks noChangeShapeType="1"/>
          </p:cNvCxnSpPr>
          <p:nvPr/>
        </p:nvCxnSpPr>
        <p:spPr bwMode="auto">
          <a:xfrm>
            <a:off x="1476375" y="1624542"/>
            <a:ext cx="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4344" name="Rectangle 9"/>
          <p:cNvSpPr>
            <a:spLocks noChangeArrowheads="1"/>
          </p:cNvSpPr>
          <p:nvPr/>
        </p:nvSpPr>
        <p:spPr bwMode="auto">
          <a:xfrm>
            <a:off x="1835150" y="1840442"/>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5" name="AutoShape 10"/>
          <p:cNvSpPr>
            <a:spLocks noChangeArrowheads="1"/>
          </p:cNvSpPr>
          <p:nvPr/>
        </p:nvSpPr>
        <p:spPr bwMode="auto">
          <a:xfrm>
            <a:off x="2472619" y="2681463"/>
            <a:ext cx="1008063" cy="649288"/>
          </a:xfrm>
          <a:prstGeom prst="rightArrow">
            <a:avLst>
              <a:gd name="adj1" fmla="val 50000"/>
              <a:gd name="adj2" fmla="val 38814"/>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349" name="Picture 14" descr="MC900412628[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2667" y="4586111"/>
            <a:ext cx="1538112" cy="14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6"/>
          <p:cNvSpPr txBox="1">
            <a:spLocks noChangeArrowheads="1"/>
          </p:cNvSpPr>
          <p:nvPr/>
        </p:nvSpPr>
        <p:spPr bwMode="auto">
          <a:xfrm>
            <a:off x="6463418" y="3658130"/>
            <a:ext cx="327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20000"/>
              </a:spcBef>
              <a:spcAft>
                <a:spcPct val="0"/>
              </a:spcAft>
              <a:defRPr sz="2200">
                <a:solidFill>
                  <a:schemeClr val="tx1"/>
                </a:solidFill>
                <a:latin typeface="Arial" charset="0"/>
                <a:ea typeface="ＭＳ Ｐゴシック" charset="0"/>
              </a:defRPr>
            </a:lvl6pPr>
            <a:lvl7pPr marL="2971800" indent="-228600" eaLnBrk="0" fontAlgn="base" hangingPunct="0">
              <a:spcBef>
                <a:spcPct val="20000"/>
              </a:spcBef>
              <a:spcAft>
                <a:spcPct val="0"/>
              </a:spcAft>
              <a:defRPr sz="2200">
                <a:solidFill>
                  <a:schemeClr val="tx1"/>
                </a:solidFill>
                <a:latin typeface="Arial" charset="0"/>
                <a:ea typeface="ＭＳ Ｐゴシック" charset="0"/>
              </a:defRPr>
            </a:lvl7pPr>
            <a:lvl8pPr marL="3429000" indent="-228600" eaLnBrk="0" fontAlgn="base" hangingPunct="0">
              <a:spcBef>
                <a:spcPct val="20000"/>
              </a:spcBef>
              <a:spcAft>
                <a:spcPct val="0"/>
              </a:spcAft>
              <a:defRPr sz="2200">
                <a:solidFill>
                  <a:schemeClr val="tx1"/>
                </a:solidFill>
                <a:latin typeface="Arial" charset="0"/>
                <a:ea typeface="ＭＳ Ｐゴシック" charset="0"/>
              </a:defRPr>
            </a:lvl8pPr>
            <a:lvl9pPr marL="3886200" indent="-228600" eaLnBrk="0" fontAlgn="base" hangingPunct="0">
              <a:spcBef>
                <a:spcPct val="20000"/>
              </a:spcBef>
              <a:spcAft>
                <a:spcPct val="0"/>
              </a:spcAft>
              <a:defRPr sz="2200">
                <a:solidFill>
                  <a:schemeClr val="tx1"/>
                </a:solidFill>
                <a:latin typeface="Arial" charset="0"/>
                <a:ea typeface="ＭＳ Ｐゴシック" charset="0"/>
              </a:defRPr>
            </a:lvl9pPr>
          </a:lstStyle>
          <a:p>
            <a:r>
              <a:rPr lang="sv-SE" sz="2000" dirty="0" smtClean="0"/>
              <a:t>1</a:t>
            </a:r>
            <a:endParaRPr lang="sv-SE" sz="2000" dirty="0"/>
          </a:p>
        </p:txBody>
      </p:sp>
      <p:sp>
        <p:nvSpPr>
          <p:cNvPr id="14352" name="Text Box 17"/>
          <p:cNvSpPr txBox="1">
            <a:spLocks noChangeArrowheads="1"/>
          </p:cNvSpPr>
          <p:nvPr/>
        </p:nvSpPr>
        <p:spPr bwMode="auto">
          <a:xfrm>
            <a:off x="6490758" y="3155774"/>
            <a:ext cx="327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20000"/>
              </a:spcBef>
              <a:spcAft>
                <a:spcPct val="0"/>
              </a:spcAft>
              <a:defRPr sz="2200">
                <a:solidFill>
                  <a:schemeClr val="tx1"/>
                </a:solidFill>
                <a:latin typeface="Arial" charset="0"/>
                <a:ea typeface="ＭＳ Ｐゴシック" charset="0"/>
              </a:defRPr>
            </a:lvl6pPr>
            <a:lvl7pPr marL="2971800" indent="-228600" eaLnBrk="0" fontAlgn="base" hangingPunct="0">
              <a:spcBef>
                <a:spcPct val="20000"/>
              </a:spcBef>
              <a:spcAft>
                <a:spcPct val="0"/>
              </a:spcAft>
              <a:defRPr sz="2200">
                <a:solidFill>
                  <a:schemeClr val="tx1"/>
                </a:solidFill>
                <a:latin typeface="Arial" charset="0"/>
                <a:ea typeface="ＭＳ Ｐゴシック" charset="0"/>
              </a:defRPr>
            </a:lvl7pPr>
            <a:lvl8pPr marL="3429000" indent="-228600" eaLnBrk="0" fontAlgn="base" hangingPunct="0">
              <a:spcBef>
                <a:spcPct val="20000"/>
              </a:spcBef>
              <a:spcAft>
                <a:spcPct val="0"/>
              </a:spcAft>
              <a:defRPr sz="2200">
                <a:solidFill>
                  <a:schemeClr val="tx1"/>
                </a:solidFill>
                <a:latin typeface="Arial" charset="0"/>
                <a:ea typeface="ＭＳ Ｐゴシック" charset="0"/>
              </a:defRPr>
            </a:lvl8pPr>
            <a:lvl9pPr marL="3886200" indent="-228600" eaLnBrk="0" fontAlgn="base" hangingPunct="0">
              <a:spcBef>
                <a:spcPct val="20000"/>
              </a:spcBef>
              <a:spcAft>
                <a:spcPct val="0"/>
              </a:spcAft>
              <a:defRPr sz="2200">
                <a:solidFill>
                  <a:schemeClr val="tx1"/>
                </a:solidFill>
                <a:latin typeface="Arial" charset="0"/>
                <a:ea typeface="ＭＳ Ｐゴシック" charset="0"/>
              </a:defRPr>
            </a:lvl9pPr>
          </a:lstStyle>
          <a:p>
            <a:r>
              <a:rPr lang="sv-SE" sz="2000" dirty="0"/>
              <a:t>2</a:t>
            </a:r>
          </a:p>
        </p:txBody>
      </p:sp>
      <p:sp>
        <p:nvSpPr>
          <p:cNvPr id="14356" name="Text Box 21"/>
          <p:cNvSpPr txBox="1">
            <a:spLocks noChangeArrowheads="1"/>
          </p:cNvSpPr>
          <p:nvPr/>
        </p:nvSpPr>
        <p:spPr bwMode="auto">
          <a:xfrm>
            <a:off x="6279975" y="1842735"/>
            <a:ext cx="612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20000"/>
              </a:spcBef>
              <a:spcAft>
                <a:spcPct val="0"/>
              </a:spcAft>
              <a:defRPr sz="2200">
                <a:solidFill>
                  <a:schemeClr val="tx1"/>
                </a:solidFill>
                <a:latin typeface="Arial" charset="0"/>
                <a:ea typeface="ＭＳ Ｐゴシック" charset="0"/>
              </a:defRPr>
            </a:lvl6pPr>
            <a:lvl7pPr marL="2971800" indent="-228600" eaLnBrk="0" fontAlgn="base" hangingPunct="0">
              <a:spcBef>
                <a:spcPct val="20000"/>
              </a:spcBef>
              <a:spcAft>
                <a:spcPct val="0"/>
              </a:spcAft>
              <a:defRPr sz="2200">
                <a:solidFill>
                  <a:schemeClr val="tx1"/>
                </a:solidFill>
                <a:latin typeface="Arial" charset="0"/>
                <a:ea typeface="ＭＳ Ｐゴシック" charset="0"/>
              </a:defRPr>
            </a:lvl7pPr>
            <a:lvl8pPr marL="3429000" indent="-228600" eaLnBrk="0" fontAlgn="base" hangingPunct="0">
              <a:spcBef>
                <a:spcPct val="20000"/>
              </a:spcBef>
              <a:spcAft>
                <a:spcPct val="0"/>
              </a:spcAft>
              <a:defRPr sz="2200">
                <a:solidFill>
                  <a:schemeClr val="tx1"/>
                </a:solidFill>
                <a:latin typeface="Arial" charset="0"/>
                <a:ea typeface="ＭＳ Ｐゴシック" charset="0"/>
              </a:defRPr>
            </a:lvl8pPr>
            <a:lvl9pPr marL="3886200" indent="-228600" eaLnBrk="0" fontAlgn="base" hangingPunct="0">
              <a:spcBef>
                <a:spcPct val="20000"/>
              </a:spcBef>
              <a:spcAft>
                <a:spcPct val="0"/>
              </a:spcAft>
              <a:defRPr sz="2200">
                <a:solidFill>
                  <a:schemeClr val="tx1"/>
                </a:solidFill>
                <a:latin typeface="Arial" charset="0"/>
                <a:ea typeface="ＭＳ Ｐゴシック" charset="0"/>
              </a:defRPr>
            </a:lvl9pPr>
          </a:lstStyle>
          <a:p>
            <a:r>
              <a:rPr lang="sv-SE" sz="2000" dirty="0"/>
              <a:t>100</a:t>
            </a:r>
          </a:p>
        </p:txBody>
      </p:sp>
      <p:sp>
        <p:nvSpPr>
          <p:cNvPr id="10277" name="Rectangle 39"/>
          <p:cNvSpPr>
            <a:spLocks noChangeArrowheads="1"/>
          </p:cNvSpPr>
          <p:nvPr/>
        </p:nvSpPr>
        <p:spPr bwMode="auto">
          <a:xfrm>
            <a:off x="395287" y="0"/>
            <a:ext cx="8325379" cy="1523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marL="342900" indent="-342900" algn="ctr">
              <a:defRPr/>
            </a:pPr>
            <a:r>
              <a:rPr lang="en-US" sz="3100" dirty="0" smtClean="0">
                <a:solidFill>
                  <a:schemeClr val="bg1"/>
                </a:solidFill>
                <a:latin typeface="Calibri" charset="0"/>
                <a:ea typeface="ＭＳ Ｐゴシック" charset="0"/>
                <a:cs typeface="ＭＳ Ｐゴシック" charset="0"/>
              </a:rPr>
              <a:t>Statistical profiling: segmenting clients based on</a:t>
            </a:r>
          </a:p>
          <a:p>
            <a:pPr marL="342900" indent="-342900" algn="ctr">
              <a:defRPr/>
            </a:pPr>
            <a:r>
              <a:rPr lang="en-US" sz="3100" dirty="0" smtClean="0">
                <a:solidFill>
                  <a:schemeClr val="bg1"/>
                </a:solidFill>
                <a:latin typeface="Calibri" charset="0"/>
                <a:ea typeface="ＭＳ Ｐゴシック" charset="0"/>
                <a:cs typeface="ＭＳ Ｐゴシック" charset="0"/>
              </a:rPr>
              <a:t>likelihood of work-resumption </a:t>
            </a:r>
          </a:p>
          <a:p>
            <a:pPr marL="342900" indent="-342900" algn="ctr">
              <a:defRPr/>
            </a:pPr>
            <a:r>
              <a:rPr lang="en-US" sz="3100" dirty="0">
                <a:solidFill>
                  <a:schemeClr val="bg1"/>
                </a:solidFill>
                <a:latin typeface="Calibri" charset="0"/>
                <a:ea typeface="ＭＳ Ｐゴシック" charset="0"/>
                <a:cs typeface="ＭＳ Ｐゴシック" charset="0"/>
              </a:rPr>
              <a:t>w</a:t>
            </a:r>
            <a:r>
              <a:rPr lang="en-US" sz="3100" dirty="0" smtClean="0">
                <a:solidFill>
                  <a:schemeClr val="bg1"/>
                </a:solidFill>
                <a:latin typeface="Calibri" charset="0"/>
                <a:ea typeface="ＭＳ Ｐゴシック" charset="0"/>
                <a:cs typeface="ＭＳ Ｐゴシック" charset="0"/>
              </a:rPr>
              <a:t>ork-resumption</a:t>
            </a:r>
            <a:endParaRPr lang="sv-SE" sz="3100" dirty="0">
              <a:solidFill>
                <a:schemeClr val="bg1"/>
              </a:solidFill>
              <a:latin typeface="Calibri" charset="0"/>
              <a:ea typeface="ＭＳ Ｐゴシック" charset="0"/>
              <a:cs typeface="ＭＳ Ｐゴシック" charset="0"/>
            </a:endParaRPr>
          </a:p>
        </p:txBody>
      </p:sp>
      <p:sp>
        <p:nvSpPr>
          <p:cNvPr id="37" name="Abgerundetes Rechteck 2"/>
          <p:cNvSpPr/>
          <p:nvPr/>
        </p:nvSpPr>
        <p:spPr bwMode="auto">
          <a:xfrm>
            <a:off x="657579" y="2012244"/>
            <a:ext cx="1727200" cy="1919517"/>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800" b="1" u="sng" dirty="0" smtClean="0"/>
              <a:t>Data input:</a:t>
            </a:r>
          </a:p>
          <a:p>
            <a:pPr lvl="0" algn="ctr"/>
            <a:endParaRPr lang="en-US" sz="1800" b="1" u="sng" dirty="0" smtClean="0"/>
          </a:p>
          <a:p>
            <a:pPr marL="285750" lvl="0" indent="-285750">
              <a:buFontTx/>
              <a:buChar char="-"/>
            </a:pPr>
            <a:r>
              <a:rPr lang="en-US" sz="1500" b="1" dirty="0" smtClean="0"/>
              <a:t>MIS </a:t>
            </a:r>
          </a:p>
          <a:p>
            <a:pPr marL="285750" lvl="0" indent="-285750">
              <a:buFontTx/>
              <a:buChar char="-"/>
            </a:pPr>
            <a:r>
              <a:rPr lang="en-US" sz="1500" b="1" dirty="0" smtClean="0"/>
              <a:t>Ad-hoc extra data</a:t>
            </a:r>
            <a:endParaRPr lang="en-US" sz="1500" b="1" dirty="0"/>
          </a:p>
        </p:txBody>
      </p:sp>
      <p:sp>
        <p:nvSpPr>
          <p:cNvPr id="38" name="Abgerundetes Rechteck 2"/>
          <p:cNvSpPr/>
          <p:nvPr/>
        </p:nvSpPr>
        <p:spPr bwMode="auto">
          <a:xfrm>
            <a:off x="3575758" y="1967089"/>
            <a:ext cx="1727200" cy="1919517"/>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800" b="1" u="sng" dirty="0" smtClean="0">
                <a:solidFill>
                  <a:srgbClr val="FFFFFF"/>
                </a:solidFill>
              </a:rPr>
              <a:t>Profiling model:</a:t>
            </a:r>
          </a:p>
          <a:p>
            <a:pPr lvl="0" algn="ctr"/>
            <a:endParaRPr lang="en-US" sz="1800" b="1" u="sng" dirty="0" smtClean="0">
              <a:solidFill>
                <a:srgbClr val="FFFFFF"/>
              </a:solidFill>
            </a:endParaRPr>
          </a:p>
          <a:p>
            <a:pPr marL="285750" lvl="0" indent="-285750">
              <a:buFontTx/>
              <a:buChar char="-"/>
            </a:pPr>
            <a:r>
              <a:rPr lang="en-US" sz="1500" b="1" dirty="0" smtClean="0">
                <a:solidFill>
                  <a:srgbClr val="FFFFFF"/>
                </a:solidFill>
              </a:rPr>
              <a:t>Binary or duration models</a:t>
            </a:r>
            <a:endParaRPr lang="en-US" sz="1500" b="1" dirty="0">
              <a:solidFill>
                <a:srgbClr val="FFFFFF"/>
              </a:solidFill>
            </a:endParaRPr>
          </a:p>
        </p:txBody>
      </p:sp>
      <p:cxnSp>
        <p:nvCxnSpPr>
          <p:cNvPr id="39" name="Gerade Verbindung mit Pfeil 37"/>
          <p:cNvCxnSpPr>
            <a:cxnSpLocks noChangeShapeType="1"/>
          </p:cNvCxnSpPr>
          <p:nvPr/>
        </p:nvCxnSpPr>
        <p:spPr bwMode="auto">
          <a:xfrm flipH="1" flipV="1">
            <a:off x="6223000" y="1890889"/>
            <a:ext cx="14111" cy="2032001"/>
          </a:xfrm>
          <a:prstGeom prst="straightConnector1">
            <a:avLst/>
          </a:prstGeom>
          <a:noFill/>
          <a:ln w="76200" cmpd="sng" algn="ctr">
            <a:solidFill>
              <a:schemeClr val="tx1"/>
            </a:solidFill>
            <a:round/>
            <a:headEnd type="none"/>
            <a:tailEnd type="stealth" w="med" len="med"/>
          </a:ln>
          <a:extLst>
            <a:ext uri="{909E8E84-426E-40DD-AFC4-6F175D3DCCD1}">
              <a14:hiddenFill xmlns:a14="http://schemas.microsoft.com/office/drawing/2010/main">
                <a:noFill/>
              </a14:hiddenFill>
            </a:ext>
          </a:extLst>
        </p:spPr>
      </p:cxnSp>
      <p:sp>
        <p:nvSpPr>
          <p:cNvPr id="40" name="Oval 12"/>
          <p:cNvSpPr>
            <a:spLocks noChangeArrowheads="1"/>
          </p:cNvSpPr>
          <p:nvPr/>
        </p:nvSpPr>
        <p:spPr bwMode="auto">
          <a:xfrm>
            <a:off x="5944072" y="3972473"/>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41" name="Oval 12"/>
          <p:cNvSpPr>
            <a:spLocks noChangeArrowheads="1"/>
          </p:cNvSpPr>
          <p:nvPr/>
        </p:nvSpPr>
        <p:spPr bwMode="auto">
          <a:xfrm>
            <a:off x="5898916" y="1641317"/>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42" name="Text Box 12"/>
          <p:cNvSpPr txBox="1">
            <a:spLocks noChangeArrowheads="1"/>
          </p:cNvSpPr>
          <p:nvPr/>
        </p:nvSpPr>
        <p:spPr bwMode="auto">
          <a:xfrm rot="16200000">
            <a:off x="4565474" y="2556023"/>
            <a:ext cx="240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dirty="0" smtClean="0"/>
              <a:t>Risk of remaining long-term unemployed</a:t>
            </a:r>
            <a:endParaRPr lang="en-GB" sz="1200" b="1" dirty="0"/>
          </a:p>
        </p:txBody>
      </p:sp>
      <p:sp>
        <p:nvSpPr>
          <p:cNvPr id="43" name="Abgerundetes Rechteck 2"/>
          <p:cNvSpPr/>
          <p:nvPr/>
        </p:nvSpPr>
        <p:spPr bwMode="auto">
          <a:xfrm>
            <a:off x="7157157" y="1258713"/>
            <a:ext cx="1727200" cy="39228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800" b="1" u="sng" dirty="0" smtClean="0"/>
              <a:t>Outcomes</a:t>
            </a:r>
          </a:p>
        </p:txBody>
      </p:sp>
      <p:sp>
        <p:nvSpPr>
          <p:cNvPr id="44" name="Abgerundetes Rechteck 2"/>
          <p:cNvSpPr/>
          <p:nvPr/>
        </p:nvSpPr>
        <p:spPr bwMode="auto">
          <a:xfrm>
            <a:off x="7140223" y="1933223"/>
            <a:ext cx="1727200" cy="53622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lvl="0" algn="ctr"/>
            <a:r>
              <a:rPr lang="en-US" sz="1500" b="1" u="sng" dirty="0" smtClean="0"/>
              <a:t>Little chance of reemployment</a:t>
            </a:r>
          </a:p>
        </p:txBody>
      </p:sp>
      <p:sp>
        <p:nvSpPr>
          <p:cNvPr id="45" name="Abgerundetes Rechteck 2"/>
          <p:cNvSpPr/>
          <p:nvPr/>
        </p:nvSpPr>
        <p:spPr bwMode="auto">
          <a:xfrm>
            <a:off x="7151513" y="2537179"/>
            <a:ext cx="1727200" cy="53622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lvl="0" algn="ctr"/>
            <a:r>
              <a:rPr lang="en-US" sz="1500" b="1" u="sng" dirty="0" smtClean="0"/>
              <a:t>Better chance of reemployment</a:t>
            </a:r>
          </a:p>
        </p:txBody>
      </p:sp>
      <p:sp>
        <p:nvSpPr>
          <p:cNvPr id="46" name="Abgerundetes Rechteck 2"/>
          <p:cNvSpPr/>
          <p:nvPr/>
        </p:nvSpPr>
        <p:spPr bwMode="auto">
          <a:xfrm>
            <a:off x="7162800" y="3141134"/>
            <a:ext cx="1727200" cy="536221"/>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400" b="1" u="sng" dirty="0" smtClean="0"/>
              <a:t>Improved chance of reemployment</a:t>
            </a:r>
          </a:p>
        </p:txBody>
      </p:sp>
      <p:sp>
        <p:nvSpPr>
          <p:cNvPr id="47" name="Abgerundetes Rechteck 2"/>
          <p:cNvSpPr/>
          <p:nvPr/>
        </p:nvSpPr>
        <p:spPr bwMode="auto">
          <a:xfrm>
            <a:off x="7145867" y="3759201"/>
            <a:ext cx="1727200" cy="536221"/>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anchor="ctr"/>
          <a:lstStyle/>
          <a:p>
            <a:pPr lvl="0" algn="ctr"/>
            <a:r>
              <a:rPr lang="en-US" sz="1400" b="1" u="sng" dirty="0" smtClean="0"/>
              <a:t>Best chance of reemployment  </a:t>
            </a:r>
          </a:p>
        </p:txBody>
      </p:sp>
      <p:sp>
        <p:nvSpPr>
          <p:cNvPr id="48" name="AutoShape 10"/>
          <p:cNvSpPr>
            <a:spLocks noChangeArrowheads="1"/>
          </p:cNvSpPr>
          <p:nvPr/>
        </p:nvSpPr>
        <p:spPr bwMode="auto">
          <a:xfrm rot="5400000">
            <a:off x="7922461" y="1515757"/>
            <a:ext cx="270319" cy="649288"/>
          </a:xfrm>
          <a:prstGeom prst="rightArrow">
            <a:avLst>
              <a:gd name="adj1" fmla="val 50000"/>
              <a:gd name="adj2" fmla="val 38814"/>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 name="Picture 2"/>
          <p:cNvPicPr>
            <a:picLocks noChangeAspect="1"/>
          </p:cNvPicPr>
          <p:nvPr/>
        </p:nvPicPr>
        <p:blipFill>
          <a:blip r:embed="rId4"/>
          <a:stretch>
            <a:fillRect/>
          </a:stretch>
        </p:blipFill>
        <p:spPr>
          <a:xfrm>
            <a:off x="684237" y="4332112"/>
            <a:ext cx="1706184" cy="1732843"/>
          </a:xfrm>
          <a:prstGeom prst="rect">
            <a:avLst/>
          </a:prstGeom>
        </p:spPr>
      </p:pic>
      <p:pic>
        <p:nvPicPr>
          <p:cNvPr id="5" name="Picture 4"/>
          <p:cNvPicPr>
            <a:picLocks noChangeAspect="1"/>
          </p:cNvPicPr>
          <p:nvPr/>
        </p:nvPicPr>
        <p:blipFill>
          <a:blip r:embed="rId5"/>
          <a:stretch>
            <a:fillRect/>
          </a:stretch>
        </p:blipFill>
        <p:spPr>
          <a:xfrm>
            <a:off x="3584223" y="4448527"/>
            <a:ext cx="1777999" cy="1774473"/>
          </a:xfrm>
          <a:prstGeom prst="rect">
            <a:avLst/>
          </a:prstGeom>
        </p:spPr>
      </p:pic>
    </p:spTree>
    <p:extLst>
      <p:ext uri="{BB962C8B-B14F-4D97-AF65-F5344CB8AC3E}">
        <p14:creationId xmlns:p14="http://schemas.microsoft.com/office/powerpoint/2010/main" val="275179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4D82D46-FEF5-5D45-BECA-0E31D06D03EC}" type="slidenum">
              <a:rPr lang="en-US" sz="1200">
                <a:latin typeface="Arial" charset="0"/>
              </a:rPr>
              <a:pPr eaLnBrk="1" hangingPunct="1"/>
              <a:t>21</a:t>
            </a:fld>
            <a:endParaRPr lang="en-US" sz="1200">
              <a:latin typeface="Arial" charset="0"/>
            </a:endParaRPr>
          </a:p>
        </p:txBody>
      </p:sp>
      <p:grpSp>
        <p:nvGrpSpPr>
          <p:cNvPr id="22530" name="Group 15"/>
          <p:cNvGrpSpPr>
            <a:grpSpLocks/>
          </p:cNvGrpSpPr>
          <p:nvPr/>
        </p:nvGrpSpPr>
        <p:grpSpPr bwMode="auto">
          <a:xfrm>
            <a:off x="628223" y="1006475"/>
            <a:ext cx="8014127" cy="5597130"/>
            <a:chOff x="628745" y="949022"/>
            <a:chExt cx="8014122" cy="5598045"/>
          </a:xfrm>
        </p:grpSpPr>
        <p:sp>
          <p:nvSpPr>
            <p:cNvPr id="3" name="Rectangle 2"/>
            <p:cNvSpPr/>
            <p:nvPr/>
          </p:nvSpPr>
          <p:spPr>
            <a:xfrm>
              <a:off x="1332434" y="1318970"/>
              <a:ext cx="6505571" cy="47537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22533" name="TextBox 3"/>
            <p:cNvSpPr txBox="1">
              <a:spLocks noChangeArrowheads="1"/>
            </p:cNvSpPr>
            <p:nvPr/>
          </p:nvSpPr>
          <p:spPr bwMode="auto">
            <a:xfrm>
              <a:off x="3498867" y="6177735"/>
              <a:ext cx="2172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a:latin typeface="Arial" charset="0"/>
                </a:rPr>
                <a:t>Intensity of Support</a:t>
              </a:r>
            </a:p>
          </p:txBody>
        </p:sp>
        <p:sp>
          <p:nvSpPr>
            <p:cNvPr id="22534" name="TextBox 4"/>
            <p:cNvSpPr txBox="1">
              <a:spLocks noChangeArrowheads="1"/>
            </p:cNvSpPr>
            <p:nvPr/>
          </p:nvSpPr>
          <p:spPr bwMode="auto">
            <a:xfrm rot="16200000">
              <a:off x="-961665" y="3504863"/>
              <a:ext cx="3813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dirty="0">
                  <a:latin typeface="Arial" charset="0"/>
                </a:rPr>
                <a:t>Client Distance from Labour Market</a:t>
              </a:r>
            </a:p>
          </p:txBody>
        </p:sp>
        <p:sp>
          <p:nvSpPr>
            <p:cNvPr id="22535" name="TextBox 5"/>
            <p:cNvSpPr txBox="1">
              <a:spLocks noChangeArrowheads="1"/>
            </p:cNvSpPr>
            <p:nvPr/>
          </p:nvSpPr>
          <p:spPr bwMode="auto">
            <a:xfrm>
              <a:off x="702542" y="1318354"/>
              <a:ext cx="569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b="1" dirty="0">
                  <a:latin typeface="Arial" charset="0"/>
                </a:rPr>
                <a:t>Far</a:t>
              </a:r>
            </a:p>
          </p:txBody>
        </p:sp>
        <p:sp>
          <p:nvSpPr>
            <p:cNvPr id="22536" name="TextBox 6"/>
            <p:cNvSpPr txBox="1">
              <a:spLocks noChangeArrowheads="1"/>
            </p:cNvSpPr>
            <p:nvPr/>
          </p:nvSpPr>
          <p:spPr bwMode="auto">
            <a:xfrm>
              <a:off x="7184534" y="6151618"/>
              <a:ext cx="835497" cy="3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b="1" dirty="0">
                  <a:latin typeface="Arial" charset="0"/>
                </a:rPr>
                <a:t>High</a:t>
              </a:r>
            </a:p>
          </p:txBody>
        </p:sp>
        <p:sp>
          <p:nvSpPr>
            <p:cNvPr id="22537" name="TextBox 7"/>
            <p:cNvSpPr txBox="1">
              <a:spLocks noChangeArrowheads="1"/>
            </p:cNvSpPr>
            <p:nvPr/>
          </p:nvSpPr>
          <p:spPr bwMode="auto">
            <a:xfrm>
              <a:off x="1271837" y="6152222"/>
              <a:ext cx="720910" cy="3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b="1" dirty="0">
                  <a:latin typeface="Arial" charset="0"/>
                </a:rPr>
                <a:t>Low</a:t>
              </a:r>
            </a:p>
          </p:txBody>
        </p:sp>
        <p:sp>
          <p:nvSpPr>
            <p:cNvPr id="22538" name="TextBox 8"/>
            <p:cNvSpPr txBox="1">
              <a:spLocks noChangeArrowheads="1"/>
            </p:cNvSpPr>
            <p:nvPr/>
          </p:nvSpPr>
          <p:spPr bwMode="auto">
            <a:xfrm>
              <a:off x="628745" y="5808403"/>
              <a:ext cx="727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b="1" dirty="0">
                  <a:latin typeface="Arial" charset="0"/>
                </a:rPr>
                <a:t>Near</a:t>
              </a:r>
            </a:p>
          </p:txBody>
        </p:sp>
        <p:cxnSp>
          <p:nvCxnSpPr>
            <p:cNvPr id="11" name="Straight Arrow Connector 10"/>
            <p:cNvCxnSpPr/>
            <p:nvPr/>
          </p:nvCxnSpPr>
          <p:spPr>
            <a:xfrm flipV="1">
              <a:off x="1356246" y="1939784"/>
              <a:ext cx="5380035" cy="409324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540" name="TextBox 11"/>
            <p:cNvSpPr txBox="1">
              <a:spLocks noChangeArrowheads="1"/>
            </p:cNvSpPr>
            <p:nvPr/>
          </p:nvSpPr>
          <p:spPr bwMode="auto">
            <a:xfrm>
              <a:off x="1628932" y="5713760"/>
              <a:ext cx="1142559" cy="3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600" dirty="0">
                  <a:latin typeface="Arial" charset="0"/>
                </a:rPr>
                <a:t>Self-Serve</a:t>
              </a:r>
            </a:p>
          </p:txBody>
        </p:sp>
        <p:sp>
          <p:nvSpPr>
            <p:cNvPr id="22541" name="TextBox 12"/>
            <p:cNvSpPr txBox="1">
              <a:spLocks noChangeArrowheads="1"/>
            </p:cNvSpPr>
            <p:nvPr/>
          </p:nvSpPr>
          <p:spPr bwMode="auto">
            <a:xfrm>
              <a:off x="2694764" y="5003865"/>
              <a:ext cx="1222609" cy="3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600" dirty="0">
                  <a:latin typeface="Arial" charset="0"/>
                </a:rPr>
                <a:t>Job Search</a:t>
              </a:r>
            </a:p>
          </p:txBody>
        </p:sp>
        <p:sp>
          <p:nvSpPr>
            <p:cNvPr id="22542" name="TextBox 13"/>
            <p:cNvSpPr txBox="1">
              <a:spLocks noChangeArrowheads="1"/>
            </p:cNvSpPr>
            <p:nvPr/>
          </p:nvSpPr>
          <p:spPr bwMode="auto">
            <a:xfrm>
              <a:off x="3605349" y="4231370"/>
              <a:ext cx="3492260" cy="3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600" dirty="0">
                  <a:latin typeface="Arial" charset="0"/>
                </a:rPr>
                <a:t>Reference to P</a:t>
              </a:r>
              <a:r>
                <a:rPr lang="en-IE" sz="1600" dirty="0" smtClean="0">
                  <a:latin typeface="Arial" charset="0"/>
                </a:rPr>
                <a:t>ersonal </a:t>
              </a:r>
              <a:r>
                <a:rPr lang="en-IE" sz="1600" dirty="0">
                  <a:latin typeface="Arial" charset="0"/>
                </a:rPr>
                <a:t>D</a:t>
              </a:r>
              <a:r>
                <a:rPr lang="en-IE" sz="1600" dirty="0" smtClean="0">
                  <a:latin typeface="Arial" charset="0"/>
                </a:rPr>
                <a:t>evelopment</a:t>
              </a:r>
              <a:endParaRPr lang="en-IE" sz="1600" dirty="0">
                <a:latin typeface="Arial" charset="0"/>
              </a:endParaRPr>
            </a:p>
          </p:txBody>
        </p:sp>
        <p:sp>
          <p:nvSpPr>
            <p:cNvPr id="22543" name="TextBox 14"/>
            <p:cNvSpPr txBox="1">
              <a:spLocks noChangeArrowheads="1"/>
            </p:cNvSpPr>
            <p:nvPr/>
          </p:nvSpPr>
          <p:spPr bwMode="auto">
            <a:xfrm>
              <a:off x="5050616" y="3070562"/>
              <a:ext cx="1982245" cy="3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dirty="0" smtClean="0">
                  <a:latin typeface="Arial" charset="0"/>
                </a:rPr>
                <a:t> </a:t>
              </a:r>
              <a:r>
                <a:rPr lang="en-IE" sz="1600" dirty="0" smtClean="0">
                  <a:latin typeface="Arial" charset="0"/>
                </a:rPr>
                <a:t>Directive </a:t>
              </a:r>
              <a:r>
                <a:rPr lang="en-IE" sz="1600" dirty="0">
                  <a:latin typeface="Arial" charset="0"/>
                </a:rPr>
                <a:t>Guidance</a:t>
              </a:r>
            </a:p>
          </p:txBody>
        </p:sp>
        <p:cxnSp>
          <p:nvCxnSpPr>
            <p:cNvPr id="17" name="Straight Arrow Connector 16"/>
            <p:cNvCxnSpPr/>
            <p:nvPr/>
          </p:nvCxnSpPr>
          <p:spPr>
            <a:xfrm flipV="1">
              <a:off x="8209480" y="1782596"/>
              <a:ext cx="0" cy="41821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5" name="TextBox 17"/>
            <p:cNvSpPr txBox="1">
              <a:spLocks noChangeArrowheads="1"/>
            </p:cNvSpPr>
            <p:nvPr/>
          </p:nvSpPr>
          <p:spPr bwMode="auto">
            <a:xfrm rot="5400000">
              <a:off x="7064229" y="3790796"/>
              <a:ext cx="2787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IE" sz="1800" dirty="0">
                  <a:latin typeface="Arial" charset="0"/>
                </a:rPr>
                <a:t>Frequency of </a:t>
              </a:r>
              <a:r>
                <a:rPr lang="en-IE" sz="1800" dirty="0" smtClean="0">
                  <a:latin typeface="Arial" charset="0"/>
                </a:rPr>
                <a:t>Intervention</a:t>
              </a:r>
              <a:endParaRPr lang="en-IE" sz="1800" dirty="0">
                <a:latin typeface="Arial" charset="0"/>
              </a:endParaRPr>
            </a:p>
          </p:txBody>
        </p:sp>
        <p:sp>
          <p:nvSpPr>
            <p:cNvPr id="22546" name="TextBox 18"/>
            <p:cNvSpPr txBox="1">
              <a:spLocks noChangeArrowheads="1"/>
            </p:cNvSpPr>
            <p:nvPr/>
          </p:nvSpPr>
          <p:spPr bwMode="auto">
            <a:xfrm>
              <a:off x="1024371" y="949022"/>
              <a:ext cx="184666" cy="3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IE" sz="1800" u="sng" dirty="0">
                <a:solidFill>
                  <a:srgbClr val="002060"/>
                </a:solidFill>
                <a:latin typeface="Arial" charset="0"/>
              </a:endParaRPr>
            </a:p>
          </p:txBody>
        </p:sp>
      </p:grpSp>
      <p:sp>
        <p:nvSpPr>
          <p:cNvPr id="22531" name="Title 9"/>
          <p:cNvSpPr>
            <a:spLocks noGrp="1"/>
          </p:cNvSpPr>
          <p:nvPr>
            <p:ph type="title" idx="4294967295"/>
          </p:nvPr>
        </p:nvSpPr>
        <p:spPr>
          <a:xfrm>
            <a:off x="430213" y="-63500"/>
            <a:ext cx="8229600" cy="1143000"/>
          </a:xfrm>
          <a:prstGeom prst="rect">
            <a:avLst/>
          </a:prstGeom>
        </p:spPr>
        <p:txBody>
          <a:bodyPr>
            <a:normAutofit/>
          </a:bodyPr>
          <a:lstStyle/>
          <a:p>
            <a:r>
              <a:rPr lang="en-IE" sz="3000" dirty="0" smtClean="0">
                <a:solidFill>
                  <a:schemeClr val="bg1"/>
                </a:solidFill>
                <a:latin typeface="Calibri" charset="0"/>
              </a:rPr>
              <a:t>Intervention strategies by client profile and support intensity  </a:t>
            </a:r>
            <a:endParaRPr lang="en-IE" sz="3000" dirty="0">
              <a:solidFill>
                <a:schemeClr val="bg1"/>
              </a:solidFill>
              <a:latin typeface="Calibri" charset="0"/>
            </a:endParaRPr>
          </a:p>
        </p:txBody>
      </p:sp>
      <p:sp>
        <p:nvSpPr>
          <p:cNvPr id="21" name="Oval 23"/>
          <p:cNvSpPr>
            <a:spLocks noChangeArrowheads="1"/>
          </p:cNvSpPr>
          <p:nvPr/>
        </p:nvSpPr>
        <p:spPr bwMode="auto">
          <a:xfrm>
            <a:off x="1518735" y="1456531"/>
            <a:ext cx="1818241" cy="149462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22" name="Text Box 27"/>
          <p:cNvSpPr txBox="1">
            <a:spLocks noChangeArrowheads="1"/>
          </p:cNvSpPr>
          <p:nvPr/>
        </p:nvSpPr>
        <p:spPr bwMode="auto">
          <a:xfrm>
            <a:off x="1614300" y="1973008"/>
            <a:ext cx="1594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20000"/>
              </a:spcBef>
              <a:spcAft>
                <a:spcPct val="0"/>
              </a:spcAft>
              <a:defRPr sz="2200">
                <a:solidFill>
                  <a:schemeClr val="tx1"/>
                </a:solidFill>
                <a:latin typeface="Arial" charset="0"/>
                <a:ea typeface="ＭＳ Ｐゴシック" charset="0"/>
              </a:defRPr>
            </a:lvl6pPr>
            <a:lvl7pPr marL="2971800" indent="-228600" eaLnBrk="0" fontAlgn="base" hangingPunct="0">
              <a:spcBef>
                <a:spcPct val="20000"/>
              </a:spcBef>
              <a:spcAft>
                <a:spcPct val="0"/>
              </a:spcAft>
              <a:defRPr sz="2200">
                <a:solidFill>
                  <a:schemeClr val="tx1"/>
                </a:solidFill>
                <a:latin typeface="Arial" charset="0"/>
                <a:ea typeface="ＭＳ Ｐゴシック" charset="0"/>
              </a:defRPr>
            </a:lvl7pPr>
            <a:lvl8pPr marL="3429000" indent="-228600" eaLnBrk="0" fontAlgn="base" hangingPunct="0">
              <a:spcBef>
                <a:spcPct val="20000"/>
              </a:spcBef>
              <a:spcAft>
                <a:spcPct val="0"/>
              </a:spcAft>
              <a:defRPr sz="2200">
                <a:solidFill>
                  <a:schemeClr val="tx1"/>
                </a:solidFill>
                <a:latin typeface="Arial" charset="0"/>
                <a:ea typeface="ＭＳ Ｐゴシック" charset="0"/>
              </a:defRPr>
            </a:lvl8pPr>
            <a:lvl9pPr marL="3886200" indent="-228600" eaLnBrk="0" fontAlgn="base" hangingPunct="0">
              <a:spcBef>
                <a:spcPct val="20000"/>
              </a:spcBef>
              <a:spcAft>
                <a:spcPct val="0"/>
              </a:spcAft>
              <a:defRPr sz="2200">
                <a:solidFill>
                  <a:schemeClr val="tx1"/>
                </a:solidFill>
                <a:latin typeface="Arial" charset="0"/>
                <a:ea typeface="ＭＳ Ｐゴシック" charset="0"/>
              </a:defRPr>
            </a:lvl9pPr>
          </a:lstStyle>
          <a:p>
            <a:r>
              <a:rPr lang="sv-SE" sz="1200" b="1" dirty="0" smtClean="0"/>
              <a:t>          </a:t>
            </a:r>
            <a:r>
              <a:rPr lang="sv-SE" sz="1200" b="1" dirty="0" err="1" smtClean="0"/>
              <a:t>Missed</a:t>
            </a:r>
            <a:endParaRPr lang="sv-SE" sz="1200" b="1" dirty="0" smtClean="0"/>
          </a:p>
          <a:p>
            <a:pPr algn="ctr"/>
            <a:r>
              <a:rPr lang="sv-SE" sz="1200" b="1" dirty="0" err="1" smtClean="0"/>
              <a:t>opportunities</a:t>
            </a:r>
            <a:endParaRPr lang="sv-SE" sz="1200" b="1" dirty="0"/>
          </a:p>
        </p:txBody>
      </p:sp>
      <p:sp>
        <p:nvSpPr>
          <p:cNvPr id="23" name="Oval 23"/>
          <p:cNvSpPr>
            <a:spLocks noChangeArrowheads="1"/>
          </p:cNvSpPr>
          <p:nvPr/>
        </p:nvSpPr>
        <p:spPr bwMode="auto">
          <a:xfrm>
            <a:off x="5969439" y="4634718"/>
            <a:ext cx="1818241" cy="149462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Text Box 27"/>
          <p:cNvSpPr txBox="1">
            <a:spLocks noChangeArrowheads="1"/>
          </p:cNvSpPr>
          <p:nvPr/>
        </p:nvSpPr>
        <p:spPr bwMode="auto">
          <a:xfrm>
            <a:off x="6279444" y="5160664"/>
            <a:ext cx="1195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20000"/>
              </a:spcBef>
              <a:spcAft>
                <a:spcPct val="0"/>
              </a:spcAft>
              <a:defRPr sz="2200">
                <a:solidFill>
                  <a:schemeClr val="tx1"/>
                </a:solidFill>
                <a:latin typeface="Arial" charset="0"/>
                <a:ea typeface="ＭＳ Ｐゴシック" charset="0"/>
              </a:defRPr>
            </a:lvl6pPr>
            <a:lvl7pPr marL="2971800" indent="-228600" eaLnBrk="0" fontAlgn="base" hangingPunct="0">
              <a:spcBef>
                <a:spcPct val="20000"/>
              </a:spcBef>
              <a:spcAft>
                <a:spcPct val="0"/>
              </a:spcAft>
              <a:defRPr sz="2200">
                <a:solidFill>
                  <a:schemeClr val="tx1"/>
                </a:solidFill>
                <a:latin typeface="Arial" charset="0"/>
                <a:ea typeface="ＭＳ Ｐゴシック" charset="0"/>
              </a:defRPr>
            </a:lvl7pPr>
            <a:lvl8pPr marL="3429000" indent="-228600" eaLnBrk="0" fontAlgn="base" hangingPunct="0">
              <a:spcBef>
                <a:spcPct val="20000"/>
              </a:spcBef>
              <a:spcAft>
                <a:spcPct val="0"/>
              </a:spcAft>
              <a:defRPr sz="2200">
                <a:solidFill>
                  <a:schemeClr val="tx1"/>
                </a:solidFill>
                <a:latin typeface="Arial" charset="0"/>
                <a:ea typeface="ＭＳ Ｐゴシック" charset="0"/>
              </a:defRPr>
            </a:lvl8pPr>
            <a:lvl9pPr marL="3886200" indent="-228600" eaLnBrk="0" fontAlgn="base" hangingPunct="0">
              <a:spcBef>
                <a:spcPct val="20000"/>
              </a:spcBef>
              <a:spcAft>
                <a:spcPct val="0"/>
              </a:spcAft>
              <a:defRPr sz="2200">
                <a:solidFill>
                  <a:schemeClr val="tx1"/>
                </a:solidFill>
                <a:latin typeface="Arial" charset="0"/>
                <a:ea typeface="ＭＳ Ｐゴシック" charset="0"/>
              </a:defRPr>
            </a:lvl9pPr>
          </a:lstStyle>
          <a:p>
            <a:pPr algn="ctr"/>
            <a:r>
              <a:rPr lang="sv-SE" sz="1200" b="1" dirty="0" err="1" smtClean="0"/>
              <a:t>Wasted</a:t>
            </a:r>
            <a:endParaRPr lang="sv-SE" sz="1200" b="1" dirty="0" smtClean="0"/>
          </a:p>
          <a:p>
            <a:pPr algn="ctr"/>
            <a:r>
              <a:rPr lang="sv-SE" sz="1200" b="1" dirty="0" err="1" smtClean="0"/>
              <a:t>resources</a:t>
            </a:r>
            <a:endParaRPr lang="sv-SE" sz="1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200" y="1756321"/>
            <a:ext cx="1743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bgerundetes Rechteck 2"/>
          <p:cNvSpPr/>
          <p:nvPr/>
        </p:nvSpPr>
        <p:spPr bwMode="auto">
          <a:xfrm>
            <a:off x="3305548" y="2915509"/>
            <a:ext cx="1727200" cy="53622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lvl="0" algn="ctr"/>
            <a:r>
              <a:rPr lang="en-US" sz="1200" b="1" u="sng" dirty="0" smtClean="0"/>
              <a:t>Better chance of reemployment</a:t>
            </a:r>
          </a:p>
        </p:txBody>
      </p:sp>
      <p:sp>
        <p:nvSpPr>
          <p:cNvPr id="26" name="Abgerundetes Rechteck 2"/>
          <p:cNvSpPr/>
          <p:nvPr/>
        </p:nvSpPr>
        <p:spPr bwMode="auto">
          <a:xfrm>
            <a:off x="1907371" y="4090620"/>
            <a:ext cx="1727200" cy="536221"/>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nchor="ctr"/>
          <a:lstStyle/>
          <a:p>
            <a:pPr lvl="0" algn="ctr"/>
            <a:r>
              <a:rPr lang="en-US" sz="1200" b="1" u="sng" dirty="0" smtClean="0"/>
              <a:t>Improved chance of reemployment</a:t>
            </a:r>
          </a:p>
        </p:txBody>
      </p:sp>
      <p:sp>
        <p:nvSpPr>
          <p:cNvPr id="27" name="Abgerundetes Rechteck 2"/>
          <p:cNvSpPr/>
          <p:nvPr/>
        </p:nvSpPr>
        <p:spPr bwMode="auto">
          <a:xfrm>
            <a:off x="1097171" y="5306125"/>
            <a:ext cx="1597072" cy="430098"/>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anchor="ctr"/>
          <a:lstStyle/>
          <a:p>
            <a:pPr lvl="0" algn="ctr"/>
            <a:r>
              <a:rPr lang="en-US" sz="1200" b="1" u="sng" dirty="0" smtClean="0"/>
              <a:t>Best chance of reemployment  </a:t>
            </a:r>
          </a:p>
        </p:txBody>
      </p:sp>
      <p:sp>
        <p:nvSpPr>
          <p:cNvPr id="28" name="Pfeil nach rechts 19"/>
          <p:cNvSpPr>
            <a:spLocks noChangeArrowheads="1"/>
          </p:cNvSpPr>
          <p:nvPr/>
        </p:nvSpPr>
        <p:spPr bwMode="auto">
          <a:xfrm>
            <a:off x="3472745" y="1843970"/>
            <a:ext cx="1014590" cy="583142"/>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endParaRPr lang="en-US" sz="1150" dirty="0"/>
          </a:p>
        </p:txBody>
      </p:sp>
      <p:sp>
        <p:nvSpPr>
          <p:cNvPr id="29" name="Pfeil nach rechts 19"/>
          <p:cNvSpPr>
            <a:spLocks noChangeArrowheads="1"/>
          </p:cNvSpPr>
          <p:nvPr/>
        </p:nvSpPr>
        <p:spPr bwMode="auto">
          <a:xfrm rot="10800000">
            <a:off x="4754034" y="5199592"/>
            <a:ext cx="1014590" cy="583142"/>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endParaRPr lang="en-US" sz="1150" dirty="0"/>
          </a:p>
        </p:txBody>
      </p:sp>
    </p:spTree>
    <p:extLst>
      <p:ext uri="{BB962C8B-B14F-4D97-AF65-F5344CB8AC3E}">
        <p14:creationId xmlns:p14="http://schemas.microsoft.com/office/powerpoint/2010/main" val="150141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06017" y="55563"/>
            <a:ext cx="9037983" cy="820737"/>
          </a:xfrm>
          <a:prstGeom prst="rect">
            <a:avLst/>
          </a:prstGeom>
        </p:spPr>
        <p:txBody>
          <a:bodyPr>
            <a:noAutofit/>
          </a:bodyPr>
          <a:lstStyle/>
          <a:p>
            <a:pPr eaLnBrk="1" hangingPunct="1"/>
            <a:r>
              <a:rPr lang="en-IE" sz="2800" dirty="0" smtClean="0">
                <a:solidFill>
                  <a:srgbClr val="FFFFFF"/>
                </a:solidFill>
                <a:latin typeface="Calibri" charset="0"/>
              </a:rPr>
              <a:t>Ireland: </a:t>
            </a:r>
            <a:r>
              <a:rPr lang="en-IE" sz="2800" dirty="0" smtClean="0">
                <a:solidFill>
                  <a:schemeClr val="bg1"/>
                </a:solidFill>
                <a:latin typeface="Calibri" charset="0"/>
              </a:rPr>
              <a:t>statistical profiling for case management intensity</a:t>
            </a:r>
            <a:endParaRPr lang="en-IE" sz="2800" dirty="0">
              <a:solidFill>
                <a:schemeClr val="bg1"/>
              </a:solidFill>
              <a:latin typeface="Calibri" charset="0"/>
            </a:endParaRPr>
          </a:p>
        </p:txBody>
      </p:sp>
      <p:sp>
        <p:nvSpPr>
          <p:cNvPr id="4" name="Curved Down Arrow 3"/>
          <p:cNvSpPr/>
          <p:nvPr/>
        </p:nvSpPr>
        <p:spPr>
          <a:xfrm>
            <a:off x="2066918" y="922527"/>
            <a:ext cx="3210638" cy="71436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Curved Down Arrow 45"/>
          <p:cNvSpPr/>
          <p:nvPr/>
        </p:nvSpPr>
        <p:spPr>
          <a:xfrm>
            <a:off x="2449391" y="947463"/>
            <a:ext cx="3999387" cy="64709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Curved Down Arrow 46"/>
          <p:cNvSpPr/>
          <p:nvPr/>
        </p:nvSpPr>
        <p:spPr>
          <a:xfrm>
            <a:off x="2290330" y="929795"/>
            <a:ext cx="5527226" cy="70709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9" name="Picture 48"/>
          <p:cNvPicPr/>
          <p:nvPr/>
        </p:nvPicPr>
        <p:blipFill>
          <a:blip r:embed="rId3">
            <a:extLst>
              <a:ext uri="{28A0092B-C50C-407E-A947-70E740481C1C}">
                <a14:useLocalDpi xmlns:a14="http://schemas.microsoft.com/office/drawing/2010/main"/>
              </a:ext>
            </a:extLst>
          </a:blip>
          <a:srcRect/>
          <a:stretch>
            <a:fillRect/>
          </a:stretch>
        </p:blipFill>
        <p:spPr bwMode="auto">
          <a:xfrm>
            <a:off x="1580446" y="1595684"/>
            <a:ext cx="6574825" cy="4867205"/>
          </a:xfrm>
          <a:prstGeom prst="rect">
            <a:avLst/>
          </a:prstGeom>
          <a:noFill/>
          <a:ln>
            <a:noFill/>
          </a:ln>
        </p:spPr>
      </p:pic>
      <p:sp>
        <p:nvSpPr>
          <p:cNvPr id="7" name="Rechteck 9"/>
          <p:cNvSpPr>
            <a:spLocks noChangeArrowheads="1"/>
          </p:cNvSpPr>
          <p:nvPr/>
        </p:nvSpPr>
        <p:spPr bwMode="auto">
          <a:xfrm>
            <a:off x="4303889" y="2102555"/>
            <a:ext cx="1270000" cy="578556"/>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8" name="Rechteck 9"/>
          <p:cNvSpPr>
            <a:spLocks noChangeArrowheads="1"/>
          </p:cNvSpPr>
          <p:nvPr/>
        </p:nvSpPr>
        <p:spPr bwMode="auto">
          <a:xfrm>
            <a:off x="5655734" y="2113844"/>
            <a:ext cx="1270000" cy="567267"/>
          </a:xfrm>
          <a:prstGeom prst="rect">
            <a:avLst/>
          </a:prstGeom>
          <a:noFill/>
          <a:ln w="38100" cmpd="sng"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9" name="Rechteck 9"/>
          <p:cNvSpPr>
            <a:spLocks noChangeArrowheads="1"/>
          </p:cNvSpPr>
          <p:nvPr/>
        </p:nvSpPr>
        <p:spPr bwMode="auto">
          <a:xfrm>
            <a:off x="6993466" y="2082799"/>
            <a:ext cx="1317977" cy="584201"/>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0" name="Rechteck 9"/>
          <p:cNvSpPr>
            <a:spLocks noChangeArrowheads="1"/>
          </p:cNvSpPr>
          <p:nvPr/>
        </p:nvSpPr>
        <p:spPr bwMode="auto">
          <a:xfrm>
            <a:off x="4329289" y="2734733"/>
            <a:ext cx="1244600" cy="1131712"/>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1" name="Rechteck 9"/>
          <p:cNvSpPr>
            <a:spLocks noChangeArrowheads="1"/>
          </p:cNvSpPr>
          <p:nvPr/>
        </p:nvSpPr>
        <p:spPr bwMode="auto">
          <a:xfrm>
            <a:off x="4340578" y="3959577"/>
            <a:ext cx="1270000" cy="1092201"/>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2" name="Rechteck 9"/>
          <p:cNvSpPr>
            <a:spLocks noChangeArrowheads="1"/>
          </p:cNvSpPr>
          <p:nvPr/>
        </p:nvSpPr>
        <p:spPr bwMode="auto">
          <a:xfrm>
            <a:off x="4351866" y="5113866"/>
            <a:ext cx="1270000" cy="1334912"/>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3" name="Rechteck 9"/>
          <p:cNvSpPr>
            <a:spLocks noChangeArrowheads="1"/>
          </p:cNvSpPr>
          <p:nvPr/>
        </p:nvSpPr>
        <p:spPr bwMode="auto">
          <a:xfrm>
            <a:off x="5667024" y="2731911"/>
            <a:ext cx="1270000" cy="1148645"/>
          </a:xfrm>
          <a:prstGeom prst="rect">
            <a:avLst/>
          </a:prstGeom>
          <a:noFill/>
          <a:ln w="38100" cmpd="sng"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4" name="Rechteck 9"/>
          <p:cNvSpPr>
            <a:spLocks noChangeArrowheads="1"/>
          </p:cNvSpPr>
          <p:nvPr/>
        </p:nvSpPr>
        <p:spPr bwMode="auto">
          <a:xfrm>
            <a:off x="5672666" y="3984978"/>
            <a:ext cx="1284112" cy="1080911"/>
          </a:xfrm>
          <a:prstGeom prst="rect">
            <a:avLst/>
          </a:prstGeom>
          <a:noFill/>
          <a:ln w="38100" cmpd="sng"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5" name="Rechteck 9"/>
          <p:cNvSpPr>
            <a:spLocks noChangeArrowheads="1"/>
          </p:cNvSpPr>
          <p:nvPr/>
        </p:nvSpPr>
        <p:spPr bwMode="auto">
          <a:xfrm>
            <a:off x="5698067" y="5125156"/>
            <a:ext cx="1258711" cy="1337733"/>
          </a:xfrm>
          <a:prstGeom prst="rect">
            <a:avLst/>
          </a:prstGeom>
          <a:noFill/>
          <a:ln w="38100" cmpd="sng"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6" name="Rechteck 9"/>
          <p:cNvSpPr>
            <a:spLocks noChangeArrowheads="1"/>
          </p:cNvSpPr>
          <p:nvPr/>
        </p:nvSpPr>
        <p:spPr bwMode="auto">
          <a:xfrm>
            <a:off x="7004755" y="2757309"/>
            <a:ext cx="1292577" cy="1123247"/>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7" name="Rechteck 9"/>
          <p:cNvSpPr>
            <a:spLocks noChangeArrowheads="1"/>
          </p:cNvSpPr>
          <p:nvPr/>
        </p:nvSpPr>
        <p:spPr bwMode="auto">
          <a:xfrm>
            <a:off x="7030157" y="3968042"/>
            <a:ext cx="1270000" cy="1123247"/>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8" name="Rechteck 9"/>
          <p:cNvSpPr>
            <a:spLocks noChangeArrowheads="1"/>
          </p:cNvSpPr>
          <p:nvPr/>
        </p:nvSpPr>
        <p:spPr bwMode="auto">
          <a:xfrm>
            <a:off x="7041445" y="5108219"/>
            <a:ext cx="1270000" cy="1340559"/>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Tree>
    <p:extLst>
      <p:ext uri="{BB962C8B-B14F-4D97-AF65-F5344CB8AC3E}">
        <p14:creationId xmlns:p14="http://schemas.microsoft.com/office/powerpoint/2010/main" val="29899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8" y="76200"/>
            <a:ext cx="8664222" cy="914400"/>
          </a:xfrm>
        </p:spPr>
        <p:txBody>
          <a:bodyPr/>
          <a:lstStyle/>
          <a:p>
            <a:r>
              <a:rPr lang="en-US" sz="3200" dirty="0" smtClean="0">
                <a:solidFill>
                  <a:srgbClr val="FFFFFF"/>
                </a:solidFill>
                <a:latin typeface="Calibri" charset="0"/>
              </a:rPr>
              <a:t>Sweden: </a:t>
            </a:r>
            <a:r>
              <a:rPr lang="en-US" sz="3200" dirty="0" smtClean="0">
                <a:solidFill>
                  <a:schemeClr val="bg1"/>
                </a:solidFill>
                <a:latin typeface="Calibri" charset="0"/>
              </a:rPr>
              <a:t>statistical profiling for ALMP prioritization</a:t>
            </a:r>
            <a:endParaRPr lang="en-US" sz="3200" dirty="0"/>
          </a:p>
        </p:txBody>
      </p:sp>
      <p:sp>
        <p:nvSpPr>
          <p:cNvPr id="4" name="Slide Number Placeholder 3"/>
          <p:cNvSpPr>
            <a:spLocks noGrp="1"/>
          </p:cNvSpPr>
          <p:nvPr>
            <p:ph type="sldNum" sz="quarter" idx="10"/>
          </p:nvPr>
        </p:nvSpPr>
        <p:spPr/>
        <p:txBody>
          <a:bodyPr/>
          <a:lstStyle/>
          <a:p>
            <a:fld id="{7F276349-98CA-4977-9E07-A143164D2180}" type="slidenum">
              <a:rPr lang="en-US" smtClean="0"/>
              <a:pPr/>
              <a:t>23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3845123"/>
              </p:ext>
            </p:extLst>
          </p:nvPr>
        </p:nvGraphicFramePr>
        <p:xfrm>
          <a:off x="381000" y="1615440"/>
          <a:ext cx="8534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bwMode="auto">
          <a:xfrm rot="5400000">
            <a:off x="-1074420" y="3954780"/>
            <a:ext cx="5791200" cy="152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a:off x="1104900" y="3954780"/>
            <a:ext cx="5791200" cy="152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rot="5400000">
            <a:off x="3863340" y="3954780"/>
            <a:ext cx="5791200" cy="152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 y="1158240"/>
            <a:ext cx="1524000" cy="461665"/>
          </a:xfrm>
          <a:prstGeom prst="rect">
            <a:avLst/>
          </a:prstGeom>
          <a:noFill/>
        </p:spPr>
        <p:txBody>
          <a:bodyPr wrap="square" rtlCol="0">
            <a:spAutoFit/>
          </a:bodyPr>
          <a:lstStyle/>
          <a:p>
            <a:r>
              <a:rPr lang="en-US" sz="1200" b="1" dirty="0" smtClean="0"/>
              <a:t>Registration and initial interview </a:t>
            </a:r>
            <a:endParaRPr lang="en-US" sz="1200" b="1" dirty="0"/>
          </a:p>
        </p:txBody>
      </p:sp>
      <p:sp>
        <p:nvSpPr>
          <p:cNvPr id="15" name="TextBox 14"/>
          <p:cNvSpPr txBox="1"/>
          <p:nvPr/>
        </p:nvSpPr>
        <p:spPr>
          <a:xfrm>
            <a:off x="2164080" y="1173480"/>
            <a:ext cx="1661160" cy="461665"/>
          </a:xfrm>
          <a:prstGeom prst="rect">
            <a:avLst/>
          </a:prstGeom>
          <a:noFill/>
        </p:spPr>
        <p:txBody>
          <a:bodyPr wrap="square" rtlCol="0">
            <a:spAutoFit/>
          </a:bodyPr>
          <a:lstStyle/>
          <a:p>
            <a:r>
              <a:rPr lang="en-US" sz="1200" b="1" dirty="0" smtClean="0"/>
              <a:t>Statistical profiling model </a:t>
            </a:r>
            <a:endParaRPr lang="en-US" sz="1200" b="1" dirty="0"/>
          </a:p>
        </p:txBody>
      </p:sp>
      <p:sp>
        <p:nvSpPr>
          <p:cNvPr id="16" name="TextBox 15"/>
          <p:cNvSpPr txBox="1"/>
          <p:nvPr/>
        </p:nvSpPr>
        <p:spPr>
          <a:xfrm>
            <a:off x="4419600" y="1127761"/>
            <a:ext cx="2026920" cy="461665"/>
          </a:xfrm>
          <a:prstGeom prst="rect">
            <a:avLst/>
          </a:prstGeom>
          <a:noFill/>
        </p:spPr>
        <p:txBody>
          <a:bodyPr wrap="square" rtlCol="0">
            <a:spAutoFit/>
          </a:bodyPr>
          <a:lstStyle/>
          <a:p>
            <a:r>
              <a:rPr lang="en-US" sz="1200" b="1" dirty="0" smtClean="0"/>
              <a:t>Segmentation based on risk groups </a:t>
            </a:r>
            <a:endParaRPr lang="en-US" sz="1200" b="1" dirty="0"/>
          </a:p>
        </p:txBody>
      </p:sp>
      <p:sp>
        <p:nvSpPr>
          <p:cNvPr id="17" name="TextBox 16"/>
          <p:cNvSpPr txBox="1"/>
          <p:nvPr/>
        </p:nvSpPr>
        <p:spPr>
          <a:xfrm>
            <a:off x="6979920" y="1219201"/>
            <a:ext cx="2164080" cy="276999"/>
          </a:xfrm>
          <a:prstGeom prst="rect">
            <a:avLst/>
          </a:prstGeom>
          <a:noFill/>
        </p:spPr>
        <p:txBody>
          <a:bodyPr wrap="square" rtlCol="0">
            <a:spAutoFit/>
          </a:bodyPr>
          <a:lstStyle/>
          <a:p>
            <a:r>
              <a:rPr lang="en-US" sz="1200" b="1" dirty="0" smtClean="0"/>
              <a:t>Final caseworker decision</a:t>
            </a:r>
            <a:endParaRPr lang="en-US" sz="1200" b="1" dirty="0"/>
          </a:p>
        </p:txBody>
      </p:sp>
      <p:sp>
        <p:nvSpPr>
          <p:cNvPr id="13" name="Oval 23"/>
          <p:cNvSpPr>
            <a:spLocks noChangeArrowheads="1"/>
          </p:cNvSpPr>
          <p:nvPr/>
        </p:nvSpPr>
        <p:spPr bwMode="auto">
          <a:xfrm>
            <a:off x="7027336" y="4444999"/>
            <a:ext cx="1968198" cy="204804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22" name="Oval 23"/>
          <p:cNvSpPr>
            <a:spLocks noChangeArrowheads="1"/>
          </p:cNvSpPr>
          <p:nvPr/>
        </p:nvSpPr>
        <p:spPr bwMode="auto">
          <a:xfrm>
            <a:off x="4526847" y="4823177"/>
            <a:ext cx="1968198" cy="137160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23" name="Rechteck 9"/>
          <p:cNvSpPr>
            <a:spLocks noChangeArrowheads="1"/>
          </p:cNvSpPr>
          <p:nvPr/>
        </p:nvSpPr>
        <p:spPr bwMode="auto">
          <a:xfrm>
            <a:off x="155223" y="1157111"/>
            <a:ext cx="1481666" cy="578556"/>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24" name="Rechteck 9"/>
          <p:cNvSpPr>
            <a:spLocks noChangeArrowheads="1"/>
          </p:cNvSpPr>
          <p:nvPr/>
        </p:nvSpPr>
        <p:spPr bwMode="auto">
          <a:xfrm>
            <a:off x="2099734" y="1182510"/>
            <a:ext cx="1710266" cy="578556"/>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25" name="Rechteck 9"/>
          <p:cNvSpPr>
            <a:spLocks noChangeArrowheads="1"/>
          </p:cNvSpPr>
          <p:nvPr/>
        </p:nvSpPr>
        <p:spPr bwMode="auto">
          <a:xfrm>
            <a:off x="4354689" y="1165576"/>
            <a:ext cx="2079977" cy="541868"/>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26" name="Rechteck 9"/>
          <p:cNvSpPr>
            <a:spLocks noChangeArrowheads="1"/>
          </p:cNvSpPr>
          <p:nvPr/>
        </p:nvSpPr>
        <p:spPr bwMode="auto">
          <a:xfrm>
            <a:off x="6948312" y="1162754"/>
            <a:ext cx="2079977" cy="541868"/>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28" name="Pfeil nach rechts 19"/>
          <p:cNvSpPr>
            <a:spLocks noChangeArrowheads="1"/>
          </p:cNvSpPr>
          <p:nvPr/>
        </p:nvSpPr>
        <p:spPr bwMode="auto">
          <a:xfrm rot="16200000">
            <a:off x="5238400" y="6127220"/>
            <a:ext cx="562328"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endParaRPr lang="en-US" sz="1150" dirty="0"/>
          </a:p>
        </p:txBody>
      </p:sp>
      <p:sp>
        <p:nvSpPr>
          <p:cNvPr id="29" name="Pfeil nach rechts 19"/>
          <p:cNvSpPr>
            <a:spLocks noChangeArrowheads="1"/>
          </p:cNvSpPr>
          <p:nvPr/>
        </p:nvSpPr>
        <p:spPr bwMode="auto">
          <a:xfrm rot="5400000">
            <a:off x="7627408" y="3605565"/>
            <a:ext cx="661106"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endParaRPr lang="en-US" sz="1150" dirty="0"/>
          </a:p>
        </p:txBody>
      </p:sp>
      <p:sp>
        <p:nvSpPr>
          <p:cNvPr id="30" name="Ellipse 54"/>
          <p:cNvSpPr>
            <a:spLocks noChangeArrowheads="1"/>
          </p:cNvSpPr>
          <p:nvPr/>
        </p:nvSpPr>
        <p:spPr bwMode="auto">
          <a:xfrm>
            <a:off x="1694039" y="3800477"/>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1</a:t>
            </a:r>
          </a:p>
        </p:txBody>
      </p:sp>
      <p:sp>
        <p:nvSpPr>
          <p:cNvPr id="31" name="Ellipse 54"/>
          <p:cNvSpPr>
            <a:spLocks noChangeArrowheads="1"/>
          </p:cNvSpPr>
          <p:nvPr/>
        </p:nvSpPr>
        <p:spPr bwMode="auto">
          <a:xfrm>
            <a:off x="4090106" y="3797655"/>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smtClean="0">
                <a:solidFill>
                  <a:schemeClr val="bg1"/>
                </a:solidFill>
              </a:rPr>
              <a:t>2</a:t>
            </a:r>
            <a:endParaRPr lang="de-DE" sz="1400" b="1" dirty="0">
              <a:solidFill>
                <a:schemeClr val="bg1"/>
              </a:solidFill>
            </a:endParaRPr>
          </a:p>
        </p:txBody>
      </p:sp>
      <p:sp>
        <p:nvSpPr>
          <p:cNvPr id="32" name="Ellipse 54"/>
          <p:cNvSpPr>
            <a:spLocks noChangeArrowheads="1"/>
          </p:cNvSpPr>
          <p:nvPr/>
        </p:nvSpPr>
        <p:spPr bwMode="auto">
          <a:xfrm>
            <a:off x="6630106" y="5307544"/>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smtClean="0">
                <a:solidFill>
                  <a:schemeClr val="bg1"/>
                </a:solidFill>
              </a:rPr>
              <a:t>3</a:t>
            </a:r>
          </a:p>
        </p:txBody>
      </p:sp>
    </p:spTree>
    <p:extLst>
      <p:ext uri="{BB962C8B-B14F-4D97-AF65-F5344CB8AC3E}">
        <p14:creationId xmlns:p14="http://schemas.microsoft.com/office/powerpoint/2010/main" val="4233989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38444" cy="914400"/>
          </a:xfrm>
        </p:spPr>
        <p:txBody>
          <a:bodyPr/>
          <a:lstStyle/>
          <a:p>
            <a:r>
              <a:rPr lang="en-US" sz="4000" dirty="0" smtClean="0">
                <a:solidFill>
                  <a:schemeClr val="bg1"/>
                </a:solidFill>
              </a:rPr>
              <a:t>Assessment Support Tool</a:t>
            </a:r>
            <a:endParaRPr lang="en-US" sz="40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24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47" y="1354667"/>
            <a:ext cx="4790797" cy="547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437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6778" cy="914400"/>
          </a:xfrm>
        </p:spPr>
        <p:txBody>
          <a:bodyPr/>
          <a:lstStyle/>
          <a:p>
            <a:r>
              <a:rPr lang="en-US" sz="3200" dirty="0" smtClean="0">
                <a:solidFill>
                  <a:srgbClr val="FFFFFF"/>
                </a:solidFill>
              </a:rPr>
              <a:t>Australia: statistical profiling for steering private contractors </a:t>
            </a:r>
            <a:endParaRPr lang="en-US" sz="3200" dirty="0">
              <a:solidFill>
                <a:srgbClr val="FFFFFF"/>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25</a:t>
            </a:fld>
            <a:endParaRPr lang="en-US"/>
          </a:p>
        </p:txBody>
      </p:sp>
      <p:pic>
        <p:nvPicPr>
          <p:cNvPr id="6" name="Content Placeholder 5"/>
          <p:cNvPicPr>
            <a:picLocks noGrp="1"/>
          </p:cNvPicPr>
          <p:nvPr>
            <p:ph idx="1"/>
          </p:nvPr>
        </p:nvPicPr>
        <p:blipFill rotWithShape="1">
          <a:blip r:embed="rId3" cstate="print">
            <a:extLst>
              <a:ext uri="{28A0092B-C50C-407E-A947-70E740481C1C}">
                <a14:useLocalDpi xmlns:a14="http://schemas.microsoft.com/office/drawing/2010/main"/>
              </a:ext>
            </a:extLst>
          </a:blip>
          <a:srcRect t="2095" b="-95"/>
          <a:stretch/>
        </p:blipFill>
        <p:spPr bwMode="auto">
          <a:xfrm>
            <a:off x="889000" y="1213556"/>
            <a:ext cx="8071556" cy="5249334"/>
          </a:xfrm>
          <a:prstGeom prst="rect">
            <a:avLst/>
          </a:prstGeom>
          <a:noFill/>
          <a:ln>
            <a:noFill/>
          </a:ln>
        </p:spPr>
      </p:pic>
      <p:sp>
        <p:nvSpPr>
          <p:cNvPr id="5" name="Oval 23"/>
          <p:cNvSpPr>
            <a:spLocks noChangeArrowheads="1"/>
          </p:cNvSpPr>
          <p:nvPr/>
        </p:nvSpPr>
        <p:spPr bwMode="auto">
          <a:xfrm>
            <a:off x="956736" y="1535288"/>
            <a:ext cx="1968198" cy="137160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7" name="Rechteck 9"/>
          <p:cNvSpPr>
            <a:spLocks noChangeArrowheads="1"/>
          </p:cNvSpPr>
          <p:nvPr/>
        </p:nvSpPr>
        <p:spPr bwMode="auto">
          <a:xfrm>
            <a:off x="4430889" y="1185333"/>
            <a:ext cx="3654777" cy="691445"/>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8" name="Rechteck 9"/>
          <p:cNvSpPr>
            <a:spLocks noChangeArrowheads="1"/>
          </p:cNvSpPr>
          <p:nvPr/>
        </p:nvSpPr>
        <p:spPr bwMode="auto">
          <a:xfrm>
            <a:off x="4442178" y="1930400"/>
            <a:ext cx="3643489" cy="691445"/>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9" name="Rechteck 9"/>
          <p:cNvSpPr>
            <a:spLocks noChangeArrowheads="1"/>
          </p:cNvSpPr>
          <p:nvPr/>
        </p:nvSpPr>
        <p:spPr bwMode="auto">
          <a:xfrm>
            <a:off x="4425245" y="2590800"/>
            <a:ext cx="3654777" cy="691445"/>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0" name="Rechteck 9"/>
          <p:cNvSpPr>
            <a:spLocks noChangeArrowheads="1"/>
          </p:cNvSpPr>
          <p:nvPr/>
        </p:nvSpPr>
        <p:spPr bwMode="auto">
          <a:xfrm rot="5400000">
            <a:off x="6570133" y="2839155"/>
            <a:ext cx="4016022" cy="691445"/>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1" name="Rechteck 9"/>
          <p:cNvSpPr>
            <a:spLocks noChangeArrowheads="1"/>
          </p:cNvSpPr>
          <p:nvPr/>
        </p:nvSpPr>
        <p:spPr bwMode="auto">
          <a:xfrm>
            <a:off x="900289" y="3397955"/>
            <a:ext cx="7199489" cy="691445"/>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2" name="Rechteck 9"/>
          <p:cNvSpPr>
            <a:spLocks noChangeArrowheads="1"/>
          </p:cNvSpPr>
          <p:nvPr/>
        </p:nvSpPr>
        <p:spPr bwMode="auto">
          <a:xfrm>
            <a:off x="869244" y="4862688"/>
            <a:ext cx="2094089" cy="1332090"/>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3" name="Rechteck 9"/>
          <p:cNvSpPr>
            <a:spLocks noChangeArrowheads="1"/>
          </p:cNvSpPr>
          <p:nvPr/>
        </p:nvSpPr>
        <p:spPr bwMode="auto">
          <a:xfrm>
            <a:off x="4521200" y="4154310"/>
            <a:ext cx="3564467" cy="1109134"/>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4" name="Rechteck 9"/>
          <p:cNvSpPr>
            <a:spLocks noChangeArrowheads="1"/>
          </p:cNvSpPr>
          <p:nvPr/>
        </p:nvSpPr>
        <p:spPr bwMode="auto">
          <a:xfrm>
            <a:off x="4532489" y="5280377"/>
            <a:ext cx="3564467" cy="603956"/>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5" name="Rechteck 9"/>
          <p:cNvSpPr>
            <a:spLocks noChangeArrowheads="1"/>
          </p:cNvSpPr>
          <p:nvPr/>
        </p:nvSpPr>
        <p:spPr bwMode="auto">
          <a:xfrm>
            <a:off x="4543778" y="5912554"/>
            <a:ext cx="3564467" cy="550335"/>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
        <p:nvSpPr>
          <p:cNvPr id="16" name="Rechteck 9"/>
          <p:cNvSpPr>
            <a:spLocks noChangeArrowheads="1"/>
          </p:cNvSpPr>
          <p:nvPr/>
        </p:nvSpPr>
        <p:spPr bwMode="auto">
          <a:xfrm>
            <a:off x="8153401" y="5302954"/>
            <a:ext cx="807155" cy="1145824"/>
          </a:xfrm>
          <a:prstGeom prst="rect">
            <a:avLst/>
          </a:prstGeom>
          <a:noFill/>
          <a:ln w="38100" cmpd="sng"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endParaRPr lang="en-US"/>
          </a:p>
        </p:txBody>
      </p:sp>
    </p:spTree>
    <p:extLst>
      <p:ext uri="{BB962C8B-B14F-4D97-AF65-F5344CB8AC3E}">
        <p14:creationId xmlns:p14="http://schemas.microsoft.com/office/powerpoint/2010/main" val="4249082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62089"/>
            <a:ext cx="8424333" cy="914400"/>
          </a:xfrm>
        </p:spPr>
        <p:txBody>
          <a:bodyPr/>
          <a:lstStyle/>
          <a:p>
            <a:r>
              <a:rPr lang="en-US" sz="3200" dirty="0">
                <a:solidFill>
                  <a:srgbClr val="FFFFFF"/>
                </a:solidFill>
              </a:rPr>
              <a:t>Australia: statistical profiling for steering private contractors </a:t>
            </a:r>
            <a:endParaRPr lang="en-US" sz="3200" dirty="0"/>
          </a:p>
        </p:txBody>
      </p:sp>
      <p:sp>
        <p:nvSpPr>
          <p:cNvPr id="4" name="Slide Number Placeholder 3"/>
          <p:cNvSpPr>
            <a:spLocks noGrp="1"/>
          </p:cNvSpPr>
          <p:nvPr>
            <p:ph type="sldNum" sz="quarter" idx="10"/>
          </p:nvPr>
        </p:nvSpPr>
        <p:spPr/>
        <p:txBody>
          <a:bodyPr/>
          <a:lstStyle/>
          <a:p>
            <a:fld id="{7F276349-98CA-4977-9E07-A143164D2180}" type="slidenum">
              <a:rPr lang="en-US" smtClean="0"/>
              <a:pPr/>
              <a:t>26</a:t>
            </a:fld>
            <a:endParaRPr lang="en-US"/>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a:ext>
            </a:extLst>
          </a:blip>
          <a:srcRect l="229" r="229"/>
          <a:stretch>
            <a:fillRect/>
          </a:stretch>
        </p:blipFill>
        <p:spPr bwMode="auto">
          <a:xfrm>
            <a:off x="127000" y="1371600"/>
            <a:ext cx="8788400" cy="4794956"/>
          </a:xfrm>
          <a:prstGeom prst="rect">
            <a:avLst/>
          </a:prstGeom>
          <a:noFill/>
          <a:ln>
            <a:noFill/>
          </a:ln>
        </p:spPr>
      </p:pic>
    </p:spTree>
    <p:extLst>
      <p:ext uri="{BB962C8B-B14F-4D97-AF65-F5344CB8AC3E}">
        <p14:creationId xmlns:p14="http://schemas.microsoft.com/office/powerpoint/2010/main" val="819399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6944" cy="914400"/>
          </a:xfrm>
        </p:spPr>
        <p:txBody>
          <a:bodyPr>
            <a:normAutofit/>
          </a:bodyPr>
          <a:lstStyle/>
          <a:p>
            <a:r>
              <a:rPr lang="en-US" sz="3600" dirty="0" smtClean="0">
                <a:solidFill>
                  <a:schemeClr val="bg1"/>
                </a:solidFill>
              </a:rPr>
              <a:t>Outline</a:t>
            </a:r>
            <a:endParaRPr lang="en-US" sz="3600" dirty="0">
              <a:solidFill>
                <a:schemeClr val="bg1"/>
              </a:solidFill>
            </a:endParaRPr>
          </a:p>
        </p:txBody>
      </p:sp>
      <p:sp>
        <p:nvSpPr>
          <p:cNvPr id="3" name="Content Placeholder 2"/>
          <p:cNvSpPr>
            <a:spLocks noGrp="1"/>
          </p:cNvSpPr>
          <p:nvPr>
            <p:ph idx="1"/>
          </p:nvPr>
        </p:nvSpPr>
        <p:spPr>
          <a:xfrm>
            <a:off x="95694" y="1275907"/>
            <a:ext cx="9048306" cy="5353493"/>
          </a:xfrm>
          <a:prstGeom prst="flowChartProcess">
            <a:avLst/>
          </a:prstGeom>
        </p:spPr>
        <p:txBody>
          <a:bodyPr>
            <a:normAutofit/>
          </a:bodyPr>
          <a:lstStyle/>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Profiling in the context of activation </a:t>
            </a:r>
          </a:p>
          <a:p>
            <a:pPr marL="400050" lvl="1" indent="0">
              <a:spcBef>
                <a:spcPts val="0"/>
              </a:spcBef>
              <a:buNone/>
            </a:pPr>
            <a:endParaRPr lang="en-US" sz="2600" dirty="0" smtClean="0">
              <a:latin typeface="+mj-lt"/>
            </a:endParaRPr>
          </a:p>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a:latin typeface="+mj-lt"/>
              </a:rPr>
              <a:t>B</a:t>
            </a:r>
            <a:r>
              <a:rPr lang="en-US" sz="2600" dirty="0" smtClean="0">
                <a:latin typeface="+mj-lt"/>
              </a:rPr>
              <a:t>est practice profiling methods in OECD</a:t>
            </a:r>
          </a:p>
          <a:p>
            <a:pPr marL="0" indent="0">
              <a:spcBef>
                <a:spcPts val="0"/>
              </a:spcBef>
              <a:buNone/>
            </a:pPr>
            <a:endParaRPr lang="en-US" sz="2600" dirty="0" smtClean="0">
              <a:latin typeface="+mj-lt"/>
            </a:endParaRPr>
          </a:p>
          <a:p>
            <a:pPr marL="0"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Statistical profiling and applications </a:t>
            </a:r>
          </a:p>
          <a:p>
            <a:pPr marL="457200" indent="-457200">
              <a:spcBef>
                <a:spcPts val="0"/>
              </a:spcBef>
              <a:buAutoNum type="arabicPeriod"/>
            </a:pPr>
            <a:endParaRPr lang="en-US" sz="2600" dirty="0" smtClean="0">
              <a:latin typeface="+mj-lt"/>
            </a:endParaRPr>
          </a:p>
          <a:p>
            <a:pPr marL="457200" indent="-457200">
              <a:spcBef>
                <a:spcPts val="0"/>
              </a:spcBef>
              <a:buAutoNum type="arabicPeriod"/>
            </a:pPr>
            <a:endParaRPr lang="en-US" sz="2600" dirty="0" smtClean="0">
              <a:latin typeface="+mj-lt"/>
            </a:endParaRPr>
          </a:p>
          <a:p>
            <a:pPr marL="1257300" lvl="2" indent="-457200">
              <a:spcBef>
                <a:spcPts val="0"/>
              </a:spcBef>
              <a:buAutoNum type="arabicPeriod"/>
            </a:pPr>
            <a:r>
              <a:rPr lang="en-US" sz="2600" dirty="0" smtClean="0">
                <a:latin typeface="+mj-lt"/>
              </a:rPr>
              <a:t>Relevance for Western Balkans </a:t>
            </a: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242428171"/>
              </p:ext>
            </p:extLst>
          </p:nvPr>
        </p:nvGraphicFramePr>
        <p:xfrm>
          <a:off x="381001" y="5122334"/>
          <a:ext cx="8311444" cy="776110"/>
        </p:xfrm>
        <a:graphic>
          <a:graphicData uri="http://schemas.openxmlformats.org/drawingml/2006/table">
            <a:tbl>
              <a:tblPr/>
              <a:tblGrid>
                <a:gridCol w="8311444"/>
              </a:tblGrid>
              <a:tr h="776110">
                <a:tc>
                  <a:txBody>
                    <a:bodyPr/>
                    <a:lstStyle/>
                    <a:p>
                      <a:endParaRPr lang="en-US" dirty="0"/>
                    </a:p>
                  </a:txBody>
                  <a:tcPr>
                    <a:lnL w="57150" cmpd="sng">
                      <a:solidFill>
                        <a:srgbClr val="FF0000"/>
                      </a:solidFill>
                      <a:prstDash val="solid"/>
                    </a:lnL>
                    <a:lnR w="57150" cmpd="sng">
                      <a:solidFill>
                        <a:srgbClr val="FF0000"/>
                      </a:solidFill>
                      <a:prstDash val="solid"/>
                    </a:lnR>
                    <a:lnT w="57150" cmpd="sng">
                      <a:solidFill>
                        <a:srgbClr val="FF0000"/>
                      </a:solidFill>
                      <a:prstDash val="solid"/>
                    </a:lnT>
                    <a:lnB w="57150" cmpd="sng">
                      <a:solidFill>
                        <a:srgbClr val="FF0000"/>
                      </a:solidFill>
                      <a:prstDash val="solid"/>
                    </a:lnB>
                  </a:tcPr>
                </a:tc>
              </a:tr>
            </a:tbl>
          </a:graphicData>
        </a:graphic>
      </p:graphicFrame>
    </p:spTree>
    <p:extLst>
      <p:ext uri="{BB962C8B-B14F-4D97-AF65-F5344CB8AC3E}">
        <p14:creationId xmlns:p14="http://schemas.microsoft.com/office/powerpoint/2010/main" val="32599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8550349" cy="914400"/>
          </a:xfrm>
        </p:spPr>
        <p:txBody>
          <a:bodyPr/>
          <a:lstStyle/>
          <a:p>
            <a:r>
              <a:rPr lang="en-US" sz="4000" dirty="0" smtClean="0">
                <a:solidFill>
                  <a:schemeClr val="bg1"/>
                </a:solidFill>
              </a:rPr>
              <a:t>Relevance to the Western Balkans</a:t>
            </a:r>
            <a:endParaRPr lang="en-US" sz="4000" dirty="0">
              <a:solidFill>
                <a:schemeClr val="bg1"/>
              </a:solidFill>
            </a:endParaRPr>
          </a:p>
        </p:txBody>
      </p:sp>
      <p:sp>
        <p:nvSpPr>
          <p:cNvPr id="3" name="Content Placeholder 2"/>
          <p:cNvSpPr>
            <a:spLocks noGrp="1"/>
          </p:cNvSpPr>
          <p:nvPr>
            <p:ph idx="1"/>
          </p:nvPr>
        </p:nvSpPr>
        <p:spPr/>
        <p:txBody>
          <a:bodyPr/>
          <a:lstStyle/>
          <a:p>
            <a:r>
              <a:rPr lang="en-US" sz="2800" dirty="0" smtClean="0"/>
              <a:t>New </a:t>
            </a:r>
            <a:r>
              <a:rPr lang="en-US" sz="2800" dirty="0"/>
              <a:t>focus on activation</a:t>
            </a:r>
          </a:p>
          <a:p>
            <a:r>
              <a:rPr lang="en-US" sz="2800" dirty="0" smtClean="0"/>
              <a:t>Descriptive </a:t>
            </a:r>
            <a:r>
              <a:rPr lang="en-US" sz="2800" dirty="0"/>
              <a:t>profiling revealed high heterogeneity of clients in </a:t>
            </a:r>
            <a:r>
              <a:rPr lang="en-US" sz="2800" dirty="0" smtClean="0"/>
              <a:t>PES </a:t>
            </a:r>
          </a:p>
          <a:p>
            <a:r>
              <a:rPr lang="en-US" sz="2800" dirty="0" smtClean="0"/>
              <a:t>Need to manage and focus scarce resources </a:t>
            </a:r>
          </a:p>
          <a:p>
            <a:r>
              <a:rPr lang="en-US" sz="2800" dirty="0" smtClean="0"/>
              <a:t>Already have a functioning (little exploited) MIS</a:t>
            </a:r>
          </a:p>
          <a:p>
            <a:r>
              <a:rPr lang="en-US" sz="2800" dirty="0" smtClean="0"/>
              <a:t>Can be integrated as part of a larger reform</a:t>
            </a:r>
          </a:p>
          <a:p>
            <a:r>
              <a:rPr lang="en-US" sz="2800" dirty="0" smtClean="0"/>
              <a:t>Main challenge: define specific ALMPs for each client segment (taking heterogeneity into account) </a:t>
            </a:r>
          </a:p>
          <a:p>
            <a:endParaRPr lang="en-US" sz="2800" dirty="0" smtClean="0"/>
          </a:p>
          <a:p>
            <a:endParaRPr lang="en-US" sz="2800" dirty="0"/>
          </a:p>
          <a:p>
            <a:endParaRPr lang="en-US" dirty="0"/>
          </a:p>
        </p:txBody>
      </p:sp>
      <p:sp>
        <p:nvSpPr>
          <p:cNvPr id="4" name="Slide Number Placeholder 3"/>
          <p:cNvSpPr>
            <a:spLocks noGrp="1"/>
          </p:cNvSpPr>
          <p:nvPr>
            <p:ph type="sldNum" sz="quarter" idx="10"/>
          </p:nvPr>
        </p:nvSpPr>
        <p:spPr/>
        <p:txBody>
          <a:bodyPr/>
          <a:lstStyle/>
          <a:p>
            <a:fld id="{7F276349-98CA-4977-9E07-A143164D2180}" type="slidenum">
              <a:rPr lang="en-US" smtClean="0"/>
              <a:pPr/>
              <a:t>28</a:t>
            </a:fld>
            <a:endParaRPr lang="en-US"/>
          </a:p>
        </p:txBody>
      </p:sp>
    </p:spTree>
    <p:extLst>
      <p:ext uri="{BB962C8B-B14F-4D97-AF65-F5344CB8AC3E}">
        <p14:creationId xmlns:p14="http://schemas.microsoft.com/office/powerpoint/2010/main" val="2459931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914400"/>
          </a:xfrm>
        </p:spPr>
        <p:txBody>
          <a:bodyPr/>
          <a:lstStyle/>
          <a:p>
            <a:r>
              <a:rPr lang="en-US" sz="4000" dirty="0" smtClean="0">
                <a:solidFill>
                  <a:srgbClr val="FFFFFF"/>
                </a:solidFill>
              </a:rPr>
              <a:t>Key implementation lessons</a:t>
            </a:r>
            <a:endParaRPr lang="en-US" sz="4000" dirty="0">
              <a:solidFill>
                <a:srgbClr val="FFFFFF"/>
              </a:solidFill>
            </a:endParaRPr>
          </a:p>
        </p:txBody>
      </p:sp>
      <p:sp>
        <p:nvSpPr>
          <p:cNvPr id="3" name="Content Placeholder 2"/>
          <p:cNvSpPr>
            <a:spLocks noGrp="1"/>
          </p:cNvSpPr>
          <p:nvPr>
            <p:ph idx="1"/>
          </p:nvPr>
        </p:nvSpPr>
        <p:spPr/>
        <p:txBody>
          <a:bodyPr/>
          <a:lstStyle/>
          <a:p>
            <a:r>
              <a:rPr lang="en-US" sz="2800" dirty="0" smtClean="0"/>
              <a:t>Data availability and nature of unemployment determine accuracy and feasibilty of profiling tool</a:t>
            </a:r>
          </a:p>
          <a:p>
            <a:r>
              <a:rPr lang="en-US" sz="2800" dirty="0" smtClean="0"/>
              <a:t>Apply to critical spot in process management where profiling adds value, not just “another tool”</a:t>
            </a:r>
          </a:p>
          <a:p>
            <a:r>
              <a:rPr lang="en-US" sz="2800" dirty="0" smtClean="0"/>
              <a:t>Pilot a lot on the ground, prepare clear guidelines to manage implications of tool on day to day case management</a:t>
            </a:r>
          </a:p>
          <a:p>
            <a:r>
              <a:rPr lang="en-US" sz="2800" dirty="0" smtClean="0"/>
              <a:t>Reduce/manage  perceptions of “de professionalization” of case workers, find where it adds value to their work</a:t>
            </a:r>
          </a:p>
          <a:p>
            <a:pPr marL="0" indent="0">
              <a:buNone/>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F276349-98CA-4977-9E07-A143164D2180}" type="slidenum">
              <a:rPr lang="en-US" smtClean="0"/>
              <a:pPr/>
              <a:t>29</a:t>
            </a:fld>
            <a:endParaRPr lang="en-US"/>
          </a:p>
        </p:txBody>
      </p:sp>
    </p:spTree>
    <p:extLst>
      <p:ext uri="{BB962C8B-B14F-4D97-AF65-F5344CB8AC3E}">
        <p14:creationId xmlns:p14="http://schemas.microsoft.com/office/powerpoint/2010/main" val="1669420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6944" cy="914400"/>
          </a:xfrm>
        </p:spPr>
        <p:txBody>
          <a:bodyPr>
            <a:normAutofit/>
          </a:bodyPr>
          <a:lstStyle/>
          <a:p>
            <a:r>
              <a:rPr lang="en-US" sz="3500" dirty="0">
                <a:solidFill>
                  <a:schemeClr val="bg1"/>
                </a:solidFill>
              </a:rPr>
              <a:t>Outline</a:t>
            </a:r>
          </a:p>
        </p:txBody>
      </p:sp>
      <p:sp>
        <p:nvSpPr>
          <p:cNvPr id="3" name="Content Placeholder 2"/>
          <p:cNvSpPr>
            <a:spLocks noGrp="1"/>
          </p:cNvSpPr>
          <p:nvPr>
            <p:ph idx="1"/>
          </p:nvPr>
        </p:nvSpPr>
        <p:spPr>
          <a:xfrm>
            <a:off x="95694" y="1275907"/>
            <a:ext cx="9048306" cy="5353493"/>
          </a:xfrm>
          <a:prstGeom prst="flowChartProcess">
            <a:avLst/>
          </a:prstGeom>
        </p:spPr>
        <p:txBody>
          <a:bodyPr>
            <a:normAutofit/>
          </a:bodyPr>
          <a:lstStyle/>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Profiling in the context of activation </a:t>
            </a:r>
          </a:p>
          <a:p>
            <a:pPr marL="400050" lvl="1" indent="0">
              <a:spcBef>
                <a:spcPts val="0"/>
              </a:spcBef>
              <a:buNone/>
            </a:pPr>
            <a:endParaRPr lang="en-US" sz="2600" dirty="0" smtClean="0">
              <a:latin typeface="+mj-lt"/>
            </a:endParaRPr>
          </a:p>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a:latin typeface="+mj-lt"/>
              </a:rPr>
              <a:t>B</a:t>
            </a:r>
            <a:r>
              <a:rPr lang="en-US" sz="2600" dirty="0" smtClean="0">
                <a:latin typeface="+mj-lt"/>
              </a:rPr>
              <a:t>est practice profiling methods in OECD</a:t>
            </a:r>
          </a:p>
          <a:p>
            <a:pPr marL="0" indent="0">
              <a:spcBef>
                <a:spcPts val="0"/>
              </a:spcBef>
              <a:buNone/>
            </a:pPr>
            <a:endParaRPr lang="en-US" sz="2600" dirty="0" smtClean="0">
              <a:latin typeface="+mj-lt"/>
            </a:endParaRPr>
          </a:p>
          <a:p>
            <a:pPr marL="0"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Statistical profiling and applications </a:t>
            </a:r>
          </a:p>
          <a:p>
            <a:pPr marL="457200" indent="-457200">
              <a:spcBef>
                <a:spcPts val="0"/>
              </a:spcBef>
              <a:buAutoNum type="arabicPeriod"/>
            </a:pPr>
            <a:endParaRPr lang="en-US" sz="2600" dirty="0" smtClean="0">
              <a:latin typeface="+mj-lt"/>
            </a:endParaRPr>
          </a:p>
          <a:p>
            <a:pPr marL="457200" indent="-457200">
              <a:spcBef>
                <a:spcPts val="0"/>
              </a:spcBef>
              <a:buAutoNum type="arabicPeriod"/>
            </a:pPr>
            <a:endParaRPr lang="en-US" sz="2600" dirty="0" smtClean="0">
              <a:latin typeface="+mj-lt"/>
            </a:endParaRPr>
          </a:p>
          <a:p>
            <a:pPr marL="1257300" lvl="2" indent="-457200">
              <a:spcBef>
                <a:spcPts val="0"/>
              </a:spcBef>
              <a:buAutoNum type="arabicPeriod"/>
            </a:pPr>
            <a:r>
              <a:rPr lang="en-US" sz="2600" dirty="0" smtClean="0">
                <a:latin typeface="+mj-lt"/>
              </a:rPr>
              <a:t>Relevance for Western Balkans </a:t>
            </a: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683446585"/>
              </p:ext>
            </p:extLst>
          </p:nvPr>
        </p:nvGraphicFramePr>
        <p:xfrm>
          <a:off x="423334" y="1622779"/>
          <a:ext cx="8311444" cy="776110"/>
        </p:xfrm>
        <a:graphic>
          <a:graphicData uri="http://schemas.openxmlformats.org/drawingml/2006/table">
            <a:tbl>
              <a:tblPr/>
              <a:tblGrid>
                <a:gridCol w="8311444"/>
              </a:tblGrid>
              <a:tr h="776110">
                <a:tc>
                  <a:txBody>
                    <a:bodyPr/>
                    <a:lstStyle/>
                    <a:p>
                      <a:endParaRPr lang="en-US" dirty="0"/>
                    </a:p>
                  </a:txBody>
                  <a:tcPr>
                    <a:lnL w="57150" cmpd="sng">
                      <a:solidFill>
                        <a:srgbClr val="FF0000"/>
                      </a:solidFill>
                      <a:prstDash val="solid"/>
                    </a:lnL>
                    <a:lnR w="57150" cmpd="sng">
                      <a:solidFill>
                        <a:srgbClr val="FF0000"/>
                      </a:solidFill>
                      <a:prstDash val="solid"/>
                    </a:lnR>
                    <a:lnT w="57150" cmpd="sng">
                      <a:solidFill>
                        <a:srgbClr val="FF0000"/>
                      </a:solidFill>
                      <a:prstDash val="solid"/>
                    </a:lnT>
                    <a:lnB w="57150" cmpd="sng">
                      <a:solidFill>
                        <a:srgbClr val="FF0000"/>
                      </a:solidFill>
                      <a:prstDash val="solid"/>
                    </a:lnB>
                  </a:tcPr>
                </a:tc>
              </a:tr>
            </a:tbl>
          </a:graphicData>
        </a:graphic>
      </p:graphicFrame>
    </p:spTree>
    <p:extLst>
      <p:ext uri="{BB962C8B-B14F-4D97-AF65-F5344CB8AC3E}">
        <p14:creationId xmlns:p14="http://schemas.microsoft.com/office/powerpoint/2010/main" val="3911977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6778" cy="914400"/>
          </a:xfrm>
        </p:spPr>
        <p:txBody>
          <a:bodyPr/>
          <a:lstStyle/>
          <a:p>
            <a:r>
              <a:rPr lang="en-US" sz="4000" dirty="0">
                <a:solidFill>
                  <a:srgbClr val="FFFFFF"/>
                </a:solidFill>
              </a:rPr>
              <a:t>Contacts</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Artan Loxha</a:t>
            </a:r>
          </a:p>
          <a:p>
            <a:pPr marL="0" indent="0" algn="ctr">
              <a:buNone/>
            </a:pPr>
            <a:r>
              <a:rPr lang="en-US" dirty="0" smtClean="0"/>
              <a:t>Labor Market Consultant, World Bank </a:t>
            </a:r>
          </a:p>
          <a:p>
            <a:pPr marL="0" indent="0" algn="ctr">
              <a:buNone/>
            </a:pPr>
            <a:r>
              <a:rPr lang="en-US" dirty="0" smtClean="0">
                <a:hlinkClick r:id="rId2"/>
              </a:rPr>
              <a:t>aloxha@worldbank.org</a:t>
            </a:r>
            <a:endParaRPr lang="en-US" dirty="0" smtClean="0"/>
          </a:p>
          <a:p>
            <a:pPr marL="0" indent="0" algn="ctr">
              <a:buNone/>
            </a:pPr>
            <a:endParaRPr lang="en-US" dirty="0"/>
          </a:p>
          <a:p>
            <a:pPr marL="0" indent="0" algn="ctr">
              <a:buNone/>
            </a:pPr>
            <a:r>
              <a:rPr lang="en-US" dirty="0" err="1" smtClean="0"/>
              <a:t>Matteo</a:t>
            </a:r>
            <a:r>
              <a:rPr lang="en-US" dirty="0" smtClean="0"/>
              <a:t> </a:t>
            </a:r>
            <a:r>
              <a:rPr lang="en-US" dirty="0" err="1" smtClean="0"/>
              <a:t>Morgandi</a:t>
            </a:r>
            <a:endParaRPr lang="en-US" dirty="0" smtClean="0"/>
          </a:p>
          <a:p>
            <a:pPr marL="0" indent="0" algn="ctr">
              <a:buNone/>
            </a:pPr>
            <a:r>
              <a:rPr lang="en-US" dirty="0" smtClean="0"/>
              <a:t>Economist, World Bank </a:t>
            </a:r>
          </a:p>
          <a:p>
            <a:pPr marL="0" indent="0" algn="ctr">
              <a:buNone/>
            </a:pPr>
            <a:r>
              <a:rPr lang="en-US" dirty="0" smtClean="0">
                <a:hlinkClick r:id="rId3"/>
              </a:rPr>
              <a:t>mmorgandi@worldbank.org</a:t>
            </a:r>
            <a:r>
              <a:rPr lang="en-US" dirty="0" smtClean="0"/>
              <a:t> </a:t>
            </a:r>
          </a:p>
        </p:txBody>
      </p:sp>
      <p:sp>
        <p:nvSpPr>
          <p:cNvPr id="4" name="Slide Number Placeholder 3"/>
          <p:cNvSpPr>
            <a:spLocks noGrp="1"/>
          </p:cNvSpPr>
          <p:nvPr>
            <p:ph type="sldNum" sz="quarter" idx="10"/>
          </p:nvPr>
        </p:nvSpPr>
        <p:spPr/>
        <p:txBody>
          <a:bodyPr/>
          <a:lstStyle/>
          <a:p>
            <a:fld id="{7F276349-98CA-4977-9E07-A143164D2180}" type="slidenum">
              <a:rPr lang="en-US" smtClean="0"/>
              <a:pPr/>
              <a:t>30</a:t>
            </a:fld>
            <a:endParaRPr lang="en-US"/>
          </a:p>
        </p:txBody>
      </p:sp>
    </p:spTree>
    <p:extLst>
      <p:ext uri="{BB962C8B-B14F-4D97-AF65-F5344CB8AC3E}">
        <p14:creationId xmlns:p14="http://schemas.microsoft.com/office/powerpoint/2010/main" val="362768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8297333" cy="914400"/>
          </a:xfrm>
        </p:spPr>
        <p:txBody>
          <a:bodyPr/>
          <a:lstStyle/>
          <a:p>
            <a:r>
              <a:rPr lang="en-US" sz="4000" dirty="0" smtClean="0">
                <a:solidFill>
                  <a:schemeClr val="bg1"/>
                </a:solidFill>
              </a:rPr>
              <a:t>Key elements of activation </a:t>
            </a:r>
            <a:endParaRPr lang="en-US" sz="40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4</a:t>
            </a:fld>
            <a:endParaRPr lang="en-US"/>
          </a:p>
        </p:txBody>
      </p:sp>
      <p:sp>
        <p:nvSpPr>
          <p:cNvPr id="25" name="Abgerundetes Rechteck 2"/>
          <p:cNvSpPr/>
          <p:nvPr/>
        </p:nvSpPr>
        <p:spPr bwMode="auto">
          <a:xfrm>
            <a:off x="570545" y="1890889"/>
            <a:ext cx="1518255" cy="89526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Activation models</a:t>
            </a:r>
            <a:endParaRPr lang="en-US" sz="1600" b="1" dirty="0">
              <a:solidFill>
                <a:schemeClr val="bg1"/>
              </a:solidFill>
            </a:endParaRPr>
          </a:p>
        </p:txBody>
      </p:sp>
      <p:sp>
        <p:nvSpPr>
          <p:cNvPr id="26" name="Abgerundetes Rechteck 2"/>
          <p:cNvSpPr/>
          <p:nvPr/>
        </p:nvSpPr>
        <p:spPr bwMode="auto">
          <a:xfrm>
            <a:off x="541160" y="2904149"/>
            <a:ext cx="1547284" cy="3384167"/>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dirty="0" smtClean="0">
                <a:solidFill>
                  <a:schemeClr val="bg1"/>
                </a:solidFill>
              </a:rPr>
              <a:t>Liberal model</a:t>
            </a:r>
          </a:p>
          <a:p>
            <a:pPr algn="ctr" eaLnBrk="0" hangingPunct="0">
              <a:lnSpc>
                <a:spcPct val="90000"/>
              </a:lnSpc>
              <a:defRPr/>
            </a:pPr>
            <a:endParaRPr lang="en-US" sz="1600" dirty="0">
              <a:solidFill>
                <a:schemeClr val="bg1"/>
              </a:solidFill>
            </a:endParaRPr>
          </a:p>
          <a:p>
            <a:pPr algn="ctr" eaLnBrk="0" hangingPunct="0">
              <a:lnSpc>
                <a:spcPct val="90000"/>
              </a:lnSpc>
              <a:defRPr/>
            </a:pPr>
            <a:r>
              <a:rPr lang="en-US" sz="1600" dirty="0" smtClean="0">
                <a:solidFill>
                  <a:schemeClr val="bg1"/>
                </a:solidFill>
              </a:rPr>
              <a:t>Social democratic model</a:t>
            </a:r>
          </a:p>
          <a:p>
            <a:pPr algn="ctr" eaLnBrk="0" hangingPunct="0">
              <a:lnSpc>
                <a:spcPct val="90000"/>
              </a:lnSpc>
              <a:defRPr/>
            </a:pPr>
            <a:endParaRPr lang="en-US" sz="1600" dirty="0">
              <a:solidFill>
                <a:schemeClr val="bg1"/>
              </a:solidFill>
            </a:endParaRPr>
          </a:p>
          <a:p>
            <a:pPr algn="ctr" eaLnBrk="0" hangingPunct="0">
              <a:lnSpc>
                <a:spcPct val="90000"/>
              </a:lnSpc>
              <a:defRPr/>
            </a:pPr>
            <a:r>
              <a:rPr lang="en-US" sz="1600" dirty="0" smtClean="0">
                <a:solidFill>
                  <a:schemeClr val="bg1"/>
                </a:solidFill>
              </a:rPr>
              <a:t>Continental corporatist model </a:t>
            </a:r>
            <a:endParaRPr lang="en-US" sz="1600" dirty="0">
              <a:solidFill>
                <a:schemeClr val="bg1"/>
              </a:solidFill>
            </a:endParaRPr>
          </a:p>
        </p:txBody>
      </p:sp>
      <p:sp>
        <p:nvSpPr>
          <p:cNvPr id="27" name="Abgerundetes Rechteck 2"/>
          <p:cNvSpPr/>
          <p:nvPr/>
        </p:nvSpPr>
        <p:spPr bwMode="auto">
          <a:xfrm>
            <a:off x="3694481" y="1876778"/>
            <a:ext cx="1644322" cy="887442"/>
          </a:xfrm>
          <a:prstGeom prst="roundRect">
            <a:avLst/>
          </a:prstGeom>
          <a:solidFill>
            <a:srgbClr val="00009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Mutual obligations principle </a:t>
            </a:r>
            <a:endParaRPr lang="en-US" sz="1600" b="1" dirty="0">
              <a:solidFill>
                <a:schemeClr val="bg1"/>
              </a:solidFill>
            </a:endParaRPr>
          </a:p>
        </p:txBody>
      </p:sp>
      <p:sp>
        <p:nvSpPr>
          <p:cNvPr id="29" name="Abgerundetes Rechteck 2"/>
          <p:cNvSpPr/>
          <p:nvPr/>
        </p:nvSpPr>
        <p:spPr bwMode="auto">
          <a:xfrm>
            <a:off x="3714899" y="2910441"/>
            <a:ext cx="1623903" cy="3384167"/>
          </a:xfrm>
          <a:prstGeom prst="roundRect">
            <a:avLst/>
          </a:prstGeom>
          <a:solidFill>
            <a:srgbClr val="00009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500" dirty="0" smtClean="0">
                <a:solidFill>
                  <a:schemeClr val="bg1"/>
                </a:solidFill>
              </a:rPr>
              <a:t>Enhanced responsibilities of the unemployed</a:t>
            </a:r>
          </a:p>
          <a:p>
            <a:pPr algn="ctr" eaLnBrk="0" hangingPunct="0">
              <a:lnSpc>
                <a:spcPct val="90000"/>
              </a:lnSpc>
              <a:defRPr/>
            </a:pPr>
            <a:r>
              <a:rPr lang="en-US" sz="1000" dirty="0" smtClean="0">
                <a:solidFill>
                  <a:schemeClr val="bg1"/>
                </a:solidFill>
              </a:rPr>
              <a:t>- </a:t>
            </a:r>
            <a:r>
              <a:rPr lang="en-US" sz="1000" i="1" dirty="0" smtClean="0">
                <a:solidFill>
                  <a:schemeClr val="bg1"/>
                </a:solidFill>
              </a:rPr>
              <a:t>Active job search and availability for work in return for income support </a:t>
            </a:r>
          </a:p>
          <a:p>
            <a:pPr algn="ctr" eaLnBrk="0" hangingPunct="0">
              <a:lnSpc>
                <a:spcPct val="90000"/>
              </a:lnSpc>
              <a:defRPr/>
            </a:pPr>
            <a:endParaRPr lang="en-US" sz="1600" dirty="0" smtClean="0">
              <a:solidFill>
                <a:schemeClr val="bg1"/>
              </a:solidFill>
            </a:endParaRPr>
          </a:p>
          <a:p>
            <a:pPr algn="ctr" eaLnBrk="0" hangingPunct="0">
              <a:lnSpc>
                <a:spcPct val="90000"/>
              </a:lnSpc>
              <a:defRPr/>
            </a:pPr>
            <a:endParaRPr lang="en-US" sz="1600" dirty="0">
              <a:solidFill>
                <a:schemeClr val="bg1"/>
              </a:solidFill>
            </a:endParaRPr>
          </a:p>
          <a:p>
            <a:pPr algn="ctr" eaLnBrk="0" hangingPunct="0">
              <a:lnSpc>
                <a:spcPct val="90000"/>
              </a:lnSpc>
              <a:defRPr/>
            </a:pPr>
            <a:r>
              <a:rPr lang="en-US" sz="1600" dirty="0" smtClean="0">
                <a:solidFill>
                  <a:schemeClr val="bg1"/>
                </a:solidFill>
              </a:rPr>
              <a:t>Provision of income support </a:t>
            </a:r>
          </a:p>
          <a:p>
            <a:pPr algn="ctr" eaLnBrk="0" hangingPunct="0">
              <a:lnSpc>
                <a:spcPct val="90000"/>
              </a:lnSpc>
              <a:defRPr/>
            </a:pPr>
            <a:r>
              <a:rPr lang="en-US" sz="1000" dirty="0" smtClean="0">
                <a:solidFill>
                  <a:schemeClr val="bg1"/>
                </a:solidFill>
              </a:rPr>
              <a:t>- Access to income support and to public employment services </a:t>
            </a:r>
            <a:endParaRPr lang="en-US" sz="1000" dirty="0">
              <a:solidFill>
                <a:schemeClr val="bg1"/>
              </a:solidFill>
            </a:endParaRPr>
          </a:p>
        </p:txBody>
      </p:sp>
      <p:sp>
        <p:nvSpPr>
          <p:cNvPr id="30" name="Abgerundetes Rechteck 2"/>
          <p:cNvSpPr/>
          <p:nvPr/>
        </p:nvSpPr>
        <p:spPr bwMode="auto">
          <a:xfrm>
            <a:off x="6967823" y="1876778"/>
            <a:ext cx="1582069" cy="853060"/>
          </a:xfrm>
          <a:prstGeom prst="roundRect">
            <a:avLst/>
          </a:prstGeom>
          <a:solidFill>
            <a:srgbClr val="027591"/>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Key elements of effective activation</a:t>
            </a:r>
            <a:endParaRPr lang="en-US" sz="1600" b="1" dirty="0">
              <a:solidFill>
                <a:schemeClr val="bg1"/>
              </a:solidFill>
            </a:endParaRPr>
          </a:p>
        </p:txBody>
      </p:sp>
      <p:sp>
        <p:nvSpPr>
          <p:cNvPr id="31" name="Abgerundetes Rechteck 2"/>
          <p:cNvSpPr/>
          <p:nvPr/>
        </p:nvSpPr>
        <p:spPr bwMode="auto">
          <a:xfrm>
            <a:off x="6972799" y="2882219"/>
            <a:ext cx="1547284" cy="3384167"/>
          </a:xfrm>
          <a:prstGeom prst="roundRect">
            <a:avLst/>
          </a:prstGeom>
          <a:solidFill>
            <a:srgbClr val="027591"/>
          </a:solidFill>
          <a:ln w="9525" cap="flat" cmpd="sng" algn="ctr">
            <a:solidFill>
              <a:schemeClr val="tx1"/>
            </a:solidFill>
            <a:prstDash val="solid"/>
            <a:round/>
            <a:headEnd type="none" w="med" len="med"/>
            <a:tailEnd type="none" w="med" len="med"/>
          </a:ln>
          <a:effectLst/>
        </p:spPr>
        <p:txBody>
          <a:bodyPr anchor="ctr"/>
          <a:lstStyle/>
          <a:p>
            <a:pPr marL="285750" indent="-285750" eaLnBrk="0" hangingPunct="0">
              <a:lnSpc>
                <a:spcPct val="90000"/>
              </a:lnSpc>
              <a:buFontTx/>
              <a:buChar char="-"/>
              <a:defRPr/>
            </a:pPr>
            <a:endParaRPr lang="en-US" sz="1100" dirty="0" smtClean="0">
              <a:solidFill>
                <a:schemeClr val="bg1"/>
              </a:solidFill>
            </a:endParaRPr>
          </a:p>
          <a:p>
            <a:pPr eaLnBrk="0" hangingPunct="0">
              <a:lnSpc>
                <a:spcPct val="90000"/>
              </a:lnSpc>
              <a:defRPr/>
            </a:pPr>
            <a:endParaRPr lang="en-US" sz="1100" dirty="0" smtClean="0">
              <a:solidFill>
                <a:schemeClr val="bg1"/>
              </a:solidFill>
            </a:endParaRPr>
          </a:p>
          <a:p>
            <a:pPr marL="112713" indent="-112713" eaLnBrk="0" hangingPunct="0">
              <a:lnSpc>
                <a:spcPct val="90000"/>
              </a:lnSpc>
              <a:buFontTx/>
              <a:buChar char="-"/>
              <a:defRPr/>
            </a:pPr>
            <a:endParaRPr lang="en-US" sz="1200" dirty="0">
              <a:solidFill>
                <a:schemeClr val="bg1"/>
              </a:solidFill>
            </a:endParaRPr>
          </a:p>
          <a:p>
            <a:pPr marL="112713" indent="-112713" eaLnBrk="0" hangingPunct="0">
              <a:lnSpc>
                <a:spcPct val="90000"/>
              </a:lnSpc>
              <a:buFontTx/>
              <a:buChar char="-"/>
              <a:defRPr/>
            </a:pPr>
            <a:r>
              <a:rPr lang="en-US" sz="1200" dirty="0" smtClean="0">
                <a:solidFill>
                  <a:schemeClr val="bg1"/>
                </a:solidFill>
              </a:rPr>
              <a:t>Individualized action-planning</a:t>
            </a:r>
          </a:p>
          <a:p>
            <a:pPr marL="112713" indent="-112713" eaLnBrk="0" hangingPunct="0">
              <a:lnSpc>
                <a:spcPct val="90000"/>
              </a:lnSpc>
              <a:buFontTx/>
              <a:buChar char="-"/>
              <a:defRPr/>
            </a:pPr>
            <a:endParaRPr lang="en-US" sz="1200" dirty="0">
              <a:solidFill>
                <a:schemeClr val="bg1"/>
              </a:solidFill>
            </a:endParaRPr>
          </a:p>
          <a:p>
            <a:pPr marL="112713" indent="-112713" eaLnBrk="0" hangingPunct="0">
              <a:lnSpc>
                <a:spcPct val="90000"/>
              </a:lnSpc>
              <a:buFontTx/>
              <a:buChar char="-"/>
              <a:defRPr/>
            </a:pPr>
            <a:r>
              <a:rPr lang="en-US" sz="1200" dirty="0" smtClean="0">
                <a:solidFill>
                  <a:schemeClr val="bg1"/>
                </a:solidFill>
              </a:rPr>
              <a:t>Focus on high risk prioritization</a:t>
            </a:r>
          </a:p>
          <a:p>
            <a:pPr marL="112713" indent="-112713" eaLnBrk="0" hangingPunct="0">
              <a:lnSpc>
                <a:spcPct val="90000"/>
              </a:lnSpc>
              <a:buFontTx/>
              <a:buChar char="-"/>
              <a:defRPr/>
            </a:pPr>
            <a:endParaRPr lang="en-US" sz="1200" dirty="0" smtClean="0">
              <a:solidFill>
                <a:schemeClr val="bg1"/>
              </a:solidFill>
            </a:endParaRPr>
          </a:p>
          <a:p>
            <a:pPr marL="112713" indent="-112713" eaLnBrk="0" hangingPunct="0">
              <a:lnSpc>
                <a:spcPct val="90000"/>
              </a:lnSpc>
              <a:buFontTx/>
              <a:buChar char="-"/>
              <a:defRPr/>
            </a:pPr>
            <a:r>
              <a:rPr lang="en-US" sz="1200" dirty="0" smtClean="0">
                <a:solidFill>
                  <a:schemeClr val="bg1"/>
                </a:solidFill>
              </a:rPr>
              <a:t>Service integration between PES and SA</a:t>
            </a:r>
          </a:p>
          <a:p>
            <a:pPr marL="112713" indent="-112713" eaLnBrk="0" hangingPunct="0">
              <a:lnSpc>
                <a:spcPct val="90000"/>
              </a:lnSpc>
              <a:buFontTx/>
              <a:buChar char="-"/>
              <a:defRPr/>
            </a:pPr>
            <a:endParaRPr lang="en-US" sz="1200" dirty="0">
              <a:solidFill>
                <a:schemeClr val="bg1"/>
              </a:solidFill>
            </a:endParaRPr>
          </a:p>
          <a:p>
            <a:pPr marL="112713" indent="-112713" eaLnBrk="0" hangingPunct="0">
              <a:lnSpc>
                <a:spcPct val="90000"/>
              </a:lnSpc>
              <a:buFontTx/>
              <a:buChar char="-"/>
              <a:defRPr/>
            </a:pPr>
            <a:r>
              <a:rPr lang="en-US" sz="1200" dirty="0" smtClean="0">
                <a:solidFill>
                  <a:schemeClr val="bg1"/>
                </a:solidFill>
              </a:rPr>
              <a:t>Enhanced performance-based sub-contracting</a:t>
            </a:r>
          </a:p>
          <a:p>
            <a:pPr marL="285750" indent="-285750" eaLnBrk="0" hangingPunct="0">
              <a:lnSpc>
                <a:spcPct val="90000"/>
              </a:lnSpc>
              <a:buFontTx/>
              <a:buChar char="-"/>
              <a:defRPr/>
            </a:pPr>
            <a:endParaRPr lang="en-US" sz="1600" dirty="0" smtClean="0">
              <a:solidFill>
                <a:schemeClr val="bg1"/>
              </a:solidFill>
            </a:endParaRPr>
          </a:p>
          <a:p>
            <a:pPr marL="285750" indent="-285750" algn="ctr" eaLnBrk="0" hangingPunct="0">
              <a:lnSpc>
                <a:spcPct val="90000"/>
              </a:lnSpc>
              <a:buFontTx/>
              <a:buChar char="-"/>
              <a:defRPr/>
            </a:pPr>
            <a:endParaRPr lang="en-US" sz="1600" dirty="0">
              <a:solidFill>
                <a:schemeClr val="bg1"/>
              </a:solidFill>
            </a:endParaRPr>
          </a:p>
        </p:txBody>
      </p:sp>
      <p:sp>
        <p:nvSpPr>
          <p:cNvPr id="32" name="Pfeil nach rechts 3"/>
          <p:cNvSpPr>
            <a:spLocks noChangeArrowheads="1"/>
          </p:cNvSpPr>
          <p:nvPr/>
        </p:nvSpPr>
        <p:spPr bwMode="auto">
          <a:xfrm>
            <a:off x="2072646" y="3270464"/>
            <a:ext cx="1680909" cy="920536"/>
          </a:xfrm>
          <a:prstGeom prst="rightArrow">
            <a:avLst>
              <a:gd name="adj1" fmla="val 64287"/>
              <a:gd name="adj2" fmla="val 50085"/>
            </a:avLst>
          </a:prstGeom>
          <a:solidFill>
            <a:schemeClr val="bg1">
              <a:lumMod val="95000"/>
            </a:schemeClr>
          </a:solidFill>
          <a:ln w="9525" algn="ctr">
            <a:solidFill>
              <a:schemeClr val="tx1"/>
            </a:solidFill>
            <a:round/>
            <a:headEnd/>
            <a:tailEnd/>
          </a:ln>
        </p:spPr>
        <p:txBody>
          <a:bodyPr/>
          <a:lstStyle/>
          <a:p>
            <a:pPr eaLnBrk="0" hangingPunct="0">
              <a:lnSpc>
                <a:spcPct val="90000"/>
              </a:lnSpc>
            </a:pPr>
            <a:r>
              <a:rPr lang="en-US" sz="1000" dirty="0" smtClean="0"/>
              <a:t>Restricted ALMPs to incentivize jobseeker </a:t>
            </a:r>
            <a:endParaRPr lang="en-US" sz="1000" dirty="0"/>
          </a:p>
        </p:txBody>
      </p:sp>
      <p:sp>
        <p:nvSpPr>
          <p:cNvPr id="34" name="Pfeil nach rechts 3"/>
          <p:cNvSpPr>
            <a:spLocks noChangeArrowheads="1"/>
          </p:cNvSpPr>
          <p:nvPr/>
        </p:nvSpPr>
        <p:spPr bwMode="auto">
          <a:xfrm>
            <a:off x="2121294" y="4182442"/>
            <a:ext cx="1632262" cy="897557"/>
          </a:xfrm>
          <a:prstGeom prst="rightArrow">
            <a:avLst>
              <a:gd name="adj1" fmla="val 64287"/>
              <a:gd name="adj2" fmla="val 50085"/>
            </a:avLst>
          </a:prstGeom>
          <a:solidFill>
            <a:schemeClr val="bg1">
              <a:lumMod val="95000"/>
            </a:schemeClr>
          </a:solidFill>
          <a:ln w="9525" algn="ctr">
            <a:solidFill>
              <a:schemeClr val="tx1"/>
            </a:solidFill>
            <a:round/>
            <a:headEnd/>
            <a:tailEnd/>
          </a:ln>
        </p:spPr>
        <p:txBody>
          <a:bodyPr/>
          <a:lstStyle/>
          <a:p>
            <a:pPr eaLnBrk="0" hangingPunct="0">
              <a:lnSpc>
                <a:spcPct val="90000"/>
              </a:lnSpc>
            </a:pPr>
            <a:r>
              <a:rPr lang="en-US" sz="1000" dirty="0" smtClean="0"/>
              <a:t>Extensive services and high benefit levels and coverage</a:t>
            </a:r>
            <a:endParaRPr lang="en-US" sz="1000" dirty="0"/>
          </a:p>
        </p:txBody>
      </p:sp>
      <p:sp>
        <p:nvSpPr>
          <p:cNvPr id="36" name="Pfeil nach rechts 3"/>
          <p:cNvSpPr>
            <a:spLocks noChangeArrowheads="1"/>
          </p:cNvSpPr>
          <p:nvPr/>
        </p:nvSpPr>
        <p:spPr bwMode="auto">
          <a:xfrm>
            <a:off x="2096066" y="5096081"/>
            <a:ext cx="1657489" cy="943475"/>
          </a:xfrm>
          <a:prstGeom prst="rightArrow">
            <a:avLst>
              <a:gd name="adj1" fmla="val 64287"/>
              <a:gd name="adj2" fmla="val 50085"/>
            </a:avLst>
          </a:prstGeom>
          <a:solidFill>
            <a:schemeClr val="bg1">
              <a:lumMod val="95000"/>
            </a:schemeClr>
          </a:solidFill>
          <a:ln w="9525" algn="ctr">
            <a:solidFill>
              <a:schemeClr val="tx1"/>
            </a:solidFill>
            <a:round/>
            <a:headEnd/>
            <a:tailEnd/>
          </a:ln>
        </p:spPr>
        <p:txBody>
          <a:bodyPr/>
          <a:lstStyle/>
          <a:p>
            <a:pPr eaLnBrk="0" hangingPunct="0">
              <a:lnSpc>
                <a:spcPct val="90000"/>
              </a:lnSpc>
            </a:pPr>
            <a:r>
              <a:rPr lang="en-US" sz="1000" dirty="0" smtClean="0"/>
              <a:t>Individual responsibility to mobilize own assets, with key state role </a:t>
            </a:r>
            <a:endParaRPr lang="en-US" sz="1000" dirty="0"/>
          </a:p>
        </p:txBody>
      </p:sp>
      <p:sp>
        <p:nvSpPr>
          <p:cNvPr id="38" name="Pfeil nach rechts 3"/>
          <p:cNvSpPr>
            <a:spLocks noChangeArrowheads="1"/>
          </p:cNvSpPr>
          <p:nvPr/>
        </p:nvSpPr>
        <p:spPr bwMode="auto">
          <a:xfrm>
            <a:off x="5361763" y="3989825"/>
            <a:ext cx="1623236" cy="1355429"/>
          </a:xfrm>
          <a:prstGeom prst="rightArrow">
            <a:avLst>
              <a:gd name="adj1" fmla="val 64287"/>
              <a:gd name="adj2" fmla="val 50085"/>
            </a:avLst>
          </a:prstGeom>
          <a:solidFill>
            <a:schemeClr val="bg1">
              <a:lumMod val="95000"/>
            </a:schemeClr>
          </a:solidFill>
          <a:ln w="9525" algn="ctr">
            <a:solidFill>
              <a:schemeClr val="tx1"/>
            </a:solidFill>
            <a:round/>
            <a:headEnd/>
            <a:tailEnd/>
          </a:ln>
        </p:spPr>
        <p:txBody>
          <a:bodyPr/>
          <a:lstStyle/>
          <a:p>
            <a:pPr eaLnBrk="0" hangingPunct="0">
              <a:lnSpc>
                <a:spcPct val="90000"/>
              </a:lnSpc>
            </a:pPr>
            <a:r>
              <a:rPr lang="en-US" sz="1000" dirty="0" smtClean="0"/>
              <a:t>Operationalizing legislation through 4 main elements of activation</a:t>
            </a:r>
            <a:endParaRPr lang="en-US" sz="1000" dirty="0"/>
          </a:p>
        </p:txBody>
      </p:sp>
      <p:sp>
        <p:nvSpPr>
          <p:cNvPr id="15" name="Oval 23"/>
          <p:cNvSpPr>
            <a:spLocks noChangeArrowheads="1"/>
          </p:cNvSpPr>
          <p:nvPr/>
        </p:nvSpPr>
        <p:spPr bwMode="auto">
          <a:xfrm>
            <a:off x="451555" y="4939154"/>
            <a:ext cx="1634066" cy="874624"/>
          </a:xfrm>
          <a:prstGeom prst="ellipse">
            <a:avLst/>
          </a:prstGeom>
          <a:noFill/>
          <a:ln w="57150" cmpd="sng">
            <a:solidFill>
              <a:schemeClr val="tx2"/>
            </a:solidFill>
            <a:prstDash val="solid"/>
            <a:round/>
            <a:headEnd/>
            <a:tailEnd/>
          </a:ln>
          <a:extLst/>
        </p:spPr>
        <p:txBody>
          <a:bodyPr wrap="none" anchor="ctr"/>
          <a:lstStyle/>
          <a:p>
            <a:endParaRPr lang="en-US">
              <a:solidFill>
                <a:schemeClr val="tx2">
                  <a:lumMod val="40000"/>
                  <a:lumOff val="60000"/>
                </a:schemeClr>
              </a:solidFill>
            </a:endParaRPr>
          </a:p>
        </p:txBody>
      </p:sp>
      <p:sp>
        <p:nvSpPr>
          <p:cNvPr id="18" name="Oval 23"/>
          <p:cNvSpPr>
            <a:spLocks noChangeArrowheads="1"/>
          </p:cNvSpPr>
          <p:nvPr/>
        </p:nvSpPr>
        <p:spPr bwMode="auto">
          <a:xfrm>
            <a:off x="434623" y="3243000"/>
            <a:ext cx="1634066" cy="874624"/>
          </a:xfrm>
          <a:prstGeom prst="ellipse">
            <a:avLst/>
          </a:prstGeom>
          <a:noFill/>
          <a:ln w="57150" cmpd="sng">
            <a:solidFill>
              <a:schemeClr val="tx2"/>
            </a:solidFill>
            <a:prstDash val="solid"/>
            <a:round/>
            <a:headEnd/>
            <a:tailEnd/>
          </a:ln>
          <a:extLst/>
        </p:spPr>
        <p:txBody>
          <a:bodyPr wrap="none" anchor="ctr"/>
          <a:lstStyle/>
          <a:p>
            <a:endParaRPr lang="en-US">
              <a:solidFill>
                <a:schemeClr val="tx2">
                  <a:lumMod val="40000"/>
                  <a:lumOff val="60000"/>
                </a:schemeClr>
              </a:solidFill>
            </a:endParaRPr>
          </a:p>
        </p:txBody>
      </p:sp>
      <p:sp>
        <p:nvSpPr>
          <p:cNvPr id="19" name="Oval 23"/>
          <p:cNvSpPr>
            <a:spLocks noChangeArrowheads="1"/>
          </p:cNvSpPr>
          <p:nvPr/>
        </p:nvSpPr>
        <p:spPr bwMode="auto">
          <a:xfrm>
            <a:off x="491066" y="4103777"/>
            <a:ext cx="1634066" cy="874624"/>
          </a:xfrm>
          <a:prstGeom prst="ellipse">
            <a:avLst/>
          </a:prstGeom>
          <a:noFill/>
          <a:ln w="57150" cmpd="sng">
            <a:solidFill>
              <a:schemeClr val="tx2"/>
            </a:solidFill>
            <a:prstDash val="solid"/>
            <a:round/>
            <a:headEnd/>
            <a:tailEnd/>
          </a:ln>
          <a:extLst/>
        </p:spPr>
        <p:txBody>
          <a:bodyPr wrap="none" anchor="ctr"/>
          <a:lstStyle/>
          <a:p>
            <a:endParaRPr lang="en-US">
              <a:solidFill>
                <a:schemeClr val="tx2">
                  <a:lumMod val="40000"/>
                  <a:lumOff val="60000"/>
                </a:schemeClr>
              </a:solidFill>
            </a:endParaRPr>
          </a:p>
        </p:txBody>
      </p:sp>
      <p:sp>
        <p:nvSpPr>
          <p:cNvPr id="20" name="Oval 23"/>
          <p:cNvSpPr>
            <a:spLocks noChangeArrowheads="1"/>
          </p:cNvSpPr>
          <p:nvPr/>
        </p:nvSpPr>
        <p:spPr bwMode="auto">
          <a:xfrm>
            <a:off x="3496735" y="2850711"/>
            <a:ext cx="1978380" cy="1848290"/>
          </a:xfrm>
          <a:prstGeom prst="ellipse">
            <a:avLst/>
          </a:prstGeom>
          <a:noFill/>
          <a:ln w="571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21" name="Oval 23"/>
          <p:cNvSpPr>
            <a:spLocks noChangeArrowheads="1"/>
          </p:cNvSpPr>
          <p:nvPr/>
        </p:nvSpPr>
        <p:spPr bwMode="auto">
          <a:xfrm>
            <a:off x="3522132" y="4597665"/>
            <a:ext cx="1896535" cy="1808779"/>
          </a:xfrm>
          <a:prstGeom prst="ellipse">
            <a:avLst/>
          </a:prstGeom>
          <a:noFill/>
          <a:ln w="5715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22" name="Oval 23"/>
          <p:cNvSpPr>
            <a:spLocks noChangeArrowheads="1"/>
          </p:cNvSpPr>
          <p:nvPr/>
        </p:nvSpPr>
        <p:spPr bwMode="auto">
          <a:xfrm>
            <a:off x="6739468" y="2763221"/>
            <a:ext cx="1978380" cy="3502111"/>
          </a:xfrm>
          <a:prstGeom prst="ellipse">
            <a:avLst/>
          </a:prstGeom>
          <a:noFill/>
          <a:ln w="38100" cmpd="sng">
            <a:solidFill>
              <a:schemeClr val="tx2"/>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23" name="Pfeil nach rechts 19"/>
          <p:cNvSpPr>
            <a:spLocks noChangeArrowheads="1"/>
          </p:cNvSpPr>
          <p:nvPr/>
        </p:nvSpPr>
        <p:spPr bwMode="auto">
          <a:xfrm rot="2140881">
            <a:off x="5672194" y="2662860"/>
            <a:ext cx="1204671" cy="630002"/>
          </a:xfrm>
          <a:prstGeom prst="rightArrow">
            <a:avLst>
              <a:gd name="adj1" fmla="val 64287"/>
              <a:gd name="adj2" fmla="val 49947"/>
            </a:avLst>
          </a:prstGeom>
          <a:solidFill>
            <a:schemeClr val="tx2">
              <a:lumMod val="60000"/>
              <a:lumOff val="40000"/>
            </a:schemeClr>
          </a:solidFill>
          <a:ln w="28575" cmpd="sng" algn="ctr">
            <a:solidFill>
              <a:schemeClr val="tx1"/>
            </a:solidFill>
            <a:prstDash val="sysDash"/>
            <a:round/>
            <a:headEnd/>
            <a:tailEnd/>
          </a:ln>
        </p:spPr>
        <p:txBody>
          <a:bodyPr anchor="ctr"/>
          <a:lstStyle/>
          <a:p>
            <a:pPr algn="ctr" eaLnBrk="0" hangingPunct="0">
              <a:lnSpc>
                <a:spcPct val="90000"/>
              </a:lnSpc>
            </a:pPr>
            <a:r>
              <a:rPr lang="en-US" sz="1150" b="1" dirty="0" smtClean="0"/>
              <a:t>PROFILING</a:t>
            </a:r>
            <a:endParaRPr lang="en-US" sz="1150" b="1" dirty="0"/>
          </a:p>
        </p:txBody>
      </p:sp>
    </p:spTree>
    <p:extLst>
      <p:ext uri="{BB962C8B-B14F-4D97-AF65-F5344CB8AC3E}">
        <p14:creationId xmlns:p14="http://schemas.microsoft.com/office/powerpoint/2010/main" val="44512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53778" cy="914400"/>
          </a:xfrm>
        </p:spPr>
        <p:txBody>
          <a:bodyPr/>
          <a:lstStyle/>
          <a:p>
            <a:r>
              <a:rPr lang="en-US" sz="3800" dirty="0" smtClean="0">
                <a:solidFill>
                  <a:schemeClr val="bg1"/>
                </a:solidFill>
              </a:rPr>
              <a:t>The traditional role of the PES </a:t>
            </a:r>
            <a:endParaRPr lang="en-US" sz="38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5</a:t>
            </a:fld>
            <a:endParaRPr lang="en-US" dirty="0"/>
          </a:p>
        </p:txBody>
      </p:sp>
      <p:sp>
        <p:nvSpPr>
          <p:cNvPr id="7" name="Rectangle 6"/>
          <p:cNvSpPr/>
          <p:nvPr/>
        </p:nvSpPr>
        <p:spPr>
          <a:xfrm>
            <a:off x="1644666" y="4030723"/>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8" name="Pfeil nach rechts 19"/>
          <p:cNvSpPr>
            <a:spLocks noChangeArrowheads="1"/>
          </p:cNvSpPr>
          <p:nvPr/>
        </p:nvSpPr>
        <p:spPr bwMode="auto">
          <a:xfrm>
            <a:off x="244123" y="4248502"/>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00" dirty="0" smtClean="0"/>
              <a:t>Traditional PES client: the unemployed</a:t>
            </a:r>
            <a:endParaRPr lang="en-US" sz="1100" dirty="0"/>
          </a:p>
        </p:txBody>
      </p:sp>
      <p:sp>
        <p:nvSpPr>
          <p:cNvPr id="49" name="Abgerundetes Rechteck 2"/>
          <p:cNvSpPr/>
          <p:nvPr/>
        </p:nvSpPr>
        <p:spPr bwMode="auto">
          <a:xfrm>
            <a:off x="5438879" y="1476186"/>
            <a:ext cx="1546120"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Interventions</a:t>
            </a:r>
            <a:endParaRPr lang="en-US" sz="1600" b="1" dirty="0">
              <a:solidFill>
                <a:schemeClr val="bg1"/>
              </a:solidFill>
            </a:endParaRPr>
          </a:p>
        </p:txBody>
      </p:sp>
      <p:sp>
        <p:nvSpPr>
          <p:cNvPr id="50" name="Abgerundetes Rechteck 2"/>
          <p:cNvSpPr/>
          <p:nvPr/>
        </p:nvSpPr>
        <p:spPr bwMode="auto">
          <a:xfrm>
            <a:off x="5450167" y="2286000"/>
            <a:ext cx="1546120" cy="702733"/>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Intensive counseling and special ALMPs </a:t>
            </a:r>
            <a:endParaRPr lang="en-US" sz="1300" b="1" dirty="0">
              <a:solidFill>
                <a:schemeClr val="bg1"/>
              </a:solidFill>
            </a:endParaRPr>
          </a:p>
        </p:txBody>
      </p:sp>
      <p:sp>
        <p:nvSpPr>
          <p:cNvPr id="51" name="Abgerundetes Rechteck 2"/>
          <p:cNvSpPr/>
          <p:nvPr/>
        </p:nvSpPr>
        <p:spPr bwMode="auto">
          <a:xfrm>
            <a:off x="5447345" y="2960511"/>
            <a:ext cx="1546120" cy="702733"/>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Vocational training </a:t>
            </a:r>
            <a:endParaRPr lang="en-US" sz="1300" b="1" dirty="0">
              <a:solidFill>
                <a:schemeClr val="bg1"/>
              </a:solidFill>
            </a:endParaRPr>
          </a:p>
        </p:txBody>
      </p:sp>
      <p:sp>
        <p:nvSpPr>
          <p:cNvPr id="52" name="Abgerundetes Rechteck 2"/>
          <p:cNvSpPr/>
          <p:nvPr/>
        </p:nvSpPr>
        <p:spPr bwMode="auto">
          <a:xfrm>
            <a:off x="5458633" y="3649134"/>
            <a:ext cx="1546120" cy="702733"/>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Self-service and job matching</a:t>
            </a:r>
            <a:endParaRPr lang="en-US" sz="1300" b="1" dirty="0">
              <a:solidFill>
                <a:schemeClr val="bg1"/>
              </a:solidFill>
            </a:endParaRPr>
          </a:p>
        </p:txBody>
      </p:sp>
      <p:sp>
        <p:nvSpPr>
          <p:cNvPr id="53" name="Pfeil nach rechts 19"/>
          <p:cNvSpPr>
            <a:spLocks noChangeArrowheads="1"/>
          </p:cNvSpPr>
          <p:nvPr/>
        </p:nvSpPr>
        <p:spPr bwMode="auto">
          <a:xfrm rot="5400000">
            <a:off x="6019005" y="1913910"/>
            <a:ext cx="400930"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endParaRPr lang="en-US" sz="1050" dirty="0"/>
          </a:p>
        </p:txBody>
      </p:sp>
      <p:sp>
        <p:nvSpPr>
          <p:cNvPr id="57" name="Rectangle 56"/>
          <p:cNvSpPr/>
          <p:nvPr/>
        </p:nvSpPr>
        <p:spPr>
          <a:xfrm>
            <a:off x="7664466" y="2642190"/>
            <a:ext cx="1210588" cy="1323439"/>
          </a:xfrm>
          <a:prstGeom prst="rect">
            <a:avLst/>
          </a:prstGeom>
        </p:spPr>
        <p:txBody>
          <a:bodyPr wrap="none">
            <a:spAutoFit/>
          </a:bodyPr>
          <a:lstStyle/>
          <a:p>
            <a:r>
              <a:rPr lang="de-DE" sz="8000" dirty="0">
                <a:latin typeface="Webdings" pitchFamily="18" charset="2"/>
                <a:sym typeface="Webdings" pitchFamily="18" charset="2"/>
              </a:rPr>
              <a:t></a:t>
            </a:r>
            <a:endParaRPr lang="en-US" sz="8000" dirty="0"/>
          </a:p>
        </p:txBody>
      </p:sp>
      <p:cxnSp>
        <p:nvCxnSpPr>
          <p:cNvPr id="58" name="Gerade Verbindung mit Pfeil 37"/>
          <p:cNvCxnSpPr>
            <a:cxnSpLocks noChangeShapeType="1"/>
          </p:cNvCxnSpPr>
          <p:nvPr/>
        </p:nvCxnSpPr>
        <p:spPr bwMode="auto">
          <a:xfrm flipH="1" flipV="1">
            <a:off x="7631288" y="2367846"/>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59" name="Text Box 12"/>
          <p:cNvSpPr txBox="1">
            <a:spLocks noChangeArrowheads="1"/>
          </p:cNvSpPr>
          <p:nvPr/>
        </p:nvSpPr>
        <p:spPr bwMode="auto">
          <a:xfrm rot="16200000">
            <a:off x="6353442" y="3059877"/>
            <a:ext cx="2065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dirty="0" smtClean="0"/>
              <a:t>Level of prioritization by caseworker</a:t>
            </a:r>
            <a:endParaRPr lang="en-GB" sz="1200" b="1" dirty="0"/>
          </a:p>
        </p:txBody>
      </p:sp>
      <p:sp>
        <p:nvSpPr>
          <p:cNvPr id="60" name="Oval 12"/>
          <p:cNvSpPr>
            <a:spLocks noChangeArrowheads="1"/>
          </p:cNvSpPr>
          <p:nvPr/>
        </p:nvSpPr>
        <p:spPr bwMode="auto">
          <a:xfrm>
            <a:off x="7352361" y="4463541"/>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61" name="Oval 12"/>
          <p:cNvSpPr>
            <a:spLocks noChangeArrowheads="1"/>
          </p:cNvSpPr>
          <p:nvPr/>
        </p:nvSpPr>
        <p:spPr bwMode="auto">
          <a:xfrm>
            <a:off x="7307205" y="2075941"/>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cxnSp>
        <p:nvCxnSpPr>
          <p:cNvPr id="43" name="Gerade Verbindung mit Pfeil 37"/>
          <p:cNvCxnSpPr>
            <a:cxnSpLocks noChangeShapeType="1"/>
          </p:cNvCxnSpPr>
          <p:nvPr/>
        </p:nvCxnSpPr>
        <p:spPr bwMode="auto">
          <a:xfrm flipH="1" flipV="1">
            <a:off x="2127958" y="5020736"/>
            <a:ext cx="2820" cy="369708"/>
          </a:xfrm>
          <a:prstGeom prst="straightConnector1">
            <a:avLst/>
          </a:prstGeom>
          <a:noFill/>
          <a:ln w="38100" cmpd="sng" algn="ctr">
            <a:solidFill>
              <a:schemeClr val="tx2"/>
            </a:solidFill>
            <a:prstDash val="sysDash"/>
            <a:round/>
            <a:headEnd type="none"/>
            <a:tailEnd type="none" w="med" len="med"/>
          </a:ln>
          <a:extLst>
            <a:ext uri="{909E8E84-426E-40DD-AFC4-6F175D3DCCD1}">
              <a14:hiddenFill xmlns:a14="http://schemas.microsoft.com/office/drawing/2010/main">
                <a:noFill/>
              </a14:hiddenFill>
            </a:ext>
          </a:extLst>
        </p:spPr>
      </p:cxnSp>
      <p:cxnSp>
        <p:nvCxnSpPr>
          <p:cNvPr id="45" name="Gewinkelte Verbindung 34"/>
          <p:cNvCxnSpPr>
            <a:cxnSpLocks noChangeShapeType="1"/>
          </p:cNvCxnSpPr>
          <p:nvPr/>
        </p:nvCxnSpPr>
        <p:spPr bwMode="auto">
          <a:xfrm flipV="1">
            <a:off x="2125133" y="5404555"/>
            <a:ext cx="3942645" cy="8468"/>
          </a:xfrm>
          <a:prstGeom prst="bentConnector3">
            <a:avLst>
              <a:gd name="adj1" fmla="val 50000"/>
            </a:avLst>
          </a:prstGeom>
          <a:noFill/>
          <a:ln w="38100" cmpd="sng" algn="ctr">
            <a:solidFill>
              <a:schemeClr val="tx2"/>
            </a:solidFill>
            <a:prstDash val="sysDash"/>
            <a:round/>
            <a:headEnd/>
            <a:tailEnd type="none" w="med" len="med"/>
          </a:ln>
          <a:extLst>
            <a:ext uri="{909E8E84-426E-40DD-AFC4-6F175D3DCCD1}">
              <a14:hiddenFill xmlns:a14="http://schemas.microsoft.com/office/drawing/2010/main">
                <a:noFill/>
              </a14:hiddenFill>
            </a:ext>
          </a:extLst>
        </p:spPr>
      </p:cxnSp>
      <p:cxnSp>
        <p:nvCxnSpPr>
          <p:cNvPr id="54" name="Gerade Verbindung mit Pfeil 37"/>
          <p:cNvCxnSpPr>
            <a:cxnSpLocks noChangeShapeType="1"/>
          </p:cNvCxnSpPr>
          <p:nvPr/>
        </p:nvCxnSpPr>
        <p:spPr bwMode="auto">
          <a:xfrm flipH="1" flipV="1">
            <a:off x="6048025" y="4538136"/>
            <a:ext cx="5642" cy="852308"/>
          </a:xfrm>
          <a:prstGeom prst="straightConnector1">
            <a:avLst/>
          </a:prstGeom>
          <a:noFill/>
          <a:ln w="38100" cmpd="sng" algn="ctr">
            <a:solidFill>
              <a:schemeClr val="tx2"/>
            </a:solidFill>
            <a:prstDash val="sysDash"/>
            <a:round/>
            <a:headEnd type="none"/>
            <a:tailEnd type="stealth" w="med" len="med"/>
          </a:ln>
          <a:extLst>
            <a:ext uri="{909E8E84-426E-40DD-AFC4-6F175D3DCCD1}">
              <a14:hiddenFill xmlns:a14="http://schemas.microsoft.com/office/drawing/2010/main">
                <a:noFill/>
              </a14:hiddenFill>
            </a:ext>
          </a:extLst>
        </p:spPr>
      </p:cxnSp>
      <p:sp>
        <p:nvSpPr>
          <p:cNvPr id="56" name="Ellipse 54"/>
          <p:cNvSpPr>
            <a:spLocks noChangeArrowheads="1"/>
          </p:cNvSpPr>
          <p:nvPr/>
        </p:nvSpPr>
        <p:spPr bwMode="auto">
          <a:xfrm>
            <a:off x="3878439" y="5109988"/>
            <a:ext cx="250825" cy="252413"/>
          </a:xfrm>
          <a:prstGeom prst="ellipse">
            <a:avLst/>
          </a:prstGeom>
          <a:solidFill>
            <a:schemeClr val="accent1"/>
          </a:solidFill>
          <a:ln w="9525" algn="ctr">
            <a:solidFill>
              <a:schemeClr val="tx2">
                <a:lumMod val="60000"/>
                <a:lumOff val="40000"/>
              </a:schemeClr>
            </a:solidFill>
            <a:round/>
            <a:headEnd/>
            <a:tailEnd/>
          </a:ln>
        </p:spPr>
        <p:txBody>
          <a:bodyPr lIns="0" tIns="0" rIns="0" bIns="0" anchor="ctr"/>
          <a:lstStyle/>
          <a:p>
            <a:pPr algn="ctr" eaLnBrk="0" hangingPunct="0">
              <a:lnSpc>
                <a:spcPct val="90000"/>
              </a:lnSpc>
            </a:pPr>
            <a:r>
              <a:rPr lang="de-DE" sz="1400" b="1" dirty="0">
                <a:solidFill>
                  <a:schemeClr val="bg1"/>
                </a:solidFill>
              </a:rPr>
              <a:t>1</a:t>
            </a:r>
          </a:p>
        </p:txBody>
      </p:sp>
      <p:sp>
        <p:nvSpPr>
          <p:cNvPr id="63" name="Text Box 12"/>
          <p:cNvSpPr txBox="1">
            <a:spLocks noChangeArrowheads="1"/>
          </p:cNvSpPr>
          <p:nvPr/>
        </p:nvSpPr>
        <p:spPr bwMode="auto">
          <a:xfrm>
            <a:off x="2794621" y="5399498"/>
            <a:ext cx="2497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u="sng" dirty="0" smtClean="0">
                <a:solidFill>
                  <a:schemeClr val="tx2">
                    <a:lumMod val="75000"/>
                  </a:schemeClr>
                </a:solidFill>
              </a:rPr>
              <a:t>Income support/Job matching</a:t>
            </a:r>
            <a:endParaRPr lang="en-GB" sz="1200" b="1" u="sng" dirty="0">
              <a:solidFill>
                <a:schemeClr val="tx2">
                  <a:lumMod val="75000"/>
                </a:schemeClr>
              </a:solidFill>
            </a:endParaRPr>
          </a:p>
        </p:txBody>
      </p:sp>
      <p:sp>
        <p:nvSpPr>
          <p:cNvPr id="66" name="Pfeil nach rechts 19"/>
          <p:cNvSpPr>
            <a:spLocks noChangeArrowheads="1"/>
          </p:cNvSpPr>
          <p:nvPr/>
        </p:nvSpPr>
        <p:spPr bwMode="auto">
          <a:xfrm>
            <a:off x="2032000" y="5700889"/>
            <a:ext cx="4176889" cy="310444"/>
          </a:xfrm>
          <a:prstGeom prst="rightArrow">
            <a:avLst>
              <a:gd name="adj1" fmla="val 64287"/>
              <a:gd name="adj2" fmla="val 49947"/>
            </a:avLst>
          </a:prstGeom>
          <a:solidFill>
            <a:schemeClr val="tx2">
              <a:lumMod val="20000"/>
              <a:lumOff val="80000"/>
            </a:schemeClr>
          </a:solidFill>
          <a:ln w="9525" algn="ctr">
            <a:solidFill>
              <a:schemeClr val="tx1"/>
            </a:solidFill>
            <a:round/>
            <a:headEnd/>
            <a:tailEnd/>
          </a:ln>
        </p:spPr>
        <p:txBody>
          <a:bodyPr anchor="ctr"/>
          <a:lstStyle/>
          <a:p>
            <a:pPr algn="ctr" eaLnBrk="0" hangingPunct="0">
              <a:lnSpc>
                <a:spcPct val="90000"/>
              </a:lnSpc>
            </a:pPr>
            <a:r>
              <a:rPr lang="en-US" sz="1600" dirty="0" smtClean="0"/>
              <a:t>Time </a:t>
            </a:r>
            <a:endParaRPr lang="en-US" sz="1600" dirty="0"/>
          </a:p>
        </p:txBody>
      </p:sp>
    </p:spTree>
    <p:extLst>
      <p:ext uri="{BB962C8B-B14F-4D97-AF65-F5344CB8AC3E}">
        <p14:creationId xmlns:p14="http://schemas.microsoft.com/office/powerpoint/2010/main" val="274049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53778" cy="914400"/>
          </a:xfrm>
        </p:spPr>
        <p:txBody>
          <a:bodyPr/>
          <a:lstStyle/>
          <a:p>
            <a:r>
              <a:rPr lang="en-US" sz="3000" dirty="0" smtClean="0">
                <a:solidFill>
                  <a:schemeClr val="bg1"/>
                </a:solidFill>
              </a:rPr>
              <a:t>Reinventing the role of PES in the context activation</a:t>
            </a:r>
            <a:endParaRPr lang="en-US" sz="30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6</a:t>
            </a:fld>
            <a:endParaRPr lang="en-US" dirty="0"/>
          </a:p>
        </p:txBody>
      </p:sp>
      <p:sp>
        <p:nvSpPr>
          <p:cNvPr id="7" name="Rectangle 6"/>
          <p:cNvSpPr/>
          <p:nvPr/>
        </p:nvSpPr>
        <p:spPr>
          <a:xfrm>
            <a:off x="1644666" y="4397612"/>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9" name="Rectangle 8"/>
          <p:cNvSpPr/>
          <p:nvPr/>
        </p:nvSpPr>
        <p:spPr>
          <a:xfrm>
            <a:off x="1672888" y="2817169"/>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0" name="Rectangle 9"/>
          <p:cNvSpPr/>
          <p:nvPr/>
        </p:nvSpPr>
        <p:spPr>
          <a:xfrm>
            <a:off x="1687000" y="3494503"/>
            <a:ext cx="954107" cy="1015663"/>
          </a:xfrm>
          <a:prstGeom prst="rect">
            <a:avLst/>
          </a:prstGeom>
        </p:spPr>
        <p:txBody>
          <a:bodyPr wrap="none">
            <a:spAutoFit/>
          </a:bodyPr>
          <a:lstStyle/>
          <a:p>
            <a:r>
              <a:rPr lang="de-DE" sz="6000" dirty="0">
                <a:solidFill>
                  <a:srgbClr val="000000"/>
                </a:solidFill>
                <a:latin typeface="Webdings" pitchFamily="18" charset="2"/>
                <a:sym typeface="Webdings" pitchFamily="18" charset="2"/>
              </a:rPr>
              <a:t></a:t>
            </a:r>
            <a:endParaRPr lang="en-US" sz="6000" dirty="0">
              <a:solidFill>
                <a:srgbClr val="000000"/>
              </a:solidFill>
            </a:endParaRPr>
          </a:p>
        </p:txBody>
      </p:sp>
      <p:sp>
        <p:nvSpPr>
          <p:cNvPr id="11" name="Rectangle 10"/>
          <p:cNvSpPr/>
          <p:nvPr/>
        </p:nvSpPr>
        <p:spPr>
          <a:xfrm>
            <a:off x="1274955" y="3477569"/>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2" name="Rectangle 11"/>
          <p:cNvSpPr/>
          <p:nvPr/>
        </p:nvSpPr>
        <p:spPr>
          <a:xfrm>
            <a:off x="1277778" y="2803058"/>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8" name="Pfeil nach rechts 19"/>
          <p:cNvSpPr>
            <a:spLocks noChangeArrowheads="1"/>
          </p:cNvSpPr>
          <p:nvPr/>
        </p:nvSpPr>
        <p:spPr bwMode="auto">
          <a:xfrm>
            <a:off x="244123" y="4615391"/>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00" dirty="0" smtClean="0"/>
              <a:t>Traditional PES client: the unemployed</a:t>
            </a:r>
            <a:endParaRPr lang="en-US" sz="1100" dirty="0"/>
          </a:p>
        </p:txBody>
      </p:sp>
      <p:sp>
        <p:nvSpPr>
          <p:cNvPr id="19" name="Pfeil nach rechts 19"/>
          <p:cNvSpPr>
            <a:spLocks noChangeArrowheads="1"/>
          </p:cNvSpPr>
          <p:nvPr/>
        </p:nvSpPr>
        <p:spPr bwMode="auto">
          <a:xfrm>
            <a:off x="213077" y="3300237"/>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50" dirty="0" smtClean="0"/>
              <a:t>Work-able vulnerable population </a:t>
            </a:r>
            <a:endParaRPr lang="en-US" sz="1150" dirty="0"/>
          </a:p>
        </p:txBody>
      </p:sp>
      <p:sp>
        <p:nvSpPr>
          <p:cNvPr id="22" name="Ellipse 54"/>
          <p:cNvSpPr>
            <a:spLocks noChangeArrowheads="1"/>
          </p:cNvSpPr>
          <p:nvPr/>
        </p:nvSpPr>
        <p:spPr bwMode="auto">
          <a:xfrm>
            <a:off x="2498372" y="3377144"/>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1</a:t>
            </a:r>
          </a:p>
        </p:txBody>
      </p:sp>
      <p:cxnSp>
        <p:nvCxnSpPr>
          <p:cNvPr id="28" name="Gewinkelte Verbindung 34"/>
          <p:cNvCxnSpPr>
            <a:cxnSpLocks noChangeShapeType="1"/>
          </p:cNvCxnSpPr>
          <p:nvPr/>
        </p:nvCxnSpPr>
        <p:spPr bwMode="auto">
          <a:xfrm>
            <a:off x="2367843" y="3764846"/>
            <a:ext cx="677333" cy="1"/>
          </a:xfrm>
          <a:prstGeom prst="bentConnector3">
            <a:avLst>
              <a:gd name="adj1" fmla="val 50000"/>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9" name="Rectangle 28"/>
          <p:cNvSpPr/>
          <p:nvPr/>
        </p:nvSpPr>
        <p:spPr>
          <a:xfrm>
            <a:off x="3027556" y="3155837"/>
            <a:ext cx="954107" cy="1015663"/>
          </a:xfrm>
          <a:prstGeom prst="rect">
            <a:avLst/>
          </a:prstGeom>
        </p:spPr>
        <p:txBody>
          <a:bodyPr wrap="none">
            <a:spAutoFit/>
          </a:bodyPr>
          <a:lstStyle/>
          <a:p>
            <a:r>
              <a:rPr lang="de-DE" sz="6000" dirty="0">
                <a:solidFill>
                  <a:schemeClr val="accent6">
                    <a:lumMod val="50000"/>
                  </a:schemeClr>
                </a:solidFill>
                <a:latin typeface="Webdings" pitchFamily="18" charset="2"/>
                <a:sym typeface="Webdings" pitchFamily="18" charset="2"/>
              </a:rPr>
              <a:t></a:t>
            </a:r>
            <a:endParaRPr lang="en-US" sz="6000" dirty="0">
              <a:solidFill>
                <a:schemeClr val="accent6">
                  <a:lumMod val="50000"/>
                </a:schemeClr>
              </a:solidFill>
            </a:endParaRPr>
          </a:p>
        </p:txBody>
      </p:sp>
      <p:sp>
        <p:nvSpPr>
          <p:cNvPr id="30" name="Rectangle 29"/>
          <p:cNvSpPr/>
          <p:nvPr/>
        </p:nvSpPr>
        <p:spPr>
          <a:xfrm>
            <a:off x="3041666" y="2464391"/>
            <a:ext cx="954107" cy="1015663"/>
          </a:xfrm>
          <a:prstGeom prst="rect">
            <a:avLst/>
          </a:prstGeom>
        </p:spPr>
        <p:txBody>
          <a:bodyPr wrap="none">
            <a:spAutoFit/>
          </a:bodyPr>
          <a:lstStyle/>
          <a:p>
            <a:r>
              <a:rPr lang="de-DE" sz="6000" dirty="0">
                <a:solidFill>
                  <a:srgbClr val="FF0000"/>
                </a:solidFill>
                <a:latin typeface="Webdings" pitchFamily="18" charset="2"/>
                <a:sym typeface="Webdings" pitchFamily="18" charset="2"/>
              </a:rPr>
              <a:t></a:t>
            </a:r>
            <a:endParaRPr lang="en-US" sz="6000" dirty="0">
              <a:solidFill>
                <a:srgbClr val="FF0000"/>
              </a:solidFill>
            </a:endParaRPr>
          </a:p>
        </p:txBody>
      </p:sp>
      <p:sp>
        <p:nvSpPr>
          <p:cNvPr id="31" name="Rectangle 30"/>
          <p:cNvSpPr/>
          <p:nvPr/>
        </p:nvSpPr>
        <p:spPr>
          <a:xfrm>
            <a:off x="3041666" y="3861393"/>
            <a:ext cx="954107" cy="1015663"/>
          </a:xfrm>
          <a:prstGeom prst="rect">
            <a:avLst/>
          </a:prstGeom>
        </p:spPr>
        <p:txBody>
          <a:bodyPr wrap="none">
            <a:spAutoFit/>
          </a:bodyPr>
          <a:lstStyle/>
          <a:p>
            <a:r>
              <a:rPr lang="de-DE" sz="6000" dirty="0">
                <a:solidFill>
                  <a:srgbClr val="008000"/>
                </a:solidFill>
                <a:latin typeface="Webdings" pitchFamily="18" charset="2"/>
                <a:sym typeface="Webdings" pitchFamily="18" charset="2"/>
              </a:rPr>
              <a:t></a:t>
            </a:r>
            <a:endParaRPr lang="en-US" sz="6000" dirty="0">
              <a:solidFill>
                <a:srgbClr val="008000"/>
              </a:solidFill>
            </a:endParaRPr>
          </a:p>
        </p:txBody>
      </p:sp>
      <p:cxnSp>
        <p:nvCxnSpPr>
          <p:cNvPr id="35" name="Gerade Verbindung mit Pfeil 37"/>
          <p:cNvCxnSpPr>
            <a:cxnSpLocks noChangeShapeType="1"/>
          </p:cNvCxnSpPr>
          <p:nvPr/>
        </p:nvCxnSpPr>
        <p:spPr bwMode="auto">
          <a:xfrm flipH="1" flipV="1">
            <a:off x="3259667" y="2751668"/>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40" name="Text Box 12"/>
          <p:cNvSpPr txBox="1">
            <a:spLocks noChangeArrowheads="1"/>
          </p:cNvSpPr>
          <p:nvPr/>
        </p:nvSpPr>
        <p:spPr bwMode="auto">
          <a:xfrm rot="16200000">
            <a:off x="1926696" y="3649839"/>
            <a:ext cx="2401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spcBef>
                <a:spcPct val="5000"/>
              </a:spcBef>
              <a:spcAft>
                <a:spcPct val="5000"/>
              </a:spcAft>
            </a:pPr>
            <a:r>
              <a:rPr lang="en-GB" sz="1200" b="1" dirty="0" smtClean="0"/>
              <a:t>Distance from </a:t>
            </a:r>
            <a:r>
              <a:rPr lang="en-GB" sz="1200" b="1" dirty="0" err="1" smtClean="0"/>
              <a:t>labor</a:t>
            </a:r>
            <a:r>
              <a:rPr lang="en-GB" sz="1200" b="1" dirty="0" smtClean="0"/>
              <a:t> market</a:t>
            </a:r>
            <a:endParaRPr lang="en-GB" sz="1200" b="1" dirty="0"/>
          </a:p>
        </p:txBody>
      </p:sp>
      <p:sp>
        <p:nvSpPr>
          <p:cNvPr id="41" name="Oval 12"/>
          <p:cNvSpPr>
            <a:spLocks noChangeArrowheads="1"/>
          </p:cNvSpPr>
          <p:nvPr/>
        </p:nvSpPr>
        <p:spPr bwMode="auto">
          <a:xfrm>
            <a:off x="3008961" y="4833252"/>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42" name="Oval 12"/>
          <p:cNvSpPr>
            <a:spLocks noChangeArrowheads="1"/>
          </p:cNvSpPr>
          <p:nvPr/>
        </p:nvSpPr>
        <p:spPr bwMode="auto">
          <a:xfrm>
            <a:off x="2935583" y="2459763"/>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46" name="Pfeil nach rechts 19"/>
          <p:cNvSpPr>
            <a:spLocks noChangeArrowheads="1"/>
          </p:cNvSpPr>
          <p:nvPr/>
        </p:nvSpPr>
        <p:spPr bwMode="auto">
          <a:xfrm>
            <a:off x="3752144" y="2930526"/>
            <a:ext cx="1322211" cy="315031"/>
          </a:xfrm>
          <a:prstGeom prst="rightArrow">
            <a:avLst>
              <a:gd name="adj1" fmla="val 64287"/>
              <a:gd name="adj2" fmla="val 49947"/>
            </a:avLst>
          </a:prstGeom>
          <a:solidFill>
            <a:schemeClr val="bg1">
              <a:lumMod val="95000"/>
            </a:schemeClr>
          </a:solidFill>
          <a:ln w="9525" algn="ctr">
            <a:solidFill>
              <a:srgbClr val="AF2640"/>
            </a:solidFill>
            <a:round/>
            <a:headEnd/>
            <a:tailEnd/>
          </a:ln>
        </p:spPr>
        <p:txBody>
          <a:bodyPr anchor="ctr"/>
          <a:lstStyle/>
          <a:p>
            <a:pPr algn="ctr" eaLnBrk="0" hangingPunct="0">
              <a:lnSpc>
                <a:spcPct val="90000"/>
              </a:lnSpc>
            </a:pPr>
            <a:r>
              <a:rPr lang="en-US" sz="1150" dirty="0" smtClean="0"/>
              <a:t>High risk group</a:t>
            </a:r>
            <a:endParaRPr lang="en-US" sz="1150" dirty="0"/>
          </a:p>
        </p:txBody>
      </p:sp>
      <p:sp>
        <p:nvSpPr>
          <p:cNvPr id="47" name="Pfeil nach rechts 19"/>
          <p:cNvSpPr>
            <a:spLocks noChangeArrowheads="1"/>
          </p:cNvSpPr>
          <p:nvPr/>
        </p:nvSpPr>
        <p:spPr bwMode="auto">
          <a:xfrm>
            <a:off x="3738033" y="3565527"/>
            <a:ext cx="1327856"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r>
              <a:rPr lang="en-US" sz="1050" dirty="0" smtClean="0"/>
              <a:t>Middle risk group</a:t>
            </a:r>
            <a:endParaRPr lang="en-US" sz="1050" dirty="0"/>
          </a:p>
        </p:txBody>
      </p:sp>
      <p:sp>
        <p:nvSpPr>
          <p:cNvPr id="48" name="Pfeil nach rechts 19"/>
          <p:cNvSpPr>
            <a:spLocks noChangeArrowheads="1"/>
          </p:cNvSpPr>
          <p:nvPr/>
        </p:nvSpPr>
        <p:spPr bwMode="auto">
          <a:xfrm>
            <a:off x="3735210" y="4310593"/>
            <a:ext cx="1322211" cy="331964"/>
          </a:xfrm>
          <a:prstGeom prst="rightArrow">
            <a:avLst>
              <a:gd name="adj1" fmla="val 64287"/>
              <a:gd name="adj2" fmla="val 49947"/>
            </a:avLst>
          </a:prstGeom>
          <a:solidFill>
            <a:schemeClr val="bg1">
              <a:lumMod val="95000"/>
            </a:schemeClr>
          </a:solidFill>
          <a:ln w="9525" algn="ctr">
            <a:solidFill>
              <a:srgbClr val="006000"/>
            </a:solidFill>
            <a:round/>
            <a:headEnd/>
            <a:tailEnd/>
          </a:ln>
        </p:spPr>
        <p:txBody>
          <a:bodyPr anchor="ctr"/>
          <a:lstStyle/>
          <a:p>
            <a:pPr algn="ctr" eaLnBrk="0" hangingPunct="0">
              <a:lnSpc>
                <a:spcPct val="90000"/>
              </a:lnSpc>
            </a:pPr>
            <a:r>
              <a:rPr lang="en-US" sz="1150" dirty="0" smtClean="0"/>
              <a:t>Low risk group</a:t>
            </a:r>
            <a:endParaRPr lang="en-US" sz="1150" dirty="0"/>
          </a:p>
        </p:txBody>
      </p:sp>
      <p:sp>
        <p:nvSpPr>
          <p:cNvPr id="49" name="Abgerundetes Rechteck 2"/>
          <p:cNvSpPr/>
          <p:nvPr/>
        </p:nvSpPr>
        <p:spPr bwMode="auto">
          <a:xfrm>
            <a:off x="5438879" y="1843075"/>
            <a:ext cx="1546120"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Interventions</a:t>
            </a:r>
            <a:endParaRPr lang="en-US" sz="1600" b="1" dirty="0">
              <a:solidFill>
                <a:schemeClr val="bg1"/>
              </a:solidFill>
            </a:endParaRPr>
          </a:p>
        </p:txBody>
      </p:sp>
      <p:sp>
        <p:nvSpPr>
          <p:cNvPr id="50" name="Abgerundetes Rechteck 2"/>
          <p:cNvSpPr/>
          <p:nvPr/>
        </p:nvSpPr>
        <p:spPr bwMode="auto">
          <a:xfrm>
            <a:off x="5450167" y="2652889"/>
            <a:ext cx="1546120" cy="702733"/>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Intensive counseling and special ALMPs </a:t>
            </a:r>
            <a:endParaRPr lang="en-US" sz="1300" b="1" dirty="0">
              <a:solidFill>
                <a:schemeClr val="bg1"/>
              </a:solidFill>
            </a:endParaRPr>
          </a:p>
        </p:txBody>
      </p:sp>
      <p:sp>
        <p:nvSpPr>
          <p:cNvPr id="51" name="Abgerundetes Rechteck 2"/>
          <p:cNvSpPr/>
          <p:nvPr/>
        </p:nvSpPr>
        <p:spPr bwMode="auto">
          <a:xfrm>
            <a:off x="5447345" y="3327400"/>
            <a:ext cx="1546120" cy="702733"/>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Vocational training </a:t>
            </a:r>
            <a:endParaRPr lang="en-US" sz="1300" b="1" dirty="0">
              <a:solidFill>
                <a:schemeClr val="bg1"/>
              </a:solidFill>
            </a:endParaRPr>
          </a:p>
        </p:txBody>
      </p:sp>
      <p:sp>
        <p:nvSpPr>
          <p:cNvPr id="52" name="Abgerundetes Rechteck 2"/>
          <p:cNvSpPr/>
          <p:nvPr/>
        </p:nvSpPr>
        <p:spPr bwMode="auto">
          <a:xfrm>
            <a:off x="5458633" y="4016023"/>
            <a:ext cx="1546120" cy="702733"/>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Self-service and job matching</a:t>
            </a:r>
            <a:endParaRPr lang="en-US" sz="1300" b="1" dirty="0">
              <a:solidFill>
                <a:schemeClr val="bg1"/>
              </a:solidFill>
            </a:endParaRPr>
          </a:p>
        </p:txBody>
      </p:sp>
      <p:sp>
        <p:nvSpPr>
          <p:cNvPr id="53" name="Pfeil nach rechts 19"/>
          <p:cNvSpPr>
            <a:spLocks noChangeArrowheads="1"/>
          </p:cNvSpPr>
          <p:nvPr/>
        </p:nvSpPr>
        <p:spPr bwMode="auto">
          <a:xfrm rot="5400000">
            <a:off x="6019005" y="2280799"/>
            <a:ext cx="400930"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endParaRPr lang="en-US" sz="1050" dirty="0"/>
          </a:p>
        </p:txBody>
      </p:sp>
      <p:sp>
        <p:nvSpPr>
          <p:cNvPr id="55" name="Ellipse 54"/>
          <p:cNvSpPr>
            <a:spLocks noChangeArrowheads="1"/>
          </p:cNvSpPr>
          <p:nvPr/>
        </p:nvSpPr>
        <p:spPr bwMode="auto">
          <a:xfrm>
            <a:off x="4188883" y="2428877"/>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2</a:t>
            </a:r>
          </a:p>
        </p:txBody>
      </p:sp>
      <p:sp>
        <p:nvSpPr>
          <p:cNvPr id="57" name="Rectangle 56"/>
          <p:cNvSpPr/>
          <p:nvPr/>
        </p:nvSpPr>
        <p:spPr>
          <a:xfrm>
            <a:off x="7692688" y="3079634"/>
            <a:ext cx="1210588" cy="1323439"/>
          </a:xfrm>
          <a:prstGeom prst="rect">
            <a:avLst/>
          </a:prstGeom>
        </p:spPr>
        <p:txBody>
          <a:bodyPr wrap="none">
            <a:spAutoFit/>
          </a:bodyPr>
          <a:lstStyle/>
          <a:p>
            <a:r>
              <a:rPr lang="de-DE" sz="8000" dirty="0">
                <a:latin typeface="Webdings" pitchFamily="18" charset="2"/>
                <a:sym typeface="Webdings" pitchFamily="18" charset="2"/>
              </a:rPr>
              <a:t></a:t>
            </a:r>
            <a:endParaRPr lang="en-US" sz="8000" dirty="0"/>
          </a:p>
        </p:txBody>
      </p:sp>
      <p:cxnSp>
        <p:nvCxnSpPr>
          <p:cNvPr id="58" name="Gerade Verbindung mit Pfeil 37"/>
          <p:cNvCxnSpPr>
            <a:cxnSpLocks noChangeShapeType="1"/>
          </p:cNvCxnSpPr>
          <p:nvPr/>
        </p:nvCxnSpPr>
        <p:spPr bwMode="auto">
          <a:xfrm flipH="1" flipV="1">
            <a:off x="7631288" y="2734735"/>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59" name="Text Box 12"/>
          <p:cNvSpPr txBox="1">
            <a:spLocks noChangeArrowheads="1"/>
          </p:cNvSpPr>
          <p:nvPr/>
        </p:nvSpPr>
        <p:spPr bwMode="auto">
          <a:xfrm rot="16200000">
            <a:off x="6353442" y="3426766"/>
            <a:ext cx="2065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dirty="0" smtClean="0"/>
              <a:t>Level of prioritization by caseworker</a:t>
            </a:r>
            <a:endParaRPr lang="en-GB" sz="1200" b="1" dirty="0"/>
          </a:p>
        </p:txBody>
      </p:sp>
      <p:sp>
        <p:nvSpPr>
          <p:cNvPr id="60" name="Oval 12"/>
          <p:cNvSpPr>
            <a:spLocks noChangeArrowheads="1"/>
          </p:cNvSpPr>
          <p:nvPr/>
        </p:nvSpPr>
        <p:spPr bwMode="auto">
          <a:xfrm>
            <a:off x="7352361" y="4830430"/>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61" name="Oval 12"/>
          <p:cNvSpPr>
            <a:spLocks noChangeArrowheads="1"/>
          </p:cNvSpPr>
          <p:nvPr/>
        </p:nvSpPr>
        <p:spPr bwMode="auto">
          <a:xfrm>
            <a:off x="7307205" y="2442830"/>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70" name="Oval 23"/>
          <p:cNvSpPr>
            <a:spLocks noChangeArrowheads="1"/>
          </p:cNvSpPr>
          <p:nvPr/>
        </p:nvSpPr>
        <p:spPr bwMode="auto">
          <a:xfrm>
            <a:off x="2370667" y="2046112"/>
            <a:ext cx="2991555" cy="3344333"/>
          </a:xfrm>
          <a:prstGeom prst="ellipse">
            <a:avLst/>
          </a:prstGeom>
          <a:noFill/>
          <a:ln w="57150" cmpd="sng">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71" name="Pfeil nach rechts 19"/>
          <p:cNvSpPr>
            <a:spLocks noChangeArrowheads="1"/>
          </p:cNvSpPr>
          <p:nvPr/>
        </p:nvSpPr>
        <p:spPr bwMode="auto">
          <a:xfrm rot="2140881">
            <a:off x="1664638" y="1830305"/>
            <a:ext cx="1204671" cy="630002"/>
          </a:xfrm>
          <a:prstGeom prst="rightArrow">
            <a:avLst>
              <a:gd name="adj1" fmla="val 64287"/>
              <a:gd name="adj2" fmla="val 49947"/>
            </a:avLst>
          </a:prstGeom>
          <a:solidFill>
            <a:schemeClr val="tx2">
              <a:lumMod val="60000"/>
              <a:lumOff val="40000"/>
            </a:schemeClr>
          </a:solidFill>
          <a:ln w="28575" cmpd="sng" algn="ctr">
            <a:solidFill>
              <a:schemeClr val="tx1"/>
            </a:solidFill>
            <a:prstDash val="sysDash"/>
            <a:round/>
            <a:headEnd/>
            <a:tailEnd/>
          </a:ln>
        </p:spPr>
        <p:txBody>
          <a:bodyPr anchor="ctr"/>
          <a:lstStyle/>
          <a:p>
            <a:pPr algn="ctr" eaLnBrk="0" hangingPunct="0">
              <a:lnSpc>
                <a:spcPct val="90000"/>
              </a:lnSpc>
            </a:pPr>
            <a:r>
              <a:rPr lang="en-US" sz="1150" b="1" dirty="0" smtClean="0"/>
              <a:t>PROFILING</a:t>
            </a:r>
            <a:endParaRPr lang="en-US" sz="1150" b="1" dirty="0"/>
          </a:p>
        </p:txBody>
      </p:sp>
      <p:cxnSp>
        <p:nvCxnSpPr>
          <p:cNvPr id="43" name="Gerade Verbindung mit Pfeil 37"/>
          <p:cNvCxnSpPr>
            <a:cxnSpLocks noChangeShapeType="1"/>
          </p:cNvCxnSpPr>
          <p:nvPr/>
        </p:nvCxnSpPr>
        <p:spPr bwMode="auto">
          <a:xfrm flipH="1" flipV="1">
            <a:off x="2127958" y="5387625"/>
            <a:ext cx="2820" cy="369708"/>
          </a:xfrm>
          <a:prstGeom prst="straightConnector1">
            <a:avLst/>
          </a:prstGeom>
          <a:noFill/>
          <a:ln w="38100" cmpd="sng" algn="ctr">
            <a:solidFill>
              <a:schemeClr val="tx2"/>
            </a:solidFill>
            <a:prstDash val="sysDash"/>
            <a:round/>
            <a:headEnd type="none"/>
            <a:tailEnd type="none" w="med" len="med"/>
          </a:ln>
          <a:extLst>
            <a:ext uri="{909E8E84-426E-40DD-AFC4-6F175D3DCCD1}">
              <a14:hiddenFill xmlns:a14="http://schemas.microsoft.com/office/drawing/2010/main">
                <a:noFill/>
              </a14:hiddenFill>
            </a:ext>
          </a:extLst>
        </p:spPr>
      </p:cxnSp>
      <p:cxnSp>
        <p:nvCxnSpPr>
          <p:cNvPr id="45" name="Gewinkelte Verbindung 34"/>
          <p:cNvCxnSpPr>
            <a:cxnSpLocks noChangeShapeType="1"/>
          </p:cNvCxnSpPr>
          <p:nvPr/>
        </p:nvCxnSpPr>
        <p:spPr bwMode="auto">
          <a:xfrm flipV="1">
            <a:off x="2125133" y="5771444"/>
            <a:ext cx="3942645" cy="8468"/>
          </a:xfrm>
          <a:prstGeom prst="bentConnector3">
            <a:avLst>
              <a:gd name="adj1" fmla="val 50000"/>
            </a:avLst>
          </a:prstGeom>
          <a:noFill/>
          <a:ln w="38100" cmpd="sng" algn="ctr">
            <a:solidFill>
              <a:schemeClr val="tx2"/>
            </a:solidFill>
            <a:prstDash val="sysDash"/>
            <a:round/>
            <a:headEnd/>
            <a:tailEnd type="none" w="med" len="med"/>
          </a:ln>
          <a:extLst>
            <a:ext uri="{909E8E84-426E-40DD-AFC4-6F175D3DCCD1}">
              <a14:hiddenFill xmlns:a14="http://schemas.microsoft.com/office/drawing/2010/main">
                <a:noFill/>
              </a14:hiddenFill>
            </a:ext>
          </a:extLst>
        </p:spPr>
      </p:cxnSp>
      <p:cxnSp>
        <p:nvCxnSpPr>
          <p:cNvPr id="54" name="Gerade Verbindung mit Pfeil 37"/>
          <p:cNvCxnSpPr>
            <a:cxnSpLocks noChangeShapeType="1"/>
          </p:cNvCxnSpPr>
          <p:nvPr/>
        </p:nvCxnSpPr>
        <p:spPr bwMode="auto">
          <a:xfrm flipH="1" flipV="1">
            <a:off x="6048025" y="4905025"/>
            <a:ext cx="5642" cy="852308"/>
          </a:xfrm>
          <a:prstGeom prst="straightConnector1">
            <a:avLst/>
          </a:prstGeom>
          <a:noFill/>
          <a:ln w="38100" cmpd="sng" algn="ctr">
            <a:solidFill>
              <a:schemeClr val="tx2"/>
            </a:solidFill>
            <a:prstDash val="sysDash"/>
            <a:round/>
            <a:headEnd type="none"/>
            <a:tailEnd type="stealth" w="med" len="med"/>
          </a:ln>
          <a:extLst>
            <a:ext uri="{909E8E84-426E-40DD-AFC4-6F175D3DCCD1}">
              <a14:hiddenFill xmlns:a14="http://schemas.microsoft.com/office/drawing/2010/main">
                <a:noFill/>
              </a14:hiddenFill>
            </a:ext>
          </a:extLst>
        </p:spPr>
      </p:cxnSp>
      <p:sp>
        <p:nvSpPr>
          <p:cNvPr id="56" name="Ellipse 54"/>
          <p:cNvSpPr>
            <a:spLocks noChangeArrowheads="1"/>
          </p:cNvSpPr>
          <p:nvPr/>
        </p:nvSpPr>
        <p:spPr bwMode="auto">
          <a:xfrm>
            <a:off x="3878439" y="5476877"/>
            <a:ext cx="250825" cy="252413"/>
          </a:xfrm>
          <a:prstGeom prst="ellipse">
            <a:avLst/>
          </a:prstGeom>
          <a:solidFill>
            <a:schemeClr val="accent1"/>
          </a:solidFill>
          <a:ln w="9525" algn="ctr">
            <a:solidFill>
              <a:schemeClr val="tx2">
                <a:lumMod val="60000"/>
                <a:lumOff val="40000"/>
              </a:schemeClr>
            </a:solidFill>
            <a:round/>
            <a:headEnd/>
            <a:tailEnd/>
          </a:ln>
        </p:spPr>
        <p:txBody>
          <a:bodyPr lIns="0" tIns="0" rIns="0" bIns="0" anchor="ctr"/>
          <a:lstStyle/>
          <a:p>
            <a:pPr algn="ctr" eaLnBrk="0" hangingPunct="0">
              <a:lnSpc>
                <a:spcPct val="90000"/>
              </a:lnSpc>
            </a:pPr>
            <a:r>
              <a:rPr lang="de-DE" sz="1400" b="1" dirty="0">
                <a:solidFill>
                  <a:schemeClr val="bg1"/>
                </a:solidFill>
              </a:rPr>
              <a:t>1</a:t>
            </a:r>
          </a:p>
        </p:txBody>
      </p:sp>
      <p:sp>
        <p:nvSpPr>
          <p:cNvPr id="63" name="Text Box 12"/>
          <p:cNvSpPr txBox="1">
            <a:spLocks noChangeArrowheads="1"/>
          </p:cNvSpPr>
          <p:nvPr/>
        </p:nvSpPr>
        <p:spPr bwMode="auto">
          <a:xfrm>
            <a:off x="2794621" y="5766387"/>
            <a:ext cx="2497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u="sng" dirty="0" smtClean="0">
                <a:solidFill>
                  <a:schemeClr val="tx2">
                    <a:lumMod val="75000"/>
                  </a:schemeClr>
                </a:solidFill>
              </a:rPr>
              <a:t>Income support/Job matching</a:t>
            </a:r>
            <a:endParaRPr lang="en-GB" sz="1200" b="1" u="sng" dirty="0">
              <a:solidFill>
                <a:schemeClr val="tx2">
                  <a:lumMod val="75000"/>
                </a:schemeClr>
              </a:solidFill>
            </a:endParaRPr>
          </a:p>
        </p:txBody>
      </p:sp>
      <p:sp>
        <p:nvSpPr>
          <p:cNvPr id="66" name="Pfeil nach rechts 19"/>
          <p:cNvSpPr>
            <a:spLocks noChangeArrowheads="1"/>
          </p:cNvSpPr>
          <p:nvPr/>
        </p:nvSpPr>
        <p:spPr bwMode="auto">
          <a:xfrm>
            <a:off x="1665112" y="6166556"/>
            <a:ext cx="5150555" cy="310444"/>
          </a:xfrm>
          <a:prstGeom prst="rightArrow">
            <a:avLst>
              <a:gd name="adj1" fmla="val 64287"/>
              <a:gd name="adj2" fmla="val 49947"/>
            </a:avLst>
          </a:prstGeom>
          <a:solidFill>
            <a:schemeClr val="tx2">
              <a:lumMod val="20000"/>
              <a:lumOff val="80000"/>
            </a:schemeClr>
          </a:solidFill>
          <a:ln w="9525" algn="ctr">
            <a:solidFill>
              <a:schemeClr val="tx1"/>
            </a:solidFill>
            <a:round/>
            <a:headEnd/>
            <a:tailEnd/>
          </a:ln>
        </p:spPr>
        <p:txBody>
          <a:bodyPr anchor="ctr"/>
          <a:lstStyle/>
          <a:p>
            <a:pPr algn="ctr" eaLnBrk="0" hangingPunct="0">
              <a:lnSpc>
                <a:spcPct val="90000"/>
              </a:lnSpc>
            </a:pPr>
            <a:r>
              <a:rPr lang="en-US" sz="1600" dirty="0" smtClean="0"/>
              <a:t>Time </a:t>
            </a:r>
            <a:endParaRPr lang="en-US" sz="1600" dirty="0"/>
          </a:p>
        </p:txBody>
      </p:sp>
      <p:sp>
        <p:nvSpPr>
          <p:cNvPr id="44" name="Pfeil nach rechts 19"/>
          <p:cNvSpPr>
            <a:spLocks noChangeArrowheads="1"/>
          </p:cNvSpPr>
          <p:nvPr/>
        </p:nvSpPr>
        <p:spPr bwMode="auto">
          <a:xfrm>
            <a:off x="1718734" y="1140178"/>
            <a:ext cx="5150555" cy="310444"/>
          </a:xfrm>
          <a:prstGeom prst="rightArrow">
            <a:avLst>
              <a:gd name="adj1" fmla="val 64287"/>
              <a:gd name="adj2" fmla="val 49947"/>
            </a:avLst>
          </a:prstGeom>
          <a:solidFill>
            <a:schemeClr val="tx2">
              <a:lumMod val="20000"/>
              <a:lumOff val="80000"/>
            </a:schemeClr>
          </a:solidFill>
          <a:ln w="9525" algn="ctr">
            <a:solidFill>
              <a:schemeClr val="tx1"/>
            </a:solidFill>
            <a:round/>
            <a:headEnd/>
            <a:tailEnd/>
          </a:ln>
        </p:spPr>
        <p:txBody>
          <a:bodyPr anchor="ctr"/>
          <a:lstStyle/>
          <a:p>
            <a:pPr algn="ctr" eaLnBrk="0" hangingPunct="0">
              <a:lnSpc>
                <a:spcPct val="90000"/>
              </a:lnSpc>
            </a:pPr>
            <a:r>
              <a:rPr lang="en-US" sz="1600" dirty="0" smtClean="0"/>
              <a:t>Early interventions </a:t>
            </a:r>
            <a:endParaRPr lang="en-US" sz="1600" dirty="0"/>
          </a:p>
        </p:txBody>
      </p:sp>
    </p:spTree>
    <p:extLst>
      <p:ext uri="{BB962C8B-B14F-4D97-AF65-F5344CB8AC3E}">
        <p14:creationId xmlns:p14="http://schemas.microsoft.com/office/powerpoint/2010/main" val="2245662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53778" cy="914400"/>
          </a:xfrm>
        </p:spPr>
        <p:txBody>
          <a:bodyPr/>
          <a:lstStyle/>
          <a:p>
            <a:r>
              <a:rPr lang="en-US" sz="3500" dirty="0" smtClean="0">
                <a:solidFill>
                  <a:schemeClr val="bg1"/>
                </a:solidFill>
              </a:rPr>
              <a:t>Main uses of profiling </a:t>
            </a:r>
            <a:endParaRPr lang="en-US" sz="35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7</a:t>
            </a:fld>
            <a:endParaRPr lang="en-US" dirty="0"/>
          </a:p>
        </p:txBody>
      </p:sp>
      <p:sp>
        <p:nvSpPr>
          <p:cNvPr id="9" name="Rectangle 8"/>
          <p:cNvSpPr/>
          <p:nvPr/>
        </p:nvSpPr>
        <p:spPr>
          <a:xfrm>
            <a:off x="1658777" y="2196279"/>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0" name="Rectangle 9"/>
          <p:cNvSpPr/>
          <p:nvPr/>
        </p:nvSpPr>
        <p:spPr>
          <a:xfrm>
            <a:off x="1672889" y="2873613"/>
            <a:ext cx="954107" cy="1015663"/>
          </a:xfrm>
          <a:prstGeom prst="rect">
            <a:avLst/>
          </a:prstGeom>
        </p:spPr>
        <p:txBody>
          <a:bodyPr wrap="none">
            <a:spAutoFit/>
          </a:bodyPr>
          <a:lstStyle/>
          <a:p>
            <a:r>
              <a:rPr lang="de-DE" sz="6000" dirty="0">
                <a:solidFill>
                  <a:srgbClr val="000000"/>
                </a:solidFill>
                <a:latin typeface="Webdings" pitchFamily="18" charset="2"/>
                <a:sym typeface="Webdings" pitchFamily="18" charset="2"/>
              </a:rPr>
              <a:t></a:t>
            </a:r>
            <a:endParaRPr lang="en-US" sz="6000" dirty="0">
              <a:solidFill>
                <a:srgbClr val="000000"/>
              </a:solidFill>
            </a:endParaRPr>
          </a:p>
        </p:txBody>
      </p:sp>
      <p:sp>
        <p:nvSpPr>
          <p:cNvPr id="11" name="Rectangle 10"/>
          <p:cNvSpPr/>
          <p:nvPr/>
        </p:nvSpPr>
        <p:spPr>
          <a:xfrm>
            <a:off x="1260844" y="2856679"/>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2" name="Rectangle 11"/>
          <p:cNvSpPr/>
          <p:nvPr/>
        </p:nvSpPr>
        <p:spPr>
          <a:xfrm>
            <a:off x="1263667" y="2182168"/>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9" name="Pfeil nach rechts 19"/>
          <p:cNvSpPr>
            <a:spLocks noChangeArrowheads="1"/>
          </p:cNvSpPr>
          <p:nvPr/>
        </p:nvSpPr>
        <p:spPr bwMode="auto">
          <a:xfrm>
            <a:off x="198966" y="2679347"/>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50" dirty="0" smtClean="0"/>
              <a:t>Vulnerable work-able population </a:t>
            </a:r>
            <a:endParaRPr lang="en-US" sz="1150" dirty="0"/>
          </a:p>
        </p:txBody>
      </p:sp>
      <p:sp>
        <p:nvSpPr>
          <p:cNvPr id="22" name="Ellipse 54"/>
          <p:cNvSpPr>
            <a:spLocks noChangeArrowheads="1"/>
          </p:cNvSpPr>
          <p:nvPr/>
        </p:nvSpPr>
        <p:spPr bwMode="auto">
          <a:xfrm>
            <a:off x="2484261" y="2756254"/>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1</a:t>
            </a:r>
          </a:p>
        </p:txBody>
      </p:sp>
      <p:cxnSp>
        <p:nvCxnSpPr>
          <p:cNvPr id="28" name="Gewinkelte Verbindung 34"/>
          <p:cNvCxnSpPr>
            <a:cxnSpLocks noChangeShapeType="1"/>
          </p:cNvCxnSpPr>
          <p:nvPr/>
        </p:nvCxnSpPr>
        <p:spPr bwMode="auto">
          <a:xfrm>
            <a:off x="2353732" y="3143956"/>
            <a:ext cx="677333" cy="1"/>
          </a:xfrm>
          <a:prstGeom prst="bentConnector3">
            <a:avLst>
              <a:gd name="adj1" fmla="val 50000"/>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9" name="Rectangle 28"/>
          <p:cNvSpPr/>
          <p:nvPr/>
        </p:nvSpPr>
        <p:spPr>
          <a:xfrm>
            <a:off x="3013445" y="2534947"/>
            <a:ext cx="954107" cy="1015663"/>
          </a:xfrm>
          <a:prstGeom prst="rect">
            <a:avLst/>
          </a:prstGeom>
        </p:spPr>
        <p:txBody>
          <a:bodyPr wrap="none">
            <a:spAutoFit/>
          </a:bodyPr>
          <a:lstStyle/>
          <a:p>
            <a:r>
              <a:rPr lang="de-DE" sz="6000" dirty="0">
                <a:solidFill>
                  <a:schemeClr val="accent6">
                    <a:lumMod val="50000"/>
                  </a:schemeClr>
                </a:solidFill>
                <a:latin typeface="Webdings" pitchFamily="18" charset="2"/>
                <a:sym typeface="Webdings" pitchFamily="18" charset="2"/>
              </a:rPr>
              <a:t></a:t>
            </a:r>
            <a:endParaRPr lang="en-US" sz="6000" dirty="0">
              <a:solidFill>
                <a:schemeClr val="accent6">
                  <a:lumMod val="50000"/>
                </a:schemeClr>
              </a:solidFill>
            </a:endParaRPr>
          </a:p>
        </p:txBody>
      </p:sp>
      <p:sp>
        <p:nvSpPr>
          <p:cNvPr id="30" name="Rectangle 29"/>
          <p:cNvSpPr/>
          <p:nvPr/>
        </p:nvSpPr>
        <p:spPr>
          <a:xfrm>
            <a:off x="3027555" y="1843501"/>
            <a:ext cx="954107" cy="1015663"/>
          </a:xfrm>
          <a:prstGeom prst="rect">
            <a:avLst/>
          </a:prstGeom>
        </p:spPr>
        <p:txBody>
          <a:bodyPr wrap="none">
            <a:spAutoFit/>
          </a:bodyPr>
          <a:lstStyle/>
          <a:p>
            <a:r>
              <a:rPr lang="de-DE" sz="6000" dirty="0">
                <a:solidFill>
                  <a:srgbClr val="FF0000"/>
                </a:solidFill>
                <a:latin typeface="Webdings" pitchFamily="18" charset="2"/>
                <a:sym typeface="Webdings" pitchFamily="18" charset="2"/>
              </a:rPr>
              <a:t></a:t>
            </a:r>
            <a:endParaRPr lang="en-US" sz="6000" dirty="0">
              <a:solidFill>
                <a:srgbClr val="FF0000"/>
              </a:solidFill>
            </a:endParaRPr>
          </a:p>
        </p:txBody>
      </p:sp>
      <p:sp>
        <p:nvSpPr>
          <p:cNvPr id="31" name="Rectangle 30"/>
          <p:cNvSpPr/>
          <p:nvPr/>
        </p:nvSpPr>
        <p:spPr>
          <a:xfrm>
            <a:off x="3027555" y="3240503"/>
            <a:ext cx="954107" cy="1015663"/>
          </a:xfrm>
          <a:prstGeom prst="rect">
            <a:avLst/>
          </a:prstGeom>
        </p:spPr>
        <p:txBody>
          <a:bodyPr wrap="none">
            <a:spAutoFit/>
          </a:bodyPr>
          <a:lstStyle/>
          <a:p>
            <a:r>
              <a:rPr lang="de-DE" sz="6000" dirty="0">
                <a:solidFill>
                  <a:srgbClr val="008000"/>
                </a:solidFill>
                <a:latin typeface="Webdings" pitchFamily="18" charset="2"/>
                <a:sym typeface="Webdings" pitchFamily="18" charset="2"/>
              </a:rPr>
              <a:t></a:t>
            </a:r>
            <a:endParaRPr lang="en-US" sz="6000" dirty="0">
              <a:solidFill>
                <a:srgbClr val="008000"/>
              </a:solidFill>
            </a:endParaRPr>
          </a:p>
        </p:txBody>
      </p:sp>
      <p:cxnSp>
        <p:nvCxnSpPr>
          <p:cNvPr id="35" name="Gerade Verbindung mit Pfeil 37"/>
          <p:cNvCxnSpPr>
            <a:cxnSpLocks noChangeShapeType="1"/>
          </p:cNvCxnSpPr>
          <p:nvPr/>
        </p:nvCxnSpPr>
        <p:spPr bwMode="auto">
          <a:xfrm flipH="1" flipV="1">
            <a:off x="3245556" y="2130778"/>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40" name="Text Box 12"/>
          <p:cNvSpPr txBox="1">
            <a:spLocks noChangeArrowheads="1"/>
          </p:cNvSpPr>
          <p:nvPr/>
        </p:nvSpPr>
        <p:spPr bwMode="auto">
          <a:xfrm rot="16200000">
            <a:off x="1912585" y="3028949"/>
            <a:ext cx="2401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spcBef>
                <a:spcPct val="5000"/>
              </a:spcBef>
              <a:spcAft>
                <a:spcPct val="5000"/>
              </a:spcAft>
            </a:pPr>
            <a:r>
              <a:rPr lang="en-GB" sz="1200" b="1" dirty="0" smtClean="0"/>
              <a:t>Distance from </a:t>
            </a:r>
            <a:r>
              <a:rPr lang="en-GB" sz="1200" b="1" dirty="0" err="1" smtClean="0"/>
              <a:t>labor</a:t>
            </a:r>
            <a:r>
              <a:rPr lang="en-GB" sz="1200" b="1" dirty="0" smtClean="0"/>
              <a:t> market</a:t>
            </a:r>
            <a:endParaRPr lang="en-GB" sz="1200" b="1" dirty="0"/>
          </a:p>
        </p:txBody>
      </p:sp>
      <p:sp>
        <p:nvSpPr>
          <p:cNvPr id="41" name="Oval 12"/>
          <p:cNvSpPr>
            <a:spLocks noChangeArrowheads="1"/>
          </p:cNvSpPr>
          <p:nvPr/>
        </p:nvSpPr>
        <p:spPr bwMode="auto">
          <a:xfrm>
            <a:off x="2994850" y="4212362"/>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42" name="Oval 12"/>
          <p:cNvSpPr>
            <a:spLocks noChangeArrowheads="1"/>
          </p:cNvSpPr>
          <p:nvPr/>
        </p:nvSpPr>
        <p:spPr bwMode="auto">
          <a:xfrm>
            <a:off x="2921472" y="1838873"/>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46" name="Pfeil nach rechts 19"/>
          <p:cNvSpPr>
            <a:spLocks noChangeArrowheads="1"/>
          </p:cNvSpPr>
          <p:nvPr/>
        </p:nvSpPr>
        <p:spPr bwMode="auto">
          <a:xfrm>
            <a:off x="3738033" y="2309636"/>
            <a:ext cx="1322211" cy="315031"/>
          </a:xfrm>
          <a:prstGeom prst="rightArrow">
            <a:avLst>
              <a:gd name="adj1" fmla="val 64287"/>
              <a:gd name="adj2" fmla="val 49947"/>
            </a:avLst>
          </a:prstGeom>
          <a:solidFill>
            <a:schemeClr val="bg1">
              <a:lumMod val="95000"/>
            </a:schemeClr>
          </a:solidFill>
          <a:ln w="9525" algn="ctr">
            <a:solidFill>
              <a:srgbClr val="AF2640"/>
            </a:solidFill>
            <a:round/>
            <a:headEnd/>
            <a:tailEnd/>
          </a:ln>
        </p:spPr>
        <p:txBody>
          <a:bodyPr anchor="ctr"/>
          <a:lstStyle/>
          <a:p>
            <a:pPr algn="ctr" eaLnBrk="0" hangingPunct="0">
              <a:lnSpc>
                <a:spcPct val="90000"/>
              </a:lnSpc>
            </a:pPr>
            <a:r>
              <a:rPr lang="en-US" sz="1150" dirty="0" smtClean="0"/>
              <a:t>High risk group</a:t>
            </a:r>
            <a:endParaRPr lang="en-US" sz="1150" dirty="0"/>
          </a:p>
        </p:txBody>
      </p:sp>
      <p:sp>
        <p:nvSpPr>
          <p:cNvPr id="47" name="Pfeil nach rechts 19"/>
          <p:cNvSpPr>
            <a:spLocks noChangeArrowheads="1"/>
          </p:cNvSpPr>
          <p:nvPr/>
        </p:nvSpPr>
        <p:spPr bwMode="auto">
          <a:xfrm>
            <a:off x="3723922" y="2944637"/>
            <a:ext cx="1327856"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r>
              <a:rPr lang="en-US" sz="1050" dirty="0" smtClean="0"/>
              <a:t>Middle risk group</a:t>
            </a:r>
            <a:endParaRPr lang="en-US" sz="1050" dirty="0"/>
          </a:p>
        </p:txBody>
      </p:sp>
      <p:sp>
        <p:nvSpPr>
          <p:cNvPr id="48" name="Pfeil nach rechts 19"/>
          <p:cNvSpPr>
            <a:spLocks noChangeArrowheads="1"/>
          </p:cNvSpPr>
          <p:nvPr/>
        </p:nvSpPr>
        <p:spPr bwMode="auto">
          <a:xfrm>
            <a:off x="3721099" y="3689703"/>
            <a:ext cx="1322211" cy="331964"/>
          </a:xfrm>
          <a:prstGeom prst="rightArrow">
            <a:avLst>
              <a:gd name="adj1" fmla="val 64287"/>
              <a:gd name="adj2" fmla="val 49947"/>
            </a:avLst>
          </a:prstGeom>
          <a:solidFill>
            <a:schemeClr val="bg1">
              <a:lumMod val="95000"/>
            </a:schemeClr>
          </a:solidFill>
          <a:ln w="9525" algn="ctr">
            <a:solidFill>
              <a:srgbClr val="006000"/>
            </a:solidFill>
            <a:round/>
            <a:headEnd/>
            <a:tailEnd/>
          </a:ln>
        </p:spPr>
        <p:txBody>
          <a:bodyPr anchor="ctr"/>
          <a:lstStyle/>
          <a:p>
            <a:pPr algn="ctr" eaLnBrk="0" hangingPunct="0">
              <a:lnSpc>
                <a:spcPct val="90000"/>
              </a:lnSpc>
            </a:pPr>
            <a:r>
              <a:rPr lang="en-US" sz="1150" dirty="0" smtClean="0"/>
              <a:t>Low risk group</a:t>
            </a:r>
            <a:endParaRPr lang="en-US" sz="1150" dirty="0"/>
          </a:p>
        </p:txBody>
      </p:sp>
      <p:sp>
        <p:nvSpPr>
          <p:cNvPr id="49" name="Abgerundetes Rechteck 2"/>
          <p:cNvSpPr/>
          <p:nvPr/>
        </p:nvSpPr>
        <p:spPr bwMode="auto">
          <a:xfrm>
            <a:off x="6829778" y="1179852"/>
            <a:ext cx="1255889"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200" b="1" dirty="0" smtClean="0">
                <a:solidFill>
                  <a:schemeClr val="bg1"/>
                </a:solidFill>
              </a:rPr>
              <a:t>Interventions</a:t>
            </a:r>
            <a:endParaRPr lang="en-US" sz="1200" b="1" dirty="0">
              <a:solidFill>
                <a:schemeClr val="bg1"/>
              </a:solidFill>
            </a:endParaRPr>
          </a:p>
        </p:txBody>
      </p:sp>
      <p:sp>
        <p:nvSpPr>
          <p:cNvPr id="50" name="Abgerundetes Rechteck 2"/>
          <p:cNvSpPr/>
          <p:nvPr/>
        </p:nvSpPr>
        <p:spPr bwMode="auto">
          <a:xfrm>
            <a:off x="6818945" y="1989665"/>
            <a:ext cx="1280833" cy="702733"/>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200" b="1" dirty="0">
                <a:solidFill>
                  <a:schemeClr val="bg1"/>
                </a:solidFill>
              </a:rPr>
              <a:t>I</a:t>
            </a:r>
            <a:r>
              <a:rPr lang="en-US" sz="1200" b="1" dirty="0" smtClean="0">
                <a:solidFill>
                  <a:schemeClr val="bg1"/>
                </a:solidFill>
              </a:rPr>
              <a:t>ntensive counseling and special ALMPs </a:t>
            </a:r>
            <a:endParaRPr lang="en-US" sz="1200" b="1" dirty="0">
              <a:solidFill>
                <a:schemeClr val="bg1"/>
              </a:solidFill>
            </a:endParaRPr>
          </a:p>
        </p:txBody>
      </p:sp>
      <p:sp>
        <p:nvSpPr>
          <p:cNvPr id="51" name="Abgerundetes Rechteck 2"/>
          <p:cNvSpPr/>
          <p:nvPr/>
        </p:nvSpPr>
        <p:spPr bwMode="auto">
          <a:xfrm>
            <a:off x="6816124" y="2692398"/>
            <a:ext cx="1269543" cy="702733"/>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Vocational training </a:t>
            </a:r>
            <a:endParaRPr lang="en-US" sz="1300" b="1" dirty="0">
              <a:solidFill>
                <a:schemeClr val="bg1"/>
              </a:solidFill>
            </a:endParaRPr>
          </a:p>
        </p:txBody>
      </p:sp>
      <p:sp>
        <p:nvSpPr>
          <p:cNvPr id="52" name="Abgerundetes Rechteck 2"/>
          <p:cNvSpPr/>
          <p:nvPr/>
        </p:nvSpPr>
        <p:spPr bwMode="auto">
          <a:xfrm>
            <a:off x="6813301" y="3409244"/>
            <a:ext cx="1286478" cy="702733"/>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Self-service and job matching</a:t>
            </a:r>
            <a:endParaRPr lang="en-US" sz="1300" b="1" dirty="0">
              <a:solidFill>
                <a:schemeClr val="bg1"/>
              </a:solidFill>
            </a:endParaRPr>
          </a:p>
        </p:txBody>
      </p:sp>
      <p:sp>
        <p:nvSpPr>
          <p:cNvPr id="55" name="Ellipse 54"/>
          <p:cNvSpPr>
            <a:spLocks noChangeArrowheads="1"/>
          </p:cNvSpPr>
          <p:nvPr/>
        </p:nvSpPr>
        <p:spPr bwMode="auto">
          <a:xfrm>
            <a:off x="4174772" y="1807987"/>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2</a:t>
            </a:r>
          </a:p>
        </p:txBody>
      </p:sp>
      <p:sp>
        <p:nvSpPr>
          <p:cNvPr id="56" name="Ellipse 54"/>
          <p:cNvSpPr>
            <a:spLocks noChangeArrowheads="1"/>
          </p:cNvSpPr>
          <p:nvPr/>
        </p:nvSpPr>
        <p:spPr bwMode="auto">
          <a:xfrm>
            <a:off x="6189840" y="2524832"/>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3</a:t>
            </a:r>
          </a:p>
        </p:txBody>
      </p:sp>
      <p:sp>
        <p:nvSpPr>
          <p:cNvPr id="57" name="Rectangle 56"/>
          <p:cNvSpPr/>
          <p:nvPr/>
        </p:nvSpPr>
        <p:spPr>
          <a:xfrm>
            <a:off x="5279687" y="2345857"/>
            <a:ext cx="1210588" cy="1323439"/>
          </a:xfrm>
          <a:prstGeom prst="rect">
            <a:avLst/>
          </a:prstGeom>
        </p:spPr>
        <p:txBody>
          <a:bodyPr wrap="none">
            <a:spAutoFit/>
          </a:bodyPr>
          <a:lstStyle/>
          <a:p>
            <a:r>
              <a:rPr lang="de-DE" sz="8000" dirty="0">
                <a:latin typeface="Webdings" pitchFamily="18" charset="2"/>
                <a:sym typeface="Webdings" pitchFamily="18" charset="2"/>
              </a:rPr>
              <a:t></a:t>
            </a:r>
            <a:endParaRPr lang="en-US" sz="8000" dirty="0"/>
          </a:p>
        </p:txBody>
      </p:sp>
      <p:cxnSp>
        <p:nvCxnSpPr>
          <p:cNvPr id="58" name="Gerade Verbindung mit Pfeil 37"/>
          <p:cNvCxnSpPr>
            <a:cxnSpLocks noChangeShapeType="1"/>
          </p:cNvCxnSpPr>
          <p:nvPr/>
        </p:nvCxnSpPr>
        <p:spPr bwMode="auto">
          <a:xfrm flipH="1" flipV="1">
            <a:off x="5698066" y="2127956"/>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59" name="Text Box 12"/>
          <p:cNvSpPr txBox="1">
            <a:spLocks noChangeArrowheads="1"/>
          </p:cNvSpPr>
          <p:nvPr/>
        </p:nvSpPr>
        <p:spPr bwMode="auto">
          <a:xfrm rot="16200000">
            <a:off x="4490778" y="2932876"/>
            <a:ext cx="2065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dirty="0" smtClean="0"/>
              <a:t>Level of prioritization by caseworker</a:t>
            </a:r>
            <a:endParaRPr lang="en-GB" sz="1200" b="1" dirty="0"/>
          </a:p>
        </p:txBody>
      </p:sp>
      <p:sp>
        <p:nvSpPr>
          <p:cNvPr id="60" name="Oval 12"/>
          <p:cNvSpPr>
            <a:spLocks noChangeArrowheads="1"/>
          </p:cNvSpPr>
          <p:nvPr/>
        </p:nvSpPr>
        <p:spPr bwMode="auto">
          <a:xfrm>
            <a:off x="5348582" y="4237762"/>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61" name="Oval 12"/>
          <p:cNvSpPr>
            <a:spLocks noChangeArrowheads="1"/>
          </p:cNvSpPr>
          <p:nvPr/>
        </p:nvSpPr>
        <p:spPr bwMode="auto">
          <a:xfrm>
            <a:off x="5303428" y="1836051"/>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70" name="Oval 23"/>
          <p:cNvSpPr>
            <a:spLocks noChangeArrowheads="1"/>
          </p:cNvSpPr>
          <p:nvPr/>
        </p:nvSpPr>
        <p:spPr bwMode="auto">
          <a:xfrm>
            <a:off x="2356556" y="1425222"/>
            <a:ext cx="2991555" cy="3344333"/>
          </a:xfrm>
          <a:prstGeom prst="ellipse">
            <a:avLst/>
          </a:prstGeom>
          <a:noFill/>
          <a:ln w="57150" cmpd="sng">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44" name="Pfeil nach rechts 19"/>
          <p:cNvSpPr>
            <a:spLocks noChangeArrowheads="1"/>
          </p:cNvSpPr>
          <p:nvPr/>
        </p:nvSpPr>
        <p:spPr bwMode="auto">
          <a:xfrm>
            <a:off x="215900" y="5164668"/>
            <a:ext cx="5103989" cy="406400"/>
          </a:xfrm>
          <a:prstGeom prst="rightArrow">
            <a:avLst>
              <a:gd name="adj1" fmla="val 64287"/>
              <a:gd name="adj2" fmla="val 49947"/>
            </a:avLst>
          </a:prstGeom>
          <a:solidFill>
            <a:schemeClr val="tx2">
              <a:lumMod val="20000"/>
              <a:lumOff val="80000"/>
            </a:schemeClr>
          </a:solidFill>
          <a:ln w="9525" algn="ctr">
            <a:solidFill>
              <a:schemeClr val="tx1"/>
            </a:solidFill>
            <a:round/>
            <a:headEnd/>
            <a:tailEnd/>
          </a:ln>
        </p:spPr>
        <p:txBody>
          <a:bodyPr anchor="ctr"/>
          <a:lstStyle/>
          <a:p>
            <a:pPr algn="ctr" eaLnBrk="0" hangingPunct="0">
              <a:lnSpc>
                <a:spcPct val="90000"/>
              </a:lnSpc>
            </a:pPr>
            <a:r>
              <a:rPr lang="en-US" sz="1600" b="1" dirty="0" smtClean="0"/>
              <a:t>Client segmentation </a:t>
            </a:r>
            <a:endParaRPr lang="en-US" sz="1600" b="1" dirty="0"/>
          </a:p>
        </p:txBody>
      </p:sp>
      <p:sp>
        <p:nvSpPr>
          <p:cNvPr id="45" name="Pfeil nach rechts 19"/>
          <p:cNvSpPr>
            <a:spLocks noChangeArrowheads="1"/>
          </p:cNvSpPr>
          <p:nvPr/>
        </p:nvSpPr>
        <p:spPr bwMode="auto">
          <a:xfrm>
            <a:off x="213075" y="5503334"/>
            <a:ext cx="8070147" cy="437444"/>
          </a:xfrm>
          <a:prstGeom prst="rightArrow">
            <a:avLst>
              <a:gd name="adj1" fmla="val 64287"/>
              <a:gd name="adj2" fmla="val 49947"/>
            </a:avLst>
          </a:prstGeom>
          <a:solidFill>
            <a:srgbClr val="FF0000"/>
          </a:solidFill>
          <a:ln w="9525" algn="ctr">
            <a:solidFill>
              <a:schemeClr val="tx1"/>
            </a:solidFill>
            <a:round/>
            <a:headEnd/>
            <a:tailEnd/>
          </a:ln>
        </p:spPr>
        <p:txBody>
          <a:bodyPr anchor="ctr"/>
          <a:lstStyle/>
          <a:p>
            <a:pPr algn="ctr" eaLnBrk="0" hangingPunct="0">
              <a:lnSpc>
                <a:spcPct val="90000"/>
              </a:lnSpc>
            </a:pPr>
            <a:r>
              <a:rPr lang="en-US" sz="1600" b="1" dirty="0" smtClean="0"/>
              <a:t>Targeting </a:t>
            </a:r>
            <a:endParaRPr lang="en-US" sz="1600" b="1" dirty="0"/>
          </a:p>
        </p:txBody>
      </p:sp>
      <p:sp>
        <p:nvSpPr>
          <p:cNvPr id="54" name="Pfeil nach rechts 19"/>
          <p:cNvSpPr>
            <a:spLocks noChangeArrowheads="1"/>
          </p:cNvSpPr>
          <p:nvPr/>
        </p:nvSpPr>
        <p:spPr bwMode="auto">
          <a:xfrm>
            <a:off x="210253" y="5856111"/>
            <a:ext cx="8538636" cy="437445"/>
          </a:xfrm>
          <a:prstGeom prst="rightArrow">
            <a:avLst>
              <a:gd name="adj1" fmla="val 64287"/>
              <a:gd name="adj2" fmla="val 49947"/>
            </a:avLst>
          </a:prstGeom>
          <a:solidFill>
            <a:srgbClr val="FFFF00"/>
          </a:solidFill>
          <a:ln w="9525" algn="ctr">
            <a:solidFill>
              <a:schemeClr val="tx1"/>
            </a:solidFill>
            <a:round/>
            <a:headEnd/>
            <a:tailEnd/>
          </a:ln>
        </p:spPr>
        <p:txBody>
          <a:bodyPr anchor="ctr"/>
          <a:lstStyle/>
          <a:p>
            <a:pPr algn="ctr" eaLnBrk="0" hangingPunct="0">
              <a:lnSpc>
                <a:spcPct val="90000"/>
              </a:lnSpc>
            </a:pPr>
            <a:r>
              <a:rPr lang="en-US" sz="1600" b="1" dirty="0" smtClean="0"/>
              <a:t>Resource planning</a:t>
            </a:r>
            <a:endParaRPr lang="en-US" sz="1600" b="1" dirty="0"/>
          </a:p>
        </p:txBody>
      </p:sp>
      <p:sp>
        <p:nvSpPr>
          <p:cNvPr id="66" name="Abgerundetes Rechteck 2"/>
          <p:cNvSpPr/>
          <p:nvPr/>
        </p:nvSpPr>
        <p:spPr bwMode="auto">
          <a:xfrm>
            <a:off x="4829280" y="1191140"/>
            <a:ext cx="1546120"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Caseworker</a:t>
            </a:r>
            <a:endParaRPr lang="en-US" sz="1300" b="1" dirty="0">
              <a:solidFill>
                <a:schemeClr val="bg1"/>
              </a:solidFill>
            </a:endParaRPr>
          </a:p>
        </p:txBody>
      </p:sp>
      <p:sp>
        <p:nvSpPr>
          <p:cNvPr id="77" name="Pfeil nach rechts 19"/>
          <p:cNvSpPr>
            <a:spLocks noChangeArrowheads="1"/>
          </p:cNvSpPr>
          <p:nvPr/>
        </p:nvSpPr>
        <p:spPr bwMode="auto">
          <a:xfrm rot="5400000">
            <a:off x="7255141" y="1626048"/>
            <a:ext cx="400930"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endParaRPr lang="en-US" sz="1050" dirty="0"/>
          </a:p>
        </p:txBody>
      </p:sp>
      <p:sp>
        <p:nvSpPr>
          <p:cNvPr id="78" name="Pfeil nach rechts 19"/>
          <p:cNvSpPr>
            <a:spLocks noChangeArrowheads="1"/>
          </p:cNvSpPr>
          <p:nvPr/>
        </p:nvSpPr>
        <p:spPr bwMode="auto">
          <a:xfrm>
            <a:off x="6025444" y="2730149"/>
            <a:ext cx="860778" cy="712962"/>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r>
              <a:rPr lang="en-US" sz="950" dirty="0" smtClean="0"/>
              <a:t>Referral</a:t>
            </a:r>
            <a:endParaRPr lang="en-US" sz="950" dirty="0"/>
          </a:p>
        </p:txBody>
      </p:sp>
      <p:sp>
        <p:nvSpPr>
          <p:cNvPr id="43" name="Abgerundetes Rechteck 2"/>
          <p:cNvSpPr/>
          <p:nvPr/>
        </p:nvSpPr>
        <p:spPr bwMode="auto">
          <a:xfrm>
            <a:off x="8280400" y="1177029"/>
            <a:ext cx="623711"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a:t>
            </a:r>
            <a:endParaRPr lang="en-US" sz="1300" b="1" dirty="0">
              <a:solidFill>
                <a:schemeClr val="bg1"/>
              </a:solidFill>
            </a:endParaRPr>
          </a:p>
        </p:txBody>
      </p:sp>
      <p:sp>
        <p:nvSpPr>
          <p:cNvPr id="53" name="Pfeil nach rechts 19"/>
          <p:cNvSpPr>
            <a:spLocks noChangeArrowheads="1"/>
          </p:cNvSpPr>
          <p:nvPr/>
        </p:nvSpPr>
        <p:spPr bwMode="auto">
          <a:xfrm rot="5400000">
            <a:off x="8395319" y="1623226"/>
            <a:ext cx="400930"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endParaRPr lang="en-US" sz="1050" dirty="0"/>
          </a:p>
        </p:txBody>
      </p:sp>
      <p:cxnSp>
        <p:nvCxnSpPr>
          <p:cNvPr id="64" name="Gerade Verbindung mit Pfeil 37"/>
          <p:cNvCxnSpPr>
            <a:cxnSpLocks noChangeShapeType="1"/>
          </p:cNvCxnSpPr>
          <p:nvPr/>
        </p:nvCxnSpPr>
        <p:spPr bwMode="auto">
          <a:xfrm flipH="1" flipV="1">
            <a:off x="8827910" y="2012245"/>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65" name="Text Box 12"/>
          <p:cNvSpPr txBox="1">
            <a:spLocks noChangeArrowheads="1"/>
          </p:cNvSpPr>
          <p:nvPr/>
        </p:nvSpPr>
        <p:spPr bwMode="auto">
          <a:xfrm rot="16200000">
            <a:off x="7255145" y="2985088"/>
            <a:ext cx="248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spcBef>
                <a:spcPct val="5000"/>
              </a:spcBef>
              <a:spcAft>
                <a:spcPct val="5000"/>
              </a:spcAft>
            </a:pPr>
            <a:r>
              <a:rPr lang="en-GB" sz="1200" b="1" dirty="0" smtClean="0"/>
              <a:t>Redistributing resources based on severity of profile </a:t>
            </a:r>
            <a:endParaRPr lang="en-GB" sz="1200" b="1" dirty="0"/>
          </a:p>
        </p:txBody>
      </p:sp>
      <p:sp>
        <p:nvSpPr>
          <p:cNvPr id="68" name="Oval 23"/>
          <p:cNvSpPr>
            <a:spLocks noChangeArrowheads="1"/>
          </p:cNvSpPr>
          <p:nvPr/>
        </p:nvSpPr>
        <p:spPr bwMode="auto">
          <a:xfrm>
            <a:off x="6604000" y="860777"/>
            <a:ext cx="1650999" cy="4078111"/>
          </a:xfrm>
          <a:prstGeom prst="ellipse">
            <a:avLst/>
          </a:prstGeom>
          <a:noFill/>
          <a:ln w="57150" cmpd="sng">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69" name="Oval 23"/>
          <p:cNvSpPr>
            <a:spLocks noChangeArrowheads="1"/>
          </p:cNvSpPr>
          <p:nvPr/>
        </p:nvSpPr>
        <p:spPr bwMode="auto">
          <a:xfrm>
            <a:off x="8096955" y="914399"/>
            <a:ext cx="1047045" cy="4078111"/>
          </a:xfrm>
          <a:prstGeom prst="ellipse">
            <a:avLst/>
          </a:prstGeom>
          <a:noFill/>
          <a:ln w="57150" cmpd="sng">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Tree>
    <p:extLst>
      <p:ext uri="{BB962C8B-B14F-4D97-AF65-F5344CB8AC3E}">
        <p14:creationId xmlns:p14="http://schemas.microsoft.com/office/powerpoint/2010/main" val="38058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42333"/>
            <a:ext cx="8353778" cy="914400"/>
          </a:xfrm>
        </p:spPr>
        <p:txBody>
          <a:bodyPr/>
          <a:lstStyle/>
          <a:p>
            <a:r>
              <a:rPr lang="en-US" sz="3300" dirty="0" smtClean="0">
                <a:solidFill>
                  <a:schemeClr val="bg1"/>
                </a:solidFill>
              </a:rPr>
              <a:t>Profiling involves certain information asymmetries</a:t>
            </a:r>
            <a:endParaRPr lang="en-US" sz="3300" dirty="0">
              <a:solidFill>
                <a:schemeClr val="bg1"/>
              </a:solidFill>
            </a:endParaRPr>
          </a:p>
        </p:txBody>
      </p:sp>
      <p:sp>
        <p:nvSpPr>
          <p:cNvPr id="4" name="Slide Number Placeholder 3"/>
          <p:cNvSpPr>
            <a:spLocks noGrp="1"/>
          </p:cNvSpPr>
          <p:nvPr>
            <p:ph type="sldNum" sz="quarter" idx="10"/>
          </p:nvPr>
        </p:nvSpPr>
        <p:spPr/>
        <p:txBody>
          <a:bodyPr/>
          <a:lstStyle/>
          <a:p>
            <a:fld id="{7F276349-98CA-4977-9E07-A143164D2180}" type="slidenum">
              <a:rPr lang="en-US" smtClean="0"/>
              <a:pPr/>
              <a:t>8</a:t>
            </a:fld>
            <a:endParaRPr lang="en-US" dirty="0"/>
          </a:p>
        </p:txBody>
      </p:sp>
      <p:sp>
        <p:nvSpPr>
          <p:cNvPr id="9" name="Rectangle 8"/>
          <p:cNvSpPr/>
          <p:nvPr/>
        </p:nvSpPr>
        <p:spPr>
          <a:xfrm>
            <a:off x="1686999" y="2676057"/>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0" name="Rectangle 9"/>
          <p:cNvSpPr/>
          <p:nvPr/>
        </p:nvSpPr>
        <p:spPr>
          <a:xfrm>
            <a:off x="1701111" y="3353391"/>
            <a:ext cx="954107" cy="1015663"/>
          </a:xfrm>
          <a:prstGeom prst="rect">
            <a:avLst/>
          </a:prstGeom>
        </p:spPr>
        <p:txBody>
          <a:bodyPr wrap="none">
            <a:spAutoFit/>
          </a:bodyPr>
          <a:lstStyle/>
          <a:p>
            <a:r>
              <a:rPr lang="de-DE" sz="6000" dirty="0">
                <a:solidFill>
                  <a:srgbClr val="000000"/>
                </a:solidFill>
                <a:latin typeface="Webdings" pitchFamily="18" charset="2"/>
                <a:sym typeface="Webdings" pitchFamily="18" charset="2"/>
              </a:rPr>
              <a:t></a:t>
            </a:r>
            <a:endParaRPr lang="en-US" sz="6000" dirty="0">
              <a:solidFill>
                <a:srgbClr val="000000"/>
              </a:solidFill>
            </a:endParaRPr>
          </a:p>
        </p:txBody>
      </p:sp>
      <p:sp>
        <p:nvSpPr>
          <p:cNvPr id="11" name="Rectangle 10"/>
          <p:cNvSpPr/>
          <p:nvPr/>
        </p:nvSpPr>
        <p:spPr>
          <a:xfrm>
            <a:off x="1289066" y="3336457"/>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2" name="Rectangle 11"/>
          <p:cNvSpPr/>
          <p:nvPr/>
        </p:nvSpPr>
        <p:spPr>
          <a:xfrm>
            <a:off x="1291889" y="2661946"/>
            <a:ext cx="954107" cy="1015663"/>
          </a:xfrm>
          <a:prstGeom prst="rect">
            <a:avLst/>
          </a:prstGeom>
        </p:spPr>
        <p:txBody>
          <a:bodyPr wrap="none">
            <a:spAutoFit/>
          </a:bodyPr>
          <a:lstStyle/>
          <a:p>
            <a:r>
              <a:rPr lang="de-DE" sz="6000" dirty="0">
                <a:latin typeface="Webdings" pitchFamily="18" charset="2"/>
                <a:sym typeface="Webdings" pitchFamily="18" charset="2"/>
              </a:rPr>
              <a:t></a:t>
            </a:r>
            <a:endParaRPr lang="en-US" sz="6000" dirty="0"/>
          </a:p>
        </p:txBody>
      </p:sp>
      <p:sp>
        <p:nvSpPr>
          <p:cNvPr id="19" name="Pfeil nach rechts 19"/>
          <p:cNvSpPr>
            <a:spLocks noChangeArrowheads="1"/>
          </p:cNvSpPr>
          <p:nvPr/>
        </p:nvSpPr>
        <p:spPr bwMode="auto">
          <a:xfrm>
            <a:off x="227188" y="3159125"/>
            <a:ext cx="1322211" cy="701675"/>
          </a:xfrm>
          <a:prstGeom prst="rightArrow">
            <a:avLst>
              <a:gd name="adj1" fmla="val 64287"/>
              <a:gd name="adj2" fmla="val 49947"/>
            </a:avLst>
          </a:prstGeom>
          <a:solidFill>
            <a:schemeClr val="bg1">
              <a:lumMod val="95000"/>
            </a:schemeClr>
          </a:solidFill>
          <a:ln w="9525" algn="ctr">
            <a:solidFill>
              <a:schemeClr val="tx1"/>
            </a:solidFill>
            <a:round/>
            <a:headEnd/>
            <a:tailEnd/>
          </a:ln>
        </p:spPr>
        <p:txBody>
          <a:bodyPr anchor="ctr"/>
          <a:lstStyle/>
          <a:p>
            <a:pPr algn="ctr" eaLnBrk="0" hangingPunct="0">
              <a:lnSpc>
                <a:spcPct val="90000"/>
              </a:lnSpc>
            </a:pPr>
            <a:r>
              <a:rPr lang="en-US" sz="1150" dirty="0" smtClean="0"/>
              <a:t>Vulnerable work-able population</a:t>
            </a:r>
            <a:endParaRPr lang="en-US" sz="1150" dirty="0"/>
          </a:p>
        </p:txBody>
      </p:sp>
      <p:sp>
        <p:nvSpPr>
          <p:cNvPr id="22" name="Ellipse 54"/>
          <p:cNvSpPr>
            <a:spLocks noChangeArrowheads="1"/>
          </p:cNvSpPr>
          <p:nvPr/>
        </p:nvSpPr>
        <p:spPr bwMode="auto">
          <a:xfrm>
            <a:off x="2512483" y="3236032"/>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1</a:t>
            </a:r>
          </a:p>
        </p:txBody>
      </p:sp>
      <p:cxnSp>
        <p:nvCxnSpPr>
          <p:cNvPr id="28" name="Gewinkelte Verbindung 34"/>
          <p:cNvCxnSpPr>
            <a:cxnSpLocks noChangeShapeType="1"/>
          </p:cNvCxnSpPr>
          <p:nvPr/>
        </p:nvCxnSpPr>
        <p:spPr bwMode="auto">
          <a:xfrm>
            <a:off x="2381954" y="3623734"/>
            <a:ext cx="677333" cy="1"/>
          </a:xfrm>
          <a:prstGeom prst="bentConnector3">
            <a:avLst>
              <a:gd name="adj1" fmla="val 50000"/>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9" name="Rectangle 28"/>
          <p:cNvSpPr/>
          <p:nvPr/>
        </p:nvSpPr>
        <p:spPr>
          <a:xfrm>
            <a:off x="3041667" y="3014725"/>
            <a:ext cx="954107" cy="1015663"/>
          </a:xfrm>
          <a:prstGeom prst="rect">
            <a:avLst/>
          </a:prstGeom>
        </p:spPr>
        <p:txBody>
          <a:bodyPr wrap="none">
            <a:spAutoFit/>
          </a:bodyPr>
          <a:lstStyle/>
          <a:p>
            <a:r>
              <a:rPr lang="de-DE" sz="6000" dirty="0">
                <a:solidFill>
                  <a:schemeClr val="accent6">
                    <a:lumMod val="50000"/>
                  </a:schemeClr>
                </a:solidFill>
                <a:latin typeface="Webdings" pitchFamily="18" charset="2"/>
                <a:sym typeface="Webdings" pitchFamily="18" charset="2"/>
              </a:rPr>
              <a:t></a:t>
            </a:r>
            <a:endParaRPr lang="en-US" sz="6000" dirty="0">
              <a:solidFill>
                <a:schemeClr val="accent6">
                  <a:lumMod val="50000"/>
                </a:schemeClr>
              </a:solidFill>
            </a:endParaRPr>
          </a:p>
        </p:txBody>
      </p:sp>
      <p:sp>
        <p:nvSpPr>
          <p:cNvPr id="30" name="Rectangle 29"/>
          <p:cNvSpPr/>
          <p:nvPr/>
        </p:nvSpPr>
        <p:spPr>
          <a:xfrm>
            <a:off x="3055777" y="2323279"/>
            <a:ext cx="954107" cy="1015663"/>
          </a:xfrm>
          <a:prstGeom prst="rect">
            <a:avLst/>
          </a:prstGeom>
        </p:spPr>
        <p:txBody>
          <a:bodyPr wrap="none">
            <a:spAutoFit/>
          </a:bodyPr>
          <a:lstStyle/>
          <a:p>
            <a:r>
              <a:rPr lang="de-DE" sz="6000" dirty="0">
                <a:solidFill>
                  <a:srgbClr val="FF0000"/>
                </a:solidFill>
                <a:latin typeface="Webdings" pitchFamily="18" charset="2"/>
                <a:sym typeface="Webdings" pitchFamily="18" charset="2"/>
              </a:rPr>
              <a:t></a:t>
            </a:r>
            <a:endParaRPr lang="en-US" sz="6000" dirty="0">
              <a:solidFill>
                <a:srgbClr val="FF0000"/>
              </a:solidFill>
            </a:endParaRPr>
          </a:p>
        </p:txBody>
      </p:sp>
      <p:sp>
        <p:nvSpPr>
          <p:cNvPr id="31" name="Rectangle 30"/>
          <p:cNvSpPr/>
          <p:nvPr/>
        </p:nvSpPr>
        <p:spPr>
          <a:xfrm>
            <a:off x="3055777" y="3720281"/>
            <a:ext cx="954107" cy="1015663"/>
          </a:xfrm>
          <a:prstGeom prst="rect">
            <a:avLst/>
          </a:prstGeom>
        </p:spPr>
        <p:txBody>
          <a:bodyPr wrap="none">
            <a:spAutoFit/>
          </a:bodyPr>
          <a:lstStyle/>
          <a:p>
            <a:r>
              <a:rPr lang="de-DE" sz="6000" dirty="0">
                <a:solidFill>
                  <a:srgbClr val="008000"/>
                </a:solidFill>
                <a:latin typeface="Webdings" pitchFamily="18" charset="2"/>
                <a:sym typeface="Webdings" pitchFamily="18" charset="2"/>
              </a:rPr>
              <a:t></a:t>
            </a:r>
            <a:endParaRPr lang="en-US" sz="6000" dirty="0">
              <a:solidFill>
                <a:srgbClr val="008000"/>
              </a:solidFill>
            </a:endParaRPr>
          </a:p>
        </p:txBody>
      </p:sp>
      <p:cxnSp>
        <p:nvCxnSpPr>
          <p:cNvPr id="35" name="Gerade Verbindung mit Pfeil 37"/>
          <p:cNvCxnSpPr>
            <a:cxnSpLocks noChangeShapeType="1"/>
          </p:cNvCxnSpPr>
          <p:nvPr/>
        </p:nvCxnSpPr>
        <p:spPr bwMode="auto">
          <a:xfrm flipH="1" flipV="1">
            <a:off x="3273778" y="2610556"/>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40" name="Text Box 12"/>
          <p:cNvSpPr txBox="1">
            <a:spLocks noChangeArrowheads="1"/>
          </p:cNvSpPr>
          <p:nvPr/>
        </p:nvSpPr>
        <p:spPr bwMode="auto">
          <a:xfrm rot="16200000">
            <a:off x="1940807" y="3508727"/>
            <a:ext cx="2401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spcBef>
                <a:spcPct val="5000"/>
              </a:spcBef>
              <a:spcAft>
                <a:spcPct val="5000"/>
              </a:spcAft>
            </a:pPr>
            <a:r>
              <a:rPr lang="en-GB" sz="1200" b="1" dirty="0" smtClean="0"/>
              <a:t>Distance from </a:t>
            </a:r>
            <a:r>
              <a:rPr lang="en-GB" sz="1200" b="1" dirty="0" err="1" smtClean="0"/>
              <a:t>labor</a:t>
            </a:r>
            <a:r>
              <a:rPr lang="en-GB" sz="1200" b="1" dirty="0" smtClean="0"/>
              <a:t> market</a:t>
            </a:r>
            <a:endParaRPr lang="en-GB" sz="1200" b="1" dirty="0"/>
          </a:p>
        </p:txBody>
      </p:sp>
      <p:sp>
        <p:nvSpPr>
          <p:cNvPr id="41" name="Oval 12"/>
          <p:cNvSpPr>
            <a:spLocks noChangeArrowheads="1"/>
          </p:cNvSpPr>
          <p:nvPr/>
        </p:nvSpPr>
        <p:spPr bwMode="auto">
          <a:xfrm>
            <a:off x="3023072" y="4692140"/>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42" name="Oval 12"/>
          <p:cNvSpPr>
            <a:spLocks noChangeArrowheads="1"/>
          </p:cNvSpPr>
          <p:nvPr/>
        </p:nvSpPr>
        <p:spPr bwMode="auto">
          <a:xfrm>
            <a:off x="2949694" y="2318651"/>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46" name="Pfeil nach rechts 19"/>
          <p:cNvSpPr>
            <a:spLocks noChangeArrowheads="1"/>
          </p:cNvSpPr>
          <p:nvPr/>
        </p:nvSpPr>
        <p:spPr bwMode="auto">
          <a:xfrm>
            <a:off x="3766255" y="2789414"/>
            <a:ext cx="1322211" cy="315031"/>
          </a:xfrm>
          <a:prstGeom prst="rightArrow">
            <a:avLst>
              <a:gd name="adj1" fmla="val 64287"/>
              <a:gd name="adj2" fmla="val 49947"/>
            </a:avLst>
          </a:prstGeom>
          <a:solidFill>
            <a:schemeClr val="bg1">
              <a:lumMod val="95000"/>
            </a:schemeClr>
          </a:solidFill>
          <a:ln w="9525" algn="ctr">
            <a:solidFill>
              <a:srgbClr val="AF2640"/>
            </a:solidFill>
            <a:round/>
            <a:headEnd/>
            <a:tailEnd/>
          </a:ln>
        </p:spPr>
        <p:txBody>
          <a:bodyPr anchor="ctr"/>
          <a:lstStyle/>
          <a:p>
            <a:pPr algn="ctr" eaLnBrk="0" hangingPunct="0">
              <a:lnSpc>
                <a:spcPct val="90000"/>
              </a:lnSpc>
            </a:pPr>
            <a:r>
              <a:rPr lang="en-US" sz="1150" dirty="0" smtClean="0"/>
              <a:t>High risk group</a:t>
            </a:r>
            <a:endParaRPr lang="en-US" sz="1150" dirty="0"/>
          </a:p>
        </p:txBody>
      </p:sp>
      <p:sp>
        <p:nvSpPr>
          <p:cNvPr id="47" name="Pfeil nach rechts 19"/>
          <p:cNvSpPr>
            <a:spLocks noChangeArrowheads="1"/>
          </p:cNvSpPr>
          <p:nvPr/>
        </p:nvSpPr>
        <p:spPr bwMode="auto">
          <a:xfrm>
            <a:off x="3752144" y="3424415"/>
            <a:ext cx="1327856"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r>
              <a:rPr lang="en-US" sz="1050" dirty="0" smtClean="0"/>
              <a:t>Middle risk group</a:t>
            </a:r>
            <a:endParaRPr lang="en-US" sz="1050" dirty="0"/>
          </a:p>
        </p:txBody>
      </p:sp>
      <p:sp>
        <p:nvSpPr>
          <p:cNvPr id="48" name="Pfeil nach rechts 19"/>
          <p:cNvSpPr>
            <a:spLocks noChangeArrowheads="1"/>
          </p:cNvSpPr>
          <p:nvPr/>
        </p:nvSpPr>
        <p:spPr bwMode="auto">
          <a:xfrm>
            <a:off x="3749321" y="4169481"/>
            <a:ext cx="1322211" cy="331964"/>
          </a:xfrm>
          <a:prstGeom prst="rightArrow">
            <a:avLst>
              <a:gd name="adj1" fmla="val 64287"/>
              <a:gd name="adj2" fmla="val 49947"/>
            </a:avLst>
          </a:prstGeom>
          <a:solidFill>
            <a:schemeClr val="bg1">
              <a:lumMod val="95000"/>
            </a:schemeClr>
          </a:solidFill>
          <a:ln w="9525" algn="ctr">
            <a:solidFill>
              <a:srgbClr val="006000"/>
            </a:solidFill>
            <a:round/>
            <a:headEnd/>
            <a:tailEnd/>
          </a:ln>
        </p:spPr>
        <p:txBody>
          <a:bodyPr anchor="ctr"/>
          <a:lstStyle/>
          <a:p>
            <a:pPr algn="ctr" eaLnBrk="0" hangingPunct="0">
              <a:lnSpc>
                <a:spcPct val="90000"/>
              </a:lnSpc>
            </a:pPr>
            <a:r>
              <a:rPr lang="en-US" sz="1150" dirty="0" smtClean="0"/>
              <a:t>Low risk group</a:t>
            </a:r>
            <a:endParaRPr lang="en-US" sz="1150" dirty="0"/>
          </a:p>
        </p:txBody>
      </p:sp>
      <p:sp>
        <p:nvSpPr>
          <p:cNvPr id="49" name="Abgerundetes Rechteck 2"/>
          <p:cNvSpPr/>
          <p:nvPr/>
        </p:nvSpPr>
        <p:spPr bwMode="auto">
          <a:xfrm>
            <a:off x="7301545" y="1659630"/>
            <a:ext cx="1546120"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Interventions</a:t>
            </a:r>
            <a:endParaRPr lang="en-US" sz="1600" b="1" dirty="0">
              <a:solidFill>
                <a:schemeClr val="bg1"/>
              </a:solidFill>
            </a:endParaRPr>
          </a:p>
        </p:txBody>
      </p:sp>
      <p:sp>
        <p:nvSpPr>
          <p:cNvPr id="50" name="Abgerundetes Rechteck 2"/>
          <p:cNvSpPr/>
          <p:nvPr/>
        </p:nvSpPr>
        <p:spPr bwMode="auto">
          <a:xfrm>
            <a:off x="7298723" y="2455333"/>
            <a:ext cx="1546120" cy="702733"/>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Intensive counseling and special ALMPs </a:t>
            </a:r>
            <a:endParaRPr lang="en-US" sz="1300" b="1" dirty="0">
              <a:solidFill>
                <a:schemeClr val="bg1"/>
              </a:solidFill>
            </a:endParaRPr>
          </a:p>
        </p:txBody>
      </p:sp>
      <p:sp>
        <p:nvSpPr>
          <p:cNvPr id="51" name="Abgerundetes Rechteck 2"/>
          <p:cNvSpPr/>
          <p:nvPr/>
        </p:nvSpPr>
        <p:spPr bwMode="auto">
          <a:xfrm>
            <a:off x="7281790" y="3186287"/>
            <a:ext cx="1546120" cy="702733"/>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Vocational training </a:t>
            </a:r>
            <a:endParaRPr lang="en-US" sz="1300" b="1" dirty="0">
              <a:solidFill>
                <a:schemeClr val="bg1"/>
              </a:solidFill>
            </a:endParaRPr>
          </a:p>
        </p:txBody>
      </p:sp>
      <p:sp>
        <p:nvSpPr>
          <p:cNvPr id="52" name="Abgerundetes Rechteck 2"/>
          <p:cNvSpPr/>
          <p:nvPr/>
        </p:nvSpPr>
        <p:spPr bwMode="auto">
          <a:xfrm>
            <a:off x="7278966" y="3889022"/>
            <a:ext cx="1546120" cy="702733"/>
          </a:xfrm>
          <a:prstGeom prst="roundRect">
            <a:avLst/>
          </a:prstGeom>
          <a:solidFill>
            <a:srgbClr val="008000"/>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300" b="1" dirty="0" smtClean="0">
                <a:solidFill>
                  <a:schemeClr val="bg1"/>
                </a:solidFill>
              </a:rPr>
              <a:t>Self-service and job matching</a:t>
            </a:r>
            <a:endParaRPr lang="en-US" sz="1300" b="1" dirty="0">
              <a:solidFill>
                <a:schemeClr val="bg1"/>
              </a:solidFill>
            </a:endParaRPr>
          </a:p>
        </p:txBody>
      </p:sp>
      <p:sp>
        <p:nvSpPr>
          <p:cNvPr id="55" name="Ellipse 54"/>
          <p:cNvSpPr>
            <a:spLocks noChangeArrowheads="1"/>
          </p:cNvSpPr>
          <p:nvPr/>
        </p:nvSpPr>
        <p:spPr bwMode="auto">
          <a:xfrm>
            <a:off x="4202994" y="2287765"/>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2</a:t>
            </a:r>
          </a:p>
        </p:txBody>
      </p:sp>
      <p:sp>
        <p:nvSpPr>
          <p:cNvPr id="56" name="Ellipse 54"/>
          <p:cNvSpPr>
            <a:spLocks noChangeArrowheads="1"/>
          </p:cNvSpPr>
          <p:nvPr/>
        </p:nvSpPr>
        <p:spPr bwMode="auto">
          <a:xfrm>
            <a:off x="6542617" y="2919943"/>
            <a:ext cx="250825" cy="252413"/>
          </a:xfrm>
          <a:prstGeom prst="ellipse">
            <a:avLst/>
          </a:prstGeom>
          <a:solidFill>
            <a:srgbClr val="FF0000"/>
          </a:solidFill>
          <a:ln w="9525" algn="ctr">
            <a:solidFill>
              <a:schemeClr val="tx1"/>
            </a:solidFill>
            <a:round/>
            <a:headEnd/>
            <a:tailEnd/>
          </a:ln>
        </p:spPr>
        <p:txBody>
          <a:bodyPr lIns="0" tIns="0" rIns="0" bIns="0" anchor="ctr"/>
          <a:lstStyle/>
          <a:p>
            <a:pPr algn="ctr" eaLnBrk="0" hangingPunct="0">
              <a:lnSpc>
                <a:spcPct val="90000"/>
              </a:lnSpc>
            </a:pPr>
            <a:r>
              <a:rPr lang="de-DE" sz="1400" b="1" dirty="0">
                <a:solidFill>
                  <a:schemeClr val="bg1"/>
                </a:solidFill>
              </a:rPr>
              <a:t>3</a:t>
            </a:r>
          </a:p>
        </p:txBody>
      </p:sp>
      <p:sp>
        <p:nvSpPr>
          <p:cNvPr id="57" name="Rectangle 56"/>
          <p:cNvSpPr/>
          <p:nvPr/>
        </p:nvSpPr>
        <p:spPr>
          <a:xfrm>
            <a:off x="5491354" y="2825635"/>
            <a:ext cx="1210588" cy="1323439"/>
          </a:xfrm>
          <a:prstGeom prst="rect">
            <a:avLst/>
          </a:prstGeom>
        </p:spPr>
        <p:txBody>
          <a:bodyPr wrap="none">
            <a:spAutoFit/>
          </a:bodyPr>
          <a:lstStyle/>
          <a:p>
            <a:r>
              <a:rPr lang="de-DE" sz="8000" dirty="0">
                <a:latin typeface="Webdings" pitchFamily="18" charset="2"/>
                <a:sym typeface="Webdings" pitchFamily="18" charset="2"/>
              </a:rPr>
              <a:t></a:t>
            </a:r>
            <a:endParaRPr lang="en-US" sz="8000" dirty="0"/>
          </a:p>
        </p:txBody>
      </p:sp>
      <p:cxnSp>
        <p:nvCxnSpPr>
          <p:cNvPr id="58" name="Gerade Verbindung mit Pfeil 37"/>
          <p:cNvCxnSpPr>
            <a:cxnSpLocks noChangeShapeType="1"/>
          </p:cNvCxnSpPr>
          <p:nvPr/>
        </p:nvCxnSpPr>
        <p:spPr bwMode="auto">
          <a:xfrm flipH="1" flipV="1">
            <a:off x="5839177" y="2607734"/>
            <a:ext cx="14111" cy="2032001"/>
          </a:xfrm>
          <a:prstGeom prst="straightConnector1">
            <a:avLst/>
          </a:prstGeom>
          <a:noFill/>
          <a:ln w="19050" cmpd="sng" algn="ctr">
            <a:solidFill>
              <a:schemeClr val="tx1"/>
            </a:solidFill>
            <a:round/>
            <a:headEnd type="stealth"/>
            <a:tailEnd type="stealth" w="med" len="med"/>
          </a:ln>
          <a:extLst>
            <a:ext uri="{909E8E84-426E-40DD-AFC4-6F175D3DCCD1}">
              <a14:hiddenFill xmlns:a14="http://schemas.microsoft.com/office/drawing/2010/main">
                <a:noFill/>
              </a14:hiddenFill>
            </a:ext>
          </a:extLst>
        </p:spPr>
      </p:cxnSp>
      <p:sp>
        <p:nvSpPr>
          <p:cNvPr id="59" name="Text Box 12"/>
          <p:cNvSpPr txBox="1">
            <a:spLocks noChangeArrowheads="1"/>
          </p:cNvSpPr>
          <p:nvPr/>
        </p:nvSpPr>
        <p:spPr bwMode="auto">
          <a:xfrm rot="16200000">
            <a:off x="4603666" y="3412654"/>
            <a:ext cx="2065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dirty="0" smtClean="0"/>
              <a:t>Level of prioritization by caseworker</a:t>
            </a:r>
            <a:endParaRPr lang="en-GB" sz="1200" b="1" dirty="0"/>
          </a:p>
        </p:txBody>
      </p:sp>
      <p:sp>
        <p:nvSpPr>
          <p:cNvPr id="60" name="Oval 12"/>
          <p:cNvSpPr>
            <a:spLocks noChangeArrowheads="1"/>
          </p:cNvSpPr>
          <p:nvPr/>
        </p:nvSpPr>
        <p:spPr bwMode="auto">
          <a:xfrm>
            <a:off x="5546138" y="4703429"/>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LOW</a:t>
            </a:r>
            <a:endParaRPr lang="en-US" sz="1200" b="1" dirty="0">
              <a:solidFill>
                <a:schemeClr val="bg1"/>
              </a:solidFill>
            </a:endParaRPr>
          </a:p>
        </p:txBody>
      </p:sp>
      <p:sp>
        <p:nvSpPr>
          <p:cNvPr id="61" name="Oval 12"/>
          <p:cNvSpPr>
            <a:spLocks noChangeArrowheads="1"/>
          </p:cNvSpPr>
          <p:nvPr/>
        </p:nvSpPr>
        <p:spPr bwMode="auto">
          <a:xfrm>
            <a:off x="5585650" y="2301718"/>
            <a:ext cx="561149" cy="260861"/>
          </a:xfrm>
          <a:prstGeom prst="ellipse">
            <a:avLst/>
          </a:prstGeom>
          <a:solidFill>
            <a:schemeClr val="accent2">
              <a:lumMod val="75000"/>
            </a:schemeClr>
          </a:solidFill>
          <a:ln w="9525" algn="ctr">
            <a:solidFill>
              <a:schemeClr val="accent2">
                <a:lumMod val="60000"/>
                <a:lumOff val="40000"/>
              </a:schemeClr>
            </a:solidFill>
            <a:round/>
            <a:headEnd/>
            <a:tailEnd/>
          </a:ln>
        </p:spPr>
        <p:txBody>
          <a:bodyPr lIns="0" tIns="0" rIns="0" bIns="0" anchor="ctr"/>
          <a:lstStyle/>
          <a:p>
            <a:pPr algn="ctr" eaLnBrk="0" hangingPunct="0">
              <a:lnSpc>
                <a:spcPct val="90000"/>
              </a:lnSpc>
            </a:pPr>
            <a:r>
              <a:rPr lang="en-US" sz="1200" b="1" dirty="0" smtClean="0">
                <a:solidFill>
                  <a:schemeClr val="bg1"/>
                </a:solidFill>
              </a:rPr>
              <a:t>HIGH</a:t>
            </a:r>
            <a:endParaRPr lang="en-US" sz="1200" b="1" dirty="0">
              <a:solidFill>
                <a:schemeClr val="bg1"/>
              </a:solidFill>
            </a:endParaRPr>
          </a:p>
        </p:txBody>
      </p:sp>
      <p:sp>
        <p:nvSpPr>
          <p:cNvPr id="70" name="Oval 23"/>
          <p:cNvSpPr>
            <a:spLocks noChangeArrowheads="1"/>
          </p:cNvSpPr>
          <p:nvPr/>
        </p:nvSpPr>
        <p:spPr bwMode="auto">
          <a:xfrm>
            <a:off x="2384778" y="1905000"/>
            <a:ext cx="2991555" cy="3344333"/>
          </a:xfrm>
          <a:prstGeom prst="ellipse">
            <a:avLst/>
          </a:prstGeom>
          <a:noFill/>
          <a:ln w="57150" cmpd="sng">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lumMod val="40000"/>
                  <a:lumOff val="60000"/>
                </a:schemeClr>
              </a:solidFill>
            </a:endParaRPr>
          </a:p>
        </p:txBody>
      </p:sp>
      <p:sp>
        <p:nvSpPr>
          <p:cNvPr id="66" name="Abgerundetes Rechteck 2"/>
          <p:cNvSpPr/>
          <p:nvPr/>
        </p:nvSpPr>
        <p:spPr bwMode="auto">
          <a:xfrm>
            <a:off x="5506613" y="1656808"/>
            <a:ext cx="1546120" cy="485259"/>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lnSpc>
                <a:spcPct val="90000"/>
              </a:lnSpc>
              <a:defRPr/>
            </a:pPr>
            <a:r>
              <a:rPr lang="en-US" sz="1600" b="1" dirty="0" smtClean="0">
                <a:solidFill>
                  <a:schemeClr val="bg1"/>
                </a:solidFill>
              </a:rPr>
              <a:t>Caseworker</a:t>
            </a:r>
            <a:endParaRPr lang="en-US" sz="1600" b="1" dirty="0">
              <a:solidFill>
                <a:schemeClr val="bg1"/>
              </a:solidFill>
            </a:endParaRPr>
          </a:p>
        </p:txBody>
      </p:sp>
      <p:cxnSp>
        <p:nvCxnSpPr>
          <p:cNvPr id="73" name="Gerade Verbindung mit Pfeil 37"/>
          <p:cNvCxnSpPr>
            <a:cxnSpLocks noChangeShapeType="1"/>
          </p:cNvCxnSpPr>
          <p:nvPr/>
        </p:nvCxnSpPr>
        <p:spPr bwMode="auto">
          <a:xfrm flipH="1" flipV="1">
            <a:off x="1972734" y="4230513"/>
            <a:ext cx="2821" cy="1258710"/>
          </a:xfrm>
          <a:prstGeom prst="straightConnector1">
            <a:avLst/>
          </a:prstGeom>
          <a:noFill/>
          <a:ln w="38100" cmpd="sng" algn="ctr">
            <a:solidFill>
              <a:srgbClr val="FF0000"/>
            </a:solidFill>
            <a:prstDash val="sysDash"/>
            <a:round/>
            <a:headEnd type="none"/>
            <a:tailEnd type="stealth" w="med" len="med"/>
          </a:ln>
          <a:extLst>
            <a:ext uri="{909E8E84-426E-40DD-AFC4-6F175D3DCCD1}">
              <a14:hiddenFill xmlns:a14="http://schemas.microsoft.com/office/drawing/2010/main">
                <a:noFill/>
              </a14:hiddenFill>
            </a:ext>
          </a:extLst>
        </p:spPr>
      </p:cxnSp>
      <p:cxnSp>
        <p:nvCxnSpPr>
          <p:cNvPr id="74" name="Gewinkelte Verbindung 34"/>
          <p:cNvCxnSpPr>
            <a:cxnSpLocks noChangeShapeType="1"/>
          </p:cNvCxnSpPr>
          <p:nvPr/>
        </p:nvCxnSpPr>
        <p:spPr bwMode="auto">
          <a:xfrm flipV="1">
            <a:off x="1955799" y="5475111"/>
            <a:ext cx="4281312" cy="8468"/>
          </a:xfrm>
          <a:prstGeom prst="bentConnector3">
            <a:avLst>
              <a:gd name="adj1" fmla="val 50000"/>
            </a:avLst>
          </a:prstGeom>
          <a:noFill/>
          <a:ln w="38100" cmpd="sng" algn="ctr">
            <a:solidFill>
              <a:srgbClr val="FF0000"/>
            </a:solidFill>
            <a:prstDash val="sysDash"/>
            <a:round/>
            <a:headEnd/>
            <a:tailEnd type="none" w="med" len="med"/>
          </a:ln>
          <a:extLst>
            <a:ext uri="{909E8E84-426E-40DD-AFC4-6F175D3DCCD1}">
              <a14:hiddenFill xmlns:a14="http://schemas.microsoft.com/office/drawing/2010/main">
                <a:noFill/>
              </a14:hiddenFill>
            </a:ext>
          </a:extLst>
        </p:spPr>
      </p:cxnSp>
      <p:cxnSp>
        <p:nvCxnSpPr>
          <p:cNvPr id="75" name="Gerade Verbindung mit Pfeil 37"/>
          <p:cNvCxnSpPr>
            <a:cxnSpLocks noChangeShapeType="1"/>
          </p:cNvCxnSpPr>
          <p:nvPr/>
        </p:nvCxnSpPr>
        <p:spPr bwMode="auto">
          <a:xfrm flipH="1" flipV="1">
            <a:off x="6245578" y="4227691"/>
            <a:ext cx="2821" cy="1258710"/>
          </a:xfrm>
          <a:prstGeom prst="straightConnector1">
            <a:avLst/>
          </a:prstGeom>
          <a:noFill/>
          <a:ln w="38100" cmpd="sng" algn="ctr">
            <a:solidFill>
              <a:srgbClr val="FF0000"/>
            </a:solidFill>
            <a:prstDash val="sysDash"/>
            <a:round/>
            <a:headEnd type="none"/>
            <a:tailEnd type="stealth" w="med" len="med"/>
          </a:ln>
          <a:extLst>
            <a:ext uri="{909E8E84-426E-40DD-AFC4-6F175D3DCCD1}">
              <a14:hiddenFill xmlns:a14="http://schemas.microsoft.com/office/drawing/2010/main">
                <a:noFill/>
              </a14:hiddenFill>
            </a:ext>
          </a:extLst>
        </p:spPr>
      </p:cxnSp>
      <p:sp>
        <p:nvSpPr>
          <p:cNvPr id="76" name="Text Box 12"/>
          <p:cNvSpPr txBox="1">
            <a:spLocks noChangeArrowheads="1"/>
          </p:cNvSpPr>
          <p:nvPr/>
        </p:nvSpPr>
        <p:spPr bwMode="auto">
          <a:xfrm>
            <a:off x="4163399" y="5187831"/>
            <a:ext cx="2065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5397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spcBef>
                <a:spcPct val="5000"/>
              </a:spcBef>
              <a:spcAft>
                <a:spcPct val="5000"/>
              </a:spcAft>
            </a:pPr>
            <a:r>
              <a:rPr lang="en-GB" sz="1200" b="1" dirty="0" smtClean="0">
                <a:solidFill>
                  <a:srgbClr val="FF0000"/>
                </a:solidFill>
              </a:rPr>
              <a:t>Information asymmetries</a:t>
            </a:r>
            <a:endParaRPr lang="en-GB" sz="1200" b="1" dirty="0">
              <a:solidFill>
                <a:srgbClr val="FF0000"/>
              </a:solidFill>
            </a:endParaRPr>
          </a:p>
        </p:txBody>
      </p:sp>
      <p:sp>
        <p:nvSpPr>
          <p:cNvPr id="77" name="Pfeil nach rechts 19"/>
          <p:cNvSpPr>
            <a:spLocks noChangeArrowheads="1"/>
          </p:cNvSpPr>
          <p:nvPr/>
        </p:nvSpPr>
        <p:spPr bwMode="auto">
          <a:xfrm rot="5400000">
            <a:off x="7819585" y="2105824"/>
            <a:ext cx="400930" cy="371475"/>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endParaRPr lang="en-US" sz="1050" dirty="0"/>
          </a:p>
        </p:txBody>
      </p:sp>
      <p:sp>
        <p:nvSpPr>
          <p:cNvPr id="78" name="Pfeil nach rechts 19"/>
          <p:cNvSpPr>
            <a:spLocks noChangeArrowheads="1"/>
          </p:cNvSpPr>
          <p:nvPr/>
        </p:nvSpPr>
        <p:spPr bwMode="auto">
          <a:xfrm>
            <a:off x="6279444" y="3209927"/>
            <a:ext cx="959556" cy="628296"/>
          </a:xfrm>
          <a:prstGeom prst="rightArrow">
            <a:avLst>
              <a:gd name="adj1" fmla="val 64287"/>
              <a:gd name="adj2" fmla="val 49947"/>
            </a:avLst>
          </a:prstGeom>
          <a:solidFill>
            <a:schemeClr val="bg1">
              <a:lumMod val="95000"/>
            </a:schemeClr>
          </a:solidFill>
          <a:ln w="9525" algn="ctr">
            <a:solidFill>
              <a:srgbClr val="800000"/>
            </a:solidFill>
            <a:round/>
            <a:headEnd/>
            <a:tailEnd/>
          </a:ln>
        </p:spPr>
        <p:txBody>
          <a:bodyPr anchor="ctr"/>
          <a:lstStyle/>
          <a:p>
            <a:pPr algn="ctr" eaLnBrk="0" hangingPunct="0">
              <a:lnSpc>
                <a:spcPct val="90000"/>
              </a:lnSpc>
            </a:pPr>
            <a:r>
              <a:rPr lang="en-US" sz="1050" dirty="0" smtClean="0"/>
              <a:t>Referral</a:t>
            </a:r>
            <a:endParaRPr lang="en-US" sz="1050" dirty="0"/>
          </a:p>
        </p:txBody>
      </p:sp>
    </p:spTree>
    <p:extLst>
      <p:ext uri="{BB962C8B-B14F-4D97-AF65-F5344CB8AC3E}">
        <p14:creationId xmlns:p14="http://schemas.microsoft.com/office/powerpoint/2010/main" val="141538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6944" cy="914400"/>
          </a:xfrm>
        </p:spPr>
        <p:txBody>
          <a:bodyPr>
            <a:normAutofit/>
          </a:bodyPr>
          <a:lstStyle/>
          <a:p>
            <a:r>
              <a:rPr lang="en-US" sz="3600" dirty="0" smtClean="0">
                <a:solidFill>
                  <a:schemeClr val="bg1"/>
                </a:solidFill>
              </a:rPr>
              <a:t>Outline</a:t>
            </a:r>
            <a:endParaRPr lang="en-US" sz="3600" dirty="0">
              <a:solidFill>
                <a:schemeClr val="bg1"/>
              </a:solidFill>
            </a:endParaRPr>
          </a:p>
        </p:txBody>
      </p:sp>
      <p:sp>
        <p:nvSpPr>
          <p:cNvPr id="3" name="Content Placeholder 2"/>
          <p:cNvSpPr>
            <a:spLocks noGrp="1"/>
          </p:cNvSpPr>
          <p:nvPr>
            <p:ph idx="1"/>
          </p:nvPr>
        </p:nvSpPr>
        <p:spPr>
          <a:xfrm>
            <a:off x="95694" y="1275907"/>
            <a:ext cx="9048306" cy="5353493"/>
          </a:xfrm>
          <a:prstGeom prst="flowChartProcess">
            <a:avLst/>
          </a:prstGeom>
        </p:spPr>
        <p:txBody>
          <a:bodyPr>
            <a:normAutofit/>
          </a:bodyPr>
          <a:lstStyle/>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Profiling in the context of activation </a:t>
            </a:r>
          </a:p>
          <a:p>
            <a:pPr marL="400050" lvl="1" indent="0">
              <a:spcBef>
                <a:spcPts val="0"/>
              </a:spcBef>
              <a:buNone/>
            </a:pPr>
            <a:endParaRPr lang="en-US" sz="2600" dirty="0" smtClean="0">
              <a:latin typeface="+mj-lt"/>
            </a:endParaRPr>
          </a:p>
          <a:p>
            <a:pPr marL="400050" lvl="1" indent="0">
              <a:spcBef>
                <a:spcPts val="0"/>
              </a:spcBef>
              <a:buNone/>
            </a:pPr>
            <a:endParaRPr lang="en-US" sz="2600" dirty="0" smtClean="0">
              <a:latin typeface="+mj-lt"/>
            </a:endParaRPr>
          </a:p>
          <a:p>
            <a:pPr marL="1257300" lvl="2" indent="-457200">
              <a:spcBef>
                <a:spcPts val="0"/>
              </a:spcBef>
              <a:buAutoNum type="arabicPeriod"/>
            </a:pPr>
            <a:r>
              <a:rPr lang="en-US" sz="2600" dirty="0">
                <a:latin typeface="+mj-lt"/>
              </a:rPr>
              <a:t>B</a:t>
            </a:r>
            <a:r>
              <a:rPr lang="en-US" sz="2600" dirty="0" smtClean="0">
                <a:latin typeface="+mj-lt"/>
              </a:rPr>
              <a:t>est practice profiling methods in OECD</a:t>
            </a:r>
          </a:p>
          <a:p>
            <a:pPr marL="0" indent="0">
              <a:spcBef>
                <a:spcPts val="0"/>
              </a:spcBef>
              <a:buNone/>
            </a:pPr>
            <a:endParaRPr lang="en-US" sz="2600" dirty="0" smtClean="0">
              <a:latin typeface="+mj-lt"/>
            </a:endParaRPr>
          </a:p>
          <a:p>
            <a:pPr marL="0" indent="0">
              <a:spcBef>
                <a:spcPts val="0"/>
              </a:spcBef>
              <a:buNone/>
            </a:pPr>
            <a:endParaRPr lang="en-US" sz="2600" dirty="0" smtClean="0">
              <a:latin typeface="+mj-lt"/>
            </a:endParaRPr>
          </a:p>
          <a:p>
            <a:pPr marL="1257300" lvl="2" indent="-457200">
              <a:spcBef>
                <a:spcPts val="0"/>
              </a:spcBef>
              <a:buAutoNum type="arabicPeriod"/>
            </a:pPr>
            <a:r>
              <a:rPr lang="en-US" sz="2600" dirty="0" smtClean="0">
                <a:latin typeface="+mj-lt"/>
              </a:rPr>
              <a:t>Statistical profiling and applications </a:t>
            </a:r>
          </a:p>
          <a:p>
            <a:pPr marL="457200" indent="-457200">
              <a:spcBef>
                <a:spcPts val="0"/>
              </a:spcBef>
              <a:buAutoNum type="arabicPeriod"/>
            </a:pPr>
            <a:endParaRPr lang="en-US" sz="2600" dirty="0" smtClean="0">
              <a:latin typeface="+mj-lt"/>
            </a:endParaRPr>
          </a:p>
          <a:p>
            <a:pPr marL="457200" indent="-457200">
              <a:spcBef>
                <a:spcPts val="0"/>
              </a:spcBef>
              <a:buAutoNum type="arabicPeriod"/>
            </a:pPr>
            <a:endParaRPr lang="en-US" sz="2600" dirty="0" smtClean="0">
              <a:latin typeface="+mj-lt"/>
            </a:endParaRPr>
          </a:p>
          <a:p>
            <a:pPr marL="1257300" lvl="2" indent="-457200">
              <a:spcBef>
                <a:spcPts val="0"/>
              </a:spcBef>
              <a:buAutoNum type="arabicPeriod"/>
            </a:pPr>
            <a:r>
              <a:rPr lang="en-US" sz="2600" dirty="0" smtClean="0">
                <a:latin typeface="+mj-lt"/>
              </a:rPr>
              <a:t>Relevance for Western Balkans </a:t>
            </a: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a:p>
            <a:pPr marL="457200" indent="-457200">
              <a:spcBef>
                <a:spcPts val="0"/>
              </a:spcBef>
              <a:buAutoNum type="arabicPeriod"/>
            </a:pPr>
            <a:endParaRPr lang="en-US" sz="2400" dirty="0" smtClean="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34015957"/>
              </p:ext>
            </p:extLst>
          </p:nvPr>
        </p:nvGraphicFramePr>
        <p:xfrm>
          <a:off x="366890" y="2751668"/>
          <a:ext cx="8311444" cy="776110"/>
        </p:xfrm>
        <a:graphic>
          <a:graphicData uri="http://schemas.openxmlformats.org/drawingml/2006/table">
            <a:tbl>
              <a:tblPr/>
              <a:tblGrid>
                <a:gridCol w="8311444"/>
              </a:tblGrid>
              <a:tr h="776110">
                <a:tc>
                  <a:txBody>
                    <a:bodyPr/>
                    <a:lstStyle/>
                    <a:p>
                      <a:endParaRPr lang="en-US" dirty="0"/>
                    </a:p>
                  </a:txBody>
                  <a:tcPr>
                    <a:lnL w="57150" cmpd="sng">
                      <a:solidFill>
                        <a:srgbClr val="FF0000"/>
                      </a:solidFill>
                      <a:prstDash val="solid"/>
                    </a:lnL>
                    <a:lnR w="57150" cmpd="sng">
                      <a:solidFill>
                        <a:srgbClr val="FF0000"/>
                      </a:solidFill>
                      <a:prstDash val="solid"/>
                    </a:lnR>
                    <a:lnT w="57150" cmpd="sng">
                      <a:solidFill>
                        <a:srgbClr val="FF0000"/>
                      </a:solidFill>
                      <a:prstDash val="solid"/>
                    </a:lnT>
                    <a:lnB w="57150" cmpd="sng">
                      <a:solidFill>
                        <a:srgbClr val="FF0000"/>
                      </a:solidFill>
                      <a:prstDash val="solid"/>
                    </a:lnB>
                  </a:tcPr>
                </a:tc>
              </a:tr>
            </a:tbl>
          </a:graphicData>
        </a:graphic>
      </p:graphicFrame>
    </p:spTree>
    <p:extLst>
      <p:ext uri="{BB962C8B-B14F-4D97-AF65-F5344CB8AC3E}">
        <p14:creationId xmlns:p14="http://schemas.microsoft.com/office/powerpoint/2010/main" val="29540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3932</TotalTime>
  <Words>2753</Words>
  <Application>Microsoft Office PowerPoint</Application>
  <PresentationFormat>On-screen Show (4:3)</PresentationFormat>
  <Paragraphs>660</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Advanced Profiling of Unemployed in Public Employment Services  A Critical Review of OECD Experiences and Applications for Western Balkans   Vienna, March 4, 2014  Artan Loxha</vt:lpstr>
      <vt:lpstr>Outline</vt:lpstr>
      <vt:lpstr>Outline</vt:lpstr>
      <vt:lpstr>Key elements of activation </vt:lpstr>
      <vt:lpstr>The traditional role of the PES </vt:lpstr>
      <vt:lpstr>Reinventing the role of PES in the context activation</vt:lpstr>
      <vt:lpstr>Main uses of profiling </vt:lpstr>
      <vt:lpstr>Profiling involves certain information asymmetries</vt:lpstr>
      <vt:lpstr>Outline</vt:lpstr>
      <vt:lpstr>Approach for studying OECD best practices</vt:lpstr>
      <vt:lpstr>Methodology</vt:lpstr>
      <vt:lpstr>Key approaches to profiling in OECD</vt:lpstr>
      <vt:lpstr>Classifying profiling systems </vt:lpstr>
      <vt:lpstr>1. Data availability and processing </vt:lpstr>
      <vt:lpstr>2. Degree of caseworker discretion </vt:lpstr>
      <vt:lpstr>Classifying profiling systems </vt:lpstr>
      <vt:lpstr>Key trade-offs </vt:lpstr>
      <vt:lpstr>Profiling systems in OECD</vt:lpstr>
      <vt:lpstr>Outline</vt:lpstr>
      <vt:lpstr>PowerPoint Presentation</vt:lpstr>
      <vt:lpstr>Intervention strategies by client profile and support intensity  </vt:lpstr>
      <vt:lpstr>Ireland: statistical profiling for case management intensity</vt:lpstr>
      <vt:lpstr>Sweden: statistical profiling for ALMP prioritization</vt:lpstr>
      <vt:lpstr>Assessment Support Tool</vt:lpstr>
      <vt:lpstr>Australia: statistical profiling for steering private contractors </vt:lpstr>
      <vt:lpstr>Australia: statistical profiling for steering private contractors </vt:lpstr>
      <vt:lpstr>Outline</vt:lpstr>
      <vt:lpstr>Relevance to the Western Balkans</vt:lpstr>
      <vt:lpstr>Key implementation lessons</vt:lpstr>
      <vt:lpstr>Contacts</vt:lpstr>
    </vt:vector>
  </TitlesOfParts>
  <Company>macuser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Morgandi</dc:creator>
  <cp:lastModifiedBy>Aylin Isik-Dikmelik</cp:lastModifiedBy>
  <cp:revision>1568</cp:revision>
  <cp:lastPrinted>2013-07-12T13:29:51Z</cp:lastPrinted>
  <dcterms:created xsi:type="dcterms:W3CDTF">2012-03-09T16:34:36Z</dcterms:created>
  <dcterms:modified xsi:type="dcterms:W3CDTF">2014-03-04T09:32:49Z</dcterms:modified>
</cp:coreProperties>
</file>