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96" r:id="rId3"/>
    <p:sldId id="297" r:id="rId4"/>
    <p:sldId id="322" r:id="rId5"/>
    <p:sldId id="323" r:id="rId6"/>
    <p:sldId id="361" r:id="rId7"/>
    <p:sldId id="362" r:id="rId8"/>
    <p:sldId id="327" r:id="rId9"/>
    <p:sldId id="344" r:id="rId10"/>
    <p:sldId id="345" r:id="rId11"/>
    <p:sldId id="358" r:id="rId12"/>
    <p:sldId id="298" r:id="rId13"/>
    <p:sldId id="299" r:id="rId14"/>
    <p:sldId id="308" r:id="rId15"/>
    <p:sldId id="311" r:id="rId16"/>
    <p:sldId id="334" r:id="rId17"/>
    <p:sldId id="335" r:id="rId18"/>
    <p:sldId id="336" r:id="rId19"/>
    <p:sldId id="346" r:id="rId20"/>
    <p:sldId id="347" r:id="rId21"/>
    <p:sldId id="348" r:id="rId22"/>
    <p:sldId id="337" r:id="rId23"/>
    <p:sldId id="338" r:id="rId24"/>
    <p:sldId id="353" r:id="rId25"/>
    <p:sldId id="339" r:id="rId26"/>
    <p:sldId id="313" r:id="rId27"/>
    <p:sldId id="363" r:id="rId28"/>
    <p:sldId id="326" r:id="rId29"/>
    <p:sldId id="360" r:id="rId30"/>
    <p:sldId id="365" r:id="rId31"/>
    <p:sldId id="355" r:id="rId32"/>
    <p:sldId id="356" r:id="rId33"/>
    <p:sldId id="364" r:id="rId34"/>
    <p:sldId id="330" r:id="rId35"/>
    <p:sldId id="332" r:id="rId36"/>
    <p:sldId id="366" r:id="rId37"/>
    <p:sldId id="359" r:id="rId38"/>
    <p:sldId id="331" r:id="rId39"/>
    <p:sldId id="318" r:id="rId40"/>
    <p:sldId id="319" r:id="rId41"/>
    <p:sldId id="320" r:id="rId42"/>
    <p:sldId id="357" r:id="rId43"/>
    <p:sldId id="349" r:id="rId44"/>
    <p:sldId id="350" r:id="rId45"/>
    <p:sldId id="351" r:id="rId46"/>
    <p:sldId id="367" r:id="rId47"/>
    <p:sldId id="352" r:id="rId48"/>
    <p:sldId id="340" r:id="rId49"/>
    <p:sldId id="341" r:id="rId50"/>
    <p:sldId id="342" r:id="rId51"/>
    <p:sldId id="34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61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glaese\AppData\Local\Temp\Figure%201%20-%2010.14.1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glaese\AppData\Local\Temp\Figure%202%20-%2010.14.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Index of Earnings for Urban Areas</a:t>
            </a:r>
          </a:p>
        </c:rich>
      </c:tx>
      <c:layout/>
    </c:title>
    <c:plotArea>
      <c:layout>
        <c:manualLayout>
          <c:layoutTarget val="inner"/>
          <c:xMode val="edge"/>
          <c:yMode val="edge"/>
          <c:x val="9.1529664227254739E-2"/>
          <c:y val="0.12146966289989097"/>
          <c:w val="0.86302857071624983"/>
          <c:h val="0.69232258998804586"/>
        </c:manualLayout>
      </c:layout>
      <c:lineChart>
        <c:grouping val="standard"/>
        <c:ser>
          <c:idx val="2"/>
          <c:order val="0"/>
          <c:tx>
            <c:strRef>
              <c:f>Sheet5!$B$12</c:f>
              <c:strCache>
                <c:ptCount val="1"/>
                <c:pt idx="0">
                  <c:v>US</c:v>
                </c:pt>
              </c:strCache>
            </c:strRef>
          </c:tx>
          <c:spPr>
            <a:ln>
              <a:solidFill>
                <a:schemeClr val="accent3">
                  <a:lumMod val="75000"/>
                </a:schemeClr>
              </a:solidFill>
            </a:ln>
          </c:spPr>
          <c:marker>
            <c:symbol val="none"/>
          </c:marker>
          <c:val>
            <c:numRef>
              <c:f>Sheet5!$B$13:$B$17</c:f>
              <c:numCache>
                <c:formatCode>General</c:formatCode>
                <c:ptCount val="5"/>
                <c:pt idx="0">
                  <c:v>1</c:v>
                </c:pt>
                <c:pt idx="1">
                  <c:v>1.0194801499420041</c:v>
                </c:pt>
                <c:pt idx="2">
                  <c:v>1.0404241530223786</c:v>
                </c:pt>
                <c:pt idx="3">
                  <c:v>1.087406432547777</c:v>
                </c:pt>
                <c:pt idx="4">
                  <c:v>1.2369712545453098</c:v>
                </c:pt>
              </c:numCache>
            </c:numRef>
          </c:val>
        </c:ser>
        <c:ser>
          <c:idx val="4"/>
          <c:order val="1"/>
          <c:tx>
            <c:strRef>
              <c:f>Sheet5!$C$12</c:f>
              <c:strCache>
                <c:ptCount val="1"/>
                <c:pt idx="0">
                  <c:v>India</c:v>
                </c:pt>
              </c:strCache>
            </c:strRef>
          </c:tx>
          <c:spPr>
            <a:ln>
              <a:solidFill>
                <a:schemeClr val="tx2">
                  <a:lumMod val="60000"/>
                  <a:lumOff val="40000"/>
                </a:schemeClr>
              </a:solidFill>
            </a:ln>
          </c:spPr>
          <c:marker>
            <c:symbol val="none"/>
          </c:marker>
          <c:val>
            <c:numRef>
              <c:f>Sheet5!$C$13:$C$17</c:f>
              <c:numCache>
                <c:formatCode>General</c:formatCode>
                <c:ptCount val="5"/>
                <c:pt idx="0">
                  <c:v>1</c:v>
                </c:pt>
                <c:pt idx="1">
                  <c:v>0.90021019951040782</c:v>
                </c:pt>
                <c:pt idx="2">
                  <c:v>1.0228582218866245</c:v>
                </c:pt>
                <c:pt idx="3">
                  <c:v>1.1413228795283241</c:v>
                </c:pt>
                <c:pt idx="4">
                  <c:v>1.3865735647790705</c:v>
                </c:pt>
              </c:numCache>
            </c:numRef>
          </c:val>
        </c:ser>
        <c:ser>
          <c:idx val="5"/>
          <c:order val="2"/>
          <c:tx>
            <c:strRef>
              <c:f>Sheet5!$D$12</c:f>
              <c:strCache>
                <c:ptCount val="1"/>
                <c:pt idx="0">
                  <c:v>China</c:v>
                </c:pt>
              </c:strCache>
            </c:strRef>
          </c:tx>
          <c:spPr>
            <a:ln>
              <a:solidFill>
                <a:schemeClr val="accent6">
                  <a:lumMod val="75000"/>
                </a:schemeClr>
              </a:solidFill>
            </a:ln>
          </c:spPr>
          <c:marker>
            <c:symbol val="none"/>
          </c:marker>
          <c:val>
            <c:numRef>
              <c:f>Sheet5!$D$13:$D$17</c:f>
              <c:numCache>
                <c:formatCode>General</c:formatCode>
                <c:ptCount val="5"/>
                <c:pt idx="0">
                  <c:v>1</c:v>
                </c:pt>
                <c:pt idx="1">
                  <c:v>1.0293485505174558</c:v>
                </c:pt>
                <c:pt idx="2">
                  <c:v>1.1322588212452243</c:v>
                </c:pt>
                <c:pt idx="3">
                  <c:v>1.2438118557206375</c:v>
                </c:pt>
                <c:pt idx="4">
                  <c:v>1.3938125456795141</c:v>
                </c:pt>
              </c:numCache>
            </c:numRef>
          </c:val>
        </c:ser>
        <c:marker val="1"/>
        <c:axId val="149249408"/>
        <c:axId val="149294464"/>
      </c:lineChart>
      <c:catAx>
        <c:axId val="149249408"/>
        <c:scaling>
          <c:orientation val="minMax"/>
        </c:scaling>
        <c:axPos val="b"/>
        <c:title>
          <c:tx>
            <c:rich>
              <a:bodyPr/>
              <a:lstStyle/>
              <a:p>
                <a:pPr>
                  <a:defRPr/>
                </a:pPr>
                <a:r>
                  <a:rPr lang="en-US"/>
                  <a:t>Quintile of Population Density</a:t>
                </a:r>
              </a:p>
            </c:rich>
          </c:tx>
          <c:layout>
            <c:manualLayout>
              <c:xMode val="edge"/>
              <c:yMode val="edge"/>
              <c:x val="0.42659013859449801"/>
              <c:y val="0.852296427849628"/>
            </c:manualLayout>
          </c:layout>
        </c:title>
        <c:tickLblPos val="nextTo"/>
        <c:crossAx val="149294464"/>
        <c:crosses val="autoZero"/>
        <c:auto val="1"/>
        <c:lblAlgn val="ctr"/>
        <c:lblOffset val="100"/>
      </c:catAx>
      <c:valAx>
        <c:axId val="149294464"/>
        <c:scaling>
          <c:orientation val="minMax"/>
          <c:max val="1.4"/>
          <c:min val="0.9"/>
        </c:scaling>
        <c:axPos val="l"/>
        <c:majorGridlines/>
        <c:title>
          <c:tx>
            <c:rich>
              <a:bodyPr rot="-5400000" vert="horz"/>
              <a:lstStyle/>
              <a:p>
                <a:pPr>
                  <a:defRPr/>
                </a:pPr>
                <a:r>
                  <a:rPr lang="en-US"/>
                  <a:t>Earnings Index</a:t>
                </a:r>
              </a:p>
            </c:rich>
          </c:tx>
          <c:layout/>
        </c:title>
        <c:numFmt formatCode="General" sourceLinked="1"/>
        <c:tickLblPos val="nextTo"/>
        <c:crossAx val="149249408"/>
        <c:crosses val="autoZero"/>
        <c:crossBetween val="between"/>
      </c:valAx>
    </c:plotArea>
    <c:legend>
      <c:legendPos val="b"/>
      <c:layout>
        <c:manualLayout>
          <c:xMode val="edge"/>
          <c:yMode val="edge"/>
          <c:x val="0.60461855464485026"/>
          <c:y val="0.69263418042009128"/>
          <c:w val="0.3360639559659272"/>
          <c:h val="2.6441105748191116E-2"/>
        </c:manualLayout>
      </c:layout>
    </c:legend>
    <c:plotVisOnly val="1"/>
    <c:dispBlanksAs val="gap"/>
  </c:chart>
  <c:txPr>
    <a:bodyPr/>
    <a:lstStyle/>
    <a:p>
      <a:pPr>
        <a:defRPr sz="14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a:t>Index of Earnings for Urban Areas</a:t>
            </a:r>
          </a:p>
        </c:rich>
      </c:tx>
      <c:layout/>
      <c:overlay val="1"/>
    </c:title>
    <c:plotArea>
      <c:layout>
        <c:manualLayout>
          <c:layoutTarget val="inner"/>
          <c:xMode val="edge"/>
          <c:yMode val="edge"/>
          <c:x val="8.2734483893739524E-2"/>
          <c:y val="0.11540653957978259"/>
          <c:w val="0.88072881342629517"/>
          <c:h val="0.71876369573623811"/>
        </c:manualLayout>
      </c:layout>
      <c:lineChart>
        <c:grouping val="standard"/>
        <c:ser>
          <c:idx val="0"/>
          <c:order val="0"/>
          <c:tx>
            <c:strRef>
              <c:f>Sheet2!$B$7</c:f>
              <c:strCache>
                <c:ptCount val="1"/>
                <c:pt idx="0">
                  <c:v>China</c:v>
                </c:pt>
              </c:strCache>
            </c:strRef>
          </c:tx>
          <c:spPr>
            <a:ln w="38100">
              <a:solidFill>
                <a:schemeClr val="accent6">
                  <a:lumMod val="75000"/>
                </a:schemeClr>
              </a:solidFill>
            </a:ln>
          </c:spPr>
          <c:marker>
            <c:symbol val="none"/>
          </c:marker>
          <c:val>
            <c:numRef>
              <c:f>Sheet2!$B$8:$B$12</c:f>
              <c:numCache>
                <c:formatCode>General</c:formatCode>
                <c:ptCount val="5"/>
                <c:pt idx="0">
                  <c:v>1</c:v>
                </c:pt>
                <c:pt idx="1">
                  <c:v>0.98502139221246487</c:v>
                </c:pt>
                <c:pt idx="2">
                  <c:v>1.0159512545796934</c:v>
                </c:pt>
                <c:pt idx="3">
                  <c:v>0.96681683286377318</c:v>
                </c:pt>
                <c:pt idx="4">
                  <c:v>1.329844354546565</c:v>
                </c:pt>
              </c:numCache>
            </c:numRef>
          </c:val>
        </c:ser>
        <c:ser>
          <c:idx val="1"/>
          <c:order val="1"/>
          <c:tx>
            <c:strRef>
              <c:f>Sheet2!$C$7</c:f>
              <c:strCache>
                <c:ptCount val="1"/>
                <c:pt idx="0">
                  <c:v>India</c:v>
                </c:pt>
              </c:strCache>
            </c:strRef>
          </c:tx>
          <c:spPr>
            <a:ln w="38100">
              <a:solidFill>
                <a:schemeClr val="accent1">
                  <a:lumMod val="75000"/>
                </a:schemeClr>
              </a:solidFill>
            </a:ln>
          </c:spPr>
          <c:marker>
            <c:symbol val="none"/>
          </c:marker>
          <c:val>
            <c:numRef>
              <c:f>Sheet2!$C$8:$C$12</c:f>
              <c:numCache>
                <c:formatCode>General</c:formatCode>
                <c:ptCount val="5"/>
                <c:pt idx="0">
                  <c:v>1</c:v>
                </c:pt>
                <c:pt idx="1">
                  <c:v>1.3763220024218301</c:v>
                </c:pt>
                <c:pt idx="2">
                  <c:v>1.7650976314066746</c:v>
                </c:pt>
                <c:pt idx="3">
                  <c:v>1.7969830313275381</c:v>
                </c:pt>
                <c:pt idx="4">
                  <c:v>2.6234522471510338</c:v>
                </c:pt>
              </c:numCache>
            </c:numRef>
          </c:val>
        </c:ser>
        <c:ser>
          <c:idx val="2"/>
          <c:order val="2"/>
          <c:tx>
            <c:strRef>
              <c:f>Sheet2!$D$7</c:f>
              <c:strCache>
                <c:ptCount val="1"/>
                <c:pt idx="0">
                  <c:v>USA</c:v>
                </c:pt>
              </c:strCache>
            </c:strRef>
          </c:tx>
          <c:spPr>
            <a:ln w="38100"/>
          </c:spPr>
          <c:marker>
            <c:symbol val="none"/>
          </c:marker>
          <c:val>
            <c:numRef>
              <c:f>Sheet2!$D$8:$D$12</c:f>
              <c:numCache>
                <c:formatCode>General</c:formatCode>
                <c:ptCount val="5"/>
                <c:pt idx="0">
                  <c:v>1</c:v>
                </c:pt>
                <c:pt idx="1">
                  <c:v>1.1234010988796324</c:v>
                </c:pt>
                <c:pt idx="2">
                  <c:v>1.0694332107421933</c:v>
                </c:pt>
                <c:pt idx="3">
                  <c:v>1.1641479401868364</c:v>
                </c:pt>
                <c:pt idx="4">
                  <c:v>1.2782598480951355</c:v>
                </c:pt>
              </c:numCache>
            </c:numRef>
          </c:val>
        </c:ser>
        <c:marker val="1"/>
        <c:axId val="227988608"/>
        <c:axId val="227990528"/>
      </c:lineChart>
      <c:catAx>
        <c:axId val="227988608"/>
        <c:scaling>
          <c:orientation val="minMax"/>
        </c:scaling>
        <c:axPos val="b"/>
        <c:title>
          <c:tx>
            <c:rich>
              <a:bodyPr/>
              <a:lstStyle/>
              <a:p>
                <a:pPr>
                  <a:defRPr/>
                </a:pPr>
                <a:r>
                  <a:rPr lang="en-US"/>
                  <a:t>Quintile of Years</a:t>
                </a:r>
                <a:r>
                  <a:rPr lang="en-US" baseline="0"/>
                  <a:t> of Education</a:t>
                </a:r>
                <a:endParaRPr lang="en-US"/>
              </a:p>
            </c:rich>
          </c:tx>
          <c:layout/>
        </c:title>
        <c:tickLblPos val="nextTo"/>
        <c:crossAx val="227990528"/>
        <c:crosses val="autoZero"/>
        <c:auto val="1"/>
        <c:lblAlgn val="ctr"/>
        <c:lblOffset val="100"/>
      </c:catAx>
      <c:valAx>
        <c:axId val="227990528"/>
        <c:scaling>
          <c:orientation val="minMax"/>
          <c:min val="0.5"/>
        </c:scaling>
        <c:axPos val="l"/>
        <c:majorGridlines/>
        <c:title>
          <c:tx>
            <c:rich>
              <a:bodyPr rot="-5400000" vert="horz"/>
              <a:lstStyle/>
              <a:p>
                <a:pPr>
                  <a:defRPr/>
                </a:pPr>
                <a:r>
                  <a:rPr lang="en-US"/>
                  <a:t>Earnings Index</a:t>
                </a:r>
              </a:p>
            </c:rich>
          </c:tx>
          <c:layout/>
        </c:title>
        <c:numFmt formatCode="General" sourceLinked="1"/>
        <c:tickLblPos val="nextTo"/>
        <c:crossAx val="227988608"/>
        <c:crosses val="autoZero"/>
        <c:crossBetween val="between"/>
      </c:valAx>
    </c:plotArea>
    <c:legend>
      <c:legendPos val="b"/>
      <c:layout>
        <c:manualLayout>
          <c:xMode val="edge"/>
          <c:yMode val="edge"/>
          <c:x val="0.70067508203064033"/>
          <c:y val="0.76134957804799264"/>
          <c:w val="0.23190270452949549"/>
          <c:h val="3.6546311281706191E-2"/>
        </c:manualLayout>
      </c:layout>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0.06024</cdr:x>
      <cdr:y>0.8887</cdr:y>
    </cdr:from>
    <cdr:to>
      <cdr:x>0.94096</cdr:x>
      <cdr:y>0.96512</cdr:y>
    </cdr:to>
    <cdr:sp macro="" textlink="">
      <cdr:nvSpPr>
        <cdr:cNvPr id="2" name="TextBox 1"/>
        <cdr:cNvSpPr txBox="1"/>
      </cdr:nvSpPr>
      <cdr:spPr>
        <a:xfrm xmlns:a="http://schemas.openxmlformats.org/drawingml/2006/main">
          <a:off x="521918" y="5584520"/>
          <a:ext cx="7630438" cy="4801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USA</a:t>
          </a:r>
          <a:r>
            <a:rPr lang="en-US" sz="1100" baseline="0"/>
            <a:t> data is from the 2005 ACS. China data is from the  2005 Census. India data is from the  2005 IHDS (India Human Development Survey)</a:t>
          </a:r>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0.06988</cdr:x>
      <cdr:y>0.9103</cdr:y>
    </cdr:from>
    <cdr:to>
      <cdr:x>0.95301</cdr:x>
      <cdr:y>0.98173</cdr:y>
    </cdr:to>
    <cdr:sp macro="" textlink="">
      <cdr:nvSpPr>
        <cdr:cNvPr id="3" name="TextBox 2"/>
        <cdr:cNvSpPr txBox="1"/>
      </cdr:nvSpPr>
      <cdr:spPr>
        <a:xfrm xmlns:a="http://schemas.openxmlformats.org/drawingml/2006/main">
          <a:off x="605425" y="5720219"/>
          <a:ext cx="7651315" cy="4488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US data is from the 2000 IPUMS. India data is from the 2001 Census. Chinese data</a:t>
          </a:r>
          <a:r>
            <a:rPr lang="en-US" sz="1100" baseline="0"/>
            <a:t> is from the  Household Survey Income Project of 2002.</a:t>
          </a:r>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A2A4D-C05D-5143-9225-990FD4BC5288}" type="datetimeFigureOut">
              <a:rPr lang="en-US" smtClean="0"/>
              <a:pPr/>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CB536-3F5D-5E40-92D9-07F9F00CA4C4}" type="slidenum">
              <a:rPr lang="en-US" smtClean="0"/>
              <a:pPr/>
              <a:t>‹#›</a:t>
            </a:fld>
            <a:endParaRPr lang="en-US"/>
          </a:p>
        </p:txBody>
      </p:sp>
    </p:spTree>
    <p:extLst>
      <p:ext uri="{BB962C8B-B14F-4D97-AF65-F5344CB8AC3E}">
        <p14:creationId xmlns="" xmlns:p14="http://schemas.microsoft.com/office/powerpoint/2010/main" val="3155162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Original Image path: C:\wei_Boston Data\jpg export\South Boston_20090910\00_Aerial Context.jpg</a:t>
            </a:r>
          </a:p>
          <a:p>
            <a:pPr>
              <a:spcBef>
                <a:spcPct val="0"/>
              </a:spcBef>
            </a:pPr>
            <a:r>
              <a:rPr lang="en-US" smtClean="0"/>
              <a:t>Original Size: 2.1MB W:2,691px H:1,794px</a:t>
            </a:r>
          </a:p>
          <a:p>
            <a:pPr>
              <a:spcBef>
                <a:spcPct val="0"/>
              </a:spcBef>
            </a:pPr>
            <a:r>
              <a:rPr lang="en-US" smtClean="0"/>
              <a:t>Compressed Size: 0.8MB W:1,600px H:1,066px (62.2% using JPEG compression of 90)</a:t>
            </a:r>
          </a:p>
          <a:p>
            <a:pPr>
              <a:spcBef>
                <a:spcPct val="0"/>
              </a:spcBef>
            </a:pPr>
            <a:r>
              <a:rPr lang="en-US" smtClean="0"/>
              <a:t>Last Updated: 9/10/2009 2:06:22 PM by TsengC via Sasaki PPT Image Manager</a:t>
            </a: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61C73E-B0C7-489B-8A51-B1895A47B382}" type="slidenum">
              <a:rPr lang="zh-CN" altLang="en-US">
                <a:latin typeface="Arial" charset="0"/>
              </a:rPr>
              <a:pPr fontAlgn="base">
                <a:spcBef>
                  <a:spcPct val="0"/>
                </a:spcBef>
                <a:spcAft>
                  <a:spcPct val="0"/>
                </a:spcAft>
              </a:pPr>
              <a:t>25</a:t>
            </a:fld>
            <a:endParaRPr lang="en-US" altLang="zh-CN">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33BD68-0CA8-4DA4-B7F2-E392954B03BA}"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61A229-B99D-4484-9192-B8A5B48FDD39}"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B36783-607B-4E6E-834B-94E281202201}" type="slidenum">
              <a:rPr lang="en-US"/>
              <a:pPr fontAlgn="base">
                <a:spcBef>
                  <a:spcPct val="0"/>
                </a:spcBef>
                <a:spcAft>
                  <a:spcPct val="0"/>
                </a:spcAft>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4FD41-226E-45B7-9EDD-1A4885406A0C}"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D11BB-6996-425B-9F8F-9BCE54BBD0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4FD41-226E-45B7-9EDD-1A4885406A0C}"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D11BB-6996-425B-9F8F-9BCE54BBD0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4FD41-226E-45B7-9EDD-1A4885406A0C}"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D11BB-6996-425B-9F8F-9BCE54BBD0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4FD41-226E-45B7-9EDD-1A4885406A0C}"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D11BB-6996-425B-9F8F-9BCE54BBD0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4FD41-226E-45B7-9EDD-1A4885406A0C}"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D11BB-6996-425B-9F8F-9BCE54BBD0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4FD41-226E-45B7-9EDD-1A4885406A0C}"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D11BB-6996-425B-9F8F-9BCE54BBD0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4FD41-226E-45B7-9EDD-1A4885406A0C}" type="datetimeFigureOut">
              <a:rPr lang="en-US" smtClean="0"/>
              <a:pPr/>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D11BB-6996-425B-9F8F-9BCE54BBD0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4FD41-226E-45B7-9EDD-1A4885406A0C}" type="datetimeFigureOut">
              <a:rPr lang="en-US" smtClean="0"/>
              <a:pPr/>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D11BB-6996-425B-9F8F-9BCE54BBD0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4FD41-226E-45B7-9EDD-1A4885406A0C}" type="datetimeFigureOut">
              <a:rPr lang="en-US" smtClean="0"/>
              <a:pPr/>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D11BB-6996-425B-9F8F-9BCE54BBD0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4FD41-226E-45B7-9EDD-1A4885406A0C}"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D11BB-6996-425B-9F8F-9BCE54BBD0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4FD41-226E-45B7-9EDD-1A4885406A0C}"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D11BB-6996-425B-9F8F-9BCE54BBD0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4FD41-226E-45B7-9EDD-1A4885406A0C}" type="datetimeFigureOut">
              <a:rPr lang="en-US" smtClean="0"/>
              <a:pPr/>
              <a:t>11/11/2014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D11BB-6996-425B-9F8F-9BCE54BBD0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f/f3/Gandhi_spinning.jpg"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upload.wikimedia.org/wikipedia/commons/b/b5/Burr.jpg" TargetMode="Externa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upload.wikimedia.org/wikipedia/commons/0/05/Alexander_Hamilton_portrait_by_John_Trumbull_1806.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pload.wikimedia.org/wikipedia/commons/3/30/ChaseBankChinatownManhattan.jp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flickr.com/people/23116228@N07" TargetMode="External"/><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upload.wikimedia.org/wikipedia/commons/0/07/Henry_David_Thoreau_2.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Cities in the Developing World</a:t>
            </a:r>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dirty="0" smtClean="0"/>
          </a:p>
          <a:p>
            <a:r>
              <a:rPr lang="en-US" dirty="0" smtClean="0"/>
              <a:t>Ed </a:t>
            </a:r>
            <a:r>
              <a:rPr lang="en-US" dirty="0" err="1" smtClean="0"/>
              <a:t>Glaeser</a:t>
            </a:r>
            <a:endParaRPr lang="en-US" dirty="0" smtClean="0"/>
          </a:p>
          <a:p>
            <a:r>
              <a:rPr lang="en-US" dirty="0" smtClean="0"/>
              <a:t>Harvard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229600" cy="1143000"/>
          </a:xfrm>
        </p:spPr>
        <p:txBody>
          <a:bodyPr>
            <a:normAutofit/>
          </a:bodyPr>
          <a:lstStyle/>
          <a:p>
            <a:r>
              <a:rPr lang="en-US" dirty="0" smtClean="0"/>
              <a:t>Happiness across the United States</a:t>
            </a:r>
            <a:endParaRPr lang="en-US" dirty="0"/>
          </a:p>
        </p:txBody>
      </p:sp>
      <p:pic>
        <p:nvPicPr>
          <p:cNvPr id="5" name="Picture 4" descr="pmsa_fe_raw_allCroppedSmall.tif"/>
          <p:cNvPicPr/>
          <p:nvPr/>
        </p:nvPicPr>
        <p:blipFill>
          <a:blip r:embed="rId2" cstate="print"/>
          <a:stretch>
            <a:fillRect/>
          </a:stretch>
        </p:blipFill>
        <p:spPr>
          <a:xfrm>
            <a:off x="0" y="1524000"/>
            <a:ext cx="9144000" cy="5334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Urban Triad</a:t>
            </a:r>
            <a:endParaRPr lang="en-US" dirty="0"/>
          </a:p>
        </p:txBody>
      </p:sp>
      <p:pic>
        <p:nvPicPr>
          <p:cNvPr id="3" name="Picture 2" descr="File:Polanco Skyline Mexico City DF.jpg"/>
          <p:cNvPicPr>
            <a:picLocks noChangeAspect="1" noChangeArrowheads="1"/>
          </p:cNvPicPr>
          <p:nvPr/>
        </p:nvPicPr>
        <p:blipFill>
          <a:blip r:embed="rId2" cstate="print"/>
          <a:srcRect/>
          <a:stretch>
            <a:fillRect/>
          </a:stretch>
        </p:blipFill>
        <p:spPr bwMode="auto">
          <a:xfrm>
            <a:off x="6096000" y="1219200"/>
            <a:ext cx="3048000" cy="5257800"/>
          </a:xfrm>
          <a:prstGeom prst="rect">
            <a:avLst/>
          </a:prstGeom>
          <a:noFill/>
        </p:spPr>
      </p:pic>
      <p:sp>
        <p:nvSpPr>
          <p:cNvPr id="4" name="TextBox 3"/>
          <p:cNvSpPr txBox="1"/>
          <p:nvPr/>
        </p:nvSpPr>
        <p:spPr>
          <a:xfrm>
            <a:off x="6248400" y="6488668"/>
            <a:ext cx="2667000" cy="369332"/>
          </a:xfrm>
          <a:prstGeom prst="rect">
            <a:avLst/>
          </a:prstGeom>
          <a:noFill/>
        </p:spPr>
        <p:txBody>
          <a:bodyPr wrap="square" rtlCol="0">
            <a:spAutoFit/>
          </a:bodyPr>
          <a:lstStyle/>
          <a:p>
            <a:r>
              <a:rPr lang="en-US" dirty="0" smtClean="0"/>
              <a:t>The Physical City by </a:t>
            </a:r>
            <a:r>
              <a:rPr lang="en-US" dirty="0" err="1" smtClean="0"/>
              <a:t>rulto</a:t>
            </a:r>
            <a:endParaRPr lang="en-US" dirty="0"/>
          </a:p>
        </p:txBody>
      </p:sp>
      <p:pic>
        <p:nvPicPr>
          <p:cNvPr id="5" name="Picture 4" descr="File:Boston Marathon Bomber Caught, Town Celebrates.jpg"/>
          <p:cNvPicPr>
            <a:picLocks noChangeAspect="1" noChangeArrowheads="1"/>
          </p:cNvPicPr>
          <p:nvPr/>
        </p:nvPicPr>
        <p:blipFill>
          <a:blip r:embed="rId3" cstate="print"/>
          <a:srcRect/>
          <a:stretch>
            <a:fillRect/>
          </a:stretch>
        </p:blipFill>
        <p:spPr bwMode="auto">
          <a:xfrm>
            <a:off x="0" y="4038600"/>
            <a:ext cx="5791200" cy="2438400"/>
          </a:xfrm>
          <a:prstGeom prst="rect">
            <a:avLst/>
          </a:prstGeom>
          <a:noFill/>
        </p:spPr>
      </p:pic>
      <p:sp>
        <p:nvSpPr>
          <p:cNvPr id="6" name="TextBox 5"/>
          <p:cNvSpPr txBox="1"/>
          <p:nvPr/>
        </p:nvSpPr>
        <p:spPr>
          <a:xfrm>
            <a:off x="-76200" y="6477000"/>
            <a:ext cx="4572000" cy="369332"/>
          </a:xfrm>
          <a:prstGeom prst="rect">
            <a:avLst/>
          </a:prstGeom>
          <a:noFill/>
        </p:spPr>
        <p:txBody>
          <a:bodyPr wrap="square" rtlCol="0">
            <a:spAutoFit/>
          </a:bodyPr>
          <a:lstStyle/>
          <a:p>
            <a:r>
              <a:rPr lang="en-US" dirty="0" smtClean="0"/>
              <a:t>Government battling the Demons of Density </a:t>
            </a:r>
            <a:endParaRPr lang="en-US" dirty="0"/>
          </a:p>
        </p:txBody>
      </p:sp>
      <p:pic>
        <p:nvPicPr>
          <p:cNvPr id="98308" name="Picture 4" descr="File:PikiWiki Israel 7 ירושלים רחוב בעיר העתיקה.JPG"/>
          <p:cNvPicPr>
            <a:picLocks noChangeAspect="1" noChangeArrowheads="1"/>
          </p:cNvPicPr>
          <p:nvPr/>
        </p:nvPicPr>
        <p:blipFill>
          <a:blip r:embed="rId4" cstate="print"/>
          <a:srcRect/>
          <a:stretch>
            <a:fillRect/>
          </a:stretch>
        </p:blipFill>
        <p:spPr bwMode="auto">
          <a:xfrm>
            <a:off x="0" y="1219200"/>
            <a:ext cx="5715000" cy="2438400"/>
          </a:xfrm>
          <a:prstGeom prst="rect">
            <a:avLst/>
          </a:prstGeom>
          <a:noFill/>
        </p:spPr>
      </p:pic>
      <p:sp>
        <p:nvSpPr>
          <p:cNvPr id="10" name="TextBox 9"/>
          <p:cNvSpPr txBox="1"/>
          <p:nvPr/>
        </p:nvSpPr>
        <p:spPr>
          <a:xfrm>
            <a:off x="0" y="3733800"/>
            <a:ext cx="5791200" cy="369332"/>
          </a:xfrm>
          <a:prstGeom prst="rect">
            <a:avLst/>
          </a:prstGeom>
          <a:noFill/>
        </p:spPr>
        <p:txBody>
          <a:bodyPr wrap="square" rtlCol="0">
            <a:spAutoFit/>
          </a:bodyPr>
          <a:lstStyle/>
          <a:p>
            <a:r>
              <a:rPr lang="en-US" dirty="0" smtClean="0"/>
              <a:t>The Economic Magic of Human Interaction by </a:t>
            </a:r>
            <a:r>
              <a:rPr lang="he-IL" dirty="0" smtClean="0"/>
              <a:t>חדוה שנדרוביץ</a:t>
            </a:r>
            <a:r>
              <a:rPr lang="en-US"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62614" cy="6858000"/>
          </a:xfrm>
          <a:prstGeom prst="rect">
            <a:avLst/>
          </a:prstGeom>
          <a:noFill/>
          <a:ln w="9525">
            <a:noFill/>
            <a:miter lim="800000"/>
            <a:headEnd/>
            <a:tailEnd/>
          </a:ln>
          <a:effectLst/>
        </p:spPr>
      </p:pic>
    </p:spTree>
    <p:extLst>
      <p:ext uri="{BB962C8B-B14F-4D97-AF65-F5344CB8AC3E}">
        <p14:creationId xmlns="" xmlns:p14="http://schemas.microsoft.com/office/powerpoint/2010/main" val="240769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082" y="287055"/>
          <a:ext cx="8663836" cy="62838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361765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Cities Increase Productivity?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Random Shocks to Location for Individuals</a:t>
            </a:r>
          </a:p>
          <a:p>
            <a:pPr lvl="1"/>
            <a:r>
              <a:rPr lang="en-US" dirty="0" smtClean="0"/>
              <a:t>Roots in the individual fixed effect literature</a:t>
            </a:r>
          </a:p>
          <a:p>
            <a:pPr lvl="1"/>
            <a:r>
              <a:rPr lang="en-US" dirty="0" smtClean="0"/>
              <a:t>Similarities with Randomizing Across Peers</a:t>
            </a:r>
          </a:p>
          <a:p>
            <a:pPr lvl="1"/>
            <a:r>
              <a:rPr lang="en-US" dirty="0" smtClean="0"/>
              <a:t>Doesn’t deal with omitted place level factors</a:t>
            </a:r>
            <a:endParaRPr lang="en-US" dirty="0"/>
          </a:p>
          <a:p>
            <a:r>
              <a:rPr lang="en-US" dirty="0" smtClean="0"/>
              <a:t>Random Shocks to the Density Level</a:t>
            </a:r>
          </a:p>
          <a:p>
            <a:pPr lvl="1"/>
            <a:r>
              <a:rPr lang="en-US" dirty="0" smtClean="0"/>
              <a:t>If long term, these must be orthogonal to current productivity (</a:t>
            </a:r>
            <a:r>
              <a:rPr lang="en-US" dirty="0" err="1" smtClean="0"/>
              <a:t>Combes</a:t>
            </a:r>
            <a:r>
              <a:rPr lang="en-US" dirty="0" smtClean="0"/>
              <a:t> et al. 2010)</a:t>
            </a:r>
          </a:p>
          <a:p>
            <a:pPr lvl="1"/>
            <a:r>
              <a:rPr lang="en-US" dirty="0" smtClean="0"/>
              <a:t>Or taking advantage of high frequency variation (Greenstone, Hornbeck, </a:t>
            </a:r>
            <a:r>
              <a:rPr lang="en-US" dirty="0" err="1" smtClean="0"/>
              <a:t>Moretti</a:t>
            </a:r>
            <a:r>
              <a:rPr lang="en-US" dirty="0" smtClean="0"/>
              <a:t>)</a:t>
            </a:r>
          </a:p>
          <a:p>
            <a:r>
              <a:rPr lang="en-US" dirty="0" smtClean="0"/>
              <a:t>An alternative is to estimate the flow of ideas within a network (</a:t>
            </a:r>
            <a:r>
              <a:rPr lang="en-US" dirty="0" err="1" smtClean="0"/>
              <a:t>Duflo</a:t>
            </a:r>
            <a:r>
              <a:rPr lang="en-US" dirty="0" smtClean="0"/>
              <a:t> and </a:t>
            </a:r>
            <a:r>
              <a:rPr lang="en-US" dirty="0" err="1" smtClean="0"/>
              <a:t>Saez</a:t>
            </a:r>
            <a:r>
              <a:rPr lang="en-US" dirty="0" smtClean="0"/>
              <a:t>, 2003)</a:t>
            </a:r>
          </a:p>
          <a:p>
            <a:r>
              <a:rPr lang="en-US" dirty="0" smtClean="0"/>
              <a:t>Real estate prices as a sign of WTP for proximity</a:t>
            </a:r>
          </a:p>
        </p:txBody>
      </p:sp>
    </p:spTree>
    <p:extLst>
      <p:ext uri="{BB962C8B-B14F-4D97-AF65-F5344CB8AC3E}">
        <p14:creationId xmlns="" xmlns:p14="http://schemas.microsoft.com/office/powerpoint/2010/main" val="411385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dirty="0" err="1" smtClean="0"/>
              <a:t>Combes</a:t>
            </a:r>
            <a:r>
              <a:rPr lang="en-US" dirty="0" smtClean="0"/>
              <a:t>, </a:t>
            </a:r>
            <a:r>
              <a:rPr lang="en-US" dirty="0" err="1" smtClean="0"/>
              <a:t>Duranton</a:t>
            </a:r>
            <a:r>
              <a:rPr lang="en-US" dirty="0" smtClean="0"/>
              <a:t>, </a:t>
            </a:r>
            <a:r>
              <a:rPr lang="en-US" dirty="0" err="1" smtClean="0"/>
              <a:t>Gobillon</a:t>
            </a:r>
            <a:r>
              <a:rPr lang="en-US" dirty="0" smtClean="0"/>
              <a:t> and Roux</a:t>
            </a:r>
            <a:endParaRPr lang="en-US" dirty="0"/>
          </a:p>
        </p:txBody>
      </p:sp>
    </p:spTree>
    <p:extLst>
      <p:ext uri="{BB962C8B-B14F-4D97-AF65-F5344CB8AC3E}">
        <p14:creationId xmlns="" xmlns:p14="http://schemas.microsoft.com/office/powerpoint/2010/main" val="4113937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Human Capital and Urban Success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cstate="print"/>
          <a:srcRect/>
          <a:stretch>
            <a:fillRect/>
          </a:stretch>
        </p:blipFill>
        <p:spPr bwMode="auto">
          <a:xfrm>
            <a:off x="0" y="0"/>
            <a:ext cx="9142678"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cstate="print"/>
          <a:srcRect/>
          <a:stretch>
            <a:fillRect/>
          </a:stretch>
        </p:blipFill>
        <p:spPr bwMode="auto">
          <a:xfrm>
            <a:off x="0" y="0"/>
            <a:ext cx="9256962"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082" y="287055"/>
          <a:ext cx="8663836" cy="62838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“I regard the growth of cities as an evil thing, unfortunate for mankind and the world. ”</a:t>
            </a:r>
            <a:endParaRPr lang="en-US" sz="3200" dirty="0"/>
          </a:p>
        </p:txBody>
      </p:sp>
      <p:pic>
        <p:nvPicPr>
          <p:cNvPr id="181250" name="Picture 2" descr="File:Gandhi spinning.jpg">
            <a:hlinkClick r:id="rId2"/>
          </p:cNvPr>
          <p:cNvPicPr>
            <a:picLocks noChangeAspect="1" noChangeArrowheads="1"/>
          </p:cNvPicPr>
          <p:nvPr/>
        </p:nvPicPr>
        <p:blipFill>
          <a:blip r:embed="rId3" cstate="print"/>
          <a:srcRect/>
          <a:stretch>
            <a:fillRect/>
          </a:stretch>
        </p:blipFill>
        <p:spPr bwMode="auto">
          <a:xfrm>
            <a:off x="0" y="1600200"/>
            <a:ext cx="9144000" cy="5257800"/>
          </a:xfrm>
          <a:prstGeom prst="rect">
            <a:avLst/>
          </a:prstGeom>
          <a:noFill/>
        </p:spPr>
      </p:pic>
    </p:spTree>
    <p:extLst>
      <p:ext uri="{BB962C8B-B14F-4D97-AF65-F5344CB8AC3E}">
        <p14:creationId xmlns="" xmlns:p14="http://schemas.microsoft.com/office/powerpoint/2010/main" val="621086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图片 3"/>
          <p:cNvPicPr>
            <a:picLocks noChangeAspect="1" noChangeArrowheads="1"/>
          </p:cNvPicPr>
          <p:nvPr/>
        </p:nvPicPr>
        <p:blipFill>
          <a:blip r:embed="rId2" cstate="print"/>
          <a:srcRect/>
          <a:stretch>
            <a:fillRect/>
          </a:stretch>
        </p:blipFill>
        <p:spPr bwMode="auto">
          <a:xfrm>
            <a:off x="0" y="1371600"/>
            <a:ext cx="9144000" cy="5486400"/>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dirty="0" smtClean="0"/>
              <a:t>Relocation of Departments in the 50s</a:t>
            </a:r>
            <a:br>
              <a:rPr lang="en-US" dirty="0" smtClean="0"/>
            </a:br>
            <a:r>
              <a:rPr lang="en-US" dirty="0" smtClean="0"/>
              <a:t>(joint with Lu Ming)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1219200"/>
            <a:ext cx="9144000" cy="5638800"/>
          </a:xfrm>
          <a:prstGeom prst="rect">
            <a:avLst/>
          </a:prstGeom>
          <a:noFill/>
          <a:ln>
            <a:noFill/>
          </a:ln>
        </p:spPr>
      </p:pic>
      <p:sp>
        <p:nvSpPr>
          <p:cNvPr id="3" name="Title 2"/>
          <p:cNvSpPr>
            <a:spLocks noGrp="1"/>
          </p:cNvSpPr>
          <p:nvPr>
            <p:ph type="title"/>
          </p:nvPr>
        </p:nvSpPr>
        <p:spPr/>
        <p:txBody>
          <a:bodyPr/>
          <a:lstStyle/>
          <a:p>
            <a:r>
              <a:rPr lang="en-US" dirty="0" smtClean="0"/>
              <a:t>Joint with </a:t>
            </a:r>
            <a:r>
              <a:rPr lang="en-US" dirty="0" err="1" smtClean="0"/>
              <a:t>Yueran</a:t>
            </a:r>
            <a:r>
              <a:rPr lang="en-US" dirty="0" smtClean="0"/>
              <a:t> Ma</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Chinitz</a:t>
            </a:r>
            <a:r>
              <a:rPr lang="en-US" dirty="0" smtClean="0"/>
              <a:t>: Contrasts in Agglomeration: New York and Pittsburgh</a:t>
            </a:r>
            <a:endParaRPr lang="en-US" dirty="0"/>
          </a:p>
        </p:txBody>
      </p:sp>
      <p:pic>
        <p:nvPicPr>
          <p:cNvPr id="4" name="Picture 10" descr="Sewing room, shirt factory, Troy, N.Y."/>
          <p:cNvPicPr>
            <a:picLocks noChangeAspect="1" noChangeArrowheads="1"/>
          </p:cNvPicPr>
          <p:nvPr/>
        </p:nvPicPr>
        <p:blipFill>
          <a:blip r:embed="rId2" cstate="print"/>
          <a:srcRect l="16500" r="15000" b="6076"/>
          <a:stretch>
            <a:fillRect/>
          </a:stretch>
        </p:blipFill>
        <p:spPr bwMode="auto">
          <a:xfrm>
            <a:off x="0" y="1752600"/>
            <a:ext cx="4648200" cy="5105400"/>
          </a:xfrm>
          <a:prstGeom prst="rect">
            <a:avLst/>
          </a:prstGeom>
          <a:noFill/>
        </p:spPr>
      </p:pic>
      <p:pic>
        <p:nvPicPr>
          <p:cNvPr id="5" name="Picture 6" descr="Closing a furnace at Homestead, [Pa.] after drawing molten iron"/>
          <p:cNvPicPr>
            <a:picLocks noChangeAspect="1" noChangeArrowheads="1"/>
          </p:cNvPicPr>
          <p:nvPr/>
        </p:nvPicPr>
        <p:blipFill>
          <a:blip r:embed="rId3" cstate="print"/>
          <a:srcRect/>
          <a:stretch>
            <a:fillRect/>
          </a:stretch>
        </p:blipFill>
        <p:spPr bwMode="auto">
          <a:xfrm>
            <a:off x="4572000" y="1752600"/>
            <a:ext cx="4572000" cy="5105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3426" y="-76200"/>
            <a:ext cx="9028827" cy="660769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Copper Mines and Entrepreneurship</a:t>
            </a:r>
            <a:endParaRPr lang="en-US" dirty="0"/>
          </a:p>
        </p:txBody>
      </p:sp>
      <p:pic>
        <p:nvPicPr>
          <p:cNvPr id="3" name="Picture 2" descr="2085b"/>
          <p:cNvPicPr>
            <a:picLocks noChangeAspect="1" noChangeArrowheads="1"/>
          </p:cNvPicPr>
          <p:nvPr/>
        </p:nvPicPr>
        <p:blipFill rotWithShape="1">
          <a:blip r:embed="rId2" cstate="print"/>
          <a:srcRect l="1344" t="10144"/>
          <a:stretch/>
        </p:blipFill>
        <p:spPr bwMode="auto">
          <a:xfrm>
            <a:off x="-174" y="1257935"/>
            <a:ext cx="9144174" cy="560006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Original Image path: C:\wei_Boston Data\jpg export\South Boston_20090910\00_Aerial Context.jpg&#10;Original Size: 2.1MB W:2,691px H:1,794px&#10;Compressed Size: 0.8MB W:1,600px H:1,066px (62.2% using JPEG compression of 90)&#10;Last Updated: 9/10/2009 2:06:22 PM by TsengC via Sasaki PPT Image Manager"/>
          <p:cNvPicPr>
            <a:picLocks noChangeAspect="1"/>
          </p:cNvPicPr>
          <p:nvPr>
            <p:custDataLst>
              <p:tags r:id="rId1"/>
            </p:custDataLst>
          </p:nvPr>
        </p:nvPicPr>
        <p:blipFill>
          <a:blip r:embed="rId4" cstate="print">
            <a:lum bright="8000"/>
          </a:blip>
          <a:srcRect b="2438"/>
          <a:stretch>
            <a:fillRect/>
          </a:stretch>
        </p:blipFill>
        <p:spPr bwMode="auto">
          <a:xfrm>
            <a:off x="0" y="457200"/>
            <a:ext cx="9144000" cy="5943600"/>
          </a:xfrm>
          <a:prstGeom prst="rect">
            <a:avLst/>
          </a:prstGeom>
          <a:noFill/>
          <a:ln w="9525">
            <a:noFill/>
            <a:miter lim="800000"/>
            <a:headEnd/>
            <a:tailEnd/>
          </a:ln>
        </p:spPr>
      </p:pic>
      <p:sp>
        <p:nvSpPr>
          <p:cNvPr id="4" name="Freeform 3"/>
          <p:cNvSpPr>
            <a:spLocks/>
          </p:cNvSpPr>
          <p:nvPr/>
        </p:nvSpPr>
        <p:spPr bwMode="auto">
          <a:xfrm>
            <a:off x="4837113" y="2878138"/>
            <a:ext cx="3498850" cy="2151062"/>
          </a:xfrm>
          <a:custGeom>
            <a:avLst/>
            <a:gdLst>
              <a:gd name="T0" fmla="*/ 2147483647 w 10004"/>
              <a:gd name="T1" fmla="*/ 2147483647 h 10000"/>
              <a:gd name="T2" fmla="*/ 2147483647 w 10004"/>
              <a:gd name="T3" fmla="*/ 0 h 10000"/>
              <a:gd name="T4" fmla="*/ 2147483647 w 10004"/>
              <a:gd name="T5" fmla="*/ 2147483647 h 10000"/>
              <a:gd name="T6" fmla="*/ 2147483647 w 10004"/>
              <a:gd name="T7" fmla="*/ 2147483647 h 10000"/>
              <a:gd name="T8" fmla="*/ 2147483647 w 10004"/>
              <a:gd name="T9" fmla="*/ 2147483647 h 10000"/>
              <a:gd name="T10" fmla="*/ 2147483647 w 10004"/>
              <a:gd name="T11" fmla="*/ 2147483647 h 10000"/>
              <a:gd name="T12" fmla="*/ 2147483647 w 10004"/>
              <a:gd name="T13" fmla="*/ 2147483647 h 10000"/>
              <a:gd name="T14" fmla="*/ 0 w 10004"/>
              <a:gd name="T15" fmla="*/ 2147483647 h 10000"/>
              <a:gd name="T16" fmla="*/ 2147483647 w 10004"/>
              <a:gd name="T17" fmla="*/ 2147483647 h 10000"/>
              <a:gd name="T18" fmla="*/ 2147483647 w 10004"/>
              <a:gd name="T19" fmla="*/ 2147483647 h 10000"/>
              <a:gd name="T20" fmla="*/ 2147483647 w 10004"/>
              <a:gd name="T21" fmla="*/ 2147483647 h 10000"/>
              <a:gd name="T22" fmla="*/ 2147483647 w 10004"/>
              <a:gd name="T23" fmla="*/ 2147483647 h 10000"/>
              <a:gd name="T24" fmla="*/ 2147483647 w 10004"/>
              <a:gd name="T25" fmla="*/ 2147483647 h 10000"/>
              <a:gd name="T26" fmla="*/ 2147483647 w 10004"/>
              <a:gd name="T27" fmla="*/ 2147483647 h 10000"/>
              <a:gd name="T28" fmla="*/ 2147483647 w 10004"/>
              <a:gd name="T29" fmla="*/ 2147483647 h 1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04"/>
              <a:gd name="T46" fmla="*/ 0 h 10000"/>
              <a:gd name="T47" fmla="*/ 10004 w 10004"/>
              <a:gd name="T48" fmla="*/ 10000 h 1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04" h="10000">
                <a:moveTo>
                  <a:pt x="4107" y="181"/>
                </a:moveTo>
                <a:lnTo>
                  <a:pt x="3681" y="0"/>
                </a:lnTo>
                <a:lnTo>
                  <a:pt x="3304" y="66"/>
                </a:lnTo>
                <a:lnTo>
                  <a:pt x="2879" y="539"/>
                </a:lnTo>
                <a:lnTo>
                  <a:pt x="1167" y="5627"/>
                </a:lnTo>
                <a:lnTo>
                  <a:pt x="586" y="5646"/>
                </a:lnTo>
                <a:lnTo>
                  <a:pt x="209" y="5712"/>
                </a:lnTo>
                <a:cubicBezTo>
                  <a:pt x="139" y="5894"/>
                  <a:pt x="70" y="6076"/>
                  <a:pt x="0" y="6258"/>
                </a:cubicBezTo>
                <a:lnTo>
                  <a:pt x="586" y="6937"/>
                </a:lnTo>
                <a:lnTo>
                  <a:pt x="2040" y="7049"/>
                </a:lnTo>
                <a:lnTo>
                  <a:pt x="4099" y="10000"/>
                </a:lnTo>
                <a:lnTo>
                  <a:pt x="5692" y="6937"/>
                </a:lnTo>
                <a:lnTo>
                  <a:pt x="10004" y="6764"/>
                </a:lnTo>
                <a:cubicBezTo>
                  <a:pt x="10003" y="6165"/>
                  <a:pt x="10001" y="5566"/>
                  <a:pt x="10000" y="4967"/>
                </a:cubicBezTo>
                <a:lnTo>
                  <a:pt x="4107" y="181"/>
                </a:lnTo>
                <a:close/>
              </a:path>
            </a:pathLst>
          </a:custGeom>
          <a:noFill/>
          <a:ln w="28575" cap="flat" cmpd="sng">
            <a:solidFill>
              <a:srgbClr val="D4DF53"/>
            </a:solidFill>
            <a:prstDash val="sysDash"/>
            <a:round/>
            <a:headEnd/>
            <a:tailEnd/>
          </a:ln>
        </p:spPr>
        <p:txBody>
          <a:bodyPr wrap="none" anchor="ctr"/>
          <a:lstStyle/>
          <a:p>
            <a:endParaRPr lang="en-US"/>
          </a:p>
        </p:txBody>
      </p:sp>
      <p:sp>
        <p:nvSpPr>
          <p:cNvPr id="5" name="TextBox 4"/>
          <p:cNvSpPr txBox="1">
            <a:spLocks noChangeArrowheads="1"/>
          </p:cNvSpPr>
          <p:nvPr/>
        </p:nvSpPr>
        <p:spPr bwMode="auto">
          <a:xfrm>
            <a:off x="6324600" y="2286000"/>
            <a:ext cx="1633538" cy="738188"/>
          </a:xfrm>
          <a:prstGeom prst="rect">
            <a:avLst/>
          </a:prstGeom>
          <a:noFill/>
          <a:ln w="9525">
            <a:noFill/>
            <a:miter lim="800000"/>
            <a:headEnd/>
            <a:tailEnd/>
          </a:ln>
        </p:spPr>
        <p:txBody>
          <a:bodyPr wrap="none">
            <a:spAutoFit/>
          </a:bodyPr>
          <a:lstStyle/>
          <a:p>
            <a:pPr algn="ctr"/>
            <a:r>
              <a:rPr lang="en-US" altLang="zh-CN" sz="1400">
                <a:solidFill>
                  <a:srgbClr val="D4DF53"/>
                </a:solidFill>
                <a:latin typeface="Tahoma" pitchFamily="34" charset="0"/>
                <a:cs typeface="Tahoma" pitchFamily="34" charset="0"/>
              </a:rPr>
              <a:t>South</a:t>
            </a:r>
            <a:r>
              <a:rPr lang="en-US" sz="1400">
                <a:solidFill>
                  <a:srgbClr val="D4DF53"/>
                </a:solidFill>
                <a:latin typeface="Tahoma" pitchFamily="34" charset="0"/>
                <a:ea typeface="SimSun" pitchFamily="2" charset="-122"/>
                <a:cs typeface="Tahoma" pitchFamily="34" charset="0"/>
              </a:rPr>
              <a:t> </a:t>
            </a:r>
            <a:r>
              <a:rPr lang="en-US" altLang="zh-CN" sz="1400">
                <a:solidFill>
                  <a:srgbClr val="D4DF53"/>
                </a:solidFill>
                <a:latin typeface="Tahoma" pitchFamily="34" charset="0"/>
                <a:cs typeface="Tahoma" pitchFamily="34" charset="0"/>
              </a:rPr>
              <a:t>Boston</a:t>
            </a:r>
          </a:p>
          <a:p>
            <a:pPr algn="ctr"/>
            <a:r>
              <a:rPr lang="en-US" altLang="zh-CN" sz="1400">
                <a:solidFill>
                  <a:srgbClr val="D4DF53"/>
                </a:solidFill>
                <a:latin typeface="Tahoma" pitchFamily="34" charset="0"/>
                <a:cs typeface="Tahoma" pitchFamily="34" charset="0"/>
              </a:rPr>
              <a:t>Waterfront </a:t>
            </a:r>
          </a:p>
          <a:p>
            <a:pPr algn="ctr"/>
            <a:r>
              <a:rPr lang="en-US" altLang="zh-CN" sz="1400">
                <a:solidFill>
                  <a:srgbClr val="D4DF53"/>
                </a:solidFill>
                <a:latin typeface="Tahoma" pitchFamily="34" charset="0"/>
                <a:cs typeface="Tahoma" pitchFamily="34" charset="0"/>
              </a:rPr>
              <a:t>Innovation District</a:t>
            </a:r>
          </a:p>
        </p:txBody>
      </p:sp>
      <p:sp>
        <p:nvSpPr>
          <p:cNvPr id="9221" name="Text Box 3"/>
          <p:cNvSpPr txBox="1">
            <a:spLocks noChangeArrowheads="1"/>
          </p:cNvSpPr>
          <p:nvPr/>
        </p:nvSpPr>
        <p:spPr bwMode="auto">
          <a:xfrm>
            <a:off x="0" y="0"/>
            <a:ext cx="9144000" cy="369888"/>
          </a:xfrm>
          <a:prstGeom prst="rect">
            <a:avLst/>
          </a:prstGeom>
          <a:solidFill>
            <a:schemeClr val="tx1"/>
          </a:solidFill>
          <a:ln w="9525">
            <a:noFill/>
            <a:miter lim="800000"/>
            <a:headEnd/>
            <a:tailEnd/>
          </a:ln>
        </p:spPr>
        <p:txBody>
          <a:bodyPr lIns="91429" tIns="45714" rIns="91429" bIns="45714">
            <a:spAutoFit/>
          </a:bodyPr>
          <a:lstStyle/>
          <a:p>
            <a:endParaRPr lang="zh-CN" altLang="en-US">
              <a:latin typeface="Calibri" pitchFamily="34" charset="0"/>
            </a:endParaRPr>
          </a:p>
        </p:txBody>
      </p:sp>
      <p:sp>
        <p:nvSpPr>
          <p:cNvPr id="6" name="TextBox 5"/>
          <p:cNvSpPr txBox="1">
            <a:spLocks noChangeArrowheads="1"/>
          </p:cNvSpPr>
          <p:nvPr/>
        </p:nvSpPr>
        <p:spPr bwMode="auto">
          <a:xfrm>
            <a:off x="8229600" y="1828800"/>
            <a:ext cx="914400" cy="517525"/>
          </a:xfrm>
          <a:prstGeom prst="rect">
            <a:avLst/>
          </a:prstGeom>
          <a:solidFill>
            <a:schemeClr val="hlink">
              <a:alpha val="10001"/>
            </a:schemeClr>
          </a:solidFill>
          <a:ln w="9525">
            <a:noFill/>
            <a:miter lim="800000"/>
            <a:headEnd/>
            <a:tailEnd/>
          </a:ln>
        </p:spPr>
        <p:txBody>
          <a:bodyPr>
            <a:spAutoFit/>
          </a:bodyPr>
          <a:lstStyle/>
          <a:p>
            <a:pPr algn="ctr" fontAlgn="auto">
              <a:spcBef>
                <a:spcPts val="0"/>
              </a:spcBef>
              <a:spcAft>
                <a:spcPts val="0"/>
              </a:spcAft>
              <a:defRPr/>
            </a:pPr>
            <a:r>
              <a:rPr lang="en-US" altLang="zh-CN" sz="1400" b="1">
                <a:solidFill>
                  <a:srgbClr val="D4DF53"/>
                </a:solidFill>
                <a:effectLst>
                  <a:outerShdw blurRad="38100" dist="38100" dir="2700000" algn="tl">
                    <a:srgbClr val="000000"/>
                  </a:outerShdw>
                </a:effectLst>
                <a:latin typeface="Tahoma" pitchFamily="34" charset="0"/>
                <a:cs typeface="Tahoma" pitchFamily="34" charset="0"/>
              </a:rPr>
              <a:t>Logan </a:t>
            </a:r>
          </a:p>
          <a:p>
            <a:pPr algn="ctr" fontAlgn="auto">
              <a:spcBef>
                <a:spcPts val="0"/>
              </a:spcBef>
              <a:spcAft>
                <a:spcPts val="0"/>
              </a:spcAft>
              <a:defRPr/>
            </a:pPr>
            <a:r>
              <a:rPr lang="en-US" altLang="zh-CN" sz="1400" b="1">
                <a:solidFill>
                  <a:srgbClr val="D4DF53"/>
                </a:solidFill>
                <a:effectLst>
                  <a:outerShdw blurRad="38100" dist="38100" dir="2700000" algn="tl">
                    <a:srgbClr val="000000"/>
                  </a:outerShdw>
                </a:effectLst>
                <a:latin typeface="Tahoma" pitchFamily="34" charset="0"/>
                <a:cs typeface="Tahoma" pitchFamily="34" charset="0"/>
              </a:rPr>
              <a:t>Airport</a:t>
            </a:r>
          </a:p>
        </p:txBody>
      </p:sp>
      <p:sp>
        <p:nvSpPr>
          <p:cNvPr id="1038" name="Rectangle 14"/>
          <p:cNvSpPr>
            <a:spLocks noChangeArrowheads="1"/>
          </p:cNvSpPr>
          <p:nvPr/>
        </p:nvSpPr>
        <p:spPr bwMode="auto">
          <a:xfrm>
            <a:off x="4495800" y="2057400"/>
            <a:ext cx="1524000" cy="304800"/>
          </a:xfrm>
          <a:prstGeom prst="rect">
            <a:avLst/>
          </a:prstGeom>
          <a:solidFill>
            <a:srgbClr val="EAEAEA">
              <a:alpha val="10001"/>
            </a:srgbClr>
          </a:solidFill>
          <a:ln w="9525">
            <a:noFill/>
            <a:miter lim="800000"/>
            <a:headEnd/>
            <a:tailEnd/>
          </a:ln>
          <a:effectLst/>
        </p:spPr>
        <p:txBody>
          <a:bodyPr>
            <a:spAutoFit/>
          </a:bodyPr>
          <a:lstStyle/>
          <a:p>
            <a:pPr fontAlgn="auto">
              <a:spcBef>
                <a:spcPts val="0"/>
              </a:spcBef>
              <a:spcAft>
                <a:spcPts val="0"/>
              </a:spcAft>
              <a:defRPr/>
            </a:pPr>
            <a:r>
              <a:rPr lang="en-US" altLang="zh-CN" sz="1400" b="1">
                <a:solidFill>
                  <a:srgbClr val="D4DF53"/>
                </a:solidFill>
                <a:effectLst>
                  <a:outerShdw blurRad="38100" dist="38100" dir="2700000" algn="tl">
                    <a:srgbClr val="000000"/>
                  </a:outerShdw>
                </a:effectLst>
                <a:latin typeface="Tahoma" pitchFamily="34" charset="0"/>
                <a:cs typeface="+mn-cs"/>
              </a:rPr>
              <a:t>Downtown</a:t>
            </a:r>
            <a:endParaRPr lang="en-US" sz="1400" b="1">
              <a:solidFill>
                <a:srgbClr val="D4DF53"/>
              </a:solidFill>
              <a:effectLst>
                <a:outerShdw blurRad="38100" dist="38100" dir="2700000" algn="tl">
                  <a:srgbClr val="000000"/>
                </a:outerShdw>
              </a:effectLst>
              <a:latin typeface="Tahoma" pitchFamily="34" charset="0"/>
              <a:cs typeface="+mn-cs"/>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Related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Explicit Spatial Policies</a:t>
            </a:r>
          </a:p>
          <a:p>
            <a:pPr lvl="1"/>
            <a:r>
              <a:rPr lang="en-US" dirty="0" smtClean="0"/>
              <a:t>Should be city sizes be limited?  Optimal city size?</a:t>
            </a:r>
          </a:p>
          <a:p>
            <a:r>
              <a:rPr lang="en-US" dirty="0" smtClean="0"/>
              <a:t>Investment in Infrastructure</a:t>
            </a:r>
          </a:p>
          <a:p>
            <a:pPr lvl="1"/>
            <a:r>
              <a:rPr lang="en-US" dirty="0" smtClean="0"/>
              <a:t>Roads and railroads but </a:t>
            </a:r>
            <a:r>
              <a:rPr lang="en-US" dirty="0" err="1" smtClean="0"/>
              <a:t>endogeneity</a:t>
            </a:r>
            <a:r>
              <a:rPr lang="en-US" dirty="0" smtClean="0"/>
              <a:t> is difficult</a:t>
            </a:r>
            <a:endParaRPr lang="en-US" dirty="0" smtClean="0"/>
          </a:p>
          <a:p>
            <a:r>
              <a:rPr lang="en-US" dirty="0" smtClean="0"/>
              <a:t>Education and human capital </a:t>
            </a:r>
            <a:r>
              <a:rPr lang="en-US" dirty="0" smtClean="0"/>
              <a:t>spillovers</a:t>
            </a:r>
          </a:p>
          <a:p>
            <a:pPr lvl="1"/>
            <a:r>
              <a:rPr lang="en-US" dirty="0" smtClean="0"/>
              <a:t>Old questions remain (primary vs. secondary)</a:t>
            </a:r>
          </a:p>
          <a:p>
            <a:pPr lvl="1"/>
            <a:r>
              <a:rPr lang="en-US" dirty="0" smtClean="0"/>
              <a:t>New cro</a:t>
            </a:r>
            <a:r>
              <a:rPr lang="en-US" dirty="0" smtClean="0"/>
              <a:t>p of great experimental work. </a:t>
            </a:r>
            <a:endParaRPr lang="en-US" dirty="0" smtClean="0"/>
          </a:p>
          <a:p>
            <a:r>
              <a:rPr lang="en-US" dirty="0" smtClean="0"/>
              <a:t>Regulation</a:t>
            </a:r>
            <a:r>
              <a:rPr lang="en-US" dirty="0" smtClean="0"/>
              <a:t>, credit market, labor market matching questions all relate to cities</a:t>
            </a:r>
            <a:r>
              <a:rPr lang="en-US" dirty="0" smtClean="0"/>
              <a:t>.</a:t>
            </a:r>
          </a:p>
          <a:p>
            <a:r>
              <a:rPr lang="en-US" dirty="0" smtClean="0"/>
              <a:t>Encouraging Entrepreneurship in Cities</a:t>
            </a:r>
          </a:p>
          <a:p>
            <a:pPr lvl="1"/>
            <a:r>
              <a:rPr lang="en-US" dirty="0" smtClean="0"/>
              <a:t>One Stop Permitting  </a:t>
            </a:r>
            <a:endParaRPr lang="en-US" dirty="0" smtClean="0"/>
          </a:p>
        </p:txBody>
      </p:sp>
    </p:spTree>
    <p:extLst>
      <p:ext uri="{BB962C8B-B14F-4D97-AF65-F5344CB8AC3E}">
        <p14:creationId xmlns="" xmlns:p14="http://schemas.microsoft.com/office/powerpoint/2010/main" val="3588615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a:stretch>
            <a:fillRect/>
          </a:stretch>
        </p:blipFill>
        <p:spPr bwMode="auto">
          <a:xfrm>
            <a:off x="0" y="0"/>
            <a:ext cx="9144000" cy="6844553"/>
          </a:xfrm>
          <a:prstGeom prst="rect">
            <a:avLst/>
          </a:prstGeom>
          <a:noFill/>
          <a:ln w="9525">
            <a:noFill/>
            <a:miter lim="800000"/>
            <a:headEnd/>
            <a:tailEnd/>
          </a:ln>
        </p:spPr>
      </p:pic>
    </p:spTree>
    <p:extLst>
      <p:ext uri="{BB962C8B-B14F-4D97-AF65-F5344CB8AC3E}">
        <p14:creationId xmlns="" xmlns:p14="http://schemas.microsoft.com/office/powerpoint/2010/main" val="4104444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Government Effectiveness and Urbanization</a:t>
            </a:r>
            <a:endParaRPr lang="en-US" dirty="0"/>
          </a:p>
        </p:txBody>
      </p:sp>
      <p:pic>
        <p:nvPicPr>
          <p:cNvPr id="99330" name="Picture 2"/>
          <p:cNvPicPr>
            <a:picLocks noChangeAspect="1" noChangeArrowheads="1"/>
          </p:cNvPicPr>
          <p:nvPr/>
        </p:nvPicPr>
        <p:blipFill>
          <a:blip r:embed="rId2" cstate="print"/>
          <a:srcRect/>
          <a:stretch>
            <a:fillRect/>
          </a:stretch>
        </p:blipFill>
        <p:spPr bwMode="auto">
          <a:xfrm>
            <a:off x="0" y="1295400"/>
            <a:ext cx="9144000" cy="5586636"/>
          </a:xfrm>
          <a:prstGeom prst="rect">
            <a:avLst/>
          </a:prstGeom>
          <a:noFill/>
          <a:ln w="9525">
            <a:noFill/>
            <a:miter lim="800000"/>
            <a:headEnd/>
            <a:tailEnd/>
          </a:ln>
          <a:effectLst/>
        </p:spPr>
      </p:pic>
    </p:spTree>
    <p:extLst>
      <p:ext uri="{BB962C8B-B14F-4D97-AF65-F5344CB8AC3E}">
        <p14:creationId xmlns="" xmlns:p14="http://schemas.microsoft.com/office/powerpoint/2010/main" val="356808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1295400"/>
            <a:ext cx="9144000" cy="5562600"/>
          </a:xfrm>
          <a:prstGeom prst="rect">
            <a:avLst/>
          </a:prstGeom>
          <a:noFill/>
          <a:ln>
            <a:noFill/>
          </a:ln>
        </p:spPr>
      </p:pic>
      <p:sp>
        <p:nvSpPr>
          <p:cNvPr id="4" name="Title 3"/>
          <p:cNvSpPr>
            <a:spLocks noGrp="1"/>
          </p:cNvSpPr>
          <p:nvPr>
            <p:ph type="title"/>
          </p:nvPr>
        </p:nvSpPr>
        <p:spPr/>
        <p:txBody>
          <a:bodyPr/>
          <a:lstStyle/>
          <a:p>
            <a:r>
              <a:rPr lang="en-US" dirty="0" smtClean="0"/>
              <a:t>GDP Under $1500, Pop&gt;2 Million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Tree>
    <p:extLst>
      <p:ext uri="{BB962C8B-B14F-4D97-AF65-F5344CB8AC3E}">
        <p14:creationId xmlns="" xmlns:p14="http://schemas.microsoft.com/office/powerpoint/2010/main" val="1862156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Waste and Fraud in Infrastructure:</a:t>
            </a:r>
            <a:br>
              <a:rPr lang="en-US" dirty="0" smtClean="0"/>
            </a:br>
            <a:r>
              <a:rPr lang="en-US" dirty="0" smtClean="0"/>
              <a:t>The Institutional Challenge</a:t>
            </a:r>
            <a:endParaRPr lang="en-US" dirty="0"/>
          </a:p>
        </p:txBody>
      </p:sp>
      <p:pic>
        <p:nvPicPr>
          <p:cNvPr id="3" name="Picture 2" descr="http://upload.wikimedia.org/wikipedia/commons/4/48/Tweed_Courthouse_north_main_facade_118443pv.jpg"/>
          <p:cNvPicPr>
            <a:picLocks noChangeAspect="1" noChangeArrowheads="1"/>
          </p:cNvPicPr>
          <p:nvPr/>
        </p:nvPicPr>
        <p:blipFill>
          <a:blip r:embed="rId2" cstate="print"/>
          <a:srcRect/>
          <a:stretch>
            <a:fillRect/>
          </a:stretch>
        </p:blipFill>
        <p:spPr bwMode="auto">
          <a:xfrm>
            <a:off x="0" y="1524000"/>
            <a:ext cx="4800600" cy="5334000"/>
          </a:xfrm>
          <a:prstGeom prst="rect">
            <a:avLst/>
          </a:prstGeom>
          <a:noFill/>
        </p:spPr>
      </p:pic>
      <p:pic>
        <p:nvPicPr>
          <p:cNvPr id="4" name="Picture 3"/>
          <p:cNvPicPr/>
          <p:nvPr/>
        </p:nvPicPr>
        <p:blipFill>
          <a:blip r:embed="rId3" cstate="print"/>
          <a:srcRect l="37287"/>
          <a:stretch>
            <a:fillRect/>
          </a:stretch>
        </p:blipFill>
        <p:spPr bwMode="auto">
          <a:xfrm>
            <a:off x="4800600" y="1447800"/>
            <a:ext cx="4343400" cy="5410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File:Burr.jpg">
            <a:hlinkClick r:id="rId2"/>
          </p:cNvPr>
          <p:cNvPicPr>
            <a:picLocks noChangeAspect="1" noChangeArrowheads="1"/>
          </p:cNvPicPr>
          <p:nvPr/>
        </p:nvPicPr>
        <p:blipFill>
          <a:blip r:embed="rId3" cstate="print"/>
          <a:srcRect/>
          <a:stretch>
            <a:fillRect/>
          </a:stretch>
        </p:blipFill>
        <p:spPr bwMode="auto">
          <a:xfrm>
            <a:off x="0" y="0"/>
            <a:ext cx="4724400" cy="6858000"/>
          </a:xfrm>
          <a:prstGeom prst="rect">
            <a:avLst/>
          </a:prstGeom>
          <a:noFill/>
        </p:spPr>
      </p:pic>
      <p:pic>
        <p:nvPicPr>
          <p:cNvPr id="64516" name="Picture 4" descr="File:Alexander Hamilton portrait by John Trumbull 1806.jpg">
            <a:hlinkClick r:id="rId4"/>
          </p:cNvPr>
          <p:cNvPicPr>
            <a:picLocks noChangeAspect="1" noChangeArrowheads="1"/>
          </p:cNvPicPr>
          <p:nvPr/>
        </p:nvPicPr>
        <p:blipFill>
          <a:blip r:embed="rId5" cstate="print"/>
          <a:srcRect/>
          <a:stretch>
            <a:fillRect/>
          </a:stretch>
        </p:blipFill>
        <p:spPr bwMode="auto">
          <a:xfrm>
            <a:off x="4724400" y="0"/>
            <a:ext cx="44196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File:ChaseBankChinatownManhattan.jpg">
            <a:hlinkClick r:id="rId2"/>
          </p:cNvPr>
          <p:cNvPicPr>
            <a:picLocks noChangeAspect="1" noChangeArrowheads="1"/>
          </p:cNvPicPr>
          <p:nvPr/>
        </p:nvPicPr>
        <p:blipFill>
          <a:blip r:embed="rId3" cstate="print"/>
          <a:srcRect/>
          <a:stretch>
            <a:fillRect/>
          </a:stretch>
        </p:blipFill>
        <p:spPr bwMode="auto">
          <a:xfrm>
            <a:off x="0" y="0"/>
            <a:ext cx="9144000" cy="6248400"/>
          </a:xfrm>
          <a:prstGeom prst="rect">
            <a:avLst/>
          </a:prstGeom>
          <a:noFill/>
        </p:spPr>
      </p:pic>
      <p:sp>
        <p:nvSpPr>
          <p:cNvPr id="3" name="TextBox 2"/>
          <p:cNvSpPr txBox="1"/>
          <p:nvPr/>
        </p:nvSpPr>
        <p:spPr>
          <a:xfrm>
            <a:off x="1676400" y="6324600"/>
            <a:ext cx="1662699" cy="369332"/>
          </a:xfrm>
          <a:prstGeom prst="rect">
            <a:avLst/>
          </a:prstGeom>
          <a:noFill/>
        </p:spPr>
        <p:txBody>
          <a:bodyPr wrap="none" rtlCol="0">
            <a:spAutoFit/>
          </a:bodyPr>
          <a:lstStyle/>
          <a:p>
            <a:r>
              <a:rPr lang="en-US" dirty="0" smtClean="0"/>
              <a:t>Author: </a:t>
            </a:r>
            <a:r>
              <a:rPr lang="en-US" dirty="0" err="1" smtClean="0"/>
              <a:t>Branille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Engineering vs. Economics</a:t>
            </a: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4191000" y="1219200"/>
            <a:ext cx="4953000" cy="5638800"/>
          </a:xfrm>
          <a:prstGeom prst="rect">
            <a:avLst/>
          </a:prstGeom>
          <a:noFill/>
          <a:ln w="9525">
            <a:noFill/>
            <a:miter lim="800000"/>
            <a:headEnd/>
            <a:tailEnd/>
          </a:ln>
        </p:spPr>
      </p:pic>
      <p:pic>
        <p:nvPicPr>
          <p:cNvPr id="3074" name="Picture 2" descr="Croton_Aqueduct_-_Harper's_1860_-_Section_of_the_high_bridge_over_the_Harlem_River.jpg (765×741)"/>
          <p:cNvPicPr>
            <a:picLocks noChangeAspect="1" noChangeArrowheads="1"/>
          </p:cNvPicPr>
          <p:nvPr/>
        </p:nvPicPr>
        <p:blipFill>
          <a:blip r:embed="rId3" cstate="print"/>
          <a:srcRect/>
          <a:stretch>
            <a:fillRect/>
          </a:stretch>
        </p:blipFill>
        <p:spPr bwMode="auto">
          <a:xfrm>
            <a:off x="0" y="1295400"/>
            <a:ext cx="4114800" cy="5562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and Congestion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traditional literature used engineering estimates and engaged in cost-benefit analysis</a:t>
            </a:r>
          </a:p>
          <a:p>
            <a:pPr lvl="1"/>
            <a:r>
              <a:rPr lang="en-US" dirty="0" smtClean="0"/>
              <a:t>Fundamental conclusion is “bus good; train bad”</a:t>
            </a:r>
          </a:p>
          <a:p>
            <a:r>
              <a:rPr lang="en-US" dirty="0" smtClean="0"/>
              <a:t>A newer literature uses cross-metropolitan area estimates to determine the impact of new infrastructure projects.  </a:t>
            </a:r>
          </a:p>
          <a:p>
            <a:pPr lvl="1"/>
            <a:r>
              <a:rPr lang="en-US" dirty="0" smtClean="0"/>
              <a:t>Baum-Snow (military map) on suburbanization</a:t>
            </a:r>
          </a:p>
          <a:p>
            <a:pPr lvl="1"/>
            <a:r>
              <a:rPr lang="en-US" dirty="0" err="1" smtClean="0"/>
              <a:t>Duranton</a:t>
            </a:r>
            <a:r>
              <a:rPr lang="en-US" dirty="0" smtClean="0"/>
              <a:t>-Turner on the fundamental law of highway traffic and impact of roads on MSA </a:t>
            </a:r>
            <a:r>
              <a:rPr lang="en-US" dirty="0" err="1" smtClean="0"/>
              <a:t>gdp</a:t>
            </a:r>
            <a:endParaRPr lang="en-US" dirty="0"/>
          </a:p>
          <a:p>
            <a:r>
              <a:rPr lang="en-US" dirty="0" smtClean="0"/>
              <a:t>A parallel literature in developing economies</a:t>
            </a:r>
          </a:p>
          <a:p>
            <a:pPr lvl="1"/>
            <a:r>
              <a:rPr lang="en-US" dirty="0" err="1" smtClean="0"/>
              <a:t>Banerjee</a:t>
            </a:r>
            <a:r>
              <a:rPr lang="en-US" dirty="0" smtClean="0"/>
              <a:t>, </a:t>
            </a:r>
            <a:r>
              <a:rPr lang="en-US" dirty="0" err="1" smtClean="0"/>
              <a:t>Duflo</a:t>
            </a:r>
            <a:r>
              <a:rPr lang="en-US" dirty="0" smtClean="0"/>
              <a:t> and </a:t>
            </a:r>
            <a:r>
              <a:rPr lang="en-US" dirty="0" err="1" smtClean="0"/>
              <a:t>Qian</a:t>
            </a:r>
            <a:r>
              <a:rPr lang="en-US" dirty="0" smtClean="0"/>
              <a:t> (2012).   </a:t>
            </a:r>
          </a:p>
          <a:p>
            <a:r>
              <a:rPr lang="en-US" dirty="0" smtClean="0"/>
              <a:t>Requires the exogenous location of infrastructure</a:t>
            </a:r>
            <a:endParaRPr lang="en-US" dirty="0"/>
          </a:p>
        </p:txBody>
      </p:sp>
    </p:spTree>
    <p:extLst>
      <p:ext uri="{BB962C8B-B14F-4D97-AF65-F5344CB8AC3E}">
        <p14:creationId xmlns="" xmlns:p14="http://schemas.microsoft.com/office/powerpoint/2010/main" val="2538761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Anarchy vs. </a:t>
            </a:r>
            <a:r>
              <a:rPr lang="en-US" dirty="0" smtClean="0"/>
              <a:t>Authority</a:t>
            </a:r>
            <a:endParaRPr lang="en-US" dirty="0"/>
          </a:p>
        </p:txBody>
      </p:sp>
      <p:pic>
        <p:nvPicPr>
          <p:cNvPr id="27650" name="Picture 2" descr="Child_in_open_sewer_in_Nigeria_(3150664698).jpg (637×482)"/>
          <p:cNvPicPr>
            <a:picLocks noChangeAspect="1" noChangeArrowheads="1"/>
          </p:cNvPicPr>
          <p:nvPr/>
        </p:nvPicPr>
        <p:blipFill>
          <a:blip r:embed="rId2" cstate="print"/>
          <a:srcRect/>
          <a:stretch>
            <a:fillRect/>
          </a:stretch>
        </p:blipFill>
        <p:spPr bwMode="auto">
          <a:xfrm>
            <a:off x="0" y="1447800"/>
            <a:ext cx="4495800" cy="4953000"/>
          </a:xfrm>
          <a:prstGeom prst="rect">
            <a:avLst/>
          </a:prstGeom>
          <a:noFill/>
        </p:spPr>
      </p:pic>
      <p:sp>
        <p:nvSpPr>
          <p:cNvPr id="7" name="TextBox 6"/>
          <p:cNvSpPr txBox="1"/>
          <p:nvPr/>
        </p:nvSpPr>
        <p:spPr>
          <a:xfrm>
            <a:off x="4572000" y="6488668"/>
            <a:ext cx="3144295" cy="369332"/>
          </a:xfrm>
          <a:prstGeom prst="rect">
            <a:avLst/>
          </a:prstGeom>
          <a:noFill/>
        </p:spPr>
        <p:txBody>
          <a:bodyPr wrap="square" rtlCol="0">
            <a:spAutoFit/>
          </a:bodyPr>
          <a:lstStyle/>
          <a:p>
            <a:r>
              <a:rPr lang="en-US" dirty="0" smtClean="0"/>
              <a:t>Photo by </a:t>
            </a:r>
            <a:r>
              <a:rPr lang="en-US" dirty="0" err="1">
                <a:hlinkClick r:id="rId3"/>
              </a:rPr>
              <a:t>SuSanA</a:t>
            </a:r>
            <a:r>
              <a:rPr lang="en-US" dirty="0">
                <a:hlinkClick r:id="rId3"/>
              </a:rPr>
              <a:t> Secretariat</a:t>
            </a:r>
            <a:endParaRPr lang="en-US" dirty="0"/>
          </a:p>
        </p:txBody>
      </p:sp>
      <p:pic>
        <p:nvPicPr>
          <p:cNvPr id="8" name="Picture 4" descr="File:Ray Kelly Shankbone 2010 NYC.jpg"/>
          <p:cNvPicPr>
            <a:picLocks noChangeAspect="1" noChangeArrowheads="1"/>
          </p:cNvPicPr>
          <p:nvPr/>
        </p:nvPicPr>
        <p:blipFill>
          <a:blip r:embed="rId4" cstate="print"/>
          <a:srcRect/>
          <a:stretch>
            <a:fillRect/>
          </a:stretch>
        </p:blipFill>
        <p:spPr bwMode="auto">
          <a:xfrm>
            <a:off x="4495800" y="1447800"/>
            <a:ext cx="4648200" cy="4953000"/>
          </a:xfrm>
          <a:prstGeom prst="rect">
            <a:avLst/>
          </a:prstGeom>
          <a:noFill/>
        </p:spPr>
      </p:pic>
      <p:sp>
        <p:nvSpPr>
          <p:cNvPr id="9" name="TextBox 8"/>
          <p:cNvSpPr txBox="1"/>
          <p:nvPr/>
        </p:nvSpPr>
        <p:spPr>
          <a:xfrm>
            <a:off x="457200" y="6553200"/>
            <a:ext cx="3276600" cy="369332"/>
          </a:xfrm>
          <a:prstGeom prst="rect">
            <a:avLst/>
          </a:prstGeom>
          <a:noFill/>
        </p:spPr>
        <p:txBody>
          <a:bodyPr wrap="square" rtlCol="0">
            <a:spAutoFit/>
          </a:bodyPr>
          <a:lstStyle/>
          <a:p>
            <a:r>
              <a:rPr lang="en-US" dirty="0" err="1" smtClean="0"/>
              <a:t>RayKelly</a:t>
            </a:r>
            <a:r>
              <a:rPr lang="en-US" dirty="0" smtClean="0"/>
              <a:t> by David </a:t>
            </a:r>
            <a:r>
              <a:rPr lang="en-US" dirty="0" err="1" smtClean="0"/>
              <a:t>Shankbone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p:cNvPicPr>
            <a:picLocks noChangeAspect="1" noChangeArrowheads="1"/>
          </p:cNvPicPr>
          <p:nvPr/>
        </p:nvPicPr>
        <p:blipFill>
          <a:blip r:embed="rId2" cstate="print"/>
          <a:srcRect/>
          <a:stretch>
            <a:fillRect/>
          </a:stretch>
        </p:blipFill>
        <p:spPr bwMode="auto">
          <a:xfrm>
            <a:off x="0" y="0"/>
            <a:ext cx="9144000" cy="3733800"/>
          </a:xfrm>
          <a:prstGeom prst="rect">
            <a:avLst/>
          </a:prstGeom>
          <a:noFill/>
          <a:ln w="9525">
            <a:noFill/>
            <a:miter lim="800000"/>
            <a:headEnd/>
            <a:tailEnd/>
          </a:ln>
        </p:spPr>
      </p:pic>
      <p:pic>
        <p:nvPicPr>
          <p:cNvPr id="116740" name="Picture 4"/>
          <p:cNvPicPr>
            <a:picLocks noChangeAspect="1" noChangeArrowheads="1"/>
          </p:cNvPicPr>
          <p:nvPr/>
        </p:nvPicPr>
        <p:blipFill>
          <a:blip r:embed="rId3" cstate="print"/>
          <a:srcRect/>
          <a:stretch>
            <a:fillRect/>
          </a:stretch>
        </p:blipFill>
        <p:spPr bwMode="auto">
          <a:xfrm>
            <a:off x="0" y="3657600"/>
            <a:ext cx="9144000" cy="3200400"/>
          </a:xfrm>
          <a:prstGeom prst="rect">
            <a:avLst/>
          </a:prstGeom>
          <a:noFill/>
          <a:ln w="9525">
            <a:noFill/>
            <a:miter lim="800000"/>
            <a:headEnd/>
            <a:tailEnd/>
          </a:ln>
        </p:spPr>
      </p:pic>
    </p:spTree>
    <p:extLst>
      <p:ext uri="{BB962C8B-B14F-4D97-AF65-F5344CB8AC3E}">
        <p14:creationId xmlns="" xmlns:p14="http://schemas.microsoft.com/office/powerpoint/2010/main" val="1286094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Brazil Model: </a:t>
            </a:r>
            <a:br>
              <a:rPr lang="en-US" dirty="0" smtClean="0"/>
            </a:br>
            <a:r>
              <a:rPr lang="en-US" dirty="0" smtClean="0"/>
              <a:t>The Dentist and the Supermarket</a:t>
            </a:r>
            <a:endParaRPr lang="en-US" dirty="0"/>
          </a:p>
        </p:txBody>
      </p:sp>
      <p:pic>
        <p:nvPicPr>
          <p:cNvPr id="103426" name="Picture 2" descr="File:Military dentists in Guatemala.jpg"/>
          <p:cNvPicPr>
            <a:picLocks noChangeAspect="1" noChangeArrowheads="1"/>
          </p:cNvPicPr>
          <p:nvPr/>
        </p:nvPicPr>
        <p:blipFill>
          <a:blip r:embed="rId2" cstate="print"/>
          <a:srcRect/>
          <a:stretch>
            <a:fillRect/>
          </a:stretch>
        </p:blipFill>
        <p:spPr bwMode="auto">
          <a:xfrm>
            <a:off x="0" y="1524000"/>
            <a:ext cx="4343400" cy="5334000"/>
          </a:xfrm>
          <a:prstGeom prst="rect">
            <a:avLst/>
          </a:prstGeom>
          <a:noFill/>
        </p:spPr>
      </p:pic>
      <p:pic>
        <p:nvPicPr>
          <p:cNvPr id="103428" name="Picture 4" descr="File:LeyCheckout.jpg"/>
          <p:cNvPicPr>
            <a:picLocks noChangeAspect="1" noChangeArrowheads="1"/>
          </p:cNvPicPr>
          <p:nvPr/>
        </p:nvPicPr>
        <p:blipFill>
          <a:blip r:embed="rId3" cstate="print"/>
          <a:srcRect/>
          <a:stretch>
            <a:fillRect/>
          </a:stretch>
        </p:blipFill>
        <p:spPr bwMode="auto">
          <a:xfrm>
            <a:off x="4419600" y="1524001"/>
            <a:ext cx="4724400" cy="4876800"/>
          </a:xfrm>
          <a:prstGeom prst="rect">
            <a:avLst/>
          </a:prstGeom>
          <a:noFill/>
        </p:spPr>
      </p:pic>
      <p:sp>
        <p:nvSpPr>
          <p:cNvPr id="5" name="TextBox 4"/>
          <p:cNvSpPr txBox="1"/>
          <p:nvPr/>
        </p:nvSpPr>
        <p:spPr>
          <a:xfrm>
            <a:off x="4876800" y="6553200"/>
            <a:ext cx="3124200" cy="369332"/>
          </a:xfrm>
          <a:prstGeom prst="rect">
            <a:avLst/>
          </a:prstGeom>
          <a:noFill/>
        </p:spPr>
        <p:txBody>
          <a:bodyPr wrap="square" rtlCol="0">
            <a:spAutoFit/>
          </a:bodyPr>
          <a:lstStyle/>
          <a:p>
            <a:r>
              <a:rPr lang="en-US" dirty="0" smtClean="0"/>
              <a:t>Supermarket by </a:t>
            </a:r>
            <a:r>
              <a:rPr lang="en-US" dirty="0" err="1" smtClean="0"/>
              <a:t>Wonderlane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NIMBYism</a:t>
            </a:r>
            <a:r>
              <a:rPr lang="en-US" dirty="0" smtClean="0"/>
              <a:t> vs. </a:t>
            </a:r>
            <a:r>
              <a:rPr lang="en-US" dirty="0" err="1" smtClean="0"/>
              <a:t>Monumentalism</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0" y="1295400"/>
            <a:ext cx="4876800" cy="5562600"/>
          </a:xfrm>
          <a:prstGeom prst="rect">
            <a:avLst/>
          </a:prstGeom>
          <a:noFill/>
          <a:ln w="9525">
            <a:noFill/>
            <a:miter lim="800000"/>
            <a:headEnd/>
            <a:tailEnd/>
          </a:ln>
        </p:spPr>
      </p:pic>
      <p:pic>
        <p:nvPicPr>
          <p:cNvPr id="25603" name="Picture 3" descr="C:\Users\eglaese\Downloads\312px--Merry_Dancers-_Dwelling_House.jpg"/>
          <p:cNvPicPr>
            <a:picLocks noChangeAspect="1" noChangeArrowheads="1"/>
          </p:cNvPicPr>
          <p:nvPr/>
        </p:nvPicPr>
        <p:blipFill>
          <a:blip r:embed="rId3" cstate="print"/>
          <a:srcRect/>
          <a:stretch>
            <a:fillRect/>
          </a:stretch>
        </p:blipFill>
        <p:spPr bwMode="auto">
          <a:xfrm>
            <a:off x="4876800" y="1295400"/>
            <a:ext cx="3962400" cy="4876800"/>
          </a:xfrm>
          <a:prstGeom prst="rect">
            <a:avLst/>
          </a:prstGeom>
          <a:noFill/>
        </p:spPr>
      </p:pic>
      <p:sp>
        <p:nvSpPr>
          <p:cNvPr id="6" name="TextBox 5"/>
          <p:cNvSpPr txBox="1"/>
          <p:nvPr/>
        </p:nvSpPr>
        <p:spPr>
          <a:xfrm>
            <a:off x="5334000" y="6248400"/>
            <a:ext cx="3505200" cy="369332"/>
          </a:xfrm>
          <a:prstGeom prst="rect">
            <a:avLst/>
          </a:prstGeom>
          <a:noFill/>
        </p:spPr>
        <p:txBody>
          <a:bodyPr wrap="square" rtlCol="0">
            <a:spAutoFit/>
          </a:bodyPr>
          <a:lstStyle/>
          <a:p>
            <a:r>
              <a:rPr lang="en-US" dirty="0" smtClean="0"/>
              <a:t>Astana by </a:t>
            </a:r>
            <a:r>
              <a:rPr lang="en-US" dirty="0" err="1" smtClean="0"/>
              <a:t>ChelseaFunNumberOne</a:t>
            </a:r>
            <a:r>
              <a:rPr lang="en-US" dirty="0" smtClean="0"/>
              <a:t>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Housing Markets, </a:t>
            </a:r>
            <a:br>
              <a:rPr lang="en-US" dirty="0" smtClean="0"/>
            </a:br>
            <a:r>
              <a:rPr lang="en-US" dirty="0" smtClean="0"/>
              <a:t>Property Rights and Regulation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Successful cities have high land costs which translates into high costs of living.  </a:t>
            </a:r>
          </a:p>
          <a:p>
            <a:pPr lvl="1"/>
            <a:r>
              <a:rPr lang="en-US" dirty="0" smtClean="0"/>
              <a:t>Housing costs are mediated by levels of regulation</a:t>
            </a:r>
            <a:endParaRPr lang="en-US" dirty="0"/>
          </a:p>
          <a:p>
            <a:r>
              <a:rPr lang="en-US" dirty="0" smtClean="0"/>
              <a:t>Impact of property ownership on outcomes (</a:t>
            </a:r>
            <a:r>
              <a:rPr lang="en-US" dirty="0" err="1" smtClean="0"/>
              <a:t>DeSoto</a:t>
            </a:r>
            <a:r>
              <a:rPr lang="en-US" dirty="0" smtClean="0"/>
              <a:t>, Erica Field) through self-protection or ability to finance new investment. </a:t>
            </a:r>
          </a:p>
          <a:p>
            <a:r>
              <a:rPr lang="en-US" dirty="0" smtClean="0"/>
              <a:t>Impact of structure on outcomes through </a:t>
            </a:r>
            <a:r>
              <a:rPr lang="en-US" dirty="0" smtClean="0"/>
              <a:t>health– the bore holes problem and the Tenements law.  </a:t>
            </a:r>
            <a:endParaRPr lang="en-US" dirty="0" smtClean="0"/>
          </a:p>
          <a:p>
            <a:r>
              <a:rPr lang="en-US" dirty="0" smtClean="0"/>
              <a:t>The Western pattern was that property rights were developed first (12</a:t>
            </a:r>
            <a:r>
              <a:rPr lang="en-US" baseline="30000" dirty="0" smtClean="0"/>
              <a:t>th</a:t>
            </a:r>
            <a:r>
              <a:rPr lang="en-US" dirty="0" smtClean="0"/>
              <a:t>-18</a:t>
            </a:r>
            <a:r>
              <a:rPr lang="en-US" baseline="30000" dirty="0" smtClean="0"/>
              <a:t>th</a:t>
            </a:r>
            <a:r>
              <a:rPr lang="en-US" dirty="0" smtClean="0"/>
              <a:t> centuries) but regulation followed.  Not so in the developing world.  </a:t>
            </a:r>
          </a:p>
          <a:p>
            <a:r>
              <a:rPr lang="en-US" dirty="0" smtClean="0"/>
              <a:t>Large unregulated communities with dimly defined property rights.    </a:t>
            </a:r>
          </a:p>
        </p:txBody>
      </p:sp>
    </p:spTree>
    <p:extLst>
      <p:ext uri="{BB962C8B-B14F-4D97-AF65-F5344CB8AC3E}">
        <p14:creationId xmlns="" xmlns:p14="http://schemas.microsoft.com/office/powerpoint/2010/main" val="359194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 xmlns:p14="http://schemas.microsoft.com/office/powerpoint/2010/main" val="1051283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1571540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3489562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5536" y="125760"/>
            <a:ext cx="8229600" cy="1143000"/>
          </a:xfrm>
        </p:spPr>
        <p:txBody>
          <a:bodyPr>
            <a:normAutofit/>
          </a:bodyPr>
          <a:lstStyle/>
          <a:p>
            <a:r>
              <a:rPr lang="en-US" altLang="zh-CN" sz="2800" dirty="0" smtClean="0">
                <a:latin typeface="Times New Roman" panose="02020603050405020304" pitchFamily="18" charset="0"/>
                <a:cs typeface="Times New Roman" panose="02020603050405020304" pitchFamily="18" charset="0"/>
              </a:rPr>
              <a:t>Fact 1 (obvious one</a:t>
            </a:r>
            <a:r>
              <a:rPr lang="en-US" altLang="zh-CN" sz="2800"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r>
            <a:br>
              <a:rPr lang="en-US" altLang="zh-CN" sz="2800" dirty="0" smtClean="0">
                <a:latin typeface="Times New Roman" panose="02020603050405020304" pitchFamily="18" charset="0"/>
                <a:cs typeface="Times New Roman" panose="02020603050405020304" pitchFamily="18" charset="0"/>
              </a:rPr>
            </a:br>
            <a:r>
              <a:rPr lang="en-US" altLang="zh-CN" sz="2800" dirty="0" smtClean="0">
                <a:latin typeface="Times New Roman" panose="02020603050405020304" pitchFamily="18" charset="0"/>
                <a:cs typeface="Times New Roman" panose="02020603050405020304" pitchFamily="18" charset="0"/>
              </a:rPr>
              <a:t>Price increases are spectacular </a:t>
            </a:r>
            <a:endParaRPr lang="zh-CN" altLang="en-US" sz="2800" dirty="0">
              <a:latin typeface="Times New Roman" panose="02020603050405020304" pitchFamily="18" charset="0"/>
              <a:cs typeface="Times New Roman" panose="02020603050405020304" pitchFamily="18" charset="0"/>
            </a:endParaRPr>
          </a:p>
        </p:txBody>
      </p:sp>
      <p:pic>
        <p:nvPicPr>
          <p:cNvPr id="1026" name="Picture 2" descr="http://real.wharton.upenn.edu/~gyourko/CRLPI/images/fig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6141" y="1340767"/>
            <a:ext cx="6696744" cy="474705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354015" y="6233201"/>
            <a:ext cx="6984776"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Source: Wharton/NUS/Tsinghua </a:t>
            </a:r>
            <a:r>
              <a:rPr lang="en-US" altLang="zh-CN" dirty="0">
                <a:latin typeface="Times New Roman" panose="02020603050405020304" pitchFamily="18" charset="0"/>
                <a:cs typeface="Times New Roman" panose="02020603050405020304" pitchFamily="18" charset="0"/>
              </a:rPr>
              <a:t>Chinese Residential Land Price Indexes </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49251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5536" y="125760"/>
            <a:ext cx="8229600" cy="1143000"/>
          </a:xfrm>
        </p:spPr>
        <p:txBody>
          <a:bodyPr>
            <a:normAutofit/>
          </a:bodyPr>
          <a:lstStyle/>
          <a:p>
            <a:r>
              <a:rPr lang="en-US" altLang="zh-CN" sz="2800" dirty="0" smtClean="0">
                <a:latin typeface="Times New Roman" panose="02020603050405020304" pitchFamily="18" charset="0"/>
                <a:cs typeface="Times New Roman" panose="02020603050405020304" pitchFamily="18" charset="0"/>
              </a:rPr>
              <a:t>Fact 2 (relatively obvious): </a:t>
            </a:r>
            <a:br>
              <a:rPr lang="en-US" altLang="zh-CN" sz="2800" dirty="0" smtClean="0">
                <a:latin typeface="Times New Roman" panose="02020603050405020304" pitchFamily="18" charset="0"/>
                <a:cs typeface="Times New Roman" panose="02020603050405020304" pitchFamily="18" charset="0"/>
              </a:rPr>
            </a:br>
            <a:r>
              <a:rPr lang="en-US" altLang="zh-CN" sz="2800" dirty="0" smtClean="0">
                <a:latin typeface="Times New Roman" panose="02020603050405020304" pitchFamily="18" charset="0"/>
                <a:cs typeface="Times New Roman" panose="02020603050405020304" pitchFamily="18" charset="0"/>
              </a:rPr>
              <a:t>Prices are not cheap compared to income</a:t>
            </a:r>
            <a:endParaRPr lang="zh-CN" altLang="en-US"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057454" y="5546723"/>
            <a:ext cx="7200800" cy="923330"/>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A conservative estimate: In many of the 35 major cities by 2005, average annual disposable income is worth around 2-3 square meters (20-30 square feet) of housing </a:t>
            </a:r>
            <a:r>
              <a:rPr lang="en-US" altLang="zh-CN"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zh-CN" dirty="0" smtClean="0">
                <a:latin typeface="Times New Roman" panose="02020603050405020304" pitchFamily="18" charset="0"/>
                <a:cs typeface="Times New Roman" panose="02020603050405020304" pitchFamily="18" charset="0"/>
              </a:rPr>
              <a:t>. It is even worse now. </a:t>
            </a:r>
            <a:endParaRPr lang="zh-CN" altLang="en-US" dirty="0">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4646" y="1337682"/>
            <a:ext cx="5746416" cy="4205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1322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5536" y="197768"/>
            <a:ext cx="8229600" cy="1143000"/>
          </a:xfrm>
        </p:spPr>
        <p:txBody>
          <a:bodyPr>
            <a:normAutofit fontScale="90000"/>
          </a:bodyPr>
          <a:lstStyle/>
          <a:p>
            <a:r>
              <a:rPr lang="en-US" altLang="zh-CN" sz="2800" dirty="0" smtClean="0">
                <a:latin typeface="Times New Roman" panose="02020603050405020304" pitchFamily="18" charset="0"/>
                <a:cs typeface="Times New Roman" panose="02020603050405020304" pitchFamily="18" charset="0"/>
              </a:rPr>
              <a:t>Fact 3 (not so obvious): </a:t>
            </a:r>
            <a:br>
              <a:rPr lang="en-US" altLang="zh-CN" sz="2800" dirty="0" smtClean="0">
                <a:latin typeface="Times New Roman" panose="02020603050405020304" pitchFamily="18" charset="0"/>
                <a:cs typeface="Times New Roman" panose="02020603050405020304" pitchFamily="18" charset="0"/>
              </a:rPr>
            </a:br>
            <a:r>
              <a:rPr lang="en-US" altLang="zh-CN" sz="2800" dirty="0" smtClean="0">
                <a:latin typeface="Times New Roman" panose="02020603050405020304" pitchFamily="18" charset="0"/>
                <a:cs typeface="Times New Roman" panose="02020603050405020304" pitchFamily="18" charset="0"/>
              </a:rPr>
              <a:t>Prices are way higher than physical costs of construction</a:t>
            </a:r>
            <a:endParaRPr lang="zh-CN" altLang="en-US" sz="2800" dirty="0">
              <a:latin typeface="Times New Roman" panose="02020603050405020304" pitchFamily="18" charset="0"/>
              <a:cs typeface="Times New Roman" panose="02020603050405020304" pitchFamily="18" charset="0"/>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40768"/>
            <a:ext cx="9144000" cy="5575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9349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5536" y="125760"/>
            <a:ext cx="8496944" cy="1143000"/>
          </a:xfrm>
        </p:spPr>
        <p:txBody>
          <a:bodyPr>
            <a:normAutofit/>
          </a:bodyPr>
          <a:lstStyle/>
          <a:p>
            <a:r>
              <a:rPr lang="en-US" altLang="zh-CN" sz="2800" dirty="0" smtClean="0">
                <a:latin typeface="Times New Roman" panose="02020603050405020304" pitchFamily="18" charset="0"/>
                <a:cs typeface="Times New Roman" panose="02020603050405020304" pitchFamily="18" charset="0"/>
              </a:rPr>
              <a:t>Fact </a:t>
            </a:r>
            <a:r>
              <a:rPr lang="en-US" altLang="zh-CN" sz="2800" dirty="0" smtClean="0">
                <a:latin typeface="Times New Roman" panose="02020603050405020304" pitchFamily="18" charset="0"/>
                <a:cs typeface="Times New Roman" panose="02020603050405020304" pitchFamily="18" charset="0"/>
              </a:rPr>
              <a:t>4: </a:t>
            </a:r>
            <a:r>
              <a:rPr lang="en-US" altLang="zh-CN" sz="2800" dirty="0" smtClean="0">
                <a:latin typeface="Times New Roman" panose="02020603050405020304" pitchFamily="18" charset="0"/>
                <a:cs typeface="Times New Roman" panose="02020603050405020304" pitchFamily="18" charset="0"/>
              </a:rPr>
              <a:t>Real estate is the largest component </a:t>
            </a:r>
            <a:br>
              <a:rPr lang="en-US" altLang="zh-CN" sz="2800" dirty="0" smtClean="0">
                <a:latin typeface="Times New Roman" panose="02020603050405020304" pitchFamily="18" charset="0"/>
                <a:cs typeface="Times New Roman" panose="02020603050405020304" pitchFamily="18" charset="0"/>
              </a:rPr>
            </a:br>
            <a:r>
              <a:rPr lang="en-US" altLang="zh-CN" sz="2800" dirty="0" smtClean="0">
                <a:latin typeface="Times New Roman" panose="02020603050405020304" pitchFamily="18" charset="0"/>
                <a:cs typeface="Times New Roman" panose="02020603050405020304" pitchFamily="18" charset="0"/>
              </a:rPr>
              <a:t>of household wealth in China</a:t>
            </a:r>
            <a:endParaRPr lang="zh-CN" altLang="en-US" sz="2800" dirty="0">
              <a:latin typeface="Times New Roman" panose="02020603050405020304" pitchFamily="18" charset="0"/>
              <a:cs typeface="Times New Roman" panose="02020603050405020304" pitchFamily="18" charset="0"/>
            </a:endParaRPr>
          </a:p>
        </p:txBody>
      </p:sp>
      <p:sp>
        <p:nvSpPr>
          <p:cNvPr id="2" name="AutoShape 2" descr="http://www.google.com/url?sa=i&amp;source=images&amp;cd=&amp;ved=0CAUQjBw4dQ&amp;url=http%3A%2F%2Fm3.biz.itc.cn%2Fpic%2Fnew%2Fn%2F66%2F35%2FImg3843566_n.jpg&amp;ei=PqFZVKL5N8OlyAT6jIHoBw&amp;psig=AFQjCNEQaQj4GwpyO4VcwsH-57uy4x8oBQ&amp;ust=141524652702708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http://www.google.com/url?sa=i&amp;source=images&amp;cd=&amp;ved=0CAUQjBw4dQ&amp;url=http%3A%2F%2Fm3.biz.itc.cn%2Fpic%2Fnew%2Fn%2F66%2F35%2FImg3843566_n.jpg&amp;ei=PqFZVKL5N8OlyAT6jIHoBw&amp;psig=AFQjCNEQaQj4GwpyO4VcwsH-57uy4x8oBQ&amp;ust=1415246527027080"/>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2" descr="http://house.chinadaily.com.cn/attachement/jpg/site385/20130510/c89cdcebdf1612f6f46b06.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4" descr="http://house.chinadaily.com.cn/attachement/jpg/site385/20130510/c89cdcebdf1612f6f46b06.jpg"/>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TextBox 9"/>
          <p:cNvSpPr txBox="1"/>
          <p:nvPr/>
        </p:nvSpPr>
        <p:spPr>
          <a:xfrm>
            <a:off x="922929" y="6165304"/>
            <a:ext cx="7062340" cy="1200329"/>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Not an entirely fair comparison as real estate asset is perhaps the largest component of household wealth for US households outside of the highest income brackets. But in China, even rich households have a lot of their assets in real estate as well.</a:t>
            </a:r>
            <a:endParaRPr lang="zh-CN" altLang="en-US"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1268760"/>
            <a:ext cx="6264696" cy="4725999"/>
          </a:xfrm>
          <a:prstGeom prst="rect">
            <a:avLst/>
          </a:prstGeom>
        </p:spPr>
      </p:pic>
    </p:spTree>
    <p:extLst>
      <p:ext uri="{BB962C8B-B14F-4D97-AF65-F5344CB8AC3E}">
        <p14:creationId xmlns:p14="http://schemas.microsoft.com/office/powerpoint/2010/main" xmlns="" val="42696049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68300" y="304466"/>
            <a:ext cx="8229600" cy="1143000"/>
          </a:xfrm>
        </p:spPr>
        <p:txBody>
          <a:bodyPr>
            <a:normAutofit/>
          </a:bodyPr>
          <a:lstStyle/>
          <a:p>
            <a:r>
              <a:rPr lang="en-US" altLang="zh-CN" sz="2800" dirty="0" smtClean="0">
                <a:latin typeface="Times New Roman" panose="02020603050405020304" pitchFamily="18" charset="0"/>
                <a:cs typeface="Times New Roman" panose="02020603050405020304" pitchFamily="18" charset="0"/>
              </a:rPr>
              <a:t>Fact 5: Even when things turn sour, </a:t>
            </a:r>
            <a:br>
              <a:rPr lang="en-US" altLang="zh-CN" sz="2800" dirty="0" smtClean="0">
                <a:latin typeface="Times New Roman" panose="02020603050405020304" pitchFamily="18" charset="0"/>
                <a:cs typeface="Times New Roman" panose="02020603050405020304" pitchFamily="18" charset="0"/>
              </a:rPr>
            </a:br>
            <a:r>
              <a:rPr lang="en-US" altLang="zh-CN" sz="2800" dirty="0" smtClean="0">
                <a:latin typeface="Times New Roman" panose="02020603050405020304" pitchFamily="18" charset="0"/>
                <a:cs typeface="Times New Roman" panose="02020603050405020304" pitchFamily="18" charset="0"/>
              </a:rPr>
              <a:t>prices don’t adjust immediately</a:t>
            </a:r>
            <a:endParaRPr lang="zh-CN" altLang="en-US" sz="2800" dirty="0">
              <a:latin typeface="Times New Roman" panose="02020603050405020304" pitchFamily="18" charset="0"/>
              <a:cs typeface="Times New Roman" panose="02020603050405020304" pitchFamily="18" charset="0"/>
            </a:endParaRPr>
          </a:p>
        </p:txBody>
      </p:sp>
      <p:sp>
        <p:nvSpPr>
          <p:cNvPr id="2" name="AutoShape 2" descr="http://www.google.com/url?sa=i&amp;source=images&amp;cd=&amp;ved=0CAUQjBw4dQ&amp;url=http%3A%2F%2Fm3.biz.itc.cn%2Fpic%2Fnew%2Fn%2F66%2F35%2FImg3843566_n.jpg&amp;ei=PqFZVKL5N8OlyAT6jIHoBw&amp;psig=AFQjCNEQaQj4GwpyO4VcwsH-57uy4x8oBQ&amp;ust=141524652702708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http://www.google.com/url?sa=i&amp;source=images&amp;cd=&amp;ved=0CAUQjBw4dQ&amp;url=http%3A%2F%2Fm3.biz.itc.cn%2Fpic%2Fnew%2Fn%2F66%2F35%2FImg3843566_n.jpg&amp;ei=PqFZVKL5N8OlyAT6jIHoBw&amp;psig=AFQjCNEQaQj4GwpyO4VcwsH-57uy4x8oBQ&amp;ust=1415246527027080"/>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70813"/>
            <a:ext cx="9144000" cy="4551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191798" y="6034879"/>
            <a:ext cx="5760640" cy="646331"/>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Some moderate correlation between area not sold and price declines as of 2012, but literally no correlation before 2011. </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14679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File:Henry David Thoreau 2.jpg">
            <a:hlinkClick r:id="rId3"/>
          </p:cNvPr>
          <p:cNvPicPr>
            <a:picLocks noChangeAspect="1" noChangeArrowheads="1"/>
          </p:cNvPicPr>
          <p:nvPr/>
        </p:nvPicPr>
        <p:blipFill>
          <a:blip r:embed="rId4" cstate="print"/>
          <a:srcRect/>
          <a:stretch>
            <a:fillRect/>
          </a:stretch>
        </p:blipFill>
        <p:spPr bwMode="auto">
          <a:xfrm>
            <a:off x="0" y="0"/>
            <a:ext cx="4419600" cy="6858000"/>
          </a:xfrm>
          <a:prstGeom prst="rect">
            <a:avLst/>
          </a:prstGeom>
          <a:noFill/>
        </p:spPr>
      </p:pic>
      <p:pic>
        <p:nvPicPr>
          <p:cNvPr id="75780" name="Picture 4" descr="http://upload.wikimedia.org/wikipedia/commons/0/08/Walden_Pond_010.jpg"/>
          <p:cNvPicPr>
            <a:picLocks noChangeAspect="1" noChangeArrowheads="1"/>
          </p:cNvPicPr>
          <p:nvPr/>
        </p:nvPicPr>
        <p:blipFill>
          <a:blip r:embed="rId5" cstate="print"/>
          <a:srcRect/>
          <a:stretch>
            <a:fillRect/>
          </a:stretch>
        </p:blipFill>
        <p:spPr bwMode="auto">
          <a:xfrm>
            <a:off x="4419600" y="0"/>
            <a:ext cx="4724400" cy="6400800"/>
          </a:xfrm>
          <a:prstGeom prst="rect">
            <a:avLst/>
          </a:prstGeom>
          <a:noFill/>
        </p:spPr>
      </p:pic>
      <p:sp>
        <p:nvSpPr>
          <p:cNvPr id="6" name="TextBox 5"/>
          <p:cNvSpPr txBox="1"/>
          <p:nvPr/>
        </p:nvSpPr>
        <p:spPr>
          <a:xfrm>
            <a:off x="5334000" y="6488668"/>
            <a:ext cx="2506455" cy="369332"/>
          </a:xfrm>
          <a:prstGeom prst="rect">
            <a:avLst/>
          </a:prstGeom>
          <a:noFill/>
        </p:spPr>
        <p:txBody>
          <a:bodyPr wrap="none" rtlCol="0">
            <a:spAutoFit/>
          </a:bodyPr>
          <a:lstStyle/>
          <a:p>
            <a:r>
              <a:rPr lang="en-US" dirty="0" smtClean="0"/>
              <a:t>Image by </a:t>
            </a:r>
            <a:r>
              <a:rPr lang="en-US" dirty="0" err="1" smtClean="0"/>
              <a:t>QuarterCircleS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1447799"/>
          <a:ext cx="9144000" cy="5257801"/>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942927">
                <a:tc>
                  <a:txBody>
                    <a:bodyPr/>
                    <a:lstStyle/>
                    <a:p>
                      <a:r>
                        <a:rPr lang="en-US" dirty="0" smtClean="0"/>
                        <a:t>Country</a:t>
                      </a:r>
                      <a:endParaRPr lang="en-US" dirty="0"/>
                    </a:p>
                  </a:txBody>
                  <a:tcPr/>
                </a:tc>
                <a:tc>
                  <a:txBody>
                    <a:bodyPr/>
                    <a:lstStyle/>
                    <a:p>
                      <a:r>
                        <a:rPr lang="en-US" dirty="0" smtClean="0"/>
                        <a:t>Largest City</a:t>
                      </a:r>
                    </a:p>
                    <a:p>
                      <a:r>
                        <a:rPr lang="en-US" dirty="0" smtClean="0"/>
                        <a:t>(Population)</a:t>
                      </a:r>
                      <a:endParaRPr lang="en-US" dirty="0"/>
                    </a:p>
                  </a:txBody>
                  <a:tcPr/>
                </a:tc>
                <a:tc>
                  <a:txBody>
                    <a:bodyPr/>
                    <a:lstStyle/>
                    <a:p>
                      <a:r>
                        <a:rPr lang="en-US" dirty="0" smtClean="0"/>
                        <a:t>Percent Urbanized</a:t>
                      </a:r>
                      <a:endParaRPr lang="en-US" dirty="0"/>
                    </a:p>
                  </a:txBody>
                  <a:tcPr/>
                </a:tc>
                <a:tc>
                  <a:txBody>
                    <a:bodyPr/>
                    <a:lstStyle/>
                    <a:p>
                      <a:r>
                        <a:rPr lang="en-US" dirty="0" smtClean="0"/>
                        <a:t>Percent</a:t>
                      </a:r>
                      <a:r>
                        <a:rPr lang="en-US" baseline="0" dirty="0" smtClean="0"/>
                        <a:t> in Million+ Agglomeration&gt;</a:t>
                      </a:r>
                      <a:endParaRPr lang="en-US" dirty="0"/>
                    </a:p>
                  </a:txBody>
                  <a:tcPr/>
                </a:tc>
                <a:tc>
                  <a:txBody>
                    <a:bodyPr/>
                    <a:lstStyle/>
                    <a:p>
                      <a:r>
                        <a:rPr lang="en-US" dirty="0" smtClean="0"/>
                        <a:t>GDP P.C. 2010$</a:t>
                      </a:r>
                    </a:p>
                    <a:p>
                      <a:r>
                        <a:rPr lang="en-US" dirty="0" smtClean="0"/>
                        <a:t>(PPP</a:t>
                      </a:r>
                      <a:r>
                        <a:rPr lang="en-US" baseline="0" dirty="0" smtClean="0"/>
                        <a:t> Adjusted)</a:t>
                      </a:r>
                      <a:endParaRPr lang="en-US" dirty="0"/>
                    </a:p>
                  </a:txBody>
                  <a:tcPr/>
                </a:tc>
              </a:tr>
              <a:tr h="734383">
                <a:tc>
                  <a:txBody>
                    <a:bodyPr/>
                    <a:lstStyle/>
                    <a:p>
                      <a:r>
                        <a:rPr lang="en-US" dirty="0" smtClean="0"/>
                        <a:t>Congo</a:t>
                      </a:r>
                    </a:p>
                    <a:p>
                      <a:r>
                        <a:rPr lang="en-US" dirty="0" smtClean="0"/>
                        <a:t>(Dem.</a:t>
                      </a:r>
                      <a:r>
                        <a:rPr lang="en-US" baseline="0" dirty="0" smtClean="0"/>
                        <a:t> Rep)</a:t>
                      </a:r>
                      <a:endParaRPr lang="en-US" dirty="0"/>
                    </a:p>
                  </a:txBody>
                  <a:tcPr/>
                </a:tc>
                <a:tc>
                  <a:txBody>
                    <a:bodyPr/>
                    <a:lstStyle/>
                    <a:p>
                      <a:r>
                        <a:rPr lang="en-US" dirty="0" smtClean="0"/>
                        <a:t>Kinshasa</a:t>
                      </a:r>
                    </a:p>
                    <a:p>
                      <a:r>
                        <a:rPr lang="en-US" dirty="0" smtClean="0"/>
                        <a:t>(9 Million)</a:t>
                      </a:r>
                      <a:endParaRPr lang="en-US" dirty="0"/>
                    </a:p>
                  </a:txBody>
                  <a:tcPr/>
                </a:tc>
                <a:tc>
                  <a:txBody>
                    <a:bodyPr/>
                    <a:lstStyle/>
                    <a:p>
                      <a:endParaRPr lang="en-US" dirty="0" smtClean="0"/>
                    </a:p>
                    <a:p>
                      <a:r>
                        <a:rPr lang="en-US" dirty="0" smtClean="0"/>
                        <a:t>.34</a:t>
                      </a:r>
                      <a:endParaRPr lang="en-US" dirty="0"/>
                    </a:p>
                  </a:txBody>
                  <a:tcPr/>
                </a:tc>
                <a:tc>
                  <a:txBody>
                    <a:bodyPr/>
                    <a:lstStyle/>
                    <a:p>
                      <a:endParaRPr lang="en-US" dirty="0" smtClean="0"/>
                    </a:p>
                    <a:p>
                      <a:r>
                        <a:rPr lang="en-US" dirty="0" smtClean="0"/>
                        <a:t>.17</a:t>
                      </a:r>
                      <a:endParaRPr lang="en-US" dirty="0"/>
                    </a:p>
                  </a:txBody>
                  <a:tcPr/>
                </a:tc>
                <a:tc>
                  <a:txBody>
                    <a:bodyPr/>
                    <a:lstStyle/>
                    <a:p>
                      <a:r>
                        <a:rPr lang="en-US" dirty="0" smtClean="0"/>
                        <a:t>210</a:t>
                      </a:r>
                    </a:p>
                    <a:p>
                      <a:r>
                        <a:rPr lang="en-US" dirty="0" smtClean="0"/>
                        <a:t>(330)</a:t>
                      </a:r>
                    </a:p>
                  </a:txBody>
                  <a:tcPr/>
                </a:tc>
              </a:tr>
              <a:tr h="734383">
                <a:tc>
                  <a:txBody>
                    <a:bodyPr/>
                    <a:lstStyle/>
                    <a:p>
                      <a:endParaRPr lang="en-US" dirty="0" smtClean="0"/>
                    </a:p>
                    <a:p>
                      <a:r>
                        <a:rPr lang="en-US" dirty="0" smtClean="0"/>
                        <a:t>Zimbabwe</a:t>
                      </a:r>
                      <a:endParaRPr lang="en-US" dirty="0"/>
                    </a:p>
                  </a:txBody>
                  <a:tcPr/>
                </a:tc>
                <a:tc>
                  <a:txBody>
                    <a:bodyPr/>
                    <a:lstStyle/>
                    <a:p>
                      <a:r>
                        <a:rPr lang="en-US" dirty="0" smtClean="0"/>
                        <a:t>Harare</a:t>
                      </a:r>
                    </a:p>
                    <a:p>
                      <a:r>
                        <a:rPr lang="en-US" dirty="0" smtClean="0"/>
                        <a:t>(1.6-2.8 Million)</a:t>
                      </a:r>
                      <a:endParaRPr lang="en-US" dirty="0"/>
                    </a:p>
                  </a:txBody>
                  <a:tcPr/>
                </a:tc>
                <a:tc>
                  <a:txBody>
                    <a:bodyPr/>
                    <a:lstStyle/>
                    <a:p>
                      <a:endParaRPr lang="en-US" dirty="0" smtClean="0"/>
                    </a:p>
                    <a:p>
                      <a:r>
                        <a:rPr lang="en-US" dirty="0" smtClean="0"/>
                        <a:t>.38</a:t>
                      </a:r>
                      <a:endParaRPr lang="en-US" dirty="0"/>
                    </a:p>
                  </a:txBody>
                  <a:tcPr/>
                </a:tc>
                <a:tc>
                  <a:txBody>
                    <a:bodyPr/>
                    <a:lstStyle/>
                    <a:p>
                      <a:endParaRPr lang="en-US" dirty="0" smtClean="0"/>
                    </a:p>
                    <a:p>
                      <a:r>
                        <a:rPr lang="en-US" dirty="0" smtClean="0"/>
                        <a:t>.12</a:t>
                      </a:r>
                      <a:endParaRPr lang="en-US" dirty="0"/>
                    </a:p>
                  </a:txBody>
                  <a:tcPr/>
                </a:tc>
                <a:tc>
                  <a:txBody>
                    <a:bodyPr/>
                    <a:lstStyle/>
                    <a:p>
                      <a:r>
                        <a:rPr lang="en-US" dirty="0" smtClean="0"/>
                        <a:t>625</a:t>
                      </a:r>
                    </a:p>
                    <a:p>
                      <a:r>
                        <a:rPr lang="en-US" dirty="0" smtClean="0"/>
                        <a:t>(missing)</a:t>
                      </a:r>
                      <a:endParaRPr lang="en-US" dirty="0"/>
                    </a:p>
                  </a:txBody>
                  <a:tcPr/>
                </a:tc>
              </a:tr>
              <a:tr h="734383">
                <a:tc>
                  <a:txBody>
                    <a:bodyPr/>
                    <a:lstStyle/>
                    <a:p>
                      <a:endParaRPr lang="en-US" dirty="0" smtClean="0"/>
                    </a:p>
                    <a:p>
                      <a:r>
                        <a:rPr lang="en-US" dirty="0" smtClean="0"/>
                        <a:t>Mali</a:t>
                      </a:r>
                      <a:endParaRPr lang="en-US" dirty="0"/>
                    </a:p>
                  </a:txBody>
                  <a:tcPr/>
                </a:tc>
                <a:tc>
                  <a:txBody>
                    <a:bodyPr/>
                    <a:lstStyle/>
                    <a:p>
                      <a:r>
                        <a:rPr lang="en-US" dirty="0" smtClean="0"/>
                        <a:t>Bamako</a:t>
                      </a:r>
                    </a:p>
                    <a:p>
                      <a:r>
                        <a:rPr lang="en-US" dirty="0" smtClean="0"/>
                        <a:t>(1.8</a:t>
                      </a:r>
                      <a:r>
                        <a:rPr lang="en-US" baseline="0" dirty="0" smtClean="0"/>
                        <a:t> million)</a:t>
                      </a:r>
                      <a:endParaRPr lang="en-US" dirty="0"/>
                    </a:p>
                  </a:txBody>
                  <a:tcPr/>
                </a:tc>
                <a:tc>
                  <a:txBody>
                    <a:bodyPr/>
                    <a:lstStyle/>
                    <a:p>
                      <a:endParaRPr lang="en-US" dirty="0" smtClean="0"/>
                    </a:p>
                    <a:p>
                      <a:r>
                        <a:rPr lang="en-US" dirty="0" smtClean="0"/>
                        <a:t>.34</a:t>
                      </a:r>
                      <a:endParaRPr lang="en-US" dirty="0"/>
                    </a:p>
                  </a:txBody>
                  <a:tcPr/>
                </a:tc>
                <a:tc>
                  <a:txBody>
                    <a:bodyPr/>
                    <a:lstStyle/>
                    <a:p>
                      <a:endParaRPr lang="en-US" dirty="0" smtClean="0"/>
                    </a:p>
                    <a:p>
                      <a:r>
                        <a:rPr lang="en-US" dirty="0" smtClean="0"/>
                        <a:t>.13</a:t>
                      </a:r>
                      <a:endParaRPr lang="en-US" dirty="0"/>
                    </a:p>
                  </a:txBody>
                  <a:tcPr/>
                </a:tc>
                <a:tc>
                  <a:txBody>
                    <a:bodyPr/>
                    <a:lstStyle/>
                    <a:p>
                      <a:r>
                        <a:rPr lang="en-US" dirty="0" smtClean="0"/>
                        <a:t>650</a:t>
                      </a:r>
                    </a:p>
                    <a:p>
                      <a:r>
                        <a:rPr lang="en-US" dirty="0" smtClean="0"/>
                        <a:t>(1100)</a:t>
                      </a:r>
                      <a:endParaRPr lang="en-US" dirty="0"/>
                    </a:p>
                  </a:txBody>
                  <a:tcPr/>
                </a:tc>
              </a:tr>
              <a:tr h="642959">
                <a:tc>
                  <a:txBody>
                    <a:bodyPr/>
                    <a:lstStyle/>
                    <a:p>
                      <a:endParaRPr lang="en-US" dirty="0" smtClean="0"/>
                    </a:p>
                    <a:p>
                      <a:r>
                        <a:rPr lang="en-US" dirty="0" smtClean="0"/>
                        <a:t>Haiti</a:t>
                      </a:r>
                      <a:endParaRPr lang="en-US" dirty="0"/>
                    </a:p>
                  </a:txBody>
                  <a:tcPr/>
                </a:tc>
                <a:tc>
                  <a:txBody>
                    <a:bodyPr/>
                    <a:lstStyle/>
                    <a:p>
                      <a:r>
                        <a:rPr lang="en-US" dirty="0" smtClean="0"/>
                        <a:t>Port-au-Prince</a:t>
                      </a:r>
                    </a:p>
                    <a:p>
                      <a:r>
                        <a:rPr lang="en-US" dirty="0" smtClean="0"/>
                        <a:t>(1 – 2.4 Million)</a:t>
                      </a:r>
                      <a:endParaRPr lang="en-US" dirty="0"/>
                    </a:p>
                  </a:txBody>
                  <a:tcPr/>
                </a:tc>
                <a:tc>
                  <a:txBody>
                    <a:bodyPr/>
                    <a:lstStyle/>
                    <a:p>
                      <a:endParaRPr lang="en-US" dirty="0" smtClean="0"/>
                    </a:p>
                    <a:p>
                      <a:r>
                        <a:rPr lang="en-US" dirty="0" smtClean="0"/>
                        <a:t>.52</a:t>
                      </a:r>
                    </a:p>
                  </a:txBody>
                  <a:tcPr/>
                </a:tc>
                <a:tc>
                  <a:txBody>
                    <a:bodyPr/>
                    <a:lstStyle/>
                    <a:p>
                      <a:endParaRPr lang="en-US" dirty="0" smtClean="0"/>
                    </a:p>
                    <a:p>
                      <a:r>
                        <a:rPr lang="en-US" dirty="0" smtClean="0"/>
                        <a:t>.21</a:t>
                      </a:r>
                      <a:endParaRPr lang="en-US" dirty="0"/>
                    </a:p>
                  </a:txBody>
                  <a:tcPr/>
                </a:tc>
                <a:tc>
                  <a:txBody>
                    <a:bodyPr/>
                    <a:lstStyle/>
                    <a:p>
                      <a:r>
                        <a:rPr lang="en-US" dirty="0" smtClean="0"/>
                        <a:t>700</a:t>
                      </a:r>
                    </a:p>
                    <a:p>
                      <a:r>
                        <a:rPr lang="en-US" dirty="0" smtClean="0"/>
                        <a:t>(1000)</a:t>
                      </a:r>
                    </a:p>
                  </a:txBody>
                  <a:tcPr/>
                </a:tc>
              </a:tr>
              <a:tr h="734383">
                <a:tc>
                  <a:txBody>
                    <a:bodyPr/>
                    <a:lstStyle/>
                    <a:p>
                      <a:endParaRPr lang="en-US" dirty="0" smtClean="0"/>
                    </a:p>
                    <a:p>
                      <a:r>
                        <a:rPr lang="en-US" dirty="0" smtClean="0"/>
                        <a:t>Pakistan</a:t>
                      </a:r>
                      <a:endParaRPr lang="en-US" dirty="0"/>
                    </a:p>
                  </a:txBody>
                  <a:tcPr/>
                </a:tc>
                <a:tc>
                  <a:txBody>
                    <a:bodyPr/>
                    <a:lstStyle/>
                    <a:p>
                      <a:r>
                        <a:rPr lang="en-US" dirty="0" smtClean="0"/>
                        <a:t>Karachi</a:t>
                      </a:r>
                    </a:p>
                    <a:p>
                      <a:r>
                        <a:rPr lang="en-US" dirty="0" smtClean="0"/>
                        <a:t>(23.5 Million)</a:t>
                      </a:r>
                      <a:endParaRPr lang="en-US" dirty="0"/>
                    </a:p>
                  </a:txBody>
                  <a:tcPr/>
                </a:tc>
                <a:tc>
                  <a:txBody>
                    <a:bodyPr/>
                    <a:lstStyle/>
                    <a:p>
                      <a:endParaRPr lang="en-US" dirty="0" smtClean="0"/>
                    </a:p>
                    <a:p>
                      <a:r>
                        <a:rPr lang="en-US" dirty="0" smtClean="0"/>
                        <a:t>.36</a:t>
                      </a:r>
                      <a:endParaRPr lang="en-US" dirty="0"/>
                    </a:p>
                  </a:txBody>
                  <a:tcPr/>
                </a:tc>
                <a:tc>
                  <a:txBody>
                    <a:bodyPr/>
                    <a:lstStyle/>
                    <a:p>
                      <a:endParaRPr lang="en-US" dirty="0" smtClean="0"/>
                    </a:p>
                    <a:p>
                      <a:r>
                        <a:rPr lang="en-US" dirty="0" smtClean="0"/>
                        <a:t>.19</a:t>
                      </a:r>
                      <a:endParaRPr lang="en-US" dirty="0"/>
                    </a:p>
                  </a:txBody>
                  <a:tcPr/>
                </a:tc>
                <a:tc>
                  <a:txBody>
                    <a:bodyPr/>
                    <a:lstStyle/>
                    <a:p>
                      <a:r>
                        <a:rPr lang="en-US" dirty="0" smtClean="0"/>
                        <a:t>1100</a:t>
                      </a:r>
                    </a:p>
                    <a:p>
                      <a:r>
                        <a:rPr lang="en-US" dirty="0" smtClean="0"/>
                        <a:t>(2400)</a:t>
                      </a:r>
                      <a:endParaRPr lang="en-US" dirty="0"/>
                    </a:p>
                  </a:txBody>
                  <a:tcPr/>
                </a:tc>
              </a:tr>
              <a:tr h="734383">
                <a:tc>
                  <a:txBody>
                    <a:bodyPr/>
                    <a:lstStyle/>
                    <a:p>
                      <a:endParaRPr lang="en-US" dirty="0" smtClean="0"/>
                    </a:p>
                    <a:p>
                      <a:r>
                        <a:rPr lang="en-US" dirty="0" smtClean="0"/>
                        <a:t>Senegal</a:t>
                      </a:r>
                      <a:endParaRPr lang="en-US" dirty="0"/>
                    </a:p>
                  </a:txBody>
                  <a:tcPr/>
                </a:tc>
                <a:tc>
                  <a:txBody>
                    <a:bodyPr/>
                    <a:lstStyle/>
                    <a:p>
                      <a:r>
                        <a:rPr lang="en-US" dirty="0" smtClean="0"/>
                        <a:t>Dakar</a:t>
                      </a:r>
                    </a:p>
                    <a:p>
                      <a:r>
                        <a:rPr lang="en-US" dirty="0" smtClean="0"/>
                        <a:t>(1-2.5</a:t>
                      </a:r>
                      <a:r>
                        <a:rPr lang="en-US" baseline="0" dirty="0" smtClean="0"/>
                        <a:t> Million)</a:t>
                      </a:r>
                      <a:endParaRPr lang="en-US" dirty="0"/>
                    </a:p>
                  </a:txBody>
                  <a:tcPr/>
                </a:tc>
                <a:tc>
                  <a:txBody>
                    <a:bodyPr/>
                    <a:lstStyle/>
                    <a:p>
                      <a:endParaRPr lang="en-US" dirty="0" smtClean="0"/>
                    </a:p>
                    <a:p>
                      <a:r>
                        <a:rPr lang="en-US" dirty="0" smtClean="0"/>
                        <a:t>.42</a:t>
                      </a:r>
                      <a:endParaRPr lang="en-US" dirty="0"/>
                    </a:p>
                  </a:txBody>
                  <a:tcPr/>
                </a:tc>
                <a:tc>
                  <a:txBody>
                    <a:bodyPr/>
                    <a:lstStyle/>
                    <a:p>
                      <a:endParaRPr lang="en-US" dirty="0" smtClean="0"/>
                    </a:p>
                    <a:p>
                      <a:r>
                        <a:rPr lang="en-US" dirty="0" smtClean="0"/>
                        <a:t>.24</a:t>
                      </a:r>
                      <a:endParaRPr lang="en-US" dirty="0"/>
                    </a:p>
                  </a:txBody>
                  <a:tcPr/>
                </a:tc>
                <a:tc>
                  <a:txBody>
                    <a:bodyPr/>
                    <a:lstStyle/>
                    <a:p>
                      <a:r>
                        <a:rPr lang="en-US" dirty="0" smtClean="0"/>
                        <a:t>1100</a:t>
                      </a:r>
                    </a:p>
                    <a:p>
                      <a:r>
                        <a:rPr lang="en-US" dirty="0" smtClean="0"/>
                        <a:t>(1700)</a:t>
                      </a:r>
                      <a:endParaRPr lang="en-US" dirty="0"/>
                    </a:p>
                  </a:txBody>
                  <a:tcPr/>
                </a:tc>
              </a:tr>
            </a:tbl>
          </a:graphicData>
        </a:graphic>
      </p:graphicFrame>
      <p:sp>
        <p:nvSpPr>
          <p:cNvPr id="7" name="Title 6"/>
          <p:cNvSpPr>
            <a:spLocks noGrp="1"/>
          </p:cNvSpPr>
          <p:nvPr>
            <p:ph type="title"/>
          </p:nvPr>
        </p:nvSpPr>
        <p:spPr/>
        <p:txBody>
          <a:bodyPr>
            <a:normAutofit fontScale="90000"/>
          </a:bodyPr>
          <a:lstStyle/>
          <a:p>
            <a:r>
              <a:rPr lang="en-US" dirty="0" smtClean="0"/>
              <a:t>Poor (under $1200 p.c.), Populous Countries that are one-third urban, </a:t>
            </a:r>
            <a:endParaRPr lang="en-US" dirty="0"/>
          </a:p>
        </p:txBody>
      </p:sp>
    </p:spTree>
    <p:extLst>
      <p:ext uri="{BB962C8B-B14F-4D97-AF65-F5344CB8AC3E}">
        <p14:creationId xmlns="" xmlns:p14="http://schemas.microsoft.com/office/powerpoint/2010/main" val="28561247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74个城市(秦岭淮河一线)"/>
          <p:cNvPicPr>
            <a:picLocks noChangeAspect="1" noChangeArrowheads="1"/>
          </p:cNvPicPr>
          <p:nvPr/>
        </p:nvPicPr>
        <p:blipFill>
          <a:blip r:embed="rId3" cstate="print"/>
          <a:srcRect l="905" t="23372" r="4160" b="19029"/>
          <a:stretch>
            <a:fillRect/>
          </a:stretch>
        </p:blipFill>
        <p:spPr bwMode="auto">
          <a:xfrm>
            <a:off x="0" y="0"/>
            <a:ext cx="9144000" cy="682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upload.wikimedia.org/wikipedia/commons/e/e8/Demonstrators_on_Army_Truck_in_Tahrir_Square%2C_Cairo.jpg"/>
          <p:cNvPicPr>
            <a:picLocks noChangeAspect="1" noChangeArrowheads="1"/>
          </p:cNvPicPr>
          <p:nvPr/>
        </p:nvPicPr>
        <p:blipFill>
          <a:blip r:embed="rId2" cstate="print"/>
          <a:srcRect/>
          <a:stretch>
            <a:fillRect/>
          </a:stretch>
        </p:blipFill>
        <p:spPr bwMode="auto">
          <a:xfrm>
            <a:off x="0" y="1066800"/>
            <a:ext cx="9144000" cy="5410200"/>
          </a:xfrm>
          <a:prstGeom prst="rect">
            <a:avLst/>
          </a:prstGeom>
          <a:noFill/>
        </p:spPr>
      </p:pic>
      <p:sp>
        <p:nvSpPr>
          <p:cNvPr id="3" name="TextBox 2"/>
          <p:cNvSpPr txBox="1"/>
          <p:nvPr/>
        </p:nvSpPr>
        <p:spPr>
          <a:xfrm>
            <a:off x="1447800" y="6488668"/>
            <a:ext cx="2213106" cy="369332"/>
          </a:xfrm>
          <a:prstGeom prst="rect">
            <a:avLst/>
          </a:prstGeom>
          <a:noFill/>
        </p:spPr>
        <p:txBody>
          <a:bodyPr wrap="none" rtlCol="0">
            <a:spAutoFit/>
          </a:bodyPr>
          <a:lstStyle/>
          <a:p>
            <a:r>
              <a:rPr lang="en-US" dirty="0" smtClean="0"/>
              <a:t>Image by </a:t>
            </a:r>
            <a:r>
              <a:rPr lang="en-US" dirty="0" err="1" smtClean="0"/>
              <a:t>Ramy</a:t>
            </a:r>
            <a:r>
              <a:rPr lang="en-US" dirty="0" smtClean="0"/>
              <a:t> </a:t>
            </a:r>
            <a:r>
              <a:rPr lang="en-US" dirty="0" err="1" smtClean="0"/>
              <a:t>Raoof</a:t>
            </a:r>
            <a:endParaRPr lang="en-US" dirty="0"/>
          </a:p>
        </p:txBody>
      </p:sp>
      <p:sp>
        <p:nvSpPr>
          <p:cNvPr id="4" name="Title 3"/>
          <p:cNvSpPr>
            <a:spLocks noGrp="1"/>
          </p:cNvSpPr>
          <p:nvPr>
            <p:ph type="title"/>
          </p:nvPr>
        </p:nvSpPr>
        <p:spPr/>
        <p:txBody>
          <a:bodyPr/>
          <a:lstStyle/>
          <a:p>
            <a:r>
              <a:rPr lang="en-US" dirty="0" smtClean="0"/>
              <a:t>The Boston Hypothesis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0" y="0"/>
            <a:ext cx="919063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144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Strength of Urban </a:t>
            </a:r>
            <a:r>
              <a:rPr lang="en-US" dirty="0" smtClean="0"/>
              <a:t>Poverty?</a:t>
            </a:r>
            <a:endParaRPr lang="en-US" dirty="0"/>
          </a:p>
        </p:txBody>
      </p:sp>
      <p:pic>
        <p:nvPicPr>
          <p:cNvPr id="104450" name="Picture 2" descr="File:1 rocinha favela closeup.JPG"/>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0" y="0"/>
            <a:ext cx="9058493" cy="6858000"/>
          </a:xfrm>
          <a:prstGeom prst="rect">
            <a:avLst/>
          </a:prstGeom>
          <a:noFill/>
          <a:ln w="9525">
            <a:noFill/>
            <a:miter lim="800000"/>
            <a:headEnd/>
            <a:tailEnd/>
          </a:ln>
          <a:effectLst/>
        </p:spPr>
      </p:pic>
    </p:spTree>
    <p:extLst>
      <p:ext uri="{BB962C8B-B14F-4D97-AF65-F5344CB8AC3E}">
        <p14:creationId xmlns="" xmlns:p14="http://schemas.microsoft.com/office/powerpoint/2010/main" val="470775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_WIDTH" val="576"/>
  <p:tag name="POINT_HEIGHT" val="383.76"/>
  <p:tag name="IMGPATH" val="C:\wei_Boston Data\jpg export\South Boston_20090910\00_Aerial Context.jpg"/>
  <p:tag name="IMGINFO" val="﻿&lt;?xml version=&quot;1.0&quot; encoding=&quot;utf-8&quot;?&gt;&lt;ImageInfo OptBytes=&quot;826797&quot; OrigBytes=&quot;2189256&quot; User=&quot;TsengC&quot; Quality=&quot;90&quot;&gt;&lt;OrigSize&gt;&lt;Width&gt;2691&lt;/Width&gt;&lt;Height&gt;1794&lt;/Height&gt;&lt;/OrigSize&gt;&lt;OptSize&gt;&lt;Width&gt;1600&lt;/Width&gt;&lt;Height&gt;1066&lt;/Height&gt;&lt;/OptSize&gt;&lt;LastUpdate&gt;2009-09-10T14:06:22.4481924-04:00&lt;/LastUpdate&gt;&lt;/Imag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587</TotalTime>
  <Words>917</Words>
  <Application>Microsoft Office PowerPoint</Application>
  <PresentationFormat>On-screen Show (4:3)</PresentationFormat>
  <Paragraphs>168</Paragraphs>
  <Slides>51</Slides>
  <Notes>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 Cities in the Developing World </vt:lpstr>
      <vt:lpstr>“I regard the growth of cities as an evil thing, unfortunate for mankind and the world. ”</vt:lpstr>
      <vt:lpstr>Slide 3</vt:lpstr>
      <vt:lpstr>Slide 4</vt:lpstr>
      <vt:lpstr>Poor (under $1200 p.c.), Populous Countries that are one-third urban, </vt:lpstr>
      <vt:lpstr>Slide 6</vt:lpstr>
      <vt:lpstr>Slide 7</vt:lpstr>
      <vt:lpstr>The Strength of Urban Poverty?</vt:lpstr>
      <vt:lpstr>Slide 9</vt:lpstr>
      <vt:lpstr>Happiness across the United States</vt:lpstr>
      <vt:lpstr>The Urban Triad</vt:lpstr>
      <vt:lpstr>Slide 12</vt:lpstr>
      <vt:lpstr>Slide 13</vt:lpstr>
      <vt:lpstr>Do Cities Increase Productivity?</vt:lpstr>
      <vt:lpstr>Combes, Duranton, Gobillon and Roux</vt:lpstr>
      <vt:lpstr>Human Capital and Urban Success</vt:lpstr>
      <vt:lpstr>Slide 17</vt:lpstr>
      <vt:lpstr>Slide 18</vt:lpstr>
      <vt:lpstr>Slide 19</vt:lpstr>
      <vt:lpstr>Relocation of Departments in the 50s (joint with Lu Ming)</vt:lpstr>
      <vt:lpstr>Joint with Yueran Ma</vt:lpstr>
      <vt:lpstr>Chinitz: Contrasts in Agglomeration: New York and Pittsburgh</vt:lpstr>
      <vt:lpstr>Slide 23</vt:lpstr>
      <vt:lpstr>Copper Mines and Entrepreneurship</vt:lpstr>
      <vt:lpstr>Slide 25</vt:lpstr>
      <vt:lpstr>Policy Related Questions</vt:lpstr>
      <vt:lpstr>Slide 27</vt:lpstr>
      <vt:lpstr>Government Effectiveness and Urbanization</vt:lpstr>
      <vt:lpstr>GDP Under $1500, Pop&gt;2 Million</vt:lpstr>
      <vt:lpstr>Waste and Fraud in Infrastructure: The Institutional Challenge</vt:lpstr>
      <vt:lpstr>Slide 31</vt:lpstr>
      <vt:lpstr>Slide 32</vt:lpstr>
      <vt:lpstr>Engineering vs. Economics</vt:lpstr>
      <vt:lpstr>Transportation and Congestion</vt:lpstr>
      <vt:lpstr>Anarchy vs. Authority</vt:lpstr>
      <vt:lpstr>Slide 36</vt:lpstr>
      <vt:lpstr>The Brazil Model:  The Dentist and the Supermarket</vt:lpstr>
      <vt:lpstr>NIMBYism vs. Monumentalism</vt:lpstr>
      <vt:lpstr>Housing Markets,  Property Rights and Regulation</vt:lpstr>
      <vt:lpstr>Slide 40</vt:lpstr>
      <vt:lpstr>Slide 41</vt:lpstr>
      <vt:lpstr>Slide 42</vt:lpstr>
      <vt:lpstr>Fact 1 (obvious one):  Price increases are spectacular </vt:lpstr>
      <vt:lpstr>Fact 2 (relatively obvious):  Prices are not cheap compared to income</vt:lpstr>
      <vt:lpstr>Fact 3 (not so obvious):  Prices are way higher than physical costs of construction</vt:lpstr>
      <vt:lpstr>Fact 4: Real estate is the largest component  of household wealth in China</vt:lpstr>
      <vt:lpstr>Fact 5: Even when things turn sour,  prices don’t adjust immediately</vt:lpstr>
      <vt:lpstr>Slide 48</vt:lpstr>
      <vt:lpstr>Slide 49</vt:lpstr>
      <vt:lpstr>Slide 50</vt:lpstr>
      <vt:lpstr>The Boston Hypothesis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Urban Research Agenda: In Zambia and Elsewhere</dc:title>
  <dc:creator>Steve</dc:creator>
  <cp:lastModifiedBy>Steve</cp:lastModifiedBy>
  <cp:revision>26</cp:revision>
  <dcterms:created xsi:type="dcterms:W3CDTF">2014-09-22T16:44:06Z</dcterms:created>
  <dcterms:modified xsi:type="dcterms:W3CDTF">2014-11-11T17:34:45Z</dcterms:modified>
</cp:coreProperties>
</file>