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9"/>
  </p:notesMasterIdLst>
  <p:handoutMasterIdLst>
    <p:handoutMasterId r:id="rId50"/>
  </p:handoutMasterIdLst>
  <p:sldIdLst>
    <p:sldId id="256" r:id="rId2"/>
    <p:sldId id="410" r:id="rId3"/>
    <p:sldId id="435" r:id="rId4"/>
    <p:sldId id="257" r:id="rId5"/>
    <p:sldId id="406" r:id="rId6"/>
    <p:sldId id="408" r:id="rId7"/>
    <p:sldId id="407" r:id="rId8"/>
    <p:sldId id="367" r:id="rId9"/>
    <p:sldId id="349" r:id="rId10"/>
    <p:sldId id="368" r:id="rId11"/>
    <p:sldId id="350" r:id="rId12"/>
    <p:sldId id="270" r:id="rId13"/>
    <p:sldId id="369" r:id="rId14"/>
    <p:sldId id="345" r:id="rId15"/>
    <p:sldId id="346" r:id="rId16"/>
    <p:sldId id="409" r:id="rId17"/>
    <p:sldId id="351" r:id="rId18"/>
    <p:sldId id="386" r:id="rId19"/>
    <p:sldId id="377" r:id="rId20"/>
    <p:sldId id="411" r:id="rId21"/>
    <p:sldId id="383" r:id="rId22"/>
    <p:sldId id="413" r:id="rId23"/>
    <p:sldId id="388" r:id="rId24"/>
    <p:sldId id="414" r:id="rId25"/>
    <p:sldId id="415" r:id="rId26"/>
    <p:sldId id="416" r:id="rId27"/>
    <p:sldId id="417" r:id="rId28"/>
    <p:sldId id="397" r:id="rId29"/>
    <p:sldId id="421" r:id="rId30"/>
    <p:sldId id="419" r:id="rId31"/>
    <p:sldId id="370" r:id="rId32"/>
    <p:sldId id="436" r:id="rId33"/>
    <p:sldId id="422" r:id="rId34"/>
    <p:sldId id="437" r:id="rId35"/>
    <p:sldId id="418" r:id="rId36"/>
    <p:sldId id="353" r:id="rId37"/>
    <p:sldId id="398" r:id="rId38"/>
    <p:sldId id="399" r:id="rId39"/>
    <p:sldId id="402" r:id="rId40"/>
    <p:sldId id="434" r:id="rId41"/>
    <p:sldId id="428" r:id="rId42"/>
    <p:sldId id="357" r:id="rId43"/>
    <p:sldId id="423" r:id="rId44"/>
    <p:sldId id="424" r:id="rId45"/>
    <p:sldId id="425" r:id="rId46"/>
    <p:sldId id="426" r:id="rId47"/>
    <p:sldId id="427" r:id="rId48"/>
  </p:sldIdLst>
  <p:sldSz cx="9144000" cy="6858000" type="screen4x3"/>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87542" autoAdjust="0"/>
  </p:normalViewPr>
  <p:slideViewPr>
    <p:cSldViewPr snapToGrid="0" snapToObjects="1">
      <p:cViewPr>
        <p:scale>
          <a:sx n="100" d="100"/>
          <a:sy n="100" d="100"/>
        </p:scale>
        <p:origin x="-186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fcampan:Dropbox:CampanteDoGuimaraes:Simple%20Plo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Filipe:Dropbox:CampanteDoGuimaraes:Simple%20Plo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5.6757279449853898E-2"/>
          <c:y val="1.53525959386138E-2"/>
          <c:w val="0.91301007141549195"/>
          <c:h val="0.93837383825726695"/>
        </c:manualLayout>
      </c:layout>
      <c:barChart>
        <c:barDir val="col"/>
        <c:grouping val="clustered"/>
        <c:varyColors val="0"/>
        <c:ser>
          <c:idx val="0"/>
          <c:order val="0"/>
          <c:invertIfNegative val="0"/>
          <c:val>
            <c:numRef>
              <c:f>Sheet1!$E$2:$E$3</c:f>
              <c:numCache>
                <c:formatCode>General</c:formatCode>
                <c:ptCount val="2"/>
                <c:pt idx="0">
                  <c:v>0.40556059999999999</c:v>
                </c:pt>
                <c:pt idx="1">
                  <c:v>-0.4258748</c:v>
                </c:pt>
              </c:numCache>
            </c:numRef>
          </c:val>
        </c:ser>
        <c:dLbls>
          <c:showLegendKey val="0"/>
          <c:showVal val="0"/>
          <c:showCatName val="0"/>
          <c:showSerName val="0"/>
          <c:showPercent val="0"/>
          <c:showBubbleSize val="0"/>
        </c:dLbls>
        <c:gapWidth val="150"/>
        <c:axId val="266241152"/>
        <c:axId val="266242688"/>
      </c:barChart>
      <c:catAx>
        <c:axId val="266241152"/>
        <c:scaling>
          <c:orientation val="minMax"/>
        </c:scaling>
        <c:delete val="0"/>
        <c:axPos val="b"/>
        <c:majorTickMark val="out"/>
        <c:minorTickMark val="none"/>
        <c:tickLblPos val="nextTo"/>
        <c:crossAx val="266242688"/>
        <c:crossesAt val="-5"/>
        <c:auto val="1"/>
        <c:lblAlgn val="ctr"/>
        <c:lblOffset val="100"/>
        <c:noMultiLvlLbl val="0"/>
      </c:catAx>
      <c:valAx>
        <c:axId val="266242688"/>
        <c:scaling>
          <c:orientation val="minMax"/>
          <c:min val="-5"/>
        </c:scaling>
        <c:delete val="0"/>
        <c:axPos val="l"/>
        <c:majorGridlines/>
        <c:numFmt formatCode="General" sourceLinked="1"/>
        <c:majorTickMark val="out"/>
        <c:minorTickMark val="none"/>
        <c:tickLblPos val="nextTo"/>
        <c:crossAx val="26624115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val>
            <c:numRef>
              <c:f>Sheet1!$B$2:$C$2</c:f>
              <c:numCache>
                <c:formatCode>General</c:formatCode>
                <c:ptCount val="2"/>
                <c:pt idx="0">
                  <c:v>-1.097143</c:v>
                </c:pt>
                <c:pt idx="1">
                  <c:v>3.1697649999999999</c:v>
                </c:pt>
              </c:numCache>
            </c:numRef>
          </c:val>
        </c:ser>
        <c:ser>
          <c:idx val="1"/>
          <c:order val="1"/>
          <c:invertIfNegative val="0"/>
          <c:val>
            <c:numRef>
              <c:f>Sheet1!$B$3:$C$3</c:f>
              <c:numCache>
                <c:formatCode>General</c:formatCode>
                <c:ptCount val="2"/>
                <c:pt idx="0">
                  <c:v>-1.841585</c:v>
                </c:pt>
                <c:pt idx="1">
                  <c:v>3.0480990000000001</c:v>
                </c:pt>
              </c:numCache>
            </c:numRef>
          </c:val>
        </c:ser>
        <c:dLbls>
          <c:showLegendKey val="0"/>
          <c:showVal val="0"/>
          <c:showCatName val="0"/>
          <c:showSerName val="0"/>
          <c:showPercent val="0"/>
          <c:showBubbleSize val="0"/>
        </c:dLbls>
        <c:gapWidth val="150"/>
        <c:axId val="186161408"/>
        <c:axId val="186163200"/>
      </c:barChart>
      <c:catAx>
        <c:axId val="186161408"/>
        <c:scaling>
          <c:orientation val="minMax"/>
        </c:scaling>
        <c:delete val="0"/>
        <c:axPos val="b"/>
        <c:majorTickMark val="out"/>
        <c:minorTickMark val="none"/>
        <c:tickLblPos val="nextTo"/>
        <c:crossAx val="186163200"/>
        <c:crossesAt val="-5"/>
        <c:auto val="1"/>
        <c:lblAlgn val="ctr"/>
        <c:lblOffset val="100"/>
        <c:noMultiLvlLbl val="0"/>
      </c:catAx>
      <c:valAx>
        <c:axId val="186163200"/>
        <c:scaling>
          <c:orientation val="minMax"/>
          <c:min val="-5"/>
        </c:scaling>
        <c:delete val="0"/>
        <c:axPos val="l"/>
        <c:majorGridlines/>
        <c:numFmt formatCode="General" sourceLinked="1"/>
        <c:majorTickMark val="out"/>
        <c:minorTickMark val="none"/>
        <c:tickLblPos val="nextTo"/>
        <c:crossAx val="186161408"/>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328CB110-B604-4076-9F6C-B9BAD5862996}" type="datetimeFigureOut">
              <a:rPr lang="pt-BR" smtClean="0"/>
              <a:t>11/11/2014</a:t>
            </a:fld>
            <a:endParaRPr lang="pt-BR"/>
          </a:p>
        </p:txBody>
      </p:sp>
      <p:sp>
        <p:nvSpPr>
          <p:cNvPr id="4" name="Espaço Reservado para Rodapé 3"/>
          <p:cNvSpPr>
            <a:spLocks noGrp="1"/>
          </p:cNvSpPr>
          <p:nvPr>
            <p:ph type="ftr" sz="quarter" idx="2"/>
          </p:nvPr>
        </p:nvSpPr>
        <p:spPr>
          <a:xfrm>
            <a:off x="1" y="6456612"/>
            <a:ext cx="4301543" cy="339884"/>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DB511E88-DF0A-4A30-8CA7-F3E5724897AE}" type="slidenum">
              <a:rPr lang="pt-BR" smtClean="0"/>
              <a:t>‹#›</a:t>
            </a:fld>
            <a:endParaRPr lang="pt-BR"/>
          </a:p>
        </p:txBody>
      </p:sp>
    </p:spTree>
    <p:extLst>
      <p:ext uri="{BB962C8B-B14F-4D97-AF65-F5344CB8AC3E}">
        <p14:creationId xmlns:p14="http://schemas.microsoft.com/office/powerpoint/2010/main" val="3694142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55FC5BED-ADFF-40D1-80C3-A54B4751915B}" type="datetimeFigureOut">
              <a:rPr lang="en-US" smtClean="0"/>
              <a:t>11/11/2014</a:t>
            </a:fld>
            <a:endParaRPr lang="en-US"/>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456612"/>
            <a:ext cx="4301543" cy="3398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3582A580-D450-454E-9291-71CCE2174F5F}" type="slidenum">
              <a:rPr lang="en-US" smtClean="0"/>
              <a:t>‹#›</a:t>
            </a:fld>
            <a:endParaRPr lang="en-US"/>
          </a:p>
        </p:txBody>
      </p:sp>
    </p:spTree>
    <p:extLst>
      <p:ext uri="{BB962C8B-B14F-4D97-AF65-F5344CB8AC3E}">
        <p14:creationId xmlns:p14="http://schemas.microsoft.com/office/powerpoint/2010/main" val="920132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Polity &lt;=0 : “Autocracies” + “Closed </a:t>
            </a:r>
            <a:r>
              <a:rPr lang="en-US" dirty="0" err="1" smtClean="0"/>
              <a:t>Anocracies</a:t>
            </a:r>
            <a:r>
              <a:rPr lang="en-US" dirty="0" smtClean="0"/>
              <a:t>”</a:t>
            </a:r>
          </a:p>
          <a:p>
            <a:r>
              <a:rPr lang="fr-FR" dirty="0" err="1" smtClean="0"/>
              <a:t>Mean</a:t>
            </a:r>
            <a:r>
              <a:rPr lang="fr-FR" dirty="0" smtClean="0"/>
              <a:t> of </a:t>
            </a:r>
            <a:r>
              <a:rPr lang="fr-FR" dirty="0" err="1" smtClean="0"/>
              <a:t>onset</a:t>
            </a:r>
            <a:r>
              <a:rPr lang="fr-FR" dirty="0" smtClean="0"/>
              <a:t> variable:</a:t>
            </a:r>
            <a:r>
              <a:rPr lang="fr-FR" baseline="0" dirty="0" smtClean="0"/>
              <a:t> </a:t>
            </a:r>
            <a:r>
              <a:rPr lang="fr-FR" baseline="0" dirty="0" err="1" smtClean="0"/>
              <a:t>similar</a:t>
            </a:r>
            <a:r>
              <a:rPr lang="fr-FR" baseline="0" dirty="0" smtClean="0"/>
              <a:t> size</a:t>
            </a:r>
            <a:endParaRPr lang="en-US" dirty="0"/>
          </a:p>
        </p:txBody>
      </p:sp>
      <p:sp>
        <p:nvSpPr>
          <p:cNvPr id="4" name="Slide Number Placeholder 3"/>
          <p:cNvSpPr>
            <a:spLocks noGrp="1"/>
          </p:cNvSpPr>
          <p:nvPr>
            <p:ph type="sldNum" sz="quarter" idx="10"/>
          </p:nvPr>
        </p:nvSpPr>
        <p:spPr/>
        <p:txBody>
          <a:bodyPr/>
          <a:lstStyle/>
          <a:p>
            <a:fld id="{3582A580-D450-454E-9291-71CCE2174F5F}" type="slidenum">
              <a:rPr lang="en-US" smtClean="0"/>
              <a:t>23</a:t>
            </a:fld>
            <a:endParaRPr lang="en-US"/>
          </a:p>
        </p:txBody>
      </p:sp>
    </p:spTree>
    <p:extLst>
      <p:ext uri="{BB962C8B-B14F-4D97-AF65-F5344CB8AC3E}">
        <p14:creationId xmlns:p14="http://schemas.microsoft.com/office/powerpoint/2010/main" val="1266928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Polity &lt;=0 : “Autocracies” + “Closed </a:t>
            </a:r>
            <a:r>
              <a:rPr lang="en-US" dirty="0" err="1" smtClean="0"/>
              <a:t>Anocracies</a:t>
            </a:r>
            <a:r>
              <a:rPr lang="en-US" dirty="0" smtClean="0"/>
              <a:t>”</a:t>
            </a:r>
          </a:p>
          <a:p>
            <a:r>
              <a:rPr lang="fr-FR" dirty="0" err="1" smtClean="0"/>
              <a:t>Mean</a:t>
            </a:r>
            <a:r>
              <a:rPr lang="fr-FR" dirty="0" smtClean="0"/>
              <a:t> of </a:t>
            </a:r>
            <a:r>
              <a:rPr lang="fr-FR" dirty="0" err="1" smtClean="0"/>
              <a:t>onset</a:t>
            </a:r>
            <a:r>
              <a:rPr lang="fr-FR" dirty="0" smtClean="0"/>
              <a:t> variable:</a:t>
            </a:r>
            <a:r>
              <a:rPr lang="fr-FR" baseline="0" dirty="0" smtClean="0"/>
              <a:t> </a:t>
            </a:r>
            <a:r>
              <a:rPr lang="fr-FR" baseline="0" dirty="0" err="1" smtClean="0"/>
              <a:t>similar</a:t>
            </a:r>
            <a:r>
              <a:rPr lang="fr-FR" baseline="0" dirty="0" smtClean="0"/>
              <a:t> size</a:t>
            </a:r>
            <a:endParaRPr lang="en-US" dirty="0"/>
          </a:p>
        </p:txBody>
      </p:sp>
      <p:sp>
        <p:nvSpPr>
          <p:cNvPr id="4" name="Slide Number Placeholder 3"/>
          <p:cNvSpPr>
            <a:spLocks noGrp="1"/>
          </p:cNvSpPr>
          <p:nvPr>
            <p:ph type="sldNum" sz="quarter" idx="10"/>
          </p:nvPr>
        </p:nvSpPr>
        <p:spPr/>
        <p:txBody>
          <a:bodyPr/>
          <a:lstStyle/>
          <a:p>
            <a:fld id="{3582A580-D450-454E-9291-71CCE2174F5F}" type="slidenum">
              <a:rPr lang="en-US" smtClean="0"/>
              <a:t>24</a:t>
            </a:fld>
            <a:endParaRPr lang="en-US"/>
          </a:p>
        </p:txBody>
      </p:sp>
    </p:spTree>
    <p:extLst>
      <p:ext uri="{BB962C8B-B14F-4D97-AF65-F5344CB8AC3E}">
        <p14:creationId xmlns:p14="http://schemas.microsoft.com/office/powerpoint/2010/main" val="1266928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Polity &lt;=0 : “Autocracies” + “Closed </a:t>
            </a:r>
            <a:r>
              <a:rPr lang="en-US" dirty="0" err="1" smtClean="0"/>
              <a:t>Anocracies</a:t>
            </a:r>
            <a:r>
              <a:rPr lang="en-US" dirty="0" smtClean="0"/>
              <a:t>”</a:t>
            </a:r>
          </a:p>
          <a:p>
            <a:r>
              <a:rPr lang="fr-FR" dirty="0" err="1" smtClean="0"/>
              <a:t>Mean</a:t>
            </a:r>
            <a:r>
              <a:rPr lang="fr-FR" dirty="0" smtClean="0"/>
              <a:t> of </a:t>
            </a:r>
            <a:r>
              <a:rPr lang="fr-FR" dirty="0" err="1" smtClean="0"/>
              <a:t>onset</a:t>
            </a:r>
            <a:r>
              <a:rPr lang="fr-FR" dirty="0" smtClean="0"/>
              <a:t> variable:</a:t>
            </a:r>
            <a:r>
              <a:rPr lang="fr-FR" baseline="0" dirty="0" smtClean="0"/>
              <a:t> </a:t>
            </a:r>
            <a:r>
              <a:rPr lang="fr-FR" baseline="0" dirty="0" err="1" smtClean="0"/>
              <a:t>similar</a:t>
            </a:r>
            <a:r>
              <a:rPr lang="fr-FR" baseline="0" dirty="0" smtClean="0"/>
              <a:t> size</a:t>
            </a:r>
            <a:endParaRPr lang="en-US" dirty="0"/>
          </a:p>
        </p:txBody>
      </p:sp>
      <p:sp>
        <p:nvSpPr>
          <p:cNvPr id="4" name="Slide Number Placeholder 3"/>
          <p:cNvSpPr>
            <a:spLocks noGrp="1"/>
          </p:cNvSpPr>
          <p:nvPr>
            <p:ph type="sldNum" sz="quarter" idx="10"/>
          </p:nvPr>
        </p:nvSpPr>
        <p:spPr/>
        <p:txBody>
          <a:bodyPr/>
          <a:lstStyle/>
          <a:p>
            <a:fld id="{3582A580-D450-454E-9291-71CCE2174F5F}" type="slidenum">
              <a:rPr lang="en-US" smtClean="0"/>
              <a:t>25</a:t>
            </a:fld>
            <a:endParaRPr lang="en-US"/>
          </a:p>
        </p:txBody>
      </p:sp>
    </p:spTree>
    <p:extLst>
      <p:ext uri="{BB962C8B-B14F-4D97-AF65-F5344CB8AC3E}">
        <p14:creationId xmlns:p14="http://schemas.microsoft.com/office/powerpoint/2010/main" val="1266928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Polity &lt;=0 : “Autocracies” + “Closed </a:t>
            </a:r>
            <a:r>
              <a:rPr lang="en-US" dirty="0" err="1" smtClean="0"/>
              <a:t>Anocracies</a:t>
            </a:r>
            <a:r>
              <a:rPr lang="en-US" dirty="0" smtClean="0"/>
              <a:t>”</a:t>
            </a:r>
          </a:p>
          <a:p>
            <a:r>
              <a:rPr lang="fr-FR" dirty="0" err="1" smtClean="0"/>
              <a:t>Mean</a:t>
            </a:r>
            <a:r>
              <a:rPr lang="fr-FR" dirty="0" smtClean="0"/>
              <a:t> of </a:t>
            </a:r>
            <a:r>
              <a:rPr lang="fr-FR" dirty="0" err="1" smtClean="0"/>
              <a:t>onset</a:t>
            </a:r>
            <a:r>
              <a:rPr lang="fr-FR" dirty="0" smtClean="0"/>
              <a:t> variable:</a:t>
            </a:r>
            <a:r>
              <a:rPr lang="fr-FR" baseline="0" dirty="0" smtClean="0"/>
              <a:t> </a:t>
            </a:r>
            <a:r>
              <a:rPr lang="fr-FR" baseline="0" dirty="0" err="1" smtClean="0"/>
              <a:t>similar</a:t>
            </a:r>
            <a:r>
              <a:rPr lang="fr-FR" baseline="0" dirty="0" smtClean="0"/>
              <a:t> size</a:t>
            </a:r>
            <a:endParaRPr lang="en-US" dirty="0"/>
          </a:p>
        </p:txBody>
      </p:sp>
      <p:sp>
        <p:nvSpPr>
          <p:cNvPr id="4" name="Slide Number Placeholder 3"/>
          <p:cNvSpPr>
            <a:spLocks noGrp="1"/>
          </p:cNvSpPr>
          <p:nvPr>
            <p:ph type="sldNum" sz="quarter" idx="10"/>
          </p:nvPr>
        </p:nvSpPr>
        <p:spPr/>
        <p:txBody>
          <a:bodyPr/>
          <a:lstStyle/>
          <a:p>
            <a:fld id="{3582A580-D450-454E-9291-71CCE2174F5F}" type="slidenum">
              <a:rPr lang="en-US" smtClean="0"/>
              <a:t>26</a:t>
            </a:fld>
            <a:endParaRPr lang="en-US"/>
          </a:p>
        </p:txBody>
      </p:sp>
    </p:spTree>
    <p:extLst>
      <p:ext uri="{BB962C8B-B14F-4D97-AF65-F5344CB8AC3E}">
        <p14:creationId xmlns:p14="http://schemas.microsoft.com/office/powerpoint/2010/main" val="1266928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Polity &lt;=0 : “Autocracies” + “Closed </a:t>
            </a:r>
            <a:r>
              <a:rPr lang="en-US" dirty="0" err="1" smtClean="0"/>
              <a:t>Anocracies</a:t>
            </a:r>
            <a:r>
              <a:rPr lang="en-US" dirty="0" smtClean="0"/>
              <a:t>”</a:t>
            </a:r>
          </a:p>
          <a:p>
            <a:r>
              <a:rPr lang="fr-FR" dirty="0" err="1" smtClean="0"/>
              <a:t>Mean</a:t>
            </a:r>
            <a:r>
              <a:rPr lang="fr-FR" dirty="0" smtClean="0"/>
              <a:t> of </a:t>
            </a:r>
            <a:r>
              <a:rPr lang="fr-FR" dirty="0" err="1" smtClean="0"/>
              <a:t>onset</a:t>
            </a:r>
            <a:r>
              <a:rPr lang="fr-FR" dirty="0" smtClean="0"/>
              <a:t> variable:</a:t>
            </a:r>
            <a:r>
              <a:rPr lang="fr-FR" baseline="0" dirty="0" smtClean="0"/>
              <a:t> </a:t>
            </a:r>
            <a:r>
              <a:rPr lang="fr-FR" baseline="0" dirty="0" err="1" smtClean="0"/>
              <a:t>similar</a:t>
            </a:r>
            <a:r>
              <a:rPr lang="fr-FR" baseline="0" dirty="0" smtClean="0"/>
              <a:t> size</a:t>
            </a:r>
            <a:endParaRPr lang="en-US" dirty="0"/>
          </a:p>
        </p:txBody>
      </p:sp>
      <p:sp>
        <p:nvSpPr>
          <p:cNvPr id="4" name="Slide Number Placeholder 3"/>
          <p:cNvSpPr>
            <a:spLocks noGrp="1"/>
          </p:cNvSpPr>
          <p:nvPr>
            <p:ph type="sldNum" sz="quarter" idx="10"/>
          </p:nvPr>
        </p:nvSpPr>
        <p:spPr/>
        <p:txBody>
          <a:bodyPr/>
          <a:lstStyle/>
          <a:p>
            <a:fld id="{3582A580-D450-454E-9291-71CCE2174F5F}" type="slidenum">
              <a:rPr lang="en-US" smtClean="0"/>
              <a:t>27</a:t>
            </a:fld>
            <a:endParaRPr lang="en-US"/>
          </a:p>
        </p:txBody>
      </p:sp>
    </p:spTree>
    <p:extLst>
      <p:ext uri="{BB962C8B-B14F-4D97-AF65-F5344CB8AC3E}">
        <p14:creationId xmlns:p14="http://schemas.microsoft.com/office/powerpoint/2010/main" val="1266928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2A580-D450-454E-9291-71CCE2174F5F}" type="slidenum">
              <a:rPr lang="en-US" smtClean="0"/>
              <a:t>38</a:t>
            </a:fld>
            <a:endParaRPr lang="en-US"/>
          </a:p>
        </p:txBody>
      </p:sp>
    </p:spTree>
    <p:extLst>
      <p:ext uri="{BB962C8B-B14F-4D97-AF65-F5344CB8AC3E}">
        <p14:creationId xmlns:p14="http://schemas.microsoft.com/office/powerpoint/2010/main" val="383004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Polity &lt;=5: “Autocracies” + “Closed </a:t>
            </a:r>
            <a:r>
              <a:rPr lang="en-US" dirty="0" err="1" smtClean="0"/>
              <a:t>Anocracies</a:t>
            </a:r>
            <a:r>
              <a:rPr lang="en-US" baseline="0" dirty="0" smtClean="0"/>
              <a:t>” + “Open </a:t>
            </a:r>
            <a:r>
              <a:rPr lang="en-US" baseline="0" dirty="0" err="1" smtClean="0"/>
              <a:t>Anocracies</a:t>
            </a:r>
            <a:r>
              <a:rPr lang="en-US" baseline="0" dirty="0" smtClean="0"/>
              <a:t>” </a:t>
            </a:r>
          </a:p>
          <a:p>
            <a:endParaRPr lang="en-US" baseline="0" dirty="0" smtClean="0"/>
          </a:p>
          <a:p>
            <a:r>
              <a:rPr lang="en-US" baseline="0" dirty="0" smtClean="0"/>
              <a:t>We extend the definition because there is relatively little variation in the Polity components when we look at the &lt;= 0 subsample (by definition!).</a:t>
            </a:r>
            <a:endParaRPr lang="en-US" dirty="0"/>
          </a:p>
        </p:txBody>
      </p:sp>
      <p:sp>
        <p:nvSpPr>
          <p:cNvPr id="4" name="Slide Number Placeholder 3"/>
          <p:cNvSpPr>
            <a:spLocks noGrp="1"/>
          </p:cNvSpPr>
          <p:nvPr>
            <p:ph type="sldNum" sz="quarter" idx="10"/>
          </p:nvPr>
        </p:nvSpPr>
        <p:spPr/>
        <p:txBody>
          <a:bodyPr/>
          <a:lstStyle/>
          <a:p>
            <a:fld id="{3582A580-D450-454E-9291-71CCE2174F5F}" type="slidenum">
              <a:rPr lang="en-US" smtClean="0"/>
              <a:t>45</a:t>
            </a:fld>
            <a:endParaRPr lang="en-US"/>
          </a:p>
        </p:txBody>
      </p:sp>
    </p:spTree>
    <p:extLst>
      <p:ext uri="{BB962C8B-B14F-4D97-AF65-F5344CB8AC3E}">
        <p14:creationId xmlns:p14="http://schemas.microsoft.com/office/powerpoint/2010/main" val="3225348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point here is that people who live far from the capital have worse perceptions of</a:t>
            </a:r>
            <a:r>
              <a:rPr lang="en-US" baseline="0" dirty="0" smtClean="0"/>
              <a:t> the national political system, and of how it treats them. In the paper we have a placebo table that shows that no difference emerges when it comes to other factors that may affect corruption perceptions (trust, interest in politics).</a:t>
            </a:r>
            <a:endParaRPr lang="en-US" dirty="0"/>
          </a:p>
        </p:txBody>
      </p:sp>
      <p:sp>
        <p:nvSpPr>
          <p:cNvPr id="4" name="Slide Number Placeholder 3"/>
          <p:cNvSpPr>
            <a:spLocks noGrp="1"/>
          </p:cNvSpPr>
          <p:nvPr>
            <p:ph type="sldNum" sz="quarter" idx="10"/>
          </p:nvPr>
        </p:nvSpPr>
        <p:spPr/>
        <p:txBody>
          <a:bodyPr/>
          <a:lstStyle/>
          <a:p>
            <a:fld id="{3582A580-D450-454E-9291-71CCE2174F5F}" type="slidenum">
              <a:rPr lang="en-US" smtClean="0"/>
              <a:t>46</a:t>
            </a:fld>
            <a:endParaRPr lang="en-US"/>
          </a:p>
        </p:txBody>
      </p:sp>
    </p:spTree>
    <p:extLst>
      <p:ext uri="{BB962C8B-B14F-4D97-AF65-F5344CB8AC3E}">
        <p14:creationId xmlns:p14="http://schemas.microsoft.com/office/powerpoint/2010/main" val="1741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9668F8-8305-4BD3-8CC6-F5368BEC6554}" type="datetime1">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B3975-C750-564D-81DA-C9FB359902EB}" type="slidenum">
              <a:rPr lang="en-US" smtClean="0"/>
              <a:t>‹#›</a:t>
            </a:fld>
            <a:endParaRPr lang="en-US"/>
          </a:p>
        </p:txBody>
      </p:sp>
    </p:spTree>
    <p:extLst>
      <p:ext uri="{BB962C8B-B14F-4D97-AF65-F5344CB8AC3E}">
        <p14:creationId xmlns:p14="http://schemas.microsoft.com/office/powerpoint/2010/main" val="2020930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47583C-99E8-4A57-A8BC-20537791A565}" type="datetime1">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B3975-C750-564D-81DA-C9FB359902EB}" type="slidenum">
              <a:rPr lang="en-US" smtClean="0"/>
              <a:t>‹#›</a:t>
            </a:fld>
            <a:endParaRPr lang="en-US"/>
          </a:p>
        </p:txBody>
      </p:sp>
    </p:spTree>
    <p:extLst>
      <p:ext uri="{BB962C8B-B14F-4D97-AF65-F5344CB8AC3E}">
        <p14:creationId xmlns:p14="http://schemas.microsoft.com/office/powerpoint/2010/main" val="466542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B746F1-F1F1-4795-8BF9-80CEAD952C29}" type="datetime1">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B3975-C750-564D-81DA-C9FB359902EB}" type="slidenum">
              <a:rPr lang="en-US" smtClean="0"/>
              <a:t>‹#›</a:t>
            </a:fld>
            <a:endParaRPr lang="en-US"/>
          </a:p>
        </p:txBody>
      </p:sp>
    </p:spTree>
    <p:extLst>
      <p:ext uri="{BB962C8B-B14F-4D97-AF65-F5344CB8AC3E}">
        <p14:creationId xmlns:p14="http://schemas.microsoft.com/office/powerpoint/2010/main" val="4169606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615D1B-C0C6-494E-A169-99D80F945743}" type="datetime1">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B3975-C750-564D-81DA-C9FB359902EB}" type="slidenum">
              <a:rPr lang="en-US" smtClean="0"/>
              <a:t>‹#›</a:t>
            </a:fld>
            <a:endParaRPr lang="en-US"/>
          </a:p>
        </p:txBody>
      </p:sp>
    </p:spTree>
    <p:extLst>
      <p:ext uri="{BB962C8B-B14F-4D97-AF65-F5344CB8AC3E}">
        <p14:creationId xmlns:p14="http://schemas.microsoft.com/office/powerpoint/2010/main" val="1015522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38AB51-A745-433A-B20C-FB117534F935}" type="datetime1">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B3975-C750-564D-81DA-C9FB359902EB}" type="slidenum">
              <a:rPr lang="en-US" smtClean="0"/>
              <a:t>‹#›</a:t>
            </a:fld>
            <a:endParaRPr lang="en-US"/>
          </a:p>
        </p:txBody>
      </p:sp>
    </p:spTree>
    <p:extLst>
      <p:ext uri="{BB962C8B-B14F-4D97-AF65-F5344CB8AC3E}">
        <p14:creationId xmlns:p14="http://schemas.microsoft.com/office/powerpoint/2010/main" val="1502286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143505-B2B7-40D6-95E6-C09435831898}" type="datetime1">
              <a:rPr lang="en-US" smtClean="0"/>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AB3975-C750-564D-81DA-C9FB359902EB}" type="slidenum">
              <a:rPr lang="en-US" smtClean="0"/>
              <a:t>‹#›</a:t>
            </a:fld>
            <a:endParaRPr lang="en-US"/>
          </a:p>
        </p:txBody>
      </p:sp>
    </p:spTree>
    <p:extLst>
      <p:ext uri="{BB962C8B-B14F-4D97-AF65-F5344CB8AC3E}">
        <p14:creationId xmlns:p14="http://schemas.microsoft.com/office/powerpoint/2010/main" val="2343972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627CC-7257-4C02-B979-81F44BE6E45E}" type="datetime1">
              <a:rPr lang="en-US" smtClean="0"/>
              <a:t>11/11/2014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AB3975-C750-564D-81DA-C9FB359902EB}" type="slidenum">
              <a:rPr lang="en-US" smtClean="0"/>
              <a:t>‹#›</a:t>
            </a:fld>
            <a:endParaRPr lang="en-US"/>
          </a:p>
        </p:txBody>
      </p:sp>
    </p:spTree>
    <p:extLst>
      <p:ext uri="{BB962C8B-B14F-4D97-AF65-F5344CB8AC3E}">
        <p14:creationId xmlns:p14="http://schemas.microsoft.com/office/powerpoint/2010/main" val="2155172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DB9BA6-A50B-4452-8F53-ABE499E096D2}" type="datetime1">
              <a:rPr lang="en-US" smtClean="0"/>
              <a:t>11/11/2014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AB3975-C750-564D-81DA-C9FB359902EB}" type="slidenum">
              <a:rPr lang="en-US" smtClean="0"/>
              <a:t>‹#›</a:t>
            </a:fld>
            <a:endParaRPr lang="en-US"/>
          </a:p>
        </p:txBody>
      </p:sp>
    </p:spTree>
    <p:extLst>
      <p:ext uri="{BB962C8B-B14F-4D97-AF65-F5344CB8AC3E}">
        <p14:creationId xmlns:p14="http://schemas.microsoft.com/office/powerpoint/2010/main" val="3427222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45ED8-5713-4775-8B34-5A0AF7BC446A}" type="datetime1">
              <a:rPr lang="en-US" smtClean="0"/>
              <a:t>11/11/2014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AB3975-C750-564D-81DA-C9FB359902EB}" type="slidenum">
              <a:rPr lang="en-US" smtClean="0"/>
              <a:t>‹#›</a:t>
            </a:fld>
            <a:endParaRPr lang="en-US"/>
          </a:p>
        </p:txBody>
      </p:sp>
    </p:spTree>
    <p:extLst>
      <p:ext uri="{BB962C8B-B14F-4D97-AF65-F5344CB8AC3E}">
        <p14:creationId xmlns:p14="http://schemas.microsoft.com/office/powerpoint/2010/main" val="1282513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BD124D-B6A2-43A0-B087-BE4E4DAD7833}" type="datetime1">
              <a:rPr lang="en-US" smtClean="0"/>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AB3975-C750-564D-81DA-C9FB359902EB}" type="slidenum">
              <a:rPr lang="en-US" smtClean="0"/>
              <a:t>‹#›</a:t>
            </a:fld>
            <a:endParaRPr lang="en-US"/>
          </a:p>
        </p:txBody>
      </p:sp>
    </p:spTree>
    <p:extLst>
      <p:ext uri="{BB962C8B-B14F-4D97-AF65-F5344CB8AC3E}">
        <p14:creationId xmlns:p14="http://schemas.microsoft.com/office/powerpoint/2010/main" val="219404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9563C-5DF6-416E-9234-2FB14F5242C8}" type="datetime1">
              <a:rPr lang="en-US" smtClean="0"/>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AB3975-C750-564D-81DA-C9FB359902EB}" type="slidenum">
              <a:rPr lang="en-US" smtClean="0"/>
              <a:t>‹#›</a:t>
            </a:fld>
            <a:endParaRPr lang="en-US"/>
          </a:p>
        </p:txBody>
      </p:sp>
    </p:spTree>
    <p:extLst>
      <p:ext uri="{BB962C8B-B14F-4D97-AF65-F5344CB8AC3E}">
        <p14:creationId xmlns:p14="http://schemas.microsoft.com/office/powerpoint/2010/main" val="2342617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CBD8D3-FF6B-4422-9207-A571807FF0B0}" type="datetime1">
              <a:rPr lang="en-US" smtClean="0"/>
              <a:t>11/11/2014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AB3975-C750-564D-81DA-C9FB359902EB}" type="slidenum">
              <a:rPr lang="en-US" smtClean="0"/>
              <a:t>‹#›</a:t>
            </a:fld>
            <a:endParaRPr lang="en-US"/>
          </a:p>
        </p:txBody>
      </p:sp>
    </p:spTree>
    <p:extLst>
      <p:ext uri="{BB962C8B-B14F-4D97-AF65-F5344CB8AC3E}">
        <p14:creationId xmlns:p14="http://schemas.microsoft.com/office/powerpoint/2010/main" val="1985970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97784"/>
            <a:ext cx="9144000" cy="1470025"/>
          </a:xfrm>
        </p:spPr>
        <p:txBody>
          <a:bodyPr>
            <a:noAutofit/>
          </a:bodyPr>
          <a:lstStyle/>
          <a:p>
            <a:r>
              <a:rPr lang="en-US" sz="3600" dirty="0" smtClean="0"/>
              <a:t>Capital Cities, Conflict and Misgovernance:</a:t>
            </a:r>
            <a:br>
              <a:rPr lang="en-US" sz="3600" dirty="0" smtClean="0"/>
            </a:br>
            <a:r>
              <a:rPr lang="en-US" sz="3600" dirty="0" smtClean="0"/>
              <a:t>Theory and Evidence</a:t>
            </a:r>
            <a:endParaRPr lang="en-US" sz="3600" dirty="0"/>
          </a:p>
        </p:txBody>
      </p:sp>
      <p:sp>
        <p:nvSpPr>
          <p:cNvPr id="3" name="Subtitle 2"/>
          <p:cNvSpPr>
            <a:spLocks noGrp="1"/>
          </p:cNvSpPr>
          <p:nvPr>
            <p:ph type="subTitle" idx="1"/>
          </p:nvPr>
        </p:nvSpPr>
        <p:spPr>
          <a:xfrm>
            <a:off x="1290320" y="2908737"/>
            <a:ext cx="6482080" cy="1976120"/>
          </a:xfrm>
        </p:spPr>
        <p:txBody>
          <a:bodyPr>
            <a:normAutofit fontScale="92500" lnSpcReduction="20000"/>
          </a:bodyPr>
          <a:lstStyle/>
          <a:p>
            <a:pPr>
              <a:lnSpc>
                <a:spcPct val="70000"/>
              </a:lnSpc>
            </a:pPr>
            <a:r>
              <a:rPr lang="en-US" sz="2500" dirty="0"/>
              <a:t>Filipe Campante</a:t>
            </a:r>
          </a:p>
          <a:p>
            <a:pPr>
              <a:lnSpc>
                <a:spcPct val="70000"/>
              </a:lnSpc>
            </a:pPr>
            <a:r>
              <a:rPr lang="en-US" sz="2500" dirty="0"/>
              <a:t>(Harvard Kennedy School &amp; NBER)</a:t>
            </a:r>
          </a:p>
          <a:p>
            <a:pPr>
              <a:lnSpc>
                <a:spcPct val="50000"/>
              </a:lnSpc>
            </a:pPr>
            <a:r>
              <a:rPr lang="en-US" sz="2500" dirty="0"/>
              <a:t>		</a:t>
            </a:r>
          </a:p>
          <a:p>
            <a:pPr>
              <a:lnSpc>
                <a:spcPct val="60000"/>
              </a:lnSpc>
            </a:pPr>
            <a:r>
              <a:rPr lang="en-US" sz="2500" dirty="0"/>
              <a:t>Quoc-Anh Do</a:t>
            </a:r>
          </a:p>
          <a:p>
            <a:pPr>
              <a:lnSpc>
                <a:spcPct val="60000"/>
              </a:lnSpc>
            </a:pPr>
            <a:r>
              <a:rPr lang="en-US" sz="2500" dirty="0"/>
              <a:t>(Sciences </a:t>
            </a:r>
            <a:r>
              <a:rPr lang="en-US" sz="2500" dirty="0" smtClean="0"/>
              <a:t>Po &amp; CEPR)</a:t>
            </a:r>
            <a:endParaRPr lang="en-US" sz="2500" dirty="0"/>
          </a:p>
          <a:p>
            <a:pPr>
              <a:lnSpc>
                <a:spcPct val="60000"/>
              </a:lnSpc>
            </a:pPr>
            <a:r>
              <a:rPr lang="en-US" sz="2500" dirty="0"/>
              <a:t>	</a:t>
            </a:r>
          </a:p>
          <a:p>
            <a:pPr>
              <a:lnSpc>
                <a:spcPct val="60000"/>
              </a:lnSpc>
            </a:pPr>
            <a:r>
              <a:rPr lang="en-US" sz="2500" dirty="0"/>
              <a:t>Bernardo </a:t>
            </a:r>
            <a:r>
              <a:rPr lang="en-US" sz="2500" dirty="0" err="1"/>
              <a:t>Guimaraes</a:t>
            </a:r>
            <a:endParaRPr lang="en-US" sz="2500" dirty="0"/>
          </a:p>
          <a:p>
            <a:pPr>
              <a:lnSpc>
                <a:spcPct val="60000"/>
              </a:lnSpc>
            </a:pPr>
            <a:r>
              <a:rPr lang="en-US" sz="2500" dirty="0"/>
              <a:t>(Sao Paulo School of Economics - FGV)</a:t>
            </a:r>
            <a:endParaRPr lang="en-US" sz="2500" dirty="0" smtClean="0"/>
          </a:p>
        </p:txBody>
      </p:sp>
      <p:sp>
        <p:nvSpPr>
          <p:cNvPr id="4" name="Title 1"/>
          <p:cNvSpPr txBox="1">
            <a:spLocks/>
          </p:cNvSpPr>
          <p:nvPr/>
        </p:nvSpPr>
        <p:spPr>
          <a:xfrm>
            <a:off x="0" y="5465379"/>
            <a:ext cx="9144000" cy="693683"/>
          </a:xfrm>
          <a:prstGeom prst="rect">
            <a:avLst/>
          </a:prstGeom>
        </p:spPr>
        <p:txBody>
          <a:bodyPr vert="horz" lIns="91440" tIns="45720" rIns="91440" bIns="45720" rtlCol="0" anchor="ct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r>
              <a:rPr lang="en-US" sz="2800" dirty="0" smtClean="0"/>
              <a:t>Urbanization </a:t>
            </a:r>
            <a:r>
              <a:rPr lang="en-US" sz="2800" dirty="0"/>
              <a:t>and Poverty Reduction Research </a:t>
            </a:r>
            <a:r>
              <a:rPr lang="en-US" sz="2800" dirty="0" smtClean="0"/>
              <a:t>Conference</a:t>
            </a:r>
          </a:p>
          <a:p>
            <a:pPr fontAlgn="base"/>
            <a:r>
              <a:rPr lang="fr-FR" sz="2800" dirty="0" err="1" smtClean="0"/>
              <a:t>November</a:t>
            </a:r>
            <a:r>
              <a:rPr lang="fr-FR" sz="2800" dirty="0" smtClean="0"/>
              <a:t> 12, 2014</a:t>
            </a:r>
            <a:endParaRPr lang="en-US" sz="2800" dirty="0"/>
          </a:p>
        </p:txBody>
      </p:sp>
    </p:spTree>
    <p:extLst>
      <p:ext uri="{BB962C8B-B14F-4D97-AF65-F5344CB8AC3E}">
        <p14:creationId xmlns:p14="http://schemas.microsoft.com/office/powerpoint/2010/main" val="3848177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upload.wikimedia.org/wikipedia/commons/9/93/Esplanada_dos_Minist%C3%A9rios,_Bras%C3%ADlia_DF_04_2006_(modifica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454" y="722747"/>
            <a:ext cx="7620000" cy="5095876"/>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e la date 1"/>
          <p:cNvSpPr>
            <a:spLocks noGrp="1"/>
          </p:cNvSpPr>
          <p:nvPr>
            <p:ph type="dt" sz="half" idx="10"/>
          </p:nvPr>
        </p:nvSpPr>
        <p:spPr/>
        <p:txBody>
          <a:bodyPr/>
          <a:lstStyle/>
          <a:p>
            <a:fld id="{600E408F-8CD1-4AB6-B2B3-186AA56E8BD9}" type="datetime1">
              <a:rPr lang="en-US" smtClean="0"/>
              <a:t>11/11/2014</a:t>
            </a:fld>
            <a:endParaRPr lang="en-US"/>
          </a:p>
        </p:txBody>
      </p:sp>
      <p:sp>
        <p:nvSpPr>
          <p:cNvPr id="3" name="Espace réservé du numéro de diapositive 2"/>
          <p:cNvSpPr>
            <a:spLocks noGrp="1"/>
          </p:cNvSpPr>
          <p:nvPr>
            <p:ph type="sldNum" sz="quarter" idx="12"/>
          </p:nvPr>
        </p:nvSpPr>
        <p:spPr/>
        <p:txBody>
          <a:bodyPr/>
          <a:lstStyle/>
          <a:p>
            <a:fld id="{D9AB3975-C750-564D-81DA-C9FB359902EB}" type="slidenum">
              <a:rPr lang="en-US" smtClean="0"/>
              <a:t>10</a:t>
            </a:fld>
            <a:endParaRPr lang="en-US"/>
          </a:p>
        </p:txBody>
      </p:sp>
    </p:spTree>
    <p:extLst>
      <p:ext uri="{BB962C8B-B14F-4D97-AF65-F5344CB8AC3E}">
        <p14:creationId xmlns:p14="http://schemas.microsoft.com/office/powerpoint/2010/main" val="178297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03300" y="0"/>
            <a:ext cx="7123661" cy="6858000"/>
          </a:xfrm>
          <a:prstGeom prst="rect">
            <a:avLst/>
          </a:prstGeom>
        </p:spPr>
      </p:pic>
      <p:sp>
        <p:nvSpPr>
          <p:cNvPr id="2" name="Espace réservé de la date 1"/>
          <p:cNvSpPr>
            <a:spLocks noGrp="1"/>
          </p:cNvSpPr>
          <p:nvPr>
            <p:ph type="dt" sz="half" idx="10"/>
          </p:nvPr>
        </p:nvSpPr>
        <p:spPr/>
        <p:txBody>
          <a:bodyPr/>
          <a:lstStyle/>
          <a:p>
            <a:fld id="{32D52E4C-B9C5-4131-9426-F0CAD6744975}" type="datetime1">
              <a:rPr lang="en-US" smtClean="0"/>
              <a:t>11/11/2014</a:t>
            </a:fld>
            <a:endParaRPr lang="en-US"/>
          </a:p>
        </p:txBody>
      </p:sp>
      <p:sp>
        <p:nvSpPr>
          <p:cNvPr id="3" name="Espace réservé du numéro de diapositive 2"/>
          <p:cNvSpPr>
            <a:spLocks noGrp="1"/>
          </p:cNvSpPr>
          <p:nvPr>
            <p:ph type="sldNum" sz="quarter" idx="12"/>
          </p:nvPr>
        </p:nvSpPr>
        <p:spPr/>
        <p:txBody>
          <a:bodyPr/>
          <a:lstStyle/>
          <a:p>
            <a:fld id="{D9AB3975-C750-564D-81DA-C9FB359902EB}" type="slidenum">
              <a:rPr lang="en-US" smtClean="0"/>
              <a:t>11</a:t>
            </a:fld>
            <a:endParaRPr lang="en-US"/>
          </a:p>
        </p:txBody>
      </p:sp>
    </p:spTree>
    <p:extLst>
      <p:ext uri="{BB962C8B-B14F-4D97-AF65-F5344CB8AC3E}">
        <p14:creationId xmlns:p14="http://schemas.microsoft.com/office/powerpoint/2010/main" val="2364160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08" y="1483281"/>
            <a:ext cx="9160442" cy="3433696"/>
          </a:xfrm>
          <a:prstGeom prst="rect">
            <a:avLst/>
          </a:prstGeom>
        </p:spPr>
      </p:pic>
      <p:sp>
        <p:nvSpPr>
          <p:cNvPr id="2" name="CaixaDeTexto 1"/>
          <p:cNvSpPr txBox="1"/>
          <p:nvPr/>
        </p:nvSpPr>
        <p:spPr>
          <a:xfrm>
            <a:off x="2442575" y="5148197"/>
            <a:ext cx="6313118" cy="369332"/>
          </a:xfrm>
          <a:prstGeom prst="rect">
            <a:avLst/>
          </a:prstGeom>
          <a:noFill/>
        </p:spPr>
        <p:txBody>
          <a:bodyPr wrap="square" rtlCol="0">
            <a:spAutoFit/>
          </a:bodyPr>
          <a:lstStyle/>
          <a:p>
            <a:r>
              <a:rPr lang="pt-BR" dirty="0" err="1" smtClean="0"/>
              <a:t>Varadarajan</a:t>
            </a:r>
            <a:r>
              <a:rPr lang="pt-BR" dirty="0" smtClean="0"/>
              <a:t>, S., 2007, “</a:t>
            </a:r>
            <a:r>
              <a:rPr lang="pt-BR" dirty="0" err="1" smtClean="0"/>
              <a:t>Dictatorship</a:t>
            </a:r>
            <a:r>
              <a:rPr lang="pt-BR" dirty="0" smtClean="0"/>
              <a:t> </a:t>
            </a:r>
            <a:r>
              <a:rPr lang="pt-BR" dirty="0" err="1" smtClean="0"/>
              <a:t>by</a:t>
            </a:r>
            <a:r>
              <a:rPr lang="pt-BR" dirty="0" smtClean="0"/>
              <a:t> </a:t>
            </a:r>
            <a:r>
              <a:rPr lang="pt-BR" dirty="0" err="1" smtClean="0"/>
              <a:t>Cartography</a:t>
            </a:r>
            <a:r>
              <a:rPr lang="pt-BR" dirty="0" smtClean="0"/>
              <a:t>, </a:t>
            </a:r>
            <a:r>
              <a:rPr lang="pt-BR" dirty="0" err="1" smtClean="0"/>
              <a:t>Geometry</a:t>
            </a:r>
            <a:r>
              <a:rPr lang="pt-BR" dirty="0" smtClean="0"/>
              <a:t>”</a:t>
            </a:r>
            <a:endParaRPr lang="pt-BR" dirty="0"/>
          </a:p>
        </p:txBody>
      </p:sp>
      <p:sp>
        <p:nvSpPr>
          <p:cNvPr id="3" name="Espace réservé de la date 2"/>
          <p:cNvSpPr>
            <a:spLocks noGrp="1"/>
          </p:cNvSpPr>
          <p:nvPr>
            <p:ph type="dt" sz="half" idx="10"/>
          </p:nvPr>
        </p:nvSpPr>
        <p:spPr/>
        <p:txBody>
          <a:bodyPr/>
          <a:lstStyle/>
          <a:p>
            <a:fld id="{5A4B3B82-ECEC-4B20-A98B-745B37B563C9}" type="datetime1">
              <a:rPr lang="en-US" smtClean="0"/>
              <a:t>11/11/2014</a:t>
            </a:fld>
            <a:endParaRPr lang="en-US"/>
          </a:p>
        </p:txBody>
      </p:sp>
      <p:sp>
        <p:nvSpPr>
          <p:cNvPr id="5" name="Espace réservé du numéro de diapositive 4"/>
          <p:cNvSpPr>
            <a:spLocks noGrp="1"/>
          </p:cNvSpPr>
          <p:nvPr>
            <p:ph type="sldNum" sz="quarter" idx="12"/>
          </p:nvPr>
        </p:nvSpPr>
        <p:spPr/>
        <p:txBody>
          <a:bodyPr/>
          <a:lstStyle/>
          <a:p>
            <a:fld id="{D9AB3975-C750-564D-81DA-C9FB359902EB}" type="slidenum">
              <a:rPr lang="en-US" smtClean="0"/>
              <a:t>12</a:t>
            </a:fld>
            <a:endParaRPr lang="en-US"/>
          </a:p>
        </p:txBody>
      </p:sp>
    </p:spTree>
    <p:extLst>
      <p:ext uri="{BB962C8B-B14F-4D97-AF65-F5344CB8AC3E}">
        <p14:creationId xmlns:p14="http://schemas.microsoft.com/office/powerpoint/2010/main" val="982487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x16.xanga.com/f41e144b41635277782923/w2212760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824" y="482992"/>
            <a:ext cx="7620000" cy="5133975"/>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e la date 1"/>
          <p:cNvSpPr>
            <a:spLocks noGrp="1"/>
          </p:cNvSpPr>
          <p:nvPr>
            <p:ph type="dt" sz="half" idx="10"/>
          </p:nvPr>
        </p:nvSpPr>
        <p:spPr/>
        <p:txBody>
          <a:bodyPr/>
          <a:lstStyle/>
          <a:p>
            <a:fld id="{7A8AD438-0735-48D7-A104-500B59A22611}" type="datetime1">
              <a:rPr lang="en-US" smtClean="0"/>
              <a:t>11/11/2014</a:t>
            </a:fld>
            <a:endParaRPr lang="en-US"/>
          </a:p>
        </p:txBody>
      </p:sp>
      <p:sp>
        <p:nvSpPr>
          <p:cNvPr id="3" name="Espace réservé du numéro de diapositive 2"/>
          <p:cNvSpPr>
            <a:spLocks noGrp="1"/>
          </p:cNvSpPr>
          <p:nvPr>
            <p:ph type="sldNum" sz="quarter" idx="12"/>
          </p:nvPr>
        </p:nvSpPr>
        <p:spPr/>
        <p:txBody>
          <a:bodyPr/>
          <a:lstStyle/>
          <a:p>
            <a:fld id="{D9AB3975-C750-564D-81DA-C9FB359902EB}" type="slidenum">
              <a:rPr lang="en-US" smtClean="0"/>
              <a:t>13</a:t>
            </a:fld>
            <a:endParaRPr lang="en-US"/>
          </a:p>
        </p:txBody>
      </p:sp>
    </p:spTree>
    <p:extLst>
      <p:ext uri="{BB962C8B-B14F-4D97-AF65-F5344CB8AC3E}">
        <p14:creationId xmlns:p14="http://schemas.microsoft.com/office/powerpoint/2010/main" val="1528087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7881" y="177800"/>
            <a:ext cx="8054428" cy="6490538"/>
          </a:xfrm>
          <a:prstGeom prst="rect">
            <a:avLst/>
          </a:prstGeom>
        </p:spPr>
      </p:pic>
      <p:sp>
        <p:nvSpPr>
          <p:cNvPr id="3" name="Espace réservé de la date 2"/>
          <p:cNvSpPr>
            <a:spLocks noGrp="1"/>
          </p:cNvSpPr>
          <p:nvPr>
            <p:ph type="dt" sz="half" idx="10"/>
          </p:nvPr>
        </p:nvSpPr>
        <p:spPr/>
        <p:txBody>
          <a:bodyPr/>
          <a:lstStyle/>
          <a:p>
            <a:fld id="{A1501721-973F-47D9-84D8-6F45778825CC}" type="datetime1">
              <a:rPr lang="en-US" smtClean="0"/>
              <a:t>11/11/2014</a:t>
            </a:fld>
            <a:endParaRPr lang="en-US"/>
          </a:p>
        </p:txBody>
      </p:sp>
      <p:sp>
        <p:nvSpPr>
          <p:cNvPr id="4" name="Espace réservé du numéro de diapositive 3"/>
          <p:cNvSpPr>
            <a:spLocks noGrp="1"/>
          </p:cNvSpPr>
          <p:nvPr>
            <p:ph type="sldNum" sz="quarter" idx="12"/>
          </p:nvPr>
        </p:nvSpPr>
        <p:spPr/>
        <p:txBody>
          <a:bodyPr/>
          <a:lstStyle/>
          <a:p>
            <a:fld id="{D9AB3975-C750-564D-81DA-C9FB359902EB}" type="slidenum">
              <a:rPr lang="en-US" smtClean="0"/>
              <a:t>14</a:t>
            </a:fld>
            <a:endParaRPr lang="en-US"/>
          </a:p>
        </p:txBody>
      </p:sp>
    </p:spTree>
    <p:extLst>
      <p:ext uri="{BB962C8B-B14F-4D97-AF65-F5344CB8AC3E}">
        <p14:creationId xmlns:p14="http://schemas.microsoft.com/office/powerpoint/2010/main" val="2331430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1400" y="0"/>
            <a:ext cx="7058820" cy="6858000"/>
          </a:xfrm>
          <a:prstGeom prst="rect">
            <a:avLst/>
          </a:prstGeom>
        </p:spPr>
      </p:pic>
      <p:cxnSp>
        <p:nvCxnSpPr>
          <p:cNvPr id="3" name="Straight Arrow Connector 2"/>
          <p:cNvCxnSpPr/>
          <p:nvPr/>
        </p:nvCxnSpPr>
        <p:spPr>
          <a:xfrm flipH="1">
            <a:off x="6503022" y="1737094"/>
            <a:ext cx="1856010" cy="140317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8359032" y="1367762"/>
            <a:ext cx="683794" cy="369332"/>
          </a:xfrm>
          <a:prstGeom prst="rect">
            <a:avLst/>
          </a:prstGeom>
          <a:noFill/>
        </p:spPr>
        <p:txBody>
          <a:bodyPr wrap="square" rtlCol="0">
            <a:spAutoFit/>
          </a:bodyPr>
          <a:lstStyle/>
          <a:p>
            <a:r>
              <a:rPr lang="en-US" dirty="0" smtClean="0"/>
              <a:t>Golf</a:t>
            </a:r>
            <a:endParaRPr lang="en-US" dirty="0"/>
          </a:p>
        </p:txBody>
      </p:sp>
      <p:cxnSp>
        <p:nvCxnSpPr>
          <p:cNvPr id="11" name="Straight Arrow Connector 10"/>
          <p:cNvCxnSpPr/>
          <p:nvPr/>
        </p:nvCxnSpPr>
        <p:spPr>
          <a:xfrm flipH="1" flipV="1">
            <a:off x="3795754" y="669924"/>
            <a:ext cx="4563278" cy="86531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Espace réservé de la date 1"/>
          <p:cNvSpPr>
            <a:spLocks noGrp="1"/>
          </p:cNvSpPr>
          <p:nvPr>
            <p:ph type="dt" sz="half" idx="10"/>
          </p:nvPr>
        </p:nvSpPr>
        <p:spPr/>
        <p:txBody>
          <a:bodyPr/>
          <a:lstStyle/>
          <a:p>
            <a:fld id="{BAA13DE7-BBC6-4F63-9B92-4BD2642FA38E}" type="datetime1">
              <a:rPr lang="en-US" smtClean="0"/>
              <a:t>11/11/2014</a:t>
            </a:fld>
            <a:endParaRPr lang="en-US"/>
          </a:p>
        </p:txBody>
      </p:sp>
      <p:sp>
        <p:nvSpPr>
          <p:cNvPr id="5" name="Espace réservé du numéro de diapositive 4"/>
          <p:cNvSpPr>
            <a:spLocks noGrp="1"/>
          </p:cNvSpPr>
          <p:nvPr>
            <p:ph type="sldNum" sz="quarter" idx="12"/>
          </p:nvPr>
        </p:nvSpPr>
        <p:spPr/>
        <p:txBody>
          <a:bodyPr/>
          <a:lstStyle/>
          <a:p>
            <a:fld id="{D9AB3975-C750-564D-81DA-C9FB359902EB}" type="slidenum">
              <a:rPr lang="en-US" smtClean="0"/>
              <a:t>15</a:t>
            </a:fld>
            <a:endParaRPr lang="en-US"/>
          </a:p>
        </p:txBody>
      </p:sp>
    </p:spTree>
    <p:extLst>
      <p:ext uri="{BB962C8B-B14F-4D97-AF65-F5344CB8AC3E}">
        <p14:creationId xmlns:p14="http://schemas.microsoft.com/office/powerpoint/2010/main" val="188663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B615D1B-C0C6-494E-A169-99D80F945743}" type="datetime1">
              <a:rPr lang="en-US" smtClean="0"/>
              <a:t>11/11/2014</a:t>
            </a:fld>
            <a:endParaRPr lang="en-US"/>
          </a:p>
        </p:txBody>
      </p:sp>
      <p:sp>
        <p:nvSpPr>
          <p:cNvPr id="5" name="Slide Number Placeholder 4"/>
          <p:cNvSpPr>
            <a:spLocks noGrp="1"/>
          </p:cNvSpPr>
          <p:nvPr>
            <p:ph type="sldNum" sz="quarter" idx="12"/>
          </p:nvPr>
        </p:nvSpPr>
        <p:spPr/>
        <p:txBody>
          <a:bodyPr/>
          <a:lstStyle/>
          <a:p>
            <a:fld id="{D9AB3975-C750-564D-81DA-C9FB359902EB}" type="slidenum">
              <a:rPr lang="en-US" smtClean="0"/>
              <a:t>16</a:t>
            </a:fld>
            <a:endParaRPr lang="en-US"/>
          </a:p>
        </p:txBody>
      </p:sp>
      <p:pic>
        <p:nvPicPr>
          <p:cNvPr id="6" name="Picture 5"/>
          <p:cNvPicPr>
            <a:picLocks noChangeAspect="1"/>
          </p:cNvPicPr>
          <p:nvPr/>
        </p:nvPicPr>
        <p:blipFill>
          <a:blip r:embed="rId2"/>
          <a:stretch>
            <a:fillRect/>
          </a:stretch>
        </p:blipFill>
        <p:spPr>
          <a:xfrm>
            <a:off x="762000" y="1282700"/>
            <a:ext cx="7620000" cy="4292600"/>
          </a:xfrm>
          <a:prstGeom prst="rect">
            <a:avLst/>
          </a:prstGeom>
        </p:spPr>
      </p:pic>
    </p:spTree>
    <p:extLst>
      <p:ext uri="{BB962C8B-B14F-4D97-AF65-F5344CB8AC3E}">
        <p14:creationId xmlns:p14="http://schemas.microsoft.com/office/powerpoint/2010/main" val="3610542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3031"/>
          </a:xfrm>
        </p:spPr>
        <p:txBody>
          <a:bodyPr>
            <a:normAutofit/>
          </a:bodyPr>
          <a:lstStyle/>
          <a:p>
            <a:r>
              <a:rPr lang="en-US" sz="4000" dirty="0" smtClean="0"/>
              <a:t>Motivation</a:t>
            </a:r>
            <a:endParaRPr lang="en-US" sz="4000" dirty="0"/>
          </a:p>
        </p:txBody>
      </p:sp>
      <p:sp>
        <p:nvSpPr>
          <p:cNvPr id="3" name="Content Placeholder 2"/>
          <p:cNvSpPr>
            <a:spLocks noGrp="1"/>
          </p:cNvSpPr>
          <p:nvPr>
            <p:ph idx="1"/>
          </p:nvPr>
        </p:nvSpPr>
        <p:spPr>
          <a:xfrm>
            <a:off x="346837" y="1430776"/>
            <a:ext cx="8723591" cy="5113751"/>
          </a:xfrm>
        </p:spPr>
        <p:txBody>
          <a:bodyPr>
            <a:normAutofit/>
          </a:bodyPr>
          <a:lstStyle/>
          <a:p>
            <a:pPr marL="0" indent="0">
              <a:buNone/>
            </a:pPr>
            <a:r>
              <a:rPr lang="en-US" sz="2400" dirty="0" smtClean="0"/>
              <a:t>Revolutions and Capital Cities</a:t>
            </a:r>
          </a:p>
          <a:p>
            <a:r>
              <a:rPr lang="en-US" sz="2400" dirty="0"/>
              <a:t>As the capital goes, so goes the country…</a:t>
            </a:r>
          </a:p>
          <a:p>
            <a:r>
              <a:rPr lang="en-US" sz="2400" dirty="0"/>
              <a:t>Historical example: 18th-19th century France</a:t>
            </a:r>
          </a:p>
          <a:p>
            <a:r>
              <a:rPr lang="en-US" sz="2400" dirty="0"/>
              <a:t>Contemporaneous examples: Ukraine, </a:t>
            </a:r>
            <a:r>
              <a:rPr lang="en-US" sz="2400" dirty="0" smtClean="0"/>
              <a:t>Thailand</a:t>
            </a:r>
          </a:p>
          <a:p>
            <a:pPr marL="0" indent="0">
              <a:buNone/>
            </a:pPr>
            <a:endParaRPr lang="en-US" sz="1200" dirty="0" smtClean="0"/>
          </a:p>
          <a:p>
            <a:pPr marL="0" indent="0">
              <a:buNone/>
            </a:pPr>
            <a:r>
              <a:rPr lang="en-US" sz="2400" dirty="0" smtClean="0"/>
              <a:t>Guess who have figured that out? Incumbents!</a:t>
            </a:r>
          </a:p>
          <a:p>
            <a:r>
              <a:rPr lang="en-US" sz="2400" dirty="0" smtClean="0"/>
              <a:t>Many examples of proposed and </a:t>
            </a:r>
            <a:r>
              <a:rPr lang="en-US" sz="2400" dirty="0"/>
              <a:t>undertaken </a:t>
            </a:r>
            <a:r>
              <a:rPr lang="en-US" sz="2400" dirty="0" smtClean="0"/>
              <a:t>relocations</a:t>
            </a:r>
          </a:p>
          <a:p>
            <a:pPr lvl="1"/>
            <a:r>
              <a:rPr lang="en-US" sz="2000" dirty="0"/>
              <a:t>Versailles, Brasilia, </a:t>
            </a:r>
            <a:r>
              <a:rPr lang="en-US" sz="2000" dirty="0" err="1" smtClean="0"/>
              <a:t>Naypyidaw</a:t>
            </a:r>
            <a:endParaRPr lang="en-US" sz="2000" dirty="0" smtClean="0"/>
          </a:p>
          <a:p>
            <a:r>
              <a:rPr lang="en-US" sz="2400" dirty="0" smtClean="0"/>
              <a:t>In general, protection is an (explicit or disguised) goal</a:t>
            </a:r>
          </a:p>
          <a:p>
            <a:r>
              <a:rPr lang="en-US" sz="2400" dirty="0" smtClean="0"/>
              <a:t>Policies discouraging </a:t>
            </a:r>
            <a:r>
              <a:rPr lang="en-US" sz="2400" dirty="0"/>
              <a:t>migration to </a:t>
            </a:r>
            <a:r>
              <a:rPr lang="en-US" sz="2400" dirty="0" smtClean="0"/>
              <a:t>cities are also common</a:t>
            </a:r>
            <a:endParaRPr lang="en-US" sz="2400" dirty="0"/>
          </a:p>
          <a:p>
            <a:pPr lvl="1"/>
            <a:r>
              <a:rPr lang="en-US" sz="2000" dirty="0" smtClean="0"/>
              <a:t>Vietnam, China, Cambodia (under the </a:t>
            </a:r>
            <a:r>
              <a:rPr lang="en-US" sz="2000" dirty="0"/>
              <a:t>Khmer </a:t>
            </a:r>
            <a:r>
              <a:rPr lang="en-US" sz="2000" dirty="0" smtClean="0"/>
              <a:t>Rouge</a:t>
            </a:r>
            <a:r>
              <a:rPr lang="pt-BR" sz="2000" dirty="0" smtClean="0"/>
              <a:t>)</a:t>
            </a:r>
            <a:endParaRPr lang="en-US" sz="2000" dirty="0"/>
          </a:p>
        </p:txBody>
      </p:sp>
      <p:sp>
        <p:nvSpPr>
          <p:cNvPr id="4" name="Espace réservé de la date 3"/>
          <p:cNvSpPr>
            <a:spLocks noGrp="1"/>
          </p:cNvSpPr>
          <p:nvPr>
            <p:ph type="dt" sz="half" idx="10"/>
          </p:nvPr>
        </p:nvSpPr>
        <p:spPr/>
        <p:txBody>
          <a:bodyPr/>
          <a:lstStyle/>
          <a:p>
            <a:fld id="{C3E5EE3C-6121-4275-8607-40A22AADA016}" type="datetime1">
              <a:rPr lang="en-US" smtClean="0"/>
              <a:t>11/11/2014</a:t>
            </a:fld>
            <a:endParaRPr lang="en-US"/>
          </a:p>
        </p:txBody>
      </p:sp>
      <p:sp>
        <p:nvSpPr>
          <p:cNvPr id="5" name="Espace réservé du numéro de diapositive 4"/>
          <p:cNvSpPr>
            <a:spLocks noGrp="1"/>
          </p:cNvSpPr>
          <p:nvPr>
            <p:ph type="sldNum" sz="quarter" idx="12"/>
          </p:nvPr>
        </p:nvSpPr>
        <p:spPr/>
        <p:txBody>
          <a:bodyPr/>
          <a:lstStyle/>
          <a:p>
            <a:fld id="{D9AB3975-C750-564D-81DA-C9FB359902EB}" type="slidenum">
              <a:rPr lang="en-US" smtClean="0"/>
              <a:t>17</a:t>
            </a:fld>
            <a:endParaRPr lang="en-US"/>
          </a:p>
        </p:txBody>
      </p:sp>
    </p:spTree>
    <p:extLst>
      <p:ext uri="{BB962C8B-B14F-4D97-AF65-F5344CB8AC3E}">
        <p14:creationId xmlns:p14="http://schemas.microsoft.com/office/powerpoint/2010/main" val="603439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0450"/>
          </a:xfrm>
        </p:spPr>
        <p:txBody>
          <a:bodyPr>
            <a:normAutofit/>
          </a:bodyPr>
          <a:lstStyle/>
          <a:p>
            <a:r>
              <a:rPr lang="en-US" sz="4000" dirty="0" smtClean="0"/>
              <a:t>What We Do</a:t>
            </a:r>
            <a:endParaRPr lang="en-US" sz="4000" dirty="0"/>
          </a:p>
        </p:txBody>
      </p:sp>
      <p:sp>
        <p:nvSpPr>
          <p:cNvPr id="3" name="Content Placeholder 2"/>
          <p:cNvSpPr>
            <a:spLocks noGrp="1"/>
          </p:cNvSpPr>
          <p:nvPr>
            <p:ph idx="1"/>
          </p:nvPr>
        </p:nvSpPr>
        <p:spPr>
          <a:xfrm>
            <a:off x="457200" y="1292352"/>
            <a:ext cx="8406384" cy="4833811"/>
          </a:xfrm>
        </p:spPr>
        <p:txBody>
          <a:bodyPr>
            <a:normAutofit/>
          </a:bodyPr>
          <a:lstStyle/>
          <a:p>
            <a:r>
              <a:rPr lang="en-US" sz="2800" dirty="0" smtClean="0"/>
              <a:t>We study the link between capital cities, conflict, and governance</a:t>
            </a:r>
          </a:p>
          <a:p>
            <a:pPr lvl="1"/>
            <a:r>
              <a:rPr lang="en-US" sz="2400" dirty="0"/>
              <a:t>Key assumption: proximity to the capital increases the threat posed by </a:t>
            </a:r>
            <a:r>
              <a:rPr lang="en-US" sz="2400" dirty="0" smtClean="0"/>
              <a:t>rebellions</a:t>
            </a:r>
          </a:p>
          <a:p>
            <a:pPr lvl="1"/>
            <a:endParaRPr lang="en-US" sz="2400" dirty="0" smtClean="0"/>
          </a:p>
          <a:p>
            <a:r>
              <a:rPr lang="en-US" sz="2800" dirty="0" smtClean="0"/>
              <a:t>Part of a broader agenda looking at the impact of the spatial distribution of people (relative to the seat of political power) on quality of governance</a:t>
            </a:r>
          </a:p>
        </p:txBody>
      </p:sp>
      <p:sp>
        <p:nvSpPr>
          <p:cNvPr id="4" name="Espace réservé de la date 3"/>
          <p:cNvSpPr>
            <a:spLocks noGrp="1"/>
          </p:cNvSpPr>
          <p:nvPr>
            <p:ph type="dt" sz="half" idx="10"/>
          </p:nvPr>
        </p:nvSpPr>
        <p:spPr/>
        <p:txBody>
          <a:bodyPr/>
          <a:lstStyle/>
          <a:p>
            <a:fld id="{C46A394A-6885-4C12-A886-7CFAA8284E15}" type="datetime1">
              <a:rPr lang="en-US" smtClean="0"/>
              <a:t>11/11/2014</a:t>
            </a:fld>
            <a:endParaRPr lang="en-US"/>
          </a:p>
        </p:txBody>
      </p:sp>
      <p:sp>
        <p:nvSpPr>
          <p:cNvPr id="5" name="Espace réservé du numéro de diapositive 4"/>
          <p:cNvSpPr>
            <a:spLocks noGrp="1"/>
          </p:cNvSpPr>
          <p:nvPr>
            <p:ph type="sldNum" sz="quarter" idx="12"/>
          </p:nvPr>
        </p:nvSpPr>
        <p:spPr/>
        <p:txBody>
          <a:bodyPr/>
          <a:lstStyle/>
          <a:p>
            <a:fld id="{D9AB3975-C750-564D-81DA-C9FB359902EB}" type="slidenum">
              <a:rPr lang="en-US" smtClean="0"/>
              <a:t>18</a:t>
            </a:fld>
            <a:endParaRPr lang="en-US"/>
          </a:p>
        </p:txBody>
      </p:sp>
    </p:spTree>
    <p:extLst>
      <p:ext uri="{BB962C8B-B14F-4D97-AF65-F5344CB8AC3E}">
        <p14:creationId xmlns:p14="http://schemas.microsoft.com/office/powerpoint/2010/main" val="13246102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7861"/>
          </a:xfrm>
        </p:spPr>
        <p:txBody>
          <a:bodyPr>
            <a:normAutofit/>
          </a:bodyPr>
          <a:lstStyle/>
          <a:p>
            <a:r>
              <a:rPr lang="en-US" sz="4000" dirty="0" smtClean="0"/>
              <a:t>Capital Cities and Conflict</a:t>
            </a:r>
            <a:endParaRPr lang="en-US" sz="4000" dirty="0"/>
          </a:p>
        </p:txBody>
      </p:sp>
      <p:sp>
        <p:nvSpPr>
          <p:cNvPr id="3" name="Content Placeholder 2"/>
          <p:cNvSpPr>
            <a:spLocks noGrp="1"/>
          </p:cNvSpPr>
          <p:nvPr>
            <p:ph idx="1"/>
          </p:nvPr>
        </p:nvSpPr>
        <p:spPr>
          <a:xfrm>
            <a:off x="457200" y="1511808"/>
            <a:ext cx="8467344" cy="4754880"/>
          </a:xfrm>
        </p:spPr>
        <p:txBody>
          <a:bodyPr>
            <a:noAutofit/>
          </a:bodyPr>
          <a:lstStyle/>
          <a:p>
            <a:pPr marL="0" indent="0">
              <a:buNone/>
            </a:pPr>
            <a:r>
              <a:rPr lang="en-US" sz="2400" b="1" dirty="0" smtClean="0"/>
              <a:t>Prediction 1:</a:t>
            </a:r>
            <a:r>
              <a:rPr lang="en-US" sz="2400" dirty="0"/>
              <a:t> </a:t>
            </a:r>
            <a:endParaRPr lang="en-US" sz="2400" dirty="0" smtClean="0"/>
          </a:p>
          <a:p>
            <a:pPr marL="0" indent="0">
              <a:buNone/>
            </a:pPr>
            <a:r>
              <a:rPr lang="en-US" sz="2400" dirty="0" smtClean="0"/>
              <a:t>Conflict </a:t>
            </a:r>
            <a:r>
              <a:rPr lang="en-US" sz="2400" dirty="0"/>
              <a:t>is more likely to emerge closer to the capital city.</a:t>
            </a:r>
          </a:p>
          <a:p>
            <a:pPr marL="0" indent="0">
              <a:buNone/>
            </a:pPr>
            <a:endParaRPr lang="en-US" sz="2400" dirty="0" smtClean="0"/>
          </a:p>
          <a:p>
            <a:pPr marL="0" indent="0">
              <a:buNone/>
            </a:pPr>
            <a:r>
              <a:rPr lang="en-US" sz="2400" dirty="0" smtClean="0"/>
              <a:t>Why?</a:t>
            </a:r>
          </a:p>
          <a:p>
            <a:r>
              <a:rPr lang="en-US" sz="2400" dirty="0" smtClean="0"/>
              <a:t>It is cheaper to buy stability from those in faraway places: small amount of extra rents keeps them quiet.</a:t>
            </a:r>
          </a:p>
          <a:p>
            <a:endParaRPr lang="en-US" sz="2400" dirty="0"/>
          </a:p>
          <a:p>
            <a:pPr marL="0" indent="0">
              <a:buNone/>
            </a:pPr>
            <a:r>
              <a:rPr lang="en-US" sz="2400" dirty="0" smtClean="0"/>
              <a:t>Note:</a:t>
            </a:r>
          </a:p>
          <a:p>
            <a:r>
              <a:rPr lang="en-US" sz="2400" dirty="0" smtClean="0"/>
              <a:t>This goes against what one would expect from a “state capacity” view</a:t>
            </a:r>
            <a:endParaRPr lang="en-US" sz="2400" dirty="0"/>
          </a:p>
        </p:txBody>
      </p:sp>
      <p:sp>
        <p:nvSpPr>
          <p:cNvPr id="4" name="Espace réservé de la date 3"/>
          <p:cNvSpPr>
            <a:spLocks noGrp="1"/>
          </p:cNvSpPr>
          <p:nvPr>
            <p:ph type="dt" sz="half" idx="10"/>
          </p:nvPr>
        </p:nvSpPr>
        <p:spPr/>
        <p:txBody>
          <a:bodyPr/>
          <a:lstStyle/>
          <a:p>
            <a:fld id="{8B3D9184-C32F-4ED4-8032-86A71A1E404C}" type="datetime1">
              <a:rPr lang="en-US" smtClean="0"/>
              <a:t>11/11/2014</a:t>
            </a:fld>
            <a:endParaRPr lang="en-US"/>
          </a:p>
        </p:txBody>
      </p:sp>
      <p:sp>
        <p:nvSpPr>
          <p:cNvPr id="5" name="Espace réservé du numéro de diapositive 4"/>
          <p:cNvSpPr>
            <a:spLocks noGrp="1"/>
          </p:cNvSpPr>
          <p:nvPr>
            <p:ph type="sldNum" sz="quarter" idx="12"/>
          </p:nvPr>
        </p:nvSpPr>
        <p:spPr/>
        <p:txBody>
          <a:bodyPr/>
          <a:lstStyle/>
          <a:p>
            <a:fld id="{D9AB3975-C750-564D-81DA-C9FB359902EB}" type="slidenum">
              <a:rPr lang="en-US" smtClean="0"/>
              <a:t>19</a:t>
            </a:fld>
            <a:endParaRPr lang="en-US"/>
          </a:p>
        </p:txBody>
      </p:sp>
    </p:spTree>
    <p:extLst>
      <p:ext uri="{BB962C8B-B14F-4D97-AF65-F5344CB8AC3E}">
        <p14:creationId xmlns:p14="http://schemas.microsoft.com/office/powerpoint/2010/main" val="203137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781"/>
            <a:ext cx="8229600" cy="789140"/>
          </a:xfrm>
        </p:spPr>
        <p:txBody>
          <a:bodyPr>
            <a:normAutofit/>
          </a:bodyPr>
          <a:lstStyle/>
          <a:p>
            <a:r>
              <a:rPr lang="en-US" sz="4000" dirty="0" smtClean="0"/>
              <a:t>Motivation</a:t>
            </a:r>
            <a:endParaRPr lang="en-US" sz="4000" dirty="0"/>
          </a:p>
        </p:txBody>
      </p:sp>
      <p:sp>
        <p:nvSpPr>
          <p:cNvPr id="3" name="Content Placeholder 2"/>
          <p:cNvSpPr>
            <a:spLocks noGrp="1"/>
          </p:cNvSpPr>
          <p:nvPr>
            <p:ph idx="1"/>
          </p:nvPr>
        </p:nvSpPr>
        <p:spPr>
          <a:xfrm>
            <a:off x="457200" y="1553227"/>
            <a:ext cx="8229600" cy="4559474"/>
          </a:xfrm>
        </p:spPr>
        <p:txBody>
          <a:bodyPr>
            <a:normAutofit/>
          </a:bodyPr>
          <a:lstStyle/>
          <a:p>
            <a:pPr marL="0" indent="0">
              <a:buNone/>
            </a:pPr>
            <a:r>
              <a:rPr lang="en-US" sz="2400" dirty="0" smtClean="0"/>
              <a:t>Understanding Governance:</a:t>
            </a:r>
          </a:p>
          <a:p>
            <a:pPr marL="0" indent="0" algn="ctr">
              <a:buNone/>
            </a:pPr>
            <a:r>
              <a:rPr lang="en-US" sz="2400" dirty="0"/>
              <a:t>	</a:t>
            </a:r>
            <a:r>
              <a:rPr lang="en-US" sz="2400" dirty="0" smtClean="0"/>
              <a:t>What constraints governments?</a:t>
            </a:r>
          </a:p>
          <a:p>
            <a:pPr marL="0" indent="0" algn="ctr">
              <a:buNone/>
            </a:pPr>
            <a:r>
              <a:rPr lang="en-US" sz="2400" dirty="0" smtClean="0"/>
              <a:t> Elections</a:t>
            </a:r>
          </a:p>
          <a:p>
            <a:pPr marL="0" indent="0" algn="ctr">
              <a:buNone/>
            </a:pPr>
            <a:r>
              <a:rPr lang="en-US" sz="2400" dirty="0" smtClean="0"/>
              <a:t>Legislature</a:t>
            </a:r>
          </a:p>
          <a:p>
            <a:pPr marL="0" indent="0" algn="ctr">
              <a:buNone/>
            </a:pPr>
            <a:r>
              <a:rPr lang="en-US" sz="2400" dirty="0" smtClean="0"/>
              <a:t>Courts</a:t>
            </a:r>
          </a:p>
          <a:p>
            <a:pPr marL="0" indent="0" algn="ctr">
              <a:buNone/>
            </a:pPr>
            <a:r>
              <a:rPr lang="en-US" sz="2400" dirty="0" smtClean="0"/>
              <a:t>Media</a:t>
            </a:r>
          </a:p>
          <a:p>
            <a:pPr marL="0" indent="0">
              <a:buNone/>
            </a:pPr>
            <a:endParaRPr lang="en-US" sz="2400" dirty="0" smtClean="0"/>
          </a:p>
        </p:txBody>
      </p:sp>
      <p:sp>
        <p:nvSpPr>
          <p:cNvPr id="4" name="Espace réservé de la date 3"/>
          <p:cNvSpPr>
            <a:spLocks noGrp="1"/>
          </p:cNvSpPr>
          <p:nvPr>
            <p:ph type="dt" sz="half" idx="10"/>
          </p:nvPr>
        </p:nvSpPr>
        <p:spPr/>
        <p:txBody>
          <a:bodyPr/>
          <a:lstStyle/>
          <a:p>
            <a:fld id="{17E374C9-8277-47CC-B2E3-DA5D7AD86515}" type="datetime1">
              <a:rPr lang="en-US" smtClean="0"/>
              <a:t>11/11/2014</a:t>
            </a:fld>
            <a:endParaRPr lang="en-US"/>
          </a:p>
        </p:txBody>
      </p:sp>
      <p:sp>
        <p:nvSpPr>
          <p:cNvPr id="5" name="Espace réservé du numéro de diapositive 4"/>
          <p:cNvSpPr>
            <a:spLocks noGrp="1"/>
          </p:cNvSpPr>
          <p:nvPr>
            <p:ph type="sldNum" sz="quarter" idx="12"/>
          </p:nvPr>
        </p:nvSpPr>
        <p:spPr/>
        <p:txBody>
          <a:bodyPr/>
          <a:lstStyle/>
          <a:p>
            <a:fld id="{D9AB3975-C750-564D-81DA-C9FB359902EB}" type="slidenum">
              <a:rPr lang="en-US" smtClean="0"/>
              <a:t>2</a:t>
            </a:fld>
            <a:endParaRPr lang="en-US" dirty="0"/>
          </a:p>
        </p:txBody>
      </p:sp>
      <p:pic>
        <p:nvPicPr>
          <p:cNvPr id="7" name="Picture 6"/>
          <p:cNvPicPr>
            <a:picLocks noChangeAspect="1"/>
          </p:cNvPicPr>
          <p:nvPr/>
        </p:nvPicPr>
        <p:blipFill>
          <a:blip r:embed="rId2"/>
          <a:stretch>
            <a:fillRect/>
          </a:stretch>
        </p:blipFill>
        <p:spPr>
          <a:xfrm>
            <a:off x="457200" y="4295775"/>
            <a:ext cx="3352800" cy="2425700"/>
          </a:xfrm>
          <a:prstGeom prst="rect">
            <a:avLst/>
          </a:prstGeom>
        </p:spPr>
      </p:pic>
      <p:pic>
        <p:nvPicPr>
          <p:cNvPr id="8" name="Picture 7"/>
          <p:cNvPicPr>
            <a:picLocks noChangeAspect="1"/>
          </p:cNvPicPr>
          <p:nvPr/>
        </p:nvPicPr>
        <p:blipFill>
          <a:blip r:embed="rId3"/>
          <a:stretch>
            <a:fillRect/>
          </a:stretch>
        </p:blipFill>
        <p:spPr>
          <a:xfrm>
            <a:off x="4660900" y="4318000"/>
            <a:ext cx="3606800" cy="2247900"/>
          </a:xfrm>
          <a:prstGeom prst="rect">
            <a:avLst/>
          </a:prstGeom>
        </p:spPr>
      </p:pic>
      <p:pic>
        <p:nvPicPr>
          <p:cNvPr id="9" name="Picture 8"/>
          <p:cNvPicPr>
            <a:picLocks noChangeAspect="1"/>
          </p:cNvPicPr>
          <p:nvPr/>
        </p:nvPicPr>
        <p:blipFill>
          <a:blip r:embed="rId4"/>
          <a:stretch>
            <a:fillRect/>
          </a:stretch>
        </p:blipFill>
        <p:spPr>
          <a:xfrm>
            <a:off x="4660900" y="4295775"/>
            <a:ext cx="3099816" cy="2421731"/>
          </a:xfrm>
          <a:prstGeom prst="rect">
            <a:avLst/>
          </a:prstGeom>
        </p:spPr>
      </p:pic>
      <p:pic>
        <p:nvPicPr>
          <p:cNvPr id="11" name="Picture 10"/>
          <p:cNvPicPr>
            <a:picLocks noChangeAspect="1"/>
          </p:cNvPicPr>
          <p:nvPr/>
        </p:nvPicPr>
        <p:blipFill>
          <a:blip r:embed="rId5"/>
          <a:stretch>
            <a:fillRect/>
          </a:stretch>
        </p:blipFill>
        <p:spPr>
          <a:xfrm>
            <a:off x="4013200" y="4591050"/>
            <a:ext cx="3530600" cy="1765300"/>
          </a:xfrm>
          <a:prstGeom prst="rect">
            <a:avLst/>
          </a:prstGeom>
        </p:spPr>
      </p:pic>
      <p:pic>
        <p:nvPicPr>
          <p:cNvPr id="12" name="Picture 11"/>
          <p:cNvPicPr>
            <a:picLocks noChangeAspect="1"/>
          </p:cNvPicPr>
          <p:nvPr/>
        </p:nvPicPr>
        <p:blipFill>
          <a:blip r:embed="rId6"/>
          <a:stretch>
            <a:fillRect/>
          </a:stretch>
        </p:blipFill>
        <p:spPr>
          <a:xfrm>
            <a:off x="4083050" y="4925799"/>
            <a:ext cx="3467100" cy="1430551"/>
          </a:xfrm>
          <a:prstGeom prst="rect">
            <a:avLst/>
          </a:prstGeom>
        </p:spPr>
      </p:pic>
    </p:spTree>
    <p:extLst>
      <p:ext uri="{BB962C8B-B14F-4D97-AF65-F5344CB8AC3E}">
        <p14:creationId xmlns:p14="http://schemas.microsoft.com/office/powerpoint/2010/main" val="23735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7861"/>
          </a:xfrm>
        </p:spPr>
        <p:txBody>
          <a:bodyPr>
            <a:normAutofit/>
          </a:bodyPr>
          <a:lstStyle/>
          <a:p>
            <a:r>
              <a:rPr lang="en-US" sz="4000" dirty="0" smtClean="0"/>
              <a:t>Capital Cities and Conflict</a:t>
            </a:r>
            <a:endParaRPr lang="en-US" sz="4000" dirty="0"/>
          </a:p>
        </p:txBody>
      </p:sp>
      <p:sp>
        <p:nvSpPr>
          <p:cNvPr id="3" name="Content Placeholder 2"/>
          <p:cNvSpPr>
            <a:spLocks noGrp="1"/>
          </p:cNvSpPr>
          <p:nvPr>
            <p:ph idx="1"/>
          </p:nvPr>
        </p:nvSpPr>
        <p:spPr>
          <a:xfrm>
            <a:off x="457200" y="1511808"/>
            <a:ext cx="8467344" cy="4754880"/>
          </a:xfrm>
        </p:spPr>
        <p:txBody>
          <a:bodyPr>
            <a:noAutofit/>
          </a:bodyPr>
          <a:lstStyle/>
          <a:p>
            <a:pPr marL="0" indent="0">
              <a:buNone/>
            </a:pPr>
            <a:r>
              <a:rPr lang="en-US" sz="2400" b="1" dirty="0" smtClean="0"/>
              <a:t>Prediction 2:</a:t>
            </a:r>
            <a:r>
              <a:rPr lang="en-US" sz="2400" dirty="0" smtClean="0"/>
              <a:t> </a:t>
            </a:r>
          </a:p>
          <a:p>
            <a:pPr marL="0" indent="0">
              <a:buNone/>
            </a:pPr>
            <a:r>
              <a:rPr lang="en-US" sz="2400" dirty="0" smtClean="0"/>
              <a:t>Conflict </a:t>
            </a:r>
            <a:r>
              <a:rPr lang="en-US" sz="2400" dirty="0"/>
              <a:t>that emerges close to the capital is more dangerous to incumbents</a:t>
            </a:r>
            <a:r>
              <a:rPr lang="en-US" sz="2400" dirty="0" smtClean="0"/>
              <a:t>.</a:t>
            </a:r>
          </a:p>
          <a:p>
            <a:pPr marL="0" indent="0">
              <a:buNone/>
            </a:pPr>
            <a:endParaRPr lang="en-US" sz="2400" dirty="0" smtClean="0"/>
          </a:p>
          <a:p>
            <a:pPr marL="0" indent="0">
              <a:buNone/>
            </a:pPr>
            <a:r>
              <a:rPr lang="en-US" sz="2400" dirty="0" smtClean="0"/>
              <a:t>Note: </a:t>
            </a:r>
          </a:p>
          <a:p>
            <a:r>
              <a:rPr lang="en-US" sz="2400" dirty="0" smtClean="0"/>
              <a:t>Elite optimally chooses to live with a higher probability of conflict close to the capital, </a:t>
            </a:r>
            <a:r>
              <a:rPr lang="en-US" sz="2400" i="1" dirty="0" smtClean="0"/>
              <a:t>even though it is more dangerous.</a:t>
            </a:r>
          </a:p>
          <a:p>
            <a:endParaRPr lang="en-US" sz="2400" dirty="0"/>
          </a:p>
        </p:txBody>
      </p:sp>
      <p:sp>
        <p:nvSpPr>
          <p:cNvPr id="4" name="Espace réservé de la date 3"/>
          <p:cNvSpPr>
            <a:spLocks noGrp="1"/>
          </p:cNvSpPr>
          <p:nvPr>
            <p:ph type="dt" sz="half" idx="10"/>
          </p:nvPr>
        </p:nvSpPr>
        <p:spPr/>
        <p:txBody>
          <a:bodyPr/>
          <a:lstStyle/>
          <a:p>
            <a:fld id="{8B3D9184-C32F-4ED4-8032-86A71A1E404C}" type="datetime1">
              <a:rPr lang="en-US" smtClean="0"/>
              <a:t>11/11/2014</a:t>
            </a:fld>
            <a:endParaRPr lang="en-US"/>
          </a:p>
        </p:txBody>
      </p:sp>
      <p:sp>
        <p:nvSpPr>
          <p:cNvPr id="5" name="Espace réservé du numéro de diapositive 4"/>
          <p:cNvSpPr>
            <a:spLocks noGrp="1"/>
          </p:cNvSpPr>
          <p:nvPr>
            <p:ph type="sldNum" sz="quarter" idx="12"/>
          </p:nvPr>
        </p:nvSpPr>
        <p:spPr/>
        <p:txBody>
          <a:bodyPr/>
          <a:lstStyle/>
          <a:p>
            <a:fld id="{D9AB3975-C750-564D-81DA-C9FB359902EB}" type="slidenum">
              <a:rPr lang="en-US" smtClean="0"/>
              <a:t>20</a:t>
            </a:fld>
            <a:endParaRPr lang="en-US"/>
          </a:p>
        </p:txBody>
      </p:sp>
    </p:spTree>
    <p:extLst>
      <p:ext uri="{BB962C8B-B14F-4D97-AF65-F5344CB8AC3E}">
        <p14:creationId xmlns:p14="http://schemas.microsoft.com/office/powerpoint/2010/main" val="249138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7861"/>
          </a:xfrm>
        </p:spPr>
        <p:txBody>
          <a:bodyPr>
            <a:normAutofit/>
          </a:bodyPr>
          <a:lstStyle/>
          <a:p>
            <a:r>
              <a:rPr lang="en-US" sz="4000" dirty="0" smtClean="0"/>
              <a:t>Capital Cities and </a:t>
            </a:r>
            <a:r>
              <a:rPr lang="en-US" sz="4000" dirty="0" err="1" smtClean="0"/>
              <a:t>Misgovernance</a:t>
            </a:r>
            <a:endParaRPr lang="en-US" sz="4000" dirty="0"/>
          </a:p>
        </p:txBody>
      </p:sp>
      <p:sp>
        <p:nvSpPr>
          <p:cNvPr id="3" name="Content Placeholder 2"/>
          <p:cNvSpPr>
            <a:spLocks noGrp="1"/>
          </p:cNvSpPr>
          <p:nvPr>
            <p:ph idx="1"/>
          </p:nvPr>
        </p:nvSpPr>
        <p:spPr>
          <a:xfrm>
            <a:off x="457200" y="1524000"/>
            <a:ext cx="8467344" cy="4925568"/>
          </a:xfrm>
        </p:spPr>
        <p:txBody>
          <a:bodyPr>
            <a:noAutofit/>
          </a:bodyPr>
          <a:lstStyle/>
          <a:p>
            <a:pPr marL="0" indent="0">
              <a:buNone/>
            </a:pPr>
            <a:r>
              <a:rPr lang="en-US" sz="2400" b="1" dirty="0" smtClean="0"/>
              <a:t>Prediction 3</a:t>
            </a:r>
            <a:r>
              <a:rPr lang="en-US" sz="2400" dirty="0" smtClean="0"/>
              <a:t>: Isolated </a:t>
            </a:r>
            <a:r>
              <a:rPr lang="en-US" sz="2400" dirty="0"/>
              <a:t>capital cities are associated with </a:t>
            </a:r>
            <a:r>
              <a:rPr lang="en-US" sz="2400" dirty="0" err="1"/>
              <a:t>misgovernance</a:t>
            </a:r>
            <a:r>
              <a:rPr lang="en-US" sz="2400" dirty="0" smtClean="0"/>
              <a:t>.</a:t>
            </a:r>
          </a:p>
          <a:p>
            <a:pPr marL="0" indent="0">
              <a:buNone/>
            </a:pPr>
            <a:endParaRPr lang="en-US" sz="2400" dirty="0"/>
          </a:p>
          <a:p>
            <a:pPr marL="0" indent="0">
              <a:buNone/>
            </a:pPr>
            <a:r>
              <a:rPr lang="en-US" sz="2400" dirty="0" smtClean="0"/>
              <a:t>Why?</a:t>
            </a:r>
            <a:endParaRPr lang="en-US" sz="2400" dirty="0"/>
          </a:p>
          <a:p>
            <a:pPr>
              <a:buFontTx/>
              <a:buChar char="-"/>
            </a:pPr>
            <a:r>
              <a:rPr lang="en-US" sz="2400" dirty="0" smtClean="0"/>
              <a:t>More isolation lets incumbents grab more rents, hence increases cost of sharing power </a:t>
            </a:r>
          </a:p>
          <a:p>
            <a:pPr>
              <a:buFontTx/>
              <a:buChar char="-"/>
            </a:pPr>
            <a:r>
              <a:rPr lang="en-US" sz="2400" dirty="0" smtClean="0"/>
              <a:t>Worse governance decreases output, and reduces the cost of further (inefficient) isolation</a:t>
            </a:r>
          </a:p>
          <a:p>
            <a:pPr>
              <a:buFontTx/>
              <a:buChar char="-"/>
            </a:pPr>
            <a:r>
              <a:rPr lang="en-US" sz="2400" dirty="0" smtClean="0"/>
              <a:t>In sum: more isolation is associated with less accountability and worse governance</a:t>
            </a:r>
          </a:p>
        </p:txBody>
      </p:sp>
      <p:sp>
        <p:nvSpPr>
          <p:cNvPr id="4" name="Espace réservé de la date 3"/>
          <p:cNvSpPr>
            <a:spLocks noGrp="1"/>
          </p:cNvSpPr>
          <p:nvPr>
            <p:ph type="dt" sz="half" idx="10"/>
          </p:nvPr>
        </p:nvSpPr>
        <p:spPr/>
        <p:txBody>
          <a:bodyPr/>
          <a:lstStyle/>
          <a:p>
            <a:fld id="{A49E9B2B-31A6-445E-B265-782D656C1BDD}" type="datetime1">
              <a:rPr lang="en-US" smtClean="0"/>
              <a:t>11/11/2014</a:t>
            </a:fld>
            <a:endParaRPr lang="en-US"/>
          </a:p>
        </p:txBody>
      </p:sp>
      <p:sp>
        <p:nvSpPr>
          <p:cNvPr id="5" name="Espace réservé du numéro de diapositive 4"/>
          <p:cNvSpPr>
            <a:spLocks noGrp="1"/>
          </p:cNvSpPr>
          <p:nvPr>
            <p:ph type="sldNum" sz="quarter" idx="12"/>
          </p:nvPr>
        </p:nvSpPr>
        <p:spPr/>
        <p:txBody>
          <a:bodyPr/>
          <a:lstStyle/>
          <a:p>
            <a:fld id="{D9AB3975-C750-564D-81DA-C9FB359902EB}" type="slidenum">
              <a:rPr lang="en-US" smtClean="0"/>
              <a:t>21</a:t>
            </a:fld>
            <a:endParaRPr lang="en-US"/>
          </a:p>
        </p:txBody>
      </p:sp>
    </p:spTree>
    <p:extLst>
      <p:ext uri="{BB962C8B-B14F-4D97-AF65-F5344CB8AC3E}">
        <p14:creationId xmlns:p14="http://schemas.microsoft.com/office/powerpoint/2010/main" val="14638200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05522"/>
          </a:xfrm>
        </p:spPr>
        <p:txBody>
          <a:bodyPr>
            <a:normAutofit/>
          </a:bodyPr>
          <a:lstStyle/>
          <a:p>
            <a:r>
              <a:rPr lang="en-US" sz="4000" dirty="0" smtClean="0"/>
              <a:t>Data</a:t>
            </a:r>
            <a:endParaRPr lang="en-US" sz="4000" dirty="0"/>
          </a:p>
        </p:txBody>
      </p:sp>
      <p:sp>
        <p:nvSpPr>
          <p:cNvPr id="3" name="Content Placeholder 2"/>
          <p:cNvSpPr>
            <a:spLocks noGrp="1"/>
          </p:cNvSpPr>
          <p:nvPr>
            <p:ph idx="1"/>
          </p:nvPr>
        </p:nvSpPr>
        <p:spPr/>
        <p:txBody>
          <a:bodyPr>
            <a:normAutofit/>
          </a:bodyPr>
          <a:lstStyle/>
          <a:p>
            <a:pPr marL="0" indent="0">
              <a:buNone/>
            </a:pPr>
            <a:r>
              <a:rPr lang="en-US" sz="2400" dirty="0" smtClean="0"/>
              <a:t>Conflict:</a:t>
            </a:r>
          </a:p>
          <a:p>
            <a:r>
              <a:rPr lang="fr-FR" sz="2400" dirty="0" smtClean="0"/>
              <a:t>PRIO-GRID data (</a:t>
            </a:r>
            <a:r>
              <a:rPr lang="fr-FR" sz="2400" dirty="0" err="1" smtClean="0"/>
              <a:t>Tollefsen</a:t>
            </a:r>
            <a:r>
              <a:rPr lang="fr-FR" sz="2400" dirty="0" smtClean="0"/>
              <a:t> Strand &amp; </a:t>
            </a:r>
            <a:r>
              <a:rPr lang="fr-FR" sz="2400" dirty="0" err="1" smtClean="0"/>
              <a:t>Buhaug</a:t>
            </a:r>
            <a:r>
              <a:rPr lang="fr-FR" sz="2400" dirty="0" smtClean="0"/>
              <a:t> 2012) at 0.5° x 0.5° </a:t>
            </a:r>
            <a:r>
              <a:rPr lang="fr-FR" sz="2400" dirty="0" err="1" smtClean="0"/>
              <a:t>cells</a:t>
            </a:r>
            <a:r>
              <a:rPr lang="fr-FR" sz="2400" dirty="0" smtClean="0"/>
              <a:t> (55km x 55km at </a:t>
            </a:r>
            <a:r>
              <a:rPr lang="fr-FR" sz="2400" dirty="0" err="1" smtClean="0"/>
              <a:t>equator</a:t>
            </a:r>
            <a:r>
              <a:rPr lang="fr-FR" sz="2400" dirty="0" smtClean="0"/>
              <a:t>)</a:t>
            </a:r>
          </a:p>
          <a:p>
            <a:pPr lvl="1"/>
            <a:r>
              <a:rPr lang="fr-FR" sz="2000" dirty="0" err="1" smtClean="0"/>
              <a:t>Each</a:t>
            </a:r>
            <a:r>
              <a:rPr lang="fr-FR" sz="2000" dirty="0" smtClean="0"/>
              <a:t> </a:t>
            </a:r>
            <a:r>
              <a:rPr lang="fr-FR" sz="2000" dirty="0" err="1" smtClean="0"/>
              <a:t>grid</a:t>
            </a:r>
            <a:r>
              <a:rPr lang="fr-FR" sz="2000" dirty="0" smtClean="0"/>
              <a:t> </a:t>
            </a:r>
            <a:r>
              <a:rPr lang="fr-FR" sz="2000" dirty="0" err="1" smtClean="0"/>
              <a:t>cell</a:t>
            </a:r>
            <a:r>
              <a:rPr lang="fr-FR" sz="2000" dirty="0" smtClean="0"/>
              <a:t> </a:t>
            </a:r>
            <a:r>
              <a:rPr lang="fr-FR" sz="2000" dirty="0" err="1" smtClean="0"/>
              <a:t>is</a:t>
            </a:r>
            <a:r>
              <a:rPr lang="fr-FR" sz="2000" dirty="0" smtClean="0"/>
              <a:t> </a:t>
            </a:r>
            <a:r>
              <a:rPr lang="fr-FR" sz="2000" dirty="0" err="1" smtClean="0"/>
              <a:t>assigned</a:t>
            </a:r>
            <a:r>
              <a:rPr lang="fr-FR" sz="2000" dirty="0" smtClean="0"/>
              <a:t> to one country</a:t>
            </a:r>
          </a:p>
          <a:p>
            <a:r>
              <a:rPr lang="fr-FR" sz="2400" dirty="0" err="1" smtClean="0"/>
              <a:t>Conflict</a:t>
            </a:r>
            <a:r>
              <a:rPr lang="fr-FR" sz="2400" dirty="0" smtClean="0"/>
              <a:t> </a:t>
            </a:r>
            <a:r>
              <a:rPr lang="fr-FR" sz="2400" dirty="0" err="1" smtClean="0"/>
              <a:t>dummy</a:t>
            </a:r>
            <a:r>
              <a:rPr lang="fr-FR" sz="2400" dirty="0" smtClean="0"/>
              <a:t> 1989-2008: </a:t>
            </a:r>
            <a:r>
              <a:rPr lang="fr-FR" sz="2400" dirty="0"/>
              <a:t>I</a:t>
            </a:r>
            <a:r>
              <a:rPr lang="fr-FR" sz="2400" dirty="0" smtClean="0"/>
              <a:t>n </a:t>
            </a:r>
            <a:r>
              <a:rPr lang="fr-FR" sz="2400" dirty="0" err="1" smtClean="0"/>
              <a:t>conflict</a:t>
            </a:r>
            <a:r>
              <a:rPr lang="fr-FR" sz="2400" dirty="0" smtClean="0"/>
              <a:t> zone (</a:t>
            </a:r>
            <a:r>
              <a:rPr lang="fr-FR" sz="2400" dirty="0" err="1" smtClean="0"/>
              <a:t>Hallberg</a:t>
            </a:r>
            <a:r>
              <a:rPr lang="fr-FR" sz="2400" dirty="0" smtClean="0"/>
              <a:t> 2012)</a:t>
            </a:r>
          </a:p>
          <a:p>
            <a:pPr lvl="1"/>
            <a:r>
              <a:rPr lang="fr-FR" sz="2000" dirty="0" smtClean="0"/>
              <a:t>Old variable (Raleigh et al 2006): </a:t>
            </a:r>
            <a:r>
              <a:rPr lang="fr-FR" sz="2000" dirty="0" err="1" smtClean="0"/>
              <a:t>less</a:t>
            </a:r>
            <a:r>
              <a:rPr lang="fr-FR" sz="2000" dirty="0" smtClean="0"/>
              <a:t> </a:t>
            </a:r>
            <a:r>
              <a:rPr lang="fr-FR" sz="2000" dirty="0" err="1" smtClean="0"/>
              <a:t>precise</a:t>
            </a:r>
            <a:r>
              <a:rPr lang="fr-FR" sz="2000" dirty="0" smtClean="0"/>
              <a:t> over time</a:t>
            </a:r>
          </a:p>
          <a:p>
            <a:r>
              <a:rPr lang="fr-FR" sz="2400" dirty="0" err="1" smtClean="0"/>
              <a:t>Conflict</a:t>
            </a:r>
            <a:r>
              <a:rPr lang="fr-FR" sz="2400" dirty="0" smtClean="0"/>
              <a:t> </a:t>
            </a:r>
            <a:r>
              <a:rPr lang="fr-FR" sz="2400" dirty="0" err="1" smtClean="0"/>
              <a:t>onset</a:t>
            </a:r>
            <a:r>
              <a:rPr lang="fr-FR" sz="2400" dirty="0" smtClean="0"/>
              <a:t>: Initial </a:t>
            </a:r>
            <a:r>
              <a:rPr lang="fr-FR" sz="2400" dirty="0" err="1" smtClean="0"/>
              <a:t>battle</a:t>
            </a:r>
            <a:r>
              <a:rPr lang="fr-FR" sz="2400" dirty="0" smtClean="0"/>
              <a:t> of </a:t>
            </a:r>
            <a:r>
              <a:rPr lang="fr-FR" sz="2400" dirty="0" err="1" smtClean="0"/>
              <a:t>intrastate</a:t>
            </a:r>
            <a:r>
              <a:rPr lang="fr-FR" sz="2400" dirty="0" smtClean="0"/>
              <a:t> </a:t>
            </a:r>
            <a:r>
              <a:rPr lang="fr-FR" sz="2400" dirty="0" err="1" smtClean="0"/>
              <a:t>conflict</a:t>
            </a:r>
            <a:r>
              <a:rPr lang="fr-FR" sz="2400" dirty="0" smtClean="0"/>
              <a:t> (</a:t>
            </a:r>
            <a:r>
              <a:rPr lang="fr-FR" sz="2400" dirty="0" err="1" smtClean="0"/>
              <a:t>Holtermann</a:t>
            </a:r>
            <a:r>
              <a:rPr lang="fr-FR" sz="2400" dirty="0" smtClean="0"/>
              <a:t>)</a:t>
            </a:r>
          </a:p>
          <a:p>
            <a:pPr marL="0" indent="0">
              <a:buNone/>
            </a:pPr>
            <a:r>
              <a:rPr lang="fr-FR" sz="2400" dirty="0" err="1" smtClean="0"/>
              <a:t>Other</a:t>
            </a:r>
            <a:r>
              <a:rPr lang="fr-FR" sz="2400" dirty="0" smtClean="0"/>
              <a:t>:</a:t>
            </a:r>
          </a:p>
          <a:p>
            <a:r>
              <a:rPr lang="fr-FR" sz="2400" dirty="0" smtClean="0"/>
              <a:t>Gross </a:t>
            </a:r>
            <a:r>
              <a:rPr lang="fr-FR" sz="2400" dirty="0" err="1" smtClean="0"/>
              <a:t>Cell</a:t>
            </a:r>
            <a:r>
              <a:rPr lang="fr-FR" sz="2400" dirty="0" smtClean="0"/>
              <a:t> Product (</a:t>
            </a:r>
            <a:r>
              <a:rPr lang="fr-FR" sz="2400" dirty="0" err="1" smtClean="0"/>
              <a:t>luminosity</a:t>
            </a:r>
            <a:r>
              <a:rPr lang="fr-FR" sz="2400" dirty="0" smtClean="0"/>
              <a:t>) &amp; population (90-95-00-05), </a:t>
            </a:r>
            <a:r>
              <a:rPr lang="fr-FR" sz="2400" dirty="0" err="1" smtClean="0"/>
              <a:t>climate</a:t>
            </a:r>
            <a:r>
              <a:rPr lang="fr-FR" sz="2400" dirty="0" smtClean="0"/>
              <a:t> &amp; terrain</a:t>
            </a:r>
            <a:r>
              <a:rPr lang="fr-FR" sz="2400" dirty="0"/>
              <a:t>.</a:t>
            </a:r>
            <a:endParaRPr lang="en-US" sz="2400" dirty="0"/>
          </a:p>
        </p:txBody>
      </p:sp>
      <p:sp>
        <p:nvSpPr>
          <p:cNvPr id="4" name="Espace réservé de la date 3"/>
          <p:cNvSpPr>
            <a:spLocks noGrp="1"/>
          </p:cNvSpPr>
          <p:nvPr>
            <p:ph type="dt" sz="half" idx="10"/>
          </p:nvPr>
        </p:nvSpPr>
        <p:spPr/>
        <p:txBody>
          <a:bodyPr/>
          <a:lstStyle/>
          <a:p>
            <a:fld id="{89CEFADB-5107-4B6B-8323-3BF9A21962E4}" type="datetime1">
              <a:rPr lang="en-US" smtClean="0"/>
              <a:t>11/11/2014</a:t>
            </a:fld>
            <a:endParaRPr lang="en-US"/>
          </a:p>
        </p:txBody>
      </p:sp>
      <p:sp>
        <p:nvSpPr>
          <p:cNvPr id="5" name="Espace réservé du numéro de diapositive 4"/>
          <p:cNvSpPr>
            <a:spLocks noGrp="1"/>
          </p:cNvSpPr>
          <p:nvPr>
            <p:ph type="sldNum" sz="quarter" idx="12"/>
          </p:nvPr>
        </p:nvSpPr>
        <p:spPr/>
        <p:txBody>
          <a:bodyPr/>
          <a:lstStyle/>
          <a:p>
            <a:fld id="{D9AB3975-C750-564D-81DA-C9FB359902EB}" type="slidenum">
              <a:rPr lang="en-US" smtClean="0"/>
              <a:t>22</a:t>
            </a:fld>
            <a:endParaRPr lang="en-US" dirty="0"/>
          </a:p>
        </p:txBody>
      </p:sp>
    </p:spTree>
    <p:extLst>
      <p:ext uri="{BB962C8B-B14F-4D97-AF65-F5344CB8AC3E}">
        <p14:creationId xmlns:p14="http://schemas.microsoft.com/office/powerpoint/2010/main" val="3979487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05522"/>
          </a:xfrm>
        </p:spPr>
        <p:txBody>
          <a:bodyPr>
            <a:normAutofit fontScale="90000"/>
          </a:bodyPr>
          <a:lstStyle/>
          <a:p>
            <a:r>
              <a:rPr lang="en-US" sz="4000" dirty="0" smtClean="0"/>
              <a:t>Conflict is more likely closer to the Capital</a:t>
            </a:r>
            <a:endParaRPr lang="en-US" sz="4000" dirty="0"/>
          </a:p>
        </p:txBody>
      </p:sp>
      <p:sp>
        <p:nvSpPr>
          <p:cNvPr id="3" name="Espace réservé de la date 2"/>
          <p:cNvSpPr>
            <a:spLocks noGrp="1"/>
          </p:cNvSpPr>
          <p:nvPr>
            <p:ph type="dt" sz="half" idx="10"/>
          </p:nvPr>
        </p:nvSpPr>
        <p:spPr/>
        <p:txBody>
          <a:bodyPr/>
          <a:lstStyle/>
          <a:p>
            <a:fld id="{F39833C4-F229-4044-B584-91D159D6C881}" type="datetime1">
              <a:rPr lang="en-US" smtClean="0"/>
              <a:t>11/11/2014</a:t>
            </a:fld>
            <a:endParaRPr lang="en-US"/>
          </a:p>
        </p:txBody>
      </p:sp>
      <p:sp>
        <p:nvSpPr>
          <p:cNvPr id="4" name="Espace réservé du numéro de diapositive 3"/>
          <p:cNvSpPr>
            <a:spLocks noGrp="1"/>
          </p:cNvSpPr>
          <p:nvPr>
            <p:ph type="sldNum" sz="quarter" idx="12"/>
          </p:nvPr>
        </p:nvSpPr>
        <p:spPr/>
        <p:txBody>
          <a:bodyPr/>
          <a:lstStyle/>
          <a:p>
            <a:fld id="{D9AB3975-C750-564D-81DA-C9FB359902EB}" type="slidenum">
              <a:rPr lang="en-US" smtClean="0"/>
              <a:t>23</a:t>
            </a:fld>
            <a:endParaRPr lang="en-US"/>
          </a:p>
        </p:txBody>
      </p:sp>
      <p:pic>
        <p:nvPicPr>
          <p:cNvPr id="5" name="Picture 4"/>
          <p:cNvPicPr>
            <a:picLocks noChangeAspect="1"/>
          </p:cNvPicPr>
          <p:nvPr/>
        </p:nvPicPr>
        <p:blipFill>
          <a:blip r:embed="rId3"/>
          <a:stretch>
            <a:fillRect/>
          </a:stretch>
        </p:blipFill>
        <p:spPr>
          <a:xfrm>
            <a:off x="0" y="1280160"/>
            <a:ext cx="9144000" cy="4816090"/>
          </a:xfrm>
          <a:prstGeom prst="rect">
            <a:avLst/>
          </a:prstGeom>
        </p:spPr>
      </p:pic>
      <p:sp>
        <p:nvSpPr>
          <p:cNvPr id="6" name="TextBox 5"/>
          <p:cNvSpPr txBox="1"/>
          <p:nvPr/>
        </p:nvSpPr>
        <p:spPr>
          <a:xfrm>
            <a:off x="1587500" y="5929262"/>
            <a:ext cx="5753100" cy="461665"/>
          </a:xfrm>
          <a:prstGeom prst="rect">
            <a:avLst/>
          </a:prstGeom>
          <a:noFill/>
        </p:spPr>
        <p:txBody>
          <a:bodyPr wrap="square" rtlCol="0">
            <a:spAutoFit/>
          </a:bodyPr>
          <a:lstStyle/>
          <a:p>
            <a:pPr algn="ctr"/>
            <a:r>
              <a:rPr lang="en-US" sz="2400" u="sng" dirty="0" smtClean="0"/>
              <a:t>Only in relatively non-democratic countries</a:t>
            </a:r>
            <a:endParaRPr lang="en-US" sz="2400" u="sng" dirty="0"/>
          </a:p>
        </p:txBody>
      </p:sp>
      <p:sp>
        <p:nvSpPr>
          <p:cNvPr id="9" name="TextBox 8"/>
          <p:cNvSpPr txBox="1"/>
          <p:nvPr/>
        </p:nvSpPr>
        <p:spPr>
          <a:xfrm>
            <a:off x="863600" y="6424562"/>
            <a:ext cx="7073900" cy="461665"/>
          </a:xfrm>
          <a:prstGeom prst="rect">
            <a:avLst/>
          </a:prstGeom>
          <a:noFill/>
        </p:spPr>
        <p:txBody>
          <a:bodyPr wrap="square" rtlCol="0">
            <a:spAutoFit/>
          </a:bodyPr>
          <a:lstStyle/>
          <a:p>
            <a:pPr algn="ctr"/>
            <a:r>
              <a:rPr lang="en-US" sz="2400" dirty="0" smtClean="0"/>
              <a:t>Half the distance </a:t>
            </a:r>
            <a:r>
              <a:rPr lang="en-US" sz="2400" dirty="0" smtClean="0">
                <a:sym typeface="Wingdings"/>
              </a:rPr>
              <a:t> 11% increase over </a:t>
            </a:r>
            <a:r>
              <a:rPr lang="en-US" sz="2400" dirty="0" err="1" smtClean="0">
                <a:sym typeface="Wingdings"/>
              </a:rPr>
              <a:t>avg</a:t>
            </a:r>
            <a:r>
              <a:rPr lang="en-US" sz="2400" dirty="0" smtClean="0">
                <a:sym typeface="Wingdings"/>
              </a:rPr>
              <a:t> probability</a:t>
            </a:r>
            <a:endParaRPr lang="en-US" sz="2400" dirty="0"/>
          </a:p>
        </p:txBody>
      </p:sp>
    </p:spTree>
    <p:extLst>
      <p:ext uri="{BB962C8B-B14F-4D97-AF65-F5344CB8AC3E}">
        <p14:creationId xmlns:p14="http://schemas.microsoft.com/office/powerpoint/2010/main" val="11429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05522"/>
          </a:xfrm>
        </p:spPr>
        <p:txBody>
          <a:bodyPr>
            <a:normAutofit fontScale="90000"/>
          </a:bodyPr>
          <a:lstStyle/>
          <a:p>
            <a:r>
              <a:rPr lang="en-US" sz="4000" dirty="0" smtClean="0"/>
              <a:t>Conflict becomes more likely </a:t>
            </a:r>
            <a:br>
              <a:rPr lang="en-US" sz="4000" dirty="0" smtClean="0"/>
            </a:br>
            <a:r>
              <a:rPr lang="en-US" sz="4000" dirty="0" smtClean="0"/>
              <a:t>when the Capital is moved closer</a:t>
            </a:r>
            <a:endParaRPr lang="en-US" sz="4000" dirty="0"/>
          </a:p>
        </p:txBody>
      </p:sp>
      <p:sp>
        <p:nvSpPr>
          <p:cNvPr id="3" name="Espace réservé de la date 2"/>
          <p:cNvSpPr>
            <a:spLocks noGrp="1"/>
          </p:cNvSpPr>
          <p:nvPr>
            <p:ph type="dt" sz="half" idx="10"/>
          </p:nvPr>
        </p:nvSpPr>
        <p:spPr/>
        <p:txBody>
          <a:bodyPr/>
          <a:lstStyle/>
          <a:p>
            <a:fld id="{F39833C4-F229-4044-B584-91D159D6C881}" type="datetime1">
              <a:rPr lang="en-US" smtClean="0"/>
              <a:t>11/11/2014</a:t>
            </a:fld>
            <a:endParaRPr lang="en-US"/>
          </a:p>
        </p:txBody>
      </p:sp>
      <p:sp>
        <p:nvSpPr>
          <p:cNvPr id="4" name="Espace réservé du numéro de diapositive 3"/>
          <p:cNvSpPr>
            <a:spLocks noGrp="1"/>
          </p:cNvSpPr>
          <p:nvPr>
            <p:ph type="sldNum" sz="quarter" idx="12"/>
          </p:nvPr>
        </p:nvSpPr>
        <p:spPr/>
        <p:txBody>
          <a:bodyPr/>
          <a:lstStyle/>
          <a:p>
            <a:fld id="{D9AB3975-C750-564D-81DA-C9FB359902EB}" type="slidenum">
              <a:rPr lang="en-US" smtClean="0"/>
              <a:t>24</a:t>
            </a:fld>
            <a:endParaRPr lang="en-US"/>
          </a:p>
        </p:txBody>
      </p:sp>
      <p:sp>
        <p:nvSpPr>
          <p:cNvPr id="6" name="TextBox 5"/>
          <p:cNvSpPr txBox="1"/>
          <p:nvPr/>
        </p:nvSpPr>
        <p:spPr>
          <a:xfrm>
            <a:off x="1587500" y="5708897"/>
            <a:ext cx="5753100" cy="461665"/>
          </a:xfrm>
          <a:prstGeom prst="rect">
            <a:avLst/>
          </a:prstGeom>
          <a:noFill/>
        </p:spPr>
        <p:txBody>
          <a:bodyPr wrap="square" rtlCol="0">
            <a:spAutoFit/>
          </a:bodyPr>
          <a:lstStyle/>
          <a:p>
            <a:pPr algn="ctr"/>
            <a:r>
              <a:rPr lang="en-US" sz="2400" u="sng" dirty="0" smtClean="0"/>
              <a:t>Only in relatively non-democratic countries</a:t>
            </a:r>
            <a:endParaRPr lang="en-US" sz="2400" u="sng" dirty="0"/>
          </a:p>
        </p:txBody>
      </p:sp>
      <p:pic>
        <p:nvPicPr>
          <p:cNvPr id="7" name="Picture 6"/>
          <p:cNvPicPr>
            <a:picLocks noChangeAspect="1"/>
          </p:cNvPicPr>
          <p:nvPr/>
        </p:nvPicPr>
        <p:blipFill>
          <a:blip r:embed="rId3"/>
          <a:stretch>
            <a:fillRect/>
          </a:stretch>
        </p:blipFill>
        <p:spPr>
          <a:xfrm>
            <a:off x="0" y="1816624"/>
            <a:ext cx="9144000" cy="4006921"/>
          </a:xfrm>
          <a:prstGeom prst="rect">
            <a:avLst/>
          </a:prstGeom>
        </p:spPr>
      </p:pic>
    </p:spTree>
    <p:extLst>
      <p:ext uri="{BB962C8B-B14F-4D97-AF65-F5344CB8AC3E}">
        <p14:creationId xmlns:p14="http://schemas.microsoft.com/office/powerpoint/2010/main" val="68365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05522"/>
          </a:xfrm>
        </p:spPr>
        <p:txBody>
          <a:bodyPr>
            <a:normAutofit fontScale="90000"/>
          </a:bodyPr>
          <a:lstStyle/>
          <a:p>
            <a:r>
              <a:rPr lang="en-US" sz="4000" dirty="0"/>
              <a:t>Conflict closer to the Capital </a:t>
            </a:r>
            <a:r>
              <a:rPr lang="en-US" sz="4000" dirty="0" smtClean="0"/>
              <a:t>is more likely to lead to Regime Change</a:t>
            </a:r>
            <a:endParaRPr lang="en-US" sz="4000" dirty="0"/>
          </a:p>
        </p:txBody>
      </p:sp>
      <p:sp>
        <p:nvSpPr>
          <p:cNvPr id="3" name="Espace réservé de la date 2"/>
          <p:cNvSpPr>
            <a:spLocks noGrp="1"/>
          </p:cNvSpPr>
          <p:nvPr>
            <p:ph type="dt" sz="half" idx="10"/>
          </p:nvPr>
        </p:nvSpPr>
        <p:spPr/>
        <p:txBody>
          <a:bodyPr/>
          <a:lstStyle/>
          <a:p>
            <a:fld id="{F39833C4-F229-4044-B584-91D159D6C881}" type="datetime1">
              <a:rPr lang="en-US" smtClean="0"/>
              <a:t>11/11/2014</a:t>
            </a:fld>
            <a:endParaRPr lang="en-US"/>
          </a:p>
        </p:txBody>
      </p:sp>
      <p:sp>
        <p:nvSpPr>
          <p:cNvPr id="4" name="Espace réservé du numéro de diapositive 3"/>
          <p:cNvSpPr>
            <a:spLocks noGrp="1"/>
          </p:cNvSpPr>
          <p:nvPr>
            <p:ph type="sldNum" sz="quarter" idx="12"/>
          </p:nvPr>
        </p:nvSpPr>
        <p:spPr/>
        <p:txBody>
          <a:bodyPr/>
          <a:lstStyle/>
          <a:p>
            <a:fld id="{D9AB3975-C750-564D-81DA-C9FB359902EB}" type="slidenum">
              <a:rPr lang="en-US" smtClean="0"/>
              <a:t>25</a:t>
            </a:fld>
            <a:endParaRPr lang="en-US"/>
          </a:p>
        </p:txBody>
      </p:sp>
      <p:sp>
        <p:nvSpPr>
          <p:cNvPr id="6" name="TextBox 5"/>
          <p:cNvSpPr txBox="1"/>
          <p:nvPr/>
        </p:nvSpPr>
        <p:spPr>
          <a:xfrm>
            <a:off x="1765300" y="5948560"/>
            <a:ext cx="5753100" cy="461665"/>
          </a:xfrm>
          <a:prstGeom prst="rect">
            <a:avLst/>
          </a:prstGeom>
          <a:noFill/>
        </p:spPr>
        <p:txBody>
          <a:bodyPr wrap="square" rtlCol="0">
            <a:spAutoFit/>
          </a:bodyPr>
          <a:lstStyle/>
          <a:p>
            <a:pPr algn="ctr"/>
            <a:r>
              <a:rPr lang="en-US" sz="2400" u="sng" dirty="0" smtClean="0"/>
              <a:t>Only in relatively non-democratic countries</a:t>
            </a:r>
            <a:endParaRPr lang="en-US" sz="2400" u="sng" dirty="0"/>
          </a:p>
        </p:txBody>
      </p:sp>
      <p:pic>
        <p:nvPicPr>
          <p:cNvPr id="5" name="Picture 4"/>
          <p:cNvPicPr>
            <a:picLocks noChangeAspect="1"/>
          </p:cNvPicPr>
          <p:nvPr/>
        </p:nvPicPr>
        <p:blipFill>
          <a:blip r:embed="rId3"/>
          <a:stretch>
            <a:fillRect/>
          </a:stretch>
        </p:blipFill>
        <p:spPr>
          <a:xfrm>
            <a:off x="457200" y="1381807"/>
            <a:ext cx="8597900" cy="4557923"/>
          </a:xfrm>
          <a:prstGeom prst="rect">
            <a:avLst/>
          </a:prstGeom>
        </p:spPr>
      </p:pic>
    </p:spTree>
    <p:extLst>
      <p:ext uri="{BB962C8B-B14F-4D97-AF65-F5344CB8AC3E}">
        <p14:creationId xmlns:p14="http://schemas.microsoft.com/office/powerpoint/2010/main" val="32472664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05522"/>
          </a:xfrm>
        </p:spPr>
        <p:txBody>
          <a:bodyPr>
            <a:normAutofit fontScale="90000"/>
          </a:bodyPr>
          <a:lstStyle/>
          <a:p>
            <a:r>
              <a:rPr lang="en-US" sz="4000" dirty="0"/>
              <a:t>Conflict closer to the Capital </a:t>
            </a:r>
            <a:r>
              <a:rPr lang="en-US" sz="4000" dirty="0" smtClean="0"/>
              <a:t>is more likely to lead to Regime Change</a:t>
            </a:r>
            <a:endParaRPr lang="en-US" sz="4000" dirty="0"/>
          </a:p>
        </p:txBody>
      </p:sp>
      <p:sp>
        <p:nvSpPr>
          <p:cNvPr id="3" name="Espace réservé de la date 2"/>
          <p:cNvSpPr>
            <a:spLocks noGrp="1"/>
          </p:cNvSpPr>
          <p:nvPr>
            <p:ph type="dt" sz="half" idx="10"/>
          </p:nvPr>
        </p:nvSpPr>
        <p:spPr/>
        <p:txBody>
          <a:bodyPr/>
          <a:lstStyle/>
          <a:p>
            <a:fld id="{F39833C4-F229-4044-B584-91D159D6C881}" type="datetime1">
              <a:rPr lang="en-US" smtClean="0"/>
              <a:t>11/11/2014</a:t>
            </a:fld>
            <a:endParaRPr lang="en-US"/>
          </a:p>
        </p:txBody>
      </p:sp>
      <p:sp>
        <p:nvSpPr>
          <p:cNvPr id="4" name="Espace réservé du numéro de diapositive 3"/>
          <p:cNvSpPr>
            <a:spLocks noGrp="1"/>
          </p:cNvSpPr>
          <p:nvPr>
            <p:ph type="sldNum" sz="quarter" idx="12"/>
          </p:nvPr>
        </p:nvSpPr>
        <p:spPr/>
        <p:txBody>
          <a:bodyPr/>
          <a:lstStyle/>
          <a:p>
            <a:fld id="{D9AB3975-C750-564D-81DA-C9FB359902EB}" type="slidenum">
              <a:rPr lang="en-US" smtClean="0"/>
              <a:t>26</a:t>
            </a:fld>
            <a:endParaRPr lang="en-US"/>
          </a:p>
        </p:txBody>
      </p:sp>
      <p:sp>
        <p:nvSpPr>
          <p:cNvPr id="6" name="TextBox 5"/>
          <p:cNvSpPr txBox="1"/>
          <p:nvPr/>
        </p:nvSpPr>
        <p:spPr>
          <a:xfrm>
            <a:off x="1765300" y="5948560"/>
            <a:ext cx="5753100" cy="461665"/>
          </a:xfrm>
          <a:prstGeom prst="rect">
            <a:avLst/>
          </a:prstGeom>
          <a:noFill/>
        </p:spPr>
        <p:txBody>
          <a:bodyPr wrap="square" rtlCol="0">
            <a:spAutoFit/>
          </a:bodyPr>
          <a:lstStyle/>
          <a:p>
            <a:pPr algn="ctr"/>
            <a:r>
              <a:rPr lang="en-US" sz="2400" u="sng" dirty="0" smtClean="0"/>
              <a:t>Only in relatively non-democratic countries</a:t>
            </a:r>
            <a:endParaRPr lang="en-US" sz="2400" u="sng" dirty="0"/>
          </a:p>
        </p:txBody>
      </p:sp>
      <p:pic>
        <p:nvPicPr>
          <p:cNvPr id="7" name="Picture 6"/>
          <p:cNvPicPr>
            <a:picLocks noChangeAspect="1"/>
          </p:cNvPicPr>
          <p:nvPr/>
        </p:nvPicPr>
        <p:blipFill>
          <a:blip r:embed="rId3"/>
          <a:stretch>
            <a:fillRect/>
          </a:stretch>
        </p:blipFill>
        <p:spPr>
          <a:xfrm>
            <a:off x="762000" y="1377950"/>
            <a:ext cx="7772400" cy="5343525"/>
          </a:xfrm>
          <a:prstGeom prst="rect">
            <a:avLst/>
          </a:prstGeom>
        </p:spPr>
      </p:pic>
    </p:spTree>
    <p:extLst>
      <p:ext uri="{BB962C8B-B14F-4D97-AF65-F5344CB8AC3E}">
        <p14:creationId xmlns:p14="http://schemas.microsoft.com/office/powerpoint/2010/main" val="6671930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05522"/>
          </a:xfrm>
        </p:spPr>
        <p:txBody>
          <a:bodyPr>
            <a:normAutofit fontScale="90000"/>
          </a:bodyPr>
          <a:lstStyle/>
          <a:p>
            <a:r>
              <a:rPr lang="en-US" sz="4000" dirty="0"/>
              <a:t>Conflict closer to the Capital </a:t>
            </a:r>
            <a:r>
              <a:rPr lang="en-US" sz="4000" dirty="0" smtClean="0"/>
              <a:t>is more likely to lead to Regime Change</a:t>
            </a:r>
            <a:endParaRPr lang="en-US" sz="4000" dirty="0"/>
          </a:p>
        </p:txBody>
      </p:sp>
      <p:sp>
        <p:nvSpPr>
          <p:cNvPr id="3" name="Espace réservé de la date 2"/>
          <p:cNvSpPr>
            <a:spLocks noGrp="1"/>
          </p:cNvSpPr>
          <p:nvPr>
            <p:ph type="dt" sz="half" idx="10"/>
          </p:nvPr>
        </p:nvSpPr>
        <p:spPr/>
        <p:txBody>
          <a:bodyPr/>
          <a:lstStyle/>
          <a:p>
            <a:fld id="{F39833C4-F229-4044-B584-91D159D6C881}" type="datetime1">
              <a:rPr lang="en-US" smtClean="0"/>
              <a:t>11/11/2014</a:t>
            </a:fld>
            <a:endParaRPr lang="en-US"/>
          </a:p>
        </p:txBody>
      </p:sp>
      <p:sp>
        <p:nvSpPr>
          <p:cNvPr id="4" name="Espace réservé du numéro de diapositive 3"/>
          <p:cNvSpPr>
            <a:spLocks noGrp="1"/>
          </p:cNvSpPr>
          <p:nvPr>
            <p:ph type="sldNum" sz="quarter" idx="12"/>
          </p:nvPr>
        </p:nvSpPr>
        <p:spPr/>
        <p:txBody>
          <a:bodyPr/>
          <a:lstStyle/>
          <a:p>
            <a:fld id="{D9AB3975-C750-564D-81DA-C9FB359902EB}" type="slidenum">
              <a:rPr lang="en-US" smtClean="0"/>
              <a:t>27</a:t>
            </a:fld>
            <a:endParaRPr lang="en-US"/>
          </a:p>
        </p:txBody>
      </p:sp>
      <p:pic>
        <p:nvPicPr>
          <p:cNvPr id="5" name="Picture 4"/>
          <p:cNvPicPr>
            <a:picLocks noChangeAspect="1"/>
          </p:cNvPicPr>
          <p:nvPr/>
        </p:nvPicPr>
        <p:blipFill>
          <a:blip r:embed="rId3"/>
          <a:stretch>
            <a:fillRect/>
          </a:stretch>
        </p:blipFill>
        <p:spPr>
          <a:xfrm>
            <a:off x="152400" y="1372375"/>
            <a:ext cx="8991600" cy="5440714"/>
          </a:xfrm>
          <a:prstGeom prst="rect">
            <a:avLst/>
          </a:prstGeom>
        </p:spPr>
      </p:pic>
    </p:spTree>
    <p:extLst>
      <p:ext uri="{BB962C8B-B14F-4D97-AF65-F5344CB8AC3E}">
        <p14:creationId xmlns:p14="http://schemas.microsoft.com/office/powerpoint/2010/main" val="3726085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Cities and Conflict: In Sum</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Conflict</a:t>
            </a:r>
            <a:r>
              <a:rPr lang="en-US" dirty="0" smtClean="0"/>
              <a:t> is </a:t>
            </a:r>
            <a:r>
              <a:rPr lang="en-US" u="sng" dirty="0" smtClean="0"/>
              <a:t>more likely to emerge closer </a:t>
            </a:r>
            <a:r>
              <a:rPr lang="en-US" dirty="0" smtClean="0"/>
              <a:t>to the capital city</a:t>
            </a:r>
          </a:p>
          <a:p>
            <a:r>
              <a:rPr lang="en-US" b="1" dirty="0" smtClean="0"/>
              <a:t>Conflict</a:t>
            </a:r>
            <a:r>
              <a:rPr lang="en-US" dirty="0" smtClean="0"/>
              <a:t> in a given location </a:t>
            </a:r>
            <a:r>
              <a:rPr lang="en-US" u="sng" dirty="0" smtClean="0"/>
              <a:t>becomes more likely when the capital is moved closer</a:t>
            </a:r>
          </a:p>
          <a:p>
            <a:r>
              <a:rPr lang="en-US" b="1" dirty="0" smtClean="0"/>
              <a:t>Regime change </a:t>
            </a:r>
            <a:r>
              <a:rPr lang="en-US" u="sng" dirty="0" smtClean="0"/>
              <a:t>is more likely when conflict is closer </a:t>
            </a:r>
            <a:r>
              <a:rPr lang="en-US" u="sng" dirty="0"/>
              <a:t>on</a:t>
            </a:r>
            <a:r>
              <a:rPr lang="en-US" dirty="0"/>
              <a:t> average </a:t>
            </a:r>
            <a:r>
              <a:rPr lang="en-US" dirty="0" smtClean="0"/>
              <a:t>to the capital</a:t>
            </a:r>
          </a:p>
          <a:p>
            <a:r>
              <a:rPr lang="en-US" b="1" dirty="0"/>
              <a:t>Regime change</a:t>
            </a:r>
            <a:r>
              <a:rPr lang="en-US" dirty="0"/>
              <a:t> </a:t>
            </a:r>
            <a:r>
              <a:rPr lang="en-US" u="sng" dirty="0" smtClean="0"/>
              <a:t>becomes </a:t>
            </a:r>
            <a:r>
              <a:rPr lang="en-US" u="sng" dirty="0"/>
              <a:t>more likely when conflict </a:t>
            </a:r>
            <a:r>
              <a:rPr lang="en-US" u="sng" dirty="0" smtClean="0"/>
              <a:t>moves </a:t>
            </a:r>
            <a:r>
              <a:rPr lang="en-US" u="sng" dirty="0"/>
              <a:t>closer</a:t>
            </a:r>
            <a:r>
              <a:rPr lang="en-US" dirty="0"/>
              <a:t> on average to the </a:t>
            </a:r>
            <a:r>
              <a:rPr lang="en-US" dirty="0" smtClean="0"/>
              <a:t>capital</a:t>
            </a:r>
          </a:p>
          <a:p>
            <a:r>
              <a:rPr lang="en-US" dirty="0" smtClean="0"/>
              <a:t>All of these results hold for relatively </a:t>
            </a:r>
            <a:r>
              <a:rPr lang="en-US" u="sng" dirty="0" smtClean="0"/>
              <a:t>non-democratic countries only</a:t>
            </a:r>
            <a:endParaRPr lang="en-US" u="sng" dirty="0"/>
          </a:p>
        </p:txBody>
      </p:sp>
      <p:sp>
        <p:nvSpPr>
          <p:cNvPr id="4" name="Espace réservé de la date 3"/>
          <p:cNvSpPr>
            <a:spLocks noGrp="1"/>
          </p:cNvSpPr>
          <p:nvPr>
            <p:ph type="dt" sz="half" idx="10"/>
          </p:nvPr>
        </p:nvSpPr>
        <p:spPr/>
        <p:txBody>
          <a:bodyPr/>
          <a:lstStyle/>
          <a:p>
            <a:fld id="{44BA63E2-E8A2-41AE-B6A9-B426779749F7}" type="datetime1">
              <a:rPr lang="en-US" smtClean="0"/>
              <a:t>11/11/2014</a:t>
            </a:fld>
            <a:endParaRPr lang="en-US"/>
          </a:p>
        </p:txBody>
      </p:sp>
      <p:sp>
        <p:nvSpPr>
          <p:cNvPr id="5" name="Espace réservé du numéro de diapositive 4"/>
          <p:cNvSpPr>
            <a:spLocks noGrp="1"/>
          </p:cNvSpPr>
          <p:nvPr>
            <p:ph type="sldNum" sz="quarter" idx="12"/>
          </p:nvPr>
        </p:nvSpPr>
        <p:spPr/>
        <p:txBody>
          <a:bodyPr/>
          <a:lstStyle/>
          <a:p>
            <a:fld id="{D9AB3975-C750-564D-81DA-C9FB359902EB}" type="slidenum">
              <a:rPr lang="en-US" smtClean="0"/>
              <a:t>28</a:t>
            </a:fld>
            <a:endParaRPr lang="en-US"/>
          </a:p>
        </p:txBody>
      </p:sp>
    </p:spTree>
    <p:extLst>
      <p:ext uri="{BB962C8B-B14F-4D97-AF65-F5344CB8AC3E}">
        <p14:creationId xmlns:p14="http://schemas.microsoft.com/office/powerpoint/2010/main" val="424370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0387"/>
          </a:xfrm>
        </p:spPr>
        <p:txBody>
          <a:bodyPr>
            <a:normAutofit/>
          </a:bodyPr>
          <a:lstStyle/>
          <a:p>
            <a:r>
              <a:rPr lang="en-US" sz="4000" dirty="0" smtClean="0"/>
              <a:t>Data</a:t>
            </a:r>
            <a:endParaRPr lang="en-US" sz="4000" dirty="0"/>
          </a:p>
        </p:txBody>
      </p:sp>
      <p:sp>
        <p:nvSpPr>
          <p:cNvPr id="3" name="Content Placeholder 2"/>
          <p:cNvSpPr>
            <a:spLocks noGrp="1"/>
          </p:cNvSpPr>
          <p:nvPr>
            <p:ph idx="1"/>
          </p:nvPr>
        </p:nvSpPr>
        <p:spPr>
          <a:xfrm>
            <a:off x="457200" y="1453020"/>
            <a:ext cx="8511436" cy="5047988"/>
          </a:xfrm>
        </p:spPr>
        <p:txBody>
          <a:bodyPr>
            <a:normAutofit/>
          </a:bodyPr>
          <a:lstStyle/>
          <a:p>
            <a:pPr marL="457200" lvl="1" indent="0">
              <a:buNone/>
            </a:pPr>
            <a:r>
              <a:rPr lang="en-US" sz="2600" dirty="0" smtClean="0"/>
              <a:t>Governance: </a:t>
            </a:r>
          </a:p>
          <a:p>
            <a:pPr marL="457200" lvl="1" indent="0">
              <a:buNone/>
            </a:pPr>
            <a:r>
              <a:rPr lang="en-US" sz="2600" dirty="0" smtClean="0"/>
              <a:t>World Governance Indicators (1996-2006, avg.)</a:t>
            </a:r>
          </a:p>
          <a:p>
            <a:pPr lvl="2"/>
            <a:r>
              <a:rPr lang="en-US" sz="2200" dirty="0"/>
              <a:t>Rule of Law </a:t>
            </a:r>
          </a:p>
          <a:p>
            <a:pPr lvl="2"/>
            <a:r>
              <a:rPr lang="en-US" sz="2200" dirty="0"/>
              <a:t>Government Effectiveness </a:t>
            </a:r>
          </a:p>
          <a:p>
            <a:pPr lvl="2"/>
            <a:r>
              <a:rPr lang="en-US" sz="2200" dirty="0"/>
              <a:t>Control of Corruption</a:t>
            </a:r>
          </a:p>
          <a:p>
            <a:pPr lvl="2"/>
            <a:r>
              <a:rPr lang="en-US" sz="2200" dirty="0"/>
              <a:t>Voice and Accountability </a:t>
            </a:r>
          </a:p>
          <a:p>
            <a:pPr lvl="2"/>
            <a:r>
              <a:rPr lang="en-US" sz="2200" dirty="0"/>
              <a:t>Regulatory Quality </a:t>
            </a:r>
          </a:p>
          <a:p>
            <a:pPr lvl="2"/>
            <a:r>
              <a:rPr lang="en-US" sz="2200" dirty="0"/>
              <a:t>Political </a:t>
            </a:r>
            <a:r>
              <a:rPr lang="en-US" sz="2200" dirty="0" smtClean="0"/>
              <a:t>Stability</a:t>
            </a:r>
          </a:p>
        </p:txBody>
      </p:sp>
      <p:sp>
        <p:nvSpPr>
          <p:cNvPr id="4" name="Espace réservé de la date 3"/>
          <p:cNvSpPr>
            <a:spLocks noGrp="1"/>
          </p:cNvSpPr>
          <p:nvPr>
            <p:ph type="dt" sz="half" idx="10"/>
          </p:nvPr>
        </p:nvSpPr>
        <p:spPr/>
        <p:txBody>
          <a:bodyPr/>
          <a:lstStyle/>
          <a:p>
            <a:fld id="{674A5B7B-1167-4F98-828D-E1460AB7349B}" type="datetime1">
              <a:rPr lang="en-US" smtClean="0"/>
              <a:t>11/11/2014</a:t>
            </a:fld>
            <a:endParaRPr lang="en-US"/>
          </a:p>
        </p:txBody>
      </p:sp>
      <p:sp>
        <p:nvSpPr>
          <p:cNvPr id="5" name="Espace réservé du numéro de diapositive 4"/>
          <p:cNvSpPr>
            <a:spLocks noGrp="1"/>
          </p:cNvSpPr>
          <p:nvPr>
            <p:ph type="sldNum" sz="quarter" idx="12"/>
          </p:nvPr>
        </p:nvSpPr>
        <p:spPr/>
        <p:txBody>
          <a:bodyPr/>
          <a:lstStyle/>
          <a:p>
            <a:fld id="{D9AB3975-C750-564D-81DA-C9FB359902EB}" type="slidenum">
              <a:rPr lang="en-US" smtClean="0"/>
              <a:t>29</a:t>
            </a:fld>
            <a:endParaRPr lang="en-US"/>
          </a:p>
        </p:txBody>
      </p:sp>
    </p:spTree>
    <p:extLst>
      <p:ext uri="{BB962C8B-B14F-4D97-AF65-F5344CB8AC3E}">
        <p14:creationId xmlns:p14="http://schemas.microsoft.com/office/powerpoint/2010/main" val="795000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781"/>
            <a:ext cx="8229600" cy="789140"/>
          </a:xfrm>
        </p:spPr>
        <p:txBody>
          <a:bodyPr>
            <a:normAutofit/>
          </a:bodyPr>
          <a:lstStyle/>
          <a:p>
            <a:r>
              <a:rPr lang="en-US" sz="4000" dirty="0" smtClean="0"/>
              <a:t>Motivation</a:t>
            </a:r>
            <a:endParaRPr lang="en-US" sz="4000" dirty="0"/>
          </a:p>
        </p:txBody>
      </p:sp>
      <p:sp>
        <p:nvSpPr>
          <p:cNvPr id="3" name="Content Placeholder 2"/>
          <p:cNvSpPr>
            <a:spLocks noGrp="1"/>
          </p:cNvSpPr>
          <p:nvPr>
            <p:ph idx="1"/>
          </p:nvPr>
        </p:nvSpPr>
        <p:spPr>
          <a:xfrm>
            <a:off x="457200" y="1553227"/>
            <a:ext cx="8229600" cy="4559474"/>
          </a:xfrm>
        </p:spPr>
        <p:txBody>
          <a:bodyPr>
            <a:normAutofit/>
          </a:bodyPr>
          <a:lstStyle/>
          <a:p>
            <a:pPr marL="0" indent="0">
              <a:buNone/>
            </a:pPr>
            <a:r>
              <a:rPr lang="en-US" sz="2400" dirty="0" smtClean="0"/>
              <a:t>Understanding Governance:</a:t>
            </a:r>
          </a:p>
          <a:p>
            <a:pPr marL="0" indent="0" algn="ctr">
              <a:buNone/>
            </a:pPr>
            <a:r>
              <a:rPr lang="en-US" sz="2400" dirty="0"/>
              <a:t>	</a:t>
            </a:r>
            <a:r>
              <a:rPr lang="en-US" sz="2400" dirty="0" smtClean="0"/>
              <a:t>What constraints governments beyond “formal” </a:t>
            </a:r>
          </a:p>
          <a:p>
            <a:pPr marL="0" indent="0" algn="ctr">
              <a:buNone/>
            </a:pPr>
            <a:r>
              <a:rPr lang="en-US" sz="2400" dirty="0" smtClean="0"/>
              <a:t>checks and balances?</a:t>
            </a:r>
          </a:p>
          <a:p>
            <a:pPr marL="0" indent="0" algn="ctr">
              <a:buNone/>
            </a:pPr>
            <a:r>
              <a:rPr lang="en-US" sz="2400" dirty="0" smtClean="0"/>
              <a:t> </a:t>
            </a:r>
          </a:p>
        </p:txBody>
      </p:sp>
      <p:sp>
        <p:nvSpPr>
          <p:cNvPr id="4" name="Espace réservé de la date 3"/>
          <p:cNvSpPr>
            <a:spLocks noGrp="1"/>
          </p:cNvSpPr>
          <p:nvPr>
            <p:ph type="dt" sz="half" idx="10"/>
          </p:nvPr>
        </p:nvSpPr>
        <p:spPr/>
        <p:txBody>
          <a:bodyPr/>
          <a:lstStyle/>
          <a:p>
            <a:fld id="{17E374C9-8277-47CC-B2E3-DA5D7AD86515}" type="datetime1">
              <a:rPr lang="en-US" smtClean="0"/>
              <a:t>11/11/2014</a:t>
            </a:fld>
            <a:endParaRPr lang="en-US"/>
          </a:p>
        </p:txBody>
      </p:sp>
      <p:sp>
        <p:nvSpPr>
          <p:cNvPr id="5" name="Espace réservé du numéro de diapositive 4"/>
          <p:cNvSpPr>
            <a:spLocks noGrp="1"/>
          </p:cNvSpPr>
          <p:nvPr>
            <p:ph type="sldNum" sz="quarter" idx="12"/>
          </p:nvPr>
        </p:nvSpPr>
        <p:spPr/>
        <p:txBody>
          <a:bodyPr/>
          <a:lstStyle/>
          <a:p>
            <a:fld id="{D9AB3975-C750-564D-81DA-C9FB359902EB}" type="slidenum">
              <a:rPr lang="en-US" smtClean="0"/>
              <a:t>3</a:t>
            </a:fld>
            <a:endParaRPr lang="en-US" dirty="0"/>
          </a:p>
        </p:txBody>
      </p:sp>
      <p:pic>
        <p:nvPicPr>
          <p:cNvPr id="6" name="Picture 5"/>
          <p:cNvPicPr>
            <a:picLocks noChangeAspect="1"/>
          </p:cNvPicPr>
          <p:nvPr/>
        </p:nvPicPr>
        <p:blipFill>
          <a:blip r:embed="rId2"/>
          <a:stretch>
            <a:fillRect/>
          </a:stretch>
        </p:blipFill>
        <p:spPr>
          <a:xfrm>
            <a:off x="4889500" y="4318000"/>
            <a:ext cx="3543300" cy="2298700"/>
          </a:xfrm>
          <a:prstGeom prst="rect">
            <a:avLst/>
          </a:prstGeom>
        </p:spPr>
      </p:pic>
      <p:pic>
        <p:nvPicPr>
          <p:cNvPr id="7" name="Picture 6"/>
          <p:cNvPicPr>
            <a:picLocks noChangeAspect="1"/>
          </p:cNvPicPr>
          <p:nvPr/>
        </p:nvPicPr>
        <p:blipFill>
          <a:blip r:embed="rId3"/>
          <a:stretch>
            <a:fillRect/>
          </a:stretch>
        </p:blipFill>
        <p:spPr>
          <a:xfrm>
            <a:off x="457200" y="4295775"/>
            <a:ext cx="3352800" cy="2425700"/>
          </a:xfrm>
          <a:prstGeom prst="rect">
            <a:avLst/>
          </a:prstGeom>
        </p:spPr>
      </p:pic>
    </p:spTree>
    <p:extLst>
      <p:ext uri="{BB962C8B-B14F-4D97-AF65-F5344CB8AC3E}">
        <p14:creationId xmlns:p14="http://schemas.microsoft.com/office/powerpoint/2010/main" val="182609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12310"/>
            <a:ext cx="8229600" cy="5345842"/>
          </a:xfrm>
        </p:spPr>
        <p:txBody>
          <a:bodyPr>
            <a:normAutofit/>
          </a:bodyPr>
          <a:lstStyle/>
          <a:p>
            <a:pPr marL="457200" lvl="1" indent="0">
              <a:buNone/>
            </a:pPr>
            <a:r>
              <a:rPr lang="en-US" sz="2600" dirty="0" smtClean="0"/>
              <a:t>Isolation of the capital city: </a:t>
            </a:r>
          </a:p>
          <a:p>
            <a:pPr marL="457200" lvl="1" indent="0">
              <a:buNone/>
            </a:pPr>
            <a:r>
              <a:rPr lang="en-US" sz="2600" dirty="0" smtClean="0"/>
              <a:t>Average log distance of population to the capital </a:t>
            </a:r>
            <a:r>
              <a:rPr lang="en-US" sz="2200" dirty="0" smtClean="0"/>
              <a:t>(Campante </a:t>
            </a:r>
            <a:r>
              <a:rPr lang="en-US" sz="2200" dirty="0"/>
              <a:t>and Do </a:t>
            </a:r>
            <a:r>
              <a:rPr lang="en-US" sz="2200" dirty="0" smtClean="0"/>
              <a:t>2010, 2014)</a:t>
            </a:r>
          </a:p>
          <a:p>
            <a:pPr marL="460375" lvl="2" indent="0" defTabSz="708025">
              <a:buNone/>
            </a:pPr>
            <a:r>
              <a:rPr lang="en-US" sz="2600" dirty="0" smtClean="0"/>
              <a:t>Our measure:</a:t>
            </a:r>
          </a:p>
          <a:p>
            <a:pPr marL="811213" lvl="2" indent="-350838" defTabSz="708025"/>
            <a:r>
              <a:rPr lang="en-US" sz="2200" dirty="0" smtClean="0"/>
              <a:t>We adopt the version normalizing by country size</a:t>
            </a:r>
          </a:p>
          <a:p>
            <a:pPr marL="811213" lvl="2" indent="-350838" defTabSz="708025"/>
            <a:r>
              <a:rPr lang="en-US" sz="2200" dirty="0"/>
              <a:t>D</a:t>
            </a:r>
            <a:r>
              <a:rPr lang="en-US" sz="2200" dirty="0" smtClean="0"/>
              <a:t>ata from </a:t>
            </a:r>
            <a:r>
              <a:rPr lang="en-US" sz="2200" i="1" dirty="0" smtClean="0"/>
              <a:t>Gridded Population of the World </a:t>
            </a:r>
            <a:r>
              <a:rPr lang="en-US" sz="2200" dirty="0" smtClean="0"/>
              <a:t>(1990), </a:t>
            </a:r>
            <a:r>
              <a:rPr lang="en-US" sz="2200" dirty="0"/>
              <a:t>2</a:t>
            </a:r>
            <a:r>
              <a:rPr lang="en-US" sz="2200" dirty="0" smtClean="0"/>
              <a:t>.5’ x 2.5’ cells (5km x 5km at the equator)</a:t>
            </a:r>
          </a:p>
          <a:p>
            <a:pPr marL="811213" lvl="2" indent="-350838" defTabSz="708025"/>
            <a:r>
              <a:rPr lang="fr-FR" sz="2200" dirty="0" smtClean="0"/>
              <a:t>Distance </a:t>
            </a:r>
            <a:r>
              <a:rPr lang="fr-FR" sz="2200" dirty="0" err="1" smtClean="0"/>
              <a:t>from</a:t>
            </a:r>
            <a:r>
              <a:rPr lang="fr-FR" sz="2200" dirty="0" smtClean="0"/>
              <a:t> </a:t>
            </a:r>
            <a:r>
              <a:rPr lang="fr-FR" sz="2200" dirty="0" err="1" smtClean="0"/>
              <a:t>cell</a:t>
            </a:r>
            <a:r>
              <a:rPr lang="fr-FR" sz="2200" dirty="0" smtClean="0"/>
              <a:t> center to capital</a:t>
            </a:r>
            <a:endParaRPr lang="en-US" sz="2200" dirty="0" smtClean="0"/>
          </a:p>
        </p:txBody>
      </p:sp>
      <p:sp>
        <p:nvSpPr>
          <p:cNvPr id="6" name="Title 1"/>
          <p:cNvSpPr>
            <a:spLocks noGrp="1"/>
          </p:cNvSpPr>
          <p:nvPr>
            <p:ph type="title"/>
          </p:nvPr>
        </p:nvSpPr>
        <p:spPr>
          <a:xfrm>
            <a:off x="457200" y="274638"/>
            <a:ext cx="8229600" cy="940387"/>
          </a:xfrm>
        </p:spPr>
        <p:txBody>
          <a:bodyPr>
            <a:normAutofit/>
          </a:bodyPr>
          <a:lstStyle/>
          <a:p>
            <a:r>
              <a:rPr lang="en-US" sz="4000" dirty="0" smtClean="0"/>
              <a:t>Data</a:t>
            </a:r>
            <a:endParaRPr lang="en-US" sz="4000" dirty="0"/>
          </a:p>
        </p:txBody>
      </p:sp>
      <p:sp>
        <p:nvSpPr>
          <p:cNvPr id="2" name="Espace réservé de la date 1"/>
          <p:cNvSpPr>
            <a:spLocks noGrp="1"/>
          </p:cNvSpPr>
          <p:nvPr>
            <p:ph type="dt" sz="half" idx="10"/>
          </p:nvPr>
        </p:nvSpPr>
        <p:spPr/>
        <p:txBody>
          <a:bodyPr/>
          <a:lstStyle/>
          <a:p>
            <a:fld id="{47B13258-B146-438A-A26F-C1682DD83CFF}" type="datetime1">
              <a:rPr lang="en-US" smtClean="0"/>
              <a:t>11/11/2014</a:t>
            </a:fld>
            <a:endParaRPr lang="en-US"/>
          </a:p>
        </p:txBody>
      </p:sp>
      <p:sp>
        <p:nvSpPr>
          <p:cNvPr id="4" name="Espace réservé du numéro de diapositive 3"/>
          <p:cNvSpPr>
            <a:spLocks noGrp="1"/>
          </p:cNvSpPr>
          <p:nvPr>
            <p:ph type="sldNum" sz="quarter" idx="12"/>
          </p:nvPr>
        </p:nvSpPr>
        <p:spPr/>
        <p:txBody>
          <a:bodyPr/>
          <a:lstStyle/>
          <a:p>
            <a:fld id="{D9AB3975-C750-564D-81DA-C9FB359902EB}" type="slidenum">
              <a:rPr lang="en-US" smtClean="0"/>
              <a:t>30</a:t>
            </a:fld>
            <a:endParaRPr lang="en-US"/>
          </a:p>
        </p:txBody>
      </p:sp>
    </p:spTree>
    <p:extLst>
      <p:ext uri="{BB962C8B-B14F-4D97-AF65-F5344CB8AC3E}">
        <p14:creationId xmlns:p14="http://schemas.microsoft.com/office/powerpoint/2010/main" val="150428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840178"/>
          </a:xfrm>
        </p:spPr>
        <p:txBody>
          <a:bodyPr>
            <a:normAutofit/>
          </a:bodyPr>
          <a:lstStyle/>
          <a:p>
            <a:r>
              <a:rPr lang="en-US" sz="4000" dirty="0" smtClean="0"/>
              <a:t>Governance x Isolation of the capital</a:t>
            </a:r>
            <a:endParaRPr lang="en-US" sz="4000" dirty="0"/>
          </a:p>
        </p:txBody>
      </p:sp>
      <p:sp>
        <p:nvSpPr>
          <p:cNvPr id="2" name="Espace réservé de la date 1"/>
          <p:cNvSpPr>
            <a:spLocks noGrp="1"/>
          </p:cNvSpPr>
          <p:nvPr>
            <p:ph type="dt" sz="half" idx="10"/>
          </p:nvPr>
        </p:nvSpPr>
        <p:spPr/>
        <p:txBody>
          <a:bodyPr/>
          <a:lstStyle/>
          <a:p>
            <a:fld id="{6CC0E390-2A95-44D1-B92E-E9BCB3C2478C}" type="datetime1">
              <a:rPr lang="en-US" smtClean="0"/>
              <a:t>11/11/2014</a:t>
            </a:fld>
            <a:endParaRPr lang="en-US"/>
          </a:p>
        </p:txBody>
      </p:sp>
      <p:sp>
        <p:nvSpPr>
          <p:cNvPr id="4" name="Espace réservé du numéro de diapositive 3"/>
          <p:cNvSpPr>
            <a:spLocks noGrp="1"/>
          </p:cNvSpPr>
          <p:nvPr>
            <p:ph type="sldNum" sz="quarter" idx="12"/>
          </p:nvPr>
        </p:nvSpPr>
        <p:spPr/>
        <p:txBody>
          <a:bodyPr/>
          <a:lstStyle/>
          <a:p>
            <a:fld id="{D9AB3975-C750-564D-81DA-C9FB359902EB}" type="slidenum">
              <a:rPr lang="en-US" smtClean="0"/>
              <a:t>31</a:t>
            </a:fld>
            <a:endParaRPr lang="en-US"/>
          </a:p>
        </p:txBody>
      </p:sp>
      <p:pic>
        <p:nvPicPr>
          <p:cNvPr id="5" name="Picture 4"/>
          <p:cNvPicPr>
            <a:picLocks noChangeAspect="1"/>
          </p:cNvPicPr>
          <p:nvPr/>
        </p:nvPicPr>
        <p:blipFill>
          <a:blip r:embed="rId2"/>
          <a:stretch>
            <a:fillRect/>
          </a:stretch>
        </p:blipFill>
        <p:spPr>
          <a:xfrm>
            <a:off x="1473200" y="1114816"/>
            <a:ext cx="6464300" cy="5146429"/>
          </a:xfrm>
          <a:prstGeom prst="rect">
            <a:avLst/>
          </a:prstGeom>
        </p:spPr>
      </p:pic>
    </p:spTree>
    <p:extLst>
      <p:ext uri="{BB962C8B-B14F-4D97-AF65-F5344CB8AC3E}">
        <p14:creationId xmlns:p14="http://schemas.microsoft.com/office/powerpoint/2010/main" val="30915700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95290" y="5891819"/>
            <a:ext cx="2870438" cy="677108"/>
          </a:xfrm>
          <a:prstGeom prst="rect">
            <a:avLst/>
          </a:prstGeom>
          <a:noFill/>
        </p:spPr>
        <p:txBody>
          <a:bodyPr wrap="square" rtlCol="0">
            <a:spAutoFit/>
          </a:bodyPr>
          <a:lstStyle/>
          <a:p>
            <a:pPr algn="ctr"/>
            <a:r>
              <a:rPr lang="en-US" sz="2000" dirty="0" smtClean="0"/>
              <a:t>Less Isolated Capitals</a:t>
            </a:r>
          </a:p>
          <a:p>
            <a:pPr algn="ctr"/>
            <a:r>
              <a:rPr lang="en-US" dirty="0" smtClean="0"/>
              <a:t>(below median </a:t>
            </a:r>
            <a:r>
              <a:rPr lang="en-US" dirty="0" err="1" smtClean="0"/>
              <a:t>Avg</a:t>
            </a:r>
            <a:r>
              <a:rPr lang="en-US" dirty="0" smtClean="0"/>
              <a:t> Log </a:t>
            </a:r>
            <a:r>
              <a:rPr lang="en-US" dirty="0" err="1" smtClean="0"/>
              <a:t>Dist</a:t>
            </a:r>
            <a:r>
              <a:rPr lang="en-US" dirty="0" smtClean="0"/>
              <a:t>)</a:t>
            </a:r>
            <a:endParaRPr lang="en-US" dirty="0"/>
          </a:p>
        </p:txBody>
      </p:sp>
      <p:sp>
        <p:nvSpPr>
          <p:cNvPr id="7" name="TextBox 6"/>
          <p:cNvSpPr txBox="1"/>
          <p:nvPr/>
        </p:nvSpPr>
        <p:spPr>
          <a:xfrm>
            <a:off x="4315381" y="5876785"/>
            <a:ext cx="2870438" cy="677108"/>
          </a:xfrm>
          <a:prstGeom prst="rect">
            <a:avLst/>
          </a:prstGeom>
          <a:noFill/>
        </p:spPr>
        <p:txBody>
          <a:bodyPr wrap="square" rtlCol="0">
            <a:spAutoFit/>
          </a:bodyPr>
          <a:lstStyle/>
          <a:p>
            <a:pPr algn="ctr"/>
            <a:r>
              <a:rPr lang="en-US" sz="2000" dirty="0" smtClean="0"/>
              <a:t>More Isolated Capitals </a:t>
            </a:r>
          </a:p>
          <a:p>
            <a:pPr algn="ctr"/>
            <a:r>
              <a:rPr lang="en-US" dirty="0" smtClean="0"/>
              <a:t>(above median </a:t>
            </a:r>
            <a:r>
              <a:rPr lang="en-US" dirty="0" err="1" smtClean="0"/>
              <a:t>Avg</a:t>
            </a:r>
            <a:r>
              <a:rPr lang="en-US" dirty="0"/>
              <a:t> Log </a:t>
            </a:r>
            <a:r>
              <a:rPr lang="en-US" dirty="0" err="1"/>
              <a:t>Dist</a:t>
            </a:r>
            <a:r>
              <a:rPr lang="en-US" dirty="0" smtClean="0"/>
              <a:t>)</a:t>
            </a:r>
            <a:endParaRPr lang="en-US" dirty="0"/>
          </a:p>
        </p:txBody>
      </p:sp>
      <p:sp>
        <p:nvSpPr>
          <p:cNvPr id="8" name="TextBox 7"/>
          <p:cNvSpPr txBox="1"/>
          <p:nvPr/>
        </p:nvSpPr>
        <p:spPr>
          <a:xfrm>
            <a:off x="7353979" y="2172501"/>
            <a:ext cx="1652172" cy="1754327"/>
          </a:xfrm>
          <a:prstGeom prst="rect">
            <a:avLst/>
          </a:prstGeom>
          <a:noFill/>
        </p:spPr>
        <p:txBody>
          <a:bodyPr wrap="square" rtlCol="0">
            <a:spAutoFit/>
          </a:bodyPr>
          <a:lstStyle/>
          <a:p>
            <a:pPr algn="ctr"/>
            <a:r>
              <a:rPr lang="en-US" dirty="0" smtClean="0"/>
              <a:t>Difference is roughly like going from Bolivian to Bulgarian governance</a:t>
            </a:r>
            <a:endParaRPr lang="en-US" dirty="0"/>
          </a:p>
        </p:txBody>
      </p:sp>
      <p:sp>
        <p:nvSpPr>
          <p:cNvPr id="9" name="Title 1"/>
          <p:cNvSpPr>
            <a:spLocks noGrp="1"/>
          </p:cNvSpPr>
          <p:nvPr>
            <p:ph type="title"/>
          </p:nvPr>
        </p:nvSpPr>
        <p:spPr>
          <a:xfrm>
            <a:off x="457200" y="274638"/>
            <a:ext cx="8229600" cy="840178"/>
          </a:xfrm>
        </p:spPr>
        <p:txBody>
          <a:bodyPr>
            <a:normAutofit/>
          </a:bodyPr>
          <a:lstStyle/>
          <a:p>
            <a:endParaRPr lang="en-US" sz="4000" dirty="0"/>
          </a:p>
        </p:txBody>
      </p:sp>
      <p:graphicFrame>
        <p:nvGraphicFramePr>
          <p:cNvPr id="10" name="Chart 1"/>
          <p:cNvGraphicFramePr/>
          <p:nvPr>
            <p:extLst>
              <p:ext uri="{D42A27DB-BD31-4B8C-83A1-F6EECF244321}">
                <p14:modId xmlns:p14="http://schemas.microsoft.com/office/powerpoint/2010/main" val="1339001176"/>
              </p:ext>
            </p:extLst>
          </p:nvPr>
        </p:nvGraphicFramePr>
        <p:xfrm>
          <a:off x="651641" y="1173162"/>
          <a:ext cx="6702338" cy="47126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09183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840178"/>
          </a:xfrm>
        </p:spPr>
        <p:txBody>
          <a:bodyPr>
            <a:normAutofit/>
          </a:bodyPr>
          <a:lstStyle/>
          <a:p>
            <a:r>
              <a:rPr lang="en-US" sz="4000" dirty="0" smtClean="0"/>
              <a:t>Democracies </a:t>
            </a:r>
            <a:r>
              <a:rPr lang="en-US" sz="4000" dirty="0" err="1" smtClean="0"/>
              <a:t>vs</a:t>
            </a:r>
            <a:r>
              <a:rPr lang="en-US" sz="4000" dirty="0" smtClean="0"/>
              <a:t> Non-Democracies</a:t>
            </a:r>
            <a:endParaRPr lang="en-US" sz="4000" dirty="0"/>
          </a:p>
        </p:txBody>
      </p:sp>
      <p:sp>
        <p:nvSpPr>
          <p:cNvPr id="2" name="Espace réservé de la date 1"/>
          <p:cNvSpPr>
            <a:spLocks noGrp="1"/>
          </p:cNvSpPr>
          <p:nvPr>
            <p:ph type="dt" sz="half" idx="10"/>
          </p:nvPr>
        </p:nvSpPr>
        <p:spPr/>
        <p:txBody>
          <a:bodyPr/>
          <a:lstStyle/>
          <a:p>
            <a:fld id="{6CC0E390-2A95-44D1-B92E-E9BCB3C2478C}" type="datetime1">
              <a:rPr lang="en-US" smtClean="0"/>
              <a:t>11/11/2014</a:t>
            </a:fld>
            <a:endParaRPr lang="en-US"/>
          </a:p>
        </p:txBody>
      </p:sp>
      <p:sp>
        <p:nvSpPr>
          <p:cNvPr id="4" name="Espace réservé du numéro de diapositive 3"/>
          <p:cNvSpPr>
            <a:spLocks noGrp="1"/>
          </p:cNvSpPr>
          <p:nvPr>
            <p:ph type="sldNum" sz="quarter" idx="12"/>
          </p:nvPr>
        </p:nvSpPr>
        <p:spPr/>
        <p:txBody>
          <a:bodyPr/>
          <a:lstStyle/>
          <a:p>
            <a:fld id="{D9AB3975-C750-564D-81DA-C9FB359902EB}" type="slidenum">
              <a:rPr lang="en-US" smtClean="0"/>
              <a:t>33</a:t>
            </a:fld>
            <a:endParaRPr lang="en-US"/>
          </a:p>
        </p:txBody>
      </p:sp>
      <p:pic>
        <p:nvPicPr>
          <p:cNvPr id="6" name="Picture 5"/>
          <p:cNvPicPr>
            <a:picLocks noChangeAspect="1"/>
          </p:cNvPicPr>
          <p:nvPr/>
        </p:nvPicPr>
        <p:blipFill>
          <a:blip r:embed="rId2"/>
          <a:stretch>
            <a:fillRect/>
          </a:stretch>
        </p:blipFill>
        <p:spPr>
          <a:xfrm>
            <a:off x="88900" y="1841500"/>
            <a:ext cx="4690393" cy="3378200"/>
          </a:xfrm>
          <a:prstGeom prst="rect">
            <a:avLst/>
          </a:prstGeom>
        </p:spPr>
      </p:pic>
      <p:pic>
        <p:nvPicPr>
          <p:cNvPr id="7" name="Picture 6"/>
          <p:cNvPicPr>
            <a:picLocks noChangeAspect="1"/>
          </p:cNvPicPr>
          <p:nvPr/>
        </p:nvPicPr>
        <p:blipFill>
          <a:blip r:embed="rId3"/>
          <a:stretch>
            <a:fillRect/>
          </a:stretch>
        </p:blipFill>
        <p:spPr>
          <a:xfrm>
            <a:off x="4623370" y="1968500"/>
            <a:ext cx="4520630" cy="3251200"/>
          </a:xfrm>
          <a:prstGeom prst="rect">
            <a:avLst/>
          </a:prstGeom>
        </p:spPr>
      </p:pic>
    </p:spTree>
    <p:extLst>
      <p:ext uri="{BB962C8B-B14F-4D97-AF65-F5344CB8AC3E}">
        <p14:creationId xmlns:p14="http://schemas.microsoft.com/office/powerpoint/2010/main" val="32716114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23059" y="5798814"/>
            <a:ext cx="1503810" cy="646331"/>
          </a:xfrm>
          <a:prstGeom prst="rect">
            <a:avLst/>
          </a:prstGeom>
          <a:noFill/>
        </p:spPr>
        <p:txBody>
          <a:bodyPr wrap="square" rtlCol="0">
            <a:spAutoFit/>
          </a:bodyPr>
          <a:lstStyle/>
          <a:p>
            <a:r>
              <a:rPr lang="en-US" dirty="0" smtClean="0"/>
              <a:t>“Autocracies” </a:t>
            </a:r>
          </a:p>
          <a:p>
            <a:pPr algn="ctr"/>
            <a:r>
              <a:rPr lang="en-US" dirty="0" smtClean="0"/>
              <a:t>(Polity &lt;=0)</a:t>
            </a:r>
            <a:endParaRPr lang="en-US" dirty="0"/>
          </a:p>
        </p:txBody>
      </p:sp>
      <p:sp>
        <p:nvSpPr>
          <p:cNvPr id="6" name="TextBox 5"/>
          <p:cNvSpPr txBox="1"/>
          <p:nvPr/>
        </p:nvSpPr>
        <p:spPr>
          <a:xfrm>
            <a:off x="5397007" y="5803000"/>
            <a:ext cx="1570646" cy="646331"/>
          </a:xfrm>
          <a:prstGeom prst="rect">
            <a:avLst/>
          </a:prstGeom>
          <a:noFill/>
        </p:spPr>
        <p:txBody>
          <a:bodyPr wrap="square" rtlCol="0">
            <a:spAutoFit/>
          </a:bodyPr>
          <a:lstStyle/>
          <a:p>
            <a:r>
              <a:rPr lang="en-US" dirty="0" smtClean="0"/>
              <a:t>“Democracies”</a:t>
            </a:r>
          </a:p>
          <a:p>
            <a:pPr algn="ctr"/>
            <a:r>
              <a:rPr lang="en-US" dirty="0" smtClean="0"/>
              <a:t>(Polity&gt;9)</a:t>
            </a:r>
            <a:endParaRPr lang="en-US" dirty="0"/>
          </a:p>
        </p:txBody>
      </p:sp>
      <p:graphicFrame>
        <p:nvGraphicFramePr>
          <p:cNvPr id="8" name="Chart 1"/>
          <p:cNvGraphicFramePr/>
          <p:nvPr/>
        </p:nvGraphicFramePr>
        <p:xfrm>
          <a:off x="1885950" y="1409700"/>
          <a:ext cx="5372100"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p:cNvSpPr txBox="1">
            <a:spLocks/>
          </p:cNvSpPr>
          <p:nvPr/>
        </p:nvSpPr>
        <p:spPr>
          <a:xfrm>
            <a:off x="457200" y="274638"/>
            <a:ext cx="8229600" cy="84017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smtClean="0"/>
              <a:t>Democracies vs Non-Democracies</a:t>
            </a:r>
            <a:endParaRPr lang="en-US" sz="4000" dirty="0"/>
          </a:p>
        </p:txBody>
      </p:sp>
    </p:spTree>
    <p:extLst>
      <p:ext uri="{BB962C8B-B14F-4D97-AF65-F5344CB8AC3E}">
        <p14:creationId xmlns:p14="http://schemas.microsoft.com/office/powerpoint/2010/main" val="8447145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840178"/>
          </a:xfrm>
        </p:spPr>
        <p:txBody>
          <a:bodyPr>
            <a:normAutofit/>
          </a:bodyPr>
          <a:lstStyle/>
          <a:p>
            <a:r>
              <a:rPr lang="en-US" sz="4000" dirty="0" smtClean="0"/>
              <a:t>Governance x Isolation of the capital</a:t>
            </a:r>
            <a:endParaRPr lang="en-US" sz="4000" dirty="0"/>
          </a:p>
        </p:txBody>
      </p:sp>
      <p:sp>
        <p:nvSpPr>
          <p:cNvPr id="2" name="Espace réservé de la date 1"/>
          <p:cNvSpPr>
            <a:spLocks noGrp="1"/>
          </p:cNvSpPr>
          <p:nvPr>
            <p:ph type="dt" sz="half" idx="10"/>
          </p:nvPr>
        </p:nvSpPr>
        <p:spPr/>
        <p:txBody>
          <a:bodyPr/>
          <a:lstStyle/>
          <a:p>
            <a:fld id="{6CC0E390-2A95-44D1-B92E-E9BCB3C2478C}" type="datetime1">
              <a:rPr lang="en-US" smtClean="0"/>
              <a:t>11/11/2014</a:t>
            </a:fld>
            <a:endParaRPr lang="en-US"/>
          </a:p>
        </p:txBody>
      </p:sp>
      <p:sp>
        <p:nvSpPr>
          <p:cNvPr id="4" name="Espace réservé du numéro de diapositive 3"/>
          <p:cNvSpPr>
            <a:spLocks noGrp="1"/>
          </p:cNvSpPr>
          <p:nvPr>
            <p:ph type="sldNum" sz="quarter" idx="12"/>
          </p:nvPr>
        </p:nvSpPr>
        <p:spPr/>
        <p:txBody>
          <a:bodyPr/>
          <a:lstStyle/>
          <a:p>
            <a:fld id="{D9AB3975-C750-564D-81DA-C9FB359902EB}" type="slidenum">
              <a:rPr lang="en-US" smtClean="0"/>
              <a:t>35</a:t>
            </a:fld>
            <a:endParaRPr lang="en-US"/>
          </a:p>
        </p:txBody>
      </p:sp>
      <p:pic>
        <p:nvPicPr>
          <p:cNvPr id="5" name="Picture 4"/>
          <p:cNvPicPr>
            <a:picLocks noChangeAspect="1"/>
          </p:cNvPicPr>
          <p:nvPr/>
        </p:nvPicPr>
        <p:blipFill>
          <a:blip r:embed="rId2"/>
          <a:stretch>
            <a:fillRect/>
          </a:stretch>
        </p:blipFill>
        <p:spPr>
          <a:xfrm>
            <a:off x="0" y="1003300"/>
            <a:ext cx="9144000" cy="4832801"/>
          </a:xfrm>
          <a:prstGeom prst="rect">
            <a:avLst/>
          </a:prstGeom>
        </p:spPr>
      </p:pic>
      <p:sp>
        <p:nvSpPr>
          <p:cNvPr id="6" name="TextBox 5"/>
          <p:cNvSpPr txBox="1"/>
          <p:nvPr/>
        </p:nvSpPr>
        <p:spPr>
          <a:xfrm>
            <a:off x="457200" y="5798145"/>
            <a:ext cx="8229600" cy="923330"/>
          </a:xfrm>
          <a:prstGeom prst="rect">
            <a:avLst/>
          </a:prstGeom>
          <a:noFill/>
        </p:spPr>
        <p:txBody>
          <a:bodyPr wrap="square" rtlCol="0">
            <a:spAutoFit/>
          </a:bodyPr>
          <a:lstStyle/>
          <a:p>
            <a:pPr algn="ctr"/>
            <a:r>
              <a:rPr lang="en-US" dirty="0" smtClean="0"/>
              <a:t>Quantitatively: going from Nairobi (average isolation) to Khartoum (one </a:t>
            </a:r>
            <a:r>
              <a:rPr lang="en-US" dirty="0" err="1" smtClean="0"/>
              <a:t>s.d.</a:t>
            </a:r>
            <a:r>
              <a:rPr lang="en-US" dirty="0" smtClean="0"/>
              <a:t> above) explains about 40% of the difference in governance between Kenya (average governance among autocracies) and Sudan (one of the worst in the world)</a:t>
            </a:r>
            <a:endParaRPr lang="en-US" dirty="0"/>
          </a:p>
        </p:txBody>
      </p:sp>
    </p:spTree>
    <p:extLst>
      <p:ext uri="{BB962C8B-B14F-4D97-AF65-F5344CB8AC3E}">
        <p14:creationId xmlns:p14="http://schemas.microsoft.com/office/powerpoint/2010/main" val="41031066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normAutofit/>
          </a:bodyPr>
          <a:lstStyle/>
          <a:p>
            <a:r>
              <a:rPr lang="en-US" sz="4000" dirty="0" smtClean="0"/>
              <a:t>Democracies </a:t>
            </a:r>
            <a:r>
              <a:rPr lang="en-US" sz="4000" dirty="0" err="1" smtClean="0"/>
              <a:t>vs</a:t>
            </a:r>
            <a:r>
              <a:rPr lang="en-US" sz="4000" dirty="0" smtClean="0"/>
              <a:t> Non-Democracies</a:t>
            </a:r>
            <a:endParaRPr lang="en-US" sz="4000" dirty="0"/>
          </a:p>
        </p:txBody>
      </p:sp>
      <p:pic>
        <p:nvPicPr>
          <p:cNvPr id="8"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330640" y="1313618"/>
            <a:ext cx="6482715" cy="4714240"/>
          </a:xfrm>
          <a:prstGeom prst="rect">
            <a:avLst/>
          </a:prstGeom>
          <a:noFill/>
          <a:ln>
            <a:noFill/>
          </a:ln>
        </p:spPr>
      </p:pic>
      <p:sp>
        <p:nvSpPr>
          <p:cNvPr id="2" name="Espace réservé de la date 1"/>
          <p:cNvSpPr>
            <a:spLocks noGrp="1"/>
          </p:cNvSpPr>
          <p:nvPr>
            <p:ph type="dt" sz="half" idx="10"/>
          </p:nvPr>
        </p:nvSpPr>
        <p:spPr/>
        <p:txBody>
          <a:bodyPr/>
          <a:lstStyle/>
          <a:p>
            <a:fld id="{A866D499-EE82-481B-98BF-69791117EC86}" type="datetime1">
              <a:rPr lang="en-US" smtClean="0"/>
              <a:t>11/11/2014</a:t>
            </a:fld>
            <a:endParaRPr lang="en-US"/>
          </a:p>
        </p:txBody>
      </p:sp>
      <p:sp>
        <p:nvSpPr>
          <p:cNvPr id="3" name="Espace réservé du numéro de diapositive 2"/>
          <p:cNvSpPr>
            <a:spLocks noGrp="1"/>
          </p:cNvSpPr>
          <p:nvPr>
            <p:ph type="sldNum" sz="quarter" idx="12"/>
          </p:nvPr>
        </p:nvSpPr>
        <p:spPr/>
        <p:txBody>
          <a:bodyPr/>
          <a:lstStyle/>
          <a:p>
            <a:fld id="{D9AB3975-C750-564D-81DA-C9FB359902EB}" type="slidenum">
              <a:rPr lang="en-US" smtClean="0"/>
              <a:t>36</a:t>
            </a:fld>
            <a:endParaRPr lang="en-US"/>
          </a:p>
        </p:txBody>
      </p:sp>
    </p:spTree>
    <p:extLst>
      <p:ext uri="{BB962C8B-B14F-4D97-AF65-F5344CB8AC3E}">
        <p14:creationId xmlns:p14="http://schemas.microsoft.com/office/powerpoint/2010/main" val="27642550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2990"/>
            <a:ext cx="8229600" cy="915335"/>
          </a:xfrm>
        </p:spPr>
        <p:txBody>
          <a:bodyPr>
            <a:normAutofit/>
          </a:bodyPr>
          <a:lstStyle/>
          <a:p>
            <a:r>
              <a:rPr lang="en-US" sz="4000" dirty="0" smtClean="0"/>
              <a:t>Unpacking Governance: Stability</a:t>
            </a:r>
            <a:endParaRPr lang="en-US" sz="4000" dirty="0"/>
          </a:p>
        </p:txBody>
      </p:sp>
      <p:pic>
        <p:nvPicPr>
          <p:cNvPr id="3" name="Picture 2"/>
          <p:cNvPicPr>
            <a:picLocks noChangeAspect="1"/>
          </p:cNvPicPr>
          <p:nvPr/>
        </p:nvPicPr>
        <p:blipFill>
          <a:blip r:embed="rId2"/>
          <a:stretch>
            <a:fillRect/>
          </a:stretch>
        </p:blipFill>
        <p:spPr>
          <a:xfrm>
            <a:off x="1313244" y="1005794"/>
            <a:ext cx="6825980" cy="5458505"/>
          </a:xfrm>
          <a:prstGeom prst="rect">
            <a:avLst/>
          </a:prstGeom>
        </p:spPr>
      </p:pic>
      <p:sp>
        <p:nvSpPr>
          <p:cNvPr id="2" name="Espace réservé de la date 1"/>
          <p:cNvSpPr>
            <a:spLocks noGrp="1"/>
          </p:cNvSpPr>
          <p:nvPr>
            <p:ph type="dt" sz="half" idx="10"/>
          </p:nvPr>
        </p:nvSpPr>
        <p:spPr/>
        <p:txBody>
          <a:bodyPr/>
          <a:lstStyle/>
          <a:p>
            <a:fld id="{16BDA941-0928-4738-AC15-14304818CE4E}" type="datetime1">
              <a:rPr lang="en-US" smtClean="0"/>
              <a:t>11/11/2014</a:t>
            </a:fld>
            <a:endParaRPr lang="en-US"/>
          </a:p>
        </p:txBody>
      </p:sp>
      <p:sp>
        <p:nvSpPr>
          <p:cNvPr id="4" name="Espace réservé du numéro de diapositive 3"/>
          <p:cNvSpPr>
            <a:spLocks noGrp="1"/>
          </p:cNvSpPr>
          <p:nvPr>
            <p:ph type="sldNum" sz="quarter" idx="12"/>
          </p:nvPr>
        </p:nvSpPr>
        <p:spPr/>
        <p:txBody>
          <a:bodyPr/>
          <a:lstStyle/>
          <a:p>
            <a:fld id="{D9AB3975-C750-564D-81DA-C9FB359902EB}" type="slidenum">
              <a:rPr lang="en-US" smtClean="0"/>
              <a:t>37</a:t>
            </a:fld>
            <a:endParaRPr lang="en-US"/>
          </a:p>
        </p:txBody>
      </p:sp>
    </p:spTree>
    <p:extLst>
      <p:ext uri="{BB962C8B-B14F-4D97-AF65-F5344CB8AC3E}">
        <p14:creationId xmlns:p14="http://schemas.microsoft.com/office/powerpoint/2010/main" val="26721487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2990"/>
            <a:ext cx="8229600" cy="915335"/>
          </a:xfrm>
        </p:spPr>
        <p:txBody>
          <a:bodyPr>
            <a:normAutofit/>
          </a:bodyPr>
          <a:lstStyle/>
          <a:p>
            <a:r>
              <a:rPr lang="en-US" sz="4000" dirty="0" smtClean="0"/>
              <a:t>Unpacking Governance: State Capacity</a:t>
            </a:r>
            <a:endParaRPr lang="en-US" sz="4000" dirty="0"/>
          </a:p>
        </p:txBody>
      </p:sp>
      <p:pic>
        <p:nvPicPr>
          <p:cNvPr id="3" name="Picture 2"/>
          <p:cNvPicPr>
            <a:picLocks noChangeAspect="1"/>
          </p:cNvPicPr>
          <p:nvPr/>
        </p:nvPicPr>
        <p:blipFill>
          <a:blip r:embed="rId3"/>
          <a:stretch>
            <a:fillRect/>
          </a:stretch>
        </p:blipFill>
        <p:spPr>
          <a:xfrm>
            <a:off x="1414262" y="1006756"/>
            <a:ext cx="7069338" cy="5419444"/>
          </a:xfrm>
          <a:prstGeom prst="rect">
            <a:avLst/>
          </a:prstGeom>
        </p:spPr>
      </p:pic>
      <p:sp>
        <p:nvSpPr>
          <p:cNvPr id="2" name="Espace réservé de la date 1"/>
          <p:cNvSpPr>
            <a:spLocks noGrp="1"/>
          </p:cNvSpPr>
          <p:nvPr>
            <p:ph type="dt" sz="half" idx="10"/>
          </p:nvPr>
        </p:nvSpPr>
        <p:spPr/>
        <p:txBody>
          <a:bodyPr/>
          <a:lstStyle/>
          <a:p>
            <a:fld id="{6BA87E53-F7EA-4CB2-BD1A-46D50D63430B}" type="datetime1">
              <a:rPr lang="en-US" smtClean="0"/>
              <a:t>11/11/2014</a:t>
            </a:fld>
            <a:endParaRPr lang="en-US"/>
          </a:p>
        </p:txBody>
      </p:sp>
      <p:sp>
        <p:nvSpPr>
          <p:cNvPr id="4" name="Espace réservé du numéro de diapositive 3"/>
          <p:cNvSpPr>
            <a:spLocks noGrp="1"/>
          </p:cNvSpPr>
          <p:nvPr>
            <p:ph type="sldNum" sz="quarter" idx="12"/>
          </p:nvPr>
        </p:nvSpPr>
        <p:spPr/>
        <p:txBody>
          <a:bodyPr/>
          <a:lstStyle/>
          <a:p>
            <a:fld id="{D9AB3975-C750-564D-81DA-C9FB359902EB}" type="slidenum">
              <a:rPr lang="en-US" smtClean="0"/>
              <a:t>38</a:t>
            </a:fld>
            <a:endParaRPr lang="en-US"/>
          </a:p>
        </p:txBody>
      </p:sp>
    </p:spTree>
    <p:extLst>
      <p:ext uri="{BB962C8B-B14F-4D97-AF65-F5344CB8AC3E}">
        <p14:creationId xmlns:p14="http://schemas.microsoft.com/office/powerpoint/2010/main" val="4673839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Capital Cities and Governance: In Sum</a:t>
            </a:r>
            <a:endParaRPr lang="en-US" dirty="0"/>
          </a:p>
        </p:txBody>
      </p:sp>
      <p:sp>
        <p:nvSpPr>
          <p:cNvPr id="3" name="Content Placeholder 2"/>
          <p:cNvSpPr>
            <a:spLocks noGrp="1"/>
          </p:cNvSpPr>
          <p:nvPr>
            <p:ph idx="1"/>
          </p:nvPr>
        </p:nvSpPr>
        <p:spPr/>
        <p:txBody>
          <a:bodyPr>
            <a:normAutofit/>
          </a:bodyPr>
          <a:lstStyle/>
          <a:p>
            <a:r>
              <a:rPr lang="en-US" b="1" dirty="0" smtClean="0"/>
              <a:t>Isolated Capital Cities </a:t>
            </a:r>
            <a:r>
              <a:rPr lang="en-US" dirty="0" smtClean="0"/>
              <a:t>are associated with </a:t>
            </a:r>
            <a:r>
              <a:rPr lang="en-US" b="1" dirty="0" err="1" smtClean="0"/>
              <a:t>Misgovernance</a:t>
            </a:r>
            <a:endParaRPr lang="en-US" dirty="0"/>
          </a:p>
          <a:p>
            <a:pPr lvl="1"/>
            <a:r>
              <a:rPr lang="en-US" dirty="0" smtClean="0"/>
              <a:t>Not with instability or weak state capacity</a:t>
            </a:r>
          </a:p>
          <a:p>
            <a:r>
              <a:rPr lang="en-US" dirty="0" smtClean="0"/>
              <a:t>All of these results hold for relatively </a:t>
            </a:r>
            <a:r>
              <a:rPr lang="en-US" u="sng" dirty="0" smtClean="0"/>
              <a:t>non-democratic countries only</a:t>
            </a:r>
            <a:endParaRPr lang="en-US" u="sng" dirty="0"/>
          </a:p>
        </p:txBody>
      </p:sp>
      <p:sp>
        <p:nvSpPr>
          <p:cNvPr id="4" name="Espace réservé de la date 3"/>
          <p:cNvSpPr>
            <a:spLocks noGrp="1"/>
          </p:cNvSpPr>
          <p:nvPr>
            <p:ph type="dt" sz="half" idx="10"/>
          </p:nvPr>
        </p:nvSpPr>
        <p:spPr/>
        <p:txBody>
          <a:bodyPr/>
          <a:lstStyle/>
          <a:p>
            <a:fld id="{5FE072DA-A77F-4B21-970A-53E575ED9251}" type="datetime1">
              <a:rPr lang="en-US" smtClean="0"/>
              <a:t>11/11/2014</a:t>
            </a:fld>
            <a:endParaRPr lang="en-US"/>
          </a:p>
        </p:txBody>
      </p:sp>
      <p:sp>
        <p:nvSpPr>
          <p:cNvPr id="5" name="Espace réservé du numéro de diapositive 4"/>
          <p:cNvSpPr>
            <a:spLocks noGrp="1"/>
          </p:cNvSpPr>
          <p:nvPr>
            <p:ph type="sldNum" sz="quarter" idx="12"/>
          </p:nvPr>
        </p:nvSpPr>
        <p:spPr/>
        <p:txBody>
          <a:bodyPr/>
          <a:lstStyle/>
          <a:p>
            <a:fld id="{D9AB3975-C750-564D-81DA-C9FB359902EB}" type="slidenum">
              <a:rPr lang="en-US" smtClean="0"/>
              <a:t>39</a:t>
            </a:fld>
            <a:endParaRPr lang="en-US"/>
          </a:p>
        </p:txBody>
      </p:sp>
    </p:spTree>
    <p:extLst>
      <p:ext uri="{BB962C8B-B14F-4D97-AF65-F5344CB8AC3E}">
        <p14:creationId xmlns:p14="http://schemas.microsoft.com/office/powerpoint/2010/main" val="185119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781"/>
            <a:ext cx="8229600" cy="789140"/>
          </a:xfrm>
        </p:spPr>
        <p:txBody>
          <a:bodyPr>
            <a:normAutofit/>
          </a:bodyPr>
          <a:lstStyle/>
          <a:p>
            <a:r>
              <a:rPr lang="en-US" sz="4000" dirty="0" smtClean="0"/>
              <a:t>Motivation</a:t>
            </a:r>
            <a:endParaRPr lang="en-US" sz="4000" dirty="0"/>
          </a:p>
        </p:txBody>
      </p:sp>
      <p:sp>
        <p:nvSpPr>
          <p:cNvPr id="3" name="Content Placeholder 2"/>
          <p:cNvSpPr>
            <a:spLocks noGrp="1"/>
          </p:cNvSpPr>
          <p:nvPr>
            <p:ph idx="1"/>
          </p:nvPr>
        </p:nvSpPr>
        <p:spPr>
          <a:xfrm>
            <a:off x="457200" y="1553227"/>
            <a:ext cx="8229600" cy="4559474"/>
          </a:xfrm>
        </p:spPr>
        <p:txBody>
          <a:bodyPr>
            <a:normAutofit/>
          </a:bodyPr>
          <a:lstStyle/>
          <a:p>
            <a:pPr marL="0" indent="0">
              <a:buNone/>
            </a:pPr>
            <a:r>
              <a:rPr lang="en-US" sz="2400" dirty="0" smtClean="0"/>
              <a:t>Understanding Governance:</a:t>
            </a:r>
          </a:p>
          <a:p>
            <a:pPr marL="0" indent="0" algn="ctr">
              <a:buNone/>
            </a:pPr>
            <a:r>
              <a:rPr lang="en-US" sz="2400" dirty="0"/>
              <a:t>	</a:t>
            </a:r>
            <a:r>
              <a:rPr lang="en-US" sz="2400" dirty="0" smtClean="0"/>
              <a:t>What constraints governments beyond “formal” </a:t>
            </a:r>
          </a:p>
          <a:p>
            <a:pPr marL="0" indent="0" algn="ctr">
              <a:buNone/>
            </a:pPr>
            <a:r>
              <a:rPr lang="en-US" sz="2400" dirty="0" smtClean="0"/>
              <a:t>checks and balances?</a:t>
            </a:r>
          </a:p>
          <a:p>
            <a:pPr marL="0" indent="0" algn="ctr">
              <a:buNone/>
            </a:pPr>
            <a:endParaRPr lang="en-US" sz="2400" dirty="0" smtClean="0"/>
          </a:p>
          <a:p>
            <a:pPr marL="0" indent="0">
              <a:buNone/>
            </a:pPr>
            <a:r>
              <a:rPr lang="en-US" sz="2400" dirty="0" smtClean="0"/>
              <a:t>Important Element: (The Threat of) Conflict/Insurrection</a:t>
            </a:r>
          </a:p>
          <a:p>
            <a:pPr marL="0" indent="0">
              <a:buNone/>
            </a:pPr>
            <a:endParaRPr lang="en-US" sz="2400" dirty="0" smtClean="0"/>
          </a:p>
          <a:p>
            <a:pPr marL="0" indent="0">
              <a:buNone/>
            </a:pPr>
            <a:r>
              <a:rPr lang="en-US" sz="2400" dirty="0" smtClean="0"/>
              <a:t>Understudied Connection: Spatial Distribution of Population</a:t>
            </a:r>
          </a:p>
          <a:p>
            <a:r>
              <a:rPr lang="en-US" sz="2400" dirty="0"/>
              <a:t>Where you are matters for your political influence</a:t>
            </a:r>
          </a:p>
          <a:p>
            <a:r>
              <a:rPr lang="en-US" sz="2400" dirty="0" smtClean="0"/>
              <a:t>Spatial </a:t>
            </a:r>
            <a:r>
              <a:rPr lang="en-US" sz="2400" dirty="0"/>
              <a:t>proximity to power increases political </a:t>
            </a:r>
            <a:r>
              <a:rPr lang="en-US" sz="2400" dirty="0" smtClean="0"/>
              <a:t>influence </a:t>
            </a:r>
          </a:p>
          <a:p>
            <a:r>
              <a:rPr lang="en-US" sz="2400" dirty="0" smtClean="0"/>
              <a:t>Especially </a:t>
            </a:r>
            <a:r>
              <a:rPr lang="en-US" sz="2400" dirty="0"/>
              <a:t>so when it comes to </a:t>
            </a:r>
            <a:r>
              <a:rPr lang="en-US" sz="2400" dirty="0" smtClean="0"/>
              <a:t>that threat</a:t>
            </a:r>
            <a:endParaRPr lang="en-US" sz="2400" dirty="0"/>
          </a:p>
        </p:txBody>
      </p:sp>
      <p:sp>
        <p:nvSpPr>
          <p:cNvPr id="4" name="Espace réservé de la date 3"/>
          <p:cNvSpPr>
            <a:spLocks noGrp="1"/>
          </p:cNvSpPr>
          <p:nvPr>
            <p:ph type="dt" sz="half" idx="10"/>
          </p:nvPr>
        </p:nvSpPr>
        <p:spPr/>
        <p:txBody>
          <a:bodyPr/>
          <a:lstStyle/>
          <a:p>
            <a:fld id="{17E374C9-8277-47CC-B2E3-DA5D7AD86515}" type="datetime1">
              <a:rPr lang="en-US" smtClean="0"/>
              <a:t>11/11/2014</a:t>
            </a:fld>
            <a:endParaRPr lang="en-US"/>
          </a:p>
        </p:txBody>
      </p:sp>
      <p:sp>
        <p:nvSpPr>
          <p:cNvPr id="5" name="Espace réservé du numéro de diapositive 4"/>
          <p:cNvSpPr>
            <a:spLocks noGrp="1"/>
          </p:cNvSpPr>
          <p:nvPr>
            <p:ph type="sldNum" sz="quarter" idx="12"/>
          </p:nvPr>
        </p:nvSpPr>
        <p:spPr/>
        <p:txBody>
          <a:bodyPr/>
          <a:lstStyle/>
          <a:p>
            <a:fld id="{D9AB3975-C750-564D-81DA-C9FB359902EB}" type="slidenum">
              <a:rPr lang="en-US" smtClean="0"/>
              <a:t>4</a:t>
            </a:fld>
            <a:endParaRPr lang="en-US"/>
          </a:p>
        </p:txBody>
      </p:sp>
    </p:spTree>
    <p:extLst>
      <p:ext uri="{BB962C8B-B14F-4D97-AF65-F5344CB8AC3E}">
        <p14:creationId xmlns:p14="http://schemas.microsoft.com/office/powerpoint/2010/main" val="85787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a:xfrm>
            <a:off x="457200" y="1597571"/>
            <a:ext cx="8229600" cy="4929403"/>
          </a:xfrm>
        </p:spPr>
        <p:txBody>
          <a:bodyPr>
            <a:normAutofit/>
          </a:bodyPr>
          <a:lstStyle/>
          <a:p>
            <a:r>
              <a:rPr lang="en-US" sz="2600" dirty="0" smtClean="0"/>
              <a:t>Spatial distribution of population is important for understanding institutions and governance in non-democratic contexts</a:t>
            </a:r>
          </a:p>
          <a:p>
            <a:pPr lvl="1"/>
            <a:r>
              <a:rPr lang="en-US" sz="2200" dirty="0"/>
              <a:t>It conditions the threat of conflict/insurrection</a:t>
            </a:r>
          </a:p>
          <a:p>
            <a:pPr lvl="2"/>
            <a:r>
              <a:rPr lang="en-US" sz="1800" dirty="0"/>
              <a:t>Conflict is more likely and more threatening closer to the </a:t>
            </a:r>
            <a:r>
              <a:rPr lang="en-US" sz="1800" dirty="0" smtClean="0"/>
              <a:t>capital</a:t>
            </a:r>
          </a:p>
          <a:p>
            <a:pPr lvl="1"/>
            <a:r>
              <a:rPr lang="en-US" sz="2200" dirty="0" smtClean="0"/>
              <a:t>It </a:t>
            </a:r>
            <a:r>
              <a:rPr lang="en-US" sz="2200" dirty="0"/>
              <a:t>conditions the quality of governance</a:t>
            </a:r>
          </a:p>
          <a:p>
            <a:pPr lvl="2"/>
            <a:r>
              <a:rPr lang="en-US" sz="1800" dirty="0"/>
              <a:t>Isolated capital cities are associated with </a:t>
            </a:r>
            <a:r>
              <a:rPr lang="en-US" sz="1800" dirty="0" err="1" smtClean="0"/>
              <a:t>misgovernance</a:t>
            </a:r>
            <a:endParaRPr lang="en-US" sz="2600" dirty="0" smtClean="0"/>
          </a:p>
          <a:p>
            <a:r>
              <a:rPr lang="en-US" sz="2600" dirty="0"/>
              <a:t>Isolated capitals flag situations of high risk for misgovernance</a:t>
            </a:r>
          </a:p>
          <a:p>
            <a:pPr lvl="1"/>
            <a:r>
              <a:rPr lang="fr-FR" sz="2200" dirty="0"/>
              <a:t>Persistent factor, but </a:t>
            </a:r>
            <a:r>
              <a:rPr lang="fr-FR" sz="2200" dirty="0" err="1"/>
              <a:t>influenceable</a:t>
            </a:r>
            <a:r>
              <a:rPr lang="fr-FR" sz="2200" dirty="0"/>
              <a:t> and </a:t>
            </a:r>
            <a:r>
              <a:rPr lang="fr-FR" sz="2200" u="sng" dirty="0" err="1"/>
              <a:t>monitorable</a:t>
            </a:r>
            <a:r>
              <a:rPr lang="fr-FR" sz="2200" dirty="0" smtClean="0"/>
              <a:t>.</a:t>
            </a:r>
            <a:endParaRPr lang="en-US" sz="2600" dirty="0" smtClean="0"/>
          </a:p>
        </p:txBody>
      </p:sp>
      <p:sp>
        <p:nvSpPr>
          <p:cNvPr id="4" name="Espace réservé de la date 3"/>
          <p:cNvSpPr>
            <a:spLocks noGrp="1"/>
          </p:cNvSpPr>
          <p:nvPr>
            <p:ph type="dt" sz="half" idx="10"/>
          </p:nvPr>
        </p:nvSpPr>
        <p:spPr/>
        <p:txBody>
          <a:bodyPr/>
          <a:lstStyle/>
          <a:p>
            <a:fld id="{90392D87-881A-47E2-8B1C-7B995D87740D}" type="datetime1">
              <a:rPr lang="en-US" smtClean="0"/>
              <a:t>11/11/2014</a:t>
            </a:fld>
            <a:endParaRPr lang="en-US"/>
          </a:p>
        </p:txBody>
      </p:sp>
      <p:sp>
        <p:nvSpPr>
          <p:cNvPr id="5" name="Espace réservé du numéro de diapositive 4"/>
          <p:cNvSpPr>
            <a:spLocks noGrp="1"/>
          </p:cNvSpPr>
          <p:nvPr>
            <p:ph type="sldNum" sz="quarter" idx="12"/>
          </p:nvPr>
        </p:nvSpPr>
        <p:spPr/>
        <p:txBody>
          <a:bodyPr/>
          <a:lstStyle/>
          <a:p>
            <a:fld id="{D9AB3975-C750-564D-81DA-C9FB359902EB}" type="slidenum">
              <a:rPr lang="en-US" smtClean="0"/>
              <a:t>40</a:t>
            </a:fld>
            <a:endParaRPr lang="en-US" dirty="0"/>
          </a:p>
        </p:txBody>
      </p:sp>
    </p:spTree>
    <p:extLst>
      <p:ext uri="{BB962C8B-B14F-4D97-AF65-F5344CB8AC3E}">
        <p14:creationId xmlns:p14="http://schemas.microsoft.com/office/powerpoint/2010/main" val="16720552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DB615D1B-C0C6-494E-A169-99D80F945743}" type="datetime1">
              <a:rPr lang="en-US" smtClean="0"/>
              <a:t>11/11/2014</a:t>
            </a:fld>
            <a:endParaRPr lang="en-US"/>
          </a:p>
        </p:txBody>
      </p:sp>
      <p:sp>
        <p:nvSpPr>
          <p:cNvPr id="5" name="Slide Number Placeholder 4"/>
          <p:cNvSpPr>
            <a:spLocks noGrp="1"/>
          </p:cNvSpPr>
          <p:nvPr>
            <p:ph type="sldNum" sz="quarter" idx="12"/>
          </p:nvPr>
        </p:nvSpPr>
        <p:spPr/>
        <p:txBody>
          <a:bodyPr/>
          <a:lstStyle/>
          <a:p>
            <a:fld id="{D9AB3975-C750-564D-81DA-C9FB359902EB}" type="slidenum">
              <a:rPr lang="en-US" smtClean="0"/>
              <a:t>41</a:t>
            </a:fld>
            <a:endParaRPr lang="en-US"/>
          </a:p>
        </p:txBody>
      </p:sp>
    </p:spTree>
    <p:extLst>
      <p:ext uri="{BB962C8B-B14F-4D97-AF65-F5344CB8AC3E}">
        <p14:creationId xmlns:p14="http://schemas.microsoft.com/office/powerpoint/2010/main" val="26730550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7861"/>
          </a:xfrm>
        </p:spPr>
        <p:txBody>
          <a:bodyPr>
            <a:normAutofit/>
          </a:bodyPr>
          <a:lstStyle/>
          <a:p>
            <a:r>
              <a:rPr lang="en-US" sz="4000" dirty="0" smtClean="0"/>
              <a:t>Democracies </a:t>
            </a:r>
            <a:r>
              <a:rPr lang="en-US" sz="4000" dirty="0" err="1" smtClean="0"/>
              <a:t>vs</a:t>
            </a:r>
            <a:r>
              <a:rPr lang="en-US" sz="4000" dirty="0" smtClean="0"/>
              <a:t> Non-Democracies</a:t>
            </a:r>
            <a:endParaRPr lang="en-US" sz="4000" dirty="0"/>
          </a:p>
        </p:txBody>
      </p:sp>
      <p:pic>
        <p:nvPicPr>
          <p:cNvPr id="6" name="Picture 5"/>
          <p:cNvPicPr>
            <a:picLocks noChangeAspect="1"/>
          </p:cNvPicPr>
          <p:nvPr/>
        </p:nvPicPr>
        <p:blipFill>
          <a:blip r:embed="rId2"/>
          <a:stretch>
            <a:fillRect/>
          </a:stretch>
        </p:blipFill>
        <p:spPr>
          <a:xfrm>
            <a:off x="843038" y="989416"/>
            <a:ext cx="7627634" cy="5547370"/>
          </a:xfrm>
          <a:prstGeom prst="rect">
            <a:avLst/>
          </a:prstGeom>
        </p:spPr>
      </p:pic>
      <p:sp>
        <p:nvSpPr>
          <p:cNvPr id="3" name="Espace réservé de la date 2"/>
          <p:cNvSpPr>
            <a:spLocks noGrp="1"/>
          </p:cNvSpPr>
          <p:nvPr>
            <p:ph type="dt" sz="half" idx="10"/>
          </p:nvPr>
        </p:nvSpPr>
        <p:spPr/>
        <p:txBody>
          <a:bodyPr/>
          <a:lstStyle/>
          <a:p>
            <a:fld id="{F21B2F58-67AA-4973-AACF-C921D092EE40}" type="datetime1">
              <a:rPr lang="en-US" smtClean="0"/>
              <a:t>11/11/2014</a:t>
            </a:fld>
            <a:endParaRPr lang="en-US"/>
          </a:p>
        </p:txBody>
      </p:sp>
      <p:sp>
        <p:nvSpPr>
          <p:cNvPr id="4" name="Espace réservé du numéro de diapositive 3"/>
          <p:cNvSpPr>
            <a:spLocks noGrp="1"/>
          </p:cNvSpPr>
          <p:nvPr>
            <p:ph type="sldNum" sz="quarter" idx="12"/>
          </p:nvPr>
        </p:nvSpPr>
        <p:spPr/>
        <p:txBody>
          <a:bodyPr/>
          <a:lstStyle/>
          <a:p>
            <a:fld id="{D9AB3975-C750-564D-81DA-C9FB359902EB}" type="slidenum">
              <a:rPr lang="en-US" smtClean="0"/>
              <a:t>42</a:t>
            </a:fld>
            <a:endParaRPr lang="en-US"/>
          </a:p>
        </p:txBody>
      </p:sp>
    </p:spTree>
    <p:extLst>
      <p:ext uri="{BB962C8B-B14F-4D97-AF65-F5344CB8AC3E}">
        <p14:creationId xmlns:p14="http://schemas.microsoft.com/office/powerpoint/2010/main" val="31925172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0283"/>
          </a:xfrm>
        </p:spPr>
        <p:txBody>
          <a:bodyPr>
            <a:normAutofit/>
          </a:bodyPr>
          <a:lstStyle/>
          <a:p>
            <a:r>
              <a:rPr lang="en-US" sz="4000" dirty="0" smtClean="0"/>
              <a:t>Unpacking Governance: Power Sharing</a:t>
            </a:r>
            <a:endParaRPr lang="en-US" sz="4000" dirty="0"/>
          </a:p>
        </p:txBody>
      </p:sp>
      <p:sp>
        <p:nvSpPr>
          <p:cNvPr id="3" name="Content Placeholder 2"/>
          <p:cNvSpPr>
            <a:spLocks noGrp="1"/>
          </p:cNvSpPr>
          <p:nvPr>
            <p:ph idx="1"/>
          </p:nvPr>
        </p:nvSpPr>
        <p:spPr>
          <a:xfrm>
            <a:off x="285519" y="1168221"/>
            <a:ext cx="8664033" cy="5417507"/>
          </a:xfrm>
        </p:spPr>
        <p:txBody>
          <a:bodyPr>
            <a:noAutofit/>
          </a:bodyPr>
          <a:lstStyle/>
          <a:p>
            <a:pPr marL="0" lvl="1" indent="0">
              <a:buNone/>
            </a:pPr>
            <a:r>
              <a:rPr lang="en-US" sz="2600" dirty="0"/>
              <a:t>Data: “Polity” score components (Polity IV), avg. 1975-2010</a:t>
            </a:r>
          </a:p>
          <a:p>
            <a:pPr marL="342900" lvl="2" indent="-342900"/>
            <a:r>
              <a:rPr lang="en-US" sz="2600" dirty="0"/>
              <a:t>Related to power sharing</a:t>
            </a:r>
            <a:r>
              <a:rPr lang="en-US" sz="2600" dirty="0" smtClean="0"/>
              <a:t>:</a:t>
            </a:r>
            <a:endParaRPr lang="en-US" sz="2600" dirty="0"/>
          </a:p>
          <a:p>
            <a:pPr marL="806450" lvl="4" indent="-342900">
              <a:buFont typeface="Arial"/>
              <a:buChar char="•"/>
            </a:pPr>
            <a:r>
              <a:rPr lang="en-US" dirty="0"/>
              <a:t>“</a:t>
            </a:r>
            <a:r>
              <a:rPr lang="en-US" b="1" dirty="0"/>
              <a:t>independence of executive authority</a:t>
            </a:r>
            <a:r>
              <a:rPr lang="en-US" dirty="0"/>
              <a:t>” (</a:t>
            </a:r>
            <a:r>
              <a:rPr lang="en-US" dirty="0" err="1"/>
              <a:t>ExecutiveConstraints</a:t>
            </a:r>
            <a:r>
              <a:rPr lang="en-US" dirty="0"/>
              <a:t>): “the extent of institutionalized constraints on the </a:t>
            </a:r>
            <a:r>
              <a:rPr lang="en-US" dirty="0" smtClean="0"/>
              <a:t>decision making </a:t>
            </a:r>
            <a:r>
              <a:rPr lang="en-US" dirty="0"/>
              <a:t>powers of chief executives</a:t>
            </a:r>
            <a:r>
              <a:rPr lang="en-US" dirty="0" smtClean="0"/>
              <a:t>”, ranging from </a:t>
            </a:r>
            <a:r>
              <a:rPr lang="en-US" dirty="0"/>
              <a:t>“unlimited authority” to “executive parity or subordination”</a:t>
            </a:r>
          </a:p>
          <a:p>
            <a:pPr marL="806450" lvl="4" indent="-342900">
              <a:buFont typeface="Arial"/>
              <a:buChar char="•"/>
            </a:pPr>
            <a:r>
              <a:rPr lang="en-US" dirty="0"/>
              <a:t> “</a:t>
            </a:r>
            <a:r>
              <a:rPr lang="en-US" b="1" dirty="0"/>
              <a:t>political competition and opposition</a:t>
            </a:r>
            <a:r>
              <a:rPr lang="en-US" dirty="0"/>
              <a:t>” (</a:t>
            </a:r>
            <a:r>
              <a:rPr lang="en-US" dirty="0" err="1"/>
              <a:t>ParticipationCompetitiveness</a:t>
            </a:r>
            <a:r>
              <a:rPr lang="en-US" dirty="0"/>
              <a:t>): “the extent to which alternative preferences for policy and leadership can be pursued in the political arena”, ranging from “repressed” to “competitive”</a:t>
            </a:r>
          </a:p>
          <a:p>
            <a:pPr marL="342900" lvl="2" indent="-342900"/>
            <a:r>
              <a:rPr lang="en-US" sz="2600" dirty="0"/>
              <a:t>Not so related</a:t>
            </a:r>
            <a:r>
              <a:rPr lang="en-US" sz="2600" dirty="0" smtClean="0"/>
              <a:t>:</a:t>
            </a:r>
          </a:p>
          <a:p>
            <a:pPr marL="800100" lvl="4" indent="-342900">
              <a:buFont typeface="Arial"/>
              <a:buChar char="•"/>
            </a:pPr>
            <a:r>
              <a:rPr lang="en-US" dirty="0" smtClean="0"/>
              <a:t>“</a:t>
            </a:r>
            <a:r>
              <a:rPr lang="en-US" b="1" dirty="0"/>
              <a:t>executive recruitment</a:t>
            </a:r>
            <a:r>
              <a:rPr lang="en-US" dirty="0"/>
              <a:t>” (</a:t>
            </a:r>
            <a:r>
              <a:rPr lang="en-US" dirty="0" err="1"/>
              <a:t>RecruitmentCompetitiveness</a:t>
            </a:r>
            <a:r>
              <a:rPr lang="en-US" dirty="0"/>
              <a:t> and </a:t>
            </a:r>
            <a:r>
              <a:rPr lang="en-US" dirty="0" err="1"/>
              <a:t>RecruitmentOpenness</a:t>
            </a:r>
            <a:r>
              <a:rPr lang="en-US" dirty="0"/>
              <a:t>): whether there is </a:t>
            </a:r>
            <a:r>
              <a:rPr lang="en-US" dirty="0" smtClean="0"/>
              <a:t>access to executive </a:t>
            </a:r>
            <a:r>
              <a:rPr lang="en-US" dirty="0"/>
              <a:t>positions through a regularized process</a:t>
            </a:r>
            <a:r>
              <a:rPr lang="en-US" dirty="0" smtClean="0"/>
              <a:t>.</a:t>
            </a:r>
          </a:p>
          <a:p>
            <a:pPr marL="1257300" lvl="5" indent="-342900"/>
            <a:r>
              <a:rPr lang="en-US" dirty="0" smtClean="0"/>
              <a:t>Ex.: USSR had perfect score in </a:t>
            </a:r>
            <a:r>
              <a:rPr lang="en-US" i="1" dirty="0" smtClean="0"/>
              <a:t>Openness</a:t>
            </a:r>
            <a:r>
              <a:rPr lang="en-US" dirty="0" smtClean="0"/>
              <a:t>, simply because succession was not hereditary.</a:t>
            </a:r>
            <a:endParaRPr lang="en-US" dirty="0"/>
          </a:p>
        </p:txBody>
      </p:sp>
      <p:sp>
        <p:nvSpPr>
          <p:cNvPr id="4" name="Espace réservé de la date 3"/>
          <p:cNvSpPr>
            <a:spLocks noGrp="1"/>
          </p:cNvSpPr>
          <p:nvPr>
            <p:ph type="dt" sz="half" idx="10"/>
          </p:nvPr>
        </p:nvSpPr>
        <p:spPr/>
        <p:txBody>
          <a:bodyPr/>
          <a:lstStyle/>
          <a:p>
            <a:fld id="{80B30246-DE57-4B3A-984D-3E7E00437205}" type="datetime1">
              <a:rPr lang="en-US" smtClean="0"/>
              <a:t>11/11/2014</a:t>
            </a:fld>
            <a:endParaRPr lang="en-US"/>
          </a:p>
        </p:txBody>
      </p:sp>
      <p:sp>
        <p:nvSpPr>
          <p:cNvPr id="5" name="Espace réservé du numéro de diapositive 4"/>
          <p:cNvSpPr>
            <a:spLocks noGrp="1"/>
          </p:cNvSpPr>
          <p:nvPr>
            <p:ph type="sldNum" sz="quarter" idx="12"/>
          </p:nvPr>
        </p:nvSpPr>
        <p:spPr/>
        <p:txBody>
          <a:bodyPr/>
          <a:lstStyle/>
          <a:p>
            <a:fld id="{D9AB3975-C750-564D-81DA-C9FB359902EB}" type="slidenum">
              <a:rPr lang="en-US" smtClean="0"/>
              <a:t>43</a:t>
            </a:fld>
            <a:endParaRPr lang="en-US"/>
          </a:p>
        </p:txBody>
      </p:sp>
    </p:spTree>
    <p:extLst>
      <p:ext uri="{BB962C8B-B14F-4D97-AF65-F5344CB8AC3E}">
        <p14:creationId xmlns:p14="http://schemas.microsoft.com/office/powerpoint/2010/main" val="29109458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2704"/>
          </a:xfrm>
        </p:spPr>
        <p:txBody>
          <a:bodyPr>
            <a:normAutofit/>
          </a:bodyPr>
          <a:lstStyle/>
          <a:p>
            <a:r>
              <a:rPr lang="en-US" sz="4000" dirty="0" smtClean="0"/>
              <a:t>Unpacking Governance: Power Sharing</a:t>
            </a:r>
            <a:endParaRPr lang="en-US" sz="4000" dirty="0"/>
          </a:p>
        </p:txBody>
      </p:sp>
      <p:sp>
        <p:nvSpPr>
          <p:cNvPr id="5" name="Rectangle 4"/>
          <p:cNvSpPr/>
          <p:nvPr/>
        </p:nvSpPr>
        <p:spPr>
          <a:xfrm>
            <a:off x="6625555" y="4384336"/>
            <a:ext cx="2366044" cy="51348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41436"/>
            <a:ext cx="9143999" cy="4436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e la date 2"/>
          <p:cNvSpPr>
            <a:spLocks noGrp="1"/>
          </p:cNvSpPr>
          <p:nvPr>
            <p:ph type="dt" sz="half" idx="10"/>
          </p:nvPr>
        </p:nvSpPr>
        <p:spPr/>
        <p:txBody>
          <a:bodyPr/>
          <a:lstStyle/>
          <a:p>
            <a:fld id="{A33B4E38-4C6F-40D2-85A6-31E68EBE706F}" type="datetime1">
              <a:rPr lang="en-US" smtClean="0"/>
              <a:t>11/11/2014</a:t>
            </a:fld>
            <a:endParaRPr lang="en-US"/>
          </a:p>
        </p:txBody>
      </p:sp>
      <p:sp>
        <p:nvSpPr>
          <p:cNvPr id="4" name="Espace réservé du numéro de diapositive 3"/>
          <p:cNvSpPr>
            <a:spLocks noGrp="1"/>
          </p:cNvSpPr>
          <p:nvPr>
            <p:ph type="sldNum" sz="quarter" idx="12"/>
          </p:nvPr>
        </p:nvSpPr>
        <p:spPr/>
        <p:txBody>
          <a:bodyPr/>
          <a:lstStyle/>
          <a:p>
            <a:fld id="{D9AB3975-C750-564D-81DA-C9FB359902EB}" type="slidenum">
              <a:rPr lang="en-US" smtClean="0"/>
              <a:t>44</a:t>
            </a:fld>
            <a:endParaRPr lang="en-US"/>
          </a:p>
        </p:txBody>
      </p:sp>
    </p:spTree>
    <p:extLst>
      <p:ext uri="{BB962C8B-B14F-4D97-AF65-F5344CB8AC3E}">
        <p14:creationId xmlns:p14="http://schemas.microsoft.com/office/powerpoint/2010/main" val="2500746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6093"/>
          </a:xfrm>
        </p:spPr>
        <p:txBody>
          <a:bodyPr>
            <a:normAutofit/>
          </a:bodyPr>
          <a:lstStyle/>
          <a:p>
            <a:r>
              <a:rPr lang="en-US" sz="4000" dirty="0" smtClean="0"/>
              <a:t>Unpacking Governance: Power Sharing</a:t>
            </a:r>
            <a:endParaRPr lang="en-US" sz="4000" dirty="0"/>
          </a:p>
        </p:txBody>
      </p:sp>
      <p:pic>
        <p:nvPicPr>
          <p:cNvPr id="4122"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791" y="1278700"/>
            <a:ext cx="9451594" cy="5165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e la date 2"/>
          <p:cNvSpPr>
            <a:spLocks noGrp="1"/>
          </p:cNvSpPr>
          <p:nvPr>
            <p:ph type="dt" sz="half" idx="10"/>
          </p:nvPr>
        </p:nvSpPr>
        <p:spPr/>
        <p:txBody>
          <a:bodyPr/>
          <a:lstStyle/>
          <a:p>
            <a:fld id="{951BBFD0-1182-40F7-B470-2D53867332BD}" type="datetime1">
              <a:rPr lang="en-US" smtClean="0"/>
              <a:t>11/11/2014</a:t>
            </a:fld>
            <a:endParaRPr lang="en-US"/>
          </a:p>
        </p:txBody>
      </p:sp>
      <p:sp>
        <p:nvSpPr>
          <p:cNvPr id="4" name="Espace réservé du numéro de diapositive 3"/>
          <p:cNvSpPr>
            <a:spLocks noGrp="1"/>
          </p:cNvSpPr>
          <p:nvPr>
            <p:ph type="sldNum" sz="quarter" idx="12"/>
          </p:nvPr>
        </p:nvSpPr>
        <p:spPr/>
        <p:txBody>
          <a:bodyPr/>
          <a:lstStyle/>
          <a:p>
            <a:fld id="{D9AB3975-C750-564D-81DA-C9FB359902EB}" type="slidenum">
              <a:rPr lang="en-US" smtClean="0"/>
              <a:t>45</a:t>
            </a:fld>
            <a:endParaRPr lang="en-US"/>
          </a:p>
        </p:txBody>
      </p:sp>
    </p:spTree>
    <p:extLst>
      <p:ext uri="{BB962C8B-B14F-4D97-AF65-F5344CB8AC3E}">
        <p14:creationId xmlns:p14="http://schemas.microsoft.com/office/powerpoint/2010/main" val="7677896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29056"/>
          </a:xfrm>
        </p:spPr>
        <p:txBody>
          <a:bodyPr>
            <a:normAutofit/>
          </a:bodyPr>
          <a:lstStyle/>
          <a:p>
            <a:r>
              <a:rPr lang="en-US" sz="4000" dirty="0" smtClean="0"/>
              <a:t>Additional Predictions</a:t>
            </a:r>
            <a:endParaRPr lang="en-US" sz="4000" dirty="0"/>
          </a:p>
        </p:txBody>
      </p:sp>
      <p:graphicFrame>
        <p:nvGraphicFramePr>
          <p:cNvPr id="5" name="Tabela 4"/>
          <p:cNvGraphicFramePr>
            <a:graphicFrameLocks noGrp="1"/>
          </p:cNvGraphicFramePr>
          <p:nvPr>
            <p:extLst>
              <p:ext uri="{D42A27DB-BD31-4B8C-83A1-F6EECF244321}">
                <p14:modId xmlns:p14="http://schemas.microsoft.com/office/powerpoint/2010/main" val="3936186713"/>
              </p:ext>
            </p:extLst>
          </p:nvPr>
        </p:nvGraphicFramePr>
        <p:xfrm>
          <a:off x="-12192" y="1029684"/>
          <a:ext cx="9144000" cy="4351711"/>
        </p:xfrm>
        <a:graphic>
          <a:graphicData uri="http://schemas.openxmlformats.org/drawingml/2006/table">
            <a:tbl>
              <a:tblPr firstRow="1" firstCol="1" bandRow="1"/>
              <a:tblGrid>
                <a:gridCol w="1834971"/>
                <a:gridCol w="1134857"/>
                <a:gridCol w="1134171"/>
                <a:gridCol w="1102629"/>
                <a:gridCol w="1141715"/>
                <a:gridCol w="1102629"/>
                <a:gridCol w="942171"/>
                <a:gridCol w="750857"/>
              </a:tblGrid>
              <a:tr h="204398">
                <a:tc gridSpan="8">
                  <a:txBody>
                    <a:bodyPr/>
                    <a:lstStyle/>
                    <a:p>
                      <a:pPr algn="ctr">
                        <a:lnSpc>
                          <a:spcPct val="115000"/>
                        </a:lnSpc>
                        <a:spcAft>
                          <a:spcPts val="0"/>
                        </a:spcAft>
                      </a:pPr>
                      <a:r>
                        <a:rPr lang="en-US" sz="1200" b="1" dirty="0">
                          <a:effectLst/>
                          <a:latin typeface="Arial"/>
                          <a:ea typeface="Times New Roman"/>
                          <a:cs typeface="Times New Roman"/>
                        </a:rPr>
                        <a:t>Table 9. Individual Opinions and Distance to Capital Cities </a:t>
                      </a:r>
                      <a:endParaRPr lang="pt-BR" sz="1100" dirty="0">
                        <a:effectLst/>
                        <a:latin typeface="Calibri"/>
                        <a:ea typeface="Calibri"/>
                        <a:cs typeface="Times New Roman"/>
                      </a:endParaRPr>
                    </a:p>
                  </a:txBody>
                  <a:tcPr marL="66651" marR="66651"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04398">
                <a:tc gridSpan="2">
                  <a:txBody>
                    <a:bodyPr/>
                    <a:lstStyle/>
                    <a:p>
                      <a:pPr>
                        <a:lnSpc>
                          <a:spcPct val="115000"/>
                        </a:lnSpc>
                        <a:spcAft>
                          <a:spcPts val="0"/>
                        </a:spcAft>
                      </a:pPr>
                      <a:r>
                        <a:rPr lang="en-US" sz="1200" i="1">
                          <a:effectLst/>
                          <a:latin typeface="Arial"/>
                          <a:ea typeface="Times New Roman"/>
                          <a:cs typeface="Times New Roman"/>
                        </a:rPr>
                        <a:t>Panel A</a:t>
                      </a:r>
                      <a:r>
                        <a:rPr lang="en-US" sz="1200">
                          <a:effectLst/>
                          <a:latin typeface="Arial"/>
                          <a:ea typeface="Times New Roman"/>
                          <a:cs typeface="Times New Roman"/>
                        </a:rPr>
                        <a:t>: Corruption and Politics</a:t>
                      </a:r>
                      <a:endParaRPr lang="pt-BR" sz="1100">
                        <a:effectLst/>
                        <a:latin typeface="Calibri"/>
                        <a:ea typeface="Calibri"/>
                        <a:cs typeface="Times New Roman"/>
                      </a:endParaRPr>
                    </a:p>
                  </a:txBody>
                  <a:tcPr marL="66651" marR="6665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a:txBody>
                    <a:bodyPr/>
                    <a:lstStyle/>
                    <a:p>
                      <a:pPr>
                        <a:lnSpc>
                          <a:spcPct val="115000"/>
                        </a:lnSpc>
                        <a:spcAft>
                          <a:spcPts val="0"/>
                        </a:spcAft>
                      </a:pPr>
                      <a:r>
                        <a:rPr lang="en-US" sz="1200">
                          <a:effectLst/>
                          <a:latin typeface="Arial"/>
                          <a:ea typeface="Times New Roman"/>
                          <a:cs typeface="Times New Roman"/>
                        </a:rPr>
                        <a:t> </a:t>
                      </a:r>
                      <a:endParaRPr lang="pt-BR" sz="1100">
                        <a:effectLst/>
                        <a:latin typeface="Calibri"/>
                        <a:ea typeface="Calibri"/>
                        <a:cs typeface="Times New Roman"/>
                      </a:endParaRPr>
                    </a:p>
                  </a:txBody>
                  <a:tcPr marL="66651" marR="6665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effectLst/>
                          <a:latin typeface="Arial"/>
                          <a:ea typeface="Times New Roman"/>
                          <a:cs typeface="Times New Roman"/>
                        </a:rPr>
                        <a:t> </a:t>
                      </a:r>
                      <a:endParaRPr lang="pt-BR" sz="1100">
                        <a:effectLst/>
                        <a:latin typeface="Calibri"/>
                        <a:ea typeface="Calibri"/>
                        <a:cs typeface="Times New Roman"/>
                      </a:endParaRPr>
                    </a:p>
                  </a:txBody>
                  <a:tcPr marL="66651" marR="6665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effectLst/>
                          <a:latin typeface="Arial"/>
                          <a:ea typeface="Times New Roman"/>
                          <a:cs typeface="Times New Roman"/>
                        </a:rPr>
                        <a:t> </a:t>
                      </a:r>
                      <a:endParaRPr lang="pt-BR" sz="1100">
                        <a:effectLst/>
                        <a:latin typeface="Calibri"/>
                        <a:ea typeface="Calibri"/>
                        <a:cs typeface="Times New Roman"/>
                      </a:endParaRPr>
                    </a:p>
                  </a:txBody>
                  <a:tcPr marL="66651" marR="6665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effectLst/>
                          <a:latin typeface="Arial"/>
                          <a:ea typeface="Times New Roman"/>
                          <a:cs typeface="Times New Roman"/>
                        </a:rPr>
                        <a:t> </a:t>
                      </a:r>
                      <a:endParaRPr lang="pt-BR" sz="1100">
                        <a:effectLst/>
                        <a:latin typeface="Calibri"/>
                        <a:ea typeface="Calibri"/>
                        <a:cs typeface="Times New Roman"/>
                      </a:endParaRPr>
                    </a:p>
                  </a:txBody>
                  <a:tcPr marL="66651" marR="6665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effectLst/>
                          <a:latin typeface="Arial"/>
                          <a:ea typeface="Times New Roman"/>
                          <a:cs typeface="Times New Roman"/>
                        </a:rPr>
                        <a:t> </a:t>
                      </a:r>
                      <a:endParaRPr lang="pt-BR" sz="1100">
                        <a:effectLst/>
                        <a:latin typeface="Calibri"/>
                        <a:ea typeface="Calibri"/>
                        <a:cs typeface="Times New Roman"/>
                      </a:endParaRPr>
                    </a:p>
                  </a:txBody>
                  <a:tcPr marL="66651" marR="6665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pt-BR" sz="1100">
                          <a:effectLst/>
                          <a:latin typeface="Calibri"/>
                          <a:ea typeface="Calibri"/>
                          <a:cs typeface="Times New Roman"/>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r>
              <a:tr h="204398">
                <a:tc>
                  <a:txBody>
                    <a:bodyPr/>
                    <a:lstStyle/>
                    <a:p>
                      <a:pPr>
                        <a:lnSpc>
                          <a:spcPct val="115000"/>
                        </a:lnSpc>
                        <a:spcAft>
                          <a:spcPts val="0"/>
                        </a:spcAft>
                      </a:pPr>
                      <a:r>
                        <a:rPr lang="en-US" sz="1200">
                          <a:solidFill>
                            <a:srgbClr val="000000"/>
                          </a:solidFill>
                          <a:effectLst/>
                          <a:latin typeface="Arial"/>
                          <a:ea typeface="Times New Roman"/>
                          <a:cs typeface="Times New Roman"/>
                        </a:rPr>
                        <a:t> </a:t>
                      </a:r>
                      <a:endParaRPr lang="pt-BR" sz="1100">
                        <a:effectLst/>
                        <a:latin typeface="Calibri"/>
                        <a:ea typeface="Calibri"/>
                        <a:cs typeface="Times New Roman"/>
                      </a:endParaRPr>
                    </a:p>
                  </a:txBody>
                  <a:tcPr marL="66651" marR="6665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(1)</a:t>
                      </a:r>
                      <a:endParaRPr lang="pt-BR" sz="1100">
                        <a:effectLst/>
                        <a:latin typeface="Calibri"/>
                        <a:ea typeface="Calibri"/>
                        <a:cs typeface="Times New Roman"/>
                      </a:endParaRPr>
                    </a:p>
                  </a:txBody>
                  <a:tcPr marL="66651" marR="6665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(2)</a:t>
                      </a:r>
                      <a:endParaRPr lang="pt-BR" sz="1100">
                        <a:effectLst/>
                        <a:latin typeface="Calibri"/>
                        <a:ea typeface="Calibri"/>
                        <a:cs typeface="Times New Roman"/>
                      </a:endParaRPr>
                    </a:p>
                  </a:txBody>
                  <a:tcPr marL="66651" marR="6665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(3)</a:t>
                      </a:r>
                      <a:endParaRPr lang="pt-BR" sz="1100">
                        <a:effectLst/>
                        <a:latin typeface="Calibri"/>
                        <a:ea typeface="Calibri"/>
                        <a:cs typeface="Times New Roman"/>
                      </a:endParaRPr>
                    </a:p>
                  </a:txBody>
                  <a:tcPr marL="66651" marR="6665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(4)</a:t>
                      </a:r>
                      <a:endParaRPr lang="pt-BR" sz="1100">
                        <a:effectLst/>
                        <a:latin typeface="Calibri"/>
                        <a:ea typeface="Calibri"/>
                        <a:cs typeface="Times New Roman"/>
                      </a:endParaRPr>
                    </a:p>
                  </a:txBody>
                  <a:tcPr marL="66651" marR="6665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(5)</a:t>
                      </a:r>
                      <a:endParaRPr lang="pt-BR" sz="1100">
                        <a:effectLst/>
                        <a:latin typeface="Calibri"/>
                        <a:ea typeface="Calibri"/>
                        <a:cs typeface="Times New Roman"/>
                      </a:endParaRPr>
                    </a:p>
                  </a:txBody>
                  <a:tcPr marL="66651" marR="6665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(6)</a:t>
                      </a:r>
                      <a:endParaRPr lang="pt-BR" sz="1100">
                        <a:effectLst/>
                        <a:latin typeface="Calibri"/>
                        <a:ea typeface="Calibri"/>
                        <a:cs typeface="Times New Roman"/>
                      </a:endParaRPr>
                    </a:p>
                  </a:txBody>
                  <a:tcPr marL="66651" marR="6665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1000"/>
                        </a:spcAft>
                      </a:pPr>
                      <a:r>
                        <a:rPr lang="pt-BR" sz="1100">
                          <a:effectLst/>
                          <a:latin typeface="Calibri"/>
                          <a:ea typeface="Calibri"/>
                          <a:cs typeface="Times New Roman"/>
                        </a:rPr>
                        <a:t> </a:t>
                      </a:r>
                    </a:p>
                  </a:txBody>
                  <a:tcPr marL="0" marR="0" marT="0" marB="0" anchor="ctr">
                    <a:lnL>
                      <a:noFill/>
                    </a:lnL>
                    <a:lnR>
                      <a:noFill/>
                    </a:lnR>
                    <a:lnT>
                      <a:noFill/>
                    </a:lnT>
                    <a:lnB>
                      <a:noFill/>
                    </a:lnB>
                  </a:tcPr>
                </a:tc>
              </a:tr>
              <a:tr h="204398">
                <a:tc>
                  <a:txBody>
                    <a:bodyPr/>
                    <a:lstStyle/>
                    <a:p>
                      <a:pPr>
                        <a:lnSpc>
                          <a:spcPct val="115000"/>
                        </a:lnSpc>
                      </a:pPr>
                      <a:endParaRPr lang="pt-BR" sz="1100">
                        <a:effectLst/>
                        <a:latin typeface="Calibri"/>
                      </a:endParaRPr>
                    </a:p>
                  </a:txBody>
                  <a:tcPr marL="66651" marR="66651" marT="0" marB="0" anchor="b">
                    <a:lnL>
                      <a:noFill/>
                    </a:lnL>
                    <a:lnR>
                      <a:noFill/>
                    </a:lnR>
                    <a:lnT>
                      <a:noFill/>
                    </a:lnT>
                    <a:lnB>
                      <a:noFill/>
                    </a:lnB>
                  </a:tcPr>
                </a:tc>
                <a:tc gridSpan="4">
                  <a:txBody>
                    <a:bodyPr/>
                    <a:lstStyle/>
                    <a:p>
                      <a:pPr algn="ctr">
                        <a:lnSpc>
                          <a:spcPct val="115000"/>
                        </a:lnSpc>
                        <a:spcAft>
                          <a:spcPts val="0"/>
                        </a:spcAft>
                      </a:pPr>
                      <a:r>
                        <a:rPr lang="en-US" sz="1200">
                          <a:solidFill>
                            <a:srgbClr val="000000"/>
                          </a:solidFill>
                          <a:effectLst/>
                          <a:latin typeface="Arial"/>
                          <a:ea typeface="Times New Roman"/>
                          <a:cs typeface="Times New Roman"/>
                        </a:rPr>
                        <a:t>Perceptions of Corruption</a:t>
                      </a:r>
                      <a:endParaRPr lang="pt-BR" sz="1100">
                        <a:effectLst/>
                        <a:latin typeface="Calibri"/>
                        <a:ea typeface="Calibri"/>
                        <a:cs typeface="Times New Roman"/>
                      </a:endParaRPr>
                    </a:p>
                  </a:txBody>
                  <a:tcPr marL="66651" marR="66651" marT="0" marB="0" anchor="b">
                    <a:lnL>
                      <a:noFill/>
                    </a:lnL>
                    <a:lnR>
                      <a:noFill/>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gridSpan="2">
                  <a:txBody>
                    <a:bodyPr/>
                    <a:lstStyle/>
                    <a:p>
                      <a:pPr algn="ctr">
                        <a:lnSpc>
                          <a:spcPct val="115000"/>
                        </a:lnSpc>
                        <a:spcAft>
                          <a:spcPts val="0"/>
                        </a:spcAft>
                      </a:pPr>
                      <a:r>
                        <a:rPr lang="en-US" sz="1200">
                          <a:solidFill>
                            <a:srgbClr val="000000"/>
                          </a:solidFill>
                          <a:effectLst/>
                          <a:latin typeface="Arial"/>
                          <a:ea typeface="Times New Roman"/>
                          <a:cs typeface="Times New Roman"/>
                        </a:rPr>
                        <a:t>Views on politics:</a:t>
                      </a:r>
                      <a:endParaRPr lang="pt-BR" sz="1100">
                        <a:effectLst/>
                        <a:latin typeface="Calibri"/>
                        <a:ea typeface="Calibri"/>
                        <a:cs typeface="Times New Roman"/>
                      </a:endParaRPr>
                    </a:p>
                  </a:txBody>
                  <a:tcPr marL="66651" marR="66651" marT="0" marB="0" anchor="b">
                    <a:lnL>
                      <a:noFill/>
                    </a:lnL>
                    <a:lnR>
                      <a:noFill/>
                    </a:lnR>
                    <a:lnT>
                      <a:noFill/>
                    </a:lnT>
                    <a:lnB>
                      <a:noFill/>
                    </a:lnB>
                  </a:tcPr>
                </a:tc>
                <a:tc hMerge="1">
                  <a:txBody>
                    <a:bodyPr/>
                    <a:lstStyle/>
                    <a:p>
                      <a:endParaRPr lang="pt-BR"/>
                    </a:p>
                  </a:txBody>
                  <a:tcPr/>
                </a:tc>
                <a:tc>
                  <a:txBody>
                    <a:bodyPr/>
                    <a:lstStyle/>
                    <a:p>
                      <a:pPr>
                        <a:lnSpc>
                          <a:spcPct val="115000"/>
                        </a:lnSpc>
                        <a:spcAft>
                          <a:spcPts val="1000"/>
                        </a:spcAft>
                      </a:pPr>
                      <a:r>
                        <a:rPr lang="pt-BR" sz="1100">
                          <a:effectLst/>
                          <a:latin typeface="Calibri"/>
                          <a:ea typeface="Calibri"/>
                          <a:cs typeface="Times New Roman"/>
                        </a:rPr>
                        <a:t> </a:t>
                      </a:r>
                    </a:p>
                  </a:txBody>
                  <a:tcPr marL="0" marR="0" marT="0" marB="0" anchor="ctr">
                    <a:lnL>
                      <a:noFill/>
                    </a:lnL>
                    <a:lnR>
                      <a:noFill/>
                    </a:lnR>
                    <a:lnT>
                      <a:noFill/>
                    </a:lnT>
                    <a:lnB>
                      <a:noFill/>
                    </a:lnB>
                  </a:tcPr>
                </a:tc>
              </a:tr>
              <a:tr h="817591">
                <a:tc>
                  <a:txBody>
                    <a:bodyPr/>
                    <a:lstStyle/>
                    <a:p>
                      <a:pPr>
                        <a:lnSpc>
                          <a:spcPct val="115000"/>
                        </a:lnSpc>
                        <a:spcAft>
                          <a:spcPts val="0"/>
                        </a:spcAft>
                      </a:pPr>
                      <a:r>
                        <a:rPr lang="en-US" sz="1200">
                          <a:solidFill>
                            <a:srgbClr val="000000"/>
                          </a:solidFill>
                          <a:effectLst/>
                          <a:latin typeface="Arial"/>
                          <a:ea typeface="Times New Roman"/>
                          <a:cs typeface="Times New Roman"/>
                        </a:rPr>
                        <a:t>Dependent variable</a:t>
                      </a:r>
                      <a:endParaRPr lang="pt-BR" sz="1100">
                        <a:effectLst/>
                        <a:latin typeface="Calibri"/>
                        <a:ea typeface="Calibri"/>
                        <a:cs typeface="Times New Roman"/>
                      </a:endParaRPr>
                    </a:p>
                  </a:txBody>
                  <a:tcPr marL="66651" marR="66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Arial"/>
                          <a:ea typeface="Times New Roman"/>
                          <a:cs typeface="Times New Roman"/>
                        </a:rPr>
                        <a:t>President</a:t>
                      </a:r>
                      <a:endParaRPr lang="pt-BR" sz="1100" dirty="0">
                        <a:effectLst/>
                        <a:latin typeface="Calibri"/>
                        <a:ea typeface="Calibri"/>
                        <a:cs typeface="Times New Roman"/>
                      </a:endParaRPr>
                    </a:p>
                  </a:txBody>
                  <a:tcPr marL="66651" marR="66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Parliament</a:t>
                      </a:r>
                      <a:endParaRPr lang="pt-BR" sz="1100">
                        <a:effectLst/>
                        <a:latin typeface="Calibri"/>
                        <a:ea typeface="Calibri"/>
                        <a:cs typeface="Times New Roman"/>
                      </a:endParaRPr>
                    </a:p>
                  </a:txBody>
                  <a:tcPr marL="66651" marR="66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National Officials</a:t>
                      </a:r>
                      <a:endParaRPr lang="pt-BR" sz="1100">
                        <a:effectLst/>
                        <a:latin typeface="Calibri"/>
                        <a:ea typeface="Calibri"/>
                        <a:cs typeface="Times New Roman"/>
                      </a:endParaRPr>
                    </a:p>
                  </a:txBody>
                  <a:tcPr marL="66651" marR="66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1st Principle Component</a:t>
                      </a:r>
                      <a:endParaRPr lang="pt-BR" sz="1100">
                        <a:effectLst/>
                        <a:latin typeface="Calibri"/>
                        <a:ea typeface="Calibri"/>
                        <a:cs typeface="Times New Roman"/>
                      </a:endParaRPr>
                    </a:p>
                  </a:txBody>
                  <a:tcPr marL="66651" marR="66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People are treated unequally</a:t>
                      </a:r>
                      <a:endParaRPr lang="pt-BR" sz="1100">
                        <a:effectLst/>
                        <a:latin typeface="Calibri"/>
                        <a:ea typeface="Calibri"/>
                        <a:cs typeface="Times New Roman"/>
                      </a:endParaRPr>
                    </a:p>
                  </a:txBody>
                  <a:tcPr marL="66651" marR="66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Careful about what you say</a:t>
                      </a:r>
                      <a:endParaRPr lang="pt-BR" sz="1100">
                        <a:effectLst/>
                        <a:latin typeface="Calibri"/>
                        <a:ea typeface="Calibri"/>
                        <a:cs typeface="Times New Roman"/>
                      </a:endParaRPr>
                    </a:p>
                  </a:txBody>
                  <a:tcPr marL="66651" marR="666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pt-BR" sz="1100">
                          <a:effectLst/>
                          <a:latin typeface="Calibri"/>
                          <a:ea typeface="Calibri"/>
                          <a:cs typeface="Times New Roman"/>
                        </a:rPr>
                        <a:t> </a:t>
                      </a:r>
                    </a:p>
                  </a:txBody>
                  <a:tcPr marL="0" marR="0" marT="0" marB="0" anchor="ctr">
                    <a:lnL>
                      <a:noFill/>
                    </a:lnL>
                    <a:lnR>
                      <a:noFill/>
                    </a:lnR>
                    <a:lnT>
                      <a:noFill/>
                    </a:lnT>
                    <a:lnB>
                      <a:noFill/>
                    </a:lnB>
                  </a:tcPr>
                </a:tc>
              </a:tr>
              <a:tr h="204398">
                <a:tc>
                  <a:txBody>
                    <a:bodyPr/>
                    <a:lstStyle/>
                    <a:p>
                      <a:pPr>
                        <a:lnSpc>
                          <a:spcPct val="115000"/>
                        </a:lnSpc>
                        <a:spcAft>
                          <a:spcPts val="0"/>
                        </a:spcAft>
                      </a:pPr>
                      <a:r>
                        <a:rPr lang="en-US" sz="1200">
                          <a:solidFill>
                            <a:srgbClr val="000000"/>
                          </a:solidFill>
                          <a:effectLst/>
                          <a:latin typeface="Arial"/>
                          <a:ea typeface="Times New Roman"/>
                          <a:cs typeface="Times New Roman"/>
                        </a:rPr>
                        <a:t> </a:t>
                      </a:r>
                      <a:endParaRPr lang="pt-BR" sz="1100">
                        <a:effectLst/>
                        <a:latin typeface="Calibri"/>
                        <a:ea typeface="Calibri"/>
                        <a:cs typeface="Times New Roman"/>
                      </a:endParaRPr>
                    </a:p>
                  </a:txBody>
                  <a:tcPr marL="66651" marR="6665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 </a:t>
                      </a:r>
                      <a:endParaRPr lang="pt-BR" sz="1100">
                        <a:effectLst/>
                        <a:latin typeface="Calibri"/>
                        <a:ea typeface="Calibri"/>
                        <a:cs typeface="Times New Roman"/>
                      </a:endParaRPr>
                    </a:p>
                  </a:txBody>
                  <a:tcPr marL="66651" marR="6665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 </a:t>
                      </a:r>
                      <a:endParaRPr lang="pt-BR" sz="1100">
                        <a:effectLst/>
                        <a:latin typeface="Calibri"/>
                        <a:ea typeface="Calibri"/>
                        <a:cs typeface="Times New Roman"/>
                      </a:endParaRPr>
                    </a:p>
                  </a:txBody>
                  <a:tcPr marL="66651" marR="6665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 </a:t>
                      </a:r>
                      <a:endParaRPr lang="pt-BR" sz="1100">
                        <a:effectLst/>
                        <a:latin typeface="Calibri"/>
                        <a:ea typeface="Calibri"/>
                        <a:cs typeface="Times New Roman"/>
                      </a:endParaRPr>
                    </a:p>
                  </a:txBody>
                  <a:tcPr marL="66651" marR="6665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 </a:t>
                      </a:r>
                      <a:endParaRPr lang="pt-BR" sz="1100">
                        <a:effectLst/>
                        <a:latin typeface="Calibri"/>
                        <a:ea typeface="Calibri"/>
                        <a:cs typeface="Times New Roman"/>
                      </a:endParaRPr>
                    </a:p>
                  </a:txBody>
                  <a:tcPr marL="66651" marR="6665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 </a:t>
                      </a:r>
                      <a:endParaRPr lang="pt-BR" sz="1100">
                        <a:effectLst/>
                        <a:latin typeface="Calibri"/>
                        <a:ea typeface="Calibri"/>
                        <a:cs typeface="Times New Roman"/>
                      </a:endParaRPr>
                    </a:p>
                  </a:txBody>
                  <a:tcPr marL="66651" marR="6665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 </a:t>
                      </a:r>
                      <a:endParaRPr lang="pt-BR" sz="1100">
                        <a:effectLst/>
                        <a:latin typeface="Calibri"/>
                        <a:ea typeface="Calibri"/>
                        <a:cs typeface="Times New Roman"/>
                      </a:endParaRPr>
                    </a:p>
                  </a:txBody>
                  <a:tcPr marL="66651" marR="6665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1000"/>
                        </a:spcAft>
                      </a:pPr>
                      <a:r>
                        <a:rPr lang="pt-BR" sz="1100">
                          <a:effectLst/>
                          <a:latin typeface="Calibri"/>
                          <a:ea typeface="Calibri"/>
                          <a:cs typeface="Times New Roman"/>
                        </a:rPr>
                        <a:t> </a:t>
                      </a:r>
                    </a:p>
                  </a:txBody>
                  <a:tcPr marL="0" marR="0" marT="0" marB="0" anchor="ctr">
                    <a:lnL>
                      <a:noFill/>
                    </a:lnL>
                    <a:lnR>
                      <a:noFill/>
                    </a:lnR>
                    <a:lnT>
                      <a:noFill/>
                    </a:lnT>
                    <a:lnB>
                      <a:noFill/>
                    </a:lnB>
                  </a:tcPr>
                </a:tc>
              </a:tr>
              <a:tr h="408795">
                <a:tc>
                  <a:txBody>
                    <a:bodyPr/>
                    <a:lstStyle/>
                    <a:p>
                      <a:pPr>
                        <a:lnSpc>
                          <a:spcPct val="115000"/>
                        </a:lnSpc>
                        <a:spcAft>
                          <a:spcPts val="0"/>
                        </a:spcAft>
                      </a:pPr>
                      <a:r>
                        <a:rPr lang="en-US" sz="1200">
                          <a:solidFill>
                            <a:srgbClr val="000000"/>
                          </a:solidFill>
                          <a:effectLst/>
                          <a:latin typeface="Arial"/>
                          <a:ea typeface="Times New Roman"/>
                          <a:cs typeface="Times New Roman"/>
                        </a:rPr>
                        <a:t>Log Distance to Capital</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0.0190**</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0.0128**</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0.0176***</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0.0352***</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0.0307***</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0.0177**</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nSpc>
                          <a:spcPct val="115000"/>
                        </a:lnSpc>
                        <a:spcAft>
                          <a:spcPts val="1000"/>
                        </a:spcAft>
                      </a:pPr>
                      <a:r>
                        <a:rPr lang="pt-BR" sz="1100">
                          <a:effectLst/>
                          <a:latin typeface="Calibri"/>
                          <a:ea typeface="Calibri"/>
                          <a:cs typeface="Times New Roman"/>
                        </a:rPr>
                        <a:t> </a:t>
                      </a:r>
                    </a:p>
                  </a:txBody>
                  <a:tcPr marL="0" marR="0" marT="0" marB="0" anchor="ctr">
                    <a:lnL>
                      <a:noFill/>
                    </a:lnL>
                    <a:lnR>
                      <a:noFill/>
                    </a:lnR>
                    <a:lnT>
                      <a:noFill/>
                    </a:lnT>
                    <a:lnB>
                      <a:noFill/>
                    </a:lnB>
                  </a:tcPr>
                </a:tc>
              </a:tr>
              <a:tr h="204398">
                <a:tc>
                  <a:txBody>
                    <a:bodyPr/>
                    <a:lstStyle/>
                    <a:p>
                      <a:pPr>
                        <a:lnSpc>
                          <a:spcPct val="115000"/>
                        </a:lnSpc>
                      </a:pPr>
                      <a:endParaRPr lang="pt-BR" sz="1100">
                        <a:effectLst/>
                        <a:latin typeface="Calibri"/>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[0.00776]</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[0.00523]</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[0.00495]</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[0.00828]</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[0.00791]</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[0.00689]</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nSpc>
                          <a:spcPct val="115000"/>
                        </a:lnSpc>
                        <a:spcAft>
                          <a:spcPts val="1000"/>
                        </a:spcAft>
                      </a:pPr>
                      <a:r>
                        <a:rPr lang="pt-BR" sz="1100">
                          <a:effectLst/>
                          <a:latin typeface="Calibri"/>
                          <a:ea typeface="Calibri"/>
                          <a:cs typeface="Times New Roman"/>
                        </a:rPr>
                        <a:t> </a:t>
                      </a:r>
                    </a:p>
                  </a:txBody>
                  <a:tcPr marL="0" marR="0" marT="0" marB="0" anchor="ctr">
                    <a:lnL>
                      <a:noFill/>
                    </a:lnL>
                    <a:lnR>
                      <a:noFill/>
                    </a:lnR>
                    <a:lnT>
                      <a:noFill/>
                    </a:lnT>
                    <a:lnB>
                      <a:noFill/>
                    </a:lnB>
                  </a:tcPr>
                </a:tc>
              </a:tr>
              <a:tr h="408795">
                <a:tc>
                  <a:txBody>
                    <a:bodyPr/>
                    <a:lstStyle/>
                    <a:p>
                      <a:pPr>
                        <a:lnSpc>
                          <a:spcPct val="115000"/>
                        </a:lnSpc>
                        <a:spcAft>
                          <a:spcPts val="0"/>
                        </a:spcAft>
                      </a:pPr>
                      <a:r>
                        <a:rPr lang="en-US" sz="1200">
                          <a:solidFill>
                            <a:srgbClr val="000000"/>
                          </a:solidFill>
                          <a:effectLst/>
                          <a:latin typeface="Arial"/>
                          <a:ea typeface="Times New Roman"/>
                          <a:cs typeface="Times New Roman"/>
                        </a:rPr>
                        <a:t>Log Distance to Largest</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-0.0357***</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-0.0333***</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-0.0217**</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-0.0617***</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0.00463</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0.0163</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nSpc>
                          <a:spcPct val="115000"/>
                        </a:lnSpc>
                        <a:spcAft>
                          <a:spcPts val="1000"/>
                        </a:spcAft>
                      </a:pPr>
                      <a:r>
                        <a:rPr lang="pt-BR" sz="1100">
                          <a:effectLst/>
                          <a:latin typeface="Calibri"/>
                          <a:ea typeface="Calibri"/>
                          <a:cs typeface="Times New Roman"/>
                        </a:rPr>
                        <a:t> </a:t>
                      </a:r>
                    </a:p>
                  </a:txBody>
                  <a:tcPr marL="0" marR="0" marT="0" marB="0" anchor="ctr">
                    <a:lnL>
                      <a:noFill/>
                    </a:lnL>
                    <a:lnR>
                      <a:noFill/>
                    </a:lnR>
                    <a:lnT>
                      <a:noFill/>
                    </a:lnT>
                    <a:lnB>
                      <a:noFill/>
                    </a:lnB>
                  </a:tcPr>
                </a:tc>
              </a:tr>
              <a:tr h="204398">
                <a:tc>
                  <a:txBody>
                    <a:bodyPr/>
                    <a:lstStyle/>
                    <a:p>
                      <a:pPr>
                        <a:lnSpc>
                          <a:spcPct val="115000"/>
                        </a:lnSpc>
                        <a:spcAft>
                          <a:spcPts val="0"/>
                        </a:spcAft>
                      </a:pPr>
                      <a:r>
                        <a:rPr lang="en-US" sz="1200">
                          <a:solidFill>
                            <a:srgbClr val="000000"/>
                          </a:solidFill>
                          <a:effectLst/>
                          <a:latin typeface="Arial"/>
                          <a:ea typeface="Times New Roman"/>
                          <a:cs typeface="Times New Roman"/>
                        </a:rPr>
                        <a:t>      Non-Capital City</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[0.0108]</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[0.00952]</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[0.0109]</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[0.0174]</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[0.0172]</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[0.0141]</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nSpc>
                          <a:spcPct val="115000"/>
                        </a:lnSpc>
                        <a:spcAft>
                          <a:spcPts val="1000"/>
                        </a:spcAft>
                      </a:pPr>
                      <a:r>
                        <a:rPr lang="pt-BR" sz="1100">
                          <a:effectLst/>
                          <a:latin typeface="Calibri"/>
                          <a:ea typeface="Calibri"/>
                          <a:cs typeface="Times New Roman"/>
                        </a:rPr>
                        <a:t> </a:t>
                      </a:r>
                    </a:p>
                  </a:txBody>
                  <a:tcPr marL="0" marR="0" marT="0" marB="0" anchor="ctr">
                    <a:lnL>
                      <a:noFill/>
                    </a:lnL>
                    <a:lnR>
                      <a:noFill/>
                    </a:lnR>
                    <a:lnT>
                      <a:noFill/>
                    </a:lnT>
                    <a:lnB>
                      <a:noFill/>
                    </a:lnB>
                  </a:tcPr>
                </a:tc>
              </a:tr>
              <a:tr h="187365">
                <a:tc>
                  <a:txBody>
                    <a:bodyPr/>
                    <a:lstStyle/>
                    <a:p>
                      <a:pPr>
                        <a:lnSpc>
                          <a:spcPct val="115000"/>
                        </a:lnSpc>
                      </a:pPr>
                      <a:endParaRPr lang="pt-BR" sz="1100">
                        <a:effectLst/>
                        <a:latin typeface="Calibri"/>
                      </a:endParaRPr>
                    </a:p>
                  </a:txBody>
                  <a:tcPr marL="66651" marR="66651" marT="0" marB="0" anchor="b">
                    <a:lnL>
                      <a:noFill/>
                    </a:lnL>
                    <a:lnR>
                      <a:noFill/>
                    </a:lnR>
                    <a:lnT>
                      <a:noFill/>
                    </a:lnT>
                    <a:lnB>
                      <a:noFill/>
                    </a:lnB>
                  </a:tcPr>
                </a:tc>
                <a:tc>
                  <a:txBody>
                    <a:bodyPr/>
                    <a:lstStyle/>
                    <a:p>
                      <a:pPr>
                        <a:lnSpc>
                          <a:spcPct val="115000"/>
                        </a:lnSpc>
                      </a:pPr>
                      <a:endParaRPr lang="pt-BR" sz="1100">
                        <a:effectLst/>
                        <a:latin typeface="Calibri"/>
                      </a:endParaRPr>
                    </a:p>
                  </a:txBody>
                  <a:tcPr marL="66651" marR="66651" marT="0" marB="0" anchor="b">
                    <a:lnL>
                      <a:noFill/>
                    </a:lnL>
                    <a:lnR>
                      <a:noFill/>
                    </a:lnR>
                    <a:lnT>
                      <a:noFill/>
                    </a:lnT>
                    <a:lnB>
                      <a:noFill/>
                    </a:lnB>
                  </a:tcPr>
                </a:tc>
                <a:tc>
                  <a:txBody>
                    <a:bodyPr/>
                    <a:lstStyle/>
                    <a:p>
                      <a:pPr>
                        <a:lnSpc>
                          <a:spcPct val="115000"/>
                        </a:lnSpc>
                      </a:pPr>
                      <a:endParaRPr lang="pt-BR" sz="1100">
                        <a:effectLst/>
                        <a:latin typeface="Calibri"/>
                      </a:endParaRPr>
                    </a:p>
                  </a:txBody>
                  <a:tcPr marL="66651" marR="66651" marT="0" marB="0" anchor="b">
                    <a:lnL>
                      <a:noFill/>
                    </a:lnL>
                    <a:lnR>
                      <a:noFill/>
                    </a:lnR>
                    <a:lnT>
                      <a:noFill/>
                    </a:lnT>
                    <a:lnB>
                      <a:noFill/>
                    </a:lnB>
                  </a:tcPr>
                </a:tc>
                <a:tc>
                  <a:txBody>
                    <a:bodyPr/>
                    <a:lstStyle/>
                    <a:p>
                      <a:pPr>
                        <a:lnSpc>
                          <a:spcPct val="115000"/>
                        </a:lnSpc>
                      </a:pPr>
                      <a:endParaRPr lang="pt-BR" sz="1100">
                        <a:effectLst/>
                        <a:latin typeface="Calibri"/>
                      </a:endParaRPr>
                    </a:p>
                  </a:txBody>
                  <a:tcPr marL="66651" marR="66651" marT="0" marB="0" anchor="b">
                    <a:lnL>
                      <a:noFill/>
                    </a:lnL>
                    <a:lnR>
                      <a:noFill/>
                    </a:lnR>
                    <a:lnT>
                      <a:noFill/>
                    </a:lnT>
                    <a:lnB>
                      <a:noFill/>
                    </a:lnB>
                  </a:tcPr>
                </a:tc>
                <a:tc>
                  <a:txBody>
                    <a:bodyPr/>
                    <a:lstStyle/>
                    <a:p>
                      <a:pPr>
                        <a:lnSpc>
                          <a:spcPct val="115000"/>
                        </a:lnSpc>
                      </a:pPr>
                      <a:endParaRPr lang="pt-BR" sz="1100">
                        <a:effectLst/>
                        <a:latin typeface="Calibri"/>
                      </a:endParaRPr>
                    </a:p>
                  </a:txBody>
                  <a:tcPr marL="66651" marR="66651" marT="0" marB="0" anchor="b">
                    <a:lnL>
                      <a:noFill/>
                    </a:lnL>
                    <a:lnR>
                      <a:noFill/>
                    </a:lnR>
                    <a:lnT>
                      <a:noFill/>
                    </a:lnT>
                    <a:lnB>
                      <a:noFill/>
                    </a:lnB>
                  </a:tcPr>
                </a:tc>
                <a:tc>
                  <a:txBody>
                    <a:bodyPr/>
                    <a:lstStyle/>
                    <a:p>
                      <a:pPr>
                        <a:lnSpc>
                          <a:spcPct val="115000"/>
                        </a:lnSpc>
                      </a:pPr>
                      <a:endParaRPr lang="pt-BR" sz="1100">
                        <a:effectLst/>
                        <a:latin typeface="Calibri"/>
                      </a:endParaRPr>
                    </a:p>
                  </a:txBody>
                  <a:tcPr marL="66651" marR="66651" marT="0" marB="0" anchor="b">
                    <a:lnL>
                      <a:noFill/>
                    </a:lnL>
                    <a:lnR>
                      <a:noFill/>
                    </a:lnR>
                    <a:lnT>
                      <a:noFill/>
                    </a:lnT>
                    <a:lnB>
                      <a:noFill/>
                    </a:lnB>
                  </a:tcPr>
                </a:tc>
                <a:tc>
                  <a:txBody>
                    <a:bodyPr/>
                    <a:lstStyle/>
                    <a:p>
                      <a:pPr>
                        <a:lnSpc>
                          <a:spcPct val="115000"/>
                        </a:lnSpc>
                      </a:pPr>
                      <a:endParaRPr lang="pt-BR" sz="1100">
                        <a:effectLst/>
                        <a:latin typeface="Calibri"/>
                      </a:endParaRPr>
                    </a:p>
                  </a:txBody>
                  <a:tcPr marL="66651" marR="66651" marT="0" marB="0" anchor="b">
                    <a:lnL>
                      <a:noFill/>
                    </a:lnL>
                    <a:lnR>
                      <a:noFill/>
                    </a:lnR>
                    <a:lnT>
                      <a:noFill/>
                    </a:lnT>
                    <a:lnB>
                      <a:noFill/>
                    </a:lnB>
                  </a:tcPr>
                </a:tc>
                <a:tc>
                  <a:txBody>
                    <a:bodyPr/>
                    <a:lstStyle/>
                    <a:p>
                      <a:pPr>
                        <a:lnSpc>
                          <a:spcPct val="115000"/>
                        </a:lnSpc>
                        <a:spcAft>
                          <a:spcPts val="1000"/>
                        </a:spcAft>
                      </a:pPr>
                      <a:r>
                        <a:rPr lang="pt-BR" sz="1100">
                          <a:effectLst/>
                          <a:latin typeface="Calibri"/>
                          <a:ea typeface="Calibri"/>
                          <a:cs typeface="Times New Roman"/>
                        </a:rPr>
                        <a:t> </a:t>
                      </a:r>
                    </a:p>
                  </a:txBody>
                  <a:tcPr marL="0" marR="0" marT="0" marB="0" anchor="ctr">
                    <a:lnL>
                      <a:noFill/>
                    </a:lnL>
                    <a:lnR>
                      <a:noFill/>
                    </a:lnR>
                    <a:lnT>
                      <a:noFill/>
                    </a:lnT>
                    <a:lnB>
                      <a:noFill/>
                    </a:lnB>
                  </a:tcPr>
                </a:tc>
              </a:tr>
              <a:tr h="204398">
                <a:tc>
                  <a:txBody>
                    <a:bodyPr/>
                    <a:lstStyle/>
                    <a:p>
                      <a:pPr>
                        <a:lnSpc>
                          <a:spcPct val="115000"/>
                        </a:lnSpc>
                        <a:spcAft>
                          <a:spcPts val="0"/>
                        </a:spcAft>
                      </a:pPr>
                      <a:r>
                        <a:rPr lang="en-US" sz="1200">
                          <a:solidFill>
                            <a:srgbClr val="000000"/>
                          </a:solidFill>
                          <a:effectLst/>
                          <a:latin typeface="Arial"/>
                          <a:ea typeface="Times New Roman"/>
                          <a:cs typeface="Times New Roman"/>
                        </a:rPr>
                        <a:t>Full set controls</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Yes</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Yes</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Yes</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Yes</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Yes</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Yes</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nSpc>
                          <a:spcPct val="115000"/>
                        </a:lnSpc>
                        <a:spcAft>
                          <a:spcPts val="1000"/>
                        </a:spcAft>
                      </a:pPr>
                      <a:r>
                        <a:rPr lang="pt-BR" sz="1100">
                          <a:effectLst/>
                          <a:latin typeface="Calibri"/>
                          <a:ea typeface="Calibri"/>
                          <a:cs typeface="Times New Roman"/>
                        </a:rPr>
                        <a:t> </a:t>
                      </a:r>
                    </a:p>
                  </a:txBody>
                  <a:tcPr marL="0" marR="0" marT="0" marB="0" anchor="ctr">
                    <a:lnL>
                      <a:noFill/>
                    </a:lnL>
                    <a:lnR>
                      <a:noFill/>
                    </a:lnR>
                    <a:lnT>
                      <a:noFill/>
                    </a:lnT>
                    <a:lnB>
                      <a:noFill/>
                    </a:lnB>
                  </a:tcPr>
                </a:tc>
              </a:tr>
              <a:tr h="204398">
                <a:tc>
                  <a:txBody>
                    <a:bodyPr/>
                    <a:lstStyle/>
                    <a:p>
                      <a:pPr>
                        <a:lnSpc>
                          <a:spcPct val="115000"/>
                        </a:lnSpc>
                        <a:spcAft>
                          <a:spcPts val="0"/>
                        </a:spcAft>
                      </a:pPr>
                      <a:r>
                        <a:rPr lang="en-US" sz="1200">
                          <a:solidFill>
                            <a:srgbClr val="000000"/>
                          </a:solidFill>
                          <a:effectLst/>
                          <a:latin typeface="Arial"/>
                          <a:ea typeface="Times New Roman"/>
                          <a:cs typeface="Times New Roman"/>
                        </a:rPr>
                        <a:t>Observations</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14,557</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14,893</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14,985</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13,514</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16,688</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17,464</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nSpc>
                          <a:spcPct val="115000"/>
                        </a:lnSpc>
                        <a:spcAft>
                          <a:spcPts val="1000"/>
                        </a:spcAft>
                      </a:pPr>
                      <a:r>
                        <a:rPr lang="pt-BR" sz="1100">
                          <a:effectLst/>
                          <a:latin typeface="Calibri"/>
                          <a:ea typeface="Calibri"/>
                          <a:cs typeface="Times New Roman"/>
                        </a:rPr>
                        <a:t> </a:t>
                      </a:r>
                    </a:p>
                  </a:txBody>
                  <a:tcPr marL="0" marR="0" marT="0" marB="0" anchor="ctr">
                    <a:lnL>
                      <a:noFill/>
                    </a:lnL>
                    <a:lnR>
                      <a:noFill/>
                    </a:lnR>
                    <a:lnT>
                      <a:noFill/>
                    </a:lnT>
                    <a:lnB>
                      <a:noFill/>
                    </a:lnB>
                  </a:tcPr>
                </a:tc>
              </a:tr>
              <a:tr h="204398">
                <a:tc>
                  <a:txBody>
                    <a:bodyPr/>
                    <a:lstStyle/>
                    <a:p>
                      <a:pPr>
                        <a:lnSpc>
                          <a:spcPct val="115000"/>
                        </a:lnSpc>
                        <a:spcAft>
                          <a:spcPts val="0"/>
                        </a:spcAft>
                      </a:pPr>
                      <a:r>
                        <a:rPr lang="en-US" sz="1200">
                          <a:solidFill>
                            <a:srgbClr val="000000"/>
                          </a:solidFill>
                          <a:effectLst/>
                          <a:latin typeface="Arial"/>
                          <a:ea typeface="Times New Roman"/>
                          <a:cs typeface="Times New Roman"/>
                        </a:rPr>
                        <a:t>R-squared</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0.238</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0.202</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0.181</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0.254</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0.129</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0.183</a:t>
                      </a:r>
                      <a:endParaRPr lang="pt-BR" sz="1100">
                        <a:effectLst/>
                        <a:latin typeface="Calibri"/>
                        <a:ea typeface="Calibri"/>
                        <a:cs typeface="Times New Roman"/>
                      </a:endParaRPr>
                    </a:p>
                  </a:txBody>
                  <a:tcPr marL="66651" marR="66651" marT="0" marB="0" anchor="b">
                    <a:lnL>
                      <a:noFill/>
                    </a:lnL>
                    <a:lnR>
                      <a:noFill/>
                    </a:lnR>
                    <a:lnT>
                      <a:noFill/>
                    </a:lnT>
                    <a:lnB>
                      <a:noFill/>
                    </a:lnB>
                  </a:tcPr>
                </a:tc>
                <a:tc>
                  <a:txBody>
                    <a:bodyPr/>
                    <a:lstStyle/>
                    <a:p>
                      <a:pPr>
                        <a:lnSpc>
                          <a:spcPct val="115000"/>
                        </a:lnSpc>
                        <a:spcAft>
                          <a:spcPts val="1000"/>
                        </a:spcAft>
                      </a:pPr>
                      <a:r>
                        <a:rPr lang="pt-BR" sz="1100">
                          <a:effectLst/>
                          <a:latin typeface="Calibri"/>
                          <a:ea typeface="Calibri"/>
                          <a:cs typeface="Times New Roman"/>
                        </a:rPr>
                        <a:t> </a:t>
                      </a:r>
                    </a:p>
                  </a:txBody>
                  <a:tcPr marL="0" marR="0" marT="0" marB="0" anchor="ctr">
                    <a:lnL>
                      <a:noFill/>
                    </a:lnL>
                    <a:lnR>
                      <a:noFill/>
                    </a:lnR>
                    <a:lnT>
                      <a:noFill/>
                    </a:lnT>
                    <a:lnB>
                      <a:noFill/>
                    </a:lnB>
                  </a:tcPr>
                </a:tc>
              </a:tr>
              <a:tr h="204398">
                <a:tc>
                  <a:txBody>
                    <a:bodyPr/>
                    <a:lstStyle/>
                    <a:p>
                      <a:pPr>
                        <a:lnSpc>
                          <a:spcPct val="115000"/>
                        </a:lnSpc>
                        <a:spcAft>
                          <a:spcPts val="0"/>
                        </a:spcAft>
                      </a:pPr>
                      <a:r>
                        <a:rPr lang="en-US" sz="1200">
                          <a:solidFill>
                            <a:srgbClr val="000000"/>
                          </a:solidFill>
                          <a:effectLst/>
                          <a:latin typeface="Arial"/>
                          <a:ea typeface="Times New Roman"/>
                          <a:cs typeface="Times New Roman"/>
                        </a:rPr>
                        <a:t>Region FEs</a:t>
                      </a:r>
                      <a:endParaRPr lang="pt-BR" sz="1100">
                        <a:effectLst/>
                        <a:latin typeface="Calibri"/>
                        <a:ea typeface="Calibri"/>
                        <a:cs typeface="Times New Roman"/>
                      </a:endParaRPr>
                    </a:p>
                  </a:txBody>
                  <a:tcPr marL="66651" marR="6665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Yes</a:t>
                      </a:r>
                      <a:endParaRPr lang="pt-BR" sz="1100">
                        <a:effectLst/>
                        <a:latin typeface="Calibri"/>
                        <a:ea typeface="Calibri"/>
                        <a:cs typeface="Times New Roman"/>
                      </a:endParaRPr>
                    </a:p>
                  </a:txBody>
                  <a:tcPr marL="66651" marR="6665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Yes</a:t>
                      </a:r>
                      <a:endParaRPr lang="pt-BR" sz="1100">
                        <a:effectLst/>
                        <a:latin typeface="Calibri"/>
                        <a:ea typeface="Calibri"/>
                        <a:cs typeface="Times New Roman"/>
                      </a:endParaRPr>
                    </a:p>
                  </a:txBody>
                  <a:tcPr marL="66651" marR="6665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Yes</a:t>
                      </a:r>
                      <a:endParaRPr lang="pt-BR" sz="1100">
                        <a:effectLst/>
                        <a:latin typeface="Calibri"/>
                        <a:ea typeface="Calibri"/>
                        <a:cs typeface="Times New Roman"/>
                      </a:endParaRPr>
                    </a:p>
                  </a:txBody>
                  <a:tcPr marL="66651" marR="6665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Yes</a:t>
                      </a:r>
                      <a:endParaRPr lang="pt-BR" sz="1100">
                        <a:effectLst/>
                        <a:latin typeface="Calibri"/>
                        <a:ea typeface="Calibri"/>
                        <a:cs typeface="Times New Roman"/>
                      </a:endParaRPr>
                    </a:p>
                  </a:txBody>
                  <a:tcPr marL="66651" marR="6665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Yes</a:t>
                      </a:r>
                      <a:endParaRPr lang="pt-BR" sz="1100">
                        <a:effectLst/>
                        <a:latin typeface="Calibri"/>
                        <a:ea typeface="Calibri"/>
                        <a:cs typeface="Times New Roman"/>
                      </a:endParaRPr>
                    </a:p>
                  </a:txBody>
                  <a:tcPr marL="66651" marR="6665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Arial"/>
                          <a:ea typeface="Times New Roman"/>
                          <a:cs typeface="Times New Roman"/>
                        </a:rPr>
                        <a:t>Yes</a:t>
                      </a:r>
                      <a:endParaRPr lang="pt-BR" sz="1100">
                        <a:effectLst/>
                        <a:latin typeface="Calibri"/>
                        <a:ea typeface="Calibri"/>
                        <a:cs typeface="Times New Roman"/>
                      </a:endParaRPr>
                    </a:p>
                  </a:txBody>
                  <a:tcPr marL="66651" marR="6665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pt-BR" sz="1100">
                          <a:effectLst/>
                          <a:latin typeface="Calibri"/>
                          <a:ea typeface="Calibri"/>
                          <a:cs typeface="Times New Roman"/>
                        </a:rPr>
                        <a:t> </a:t>
                      </a:r>
                    </a:p>
                  </a:txBody>
                  <a:tcPr marL="0" marR="0" marT="0" marB="0" anchor="ctr">
                    <a:lnL>
                      <a:noFill/>
                    </a:lnL>
                    <a:lnR>
                      <a:noFill/>
                    </a:lnR>
                    <a:lnT>
                      <a:noFill/>
                    </a:lnT>
                    <a:lnB>
                      <a:noFill/>
                    </a:lnB>
                  </a:tcPr>
                </a:tc>
              </a:tr>
              <a:tr h="204398">
                <a:tc>
                  <a:txBody>
                    <a:bodyPr/>
                    <a:lstStyle/>
                    <a:p>
                      <a:pPr>
                        <a:lnSpc>
                          <a:spcPct val="115000"/>
                        </a:lnSpc>
                        <a:spcAft>
                          <a:spcPts val="0"/>
                        </a:spcAft>
                      </a:pPr>
                      <a:r>
                        <a:rPr lang="en-US" sz="1200">
                          <a:solidFill>
                            <a:srgbClr val="000000"/>
                          </a:solidFill>
                          <a:effectLst/>
                          <a:latin typeface="Arial"/>
                          <a:ea typeface="Times New Roman"/>
                          <a:cs typeface="Times New Roman"/>
                        </a:rPr>
                        <a:t> </a:t>
                      </a:r>
                      <a:endParaRPr lang="pt-BR" sz="1100">
                        <a:effectLst/>
                        <a:latin typeface="Calibri"/>
                        <a:ea typeface="Calibri"/>
                        <a:cs typeface="Times New Roman"/>
                      </a:endParaRPr>
                    </a:p>
                  </a:txBody>
                  <a:tcPr marL="66651" marR="6665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200">
                          <a:solidFill>
                            <a:srgbClr val="000000"/>
                          </a:solidFill>
                          <a:effectLst/>
                          <a:latin typeface="Arial"/>
                          <a:ea typeface="Times New Roman"/>
                          <a:cs typeface="Times New Roman"/>
                        </a:rPr>
                        <a:t> </a:t>
                      </a:r>
                      <a:endParaRPr lang="pt-BR" sz="1100">
                        <a:effectLst/>
                        <a:latin typeface="Calibri"/>
                        <a:ea typeface="Calibri"/>
                        <a:cs typeface="Times New Roman"/>
                      </a:endParaRPr>
                    </a:p>
                  </a:txBody>
                  <a:tcPr marL="66651" marR="6665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200">
                          <a:solidFill>
                            <a:srgbClr val="000000"/>
                          </a:solidFill>
                          <a:effectLst/>
                          <a:latin typeface="Arial"/>
                          <a:ea typeface="Times New Roman"/>
                          <a:cs typeface="Times New Roman"/>
                        </a:rPr>
                        <a:t> </a:t>
                      </a:r>
                      <a:endParaRPr lang="pt-BR" sz="1100">
                        <a:effectLst/>
                        <a:latin typeface="Calibri"/>
                        <a:ea typeface="Calibri"/>
                        <a:cs typeface="Times New Roman"/>
                      </a:endParaRPr>
                    </a:p>
                  </a:txBody>
                  <a:tcPr marL="66651" marR="6665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200">
                          <a:solidFill>
                            <a:srgbClr val="000000"/>
                          </a:solidFill>
                          <a:effectLst/>
                          <a:latin typeface="Arial"/>
                          <a:ea typeface="Times New Roman"/>
                          <a:cs typeface="Times New Roman"/>
                        </a:rPr>
                        <a:t> </a:t>
                      </a:r>
                      <a:endParaRPr lang="pt-BR" sz="1100">
                        <a:effectLst/>
                        <a:latin typeface="Calibri"/>
                        <a:ea typeface="Calibri"/>
                        <a:cs typeface="Times New Roman"/>
                      </a:endParaRPr>
                    </a:p>
                  </a:txBody>
                  <a:tcPr marL="66651" marR="6665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200">
                          <a:solidFill>
                            <a:srgbClr val="000000"/>
                          </a:solidFill>
                          <a:effectLst/>
                          <a:latin typeface="Arial"/>
                          <a:ea typeface="Times New Roman"/>
                          <a:cs typeface="Times New Roman"/>
                        </a:rPr>
                        <a:t> </a:t>
                      </a:r>
                      <a:endParaRPr lang="pt-BR" sz="1100">
                        <a:effectLst/>
                        <a:latin typeface="Calibri"/>
                        <a:ea typeface="Calibri"/>
                        <a:cs typeface="Times New Roman"/>
                      </a:endParaRPr>
                    </a:p>
                  </a:txBody>
                  <a:tcPr marL="66651" marR="6665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200">
                          <a:solidFill>
                            <a:srgbClr val="000000"/>
                          </a:solidFill>
                          <a:effectLst/>
                          <a:latin typeface="Arial"/>
                          <a:ea typeface="Times New Roman"/>
                          <a:cs typeface="Times New Roman"/>
                        </a:rPr>
                        <a:t> </a:t>
                      </a:r>
                      <a:endParaRPr lang="pt-BR" sz="1100">
                        <a:effectLst/>
                        <a:latin typeface="Calibri"/>
                        <a:ea typeface="Calibri"/>
                        <a:cs typeface="Times New Roman"/>
                      </a:endParaRPr>
                    </a:p>
                  </a:txBody>
                  <a:tcPr marL="66651" marR="6665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200">
                          <a:solidFill>
                            <a:srgbClr val="000000"/>
                          </a:solidFill>
                          <a:effectLst/>
                          <a:latin typeface="Arial"/>
                          <a:ea typeface="Times New Roman"/>
                          <a:cs typeface="Times New Roman"/>
                        </a:rPr>
                        <a:t> </a:t>
                      </a:r>
                      <a:endParaRPr lang="pt-BR" sz="1100">
                        <a:effectLst/>
                        <a:latin typeface="Calibri"/>
                        <a:ea typeface="Calibri"/>
                        <a:cs typeface="Times New Roman"/>
                      </a:endParaRPr>
                    </a:p>
                  </a:txBody>
                  <a:tcPr marL="66651" marR="6665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1000"/>
                        </a:spcAft>
                      </a:pPr>
                      <a:r>
                        <a:rPr lang="pt-BR" sz="1100" dirty="0">
                          <a:effectLst/>
                          <a:latin typeface="Calibri"/>
                          <a:ea typeface="Calibri"/>
                          <a:cs typeface="Times New Roman"/>
                        </a:rPr>
                        <a:t> </a:t>
                      </a:r>
                    </a:p>
                  </a:txBody>
                  <a:tcPr marL="0" marR="0" marT="0" marB="0" anchor="ctr">
                    <a:lnL>
                      <a:noFill/>
                    </a:lnL>
                    <a:lnR>
                      <a:noFill/>
                    </a:lnR>
                    <a:lnT>
                      <a:noFill/>
                    </a:lnT>
                    <a:lnB>
                      <a:noFill/>
                    </a:lnB>
                  </a:tcPr>
                </a:tc>
              </a:tr>
            </a:tbl>
          </a:graphicData>
        </a:graphic>
      </p:graphicFrame>
      <p:sp>
        <p:nvSpPr>
          <p:cNvPr id="6" name="CaixaDeTexto 5"/>
          <p:cNvSpPr txBox="1"/>
          <p:nvPr/>
        </p:nvSpPr>
        <p:spPr>
          <a:xfrm>
            <a:off x="0" y="5198515"/>
            <a:ext cx="9144000" cy="1569660"/>
          </a:xfrm>
          <a:prstGeom prst="rect">
            <a:avLst/>
          </a:prstGeom>
          <a:noFill/>
        </p:spPr>
        <p:txBody>
          <a:bodyPr wrap="square" rtlCol="0">
            <a:spAutoFit/>
          </a:bodyPr>
          <a:lstStyle/>
          <a:p>
            <a:pPr algn="just"/>
            <a:r>
              <a:rPr lang="en-US" sz="1200" dirty="0"/>
              <a:t>Robust standard errors in brackets are clustered at region level. Dependent variables in </a:t>
            </a:r>
            <a:r>
              <a:rPr lang="en-US" sz="1200" dirty="0" smtClean="0"/>
              <a:t>columns </a:t>
            </a:r>
            <a:r>
              <a:rPr lang="en-US" sz="1200" dirty="0"/>
              <a:t>(1) to (3), (5), and (6) are from </a:t>
            </a:r>
            <a:r>
              <a:rPr lang="en-US" sz="1200" dirty="0" err="1"/>
              <a:t>AfroBarometer</a:t>
            </a:r>
            <a:r>
              <a:rPr lang="en-US" sz="1200" dirty="0"/>
              <a:t> 3's questions Q56a, Q56b, Q56d, Q53D, Q53A respectively. Column (4) uses the first principal component of the dependent variables in columns (1) to (3). </a:t>
            </a:r>
            <a:r>
              <a:rPr lang="en-US" sz="1200" dirty="0" smtClean="0"/>
              <a:t>Control </a:t>
            </a:r>
            <a:r>
              <a:rPr lang="en-US" sz="1200" dirty="0"/>
              <a:t>variables include all control </a:t>
            </a:r>
            <a:r>
              <a:rPr lang="en-US" sz="1200" dirty="0" smtClean="0"/>
              <a:t>variables </a:t>
            </a:r>
            <a:r>
              <a:rPr lang="en-US" sz="1200" dirty="0"/>
              <a:t>used by Nunn and </a:t>
            </a:r>
            <a:r>
              <a:rPr lang="en-US" sz="1200" dirty="0" err="1"/>
              <a:t>Wantchekon</a:t>
            </a:r>
            <a:r>
              <a:rPr lang="en-US" sz="1200" dirty="0"/>
              <a:t> (2011): age, age squared, gender, urban, district's ethnic fractionalization, proportion of ethnic group in district, log of total historical slave export per land area, ethnic group average malaria ecology measure, total Catholic + Protestant missions per land area, dummy for historic contact with European explorers, dummy for historical into the colonial railway network, dummy for existence of city among ethnic group in 1400, pre-colonial jurisdictional hierarchies beyond the local community, and fixed effects for categories of the following variables: education level, occupation, religion, living </a:t>
            </a:r>
            <a:r>
              <a:rPr lang="en-US" sz="1200" dirty="0" smtClean="0"/>
              <a:t>conditions, </a:t>
            </a:r>
            <a:r>
              <a:rPr lang="en-US" sz="1200"/>
              <a:t>pre-colonial </a:t>
            </a:r>
            <a:r>
              <a:rPr lang="en-US" sz="1200" smtClean="0"/>
              <a:t>settlement </a:t>
            </a:r>
            <a:r>
              <a:rPr lang="en-US" sz="1200" dirty="0"/>
              <a:t>patterns of ethnicity. In addition, region fixed effects are included. *** p&lt;0.01, ** p&lt;0.05, * p&lt;0.1.</a:t>
            </a:r>
            <a:endParaRPr lang="pt-BR" sz="1200" dirty="0"/>
          </a:p>
        </p:txBody>
      </p:sp>
      <p:sp>
        <p:nvSpPr>
          <p:cNvPr id="3" name="Espace réservé de la date 2"/>
          <p:cNvSpPr>
            <a:spLocks noGrp="1"/>
          </p:cNvSpPr>
          <p:nvPr>
            <p:ph type="dt" sz="half" idx="10"/>
          </p:nvPr>
        </p:nvSpPr>
        <p:spPr/>
        <p:txBody>
          <a:bodyPr/>
          <a:lstStyle/>
          <a:p>
            <a:fld id="{9A41AED4-F8A3-497E-881B-200102B7FCC2}" type="datetime1">
              <a:rPr lang="en-US" smtClean="0"/>
              <a:t>11/11/2014</a:t>
            </a:fld>
            <a:endParaRPr lang="en-US"/>
          </a:p>
        </p:txBody>
      </p:sp>
      <p:sp>
        <p:nvSpPr>
          <p:cNvPr id="4" name="Espace réservé du numéro de diapositive 3"/>
          <p:cNvSpPr>
            <a:spLocks noGrp="1"/>
          </p:cNvSpPr>
          <p:nvPr>
            <p:ph type="sldNum" sz="quarter" idx="12"/>
          </p:nvPr>
        </p:nvSpPr>
        <p:spPr/>
        <p:txBody>
          <a:bodyPr/>
          <a:lstStyle/>
          <a:p>
            <a:fld id="{D9AB3975-C750-564D-81DA-C9FB359902EB}" type="slidenum">
              <a:rPr lang="en-US" smtClean="0"/>
              <a:t>46</a:t>
            </a:fld>
            <a:endParaRPr lang="en-US"/>
          </a:p>
        </p:txBody>
      </p:sp>
    </p:spTree>
    <p:extLst>
      <p:ext uri="{BB962C8B-B14F-4D97-AF65-F5344CB8AC3E}">
        <p14:creationId xmlns:p14="http://schemas.microsoft.com/office/powerpoint/2010/main" val="4943923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952913"/>
          </a:xfrm>
        </p:spPr>
        <p:txBody>
          <a:bodyPr>
            <a:normAutofit/>
          </a:bodyPr>
          <a:lstStyle/>
          <a:p>
            <a:r>
              <a:rPr lang="en-US" sz="4000" dirty="0" smtClean="0"/>
              <a:t>Additional Predictions</a:t>
            </a:r>
            <a:endParaRPr lang="en-US" sz="4000" dirty="0"/>
          </a:p>
        </p:txBody>
      </p:sp>
      <p:pic>
        <p:nvPicPr>
          <p:cNvPr id="5146"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20" y="670561"/>
            <a:ext cx="9110483" cy="5705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e la date 1"/>
          <p:cNvSpPr>
            <a:spLocks noGrp="1"/>
          </p:cNvSpPr>
          <p:nvPr>
            <p:ph type="dt" sz="half" idx="10"/>
          </p:nvPr>
        </p:nvSpPr>
        <p:spPr/>
        <p:txBody>
          <a:bodyPr/>
          <a:lstStyle/>
          <a:p>
            <a:fld id="{F76C30CA-B12C-49A9-BD64-A67CCD9C9843}" type="datetime1">
              <a:rPr lang="en-US" smtClean="0"/>
              <a:t>11/11/2014</a:t>
            </a:fld>
            <a:endParaRPr lang="en-US"/>
          </a:p>
        </p:txBody>
      </p:sp>
      <p:sp>
        <p:nvSpPr>
          <p:cNvPr id="3" name="Espace réservé du numéro de diapositive 2"/>
          <p:cNvSpPr>
            <a:spLocks noGrp="1"/>
          </p:cNvSpPr>
          <p:nvPr>
            <p:ph type="sldNum" sz="quarter" idx="12"/>
          </p:nvPr>
        </p:nvSpPr>
        <p:spPr/>
        <p:txBody>
          <a:bodyPr/>
          <a:lstStyle/>
          <a:p>
            <a:fld id="{D9AB3975-C750-564D-81DA-C9FB359902EB}" type="slidenum">
              <a:rPr lang="en-US" smtClean="0"/>
              <a:t>47</a:t>
            </a:fld>
            <a:endParaRPr lang="en-US"/>
          </a:p>
        </p:txBody>
      </p:sp>
    </p:spTree>
    <p:extLst>
      <p:ext uri="{BB962C8B-B14F-4D97-AF65-F5344CB8AC3E}">
        <p14:creationId xmlns:p14="http://schemas.microsoft.com/office/powerpoint/2010/main" val="755419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B615D1B-C0C6-494E-A169-99D80F945743}" type="datetime1">
              <a:rPr lang="en-US" smtClean="0"/>
              <a:t>11/11/2014</a:t>
            </a:fld>
            <a:endParaRPr lang="en-US"/>
          </a:p>
        </p:txBody>
      </p:sp>
      <p:sp>
        <p:nvSpPr>
          <p:cNvPr id="5" name="Slide Number Placeholder 4"/>
          <p:cNvSpPr>
            <a:spLocks noGrp="1"/>
          </p:cNvSpPr>
          <p:nvPr>
            <p:ph type="sldNum" sz="quarter" idx="12"/>
          </p:nvPr>
        </p:nvSpPr>
        <p:spPr/>
        <p:txBody>
          <a:bodyPr/>
          <a:lstStyle/>
          <a:p>
            <a:fld id="{D9AB3975-C750-564D-81DA-C9FB359902EB}" type="slidenum">
              <a:rPr lang="en-US" smtClean="0"/>
              <a:t>5</a:t>
            </a:fld>
            <a:endParaRPr lang="en-US"/>
          </a:p>
        </p:txBody>
      </p:sp>
      <p:pic>
        <p:nvPicPr>
          <p:cNvPr id="9" name="Picture 8"/>
          <p:cNvPicPr>
            <a:picLocks noChangeAspect="1"/>
          </p:cNvPicPr>
          <p:nvPr/>
        </p:nvPicPr>
        <p:blipFill>
          <a:blip r:embed="rId2"/>
          <a:stretch>
            <a:fillRect/>
          </a:stretch>
        </p:blipFill>
        <p:spPr>
          <a:xfrm>
            <a:off x="579837" y="698500"/>
            <a:ext cx="4021926" cy="2260600"/>
          </a:xfrm>
          <a:prstGeom prst="rect">
            <a:avLst/>
          </a:prstGeom>
        </p:spPr>
      </p:pic>
      <p:pic>
        <p:nvPicPr>
          <p:cNvPr id="10" name="Picture 9"/>
          <p:cNvPicPr>
            <a:picLocks noChangeAspect="1"/>
          </p:cNvPicPr>
          <p:nvPr/>
        </p:nvPicPr>
        <p:blipFill>
          <a:blip r:embed="rId3"/>
          <a:stretch>
            <a:fillRect/>
          </a:stretch>
        </p:blipFill>
        <p:spPr>
          <a:xfrm>
            <a:off x="4927600" y="3892550"/>
            <a:ext cx="3581400" cy="2273300"/>
          </a:xfrm>
          <a:prstGeom prst="rect">
            <a:avLst/>
          </a:prstGeom>
        </p:spPr>
      </p:pic>
    </p:spTree>
    <p:extLst>
      <p:ext uri="{BB962C8B-B14F-4D97-AF65-F5344CB8AC3E}">
        <p14:creationId xmlns:p14="http://schemas.microsoft.com/office/powerpoint/2010/main" val="1304033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B615D1B-C0C6-494E-A169-99D80F945743}" type="datetime1">
              <a:rPr lang="en-US" smtClean="0"/>
              <a:t>11/11/2014</a:t>
            </a:fld>
            <a:endParaRPr lang="en-US"/>
          </a:p>
        </p:txBody>
      </p:sp>
      <p:sp>
        <p:nvSpPr>
          <p:cNvPr id="5" name="Slide Number Placeholder 4"/>
          <p:cNvSpPr>
            <a:spLocks noGrp="1"/>
          </p:cNvSpPr>
          <p:nvPr>
            <p:ph type="sldNum" sz="quarter" idx="12"/>
          </p:nvPr>
        </p:nvSpPr>
        <p:spPr/>
        <p:txBody>
          <a:bodyPr/>
          <a:lstStyle/>
          <a:p>
            <a:fld id="{D9AB3975-C750-564D-81DA-C9FB359902EB}" type="slidenum">
              <a:rPr lang="en-US" smtClean="0"/>
              <a:t>6</a:t>
            </a:fld>
            <a:endParaRPr lang="en-US"/>
          </a:p>
        </p:txBody>
      </p:sp>
      <p:pic>
        <p:nvPicPr>
          <p:cNvPr id="6" name="Picture 5"/>
          <p:cNvPicPr>
            <a:picLocks noChangeAspect="1"/>
          </p:cNvPicPr>
          <p:nvPr/>
        </p:nvPicPr>
        <p:blipFill>
          <a:blip r:embed="rId2"/>
          <a:stretch>
            <a:fillRect/>
          </a:stretch>
        </p:blipFill>
        <p:spPr>
          <a:xfrm>
            <a:off x="3327400" y="587113"/>
            <a:ext cx="2971800" cy="1975373"/>
          </a:xfrm>
          <a:prstGeom prst="rect">
            <a:avLst/>
          </a:prstGeom>
        </p:spPr>
      </p:pic>
      <p:pic>
        <p:nvPicPr>
          <p:cNvPr id="7" name="Picture 6"/>
          <p:cNvPicPr>
            <a:picLocks noChangeAspect="1"/>
          </p:cNvPicPr>
          <p:nvPr/>
        </p:nvPicPr>
        <p:blipFill>
          <a:blip r:embed="rId3"/>
          <a:stretch>
            <a:fillRect/>
          </a:stretch>
        </p:blipFill>
        <p:spPr>
          <a:xfrm>
            <a:off x="3289300" y="4851400"/>
            <a:ext cx="3101263" cy="1746250"/>
          </a:xfrm>
          <a:prstGeom prst="rect">
            <a:avLst/>
          </a:prstGeom>
        </p:spPr>
      </p:pic>
      <p:pic>
        <p:nvPicPr>
          <p:cNvPr id="8" name="Picture 7"/>
          <p:cNvPicPr>
            <a:picLocks noChangeAspect="1"/>
          </p:cNvPicPr>
          <p:nvPr/>
        </p:nvPicPr>
        <p:blipFill>
          <a:blip r:embed="rId4"/>
          <a:stretch>
            <a:fillRect/>
          </a:stretch>
        </p:blipFill>
        <p:spPr>
          <a:xfrm>
            <a:off x="3462866" y="2667000"/>
            <a:ext cx="2734733" cy="2051050"/>
          </a:xfrm>
          <a:prstGeom prst="rect">
            <a:avLst/>
          </a:prstGeom>
        </p:spPr>
      </p:pic>
    </p:spTree>
    <p:extLst>
      <p:ext uri="{BB962C8B-B14F-4D97-AF65-F5344CB8AC3E}">
        <p14:creationId xmlns:p14="http://schemas.microsoft.com/office/powerpoint/2010/main" val="125047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Motivation</a:t>
            </a:r>
            <a:endParaRPr lang="en-US" sz="4000" dirty="0"/>
          </a:p>
        </p:txBody>
      </p:sp>
      <p:sp>
        <p:nvSpPr>
          <p:cNvPr id="3" name="Content Placeholder 2"/>
          <p:cNvSpPr>
            <a:spLocks noGrp="1"/>
          </p:cNvSpPr>
          <p:nvPr>
            <p:ph idx="1"/>
          </p:nvPr>
        </p:nvSpPr>
        <p:spPr>
          <a:xfrm>
            <a:off x="346837" y="1555531"/>
            <a:ext cx="8723591" cy="4975858"/>
          </a:xfrm>
        </p:spPr>
        <p:txBody>
          <a:bodyPr>
            <a:normAutofit/>
          </a:bodyPr>
          <a:lstStyle/>
          <a:p>
            <a:pPr marL="0" indent="0">
              <a:buNone/>
            </a:pPr>
            <a:r>
              <a:rPr lang="en-US" sz="2400" dirty="0" smtClean="0"/>
              <a:t>Revolutions and Capital Cities</a:t>
            </a:r>
          </a:p>
          <a:p>
            <a:r>
              <a:rPr lang="en-US" sz="2400" dirty="0"/>
              <a:t>As the capital goes, so goes the country…</a:t>
            </a:r>
          </a:p>
          <a:p>
            <a:r>
              <a:rPr lang="en-US" sz="2400" dirty="0"/>
              <a:t>Historical example: 18th-19th century France</a:t>
            </a:r>
          </a:p>
          <a:p>
            <a:r>
              <a:rPr lang="en-US" sz="2400" dirty="0"/>
              <a:t>Contemporaneous examples: Ukraine, </a:t>
            </a:r>
            <a:r>
              <a:rPr lang="en-US" sz="2400" dirty="0" smtClean="0"/>
              <a:t>Thailand</a:t>
            </a:r>
          </a:p>
          <a:p>
            <a:pPr marL="0" indent="0">
              <a:buNone/>
            </a:pPr>
            <a:endParaRPr lang="en-US" sz="1200" dirty="0" smtClean="0"/>
          </a:p>
          <a:p>
            <a:pPr marL="0" indent="0">
              <a:buNone/>
            </a:pPr>
            <a:r>
              <a:rPr lang="en-US" sz="2400" dirty="0" smtClean="0"/>
              <a:t>Guess who have figured that out? Incumbents!</a:t>
            </a:r>
          </a:p>
          <a:p>
            <a:r>
              <a:rPr lang="en-US" sz="2400" dirty="0" smtClean="0"/>
              <a:t>Many examples of proposed and </a:t>
            </a:r>
            <a:r>
              <a:rPr lang="en-US" sz="2400" dirty="0"/>
              <a:t>undertaken </a:t>
            </a:r>
            <a:r>
              <a:rPr lang="en-US" sz="2400" dirty="0" smtClean="0"/>
              <a:t>relocations</a:t>
            </a:r>
          </a:p>
          <a:p>
            <a:pPr lvl="1"/>
            <a:r>
              <a:rPr lang="en-US" sz="2000" dirty="0"/>
              <a:t>Versailles, Brasilia, </a:t>
            </a:r>
            <a:r>
              <a:rPr lang="en-US" sz="2000" dirty="0" err="1" smtClean="0"/>
              <a:t>Naypyidaw</a:t>
            </a:r>
            <a:endParaRPr lang="en-US" sz="2000" dirty="0" smtClean="0"/>
          </a:p>
        </p:txBody>
      </p:sp>
      <p:sp>
        <p:nvSpPr>
          <p:cNvPr id="4" name="Espace réservé de la date 3"/>
          <p:cNvSpPr>
            <a:spLocks noGrp="1"/>
          </p:cNvSpPr>
          <p:nvPr>
            <p:ph type="dt" sz="half" idx="10"/>
          </p:nvPr>
        </p:nvSpPr>
        <p:spPr/>
        <p:txBody>
          <a:bodyPr/>
          <a:lstStyle/>
          <a:p>
            <a:fld id="{6AEEC1FB-8141-41BD-85CE-748A53FEB6BB}" type="datetime1">
              <a:rPr lang="en-US" smtClean="0"/>
              <a:t>11/11/2014</a:t>
            </a:fld>
            <a:endParaRPr lang="en-US"/>
          </a:p>
        </p:txBody>
      </p:sp>
      <p:sp>
        <p:nvSpPr>
          <p:cNvPr id="5" name="Espace réservé du numéro de diapositive 4"/>
          <p:cNvSpPr>
            <a:spLocks noGrp="1"/>
          </p:cNvSpPr>
          <p:nvPr>
            <p:ph type="sldNum" sz="quarter" idx="12"/>
          </p:nvPr>
        </p:nvSpPr>
        <p:spPr/>
        <p:txBody>
          <a:bodyPr/>
          <a:lstStyle/>
          <a:p>
            <a:fld id="{D9AB3975-C750-564D-81DA-C9FB359902EB}" type="slidenum">
              <a:rPr lang="en-US" smtClean="0"/>
              <a:t>7</a:t>
            </a:fld>
            <a:endParaRPr lang="en-US"/>
          </a:p>
        </p:txBody>
      </p:sp>
    </p:spTree>
    <p:extLst>
      <p:ext uri="{BB962C8B-B14F-4D97-AF65-F5344CB8AC3E}">
        <p14:creationId xmlns:p14="http://schemas.microsoft.com/office/powerpoint/2010/main" val="290722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68013" y="460573"/>
            <a:ext cx="8422585" cy="5917664"/>
          </a:xfrm>
          <a:prstGeom prst="rect">
            <a:avLst/>
          </a:prstGeom>
        </p:spPr>
      </p:pic>
      <p:sp>
        <p:nvSpPr>
          <p:cNvPr id="2" name="Espace réservé de la date 1"/>
          <p:cNvSpPr>
            <a:spLocks noGrp="1"/>
          </p:cNvSpPr>
          <p:nvPr>
            <p:ph type="dt" sz="half" idx="10"/>
          </p:nvPr>
        </p:nvSpPr>
        <p:spPr/>
        <p:txBody>
          <a:bodyPr/>
          <a:lstStyle/>
          <a:p>
            <a:fld id="{58071445-7BAC-43DB-BE11-56DB024D884D}" type="datetime1">
              <a:rPr lang="en-US" smtClean="0"/>
              <a:t>11/11/2014</a:t>
            </a:fld>
            <a:endParaRPr lang="en-US"/>
          </a:p>
        </p:txBody>
      </p:sp>
      <p:sp>
        <p:nvSpPr>
          <p:cNvPr id="4" name="Espace réservé du numéro de diapositive 3"/>
          <p:cNvSpPr>
            <a:spLocks noGrp="1"/>
          </p:cNvSpPr>
          <p:nvPr>
            <p:ph type="sldNum" sz="quarter" idx="12"/>
          </p:nvPr>
        </p:nvSpPr>
        <p:spPr/>
        <p:txBody>
          <a:bodyPr/>
          <a:lstStyle/>
          <a:p>
            <a:fld id="{D9AB3975-C750-564D-81DA-C9FB359902EB}" type="slidenum">
              <a:rPr lang="en-US" smtClean="0"/>
              <a:t>8</a:t>
            </a:fld>
            <a:endParaRPr lang="en-US"/>
          </a:p>
        </p:txBody>
      </p:sp>
    </p:spTree>
    <p:extLst>
      <p:ext uri="{BB962C8B-B14F-4D97-AF65-F5344CB8AC3E}">
        <p14:creationId xmlns:p14="http://schemas.microsoft.com/office/powerpoint/2010/main" val="19765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28700" y="0"/>
            <a:ext cx="7063740" cy="6858000"/>
          </a:xfrm>
          <a:prstGeom prst="rect">
            <a:avLst/>
          </a:prstGeom>
        </p:spPr>
      </p:pic>
      <p:sp>
        <p:nvSpPr>
          <p:cNvPr id="2" name="Espace réservé de la date 1"/>
          <p:cNvSpPr>
            <a:spLocks noGrp="1"/>
          </p:cNvSpPr>
          <p:nvPr>
            <p:ph type="dt" sz="half" idx="10"/>
          </p:nvPr>
        </p:nvSpPr>
        <p:spPr/>
        <p:txBody>
          <a:bodyPr/>
          <a:lstStyle/>
          <a:p>
            <a:fld id="{3889FDB0-AEB7-47B1-B6E0-0DBCDA1EBDBC}" type="datetime1">
              <a:rPr lang="en-US" smtClean="0"/>
              <a:t>11/11/2014</a:t>
            </a:fld>
            <a:endParaRPr lang="en-US"/>
          </a:p>
        </p:txBody>
      </p:sp>
      <p:sp>
        <p:nvSpPr>
          <p:cNvPr id="4" name="Espace réservé du numéro de diapositive 3"/>
          <p:cNvSpPr>
            <a:spLocks noGrp="1"/>
          </p:cNvSpPr>
          <p:nvPr>
            <p:ph type="sldNum" sz="quarter" idx="12"/>
          </p:nvPr>
        </p:nvSpPr>
        <p:spPr/>
        <p:txBody>
          <a:bodyPr/>
          <a:lstStyle/>
          <a:p>
            <a:fld id="{D9AB3975-C750-564D-81DA-C9FB359902EB}" type="slidenum">
              <a:rPr lang="en-US" smtClean="0"/>
              <a:t>9</a:t>
            </a:fld>
            <a:endParaRPr lang="en-US"/>
          </a:p>
        </p:txBody>
      </p:sp>
    </p:spTree>
    <p:extLst>
      <p:ext uri="{BB962C8B-B14F-4D97-AF65-F5344CB8AC3E}">
        <p14:creationId xmlns:p14="http://schemas.microsoft.com/office/powerpoint/2010/main" val="2667961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6600</TotalTime>
  <Words>1759</Words>
  <Application>Microsoft Office PowerPoint</Application>
  <PresentationFormat>On-screen Show (4:3)</PresentationFormat>
  <Paragraphs>386</Paragraphs>
  <Slides>47</Slides>
  <Notes>8</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Capital Cities, Conflict and Misgovernance: Theory and Evidence</vt:lpstr>
      <vt:lpstr>Motivation</vt:lpstr>
      <vt:lpstr>Motivation</vt:lpstr>
      <vt:lpstr>Motivation</vt:lpstr>
      <vt:lpstr>PowerPoint Presentation</vt:lpstr>
      <vt:lpstr>PowerPoint Presentation</vt:lpstr>
      <vt:lpstr>Motivation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Motivation</vt:lpstr>
      <vt:lpstr>What We Do</vt:lpstr>
      <vt:lpstr>Capital Cities and Conflict</vt:lpstr>
      <vt:lpstr>Capital Cities and Conflict</vt:lpstr>
      <vt:lpstr>Capital Cities and Misgovernance</vt:lpstr>
      <vt:lpstr>Data</vt:lpstr>
      <vt:lpstr>Conflict is more likely closer to the Capital</vt:lpstr>
      <vt:lpstr>Conflict becomes more likely  when the Capital is moved closer</vt:lpstr>
      <vt:lpstr>Conflict closer to the Capital is more likely to lead to Regime Change</vt:lpstr>
      <vt:lpstr>Conflict closer to the Capital is more likely to lead to Regime Change</vt:lpstr>
      <vt:lpstr>Conflict closer to the Capital is more likely to lead to Regime Change</vt:lpstr>
      <vt:lpstr>Capital Cities and Conflict: In Sum</vt:lpstr>
      <vt:lpstr>Data</vt:lpstr>
      <vt:lpstr>Data</vt:lpstr>
      <vt:lpstr>Governance x Isolation of the capital</vt:lpstr>
      <vt:lpstr>PowerPoint Presentation</vt:lpstr>
      <vt:lpstr>Democracies vs Non-Democracies</vt:lpstr>
      <vt:lpstr>PowerPoint Presentation</vt:lpstr>
      <vt:lpstr>Governance x Isolation of the capital</vt:lpstr>
      <vt:lpstr>Democracies vs Non-Democracies</vt:lpstr>
      <vt:lpstr>Unpacking Governance: Stability</vt:lpstr>
      <vt:lpstr>Unpacking Governance: State Capacity</vt:lpstr>
      <vt:lpstr>Capital Cities and Governance: In Sum</vt:lpstr>
      <vt:lpstr>Final Thoughts</vt:lpstr>
      <vt:lpstr>Extra Slides</vt:lpstr>
      <vt:lpstr>Democracies vs Non-Democracies</vt:lpstr>
      <vt:lpstr>Unpacking Governance: Power Sharing</vt:lpstr>
      <vt:lpstr>Unpacking Governance: Power Sharing</vt:lpstr>
      <vt:lpstr>Unpacking Governance: Power Sharing</vt:lpstr>
      <vt:lpstr>Additional Predictions</vt:lpstr>
      <vt:lpstr>Additional Predictions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Isolated Capital Cities and Misgovernance:  Theory and Evidence</dc:title>
  <dc:creator>Campante, Filipe</dc:creator>
  <cp:lastModifiedBy>Ryan Douglas Hahn</cp:lastModifiedBy>
  <cp:revision>265</cp:revision>
  <cp:lastPrinted>2014-05-06T20:22:32Z</cp:lastPrinted>
  <dcterms:created xsi:type="dcterms:W3CDTF">2012-09-05T15:44:07Z</dcterms:created>
  <dcterms:modified xsi:type="dcterms:W3CDTF">2014-11-11T16:49:14Z</dcterms:modified>
</cp:coreProperties>
</file>