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89" r:id="rId5"/>
    <p:sldId id="259" r:id="rId6"/>
    <p:sldId id="260" r:id="rId7"/>
    <p:sldId id="267" r:id="rId8"/>
    <p:sldId id="274" r:id="rId9"/>
    <p:sldId id="275" r:id="rId10"/>
    <p:sldId id="269" r:id="rId11"/>
    <p:sldId id="270" r:id="rId12"/>
    <p:sldId id="268" r:id="rId13"/>
    <p:sldId id="281" r:id="rId14"/>
    <p:sldId id="261" r:id="rId15"/>
    <p:sldId id="279" r:id="rId16"/>
    <p:sldId id="264" r:id="rId17"/>
    <p:sldId id="265" r:id="rId18"/>
    <p:sldId id="266" r:id="rId19"/>
    <p:sldId id="272" r:id="rId20"/>
    <p:sldId id="280" r:id="rId21"/>
    <p:sldId id="273" r:id="rId22"/>
    <p:sldId id="283" r:id="rId23"/>
    <p:sldId id="262" r:id="rId24"/>
    <p:sldId id="263" r:id="rId25"/>
    <p:sldId id="288" r:id="rId26"/>
    <p:sldId id="290" r:id="rId27"/>
    <p:sldId id="271" r:id="rId28"/>
    <p:sldId id="282" r:id="rId29"/>
    <p:sldId id="284" r:id="rId30"/>
    <p:sldId id="286" r:id="rId31"/>
    <p:sldId id="285" r:id="rId32"/>
    <p:sldId id="287" r:id="rId33"/>
    <p:sldId id="29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9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45EB9-2C38-44A9-92DE-F3929568316E}"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335711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45EB9-2C38-44A9-92DE-F3929568316E}"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141518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45EB9-2C38-44A9-92DE-F3929568316E}"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305246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45EB9-2C38-44A9-92DE-F3929568316E}"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404700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45EB9-2C38-44A9-92DE-F3929568316E}" type="datetimeFigureOut">
              <a:rPr lang="en-US" smtClean="0"/>
              <a:t>11/11/2014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344413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45EB9-2C38-44A9-92DE-F3929568316E}"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274629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45EB9-2C38-44A9-92DE-F3929568316E}" type="datetimeFigureOut">
              <a:rPr lang="en-US" smtClean="0"/>
              <a:t>11/11/2014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19776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45EB9-2C38-44A9-92DE-F3929568316E}" type="datetimeFigureOut">
              <a:rPr lang="en-US" smtClean="0"/>
              <a:t>11/11/2014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28880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45EB9-2C38-44A9-92DE-F3929568316E}" type="datetimeFigureOut">
              <a:rPr lang="en-US" smtClean="0"/>
              <a:t>11/11/2014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332090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45EB9-2C38-44A9-92DE-F3929568316E}"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80028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45EB9-2C38-44A9-92DE-F3929568316E}" type="datetimeFigureOut">
              <a:rPr lang="en-US" smtClean="0"/>
              <a:t>11/11/2014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4D927-DE54-48D6-A30F-CDA7AB27E7EA}" type="slidenum">
              <a:rPr lang="en-US" smtClean="0"/>
              <a:t>‹#›</a:t>
            </a:fld>
            <a:endParaRPr lang="en-US"/>
          </a:p>
        </p:txBody>
      </p:sp>
    </p:spTree>
    <p:extLst>
      <p:ext uri="{BB962C8B-B14F-4D97-AF65-F5344CB8AC3E}">
        <p14:creationId xmlns:p14="http://schemas.microsoft.com/office/powerpoint/2010/main" val="347980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45EB9-2C38-44A9-92DE-F3929568316E}" type="datetimeFigureOut">
              <a:rPr lang="en-US" smtClean="0"/>
              <a:t>11/11/2014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4D927-DE54-48D6-A30F-CDA7AB27E7EA}" type="slidenum">
              <a:rPr lang="en-US" smtClean="0"/>
              <a:t>‹#›</a:t>
            </a:fld>
            <a:endParaRPr lang="en-US"/>
          </a:p>
        </p:txBody>
      </p:sp>
    </p:spTree>
    <p:extLst>
      <p:ext uri="{BB962C8B-B14F-4D97-AF65-F5344CB8AC3E}">
        <p14:creationId xmlns:p14="http://schemas.microsoft.com/office/powerpoint/2010/main" val="11943733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Transport Infrastructure, Urban Growth and Market Access</a:t>
            </a:r>
            <a:br>
              <a:rPr lang="en-US" dirty="0"/>
            </a:br>
            <a:r>
              <a:rPr lang="en-US" dirty="0"/>
              <a:t>in China</a:t>
            </a:r>
          </a:p>
        </p:txBody>
      </p:sp>
      <p:sp>
        <p:nvSpPr>
          <p:cNvPr id="3" name="Subtitle 2"/>
          <p:cNvSpPr>
            <a:spLocks noGrp="1"/>
          </p:cNvSpPr>
          <p:nvPr>
            <p:ph type="subTitle" idx="1"/>
          </p:nvPr>
        </p:nvSpPr>
        <p:spPr/>
        <p:txBody>
          <a:bodyPr>
            <a:normAutofit fontScale="70000" lnSpcReduction="20000"/>
          </a:bodyPr>
          <a:lstStyle/>
          <a:p>
            <a:r>
              <a:rPr lang="en-US" dirty="0" smtClean="0"/>
              <a:t>Nathaniel Baum-Snow, Brown University</a:t>
            </a:r>
          </a:p>
          <a:p>
            <a:r>
              <a:rPr lang="en-US" dirty="0" smtClean="0"/>
              <a:t>Loren Brandt, University of Toronto</a:t>
            </a:r>
          </a:p>
          <a:p>
            <a:r>
              <a:rPr lang="en-US" dirty="0" smtClean="0"/>
              <a:t>Vernon Henderson, LSE</a:t>
            </a:r>
          </a:p>
          <a:p>
            <a:r>
              <a:rPr lang="en-US" dirty="0" smtClean="0"/>
              <a:t>Matthew Turner, Brown University</a:t>
            </a:r>
          </a:p>
          <a:p>
            <a:r>
              <a:rPr lang="en-US" dirty="0" err="1" smtClean="0"/>
              <a:t>Qinghua</a:t>
            </a:r>
            <a:r>
              <a:rPr lang="en-US" dirty="0" smtClean="0"/>
              <a:t> Zhang, Peking University</a:t>
            </a:r>
            <a:endParaRPr lang="en-US" dirty="0"/>
          </a:p>
        </p:txBody>
      </p:sp>
    </p:spTree>
    <p:extLst>
      <p:ext uri="{BB962C8B-B14F-4D97-AF65-F5344CB8AC3E}">
        <p14:creationId xmlns:p14="http://schemas.microsoft.com/office/powerpoint/2010/main" val="205103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1999 Road Network</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7300"/>
            <a:ext cx="69342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3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2010 Road Network</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6807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06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1962 Road Network and 5-7 Plan</a:t>
            </a:r>
            <a:endParaRPr lang="en-US" sz="32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18" y="1295400"/>
            <a:ext cx="673398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11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Expansions in Transport Infrastructure Serving Cities</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53027"/>
            <a:ext cx="7391400" cy="165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86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Measures of Explanatory Variables</a:t>
            </a:r>
            <a:endParaRPr lang="en-US" sz="3200" dirty="0"/>
          </a:p>
        </p:txBody>
      </p:sp>
      <p:sp>
        <p:nvSpPr>
          <p:cNvPr id="7" name="Rectangle 6"/>
          <p:cNvSpPr/>
          <p:nvPr/>
        </p:nvSpPr>
        <p:spPr>
          <a:xfrm>
            <a:off x="381000" y="1295400"/>
            <a:ext cx="7696200" cy="5016758"/>
          </a:xfrm>
          <a:prstGeom prst="rect">
            <a:avLst/>
          </a:prstGeom>
        </p:spPr>
        <p:txBody>
          <a:bodyPr wrap="square">
            <a:spAutoFit/>
          </a:bodyPr>
          <a:lstStyle/>
          <a:p>
            <a:pPr>
              <a:buFont typeface="Arial" pitchFamily="34" charset="0"/>
              <a:buChar char="•"/>
            </a:pPr>
            <a:r>
              <a:rPr lang="en-US" sz="2000" dirty="0" smtClean="0"/>
              <a:t> Intuitive variants of “Market Potential” based on Fujita, Krugman &amp; </a:t>
            </a:r>
            <a:r>
              <a:rPr lang="en-US" sz="2000" dirty="0" err="1" smtClean="0"/>
              <a:t>Venables</a:t>
            </a:r>
            <a:r>
              <a:rPr lang="en-US" sz="2000" dirty="0" smtClean="0"/>
              <a:t> (1999)</a:t>
            </a:r>
          </a:p>
          <a:p>
            <a:pPr>
              <a:buFont typeface="Arial" pitchFamily="34" charset="0"/>
              <a:buChar char="•"/>
            </a:pPr>
            <a:endParaRPr lang="en-US" sz="2000" dirty="0"/>
          </a:p>
          <a:p>
            <a:pPr lvl="1">
              <a:buFont typeface="Arial" pitchFamily="34" charset="0"/>
              <a:buChar char="•"/>
            </a:pPr>
            <a:r>
              <a:rPr lang="en-US" sz="2000" dirty="0" smtClean="0"/>
              <a:t> GDP within 6 hours by road (excluding own prefecture)</a:t>
            </a:r>
          </a:p>
          <a:p>
            <a:pPr lvl="1">
              <a:buFont typeface="Arial" pitchFamily="34" charset="0"/>
              <a:buChar char="•"/>
            </a:pPr>
            <a:r>
              <a:rPr lang="en-US" sz="2000" dirty="0"/>
              <a:t> </a:t>
            </a:r>
            <a:r>
              <a:rPr lang="en-US" sz="2000" dirty="0" smtClean="0"/>
              <a:t>Employment within 6 hours by </a:t>
            </a:r>
            <a:r>
              <a:rPr lang="en-US" sz="2000" dirty="0"/>
              <a:t>road (excluding own prefecture)</a:t>
            </a:r>
            <a:endParaRPr lang="en-US" sz="2000" dirty="0" smtClean="0"/>
          </a:p>
          <a:p>
            <a:pPr lvl="1">
              <a:buFont typeface="Arial" pitchFamily="34" charset="0"/>
              <a:buChar char="•"/>
            </a:pPr>
            <a:r>
              <a:rPr lang="en-US" sz="2000" dirty="0" smtClean="0"/>
              <a:t> Travel time to the nearest international port</a:t>
            </a:r>
          </a:p>
          <a:p>
            <a:pPr>
              <a:buFont typeface="Arial" pitchFamily="34" charset="0"/>
              <a:buChar char="•"/>
            </a:pPr>
            <a:endParaRPr lang="en-US" sz="2000" dirty="0" smtClean="0"/>
          </a:p>
          <a:p>
            <a:pPr>
              <a:buFont typeface="Arial" pitchFamily="34" charset="0"/>
              <a:buChar char="•"/>
            </a:pPr>
            <a:r>
              <a:rPr lang="en-US" sz="2000" dirty="0" smtClean="0"/>
              <a:t> GDP and employment variants of “Market Access” based on Eaton &amp; </a:t>
            </a:r>
            <a:r>
              <a:rPr lang="en-US" sz="2000" dirty="0" err="1" smtClean="0"/>
              <a:t>Kortum</a:t>
            </a:r>
            <a:r>
              <a:rPr lang="en-US" sz="2000" dirty="0" smtClean="0"/>
              <a:t> (2002) and Hornbeck &amp; Donaldson (2014)</a:t>
            </a:r>
          </a:p>
          <a:p>
            <a:pPr lvl="1">
              <a:buFont typeface="Arial" pitchFamily="34" charset="0"/>
              <a:buChar char="•"/>
            </a:pPr>
            <a:r>
              <a:rPr lang="en-US" sz="2000" dirty="0"/>
              <a:t> </a:t>
            </a:r>
            <a:r>
              <a:rPr lang="en-US" sz="2000" dirty="0" smtClean="0"/>
              <a:t>Smooth measure of connection to other markets that incorporates recursion and transitivity of linkages between regions</a:t>
            </a:r>
          </a:p>
          <a:p>
            <a:pPr lvl="1">
              <a:buFont typeface="Arial" pitchFamily="34" charset="0"/>
              <a:buChar char="•"/>
            </a:pPr>
            <a:endParaRPr lang="en-US" sz="2000" dirty="0"/>
          </a:p>
          <a:p>
            <a:pPr lvl="1">
              <a:buFont typeface="Arial" pitchFamily="34" charset="0"/>
              <a:buChar char="•"/>
            </a:pPr>
            <a:r>
              <a:rPr lang="en-US" sz="2000" dirty="0" smtClean="0"/>
              <a:t> Domestic component</a:t>
            </a:r>
          </a:p>
          <a:p>
            <a:pPr lvl="1">
              <a:buFont typeface="Arial" pitchFamily="34" charset="0"/>
              <a:buChar char="•"/>
            </a:pPr>
            <a:r>
              <a:rPr lang="en-US" sz="2000" dirty="0"/>
              <a:t> </a:t>
            </a:r>
            <a:r>
              <a:rPr lang="en-US" sz="2000" dirty="0" smtClean="0"/>
              <a:t>International component</a:t>
            </a:r>
          </a:p>
          <a:p>
            <a:pPr>
              <a:buFont typeface="Arial" pitchFamily="34" charset="0"/>
              <a:buChar char="•"/>
            </a:pPr>
            <a:endParaRPr lang="en-US" sz="2000" dirty="0" smtClean="0"/>
          </a:p>
          <a:p>
            <a:pPr>
              <a:buFont typeface="Arial" pitchFamily="34" charset="0"/>
              <a:buChar char="•"/>
            </a:pPr>
            <a:r>
              <a:rPr lang="en-US" sz="2000" dirty="0" smtClean="0"/>
              <a:t> Radial highways and railroads serving prefecture cities</a:t>
            </a:r>
          </a:p>
        </p:txBody>
      </p:sp>
    </p:spTree>
    <p:extLst>
      <p:ext uri="{BB962C8B-B14F-4D97-AF65-F5344CB8AC3E}">
        <p14:creationId xmlns:p14="http://schemas.microsoft.com/office/powerpoint/2010/main" val="63574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Correlation Across 2010 MP and MA Measures</a:t>
            </a:r>
            <a:endParaRPr lang="en-US" sz="3200" dirty="0"/>
          </a:p>
        </p:txBody>
      </p:sp>
      <p:sp>
        <p:nvSpPr>
          <p:cNvPr id="2" name="TextBox 1"/>
          <p:cNvSpPr txBox="1"/>
          <p:nvPr/>
        </p:nvSpPr>
        <p:spPr>
          <a:xfrm>
            <a:off x="152400" y="4114800"/>
            <a:ext cx="7483844"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All MA measures mutually highly correlated</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MA and MP measures are capturing something somewhat different</a:t>
            </a:r>
            <a:endParaRPr lang="en-US" sz="2000" dirty="0"/>
          </a:p>
        </p:txBody>
      </p:sp>
      <p:pic>
        <p:nvPicPr>
          <p:cNvPr id="3" name="Picture 2"/>
          <p:cNvPicPr>
            <a:picLocks noChangeAspect="1"/>
          </p:cNvPicPr>
          <p:nvPr/>
        </p:nvPicPr>
        <p:blipFill>
          <a:blip r:embed="rId2"/>
          <a:stretch>
            <a:fillRect/>
          </a:stretch>
        </p:blipFill>
        <p:spPr>
          <a:xfrm>
            <a:off x="152400" y="1400298"/>
            <a:ext cx="8850132" cy="1952502"/>
          </a:xfrm>
          <a:prstGeom prst="rect">
            <a:avLst/>
          </a:prstGeom>
        </p:spPr>
      </p:pic>
    </p:spTree>
    <p:extLst>
      <p:ext uri="{BB962C8B-B14F-4D97-AF65-F5344CB8AC3E}">
        <p14:creationId xmlns:p14="http://schemas.microsoft.com/office/powerpoint/2010/main" val="361163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Population MP and MA</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00" y="1720069"/>
            <a:ext cx="4145500" cy="384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87622"/>
            <a:ext cx="4114800" cy="377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5587068"/>
            <a:ext cx="1752146" cy="369332"/>
          </a:xfrm>
          <a:prstGeom prst="rect">
            <a:avLst/>
          </a:prstGeom>
          <a:noFill/>
        </p:spPr>
        <p:txBody>
          <a:bodyPr wrap="none" rtlCol="0">
            <a:spAutoFit/>
          </a:bodyPr>
          <a:lstStyle/>
          <a:p>
            <a:r>
              <a:rPr lang="en-US" dirty="0" smtClean="0"/>
              <a:t>Market Potential</a:t>
            </a:r>
            <a:endParaRPr lang="en-US" dirty="0"/>
          </a:p>
        </p:txBody>
      </p:sp>
      <p:sp>
        <p:nvSpPr>
          <p:cNvPr id="8" name="TextBox 7"/>
          <p:cNvSpPr txBox="1"/>
          <p:nvPr/>
        </p:nvSpPr>
        <p:spPr>
          <a:xfrm>
            <a:off x="6019800" y="5587068"/>
            <a:ext cx="1536959" cy="369332"/>
          </a:xfrm>
          <a:prstGeom prst="rect">
            <a:avLst/>
          </a:prstGeom>
          <a:noFill/>
        </p:spPr>
        <p:txBody>
          <a:bodyPr wrap="none" rtlCol="0">
            <a:spAutoFit/>
          </a:bodyPr>
          <a:lstStyle/>
          <a:p>
            <a:r>
              <a:rPr lang="en-US" dirty="0" smtClean="0"/>
              <a:t>Market Access</a:t>
            </a:r>
            <a:endParaRPr lang="en-US" dirty="0"/>
          </a:p>
        </p:txBody>
      </p:sp>
    </p:spTree>
    <p:extLst>
      <p:ext uri="{BB962C8B-B14F-4D97-AF65-F5344CB8AC3E}">
        <p14:creationId xmlns:p14="http://schemas.microsoft.com/office/powerpoint/2010/main" val="255933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Population MP and MA</a:t>
            </a:r>
            <a:endParaRPr lang="en-US" sz="3200" dirty="0"/>
          </a:p>
        </p:txBody>
      </p:sp>
      <p:sp>
        <p:nvSpPr>
          <p:cNvPr id="2" name="TextBox 1"/>
          <p:cNvSpPr txBox="1"/>
          <p:nvPr/>
        </p:nvSpPr>
        <p:spPr>
          <a:xfrm>
            <a:off x="1295400" y="5587068"/>
            <a:ext cx="1752146" cy="369332"/>
          </a:xfrm>
          <a:prstGeom prst="rect">
            <a:avLst/>
          </a:prstGeom>
          <a:noFill/>
        </p:spPr>
        <p:txBody>
          <a:bodyPr wrap="none" rtlCol="0">
            <a:spAutoFit/>
          </a:bodyPr>
          <a:lstStyle/>
          <a:p>
            <a:r>
              <a:rPr lang="en-US" dirty="0" smtClean="0"/>
              <a:t>Market Potential</a:t>
            </a:r>
            <a:endParaRPr lang="en-US" dirty="0"/>
          </a:p>
        </p:txBody>
      </p:sp>
      <p:sp>
        <p:nvSpPr>
          <p:cNvPr id="8" name="TextBox 7"/>
          <p:cNvSpPr txBox="1"/>
          <p:nvPr/>
        </p:nvSpPr>
        <p:spPr>
          <a:xfrm>
            <a:off x="6019800" y="5587068"/>
            <a:ext cx="1536959" cy="369332"/>
          </a:xfrm>
          <a:prstGeom prst="rect">
            <a:avLst/>
          </a:prstGeom>
          <a:noFill/>
        </p:spPr>
        <p:txBody>
          <a:bodyPr wrap="none" rtlCol="0">
            <a:spAutoFit/>
          </a:bodyPr>
          <a:lstStyle/>
          <a:p>
            <a:r>
              <a:rPr lang="en-US" dirty="0" smtClean="0"/>
              <a:t>Market Access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4030229"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71651"/>
            <a:ext cx="4516594" cy="386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96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Population MP and MA</a:t>
            </a:r>
            <a:endParaRPr lang="en-US" sz="3200" dirty="0"/>
          </a:p>
        </p:txBody>
      </p:sp>
      <p:sp>
        <p:nvSpPr>
          <p:cNvPr id="2" name="TextBox 1"/>
          <p:cNvSpPr txBox="1"/>
          <p:nvPr/>
        </p:nvSpPr>
        <p:spPr>
          <a:xfrm>
            <a:off x="1295400" y="5587068"/>
            <a:ext cx="1752146" cy="369332"/>
          </a:xfrm>
          <a:prstGeom prst="rect">
            <a:avLst/>
          </a:prstGeom>
          <a:noFill/>
        </p:spPr>
        <p:txBody>
          <a:bodyPr wrap="none" rtlCol="0">
            <a:spAutoFit/>
          </a:bodyPr>
          <a:lstStyle/>
          <a:p>
            <a:r>
              <a:rPr lang="en-US" dirty="0" smtClean="0"/>
              <a:t>Market Potential</a:t>
            </a:r>
            <a:endParaRPr lang="en-US" dirty="0"/>
          </a:p>
        </p:txBody>
      </p:sp>
      <p:sp>
        <p:nvSpPr>
          <p:cNvPr id="8" name="TextBox 7"/>
          <p:cNvSpPr txBox="1"/>
          <p:nvPr/>
        </p:nvSpPr>
        <p:spPr>
          <a:xfrm>
            <a:off x="6019800" y="5587068"/>
            <a:ext cx="1536959" cy="369332"/>
          </a:xfrm>
          <a:prstGeom prst="rect">
            <a:avLst/>
          </a:prstGeom>
          <a:noFill/>
        </p:spPr>
        <p:txBody>
          <a:bodyPr wrap="none" rtlCol="0">
            <a:spAutoFit/>
          </a:bodyPr>
          <a:lstStyle/>
          <a:p>
            <a:r>
              <a:rPr lang="en-US" dirty="0" smtClean="0"/>
              <a:t>Market Access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26589"/>
            <a:ext cx="4267200" cy="386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8219"/>
            <a:ext cx="4144923" cy="391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40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Components of 2010 Market Access</a:t>
            </a:r>
            <a:endParaRPr lang="en-US" sz="32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2463"/>
            <a:ext cx="4200525" cy="391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343400" cy="392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38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775" y="457200"/>
            <a:ext cx="3677225" cy="584775"/>
          </a:xfrm>
          <a:prstGeom prst="rect">
            <a:avLst/>
          </a:prstGeom>
          <a:noFill/>
        </p:spPr>
        <p:txBody>
          <a:bodyPr wrap="none" rtlCol="0">
            <a:spAutoFit/>
          </a:bodyPr>
          <a:lstStyle/>
          <a:p>
            <a:r>
              <a:rPr lang="en-US" sz="3200" dirty="0" smtClean="0"/>
              <a:t>Questions of Interest</a:t>
            </a:r>
            <a:endParaRPr lang="en-US" sz="3200" dirty="0"/>
          </a:p>
        </p:txBody>
      </p:sp>
      <p:sp>
        <p:nvSpPr>
          <p:cNvPr id="7" name="TextBox 6"/>
          <p:cNvSpPr txBox="1"/>
          <p:nvPr/>
        </p:nvSpPr>
        <p:spPr>
          <a:xfrm>
            <a:off x="381000" y="1295400"/>
            <a:ext cx="77724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How have new highways and railroads influenced urban growth in Chinese prefectures and cities?</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Mechanisms internal to cities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Improved access to domestic markets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Improved access to international markets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To what extent are these influences reflected in growth versus redistribution?</a:t>
            </a:r>
            <a:endParaRPr lang="en-US" sz="2000" dirty="0"/>
          </a:p>
        </p:txBody>
      </p:sp>
    </p:spTree>
    <p:extLst>
      <p:ext uri="{BB962C8B-B14F-4D97-AF65-F5344CB8AC3E}">
        <p14:creationId xmlns:p14="http://schemas.microsoft.com/office/powerpoint/2010/main" val="263971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Growth of MP and MA</a:t>
            </a:r>
            <a:endParaRPr lang="en-US" sz="3200" dirty="0"/>
          </a:p>
        </p:txBody>
      </p:sp>
      <p:sp>
        <p:nvSpPr>
          <p:cNvPr id="2" name="TextBox 1"/>
          <p:cNvSpPr txBox="1"/>
          <p:nvPr/>
        </p:nvSpPr>
        <p:spPr>
          <a:xfrm>
            <a:off x="5791200" y="1577876"/>
            <a:ext cx="2743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Average prefecture GDP growth of 3.0 log points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Average prefecture population growth of 0.13 log points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Versions of MA and MP built using 2010 roads and 1990 quantities are quite similar to 2010 numbers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Therefore, most of the MP </a:t>
            </a:r>
            <a:r>
              <a:rPr lang="en-US" dirty="0" smtClean="0"/>
              <a:t>and MA growth </a:t>
            </a:r>
            <a:r>
              <a:rPr lang="en-US" dirty="0"/>
              <a:t>is from improvements in the road </a:t>
            </a:r>
            <a:r>
              <a:rPr lang="en-US" dirty="0" smtClean="0"/>
              <a:t>system</a:t>
            </a:r>
            <a:endParaRPr lang="en-US" dirty="0"/>
          </a:p>
        </p:txBody>
      </p:sp>
      <p:pic>
        <p:nvPicPr>
          <p:cNvPr id="3" name="Picture 2"/>
          <p:cNvPicPr>
            <a:picLocks noChangeAspect="1"/>
          </p:cNvPicPr>
          <p:nvPr/>
        </p:nvPicPr>
        <p:blipFill>
          <a:blip r:embed="rId2"/>
          <a:stretch>
            <a:fillRect/>
          </a:stretch>
        </p:blipFill>
        <p:spPr>
          <a:xfrm>
            <a:off x="285634" y="1024269"/>
            <a:ext cx="5200766" cy="5681331"/>
          </a:xfrm>
          <a:prstGeom prst="rect">
            <a:avLst/>
          </a:prstGeom>
        </p:spPr>
      </p:pic>
    </p:spTree>
    <p:extLst>
      <p:ext uri="{BB962C8B-B14F-4D97-AF65-F5344CB8AC3E}">
        <p14:creationId xmlns:p14="http://schemas.microsoft.com/office/powerpoint/2010/main" val="156583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Empirical Strategy</a:t>
            </a:r>
            <a:endParaRPr lang="en-US" sz="3200" dirty="0"/>
          </a:p>
        </p:txBody>
      </p:sp>
      <p:sp>
        <p:nvSpPr>
          <p:cNvPr id="7" name="Rectangle 6"/>
          <p:cNvSpPr/>
          <p:nvPr/>
        </p:nvSpPr>
        <p:spPr>
          <a:xfrm>
            <a:off x="381000" y="1295400"/>
            <a:ext cx="7696200" cy="5632311"/>
          </a:xfrm>
          <a:prstGeom prst="rect">
            <a:avLst/>
          </a:prstGeom>
        </p:spPr>
        <p:txBody>
          <a:bodyPr wrap="square">
            <a:spAutoFit/>
          </a:bodyPr>
          <a:lstStyle/>
          <a:p>
            <a:pPr>
              <a:buFont typeface="Arial" pitchFamily="34" charset="0"/>
              <a:buChar char="•"/>
            </a:pPr>
            <a:r>
              <a:rPr lang="en-US" sz="2000" dirty="0" smtClean="0"/>
              <a:t> Think about a world with no trade and no highways in 1990, but some </a:t>
            </a:r>
            <a:r>
              <a:rPr lang="en-US" sz="2000" dirty="0" err="1" smtClean="0"/>
              <a:t>unobservables</a:t>
            </a:r>
            <a:r>
              <a:rPr lang="en-US" sz="2000" dirty="0" smtClean="0"/>
              <a:t> about prefectures that influence growth but are fixed over time</a:t>
            </a:r>
          </a:p>
          <a:p>
            <a:pPr>
              <a:buFont typeface="Arial" pitchFamily="34" charset="0"/>
              <a:buChar char="•"/>
            </a:pPr>
            <a:endParaRPr lang="en-US" sz="2000" dirty="0"/>
          </a:p>
          <a:p>
            <a:pPr>
              <a:buFont typeface="Arial" pitchFamily="34" charset="0"/>
              <a:buChar char="•"/>
            </a:pPr>
            <a:r>
              <a:rPr lang="en-US" sz="2000" dirty="0" smtClean="0"/>
              <a:t> This implies estimating coefficients in a regression equation like the following:</a:t>
            </a:r>
            <a:endParaRPr lang="en-US" sz="2000" dirty="0"/>
          </a:p>
          <a:p>
            <a:pPr>
              <a:buFont typeface="Arial" pitchFamily="34" charset="0"/>
              <a:buChar char="•"/>
            </a:pPr>
            <a:endParaRPr lang="en-US" sz="2000" dirty="0" smtClean="0"/>
          </a:p>
          <a:p>
            <a:pPr>
              <a:buFont typeface="Arial" pitchFamily="34" charset="0"/>
              <a:buChar char="•"/>
            </a:pPr>
            <a:endParaRPr lang="en-US" sz="2000" dirty="0"/>
          </a:p>
          <a:p>
            <a:endParaRPr lang="en-US" sz="2000" dirty="0" smtClean="0"/>
          </a:p>
          <a:p>
            <a:pPr>
              <a:buFont typeface="Arial" pitchFamily="34" charset="0"/>
              <a:buChar char="•"/>
            </a:pPr>
            <a:endParaRPr lang="en-US" sz="2000" dirty="0"/>
          </a:p>
          <a:p>
            <a:pPr>
              <a:buFont typeface="Arial" pitchFamily="34" charset="0"/>
              <a:buChar char="•"/>
            </a:pPr>
            <a:endParaRPr lang="en-US" sz="2000" dirty="0" smtClean="0"/>
          </a:p>
          <a:p>
            <a:pPr>
              <a:buFont typeface="Arial" pitchFamily="34" charset="0"/>
              <a:buChar char="•"/>
            </a:pPr>
            <a:endParaRPr lang="en-US" sz="2000" dirty="0"/>
          </a:p>
          <a:p>
            <a:pPr>
              <a:buFont typeface="Arial" pitchFamily="34" charset="0"/>
              <a:buChar char="•"/>
            </a:pPr>
            <a:endParaRPr lang="en-US" sz="2000" dirty="0" smtClean="0"/>
          </a:p>
          <a:p>
            <a:pPr>
              <a:buFont typeface="Arial" pitchFamily="34" charset="0"/>
              <a:buChar char="•"/>
            </a:pPr>
            <a:endParaRPr lang="en-US" sz="2000" dirty="0"/>
          </a:p>
          <a:p>
            <a:pPr>
              <a:buFont typeface="Arial" pitchFamily="34" charset="0"/>
              <a:buChar char="•"/>
            </a:pPr>
            <a:endParaRPr lang="en-US" sz="2000" dirty="0" smtClean="0"/>
          </a:p>
          <a:p>
            <a:pPr>
              <a:buFont typeface="Arial" pitchFamily="34" charset="0"/>
              <a:buChar char="•"/>
            </a:pPr>
            <a:r>
              <a:rPr lang="en-US" sz="2000" dirty="0"/>
              <a:t> </a:t>
            </a:r>
            <a:r>
              <a:rPr lang="en-US" sz="2000" dirty="0" smtClean="0"/>
              <a:t>Still a potential problem of </a:t>
            </a:r>
            <a:r>
              <a:rPr lang="en-US" sz="2000" dirty="0" err="1" smtClean="0"/>
              <a:t>unobservables</a:t>
            </a:r>
            <a:r>
              <a:rPr lang="en-US" sz="2000" dirty="0" smtClean="0"/>
              <a:t> (not in X) correlated with R, A and E that drive growth</a:t>
            </a:r>
          </a:p>
          <a:p>
            <a:pPr lvl="1"/>
            <a:endParaRPr lang="en-US" sz="20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915403956"/>
              </p:ext>
            </p:extLst>
          </p:nvPr>
        </p:nvGraphicFramePr>
        <p:xfrm>
          <a:off x="1608667" y="3452604"/>
          <a:ext cx="4563533" cy="419100"/>
        </p:xfrm>
        <a:graphic>
          <a:graphicData uri="http://schemas.openxmlformats.org/presentationml/2006/ole">
            <mc:AlternateContent xmlns:mc="http://schemas.openxmlformats.org/markup-compatibility/2006">
              <mc:Choice xmlns:v="urn:schemas-microsoft-com:vml" Requires="v">
                <p:oleObj spid="_x0000_s12312" name="Equation" r:id="rId3" imgW="2489040" imgH="228600" progId="Equation.3">
                  <p:embed/>
                </p:oleObj>
              </mc:Choice>
              <mc:Fallback>
                <p:oleObj name="Equation" r:id="rId3" imgW="2489040" imgH="228600" progId="Equation.3">
                  <p:embed/>
                  <p:pic>
                    <p:nvPicPr>
                      <p:cNvPr id="0" name=""/>
                      <p:cNvPicPr/>
                      <p:nvPr/>
                    </p:nvPicPr>
                    <p:blipFill>
                      <a:blip r:embed="rId4"/>
                      <a:stretch>
                        <a:fillRect/>
                      </a:stretch>
                    </p:blipFill>
                    <p:spPr>
                      <a:xfrm>
                        <a:off x="1608667" y="3452604"/>
                        <a:ext cx="4563533" cy="419100"/>
                      </a:xfrm>
                      <a:prstGeom prst="rect">
                        <a:avLst/>
                      </a:prstGeom>
                    </p:spPr>
                  </p:pic>
                </p:oleObj>
              </mc:Fallback>
            </mc:AlternateContent>
          </a:graphicData>
        </a:graphic>
      </p:graphicFrame>
      <p:sp>
        <p:nvSpPr>
          <p:cNvPr id="3" name="TextBox 2"/>
          <p:cNvSpPr txBox="1"/>
          <p:nvPr/>
        </p:nvSpPr>
        <p:spPr>
          <a:xfrm>
            <a:off x="509913" y="4286071"/>
            <a:ext cx="1318887" cy="923330"/>
          </a:xfrm>
          <a:prstGeom prst="rect">
            <a:avLst/>
          </a:prstGeom>
          <a:noFill/>
        </p:spPr>
        <p:txBody>
          <a:bodyPr wrap="none" rtlCol="0">
            <a:spAutoFit/>
          </a:bodyPr>
          <a:lstStyle/>
          <a:p>
            <a:r>
              <a:rPr lang="en-US" dirty="0" smtClean="0"/>
              <a:t>population</a:t>
            </a:r>
          </a:p>
          <a:p>
            <a:r>
              <a:rPr lang="en-US" dirty="0" smtClean="0"/>
              <a:t>or GDP</a:t>
            </a:r>
          </a:p>
          <a:p>
            <a:r>
              <a:rPr lang="en-US" dirty="0" smtClean="0"/>
              <a:t>growth rate</a:t>
            </a:r>
            <a:endParaRPr lang="en-US" dirty="0"/>
          </a:p>
        </p:txBody>
      </p:sp>
      <p:sp>
        <p:nvSpPr>
          <p:cNvPr id="6" name="TextBox 5"/>
          <p:cNvSpPr txBox="1"/>
          <p:nvPr/>
        </p:nvSpPr>
        <p:spPr>
          <a:xfrm>
            <a:off x="1837267" y="4286071"/>
            <a:ext cx="1667933" cy="1200329"/>
          </a:xfrm>
          <a:prstGeom prst="rect">
            <a:avLst/>
          </a:prstGeom>
          <a:noFill/>
        </p:spPr>
        <p:txBody>
          <a:bodyPr wrap="square" rtlCol="0">
            <a:spAutoFit/>
          </a:bodyPr>
          <a:lstStyle/>
          <a:p>
            <a:r>
              <a:rPr lang="en-US" dirty="0" smtClean="0"/>
              <a:t>radial highways</a:t>
            </a:r>
          </a:p>
          <a:p>
            <a:r>
              <a:rPr lang="en-US" dirty="0" smtClean="0"/>
              <a:t>and railroads serving prefecture city</a:t>
            </a:r>
            <a:endParaRPr lang="en-US" dirty="0"/>
          </a:p>
        </p:txBody>
      </p:sp>
      <p:sp>
        <p:nvSpPr>
          <p:cNvPr id="8" name="TextBox 7"/>
          <p:cNvSpPr txBox="1"/>
          <p:nvPr/>
        </p:nvSpPr>
        <p:spPr>
          <a:xfrm>
            <a:off x="3409746" y="4286071"/>
            <a:ext cx="1086054" cy="923330"/>
          </a:xfrm>
          <a:prstGeom prst="rect">
            <a:avLst/>
          </a:prstGeom>
          <a:noFill/>
        </p:spPr>
        <p:txBody>
          <a:bodyPr wrap="square" rtlCol="0">
            <a:spAutoFit/>
          </a:bodyPr>
          <a:lstStyle/>
          <a:p>
            <a:r>
              <a:rPr lang="en-US" dirty="0" smtClean="0"/>
              <a:t>access to domestic markets</a:t>
            </a:r>
            <a:endParaRPr lang="en-US" dirty="0"/>
          </a:p>
        </p:txBody>
      </p:sp>
      <p:sp>
        <p:nvSpPr>
          <p:cNvPr id="9" name="TextBox 8"/>
          <p:cNvSpPr txBox="1"/>
          <p:nvPr/>
        </p:nvSpPr>
        <p:spPr>
          <a:xfrm>
            <a:off x="4517136" y="4286071"/>
            <a:ext cx="1426464" cy="923330"/>
          </a:xfrm>
          <a:prstGeom prst="rect">
            <a:avLst/>
          </a:prstGeom>
          <a:noFill/>
        </p:spPr>
        <p:txBody>
          <a:bodyPr wrap="square" rtlCol="0">
            <a:spAutoFit/>
          </a:bodyPr>
          <a:lstStyle/>
          <a:p>
            <a:r>
              <a:rPr lang="en-US" dirty="0" smtClean="0"/>
              <a:t>access to international markets</a:t>
            </a:r>
            <a:endParaRPr lang="en-US" dirty="0"/>
          </a:p>
        </p:txBody>
      </p:sp>
      <p:sp>
        <p:nvSpPr>
          <p:cNvPr id="10" name="TextBox 9"/>
          <p:cNvSpPr txBox="1"/>
          <p:nvPr/>
        </p:nvSpPr>
        <p:spPr>
          <a:xfrm>
            <a:off x="5964936" y="4281874"/>
            <a:ext cx="1578864" cy="1200329"/>
          </a:xfrm>
          <a:prstGeom prst="rect">
            <a:avLst/>
          </a:prstGeom>
          <a:noFill/>
        </p:spPr>
        <p:txBody>
          <a:bodyPr wrap="square" rtlCol="0">
            <a:spAutoFit/>
          </a:bodyPr>
          <a:lstStyle/>
          <a:p>
            <a:r>
              <a:rPr lang="en-US" dirty="0" smtClean="0"/>
              <a:t>pre-determined control variables </a:t>
            </a:r>
            <a:endParaRPr lang="en-US" dirty="0"/>
          </a:p>
        </p:txBody>
      </p:sp>
      <p:cxnSp>
        <p:nvCxnSpPr>
          <p:cNvPr id="11" name="Straight Arrow Connector 10"/>
          <p:cNvCxnSpPr/>
          <p:nvPr/>
        </p:nvCxnSpPr>
        <p:spPr>
          <a:xfrm flipV="1">
            <a:off x="1371600" y="3871704"/>
            <a:ext cx="444331" cy="410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667000" y="3810000"/>
            <a:ext cx="533400" cy="47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p:cNvCxnSpPr>
          <p:nvPr/>
        </p:nvCxnSpPr>
        <p:spPr>
          <a:xfrm flipV="1">
            <a:off x="3952773" y="3810000"/>
            <a:ext cx="30963" cy="476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732867" y="3810000"/>
            <a:ext cx="241469" cy="471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629173" y="3810000"/>
            <a:ext cx="335764"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03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Identification</a:t>
            </a:r>
            <a:r>
              <a:rPr lang="en-US" sz="3200" dirty="0" smtClean="0"/>
              <a:t> Challenges</a:t>
            </a:r>
            <a:endParaRPr lang="en-US" sz="3200" dirty="0"/>
          </a:p>
        </p:txBody>
      </p:sp>
      <p:sp>
        <p:nvSpPr>
          <p:cNvPr id="7" name="Rectangle 6"/>
          <p:cNvSpPr/>
          <p:nvPr/>
        </p:nvSpPr>
        <p:spPr>
          <a:xfrm>
            <a:off x="381000" y="1295400"/>
            <a:ext cx="7696200" cy="2862322"/>
          </a:xfrm>
          <a:prstGeom prst="rect">
            <a:avLst/>
          </a:prstGeom>
        </p:spPr>
        <p:txBody>
          <a:bodyPr wrap="square">
            <a:spAutoFit/>
          </a:bodyPr>
          <a:lstStyle/>
          <a:p>
            <a:pPr>
              <a:buFont typeface="Arial" pitchFamily="34" charset="0"/>
              <a:buChar char="•"/>
            </a:pPr>
            <a:r>
              <a:rPr lang="en-US" sz="2000" dirty="0" smtClean="0"/>
              <a:t> Highways built to serve growing cities</a:t>
            </a:r>
          </a:p>
          <a:p>
            <a:pPr lvl="1"/>
            <a:endParaRPr lang="en-US" sz="2000" dirty="0"/>
          </a:p>
          <a:p>
            <a:pPr>
              <a:buFont typeface="Arial" pitchFamily="34" charset="0"/>
              <a:buChar char="•"/>
            </a:pPr>
            <a:r>
              <a:rPr lang="en-US" sz="2000" dirty="0" smtClean="0"/>
              <a:t> Highways built to connect more productive or export oriented cities</a:t>
            </a:r>
          </a:p>
          <a:p>
            <a:pPr>
              <a:buFont typeface="Arial" pitchFamily="34" charset="0"/>
              <a:buChar char="•"/>
            </a:pPr>
            <a:endParaRPr lang="en-US" sz="2000" dirty="0"/>
          </a:p>
          <a:p>
            <a:pPr>
              <a:buFont typeface="Arial" pitchFamily="34" charset="0"/>
              <a:buChar char="•"/>
            </a:pPr>
            <a:r>
              <a:rPr lang="en-US" sz="2000" dirty="0" smtClean="0"/>
              <a:t> </a:t>
            </a:r>
            <a:r>
              <a:rPr lang="en-US" sz="2000" dirty="0" err="1" smtClean="0"/>
              <a:t>Unobservables</a:t>
            </a:r>
            <a:r>
              <a:rPr lang="en-US" sz="2000" dirty="0" smtClean="0"/>
              <a:t> that drive regional growth also predict modern highway construction</a:t>
            </a:r>
          </a:p>
          <a:p>
            <a:pPr>
              <a:buFont typeface="Arial" pitchFamily="34" charset="0"/>
              <a:buChar char="•"/>
            </a:pPr>
            <a:endParaRPr lang="en-US" sz="2000" dirty="0" smtClean="0"/>
          </a:p>
          <a:p>
            <a:pPr>
              <a:buFont typeface="Arial" pitchFamily="34" charset="0"/>
              <a:buChar char="•"/>
            </a:pPr>
            <a:r>
              <a:rPr lang="en-US" sz="2000" dirty="0" smtClean="0"/>
              <a:t> Cities with more railroads have more industry</a:t>
            </a:r>
          </a:p>
          <a:p>
            <a:pPr lvl="1"/>
            <a:endParaRPr lang="en-US" sz="2000" dirty="0" smtClean="0"/>
          </a:p>
        </p:txBody>
      </p:sp>
    </p:spTree>
    <p:extLst>
      <p:ext uri="{BB962C8B-B14F-4D97-AF65-F5344CB8AC3E}">
        <p14:creationId xmlns:p14="http://schemas.microsoft.com/office/powerpoint/2010/main" val="175503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Instruments</a:t>
            </a:r>
            <a:endParaRPr lang="en-US" sz="3200" dirty="0"/>
          </a:p>
        </p:txBody>
      </p:sp>
      <p:sp>
        <p:nvSpPr>
          <p:cNvPr id="7" name="Rectangle 6"/>
          <p:cNvSpPr/>
          <p:nvPr/>
        </p:nvSpPr>
        <p:spPr>
          <a:xfrm>
            <a:off x="381000" y="1234619"/>
            <a:ext cx="7696200" cy="4708981"/>
          </a:xfrm>
          <a:prstGeom prst="rect">
            <a:avLst/>
          </a:prstGeom>
        </p:spPr>
        <p:txBody>
          <a:bodyPr wrap="square">
            <a:spAutoFit/>
          </a:bodyPr>
          <a:lstStyle/>
          <a:p>
            <a:pPr>
              <a:buFont typeface="Arial" pitchFamily="34" charset="0"/>
              <a:buChar char="•"/>
            </a:pPr>
            <a:r>
              <a:rPr lang="en-US" sz="2000" dirty="0" smtClean="0"/>
              <a:t> 2010 radial highways and railroads serving prefecture cities</a:t>
            </a:r>
          </a:p>
          <a:p>
            <a:pPr lvl="1">
              <a:buFont typeface="Arial" pitchFamily="34" charset="0"/>
              <a:buChar char="•"/>
            </a:pPr>
            <a:r>
              <a:rPr lang="en-US" sz="2000" dirty="0" smtClean="0"/>
              <a:t> 1962 radial roads and railroads serving prefecture cities</a:t>
            </a:r>
          </a:p>
          <a:p>
            <a:pPr lvl="1">
              <a:buFont typeface="Arial" pitchFamily="34" charset="0"/>
              <a:buChar char="•"/>
            </a:pPr>
            <a:endParaRPr lang="en-US" sz="2000" dirty="0"/>
          </a:p>
          <a:p>
            <a:pPr>
              <a:buFont typeface="Arial" pitchFamily="34" charset="0"/>
              <a:buChar char="•"/>
            </a:pPr>
            <a:r>
              <a:rPr lang="en-US" sz="2000" dirty="0" smtClean="0"/>
              <a:t> Measures of market potential and market access along the 2010 road and highway network</a:t>
            </a:r>
          </a:p>
          <a:p>
            <a:pPr lvl="1">
              <a:buFont typeface="Arial" pitchFamily="34" charset="0"/>
              <a:buChar char="•"/>
            </a:pPr>
            <a:r>
              <a:rPr lang="en-US" sz="2000" dirty="0" smtClean="0"/>
              <a:t> 1962 roads and the 5-7 Plan interacted with 1982 expenditure or 1982 employment</a:t>
            </a:r>
          </a:p>
          <a:p>
            <a:pPr lvl="1">
              <a:buFont typeface="Arial" pitchFamily="34" charset="0"/>
              <a:buChar char="•"/>
            </a:pPr>
            <a:endParaRPr lang="en-US" sz="2000" dirty="0"/>
          </a:p>
          <a:p>
            <a:pPr>
              <a:buFont typeface="Arial" pitchFamily="34" charset="0"/>
              <a:buChar char="•"/>
            </a:pPr>
            <a:r>
              <a:rPr lang="en-US" sz="2000" dirty="0" smtClean="0"/>
              <a:t> </a:t>
            </a:r>
            <a:r>
              <a:rPr lang="en-US" sz="2000" dirty="0"/>
              <a:t>Road travel time to nearest port</a:t>
            </a:r>
          </a:p>
          <a:p>
            <a:pPr lvl="1">
              <a:buFont typeface="Arial" pitchFamily="34" charset="0"/>
              <a:buChar char="•"/>
            </a:pPr>
            <a:r>
              <a:rPr lang="en-US" sz="2000" dirty="0" smtClean="0"/>
              <a:t> 1962 </a:t>
            </a:r>
            <a:r>
              <a:rPr lang="en-US" sz="2000" dirty="0"/>
              <a:t>roads and 5-7 Plan travel time to nearest port</a:t>
            </a:r>
          </a:p>
          <a:p>
            <a:pPr lvl="1">
              <a:buFont typeface="Arial" pitchFamily="34" charset="0"/>
              <a:buChar char="•"/>
            </a:pPr>
            <a:endParaRPr lang="en-US" sz="2000" dirty="0"/>
          </a:p>
          <a:p>
            <a:pPr>
              <a:buFont typeface="Arial" pitchFamily="34" charset="0"/>
              <a:buChar char="•"/>
            </a:pPr>
            <a:r>
              <a:rPr lang="en-US" sz="2000" dirty="0" smtClean="0"/>
              <a:t> International market access</a:t>
            </a:r>
          </a:p>
          <a:p>
            <a:pPr lvl="1">
              <a:buFont typeface="Arial" pitchFamily="34" charset="0"/>
              <a:buChar char="•"/>
            </a:pPr>
            <a:r>
              <a:rPr lang="en-US" sz="2000" dirty="0" smtClean="0"/>
              <a:t> External market access along 1962 roads and the 5-7 Plan with 1990 exports</a:t>
            </a:r>
          </a:p>
          <a:p>
            <a:pPr lvl="1">
              <a:buFont typeface="Arial" pitchFamily="34" charset="0"/>
              <a:buChar char="•"/>
            </a:pPr>
            <a:endParaRPr lang="en-US" sz="2000" dirty="0"/>
          </a:p>
        </p:txBody>
      </p:sp>
    </p:spTree>
    <p:extLst>
      <p:ext uri="{BB962C8B-B14F-4D97-AF65-F5344CB8AC3E}">
        <p14:creationId xmlns:p14="http://schemas.microsoft.com/office/powerpoint/2010/main" val="213178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Instrument Validity</a:t>
            </a:r>
            <a:endParaRPr lang="en-US" sz="3200" dirty="0"/>
          </a:p>
        </p:txBody>
      </p:sp>
      <p:sp>
        <p:nvSpPr>
          <p:cNvPr id="7" name="Rectangle 6"/>
          <p:cNvSpPr/>
          <p:nvPr/>
        </p:nvSpPr>
        <p:spPr>
          <a:xfrm>
            <a:off x="381000" y="1143000"/>
            <a:ext cx="7696200" cy="5632311"/>
          </a:xfrm>
          <a:prstGeom prst="rect">
            <a:avLst/>
          </a:prstGeom>
        </p:spPr>
        <p:txBody>
          <a:bodyPr wrap="square">
            <a:spAutoFit/>
          </a:bodyPr>
          <a:lstStyle/>
          <a:p>
            <a:pPr>
              <a:buFont typeface="Arial" pitchFamily="34" charset="0"/>
              <a:buChar char="•"/>
            </a:pPr>
            <a:r>
              <a:rPr lang="en-US" dirty="0" smtClean="0"/>
              <a:t> 1962 roads</a:t>
            </a:r>
          </a:p>
          <a:p>
            <a:pPr lvl="1">
              <a:buFont typeface="Arial" pitchFamily="34" charset="0"/>
              <a:buChar char="•"/>
            </a:pPr>
            <a:r>
              <a:rPr lang="en-US" dirty="0" smtClean="0"/>
              <a:t> Existence of these rights of way made subsequent highway construction less costly</a:t>
            </a:r>
          </a:p>
          <a:p>
            <a:pPr lvl="1">
              <a:buFont typeface="Arial" pitchFamily="34" charset="0"/>
              <a:buChar char="•"/>
            </a:pPr>
            <a:r>
              <a:rPr lang="en-US" dirty="0" smtClean="0"/>
              <a:t> Less than half of such roads were even passable by truck, and the ones that were passable had top speeds of about 25 </a:t>
            </a:r>
            <a:r>
              <a:rPr lang="en-US" dirty="0" err="1" smtClean="0"/>
              <a:t>kph</a:t>
            </a:r>
            <a:endParaRPr lang="en-US" dirty="0" smtClean="0"/>
          </a:p>
          <a:p>
            <a:pPr lvl="1">
              <a:buFont typeface="Arial" pitchFamily="34" charset="0"/>
              <a:buChar char="•"/>
            </a:pPr>
            <a:r>
              <a:rPr lang="en-US" dirty="0"/>
              <a:t> </a:t>
            </a:r>
            <a:r>
              <a:rPr lang="en-US" dirty="0" smtClean="0"/>
              <a:t>Mostly </a:t>
            </a:r>
            <a:r>
              <a:rPr lang="en-US" dirty="0"/>
              <a:t>unpaved and existed almost exclusively for local transport of agricultural goods</a:t>
            </a:r>
          </a:p>
          <a:p>
            <a:pPr lvl="2">
              <a:buFont typeface="Arial" pitchFamily="34" charset="0"/>
              <a:buChar char="•"/>
            </a:pPr>
            <a:r>
              <a:rPr lang="en-US" dirty="0" smtClean="0"/>
              <a:t> Controls for variables correlated with the amount of prefecture agricultural activity are therefore crucial</a:t>
            </a:r>
          </a:p>
          <a:p>
            <a:pPr lvl="2">
              <a:buFont typeface="Arial" pitchFamily="34" charset="0"/>
              <a:buChar char="•"/>
            </a:pPr>
            <a:endParaRPr lang="en-US" dirty="0"/>
          </a:p>
          <a:p>
            <a:pPr>
              <a:buFont typeface="Arial" pitchFamily="34" charset="0"/>
              <a:buChar char="•"/>
            </a:pPr>
            <a:r>
              <a:rPr lang="en-US" dirty="0"/>
              <a:t> 1962 railroads</a:t>
            </a:r>
          </a:p>
          <a:p>
            <a:pPr lvl="1">
              <a:buFont typeface="Arial" pitchFamily="34" charset="0"/>
              <a:buChar char="•"/>
            </a:pPr>
            <a:r>
              <a:rPr lang="en-US" dirty="0"/>
              <a:t> Existed for shipping manufactures and agricultural products mostly between prefecture cities and provincial capitals</a:t>
            </a:r>
          </a:p>
          <a:p>
            <a:pPr lvl="2">
              <a:buFont typeface="Arial" pitchFamily="34" charset="0"/>
              <a:buChar char="•"/>
            </a:pPr>
            <a:endParaRPr lang="en-US" dirty="0" smtClean="0"/>
          </a:p>
          <a:p>
            <a:pPr>
              <a:buFont typeface="Arial" pitchFamily="34" charset="0"/>
              <a:buChar char="•"/>
            </a:pPr>
            <a:r>
              <a:rPr lang="en-US" dirty="0" smtClean="0"/>
              <a:t> 5-7 Plan</a:t>
            </a:r>
          </a:p>
          <a:p>
            <a:pPr lvl="1">
              <a:buFont typeface="Arial" pitchFamily="34" charset="0"/>
              <a:buChar char="•"/>
            </a:pPr>
            <a:r>
              <a:rPr lang="en-US" dirty="0" smtClean="0"/>
              <a:t> Developed in the early 1980s to link 38 nodal prefecture cities in our study area</a:t>
            </a:r>
          </a:p>
          <a:p>
            <a:pPr lvl="1">
              <a:buFont typeface="Arial" pitchFamily="34" charset="0"/>
              <a:buChar char="•"/>
            </a:pPr>
            <a:r>
              <a:rPr lang="en-US" dirty="0" smtClean="0"/>
              <a:t> Idea is to look at cities in between which ultimately got linked into the network only for this reason</a:t>
            </a:r>
          </a:p>
          <a:p>
            <a:pPr lvl="1"/>
            <a:endParaRPr lang="en-US" dirty="0" smtClean="0"/>
          </a:p>
        </p:txBody>
      </p:sp>
    </p:spTree>
    <p:extLst>
      <p:ext uri="{BB962C8B-B14F-4D97-AF65-F5344CB8AC3E}">
        <p14:creationId xmlns:p14="http://schemas.microsoft.com/office/powerpoint/2010/main" val="305627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Sources of Identifying Variation</a:t>
            </a:r>
            <a:endParaRPr lang="en-US" sz="3200" dirty="0"/>
          </a:p>
        </p:txBody>
      </p:sp>
      <p:sp>
        <p:nvSpPr>
          <p:cNvPr id="7" name="Rectangle 6"/>
          <p:cNvSpPr/>
          <p:nvPr/>
        </p:nvSpPr>
        <p:spPr>
          <a:xfrm>
            <a:off x="381000" y="1295400"/>
            <a:ext cx="7696200" cy="5632311"/>
          </a:xfrm>
          <a:prstGeom prst="rect">
            <a:avLst/>
          </a:prstGeom>
        </p:spPr>
        <p:txBody>
          <a:bodyPr wrap="square">
            <a:spAutoFit/>
          </a:bodyPr>
          <a:lstStyle/>
          <a:p>
            <a:pPr>
              <a:buFont typeface="Arial" pitchFamily="34" charset="0"/>
              <a:buChar char="•"/>
            </a:pPr>
            <a:r>
              <a:rPr lang="en-US" sz="2000" dirty="0" smtClean="0"/>
              <a:t> Compare prefectures receiving more limited access highways between 1990 and 2010 because of having had more unimproved roads serving the city in 1962 relative to those with fewer unimproved roads in 1962</a:t>
            </a:r>
          </a:p>
          <a:p>
            <a:pPr lvl="1">
              <a:buFont typeface="Arial" pitchFamily="34" charset="0"/>
              <a:buChar char="•"/>
            </a:pPr>
            <a:endParaRPr lang="en-US" sz="2000" dirty="0"/>
          </a:p>
          <a:p>
            <a:pPr>
              <a:buFont typeface="Arial" pitchFamily="34" charset="0"/>
              <a:buChar char="•"/>
            </a:pPr>
            <a:r>
              <a:rPr lang="en-US" sz="2000" dirty="0" smtClean="0"/>
              <a:t> Compare prefectures better linked to larger cities because they were intermediate locations on the 5-7 Plan or central in the 1962 road network to others</a:t>
            </a:r>
          </a:p>
          <a:p>
            <a:pPr>
              <a:buFont typeface="Arial" pitchFamily="34" charset="0"/>
              <a:buChar char="•"/>
            </a:pPr>
            <a:endParaRPr lang="en-US" sz="2000" dirty="0" smtClean="0"/>
          </a:p>
          <a:p>
            <a:pPr>
              <a:buFont typeface="Arial" pitchFamily="34" charset="0"/>
              <a:buChar char="•"/>
            </a:pPr>
            <a:r>
              <a:rPr lang="en-US" sz="2000" dirty="0"/>
              <a:t> Compare prefectures better linked to </a:t>
            </a:r>
            <a:r>
              <a:rPr lang="en-US" sz="2000" dirty="0" smtClean="0"/>
              <a:t>international ports </a:t>
            </a:r>
            <a:r>
              <a:rPr lang="en-US" sz="2000" dirty="0"/>
              <a:t>because they were intermediate locations on the 5-7 Plan or central in the 1962 road network to </a:t>
            </a:r>
            <a:r>
              <a:rPr lang="en-US" sz="2000" dirty="0" smtClean="0"/>
              <a:t>others not linked well to ports on these networks</a:t>
            </a:r>
            <a:endParaRPr lang="en-US" sz="2000" dirty="0"/>
          </a:p>
          <a:p>
            <a:pPr>
              <a:buFont typeface="Arial" pitchFamily="34" charset="0"/>
              <a:buChar char="•"/>
            </a:pPr>
            <a:endParaRPr lang="en-US" sz="2000" dirty="0"/>
          </a:p>
          <a:p>
            <a:pPr>
              <a:buFont typeface="Arial" pitchFamily="34" charset="0"/>
              <a:buChar char="•"/>
            </a:pPr>
            <a:r>
              <a:rPr lang="en-US" sz="2000" dirty="0" smtClean="0"/>
              <a:t> All of these are comparisons conditional on controls for</a:t>
            </a:r>
          </a:p>
          <a:p>
            <a:pPr lvl="1">
              <a:buFont typeface="Arial" pitchFamily="34" charset="0"/>
              <a:buChar char="•"/>
            </a:pPr>
            <a:r>
              <a:rPr lang="en-US" sz="2000" dirty="0" smtClean="0"/>
              <a:t> provincial capital indicators</a:t>
            </a:r>
          </a:p>
          <a:p>
            <a:pPr lvl="1">
              <a:buFont typeface="Arial" pitchFamily="34" charset="0"/>
              <a:buChar char="•"/>
            </a:pPr>
            <a:r>
              <a:rPr lang="en-US" sz="2000" dirty="0" smtClean="0"/>
              <a:t> 1982 prefecture population</a:t>
            </a:r>
          </a:p>
          <a:p>
            <a:pPr lvl="1">
              <a:buFont typeface="Arial" pitchFamily="34" charset="0"/>
              <a:buChar char="•"/>
            </a:pPr>
            <a:r>
              <a:rPr lang="en-US" sz="2000" dirty="0"/>
              <a:t> </a:t>
            </a:r>
            <a:r>
              <a:rPr lang="en-US" sz="2000" dirty="0" smtClean="0"/>
              <a:t>1982 prefecture industry mix</a:t>
            </a:r>
          </a:p>
          <a:p>
            <a:pPr lvl="1">
              <a:buFont typeface="Arial" pitchFamily="34" charset="0"/>
              <a:buChar char="•"/>
            </a:pPr>
            <a:r>
              <a:rPr lang="en-US" sz="2000" dirty="0"/>
              <a:t> </a:t>
            </a:r>
            <a:r>
              <a:rPr lang="en-US" sz="2000" dirty="0" smtClean="0"/>
              <a:t>1982 prefecture education</a:t>
            </a:r>
          </a:p>
          <a:p>
            <a:pPr lvl="1">
              <a:buFont typeface="Arial" pitchFamily="34" charset="0"/>
              <a:buChar char="•"/>
            </a:pPr>
            <a:r>
              <a:rPr lang="en-US" sz="2000" dirty="0"/>
              <a:t> </a:t>
            </a:r>
            <a:r>
              <a:rPr lang="en-US" sz="2000" dirty="0" smtClean="0"/>
              <a:t>distance to the coast</a:t>
            </a:r>
          </a:p>
        </p:txBody>
      </p:sp>
    </p:spTree>
    <p:extLst>
      <p:ext uri="{BB962C8B-B14F-4D97-AF65-F5344CB8AC3E}">
        <p14:creationId xmlns:p14="http://schemas.microsoft.com/office/powerpoint/2010/main" val="353323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Population MP and MA</a:t>
            </a:r>
            <a:endParaRPr lang="en-US" sz="3200" dirty="0"/>
          </a:p>
        </p:txBody>
      </p:sp>
      <p:sp>
        <p:nvSpPr>
          <p:cNvPr id="2" name="TextBox 1"/>
          <p:cNvSpPr txBox="1"/>
          <p:nvPr/>
        </p:nvSpPr>
        <p:spPr>
          <a:xfrm>
            <a:off x="1295400" y="5587068"/>
            <a:ext cx="1752146" cy="369332"/>
          </a:xfrm>
          <a:prstGeom prst="rect">
            <a:avLst/>
          </a:prstGeom>
          <a:noFill/>
        </p:spPr>
        <p:txBody>
          <a:bodyPr wrap="none" rtlCol="0">
            <a:spAutoFit/>
          </a:bodyPr>
          <a:lstStyle/>
          <a:p>
            <a:r>
              <a:rPr lang="en-US" dirty="0" smtClean="0"/>
              <a:t>Market Potential</a:t>
            </a:r>
            <a:endParaRPr lang="en-US" dirty="0"/>
          </a:p>
        </p:txBody>
      </p:sp>
      <p:sp>
        <p:nvSpPr>
          <p:cNvPr id="8" name="TextBox 7"/>
          <p:cNvSpPr txBox="1"/>
          <p:nvPr/>
        </p:nvSpPr>
        <p:spPr>
          <a:xfrm>
            <a:off x="6019800" y="5587068"/>
            <a:ext cx="1536959" cy="369332"/>
          </a:xfrm>
          <a:prstGeom prst="rect">
            <a:avLst/>
          </a:prstGeom>
          <a:noFill/>
        </p:spPr>
        <p:txBody>
          <a:bodyPr wrap="none" rtlCol="0">
            <a:spAutoFit/>
          </a:bodyPr>
          <a:lstStyle/>
          <a:p>
            <a:r>
              <a:rPr lang="en-US" dirty="0" smtClean="0"/>
              <a:t>Market Access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26589"/>
            <a:ext cx="4267200" cy="386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8219"/>
            <a:ext cx="4144923" cy="391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42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Instruments for Population MP and MA</a:t>
            </a:r>
          </a:p>
        </p:txBody>
      </p:sp>
      <p:sp>
        <p:nvSpPr>
          <p:cNvPr id="2" name="TextBox 1"/>
          <p:cNvSpPr txBox="1"/>
          <p:nvPr/>
        </p:nvSpPr>
        <p:spPr>
          <a:xfrm>
            <a:off x="1295400" y="5587068"/>
            <a:ext cx="1752146" cy="369332"/>
          </a:xfrm>
          <a:prstGeom prst="rect">
            <a:avLst/>
          </a:prstGeom>
          <a:noFill/>
        </p:spPr>
        <p:txBody>
          <a:bodyPr wrap="none" rtlCol="0">
            <a:spAutoFit/>
          </a:bodyPr>
          <a:lstStyle/>
          <a:p>
            <a:r>
              <a:rPr lang="en-US" dirty="0" smtClean="0"/>
              <a:t>Market Potential</a:t>
            </a:r>
            <a:endParaRPr lang="en-US" dirty="0"/>
          </a:p>
        </p:txBody>
      </p:sp>
      <p:sp>
        <p:nvSpPr>
          <p:cNvPr id="8" name="TextBox 7"/>
          <p:cNvSpPr txBox="1"/>
          <p:nvPr/>
        </p:nvSpPr>
        <p:spPr>
          <a:xfrm>
            <a:off x="6019800" y="5587068"/>
            <a:ext cx="1536959" cy="369332"/>
          </a:xfrm>
          <a:prstGeom prst="rect">
            <a:avLst/>
          </a:prstGeom>
          <a:noFill/>
        </p:spPr>
        <p:txBody>
          <a:bodyPr wrap="none" rtlCol="0">
            <a:spAutoFit/>
          </a:bodyPr>
          <a:lstStyle/>
          <a:p>
            <a:r>
              <a:rPr lang="en-US" dirty="0" smtClean="0"/>
              <a:t>Market Access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96204"/>
            <a:ext cx="4193774" cy="364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294" y="1729568"/>
            <a:ext cx="3966506" cy="368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5416" y="990600"/>
            <a:ext cx="7554184" cy="400110"/>
          </a:xfrm>
          <a:prstGeom prst="rect">
            <a:avLst/>
          </a:prstGeom>
          <a:noFill/>
        </p:spPr>
        <p:txBody>
          <a:bodyPr wrap="none" rtlCol="0">
            <a:spAutoFit/>
          </a:bodyPr>
          <a:lstStyle/>
          <a:p>
            <a:r>
              <a:rPr lang="en-US" sz="2000" dirty="0" smtClean="0"/>
              <a:t>uses 1962 road network+5-7 plan and 1982 employment or population</a:t>
            </a:r>
            <a:endParaRPr lang="en-US" sz="2000" dirty="0"/>
          </a:p>
        </p:txBody>
      </p:sp>
    </p:spTree>
    <p:extLst>
      <p:ext uri="{BB962C8B-B14F-4D97-AF65-F5344CB8AC3E}">
        <p14:creationId xmlns:p14="http://schemas.microsoft.com/office/powerpoint/2010/main" val="33786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First Stage Results – Highways, Railroads and MP</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365" y="1031636"/>
            <a:ext cx="5697635" cy="552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407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First Stage Results – Market Access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540" y="1017588"/>
            <a:ext cx="6437460" cy="53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3086" y="6391988"/>
            <a:ext cx="8501943"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MA instruments are a bit weak, especially for domestic and international components</a:t>
            </a:r>
            <a:endParaRPr lang="en-US" dirty="0"/>
          </a:p>
        </p:txBody>
      </p:sp>
    </p:spTree>
    <p:extLst>
      <p:ext uri="{BB962C8B-B14F-4D97-AF65-F5344CB8AC3E}">
        <p14:creationId xmlns:p14="http://schemas.microsoft.com/office/powerpoint/2010/main" val="145566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491" y="467329"/>
            <a:ext cx="2183418" cy="584775"/>
          </a:xfrm>
          <a:prstGeom prst="rect">
            <a:avLst/>
          </a:prstGeom>
          <a:noFill/>
        </p:spPr>
        <p:txBody>
          <a:bodyPr wrap="none" rtlCol="0">
            <a:spAutoFit/>
          </a:bodyPr>
          <a:lstStyle/>
          <a:p>
            <a:r>
              <a:rPr lang="en-US" sz="3200" dirty="0" smtClean="0"/>
              <a:t>Motivations</a:t>
            </a:r>
            <a:endParaRPr lang="en-US" sz="3200" dirty="0"/>
          </a:p>
        </p:txBody>
      </p:sp>
      <p:sp>
        <p:nvSpPr>
          <p:cNvPr id="4" name="TextBox 3"/>
          <p:cNvSpPr txBox="1"/>
          <p:nvPr/>
        </p:nvSpPr>
        <p:spPr>
          <a:xfrm>
            <a:off x="228600" y="1349276"/>
            <a:ext cx="8382000" cy="5016758"/>
          </a:xfrm>
          <a:prstGeom prst="rect">
            <a:avLst/>
          </a:prstGeom>
          <a:noFill/>
        </p:spPr>
        <p:txBody>
          <a:bodyPr wrap="square" rtlCol="0">
            <a:spAutoFit/>
          </a:bodyPr>
          <a:lstStyle/>
          <a:p>
            <a:pPr>
              <a:buFont typeface="Arial" pitchFamily="34" charset="0"/>
              <a:buChar char="•"/>
            </a:pPr>
            <a:r>
              <a:rPr lang="en-US" sz="2000" dirty="0" smtClean="0"/>
              <a:t> Important Policy Questions</a:t>
            </a:r>
          </a:p>
          <a:p>
            <a:pPr>
              <a:buFont typeface="Arial" pitchFamily="34" charset="0"/>
              <a:buChar char="•"/>
            </a:pPr>
            <a:endParaRPr lang="en-US" sz="2000" dirty="0"/>
          </a:p>
          <a:p>
            <a:pPr lvl="1">
              <a:buFont typeface="Arial" pitchFamily="34" charset="0"/>
              <a:buChar char="•"/>
            </a:pPr>
            <a:r>
              <a:rPr lang="en-US" sz="2000" dirty="0" smtClean="0"/>
              <a:t> Developing countries are making huge investments in highways and railroads - about $200 billion per year in China since 1990</a:t>
            </a:r>
          </a:p>
          <a:p>
            <a:pPr>
              <a:buFont typeface="Arial" pitchFamily="34" charset="0"/>
              <a:buChar char="•"/>
            </a:pPr>
            <a:endParaRPr lang="en-US" sz="2000" dirty="0"/>
          </a:p>
          <a:p>
            <a:pPr lvl="1">
              <a:buFont typeface="Arial" pitchFamily="34" charset="0"/>
              <a:buChar char="•"/>
            </a:pPr>
            <a:r>
              <a:rPr lang="en-US" sz="2000" dirty="0" smtClean="0"/>
              <a:t> The impacts of new transport infrastructure in developing country contexts are just starting to receive serious research attention</a:t>
            </a:r>
          </a:p>
          <a:p>
            <a:endParaRPr lang="en-US" sz="2000" dirty="0"/>
          </a:p>
          <a:p>
            <a:pPr lvl="1">
              <a:buFont typeface="Arial" pitchFamily="34" charset="0"/>
              <a:buChar char="•"/>
            </a:pPr>
            <a:r>
              <a:rPr lang="en-US" sz="2000" dirty="0"/>
              <a:t> </a:t>
            </a:r>
            <a:r>
              <a:rPr lang="en-US" sz="2000" dirty="0" smtClean="0"/>
              <a:t>About 20% of World Bank lending is for transport infrastructure</a:t>
            </a:r>
          </a:p>
          <a:p>
            <a:pPr>
              <a:buFont typeface="Arial" pitchFamily="34" charset="0"/>
              <a:buChar char="•"/>
            </a:pPr>
            <a:endParaRPr lang="en-US" sz="2000" dirty="0" smtClean="0"/>
          </a:p>
          <a:p>
            <a:pPr>
              <a:buFont typeface="Arial" pitchFamily="34" charset="0"/>
              <a:buChar char="•"/>
            </a:pPr>
            <a:r>
              <a:rPr lang="en-US" sz="2000" dirty="0"/>
              <a:t> </a:t>
            </a:r>
            <a:r>
              <a:rPr lang="en-US" sz="2000" dirty="0" smtClean="0"/>
              <a:t>Little is known about the relative importance of various classes of mechanisms through which transport infrastructure may drive urban growth</a:t>
            </a:r>
          </a:p>
          <a:p>
            <a:pPr>
              <a:buFont typeface="Arial" pitchFamily="34" charset="0"/>
              <a:buChar char="•"/>
            </a:pPr>
            <a:endParaRPr lang="en-US" sz="2000" dirty="0"/>
          </a:p>
          <a:p>
            <a:pPr lvl="1">
              <a:buFont typeface="Arial" pitchFamily="34" charset="0"/>
              <a:buChar char="•"/>
            </a:pPr>
            <a:r>
              <a:rPr lang="en-US" sz="2000" dirty="0" smtClean="0"/>
              <a:t> New highways typically influence internal city transport costs, those between cities and international transport costs simultaneously</a:t>
            </a:r>
          </a:p>
          <a:p>
            <a:endParaRPr lang="en-US" sz="2000" dirty="0"/>
          </a:p>
        </p:txBody>
      </p:sp>
    </p:spTree>
    <p:extLst>
      <p:ext uri="{BB962C8B-B14F-4D97-AF65-F5344CB8AC3E}">
        <p14:creationId xmlns:p14="http://schemas.microsoft.com/office/powerpoint/2010/main" val="201838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Main Outcomes of Interest</a:t>
            </a:r>
          </a:p>
        </p:txBody>
      </p:sp>
      <p:sp>
        <p:nvSpPr>
          <p:cNvPr id="2" name="TextBox 1"/>
          <p:cNvSpPr txBox="1"/>
          <p:nvPr/>
        </p:nvSpPr>
        <p:spPr>
          <a:xfrm>
            <a:off x="304800" y="1371600"/>
            <a:ext cx="8229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Prefecture and prefecture city GDP growth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Prefecture and prefecture city population growth</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Important to take into account that </a:t>
            </a:r>
            <a:r>
              <a:rPr lang="en-US" dirty="0" err="1" smtClean="0"/>
              <a:t>hukou</a:t>
            </a:r>
            <a:r>
              <a:rPr lang="en-US" dirty="0" smtClean="0"/>
              <a:t> migration restrictions makes it unlikely to find migration effects</a:t>
            </a:r>
          </a:p>
        </p:txBody>
      </p:sp>
    </p:spTree>
    <p:extLst>
      <p:ext uri="{BB962C8B-B14F-4D97-AF65-F5344CB8AC3E}">
        <p14:creationId xmlns:p14="http://schemas.microsoft.com/office/powerpoint/2010/main" val="474803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Results for Prefecture GDP</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059269"/>
            <a:ext cx="7922362"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Estimated effects of market access are consistent with those of market potential</a:t>
            </a:r>
          </a:p>
          <a:p>
            <a:pPr marL="285750" indent="-285750">
              <a:buFont typeface="Arial" panose="020B0604020202020204" pitchFamily="34" charset="0"/>
              <a:buChar char="•"/>
            </a:pPr>
            <a:r>
              <a:rPr lang="en-US" dirty="0" smtClean="0"/>
              <a:t>Results for prefecture cities are also similar, though a bit smaller in magnitude</a:t>
            </a:r>
            <a:endParaRPr lang="en-US" dirty="0"/>
          </a:p>
        </p:txBody>
      </p:sp>
    </p:spTree>
    <p:extLst>
      <p:ext uri="{BB962C8B-B14F-4D97-AF65-F5344CB8AC3E}">
        <p14:creationId xmlns:p14="http://schemas.microsoft.com/office/powerpoint/2010/main" val="2526546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Results for Prefecture Population</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33710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6059269"/>
            <a:ext cx="7922362"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Estimated effects of market access are consistent with those of market potential</a:t>
            </a:r>
          </a:p>
          <a:p>
            <a:pPr marL="285750" indent="-285750">
              <a:buFont typeface="Arial" panose="020B0604020202020204" pitchFamily="34" charset="0"/>
              <a:buChar char="•"/>
            </a:pPr>
            <a:r>
              <a:rPr lang="en-US" dirty="0" smtClean="0"/>
              <a:t>Results for prefecture cities are also similar, though a bit smaller in magnitude</a:t>
            </a:r>
            <a:endParaRPr lang="en-US" dirty="0"/>
          </a:p>
        </p:txBody>
      </p:sp>
    </p:spTree>
    <p:extLst>
      <p:ext uri="{BB962C8B-B14F-4D97-AF65-F5344CB8AC3E}">
        <p14:creationId xmlns:p14="http://schemas.microsoft.com/office/powerpoint/2010/main" val="224083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Main Conclusions</a:t>
            </a:r>
          </a:p>
        </p:txBody>
      </p:sp>
      <p:sp>
        <p:nvSpPr>
          <p:cNvPr id="6" name="TextBox 5"/>
          <p:cNvSpPr txBox="1"/>
          <p:nvPr/>
        </p:nvSpPr>
        <p:spPr>
          <a:xfrm>
            <a:off x="152400" y="1219200"/>
            <a:ext cx="83820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Expansions of highways and railroads in China have promoted regional and urban growth through mechanisms internal to cities and through improved trade integration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Each radial railroad serving a prefecture city allowed it to accommodate an estimated 7.3 percent more population (6.5 percent more in the full prefecture)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estimated elasticity of prefecture GDP with respect to GDP market potential is 0.11 and with respect to employment market potential is 0.17</a:t>
            </a:r>
          </a:p>
          <a:p>
            <a:pPr marL="742950" lvl="1" indent="-285750">
              <a:buFont typeface="Arial" panose="020B0604020202020204" pitchFamily="34" charset="0"/>
              <a:buChar char="•"/>
            </a:pPr>
            <a:r>
              <a:rPr lang="en-US" dirty="0" smtClean="0"/>
              <a:t>No similar effects for prefecture or city population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estimated elasticity of prefecture population with respect to travel time to an international port is about -0.08</a:t>
            </a:r>
          </a:p>
          <a:p>
            <a:pPr marL="742950" lvl="1" indent="-285750">
              <a:buFont typeface="Arial" panose="020B0604020202020204" pitchFamily="34" charset="0"/>
              <a:buChar char="•"/>
            </a:pPr>
            <a:r>
              <a:rPr lang="en-US" dirty="0" smtClean="0"/>
              <a:t>No similar effects for prefecture or city GDP</a:t>
            </a:r>
          </a:p>
          <a:p>
            <a:pPr marL="742950" lvl="1" indent="-285750">
              <a:buFont typeface="Arial" panose="020B0604020202020204" pitchFamily="34" charset="0"/>
              <a:buChar char="•"/>
            </a:pPr>
            <a:r>
              <a:rPr lang="en-US" dirty="0" smtClean="0"/>
              <a:t>May be driven by special economic zones set up to promote foreign investment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is important to consider the extent to which these results imply increases in per-capita GDP versus its redistribution</a:t>
            </a:r>
            <a:endParaRPr lang="en-US" dirty="0"/>
          </a:p>
        </p:txBody>
      </p:sp>
    </p:spTree>
    <p:extLst>
      <p:ext uri="{BB962C8B-B14F-4D97-AF65-F5344CB8AC3E}">
        <p14:creationId xmlns:p14="http://schemas.microsoft.com/office/powerpoint/2010/main" val="368197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667000"/>
            <a:ext cx="8229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latin typeface="+mn-lt"/>
              </a:rPr>
              <a:t>Thank You</a:t>
            </a:r>
          </a:p>
        </p:txBody>
      </p:sp>
    </p:spTree>
    <p:extLst>
      <p:ext uri="{BB962C8B-B14F-4D97-AF65-F5344CB8AC3E}">
        <p14:creationId xmlns:p14="http://schemas.microsoft.com/office/powerpoint/2010/main" val="359787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8775" y="457200"/>
            <a:ext cx="3295710" cy="584775"/>
          </a:xfrm>
          <a:prstGeom prst="rect">
            <a:avLst/>
          </a:prstGeom>
          <a:noFill/>
        </p:spPr>
        <p:txBody>
          <a:bodyPr wrap="none" rtlCol="0">
            <a:spAutoFit/>
          </a:bodyPr>
          <a:lstStyle/>
          <a:p>
            <a:r>
              <a:rPr lang="en-US" sz="3200" dirty="0" smtClean="0"/>
              <a:t>Potential Channels</a:t>
            </a:r>
            <a:endParaRPr lang="en-US" sz="3200" dirty="0"/>
          </a:p>
        </p:txBody>
      </p:sp>
      <p:sp>
        <p:nvSpPr>
          <p:cNvPr id="7" name="TextBox 6"/>
          <p:cNvSpPr txBox="1"/>
          <p:nvPr/>
        </p:nvSpPr>
        <p:spPr>
          <a:xfrm>
            <a:off x="381000" y="1295400"/>
            <a:ext cx="77724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Mechanisms internal to cities</a:t>
            </a:r>
          </a:p>
          <a:p>
            <a:pPr marL="742950" lvl="1" indent="-285750">
              <a:buFont typeface="Arial" panose="020B0604020202020204" pitchFamily="34" charset="0"/>
              <a:buChar char="•"/>
            </a:pPr>
            <a:r>
              <a:rPr lang="en-US" sz="2000" dirty="0" smtClean="0"/>
              <a:t>Free </a:t>
            </a:r>
            <a:r>
              <a:rPr lang="en-US" sz="2000" dirty="0"/>
              <a:t>up low agglomeration </a:t>
            </a:r>
            <a:r>
              <a:rPr lang="en-US" sz="2000" dirty="0" smtClean="0"/>
              <a:t>spillover land </a:t>
            </a:r>
            <a:r>
              <a:rPr lang="en-US" sz="2000" dirty="0"/>
              <a:t>intensive activities </a:t>
            </a:r>
            <a:r>
              <a:rPr lang="en-US" sz="2000" dirty="0" smtClean="0"/>
              <a:t>to decentralize</a:t>
            </a:r>
          </a:p>
          <a:p>
            <a:pPr marL="742950" lvl="1" indent="-285750">
              <a:buFont typeface="Arial" panose="020B0604020202020204" pitchFamily="34" charset="0"/>
              <a:buChar char="•"/>
            </a:pPr>
            <a:r>
              <a:rPr lang="en-US" sz="2000" dirty="0" smtClean="0"/>
              <a:t>Enhance </a:t>
            </a:r>
            <a:r>
              <a:rPr lang="en-US" sz="2000" dirty="0" smtClean="0"/>
              <a:t>agglomeration spillovers across firms conditional on locations</a:t>
            </a:r>
          </a:p>
          <a:p>
            <a:pPr marL="1200150" lvl="2" indent="-285750">
              <a:buFont typeface="Arial" panose="020B0604020202020204" pitchFamily="34" charset="0"/>
              <a:buChar char="•"/>
            </a:pPr>
            <a:r>
              <a:rPr lang="en-US" sz="2000" dirty="0" smtClean="0"/>
              <a:t>Lower cost access to shared intermediate inputs</a:t>
            </a:r>
          </a:p>
          <a:p>
            <a:pPr marL="1200150" lvl="2" indent="-285750">
              <a:buFont typeface="Arial" panose="020B0604020202020204" pitchFamily="34" charset="0"/>
              <a:buChar char="•"/>
            </a:pPr>
            <a:r>
              <a:rPr lang="en-US" sz="2000" dirty="0" smtClean="0"/>
              <a:t>Easier flow of ideas across firms</a:t>
            </a:r>
          </a:p>
          <a:p>
            <a:pPr marL="742950" lvl="1" indent="-285750">
              <a:buFont typeface="Arial" panose="020B0604020202020204" pitchFamily="34" charset="0"/>
              <a:buChar char="•"/>
            </a:pPr>
            <a:r>
              <a:rPr lang="en-US" sz="2000" dirty="0" smtClean="0"/>
              <a:t>Allow </a:t>
            </a:r>
            <a:r>
              <a:rPr lang="en-US" sz="2000" dirty="0" smtClean="0"/>
              <a:t>cities to accommodate greater population, thereby enhancing their productivity through agglomeration economies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Improved access to domestic markets and international markets</a:t>
            </a:r>
          </a:p>
          <a:p>
            <a:pPr marL="742950" lvl="1" indent="-285750">
              <a:buFont typeface="Arial" panose="020B0604020202020204" pitchFamily="34" charset="0"/>
              <a:buChar char="•"/>
            </a:pPr>
            <a:r>
              <a:rPr lang="en-US" sz="2000" dirty="0" err="1" smtClean="0"/>
              <a:t>Ricardian</a:t>
            </a:r>
            <a:r>
              <a:rPr lang="en-US" sz="2000" dirty="0" smtClean="0"/>
              <a:t> gains from trade</a:t>
            </a:r>
          </a:p>
          <a:p>
            <a:pPr marL="742950" lvl="1" indent="-285750">
              <a:buFont typeface="Arial" panose="020B0604020202020204" pitchFamily="34" charset="0"/>
              <a:buChar char="•"/>
            </a:pPr>
            <a:r>
              <a:rPr lang="en-US" sz="2000" dirty="0" smtClean="0"/>
              <a:t>Knowledge spillovers</a:t>
            </a:r>
          </a:p>
          <a:p>
            <a:pPr marL="742950" lvl="1" indent="-285750">
              <a:buFont typeface="Arial" panose="020B0604020202020204" pitchFamily="34" charset="0"/>
              <a:buChar char="•"/>
            </a:pPr>
            <a:r>
              <a:rPr lang="en-US" sz="2000" dirty="0" smtClean="0"/>
              <a:t>Innovation through tougher competition</a:t>
            </a:r>
          </a:p>
          <a:p>
            <a:pPr marL="742950" lvl="1" indent="-285750">
              <a:buFont typeface="Arial" panose="020B0604020202020204" pitchFamily="34" charset="0"/>
              <a:buChar char="•"/>
            </a:pPr>
            <a:r>
              <a:rPr lang="en-US" sz="2000" dirty="0" smtClean="0"/>
              <a:t>Promote </a:t>
            </a:r>
            <a:r>
              <a:rPr lang="en-US" sz="2000" dirty="0" smtClean="0"/>
              <a:t>structural </a:t>
            </a:r>
            <a:r>
              <a:rPr lang="en-US" sz="2000" dirty="0" smtClean="0"/>
              <a:t>change</a:t>
            </a:r>
            <a:endParaRPr lang="en-US" sz="2000" dirty="0" smtClean="0"/>
          </a:p>
        </p:txBody>
      </p:sp>
    </p:spTree>
    <p:extLst>
      <p:ext uri="{BB962C8B-B14F-4D97-AF65-F5344CB8AC3E}">
        <p14:creationId xmlns:p14="http://schemas.microsoft.com/office/powerpoint/2010/main" val="317913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305" y="470809"/>
            <a:ext cx="3226589" cy="584775"/>
          </a:xfrm>
          <a:prstGeom prst="rect">
            <a:avLst/>
          </a:prstGeom>
          <a:noFill/>
        </p:spPr>
        <p:txBody>
          <a:bodyPr wrap="none" rtlCol="0">
            <a:spAutoFit/>
          </a:bodyPr>
          <a:lstStyle/>
          <a:p>
            <a:r>
              <a:rPr lang="en-US" sz="3200" dirty="0" smtClean="0"/>
              <a:t>Preview of Results</a:t>
            </a:r>
            <a:endParaRPr lang="en-US" sz="3200" dirty="0"/>
          </a:p>
        </p:txBody>
      </p:sp>
      <p:sp>
        <p:nvSpPr>
          <p:cNvPr id="4" name="TextBox 3"/>
          <p:cNvSpPr txBox="1"/>
          <p:nvPr/>
        </p:nvSpPr>
        <p:spPr>
          <a:xfrm>
            <a:off x="228600" y="1174790"/>
            <a:ext cx="8382000" cy="5324535"/>
          </a:xfrm>
          <a:prstGeom prst="rect">
            <a:avLst/>
          </a:prstGeom>
          <a:noFill/>
        </p:spPr>
        <p:txBody>
          <a:bodyPr wrap="square" rtlCol="0">
            <a:spAutoFit/>
          </a:bodyPr>
          <a:lstStyle/>
          <a:p>
            <a:pPr>
              <a:buFont typeface="Arial" pitchFamily="34" charset="0"/>
              <a:buChar char="•"/>
            </a:pPr>
            <a:r>
              <a:rPr lang="en-US" sz="2000" dirty="0" smtClean="0"/>
              <a:t> New highways promoted more GDP growth in prefectures that became better connected to more populous and </a:t>
            </a:r>
            <a:r>
              <a:rPr lang="en-US" sz="2000" dirty="0"/>
              <a:t>prosperous domestic regions</a:t>
            </a:r>
            <a:endParaRPr lang="en-US" sz="2000" dirty="0" smtClean="0"/>
          </a:p>
          <a:p>
            <a:endParaRPr lang="en-US" sz="2000" dirty="0" smtClean="0"/>
          </a:p>
          <a:p>
            <a:pPr lvl="1">
              <a:buFont typeface="Arial" pitchFamily="34" charset="0"/>
              <a:buChar char="•"/>
            </a:pPr>
            <a:r>
              <a:rPr lang="en-US" sz="2000" dirty="0"/>
              <a:t> </a:t>
            </a:r>
            <a:r>
              <a:rPr lang="en-US" sz="2000" dirty="0" smtClean="0"/>
              <a:t>We find less robust commensurate effects for population</a:t>
            </a:r>
          </a:p>
          <a:p>
            <a:pPr lvl="1"/>
            <a:endParaRPr lang="en-US" sz="2000" dirty="0"/>
          </a:p>
          <a:p>
            <a:pPr>
              <a:buFont typeface="Arial" pitchFamily="34" charset="0"/>
              <a:buChar char="•"/>
            </a:pPr>
            <a:r>
              <a:rPr lang="en-US" sz="2000" dirty="0" smtClean="0"/>
              <a:t> New highways promoted population growth in prefectures that became better connected to international ports</a:t>
            </a:r>
          </a:p>
          <a:p>
            <a:pPr>
              <a:buFont typeface="Arial" pitchFamily="34" charset="0"/>
              <a:buChar char="•"/>
            </a:pPr>
            <a:endParaRPr lang="en-US" sz="2000" dirty="0"/>
          </a:p>
          <a:p>
            <a:pPr lvl="1">
              <a:buFont typeface="Arial" pitchFamily="34" charset="0"/>
              <a:buChar char="•"/>
            </a:pPr>
            <a:r>
              <a:rPr lang="en-US" sz="2000" dirty="0" smtClean="0"/>
              <a:t> Because we find no commensurate effects for GDP, most of this looks like redistribution rather than growth</a:t>
            </a:r>
          </a:p>
          <a:p>
            <a:pPr lvl="1">
              <a:buFont typeface="Arial" pitchFamily="34" charset="0"/>
              <a:buChar char="•"/>
            </a:pPr>
            <a:r>
              <a:rPr lang="en-US" sz="2000" dirty="0"/>
              <a:t> </a:t>
            </a:r>
            <a:r>
              <a:rPr lang="en-US" sz="2000" dirty="0" smtClean="0"/>
              <a:t>Still represents welfare gains for many people because of higher GDP levels in regions with improved port access</a:t>
            </a:r>
          </a:p>
          <a:p>
            <a:pPr lvl="1">
              <a:buFont typeface="Arial" pitchFamily="34" charset="0"/>
              <a:buChar char="•"/>
            </a:pPr>
            <a:endParaRPr lang="en-US" sz="2000" dirty="0"/>
          </a:p>
          <a:p>
            <a:pPr>
              <a:buFont typeface="Arial" pitchFamily="34" charset="0"/>
              <a:buChar char="•"/>
            </a:pPr>
            <a:r>
              <a:rPr lang="en-US" sz="2000" dirty="0" smtClean="0"/>
              <a:t> Radial railroads serving prefecture cities promoted population growth but not statistically significant GDP growth</a:t>
            </a:r>
          </a:p>
          <a:p>
            <a:endParaRPr lang="en-US" sz="2000" dirty="0" smtClean="0"/>
          </a:p>
          <a:p>
            <a:pPr lvl="1">
              <a:buFont typeface="Arial" pitchFamily="34" charset="0"/>
              <a:buChar char="•"/>
            </a:pPr>
            <a:r>
              <a:rPr lang="en-US" sz="2000" dirty="0"/>
              <a:t> </a:t>
            </a:r>
            <a:r>
              <a:rPr lang="en-US" sz="2000" dirty="0" smtClean="0"/>
              <a:t>Once again, looks like welfare enhancing population redistribution</a:t>
            </a:r>
            <a:endParaRPr lang="en-US" sz="2000" dirty="0"/>
          </a:p>
        </p:txBody>
      </p:sp>
    </p:spTree>
    <p:extLst>
      <p:ext uri="{BB962C8B-B14F-4D97-AF65-F5344CB8AC3E}">
        <p14:creationId xmlns:p14="http://schemas.microsoft.com/office/powerpoint/2010/main" val="149843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470809"/>
            <a:ext cx="5059205" cy="584775"/>
          </a:xfrm>
          <a:prstGeom prst="rect">
            <a:avLst/>
          </a:prstGeom>
          <a:noFill/>
        </p:spPr>
        <p:txBody>
          <a:bodyPr wrap="none" rtlCol="0">
            <a:spAutoFit/>
          </a:bodyPr>
          <a:lstStyle/>
          <a:p>
            <a:r>
              <a:rPr lang="en-US" sz="3200" dirty="0" smtClean="0"/>
              <a:t>Relationship to the Literature</a:t>
            </a:r>
            <a:endParaRPr lang="en-US" sz="3200" dirty="0"/>
          </a:p>
        </p:txBody>
      </p:sp>
      <p:sp>
        <p:nvSpPr>
          <p:cNvPr id="5" name="TextBox 4"/>
          <p:cNvSpPr txBox="1"/>
          <p:nvPr/>
        </p:nvSpPr>
        <p:spPr>
          <a:xfrm>
            <a:off x="228600" y="1174790"/>
            <a:ext cx="8382000" cy="4401205"/>
          </a:xfrm>
          <a:prstGeom prst="rect">
            <a:avLst/>
          </a:prstGeom>
          <a:noFill/>
        </p:spPr>
        <p:txBody>
          <a:bodyPr wrap="square" rtlCol="0">
            <a:spAutoFit/>
          </a:bodyPr>
          <a:lstStyle/>
          <a:p>
            <a:pPr>
              <a:buFont typeface="Arial" pitchFamily="34" charset="0"/>
              <a:buChar char="•"/>
            </a:pPr>
            <a:r>
              <a:rPr lang="en-US" sz="2000" dirty="0" smtClean="0"/>
              <a:t> A burgeoning literature investigates effects of transportation on regional growth in developing countries</a:t>
            </a:r>
          </a:p>
          <a:p>
            <a:pPr>
              <a:buFont typeface="Arial" pitchFamily="34" charset="0"/>
              <a:buChar char="•"/>
            </a:pPr>
            <a:endParaRPr lang="en-US" sz="2000" dirty="0"/>
          </a:p>
          <a:p>
            <a:pPr lvl="1">
              <a:buFont typeface="Arial" pitchFamily="34" charset="0"/>
              <a:buChar char="•"/>
            </a:pPr>
            <a:r>
              <a:rPr lang="en-US" sz="2000" dirty="0" smtClean="0"/>
              <a:t> Alder (2014), Banerjee, </a:t>
            </a:r>
            <a:r>
              <a:rPr lang="en-US" sz="2000" dirty="0" err="1" smtClean="0"/>
              <a:t>Duflo</a:t>
            </a:r>
            <a:r>
              <a:rPr lang="en-US" sz="2000" dirty="0" smtClean="0"/>
              <a:t> &amp; Qian (2014), </a:t>
            </a:r>
            <a:r>
              <a:rPr lang="en-US" sz="2000" dirty="0" err="1" smtClean="0"/>
              <a:t>Bosker</a:t>
            </a:r>
            <a:r>
              <a:rPr lang="en-US" sz="2000" dirty="0" smtClean="0"/>
              <a:t> (2014), Donaldson (2014), Donaldson &amp; Hornbeck (2014), Faber (2014), </a:t>
            </a:r>
            <a:r>
              <a:rPr lang="en-US" sz="2000" dirty="0" err="1" smtClean="0"/>
              <a:t>Fajgelbaum</a:t>
            </a:r>
            <a:r>
              <a:rPr lang="en-US" sz="2000" dirty="0" smtClean="0"/>
              <a:t> &amp; Redding (2014), </a:t>
            </a:r>
            <a:r>
              <a:rPr lang="en-US" sz="2000" dirty="0" err="1" smtClean="0"/>
              <a:t>Ghani</a:t>
            </a:r>
            <a:r>
              <a:rPr lang="en-US" sz="2000" dirty="0" smtClean="0"/>
              <a:t>, </a:t>
            </a:r>
            <a:r>
              <a:rPr lang="en-US" sz="2000" dirty="0" err="1" smtClean="0"/>
              <a:t>Goswami</a:t>
            </a:r>
            <a:r>
              <a:rPr lang="en-US" sz="2000" dirty="0" smtClean="0"/>
              <a:t> &amp; Kerr (2014), </a:t>
            </a:r>
            <a:r>
              <a:rPr lang="en-US" sz="2000" dirty="0" err="1" smtClean="0"/>
              <a:t>Storeygard</a:t>
            </a:r>
            <a:r>
              <a:rPr lang="en-US" sz="2000" dirty="0" smtClean="0"/>
              <a:t> (2013)</a:t>
            </a:r>
          </a:p>
          <a:p>
            <a:pPr lvl="1">
              <a:buFont typeface="Arial" pitchFamily="34" charset="0"/>
              <a:buChar char="•"/>
            </a:pPr>
            <a:endParaRPr lang="en-US" sz="2000" dirty="0"/>
          </a:p>
          <a:p>
            <a:pPr>
              <a:buFont typeface="Arial" pitchFamily="34" charset="0"/>
              <a:buChar char="•"/>
            </a:pPr>
            <a:r>
              <a:rPr lang="en-US" sz="2000" dirty="0" smtClean="0"/>
              <a:t> Another literature examines how within city transport infrastructure improvements can promote urban growth</a:t>
            </a:r>
          </a:p>
          <a:p>
            <a:pPr>
              <a:buFont typeface="Arial" pitchFamily="34" charset="0"/>
              <a:buChar char="•"/>
            </a:pPr>
            <a:endParaRPr lang="en-US" sz="2000" dirty="0"/>
          </a:p>
          <a:p>
            <a:pPr lvl="1">
              <a:buFont typeface="Arial" pitchFamily="34" charset="0"/>
              <a:buChar char="•"/>
            </a:pPr>
            <a:r>
              <a:rPr lang="en-US" sz="2000" dirty="0" smtClean="0"/>
              <a:t> </a:t>
            </a:r>
            <a:r>
              <a:rPr lang="en-US" sz="2000" dirty="0" err="1" smtClean="0"/>
              <a:t>Duranton</a:t>
            </a:r>
            <a:r>
              <a:rPr lang="en-US" sz="2000" dirty="0" smtClean="0"/>
              <a:t> &amp; Turner (2012), Baum-Snow (2014), Baum-Snow et al. (2014)</a:t>
            </a:r>
          </a:p>
          <a:p>
            <a:pPr lvl="1">
              <a:buFont typeface="Arial" pitchFamily="34" charset="0"/>
              <a:buChar char="•"/>
            </a:pPr>
            <a:endParaRPr lang="en-US" sz="2000" dirty="0"/>
          </a:p>
          <a:p>
            <a:pPr>
              <a:buFont typeface="Arial" pitchFamily="34" charset="0"/>
              <a:buChar char="•"/>
            </a:pPr>
            <a:r>
              <a:rPr lang="en-US" sz="2000" dirty="0" smtClean="0"/>
              <a:t> This is the first study to examine both classes of explanations simultaneously, and with a new identification strategy</a:t>
            </a:r>
            <a:endParaRPr lang="en-US" sz="2000" dirty="0"/>
          </a:p>
        </p:txBody>
      </p:sp>
    </p:spTree>
    <p:extLst>
      <p:ext uri="{BB962C8B-B14F-4D97-AF65-F5344CB8AC3E}">
        <p14:creationId xmlns:p14="http://schemas.microsoft.com/office/powerpoint/2010/main" val="30181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Context</a:t>
            </a:r>
            <a:endParaRPr lang="en-US" sz="3200" dirty="0"/>
          </a:p>
        </p:txBody>
      </p:sp>
      <p:sp>
        <p:nvSpPr>
          <p:cNvPr id="7" name="Rectangle 6"/>
          <p:cNvSpPr/>
          <p:nvPr/>
        </p:nvSpPr>
        <p:spPr>
          <a:xfrm>
            <a:off x="381000" y="1219200"/>
            <a:ext cx="7696200" cy="5016758"/>
          </a:xfrm>
          <a:prstGeom prst="rect">
            <a:avLst/>
          </a:prstGeom>
        </p:spPr>
        <p:txBody>
          <a:bodyPr wrap="square">
            <a:spAutoFit/>
          </a:bodyPr>
          <a:lstStyle/>
          <a:p>
            <a:pPr>
              <a:buFont typeface="Arial" pitchFamily="34" charset="0"/>
              <a:buChar char="•"/>
            </a:pPr>
            <a:r>
              <a:rPr lang="en-US" sz="2000" dirty="0" smtClean="0"/>
              <a:t> Our primary analysis starts in 1990:</a:t>
            </a:r>
          </a:p>
          <a:p>
            <a:pPr>
              <a:buFont typeface="Arial" pitchFamily="34" charset="0"/>
              <a:buChar char="•"/>
            </a:pPr>
            <a:endParaRPr lang="en-US" sz="2000" dirty="0"/>
          </a:p>
          <a:p>
            <a:pPr lvl="1">
              <a:buFont typeface="Arial" pitchFamily="34" charset="0"/>
              <a:buChar char="•"/>
            </a:pPr>
            <a:r>
              <a:rPr lang="en-US" sz="2000" dirty="0" smtClean="0"/>
              <a:t> China is still a planned economy, except for a small amount of within-prefecture free trade in agriculture</a:t>
            </a:r>
          </a:p>
          <a:p>
            <a:pPr lvl="1">
              <a:buFont typeface="Arial" pitchFamily="34" charset="0"/>
              <a:buChar char="•"/>
            </a:pPr>
            <a:r>
              <a:rPr lang="en-US" sz="2000" dirty="0" smtClean="0"/>
              <a:t> Inter-prefecture trade proscribed by provincial authorities</a:t>
            </a:r>
          </a:p>
          <a:p>
            <a:pPr lvl="2">
              <a:buFont typeface="Arial" pitchFamily="34" charset="0"/>
              <a:buChar char="•"/>
            </a:pPr>
            <a:r>
              <a:rPr lang="en-US" sz="2000" dirty="0" smtClean="0"/>
              <a:t> Almost all inter-prefecture shipments by rail, mostly between prefecture cities and the provincial capitals</a:t>
            </a:r>
          </a:p>
          <a:p>
            <a:pPr lvl="1">
              <a:buFont typeface="Arial" pitchFamily="34" charset="0"/>
              <a:buChar char="•"/>
            </a:pPr>
            <a:r>
              <a:rPr lang="en-US" sz="2000" dirty="0" smtClean="0"/>
              <a:t> Mostly unpaved roads used only for within-prefecture transport of agricultural goods from farms and manufacturing goods to farms</a:t>
            </a:r>
          </a:p>
          <a:p>
            <a:pPr lvl="1">
              <a:buFont typeface="Arial" pitchFamily="34" charset="0"/>
              <a:buChar char="•"/>
            </a:pPr>
            <a:endParaRPr lang="en-US" sz="2000" dirty="0"/>
          </a:p>
          <a:p>
            <a:pPr>
              <a:buFont typeface="Arial" pitchFamily="34" charset="0"/>
              <a:buChar char="•"/>
            </a:pPr>
            <a:r>
              <a:rPr lang="en-US" sz="2000" dirty="0" smtClean="0"/>
              <a:t> By 2010:</a:t>
            </a:r>
          </a:p>
          <a:p>
            <a:pPr>
              <a:buFont typeface="Arial" pitchFamily="34" charset="0"/>
              <a:buChar char="•"/>
            </a:pPr>
            <a:endParaRPr lang="en-US" sz="2000" dirty="0" smtClean="0"/>
          </a:p>
          <a:p>
            <a:pPr lvl="1">
              <a:buFont typeface="Arial" pitchFamily="34" charset="0"/>
              <a:buChar char="•"/>
            </a:pPr>
            <a:r>
              <a:rPr lang="en-US" sz="2000" dirty="0"/>
              <a:t> </a:t>
            </a:r>
            <a:r>
              <a:rPr lang="en-US" sz="2000" dirty="0" smtClean="0"/>
              <a:t>Largely a free market economy, with land and trade flows allocated by the market</a:t>
            </a:r>
          </a:p>
          <a:p>
            <a:pPr lvl="1">
              <a:buFont typeface="Arial" pitchFamily="34" charset="0"/>
              <a:buChar char="•"/>
            </a:pPr>
            <a:r>
              <a:rPr lang="en-US" sz="2000" dirty="0"/>
              <a:t> </a:t>
            </a:r>
            <a:r>
              <a:rPr lang="en-US" sz="2000" dirty="0" smtClean="0"/>
              <a:t>Largely complete national express highway system</a:t>
            </a:r>
            <a:endParaRPr lang="en-US" sz="2000" dirty="0"/>
          </a:p>
          <a:p>
            <a:pPr>
              <a:buFont typeface="Arial" pitchFamily="34" charset="0"/>
              <a:buChar char="•"/>
            </a:pPr>
            <a:endParaRPr lang="en-US" sz="2000" dirty="0" smtClean="0"/>
          </a:p>
        </p:txBody>
      </p:sp>
    </p:spTree>
    <p:extLst>
      <p:ext uri="{BB962C8B-B14F-4D97-AF65-F5344CB8AC3E}">
        <p14:creationId xmlns:p14="http://schemas.microsoft.com/office/powerpoint/2010/main" val="66909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637795" cy="39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Trends in Outcomes of Interest</a:t>
            </a:r>
            <a:endParaRPr lang="en-US" sz="3200" dirty="0"/>
          </a:p>
        </p:txBody>
      </p:sp>
      <p:sp>
        <p:nvSpPr>
          <p:cNvPr id="2" name="TextBox 1"/>
          <p:cNvSpPr txBox="1"/>
          <p:nvPr/>
        </p:nvSpPr>
        <p:spPr>
          <a:xfrm>
            <a:off x="152400" y="5486400"/>
            <a:ext cx="853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Very rapid GDP growth everywhere</a:t>
            </a:r>
          </a:p>
          <a:p>
            <a:pPr marL="285750" indent="-285750">
              <a:buFont typeface="Arial" panose="020B0604020202020204" pitchFamily="34" charset="0"/>
              <a:buChar char="•"/>
            </a:pPr>
            <a:r>
              <a:rPr lang="en-US" dirty="0" smtClean="0"/>
              <a:t>Despite relative per-capita GDP in rural versus urban areas of 2.4 in 1990 and 2.1 in 2010, only 38% of the population lives in prefecture cities</a:t>
            </a:r>
          </a:p>
          <a:p>
            <a:pPr marL="285750" indent="-285750">
              <a:buFont typeface="Arial" panose="020B0604020202020204" pitchFamily="34" charset="0"/>
              <a:buChar char="•"/>
            </a:pPr>
            <a:r>
              <a:rPr lang="en-US" dirty="0" err="1" smtClean="0"/>
              <a:t>Hukou</a:t>
            </a:r>
            <a:r>
              <a:rPr lang="en-US" dirty="0" smtClean="0"/>
              <a:t> migration restrictions are an important element of the context</a:t>
            </a:r>
            <a:endParaRPr lang="en-US" dirty="0"/>
          </a:p>
        </p:txBody>
      </p:sp>
    </p:spTree>
    <p:extLst>
      <p:ext uri="{BB962C8B-B14F-4D97-AF65-F5344CB8AC3E}">
        <p14:creationId xmlns:p14="http://schemas.microsoft.com/office/powerpoint/2010/main" val="219996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rPr>
              <a:t>1990 Road Network</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87" y="1295400"/>
            <a:ext cx="6721513" cy="514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22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1616</Words>
  <Application>Microsoft Office PowerPoint</Application>
  <PresentationFormat>On-screen Show (4:3)</PresentationFormat>
  <Paragraphs>225</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Calibri</vt:lpstr>
      <vt:lpstr>Office Theme</vt:lpstr>
      <vt:lpstr>Equation</vt:lpstr>
      <vt:lpstr>Transport Infrastructure, Urban Growth and Market Access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Infrastructure, Urban Growth and Market Access in China</dc:title>
  <dc:creator>Nathaniel Baum-Snow</dc:creator>
  <cp:lastModifiedBy>baumsnow</cp:lastModifiedBy>
  <cp:revision>67</cp:revision>
  <dcterms:created xsi:type="dcterms:W3CDTF">2014-11-10T13:08:16Z</dcterms:created>
  <dcterms:modified xsi:type="dcterms:W3CDTF">2014-11-12T02:47:43Z</dcterms:modified>
</cp:coreProperties>
</file>