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60" r:id="rId4"/>
    <p:sldId id="278" r:id="rId5"/>
    <p:sldId id="268" r:id="rId6"/>
    <p:sldId id="328" r:id="rId7"/>
    <p:sldId id="329" r:id="rId8"/>
    <p:sldId id="334" r:id="rId9"/>
    <p:sldId id="341" r:id="rId10"/>
    <p:sldId id="332" r:id="rId11"/>
    <p:sldId id="360" r:id="rId12"/>
    <p:sldId id="333" r:id="rId13"/>
    <p:sldId id="336" r:id="rId14"/>
    <p:sldId id="338" r:id="rId15"/>
    <p:sldId id="339" r:id="rId16"/>
    <p:sldId id="271" r:id="rId17"/>
    <p:sldId id="301" r:id="rId18"/>
    <p:sldId id="353" r:id="rId19"/>
    <p:sldId id="355" r:id="rId20"/>
    <p:sldId id="361" r:id="rId21"/>
    <p:sldId id="32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20EC"/>
    <a:srgbClr val="241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D6675-8B7F-4794-88A0-463EA16815DE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AC282-525C-47C3-8302-D248372F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2271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7CFC0-DEBB-4EAC-88AD-F94A575AE53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DA9E3-0EA6-475E-9441-D3D3D276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66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7DA9E3-0EA6-475E-9441-D3D3D276BC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6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A0E5-7D71-4029-82F6-71A523D017AD}" type="datetime1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Highway to Success: The Impact of GQ on Indian Manufacturing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01D9-1C90-422C-94C2-CF61C64DD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5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4EE5-199A-4D83-ACC8-301CE2B32F2A}" type="datetime1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Highway to Success: The Impact of GQ on Indian Manufacturing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01D9-1C90-422C-94C2-CF61C64DD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3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D7DF-EE0D-4143-A3EF-1911BA1AA4FB}" type="datetime1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Highway to Success: The Impact of GQ on Indian Manufacturing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01D9-1C90-422C-94C2-CF61C64DD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7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AA85-6C4B-4B88-B17C-F0FE558A7DE6}" type="datetime1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Highway to Success: The Impact of GQ on Indian Manufacturing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01D9-1C90-422C-94C2-CF61C64DD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9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1365-483F-4087-B64E-65D837D1F28F}" type="datetime1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Highway to Success: The Impact of GQ on Indian Manufacturing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01D9-1C90-422C-94C2-CF61C64DD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1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47C9-DD08-4B19-BDB1-4C6126DD0AEB}" type="datetime1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Highway to Success: The Impact of GQ on Indian Manufacturing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01D9-1C90-422C-94C2-CF61C64DD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9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2DA2-570A-424C-96F6-93D62B08CDD6}" type="datetime1">
              <a:rPr lang="en-US" smtClean="0"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Highway to Success: The Impact of GQ on Indian Manufacturing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01D9-1C90-422C-94C2-CF61C64DD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7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9A74-4CC2-4ADE-9FCC-DD7A2A825894}" type="datetime1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Highway to Success: The Impact of GQ on Indian Manufacturing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01D9-1C90-422C-94C2-CF61C64DD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6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5984-88CA-4DF0-AD6E-741CDA1B6C1A}" type="datetime1">
              <a:rPr lang="en-US" smtClean="0"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Highway to Success: The Impact of GQ on Indian Manufacturing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01D9-1C90-422C-94C2-CF61C64DD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EEFF-FD77-4CCF-9E2D-39115C732B4F}" type="datetime1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Highway to Success: The Impact of GQ on Indian Manufacturing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01D9-1C90-422C-94C2-CF61C64DD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1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1935-96C9-48DA-BC6F-89938D56DB4E}" type="datetime1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Highway to Success: The Impact of GQ on Indian Manufacturing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01D9-1C90-422C-94C2-CF61C64DD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9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72305-D764-4B96-A105-62EEFBE6C83A}" type="datetime1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Highway to Success: The Impact of GQ on Indian Manufacturing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F01D9-1C90-422C-94C2-CF61C64DD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153400" cy="1066800"/>
          </a:xfrm>
        </p:spPr>
        <p:txBody>
          <a:bodyPr>
            <a:noAutofit/>
          </a:bodyPr>
          <a:lstStyle/>
          <a:p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Ejaz Ghani, Arti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Grover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Goswami &amp; William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Kerr</a:t>
            </a:r>
          </a:p>
          <a:p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066800"/>
            <a:ext cx="8686800" cy="1585793"/>
          </a:xfrm>
          <a:prstGeom prst="round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74480" cy="3048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1005007"/>
            <a:ext cx="78486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Highway to Success: The Impact of Golden Quadrilateral Project for the Location and Performance of Indian Manufacturing</a:t>
            </a:r>
            <a:endParaRPr lang="en-US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" y="6553200"/>
            <a:ext cx="9144000" cy="3048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480" y="6492875"/>
            <a:ext cx="858012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Highway to Success: The Impact of GQ on Indian Manufacturing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141F01D9-1C90-422C-94C2-CF61C64DDE93}" type="slidenum">
              <a:rPr lang="en-US" sz="1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fld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47625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  <a:endParaRPr lang="en-US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219200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Non-parametric approach using</a:t>
            </a:r>
            <a:r>
              <a:rPr lang="en-US" sz="2400" b="0" i="0" u="none" strike="noStrike" dirty="0" smtClean="0">
                <a:solidFill>
                  <a:srgbClr val="000000"/>
                </a:solidFill>
                <a:latin typeface="Times New Roman"/>
              </a:rPr>
              <a:t> l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ong-difference estimations</a:t>
            </a: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endParaRPr lang="en-US" sz="240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endParaRPr lang="en-US" sz="2400" dirty="0" smtClean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endParaRPr lang="en-US" sz="240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endParaRPr lang="en-US" sz="2400" dirty="0" smtClean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Treatment: </a:t>
            </a: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Indicator variables for distance ranges</a:t>
            </a:r>
            <a:r>
              <a:rPr lang="en-US" sz="2400" b="0" i="0" u="none" strike="noStrike" dirty="0" smtClean="0">
                <a:solidFill>
                  <a:srgbClr val="000000"/>
                </a:solidFill>
                <a:latin typeface="Times New Roman"/>
              </a:rPr>
              <a:t> to the GQ network, with focus on no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n-nodal districts</a:t>
            </a: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Comparisons to districts farther away, with excluded group typically being 50+ km from the GQ network</a:t>
            </a:r>
          </a:p>
          <a:p>
            <a:pPr lvl="1">
              <a:buClr>
                <a:srgbClr val="2410BC"/>
              </a:buClr>
            </a:pPr>
            <a:endParaRPr lang="en-US" sz="2400" dirty="0">
              <a:solidFill>
                <a:srgbClr val="000000"/>
              </a:solidFill>
              <a:latin typeface="Times New Roman"/>
              <a:cs typeface="Times New Roman" pitchFamily="18" charset="0"/>
            </a:endParaRP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Counts: 9 nodal, 76 0-10 km, 42 10-50 km, 236 50 km+ </a:t>
            </a: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The 0-10 km groups accounts for ~40% of activity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752600"/>
            <a:ext cx="59721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4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" y="6553200"/>
            <a:ext cx="9144000" cy="3048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480" y="6492875"/>
            <a:ext cx="858012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Highway to Success: The Impact of GQ on Indian Manufacturing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141F01D9-1C90-422C-94C2-CF61C64DDE93}" type="slidenum">
              <a:rPr lang="en-US" sz="1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fld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47625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  <a:endParaRPr lang="en-US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2192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Non-parametric approach using</a:t>
            </a:r>
            <a:r>
              <a:rPr lang="en-US" sz="2400" b="0" i="0" u="none" strike="noStrike" dirty="0" smtClean="0">
                <a:solidFill>
                  <a:srgbClr val="000000"/>
                </a:solidFill>
                <a:latin typeface="Times New Roman"/>
              </a:rPr>
              <a:t> l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ong-difference estimations</a:t>
            </a: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endParaRPr lang="en-US" sz="240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endParaRPr lang="en-US" sz="2400" dirty="0" smtClean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endParaRPr lang="en-US" sz="240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endParaRPr lang="en-US" sz="2400" dirty="0" smtClean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X</a:t>
            </a:r>
            <a:r>
              <a:rPr lang="en-US" sz="2400" i="1" baseline="-25000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controls include:</a:t>
            </a: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Measures of initial levels 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Y</a:t>
            </a:r>
            <a:r>
              <a:rPr lang="en-US" sz="2400" i="1" baseline="-25000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i</a:t>
            </a: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Access to national highway, state highway, or railroad in terms of log distance</a:t>
            </a:r>
            <a:endParaRPr lang="en-US" sz="2400" i="1" baseline="-25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Traits from 2000 Census: population, age profile, female-male ratio, urbanization rate, SC/ST rate, literacy, and within-district infrastructure measure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752600"/>
            <a:ext cx="59721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73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" y="6553200"/>
            <a:ext cx="9144000" cy="3048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480" y="6492875"/>
            <a:ext cx="858012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Highway to Success: The Impact of GQ on Indian Manufacturing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141F01D9-1C90-422C-94C2-CF61C64DDE93}" type="slidenum">
              <a:rPr lang="en-US" sz="1400" smtClean="0">
                <a:solidFill>
                  <a:schemeClr val="bg1"/>
                </a:solidFill>
              </a:rPr>
              <a:t>12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47625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T2: Main Results</a:t>
            </a:r>
            <a:endParaRPr lang="en-US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078773" cy="403927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585601" y="2895599"/>
            <a:ext cx="2819400" cy="495637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05000" y="60960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 counts by distance band: 9, 70, 42, and 196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5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" y="6553200"/>
            <a:ext cx="9144000" cy="3048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480" y="6492875"/>
            <a:ext cx="858012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Highway to Success: The Impact of GQ on Indian Manufacturing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141F01D9-1C90-422C-94C2-CF61C64DDE93}" type="slidenum">
              <a:rPr lang="en-US" sz="1400" smtClean="0">
                <a:solidFill>
                  <a:schemeClr val="bg1"/>
                </a:solidFill>
              </a:rPr>
              <a:t>13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47625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T2: Main 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078773" cy="403927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733800" y="2895599"/>
            <a:ext cx="2819400" cy="495637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" y="6553200"/>
            <a:ext cx="9144000" cy="3048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480" y="6492875"/>
            <a:ext cx="858012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Highway to Success: The Impact of GQ on Indian Manufacturing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141F01D9-1C90-422C-94C2-CF61C64DDE93}" type="slidenum">
              <a:rPr lang="en-US" sz="1400" smtClean="0">
                <a:solidFill>
                  <a:schemeClr val="bg1"/>
                </a:solidFill>
              </a:rPr>
              <a:t>14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47625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T2: Main 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078773" cy="403927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867400" y="2895599"/>
            <a:ext cx="2819400" cy="495637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" y="6553200"/>
            <a:ext cx="9144000" cy="3048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480" y="6492875"/>
            <a:ext cx="858012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Highway to Success: The Impact of GQ on Indian Manufacturing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141F01D9-1C90-422C-94C2-CF61C64DDE93}" type="slidenum">
              <a:rPr lang="en-US" sz="1400" smtClean="0">
                <a:solidFill>
                  <a:schemeClr val="bg1"/>
                </a:solidFill>
              </a:rPr>
              <a:t>15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47625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T2: Main 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078773" cy="403927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371600" y="3352800"/>
            <a:ext cx="7543800" cy="457200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" y="6553200"/>
            <a:ext cx="9144000" cy="3048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480" y="6492875"/>
            <a:ext cx="858012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Highway to Success: The Impact of GQ on Indian Manufacturing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141F01D9-1C90-422C-94C2-CF61C64DDE93}" type="slidenum">
              <a:rPr lang="en-US" sz="1400" smtClean="0">
                <a:solidFill>
                  <a:schemeClr val="bg1"/>
                </a:solidFill>
              </a:rPr>
              <a:t>16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47625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Robustness Checks</a:t>
            </a:r>
            <a:endParaRPr lang="en-US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0668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410BC"/>
              </a:buClr>
            </a:pPr>
            <a:endParaRPr lang="en-US" sz="2400" dirty="0" smtClean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b="0" i="0" u="none" strike="noStrike" dirty="0" smtClean="0">
                <a:solidFill>
                  <a:srgbClr val="000000"/>
                </a:solidFill>
                <a:latin typeface="Times New Roman"/>
              </a:rPr>
              <a:t>Consider distance bands, new segments vs. upgrades, etc.</a:t>
            </a: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endParaRPr lang="en-US" sz="240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b="0" i="0" u="none" strike="noStrike" dirty="0" smtClean="0">
                <a:solidFill>
                  <a:srgbClr val="000000"/>
                </a:solidFill>
                <a:latin typeface="Times New Roman"/>
              </a:rPr>
              <a:t>Endogeneity </a:t>
            </a:r>
            <a:r>
              <a:rPr lang="en-US" sz="2400" b="0" i="0" u="none" strike="noStrike" dirty="0" smtClean="0">
                <a:solidFill>
                  <a:srgbClr val="000000"/>
                </a:solidFill>
                <a:latin typeface="Times New Roman"/>
              </a:rPr>
              <a:t>can lead to an upwards or downwards bias</a:t>
            </a: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Infrastructure to growing places</a:t>
            </a: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b="0" i="0" u="none" strike="noStrike" dirty="0" smtClean="0">
                <a:solidFill>
                  <a:srgbClr val="000000"/>
                </a:solidFill>
                <a:latin typeface="Times New Roman"/>
              </a:rPr>
              <a:t>Bridges to nowhere </a:t>
            </a: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endParaRPr lang="en-US" sz="2400" baseline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Approaches:</a:t>
            </a: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Placebo test: the portions of the NS-EW networks that were scheduled</a:t>
            </a:r>
            <a:r>
              <a:rPr lang="en-US" sz="2400" b="0" i="0" u="none" strike="noStrike" dirty="0" smtClean="0">
                <a:solidFill>
                  <a:srgbClr val="000000"/>
                </a:solidFill>
                <a:latin typeface="Times New Roman"/>
              </a:rPr>
              <a:t> for Phase 1 upgrades but delayed</a:t>
            </a: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Straight line (with kink) IV based upon nodal districts</a:t>
            </a: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Dynamic estimations and completion dates</a:t>
            </a:r>
          </a:p>
        </p:txBody>
      </p:sp>
    </p:spTree>
    <p:extLst>
      <p:ext uri="{BB962C8B-B14F-4D97-AF65-F5344CB8AC3E}">
        <p14:creationId xmlns:p14="http://schemas.microsoft.com/office/powerpoint/2010/main" val="25475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" y="6553200"/>
            <a:ext cx="9144000" cy="3048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480" y="6492875"/>
            <a:ext cx="858012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Highway to Success: The Impact of GQ on Indian Manufacturing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141F01D9-1C90-422C-94C2-CF61C64DDE93}" type="slidenum">
              <a:rPr lang="en-US" sz="1400" smtClean="0">
                <a:solidFill>
                  <a:schemeClr val="bg1"/>
                </a:solidFill>
              </a:rPr>
              <a:t>17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7625"/>
            <a:ext cx="9144000" cy="9144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2400" y="47625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Dynamic Specifications: Young Activity</a:t>
            </a:r>
            <a:endParaRPr lang="en-US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85079"/>
            <a:ext cx="86772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 r="2458"/>
          <a:stretch/>
        </p:blipFill>
        <p:spPr bwMode="auto">
          <a:xfrm>
            <a:off x="0" y="1285425"/>
            <a:ext cx="9120916" cy="359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09650" y="6096000"/>
            <a:ext cx="712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Parallel work with average spread in states of completion times is 6.4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" y="6553200"/>
            <a:ext cx="9144000" cy="3048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480" y="6492875"/>
            <a:ext cx="858012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Highway to Success: The Impact of GQ on Indian Manufacturing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141F01D9-1C90-422C-94C2-CF61C64DDE93}" type="slidenum">
              <a:rPr lang="en-US" sz="1400" smtClean="0">
                <a:solidFill>
                  <a:schemeClr val="bg1"/>
                </a:solidFill>
              </a:rPr>
              <a:t>18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7625"/>
            <a:ext cx="9144000" cy="9144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2400" y="47625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Dynamic Specifications: Total Activity</a:t>
            </a:r>
            <a:endParaRPr lang="en-US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85079"/>
            <a:ext cx="86772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" r="3148"/>
          <a:stretch/>
        </p:blipFill>
        <p:spPr bwMode="auto">
          <a:xfrm>
            <a:off x="0" y="1717745"/>
            <a:ext cx="9144000" cy="323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3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" y="6553200"/>
            <a:ext cx="9144000" cy="3048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480" y="6492875"/>
            <a:ext cx="858012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Highway to Success: The Impact of GQ on Indian Manufacturing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141F01D9-1C90-422C-94C2-CF61C64DDE93}" type="slidenum">
              <a:rPr lang="en-US" sz="1400" smtClean="0">
                <a:solidFill>
                  <a:schemeClr val="bg1"/>
                </a:solidFill>
              </a:rPr>
              <a:t>19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212" y="47625"/>
            <a:ext cx="909978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Entrants and Incumbents</a:t>
            </a:r>
            <a:endParaRPr lang="en-US" sz="3400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2954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Growth in entrants &amp; incumbents, with the former stronger</a:t>
            </a: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Analyze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differences in incumbent productivity adjustments</a:t>
            </a: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Normalize each plant by industry-year weighted average</a:t>
            </a: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Compare incumbents and entrants back to initial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values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2" y="3124200"/>
            <a:ext cx="9023587" cy="236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0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74480" cy="3048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480" y="6492875"/>
            <a:ext cx="858012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Highway to Success: The Impact of GQ on Indian Manufacturing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141F01D9-1C90-422C-94C2-CF61C64DDE93}" type="slidenum">
              <a:rPr lang="en-US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47625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Highways in India, 2000 Snapshot</a:t>
            </a:r>
            <a:endParaRPr lang="en-US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4" y="1219200"/>
            <a:ext cx="90487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96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" y="6553200"/>
            <a:ext cx="9144000" cy="3048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480" y="6492875"/>
            <a:ext cx="858012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Highway to Success: The Impact of GQ on Indian Manufacturing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141F01D9-1C90-422C-94C2-CF61C64DDE93}" type="slidenum">
              <a:rPr lang="en-US" sz="1400" smtClean="0">
                <a:solidFill>
                  <a:schemeClr val="bg1"/>
                </a:solidFill>
              </a:rPr>
              <a:t>20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212" y="47625"/>
            <a:ext cx="909978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Allocative Efficiency</a:t>
            </a:r>
            <a:endParaRPr lang="en-US" sz="3400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295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Evaluate district-level sorting around land intensity</a:t>
            </a: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Compare overall changes in allocative efficiency by initial industry positioning along GQ network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51"/>
          <a:stretch/>
        </p:blipFill>
        <p:spPr bwMode="auto">
          <a:xfrm>
            <a:off x="184355" y="2667000"/>
            <a:ext cx="882721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09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" y="6553200"/>
            <a:ext cx="9144000" cy="3048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480" y="6492875"/>
            <a:ext cx="858012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Highway to Success: The Impact of GQ on Indian Manufacturing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141F01D9-1C90-422C-94C2-CF61C64DDE93}" type="slidenum">
              <a:rPr lang="en-US" sz="1400" smtClean="0">
                <a:solidFill>
                  <a:schemeClr val="bg1"/>
                </a:solidFill>
              </a:rPr>
              <a:t>21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212" y="47625"/>
            <a:ext cx="909978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3400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990600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GQ upgrades appear to have increased allocative efficiency, facilitated a more natural spatial sorting of industries, and encouraged decentralization to intermediate cities</a:t>
            </a: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Ballpark calculations with many assumptions:</a:t>
            </a: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GQ increased manufacturing output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15%-19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little less then a fifth of total organized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sector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growth</a:t>
            </a: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Almost all of it in immediately adjacent districts</a:t>
            </a: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Stop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short of a cost-benefit calculation, but the cost side was pretty small in this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case</a:t>
            </a: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process also appears pretty capped at the levels estimated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5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74480" cy="3048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480" y="6492875"/>
            <a:ext cx="858012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Highway to Success: The Impact of GQ on Indian Manufacturing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141F01D9-1C90-422C-94C2-CF61C64DDE93}" type="slidenum">
              <a:rPr lang="en-US" sz="1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fld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47625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Highways in India, 2007 Snapshot</a:t>
            </a:r>
            <a:endParaRPr lang="en-US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7" y="1066800"/>
            <a:ext cx="902854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0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74480" cy="3048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480" y="6492875"/>
            <a:ext cx="858012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Highway to Success: The Impact of GQ on Indian Manufacturing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141F01D9-1C90-422C-94C2-CF61C64DDE93}" type="slidenum">
              <a:rPr lang="en-US" sz="1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fld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47625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Highways in India: GQ and NS-EW</a:t>
            </a:r>
            <a:endParaRPr lang="en-US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29" y="937406"/>
            <a:ext cx="5952742" cy="561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40" y="3893574"/>
            <a:ext cx="397418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9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" y="6553200"/>
            <a:ext cx="9144000" cy="3048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480" y="6492875"/>
            <a:ext cx="858012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Highway to Success: The Impact of GQ on Indian Manufacturing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141F01D9-1C90-422C-94C2-CF61C64DDE93}" type="slidenum">
              <a:rPr lang="en-US" sz="1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fld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47625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GQ and the Organization of Manufacturing</a:t>
            </a:r>
            <a:endParaRPr lang="en-US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43000"/>
            <a:ext cx="8458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We study how proximity to GQ in non-nodal districts affected the organization of manufacturing activity: 1994-2009 </a:t>
            </a:r>
            <a:r>
              <a:rPr lang="en-US" sz="2400" b="0" i="1" u="none" strike="noStrike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</a:rPr>
              <a:t> </a:t>
            </a: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</a:endParaRP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Sources of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variation</a:t>
            </a:r>
            <a:endParaRPr lang="en-US" sz="2400" dirty="0">
              <a:solidFill>
                <a:srgbClr val="000000"/>
              </a:solidFill>
              <a:latin typeface="Times New Roman"/>
            </a:endParaRP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Distance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from GQ (e.g., 0-10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vs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10-50 km from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network)</a:t>
            </a: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Sequence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in which districts were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upgraded</a:t>
            </a: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Industry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traits within the manufacturing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sector</a:t>
            </a: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Non-nodal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districts traits within 0-10 km  </a:t>
            </a:r>
          </a:p>
          <a:p>
            <a:pPr>
              <a:buClr>
                <a:srgbClr val="2410BC"/>
              </a:buClr>
            </a:pP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Measures of economic activity: </a:t>
            </a: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E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stablishment counts, employment and output levels, </a:t>
            </a:r>
            <a:r>
              <a:rPr lang="en-US" sz="2400" b="0" i="0" u="none" strike="noStrike" baseline="0" dirty="0" smtClean="0">
                <a:latin typeface="Times New Roman"/>
              </a:rPr>
              <a:t>average labor productivity and TFP</a:t>
            </a: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Industry-level allocative efficiency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9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" y="6553200"/>
            <a:ext cx="9144000" cy="3048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480" y="6492875"/>
            <a:ext cx="858012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Highway to Success: The Impact of GQ on Indian Manufacturing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141F01D9-1C90-422C-94C2-CF61C64DDE93}" type="slidenum">
              <a:rPr lang="en-US" sz="1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fld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47625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Our Contribution</a:t>
            </a:r>
            <a:endParaRPr lang="en-US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219200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plant-level data to analyze highway impact</a:t>
            </a: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Entry and exit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outcomes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Productivity consequences</a:t>
            </a: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Entrant vs. incumbent growth</a:t>
            </a: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Allocative efficiency </a:t>
            </a: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Quantify the impact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investments into improving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networks</a:t>
            </a: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[vs.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existence of  transportation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networks]</a:t>
            </a: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Comparison to the NS-EW placebo highway</a:t>
            </a: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Dynamics around upgrades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2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" y="6553200"/>
            <a:ext cx="9144000" cy="3048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480" y="6492875"/>
            <a:ext cx="858012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Highway to Success: The Impact of GQ on Indian Manufacturing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141F01D9-1C90-422C-94C2-CF61C64DDE93}" type="slidenum">
              <a:rPr lang="en-US" sz="1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fld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47625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 Preparation</a:t>
            </a:r>
            <a:endParaRPr lang="en-US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2192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Annual Survey of Industries (ASI)</a:t>
            </a: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Repeated cross-sectional surveys of</a:t>
            </a:r>
            <a:r>
              <a:rPr lang="en-US" sz="2400" b="0" i="0" u="none" strike="noStrike" dirty="0" smtClean="0">
                <a:solidFill>
                  <a:srgbClr val="000000"/>
                </a:solidFill>
                <a:latin typeface="Times New Roman"/>
              </a:rPr>
              <a:t> organized sector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2410BC"/>
              </a:buClr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Sample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size: 311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districts</a:t>
            </a: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Reductions based upon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ASI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coverage</a:t>
            </a: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Consistent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sample across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5 or 12 surveys</a:t>
            </a: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Accounts for &gt;90% of activity during period of study</a:t>
            </a: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About twice the size of a US county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Distance from GQ Highway: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</a:rPr>
              <a:t>ArcMap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 GIS software </a:t>
            </a:r>
            <a:endParaRPr lang="en-US" sz="2400" dirty="0" smtClean="0">
              <a:solidFill>
                <a:srgbClr val="000000"/>
              </a:solidFill>
              <a:latin typeface="Times New Roman"/>
            </a:endParaRP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Focus on distance to district edge</a:t>
            </a:r>
          </a:p>
          <a:p>
            <a:pPr marL="800100" lvl="1" indent="-342900">
              <a:buClr>
                <a:srgbClr val="2410BC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Manual collection of segment-level details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3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" y="6553200"/>
            <a:ext cx="9144000" cy="3048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480" y="6492875"/>
            <a:ext cx="858012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Highway to Success: The Impact of GQ on Indian Manufacturing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141F01D9-1C90-422C-94C2-CF61C64DDE93}" type="slidenum">
              <a:rPr lang="en-US" sz="1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fld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47625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  <a:endParaRPr lang="en-US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Map3.Pre-GQ Output Level.tif"/>
          <p:cNvPicPr>
            <a:picLocks noChangeAspect="1"/>
          </p:cNvPicPr>
          <p:nvPr/>
        </p:nvPicPr>
        <p:blipFill>
          <a:blip r:embed="rId2" cstate="print"/>
          <a:srcRect l="2791" t="18688" r="24383" b="6030"/>
          <a:stretch>
            <a:fillRect/>
          </a:stretch>
        </p:blipFill>
        <p:spPr>
          <a:xfrm>
            <a:off x="3418" y="914400"/>
            <a:ext cx="5410200" cy="5533306"/>
          </a:xfrm>
          <a:prstGeom prst="rect">
            <a:avLst/>
          </a:prstGeom>
        </p:spPr>
      </p:pic>
      <p:pic>
        <p:nvPicPr>
          <p:cNvPr id="13" name="Picture 12" descr="Map4.Post-GQ Output Level.tif"/>
          <p:cNvPicPr>
            <a:picLocks noChangeAspect="1"/>
          </p:cNvPicPr>
          <p:nvPr/>
        </p:nvPicPr>
        <p:blipFill>
          <a:blip r:embed="rId3" cstate="print"/>
          <a:srcRect l="4022" t="19305" r="4138" b="6559"/>
          <a:stretch>
            <a:fillRect/>
          </a:stretch>
        </p:blipFill>
        <p:spPr>
          <a:xfrm>
            <a:off x="3886200" y="943509"/>
            <a:ext cx="5334000" cy="545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" y="6553200"/>
            <a:ext cx="9144000" cy="3048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480" y="6492875"/>
            <a:ext cx="858012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Highway to Success: The Impact of GQ on Indian Manufacturing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141F01D9-1C90-422C-94C2-CF61C64DDE93}" type="slidenum">
              <a:rPr lang="en-US" sz="1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fld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1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47625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Young Output </a:t>
            </a:r>
            <a:endParaRPr lang="en-US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Map6.Pre-GQ Output level Young.tif"/>
          <p:cNvPicPr>
            <a:picLocks noChangeAspect="1"/>
          </p:cNvPicPr>
          <p:nvPr/>
        </p:nvPicPr>
        <p:blipFill>
          <a:blip r:embed="rId2" cstate="print"/>
          <a:srcRect l="4022" t="19394" r="3691" b="6470"/>
          <a:stretch>
            <a:fillRect/>
          </a:stretch>
        </p:blipFill>
        <p:spPr>
          <a:xfrm>
            <a:off x="0" y="914400"/>
            <a:ext cx="5389441" cy="5591175"/>
          </a:xfrm>
          <a:prstGeom prst="rect">
            <a:avLst/>
          </a:prstGeom>
        </p:spPr>
      </p:pic>
      <p:pic>
        <p:nvPicPr>
          <p:cNvPr id="12" name="Picture 11" descr="Map7.Post-GQ Output level Young.tif"/>
          <p:cNvPicPr>
            <a:picLocks noChangeAspect="1"/>
          </p:cNvPicPr>
          <p:nvPr/>
        </p:nvPicPr>
        <p:blipFill>
          <a:blip r:embed="rId3" cstate="print"/>
          <a:srcRect l="4134" t="19482" r="4027" b="6382"/>
          <a:stretch>
            <a:fillRect/>
          </a:stretch>
        </p:blipFill>
        <p:spPr>
          <a:xfrm>
            <a:off x="3810000" y="888312"/>
            <a:ext cx="5334000" cy="558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6263</TotalTime>
  <Words>873</Words>
  <Application>Microsoft Office PowerPoint</Application>
  <PresentationFormat>On-screen Show (4:3)</PresentationFormat>
  <Paragraphs>146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EXLService.com (I) Pvt.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RupCom</dc:creator>
  <cp:lastModifiedBy> William Kerr</cp:lastModifiedBy>
  <cp:revision>151</cp:revision>
  <dcterms:created xsi:type="dcterms:W3CDTF">2012-09-04T15:00:05Z</dcterms:created>
  <dcterms:modified xsi:type="dcterms:W3CDTF">2014-11-10T19:46:56Z</dcterms:modified>
</cp:coreProperties>
</file>