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2"/>
  </p:notesMasterIdLst>
  <p:sldIdLst>
    <p:sldId id="286" r:id="rId2"/>
    <p:sldId id="297" r:id="rId3"/>
    <p:sldId id="296" r:id="rId4"/>
    <p:sldId id="298" r:id="rId5"/>
    <p:sldId id="299" r:id="rId6"/>
    <p:sldId id="300" r:id="rId7"/>
    <p:sldId id="301" r:id="rId8"/>
    <p:sldId id="289" r:id="rId9"/>
    <p:sldId id="288" r:id="rId10"/>
    <p:sldId id="302"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78463" autoAdjust="0"/>
  </p:normalViewPr>
  <p:slideViewPr>
    <p:cSldViewPr>
      <p:cViewPr varScale="1">
        <p:scale>
          <a:sx n="91" d="100"/>
          <a:sy n="91" d="100"/>
        </p:scale>
        <p:origin x="-2214" y="-102"/>
      </p:cViewPr>
      <p:guideLst>
        <p:guide orient="horz" pos="2160"/>
        <p:guide pos="2880"/>
      </p:guideLst>
    </p:cSldViewPr>
  </p:slideViewPr>
  <p:outlineViewPr>
    <p:cViewPr>
      <p:scale>
        <a:sx n="33" d="100"/>
        <a:sy n="33" d="100"/>
      </p:scale>
      <p:origin x="0" y="1140"/>
    </p:cViewPr>
  </p:outlineViewPr>
  <p:notesTextViewPr>
    <p:cViewPr>
      <p:scale>
        <a:sx n="100" d="100"/>
        <a:sy n="100" d="100"/>
      </p:scale>
      <p:origin x="0" y="0"/>
    </p:cViewPr>
  </p:notesTextViewPr>
  <p:notesViewPr>
    <p:cSldViewPr>
      <p:cViewPr varScale="1">
        <p:scale>
          <a:sx n="80" d="100"/>
          <a:sy n="80" d="100"/>
        </p:scale>
        <p:origin x="-205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'which point'!$D$1</c:f>
              <c:strCache>
                <c:ptCount val="1"/>
                <c:pt idx="0">
                  <c:v>WB agriculture index (1995=100)</c:v>
                </c:pt>
              </c:strCache>
            </c:strRef>
          </c:tx>
          <c:marker>
            <c:symbol val="none"/>
          </c:marker>
          <c:trendline>
            <c:trendlineType val="linear"/>
            <c:dispRSqr val="0"/>
            <c:dispEq val="0"/>
          </c:trendline>
          <c:xVal>
            <c:numRef>
              <c:f>'which point'!$C$2:$C$61</c:f>
              <c:numCache>
                <c:formatCode>[$-409]mmm\-yy;@</c:formatCode>
                <c:ptCount val="60"/>
                <c:pt idx="0">
                  <c:v>38353</c:v>
                </c:pt>
                <c:pt idx="1">
                  <c:v>38384</c:v>
                </c:pt>
                <c:pt idx="2">
                  <c:v>38412</c:v>
                </c:pt>
                <c:pt idx="3">
                  <c:v>38443</c:v>
                </c:pt>
                <c:pt idx="4">
                  <c:v>38473</c:v>
                </c:pt>
                <c:pt idx="5">
                  <c:v>38504</c:v>
                </c:pt>
                <c:pt idx="6">
                  <c:v>38534</c:v>
                </c:pt>
                <c:pt idx="7">
                  <c:v>38565</c:v>
                </c:pt>
                <c:pt idx="8">
                  <c:v>38596</c:v>
                </c:pt>
                <c:pt idx="9">
                  <c:v>38626</c:v>
                </c:pt>
                <c:pt idx="10">
                  <c:v>38657</c:v>
                </c:pt>
                <c:pt idx="11">
                  <c:v>38687</c:v>
                </c:pt>
                <c:pt idx="12">
                  <c:v>38718</c:v>
                </c:pt>
                <c:pt idx="13">
                  <c:v>38749</c:v>
                </c:pt>
                <c:pt idx="14">
                  <c:v>38777</c:v>
                </c:pt>
                <c:pt idx="15">
                  <c:v>38808</c:v>
                </c:pt>
                <c:pt idx="16">
                  <c:v>38838</c:v>
                </c:pt>
                <c:pt idx="17">
                  <c:v>38869</c:v>
                </c:pt>
                <c:pt idx="18">
                  <c:v>38899</c:v>
                </c:pt>
                <c:pt idx="19">
                  <c:v>38930</c:v>
                </c:pt>
                <c:pt idx="20">
                  <c:v>38961</c:v>
                </c:pt>
                <c:pt idx="21">
                  <c:v>38991</c:v>
                </c:pt>
                <c:pt idx="22">
                  <c:v>39022</c:v>
                </c:pt>
                <c:pt idx="23">
                  <c:v>39052</c:v>
                </c:pt>
                <c:pt idx="24">
                  <c:v>39083</c:v>
                </c:pt>
                <c:pt idx="25">
                  <c:v>39114</c:v>
                </c:pt>
                <c:pt idx="26">
                  <c:v>39142</c:v>
                </c:pt>
                <c:pt idx="27">
                  <c:v>39173</c:v>
                </c:pt>
                <c:pt idx="28">
                  <c:v>39203</c:v>
                </c:pt>
                <c:pt idx="29">
                  <c:v>39234</c:v>
                </c:pt>
                <c:pt idx="30">
                  <c:v>39264</c:v>
                </c:pt>
                <c:pt idx="31">
                  <c:v>39295</c:v>
                </c:pt>
                <c:pt idx="32">
                  <c:v>39326</c:v>
                </c:pt>
                <c:pt idx="33">
                  <c:v>39356</c:v>
                </c:pt>
                <c:pt idx="34">
                  <c:v>39387</c:v>
                </c:pt>
                <c:pt idx="35">
                  <c:v>39417</c:v>
                </c:pt>
                <c:pt idx="36">
                  <c:v>39448</c:v>
                </c:pt>
                <c:pt idx="37">
                  <c:v>39479</c:v>
                </c:pt>
                <c:pt idx="38">
                  <c:v>39508</c:v>
                </c:pt>
                <c:pt idx="39">
                  <c:v>39539</c:v>
                </c:pt>
                <c:pt idx="40">
                  <c:v>39569</c:v>
                </c:pt>
                <c:pt idx="41">
                  <c:v>39600</c:v>
                </c:pt>
                <c:pt idx="42">
                  <c:v>39630</c:v>
                </c:pt>
                <c:pt idx="43">
                  <c:v>39661</c:v>
                </c:pt>
                <c:pt idx="44">
                  <c:v>39692</c:v>
                </c:pt>
                <c:pt idx="45">
                  <c:v>39722</c:v>
                </c:pt>
                <c:pt idx="46">
                  <c:v>39753</c:v>
                </c:pt>
                <c:pt idx="47">
                  <c:v>39783</c:v>
                </c:pt>
                <c:pt idx="48">
                  <c:v>39814</c:v>
                </c:pt>
                <c:pt idx="49">
                  <c:v>39845</c:v>
                </c:pt>
                <c:pt idx="50">
                  <c:v>39873</c:v>
                </c:pt>
                <c:pt idx="51">
                  <c:v>39904</c:v>
                </c:pt>
                <c:pt idx="52">
                  <c:v>39934</c:v>
                </c:pt>
                <c:pt idx="53">
                  <c:v>39965</c:v>
                </c:pt>
                <c:pt idx="54">
                  <c:v>39995</c:v>
                </c:pt>
                <c:pt idx="55">
                  <c:v>40026</c:v>
                </c:pt>
                <c:pt idx="56">
                  <c:v>40057</c:v>
                </c:pt>
                <c:pt idx="57">
                  <c:v>40087</c:v>
                </c:pt>
                <c:pt idx="58">
                  <c:v>40118</c:v>
                </c:pt>
                <c:pt idx="59">
                  <c:v>40148</c:v>
                </c:pt>
              </c:numCache>
            </c:numRef>
          </c:xVal>
          <c:yVal>
            <c:numRef>
              <c:f>'which point'!$D$2:$D$61</c:f>
              <c:numCache>
                <c:formatCode>0.00</c:formatCode>
                <c:ptCount val="60"/>
                <c:pt idx="0">
                  <c:v>86.163613269750812</c:v>
                </c:pt>
                <c:pt idx="1">
                  <c:v>88.881892097269031</c:v>
                </c:pt>
                <c:pt idx="2">
                  <c:v>93.488615316480818</c:v>
                </c:pt>
                <c:pt idx="3">
                  <c:v>91.347637552782544</c:v>
                </c:pt>
                <c:pt idx="4">
                  <c:v>91.025682195277724</c:v>
                </c:pt>
                <c:pt idx="5">
                  <c:v>90.688650067058092</c:v>
                </c:pt>
                <c:pt idx="6">
                  <c:v>90.384117738276373</c:v>
                </c:pt>
                <c:pt idx="7">
                  <c:v>89.177879984524679</c:v>
                </c:pt>
                <c:pt idx="8">
                  <c:v>90.177539454111425</c:v>
                </c:pt>
                <c:pt idx="9">
                  <c:v>91.459856641570028</c:v>
                </c:pt>
                <c:pt idx="10">
                  <c:v>90.651476802205309</c:v>
                </c:pt>
                <c:pt idx="11">
                  <c:v>92.542013633238128</c:v>
                </c:pt>
                <c:pt idx="12">
                  <c:v>95.60673625103226</c:v>
                </c:pt>
                <c:pt idx="13">
                  <c:v>98.59133212063702</c:v>
                </c:pt>
                <c:pt idx="14">
                  <c:v>96.746782931546718</c:v>
                </c:pt>
                <c:pt idx="15">
                  <c:v>97.26359473515592</c:v>
                </c:pt>
                <c:pt idx="16">
                  <c:v>100.75903717574106</c:v>
                </c:pt>
                <c:pt idx="17">
                  <c:v>98.907418896155647</c:v>
                </c:pt>
                <c:pt idx="18">
                  <c:v>100.16652378839871</c:v>
                </c:pt>
                <c:pt idx="19">
                  <c:v>100.14162421026555</c:v>
                </c:pt>
                <c:pt idx="20">
                  <c:v>99.167793315788174</c:v>
                </c:pt>
                <c:pt idx="21">
                  <c:v>101.60683544879362</c:v>
                </c:pt>
                <c:pt idx="22">
                  <c:v>104.96761648320013</c:v>
                </c:pt>
                <c:pt idx="23">
                  <c:v>106.61533013921481</c:v>
                </c:pt>
                <c:pt idx="24">
                  <c:v>107.67049625439306</c:v>
                </c:pt>
                <c:pt idx="25">
                  <c:v>110.40319259202262</c:v>
                </c:pt>
                <c:pt idx="26">
                  <c:v>110.25061526618495</c:v>
                </c:pt>
                <c:pt idx="27">
                  <c:v>111.2278891263375</c:v>
                </c:pt>
                <c:pt idx="28">
                  <c:v>113.3005827371673</c:v>
                </c:pt>
                <c:pt idx="29">
                  <c:v>117.374533685855</c:v>
                </c:pt>
                <c:pt idx="30">
                  <c:v>119.3801409241547</c:v>
                </c:pt>
                <c:pt idx="31">
                  <c:v>120.1049271930504</c:v>
                </c:pt>
                <c:pt idx="32">
                  <c:v>125.01381715845545</c:v>
                </c:pt>
                <c:pt idx="33">
                  <c:v>128.35062074447399</c:v>
                </c:pt>
                <c:pt idx="34">
                  <c:v>132.08392815146547</c:v>
                </c:pt>
                <c:pt idx="35">
                  <c:v>136.33430785154331</c:v>
                </c:pt>
                <c:pt idx="36">
                  <c:v>143.30250765126885</c:v>
                </c:pt>
                <c:pt idx="37">
                  <c:v>154.62305901727041</c:v>
                </c:pt>
                <c:pt idx="38">
                  <c:v>163.27526320922996</c:v>
                </c:pt>
                <c:pt idx="39">
                  <c:v>165.25475095334664</c:v>
                </c:pt>
                <c:pt idx="40">
                  <c:v>166.02400625641582</c:v>
                </c:pt>
                <c:pt idx="41">
                  <c:v>171.60373191936847</c:v>
                </c:pt>
                <c:pt idx="42">
                  <c:v>169.43441967323645</c:v>
                </c:pt>
                <c:pt idx="43">
                  <c:v>156.47390321747696</c:v>
                </c:pt>
                <c:pt idx="44">
                  <c:v>149.41732426468565</c:v>
                </c:pt>
                <c:pt idx="45">
                  <c:v>127.44004924212905</c:v>
                </c:pt>
                <c:pt idx="46">
                  <c:v>120.60436355539979</c:v>
                </c:pt>
                <c:pt idx="47">
                  <c:v>116.61199656843338</c:v>
                </c:pt>
                <c:pt idx="48">
                  <c:v>124.40055325631268</c:v>
                </c:pt>
                <c:pt idx="49">
                  <c:v>123.50079909064624</c:v>
                </c:pt>
                <c:pt idx="50">
                  <c:v>122.16421902521427</c:v>
                </c:pt>
                <c:pt idx="51">
                  <c:v>126.94366724742876</c:v>
                </c:pt>
                <c:pt idx="52">
                  <c:v>134.8988597067297</c:v>
                </c:pt>
                <c:pt idx="53">
                  <c:v>135.36827470337366</c:v>
                </c:pt>
                <c:pt idx="54">
                  <c:v>129.79040267305567</c:v>
                </c:pt>
                <c:pt idx="55">
                  <c:v>133.58717463341102</c:v>
                </c:pt>
                <c:pt idx="56">
                  <c:v>132.52176410267302</c:v>
                </c:pt>
                <c:pt idx="57">
                  <c:v>134.65662611760496</c:v>
                </c:pt>
                <c:pt idx="58">
                  <c:v>138.45090966953788</c:v>
                </c:pt>
                <c:pt idx="59">
                  <c:v>139.76439473912194</c:v>
                </c:pt>
              </c:numCache>
            </c:numRef>
          </c:yVal>
          <c:smooth val="0"/>
        </c:ser>
        <c:dLbls>
          <c:showLegendKey val="0"/>
          <c:showVal val="0"/>
          <c:showCatName val="0"/>
          <c:showSerName val="0"/>
          <c:showPercent val="0"/>
          <c:showBubbleSize val="0"/>
        </c:dLbls>
        <c:axId val="271660544"/>
        <c:axId val="271662080"/>
      </c:scatterChart>
      <c:valAx>
        <c:axId val="271660544"/>
        <c:scaling>
          <c:orientation val="minMax"/>
        </c:scaling>
        <c:delete val="0"/>
        <c:axPos val="b"/>
        <c:majorGridlines/>
        <c:minorGridlines/>
        <c:numFmt formatCode="[$-409]mmm\-yy;@" sourceLinked="1"/>
        <c:majorTickMark val="out"/>
        <c:minorTickMark val="none"/>
        <c:tickLblPos val="nextTo"/>
        <c:crossAx val="271662080"/>
        <c:crosses val="autoZero"/>
        <c:crossBetween val="midCat"/>
      </c:valAx>
      <c:valAx>
        <c:axId val="271662080"/>
        <c:scaling>
          <c:orientation val="minMax"/>
        </c:scaling>
        <c:delete val="0"/>
        <c:axPos val="l"/>
        <c:majorGridlines/>
        <c:minorGridlines/>
        <c:title>
          <c:tx>
            <c:rich>
              <a:bodyPr/>
              <a:lstStyle/>
              <a:p>
                <a:pPr>
                  <a:defRPr/>
                </a:pPr>
                <a:r>
                  <a:rPr lang="en-US"/>
                  <a:t>WB food price index, 1995=100</a:t>
                </a:r>
              </a:p>
            </c:rich>
          </c:tx>
          <c:layout/>
          <c:overlay val="0"/>
        </c:title>
        <c:numFmt formatCode="0" sourceLinked="0"/>
        <c:majorTickMark val="out"/>
        <c:minorTickMark val="none"/>
        <c:tickLblPos val="nextTo"/>
        <c:crossAx val="271660544"/>
        <c:crosses val="autoZero"/>
        <c:crossBetween val="midCat"/>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marker>
            <c:symbol val="none"/>
          </c:marker>
          <c:trendline>
            <c:trendlineType val="linear"/>
            <c:dispRSqr val="0"/>
            <c:dispEq val="0"/>
          </c:trendline>
          <c:xVal>
            <c:numRef>
              <c:f>'which point'!$G$2:$G$73</c:f>
              <c:numCache>
                <c:formatCode>[$-409]mmm\-yy;@</c:formatCode>
                <c:ptCount val="72"/>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numCache>
            </c:numRef>
          </c:xVal>
          <c:yVal>
            <c:numRef>
              <c:f>'which point'!$H$2:$H$73</c:f>
              <c:numCache>
                <c:formatCode>0.00</c:formatCode>
                <c:ptCount val="72"/>
                <c:pt idx="0">
                  <c:v>107.67049625439306</c:v>
                </c:pt>
                <c:pt idx="1">
                  <c:v>110.40319259202262</c:v>
                </c:pt>
                <c:pt idx="2">
                  <c:v>110.25061526618495</c:v>
                </c:pt>
                <c:pt idx="3">
                  <c:v>111.2278891263375</c:v>
                </c:pt>
                <c:pt idx="4">
                  <c:v>113.3005827371673</c:v>
                </c:pt>
                <c:pt idx="5">
                  <c:v>117.374533685855</c:v>
                </c:pt>
                <c:pt idx="6">
                  <c:v>119.3801409241547</c:v>
                </c:pt>
                <c:pt idx="7">
                  <c:v>120.1049271930504</c:v>
                </c:pt>
                <c:pt idx="8">
                  <c:v>125.01381715845545</c:v>
                </c:pt>
                <c:pt idx="9">
                  <c:v>128.35062074447399</c:v>
                </c:pt>
                <c:pt idx="10">
                  <c:v>132.08392815146547</c:v>
                </c:pt>
                <c:pt idx="11">
                  <c:v>136.33430785154331</c:v>
                </c:pt>
                <c:pt idx="12">
                  <c:v>143.30250765126885</c:v>
                </c:pt>
                <c:pt idx="13">
                  <c:v>154.62305901727041</c:v>
                </c:pt>
                <c:pt idx="14">
                  <c:v>163.27526320922996</c:v>
                </c:pt>
                <c:pt idx="15">
                  <c:v>165.25475095334664</c:v>
                </c:pt>
                <c:pt idx="16">
                  <c:v>166.02400625641582</c:v>
                </c:pt>
                <c:pt idx="17">
                  <c:v>171.60373191936847</c:v>
                </c:pt>
                <c:pt idx="18">
                  <c:v>169.43441967323645</c:v>
                </c:pt>
                <c:pt idx="19">
                  <c:v>156.47390321747696</c:v>
                </c:pt>
                <c:pt idx="20">
                  <c:v>149.41732426468565</c:v>
                </c:pt>
                <c:pt idx="21">
                  <c:v>127.44004924212905</c:v>
                </c:pt>
                <c:pt idx="22">
                  <c:v>120.60436355539979</c:v>
                </c:pt>
                <c:pt idx="23">
                  <c:v>116.61199656843338</c:v>
                </c:pt>
                <c:pt idx="24">
                  <c:v>124.40055325631268</c:v>
                </c:pt>
                <c:pt idx="25">
                  <c:v>123.50079909064624</c:v>
                </c:pt>
                <c:pt idx="26">
                  <c:v>122.16421902521427</c:v>
                </c:pt>
                <c:pt idx="27">
                  <c:v>126.94366724742876</c:v>
                </c:pt>
                <c:pt idx="28">
                  <c:v>134.8988597067297</c:v>
                </c:pt>
                <c:pt idx="29">
                  <c:v>135.36827470337366</c:v>
                </c:pt>
                <c:pt idx="30">
                  <c:v>129.79040267305567</c:v>
                </c:pt>
                <c:pt idx="31">
                  <c:v>133.58717463341102</c:v>
                </c:pt>
                <c:pt idx="32">
                  <c:v>132.52176410267302</c:v>
                </c:pt>
                <c:pt idx="33">
                  <c:v>134.65662611760496</c:v>
                </c:pt>
                <c:pt idx="34">
                  <c:v>138.45090966953788</c:v>
                </c:pt>
                <c:pt idx="35">
                  <c:v>139.76439473912194</c:v>
                </c:pt>
                <c:pt idx="36">
                  <c:v>141.4032405631061</c:v>
                </c:pt>
                <c:pt idx="37">
                  <c:v>137.39402382170795</c:v>
                </c:pt>
                <c:pt idx="38">
                  <c:v>134.84562592929535</c:v>
                </c:pt>
                <c:pt idx="39">
                  <c:v>136.97792593356036</c:v>
                </c:pt>
                <c:pt idx="40">
                  <c:v>135.78661176465295</c:v>
                </c:pt>
                <c:pt idx="41">
                  <c:v>135.99834475363508</c:v>
                </c:pt>
                <c:pt idx="42">
                  <c:v>140.70447397830321</c:v>
                </c:pt>
                <c:pt idx="43">
                  <c:v>146.86393669614756</c:v>
                </c:pt>
                <c:pt idx="44">
                  <c:v>152.67168911896317</c:v>
                </c:pt>
                <c:pt idx="45">
                  <c:v>160.1422233169225</c:v>
                </c:pt>
                <c:pt idx="46">
                  <c:v>167.16789418678957</c:v>
                </c:pt>
                <c:pt idx="47">
                  <c:v>174.70106520443449</c:v>
                </c:pt>
                <c:pt idx="48">
                  <c:v>182.81528758640636</c:v>
                </c:pt>
                <c:pt idx="49">
                  <c:v>191.26611666820983</c:v>
                </c:pt>
                <c:pt idx="50">
                  <c:v>184.96024270601015</c:v>
                </c:pt>
                <c:pt idx="51">
                  <c:v>187.33750130262572</c:v>
                </c:pt>
                <c:pt idx="52">
                  <c:v>182.19171957355778</c:v>
                </c:pt>
                <c:pt idx="53">
                  <c:v>181.19398136448729</c:v>
                </c:pt>
                <c:pt idx="54">
                  <c:v>180.21777906642711</c:v>
                </c:pt>
                <c:pt idx="55">
                  <c:v>181.15353921581391</c:v>
                </c:pt>
                <c:pt idx="56">
                  <c:v>178.76984614498815</c:v>
                </c:pt>
                <c:pt idx="57">
                  <c:v>169.99728994066106</c:v>
                </c:pt>
                <c:pt idx="58">
                  <c:v>165.02090655764476</c:v>
                </c:pt>
                <c:pt idx="59">
                  <c:v>160.37640329346993</c:v>
                </c:pt>
                <c:pt idx="60">
                  <c:v>163.17302862565001</c:v>
                </c:pt>
                <c:pt idx="61">
                  <c:v>166.77622225246054</c:v>
                </c:pt>
                <c:pt idx="62">
                  <c:v>168.58572912922594</c:v>
                </c:pt>
                <c:pt idx="63">
                  <c:v>168.74538826202976</c:v>
                </c:pt>
                <c:pt idx="64">
                  <c:v>166.34219914581206</c:v>
                </c:pt>
                <c:pt idx="65">
                  <c:v>162.75075417560063</c:v>
                </c:pt>
                <c:pt idx="66">
                  <c:v>174.54382903754586</c:v>
                </c:pt>
                <c:pt idx="67">
                  <c:v>174.41179050109096</c:v>
                </c:pt>
                <c:pt idx="68">
                  <c:v>174.18751736507821</c:v>
                </c:pt>
                <c:pt idx="69">
                  <c:v>169.39703058825413</c:v>
                </c:pt>
                <c:pt idx="70">
                  <c:v>166.21927661023128</c:v>
                </c:pt>
                <c:pt idx="71">
                  <c:v>165.30981346861199</c:v>
                </c:pt>
              </c:numCache>
            </c:numRef>
          </c:yVal>
          <c:smooth val="0"/>
        </c:ser>
        <c:dLbls>
          <c:showLegendKey val="0"/>
          <c:showVal val="0"/>
          <c:showCatName val="0"/>
          <c:showSerName val="0"/>
          <c:showPercent val="0"/>
          <c:showBubbleSize val="0"/>
        </c:dLbls>
        <c:axId val="113254400"/>
        <c:axId val="113255936"/>
      </c:scatterChart>
      <c:valAx>
        <c:axId val="113254400"/>
        <c:scaling>
          <c:orientation val="minMax"/>
        </c:scaling>
        <c:delete val="0"/>
        <c:axPos val="b"/>
        <c:majorGridlines/>
        <c:minorGridlines/>
        <c:numFmt formatCode="[$-409]mmm\-yy;@" sourceLinked="1"/>
        <c:majorTickMark val="out"/>
        <c:minorTickMark val="none"/>
        <c:tickLblPos val="nextTo"/>
        <c:crossAx val="113255936"/>
        <c:crosses val="autoZero"/>
        <c:crossBetween val="midCat"/>
      </c:valAx>
      <c:valAx>
        <c:axId val="113255936"/>
        <c:scaling>
          <c:orientation val="minMax"/>
        </c:scaling>
        <c:delete val="0"/>
        <c:axPos val="l"/>
        <c:majorGridlines/>
        <c:minorGridlines/>
        <c:title>
          <c:tx>
            <c:rich>
              <a:bodyPr/>
              <a:lstStyle/>
              <a:p>
                <a:pPr>
                  <a:defRPr/>
                </a:pPr>
                <a:r>
                  <a:rPr lang="en-US"/>
                  <a:t>WB Food price index, 1995=100</a:t>
                </a:r>
              </a:p>
            </c:rich>
          </c:tx>
          <c:layout/>
          <c:overlay val="0"/>
        </c:title>
        <c:numFmt formatCode="0" sourceLinked="0"/>
        <c:majorTickMark val="out"/>
        <c:minorTickMark val="none"/>
        <c:tickLblPos val="nextTo"/>
        <c:crossAx val="113254400"/>
        <c:crosses val="autoZero"/>
        <c:crossBetween val="midCat"/>
      </c:val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5EABA8-062E-44E1-B98F-A20AC0A427C4}" type="datetimeFigureOut">
              <a:rPr lang="en-US" smtClean="0"/>
              <a:pPr/>
              <a:t>9/19/2014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A19AB1-4652-4A16-9EA7-22135D35BA56}" type="slidenum">
              <a:rPr lang="en-US" smtClean="0"/>
              <a:pPr/>
              <a:t>‹#›</a:t>
            </a:fld>
            <a:endParaRPr lang="en-US" dirty="0"/>
          </a:p>
        </p:txBody>
      </p:sp>
    </p:spTree>
    <p:extLst>
      <p:ext uri="{BB962C8B-B14F-4D97-AF65-F5344CB8AC3E}">
        <p14:creationId xmlns:p14="http://schemas.microsoft.com/office/powerpoint/2010/main" val="20136637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BA19AB1-4652-4A16-9EA7-22135D35BA56}"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A19AB1-4652-4A16-9EA7-22135D35BA56}" type="slidenum">
              <a:rPr lang="en-US" smtClean="0"/>
              <a:pPr/>
              <a:t>7</a:t>
            </a:fld>
            <a:endParaRPr lang="en-US" dirty="0"/>
          </a:p>
        </p:txBody>
      </p:sp>
    </p:spTree>
    <p:extLst>
      <p:ext uri="{BB962C8B-B14F-4D97-AF65-F5344CB8AC3E}">
        <p14:creationId xmlns:p14="http://schemas.microsoft.com/office/powerpoint/2010/main" val="26444505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GDP of Sierra Leone was 1.2 billion in 1985</a:t>
            </a:r>
            <a:endParaRPr lang="en-US" dirty="0"/>
          </a:p>
        </p:txBody>
      </p:sp>
      <p:sp>
        <p:nvSpPr>
          <p:cNvPr id="4" name="Slide Number Placeholder 3"/>
          <p:cNvSpPr>
            <a:spLocks noGrp="1"/>
          </p:cNvSpPr>
          <p:nvPr>
            <p:ph type="sldNum" sz="quarter" idx="10"/>
          </p:nvPr>
        </p:nvSpPr>
        <p:spPr/>
        <p:txBody>
          <a:bodyPr/>
          <a:lstStyle/>
          <a:p>
            <a:fld id="{1BA19AB1-4652-4A16-9EA7-22135D35BA56}"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7E3ACDD7-A796-4880-B435-384F6A0EC933}" type="datetime1">
              <a:rPr lang="en-US" smtClean="0"/>
              <a:pPr/>
              <a:t>9/19/2014</a:t>
            </a:fld>
            <a:endParaRPr lang="en-US"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28671B89-C43A-472F-B4EF-A8A493A2ED92}"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50F0AE6-5F1E-4069-8BE1-E4D990838C82}" type="datetime1">
              <a:rPr lang="en-US" smtClean="0"/>
              <a:pPr/>
              <a:t>9/19/2014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71B89-C43A-472F-B4EF-A8A493A2ED9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4ABACD6-A6F3-4A10-A5A0-E7761944E8C7}" type="datetime1">
              <a:rPr lang="en-US" smtClean="0"/>
              <a:pPr/>
              <a:t>9/19/2014</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Slide Number Placeholder 5"/>
          <p:cNvSpPr>
            <a:spLocks noGrp="1"/>
          </p:cNvSpPr>
          <p:nvPr>
            <p:ph type="sldNum" sz="quarter" idx="12"/>
          </p:nvPr>
        </p:nvSpPr>
        <p:spPr>
          <a:xfrm rot="5400000">
            <a:off x="5989638" y="144462"/>
            <a:ext cx="533400" cy="244476"/>
          </a:xfrm>
        </p:spPr>
        <p:txBody>
          <a:bodyPr/>
          <a:lstStyle/>
          <a:p>
            <a:fld id="{28671B89-C43A-472F-B4EF-A8A493A2ED92}"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normAutofit/>
          </a:bodyPr>
          <a:lstStyle>
            <a:lvl1pPr>
              <a:defRPr sz="2800"/>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CAD3E7D-2ACA-4E7D-87F5-A18EF2D41CEE}" type="datetime1">
              <a:rPr lang="en-US" smtClean="0"/>
              <a:pPr/>
              <a:t>9/19/2014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28671B89-C43A-472F-B4EF-A8A493A2ED92}" type="slidenum">
              <a:rPr lang="en-US" smtClean="0"/>
              <a:pPr/>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2F4B22EA-633F-4C4F-86AE-367A1AC106A0}" type="datetime1">
              <a:rPr lang="en-US" smtClean="0"/>
              <a:pPr/>
              <a:t>9/19/2014</a:t>
            </a:fld>
            <a:endParaRPr lang="en-US"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8671B89-C43A-472F-B4EF-A8A493A2ED92}" type="slidenum">
              <a:rPr lang="en-US" smtClean="0"/>
              <a:pPr/>
              <a:t>‹#›</a:t>
            </a:fld>
            <a:endParaRPr lang="en-US" dirty="0"/>
          </a:p>
        </p:txBody>
      </p:sp>
      <p:sp>
        <p:nvSpPr>
          <p:cNvPr id="14" name="Footer Placeholder 13"/>
          <p:cNvSpPr>
            <a:spLocks noGrp="1"/>
          </p:cNvSpPr>
          <p:nvPr>
            <p:ph type="ftr" sz="quarter" idx="12"/>
          </p:nvPr>
        </p:nvSpPr>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A48D8BDF-300A-4B3D-B6B3-BEEDD7AB8D77}" type="datetime1">
              <a:rPr lang="en-US" smtClean="0"/>
              <a:pPr/>
              <a:t>9/19/2014</a:t>
            </a:fld>
            <a:endParaRPr lang="en-US" dirty="0"/>
          </a:p>
        </p:txBody>
      </p:sp>
      <p:sp>
        <p:nvSpPr>
          <p:cNvPr id="10" name="Slide Number Placeholder 9"/>
          <p:cNvSpPr>
            <a:spLocks noGrp="1"/>
          </p:cNvSpPr>
          <p:nvPr>
            <p:ph type="sldNum" sz="quarter" idx="16"/>
          </p:nvPr>
        </p:nvSpPr>
        <p:spPr/>
        <p:txBody>
          <a:bodyPr rtlCol="0"/>
          <a:lstStyle/>
          <a:p>
            <a:fld id="{28671B89-C43A-472F-B4EF-A8A493A2ED92}" type="slidenum">
              <a:rPr lang="en-US" smtClean="0"/>
              <a:pPr/>
              <a:t>‹#›</a:t>
            </a:fld>
            <a:endParaRPr lang="en-US" dirty="0"/>
          </a:p>
        </p:txBody>
      </p:sp>
      <p:sp>
        <p:nvSpPr>
          <p:cNvPr id="12" name="Footer Placeholder 11"/>
          <p:cNvSpPr>
            <a:spLocks noGrp="1"/>
          </p:cNvSpPr>
          <p:nvPr>
            <p:ph type="ftr" sz="quarter" idx="17"/>
          </p:nvPr>
        </p:nvSpPr>
        <p:spPr/>
        <p:txBody>
          <a:bodyPr rtlCol="0"/>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B602E43F-9421-4C77-83DB-C742781E603D}" type="datetime1">
              <a:rPr lang="en-US" smtClean="0"/>
              <a:pPr/>
              <a:t>9/19/2014</a:t>
            </a:fld>
            <a:endParaRPr lang="en-US" dirty="0"/>
          </a:p>
        </p:txBody>
      </p:sp>
      <p:sp>
        <p:nvSpPr>
          <p:cNvPr id="12" name="Slide Number Placeholder 11"/>
          <p:cNvSpPr>
            <a:spLocks noGrp="1"/>
          </p:cNvSpPr>
          <p:nvPr>
            <p:ph type="sldNum" sz="quarter" idx="16"/>
          </p:nvPr>
        </p:nvSpPr>
        <p:spPr/>
        <p:txBody>
          <a:bodyPr rtlCol="0"/>
          <a:lstStyle/>
          <a:p>
            <a:fld id="{28671B89-C43A-472F-B4EF-A8A493A2ED92}" type="slidenum">
              <a:rPr lang="en-US" smtClean="0"/>
              <a:pPr/>
              <a:t>‹#›</a:t>
            </a:fld>
            <a:endParaRPr lang="en-US" dirty="0"/>
          </a:p>
        </p:txBody>
      </p:sp>
      <p:sp>
        <p:nvSpPr>
          <p:cNvPr id="14" name="Footer Placeholder 13"/>
          <p:cNvSpPr>
            <a:spLocks noGrp="1"/>
          </p:cNvSpPr>
          <p:nvPr>
            <p:ph type="ftr" sz="quarter" idx="17"/>
          </p:nvPr>
        </p:nvSpPr>
        <p:spPr/>
        <p:txBody>
          <a:bodyPr rtlCol="0"/>
          <a:lstStyle/>
          <a:p>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181EC7A-7220-49B0-A1C5-627A2F7FCD0D}" type="datetime1">
              <a:rPr lang="en-US" smtClean="0"/>
              <a:pPr/>
              <a:t>9/19/2014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28671B89-C43A-472F-B4EF-A8A493A2ED9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D8C89F-265D-4892-BE37-02461F7AA0D7}" type="datetime1">
              <a:rPr lang="en-US" smtClean="0"/>
              <a:pPr/>
              <a:t>9/19/2014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28671B89-C43A-472F-B4EF-A8A493A2ED9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E67A01D-3AF6-4FAA-9D90-E49341B1217B}" type="datetime1">
              <a:rPr lang="en-US" smtClean="0"/>
              <a:pPr/>
              <a:t>9/19/2014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28671B89-C43A-472F-B4EF-A8A493A2ED92}" type="slidenum">
              <a:rPr lang="en-US" smtClean="0"/>
              <a:pPr/>
              <a:t>‹#›</a:t>
            </a:fld>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Date Placeholder 11"/>
          <p:cNvSpPr>
            <a:spLocks noGrp="1"/>
          </p:cNvSpPr>
          <p:nvPr>
            <p:ph type="dt" sz="half" idx="10"/>
          </p:nvPr>
        </p:nvSpPr>
        <p:spPr>
          <a:xfrm>
            <a:off x="6248400" y="6248400"/>
            <a:ext cx="2667000" cy="365125"/>
          </a:xfrm>
        </p:spPr>
        <p:txBody>
          <a:bodyPr rtlCol="0"/>
          <a:lstStyle/>
          <a:p>
            <a:fld id="{8E08F881-D919-43EF-9BEC-DD6C3FFBF61A}" type="datetime1">
              <a:rPr lang="en-US" smtClean="0"/>
              <a:pPr/>
              <a:t>9/19/2014</a:t>
            </a:fld>
            <a:endParaRPr lang="en-US"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28671B89-C43A-472F-B4EF-A8A493A2ED92}" type="slidenum">
              <a:rPr lang="en-US" smtClean="0"/>
              <a:pPr/>
              <a:t>‹#›</a:t>
            </a:fld>
            <a:endParaRPr lang="en-US" dirty="0"/>
          </a:p>
        </p:txBody>
      </p:sp>
      <p:sp>
        <p:nvSpPr>
          <p:cNvPr id="14" name="Footer Placeholder 13"/>
          <p:cNvSpPr>
            <a:spLocks noGrp="1"/>
          </p:cNvSpPr>
          <p:nvPr>
            <p:ph type="ftr" sz="quarter" idx="12"/>
          </p:nvPr>
        </p:nvSpPr>
        <p:spPr>
          <a:xfrm>
            <a:off x="1600200" y="6248206"/>
            <a:ext cx="4572000" cy="365125"/>
          </a:xfrm>
        </p:spPr>
        <p:txBody>
          <a:bodyPr rtlCol="0"/>
          <a:lstStyle/>
          <a:p>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dirty="0"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t">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BBCF6EDF-64B1-4ECA-BD66-E5B259803894}" type="datetime1">
              <a:rPr lang="en-US" smtClean="0"/>
              <a:pPr/>
              <a:t>9/19/2014</a:t>
            </a:fld>
            <a:endParaRPr lang="en-US"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28671B89-C43A-472F-B4EF-A8A493A2ED9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200" b="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371601" y="2743200"/>
            <a:ext cx="6629400" cy="1673225"/>
          </a:xfrm>
        </p:spPr>
        <p:txBody>
          <a:bodyPr>
            <a:normAutofit/>
          </a:bodyPr>
          <a:lstStyle/>
          <a:p>
            <a:r>
              <a:rPr lang="en-US" sz="2400" b="1" dirty="0" smtClean="0"/>
              <a:t>Donald F. Larson</a:t>
            </a:r>
          </a:p>
          <a:p>
            <a:r>
              <a:rPr lang="en-US" sz="1900" b="1" dirty="0"/>
              <a:t>Food Price Volatility, Food Security and Trade Policy </a:t>
            </a:r>
            <a:r>
              <a:rPr lang="en-US" sz="1900" b="1" dirty="0" smtClean="0"/>
              <a:t>Conference</a:t>
            </a:r>
          </a:p>
          <a:p>
            <a:pPr algn="r"/>
            <a:r>
              <a:rPr lang="en-US" sz="1900" b="1" dirty="0" smtClean="0"/>
              <a:t>September 18, 2014</a:t>
            </a:r>
          </a:p>
          <a:p>
            <a:pPr algn="r"/>
            <a:r>
              <a:rPr lang="en-US" sz="1900" b="1" dirty="0" smtClean="0"/>
              <a:t>Washington</a:t>
            </a:r>
            <a:endParaRPr lang="en-US" sz="1900" b="1" dirty="0"/>
          </a:p>
        </p:txBody>
      </p:sp>
      <p:sp>
        <p:nvSpPr>
          <p:cNvPr id="3" name="Title 2"/>
          <p:cNvSpPr>
            <a:spLocks noGrp="1"/>
          </p:cNvSpPr>
          <p:nvPr>
            <p:ph type="title"/>
          </p:nvPr>
        </p:nvSpPr>
        <p:spPr/>
        <p:txBody>
          <a:bodyPr>
            <a:normAutofit fontScale="90000"/>
          </a:bodyPr>
          <a:lstStyle/>
          <a:p>
            <a:pPr algn="ctr"/>
            <a:r>
              <a:rPr lang="en-US" sz="3200" dirty="0" smtClean="0"/>
              <a:t>Comments on Optimal trade and storage policies: Issues for the concerned policy advisor</a:t>
            </a:r>
            <a:endParaRPr lang="en-US" sz="3200" dirty="0"/>
          </a:p>
        </p:txBody>
      </p:sp>
      <p:sp>
        <p:nvSpPr>
          <p:cNvPr id="4" name="Slide Number Placeholder 3"/>
          <p:cNvSpPr>
            <a:spLocks noGrp="1"/>
          </p:cNvSpPr>
          <p:nvPr>
            <p:ph type="sldNum" sz="quarter" idx="11"/>
          </p:nvPr>
        </p:nvSpPr>
        <p:spPr/>
        <p:txBody>
          <a:bodyPr/>
          <a:lstStyle/>
          <a:p>
            <a:fld id="{28671B89-C43A-472F-B4EF-A8A493A2ED92}" type="slidenum">
              <a:rPr lang="en-US" smtClean="0"/>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Final thoughts on the benefits </a:t>
            </a:r>
            <a:r>
              <a:rPr lang="en-US" dirty="0"/>
              <a:t>of managing consequences of volatility rather than managing prices</a:t>
            </a:r>
            <a:br>
              <a:rPr lang="en-US" dirty="0"/>
            </a:br>
            <a:r>
              <a:rPr lang="en-US" dirty="0" smtClean="0"/>
              <a:t>…</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fld id="{28671B89-C43A-472F-B4EF-A8A493A2ED92}" type="slidenum">
              <a:rPr lang="en-US" smtClean="0"/>
              <a:pPr/>
              <a:t>10</a:t>
            </a:fld>
            <a:endParaRPr lang="en-US" dirty="0"/>
          </a:p>
        </p:txBody>
      </p:sp>
      <p:sp>
        <p:nvSpPr>
          <p:cNvPr id="4" name="Content Placeholder 3"/>
          <p:cNvSpPr>
            <a:spLocks noGrp="1"/>
          </p:cNvSpPr>
          <p:nvPr>
            <p:ph sz="quarter" idx="1"/>
          </p:nvPr>
        </p:nvSpPr>
        <p:spPr/>
        <p:txBody>
          <a:bodyPr/>
          <a:lstStyle/>
          <a:p>
            <a:r>
              <a:rPr lang="en-US" dirty="0" smtClean="0"/>
              <a:t>Safety nets are a general tool to address multiple sources of income risk</a:t>
            </a:r>
          </a:p>
          <a:p>
            <a:pPr lvl="1"/>
            <a:r>
              <a:rPr lang="en-US" dirty="0" smtClean="0"/>
              <a:t>Risks originating from a single commodity leaves households exposed to remaining risks</a:t>
            </a:r>
          </a:p>
          <a:p>
            <a:r>
              <a:rPr lang="en-US" dirty="0" smtClean="0"/>
              <a:t>Targeting usually makes safety nets much cheaper to operate than public storage</a:t>
            </a:r>
          </a:p>
          <a:p>
            <a:r>
              <a:rPr lang="en-US" dirty="0" smtClean="0"/>
              <a:t>Targeting also mitigates crowding out of private storage and private insurance</a:t>
            </a:r>
            <a:endParaRPr lang="en-US" dirty="0"/>
          </a:p>
        </p:txBody>
      </p:sp>
    </p:spTree>
    <p:extLst>
      <p:ext uri="{BB962C8B-B14F-4D97-AF65-F5344CB8AC3E}">
        <p14:creationId xmlns:p14="http://schemas.microsoft.com/office/powerpoint/2010/main" val="3233239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Disclosure: Big Fan</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28671B89-C43A-472F-B4EF-A8A493A2ED92}" type="slidenum">
              <a:rPr lang="en-US" smtClean="0"/>
              <a:pPr/>
              <a:t>2</a:t>
            </a:fld>
            <a:endParaRPr lang="en-US" dirty="0"/>
          </a:p>
        </p:txBody>
      </p:sp>
      <p:sp>
        <p:nvSpPr>
          <p:cNvPr id="6" name="Content Placeholder 5"/>
          <p:cNvSpPr>
            <a:spLocks noGrp="1"/>
          </p:cNvSpPr>
          <p:nvPr>
            <p:ph sz="quarter" idx="1"/>
          </p:nvPr>
        </p:nvSpPr>
        <p:spPr/>
        <p:txBody>
          <a:bodyPr>
            <a:normAutofit fontScale="62500" lnSpcReduction="20000"/>
          </a:bodyPr>
          <a:lstStyle/>
          <a:p>
            <a:r>
              <a:rPr lang="en-US" sz="3200" dirty="0" smtClean="0"/>
              <a:t>Long history, but short list of practitioners</a:t>
            </a:r>
          </a:p>
          <a:p>
            <a:pPr lvl="1"/>
            <a:r>
              <a:rPr lang="en-US" dirty="0" smtClean="0"/>
              <a:t>Gustafson, </a:t>
            </a:r>
            <a:r>
              <a:rPr lang="en-US" dirty="0"/>
              <a:t>Robert L. 1958. “Implications of Recent Research on Optimal Storage Rules.” Journal of Farm Economics </a:t>
            </a:r>
            <a:r>
              <a:rPr lang="en-US" dirty="0" smtClean="0"/>
              <a:t>40(2</a:t>
            </a:r>
            <a:r>
              <a:rPr lang="en-US" dirty="0"/>
              <a:t>): 290–300</a:t>
            </a:r>
            <a:r>
              <a:rPr lang="en-US" dirty="0" smtClean="0"/>
              <a:t>.</a:t>
            </a:r>
          </a:p>
          <a:p>
            <a:pPr lvl="1"/>
            <a:r>
              <a:rPr lang="en-US" dirty="0"/>
              <a:t>Gardner, Bruce L. 1979. Optimal Stockpiling of Grain. Lexington, Massachusetts: Lexington Books</a:t>
            </a:r>
            <a:r>
              <a:rPr lang="en-US" dirty="0" smtClean="0"/>
              <a:t>.</a:t>
            </a:r>
          </a:p>
          <a:p>
            <a:pPr lvl="1"/>
            <a:r>
              <a:rPr lang="en-US" dirty="0"/>
              <a:t>Wright, Brian D., and Jeffrey C. Williams. 1982. “The Economic Role of Commodity Storage.” The Economic Journal 92 (367): 596–614.</a:t>
            </a:r>
          </a:p>
          <a:p>
            <a:pPr lvl="1"/>
            <a:r>
              <a:rPr lang="en-US" dirty="0"/>
              <a:t>Miranda, Mario J., and Joseph W. </a:t>
            </a:r>
            <a:r>
              <a:rPr lang="en-US" dirty="0" err="1"/>
              <a:t>Glauber</a:t>
            </a:r>
            <a:r>
              <a:rPr lang="en-US" dirty="0"/>
              <a:t>. 1995. “Solving Stochastic Models of Competitive Storage and Trade by </a:t>
            </a:r>
            <a:r>
              <a:rPr lang="en-US" dirty="0" err="1"/>
              <a:t>Chebychev</a:t>
            </a:r>
            <a:r>
              <a:rPr lang="en-US" dirty="0"/>
              <a:t> Collocation Methods.” Agricultural and Resource Economics Review 24 (1): 70–77.</a:t>
            </a:r>
          </a:p>
          <a:p>
            <a:pPr lvl="1"/>
            <a:r>
              <a:rPr lang="en-US" dirty="0" err="1" smtClean="0"/>
              <a:t>Makki</a:t>
            </a:r>
            <a:r>
              <a:rPr lang="en-US" dirty="0"/>
              <a:t>, Shiva S., Luther G. </a:t>
            </a:r>
            <a:r>
              <a:rPr lang="en-US" dirty="0" err="1"/>
              <a:t>Tweeten</a:t>
            </a:r>
            <a:r>
              <a:rPr lang="en-US" dirty="0"/>
              <a:t>, and Mario J. Miranda. 1996. “Wheat Storage and Trade in an Efficient Global Market.” American Journal of Agricultural Economics 78 (4): 879–890.</a:t>
            </a:r>
            <a:endParaRPr lang="en-US" dirty="0" smtClean="0"/>
          </a:p>
          <a:p>
            <a:pPr lvl="1"/>
            <a:r>
              <a:rPr lang="en-US" dirty="0" smtClean="0"/>
              <a:t>Wright</a:t>
            </a:r>
            <a:r>
              <a:rPr lang="en-US" dirty="0"/>
              <a:t>, Brian D., and Carlo </a:t>
            </a:r>
            <a:r>
              <a:rPr lang="en-US" dirty="0" err="1"/>
              <a:t>Cafiero</a:t>
            </a:r>
            <a:r>
              <a:rPr lang="en-US" dirty="0"/>
              <a:t>. 2011. “Grain reserves and food security in the Middle East and North Africa.” Food Security 3 (Supplement 1): 61–76</a:t>
            </a:r>
            <a:r>
              <a:rPr lang="en-US" dirty="0" smtClean="0"/>
              <a:t>.</a:t>
            </a:r>
          </a:p>
          <a:p>
            <a:pPr lvl="1"/>
            <a:r>
              <a:rPr lang="en-US" dirty="0" smtClean="0"/>
              <a:t>Larson, Donald F. , </a:t>
            </a:r>
            <a:r>
              <a:rPr lang="en-US" dirty="0"/>
              <a:t>Julian </a:t>
            </a:r>
            <a:r>
              <a:rPr lang="en-US" dirty="0" err="1"/>
              <a:t>Lampietti</a:t>
            </a:r>
            <a:r>
              <a:rPr lang="en-US" dirty="0"/>
              <a:t>, Christophe </a:t>
            </a:r>
            <a:r>
              <a:rPr lang="en-US" dirty="0" err="1"/>
              <a:t>Gouel</a:t>
            </a:r>
            <a:r>
              <a:rPr lang="en-US" dirty="0"/>
              <a:t>, Carlo </a:t>
            </a:r>
            <a:r>
              <a:rPr lang="en-US" dirty="0" err="1"/>
              <a:t>Cafiero</a:t>
            </a:r>
            <a:r>
              <a:rPr lang="en-US" dirty="0"/>
              <a:t>, and John </a:t>
            </a:r>
            <a:r>
              <a:rPr lang="en-US" dirty="0" smtClean="0"/>
              <a:t>Roberts. 2014. “Food </a:t>
            </a:r>
            <a:r>
              <a:rPr lang="en-US" dirty="0"/>
              <a:t>security and storage in the Middle East and </a:t>
            </a:r>
            <a:r>
              <a:rPr lang="en-US" dirty="0" smtClean="0"/>
              <a:t>North Africa.” World </a:t>
            </a:r>
            <a:r>
              <a:rPr lang="en-US" dirty="0"/>
              <a:t>Bank Economic Review 28(1), </a:t>
            </a:r>
            <a:r>
              <a:rPr lang="en-US" dirty="0" smtClean="0"/>
              <a:t>48-73.</a:t>
            </a:r>
            <a:endParaRPr lang="en-US" dirty="0"/>
          </a:p>
          <a:p>
            <a:pPr lvl="1"/>
            <a:endParaRPr lang="en-US" dirty="0"/>
          </a:p>
          <a:p>
            <a:pPr lvl="1"/>
            <a:endParaRPr lang="en-US" dirty="0"/>
          </a:p>
        </p:txBody>
      </p:sp>
    </p:spTree>
    <p:extLst>
      <p:ext uri="{BB962C8B-B14F-4D97-AF65-F5344CB8AC3E}">
        <p14:creationId xmlns:p14="http://schemas.microsoft.com/office/powerpoint/2010/main" val="4174536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How significant are the benefits?</a:t>
            </a:r>
            <a:endParaRPr lang="en-US" dirty="0"/>
          </a:p>
        </p:txBody>
      </p:sp>
      <mc:AlternateContent xmlns:mc="http://schemas.openxmlformats.org/markup-compatibility/2006" xmlns:a14="http://schemas.microsoft.com/office/drawing/2010/main">
        <mc:Choice Requires="a14">
          <p:sp>
            <p:nvSpPr>
              <p:cNvPr id="6" name="Content Placeholder 5"/>
              <p:cNvSpPr>
                <a:spLocks noGrp="1"/>
              </p:cNvSpPr>
              <p:nvPr>
                <p:ph sz="quarter" idx="1"/>
              </p:nvPr>
            </p:nvSpPr>
            <p:spPr>
              <a:xfrm>
                <a:off x="609600" y="1589567"/>
                <a:ext cx="4114800" cy="4572000"/>
              </a:xfrm>
            </p:spPr>
            <p:txBody>
              <a:bodyPr>
                <a:normAutofit fontScale="62500" lnSpcReduction="20000"/>
              </a:bodyPr>
              <a:lstStyle/>
              <a:p>
                <a:r>
                  <a:rPr lang="en-US" dirty="0" smtClean="0"/>
                  <a:t>Keep in mind that strategic storage and trade-based interventions are non targeted, so welfare benefits sum over a variety of individual/group effects</a:t>
                </a:r>
              </a:p>
              <a:p>
                <a:pPr lvl="1"/>
                <a:r>
                  <a:rPr lang="en-US" dirty="0" smtClean="0"/>
                  <a:t>U’’ is related to risk aversion</a:t>
                </a:r>
              </a:p>
              <a:p>
                <a:r>
                  <a:rPr lang="en-US" dirty="0" smtClean="0"/>
                  <a:t>Think of w as </a:t>
                </a:r>
              </a:p>
              <a:p>
                <a:pPr lvl="1"/>
                <a:r>
                  <a:rPr lang="en-US" dirty="0"/>
                  <a:t>P</a:t>
                </a:r>
                <a:r>
                  <a:rPr lang="en-US" dirty="0" smtClean="0"/>
                  <a:t>rice</a:t>
                </a:r>
              </a:p>
              <a:p>
                <a:pPr lvl="1"/>
                <a:r>
                  <a:rPr lang="en-US" dirty="0" smtClean="0"/>
                  <a:t>Food budget </a:t>
                </a:r>
                <a:endParaRPr lang="en-US" dirty="0"/>
              </a:p>
              <a:p>
                <a:pPr lvl="1"/>
                <a:r>
                  <a:rPr lang="en-US" dirty="0" smtClean="0"/>
                  <a:t>Wealth</a:t>
                </a:r>
              </a:p>
              <a:p>
                <a:r>
                  <a:rPr lang="en-US" dirty="0" smtClean="0"/>
                  <a:t>Generate welfare gain by reducing </a:t>
                </a:r>
                <a14:m>
                  <m:oMath xmlns:m="http://schemas.openxmlformats.org/officeDocument/2006/math">
                    <m:sSup>
                      <m:sSupPr>
                        <m:ctrlPr>
                          <a:rPr lang="en-US" i="1" smtClean="0">
                            <a:latin typeface="Cambria Math"/>
                          </a:rPr>
                        </m:ctrlPr>
                      </m:sSupPr>
                      <m:e>
                        <m:r>
                          <a:rPr lang="en-US" b="0" i="1" smtClean="0">
                            <a:latin typeface="Cambria Math"/>
                          </a:rPr>
                          <m:t>𝑒</m:t>
                        </m:r>
                      </m:e>
                      <m:sup>
                        <m:r>
                          <a:rPr lang="en-US" b="0" i="1" smtClean="0">
                            <a:latin typeface="Cambria Math"/>
                          </a:rPr>
                          <m:t>2</m:t>
                        </m:r>
                      </m:sup>
                    </m:sSup>
                  </m:oMath>
                </a14:m>
                <a:endParaRPr lang="en-US" dirty="0" smtClean="0"/>
              </a:p>
              <a:p>
                <a:r>
                  <a:rPr lang="en-US" dirty="0" smtClean="0"/>
                  <a:t>Staying in the world of non-targeted instruments, there is an addition to w that compensates volatility loss</a:t>
                </a:r>
              </a:p>
              <a:p>
                <a:pPr lvl="1"/>
                <a:r>
                  <a:rPr lang="en-US" dirty="0" smtClean="0"/>
                  <a:t>There is a level of consumer protection that on average compensates for volatile prices</a:t>
                </a:r>
              </a:p>
            </p:txBody>
          </p:sp>
        </mc:Choice>
        <mc:Fallback xmlns="">
          <p:sp>
            <p:nvSpPr>
              <p:cNvPr id="6" name="Content Placeholder 5"/>
              <p:cNvSpPr>
                <a:spLocks noGrp="1" noRot="1" noChangeAspect="1" noMove="1" noResize="1" noEditPoints="1" noAdjustHandles="1" noChangeArrowheads="1" noChangeShapeType="1" noTextEdit="1"/>
              </p:cNvSpPr>
              <p:nvPr>
                <p:ph sz="quarter" idx="1"/>
              </p:nvPr>
            </p:nvSpPr>
            <p:spPr>
              <a:xfrm>
                <a:off x="609600" y="1589567"/>
                <a:ext cx="4114800" cy="4572000"/>
              </a:xfrm>
              <a:blipFill rotWithShape="1">
                <a:blip r:embed="rId2"/>
                <a:stretch>
                  <a:fillRect t="-1733" r="-251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Content Placeholder 7"/>
              <p:cNvSpPr>
                <a:spLocks noGrp="1"/>
              </p:cNvSpPr>
              <p:nvPr>
                <p:ph sz="quarter" idx="2"/>
              </p:nvPr>
            </p:nvSpPr>
            <p:spPr>
              <a:xfrm>
                <a:off x="5105399" y="1589567"/>
                <a:ext cx="3625701" cy="4572000"/>
              </a:xfrm>
            </p:spPr>
            <p:txBody>
              <a:bodyPr>
                <a:normAutofit fontScale="62500" lnSpcReduction="20000"/>
              </a:bodyPr>
              <a:lstStyle/>
              <a:p>
                <a:r>
                  <a:rPr lang="en-US" dirty="0" smtClean="0">
                    <a:latin typeface="Cambria Math"/>
                  </a:rPr>
                  <a:t>Utility based evaluation a la Newberry and </a:t>
                </a:r>
                <a:r>
                  <a:rPr lang="en-US" dirty="0" err="1" smtClean="0">
                    <a:latin typeface="Cambria Math"/>
                  </a:rPr>
                  <a:t>Stiglitz</a:t>
                </a:r>
                <a:r>
                  <a:rPr lang="en-US" dirty="0" smtClean="0">
                    <a:latin typeface="Cambria Math"/>
                  </a:rPr>
                  <a:t> (1981)</a:t>
                </a:r>
              </a:p>
              <a:p>
                <a:pPr lvl="1"/>
                <a:r>
                  <a:rPr lang="en-US" sz="2300" dirty="0" smtClean="0">
                    <a:latin typeface="Cambria Math"/>
                  </a:rPr>
                  <a:t>Taylor expansion</a:t>
                </a:r>
              </a:p>
              <a:p>
                <a14:m>
                  <m:oMath xmlns:m="http://schemas.openxmlformats.org/officeDocument/2006/math">
                    <m:r>
                      <a:rPr lang="en-US" sz="2600" i="1">
                        <a:latin typeface="Cambria Math"/>
                      </a:rPr>
                      <m:t>𝑈</m:t>
                    </m:r>
                    <m:d>
                      <m:dPr>
                        <m:ctrlPr>
                          <a:rPr lang="en-US" sz="2600" i="1">
                            <a:latin typeface="Cambria Math"/>
                          </a:rPr>
                        </m:ctrlPr>
                      </m:dPr>
                      <m:e>
                        <m:r>
                          <a:rPr lang="en-US" sz="2600" i="1">
                            <a:latin typeface="Cambria Math"/>
                          </a:rPr>
                          <m:t>𝑤</m:t>
                        </m:r>
                        <m:r>
                          <a:rPr lang="en-US" sz="2600" i="1">
                            <a:latin typeface="Cambria Math"/>
                          </a:rPr>
                          <m:t>+</m:t>
                        </m:r>
                        <m:r>
                          <a:rPr lang="en-US" sz="2600" i="1">
                            <a:latin typeface="Cambria Math"/>
                          </a:rPr>
                          <m:t>𝑒</m:t>
                        </m:r>
                      </m:e>
                    </m:d>
                    <m:r>
                      <a:rPr lang="en-US" sz="2600" i="1">
                        <a:latin typeface="Cambria Math"/>
                        <a:ea typeface="Cambria Math"/>
                      </a:rPr>
                      <m:t>≅</m:t>
                    </m:r>
                    <m:r>
                      <a:rPr lang="en-US" sz="2600" i="1">
                        <a:latin typeface="Cambria Math"/>
                        <a:ea typeface="Cambria Math"/>
                      </a:rPr>
                      <m:t>𝑈</m:t>
                    </m:r>
                    <m:d>
                      <m:dPr>
                        <m:ctrlPr>
                          <a:rPr lang="en-US" sz="2600" i="1">
                            <a:latin typeface="Cambria Math"/>
                            <a:ea typeface="Cambria Math"/>
                          </a:rPr>
                        </m:ctrlPr>
                      </m:dPr>
                      <m:e>
                        <m:r>
                          <a:rPr lang="en-US" sz="2600" i="1">
                            <a:latin typeface="Cambria Math"/>
                            <a:ea typeface="Cambria Math"/>
                          </a:rPr>
                          <m:t>𝑤</m:t>
                        </m:r>
                      </m:e>
                    </m:d>
                    <m:r>
                      <a:rPr lang="en-US" sz="2600" b="0" i="1" smtClean="0">
                        <a:latin typeface="Cambria Math"/>
                        <a:ea typeface="Cambria Math"/>
                      </a:rPr>
                      <m:t>+</m:t>
                    </m:r>
                    <m:f>
                      <m:fPr>
                        <m:ctrlPr>
                          <a:rPr lang="en-US" sz="2600" i="1">
                            <a:latin typeface="Cambria Math"/>
                            <a:ea typeface="Cambria Math"/>
                          </a:rPr>
                        </m:ctrlPr>
                      </m:fPr>
                      <m:num>
                        <m:r>
                          <a:rPr lang="en-US" sz="2600" i="1">
                            <a:latin typeface="Cambria Math"/>
                            <a:ea typeface="Cambria Math"/>
                          </a:rPr>
                          <m:t>1</m:t>
                        </m:r>
                      </m:num>
                      <m:den>
                        <m:r>
                          <a:rPr lang="en-US" sz="2600" i="1">
                            <a:latin typeface="Cambria Math"/>
                            <a:ea typeface="Cambria Math"/>
                          </a:rPr>
                          <m:t>2</m:t>
                        </m:r>
                      </m:den>
                    </m:f>
                    <m:sSup>
                      <m:sSupPr>
                        <m:ctrlPr>
                          <a:rPr lang="en-US" sz="2600" i="1">
                            <a:latin typeface="Cambria Math"/>
                            <a:ea typeface="Cambria Math"/>
                          </a:rPr>
                        </m:ctrlPr>
                      </m:sSupPr>
                      <m:e>
                        <m:r>
                          <a:rPr lang="en-US" sz="2600" i="1">
                            <a:latin typeface="Cambria Math"/>
                            <a:ea typeface="Cambria Math"/>
                          </a:rPr>
                          <m:t>𝑈</m:t>
                        </m:r>
                        <m:r>
                          <a:rPr lang="en-US" sz="2600" b="0" i="1" smtClean="0">
                            <a:latin typeface="Cambria Math"/>
                            <a:ea typeface="Cambria Math"/>
                          </a:rPr>
                          <m:t>′</m:t>
                        </m:r>
                      </m:e>
                      <m:sup>
                        <m:r>
                          <a:rPr lang="en-US" sz="2600" i="1">
                            <a:latin typeface="Cambria Math"/>
                            <a:ea typeface="Cambria Math"/>
                          </a:rPr>
                          <m:t>′</m:t>
                        </m:r>
                      </m:sup>
                    </m:sSup>
                    <m:r>
                      <a:rPr lang="en-US" sz="2600" i="1">
                        <a:latin typeface="Cambria Math"/>
                        <a:ea typeface="Cambria Math"/>
                      </a:rPr>
                      <m:t>(</m:t>
                    </m:r>
                    <m:sSup>
                      <m:sSupPr>
                        <m:ctrlPr>
                          <a:rPr lang="en-US" sz="2600" i="1">
                            <a:latin typeface="Cambria Math"/>
                            <a:ea typeface="Cambria Math"/>
                          </a:rPr>
                        </m:ctrlPr>
                      </m:sSupPr>
                      <m:e>
                        <m:r>
                          <a:rPr lang="en-US" sz="2600" i="1">
                            <a:latin typeface="Cambria Math"/>
                            <a:ea typeface="Cambria Math"/>
                          </a:rPr>
                          <m:t>𝑒</m:t>
                        </m:r>
                      </m:e>
                      <m:sup>
                        <m:r>
                          <a:rPr lang="en-US" sz="2600" i="1">
                            <a:latin typeface="Cambria Math"/>
                            <a:ea typeface="Cambria Math"/>
                          </a:rPr>
                          <m:t>2</m:t>
                        </m:r>
                      </m:sup>
                    </m:sSup>
                    <m:r>
                      <a:rPr lang="en-US" sz="2600" i="1">
                        <a:latin typeface="Cambria Math"/>
                        <a:ea typeface="Cambria Math"/>
                      </a:rPr>
                      <m:t>)</m:t>
                    </m:r>
                  </m:oMath>
                </a14:m>
                <a:endParaRPr lang="en-US" sz="2600" dirty="0" smtClean="0"/>
              </a:p>
              <a:p>
                <a:r>
                  <a:rPr lang="en-US" sz="2600" dirty="0" smtClean="0"/>
                  <a:t>Utility = Level - volatility effect</a:t>
                </a:r>
                <a:endParaRPr lang="en-US" sz="2600" dirty="0"/>
              </a:p>
              <a:p>
                <a:endParaRPr lang="en-US" dirty="0"/>
              </a:p>
            </p:txBody>
          </p:sp>
        </mc:Choice>
        <mc:Fallback xmlns="">
          <p:sp>
            <p:nvSpPr>
              <p:cNvPr id="8" name="Content Placeholder 7"/>
              <p:cNvSpPr>
                <a:spLocks noGrp="1" noRot="1" noChangeAspect="1" noMove="1" noResize="1" noEditPoints="1" noAdjustHandles="1" noChangeArrowheads="1" noChangeShapeType="1" noTextEdit="1"/>
              </p:cNvSpPr>
              <p:nvPr>
                <p:ph sz="quarter" idx="2"/>
              </p:nvPr>
            </p:nvSpPr>
            <p:spPr>
              <a:xfrm>
                <a:off x="5105399" y="1589567"/>
                <a:ext cx="3625701" cy="4572000"/>
              </a:xfrm>
              <a:blipFill rotWithShape="1">
                <a:blip r:embed="rId3"/>
                <a:stretch>
                  <a:fillRect t="-2000"/>
                </a:stretch>
              </a:blipFill>
            </p:spPr>
            <p:txBody>
              <a:bodyPr/>
              <a:lstStyle/>
              <a:p>
                <a:r>
                  <a:rPr lang="en-US">
                    <a:noFill/>
                  </a:rPr>
                  <a:t> </a:t>
                </a:r>
              </a:p>
            </p:txBody>
          </p:sp>
        </mc:Fallback>
      </mc:AlternateContent>
      <p:sp>
        <p:nvSpPr>
          <p:cNvPr id="4" name="Slide Number Placeholder 3"/>
          <p:cNvSpPr>
            <a:spLocks noGrp="1"/>
          </p:cNvSpPr>
          <p:nvPr>
            <p:ph type="sldNum" sz="quarter" idx="16"/>
          </p:nvPr>
        </p:nvSpPr>
        <p:spPr/>
        <p:txBody>
          <a:bodyPr>
            <a:normAutofit fontScale="85000" lnSpcReduction="20000"/>
          </a:bodyPr>
          <a:lstStyle/>
          <a:p>
            <a:fld id="{28671B89-C43A-472F-B4EF-A8A493A2ED92}" type="slidenum">
              <a:rPr lang="en-US" smtClean="0"/>
              <a:pPr/>
              <a:t>3</a:t>
            </a:fld>
            <a:endParaRPr lang="en-US" dirty="0"/>
          </a:p>
        </p:txBody>
      </p:sp>
    </p:spTree>
    <p:extLst>
      <p:ext uri="{BB962C8B-B14F-4D97-AF65-F5344CB8AC3E}">
        <p14:creationId xmlns:p14="http://schemas.microsoft.com/office/powerpoint/2010/main" val="95979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sz="2700" dirty="0"/>
              <a:t>What is the right </a:t>
            </a:r>
            <a:r>
              <a:rPr lang="en-US" sz="2700" dirty="0" smtClean="0"/>
              <a:t>price to stabilize around?</a:t>
            </a:r>
            <a:r>
              <a:rPr lang="en-US" sz="2700" dirty="0"/>
              <a:t/>
            </a:r>
            <a:br>
              <a:rPr lang="en-US" sz="2700" dirty="0"/>
            </a:br>
            <a:r>
              <a:rPr lang="en-US" sz="2700" dirty="0"/>
              <a:t>What triggers stabilization </a:t>
            </a:r>
            <a:r>
              <a:rPr lang="en-US" sz="2700" dirty="0" smtClean="0"/>
              <a:t>instruments?</a:t>
            </a:r>
            <a:r>
              <a:rPr lang="en-US" dirty="0" smtClean="0"/>
              <a:t/>
            </a:r>
            <a:br>
              <a:rPr lang="en-US" dirty="0" smtClean="0"/>
            </a:br>
            <a:r>
              <a:rPr lang="en-US" sz="2200" dirty="0" smtClean="0"/>
              <a:t>Is an index value of 140 high?</a:t>
            </a:r>
            <a:endParaRPr lang="en-US" sz="2200" dirty="0"/>
          </a:p>
        </p:txBody>
      </p:sp>
      <p:sp>
        <p:nvSpPr>
          <p:cNvPr id="5" name="Slide Number Placeholder 4"/>
          <p:cNvSpPr>
            <a:spLocks noGrp="1"/>
          </p:cNvSpPr>
          <p:nvPr>
            <p:ph type="sldNum" sz="quarter" idx="16"/>
          </p:nvPr>
        </p:nvSpPr>
        <p:spPr/>
        <p:txBody>
          <a:bodyPr>
            <a:normAutofit fontScale="85000" lnSpcReduction="20000"/>
          </a:bodyPr>
          <a:lstStyle/>
          <a:p>
            <a:fld id="{28671B89-C43A-472F-B4EF-A8A493A2ED92}" type="slidenum">
              <a:rPr lang="en-US" smtClean="0"/>
              <a:pPr/>
              <a:t>4</a:t>
            </a:fld>
            <a:endParaRPr lang="en-US" dirty="0"/>
          </a:p>
        </p:txBody>
      </p:sp>
      <p:sp>
        <p:nvSpPr>
          <p:cNvPr id="7" name="Text Placeholder 6"/>
          <p:cNvSpPr>
            <a:spLocks noGrp="1"/>
          </p:cNvSpPr>
          <p:nvPr>
            <p:ph type="body" sz="quarter" idx="1"/>
          </p:nvPr>
        </p:nvSpPr>
        <p:spPr/>
        <p:txBody>
          <a:bodyPr/>
          <a:lstStyle/>
          <a:p>
            <a:r>
              <a:rPr lang="en-US" dirty="0" smtClean="0"/>
              <a:t>Judgment based on 2005-2009</a:t>
            </a:r>
            <a:endParaRPr lang="en-US" dirty="0"/>
          </a:p>
        </p:txBody>
      </p:sp>
      <p:sp>
        <p:nvSpPr>
          <p:cNvPr id="9" name="Text Placeholder 8"/>
          <p:cNvSpPr>
            <a:spLocks noGrp="1"/>
          </p:cNvSpPr>
          <p:nvPr>
            <p:ph type="body" sz="quarter" idx="3"/>
          </p:nvPr>
        </p:nvSpPr>
        <p:spPr/>
        <p:txBody>
          <a:bodyPr/>
          <a:lstStyle/>
          <a:p>
            <a:r>
              <a:rPr lang="en-US" dirty="0" smtClean="0"/>
              <a:t>Judgment based on 2007-2012</a:t>
            </a:r>
            <a:endParaRPr lang="en-US" dirty="0"/>
          </a:p>
        </p:txBody>
      </p:sp>
      <p:graphicFrame>
        <p:nvGraphicFramePr>
          <p:cNvPr id="11" name="Content Placeholder 10"/>
          <p:cNvGraphicFramePr>
            <a:graphicFrameLocks noGrp="1"/>
          </p:cNvGraphicFramePr>
          <p:nvPr>
            <p:ph sz="quarter" idx="2"/>
          </p:nvPr>
        </p:nvGraphicFramePr>
        <p:xfrm>
          <a:off x="609600" y="2438400"/>
          <a:ext cx="3886200" cy="3581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ontent Placeholder 11"/>
          <p:cNvGraphicFramePr>
            <a:graphicFrameLocks noGrp="1"/>
          </p:cNvGraphicFramePr>
          <p:nvPr>
            <p:ph sz="quarter" idx="4"/>
          </p:nvPr>
        </p:nvGraphicFramePr>
        <p:xfrm>
          <a:off x="4800600" y="2438400"/>
          <a:ext cx="3886200" cy="3581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3428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800" dirty="0" smtClean="0"/>
              <a:t>Model can formalize a solution to the right price problem, but a validated model should replicate a sensible distribution</a:t>
            </a:r>
            <a:br>
              <a:rPr lang="en-US" sz="1800" dirty="0" smtClean="0"/>
            </a:br>
            <a:r>
              <a:rPr lang="en-US" sz="1800" dirty="0" smtClean="0"/>
              <a:t>Conversely, the validity of the model is anchored to the implicit price distribution it generates as a baseline</a:t>
            </a:r>
            <a:endParaRPr lang="en-US" sz="1800" dirty="0"/>
          </a:p>
        </p:txBody>
      </p:sp>
      <p:sp>
        <p:nvSpPr>
          <p:cNvPr id="5" name="Slide Number Placeholder 4"/>
          <p:cNvSpPr>
            <a:spLocks noGrp="1"/>
          </p:cNvSpPr>
          <p:nvPr>
            <p:ph type="sldNum" sz="quarter" idx="16"/>
          </p:nvPr>
        </p:nvSpPr>
        <p:spPr/>
        <p:txBody>
          <a:bodyPr>
            <a:normAutofit fontScale="85000" lnSpcReduction="20000"/>
          </a:bodyPr>
          <a:lstStyle/>
          <a:p>
            <a:fld id="{28671B89-C43A-472F-B4EF-A8A493A2ED92}" type="slidenum">
              <a:rPr lang="en-US" smtClean="0"/>
              <a:pPr/>
              <a:t>5</a:t>
            </a:fld>
            <a:endParaRPr lang="en-US" dirty="0"/>
          </a:p>
        </p:txBody>
      </p:sp>
      <p:sp>
        <p:nvSpPr>
          <p:cNvPr id="6" name="Text Placeholder 5"/>
          <p:cNvSpPr>
            <a:spLocks noGrp="1"/>
          </p:cNvSpPr>
          <p:nvPr>
            <p:ph type="body" sz="quarter" idx="1"/>
          </p:nvPr>
        </p:nvSpPr>
        <p:spPr/>
        <p:txBody>
          <a:bodyPr>
            <a:normAutofit lnSpcReduction="10000"/>
          </a:bodyPr>
          <a:lstStyle/>
          <a:p>
            <a:r>
              <a:rPr lang="en-US" dirty="0" smtClean="0"/>
              <a:t>Three nominal price distributions from consecutive 20 periods</a:t>
            </a:r>
            <a:endParaRPr lang="en-US" dirty="0"/>
          </a:p>
        </p:txBody>
      </p:sp>
      <p:sp>
        <p:nvSpPr>
          <p:cNvPr id="7" name="Text Placeholder 6"/>
          <p:cNvSpPr>
            <a:spLocks noGrp="1"/>
          </p:cNvSpPr>
          <p:nvPr>
            <p:ph type="body" sz="quarter" idx="3"/>
          </p:nvPr>
        </p:nvSpPr>
        <p:spPr/>
        <p:txBody>
          <a:bodyPr/>
          <a:lstStyle/>
          <a:p>
            <a:r>
              <a:rPr lang="en-US" dirty="0" smtClean="0"/>
              <a:t>Three US CPI distributions</a:t>
            </a:r>
            <a:endParaRPr lang="en-US" dirty="0"/>
          </a:p>
        </p:txBody>
      </p:sp>
      <p:pic>
        <p:nvPicPr>
          <p:cNvPr id="1026" name="Picture 2"/>
          <p:cNvPicPr>
            <a:picLocks noGrp="1" noChangeAspect="1" noChangeArrowheads="1"/>
          </p:cNvPicPr>
          <p:nvPr>
            <p:ph sz="quarter" idx="2"/>
          </p:nvPr>
        </p:nvPicPr>
        <p:blipFill>
          <a:blip r:embed="rId2">
            <a:extLst>
              <a:ext uri="{28A0092B-C50C-407E-A947-70E740481C1C}">
                <a14:useLocalDpi xmlns:a14="http://schemas.microsoft.com/office/drawing/2010/main" val="0"/>
              </a:ext>
            </a:extLst>
          </a:blip>
          <a:srcRect/>
          <a:stretch>
            <a:fillRect/>
          </a:stretch>
        </p:blipFill>
        <p:spPr bwMode="auto">
          <a:xfrm>
            <a:off x="609600" y="2804742"/>
            <a:ext cx="3886200" cy="28487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Grp="1" noChangeAspect="1" noChangeArrowheads="1"/>
          </p:cNvPicPr>
          <p:nvPr>
            <p:ph sz="quarter" idx="4"/>
          </p:nvPr>
        </p:nvPicPr>
        <p:blipFill>
          <a:blip r:embed="rId3">
            <a:extLst>
              <a:ext uri="{28A0092B-C50C-407E-A947-70E740481C1C}">
                <a14:useLocalDpi xmlns:a14="http://schemas.microsoft.com/office/drawing/2010/main" val="0"/>
              </a:ext>
            </a:extLst>
          </a:blip>
          <a:srcRect/>
          <a:stretch>
            <a:fillRect/>
          </a:stretch>
        </p:blipFill>
        <p:spPr bwMode="auto">
          <a:xfrm>
            <a:off x="4800600" y="2804742"/>
            <a:ext cx="3886200" cy="28487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38053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normAutofit/>
          </a:bodyPr>
          <a:lstStyle/>
          <a:p>
            <a:r>
              <a:rPr lang="en-US" sz="3200" dirty="0" smtClean="0"/>
              <a:t>Exchange rates matter too</a:t>
            </a:r>
            <a:endParaRPr lang="en-US" sz="3200" dirty="0"/>
          </a:p>
        </p:txBody>
      </p:sp>
      <p:sp>
        <p:nvSpPr>
          <p:cNvPr id="5" name="Slide Number Placeholder 4"/>
          <p:cNvSpPr>
            <a:spLocks noGrp="1"/>
          </p:cNvSpPr>
          <p:nvPr>
            <p:ph type="sldNum" sz="quarter" idx="12"/>
          </p:nvPr>
        </p:nvSpPr>
        <p:spPr/>
        <p:txBody>
          <a:bodyPr>
            <a:normAutofit fontScale="85000" lnSpcReduction="20000"/>
          </a:bodyPr>
          <a:lstStyle/>
          <a:p>
            <a:fld id="{28671B89-C43A-472F-B4EF-A8A493A2ED92}" type="slidenum">
              <a:rPr lang="en-US" smtClean="0"/>
              <a:pPr/>
              <a:t>6</a:t>
            </a:fld>
            <a:endParaRPr lang="en-US" dirty="0"/>
          </a:p>
        </p:txBody>
      </p:sp>
      <p:sp>
        <p:nvSpPr>
          <p:cNvPr id="12" name="Text Placeholder 11"/>
          <p:cNvSpPr>
            <a:spLocks noGrp="1"/>
          </p:cNvSpPr>
          <p:nvPr>
            <p:ph type="body" idx="2"/>
          </p:nvPr>
        </p:nvSpPr>
        <p:spPr/>
        <p:txBody>
          <a:bodyPr/>
          <a:lstStyle/>
          <a:p>
            <a:r>
              <a:rPr lang="en-US" dirty="0" smtClean="0"/>
              <a:t>IMF’s real exchange rate index for India</a:t>
            </a:r>
            <a:endParaRPr lang="en-US" dirty="0"/>
          </a:p>
        </p:txBody>
      </p:sp>
      <p:pic>
        <p:nvPicPr>
          <p:cNvPr id="2050"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tretch>
            <a:fillRect/>
          </a:stretch>
        </p:blipFill>
        <p:spPr bwMode="auto">
          <a:xfrm>
            <a:off x="2651957" y="1828800"/>
            <a:ext cx="5474781" cy="401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24984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problems…</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fld id="{28671B89-C43A-472F-B4EF-A8A493A2ED92}" type="slidenum">
              <a:rPr lang="en-US" smtClean="0"/>
              <a:pPr/>
              <a:t>7</a:t>
            </a:fld>
            <a:endParaRPr lang="en-US" dirty="0"/>
          </a:p>
        </p:txBody>
      </p:sp>
      <p:sp>
        <p:nvSpPr>
          <p:cNvPr id="4" name="Content Placeholder 3"/>
          <p:cNvSpPr>
            <a:spLocks noGrp="1"/>
          </p:cNvSpPr>
          <p:nvPr>
            <p:ph sz="quarter" idx="1"/>
          </p:nvPr>
        </p:nvSpPr>
        <p:spPr/>
        <p:txBody>
          <a:bodyPr>
            <a:normAutofit fontScale="77500" lnSpcReduction="20000"/>
          </a:bodyPr>
          <a:lstStyle/>
          <a:p>
            <a:r>
              <a:rPr lang="en-US" dirty="0" smtClean="0"/>
              <a:t>Limitation of resources</a:t>
            </a:r>
          </a:p>
          <a:p>
            <a:pPr lvl="1"/>
            <a:r>
              <a:rPr lang="en-US" dirty="0"/>
              <a:t>Sooner or later a string of high prices low prices will exhaust stocks, exhaust funds for buying stocks, or exhaust capacity to </a:t>
            </a:r>
            <a:r>
              <a:rPr lang="en-US" dirty="0" smtClean="0"/>
              <a:t>store</a:t>
            </a:r>
          </a:p>
          <a:p>
            <a:r>
              <a:rPr lang="en-US" dirty="0" smtClean="0"/>
              <a:t>Political economy</a:t>
            </a:r>
          </a:p>
          <a:p>
            <a:pPr lvl="1"/>
            <a:r>
              <a:rPr lang="en-US" dirty="0"/>
              <a:t>Given the uncertainty of what the “right price” is, policy makers have to </a:t>
            </a:r>
            <a:r>
              <a:rPr lang="en-US" dirty="0" smtClean="0"/>
              <a:t>resist groups </a:t>
            </a:r>
            <a:r>
              <a:rPr lang="en-US" dirty="0"/>
              <a:t>pushing the intervention </a:t>
            </a:r>
            <a:r>
              <a:rPr lang="en-US" dirty="0" smtClean="0"/>
              <a:t>instruments in their favor</a:t>
            </a:r>
            <a:endParaRPr lang="en-US" dirty="0"/>
          </a:p>
          <a:p>
            <a:pPr lvl="1"/>
            <a:r>
              <a:rPr lang="en-US" dirty="0" smtClean="0"/>
              <a:t>Corollary: If policy makers feel compelled to pick second-best solutions, will they run the stabilization program in accordance with model principles</a:t>
            </a:r>
            <a:endParaRPr lang="en-US" dirty="0"/>
          </a:p>
          <a:p>
            <a:pPr lvl="1"/>
            <a:r>
              <a:rPr lang="en-US" dirty="0" smtClean="0"/>
              <a:t>Co-ordination failures</a:t>
            </a:r>
          </a:p>
          <a:p>
            <a:r>
              <a:rPr lang="en-US" dirty="0" smtClean="0"/>
              <a:t>No sunset clause</a:t>
            </a:r>
          </a:p>
          <a:p>
            <a:pPr lvl="1"/>
            <a:r>
              <a:rPr lang="en-US" dirty="0" smtClean="0"/>
              <a:t>Disorderly demise – due to resource failure – causes its own chaos</a:t>
            </a:r>
            <a:endParaRPr lang="en-US" dirty="0"/>
          </a:p>
          <a:p>
            <a:pPr lvl="1"/>
            <a:endParaRPr lang="en-US" dirty="0" smtClean="0"/>
          </a:p>
          <a:p>
            <a:pPr lvl="1"/>
            <a:endParaRPr lang="en-US" dirty="0"/>
          </a:p>
        </p:txBody>
      </p:sp>
    </p:spTree>
    <p:extLst>
      <p:ext uri="{BB962C8B-B14F-4D97-AF65-F5344CB8AC3E}">
        <p14:creationId xmlns:p14="http://schemas.microsoft.com/office/powerpoint/2010/main" val="11059809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Tough lessons on global coordination:</a:t>
            </a:r>
            <a:br>
              <a:rPr lang="en-US" dirty="0" smtClean="0"/>
            </a:br>
            <a:r>
              <a:rPr lang="en-US" dirty="0" smtClean="0"/>
              <a:t>International agreements to stabilize commodity prices</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fld id="{28671B89-C43A-472F-B4EF-A8A493A2ED92}" type="slidenum">
              <a:rPr lang="en-US" smtClean="0"/>
              <a:pPr/>
              <a:t>8</a:t>
            </a:fld>
            <a:endParaRPr lang="en-US" dirty="0"/>
          </a:p>
        </p:txBody>
      </p:sp>
      <p:pic>
        <p:nvPicPr>
          <p:cNvPr id="32776" name="Picture 8"/>
          <p:cNvPicPr>
            <a:picLocks noGrp="1" noChangeAspect="1" noChangeArrowheads="1"/>
          </p:cNvPicPr>
          <p:nvPr>
            <p:ph sz="quarter" idx="1"/>
          </p:nvPr>
        </p:nvPicPr>
        <p:blipFill>
          <a:blip r:embed="rId2" cstate="print"/>
          <a:srcRect/>
          <a:stretch>
            <a:fillRect/>
          </a:stretch>
        </p:blipFill>
        <p:spPr bwMode="auto">
          <a:xfrm>
            <a:off x="338308" y="2286000"/>
            <a:ext cx="8805692" cy="2743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381000"/>
            <a:ext cx="8153400" cy="838200"/>
          </a:xfrm>
        </p:spPr>
        <p:txBody>
          <a:bodyPr>
            <a:normAutofit/>
          </a:bodyPr>
          <a:lstStyle/>
          <a:p>
            <a:r>
              <a:rPr lang="en-US" sz="2400" dirty="0" smtClean="0"/>
              <a:t>Tough lessons on national </a:t>
            </a:r>
            <a:r>
              <a:rPr lang="en-US" sz="2400" smtClean="0"/>
              <a:t>and hedged </a:t>
            </a:r>
            <a:r>
              <a:rPr lang="en-US" sz="2400" dirty="0" smtClean="0"/>
              <a:t>programs:</a:t>
            </a:r>
            <a:br>
              <a:rPr lang="en-US" sz="2400" dirty="0" smtClean="0"/>
            </a:br>
            <a:r>
              <a:rPr lang="en-US" sz="2400" dirty="0" smtClean="0"/>
              <a:t>Headlines from past commodity stabilization schemes</a:t>
            </a:r>
            <a:endParaRPr lang="en-US" sz="2400" dirty="0"/>
          </a:p>
        </p:txBody>
      </p:sp>
      <p:sp>
        <p:nvSpPr>
          <p:cNvPr id="3" name="Slide Number Placeholder 2"/>
          <p:cNvSpPr>
            <a:spLocks noGrp="1"/>
          </p:cNvSpPr>
          <p:nvPr>
            <p:ph type="sldNum" sz="quarter" idx="12"/>
          </p:nvPr>
        </p:nvSpPr>
        <p:spPr/>
        <p:txBody>
          <a:bodyPr>
            <a:normAutofit fontScale="85000" lnSpcReduction="20000"/>
          </a:bodyPr>
          <a:lstStyle/>
          <a:p>
            <a:fld id="{28671B89-C43A-472F-B4EF-A8A493A2ED92}" type="slidenum">
              <a:rPr lang="en-US" smtClean="0"/>
              <a:pPr/>
              <a:t>9</a:t>
            </a:fld>
            <a:endParaRPr lang="en-US" dirty="0"/>
          </a:p>
        </p:txBody>
      </p:sp>
      <p:sp>
        <p:nvSpPr>
          <p:cNvPr id="4" name="Content Placeholder 3"/>
          <p:cNvSpPr>
            <a:spLocks noGrp="1"/>
          </p:cNvSpPr>
          <p:nvPr>
            <p:ph sz="quarter" idx="4294967295"/>
          </p:nvPr>
        </p:nvSpPr>
        <p:spPr>
          <a:xfrm>
            <a:off x="304800" y="1600200"/>
            <a:ext cx="8686800" cy="5257800"/>
          </a:xfrm>
        </p:spPr>
        <p:txBody>
          <a:bodyPr>
            <a:normAutofit fontScale="62500" lnSpcReduction="20000"/>
          </a:bodyPr>
          <a:lstStyle/>
          <a:p>
            <a:r>
              <a:rPr lang="en-US" b="1" dirty="0" smtClean="0"/>
              <a:t>Cheese Giveaway Churning USDA Weighs Ways of Slicing Surplus</a:t>
            </a:r>
          </a:p>
          <a:p>
            <a:pPr lvl="1"/>
            <a:r>
              <a:rPr lang="en-US" dirty="0" smtClean="0"/>
              <a:t>“The government is considering giving away 225 million pounds of surplus American cheese -- a pound apiece for every man, woman and child in the country.” </a:t>
            </a:r>
            <a:r>
              <a:rPr lang="en-US" b="1" dirty="0" smtClean="0"/>
              <a:t>Washington Post December 5, 1981 </a:t>
            </a:r>
            <a:r>
              <a:rPr lang="en-US" dirty="0" smtClean="0"/>
              <a:t>(Ward Sinclair)</a:t>
            </a:r>
          </a:p>
          <a:p>
            <a:r>
              <a:rPr lang="en-US" b="1" dirty="0" smtClean="0"/>
              <a:t>Tin Council In Crisis As London Trading Is Halted / Price support funds run out </a:t>
            </a:r>
          </a:p>
          <a:p>
            <a:pPr lvl="1"/>
            <a:r>
              <a:rPr lang="en-US" dirty="0" smtClean="0"/>
              <a:t>“Over the years, the buffer stock manager has defended the tin price by building up a stock pile of tin which now stands at more than 62,000 tonnes….” </a:t>
            </a:r>
            <a:r>
              <a:rPr lang="en-US" b="1" dirty="0" smtClean="0"/>
              <a:t>Financial Times October 25, 1985 </a:t>
            </a:r>
            <a:r>
              <a:rPr lang="en-US" dirty="0" smtClean="0"/>
              <a:t>(Stefan Wagstyl)</a:t>
            </a:r>
          </a:p>
          <a:p>
            <a:pPr lvl="1"/>
            <a:r>
              <a:rPr lang="en-US" dirty="0" smtClean="0"/>
              <a:t>“The ITC had incurred liabilities of …$1.4 billion to a host of bank and metal brokers.“ Ian Mallory (1990) American University International Law Review</a:t>
            </a:r>
          </a:p>
          <a:p>
            <a:pPr lvl="1"/>
            <a:r>
              <a:rPr lang="en-US" b="1" dirty="0" smtClean="0"/>
              <a:t>Malaysia Braced to Close Mines - Financial Times October 31, 1985</a:t>
            </a:r>
          </a:p>
          <a:p>
            <a:r>
              <a:rPr lang="en-US" b="1" dirty="0" smtClean="0"/>
              <a:t>Moscow Buys EC Butter at One-Fifteenth Its Cost</a:t>
            </a:r>
          </a:p>
          <a:p>
            <a:pPr lvl="1"/>
            <a:r>
              <a:rPr lang="en-US" b="1" dirty="0" smtClean="0"/>
              <a:t>“</a:t>
            </a:r>
            <a:r>
              <a:rPr lang="en-US" dirty="0" smtClean="0"/>
              <a:t>The European Commission yesterday announced that 200,000 tonnes of unwanted butter had been sold to the Soviet Union and predicted that the EC’s notorious butter ‘mountain’ would be cut in half this year.” </a:t>
            </a:r>
            <a:r>
              <a:rPr lang="en-US" b="1" dirty="0" smtClean="0"/>
              <a:t>Financial Times November 1987 (</a:t>
            </a:r>
            <a:r>
              <a:rPr lang="en-US" dirty="0" smtClean="0"/>
              <a:t>Tim Dickson)</a:t>
            </a:r>
          </a:p>
          <a:p>
            <a:r>
              <a:rPr lang="en-US" b="1" dirty="0" smtClean="0"/>
              <a:t>PM Signals End to Wool Price Scheme</a:t>
            </a:r>
          </a:p>
          <a:p>
            <a:pPr lvl="1"/>
            <a:r>
              <a:rPr lang="en-US" dirty="0" smtClean="0"/>
              <a:t>“The Prime Minister has signaled an end to the wool reserve price scheme.. Which ha seen the Australian Wool Corporation … run up a Government-guaranteed debt of $2.8 billion”  ($US 2.1 billion) “We’ve now got 4.8 million bales….” Prime Minister Hawke</a:t>
            </a:r>
          </a:p>
          <a:p>
            <a:pPr lvl="2"/>
            <a:r>
              <a:rPr lang="en-US" b="1" dirty="0" smtClean="0"/>
              <a:t>The Sydney Morning Herald February 11, 1991 </a:t>
            </a:r>
            <a:r>
              <a:rPr lang="en-US" dirty="0" smtClean="0"/>
              <a:t>(Paul Chamberlin)</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1640</TotalTime>
  <Words>933</Words>
  <Application>Microsoft Office PowerPoint</Application>
  <PresentationFormat>On-screen Show (4:3)</PresentationFormat>
  <Paragraphs>79</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Median</vt:lpstr>
      <vt:lpstr>Comments on Optimal trade and storage policies: Issues for the concerned policy advisor</vt:lpstr>
      <vt:lpstr>Disclosure: Big Fan</vt:lpstr>
      <vt:lpstr>How significant are the benefits?</vt:lpstr>
      <vt:lpstr>What is the right price to stabilize around? What triggers stabilization instruments? Is an index value of 140 high?</vt:lpstr>
      <vt:lpstr>Model can formalize a solution to the right price problem, but a validated model should replicate a sensible distribution Conversely, the validity of the model is anchored to the implicit price distribution it generates as a baseline</vt:lpstr>
      <vt:lpstr>Exchange rates matter too</vt:lpstr>
      <vt:lpstr>More problems…</vt:lpstr>
      <vt:lpstr>Tough lessons on global coordination: International agreements to stabilize commodity prices</vt:lpstr>
      <vt:lpstr>Tough lessons on national and hedged programs: Headlines from past commodity stabilization schemes</vt:lpstr>
      <vt:lpstr>Final thoughts on the benefits of managing consequences of volatility rather than managing prices …</vt:lpstr>
    </vt:vector>
  </TitlesOfParts>
  <Company>The World Bank Group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Grain Chain: Managing Wheat Imports in Arab Countries</dc:title>
  <dc:creator>SAMNSRE04</dc:creator>
  <cp:lastModifiedBy>Agnes R. Yaptenco</cp:lastModifiedBy>
  <cp:revision>204</cp:revision>
  <dcterms:created xsi:type="dcterms:W3CDTF">2011-10-03T14:49:25Z</dcterms:created>
  <dcterms:modified xsi:type="dcterms:W3CDTF">2014-09-19T19:03:20Z</dcterms:modified>
</cp:coreProperties>
</file>