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8" r:id="rId1"/>
  </p:sldMasterIdLst>
  <p:notesMasterIdLst>
    <p:notesMasterId r:id="rId8"/>
  </p:notesMasterIdLst>
  <p:handoutMasterIdLst>
    <p:handoutMasterId r:id="rId9"/>
  </p:handoutMasterIdLst>
  <p:sldIdLst>
    <p:sldId id="344" r:id="rId2"/>
    <p:sldId id="345" r:id="rId3"/>
    <p:sldId id="364" r:id="rId4"/>
    <p:sldId id="360" r:id="rId5"/>
    <p:sldId id="361" r:id="rId6"/>
    <p:sldId id="362" r:id="rId7"/>
  </p:sldIdLst>
  <p:sldSz cx="9144000" cy="6858000" type="screen4x3"/>
  <p:notesSz cx="6881813" cy="9296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99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859DA9-E006-4D9B-81BE-F9FCDEDF7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86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4185A4-8212-4403-BFE6-0EB357A29A51}" type="datetimeFigureOut">
              <a:rPr lang="en-US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793E56-CE22-4DA6-AF6D-525D3C64B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56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urpleswir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 rot="10800000" flipV="1">
            <a:off x="1824038" y="3441700"/>
            <a:ext cx="5529262" cy="63500"/>
          </a:xfrm>
          <a:prstGeom prst="rect">
            <a:avLst/>
          </a:prstGeom>
          <a:solidFill>
            <a:srgbClr val="C7A10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IFPRI Logo, Name &amp; Slogan e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31242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2728913"/>
            <a:ext cx="5486400" cy="579437"/>
          </a:xfrm>
        </p:spPr>
        <p:txBody>
          <a:bodyPr anchor="b"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1725"/>
            <a:ext cx="5486400" cy="427038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 sz="2200"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781800" y="6477000"/>
            <a:ext cx="20574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5A5D5A-59CF-4794-8B25-96A49C210EE3}" type="datetime2">
              <a:rPr lang="en-US"/>
              <a:pPr>
                <a:defRPr/>
              </a:pPr>
              <a:t>Friday, September 19, 2014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7654ED1-C6A0-4F88-9D31-E3000B0B1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57188"/>
            <a:ext cx="2019300" cy="5510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57188"/>
            <a:ext cx="5905500" cy="5510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0A5DC99-05FE-4205-8F36-5CA511B60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7188"/>
            <a:ext cx="8077200" cy="579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19200"/>
            <a:ext cx="8077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05D7878-9F77-410E-A6EF-DF828AB0C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7188"/>
            <a:ext cx="8077200" cy="579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39624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873065D-0E07-4C6C-875F-E7990F4DD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76F2D9D-0728-4EC1-B3FC-5CD71880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174E082-640C-442D-A460-0168FD45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1239662-056C-4B56-8227-A64379447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38AF8D9-1ACA-46FD-BFF8-359BB04B6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79F4F8A-E4AC-4FEA-A45D-BE69237DB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CAE876C-0747-43A4-AB65-350C9225D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63BF413-4DB2-446A-9584-FEE38C42B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CFD4F30-D371-4ABA-BA47-72EE4B5F1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rpleswirl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757863"/>
            <a:ext cx="9144000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57188"/>
            <a:ext cx="807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Slide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122B559-8389-4893-8206-7ADEAB11F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33400" y="1143000"/>
            <a:ext cx="8120063" cy="76200"/>
          </a:xfrm>
          <a:prstGeom prst="rect">
            <a:avLst/>
          </a:prstGeom>
          <a:solidFill>
            <a:srgbClr val="C7A10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533400" y="6477000"/>
            <a:ext cx="60960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9144">
            <a:spAutoFit/>
          </a:bodyPr>
          <a:lstStyle/>
          <a:p>
            <a:pPr algn="l">
              <a:defRPr/>
            </a:pPr>
            <a:r>
              <a:rPr lang="en-US"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INTERNATIONAL FOOD POLICY RESEARCH INSTITUTE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</p:sldLayoutIdLst>
  <p:transition spd="slow" advClick="0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6235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6235F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6235F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6235F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6235F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46235F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46235F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46235F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46235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7A10E"/>
        </a:buClr>
        <a:buChar char="•"/>
        <a:defRPr sz="2800">
          <a:solidFill>
            <a:srgbClr val="4623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7A10E"/>
        </a:buClr>
        <a:buChar char="•"/>
        <a:defRPr sz="2400">
          <a:solidFill>
            <a:srgbClr val="4623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7A10E"/>
        </a:buClr>
        <a:buChar char="•"/>
        <a:defRPr sz="2400">
          <a:solidFill>
            <a:srgbClr val="4623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7A10E"/>
        </a:buClr>
        <a:buChar char="•"/>
        <a:defRPr sz="2000">
          <a:solidFill>
            <a:srgbClr val="4623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7A10E"/>
        </a:buClr>
        <a:buChar char="•"/>
        <a:defRPr sz="2000">
          <a:solidFill>
            <a:srgbClr val="46235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7A10E"/>
        </a:buClr>
        <a:buChar char="•"/>
        <a:defRPr sz="2000">
          <a:solidFill>
            <a:srgbClr val="46235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7A10E"/>
        </a:buClr>
        <a:buChar char="•"/>
        <a:defRPr sz="2000">
          <a:solidFill>
            <a:srgbClr val="46235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7A10E"/>
        </a:buClr>
        <a:buChar char="•"/>
        <a:defRPr sz="2000">
          <a:solidFill>
            <a:srgbClr val="46235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7A10E"/>
        </a:buClr>
        <a:buChar char="•"/>
        <a:defRPr sz="2000">
          <a:solidFill>
            <a:srgbClr val="4623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752601"/>
            <a:ext cx="5486400" cy="155575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700" b="1" dirty="0" smtClean="0"/>
              <a:t>Comments </a:t>
            </a:r>
            <a:r>
              <a:rPr lang="en-US" sz="2700" b="1" dirty="0"/>
              <a:t>on presentation </a:t>
            </a:r>
            <a:r>
              <a:rPr lang="en-US" sz="2700" b="1" dirty="0" smtClean="0"/>
              <a:t>by </a:t>
            </a:r>
            <a:r>
              <a:rPr lang="en-US" sz="2700" b="1" dirty="0" err="1" smtClean="0"/>
              <a:t>Ruslan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Yemtsov</a:t>
            </a:r>
            <a:r>
              <a:rPr lang="en-US" sz="2700" b="1" dirty="0" smtClean="0"/>
              <a:t> and Ugo </a:t>
            </a:r>
            <a:r>
              <a:rPr lang="en-US" sz="2700" b="1" dirty="0" err="1" smtClean="0"/>
              <a:t>Gentilini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fr-FR" sz="1600" i="1" dirty="0"/>
              <a:t>Antoine </a:t>
            </a:r>
            <a:r>
              <a:rPr lang="en-US" sz="1600" i="1" dirty="0" err="1"/>
              <a:t>Bouët</a:t>
            </a:r>
            <a:r>
              <a:rPr lang="fr-FR" sz="1600" i="1" dirty="0" smtClean="0"/>
              <a:t>– IFPRI and </a:t>
            </a:r>
            <a:r>
              <a:rPr lang="fr-FR" sz="1600" i="1" dirty="0" err="1" smtClean="0"/>
              <a:t>University</a:t>
            </a:r>
            <a:r>
              <a:rPr lang="fr-FR" sz="1600" i="1" dirty="0" smtClean="0"/>
              <a:t> of Bordeaux</a:t>
            </a:r>
            <a:endParaRPr lang="en-US" sz="1600" i="1" dirty="0"/>
          </a:p>
          <a:p>
            <a:pPr algn="r"/>
            <a:endParaRPr lang="fr-FR" sz="1600" i="1" dirty="0"/>
          </a:p>
          <a:p>
            <a:pPr algn="r"/>
            <a:r>
              <a:rPr lang="fr-FR" sz="1600" dirty="0" smtClean="0"/>
              <a:t>The World Bank – Washington DC, </a:t>
            </a:r>
            <a:r>
              <a:rPr lang="fr-FR" sz="1600" dirty="0" err="1" smtClean="0"/>
              <a:t>September</a:t>
            </a:r>
            <a:r>
              <a:rPr lang="fr-FR" sz="1600" dirty="0" smtClean="0"/>
              <a:t>, 18-19 2014</a:t>
            </a:r>
          </a:p>
          <a:p>
            <a:pPr algn="r"/>
            <a:r>
              <a:rPr lang="fr-FR" sz="1600" dirty="0" smtClean="0"/>
              <a:t>Food Price </a:t>
            </a:r>
            <a:r>
              <a:rPr lang="fr-FR" sz="1600" dirty="0" err="1" smtClean="0"/>
              <a:t>Volatility</a:t>
            </a:r>
            <a:r>
              <a:rPr lang="fr-FR" sz="1600" dirty="0" smtClean="0"/>
              <a:t>, Food Security and Trade Policy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2000" y="6356350"/>
            <a:ext cx="7620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6072"/>
            <a:ext cx="8077200" cy="461665"/>
          </a:xfrm>
        </p:spPr>
        <p:txBody>
          <a:bodyPr/>
          <a:lstStyle/>
          <a:p>
            <a:r>
              <a:rPr lang="fr-FR" sz="2400" b="1" dirty="0"/>
              <a:t>Food Price </a:t>
            </a:r>
            <a:r>
              <a:rPr lang="fr-FR" sz="2400" b="1" dirty="0" err="1"/>
              <a:t>Volatility</a:t>
            </a:r>
            <a:r>
              <a:rPr lang="fr-FR" sz="2400" b="1" dirty="0"/>
              <a:t>, Food Security and Trade Policy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+mn-ea"/>
                <a:cs typeface="+mn-cs"/>
              </a:rPr>
              <a:t>The State of Social Safety Nets 2014</a:t>
            </a:r>
          </a:p>
          <a:p>
            <a:pPr lvl="1"/>
            <a:r>
              <a:rPr lang="en-US" sz="2400" dirty="0" smtClean="0">
                <a:ea typeface="+mn-ea"/>
                <a:cs typeface="+mn-cs"/>
              </a:rPr>
              <a:t>A brilliant contribution to the debate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An amazing piece of work</a:t>
            </a:r>
          </a:p>
          <a:p>
            <a:pPr lvl="1"/>
            <a:r>
              <a:rPr lang="en-US" sz="2400" dirty="0" smtClean="0">
                <a:ea typeface="+mn-ea"/>
                <a:cs typeface="+mn-cs"/>
              </a:rPr>
              <a:t>Point of departure: key questions</a:t>
            </a:r>
          </a:p>
          <a:p>
            <a:pPr lvl="1"/>
            <a:endParaRPr lang="en-US" dirty="0">
              <a:ea typeface="+mn-ea"/>
              <a:cs typeface="+mn-cs"/>
            </a:endParaRPr>
          </a:p>
          <a:p>
            <a:pPr marL="342900" lvl="1" indent="-342900"/>
            <a:r>
              <a:rPr lang="en-US" sz="2800" dirty="0">
                <a:ea typeface="+mn-ea"/>
                <a:cs typeface="+mn-cs"/>
              </a:rPr>
              <a:t>Several </a:t>
            </a:r>
            <a:r>
              <a:rPr lang="en-US" sz="2800" dirty="0" smtClean="0">
                <a:ea typeface="+mn-ea"/>
                <a:cs typeface="+mn-cs"/>
              </a:rPr>
              <a:t>questions</a:t>
            </a:r>
          </a:p>
          <a:p>
            <a:pPr lvl="1"/>
            <a:r>
              <a:rPr lang="en-US" dirty="0">
                <a:ea typeface="+mn-ea"/>
                <a:cs typeface="+mn-cs"/>
              </a:rPr>
              <a:t>Characterization of countries</a:t>
            </a:r>
          </a:p>
          <a:p>
            <a:pPr lvl="1"/>
            <a:r>
              <a:rPr lang="en-US" dirty="0">
                <a:ea typeface="+mn-ea"/>
                <a:cs typeface="+mn-cs"/>
              </a:rPr>
              <a:t>Superiority of cash transfers and economic environment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Permanent </a:t>
            </a:r>
            <a:r>
              <a:rPr lang="en-US" dirty="0">
                <a:ea typeface="+mn-ea"/>
                <a:cs typeface="+mn-cs"/>
              </a:rPr>
              <a:t>SSN: cost/impact on </a:t>
            </a:r>
            <a:r>
              <a:rPr lang="en-US" dirty="0" smtClean="0">
                <a:ea typeface="+mn-ea"/>
                <a:cs typeface="+mn-cs"/>
              </a:rPr>
              <a:t>agents</a:t>
            </a:r>
            <a:endParaRPr lang="en-US" dirty="0">
              <a:ea typeface="+mn-ea"/>
              <a:cs typeface="+mn-cs"/>
            </a:endParaRPr>
          </a:p>
          <a:p>
            <a:pPr lvl="1"/>
            <a:endParaRPr lang="en-US" sz="2400" dirty="0" smtClean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76F2D9D-0728-4EC1-B3FC-5CD71880409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7977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 with respect to export restrictions</a:t>
            </a:r>
          </a:p>
          <a:p>
            <a:pPr lvl="1"/>
            <a:r>
              <a:rPr lang="en-US" dirty="0" smtClean="0"/>
              <a:t>SSN: 1</a:t>
            </a:r>
            <a:r>
              <a:rPr lang="en-US" baseline="30000" dirty="0" smtClean="0"/>
              <a:t>st</a:t>
            </a:r>
            <a:r>
              <a:rPr lang="en-US" dirty="0" smtClean="0"/>
              <a:t> order policy</a:t>
            </a:r>
          </a:p>
          <a:p>
            <a:pPr lvl="1"/>
            <a:r>
              <a:rPr lang="en-US" dirty="0" smtClean="0"/>
              <a:t>Export restrictions have recently received consideration:</a:t>
            </a:r>
          </a:p>
          <a:p>
            <a:pPr lvl="2"/>
            <a:r>
              <a:rPr lang="en-US" dirty="0" smtClean="0"/>
              <a:t>They have a negative impact on local production in the short term… and in the long term</a:t>
            </a:r>
          </a:p>
          <a:p>
            <a:pPr lvl="2"/>
            <a:r>
              <a:rPr lang="en-US" dirty="0" smtClean="0"/>
              <a:t>Export taxes interesting in countries with small fiscal base: not a valid point</a:t>
            </a:r>
          </a:p>
          <a:p>
            <a:pPr lvl="2"/>
            <a:r>
              <a:rPr lang="en-US" dirty="0"/>
              <a:t>Beggar-thy-neighbor policy; </a:t>
            </a:r>
            <a:endParaRPr lang="en-US" dirty="0" smtClean="0"/>
          </a:p>
          <a:p>
            <a:pPr lvl="3"/>
            <a:r>
              <a:rPr lang="en-US" dirty="0" smtClean="0"/>
              <a:t>Process </a:t>
            </a:r>
            <a:r>
              <a:rPr lang="en-US" dirty="0"/>
              <a:t>of retaliation and </a:t>
            </a:r>
            <a:r>
              <a:rPr lang="en-US" dirty="0" smtClean="0"/>
              <a:t>counter-retaliation: increased export </a:t>
            </a:r>
            <a:r>
              <a:rPr lang="en-US" dirty="0"/>
              <a:t>taxes/reduction of import </a:t>
            </a:r>
            <a:r>
              <a:rPr lang="en-US" dirty="0" smtClean="0"/>
              <a:t>duties</a:t>
            </a:r>
          </a:p>
          <a:p>
            <a:pPr lvl="3"/>
            <a:r>
              <a:rPr lang="en-US" dirty="0" smtClean="0"/>
              <a:t>SSN </a:t>
            </a:r>
            <a:r>
              <a:rPr lang="en-US" dirty="0"/>
              <a:t>may also amplify supply shocks but by a much lesser extent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76F2D9D-0728-4EC1-B3FC-5CD7188040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416072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6235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6235F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6235F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6235F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6235F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46235F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46235F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46235F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46235F"/>
                </a:solidFill>
                <a:latin typeface="Arial" pitchFamily="34" charset="0"/>
              </a:defRPr>
            </a:lvl9pPr>
          </a:lstStyle>
          <a:p>
            <a:r>
              <a:rPr lang="fr-FR" sz="2400" b="1" kern="0" smtClean="0"/>
              <a:t>Food Price Volatility, Food Security and Trade Policy</a:t>
            </a:r>
            <a:endParaRPr lang="en-US" sz="2400" b="1" kern="0" dirty="0"/>
          </a:p>
        </p:txBody>
      </p:sp>
    </p:spTree>
    <p:extLst>
      <p:ext uri="{BB962C8B-B14F-4D97-AF65-F5344CB8AC3E}">
        <p14:creationId xmlns:p14="http://schemas.microsoft.com/office/powerpoint/2010/main" val="1083210466"/>
      </p:ext>
    </p:extLst>
  </p:cSld>
  <p:clrMapOvr>
    <a:masterClrMapping/>
  </p:clrMapOvr>
  <p:transition spd="slow"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An illustration with MIRAGE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6823901"/>
              </p:ext>
            </p:extLst>
          </p:nvPr>
        </p:nvGraphicFramePr>
        <p:xfrm>
          <a:off x="304800" y="1981200"/>
          <a:ext cx="4190999" cy="28803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57014"/>
                <a:gridCol w="1005611"/>
                <a:gridCol w="899908"/>
                <a:gridCol w="1028466"/>
              </a:tblGrid>
              <a:tr h="238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Country</a:t>
                      </a:r>
                      <a:endParaRPr lang="en-US" sz="14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ET</a:t>
                      </a:r>
                      <a:endParaRPr lang="en-US" sz="1400" b="1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ETIT</a:t>
                      </a:r>
                      <a:endParaRPr lang="en-US" sz="1400" b="1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ETIT0</a:t>
                      </a:r>
                      <a:endParaRPr lang="en-US" sz="1400" b="1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1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Australia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47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1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India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46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1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Canada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52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1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United States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52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1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Argentina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1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Russia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1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Ukraine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Additional export taxes (%)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76F2D9D-0728-4EC1-B3FC-5CD7188040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6960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9853"/>
            <a:ext cx="8077200" cy="954107"/>
          </a:xfrm>
        </p:spPr>
        <p:txBody>
          <a:bodyPr/>
          <a:lstStyle/>
          <a:p>
            <a:r>
              <a:rPr lang="en-US" b="1" dirty="0" smtClean="0"/>
              <a:t>2. An illustration with MIRAGE</a:t>
            </a:r>
            <a:br>
              <a:rPr lang="en-US" b="1" dirty="0" smtClean="0"/>
            </a:br>
            <a:r>
              <a:rPr lang="en-US" sz="2400" dirty="0" smtClean="0"/>
              <a:t>World </a:t>
            </a:r>
            <a:r>
              <a:rPr lang="en-US" sz="2400" dirty="0"/>
              <a:t>prices (% changes compared to </a:t>
            </a:r>
            <a:r>
              <a:rPr lang="en-US" sz="2400" dirty="0" smtClean="0"/>
              <a:t>baseline)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93143"/>
              </p:ext>
            </p:extLst>
          </p:nvPr>
        </p:nvGraphicFramePr>
        <p:xfrm>
          <a:off x="685802" y="1371596"/>
          <a:ext cx="7924797" cy="452010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88717"/>
                <a:gridCol w="922680"/>
                <a:gridCol w="922680"/>
                <a:gridCol w="922680"/>
                <a:gridCol w="922680"/>
                <a:gridCol w="922680"/>
                <a:gridCol w="922680"/>
              </a:tblGrid>
              <a:tr h="3180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Sector</a:t>
                      </a:r>
                      <a:endParaRPr lang="en-US" sz="14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Base</a:t>
                      </a:r>
                      <a:endParaRPr lang="en-US" sz="1400" b="1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ET</a:t>
                      </a:r>
                      <a:endParaRPr lang="en-US" sz="1400" b="1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IT</a:t>
                      </a:r>
                      <a:endParaRPr lang="en-US" sz="1400" b="1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IT0</a:t>
                      </a:r>
                      <a:endParaRPr lang="en-US" sz="1400" b="1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ETIT</a:t>
                      </a:r>
                      <a:endParaRPr lang="en-US" sz="1400" b="1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ETIT0</a:t>
                      </a:r>
                      <a:endParaRPr lang="en-US" sz="1400" b="1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Wheat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10.84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16.76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27.31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12.62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41.10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20.58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Dairy products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Livestock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0.18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Meat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0.06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Oilseeds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Other crops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0.18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Other food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-0.04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0.04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962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Paddy and processed rice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0.32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Plant fiber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0.09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Sugar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Vegetable and fruits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0.27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0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Vegetal oil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-0.01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0.00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76F2D9D-0728-4EC1-B3FC-5CD7188040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1033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6020"/>
            <a:ext cx="8077200" cy="861774"/>
          </a:xfrm>
        </p:spPr>
        <p:txBody>
          <a:bodyPr/>
          <a:lstStyle/>
          <a:p>
            <a:r>
              <a:rPr lang="en-US" b="1" dirty="0" smtClean="0"/>
              <a:t>2. An illustration with MIRAGE</a:t>
            </a:r>
            <a:br>
              <a:rPr lang="en-US" b="1" dirty="0" smtClean="0"/>
            </a:br>
            <a:r>
              <a:rPr lang="en-US" sz="1800" dirty="0" smtClean="0"/>
              <a:t>Welfare impact of various scenarios (% changes compared to baseline)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800600"/>
          </a:xfrm>
        </p:spPr>
        <p:txBody>
          <a:bodyPr/>
          <a:lstStyle/>
          <a:p>
            <a:r>
              <a:rPr lang="en-US" sz="1400" i="1" dirty="0"/>
              <a:t>For each country/region the columns represent successively the following scenarios: </a:t>
            </a:r>
            <a:endParaRPr lang="en-US" sz="1400" i="1" dirty="0" smtClean="0"/>
          </a:p>
          <a:p>
            <a:r>
              <a:rPr lang="en-US" sz="1400" i="1" dirty="0" smtClean="0"/>
              <a:t>1 </a:t>
            </a:r>
            <a:r>
              <a:rPr lang="en-US" sz="1400" i="1" dirty="0"/>
              <a:t>- Base; 2 - ET; 3 -  IT ;  4 – IT0; 5 – ETIT; 6 – ETIT0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76F2D9D-0728-4EC1-B3FC-5CD71880409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170" name="Chart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4"/>
          <a:stretch>
            <a:fillRect/>
          </a:stretch>
        </p:blipFill>
        <p:spPr bwMode="auto">
          <a:xfrm>
            <a:off x="404812" y="1763594"/>
            <a:ext cx="8334375" cy="425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597883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_IFPRI Green_Gold">
  <a:themeElements>
    <a:clrScheme name="1__IFPRI Green_Gold 1">
      <a:dk1>
        <a:srgbClr val="35006D"/>
      </a:dk1>
      <a:lt1>
        <a:srgbClr val="F6F5D6"/>
      </a:lt1>
      <a:dk2>
        <a:srgbClr val="35006D"/>
      </a:dk2>
      <a:lt2>
        <a:srgbClr val="656F97"/>
      </a:lt2>
      <a:accent1>
        <a:srgbClr val="D8BD56"/>
      </a:accent1>
      <a:accent2>
        <a:srgbClr val="006848"/>
      </a:accent2>
      <a:accent3>
        <a:srgbClr val="FAF9E8"/>
      </a:accent3>
      <a:accent4>
        <a:srgbClr val="2C005C"/>
      </a:accent4>
      <a:accent5>
        <a:srgbClr val="E9DBB4"/>
      </a:accent5>
      <a:accent6>
        <a:srgbClr val="005E40"/>
      </a:accent6>
      <a:hlink>
        <a:srgbClr val="AE99C5"/>
      </a:hlink>
      <a:folHlink>
        <a:srgbClr val="EEE3B7"/>
      </a:folHlink>
    </a:clrScheme>
    <a:fontScheme name="1__IFPRI Green_Gol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_IFPRI Green_Gold 1">
        <a:dk1>
          <a:srgbClr val="35006D"/>
        </a:dk1>
        <a:lt1>
          <a:srgbClr val="F6F5D6"/>
        </a:lt1>
        <a:dk2>
          <a:srgbClr val="35006D"/>
        </a:dk2>
        <a:lt2>
          <a:srgbClr val="656F97"/>
        </a:lt2>
        <a:accent1>
          <a:srgbClr val="D8BD56"/>
        </a:accent1>
        <a:accent2>
          <a:srgbClr val="006848"/>
        </a:accent2>
        <a:accent3>
          <a:srgbClr val="FAF9E8"/>
        </a:accent3>
        <a:accent4>
          <a:srgbClr val="2C005C"/>
        </a:accent4>
        <a:accent5>
          <a:srgbClr val="E9DBB4"/>
        </a:accent5>
        <a:accent6>
          <a:srgbClr val="005E40"/>
        </a:accent6>
        <a:hlink>
          <a:srgbClr val="AE99C5"/>
        </a:hlink>
        <a:folHlink>
          <a:srgbClr val="EEE3B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IFPRI Swirl</Template>
  <TotalTime>2199</TotalTime>
  <Words>367</Words>
  <Application>Microsoft Office PowerPoint</Application>
  <PresentationFormat>On-screen Show (4:3)</PresentationFormat>
  <Paragraphs>158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1__IFPRI Green_Gold</vt:lpstr>
      <vt:lpstr> Comments on presentation by Ruslan Yemtsov and Ugo Gentilini</vt:lpstr>
      <vt:lpstr>Food Price Volatility, Food Security and Trade Policy</vt:lpstr>
      <vt:lpstr>PowerPoint Presentation</vt:lpstr>
      <vt:lpstr>2. An illustration with MIRAGE</vt:lpstr>
      <vt:lpstr>2. An illustration with MIRAGE World prices (% changes compared to baseline)</vt:lpstr>
      <vt:lpstr>2. An illustration with MIRAGE Welfare impact of various scenarios (% changes compared to baseline)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tariff cuts under DDA</dc:title>
  <dc:creator>wmartin</dc:creator>
  <cp:lastModifiedBy>Agnes R. Yaptenco</cp:lastModifiedBy>
  <cp:revision>134</cp:revision>
  <dcterms:created xsi:type="dcterms:W3CDTF">2008-04-04T15:46:06Z</dcterms:created>
  <dcterms:modified xsi:type="dcterms:W3CDTF">2014-09-19T19:35:32Z</dcterms:modified>
</cp:coreProperties>
</file>