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09" r:id="rId2"/>
    <p:sldId id="335" r:id="rId3"/>
    <p:sldId id="328" r:id="rId4"/>
    <p:sldId id="329" r:id="rId5"/>
    <p:sldId id="344" r:id="rId6"/>
    <p:sldId id="330" r:id="rId7"/>
    <p:sldId id="345" r:id="rId8"/>
    <p:sldId id="346" r:id="rId9"/>
    <p:sldId id="334" r:id="rId10"/>
    <p:sldId id="331" r:id="rId11"/>
    <p:sldId id="336" r:id="rId12"/>
    <p:sldId id="337" r:id="rId13"/>
    <p:sldId id="342" r:id="rId14"/>
    <p:sldId id="338" r:id="rId15"/>
    <p:sldId id="343" r:id="rId16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226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pPr>
              <a:defRPr/>
            </a:pPr>
            <a:fld id="{2F1D3DA9-3CE3-4B66-81B8-A6BF2CED1DA9}" type="datetimeFigureOut">
              <a:rPr lang="en-US"/>
              <a:pPr>
                <a:defRPr/>
              </a:pPr>
              <a:t>11/17/2014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9" rIns="92298" bIns="4614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298" tIns="46149" rIns="92298" bIns="4614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pPr>
              <a:defRPr/>
            </a:pPr>
            <a:fld id="{286FA15E-81B3-4F18-89F4-48D680656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FA15E-81B3-4F18-89F4-48D680656F7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2D77-7AEC-45C7-AAF6-7AD3F19C08A5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EBBE-BE92-42E8-9E58-621A8196ED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874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DCB9-A55F-439F-AE96-7A6C8DC2F7C4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42768-B6DC-4976-B2BC-4C20823D83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185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132-E07A-4F51-9417-290CF9FA72A2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C675-AB65-462D-8EF6-81D814CAD9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614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0E3D-4530-4647-A3A0-74DD5204BEFE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B611-9373-41C9-974E-D5E9D786A5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531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FEF7-836F-4167-885D-3606D60257BD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5B59-6AF6-4845-BB6F-F568070AFC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379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1EC9-BC4A-40F9-85ED-C448FD6D9678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0BF2-A5BA-4E9D-B876-8D2DBAFD17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929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BCA0-F29A-4A31-9607-2E2A9E0ABCE2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2455-1F95-4F33-9248-859B38D8CF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43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9980-7DA2-42E2-904D-21C1412D37DE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53396-431C-4001-9EF0-7456B639C1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896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FE962-F216-46B3-848C-701056A0CF27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BC4E-8FCA-46E8-9380-E06611695F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587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5172-2281-4D60-A0CA-68AF5CC9C22E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8EFC-BD33-4459-932F-AF403B7C3E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44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7D41-1633-4AA4-8B55-029F3A540657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A966-8AF0-4A15-A48D-884A66EFE5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25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1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41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6C0379-F1DF-4F40-B1EC-769B27ED57A2}" type="datetime1">
              <a:rPr lang="en-US" altLang="en-US"/>
              <a:pPr>
                <a:defRPr/>
              </a:pPr>
              <a:t>11/17/2014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4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41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94C3C73-1AD1-423B-84BD-B3F4615C1D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5" descr="WSU_naming_unit_51-3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0" y="5638800"/>
            <a:ext cx="18415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68"/>
          <a:stretch>
            <a:fillRect/>
          </a:stretch>
        </p:blipFill>
        <p:spPr bwMode="auto">
          <a:xfrm>
            <a:off x="28575" y="4597400"/>
            <a:ext cx="90170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0" b="61285"/>
          <a:stretch>
            <a:fillRect/>
          </a:stretch>
        </p:blipFill>
        <p:spPr bwMode="auto">
          <a:xfrm>
            <a:off x="592138" y="4979988"/>
            <a:ext cx="674687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5" r="6117" b="56448"/>
          <a:stretch>
            <a:fillRect/>
          </a:stretch>
        </p:blipFill>
        <p:spPr bwMode="auto">
          <a:xfrm>
            <a:off x="0" y="65293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0" y="-216052"/>
            <a:ext cx="9155113" cy="825651"/>
            <a:chOff x="0" y="-216052"/>
            <a:chExt cx="9155113" cy="825651"/>
          </a:xfrm>
        </p:grpSpPr>
        <p:sp>
          <p:nvSpPr>
            <p:cNvPr id="3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216052"/>
              <a:ext cx="9144000" cy="825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5"/>
            <p:cNvSpPr>
              <a:spLocks/>
            </p:cNvSpPr>
            <p:nvPr userDrawn="1"/>
          </p:nvSpPr>
          <p:spPr bwMode="auto">
            <a:xfrm>
              <a:off x="0" y="-14554"/>
              <a:ext cx="9155113" cy="624153"/>
            </a:xfrm>
            <a:custGeom>
              <a:avLst/>
              <a:gdLst>
                <a:gd name="T0" fmla="*/ 0 w 9619"/>
                <a:gd name="T1" fmla="*/ 0 h 2435"/>
                <a:gd name="T2" fmla="*/ 0 w 9619"/>
                <a:gd name="T3" fmla="*/ 0 h 2435"/>
                <a:gd name="T4" fmla="*/ 0 w 9619"/>
                <a:gd name="T5" fmla="*/ 2435 h 2435"/>
                <a:gd name="T6" fmla="*/ 7905 w 9619"/>
                <a:gd name="T7" fmla="*/ 2435 h 2435"/>
                <a:gd name="T8" fmla="*/ 8188 w 9619"/>
                <a:gd name="T9" fmla="*/ 2079 h 2435"/>
                <a:gd name="T10" fmla="*/ 8471 w 9619"/>
                <a:gd name="T11" fmla="*/ 2435 h 2435"/>
                <a:gd name="T12" fmla="*/ 9619 w 9619"/>
                <a:gd name="T13" fmla="*/ 2435 h 2435"/>
                <a:gd name="T14" fmla="*/ 9619 w 9619"/>
                <a:gd name="T15" fmla="*/ 0 h 2435"/>
                <a:gd name="T16" fmla="*/ 0 w 9619"/>
                <a:gd name="T17" fmla="*/ 0 h 2435"/>
                <a:gd name="connsiteX0" fmla="*/ 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8218 w 10000"/>
                <a:gd name="connsiteY3" fmla="*/ 10000 h 10000"/>
                <a:gd name="connsiteX4" fmla="*/ 8512 w 10000"/>
                <a:gd name="connsiteY4" fmla="*/ 7053 h 10000"/>
                <a:gd name="connsiteX5" fmla="*/ 8807 w 10000"/>
                <a:gd name="connsiteY5" fmla="*/ 10000 h 10000"/>
                <a:gd name="connsiteX6" fmla="*/ 10000 w 10000"/>
                <a:gd name="connsiteY6" fmla="*/ 10000 h 10000"/>
                <a:gd name="connsiteX7" fmla="*/ 10000 w 10000"/>
                <a:gd name="connsiteY7" fmla="*/ 0 h 10000"/>
                <a:gd name="connsiteX8" fmla="*/ 0 w 10000"/>
                <a:gd name="connsiteY8" fmla="*/ 0 h 10000"/>
                <a:gd name="connsiteX0" fmla="*/ 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8218 w 10000"/>
                <a:gd name="connsiteY3" fmla="*/ 10000 h 10000"/>
                <a:gd name="connsiteX4" fmla="*/ 8512 w 10000"/>
                <a:gd name="connsiteY4" fmla="*/ 7689 h 10000"/>
                <a:gd name="connsiteX5" fmla="*/ 8807 w 10000"/>
                <a:gd name="connsiteY5" fmla="*/ 10000 h 10000"/>
                <a:gd name="connsiteX6" fmla="*/ 10000 w 10000"/>
                <a:gd name="connsiteY6" fmla="*/ 10000 h 10000"/>
                <a:gd name="connsiteX7" fmla="*/ 10000 w 10000"/>
                <a:gd name="connsiteY7" fmla="*/ 0 h 10000"/>
                <a:gd name="connsiteX8" fmla="*/ 0 w 10000"/>
                <a:gd name="connsiteY8" fmla="*/ 0 h 10000"/>
                <a:gd name="connsiteX0" fmla="*/ 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8218 w 10000"/>
                <a:gd name="connsiteY3" fmla="*/ 10000 h 10000"/>
                <a:gd name="connsiteX4" fmla="*/ 8512 w 10000"/>
                <a:gd name="connsiteY4" fmla="*/ 6875 h 10000"/>
                <a:gd name="connsiteX5" fmla="*/ 8807 w 10000"/>
                <a:gd name="connsiteY5" fmla="*/ 10000 h 10000"/>
                <a:gd name="connsiteX6" fmla="*/ 10000 w 10000"/>
                <a:gd name="connsiteY6" fmla="*/ 10000 h 10000"/>
                <a:gd name="connsiteX7" fmla="*/ 10000 w 10000"/>
                <a:gd name="connsiteY7" fmla="*/ 0 h 10000"/>
                <a:gd name="connsiteX8" fmla="*/ 0 w 10000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8218" y="10000"/>
                  </a:lnTo>
                  <a:cubicBezTo>
                    <a:pt x="8387" y="9848"/>
                    <a:pt x="8512" y="7590"/>
                    <a:pt x="8512" y="6875"/>
                  </a:cubicBezTo>
                  <a:cubicBezTo>
                    <a:pt x="8512" y="7590"/>
                    <a:pt x="8638" y="9848"/>
                    <a:pt x="8807" y="10000"/>
                  </a:cubicBezTo>
                  <a:lnTo>
                    <a:pt x="10000" y="100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F0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901009"/>
          </a:xfrm>
        </p:spPr>
        <p:txBody>
          <a:bodyPr/>
          <a:lstStyle/>
          <a:p>
            <a:r>
              <a:rPr lang="en-US" sz="3600" b="1" dirty="0" smtClean="0"/>
              <a:t>Building Societal Capacity: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31435"/>
            <a:ext cx="6400800" cy="2136913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Citizen Engagement Driven by the</a:t>
            </a: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Public </a:t>
            </a:r>
            <a:r>
              <a:rPr lang="en-US" sz="2800" b="1" i="1" dirty="0">
                <a:solidFill>
                  <a:schemeClr val="tx1"/>
                </a:solidFill>
              </a:rPr>
              <a:t>Interest and Demonstrated </a:t>
            </a:r>
            <a:r>
              <a:rPr lang="en-US" sz="2800" b="1" i="1" dirty="0" smtClean="0">
                <a:solidFill>
                  <a:schemeClr val="tx1"/>
                </a:solidFill>
              </a:rPr>
              <a:t>Trust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Mark A. Glaser and Misty R. Bruckner</a:t>
            </a:r>
          </a:p>
        </p:txBody>
      </p:sp>
    </p:spTree>
    <p:extLst>
      <p:ext uri="{BB962C8B-B14F-4D97-AF65-F5344CB8AC3E}">
        <p14:creationId xmlns:p14="http://schemas.microsoft.com/office/powerpoint/2010/main" val="3126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82880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Summary of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661851"/>
            <a:ext cx="8229600" cy="563444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2000" b="1" dirty="0"/>
              <a:t>Zero Order Correlation Coefficients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b="1" dirty="0"/>
              <a:t>					</a:t>
            </a:r>
            <a:r>
              <a:rPr lang="en-US" sz="2400" b="1" dirty="0" smtClean="0"/>
              <a:t>                                (</a:t>
            </a:r>
            <a:r>
              <a:rPr lang="en-US" sz="2400" b="1" dirty="0"/>
              <a:t>1)       </a:t>
            </a:r>
            <a:r>
              <a:rPr lang="en-US" sz="2400" b="1" dirty="0" smtClean="0"/>
              <a:t>   </a:t>
            </a:r>
            <a:r>
              <a:rPr lang="en-US" sz="2400" b="1" dirty="0"/>
              <a:t>(2)         </a:t>
            </a:r>
            <a:r>
              <a:rPr lang="en-US" sz="2400" b="1" dirty="0" smtClean="0"/>
              <a:t> </a:t>
            </a:r>
            <a:r>
              <a:rPr lang="en-US" sz="2400" b="1" dirty="0"/>
              <a:t>(3</a:t>
            </a:r>
            <a:r>
              <a:rPr lang="en-US" sz="2400" b="1" dirty="0" smtClean="0"/>
              <a:t>)         </a:t>
            </a:r>
            <a:r>
              <a:rPr lang="en-US" sz="2400" b="1" dirty="0"/>
              <a:t>(4)</a:t>
            </a:r>
          </a:p>
          <a:p>
            <a:pPr>
              <a:buAutoNum type="arabicParenR"/>
            </a:pPr>
            <a:r>
              <a:rPr lang="en-US" sz="2400" b="1" dirty="0" smtClean="0"/>
              <a:t>Public Interest                                    </a:t>
            </a:r>
            <a:r>
              <a:rPr lang="en-US" sz="2400" b="1" dirty="0"/>
              <a:t>-</a:t>
            </a:r>
          </a:p>
          <a:p>
            <a:pPr>
              <a:buAutoNum type="arabicParenR"/>
            </a:pPr>
            <a:r>
              <a:rPr lang="en-US" sz="2400" dirty="0"/>
              <a:t>Sociogeographic Community  </a:t>
            </a:r>
            <a:r>
              <a:rPr lang="en-US" sz="2400" dirty="0" smtClean="0"/>
              <a:t>       .</a:t>
            </a:r>
            <a:r>
              <a:rPr lang="en-US" sz="2400" dirty="0"/>
              <a:t>29</a:t>
            </a:r>
            <a:r>
              <a:rPr lang="en-US" sz="2400" b="1" dirty="0"/>
              <a:t>      </a:t>
            </a:r>
            <a:r>
              <a:rPr lang="en-US" sz="2400" b="1" dirty="0" smtClean="0"/>
              <a:t>      </a:t>
            </a:r>
            <a:r>
              <a:rPr lang="en-US" sz="2400" b="1" dirty="0"/>
              <a:t>-</a:t>
            </a:r>
          </a:p>
          <a:p>
            <a:pPr>
              <a:buAutoNum type="arabicParenR"/>
            </a:pPr>
            <a:r>
              <a:rPr lang="en-US" sz="2400" b="1" dirty="0"/>
              <a:t>Demonstrated Trust                 </a:t>
            </a:r>
            <a:r>
              <a:rPr lang="en-US" sz="2400" b="1" dirty="0" smtClean="0"/>
              <a:t>       .</a:t>
            </a:r>
            <a:r>
              <a:rPr lang="en-US" sz="2400" b="1" dirty="0"/>
              <a:t>46      </a:t>
            </a:r>
            <a:r>
              <a:rPr lang="en-US" sz="2400" b="1" dirty="0" smtClean="0"/>
              <a:t>    </a:t>
            </a:r>
            <a:r>
              <a:rPr lang="en-US" sz="2400" dirty="0"/>
              <a:t>.23       </a:t>
            </a:r>
            <a:r>
              <a:rPr lang="en-US" sz="2400" dirty="0" smtClean="0"/>
              <a:t>    </a:t>
            </a:r>
            <a:r>
              <a:rPr lang="en-US" sz="2400" b="1" dirty="0" smtClean="0"/>
              <a:t>-</a:t>
            </a:r>
            <a:endParaRPr lang="en-US" sz="2400" b="1" dirty="0"/>
          </a:p>
          <a:p>
            <a:pPr>
              <a:buAutoNum type="arabicParenR"/>
            </a:pPr>
            <a:r>
              <a:rPr lang="en-US" sz="2400" b="1" dirty="0"/>
              <a:t>Willingness to Pay                   </a:t>
            </a:r>
            <a:r>
              <a:rPr lang="en-US" sz="2400" b="1" dirty="0" smtClean="0"/>
              <a:t>        .</a:t>
            </a:r>
            <a:r>
              <a:rPr lang="en-US" sz="2400" b="1" dirty="0"/>
              <a:t>57      </a:t>
            </a:r>
            <a:r>
              <a:rPr lang="en-US" sz="2400" b="1" dirty="0" smtClean="0"/>
              <a:t>    </a:t>
            </a:r>
            <a:r>
              <a:rPr lang="en-US" sz="2400" dirty="0"/>
              <a:t>.17      </a:t>
            </a:r>
            <a:r>
              <a:rPr lang="en-US" sz="2400" dirty="0" smtClean="0"/>
              <a:t>    </a:t>
            </a:r>
            <a:r>
              <a:rPr lang="en-US" sz="2400" b="1" dirty="0"/>
              <a:t>.58         </a:t>
            </a:r>
            <a:r>
              <a:rPr lang="en-US" sz="2400" b="1" dirty="0" smtClean="0"/>
              <a:t>-</a:t>
            </a:r>
            <a:endParaRPr lang="en-US" sz="2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400" b="1" dirty="0" smtClean="0"/>
              <a:t>Multiple </a:t>
            </a:r>
            <a:r>
              <a:rPr lang="en-US" sz="2400" b="1" dirty="0"/>
              <a:t>Regression: Enter </a:t>
            </a:r>
            <a:r>
              <a:rPr lang="en-US" sz="2400" b="1" dirty="0" smtClean="0"/>
              <a:t> R</a:t>
            </a:r>
            <a:r>
              <a:rPr lang="en-US" sz="2400" b="1" baseline="30000" dirty="0" smtClean="0"/>
              <a:t>2 </a:t>
            </a:r>
            <a:r>
              <a:rPr lang="en-US" sz="2400" b="1" dirty="0" smtClean="0"/>
              <a:t>= .45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u="sng" dirty="0"/>
              <a:t>Predictors</a:t>
            </a:r>
          </a:p>
          <a:p>
            <a:pPr marL="0" indent="0">
              <a:buNone/>
            </a:pPr>
            <a:r>
              <a:rPr lang="en-US" sz="2400" b="1" dirty="0" smtClean="0"/>
              <a:t>Public </a:t>
            </a:r>
            <a:r>
              <a:rPr lang="en-US" sz="2400" b="1" dirty="0"/>
              <a:t>Interest                </a:t>
            </a:r>
            <a:r>
              <a:rPr lang="en-US" sz="2400" b="1" dirty="0" smtClean="0"/>
              <a:t>     </a:t>
            </a:r>
          </a:p>
          <a:p>
            <a:pPr marL="0" indent="0">
              <a:buNone/>
            </a:pPr>
            <a:r>
              <a:rPr lang="en-US" sz="2400" b="1" dirty="0" smtClean="0"/>
              <a:t>Demonstrated </a:t>
            </a:r>
            <a:r>
              <a:rPr lang="en-US" sz="2400" b="1" dirty="0"/>
              <a:t>Trust                                            </a:t>
            </a:r>
            <a:r>
              <a:rPr lang="en-US" sz="2400" b="1" dirty="0" smtClean="0"/>
              <a:t>         </a:t>
            </a:r>
          </a:p>
          <a:p>
            <a:pPr marL="0" indent="0">
              <a:buNone/>
            </a:pPr>
            <a:r>
              <a:rPr lang="en-US" sz="2400" dirty="0" smtClean="0"/>
              <a:t>Sociogeographic </a:t>
            </a:r>
            <a:r>
              <a:rPr lang="en-US" sz="2400" dirty="0"/>
              <a:t>Community                             </a:t>
            </a:r>
            <a:r>
              <a:rPr lang="en-US" sz="2400" dirty="0" smtClean="0"/>
              <a:t>         </a:t>
            </a:r>
          </a:p>
          <a:p>
            <a:pPr marL="0" indent="0">
              <a:buNone/>
            </a:pPr>
            <a:r>
              <a:rPr lang="en-US" sz="2400" b="1" dirty="0" smtClean="0"/>
              <a:t>Willingness to Pay Taxes (Dependent Variable)                       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76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 smtClean="0"/>
              <a:t>Phases of Engagement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57"/>
            <a:ext cx="8229600" cy="469795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Phase 1:  	Engage stakeholders in development 				of issues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Phase 2:	Conduct survey instrument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Phase 3:	Create citizen-government 			   					conversations post-survey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48640"/>
          </a:xfrm>
        </p:spPr>
        <p:txBody>
          <a:bodyPr/>
          <a:lstStyle/>
          <a:p>
            <a:r>
              <a:rPr lang="en-US" sz="4000" b="1" dirty="0" smtClean="0"/>
              <a:t>Components of Engagement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206"/>
            <a:ext cx="8229600" cy="469795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1:	Deliberate and expansive 								invitation of participation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2:	Education and Media Relations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3:	Dimensions of Public Interest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4:	Interactive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8674"/>
            <a:ext cx="8229600" cy="687977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 smtClean="0"/>
              <a:t>Phase 1:  Development Phase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206"/>
            <a:ext cx="8229600" cy="469795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1:  Invitation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--Informed stakeholders:  25 interviews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i="1" dirty="0"/>
              <a:t>	</a:t>
            </a:r>
            <a:r>
              <a:rPr lang="en-US" sz="2400" i="1" dirty="0" smtClean="0"/>
              <a:t>	--Unusual suspects:  500 randomly selected participants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2:  Education and Media Relations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 Briefing sheets/presentations/media invite	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3:  Public Interest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--Introduction of concepts; explanation of purpose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4:  Interactive Process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--Experts perspective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i="1" dirty="0"/>
              <a:t>	</a:t>
            </a:r>
            <a:r>
              <a:rPr lang="en-US" sz="2400" i="1" dirty="0" smtClean="0"/>
              <a:t>	--Citizen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292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256"/>
            <a:ext cx="8229600" cy="783770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 smtClean="0"/>
              <a:t>Phase 2:  Survey Instrument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1419498"/>
            <a:ext cx="8229600" cy="469795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1:  Invitation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--Inform key community leadership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i="1" dirty="0"/>
              <a:t>	</a:t>
            </a:r>
            <a:r>
              <a:rPr lang="en-US" sz="2400" i="1" dirty="0" smtClean="0"/>
              <a:t>	--Over sample (25,000) surveys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2:  Education and Media Relations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 Comprehensive media coverage on issues	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3:  Public Interest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--Components of the survey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4:  Interactive Process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--Survey format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017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383"/>
            <a:ext cx="8229600" cy="836023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 smtClean="0"/>
              <a:t>Phase 3:  Conversations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206"/>
            <a:ext cx="8229600" cy="469795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1:  Invitation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--Initial announcement with community leadership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i="1" dirty="0"/>
              <a:t>	</a:t>
            </a:r>
            <a:r>
              <a:rPr lang="en-US" sz="2400" i="1" dirty="0" smtClean="0"/>
              <a:t>	--Process of “inviting yourself” – more than 100 meetings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2:  Education and Media Relations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 Deliberate effort to engage and involve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3:  Public Interest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  <a:r>
              <a:rPr lang="en-US" sz="2400" i="1" dirty="0" smtClean="0"/>
              <a:t>--Review of findings; framing of conversation</a:t>
            </a:r>
            <a:endParaRPr lang="en-US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 smtClean="0"/>
              <a:t>Component 4:  Interactive Process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i="1" dirty="0" smtClean="0"/>
              <a:t>--Experts perspective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i="1" dirty="0"/>
              <a:t>	</a:t>
            </a:r>
            <a:r>
              <a:rPr lang="en-US" sz="2400" i="1" dirty="0" smtClean="0"/>
              <a:t>	--Citizen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370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714"/>
            <a:ext cx="8229600" cy="984068"/>
          </a:xfrm>
        </p:spPr>
        <p:txBody>
          <a:bodyPr/>
          <a:lstStyle/>
          <a:p>
            <a:r>
              <a:rPr lang="en-US" sz="2400" b="1" i="1" dirty="0" smtClean="0"/>
              <a:t> Foundation Differences</a:t>
            </a:r>
            <a:br>
              <a:rPr lang="en-US" sz="2400" b="1" i="1" dirty="0" smtClean="0"/>
            </a:br>
            <a:r>
              <a:rPr lang="en-US" sz="2400" b="1" dirty="0" smtClean="0"/>
              <a:t>Public</a:t>
            </a:r>
            <a:r>
              <a:rPr lang="en-US" sz="2400" b="1" i="1" dirty="0" smtClean="0"/>
              <a:t> versus </a:t>
            </a:r>
            <a:r>
              <a:rPr lang="en-US" sz="2400" b="1" dirty="0" smtClean="0"/>
              <a:t>Private For-Profit Agencies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858"/>
            <a:ext cx="8229600" cy="5408022"/>
          </a:xfrm>
        </p:spPr>
        <p:txBody>
          <a:bodyPr/>
          <a:lstStyle/>
          <a:p>
            <a:r>
              <a:rPr lang="en-US" sz="2800" b="1" dirty="0" smtClean="0"/>
              <a:t>Private For-Profit Organizations </a:t>
            </a:r>
            <a:r>
              <a:rPr lang="en-US" sz="2800" dirty="0" smtClean="0"/>
              <a:t>respond to narrow bands of self-interest as defined by customers and markets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Ideally,</a:t>
            </a:r>
            <a:r>
              <a:rPr lang="en-US" sz="2800" b="1" dirty="0" smtClean="0"/>
              <a:t> Public Organizations </a:t>
            </a:r>
            <a:r>
              <a:rPr lang="en-US" sz="2800" dirty="0" smtClean="0"/>
              <a:t>act/invest in ways that advance the </a:t>
            </a:r>
            <a:r>
              <a:rPr lang="en-US" sz="2800" b="1" dirty="0" smtClean="0"/>
              <a:t>public interest </a:t>
            </a:r>
            <a:r>
              <a:rPr lang="en-US" sz="2800" dirty="0" smtClean="0"/>
              <a:t>and</a:t>
            </a:r>
            <a:r>
              <a:rPr lang="en-US" sz="2800" b="1" dirty="0" smtClean="0"/>
              <a:t> democracy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dirty="0" smtClean="0"/>
              <a:t>Survey research and citizen engagement processes should reflect these differences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lvl="1" indent="0">
              <a:buNone/>
            </a:pPr>
            <a:r>
              <a:rPr lang="en-US" dirty="0"/>
              <a:t>Paradigm Shift: Citizen engagement </a:t>
            </a:r>
            <a:r>
              <a:rPr lang="en-US" dirty="0" smtClean="0"/>
              <a:t>that promotes </a:t>
            </a:r>
            <a:r>
              <a:rPr lang="en-US" b="1" dirty="0"/>
              <a:t>convergence</a:t>
            </a:r>
            <a:r>
              <a:rPr lang="en-US" dirty="0"/>
              <a:t> between </a:t>
            </a:r>
            <a:r>
              <a:rPr lang="en-US" b="1" dirty="0"/>
              <a:t>democracy</a:t>
            </a:r>
            <a:r>
              <a:rPr lang="en-US" dirty="0"/>
              <a:t> and the </a:t>
            </a:r>
            <a:r>
              <a:rPr lang="en-US" b="1" dirty="0"/>
              <a:t>public interest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35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131"/>
            <a:ext cx="8229600" cy="391886"/>
          </a:xfrm>
        </p:spPr>
        <p:txBody>
          <a:bodyPr/>
          <a:lstStyle/>
          <a:p>
            <a:r>
              <a:rPr lang="en-US" sz="2800" b="1" i="1" dirty="0" smtClean="0"/>
              <a:t>Paradigm Shift in the Logic of Survey Research</a:t>
            </a:r>
            <a:br>
              <a:rPr lang="en-US" sz="2800" b="1" i="1" dirty="0" smtClean="0"/>
            </a:b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746760"/>
            <a:ext cx="8229600" cy="552341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400" b="1" i="1" dirty="0"/>
              <a:t>Strategic Investment </a:t>
            </a:r>
            <a:r>
              <a:rPr lang="en-US" sz="2400" b="1" i="1" dirty="0" smtClean="0"/>
              <a:t>Decisions</a:t>
            </a:r>
          </a:p>
          <a:p>
            <a:pPr marL="0" lvl="0" indent="0" algn="ctr">
              <a:buNone/>
            </a:pPr>
            <a:endParaRPr lang="en-US" sz="800" b="1" dirty="0" smtClean="0">
              <a:latin typeface="Georgia" pitchFamily="18" charset="0"/>
            </a:endParaRPr>
          </a:p>
          <a:p>
            <a:pPr lvl="0"/>
            <a:r>
              <a:rPr lang="en-US" sz="2400" b="1" dirty="0" smtClean="0">
                <a:latin typeface="Georgia" pitchFamily="18" charset="0"/>
              </a:rPr>
              <a:t>Step </a:t>
            </a:r>
            <a:r>
              <a:rPr lang="en-US" sz="2400" b="1" dirty="0">
                <a:latin typeface="Georgia" pitchFamily="18" charset="0"/>
              </a:rPr>
              <a:t>1</a:t>
            </a:r>
            <a:r>
              <a:rPr lang="en-US" sz="2400" dirty="0">
                <a:latin typeface="Georgia" pitchFamily="18" charset="0"/>
              </a:rPr>
              <a:t>. </a:t>
            </a:r>
            <a:r>
              <a:rPr lang="en-US" sz="2400" b="1" i="1" dirty="0">
                <a:latin typeface="Georgia" pitchFamily="18" charset="0"/>
              </a:rPr>
              <a:t>Establish need to Change</a:t>
            </a:r>
            <a:r>
              <a:rPr lang="en-US" sz="2400" dirty="0">
                <a:latin typeface="Georgia" pitchFamily="18" charset="0"/>
              </a:rPr>
              <a:t>: Global </a:t>
            </a:r>
            <a:r>
              <a:rPr lang="en-US" sz="2400" dirty="0" smtClean="0">
                <a:latin typeface="Georgia" pitchFamily="18" charset="0"/>
              </a:rPr>
              <a:t>economy, growing fiscal challenges, and pluralism</a:t>
            </a:r>
            <a:endParaRPr lang="en-US" sz="2400" dirty="0">
              <a:latin typeface="Georgia" pitchFamily="18" charset="0"/>
            </a:endParaRPr>
          </a:p>
          <a:p>
            <a:pPr marL="0" lvl="0" indent="0">
              <a:buNone/>
            </a:pPr>
            <a:endParaRPr lang="en-US" sz="1200" dirty="0">
              <a:latin typeface="Georgia" pitchFamily="18" charset="0"/>
            </a:endParaRPr>
          </a:p>
          <a:p>
            <a:pPr lvl="0"/>
            <a:r>
              <a:rPr lang="en-US" sz="2400" b="1" dirty="0">
                <a:latin typeface="Georgia" pitchFamily="18" charset="0"/>
              </a:rPr>
              <a:t>Step 2</a:t>
            </a:r>
            <a:r>
              <a:rPr lang="en-US" sz="2400" dirty="0">
                <a:latin typeface="Georgia" pitchFamily="18" charset="0"/>
              </a:rPr>
              <a:t>. </a:t>
            </a:r>
            <a:r>
              <a:rPr lang="en-US" sz="2400" b="1" i="1" dirty="0" smtClean="0">
                <a:latin typeface="Georgia" pitchFamily="18" charset="0"/>
              </a:rPr>
              <a:t>Frame of Reference -The Public Interest/Community Well-Being</a:t>
            </a:r>
            <a:r>
              <a:rPr lang="en-US" sz="2400" i="1" dirty="0" smtClean="0">
                <a:latin typeface="Georgia" pitchFamily="18" charset="0"/>
              </a:rPr>
              <a:t>: </a:t>
            </a:r>
            <a:r>
              <a:rPr lang="en-US" sz="2400" dirty="0" smtClean="0">
                <a:latin typeface="Georgia" pitchFamily="18" charset="0"/>
              </a:rPr>
              <a:t>Reflect </a:t>
            </a:r>
            <a:r>
              <a:rPr lang="en-US" sz="2400" dirty="0">
                <a:latin typeface="Georgia" pitchFamily="18" charset="0"/>
              </a:rPr>
              <a:t>on </a:t>
            </a:r>
            <a:r>
              <a:rPr lang="en-US" sz="2400" dirty="0" smtClean="0">
                <a:latin typeface="Georgia" pitchFamily="18" charset="0"/>
              </a:rPr>
              <a:t>basic </a:t>
            </a:r>
            <a:r>
              <a:rPr lang="en-US" sz="2400" dirty="0">
                <a:latin typeface="Georgia" pitchFamily="18" charset="0"/>
              </a:rPr>
              <a:t>values and </a:t>
            </a:r>
            <a:r>
              <a:rPr lang="en-US" sz="2400" dirty="0" smtClean="0">
                <a:latin typeface="Georgia" pitchFamily="18" charset="0"/>
              </a:rPr>
              <a:t>societal responsibilities </a:t>
            </a:r>
            <a:endParaRPr lang="en-US" sz="2400" dirty="0">
              <a:latin typeface="Georgia" pitchFamily="18" charset="0"/>
            </a:endParaRPr>
          </a:p>
          <a:p>
            <a:pPr marL="0" lvl="0" indent="0">
              <a:buNone/>
            </a:pPr>
            <a:endParaRPr lang="en-US" sz="1200" dirty="0">
              <a:latin typeface="Georgia" pitchFamily="18" charset="0"/>
            </a:endParaRPr>
          </a:p>
          <a:p>
            <a:pPr lvl="0"/>
            <a:r>
              <a:rPr lang="en-US" sz="2400" b="1" dirty="0">
                <a:latin typeface="Georgia" pitchFamily="18" charset="0"/>
              </a:rPr>
              <a:t>Step 3</a:t>
            </a:r>
            <a:r>
              <a:rPr lang="en-US" sz="2400" dirty="0">
                <a:latin typeface="Georgia" pitchFamily="18" charset="0"/>
              </a:rPr>
              <a:t>. </a:t>
            </a:r>
            <a:r>
              <a:rPr lang="en-US" sz="2400" b="1" i="1" dirty="0" smtClean="0">
                <a:latin typeface="Georgia" pitchFamily="18" charset="0"/>
              </a:rPr>
              <a:t>Public Support for Investment</a:t>
            </a:r>
            <a:r>
              <a:rPr lang="en-US" sz="2400" dirty="0" smtClean="0">
                <a:latin typeface="Georgia" pitchFamily="18" charset="0"/>
              </a:rPr>
              <a:t>: </a:t>
            </a:r>
            <a:r>
              <a:rPr lang="en-US" sz="2400" dirty="0">
                <a:latin typeface="Georgia" pitchFamily="18" charset="0"/>
              </a:rPr>
              <a:t>Economic Development, Community Development, Transportation, and Water  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62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931"/>
            <a:ext cx="8229600" cy="130629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6354"/>
            <a:ext cx="8229600" cy="5477692"/>
          </a:xfrm>
        </p:spPr>
        <p:txBody>
          <a:bodyPr/>
          <a:lstStyle/>
          <a:p>
            <a:pPr lvl="0"/>
            <a:r>
              <a:rPr lang="en-US" sz="2400" b="1" dirty="0">
                <a:latin typeface="Georgia" pitchFamily="18" charset="0"/>
              </a:rPr>
              <a:t>Step 4. </a:t>
            </a:r>
            <a:r>
              <a:rPr lang="en-US" sz="2400" b="1" i="1" dirty="0" smtClean="0">
                <a:latin typeface="Georgia" pitchFamily="18" charset="0"/>
              </a:rPr>
              <a:t>Demonstrated </a:t>
            </a:r>
            <a:r>
              <a:rPr lang="en-US" sz="2400" b="1" i="1" dirty="0">
                <a:latin typeface="Georgia" pitchFamily="18" charset="0"/>
              </a:rPr>
              <a:t>Trust: </a:t>
            </a:r>
            <a:r>
              <a:rPr lang="en-US" sz="2400" b="1" i="1" dirty="0" smtClean="0">
                <a:latin typeface="Georgia" pitchFamily="18" charset="0"/>
              </a:rPr>
              <a:t>From Spending to Investment</a:t>
            </a:r>
          </a:p>
          <a:p>
            <a:pPr marL="400050" lvl="1" indent="0">
              <a:buNone/>
            </a:pPr>
            <a:endParaRPr lang="en-US" sz="400" dirty="0" smtClean="0">
              <a:latin typeface="Georgia" panose="02040502050405020303" pitchFamily="18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Georgia" panose="02040502050405020303" pitchFamily="18" charset="0"/>
              </a:rPr>
              <a:t>-</a:t>
            </a:r>
            <a:r>
              <a:rPr lang="en-US" sz="2400" dirty="0" smtClean="0">
                <a:latin typeface="Georgia" panose="02040502050405020303" pitchFamily="18" charset="0"/>
              </a:rPr>
              <a:t>Describe </a:t>
            </a:r>
            <a:r>
              <a:rPr lang="en-US" sz="2400" dirty="0">
                <a:latin typeface="Georgia" panose="02040502050405020303" pitchFamily="18" charset="0"/>
              </a:rPr>
              <a:t>your approval rating for how your money has been </a:t>
            </a:r>
            <a:r>
              <a:rPr lang="en-US" sz="2400" dirty="0" smtClean="0">
                <a:latin typeface="Georgia" panose="02040502050405020303" pitchFamily="18" charset="0"/>
              </a:rPr>
              <a:t>invested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(Strongly </a:t>
            </a:r>
            <a:r>
              <a:rPr lang="en-US" sz="2400" dirty="0">
                <a:latin typeface="Georgia" panose="02040502050405020303" pitchFamily="18" charset="0"/>
              </a:rPr>
              <a:t>Disapprove, </a:t>
            </a:r>
            <a:r>
              <a:rPr lang="en-US" sz="2400" dirty="0" smtClean="0">
                <a:latin typeface="Georgia" panose="02040502050405020303" pitchFamily="18" charset="0"/>
              </a:rPr>
              <a:t>Disapprove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 smtClean="0">
                <a:latin typeface="Georgia" panose="02040502050405020303" pitchFamily="18" charset="0"/>
              </a:rPr>
              <a:t>Somewhat </a:t>
            </a:r>
            <a:r>
              <a:rPr lang="en-US" sz="2400" dirty="0">
                <a:latin typeface="Georgia" panose="02040502050405020303" pitchFamily="18" charset="0"/>
              </a:rPr>
              <a:t>Disapprove, </a:t>
            </a:r>
            <a:r>
              <a:rPr lang="en-US" sz="2400" dirty="0" smtClean="0">
                <a:latin typeface="Georgia" panose="02040502050405020303" pitchFamily="18" charset="0"/>
              </a:rPr>
              <a:t>Somewhat </a:t>
            </a:r>
            <a:r>
              <a:rPr lang="en-US" sz="2400" dirty="0">
                <a:latin typeface="Georgia" panose="02040502050405020303" pitchFamily="18" charset="0"/>
              </a:rPr>
              <a:t>Approve, </a:t>
            </a:r>
            <a:r>
              <a:rPr lang="en-US" sz="2400" dirty="0" smtClean="0">
                <a:latin typeface="Georgia" panose="02040502050405020303" pitchFamily="18" charset="0"/>
              </a:rPr>
              <a:t>Approve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 smtClean="0">
                <a:latin typeface="Georgia" panose="02040502050405020303" pitchFamily="18" charset="0"/>
              </a:rPr>
              <a:t>Strongly </a:t>
            </a:r>
            <a:r>
              <a:rPr lang="en-US" sz="2400" dirty="0">
                <a:latin typeface="Georgia" panose="02040502050405020303" pitchFamily="18" charset="0"/>
              </a:rPr>
              <a:t>Approve) </a:t>
            </a: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Georgia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Georgia" pitchFamily="18" charset="0"/>
              </a:rPr>
              <a:t>-The </a:t>
            </a:r>
            <a:r>
              <a:rPr lang="en-US" sz="2400" dirty="0">
                <a:latin typeface="Georgia" pitchFamily="18" charset="0"/>
              </a:rPr>
              <a:t>community is a better place because we invested </a:t>
            </a:r>
            <a:r>
              <a:rPr lang="en-US" sz="2400" dirty="0" smtClean="0">
                <a:latin typeface="Georgia" pitchFamily="18" charset="0"/>
              </a:rPr>
              <a:t>in…….(</a:t>
            </a:r>
            <a:r>
              <a:rPr lang="en-US" sz="2400" dirty="0">
                <a:latin typeface="Georgia" pitchFamily="18" charset="0"/>
              </a:rPr>
              <a:t>Definitely False, Probably False, Probably True, Definitely True)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931"/>
            <a:ext cx="8229600" cy="130629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6354"/>
            <a:ext cx="8229600" cy="5477692"/>
          </a:xfrm>
        </p:spPr>
        <p:txBody>
          <a:bodyPr/>
          <a:lstStyle/>
          <a:p>
            <a:pPr lvl="0"/>
            <a:r>
              <a:rPr lang="en-US" sz="2400" b="1" dirty="0" smtClean="0">
                <a:latin typeface="Georgia" pitchFamily="18" charset="0"/>
              </a:rPr>
              <a:t>Step </a:t>
            </a:r>
            <a:r>
              <a:rPr lang="en-US" sz="2400" b="1" dirty="0">
                <a:latin typeface="Georgia" pitchFamily="18" charset="0"/>
              </a:rPr>
              <a:t>5</a:t>
            </a:r>
            <a:r>
              <a:rPr lang="en-US" sz="2400" b="1" i="1" dirty="0">
                <a:latin typeface="Georgia" pitchFamily="18" charset="0"/>
              </a:rPr>
              <a:t>. </a:t>
            </a:r>
            <a:r>
              <a:rPr lang="en-US" sz="2400" b="1" i="1" dirty="0" smtClean="0">
                <a:latin typeface="Georgia" pitchFamily="18" charset="0"/>
              </a:rPr>
              <a:t>Investment </a:t>
            </a:r>
            <a:r>
              <a:rPr lang="en-US" sz="2400" b="1" i="1" dirty="0">
                <a:latin typeface="Georgia" pitchFamily="18" charset="0"/>
              </a:rPr>
              <a:t>Priorities and </a:t>
            </a:r>
            <a:r>
              <a:rPr lang="en-US" sz="2400" b="1" i="1" dirty="0" smtClean="0">
                <a:latin typeface="Georgia" pitchFamily="18" charset="0"/>
              </a:rPr>
              <a:t>Opportunity </a:t>
            </a:r>
            <a:r>
              <a:rPr lang="en-US" sz="2400" b="1" i="1" dirty="0">
                <a:latin typeface="Georgia" pitchFamily="18" charset="0"/>
              </a:rPr>
              <a:t>Costs</a:t>
            </a:r>
            <a:r>
              <a:rPr lang="en-US" sz="2400" b="1" dirty="0">
                <a:latin typeface="Georgia" pitchFamily="18" charset="0"/>
              </a:rPr>
              <a:t>:  </a:t>
            </a:r>
            <a:r>
              <a:rPr lang="en-US" sz="2400" dirty="0">
                <a:latin typeface="Georgia" pitchFamily="18" charset="0"/>
              </a:rPr>
              <a:t>Recommended change in the level of </a:t>
            </a:r>
            <a:r>
              <a:rPr lang="en-US" sz="2400" dirty="0" smtClean="0">
                <a:latin typeface="Georgia" pitchFamily="18" charset="0"/>
              </a:rPr>
              <a:t>investment..…(</a:t>
            </a:r>
            <a:r>
              <a:rPr lang="en-US" sz="2400" dirty="0">
                <a:latin typeface="Georgia" pitchFamily="18" charset="0"/>
              </a:rPr>
              <a:t>Much Less, Less, No Change, More, Much More)</a:t>
            </a:r>
          </a:p>
          <a:p>
            <a:pPr marL="0" lvl="0" indent="0">
              <a:buNone/>
            </a:pPr>
            <a:endParaRPr lang="en-US" sz="900" dirty="0">
              <a:latin typeface="Georgia" pitchFamily="18" charset="0"/>
            </a:endParaRPr>
          </a:p>
          <a:p>
            <a:pPr lvl="0"/>
            <a:r>
              <a:rPr lang="en-US" sz="2400" b="1" dirty="0">
                <a:latin typeface="Georgia" pitchFamily="18" charset="0"/>
              </a:rPr>
              <a:t>Step 6. </a:t>
            </a:r>
            <a:r>
              <a:rPr lang="en-US" sz="2400" b="1" i="1" dirty="0">
                <a:latin typeface="Georgia" pitchFamily="18" charset="0"/>
              </a:rPr>
              <a:t>Priorities and Willingness to Pay: 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“</a:t>
            </a:r>
            <a:r>
              <a:rPr lang="en-US" sz="2400" dirty="0">
                <a:latin typeface="Georgia" pitchFamily="18" charset="0"/>
              </a:rPr>
              <a:t>I’m willing to pay increased taxes or fees to pay for </a:t>
            </a:r>
            <a:r>
              <a:rPr lang="en-US" sz="2400" dirty="0" smtClean="0">
                <a:latin typeface="Georgia" pitchFamily="18" charset="0"/>
              </a:rPr>
              <a:t>investment…(</a:t>
            </a:r>
            <a:r>
              <a:rPr lang="en-US" sz="2400" dirty="0">
                <a:latin typeface="Georgia" pitchFamily="18" charset="0"/>
              </a:rPr>
              <a:t>Definitely Not Willing to Pay, Probably Not Willing to Pay</a:t>
            </a:r>
            <a:r>
              <a:rPr lang="en-US" sz="2400" dirty="0" smtClean="0">
                <a:latin typeface="Georgia" pitchFamily="18" charset="0"/>
              </a:rPr>
              <a:t>, probably </a:t>
            </a:r>
            <a:r>
              <a:rPr lang="en-US" sz="2400" dirty="0">
                <a:latin typeface="Georgia" pitchFamily="18" charset="0"/>
              </a:rPr>
              <a:t>Willing to Pay, Definitely Willing to Pay)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58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377"/>
            <a:ext cx="8229600" cy="435429"/>
          </a:xfrm>
        </p:spPr>
        <p:txBody>
          <a:bodyPr/>
          <a:lstStyle/>
          <a:p>
            <a:r>
              <a:rPr lang="en-US" sz="2400" b="1" i="1" dirty="0" smtClean="0"/>
              <a:t>Defining the Public Interest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1189"/>
            <a:ext cx="8229600" cy="5324975"/>
          </a:xfrm>
        </p:spPr>
        <p:txBody>
          <a:bodyPr/>
          <a:lstStyle/>
          <a:p>
            <a:pPr lvl="1"/>
            <a:r>
              <a:rPr lang="en-US" sz="2400" b="1" dirty="0">
                <a:latin typeface="Georgia" pitchFamily="18" charset="0"/>
              </a:rPr>
              <a:t>Index Component 1: </a:t>
            </a:r>
            <a:r>
              <a:rPr lang="en-US" sz="2400" b="1" dirty="0" smtClean="0">
                <a:latin typeface="Georgia" pitchFamily="18" charset="0"/>
              </a:rPr>
              <a:t>Balancing Self-Interest &amp; Community Well-Being</a:t>
            </a:r>
            <a:endParaRPr lang="en-US" sz="2400" b="1" dirty="0">
              <a:latin typeface="Georgia" pitchFamily="18" charset="0"/>
            </a:endParaRPr>
          </a:p>
          <a:p>
            <a:pPr lvl="2"/>
            <a:r>
              <a:rPr lang="en-US" dirty="0">
                <a:latin typeface="Georgia" pitchFamily="18" charset="0"/>
              </a:rPr>
              <a:t>I am willing to put community interests above personal interests (71.7%)</a:t>
            </a:r>
          </a:p>
          <a:p>
            <a:pPr lvl="2"/>
            <a:r>
              <a:rPr lang="en-US" dirty="0">
                <a:latin typeface="Georgia" pitchFamily="18" charset="0"/>
              </a:rPr>
              <a:t>Most people are willing to put community interests above personal interest (28.2</a:t>
            </a:r>
            <a:r>
              <a:rPr lang="en-US" dirty="0" smtClean="0">
                <a:latin typeface="Georgia" pitchFamily="18" charset="0"/>
              </a:rPr>
              <a:t>%)</a:t>
            </a:r>
          </a:p>
          <a:p>
            <a:pPr marL="914400" lvl="2" indent="0">
              <a:buNone/>
            </a:pP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377"/>
            <a:ext cx="8229600" cy="435429"/>
          </a:xfrm>
        </p:spPr>
        <p:txBody>
          <a:bodyPr/>
          <a:lstStyle/>
          <a:p>
            <a:r>
              <a:rPr lang="en-US" sz="2400" b="1" i="1" dirty="0" smtClean="0"/>
              <a:t>Defining the Public Interest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1189"/>
            <a:ext cx="8229600" cy="5324975"/>
          </a:xfrm>
        </p:spPr>
        <p:txBody>
          <a:bodyPr/>
          <a:lstStyle/>
          <a:p>
            <a:pPr marL="914400" lvl="2" indent="0">
              <a:buNone/>
            </a:pPr>
            <a:endParaRPr lang="en-US" sz="8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Index Component 2: Balancing Concerns of Current &amp; Future Generations</a:t>
            </a:r>
          </a:p>
          <a:p>
            <a:pPr lvl="2"/>
            <a:r>
              <a:rPr lang="en-US" dirty="0">
                <a:latin typeface="Georgia" pitchFamily="18" charset="0"/>
              </a:rPr>
              <a:t>I am willing to make personal sacrifices for the well-being of future generations (85.7%)</a:t>
            </a:r>
          </a:p>
          <a:p>
            <a:pPr lvl="2"/>
            <a:r>
              <a:rPr lang="en-US" dirty="0">
                <a:latin typeface="Georgia" pitchFamily="18" charset="0"/>
              </a:rPr>
              <a:t>Most people are willing to make personal sacrifices for the well-being of future generations (41.7%) </a:t>
            </a:r>
          </a:p>
          <a:p>
            <a:pPr lvl="2"/>
            <a:r>
              <a:rPr lang="en-US" dirty="0">
                <a:latin typeface="Georgia" pitchFamily="18" charset="0"/>
              </a:rPr>
              <a:t>Our community should strive to balance the needs and concerns of current and future generations (97.0</a:t>
            </a:r>
            <a:r>
              <a:rPr lang="en-US" dirty="0" smtClean="0">
                <a:latin typeface="Georgia" pitchFamily="18" charset="0"/>
              </a:rPr>
              <a:t>%)</a:t>
            </a:r>
          </a:p>
          <a:p>
            <a:pPr marL="914400" lvl="2" indent="0">
              <a:buNone/>
            </a:pPr>
            <a:endParaRPr lang="en-US" sz="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3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377"/>
            <a:ext cx="8229600" cy="435429"/>
          </a:xfrm>
        </p:spPr>
        <p:txBody>
          <a:bodyPr/>
          <a:lstStyle/>
          <a:p>
            <a:r>
              <a:rPr lang="en-US" sz="2400" b="1" i="1" dirty="0" smtClean="0"/>
              <a:t>Defining the Public Interest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1189"/>
            <a:ext cx="8229600" cy="5324975"/>
          </a:xfrm>
        </p:spPr>
        <p:txBody>
          <a:bodyPr/>
          <a:lstStyle/>
          <a:p>
            <a:pPr marL="914400" lvl="2" indent="0">
              <a:buNone/>
            </a:pPr>
            <a:endParaRPr lang="en-US" sz="8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Index Component 3: Balancing </a:t>
            </a:r>
            <a:r>
              <a:rPr lang="en-US" sz="2400" b="1" dirty="0" smtClean="0">
                <a:latin typeface="Georgia" pitchFamily="18" charset="0"/>
              </a:rPr>
              <a:t>Concerns </a:t>
            </a:r>
            <a:r>
              <a:rPr lang="en-US" sz="2400" b="1" dirty="0">
                <a:latin typeface="Georgia" pitchFamily="18" charset="0"/>
              </a:rPr>
              <a:t>of Advantaged </a:t>
            </a:r>
            <a:r>
              <a:rPr lang="en-US" sz="2400" b="1" dirty="0" smtClean="0">
                <a:latin typeface="Georgia" pitchFamily="18" charset="0"/>
              </a:rPr>
              <a:t>&amp; </a:t>
            </a:r>
            <a:r>
              <a:rPr lang="en-US" sz="2400" b="1" dirty="0">
                <a:latin typeface="Georgia" pitchFamily="18" charset="0"/>
              </a:rPr>
              <a:t>Disadvantaged </a:t>
            </a:r>
            <a:endParaRPr lang="en-US" sz="2400" dirty="0">
              <a:latin typeface="Georgia" pitchFamily="18" charset="0"/>
            </a:endParaRPr>
          </a:p>
          <a:p>
            <a:pPr lvl="2"/>
            <a:r>
              <a:rPr lang="en-US" dirty="0">
                <a:latin typeface="Georgia" pitchFamily="18" charset="0"/>
              </a:rPr>
              <a:t>Our community should strive to create employment </a:t>
            </a:r>
            <a:r>
              <a:rPr lang="en-US" b="1" dirty="0">
                <a:latin typeface="Georgia" pitchFamily="18" charset="0"/>
              </a:rPr>
              <a:t>opportunity</a:t>
            </a:r>
            <a:r>
              <a:rPr lang="en-US" dirty="0">
                <a:latin typeface="Georgia" pitchFamily="18" charset="0"/>
              </a:rPr>
              <a:t> for all individuals that are willing to work (95.3</a:t>
            </a:r>
            <a:r>
              <a:rPr lang="en-US" dirty="0" smtClean="0">
                <a:latin typeface="Georgia" pitchFamily="18" charset="0"/>
              </a:rPr>
              <a:t>%)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418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017"/>
          </a:xfrm>
        </p:spPr>
        <p:txBody>
          <a:bodyPr/>
          <a:lstStyle/>
          <a:p>
            <a:r>
              <a:rPr lang="en-US" sz="2800" b="1" dirty="0" smtClean="0"/>
              <a:t>Willingness to Pay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024"/>
            <a:ext cx="8229600" cy="5142094"/>
          </a:xfrm>
        </p:spPr>
        <p:txBody>
          <a:bodyPr/>
          <a:lstStyle/>
          <a:p>
            <a:r>
              <a:rPr lang="en-US" sz="2400" b="1" dirty="0"/>
              <a:t>“I’m willing to pay increased </a:t>
            </a:r>
            <a:r>
              <a:rPr lang="en-US" sz="2400" b="1" dirty="0" smtClean="0"/>
              <a:t>taxes </a:t>
            </a:r>
            <a:r>
              <a:rPr lang="en-US" sz="2400" b="1" dirty="0"/>
              <a:t>or fees to pay for </a:t>
            </a:r>
            <a:r>
              <a:rPr lang="en-US" sz="2400" b="1" dirty="0" smtClean="0"/>
              <a:t>investment</a:t>
            </a:r>
            <a:r>
              <a:rPr lang="en-US" sz="2400" dirty="0" smtClean="0"/>
              <a:t> </a:t>
            </a:r>
            <a:r>
              <a:rPr lang="en-US" sz="2400" b="1" dirty="0" smtClean="0"/>
              <a:t>to</a:t>
            </a:r>
            <a:r>
              <a:rPr lang="en-US" sz="2400" dirty="0" smtClean="0"/>
              <a:t>……” </a:t>
            </a:r>
          </a:p>
          <a:p>
            <a:pPr marL="0" indent="0">
              <a:buNone/>
            </a:pPr>
            <a:r>
              <a:rPr lang="en-US" sz="2400" dirty="0" smtClean="0"/>
              <a:t>“create </a:t>
            </a:r>
            <a:r>
              <a:rPr lang="en-US" sz="2400" dirty="0"/>
              <a:t>a reliable source of water that will </a:t>
            </a:r>
            <a:r>
              <a:rPr lang="en-US" sz="2400" dirty="0" smtClean="0"/>
              <a:t>meet the future </a:t>
            </a:r>
            <a:r>
              <a:rPr lang="en-US" sz="2400" dirty="0"/>
              <a:t>water needs of the </a:t>
            </a:r>
            <a:r>
              <a:rPr lang="en-US" sz="2400" dirty="0" smtClean="0"/>
              <a:t>community”  </a:t>
            </a:r>
            <a:r>
              <a:rPr lang="en-US" sz="2400" b="1" dirty="0" smtClean="0"/>
              <a:t>85.3%</a:t>
            </a:r>
          </a:p>
          <a:p>
            <a:r>
              <a:rPr lang="en-US" sz="2400" b="1" dirty="0" smtClean="0"/>
              <a:t>Low </a:t>
            </a:r>
            <a:r>
              <a:rPr lang="en-US" sz="2400" dirty="0" smtClean="0"/>
              <a:t>Public Interest Index Score:</a:t>
            </a:r>
            <a:r>
              <a:rPr lang="en-US" sz="2400" b="1" dirty="0" smtClean="0"/>
              <a:t>    61.8%</a:t>
            </a:r>
          </a:p>
          <a:p>
            <a:r>
              <a:rPr lang="en-US" sz="2400" b="1" dirty="0" smtClean="0"/>
              <a:t>High </a:t>
            </a:r>
            <a:r>
              <a:rPr lang="en-US" sz="2400" dirty="0" smtClean="0"/>
              <a:t>Public Interest Index Score:   </a:t>
            </a:r>
            <a:r>
              <a:rPr lang="en-US" sz="2400" b="1" dirty="0" smtClean="0"/>
              <a:t>90.4%</a:t>
            </a:r>
          </a:p>
          <a:p>
            <a:pPr marL="0" indent="0">
              <a:buNone/>
            </a:pPr>
            <a:endParaRPr lang="en-US" sz="2400" b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Georgia" pitchFamily="18" charset="0"/>
              </a:rPr>
              <a:t>Largest </a:t>
            </a:r>
            <a:r>
              <a:rPr lang="en-US" sz="2400" b="1" dirty="0">
                <a:latin typeface="Georgia" pitchFamily="18" charset="0"/>
              </a:rPr>
              <a:t>percentage </a:t>
            </a:r>
            <a:r>
              <a:rPr lang="en-US" sz="2400" b="1" dirty="0" smtClean="0">
                <a:latin typeface="Georgia" pitchFamily="18" charset="0"/>
              </a:rPr>
              <a:t>difference</a:t>
            </a:r>
          </a:p>
          <a:p>
            <a:pPr marL="0" indent="0">
              <a:buNone/>
            </a:pPr>
            <a:r>
              <a:rPr lang="en-US" sz="2400" b="1" dirty="0" smtClean="0">
                <a:latin typeface="Georgia" pitchFamily="18" charset="0"/>
              </a:rPr>
              <a:t>“…</a:t>
            </a:r>
            <a:r>
              <a:rPr lang="en-US" sz="2400" dirty="0" smtClean="0">
                <a:latin typeface="Georgia" pitchFamily="18" charset="0"/>
              </a:rPr>
              <a:t>meet </a:t>
            </a:r>
            <a:r>
              <a:rPr lang="en-US" sz="2400" dirty="0">
                <a:latin typeface="Georgia" pitchFamily="18" charset="0"/>
              </a:rPr>
              <a:t>the needs of those who are </a:t>
            </a:r>
            <a:r>
              <a:rPr lang="en-US" sz="2400" dirty="0" smtClean="0">
                <a:latin typeface="Georgia" pitchFamily="18" charset="0"/>
              </a:rPr>
              <a:t>homeless”   </a:t>
            </a:r>
            <a:r>
              <a:rPr lang="en-US" sz="2000" b="1" dirty="0" smtClean="0">
                <a:latin typeface="Georgia" pitchFamily="18" charset="0"/>
              </a:rPr>
              <a:t>63.4%</a:t>
            </a:r>
          </a:p>
          <a:p>
            <a:r>
              <a:rPr lang="en-US" sz="2400" b="1" dirty="0"/>
              <a:t>Low </a:t>
            </a:r>
            <a:r>
              <a:rPr lang="en-US" sz="2400" dirty="0"/>
              <a:t>Public Interest Index Score:</a:t>
            </a:r>
            <a:r>
              <a:rPr lang="en-US" sz="2400" b="1" dirty="0"/>
              <a:t>    </a:t>
            </a:r>
            <a:r>
              <a:rPr lang="en-US" sz="2400" b="1" dirty="0" smtClean="0"/>
              <a:t>24.6%</a:t>
            </a:r>
            <a:endParaRPr lang="en-US" sz="2400" b="1" dirty="0"/>
          </a:p>
          <a:p>
            <a:r>
              <a:rPr lang="en-US" sz="2400" b="1" dirty="0"/>
              <a:t>High </a:t>
            </a:r>
            <a:r>
              <a:rPr lang="en-US" sz="2400" dirty="0"/>
              <a:t>Public Interest Index Score:   </a:t>
            </a:r>
            <a:r>
              <a:rPr lang="en-US" sz="2400" b="1" dirty="0" smtClean="0"/>
              <a:t>87.3</a:t>
            </a:r>
            <a:r>
              <a:rPr lang="en-US" sz="2800" b="1" dirty="0" smtClean="0"/>
              <a:t>%</a:t>
            </a:r>
            <a:endParaRPr lang="en-US" sz="28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700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w to Conduct a Job Interview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How to Conduct a Job Interview Presentation</Template>
  <TotalTime>3263</TotalTime>
  <Words>514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How to Conduct a Job Interview Presentation</vt:lpstr>
      <vt:lpstr>Building Societal Capacity:</vt:lpstr>
      <vt:lpstr> Foundation Differences Public versus Private For-Profit Agencies</vt:lpstr>
      <vt:lpstr>Paradigm Shift in the Logic of Survey Research </vt:lpstr>
      <vt:lpstr>PowerPoint Presentation</vt:lpstr>
      <vt:lpstr>PowerPoint Presentation</vt:lpstr>
      <vt:lpstr>Defining the Public Interest</vt:lpstr>
      <vt:lpstr>Defining the Public Interest</vt:lpstr>
      <vt:lpstr>Defining the Public Interest</vt:lpstr>
      <vt:lpstr>Willingness to Pay</vt:lpstr>
      <vt:lpstr> Summary of Understanding</vt:lpstr>
      <vt:lpstr> Phases of Engagement</vt:lpstr>
      <vt:lpstr>Components of Engagement</vt:lpstr>
      <vt:lpstr> Phase 1:  Development Phase</vt:lpstr>
      <vt:lpstr> Phase 2:  Survey Instrument</vt:lpstr>
      <vt:lpstr> Phase 3:  Conversations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Conduct a Job Interview</dc:title>
  <dc:creator>Carrithers, Deanna</dc:creator>
  <cp:lastModifiedBy>Xin Tong</cp:lastModifiedBy>
  <cp:revision>131</cp:revision>
  <cp:lastPrinted>2014-10-23T15:51:19Z</cp:lastPrinted>
  <dcterms:created xsi:type="dcterms:W3CDTF">2014-04-18T02:50:39Z</dcterms:created>
  <dcterms:modified xsi:type="dcterms:W3CDTF">2014-11-17T17:18:23Z</dcterms:modified>
</cp:coreProperties>
</file>