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7"/>
  </p:notesMasterIdLst>
  <p:sldIdLst>
    <p:sldId id="256" r:id="rId6"/>
    <p:sldId id="325" r:id="rId7"/>
    <p:sldId id="300" r:id="rId8"/>
    <p:sldId id="343" r:id="rId9"/>
    <p:sldId id="326" r:id="rId10"/>
    <p:sldId id="347" r:id="rId11"/>
    <p:sldId id="335" r:id="rId12"/>
    <p:sldId id="345" r:id="rId13"/>
    <p:sldId id="302" r:id="rId14"/>
    <p:sldId id="338" r:id="rId15"/>
    <p:sldId id="337" r:id="rId16"/>
    <p:sldId id="336" r:id="rId17"/>
    <p:sldId id="348" r:id="rId18"/>
    <p:sldId id="342" r:id="rId19"/>
    <p:sldId id="339" r:id="rId20"/>
    <p:sldId id="341" r:id="rId21"/>
    <p:sldId id="274" r:id="rId22"/>
    <p:sldId id="271" r:id="rId23"/>
    <p:sldId id="272" r:id="rId24"/>
    <p:sldId id="332" r:id="rId25"/>
    <p:sldId id="34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82624" autoAdjust="0"/>
  </p:normalViewPr>
  <p:slideViewPr>
    <p:cSldViewPr snapToGrid="0">
      <p:cViewPr varScale="1">
        <p:scale>
          <a:sx n="96" d="100"/>
          <a:sy n="96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9AED60F-7DD9-43D4-9F20-AD6AE579D998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48BD58-AD49-4733-9BEB-4BA3E11164E6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01445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18A229-2418-46E7-8013-237B15FDBA2B}" type="slidenum">
              <a:rPr lang="en-NZ" altLang="en-US"/>
              <a:pPr eaLnBrk="1" hangingPunct="1">
                <a:spcBef>
                  <a:spcPct val="0"/>
                </a:spcBef>
              </a:pPr>
              <a:t>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74446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9598-AAA1-4E2C-9837-F4F650CC1434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889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B8BAEC-2400-454D-809B-87F2BE3618B2}" type="slidenum">
              <a:rPr lang="en-NZ" altLang="en-US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lang="en-NZ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21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AD20B0-6CA7-4E89-8E55-AF2186CBE7C5}" type="slidenum">
              <a:rPr lang="en-NZ" altLang="en-US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NZ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13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These principles clearly  define – in some detail – the governments expectations from procurement.</a:t>
            </a:r>
          </a:p>
          <a:p>
            <a:pPr marL="157437" indent="-15743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NZ" dirty="0" smtClean="0"/>
              <a:t>Plan and manage for great results – </a:t>
            </a:r>
            <a:r>
              <a:rPr lang="en-NZ" i="1" dirty="0" smtClean="0"/>
              <a:t>This is about actively planning  procurement activities – </a:t>
            </a:r>
            <a:r>
              <a:rPr lang="en-NZ" i="1" dirty="0" err="1" smtClean="0"/>
              <a:t>ie</a:t>
            </a:r>
            <a:r>
              <a:rPr lang="en-NZ" i="1" dirty="0" smtClean="0"/>
              <a:t> Plan, Check, Go, Review</a:t>
            </a:r>
          </a:p>
          <a:p>
            <a:pPr marL="157437" indent="-15743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NZ" dirty="0" smtClean="0"/>
              <a:t>Be fair to all suppliers – </a:t>
            </a:r>
            <a:r>
              <a:rPr lang="en-NZ" i="1" dirty="0" smtClean="0"/>
              <a:t>This is about giving all suppliers a chance to respond – either as a prime or sub contractor. We need to make it easy for suppliers to do business with govt.</a:t>
            </a:r>
          </a:p>
          <a:p>
            <a:pPr marL="157437" indent="-15743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NZ" i="1" dirty="0" smtClean="0"/>
              <a:t> </a:t>
            </a:r>
            <a:r>
              <a:rPr lang="en-NZ" dirty="0" smtClean="0"/>
              <a:t>Get the right supplier – </a:t>
            </a:r>
            <a:r>
              <a:rPr lang="en-NZ" i="1" dirty="0" smtClean="0"/>
              <a:t>This is about choosing the right supplier and being confident that they will successfully deliver.</a:t>
            </a:r>
          </a:p>
          <a:p>
            <a:pPr marL="157437" indent="-15743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NZ" dirty="0" smtClean="0"/>
              <a:t>Get the best deal for everyone -  </a:t>
            </a:r>
            <a:r>
              <a:rPr lang="en-NZ" i="1" dirty="0" smtClean="0"/>
              <a:t>This is about achieving best value for money – not the lowest price</a:t>
            </a:r>
          </a:p>
          <a:p>
            <a:pPr marL="157437" indent="-15743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NZ" dirty="0" smtClean="0"/>
              <a:t>Play by the rules – </a:t>
            </a:r>
            <a:r>
              <a:rPr lang="en-NZ" i="1" dirty="0" smtClean="0"/>
              <a:t>This is about building trust with suppliers and keeping a reputation as a trusted partner</a:t>
            </a:r>
            <a:endParaRPr lang="en-NZ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Category Reviews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Best practise contract management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Supplier and Customer Satisfaction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dirty="0" smtClean="0"/>
              <a:t>Buyer Behaviour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FFC63-CC06-4C80-B69A-77D5DADAB792}" type="slidenum">
              <a:rPr lang="en-NZ" altLang="en-US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19</a:t>
            </a:fld>
            <a:endParaRPr lang="en-NZ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5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63A9B-1A1E-4403-916B-F466A1A95CD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4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983087-4CB4-4B71-9BE3-DA82408AA3E6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896A93-7978-4F43-B4D9-F2CAA3E142D3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115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34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16DFA-6019-48B7-A862-DC5E515C82E9}" type="slidenum">
              <a:rPr lang="en-GB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5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7EEE87-6C34-407C-BECC-A67287C78C95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686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DAE632-0341-4601-B48D-31425384906D}" type="slidenum">
              <a:rPr lang="en-NZ" altLang="en-US"/>
              <a:pPr eaLnBrk="1" hangingPunct="1"/>
              <a:t>10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72782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C1A114-D001-4AB7-B1B5-985415ABB985}" type="slidenum">
              <a:rPr lang="en-NZ" altLang="en-US"/>
              <a:pPr eaLnBrk="1" hangingPunct="1"/>
              <a:t>11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0967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C3F0B4-6230-448C-89DD-E9C194EF68A2}" type="slidenum">
              <a:rPr lang="en-NZ" altLang="en-US"/>
              <a:pPr eaLnBrk="1" hangingPunct="1"/>
              <a:t>12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4787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7EEE87-6C34-407C-BECC-A67287C78C95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362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49"/>
            <a:ext cx="7772400" cy="7112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47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92CC-1B94-40DB-9C3D-F96116E2E220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0E27-79DA-445A-835B-CF1FFF5E616B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39458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A4B9-0CC3-47F7-9E65-699B5505FAEA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33371-B3FD-4103-A5CC-870A2B0306E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48459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A213-7A15-432A-8B27-0D0637479924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F70E9-3EF3-4B35-B34B-3870CDC07C5A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484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0BA3-5ABA-4580-BB3A-37E2E0FC89AA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EFF5E-018C-4FD4-87D1-E5FB94052E7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1342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8AA6-54D7-4424-AD56-3017CA818692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30652-69F8-4253-88E1-8A4B1BA8DB72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3043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91AC-E214-42D8-A8F1-5EF137A30B37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6CBFF-8E3C-4D7C-9E4A-61EAF7755A2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26486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3004-AECE-4DFB-971F-E857F19E7F64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33759-596D-432C-B04E-64E27F40FD1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5679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1DB1-CE38-4DEA-B263-A7D4D4540391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A8BF1-98FB-47CD-A419-7006841A6AB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275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BFD0-A908-4E1C-BC84-4DA30DFAA346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71A45-D1D2-48F3-8F00-9256034A3CB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6816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89C6-34E9-4E88-94D8-4F8758C5AEE1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4D76C-5128-4B58-8AD6-F4B3C2CE497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8376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395C-5981-494A-86D0-785E9D3B7553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9B5F2-56B1-4A0E-B5BB-0FEF80D996D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036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2250" y="238125"/>
            <a:ext cx="78867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033463"/>
            <a:ext cx="78867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250" y="6229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4FD4A8-EAC4-472B-874A-1B8848BDBEF2}" type="datetimeFigureOut">
              <a:rPr lang="en-NZ"/>
              <a:pPr>
                <a:defRPr/>
              </a:pPr>
              <a:t>28/02/2014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B734C6-6DB2-4153-8D72-4BAF4A5CC664}" type="slidenum">
              <a:rPr lang="en-NZ" altLang="en-US"/>
              <a:pPr/>
              <a:t>‹#›</a:t>
            </a:fld>
            <a:endParaRPr lang="en-NZ" alt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4"/>
          <a:stretch>
            <a:fillRect/>
          </a:stretch>
        </p:blipFill>
        <p:spPr bwMode="auto">
          <a:xfrm>
            <a:off x="0" y="594836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56791"/>
            <a:ext cx="7772400" cy="1006303"/>
          </a:xfrm>
        </p:spPr>
        <p:txBody>
          <a:bodyPr>
            <a:normAutofit/>
          </a:bodyPr>
          <a:lstStyle/>
          <a:p>
            <a:pPr eaLnBrk="1" hangingPunct="1"/>
            <a:r>
              <a:rPr lang="en-NZ" altLang="en-US" dirty="0" smtClean="0"/>
              <a:t>A Case Study :</a:t>
            </a:r>
            <a:br>
              <a:rPr lang="en-NZ" altLang="en-US" dirty="0" smtClean="0"/>
            </a:br>
            <a:r>
              <a:rPr lang="en-NZ" altLang="en-US" dirty="0" smtClean="0"/>
              <a:t>New </a:t>
            </a:r>
            <a:r>
              <a:rPr lang="en-NZ" altLang="en-US" dirty="0"/>
              <a:t>Zealand </a:t>
            </a:r>
            <a:r>
              <a:rPr lang="en-NZ" altLang="en-US" dirty="0" smtClean="0"/>
              <a:t>Government </a:t>
            </a:r>
            <a:r>
              <a:rPr lang="en-NZ" altLang="en-US" dirty="0" smtClean="0"/>
              <a:t>Procurement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NZ" altLang="en-US" dirty="0" smtClean="0"/>
              <a:t>John Ivil, General Manager Government Procurement</a:t>
            </a:r>
          </a:p>
          <a:p>
            <a:pPr eaLnBrk="1" hangingPunct="1"/>
            <a:r>
              <a:rPr lang="en-NZ" altLang="en-US" dirty="0" smtClean="0"/>
              <a:t>Second South Asia Regional Public Procurement Conference</a:t>
            </a:r>
          </a:p>
          <a:p>
            <a:pPr eaLnBrk="1" hangingPunct="1"/>
            <a:r>
              <a:rPr lang="en-NZ" altLang="en-US" dirty="0" smtClean="0"/>
              <a:t>Islamabad, Pakistan 25-27 March 2014</a:t>
            </a:r>
            <a:endParaRPr lang="en-NZ" altLang="en-US" dirty="0" smtClean="0"/>
          </a:p>
        </p:txBody>
      </p:sp>
      <p:pic>
        <p:nvPicPr>
          <p:cNvPr id="4" name="Picture 6" descr="nz-maori-hak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81" y="91937"/>
            <a:ext cx="2259150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403224" y="1454151"/>
            <a:ext cx="8271475" cy="4556126"/>
            <a:chOff x="4605496" y="6950148"/>
            <a:chExt cx="3631090" cy="2288818"/>
          </a:xfrm>
        </p:grpSpPr>
        <p:sp>
          <p:nvSpPr>
            <p:cNvPr id="6" name="TextBox 5"/>
            <p:cNvSpPr txBox="1"/>
            <p:nvPr/>
          </p:nvSpPr>
          <p:spPr>
            <a:xfrm>
              <a:off x="4605496" y="6950148"/>
              <a:ext cx="1489963" cy="7033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latin typeface="+mn-lt"/>
                  <a:cs typeface="+mn-cs"/>
                </a:rPr>
                <a:t>confusing procurement policy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35+ policy documents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variable application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excessive focus on compliance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US" sz="1700" dirty="0">
                  <a:latin typeface="+mn-lt"/>
                  <a:cs typeface="+mn-cs"/>
                </a:rPr>
                <a:t>operationally inefficient</a:t>
              </a:r>
              <a:endParaRPr lang="en-NZ" sz="1700" dirty="0">
                <a:latin typeface="+mn-lt"/>
                <a:cs typeface="+mn-cs"/>
              </a:endParaRPr>
            </a:p>
          </p:txBody>
        </p:sp>
        <p:sp>
          <p:nvSpPr>
            <p:cNvPr id="7182" name="TextBox 6"/>
            <p:cNvSpPr txBox="1">
              <a:spLocks noChangeArrowheads="1"/>
            </p:cNvSpPr>
            <p:nvPr/>
          </p:nvSpPr>
          <p:spPr bwMode="auto">
            <a:xfrm>
              <a:off x="6167936" y="7003006"/>
              <a:ext cx="2068650" cy="57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 smtClean="0"/>
                <a:t>strong </a:t>
              </a:r>
              <a:r>
                <a:rPr lang="en-NZ" altLang="en-US" sz="1700" dirty="0"/>
                <a:t>leadership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US" altLang="en-US" sz="1700" dirty="0"/>
                <a:t>clarify what is expected of agencies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create single policy statement across government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publish in plain English</a:t>
              </a:r>
            </a:p>
          </p:txBody>
        </p:sp>
        <p:sp>
          <p:nvSpPr>
            <p:cNvPr id="7183" name="TextBox 7"/>
            <p:cNvSpPr txBox="1">
              <a:spLocks noChangeArrowheads="1"/>
            </p:cNvSpPr>
            <p:nvPr/>
          </p:nvSpPr>
          <p:spPr bwMode="auto">
            <a:xfrm>
              <a:off x="6158613" y="7733809"/>
              <a:ext cx="2068650" cy="5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strengthen leadership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 smtClean="0"/>
                <a:t>promote change </a:t>
              </a:r>
              <a:r>
                <a:rPr lang="en-NZ" altLang="en-US" sz="1700" dirty="0"/>
                <a:t>through capability reviews 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boost education &amp; training 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implement standard results measurement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5496" y="7706973"/>
              <a:ext cx="1489963" cy="7033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latin typeface="+mn-lt"/>
                  <a:cs typeface="+mn-cs"/>
                </a:rPr>
                <a:t>immature profession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few qualified practitioners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limited commercial acumen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variable results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US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limited strategic capability</a:t>
              </a:r>
              <a:endParaRPr lang="en-NZ" sz="1700" b="1" i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7770" y="8410366"/>
              <a:ext cx="1489266" cy="8286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latin typeface="+mn-lt"/>
                  <a:cs typeface="+mn-cs"/>
                </a:rPr>
                <a:t>inconsistent practice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every agency buys differently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processes unnecessarily complicated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US" sz="1700" dirty="0">
                  <a:latin typeface="+mn-lt"/>
                  <a:cs typeface="+mn-cs"/>
                </a:rPr>
                <a:t>unpredictable, slow &amp; costly for supplier to participate</a:t>
              </a:r>
              <a:endParaRPr lang="en-NZ" sz="1700" dirty="0">
                <a:latin typeface="+mn-lt"/>
                <a:cs typeface="+mn-cs"/>
              </a:endParaRPr>
            </a:p>
          </p:txBody>
        </p:sp>
        <p:sp>
          <p:nvSpPr>
            <p:cNvPr id="7186" name="TextBox 10"/>
            <p:cNvSpPr txBox="1">
              <a:spLocks noChangeArrowheads="1"/>
            </p:cNvSpPr>
            <p:nvPr/>
          </p:nvSpPr>
          <p:spPr bwMode="auto">
            <a:xfrm>
              <a:off x="6158613" y="8518149"/>
              <a:ext cx="2068650" cy="44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roll-out practical how-to guides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develop plain English templates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standardise  government contracts</a:t>
              </a:r>
            </a:p>
          </p:txBody>
        </p:sp>
      </p:grpSp>
      <p:grpSp>
        <p:nvGrpSpPr>
          <p:cNvPr id="7171" name="Group 30"/>
          <p:cNvGrpSpPr>
            <a:grpSpLocks/>
          </p:cNvGrpSpPr>
          <p:nvPr/>
        </p:nvGrpSpPr>
        <p:grpSpPr bwMode="auto">
          <a:xfrm>
            <a:off x="214313" y="276225"/>
            <a:ext cx="8256587" cy="1177925"/>
            <a:chOff x="4485721" y="5962841"/>
            <a:chExt cx="4244014" cy="1015219"/>
          </a:xfrm>
        </p:grpSpPr>
        <p:grpSp>
          <p:nvGrpSpPr>
            <p:cNvPr id="7173" name="Group 22"/>
            <p:cNvGrpSpPr>
              <a:grpSpLocks/>
            </p:cNvGrpSpPr>
            <p:nvPr/>
          </p:nvGrpSpPr>
          <p:grpSpPr bwMode="auto">
            <a:xfrm>
              <a:off x="4485721" y="5962841"/>
              <a:ext cx="722376" cy="722376"/>
              <a:chOff x="4088039" y="2733673"/>
              <a:chExt cx="722376" cy="72237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176983" y="2854076"/>
                <a:ext cx="527952" cy="4980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dirty="0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7178" name="Group 24"/>
              <p:cNvGrpSpPr>
                <a:grpSpLocks/>
              </p:cNvGrpSpPr>
              <p:nvPr/>
            </p:nvGrpSpPr>
            <p:grpSpPr bwMode="auto">
              <a:xfrm>
                <a:off x="4088039" y="2733673"/>
                <a:ext cx="722376" cy="722376"/>
                <a:chOff x="4088039" y="2733673"/>
                <a:chExt cx="722376" cy="722376"/>
              </a:xfrm>
            </p:grpSpPr>
            <p:sp>
              <p:nvSpPr>
                <p:cNvPr id="26" name="Circular Arrow 25"/>
                <p:cNvSpPr>
                  <a:spLocks noChangeAspect="1"/>
                </p:cNvSpPr>
                <p:nvPr/>
              </p:nvSpPr>
              <p:spPr>
                <a:xfrm>
                  <a:off x="4088039" y="2733673"/>
                  <a:ext cx="722160" cy="72242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470597"/>
                    <a:gd name="adj5" fmla="val 12500"/>
                  </a:avLst>
                </a:prstGeom>
                <a:solidFill>
                  <a:schemeClr val="accent4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NZ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4294487" y="2937538"/>
                  <a:ext cx="309264" cy="31469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17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NZ" sz="2000" dirty="0">
                      <a:solidFill>
                        <a:schemeClr val="accent5"/>
                      </a:solidFill>
                      <a:sym typeface="Webdings"/>
                    </a:rPr>
                    <a:t></a:t>
                  </a:r>
                  <a:endParaRPr lang="en-NZ" sz="2000" dirty="0">
                    <a:solidFill>
                      <a:schemeClr val="accent5"/>
                    </a:solidFill>
                  </a:endParaRPr>
                </a:p>
              </p:txBody>
            </p:sp>
          </p:grpSp>
        </p:grpSp>
        <p:sp>
          <p:nvSpPr>
            <p:cNvPr id="28" name="Round Diagonal Corner Rectangle 27"/>
            <p:cNvSpPr/>
            <p:nvPr/>
          </p:nvSpPr>
          <p:spPr>
            <a:xfrm>
              <a:off x="4582825" y="6686630"/>
              <a:ext cx="1483487" cy="291430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solidFill>
                    <a:schemeClr val="bg1"/>
                  </a:solidFill>
                </a:rPr>
                <a:t>opportunities</a:t>
              </a:r>
            </a:p>
          </p:txBody>
        </p:sp>
        <p:sp>
          <p:nvSpPr>
            <p:cNvPr id="29" name="Round Diagonal Corner Rectangle 28"/>
            <p:cNvSpPr/>
            <p:nvPr/>
          </p:nvSpPr>
          <p:spPr>
            <a:xfrm>
              <a:off x="6412296" y="6686630"/>
              <a:ext cx="2010623" cy="291430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solidFill>
                    <a:schemeClr val="bg1"/>
                  </a:solidFill>
                </a:rPr>
                <a:t>actions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24569" y="6360993"/>
              <a:ext cx="3405166" cy="34479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>
              <a:spAutoFit/>
            </a:bodyPr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5"/>
                  </a:solidFill>
                  <a:latin typeface="+mn-lt"/>
                  <a:cs typeface="+mn-cs"/>
                </a:rPr>
                <a:t>Increase performance, add value, maximise results</a:t>
              </a:r>
              <a:endParaRPr lang="en-NZ" sz="2000" b="1" dirty="0">
                <a:solidFill>
                  <a:schemeClr val="accent5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2" name="Round Diagonal Corner Rectangle 31"/>
          <p:cNvSpPr/>
          <p:nvPr/>
        </p:nvSpPr>
        <p:spPr>
          <a:xfrm>
            <a:off x="214313" y="276225"/>
            <a:ext cx="8256587" cy="1177925"/>
          </a:xfrm>
          <a:prstGeom prst="round2Diag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9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1200150" y="65088"/>
            <a:ext cx="7006152" cy="5772512"/>
            <a:chOff x="420207" y="5962841"/>
            <a:chExt cx="3864162" cy="3208615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420207" y="5962841"/>
              <a:ext cx="3820975" cy="811810"/>
            </a:xfrm>
            <a:prstGeom prst="round2Diag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225" y="6887596"/>
              <a:ext cx="1689845" cy="1650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latin typeface="+mn-lt"/>
                  <a:cs typeface="+mn-cs"/>
                </a:rPr>
                <a:t>government is an unattractive </a:t>
              </a:r>
              <a:r>
                <a:rPr lang="en-NZ" sz="1700" b="1" dirty="0" smtClean="0">
                  <a:latin typeface="+mn-lt"/>
                  <a:cs typeface="+mn-cs"/>
                </a:rPr>
                <a:t>customer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 smtClean="0">
                  <a:latin typeface="+mn-lt"/>
                  <a:cs typeface="+mn-cs"/>
                </a:rPr>
                <a:t> difficult </a:t>
              </a:r>
              <a:r>
                <a:rPr lang="en-NZ" sz="1700" dirty="0">
                  <a:latin typeface="+mn-lt"/>
                  <a:cs typeface="+mn-cs"/>
                </a:rPr>
                <a:t>to work with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b="1" i="1" dirty="0" smtClean="0">
                  <a:solidFill>
                    <a:srgbClr val="0070C0"/>
                  </a:solidFill>
                  <a:latin typeface="+mn-lt"/>
                  <a:cs typeface="+mn-cs"/>
                </a:rPr>
                <a:t> perception </a:t>
              </a:r>
              <a:r>
                <a:rPr lang="en-NZ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that lowest price </a:t>
              </a:r>
              <a:r>
                <a:rPr lang="en-NZ" sz="1700" b="1" i="1" dirty="0" smtClean="0">
                  <a:solidFill>
                    <a:srgbClr val="0070C0"/>
                  </a:solidFill>
                  <a:latin typeface="+mn-lt"/>
                  <a:cs typeface="+mn-cs"/>
                </a:rPr>
                <a:t>  always </a:t>
              </a:r>
              <a:r>
                <a:rPr lang="en-NZ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wins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 smtClean="0">
                  <a:latin typeface="+mn-lt"/>
                  <a:cs typeface="+mn-cs"/>
                </a:rPr>
                <a:t>no </a:t>
              </a:r>
              <a:r>
                <a:rPr lang="en-NZ" sz="1700" dirty="0">
                  <a:latin typeface="+mn-lt"/>
                  <a:cs typeface="+mn-cs"/>
                </a:rPr>
                <a:t>incentive for suppliers to improve performance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little engagement with suppliers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lack of understanding  of business needs</a:t>
              </a:r>
            </a:p>
          </p:txBody>
        </p:sp>
        <p:sp>
          <p:nvSpPr>
            <p:cNvPr id="6150" name="TextBox 8"/>
            <p:cNvSpPr txBox="1">
              <a:spLocks noChangeArrowheads="1"/>
            </p:cNvSpPr>
            <p:nvPr/>
          </p:nvSpPr>
          <p:spPr bwMode="auto">
            <a:xfrm>
              <a:off x="2138379" y="7059899"/>
              <a:ext cx="2061998" cy="135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/>
                <a:t>facilitate early market engagement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/>
                <a:t>remove barriers &amp; cut red tape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/>
                <a:t>promote a fairer allocation of risk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US" altLang="en-US" sz="1700"/>
                <a:t>encourage constructive contract management practices</a:t>
              </a:r>
              <a:endParaRPr lang="en-NZ" altLang="en-US" sz="1700"/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/>
                <a:t>reward innovation &amp; improvement 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US" altLang="en-US" sz="1700"/>
                <a:t>push for payment on time</a:t>
              </a:r>
              <a:endParaRPr lang="en-NZ" altLang="en-US" sz="1700"/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/>
                <a:t>promote benefits of working with government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8225" y="8538476"/>
              <a:ext cx="1525238" cy="6329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latin typeface="+mn-lt"/>
                  <a:cs typeface="+mn-cs"/>
                </a:rPr>
                <a:t>limited market access 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dirty="0">
                  <a:latin typeface="+mn-lt"/>
                  <a:cs typeface="+mn-cs"/>
                </a:rPr>
                <a:t>trade barriers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defRPr/>
              </a:pPr>
              <a:r>
                <a:rPr lang="en-NZ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restricted export </a:t>
              </a:r>
              <a:r>
                <a:rPr lang="en-NZ" sz="1700" b="1" i="1" dirty="0" smtClean="0">
                  <a:solidFill>
                    <a:srgbClr val="0070C0"/>
                  </a:solidFill>
                  <a:latin typeface="+mn-lt"/>
                  <a:cs typeface="+mn-cs"/>
                </a:rPr>
                <a:t>opportunities</a:t>
              </a:r>
              <a:endParaRPr lang="en-NZ" sz="1700" b="1" i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sp>
          <p:nvSpPr>
            <p:cNvPr id="6152" name="TextBox 10"/>
            <p:cNvSpPr txBox="1">
              <a:spLocks noChangeArrowheads="1"/>
            </p:cNvSpPr>
            <p:nvPr/>
          </p:nvSpPr>
          <p:spPr bwMode="auto">
            <a:xfrm>
              <a:off x="2105391" y="8538476"/>
              <a:ext cx="2178978" cy="63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b="1" i="1" dirty="0">
                  <a:solidFill>
                    <a:srgbClr val="2B7589"/>
                  </a:solidFill>
                </a:rPr>
                <a:t>align Mandatory Rules with WTO Government Procurement Agreement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 smtClean="0"/>
                <a:t>negotiate </a:t>
              </a:r>
              <a:r>
                <a:rPr lang="en-NZ" altLang="en-US" sz="1700" dirty="0"/>
                <a:t>increased market access  for NZ businesses</a:t>
              </a:r>
            </a:p>
          </p:txBody>
        </p:sp>
        <p:grpSp>
          <p:nvGrpSpPr>
            <p:cNvPr id="6153" name="Group 11"/>
            <p:cNvGrpSpPr>
              <a:grpSpLocks/>
            </p:cNvGrpSpPr>
            <p:nvPr/>
          </p:nvGrpSpPr>
          <p:grpSpPr bwMode="auto">
            <a:xfrm>
              <a:off x="448352" y="5962841"/>
              <a:ext cx="722390" cy="519202"/>
              <a:chOff x="2813690" y="3549015"/>
              <a:chExt cx="722390" cy="51920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893240" y="3661962"/>
                <a:ext cx="527967" cy="2929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dirty="0"/>
              </a:p>
            </p:txBody>
          </p:sp>
          <p:grpSp>
            <p:nvGrpSpPr>
              <p:cNvPr id="6157" name="Group 15"/>
              <p:cNvGrpSpPr>
                <a:grpSpLocks/>
              </p:cNvGrpSpPr>
              <p:nvPr/>
            </p:nvGrpSpPr>
            <p:grpSpPr bwMode="auto">
              <a:xfrm>
                <a:off x="2813690" y="3549015"/>
                <a:ext cx="722390" cy="519202"/>
                <a:chOff x="2813690" y="3549015"/>
                <a:chExt cx="722390" cy="519202"/>
              </a:xfrm>
            </p:grpSpPr>
            <p:sp>
              <p:nvSpPr>
                <p:cNvPr id="17" name="Circular Arrow 16"/>
                <p:cNvSpPr>
                  <a:spLocks noChangeAspect="1"/>
                </p:cNvSpPr>
                <p:nvPr/>
              </p:nvSpPr>
              <p:spPr>
                <a:xfrm>
                  <a:off x="2813563" y="3549015"/>
                  <a:ext cx="722343" cy="518852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470597"/>
                    <a:gd name="adj5" fmla="val 125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NZ" sz="800" b="1" dirty="0"/>
                </a:p>
              </p:txBody>
            </p:sp>
            <p:sp>
              <p:nvSpPr>
                <p:cNvPr id="18" name="Oval 17"/>
                <p:cNvSpPr>
                  <a:spLocks noChangeAspect="1"/>
                </p:cNvSpPr>
                <p:nvPr/>
              </p:nvSpPr>
              <p:spPr>
                <a:xfrm>
                  <a:off x="3019465" y="3729313"/>
                  <a:ext cx="310672" cy="15801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17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</a:bodyPr>
                <a:lstStyle/>
                <a:p>
                  <a:pPr algn="ctr" defTabSz="9142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NZ" sz="1400" dirty="0">
                      <a:solidFill>
                        <a:srgbClr val="C00000"/>
                      </a:solidFill>
                      <a:sym typeface="Webdings"/>
                    </a:rPr>
                    <a:t></a:t>
                  </a:r>
                  <a:endParaRPr lang="en-NZ" sz="14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13" name="Round Diagonal Corner Rectangle 12"/>
            <p:cNvSpPr/>
            <p:nvPr/>
          </p:nvSpPr>
          <p:spPr>
            <a:xfrm>
              <a:off x="541911" y="6481693"/>
              <a:ext cx="1483211" cy="292957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000" b="1" dirty="0"/>
                <a:t>opportunities</a:t>
              </a: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2193231" y="6481693"/>
              <a:ext cx="2003298" cy="292957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000" b="1" dirty="0"/>
                <a:t>actions</a:t>
              </a:r>
              <a:endParaRPr lang="en-NZ" sz="800" b="1" dirty="0"/>
            </a:p>
          </p:txBody>
        </p:sp>
      </p:grpSp>
      <p:sp>
        <p:nvSpPr>
          <p:cNvPr id="6147" name="TextBox 18"/>
          <p:cNvSpPr txBox="1">
            <a:spLocks noChangeArrowheads="1"/>
          </p:cNvSpPr>
          <p:nvPr/>
        </p:nvSpPr>
        <p:spPr bwMode="auto">
          <a:xfrm>
            <a:off x="2562225" y="336550"/>
            <a:ext cx="5486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00000"/>
                </a:solidFill>
              </a:rPr>
              <a:t>Create environment for NZ businesses to succeed</a:t>
            </a:r>
            <a:endParaRPr lang="en-NZ" alt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"/>
          <p:cNvGrpSpPr>
            <a:grpSpLocks/>
          </p:cNvGrpSpPr>
          <p:nvPr/>
        </p:nvGrpSpPr>
        <p:grpSpPr bwMode="auto">
          <a:xfrm>
            <a:off x="561975" y="665163"/>
            <a:ext cx="7908925" cy="3577616"/>
            <a:chOff x="8588354" y="6094677"/>
            <a:chExt cx="3825133" cy="1330101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8593729" y="6094677"/>
              <a:ext cx="3819758" cy="488692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71275" y="6736232"/>
              <a:ext cx="1482604" cy="612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700" b="1" dirty="0">
                  <a:latin typeface="+mn-lt"/>
                  <a:cs typeface="+mn-cs"/>
                </a:rPr>
                <a:t>inefficient government spend</a:t>
              </a:r>
            </a:p>
            <a:p>
              <a:pPr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NZ" sz="1700" b="1" dirty="0">
                <a:latin typeface="+mn-lt"/>
                <a:cs typeface="+mn-cs"/>
              </a:endParaRP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tabLst>
                  <a:tab pos="1090708" algn="l"/>
                </a:tabLst>
                <a:defRPr/>
              </a:pPr>
              <a:r>
                <a:rPr lang="en-NZ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fragmented spend</a:t>
              </a:r>
              <a:r>
                <a:rPr lang="en-NZ" sz="1700" dirty="0">
                  <a:latin typeface="+mn-lt"/>
                  <a:cs typeface="+mn-cs"/>
                </a:rPr>
                <a:t>	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tabLst>
                  <a:tab pos="1090708" algn="l"/>
                </a:tabLst>
                <a:defRPr/>
              </a:pPr>
              <a:r>
                <a:rPr lang="en-NZ" sz="1700" dirty="0">
                  <a:latin typeface="+mn-lt"/>
                  <a:cs typeface="+mn-cs"/>
                </a:rPr>
                <a:t>information gaps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tabLst>
                  <a:tab pos="1090708" algn="l"/>
                </a:tabLst>
                <a:defRPr/>
              </a:pPr>
              <a:r>
                <a:rPr lang="en-NZ" sz="1700" dirty="0">
                  <a:latin typeface="+mn-lt"/>
                  <a:cs typeface="+mn-cs"/>
                </a:rPr>
                <a:t>poor forecasting</a:t>
              </a:r>
            </a:p>
            <a:p>
              <a:pPr marL="63492" indent="-63492" defTabSz="91429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Wingdings" pitchFamily="2" charset="2"/>
                <a:buChar char=""/>
                <a:tabLst>
                  <a:tab pos="1090708" algn="l"/>
                </a:tabLst>
                <a:defRPr/>
              </a:pPr>
              <a:r>
                <a:rPr lang="en-US" sz="1700" b="1" i="1" dirty="0">
                  <a:solidFill>
                    <a:srgbClr val="0070C0"/>
                  </a:solidFill>
                  <a:latin typeface="+mn-lt"/>
                  <a:cs typeface="+mn-cs"/>
                </a:rPr>
                <a:t>lacks strategic approach</a:t>
              </a:r>
              <a:endParaRPr lang="en-NZ" sz="1700" b="1" i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sp>
          <p:nvSpPr>
            <p:cNvPr id="4102" name="TextBox 5"/>
            <p:cNvSpPr txBox="1">
              <a:spLocks noChangeArrowheads="1"/>
            </p:cNvSpPr>
            <p:nvPr/>
          </p:nvSpPr>
          <p:spPr bwMode="auto">
            <a:xfrm>
              <a:off x="10389753" y="6806875"/>
              <a:ext cx="1918006" cy="61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expand aggregation of spend (e.g. All of Government contracts)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identify demand management opportunities</a:t>
              </a:r>
            </a:p>
            <a:p>
              <a:pPr eaLnBrk="1" hangingPunct="1">
                <a:buClr>
                  <a:srgbClr val="009900"/>
                </a:buClr>
                <a:buFont typeface="Wingdings" panose="05000000000000000000" pitchFamily="2" charset="2"/>
                <a:buChar char="ü"/>
              </a:pPr>
              <a:r>
                <a:rPr lang="en-NZ" altLang="en-US" sz="1700" dirty="0"/>
                <a:t>encourage strategic planning &amp; require regular </a:t>
              </a:r>
              <a:r>
                <a:rPr lang="en-NZ" altLang="en-US" sz="1700" dirty="0" smtClean="0"/>
                <a:t>forecasting</a:t>
              </a:r>
              <a:endParaRPr lang="en-NZ" altLang="en-US" sz="1700" dirty="0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8658223" y="6436997"/>
              <a:ext cx="1482603" cy="146371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000" b="1" dirty="0"/>
                <a:t>opportunities</a:t>
              </a: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10365022" y="6438768"/>
              <a:ext cx="1967080" cy="144601"/>
            </a:xfrm>
            <a:prstGeom prst="round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2000" b="1" dirty="0"/>
                <a:t>actions</a:t>
              </a:r>
            </a:p>
          </p:txBody>
        </p:sp>
        <p:grpSp>
          <p:nvGrpSpPr>
            <p:cNvPr id="4105" name="Group 8"/>
            <p:cNvGrpSpPr>
              <a:grpSpLocks/>
            </p:cNvGrpSpPr>
            <p:nvPr/>
          </p:nvGrpSpPr>
          <p:grpSpPr bwMode="auto">
            <a:xfrm>
              <a:off x="8588354" y="6094677"/>
              <a:ext cx="722251" cy="335634"/>
              <a:chOff x="353331" y="6056532"/>
              <a:chExt cx="722251" cy="33563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80784" y="6184607"/>
                <a:ext cx="467585" cy="2077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NZ" dirty="0"/>
              </a:p>
            </p:txBody>
          </p:sp>
          <p:grpSp>
            <p:nvGrpSpPr>
              <p:cNvPr id="4108" name="Group 10"/>
              <p:cNvGrpSpPr>
                <a:grpSpLocks/>
              </p:cNvGrpSpPr>
              <p:nvPr/>
            </p:nvGrpSpPr>
            <p:grpSpPr bwMode="auto">
              <a:xfrm>
                <a:off x="353331" y="6056532"/>
                <a:ext cx="722251" cy="322323"/>
                <a:chOff x="2429274" y="2077639"/>
                <a:chExt cx="722251" cy="322323"/>
              </a:xfrm>
            </p:grpSpPr>
            <p:sp>
              <p:nvSpPr>
                <p:cNvPr id="12" name="Circular Arrow 11"/>
                <p:cNvSpPr>
                  <a:spLocks noChangeAspect="1"/>
                </p:cNvSpPr>
                <p:nvPr/>
              </p:nvSpPr>
              <p:spPr>
                <a:xfrm>
                  <a:off x="2429274" y="2077639"/>
                  <a:ext cx="722491" cy="322253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470597"/>
                    <a:gd name="adj5" fmla="val 125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N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Oval 12"/>
                <p:cNvSpPr>
                  <a:spLocks noChangeAspect="1"/>
                </p:cNvSpPr>
                <p:nvPr/>
              </p:nvSpPr>
              <p:spPr>
                <a:xfrm>
                  <a:off x="2647327" y="2146103"/>
                  <a:ext cx="286386" cy="19358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17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9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NZ" sz="3900" dirty="0">
                      <a:solidFill>
                        <a:srgbClr val="FFC000"/>
                      </a:solidFill>
                      <a:sym typeface="Webdings"/>
                    </a:rPr>
                    <a:t></a:t>
                  </a:r>
                  <a:endParaRPr lang="en-NZ" sz="3900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sp>
          <p:nvSpPr>
            <p:cNvPr id="4106" name="TextBox 13"/>
            <p:cNvSpPr txBox="1">
              <a:spLocks noChangeArrowheads="1"/>
            </p:cNvSpPr>
            <p:nvPr/>
          </p:nvSpPr>
          <p:spPr bwMode="auto">
            <a:xfrm>
              <a:off x="9350887" y="6153379"/>
              <a:ext cx="2305551" cy="14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2B800"/>
                  </a:solidFill>
                </a:rPr>
                <a:t>Unlock cost savings</a:t>
              </a:r>
              <a:endParaRPr lang="en-NZ" altLang="en-US" sz="2000" b="1">
                <a:solidFill>
                  <a:srgbClr val="F2B8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4521994" y="4621074"/>
            <a:ext cx="3065462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700" b="1" dirty="0">
                <a:latin typeface="+mn-lt"/>
                <a:cs typeface="+mn-cs"/>
              </a:rPr>
              <a:t>Note - circa $350M in cost savings achieved to </a:t>
            </a:r>
            <a:r>
              <a:rPr lang="en-NZ" sz="1700" b="1" dirty="0" smtClean="0">
                <a:latin typeface="+mn-lt"/>
                <a:cs typeface="+mn-cs"/>
              </a:rPr>
              <a:t>date in 14 contact areas</a:t>
            </a:r>
            <a:endParaRPr lang="en-NZ" sz="17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NZ" altLang="en-US" dirty="0" smtClean="0"/>
              <a:t/>
            </a:r>
            <a:br>
              <a:rPr lang="en-NZ" altLang="en-US" dirty="0" smtClean="0"/>
            </a:br>
            <a:r>
              <a:rPr lang="en-NZ" altLang="en-US" dirty="0" smtClean="0"/>
              <a:t>PFL – what does it really mean?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4213" y="1547813"/>
            <a:ext cx="5399088" cy="431627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Capability development highest priority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Centre-led</a:t>
            </a:r>
            <a:r>
              <a:rPr lang="en-US" altLang="en-US" dirty="0" smtClean="0"/>
              <a:t>, not centralisation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Strong leadership </a:t>
            </a:r>
            <a:r>
              <a:rPr lang="en-US" altLang="en-US" dirty="0" smtClean="0"/>
              <a:t>and support – including commercial pool of procurers to help </a:t>
            </a:r>
            <a:r>
              <a:rPr lang="en-US" altLang="en-US" dirty="0" smtClean="0"/>
              <a:t>agencies and </a:t>
            </a:r>
            <a:r>
              <a:rPr lang="en-US" altLang="en-US" dirty="0" smtClean="0"/>
              <a:t>support </a:t>
            </a:r>
            <a:r>
              <a:rPr lang="en-US" altLang="en-US" dirty="0" smtClean="0"/>
              <a:t>for collaborative </a:t>
            </a:r>
            <a:r>
              <a:rPr lang="en-US" altLang="en-US" dirty="0" smtClean="0"/>
              <a:t>opportunities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altLang="en-US" dirty="0" smtClean="0"/>
              <a:t>Recognises the value procurement can add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altLang="en-US" dirty="0"/>
              <a:t>W</a:t>
            </a:r>
            <a:r>
              <a:rPr lang="en-NZ" altLang="en-US" dirty="0" smtClean="0"/>
              <a:t>e now strive to deliver great outcomes rather than just good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1989138"/>
            <a:ext cx="2608262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6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074" y="1945763"/>
            <a:ext cx="1846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:\Users\ralstoj\AppData\Local\Microsoft\Windows\Temporary Internet Files\Content.IE5\F1PM96CO\MP90043879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14" y="848241"/>
            <a:ext cx="2812928" cy="465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9346" y="1124744"/>
            <a:ext cx="61926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n-US" sz="2800" dirty="0" smtClean="0"/>
              <a:t>Meeting the needs of </a:t>
            </a:r>
            <a:r>
              <a:rPr lang="en-US" sz="2800" dirty="0" smtClean="0"/>
              <a:t>both government </a:t>
            </a:r>
            <a:r>
              <a:rPr lang="en-US" sz="2800" dirty="0" smtClean="0"/>
              <a:t>+ </a:t>
            </a:r>
            <a:r>
              <a:rPr lang="en-US" sz="2800" dirty="0" smtClean="0"/>
              <a:t>suppliers</a:t>
            </a:r>
          </a:p>
          <a:p>
            <a:endParaRPr lang="en-US" sz="28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en-US" sz="2800" dirty="0" smtClean="0"/>
              <a:t>Reducing costs for government + suppliers: not a zero sum </a:t>
            </a:r>
            <a:r>
              <a:rPr lang="en-US" sz="2800" dirty="0" smtClean="0"/>
              <a:t>game</a:t>
            </a:r>
          </a:p>
          <a:p>
            <a:endParaRPr lang="en-US" sz="28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en-US" sz="2800" dirty="0" smtClean="0"/>
              <a:t>Ensuring government procurers can ‘walk the talk’</a:t>
            </a:r>
          </a:p>
          <a:p>
            <a:endParaRPr lang="en-US" sz="2800" dirty="0" smtClean="0"/>
          </a:p>
          <a:p>
            <a:pPr marL="360363" indent="-360363">
              <a:buFont typeface="Arial" pitchFamily="34" charset="0"/>
              <a:buChar char="•"/>
            </a:pPr>
            <a:r>
              <a:rPr lang="en-US" sz="2800" dirty="0" smtClean="0"/>
              <a:t>Changing a culture developed over generations</a:t>
            </a:r>
          </a:p>
          <a:p>
            <a:pPr marL="360363" indent="-360363">
              <a:buFont typeface="Arial" pitchFamily="34" charset="0"/>
              <a:buChar char="•"/>
            </a:pPr>
            <a:endParaRPr lang="en-US" sz="2800" dirty="0" smtClean="0"/>
          </a:p>
          <a:p>
            <a:pPr marL="360363" indent="-360363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419616"/>
            <a:ext cx="8587114" cy="8572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879009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3600" b="1" dirty="0" smtClean="0"/>
              <a:t>The </a:t>
            </a:r>
            <a:r>
              <a:rPr lang="en-NZ" sz="3600" b="1" dirty="0" smtClean="0"/>
              <a:t>tightrope – Its never easy</a:t>
            </a:r>
            <a:endParaRPr lang="en-NZ" sz="3600" b="1" dirty="0"/>
          </a:p>
        </p:txBody>
      </p:sp>
    </p:spTree>
    <p:extLst>
      <p:ext uri="{BB962C8B-B14F-4D97-AF65-F5344CB8AC3E}">
        <p14:creationId xmlns:p14="http://schemas.microsoft.com/office/powerpoint/2010/main" val="22896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NZ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NZ" smtClean="0"/>
          </a:p>
        </p:txBody>
      </p:sp>
      <p:pic>
        <p:nvPicPr>
          <p:cNvPr id="2052" name="Picture 2" descr="C:\Users\brownec\AppData\Local\Microsoft\Windows\Temporary Internet Files\Content.Outlook\XY5O2D31\iStock_000008294276Large - unlimited repro lic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425" y="-603250"/>
            <a:ext cx="10291763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24" y="1232452"/>
            <a:ext cx="594822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altLang="en-US" sz="2800" dirty="0" smtClean="0">
                <a:solidFill>
                  <a:schemeClr val="bg1"/>
                </a:solidFill>
              </a:rPr>
              <a:t>Significant investment in procurement capability</a:t>
            </a:r>
            <a:endParaRPr lang="en-GB" altLang="en-US" sz="28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bg1"/>
                </a:solidFill>
              </a:rPr>
              <a:t>Leadership support &amp; training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bg1"/>
                </a:solidFill>
              </a:rPr>
              <a:t>Procurement training for non-procurers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bg1"/>
                </a:solidFill>
              </a:rPr>
              <a:t>Agency capability reviews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bg1"/>
                </a:solidFill>
              </a:rPr>
              <a:t>Graduate programme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chemeClr val="bg1"/>
                </a:solidFill>
              </a:rPr>
              <a:t>Immigration (MCIPS on Skills Register) 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-90488"/>
            <a:ext cx="371723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mtClean="0"/>
              <a:t>Capability building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43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Approach – the value add</a:t>
            </a:r>
          </a:p>
        </p:txBody>
      </p:sp>
      <p:pic>
        <p:nvPicPr>
          <p:cNvPr id="66639" name="Picture 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111375"/>
            <a:ext cx="8818562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6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39175" cy="1008063"/>
          </a:xfrm>
          <a:solidFill>
            <a:srgbClr val="92D050"/>
          </a:solidFill>
        </p:spPr>
        <p:txBody>
          <a:bodyPr/>
          <a:lstStyle/>
          <a:p>
            <a:r>
              <a:rPr lang="en-NZ" altLang="en-US" smtClean="0"/>
              <a:t>Driving collaboration across government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338" y="1541463"/>
            <a:ext cx="74676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2400" dirty="0">
                <a:cs typeface="Arial" charset="0"/>
              </a:rPr>
              <a:t>MBIE manages and/or facilitates a number of collaborative contracts across government.</a:t>
            </a:r>
          </a:p>
          <a:p>
            <a:pPr>
              <a:defRPr/>
            </a:pPr>
            <a:endParaRPr lang="en-NZ" sz="24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cs typeface="Arial" charset="0"/>
              </a:rPr>
              <a:t>Syndicated contracts.</a:t>
            </a:r>
          </a:p>
          <a:p>
            <a:pPr>
              <a:defRPr/>
            </a:pPr>
            <a:endParaRPr lang="en-NZ" sz="24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cs typeface="Arial" charset="0"/>
              </a:rPr>
              <a:t>Common capability contracts.</a:t>
            </a:r>
          </a:p>
          <a:p>
            <a:pPr>
              <a:defRPr/>
            </a:pPr>
            <a:endParaRPr lang="en-NZ" sz="24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sz="2400" dirty="0">
                <a:cs typeface="Arial" charset="0"/>
              </a:rPr>
              <a:t>All of government contracts.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sz="2400" dirty="0">
              <a:cs typeface="Arial" charset="0"/>
            </a:endParaRPr>
          </a:p>
          <a:p>
            <a:pPr>
              <a:defRPr/>
            </a:pPr>
            <a:r>
              <a:rPr lang="en-NZ" sz="2400" dirty="0">
                <a:cs typeface="Arial" charset="0"/>
              </a:rPr>
              <a:t>All of these contracts are openly tendered in the market.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39175" cy="1008063"/>
          </a:xfrm>
          <a:solidFill>
            <a:srgbClr val="92D050"/>
          </a:solidFill>
        </p:spPr>
        <p:txBody>
          <a:bodyPr/>
          <a:lstStyle/>
          <a:p>
            <a:r>
              <a:rPr lang="en-NZ" altLang="en-US" smtClean="0"/>
              <a:t>Establishing minimum standards of procurement practice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912938"/>
            <a:ext cx="3641725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4689475" y="1911350"/>
            <a:ext cx="3489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NZ" altLang="en-US"/>
              <a:t>The Government Rules of Sourcing came into force in October 2013. They set minimum standards of procurement practice and align with international best practice</a:t>
            </a:r>
            <a:r>
              <a:rPr lang="en-NZ" altLang="en-US" sz="180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39175" cy="941388"/>
          </a:xfrm>
          <a:solidFill>
            <a:srgbClr val="92D050"/>
          </a:solidFill>
        </p:spPr>
        <p:txBody>
          <a:bodyPr/>
          <a:lstStyle/>
          <a:p>
            <a:r>
              <a:rPr lang="en-NZ" altLang="en-US" smtClean="0"/>
              <a:t>Application of the Government Rules of Sourcing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536700"/>
            <a:ext cx="3784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4843463" y="1778000"/>
            <a:ext cx="3876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NZ" altLang="en-US" sz="1800"/>
              <a:t>The Government Rules of Sourcing shape the way that agencies approach the market and assess responses.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NZ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NZ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NZ" altLang="en-US" sz="1800"/>
              <a:t> All agencies </a:t>
            </a:r>
            <a:r>
              <a:rPr lang="en-NZ" altLang="en-US" sz="1800" b="1"/>
              <a:t>must</a:t>
            </a:r>
            <a:r>
              <a:rPr lang="en-NZ" altLang="en-US" sz="1800"/>
              <a:t> have polices in place that incorporate the five </a:t>
            </a:r>
            <a:r>
              <a:rPr lang="en-NZ" altLang="en-US" sz="1800" i="1"/>
              <a:t>Principles </a:t>
            </a:r>
            <a:r>
              <a:rPr lang="en-NZ" altLang="en-US" sz="1800"/>
              <a:t>of government procurement.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-17463"/>
            <a:ext cx="8229600" cy="1143001"/>
          </a:xfrm>
        </p:spPr>
        <p:txBody>
          <a:bodyPr/>
          <a:lstStyle/>
          <a:p>
            <a:r>
              <a:rPr lang="en-NZ" altLang="en-US" b="1" dirty="0"/>
              <a:t>Key facts &amp; figures</a:t>
            </a:r>
            <a:endParaRPr lang="en-GB" altLang="en-US" b="1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36625"/>
            <a:ext cx="8820150" cy="63087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NZ" altLang="en-US" sz="2800" dirty="0"/>
              <a:t>Landmass				</a:t>
            </a:r>
            <a:r>
              <a:rPr lang="en-NZ" altLang="en-US" sz="2800" dirty="0" smtClean="0"/>
              <a:t>- 268,021 </a:t>
            </a:r>
            <a:r>
              <a:rPr lang="en-NZ" altLang="en-US" sz="2800" dirty="0"/>
              <a:t>km2</a:t>
            </a:r>
          </a:p>
          <a:p>
            <a:pPr>
              <a:lnSpc>
                <a:spcPct val="110000"/>
              </a:lnSpc>
            </a:pPr>
            <a:r>
              <a:rPr lang="en-NZ" altLang="en-US" sz="2800" dirty="0"/>
              <a:t>Population				</a:t>
            </a:r>
            <a:r>
              <a:rPr lang="en-NZ" altLang="en-US" sz="2800" dirty="0" smtClean="0"/>
              <a:t>- 4.4 </a:t>
            </a:r>
            <a:r>
              <a:rPr lang="en-NZ" altLang="en-US" sz="2800" dirty="0"/>
              <a:t>Million</a:t>
            </a:r>
          </a:p>
          <a:p>
            <a:pPr>
              <a:lnSpc>
                <a:spcPct val="110000"/>
              </a:lnSpc>
            </a:pPr>
            <a:r>
              <a:rPr lang="en-NZ" altLang="en-US" sz="2800" dirty="0" smtClean="0"/>
              <a:t>Government </a:t>
            </a:r>
            <a:r>
              <a:rPr lang="en-NZ" altLang="en-US" sz="2800" dirty="0"/>
              <a:t>spend		</a:t>
            </a:r>
            <a:r>
              <a:rPr lang="en-NZ" altLang="en-US" sz="2800" dirty="0" smtClean="0"/>
              <a:t>- ~$</a:t>
            </a:r>
            <a:r>
              <a:rPr lang="en-NZ" altLang="en-US" sz="2800" dirty="0"/>
              <a:t>30 </a:t>
            </a:r>
            <a:r>
              <a:rPr lang="en-NZ" altLang="en-US" sz="2800" dirty="0" smtClean="0"/>
              <a:t>Billion (16% GDP)</a:t>
            </a:r>
          </a:p>
          <a:p>
            <a:pPr>
              <a:lnSpc>
                <a:spcPct val="110000"/>
              </a:lnSpc>
            </a:pPr>
            <a:r>
              <a:rPr lang="en-NZ" altLang="en-US" sz="2800" dirty="0" smtClean="0"/>
              <a:t>~ 95% of businesses are SMEs</a:t>
            </a:r>
            <a:endParaRPr lang="en-NZ" altLang="en-US" sz="2800" dirty="0"/>
          </a:p>
          <a:p>
            <a:pPr>
              <a:lnSpc>
                <a:spcPct val="110000"/>
              </a:lnSpc>
            </a:pPr>
            <a:r>
              <a:rPr lang="en-NZ" altLang="en-US" sz="2800" dirty="0"/>
              <a:t>Government agencies		</a:t>
            </a:r>
            <a:r>
              <a:rPr lang="en-NZ" altLang="en-US" sz="2800" dirty="0" smtClean="0"/>
              <a:t>- 200+ (2500 schools)</a:t>
            </a:r>
            <a:endParaRPr lang="en-NZ" altLang="en-US" sz="2800" dirty="0"/>
          </a:p>
          <a:p>
            <a:pPr>
              <a:lnSpc>
                <a:spcPct val="110000"/>
              </a:lnSpc>
            </a:pPr>
            <a:r>
              <a:rPr lang="en-NZ" altLang="en-US" sz="2800" dirty="0"/>
              <a:t>Agency pareto (85% spend)	</a:t>
            </a:r>
            <a:r>
              <a:rPr lang="en-NZ" altLang="en-US" sz="2800" dirty="0" smtClean="0"/>
              <a:t>- 40 </a:t>
            </a:r>
            <a:r>
              <a:rPr lang="en-NZ" altLang="en-US" sz="2800" dirty="0"/>
              <a:t>Agencies</a:t>
            </a:r>
          </a:p>
          <a:p>
            <a:pPr>
              <a:lnSpc>
                <a:spcPct val="110000"/>
              </a:lnSpc>
            </a:pPr>
            <a:r>
              <a:rPr lang="en-NZ" altLang="en-US" sz="2800" dirty="0" smtClean="0"/>
              <a:t>Decentralised procurement</a:t>
            </a:r>
          </a:p>
          <a:p>
            <a:pPr>
              <a:lnSpc>
                <a:spcPct val="110000"/>
              </a:lnSpc>
            </a:pPr>
            <a:r>
              <a:rPr lang="en-NZ" altLang="en-US" sz="2800" dirty="0" smtClean="0"/>
              <a:t>No specific procurement legislation –Rules of sourcing</a:t>
            </a:r>
          </a:p>
          <a:p>
            <a:pPr marL="0" indent="0">
              <a:lnSpc>
                <a:spcPct val="110000"/>
              </a:lnSpc>
              <a:buNone/>
            </a:pPr>
            <a:endParaRPr lang="en-NZ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447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NZ" altLang="en-US" sz="3700" b="1" dirty="0"/>
              <a:t>Conclusion</a:t>
            </a:r>
            <a:endParaRPr lang="en-GB" altLang="en-US" sz="3700" b="1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5113338"/>
          </a:xfrm>
        </p:spPr>
        <p:txBody>
          <a:bodyPr/>
          <a:lstStyle/>
          <a:p>
            <a:r>
              <a:rPr lang="en-NZ" altLang="en-US" dirty="0"/>
              <a:t>Massive amount achieved in </a:t>
            </a:r>
            <a:r>
              <a:rPr lang="en-NZ" altLang="en-US" dirty="0" smtClean="0"/>
              <a:t>4 years !</a:t>
            </a:r>
          </a:p>
          <a:p>
            <a:r>
              <a:rPr lang="en-NZ" altLang="en-US" dirty="0" smtClean="0"/>
              <a:t>Currently in phase two (PFL) of a 10 year programme</a:t>
            </a:r>
            <a:endParaRPr lang="en-NZ" altLang="en-US" dirty="0"/>
          </a:p>
          <a:p>
            <a:r>
              <a:rPr lang="en-NZ" altLang="en-US" dirty="0"/>
              <a:t>Inspired by achievements in </a:t>
            </a:r>
            <a:r>
              <a:rPr lang="en-NZ" altLang="en-US" dirty="0" smtClean="0"/>
              <a:t>other jurisdictions…..but fast, agile and flexible</a:t>
            </a:r>
            <a:endParaRPr lang="en-NZ" altLang="en-US" dirty="0"/>
          </a:p>
          <a:p>
            <a:r>
              <a:rPr lang="en-NZ" altLang="en-US" dirty="0" smtClean="0"/>
              <a:t>Political support </a:t>
            </a:r>
          </a:p>
          <a:p>
            <a:r>
              <a:rPr lang="en-NZ" altLang="en-US" dirty="0" smtClean="0"/>
              <a:t>Cost of Procurement Reform Programme/Procurement Functional Leadership is fiscally neutral</a:t>
            </a:r>
            <a:endParaRPr lang="en-NZ" altLang="en-US" dirty="0"/>
          </a:p>
          <a:p>
            <a:r>
              <a:rPr lang="en-NZ" altLang="en-US" dirty="0"/>
              <a:t>Strong Agency </a:t>
            </a:r>
            <a:r>
              <a:rPr lang="en-NZ" altLang="en-US" dirty="0" smtClean="0"/>
              <a:t>commitment over 400 agencies participating on a voluntary basis</a:t>
            </a:r>
            <a:endParaRPr lang="en-NZ" altLang="en-US" dirty="0"/>
          </a:p>
          <a:p>
            <a:r>
              <a:rPr lang="en-NZ" altLang="en-US" dirty="0"/>
              <a:t>NZ procurement academy established</a:t>
            </a:r>
          </a:p>
          <a:p>
            <a:r>
              <a:rPr lang="en-NZ" altLang="en-US" dirty="0"/>
              <a:t>From scepticism to </a:t>
            </a:r>
            <a:r>
              <a:rPr lang="en-NZ" altLang="en-US" dirty="0" smtClean="0"/>
              <a:t>positivity</a:t>
            </a:r>
          </a:p>
          <a:p>
            <a:r>
              <a:rPr lang="en-NZ" altLang="en-US" dirty="0" smtClean="0"/>
              <a:t>The key to success is investment in capability</a:t>
            </a:r>
            <a:endParaRPr lang="en-NZ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59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Dv4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-307975" y="77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59338" y="3284538"/>
            <a:ext cx="6985000" cy="1470025"/>
          </a:xfrm>
        </p:spPr>
        <p:txBody>
          <a:bodyPr/>
          <a:lstStyle/>
          <a:p>
            <a:pPr eaLnBrk="1" hangingPunct="1"/>
            <a:r>
              <a:rPr lang="en-NZ" altLang="en-US" sz="4800" b="1" smtClean="0">
                <a:solidFill>
                  <a:schemeClr val="bg1"/>
                </a:solidFill>
              </a:rPr>
              <a:t>Cost savings</a:t>
            </a:r>
            <a:br>
              <a:rPr lang="en-NZ" altLang="en-US" sz="4800" b="1" smtClean="0">
                <a:solidFill>
                  <a:schemeClr val="bg1"/>
                </a:solidFill>
              </a:rPr>
            </a:br>
            <a:r>
              <a:rPr lang="en-NZ" altLang="en-US" sz="2800" b="1" smtClean="0">
                <a:solidFill>
                  <a:schemeClr val="bg1"/>
                </a:solidFill>
              </a:rPr>
              <a:t>Support value for money</a:t>
            </a:r>
            <a:endParaRPr lang="en-GB" altLang="en-US" sz="2800" b="1" smtClean="0">
              <a:solidFill>
                <a:schemeClr val="bg1"/>
              </a:solidFill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95738" y="2565400"/>
            <a:ext cx="5003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NZ" sz="4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 ?</a:t>
            </a:r>
            <a:endParaRPr lang="en-GB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54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801938" y="776288"/>
            <a:ext cx="5715000" cy="2760662"/>
            <a:chOff x="1320799" y="152400"/>
            <a:chExt cx="6248399" cy="3174999"/>
          </a:xfrm>
        </p:grpSpPr>
        <p:pic>
          <p:nvPicPr>
            <p:cNvPr id="92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10" t="2" r="2" b="46524"/>
            <a:stretch>
              <a:fillRect/>
            </a:stretch>
          </p:blipFill>
          <p:spPr bwMode="auto">
            <a:xfrm>
              <a:off x="1320799" y="152400"/>
              <a:ext cx="6248399" cy="317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320799" y="2861830"/>
              <a:ext cx="787993" cy="440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68288" y="177800"/>
            <a:ext cx="8642350" cy="1143000"/>
          </a:xfrm>
          <a:solidFill>
            <a:srgbClr val="92D050"/>
          </a:solidFill>
          <a:ln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NZ" altLang="en-US" smtClean="0"/>
              <a:t>Transparency and Accountability in New Zealand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38138" y="1317625"/>
            <a:ext cx="286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NZ" altLang="en-US" sz="180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38138" y="1816100"/>
            <a:ext cx="28622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NZ" altLang="en-US" dirty="0"/>
              <a:t>Decisions made by government are highly </a:t>
            </a:r>
            <a:r>
              <a:rPr lang="en-NZ" altLang="en-US" dirty="0" smtClean="0"/>
              <a:t>visible and </a:t>
            </a:r>
            <a:r>
              <a:rPr lang="en-NZ" altLang="en-US" dirty="0"/>
              <a:t>transparency is one of the key mechanisms that ensures </a:t>
            </a:r>
            <a:r>
              <a:rPr lang="en-NZ" altLang="en-US" dirty="0" smtClean="0"/>
              <a:t>government accountability </a:t>
            </a:r>
            <a:r>
              <a:rPr lang="en-NZ" altLang="en-US" dirty="0"/>
              <a:t>in New Zealand. 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200400" y="3649663"/>
            <a:ext cx="5605463" cy="1568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NZ" altLang="en-US" dirty="0"/>
              <a:t>The media, </a:t>
            </a:r>
            <a:r>
              <a:rPr lang="en-NZ" altLang="en-US" dirty="0" smtClean="0"/>
              <a:t>legislation (such </a:t>
            </a:r>
            <a:r>
              <a:rPr lang="en-NZ" altLang="en-US" dirty="0"/>
              <a:t>as  the Official Information Act </a:t>
            </a:r>
            <a:r>
              <a:rPr lang="en-NZ" altLang="en-US" dirty="0" smtClean="0"/>
              <a:t>1982) </a:t>
            </a:r>
            <a:r>
              <a:rPr lang="en-NZ" altLang="en-US" dirty="0"/>
              <a:t>and the Public Service Code of Conduct, ensure that the government is accountable and responsive.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Dv4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-307975" y="77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59338" y="3284538"/>
            <a:ext cx="6985000" cy="1470025"/>
          </a:xfrm>
        </p:spPr>
        <p:txBody>
          <a:bodyPr/>
          <a:lstStyle/>
          <a:p>
            <a:pPr eaLnBrk="1" hangingPunct="1"/>
            <a:r>
              <a:rPr lang="en-NZ" altLang="en-US" sz="4800" b="1" smtClean="0">
                <a:solidFill>
                  <a:schemeClr val="bg1"/>
                </a:solidFill>
              </a:rPr>
              <a:t>Cost savings</a:t>
            </a:r>
            <a:br>
              <a:rPr lang="en-NZ" altLang="en-US" sz="4800" b="1" smtClean="0">
                <a:solidFill>
                  <a:schemeClr val="bg1"/>
                </a:solidFill>
              </a:rPr>
            </a:br>
            <a:r>
              <a:rPr lang="en-NZ" altLang="en-US" sz="2800" b="1" smtClean="0">
                <a:solidFill>
                  <a:schemeClr val="bg1"/>
                </a:solidFill>
              </a:rPr>
              <a:t>Support value for money</a:t>
            </a:r>
            <a:endParaRPr lang="en-GB" altLang="en-US" sz="2800" b="1" smtClean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95738" y="2565400"/>
            <a:ext cx="5003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NZ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Activity</a:t>
            </a:r>
            <a:br>
              <a:rPr lang="en-NZ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NZ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next steps.....</a:t>
            </a:r>
            <a:endParaRPr lang="en-GB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514599" y="101600"/>
            <a:ext cx="51546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NZ" altLang="en-US" sz="4800" b="1" dirty="0">
                <a:solidFill>
                  <a:schemeClr val="bg1"/>
                </a:solidFill>
              </a:rPr>
              <a:t/>
            </a:r>
            <a:br>
              <a:rPr lang="en-NZ" altLang="en-US" sz="4800" b="1" dirty="0">
                <a:solidFill>
                  <a:schemeClr val="bg1"/>
                </a:solidFill>
              </a:rPr>
            </a:br>
            <a:r>
              <a:rPr lang="en-NZ" altLang="en-US" sz="2800" b="1" dirty="0">
                <a:solidFill>
                  <a:schemeClr val="bg1"/>
                </a:solidFill>
              </a:rPr>
              <a:t>Machinery of Government</a:t>
            </a:r>
            <a:endParaRPr lang="en-GB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323850" y="981075"/>
            <a:ext cx="8569325" cy="4535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NZ" altLang="en-US" b="1"/>
              <a:t>NZ Government structure</a:t>
            </a:r>
            <a:endParaRPr lang="en-GB" altLang="en-US" b="1"/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1403350" y="1557338"/>
            <a:ext cx="6481763" cy="360045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80581" name="Oval 5"/>
          <p:cNvSpPr>
            <a:spLocks noChangeArrowheads="1"/>
          </p:cNvSpPr>
          <p:nvPr/>
        </p:nvSpPr>
        <p:spPr bwMode="auto">
          <a:xfrm>
            <a:off x="2484438" y="2133600"/>
            <a:ext cx="4248150" cy="251936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80582" name="Oval 6"/>
          <p:cNvSpPr>
            <a:spLocks noChangeArrowheads="1"/>
          </p:cNvSpPr>
          <p:nvPr/>
        </p:nvSpPr>
        <p:spPr bwMode="auto">
          <a:xfrm>
            <a:off x="3421063" y="2781300"/>
            <a:ext cx="2447925" cy="12239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3708400" y="2990850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altLang="en-US" b="1"/>
              <a:t>Public Service</a:t>
            </a:r>
            <a:endParaRPr lang="en-GB" altLang="en-US" b="1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3708400" y="221773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altLang="en-US" b="1"/>
              <a:t>State Services</a:t>
            </a:r>
            <a:endParaRPr lang="en-GB" altLang="en-US" b="1"/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3851275" y="1550988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altLang="en-US" b="1"/>
              <a:t>State Sector</a:t>
            </a:r>
            <a:endParaRPr lang="en-GB" altLang="en-US" b="1"/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3852863" y="974725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altLang="en-US" b="1"/>
              <a:t>Public Sector</a:t>
            </a:r>
            <a:endParaRPr lang="en-GB" altLang="en-US" b="1"/>
          </a:p>
        </p:txBody>
      </p:sp>
      <p:sp>
        <p:nvSpPr>
          <p:cNvPr id="280591" name="Line 15"/>
          <p:cNvSpPr>
            <a:spLocks noChangeShapeType="1"/>
          </p:cNvSpPr>
          <p:nvPr/>
        </p:nvSpPr>
        <p:spPr bwMode="auto">
          <a:xfrm>
            <a:off x="5219700" y="3357563"/>
            <a:ext cx="1512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6732588" y="3357563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2555875" y="31416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Police</a:t>
            </a:r>
            <a:endParaRPr lang="en-GB" altLang="en-US"/>
          </a:p>
        </p:txBody>
      </p:sp>
      <p:sp>
        <p:nvSpPr>
          <p:cNvPr id="280594" name="Text Box 18"/>
          <p:cNvSpPr txBox="1">
            <a:spLocks noChangeArrowheads="1"/>
          </p:cNvSpPr>
          <p:nvPr/>
        </p:nvSpPr>
        <p:spPr bwMode="auto">
          <a:xfrm>
            <a:off x="3060700" y="2557463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Defence</a:t>
            </a:r>
            <a:endParaRPr lang="en-GB" altLang="en-US"/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4213225" y="4141788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Hospitals</a:t>
            </a:r>
            <a:endParaRPr lang="en-GB" altLang="en-US"/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5435600" y="3789363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Schools</a:t>
            </a:r>
            <a:endParaRPr lang="en-GB" altLang="en-US"/>
          </a:p>
        </p:txBody>
      </p:sp>
      <p:sp>
        <p:nvSpPr>
          <p:cNvPr id="280597" name="Text Box 21"/>
          <p:cNvSpPr txBox="1">
            <a:spLocks noChangeArrowheads="1"/>
          </p:cNvSpPr>
          <p:nvPr/>
        </p:nvSpPr>
        <p:spPr bwMode="auto">
          <a:xfrm>
            <a:off x="6443663" y="4141788"/>
            <a:ext cx="1150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Post</a:t>
            </a:r>
            <a:endParaRPr lang="en-GB" altLang="en-US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6372225" y="23495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Electricity</a:t>
            </a:r>
            <a:endParaRPr lang="en-GB" altLang="en-US"/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1835150" y="2420938"/>
            <a:ext cx="115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Mining</a:t>
            </a:r>
            <a:endParaRPr lang="en-GB" altLang="en-US"/>
          </a:p>
        </p:txBody>
      </p: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4067175" y="47244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Universities</a:t>
            </a:r>
            <a:endParaRPr lang="en-GB" altLang="en-US"/>
          </a:p>
        </p:txBody>
      </p:sp>
      <p:sp>
        <p:nvSpPr>
          <p:cNvPr id="280601" name="Text Box 25"/>
          <p:cNvSpPr txBox="1">
            <a:spLocks noChangeArrowheads="1"/>
          </p:cNvSpPr>
          <p:nvPr/>
        </p:nvSpPr>
        <p:spPr bwMode="auto">
          <a:xfrm>
            <a:off x="1908175" y="39338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Gas</a:t>
            </a:r>
            <a:endParaRPr lang="en-GB" altLang="en-US"/>
          </a:p>
        </p:txBody>
      </p:sp>
      <p:sp>
        <p:nvSpPr>
          <p:cNvPr id="280602" name="Text Box 26"/>
          <p:cNvSpPr txBox="1">
            <a:spLocks noChangeArrowheads="1"/>
          </p:cNvSpPr>
          <p:nvPr/>
        </p:nvSpPr>
        <p:spPr bwMode="auto">
          <a:xfrm>
            <a:off x="3024602" y="3780857"/>
            <a:ext cx="158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dirty="0"/>
              <a:t>Arts, TV &amp; </a:t>
            </a:r>
            <a:r>
              <a:rPr lang="en-NZ" altLang="en-US" dirty="0" smtClean="0"/>
              <a:t>   Radio</a:t>
            </a:r>
            <a:endParaRPr lang="en-GB" altLang="en-US" dirty="0"/>
          </a:p>
        </p:txBody>
      </p:sp>
      <p:sp>
        <p:nvSpPr>
          <p:cNvPr id="280603" name="Text Box 27"/>
          <p:cNvSpPr txBox="1">
            <a:spLocks noChangeArrowheads="1"/>
          </p:cNvSpPr>
          <p:nvPr/>
        </p:nvSpPr>
        <p:spPr bwMode="auto">
          <a:xfrm>
            <a:off x="5219700" y="25574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Research</a:t>
            </a:r>
            <a:endParaRPr lang="en-GB" altLang="en-US"/>
          </a:p>
        </p:txBody>
      </p:sp>
      <p:sp>
        <p:nvSpPr>
          <p:cNvPr id="280604" name="Text Box 28"/>
          <p:cNvSpPr txBox="1">
            <a:spLocks noChangeArrowheads="1"/>
          </p:cNvSpPr>
          <p:nvPr/>
        </p:nvSpPr>
        <p:spPr bwMode="auto">
          <a:xfrm>
            <a:off x="4067175" y="342900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/>
              <a:t>Ministries</a:t>
            </a:r>
            <a:endParaRPr lang="en-GB" altLang="en-US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7596188" y="3003550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altLang="en-US"/>
              <a:t>Local Councils</a:t>
            </a:r>
            <a:endParaRPr lang="en-GB" altLang="en-US"/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34925" y="2997200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altLang="en-US"/>
              <a:t>Regional Councils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8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NZ Government </a:t>
            </a:r>
            <a:r>
              <a:rPr lang="en-NZ" altLang="en-US" dirty="0" smtClean="0"/>
              <a:t>Procurement </a:t>
            </a:r>
            <a:r>
              <a:rPr lang="en-NZ" altLang="en-US" dirty="0" smtClean="0"/>
              <a:t>- </a:t>
            </a:r>
            <a:r>
              <a:rPr lang="en-NZ" altLang="en-US" dirty="0" smtClean="0"/>
              <a:t>Context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750" y="1033463"/>
            <a:ext cx="7918450" cy="4635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Very tight fiscal environment </a:t>
            </a:r>
            <a:r>
              <a:rPr lang="en-US" altLang="en-US" sz="2400" dirty="0" smtClean="0"/>
              <a:t>- </a:t>
            </a:r>
            <a:r>
              <a:rPr lang="en-NZ" altLang="en-US" dirty="0"/>
              <a:t>r</a:t>
            </a:r>
            <a:r>
              <a:rPr lang="en-NZ" altLang="en-US" dirty="0" smtClean="0"/>
              <a:t>educe cost and risk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Canterbury </a:t>
            </a:r>
            <a:r>
              <a:rPr lang="en-US" altLang="en-US" sz="2400" dirty="0" smtClean="0"/>
              <a:t>rebuild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Culture </a:t>
            </a:r>
            <a:r>
              <a:rPr lang="en-US" altLang="en-US" sz="2400" dirty="0" smtClean="0"/>
              <a:t>of risk aversion in government procurement</a:t>
            </a:r>
          </a:p>
          <a:p>
            <a:pPr>
              <a:lnSpc>
                <a:spcPct val="100000"/>
              </a:lnSpc>
            </a:pPr>
            <a:r>
              <a:rPr lang="en-NZ" altLang="en-US" dirty="0" smtClean="0"/>
              <a:t>A need to professionalise procurement</a:t>
            </a:r>
          </a:p>
          <a:p>
            <a:pPr>
              <a:lnSpc>
                <a:spcPct val="100000"/>
              </a:lnSpc>
            </a:pPr>
            <a:r>
              <a:rPr lang="en-NZ" altLang="en-US" dirty="0" smtClean="0"/>
              <a:t>Shortfall in procurement capability (agency &amp; individual)</a:t>
            </a:r>
          </a:p>
          <a:p>
            <a:pPr>
              <a:lnSpc>
                <a:spcPct val="100000"/>
              </a:lnSpc>
            </a:pPr>
            <a:r>
              <a:rPr lang="en-NZ" altLang="en-US" dirty="0" smtClean="0"/>
              <a:t>Support free trade negotiations</a:t>
            </a:r>
          </a:p>
          <a:p>
            <a:pPr>
              <a:lnSpc>
                <a:spcPct val="100000"/>
              </a:lnSpc>
            </a:pPr>
            <a:r>
              <a:rPr lang="en-NZ" altLang="en-US" dirty="0" smtClean="0"/>
              <a:t>Support economic growth</a:t>
            </a:r>
          </a:p>
          <a:p>
            <a:pPr>
              <a:lnSpc>
                <a:spcPct val="100000"/>
              </a:lnSpc>
            </a:pPr>
            <a:r>
              <a:rPr lang="en-NZ" altLang="en-US" dirty="0" smtClean="0"/>
              <a:t>A need to be fast, agile and flexible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97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828675" y="115888"/>
            <a:ext cx="77755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320675" y="268288"/>
            <a:ext cx="85359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Government Procurement Reform -</a:t>
            </a:r>
            <a:r>
              <a:rPr lang="en-GB" altLang="en-US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 2009 to 2012</a:t>
            </a:r>
            <a:endParaRPr lang="en-GB" altLang="en-US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338263"/>
            <a:ext cx="79629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806" y="4853540"/>
            <a:ext cx="85359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Procurement Functional Leadership (PFL) </a:t>
            </a:r>
          </a:p>
          <a:p>
            <a:pPr eaLnBrk="1" hangingPunct="1"/>
            <a:r>
              <a:rPr lang="en-GB" alt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– from 2012 until Present</a:t>
            </a:r>
            <a:endParaRPr lang="en-GB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9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NZ" altLang="en-US" dirty="0" smtClean="0"/>
              <a:t/>
            </a:r>
            <a:br>
              <a:rPr lang="en-NZ" altLang="en-US" dirty="0" smtClean="0"/>
            </a:br>
            <a:r>
              <a:rPr lang="en-NZ" altLang="en-US" dirty="0" smtClean="0"/>
              <a:t>Procurement reform – What did it achieve?</a:t>
            </a:r>
            <a:endParaRPr lang="en-NZ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399088" cy="3505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Established the business case for change – demonstrated value</a:t>
            </a: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Cost savings of over NZ $350M </a:t>
            </a: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Procurement Academy</a:t>
            </a: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Encouraged investment in procurement capability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79" r="3709"/>
          <a:stretch/>
        </p:blipFill>
        <p:spPr>
          <a:xfrm>
            <a:off x="6084888" y="1747285"/>
            <a:ext cx="2967037" cy="333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6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2250" y="168275"/>
            <a:ext cx="8304213" cy="8810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NZ" altLang="en-US" dirty="0" smtClean="0">
                <a:cs typeface="Arial" panose="020B0604020202020204" pitchFamily="34" charset="0"/>
              </a:rPr>
              <a:t> Procurement Functional Leadership</a:t>
            </a:r>
            <a:endParaRPr lang="en-NZ" altLang="en-US" dirty="0" smtClean="0">
              <a:cs typeface="Arial" panose="020B0604020202020204" pitchFamily="34" charset="0"/>
            </a:endParaRPr>
          </a:p>
        </p:txBody>
      </p:sp>
      <p:grpSp>
        <p:nvGrpSpPr>
          <p:cNvPr id="11267" name="Group 10"/>
          <p:cNvGrpSpPr>
            <a:grpSpLocks/>
          </p:cNvGrpSpPr>
          <p:nvPr/>
        </p:nvGrpSpPr>
        <p:grpSpPr bwMode="auto">
          <a:xfrm>
            <a:off x="976779" y="1297385"/>
            <a:ext cx="6602647" cy="4338239"/>
            <a:chOff x="3069475" y="2440555"/>
            <a:chExt cx="6816634" cy="3553480"/>
          </a:xfrm>
        </p:grpSpPr>
        <p:sp>
          <p:nvSpPr>
            <p:cNvPr id="17" name="Pentagon 16"/>
            <p:cNvSpPr/>
            <p:nvPr/>
          </p:nvSpPr>
          <p:spPr>
            <a:xfrm>
              <a:off x="4149061" y="4987578"/>
              <a:ext cx="1581587" cy="971348"/>
            </a:xfrm>
            <a:prstGeom prst="homePlat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63492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300" b="1" kern="0" dirty="0">
                  <a:solidFill>
                    <a:prstClr val="white"/>
                  </a:solidFill>
                  <a:latin typeface="Calibri"/>
                  <a:cs typeface="Arial" charset="0"/>
                </a:rPr>
                <a:t>Unlock cost savings</a:t>
              </a:r>
            </a:p>
          </p:txBody>
        </p:sp>
        <p:sp>
          <p:nvSpPr>
            <p:cNvPr id="18" name="Pentagon 17"/>
            <p:cNvSpPr/>
            <p:nvPr/>
          </p:nvSpPr>
          <p:spPr>
            <a:xfrm>
              <a:off x="4149061" y="3797124"/>
              <a:ext cx="1581587" cy="971348"/>
            </a:xfrm>
            <a:prstGeom prst="homePlat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63492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300" b="1" kern="0" dirty="0">
                  <a:solidFill>
                    <a:prstClr val="white"/>
                  </a:solidFill>
                  <a:latin typeface="Calibri"/>
                  <a:cs typeface="Arial" charset="0"/>
                </a:rPr>
                <a:t>Create environment for NZ businesses to succeed</a:t>
              </a:r>
            </a:p>
          </p:txBody>
        </p:sp>
        <p:sp>
          <p:nvSpPr>
            <p:cNvPr id="19" name="Pentagon 18"/>
            <p:cNvSpPr/>
            <p:nvPr/>
          </p:nvSpPr>
          <p:spPr>
            <a:xfrm>
              <a:off x="4168488" y="2546856"/>
              <a:ext cx="1581587" cy="972648"/>
            </a:xfrm>
            <a:prstGeom prst="homePlat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63492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300" b="1" kern="0" dirty="0">
                  <a:solidFill>
                    <a:prstClr val="white"/>
                  </a:solidFill>
                  <a:latin typeface="Calibri"/>
                  <a:cs typeface="Arial" charset="0"/>
                </a:rPr>
                <a:t>Increase performance, add value, maximise results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79792" y="4952470"/>
              <a:ext cx="3999037" cy="1041565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Integrate procurement strategies with government’s objectives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Establish what we buy, how much we spend &amp; with whom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Aggregate areas of common spend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Change buyer behaviour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87072" y="2440555"/>
              <a:ext cx="3999037" cy="1240516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Develop procurement profession &amp; leadership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Build confidence in government as a trusted partner</a:t>
              </a:r>
              <a:endParaRPr lang="en-NZ" sz="1400" kern="0" dirty="0">
                <a:solidFill>
                  <a:srgbClr val="4F81BD">
                    <a:lumMod val="50000"/>
                  </a:srgbClr>
                </a:solidFill>
                <a:latin typeface="Calibri"/>
                <a:cs typeface="Arial" charset="0"/>
              </a:endParaRP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Strengthen commercial acumen &amp; </a:t>
              </a:r>
              <a:r>
                <a:rPr lang="en-US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build sustainable outcomes</a:t>
              </a:r>
              <a:endParaRPr lang="en-NZ" sz="1400" kern="0" dirty="0">
                <a:solidFill>
                  <a:srgbClr val="4F81BD">
                    <a:lumMod val="50000"/>
                  </a:srgbClr>
                </a:solidFill>
                <a:latin typeface="Calibri"/>
                <a:cs typeface="Arial" charset="0"/>
              </a:endParaRP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Benchmark performance &amp; improve results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Simplify policy &amp; standardise good practice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87072" y="3724306"/>
              <a:ext cx="3999037" cy="1105282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Make it easy to do business with government 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Foster relationships responsive to business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Stimulate supplier performance - </a:t>
              </a:r>
              <a:r>
                <a:rPr lang="en-US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drive efficiency &amp; productivity </a:t>
              </a: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Seek innovation &amp; increase competitiveness</a:t>
              </a:r>
              <a:endParaRPr lang="en-NZ" sz="1400" kern="0" dirty="0">
                <a:solidFill>
                  <a:srgbClr val="4F81BD">
                    <a:lumMod val="50000"/>
                  </a:srgbClr>
                </a:solidFill>
                <a:latin typeface="Calibri"/>
                <a:cs typeface="Arial" charset="0"/>
              </a:endParaRPr>
            </a:p>
            <a:p>
              <a:pPr marL="122450" indent="-122450" defTabSz="91429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NZ" sz="1400" kern="0" dirty="0">
                  <a:solidFill>
                    <a:srgbClr val="4F81BD">
                      <a:lumMod val="50000"/>
                    </a:srgbClr>
                  </a:solidFill>
                  <a:latin typeface="Calibri"/>
                  <a:cs typeface="Arial" charset="0"/>
                </a:rPr>
                <a:t>Improve access to international markets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108328" y="5013585"/>
              <a:ext cx="930923" cy="945341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tIns="0" bIns="72000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4300" kern="0" dirty="0">
                  <a:solidFill>
                    <a:srgbClr val="FFC000"/>
                  </a:solidFill>
                  <a:latin typeface="Calibri"/>
                  <a:cs typeface="Arial" charset="0"/>
                  <a:sym typeface="Webdings"/>
                </a:rPr>
                <a:t></a:t>
              </a:r>
              <a:endParaRPr lang="en-NZ" sz="4300" kern="0" dirty="0">
                <a:solidFill>
                  <a:srgbClr val="FFC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69475" y="3809556"/>
              <a:ext cx="930442" cy="946484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tIns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4300" kern="0" dirty="0">
                  <a:solidFill>
                    <a:srgbClr val="C00000"/>
                  </a:solidFill>
                  <a:latin typeface="Calibri"/>
                  <a:cs typeface="Arial" charset="0"/>
                  <a:sym typeface="Webdings"/>
                </a:rPr>
                <a:t></a:t>
              </a:r>
              <a:endParaRPr lang="en-NZ" sz="4300" kern="0" dirty="0">
                <a:solidFill>
                  <a:srgbClr val="C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83371" y="2585776"/>
              <a:ext cx="930923" cy="946641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4300" kern="0" dirty="0">
                  <a:solidFill>
                    <a:srgbClr val="4F81BD">
                      <a:lumMod val="75000"/>
                    </a:srgbClr>
                  </a:solidFill>
                  <a:latin typeface="Calibri"/>
                  <a:cs typeface="Arial" charset="0"/>
                  <a:sym typeface="Webdings"/>
                </a:rPr>
                <a:t></a:t>
              </a:r>
              <a:endParaRPr lang="en-NZ" sz="4300" kern="0" dirty="0">
                <a:solidFill>
                  <a:srgbClr val="4F81BD">
                    <a:lumMod val="75000"/>
                  </a:srgbClr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26" name="Round Diagonal Corner Rectangle 25"/>
          <p:cNvSpPr/>
          <p:nvPr/>
        </p:nvSpPr>
        <p:spPr>
          <a:xfrm>
            <a:off x="635000" y="1244600"/>
            <a:ext cx="7891463" cy="4589463"/>
          </a:xfrm>
          <a:prstGeom prst="round2DiagRect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IE PowerPoint Template">
  <a:themeElements>
    <a:clrScheme name="MBIE Colors">
      <a:dk1>
        <a:sysClr val="windowText" lastClr="000000"/>
      </a:dk1>
      <a:lt1>
        <a:sysClr val="window" lastClr="FFFFFF"/>
      </a:lt1>
      <a:dk2>
        <a:srgbClr val="00B5E2"/>
      </a:dk2>
      <a:lt2>
        <a:srgbClr val="97D700"/>
      </a:lt2>
      <a:accent1>
        <a:srgbClr val="FF6900"/>
      </a:accent1>
      <a:accent2>
        <a:srgbClr val="E51A92"/>
      </a:accent2>
      <a:accent3>
        <a:srgbClr val="753BBD"/>
      </a:accent3>
      <a:accent4>
        <a:srgbClr val="006272"/>
      </a:accent4>
      <a:accent5>
        <a:srgbClr val="4472C4"/>
      </a:accent5>
      <a:accent6>
        <a:srgbClr val="FBE122"/>
      </a:accent6>
      <a:hlink>
        <a:srgbClr val="898989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IE PowerPoint Template.potx" id="{0B505938-027A-4AB6-BB83-B0440305870F}" vid="{1F059DED-8133-48B8-940A-1E25206A8B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>
  <LongProp xmlns="" name="TaxCatchAll"><![CDATA[167;#Document|b24b8314-c132-410d-993d-9eebb59a309e;#7;#MBIE|891a73b2-255c-4299-97c0-3dc8e67bb644;#251;#Communications|57e8af63-6844-4160-b336-cdee2ce228c2;#260;#Template|a3218f43-7003-4e05-a666-b4e9f4876d6e;#238;#Strategy and Governance|1ec7e6a7-365a-44a9-b68b-af866936c401]]></LongProp>
</Long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BIE Document" ma:contentTypeID="0x0101003C9D201A96D4F2458175C1E01CC9A50400408AC17F40AABA43815A50532CC55E13" ma:contentTypeVersion="15" ma:contentTypeDescription="" ma:contentTypeScope="" ma:versionID="3e261bc9c87214e2e02cd8976ad1c573">
  <xsd:schema xmlns:xsd="http://www.w3.org/2001/XMLSchema" xmlns:xs="http://www.w3.org/2001/XMLSchema" xmlns:p="http://schemas.microsoft.com/office/2006/metadata/properties" xmlns:ns1="http://schemas.microsoft.com/sharepoint/v3" xmlns:ns2="a068449e-65ee-4451-8dc9-32a3bd1ec357" targetNamespace="http://schemas.microsoft.com/office/2006/metadata/properties" ma:root="true" ma:fieldsID="3acfbb0ce820b5fc0778caec0bf64a5c" ns1:_="" ns2:_="">
    <xsd:import namespace="http://schemas.microsoft.com/sharepoint/v3"/>
    <xsd:import namespace="a068449e-65ee-4451-8dc9-32a3bd1ec357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2:Subject_x0020_matter_x0020_expert" minOccurs="0"/>
                <xsd:element ref="ns2:ff6690a50d384ca386e5070f56377ec3" minOccurs="0"/>
                <xsd:element ref="ns2:d7af982e400f482187269421307f3b6f" minOccurs="0"/>
                <xsd:element ref="ns2:bae495699a804ac5b07a8be31e75aad8" minOccurs="0"/>
                <xsd:element ref="ns2:i2cd1c351fb845a3aabe77a442a8af64" minOccurs="0"/>
                <xsd:element ref="ns2:ad6dba507fbc4fd3b014c09dd5fc86e8" minOccurs="0"/>
                <xsd:element ref="ns2:pb7332f13bb94cd89ec2cad81f3b8644" minOccurs="0"/>
                <xsd:element ref="ns2:g8600986cf9d4ea89778b493af454d63" minOccurs="0"/>
                <xsd:element ref="ns2:TaxCatchAll" minOccurs="0"/>
                <xsd:element ref="ns2:g50322b26d564f05a9c66a524a045680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ma:displayName="Description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8449e-65ee-4451-8dc9-32a3bd1ec357" elementFormDefault="qualified">
    <xsd:import namespace="http://schemas.microsoft.com/office/2006/documentManagement/types"/>
    <xsd:import namespace="http://schemas.microsoft.com/office/infopath/2007/PartnerControls"/>
    <xsd:element name="Subject_x0020_matter_x0020_expert" ma:index="10" nillable="true" ma:displayName="Subject matter expert" ma:description="Use this to identify the person who supplied the content and can be contacted for queries about the content." ma:list="UserInfo" ma:SharePointGroup="0" ma:internalName="Subject_x0020_matter_x0020_expert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f6690a50d384ca386e5070f56377ec3" ma:index="12" ma:taxonomy="true" ma:internalName="ff6690a50d384ca386e5070f56377ec3" ma:taxonomyFieldName="Document_x0020_Category" ma:displayName="Document Category" ma:readOnly="false" ma:default="" ma:fieldId="{ff6690a5-0d38-4ca3-86e5-070f56377ec3}" ma:taxonomyMulti="true" ma:sspId="1531cb89-fdc1-498b-b6b8-d8329ac0e46c" ma:termSetId="43d5836b-a5de-44f8-b956-d9b20d54cc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7af982e400f482187269421307f3b6f" ma:index="14" ma:taxonomy="true" ma:internalName="d7af982e400f482187269421307f3b6f" ma:taxonomyFieldName="BusinessGroup" ma:displayName="Business Group" ma:readOnly="false" ma:default="" ma:fieldId="{d7af982e-400f-4821-8726-9421307f3b6f}" ma:taxonomyMulti="true" ma:sspId="1531cb89-fdc1-498b-b6b8-d8329ac0e46c" ma:termSetId="26cea743-700d-4356-a435-7d61177601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e495699a804ac5b07a8be31e75aad8" ma:index="16" ma:taxonomy="true" ma:internalName="bae495699a804ac5b07a8be31e75aad8" ma:taxonomyFieldName="Branch" ma:displayName="Branch" ma:readOnly="false" ma:default="" ma:fieldId="{bae49569-9a80-4ac5-b07a-8be31e75aad8}" ma:taxonomyMulti="true" ma:sspId="1531cb89-fdc1-498b-b6b8-d8329ac0e46c" ma:termSetId="a1e04489-cb5f-4987-b4c2-1d6651cf4c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cd1c351fb845a3aabe77a442a8af64" ma:index="18" nillable="true" ma:taxonomy="true" ma:internalName="i2cd1c351fb845a3aabe77a442a8af64" ma:taxonomyFieldName="How_x0020_do_x0020_I_x0020_category" ma:displayName="How do I category" ma:default="" ma:fieldId="{22cd1c35-1fb8-45a3-aabe-77a442a8af64}" ma:taxonomyMulti="true" ma:sspId="1531cb89-fdc1-498b-b6b8-d8329ac0e46c" ma:termSetId="fd1e6330-8e90-4f05-ab85-8f873f05df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6dba507fbc4fd3b014c09dd5fc86e8" ma:index="20" nillable="true" ma:taxonomy="true" ma:internalName="ad6dba507fbc4fd3b014c09dd5fc86e8" ma:taxonomyFieldName="About_x0020_category" ma:displayName="About category" ma:readOnly="false" ma:default="" ma:fieldId="{ad6dba50-7fbc-4fd3-b014-c09dd5fc86e8}" ma:taxonomyMulti="true" ma:sspId="1531cb89-fdc1-498b-b6b8-d8329ac0e46c" ma:termSetId="1cc338ca-b593-4e9d-af26-d957b4e45a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7332f13bb94cd89ec2cad81f3b8644" ma:index="21" nillable="true" ma:taxonomy="true" ma:internalName="pb7332f13bb94cd89ec2cad81f3b8644" ma:taxonomyFieldName="MBIECategory" ma:displayName="MBIE Category" ma:readOnly="false" ma:default="" ma:fieldId="{9b7332f1-3bb9-4cd8-9ec2-cad81f3b8644}" ma:taxonomyMulti="true" ma:sspId="1531cb89-fdc1-498b-b6b8-d8329ac0e46c" ma:termSetId="374b63a5-9586-4701-ada7-b8badc096b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8600986cf9d4ea89778b493af454d63" ma:index="22" nillable="true" ma:taxonomy="true" ma:internalName="g8600986cf9d4ea89778b493af454d63" ma:taxonomyFieldName="MBIETags" ma:displayName="MBIE Tag" ma:default="" ma:fieldId="{08600986-cf9d-4ea8-9778-b493af454d63}" ma:taxonomyMulti="true" ma:sspId="1531cb89-fdc1-498b-b6b8-d8329ac0e46c" ma:termSetId="513ae6a6-cb76-4a9c-bff3-1e5dd37514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897c6e4f-4628-4748-a94d-bb4d3ea25c94}" ma:internalName="TaxCatchAll" ma:showField="CatchAllData" ma:web="a068449e-65ee-4451-8dc9-32a3bd1ec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50322b26d564f05a9c66a524a045680" ma:index="25" ma:taxonomy="true" ma:internalName="g50322b26d564f05a9c66a524a045680" ma:taxonomyFieldName="Agency" ma:displayName="Agency" ma:readOnly="false" ma:default="7;#MBIE|891a73b2-255c-4299-97c0-3dc8e67bb644" ma:fieldId="{050322b2-6d56-4f05-a9c6-6a524a045680}" ma:sspId="1531cb89-fdc1-498b-b6b8-d8329ac0e46c" ma:termSetId="8baf7922-63ac-4231-a256-78633b2de4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897c6e4f-4628-4748-a94d-bb4d3ea25c94}" ma:internalName="TaxCatchAllLabel" ma:readOnly="true" ma:showField="CatchAllDataLabel" ma:web="a068449e-65ee-4451-8dc9-32a3bd1ec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8600986cf9d4ea89778b493af454d63 xmlns="a068449e-65ee-4451-8dc9-32a3bd1ec357">
      <Terms xmlns="http://schemas.microsoft.com/office/infopath/2007/PartnerControls"/>
    </g8600986cf9d4ea89778b493af454d63>
    <ad6dba507fbc4fd3b014c09dd5fc86e8 xmlns="a068449e-65ee-4451-8dc9-32a3bd1ec357">
      <Terms xmlns="http://schemas.microsoft.com/office/infopath/2007/PartnerControls"/>
    </ad6dba507fbc4fd3b014c09dd5fc86e8>
    <TaxCatchAll xmlns="a068449e-65ee-4451-8dc9-32a3bd1ec357">
      <Value>167</Value>
      <Value>7</Value>
      <Value>251</Value>
      <Value>260</Value>
      <Value>238</Value>
    </TaxCatchAll>
    <d7af982e400f482187269421307f3b6f xmlns="a068449e-65ee-4451-8dc9-32a3bd1ec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Strategy and Governance</TermName>
          <TermId xmlns="http://schemas.microsoft.com/office/infopath/2007/PartnerControls">1ec7e6a7-365a-44a9-b68b-af866936c401</TermId>
        </TermInfo>
      </Terms>
    </d7af982e400f482187269421307f3b6f>
    <g50322b26d564f05a9c66a524a045680 xmlns="a068449e-65ee-4451-8dc9-32a3bd1ec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MBIE</TermName>
          <TermId xmlns="http://schemas.microsoft.com/office/infopath/2007/PartnerControls">891a73b2-255c-4299-97c0-3dc8e67bb644</TermId>
        </TermInfo>
      </Terms>
    </g50322b26d564f05a9c66a524a045680>
    <bae495699a804ac5b07a8be31e75aad8 xmlns="a068449e-65ee-4451-8dc9-32a3bd1ec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57e8af63-6844-4160-b336-cdee2ce228c2</TermId>
        </TermInfo>
      </Terms>
    </bae495699a804ac5b07a8be31e75aad8>
    <Subject_x0020_matter_x0020_expert xmlns="a068449e-65ee-4451-8dc9-32a3bd1ec357">
      <UserInfo>
        <DisplayName/>
        <AccountId>1967</AccountId>
        <AccountType/>
      </UserInfo>
    </Subject_x0020_matter_x0020_expert>
    <pb7332f13bb94cd89ec2cad81f3b8644 xmlns="a068449e-65ee-4451-8dc9-32a3bd1ec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b24b8314-c132-410d-993d-9eebb59a309e</TermId>
        </TermInfo>
      </Terms>
    </pb7332f13bb94cd89ec2cad81f3b8644>
    <ff6690a50d384ca386e5070f56377ec3 xmlns="a068449e-65ee-4451-8dc9-32a3bd1ec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a3218f43-7003-4e05-a666-b4e9f4876d6e</TermId>
        </TermInfo>
      </Terms>
    </ff6690a50d384ca386e5070f56377ec3>
    <i2cd1c351fb845a3aabe77a442a8af64 xmlns="a068449e-65ee-4451-8dc9-32a3bd1ec357">
      <Terms xmlns="http://schemas.microsoft.com/office/infopath/2007/PartnerControls"/>
    </i2cd1c351fb845a3aabe77a442a8af64>
    <RoutingRuleDescription xmlns="http://schemas.microsoft.com/sharepoint/v3">MBIE PowerPoint presentation template</RoutingRuleDescription>
  </documentManagement>
</p:properties>
</file>

<file path=customXml/itemProps1.xml><?xml version="1.0" encoding="utf-8"?>
<ds:datastoreItem xmlns:ds="http://schemas.openxmlformats.org/officeDocument/2006/customXml" ds:itemID="{E6648199-3EF2-4F0E-964C-72A2B091CD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B448ED-36BE-4510-A7AC-A1EF32A87157}">
  <ds:schemaRefs>
    <ds:schemaRef ds:uri="http://schemas.microsoft.com/office/2006/metadata/longProperties"/>
    <ds:schemaRef ds:uri=""/>
  </ds:schemaRefs>
</ds:datastoreItem>
</file>

<file path=customXml/itemProps3.xml><?xml version="1.0" encoding="utf-8"?>
<ds:datastoreItem xmlns:ds="http://schemas.openxmlformats.org/officeDocument/2006/customXml" ds:itemID="{8DE84DF2-E1DF-4454-A801-D2ECC2816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68449e-65ee-4451-8dc9-32a3bd1ec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7E03C23-AA03-4CCF-920B-88C2FC6AE1C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a068449e-65ee-4451-8dc9-32a3bd1ec3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MBIE PowerPoint Template</Template>
  <TotalTime>1851</TotalTime>
  <Words>1053</Words>
  <Application>Microsoft Office PowerPoint</Application>
  <PresentationFormat>On-screen Show (4:3)</PresentationFormat>
  <Paragraphs>218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Arial</vt:lpstr>
      <vt:lpstr>Webdings</vt:lpstr>
      <vt:lpstr>Helvetica</vt:lpstr>
      <vt:lpstr>MS PGothic</vt:lpstr>
      <vt:lpstr>Wingdings 2</vt:lpstr>
      <vt:lpstr>MBIE PowerPoint Template</vt:lpstr>
      <vt:lpstr>A Case Study : New Zealand Government Procurement </vt:lpstr>
      <vt:lpstr>Key facts &amp; figures</vt:lpstr>
      <vt:lpstr>Transparency and Accountability in New Zealand </vt:lpstr>
      <vt:lpstr>Cost savings Support value for money</vt:lpstr>
      <vt:lpstr>NZ Government structure</vt:lpstr>
      <vt:lpstr>NZ Government Procurement - Context</vt:lpstr>
      <vt:lpstr>PowerPoint Presentation</vt:lpstr>
      <vt:lpstr> Procurement reform – What did it achieve?</vt:lpstr>
      <vt:lpstr> Procurement Functional Leadership</vt:lpstr>
      <vt:lpstr>PowerPoint Presentation</vt:lpstr>
      <vt:lpstr>PowerPoint Presentation</vt:lpstr>
      <vt:lpstr>PowerPoint Presentation</vt:lpstr>
      <vt:lpstr> PFL – what does it really mean?</vt:lpstr>
      <vt:lpstr>PowerPoint Presentation</vt:lpstr>
      <vt:lpstr>PowerPoint Presentation</vt:lpstr>
      <vt:lpstr>Approach – the value add</vt:lpstr>
      <vt:lpstr>Driving collaboration across government</vt:lpstr>
      <vt:lpstr>Establishing minimum standards of procurement practice</vt:lpstr>
      <vt:lpstr>Application of the Government Rules of Sourcing</vt:lpstr>
      <vt:lpstr>Conclusion</vt:lpstr>
      <vt:lpstr>Cost savings Support value for money</vt:lpstr>
    </vt:vector>
  </TitlesOfParts>
  <Company>Ministry of Economic Development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MBIE PowerPoint presentation template</dc:title>
  <dc:creator>Shiree Hart</dc:creator>
  <dc:description>Developed by www.allfields.co.nz for MBIE, contact shiree@allfields.co.nz if any questions</dc:description>
  <cp:lastModifiedBy>john ivil</cp:lastModifiedBy>
  <cp:revision>193</cp:revision>
  <dcterms:created xsi:type="dcterms:W3CDTF">2013-09-29T22:43:55Z</dcterms:created>
  <dcterms:modified xsi:type="dcterms:W3CDTF">2014-03-01T01:45:40Z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BIECategory">
    <vt:lpwstr>167;#Document|b24b8314-c132-410d-993d-9eebb59a309e</vt:lpwstr>
  </property>
  <property fmtid="{D5CDD505-2E9C-101B-9397-08002B2CF9AE}" pid="3" name="MBIEFormCategory">
    <vt:lpwstr/>
  </property>
  <property fmtid="{D5CDD505-2E9C-101B-9397-08002B2CF9AE}" pid="4" name="display_urn:schemas-microsoft-com:office:office#Subject_x0020_matter_x0020_expert0">
    <vt:lpwstr>Trang Jones</vt:lpwstr>
  </property>
  <property fmtid="{D5CDD505-2E9C-101B-9397-08002B2CF9AE}" pid="5" name="Topic">
    <vt:lpwstr/>
  </property>
  <property fmtid="{D5CDD505-2E9C-101B-9397-08002B2CF9AE}" pid="6" name="Business Group">
    <vt:lpwstr/>
  </property>
  <property fmtid="{D5CDD505-2E9C-101B-9397-08002B2CF9AE}" pid="7" name="jabf5943e25b4fd1bb73c2f854a1a55d">
    <vt:lpwstr/>
  </property>
  <property fmtid="{D5CDD505-2E9C-101B-9397-08002B2CF9AE}" pid="8" name="MBIETags">
    <vt:lpwstr/>
  </property>
  <property fmtid="{D5CDD505-2E9C-101B-9397-08002B2CF9AE}" pid="9" name="BusinessGroup">
    <vt:lpwstr>238;#Strategy and Governance|1ec7e6a7-365a-44a9-b68b-af866936c401</vt:lpwstr>
  </property>
  <property fmtid="{D5CDD505-2E9C-101B-9397-08002B2CF9AE}" pid="10" name="Agency">
    <vt:lpwstr>7;#MBIE|891a73b2-255c-4299-97c0-3dc8e67bb644</vt:lpwstr>
  </property>
  <property fmtid="{D5CDD505-2E9C-101B-9397-08002B2CF9AE}" pid="11" name="ie659c8e2d6b4ef6965133b43487581b">
    <vt:lpwstr/>
  </property>
  <property fmtid="{D5CDD505-2E9C-101B-9397-08002B2CF9AE}" pid="12" name="i4bd4c3b2d404df29c9a674c7d83c0c9">
    <vt:lpwstr/>
  </property>
  <property fmtid="{D5CDD505-2E9C-101B-9397-08002B2CF9AE}" pid="13" name="Branch">
    <vt:lpwstr>251;#Communications|57e8af63-6844-4160-b336-cdee2ce228c2</vt:lpwstr>
  </property>
  <property fmtid="{D5CDD505-2E9C-101B-9397-08002B2CF9AE}" pid="14" name="How do I category">
    <vt:lpwstr/>
  </property>
  <property fmtid="{D5CDD505-2E9C-101B-9397-08002B2CF9AE}" pid="15" name="Document Category">
    <vt:lpwstr>260;#Template|a3218f43-7003-4e05-a666-b4e9f4876d6e</vt:lpwstr>
  </property>
  <property fmtid="{D5CDD505-2E9C-101B-9397-08002B2CF9AE}" pid="16" name="About category">
    <vt:lpwstr/>
  </property>
</Properties>
</file>