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47" autoAdjust="0"/>
  </p:normalViewPr>
  <p:slideViewPr>
    <p:cSldViewPr>
      <p:cViewPr varScale="1">
        <p:scale>
          <a:sx n="82" d="100"/>
          <a:sy n="82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F35CE-580C-45E6-AA8B-19F57F135FF3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4DF64-F3BC-4FE2-A123-AB6EE44D2C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66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3C376-8E7C-468E-8905-A122D2B10791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5C7B6-F8C5-4D6A-8D5F-E2E9840554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83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82B5-5915-4260-957D-8E58B2124970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1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E9FE-16E8-49BB-8567-521A52E65CF8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8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4E95-CEBC-46DD-A0F9-71754C4C8AAF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5AEC-AAA7-4ADB-9550-0681B85DAA9B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01AD-24E9-4A81-A2B2-E663488C298E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5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CA3E-AF34-4400-9560-96022DC22888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6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F49E-DE2D-40B0-A942-5353164850A6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2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CAFE-E41E-4565-943B-90A1184372CE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6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A76C-0629-4F1A-88CE-0849FC9BBE9A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7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BA76-25B8-450E-BFBA-296CF15A0F5B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2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CA11-1F59-4908-A754-FDD46A11FC50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6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F4E78-7E72-4C5C-98A4-9049CF23686C}" type="datetime1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E9B19-7A0F-417D-A953-5AF9E2317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3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1"/>
            <a:ext cx="8534400" cy="1981200"/>
          </a:xfrm>
        </p:spPr>
        <p:txBody>
          <a:bodyPr>
            <a:normAutofit fontScale="90000"/>
          </a:bodyPr>
          <a:lstStyle/>
          <a:p>
            <a:r>
              <a:rPr lang="en-US" sz="3600" b="1" cap="small" dirty="0" smtClean="0">
                <a:solidFill>
                  <a:prstClr val="black"/>
                </a:solidFill>
                <a:latin typeface="Georgia"/>
              </a:rPr>
              <a:t/>
            </a:r>
            <a:br>
              <a:rPr lang="en-US" sz="3600" b="1" cap="small" dirty="0" smtClean="0">
                <a:solidFill>
                  <a:prstClr val="black"/>
                </a:solidFill>
                <a:latin typeface="Georgia"/>
              </a:rPr>
            </a:br>
            <a:r>
              <a:rPr lang="en-US" sz="3600" b="1" cap="small" dirty="0" smtClean="0">
                <a:solidFill>
                  <a:srgbClr val="00B0F0"/>
                </a:solidFill>
                <a:latin typeface="Georgia"/>
              </a:rPr>
              <a:t>2</a:t>
            </a:r>
            <a:r>
              <a:rPr lang="en-US" sz="3600" b="1" cap="small" baseline="30000" dirty="0" smtClean="0">
                <a:solidFill>
                  <a:srgbClr val="00B0F0"/>
                </a:solidFill>
                <a:latin typeface="Georgia"/>
              </a:rPr>
              <a:t>nd</a:t>
            </a:r>
            <a:r>
              <a:rPr lang="en-US" sz="3600" b="1" cap="small" dirty="0" smtClean="0">
                <a:solidFill>
                  <a:srgbClr val="00B0F0"/>
                </a:solidFill>
                <a:latin typeface="Georgia"/>
              </a:rPr>
              <a:t> </a:t>
            </a:r>
            <a:r>
              <a:rPr lang="en-US" sz="3600" b="1" cap="small" dirty="0">
                <a:solidFill>
                  <a:srgbClr val="00B0F0"/>
                </a:solidFill>
                <a:latin typeface="Georgia"/>
              </a:rPr>
              <a:t>South Asia Regional Public Procurement Conference</a:t>
            </a:r>
            <a:r>
              <a:rPr lang="en-US" sz="3200" b="1" cap="small" dirty="0">
                <a:solidFill>
                  <a:prstClr val="black"/>
                </a:solidFill>
                <a:latin typeface="Georgia"/>
              </a:rPr>
              <a:t/>
            </a:r>
            <a:br>
              <a:rPr lang="en-US" sz="3200" b="1" cap="small" dirty="0">
                <a:solidFill>
                  <a:prstClr val="black"/>
                </a:solidFill>
                <a:latin typeface="Georgia"/>
              </a:rPr>
            </a:br>
            <a:r>
              <a:rPr lang="en-US" sz="2400" b="1" dirty="0">
                <a:solidFill>
                  <a:srgbClr val="0070C0"/>
                </a:solidFill>
                <a:latin typeface="Georgia"/>
              </a:rPr>
              <a:t>Islamabad, Pakistan, </a:t>
            </a:r>
            <a:br>
              <a:rPr lang="en-US" sz="2400" b="1" dirty="0">
                <a:solidFill>
                  <a:srgbClr val="0070C0"/>
                </a:solidFill>
                <a:latin typeface="Georgia"/>
              </a:rPr>
            </a:br>
            <a:r>
              <a:rPr lang="en-US" sz="2000" b="1" dirty="0">
                <a:solidFill>
                  <a:srgbClr val="0070C0"/>
                </a:solidFill>
                <a:latin typeface="Georgia"/>
              </a:rPr>
              <a:t>(March 25-27, 2014)</a:t>
            </a:r>
            <a:r>
              <a:rPr lang="en-US" sz="1800" b="1" dirty="0">
                <a:solidFill>
                  <a:srgbClr val="0070C0"/>
                </a:solidFill>
                <a:latin typeface="Georgia"/>
              </a:rPr>
              <a:t/>
            </a:r>
            <a:br>
              <a:rPr lang="en-US" sz="1800" b="1" dirty="0">
                <a:solidFill>
                  <a:srgbClr val="0070C0"/>
                </a:solidFill>
                <a:latin typeface="Georgia"/>
              </a:rPr>
            </a:br>
            <a:r>
              <a:rPr lang="en-US" sz="1800" b="1" dirty="0">
                <a:solidFill>
                  <a:prstClr val="black"/>
                </a:solidFill>
                <a:latin typeface="Georgia"/>
              </a:rPr>
              <a:t/>
            </a:r>
            <a:br>
              <a:rPr lang="en-US" sz="1800" b="1" dirty="0">
                <a:solidFill>
                  <a:prstClr val="black"/>
                </a:solidFill>
                <a:latin typeface="Georgia"/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8534400" cy="457200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>
                <a:solidFill>
                  <a:srgbClr val="7030A0"/>
                </a:solidFill>
              </a:rPr>
              <a:t>Key </a:t>
            </a:r>
            <a:r>
              <a:rPr lang="en-US" sz="3600" dirty="0">
                <a:solidFill>
                  <a:srgbClr val="7030A0"/>
                </a:solidFill>
              </a:rPr>
              <a:t>Actions Agreed in Kathmandu </a:t>
            </a:r>
            <a:r>
              <a:rPr lang="en-US" sz="3600" dirty="0" smtClean="0">
                <a:solidFill>
                  <a:srgbClr val="7030A0"/>
                </a:solidFill>
              </a:rPr>
              <a:t>Forum (2011) and Progress Status</a:t>
            </a:r>
            <a:r>
              <a:rPr lang="en-US" sz="2500" dirty="0">
                <a:solidFill>
                  <a:srgbClr val="7030A0"/>
                </a:solidFill>
              </a:rPr>
              <a:t/>
            </a:r>
            <a:br>
              <a:rPr lang="en-US" sz="2500" dirty="0">
                <a:solidFill>
                  <a:srgbClr val="7030A0"/>
                </a:solidFill>
              </a:rPr>
            </a:br>
            <a:endParaRPr lang="en-US" sz="2400" dirty="0">
              <a:solidFill>
                <a:srgbClr val="7030A0"/>
              </a:solidFill>
            </a:endParaRPr>
          </a:p>
          <a:p>
            <a:pPr algn="r"/>
            <a:endParaRPr lang="en-US" sz="2400" dirty="0" smtClean="0">
              <a:solidFill>
                <a:srgbClr val="7030A0"/>
              </a:solidFill>
            </a:endParaRPr>
          </a:p>
          <a:p>
            <a:pPr algn="r"/>
            <a:r>
              <a:rPr lang="en-US" sz="2400" dirty="0" smtClean="0">
                <a:solidFill>
                  <a:srgbClr val="00B050"/>
                </a:solidFill>
              </a:rPr>
              <a:t>Chandra Man Shrestha, Joint Secretary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Public Procurement Monitoring Office (PPMO)</a:t>
            </a:r>
          </a:p>
          <a:p>
            <a:pPr algn="r"/>
            <a:r>
              <a:rPr lang="en-US" sz="2400" dirty="0" smtClean="0">
                <a:solidFill>
                  <a:srgbClr val="FF0000"/>
                </a:solidFill>
              </a:rPr>
              <a:t>Kathmandu, Nepal</a:t>
            </a:r>
          </a:p>
          <a:p>
            <a:pPr algn="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dirty="0" smtClean="0">
                <a:solidFill>
                  <a:srgbClr val="7030A0"/>
                </a:solidFill>
              </a:rPr>
              <a:t>Key Actions Agreed in Kathmandu Forum (2011) &amp; Progress Status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534400" cy="54864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1.1 SAR Common Platform related Actions (8/17)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31216"/>
              </p:ext>
            </p:extLst>
          </p:nvPr>
        </p:nvGraphicFramePr>
        <p:xfrm>
          <a:off x="533400" y="1828801"/>
          <a:ext cx="8305800" cy="5074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982"/>
                <a:gridCol w="5033818"/>
              </a:tblGrid>
              <a:tr h="3809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Agreed Actions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Progress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Status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1. Creation of SARPPCG (1)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An informal group of SAR PP heads formed, met several times through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GDLN.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2. Hold SAR Forum Every year (2)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US" sz="1600" baseline="30000" dirty="0" smtClean="0">
                          <a:solidFill>
                            <a:srgbClr val="00B050"/>
                          </a:solidFill>
                        </a:rPr>
                        <a:t>st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 Forum Held in KTM (Apr26-28,2011)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US" sz="1600" baseline="30000" dirty="0" smtClean="0">
                          <a:solidFill>
                            <a:srgbClr val="00B050"/>
                          </a:solidFill>
                        </a:rPr>
                        <a:t>nd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 – Now in Islamabad (Mar25-27,2014)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Every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 2 year would be appropriate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3. Creation of SAR Web portal (3)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Initiated creation, but yet to be completed. Source of financing to be identified.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3137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4. Development of SAR Mechanism for sharing experience/ lesson learned (4)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 smtClean="0">
                          <a:solidFill>
                            <a:srgbClr val="00B050"/>
                          </a:solidFill>
                        </a:rPr>
                        <a:t>Linkedin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 Group (closed) created by PPMO/Nepal for SAR Public Proc. Heads/officials, ADB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 &amp; WB experts.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GDLN is being used as a common platform.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3137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5. Integration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 of SARPP Topic in SAARC (13)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With PPMO/Nepal initiative, concept circulated by SAARC Secretariat to all 8 member countries and positive responses received. 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3137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6.  SAR Arbitration Center(11),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Pvt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Sector Forum(12) &amp; W-shop/Seminar at SAR level(17)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 – Pending - Too soon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12 - Done in Bangladesh only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17 – Pending - Not done except GDLN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8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dirty="0" smtClean="0">
                <a:solidFill>
                  <a:srgbClr val="7030A0"/>
                </a:solidFill>
              </a:rPr>
              <a:t>Key Actions Agreed in Kathmandu Forum (2011) &amp; Progress Status</a:t>
            </a:r>
            <a:br>
              <a:rPr lang="en-US" sz="3100" dirty="0" smtClean="0">
                <a:solidFill>
                  <a:srgbClr val="7030A0"/>
                </a:solidFill>
              </a:rPr>
            </a:br>
            <a:endParaRPr lang="en-US" sz="31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534400" cy="5334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1.2 Capacity Bldg./Professionalization related Actions (5/17) …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40273"/>
              </p:ext>
            </p:extLst>
          </p:nvPr>
        </p:nvGraphicFramePr>
        <p:xfrm>
          <a:off x="533400" y="1828801"/>
          <a:ext cx="8305800" cy="3672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982"/>
                <a:gridCol w="5033818"/>
              </a:tblGrid>
              <a:tr h="3809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Agreed Actions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Progress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Status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1. Development of Training Modules (7)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Bangladesh – 3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</a:rPr>
                        <a:t>wks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 module under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</a:rPr>
                        <a:t>impl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-n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WB India is finalizing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online e-modules for procurement training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2. Proc. Professionalization/ cadre in Civil Service (10)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Pending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Bhutan has done something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3. Accreditation of proc. Staff(9)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Bangladesh – BRAC Univ. &amp; CIPS/UK collaboration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PPMO/Nepal has initiated process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4. University level procurement curriculum (6)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Bangladesh – BRAC Univ. &amp; CIPS/UK collaboration</a:t>
                      </a:r>
                    </a:p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31375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5. Identification of SAR Training Institutions (8)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Bangladesh – Proc. faculty in Eng. Staff College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India &amp; Nepal – just initiated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dirty="0" smtClean="0">
                <a:solidFill>
                  <a:srgbClr val="7030A0"/>
                </a:solidFill>
              </a:rPr>
              <a:t>Key Actions Agreed in Kathmandu Forum (2011) &amp; Progress Status</a:t>
            </a:r>
            <a:br>
              <a:rPr lang="en-US" sz="3100" dirty="0" smtClean="0">
                <a:solidFill>
                  <a:srgbClr val="7030A0"/>
                </a:solidFill>
              </a:rPr>
            </a:br>
            <a:endParaRPr lang="en-US" sz="31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534400" cy="5334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1.3 Proc. Tools/ Standards/ Process related Actions (4/17) …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737096"/>
              </p:ext>
            </p:extLst>
          </p:nvPr>
        </p:nvGraphicFramePr>
        <p:xfrm>
          <a:off x="533400" y="2133600"/>
          <a:ext cx="8305800" cy="4719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5334000"/>
              </a:tblGrid>
              <a:tr h="34437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Agreed Actions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Progress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Status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62097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1. Promote e-Procurement (14)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e-Proc. in Bangladesh (full fledged in limited PEs)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e-proc. in Nepal (e-Submission in limited PEs)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e-proc. in India (in 2 states?)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b="0" dirty="0" smtClean="0">
                          <a:solidFill>
                            <a:schemeClr val="tx1"/>
                          </a:solidFill>
                        </a:rPr>
                        <a:t>e-proc. in Afghanistan/Bhutan/Maldives/Pak/ Srilanka/?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9720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2. Promote new methods – PPP, EPC (15)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PPP in India in Highways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Ktm-Hetauda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 Tunnel Road, Nepal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5972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3. Modernize contract management (16)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Pending – but slowly ongoing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749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4. Harmonize standards across SAR (5)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Pending – Too soon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61074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92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8381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Way Forward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534400" cy="5334000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To be continued with emphasis: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Hold SAR Conference every 2 years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SAR web portal – Upgrade and maintain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70C0"/>
                </a:solidFill>
              </a:rPr>
              <a:t>Linkedin</a:t>
            </a:r>
            <a:r>
              <a:rPr lang="en-US" sz="2000" dirty="0" smtClean="0">
                <a:solidFill>
                  <a:srgbClr val="0070C0"/>
                </a:solidFill>
              </a:rPr>
              <a:t> Group – maximize use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Integration of SARPP topic in SAARC – Apply more effort to make it happen.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Pending Actions of Kathmandu Forum – Discuss for their relevance &amp; choose for future actions on priority basis (Next session)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Areas of Focus – To be strengthened &amp; New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SAR Training institutions and training modules –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Promote e-Procurement –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New/emerging methods – PPP, EPC/DB, Framework Agreement &amp; others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19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9B19-7A0F-417D-A953-5AF9E231759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381000"/>
            <a:ext cx="8534400" cy="6248400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sz="4800" dirty="0" smtClean="0">
                <a:solidFill>
                  <a:srgbClr val="00B0F0"/>
                </a:solidFill>
              </a:rPr>
              <a:t>                        </a:t>
            </a:r>
          </a:p>
          <a:p>
            <a:pPr marL="342900" lvl="1" indent="-342900">
              <a:buNone/>
            </a:pPr>
            <a:endParaRPr lang="en-US" sz="4800" dirty="0" smtClean="0">
              <a:solidFill>
                <a:srgbClr val="00B0F0"/>
              </a:solidFill>
            </a:endParaRPr>
          </a:p>
          <a:p>
            <a:pPr marL="342900" lvl="1" indent="-342900">
              <a:buNone/>
            </a:pPr>
            <a:endParaRPr lang="en-US" sz="4800" dirty="0" smtClean="0">
              <a:solidFill>
                <a:srgbClr val="00B0F0"/>
              </a:solidFill>
            </a:endParaRPr>
          </a:p>
          <a:p>
            <a:pPr marL="342900" lvl="1" indent="-342900" algn="ctr">
              <a:buNone/>
            </a:pPr>
            <a:r>
              <a:rPr lang="en-US" sz="11500" dirty="0" smtClean="0">
                <a:solidFill>
                  <a:srgbClr val="00B0F0"/>
                </a:solidFill>
              </a:rPr>
              <a:t>Thank You</a:t>
            </a:r>
          </a:p>
          <a:p>
            <a:pPr marL="342900" lvl="1" indent="-342900">
              <a:buNone/>
            </a:pPr>
            <a:endParaRPr lang="en-US" sz="48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TM Forum Actions &amp; Progr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KTM Forum Actions &amp; Progress</Template>
  <TotalTime>145</TotalTime>
  <Words>549</Words>
  <Application>Microsoft Office PowerPoint</Application>
  <PresentationFormat>On-screen Show 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KTM Forum Actions &amp; Progress</vt:lpstr>
      <vt:lpstr> 2nd South Asia Regional Public Procurement Conference Islamabad, Pakistan,  (March 25-27, 2014)  </vt:lpstr>
      <vt:lpstr> Key Actions Agreed in Kathmandu Forum (2011) &amp; Progress Status </vt:lpstr>
      <vt:lpstr> Key Actions Agreed in Kathmandu Forum (2011) &amp; Progress Status </vt:lpstr>
      <vt:lpstr> Key Actions Agreed in Kathmandu Forum (2011) &amp; Progress Status </vt:lpstr>
      <vt:lpstr>Way Forward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South Asia Regional Public Procurement Conference Islamabad, Pakistan,  (March 25-27, 2014)</dc:title>
  <dc:creator>Mohammad Azhar Ul Haq</dc:creator>
  <cp:lastModifiedBy>Mohammad Azhar Ul Haq</cp:lastModifiedBy>
  <cp:revision>1</cp:revision>
  <cp:lastPrinted>2014-03-18T11:47:51Z</cp:lastPrinted>
  <dcterms:created xsi:type="dcterms:W3CDTF">2014-03-27T03:58:03Z</dcterms:created>
  <dcterms:modified xsi:type="dcterms:W3CDTF">2014-03-27T06:23:49Z</dcterms:modified>
</cp:coreProperties>
</file>