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4" r:id="rId5"/>
    <p:sldId id="273" r:id="rId6"/>
    <p:sldId id="264" r:id="rId7"/>
    <p:sldId id="270" r:id="rId8"/>
    <p:sldId id="261" r:id="rId9"/>
    <p:sldId id="266" r:id="rId10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74" y="-4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7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4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2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0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7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14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1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5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07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5C77C-5441-4AC6-B83E-6A39CA391963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D067-BBA8-4974-9DE8-901771A6FC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4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//upload.wikimedia.org/wikipedia/commons/4/45/Darjeeling1980-02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upload.wikimedia.org/wikipedia/commons/5/58/Gulangyu_workers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//upload.wikimedia.org/wikipedia/commons/f/fa/Bales_over_Torbay,_Kennels_Road,_near_Lupton_-_geograph.org.uk_-_962887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14550"/>
            <a:ext cx="7772400" cy="13716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Modern public procurement: From compliance to performance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7600" y="4324350"/>
            <a:ext cx="1295400" cy="5334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SARPS</a:t>
            </a:r>
            <a:endParaRPr lang="en-US" dirty="0"/>
          </a:p>
        </p:txBody>
      </p:sp>
      <p:pic>
        <p:nvPicPr>
          <p:cNvPr id="1026" name="Picture 2" descr="http://www.nigerianinfo.com/wp-content/uploads/2012/08/world-bank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1" t="26044" r="14747" b="34053"/>
          <a:stretch/>
        </p:blipFill>
        <p:spPr bwMode="auto">
          <a:xfrm>
            <a:off x="228601" y="209550"/>
            <a:ext cx="2209800" cy="84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30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09" y="742950"/>
            <a:ext cx="4217581" cy="1107617"/>
          </a:xfrm>
        </p:spPr>
        <p:txBody>
          <a:bodyPr>
            <a:noAutofit/>
          </a:bodyPr>
          <a:lstStyle/>
          <a:p>
            <a:r>
              <a:rPr lang="en-US" sz="2000" dirty="0" smtClean="0"/>
              <a:t>Public Procurement could reach up to </a:t>
            </a:r>
            <a:r>
              <a:rPr lang="en-US" sz="3600" dirty="0" smtClean="0"/>
              <a:t>16%</a:t>
            </a:r>
            <a:r>
              <a:rPr lang="en-US" sz="2000" dirty="0" smtClean="0"/>
              <a:t> of the GDP </a:t>
            </a:r>
            <a:r>
              <a:rPr lang="en-US" sz="1100" dirty="0" smtClean="0"/>
              <a:t>(1) </a:t>
            </a:r>
            <a:r>
              <a:rPr lang="en-US" sz="2000" dirty="0"/>
              <a:t>and in some cases even </a:t>
            </a:r>
            <a:r>
              <a:rPr lang="en-US" sz="2000" dirty="0" smtClean="0"/>
              <a:t>more</a:t>
            </a:r>
            <a:endParaRPr lang="en-US" sz="3600" dirty="0"/>
          </a:p>
        </p:txBody>
      </p:sp>
      <p:pic>
        <p:nvPicPr>
          <p:cNvPr id="4" name="Picture 3" descr="South_Asia_regional_map_L[2]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199" y="666750"/>
            <a:ext cx="3042815" cy="34344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4501044"/>
            <a:ext cx="8365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(1</a:t>
            </a:r>
            <a:r>
              <a:rPr lang="en-US" sz="1400" dirty="0" smtClean="0"/>
              <a:t>) OECD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70367" y="219075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 are talking about </a:t>
            </a:r>
            <a:r>
              <a:rPr lang="en-US" sz="3200" dirty="0" smtClean="0"/>
              <a:t>USD 400 BB</a:t>
            </a:r>
          </a:p>
          <a:p>
            <a:pPr algn="ctr"/>
            <a:r>
              <a:rPr lang="en-US" sz="1600" dirty="0" smtClean="0"/>
              <a:t>SAR GDP is around USD 2.500 BB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15679" y="3333750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Sound procurement systems are key to development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5781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687" y="1504950"/>
            <a:ext cx="8229600" cy="1146571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SAR countries’ procurement systems are slowly adopting new practices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3257549"/>
            <a:ext cx="556828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Although there are differences between countries, all of them are far from what it can be achieved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4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7057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The basic challenge is to measure the performance (value for money, integrity, efficiency) and then improve</a:t>
            </a: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457200" y="2435469"/>
            <a:ext cx="2590800" cy="1662513"/>
            <a:chOff x="457200" y="2435469"/>
            <a:chExt cx="2590800" cy="1662513"/>
          </a:xfrm>
        </p:grpSpPr>
        <p:sp>
          <p:nvSpPr>
            <p:cNvPr id="10" name="TextBox 9"/>
            <p:cNvSpPr txBox="1"/>
            <p:nvPr/>
          </p:nvSpPr>
          <p:spPr>
            <a:xfrm>
              <a:off x="1676400" y="372865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Transactions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66800" y="2719685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Transactions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" y="2435469"/>
              <a:ext cx="10736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Transactions</a:t>
              </a:r>
              <a:endParaRPr lang="en-US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9600" y="31534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Transactions</a:t>
              </a:r>
              <a:endParaRPr lang="en-US" sz="28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00400" y="2843886"/>
            <a:ext cx="2286000" cy="461665"/>
            <a:chOff x="3200400" y="2843886"/>
            <a:chExt cx="2286000" cy="461665"/>
          </a:xfrm>
        </p:grpSpPr>
        <p:sp>
          <p:nvSpPr>
            <p:cNvPr id="22" name="Right Arrow 21"/>
            <p:cNvSpPr/>
            <p:nvPr/>
          </p:nvSpPr>
          <p:spPr>
            <a:xfrm>
              <a:off x="3200400" y="2891888"/>
              <a:ext cx="533400" cy="365662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86200" y="2843886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Indicators</a:t>
              </a:r>
              <a:endParaRPr lang="en-US" sz="24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562600" y="2659220"/>
            <a:ext cx="3124200" cy="830997"/>
            <a:chOff x="5562600" y="2659220"/>
            <a:chExt cx="3124200" cy="830997"/>
          </a:xfrm>
        </p:grpSpPr>
        <p:sp>
          <p:nvSpPr>
            <p:cNvPr id="25" name="Right Arrow 24"/>
            <p:cNvSpPr/>
            <p:nvPr/>
          </p:nvSpPr>
          <p:spPr>
            <a:xfrm>
              <a:off x="5562600" y="2929836"/>
              <a:ext cx="533400" cy="365662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24600" y="2659220"/>
              <a:ext cx="2362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Action plans to improve</a:t>
              </a:r>
              <a:endParaRPr lang="en-US" sz="24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19300" y="3490217"/>
            <a:ext cx="5486400" cy="1215133"/>
            <a:chOff x="2019300" y="3490217"/>
            <a:chExt cx="5486400" cy="1215133"/>
          </a:xfrm>
        </p:grpSpPr>
        <p:cxnSp>
          <p:nvCxnSpPr>
            <p:cNvPr id="41" name="Straight Connector 40"/>
            <p:cNvCxnSpPr>
              <a:stCxn id="26" idx="2"/>
            </p:cNvCxnSpPr>
            <p:nvPr/>
          </p:nvCxnSpPr>
          <p:spPr>
            <a:xfrm>
              <a:off x="7505700" y="3490217"/>
              <a:ext cx="0" cy="121513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2019300" y="4705350"/>
              <a:ext cx="5486400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2019300" y="4248150"/>
              <a:ext cx="0" cy="45720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26294" y="1501205"/>
            <a:ext cx="2585396" cy="763205"/>
            <a:chOff x="526294" y="1501205"/>
            <a:chExt cx="2585396" cy="763205"/>
          </a:xfrm>
        </p:grpSpPr>
        <p:sp>
          <p:nvSpPr>
            <p:cNvPr id="28" name="TextBox 27"/>
            <p:cNvSpPr txBox="1"/>
            <p:nvPr/>
          </p:nvSpPr>
          <p:spPr>
            <a:xfrm>
              <a:off x="1371600" y="1501205"/>
              <a:ext cx="1073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Agencies</a:t>
              </a:r>
              <a:endParaRPr lang="en-US" dirty="0"/>
            </a:p>
          </p:txBody>
        </p:sp>
        <p:sp>
          <p:nvSpPr>
            <p:cNvPr id="29" name="Right Brace 28"/>
            <p:cNvSpPr/>
            <p:nvPr/>
          </p:nvSpPr>
          <p:spPr>
            <a:xfrm rot="16200000">
              <a:off x="1634845" y="787566"/>
              <a:ext cx="368293" cy="2585396"/>
            </a:xfrm>
            <a:prstGeom prst="rightBrace">
              <a:avLst>
                <a:gd name="adj1" fmla="val 8333"/>
                <a:gd name="adj2" fmla="val 51056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Right Brace 29"/>
          <p:cNvSpPr/>
          <p:nvPr/>
        </p:nvSpPr>
        <p:spPr>
          <a:xfrm rot="16200000">
            <a:off x="5711972" y="-354999"/>
            <a:ext cx="368293" cy="4819366"/>
          </a:xfrm>
          <a:prstGeom prst="rightBrace">
            <a:avLst>
              <a:gd name="adj1" fmla="val 8333"/>
              <a:gd name="adj2" fmla="val 51056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292488" y="1501205"/>
            <a:ext cx="141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Policy maker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904591" y="1857911"/>
            <a:ext cx="1828800" cy="2646878"/>
          </a:xfrm>
          <a:prstGeom prst="rect">
            <a:avLst/>
          </a:prstGeom>
          <a:solidFill>
            <a:srgbClr val="FFFFFF">
              <a:alpha val="4784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FF0000"/>
                </a:solidFill>
              </a:rPr>
              <a:t>?</a:t>
            </a:r>
            <a:endParaRPr lang="en-US" sz="166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10000" y="1908055"/>
            <a:ext cx="1828800" cy="2646878"/>
          </a:xfrm>
          <a:prstGeom prst="rect">
            <a:avLst/>
          </a:prstGeom>
          <a:solidFill>
            <a:srgbClr val="FFFFFF">
              <a:alpha val="4784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FF0000"/>
                </a:solidFill>
              </a:rPr>
              <a:t>X</a:t>
            </a:r>
            <a:endParaRPr lang="en-US" sz="166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53200" y="1906072"/>
            <a:ext cx="1828800" cy="2646878"/>
          </a:xfrm>
          <a:prstGeom prst="rect">
            <a:avLst/>
          </a:prstGeom>
          <a:solidFill>
            <a:srgbClr val="FFFFFF">
              <a:alpha val="4784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FF0000"/>
                </a:solidFill>
              </a:rPr>
              <a:t>?</a:t>
            </a:r>
            <a:endParaRPr lang="en-US" sz="1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78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3950"/>
            <a:ext cx="8229600" cy="2899171"/>
          </a:xfrm>
        </p:spPr>
        <p:txBody>
          <a:bodyPr>
            <a:normAutofit/>
          </a:bodyPr>
          <a:lstStyle/>
          <a:p>
            <a:r>
              <a:rPr lang="en-US" dirty="0" smtClean="0"/>
              <a:t>Where to improve? What is the next step?</a:t>
            </a:r>
            <a:br>
              <a:rPr lang="en-US" dirty="0" smtClean="0"/>
            </a:br>
            <a:r>
              <a:rPr lang="en-US" dirty="0" smtClean="0"/>
              <a:t>It will depend on the indicators but some areas to consider are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9175" y="1604888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r>
              <a:rPr lang="en-US" dirty="0"/>
              <a:t>Regulatory Framework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45609" y="2719157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Dispute resolution mechanisms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869175" y="373957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r>
              <a:rPr lang="en-US" dirty="0"/>
              <a:t>Information access </a:t>
            </a:r>
            <a:r>
              <a:rPr lang="en-US" dirty="0" smtClean="0"/>
              <a:t>policies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7336809" y="1849036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390263" y="3011544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7390263" y="4031962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2400" y="316857"/>
            <a:ext cx="1905000" cy="8309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General environment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4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3990647" y="1391492"/>
            <a:ext cx="1761596" cy="447026"/>
          </a:xfrm>
          <a:custGeom>
            <a:avLst/>
            <a:gdLst>
              <a:gd name="connsiteX0" fmla="*/ 0 w 1196987"/>
              <a:gd name="connsiteY0" fmla="*/ 0 h 447026"/>
              <a:gd name="connsiteX1" fmla="*/ 1196987 w 1196987"/>
              <a:gd name="connsiteY1" fmla="*/ 0 h 447026"/>
              <a:gd name="connsiteX2" fmla="*/ 1196987 w 1196987"/>
              <a:gd name="connsiteY2" fmla="*/ 447026 h 447026"/>
              <a:gd name="connsiteX3" fmla="*/ 0 w 1196987"/>
              <a:gd name="connsiteY3" fmla="*/ 447026 h 447026"/>
              <a:gd name="connsiteX4" fmla="*/ 0 w 1196987"/>
              <a:gd name="connsiteY4" fmla="*/ 0 h 447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87" h="447026">
                <a:moveTo>
                  <a:pt x="0" y="0"/>
                </a:moveTo>
                <a:lnTo>
                  <a:pt x="1196987" y="0"/>
                </a:lnTo>
                <a:lnTo>
                  <a:pt x="1196987" y="447026"/>
                </a:lnTo>
                <a:lnTo>
                  <a:pt x="0" y="4470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Procurement</a:t>
            </a:r>
            <a:endParaRPr lang="en-US" sz="24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2743200" y="3191523"/>
            <a:ext cx="1670849" cy="599427"/>
          </a:xfrm>
          <a:custGeom>
            <a:avLst/>
            <a:gdLst>
              <a:gd name="connsiteX0" fmla="*/ 0 w 1371603"/>
              <a:gd name="connsiteY0" fmla="*/ 0 h 599427"/>
              <a:gd name="connsiteX1" fmla="*/ 1371603 w 1371603"/>
              <a:gd name="connsiteY1" fmla="*/ 0 h 599427"/>
              <a:gd name="connsiteX2" fmla="*/ 1371603 w 1371603"/>
              <a:gd name="connsiteY2" fmla="*/ 599427 h 599427"/>
              <a:gd name="connsiteX3" fmla="*/ 0 w 1371603"/>
              <a:gd name="connsiteY3" fmla="*/ 599427 h 599427"/>
              <a:gd name="connsiteX4" fmla="*/ 0 w 1371603"/>
              <a:gd name="connsiteY4" fmla="*/ 0 h 59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3" h="599427">
                <a:moveTo>
                  <a:pt x="0" y="0"/>
                </a:moveTo>
                <a:lnTo>
                  <a:pt x="1371603" y="0"/>
                </a:lnTo>
                <a:lnTo>
                  <a:pt x="1371603" y="599427"/>
                </a:lnTo>
                <a:lnTo>
                  <a:pt x="0" y="5994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Spend analysis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909356" y="1951976"/>
            <a:ext cx="1292619" cy="10825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654045" y="1951976"/>
            <a:ext cx="1131940" cy="10825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oup 130"/>
          <p:cNvGrpSpPr/>
          <p:nvPr/>
        </p:nvGrpSpPr>
        <p:grpSpPr>
          <a:xfrm>
            <a:off x="2919606" y="369360"/>
            <a:ext cx="3828886" cy="1052909"/>
            <a:chOff x="2919606" y="369360"/>
            <a:chExt cx="3828886" cy="1052909"/>
          </a:xfrm>
        </p:grpSpPr>
        <p:sp>
          <p:nvSpPr>
            <p:cNvPr id="25" name="TextBox 24"/>
            <p:cNvSpPr txBox="1"/>
            <p:nvPr/>
          </p:nvSpPr>
          <p:spPr>
            <a:xfrm>
              <a:off x="2919606" y="391920"/>
              <a:ext cx="17089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 procurement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58259" y="369360"/>
              <a:ext cx="1790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Suppliers registry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51" name="Straight Arrow Connector 50"/>
            <p:cNvCxnSpPr>
              <a:stCxn id="25" idx="2"/>
            </p:cNvCxnSpPr>
            <p:nvPr/>
          </p:nvCxnSpPr>
          <p:spPr>
            <a:xfrm>
              <a:off x="3774084" y="761252"/>
              <a:ext cx="1011901" cy="63024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30" idx="2"/>
            </p:cNvCxnSpPr>
            <p:nvPr/>
          </p:nvCxnSpPr>
          <p:spPr>
            <a:xfrm flipH="1">
              <a:off x="5072094" y="738692"/>
              <a:ext cx="781282" cy="68357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/>
          <p:cNvGrpSpPr/>
          <p:nvPr/>
        </p:nvGrpSpPr>
        <p:grpSpPr>
          <a:xfrm>
            <a:off x="5808330" y="446304"/>
            <a:ext cx="3168988" cy="2185448"/>
            <a:chOff x="5808330" y="446304"/>
            <a:chExt cx="3168988" cy="2185448"/>
          </a:xfrm>
        </p:grpSpPr>
        <p:sp>
          <p:nvSpPr>
            <p:cNvPr id="29" name="TextBox 28"/>
            <p:cNvSpPr txBox="1"/>
            <p:nvPr/>
          </p:nvSpPr>
          <p:spPr>
            <a:xfrm>
              <a:off x="6268311" y="1378107"/>
              <a:ext cx="1292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Methods</a:t>
              </a:r>
            </a:p>
          </p:txBody>
        </p:sp>
        <p:cxnSp>
          <p:nvCxnSpPr>
            <p:cNvPr id="53" name="Straight Arrow Connector 52"/>
            <p:cNvCxnSpPr>
              <a:stCxn id="29" idx="1"/>
            </p:cNvCxnSpPr>
            <p:nvPr/>
          </p:nvCxnSpPr>
          <p:spPr>
            <a:xfrm flipH="1">
              <a:off x="5808330" y="1562773"/>
              <a:ext cx="459981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614635" y="446304"/>
              <a:ext cx="13626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/>
              </a:lvl1pPr>
            </a:lstStyle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Framework agreements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10255" y="1253743"/>
              <a:ext cx="10676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/>
              </a:lvl1pPr>
            </a:lstStyle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Reverse </a:t>
              </a:r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auction</a:t>
              </a:r>
            </a:p>
          </p:txBody>
        </p:sp>
        <p:cxnSp>
          <p:nvCxnSpPr>
            <p:cNvPr id="65" name="Straight Arrow Connector 64"/>
            <p:cNvCxnSpPr>
              <a:stCxn id="28" idx="1"/>
            </p:cNvCxnSpPr>
            <p:nvPr/>
          </p:nvCxnSpPr>
          <p:spPr>
            <a:xfrm flipH="1" flipV="1">
              <a:off x="7391401" y="1546130"/>
              <a:ext cx="418854" cy="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27" idx="1"/>
              <a:endCxn id="29" idx="0"/>
            </p:cNvCxnSpPr>
            <p:nvPr/>
          </p:nvCxnSpPr>
          <p:spPr>
            <a:xfrm flipH="1">
              <a:off x="6914621" y="738692"/>
              <a:ext cx="700014" cy="63941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7379494" y="2046977"/>
              <a:ext cx="14983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/>
              </a:lvl1pPr>
            </a:lstStyle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Auction theory analysis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3" name="Straight Arrow Connector 72"/>
            <p:cNvCxnSpPr>
              <a:stCxn id="71" idx="1"/>
              <a:endCxn id="29" idx="2"/>
            </p:cNvCxnSpPr>
            <p:nvPr/>
          </p:nvCxnSpPr>
          <p:spPr>
            <a:xfrm flipH="1" flipV="1">
              <a:off x="6914621" y="1747439"/>
              <a:ext cx="464873" cy="59192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/>
          <p:cNvGrpSpPr/>
          <p:nvPr/>
        </p:nvGrpSpPr>
        <p:grpSpPr>
          <a:xfrm>
            <a:off x="457200" y="2817956"/>
            <a:ext cx="2286000" cy="1734994"/>
            <a:chOff x="576921" y="2631752"/>
            <a:chExt cx="2286000" cy="1734994"/>
          </a:xfrm>
        </p:grpSpPr>
        <p:sp>
          <p:nvSpPr>
            <p:cNvPr id="7" name="TextBox 6"/>
            <p:cNvSpPr txBox="1"/>
            <p:nvPr/>
          </p:nvSpPr>
          <p:spPr>
            <a:xfrm>
              <a:off x="638103" y="2631752"/>
              <a:ext cx="136299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spcBef>
                  <a:spcPts val="600"/>
                </a:spcBef>
                <a:spcAft>
                  <a:spcPts val="600"/>
                </a:spcAft>
              </a:lvl1pPr>
            </a:lstStyle>
            <a:p>
              <a:pPr algn="l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Indicators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38103" y="3997414"/>
              <a:ext cx="18405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Information flows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76921" y="3149579"/>
              <a:ext cx="16764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spcBef>
                  <a:spcPts val="600"/>
                </a:spcBef>
                <a:spcAft>
                  <a:spcPts val="600"/>
                </a:spcAft>
              </a:lvl1pPr>
            </a:lstStyle>
            <a:p>
              <a:pPr algn="l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Benchmarks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8" name="Straight Arrow Connector 77"/>
            <p:cNvCxnSpPr>
              <a:stCxn id="7" idx="3"/>
              <a:endCxn id="15" idx="0"/>
            </p:cNvCxnSpPr>
            <p:nvPr/>
          </p:nvCxnSpPr>
          <p:spPr>
            <a:xfrm>
              <a:off x="2001102" y="2816418"/>
              <a:ext cx="861819" cy="18890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2001102" y="3334246"/>
              <a:ext cx="817519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5" idx="3"/>
              <a:endCxn id="15" idx="3"/>
            </p:cNvCxnSpPr>
            <p:nvPr/>
          </p:nvCxnSpPr>
          <p:spPr>
            <a:xfrm flipV="1">
              <a:off x="2478689" y="3604746"/>
              <a:ext cx="384232" cy="57733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8103" y="3578777"/>
              <a:ext cx="102463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Systems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97" name="Straight Arrow Connector 96"/>
            <p:cNvCxnSpPr>
              <a:stCxn id="93" idx="3"/>
            </p:cNvCxnSpPr>
            <p:nvPr/>
          </p:nvCxnSpPr>
          <p:spPr>
            <a:xfrm flipV="1">
              <a:off x="1662736" y="3518911"/>
              <a:ext cx="1155885" cy="244532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H="1">
            <a:off x="4419600" y="3409949"/>
            <a:ext cx="89978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80675" y="538638"/>
            <a:ext cx="3909972" cy="1800727"/>
            <a:chOff x="80675" y="538638"/>
            <a:chExt cx="3909972" cy="1800727"/>
          </a:xfrm>
        </p:grpSpPr>
        <p:sp>
          <p:nvSpPr>
            <p:cNvPr id="26" name="TextBox 25"/>
            <p:cNvSpPr txBox="1"/>
            <p:nvPr/>
          </p:nvSpPr>
          <p:spPr>
            <a:xfrm>
              <a:off x="1685350" y="1391492"/>
              <a:ext cx="1810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Capacity building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8969" y="538638"/>
              <a:ext cx="10421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Training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675" y="1422269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Certification</a:t>
              </a:r>
              <a:endPara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2796" y="2000811"/>
              <a:ext cx="8544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Support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37" name="Straight Arrow Connector 36"/>
            <p:cNvCxnSpPr>
              <a:stCxn id="35" idx="0"/>
              <a:endCxn id="26" idx="1"/>
            </p:cNvCxnSpPr>
            <p:nvPr/>
          </p:nvCxnSpPr>
          <p:spPr>
            <a:xfrm flipV="1">
              <a:off x="960035" y="1576158"/>
              <a:ext cx="725315" cy="42465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1" idx="2"/>
              <a:endCxn id="26" idx="1"/>
            </p:cNvCxnSpPr>
            <p:nvPr/>
          </p:nvCxnSpPr>
          <p:spPr>
            <a:xfrm>
              <a:off x="960035" y="877192"/>
              <a:ext cx="725315" cy="69896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3"/>
              <a:endCxn id="26" idx="1"/>
            </p:cNvCxnSpPr>
            <p:nvPr/>
          </p:nvCxnSpPr>
          <p:spPr>
            <a:xfrm>
              <a:off x="1376075" y="1576158"/>
              <a:ext cx="309275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>
              <a:off x="3578624" y="1615005"/>
              <a:ext cx="41202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654045" y="2876550"/>
            <a:ext cx="5489955" cy="2073232"/>
            <a:chOff x="3654045" y="2875703"/>
            <a:chExt cx="5489955" cy="2073232"/>
          </a:xfrm>
        </p:grpSpPr>
        <p:sp>
          <p:nvSpPr>
            <p:cNvPr id="143" name="TextBox 142"/>
            <p:cNvSpPr txBox="1"/>
            <p:nvPr/>
          </p:nvSpPr>
          <p:spPr>
            <a:xfrm>
              <a:off x="7614635" y="2875703"/>
              <a:ext cx="104242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Records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312300" y="4354364"/>
              <a:ext cx="130233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Indicators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460664" y="4048716"/>
              <a:ext cx="1683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Standardization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146" name="Straight Arrow Connector 145"/>
            <p:cNvCxnSpPr>
              <a:stCxn id="143" idx="2"/>
            </p:cNvCxnSpPr>
            <p:nvPr/>
          </p:nvCxnSpPr>
          <p:spPr>
            <a:xfrm flipH="1">
              <a:off x="7233036" y="3245035"/>
              <a:ext cx="902814" cy="27960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144" idx="0"/>
            </p:cNvCxnSpPr>
            <p:nvPr/>
          </p:nvCxnSpPr>
          <p:spPr>
            <a:xfrm flipH="1" flipV="1">
              <a:off x="6312300" y="3850910"/>
              <a:ext cx="651168" cy="50345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>
              <a:stCxn id="145" idx="1"/>
            </p:cNvCxnSpPr>
            <p:nvPr/>
          </p:nvCxnSpPr>
          <p:spPr>
            <a:xfrm flipH="1" flipV="1">
              <a:off x="7147057" y="3850910"/>
              <a:ext cx="313607" cy="382472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4735302" y="4579603"/>
              <a:ext cx="1810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Capacity building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151" name="Straight Arrow Connector 150"/>
            <p:cNvCxnSpPr>
              <a:stCxn id="150" idx="0"/>
            </p:cNvCxnSpPr>
            <p:nvPr/>
          </p:nvCxnSpPr>
          <p:spPr>
            <a:xfrm flipV="1">
              <a:off x="5640752" y="3850910"/>
              <a:ext cx="397567" cy="72869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3654045" y="4027540"/>
              <a:ext cx="13332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Processes and systems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3" name="Straight Arrow Connector 2"/>
            <p:cNvCxnSpPr>
              <a:stCxn id="52" idx="3"/>
            </p:cNvCxnSpPr>
            <p:nvPr/>
          </p:nvCxnSpPr>
          <p:spPr>
            <a:xfrm flipV="1">
              <a:off x="4987320" y="3790950"/>
              <a:ext cx="475414" cy="55975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Freeform 54"/>
          <p:cNvSpPr/>
          <p:nvPr/>
        </p:nvSpPr>
        <p:spPr>
          <a:xfrm>
            <a:off x="5462734" y="3141980"/>
            <a:ext cx="1684323" cy="648970"/>
          </a:xfrm>
          <a:custGeom>
            <a:avLst/>
            <a:gdLst>
              <a:gd name="connsiteX0" fmla="*/ 0 w 1196987"/>
              <a:gd name="connsiteY0" fmla="*/ 0 h 579162"/>
              <a:gd name="connsiteX1" fmla="*/ 1196987 w 1196987"/>
              <a:gd name="connsiteY1" fmla="*/ 0 h 579162"/>
              <a:gd name="connsiteX2" fmla="*/ 1196987 w 1196987"/>
              <a:gd name="connsiteY2" fmla="*/ 579162 h 579162"/>
              <a:gd name="connsiteX3" fmla="*/ 0 w 1196987"/>
              <a:gd name="connsiteY3" fmla="*/ 579162 h 579162"/>
              <a:gd name="connsiteX4" fmla="*/ 0 w 1196987"/>
              <a:gd name="connsiteY4" fmla="*/ 0 h 57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87" h="579162">
                <a:moveTo>
                  <a:pt x="0" y="0"/>
                </a:moveTo>
                <a:lnTo>
                  <a:pt x="1196987" y="0"/>
                </a:lnTo>
                <a:lnTo>
                  <a:pt x="1196987" y="579162"/>
                </a:lnTo>
                <a:lnTo>
                  <a:pt x="0" y="5791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Contract management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68543" y="2268193"/>
            <a:ext cx="14722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Core Procurement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7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104" y="514350"/>
            <a:ext cx="1905000" cy="857250"/>
          </a:xfrm>
        </p:spPr>
        <p:txBody>
          <a:bodyPr/>
          <a:lstStyle/>
          <a:p>
            <a:pPr algn="l"/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1885950"/>
            <a:ext cx="41403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Sustainable procurement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Local preferences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Gender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Others</a:t>
            </a:r>
            <a:endParaRPr lang="en-US" sz="2400" dirty="0"/>
          </a:p>
        </p:txBody>
      </p:sp>
      <p:pic>
        <p:nvPicPr>
          <p:cNvPr id="4098" name="Picture 2" descr="File:Darjeeling1980-02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11661" y="666750"/>
            <a:ext cx="1610266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le:Bales over Torbay, Kennels Road, near Lupton - geograph.org.uk - 96288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661" y="2131742"/>
            <a:ext cx="1583553" cy="112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File:Gulangyu workers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075" y="3566648"/>
            <a:ext cx="1614139" cy="121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84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4315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We can support bringing state of the art technical expertise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7600" y="4324350"/>
            <a:ext cx="1295400" cy="5334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SARPS</a:t>
            </a:r>
            <a:endParaRPr lang="en-US" dirty="0"/>
          </a:p>
        </p:txBody>
      </p:sp>
      <p:pic>
        <p:nvPicPr>
          <p:cNvPr id="1026" name="Picture 2" descr="http://www.nigerianinfo.com/wp-content/uploads/2012/08/world-bank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1" t="26044" r="14747" b="34053"/>
          <a:stretch/>
        </p:blipFill>
        <p:spPr bwMode="auto">
          <a:xfrm>
            <a:off x="228601" y="209550"/>
            <a:ext cx="2209800" cy="84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89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194</Words>
  <Application>Microsoft Office PowerPoint</Application>
  <PresentationFormat>On-screen Show (16:9)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Modern public procurement: From compliance to performance</vt:lpstr>
      <vt:lpstr>Public Procurement could reach up to 16% of the GDP (1) and in some cases even more</vt:lpstr>
      <vt:lpstr>SAR countries’ procurement systems are slowly adopting new practices</vt:lpstr>
      <vt:lpstr>The basic challenge is to measure the performance (value for money, integrity, efficiency) and then improve</vt:lpstr>
      <vt:lpstr>Where to improve? What is the next step? It will depend on the indicators but some areas to consider are …</vt:lpstr>
      <vt:lpstr>PowerPoint Presentation</vt:lpstr>
      <vt:lpstr>PowerPoint Presentation</vt:lpstr>
      <vt:lpstr>Policies</vt:lpstr>
      <vt:lpstr>We can support bringing state of the art technical expertise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2013 - 2016</dc:title>
  <dc:creator>Felipe Goya</dc:creator>
  <cp:lastModifiedBy>Nikolai Sviedrys</cp:lastModifiedBy>
  <cp:revision>80</cp:revision>
  <cp:lastPrinted>2012-09-21T11:55:52Z</cp:lastPrinted>
  <dcterms:created xsi:type="dcterms:W3CDTF">2012-09-07T10:53:57Z</dcterms:created>
  <dcterms:modified xsi:type="dcterms:W3CDTF">2014-03-20T14:24:33Z</dcterms:modified>
</cp:coreProperties>
</file>