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7"/>
  </p:notesMasterIdLst>
  <p:handoutMasterIdLst>
    <p:handoutMasterId r:id="rId28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accent2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accent2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accent2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accent2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accent2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accent2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accent2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accent2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accent2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1" autoAdjust="0"/>
    <p:restoredTop sz="94614" autoAdjust="0"/>
  </p:normalViewPr>
  <p:slideViewPr>
    <p:cSldViewPr snapToGrid="0">
      <p:cViewPr>
        <p:scale>
          <a:sx n="100" d="100"/>
          <a:sy n="100" d="100"/>
        </p:scale>
        <p:origin x="-72" y="42"/>
      </p:cViewPr>
      <p:guideLst>
        <p:guide orient="horz" pos="4191"/>
        <p:guide orient="horz" pos="2157"/>
        <p:guide orient="horz" pos="309"/>
        <p:guide orient="horz" pos="783"/>
        <p:guide orient="horz" pos="3747"/>
        <p:guide orient="horz" pos="687"/>
        <p:guide orient="horz" pos="1185"/>
        <p:guide orient="horz" pos="993"/>
        <p:guide orient="horz"/>
        <p:guide orient="horz" pos="1365"/>
        <p:guide orient="horz" pos="1521"/>
        <p:guide orient="horz" pos="1287"/>
        <p:guide orient="horz" pos="1479"/>
        <p:guide pos="2879"/>
        <p:guide pos="261"/>
        <p:guide pos="54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22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9051C-5C42-416C-8AF0-4E662459E7D9}" type="datetimeFigureOut">
              <a:rPr lang="en-GB" smtClean="0"/>
              <a:pPr/>
              <a:t>20/03/2014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053FF-9AED-4C0D-BA0A-EC6DDA725D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577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FFF432F-34D4-4F70-B8A0-0E2E6C007F36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083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All organisations are focussed on their bottom line.</a:t>
            </a:r>
          </a:p>
          <a:p>
            <a:endParaRPr lang="en-GB" baseline="0" dirty="0" smtClean="0"/>
          </a:p>
          <a:p>
            <a:r>
              <a:rPr lang="en-GB" baseline="0" dirty="0" smtClean="0"/>
              <a:t>If you’re in the private sector then the bottom line is all about:</a:t>
            </a:r>
          </a:p>
          <a:p>
            <a:r>
              <a:rPr lang="en-GB" baseline="0" dirty="0" smtClean="0"/>
              <a:t>Business growth</a:t>
            </a:r>
          </a:p>
          <a:p>
            <a:pPr defTabSz="918181">
              <a:defRPr/>
            </a:pPr>
            <a:r>
              <a:rPr lang="en-GB" baseline="0" dirty="0" smtClean="0"/>
              <a:t>Financial performance – for example by combatting fraud</a:t>
            </a:r>
          </a:p>
          <a:p>
            <a:r>
              <a:rPr lang="en-GB" baseline="0" dirty="0" smtClean="0"/>
              <a:t>Minimising risk</a:t>
            </a:r>
          </a:p>
          <a:p>
            <a:endParaRPr lang="en-GB" baseline="0" dirty="0" smtClean="0"/>
          </a:p>
          <a:p>
            <a:r>
              <a:rPr lang="en-GB" baseline="0" dirty="0" smtClean="0"/>
              <a:t>If you’re in the public sector then your bottom line means you’re driven to:</a:t>
            </a:r>
          </a:p>
          <a:p>
            <a:r>
              <a:rPr lang="en-GB" baseline="0" dirty="0" smtClean="0"/>
              <a:t>Reduce debt</a:t>
            </a:r>
          </a:p>
          <a:p>
            <a:r>
              <a:rPr lang="en-GB" baseline="0" dirty="0" smtClean="0"/>
              <a:t>Improve service performance</a:t>
            </a:r>
          </a:p>
          <a:p>
            <a:r>
              <a:rPr lang="en-GB" baseline="0" dirty="0" smtClean="0"/>
              <a:t>And minimise risk – for example the risk of financial and reputational damage from supply chain failure</a:t>
            </a:r>
          </a:p>
          <a:p>
            <a:endParaRPr lang="en-GB" baseline="0" dirty="0" smtClean="0"/>
          </a:p>
          <a:p>
            <a:pPr defTabSz="918181">
              <a:defRPr/>
            </a:pPr>
            <a:r>
              <a:rPr lang="en-GB" baseline="0" dirty="0" smtClean="0"/>
              <a:t>And the bottom line just keeps getting harder to achieve – with the continuous changes in the political, economic and social landscape and dwindling resources, organisations have to keep adapting.</a:t>
            </a:r>
          </a:p>
          <a:p>
            <a:pPr defTabSz="918181">
              <a:defRPr/>
            </a:pPr>
            <a:endParaRPr lang="en-GB" dirty="0" smtClean="0"/>
          </a:p>
          <a:p>
            <a:r>
              <a:rPr lang="en-GB" baseline="0" dirty="0" smtClean="0"/>
              <a:t>CIPS helps all forms of organisation to meet their bottom line objectives through two key enablers…</a:t>
            </a:r>
          </a:p>
          <a:p>
            <a:r>
              <a:rPr lang="en-GB" baseline="0" dirty="0" smtClean="0"/>
              <a:t>People development and process excellence.</a:t>
            </a:r>
          </a:p>
          <a:p>
            <a:endParaRPr lang="en-GB" baseline="0" dirty="0" smtClean="0"/>
          </a:p>
          <a:p>
            <a:r>
              <a:rPr lang="en-GB" baseline="0" dirty="0" smtClean="0"/>
              <a:t>With these enablers, organisations become more robust, flexible and agile at achieving their underlying objectives.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F432F-34D4-4F70-B8A0-0E2E6C007F36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205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4AF0D6-C61D-8B49-8E25-101581FEED13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637" y="4342450"/>
            <a:ext cx="5486727" cy="4115824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F432F-34D4-4F70-B8A0-0E2E6C007F36}" type="slidenum">
              <a:rPr lang="en-GB" smtClean="0">
                <a:solidFill>
                  <a:srgbClr val="C0504D"/>
                </a:solidFill>
              </a:rPr>
              <a:pPr/>
              <a:t>11</a:t>
            </a:fld>
            <a:endParaRPr lang="en-GB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83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People development enables r</a:t>
            </a:r>
            <a:r>
              <a:rPr lang="en-GB" dirty="0" smtClean="0"/>
              <a:t>etention</a:t>
            </a:r>
            <a:r>
              <a:rPr lang="en-GB" baseline="0" dirty="0" smtClean="0"/>
              <a:t>, recruitment and the rewarding of staff in a way that also benefits an organisation.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F432F-34D4-4F70-B8A0-0E2E6C007F36}" type="slidenum">
              <a:rPr lang="en-GB" smtClean="0">
                <a:solidFill>
                  <a:srgbClr val="C0504D"/>
                </a:solidFill>
              </a:rPr>
              <a:pPr/>
              <a:t>15</a:t>
            </a:fld>
            <a:endParaRPr lang="en-GB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98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Irrespective</a:t>
            </a:r>
            <a:r>
              <a:rPr lang="en-GB" baseline="0" dirty="0" smtClean="0"/>
              <a:t> and throughout all stages of the procurement process, properly trained, qualified and continually developing procurement staff</a:t>
            </a:r>
          </a:p>
          <a:p>
            <a:endParaRPr lang="en-GB" baseline="0" dirty="0" smtClean="0"/>
          </a:p>
          <a:p>
            <a:r>
              <a:rPr lang="en-GB" baseline="0" dirty="0" smtClean="0"/>
              <a:t>Cut waste</a:t>
            </a:r>
          </a:p>
          <a:p>
            <a:r>
              <a:rPr lang="en-GB" baseline="0" dirty="0" smtClean="0"/>
              <a:t>Reduce risk</a:t>
            </a:r>
          </a:p>
          <a:p>
            <a:r>
              <a:rPr lang="en-GB" baseline="0" dirty="0" smtClean="0"/>
              <a:t>Add value</a:t>
            </a:r>
          </a:p>
          <a:p>
            <a:r>
              <a:rPr lang="en-GB" baseline="0" dirty="0" smtClean="0"/>
              <a:t>Improve reputation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F432F-34D4-4F70-B8A0-0E2E6C007F36}" type="slidenum">
              <a:rPr lang="en-GB" smtClean="0">
                <a:solidFill>
                  <a:srgbClr val="C0504D"/>
                </a:solidFill>
              </a:rPr>
              <a:pPr/>
              <a:t>16</a:t>
            </a:fld>
            <a:endParaRPr lang="en-GB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493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4A6CA6-2450-C341-8028-246EBBA19BA5}" type="slidenum">
              <a:rPr lang="en-GB"/>
              <a:pPr/>
              <a:t>17</a:t>
            </a:fld>
            <a:endParaRPr lang="en-GB" dirty="0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5374"/>
            <a:ext cx="5028986" cy="41129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92A43F-80CA-FF47-B950-051DE4401F89}" type="slidenum">
              <a:rPr lang="en-GB"/>
              <a:pPr/>
              <a:t>21</a:t>
            </a:fld>
            <a:endParaRPr lang="en-GB" dirty="0"/>
          </a:p>
        </p:txBody>
      </p:sp>
      <p:sp>
        <p:nvSpPr>
          <p:cNvPr id="968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68707" name="Notes Placeholder 2"/>
          <p:cNvSpPr>
            <a:spLocks noGrp="1"/>
          </p:cNvSpPr>
          <p:nvPr>
            <p:ph type="body" idx="1"/>
          </p:nvPr>
        </p:nvSpPr>
        <p:spPr>
          <a:xfrm>
            <a:off x="685480" y="4343144"/>
            <a:ext cx="5487041" cy="4115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68708" name="Footer Placeholder 3"/>
          <p:cNvSpPr txBox="1">
            <a:spLocks noGrp="1"/>
          </p:cNvSpPr>
          <p:nvPr/>
        </p:nvSpPr>
        <p:spPr bwMode="auto">
          <a:xfrm>
            <a:off x="1" y="8684826"/>
            <a:ext cx="6858000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1100" dirty="0">
                <a:solidFill>
                  <a:srgbClr val="000000"/>
                </a:solidFill>
                <a:latin typeface="Calibri" charset="0"/>
              </a:rPr>
              <a:t>UNCLASSIFIED</a:t>
            </a:r>
          </a:p>
        </p:txBody>
      </p:sp>
      <p:sp>
        <p:nvSpPr>
          <p:cNvPr id="968709" name="Slide Number Placeholder 4"/>
          <p:cNvSpPr txBox="1">
            <a:spLocks noGrp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0F5E2CBF-FCD2-5548-9A95-50F55E73F1A3}" type="slidenum">
              <a:rPr lang="en-GB" sz="1200">
                <a:latin typeface="Arial" charset="0"/>
              </a:rPr>
              <a:pPr algn="r" eaLnBrk="1" hangingPunct="1"/>
              <a:t>21</a:t>
            </a:fld>
            <a:endParaRPr lang="en-GB" sz="1200" dirty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14337" y="490538"/>
            <a:ext cx="8315325" cy="2786062"/>
          </a:xfrm>
        </p:spPr>
        <p:txBody>
          <a:bodyPr anchor="b"/>
          <a:lstStyle>
            <a:lvl1pPr>
              <a:defRPr sz="4500" spc="-20" baseline="0">
                <a:solidFill>
                  <a:schemeClr val="bg2"/>
                </a:solidFill>
              </a:defRPr>
            </a:lvl1pPr>
          </a:lstStyle>
          <a:p>
            <a:r>
              <a:rPr lang="en-GB" dirty="0" smtClean="0"/>
              <a:t>Type the presentation title here</a:t>
            </a:r>
            <a:endParaRPr lang="en-GB" dirty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14337" y="3338513"/>
            <a:ext cx="8315325" cy="2609850"/>
          </a:xfrm>
        </p:spPr>
        <p:txBody>
          <a:bodyPr/>
          <a:lstStyle>
            <a:lvl1pPr marL="0" indent="0">
              <a:buFontTx/>
              <a:buNone/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Type the presentation subtitle here</a:t>
            </a:r>
            <a:endParaRPr lang="en-GB" dirty="0"/>
          </a:p>
        </p:txBody>
      </p:sp>
      <p:sp>
        <p:nvSpPr>
          <p:cNvPr id="8" name="Text Box 11"/>
          <p:cNvSpPr txBox="1">
            <a:spLocks noChangeArrowheads="1"/>
          </p:cNvSpPr>
          <p:nvPr userDrawn="1"/>
        </p:nvSpPr>
        <p:spPr bwMode="gray">
          <a:xfrm>
            <a:off x="3219477" y="6381669"/>
            <a:ext cx="5594350" cy="32385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1500" b="1" dirty="0"/>
              <a:t>Leading global excellence in procurement and supply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, Short subtitle and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337" y="490539"/>
            <a:ext cx="8315325" cy="10858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longer title </a:t>
            </a:r>
            <a:br>
              <a:rPr lang="en-US" dirty="0" smtClean="0"/>
            </a:br>
            <a:r>
              <a:rPr lang="en-US" dirty="0" smtClean="0"/>
              <a:t>text here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4337" y="1576388"/>
            <a:ext cx="8315325" cy="466725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400" b="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short subtitle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14337" y="2043113"/>
            <a:ext cx="8315325" cy="35368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, Long Subtitle and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337" y="490538"/>
            <a:ext cx="8315325" cy="10858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longer title </a:t>
            </a:r>
            <a:br>
              <a:rPr lang="en-US" dirty="0" smtClean="0"/>
            </a:br>
            <a:r>
              <a:rPr lang="en-US" dirty="0" smtClean="0"/>
              <a:t>text here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2750" y="1576388"/>
            <a:ext cx="8315325" cy="771525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400" b="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longer subtitle </a:t>
            </a:r>
            <a:br>
              <a:rPr lang="en-US" dirty="0" smtClean="0"/>
            </a:br>
            <a:r>
              <a:rPr lang="en-US" dirty="0" smtClean="0"/>
              <a:t>text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14337" y="2347914"/>
            <a:ext cx="8315325" cy="326509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ong title, Short sub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337" y="490538"/>
            <a:ext cx="8315325" cy="10858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longer title </a:t>
            </a:r>
            <a:br>
              <a:rPr lang="en-US" dirty="0" smtClean="0"/>
            </a:br>
            <a:r>
              <a:rPr lang="en-US" dirty="0" smtClean="0"/>
              <a:t>text here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4338" y="1576388"/>
            <a:ext cx="4083050" cy="466725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400" b="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short subtitle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14338" y="2043113"/>
            <a:ext cx="4083050" cy="39052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76388"/>
            <a:ext cx="4084638" cy="466725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short subtitle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043113"/>
            <a:ext cx="4084638" cy="39052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ong Title, Long Sub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337" y="490538"/>
            <a:ext cx="8315325" cy="10858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longer title </a:t>
            </a:r>
            <a:br>
              <a:rPr lang="en-US" dirty="0" smtClean="0"/>
            </a:br>
            <a:r>
              <a:rPr lang="en-US" dirty="0" smtClean="0"/>
              <a:t>text here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4338" y="1576387"/>
            <a:ext cx="4083050" cy="771525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400" b="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longer subtitle </a:t>
            </a:r>
            <a:br>
              <a:rPr lang="en-US" dirty="0" smtClean="0"/>
            </a:br>
            <a:r>
              <a:rPr lang="en-US" dirty="0" smtClean="0"/>
              <a:t>text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14338" y="2347914"/>
            <a:ext cx="4083050" cy="3600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76388"/>
            <a:ext cx="4084638" cy="771525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longer subtitle </a:t>
            </a:r>
            <a:br>
              <a:rPr lang="en-US" dirty="0" smtClean="0"/>
            </a:br>
            <a:r>
              <a:rPr lang="en-US" dirty="0" smtClean="0"/>
              <a:t>text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347914"/>
            <a:ext cx="4084638" cy="3600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4289539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3949" y="374398"/>
            <a:ext cx="8334000" cy="594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8077201" y="5817113"/>
            <a:ext cx="617648" cy="314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7200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F521C780-B6B3-499A-81A9-15832D0C3E22}" type="slidenum">
              <a:rPr lang="en-US" altLang="en-US" sz="2000" smtClean="0">
                <a:solidFill>
                  <a:srgbClr val="00A7D4"/>
                </a:solidFill>
                <a:latin typeface="Calibri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2000" dirty="0" smtClean="0">
              <a:solidFill>
                <a:srgbClr val="00A7D4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7027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56043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40513"/>
      </p:ext>
    </p:extLst>
  </p:cSld>
  <p:clrMapOvr>
    <a:masterClrMapping/>
  </p:clrMapOvr>
  <p:transition spd="med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73949" y="374398"/>
            <a:ext cx="8334000" cy="594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87677" y="971924"/>
            <a:ext cx="8339138" cy="435535"/>
          </a:xfrm>
          <a:prstGeom prst="rect">
            <a:avLst/>
          </a:prstGeom>
        </p:spPr>
        <p:txBody>
          <a:bodyPr lIns="0" tIns="0" bIns="36000"/>
          <a:lstStyle>
            <a:lvl1pPr marL="0" indent="0" algn="l">
              <a:lnSpc>
                <a:spcPts val="2900"/>
              </a:lnSpc>
              <a:buFontTx/>
              <a:buNone/>
              <a:defRPr sz="2700" b="1"/>
            </a:lvl1pPr>
            <a:lvl2pPr marL="0" indent="0" algn="l">
              <a:defRPr/>
            </a:lvl2pPr>
            <a:lvl3pPr marL="0" indent="0" algn="l">
              <a:defRPr/>
            </a:lvl3pPr>
            <a:lvl4pPr marL="0" indent="0" algn="l">
              <a:defRPr/>
            </a:lvl4pPr>
            <a:lvl5pPr marL="0" indent="0"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8077201" y="5817113"/>
            <a:ext cx="617648" cy="314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7200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F521C780-B6B3-499A-81A9-15832D0C3E22}" type="slidenum">
              <a:rPr lang="en-US" altLang="en-US" sz="2000" smtClean="0">
                <a:solidFill>
                  <a:srgbClr val="00A7D4"/>
                </a:solidFill>
                <a:latin typeface="Calibri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2000" dirty="0" smtClean="0">
              <a:solidFill>
                <a:srgbClr val="00A7D4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0531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6205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Title and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4337" y="1243013"/>
            <a:ext cx="8315325" cy="4705349"/>
          </a:xfrm>
        </p:spPr>
        <p:txBody>
          <a:bodyPr/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14337" y="490537"/>
            <a:ext cx="8315325" cy="75247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short title text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4337" y="1576388"/>
            <a:ext cx="8315325" cy="4371975"/>
          </a:xfrm>
        </p:spPr>
        <p:txBody>
          <a:bodyPr/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14337" y="490539"/>
            <a:ext cx="8315325" cy="1085850"/>
          </a:xfrm>
        </p:spPr>
        <p:txBody>
          <a:bodyPr/>
          <a:lstStyle>
            <a:lvl1pPr>
              <a:lnSpc>
                <a:spcPts val="3600"/>
              </a:lnSpc>
              <a:defRPr baseline="0"/>
            </a:lvl1pPr>
          </a:lstStyle>
          <a:p>
            <a:r>
              <a:rPr lang="en-US" dirty="0" smtClean="0"/>
              <a:t>Click to edit longer title </a:t>
            </a:r>
            <a:br>
              <a:rPr lang="en-US" dirty="0" smtClean="0"/>
            </a:br>
            <a:r>
              <a:rPr lang="en-US" dirty="0" smtClean="0"/>
              <a:t>text here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hort 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short title 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4338" y="1243014"/>
            <a:ext cx="4081462" cy="4705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199" y="1243014"/>
            <a:ext cx="4081463" cy="4705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ong 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337" y="490537"/>
            <a:ext cx="8315325" cy="108585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longer title </a:t>
            </a:r>
            <a:br>
              <a:rPr lang="en-US" dirty="0" smtClean="0"/>
            </a:br>
            <a:r>
              <a:rPr lang="en-US" dirty="0" smtClean="0"/>
              <a:t>text here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4338" y="1576389"/>
            <a:ext cx="4081462" cy="43719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199" y="1576389"/>
            <a:ext cx="4081463" cy="43719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title, Short Subtitle and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337" y="490537"/>
            <a:ext cx="8315325" cy="60007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short title text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4337" y="1090613"/>
            <a:ext cx="8315325" cy="485775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400" b="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short subtitle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14337" y="1576389"/>
            <a:ext cx="8315325" cy="4371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Title, Long Subtitle and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337" y="490537"/>
            <a:ext cx="8315325" cy="60007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short title text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4337" y="1090613"/>
            <a:ext cx="8315325" cy="790575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400" b="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longer subtitle </a:t>
            </a:r>
            <a:br>
              <a:rPr lang="en-US" dirty="0" smtClean="0"/>
            </a:br>
            <a:r>
              <a:rPr lang="en-US" dirty="0" smtClean="0"/>
              <a:t>text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14337" y="1881188"/>
            <a:ext cx="8315325" cy="4067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hort title, Short Sub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337" y="490537"/>
            <a:ext cx="8315326" cy="60007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short title text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4338" y="1090614"/>
            <a:ext cx="4083050" cy="485774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400" b="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short subtitle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14338" y="1576389"/>
            <a:ext cx="4083050" cy="39856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090614"/>
            <a:ext cx="4084638" cy="485774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short subtitle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576388"/>
            <a:ext cx="4084638" cy="39856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hort Title, Long Sub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4337" y="490537"/>
            <a:ext cx="8315325" cy="60007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short title text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4338" y="1090613"/>
            <a:ext cx="4083050" cy="790575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400" b="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longer subtitle </a:t>
            </a:r>
            <a:br>
              <a:rPr lang="en-US" dirty="0" smtClean="0"/>
            </a:br>
            <a:r>
              <a:rPr lang="en-US" dirty="0" smtClean="0"/>
              <a:t>text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14338" y="1881189"/>
            <a:ext cx="4083050" cy="36896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090613"/>
            <a:ext cx="4084638" cy="790575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longer subtitle </a:t>
            </a:r>
            <a:br>
              <a:rPr lang="en-US" dirty="0" smtClean="0"/>
            </a:br>
            <a:r>
              <a:rPr lang="en-US" dirty="0" smtClean="0"/>
              <a:t>text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881189"/>
            <a:ext cx="4084638" cy="36896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4337" y="490537"/>
            <a:ext cx="8315325" cy="752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337" y="1243014"/>
            <a:ext cx="8315325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14338" y="6116400"/>
            <a:ext cx="8315325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gray">
          <a:xfrm>
            <a:off x="3219477" y="6381669"/>
            <a:ext cx="5594350" cy="32385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1500" b="1" dirty="0"/>
              <a:t>Leading global excellence in procurement and supply</a:t>
            </a:r>
          </a:p>
        </p:txBody>
      </p:sp>
      <p:pic>
        <p:nvPicPr>
          <p:cNvPr id="12" name="Picture 11" descr="CIPS2_RGB_300dpi.jp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463550" y="6285600"/>
            <a:ext cx="1079906" cy="4069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2" r:id="rId3"/>
    <p:sldLayoutId id="2147483661" r:id="rId4"/>
    <p:sldLayoutId id="2147483663" r:id="rId5"/>
    <p:sldLayoutId id="2147483670" r:id="rId6"/>
    <p:sldLayoutId id="2147483671" r:id="rId7"/>
    <p:sldLayoutId id="2147483665" r:id="rId8"/>
    <p:sldLayoutId id="2147483664" r:id="rId9"/>
    <p:sldLayoutId id="2147483669" r:id="rId10"/>
    <p:sldLayoutId id="2147483668" r:id="rId11"/>
    <p:sldLayoutId id="2147483667" r:id="rId12"/>
    <p:sldLayoutId id="2147483666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4500"/>
        </a:lnSpc>
        <a:spcBef>
          <a:spcPct val="0"/>
        </a:spcBef>
        <a:spcAft>
          <a:spcPct val="0"/>
        </a:spcAft>
        <a:defRPr sz="4500" b="1">
          <a:solidFill>
            <a:schemeClr val="accent2"/>
          </a:solidFill>
          <a:latin typeface="Calibri" pitchFamily="34" charset="0"/>
        </a:defRPr>
      </a:lvl2pPr>
      <a:lvl3pPr algn="l" rtl="0" eaLnBrk="1" fontAlgn="base" hangingPunct="1">
        <a:lnSpc>
          <a:spcPts val="4500"/>
        </a:lnSpc>
        <a:spcBef>
          <a:spcPct val="0"/>
        </a:spcBef>
        <a:spcAft>
          <a:spcPct val="0"/>
        </a:spcAft>
        <a:defRPr sz="4500" b="1">
          <a:solidFill>
            <a:schemeClr val="accent2"/>
          </a:solidFill>
          <a:latin typeface="Calibri" pitchFamily="34" charset="0"/>
        </a:defRPr>
      </a:lvl3pPr>
      <a:lvl4pPr algn="l" rtl="0" eaLnBrk="1" fontAlgn="base" hangingPunct="1">
        <a:lnSpc>
          <a:spcPts val="4500"/>
        </a:lnSpc>
        <a:spcBef>
          <a:spcPct val="0"/>
        </a:spcBef>
        <a:spcAft>
          <a:spcPct val="0"/>
        </a:spcAft>
        <a:defRPr sz="4500" b="1">
          <a:solidFill>
            <a:schemeClr val="accent2"/>
          </a:solidFill>
          <a:latin typeface="Calibri" pitchFamily="34" charset="0"/>
        </a:defRPr>
      </a:lvl4pPr>
      <a:lvl5pPr algn="l" rtl="0" eaLnBrk="1" fontAlgn="base" hangingPunct="1">
        <a:lnSpc>
          <a:spcPts val="4500"/>
        </a:lnSpc>
        <a:spcBef>
          <a:spcPct val="0"/>
        </a:spcBef>
        <a:spcAft>
          <a:spcPct val="0"/>
        </a:spcAft>
        <a:defRPr sz="4500" b="1">
          <a:solidFill>
            <a:schemeClr val="accent2"/>
          </a:solidFill>
          <a:latin typeface="Calibri" pitchFamily="34" charset="0"/>
        </a:defRPr>
      </a:lvl5pPr>
      <a:lvl6pPr marL="457200" algn="l" rtl="0" eaLnBrk="1" fontAlgn="base" hangingPunct="1">
        <a:lnSpc>
          <a:spcPts val="4500"/>
        </a:lnSpc>
        <a:spcBef>
          <a:spcPct val="0"/>
        </a:spcBef>
        <a:spcAft>
          <a:spcPct val="0"/>
        </a:spcAft>
        <a:defRPr sz="4500" b="1">
          <a:solidFill>
            <a:schemeClr val="accent2"/>
          </a:solidFill>
          <a:latin typeface="Calibri" pitchFamily="34" charset="0"/>
        </a:defRPr>
      </a:lvl6pPr>
      <a:lvl7pPr marL="914400" algn="l" rtl="0" eaLnBrk="1" fontAlgn="base" hangingPunct="1">
        <a:lnSpc>
          <a:spcPts val="4500"/>
        </a:lnSpc>
        <a:spcBef>
          <a:spcPct val="0"/>
        </a:spcBef>
        <a:spcAft>
          <a:spcPct val="0"/>
        </a:spcAft>
        <a:defRPr sz="4500" b="1">
          <a:solidFill>
            <a:schemeClr val="accent2"/>
          </a:solidFill>
          <a:latin typeface="Calibri" pitchFamily="34" charset="0"/>
        </a:defRPr>
      </a:lvl7pPr>
      <a:lvl8pPr marL="1371600" algn="l" rtl="0" eaLnBrk="1" fontAlgn="base" hangingPunct="1">
        <a:lnSpc>
          <a:spcPts val="4500"/>
        </a:lnSpc>
        <a:spcBef>
          <a:spcPct val="0"/>
        </a:spcBef>
        <a:spcAft>
          <a:spcPct val="0"/>
        </a:spcAft>
        <a:defRPr sz="4500" b="1">
          <a:solidFill>
            <a:schemeClr val="accent2"/>
          </a:solidFill>
          <a:latin typeface="Calibri" pitchFamily="34" charset="0"/>
        </a:defRPr>
      </a:lvl8pPr>
      <a:lvl9pPr marL="1828800" algn="l" rtl="0" eaLnBrk="1" fontAlgn="base" hangingPunct="1">
        <a:lnSpc>
          <a:spcPts val="4500"/>
        </a:lnSpc>
        <a:spcBef>
          <a:spcPct val="0"/>
        </a:spcBef>
        <a:spcAft>
          <a:spcPct val="0"/>
        </a:spcAft>
        <a:defRPr sz="4500" b="1">
          <a:solidFill>
            <a:schemeClr val="accent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video" Target="file:///C:\Program%20Files\Microsoft%20Office\Clipart\MMedia\blowup.avi" TargetMode="External"/><Relationship Id="rId1" Type="http://schemas.microsoft.com/office/2007/relationships/media" Target="file:///C:\Program%20Files\Microsoft%20Office\Clipart\MMedia\blowup.avi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i="1" dirty="0"/>
              <a:t>Sustainable Capacity Building for Enhanced Public Procurement Performance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1637" y="3960813"/>
            <a:ext cx="8315325" cy="623887"/>
          </a:xfrm>
        </p:spPr>
        <p:txBody>
          <a:bodyPr/>
          <a:lstStyle/>
          <a:p>
            <a:r>
              <a:rPr lang="en-GB" dirty="0"/>
              <a:t>David Smith  </a:t>
            </a:r>
            <a:r>
              <a:rPr lang="en-GB" i="1" dirty="0"/>
              <a:t>CB FCIPS</a:t>
            </a:r>
          </a:p>
        </p:txBody>
      </p:sp>
    </p:spTree>
    <p:extLst>
      <p:ext uri="{BB962C8B-B14F-4D97-AF65-F5344CB8AC3E}">
        <p14:creationId xmlns:p14="http://schemas.microsoft.com/office/powerpoint/2010/main" val="316568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618" name="Text Box 2"/>
          <p:cNvSpPr txBox="1">
            <a:spLocks noChangeArrowheads="1"/>
          </p:cNvSpPr>
          <p:nvPr/>
        </p:nvSpPr>
        <p:spPr bwMode="auto">
          <a:xfrm>
            <a:off x="755650" y="476250"/>
            <a:ext cx="7705725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1938" indent="-2619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GB" sz="3200" b="1" dirty="0">
                <a:latin typeface="Tahoma" charset="0"/>
              </a:rPr>
              <a:t> </a:t>
            </a:r>
            <a:r>
              <a:rPr lang="en-GB" sz="3200" b="1" i="1" dirty="0">
                <a:latin typeface="+mn-lt"/>
              </a:rPr>
              <a:t>Managing </a:t>
            </a:r>
            <a:r>
              <a:rPr lang="en-GB" sz="3200" b="1" i="1" dirty="0" smtClean="0">
                <a:latin typeface="+mn-lt"/>
              </a:rPr>
              <a:t>Key Suppliers</a:t>
            </a:r>
          </a:p>
          <a:p>
            <a:pPr marL="0" indent="0"/>
            <a:endParaRPr lang="en-GB" sz="3200" b="1" i="1" dirty="0" smtClean="0">
              <a:latin typeface="+mn-lt"/>
            </a:endParaRPr>
          </a:p>
          <a:p>
            <a:pPr>
              <a:buFontTx/>
              <a:buChar char="•"/>
            </a:pPr>
            <a:r>
              <a:rPr lang="en-GB" sz="3200" b="1" i="1" dirty="0" smtClean="0">
                <a:latin typeface="+mn-lt"/>
              </a:rPr>
              <a:t>Appointment </a:t>
            </a:r>
            <a:r>
              <a:rPr lang="en-GB" sz="3200" b="1" i="1" dirty="0">
                <a:latin typeface="+mn-lt"/>
              </a:rPr>
              <a:t>of Crown </a:t>
            </a:r>
            <a:r>
              <a:rPr lang="en-GB" sz="3200" b="1" i="1" dirty="0" smtClean="0">
                <a:latin typeface="+mn-lt"/>
              </a:rPr>
              <a:t>Representatives</a:t>
            </a:r>
            <a:endParaRPr lang="en-GB" sz="3200" b="1" i="1" dirty="0">
              <a:latin typeface="+mn-lt"/>
            </a:endParaRPr>
          </a:p>
          <a:p>
            <a:pPr lvl="1">
              <a:buFontTx/>
              <a:buChar char="•"/>
            </a:pPr>
            <a:endParaRPr lang="en-GB" sz="2800" b="1" i="1" dirty="0">
              <a:latin typeface="Tahoma" charset="0"/>
            </a:endParaRPr>
          </a:p>
        </p:txBody>
      </p:sp>
      <p:sp>
        <p:nvSpPr>
          <p:cNvPr id="1007619" name="Text Box 3"/>
          <p:cNvSpPr txBox="1">
            <a:spLocks noChangeArrowheads="1"/>
          </p:cNvSpPr>
          <p:nvPr/>
        </p:nvSpPr>
        <p:spPr bwMode="auto">
          <a:xfrm>
            <a:off x="683568" y="3429000"/>
            <a:ext cx="7777162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000" i="1" dirty="0">
                <a:solidFill>
                  <a:srgbClr val="CC0066"/>
                </a:solidFill>
              </a:rPr>
              <a:t>Cabinet Office Minister Francis Maude said the </a:t>
            </a:r>
            <a:r>
              <a:rPr lang="ja-JP" altLang="en-GB" sz="2000" i="1" dirty="0">
                <a:solidFill>
                  <a:srgbClr val="CC0066"/>
                </a:solidFill>
                <a:latin typeface="Arial"/>
              </a:rPr>
              <a:t>“</a:t>
            </a:r>
            <a:r>
              <a:rPr lang="en-GB" sz="2000" i="1" dirty="0">
                <a:solidFill>
                  <a:srgbClr val="CC0066"/>
                </a:solidFill>
              </a:rPr>
              <a:t>… crown representatives will help to achieve value for money by ensuring the government acts a single customer</a:t>
            </a:r>
            <a:r>
              <a:rPr lang="ja-JP" altLang="en-GB" sz="2000" i="1" dirty="0">
                <a:solidFill>
                  <a:srgbClr val="CC0066"/>
                </a:solidFill>
                <a:latin typeface="Arial"/>
              </a:rPr>
              <a:t>”</a:t>
            </a:r>
            <a:r>
              <a:rPr lang="en-GB" sz="2000" i="1" dirty="0">
                <a:solidFill>
                  <a:srgbClr val="CC0066"/>
                </a:solidFill>
              </a:rPr>
              <a:t>.</a:t>
            </a:r>
          </a:p>
          <a:p>
            <a:endParaRPr lang="en-GB" sz="2000" i="1" dirty="0">
              <a:solidFill>
                <a:srgbClr val="CC0066"/>
              </a:solidFill>
            </a:endParaRPr>
          </a:p>
          <a:p>
            <a:r>
              <a:rPr lang="ja-JP" altLang="en-GB" sz="2000" i="1" dirty="0">
                <a:solidFill>
                  <a:srgbClr val="CC0066"/>
                </a:solidFill>
                <a:latin typeface="Arial"/>
              </a:rPr>
              <a:t>“</a:t>
            </a:r>
            <a:r>
              <a:rPr lang="en-GB" sz="2000" i="1" dirty="0">
                <a:solidFill>
                  <a:srgbClr val="CC0066"/>
                </a:solidFill>
              </a:rPr>
              <a:t>These appointments follow the renegotiation of contracts with over 50 suppliers since July last year. The renegotiations have saved the Government £800 </a:t>
            </a:r>
            <a:r>
              <a:rPr lang="en-GB" sz="2000" i="1" dirty="0" smtClean="0">
                <a:solidFill>
                  <a:srgbClr val="CC0066"/>
                </a:solidFill>
              </a:rPr>
              <a:t>million</a:t>
            </a:r>
            <a:r>
              <a:rPr lang="ja-JP" altLang="en-GB" sz="2000" i="1" dirty="0" smtClean="0">
                <a:solidFill>
                  <a:srgbClr val="CC0066"/>
                </a:solidFill>
                <a:latin typeface="Arial"/>
              </a:rPr>
              <a:t>”</a:t>
            </a:r>
            <a:r>
              <a:rPr lang="en-GB" sz="2000" i="1" dirty="0">
                <a:solidFill>
                  <a:srgbClr val="CC006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20397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0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 bwMode="gray">
          <a:xfrm>
            <a:off x="403225" y="1097605"/>
            <a:ext cx="8345488" cy="4520557"/>
            <a:chOff x="403225" y="1097605"/>
            <a:chExt cx="8345488" cy="4520557"/>
          </a:xfrm>
        </p:grpSpPr>
        <p:sp>
          <p:nvSpPr>
            <p:cNvPr id="4096" name="Rectangle 4095"/>
            <p:cNvSpPr/>
            <p:nvPr/>
          </p:nvSpPr>
          <p:spPr bwMode="gray">
            <a:xfrm>
              <a:off x="403225" y="1265237"/>
              <a:ext cx="8339138" cy="4352925"/>
            </a:xfrm>
            <a:prstGeom prst="rect">
              <a:avLst/>
            </a:prstGeom>
            <a:gradFill flip="none" rotWithShape="1">
              <a:gsLst>
                <a:gs pos="10000">
                  <a:schemeClr val="accent1">
                    <a:tint val="66000"/>
                    <a:satMod val="160000"/>
                  </a:schemeClr>
                </a:gs>
                <a:gs pos="89000">
                  <a:schemeClr val="accent1">
                    <a:lumMod val="20000"/>
                    <a:lumOff val="80000"/>
                    <a:alpha val="30000"/>
                  </a:schemeClr>
                </a:gs>
              </a:gsLst>
              <a:lin ang="54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 dirty="0">
                <a:solidFill>
                  <a:srgbClr val="B2015C"/>
                </a:solidFill>
              </a:endParaRPr>
            </a:p>
          </p:txBody>
        </p:sp>
        <p:sp>
          <p:nvSpPr>
            <p:cNvPr id="36" name="Oval 34"/>
            <p:cNvSpPr/>
            <p:nvPr/>
          </p:nvSpPr>
          <p:spPr bwMode="gray">
            <a:xfrm>
              <a:off x="1322432" y="2457598"/>
              <a:ext cx="1739454" cy="1123458"/>
            </a:xfrm>
            <a:custGeom>
              <a:avLst/>
              <a:gdLst/>
              <a:ahLst/>
              <a:cxnLst/>
              <a:rect l="l" t="t" r="r" b="b"/>
              <a:pathLst>
                <a:path w="1739454" h="1123458">
                  <a:moveTo>
                    <a:pt x="748724" y="6"/>
                  </a:moveTo>
                  <a:cubicBezTo>
                    <a:pt x="939987" y="-896"/>
                    <a:pt x="1097373" y="90583"/>
                    <a:pt x="1118195" y="210007"/>
                  </a:cubicBezTo>
                  <a:cubicBezTo>
                    <a:pt x="1291149" y="179041"/>
                    <a:pt x="1441504" y="222473"/>
                    <a:pt x="1477417" y="322493"/>
                  </a:cubicBezTo>
                  <a:cubicBezTo>
                    <a:pt x="1496540" y="375752"/>
                    <a:pt x="1480017" y="436151"/>
                    <a:pt x="1435912" y="492526"/>
                  </a:cubicBezTo>
                  <a:cubicBezTo>
                    <a:pt x="1600357" y="502950"/>
                    <a:pt x="1726139" y="574382"/>
                    <a:pt x="1738471" y="675047"/>
                  </a:cubicBezTo>
                  <a:cubicBezTo>
                    <a:pt x="1754025" y="802024"/>
                    <a:pt x="1583187" y="927430"/>
                    <a:pt x="1356893" y="955151"/>
                  </a:cubicBezTo>
                  <a:lnTo>
                    <a:pt x="1335825" y="956531"/>
                  </a:lnTo>
                  <a:cubicBezTo>
                    <a:pt x="1299969" y="1052017"/>
                    <a:pt x="1151163" y="1123458"/>
                    <a:pt x="973093" y="1123458"/>
                  </a:cubicBezTo>
                  <a:cubicBezTo>
                    <a:pt x="767933" y="1123458"/>
                    <a:pt x="601618" y="1028626"/>
                    <a:pt x="601618" y="911645"/>
                  </a:cubicBezTo>
                  <a:lnTo>
                    <a:pt x="601680" y="911295"/>
                  </a:lnTo>
                  <a:cubicBezTo>
                    <a:pt x="600151" y="911640"/>
                    <a:pt x="598618" y="911645"/>
                    <a:pt x="597082" y="911645"/>
                  </a:cubicBezTo>
                  <a:cubicBezTo>
                    <a:pt x="497868" y="911645"/>
                    <a:pt x="407738" y="889467"/>
                    <a:pt x="341357" y="852875"/>
                  </a:cubicBezTo>
                  <a:lnTo>
                    <a:pt x="324804" y="854753"/>
                  </a:lnTo>
                  <a:cubicBezTo>
                    <a:pt x="144741" y="855602"/>
                    <a:pt x="-678" y="743925"/>
                    <a:pt x="2" y="605315"/>
                  </a:cubicBezTo>
                  <a:cubicBezTo>
                    <a:pt x="681" y="466705"/>
                    <a:pt x="147200" y="353653"/>
                    <a:pt x="327263" y="352804"/>
                  </a:cubicBezTo>
                  <a:cubicBezTo>
                    <a:pt x="361223" y="352644"/>
                    <a:pt x="393951" y="356486"/>
                    <a:pt x="424377" y="364930"/>
                  </a:cubicBezTo>
                  <a:cubicBezTo>
                    <a:pt x="390723" y="330033"/>
                    <a:pt x="372112" y="288261"/>
                    <a:pt x="372331" y="243569"/>
                  </a:cubicBezTo>
                  <a:cubicBezTo>
                    <a:pt x="372985" y="110029"/>
                    <a:pt x="541502" y="983"/>
                    <a:pt x="748724" y="6"/>
                  </a:cubicBez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 dirty="0">
                <a:solidFill>
                  <a:srgbClr val="B2015C"/>
                </a:solidFill>
              </a:endParaRPr>
            </a:p>
          </p:txBody>
        </p:sp>
        <p:sp>
          <p:nvSpPr>
            <p:cNvPr id="37" name="Oval 32"/>
            <p:cNvSpPr/>
            <p:nvPr/>
          </p:nvSpPr>
          <p:spPr bwMode="gray">
            <a:xfrm rot="419034">
              <a:off x="2174960" y="1097605"/>
              <a:ext cx="2771945" cy="1484925"/>
            </a:xfrm>
            <a:custGeom>
              <a:avLst/>
              <a:gdLst/>
              <a:ahLst/>
              <a:cxnLst/>
              <a:rect l="l" t="t" r="r" b="b"/>
              <a:pathLst>
                <a:path w="2771945" h="1484925">
                  <a:moveTo>
                    <a:pt x="110241" y="319612"/>
                  </a:moveTo>
                  <a:lnTo>
                    <a:pt x="2719331" y="0"/>
                  </a:lnTo>
                  <a:cubicBezTo>
                    <a:pt x="2753222" y="46572"/>
                    <a:pt x="2771945" y="97829"/>
                    <a:pt x="2771945" y="151638"/>
                  </a:cubicBezTo>
                  <a:cubicBezTo>
                    <a:pt x="2771945" y="321855"/>
                    <a:pt x="2584591" y="466522"/>
                    <a:pt x="2323378" y="517446"/>
                  </a:cubicBezTo>
                  <a:cubicBezTo>
                    <a:pt x="2405041" y="602362"/>
                    <a:pt x="2443336" y="699609"/>
                    <a:pt x="2423167" y="792236"/>
                  </a:cubicBezTo>
                  <a:cubicBezTo>
                    <a:pt x="2385290" y="966189"/>
                    <a:pt x="2153106" y="1069227"/>
                    <a:pt x="1870155" y="1052935"/>
                  </a:cubicBezTo>
                  <a:cubicBezTo>
                    <a:pt x="1860242" y="1256134"/>
                    <a:pt x="1626225" y="1440648"/>
                    <a:pt x="1319859" y="1478177"/>
                  </a:cubicBezTo>
                  <a:cubicBezTo>
                    <a:pt x="987930" y="1518838"/>
                    <a:pt x="696770" y="1371566"/>
                    <a:pt x="669535" y="1149235"/>
                  </a:cubicBezTo>
                  <a:cubicBezTo>
                    <a:pt x="660420" y="1074826"/>
                    <a:pt x="682022" y="1001439"/>
                    <a:pt x="729054" y="936437"/>
                  </a:cubicBezTo>
                  <a:cubicBezTo>
                    <a:pt x="682001" y="956713"/>
                    <a:pt x="630361" y="969793"/>
                    <a:pt x="575964" y="976456"/>
                  </a:cubicBezTo>
                  <a:cubicBezTo>
                    <a:pt x="287539" y="1011788"/>
                    <a:pt x="30808" y="853353"/>
                    <a:pt x="2539" y="622580"/>
                  </a:cubicBezTo>
                  <a:cubicBezTo>
                    <a:pt x="-11037" y="511753"/>
                    <a:pt x="30546" y="404397"/>
                    <a:pt x="110241" y="319612"/>
                  </a:cubicBez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 dirty="0">
                <a:solidFill>
                  <a:srgbClr val="B2015C"/>
                </a:solidFill>
              </a:endParaRPr>
            </a:p>
          </p:txBody>
        </p:sp>
        <p:sp>
          <p:nvSpPr>
            <p:cNvPr id="40" name="Oval 34"/>
            <p:cNvSpPr/>
            <p:nvPr/>
          </p:nvSpPr>
          <p:spPr bwMode="gray">
            <a:xfrm>
              <a:off x="4832215" y="1277734"/>
              <a:ext cx="2740160" cy="1769782"/>
            </a:xfrm>
            <a:custGeom>
              <a:avLst/>
              <a:gdLst/>
              <a:ahLst/>
              <a:cxnLst/>
              <a:rect l="l" t="t" r="r" b="b"/>
              <a:pathLst>
                <a:path w="1739454" h="1123458">
                  <a:moveTo>
                    <a:pt x="748724" y="6"/>
                  </a:moveTo>
                  <a:cubicBezTo>
                    <a:pt x="939987" y="-896"/>
                    <a:pt x="1097373" y="90583"/>
                    <a:pt x="1118195" y="210007"/>
                  </a:cubicBezTo>
                  <a:cubicBezTo>
                    <a:pt x="1291149" y="179041"/>
                    <a:pt x="1441504" y="222473"/>
                    <a:pt x="1477417" y="322493"/>
                  </a:cubicBezTo>
                  <a:cubicBezTo>
                    <a:pt x="1496540" y="375752"/>
                    <a:pt x="1480017" y="436151"/>
                    <a:pt x="1435912" y="492526"/>
                  </a:cubicBezTo>
                  <a:cubicBezTo>
                    <a:pt x="1600357" y="502950"/>
                    <a:pt x="1726139" y="574382"/>
                    <a:pt x="1738471" y="675047"/>
                  </a:cubicBezTo>
                  <a:cubicBezTo>
                    <a:pt x="1754025" y="802024"/>
                    <a:pt x="1583187" y="927430"/>
                    <a:pt x="1356893" y="955151"/>
                  </a:cubicBezTo>
                  <a:lnTo>
                    <a:pt x="1335825" y="956531"/>
                  </a:lnTo>
                  <a:cubicBezTo>
                    <a:pt x="1299969" y="1052017"/>
                    <a:pt x="1151163" y="1123458"/>
                    <a:pt x="973093" y="1123458"/>
                  </a:cubicBezTo>
                  <a:cubicBezTo>
                    <a:pt x="767933" y="1123458"/>
                    <a:pt x="601618" y="1028626"/>
                    <a:pt x="601618" y="911645"/>
                  </a:cubicBezTo>
                  <a:lnTo>
                    <a:pt x="601680" y="911295"/>
                  </a:lnTo>
                  <a:cubicBezTo>
                    <a:pt x="600151" y="911640"/>
                    <a:pt x="598618" y="911645"/>
                    <a:pt x="597082" y="911645"/>
                  </a:cubicBezTo>
                  <a:cubicBezTo>
                    <a:pt x="497868" y="911645"/>
                    <a:pt x="407738" y="889467"/>
                    <a:pt x="341357" y="852875"/>
                  </a:cubicBezTo>
                  <a:lnTo>
                    <a:pt x="324804" y="854753"/>
                  </a:lnTo>
                  <a:cubicBezTo>
                    <a:pt x="144741" y="855602"/>
                    <a:pt x="-678" y="743925"/>
                    <a:pt x="2" y="605315"/>
                  </a:cubicBezTo>
                  <a:cubicBezTo>
                    <a:pt x="681" y="466705"/>
                    <a:pt x="147200" y="353653"/>
                    <a:pt x="327263" y="352804"/>
                  </a:cubicBezTo>
                  <a:cubicBezTo>
                    <a:pt x="361223" y="352644"/>
                    <a:pt x="393951" y="356486"/>
                    <a:pt x="424377" y="364930"/>
                  </a:cubicBezTo>
                  <a:cubicBezTo>
                    <a:pt x="390723" y="330033"/>
                    <a:pt x="372112" y="288261"/>
                    <a:pt x="372331" y="243569"/>
                  </a:cubicBezTo>
                  <a:cubicBezTo>
                    <a:pt x="372985" y="110029"/>
                    <a:pt x="541502" y="983"/>
                    <a:pt x="748724" y="6"/>
                  </a:cubicBez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 dirty="0">
                <a:solidFill>
                  <a:srgbClr val="B2015C"/>
                </a:solidFill>
              </a:endParaRPr>
            </a:p>
          </p:txBody>
        </p:sp>
        <p:sp>
          <p:nvSpPr>
            <p:cNvPr id="43" name="Oval 34"/>
            <p:cNvSpPr/>
            <p:nvPr/>
          </p:nvSpPr>
          <p:spPr bwMode="gray">
            <a:xfrm>
              <a:off x="7355277" y="1277735"/>
              <a:ext cx="1393436" cy="813547"/>
            </a:xfrm>
            <a:custGeom>
              <a:avLst/>
              <a:gdLst/>
              <a:ahLst/>
              <a:cxnLst/>
              <a:rect l="l" t="t" r="r" b="b"/>
              <a:pathLst>
                <a:path w="1393436" h="813547">
                  <a:moveTo>
                    <a:pt x="387003" y="0"/>
                  </a:moveTo>
                  <a:lnTo>
                    <a:pt x="1393436" y="0"/>
                  </a:lnTo>
                  <a:lnTo>
                    <a:pt x="1393436" y="638651"/>
                  </a:lnTo>
                  <a:cubicBezTo>
                    <a:pt x="1381570" y="641902"/>
                    <a:pt x="1369315" y="643718"/>
                    <a:pt x="1356893" y="645240"/>
                  </a:cubicBezTo>
                  <a:lnTo>
                    <a:pt x="1335825" y="646620"/>
                  </a:lnTo>
                  <a:cubicBezTo>
                    <a:pt x="1299969" y="742106"/>
                    <a:pt x="1151163" y="813547"/>
                    <a:pt x="973093" y="813547"/>
                  </a:cubicBezTo>
                  <a:cubicBezTo>
                    <a:pt x="767933" y="813547"/>
                    <a:pt x="601618" y="718715"/>
                    <a:pt x="601618" y="601734"/>
                  </a:cubicBezTo>
                  <a:lnTo>
                    <a:pt x="601680" y="601384"/>
                  </a:lnTo>
                  <a:cubicBezTo>
                    <a:pt x="600151" y="601729"/>
                    <a:pt x="598618" y="601734"/>
                    <a:pt x="597082" y="601734"/>
                  </a:cubicBezTo>
                  <a:cubicBezTo>
                    <a:pt x="497868" y="601734"/>
                    <a:pt x="407738" y="579556"/>
                    <a:pt x="341357" y="542964"/>
                  </a:cubicBezTo>
                  <a:lnTo>
                    <a:pt x="324804" y="544842"/>
                  </a:lnTo>
                  <a:cubicBezTo>
                    <a:pt x="144741" y="545691"/>
                    <a:pt x="-678" y="434014"/>
                    <a:pt x="2" y="295404"/>
                  </a:cubicBezTo>
                  <a:cubicBezTo>
                    <a:pt x="681" y="156794"/>
                    <a:pt x="147200" y="43742"/>
                    <a:pt x="327263" y="42893"/>
                  </a:cubicBezTo>
                  <a:cubicBezTo>
                    <a:pt x="361223" y="42733"/>
                    <a:pt x="393951" y="46575"/>
                    <a:pt x="424377" y="55019"/>
                  </a:cubicBez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 dirty="0">
                <a:solidFill>
                  <a:srgbClr val="B2015C"/>
                </a:solidFill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GB" dirty="0" smtClean="0"/>
              <a:t>People Development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 bwMode="gray">
          <a:xfrm>
            <a:off x="3655500" y="2172107"/>
            <a:ext cx="4996787" cy="3446055"/>
            <a:chOff x="3655500" y="2157314"/>
            <a:chExt cx="4996787" cy="3446055"/>
          </a:xfrm>
        </p:grpSpPr>
        <p:grpSp>
          <p:nvGrpSpPr>
            <p:cNvPr id="26" name="Group 25"/>
            <p:cNvGrpSpPr/>
            <p:nvPr/>
          </p:nvGrpSpPr>
          <p:grpSpPr bwMode="gray">
            <a:xfrm>
              <a:off x="6659715" y="2547490"/>
              <a:ext cx="1992572" cy="3055879"/>
              <a:chOff x="6049543" y="2889534"/>
              <a:chExt cx="556978" cy="845343"/>
            </a:xfr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35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grpSpPr>
          <p:sp>
            <p:nvSpPr>
              <p:cNvPr id="27" name="Oval 26"/>
              <p:cNvSpPr/>
              <p:nvPr/>
            </p:nvSpPr>
            <p:spPr bwMode="gray">
              <a:xfrm>
                <a:off x="6166032" y="2889534"/>
                <a:ext cx="324000" cy="324000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 dirty="0">
                  <a:solidFill>
                    <a:srgbClr val="B2015C"/>
                  </a:solidFill>
                </a:endParaRPr>
              </a:p>
            </p:txBody>
          </p:sp>
          <p:sp>
            <p:nvSpPr>
              <p:cNvPr id="28" name="Flowchart: Delay 122"/>
              <p:cNvSpPr/>
              <p:nvPr/>
            </p:nvSpPr>
            <p:spPr bwMode="gray">
              <a:xfrm rot="16200000">
                <a:off x="6060418" y="3188774"/>
                <a:ext cx="535228" cy="556978"/>
              </a:xfrm>
              <a:custGeom>
                <a:avLst/>
                <a:gdLst/>
                <a:ahLst/>
                <a:cxnLst/>
                <a:rect l="l" t="t" r="r" b="b"/>
                <a:pathLst>
                  <a:path w="473677" h="492926">
                    <a:moveTo>
                      <a:pt x="473677" y="131479"/>
                    </a:moveTo>
                    <a:cubicBezTo>
                      <a:pt x="439658" y="158160"/>
                      <a:pt x="418854" y="199883"/>
                      <a:pt x="418854" y="246464"/>
                    </a:cubicBezTo>
                    <a:cubicBezTo>
                      <a:pt x="418854" y="293045"/>
                      <a:pt x="439658" y="334767"/>
                      <a:pt x="473677" y="361448"/>
                    </a:cubicBezTo>
                    <a:cubicBezTo>
                      <a:pt x="432354" y="439893"/>
                      <a:pt x="348524" y="492926"/>
                      <a:pt x="252028" y="492926"/>
                    </a:cubicBezTo>
                    <a:lnTo>
                      <a:pt x="0" y="492925"/>
                    </a:lnTo>
                    <a:lnTo>
                      <a:pt x="0" y="0"/>
                    </a:lnTo>
                    <a:lnTo>
                      <a:pt x="252028" y="0"/>
                    </a:lnTo>
                    <a:cubicBezTo>
                      <a:pt x="348524" y="0"/>
                      <a:pt x="432354" y="53034"/>
                      <a:pt x="473677" y="131479"/>
                    </a:cubicBez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 dirty="0">
                  <a:solidFill>
                    <a:srgbClr val="B2015C"/>
                  </a:solidFill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 bwMode="gray">
            <a:xfrm>
              <a:off x="3655500" y="2636756"/>
              <a:ext cx="1934366" cy="2966613"/>
              <a:chOff x="6049543" y="2889534"/>
              <a:chExt cx="556978" cy="845343"/>
            </a:xfrm>
            <a:gradFill flip="none" rotWithShape="1">
              <a:gsLst>
                <a:gs pos="0">
                  <a:srgbClr val="62BD19">
                    <a:shade val="30000"/>
                    <a:satMod val="115000"/>
                  </a:srgbClr>
                </a:gs>
                <a:gs pos="35000">
                  <a:srgbClr val="62BD19">
                    <a:shade val="67500"/>
                    <a:satMod val="115000"/>
                  </a:srgbClr>
                </a:gs>
                <a:gs pos="100000">
                  <a:srgbClr val="62BD1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grpSpPr>
          <p:sp>
            <p:nvSpPr>
              <p:cNvPr id="30" name="Oval 29"/>
              <p:cNvSpPr/>
              <p:nvPr/>
            </p:nvSpPr>
            <p:spPr bwMode="gray">
              <a:xfrm>
                <a:off x="6166032" y="2889534"/>
                <a:ext cx="324000" cy="324000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 dirty="0">
                  <a:solidFill>
                    <a:srgbClr val="B2015C"/>
                  </a:solidFill>
                </a:endParaRPr>
              </a:p>
            </p:txBody>
          </p:sp>
          <p:sp>
            <p:nvSpPr>
              <p:cNvPr id="31" name="Flowchart: Delay 122"/>
              <p:cNvSpPr/>
              <p:nvPr/>
            </p:nvSpPr>
            <p:spPr bwMode="gray">
              <a:xfrm rot="16200000">
                <a:off x="6060418" y="3188774"/>
                <a:ext cx="535228" cy="556978"/>
              </a:xfrm>
              <a:custGeom>
                <a:avLst/>
                <a:gdLst/>
                <a:ahLst/>
                <a:cxnLst/>
                <a:rect l="l" t="t" r="r" b="b"/>
                <a:pathLst>
                  <a:path w="473677" h="492926">
                    <a:moveTo>
                      <a:pt x="473677" y="131479"/>
                    </a:moveTo>
                    <a:cubicBezTo>
                      <a:pt x="439658" y="158160"/>
                      <a:pt x="418854" y="199883"/>
                      <a:pt x="418854" y="246464"/>
                    </a:cubicBezTo>
                    <a:cubicBezTo>
                      <a:pt x="418854" y="293045"/>
                      <a:pt x="439658" y="334767"/>
                      <a:pt x="473677" y="361448"/>
                    </a:cubicBezTo>
                    <a:cubicBezTo>
                      <a:pt x="432354" y="439893"/>
                      <a:pt x="348524" y="492926"/>
                      <a:pt x="252028" y="492926"/>
                    </a:cubicBezTo>
                    <a:lnTo>
                      <a:pt x="0" y="492925"/>
                    </a:lnTo>
                    <a:lnTo>
                      <a:pt x="0" y="0"/>
                    </a:lnTo>
                    <a:lnTo>
                      <a:pt x="252028" y="0"/>
                    </a:lnTo>
                    <a:cubicBezTo>
                      <a:pt x="348524" y="0"/>
                      <a:pt x="432354" y="53034"/>
                      <a:pt x="473677" y="131479"/>
                    </a:cubicBez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 dirty="0">
                  <a:solidFill>
                    <a:srgbClr val="B2015C"/>
                  </a:solidFill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 bwMode="gray">
            <a:xfrm>
              <a:off x="4997949" y="2157314"/>
              <a:ext cx="2246983" cy="3446055"/>
              <a:chOff x="6049543" y="2889534"/>
              <a:chExt cx="556978" cy="845343"/>
            </a:xfr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35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p:grpSpPr>
          <p:sp>
            <p:nvSpPr>
              <p:cNvPr id="23" name="Oval 22"/>
              <p:cNvSpPr/>
              <p:nvPr/>
            </p:nvSpPr>
            <p:spPr bwMode="gray">
              <a:xfrm>
                <a:off x="6166032" y="2889534"/>
                <a:ext cx="324000" cy="324000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 dirty="0">
                  <a:solidFill>
                    <a:srgbClr val="B2015C"/>
                  </a:solidFill>
                </a:endParaRPr>
              </a:p>
            </p:txBody>
          </p:sp>
          <p:sp>
            <p:nvSpPr>
              <p:cNvPr id="24" name="Flowchart: Delay 122"/>
              <p:cNvSpPr/>
              <p:nvPr/>
            </p:nvSpPr>
            <p:spPr bwMode="gray">
              <a:xfrm rot="16200000">
                <a:off x="6060418" y="3188774"/>
                <a:ext cx="535228" cy="556978"/>
              </a:xfrm>
              <a:custGeom>
                <a:avLst/>
                <a:gdLst/>
                <a:ahLst/>
                <a:cxnLst/>
                <a:rect l="l" t="t" r="r" b="b"/>
                <a:pathLst>
                  <a:path w="473677" h="492926">
                    <a:moveTo>
                      <a:pt x="473677" y="131479"/>
                    </a:moveTo>
                    <a:cubicBezTo>
                      <a:pt x="439658" y="158160"/>
                      <a:pt x="418854" y="199883"/>
                      <a:pt x="418854" y="246464"/>
                    </a:cubicBezTo>
                    <a:cubicBezTo>
                      <a:pt x="418854" y="293045"/>
                      <a:pt x="439658" y="334767"/>
                      <a:pt x="473677" y="361448"/>
                    </a:cubicBezTo>
                    <a:cubicBezTo>
                      <a:pt x="432354" y="439893"/>
                      <a:pt x="348524" y="492926"/>
                      <a:pt x="252028" y="492926"/>
                    </a:cubicBezTo>
                    <a:lnTo>
                      <a:pt x="0" y="492925"/>
                    </a:lnTo>
                    <a:lnTo>
                      <a:pt x="0" y="0"/>
                    </a:lnTo>
                    <a:lnTo>
                      <a:pt x="252028" y="0"/>
                    </a:lnTo>
                    <a:cubicBezTo>
                      <a:pt x="348524" y="0"/>
                      <a:pt x="432354" y="53034"/>
                      <a:pt x="473677" y="131479"/>
                    </a:cubicBez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 dirty="0">
                  <a:solidFill>
                    <a:srgbClr val="B2015C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321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1143000"/>
          </a:xfrm>
          <a:noFill/>
        </p:spPr>
        <p:txBody>
          <a:bodyPr anchor="t"/>
          <a:lstStyle/>
          <a:p>
            <a:pPr defTabSz="457200"/>
            <a:r>
              <a:rPr lang="en-GB" sz="3200" i="1" dirty="0">
                <a:solidFill>
                  <a:schemeClr val="accent2"/>
                </a:solidFill>
                <a:latin typeface="+mn-lt"/>
                <a:ea typeface="ＭＳ Ｐゴシック" charset="0"/>
                <a:cs typeface="Tahoma" charset="0"/>
              </a:rPr>
              <a:t>What do we expect from the next </a:t>
            </a:r>
            <a:r>
              <a:rPr lang="en-GB" sz="3200" i="1" dirty="0" smtClean="0">
                <a:solidFill>
                  <a:schemeClr val="accent2"/>
                </a:solidFill>
                <a:latin typeface="+mn-lt"/>
                <a:ea typeface="ＭＳ Ｐゴシック" charset="0"/>
                <a:cs typeface="Tahoma" charset="0"/>
              </a:rPr>
              <a:t>generation </a:t>
            </a:r>
            <a:r>
              <a:rPr lang="en-GB" sz="3200" i="1" dirty="0">
                <a:solidFill>
                  <a:schemeClr val="accent2"/>
                </a:solidFill>
                <a:latin typeface="+mn-lt"/>
                <a:ea typeface="ＭＳ Ｐゴシック" charset="0"/>
                <a:cs typeface="Tahoma" charset="0"/>
              </a:rPr>
              <a:t>of public sector procurers?</a:t>
            </a:r>
          </a:p>
        </p:txBody>
      </p:sp>
      <p:sp>
        <p:nvSpPr>
          <p:cNvPr id="7171" name="Text Box 3"/>
          <p:cNvSpPr txBox="1">
            <a:spLocks noGrp="1" noChangeArrowheads="1"/>
          </p:cNvSpPr>
          <p:nvPr>
            <p:ph idx="1"/>
          </p:nvPr>
        </p:nvSpPr>
        <p:spPr>
          <a:xfrm>
            <a:off x="468313" y="2133600"/>
            <a:ext cx="8229600" cy="3671888"/>
          </a:xfrm>
        </p:spPr>
        <p:txBody>
          <a:bodyPr/>
          <a:lstStyle>
            <a:lvl1pPr marL="271463" indent="-271463" defTabSz="457200"/>
            <a:lvl2pPr marL="628650" defTabSz="457200"/>
            <a:lvl3pPr marL="895350" defTabSz="457200"/>
            <a:lvl4pPr marL="1160463" defTabSz="457200"/>
            <a:lvl5pPr marL="1438275" defTabSz="457200"/>
            <a:lvl6pPr marL="1895475" defTabSz="457200"/>
            <a:lvl7pPr marL="2352675" defTabSz="457200"/>
            <a:lvl8pPr marL="2809875" defTabSz="457200"/>
            <a:lvl9pPr marL="3267075" defTabSz="457200"/>
          </a:lstStyle>
          <a:p>
            <a:pPr>
              <a:lnSpc>
                <a:spcPct val="90000"/>
              </a:lnSpc>
              <a:defRPr/>
            </a:pPr>
            <a:r>
              <a:rPr lang="en-GB" sz="3200" i="1" dirty="0" smtClean="0">
                <a:solidFill>
                  <a:srgbClr val="000000"/>
                </a:solidFill>
                <a:cs typeface="Tahoma"/>
              </a:rPr>
              <a:t>Act with Propriety</a:t>
            </a:r>
          </a:p>
          <a:p>
            <a:pPr>
              <a:lnSpc>
                <a:spcPct val="90000"/>
              </a:lnSpc>
              <a:defRPr/>
            </a:pPr>
            <a:r>
              <a:rPr lang="en-GB" sz="3200" i="1" dirty="0" smtClean="0">
                <a:solidFill>
                  <a:srgbClr val="000000"/>
                </a:solidFill>
                <a:cs typeface="Tahoma"/>
              </a:rPr>
              <a:t>Know </a:t>
            </a:r>
            <a:r>
              <a:rPr lang="en-GB" sz="3200" i="1" dirty="0">
                <a:solidFill>
                  <a:srgbClr val="000000"/>
                </a:solidFill>
                <a:cs typeface="Tahoma"/>
              </a:rPr>
              <a:t>what they want to buy and </a:t>
            </a:r>
            <a:r>
              <a:rPr lang="en-GB" sz="3200" i="1" dirty="0" smtClean="0">
                <a:solidFill>
                  <a:srgbClr val="000000"/>
                </a:solidFill>
                <a:cs typeface="Tahoma"/>
              </a:rPr>
              <a:t>why</a:t>
            </a:r>
            <a:endParaRPr lang="en-GB" sz="3200" i="1" dirty="0">
              <a:solidFill>
                <a:srgbClr val="000000"/>
              </a:solidFill>
              <a:cs typeface="Tahoma"/>
            </a:endParaRPr>
          </a:p>
          <a:p>
            <a:pPr>
              <a:lnSpc>
                <a:spcPct val="90000"/>
              </a:lnSpc>
              <a:defRPr/>
            </a:pPr>
            <a:r>
              <a:rPr lang="en-GB" sz="3200" i="1" dirty="0">
                <a:solidFill>
                  <a:srgbClr val="000000"/>
                </a:solidFill>
                <a:cs typeface="Tahoma"/>
              </a:rPr>
              <a:t>Market Aware</a:t>
            </a:r>
          </a:p>
          <a:p>
            <a:pPr>
              <a:lnSpc>
                <a:spcPct val="90000"/>
              </a:lnSpc>
              <a:defRPr/>
            </a:pPr>
            <a:r>
              <a:rPr lang="en-GB" sz="3200" i="1" dirty="0">
                <a:solidFill>
                  <a:srgbClr val="000000"/>
                </a:solidFill>
                <a:cs typeface="Tahoma"/>
              </a:rPr>
              <a:t>C</a:t>
            </a:r>
            <a:r>
              <a:rPr lang="en-GB" sz="3200" i="1" dirty="0" smtClean="0">
                <a:solidFill>
                  <a:srgbClr val="000000"/>
                </a:solidFill>
                <a:cs typeface="Tahoma"/>
              </a:rPr>
              <a:t>ommercially </a:t>
            </a:r>
            <a:r>
              <a:rPr lang="en-GB" sz="3200" i="1" dirty="0">
                <a:solidFill>
                  <a:srgbClr val="000000"/>
                </a:solidFill>
                <a:cs typeface="Tahoma"/>
              </a:rPr>
              <a:t>and financially aware </a:t>
            </a:r>
          </a:p>
          <a:p>
            <a:pPr>
              <a:lnSpc>
                <a:spcPct val="90000"/>
              </a:lnSpc>
              <a:defRPr/>
            </a:pPr>
            <a:r>
              <a:rPr lang="en-GB" sz="3200" i="1" dirty="0" smtClean="0">
                <a:solidFill>
                  <a:srgbClr val="000000"/>
                </a:solidFill>
                <a:cs typeface="Tahoma"/>
              </a:rPr>
              <a:t>Act </a:t>
            </a:r>
            <a:r>
              <a:rPr lang="en-GB" sz="3200" i="1" dirty="0">
                <a:solidFill>
                  <a:srgbClr val="000000"/>
                </a:solidFill>
                <a:cs typeface="Tahoma"/>
              </a:rPr>
              <a:t>on behalf of the public sector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GB" sz="2400" i="1" dirty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9687889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1143000"/>
          </a:xfrm>
          <a:noFill/>
        </p:spPr>
        <p:txBody>
          <a:bodyPr anchor="t"/>
          <a:lstStyle/>
          <a:p>
            <a:pPr defTabSz="457200"/>
            <a:r>
              <a:rPr lang="en-GB" sz="3200" i="1" dirty="0">
                <a:solidFill>
                  <a:schemeClr val="accent2"/>
                </a:solidFill>
                <a:latin typeface="+mn-lt"/>
                <a:ea typeface="ＭＳ Ｐゴシック" charset="0"/>
                <a:cs typeface="Tahoma" charset="0"/>
              </a:rPr>
              <a:t>What do we expect from the next generation</a:t>
            </a:r>
            <a:br>
              <a:rPr lang="en-GB" sz="3200" i="1" dirty="0">
                <a:solidFill>
                  <a:schemeClr val="accent2"/>
                </a:solidFill>
                <a:latin typeface="+mn-lt"/>
                <a:ea typeface="ＭＳ Ｐゴシック" charset="0"/>
                <a:cs typeface="Tahoma" charset="0"/>
              </a:rPr>
            </a:br>
            <a:r>
              <a:rPr lang="en-GB" sz="3200" i="1" dirty="0">
                <a:solidFill>
                  <a:schemeClr val="accent2"/>
                </a:solidFill>
                <a:latin typeface="+mn-lt"/>
                <a:ea typeface="ＭＳ Ｐゴシック" charset="0"/>
                <a:cs typeface="Tahoma" charset="0"/>
              </a:rPr>
              <a:t> of public sector procurers?</a:t>
            </a:r>
          </a:p>
        </p:txBody>
      </p:sp>
      <p:sp>
        <p:nvSpPr>
          <p:cNvPr id="7171" name="Text Box 3"/>
          <p:cNvSpPr>
            <a:spLocks noGrp="1" noChangeArrowheads="1"/>
          </p:cNvSpPr>
          <p:nvPr>
            <p:ph idx="1"/>
          </p:nvPr>
        </p:nvSpPr>
        <p:spPr>
          <a:xfrm>
            <a:off x="417513" y="2230439"/>
            <a:ext cx="8229600" cy="3078162"/>
          </a:xfrm>
          <a:noFill/>
        </p:spPr>
        <p:txBody>
          <a:bodyPr/>
          <a:lstStyle/>
          <a:p>
            <a:pPr marL="271463" indent="-271463" defTabSz="457200">
              <a:lnSpc>
                <a:spcPct val="90000"/>
              </a:lnSpc>
            </a:pPr>
            <a:r>
              <a:rPr lang="en-GB" sz="3200" i="1" dirty="0">
                <a:solidFill>
                  <a:srgbClr val="000000"/>
                </a:solidFill>
                <a:ea typeface="ＭＳ Ｐゴシック" charset="0"/>
                <a:cs typeface="Tahoma" charset="0"/>
              </a:rPr>
              <a:t>Improve and drive value from existing contracts</a:t>
            </a:r>
          </a:p>
          <a:p>
            <a:pPr marL="271463" indent="-271463" defTabSz="457200">
              <a:lnSpc>
                <a:spcPct val="90000"/>
              </a:lnSpc>
            </a:pPr>
            <a:r>
              <a:rPr lang="en-GB" sz="3200" i="1" dirty="0">
                <a:solidFill>
                  <a:srgbClr val="000000"/>
                </a:solidFill>
                <a:ea typeface="ＭＳ Ｐゴシック" charset="0"/>
                <a:cs typeface="Tahoma" charset="0"/>
              </a:rPr>
              <a:t>Manage corporate demand,</a:t>
            </a:r>
          </a:p>
          <a:p>
            <a:pPr marL="271463" indent="-271463" defTabSz="457200">
              <a:lnSpc>
                <a:spcPct val="90000"/>
              </a:lnSpc>
            </a:pPr>
            <a:r>
              <a:rPr lang="en-GB" sz="3200" i="1" dirty="0">
                <a:solidFill>
                  <a:srgbClr val="000000"/>
                </a:solidFill>
                <a:ea typeface="ＭＳ Ｐゴシック" charset="0"/>
                <a:cs typeface="Tahoma" charset="0"/>
              </a:rPr>
              <a:t>Understand the future supply chain</a:t>
            </a:r>
          </a:p>
          <a:p>
            <a:pPr marL="271463" indent="-271463" defTabSz="457200">
              <a:lnSpc>
                <a:spcPct val="90000"/>
              </a:lnSpc>
            </a:pPr>
            <a:r>
              <a:rPr lang="en-GB" sz="3200" i="1" dirty="0">
                <a:solidFill>
                  <a:srgbClr val="000000"/>
                </a:solidFill>
                <a:ea typeface="ＭＳ Ｐゴシック" charset="0"/>
                <a:cs typeface="Tahoma" charset="0"/>
              </a:rPr>
              <a:t>Is not averse to risk in procurements but knows decisions must be managed, commercially advantageous and legally sound</a:t>
            </a:r>
          </a:p>
        </p:txBody>
      </p:sp>
    </p:spTree>
    <p:extLst>
      <p:ext uri="{BB962C8B-B14F-4D97-AF65-F5344CB8AC3E}">
        <p14:creationId xmlns:p14="http://schemas.microsoft.com/office/powerpoint/2010/main" val="11986085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7298" name="Picture 2" descr="j0149481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136" y="1450380"/>
            <a:ext cx="3684588" cy="470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7299" name="Text Box 3"/>
          <p:cNvSpPr txBox="1">
            <a:spLocks noChangeArrowheads="1"/>
          </p:cNvSpPr>
          <p:nvPr/>
        </p:nvSpPr>
        <p:spPr bwMode="auto">
          <a:xfrm>
            <a:off x="468313" y="1916113"/>
            <a:ext cx="807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567300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7704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 i="1" dirty="0">
                <a:solidFill>
                  <a:srgbClr val="003366"/>
                </a:solidFill>
              </a:rPr>
              <a:t>Our People</a:t>
            </a:r>
          </a:p>
        </p:txBody>
      </p:sp>
      <p:sp>
        <p:nvSpPr>
          <p:cNvPr id="567301" name="Text Box 5"/>
          <p:cNvSpPr txBox="1">
            <a:spLocks noChangeArrowheads="1"/>
          </p:cNvSpPr>
          <p:nvPr/>
        </p:nvSpPr>
        <p:spPr bwMode="auto">
          <a:xfrm>
            <a:off x="408236" y="1514376"/>
            <a:ext cx="7993063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29783" dir="1514402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400" b="1" i="1" dirty="0" smtClean="0">
                <a:solidFill>
                  <a:srgbClr val="000000"/>
                </a:solidFill>
              </a:rPr>
              <a:t>UK Government has over 3,500 people </a:t>
            </a:r>
            <a:r>
              <a:rPr lang="en-GB" sz="2400" b="1" i="1" dirty="0">
                <a:solidFill>
                  <a:srgbClr val="000000"/>
                </a:solidFill>
              </a:rPr>
              <a:t>involved in </a:t>
            </a:r>
            <a:r>
              <a:rPr lang="en-GB" sz="2400" b="1" i="1" dirty="0" smtClean="0">
                <a:solidFill>
                  <a:srgbClr val="000000"/>
                </a:solidFill>
              </a:rPr>
              <a:t/>
            </a:r>
            <a:br>
              <a:rPr lang="en-GB" sz="2400" b="1" i="1" dirty="0" smtClean="0">
                <a:solidFill>
                  <a:srgbClr val="000000"/>
                </a:solidFill>
              </a:rPr>
            </a:br>
            <a:r>
              <a:rPr lang="en-GB" sz="2400" b="1" i="1" dirty="0" smtClean="0">
                <a:solidFill>
                  <a:srgbClr val="000000"/>
                </a:solidFill>
              </a:rPr>
              <a:t>  Procurement </a:t>
            </a:r>
            <a:r>
              <a:rPr lang="en-GB" sz="2400" b="1" i="1" dirty="0">
                <a:solidFill>
                  <a:srgbClr val="000000"/>
                </a:solidFill>
              </a:rPr>
              <a:t>Activities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400" b="1" i="1" dirty="0" smtClean="0">
                <a:solidFill>
                  <a:srgbClr val="000000"/>
                </a:solidFill>
              </a:rPr>
              <a:t>In Designated Posts</a:t>
            </a:r>
            <a:r>
              <a:rPr lang="ja-JP" altLang="en-GB" sz="2400" b="1" i="1" dirty="0" smtClean="0">
                <a:solidFill>
                  <a:srgbClr val="000000"/>
                </a:solidFill>
              </a:rPr>
              <a:t>’</a:t>
            </a:r>
            <a:r>
              <a:rPr lang="en-GB" altLang="ja-JP" sz="2400" b="1" i="1" dirty="0" smtClean="0">
                <a:solidFill>
                  <a:srgbClr val="000000"/>
                </a:solidFill>
              </a:rPr>
              <a:t>(those that are 100% procurement)</a:t>
            </a:r>
            <a:endParaRPr lang="en-GB" sz="2400" b="1" i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400" b="1" i="1" dirty="0">
                <a:solidFill>
                  <a:srgbClr val="000000"/>
                </a:solidFill>
              </a:rPr>
              <a:t>Training and Developing based on </a:t>
            </a:r>
            <a:r>
              <a:rPr lang="en-GB" sz="2400" b="1" i="1" dirty="0" smtClean="0">
                <a:solidFill>
                  <a:srgbClr val="000000"/>
                </a:solidFill>
              </a:rPr>
              <a:t>CIPS</a:t>
            </a:r>
            <a:br>
              <a:rPr lang="en-GB" sz="2400" b="1" i="1" dirty="0" smtClean="0">
                <a:solidFill>
                  <a:srgbClr val="000000"/>
                </a:solidFill>
              </a:rPr>
            </a:br>
            <a:r>
              <a:rPr lang="en-GB" sz="2400" b="1" i="1" dirty="0" smtClean="0">
                <a:solidFill>
                  <a:srgbClr val="000000"/>
                </a:solidFill>
              </a:rPr>
              <a:t>  qualification and </a:t>
            </a:r>
            <a:r>
              <a:rPr lang="en-GB" sz="2400" b="1" i="1" dirty="0">
                <a:solidFill>
                  <a:srgbClr val="000000"/>
                </a:solidFill>
              </a:rPr>
              <a:t>membership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400" b="1" i="1" dirty="0">
                <a:solidFill>
                  <a:srgbClr val="000000"/>
                </a:solidFill>
              </a:rPr>
              <a:t>Target for </a:t>
            </a:r>
            <a:r>
              <a:rPr lang="en-GB" sz="2400" b="1" i="1" dirty="0" smtClean="0">
                <a:solidFill>
                  <a:srgbClr val="000000"/>
                </a:solidFill>
              </a:rPr>
              <a:t>Designated </a:t>
            </a:r>
            <a:r>
              <a:rPr lang="en-GB" sz="2400" b="1" i="1" dirty="0">
                <a:solidFill>
                  <a:srgbClr val="000000"/>
                </a:solidFill>
              </a:rPr>
              <a:t>Post holders to be CIPS qualified </a:t>
            </a:r>
            <a:endParaRPr lang="en-GB" sz="2400" b="1" i="1" dirty="0" smtClean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400" b="1" i="1" dirty="0" smtClean="0">
                <a:solidFill>
                  <a:srgbClr val="000000"/>
                </a:solidFill>
              </a:rPr>
              <a:t>Currently </a:t>
            </a:r>
            <a:r>
              <a:rPr lang="en-GB" sz="2400" b="1" i="1" dirty="0">
                <a:solidFill>
                  <a:srgbClr val="000000"/>
                </a:solidFill>
              </a:rPr>
              <a:t>at 80%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400" b="1" i="1" dirty="0">
                <a:solidFill>
                  <a:srgbClr val="000000"/>
                </a:solidFill>
              </a:rPr>
              <a:t>Procurement Allowance</a:t>
            </a:r>
          </a:p>
        </p:txBody>
      </p:sp>
    </p:spTree>
    <p:extLst>
      <p:ext uri="{BB962C8B-B14F-4D97-AF65-F5344CB8AC3E}">
        <p14:creationId xmlns:p14="http://schemas.microsoft.com/office/powerpoint/2010/main" val="36482062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6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29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gray">
          <a:xfrm>
            <a:off x="403225" y="1533525"/>
            <a:ext cx="8334000" cy="408463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44000" rIns="2700000" bIns="45720" numCol="1" rtlCol="0" anchor="t" anchorCtr="0" compatLnSpc="1">
            <a:prstTxWarp prst="textNoShape">
              <a:avLst/>
            </a:prstTxWarp>
          </a:bodyPr>
          <a:lstStyle/>
          <a:p>
            <a:pPr marL="179387" fontAlgn="base">
              <a:spcBef>
                <a:spcPct val="0"/>
              </a:spcBef>
              <a:spcAft>
                <a:spcPts val="600"/>
              </a:spcAft>
            </a:pPr>
            <a:endParaRPr lang="en-GB" sz="2600" dirty="0">
              <a:solidFill>
                <a:srgbClr val="FFFF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GB" dirty="0" smtClean="0"/>
              <a:t>People Development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 bwMode="gray"/>
        <p:txBody>
          <a:bodyPr/>
          <a:lstStyle/>
          <a:p>
            <a:r>
              <a:rPr lang="en-US" dirty="0" smtClean="0"/>
              <a:t>The three R’s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 bwMode="gray">
          <a:xfrm>
            <a:off x="2427740" y="1453633"/>
            <a:ext cx="4726209" cy="4380157"/>
            <a:chOff x="2427740" y="1434583"/>
            <a:chExt cx="4726209" cy="4380157"/>
          </a:xfrm>
        </p:grpSpPr>
        <p:grpSp>
          <p:nvGrpSpPr>
            <p:cNvPr id="13" name="Group 12"/>
            <p:cNvGrpSpPr/>
            <p:nvPr/>
          </p:nvGrpSpPr>
          <p:grpSpPr bwMode="gray">
            <a:xfrm>
              <a:off x="2427740" y="1434583"/>
              <a:ext cx="4726209" cy="4380157"/>
              <a:chOff x="2427740" y="1434583"/>
              <a:chExt cx="4726209" cy="4380157"/>
            </a:xfrm>
          </p:grpSpPr>
          <p:grpSp>
            <p:nvGrpSpPr>
              <p:cNvPr id="11" name="Group 10"/>
              <p:cNvGrpSpPr/>
              <p:nvPr/>
            </p:nvGrpSpPr>
            <p:grpSpPr bwMode="gray">
              <a:xfrm>
                <a:off x="2427740" y="1434583"/>
                <a:ext cx="4248000" cy="4257294"/>
                <a:chOff x="2427740" y="1434583"/>
                <a:chExt cx="4248000" cy="4257294"/>
              </a:xfrm>
            </p:grpSpPr>
            <p:sp>
              <p:nvSpPr>
                <p:cNvPr id="4" name="Oval 3"/>
                <p:cNvSpPr/>
                <p:nvPr/>
              </p:nvSpPr>
              <p:spPr bwMode="gray">
                <a:xfrm>
                  <a:off x="2427740" y="1434583"/>
                  <a:ext cx="4248000" cy="4248000"/>
                </a:xfrm>
                <a:prstGeom prst="ellipse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 dirty="0">
                    <a:solidFill>
                      <a:srgbClr val="B2015C"/>
                    </a:solidFill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 bwMode="gray">
                <a:xfrm>
                  <a:off x="2705134" y="3616042"/>
                  <a:ext cx="3702262" cy="2075835"/>
                </a:xfrm>
                <a:custGeom>
                  <a:avLst/>
                  <a:gdLst>
                    <a:gd name="connsiteX0" fmla="*/ 1855377 w 3716123"/>
                    <a:gd name="connsiteY0" fmla="*/ 95 h 2083656"/>
                    <a:gd name="connsiteX1" fmla="*/ 2087483 w 3716123"/>
                    <a:gd name="connsiteY1" fmla="*/ 116492 h 2083656"/>
                    <a:gd name="connsiteX2" fmla="*/ 2820634 w 3716123"/>
                    <a:gd name="connsiteY2" fmla="*/ 504768 h 2083656"/>
                    <a:gd name="connsiteX3" fmla="*/ 2823033 w 3716123"/>
                    <a:gd name="connsiteY3" fmla="*/ 501177 h 2083656"/>
                    <a:gd name="connsiteX4" fmla="*/ 3716123 w 3716123"/>
                    <a:gd name="connsiteY4" fmla="*/ 983567 h 2083656"/>
                    <a:gd name="connsiteX5" fmla="*/ 1853806 w 3716123"/>
                    <a:gd name="connsiteY5" fmla="*/ 2083656 h 2083656"/>
                    <a:gd name="connsiteX6" fmla="*/ 0 w 3716123"/>
                    <a:gd name="connsiteY6" fmla="*/ 997575 h 2083656"/>
                    <a:gd name="connsiteX7" fmla="*/ 294450 w 3716123"/>
                    <a:gd name="connsiteY7" fmla="*/ 838532 h 2083656"/>
                    <a:gd name="connsiteX8" fmla="*/ 812454 w 3716123"/>
                    <a:gd name="connsiteY8" fmla="*/ 558740 h 2083656"/>
                    <a:gd name="connsiteX9" fmla="*/ 893090 w 3716123"/>
                    <a:gd name="connsiteY9" fmla="*/ 515186 h 2083656"/>
                    <a:gd name="connsiteX10" fmla="*/ 893226 w 3716123"/>
                    <a:gd name="connsiteY10" fmla="*/ 515384 h 2083656"/>
                    <a:gd name="connsiteX11" fmla="*/ 1631328 w 3716123"/>
                    <a:gd name="connsiteY11" fmla="*/ 120002 h 2083656"/>
                    <a:gd name="connsiteX12" fmla="*/ 1632260 w 3716123"/>
                    <a:gd name="connsiteY12" fmla="*/ 120980 h 2083656"/>
                    <a:gd name="connsiteX13" fmla="*/ 1855377 w 3716123"/>
                    <a:gd name="connsiteY13" fmla="*/ 95 h 2083656"/>
                    <a:gd name="connsiteX0" fmla="*/ 1855377 w 3716123"/>
                    <a:gd name="connsiteY0" fmla="*/ 64 h 2083625"/>
                    <a:gd name="connsiteX1" fmla="*/ 2087483 w 3716123"/>
                    <a:gd name="connsiteY1" fmla="*/ 116461 h 2083625"/>
                    <a:gd name="connsiteX2" fmla="*/ 2820634 w 3716123"/>
                    <a:gd name="connsiteY2" fmla="*/ 504737 h 2083625"/>
                    <a:gd name="connsiteX3" fmla="*/ 2823033 w 3716123"/>
                    <a:gd name="connsiteY3" fmla="*/ 501146 h 2083625"/>
                    <a:gd name="connsiteX4" fmla="*/ 3716123 w 3716123"/>
                    <a:gd name="connsiteY4" fmla="*/ 983536 h 2083625"/>
                    <a:gd name="connsiteX5" fmla="*/ 1853806 w 3716123"/>
                    <a:gd name="connsiteY5" fmla="*/ 2083625 h 2083625"/>
                    <a:gd name="connsiteX6" fmla="*/ 0 w 3716123"/>
                    <a:gd name="connsiteY6" fmla="*/ 997544 h 2083625"/>
                    <a:gd name="connsiteX7" fmla="*/ 294450 w 3716123"/>
                    <a:gd name="connsiteY7" fmla="*/ 838501 h 2083625"/>
                    <a:gd name="connsiteX8" fmla="*/ 812454 w 3716123"/>
                    <a:gd name="connsiteY8" fmla="*/ 558709 h 2083625"/>
                    <a:gd name="connsiteX9" fmla="*/ 893090 w 3716123"/>
                    <a:gd name="connsiteY9" fmla="*/ 515155 h 2083625"/>
                    <a:gd name="connsiteX10" fmla="*/ 893226 w 3716123"/>
                    <a:gd name="connsiteY10" fmla="*/ 515353 h 2083625"/>
                    <a:gd name="connsiteX11" fmla="*/ 1631328 w 3716123"/>
                    <a:gd name="connsiteY11" fmla="*/ 119971 h 2083625"/>
                    <a:gd name="connsiteX12" fmla="*/ 1855377 w 3716123"/>
                    <a:gd name="connsiteY12" fmla="*/ 64 h 2083625"/>
                    <a:gd name="connsiteX0" fmla="*/ 1855377 w 3716123"/>
                    <a:gd name="connsiteY0" fmla="*/ 64 h 2083625"/>
                    <a:gd name="connsiteX1" fmla="*/ 2087483 w 3716123"/>
                    <a:gd name="connsiteY1" fmla="*/ 116461 h 2083625"/>
                    <a:gd name="connsiteX2" fmla="*/ 2820634 w 3716123"/>
                    <a:gd name="connsiteY2" fmla="*/ 504737 h 2083625"/>
                    <a:gd name="connsiteX3" fmla="*/ 2823033 w 3716123"/>
                    <a:gd name="connsiteY3" fmla="*/ 501146 h 2083625"/>
                    <a:gd name="connsiteX4" fmla="*/ 3716123 w 3716123"/>
                    <a:gd name="connsiteY4" fmla="*/ 983536 h 2083625"/>
                    <a:gd name="connsiteX5" fmla="*/ 1853806 w 3716123"/>
                    <a:gd name="connsiteY5" fmla="*/ 2083625 h 2083625"/>
                    <a:gd name="connsiteX6" fmla="*/ 0 w 3716123"/>
                    <a:gd name="connsiteY6" fmla="*/ 997544 h 2083625"/>
                    <a:gd name="connsiteX7" fmla="*/ 294450 w 3716123"/>
                    <a:gd name="connsiteY7" fmla="*/ 838501 h 2083625"/>
                    <a:gd name="connsiteX8" fmla="*/ 812454 w 3716123"/>
                    <a:gd name="connsiteY8" fmla="*/ 558709 h 2083625"/>
                    <a:gd name="connsiteX9" fmla="*/ 893090 w 3716123"/>
                    <a:gd name="connsiteY9" fmla="*/ 515155 h 2083625"/>
                    <a:gd name="connsiteX10" fmla="*/ 893226 w 3716123"/>
                    <a:gd name="connsiteY10" fmla="*/ 515353 h 2083625"/>
                    <a:gd name="connsiteX11" fmla="*/ 1855377 w 3716123"/>
                    <a:gd name="connsiteY11" fmla="*/ 64 h 2083625"/>
                    <a:gd name="connsiteX0" fmla="*/ 1855377 w 3716123"/>
                    <a:gd name="connsiteY0" fmla="*/ 34 h 2083595"/>
                    <a:gd name="connsiteX1" fmla="*/ 2069142 w 3716123"/>
                    <a:gd name="connsiteY1" fmla="*/ 181932 h 2083595"/>
                    <a:gd name="connsiteX2" fmla="*/ 2820634 w 3716123"/>
                    <a:gd name="connsiteY2" fmla="*/ 504707 h 2083595"/>
                    <a:gd name="connsiteX3" fmla="*/ 2823033 w 3716123"/>
                    <a:gd name="connsiteY3" fmla="*/ 501116 h 2083595"/>
                    <a:gd name="connsiteX4" fmla="*/ 3716123 w 3716123"/>
                    <a:gd name="connsiteY4" fmla="*/ 983506 h 2083595"/>
                    <a:gd name="connsiteX5" fmla="*/ 1853806 w 3716123"/>
                    <a:gd name="connsiteY5" fmla="*/ 2083595 h 2083595"/>
                    <a:gd name="connsiteX6" fmla="*/ 0 w 3716123"/>
                    <a:gd name="connsiteY6" fmla="*/ 997514 h 2083595"/>
                    <a:gd name="connsiteX7" fmla="*/ 294450 w 3716123"/>
                    <a:gd name="connsiteY7" fmla="*/ 838471 h 2083595"/>
                    <a:gd name="connsiteX8" fmla="*/ 812454 w 3716123"/>
                    <a:gd name="connsiteY8" fmla="*/ 558679 h 2083595"/>
                    <a:gd name="connsiteX9" fmla="*/ 893090 w 3716123"/>
                    <a:gd name="connsiteY9" fmla="*/ 515125 h 2083595"/>
                    <a:gd name="connsiteX10" fmla="*/ 893226 w 3716123"/>
                    <a:gd name="connsiteY10" fmla="*/ 515323 h 2083595"/>
                    <a:gd name="connsiteX11" fmla="*/ 1855377 w 3716123"/>
                    <a:gd name="connsiteY11" fmla="*/ 34 h 2083595"/>
                    <a:gd name="connsiteX0" fmla="*/ 1855377 w 3716123"/>
                    <a:gd name="connsiteY0" fmla="*/ 6 h 2083567"/>
                    <a:gd name="connsiteX1" fmla="*/ 2820634 w 3716123"/>
                    <a:gd name="connsiteY1" fmla="*/ 504679 h 2083567"/>
                    <a:gd name="connsiteX2" fmla="*/ 2823033 w 3716123"/>
                    <a:gd name="connsiteY2" fmla="*/ 501088 h 2083567"/>
                    <a:gd name="connsiteX3" fmla="*/ 3716123 w 3716123"/>
                    <a:gd name="connsiteY3" fmla="*/ 983478 h 2083567"/>
                    <a:gd name="connsiteX4" fmla="*/ 1853806 w 3716123"/>
                    <a:gd name="connsiteY4" fmla="*/ 2083567 h 2083567"/>
                    <a:gd name="connsiteX5" fmla="*/ 0 w 3716123"/>
                    <a:gd name="connsiteY5" fmla="*/ 997486 h 2083567"/>
                    <a:gd name="connsiteX6" fmla="*/ 294450 w 3716123"/>
                    <a:gd name="connsiteY6" fmla="*/ 838443 h 2083567"/>
                    <a:gd name="connsiteX7" fmla="*/ 812454 w 3716123"/>
                    <a:gd name="connsiteY7" fmla="*/ 558651 h 2083567"/>
                    <a:gd name="connsiteX8" fmla="*/ 893090 w 3716123"/>
                    <a:gd name="connsiteY8" fmla="*/ 515097 h 2083567"/>
                    <a:gd name="connsiteX9" fmla="*/ 893226 w 3716123"/>
                    <a:gd name="connsiteY9" fmla="*/ 515295 h 2083567"/>
                    <a:gd name="connsiteX10" fmla="*/ 1855377 w 3716123"/>
                    <a:gd name="connsiteY10" fmla="*/ 6 h 2083567"/>
                    <a:gd name="connsiteX0" fmla="*/ 1855377 w 3716123"/>
                    <a:gd name="connsiteY0" fmla="*/ 6 h 2083567"/>
                    <a:gd name="connsiteX1" fmla="*/ 2820634 w 3716123"/>
                    <a:gd name="connsiteY1" fmla="*/ 504679 h 2083567"/>
                    <a:gd name="connsiteX2" fmla="*/ 2823033 w 3716123"/>
                    <a:gd name="connsiteY2" fmla="*/ 501088 h 2083567"/>
                    <a:gd name="connsiteX3" fmla="*/ 3716123 w 3716123"/>
                    <a:gd name="connsiteY3" fmla="*/ 983478 h 2083567"/>
                    <a:gd name="connsiteX4" fmla="*/ 1853806 w 3716123"/>
                    <a:gd name="connsiteY4" fmla="*/ 2083567 h 2083567"/>
                    <a:gd name="connsiteX5" fmla="*/ 0 w 3716123"/>
                    <a:gd name="connsiteY5" fmla="*/ 997486 h 2083567"/>
                    <a:gd name="connsiteX6" fmla="*/ 294450 w 3716123"/>
                    <a:gd name="connsiteY6" fmla="*/ 838443 h 2083567"/>
                    <a:gd name="connsiteX7" fmla="*/ 812454 w 3716123"/>
                    <a:gd name="connsiteY7" fmla="*/ 558651 h 2083567"/>
                    <a:gd name="connsiteX8" fmla="*/ 893090 w 3716123"/>
                    <a:gd name="connsiteY8" fmla="*/ 515097 h 2083567"/>
                    <a:gd name="connsiteX9" fmla="*/ 893226 w 3716123"/>
                    <a:gd name="connsiteY9" fmla="*/ 515295 h 2083567"/>
                    <a:gd name="connsiteX10" fmla="*/ 1855377 w 3716123"/>
                    <a:gd name="connsiteY10" fmla="*/ 6 h 2083567"/>
                    <a:gd name="connsiteX0" fmla="*/ 1855377 w 3738625"/>
                    <a:gd name="connsiteY0" fmla="*/ 6 h 2083567"/>
                    <a:gd name="connsiteX1" fmla="*/ 2820634 w 3738625"/>
                    <a:gd name="connsiteY1" fmla="*/ 504679 h 2083567"/>
                    <a:gd name="connsiteX2" fmla="*/ 3716123 w 3738625"/>
                    <a:gd name="connsiteY2" fmla="*/ 983478 h 2083567"/>
                    <a:gd name="connsiteX3" fmla="*/ 1853806 w 3738625"/>
                    <a:gd name="connsiteY3" fmla="*/ 2083567 h 2083567"/>
                    <a:gd name="connsiteX4" fmla="*/ 0 w 3738625"/>
                    <a:gd name="connsiteY4" fmla="*/ 997486 h 2083567"/>
                    <a:gd name="connsiteX5" fmla="*/ 294450 w 3738625"/>
                    <a:gd name="connsiteY5" fmla="*/ 838443 h 2083567"/>
                    <a:gd name="connsiteX6" fmla="*/ 812454 w 3738625"/>
                    <a:gd name="connsiteY6" fmla="*/ 558651 h 2083567"/>
                    <a:gd name="connsiteX7" fmla="*/ 893090 w 3738625"/>
                    <a:gd name="connsiteY7" fmla="*/ 515097 h 2083567"/>
                    <a:gd name="connsiteX8" fmla="*/ 893226 w 3738625"/>
                    <a:gd name="connsiteY8" fmla="*/ 515295 h 2083567"/>
                    <a:gd name="connsiteX9" fmla="*/ 1855377 w 3738625"/>
                    <a:gd name="connsiteY9" fmla="*/ 6 h 2083567"/>
                    <a:gd name="connsiteX0" fmla="*/ 1855377 w 3716123"/>
                    <a:gd name="connsiteY0" fmla="*/ 0 h 2083561"/>
                    <a:gd name="connsiteX1" fmla="*/ 3716123 w 3716123"/>
                    <a:gd name="connsiteY1" fmla="*/ 983472 h 2083561"/>
                    <a:gd name="connsiteX2" fmla="*/ 1853806 w 3716123"/>
                    <a:gd name="connsiteY2" fmla="*/ 2083561 h 2083561"/>
                    <a:gd name="connsiteX3" fmla="*/ 0 w 3716123"/>
                    <a:gd name="connsiteY3" fmla="*/ 997480 h 2083561"/>
                    <a:gd name="connsiteX4" fmla="*/ 294450 w 3716123"/>
                    <a:gd name="connsiteY4" fmla="*/ 838437 h 2083561"/>
                    <a:gd name="connsiteX5" fmla="*/ 812454 w 3716123"/>
                    <a:gd name="connsiteY5" fmla="*/ 558645 h 2083561"/>
                    <a:gd name="connsiteX6" fmla="*/ 893090 w 3716123"/>
                    <a:gd name="connsiteY6" fmla="*/ 515091 h 2083561"/>
                    <a:gd name="connsiteX7" fmla="*/ 893226 w 3716123"/>
                    <a:gd name="connsiteY7" fmla="*/ 515289 h 2083561"/>
                    <a:gd name="connsiteX8" fmla="*/ 1855377 w 3716123"/>
                    <a:gd name="connsiteY8" fmla="*/ 0 h 2083561"/>
                    <a:gd name="connsiteX0" fmla="*/ 1855377 w 3716176"/>
                    <a:gd name="connsiteY0" fmla="*/ 0 h 2083561"/>
                    <a:gd name="connsiteX1" fmla="*/ 3716123 w 3716176"/>
                    <a:gd name="connsiteY1" fmla="*/ 983472 h 2083561"/>
                    <a:gd name="connsiteX2" fmla="*/ 1853806 w 3716176"/>
                    <a:gd name="connsiteY2" fmla="*/ 2083561 h 2083561"/>
                    <a:gd name="connsiteX3" fmla="*/ 0 w 3716176"/>
                    <a:gd name="connsiteY3" fmla="*/ 997480 h 2083561"/>
                    <a:gd name="connsiteX4" fmla="*/ 294450 w 3716176"/>
                    <a:gd name="connsiteY4" fmla="*/ 838437 h 2083561"/>
                    <a:gd name="connsiteX5" fmla="*/ 812454 w 3716176"/>
                    <a:gd name="connsiteY5" fmla="*/ 558645 h 2083561"/>
                    <a:gd name="connsiteX6" fmla="*/ 893090 w 3716176"/>
                    <a:gd name="connsiteY6" fmla="*/ 515091 h 2083561"/>
                    <a:gd name="connsiteX7" fmla="*/ 893226 w 3716176"/>
                    <a:gd name="connsiteY7" fmla="*/ 515289 h 2083561"/>
                    <a:gd name="connsiteX8" fmla="*/ 1855377 w 3716176"/>
                    <a:gd name="connsiteY8" fmla="*/ 0 h 2083561"/>
                    <a:gd name="connsiteX0" fmla="*/ 1855377 w 3716162"/>
                    <a:gd name="connsiteY0" fmla="*/ 67 h 2083628"/>
                    <a:gd name="connsiteX1" fmla="*/ 3716123 w 3716162"/>
                    <a:gd name="connsiteY1" fmla="*/ 983539 h 2083628"/>
                    <a:gd name="connsiteX2" fmla="*/ 1853806 w 3716162"/>
                    <a:gd name="connsiteY2" fmla="*/ 2083628 h 2083628"/>
                    <a:gd name="connsiteX3" fmla="*/ 0 w 3716162"/>
                    <a:gd name="connsiteY3" fmla="*/ 997547 h 2083628"/>
                    <a:gd name="connsiteX4" fmla="*/ 294450 w 3716162"/>
                    <a:gd name="connsiteY4" fmla="*/ 838504 h 2083628"/>
                    <a:gd name="connsiteX5" fmla="*/ 812454 w 3716162"/>
                    <a:gd name="connsiteY5" fmla="*/ 558712 h 2083628"/>
                    <a:gd name="connsiteX6" fmla="*/ 893090 w 3716162"/>
                    <a:gd name="connsiteY6" fmla="*/ 515158 h 2083628"/>
                    <a:gd name="connsiteX7" fmla="*/ 893226 w 3716162"/>
                    <a:gd name="connsiteY7" fmla="*/ 515356 h 2083628"/>
                    <a:gd name="connsiteX8" fmla="*/ 1855377 w 3716162"/>
                    <a:gd name="connsiteY8" fmla="*/ 67 h 20836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716162" h="2083628">
                      <a:moveTo>
                        <a:pt x="1855377" y="67"/>
                      </a:moveTo>
                      <a:cubicBezTo>
                        <a:pt x="1858932" y="-9451"/>
                        <a:pt x="3726112" y="986475"/>
                        <a:pt x="3716123" y="983539"/>
                      </a:cubicBezTo>
                      <a:cubicBezTo>
                        <a:pt x="3354403" y="1639571"/>
                        <a:pt x="2655963" y="2083628"/>
                        <a:pt x="1853806" y="2083628"/>
                      </a:cubicBezTo>
                      <a:cubicBezTo>
                        <a:pt x="1057500" y="2083628"/>
                        <a:pt x="363402" y="1646026"/>
                        <a:pt x="0" y="997547"/>
                      </a:cubicBezTo>
                      <a:lnTo>
                        <a:pt x="294450" y="838504"/>
                      </a:lnTo>
                      <a:lnTo>
                        <a:pt x="812454" y="558712"/>
                      </a:lnTo>
                      <a:lnTo>
                        <a:pt x="893090" y="515158"/>
                      </a:lnTo>
                      <a:cubicBezTo>
                        <a:pt x="893135" y="515224"/>
                        <a:pt x="893181" y="515290"/>
                        <a:pt x="893226" y="515356"/>
                      </a:cubicBezTo>
                      <a:lnTo>
                        <a:pt x="1855377" y="67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 dirty="0">
                    <a:solidFill>
                      <a:srgbClr val="B2015C"/>
                    </a:solidFill>
                  </a:endParaRPr>
                </a:p>
              </p:txBody>
            </p:sp>
            <p:sp>
              <p:nvSpPr>
                <p:cNvPr id="46" name="Oval 22"/>
                <p:cNvSpPr/>
                <p:nvPr/>
              </p:nvSpPr>
              <p:spPr bwMode="gray">
                <a:xfrm rot="10800000" flipV="1">
                  <a:off x="4620195" y="1444571"/>
                  <a:ext cx="2053207" cy="30489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53207" h="3048934">
                      <a:moveTo>
                        <a:pt x="2053207" y="0"/>
                      </a:moveTo>
                      <a:cubicBezTo>
                        <a:pt x="913323" y="32258"/>
                        <a:pt x="0" y="967195"/>
                        <a:pt x="0" y="2115448"/>
                      </a:cubicBezTo>
                      <a:cubicBezTo>
                        <a:pt x="0" y="2450897"/>
                        <a:pt x="77949" y="2768141"/>
                        <a:pt x="218984" y="3048934"/>
                      </a:cubicBezTo>
                      <a:lnTo>
                        <a:pt x="2053207" y="206661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 dirty="0">
                    <a:solidFill>
                      <a:srgbClr val="B2015C"/>
                    </a:solidFill>
                  </a:endParaRPr>
                </a:p>
              </p:txBody>
            </p:sp>
            <p:sp>
              <p:nvSpPr>
                <p:cNvPr id="33" name="Oval 22"/>
                <p:cNvSpPr/>
                <p:nvPr/>
              </p:nvSpPr>
              <p:spPr bwMode="gray">
                <a:xfrm>
                  <a:off x="2437263" y="1457447"/>
                  <a:ext cx="2053207" cy="30489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60916" h="3060380">
                      <a:moveTo>
                        <a:pt x="2060916" y="0"/>
                      </a:moveTo>
                      <a:lnTo>
                        <a:pt x="2060916" y="2074368"/>
                      </a:lnTo>
                      <a:lnTo>
                        <a:pt x="219806" y="3060380"/>
                      </a:lnTo>
                      <a:cubicBezTo>
                        <a:pt x="78241" y="2778533"/>
                        <a:pt x="0" y="2460098"/>
                        <a:pt x="0" y="2123390"/>
                      </a:cubicBezTo>
                      <a:cubicBezTo>
                        <a:pt x="0" y="970826"/>
                        <a:pt x="916752" y="32379"/>
                        <a:pt x="2060916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 dirty="0">
                    <a:solidFill>
                      <a:srgbClr val="B2015C"/>
                    </a:solidFill>
                  </a:endParaRP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 bwMode="gray">
              <a:xfrm>
                <a:off x="2436121" y="1460918"/>
                <a:ext cx="4717828" cy="4353822"/>
                <a:chOff x="2436121" y="1460918"/>
                <a:chExt cx="4717828" cy="4353822"/>
              </a:xfrm>
            </p:grpSpPr>
            <p:sp>
              <p:nvSpPr>
                <p:cNvPr id="36" name="Oval 23"/>
                <p:cNvSpPr/>
                <p:nvPr/>
              </p:nvSpPr>
              <p:spPr bwMode="gray">
                <a:xfrm rot="14382077">
                  <a:off x="3541978" y="3119595"/>
                  <a:ext cx="2173303" cy="3216987"/>
                </a:xfrm>
                <a:custGeom>
                  <a:avLst/>
                  <a:gdLst>
                    <a:gd name="connsiteX0" fmla="*/ 2211537 w 2302977"/>
                    <a:gd name="connsiteY0" fmla="*/ 4517128 h 4608568"/>
                    <a:gd name="connsiteX1" fmla="*/ 0 w 2302977"/>
                    <a:gd name="connsiteY1" fmla="*/ 2258564 h 4608568"/>
                    <a:gd name="connsiteX2" fmla="*/ 2211537 w 2302977"/>
                    <a:gd name="connsiteY2" fmla="*/ 0 h 4608568"/>
                    <a:gd name="connsiteX3" fmla="*/ 2302977 w 2302977"/>
                    <a:gd name="connsiteY3" fmla="*/ 4608568 h 4608568"/>
                    <a:gd name="connsiteX0" fmla="*/ 2211537 w 2211537"/>
                    <a:gd name="connsiteY0" fmla="*/ 4517128 h 4517128"/>
                    <a:gd name="connsiteX1" fmla="*/ 0 w 2211537"/>
                    <a:gd name="connsiteY1" fmla="*/ 2258564 h 4517128"/>
                    <a:gd name="connsiteX2" fmla="*/ 2211537 w 2211537"/>
                    <a:gd name="connsiteY2" fmla="*/ 0 h 4517128"/>
                    <a:gd name="connsiteX0" fmla="*/ 2382039 w 2382039"/>
                    <a:gd name="connsiteY0" fmla="*/ 4517128 h 4517128"/>
                    <a:gd name="connsiteX1" fmla="*/ 398732 w 2382039"/>
                    <a:gd name="connsiteY1" fmla="*/ 3264341 h 4517128"/>
                    <a:gd name="connsiteX2" fmla="*/ 170502 w 2382039"/>
                    <a:gd name="connsiteY2" fmla="*/ 2258564 h 4517128"/>
                    <a:gd name="connsiteX3" fmla="*/ 2382039 w 2382039"/>
                    <a:gd name="connsiteY3" fmla="*/ 0 h 4517128"/>
                    <a:gd name="connsiteX0" fmla="*/ 2319285 w 2319285"/>
                    <a:gd name="connsiteY0" fmla="*/ 4517128 h 4517128"/>
                    <a:gd name="connsiteX1" fmla="*/ 335978 w 2319285"/>
                    <a:gd name="connsiteY1" fmla="*/ 3264341 h 4517128"/>
                    <a:gd name="connsiteX2" fmla="*/ 107748 w 2319285"/>
                    <a:gd name="connsiteY2" fmla="*/ 2258564 h 4517128"/>
                    <a:gd name="connsiteX3" fmla="*/ 2319285 w 2319285"/>
                    <a:gd name="connsiteY3" fmla="*/ 0 h 4517128"/>
                    <a:gd name="connsiteX0" fmla="*/ 2212720 w 2212720"/>
                    <a:gd name="connsiteY0" fmla="*/ 4517128 h 4517128"/>
                    <a:gd name="connsiteX1" fmla="*/ 229413 w 2212720"/>
                    <a:gd name="connsiteY1" fmla="*/ 3264341 h 4517128"/>
                    <a:gd name="connsiteX2" fmla="*/ 1183 w 2212720"/>
                    <a:gd name="connsiteY2" fmla="*/ 2258564 h 4517128"/>
                    <a:gd name="connsiteX3" fmla="*/ 2212720 w 2212720"/>
                    <a:gd name="connsiteY3" fmla="*/ 0 h 4517128"/>
                    <a:gd name="connsiteX0" fmla="*/ 2213305 w 2213305"/>
                    <a:gd name="connsiteY0" fmla="*/ 4517128 h 4517128"/>
                    <a:gd name="connsiteX1" fmla="*/ 229998 w 2213305"/>
                    <a:gd name="connsiteY1" fmla="*/ 3264341 h 4517128"/>
                    <a:gd name="connsiteX2" fmla="*/ 1768 w 2213305"/>
                    <a:gd name="connsiteY2" fmla="*/ 2258564 h 4517128"/>
                    <a:gd name="connsiteX3" fmla="*/ 2213305 w 2213305"/>
                    <a:gd name="connsiteY3" fmla="*/ 0 h 4517128"/>
                    <a:gd name="connsiteX0" fmla="*/ 229998 w 2213305"/>
                    <a:gd name="connsiteY0" fmla="*/ 3264341 h 3264341"/>
                    <a:gd name="connsiteX1" fmla="*/ 1768 w 2213305"/>
                    <a:gd name="connsiteY1" fmla="*/ 2258564 h 3264341"/>
                    <a:gd name="connsiteX2" fmla="*/ 2213305 w 2213305"/>
                    <a:gd name="connsiteY2" fmla="*/ 0 h 3264341"/>
                    <a:gd name="connsiteX0" fmla="*/ 229998 w 2213305"/>
                    <a:gd name="connsiteY0" fmla="*/ 3264341 h 3264341"/>
                    <a:gd name="connsiteX1" fmla="*/ 1768 w 2213305"/>
                    <a:gd name="connsiteY1" fmla="*/ 2258564 h 3264341"/>
                    <a:gd name="connsiteX2" fmla="*/ 2213305 w 2213305"/>
                    <a:gd name="connsiteY2" fmla="*/ 0 h 3264341"/>
                    <a:gd name="connsiteX0" fmla="*/ 229413 w 2212720"/>
                    <a:gd name="connsiteY0" fmla="*/ 3264341 h 3264675"/>
                    <a:gd name="connsiteX1" fmla="*/ 1183 w 2212720"/>
                    <a:gd name="connsiteY1" fmla="*/ 2258564 h 3264675"/>
                    <a:gd name="connsiteX2" fmla="*/ 2212720 w 2212720"/>
                    <a:gd name="connsiteY2" fmla="*/ 0 h 3264675"/>
                    <a:gd name="connsiteX0" fmla="*/ 229413 w 2212720"/>
                    <a:gd name="connsiteY0" fmla="*/ 3264341 h 3264341"/>
                    <a:gd name="connsiteX1" fmla="*/ 1183 w 2212720"/>
                    <a:gd name="connsiteY1" fmla="*/ 2258564 h 3264341"/>
                    <a:gd name="connsiteX2" fmla="*/ 2212720 w 2212720"/>
                    <a:gd name="connsiteY2" fmla="*/ 0 h 3264341"/>
                    <a:gd name="connsiteX0" fmla="*/ 254076 w 2237383"/>
                    <a:gd name="connsiteY0" fmla="*/ 3264341 h 3264341"/>
                    <a:gd name="connsiteX1" fmla="*/ 25846 w 2237383"/>
                    <a:gd name="connsiteY1" fmla="*/ 2258564 h 3264341"/>
                    <a:gd name="connsiteX2" fmla="*/ 2237383 w 2237383"/>
                    <a:gd name="connsiteY2" fmla="*/ 0 h 3264341"/>
                    <a:gd name="connsiteX0" fmla="*/ 368328 w 2351635"/>
                    <a:gd name="connsiteY0" fmla="*/ 3264341 h 3264341"/>
                    <a:gd name="connsiteX1" fmla="*/ 140098 w 2351635"/>
                    <a:gd name="connsiteY1" fmla="*/ 2258564 h 3264341"/>
                    <a:gd name="connsiteX2" fmla="*/ 2351635 w 2351635"/>
                    <a:gd name="connsiteY2" fmla="*/ 0 h 3264341"/>
                    <a:gd name="connsiteX0" fmla="*/ 229448 w 2212755"/>
                    <a:gd name="connsiteY0" fmla="*/ 3264341 h 3264341"/>
                    <a:gd name="connsiteX1" fmla="*/ 1218 w 2212755"/>
                    <a:gd name="connsiteY1" fmla="*/ 2258564 h 3264341"/>
                    <a:gd name="connsiteX2" fmla="*/ 2212755 w 2212755"/>
                    <a:gd name="connsiteY2" fmla="*/ 0 h 3264341"/>
                    <a:gd name="connsiteX0" fmla="*/ 403829 w 2300886"/>
                    <a:gd name="connsiteY0" fmla="*/ 3241742 h 3241742"/>
                    <a:gd name="connsiteX1" fmla="*/ 89349 w 2300886"/>
                    <a:gd name="connsiteY1" fmla="*/ 2258564 h 3241742"/>
                    <a:gd name="connsiteX2" fmla="*/ 2300886 w 2300886"/>
                    <a:gd name="connsiteY2" fmla="*/ 0 h 3241742"/>
                    <a:gd name="connsiteX0" fmla="*/ 0 w 1897057"/>
                    <a:gd name="connsiteY0" fmla="*/ 3241742 h 3241742"/>
                    <a:gd name="connsiteX1" fmla="*/ 1897057 w 1897057"/>
                    <a:gd name="connsiteY1" fmla="*/ 0 h 3241742"/>
                    <a:gd name="connsiteX0" fmla="*/ 241491 w 2138548"/>
                    <a:gd name="connsiteY0" fmla="*/ 3241742 h 3241742"/>
                    <a:gd name="connsiteX1" fmla="*/ 2138548 w 2138548"/>
                    <a:gd name="connsiteY1" fmla="*/ 0 h 3241742"/>
                    <a:gd name="connsiteX0" fmla="*/ 335592 w 2232649"/>
                    <a:gd name="connsiteY0" fmla="*/ 3241742 h 3241742"/>
                    <a:gd name="connsiteX1" fmla="*/ 2232649 w 2232649"/>
                    <a:gd name="connsiteY1" fmla="*/ 0 h 3241742"/>
                    <a:gd name="connsiteX0" fmla="*/ 292216 w 2189273"/>
                    <a:gd name="connsiteY0" fmla="*/ 3241742 h 3241742"/>
                    <a:gd name="connsiteX1" fmla="*/ 2189273 w 2189273"/>
                    <a:gd name="connsiteY1" fmla="*/ 0 h 3241742"/>
                    <a:gd name="connsiteX0" fmla="*/ 284839 w 2181896"/>
                    <a:gd name="connsiteY0" fmla="*/ 3242342 h 3242342"/>
                    <a:gd name="connsiteX1" fmla="*/ 2181896 w 2181896"/>
                    <a:gd name="connsiteY1" fmla="*/ 600 h 3242342"/>
                    <a:gd name="connsiteX0" fmla="*/ 276072 w 2173129"/>
                    <a:gd name="connsiteY0" fmla="*/ 3241742 h 3241742"/>
                    <a:gd name="connsiteX1" fmla="*/ 2173129 w 2173129"/>
                    <a:gd name="connsiteY1" fmla="*/ 0 h 3241742"/>
                    <a:gd name="connsiteX0" fmla="*/ 295965 w 2193022"/>
                    <a:gd name="connsiteY0" fmla="*/ 3241742 h 3241742"/>
                    <a:gd name="connsiteX1" fmla="*/ 2193022 w 2193022"/>
                    <a:gd name="connsiteY1" fmla="*/ 0 h 32417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193022" h="3241742">
                      <a:moveTo>
                        <a:pt x="295965" y="3241742"/>
                      </a:moveTo>
                      <a:cubicBezTo>
                        <a:pt x="-571630" y="1640125"/>
                        <a:pt x="590822" y="45830"/>
                        <a:pt x="2193022" y="0"/>
                      </a:cubicBezTo>
                    </a:path>
                  </a:pathLst>
                </a:custGeom>
                <a:noFill/>
                <a:ln w="12700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 dirty="0">
                    <a:solidFill>
                      <a:srgbClr val="B2015C"/>
                    </a:solidFill>
                  </a:endParaRPr>
                </a:p>
              </p:txBody>
            </p:sp>
            <p:sp>
              <p:nvSpPr>
                <p:cNvPr id="39" name="Oval 23"/>
                <p:cNvSpPr/>
                <p:nvPr/>
              </p:nvSpPr>
              <p:spPr bwMode="gray">
                <a:xfrm rot="7180282">
                  <a:off x="4612010" y="1316722"/>
                  <a:ext cx="1980000" cy="3103879"/>
                </a:xfrm>
                <a:custGeom>
                  <a:avLst/>
                  <a:gdLst>
                    <a:gd name="connsiteX0" fmla="*/ 2211537 w 2302977"/>
                    <a:gd name="connsiteY0" fmla="*/ 4517128 h 4608568"/>
                    <a:gd name="connsiteX1" fmla="*/ 0 w 2302977"/>
                    <a:gd name="connsiteY1" fmla="*/ 2258564 h 4608568"/>
                    <a:gd name="connsiteX2" fmla="*/ 2211537 w 2302977"/>
                    <a:gd name="connsiteY2" fmla="*/ 0 h 4608568"/>
                    <a:gd name="connsiteX3" fmla="*/ 2302977 w 2302977"/>
                    <a:gd name="connsiteY3" fmla="*/ 4608568 h 4608568"/>
                    <a:gd name="connsiteX0" fmla="*/ 2211537 w 2211537"/>
                    <a:gd name="connsiteY0" fmla="*/ 4517128 h 4517128"/>
                    <a:gd name="connsiteX1" fmla="*/ 0 w 2211537"/>
                    <a:gd name="connsiteY1" fmla="*/ 2258564 h 4517128"/>
                    <a:gd name="connsiteX2" fmla="*/ 2211537 w 2211537"/>
                    <a:gd name="connsiteY2" fmla="*/ 0 h 4517128"/>
                    <a:gd name="connsiteX0" fmla="*/ 2382039 w 2382039"/>
                    <a:gd name="connsiteY0" fmla="*/ 4517128 h 4517128"/>
                    <a:gd name="connsiteX1" fmla="*/ 398732 w 2382039"/>
                    <a:gd name="connsiteY1" fmla="*/ 3264341 h 4517128"/>
                    <a:gd name="connsiteX2" fmla="*/ 170502 w 2382039"/>
                    <a:gd name="connsiteY2" fmla="*/ 2258564 h 4517128"/>
                    <a:gd name="connsiteX3" fmla="*/ 2382039 w 2382039"/>
                    <a:gd name="connsiteY3" fmla="*/ 0 h 4517128"/>
                    <a:gd name="connsiteX0" fmla="*/ 2319285 w 2319285"/>
                    <a:gd name="connsiteY0" fmla="*/ 4517128 h 4517128"/>
                    <a:gd name="connsiteX1" fmla="*/ 335978 w 2319285"/>
                    <a:gd name="connsiteY1" fmla="*/ 3264341 h 4517128"/>
                    <a:gd name="connsiteX2" fmla="*/ 107748 w 2319285"/>
                    <a:gd name="connsiteY2" fmla="*/ 2258564 h 4517128"/>
                    <a:gd name="connsiteX3" fmla="*/ 2319285 w 2319285"/>
                    <a:gd name="connsiteY3" fmla="*/ 0 h 4517128"/>
                    <a:gd name="connsiteX0" fmla="*/ 2212720 w 2212720"/>
                    <a:gd name="connsiteY0" fmla="*/ 4517128 h 4517128"/>
                    <a:gd name="connsiteX1" fmla="*/ 229413 w 2212720"/>
                    <a:gd name="connsiteY1" fmla="*/ 3264341 h 4517128"/>
                    <a:gd name="connsiteX2" fmla="*/ 1183 w 2212720"/>
                    <a:gd name="connsiteY2" fmla="*/ 2258564 h 4517128"/>
                    <a:gd name="connsiteX3" fmla="*/ 2212720 w 2212720"/>
                    <a:gd name="connsiteY3" fmla="*/ 0 h 4517128"/>
                    <a:gd name="connsiteX0" fmla="*/ 2213305 w 2213305"/>
                    <a:gd name="connsiteY0" fmla="*/ 4517128 h 4517128"/>
                    <a:gd name="connsiteX1" fmla="*/ 229998 w 2213305"/>
                    <a:gd name="connsiteY1" fmla="*/ 3264341 h 4517128"/>
                    <a:gd name="connsiteX2" fmla="*/ 1768 w 2213305"/>
                    <a:gd name="connsiteY2" fmla="*/ 2258564 h 4517128"/>
                    <a:gd name="connsiteX3" fmla="*/ 2213305 w 2213305"/>
                    <a:gd name="connsiteY3" fmla="*/ 0 h 4517128"/>
                    <a:gd name="connsiteX0" fmla="*/ 229998 w 2213305"/>
                    <a:gd name="connsiteY0" fmla="*/ 3264341 h 3264341"/>
                    <a:gd name="connsiteX1" fmla="*/ 1768 w 2213305"/>
                    <a:gd name="connsiteY1" fmla="*/ 2258564 h 3264341"/>
                    <a:gd name="connsiteX2" fmla="*/ 2213305 w 2213305"/>
                    <a:gd name="connsiteY2" fmla="*/ 0 h 3264341"/>
                    <a:gd name="connsiteX0" fmla="*/ 229998 w 2213305"/>
                    <a:gd name="connsiteY0" fmla="*/ 3264341 h 3264341"/>
                    <a:gd name="connsiteX1" fmla="*/ 1768 w 2213305"/>
                    <a:gd name="connsiteY1" fmla="*/ 2258564 h 3264341"/>
                    <a:gd name="connsiteX2" fmla="*/ 2213305 w 2213305"/>
                    <a:gd name="connsiteY2" fmla="*/ 0 h 3264341"/>
                    <a:gd name="connsiteX0" fmla="*/ 229413 w 2212720"/>
                    <a:gd name="connsiteY0" fmla="*/ 3264341 h 3264675"/>
                    <a:gd name="connsiteX1" fmla="*/ 1183 w 2212720"/>
                    <a:gd name="connsiteY1" fmla="*/ 2258564 h 3264675"/>
                    <a:gd name="connsiteX2" fmla="*/ 2212720 w 2212720"/>
                    <a:gd name="connsiteY2" fmla="*/ 0 h 3264675"/>
                    <a:gd name="connsiteX0" fmla="*/ 229413 w 2212720"/>
                    <a:gd name="connsiteY0" fmla="*/ 3264341 h 3264341"/>
                    <a:gd name="connsiteX1" fmla="*/ 1183 w 2212720"/>
                    <a:gd name="connsiteY1" fmla="*/ 2258564 h 3264341"/>
                    <a:gd name="connsiteX2" fmla="*/ 2212720 w 2212720"/>
                    <a:gd name="connsiteY2" fmla="*/ 0 h 3264341"/>
                    <a:gd name="connsiteX0" fmla="*/ 254076 w 2237383"/>
                    <a:gd name="connsiteY0" fmla="*/ 3264341 h 3264341"/>
                    <a:gd name="connsiteX1" fmla="*/ 25846 w 2237383"/>
                    <a:gd name="connsiteY1" fmla="*/ 2258564 h 3264341"/>
                    <a:gd name="connsiteX2" fmla="*/ 2237383 w 2237383"/>
                    <a:gd name="connsiteY2" fmla="*/ 0 h 3264341"/>
                    <a:gd name="connsiteX0" fmla="*/ 368328 w 2351635"/>
                    <a:gd name="connsiteY0" fmla="*/ 3264341 h 3264341"/>
                    <a:gd name="connsiteX1" fmla="*/ 140098 w 2351635"/>
                    <a:gd name="connsiteY1" fmla="*/ 2258564 h 3264341"/>
                    <a:gd name="connsiteX2" fmla="*/ 2351635 w 2351635"/>
                    <a:gd name="connsiteY2" fmla="*/ 0 h 3264341"/>
                    <a:gd name="connsiteX0" fmla="*/ 229448 w 2212755"/>
                    <a:gd name="connsiteY0" fmla="*/ 3264341 h 3264341"/>
                    <a:gd name="connsiteX1" fmla="*/ 1218 w 2212755"/>
                    <a:gd name="connsiteY1" fmla="*/ 2258564 h 3264341"/>
                    <a:gd name="connsiteX2" fmla="*/ 2212755 w 2212755"/>
                    <a:gd name="connsiteY2" fmla="*/ 0 h 3264341"/>
                    <a:gd name="connsiteX0" fmla="*/ 403829 w 2300886"/>
                    <a:gd name="connsiteY0" fmla="*/ 3241742 h 3241742"/>
                    <a:gd name="connsiteX1" fmla="*/ 89349 w 2300886"/>
                    <a:gd name="connsiteY1" fmla="*/ 2258564 h 3241742"/>
                    <a:gd name="connsiteX2" fmla="*/ 2300886 w 2300886"/>
                    <a:gd name="connsiteY2" fmla="*/ 0 h 3241742"/>
                    <a:gd name="connsiteX0" fmla="*/ 0 w 1897057"/>
                    <a:gd name="connsiteY0" fmla="*/ 3241742 h 3241742"/>
                    <a:gd name="connsiteX1" fmla="*/ 1897057 w 1897057"/>
                    <a:gd name="connsiteY1" fmla="*/ 0 h 3241742"/>
                    <a:gd name="connsiteX0" fmla="*/ 241491 w 2138548"/>
                    <a:gd name="connsiteY0" fmla="*/ 3241742 h 3241742"/>
                    <a:gd name="connsiteX1" fmla="*/ 2138548 w 2138548"/>
                    <a:gd name="connsiteY1" fmla="*/ 0 h 3241742"/>
                    <a:gd name="connsiteX0" fmla="*/ 335592 w 2232649"/>
                    <a:gd name="connsiteY0" fmla="*/ 3241742 h 3241742"/>
                    <a:gd name="connsiteX1" fmla="*/ 2232649 w 2232649"/>
                    <a:gd name="connsiteY1" fmla="*/ 0 h 3241742"/>
                    <a:gd name="connsiteX0" fmla="*/ 292216 w 2189273"/>
                    <a:gd name="connsiteY0" fmla="*/ 3241742 h 3241742"/>
                    <a:gd name="connsiteX1" fmla="*/ 2189273 w 2189273"/>
                    <a:gd name="connsiteY1" fmla="*/ 0 h 3241742"/>
                    <a:gd name="connsiteX0" fmla="*/ 284839 w 2181896"/>
                    <a:gd name="connsiteY0" fmla="*/ 3242342 h 3242342"/>
                    <a:gd name="connsiteX1" fmla="*/ 2181896 w 2181896"/>
                    <a:gd name="connsiteY1" fmla="*/ 600 h 3242342"/>
                    <a:gd name="connsiteX0" fmla="*/ 276072 w 2173129"/>
                    <a:gd name="connsiteY0" fmla="*/ 3241742 h 3241742"/>
                    <a:gd name="connsiteX1" fmla="*/ 2173129 w 2173129"/>
                    <a:gd name="connsiteY1" fmla="*/ 0 h 3241742"/>
                    <a:gd name="connsiteX0" fmla="*/ 295965 w 2193022"/>
                    <a:gd name="connsiteY0" fmla="*/ 3241742 h 3241742"/>
                    <a:gd name="connsiteX1" fmla="*/ 2193022 w 2193022"/>
                    <a:gd name="connsiteY1" fmla="*/ 0 h 3241742"/>
                    <a:gd name="connsiteX0" fmla="*/ 258627 w 2155684"/>
                    <a:gd name="connsiteY0" fmla="*/ 3241742 h 3241742"/>
                    <a:gd name="connsiteX1" fmla="*/ 2155684 w 2155684"/>
                    <a:gd name="connsiteY1" fmla="*/ 0 h 3241742"/>
                    <a:gd name="connsiteX0" fmla="*/ 283452 w 2008316"/>
                    <a:gd name="connsiteY0" fmla="*/ 3216268 h 3216268"/>
                    <a:gd name="connsiteX1" fmla="*/ 2008317 w 2008316"/>
                    <a:gd name="connsiteY1" fmla="*/ 0 h 3216268"/>
                    <a:gd name="connsiteX0" fmla="*/ 280189 w 2026178"/>
                    <a:gd name="connsiteY0" fmla="*/ 3196607 h 3196607"/>
                    <a:gd name="connsiteX1" fmla="*/ 2026177 w 2026178"/>
                    <a:gd name="connsiteY1" fmla="*/ 0 h 3196607"/>
                    <a:gd name="connsiteX0" fmla="*/ 259797 w 2005785"/>
                    <a:gd name="connsiteY0" fmla="*/ 3196607 h 3196607"/>
                    <a:gd name="connsiteX1" fmla="*/ 2005785 w 2005785"/>
                    <a:gd name="connsiteY1" fmla="*/ 0 h 3196607"/>
                    <a:gd name="connsiteX0" fmla="*/ 297013 w 2043001"/>
                    <a:gd name="connsiteY0" fmla="*/ 3196607 h 3196607"/>
                    <a:gd name="connsiteX1" fmla="*/ 2043001 w 2043001"/>
                    <a:gd name="connsiteY1" fmla="*/ 0 h 3196607"/>
                    <a:gd name="connsiteX0" fmla="*/ 251979 w 1997967"/>
                    <a:gd name="connsiteY0" fmla="*/ 3196607 h 3196607"/>
                    <a:gd name="connsiteX1" fmla="*/ 1997967 w 1997967"/>
                    <a:gd name="connsiteY1" fmla="*/ 0 h 31966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997967" h="3196607">
                      <a:moveTo>
                        <a:pt x="251979" y="3196607"/>
                      </a:moveTo>
                      <a:cubicBezTo>
                        <a:pt x="-505572" y="1701370"/>
                        <a:pt x="552269" y="29465"/>
                        <a:pt x="1997967" y="0"/>
                      </a:cubicBezTo>
                    </a:path>
                  </a:pathLst>
                </a:custGeom>
                <a:noFill/>
                <a:ln w="12700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 dirty="0">
                    <a:solidFill>
                      <a:srgbClr val="B2015C"/>
                    </a:solidFill>
                  </a:endParaRPr>
                </a:p>
              </p:txBody>
            </p:sp>
            <p:sp>
              <p:nvSpPr>
                <p:cNvPr id="38" name="Oval 23"/>
                <p:cNvSpPr/>
                <p:nvPr/>
              </p:nvSpPr>
              <p:spPr bwMode="gray">
                <a:xfrm>
                  <a:off x="2436121" y="1460918"/>
                  <a:ext cx="2073709" cy="3046526"/>
                </a:xfrm>
                <a:custGeom>
                  <a:avLst/>
                  <a:gdLst>
                    <a:gd name="connsiteX0" fmla="*/ 2211537 w 2302977"/>
                    <a:gd name="connsiteY0" fmla="*/ 4517128 h 4608568"/>
                    <a:gd name="connsiteX1" fmla="*/ 0 w 2302977"/>
                    <a:gd name="connsiteY1" fmla="*/ 2258564 h 4608568"/>
                    <a:gd name="connsiteX2" fmla="*/ 2211537 w 2302977"/>
                    <a:gd name="connsiteY2" fmla="*/ 0 h 4608568"/>
                    <a:gd name="connsiteX3" fmla="*/ 2302977 w 2302977"/>
                    <a:gd name="connsiteY3" fmla="*/ 4608568 h 4608568"/>
                    <a:gd name="connsiteX0" fmla="*/ 2211537 w 2211537"/>
                    <a:gd name="connsiteY0" fmla="*/ 4517128 h 4517128"/>
                    <a:gd name="connsiteX1" fmla="*/ 0 w 2211537"/>
                    <a:gd name="connsiteY1" fmla="*/ 2258564 h 4517128"/>
                    <a:gd name="connsiteX2" fmla="*/ 2211537 w 2211537"/>
                    <a:gd name="connsiteY2" fmla="*/ 0 h 4517128"/>
                    <a:gd name="connsiteX0" fmla="*/ 2382039 w 2382039"/>
                    <a:gd name="connsiteY0" fmla="*/ 4517128 h 4517128"/>
                    <a:gd name="connsiteX1" fmla="*/ 398732 w 2382039"/>
                    <a:gd name="connsiteY1" fmla="*/ 3264341 h 4517128"/>
                    <a:gd name="connsiteX2" fmla="*/ 170502 w 2382039"/>
                    <a:gd name="connsiteY2" fmla="*/ 2258564 h 4517128"/>
                    <a:gd name="connsiteX3" fmla="*/ 2382039 w 2382039"/>
                    <a:gd name="connsiteY3" fmla="*/ 0 h 4517128"/>
                    <a:gd name="connsiteX0" fmla="*/ 2319285 w 2319285"/>
                    <a:gd name="connsiteY0" fmla="*/ 4517128 h 4517128"/>
                    <a:gd name="connsiteX1" fmla="*/ 335978 w 2319285"/>
                    <a:gd name="connsiteY1" fmla="*/ 3264341 h 4517128"/>
                    <a:gd name="connsiteX2" fmla="*/ 107748 w 2319285"/>
                    <a:gd name="connsiteY2" fmla="*/ 2258564 h 4517128"/>
                    <a:gd name="connsiteX3" fmla="*/ 2319285 w 2319285"/>
                    <a:gd name="connsiteY3" fmla="*/ 0 h 4517128"/>
                    <a:gd name="connsiteX0" fmla="*/ 2212720 w 2212720"/>
                    <a:gd name="connsiteY0" fmla="*/ 4517128 h 4517128"/>
                    <a:gd name="connsiteX1" fmla="*/ 229413 w 2212720"/>
                    <a:gd name="connsiteY1" fmla="*/ 3264341 h 4517128"/>
                    <a:gd name="connsiteX2" fmla="*/ 1183 w 2212720"/>
                    <a:gd name="connsiteY2" fmla="*/ 2258564 h 4517128"/>
                    <a:gd name="connsiteX3" fmla="*/ 2212720 w 2212720"/>
                    <a:gd name="connsiteY3" fmla="*/ 0 h 4517128"/>
                    <a:gd name="connsiteX0" fmla="*/ 2213305 w 2213305"/>
                    <a:gd name="connsiteY0" fmla="*/ 4517128 h 4517128"/>
                    <a:gd name="connsiteX1" fmla="*/ 229998 w 2213305"/>
                    <a:gd name="connsiteY1" fmla="*/ 3264341 h 4517128"/>
                    <a:gd name="connsiteX2" fmla="*/ 1768 w 2213305"/>
                    <a:gd name="connsiteY2" fmla="*/ 2258564 h 4517128"/>
                    <a:gd name="connsiteX3" fmla="*/ 2213305 w 2213305"/>
                    <a:gd name="connsiteY3" fmla="*/ 0 h 4517128"/>
                    <a:gd name="connsiteX0" fmla="*/ 229998 w 2213305"/>
                    <a:gd name="connsiteY0" fmla="*/ 3264341 h 3264341"/>
                    <a:gd name="connsiteX1" fmla="*/ 1768 w 2213305"/>
                    <a:gd name="connsiteY1" fmla="*/ 2258564 h 3264341"/>
                    <a:gd name="connsiteX2" fmla="*/ 2213305 w 2213305"/>
                    <a:gd name="connsiteY2" fmla="*/ 0 h 3264341"/>
                    <a:gd name="connsiteX0" fmla="*/ 229998 w 2213305"/>
                    <a:gd name="connsiteY0" fmla="*/ 3264341 h 3264341"/>
                    <a:gd name="connsiteX1" fmla="*/ 1768 w 2213305"/>
                    <a:gd name="connsiteY1" fmla="*/ 2258564 h 3264341"/>
                    <a:gd name="connsiteX2" fmla="*/ 2213305 w 2213305"/>
                    <a:gd name="connsiteY2" fmla="*/ 0 h 3264341"/>
                    <a:gd name="connsiteX0" fmla="*/ 229413 w 2212720"/>
                    <a:gd name="connsiteY0" fmla="*/ 3264341 h 3264675"/>
                    <a:gd name="connsiteX1" fmla="*/ 1183 w 2212720"/>
                    <a:gd name="connsiteY1" fmla="*/ 2258564 h 3264675"/>
                    <a:gd name="connsiteX2" fmla="*/ 2212720 w 2212720"/>
                    <a:gd name="connsiteY2" fmla="*/ 0 h 3264675"/>
                    <a:gd name="connsiteX0" fmla="*/ 229413 w 2212720"/>
                    <a:gd name="connsiteY0" fmla="*/ 3264341 h 3264341"/>
                    <a:gd name="connsiteX1" fmla="*/ 1183 w 2212720"/>
                    <a:gd name="connsiteY1" fmla="*/ 2258564 h 3264341"/>
                    <a:gd name="connsiteX2" fmla="*/ 2212720 w 2212720"/>
                    <a:gd name="connsiteY2" fmla="*/ 0 h 3264341"/>
                    <a:gd name="connsiteX0" fmla="*/ 254076 w 2237383"/>
                    <a:gd name="connsiteY0" fmla="*/ 3264341 h 3264341"/>
                    <a:gd name="connsiteX1" fmla="*/ 25846 w 2237383"/>
                    <a:gd name="connsiteY1" fmla="*/ 2258564 h 3264341"/>
                    <a:gd name="connsiteX2" fmla="*/ 2237383 w 2237383"/>
                    <a:gd name="connsiteY2" fmla="*/ 0 h 3264341"/>
                    <a:gd name="connsiteX0" fmla="*/ 368328 w 2351635"/>
                    <a:gd name="connsiteY0" fmla="*/ 3264341 h 3264341"/>
                    <a:gd name="connsiteX1" fmla="*/ 140098 w 2351635"/>
                    <a:gd name="connsiteY1" fmla="*/ 2258564 h 3264341"/>
                    <a:gd name="connsiteX2" fmla="*/ 2351635 w 2351635"/>
                    <a:gd name="connsiteY2" fmla="*/ 0 h 3264341"/>
                    <a:gd name="connsiteX0" fmla="*/ 229448 w 2212755"/>
                    <a:gd name="connsiteY0" fmla="*/ 3264341 h 3264341"/>
                    <a:gd name="connsiteX1" fmla="*/ 1218 w 2212755"/>
                    <a:gd name="connsiteY1" fmla="*/ 2258564 h 3264341"/>
                    <a:gd name="connsiteX2" fmla="*/ 2212755 w 2212755"/>
                    <a:gd name="connsiteY2" fmla="*/ 0 h 3264341"/>
                    <a:gd name="connsiteX0" fmla="*/ 229448 w 2212755"/>
                    <a:gd name="connsiteY0" fmla="*/ 3264341 h 3264341"/>
                    <a:gd name="connsiteX1" fmla="*/ 1218 w 2212755"/>
                    <a:gd name="connsiteY1" fmla="*/ 2258564 h 3264341"/>
                    <a:gd name="connsiteX2" fmla="*/ 2212755 w 2212755"/>
                    <a:gd name="connsiteY2" fmla="*/ 0 h 32643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12755" h="3264341">
                      <a:moveTo>
                        <a:pt x="229448" y="3264341"/>
                      </a:moveTo>
                      <a:cubicBezTo>
                        <a:pt x="220232" y="3243693"/>
                        <a:pt x="22555" y="2885283"/>
                        <a:pt x="1218" y="2258564"/>
                      </a:cubicBezTo>
                      <a:cubicBezTo>
                        <a:pt x="-40328" y="1038253"/>
                        <a:pt x="986851" y="24399"/>
                        <a:pt x="2212755" y="0"/>
                      </a:cubicBezTo>
                    </a:path>
                  </a:pathLst>
                </a:custGeom>
                <a:noFill/>
                <a:ln w="127000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 dirty="0">
                    <a:solidFill>
                      <a:srgbClr val="B2015C"/>
                    </a:solidFill>
                  </a:endParaRPr>
                </a:p>
              </p:txBody>
            </p:sp>
          </p:grpSp>
        </p:grpSp>
        <p:sp>
          <p:nvSpPr>
            <p:cNvPr id="40" name="TextBox 39"/>
            <p:cNvSpPr txBox="1"/>
            <p:nvPr/>
          </p:nvSpPr>
          <p:spPr bwMode="gray">
            <a:xfrm>
              <a:off x="4796603" y="2680165"/>
              <a:ext cx="1435026" cy="58966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3600" b="1" dirty="0">
                  <a:solidFill>
                    <a:srgbClr val="FFFFFF"/>
                  </a:solidFill>
                </a:rPr>
                <a:t>Recruit</a:t>
              </a:r>
            </a:p>
          </p:txBody>
        </p:sp>
        <p:sp>
          <p:nvSpPr>
            <p:cNvPr id="41" name="TextBox 40"/>
            <p:cNvSpPr txBox="1"/>
            <p:nvPr/>
          </p:nvSpPr>
          <p:spPr bwMode="gray">
            <a:xfrm>
              <a:off x="2756744" y="2680166"/>
              <a:ext cx="1432462" cy="50244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3600" b="1" dirty="0">
                  <a:solidFill>
                    <a:srgbClr val="FFFFFF"/>
                  </a:solidFill>
                </a:rPr>
                <a:t>Retain</a:t>
              </a:r>
            </a:p>
          </p:txBody>
        </p:sp>
        <p:sp>
          <p:nvSpPr>
            <p:cNvPr id="37" name="TextBox 36"/>
            <p:cNvSpPr txBox="1"/>
            <p:nvPr/>
          </p:nvSpPr>
          <p:spPr bwMode="gray">
            <a:xfrm>
              <a:off x="3724379" y="4414855"/>
              <a:ext cx="1663734" cy="62646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3600" b="1" dirty="0">
                  <a:solidFill>
                    <a:srgbClr val="FFFFFF"/>
                  </a:solidFill>
                </a:rPr>
                <a:t>Reward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041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66"/>
          <a:stretch/>
        </p:blipFill>
        <p:spPr bwMode="gray">
          <a:xfrm>
            <a:off x="402673" y="1889125"/>
            <a:ext cx="8340725" cy="417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8" name="Group 237"/>
          <p:cNvGrpSpPr/>
          <p:nvPr/>
        </p:nvGrpSpPr>
        <p:grpSpPr bwMode="gray">
          <a:xfrm>
            <a:off x="378032" y="1830609"/>
            <a:ext cx="8368128" cy="3788619"/>
            <a:chOff x="378032" y="1830609"/>
            <a:chExt cx="8368128" cy="3788619"/>
          </a:xfrm>
        </p:grpSpPr>
        <p:grpSp>
          <p:nvGrpSpPr>
            <p:cNvPr id="239" name="Group 238"/>
            <p:cNvGrpSpPr/>
            <p:nvPr/>
          </p:nvGrpSpPr>
          <p:grpSpPr bwMode="gray">
            <a:xfrm>
              <a:off x="387971" y="1870514"/>
              <a:ext cx="864000" cy="864000"/>
              <a:chOff x="387971" y="1870514"/>
              <a:chExt cx="864000" cy="864000"/>
            </a:xfrm>
          </p:grpSpPr>
          <p:sp>
            <p:nvSpPr>
              <p:cNvPr id="253" name="Oval 252"/>
              <p:cNvSpPr/>
              <p:nvPr/>
            </p:nvSpPr>
            <p:spPr bwMode="gray">
              <a:xfrm>
                <a:off x="487017" y="1987826"/>
                <a:ext cx="665908" cy="6659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 dirty="0">
                  <a:solidFill>
                    <a:srgbClr val="B2015C"/>
                  </a:solidFill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 bwMode="gray">
              <a:xfrm>
                <a:off x="387971" y="1870514"/>
                <a:ext cx="864000" cy="86400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0" rIns="91440" bIns="540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7200" b="1" dirty="0">
                    <a:solidFill>
                      <a:srgbClr val="62BD19"/>
                    </a:solidFill>
                  </a:rPr>
                  <a:t>+</a:t>
                </a:r>
              </a:p>
            </p:txBody>
          </p:sp>
        </p:grpSp>
        <p:grpSp>
          <p:nvGrpSpPr>
            <p:cNvPr id="240" name="Group 239"/>
            <p:cNvGrpSpPr/>
            <p:nvPr/>
          </p:nvGrpSpPr>
          <p:grpSpPr bwMode="gray">
            <a:xfrm>
              <a:off x="378032" y="3714343"/>
              <a:ext cx="864000" cy="864000"/>
              <a:chOff x="387971" y="1840697"/>
              <a:chExt cx="864000" cy="864000"/>
            </a:xfrm>
          </p:grpSpPr>
          <p:sp>
            <p:nvSpPr>
              <p:cNvPr id="251" name="Oval 250"/>
              <p:cNvSpPr/>
              <p:nvPr/>
            </p:nvSpPr>
            <p:spPr bwMode="gray">
              <a:xfrm>
                <a:off x="487017" y="1987826"/>
                <a:ext cx="665908" cy="6659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 dirty="0">
                  <a:solidFill>
                    <a:srgbClr val="B2015C"/>
                  </a:solidFill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 bwMode="gray">
              <a:xfrm>
                <a:off x="387971" y="1840697"/>
                <a:ext cx="864000" cy="86400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0" rIns="91440" bIns="540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7200" b="1" dirty="0">
                    <a:solidFill>
                      <a:srgbClr val="00A7D4"/>
                    </a:solidFill>
                  </a:rPr>
                  <a:t>-</a:t>
                </a:r>
              </a:p>
            </p:txBody>
          </p:sp>
        </p:grpSp>
        <p:grpSp>
          <p:nvGrpSpPr>
            <p:cNvPr id="241" name="Group 240"/>
            <p:cNvGrpSpPr/>
            <p:nvPr/>
          </p:nvGrpSpPr>
          <p:grpSpPr bwMode="gray">
            <a:xfrm>
              <a:off x="4573040" y="1830609"/>
              <a:ext cx="864000" cy="864000"/>
              <a:chOff x="387971" y="1840697"/>
              <a:chExt cx="864000" cy="864000"/>
            </a:xfrm>
          </p:grpSpPr>
          <p:sp>
            <p:nvSpPr>
              <p:cNvPr id="249" name="Oval 248"/>
              <p:cNvSpPr/>
              <p:nvPr/>
            </p:nvSpPr>
            <p:spPr bwMode="gray">
              <a:xfrm>
                <a:off x="487017" y="1987826"/>
                <a:ext cx="665908" cy="6659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 dirty="0">
                  <a:solidFill>
                    <a:srgbClr val="B2015C"/>
                  </a:solidFill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 bwMode="gray">
              <a:xfrm>
                <a:off x="387971" y="1840697"/>
                <a:ext cx="864000" cy="86400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0" rIns="91440" bIns="540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7200" b="1" dirty="0">
                    <a:solidFill>
                      <a:srgbClr val="00A7D4"/>
                    </a:solidFill>
                  </a:rPr>
                  <a:t>-</a:t>
                </a:r>
              </a:p>
            </p:txBody>
          </p:sp>
        </p:grpSp>
        <p:grpSp>
          <p:nvGrpSpPr>
            <p:cNvPr id="242" name="Group 241"/>
            <p:cNvGrpSpPr/>
            <p:nvPr/>
          </p:nvGrpSpPr>
          <p:grpSpPr bwMode="gray">
            <a:xfrm>
              <a:off x="4563445" y="3742892"/>
              <a:ext cx="864000" cy="864000"/>
              <a:chOff x="387971" y="1870514"/>
              <a:chExt cx="864000" cy="864000"/>
            </a:xfrm>
          </p:grpSpPr>
          <p:sp>
            <p:nvSpPr>
              <p:cNvPr id="247" name="Oval 246"/>
              <p:cNvSpPr/>
              <p:nvPr/>
            </p:nvSpPr>
            <p:spPr bwMode="gray">
              <a:xfrm>
                <a:off x="487017" y="1987826"/>
                <a:ext cx="665908" cy="665908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 dirty="0">
                  <a:solidFill>
                    <a:srgbClr val="B2015C"/>
                  </a:solidFill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 bwMode="gray">
              <a:xfrm>
                <a:off x="387971" y="1870514"/>
                <a:ext cx="864000" cy="86400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0" rIns="91440" bIns="540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7200" b="1" dirty="0">
                    <a:solidFill>
                      <a:srgbClr val="62BD19"/>
                    </a:solidFill>
                  </a:rPr>
                  <a:t>+</a:t>
                </a:r>
              </a:p>
            </p:txBody>
          </p:sp>
        </p:grpSp>
        <p:sp>
          <p:nvSpPr>
            <p:cNvPr id="243" name="Rectangle 242"/>
            <p:cNvSpPr/>
            <p:nvPr/>
          </p:nvSpPr>
          <p:spPr bwMode="gray">
            <a:xfrm>
              <a:off x="407021" y="1889125"/>
              <a:ext cx="4140000" cy="1836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2800" b="1" dirty="0">
                  <a:solidFill>
                    <a:srgbClr val="FFFFFF"/>
                  </a:solidFill>
                </a:rPr>
                <a:t>Add value</a:t>
              </a:r>
            </a:p>
          </p:txBody>
        </p:sp>
        <p:sp>
          <p:nvSpPr>
            <p:cNvPr id="244" name="Rectangle 243"/>
            <p:cNvSpPr/>
            <p:nvPr/>
          </p:nvSpPr>
          <p:spPr bwMode="gray">
            <a:xfrm>
              <a:off x="4597481" y="1889124"/>
              <a:ext cx="4148679" cy="1836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2800" b="1" dirty="0">
                  <a:solidFill>
                    <a:srgbClr val="FFFFFF"/>
                  </a:solidFill>
                </a:rPr>
                <a:t>Reduce risk</a:t>
              </a:r>
            </a:p>
          </p:txBody>
        </p:sp>
        <p:sp>
          <p:nvSpPr>
            <p:cNvPr id="245" name="Rectangle 244"/>
            <p:cNvSpPr/>
            <p:nvPr/>
          </p:nvSpPr>
          <p:spPr bwMode="gray">
            <a:xfrm>
              <a:off x="407020" y="3783228"/>
              <a:ext cx="4140000" cy="1836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4680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2800" b="1" dirty="0">
                  <a:solidFill>
                    <a:srgbClr val="FFFFFF"/>
                  </a:solidFill>
                </a:rPr>
                <a:t>Cut</a:t>
              </a:r>
              <a:br>
                <a:rPr lang="en-GB" sz="2800" b="1" dirty="0">
                  <a:solidFill>
                    <a:srgbClr val="FFFFFF"/>
                  </a:solidFill>
                </a:rPr>
              </a:br>
              <a:r>
                <a:rPr lang="en-GB" sz="2800" b="1" dirty="0">
                  <a:solidFill>
                    <a:srgbClr val="FFFFFF"/>
                  </a:solidFill>
                </a:rPr>
                <a:t>supply chain     waste</a:t>
              </a:r>
            </a:p>
          </p:txBody>
        </p:sp>
        <p:sp>
          <p:nvSpPr>
            <p:cNvPr id="246" name="Rectangle 245"/>
            <p:cNvSpPr/>
            <p:nvPr/>
          </p:nvSpPr>
          <p:spPr bwMode="gray">
            <a:xfrm>
              <a:off x="4597480" y="3783227"/>
              <a:ext cx="4148679" cy="1836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5400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2800" b="1" dirty="0">
                  <a:solidFill>
                    <a:srgbClr val="FFFFFF"/>
                  </a:solidFill>
                </a:rPr>
                <a:t>Improve reputation</a:t>
              </a:r>
              <a:endParaRPr lang="en-US" sz="28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GB" dirty="0" smtClean="0"/>
              <a:t>People Development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 bwMode="gray"/>
        <p:txBody>
          <a:bodyPr/>
          <a:lstStyle/>
          <a:p>
            <a:r>
              <a:rPr lang="en-GB" dirty="0" smtClean="0"/>
              <a:t>Properly trained, qualified and continually developing procurement staff enable organisations to…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9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135937" cy="1008063"/>
          </a:xfrm>
        </p:spPr>
        <p:txBody>
          <a:bodyPr/>
          <a:lstStyle/>
          <a:p>
            <a:r>
              <a:rPr lang="en-GB" sz="3600" i="1" dirty="0">
                <a:solidFill>
                  <a:srgbClr val="003366"/>
                </a:solidFill>
              </a:rPr>
              <a:t>Procurement People Development</a:t>
            </a:r>
          </a:p>
        </p:txBody>
      </p:sp>
      <p:sp>
        <p:nvSpPr>
          <p:cNvPr id="564231" name="Rectangle 7"/>
          <p:cNvSpPr>
            <a:spLocks noGrp="1" noChangeArrowheads="1"/>
          </p:cNvSpPr>
          <p:nvPr>
            <p:ph idx="1"/>
          </p:nvPr>
        </p:nvSpPr>
        <p:spPr>
          <a:xfrm>
            <a:off x="127000" y="692696"/>
            <a:ext cx="8737600" cy="4844504"/>
          </a:xfrm>
        </p:spPr>
        <p:txBody>
          <a:bodyPr/>
          <a:lstStyle/>
          <a:p>
            <a:pPr marL="457200" lvl="1" indent="0">
              <a:buNone/>
            </a:pPr>
            <a:endParaRPr lang="en-GB" sz="2400" dirty="0"/>
          </a:p>
          <a:p>
            <a:pPr lvl="1"/>
            <a:r>
              <a:rPr lang="en-GB" sz="3000" i="1" dirty="0">
                <a:solidFill>
                  <a:srgbClr val="000000"/>
                </a:solidFill>
              </a:rPr>
              <a:t>Raising the procurement capability across the organisation</a:t>
            </a:r>
          </a:p>
          <a:p>
            <a:pPr lvl="1"/>
            <a:r>
              <a:rPr lang="en-GB" sz="3000" i="1" dirty="0">
                <a:solidFill>
                  <a:srgbClr val="000000"/>
                </a:solidFill>
              </a:rPr>
              <a:t>Providing a framework for People Development</a:t>
            </a:r>
          </a:p>
          <a:p>
            <a:pPr lvl="1"/>
            <a:r>
              <a:rPr lang="en-GB" sz="3000" i="1" dirty="0">
                <a:solidFill>
                  <a:srgbClr val="000000"/>
                </a:solidFill>
              </a:rPr>
              <a:t>Reviewing existing technical competencies, and developing a curriculum of procurement learning and development to meet the needs of our procurement people </a:t>
            </a:r>
            <a:r>
              <a:rPr lang="en-GB" sz="3000" i="1" dirty="0">
                <a:solidFill>
                  <a:srgbClr val="FF3300"/>
                </a:solidFill>
              </a:rPr>
              <a:t>AND OUR CUSTOMERS!</a:t>
            </a:r>
            <a:endParaRPr lang="en-GB" sz="3000" i="1" dirty="0"/>
          </a:p>
          <a:p>
            <a:pPr>
              <a:buFontTx/>
              <a:buNone/>
            </a:pPr>
            <a:endParaRPr lang="en-GB" sz="2400" dirty="0">
              <a:solidFill>
                <a:schemeClr val="accent2"/>
              </a:solidFill>
            </a:endParaRPr>
          </a:p>
        </p:txBody>
      </p:sp>
      <p:pic>
        <p:nvPicPr>
          <p:cNvPr id="564228" name="Picture 4" descr="new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72" r="44041"/>
          <a:stretch>
            <a:fillRect/>
          </a:stretch>
        </p:blipFill>
        <p:spPr bwMode="auto">
          <a:xfrm>
            <a:off x="4140200" y="5157788"/>
            <a:ext cx="1512888" cy="141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4229" name="Picture 5" descr="new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36" r="69055"/>
          <a:stretch>
            <a:fillRect/>
          </a:stretch>
        </p:blipFill>
        <p:spPr bwMode="auto">
          <a:xfrm>
            <a:off x="7667625" y="5157788"/>
            <a:ext cx="96678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4230" name="Picture 6" descr="new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67" t="-15761" r="19055"/>
          <a:stretch>
            <a:fillRect/>
          </a:stretch>
        </p:blipFill>
        <p:spPr bwMode="auto">
          <a:xfrm>
            <a:off x="539750" y="4797425"/>
            <a:ext cx="1476375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12924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64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64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64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64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64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64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64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64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4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Text Box 2"/>
          <p:cNvSpPr txBox="1">
            <a:spLocks noChangeArrowheads="1"/>
          </p:cNvSpPr>
          <p:nvPr/>
        </p:nvSpPr>
        <p:spPr bwMode="auto">
          <a:xfrm>
            <a:off x="323528" y="980728"/>
            <a:ext cx="80772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</a:rPr>
              <a:t>Commercials Skills</a:t>
            </a:r>
          </a:p>
          <a:p>
            <a:pPr lvl="1">
              <a:buFontTx/>
              <a:buChar char="•"/>
            </a:pPr>
            <a:r>
              <a:rPr lang="en-US" sz="2400" i="1" dirty="0">
                <a:solidFill>
                  <a:srgbClr val="003366"/>
                </a:solidFill>
              </a:rPr>
              <a:t>policy, delivery, negotiation, customer relations, supply chain, relationship management, e systems, basic contract law </a:t>
            </a:r>
            <a:r>
              <a:rPr lang="en-US" sz="2400" i="1" dirty="0" err="1" smtClean="0">
                <a:solidFill>
                  <a:srgbClr val="003366"/>
                </a:solidFill>
              </a:rPr>
              <a:t>etc</a:t>
            </a:r>
            <a:endParaRPr lang="en-US" sz="2400" i="1" dirty="0" smtClean="0">
              <a:solidFill>
                <a:srgbClr val="003366"/>
              </a:solidFill>
            </a:endParaRPr>
          </a:p>
          <a:p>
            <a:pPr lvl="1">
              <a:buFontTx/>
              <a:buChar char="•"/>
            </a:pPr>
            <a:r>
              <a:rPr lang="en-US" sz="2400" i="1" dirty="0" smtClean="0">
                <a:solidFill>
                  <a:srgbClr val="003366"/>
                </a:solidFill>
              </a:rPr>
              <a:t>MCIPS as a standard</a:t>
            </a:r>
            <a:endParaRPr lang="en-US" sz="2400" i="1" dirty="0">
              <a:solidFill>
                <a:srgbClr val="003366"/>
              </a:solidFill>
            </a:endParaRPr>
          </a:p>
          <a:p>
            <a:pPr>
              <a:buFontTx/>
              <a:buChar char="•"/>
            </a:pP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rgbClr val="000000"/>
                </a:solidFill>
              </a:rPr>
              <a:t>Financial</a:t>
            </a:r>
          </a:p>
          <a:p>
            <a:pPr>
              <a:buFontTx/>
              <a:buChar char="•"/>
            </a:pPr>
            <a:r>
              <a:rPr lang="en-US" sz="2400" i="1" dirty="0">
                <a:solidFill>
                  <a:srgbClr val="000000"/>
                </a:solidFill>
              </a:rPr>
              <a:t> Project &amp; Process Management</a:t>
            </a:r>
          </a:p>
          <a:p>
            <a:pPr>
              <a:buFontTx/>
              <a:buChar char="•"/>
            </a:pPr>
            <a:r>
              <a:rPr lang="en-US" sz="2400" i="1" dirty="0">
                <a:solidFill>
                  <a:srgbClr val="000000"/>
                </a:solidFill>
              </a:rPr>
              <a:t> People Management</a:t>
            </a:r>
          </a:p>
          <a:p>
            <a:pPr marL="342900" indent="-342900">
              <a:buFontTx/>
              <a:buChar char="•"/>
            </a:pPr>
            <a:r>
              <a:rPr lang="en-US" sz="2400" i="1" dirty="0">
                <a:solidFill>
                  <a:srgbClr val="000000"/>
                </a:solidFill>
              </a:rPr>
              <a:t>Marketing</a:t>
            </a:r>
          </a:p>
          <a:p>
            <a:pPr>
              <a:buFontTx/>
              <a:buChar char="•"/>
            </a:pPr>
            <a:r>
              <a:rPr lang="en-US" sz="2400" i="1" dirty="0">
                <a:solidFill>
                  <a:srgbClr val="000000"/>
                </a:solidFill>
              </a:rPr>
              <a:t> Risk Management</a:t>
            </a:r>
          </a:p>
          <a:p>
            <a:pPr>
              <a:buFontTx/>
              <a:buChar char="•"/>
            </a:pPr>
            <a:r>
              <a:rPr lang="en-US" sz="2400" i="1" dirty="0">
                <a:solidFill>
                  <a:srgbClr val="000000"/>
                </a:solidFill>
              </a:rPr>
              <a:t> </a:t>
            </a:r>
            <a:r>
              <a:rPr lang="en-US" sz="2400" i="1" dirty="0" smtClean="0">
                <a:solidFill>
                  <a:srgbClr val="000000"/>
                </a:solidFill>
              </a:rPr>
              <a:t>Delivery</a:t>
            </a:r>
          </a:p>
          <a:p>
            <a:pPr>
              <a:buFontTx/>
              <a:buChar char="•"/>
            </a:pPr>
            <a:r>
              <a:rPr lang="en-US" sz="2400" i="1" dirty="0" smtClean="0">
                <a:solidFill>
                  <a:srgbClr val="000000"/>
                </a:solidFill>
              </a:rPr>
              <a:t> Ethical</a:t>
            </a:r>
            <a:endParaRPr lang="en-US" sz="2400" i="1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rgbClr val="000000"/>
                </a:solidFill>
              </a:rPr>
              <a:t>Pragmatism!</a:t>
            </a:r>
          </a:p>
        </p:txBody>
      </p:sp>
      <p:graphicFrame>
        <p:nvGraphicFramePr>
          <p:cNvPr id="574467" name="Object 3"/>
          <p:cNvGraphicFramePr>
            <a:graphicFrameLocks noChangeAspect="1"/>
          </p:cNvGraphicFramePr>
          <p:nvPr/>
        </p:nvGraphicFramePr>
        <p:xfrm>
          <a:off x="6732588" y="2924175"/>
          <a:ext cx="2128837" cy="292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Clip" r:id="rId3" imgW="3952800" imgH="3486240" progId="MS_ClipArt_Gallery.2">
                  <p:embed/>
                </p:oleObj>
              </mc:Choice>
              <mc:Fallback>
                <p:oleObj name="Clip" r:id="rId3" imgW="3952800" imgH="34862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2924175"/>
                        <a:ext cx="2128837" cy="292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8313" y="260350"/>
            <a:ext cx="8135937" cy="10080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6pPr>
            <a:lvl7pPr marL="9144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9pPr>
          </a:lstStyle>
          <a:p>
            <a:pPr lvl="0" eaLnBrk="1" fontAlgn="auto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</a:pPr>
            <a:r>
              <a:rPr lang="en-GB" sz="3600" i="1" dirty="0">
                <a:solidFill>
                  <a:srgbClr val="003366"/>
                </a:solidFill>
                <a:latin typeface="+mn-lt"/>
              </a:rPr>
              <a:t>Our People – What Skills?</a:t>
            </a:r>
          </a:p>
        </p:txBody>
      </p:sp>
    </p:spTree>
    <p:extLst>
      <p:ext uri="{BB962C8B-B14F-4D97-AF65-F5344CB8AC3E}">
        <p14:creationId xmlns:p14="http://schemas.microsoft.com/office/powerpoint/2010/main" val="1672566906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4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4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74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74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74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4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74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74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74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4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74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74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74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74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74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74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74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74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74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74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74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74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74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74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People </a:t>
            </a:r>
            <a:r>
              <a:rPr lang="en-GB" dirty="0" smtClean="0"/>
              <a:t>Development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>
                <a:cs typeface="Calibri" pitchFamily="34" charset="0"/>
              </a:rPr>
              <a:t>Routes to </a:t>
            </a:r>
            <a:r>
              <a:rPr lang="en-GB" dirty="0" smtClean="0">
                <a:cs typeface="Calibri" pitchFamily="34" charset="0"/>
              </a:rPr>
              <a:t>MCIPS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gray">
          <a:xfrm>
            <a:off x="403225" y="1543049"/>
            <a:ext cx="8334000" cy="408463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44000" rIns="2700000" bIns="45720" numCol="1" rtlCol="0" anchor="t" anchorCtr="0" compatLnSpc="1">
            <a:prstTxWarp prst="textNoShape">
              <a:avLst/>
            </a:prstTxWarp>
          </a:bodyPr>
          <a:lstStyle/>
          <a:p>
            <a:pPr marL="179387" fontAlgn="base">
              <a:spcBef>
                <a:spcPct val="0"/>
              </a:spcBef>
              <a:spcAft>
                <a:spcPts val="600"/>
              </a:spcAft>
            </a:pPr>
            <a:endParaRPr lang="en-GB" sz="2600" dirty="0">
              <a:solidFill>
                <a:srgbClr val="FFFFFF"/>
              </a:solidFill>
            </a:endParaRPr>
          </a:p>
        </p:txBody>
      </p:sp>
      <p:sp>
        <p:nvSpPr>
          <p:cNvPr id="35" name="Rounded Rectangle 3"/>
          <p:cNvSpPr/>
          <p:nvPr/>
        </p:nvSpPr>
        <p:spPr bwMode="gray">
          <a:xfrm>
            <a:off x="622180" y="4605966"/>
            <a:ext cx="1800000" cy="900000"/>
          </a:xfrm>
          <a:custGeom>
            <a:avLst/>
            <a:gdLst/>
            <a:ahLst/>
            <a:cxnLst/>
            <a:rect l="l" t="t" r="r" b="b"/>
            <a:pathLst>
              <a:path w="1800000" h="1060632">
                <a:moveTo>
                  <a:pt x="887884" y="2"/>
                </a:moveTo>
                <a:cubicBezTo>
                  <a:pt x="899551" y="-128"/>
                  <a:pt x="911269" y="4193"/>
                  <a:pt x="920270" y="12996"/>
                </a:cubicBezTo>
                <a:lnTo>
                  <a:pt x="1086754" y="173207"/>
                </a:lnTo>
                <a:lnTo>
                  <a:pt x="1736761" y="173207"/>
                </a:lnTo>
                <a:cubicBezTo>
                  <a:pt x="1771687" y="173207"/>
                  <a:pt x="1800000" y="201520"/>
                  <a:pt x="1800000" y="236446"/>
                </a:cubicBezTo>
                <a:lnTo>
                  <a:pt x="1800000" y="310313"/>
                </a:lnTo>
                <a:lnTo>
                  <a:pt x="1800000" y="887326"/>
                </a:lnTo>
                <a:lnTo>
                  <a:pt x="1800000" y="997393"/>
                </a:lnTo>
                <a:cubicBezTo>
                  <a:pt x="1800000" y="1032319"/>
                  <a:pt x="1771687" y="1060632"/>
                  <a:pt x="1736761" y="1060632"/>
                </a:cubicBezTo>
                <a:lnTo>
                  <a:pt x="63239" y="1060632"/>
                </a:lnTo>
                <a:cubicBezTo>
                  <a:pt x="28313" y="1060632"/>
                  <a:pt x="0" y="1032319"/>
                  <a:pt x="0" y="997393"/>
                </a:cubicBezTo>
                <a:lnTo>
                  <a:pt x="0" y="887326"/>
                </a:lnTo>
                <a:lnTo>
                  <a:pt x="0" y="310313"/>
                </a:lnTo>
                <a:lnTo>
                  <a:pt x="0" y="236446"/>
                </a:lnTo>
                <a:cubicBezTo>
                  <a:pt x="0" y="201520"/>
                  <a:pt x="28313" y="173207"/>
                  <a:pt x="63239" y="173207"/>
                </a:cubicBezTo>
                <a:lnTo>
                  <a:pt x="699044" y="173207"/>
                </a:lnTo>
                <a:lnTo>
                  <a:pt x="855796" y="13715"/>
                </a:lnTo>
                <a:cubicBezTo>
                  <a:pt x="864599" y="4713"/>
                  <a:pt x="876217" y="132"/>
                  <a:pt x="887884" y="2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44450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lIns="72000" tIns="198000" rIns="36000"/>
          <a:lstStyle/>
          <a:p>
            <a:pPr marL="342900" indent="-342900" fontAlgn="base">
              <a:spcAft>
                <a:spcPts val="300"/>
              </a:spcAft>
            </a:pPr>
            <a:r>
              <a:rPr lang="en-GB" sz="1400" b="1" dirty="0">
                <a:solidFill>
                  <a:srgbClr val="000000"/>
                </a:solidFill>
                <a:cs typeface="Calibri" pitchFamily="34" charset="0"/>
              </a:rPr>
              <a:t>Academic</a:t>
            </a:r>
          </a:p>
          <a:p>
            <a:pPr marL="126000" indent="-126000" fontAlgn="base">
              <a:spcAft>
                <a:spcPct val="0"/>
              </a:spcAft>
              <a:buFont typeface="Arial" pitchFamily="34" charset="0"/>
              <a:buChar char="•"/>
            </a:pPr>
            <a:r>
              <a:rPr lang="en-GB" sz="1200" b="1" dirty="0">
                <a:solidFill>
                  <a:srgbClr val="000000"/>
                </a:solidFill>
                <a:cs typeface="Calibri" pitchFamily="34" charset="0"/>
              </a:rPr>
              <a:t>CIPS Diploma</a:t>
            </a:r>
          </a:p>
        </p:txBody>
      </p:sp>
      <p:sp>
        <p:nvSpPr>
          <p:cNvPr id="13322" name="Line 12"/>
          <p:cNvSpPr>
            <a:spLocks noChangeShapeType="1"/>
          </p:cNvSpPr>
          <p:nvPr/>
        </p:nvSpPr>
        <p:spPr bwMode="auto">
          <a:xfrm>
            <a:off x="6804025" y="2701592"/>
            <a:ext cx="2889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srgbClr val="B2015C"/>
              </a:solidFill>
            </a:endParaRPr>
          </a:p>
        </p:txBody>
      </p:sp>
      <p:sp>
        <p:nvSpPr>
          <p:cNvPr id="13323" name="Line 13"/>
          <p:cNvSpPr>
            <a:spLocks noChangeShapeType="1"/>
          </p:cNvSpPr>
          <p:nvPr/>
        </p:nvSpPr>
        <p:spPr bwMode="auto">
          <a:xfrm>
            <a:off x="6877050" y="2701592"/>
            <a:ext cx="2159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srgbClr val="B2015C"/>
              </a:solidFill>
            </a:endParaRPr>
          </a:p>
        </p:txBody>
      </p:sp>
      <p:sp>
        <p:nvSpPr>
          <p:cNvPr id="31" name="Rounded Rectangle 3"/>
          <p:cNvSpPr/>
          <p:nvPr/>
        </p:nvSpPr>
        <p:spPr bwMode="gray">
          <a:xfrm>
            <a:off x="622180" y="3947164"/>
            <a:ext cx="3825465" cy="558000"/>
          </a:xfrm>
          <a:custGeom>
            <a:avLst/>
            <a:gdLst/>
            <a:ahLst/>
            <a:cxnLst/>
            <a:rect l="l" t="t" r="r" b="b"/>
            <a:pathLst>
              <a:path w="3825465" h="652773">
                <a:moveTo>
                  <a:pt x="887884" y="2"/>
                </a:moveTo>
                <a:cubicBezTo>
                  <a:pt x="899551" y="-128"/>
                  <a:pt x="911269" y="4193"/>
                  <a:pt x="920270" y="12996"/>
                </a:cubicBezTo>
                <a:lnTo>
                  <a:pt x="1086754" y="173207"/>
                </a:lnTo>
                <a:lnTo>
                  <a:pt x="1177304" y="173207"/>
                </a:lnTo>
                <a:lnTo>
                  <a:pt x="1736761" y="173207"/>
                </a:lnTo>
                <a:lnTo>
                  <a:pt x="2088704" y="173207"/>
                </a:lnTo>
                <a:lnTo>
                  <a:pt x="2724509" y="173207"/>
                </a:lnTo>
                <a:lnTo>
                  <a:pt x="2881261" y="13715"/>
                </a:lnTo>
                <a:cubicBezTo>
                  <a:pt x="2890064" y="4713"/>
                  <a:pt x="2901682" y="132"/>
                  <a:pt x="2913349" y="2"/>
                </a:cubicBezTo>
                <a:cubicBezTo>
                  <a:pt x="2925016" y="-128"/>
                  <a:pt x="2936734" y="4193"/>
                  <a:pt x="2945735" y="12996"/>
                </a:cubicBezTo>
                <a:lnTo>
                  <a:pt x="3112219" y="173207"/>
                </a:lnTo>
                <a:lnTo>
                  <a:pt x="3762226" y="173207"/>
                </a:lnTo>
                <a:cubicBezTo>
                  <a:pt x="3797152" y="173207"/>
                  <a:pt x="3825465" y="201520"/>
                  <a:pt x="3825465" y="236446"/>
                </a:cubicBezTo>
                <a:lnTo>
                  <a:pt x="3825465" y="495400"/>
                </a:lnTo>
                <a:lnTo>
                  <a:pt x="3825465" y="589534"/>
                </a:lnTo>
                <a:lnTo>
                  <a:pt x="3825465" y="599847"/>
                </a:lnTo>
                <a:lnTo>
                  <a:pt x="3823383" y="599847"/>
                </a:lnTo>
                <a:cubicBezTo>
                  <a:pt x="3819587" y="629971"/>
                  <a:pt x="3793570" y="652773"/>
                  <a:pt x="3762226" y="652773"/>
                </a:cubicBezTo>
                <a:lnTo>
                  <a:pt x="2850826" y="652773"/>
                </a:lnTo>
                <a:lnTo>
                  <a:pt x="2088704" y="652773"/>
                </a:lnTo>
                <a:lnTo>
                  <a:pt x="1736761" y="652773"/>
                </a:lnTo>
                <a:lnTo>
                  <a:pt x="1177304" y="652773"/>
                </a:lnTo>
                <a:lnTo>
                  <a:pt x="63239" y="652773"/>
                </a:lnTo>
                <a:cubicBezTo>
                  <a:pt x="31896" y="652773"/>
                  <a:pt x="5878" y="629971"/>
                  <a:pt x="2082" y="599847"/>
                </a:cubicBezTo>
                <a:lnTo>
                  <a:pt x="0" y="599847"/>
                </a:lnTo>
                <a:lnTo>
                  <a:pt x="0" y="589534"/>
                </a:lnTo>
                <a:lnTo>
                  <a:pt x="0" y="495400"/>
                </a:lnTo>
                <a:lnTo>
                  <a:pt x="0" y="236446"/>
                </a:lnTo>
                <a:cubicBezTo>
                  <a:pt x="0" y="201520"/>
                  <a:pt x="28313" y="173207"/>
                  <a:pt x="63239" y="173207"/>
                </a:cubicBezTo>
                <a:lnTo>
                  <a:pt x="699044" y="173207"/>
                </a:lnTo>
                <a:lnTo>
                  <a:pt x="855796" y="13715"/>
                </a:lnTo>
                <a:cubicBezTo>
                  <a:pt x="864599" y="4713"/>
                  <a:pt x="876217" y="132"/>
                  <a:pt x="887884" y="2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4445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180000" rIns="91440" bIns="3600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100" b="1" dirty="0">
                <a:solidFill>
                  <a:srgbClr val="324067"/>
                </a:solidFill>
              </a:rPr>
              <a:t>CIPS Diploma Membership</a:t>
            </a:r>
          </a:p>
        </p:txBody>
      </p:sp>
      <p:sp>
        <p:nvSpPr>
          <p:cNvPr id="38" name="Rounded Rectangle 3"/>
          <p:cNvSpPr/>
          <p:nvPr/>
        </p:nvSpPr>
        <p:spPr bwMode="gray">
          <a:xfrm>
            <a:off x="2647646" y="4605966"/>
            <a:ext cx="1800000" cy="900000"/>
          </a:xfrm>
          <a:custGeom>
            <a:avLst/>
            <a:gdLst/>
            <a:ahLst/>
            <a:cxnLst/>
            <a:rect l="l" t="t" r="r" b="b"/>
            <a:pathLst>
              <a:path w="1800000" h="1060632">
                <a:moveTo>
                  <a:pt x="887884" y="2"/>
                </a:moveTo>
                <a:cubicBezTo>
                  <a:pt x="899551" y="-128"/>
                  <a:pt x="911269" y="4193"/>
                  <a:pt x="920270" y="12996"/>
                </a:cubicBezTo>
                <a:lnTo>
                  <a:pt x="1086754" y="173207"/>
                </a:lnTo>
                <a:lnTo>
                  <a:pt x="1736761" y="173207"/>
                </a:lnTo>
                <a:cubicBezTo>
                  <a:pt x="1771687" y="173207"/>
                  <a:pt x="1800000" y="201520"/>
                  <a:pt x="1800000" y="236446"/>
                </a:cubicBezTo>
                <a:lnTo>
                  <a:pt x="1800000" y="310313"/>
                </a:lnTo>
                <a:lnTo>
                  <a:pt x="1800000" y="887326"/>
                </a:lnTo>
                <a:lnTo>
                  <a:pt x="1800000" y="997393"/>
                </a:lnTo>
                <a:cubicBezTo>
                  <a:pt x="1800000" y="1032319"/>
                  <a:pt x="1771687" y="1060632"/>
                  <a:pt x="1736761" y="1060632"/>
                </a:cubicBezTo>
                <a:lnTo>
                  <a:pt x="63239" y="1060632"/>
                </a:lnTo>
                <a:cubicBezTo>
                  <a:pt x="28313" y="1060632"/>
                  <a:pt x="0" y="1032319"/>
                  <a:pt x="0" y="997393"/>
                </a:cubicBezTo>
                <a:lnTo>
                  <a:pt x="0" y="887326"/>
                </a:lnTo>
                <a:lnTo>
                  <a:pt x="0" y="310313"/>
                </a:lnTo>
                <a:lnTo>
                  <a:pt x="0" y="236446"/>
                </a:lnTo>
                <a:cubicBezTo>
                  <a:pt x="0" y="201520"/>
                  <a:pt x="28313" y="173207"/>
                  <a:pt x="63239" y="173207"/>
                </a:cubicBezTo>
                <a:lnTo>
                  <a:pt x="699044" y="173207"/>
                </a:lnTo>
                <a:lnTo>
                  <a:pt x="855796" y="13715"/>
                </a:lnTo>
                <a:cubicBezTo>
                  <a:pt x="864599" y="4713"/>
                  <a:pt x="876217" y="132"/>
                  <a:pt x="887884" y="2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44450">
            <a:solidFill>
              <a:srgbClr val="FFF2E7"/>
            </a:solidFill>
            <a:miter lim="800000"/>
            <a:headEnd/>
            <a:tailEnd/>
          </a:ln>
        </p:spPr>
        <p:txBody>
          <a:bodyPr tIns="198000"/>
          <a:lstStyle/>
          <a:p>
            <a:pPr marL="342900" indent="-342900" fontAlgn="base">
              <a:spcAft>
                <a:spcPts val="300"/>
              </a:spcAft>
            </a:pPr>
            <a:r>
              <a:rPr lang="en-GB" sz="1400" b="1" dirty="0">
                <a:solidFill>
                  <a:srgbClr val="000000"/>
                </a:solidFill>
                <a:cs typeface="Calibri" pitchFamily="34" charset="0"/>
              </a:rPr>
              <a:t>Applied Learning</a:t>
            </a:r>
          </a:p>
          <a:p>
            <a:pPr marL="126000" indent="-126000" fontAlgn="base">
              <a:lnSpc>
                <a:spcPts val="1400"/>
              </a:lnSpc>
              <a:spcAft>
                <a:spcPct val="0"/>
              </a:spcAft>
              <a:buFont typeface="Arial" pitchFamily="34" charset="0"/>
              <a:buChar char="•"/>
            </a:pPr>
            <a:r>
              <a:rPr lang="en-GB" sz="1200" b="1" dirty="0">
                <a:solidFill>
                  <a:srgbClr val="000000"/>
                </a:solidFill>
                <a:cs typeface="Calibri" pitchFamily="34" charset="0"/>
              </a:rPr>
              <a:t>CIPS Corporate Award practitioner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22181" y="2033783"/>
            <a:ext cx="7886241" cy="276999"/>
            <a:chOff x="622181" y="1546750"/>
            <a:chExt cx="7886241" cy="276999"/>
          </a:xfrm>
        </p:grpSpPr>
        <p:sp>
          <p:nvSpPr>
            <p:cNvPr id="2" name="TextBox 1"/>
            <p:cNvSpPr txBox="1"/>
            <p:nvPr/>
          </p:nvSpPr>
          <p:spPr>
            <a:xfrm>
              <a:off x="632028" y="1546750"/>
              <a:ext cx="7876394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800" b="1" dirty="0">
                  <a:solidFill>
                    <a:srgbClr val="B2015C"/>
                  </a:solidFill>
                </a:rPr>
                <a:t>Three years’ experience</a:t>
              </a:r>
              <a:endParaRPr lang="en-GB" sz="1800" dirty="0">
                <a:solidFill>
                  <a:srgbClr val="B2015C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5743575" y="1685250"/>
              <a:ext cx="2755000" cy="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622181" y="1685250"/>
              <a:ext cx="2755000" cy="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6" name="Text Box 4"/>
          <p:cNvSpPr txBox="1">
            <a:spLocks noChangeArrowheads="1"/>
          </p:cNvSpPr>
          <p:nvPr/>
        </p:nvSpPr>
        <p:spPr bwMode="gray">
          <a:xfrm>
            <a:off x="398087" y="1549607"/>
            <a:ext cx="8339138" cy="468000"/>
          </a:xfrm>
          <a:prstGeom prst="rect">
            <a:avLst/>
          </a:prstGeom>
          <a:solidFill>
            <a:schemeClr val="tx1"/>
          </a:solidFill>
          <a:ln>
            <a:noFill/>
            <a:miter lim="800000"/>
            <a:headEnd/>
            <a:tailEnd/>
          </a:ln>
          <a:effectLst/>
        </p:spPr>
        <p:txBody>
          <a:bodyPr lIns="0" tIns="36000" bIns="18000" anchor="ctr"/>
          <a:lstStyle>
            <a:lvl1pPr marL="0" indent="0" algn="l" rtl="0" eaLnBrk="1" fontAlgn="base" hangingPunct="1">
              <a:lnSpc>
                <a:spcPts val="29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sz="27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accent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accent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accent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accent2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GB" sz="2800" kern="0" dirty="0" smtClean="0">
                <a:solidFill>
                  <a:srgbClr val="FFFFFF"/>
                </a:solidFill>
                <a:cs typeface="Calibri" pitchFamily="34" charset="0"/>
              </a:rPr>
              <a:t>Membership (MCIPS)</a:t>
            </a:r>
          </a:p>
        </p:txBody>
      </p:sp>
      <p:sp>
        <p:nvSpPr>
          <p:cNvPr id="29" name="Rounded Rectangle 3"/>
          <p:cNvSpPr/>
          <p:nvPr/>
        </p:nvSpPr>
        <p:spPr bwMode="gray">
          <a:xfrm>
            <a:off x="622181" y="2339966"/>
            <a:ext cx="1800000" cy="1512000"/>
          </a:xfrm>
          <a:custGeom>
            <a:avLst/>
            <a:gdLst/>
            <a:ahLst/>
            <a:cxnLst/>
            <a:rect l="l" t="t" r="r" b="b"/>
            <a:pathLst>
              <a:path w="1800000" h="1607757">
                <a:moveTo>
                  <a:pt x="894985" y="2"/>
                </a:moveTo>
                <a:cubicBezTo>
                  <a:pt x="906652" y="-125"/>
                  <a:pt x="918370" y="4094"/>
                  <a:pt x="927371" y="12689"/>
                </a:cubicBezTo>
                <a:lnTo>
                  <a:pt x="1092408" y="167757"/>
                </a:lnTo>
                <a:lnTo>
                  <a:pt x="1715630" y="167757"/>
                </a:lnTo>
                <a:cubicBezTo>
                  <a:pt x="1762226" y="167757"/>
                  <a:pt x="1800000" y="205531"/>
                  <a:pt x="1800000" y="252127"/>
                </a:cubicBezTo>
                <a:lnTo>
                  <a:pt x="1800000" y="1523387"/>
                </a:lnTo>
                <a:cubicBezTo>
                  <a:pt x="1800000" y="1569983"/>
                  <a:pt x="1762226" y="1607757"/>
                  <a:pt x="1715630" y="1607757"/>
                </a:cubicBezTo>
                <a:lnTo>
                  <a:pt x="84370" y="1607757"/>
                </a:lnTo>
                <a:cubicBezTo>
                  <a:pt x="37774" y="1607757"/>
                  <a:pt x="0" y="1569983"/>
                  <a:pt x="0" y="1523387"/>
                </a:cubicBezTo>
                <a:lnTo>
                  <a:pt x="0" y="252127"/>
                </a:lnTo>
                <a:cubicBezTo>
                  <a:pt x="0" y="205531"/>
                  <a:pt x="37774" y="167757"/>
                  <a:pt x="84370" y="167757"/>
                </a:cubicBezTo>
                <a:lnTo>
                  <a:pt x="707514" y="167757"/>
                </a:lnTo>
                <a:lnTo>
                  <a:pt x="862897" y="13391"/>
                </a:lnTo>
                <a:cubicBezTo>
                  <a:pt x="871700" y="4602"/>
                  <a:pt x="883318" y="129"/>
                  <a:pt x="894985" y="2"/>
                </a:cubicBezTo>
                <a:close/>
              </a:path>
            </a:pathLst>
          </a:custGeom>
          <a:solidFill>
            <a:schemeClr val="accent4"/>
          </a:solidFill>
          <a:ln w="44450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tIns="252000"/>
          <a:lstStyle/>
          <a:p>
            <a:pPr algn="ctr" fontAlgn="base">
              <a:lnSpc>
                <a:spcPts val="1800"/>
              </a:lnSpc>
              <a:spcAft>
                <a:spcPts val="400"/>
              </a:spcAft>
              <a:defRPr/>
            </a:pPr>
            <a:r>
              <a:rPr lang="en-GB" sz="2000" b="1" dirty="0">
                <a:solidFill>
                  <a:srgbClr val="FFFFFF"/>
                </a:solidFill>
                <a:cs typeface="Calibri" pitchFamily="34" charset="0"/>
              </a:rPr>
              <a:t>Academic</a:t>
            </a:r>
          </a:p>
          <a:p>
            <a:pPr algn="ctr" fontAlgn="base">
              <a:lnSpc>
                <a:spcPts val="1700"/>
              </a:lnSpc>
              <a:spcAft>
                <a:spcPct val="0"/>
              </a:spcAft>
              <a:defRPr/>
            </a:pPr>
            <a:r>
              <a:rPr lang="en-GB" sz="1600" b="1" dirty="0">
                <a:solidFill>
                  <a:srgbClr val="FFFFFF"/>
                </a:solidFill>
                <a:cs typeface="Calibri" pitchFamily="34" charset="0"/>
              </a:rPr>
              <a:t>CIPS</a:t>
            </a:r>
            <a:br>
              <a:rPr lang="en-GB" sz="1600" b="1" dirty="0">
                <a:solidFill>
                  <a:srgbClr val="FFFFFF"/>
                </a:solidFill>
                <a:cs typeface="Calibri" pitchFamily="34" charset="0"/>
              </a:rPr>
            </a:br>
            <a:r>
              <a:rPr lang="en-GB" sz="1600" b="1" dirty="0">
                <a:solidFill>
                  <a:srgbClr val="FFFFFF"/>
                </a:solidFill>
                <a:cs typeface="Calibri" pitchFamily="34" charset="0"/>
              </a:rPr>
              <a:t>Professional</a:t>
            </a:r>
            <a:br>
              <a:rPr lang="en-GB" sz="1600" b="1" dirty="0">
                <a:solidFill>
                  <a:srgbClr val="FFFFFF"/>
                </a:solidFill>
                <a:cs typeface="Calibri" pitchFamily="34" charset="0"/>
              </a:rPr>
            </a:br>
            <a:r>
              <a:rPr lang="en-GB" sz="1600" b="1" dirty="0">
                <a:solidFill>
                  <a:srgbClr val="FFFFFF"/>
                </a:solidFill>
                <a:cs typeface="Calibri" pitchFamily="34" charset="0"/>
              </a:rPr>
              <a:t>diploma</a:t>
            </a:r>
          </a:p>
        </p:txBody>
      </p:sp>
      <p:sp>
        <p:nvSpPr>
          <p:cNvPr id="30" name="Rounded Rectangle 3"/>
          <p:cNvSpPr/>
          <p:nvPr/>
        </p:nvSpPr>
        <p:spPr bwMode="gray">
          <a:xfrm>
            <a:off x="4669434" y="2339966"/>
            <a:ext cx="1800000" cy="1512000"/>
          </a:xfrm>
          <a:custGeom>
            <a:avLst/>
            <a:gdLst/>
            <a:ahLst/>
            <a:cxnLst/>
            <a:rect l="l" t="t" r="r" b="b"/>
            <a:pathLst>
              <a:path w="1800000" h="1607757">
                <a:moveTo>
                  <a:pt x="894985" y="2"/>
                </a:moveTo>
                <a:cubicBezTo>
                  <a:pt x="906652" y="-125"/>
                  <a:pt x="918370" y="4094"/>
                  <a:pt x="927371" y="12689"/>
                </a:cubicBezTo>
                <a:lnTo>
                  <a:pt x="1092408" y="167757"/>
                </a:lnTo>
                <a:lnTo>
                  <a:pt x="1715630" y="167757"/>
                </a:lnTo>
                <a:cubicBezTo>
                  <a:pt x="1762226" y="167757"/>
                  <a:pt x="1800000" y="205531"/>
                  <a:pt x="1800000" y="252127"/>
                </a:cubicBezTo>
                <a:lnTo>
                  <a:pt x="1800000" y="1523387"/>
                </a:lnTo>
                <a:cubicBezTo>
                  <a:pt x="1800000" y="1569983"/>
                  <a:pt x="1762226" y="1607757"/>
                  <a:pt x="1715630" y="1607757"/>
                </a:cubicBezTo>
                <a:lnTo>
                  <a:pt x="84370" y="1607757"/>
                </a:lnTo>
                <a:cubicBezTo>
                  <a:pt x="37774" y="1607757"/>
                  <a:pt x="0" y="1569983"/>
                  <a:pt x="0" y="1523387"/>
                </a:cubicBezTo>
                <a:lnTo>
                  <a:pt x="0" y="252127"/>
                </a:lnTo>
                <a:cubicBezTo>
                  <a:pt x="0" y="205531"/>
                  <a:pt x="37774" y="167757"/>
                  <a:pt x="84370" y="167757"/>
                </a:cubicBezTo>
                <a:lnTo>
                  <a:pt x="707514" y="167757"/>
                </a:lnTo>
                <a:lnTo>
                  <a:pt x="862897" y="13391"/>
                </a:lnTo>
                <a:cubicBezTo>
                  <a:pt x="871700" y="4602"/>
                  <a:pt x="883318" y="129"/>
                  <a:pt x="894985" y="2"/>
                </a:cubicBezTo>
                <a:close/>
              </a:path>
            </a:pathLst>
          </a:custGeom>
          <a:solidFill>
            <a:schemeClr val="accent6"/>
          </a:solidFill>
          <a:ln w="4445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25200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ts val="1800"/>
              </a:lnSpc>
              <a:spcAft>
                <a:spcPts val="400"/>
              </a:spcAft>
              <a:defRPr/>
            </a:pPr>
            <a:r>
              <a:rPr lang="en-GB" sz="2000" b="1" dirty="0">
                <a:solidFill>
                  <a:srgbClr val="FFFFFF"/>
                </a:solidFill>
                <a:cs typeface="Calibri" pitchFamily="34" charset="0"/>
              </a:rPr>
              <a:t>Experiential</a:t>
            </a:r>
          </a:p>
          <a:p>
            <a:pPr algn="ctr" fontAlgn="base">
              <a:lnSpc>
                <a:spcPts val="1700"/>
              </a:lnSpc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FFFFFF"/>
                </a:solidFill>
                <a:cs typeface="Calibri" pitchFamily="34" charset="0"/>
              </a:rPr>
              <a:t>Management Entry </a:t>
            </a:r>
            <a:r>
              <a:rPr lang="en-GB" sz="1600" b="1" dirty="0">
                <a:solidFill>
                  <a:srgbClr val="FFFFFF"/>
                </a:solidFill>
                <a:cs typeface="Calibri" pitchFamily="34" charset="0"/>
              </a:rPr>
              <a:t>Route </a:t>
            </a:r>
            <a:r>
              <a:rPr lang="en-GB" sz="1600" b="1" dirty="0" smtClean="0">
                <a:solidFill>
                  <a:srgbClr val="FFFFFF"/>
                </a:solidFill>
                <a:cs typeface="Calibri" pitchFamily="34" charset="0"/>
              </a:rPr>
              <a:t>for </a:t>
            </a:r>
            <a:r>
              <a:rPr lang="en-GB" sz="1600" b="1" dirty="0">
                <a:solidFill>
                  <a:srgbClr val="FFFFFF"/>
                </a:solidFill>
                <a:cs typeface="Calibri" pitchFamily="34" charset="0"/>
              </a:rPr>
              <a:t>senior </a:t>
            </a:r>
            <a:r>
              <a:rPr lang="en-GB" sz="1600" b="1" dirty="0" smtClean="0">
                <a:solidFill>
                  <a:srgbClr val="FFFFFF"/>
                </a:solidFill>
                <a:cs typeface="Calibri" pitchFamily="34" charset="0"/>
              </a:rPr>
              <a:t>practitioners</a:t>
            </a:r>
            <a:endParaRPr lang="en-GB" sz="1600" b="1" dirty="0">
              <a:solidFill>
                <a:srgbClr val="FFFFFF"/>
              </a:solidFill>
              <a:cs typeface="Calibri" pitchFamily="34" charset="0"/>
            </a:endParaRPr>
          </a:p>
        </p:txBody>
      </p:sp>
      <p:sp>
        <p:nvSpPr>
          <p:cNvPr id="32" name="Rounded Rectangle 3"/>
          <p:cNvSpPr/>
          <p:nvPr/>
        </p:nvSpPr>
        <p:spPr bwMode="gray">
          <a:xfrm>
            <a:off x="2647646" y="2339966"/>
            <a:ext cx="1800000" cy="1512000"/>
          </a:xfrm>
          <a:custGeom>
            <a:avLst/>
            <a:gdLst/>
            <a:ahLst/>
            <a:cxnLst/>
            <a:rect l="l" t="t" r="r" b="b"/>
            <a:pathLst>
              <a:path w="1800000" h="1607757">
                <a:moveTo>
                  <a:pt x="894985" y="2"/>
                </a:moveTo>
                <a:cubicBezTo>
                  <a:pt x="906652" y="-125"/>
                  <a:pt x="918370" y="4094"/>
                  <a:pt x="927371" y="12689"/>
                </a:cubicBezTo>
                <a:lnTo>
                  <a:pt x="1092408" y="167757"/>
                </a:lnTo>
                <a:lnTo>
                  <a:pt x="1715630" y="167757"/>
                </a:lnTo>
                <a:cubicBezTo>
                  <a:pt x="1762226" y="167757"/>
                  <a:pt x="1800000" y="205531"/>
                  <a:pt x="1800000" y="252127"/>
                </a:cubicBezTo>
                <a:lnTo>
                  <a:pt x="1800000" y="1523387"/>
                </a:lnTo>
                <a:cubicBezTo>
                  <a:pt x="1800000" y="1569983"/>
                  <a:pt x="1762226" y="1607757"/>
                  <a:pt x="1715630" y="1607757"/>
                </a:cubicBezTo>
                <a:lnTo>
                  <a:pt x="84370" y="1607757"/>
                </a:lnTo>
                <a:cubicBezTo>
                  <a:pt x="37774" y="1607757"/>
                  <a:pt x="0" y="1569983"/>
                  <a:pt x="0" y="1523387"/>
                </a:cubicBezTo>
                <a:lnTo>
                  <a:pt x="0" y="252127"/>
                </a:lnTo>
                <a:cubicBezTo>
                  <a:pt x="0" y="205531"/>
                  <a:pt x="37774" y="167757"/>
                  <a:pt x="84370" y="167757"/>
                </a:cubicBezTo>
                <a:lnTo>
                  <a:pt x="707514" y="167757"/>
                </a:lnTo>
                <a:lnTo>
                  <a:pt x="862897" y="13391"/>
                </a:lnTo>
                <a:cubicBezTo>
                  <a:pt x="871700" y="4602"/>
                  <a:pt x="883318" y="129"/>
                  <a:pt x="894985" y="2"/>
                </a:cubicBezTo>
                <a:close/>
              </a:path>
            </a:pathLst>
          </a:custGeom>
          <a:solidFill>
            <a:schemeClr val="accent5"/>
          </a:solidFill>
          <a:ln w="44450" cap="flat" cmpd="sng" algn="ctr">
            <a:solidFill>
              <a:schemeClr val="accent5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52000" rIns="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ts val="1800"/>
              </a:lnSpc>
              <a:spcAft>
                <a:spcPts val="400"/>
              </a:spcAft>
              <a:defRPr/>
            </a:pPr>
            <a:r>
              <a:rPr lang="en-GB" sz="2000" b="1" dirty="0" smtClean="0">
                <a:solidFill>
                  <a:srgbClr val="FFFFFF"/>
                </a:solidFill>
                <a:cs typeface="Calibri" pitchFamily="34" charset="0"/>
              </a:rPr>
              <a:t>Applied</a:t>
            </a:r>
            <a:br>
              <a:rPr lang="en-GB" sz="2000" b="1" dirty="0" smtClean="0">
                <a:solidFill>
                  <a:srgbClr val="FFFFFF"/>
                </a:solidFill>
                <a:cs typeface="Calibri" pitchFamily="34" charset="0"/>
              </a:rPr>
            </a:br>
            <a:r>
              <a:rPr lang="en-GB" sz="2000" b="1" dirty="0" smtClean="0">
                <a:solidFill>
                  <a:srgbClr val="FFFFFF"/>
                </a:solidFill>
                <a:cs typeface="Calibri" pitchFamily="34" charset="0"/>
              </a:rPr>
              <a:t>Learning</a:t>
            </a:r>
            <a:endParaRPr lang="en-GB" sz="2000" b="1" dirty="0">
              <a:solidFill>
                <a:srgbClr val="FFFFFF"/>
              </a:solidFill>
              <a:cs typeface="Calibri" pitchFamily="34" charset="0"/>
            </a:endParaRPr>
          </a:p>
          <a:p>
            <a:pPr algn="ctr" fontAlgn="base">
              <a:lnSpc>
                <a:spcPts val="1700"/>
              </a:lnSpc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FFFFFF"/>
                </a:solidFill>
                <a:cs typeface="Calibri" pitchFamily="34" charset="0"/>
              </a:rPr>
              <a:t>CIPS Corporate </a:t>
            </a:r>
            <a:r>
              <a:rPr lang="en-GB" sz="1600" b="1" dirty="0">
                <a:solidFill>
                  <a:srgbClr val="FFFFFF"/>
                </a:solidFill>
                <a:cs typeface="Calibri" pitchFamily="34" charset="0"/>
              </a:rPr>
              <a:t>Award </a:t>
            </a:r>
            <a:r>
              <a:rPr lang="en-GB" sz="1600" b="1" dirty="0" smtClean="0">
                <a:solidFill>
                  <a:srgbClr val="FFFFFF"/>
                </a:solidFill>
                <a:cs typeface="Calibri" pitchFamily="34" charset="0"/>
              </a:rPr>
              <a:t>Advanced </a:t>
            </a:r>
            <a:endParaRPr lang="en-GB" sz="1600" b="1" dirty="0">
              <a:solidFill>
                <a:srgbClr val="FFFFFF"/>
              </a:solidFill>
              <a:cs typeface="Calibri" pitchFamily="34" charset="0"/>
            </a:endParaRPr>
          </a:p>
          <a:p>
            <a:pPr algn="ctr" fontAlgn="base">
              <a:lnSpc>
                <a:spcPts val="1700"/>
              </a:lnSpc>
              <a:spcAft>
                <a:spcPct val="0"/>
              </a:spcAft>
              <a:defRPr/>
            </a:pPr>
            <a:r>
              <a:rPr lang="en-GB" sz="1600" b="1" dirty="0">
                <a:solidFill>
                  <a:srgbClr val="FFFFFF"/>
                </a:solidFill>
                <a:cs typeface="Calibri" pitchFamily="34" charset="0"/>
              </a:rPr>
              <a:t>Practitioner</a:t>
            </a:r>
          </a:p>
        </p:txBody>
      </p:sp>
      <p:sp>
        <p:nvSpPr>
          <p:cNvPr id="33" name="Rounded Rectangle 3"/>
          <p:cNvSpPr/>
          <p:nvPr/>
        </p:nvSpPr>
        <p:spPr bwMode="gray">
          <a:xfrm>
            <a:off x="6698575" y="2339966"/>
            <a:ext cx="1800000" cy="1512000"/>
          </a:xfrm>
          <a:custGeom>
            <a:avLst/>
            <a:gdLst/>
            <a:ahLst/>
            <a:cxnLst/>
            <a:rect l="l" t="t" r="r" b="b"/>
            <a:pathLst>
              <a:path w="1800000" h="1607757">
                <a:moveTo>
                  <a:pt x="894985" y="2"/>
                </a:moveTo>
                <a:cubicBezTo>
                  <a:pt x="906652" y="-125"/>
                  <a:pt x="918370" y="4094"/>
                  <a:pt x="927371" y="12689"/>
                </a:cubicBezTo>
                <a:lnTo>
                  <a:pt x="1092408" y="167757"/>
                </a:lnTo>
                <a:lnTo>
                  <a:pt x="1715630" y="167757"/>
                </a:lnTo>
                <a:cubicBezTo>
                  <a:pt x="1762226" y="167757"/>
                  <a:pt x="1800000" y="205531"/>
                  <a:pt x="1800000" y="252127"/>
                </a:cubicBezTo>
                <a:lnTo>
                  <a:pt x="1800000" y="1523387"/>
                </a:lnTo>
                <a:cubicBezTo>
                  <a:pt x="1800000" y="1569983"/>
                  <a:pt x="1762226" y="1607757"/>
                  <a:pt x="1715630" y="1607757"/>
                </a:cubicBezTo>
                <a:lnTo>
                  <a:pt x="84370" y="1607757"/>
                </a:lnTo>
                <a:cubicBezTo>
                  <a:pt x="37774" y="1607757"/>
                  <a:pt x="0" y="1569983"/>
                  <a:pt x="0" y="1523387"/>
                </a:cubicBezTo>
                <a:lnTo>
                  <a:pt x="0" y="252127"/>
                </a:lnTo>
                <a:cubicBezTo>
                  <a:pt x="0" y="205531"/>
                  <a:pt x="37774" y="167757"/>
                  <a:pt x="84370" y="167757"/>
                </a:cubicBezTo>
                <a:lnTo>
                  <a:pt x="707514" y="167757"/>
                </a:lnTo>
                <a:lnTo>
                  <a:pt x="862897" y="13391"/>
                </a:lnTo>
                <a:cubicBezTo>
                  <a:pt x="871700" y="4602"/>
                  <a:pt x="883318" y="129"/>
                  <a:pt x="894985" y="2"/>
                </a:cubicBezTo>
                <a:close/>
              </a:path>
            </a:pathLst>
          </a:custGeom>
          <a:solidFill>
            <a:schemeClr val="accent2"/>
          </a:solidFill>
          <a:ln w="44450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25200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ts val="1800"/>
              </a:lnSpc>
              <a:spcAft>
                <a:spcPts val="400"/>
              </a:spcAft>
              <a:defRPr/>
            </a:pPr>
            <a:r>
              <a:rPr lang="en-GB" sz="2000" b="1" dirty="0">
                <a:solidFill>
                  <a:srgbClr val="FFFFFF"/>
                </a:solidFill>
                <a:cs typeface="Calibri" pitchFamily="34" charset="0"/>
              </a:rPr>
              <a:t>Accredited</a:t>
            </a:r>
          </a:p>
          <a:p>
            <a:pPr algn="ctr" fontAlgn="base">
              <a:lnSpc>
                <a:spcPts val="1700"/>
              </a:lnSpc>
              <a:spcAft>
                <a:spcPct val="0"/>
              </a:spcAft>
              <a:defRPr/>
            </a:pPr>
            <a:r>
              <a:rPr lang="en-GB" sz="1600" b="1" dirty="0">
                <a:solidFill>
                  <a:srgbClr val="FFFFFF"/>
                </a:solidFill>
                <a:cs typeface="Calibri" pitchFamily="34" charset="0"/>
              </a:rPr>
              <a:t>Other approved </a:t>
            </a:r>
          </a:p>
          <a:p>
            <a:pPr algn="ctr" fontAlgn="base">
              <a:lnSpc>
                <a:spcPts val="1700"/>
              </a:lnSpc>
              <a:spcAft>
                <a:spcPct val="0"/>
              </a:spcAft>
              <a:defRPr/>
            </a:pPr>
            <a:r>
              <a:rPr lang="en-GB" sz="1600" b="1" dirty="0">
                <a:solidFill>
                  <a:srgbClr val="FFFFFF"/>
                </a:solidFill>
                <a:cs typeface="Calibri" pitchFamily="34" charset="0"/>
              </a:rPr>
              <a:t>qualifications</a:t>
            </a:r>
          </a:p>
          <a:p>
            <a:pPr algn="ctr" fontAlgn="base">
              <a:lnSpc>
                <a:spcPts val="1700"/>
              </a:lnSpc>
              <a:spcAft>
                <a:spcPct val="0"/>
              </a:spcAft>
              <a:defRPr/>
            </a:pPr>
            <a:r>
              <a:rPr lang="en-GB" sz="1600" b="1" dirty="0">
                <a:solidFill>
                  <a:srgbClr val="FFFFFF"/>
                </a:solidFill>
                <a:cs typeface="Calibri" pitchFamily="34" charset="0"/>
              </a:rPr>
              <a:t>e.g. relevant </a:t>
            </a:r>
          </a:p>
          <a:p>
            <a:pPr algn="ctr" fontAlgn="base">
              <a:lnSpc>
                <a:spcPts val="1700"/>
              </a:lnSpc>
              <a:spcAft>
                <a:spcPct val="0"/>
              </a:spcAft>
              <a:defRPr/>
            </a:pPr>
            <a:r>
              <a:rPr lang="en-GB" sz="1600" b="1" dirty="0">
                <a:solidFill>
                  <a:srgbClr val="FFFFFF"/>
                </a:solidFill>
                <a:cs typeface="Calibri" pitchFamily="34" charset="0"/>
              </a:rPr>
              <a:t>MBA or S/NVQ</a:t>
            </a:r>
          </a:p>
        </p:txBody>
      </p:sp>
    </p:spTree>
    <p:extLst>
      <p:ext uri="{BB962C8B-B14F-4D97-AF65-F5344CB8AC3E}">
        <p14:creationId xmlns:p14="http://schemas.microsoft.com/office/powerpoint/2010/main" val="13275565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ChangeArrowheads="1"/>
          </p:cNvSpPr>
          <p:nvPr/>
        </p:nvSpPr>
        <p:spPr bwMode="auto">
          <a:xfrm>
            <a:off x="0" y="1773238"/>
            <a:ext cx="914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GB" sz="4000" b="1" i="1" dirty="0">
                <a:solidFill>
                  <a:srgbClr val="003366"/>
                </a:solidFill>
                <a:cs typeface="+mn-cs"/>
              </a:rPr>
              <a:t>Procurement is </a:t>
            </a:r>
            <a:r>
              <a:rPr lang="ja-JP" altLang="en-GB" sz="4000" b="1" i="1" dirty="0">
                <a:solidFill>
                  <a:srgbClr val="003366"/>
                </a:solidFill>
                <a:latin typeface="Arial"/>
                <a:cs typeface="+mn-cs"/>
              </a:rPr>
              <a:t>‘</a:t>
            </a:r>
            <a:r>
              <a:rPr lang="en-GB" sz="4000" b="1" i="1" dirty="0">
                <a:solidFill>
                  <a:srgbClr val="003366"/>
                </a:solidFill>
                <a:cs typeface="+mn-cs"/>
              </a:rPr>
              <a:t>Big Business</a:t>
            </a:r>
            <a:r>
              <a:rPr lang="ja-JP" altLang="en-GB" sz="4000" b="1" dirty="0">
                <a:solidFill>
                  <a:srgbClr val="003366"/>
                </a:solidFill>
                <a:latin typeface="Arial"/>
                <a:cs typeface="+mn-cs"/>
              </a:rPr>
              <a:t>’</a:t>
            </a:r>
            <a:endParaRPr lang="en-GB" sz="4000" b="1" dirty="0">
              <a:solidFill>
                <a:srgbClr val="003366"/>
              </a:solidFill>
              <a:cs typeface="+mn-cs"/>
            </a:endParaRPr>
          </a:p>
        </p:txBody>
      </p:sp>
      <p:grpSp>
        <p:nvGrpSpPr>
          <p:cNvPr id="8194" name="Group 3"/>
          <p:cNvGrpSpPr>
            <a:grpSpLocks/>
          </p:cNvGrpSpPr>
          <p:nvPr/>
        </p:nvGrpSpPr>
        <p:grpSpPr bwMode="auto">
          <a:xfrm>
            <a:off x="6156176" y="3717032"/>
            <a:ext cx="2251075" cy="1655763"/>
            <a:chOff x="4368" y="2976"/>
            <a:chExt cx="1221" cy="1200"/>
          </a:xfrm>
        </p:grpSpPr>
        <p:grpSp>
          <p:nvGrpSpPr>
            <p:cNvPr id="8195" name="Group 4"/>
            <p:cNvGrpSpPr>
              <a:grpSpLocks/>
            </p:cNvGrpSpPr>
            <p:nvPr/>
          </p:nvGrpSpPr>
          <p:grpSpPr bwMode="auto">
            <a:xfrm>
              <a:off x="4368" y="2976"/>
              <a:ext cx="544" cy="970"/>
              <a:chOff x="3410" y="1584"/>
              <a:chExt cx="1013" cy="1756"/>
            </a:xfrm>
          </p:grpSpPr>
          <p:grpSp>
            <p:nvGrpSpPr>
              <p:cNvPr id="8300" name="Group 5"/>
              <p:cNvGrpSpPr>
                <a:grpSpLocks/>
              </p:cNvGrpSpPr>
              <p:nvPr/>
            </p:nvGrpSpPr>
            <p:grpSpPr bwMode="auto">
              <a:xfrm>
                <a:off x="3506" y="3003"/>
                <a:ext cx="829" cy="337"/>
                <a:chOff x="3506" y="3003"/>
                <a:chExt cx="829" cy="337"/>
              </a:xfrm>
            </p:grpSpPr>
            <p:sp>
              <p:nvSpPr>
                <p:cNvPr id="8355" name="Oval 6"/>
                <p:cNvSpPr>
                  <a:spLocks noChangeArrowheads="1"/>
                </p:cNvSpPr>
                <p:nvPr/>
              </p:nvSpPr>
              <p:spPr bwMode="auto">
                <a:xfrm>
                  <a:off x="3509" y="3003"/>
                  <a:ext cx="826" cy="273"/>
                </a:xfrm>
                <a:prstGeom prst="ellipse">
                  <a:avLst/>
                </a:prstGeom>
                <a:solidFill>
                  <a:srgbClr val="FF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356" name="Freeform 7"/>
                <p:cNvSpPr>
                  <a:spLocks/>
                </p:cNvSpPr>
                <p:nvPr/>
              </p:nvSpPr>
              <p:spPr bwMode="auto">
                <a:xfrm>
                  <a:off x="3506" y="3143"/>
                  <a:ext cx="823" cy="197"/>
                </a:xfrm>
                <a:custGeom>
                  <a:avLst/>
                  <a:gdLst>
                    <a:gd name="T0" fmla="*/ 0 w 823"/>
                    <a:gd name="T1" fmla="*/ 0 h 197"/>
                    <a:gd name="T2" fmla="*/ 0 w 823"/>
                    <a:gd name="T3" fmla="*/ 70 h 197"/>
                    <a:gd name="T4" fmla="*/ 17 w 823"/>
                    <a:gd name="T5" fmla="*/ 101 h 197"/>
                    <a:gd name="T6" fmla="*/ 41 w 823"/>
                    <a:gd name="T7" fmla="*/ 122 h 197"/>
                    <a:gd name="T8" fmla="*/ 81 w 823"/>
                    <a:gd name="T9" fmla="*/ 144 h 197"/>
                    <a:gd name="T10" fmla="*/ 133 w 823"/>
                    <a:gd name="T11" fmla="*/ 161 h 197"/>
                    <a:gd name="T12" fmla="*/ 191 w 823"/>
                    <a:gd name="T13" fmla="*/ 176 h 197"/>
                    <a:gd name="T14" fmla="*/ 253 w 823"/>
                    <a:gd name="T15" fmla="*/ 187 h 197"/>
                    <a:gd name="T16" fmla="*/ 310 w 823"/>
                    <a:gd name="T17" fmla="*/ 193 h 197"/>
                    <a:gd name="T18" fmla="*/ 373 w 823"/>
                    <a:gd name="T19" fmla="*/ 196 h 197"/>
                    <a:gd name="T20" fmla="*/ 427 w 823"/>
                    <a:gd name="T21" fmla="*/ 197 h 197"/>
                    <a:gd name="T22" fmla="*/ 483 w 823"/>
                    <a:gd name="T23" fmla="*/ 196 h 197"/>
                    <a:gd name="T24" fmla="*/ 532 w 823"/>
                    <a:gd name="T25" fmla="*/ 191 h 197"/>
                    <a:gd name="T26" fmla="*/ 579 w 823"/>
                    <a:gd name="T27" fmla="*/ 185 h 197"/>
                    <a:gd name="T28" fmla="*/ 626 w 823"/>
                    <a:gd name="T29" fmla="*/ 179 h 197"/>
                    <a:gd name="T30" fmla="*/ 665 w 823"/>
                    <a:gd name="T31" fmla="*/ 170 h 197"/>
                    <a:gd name="T32" fmla="*/ 706 w 823"/>
                    <a:gd name="T33" fmla="*/ 158 h 197"/>
                    <a:gd name="T34" fmla="*/ 746 w 823"/>
                    <a:gd name="T35" fmla="*/ 143 h 197"/>
                    <a:gd name="T36" fmla="*/ 775 w 823"/>
                    <a:gd name="T37" fmla="*/ 127 h 197"/>
                    <a:gd name="T38" fmla="*/ 808 w 823"/>
                    <a:gd name="T39" fmla="*/ 98 h 197"/>
                    <a:gd name="T40" fmla="*/ 823 w 823"/>
                    <a:gd name="T41" fmla="*/ 71 h 197"/>
                    <a:gd name="T42" fmla="*/ 823 w 823"/>
                    <a:gd name="T43" fmla="*/ 0 h 197"/>
                    <a:gd name="T44" fmla="*/ 816 w 823"/>
                    <a:gd name="T45" fmla="*/ 16 h 197"/>
                    <a:gd name="T46" fmla="*/ 797 w 823"/>
                    <a:gd name="T47" fmla="*/ 38 h 197"/>
                    <a:gd name="T48" fmla="*/ 771 w 823"/>
                    <a:gd name="T49" fmla="*/ 58 h 197"/>
                    <a:gd name="T50" fmla="*/ 735 w 823"/>
                    <a:gd name="T51" fmla="*/ 76 h 197"/>
                    <a:gd name="T52" fmla="*/ 690 w 823"/>
                    <a:gd name="T53" fmla="*/ 91 h 197"/>
                    <a:gd name="T54" fmla="*/ 657 w 823"/>
                    <a:gd name="T55" fmla="*/ 100 h 197"/>
                    <a:gd name="T56" fmla="*/ 612 w 823"/>
                    <a:gd name="T57" fmla="*/ 109 h 197"/>
                    <a:gd name="T58" fmla="*/ 566 w 823"/>
                    <a:gd name="T59" fmla="*/ 116 h 197"/>
                    <a:gd name="T60" fmla="*/ 503 w 823"/>
                    <a:gd name="T61" fmla="*/ 123 h 197"/>
                    <a:gd name="T62" fmla="*/ 461 w 823"/>
                    <a:gd name="T63" fmla="*/ 126 h 197"/>
                    <a:gd name="T64" fmla="*/ 411 w 823"/>
                    <a:gd name="T65" fmla="*/ 125 h 197"/>
                    <a:gd name="T66" fmla="*/ 356 w 823"/>
                    <a:gd name="T67" fmla="*/ 124 h 197"/>
                    <a:gd name="T68" fmla="*/ 302 w 823"/>
                    <a:gd name="T69" fmla="*/ 121 h 197"/>
                    <a:gd name="T70" fmla="*/ 248 w 823"/>
                    <a:gd name="T71" fmla="*/ 115 h 197"/>
                    <a:gd name="T72" fmla="*/ 191 w 823"/>
                    <a:gd name="T73" fmla="*/ 104 h 197"/>
                    <a:gd name="T74" fmla="*/ 148 w 823"/>
                    <a:gd name="T75" fmla="*/ 96 h 197"/>
                    <a:gd name="T76" fmla="*/ 110 w 823"/>
                    <a:gd name="T77" fmla="*/ 83 h 197"/>
                    <a:gd name="T78" fmla="*/ 76 w 823"/>
                    <a:gd name="T79" fmla="*/ 68 h 197"/>
                    <a:gd name="T80" fmla="*/ 47 w 823"/>
                    <a:gd name="T81" fmla="*/ 55 h 197"/>
                    <a:gd name="T82" fmla="*/ 17 w 823"/>
                    <a:gd name="T83" fmla="*/ 30 h 197"/>
                    <a:gd name="T84" fmla="*/ 0 w 823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7">
                      <a:moveTo>
                        <a:pt x="0" y="0"/>
                      </a:moveTo>
                      <a:lnTo>
                        <a:pt x="0" y="70"/>
                      </a:lnTo>
                      <a:lnTo>
                        <a:pt x="17" y="101"/>
                      </a:lnTo>
                      <a:lnTo>
                        <a:pt x="41" y="122"/>
                      </a:lnTo>
                      <a:lnTo>
                        <a:pt x="81" y="144"/>
                      </a:lnTo>
                      <a:lnTo>
                        <a:pt x="133" y="161"/>
                      </a:lnTo>
                      <a:lnTo>
                        <a:pt x="191" y="176"/>
                      </a:lnTo>
                      <a:lnTo>
                        <a:pt x="253" y="187"/>
                      </a:lnTo>
                      <a:lnTo>
                        <a:pt x="310" y="193"/>
                      </a:lnTo>
                      <a:lnTo>
                        <a:pt x="373" y="196"/>
                      </a:lnTo>
                      <a:lnTo>
                        <a:pt x="427" y="197"/>
                      </a:lnTo>
                      <a:lnTo>
                        <a:pt x="483" y="196"/>
                      </a:lnTo>
                      <a:lnTo>
                        <a:pt x="532" y="191"/>
                      </a:lnTo>
                      <a:lnTo>
                        <a:pt x="579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6" y="158"/>
                      </a:lnTo>
                      <a:lnTo>
                        <a:pt x="746" y="143"/>
                      </a:lnTo>
                      <a:lnTo>
                        <a:pt x="775" y="127"/>
                      </a:lnTo>
                      <a:lnTo>
                        <a:pt x="808" y="98"/>
                      </a:lnTo>
                      <a:lnTo>
                        <a:pt x="823" y="71"/>
                      </a:lnTo>
                      <a:lnTo>
                        <a:pt x="823" y="0"/>
                      </a:lnTo>
                      <a:lnTo>
                        <a:pt x="816" y="16"/>
                      </a:lnTo>
                      <a:lnTo>
                        <a:pt x="797" y="38"/>
                      </a:lnTo>
                      <a:lnTo>
                        <a:pt x="771" y="58"/>
                      </a:lnTo>
                      <a:lnTo>
                        <a:pt x="735" y="76"/>
                      </a:lnTo>
                      <a:lnTo>
                        <a:pt x="690" y="91"/>
                      </a:lnTo>
                      <a:lnTo>
                        <a:pt x="657" y="100"/>
                      </a:lnTo>
                      <a:lnTo>
                        <a:pt x="612" y="109"/>
                      </a:lnTo>
                      <a:lnTo>
                        <a:pt x="566" y="116"/>
                      </a:lnTo>
                      <a:lnTo>
                        <a:pt x="503" y="123"/>
                      </a:lnTo>
                      <a:lnTo>
                        <a:pt x="461" y="126"/>
                      </a:lnTo>
                      <a:lnTo>
                        <a:pt x="411" y="125"/>
                      </a:lnTo>
                      <a:lnTo>
                        <a:pt x="356" y="124"/>
                      </a:lnTo>
                      <a:lnTo>
                        <a:pt x="302" y="121"/>
                      </a:lnTo>
                      <a:lnTo>
                        <a:pt x="248" y="115"/>
                      </a:lnTo>
                      <a:lnTo>
                        <a:pt x="191" y="104"/>
                      </a:lnTo>
                      <a:lnTo>
                        <a:pt x="148" y="96"/>
                      </a:lnTo>
                      <a:lnTo>
                        <a:pt x="110" y="83"/>
                      </a:lnTo>
                      <a:lnTo>
                        <a:pt x="76" y="68"/>
                      </a:lnTo>
                      <a:lnTo>
                        <a:pt x="47" y="55"/>
                      </a:lnTo>
                      <a:lnTo>
                        <a:pt x="17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33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301" name="Group 8"/>
              <p:cNvGrpSpPr>
                <a:grpSpLocks/>
              </p:cNvGrpSpPr>
              <p:nvPr/>
            </p:nvGrpSpPr>
            <p:grpSpPr bwMode="auto">
              <a:xfrm>
                <a:off x="3506" y="2931"/>
                <a:ext cx="829" cy="337"/>
                <a:chOff x="3506" y="2931"/>
                <a:chExt cx="829" cy="337"/>
              </a:xfrm>
            </p:grpSpPr>
            <p:sp>
              <p:nvSpPr>
                <p:cNvPr id="8353" name="Oval 9"/>
                <p:cNvSpPr>
                  <a:spLocks noChangeArrowheads="1"/>
                </p:cNvSpPr>
                <p:nvPr/>
              </p:nvSpPr>
              <p:spPr bwMode="auto">
                <a:xfrm>
                  <a:off x="3509" y="2931"/>
                  <a:ext cx="826" cy="273"/>
                </a:xfrm>
                <a:prstGeom prst="ellipse">
                  <a:avLst/>
                </a:prstGeom>
                <a:solidFill>
                  <a:srgbClr val="FF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354" name="Freeform 10"/>
                <p:cNvSpPr>
                  <a:spLocks/>
                </p:cNvSpPr>
                <p:nvPr/>
              </p:nvSpPr>
              <p:spPr bwMode="auto">
                <a:xfrm>
                  <a:off x="3506" y="3071"/>
                  <a:ext cx="823" cy="197"/>
                </a:xfrm>
                <a:custGeom>
                  <a:avLst/>
                  <a:gdLst>
                    <a:gd name="T0" fmla="*/ 0 w 823"/>
                    <a:gd name="T1" fmla="*/ 0 h 197"/>
                    <a:gd name="T2" fmla="*/ 0 w 823"/>
                    <a:gd name="T3" fmla="*/ 69 h 197"/>
                    <a:gd name="T4" fmla="*/ 17 w 823"/>
                    <a:gd name="T5" fmla="*/ 101 h 197"/>
                    <a:gd name="T6" fmla="*/ 41 w 823"/>
                    <a:gd name="T7" fmla="*/ 122 h 197"/>
                    <a:gd name="T8" fmla="*/ 81 w 823"/>
                    <a:gd name="T9" fmla="*/ 144 h 197"/>
                    <a:gd name="T10" fmla="*/ 133 w 823"/>
                    <a:gd name="T11" fmla="*/ 161 h 197"/>
                    <a:gd name="T12" fmla="*/ 191 w 823"/>
                    <a:gd name="T13" fmla="*/ 176 h 197"/>
                    <a:gd name="T14" fmla="*/ 253 w 823"/>
                    <a:gd name="T15" fmla="*/ 187 h 197"/>
                    <a:gd name="T16" fmla="*/ 310 w 823"/>
                    <a:gd name="T17" fmla="*/ 193 h 197"/>
                    <a:gd name="T18" fmla="*/ 373 w 823"/>
                    <a:gd name="T19" fmla="*/ 196 h 197"/>
                    <a:gd name="T20" fmla="*/ 427 w 823"/>
                    <a:gd name="T21" fmla="*/ 197 h 197"/>
                    <a:gd name="T22" fmla="*/ 483 w 823"/>
                    <a:gd name="T23" fmla="*/ 196 h 197"/>
                    <a:gd name="T24" fmla="*/ 532 w 823"/>
                    <a:gd name="T25" fmla="*/ 191 h 197"/>
                    <a:gd name="T26" fmla="*/ 579 w 823"/>
                    <a:gd name="T27" fmla="*/ 185 h 197"/>
                    <a:gd name="T28" fmla="*/ 626 w 823"/>
                    <a:gd name="T29" fmla="*/ 179 h 197"/>
                    <a:gd name="T30" fmla="*/ 665 w 823"/>
                    <a:gd name="T31" fmla="*/ 170 h 197"/>
                    <a:gd name="T32" fmla="*/ 706 w 823"/>
                    <a:gd name="T33" fmla="*/ 158 h 197"/>
                    <a:gd name="T34" fmla="*/ 746 w 823"/>
                    <a:gd name="T35" fmla="*/ 143 h 197"/>
                    <a:gd name="T36" fmla="*/ 775 w 823"/>
                    <a:gd name="T37" fmla="*/ 127 h 197"/>
                    <a:gd name="T38" fmla="*/ 808 w 823"/>
                    <a:gd name="T39" fmla="*/ 98 h 197"/>
                    <a:gd name="T40" fmla="*/ 823 w 823"/>
                    <a:gd name="T41" fmla="*/ 70 h 197"/>
                    <a:gd name="T42" fmla="*/ 823 w 823"/>
                    <a:gd name="T43" fmla="*/ 0 h 197"/>
                    <a:gd name="T44" fmla="*/ 816 w 823"/>
                    <a:gd name="T45" fmla="*/ 16 h 197"/>
                    <a:gd name="T46" fmla="*/ 797 w 823"/>
                    <a:gd name="T47" fmla="*/ 37 h 197"/>
                    <a:gd name="T48" fmla="*/ 771 w 823"/>
                    <a:gd name="T49" fmla="*/ 57 h 197"/>
                    <a:gd name="T50" fmla="*/ 735 w 823"/>
                    <a:gd name="T51" fmla="*/ 75 h 197"/>
                    <a:gd name="T52" fmla="*/ 690 w 823"/>
                    <a:gd name="T53" fmla="*/ 90 h 197"/>
                    <a:gd name="T54" fmla="*/ 657 w 823"/>
                    <a:gd name="T55" fmla="*/ 100 h 197"/>
                    <a:gd name="T56" fmla="*/ 612 w 823"/>
                    <a:gd name="T57" fmla="*/ 109 h 197"/>
                    <a:gd name="T58" fmla="*/ 566 w 823"/>
                    <a:gd name="T59" fmla="*/ 116 h 197"/>
                    <a:gd name="T60" fmla="*/ 503 w 823"/>
                    <a:gd name="T61" fmla="*/ 123 h 197"/>
                    <a:gd name="T62" fmla="*/ 461 w 823"/>
                    <a:gd name="T63" fmla="*/ 126 h 197"/>
                    <a:gd name="T64" fmla="*/ 411 w 823"/>
                    <a:gd name="T65" fmla="*/ 125 h 197"/>
                    <a:gd name="T66" fmla="*/ 356 w 823"/>
                    <a:gd name="T67" fmla="*/ 124 h 197"/>
                    <a:gd name="T68" fmla="*/ 302 w 823"/>
                    <a:gd name="T69" fmla="*/ 121 h 197"/>
                    <a:gd name="T70" fmla="*/ 248 w 823"/>
                    <a:gd name="T71" fmla="*/ 115 h 197"/>
                    <a:gd name="T72" fmla="*/ 191 w 823"/>
                    <a:gd name="T73" fmla="*/ 104 h 197"/>
                    <a:gd name="T74" fmla="*/ 148 w 823"/>
                    <a:gd name="T75" fmla="*/ 96 h 197"/>
                    <a:gd name="T76" fmla="*/ 110 w 823"/>
                    <a:gd name="T77" fmla="*/ 82 h 197"/>
                    <a:gd name="T78" fmla="*/ 76 w 823"/>
                    <a:gd name="T79" fmla="*/ 67 h 197"/>
                    <a:gd name="T80" fmla="*/ 47 w 823"/>
                    <a:gd name="T81" fmla="*/ 54 h 197"/>
                    <a:gd name="T82" fmla="*/ 17 w 823"/>
                    <a:gd name="T83" fmla="*/ 29 h 197"/>
                    <a:gd name="T84" fmla="*/ 0 w 823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7" y="101"/>
                      </a:lnTo>
                      <a:lnTo>
                        <a:pt x="41" y="122"/>
                      </a:lnTo>
                      <a:lnTo>
                        <a:pt x="81" y="144"/>
                      </a:lnTo>
                      <a:lnTo>
                        <a:pt x="133" y="161"/>
                      </a:lnTo>
                      <a:lnTo>
                        <a:pt x="191" y="176"/>
                      </a:lnTo>
                      <a:lnTo>
                        <a:pt x="253" y="187"/>
                      </a:lnTo>
                      <a:lnTo>
                        <a:pt x="310" y="193"/>
                      </a:lnTo>
                      <a:lnTo>
                        <a:pt x="373" y="196"/>
                      </a:lnTo>
                      <a:lnTo>
                        <a:pt x="427" y="197"/>
                      </a:lnTo>
                      <a:lnTo>
                        <a:pt x="483" y="196"/>
                      </a:lnTo>
                      <a:lnTo>
                        <a:pt x="532" y="191"/>
                      </a:lnTo>
                      <a:lnTo>
                        <a:pt x="579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6" y="158"/>
                      </a:lnTo>
                      <a:lnTo>
                        <a:pt x="746" y="143"/>
                      </a:lnTo>
                      <a:lnTo>
                        <a:pt x="775" y="127"/>
                      </a:lnTo>
                      <a:lnTo>
                        <a:pt x="808" y="98"/>
                      </a:lnTo>
                      <a:lnTo>
                        <a:pt x="823" y="70"/>
                      </a:lnTo>
                      <a:lnTo>
                        <a:pt x="823" y="0"/>
                      </a:lnTo>
                      <a:lnTo>
                        <a:pt x="816" y="16"/>
                      </a:lnTo>
                      <a:lnTo>
                        <a:pt x="797" y="37"/>
                      </a:lnTo>
                      <a:lnTo>
                        <a:pt x="771" y="57"/>
                      </a:lnTo>
                      <a:lnTo>
                        <a:pt x="735" y="75"/>
                      </a:lnTo>
                      <a:lnTo>
                        <a:pt x="690" y="90"/>
                      </a:lnTo>
                      <a:lnTo>
                        <a:pt x="657" y="100"/>
                      </a:lnTo>
                      <a:lnTo>
                        <a:pt x="612" y="109"/>
                      </a:lnTo>
                      <a:lnTo>
                        <a:pt x="566" y="116"/>
                      </a:lnTo>
                      <a:lnTo>
                        <a:pt x="503" y="123"/>
                      </a:lnTo>
                      <a:lnTo>
                        <a:pt x="461" y="126"/>
                      </a:lnTo>
                      <a:lnTo>
                        <a:pt x="411" y="125"/>
                      </a:lnTo>
                      <a:lnTo>
                        <a:pt x="356" y="124"/>
                      </a:lnTo>
                      <a:lnTo>
                        <a:pt x="302" y="121"/>
                      </a:lnTo>
                      <a:lnTo>
                        <a:pt x="248" y="115"/>
                      </a:lnTo>
                      <a:lnTo>
                        <a:pt x="191" y="104"/>
                      </a:lnTo>
                      <a:lnTo>
                        <a:pt x="148" y="96"/>
                      </a:lnTo>
                      <a:lnTo>
                        <a:pt x="110" y="82"/>
                      </a:lnTo>
                      <a:lnTo>
                        <a:pt x="76" y="67"/>
                      </a:lnTo>
                      <a:lnTo>
                        <a:pt x="47" y="54"/>
                      </a:lnTo>
                      <a:lnTo>
                        <a:pt x="17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33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302" name="Group 11"/>
              <p:cNvGrpSpPr>
                <a:grpSpLocks/>
              </p:cNvGrpSpPr>
              <p:nvPr/>
            </p:nvGrpSpPr>
            <p:grpSpPr bwMode="auto">
              <a:xfrm>
                <a:off x="3563" y="2849"/>
                <a:ext cx="828" cy="338"/>
                <a:chOff x="3563" y="2849"/>
                <a:chExt cx="828" cy="338"/>
              </a:xfrm>
            </p:grpSpPr>
            <p:sp>
              <p:nvSpPr>
                <p:cNvPr id="8351" name="Oval 12"/>
                <p:cNvSpPr>
                  <a:spLocks noChangeArrowheads="1"/>
                </p:cNvSpPr>
                <p:nvPr/>
              </p:nvSpPr>
              <p:spPr bwMode="auto">
                <a:xfrm>
                  <a:off x="3566" y="2849"/>
                  <a:ext cx="825" cy="273"/>
                </a:xfrm>
                <a:prstGeom prst="ellipse">
                  <a:avLst/>
                </a:prstGeom>
                <a:solidFill>
                  <a:srgbClr val="FF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352" name="Freeform 13"/>
                <p:cNvSpPr>
                  <a:spLocks/>
                </p:cNvSpPr>
                <p:nvPr/>
              </p:nvSpPr>
              <p:spPr bwMode="auto">
                <a:xfrm>
                  <a:off x="3563" y="2990"/>
                  <a:ext cx="822" cy="197"/>
                </a:xfrm>
                <a:custGeom>
                  <a:avLst/>
                  <a:gdLst>
                    <a:gd name="T0" fmla="*/ 0 w 822"/>
                    <a:gd name="T1" fmla="*/ 0 h 197"/>
                    <a:gd name="T2" fmla="*/ 0 w 822"/>
                    <a:gd name="T3" fmla="*/ 69 h 197"/>
                    <a:gd name="T4" fmla="*/ 16 w 822"/>
                    <a:gd name="T5" fmla="*/ 100 h 197"/>
                    <a:gd name="T6" fmla="*/ 40 w 822"/>
                    <a:gd name="T7" fmla="*/ 121 h 197"/>
                    <a:gd name="T8" fmla="*/ 80 w 822"/>
                    <a:gd name="T9" fmla="*/ 143 h 197"/>
                    <a:gd name="T10" fmla="*/ 132 w 822"/>
                    <a:gd name="T11" fmla="*/ 160 h 197"/>
                    <a:gd name="T12" fmla="*/ 191 w 822"/>
                    <a:gd name="T13" fmla="*/ 176 h 197"/>
                    <a:gd name="T14" fmla="*/ 252 w 822"/>
                    <a:gd name="T15" fmla="*/ 187 h 197"/>
                    <a:gd name="T16" fmla="*/ 309 w 822"/>
                    <a:gd name="T17" fmla="*/ 193 h 197"/>
                    <a:gd name="T18" fmla="*/ 372 w 822"/>
                    <a:gd name="T19" fmla="*/ 196 h 197"/>
                    <a:gd name="T20" fmla="*/ 427 w 822"/>
                    <a:gd name="T21" fmla="*/ 197 h 197"/>
                    <a:gd name="T22" fmla="*/ 482 w 822"/>
                    <a:gd name="T23" fmla="*/ 196 h 197"/>
                    <a:gd name="T24" fmla="*/ 531 w 822"/>
                    <a:gd name="T25" fmla="*/ 191 h 197"/>
                    <a:gd name="T26" fmla="*/ 578 w 822"/>
                    <a:gd name="T27" fmla="*/ 185 h 197"/>
                    <a:gd name="T28" fmla="*/ 625 w 822"/>
                    <a:gd name="T29" fmla="*/ 179 h 197"/>
                    <a:gd name="T30" fmla="*/ 665 w 822"/>
                    <a:gd name="T31" fmla="*/ 169 h 197"/>
                    <a:gd name="T32" fmla="*/ 705 w 822"/>
                    <a:gd name="T33" fmla="*/ 157 h 197"/>
                    <a:gd name="T34" fmla="*/ 745 w 822"/>
                    <a:gd name="T35" fmla="*/ 142 h 197"/>
                    <a:gd name="T36" fmla="*/ 774 w 822"/>
                    <a:gd name="T37" fmla="*/ 126 h 197"/>
                    <a:gd name="T38" fmla="*/ 807 w 822"/>
                    <a:gd name="T39" fmla="*/ 97 h 197"/>
                    <a:gd name="T40" fmla="*/ 822 w 822"/>
                    <a:gd name="T41" fmla="*/ 70 h 197"/>
                    <a:gd name="T42" fmla="*/ 822 w 822"/>
                    <a:gd name="T43" fmla="*/ 0 h 197"/>
                    <a:gd name="T44" fmla="*/ 815 w 822"/>
                    <a:gd name="T45" fmla="*/ 16 h 197"/>
                    <a:gd name="T46" fmla="*/ 796 w 822"/>
                    <a:gd name="T47" fmla="*/ 37 h 197"/>
                    <a:gd name="T48" fmla="*/ 770 w 822"/>
                    <a:gd name="T49" fmla="*/ 57 h 197"/>
                    <a:gd name="T50" fmla="*/ 734 w 822"/>
                    <a:gd name="T51" fmla="*/ 75 h 197"/>
                    <a:gd name="T52" fmla="*/ 690 w 822"/>
                    <a:gd name="T53" fmla="*/ 90 h 197"/>
                    <a:gd name="T54" fmla="*/ 657 w 822"/>
                    <a:gd name="T55" fmla="*/ 99 h 197"/>
                    <a:gd name="T56" fmla="*/ 611 w 822"/>
                    <a:gd name="T57" fmla="*/ 108 h 197"/>
                    <a:gd name="T58" fmla="*/ 565 w 822"/>
                    <a:gd name="T59" fmla="*/ 115 h 197"/>
                    <a:gd name="T60" fmla="*/ 502 w 822"/>
                    <a:gd name="T61" fmla="*/ 122 h 197"/>
                    <a:gd name="T62" fmla="*/ 461 w 822"/>
                    <a:gd name="T63" fmla="*/ 125 h 197"/>
                    <a:gd name="T64" fmla="*/ 410 w 822"/>
                    <a:gd name="T65" fmla="*/ 124 h 197"/>
                    <a:gd name="T66" fmla="*/ 355 w 822"/>
                    <a:gd name="T67" fmla="*/ 123 h 197"/>
                    <a:gd name="T68" fmla="*/ 301 w 822"/>
                    <a:gd name="T69" fmla="*/ 120 h 197"/>
                    <a:gd name="T70" fmla="*/ 247 w 822"/>
                    <a:gd name="T71" fmla="*/ 114 h 197"/>
                    <a:gd name="T72" fmla="*/ 191 w 822"/>
                    <a:gd name="T73" fmla="*/ 103 h 197"/>
                    <a:gd name="T74" fmla="*/ 147 w 822"/>
                    <a:gd name="T75" fmla="*/ 95 h 197"/>
                    <a:gd name="T76" fmla="*/ 109 w 822"/>
                    <a:gd name="T77" fmla="*/ 82 h 197"/>
                    <a:gd name="T78" fmla="*/ 75 w 822"/>
                    <a:gd name="T79" fmla="*/ 67 h 197"/>
                    <a:gd name="T80" fmla="*/ 46 w 822"/>
                    <a:gd name="T81" fmla="*/ 54 h 197"/>
                    <a:gd name="T82" fmla="*/ 16 w 822"/>
                    <a:gd name="T83" fmla="*/ 29 h 197"/>
                    <a:gd name="T84" fmla="*/ 0 w 822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2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1"/>
                      </a:lnTo>
                      <a:lnTo>
                        <a:pt x="80" y="143"/>
                      </a:lnTo>
                      <a:lnTo>
                        <a:pt x="132" y="160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2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5" y="179"/>
                      </a:lnTo>
                      <a:lnTo>
                        <a:pt x="665" y="169"/>
                      </a:lnTo>
                      <a:lnTo>
                        <a:pt x="705" y="157"/>
                      </a:lnTo>
                      <a:lnTo>
                        <a:pt x="745" y="142"/>
                      </a:lnTo>
                      <a:lnTo>
                        <a:pt x="774" y="126"/>
                      </a:lnTo>
                      <a:lnTo>
                        <a:pt x="807" y="97"/>
                      </a:lnTo>
                      <a:lnTo>
                        <a:pt x="822" y="70"/>
                      </a:lnTo>
                      <a:lnTo>
                        <a:pt x="822" y="0"/>
                      </a:lnTo>
                      <a:lnTo>
                        <a:pt x="815" y="16"/>
                      </a:lnTo>
                      <a:lnTo>
                        <a:pt x="796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7" y="99"/>
                      </a:lnTo>
                      <a:lnTo>
                        <a:pt x="611" y="108"/>
                      </a:lnTo>
                      <a:lnTo>
                        <a:pt x="565" y="115"/>
                      </a:lnTo>
                      <a:lnTo>
                        <a:pt x="502" y="122"/>
                      </a:lnTo>
                      <a:lnTo>
                        <a:pt x="461" y="125"/>
                      </a:lnTo>
                      <a:lnTo>
                        <a:pt x="410" y="124"/>
                      </a:lnTo>
                      <a:lnTo>
                        <a:pt x="355" y="123"/>
                      </a:lnTo>
                      <a:lnTo>
                        <a:pt x="301" y="120"/>
                      </a:lnTo>
                      <a:lnTo>
                        <a:pt x="247" y="114"/>
                      </a:lnTo>
                      <a:lnTo>
                        <a:pt x="191" y="103"/>
                      </a:lnTo>
                      <a:lnTo>
                        <a:pt x="147" y="95"/>
                      </a:lnTo>
                      <a:lnTo>
                        <a:pt x="109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33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303" name="Group 14"/>
              <p:cNvGrpSpPr>
                <a:grpSpLocks/>
              </p:cNvGrpSpPr>
              <p:nvPr/>
            </p:nvGrpSpPr>
            <p:grpSpPr bwMode="auto">
              <a:xfrm>
                <a:off x="3506" y="2777"/>
                <a:ext cx="829" cy="337"/>
                <a:chOff x="3506" y="2777"/>
                <a:chExt cx="829" cy="337"/>
              </a:xfrm>
            </p:grpSpPr>
            <p:sp>
              <p:nvSpPr>
                <p:cNvPr id="8349" name="Oval 15"/>
                <p:cNvSpPr>
                  <a:spLocks noChangeArrowheads="1"/>
                </p:cNvSpPr>
                <p:nvPr/>
              </p:nvSpPr>
              <p:spPr bwMode="auto">
                <a:xfrm>
                  <a:off x="3509" y="2777"/>
                  <a:ext cx="826" cy="273"/>
                </a:xfrm>
                <a:prstGeom prst="ellipse">
                  <a:avLst/>
                </a:prstGeom>
                <a:solidFill>
                  <a:srgbClr val="FF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350" name="Freeform 16"/>
                <p:cNvSpPr>
                  <a:spLocks/>
                </p:cNvSpPr>
                <p:nvPr/>
              </p:nvSpPr>
              <p:spPr bwMode="auto">
                <a:xfrm>
                  <a:off x="3506" y="2917"/>
                  <a:ext cx="823" cy="197"/>
                </a:xfrm>
                <a:custGeom>
                  <a:avLst/>
                  <a:gdLst>
                    <a:gd name="T0" fmla="*/ 0 w 823"/>
                    <a:gd name="T1" fmla="*/ 0 h 197"/>
                    <a:gd name="T2" fmla="*/ 0 w 823"/>
                    <a:gd name="T3" fmla="*/ 70 h 197"/>
                    <a:gd name="T4" fmla="*/ 17 w 823"/>
                    <a:gd name="T5" fmla="*/ 101 h 197"/>
                    <a:gd name="T6" fmla="*/ 41 w 823"/>
                    <a:gd name="T7" fmla="*/ 122 h 197"/>
                    <a:gd name="T8" fmla="*/ 81 w 823"/>
                    <a:gd name="T9" fmla="*/ 144 h 197"/>
                    <a:gd name="T10" fmla="*/ 133 w 823"/>
                    <a:gd name="T11" fmla="*/ 161 h 197"/>
                    <a:gd name="T12" fmla="*/ 191 w 823"/>
                    <a:gd name="T13" fmla="*/ 176 h 197"/>
                    <a:gd name="T14" fmla="*/ 253 w 823"/>
                    <a:gd name="T15" fmla="*/ 187 h 197"/>
                    <a:gd name="T16" fmla="*/ 310 w 823"/>
                    <a:gd name="T17" fmla="*/ 193 h 197"/>
                    <a:gd name="T18" fmla="*/ 373 w 823"/>
                    <a:gd name="T19" fmla="*/ 196 h 197"/>
                    <a:gd name="T20" fmla="*/ 427 w 823"/>
                    <a:gd name="T21" fmla="*/ 197 h 197"/>
                    <a:gd name="T22" fmla="*/ 483 w 823"/>
                    <a:gd name="T23" fmla="*/ 196 h 197"/>
                    <a:gd name="T24" fmla="*/ 532 w 823"/>
                    <a:gd name="T25" fmla="*/ 191 h 197"/>
                    <a:gd name="T26" fmla="*/ 579 w 823"/>
                    <a:gd name="T27" fmla="*/ 185 h 197"/>
                    <a:gd name="T28" fmla="*/ 626 w 823"/>
                    <a:gd name="T29" fmla="*/ 179 h 197"/>
                    <a:gd name="T30" fmla="*/ 665 w 823"/>
                    <a:gd name="T31" fmla="*/ 170 h 197"/>
                    <a:gd name="T32" fmla="*/ 706 w 823"/>
                    <a:gd name="T33" fmla="*/ 158 h 197"/>
                    <a:gd name="T34" fmla="*/ 746 w 823"/>
                    <a:gd name="T35" fmla="*/ 143 h 197"/>
                    <a:gd name="T36" fmla="*/ 775 w 823"/>
                    <a:gd name="T37" fmla="*/ 127 h 197"/>
                    <a:gd name="T38" fmla="*/ 808 w 823"/>
                    <a:gd name="T39" fmla="*/ 98 h 197"/>
                    <a:gd name="T40" fmla="*/ 823 w 823"/>
                    <a:gd name="T41" fmla="*/ 71 h 197"/>
                    <a:gd name="T42" fmla="*/ 823 w 823"/>
                    <a:gd name="T43" fmla="*/ 0 h 197"/>
                    <a:gd name="T44" fmla="*/ 816 w 823"/>
                    <a:gd name="T45" fmla="*/ 17 h 197"/>
                    <a:gd name="T46" fmla="*/ 797 w 823"/>
                    <a:gd name="T47" fmla="*/ 38 h 197"/>
                    <a:gd name="T48" fmla="*/ 771 w 823"/>
                    <a:gd name="T49" fmla="*/ 58 h 197"/>
                    <a:gd name="T50" fmla="*/ 735 w 823"/>
                    <a:gd name="T51" fmla="*/ 76 h 197"/>
                    <a:gd name="T52" fmla="*/ 690 w 823"/>
                    <a:gd name="T53" fmla="*/ 91 h 197"/>
                    <a:gd name="T54" fmla="*/ 657 w 823"/>
                    <a:gd name="T55" fmla="*/ 100 h 197"/>
                    <a:gd name="T56" fmla="*/ 612 w 823"/>
                    <a:gd name="T57" fmla="*/ 109 h 197"/>
                    <a:gd name="T58" fmla="*/ 566 w 823"/>
                    <a:gd name="T59" fmla="*/ 116 h 197"/>
                    <a:gd name="T60" fmla="*/ 503 w 823"/>
                    <a:gd name="T61" fmla="*/ 123 h 197"/>
                    <a:gd name="T62" fmla="*/ 461 w 823"/>
                    <a:gd name="T63" fmla="*/ 126 h 197"/>
                    <a:gd name="T64" fmla="*/ 411 w 823"/>
                    <a:gd name="T65" fmla="*/ 125 h 197"/>
                    <a:gd name="T66" fmla="*/ 356 w 823"/>
                    <a:gd name="T67" fmla="*/ 124 h 197"/>
                    <a:gd name="T68" fmla="*/ 302 w 823"/>
                    <a:gd name="T69" fmla="*/ 121 h 197"/>
                    <a:gd name="T70" fmla="*/ 248 w 823"/>
                    <a:gd name="T71" fmla="*/ 115 h 197"/>
                    <a:gd name="T72" fmla="*/ 191 w 823"/>
                    <a:gd name="T73" fmla="*/ 104 h 197"/>
                    <a:gd name="T74" fmla="*/ 148 w 823"/>
                    <a:gd name="T75" fmla="*/ 96 h 197"/>
                    <a:gd name="T76" fmla="*/ 110 w 823"/>
                    <a:gd name="T77" fmla="*/ 83 h 197"/>
                    <a:gd name="T78" fmla="*/ 76 w 823"/>
                    <a:gd name="T79" fmla="*/ 68 h 197"/>
                    <a:gd name="T80" fmla="*/ 47 w 823"/>
                    <a:gd name="T81" fmla="*/ 55 h 197"/>
                    <a:gd name="T82" fmla="*/ 17 w 823"/>
                    <a:gd name="T83" fmla="*/ 30 h 197"/>
                    <a:gd name="T84" fmla="*/ 0 w 823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7">
                      <a:moveTo>
                        <a:pt x="0" y="0"/>
                      </a:moveTo>
                      <a:lnTo>
                        <a:pt x="0" y="70"/>
                      </a:lnTo>
                      <a:lnTo>
                        <a:pt x="17" y="101"/>
                      </a:lnTo>
                      <a:lnTo>
                        <a:pt x="41" y="122"/>
                      </a:lnTo>
                      <a:lnTo>
                        <a:pt x="81" y="144"/>
                      </a:lnTo>
                      <a:lnTo>
                        <a:pt x="133" y="161"/>
                      </a:lnTo>
                      <a:lnTo>
                        <a:pt x="191" y="176"/>
                      </a:lnTo>
                      <a:lnTo>
                        <a:pt x="253" y="187"/>
                      </a:lnTo>
                      <a:lnTo>
                        <a:pt x="310" y="193"/>
                      </a:lnTo>
                      <a:lnTo>
                        <a:pt x="373" y="196"/>
                      </a:lnTo>
                      <a:lnTo>
                        <a:pt x="427" y="197"/>
                      </a:lnTo>
                      <a:lnTo>
                        <a:pt x="483" y="196"/>
                      </a:lnTo>
                      <a:lnTo>
                        <a:pt x="532" y="191"/>
                      </a:lnTo>
                      <a:lnTo>
                        <a:pt x="579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6" y="158"/>
                      </a:lnTo>
                      <a:lnTo>
                        <a:pt x="746" y="143"/>
                      </a:lnTo>
                      <a:lnTo>
                        <a:pt x="775" y="127"/>
                      </a:lnTo>
                      <a:lnTo>
                        <a:pt x="808" y="98"/>
                      </a:lnTo>
                      <a:lnTo>
                        <a:pt x="823" y="71"/>
                      </a:lnTo>
                      <a:lnTo>
                        <a:pt x="823" y="0"/>
                      </a:lnTo>
                      <a:lnTo>
                        <a:pt x="816" y="17"/>
                      </a:lnTo>
                      <a:lnTo>
                        <a:pt x="797" y="38"/>
                      </a:lnTo>
                      <a:lnTo>
                        <a:pt x="771" y="58"/>
                      </a:lnTo>
                      <a:lnTo>
                        <a:pt x="735" y="76"/>
                      </a:lnTo>
                      <a:lnTo>
                        <a:pt x="690" y="91"/>
                      </a:lnTo>
                      <a:lnTo>
                        <a:pt x="657" y="100"/>
                      </a:lnTo>
                      <a:lnTo>
                        <a:pt x="612" y="109"/>
                      </a:lnTo>
                      <a:lnTo>
                        <a:pt x="566" y="116"/>
                      </a:lnTo>
                      <a:lnTo>
                        <a:pt x="503" y="123"/>
                      </a:lnTo>
                      <a:lnTo>
                        <a:pt x="461" y="126"/>
                      </a:lnTo>
                      <a:lnTo>
                        <a:pt x="411" y="125"/>
                      </a:lnTo>
                      <a:lnTo>
                        <a:pt x="356" y="124"/>
                      </a:lnTo>
                      <a:lnTo>
                        <a:pt x="302" y="121"/>
                      </a:lnTo>
                      <a:lnTo>
                        <a:pt x="248" y="115"/>
                      </a:lnTo>
                      <a:lnTo>
                        <a:pt x="191" y="104"/>
                      </a:lnTo>
                      <a:lnTo>
                        <a:pt x="148" y="96"/>
                      </a:lnTo>
                      <a:lnTo>
                        <a:pt x="110" y="83"/>
                      </a:lnTo>
                      <a:lnTo>
                        <a:pt x="76" y="68"/>
                      </a:lnTo>
                      <a:lnTo>
                        <a:pt x="47" y="55"/>
                      </a:lnTo>
                      <a:lnTo>
                        <a:pt x="17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33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304" name="Group 17"/>
              <p:cNvGrpSpPr>
                <a:grpSpLocks/>
              </p:cNvGrpSpPr>
              <p:nvPr/>
            </p:nvGrpSpPr>
            <p:grpSpPr bwMode="auto">
              <a:xfrm>
                <a:off x="3587" y="2705"/>
                <a:ext cx="828" cy="337"/>
                <a:chOff x="3587" y="2705"/>
                <a:chExt cx="828" cy="337"/>
              </a:xfrm>
            </p:grpSpPr>
            <p:sp>
              <p:nvSpPr>
                <p:cNvPr id="8347" name="Oval 18"/>
                <p:cNvSpPr>
                  <a:spLocks noChangeArrowheads="1"/>
                </p:cNvSpPr>
                <p:nvPr/>
              </p:nvSpPr>
              <p:spPr bwMode="auto">
                <a:xfrm>
                  <a:off x="3590" y="2705"/>
                  <a:ext cx="825" cy="273"/>
                </a:xfrm>
                <a:prstGeom prst="ellipse">
                  <a:avLst/>
                </a:prstGeom>
                <a:solidFill>
                  <a:srgbClr val="FF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348" name="Freeform 19"/>
                <p:cNvSpPr>
                  <a:spLocks/>
                </p:cNvSpPr>
                <p:nvPr/>
              </p:nvSpPr>
              <p:spPr bwMode="auto">
                <a:xfrm>
                  <a:off x="3587" y="2845"/>
                  <a:ext cx="822" cy="197"/>
                </a:xfrm>
                <a:custGeom>
                  <a:avLst/>
                  <a:gdLst>
                    <a:gd name="T0" fmla="*/ 0 w 822"/>
                    <a:gd name="T1" fmla="*/ 0 h 197"/>
                    <a:gd name="T2" fmla="*/ 0 w 822"/>
                    <a:gd name="T3" fmla="*/ 69 h 197"/>
                    <a:gd name="T4" fmla="*/ 16 w 822"/>
                    <a:gd name="T5" fmla="*/ 101 h 197"/>
                    <a:gd name="T6" fmla="*/ 40 w 822"/>
                    <a:gd name="T7" fmla="*/ 122 h 197"/>
                    <a:gd name="T8" fmla="*/ 80 w 822"/>
                    <a:gd name="T9" fmla="*/ 144 h 197"/>
                    <a:gd name="T10" fmla="*/ 132 w 822"/>
                    <a:gd name="T11" fmla="*/ 161 h 197"/>
                    <a:gd name="T12" fmla="*/ 191 w 822"/>
                    <a:gd name="T13" fmla="*/ 176 h 197"/>
                    <a:gd name="T14" fmla="*/ 252 w 822"/>
                    <a:gd name="T15" fmla="*/ 187 h 197"/>
                    <a:gd name="T16" fmla="*/ 309 w 822"/>
                    <a:gd name="T17" fmla="*/ 193 h 197"/>
                    <a:gd name="T18" fmla="*/ 372 w 822"/>
                    <a:gd name="T19" fmla="*/ 196 h 197"/>
                    <a:gd name="T20" fmla="*/ 427 w 822"/>
                    <a:gd name="T21" fmla="*/ 197 h 197"/>
                    <a:gd name="T22" fmla="*/ 482 w 822"/>
                    <a:gd name="T23" fmla="*/ 196 h 197"/>
                    <a:gd name="T24" fmla="*/ 531 w 822"/>
                    <a:gd name="T25" fmla="*/ 191 h 197"/>
                    <a:gd name="T26" fmla="*/ 578 w 822"/>
                    <a:gd name="T27" fmla="*/ 185 h 197"/>
                    <a:gd name="T28" fmla="*/ 626 w 822"/>
                    <a:gd name="T29" fmla="*/ 179 h 197"/>
                    <a:gd name="T30" fmla="*/ 665 w 822"/>
                    <a:gd name="T31" fmla="*/ 170 h 197"/>
                    <a:gd name="T32" fmla="*/ 705 w 822"/>
                    <a:gd name="T33" fmla="*/ 158 h 197"/>
                    <a:gd name="T34" fmla="*/ 745 w 822"/>
                    <a:gd name="T35" fmla="*/ 143 h 197"/>
                    <a:gd name="T36" fmla="*/ 774 w 822"/>
                    <a:gd name="T37" fmla="*/ 127 h 197"/>
                    <a:gd name="T38" fmla="*/ 807 w 822"/>
                    <a:gd name="T39" fmla="*/ 98 h 197"/>
                    <a:gd name="T40" fmla="*/ 822 w 822"/>
                    <a:gd name="T41" fmla="*/ 70 h 197"/>
                    <a:gd name="T42" fmla="*/ 822 w 822"/>
                    <a:gd name="T43" fmla="*/ 0 h 197"/>
                    <a:gd name="T44" fmla="*/ 815 w 822"/>
                    <a:gd name="T45" fmla="*/ 16 h 197"/>
                    <a:gd name="T46" fmla="*/ 796 w 822"/>
                    <a:gd name="T47" fmla="*/ 37 h 197"/>
                    <a:gd name="T48" fmla="*/ 770 w 822"/>
                    <a:gd name="T49" fmla="*/ 57 h 197"/>
                    <a:gd name="T50" fmla="*/ 734 w 822"/>
                    <a:gd name="T51" fmla="*/ 75 h 197"/>
                    <a:gd name="T52" fmla="*/ 690 w 822"/>
                    <a:gd name="T53" fmla="*/ 91 h 197"/>
                    <a:gd name="T54" fmla="*/ 657 w 822"/>
                    <a:gd name="T55" fmla="*/ 100 h 197"/>
                    <a:gd name="T56" fmla="*/ 611 w 822"/>
                    <a:gd name="T57" fmla="*/ 109 h 197"/>
                    <a:gd name="T58" fmla="*/ 565 w 822"/>
                    <a:gd name="T59" fmla="*/ 116 h 197"/>
                    <a:gd name="T60" fmla="*/ 502 w 822"/>
                    <a:gd name="T61" fmla="*/ 123 h 197"/>
                    <a:gd name="T62" fmla="*/ 461 w 822"/>
                    <a:gd name="T63" fmla="*/ 126 h 197"/>
                    <a:gd name="T64" fmla="*/ 411 w 822"/>
                    <a:gd name="T65" fmla="*/ 125 h 197"/>
                    <a:gd name="T66" fmla="*/ 355 w 822"/>
                    <a:gd name="T67" fmla="*/ 124 h 197"/>
                    <a:gd name="T68" fmla="*/ 301 w 822"/>
                    <a:gd name="T69" fmla="*/ 121 h 197"/>
                    <a:gd name="T70" fmla="*/ 247 w 822"/>
                    <a:gd name="T71" fmla="*/ 115 h 197"/>
                    <a:gd name="T72" fmla="*/ 191 w 822"/>
                    <a:gd name="T73" fmla="*/ 104 h 197"/>
                    <a:gd name="T74" fmla="*/ 147 w 822"/>
                    <a:gd name="T75" fmla="*/ 96 h 197"/>
                    <a:gd name="T76" fmla="*/ 109 w 822"/>
                    <a:gd name="T77" fmla="*/ 83 h 197"/>
                    <a:gd name="T78" fmla="*/ 75 w 822"/>
                    <a:gd name="T79" fmla="*/ 67 h 197"/>
                    <a:gd name="T80" fmla="*/ 46 w 822"/>
                    <a:gd name="T81" fmla="*/ 54 h 197"/>
                    <a:gd name="T82" fmla="*/ 16 w 822"/>
                    <a:gd name="T83" fmla="*/ 29 h 197"/>
                    <a:gd name="T84" fmla="*/ 0 w 822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2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1"/>
                      </a:lnTo>
                      <a:lnTo>
                        <a:pt x="40" y="122"/>
                      </a:lnTo>
                      <a:lnTo>
                        <a:pt x="80" y="144"/>
                      </a:lnTo>
                      <a:lnTo>
                        <a:pt x="132" y="161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2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5" y="158"/>
                      </a:lnTo>
                      <a:lnTo>
                        <a:pt x="745" y="143"/>
                      </a:lnTo>
                      <a:lnTo>
                        <a:pt x="774" y="127"/>
                      </a:lnTo>
                      <a:lnTo>
                        <a:pt x="807" y="98"/>
                      </a:lnTo>
                      <a:lnTo>
                        <a:pt x="822" y="70"/>
                      </a:lnTo>
                      <a:lnTo>
                        <a:pt x="822" y="0"/>
                      </a:lnTo>
                      <a:lnTo>
                        <a:pt x="815" y="16"/>
                      </a:lnTo>
                      <a:lnTo>
                        <a:pt x="796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1"/>
                      </a:lnTo>
                      <a:lnTo>
                        <a:pt x="657" y="100"/>
                      </a:lnTo>
                      <a:lnTo>
                        <a:pt x="611" y="109"/>
                      </a:lnTo>
                      <a:lnTo>
                        <a:pt x="565" y="116"/>
                      </a:lnTo>
                      <a:lnTo>
                        <a:pt x="502" y="123"/>
                      </a:lnTo>
                      <a:lnTo>
                        <a:pt x="461" y="126"/>
                      </a:lnTo>
                      <a:lnTo>
                        <a:pt x="411" y="125"/>
                      </a:lnTo>
                      <a:lnTo>
                        <a:pt x="355" y="124"/>
                      </a:lnTo>
                      <a:lnTo>
                        <a:pt x="301" y="121"/>
                      </a:lnTo>
                      <a:lnTo>
                        <a:pt x="247" y="115"/>
                      </a:lnTo>
                      <a:lnTo>
                        <a:pt x="191" y="104"/>
                      </a:lnTo>
                      <a:lnTo>
                        <a:pt x="147" y="96"/>
                      </a:lnTo>
                      <a:lnTo>
                        <a:pt x="109" y="83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33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305" name="Group 20"/>
              <p:cNvGrpSpPr>
                <a:grpSpLocks/>
              </p:cNvGrpSpPr>
              <p:nvPr/>
            </p:nvGrpSpPr>
            <p:grpSpPr bwMode="auto">
              <a:xfrm>
                <a:off x="3595" y="2632"/>
                <a:ext cx="828" cy="338"/>
                <a:chOff x="3595" y="2632"/>
                <a:chExt cx="828" cy="338"/>
              </a:xfrm>
            </p:grpSpPr>
            <p:sp>
              <p:nvSpPr>
                <p:cNvPr id="8345" name="Oval 21"/>
                <p:cNvSpPr>
                  <a:spLocks noChangeArrowheads="1"/>
                </p:cNvSpPr>
                <p:nvPr/>
              </p:nvSpPr>
              <p:spPr bwMode="auto">
                <a:xfrm>
                  <a:off x="3598" y="2632"/>
                  <a:ext cx="825" cy="273"/>
                </a:xfrm>
                <a:prstGeom prst="ellipse">
                  <a:avLst/>
                </a:prstGeom>
                <a:solidFill>
                  <a:srgbClr val="FF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346" name="Freeform 22"/>
                <p:cNvSpPr>
                  <a:spLocks/>
                </p:cNvSpPr>
                <p:nvPr/>
              </p:nvSpPr>
              <p:spPr bwMode="auto">
                <a:xfrm>
                  <a:off x="3595" y="2773"/>
                  <a:ext cx="822" cy="197"/>
                </a:xfrm>
                <a:custGeom>
                  <a:avLst/>
                  <a:gdLst>
                    <a:gd name="T0" fmla="*/ 0 w 822"/>
                    <a:gd name="T1" fmla="*/ 0 h 197"/>
                    <a:gd name="T2" fmla="*/ 0 w 822"/>
                    <a:gd name="T3" fmla="*/ 69 h 197"/>
                    <a:gd name="T4" fmla="*/ 16 w 822"/>
                    <a:gd name="T5" fmla="*/ 100 h 197"/>
                    <a:gd name="T6" fmla="*/ 40 w 822"/>
                    <a:gd name="T7" fmla="*/ 121 h 197"/>
                    <a:gd name="T8" fmla="*/ 80 w 822"/>
                    <a:gd name="T9" fmla="*/ 143 h 197"/>
                    <a:gd name="T10" fmla="*/ 132 w 822"/>
                    <a:gd name="T11" fmla="*/ 161 h 197"/>
                    <a:gd name="T12" fmla="*/ 191 w 822"/>
                    <a:gd name="T13" fmla="*/ 176 h 197"/>
                    <a:gd name="T14" fmla="*/ 252 w 822"/>
                    <a:gd name="T15" fmla="*/ 187 h 197"/>
                    <a:gd name="T16" fmla="*/ 309 w 822"/>
                    <a:gd name="T17" fmla="*/ 193 h 197"/>
                    <a:gd name="T18" fmla="*/ 372 w 822"/>
                    <a:gd name="T19" fmla="*/ 196 h 197"/>
                    <a:gd name="T20" fmla="*/ 427 w 822"/>
                    <a:gd name="T21" fmla="*/ 197 h 197"/>
                    <a:gd name="T22" fmla="*/ 482 w 822"/>
                    <a:gd name="T23" fmla="*/ 196 h 197"/>
                    <a:gd name="T24" fmla="*/ 531 w 822"/>
                    <a:gd name="T25" fmla="*/ 191 h 197"/>
                    <a:gd name="T26" fmla="*/ 578 w 822"/>
                    <a:gd name="T27" fmla="*/ 185 h 197"/>
                    <a:gd name="T28" fmla="*/ 626 w 822"/>
                    <a:gd name="T29" fmla="*/ 179 h 197"/>
                    <a:gd name="T30" fmla="*/ 665 w 822"/>
                    <a:gd name="T31" fmla="*/ 170 h 197"/>
                    <a:gd name="T32" fmla="*/ 705 w 822"/>
                    <a:gd name="T33" fmla="*/ 158 h 197"/>
                    <a:gd name="T34" fmla="*/ 745 w 822"/>
                    <a:gd name="T35" fmla="*/ 142 h 197"/>
                    <a:gd name="T36" fmla="*/ 774 w 822"/>
                    <a:gd name="T37" fmla="*/ 126 h 197"/>
                    <a:gd name="T38" fmla="*/ 807 w 822"/>
                    <a:gd name="T39" fmla="*/ 97 h 197"/>
                    <a:gd name="T40" fmla="*/ 822 w 822"/>
                    <a:gd name="T41" fmla="*/ 70 h 197"/>
                    <a:gd name="T42" fmla="*/ 822 w 822"/>
                    <a:gd name="T43" fmla="*/ 0 h 197"/>
                    <a:gd name="T44" fmla="*/ 815 w 822"/>
                    <a:gd name="T45" fmla="*/ 16 h 197"/>
                    <a:gd name="T46" fmla="*/ 796 w 822"/>
                    <a:gd name="T47" fmla="*/ 37 h 197"/>
                    <a:gd name="T48" fmla="*/ 770 w 822"/>
                    <a:gd name="T49" fmla="*/ 57 h 197"/>
                    <a:gd name="T50" fmla="*/ 734 w 822"/>
                    <a:gd name="T51" fmla="*/ 75 h 197"/>
                    <a:gd name="T52" fmla="*/ 690 w 822"/>
                    <a:gd name="T53" fmla="*/ 90 h 197"/>
                    <a:gd name="T54" fmla="*/ 657 w 822"/>
                    <a:gd name="T55" fmla="*/ 99 h 197"/>
                    <a:gd name="T56" fmla="*/ 612 w 822"/>
                    <a:gd name="T57" fmla="*/ 108 h 197"/>
                    <a:gd name="T58" fmla="*/ 565 w 822"/>
                    <a:gd name="T59" fmla="*/ 115 h 197"/>
                    <a:gd name="T60" fmla="*/ 502 w 822"/>
                    <a:gd name="T61" fmla="*/ 122 h 197"/>
                    <a:gd name="T62" fmla="*/ 461 w 822"/>
                    <a:gd name="T63" fmla="*/ 125 h 197"/>
                    <a:gd name="T64" fmla="*/ 411 w 822"/>
                    <a:gd name="T65" fmla="*/ 124 h 197"/>
                    <a:gd name="T66" fmla="*/ 355 w 822"/>
                    <a:gd name="T67" fmla="*/ 123 h 197"/>
                    <a:gd name="T68" fmla="*/ 301 w 822"/>
                    <a:gd name="T69" fmla="*/ 120 h 197"/>
                    <a:gd name="T70" fmla="*/ 247 w 822"/>
                    <a:gd name="T71" fmla="*/ 114 h 197"/>
                    <a:gd name="T72" fmla="*/ 191 w 822"/>
                    <a:gd name="T73" fmla="*/ 103 h 197"/>
                    <a:gd name="T74" fmla="*/ 147 w 822"/>
                    <a:gd name="T75" fmla="*/ 95 h 197"/>
                    <a:gd name="T76" fmla="*/ 109 w 822"/>
                    <a:gd name="T77" fmla="*/ 82 h 197"/>
                    <a:gd name="T78" fmla="*/ 75 w 822"/>
                    <a:gd name="T79" fmla="*/ 67 h 197"/>
                    <a:gd name="T80" fmla="*/ 46 w 822"/>
                    <a:gd name="T81" fmla="*/ 54 h 197"/>
                    <a:gd name="T82" fmla="*/ 16 w 822"/>
                    <a:gd name="T83" fmla="*/ 29 h 197"/>
                    <a:gd name="T84" fmla="*/ 0 w 822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2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1"/>
                      </a:lnTo>
                      <a:lnTo>
                        <a:pt x="80" y="143"/>
                      </a:lnTo>
                      <a:lnTo>
                        <a:pt x="132" y="161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2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5" y="158"/>
                      </a:lnTo>
                      <a:lnTo>
                        <a:pt x="745" y="142"/>
                      </a:lnTo>
                      <a:lnTo>
                        <a:pt x="774" y="126"/>
                      </a:lnTo>
                      <a:lnTo>
                        <a:pt x="807" y="97"/>
                      </a:lnTo>
                      <a:lnTo>
                        <a:pt x="822" y="70"/>
                      </a:lnTo>
                      <a:lnTo>
                        <a:pt x="822" y="0"/>
                      </a:lnTo>
                      <a:lnTo>
                        <a:pt x="815" y="16"/>
                      </a:lnTo>
                      <a:lnTo>
                        <a:pt x="796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7" y="99"/>
                      </a:lnTo>
                      <a:lnTo>
                        <a:pt x="612" y="108"/>
                      </a:lnTo>
                      <a:lnTo>
                        <a:pt x="565" y="115"/>
                      </a:lnTo>
                      <a:lnTo>
                        <a:pt x="502" y="122"/>
                      </a:lnTo>
                      <a:lnTo>
                        <a:pt x="461" y="125"/>
                      </a:lnTo>
                      <a:lnTo>
                        <a:pt x="411" y="124"/>
                      </a:lnTo>
                      <a:lnTo>
                        <a:pt x="355" y="123"/>
                      </a:lnTo>
                      <a:lnTo>
                        <a:pt x="301" y="120"/>
                      </a:lnTo>
                      <a:lnTo>
                        <a:pt x="247" y="114"/>
                      </a:lnTo>
                      <a:lnTo>
                        <a:pt x="191" y="103"/>
                      </a:lnTo>
                      <a:lnTo>
                        <a:pt x="147" y="95"/>
                      </a:lnTo>
                      <a:lnTo>
                        <a:pt x="109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33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306" name="Group 23"/>
              <p:cNvGrpSpPr>
                <a:grpSpLocks/>
              </p:cNvGrpSpPr>
              <p:nvPr/>
            </p:nvGrpSpPr>
            <p:grpSpPr bwMode="auto">
              <a:xfrm>
                <a:off x="3595" y="2560"/>
                <a:ext cx="828" cy="337"/>
                <a:chOff x="3595" y="2560"/>
                <a:chExt cx="828" cy="337"/>
              </a:xfrm>
            </p:grpSpPr>
            <p:sp>
              <p:nvSpPr>
                <p:cNvPr id="8343" name="Oval 24"/>
                <p:cNvSpPr>
                  <a:spLocks noChangeArrowheads="1"/>
                </p:cNvSpPr>
                <p:nvPr/>
              </p:nvSpPr>
              <p:spPr bwMode="auto">
                <a:xfrm>
                  <a:off x="3598" y="2560"/>
                  <a:ext cx="825" cy="273"/>
                </a:xfrm>
                <a:prstGeom prst="ellipse">
                  <a:avLst/>
                </a:prstGeom>
                <a:solidFill>
                  <a:srgbClr val="FF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344" name="Freeform 25"/>
                <p:cNvSpPr>
                  <a:spLocks/>
                </p:cNvSpPr>
                <p:nvPr/>
              </p:nvSpPr>
              <p:spPr bwMode="auto">
                <a:xfrm>
                  <a:off x="3595" y="2701"/>
                  <a:ext cx="822" cy="196"/>
                </a:xfrm>
                <a:custGeom>
                  <a:avLst/>
                  <a:gdLst>
                    <a:gd name="T0" fmla="*/ 0 w 822"/>
                    <a:gd name="T1" fmla="*/ 0 h 196"/>
                    <a:gd name="T2" fmla="*/ 0 w 822"/>
                    <a:gd name="T3" fmla="*/ 69 h 196"/>
                    <a:gd name="T4" fmla="*/ 16 w 822"/>
                    <a:gd name="T5" fmla="*/ 100 h 196"/>
                    <a:gd name="T6" fmla="*/ 40 w 822"/>
                    <a:gd name="T7" fmla="*/ 121 h 196"/>
                    <a:gd name="T8" fmla="*/ 80 w 822"/>
                    <a:gd name="T9" fmla="*/ 143 h 196"/>
                    <a:gd name="T10" fmla="*/ 132 w 822"/>
                    <a:gd name="T11" fmla="*/ 160 h 196"/>
                    <a:gd name="T12" fmla="*/ 191 w 822"/>
                    <a:gd name="T13" fmla="*/ 175 h 196"/>
                    <a:gd name="T14" fmla="*/ 252 w 822"/>
                    <a:gd name="T15" fmla="*/ 186 h 196"/>
                    <a:gd name="T16" fmla="*/ 309 w 822"/>
                    <a:gd name="T17" fmla="*/ 192 h 196"/>
                    <a:gd name="T18" fmla="*/ 372 w 822"/>
                    <a:gd name="T19" fmla="*/ 195 h 196"/>
                    <a:gd name="T20" fmla="*/ 427 w 822"/>
                    <a:gd name="T21" fmla="*/ 196 h 196"/>
                    <a:gd name="T22" fmla="*/ 482 w 822"/>
                    <a:gd name="T23" fmla="*/ 195 h 196"/>
                    <a:gd name="T24" fmla="*/ 531 w 822"/>
                    <a:gd name="T25" fmla="*/ 190 h 196"/>
                    <a:gd name="T26" fmla="*/ 578 w 822"/>
                    <a:gd name="T27" fmla="*/ 184 h 196"/>
                    <a:gd name="T28" fmla="*/ 626 w 822"/>
                    <a:gd name="T29" fmla="*/ 178 h 196"/>
                    <a:gd name="T30" fmla="*/ 665 w 822"/>
                    <a:gd name="T31" fmla="*/ 169 h 196"/>
                    <a:gd name="T32" fmla="*/ 705 w 822"/>
                    <a:gd name="T33" fmla="*/ 157 h 196"/>
                    <a:gd name="T34" fmla="*/ 745 w 822"/>
                    <a:gd name="T35" fmla="*/ 142 h 196"/>
                    <a:gd name="T36" fmla="*/ 774 w 822"/>
                    <a:gd name="T37" fmla="*/ 126 h 196"/>
                    <a:gd name="T38" fmla="*/ 807 w 822"/>
                    <a:gd name="T39" fmla="*/ 97 h 196"/>
                    <a:gd name="T40" fmla="*/ 822 w 822"/>
                    <a:gd name="T41" fmla="*/ 70 h 196"/>
                    <a:gd name="T42" fmla="*/ 822 w 822"/>
                    <a:gd name="T43" fmla="*/ 0 h 196"/>
                    <a:gd name="T44" fmla="*/ 815 w 822"/>
                    <a:gd name="T45" fmla="*/ 16 h 196"/>
                    <a:gd name="T46" fmla="*/ 796 w 822"/>
                    <a:gd name="T47" fmla="*/ 37 h 196"/>
                    <a:gd name="T48" fmla="*/ 770 w 822"/>
                    <a:gd name="T49" fmla="*/ 57 h 196"/>
                    <a:gd name="T50" fmla="*/ 734 w 822"/>
                    <a:gd name="T51" fmla="*/ 75 h 196"/>
                    <a:gd name="T52" fmla="*/ 690 w 822"/>
                    <a:gd name="T53" fmla="*/ 90 h 196"/>
                    <a:gd name="T54" fmla="*/ 657 w 822"/>
                    <a:gd name="T55" fmla="*/ 99 h 196"/>
                    <a:gd name="T56" fmla="*/ 612 w 822"/>
                    <a:gd name="T57" fmla="*/ 108 h 196"/>
                    <a:gd name="T58" fmla="*/ 565 w 822"/>
                    <a:gd name="T59" fmla="*/ 115 h 196"/>
                    <a:gd name="T60" fmla="*/ 502 w 822"/>
                    <a:gd name="T61" fmla="*/ 122 h 196"/>
                    <a:gd name="T62" fmla="*/ 461 w 822"/>
                    <a:gd name="T63" fmla="*/ 125 h 196"/>
                    <a:gd name="T64" fmla="*/ 411 w 822"/>
                    <a:gd name="T65" fmla="*/ 124 h 196"/>
                    <a:gd name="T66" fmla="*/ 355 w 822"/>
                    <a:gd name="T67" fmla="*/ 123 h 196"/>
                    <a:gd name="T68" fmla="*/ 301 w 822"/>
                    <a:gd name="T69" fmla="*/ 120 h 196"/>
                    <a:gd name="T70" fmla="*/ 247 w 822"/>
                    <a:gd name="T71" fmla="*/ 114 h 196"/>
                    <a:gd name="T72" fmla="*/ 191 w 822"/>
                    <a:gd name="T73" fmla="*/ 103 h 196"/>
                    <a:gd name="T74" fmla="*/ 147 w 822"/>
                    <a:gd name="T75" fmla="*/ 95 h 196"/>
                    <a:gd name="T76" fmla="*/ 109 w 822"/>
                    <a:gd name="T77" fmla="*/ 82 h 196"/>
                    <a:gd name="T78" fmla="*/ 75 w 822"/>
                    <a:gd name="T79" fmla="*/ 67 h 196"/>
                    <a:gd name="T80" fmla="*/ 46 w 822"/>
                    <a:gd name="T81" fmla="*/ 54 h 196"/>
                    <a:gd name="T82" fmla="*/ 16 w 822"/>
                    <a:gd name="T83" fmla="*/ 29 h 196"/>
                    <a:gd name="T84" fmla="*/ 0 w 822"/>
                    <a:gd name="T85" fmla="*/ 0 h 19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2" h="196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1"/>
                      </a:lnTo>
                      <a:lnTo>
                        <a:pt x="80" y="143"/>
                      </a:lnTo>
                      <a:lnTo>
                        <a:pt x="132" y="160"/>
                      </a:lnTo>
                      <a:lnTo>
                        <a:pt x="191" y="175"/>
                      </a:lnTo>
                      <a:lnTo>
                        <a:pt x="252" y="186"/>
                      </a:lnTo>
                      <a:lnTo>
                        <a:pt x="309" y="192"/>
                      </a:lnTo>
                      <a:lnTo>
                        <a:pt x="372" y="195"/>
                      </a:lnTo>
                      <a:lnTo>
                        <a:pt x="427" y="196"/>
                      </a:lnTo>
                      <a:lnTo>
                        <a:pt x="482" y="195"/>
                      </a:lnTo>
                      <a:lnTo>
                        <a:pt x="531" y="190"/>
                      </a:lnTo>
                      <a:lnTo>
                        <a:pt x="578" y="184"/>
                      </a:lnTo>
                      <a:lnTo>
                        <a:pt x="626" y="178"/>
                      </a:lnTo>
                      <a:lnTo>
                        <a:pt x="665" y="169"/>
                      </a:lnTo>
                      <a:lnTo>
                        <a:pt x="705" y="157"/>
                      </a:lnTo>
                      <a:lnTo>
                        <a:pt x="745" y="142"/>
                      </a:lnTo>
                      <a:lnTo>
                        <a:pt x="774" y="126"/>
                      </a:lnTo>
                      <a:lnTo>
                        <a:pt x="807" y="97"/>
                      </a:lnTo>
                      <a:lnTo>
                        <a:pt x="822" y="70"/>
                      </a:lnTo>
                      <a:lnTo>
                        <a:pt x="822" y="0"/>
                      </a:lnTo>
                      <a:lnTo>
                        <a:pt x="815" y="16"/>
                      </a:lnTo>
                      <a:lnTo>
                        <a:pt x="796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7" y="99"/>
                      </a:lnTo>
                      <a:lnTo>
                        <a:pt x="612" y="108"/>
                      </a:lnTo>
                      <a:lnTo>
                        <a:pt x="565" y="115"/>
                      </a:lnTo>
                      <a:lnTo>
                        <a:pt x="502" y="122"/>
                      </a:lnTo>
                      <a:lnTo>
                        <a:pt x="461" y="125"/>
                      </a:lnTo>
                      <a:lnTo>
                        <a:pt x="411" y="124"/>
                      </a:lnTo>
                      <a:lnTo>
                        <a:pt x="355" y="123"/>
                      </a:lnTo>
                      <a:lnTo>
                        <a:pt x="301" y="120"/>
                      </a:lnTo>
                      <a:lnTo>
                        <a:pt x="247" y="114"/>
                      </a:lnTo>
                      <a:lnTo>
                        <a:pt x="191" y="103"/>
                      </a:lnTo>
                      <a:lnTo>
                        <a:pt x="147" y="95"/>
                      </a:lnTo>
                      <a:lnTo>
                        <a:pt x="109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33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307" name="Group 26"/>
              <p:cNvGrpSpPr>
                <a:grpSpLocks/>
              </p:cNvGrpSpPr>
              <p:nvPr/>
            </p:nvGrpSpPr>
            <p:grpSpPr bwMode="auto">
              <a:xfrm>
                <a:off x="3523" y="2424"/>
                <a:ext cx="828" cy="338"/>
                <a:chOff x="3523" y="2424"/>
                <a:chExt cx="828" cy="338"/>
              </a:xfrm>
            </p:grpSpPr>
            <p:sp>
              <p:nvSpPr>
                <p:cNvPr id="8341" name="Oval 27"/>
                <p:cNvSpPr>
                  <a:spLocks noChangeArrowheads="1"/>
                </p:cNvSpPr>
                <p:nvPr/>
              </p:nvSpPr>
              <p:spPr bwMode="auto">
                <a:xfrm>
                  <a:off x="3526" y="2424"/>
                  <a:ext cx="825" cy="274"/>
                </a:xfrm>
                <a:prstGeom prst="ellipse">
                  <a:avLst/>
                </a:prstGeom>
                <a:solidFill>
                  <a:srgbClr val="FF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342" name="Freeform 28"/>
                <p:cNvSpPr>
                  <a:spLocks/>
                </p:cNvSpPr>
                <p:nvPr/>
              </p:nvSpPr>
              <p:spPr bwMode="auto">
                <a:xfrm>
                  <a:off x="3523" y="2565"/>
                  <a:ext cx="822" cy="197"/>
                </a:xfrm>
                <a:custGeom>
                  <a:avLst/>
                  <a:gdLst>
                    <a:gd name="T0" fmla="*/ 0 w 822"/>
                    <a:gd name="T1" fmla="*/ 0 h 197"/>
                    <a:gd name="T2" fmla="*/ 0 w 822"/>
                    <a:gd name="T3" fmla="*/ 69 h 197"/>
                    <a:gd name="T4" fmla="*/ 16 w 822"/>
                    <a:gd name="T5" fmla="*/ 100 h 197"/>
                    <a:gd name="T6" fmla="*/ 40 w 822"/>
                    <a:gd name="T7" fmla="*/ 122 h 197"/>
                    <a:gd name="T8" fmla="*/ 80 w 822"/>
                    <a:gd name="T9" fmla="*/ 144 h 197"/>
                    <a:gd name="T10" fmla="*/ 132 w 822"/>
                    <a:gd name="T11" fmla="*/ 161 h 197"/>
                    <a:gd name="T12" fmla="*/ 190 w 822"/>
                    <a:gd name="T13" fmla="*/ 176 h 197"/>
                    <a:gd name="T14" fmla="*/ 252 w 822"/>
                    <a:gd name="T15" fmla="*/ 187 h 197"/>
                    <a:gd name="T16" fmla="*/ 309 w 822"/>
                    <a:gd name="T17" fmla="*/ 193 h 197"/>
                    <a:gd name="T18" fmla="*/ 372 w 822"/>
                    <a:gd name="T19" fmla="*/ 196 h 197"/>
                    <a:gd name="T20" fmla="*/ 426 w 822"/>
                    <a:gd name="T21" fmla="*/ 197 h 197"/>
                    <a:gd name="T22" fmla="*/ 482 w 822"/>
                    <a:gd name="T23" fmla="*/ 196 h 197"/>
                    <a:gd name="T24" fmla="*/ 531 w 822"/>
                    <a:gd name="T25" fmla="*/ 191 h 197"/>
                    <a:gd name="T26" fmla="*/ 578 w 822"/>
                    <a:gd name="T27" fmla="*/ 185 h 197"/>
                    <a:gd name="T28" fmla="*/ 625 w 822"/>
                    <a:gd name="T29" fmla="*/ 179 h 197"/>
                    <a:gd name="T30" fmla="*/ 664 w 822"/>
                    <a:gd name="T31" fmla="*/ 170 h 197"/>
                    <a:gd name="T32" fmla="*/ 705 w 822"/>
                    <a:gd name="T33" fmla="*/ 158 h 197"/>
                    <a:gd name="T34" fmla="*/ 745 w 822"/>
                    <a:gd name="T35" fmla="*/ 143 h 197"/>
                    <a:gd name="T36" fmla="*/ 774 w 822"/>
                    <a:gd name="T37" fmla="*/ 127 h 197"/>
                    <a:gd name="T38" fmla="*/ 807 w 822"/>
                    <a:gd name="T39" fmla="*/ 97 h 197"/>
                    <a:gd name="T40" fmla="*/ 822 w 822"/>
                    <a:gd name="T41" fmla="*/ 70 h 197"/>
                    <a:gd name="T42" fmla="*/ 822 w 822"/>
                    <a:gd name="T43" fmla="*/ 0 h 197"/>
                    <a:gd name="T44" fmla="*/ 815 w 822"/>
                    <a:gd name="T45" fmla="*/ 16 h 197"/>
                    <a:gd name="T46" fmla="*/ 796 w 822"/>
                    <a:gd name="T47" fmla="*/ 37 h 197"/>
                    <a:gd name="T48" fmla="*/ 770 w 822"/>
                    <a:gd name="T49" fmla="*/ 57 h 197"/>
                    <a:gd name="T50" fmla="*/ 734 w 822"/>
                    <a:gd name="T51" fmla="*/ 75 h 197"/>
                    <a:gd name="T52" fmla="*/ 690 w 822"/>
                    <a:gd name="T53" fmla="*/ 90 h 197"/>
                    <a:gd name="T54" fmla="*/ 656 w 822"/>
                    <a:gd name="T55" fmla="*/ 99 h 197"/>
                    <a:gd name="T56" fmla="*/ 611 w 822"/>
                    <a:gd name="T57" fmla="*/ 108 h 197"/>
                    <a:gd name="T58" fmla="*/ 565 w 822"/>
                    <a:gd name="T59" fmla="*/ 116 h 197"/>
                    <a:gd name="T60" fmla="*/ 502 w 822"/>
                    <a:gd name="T61" fmla="*/ 123 h 197"/>
                    <a:gd name="T62" fmla="*/ 461 w 822"/>
                    <a:gd name="T63" fmla="*/ 126 h 197"/>
                    <a:gd name="T64" fmla="*/ 410 w 822"/>
                    <a:gd name="T65" fmla="*/ 125 h 197"/>
                    <a:gd name="T66" fmla="*/ 355 w 822"/>
                    <a:gd name="T67" fmla="*/ 124 h 197"/>
                    <a:gd name="T68" fmla="*/ 301 w 822"/>
                    <a:gd name="T69" fmla="*/ 121 h 197"/>
                    <a:gd name="T70" fmla="*/ 247 w 822"/>
                    <a:gd name="T71" fmla="*/ 115 h 197"/>
                    <a:gd name="T72" fmla="*/ 190 w 822"/>
                    <a:gd name="T73" fmla="*/ 103 h 197"/>
                    <a:gd name="T74" fmla="*/ 147 w 822"/>
                    <a:gd name="T75" fmla="*/ 95 h 197"/>
                    <a:gd name="T76" fmla="*/ 109 w 822"/>
                    <a:gd name="T77" fmla="*/ 82 h 197"/>
                    <a:gd name="T78" fmla="*/ 75 w 822"/>
                    <a:gd name="T79" fmla="*/ 67 h 197"/>
                    <a:gd name="T80" fmla="*/ 46 w 822"/>
                    <a:gd name="T81" fmla="*/ 54 h 197"/>
                    <a:gd name="T82" fmla="*/ 16 w 822"/>
                    <a:gd name="T83" fmla="*/ 29 h 197"/>
                    <a:gd name="T84" fmla="*/ 0 w 822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2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2"/>
                      </a:lnTo>
                      <a:lnTo>
                        <a:pt x="80" y="144"/>
                      </a:lnTo>
                      <a:lnTo>
                        <a:pt x="132" y="161"/>
                      </a:lnTo>
                      <a:lnTo>
                        <a:pt x="190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2" y="196"/>
                      </a:lnTo>
                      <a:lnTo>
                        <a:pt x="426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5" y="179"/>
                      </a:lnTo>
                      <a:lnTo>
                        <a:pt x="664" y="170"/>
                      </a:lnTo>
                      <a:lnTo>
                        <a:pt x="705" y="158"/>
                      </a:lnTo>
                      <a:lnTo>
                        <a:pt x="745" y="143"/>
                      </a:lnTo>
                      <a:lnTo>
                        <a:pt x="774" y="127"/>
                      </a:lnTo>
                      <a:lnTo>
                        <a:pt x="807" y="97"/>
                      </a:lnTo>
                      <a:lnTo>
                        <a:pt x="822" y="70"/>
                      </a:lnTo>
                      <a:lnTo>
                        <a:pt x="822" y="0"/>
                      </a:lnTo>
                      <a:lnTo>
                        <a:pt x="815" y="16"/>
                      </a:lnTo>
                      <a:lnTo>
                        <a:pt x="796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6" y="99"/>
                      </a:lnTo>
                      <a:lnTo>
                        <a:pt x="611" y="108"/>
                      </a:lnTo>
                      <a:lnTo>
                        <a:pt x="565" y="116"/>
                      </a:lnTo>
                      <a:lnTo>
                        <a:pt x="502" y="123"/>
                      </a:lnTo>
                      <a:lnTo>
                        <a:pt x="461" y="126"/>
                      </a:lnTo>
                      <a:lnTo>
                        <a:pt x="410" y="125"/>
                      </a:lnTo>
                      <a:lnTo>
                        <a:pt x="355" y="124"/>
                      </a:lnTo>
                      <a:lnTo>
                        <a:pt x="301" y="121"/>
                      </a:lnTo>
                      <a:lnTo>
                        <a:pt x="247" y="115"/>
                      </a:lnTo>
                      <a:lnTo>
                        <a:pt x="190" y="103"/>
                      </a:lnTo>
                      <a:lnTo>
                        <a:pt x="147" y="95"/>
                      </a:lnTo>
                      <a:lnTo>
                        <a:pt x="109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33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308" name="Group 29"/>
              <p:cNvGrpSpPr>
                <a:grpSpLocks/>
              </p:cNvGrpSpPr>
              <p:nvPr/>
            </p:nvGrpSpPr>
            <p:grpSpPr bwMode="auto">
              <a:xfrm>
                <a:off x="3523" y="2352"/>
                <a:ext cx="828" cy="338"/>
                <a:chOff x="3523" y="2352"/>
                <a:chExt cx="828" cy="338"/>
              </a:xfrm>
            </p:grpSpPr>
            <p:sp>
              <p:nvSpPr>
                <p:cNvPr id="8339" name="Oval 30"/>
                <p:cNvSpPr>
                  <a:spLocks noChangeArrowheads="1"/>
                </p:cNvSpPr>
                <p:nvPr/>
              </p:nvSpPr>
              <p:spPr bwMode="auto">
                <a:xfrm>
                  <a:off x="3526" y="2352"/>
                  <a:ext cx="825" cy="273"/>
                </a:xfrm>
                <a:prstGeom prst="ellipse">
                  <a:avLst/>
                </a:prstGeom>
                <a:solidFill>
                  <a:srgbClr val="FF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340" name="Freeform 31"/>
                <p:cNvSpPr>
                  <a:spLocks/>
                </p:cNvSpPr>
                <p:nvPr/>
              </p:nvSpPr>
              <p:spPr bwMode="auto">
                <a:xfrm>
                  <a:off x="3523" y="2493"/>
                  <a:ext cx="822" cy="197"/>
                </a:xfrm>
                <a:custGeom>
                  <a:avLst/>
                  <a:gdLst>
                    <a:gd name="T0" fmla="*/ 0 w 822"/>
                    <a:gd name="T1" fmla="*/ 0 h 197"/>
                    <a:gd name="T2" fmla="*/ 0 w 822"/>
                    <a:gd name="T3" fmla="*/ 69 h 197"/>
                    <a:gd name="T4" fmla="*/ 16 w 822"/>
                    <a:gd name="T5" fmla="*/ 100 h 197"/>
                    <a:gd name="T6" fmla="*/ 40 w 822"/>
                    <a:gd name="T7" fmla="*/ 121 h 197"/>
                    <a:gd name="T8" fmla="*/ 80 w 822"/>
                    <a:gd name="T9" fmla="*/ 143 h 197"/>
                    <a:gd name="T10" fmla="*/ 132 w 822"/>
                    <a:gd name="T11" fmla="*/ 160 h 197"/>
                    <a:gd name="T12" fmla="*/ 190 w 822"/>
                    <a:gd name="T13" fmla="*/ 175 h 197"/>
                    <a:gd name="T14" fmla="*/ 252 w 822"/>
                    <a:gd name="T15" fmla="*/ 187 h 197"/>
                    <a:gd name="T16" fmla="*/ 309 w 822"/>
                    <a:gd name="T17" fmla="*/ 193 h 197"/>
                    <a:gd name="T18" fmla="*/ 372 w 822"/>
                    <a:gd name="T19" fmla="*/ 196 h 197"/>
                    <a:gd name="T20" fmla="*/ 426 w 822"/>
                    <a:gd name="T21" fmla="*/ 197 h 197"/>
                    <a:gd name="T22" fmla="*/ 482 w 822"/>
                    <a:gd name="T23" fmla="*/ 196 h 197"/>
                    <a:gd name="T24" fmla="*/ 531 w 822"/>
                    <a:gd name="T25" fmla="*/ 191 h 197"/>
                    <a:gd name="T26" fmla="*/ 578 w 822"/>
                    <a:gd name="T27" fmla="*/ 185 h 197"/>
                    <a:gd name="T28" fmla="*/ 625 w 822"/>
                    <a:gd name="T29" fmla="*/ 178 h 197"/>
                    <a:gd name="T30" fmla="*/ 664 w 822"/>
                    <a:gd name="T31" fmla="*/ 169 h 197"/>
                    <a:gd name="T32" fmla="*/ 705 w 822"/>
                    <a:gd name="T33" fmla="*/ 157 h 197"/>
                    <a:gd name="T34" fmla="*/ 745 w 822"/>
                    <a:gd name="T35" fmla="*/ 142 h 197"/>
                    <a:gd name="T36" fmla="*/ 774 w 822"/>
                    <a:gd name="T37" fmla="*/ 126 h 197"/>
                    <a:gd name="T38" fmla="*/ 807 w 822"/>
                    <a:gd name="T39" fmla="*/ 97 h 197"/>
                    <a:gd name="T40" fmla="*/ 822 w 822"/>
                    <a:gd name="T41" fmla="*/ 70 h 197"/>
                    <a:gd name="T42" fmla="*/ 822 w 822"/>
                    <a:gd name="T43" fmla="*/ 0 h 197"/>
                    <a:gd name="T44" fmla="*/ 815 w 822"/>
                    <a:gd name="T45" fmla="*/ 16 h 197"/>
                    <a:gd name="T46" fmla="*/ 796 w 822"/>
                    <a:gd name="T47" fmla="*/ 37 h 197"/>
                    <a:gd name="T48" fmla="*/ 770 w 822"/>
                    <a:gd name="T49" fmla="*/ 57 h 197"/>
                    <a:gd name="T50" fmla="*/ 734 w 822"/>
                    <a:gd name="T51" fmla="*/ 75 h 197"/>
                    <a:gd name="T52" fmla="*/ 690 w 822"/>
                    <a:gd name="T53" fmla="*/ 90 h 197"/>
                    <a:gd name="T54" fmla="*/ 656 w 822"/>
                    <a:gd name="T55" fmla="*/ 99 h 197"/>
                    <a:gd name="T56" fmla="*/ 611 w 822"/>
                    <a:gd name="T57" fmla="*/ 108 h 197"/>
                    <a:gd name="T58" fmla="*/ 565 w 822"/>
                    <a:gd name="T59" fmla="*/ 115 h 197"/>
                    <a:gd name="T60" fmla="*/ 502 w 822"/>
                    <a:gd name="T61" fmla="*/ 122 h 197"/>
                    <a:gd name="T62" fmla="*/ 461 w 822"/>
                    <a:gd name="T63" fmla="*/ 125 h 197"/>
                    <a:gd name="T64" fmla="*/ 410 w 822"/>
                    <a:gd name="T65" fmla="*/ 124 h 197"/>
                    <a:gd name="T66" fmla="*/ 355 w 822"/>
                    <a:gd name="T67" fmla="*/ 123 h 197"/>
                    <a:gd name="T68" fmla="*/ 301 w 822"/>
                    <a:gd name="T69" fmla="*/ 120 h 197"/>
                    <a:gd name="T70" fmla="*/ 247 w 822"/>
                    <a:gd name="T71" fmla="*/ 114 h 197"/>
                    <a:gd name="T72" fmla="*/ 190 w 822"/>
                    <a:gd name="T73" fmla="*/ 103 h 197"/>
                    <a:gd name="T74" fmla="*/ 147 w 822"/>
                    <a:gd name="T75" fmla="*/ 95 h 197"/>
                    <a:gd name="T76" fmla="*/ 109 w 822"/>
                    <a:gd name="T77" fmla="*/ 82 h 197"/>
                    <a:gd name="T78" fmla="*/ 75 w 822"/>
                    <a:gd name="T79" fmla="*/ 67 h 197"/>
                    <a:gd name="T80" fmla="*/ 46 w 822"/>
                    <a:gd name="T81" fmla="*/ 54 h 197"/>
                    <a:gd name="T82" fmla="*/ 16 w 822"/>
                    <a:gd name="T83" fmla="*/ 29 h 197"/>
                    <a:gd name="T84" fmla="*/ 0 w 822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2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1"/>
                      </a:lnTo>
                      <a:lnTo>
                        <a:pt x="80" y="143"/>
                      </a:lnTo>
                      <a:lnTo>
                        <a:pt x="132" y="160"/>
                      </a:lnTo>
                      <a:lnTo>
                        <a:pt x="190" y="175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2" y="196"/>
                      </a:lnTo>
                      <a:lnTo>
                        <a:pt x="426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5" y="178"/>
                      </a:lnTo>
                      <a:lnTo>
                        <a:pt x="664" y="169"/>
                      </a:lnTo>
                      <a:lnTo>
                        <a:pt x="705" y="157"/>
                      </a:lnTo>
                      <a:lnTo>
                        <a:pt x="745" y="142"/>
                      </a:lnTo>
                      <a:lnTo>
                        <a:pt x="774" y="126"/>
                      </a:lnTo>
                      <a:lnTo>
                        <a:pt x="807" y="97"/>
                      </a:lnTo>
                      <a:lnTo>
                        <a:pt x="822" y="70"/>
                      </a:lnTo>
                      <a:lnTo>
                        <a:pt x="822" y="0"/>
                      </a:lnTo>
                      <a:lnTo>
                        <a:pt x="815" y="16"/>
                      </a:lnTo>
                      <a:lnTo>
                        <a:pt x="796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6" y="99"/>
                      </a:lnTo>
                      <a:lnTo>
                        <a:pt x="611" y="108"/>
                      </a:lnTo>
                      <a:lnTo>
                        <a:pt x="565" y="115"/>
                      </a:lnTo>
                      <a:lnTo>
                        <a:pt x="502" y="122"/>
                      </a:lnTo>
                      <a:lnTo>
                        <a:pt x="461" y="125"/>
                      </a:lnTo>
                      <a:lnTo>
                        <a:pt x="410" y="124"/>
                      </a:lnTo>
                      <a:lnTo>
                        <a:pt x="355" y="123"/>
                      </a:lnTo>
                      <a:lnTo>
                        <a:pt x="301" y="120"/>
                      </a:lnTo>
                      <a:lnTo>
                        <a:pt x="247" y="114"/>
                      </a:lnTo>
                      <a:lnTo>
                        <a:pt x="190" y="103"/>
                      </a:lnTo>
                      <a:lnTo>
                        <a:pt x="147" y="95"/>
                      </a:lnTo>
                      <a:lnTo>
                        <a:pt x="109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33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309" name="Group 32"/>
              <p:cNvGrpSpPr>
                <a:grpSpLocks/>
              </p:cNvGrpSpPr>
              <p:nvPr/>
            </p:nvGrpSpPr>
            <p:grpSpPr bwMode="auto">
              <a:xfrm>
                <a:off x="3595" y="2262"/>
                <a:ext cx="828" cy="337"/>
                <a:chOff x="3595" y="2262"/>
                <a:chExt cx="828" cy="337"/>
              </a:xfrm>
            </p:grpSpPr>
            <p:sp>
              <p:nvSpPr>
                <p:cNvPr id="8337" name="Oval 33"/>
                <p:cNvSpPr>
                  <a:spLocks noChangeArrowheads="1"/>
                </p:cNvSpPr>
                <p:nvPr/>
              </p:nvSpPr>
              <p:spPr bwMode="auto">
                <a:xfrm>
                  <a:off x="3598" y="2262"/>
                  <a:ext cx="825" cy="273"/>
                </a:xfrm>
                <a:prstGeom prst="ellipse">
                  <a:avLst/>
                </a:prstGeom>
                <a:solidFill>
                  <a:srgbClr val="FF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338" name="Freeform 34"/>
                <p:cNvSpPr>
                  <a:spLocks/>
                </p:cNvSpPr>
                <p:nvPr/>
              </p:nvSpPr>
              <p:spPr bwMode="auto">
                <a:xfrm>
                  <a:off x="3595" y="2402"/>
                  <a:ext cx="822" cy="197"/>
                </a:xfrm>
                <a:custGeom>
                  <a:avLst/>
                  <a:gdLst>
                    <a:gd name="T0" fmla="*/ 0 w 822"/>
                    <a:gd name="T1" fmla="*/ 0 h 197"/>
                    <a:gd name="T2" fmla="*/ 0 w 822"/>
                    <a:gd name="T3" fmla="*/ 70 h 197"/>
                    <a:gd name="T4" fmla="*/ 16 w 822"/>
                    <a:gd name="T5" fmla="*/ 101 h 197"/>
                    <a:gd name="T6" fmla="*/ 40 w 822"/>
                    <a:gd name="T7" fmla="*/ 122 h 197"/>
                    <a:gd name="T8" fmla="*/ 80 w 822"/>
                    <a:gd name="T9" fmla="*/ 144 h 197"/>
                    <a:gd name="T10" fmla="*/ 132 w 822"/>
                    <a:gd name="T11" fmla="*/ 161 h 197"/>
                    <a:gd name="T12" fmla="*/ 191 w 822"/>
                    <a:gd name="T13" fmla="*/ 176 h 197"/>
                    <a:gd name="T14" fmla="*/ 252 w 822"/>
                    <a:gd name="T15" fmla="*/ 187 h 197"/>
                    <a:gd name="T16" fmla="*/ 309 w 822"/>
                    <a:gd name="T17" fmla="*/ 193 h 197"/>
                    <a:gd name="T18" fmla="*/ 372 w 822"/>
                    <a:gd name="T19" fmla="*/ 196 h 197"/>
                    <a:gd name="T20" fmla="*/ 427 w 822"/>
                    <a:gd name="T21" fmla="*/ 197 h 197"/>
                    <a:gd name="T22" fmla="*/ 482 w 822"/>
                    <a:gd name="T23" fmla="*/ 196 h 197"/>
                    <a:gd name="T24" fmla="*/ 531 w 822"/>
                    <a:gd name="T25" fmla="*/ 191 h 197"/>
                    <a:gd name="T26" fmla="*/ 578 w 822"/>
                    <a:gd name="T27" fmla="*/ 185 h 197"/>
                    <a:gd name="T28" fmla="*/ 626 w 822"/>
                    <a:gd name="T29" fmla="*/ 179 h 197"/>
                    <a:gd name="T30" fmla="*/ 665 w 822"/>
                    <a:gd name="T31" fmla="*/ 170 h 197"/>
                    <a:gd name="T32" fmla="*/ 705 w 822"/>
                    <a:gd name="T33" fmla="*/ 158 h 197"/>
                    <a:gd name="T34" fmla="*/ 745 w 822"/>
                    <a:gd name="T35" fmla="*/ 143 h 197"/>
                    <a:gd name="T36" fmla="*/ 774 w 822"/>
                    <a:gd name="T37" fmla="*/ 127 h 197"/>
                    <a:gd name="T38" fmla="*/ 807 w 822"/>
                    <a:gd name="T39" fmla="*/ 98 h 197"/>
                    <a:gd name="T40" fmla="*/ 822 w 822"/>
                    <a:gd name="T41" fmla="*/ 71 h 197"/>
                    <a:gd name="T42" fmla="*/ 822 w 822"/>
                    <a:gd name="T43" fmla="*/ 0 h 197"/>
                    <a:gd name="T44" fmla="*/ 815 w 822"/>
                    <a:gd name="T45" fmla="*/ 16 h 197"/>
                    <a:gd name="T46" fmla="*/ 796 w 822"/>
                    <a:gd name="T47" fmla="*/ 38 h 197"/>
                    <a:gd name="T48" fmla="*/ 770 w 822"/>
                    <a:gd name="T49" fmla="*/ 58 h 197"/>
                    <a:gd name="T50" fmla="*/ 734 w 822"/>
                    <a:gd name="T51" fmla="*/ 76 h 197"/>
                    <a:gd name="T52" fmla="*/ 690 w 822"/>
                    <a:gd name="T53" fmla="*/ 91 h 197"/>
                    <a:gd name="T54" fmla="*/ 657 w 822"/>
                    <a:gd name="T55" fmla="*/ 100 h 197"/>
                    <a:gd name="T56" fmla="*/ 612 w 822"/>
                    <a:gd name="T57" fmla="*/ 109 h 197"/>
                    <a:gd name="T58" fmla="*/ 565 w 822"/>
                    <a:gd name="T59" fmla="*/ 116 h 197"/>
                    <a:gd name="T60" fmla="*/ 502 w 822"/>
                    <a:gd name="T61" fmla="*/ 123 h 197"/>
                    <a:gd name="T62" fmla="*/ 461 w 822"/>
                    <a:gd name="T63" fmla="*/ 126 h 197"/>
                    <a:gd name="T64" fmla="*/ 411 w 822"/>
                    <a:gd name="T65" fmla="*/ 125 h 197"/>
                    <a:gd name="T66" fmla="*/ 355 w 822"/>
                    <a:gd name="T67" fmla="*/ 124 h 197"/>
                    <a:gd name="T68" fmla="*/ 301 w 822"/>
                    <a:gd name="T69" fmla="*/ 121 h 197"/>
                    <a:gd name="T70" fmla="*/ 247 w 822"/>
                    <a:gd name="T71" fmla="*/ 115 h 197"/>
                    <a:gd name="T72" fmla="*/ 191 w 822"/>
                    <a:gd name="T73" fmla="*/ 104 h 197"/>
                    <a:gd name="T74" fmla="*/ 147 w 822"/>
                    <a:gd name="T75" fmla="*/ 96 h 197"/>
                    <a:gd name="T76" fmla="*/ 109 w 822"/>
                    <a:gd name="T77" fmla="*/ 83 h 197"/>
                    <a:gd name="T78" fmla="*/ 75 w 822"/>
                    <a:gd name="T79" fmla="*/ 68 h 197"/>
                    <a:gd name="T80" fmla="*/ 46 w 822"/>
                    <a:gd name="T81" fmla="*/ 55 h 197"/>
                    <a:gd name="T82" fmla="*/ 16 w 822"/>
                    <a:gd name="T83" fmla="*/ 29 h 197"/>
                    <a:gd name="T84" fmla="*/ 0 w 822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2" h="197">
                      <a:moveTo>
                        <a:pt x="0" y="0"/>
                      </a:moveTo>
                      <a:lnTo>
                        <a:pt x="0" y="70"/>
                      </a:lnTo>
                      <a:lnTo>
                        <a:pt x="16" y="101"/>
                      </a:lnTo>
                      <a:lnTo>
                        <a:pt x="40" y="122"/>
                      </a:lnTo>
                      <a:lnTo>
                        <a:pt x="80" y="144"/>
                      </a:lnTo>
                      <a:lnTo>
                        <a:pt x="132" y="161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2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5" y="158"/>
                      </a:lnTo>
                      <a:lnTo>
                        <a:pt x="745" y="143"/>
                      </a:lnTo>
                      <a:lnTo>
                        <a:pt x="774" y="127"/>
                      </a:lnTo>
                      <a:lnTo>
                        <a:pt x="807" y="98"/>
                      </a:lnTo>
                      <a:lnTo>
                        <a:pt x="822" y="71"/>
                      </a:lnTo>
                      <a:lnTo>
                        <a:pt x="822" y="0"/>
                      </a:lnTo>
                      <a:lnTo>
                        <a:pt x="815" y="16"/>
                      </a:lnTo>
                      <a:lnTo>
                        <a:pt x="796" y="38"/>
                      </a:lnTo>
                      <a:lnTo>
                        <a:pt x="770" y="58"/>
                      </a:lnTo>
                      <a:lnTo>
                        <a:pt x="734" y="76"/>
                      </a:lnTo>
                      <a:lnTo>
                        <a:pt x="690" y="91"/>
                      </a:lnTo>
                      <a:lnTo>
                        <a:pt x="657" y="100"/>
                      </a:lnTo>
                      <a:lnTo>
                        <a:pt x="612" y="109"/>
                      </a:lnTo>
                      <a:lnTo>
                        <a:pt x="565" y="116"/>
                      </a:lnTo>
                      <a:lnTo>
                        <a:pt x="502" y="123"/>
                      </a:lnTo>
                      <a:lnTo>
                        <a:pt x="461" y="126"/>
                      </a:lnTo>
                      <a:lnTo>
                        <a:pt x="411" y="125"/>
                      </a:lnTo>
                      <a:lnTo>
                        <a:pt x="355" y="124"/>
                      </a:lnTo>
                      <a:lnTo>
                        <a:pt x="301" y="121"/>
                      </a:lnTo>
                      <a:lnTo>
                        <a:pt x="247" y="115"/>
                      </a:lnTo>
                      <a:lnTo>
                        <a:pt x="191" y="104"/>
                      </a:lnTo>
                      <a:lnTo>
                        <a:pt x="147" y="96"/>
                      </a:lnTo>
                      <a:lnTo>
                        <a:pt x="109" y="83"/>
                      </a:lnTo>
                      <a:lnTo>
                        <a:pt x="75" y="68"/>
                      </a:lnTo>
                      <a:lnTo>
                        <a:pt x="46" y="55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33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310" name="Group 35"/>
              <p:cNvGrpSpPr>
                <a:grpSpLocks/>
              </p:cNvGrpSpPr>
              <p:nvPr/>
            </p:nvGrpSpPr>
            <p:grpSpPr bwMode="auto">
              <a:xfrm>
                <a:off x="3595" y="2189"/>
                <a:ext cx="828" cy="338"/>
                <a:chOff x="3595" y="2189"/>
                <a:chExt cx="828" cy="338"/>
              </a:xfrm>
            </p:grpSpPr>
            <p:sp>
              <p:nvSpPr>
                <p:cNvPr id="8335" name="Oval 36"/>
                <p:cNvSpPr>
                  <a:spLocks noChangeArrowheads="1"/>
                </p:cNvSpPr>
                <p:nvPr/>
              </p:nvSpPr>
              <p:spPr bwMode="auto">
                <a:xfrm>
                  <a:off x="3598" y="2189"/>
                  <a:ext cx="825" cy="274"/>
                </a:xfrm>
                <a:prstGeom prst="ellipse">
                  <a:avLst/>
                </a:prstGeom>
                <a:solidFill>
                  <a:srgbClr val="FF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336" name="Freeform 37"/>
                <p:cNvSpPr>
                  <a:spLocks/>
                </p:cNvSpPr>
                <p:nvPr/>
              </p:nvSpPr>
              <p:spPr bwMode="auto">
                <a:xfrm>
                  <a:off x="3595" y="2330"/>
                  <a:ext cx="822" cy="197"/>
                </a:xfrm>
                <a:custGeom>
                  <a:avLst/>
                  <a:gdLst>
                    <a:gd name="T0" fmla="*/ 0 w 822"/>
                    <a:gd name="T1" fmla="*/ 0 h 197"/>
                    <a:gd name="T2" fmla="*/ 0 w 822"/>
                    <a:gd name="T3" fmla="*/ 69 h 197"/>
                    <a:gd name="T4" fmla="*/ 16 w 822"/>
                    <a:gd name="T5" fmla="*/ 100 h 197"/>
                    <a:gd name="T6" fmla="*/ 40 w 822"/>
                    <a:gd name="T7" fmla="*/ 122 h 197"/>
                    <a:gd name="T8" fmla="*/ 80 w 822"/>
                    <a:gd name="T9" fmla="*/ 144 h 197"/>
                    <a:gd name="T10" fmla="*/ 132 w 822"/>
                    <a:gd name="T11" fmla="*/ 161 h 197"/>
                    <a:gd name="T12" fmla="*/ 191 w 822"/>
                    <a:gd name="T13" fmla="*/ 176 h 197"/>
                    <a:gd name="T14" fmla="*/ 252 w 822"/>
                    <a:gd name="T15" fmla="*/ 187 h 197"/>
                    <a:gd name="T16" fmla="*/ 309 w 822"/>
                    <a:gd name="T17" fmla="*/ 193 h 197"/>
                    <a:gd name="T18" fmla="*/ 372 w 822"/>
                    <a:gd name="T19" fmla="*/ 196 h 197"/>
                    <a:gd name="T20" fmla="*/ 427 w 822"/>
                    <a:gd name="T21" fmla="*/ 197 h 197"/>
                    <a:gd name="T22" fmla="*/ 482 w 822"/>
                    <a:gd name="T23" fmla="*/ 196 h 197"/>
                    <a:gd name="T24" fmla="*/ 531 w 822"/>
                    <a:gd name="T25" fmla="*/ 191 h 197"/>
                    <a:gd name="T26" fmla="*/ 578 w 822"/>
                    <a:gd name="T27" fmla="*/ 185 h 197"/>
                    <a:gd name="T28" fmla="*/ 626 w 822"/>
                    <a:gd name="T29" fmla="*/ 179 h 197"/>
                    <a:gd name="T30" fmla="*/ 665 w 822"/>
                    <a:gd name="T31" fmla="*/ 170 h 197"/>
                    <a:gd name="T32" fmla="*/ 705 w 822"/>
                    <a:gd name="T33" fmla="*/ 158 h 197"/>
                    <a:gd name="T34" fmla="*/ 745 w 822"/>
                    <a:gd name="T35" fmla="*/ 143 h 197"/>
                    <a:gd name="T36" fmla="*/ 774 w 822"/>
                    <a:gd name="T37" fmla="*/ 127 h 197"/>
                    <a:gd name="T38" fmla="*/ 807 w 822"/>
                    <a:gd name="T39" fmla="*/ 97 h 197"/>
                    <a:gd name="T40" fmla="*/ 822 w 822"/>
                    <a:gd name="T41" fmla="*/ 70 h 197"/>
                    <a:gd name="T42" fmla="*/ 822 w 822"/>
                    <a:gd name="T43" fmla="*/ 0 h 197"/>
                    <a:gd name="T44" fmla="*/ 815 w 822"/>
                    <a:gd name="T45" fmla="*/ 16 h 197"/>
                    <a:gd name="T46" fmla="*/ 796 w 822"/>
                    <a:gd name="T47" fmla="*/ 37 h 197"/>
                    <a:gd name="T48" fmla="*/ 770 w 822"/>
                    <a:gd name="T49" fmla="*/ 57 h 197"/>
                    <a:gd name="T50" fmla="*/ 734 w 822"/>
                    <a:gd name="T51" fmla="*/ 75 h 197"/>
                    <a:gd name="T52" fmla="*/ 690 w 822"/>
                    <a:gd name="T53" fmla="*/ 90 h 197"/>
                    <a:gd name="T54" fmla="*/ 657 w 822"/>
                    <a:gd name="T55" fmla="*/ 99 h 197"/>
                    <a:gd name="T56" fmla="*/ 612 w 822"/>
                    <a:gd name="T57" fmla="*/ 109 h 197"/>
                    <a:gd name="T58" fmla="*/ 565 w 822"/>
                    <a:gd name="T59" fmla="*/ 116 h 197"/>
                    <a:gd name="T60" fmla="*/ 502 w 822"/>
                    <a:gd name="T61" fmla="*/ 123 h 197"/>
                    <a:gd name="T62" fmla="*/ 461 w 822"/>
                    <a:gd name="T63" fmla="*/ 126 h 197"/>
                    <a:gd name="T64" fmla="*/ 411 w 822"/>
                    <a:gd name="T65" fmla="*/ 125 h 197"/>
                    <a:gd name="T66" fmla="*/ 355 w 822"/>
                    <a:gd name="T67" fmla="*/ 124 h 197"/>
                    <a:gd name="T68" fmla="*/ 301 w 822"/>
                    <a:gd name="T69" fmla="*/ 121 h 197"/>
                    <a:gd name="T70" fmla="*/ 247 w 822"/>
                    <a:gd name="T71" fmla="*/ 115 h 197"/>
                    <a:gd name="T72" fmla="*/ 191 w 822"/>
                    <a:gd name="T73" fmla="*/ 103 h 197"/>
                    <a:gd name="T74" fmla="*/ 147 w 822"/>
                    <a:gd name="T75" fmla="*/ 95 h 197"/>
                    <a:gd name="T76" fmla="*/ 109 w 822"/>
                    <a:gd name="T77" fmla="*/ 82 h 197"/>
                    <a:gd name="T78" fmla="*/ 75 w 822"/>
                    <a:gd name="T79" fmla="*/ 67 h 197"/>
                    <a:gd name="T80" fmla="*/ 46 w 822"/>
                    <a:gd name="T81" fmla="*/ 54 h 197"/>
                    <a:gd name="T82" fmla="*/ 16 w 822"/>
                    <a:gd name="T83" fmla="*/ 29 h 197"/>
                    <a:gd name="T84" fmla="*/ 0 w 822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2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2"/>
                      </a:lnTo>
                      <a:lnTo>
                        <a:pt x="80" y="144"/>
                      </a:lnTo>
                      <a:lnTo>
                        <a:pt x="132" y="161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2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5" y="158"/>
                      </a:lnTo>
                      <a:lnTo>
                        <a:pt x="745" y="143"/>
                      </a:lnTo>
                      <a:lnTo>
                        <a:pt x="774" y="127"/>
                      </a:lnTo>
                      <a:lnTo>
                        <a:pt x="807" y="97"/>
                      </a:lnTo>
                      <a:lnTo>
                        <a:pt x="822" y="70"/>
                      </a:lnTo>
                      <a:lnTo>
                        <a:pt x="822" y="0"/>
                      </a:lnTo>
                      <a:lnTo>
                        <a:pt x="815" y="16"/>
                      </a:lnTo>
                      <a:lnTo>
                        <a:pt x="796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7" y="99"/>
                      </a:lnTo>
                      <a:lnTo>
                        <a:pt x="612" y="109"/>
                      </a:lnTo>
                      <a:lnTo>
                        <a:pt x="565" y="116"/>
                      </a:lnTo>
                      <a:lnTo>
                        <a:pt x="502" y="123"/>
                      </a:lnTo>
                      <a:lnTo>
                        <a:pt x="461" y="126"/>
                      </a:lnTo>
                      <a:lnTo>
                        <a:pt x="411" y="125"/>
                      </a:lnTo>
                      <a:lnTo>
                        <a:pt x="355" y="124"/>
                      </a:lnTo>
                      <a:lnTo>
                        <a:pt x="301" y="121"/>
                      </a:lnTo>
                      <a:lnTo>
                        <a:pt x="247" y="115"/>
                      </a:lnTo>
                      <a:lnTo>
                        <a:pt x="191" y="103"/>
                      </a:lnTo>
                      <a:lnTo>
                        <a:pt x="147" y="95"/>
                      </a:lnTo>
                      <a:lnTo>
                        <a:pt x="109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33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311" name="Group 38"/>
              <p:cNvGrpSpPr>
                <a:grpSpLocks/>
              </p:cNvGrpSpPr>
              <p:nvPr/>
            </p:nvGrpSpPr>
            <p:grpSpPr bwMode="auto">
              <a:xfrm>
                <a:off x="3547" y="2117"/>
                <a:ext cx="828" cy="338"/>
                <a:chOff x="3547" y="2117"/>
                <a:chExt cx="828" cy="338"/>
              </a:xfrm>
            </p:grpSpPr>
            <p:sp>
              <p:nvSpPr>
                <p:cNvPr id="8333" name="Oval 39"/>
                <p:cNvSpPr>
                  <a:spLocks noChangeArrowheads="1"/>
                </p:cNvSpPr>
                <p:nvPr/>
              </p:nvSpPr>
              <p:spPr bwMode="auto">
                <a:xfrm>
                  <a:off x="3550" y="2117"/>
                  <a:ext cx="825" cy="273"/>
                </a:xfrm>
                <a:prstGeom prst="ellipse">
                  <a:avLst/>
                </a:prstGeom>
                <a:solidFill>
                  <a:srgbClr val="FF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334" name="Freeform 40"/>
                <p:cNvSpPr>
                  <a:spLocks/>
                </p:cNvSpPr>
                <p:nvPr/>
              </p:nvSpPr>
              <p:spPr bwMode="auto">
                <a:xfrm>
                  <a:off x="3547" y="2258"/>
                  <a:ext cx="822" cy="197"/>
                </a:xfrm>
                <a:custGeom>
                  <a:avLst/>
                  <a:gdLst>
                    <a:gd name="T0" fmla="*/ 0 w 822"/>
                    <a:gd name="T1" fmla="*/ 0 h 197"/>
                    <a:gd name="T2" fmla="*/ 0 w 822"/>
                    <a:gd name="T3" fmla="*/ 69 h 197"/>
                    <a:gd name="T4" fmla="*/ 16 w 822"/>
                    <a:gd name="T5" fmla="*/ 100 h 197"/>
                    <a:gd name="T6" fmla="*/ 40 w 822"/>
                    <a:gd name="T7" fmla="*/ 121 h 197"/>
                    <a:gd name="T8" fmla="*/ 80 w 822"/>
                    <a:gd name="T9" fmla="*/ 143 h 197"/>
                    <a:gd name="T10" fmla="*/ 132 w 822"/>
                    <a:gd name="T11" fmla="*/ 160 h 197"/>
                    <a:gd name="T12" fmla="*/ 190 w 822"/>
                    <a:gd name="T13" fmla="*/ 175 h 197"/>
                    <a:gd name="T14" fmla="*/ 252 w 822"/>
                    <a:gd name="T15" fmla="*/ 187 h 197"/>
                    <a:gd name="T16" fmla="*/ 309 w 822"/>
                    <a:gd name="T17" fmla="*/ 193 h 197"/>
                    <a:gd name="T18" fmla="*/ 372 w 822"/>
                    <a:gd name="T19" fmla="*/ 196 h 197"/>
                    <a:gd name="T20" fmla="*/ 426 w 822"/>
                    <a:gd name="T21" fmla="*/ 197 h 197"/>
                    <a:gd name="T22" fmla="*/ 482 w 822"/>
                    <a:gd name="T23" fmla="*/ 196 h 197"/>
                    <a:gd name="T24" fmla="*/ 531 w 822"/>
                    <a:gd name="T25" fmla="*/ 191 h 197"/>
                    <a:gd name="T26" fmla="*/ 578 w 822"/>
                    <a:gd name="T27" fmla="*/ 185 h 197"/>
                    <a:gd name="T28" fmla="*/ 625 w 822"/>
                    <a:gd name="T29" fmla="*/ 179 h 197"/>
                    <a:gd name="T30" fmla="*/ 665 w 822"/>
                    <a:gd name="T31" fmla="*/ 169 h 197"/>
                    <a:gd name="T32" fmla="*/ 705 w 822"/>
                    <a:gd name="T33" fmla="*/ 157 h 197"/>
                    <a:gd name="T34" fmla="*/ 745 w 822"/>
                    <a:gd name="T35" fmla="*/ 142 h 197"/>
                    <a:gd name="T36" fmla="*/ 774 w 822"/>
                    <a:gd name="T37" fmla="*/ 126 h 197"/>
                    <a:gd name="T38" fmla="*/ 807 w 822"/>
                    <a:gd name="T39" fmla="*/ 97 h 197"/>
                    <a:gd name="T40" fmla="*/ 822 w 822"/>
                    <a:gd name="T41" fmla="*/ 70 h 197"/>
                    <a:gd name="T42" fmla="*/ 822 w 822"/>
                    <a:gd name="T43" fmla="*/ 0 h 197"/>
                    <a:gd name="T44" fmla="*/ 815 w 822"/>
                    <a:gd name="T45" fmla="*/ 16 h 197"/>
                    <a:gd name="T46" fmla="*/ 796 w 822"/>
                    <a:gd name="T47" fmla="*/ 37 h 197"/>
                    <a:gd name="T48" fmla="*/ 770 w 822"/>
                    <a:gd name="T49" fmla="*/ 57 h 197"/>
                    <a:gd name="T50" fmla="*/ 734 w 822"/>
                    <a:gd name="T51" fmla="*/ 75 h 197"/>
                    <a:gd name="T52" fmla="*/ 690 w 822"/>
                    <a:gd name="T53" fmla="*/ 90 h 197"/>
                    <a:gd name="T54" fmla="*/ 656 w 822"/>
                    <a:gd name="T55" fmla="*/ 99 h 197"/>
                    <a:gd name="T56" fmla="*/ 611 w 822"/>
                    <a:gd name="T57" fmla="*/ 108 h 197"/>
                    <a:gd name="T58" fmla="*/ 565 w 822"/>
                    <a:gd name="T59" fmla="*/ 115 h 197"/>
                    <a:gd name="T60" fmla="*/ 502 w 822"/>
                    <a:gd name="T61" fmla="*/ 122 h 197"/>
                    <a:gd name="T62" fmla="*/ 461 w 822"/>
                    <a:gd name="T63" fmla="*/ 125 h 197"/>
                    <a:gd name="T64" fmla="*/ 410 w 822"/>
                    <a:gd name="T65" fmla="*/ 124 h 197"/>
                    <a:gd name="T66" fmla="*/ 355 w 822"/>
                    <a:gd name="T67" fmla="*/ 123 h 197"/>
                    <a:gd name="T68" fmla="*/ 301 w 822"/>
                    <a:gd name="T69" fmla="*/ 120 h 197"/>
                    <a:gd name="T70" fmla="*/ 247 w 822"/>
                    <a:gd name="T71" fmla="*/ 114 h 197"/>
                    <a:gd name="T72" fmla="*/ 190 w 822"/>
                    <a:gd name="T73" fmla="*/ 103 h 197"/>
                    <a:gd name="T74" fmla="*/ 147 w 822"/>
                    <a:gd name="T75" fmla="*/ 95 h 197"/>
                    <a:gd name="T76" fmla="*/ 109 w 822"/>
                    <a:gd name="T77" fmla="*/ 82 h 197"/>
                    <a:gd name="T78" fmla="*/ 75 w 822"/>
                    <a:gd name="T79" fmla="*/ 67 h 197"/>
                    <a:gd name="T80" fmla="*/ 46 w 822"/>
                    <a:gd name="T81" fmla="*/ 54 h 197"/>
                    <a:gd name="T82" fmla="*/ 16 w 822"/>
                    <a:gd name="T83" fmla="*/ 29 h 197"/>
                    <a:gd name="T84" fmla="*/ 0 w 822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2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1"/>
                      </a:lnTo>
                      <a:lnTo>
                        <a:pt x="80" y="143"/>
                      </a:lnTo>
                      <a:lnTo>
                        <a:pt x="132" y="160"/>
                      </a:lnTo>
                      <a:lnTo>
                        <a:pt x="190" y="175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2" y="196"/>
                      </a:lnTo>
                      <a:lnTo>
                        <a:pt x="426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5" y="179"/>
                      </a:lnTo>
                      <a:lnTo>
                        <a:pt x="665" y="169"/>
                      </a:lnTo>
                      <a:lnTo>
                        <a:pt x="705" y="157"/>
                      </a:lnTo>
                      <a:lnTo>
                        <a:pt x="745" y="142"/>
                      </a:lnTo>
                      <a:lnTo>
                        <a:pt x="774" y="126"/>
                      </a:lnTo>
                      <a:lnTo>
                        <a:pt x="807" y="97"/>
                      </a:lnTo>
                      <a:lnTo>
                        <a:pt x="822" y="70"/>
                      </a:lnTo>
                      <a:lnTo>
                        <a:pt x="822" y="0"/>
                      </a:lnTo>
                      <a:lnTo>
                        <a:pt x="815" y="16"/>
                      </a:lnTo>
                      <a:lnTo>
                        <a:pt x="796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6" y="99"/>
                      </a:lnTo>
                      <a:lnTo>
                        <a:pt x="611" y="108"/>
                      </a:lnTo>
                      <a:lnTo>
                        <a:pt x="565" y="115"/>
                      </a:lnTo>
                      <a:lnTo>
                        <a:pt x="502" y="122"/>
                      </a:lnTo>
                      <a:lnTo>
                        <a:pt x="461" y="125"/>
                      </a:lnTo>
                      <a:lnTo>
                        <a:pt x="410" y="124"/>
                      </a:lnTo>
                      <a:lnTo>
                        <a:pt x="355" y="123"/>
                      </a:lnTo>
                      <a:lnTo>
                        <a:pt x="301" y="120"/>
                      </a:lnTo>
                      <a:lnTo>
                        <a:pt x="247" y="114"/>
                      </a:lnTo>
                      <a:lnTo>
                        <a:pt x="190" y="103"/>
                      </a:lnTo>
                      <a:lnTo>
                        <a:pt x="147" y="95"/>
                      </a:lnTo>
                      <a:lnTo>
                        <a:pt x="109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33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312" name="Group 41"/>
              <p:cNvGrpSpPr>
                <a:grpSpLocks/>
              </p:cNvGrpSpPr>
              <p:nvPr/>
            </p:nvGrpSpPr>
            <p:grpSpPr bwMode="auto">
              <a:xfrm>
                <a:off x="3523" y="2036"/>
                <a:ext cx="828" cy="337"/>
                <a:chOff x="3523" y="2036"/>
                <a:chExt cx="828" cy="337"/>
              </a:xfrm>
            </p:grpSpPr>
            <p:sp>
              <p:nvSpPr>
                <p:cNvPr id="8331" name="Oval 42"/>
                <p:cNvSpPr>
                  <a:spLocks noChangeArrowheads="1"/>
                </p:cNvSpPr>
                <p:nvPr/>
              </p:nvSpPr>
              <p:spPr bwMode="auto">
                <a:xfrm>
                  <a:off x="3526" y="2036"/>
                  <a:ext cx="825" cy="273"/>
                </a:xfrm>
                <a:prstGeom prst="ellipse">
                  <a:avLst/>
                </a:prstGeom>
                <a:solidFill>
                  <a:srgbClr val="FF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332" name="Freeform 43"/>
                <p:cNvSpPr>
                  <a:spLocks/>
                </p:cNvSpPr>
                <p:nvPr/>
              </p:nvSpPr>
              <p:spPr bwMode="auto">
                <a:xfrm>
                  <a:off x="3523" y="2176"/>
                  <a:ext cx="822" cy="197"/>
                </a:xfrm>
                <a:custGeom>
                  <a:avLst/>
                  <a:gdLst>
                    <a:gd name="T0" fmla="*/ 0 w 822"/>
                    <a:gd name="T1" fmla="*/ 0 h 197"/>
                    <a:gd name="T2" fmla="*/ 0 w 822"/>
                    <a:gd name="T3" fmla="*/ 70 h 197"/>
                    <a:gd name="T4" fmla="*/ 16 w 822"/>
                    <a:gd name="T5" fmla="*/ 101 h 197"/>
                    <a:gd name="T6" fmla="*/ 40 w 822"/>
                    <a:gd name="T7" fmla="*/ 122 h 197"/>
                    <a:gd name="T8" fmla="*/ 80 w 822"/>
                    <a:gd name="T9" fmla="*/ 144 h 197"/>
                    <a:gd name="T10" fmla="*/ 132 w 822"/>
                    <a:gd name="T11" fmla="*/ 161 h 197"/>
                    <a:gd name="T12" fmla="*/ 190 w 822"/>
                    <a:gd name="T13" fmla="*/ 176 h 197"/>
                    <a:gd name="T14" fmla="*/ 252 w 822"/>
                    <a:gd name="T15" fmla="*/ 187 h 197"/>
                    <a:gd name="T16" fmla="*/ 309 w 822"/>
                    <a:gd name="T17" fmla="*/ 193 h 197"/>
                    <a:gd name="T18" fmla="*/ 372 w 822"/>
                    <a:gd name="T19" fmla="*/ 196 h 197"/>
                    <a:gd name="T20" fmla="*/ 426 w 822"/>
                    <a:gd name="T21" fmla="*/ 197 h 197"/>
                    <a:gd name="T22" fmla="*/ 482 w 822"/>
                    <a:gd name="T23" fmla="*/ 196 h 197"/>
                    <a:gd name="T24" fmla="*/ 531 w 822"/>
                    <a:gd name="T25" fmla="*/ 191 h 197"/>
                    <a:gd name="T26" fmla="*/ 578 w 822"/>
                    <a:gd name="T27" fmla="*/ 185 h 197"/>
                    <a:gd name="T28" fmla="*/ 625 w 822"/>
                    <a:gd name="T29" fmla="*/ 179 h 197"/>
                    <a:gd name="T30" fmla="*/ 664 w 822"/>
                    <a:gd name="T31" fmla="*/ 170 h 197"/>
                    <a:gd name="T32" fmla="*/ 705 w 822"/>
                    <a:gd name="T33" fmla="*/ 158 h 197"/>
                    <a:gd name="T34" fmla="*/ 745 w 822"/>
                    <a:gd name="T35" fmla="*/ 143 h 197"/>
                    <a:gd name="T36" fmla="*/ 774 w 822"/>
                    <a:gd name="T37" fmla="*/ 127 h 197"/>
                    <a:gd name="T38" fmla="*/ 807 w 822"/>
                    <a:gd name="T39" fmla="*/ 98 h 197"/>
                    <a:gd name="T40" fmla="*/ 822 w 822"/>
                    <a:gd name="T41" fmla="*/ 71 h 197"/>
                    <a:gd name="T42" fmla="*/ 822 w 822"/>
                    <a:gd name="T43" fmla="*/ 0 h 197"/>
                    <a:gd name="T44" fmla="*/ 815 w 822"/>
                    <a:gd name="T45" fmla="*/ 17 h 197"/>
                    <a:gd name="T46" fmla="*/ 796 w 822"/>
                    <a:gd name="T47" fmla="*/ 38 h 197"/>
                    <a:gd name="T48" fmla="*/ 770 w 822"/>
                    <a:gd name="T49" fmla="*/ 58 h 197"/>
                    <a:gd name="T50" fmla="*/ 734 w 822"/>
                    <a:gd name="T51" fmla="*/ 76 h 197"/>
                    <a:gd name="T52" fmla="*/ 690 w 822"/>
                    <a:gd name="T53" fmla="*/ 91 h 197"/>
                    <a:gd name="T54" fmla="*/ 656 w 822"/>
                    <a:gd name="T55" fmla="*/ 100 h 197"/>
                    <a:gd name="T56" fmla="*/ 611 w 822"/>
                    <a:gd name="T57" fmla="*/ 109 h 197"/>
                    <a:gd name="T58" fmla="*/ 565 w 822"/>
                    <a:gd name="T59" fmla="*/ 116 h 197"/>
                    <a:gd name="T60" fmla="*/ 502 w 822"/>
                    <a:gd name="T61" fmla="*/ 123 h 197"/>
                    <a:gd name="T62" fmla="*/ 461 w 822"/>
                    <a:gd name="T63" fmla="*/ 126 h 197"/>
                    <a:gd name="T64" fmla="*/ 410 w 822"/>
                    <a:gd name="T65" fmla="*/ 125 h 197"/>
                    <a:gd name="T66" fmla="*/ 355 w 822"/>
                    <a:gd name="T67" fmla="*/ 124 h 197"/>
                    <a:gd name="T68" fmla="*/ 301 w 822"/>
                    <a:gd name="T69" fmla="*/ 121 h 197"/>
                    <a:gd name="T70" fmla="*/ 247 w 822"/>
                    <a:gd name="T71" fmla="*/ 115 h 197"/>
                    <a:gd name="T72" fmla="*/ 190 w 822"/>
                    <a:gd name="T73" fmla="*/ 104 h 197"/>
                    <a:gd name="T74" fmla="*/ 147 w 822"/>
                    <a:gd name="T75" fmla="*/ 96 h 197"/>
                    <a:gd name="T76" fmla="*/ 109 w 822"/>
                    <a:gd name="T77" fmla="*/ 83 h 197"/>
                    <a:gd name="T78" fmla="*/ 75 w 822"/>
                    <a:gd name="T79" fmla="*/ 68 h 197"/>
                    <a:gd name="T80" fmla="*/ 46 w 822"/>
                    <a:gd name="T81" fmla="*/ 55 h 197"/>
                    <a:gd name="T82" fmla="*/ 16 w 822"/>
                    <a:gd name="T83" fmla="*/ 30 h 197"/>
                    <a:gd name="T84" fmla="*/ 0 w 822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2" h="197">
                      <a:moveTo>
                        <a:pt x="0" y="0"/>
                      </a:moveTo>
                      <a:lnTo>
                        <a:pt x="0" y="70"/>
                      </a:lnTo>
                      <a:lnTo>
                        <a:pt x="16" y="101"/>
                      </a:lnTo>
                      <a:lnTo>
                        <a:pt x="40" y="122"/>
                      </a:lnTo>
                      <a:lnTo>
                        <a:pt x="80" y="144"/>
                      </a:lnTo>
                      <a:lnTo>
                        <a:pt x="132" y="161"/>
                      </a:lnTo>
                      <a:lnTo>
                        <a:pt x="190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2" y="196"/>
                      </a:lnTo>
                      <a:lnTo>
                        <a:pt x="426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5" y="179"/>
                      </a:lnTo>
                      <a:lnTo>
                        <a:pt x="664" y="170"/>
                      </a:lnTo>
                      <a:lnTo>
                        <a:pt x="705" y="158"/>
                      </a:lnTo>
                      <a:lnTo>
                        <a:pt x="745" y="143"/>
                      </a:lnTo>
                      <a:lnTo>
                        <a:pt x="774" y="127"/>
                      </a:lnTo>
                      <a:lnTo>
                        <a:pt x="807" y="98"/>
                      </a:lnTo>
                      <a:lnTo>
                        <a:pt x="822" y="71"/>
                      </a:lnTo>
                      <a:lnTo>
                        <a:pt x="822" y="0"/>
                      </a:lnTo>
                      <a:lnTo>
                        <a:pt x="815" y="17"/>
                      </a:lnTo>
                      <a:lnTo>
                        <a:pt x="796" y="38"/>
                      </a:lnTo>
                      <a:lnTo>
                        <a:pt x="770" y="58"/>
                      </a:lnTo>
                      <a:lnTo>
                        <a:pt x="734" y="76"/>
                      </a:lnTo>
                      <a:lnTo>
                        <a:pt x="690" y="91"/>
                      </a:lnTo>
                      <a:lnTo>
                        <a:pt x="656" y="100"/>
                      </a:lnTo>
                      <a:lnTo>
                        <a:pt x="611" y="109"/>
                      </a:lnTo>
                      <a:lnTo>
                        <a:pt x="565" y="116"/>
                      </a:lnTo>
                      <a:lnTo>
                        <a:pt x="502" y="123"/>
                      </a:lnTo>
                      <a:lnTo>
                        <a:pt x="461" y="126"/>
                      </a:lnTo>
                      <a:lnTo>
                        <a:pt x="410" y="125"/>
                      </a:lnTo>
                      <a:lnTo>
                        <a:pt x="355" y="124"/>
                      </a:lnTo>
                      <a:lnTo>
                        <a:pt x="301" y="121"/>
                      </a:lnTo>
                      <a:lnTo>
                        <a:pt x="247" y="115"/>
                      </a:lnTo>
                      <a:lnTo>
                        <a:pt x="190" y="104"/>
                      </a:lnTo>
                      <a:lnTo>
                        <a:pt x="147" y="96"/>
                      </a:lnTo>
                      <a:lnTo>
                        <a:pt x="109" y="83"/>
                      </a:lnTo>
                      <a:lnTo>
                        <a:pt x="75" y="68"/>
                      </a:lnTo>
                      <a:lnTo>
                        <a:pt x="46" y="55"/>
                      </a:lnTo>
                      <a:lnTo>
                        <a:pt x="16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33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313" name="Group 44"/>
              <p:cNvGrpSpPr>
                <a:grpSpLocks/>
              </p:cNvGrpSpPr>
              <p:nvPr/>
            </p:nvGrpSpPr>
            <p:grpSpPr bwMode="auto">
              <a:xfrm>
                <a:off x="3466" y="1955"/>
                <a:ext cx="829" cy="337"/>
                <a:chOff x="3466" y="1955"/>
                <a:chExt cx="829" cy="337"/>
              </a:xfrm>
            </p:grpSpPr>
            <p:sp>
              <p:nvSpPr>
                <p:cNvPr id="8329" name="Oval 45"/>
                <p:cNvSpPr>
                  <a:spLocks noChangeArrowheads="1"/>
                </p:cNvSpPr>
                <p:nvPr/>
              </p:nvSpPr>
              <p:spPr bwMode="auto">
                <a:xfrm>
                  <a:off x="3469" y="1955"/>
                  <a:ext cx="826" cy="273"/>
                </a:xfrm>
                <a:prstGeom prst="ellipse">
                  <a:avLst/>
                </a:prstGeom>
                <a:solidFill>
                  <a:srgbClr val="FF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330" name="Freeform 46"/>
                <p:cNvSpPr>
                  <a:spLocks/>
                </p:cNvSpPr>
                <p:nvPr/>
              </p:nvSpPr>
              <p:spPr bwMode="auto">
                <a:xfrm>
                  <a:off x="3466" y="2095"/>
                  <a:ext cx="823" cy="197"/>
                </a:xfrm>
                <a:custGeom>
                  <a:avLst/>
                  <a:gdLst>
                    <a:gd name="T0" fmla="*/ 0 w 823"/>
                    <a:gd name="T1" fmla="*/ 0 h 197"/>
                    <a:gd name="T2" fmla="*/ 0 w 823"/>
                    <a:gd name="T3" fmla="*/ 69 h 197"/>
                    <a:gd name="T4" fmla="*/ 16 w 823"/>
                    <a:gd name="T5" fmla="*/ 101 h 197"/>
                    <a:gd name="T6" fmla="*/ 40 w 823"/>
                    <a:gd name="T7" fmla="*/ 122 h 197"/>
                    <a:gd name="T8" fmla="*/ 81 w 823"/>
                    <a:gd name="T9" fmla="*/ 144 h 197"/>
                    <a:gd name="T10" fmla="*/ 133 w 823"/>
                    <a:gd name="T11" fmla="*/ 161 h 197"/>
                    <a:gd name="T12" fmla="*/ 191 w 823"/>
                    <a:gd name="T13" fmla="*/ 176 h 197"/>
                    <a:gd name="T14" fmla="*/ 252 w 823"/>
                    <a:gd name="T15" fmla="*/ 187 h 197"/>
                    <a:gd name="T16" fmla="*/ 310 w 823"/>
                    <a:gd name="T17" fmla="*/ 193 h 197"/>
                    <a:gd name="T18" fmla="*/ 373 w 823"/>
                    <a:gd name="T19" fmla="*/ 196 h 197"/>
                    <a:gd name="T20" fmla="*/ 427 w 823"/>
                    <a:gd name="T21" fmla="*/ 197 h 197"/>
                    <a:gd name="T22" fmla="*/ 482 w 823"/>
                    <a:gd name="T23" fmla="*/ 196 h 197"/>
                    <a:gd name="T24" fmla="*/ 532 w 823"/>
                    <a:gd name="T25" fmla="*/ 191 h 197"/>
                    <a:gd name="T26" fmla="*/ 579 w 823"/>
                    <a:gd name="T27" fmla="*/ 185 h 197"/>
                    <a:gd name="T28" fmla="*/ 626 w 823"/>
                    <a:gd name="T29" fmla="*/ 179 h 197"/>
                    <a:gd name="T30" fmla="*/ 665 w 823"/>
                    <a:gd name="T31" fmla="*/ 170 h 197"/>
                    <a:gd name="T32" fmla="*/ 705 w 823"/>
                    <a:gd name="T33" fmla="*/ 158 h 197"/>
                    <a:gd name="T34" fmla="*/ 746 w 823"/>
                    <a:gd name="T35" fmla="*/ 143 h 197"/>
                    <a:gd name="T36" fmla="*/ 775 w 823"/>
                    <a:gd name="T37" fmla="*/ 127 h 197"/>
                    <a:gd name="T38" fmla="*/ 808 w 823"/>
                    <a:gd name="T39" fmla="*/ 98 h 197"/>
                    <a:gd name="T40" fmla="*/ 823 w 823"/>
                    <a:gd name="T41" fmla="*/ 70 h 197"/>
                    <a:gd name="T42" fmla="*/ 823 w 823"/>
                    <a:gd name="T43" fmla="*/ 0 h 197"/>
                    <a:gd name="T44" fmla="*/ 816 w 823"/>
                    <a:gd name="T45" fmla="*/ 16 h 197"/>
                    <a:gd name="T46" fmla="*/ 797 w 823"/>
                    <a:gd name="T47" fmla="*/ 37 h 197"/>
                    <a:gd name="T48" fmla="*/ 771 w 823"/>
                    <a:gd name="T49" fmla="*/ 57 h 197"/>
                    <a:gd name="T50" fmla="*/ 734 w 823"/>
                    <a:gd name="T51" fmla="*/ 75 h 197"/>
                    <a:gd name="T52" fmla="*/ 690 w 823"/>
                    <a:gd name="T53" fmla="*/ 90 h 197"/>
                    <a:gd name="T54" fmla="*/ 657 w 823"/>
                    <a:gd name="T55" fmla="*/ 100 h 197"/>
                    <a:gd name="T56" fmla="*/ 612 w 823"/>
                    <a:gd name="T57" fmla="*/ 109 h 197"/>
                    <a:gd name="T58" fmla="*/ 566 w 823"/>
                    <a:gd name="T59" fmla="*/ 116 h 197"/>
                    <a:gd name="T60" fmla="*/ 502 w 823"/>
                    <a:gd name="T61" fmla="*/ 123 h 197"/>
                    <a:gd name="T62" fmla="*/ 461 w 823"/>
                    <a:gd name="T63" fmla="*/ 126 h 197"/>
                    <a:gd name="T64" fmla="*/ 411 w 823"/>
                    <a:gd name="T65" fmla="*/ 125 h 197"/>
                    <a:gd name="T66" fmla="*/ 356 w 823"/>
                    <a:gd name="T67" fmla="*/ 124 h 197"/>
                    <a:gd name="T68" fmla="*/ 302 w 823"/>
                    <a:gd name="T69" fmla="*/ 121 h 197"/>
                    <a:gd name="T70" fmla="*/ 247 w 823"/>
                    <a:gd name="T71" fmla="*/ 115 h 197"/>
                    <a:gd name="T72" fmla="*/ 191 w 823"/>
                    <a:gd name="T73" fmla="*/ 104 h 197"/>
                    <a:gd name="T74" fmla="*/ 148 w 823"/>
                    <a:gd name="T75" fmla="*/ 96 h 197"/>
                    <a:gd name="T76" fmla="*/ 110 w 823"/>
                    <a:gd name="T77" fmla="*/ 82 h 197"/>
                    <a:gd name="T78" fmla="*/ 76 w 823"/>
                    <a:gd name="T79" fmla="*/ 67 h 197"/>
                    <a:gd name="T80" fmla="*/ 46 w 823"/>
                    <a:gd name="T81" fmla="*/ 54 h 197"/>
                    <a:gd name="T82" fmla="*/ 16 w 823"/>
                    <a:gd name="T83" fmla="*/ 29 h 197"/>
                    <a:gd name="T84" fmla="*/ 0 w 823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1"/>
                      </a:lnTo>
                      <a:lnTo>
                        <a:pt x="40" y="122"/>
                      </a:lnTo>
                      <a:lnTo>
                        <a:pt x="81" y="144"/>
                      </a:lnTo>
                      <a:lnTo>
                        <a:pt x="133" y="161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10" y="193"/>
                      </a:lnTo>
                      <a:lnTo>
                        <a:pt x="373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2" y="191"/>
                      </a:lnTo>
                      <a:lnTo>
                        <a:pt x="579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5" y="158"/>
                      </a:lnTo>
                      <a:lnTo>
                        <a:pt x="746" y="143"/>
                      </a:lnTo>
                      <a:lnTo>
                        <a:pt x="775" y="127"/>
                      </a:lnTo>
                      <a:lnTo>
                        <a:pt x="808" y="98"/>
                      </a:lnTo>
                      <a:lnTo>
                        <a:pt x="823" y="70"/>
                      </a:lnTo>
                      <a:lnTo>
                        <a:pt x="823" y="0"/>
                      </a:lnTo>
                      <a:lnTo>
                        <a:pt x="816" y="16"/>
                      </a:lnTo>
                      <a:lnTo>
                        <a:pt x="797" y="37"/>
                      </a:lnTo>
                      <a:lnTo>
                        <a:pt x="771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7" y="100"/>
                      </a:lnTo>
                      <a:lnTo>
                        <a:pt x="612" y="109"/>
                      </a:lnTo>
                      <a:lnTo>
                        <a:pt x="566" y="116"/>
                      </a:lnTo>
                      <a:lnTo>
                        <a:pt x="502" y="123"/>
                      </a:lnTo>
                      <a:lnTo>
                        <a:pt x="461" y="126"/>
                      </a:lnTo>
                      <a:lnTo>
                        <a:pt x="411" y="125"/>
                      </a:lnTo>
                      <a:lnTo>
                        <a:pt x="356" y="124"/>
                      </a:lnTo>
                      <a:lnTo>
                        <a:pt x="302" y="121"/>
                      </a:lnTo>
                      <a:lnTo>
                        <a:pt x="247" y="115"/>
                      </a:lnTo>
                      <a:lnTo>
                        <a:pt x="191" y="104"/>
                      </a:lnTo>
                      <a:lnTo>
                        <a:pt x="148" y="96"/>
                      </a:lnTo>
                      <a:lnTo>
                        <a:pt x="110" y="82"/>
                      </a:lnTo>
                      <a:lnTo>
                        <a:pt x="76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33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314" name="Group 47"/>
              <p:cNvGrpSpPr>
                <a:grpSpLocks/>
              </p:cNvGrpSpPr>
              <p:nvPr/>
            </p:nvGrpSpPr>
            <p:grpSpPr bwMode="auto">
              <a:xfrm>
                <a:off x="3466" y="1882"/>
                <a:ext cx="829" cy="338"/>
                <a:chOff x="3466" y="1882"/>
                <a:chExt cx="829" cy="338"/>
              </a:xfrm>
            </p:grpSpPr>
            <p:sp>
              <p:nvSpPr>
                <p:cNvPr id="8327" name="Oval 48"/>
                <p:cNvSpPr>
                  <a:spLocks noChangeArrowheads="1"/>
                </p:cNvSpPr>
                <p:nvPr/>
              </p:nvSpPr>
              <p:spPr bwMode="auto">
                <a:xfrm>
                  <a:off x="3469" y="1882"/>
                  <a:ext cx="826" cy="273"/>
                </a:xfrm>
                <a:prstGeom prst="ellipse">
                  <a:avLst/>
                </a:prstGeom>
                <a:solidFill>
                  <a:srgbClr val="FF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328" name="Freeform 49"/>
                <p:cNvSpPr>
                  <a:spLocks/>
                </p:cNvSpPr>
                <p:nvPr/>
              </p:nvSpPr>
              <p:spPr bwMode="auto">
                <a:xfrm>
                  <a:off x="3466" y="2023"/>
                  <a:ext cx="823" cy="197"/>
                </a:xfrm>
                <a:custGeom>
                  <a:avLst/>
                  <a:gdLst>
                    <a:gd name="T0" fmla="*/ 0 w 823"/>
                    <a:gd name="T1" fmla="*/ 0 h 197"/>
                    <a:gd name="T2" fmla="*/ 0 w 823"/>
                    <a:gd name="T3" fmla="*/ 69 h 197"/>
                    <a:gd name="T4" fmla="*/ 16 w 823"/>
                    <a:gd name="T5" fmla="*/ 100 h 197"/>
                    <a:gd name="T6" fmla="*/ 40 w 823"/>
                    <a:gd name="T7" fmla="*/ 121 h 197"/>
                    <a:gd name="T8" fmla="*/ 81 w 823"/>
                    <a:gd name="T9" fmla="*/ 143 h 197"/>
                    <a:gd name="T10" fmla="*/ 133 w 823"/>
                    <a:gd name="T11" fmla="*/ 160 h 197"/>
                    <a:gd name="T12" fmla="*/ 191 w 823"/>
                    <a:gd name="T13" fmla="*/ 176 h 197"/>
                    <a:gd name="T14" fmla="*/ 252 w 823"/>
                    <a:gd name="T15" fmla="*/ 187 h 197"/>
                    <a:gd name="T16" fmla="*/ 310 w 823"/>
                    <a:gd name="T17" fmla="*/ 193 h 197"/>
                    <a:gd name="T18" fmla="*/ 373 w 823"/>
                    <a:gd name="T19" fmla="*/ 196 h 197"/>
                    <a:gd name="T20" fmla="*/ 427 w 823"/>
                    <a:gd name="T21" fmla="*/ 197 h 197"/>
                    <a:gd name="T22" fmla="*/ 482 w 823"/>
                    <a:gd name="T23" fmla="*/ 196 h 197"/>
                    <a:gd name="T24" fmla="*/ 532 w 823"/>
                    <a:gd name="T25" fmla="*/ 191 h 197"/>
                    <a:gd name="T26" fmla="*/ 579 w 823"/>
                    <a:gd name="T27" fmla="*/ 185 h 197"/>
                    <a:gd name="T28" fmla="*/ 626 w 823"/>
                    <a:gd name="T29" fmla="*/ 179 h 197"/>
                    <a:gd name="T30" fmla="*/ 665 w 823"/>
                    <a:gd name="T31" fmla="*/ 170 h 197"/>
                    <a:gd name="T32" fmla="*/ 705 w 823"/>
                    <a:gd name="T33" fmla="*/ 157 h 197"/>
                    <a:gd name="T34" fmla="*/ 746 w 823"/>
                    <a:gd name="T35" fmla="*/ 142 h 197"/>
                    <a:gd name="T36" fmla="*/ 775 w 823"/>
                    <a:gd name="T37" fmla="*/ 126 h 197"/>
                    <a:gd name="T38" fmla="*/ 808 w 823"/>
                    <a:gd name="T39" fmla="*/ 97 h 197"/>
                    <a:gd name="T40" fmla="*/ 823 w 823"/>
                    <a:gd name="T41" fmla="*/ 70 h 197"/>
                    <a:gd name="T42" fmla="*/ 823 w 823"/>
                    <a:gd name="T43" fmla="*/ 0 h 197"/>
                    <a:gd name="T44" fmla="*/ 816 w 823"/>
                    <a:gd name="T45" fmla="*/ 16 h 197"/>
                    <a:gd name="T46" fmla="*/ 797 w 823"/>
                    <a:gd name="T47" fmla="*/ 37 h 197"/>
                    <a:gd name="T48" fmla="*/ 771 w 823"/>
                    <a:gd name="T49" fmla="*/ 57 h 197"/>
                    <a:gd name="T50" fmla="*/ 734 w 823"/>
                    <a:gd name="T51" fmla="*/ 75 h 197"/>
                    <a:gd name="T52" fmla="*/ 690 w 823"/>
                    <a:gd name="T53" fmla="*/ 90 h 197"/>
                    <a:gd name="T54" fmla="*/ 657 w 823"/>
                    <a:gd name="T55" fmla="*/ 99 h 197"/>
                    <a:gd name="T56" fmla="*/ 612 w 823"/>
                    <a:gd name="T57" fmla="*/ 108 h 197"/>
                    <a:gd name="T58" fmla="*/ 566 w 823"/>
                    <a:gd name="T59" fmla="*/ 115 h 197"/>
                    <a:gd name="T60" fmla="*/ 502 w 823"/>
                    <a:gd name="T61" fmla="*/ 122 h 197"/>
                    <a:gd name="T62" fmla="*/ 461 w 823"/>
                    <a:gd name="T63" fmla="*/ 125 h 197"/>
                    <a:gd name="T64" fmla="*/ 411 w 823"/>
                    <a:gd name="T65" fmla="*/ 124 h 197"/>
                    <a:gd name="T66" fmla="*/ 356 w 823"/>
                    <a:gd name="T67" fmla="*/ 123 h 197"/>
                    <a:gd name="T68" fmla="*/ 302 w 823"/>
                    <a:gd name="T69" fmla="*/ 120 h 197"/>
                    <a:gd name="T70" fmla="*/ 247 w 823"/>
                    <a:gd name="T71" fmla="*/ 114 h 197"/>
                    <a:gd name="T72" fmla="*/ 191 w 823"/>
                    <a:gd name="T73" fmla="*/ 103 h 197"/>
                    <a:gd name="T74" fmla="*/ 148 w 823"/>
                    <a:gd name="T75" fmla="*/ 95 h 197"/>
                    <a:gd name="T76" fmla="*/ 110 w 823"/>
                    <a:gd name="T77" fmla="*/ 82 h 197"/>
                    <a:gd name="T78" fmla="*/ 76 w 823"/>
                    <a:gd name="T79" fmla="*/ 67 h 197"/>
                    <a:gd name="T80" fmla="*/ 46 w 823"/>
                    <a:gd name="T81" fmla="*/ 54 h 197"/>
                    <a:gd name="T82" fmla="*/ 16 w 823"/>
                    <a:gd name="T83" fmla="*/ 29 h 197"/>
                    <a:gd name="T84" fmla="*/ 0 w 823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1"/>
                      </a:lnTo>
                      <a:lnTo>
                        <a:pt x="81" y="143"/>
                      </a:lnTo>
                      <a:lnTo>
                        <a:pt x="133" y="160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10" y="193"/>
                      </a:lnTo>
                      <a:lnTo>
                        <a:pt x="373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2" y="191"/>
                      </a:lnTo>
                      <a:lnTo>
                        <a:pt x="579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5" y="157"/>
                      </a:lnTo>
                      <a:lnTo>
                        <a:pt x="746" y="142"/>
                      </a:lnTo>
                      <a:lnTo>
                        <a:pt x="775" y="126"/>
                      </a:lnTo>
                      <a:lnTo>
                        <a:pt x="808" y="97"/>
                      </a:lnTo>
                      <a:lnTo>
                        <a:pt x="823" y="70"/>
                      </a:lnTo>
                      <a:lnTo>
                        <a:pt x="823" y="0"/>
                      </a:lnTo>
                      <a:lnTo>
                        <a:pt x="816" y="16"/>
                      </a:lnTo>
                      <a:lnTo>
                        <a:pt x="797" y="37"/>
                      </a:lnTo>
                      <a:lnTo>
                        <a:pt x="771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7" y="99"/>
                      </a:lnTo>
                      <a:lnTo>
                        <a:pt x="612" y="108"/>
                      </a:lnTo>
                      <a:lnTo>
                        <a:pt x="566" y="115"/>
                      </a:lnTo>
                      <a:lnTo>
                        <a:pt x="502" y="122"/>
                      </a:lnTo>
                      <a:lnTo>
                        <a:pt x="461" y="125"/>
                      </a:lnTo>
                      <a:lnTo>
                        <a:pt x="411" y="124"/>
                      </a:lnTo>
                      <a:lnTo>
                        <a:pt x="356" y="123"/>
                      </a:lnTo>
                      <a:lnTo>
                        <a:pt x="302" y="120"/>
                      </a:lnTo>
                      <a:lnTo>
                        <a:pt x="247" y="114"/>
                      </a:lnTo>
                      <a:lnTo>
                        <a:pt x="191" y="103"/>
                      </a:lnTo>
                      <a:lnTo>
                        <a:pt x="148" y="95"/>
                      </a:lnTo>
                      <a:lnTo>
                        <a:pt x="110" y="82"/>
                      </a:lnTo>
                      <a:lnTo>
                        <a:pt x="76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33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315" name="Group 50"/>
              <p:cNvGrpSpPr>
                <a:grpSpLocks/>
              </p:cNvGrpSpPr>
              <p:nvPr/>
            </p:nvGrpSpPr>
            <p:grpSpPr bwMode="auto">
              <a:xfrm>
                <a:off x="3466" y="1810"/>
                <a:ext cx="829" cy="337"/>
                <a:chOff x="3466" y="1810"/>
                <a:chExt cx="829" cy="337"/>
              </a:xfrm>
            </p:grpSpPr>
            <p:sp>
              <p:nvSpPr>
                <p:cNvPr id="8325" name="Oval 51"/>
                <p:cNvSpPr>
                  <a:spLocks noChangeArrowheads="1"/>
                </p:cNvSpPr>
                <p:nvPr/>
              </p:nvSpPr>
              <p:spPr bwMode="auto">
                <a:xfrm>
                  <a:off x="3469" y="1810"/>
                  <a:ext cx="826" cy="273"/>
                </a:xfrm>
                <a:prstGeom prst="ellipse">
                  <a:avLst/>
                </a:prstGeom>
                <a:solidFill>
                  <a:srgbClr val="FF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326" name="Freeform 52"/>
                <p:cNvSpPr>
                  <a:spLocks/>
                </p:cNvSpPr>
                <p:nvPr/>
              </p:nvSpPr>
              <p:spPr bwMode="auto">
                <a:xfrm>
                  <a:off x="3466" y="1951"/>
                  <a:ext cx="823" cy="196"/>
                </a:xfrm>
                <a:custGeom>
                  <a:avLst/>
                  <a:gdLst>
                    <a:gd name="T0" fmla="*/ 0 w 823"/>
                    <a:gd name="T1" fmla="*/ 0 h 196"/>
                    <a:gd name="T2" fmla="*/ 0 w 823"/>
                    <a:gd name="T3" fmla="*/ 69 h 196"/>
                    <a:gd name="T4" fmla="*/ 16 w 823"/>
                    <a:gd name="T5" fmla="*/ 100 h 196"/>
                    <a:gd name="T6" fmla="*/ 40 w 823"/>
                    <a:gd name="T7" fmla="*/ 121 h 196"/>
                    <a:gd name="T8" fmla="*/ 81 w 823"/>
                    <a:gd name="T9" fmla="*/ 143 h 196"/>
                    <a:gd name="T10" fmla="*/ 133 w 823"/>
                    <a:gd name="T11" fmla="*/ 160 h 196"/>
                    <a:gd name="T12" fmla="*/ 191 w 823"/>
                    <a:gd name="T13" fmla="*/ 175 h 196"/>
                    <a:gd name="T14" fmla="*/ 252 w 823"/>
                    <a:gd name="T15" fmla="*/ 186 h 196"/>
                    <a:gd name="T16" fmla="*/ 310 w 823"/>
                    <a:gd name="T17" fmla="*/ 192 h 196"/>
                    <a:gd name="T18" fmla="*/ 373 w 823"/>
                    <a:gd name="T19" fmla="*/ 195 h 196"/>
                    <a:gd name="T20" fmla="*/ 427 w 823"/>
                    <a:gd name="T21" fmla="*/ 196 h 196"/>
                    <a:gd name="T22" fmla="*/ 482 w 823"/>
                    <a:gd name="T23" fmla="*/ 195 h 196"/>
                    <a:gd name="T24" fmla="*/ 532 w 823"/>
                    <a:gd name="T25" fmla="*/ 190 h 196"/>
                    <a:gd name="T26" fmla="*/ 579 w 823"/>
                    <a:gd name="T27" fmla="*/ 184 h 196"/>
                    <a:gd name="T28" fmla="*/ 626 w 823"/>
                    <a:gd name="T29" fmla="*/ 178 h 196"/>
                    <a:gd name="T30" fmla="*/ 665 w 823"/>
                    <a:gd name="T31" fmla="*/ 169 h 196"/>
                    <a:gd name="T32" fmla="*/ 705 w 823"/>
                    <a:gd name="T33" fmla="*/ 157 h 196"/>
                    <a:gd name="T34" fmla="*/ 746 w 823"/>
                    <a:gd name="T35" fmla="*/ 142 h 196"/>
                    <a:gd name="T36" fmla="*/ 775 w 823"/>
                    <a:gd name="T37" fmla="*/ 126 h 196"/>
                    <a:gd name="T38" fmla="*/ 808 w 823"/>
                    <a:gd name="T39" fmla="*/ 97 h 196"/>
                    <a:gd name="T40" fmla="*/ 823 w 823"/>
                    <a:gd name="T41" fmla="*/ 70 h 196"/>
                    <a:gd name="T42" fmla="*/ 823 w 823"/>
                    <a:gd name="T43" fmla="*/ 0 h 196"/>
                    <a:gd name="T44" fmla="*/ 816 w 823"/>
                    <a:gd name="T45" fmla="*/ 16 h 196"/>
                    <a:gd name="T46" fmla="*/ 797 w 823"/>
                    <a:gd name="T47" fmla="*/ 37 h 196"/>
                    <a:gd name="T48" fmla="*/ 771 w 823"/>
                    <a:gd name="T49" fmla="*/ 57 h 196"/>
                    <a:gd name="T50" fmla="*/ 734 w 823"/>
                    <a:gd name="T51" fmla="*/ 75 h 196"/>
                    <a:gd name="T52" fmla="*/ 690 w 823"/>
                    <a:gd name="T53" fmla="*/ 90 h 196"/>
                    <a:gd name="T54" fmla="*/ 657 w 823"/>
                    <a:gd name="T55" fmla="*/ 99 h 196"/>
                    <a:gd name="T56" fmla="*/ 612 w 823"/>
                    <a:gd name="T57" fmla="*/ 108 h 196"/>
                    <a:gd name="T58" fmla="*/ 566 w 823"/>
                    <a:gd name="T59" fmla="*/ 115 h 196"/>
                    <a:gd name="T60" fmla="*/ 502 w 823"/>
                    <a:gd name="T61" fmla="*/ 122 h 196"/>
                    <a:gd name="T62" fmla="*/ 461 w 823"/>
                    <a:gd name="T63" fmla="*/ 125 h 196"/>
                    <a:gd name="T64" fmla="*/ 411 w 823"/>
                    <a:gd name="T65" fmla="*/ 124 h 196"/>
                    <a:gd name="T66" fmla="*/ 356 w 823"/>
                    <a:gd name="T67" fmla="*/ 123 h 196"/>
                    <a:gd name="T68" fmla="*/ 302 w 823"/>
                    <a:gd name="T69" fmla="*/ 120 h 196"/>
                    <a:gd name="T70" fmla="*/ 247 w 823"/>
                    <a:gd name="T71" fmla="*/ 114 h 196"/>
                    <a:gd name="T72" fmla="*/ 191 w 823"/>
                    <a:gd name="T73" fmla="*/ 103 h 196"/>
                    <a:gd name="T74" fmla="*/ 148 w 823"/>
                    <a:gd name="T75" fmla="*/ 95 h 196"/>
                    <a:gd name="T76" fmla="*/ 110 w 823"/>
                    <a:gd name="T77" fmla="*/ 82 h 196"/>
                    <a:gd name="T78" fmla="*/ 76 w 823"/>
                    <a:gd name="T79" fmla="*/ 67 h 196"/>
                    <a:gd name="T80" fmla="*/ 46 w 823"/>
                    <a:gd name="T81" fmla="*/ 54 h 196"/>
                    <a:gd name="T82" fmla="*/ 16 w 823"/>
                    <a:gd name="T83" fmla="*/ 29 h 196"/>
                    <a:gd name="T84" fmla="*/ 0 w 823"/>
                    <a:gd name="T85" fmla="*/ 0 h 19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6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1"/>
                      </a:lnTo>
                      <a:lnTo>
                        <a:pt x="81" y="143"/>
                      </a:lnTo>
                      <a:lnTo>
                        <a:pt x="133" y="160"/>
                      </a:lnTo>
                      <a:lnTo>
                        <a:pt x="191" y="175"/>
                      </a:lnTo>
                      <a:lnTo>
                        <a:pt x="252" y="186"/>
                      </a:lnTo>
                      <a:lnTo>
                        <a:pt x="310" y="192"/>
                      </a:lnTo>
                      <a:lnTo>
                        <a:pt x="373" y="195"/>
                      </a:lnTo>
                      <a:lnTo>
                        <a:pt x="427" y="196"/>
                      </a:lnTo>
                      <a:lnTo>
                        <a:pt x="482" y="195"/>
                      </a:lnTo>
                      <a:lnTo>
                        <a:pt x="532" y="190"/>
                      </a:lnTo>
                      <a:lnTo>
                        <a:pt x="579" y="184"/>
                      </a:lnTo>
                      <a:lnTo>
                        <a:pt x="626" y="178"/>
                      </a:lnTo>
                      <a:lnTo>
                        <a:pt x="665" y="169"/>
                      </a:lnTo>
                      <a:lnTo>
                        <a:pt x="705" y="157"/>
                      </a:lnTo>
                      <a:lnTo>
                        <a:pt x="746" y="142"/>
                      </a:lnTo>
                      <a:lnTo>
                        <a:pt x="775" y="126"/>
                      </a:lnTo>
                      <a:lnTo>
                        <a:pt x="808" y="97"/>
                      </a:lnTo>
                      <a:lnTo>
                        <a:pt x="823" y="70"/>
                      </a:lnTo>
                      <a:lnTo>
                        <a:pt x="823" y="0"/>
                      </a:lnTo>
                      <a:lnTo>
                        <a:pt x="816" y="16"/>
                      </a:lnTo>
                      <a:lnTo>
                        <a:pt x="797" y="37"/>
                      </a:lnTo>
                      <a:lnTo>
                        <a:pt x="771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7" y="99"/>
                      </a:lnTo>
                      <a:lnTo>
                        <a:pt x="612" y="108"/>
                      </a:lnTo>
                      <a:lnTo>
                        <a:pt x="566" y="115"/>
                      </a:lnTo>
                      <a:lnTo>
                        <a:pt x="502" y="122"/>
                      </a:lnTo>
                      <a:lnTo>
                        <a:pt x="461" y="125"/>
                      </a:lnTo>
                      <a:lnTo>
                        <a:pt x="411" y="124"/>
                      </a:lnTo>
                      <a:lnTo>
                        <a:pt x="356" y="123"/>
                      </a:lnTo>
                      <a:lnTo>
                        <a:pt x="302" y="120"/>
                      </a:lnTo>
                      <a:lnTo>
                        <a:pt x="247" y="114"/>
                      </a:lnTo>
                      <a:lnTo>
                        <a:pt x="191" y="103"/>
                      </a:lnTo>
                      <a:lnTo>
                        <a:pt x="148" y="95"/>
                      </a:lnTo>
                      <a:lnTo>
                        <a:pt x="110" y="82"/>
                      </a:lnTo>
                      <a:lnTo>
                        <a:pt x="76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33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316" name="Group 53"/>
              <p:cNvGrpSpPr>
                <a:grpSpLocks/>
              </p:cNvGrpSpPr>
              <p:nvPr/>
            </p:nvGrpSpPr>
            <p:grpSpPr bwMode="auto">
              <a:xfrm>
                <a:off x="3474" y="1738"/>
                <a:ext cx="829" cy="337"/>
                <a:chOff x="3474" y="1738"/>
                <a:chExt cx="829" cy="337"/>
              </a:xfrm>
            </p:grpSpPr>
            <p:sp>
              <p:nvSpPr>
                <p:cNvPr id="8323" name="Oval 54"/>
                <p:cNvSpPr>
                  <a:spLocks noChangeArrowheads="1"/>
                </p:cNvSpPr>
                <p:nvPr/>
              </p:nvSpPr>
              <p:spPr bwMode="auto">
                <a:xfrm>
                  <a:off x="3477" y="1738"/>
                  <a:ext cx="826" cy="273"/>
                </a:xfrm>
                <a:prstGeom prst="ellipse">
                  <a:avLst/>
                </a:prstGeom>
                <a:solidFill>
                  <a:srgbClr val="FF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324" name="Freeform 55"/>
                <p:cNvSpPr>
                  <a:spLocks/>
                </p:cNvSpPr>
                <p:nvPr/>
              </p:nvSpPr>
              <p:spPr bwMode="auto">
                <a:xfrm>
                  <a:off x="3474" y="1878"/>
                  <a:ext cx="823" cy="197"/>
                </a:xfrm>
                <a:custGeom>
                  <a:avLst/>
                  <a:gdLst>
                    <a:gd name="T0" fmla="*/ 0 w 823"/>
                    <a:gd name="T1" fmla="*/ 0 h 197"/>
                    <a:gd name="T2" fmla="*/ 0 w 823"/>
                    <a:gd name="T3" fmla="*/ 70 h 197"/>
                    <a:gd name="T4" fmla="*/ 16 w 823"/>
                    <a:gd name="T5" fmla="*/ 101 h 197"/>
                    <a:gd name="T6" fmla="*/ 40 w 823"/>
                    <a:gd name="T7" fmla="*/ 122 h 197"/>
                    <a:gd name="T8" fmla="*/ 81 w 823"/>
                    <a:gd name="T9" fmla="*/ 144 h 197"/>
                    <a:gd name="T10" fmla="*/ 133 w 823"/>
                    <a:gd name="T11" fmla="*/ 161 h 197"/>
                    <a:gd name="T12" fmla="*/ 191 w 823"/>
                    <a:gd name="T13" fmla="*/ 176 h 197"/>
                    <a:gd name="T14" fmla="*/ 252 w 823"/>
                    <a:gd name="T15" fmla="*/ 187 h 197"/>
                    <a:gd name="T16" fmla="*/ 310 w 823"/>
                    <a:gd name="T17" fmla="*/ 193 h 197"/>
                    <a:gd name="T18" fmla="*/ 373 w 823"/>
                    <a:gd name="T19" fmla="*/ 196 h 197"/>
                    <a:gd name="T20" fmla="*/ 427 w 823"/>
                    <a:gd name="T21" fmla="*/ 197 h 197"/>
                    <a:gd name="T22" fmla="*/ 482 w 823"/>
                    <a:gd name="T23" fmla="*/ 196 h 197"/>
                    <a:gd name="T24" fmla="*/ 532 w 823"/>
                    <a:gd name="T25" fmla="*/ 191 h 197"/>
                    <a:gd name="T26" fmla="*/ 579 w 823"/>
                    <a:gd name="T27" fmla="*/ 185 h 197"/>
                    <a:gd name="T28" fmla="*/ 626 w 823"/>
                    <a:gd name="T29" fmla="*/ 179 h 197"/>
                    <a:gd name="T30" fmla="*/ 665 w 823"/>
                    <a:gd name="T31" fmla="*/ 170 h 197"/>
                    <a:gd name="T32" fmla="*/ 705 w 823"/>
                    <a:gd name="T33" fmla="*/ 158 h 197"/>
                    <a:gd name="T34" fmla="*/ 746 w 823"/>
                    <a:gd name="T35" fmla="*/ 143 h 197"/>
                    <a:gd name="T36" fmla="*/ 775 w 823"/>
                    <a:gd name="T37" fmla="*/ 127 h 197"/>
                    <a:gd name="T38" fmla="*/ 808 w 823"/>
                    <a:gd name="T39" fmla="*/ 98 h 197"/>
                    <a:gd name="T40" fmla="*/ 823 w 823"/>
                    <a:gd name="T41" fmla="*/ 71 h 197"/>
                    <a:gd name="T42" fmla="*/ 823 w 823"/>
                    <a:gd name="T43" fmla="*/ 0 h 197"/>
                    <a:gd name="T44" fmla="*/ 816 w 823"/>
                    <a:gd name="T45" fmla="*/ 16 h 197"/>
                    <a:gd name="T46" fmla="*/ 797 w 823"/>
                    <a:gd name="T47" fmla="*/ 37 h 197"/>
                    <a:gd name="T48" fmla="*/ 771 w 823"/>
                    <a:gd name="T49" fmla="*/ 57 h 197"/>
                    <a:gd name="T50" fmla="*/ 735 w 823"/>
                    <a:gd name="T51" fmla="*/ 76 h 197"/>
                    <a:gd name="T52" fmla="*/ 690 w 823"/>
                    <a:gd name="T53" fmla="*/ 91 h 197"/>
                    <a:gd name="T54" fmla="*/ 657 w 823"/>
                    <a:gd name="T55" fmla="*/ 100 h 197"/>
                    <a:gd name="T56" fmla="*/ 612 w 823"/>
                    <a:gd name="T57" fmla="*/ 109 h 197"/>
                    <a:gd name="T58" fmla="*/ 566 w 823"/>
                    <a:gd name="T59" fmla="*/ 116 h 197"/>
                    <a:gd name="T60" fmla="*/ 503 w 823"/>
                    <a:gd name="T61" fmla="*/ 123 h 197"/>
                    <a:gd name="T62" fmla="*/ 461 w 823"/>
                    <a:gd name="T63" fmla="*/ 126 h 197"/>
                    <a:gd name="T64" fmla="*/ 411 w 823"/>
                    <a:gd name="T65" fmla="*/ 125 h 197"/>
                    <a:gd name="T66" fmla="*/ 356 w 823"/>
                    <a:gd name="T67" fmla="*/ 124 h 197"/>
                    <a:gd name="T68" fmla="*/ 302 w 823"/>
                    <a:gd name="T69" fmla="*/ 121 h 197"/>
                    <a:gd name="T70" fmla="*/ 247 w 823"/>
                    <a:gd name="T71" fmla="*/ 115 h 197"/>
                    <a:gd name="T72" fmla="*/ 191 w 823"/>
                    <a:gd name="T73" fmla="*/ 104 h 197"/>
                    <a:gd name="T74" fmla="*/ 148 w 823"/>
                    <a:gd name="T75" fmla="*/ 96 h 197"/>
                    <a:gd name="T76" fmla="*/ 110 w 823"/>
                    <a:gd name="T77" fmla="*/ 83 h 197"/>
                    <a:gd name="T78" fmla="*/ 76 w 823"/>
                    <a:gd name="T79" fmla="*/ 67 h 197"/>
                    <a:gd name="T80" fmla="*/ 47 w 823"/>
                    <a:gd name="T81" fmla="*/ 54 h 197"/>
                    <a:gd name="T82" fmla="*/ 16 w 823"/>
                    <a:gd name="T83" fmla="*/ 29 h 197"/>
                    <a:gd name="T84" fmla="*/ 0 w 823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7">
                      <a:moveTo>
                        <a:pt x="0" y="0"/>
                      </a:moveTo>
                      <a:lnTo>
                        <a:pt x="0" y="70"/>
                      </a:lnTo>
                      <a:lnTo>
                        <a:pt x="16" y="101"/>
                      </a:lnTo>
                      <a:lnTo>
                        <a:pt x="40" y="122"/>
                      </a:lnTo>
                      <a:lnTo>
                        <a:pt x="81" y="144"/>
                      </a:lnTo>
                      <a:lnTo>
                        <a:pt x="133" y="161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10" y="193"/>
                      </a:lnTo>
                      <a:lnTo>
                        <a:pt x="373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2" y="191"/>
                      </a:lnTo>
                      <a:lnTo>
                        <a:pt x="579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5" y="158"/>
                      </a:lnTo>
                      <a:lnTo>
                        <a:pt x="746" y="143"/>
                      </a:lnTo>
                      <a:lnTo>
                        <a:pt x="775" y="127"/>
                      </a:lnTo>
                      <a:lnTo>
                        <a:pt x="808" y="98"/>
                      </a:lnTo>
                      <a:lnTo>
                        <a:pt x="823" y="71"/>
                      </a:lnTo>
                      <a:lnTo>
                        <a:pt x="823" y="0"/>
                      </a:lnTo>
                      <a:lnTo>
                        <a:pt x="816" y="16"/>
                      </a:lnTo>
                      <a:lnTo>
                        <a:pt x="797" y="37"/>
                      </a:lnTo>
                      <a:lnTo>
                        <a:pt x="771" y="57"/>
                      </a:lnTo>
                      <a:lnTo>
                        <a:pt x="735" y="76"/>
                      </a:lnTo>
                      <a:lnTo>
                        <a:pt x="690" y="91"/>
                      </a:lnTo>
                      <a:lnTo>
                        <a:pt x="657" y="100"/>
                      </a:lnTo>
                      <a:lnTo>
                        <a:pt x="612" y="109"/>
                      </a:lnTo>
                      <a:lnTo>
                        <a:pt x="566" y="116"/>
                      </a:lnTo>
                      <a:lnTo>
                        <a:pt x="503" y="123"/>
                      </a:lnTo>
                      <a:lnTo>
                        <a:pt x="461" y="126"/>
                      </a:lnTo>
                      <a:lnTo>
                        <a:pt x="411" y="125"/>
                      </a:lnTo>
                      <a:lnTo>
                        <a:pt x="356" y="124"/>
                      </a:lnTo>
                      <a:lnTo>
                        <a:pt x="302" y="121"/>
                      </a:lnTo>
                      <a:lnTo>
                        <a:pt x="247" y="115"/>
                      </a:lnTo>
                      <a:lnTo>
                        <a:pt x="191" y="104"/>
                      </a:lnTo>
                      <a:lnTo>
                        <a:pt x="148" y="96"/>
                      </a:lnTo>
                      <a:lnTo>
                        <a:pt x="110" y="83"/>
                      </a:lnTo>
                      <a:lnTo>
                        <a:pt x="76" y="67"/>
                      </a:lnTo>
                      <a:lnTo>
                        <a:pt x="47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33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317" name="Group 56"/>
              <p:cNvGrpSpPr>
                <a:grpSpLocks/>
              </p:cNvGrpSpPr>
              <p:nvPr/>
            </p:nvGrpSpPr>
            <p:grpSpPr bwMode="auto">
              <a:xfrm>
                <a:off x="3466" y="1665"/>
                <a:ext cx="829" cy="338"/>
                <a:chOff x="3466" y="1665"/>
                <a:chExt cx="829" cy="338"/>
              </a:xfrm>
            </p:grpSpPr>
            <p:sp>
              <p:nvSpPr>
                <p:cNvPr id="8321" name="Oval 57"/>
                <p:cNvSpPr>
                  <a:spLocks noChangeArrowheads="1"/>
                </p:cNvSpPr>
                <p:nvPr/>
              </p:nvSpPr>
              <p:spPr bwMode="auto">
                <a:xfrm>
                  <a:off x="3469" y="1665"/>
                  <a:ext cx="826" cy="273"/>
                </a:xfrm>
                <a:prstGeom prst="ellipse">
                  <a:avLst/>
                </a:prstGeom>
                <a:solidFill>
                  <a:srgbClr val="FF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322" name="Freeform 58"/>
                <p:cNvSpPr>
                  <a:spLocks/>
                </p:cNvSpPr>
                <p:nvPr/>
              </p:nvSpPr>
              <p:spPr bwMode="auto">
                <a:xfrm>
                  <a:off x="3466" y="1806"/>
                  <a:ext cx="823" cy="197"/>
                </a:xfrm>
                <a:custGeom>
                  <a:avLst/>
                  <a:gdLst>
                    <a:gd name="T0" fmla="*/ 0 w 823"/>
                    <a:gd name="T1" fmla="*/ 0 h 197"/>
                    <a:gd name="T2" fmla="*/ 0 w 823"/>
                    <a:gd name="T3" fmla="*/ 69 h 197"/>
                    <a:gd name="T4" fmla="*/ 16 w 823"/>
                    <a:gd name="T5" fmla="*/ 100 h 197"/>
                    <a:gd name="T6" fmla="*/ 40 w 823"/>
                    <a:gd name="T7" fmla="*/ 121 h 197"/>
                    <a:gd name="T8" fmla="*/ 81 w 823"/>
                    <a:gd name="T9" fmla="*/ 144 h 197"/>
                    <a:gd name="T10" fmla="*/ 133 w 823"/>
                    <a:gd name="T11" fmla="*/ 161 h 197"/>
                    <a:gd name="T12" fmla="*/ 191 w 823"/>
                    <a:gd name="T13" fmla="*/ 176 h 197"/>
                    <a:gd name="T14" fmla="*/ 252 w 823"/>
                    <a:gd name="T15" fmla="*/ 187 h 197"/>
                    <a:gd name="T16" fmla="*/ 310 w 823"/>
                    <a:gd name="T17" fmla="*/ 193 h 197"/>
                    <a:gd name="T18" fmla="*/ 373 w 823"/>
                    <a:gd name="T19" fmla="*/ 196 h 197"/>
                    <a:gd name="T20" fmla="*/ 427 w 823"/>
                    <a:gd name="T21" fmla="*/ 197 h 197"/>
                    <a:gd name="T22" fmla="*/ 482 w 823"/>
                    <a:gd name="T23" fmla="*/ 196 h 197"/>
                    <a:gd name="T24" fmla="*/ 532 w 823"/>
                    <a:gd name="T25" fmla="*/ 191 h 197"/>
                    <a:gd name="T26" fmla="*/ 579 w 823"/>
                    <a:gd name="T27" fmla="*/ 185 h 197"/>
                    <a:gd name="T28" fmla="*/ 626 w 823"/>
                    <a:gd name="T29" fmla="*/ 179 h 197"/>
                    <a:gd name="T30" fmla="*/ 665 w 823"/>
                    <a:gd name="T31" fmla="*/ 170 h 197"/>
                    <a:gd name="T32" fmla="*/ 705 w 823"/>
                    <a:gd name="T33" fmla="*/ 158 h 197"/>
                    <a:gd name="T34" fmla="*/ 746 w 823"/>
                    <a:gd name="T35" fmla="*/ 143 h 197"/>
                    <a:gd name="T36" fmla="*/ 775 w 823"/>
                    <a:gd name="T37" fmla="*/ 126 h 197"/>
                    <a:gd name="T38" fmla="*/ 808 w 823"/>
                    <a:gd name="T39" fmla="*/ 97 h 197"/>
                    <a:gd name="T40" fmla="*/ 823 w 823"/>
                    <a:gd name="T41" fmla="*/ 70 h 197"/>
                    <a:gd name="T42" fmla="*/ 823 w 823"/>
                    <a:gd name="T43" fmla="*/ 0 h 197"/>
                    <a:gd name="T44" fmla="*/ 816 w 823"/>
                    <a:gd name="T45" fmla="*/ 16 h 197"/>
                    <a:gd name="T46" fmla="*/ 797 w 823"/>
                    <a:gd name="T47" fmla="*/ 37 h 197"/>
                    <a:gd name="T48" fmla="*/ 771 w 823"/>
                    <a:gd name="T49" fmla="*/ 57 h 197"/>
                    <a:gd name="T50" fmla="*/ 734 w 823"/>
                    <a:gd name="T51" fmla="*/ 75 h 197"/>
                    <a:gd name="T52" fmla="*/ 690 w 823"/>
                    <a:gd name="T53" fmla="*/ 90 h 197"/>
                    <a:gd name="T54" fmla="*/ 657 w 823"/>
                    <a:gd name="T55" fmla="*/ 99 h 197"/>
                    <a:gd name="T56" fmla="*/ 612 w 823"/>
                    <a:gd name="T57" fmla="*/ 108 h 197"/>
                    <a:gd name="T58" fmla="*/ 566 w 823"/>
                    <a:gd name="T59" fmla="*/ 115 h 197"/>
                    <a:gd name="T60" fmla="*/ 502 w 823"/>
                    <a:gd name="T61" fmla="*/ 122 h 197"/>
                    <a:gd name="T62" fmla="*/ 461 w 823"/>
                    <a:gd name="T63" fmla="*/ 125 h 197"/>
                    <a:gd name="T64" fmla="*/ 411 w 823"/>
                    <a:gd name="T65" fmla="*/ 124 h 197"/>
                    <a:gd name="T66" fmla="*/ 356 w 823"/>
                    <a:gd name="T67" fmla="*/ 123 h 197"/>
                    <a:gd name="T68" fmla="*/ 302 w 823"/>
                    <a:gd name="T69" fmla="*/ 120 h 197"/>
                    <a:gd name="T70" fmla="*/ 247 w 823"/>
                    <a:gd name="T71" fmla="*/ 114 h 197"/>
                    <a:gd name="T72" fmla="*/ 191 w 823"/>
                    <a:gd name="T73" fmla="*/ 103 h 197"/>
                    <a:gd name="T74" fmla="*/ 148 w 823"/>
                    <a:gd name="T75" fmla="*/ 95 h 197"/>
                    <a:gd name="T76" fmla="*/ 110 w 823"/>
                    <a:gd name="T77" fmla="*/ 82 h 197"/>
                    <a:gd name="T78" fmla="*/ 76 w 823"/>
                    <a:gd name="T79" fmla="*/ 67 h 197"/>
                    <a:gd name="T80" fmla="*/ 46 w 823"/>
                    <a:gd name="T81" fmla="*/ 54 h 197"/>
                    <a:gd name="T82" fmla="*/ 16 w 823"/>
                    <a:gd name="T83" fmla="*/ 29 h 197"/>
                    <a:gd name="T84" fmla="*/ 0 w 823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1"/>
                      </a:lnTo>
                      <a:lnTo>
                        <a:pt x="81" y="144"/>
                      </a:lnTo>
                      <a:lnTo>
                        <a:pt x="133" y="161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10" y="193"/>
                      </a:lnTo>
                      <a:lnTo>
                        <a:pt x="373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2" y="191"/>
                      </a:lnTo>
                      <a:lnTo>
                        <a:pt x="579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5" y="158"/>
                      </a:lnTo>
                      <a:lnTo>
                        <a:pt x="746" y="143"/>
                      </a:lnTo>
                      <a:lnTo>
                        <a:pt x="775" y="126"/>
                      </a:lnTo>
                      <a:lnTo>
                        <a:pt x="808" y="97"/>
                      </a:lnTo>
                      <a:lnTo>
                        <a:pt x="823" y="70"/>
                      </a:lnTo>
                      <a:lnTo>
                        <a:pt x="823" y="0"/>
                      </a:lnTo>
                      <a:lnTo>
                        <a:pt x="816" y="16"/>
                      </a:lnTo>
                      <a:lnTo>
                        <a:pt x="797" y="37"/>
                      </a:lnTo>
                      <a:lnTo>
                        <a:pt x="771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7" y="99"/>
                      </a:lnTo>
                      <a:lnTo>
                        <a:pt x="612" y="108"/>
                      </a:lnTo>
                      <a:lnTo>
                        <a:pt x="566" y="115"/>
                      </a:lnTo>
                      <a:lnTo>
                        <a:pt x="502" y="122"/>
                      </a:lnTo>
                      <a:lnTo>
                        <a:pt x="461" y="125"/>
                      </a:lnTo>
                      <a:lnTo>
                        <a:pt x="411" y="124"/>
                      </a:lnTo>
                      <a:lnTo>
                        <a:pt x="356" y="123"/>
                      </a:lnTo>
                      <a:lnTo>
                        <a:pt x="302" y="120"/>
                      </a:lnTo>
                      <a:lnTo>
                        <a:pt x="247" y="114"/>
                      </a:lnTo>
                      <a:lnTo>
                        <a:pt x="191" y="103"/>
                      </a:lnTo>
                      <a:lnTo>
                        <a:pt x="148" y="95"/>
                      </a:lnTo>
                      <a:lnTo>
                        <a:pt x="110" y="82"/>
                      </a:lnTo>
                      <a:lnTo>
                        <a:pt x="76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33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318" name="Group 59"/>
              <p:cNvGrpSpPr>
                <a:grpSpLocks/>
              </p:cNvGrpSpPr>
              <p:nvPr/>
            </p:nvGrpSpPr>
            <p:grpSpPr bwMode="auto">
              <a:xfrm>
                <a:off x="3410" y="1584"/>
                <a:ext cx="829" cy="337"/>
                <a:chOff x="3410" y="1584"/>
                <a:chExt cx="829" cy="337"/>
              </a:xfrm>
            </p:grpSpPr>
            <p:sp>
              <p:nvSpPr>
                <p:cNvPr id="8319" name="Oval 60"/>
                <p:cNvSpPr>
                  <a:spLocks noChangeArrowheads="1"/>
                </p:cNvSpPr>
                <p:nvPr/>
              </p:nvSpPr>
              <p:spPr bwMode="auto">
                <a:xfrm>
                  <a:off x="3413" y="1584"/>
                  <a:ext cx="826" cy="273"/>
                </a:xfrm>
                <a:prstGeom prst="ellipse">
                  <a:avLst/>
                </a:prstGeom>
                <a:solidFill>
                  <a:srgbClr val="FF0033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320" name="Freeform 61"/>
                <p:cNvSpPr>
                  <a:spLocks/>
                </p:cNvSpPr>
                <p:nvPr/>
              </p:nvSpPr>
              <p:spPr bwMode="auto">
                <a:xfrm>
                  <a:off x="3410" y="1725"/>
                  <a:ext cx="823" cy="196"/>
                </a:xfrm>
                <a:custGeom>
                  <a:avLst/>
                  <a:gdLst>
                    <a:gd name="T0" fmla="*/ 0 w 823"/>
                    <a:gd name="T1" fmla="*/ 0 h 196"/>
                    <a:gd name="T2" fmla="*/ 0 w 823"/>
                    <a:gd name="T3" fmla="*/ 69 h 196"/>
                    <a:gd name="T4" fmla="*/ 16 w 823"/>
                    <a:gd name="T5" fmla="*/ 100 h 196"/>
                    <a:gd name="T6" fmla="*/ 40 w 823"/>
                    <a:gd name="T7" fmla="*/ 121 h 196"/>
                    <a:gd name="T8" fmla="*/ 80 w 823"/>
                    <a:gd name="T9" fmla="*/ 143 h 196"/>
                    <a:gd name="T10" fmla="*/ 133 w 823"/>
                    <a:gd name="T11" fmla="*/ 160 h 196"/>
                    <a:gd name="T12" fmla="*/ 191 w 823"/>
                    <a:gd name="T13" fmla="*/ 175 h 196"/>
                    <a:gd name="T14" fmla="*/ 252 w 823"/>
                    <a:gd name="T15" fmla="*/ 186 h 196"/>
                    <a:gd name="T16" fmla="*/ 309 w 823"/>
                    <a:gd name="T17" fmla="*/ 192 h 196"/>
                    <a:gd name="T18" fmla="*/ 373 w 823"/>
                    <a:gd name="T19" fmla="*/ 195 h 196"/>
                    <a:gd name="T20" fmla="*/ 427 w 823"/>
                    <a:gd name="T21" fmla="*/ 196 h 196"/>
                    <a:gd name="T22" fmla="*/ 482 w 823"/>
                    <a:gd name="T23" fmla="*/ 195 h 196"/>
                    <a:gd name="T24" fmla="*/ 531 w 823"/>
                    <a:gd name="T25" fmla="*/ 190 h 196"/>
                    <a:gd name="T26" fmla="*/ 579 w 823"/>
                    <a:gd name="T27" fmla="*/ 184 h 196"/>
                    <a:gd name="T28" fmla="*/ 626 w 823"/>
                    <a:gd name="T29" fmla="*/ 178 h 196"/>
                    <a:gd name="T30" fmla="*/ 665 w 823"/>
                    <a:gd name="T31" fmla="*/ 169 h 196"/>
                    <a:gd name="T32" fmla="*/ 705 w 823"/>
                    <a:gd name="T33" fmla="*/ 157 h 196"/>
                    <a:gd name="T34" fmla="*/ 745 w 823"/>
                    <a:gd name="T35" fmla="*/ 142 h 196"/>
                    <a:gd name="T36" fmla="*/ 774 w 823"/>
                    <a:gd name="T37" fmla="*/ 126 h 196"/>
                    <a:gd name="T38" fmla="*/ 808 w 823"/>
                    <a:gd name="T39" fmla="*/ 97 h 196"/>
                    <a:gd name="T40" fmla="*/ 823 w 823"/>
                    <a:gd name="T41" fmla="*/ 70 h 196"/>
                    <a:gd name="T42" fmla="*/ 823 w 823"/>
                    <a:gd name="T43" fmla="*/ 0 h 196"/>
                    <a:gd name="T44" fmla="*/ 816 w 823"/>
                    <a:gd name="T45" fmla="*/ 16 h 196"/>
                    <a:gd name="T46" fmla="*/ 797 w 823"/>
                    <a:gd name="T47" fmla="*/ 37 h 196"/>
                    <a:gd name="T48" fmla="*/ 770 w 823"/>
                    <a:gd name="T49" fmla="*/ 57 h 196"/>
                    <a:gd name="T50" fmla="*/ 734 w 823"/>
                    <a:gd name="T51" fmla="*/ 75 h 196"/>
                    <a:gd name="T52" fmla="*/ 690 w 823"/>
                    <a:gd name="T53" fmla="*/ 90 h 196"/>
                    <a:gd name="T54" fmla="*/ 657 w 823"/>
                    <a:gd name="T55" fmla="*/ 99 h 196"/>
                    <a:gd name="T56" fmla="*/ 612 w 823"/>
                    <a:gd name="T57" fmla="*/ 108 h 196"/>
                    <a:gd name="T58" fmla="*/ 565 w 823"/>
                    <a:gd name="T59" fmla="*/ 115 h 196"/>
                    <a:gd name="T60" fmla="*/ 502 w 823"/>
                    <a:gd name="T61" fmla="*/ 122 h 196"/>
                    <a:gd name="T62" fmla="*/ 461 w 823"/>
                    <a:gd name="T63" fmla="*/ 125 h 196"/>
                    <a:gd name="T64" fmla="*/ 411 w 823"/>
                    <a:gd name="T65" fmla="*/ 124 h 196"/>
                    <a:gd name="T66" fmla="*/ 356 w 823"/>
                    <a:gd name="T67" fmla="*/ 123 h 196"/>
                    <a:gd name="T68" fmla="*/ 301 w 823"/>
                    <a:gd name="T69" fmla="*/ 120 h 196"/>
                    <a:gd name="T70" fmla="*/ 247 w 823"/>
                    <a:gd name="T71" fmla="*/ 114 h 196"/>
                    <a:gd name="T72" fmla="*/ 191 w 823"/>
                    <a:gd name="T73" fmla="*/ 103 h 196"/>
                    <a:gd name="T74" fmla="*/ 148 w 823"/>
                    <a:gd name="T75" fmla="*/ 95 h 196"/>
                    <a:gd name="T76" fmla="*/ 110 w 823"/>
                    <a:gd name="T77" fmla="*/ 82 h 196"/>
                    <a:gd name="T78" fmla="*/ 75 w 823"/>
                    <a:gd name="T79" fmla="*/ 67 h 196"/>
                    <a:gd name="T80" fmla="*/ 46 w 823"/>
                    <a:gd name="T81" fmla="*/ 54 h 196"/>
                    <a:gd name="T82" fmla="*/ 16 w 823"/>
                    <a:gd name="T83" fmla="*/ 29 h 196"/>
                    <a:gd name="T84" fmla="*/ 0 w 823"/>
                    <a:gd name="T85" fmla="*/ 0 h 19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6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1"/>
                      </a:lnTo>
                      <a:lnTo>
                        <a:pt x="80" y="143"/>
                      </a:lnTo>
                      <a:lnTo>
                        <a:pt x="133" y="160"/>
                      </a:lnTo>
                      <a:lnTo>
                        <a:pt x="191" y="175"/>
                      </a:lnTo>
                      <a:lnTo>
                        <a:pt x="252" y="186"/>
                      </a:lnTo>
                      <a:lnTo>
                        <a:pt x="309" y="192"/>
                      </a:lnTo>
                      <a:lnTo>
                        <a:pt x="373" y="195"/>
                      </a:lnTo>
                      <a:lnTo>
                        <a:pt x="427" y="196"/>
                      </a:lnTo>
                      <a:lnTo>
                        <a:pt x="482" y="195"/>
                      </a:lnTo>
                      <a:lnTo>
                        <a:pt x="531" y="190"/>
                      </a:lnTo>
                      <a:lnTo>
                        <a:pt x="579" y="184"/>
                      </a:lnTo>
                      <a:lnTo>
                        <a:pt x="626" y="178"/>
                      </a:lnTo>
                      <a:lnTo>
                        <a:pt x="665" y="169"/>
                      </a:lnTo>
                      <a:lnTo>
                        <a:pt x="705" y="157"/>
                      </a:lnTo>
                      <a:lnTo>
                        <a:pt x="745" y="142"/>
                      </a:lnTo>
                      <a:lnTo>
                        <a:pt x="774" y="126"/>
                      </a:lnTo>
                      <a:lnTo>
                        <a:pt x="808" y="97"/>
                      </a:lnTo>
                      <a:lnTo>
                        <a:pt x="823" y="70"/>
                      </a:lnTo>
                      <a:lnTo>
                        <a:pt x="823" y="0"/>
                      </a:lnTo>
                      <a:lnTo>
                        <a:pt x="816" y="16"/>
                      </a:lnTo>
                      <a:lnTo>
                        <a:pt x="797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7" y="99"/>
                      </a:lnTo>
                      <a:lnTo>
                        <a:pt x="612" y="108"/>
                      </a:lnTo>
                      <a:lnTo>
                        <a:pt x="565" y="115"/>
                      </a:lnTo>
                      <a:lnTo>
                        <a:pt x="502" y="122"/>
                      </a:lnTo>
                      <a:lnTo>
                        <a:pt x="461" y="125"/>
                      </a:lnTo>
                      <a:lnTo>
                        <a:pt x="411" y="124"/>
                      </a:lnTo>
                      <a:lnTo>
                        <a:pt x="356" y="123"/>
                      </a:lnTo>
                      <a:lnTo>
                        <a:pt x="301" y="120"/>
                      </a:lnTo>
                      <a:lnTo>
                        <a:pt x="247" y="114"/>
                      </a:lnTo>
                      <a:lnTo>
                        <a:pt x="191" y="103"/>
                      </a:lnTo>
                      <a:lnTo>
                        <a:pt x="148" y="95"/>
                      </a:lnTo>
                      <a:lnTo>
                        <a:pt x="110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33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8196" name="Group 62"/>
            <p:cNvGrpSpPr>
              <a:grpSpLocks/>
            </p:cNvGrpSpPr>
            <p:nvPr/>
          </p:nvGrpSpPr>
          <p:grpSpPr bwMode="auto">
            <a:xfrm>
              <a:off x="5058" y="3106"/>
              <a:ext cx="531" cy="1010"/>
              <a:chOff x="4696" y="1819"/>
              <a:chExt cx="989" cy="1828"/>
            </a:xfrm>
          </p:grpSpPr>
          <p:grpSp>
            <p:nvGrpSpPr>
              <p:cNvPr id="8237" name="Group 63"/>
              <p:cNvGrpSpPr>
                <a:grpSpLocks/>
              </p:cNvGrpSpPr>
              <p:nvPr/>
            </p:nvGrpSpPr>
            <p:grpSpPr bwMode="auto">
              <a:xfrm>
                <a:off x="4792" y="3310"/>
                <a:ext cx="829" cy="337"/>
                <a:chOff x="4792" y="3310"/>
                <a:chExt cx="829" cy="337"/>
              </a:xfrm>
            </p:grpSpPr>
            <p:sp>
              <p:nvSpPr>
                <p:cNvPr id="8298" name="Oval 64"/>
                <p:cNvSpPr>
                  <a:spLocks noChangeArrowheads="1"/>
                </p:cNvSpPr>
                <p:nvPr/>
              </p:nvSpPr>
              <p:spPr bwMode="auto">
                <a:xfrm>
                  <a:off x="4795" y="3310"/>
                  <a:ext cx="826" cy="273"/>
                </a:xfrm>
                <a:prstGeom prst="ellipse">
                  <a:avLst/>
                </a:prstGeom>
                <a:solidFill>
                  <a:srgbClr val="676767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99" name="Freeform 65"/>
                <p:cNvSpPr>
                  <a:spLocks/>
                </p:cNvSpPr>
                <p:nvPr/>
              </p:nvSpPr>
              <p:spPr bwMode="auto">
                <a:xfrm>
                  <a:off x="4792" y="3451"/>
                  <a:ext cx="823" cy="196"/>
                </a:xfrm>
                <a:custGeom>
                  <a:avLst/>
                  <a:gdLst>
                    <a:gd name="T0" fmla="*/ 0 w 823"/>
                    <a:gd name="T1" fmla="*/ 0 h 196"/>
                    <a:gd name="T2" fmla="*/ 0 w 823"/>
                    <a:gd name="T3" fmla="*/ 69 h 196"/>
                    <a:gd name="T4" fmla="*/ 16 w 823"/>
                    <a:gd name="T5" fmla="*/ 100 h 196"/>
                    <a:gd name="T6" fmla="*/ 40 w 823"/>
                    <a:gd name="T7" fmla="*/ 121 h 196"/>
                    <a:gd name="T8" fmla="*/ 80 w 823"/>
                    <a:gd name="T9" fmla="*/ 143 h 196"/>
                    <a:gd name="T10" fmla="*/ 133 w 823"/>
                    <a:gd name="T11" fmla="*/ 160 h 196"/>
                    <a:gd name="T12" fmla="*/ 191 w 823"/>
                    <a:gd name="T13" fmla="*/ 175 h 196"/>
                    <a:gd name="T14" fmla="*/ 252 w 823"/>
                    <a:gd name="T15" fmla="*/ 186 h 196"/>
                    <a:gd name="T16" fmla="*/ 309 w 823"/>
                    <a:gd name="T17" fmla="*/ 192 h 196"/>
                    <a:gd name="T18" fmla="*/ 373 w 823"/>
                    <a:gd name="T19" fmla="*/ 195 h 196"/>
                    <a:gd name="T20" fmla="*/ 427 w 823"/>
                    <a:gd name="T21" fmla="*/ 196 h 196"/>
                    <a:gd name="T22" fmla="*/ 482 w 823"/>
                    <a:gd name="T23" fmla="*/ 195 h 196"/>
                    <a:gd name="T24" fmla="*/ 531 w 823"/>
                    <a:gd name="T25" fmla="*/ 190 h 196"/>
                    <a:gd name="T26" fmla="*/ 579 w 823"/>
                    <a:gd name="T27" fmla="*/ 184 h 196"/>
                    <a:gd name="T28" fmla="*/ 626 w 823"/>
                    <a:gd name="T29" fmla="*/ 178 h 196"/>
                    <a:gd name="T30" fmla="*/ 665 w 823"/>
                    <a:gd name="T31" fmla="*/ 169 h 196"/>
                    <a:gd name="T32" fmla="*/ 705 w 823"/>
                    <a:gd name="T33" fmla="*/ 157 h 196"/>
                    <a:gd name="T34" fmla="*/ 745 w 823"/>
                    <a:gd name="T35" fmla="*/ 142 h 196"/>
                    <a:gd name="T36" fmla="*/ 774 w 823"/>
                    <a:gd name="T37" fmla="*/ 126 h 196"/>
                    <a:gd name="T38" fmla="*/ 808 w 823"/>
                    <a:gd name="T39" fmla="*/ 97 h 196"/>
                    <a:gd name="T40" fmla="*/ 823 w 823"/>
                    <a:gd name="T41" fmla="*/ 70 h 196"/>
                    <a:gd name="T42" fmla="*/ 823 w 823"/>
                    <a:gd name="T43" fmla="*/ 0 h 196"/>
                    <a:gd name="T44" fmla="*/ 816 w 823"/>
                    <a:gd name="T45" fmla="*/ 16 h 196"/>
                    <a:gd name="T46" fmla="*/ 797 w 823"/>
                    <a:gd name="T47" fmla="*/ 37 h 196"/>
                    <a:gd name="T48" fmla="*/ 770 w 823"/>
                    <a:gd name="T49" fmla="*/ 57 h 196"/>
                    <a:gd name="T50" fmla="*/ 734 w 823"/>
                    <a:gd name="T51" fmla="*/ 75 h 196"/>
                    <a:gd name="T52" fmla="*/ 690 w 823"/>
                    <a:gd name="T53" fmla="*/ 90 h 196"/>
                    <a:gd name="T54" fmla="*/ 657 w 823"/>
                    <a:gd name="T55" fmla="*/ 99 h 196"/>
                    <a:gd name="T56" fmla="*/ 612 w 823"/>
                    <a:gd name="T57" fmla="*/ 108 h 196"/>
                    <a:gd name="T58" fmla="*/ 566 w 823"/>
                    <a:gd name="T59" fmla="*/ 115 h 196"/>
                    <a:gd name="T60" fmla="*/ 502 w 823"/>
                    <a:gd name="T61" fmla="*/ 122 h 196"/>
                    <a:gd name="T62" fmla="*/ 461 w 823"/>
                    <a:gd name="T63" fmla="*/ 125 h 196"/>
                    <a:gd name="T64" fmla="*/ 411 w 823"/>
                    <a:gd name="T65" fmla="*/ 124 h 196"/>
                    <a:gd name="T66" fmla="*/ 356 w 823"/>
                    <a:gd name="T67" fmla="*/ 123 h 196"/>
                    <a:gd name="T68" fmla="*/ 301 w 823"/>
                    <a:gd name="T69" fmla="*/ 120 h 196"/>
                    <a:gd name="T70" fmla="*/ 247 w 823"/>
                    <a:gd name="T71" fmla="*/ 114 h 196"/>
                    <a:gd name="T72" fmla="*/ 191 w 823"/>
                    <a:gd name="T73" fmla="*/ 103 h 196"/>
                    <a:gd name="T74" fmla="*/ 148 w 823"/>
                    <a:gd name="T75" fmla="*/ 95 h 196"/>
                    <a:gd name="T76" fmla="*/ 110 w 823"/>
                    <a:gd name="T77" fmla="*/ 82 h 196"/>
                    <a:gd name="T78" fmla="*/ 75 w 823"/>
                    <a:gd name="T79" fmla="*/ 67 h 196"/>
                    <a:gd name="T80" fmla="*/ 46 w 823"/>
                    <a:gd name="T81" fmla="*/ 54 h 196"/>
                    <a:gd name="T82" fmla="*/ 16 w 823"/>
                    <a:gd name="T83" fmla="*/ 29 h 196"/>
                    <a:gd name="T84" fmla="*/ 0 w 823"/>
                    <a:gd name="T85" fmla="*/ 0 h 19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6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1"/>
                      </a:lnTo>
                      <a:lnTo>
                        <a:pt x="80" y="143"/>
                      </a:lnTo>
                      <a:lnTo>
                        <a:pt x="133" y="160"/>
                      </a:lnTo>
                      <a:lnTo>
                        <a:pt x="191" y="175"/>
                      </a:lnTo>
                      <a:lnTo>
                        <a:pt x="252" y="186"/>
                      </a:lnTo>
                      <a:lnTo>
                        <a:pt x="309" y="192"/>
                      </a:lnTo>
                      <a:lnTo>
                        <a:pt x="373" y="195"/>
                      </a:lnTo>
                      <a:lnTo>
                        <a:pt x="427" y="196"/>
                      </a:lnTo>
                      <a:lnTo>
                        <a:pt x="482" y="195"/>
                      </a:lnTo>
                      <a:lnTo>
                        <a:pt x="531" y="190"/>
                      </a:lnTo>
                      <a:lnTo>
                        <a:pt x="579" y="184"/>
                      </a:lnTo>
                      <a:lnTo>
                        <a:pt x="626" y="178"/>
                      </a:lnTo>
                      <a:lnTo>
                        <a:pt x="665" y="169"/>
                      </a:lnTo>
                      <a:lnTo>
                        <a:pt x="705" y="157"/>
                      </a:lnTo>
                      <a:lnTo>
                        <a:pt x="745" y="142"/>
                      </a:lnTo>
                      <a:lnTo>
                        <a:pt x="774" y="126"/>
                      </a:lnTo>
                      <a:lnTo>
                        <a:pt x="808" y="97"/>
                      </a:lnTo>
                      <a:lnTo>
                        <a:pt x="823" y="70"/>
                      </a:lnTo>
                      <a:lnTo>
                        <a:pt x="823" y="0"/>
                      </a:lnTo>
                      <a:lnTo>
                        <a:pt x="816" y="16"/>
                      </a:lnTo>
                      <a:lnTo>
                        <a:pt x="797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7" y="99"/>
                      </a:lnTo>
                      <a:lnTo>
                        <a:pt x="612" y="108"/>
                      </a:lnTo>
                      <a:lnTo>
                        <a:pt x="566" y="115"/>
                      </a:lnTo>
                      <a:lnTo>
                        <a:pt x="502" y="122"/>
                      </a:lnTo>
                      <a:lnTo>
                        <a:pt x="461" y="125"/>
                      </a:lnTo>
                      <a:lnTo>
                        <a:pt x="411" y="124"/>
                      </a:lnTo>
                      <a:lnTo>
                        <a:pt x="356" y="123"/>
                      </a:lnTo>
                      <a:lnTo>
                        <a:pt x="301" y="120"/>
                      </a:lnTo>
                      <a:lnTo>
                        <a:pt x="247" y="114"/>
                      </a:lnTo>
                      <a:lnTo>
                        <a:pt x="191" y="103"/>
                      </a:lnTo>
                      <a:lnTo>
                        <a:pt x="148" y="95"/>
                      </a:lnTo>
                      <a:lnTo>
                        <a:pt x="110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38" name="Group 66"/>
              <p:cNvGrpSpPr>
                <a:grpSpLocks/>
              </p:cNvGrpSpPr>
              <p:nvPr/>
            </p:nvGrpSpPr>
            <p:grpSpPr bwMode="auto">
              <a:xfrm>
                <a:off x="4752" y="3229"/>
                <a:ext cx="829" cy="337"/>
                <a:chOff x="4752" y="3229"/>
                <a:chExt cx="829" cy="337"/>
              </a:xfrm>
            </p:grpSpPr>
            <p:sp>
              <p:nvSpPr>
                <p:cNvPr id="8296" name="Oval 67"/>
                <p:cNvSpPr>
                  <a:spLocks noChangeArrowheads="1"/>
                </p:cNvSpPr>
                <p:nvPr/>
              </p:nvSpPr>
              <p:spPr bwMode="auto">
                <a:xfrm>
                  <a:off x="4755" y="3229"/>
                  <a:ext cx="826" cy="273"/>
                </a:xfrm>
                <a:prstGeom prst="ellipse">
                  <a:avLst/>
                </a:prstGeom>
                <a:solidFill>
                  <a:srgbClr val="676767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97" name="Freeform 68"/>
                <p:cNvSpPr>
                  <a:spLocks/>
                </p:cNvSpPr>
                <p:nvPr/>
              </p:nvSpPr>
              <p:spPr bwMode="auto">
                <a:xfrm>
                  <a:off x="4752" y="3369"/>
                  <a:ext cx="822" cy="197"/>
                </a:xfrm>
                <a:custGeom>
                  <a:avLst/>
                  <a:gdLst>
                    <a:gd name="T0" fmla="*/ 0 w 822"/>
                    <a:gd name="T1" fmla="*/ 0 h 197"/>
                    <a:gd name="T2" fmla="*/ 0 w 822"/>
                    <a:gd name="T3" fmla="*/ 70 h 197"/>
                    <a:gd name="T4" fmla="*/ 16 w 822"/>
                    <a:gd name="T5" fmla="*/ 101 h 197"/>
                    <a:gd name="T6" fmla="*/ 40 w 822"/>
                    <a:gd name="T7" fmla="*/ 122 h 197"/>
                    <a:gd name="T8" fmla="*/ 80 w 822"/>
                    <a:gd name="T9" fmla="*/ 144 h 197"/>
                    <a:gd name="T10" fmla="*/ 132 w 822"/>
                    <a:gd name="T11" fmla="*/ 161 h 197"/>
                    <a:gd name="T12" fmla="*/ 191 w 822"/>
                    <a:gd name="T13" fmla="*/ 176 h 197"/>
                    <a:gd name="T14" fmla="*/ 252 w 822"/>
                    <a:gd name="T15" fmla="*/ 187 h 197"/>
                    <a:gd name="T16" fmla="*/ 309 w 822"/>
                    <a:gd name="T17" fmla="*/ 193 h 197"/>
                    <a:gd name="T18" fmla="*/ 373 w 822"/>
                    <a:gd name="T19" fmla="*/ 196 h 197"/>
                    <a:gd name="T20" fmla="*/ 427 w 822"/>
                    <a:gd name="T21" fmla="*/ 197 h 197"/>
                    <a:gd name="T22" fmla="*/ 482 w 822"/>
                    <a:gd name="T23" fmla="*/ 196 h 197"/>
                    <a:gd name="T24" fmla="*/ 531 w 822"/>
                    <a:gd name="T25" fmla="*/ 191 h 197"/>
                    <a:gd name="T26" fmla="*/ 578 w 822"/>
                    <a:gd name="T27" fmla="*/ 185 h 197"/>
                    <a:gd name="T28" fmla="*/ 626 w 822"/>
                    <a:gd name="T29" fmla="*/ 179 h 197"/>
                    <a:gd name="T30" fmla="*/ 665 w 822"/>
                    <a:gd name="T31" fmla="*/ 170 h 197"/>
                    <a:gd name="T32" fmla="*/ 705 w 822"/>
                    <a:gd name="T33" fmla="*/ 158 h 197"/>
                    <a:gd name="T34" fmla="*/ 745 w 822"/>
                    <a:gd name="T35" fmla="*/ 143 h 197"/>
                    <a:gd name="T36" fmla="*/ 774 w 822"/>
                    <a:gd name="T37" fmla="*/ 127 h 197"/>
                    <a:gd name="T38" fmla="*/ 807 w 822"/>
                    <a:gd name="T39" fmla="*/ 98 h 197"/>
                    <a:gd name="T40" fmla="*/ 822 w 822"/>
                    <a:gd name="T41" fmla="*/ 71 h 197"/>
                    <a:gd name="T42" fmla="*/ 822 w 822"/>
                    <a:gd name="T43" fmla="*/ 0 h 197"/>
                    <a:gd name="T44" fmla="*/ 815 w 822"/>
                    <a:gd name="T45" fmla="*/ 16 h 197"/>
                    <a:gd name="T46" fmla="*/ 796 w 822"/>
                    <a:gd name="T47" fmla="*/ 37 h 197"/>
                    <a:gd name="T48" fmla="*/ 770 w 822"/>
                    <a:gd name="T49" fmla="*/ 58 h 197"/>
                    <a:gd name="T50" fmla="*/ 734 w 822"/>
                    <a:gd name="T51" fmla="*/ 76 h 197"/>
                    <a:gd name="T52" fmla="*/ 690 w 822"/>
                    <a:gd name="T53" fmla="*/ 91 h 197"/>
                    <a:gd name="T54" fmla="*/ 657 w 822"/>
                    <a:gd name="T55" fmla="*/ 100 h 197"/>
                    <a:gd name="T56" fmla="*/ 612 w 822"/>
                    <a:gd name="T57" fmla="*/ 109 h 197"/>
                    <a:gd name="T58" fmla="*/ 565 w 822"/>
                    <a:gd name="T59" fmla="*/ 116 h 197"/>
                    <a:gd name="T60" fmla="*/ 502 w 822"/>
                    <a:gd name="T61" fmla="*/ 123 h 197"/>
                    <a:gd name="T62" fmla="*/ 461 w 822"/>
                    <a:gd name="T63" fmla="*/ 126 h 197"/>
                    <a:gd name="T64" fmla="*/ 411 w 822"/>
                    <a:gd name="T65" fmla="*/ 125 h 197"/>
                    <a:gd name="T66" fmla="*/ 355 w 822"/>
                    <a:gd name="T67" fmla="*/ 124 h 197"/>
                    <a:gd name="T68" fmla="*/ 301 w 822"/>
                    <a:gd name="T69" fmla="*/ 121 h 197"/>
                    <a:gd name="T70" fmla="*/ 247 w 822"/>
                    <a:gd name="T71" fmla="*/ 115 h 197"/>
                    <a:gd name="T72" fmla="*/ 191 w 822"/>
                    <a:gd name="T73" fmla="*/ 104 h 197"/>
                    <a:gd name="T74" fmla="*/ 148 w 822"/>
                    <a:gd name="T75" fmla="*/ 96 h 197"/>
                    <a:gd name="T76" fmla="*/ 109 w 822"/>
                    <a:gd name="T77" fmla="*/ 83 h 197"/>
                    <a:gd name="T78" fmla="*/ 75 w 822"/>
                    <a:gd name="T79" fmla="*/ 68 h 197"/>
                    <a:gd name="T80" fmla="*/ 46 w 822"/>
                    <a:gd name="T81" fmla="*/ 55 h 197"/>
                    <a:gd name="T82" fmla="*/ 16 w 822"/>
                    <a:gd name="T83" fmla="*/ 29 h 197"/>
                    <a:gd name="T84" fmla="*/ 0 w 822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2" h="197">
                      <a:moveTo>
                        <a:pt x="0" y="0"/>
                      </a:moveTo>
                      <a:lnTo>
                        <a:pt x="0" y="70"/>
                      </a:lnTo>
                      <a:lnTo>
                        <a:pt x="16" y="101"/>
                      </a:lnTo>
                      <a:lnTo>
                        <a:pt x="40" y="122"/>
                      </a:lnTo>
                      <a:lnTo>
                        <a:pt x="80" y="144"/>
                      </a:lnTo>
                      <a:lnTo>
                        <a:pt x="132" y="161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3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5" y="158"/>
                      </a:lnTo>
                      <a:lnTo>
                        <a:pt x="745" y="143"/>
                      </a:lnTo>
                      <a:lnTo>
                        <a:pt x="774" y="127"/>
                      </a:lnTo>
                      <a:lnTo>
                        <a:pt x="807" y="98"/>
                      </a:lnTo>
                      <a:lnTo>
                        <a:pt x="822" y="71"/>
                      </a:lnTo>
                      <a:lnTo>
                        <a:pt x="822" y="0"/>
                      </a:lnTo>
                      <a:lnTo>
                        <a:pt x="815" y="16"/>
                      </a:lnTo>
                      <a:lnTo>
                        <a:pt x="796" y="37"/>
                      </a:lnTo>
                      <a:lnTo>
                        <a:pt x="770" y="58"/>
                      </a:lnTo>
                      <a:lnTo>
                        <a:pt x="734" y="76"/>
                      </a:lnTo>
                      <a:lnTo>
                        <a:pt x="690" y="91"/>
                      </a:lnTo>
                      <a:lnTo>
                        <a:pt x="657" y="100"/>
                      </a:lnTo>
                      <a:lnTo>
                        <a:pt x="612" y="109"/>
                      </a:lnTo>
                      <a:lnTo>
                        <a:pt x="565" y="116"/>
                      </a:lnTo>
                      <a:lnTo>
                        <a:pt x="502" y="123"/>
                      </a:lnTo>
                      <a:lnTo>
                        <a:pt x="461" y="126"/>
                      </a:lnTo>
                      <a:lnTo>
                        <a:pt x="411" y="125"/>
                      </a:lnTo>
                      <a:lnTo>
                        <a:pt x="355" y="124"/>
                      </a:lnTo>
                      <a:lnTo>
                        <a:pt x="301" y="121"/>
                      </a:lnTo>
                      <a:lnTo>
                        <a:pt x="247" y="115"/>
                      </a:lnTo>
                      <a:lnTo>
                        <a:pt x="191" y="104"/>
                      </a:lnTo>
                      <a:lnTo>
                        <a:pt x="148" y="96"/>
                      </a:lnTo>
                      <a:lnTo>
                        <a:pt x="109" y="83"/>
                      </a:lnTo>
                      <a:lnTo>
                        <a:pt x="75" y="68"/>
                      </a:lnTo>
                      <a:lnTo>
                        <a:pt x="46" y="55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39" name="Group 69"/>
              <p:cNvGrpSpPr>
                <a:grpSpLocks/>
              </p:cNvGrpSpPr>
              <p:nvPr/>
            </p:nvGrpSpPr>
            <p:grpSpPr bwMode="auto">
              <a:xfrm>
                <a:off x="4856" y="3175"/>
                <a:ext cx="829" cy="337"/>
                <a:chOff x="4856" y="3175"/>
                <a:chExt cx="829" cy="337"/>
              </a:xfrm>
            </p:grpSpPr>
            <p:sp>
              <p:nvSpPr>
                <p:cNvPr id="8294" name="Oval 70"/>
                <p:cNvSpPr>
                  <a:spLocks noChangeArrowheads="1"/>
                </p:cNvSpPr>
                <p:nvPr/>
              </p:nvSpPr>
              <p:spPr bwMode="auto">
                <a:xfrm>
                  <a:off x="4859" y="3175"/>
                  <a:ext cx="826" cy="273"/>
                </a:xfrm>
                <a:prstGeom prst="ellipse">
                  <a:avLst/>
                </a:prstGeom>
                <a:solidFill>
                  <a:srgbClr val="676767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95" name="Freeform 71"/>
                <p:cNvSpPr>
                  <a:spLocks/>
                </p:cNvSpPr>
                <p:nvPr/>
              </p:nvSpPr>
              <p:spPr bwMode="auto">
                <a:xfrm>
                  <a:off x="4856" y="3315"/>
                  <a:ext cx="823" cy="197"/>
                </a:xfrm>
                <a:custGeom>
                  <a:avLst/>
                  <a:gdLst>
                    <a:gd name="T0" fmla="*/ 0 w 823"/>
                    <a:gd name="T1" fmla="*/ 0 h 197"/>
                    <a:gd name="T2" fmla="*/ 0 w 823"/>
                    <a:gd name="T3" fmla="*/ 69 h 197"/>
                    <a:gd name="T4" fmla="*/ 16 w 823"/>
                    <a:gd name="T5" fmla="*/ 101 h 197"/>
                    <a:gd name="T6" fmla="*/ 41 w 823"/>
                    <a:gd name="T7" fmla="*/ 122 h 197"/>
                    <a:gd name="T8" fmla="*/ 81 w 823"/>
                    <a:gd name="T9" fmla="*/ 144 h 197"/>
                    <a:gd name="T10" fmla="*/ 133 w 823"/>
                    <a:gd name="T11" fmla="*/ 161 h 197"/>
                    <a:gd name="T12" fmla="*/ 191 w 823"/>
                    <a:gd name="T13" fmla="*/ 176 h 197"/>
                    <a:gd name="T14" fmla="*/ 252 w 823"/>
                    <a:gd name="T15" fmla="*/ 187 h 197"/>
                    <a:gd name="T16" fmla="*/ 310 w 823"/>
                    <a:gd name="T17" fmla="*/ 193 h 197"/>
                    <a:gd name="T18" fmla="*/ 373 w 823"/>
                    <a:gd name="T19" fmla="*/ 196 h 197"/>
                    <a:gd name="T20" fmla="*/ 427 w 823"/>
                    <a:gd name="T21" fmla="*/ 197 h 197"/>
                    <a:gd name="T22" fmla="*/ 482 w 823"/>
                    <a:gd name="T23" fmla="*/ 196 h 197"/>
                    <a:gd name="T24" fmla="*/ 532 w 823"/>
                    <a:gd name="T25" fmla="*/ 191 h 197"/>
                    <a:gd name="T26" fmla="*/ 579 w 823"/>
                    <a:gd name="T27" fmla="*/ 185 h 197"/>
                    <a:gd name="T28" fmla="*/ 626 w 823"/>
                    <a:gd name="T29" fmla="*/ 179 h 197"/>
                    <a:gd name="T30" fmla="*/ 665 w 823"/>
                    <a:gd name="T31" fmla="*/ 170 h 197"/>
                    <a:gd name="T32" fmla="*/ 705 w 823"/>
                    <a:gd name="T33" fmla="*/ 158 h 197"/>
                    <a:gd name="T34" fmla="*/ 746 w 823"/>
                    <a:gd name="T35" fmla="*/ 143 h 197"/>
                    <a:gd name="T36" fmla="*/ 775 w 823"/>
                    <a:gd name="T37" fmla="*/ 127 h 197"/>
                    <a:gd name="T38" fmla="*/ 808 w 823"/>
                    <a:gd name="T39" fmla="*/ 98 h 197"/>
                    <a:gd name="T40" fmla="*/ 823 w 823"/>
                    <a:gd name="T41" fmla="*/ 70 h 197"/>
                    <a:gd name="T42" fmla="*/ 823 w 823"/>
                    <a:gd name="T43" fmla="*/ 0 h 197"/>
                    <a:gd name="T44" fmla="*/ 816 w 823"/>
                    <a:gd name="T45" fmla="*/ 16 h 197"/>
                    <a:gd name="T46" fmla="*/ 797 w 823"/>
                    <a:gd name="T47" fmla="*/ 37 h 197"/>
                    <a:gd name="T48" fmla="*/ 771 w 823"/>
                    <a:gd name="T49" fmla="*/ 57 h 197"/>
                    <a:gd name="T50" fmla="*/ 735 w 823"/>
                    <a:gd name="T51" fmla="*/ 75 h 197"/>
                    <a:gd name="T52" fmla="*/ 690 w 823"/>
                    <a:gd name="T53" fmla="*/ 90 h 197"/>
                    <a:gd name="T54" fmla="*/ 657 w 823"/>
                    <a:gd name="T55" fmla="*/ 100 h 197"/>
                    <a:gd name="T56" fmla="*/ 612 w 823"/>
                    <a:gd name="T57" fmla="*/ 109 h 197"/>
                    <a:gd name="T58" fmla="*/ 566 w 823"/>
                    <a:gd name="T59" fmla="*/ 116 h 197"/>
                    <a:gd name="T60" fmla="*/ 503 w 823"/>
                    <a:gd name="T61" fmla="*/ 123 h 197"/>
                    <a:gd name="T62" fmla="*/ 461 w 823"/>
                    <a:gd name="T63" fmla="*/ 126 h 197"/>
                    <a:gd name="T64" fmla="*/ 411 w 823"/>
                    <a:gd name="T65" fmla="*/ 125 h 197"/>
                    <a:gd name="T66" fmla="*/ 356 w 823"/>
                    <a:gd name="T67" fmla="*/ 124 h 197"/>
                    <a:gd name="T68" fmla="*/ 302 w 823"/>
                    <a:gd name="T69" fmla="*/ 121 h 197"/>
                    <a:gd name="T70" fmla="*/ 247 w 823"/>
                    <a:gd name="T71" fmla="*/ 115 h 197"/>
                    <a:gd name="T72" fmla="*/ 191 w 823"/>
                    <a:gd name="T73" fmla="*/ 104 h 197"/>
                    <a:gd name="T74" fmla="*/ 148 w 823"/>
                    <a:gd name="T75" fmla="*/ 96 h 197"/>
                    <a:gd name="T76" fmla="*/ 110 w 823"/>
                    <a:gd name="T77" fmla="*/ 82 h 197"/>
                    <a:gd name="T78" fmla="*/ 76 w 823"/>
                    <a:gd name="T79" fmla="*/ 67 h 197"/>
                    <a:gd name="T80" fmla="*/ 47 w 823"/>
                    <a:gd name="T81" fmla="*/ 54 h 197"/>
                    <a:gd name="T82" fmla="*/ 16 w 823"/>
                    <a:gd name="T83" fmla="*/ 29 h 197"/>
                    <a:gd name="T84" fmla="*/ 0 w 823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1"/>
                      </a:lnTo>
                      <a:lnTo>
                        <a:pt x="41" y="122"/>
                      </a:lnTo>
                      <a:lnTo>
                        <a:pt x="81" y="144"/>
                      </a:lnTo>
                      <a:lnTo>
                        <a:pt x="133" y="161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10" y="193"/>
                      </a:lnTo>
                      <a:lnTo>
                        <a:pt x="373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2" y="191"/>
                      </a:lnTo>
                      <a:lnTo>
                        <a:pt x="579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5" y="158"/>
                      </a:lnTo>
                      <a:lnTo>
                        <a:pt x="746" y="143"/>
                      </a:lnTo>
                      <a:lnTo>
                        <a:pt x="775" y="127"/>
                      </a:lnTo>
                      <a:lnTo>
                        <a:pt x="808" y="98"/>
                      </a:lnTo>
                      <a:lnTo>
                        <a:pt x="823" y="70"/>
                      </a:lnTo>
                      <a:lnTo>
                        <a:pt x="823" y="0"/>
                      </a:lnTo>
                      <a:lnTo>
                        <a:pt x="816" y="16"/>
                      </a:lnTo>
                      <a:lnTo>
                        <a:pt x="797" y="37"/>
                      </a:lnTo>
                      <a:lnTo>
                        <a:pt x="771" y="57"/>
                      </a:lnTo>
                      <a:lnTo>
                        <a:pt x="735" y="75"/>
                      </a:lnTo>
                      <a:lnTo>
                        <a:pt x="690" y="90"/>
                      </a:lnTo>
                      <a:lnTo>
                        <a:pt x="657" y="100"/>
                      </a:lnTo>
                      <a:lnTo>
                        <a:pt x="612" y="109"/>
                      </a:lnTo>
                      <a:lnTo>
                        <a:pt x="566" y="116"/>
                      </a:lnTo>
                      <a:lnTo>
                        <a:pt x="503" y="123"/>
                      </a:lnTo>
                      <a:lnTo>
                        <a:pt x="461" y="126"/>
                      </a:lnTo>
                      <a:lnTo>
                        <a:pt x="411" y="125"/>
                      </a:lnTo>
                      <a:lnTo>
                        <a:pt x="356" y="124"/>
                      </a:lnTo>
                      <a:lnTo>
                        <a:pt x="302" y="121"/>
                      </a:lnTo>
                      <a:lnTo>
                        <a:pt x="247" y="115"/>
                      </a:lnTo>
                      <a:lnTo>
                        <a:pt x="191" y="104"/>
                      </a:lnTo>
                      <a:lnTo>
                        <a:pt x="148" y="96"/>
                      </a:lnTo>
                      <a:lnTo>
                        <a:pt x="110" y="82"/>
                      </a:lnTo>
                      <a:lnTo>
                        <a:pt x="76" y="67"/>
                      </a:lnTo>
                      <a:lnTo>
                        <a:pt x="47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40" name="Group 72"/>
              <p:cNvGrpSpPr>
                <a:grpSpLocks/>
              </p:cNvGrpSpPr>
              <p:nvPr/>
            </p:nvGrpSpPr>
            <p:grpSpPr bwMode="auto">
              <a:xfrm>
                <a:off x="4800" y="3102"/>
                <a:ext cx="829" cy="338"/>
                <a:chOff x="4800" y="3102"/>
                <a:chExt cx="829" cy="338"/>
              </a:xfrm>
            </p:grpSpPr>
            <p:sp>
              <p:nvSpPr>
                <p:cNvPr id="8292" name="Oval 73"/>
                <p:cNvSpPr>
                  <a:spLocks noChangeArrowheads="1"/>
                </p:cNvSpPr>
                <p:nvPr/>
              </p:nvSpPr>
              <p:spPr bwMode="auto">
                <a:xfrm>
                  <a:off x="4803" y="3102"/>
                  <a:ext cx="826" cy="273"/>
                </a:xfrm>
                <a:prstGeom prst="ellipse">
                  <a:avLst/>
                </a:prstGeom>
                <a:solidFill>
                  <a:srgbClr val="676767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93" name="Freeform 74"/>
                <p:cNvSpPr>
                  <a:spLocks/>
                </p:cNvSpPr>
                <p:nvPr/>
              </p:nvSpPr>
              <p:spPr bwMode="auto">
                <a:xfrm>
                  <a:off x="4800" y="3243"/>
                  <a:ext cx="823" cy="197"/>
                </a:xfrm>
                <a:custGeom>
                  <a:avLst/>
                  <a:gdLst>
                    <a:gd name="T0" fmla="*/ 0 w 823"/>
                    <a:gd name="T1" fmla="*/ 0 h 197"/>
                    <a:gd name="T2" fmla="*/ 0 w 823"/>
                    <a:gd name="T3" fmla="*/ 69 h 197"/>
                    <a:gd name="T4" fmla="*/ 16 w 823"/>
                    <a:gd name="T5" fmla="*/ 100 h 197"/>
                    <a:gd name="T6" fmla="*/ 40 w 823"/>
                    <a:gd name="T7" fmla="*/ 121 h 197"/>
                    <a:gd name="T8" fmla="*/ 80 w 823"/>
                    <a:gd name="T9" fmla="*/ 143 h 197"/>
                    <a:gd name="T10" fmla="*/ 133 w 823"/>
                    <a:gd name="T11" fmla="*/ 160 h 197"/>
                    <a:gd name="T12" fmla="*/ 191 w 823"/>
                    <a:gd name="T13" fmla="*/ 176 h 197"/>
                    <a:gd name="T14" fmla="*/ 252 w 823"/>
                    <a:gd name="T15" fmla="*/ 187 h 197"/>
                    <a:gd name="T16" fmla="*/ 309 w 823"/>
                    <a:gd name="T17" fmla="*/ 193 h 197"/>
                    <a:gd name="T18" fmla="*/ 373 w 823"/>
                    <a:gd name="T19" fmla="*/ 196 h 197"/>
                    <a:gd name="T20" fmla="*/ 427 w 823"/>
                    <a:gd name="T21" fmla="*/ 197 h 197"/>
                    <a:gd name="T22" fmla="*/ 482 w 823"/>
                    <a:gd name="T23" fmla="*/ 196 h 197"/>
                    <a:gd name="T24" fmla="*/ 531 w 823"/>
                    <a:gd name="T25" fmla="*/ 191 h 197"/>
                    <a:gd name="T26" fmla="*/ 579 w 823"/>
                    <a:gd name="T27" fmla="*/ 185 h 197"/>
                    <a:gd name="T28" fmla="*/ 626 w 823"/>
                    <a:gd name="T29" fmla="*/ 179 h 197"/>
                    <a:gd name="T30" fmla="*/ 665 w 823"/>
                    <a:gd name="T31" fmla="*/ 170 h 197"/>
                    <a:gd name="T32" fmla="*/ 705 w 823"/>
                    <a:gd name="T33" fmla="*/ 157 h 197"/>
                    <a:gd name="T34" fmla="*/ 745 w 823"/>
                    <a:gd name="T35" fmla="*/ 142 h 197"/>
                    <a:gd name="T36" fmla="*/ 774 w 823"/>
                    <a:gd name="T37" fmla="*/ 126 h 197"/>
                    <a:gd name="T38" fmla="*/ 808 w 823"/>
                    <a:gd name="T39" fmla="*/ 97 h 197"/>
                    <a:gd name="T40" fmla="*/ 823 w 823"/>
                    <a:gd name="T41" fmla="*/ 70 h 197"/>
                    <a:gd name="T42" fmla="*/ 823 w 823"/>
                    <a:gd name="T43" fmla="*/ 0 h 197"/>
                    <a:gd name="T44" fmla="*/ 816 w 823"/>
                    <a:gd name="T45" fmla="*/ 16 h 197"/>
                    <a:gd name="T46" fmla="*/ 797 w 823"/>
                    <a:gd name="T47" fmla="*/ 37 h 197"/>
                    <a:gd name="T48" fmla="*/ 770 w 823"/>
                    <a:gd name="T49" fmla="*/ 57 h 197"/>
                    <a:gd name="T50" fmla="*/ 734 w 823"/>
                    <a:gd name="T51" fmla="*/ 75 h 197"/>
                    <a:gd name="T52" fmla="*/ 690 w 823"/>
                    <a:gd name="T53" fmla="*/ 90 h 197"/>
                    <a:gd name="T54" fmla="*/ 657 w 823"/>
                    <a:gd name="T55" fmla="*/ 99 h 197"/>
                    <a:gd name="T56" fmla="*/ 612 w 823"/>
                    <a:gd name="T57" fmla="*/ 108 h 197"/>
                    <a:gd name="T58" fmla="*/ 566 w 823"/>
                    <a:gd name="T59" fmla="*/ 115 h 197"/>
                    <a:gd name="T60" fmla="*/ 502 w 823"/>
                    <a:gd name="T61" fmla="*/ 122 h 197"/>
                    <a:gd name="T62" fmla="*/ 461 w 823"/>
                    <a:gd name="T63" fmla="*/ 125 h 197"/>
                    <a:gd name="T64" fmla="*/ 411 w 823"/>
                    <a:gd name="T65" fmla="*/ 124 h 197"/>
                    <a:gd name="T66" fmla="*/ 356 w 823"/>
                    <a:gd name="T67" fmla="*/ 123 h 197"/>
                    <a:gd name="T68" fmla="*/ 301 w 823"/>
                    <a:gd name="T69" fmla="*/ 120 h 197"/>
                    <a:gd name="T70" fmla="*/ 247 w 823"/>
                    <a:gd name="T71" fmla="*/ 114 h 197"/>
                    <a:gd name="T72" fmla="*/ 191 w 823"/>
                    <a:gd name="T73" fmla="*/ 103 h 197"/>
                    <a:gd name="T74" fmla="*/ 148 w 823"/>
                    <a:gd name="T75" fmla="*/ 95 h 197"/>
                    <a:gd name="T76" fmla="*/ 110 w 823"/>
                    <a:gd name="T77" fmla="*/ 82 h 197"/>
                    <a:gd name="T78" fmla="*/ 75 w 823"/>
                    <a:gd name="T79" fmla="*/ 67 h 197"/>
                    <a:gd name="T80" fmla="*/ 46 w 823"/>
                    <a:gd name="T81" fmla="*/ 54 h 197"/>
                    <a:gd name="T82" fmla="*/ 16 w 823"/>
                    <a:gd name="T83" fmla="*/ 29 h 197"/>
                    <a:gd name="T84" fmla="*/ 0 w 823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1"/>
                      </a:lnTo>
                      <a:lnTo>
                        <a:pt x="80" y="143"/>
                      </a:lnTo>
                      <a:lnTo>
                        <a:pt x="133" y="160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3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9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5" y="157"/>
                      </a:lnTo>
                      <a:lnTo>
                        <a:pt x="745" y="142"/>
                      </a:lnTo>
                      <a:lnTo>
                        <a:pt x="774" y="126"/>
                      </a:lnTo>
                      <a:lnTo>
                        <a:pt x="808" y="97"/>
                      </a:lnTo>
                      <a:lnTo>
                        <a:pt x="823" y="70"/>
                      </a:lnTo>
                      <a:lnTo>
                        <a:pt x="823" y="0"/>
                      </a:lnTo>
                      <a:lnTo>
                        <a:pt x="816" y="16"/>
                      </a:lnTo>
                      <a:lnTo>
                        <a:pt x="797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7" y="99"/>
                      </a:lnTo>
                      <a:lnTo>
                        <a:pt x="612" y="108"/>
                      </a:lnTo>
                      <a:lnTo>
                        <a:pt x="566" y="115"/>
                      </a:lnTo>
                      <a:lnTo>
                        <a:pt x="502" y="122"/>
                      </a:lnTo>
                      <a:lnTo>
                        <a:pt x="461" y="125"/>
                      </a:lnTo>
                      <a:lnTo>
                        <a:pt x="411" y="124"/>
                      </a:lnTo>
                      <a:lnTo>
                        <a:pt x="356" y="123"/>
                      </a:lnTo>
                      <a:lnTo>
                        <a:pt x="301" y="120"/>
                      </a:lnTo>
                      <a:lnTo>
                        <a:pt x="247" y="114"/>
                      </a:lnTo>
                      <a:lnTo>
                        <a:pt x="191" y="103"/>
                      </a:lnTo>
                      <a:lnTo>
                        <a:pt x="148" y="95"/>
                      </a:lnTo>
                      <a:lnTo>
                        <a:pt x="110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41" name="Group 75"/>
              <p:cNvGrpSpPr>
                <a:grpSpLocks/>
              </p:cNvGrpSpPr>
              <p:nvPr/>
            </p:nvGrpSpPr>
            <p:grpSpPr bwMode="auto">
              <a:xfrm>
                <a:off x="4792" y="3039"/>
                <a:ext cx="829" cy="337"/>
                <a:chOff x="4792" y="3039"/>
                <a:chExt cx="829" cy="337"/>
              </a:xfrm>
            </p:grpSpPr>
            <p:sp>
              <p:nvSpPr>
                <p:cNvPr id="8290" name="Oval 76"/>
                <p:cNvSpPr>
                  <a:spLocks noChangeArrowheads="1"/>
                </p:cNvSpPr>
                <p:nvPr/>
              </p:nvSpPr>
              <p:spPr bwMode="auto">
                <a:xfrm>
                  <a:off x="4795" y="3039"/>
                  <a:ext cx="826" cy="273"/>
                </a:xfrm>
                <a:prstGeom prst="ellipse">
                  <a:avLst/>
                </a:prstGeom>
                <a:solidFill>
                  <a:srgbClr val="676767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91" name="Freeform 77"/>
                <p:cNvSpPr>
                  <a:spLocks/>
                </p:cNvSpPr>
                <p:nvPr/>
              </p:nvSpPr>
              <p:spPr bwMode="auto">
                <a:xfrm>
                  <a:off x="4792" y="3180"/>
                  <a:ext cx="823" cy="196"/>
                </a:xfrm>
                <a:custGeom>
                  <a:avLst/>
                  <a:gdLst>
                    <a:gd name="T0" fmla="*/ 0 w 823"/>
                    <a:gd name="T1" fmla="*/ 0 h 196"/>
                    <a:gd name="T2" fmla="*/ 0 w 823"/>
                    <a:gd name="T3" fmla="*/ 69 h 196"/>
                    <a:gd name="T4" fmla="*/ 16 w 823"/>
                    <a:gd name="T5" fmla="*/ 100 h 196"/>
                    <a:gd name="T6" fmla="*/ 40 w 823"/>
                    <a:gd name="T7" fmla="*/ 121 h 196"/>
                    <a:gd name="T8" fmla="*/ 80 w 823"/>
                    <a:gd name="T9" fmla="*/ 143 h 196"/>
                    <a:gd name="T10" fmla="*/ 133 w 823"/>
                    <a:gd name="T11" fmla="*/ 160 h 196"/>
                    <a:gd name="T12" fmla="*/ 191 w 823"/>
                    <a:gd name="T13" fmla="*/ 175 h 196"/>
                    <a:gd name="T14" fmla="*/ 252 w 823"/>
                    <a:gd name="T15" fmla="*/ 186 h 196"/>
                    <a:gd name="T16" fmla="*/ 309 w 823"/>
                    <a:gd name="T17" fmla="*/ 192 h 196"/>
                    <a:gd name="T18" fmla="*/ 373 w 823"/>
                    <a:gd name="T19" fmla="*/ 195 h 196"/>
                    <a:gd name="T20" fmla="*/ 427 w 823"/>
                    <a:gd name="T21" fmla="*/ 196 h 196"/>
                    <a:gd name="T22" fmla="*/ 482 w 823"/>
                    <a:gd name="T23" fmla="*/ 195 h 196"/>
                    <a:gd name="T24" fmla="*/ 531 w 823"/>
                    <a:gd name="T25" fmla="*/ 190 h 196"/>
                    <a:gd name="T26" fmla="*/ 579 w 823"/>
                    <a:gd name="T27" fmla="*/ 184 h 196"/>
                    <a:gd name="T28" fmla="*/ 626 w 823"/>
                    <a:gd name="T29" fmla="*/ 178 h 196"/>
                    <a:gd name="T30" fmla="*/ 665 w 823"/>
                    <a:gd name="T31" fmla="*/ 169 h 196"/>
                    <a:gd name="T32" fmla="*/ 705 w 823"/>
                    <a:gd name="T33" fmla="*/ 157 h 196"/>
                    <a:gd name="T34" fmla="*/ 745 w 823"/>
                    <a:gd name="T35" fmla="*/ 142 h 196"/>
                    <a:gd name="T36" fmla="*/ 774 w 823"/>
                    <a:gd name="T37" fmla="*/ 126 h 196"/>
                    <a:gd name="T38" fmla="*/ 808 w 823"/>
                    <a:gd name="T39" fmla="*/ 97 h 196"/>
                    <a:gd name="T40" fmla="*/ 823 w 823"/>
                    <a:gd name="T41" fmla="*/ 70 h 196"/>
                    <a:gd name="T42" fmla="*/ 823 w 823"/>
                    <a:gd name="T43" fmla="*/ 0 h 196"/>
                    <a:gd name="T44" fmla="*/ 816 w 823"/>
                    <a:gd name="T45" fmla="*/ 16 h 196"/>
                    <a:gd name="T46" fmla="*/ 797 w 823"/>
                    <a:gd name="T47" fmla="*/ 37 h 196"/>
                    <a:gd name="T48" fmla="*/ 770 w 823"/>
                    <a:gd name="T49" fmla="*/ 57 h 196"/>
                    <a:gd name="T50" fmla="*/ 734 w 823"/>
                    <a:gd name="T51" fmla="*/ 75 h 196"/>
                    <a:gd name="T52" fmla="*/ 690 w 823"/>
                    <a:gd name="T53" fmla="*/ 90 h 196"/>
                    <a:gd name="T54" fmla="*/ 657 w 823"/>
                    <a:gd name="T55" fmla="*/ 99 h 196"/>
                    <a:gd name="T56" fmla="*/ 612 w 823"/>
                    <a:gd name="T57" fmla="*/ 108 h 196"/>
                    <a:gd name="T58" fmla="*/ 566 w 823"/>
                    <a:gd name="T59" fmla="*/ 115 h 196"/>
                    <a:gd name="T60" fmla="*/ 502 w 823"/>
                    <a:gd name="T61" fmla="*/ 122 h 196"/>
                    <a:gd name="T62" fmla="*/ 461 w 823"/>
                    <a:gd name="T63" fmla="*/ 125 h 196"/>
                    <a:gd name="T64" fmla="*/ 411 w 823"/>
                    <a:gd name="T65" fmla="*/ 124 h 196"/>
                    <a:gd name="T66" fmla="*/ 356 w 823"/>
                    <a:gd name="T67" fmla="*/ 123 h 196"/>
                    <a:gd name="T68" fmla="*/ 301 w 823"/>
                    <a:gd name="T69" fmla="*/ 120 h 196"/>
                    <a:gd name="T70" fmla="*/ 247 w 823"/>
                    <a:gd name="T71" fmla="*/ 114 h 196"/>
                    <a:gd name="T72" fmla="*/ 191 w 823"/>
                    <a:gd name="T73" fmla="*/ 103 h 196"/>
                    <a:gd name="T74" fmla="*/ 148 w 823"/>
                    <a:gd name="T75" fmla="*/ 95 h 196"/>
                    <a:gd name="T76" fmla="*/ 110 w 823"/>
                    <a:gd name="T77" fmla="*/ 82 h 196"/>
                    <a:gd name="T78" fmla="*/ 75 w 823"/>
                    <a:gd name="T79" fmla="*/ 67 h 196"/>
                    <a:gd name="T80" fmla="*/ 46 w 823"/>
                    <a:gd name="T81" fmla="*/ 54 h 196"/>
                    <a:gd name="T82" fmla="*/ 16 w 823"/>
                    <a:gd name="T83" fmla="*/ 29 h 196"/>
                    <a:gd name="T84" fmla="*/ 0 w 823"/>
                    <a:gd name="T85" fmla="*/ 0 h 19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6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1"/>
                      </a:lnTo>
                      <a:lnTo>
                        <a:pt x="80" y="143"/>
                      </a:lnTo>
                      <a:lnTo>
                        <a:pt x="133" y="160"/>
                      </a:lnTo>
                      <a:lnTo>
                        <a:pt x="191" y="175"/>
                      </a:lnTo>
                      <a:lnTo>
                        <a:pt x="252" y="186"/>
                      </a:lnTo>
                      <a:lnTo>
                        <a:pt x="309" y="192"/>
                      </a:lnTo>
                      <a:lnTo>
                        <a:pt x="373" y="195"/>
                      </a:lnTo>
                      <a:lnTo>
                        <a:pt x="427" y="196"/>
                      </a:lnTo>
                      <a:lnTo>
                        <a:pt x="482" y="195"/>
                      </a:lnTo>
                      <a:lnTo>
                        <a:pt x="531" y="190"/>
                      </a:lnTo>
                      <a:lnTo>
                        <a:pt x="579" y="184"/>
                      </a:lnTo>
                      <a:lnTo>
                        <a:pt x="626" y="178"/>
                      </a:lnTo>
                      <a:lnTo>
                        <a:pt x="665" y="169"/>
                      </a:lnTo>
                      <a:lnTo>
                        <a:pt x="705" y="157"/>
                      </a:lnTo>
                      <a:lnTo>
                        <a:pt x="745" y="142"/>
                      </a:lnTo>
                      <a:lnTo>
                        <a:pt x="774" y="126"/>
                      </a:lnTo>
                      <a:lnTo>
                        <a:pt x="808" y="97"/>
                      </a:lnTo>
                      <a:lnTo>
                        <a:pt x="823" y="70"/>
                      </a:lnTo>
                      <a:lnTo>
                        <a:pt x="823" y="0"/>
                      </a:lnTo>
                      <a:lnTo>
                        <a:pt x="816" y="16"/>
                      </a:lnTo>
                      <a:lnTo>
                        <a:pt x="797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7" y="99"/>
                      </a:lnTo>
                      <a:lnTo>
                        <a:pt x="612" y="108"/>
                      </a:lnTo>
                      <a:lnTo>
                        <a:pt x="566" y="115"/>
                      </a:lnTo>
                      <a:lnTo>
                        <a:pt x="502" y="122"/>
                      </a:lnTo>
                      <a:lnTo>
                        <a:pt x="461" y="125"/>
                      </a:lnTo>
                      <a:lnTo>
                        <a:pt x="411" y="124"/>
                      </a:lnTo>
                      <a:lnTo>
                        <a:pt x="356" y="123"/>
                      </a:lnTo>
                      <a:lnTo>
                        <a:pt x="301" y="120"/>
                      </a:lnTo>
                      <a:lnTo>
                        <a:pt x="247" y="114"/>
                      </a:lnTo>
                      <a:lnTo>
                        <a:pt x="191" y="103"/>
                      </a:lnTo>
                      <a:lnTo>
                        <a:pt x="148" y="95"/>
                      </a:lnTo>
                      <a:lnTo>
                        <a:pt x="110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42" name="Group 78"/>
              <p:cNvGrpSpPr>
                <a:grpSpLocks/>
              </p:cNvGrpSpPr>
              <p:nvPr/>
            </p:nvGrpSpPr>
            <p:grpSpPr bwMode="auto">
              <a:xfrm>
                <a:off x="4744" y="2967"/>
                <a:ext cx="828" cy="337"/>
                <a:chOff x="4744" y="2967"/>
                <a:chExt cx="828" cy="337"/>
              </a:xfrm>
            </p:grpSpPr>
            <p:sp>
              <p:nvSpPr>
                <p:cNvPr id="8288" name="Oval 79"/>
                <p:cNvSpPr>
                  <a:spLocks noChangeArrowheads="1"/>
                </p:cNvSpPr>
                <p:nvPr/>
              </p:nvSpPr>
              <p:spPr bwMode="auto">
                <a:xfrm>
                  <a:off x="4747" y="2967"/>
                  <a:ext cx="825" cy="273"/>
                </a:xfrm>
                <a:prstGeom prst="ellipse">
                  <a:avLst/>
                </a:prstGeom>
                <a:solidFill>
                  <a:srgbClr val="676767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89" name="Freeform 80"/>
                <p:cNvSpPr>
                  <a:spLocks/>
                </p:cNvSpPr>
                <p:nvPr/>
              </p:nvSpPr>
              <p:spPr bwMode="auto">
                <a:xfrm>
                  <a:off x="4744" y="3107"/>
                  <a:ext cx="822" cy="197"/>
                </a:xfrm>
                <a:custGeom>
                  <a:avLst/>
                  <a:gdLst>
                    <a:gd name="T0" fmla="*/ 0 w 822"/>
                    <a:gd name="T1" fmla="*/ 0 h 197"/>
                    <a:gd name="T2" fmla="*/ 0 w 822"/>
                    <a:gd name="T3" fmla="*/ 70 h 197"/>
                    <a:gd name="T4" fmla="*/ 16 w 822"/>
                    <a:gd name="T5" fmla="*/ 101 h 197"/>
                    <a:gd name="T6" fmla="*/ 40 w 822"/>
                    <a:gd name="T7" fmla="*/ 122 h 197"/>
                    <a:gd name="T8" fmla="*/ 80 w 822"/>
                    <a:gd name="T9" fmla="*/ 144 h 197"/>
                    <a:gd name="T10" fmla="*/ 132 w 822"/>
                    <a:gd name="T11" fmla="*/ 161 h 197"/>
                    <a:gd name="T12" fmla="*/ 191 w 822"/>
                    <a:gd name="T13" fmla="*/ 176 h 197"/>
                    <a:gd name="T14" fmla="*/ 252 w 822"/>
                    <a:gd name="T15" fmla="*/ 187 h 197"/>
                    <a:gd name="T16" fmla="*/ 309 w 822"/>
                    <a:gd name="T17" fmla="*/ 193 h 197"/>
                    <a:gd name="T18" fmla="*/ 372 w 822"/>
                    <a:gd name="T19" fmla="*/ 196 h 197"/>
                    <a:gd name="T20" fmla="*/ 427 w 822"/>
                    <a:gd name="T21" fmla="*/ 197 h 197"/>
                    <a:gd name="T22" fmla="*/ 482 w 822"/>
                    <a:gd name="T23" fmla="*/ 196 h 197"/>
                    <a:gd name="T24" fmla="*/ 531 w 822"/>
                    <a:gd name="T25" fmla="*/ 191 h 197"/>
                    <a:gd name="T26" fmla="*/ 578 w 822"/>
                    <a:gd name="T27" fmla="*/ 185 h 197"/>
                    <a:gd name="T28" fmla="*/ 626 w 822"/>
                    <a:gd name="T29" fmla="*/ 179 h 197"/>
                    <a:gd name="T30" fmla="*/ 665 w 822"/>
                    <a:gd name="T31" fmla="*/ 170 h 197"/>
                    <a:gd name="T32" fmla="*/ 705 w 822"/>
                    <a:gd name="T33" fmla="*/ 158 h 197"/>
                    <a:gd name="T34" fmla="*/ 745 w 822"/>
                    <a:gd name="T35" fmla="*/ 143 h 197"/>
                    <a:gd name="T36" fmla="*/ 774 w 822"/>
                    <a:gd name="T37" fmla="*/ 127 h 197"/>
                    <a:gd name="T38" fmla="*/ 807 w 822"/>
                    <a:gd name="T39" fmla="*/ 98 h 197"/>
                    <a:gd name="T40" fmla="*/ 822 w 822"/>
                    <a:gd name="T41" fmla="*/ 71 h 197"/>
                    <a:gd name="T42" fmla="*/ 822 w 822"/>
                    <a:gd name="T43" fmla="*/ 0 h 197"/>
                    <a:gd name="T44" fmla="*/ 815 w 822"/>
                    <a:gd name="T45" fmla="*/ 16 h 197"/>
                    <a:gd name="T46" fmla="*/ 796 w 822"/>
                    <a:gd name="T47" fmla="*/ 37 h 197"/>
                    <a:gd name="T48" fmla="*/ 770 w 822"/>
                    <a:gd name="T49" fmla="*/ 57 h 197"/>
                    <a:gd name="T50" fmla="*/ 734 w 822"/>
                    <a:gd name="T51" fmla="*/ 76 h 197"/>
                    <a:gd name="T52" fmla="*/ 690 w 822"/>
                    <a:gd name="T53" fmla="*/ 91 h 197"/>
                    <a:gd name="T54" fmla="*/ 657 w 822"/>
                    <a:gd name="T55" fmla="*/ 100 h 197"/>
                    <a:gd name="T56" fmla="*/ 612 w 822"/>
                    <a:gd name="T57" fmla="*/ 109 h 197"/>
                    <a:gd name="T58" fmla="*/ 565 w 822"/>
                    <a:gd name="T59" fmla="*/ 116 h 197"/>
                    <a:gd name="T60" fmla="*/ 502 w 822"/>
                    <a:gd name="T61" fmla="*/ 123 h 197"/>
                    <a:gd name="T62" fmla="*/ 461 w 822"/>
                    <a:gd name="T63" fmla="*/ 126 h 197"/>
                    <a:gd name="T64" fmla="*/ 411 w 822"/>
                    <a:gd name="T65" fmla="*/ 125 h 197"/>
                    <a:gd name="T66" fmla="*/ 355 w 822"/>
                    <a:gd name="T67" fmla="*/ 124 h 197"/>
                    <a:gd name="T68" fmla="*/ 301 w 822"/>
                    <a:gd name="T69" fmla="*/ 121 h 197"/>
                    <a:gd name="T70" fmla="*/ 247 w 822"/>
                    <a:gd name="T71" fmla="*/ 115 h 197"/>
                    <a:gd name="T72" fmla="*/ 191 w 822"/>
                    <a:gd name="T73" fmla="*/ 104 h 197"/>
                    <a:gd name="T74" fmla="*/ 147 w 822"/>
                    <a:gd name="T75" fmla="*/ 96 h 197"/>
                    <a:gd name="T76" fmla="*/ 109 w 822"/>
                    <a:gd name="T77" fmla="*/ 83 h 197"/>
                    <a:gd name="T78" fmla="*/ 75 w 822"/>
                    <a:gd name="T79" fmla="*/ 68 h 197"/>
                    <a:gd name="T80" fmla="*/ 46 w 822"/>
                    <a:gd name="T81" fmla="*/ 54 h 197"/>
                    <a:gd name="T82" fmla="*/ 16 w 822"/>
                    <a:gd name="T83" fmla="*/ 29 h 197"/>
                    <a:gd name="T84" fmla="*/ 0 w 822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2" h="197">
                      <a:moveTo>
                        <a:pt x="0" y="0"/>
                      </a:moveTo>
                      <a:lnTo>
                        <a:pt x="0" y="70"/>
                      </a:lnTo>
                      <a:lnTo>
                        <a:pt x="16" y="101"/>
                      </a:lnTo>
                      <a:lnTo>
                        <a:pt x="40" y="122"/>
                      </a:lnTo>
                      <a:lnTo>
                        <a:pt x="80" y="144"/>
                      </a:lnTo>
                      <a:lnTo>
                        <a:pt x="132" y="161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2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5" y="158"/>
                      </a:lnTo>
                      <a:lnTo>
                        <a:pt x="745" y="143"/>
                      </a:lnTo>
                      <a:lnTo>
                        <a:pt x="774" y="127"/>
                      </a:lnTo>
                      <a:lnTo>
                        <a:pt x="807" y="98"/>
                      </a:lnTo>
                      <a:lnTo>
                        <a:pt x="822" y="71"/>
                      </a:lnTo>
                      <a:lnTo>
                        <a:pt x="822" y="0"/>
                      </a:lnTo>
                      <a:lnTo>
                        <a:pt x="815" y="16"/>
                      </a:lnTo>
                      <a:lnTo>
                        <a:pt x="796" y="37"/>
                      </a:lnTo>
                      <a:lnTo>
                        <a:pt x="770" y="57"/>
                      </a:lnTo>
                      <a:lnTo>
                        <a:pt x="734" y="76"/>
                      </a:lnTo>
                      <a:lnTo>
                        <a:pt x="690" y="91"/>
                      </a:lnTo>
                      <a:lnTo>
                        <a:pt x="657" y="100"/>
                      </a:lnTo>
                      <a:lnTo>
                        <a:pt x="612" y="109"/>
                      </a:lnTo>
                      <a:lnTo>
                        <a:pt x="565" y="116"/>
                      </a:lnTo>
                      <a:lnTo>
                        <a:pt x="502" y="123"/>
                      </a:lnTo>
                      <a:lnTo>
                        <a:pt x="461" y="126"/>
                      </a:lnTo>
                      <a:lnTo>
                        <a:pt x="411" y="125"/>
                      </a:lnTo>
                      <a:lnTo>
                        <a:pt x="355" y="124"/>
                      </a:lnTo>
                      <a:lnTo>
                        <a:pt x="301" y="121"/>
                      </a:lnTo>
                      <a:lnTo>
                        <a:pt x="247" y="115"/>
                      </a:lnTo>
                      <a:lnTo>
                        <a:pt x="191" y="104"/>
                      </a:lnTo>
                      <a:lnTo>
                        <a:pt x="147" y="96"/>
                      </a:lnTo>
                      <a:lnTo>
                        <a:pt x="109" y="83"/>
                      </a:lnTo>
                      <a:lnTo>
                        <a:pt x="75" y="68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43" name="Group 81"/>
              <p:cNvGrpSpPr>
                <a:grpSpLocks/>
              </p:cNvGrpSpPr>
              <p:nvPr/>
            </p:nvGrpSpPr>
            <p:grpSpPr bwMode="auto">
              <a:xfrm>
                <a:off x="4848" y="2912"/>
                <a:ext cx="829" cy="338"/>
                <a:chOff x="4848" y="2912"/>
                <a:chExt cx="829" cy="338"/>
              </a:xfrm>
            </p:grpSpPr>
            <p:sp>
              <p:nvSpPr>
                <p:cNvPr id="8286" name="Oval 82"/>
                <p:cNvSpPr>
                  <a:spLocks noChangeArrowheads="1"/>
                </p:cNvSpPr>
                <p:nvPr/>
              </p:nvSpPr>
              <p:spPr bwMode="auto">
                <a:xfrm>
                  <a:off x="4851" y="2912"/>
                  <a:ext cx="826" cy="274"/>
                </a:xfrm>
                <a:prstGeom prst="ellipse">
                  <a:avLst/>
                </a:prstGeom>
                <a:solidFill>
                  <a:srgbClr val="676767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87" name="Freeform 83"/>
                <p:cNvSpPr>
                  <a:spLocks/>
                </p:cNvSpPr>
                <p:nvPr/>
              </p:nvSpPr>
              <p:spPr bwMode="auto">
                <a:xfrm>
                  <a:off x="4848" y="3053"/>
                  <a:ext cx="823" cy="197"/>
                </a:xfrm>
                <a:custGeom>
                  <a:avLst/>
                  <a:gdLst>
                    <a:gd name="T0" fmla="*/ 0 w 823"/>
                    <a:gd name="T1" fmla="*/ 0 h 197"/>
                    <a:gd name="T2" fmla="*/ 0 w 823"/>
                    <a:gd name="T3" fmla="*/ 69 h 197"/>
                    <a:gd name="T4" fmla="*/ 16 w 823"/>
                    <a:gd name="T5" fmla="*/ 100 h 197"/>
                    <a:gd name="T6" fmla="*/ 40 w 823"/>
                    <a:gd name="T7" fmla="*/ 122 h 197"/>
                    <a:gd name="T8" fmla="*/ 81 w 823"/>
                    <a:gd name="T9" fmla="*/ 144 h 197"/>
                    <a:gd name="T10" fmla="*/ 133 w 823"/>
                    <a:gd name="T11" fmla="*/ 161 h 197"/>
                    <a:gd name="T12" fmla="*/ 191 w 823"/>
                    <a:gd name="T13" fmla="*/ 176 h 197"/>
                    <a:gd name="T14" fmla="*/ 252 w 823"/>
                    <a:gd name="T15" fmla="*/ 187 h 197"/>
                    <a:gd name="T16" fmla="*/ 310 w 823"/>
                    <a:gd name="T17" fmla="*/ 193 h 197"/>
                    <a:gd name="T18" fmla="*/ 373 w 823"/>
                    <a:gd name="T19" fmla="*/ 196 h 197"/>
                    <a:gd name="T20" fmla="*/ 427 w 823"/>
                    <a:gd name="T21" fmla="*/ 197 h 197"/>
                    <a:gd name="T22" fmla="*/ 482 w 823"/>
                    <a:gd name="T23" fmla="*/ 196 h 197"/>
                    <a:gd name="T24" fmla="*/ 532 w 823"/>
                    <a:gd name="T25" fmla="*/ 191 h 197"/>
                    <a:gd name="T26" fmla="*/ 579 w 823"/>
                    <a:gd name="T27" fmla="*/ 185 h 197"/>
                    <a:gd name="T28" fmla="*/ 626 w 823"/>
                    <a:gd name="T29" fmla="*/ 179 h 197"/>
                    <a:gd name="T30" fmla="*/ 665 w 823"/>
                    <a:gd name="T31" fmla="*/ 170 h 197"/>
                    <a:gd name="T32" fmla="*/ 705 w 823"/>
                    <a:gd name="T33" fmla="*/ 158 h 197"/>
                    <a:gd name="T34" fmla="*/ 746 w 823"/>
                    <a:gd name="T35" fmla="*/ 143 h 197"/>
                    <a:gd name="T36" fmla="*/ 775 w 823"/>
                    <a:gd name="T37" fmla="*/ 127 h 197"/>
                    <a:gd name="T38" fmla="*/ 808 w 823"/>
                    <a:gd name="T39" fmla="*/ 97 h 197"/>
                    <a:gd name="T40" fmla="*/ 823 w 823"/>
                    <a:gd name="T41" fmla="*/ 70 h 197"/>
                    <a:gd name="T42" fmla="*/ 823 w 823"/>
                    <a:gd name="T43" fmla="*/ 0 h 197"/>
                    <a:gd name="T44" fmla="*/ 816 w 823"/>
                    <a:gd name="T45" fmla="*/ 16 h 197"/>
                    <a:gd name="T46" fmla="*/ 797 w 823"/>
                    <a:gd name="T47" fmla="*/ 37 h 197"/>
                    <a:gd name="T48" fmla="*/ 771 w 823"/>
                    <a:gd name="T49" fmla="*/ 57 h 197"/>
                    <a:gd name="T50" fmla="*/ 735 w 823"/>
                    <a:gd name="T51" fmla="*/ 75 h 197"/>
                    <a:gd name="T52" fmla="*/ 690 w 823"/>
                    <a:gd name="T53" fmla="*/ 90 h 197"/>
                    <a:gd name="T54" fmla="*/ 657 w 823"/>
                    <a:gd name="T55" fmla="*/ 99 h 197"/>
                    <a:gd name="T56" fmla="*/ 612 w 823"/>
                    <a:gd name="T57" fmla="*/ 108 h 197"/>
                    <a:gd name="T58" fmla="*/ 566 w 823"/>
                    <a:gd name="T59" fmla="*/ 116 h 197"/>
                    <a:gd name="T60" fmla="*/ 502 w 823"/>
                    <a:gd name="T61" fmla="*/ 123 h 197"/>
                    <a:gd name="T62" fmla="*/ 461 w 823"/>
                    <a:gd name="T63" fmla="*/ 126 h 197"/>
                    <a:gd name="T64" fmla="*/ 411 w 823"/>
                    <a:gd name="T65" fmla="*/ 125 h 197"/>
                    <a:gd name="T66" fmla="*/ 356 w 823"/>
                    <a:gd name="T67" fmla="*/ 124 h 197"/>
                    <a:gd name="T68" fmla="*/ 302 w 823"/>
                    <a:gd name="T69" fmla="*/ 121 h 197"/>
                    <a:gd name="T70" fmla="*/ 247 w 823"/>
                    <a:gd name="T71" fmla="*/ 115 h 197"/>
                    <a:gd name="T72" fmla="*/ 191 w 823"/>
                    <a:gd name="T73" fmla="*/ 103 h 197"/>
                    <a:gd name="T74" fmla="*/ 148 w 823"/>
                    <a:gd name="T75" fmla="*/ 95 h 197"/>
                    <a:gd name="T76" fmla="*/ 110 w 823"/>
                    <a:gd name="T77" fmla="*/ 82 h 197"/>
                    <a:gd name="T78" fmla="*/ 76 w 823"/>
                    <a:gd name="T79" fmla="*/ 67 h 197"/>
                    <a:gd name="T80" fmla="*/ 47 w 823"/>
                    <a:gd name="T81" fmla="*/ 54 h 197"/>
                    <a:gd name="T82" fmla="*/ 16 w 823"/>
                    <a:gd name="T83" fmla="*/ 29 h 197"/>
                    <a:gd name="T84" fmla="*/ 0 w 823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2"/>
                      </a:lnTo>
                      <a:lnTo>
                        <a:pt x="81" y="144"/>
                      </a:lnTo>
                      <a:lnTo>
                        <a:pt x="133" y="161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10" y="193"/>
                      </a:lnTo>
                      <a:lnTo>
                        <a:pt x="373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2" y="191"/>
                      </a:lnTo>
                      <a:lnTo>
                        <a:pt x="579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5" y="158"/>
                      </a:lnTo>
                      <a:lnTo>
                        <a:pt x="746" y="143"/>
                      </a:lnTo>
                      <a:lnTo>
                        <a:pt x="775" y="127"/>
                      </a:lnTo>
                      <a:lnTo>
                        <a:pt x="808" y="97"/>
                      </a:lnTo>
                      <a:lnTo>
                        <a:pt x="823" y="70"/>
                      </a:lnTo>
                      <a:lnTo>
                        <a:pt x="823" y="0"/>
                      </a:lnTo>
                      <a:lnTo>
                        <a:pt x="816" y="16"/>
                      </a:lnTo>
                      <a:lnTo>
                        <a:pt x="797" y="37"/>
                      </a:lnTo>
                      <a:lnTo>
                        <a:pt x="771" y="57"/>
                      </a:lnTo>
                      <a:lnTo>
                        <a:pt x="735" y="75"/>
                      </a:lnTo>
                      <a:lnTo>
                        <a:pt x="690" y="90"/>
                      </a:lnTo>
                      <a:lnTo>
                        <a:pt x="657" y="99"/>
                      </a:lnTo>
                      <a:lnTo>
                        <a:pt x="612" y="108"/>
                      </a:lnTo>
                      <a:lnTo>
                        <a:pt x="566" y="116"/>
                      </a:lnTo>
                      <a:lnTo>
                        <a:pt x="502" y="123"/>
                      </a:lnTo>
                      <a:lnTo>
                        <a:pt x="461" y="126"/>
                      </a:lnTo>
                      <a:lnTo>
                        <a:pt x="411" y="125"/>
                      </a:lnTo>
                      <a:lnTo>
                        <a:pt x="356" y="124"/>
                      </a:lnTo>
                      <a:lnTo>
                        <a:pt x="302" y="121"/>
                      </a:lnTo>
                      <a:lnTo>
                        <a:pt x="247" y="115"/>
                      </a:lnTo>
                      <a:lnTo>
                        <a:pt x="191" y="103"/>
                      </a:lnTo>
                      <a:lnTo>
                        <a:pt x="148" y="95"/>
                      </a:lnTo>
                      <a:lnTo>
                        <a:pt x="110" y="82"/>
                      </a:lnTo>
                      <a:lnTo>
                        <a:pt x="76" y="67"/>
                      </a:lnTo>
                      <a:lnTo>
                        <a:pt x="47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44" name="Group 84"/>
              <p:cNvGrpSpPr>
                <a:grpSpLocks/>
              </p:cNvGrpSpPr>
              <p:nvPr/>
            </p:nvGrpSpPr>
            <p:grpSpPr bwMode="auto">
              <a:xfrm>
                <a:off x="4808" y="2831"/>
                <a:ext cx="829" cy="338"/>
                <a:chOff x="4808" y="2831"/>
                <a:chExt cx="829" cy="338"/>
              </a:xfrm>
            </p:grpSpPr>
            <p:sp>
              <p:nvSpPr>
                <p:cNvPr id="8284" name="Oval 85"/>
                <p:cNvSpPr>
                  <a:spLocks noChangeArrowheads="1"/>
                </p:cNvSpPr>
                <p:nvPr/>
              </p:nvSpPr>
              <p:spPr bwMode="auto">
                <a:xfrm>
                  <a:off x="4811" y="2831"/>
                  <a:ext cx="826" cy="273"/>
                </a:xfrm>
                <a:prstGeom prst="ellipse">
                  <a:avLst/>
                </a:prstGeom>
                <a:solidFill>
                  <a:srgbClr val="676767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85" name="Freeform 86"/>
                <p:cNvSpPr>
                  <a:spLocks/>
                </p:cNvSpPr>
                <p:nvPr/>
              </p:nvSpPr>
              <p:spPr bwMode="auto">
                <a:xfrm>
                  <a:off x="4808" y="2972"/>
                  <a:ext cx="823" cy="197"/>
                </a:xfrm>
                <a:custGeom>
                  <a:avLst/>
                  <a:gdLst>
                    <a:gd name="T0" fmla="*/ 0 w 823"/>
                    <a:gd name="T1" fmla="*/ 0 h 197"/>
                    <a:gd name="T2" fmla="*/ 0 w 823"/>
                    <a:gd name="T3" fmla="*/ 69 h 197"/>
                    <a:gd name="T4" fmla="*/ 16 w 823"/>
                    <a:gd name="T5" fmla="*/ 100 h 197"/>
                    <a:gd name="T6" fmla="*/ 40 w 823"/>
                    <a:gd name="T7" fmla="*/ 121 h 197"/>
                    <a:gd name="T8" fmla="*/ 80 w 823"/>
                    <a:gd name="T9" fmla="*/ 143 h 197"/>
                    <a:gd name="T10" fmla="*/ 133 w 823"/>
                    <a:gd name="T11" fmla="*/ 160 h 197"/>
                    <a:gd name="T12" fmla="*/ 191 w 823"/>
                    <a:gd name="T13" fmla="*/ 175 h 197"/>
                    <a:gd name="T14" fmla="*/ 252 w 823"/>
                    <a:gd name="T15" fmla="*/ 186 h 197"/>
                    <a:gd name="T16" fmla="*/ 309 w 823"/>
                    <a:gd name="T17" fmla="*/ 192 h 197"/>
                    <a:gd name="T18" fmla="*/ 373 w 823"/>
                    <a:gd name="T19" fmla="*/ 196 h 197"/>
                    <a:gd name="T20" fmla="*/ 427 w 823"/>
                    <a:gd name="T21" fmla="*/ 197 h 197"/>
                    <a:gd name="T22" fmla="*/ 482 w 823"/>
                    <a:gd name="T23" fmla="*/ 196 h 197"/>
                    <a:gd name="T24" fmla="*/ 531 w 823"/>
                    <a:gd name="T25" fmla="*/ 190 h 197"/>
                    <a:gd name="T26" fmla="*/ 579 w 823"/>
                    <a:gd name="T27" fmla="*/ 184 h 197"/>
                    <a:gd name="T28" fmla="*/ 626 w 823"/>
                    <a:gd name="T29" fmla="*/ 178 h 197"/>
                    <a:gd name="T30" fmla="*/ 665 w 823"/>
                    <a:gd name="T31" fmla="*/ 169 h 197"/>
                    <a:gd name="T32" fmla="*/ 705 w 823"/>
                    <a:gd name="T33" fmla="*/ 157 h 197"/>
                    <a:gd name="T34" fmla="*/ 745 w 823"/>
                    <a:gd name="T35" fmla="*/ 142 h 197"/>
                    <a:gd name="T36" fmla="*/ 775 w 823"/>
                    <a:gd name="T37" fmla="*/ 126 h 197"/>
                    <a:gd name="T38" fmla="*/ 808 w 823"/>
                    <a:gd name="T39" fmla="*/ 97 h 197"/>
                    <a:gd name="T40" fmla="*/ 823 w 823"/>
                    <a:gd name="T41" fmla="*/ 70 h 197"/>
                    <a:gd name="T42" fmla="*/ 823 w 823"/>
                    <a:gd name="T43" fmla="*/ 0 h 197"/>
                    <a:gd name="T44" fmla="*/ 816 w 823"/>
                    <a:gd name="T45" fmla="*/ 16 h 197"/>
                    <a:gd name="T46" fmla="*/ 797 w 823"/>
                    <a:gd name="T47" fmla="*/ 37 h 197"/>
                    <a:gd name="T48" fmla="*/ 770 w 823"/>
                    <a:gd name="T49" fmla="*/ 57 h 197"/>
                    <a:gd name="T50" fmla="*/ 734 w 823"/>
                    <a:gd name="T51" fmla="*/ 75 h 197"/>
                    <a:gd name="T52" fmla="*/ 690 w 823"/>
                    <a:gd name="T53" fmla="*/ 90 h 197"/>
                    <a:gd name="T54" fmla="*/ 657 w 823"/>
                    <a:gd name="T55" fmla="*/ 99 h 197"/>
                    <a:gd name="T56" fmla="*/ 612 w 823"/>
                    <a:gd name="T57" fmla="*/ 108 h 197"/>
                    <a:gd name="T58" fmla="*/ 566 w 823"/>
                    <a:gd name="T59" fmla="*/ 115 h 197"/>
                    <a:gd name="T60" fmla="*/ 502 w 823"/>
                    <a:gd name="T61" fmla="*/ 122 h 197"/>
                    <a:gd name="T62" fmla="*/ 461 w 823"/>
                    <a:gd name="T63" fmla="*/ 125 h 197"/>
                    <a:gd name="T64" fmla="*/ 411 w 823"/>
                    <a:gd name="T65" fmla="*/ 124 h 197"/>
                    <a:gd name="T66" fmla="*/ 356 w 823"/>
                    <a:gd name="T67" fmla="*/ 123 h 197"/>
                    <a:gd name="T68" fmla="*/ 301 w 823"/>
                    <a:gd name="T69" fmla="*/ 120 h 197"/>
                    <a:gd name="T70" fmla="*/ 247 w 823"/>
                    <a:gd name="T71" fmla="*/ 114 h 197"/>
                    <a:gd name="T72" fmla="*/ 191 w 823"/>
                    <a:gd name="T73" fmla="*/ 103 h 197"/>
                    <a:gd name="T74" fmla="*/ 148 w 823"/>
                    <a:gd name="T75" fmla="*/ 95 h 197"/>
                    <a:gd name="T76" fmla="*/ 110 w 823"/>
                    <a:gd name="T77" fmla="*/ 82 h 197"/>
                    <a:gd name="T78" fmla="*/ 75 w 823"/>
                    <a:gd name="T79" fmla="*/ 67 h 197"/>
                    <a:gd name="T80" fmla="*/ 46 w 823"/>
                    <a:gd name="T81" fmla="*/ 54 h 197"/>
                    <a:gd name="T82" fmla="*/ 16 w 823"/>
                    <a:gd name="T83" fmla="*/ 29 h 197"/>
                    <a:gd name="T84" fmla="*/ 0 w 823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1"/>
                      </a:lnTo>
                      <a:lnTo>
                        <a:pt x="80" y="143"/>
                      </a:lnTo>
                      <a:lnTo>
                        <a:pt x="133" y="160"/>
                      </a:lnTo>
                      <a:lnTo>
                        <a:pt x="191" y="175"/>
                      </a:lnTo>
                      <a:lnTo>
                        <a:pt x="252" y="186"/>
                      </a:lnTo>
                      <a:lnTo>
                        <a:pt x="309" y="192"/>
                      </a:lnTo>
                      <a:lnTo>
                        <a:pt x="373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0"/>
                      </a:lnTo>
                      <a:lnTo>
                        <a:pt x="579" y="184"/>
                      </a:lnTo>
                      <a:lnTo>
                        <a:pt x="626" y="178"/>
                      </a:lnTo>
                      <a:lnTo>
                        <a:pt x="665" y="169"/>
                      </a:lnTo>
                      <a:lnTo>
                        <a:pt x="705" y="157"/>
                      </a:lnTo>
                      <a:lnTo>
                        <a:pt x="745" y="142"/>
                      </a:lnTo>
                      <a:lnTo>
                        <a:pt x="775" y="126"/>
                      </a:lnTo>
                      <a:lnTo>
                        <a:pt x="808" y="97"/>
                      </a:lnTo>
                      <a:lnTo>
                        <a:pt x="823" y="70"/>
                      </a:lnTo>
                      <a:lnTo>
                        <a:pt x="823" y="0"/>
                      </a:lnTo>
                      <a:lnTo>
                        <a:pt x="816" y="16"/>
                      </a:lnTo>
                      <a:lnTo>
                        <a:pt x="797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7" y="99"/>
                      </a:lnTo>
                      <a:lnTo>
                        <a:pt x="612" y="108"/>
                      </a:lnTo>
                      <a:lnTo>
                        <a:pt x="566" y="115"/>
                      </a:lnTo>
                      <a:lnTo>
                        <a:pt x="502" y="122"/>
                      </a:lnTo>
                      <a:lnTo>
                        <a:pt x="461" y="125"/>
                      </a:lnTo>
                      <a:lnTo>
                        <a:pt x="411" y="124"/>
                      </a:lnTo>
                      <a:lnTo>
                        <a:pt x="356" y="123"/>
                      </a:lnTo>
                      <a:lnTo>
                        <a:pt x="301" y="120"/>
                      </a:lnTo>
                      <a:lnTo>
                        <a:pt x="247" y="114"/>
                      </a:lnTo>
                      <a:lnTo>
                        <a:pt x="191" y="103"/>
                      </a:lnTo>
                      <a:lnTo>
                        <a:pt x="148" y="95"/>
                      </a:lnTo>
                      <a:lnTo>
                        <a:pt x="110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45" name="Group 87"/>
              <p:cNvGrpSpPr>
                <a:grpSpLocks/>
              </p:cNvGrpSpPr>
              <p:nvPr/>
            </p:nvGrpSpPr>
            <p:grpSpPr bwMode="auto">
              <a:xfrm>
                <a:off x="4768" y="2750"/>
                <a:ext cx="829" cy="337"/>
                <a:chOff x="4768" y="2750"/>
                <a:chExt cx="829" cy="337"/>
              </a:xfrm>
            </p:grpSpPr>
            <p:sp>
              <p:nvSpPr>
                <p:cNvPr id="8282" name="Oval 88"/>
                <p:cNvSpPr>
                  <a:spLocks noChangeArrowheads="1"/>
                </p:cNvSpPr>
                <p:nvPr/>
              </p:nvSpPr>
              <p:spPr bwMode="auto">
                <a:xfrm>
                  <a:off x="4771" y="2750"/>
                  <a:ext cx="826" cy="273"/>
                </a:xfrm>
                <a:prstGeom prst="ellipse">
                  <a:avLst/>
                </a:prstGeom>
                <a:solidFill>
                  <a:srgbClr val="676767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83" name="Freeform 89"/>
                <p:cNvSpPr>
                  <a:spLocks/>
                </p:cNvSpPr>
                <p:nvPr/>
              </p:nvSpPr>
              <p:spPr bwMode="auto">
                <a:xfrm>
                  <a:off x="4768" y="2890"/>
                  <a:ext cx="823" cy="197"/>
                </a:xfrm>
                <a:custGeom>
                  <a:avLst/>
                  <a:gdLst>
                    <a:gd name="T0" fmla="*/ 0 w 823"/>
                    <a:gd name="T1" fmla="*/ 0 h 197"/>
                    <a:gd name="T2" fmla="*/ 0 w 823"/>
                    <a:gd name="T3" fmla="*/ 70 h 197"/>
                    <a:gd name="T4" fmla="*/ 16 w 823"/>
                    <a:gd name="T5" fmla="*/ 101 h 197"/>
                    <a:gd name="T6" fmla="*/ 40 w 823"/>
                    <a:gd name="T7" fmla="*/ 122 h 197"/>
                    <a:gd name="T8" fmla="*/ 80 w 823"/>
                    <a:gd name="T9" fmla="*/ 144 h 197"/>
                    <a:gd name="T10" fmla="*/ 133 w 823"/>
                    <a:gd name="T11" fmla="*/ 161 h 197"/>
                    <a:gd name="T12" fmla="*/ 191 w 823"/>
                    <a:gd name="T13" fmla="*/ 176 h 197"/>
                    <a:gd name="T14" fmla="*/ 252 w 823"/>
                    <a:gd name="T15" fmla="*/ 187 h 197"/>
                    <a:gd name="T16" fmla="*/ 309 w 823"/>
                    <a:gd name="T17" fmla="*/ 193 h 197"/>
                    <a:gd name="T18" fmla="*/ 373 w 823"/>
                    <a:gd name="T19" fmla="*/ 196 h 197"/>
                    <a:gd name="T20" fmla="*/ 427 w 823"/>
                    <a:gd name="T21" fmla="*/ 197 h 197"/>
                    <a:gd name="T22" fmla="*/ 482 w 823"/>
                    <a:gd name="T23" fmla="*/ 196 h 197"/>
                    <a:gd name="T24" fmla="*/ 531 w 823"/>
                    <a:gd name="T25" fmla="*/ 191 h 197"/>
                    <a:gd name="T26" fmla="*/ 578 w 823"/>
                    <a:gd name="T27" fmla="*/ 185 h 197"/>
                    <a:gd name="T28" fmla="*/ 626 w 823"/>
                    <a:gd name="T29" fmla="*/ 179 h 197"/>
                    <a:gd name="T30" fmla="*/ 665 w 823"/>
                    <a:gd name="T31" fmla="*/ 170 h 197"/>
                    <a:gd name="T32" fmla="*/ 705 w 823"/>
                    <a:gd name="T33" fmla="*/ 158 h 197"/>
                    <a:gd name="T34" fmla="*/ 745 w 823"/>
                    <a:gd name="T35" fmla="*/ 143 h 197"/>
                    <a:gd name="T36" fmla="*/ 774 w 823"/>
                    <a:gd name="T37" fmla="*/ 127 h 197"/>
                    <a:gd name="T38" fmla="*/ 807 w 823"/>
                    <a:gd name="T39" fmla="*/ 98 h 197"/>
                    <a:gd name="T40" fmla="*/ 823 w 823"/>
                    <a:gd name="T41" fmla="*/ 71 h 197"/>
                    <a:gd name="T42" fmla="*/ 823 w 823"/>
                    <a:gd name="T43" fmla="*/ 0 h 197"/>
                    <a:gd name="T44" fmla="*/ 816 w 823"/>
                    <a:gd name="T45" fmla="*/ 16 h 197"/>
                    <a:gd name="T46" fmla="*/ 796 w 823"/>
                    <a:gd name="T47" fmla="*/ 38 h 197"/>
                    <a:gd name="T48" fmla="*/ 770 w 823"/>
                    <a:gd name="T49" fmla="*/ 58 h 197"/>
                    <a:gd name="T50" fmla="*/ 734 w 823"/>
                    <a:gd name="T51" fmla="*/ 76 h 197"/>
                    <a:gd name="T52" fmla="*/ 690 w 823"/>
                    <a:gd name="T53" fmla="*/ 91 h 197"/>
                    <a:gd name="T54" fmla="*/ 657 w 823"/>
                    <a:gd name="T55" fmla="*/ 100 h 197"/>
                    <a:gd name="T56" fmla="*/ 612 w 823"/>
                    <a:gd name="T57" fmla="*/ 109 h 197"/>
                    <a:gd name="T58" fmla="*/ 565 w 823"/>
                    <a:gd name="T59" fmla="*/ 116 h 197"/>
                    <a:gd name="T60" fmla="*/ 502 w 823"/>
                    <a:gd name="T61" fmla="*/ 123 h 197"/>
                    <a:gd name="T62" fmla="*/ 461 w 823"/>
                    <a:gd name="T63" fmla="*/ 126 h 197"/>
                    <a:gd name="T64" fmla="*/ 411 w 823"/>
                    <a:gd name="T65" fmla="*/ 125 h 197"/>
                    <a:gd name="T66" fmla="*/ 356 w 823"/>
                    <a:gd name="T67" fmla="*/ 124 h 197"/>
                    <a:gd name="T68" fmla="*/ 301 w 823"/>
                    <a:gd name="T69" fmla="*/ 121 h 197"/>
                    <a:gd name="T70" fmla="*/ 247 w 823"/>
                    <a:gd name="T71" fmla="*/ 115 h 197"/>
                    <a:gd name="T72" fmla="*/ 191 w 823"/>
                    <a:gd name="T73" fmla="*/ 104 h 197"/>
                    <a:gd name="T74" fmla="*/ 148 w 823"/>
                    <a:gd name="T75" fmla="*/ 96 h 197"/>
                    <a:gd name="T76" fmla="*/ 109 w 823"/>
                    <a:gd name="T77" fmla="*/ 83 h 197"/>
                    <a:gd name="T78" fmla="*/ 75 w 823"/>
                    <a:gd name="T79" fmla="*/ 68 h 197"/>
                    <a:gd name="T80" fmla="*/ 46 w 823"/>
                    <a:gd name="T81" fmla="*/ 55 h 197"/>
                    <a:gd name="T82" fmla="*/ 16 w 823"/>
                    <a:gd name="T83" fmla="*/ 29 h 197"/>
                    <a:gd name="T84" fmla="*/ 0 w 823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7">
                      <a:moveTo>
                        <a:pt x="0" y="0"/>
                      </a:moveTo>
                      <a:lnTo>
                        <a:pt x="0" y="70"/>
                      </a:lnTo>
                      <a:lnTo>
                        <a:pt x="16" y="101"/>
                      </a:lnTo>
                      <a:lnTo>
                        <a:pt x="40" y="122"/>
                      </a:lnTo>
                      <a:lnTo>
                        <a:pt x="80" y="144"/>
                      </a:lnTo>
                      <a:lnTo>
                        <a:pt x="133" y="161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3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5" y="158"/>
                      </a:lnTo>
                      <a:lnTo>
                        <a:pt x="745" y="143"/>
                      </a:lnTo>
                      <a:lnTo>
                        <a:pt x="774" y="127"/>
                      </a:lnTo>
                      <a:lnTo>
                        <a:pt x="807" y="98"/>
                      </a:lnTo>
                      <a:lnTo>
                        <a:pt x="823" y="71"/>
                      </a:lnTo>
                      <a:lnTo>
                        <a:pt x="823" y="0"/>
                      </a:lnTo>
                      <a:lnTo>
                        <a:pt x="816" y="16"/>
                      </a:lnTo>
                      <a:lnTo>
                        <a:pt x="796" y="38"/>
                      </a:lnTo>
                      <a:lnTo>
                        <a:pt x="770" y="58"/>
                      </a:lnTo>
                      <a:lnTo>
                        <a:pt x="734" y="76"/>
                      </a:lnTo>
                      <a:lnTo>
                        <a:pt x="690" y="91"/>
                      </a:lnTo>
                      <a:lnTo>
                        <a:pt x="657" y="100"/>
                      </a:lnTo>
                      <a:lnTo>
                        <a:pt x="612" y="109"/>
                      </a:lnTo>
                      <a:lnTo>
                        <a:pt x="565" y="116"/>
                      </a:lnTo>
                      <a:lnTo>
                        <a:pt x="502" y="123"/>
                      </a:lnTo>
                      <a:lnTo>
                        <a:pt x="461" y="126"/>
                      </a:lnTo>
                      <a:lnTo>
                        <a:pt x="411" y="125"/>
                      </a:lnTo>
                      <a:lnTo>
                        <a:pt x="356" y="124"/>
                      </a:lnTo>
                      <a:lnTo>
                        <a:pt x="301" y="121"/>
                      </a:lnTo>
                      <a:lnTo>
                        <a:pt x="247" y="115"/>
                      </a:lnTo>
                      <a:lnTo>
                        <a:pt x="191" y="104"/>
                      </a:lnTo>
                      <a:lnTo>
                        <a:pt x="148" y="96"/>
                      </a:lnTo>
                      <a:lnTo>
                        <a:pt x="109" y="83"/>
                      </a:lnTo>
                      <a:lnTo>
                        <a:pt x="75" y="68"/>
                      </a:lnTo>
                      <a:lnTo>
                        <a:pt x="46" y="55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46" name="Group 90"/>
              <p:cNvGrpSpPr>
                <a:grpSpLocks/>
              </p:cNvGrpSpPr>
              <p:nvPr/>
            </p:nvGrpSpPr>
            <p:grpSpPr bwMode="auto">
              <a:xfrm>
                <a:off x="4736" y="2659"/>
                <a:ext cx="828" cy="338"/>
                <a:chOff x="4736" y="2659"/>
                <a:chExt cx="828" cy="338"/>
              </a:xfrm>
            </p:grpSpPr>
            <p:sp>
              <p:nvSpPr>
                <p:cNvPr id="8280" name="Oval 91"/>
                <p:cNvSpPr>
                  <a:spLocks noChangeArrowheads="1"/>
                </p:cNvSpPr>
                <p:nvPr/>
              </p:nvSpPr>
              <p:spPr bwMode="auto">
                <a:xfrm>
                  <a:off x="4739" y="2659"/>
                  <a:ext cx="825" cy="274"/>
                </a:xfrm>
                <a:prstGeom prst="ellipse">
                  <a:avLst/>
                </a:prstGeom>
                <a:solidFill>
                  <a:srgbClr val="676767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81" name="Freeform 92"/>
                <p:cNvSpPr>
                  <a:spLocks/>
                </p:cNvSpPr>
                <p:nvPr/>
              </p:nvSpPr>
              <p:spPr bwMode="auto">
                <a:xfrm>
                  <a:off x="4736" y="2800"/>
                  <a:ext cx="822" cy="197"/>
                </a:xfrm>
                <a:custGeom>
                  <a:avLst/>
                  <a:gdLst>
                    <a:gd name="T0" fmla="*/ 0 w 822"/>
                    <a:gd name="T1" fmla="*/ 0 h 197"/>
                    <a:gd name="T2" fmla="*/ 0 w 822"/>
                    <a:gd name="T3" fmla="*/ 69 h 197"/>
                    <a:gd name="T4" fmla="*/ 16 w 822"/>
                    <a:gd name="T5" fmla="*/ 100 h 197"/>
                    <a:gd name="T6" fmla="*/ 40 w 822"/>
                    <a:gd name="T7" fmla="*/ 122 h 197"/>
                    <a:gd name="T8" fmla="*/ 80 w 822"/>
                    <a:gd name="T9" fmla="*/ 144 h 197"/>
                    <a:gd name="T10" fmla="*/ 132 w 822"/>
                    <a:gd name="T11" fmla="*/ 161 h 197"/>
                    <a:gd name="T12" fmla="*/ 191 w 822"/>
                    <a:gd name="T13" fmla="*/ 176 h 197"/>
                    <a:gd name="T14" fmla="*/ 252 w 822"/>
                    <a:gd name="T15" fmla="*/ 187 h 197"/>
                    <a:gd name="T16" fmla="*/ 309 w 822"/>
                    <a:gd name="T17" fmla="*/ 193 h 197"/>
                    <a:gd name="T18" fmla="*/ 372 w 822"/>
                    <a:gd name="T19" fmla="*/ 196 h 197"/>
                    <a:gd name="T20" fmla="*/ 427 w 822"/>
                    <a:gd name="T21" fmla="*/ 197 h 197"/>
                    <a:gd name="T22" fmla="*/ 482 w 822"/>
                    <a:gd name="T23" fmla="*/ 196 h 197"/>
                    <a:gd name="T24" fmla="*/ 531 w 822"/>
                    <a:gd name="T25" fmla="*/ 191 h 197"/>
                    <a:gd name="T26" fmla="*/ 578 w 822"/>
                    <a:gd name="T27" fmla="*/ 185 h 197"/>
                    <a:gd name="T28" fmla="*/ 626 w 822"/>
                    <a:gd name="T29" fmla="*/ 179 h 197"/>
                    <a:gd name="T30" fmla="*/ 665 w 822"/>
                    <a:gd name="T31" fmla="*/ 170 h 197"/>
                    <a:gd name="T32" fmla="*/ 705 w 822"/>
                    <a:gd name="T33" fmla="*/ 158 h 197"/>
                    <a:gd name="T34" fmla="*/ 745 w 822"/>
                    <a:gd name="T35" fmla="*/ 143 h 197"/>
                    <a:gd name="T36" fmla="*/ 774 w 822"/>
                    <a:gd name="T37" fmla="*/ 127 h 197"/>
                    <a:gd name="T38" fmla="*/ 807 w 822"/>
                    <a:gd name="T39" fmla="*/ 97 h 197"/>
                    <a:gd name="T40" fmla="*/ 822 w 822"/>
                    <a:gd name="T41" fmla="*/ 70 h 197"/>
                    <a:gd name="T42" fmla="*/ 822 w 822"/>
                    <a:gd name="T43" fmla="*/ 0 h 197"/>
                    <a:gd name="T44" fmla="*/ 815 w 822"/>
                    <a:gd name="T45" fmla="*/ 16 h 197"/>
                    <a:gd name="T46" fmla="*/ 796 w 822"/>
                    <a:gd name="T47" fmla="*/ 37 h 197"/>
                    <a:gd name="T48" fmla="*/ 770 w 822"/>
                    <a:gd name="T49" fmla="*/ 57 h 197"/>
                    <a:gd name="T50" fmla="*/ 734 w 822"/>
                    <a:gd name="T51" fmla="*/ 75 h 197"/>
                    <a:gd name="T52" fmla="*/ 690 w 822"/>
                    <a:gd name="T53" fmla="*/ 90 h 197"/>
                    <a:gd name="T54" fmla="*/ 657 w 822"/>
                    <a:gd name="T55" fmla="*/ 99 h 197"/>
                    <a:gd name="T56" fmla="*/ 611 w 822"/>
                    <a:gd name="T57" fmla="*/ 108 h 197"/>
                    <a:gd name="T58" fmla="*/ 565 w 822"/>
                    <a:gd name="T59" fmla="*/ 115 h 197"/>
                    <a:gd name="T60" fmla="*/ 502 w 822"/>
                    <a:gd name="T61" fmla="*/ 123 h 197"/>
                    <a:gd name="T62" fmla="*/ 461 w 822"/>
                    <a:gd name="T63" fmla="*/ 126 h 197"/>
                    <a:gd name="T64" fmla="*/ 411 w 822"/>
                    <a:gd name="T65" fmla="*/ 125 h 197"/>
                    <a:gd name="T66" fmla="*/ 355 w 822"/>
                    <a:gd name="T67" fmla="*/ 124 h 197"/>
                    <a:gd name="T68" fmla="*/ 301 w 822"/>
                    <a:gd name="T69" fmla="*/ 120 h 197"/>
                    <a:gd name="T70" fmla="*/ 247 w 822"/>
                    <a:gd name="T71" fmla="*/ 114 h 197"/>
                    <a:gd name="T72" fmla="*/ 191 w 822"/>
                    <a:gd name="T73" fmla="*/ 103 h 197"/>
                    <a:gd name="T74" fmla="*/ 147 w 822"/>
                    <a:gd name="T75" fmla="*/ 95 h 197"/>
                    <a:gd name="T76" fmla="*/ 109 w 822"/>
                    <a:gd name="T77" fmla="*/ 82 h 197"/>
                    <a:gd name="T78" fmla="*/ 75 w 822"/>
                    <a:gd name="T79" fmla="*/ 67 h 197"/>
                    <a:gd name="T80" fmla="*/ 46 w 822"/>
                    <a:gd name="T81" fmla="*/ 54 h 197"/>
                    <a:gd name="T82" fmla="*/ 16 w 822"/>
                    <a:gd name="T83" fmla="*/ 29 h 197"/>
                    <a:gd name="T84" fmla="*/ 0 w 822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2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2"/>
                      </a:lnTo>
                      <a:lnTo>
                        <a:pt x="80" y="144"/>
                      </a:lnTo>
                      <a:lnTo>
                        <a:pt x="132" y="161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2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5" y="158"/>
                      </a:lnTo>
                      <a:lnTo>
                        <a:pt x="745" y="143"/>
                      </a:lnTo>
                      <a:lnTo>
                        <a:pt x="774" y="127"/>
                      </a:lnTo>
                      <a:lnTo>
                        <a:pt x="807" y="97"/>
                      </a:lnTo>
                      <a:lnTo>
                        <a:pt x="822" y="70"/>
                      </a:lnTo>
                      <a:lnTo>
                        <a:pt x="822" y="0"/>
                      </a:lnTo>
                      <a:lnTo>
                        <a:pt x="815" y="16"/>
                      </a:lnTo>
                      <a:lnTo>
                        <a:pt x="796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7" y="99"/>
                      </a:lnTo>
                      <a:lnTo>
                        <a:pt x="611" y="108"/>
                      </a:lnTo>
                      <a:lnTo>
                        <a:pt x="565" y="115"/>
                      </a:lnTo>
                      <a:lnTo>
                        <a:pt x="502" y="123"/>
                      </a:lnTo>
                      <a:lnTo>
                        <a:pt x="461" y="126"/>
                      </a:lnTo>
                      <a:lnTo>
                        <a:pt x="411" y="125"/>
                      </a:lnTo>
                      <a:lnTo>
                        <a:pt x="355" y="124"/>
                      </a:lnTo>
                      <a:lnTo>
                        <a:pt x="301" y="120"/>
                      </a:lnTo>
                      <a:lnTo>
                        <a:pt x="247" y="114"/>
                      </a:lnTo>
                      <a:lnTo>
                        <a:pt x="191" y="103"/>
                      </a:lnTo>
                      <a:lnTo>
                        <a:pt x="147" y="95"/>
                      </a:lnTo>
                      <a:lnTo>
                        <a:pt x="109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47" name="Group 93"/>
              <p:cNvGrpSpPr>
                <a:grpSpLocks/>
              </p:cNvGrpSpPr>
              <p:nvPr/>
            </p:nvGrpSpPr>
            <p:grpSpPr bwMode="auto">
              <a:xfrm>
                <a:off x="4808" y="2596"/>
                <a:ext cx="829" cy="338"/>
                <a:chOff x="4808" y="2596"/>
                <a:chExt cx="829" cy="338"/>
              </a:xfrm>
            </p:grpSpPr>
            <p:sp>
              <p:nvSpPr>
                <p:cNvPr id="8278" name="Oval 94"/>
                <p:cNvSpPr>
                  <a:spLocks noChangeArrowheads="1"/>
                </p:cNvSpPr>
                <p:nvPr/>
              </p:nvSpPr>
              <p:spPr bwMode="auto">
                <a:xfrm>
                  <a:off x="4811" y="2596"/>
                  <a:ext cx="826" cy="273"/>
                </a:xfrm>
                <a:prstGeom prst="ellipse">
                  <a:avLst/>
                </a:prstGeom>
                <a:solidFill>
                  <a:srgbClr val="676767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79" name="Freeform 95"/>
                <p:cNvSpPr>
                  <a:spLocks/>
                </p:cNvSpPr>
                <p:nvPr/>
              </p:nvSpPr>
              <p:spPr bwMode="auto">
                <a:xfrm>
                  <a:off x="4808" y="2737"/>
                  <a:ext cx="823" cy="197"/>
                </a:xfrm>
                <a:custGeom>
                  <a:avLst/>
                  <a:gdLst>
                    <a:gd name="T0" fmla="*/ 0 w 823"/>
                    <a:gd name="T1" fmla="*/ 0 h 197"/>
                    <a:gd name="T2" fmla="*/ 0 w 823"/>
                    <a:gd name="T3" fmla="*/ 69 h 197"/>
                    <a:gd name="T4" fmla="*/ 16 w 823"/>
                    <a:gd name="T5" fmla="*/ 100 h 197"/>
                    <a:gd name="T6" fmla="*/ 40 w 823"/>
                    <a:gd name="T7" fmla="*/ 121 h 197"/>
                    <a:gd name="T8" fmla="*/ 80 w 823"/>
                    <a:gd name="T9" fmla="*/ 143 h 197"/>
                    <a:gd name="T10" fmla="*/ 133 w 823"/>
                    <a:gd name="T11" fmla="*/ 160 h 197"/>
                    <a:gd name="T12" fmla="*/ 191 w 823"/>
                    <a:gd name="T13" fmla="*/ 175 h 197"/>
                    <a:gd name="T14" fmla="*/ 252 w 823"/>
                    <a:gd name="T15" fmla="*/ 187 h 197"/>
                    <a:gd name="T16" fmla="*/ 309 w 823"/>
                    <a:gd name="T17" fmla="*/ 193 h 197"/>
                    <a:gd name="T18" fmla="*/ 373 w 823"/>
                    <a:gd name="T19" fmla="*/ 196 h 197"/>
                    <a:gd name="T20" fmla="*/ 427 w 823"/>
                    <a:gd name="T21" fmla="*/ 197 h 197"/>
                    <a:gd name="T22" fmla="*/ 482 w 823"/>
                    <a:gd name="T23" fmla="*/ 196 h 197"/>
                    <a:gd name="T24" fmla="*/ 531 w 823"/>
                    <a:gd name="T25" fmla="*/ 191 h 197"/>
                    <a:gd name="T26" fmla="*/ 579 w 823"/>
                    <a:gd name="T27" fmla="*/ 185 h 197"/>
                    <a:gd name="T28" fmla="*/ 626 w 823"/>
                    <a:gd name="T29" fmla="*/ 178 h 197"/>
                    <a:gd name="T30" fmla="*/ 665 w 823"/>
                    <a:gd name="T31" fmla="*/ 169 h 197"/>
                    <a:gd name="T32" fmla="*/ 705 w 823"/>
                    <a:gd name="T33" fmla="*/ 157 h 197"/>
                    <a:gd name="T34" fmla="*/ 745 w 823"/>
                    <a:gd name="T35" fmla="*/ 142 h 197"/>
                    <a:gd name="T36" fmla="*/ 775 w 823"/>
                    <a:gd name="T37" fmla="*/ 126 h 197"/>
                    <a:gd name="T38" fmla="*/ 808 w 823"/>
                    <a:gd name="T39" fmla="*/ 97 h 197"/>
                    <a:gd name="T40" fmla="*/ 823 w 823"/>
                    <a:gd name="T41" fmla="*/ 70 h 197"/>
                    <a:gd name="T42" fmla="*/ 823 w 823"/>
                    <a:gd name="T43" fmla="*/ 0 h 197"/>
                    <a:gd name="T44" fmla="*/ 816 w 823"/>
                    <a:gd name="T45" fmla="*/ 16 h 197"/>
                    <a:gd name="T46" fmla="*/ 797 w 823"/>
                    <a:gd name="T47" fmla="*/ 37 h 197"/>
                    <a:gd name="T48" fmla="*/ 770 w 823"/>
                    <a:gd name="T49" fmla="*/ 57 h 197"/>
                    <a:gd name="T50" fmla="*/ 734 w 823"/>
                    <a:gd name="T51" fmla="*/ 75 h 197"/>
                    <a:gd name="T52" fmla="*/ 690 w 823"/>
                    <a:gd name="T53" fmla="*/ 90 h 197"/>
                    <a:gd name="T54" fmla="*/ 657 w 823"/>
                    <a:gd name="T55" fmla="*/ 99 h 197"/>
                    <a:gd name="T56" fmla="*/ 612 w 823"/>
                    <a:gd name="T57" fmla="*/ 108 h 197"/>
                    <a:gd name="T58" fmla="*/ 566 w 823"/>
                    <a:gd name="T59" fmla="*/ 115 h 197"/>
                    <a:gd name="T60" fmla="*/ 502 w 823"/>
                    <a:gd name="T61" fmla="*/ 122 h 197"/>
                    <a:gd name="T62" fmla="*/ 461 w 823"/>
                    <a:gd name="T63" fmla="*/ 125 h 197"/>
                    <a:gd name="T64" fmla="*/ 411 w 823"/>
                    <a:gd name="T65" fmla="*/ 124 h 197"/>
                    <a:gd name="T66" fmla="*/ 356 w 823"/>
                    <a:gd name="T67" fmla="*/ 123 h 197"/>
                    <a:gd name="T68" fmla="*/ 301 w 823"/>
                    <a:gd name="T69" fmla="*/ 120 h 197"/>
                    <a:gd name="T70" fmla="*/ 247 w 823"/>
                    <a:gd name="T71" fmla="*/ 114 h 197"/>
                    <a:gd name="T72" fmla="*/ 191 w 823"/>
                    <a:gd name="T73" fmla="*/ 103 h 197"/>
                    <a:gd name="T74" fmla="*/ 148 w 823"/>
                    <a:gd name="T75" fmla="*/ 95 h 197"/>
                    <a:gd name="T76" fmla="*/ 110 w 823"/>
                    <a:gd name="T77" fmla="*/ 82 h 197"/>
                    <a:gd name="T78" fmla="*/ 75 w 823"/>
                    <a:gd name="T79" fmla="*/ 67 h 197"/>
                    <a:gd name="T80" fmla="*/ 46 w 823"/>
                    <a:gd name="T81" fmla="*/ 54 h 197"/>
                    <a:gd name="T82" fmla="*/ 16 w 823"/>
                    <a:gd name="T83" fmla="*/ 29 h 197"/>
                    <a:gd name="T84" fmla="*/ 0 w 823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1"/>
                      </a:lnTo>
                      <a:lnTo>
                        <a:pt x="80" y="143"/>
                      </a:lnTo>
                      <a:lnTo>
                        <a:pt x="133" y="160"/>
                      </a:lnTo>
                      <a:lnTo>
                        <a:pt x="191" y="175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3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9" y="185"/>
                      </a:lnTo>
                      <a:lnTo>
                        <a:pt x="626" y="178"/>
                      </a:lnTo>
                      <a:lnTo>
                        <a:pt x="665" y="169"/>
                      </a:lnTo>
                      <a:lnTo>
                        <a:pt x="705" y="157"/>
                      </a:lnTo>
                      <a:lnTo>
                        <a:pt x="745" y="142"/>
                      </a:lnTo>
                      <a:lnTo>
                        <a:pt x="775" y="126"/>
                      </a:lnTo>
                      <a:lnTo>
                        <a:pt x="808" y="97"/>
                      </a:lnTo>
                      <a:lnTo>
                        <a:pt x="823" y="70"/>
                      </a:lnTo>
                      <a:lnTo>
                        <a:pt x="823" y="0"/>
                      </a:lnTo>
                      <a:lnTo>
                        <a:pt x="816" y="16"/>
                      </a:lnTo>
                      <a:lnTo>
                        <a:pt x="797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7" y="99"/>
                      </a:lnTo>
                      <a:lnTo>
                        <a:pt x="612" y="108"/>
                      </a:lnTo>
                      <a:lnTo>
                        <a:pt x="566" y="115"/>
                      </a:lnTo>
                      <a:lnTo>
                        <a:pt x="502" y="122"/>
                      </a:lnTo>
                      <a:lnTo>
                        <a:pt x="461" y="125"/>
                      </a:lnTo>
                      <a:lnTo>
                        <a:pt x="411" y="124"/>
                      </a:lnTo>
                      <a:lnTo>
                        <a:pt x="356" y="123"/>
                      </a:lnTo>
                      <a:lnTo>
                        <a:pt x="301" y="120"/>
                      </a:lnTo>
                      <a:lnTo>
                        <a:pt x="247" y="114"/>
                      </a:lnTo>
                      <a:lnTo>
                        <a:pt x="191" y="103"/>
                      </a:lnTo>
                      <a:lnTo>
                        <a:pt x="148" y="95"/>
                      </a:lnTo>
                      <a:lnTo>
                        <a:pt x="110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48" name="Group 96"/>
              <p:cNvGrpSpPr>
                <a:grpSpLocks/>
              </p:cNvGrpSpPr>
              <p:nvPr/>
            </p:nvGrpSpPr>
            <p:grpSpPr bwMode="auto">
              <a:xfrm>
                <a:off x="4760" y="2515"/>
                <a:ext cx="829" cy="337"/>
                <a:chOff x="4760" y="2515"/>
                <a:chExt cx="829" cy="337"/>
              </a:xfrm>
            </p:grpSpPr>
            <p:sp>
              <p:nvSpPr>
                <p:cNvPr id="8276" name="Oval 97"/>
                <p:cNvSpPr>
                  <a:spLocks noChangeArrowheads="1"/>
                </p:cNvSpPr>
                <p:nvPr/>
              </p:nvSpPr>
              <p:spPr bwMode="auto">
                <a:xfrm>
                  <a:off x="4763" y="2515"/>
                  <a:ext cx="826" cy="273"/>
                </a:xfrm>
                <a:prstGeom prst="ellipse">
                  <a:avLst/>
                </a:prstGeom>
                <a:solidFill>
                  <a:srgbClr val="676767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77" name="Freeform 98"/>
                <p:cNvSpPr>
                  <a:spLocks/>
                </p:cNvSpPr>
                <p:nvPr/>
              </p:nvSpPr>
              <p:spPr bwMode="auto">
                <a:xfrm>
                  <a:off x="4760" y="2655"/>
                  <a:ext cx="823" cy="197"/>
                </a:xfrm>
                <a:custGeom>
                  <a:avLst/>
                  <a:gdLst>
                    <a:gd name="T0" fmla="*/ 0 w 823"/>
                    <a:gd name="T1" fmla="*/ 0 h 197"/>
                    <a:gd name="T2" fmla="*/ 0 w 823"/>
                    <a:gd name="T3" fmla="*/ 70 h 197"/>
                    <a:gd name="T4" fmla="*/ 16 w 823"/>
                    <a:gd name="T5" fmla="*/ 101 h 197"/>
                    <a:gd name="T6" fmla="*/ 40 w 823"/>
                    <a:gd name="T7" fmla="*/ 122 h 197"/>
                    <a:gd name="T8" fmla="*/ 80 w 823"/>
                    <a:gd name="T9" fmla="*/ 144 h 197"/>
                    <a:gd name="T10" fmla="*/ 132 w 823"/>
                    <a:gd name="T11" fmla="*/ 161 h 197"/>
                    <a:gd name="T12" fmla="*/ 191 w 823"/>
                    <a:gd name="T13" fmla="*/ 176 h 197"/>
                    <a:gd name="T14" fmla="*/ 252 w 823"/>
                    <a:gd name="T15" fmla="*/ 187 h 197"/>
                    <a:gd name="T16" fmla="*/ 309 w 823"/>
                    <a:gd name="T17" fmla="*/ 193 h 197"/>
                    <a:gd name="T18" fmla="*/ 373 w 823"/>
                    <a:gd name="T19" fmla="*/ 196 h 197"/>
                    <a:gd name="T20" fmla="*/ 427 w 823"/>
                    <a:gd name="T21" fmla="*/ 197 h 197"/>
                    <a:gd name="T22" fmla="*/ 482 w 823"/>
                    <a:gd name="T23" fmla="*/ 196 h 197"/>
                    <a:gd name="T24" fmla="*/ 531 w 823"/>
                    <a:gd name="T25" fmla="*/ 191 h 197"/>
                    <a:gd name="T26" fmla="*/ 578 w 823"/>
                    <a:gd name="T27" fmla="*/ 185 h 197"/>
                    <a:gd name="T28" fmla="*/ 626 w 823"/>
                    <a:gd name="T29" fmla="*/ 179 h 197"/>
                    <a:gd name="T30" fmla="*/ 665 w 823"/>
                    <a:gd name="T31" fmla="*/ 170 h 197"/>
                    <a:gd name="T32" fmla="*/ 705 w 823"/>
                    <a:gd name="T33" fmla="*/ 158 h 197"/>
                    <a:gd name="T34" fmla="*/ 745 w 823"/>
                    <a:gd name="T35" fmla="*/ 143 h 197"/>
                    <a:gd name="T36" fmla="*/ 774 w 823"/>
                    <a:gd name="T37" fmla="*/ 127 h 197"/>
                    <a:gd name="T38" fmla="*/ 807 w 823"/>
                    <a:gd name="T39" fmla="*/ 98 h 197"/>
                    <a:gd name="T40" fmla="*/ 823 w 823"/>
                    <a:gd name="T41" fmla="*/ 71 h 197"/>
                    <a:gd name="T42" fmla="*/ 823 w 823"/>
                    <a:gd name="T43" fmla="*/ 0 h 197"/>
                    <a:gd name="T44" fmla="*/ 815 w 823"/>
                    <a:gd name="T45" fmla="*/ 16 h 197"/>
                    <a:gd name="T46" fmla="*/ 796 w 823"/>
                    <a:gd name="T47" fmla="*/ 38 h 197"/>
                    <a:gd name="T48" fmla="*/ 770 w 823"/>
                    <a:gd name="T49" fmla="*/ 58 h 197"/>
                    <a:gd name="T50" fmla="*/ 734 w 823"/>
                    <a:gd name="T51" fmla="*/ 76 h 197"/>
                    <a:gd name="T52" fmla="*/ 690 w 823"/>
                    <a:gd name="T53" fmla="*/ 91 h 197"/>
                    <a:gd name="T54" fmla="*/ 657 w 823"/>
                    <a:gd name="T55" fmla="*/ 100 h 197"/>
                    <a:gd name="T56" fmla="*/ 612 w 823"/>
                    <a:gd name="T57" fmla="*/ 109 h 197"/>
                    <a:gd name="T58" fmla="*/ 565 w 823"/>
                    <a:gd name="T59" fmla="*/ 116 h 197"/>
                    <a:gd name="T60" fmla="*/ 502 w 823"/>
                    <a:gd name="T61" fmla="*/ 123 h 197"/>
                    <a:gd name="T62" fmla="*/ 461 w 823"/>
                    <a:gd name="T63" fmla="*/ 126 h 197"/>
                    <a:gd name="T64" fmla="*/ 411 w 823"/>
                    <a:gd name="T65" fmla="*/ 125 h 197"/>
                    <a:gd name="T66" fmla="*/ 355 w 823"/>
                    <a:gd name="T67" fmla="*/ 124 h 197"/>
                    <a:gd name="T68" fmla="*/ 301 w 823"/>
                    <a:gd name="T69" fmla="*/ 121 h 197"/>
                    <a:gd name="T70" fmla="*/ 247 w 823"/>
                    <a:gd name="T71" fmla="*/ 115 h 197"/>
                    <a:gd name="T72" fmla="*/ 191 w 823"/>
                    <a:gd name="T73" fmla="*/ 104 h 197"/>
                    <a:gd name="T74" fmla="*/ 148 w 823"/>
                    <a:gd name="T75" fmla="*/ 96 h 197"/>
                    <a:gd name="T76" fmla="*/ 109 w 823"/>
                    <a:gd name="T77" fmla="*/ 83 h 197"/>
                    <a:gd name="T78" fmla="*/ 75 w 823"/>
                    <a:gd name="T79" fmla="*/ 68 h 197"/>
                    <a:gd name="T80" fmla="*/ 46 w 823"/>
                    <a:gd name="T81" fmla="*/ 55 h 197"/>
                    <a:gd name="T82" fmla="*/ 16 w 823"/>
                    <a:gd name="T83" fmla="*/ 30 h 197"/>
                    <a:gd name="T84" fmla="*/ 0 w 823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7">
                      <a:moveTo>
                        <a:pt x="0" y="0"/>
                      </a:moveTo>
                      <a:lnTo>
                        <a:pt x="0" y="70"/>
                      </a:lnTo>
                      <a:lnTo>
                        <a:pt x="16" y="101"/>
                      </a:lnTo>
                      <a:lnTo>
                        <a:pt x="40" y="122"/>
                      </a:lnTo>
                      <a:lnTo>
                        <a:pt x="80" y="144"/>
                      </a:lnTo>
                      <a:lnTo>
                        <a:pt x="132" y="161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3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5" y="158"/>
                      </a:lnTo>
                      <a:lnTo>
                        <a:pt x="745" y="143"/>
                      </a:lnTo>
                      <a:lnTo>
                        <a:pt x="774" y="127"/>
                      </a:lnTo>
                      <a:lnTo>
                        <a:pt x="807" y="98"/>
                      </a:lnTo>
                      <a:lnTo>
                        <a:pt x="823" y="71"/>
                      </a:lnTo>
                      <a:lnTo>
                        <a:pt x="823" y="0"/>
                      </a:lnTo>
                      <a:lnTo>
                        <a:pt x="815" y="16"/>
                      </a:lnTo>
                      <a:lnTo>
                        <a:pt x="796" y="38"/>
                      </a:lnTo>
                      <a:lnTo>
                        <a:pt x="770" y="58"/>
                      </a:lnTo>
                      <a:lnTo>
                        <a:pt x="734" y="76"/>
                      </a:lnTo>
                      <a:lnTo>
                        <a:pt x="690" y="91"/>
                      </a:lnTo>
                      <a:lnTo>
                        <a:pt x="657" y="100"/>
                      </a:lnTo>
                      <a:lnTo>
                        <a:pt x="612" y="109"/>
                      </a:lnTo>
                      <a:lnTo>
                        <a:pt x="565" y="116"/>
                      </a:lnTo>
                      <a:lnTo>
                        <a:pt x="502" y="123"/>
                      </a:lnTo>
                      <a:lnTo>
                        <a:pt x="461" y="126"/>
                      </a:lnTo>
                      <a:lnTo>
                        <a:pt x="411" y="125"/>
                      </a:lnTo>
                      <a:lnTo>
                        <a:pt x="355" y="124"/>
                      </a:lnTo>
                      <a:lnTo>
                        <a:pt x="301" y="121"/>
                      </a:lnTo>
                      <a:lnTo>
                        <a:pt x="247" y="115"/>
                      </a:lnTo>
                      <a:lnTo>
                        <a:pt x="191" y="104"/>
                      </a:lnTo>
                      <a:lnTo>
                        <a:pt x="148" y="96"/>
                      </a:lnTo>
                      <a:lnTo>
                        <a:pt x="109" y="83"/>
                      </a:lnTo>
                      <a:lnTo>
                        <a:pt x="75" y="68"/>
                      </a:lnTo>
                      <a:lnTo>
                        <a:pt x="46" y="55"/>
                      </a:lnTo>
                      <a:lnTo>
                        <a:pt x="16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49" name="Group 99"/>
              <p:cNvGrpSpPr>
                <a:grpSpLocks/>
              </p:cNvGrpSpPr>
              <p:nvPr/>
            </p:nvGrpSpPr>
            <p:grpSpPr bwMode="auto">
              <a:xfrm>
                <a:off x="4696" y="2433"/>
                <a:ext cx="828" cy="338"/>
                <a:chOff x="4696" y="2433"/>
                <a:chExt cx="828" cy="338"/>
              </a:xfrm>
            </p:grpSpPr>
            <p:sp>
              <p:nvSpPr>
                <p:cNvPr id="8274" name="Oval 100"/>
                <p:cNvSpPr>
                  <a:spLocks noChangeArrowheads="1"/>
                </p:cNvSpPr>
                <p:nvPr/>
              </p:nvSpPr>
              <p:spPr bwMode="auto">
                <a:xfrm>
                  <a:off x="4699" y="2433"/>
                  <a:ext cx="825" cy="274"/>
                </a:xfrm>
                <a:prstGeom prst="ellipse">
                  <a:avLst/>
                </a:prstGeom>
                <a:solidFill>
                  <a:srgbClr val="676767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75" name="Freeform 101"/>
                <p:cNvSpPr>
                  <a:spLocks/>
                </p:cNvSpPr>
                <p:nvPr/>
              </p:nvSpPr>
              <p:spPr bwMode="auto">
                <a:xfrm>
                  <a:off x="4696" y="2574"/>
                  <a:ext cx="822" cy="197"/>
                </a:xfrm>
                <a:custGeom>
                  <a:avLst/>
                  <a:gdLst>
                    <a:gd name="T0" fmla="*/ 0 w 822"/>
                    <a:gd name="T1" fmla="*/ 0 h 197"/>
                    <a:gd name="T2" fmla="*/ 0 w 822"/>
                    <a:gd name="T3" fmla="*/ 69 h 197"/>
                    <a:gd name="T4" fmla="*/ 16 w 822"/>
                    <a:gd name="T5" fmla="*/ 100 h 197"/>
                    <a:gd name="T6" fmla="*/ 40 w 822"/>
                    <a:gd name="T7" fmla="*/ 122 h 197"/>
                    <a:gd name="T8" fmla="*/ 80 w 822"/>
                    <a:gd name="T9" fmla="*/ 144 h 197"/>
                    <a:gd name="T10" fmla="*/ 132 w 822"/>
                    <a:gd name="T11" fmla="*/ 161 h 197"/>
                    <a:gd name="T12" fmla="*/ 190 w 822"/>
                    <a:gd name="T13" fmla="*/ 176 h 197"/>
                    <a:gd name="T14" fmla="*/ 252 w 822"/>
                    <a:gd name="T15" fmla="*/ 187 h 197"/>
                    <a:gd name="T16" fmla="*/ 309 w 822"/>
                    <a:gd name="T17" fmla="*/ 193 h 197"/>
                    <a:gd name="T18" fmla="*/ 372 w 822"/>
                    <a:gd name="T19" fmla="*/ 196 h 197"/>
                    <a:gd name="T20" fmla="*/ 426 w 822"/>
                    <a:gd name="T21" fmla="*/ 197 h 197"/>
                    <a:gd name="T22" fmla="*/ 482 w 822"/>
                    <a:gd name="T23" fmla="*/ 196 h 197"/>
                    <a:gd name="T24" fmla="*/ 531 w 822"/>
                    <a:gd name="T25" fmla="*/ 191 h 197"/>
                    <a:gd name="T26" fmla="*/ 578 w 822"/>
                    <a:gd name="T27" fmla="*/ 185 h 197"/>
                    <a:gd name="T28" fmla="*/ 625 w 822"/>
                    <a:gd name="T29" fmla="*/ 179 h 197"/>
                    <a:gd name="T30" fmla="*/ 665 w 822"/>
                    <a:gd name="T31" fmla="*/ 170 h 197"/>
                    <a:gd name="T32" fmla="*/ 705 w 822"/>
                    <a:gd name="T33" fmla="*/ 158 h 197"/>
                    <a:gd name="T34" fmla="*/ 745 w 822"/>
                    <a:gd name="T35" fmla="*/ 143 h 197"/>
                    <a:gd name="T36" fmla="*/ 774 w 822"/>
                    <a:gd name="T37" fmla="*/ 127 h 197"/>
                    <a:gd name="T38" fmla="*/ 807 w 822"/>
                    <a:gd name="T39" fmla="*/ 97 h 197"/>
                    <a:gd name="T40" fmla="*/ 822 w 822"/>
                    <a:gd name="T41" fmla="*/ 70 h 197"/>
                    <a:gd name="T42" fmla="*/ 822 w 822"/>
                    <a:gd name="T43" fmla="*/ 0 h 197"/>
                    <a:gd name="T44" fmla="*/ 815 w 822"/>
                    <a:gd name="T45" fmla="*/ 16 h 197"/>
                    <a:gd name="T46" fmla="*/ 796 w 822"/>
                    <a:gd name="T47" fmla="*/ 37 h 197"/>
                    <a:gd name="T48" fmla="*/ 770 w 822"/>
                    <a:gd name="T49" fmla="*/ 57 h 197"/>
                    <a:gd name="T50" fmla="*/ 734 w 822"/>
                    <a:gd name="T51" fmla="*/ 75 h 197"/>
                    <a:gd name="T52" fmla="*/ 690 w 822"/>
                    <a:gd name="T53" fmla="*/ 90 h 197"/>
                    <a:gd name="T54" fmla="*/ 656 w 822"/>
                    <a:gd name="T55" fmla="*/ 99 h 197"/>
                    <a:gd name="T56" fmla="*/ 611 w 822"/>
                    <a:gd name="T57" fmla="*/ 109 h 197"/>
                    <a:gd name="T58" fmla="*/ 565 w 822"/>
                    <a:gd name="T59" fmla="*/ 116 h 197"/>
                    <a:gd name="T60" fmla="*/ 502 w 822"/>
                    <a:gd name="T61" fmla="*/ 123 h 197"/>
                    <a:gd name="T62" fmla="*/ 461 w 822"/>
                    <a:gd name="T63" fmla="*/ 126 h 197"/>
                    <a:gd name="T64" fmla="*/ 410 w 822"/>
                    <a:gd name="T65" fmla="*/ 125 h 197"/>
                    <a:gd name="T66" fmla="*/ 355 w 822"/>
                    <a:gd name="T67" fmla="*/ 124 h 197"/>
                    <a:gd name="T68" fmla="*/ 301 w 822"/>
                    <a:gd name="T69" fmla="*/ 121 h 197"/>
                    <a:gd name="T70" fmla="*/ 247 w 822"/>
                    <a:gd name="T71" fmla="*/ 115 h 197"/>
                    <a:gd name="T72" fmla="*/ 190 w 822"/>
                    <a:gd name="T73" fmla="*/ 104 h 197"/>
                    <a:gd name="T74" fmla="*/ 147 w 822"/>
                    <a:gd name="T75" fmla="*/ 95 h 197"/>
                    <a:gd name="T76" fmla="*/ 109 w 822"/>
                    <a:gd name="T77" fmla="*/ 82 h 197"/>
                    <a:gd name="T78" fmla="*/ 75 w 822"/>
                    <a:gd name="T79" fmla="*/ 67 h 197"/>
                    <a:gd name="T80" fmla="*/ 46 w 822"/>
                    <a:gd name="T81" fmla="*/ 54 h 197"/>
                    <a:gd name="T82" fmla="*/ 16 w 822"/>
                    <a:gd name="T83" fmla="*/ 29 h 197"/>
                    <a:gd name="T84" fmla="*/ 0 w 822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2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2"/>
                      </a:lnTo>
                      <a:lnTo>
                        <a:pt x="80" y="144"/>
                      </a:lnTo>
                      <a:lnTo>
                        <a:pt x="132" y="161"/>
                      </a:lnTo>
                      <a:lnTo>
                        <a:pt x="190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2" y="196"/>
                      </a:lnTo>
                      <a:lnTo>
                        <a:pt x="426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5" y="179"/>
                      </a:lnTo>
                      <a:lnTo>
                        <a:pt x="665" y="170"/>
                      </a:lnTo>
                      <a:lnTo>
                        <a:pt x="705" y="158"/>
                      </a:lnTo>
                      <a:lnTo>
                        <a:pt x="745" y="143"/>
                      </a:lnTo>
                      <a:lnTo>
                        <a:pt x="774" y="127"/>
                      </a:lnTo>
                      <a:lnTo>
                        <a:pt x="807" y="97"/>
                      </a:lnTo>
                      <a:lnTo>
                        <a:pt x="822" y="70"/>
                      </a:lnTo>
                      <a:lnTo>
                        <a:pt x="822" y="0"/>
                      </a:lnTo>
                      <a:lnTo>
                        <a:pt x="815" y="16"/>
                      </a:lnTo>
                      <a:lnTo>
                        <a:pt x="796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6" y="99"/>
                      </a:lnTo>
                      <a:lnTo>
                        <a:pt x="611" y="109"/>
                      </a:lnTo>
                      <a:lnTo>
                        <a:pt x="565" y="116"/>
                      </a:lnTo>
                      <a:lnTo>
                        <a:pt x="502" y="123"/>
                      </a:lnTo>
                      <a:lnTo>
                        <a:pt x="461" y="126"/>
                      </a:lnTo>
                      <a:lnTo>
                        <a:pt x="410" y="125"/>
                      </a:lnTo>
                      <a:lnTo>
                        <a:pt x="355" y="124"/>
                      </a:lnTo>
                      <a:lnTo>
                        <a:pt x="301" y="121"/>
                      </a:lnTo>
                      <a:lnTo>
                        <a:pt x="247" y="115"/>
                      </a:lnTo>
                      <a:lnTo>
                        <a:pt x="190" y="104"/>
                      </a:lnTo>
                      <a:lnTo>
                        <a:pt x="147" y="95"/>
                      </a:lnTo>
                      <a:lnTo>
                        <a:pt x="109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50" name="Group 102"/>
              <p:cNvGrpSpPr>
                <a:grpSpLocks/>
              </p:cNvGrpSpPr>
              <p:nvPr/>
            </p:nvGrpSpPr>
            <p:grpSpPr bwMode="auto">
              <a:xfrm>
                <a:off x="4792" y="2361"/>
                <a:ext cx="829" cy="338"/>
                <a:chOff x="4792" y="2361"/>
                <a:chExt cx="829" cy="338"/>
              </a:xfrm>
            </p:grpSpPr>
            <p:sp>
              <p:nvSpPr>
                <p:cNvPr id="8272" name="Oval 103"/>
                <p:cNvSpPr>
                  <a:spLocks noChangeArrowheads="1"/>
                </p:cNvSpPr>
                <p:nvPr/>
              </p:nvSpPr>
              <p:spPr bwMode="auto">
                <a:xfrm>
                  <a:off x="4795" y="2361"/>
                  <a:ext cx="826" cy="273"/>
                </a:xfrm>
                <a:prstGeom prst="ellipse">
                  <a:avLst/>
                </a:prstGeom>
                <a:solidFill>
                  <a:srgbClr val="676767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73" name="Freeform 104"/>
                <p:cNvSpPr>
                  <a:spLocks/>
                </p:cNvSpPr>
                <p:nvPr/>
              </p:nvSpPr>
              <p:spPr bwMode="auto">
                <a:xfrm>
                  <a:off x="4792" y="2502"/>
                  <a:ext cx="823" cy="197"/>
                </a:xfrm>
                <a:custGeom>
                  <a:avLst/>
                  <a:gdLst>
                    <a:gd name="T0" fmla="*/ 0 w 823"/>
                    <a:gd name="T1" fmla="*/ 0 h 197"/>
                    <a:gd name="T2" fmla="*/ 0 w 823"/>
                    <a:gd name="T3" fmla="*/ 69 h 197"/>
                    <a:gd name="T4" fmla="*/ 16 w 823"/>
                    <a:gd name="T5" fmla="*/ 100 h 197"/>
                    <a:gd name="T6" fmla="*/ 40 w 823"/>
                    <a:gd name="T7" fmla="*/ 121 h 197"/>
                    <a:gd name="T8" fmla="*/ 80 w 823"/>
                    <a:gd name="T9" fmla="*/ 143 h 197"/>
                    <a:gd name="T10" fmla="*/ 133 w 823"/>
                    <a:gd name="T11" fmla="*/ 160 h 197"/>
                    <a:gd name="T12" fmla="*/ 191 w 823"/>
                    <a:gd name="T13" fmla="*/ 176 h 197"/>
                    <a:gd name="T14" fmla="*/ 252 w 823"/>
                    <a:gd name="T15" fmla="*/ 187 h 197"/>
                    <a:gd name="T16" fmla="*/ 309 w 823"/>
                    <a:gd name="T17" fmla="*/ 193 h 197"/>
                    <a:gd name="T18" fmla="*/ 373 w 823"/>
                    <a:gd name="T19" fmla="*/ 196 h 197"/>
                    <a:gd name="T20" fmla="*/ 427 w 823"/>
                    <a:gd name="T21" fmla="*/ 197 h 197"/>
                    <a:gd name="T22" fmla="*/ 482 w 823"/>
                    <a:gd name="T23" fmla="*/ 196 h 197"/>
                    <a:gd name="T24" fmla="*/ 531 w 823"/>
                    <a:gd name="T25" fmla="*/ 191 h 197"/>
                    <a:gd name="T26" fmla="*/ 579 w 823"/>
                    <a:gd name="T27" fmla="*/ 185 h 197"/>
                    <a:gd name="T28" fmla="*/ 626 w 823"/>
                    <a:gd name="T29" fmla="*/ 179 h 197"/>
                    <a:gd name="T30" fmla="*/ 665 w 823"/>
                    <a:gd name="T31" fmla="*/ 169 h 197"/>
                    <a:gd name="T32" fmla="*/ 705 w 823"/>
                    <a:gd name="T33" fmla="*/ 157 h 197"/>
                    <a:gd name="T34" fmla="*/ 745 w 823"/>
                    <a:gd name="T35" fmla="*/ 142 h 197"/>
                    <a:gd name="T36" fmla="*/ 774 w 823"/>
                    <a:gd name="T37" fmla="*/ 126 h 197"/>
                    <a:gd name="T38" fmla="*/ 808 w 823"/>
                    <a:gd name="T39" fmla="*/ 97 h 197"/>
                    <a:gd name="T40" fmla="*/ 823 w 823"/>
                    <a:gd name="T41" fmla="*/ 70 h 197"/>
                    <a:gd name="T42" fmla="*/ 823 w 823"/>
                    <a:gd name="T43" fmla="*/ 0 h 197"/>
                    <a:gd name="T44" fmla="*/ 816 w 823"/>
                    <a:gd name="T45" fmla="*/ 16 h 197"/>
                    <a:gd name="T46" fmla="*/ 797 w 823"/>
                    <a:gd name="T47" fmla="*/ 37 h 197"/>
                    <a:gd name="T48" fmla="*/ 770 w 823"/>
                    <a:gd name="T49" fmla="*/ 57 h 197"/>
                    <a:gd name="T50" fmla="*/ 734 w 823"/>
                    <a:gd name="T51" fmla="*/ 75 h 197"/>
                    <a:gd name="T52" fmla="*/ 690 w 823"/>
                    <a:gd name="T53" fmla="*/ 90 h 197"/>
                    <a:gd name="T54" fmla="*/ 657 w 823"/>
                    <a:gd name="T55" fmla="*/ 99 h 197"/>
                    <a:gd name="T56" fmla="*/ 612 w 823"/>
                    <a:gd name="T57" fmla="*/ 108 h 197"/>
                    <a:gd name="T58" fmla="*/ 566 w 823"/>
                    <a:gd name="T59" fmla="*/ 115 h 197"/>
                    <a:gd name="T60" fmla="*/ 502 w 823"/>
                    <a:gd name="T61" fmla="*/ 122 h 197"/>
                    <a:gd name="T62" fmla="*/ 461 w 823"/>
                    <a:gd name="T63" fmla="*/ 125 h 197"/>
                    <a:gd name="T64" fmla="*/ 411 w 823"/>
                    <a:gd name="T65" fmla="*/ 124 h 197"/>
                    <a:gd name="T66" fmla="*/ 356 w 823"/>
                    <a:gd name="T67" fmla="*/ 123 h 197"/>
                    <a:gd name="T68" fmla="*/ 301 w 823"/>
                    <a:gd name="T69" fmla="*/ 120 h 197"/>
                    <a:gd name="T70" fmla="*/ 247 w 823"/>
                    <a:gd name="T71" fmla="*/ 114 h 197"/>
                    <a:gd name="T72" fmla="*/ 191 w 823"/>
                    <a:gd name="T73" fmla="*/ 103 h 197"/>
                    <a:gd name="T74" fmla="*/ 148 w 823"/>
                    <a:gd name="T75" fmla="*/ 95 h 197"/>
                    <a:gd name="T76" fmla="*/ 110 w 823"/>
                    <a:gd name="T77" fmla="*/ 82 h 197"/>
                    <a:gd name="T78" fmla="*/ 75 w 823"/>
                    <a:gd name="T79" fmla="*/ 67 h 197"/>
                    <a:gd name="T80" fmla="*/ 46 w 823"/>
                    <a:gd name="T81" fmla="*/ 54 h 197"/>
                    <a:gd name="T82" fmla="*/ 16 w 823"/>
                    <a:gd name="T83" fmla="*/ 29 h 197"/>
                    <a:gd name="T84" fmla="*/ 0 w 823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1"/>
                      </a:lnTo>
                      <a:lnTo>
                        <a:pt x="80" y="143"/>
                      </a:lnTo>
                      <a:lnTo>
                        <a:pt x="133" y="160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3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9" y="185"/>
                      </a:lnTo>
                      <a:lnTo>
                        <a:pt x="626" y="179"/>
                      </a:lnTo>
                      <a:lnTo>
                        <a:pt x="665" y="169"/>
                      </a:lnTo>
                      <a:lnTo>
                        <a:pt x="705" y="157"/>
                      </a:lnTo>
                      <a:lnTo>
                        <a:pt x="745" y="142"/>
                      </a:lnTo>
                      <a:lnTo>
                        <a:pt x="774" y="126"/>
                      </a:lnTo>
                      <a:lnTo>
                        <a:pt x="808" y="97"/>
                      </a:lnTo>
                      <a:lnTo>
                        <a:pt x="823" y="70"/>
                      </a:lnTo>
                      <a:lnTo>
                        <a:pt x="823" y="0"/>
                      </a:lnTo>
                      <a:lnTo>
                        <a:pt x="816" y="16"/>
                      </a:lnTo>
                      <a:lnTo>
                        <a:pt x="797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7" y="99"/>
                      </a:lnTo>
                      <a:lnTo>
                        <a:pt x="612" y="108"/>
                      </a:lnTo>
                      <a:lnTo>
                        <a:pt x="566" y="115"/>
                      </a:lnTo>
                      <a:lnTo>
                        <a:pt x="502" y="122"/>
                      </a:lnTo>
                      <a:lnTo>
                        <a:pt x="461" y="125"/>
                      </a:lnTo>
                      <a:lnTo>
                        <a:pt x="411" y="124"/>
                      </a:lnTo>
                      <a:lnTo>
                        <a:pt x="356" y="123"/>
                      </a:lnTo>
                      <a:lnTo>
                        <a:pt x="301" y="120"/>
                      </a:lnTo>
                      <a:lnTo>
                        <a:pt x="247" y="114"/>
                      </a:lnTo>
                      <a:lnTo>
                        <a:pt x="191" y="103"/>
                      </a:lnTo>
                      <a:lnTo>
                        <a:pt x="148" y="95"/>
                      </a:lnTo>
                      <a:lnTo>
                        <a:pt x="110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51" name="Group 105"/>
              <p:cNvGrpSpPr>
                <a:grpSpLocks/>
              </p:cNvGrpSpPr>
              <p:nvPr/>
            </p:nvGrpSpPr>
            <p:grpSpPr bwMode="auto">
              <a:xfrm>
                <a:off x="4808" y="2280"/>
                <a:ext cx="829" cy="337"/>
                <a:chOff x="4808" y="2280"/>
                <a:chExt cx="829" cy="337"/>
              </a:xfrm>
            </p:grpSpPr>
            <p:sp>
              <p:nvSpPr>
                <p:cNvPr id="8270" name="Oval 106"/>
                <p:cNvSpPr>
                  <a:spLocks noChangeArrowheads="1"/>
                </p:cNvSpPr>
                <p:nvPr/>
              </p:nvSpPr>
              <p:spPr bwMode="auto">
                <a:xfrm>
                  <a:off x="4811" y="2280"/>
                  <a:ext cx="826" cy="273"/>
                </a:xfrm>
                <a:prstGeom prst="ellipse">
                  <a:avLst/>
                </a:prstGeom>
                <a:solidFill>
                  <a:srgbClr val="676767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71" name="Freeform 107"/>
                <p:cNvSpPr>
                  <a:spLocks/>
                </p:cNvSpPr>
                <p:nvPr/>
              </p:nvSpPr>
              <p:spPr bwMode="auto">
                <a:xfrm>
                  <a:off x="4808" y="2420"/>
                  <a:ext cx="823" cy="197"/>
                </a:xfrm>
                <a:custGeom>
                  <a:avLst/>
                  <a:gdLst>
                    <a:gd name="T0" fmla="*/ 0 w 823"/>
                    <a:gd name="T1" fmla="*/ 0 h 197"/>
                    <a:gd name="T2" fmla="*/ 0 w 823"/>
                    <a:gd name="T3" fmla="*/ 70 h 197"/>
                    <a:gd name="T4" fmla="*/ 16 w 823"/>
                    <a:gd name="T5" fmla="*/ 101 h 197"/>
                    <a:gd name="T6" fmla="*/ 40 w 823"/>
                    <a:gd name="T7" fmla="*/ 122 h 197"/>
                    <a:gd name="T8" fmla="*/ 80 w 823"/>
                    <a:gd name="T9" fmla="*/ 144 h 197"/>
                    <a:gd name="T10" fmla="*/ 133 w 823"/>
                    <a:gd name="T11" fmla="*/ 161 h 197"/>
                    <a:gd name="T12" fmla="*/ 191 w 823"/>
                    <a:gd name="T13" fmla="*/ 176 h 197"/>
                    <a:gd name="T14" fmla="*/ 252 w 823"/>
                    <a:gd name="T15" fmla="*/ 187 h 197"/>
                    <a:gd name="T16" fmla="*/ 309 w 823"/>
                    <a:gd name="T17" fmla="*/ 193 h 197"/>
                    <a:gd name="T18" fmla="*/ 373 w 823"/>
                    <a:gd name="T19" fmla="*/ 196 h 197"/>
                    <a:gd name="T20" fmla="*/ 427 w 823"/>
                    <a:gd name="T21" fmla="*/ 197 h 197"/>
                    <a:gd name="T22" fmla="*/ 482 w 823"/>
                    <a:gd name="T23" fmla="*/ 196 h 197"/>
                    <a:gd name="T24" fmla="*/ 531 w 823"/>
                    <a:gd name="T25" fmla="*/ 191 h 197"/>
                    <a:gd name="T26" fmla="*/ 579 w 823"/>
                    <a:gd name="T27" fmla="*/ 185 h 197"/>
                    <a:gd name="T28" fmla="*/ 626 w 823"/>
                    <a:gd name="T29" fmla="*/ 179 h 197"/>
                    <a:gd name="T30" fmla="*/ 665 w 823"/>
                    <a:gd name="T31" fmla="*/ 170 h 197"/>
                    <a:gd name="T32" fmla="*/ 705 w 823"/>
                    <a:gd name="T33" fmla="*/ 158 h 197"/>
                    <a:gd name="T34" fmla="*/ 745 w 823"/>
                    <a:gd name="T35" fmla="*/ 143 h 197"/>
                    <a:gd name="T36" fmla="*/ 775 w 823"/>
                    <a:gd name="T37" fmla="*/ 127 h 197"/>
                    <a:gd name="T38" fmla="*/ 808 w 823"/>
                    <a:gd name="T39" fmla="*/ 98 h 197"/>
                    <a:gd name="T40" fmla="*/ 823 w 823"/>
                    <a:gd name="T41" fmla="*/ 71 h 197"/>
                    <a:gd name="T42" fmla="*/ 823 w 823"/>
                    <a:gd name="T43" fmla="*/ 0 h 197"/>
                    <a:gd name="T44" fmla="*/ 816 w 823"/>
                    <a:gd name="T45" fmla="*/ 17 h 197"/>
                    <a:gd name="T46" fmla="*/ 797 w 823"/>
                    <a:gd name="T47" fmla="*/ 38 h 197"/>
                    <a:gd name="T48" fmla="*/ 770 w 823"/>
                    <a:gd name="T49" fmla="*/ 58 h 197"/>
                    <a:gd name="T50" fmla="*/ 734 w 823"/>
                    <a:gd name="T51" fmla="*/ 76 h 197"/>
                    <a:gd name="T52" fmla="*/ 690 w 823"/>
                    <a:gd name="T53" fmla="*/ 91 h 197"/>
                    <a:gd name="T54" fmla="*/ 657 w 823"/>
                    <a:gd name="T55" fmla="*/ 100 h 197"/>
                    <a:gd name="T56" fmla="*/ 612 w 823"/>
                    <a:gd name="T57" fmla="*/ 109 h 197"/>
                    <a:gd name="T58" fmla="*/ 566 w 823"/>
                    <a:gd name="T59" fmla="*/ 116 h 197"/>
                    <a:gd name="T60" fmla="*/ 502 w 823"/>
                    <a:gd name="T61" fmla="*/ 123 h 197"/>
                    <a:gd name="T62" fmla="*/ 461 w 823"/>
                    <a:gd name="T63" fmla="*/ 126 h 197"/>
                    <a:gd name="T64" fmla="*/ 411 w 823"/>
                    <a:gd name="T65" fmla="*/ 125 h 197"/>
                    <a:gd name="T66" fmla="*/ 356 w 823"/>
                    <a:gd name="T67" fmla="*/ 124 h 197"/>
                    <a:gd name="T68" fmla="*/ 301 w 823"/>
                    <a:gd name="T69" fmla="*/ 121 h 197"/>
                    <a:gd name="T70" fmla="*/ 247 w 823"/>
                    <a:gd name="T71" fmla="*/ 115 h 197"/>
                    <a:gd name="T72" fmla="*/ 191 w 823"/>
                    <a:gd name="T73" fmla="*/ 104 h 197"/>
                    <a:gd name="T74" fmla="*/ 148 w 823"/>
                    <a:gd name="T75" fmla="*/ 96 h 197"/>
                    <a:gd name="T76" fmla="*/ 110 w 823"/>
                    <a:gd name="T77" fmla="*/ 83 h 197"/>
                    <a:gd name="T78" fmla="*/ 75 w 823"/>
                    <a:gd name="T79" fmla="*/ 68 h 197"/>
                    <a:gd name="T80" fmla="*/ 46 w 823"/>
                    <a:gd name="T81" fmla="*/ 55 h 197"/>
                    <a:gd name="T82" fmla="*/ 16 w 823"/>
                    <a:gd name="T83" fmla="*/ 30 h 197"/>
                    <a:gd name="T84" fmla="*/ 0 w 823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7">
                      <a:moveTo>
                        <a:pt x="0" y="0"/>
                      </a:moveTo>
                      <a:lnTo>
                        <a:pt x="0" y="70"/>
                      </a:lnTo>
                      <a:lnTo>
                        <a:pt x="16" y="101"/>
                      </a:lnTo>
                      <a:lnTo>
                        <a:pt x="40" y="122"/>
                      </a:lnTo>
                      <a:lnTo>
                        <a:pt x="80" y="144"/>
                      </a:lnTo>
                      <a:lnTo>
                        <a:pt x="133" y="161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3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9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5" y="158"/>
                      </a:lnTo>
                      <a:lnTo>
                        <a:pt x="745" y="143"/>
                      </a:lnTo>
                      <a:lnTo>
                        <a:pt x="775" y="127"/>
                      </a:lnTo>
                      <a:lnTo>
                        <a:pt x="808" y="98"/>
                      </a:lnTo>
                      <a:lnTo>
                        <a:pt x="823" y="71"/>
                      </a:lnTo>
                      <a:lnTo>
                        <a:pt x="823" y="0"/>
                      </a:lnTo>
                      <a:lnTo>
                        <a:pt x="816" y="17"/>
                      </a:lnTo>
                      <a:lnTo>
                        <a:pt x="797" y="38"/>
                      </a:lnTo>
                      <a:lnTo>
                        <a:pt x="770" y="58"/>
                      </a:lnTo>
                      <a:lnTo>
                        <a:pt x="734" y="76"/>
                      </a:lnTo>
                      <a:lnTo>
                        <a:pt x="690" y="91"/>
                      </a:lnTo>
                      <a:lnTo>
                        <a:pt x="657" y="100"/>
                      </a:lnTo>
                      <a:lnTo>
                        <a:pt x="612" y="109"/>
                      </a:lnTo>
                      <a:lnTo>
                        <a:pt x="566" y="116"/>
                      </a:lnTo>
                      <a:lnTo>
                        <a:pt x="502" y="123"/>
                      </a:lnTo>
                      <a:lnTo>
                        <a:pt x="461" y="126"/>
                      </a:lnTo>
                      <a:lnTo>
                        <a:pt x="411" y="125"/>
                      </a:lnTo>
                      <a:lnTo>
                        <a:pt x="356" y="124"/>
                      </a:lnTo>
                      <a:lnTo>
                        <a:pt x="301" y="121"/>
                      </a:lnTo>
                      <a:lnTo>
                        <a:pt x="247" y="115"/>
                      </a:lnTo>
                      <a:lnTo>
                        <a:pt x="191" y="104"/>
                      </a:lnTo>
                      <a:lnTo>
                        <a:pt x="148" y="96"/>
                      </a:lnTo>
                      <a:lnTo>
                        <a:pt x="110" y="83"/>
                      </a:lnTo>
                      <a:lnTo>
                        <a:pt x="75" y="68"/>
                      </a:lnTo>
                      <a:lnTo>
                        <a:pt x="46" y="55"/>
                      </a:lnTo>
                      <a:lnTo>
                        <a:pt x="16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52" name="Group 108"/>
              <p:cNvGrpSpPr>
                <a:grpSpLocks/>
              </p:cNvGrpSpPr>
              <p:nvPr/>
            </p:nvGrpSpPr>
            <p:grpSpPr bwMode="auto">
              <a:xfrm>
                <a:off x="4856" y="2199"/>
                <a:ext cx="829" cy="337"/>
                <a:chOff x="4856" y="2199"/>
                <a:chExt cx="829" cy="337"/>
              </a:xfrm>
            </p:grpSpPr>
            <p:sp>
              <p:nvSpPr>
                <p:cNvPr id="8268" name="Oval 109"/>
                <p:cNvSpPr>
                  <a:spLocks noChangeArrowheads="1"/>
                </p:cNvSpPr>
                <p:nvPr/>
              </p:nvSpPr>
              <p:spPr bwMode="auto">
                <a:xfrm>
                  <a:off x="4859" y="2199"/>
                  <a:ext cx="826" cy="273"/>
                </a:xfrm>
                <a:prstGeom prst="ellipse">
                  <a:avLst/>
                </a:prstGeom>
                <a:solidFill>
                  <a:srgbClr val="676767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69" name="Freeform 110"/>
                <p:cNvSpPr>
                  <a:spLocks/>
                </p:cNvSpPr>
                <p:nvPr/>
              </p:nvSpPr>
              <p:spPr bwMode="auto">
                <a:xfrm>
                  <a:off x="4856" y="2339"/>
                  <a:ext cx="823" cy="197"/>
                </a:xfrm>
                <a:custGeom>
                  <a:avLst/>
                  <a:gdLst>
                    <a:gd name="T0" fmla="*/ 0 w 823"/>
                    <a:gd name="T1" fmla="*/ 0 h 197"/>
                    <a:gd name="T2" fmla="*/ 0 w 823"/>
                    <a:gd name="T3" fmla="*/ 69 h 197"/>
                    <a:gd name="T4" fmla="*/ 16 w 823"/>
                    <a:gd name="T5" fmla="*/ 101 h 197"/>
                    <a:gd name="T6" fmla="*/ 41 w 823"/>
                    <a:gd name="T7" fmla="*/ 122 h 197"/>
                    <a:gd name="T8" fmla="*/ 81 w 823"/>
                    <a:gd name="T9" fmla="*/ 144 h 197"/>
                    <a:gd name="T10" fmla="*/ 133 w 823"/>
                    <a:gd name="T11" fmla="*/ 161 h 197"/>
                    <a:gd name="T12" fmla="*/ 191 w 823"/>
                    <a:gd name="T13" fmla="*/ 176 h 197"/>
                    <a:gd name="T14" fmla="*/ 252 w 823"/>
                    <a:gd name="T15" fmla="*/ 187 h 197"/>
                    <a:gd name="T16" fmla="*/ 310 w 823"/>
                    <a:gd name="T17" fmla="*/ 193 h 197"/>
                    <a:gd name="T18" fmla="*/ 373 w 823"/>
                    <a:gd name="T19" fmla="*/ 196 h 197"/>
                    <a:gd name="T20" fmla="*/ 427 w 823"/>
                    <a:gd name="T21" fmla="*/ 197 h 197"/>
                    <a:gd name="T22" fmla="*/ 482 w 823"/>
                    <a:gd name="T23" fmla="*/ 196 h 197"/>
                    <a:gd name="T24" fmla="*/ 532 w 823"/>
                    <a:gd name="T25" fmla="*/ 191 h 197"/>
                    <a:gd name="T26" fmla="*/ 579 w 823"/>
                    <a:gd name="T27" fmla="*/ 185 h 197"/>
                    <a:gd name="T28" fmla="*/ 626 w 823"/>
                    <a:gd name="T29" fmla="*/ 179 h 197"/>
                    <a:gd name="T30" fmla="*/ 665 w 823"/>
                    <a:gd name="T31" fmla="*/ 170 h 197"/>
                    <a:gd name="T32" fmla="*/ 705 w 823"/>
                    <a:gd name="T33" fmla="*/ 158 h 197"/>
                    <a:gd name="T34" fmla="*/ 746 w 823"/>
                    <a:gd name="T35" fmla="*/ 143 h 197"/>
                    <a:gd name="T36" fmla="*/ 775 w 823"/>
                    <a:gd name="T37" fmla="*/ 127 h 197"/>
                    <a:gd name="T38" fmla="*/ 808 w 823"/>
                    <a:gd name="T39" fmla="*/ 98 h 197"/>
                    <a:gd name="T40" fmla="*/ 823 w 823"/>
                    <a:gd name="T41" fmla="*/ 70 h 197"/>
                    <a:gd name="T42" fmla="*/ 823 w 823"/>
                    <a:gd name="T43" fmla="*/ 0 h 197"/>
                    <a:gd name="T44" fmla="*/ 816 w 823"/>
                    <a:gd name="T45" fmla="*/ 16 h 197"/>
                    <a:gd name="T46" fmla="*/ 797 w 823"/>
                    <a:gd name="T47" fmla="*/ 37 h 197"/>
                    <a:gd name="T48" fmla="*/ 771 w 823"/>
                    <a:gd name="T49" fmla="*/ 57 h 197"/>
                    <a:gd name="T50" fmla="*/ 735 w 823"/>
                    <a:gd name="T51" fmla="*/ 75 h 197"/>
                    <a:gd name="T52" fmla="*/ 690 w 823"/>
                    <a:gd name="T53" fmla="*/ 90 h 197"/>
                    <a:gd name="T54" fmla="*/ 657 w 823"/>
                    <a:gd name="T55" fmla="*/ 100 h 197"/>
                    <a:gd name="T56" fmla="*/ 612 w 823"/>
                    <a:gd name="T57" fmla="*/ 109 h 197"/>
                    <a:gd name="T58" fmla="*/ 566 w 823"/>
                    <a:gd name="T59" fmla="*/ 116 h 197"/>
                    <a:gd name="T60" fmla="*/ 503 w 823"/>
                    <a:gd name="T61" fmla="*/ 123 h 197"/>
                    <a:gd name="T62" fmla="*/ 461 w 823"/>
                    <a:gd name="T63" fmla="*/ 126 h 197"/>
                    <a:gd name="T64" fmla="*/ 411 w 823"/>
                    <a:gd name="T65" fmla="*/ 125 h 197"/>
                    <a:gd name="T66" fmla="*/ 356 w 823"/>
                    <a:gd name="T67" fmla="*/ 124 h 197"/>
                    <a:gd name="T68" fmla="*/ 302 w 823"/>
                    <a:gd name="T69" fmla="*/ 121 h 197"/>
                    <a:gd name="T70" fmla="*/ 247 w 823"/>
                    <a:gd name="T71" fmla="*/ 115 h 197"/>
                    <a:gd name="T72" fmla="*/ 191 w 823"/>
                    <a:gd name="T73" fmla="*/ 104 h 197"/>
                    <a:gd name="T74" fmla="*/ 148 w 823"/>
                    <a:gd name="T75" fmla="*/ 96 h 197"/>
                    <a:gd name="T76" fmla="*/ 110 w 823"/>
                    <a:gd name="T77" fmla="*/ 82 h 197"/>
                    <a:gd name="T78" fmla="*/ 76 w 823"/>
                    <a:gd name="T79" fmla="*/ 67 h 197"/>
                    <a:gd name="T80" fmla="*/ 47 w 823"/>
                    <a:gd name="T81" fmla="*/ 54 h 197"/>
                    <a:gd name="T82" fmla="*/ 16 w 823"/>
                    <a:gd name="T83" fmla="*/ 29 h 197"/>
                    <a:gd name="T84" fmla="*/ 0 w 823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1"/>
                      </a:lnTo>
                      <a:lnTo>
                        <a:pt x="41" y="122"/>
                      </a:lnTo>
                      <a:lnTo>
                        <a:pt x="81" y="144"/>
                      </a:lnTo>
                      <a:lnTo>
                        <a:pt x="133" y="161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10" y="193"/>
                      </a:lnTo>
                      <a:lnTo>
                        <a:pt x="373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2" y="191"/>
                      </a:lnTo>
                      <a:lnTo>
                        <a:pt x="579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5" y="158"/>
                      </a:lnTo>
                      <a:lnTo>
                        <a:pt x="746" y="143"/>
                      </a:lnTo>
                      <a:lnTo>
                        <a:pt x="775" y="127"/>
                      </a:lnTo>
                      <a:lnTo>
                        <a:pt x="808" y="98"/>
                      </a:lnTo>
                      <a:lnTo>
                        <a:pt x="823" y="70"/>
                      </a:lnTo>
                      <a:lnTo>
                        <a:pt x="823" y="0"/>
                      </a:lnTo>
                      <a:lnTo>
                        <a:pt x="816" y="16"/>
                      </a:lnTo>
                      <a:lnTo>
                        <a:pt x="797" y="37"/>
                      </a:lnTo>
                      <a:lnTo>
                        <a:pt x="771" y="57"/>
                      </a:lnTo>
                      <a:lnTo>
                        <a:pt x="735" y="75"/>
                      </a:lnTo>
                      <a:lnTo>
                        <a:pt x="690" y="90"/>
                      </a:lnTo>
                      <a:lnTo>
                        <a:pt x="657" y="100"/>
                      </a:lnTo>
                      <a:lnTo>
                        <a:pt x="612" y="109"/>
                      </a:lnTo>
                      <a:lnTo>
                        <a:pt x="566" y="116"/>
                      </a:lnTo>
                      <a:lnTo>
                        <a:pt x="503" y="123"/>
                      </a:lnTo>
                      <a:lnTo>
                        <a:pt x="461" y="126"/>
                      </a:lnTo>
                      <a:lnTo>
                        <a:pt x="411" y="125"/>
                      </a:lnTo>
                      <a:lnTo>
                        <a:pt x="356" y="124"/>
                      </a:lnTo>
                      <a:lnTo>
                        <a:pt x="302" y="121"/>
                      </a:lnTo>
                      <a:lnTo>
                        <a:pt x="247" y="115"/>
                      </a:lnTo>
                      <a:lnTo>
                        <a:pt x="191" y="104"/>
                      </a:lnTo>
                      <a:lnTo>
                        <a:pt x="148" y="96"/>
                      </a:lnTo>
                      <a:lnTo>
                        <a:pt x="110" y="82"/>
                      </a:lnTo>
                      <a:lnTo>
                        <a:pt x="76" y="67"/>
                      </a:lnTo>
                      <a:lnTo>
                        <a:pt x="47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53" name="Group 111"/>
              <p:cNvGrpSpPr>
                <a:grpSpLocks/>
              </p:cNvGrpSpPr>
              <p:nvPr/>
            </p:nvGrpSpPr>
            <p:grpSpPr bwMode="auto">
              <a:xfrm>
                <a:off x="4768" y="2117"/>
                <a:ext cx="829" cy="338"/>
                <a:chOff x="4768" y="2117"/>
                <a:chExt cx="829" cy="338"/>
              </a:xfrm>
            </p:grpSpPr>
            <p:sp>
              <p:nvSpPr>
                <p:cNvPr id="8266" name="Oval 112"/>
                <p:cNvSpPr>
                  <a:spLocks noChangeArrowheads="1"/>
                </p:cNvSpPr>
                <p:nvPr/>
              </p:nvSpPr>
              <p:spPr bwMode="auto">
                <a:xfrm>
                  <a:off x="4771" y="2117"/>
                  <a:ext cx="826" cy="273"/>
                </a:xfrm>
                <a:prstGeom prst="ellipse">
                  <a:avLst/>
                </a:prstGeom>
                <a:solidFill>
                  <a:srgbClr val="676767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67" name="Freeform 113"/>
                <p:cNvSpPr>
                  <a:spLocks/>
                </p:cNvSpPr>
                <p:nvPr/>
              </p:nvSpPr>
              <p:spPr bwMode="auto">
                <a:xfrm>
                  <a:off x="4768" y="2258"/>
                  <a:ext cx="823" cy="197"/>
                </a:xfrm>
                <a:custGeom>
                  <a:avLst/>
                  <a:gdLst>
                    <a:gd name="T0" fmla="*/ 0 w 823"/>
                    <a:gd name="T1" fmla="*/ 0 h 197"/>
                    <a:gd name="T2" fmla="*/ 0 w 823"/>
                    <a:gd name="T3" fmla="*/ 69 h 197"/>
                    <a:gd name="T4" fmla="*/ 16 w 823"/>
                    <a:gd name="T5" fmla="*/ 100 h 197"/>
                    <a:gd name="T6" fmla="*/ 40 w 823"/>
                    <a:gd name="T7" fmla="*/ 121 h 197"/>
                    <a:gd name="T8" fmla="*/ 80 w 823"/>
                    <a:gd name="T9" fmla="*/ 143 h 197"/>
                    <a:gd name="T10" fmla="*/ 133 w 823"/>
                    <a:gd name="T11" fmla="*/ 160 h 197"/>
                    <a:gd name="T12" fmla="*/ 191 w 823"/>
                    <a:gd name="T13" fmla="*/ 175 h 197"/>
                    <a:gd name="T14" fmla="*/ 252 w 823"/>
                    <a:gd name="T15" fmla="*/ 187 h 197"/>
                    <a:gd name="T16" fmla="*/ 309 w 823"/>
                    <a:gd name="T17" fmla="*/ 193 h 197"/>
                    <a:gd name="T18" fmla="*/ 373 w 823"/>
                    <a:gd name="T19" fmla="*/ 196 h 197"/>
                    <a:gd name="T20" fmla="*/ 427 w 823"/>
                    <a:gd name="T21" fmla="*/ 197 h 197"/>
                    <a:gd name="T22" fmla="*/ 482 w 823"/>
                    <a:gd name="T23" fmla="*/ 196 h 197"/>
                    <a:gd name="T24" fmla="*/ 531 w 823"/>
                    <a:gd name="T25" fmla="*/ 191 h 197"/>
                    <a:gd name="T26" fmla="*/ 578 w 823"/>
                    <a:gd name="T27" fmla="*/ 185 h 197"/>
                    <a:gd name="T28" fmla="*/ 626 w 823"/>
                    <a:gd name="T29" fmla="*/ 179 h 197"/>
                    <a:gd name="T30" fmla="*/ 665 w 823"/>
                    <a:gd name="T31" fmla="*/ 169 h 197"/>
                    <a:gd name="T32" fmla="*/ 705 w 823"/>
                    <a:gd name="T33" fmla="*/ 157 h 197"/>
                    <a:gd name="T34" fmla="*/ 745 w 823"/>
                    <a:gd name="T35" fmla="*/ 142 h 197"/>
                    <a:gd name="T36" fmla="*/ 774 w 823"/>
                    <a:gd name="T37" fmla="*/ 126 h 197"/>
                    <a:gd name="T38" fmla="*/ 807 w 823"/>
                    <a:gd name="T39" fmla="*/ 97 h 197"/>
                    <a:gd name="T40" fmla="*/ 823 w 823"/>
                    <a:gd name="T41" fmla="*/ 70 h 197"/>
                    <a:gd name="T42" fmla="*/ 823 w 823"/>
                    <a:gd name="T43" fmla="*/ 0 h 197"/>
                    <a:gd name="T44" fmla="*/ 816 w 823"/>
                    <a:gd name="T45" fmla="*/ 16 h 197"/>
                    <a:gd name="T46" fmla="*/ 796 w 823"/>
                    <a:gd name="T47" fmla="*/ 37 h 197"/>
                    <a:gd name="T48" fmla="*/ 770 w 823"/>
                    <a:gd name="T49" fmla="*/ 57 h 197"/>
                    <a:gd name="T50" fmla="*/ 734 w 823"/>
                    <a:gd name="T51" fmla="*/ 75 h 197"/>
                    <a:gd name="T52" fmla="*/ 690 w 823"/>
                    <a:gd name="T53" fmla="*/ 90 h 197"/>
                    <a:gd name="T54" fmla="*/ 657 w 823"/>
                    <a:gd name="T55" fmla="*/ 99 h 197"/>
                    <a:gd name="T56" fmla="*/ 612 w 823"/>
                    <a:gd name="T57" fmla="*/ 108 h 197"/>
                    <a:gd name="T58" fmla="*/ 565 w 823"/>
                    <a:gd name="T59" fmla="*/ 115 h 197"/>
                    <a:gd name="T60" fmla="*/ 502 w 823"/>
                    <a:gd name="T61" fmla="*/ 122 h 197"/>
                    <a:gd name="T62" fmla="*/ 461 w 823"/>
                    <a:gd name="T63" fmla="*/ 125 h 197"/>
                    <a:gd name="T64" fmla="*/ 411 w 823"/>
                    <a:gd name="T65" fmla="*/ 124 h 197"/>
                    <a:gd name="T66" fmla="*/ 356 w 823"/>
                    <a:gd name="T67" fmla="*/ 123 h 197"/>
                    <a:gd name="T68" fmla="*/ 301 w 823"/>
                    <a:gd name="T69" fmla="*/ 120 h 197"/>
                    <a:gd name="T70" fmla="*/ 247 w 823"/>
                    <a:gd name="T71" fmla="*/ 114 h 197"/>
                    <a:gd name="T72" fmla="*/ 191 w 823"/>
                    <a:gd name="T73" fmla="*/ 103 h 197"/>
                    <a:gd name="T74" fmla="*/ 148 w 823"/>
                    <a:gd name="T75" fmla="*/ 95 h 197"/>
                    <a:gd name="T76" fmla="*/ 109 w 823"/>
                    <a:gd name="T77" fmla="*/ 82 h 197"/>
                    <a:gd name="T78" fmla="*/ 75 w 823"/>
                    <a:gd name="T79" fmla="*/ 67 h 197"/>
                    <a:gd name="T80" fmla="*/ 46 w 823"/>
                    <a:gd name="T81" fmla="*/ 54 h 197"/>
                    <a:gd name="T82" fmla="*/ 16 w 823"/>
                    <a:gd name="T83" fmla="*/ 29 h 197"/>
                    <a:gd name="T84" fmla="*/ 0 w 823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1"/>
                      </a:lnTo>
                      <a:lnTo>
                        <a:pt x="80" y="143"/>
                      </a:lnTo>
                      <a:lnTo>
                        <a:pt x="133" y="160"/>
                      </a:lnTo>
                      <a:lnTo>
                        <a:pt x="191" y="175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3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6" y="179"/>
                      </a:lnTo>
                      <a:lnTo>
                        <a:pt x="665" y="169"/>
                      </a:lnTo>
                      <a:lnTo>
                        <a:pt x="705" y="157"/>
                      </a:lnTo>
                      <a:lnTo>
                        <a:pt x="745" y="142"/>
                      </a:lnTo>
                      <a:lnTo>
                        <a:pt x="774" y="126"/>
                      </a:lnTo>
                      <a:lnTo>
                        <a:pt x="807" y="97"/>
                      </a:lnTo>
                      <a:lnTo>
                        <a:pt x="823" y="70"/>
                      </a:lnTo>
                      <a:lnTo>
                        <a:pt x="823" y="0"/>
                      </a:lnTo>
                      <a:lnTo>
                        <a:pt x="816" y="16"/>
                      </a:lnTo>
                      <a:lnTo>
                        <a:pt x="796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7" y="99"/>
                      </a:lnTo>
                      <a:lnTo>
                        <a:pt x="612" y="108"/>
                      </a:lnTo>
                      <a:lnTo>
                        <a:pt x="565" y="115"/>
                      </a:lnTo>
                      <a:lnTo>
                        <a:pt x="502" y="122"/>
                      </a:lnTo>
                      <a:lnTo>
                        <a:pt x="461" y="125"/>
                      </a:lnTo>
                      <a:lnTo>
                        <a:pt x="411" y="124"/>
                      </a:lnTo>
                      <a:lnTo>
                        <a:pt x="356" y="123"/>
                      </a:lnTo>
                      <a:lnTo>
                        <a:pt x="301" y="120"/>
                      </a:lnTo>
                      <a:lnTo>
                        <a:pt x="247" y="114"/>
                      </a:lnTo>
                      <a:lnTo>
                        <a:pt x="191" y="103"/>
                      </a:lnTo>
                      <a:lnTo>
                        <a:pt x="148" y="95"/>
                      </a:lnTo>
                      <a:lnTo>
                        <a:pt x="109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54" name="Group 114"/>
              <p:cNvGrpSpPr>
                <a:grpSpLocks/>
              </p:cNvGrpSpPr>
              <p:nvPr/>
            </p:nvGrpSpPr>
            <p:grpSpPr bwMode="auto">
              <a:xfrm>
                <a:off x="4704" y="2036"/>
                <a:ext cx="828" cy="337"/>
                <a:chOff x="4704" y="2036"/>
                <a:chExt cx="828" cy="337"/>
              </a:xfrm>
            </p:grpSpPr>
            <p:sp>
              <p:nvSpPr>
                <p:cNvPr id="8264" name="Oval 115"/>
                <p:cNvSpPr>
                  <a:spLocks noChangeArrowheads="1"/>
                </p:cNvSpPr>
                <p:nvPr/>
              </p:nvSpPr>
              <p:spPr bwMode="auto">
                <a:xfrm>
                  <a:off x="4707" y="2036"/>
                  <a:ext cx="825" cy="273"/>
                </a:xfrm>
                <a:prstGeom prst="ellipse">
                  <a:avLst/>
                </a:prstGeom>
                <a:solidFill>
                  <a:srgbClr val="676767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65" name="Freeform 116"/>
                <p:cNvSpPr>
                  <a:spLocks/>
                </p:cNvSpPr>
                <p:nvPr/>
              </p:nvSpPr>
              <p:spPr bwMode="auto">
                <a:xfrm>
                  <a:off x="4704" y="2176"/>
                  <a:ext cx="822" cy="197"/>
                </a:xfrm>
                <a:custGeom>
                  <a:avLst/>
                  <a:gdLst>
                    <a:gd name="T0" fmla="*/ 0 w 822"/>
                    <a:gd name="T1" fmla="*/ 0 h 197"/>
                    <a:gd name="T2" fmla="*/ 0 w 822"/>
                    <a:gd name="T3" fmla="*/ 70 h 197"/>
                    <a:gd name="T4" fmla="*/ 16 w 822"/>
                    <a:gd name="T5" fmla="*/ 101 h 197"/>
                    <a:gd name="T6" fmla="*/ 40 w 822"/>
                    <a:gd name="T7" fmla="*/ 122 h 197"/>
                    <a:gd name="T8" fmla="*/ 80 w 822"/>
                    <a:gd name="T9" fmla="*/ 144 h 197"/>
                    <a:gd name="T10" fmla="*/ 132 w 822"/>
                    <a:gd name="T11" fmla="*/ 161 h 197"/>
                    <a:gd name="T12" fmla="*/ 191 w 822"/>
                    <a:gd name="T13" fmla="*/ 176 h 197"/>
                    <a:gd name="T14" fmla="*/ 252 w 822"/>
                    <a:gd name="T15" fmla="*/ 187 h 197"/>
                    <a:gd name="T16" fmla="*/ 309 w 822"/>
                    <a:gd name="T17" fmla="*/ 193 h 197"/>
                    <a:gd name="T18" fmla="*/ 372 w 822"/>
                    <a:gd name="T19" fmla="*/ 196 h 197"/>
                    <a:gd name="T20" fmla="*/ 427 w 822"/>
                    <a:gd name="T21" fmla="*/ 197 h 197"/>
                    <a:gd name="T22" fmla="*/ 482 w 822"/>
                    <a:gd name="T23" fmla="*/ 196 h 197"/>
                    <a:gd name="T24" fmla="*/ 531 w 822"/>
                    <a:gd name="T25" fmla="*/ 191 h 197"/>
                    <a:gd name="T26" fmla="*/ 578 w 822"/>
                    <a:gd name="T27" fmla="*/ 185 h 197"/>
                    <a:gd name="T28" fmla="*/ 625 w 822"/>
                    <a:gd name="T29" fmla="*/ 179 h 197"/>
                    <a:gd name="T30" fmla="*/ 665 w 822"/>
                    <a:gd name="T31" fmla="*/ 170 h 197"/>
                    <a:gd name="T32" fmla="*/ 705 w 822"/>
                    <a:gd name="T33" fmla="*/ 158 h 197"/>
                    <a:gd name="T34" fmla="*/ 745 w 822"/>
                    <a:gd name="T35" fmla="*/ 143 h 197"/>
                    <a:gd name="T36" fmla="*/ 774 w 822"/>
                    <a:gd name="T37" fmla="*/ 127 h 197"/>
                    <a:gd name="T38" fmla="*/ 807 w 822"/>
                    <a:gd name="T39" fmla="*/ 98 h 197"/>
                    <a:gd name="T40" fmla="*/ 822 w 822"/>
                    <a:gd name="T41" fmla="*/ 71 h 197"/>
                    <a:gd name="T42" fmla="*/ 822 w 822"/>
                    <a:gd name="T43" fmla="*/ 0 h 197"/>
                    <a:gd name="T44" fmla="*/ 815 w 822"/>
                    <a:gd name="T45" fmla="*/ 17 h 197"/>
                    <a:gd name="T46" fmla="*/ 796 w 822"/>
                    <a:gd name="T47" fmla="*/ 38 h 197"/>
                    <a:gd name="T48" fmla="*/ 770 w 822"/>
                    <a:gd name="T49" fmla="*/ 58 h 197"/>
                    <a:gd name="T50" fmla="*/ 734 w 822"/>
                    <a:gd name="T51" fmla="*/ 76 h 197"/>
                    <a:gd name="T52" fmla="*/ 690 w 822"/>
                    <a:gd name="T53" fmla="*/ 91 h 197"/>
                    <a:gd name="T54" fmla="*/ 657 w 822"/>
                    <a:gd name="T55" fmla="*/ 100 h 197"/>
                    <a:gd name="T56" fmla="*/ 611 w 822"/>
                    <a:gd name="T57" fmla="*/ 109 h 197"/>
                    <a:gd name="T58" fmla="*/ 565 w 822"/>
                    <a:gd name="T59" fmla="*/ 116 h 197"/>
                    <a:gd name="T60" fmla="*/ 502 w 822"/>
                    <a:gd name="T61" fmla="*/ 123 h 197"/>
                    <a:gd name="T62" fmla="*/ 461 w 822"/>
                    <a:gd name="T63" fmla="*/ 126 h 197"/>
                    <a:gd name="T64" fmla="*/ 410 w 822"/>
                    <a:gd name="T65" fmla="*/ 125 h 197"/>
                    <a:gd name="T66" fmla="*/ 355 w 822"/>
                    <a:gd name="T67" fmla="*/ 124 h 197"/>
                    <a:gd name="T68" fmla="*/ 301 w 822"/>
                    <a:gd name="T69" fmla="*/ 121 h 197"/>
                    <a:gd name="T70" fmla="*/ 247 w 822"/>
                    <a:gd name="T71" fmla="*/ 115 h 197"/>
                    <a:gd name="T72" fmla="*/ 191 w 822"/>
                    <a:gd name="T73" fmla="*/ 104 h 197"/>
                    <a:gd name="T74" fmla="*/ 147 w 822"/>
                    <a:gd name="T75" fmla="*/ 96 h 197"/>
                    <a:gd name="T76" fmla="*/ 109 w 822"/>
                    <a:gd name="T77" fmla="*/ 83 h 197"/>
                    <a:gd name="T78" fmla="*/ 75 w 822"/>
                    <a:gd name="T79" fmla="*/ 68 h 197"/>
                    <a:gd name="T80" fmla="*/ 46 w 822"/>
                    <a:gd name="T81" fmla="*/ 55 h 197"/>
                    <a:gd name="T82" fmla="*/ 16 w 822"/>
                    <a:gd name="T83" fmla="*/ 30 h 197"/>
                    <a:gd name="T84" fmla="*/ 0 w 822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2" h="197">
                      <a:moveTo>
                        <a:pt x="0" y="0"/>
                      </a:moveTo>
                      <a:lnTo>
                        <a:pt x="0" y="70"/>
                      </a:lnTo>
                      <a:lnTo>
                        <a:pt x="16" y="101"/>
                      </a:lnTo>
                      <a:lnTo>
                        <a:pt x="40" y="122"/>
                      </a:lnTo>
                      <a:lnTo>
                        <a:pt x="80" y="144"/>
                      </a:lnTo>
                      <a:lnTo>
                        <a:pt x="132" y="161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2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5" y="179"/>
                      </a:lnTo>
                      <a:lnTo>
                        <a:pt x="665" y="170"/>
                      </a:lnTo>
                      <a:lnTo>
                        <a:pt x="705" y="158"/>
                      </a:lnTo>
                      <a:lnTo>
                        <a:pt x="745" y="143"/>
                      </a:lnTo>
                      <a:lnTo>
                        <a:pt x="774" y="127"/>
                      </a:lnTo>
                      <a:lnTo>
                        <a:pt x="807" y="98"/>
                      </a:lnTo>
                      <a:lnTo>
                        <a:pt x="822" y="71"/>
                      </a:lnTo>
                      <a:lnTo>
                        <a:pt x="822" y="0"/>
                      </a:lnTo>
                      <a:lnTo>
                        <a:pt x="815" y="17"/>
                      </a:lnTo>
                      <a:lnTo>
                        <a:pt x="796" y="38"/>
                      </a:lnTo>
                      <a:lnTo>
                        <a:pt x="770" y="58"/>
                      </a:lnTo>
                      <a:lnTo>
                        <a:pt x="734" y="76"/>
                      </a:lnTo>
                      <a:lnTo>
                        <a:pt x="690" y="91"/>
                      </a:lnTo>
                      <a:lnTo>
                        <a:pt x="657" y="100"/>
                      </a:lnTo>
                      <a:lnTo>
                        <a:pt x="611" y="109"/>
                      </a:lnTo>
                      <a:lnTo>
                        <a:pt x="565" y="116"/>
                      </a:lnTo>
                      <a:lnTo>
                        <a:pt x="502" y="123"/>
                      </a:lnTo>
                      <a:lnTo>
                        <a:pt x="461" y="126"/>
                      </a:lnTo>
                      <a:lnTo>
                        <a:pt x="410" y="125"/>
                      </a:lnTo>
                      <a:lnTo>
                        <a:pt x="355" y="124"/>
                      </a:lnTo>
                      <a:lnTo>
                        <a:pt x="301" y="121"/>
                      </a:lnTo>
                      <a:lnTo>
                        <a:pt x="247" y="115"/>
                      </a:lnTo>
                      <a:lnTo>
                        <a:pt x="191" y="104"/>
                      </a:lnTo>
                      <a:lnTo>
                        <a:pt x="147" y="96"/>
                      </a:lnTo>
                      <a:lnTo>
                        <a:pt x="109" y="83"/>
                      </a:lnTo>
                      <a:lnTo>
                        <a:pt x="75" y="68"/>
                      </a:lnTo>
                      <a:lnTo>
                        <a:pt x="46" y="55"/>
                      </a:lnTo>
                      <a:lnTo>
                        <a:pt x="16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55" name="Group 117"/>
              <p:cNvGrpSpPr>
                <a:grpSpLocks/>
              </p:cNvGrpSpPr>
              <p:nvPr/>
            </p:nvGrpSpPr>
            <p:grpSpPr bwMode="auto">
              <a:xfrm>
                <a:off x="4712" y="1964"/>
                <a:ext cx="828" cy="337"/>
                <a:chOff x="4712" y="1964"/>
                <a:chExt cx="828" cy="337"/>
              </a:xfrm>
            </p:grpSpPr>
            <p:sp>
              <p:nvSpPr>
                <p:cNvPr id="8262" name="Oval 118"/>
                <p:cNvSpPr>
                  <a:spLocks noChangeArrowheads="1"/>
                </p:cNvSpPr>
                <p:nvPr/>
              </p:nvSpPr>
              <p:spPr bwMode="auto">
                <a:xfrm>
                  <a:off x="4715" y="1964"/>
                  <a:ext cx="825" cy="273"/>
                </a:xfrm>
                <a:prstGeom prst="ellipse">
                  <a:avLst/>
                </a:prstGeom>
                <a:solidFill>
                  <a:srgbClr val="676767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63" name="Freeform 119"/>
                <p:cNvSpPr>
                  <a:spLocks/>
                </p:cNvSpPr>
                <p:nvPr/>
              </p:nvSpPr>
              <p:spPr bwMode="auto">
                <a:xfrm>
                  <a:off x="4712" y="2104"/>
                  <a:ext cx="822" cy="197"/>
                </a:xfrm>
                <a:custGeom>
                  <a:avLst/>
                  <a:gdLst>
                    <a:gd name="T0" fmla="*/ 0 w 822"/>
                    <a:gd name="T1" fmla="*/ 0 h 197"/>
                    <a:gd name="T2" fmla="*/ 0 w 822"/>
                    <a:gd name="T3" fmla="*/ 69 h 197"/>
                    <a:gd name="T4" fmla="*/ 16 w 822"/>
                    <a:gd name="T5" fmla="*/ 101 h 197"/>
                    <a:gd name="T6" fmla="*/ 40 w 822"/>
                    <a:gd name="T7" fmla="*/ 122 h 197"/>
                    <a:gd name="T8" fmla="*/ 80 w 822"/>
                    <a:gd name="T9" fmla="*/ 144 h 197"/>
                    <a:gd name="T10" fmla="*/ 132 w 822"/>
                    <a:gd name="T11" fmla="*/ 161 h 197"/>
                    <a:gd name="T12" fmla="*/ 191 w 822"/>
                    <a:gd name="T13" fmla="*/ 176 h 197"/>
                    <a:gd name="T14" fmla="*/ 252 w 822"/>
                    <a:gd name="T15" fmla="*/ 187 h 197"/>
                    <a:gd name="T16" fmla="*/ 309 w 822"/>
                    <a:gd name="T17" fmla="*/ 193 h 197"/>
                    <a:gd name="T18" fmla="*/ 372 w 822"/>
                    <a:gd name="T19" fmla="*/ 196 h 197"/>
                    <a:gd name="T20" fmla="*/ 427 w 822"/>
                    <a:gd name="T21" fmla="*/ 197 h 197"/>
                    <a:gd name="T22" fmla="*/ 482 w 822"/>
                    <a:gd name="T23" fmla="*/ 196 h 197"/>
                    <a:gd name="T24" fmla="*/ 531 w 822"/>
                    <a:gd name="T25" fmla="*/ 191 h 197"/>
                    <a:gd name="T26" fmla="*/ 578 w 822"/>
                    <a:gd name="T27" fmla="*/ 185 h 197"/>
                    <a:gd name="T28" fmla="*/ 625 w 822"/>
                    <a:gd name="T29" fmla="*/ 179 h 197"/>
                    <a:gd name="T30" fmla="*/ 665 w 822"/>
                    <a:gd name="T31" fmla="*/ 170 h 197"/>
                    <a:gd name="T32" fmla="*/ 705 w 822"/>
                    <a:gd name="T33" fmla="*/ 158 h 197"/>
                    <a:gd name="T34" fmla="*/ 745 w 822"/>
                    <a:gd name="T35" fmla="*/ 143 h 197"/>
                    <a:gd name="T36" fmla="*/ 774 w 822"/>
                    <a:gd name="T37" fmla="*/ 127 h 197"/>
                    <a:gd name="T38" fmla="*/ 807 w 822"/>
                    <a:gd name="T39" fmla="*/ 98 h 197"/>
                    <a:gd name="T40" fmla="*/ 822 w 822"/>
                    <a:gd name="T41" fmla="*/ 70 h 197"/>
                    <a:gd name="T42" fmla="*/ 822 w 822"/>
                    <a:gd name="T43" fmla="*/ 0 h 197"/>
                    <a:gd name="T44" fmla="*/ 815 w 822"/>
                    <a:gd name="T45" fmla="*/ 16 h 197"/>
                    <a:gd name="T46" fmla="*/ 796 w 822"/>
                    <a:gd name="T47" fmla="*/ 37 h 197"/>
                    <a:gd name="T48" fmla="*/ 770 w 822"/>
                    <a:gd name="T49" fmla="*/ 57 h 197"/>
                    <a:gd name="T50" fmla="*/ 734 w 822"/>
                    <a:gd name="T51" fmla="*/ 75 h 197"/>
                    <a:gd name="T52" fmla="*/ 690 w 822"/>
                    <a:gd name="T53" fmla="*/ 91 h 197"/>
                    <a:gd name="T54" fmla="*/ 657 w 822"/>
                    <a:gd name="T55" fmla="*/ 100 h 197"/>
                    <a:gd name="T56" fmla="*/ 611 w 822"/>
                    <a:gd name="T57" fmla="*/ 109 h 197"/>
                    <a:gd name="T58" fmla="*/ 565 w 822"/>
                    <a:gd name="T59" fmla="*/ 116 h 197"/>
                    <a:gd name="T60" fmla="*/ 502 w 822"/>
                    <a:gd name="T61" fmla="*/ 123 h 197"/>
                    <a:gd name="T62" fmla="*/ 461 w 822"/>
                    <a:gd name="T63" fmla="*/ 126 h 197"/>
                    <a:gd name="T64" fmla="*/ 410 w 822"/>
                    <a:gd name="T65" fmla="*/ 125 h 197"/>
                    <a:gd name="T66" fmla="*/ 355 w 822"/>
                    <a:gd name="T67" fmla="*/ 124 h 197"/>
                    <a:gd name="T68" fmla="*/ 301 w 822"/>
                    <a:gd name="T69" fmla="*/ 121 h 197"/>
                    <a:gd name="T70" fmla="*/ 247 w 822"/>
                    <a:gd name="T71" fmla="*/ 115 h 197"/>
                    <a:gd name="T72" fmla="*/ 191 w 822"/>
                    <a:gd name="T73" fmla="*/ 104 h 197"/>
                    <a:gd name="T74" fmla="*/ 147 w 822"/>
                    <a:gd name="T75" fmla="*/ 96 h 197"/>
                    <a:gd name="T76" fmla="*/ 109 w 822"/>
                    <a:gd name="T77" fmla="*/ 82 h 197"/>
                    <a:gd name="T78" fmla="*/ 75 w 822"/>
                    <a:gd name="T79" fmla="*/ 67 h 197"/>
                    <a:gd name="T80" fmla="*/ 46 w 822"/>
                    <a:gd name="T81" fmla="*/ 54 h 197"/>
                    <a:gd name="T82" fmla="*/ 16 w 822"/>
                    <a:gd name="T83" fmla="*/ 29 h 197"/>
                    <a:gd name="T84" fmla="*/ 0 w 822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2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1"/>
                      </a:lnTo>
                      <a:lnTo>
                        <a:pt x="40" y="122"/>
                      </a:lnTo>
                      <a:lnTo>
                        <a:pt x="80" y="144"/>
                      </a:lnTo>
                      <a:lnTo>
                        <a:pt x="132" y="161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2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5" y="179"/>
                      </a:lnTo>
                      <a:lnTo>
                        <a:pt x="665" y="170"/>
                      </a:lnTo>
                      <a:lnTo>
                        <a:pt x="705" y="158"/>
                      </a:lnTo>
                      <a:lnTo>
                        <a:pt x="745" y="143"/>
                      </a:lnTo>
                      <a:lnTo>
                        <a:pt x="774" y="127"/>
                      </a:lnTo>
                      <a:lnTo>
                        <a:pt x="807" y="98"/>
                      </a:lnTo>
                      <a:lnTo>
                        <a:pt x="822" y="70"/>
                      </a:lnTo>
                      <a:lnTo>
                        <a:pt x="822" y="0"/>
                      </a:lnTo>
                      <a:lnTo>
                        <a:pt x="815" y="16"/>
                      </a:lnTo>
                      <a:lnTo>
                        <a:pt x="796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1"/>
                      </a:lnTo>
                      <a:lnTo>
                        <a:pt x="657" y="100"/>
                      </a:lnTo>
                      <a:lnTo>
                        <a:pt x="611" y="109"/>
                      </a:lnTo>
                      <a:lnTo>
                        <a:pt x="565" y="116"/>
                      </a:lnTo>
                      <a:lnTo>
                        <a:pt x="502" y="123"/>
                      </a:lnTo>
                      <a:lnTo>
                        <a:pt x="461" y="126"/>
                      </a:lnTo>
                      <a:lnTo>
                        <a:pt x="410" y="125"/>
                      </a:lnTo>
                      <a:lnTo>
                        <a:pt x="355" y="124"/>
                      </a:lnTo>
                      <a:lnTo>
                        <a:pt x="301" y="121"/>
                      </a:lnTo>
                      <a:lnTo>
                        <a:pt x="247" y="115"/>
                      </a:lnTo>
                      <a:lnTo>
                        <a:pt x="191" y="104"/>
                      </a:lnTo>
                      <a:lnTo>
                        <a:pt x="147" y="96"/>
                      </a:lnTo>
                      <a:lnTo>
                        <a:pt x="109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56" name="Group 120"/>
              <p:cNvGrpSpPr>
                <a:grpSpLocks/>
              </p:cNvGrpSpPr>
              <p:nvPr/>
            </p:nvGrpSpPr>
            <p:grpSpPr bwMode="auto">
              <a:xfrm>
                <a:off x="4720" y="1891"/>
                <a:ext cx="828" cy="338"/>
                <a:chOff x="4720" y="1891"/>
                <a:chExt cx="828" cy="338"/>
              </a:xfrm>
            </p:grpSpPr>
            <p:sp>
              <p:nvSpPr>
                <p:cNvPr id="8260" name="Oval 121"/>
                <p:cNvSpPr>
                  <a:spLocks noChangeArrowheads="1"/>
                </p:cNvSpPr>
                <p:nvPr/>
              </p:nvSpPr>
              <p:spPr bwMode="auto">
                <a:xfrm>
                  <a:off x="4723" y="1891"/>
                  <a:ext cx="825" cy="273"/>
                </a:xfrm>
                <a:prstGeom prst="ellipse">
                  <a:avLst/>
                </a:prstGeom>
                <a:solidFill>
                  <a:srgbClr val="676767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61" name="Freeform 122"/>
                <p:cNvSpPr>
                  <a:spLocks/>
                </p:cNvSpPr>
                <p:nvPr/>
              </p:nvSpPr>
              <p:spPr bwMode="auto">
                <a:xfrm>
                  <a:off x="4720" y="2032"/>
                  <a:ext cx="822" cy="197"/>
                </a:xfrm>
                <a:custGeom>
                  <a:avLst/>
                  <a:gdLst>
                    <a:gd name="T0" fmla="*/ 0 w 822"/>
                    <a:gd name="T1" fmla="*/ 0 h 197"/>
                    <a:gd name="T2" fmla="*/ 0 w 822"/>
                    <a:gd name="T3" fmla="*/ 69 h 197"/>
                    <a:gd name="T4" fmla="*/ 16 w 822"/>
                    <a:gd name="T5" fmla="*/ 100 h 197"/>
                    <a:gd name="T6" fmla="*/ 40 w 822"/>
                    <a:gd name="T7" fmla="*/ 121 h 197"/>
                    <a:gd name="T8" fmla="*/ 80 w 822"/>
                    <a:gd name="T9" fmla="*/ 143 h 197"/>
                    <a:gd name="T10" fmla="*/ 132 w 822"/>
                    <a:gd name="T11" fmla="*/ 161 h 197"/>
                    <a:gd name="T12" fmla="*/ 191 w 822"/>
                    <a:gd name="T13" fmla="*/ 176 h 197"/>
                    <a:gd name="T14" fmla="*/ 252 w 822"/>
                    <a:gd name="T15" fmla="*/ 187 h 197"/>
                    <a:gd name="T16" fmla="*/ 309 w 822"/>
                    <a:gd name="T17" fmla="*/ 193 h 197"/>
                    <a:gd name="T18" fmla="*/ 372 w 822"/>
                    <a:gd name="T19" fmla="*/ 196 h 197"/>
                    <a:gd name="T20" fmla="*/ 427 w 822"/>
                    <a:gd name="T21" fmla="*/ 197 h 197"/>
                    <a:gd name="T22" fmla="*/ 482 w 822"/>
                    <a:gd name="T23" fmla="*/ 196 h 197"/>
                    <a:gd name="T24" fmla="*/ 531 w 822"/>
                    <a:gd name="T25" fmla="*/ 191 h 197"/>
                    <a:gd name="T26" fmla="*/ 578 w 822"/>
                    <a:gd name="T27" fmla="*/ 185 h 197"/>
                    <a:gd name="T28" fmla="*/ 625 w 822"/>
                    <a:gd name="T29" fmla="*/ 179 h 197"/>
                    <a:gd name="T30" fmla="*/ 665 w 822"/>
                    <a:gd name="T31" fmla="*/ 170 h 197"/>
                    <a:gd name="T32" fmla="*/ 705 w 822"/>
                    <a:gd name="T33" fmla="*/ 157 h 197"/>
                    <a:gd name="T34" fmla="*/ 745 w 822"/>
                    <a:gd name="T35" fmla="*/ 142 h 197"/>
                    <a:gd name="T36" fmla="*/ 774 w 822"/>
                    <a:gd name="T37" fmla="*/ 126 h 197"/>
                    <a:gd name="T38" fmla="*/ 807 w 822"/>
                    <a:gd name="T39" fmla="*/ 97 h 197"/>
                    <a:gd name="T40" fmla="*/ 822 w 822"/>
                    <a:gd name="T41" fmla="*/ 70 h 197"/>
                    <a:gd name="T42" fmla="*/ 822 w 822"/>
                    <a:gd name="T43" fmla="*/ 0 h 197"/>
                    <a:gd name="T44" fmla="*/ 815 w 822"/>
                    <a:gd name="T45" fmla="*/ 16 h 197"/>
                    <a:gd name="T46" fmla="*/ 796 w 822"/>
                    <a:gd name="T47" fmla="*/ 37 h 197"/>
                    <a:gd name="T48" fmla="*/ 770 w 822"/>
                    <a:gd name="T49" fmla="*/ 57 h 197"/>
                    <a:gd name="T50" fmla="*/ 734 w 822"/>
                    <a:gd name="T51" fmla="*/ 75 h 197"/>
                    <a:gd name="T52" fmla="*/ 690 w 822"/>
                    <a:gd name="T53" fmla="*/ 90 h 197"/>
                    <a:gd name="T54" fmla="*/ 657 w 822"/>
                    <a:gd name="T55" fmla="*/ 99 h 197"/>
                    <a:gd name="T56" fmla="*/ 611 w 822"/>
                    <a:gd name="T57" fmla="*/ 108 h 197"/>
                    <a:gd name="T58" fmla="*/ 565 w 822"/>
                    <a:gd name="T59" fmla="*/ 115 h 197"/>
                    <a:gd name="T60" fmla="*/ 502 w 822"/>
                    <a:gd name="T61" fmla="*/ 122 h 197"/>
                    <a:gd name="T62" fmla="*/ 461 w 822"/>
                    <a:gd name="T63" fmla="*/ 125 h 197"/>
                    <a:gd name="T64" fmla="*/ 411 w 822"/>
                    <a:gd name="T65" fmla="*/ 124 h 197"/>
                    <a:gd name="T66" fmla="*/ 355 w 822"/>
                    <a:gd name="T67" fmla="*/ 123 h 197"/>
                    <a:gd name="T68" fmla="*/ 301 w 822"/>
                    <a:gd name="T69" fmla="*/ 120 h 197"/>
                    <a:gd name="T70" fmla="*/ 247 w 822"/>
                    <a:gd name="T71" fmla="*/ 114 h 197"/>
                    <a:gd name="T72" fmla="*/ 191 w 822"/>
                    <a:gd name="T73" fmla="*/ 103 h 197"/>
                    <a:gd name="T74" fmla="*/ 147 w 822"/>
                    <a:gd name="T75" fmla="*/ 95 h 197"/>
                    <a:gd name="T76" fmla="*/ 109 w 822"/>
                    <a:gd name="T77" fmla="*/ 82 h 197"/>
                    <a:gd name="T78" fmla="*/ 75 w 822"/>
                    <a:gd name="T79" fmla="*/ 67 h 197"/>
                    <a:gd name="T80" fmla="*/ 46 w 822"/>
                    <a:gd name="T81" fmla="*/ 54 h 197"/>
                    <a:gd name="T82" fmla="*/ 16 w 822"/>
                    <a:gd name="T83" fmla="*/ 29 h 197"/>
                    <a:gd name="T84" fmla="*/ 0 w 822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2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1"/>
                      </a:lnTo>
                      <a:lnTo>
                        <a:pt x="80" y="143"/>
                      </a:lnTo>
                      <a:lnTo>
                        <a:pt x="132" y="161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2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5" y="179"/>
                      </a:lnTo>
                      <a:lnTo>
                        <a:pt x="665" y="170"/>
                      </a:lnTo>
                      <a:lnTo>
                        <a:pt x="705" y="157"/>
                      </a:lnTo>
                      <a:lnTo>
                        <a:pt x="745" y="142"/>
                      </a:lnTo>
                      <a:lnTo>
                        <a:pt x="774" y="126"/>
                      </a:lnTo>
                      <a:lnTo>
                        <a:pt x="807" y="97"/>
                      </a:lnTo>
                      <a:lnTo>
                        <a:pt x="822" y="70"/>
                      </a:lnTo>
                      <a:lnTo>
                        <a:pt x="822" y="0"/>
                      </a:lnTo>
                      <a:lnTo>
                        <a:pt x="815" y="16"/>
                      </a:lnTo>
                      <a:lnTo>
                        <a:pt x="796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7" y="99"/>
                      </a:lnTo>
                      <a:lnTo>
                        <a:pt x="611" y="108"/>
                      </a:lnTo>
                      <a:lnTo>
                        <a:pt x="565" y="115"/>
                      </a:lnTo>
                      <a:lnTo>
                        <a:pt x="502" y="122"/>
                      </a:lnTo>
                      <a:lnTo>
                        <a:pt x="461" y="125"/>
                      </a:lnTo>
                      <a:lnTo>
                        <a:pt x="411" y="124"/>
                      </a:lnTo>
                      <a:lnTo>
                        <a:pt x="355" y="123"/>
                      </a:lnTo>
                      <a:lnTo>
                        <a:pt x="301" y="120"/>
                      </a:lnTo>
                      <a:lnTo>
                        <a:pt x="247" y="114"/>
                      </a:lnTo>
                      <a:lnTo>
                        <a:pt x="191" y="103"/>
                      </a:lnTo>
                      <a:lnTo>
                        <a:pt x="147" y="95"/>
                      </a:lnTo>
                      <a:lnTo>
                        <a:pt x="109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57" name="Group 123"/>
              <p:cNvGrpSpPr>
                <a:grpSpLocks/>
              </p:cNvGrpSpPr>
              <p:nvPr/>
            </p:nvGrpSpPr>
            <p:grpSpPr bwMode="auto">
              <a:xfrm>
                <a:off x="4784" y="1819"/>
                <a:ext cx="829" cy="337"/>
                <a:chOff x="4784" y="1819"/>
                <a:chExt cx="829" cy="337"/>
              </a:xfrm>
            </p:grpSpPr>
            <p:sp>
              <p:nvSpPr>
                <p:cNvPr id="8258" name="Oval 124"/>
                <p:cNvSpPr>
                  <a:spLocks noChangeArrowheads="1"/>
                </p:cNvSpPr>
                <p:nvPr/>
              </p:nvSpPr>
              <p:spPr bwMode="auto">
                <a:xfrm>
                  <a:off x="4787" y="1819"/>
                  <a:ext cx="826" cy="273"/>
                </a:xfrm>
                <a:prstGeom prst="ellipse">
                  <a:avLst/>
                </a:prstGeom>
                <a:solidFill>
                  <a:srgbClr val="676767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59" name="Freeform 125"/>
                <p:cNvSpPr>
                  <a:spLocks/>
                </p:cNvSpPr>
                <p:nvPr/>
              </p:nvSpPr>
              <p:spPr bwMode="auto">
                <a:xfrm>
                  <a:off x="4784" y="1960"/>
                  <a:ext cx="823" cy="196"/>
                </a:xfrm>
                <a:custGeom>
                  <a:avLst/>
                  <a:gdLst>
                    <a:gd name="T0" fmla="*/ 0 w 823"/>
                    <a:gd name="T1" fmla="*/ 0 h 196"/>
                    <a:gd name="T2" fmla="*/ 0 w 823"/>
                    <a:gd name="T3" fmla="*/ 69 h 196"/>
                    <a:gd name="T4" fmla="*/ 16 w 823"/>
                    <a:gd name="T5" fmla="*/ 100 h 196"/>
                    <a:gd name="T6" fmla="*/ 40 w 823"/>
                    <a:gd name="T7" fmla="*/ 121 h 196"/>
                    <a:gd name="T8" fmla="*/ 80 w 823"/>
                    <a:gd name="T9" fmla="*/ 143 h 196"/>
                    <a:gd name="T10" fmla="*/ 133 w 823"/>
                    <a:gd name="T11" fmla="*/ 160 h 196"/>
                    <a:gd name="T12" fmla="*/ 191 w 823"/>
                    <a:gd name="T13" fmla="*/ 175 h 196"/>
                    <a:gd name="T14" fmla="*/ 252 w 823"/>
                    <a:gd name="T15" fmla="*/ 186 h 196"/>
                    <a:gd name="T16" fmla="*/ 309 w 823"/>
                    <a:gd name="T17" fmla="*/ 192 h 196"/>
                    <a:gd name="T18" fmla="*/ 373 w 823"/>
                    <a:gd name="T19" fmla="*/ 195 h 196"/>
                    <a:gd name="T20" fmla="*/ 427 w 823"/>
                    <a:gd name="T21" fmla="*/ 196 h 196"/>
                    <a:gd name="T22" fmla="*/ 482 w 823"/>
                    <a:gd name="T23" fmla="*/ 195 h 196"/>
                    <a:gd name="T24" fmla="*/ 531 w 823"/>
                    <a:gd name="T25" fmla="*/ 190 h 196"/>
                    <a:gd name="T26" fmla="*/ 579 w 823"/>
                    <a:gd name="T27" fmla="*/ 184 h 196"/>
                    <a:gd name="T28" fmla="*/ 626 w 823"/>
                    <a:gd name="T29" fmla="*/ 178 h 196"/>
                    <a:gd name="T30" fmla="*/ 665 w 823"/>
                    <a:gd name="T31" fmla="*/ 169 h 196"/>
                    <a:gd name="T32" fmla="*/ 705 w 823"/>
                    <a:gd name="T33" fmla="*/ 157 h 196"/>
                    <a:gd name="T34" fmla="*/ 745 w 823"/>
                    <a:gd name="T35" fmla="*/ 142 h 196"/>
                    <a:gd name="T36" fmla="*/ 774 w 823"/>
                    <a:gd name="T37" fmla="*/ 126 h 196"/>
                    <a:gd name="T38" fmla="*/ 808 w 823"/>
                    <a:gd name="T39" fmla="*/ 97 h 196"/>
                    <a:gd name="T40" fmla="*/ 823 w 823"/>
                    <a:gd name="T41" fmla="*/ 70 h 196"/>
                    <a:gd name="T42" fmla="*/ 823 w 823"/>
                    <a:gd name="T43" fmla="*/ 0 h 196"/>
                    <a:gd name="T44" fmla="*/ 816 w 823"/>
                    <a:gd name="T45" fmla="*/ 16 h 196"/>
                    <a:gd name="T46" fmla="*/ 796 w 823"/>
                    <a:gd name="T47" fmla="*/ 37 h 196"/>
                    <a:gd name="T48" fmla="*/ 770 w 823"/>
                    <a:gd name="T49" fmla="*/ 57 h 196"/>
                    <a:gd name="T50" fmla="*/ 734 w 823"/>
                    <a:gd name="T51" fmla="*/ 75 h 196"/>
                    <a:gd name="T52" fmla="*/ 690 w 823"/>
                    <a:gd name="T53" fmla="*/ 90 h 196"/>
                    <a:gd name="T54" fmla="*/ 657 w 823"/>
                    <a:gd name="T55" fmla="*/ 99 h 196"/>
                    <a:gd name="T56" fmla="*/ 612 w 823"/>
                    <a:gd name="T57" fmla="*/ 108 h 196"/>
                    <a:gd name="T58" fmla="*/ 565 w 823"/>
                    <a:gd name="T59" fmla="*/ 115 h 196"/>
                    <a:gd name="T60" fmla="*/ 502 w 823"/>
                    <a:gd name="T61" fmla="*/ 122 h 196"/>
                    <a:gd name="T62" fmla="*/ 461 w 823"/>
                    <a:gd name="T63" fmla="*/ 125 h 196"/>
                    <a:gd name="T64" fmla="*/ 411 w 823"/>
                    <a:gd name="T65" fmla="*/ 124 h 196"/>
                    <a:gd name="T66" fmla="*/ 356 w 823"/>
                    <a:gd name="T67" fmla="*/ 123 h 196"/>
                    <a:gd name="T68" fmla="*/ 301 w 823"/>
                    <a:gd name="T69" fmla="*/ 120 h 196"/>
                    <a:gd name="T70" fmla="*/ 247 w 823"/>
                    <a:gd name="T71" fmla="*/ 114 h 196"/>
                    <a:gd name="T72" fmla="*/ 191 w 823"/>
                    <a:gd name="T73" fmla="*/ 103 h 196"/>
                    <a:gd name="T74" fmla="*/ 148 w 823"/>
                    <a:gd name="T75" fmla="*/ 95 h 196"/>
                    <a:gd name="T76" fmla="*/ 109 w 823"/>
                    <a:gd name="T77" fmla="*/ 82 h 196"/>
                    <a:gd name="T78" fmla="*/ 75 w 823"/>
                    <a:gd name="T79" fmla="*/ 67 h 196"/>
                    <a:gd name="T80" fmla="*/ 46 w 823"/>
                    <a:gd name="T81" fmla="*/ 54 h 196"/>
                    <a:gd name="T82" fmla="*/ 16 w 823"/>
                    <a:gd name="T83" fmla="*/ 29 h 196"/>
                    <a:gd name="T84" fmla="*/ 0 w 823"/>
                    <a:gd name="T85" fmla="*/ 0 h 19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6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1"/>
                      </a:lnTo>
                      <a:lnTo>
                        <a:pt x="80" y="143"/>
                      </a:lnTo>
                      <a:lnTo>
                        <a:pt x="133" y="160"/>
                      </a:lnTo>
                      <a:lnTo>
                        <a:pt x="191" y="175"/>
                      </a:lnTo>
                      <a:lnTo>
                        <a:pt x="252" y="186"/>
                      </a:lnTo>
                      <a:lnTo>
                        <a:pt x="309" y="192"/>
                      </a:lnTo>
                      <a:lnTo>
                        <a:pt x="373" y="195"/>
                      </a:lnTo>
                      <a:lnTo>
                        <a:pt x="427" y="196"/>
                      </a:lnTo>
                      <a:lnTo>
                        <a:pt x="482" y="195"/>
                      </a:lnTo>
                      <a:lnTo>
                        <a:pt x="531" y="190"/>
                      </a:lnTo>
                      <a:lnTo>
                        <a:pt x="579" y="184"/>
                      </a:lnTo>
                      <a:lnTo>
                        <a:pt x="626" y="178"/>
                      </a:lnTo>
                      <a:lnTo>
                        <a:pt x="665" y="169"/>
                      </a:lnTo>
                      <a:lnTo>
                        <a:pt x="705" y="157"/>
                      </a:lnTo>
                      <a:lnTo>
                        <a:pt x="745" y="142"/>
                      </a:lnTo>
                      <a:lnTo>
                        <a:pt x="774" y="126"/>
                      </a:lnTo>
                      <a:lnTo>
                        <a:pt x="808" y="97"/>
                      </a:lnTo>
                      <a:lnTo>
                        <a:pt x="823" y="70"/>
                      </a:lnTo>
                      <a:lnTo>
                        <a:pt x="823" y="0"/>
                      </a:lnTo>
                      <a:lnTo>
                        <a:pt x="816" y="16"/>
                      </a:lnTo>
                      <a:lnTo>
                        <a:pt x="796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7" y="99"/>
                      </a:lnTo>
                      <a:lnTo>
                        <a:pt x="612" y="108"/>
                      </a:lnTo>
                      <a:lnTo>
                        <a:pt x="565" y="115"/>
                      </a:lnTo>
                      <a:lnTo>
                        <a:pt x="502" y="122"/>
                      </a:lnTo>
                      <a:lnTo>
                        <a:pt x="461" y="125"/>
                      </a:lnTo>
                      <a:lnTo>
                        <a:pt x="411" y="124"/>
                      </a:lnTo>
                      <a:lnTo>
                        <a:pt x="356" y="123"/>
                      </a:lnTo>
                      <a:lnTo>
                        <a:pt x="301" y="120"/>
                      </a:lnTo>
                      <a:lnTo>
                        <a:pt x="247" y="114"/>
                      </a:lnTo>
                      <a:lnTo>
                        <a:pt x="191" y="103"/>
                      </a:lnTo>
                      <a:lnTo>
                        <a:pt x="148" y="95"/>
                      </a:lnTo>
                      <a:lnTo>
                        <a:pt x="109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8197" name="Group 126"/>
            <p:cNvGrpSpPr>
              <a:grpSpLocks/>
            </p:cNvGrpSpPr>
            <p:nvPr/>
          </p:nvGrpSpPr>
          <p:grpSpPr bwMode="auto">
            <a:xfrm>
              <a:off x="4808" y="3466"/>
              <a:ext cx="497" cy="710"/>
              <a:chOff x="4230" y="2470"/>
              <a:chExt cx="925" cy="1286"/>
            </a:xfrm>
          </p:grpSpPr>
          <p:grpSp>
            <p:nvGrpSpPr>
              <p:cNvPr id="8198" name="Group 127"/>
              <p:cNvGrpSpPr>
                <a:grpSpLocks/>
              </p:cNvGrpSpPr>
              <p:nvPr/>
            </p:nvGrpSpPr>
            <p:grpSpPr bwMode="auto">
              <a:xfrm>
                <a:off x="4302" y="3419"/>
                <a:ext cx="829" cy="337"/>
                <a:chOff x="4302" y="3419"/>
                <a:chExt cx="829" cy="337"/>
              </a:xfrm>
            </p:grpSpPr>
            <p:sp>
              <p:nvSpPr>
                <p:cNvPr id="8235" name="Oval 128"/>
                <p:cNvSpPr>
                  <a:spLocks noChangeArrowheads="1"/>
                </p:cNvSpPr>
                <p:nvPr/>
              </p:nvSpPr>
              <p:spPr bwMode="auto">
                <a:xfrm>
                  <a:off x="4305" y="3419"/>
                  <a:ext cx="826" cy="273"/>
                </a:xfrm>
                <a:prstGeom prst="ellipse">
                  <a:avLst/>
                </a:prstGeom>
                <a:solidFill>
                  <a:srgbClr val="AD69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36" name="Freeform 129"/>
                <p:cNvSpPr>
                  <a:spLocks/>
                </p:cNvSpPr>
                <p:nvPr/>
              </p:nvSpPr>
              <p:spPr bwMode="auto">
                <a:xfrm>
                  <a:off x="4302" y="3559"/>
                  <a:ext cx="823" cy="197"/>
                </a:xfrm>
                <a:custGeom>
                  <a:avLst/>
                  <a:gdLst>
                    <a:gd name="T0" fmla="*/ 0 w 823"/>
                    <a:gd name="T1" fmla="*/ 0 h 197"/>
                    <a:gd name="T2" fmla="*/ 0 w 823"/>
                    <a:gd name="T3" fmla="*/ 69 h 197"/>
                    <a:gd name="T4" fmla="*/ 16 w 823"/>
                    <a:gd name="T5" fmla="*/ 101 h 197"/>
                    <a:gd name="T6" fmla="*/ 40 w 823"/>
                    <a:gd name="T7" fmla="*/ 122 h 197"/>
                    <a:gd name="T8" fmla="*/ 80 w 823"/>
                    <a:gd name="T9" fmla="*/ 144 h 197"/>
                    <a:gd name="T10" fmla="*/ 132 w 823"/>
                    <a:gd name="T11" fmla="*/ 161 h 197"/>
                    <a:gd name="T12" fmla="*/ 191 w 823"/>
                    <a:gd name="T13" fmla="*/ 176 h 197"/>
                    <a:gd name="T14" fmla="*/ 252 w 823"/>
                    <a:gd name="T15" fmla="*/ 187 h 197"/>
                    <a:gd name="T16" fmla="*/ 309 w 823"/>
                    <a:gd name="T17" fmla="*/ 193 h 197"/>
                    <a:gd name="T18" fmla="*/ 373 w 823"/>
                    <a:gd name="T19" fmla="*/ 196 h 197"/>
                    <a:gd name="T20" fmla="*/ 427 w 823"/>
                    <a:gd name="T21" fmla="*/ 197 h 197"/>
                    <a:gd name="T22" fmla="*/ 482 w 823"/>
                    <a:gd name="T23" fmla="*/ 196 h 197"/>
                    <a:gd name="T24" fmla="*/ 531 w 823"/>
                    <a:gd name="T25" fmla="*/ 191 h 197"/>
                    <a:gd name="T26" fmla="*/ 578 w 823"/>
                    <a:gd name="T27" fmla="*/ 185 h 197"/>
                    <a:gd name="T28" fmla="*/ 626 w 823"/>
                    <a:gd name="T29" fmla="*/ 179 h 197"/>
                    <a:gd name="T30" fmla="*/ 665 w 823"/>
                    <a:gd name="T31" fmla="*/ 170 h 197"/>
                    <a:gd name="T32" fmla="*/ 705 w 823"/>
                    <a:gd name="T33" fmla="*/ 158 h 197"/>
                    <a:gd name="T34" fmla="*/ 745 w 823"/>
                    <a:gd name="T35" fmla="*/ 143 h 197"/>
                    <a:gd name="T36" fmla="*/ 774 w 823"/>
                    <a:gd name="T37" fmla="*/ 127 h 197"/>
                    <a:gd name="T38" fmla="*/ 807 w 823"/>
                    <a:gd name="T39" fmla="*/ 98 h 197"/>
                    <a:gd name="T40" fmla="*/ 823 w 823"/>
                    <a:gd name="T41" fmla="*/ 70 h 197"/>
                    <a:gd name="T42" fmla="*/ 823 w 823"/>
                    <a:gd name="T43" fmla="*/ 0 h 197"/>
                    <a:gd name="T44" fmla="*/ 815 w 823"/>
                    <a:gd name="T45" fmla="*/ 16 h 197"/>
                    <a:gd name="T46" fmla="*/ 796 w 823"/>
                    <a:gd name="T47" fmla="*/ 37 h 197"/>
                    <a:gd name="T48" fmla="*/ 770 w 823"/>
                    <a:gd name="T49" fmla="*/ 57 h 197"/>
                    <a:gd name="T50" fmla="*/ 734 w 823"/>
                    <a:gd name="T51" fmla="*/ 75 h 197"/>
                    <a:gd name="T52" fmla="*/ 690 w 823"/>
                    <a:gd name="T53" fmla="*/ 90 h 197"/>
                    <a:gd name="T54" fmla="*/ 657 w 823"/>
                    <a:gd name="T55" fmla="*/ 100 h 197"/>
                    <a:gd name="T56" fmla="*/ 612 w 823"/>
                    <a:gd name="T57" fmla="*/ 109 h 197"/>
                    <a:gd name="T58" fmla="*/ 565 w 823"/>
                    <a:gd name="T59" fmla="*/ 116 h 197"/>
                    <a:gd name="T60" fmla="*/ 502 w 823"/>
                    <a:gd name="T61" fmla="*/ 123 h 197"/>
                    <a:gd name="T62" fmla="*/ 461 w 823"/>
                    <a:gd name="T63" fmla="*/ 126 h 197"/>
                    <a:gd name="T64" fmla="*/ 411 w 823"/>
                    <a:gd name="T65" fmla="*/ 125 h 197"/>
                    <a:gd name="T66" fmla="*/ 355 w 823"/>
                    <a:gd name="T67" fmla="*/ 124 h 197"/>
                    <a:gd name="T68" fmla="*/ 301 w 823"/>
                    <a:gd name="T69" fmla="*/ 121 h 197"/>
                    <a:gd name="T70" fmla="*/ 247 w 823"/>
                    <a:gd name="T71" fmla="*/ 115 h 197"/>
                    <a:gd name="T72" fmla="*/ 191 w 823"/>
                    <a:gd name="T73" fmla="*/ 104 h 197"/>
                    <a:gd name="T74" fmla="*/ 148 w 823"/>
                    <a:gd name="T75" fmla="*/ 96 h 197"/>
                    <a:gd name="T76" fmla="*/ 109 w 823"/>
                    <a:gd name="T77" fmla="*/ 82 h 197"/>
                    <a:gd name="T78" fmla="*/ 75 w 823"/>
                    <a:gd name="T79" fmla="*/ 67 h 197"/>
                    <a:gd name="T80" fmla="*/ 46 w 823"/>
                    <a:gd name="T81" fmla="*/ 54 h 197"/>
                    <a:gd name="T82" fmla="*/ 16 w 823"/>
                    <a:gd name="T83" fmla="*/ 29 h 197"/>
                    <a:gd name="T84" fmla="*/ 0 w 823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1"/>
                      </a:lnTo>
                      <a:lnTo>
                        <a:pt x="40" y="122"/>
                      </a:lnTo>
                      <a:lnTo>
                        <a:pt x="80" y="144"/>
                      </a:lnTo>
                      <a:lnTo>
                        <a:pt x="132" y="161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3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5" y="158"/>
                      </a:lnTo>
                      <a:lnTo>
                        <a:pt x="745" y="143"/>
                      </a:lnTo>
                      <a:lnTo>
                        <a:pt x="774" y="127"/>
                      </a:lnTo>
                      <a:lnTo>
                        <a:pt x="807" y="98"/>
                      </a:lnTo>
                      <a:lnTo>
                        <a:pt x="823" y="70"/>
                      </a:lnTo>
                      <a:lnTo>
                        <a:pt x="823" y="0"/>
                      </a:lnTo>
                      <a:lnTo>
                        <a:pt x="815" y="16"/>
                      </a:lnTo>
                      <a:lnTo>
                        <a:pt x="796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7" y="100"/>
                      </a:lnTo>
                      <a:lnTo>
                        <a:pt x="612" y="109"/>
                      </a:lnTo>
                      <a:lnTo>
                        <a:pt x="565" y="116"/>
                      </a:lnTo>
                      <a:lnTo>
                        <a:pt x="502" y="123"/>
                      </a:lnTo>
                      <a:lnTo>
                        <a:pt x="461" y="126"/>
                      </a:lnTo>
                      <a:lnTo>
                        <a:pt x="411" y="125"/>
                      </a:lnTo>
                      <a:lnTo>
                        <a:pt x="355" y="124"/>
                      </a:lnTo>
                      <a:lnTo>
                        <a:pt x="301" y="121"/>
                      </a:lnTo>
                      <a:lnTo>
                        <a:pt x="247" y="115"/>
                      </a:lnTo>
                      <a:lnTo>
                        <a:pt x="191" y="104"/>
                      </a:lnTo>
                      <a:lnTo>
                        <a:pt x="148" y="96"/>
                      </a:lnTo>
                      <a:lnTo>
                        <a:pt x="109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7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199" name="Group 130"/>
              <p:cNvGrpSpPr>
                <a:grpSpLocks/>
              </p:cNvGrpSpPr>
              <p:nvPr/>
            </p:nvGrpSpPr>
            <p:grpSpPr bwMode="auto">
              <a:xfrm>
                <a:off x="4310" y="3346"/>
                <a:ext cx="829" cy="338"/>
                <a:chOff x="4310" y="3346"/>
                <a:chExt cx="829" cy="338"/>
              </a:xfrm>
            </p:grpSpPr>
            <p:sp>
              <p:nvSpPr>
                <p:cNvPr id="8233" name="Oval 131"/>
                <p:cNvSpPr>
                  <a:spLocks noChangeArrowheads="1"/>
                </p:cNvSpPr>
                <p:nvPr/>
              </p:nvSpPr>
              <p:spPr bwMode="auto">
                <a:xfrm>
                  <a:off x="4313" y="3346"/>
                  <a:ext cx="826" cy="273"/>
                </a:xfrm>
                <a:prstGeom prst="ellipse">
                  <a:avLst/>
                </a:prstGeom>
                <a:solidFill>
                  <a:srgbClr val="AD69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34" name="Freeform 132"/>
                <p:cNvSpPr>
                  <a:spLocks/>
                </p:cNvSpPr>
                <p:nvPr/>
              </p:nvSpPr>
              <p:spPr bwMode="auto">
                <a:xfrm>
                  <a:off x="4310" y="3487"/>
                  <a:ext cx="823" cy="197"/>
                </a:xfrm>
                <a:custGeom>
                  <a:avLst/>
                  <a:gdLst>
                    <a:gd name="T0" fmla="*/ 0 w 823"/>
                    <a:gd name="T1" fmla="*/ 0 h 197"/>
                    <a:gd name="T2" fmla="*/ 0 w 823"/>
                    <a:gd name="T3" fmla="*/ 69 h 197"/>
                    <a:gd name="T4" fmla="*/ 16 w 823"/>
                    <a:gd name="T5" fmla="*/ 100 h 197"/>
                    <a:gd name="T6" fmla="*/ 40 w 823"/>
                    <a:gd name="T7" fmla="*/ 121 h 197"/>
                    <a:gd name="T8" fmla="*/ 80 w 823"/>
                    <a:gd name="T9" fmla="*/ 143 h 197"/>
                    <a:gd name="T10" fmla="*/ 133 w 823"/>
                    <a:gd name="T11" fmla="*/ 160 h 197"/>
                    <a:gd name="T12" fmla="*/ 191 w 823"/>
                    <a:gd name="T13" fmla="*/ 176 h 197"/>
                    <a:gd name="T14" fmla="*/ 252 w 823"/>
                    <a:gd name="T15" fmla="*/ 187 h 197"/>
                    <a:gd name="T16" fmla="*/ 309 w 823"/>
                    <a:gd name="T17" fmla="*/ 193 h 197"/>
                    <a:gd name="T18" fmla="*/ 373 w 823"/>
                    <a:gd name="T19" fmla="*/ 196 h 197"/>
                    <a:gd name="T20" fmla="*/ 427 w 823"/>
                    <a:gd name="T21" fmla="*/ 197 h 197"/>
                    <a:gd name="T22" fmla="*/ 482 w 823"/>
                    <a:gd name="T23" fmla="*/ 196 h 197"/>
                    <a:gd name="T24" fmla="*/ 531 w 823"/>
                    <a:gd name="T25" fmla="*/ 191 h 197"/>
                    <a:gd name="T26" fmla="*/ 578 w 823"/>
                    <a:gd name="T27" fmla="*/ 185 h 197"/>
                    <a:gd name="T28" fmla="*/ 626 w 823"/>
                    <a:gd name="T29" fmla="*/ 179 h 197"/>
                    <a:gd name="T30" fmla="*/ 665 w 823"/>
                    <a:gd name="T31" fmla="*/ 170 h 197"/>
                    <a:gd name="T32" fmla="*/ 705 w 823"/>
                    <a:gd name="T33" fmla="*/ 157 h 197"/>
                    <a:gd name="T34" fmla="*/ 745 w 823"/>
                    <a:gd name="T35" fmla="*/ 142 h 197"/>
                    <a:gd name="T36" fmla="*/ 774 w 823"/>
                    <a:gd name="T37" fmla="*/ 126 h 197"/>
                    <a:gd name="T38" fmla="*/ 807 w 823"/>
                    <a:gd name="T39" fmla="*/ 97 h 197"/>
                    <a:gd name="T40" fmla="*/ 823 w 823"/>
                    <a:gd name="T41" fmla="*/ 70 h 197"/>
                    <a:gd name="T42" fmla="*/ 823 w 823"/>
                    <a:gd name="T43" fmla="*/ 0 h 197"/>
                    <a:gd name="T44" fmla="*/ 816 w 823"/>
                    <a:gd name="T45" fmla="*/ 16 h 197"/>
                    <a:gd name="T46" fmla="*/ 796 w 823"/>
                    <a:gd name="T47" fmla="*/ 37 h 197"/>
                    <a:gd name="T48" fmla="*/ 770 w 823"/>
                    <a:gd name="T49" fmla="*/ 57 h 197"/>
                    <a:gd name="T50" fmla="*/ 734 w 823"/>
                    <a:gd name="T51" fmla="*/ 75 h 197"/>
                    <a:gd name="T52" fmla="*/ 690 w 823"/>
                    <a:gd name="T53" fmla="*/ 90 h 197"/>
                    <a:gd name="T54" fmla="*/ 657 w 823"/>
                    <a:gd name="T55" fmla="*/ 99 h 197"/>
                    <a:gd name="T56" fmla="*/ 612 w 823"/>
                    <a:gd name="T57" fmla="*/ 108 h 197"/>
                    <a:gd name="T58" fmla="*/ 565 w 823"/>
                    <a:gd name="T59" fmla="*/ 115 h 197"/>
                    <a:gd name="T60" fmla="*/ 502 w 823"/>
                    <a:gd name="T61" fmla="*/ 122 h 197"/>
                    <a:gd name="T62" fmla="*/ 461 w 823"/>
                    <a:gd name="T63" fmla="*/ 125 h 197"/>
                    <a:gd name="T64" fmla="*/ 411 w 823"/>
                    <a:gd name="T65" fmla="*/ 124 h 197"/>
                    <a:gd name="T66" fmla="*/ 356 w 823"/>
                    <a:gd name="T67" fmla="*/ 123 h 197"/>
                    <a:gd name="T68" fmla="*/ 301 w 823"/>
                    <a:gd name="T69" fmla="*/ 120 h 197"/>
                    <a:gd name="T70" fmla="*/ 247 w 823"/>
                    <a:gd name="T71" fmla="*/ 114 h 197"/>
                    <a:gd name="T72" fmla="*/ 191 w 823"/>
                    <a:gd name="T73" fmla="*/ 103 h 197"/>
                    <a:gd name="T74" fmla="*/ 148 w 823"/>
                    <a:gd name="T75" fmla="*/ 95 h 197"/>
                    <a:gd name="T76" fmla="*/ 109 w 823"/>
                    <a:gd name="T77" fmla="*/ 82 h 197"/>
                    <a:gd name="T78" fmla="*/ 75 w 823"/>
                    <a:gd name="T79" fmla="*/ 67 h 197"/>
                    <a:gd name="T80" fmla="*/ 46 w 823"/>
                    <a:gd name="T81" fmla="*/ 54 h 197"/>
                    <a:gd name="T82" fmla="*/ 16 w 823"/>
                    <a:gd name="T83" fmla="*/ 29 h 197"/>
                    <a:gd name="T84" fmla="*/ 0 w 823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1"/>
                      </a:lnTo>
                      <a:lnTo>
                        <a:pt x="80" y="143"/>
                      </a:lnTo>
                      <a:lnTo>
                        <a:pt x="133" y="160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3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5" y="157"/>
                      </a:lnTo>
                      <a:lnTo>
                        <a:pt x="745" y="142"/>
                      </a:lnTo>
                      <a:lnTo>
                        <a:pt x="774" y="126"/>
                      </a:lnTo>
                      <a:lnTo>
                        <a:pt x="807" y="97"/>
                      </a:lnTo>
                      <a:lnTo>
                        <a:pt x="823" y="70"/>
                      </a:lnTo>
                      <a:lnTo>
                        <a:pt x="823" y="0"/>
                      </a:lnTo>
                      <a:lnTo>
                        <a:pt x="816" y="16"/>
                      </a:lnTo>
                      <a:lnTo>
                        <a:pt x="796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7" y="99"/>
                      </a:lnTo>
                      <a:lnTo>
                        <a:pt x="612" y="108"/>
                      </a:lnTo>
                      <a:lnTo>
                        <a:pt x="565" y="115"/>
                      </a:lnTo>
                      <a:lnTo>
                        <a:pt x="502" y="122"/>
                      </a:lnTo>
                      <a:lnTo>
                        <a:pt x="461" y="125"/>
                      </a:lnTo>
                      <a:lnTo>
                        <a:pt x="411" y="124"/>
                      </a:lnTo>
                      <a:lnTo>
                        <a:pt x="356" y="123"/>
                      </a:lnTo>
                      <a:lnTo>
                        <a:pt x="301" y="120"/>
                      </a:lnTo>
                      <a:lnTo>
                        <a:pt x="247" y="114"/>
                      </a:lnTo>
                      <a:lnTo>
                        <a:pt x="191" y="103"/>
                      </a:lnTo>
                      <a:lnTo>
                        <a:pt x="148" y="95"/>
                      </a:lnTo>
                      <a:lnTo>
                        <a:pt x="109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7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00" name="Group 133"/>
              <p:cNvGrpSpPr>
                <a:grpSpLocks/>
              </p:cNvGrpSpPr>
              <p:nvPr/>
            </p:nvGrpSpPr>
            <p:grpSpPr bwMode="auto">
              <a:xfrm>
                <a:off x="4270" y="3256"/>
                <a:ext cx="828" cy="337"/>
                <a:chOff x="4270" y="3256"/>
                <a:chExt cx="828" cy="337"/>
              </a:xfrm>
            </p:grpSpPr>
            <p:sp>
              <p:nvSpPr>
                <p:cNvPr id="8231" name="Oval 134"/>
                <p:cNvSpPr>
                  <a:spLocks noChangeArrowheads="1"/>
                </p:cNvSpPr>
                <p:nvPr/>
              </p:nvSpPr>
              <p:spPr bwMode="auto">
                <a:xfrm>
                  <a:off x="4273" y="3256"/>
                  <a:ext cx="825" cy="273"/>
                </a:xfrm>
                <a:prstGeom prst="ellipse">
                  <a:avLst/>
                </a:prstGeom>
                <a:solidFill>
                  <a:srgbClr val="AD69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32" name="Freeform 135"/>
                <p:cNvSpPr>
                  <a:spLocks/>
                </p:cNvSpPr>
                <p:nvPr/>
              </p:nvSpPr>
              <p:spPr bwMode="auto">
                <a:xfrm>
                  <a:off x="4270" y="3396"/>
                  <a:ext cx="822" cy="197"/>
                </a:xfrm>
                <a:custGeom>
                  <a:avLst/>
                  <a:gdLst>
                    <a:gd name="T0" fmla="*/ 0 w 822"/>
                    <a:gd name="T1" fmla="*/ 0 h 197"/>
                    <a:gd name="T2" fmla="*/ 0 w 822"/>
                    <a:gd name="T3" fmla="*/ 70 h 197"/>
                    <a:gd name="T4" fmla="*/ 16 w 822"/>
                    <a:gd name="T5" fmla="*/ 101 h 197"/>
                    <a:gd name="T6" fmla="*/ 40 w 822"/>
                    <a:gd name="T7" fmla="*/ 122 h 197"/>
                    <a:gd name="T8" fmla="*/ 80 w 822"/>
                    <a:gd name="T9" fmla="*/ 144 h 197"/>
                    <a:gd name="T10" fmla="*/ 132 w 822"/>
                    <a:gd name="T11" fmla="*/ 161 h 197"/>
                    <a:gd name="T12" fmla="*/ 191 w 822"/>
                    <a:gd name="T13" fmla="*/ 176 h 197"/>
                    <a:gd name="T14" fmla="*/ 252 w 822"/>
                    <a:gd name="T15" fmla="*/ 187 h 197"/>
                    <a:gd name="T16" fmla="*/ 309 w 822"/>
                    <a:gd name="T17" fmla="*/ 193 h 197"/>
                    <a:gd name="T18" fmla="*/ 372 w 822"/>
                    <a:gd name="T19" fmla="*/ 196 h 197"/>
                    <a:gd name="T20" fmla="*/ 427 w 822"/>
                    <a:gd name="T21" fmla="*/ 197 h 197"/>
                    <a:gd name="T22" fmla="*/ 482 w 822"/>
                    <a:gd name="T23" fmla="*/ 196 h 197"/>
                    <a:gd name="T24" fmla="*/ 531 w 822"/>
                    <a:gd name="T25" fmla="*/ 191 h 197"/>
                    <a:gd name="T26" fmla="*/ 578 w 822"/>
                    <a:gd name="T27" fmla="*/ 185 h 197"/>
                    <a:gd name="T28" fmla="*/ 626 w 822"/>
                    <a:gd name="T29" fmla="*/ 179 h 197"/>
                    <a:gd name="T30" fmla="*/ 665 w 822"/>
                    <a:gd name="T31" fmla="*/ 170 h 197"/>
                    <a:gd name="T32" fmla="*/ 705 w 822"/>
                    <a:gd name="T33" fmla="*/ 158 h 197"/>
                    <a:gd name="T34" fmla="*/ 745 w 822"/>
                    <a:gd name="T35" fmla="*/ 143 h 197"/>
                    <a:gd name="T36" fmla="*/ 774 w 822"/>
                    <a:gd name="T37" fmla="*/ 127 h 197"/>
                    <a:gd name="T38" fmla="*/ 807 w 822"/>
                    <a:gd name="T39" fmla="*/ 98 h 197"/>
                    <a:gd name="T40" fmla="*/ 822 w 822"/>
                    <a:gd name="T41" fmla="*/ 71 h 197"/>
                    <a:gd name="T42" fmla="*/ 822 w 822"/>
                    <a:gd name="T43" fmla="*/ 0 h 197"/>
                    <a:gd name="T44" fmla="*/ 815 w 822"/>
                    <a:gd name="T45" fmla="*/ 17 h 197"/>
                    <a:gd name="T46" fmla="*/ 796 w 822"/>
                    <a:gd name="T47" fmla="*/ 38 h 197"/>
                    <a:gd name="T48" fmla="*/ 770 w 822"/>
                    <a:gd name="T49" fmla="*/ 58 h 197"/>
                    <a:gd name="T50" fmla="*/ 734 w 822"/>
                    <a:gd name="T51" fmla="*/ 76 h 197"/>
                    <a:gd name="T52" fmla="*/ 690 w 822"/>
                    <a:gd name="T53" fmla="*/ 91 h 197"/>
                    <a:gd name="T54" fmla="*/ 657 w 822"/>
                    <a:gd name="T55" fmla="*/ 100 h 197"/>
                    <a:gd name="T56" fmla="*/ 611 w 822"/>
                    <a:gd name="T57" fmla="*/ 109 h 197"/>
                    <a:gd name="T58" fmla="*/ 565 w 822"/>
                    <a:gd name="T59" fmla="*/ 116 h 197"/>
                    <a:gd name="T60" fmla="*/ 502 w 822"/>
                    <a:gd name="T61" fmla="*/ 123 h 197"/>
                    <a:gd name="T62" fmla="*/ 461 w 822"/>
                    <a:gd name="T63" fmla="*/ 126 h 197"/>
                    <a:gd name="T64" fmla="*/ 411 w 822"/>
                    <a:gd name="T65" fmla="*/ 125 h 197"/>
                    <a:gd name="T66" fmla="*/ 355 w 822"/>
                    <a:gd name="T67" fmla="*/ 124 h 197"/>
                    <a:gd name="T68" fmla="*/ 301 w 822"/>
                    <a:gd name="T69" fmla="*/ 121 h 197"/>
                    <a:gd name="T70" fmla="*/ 247 w 822"/>
                    <a:gd name="T71" fmla="*/ 115 h 197"/>
                    <a:gd name="T72" fmla="*/ 191 w 822"/>
                    <a:gd name="T73" fmla="*/ 104 h 197"/>
                    <a:gd name="T74" fmla="*/ 147 w 822"/>
                    <a:gd name="T75" fmla="*/ 96 h 197"/>
                    <a:gd name="T76" fmla="*/ 109 w 822"/>
                    <a:gd name="T77" fmla="*/ 83 h 197"/>
                    <a:gd name="T78" fmla="*/ 75 w 822"/>
                    <a:gd name="T79" fmla="*/ 68 h 197"/>
                    <a:gd name="T80" fmla="*/ 46 w 822"/>
                    <a:gd name="T81" fmla="*/ 55 h 197"/>
                    <a:gd name="T82" fmla="*/ 16 w 822"/>
                    <a:gd name="T83" fmla="*/ 30 h 197"/>
                    <a:gd name="T84" fmla="*/ 0 w 822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2" h="197">
                      <a:moveTo>
                        <a:pt x="0" y="0"/>
                      </a:moveTo>
                      <a:lnTo>
                        <a:pt x="0" y="70"/>
                      </a:lnTo>
                      <a:lnTo>
                        <a:pt x="16" y="101"/>
                      </a:lnTo>
                      <a:lnTo>
                        <a:pt x="40" y="122"/>
                      </a:lnTo>
                      <a:lnTo>
                        <a:pt x="80" y="144"/>
                      </a:lnTo>
                      <a:lnTo>
                        <a:pt x="132" y="161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2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5" y="158"/>
                      </a:lnTo>
                      <a:lnTo>
                        <a:pt x="745" y="143"/>
                      </a:lnTo>
                      <a:lnTo>
                        <a:pt x="774" y="127"/>
                      </a:lnTo>
                      <a:lnTo>
                        <a:pt x="807" y="98"/>
                      </a:lnTo>
                      <a:lnTo>
                        <a:pt x="822" y="71"/>
                      </a:lnTo>
                      <a:lnTo>
                        <a:pt x="822" y="0"/>
                      </a:lnTo>
                      <a:lnTo>
                        <a:pt x="815" y="17"/>
                      </a:lnTo>
                      <a:lnTo>
                        <a:pt x="796" y="38"/>
                      </a:lnTo>
                      <a:lnTo>
                        <a:pt x="770" y="58"/>
                      </a:lnTo>
                      <a:lnTo>
                        <a:pt x="734" y="76"/>
                      </a:lnTo>
                      <a:lnTo>
                        <a:pt x="690" y="91"/>
                      </a:lnTo>
                      <a:lnTo>
                        <a:pt x="657" y="100"/>
                      </a:lnTo>
                      <a:lnTo>
                        <a:pt x="611" y="109"/>
                      </a:lnTo>
                      <a:lnTo>
                        <a:pt x="565" y="116"/>
                      </a:lnTo>
                      <a:lnTo>
                        <a:pt x="502" y="123"/>
                      </a:lnTo>
                      <a:lnTo>
                        <a:pt x="461" y="126"/>
                      </a:lnTo>
                      <a:lnTo>
                        <a:pt x="411" y="125"/>
                      </a:lnTo>
                      <a:lnTo>
                        <a:pt x="355" y="124"/>
                      </a:lnTo>
                      <a:lnTo>
                        <a:pt x="301" y="121"/>
                      </a:lnTo>
                      <a:lnTo>
                        <a:pt x="247" y="115"/>
                      </a:lnTo>
                      <a:lnTo>
                        <a:pt x="191" y="104"/>
                      </a:lnTo>
                      <a:lnTo>
                        <a:pt x="147" y="96"/>
                      </a:lnTo>
                      <a:lnTo>
                        <a:pt x="109" y="83"/>
                      </a:lnTo>
                      <a:lnTo>
                        <a:pt x="75" y="68"/>
                      </a:lnTo>
                      <a:lnTo>
                        <a:pt x="46" y="55"/>
                      </a:lnTo>
                      <a:lnTo>
                        <a:pt x="16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7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01" name="Group 136"/>
              <p:cNvGrpSpPr>
                <a:grpSpLocks/>
              </p:cNvGrpSpPr>
              <p:nvPr/>
            </p:nvGrpSpPr>
            <p:grpSpPr bwMode="auto">
              <a:xfrm>
                <a:off x="4326" y="3184"/>
                <a:ext cx="829" cy="337"/>
                <a:chOff x="4326" y="3184"/>
                <a:chExt cx="829" cy="337"/>
              </a:xfrm>
            </p:grpSpPr>
            <p:sp>
              <p:nvSpPr>
                <p:cNvPr id="8229" name="Oval 137"/>
                <p:cNvSpPr>
                  <a:spLocks noChangeArrowheads="1"/>
                </p:cNvSpPr>
                <p:nvPr/>
              </p:nvSpPr>
              <p:spPr bwMode="auto">
                <a:xfrm>
                  <a:off x="4329" y="3184"/>
                  <a:ext cx="826" cy="273"/>
                </a:xfrm>
                <a:prstGeom prst="ellipse">
                  <a:avLst/>
                </a:prstGeom>
                <a:solidFill>
                  <a:srgbClr val="AD69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30" name="Freeform 138"/>
                <p:cNvSpPr>
                  <a:spLocks/>
                </p:cNvSpPr>
                <p:nvPr/>
              </p:nvSpPr>
              <p:spPr bwMode="auto">
                <a:xfrm>
                  <a:off x="4326" y="3324"/>
                  <a:ext cx="823" cy="197"/>
                </a:xfrm>
                <a:custGeom>
                  <a:avLst/>
                  <a:gdLst>
                    <a:gd name="T0" fmla="*/ 0 w 823"/>
                    <a:gd name="T1" fmla="*/ 0 h 197"/>
                    <a:gd name="T2" fmla="*/ 0 w 823"/>
                    <a:gd name="T3" fmla="*/ 69 h 197"/>
                    <a:gd name="T4" fmla="*/ 16 w 823"/>
                    <a:gd name="T5" fmla="*/ 101 h 197"/>
                    <a:gd name="T6" fmla="*/ 40 w 823"/>
                    <a:gd name="T7" fmla="*/ 122 h 197"/>
                    <a:gd name="T8" fmla="*/ 80 w 823"/>
                    <a:gd name="T9" fmla="*/ 144 h 197"/>
                    <a:gd name="T10" fmla="*/ 133 w 823"/>
                    <a:gd name="T11" fmla="*/ 161 h 197"/>
                    <a:gd name="T12" fmla="*/ 191 w 823"/>
                    <a:gd name="T13" fmla="*/ 176 h 197"/>
                    <a:gd name="T14" fmla="*/ 252 w 823"/>
                    <a:gd name="T15" fmla="*/ 187 h 197"/>
                    <a:gd name="T16" fmla="*/ 309 w 823"/>
                    <a:gd name="T17" fmla="*/ 193 h 197"/>
                    <a:gd name="T18" fmla="*/ 373 w 823"/>
                    <a:gd name="T19" fmla="*/ 196 h 197"/>
                    <a:gd name="T20" fmla="*/ 427 w 823"/>
                    <a:gd name="T21" fmla="*/ 197 h 197"/>
                    <a:gd name="T22" fmla="*/ 482 w 823"/>
                    <a:gd name="T23" fmla="*/ 196 h 197"/>
                    <a:gd name="T24" fmla="*/ 531 w 823"/>
                    <a:gd name="T25" fmla="*/ 191 h 197"/>
                    <a:gd name="T26" fmla="*/ 579 w 823"/>
                    <a:gd name="T27" fmla="*/ 185 h 197"/>
                    <a:gd name="T28" fmla="*/ 626 w 823"/>
                    <a:gd name="T29" fmla="*/ 179 h 197"/>
                    <a:gd name="T30" fmla="*/ 665 w 823"/>
                    <a:gd name="T31" fmla="*/ 170 h 197"/>
                    <a:gd name="T32" fmla="*/ 705 w 823"/>
                    <a:gd name="T33" fmla="*/ 158 h 197"/>
                    <a:gd name="T34" fmla="*/ 745 w 823"/>
                    <a:gd name="T35" fmla="*/ 143 h 197"/>
                    <a:gd name="T36" fmla="*/ 774 w 823"/>
                    <a:gd name="T37" fmla="*/ 127 h 197"/>
                    <a:gd name="T38" fmla="*/ 808 w 823"/>
                    <a:gd name="T39" fmla="*/ 98 h 197"/>
                    <a:gd name="T40" fmla="*/ 823 w 823"/>
                    <a:gd name="T41" fmla="*/ 70 h 197"/>
                    <a:gd name="T42" fmla="*/ 823 w 823"/>
                    <a:gd name="T43" fmla="*/ 0 h 197"/>
                    <a:gd name="T44" fmla="*/ 816 w 823"/>
                    <a:gd name="T45" fmla="*/ 16 h 197"/>
                    <a:gd name="T46" fmla="*/ 796 w 823"/>
                    <a:gd name="T47" fmla="*/ 37 h 197"/>
                    <a:gd name="T48" fmla="*/ 770 w 823"/>
                    <a:gd name="T49" fmla="*/ 57 h 197"/>
                    <a:gd name="T50" fmla="*/ 734 w 823"/>
                    <a:gd name="T51" fmla="*/ 75 h 197"/>
                    <a:gd name="T52" fmla="*/ 690 w 823"/>
                    <a:gd name="T53" fmla="*/ 91 h 197"/>
                    <a:gd name="T54" fmla="*/ 657 w 823"/>
                    <a:gd name="T55" fmla="*/ 100 h 197"/>
                    <a:gd name="T56" fmla="*/ 612 w 823"/>
                    <a:gd name="T57" fmla="*/ 109 h 197"/>
                    <a:gd name="T58" fmla="*/ 565 w 823"/>
                    <a:gd name="T59" fmla="*/ 116 h 197"/>
                    <a:gd name="T60" fmla="*/ 502 w 823"/>
                    <a:gd name="T61" fmla="*/ 123 h 197"/>
                    <a:gd name="T62" fmla="*/ 461 w 823"/>
                    <a:gd name="T63" fmla="*/ 126 h 197"/>
                    <a:gd name="T64" fmla="*/ 411 w 823"/>
                    <a:gd name="T65" fmla="*/ 125 h 197"/>
                    <a:gd name="T66" fmla="*/ 356 w 823"/>
                    <a:gd name="T67" fmla="*/ 124 h 197"/>
                    <a:gd name="T68" fmla="*/ 301 w 823"/>
                    <a:gd name="T69" fmla="*/ 121 h 197"/>
                    <a:gd name="T70" fmla="*/ 247 w 823"/>
                    <a:gd name="T71" fmla="*/ 115 h 197"/>
                    <a:gd name="T72" fmla="*/ 191 w 823"/>
                    <a:gd name="T73" fmla="*/ 104 h 197"/>
                    <a:gd name="T74" fmla="*/ 148 w 823"/>
                    <a:gd name="T75" fmla="*/ 96 h 197"/>
                    <a:gd name="T76" fmla="*/ 110 w 823"/>
                    <a:gd name="T77" fmla="*/ 82 h 197"/>
                    <a:gd name="T78" fmla="*/ 75 w 823"/>
                    <a:gd name="T79" fmla="*/ 67 h 197"/>
                    <a:gd name="T80" fmla="*/ 46 w 823"/>
                    <a:gd name="T81" fmla="*/ 54 h 197"/>
                    <a:gd name="T82" fmla="*/ 16 w 823"/>
                    <a:gd name="T83" fmla="*/ 29 h 197"/>
                    <a:gd name="T84" fmla="*/ 0 w 823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1"/>
                      </a:lnTo>
                      <a:lnTo>
                        <a:pt x="40" y="122"/>
                      </a:lnTo>
                      <a:lnTo>
                        <a:pt x="80" y="144"/>
                      </a:lnTo>
                      <a:lnTo>
                        <a:pt x="133" y="161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3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9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5" y="158"/>
                      </a:lnTo>
                      <a:lnTo>
                        <a:pt x="745" y="143"/>
                      </a:lnTo>
                      <a:lnTo>
                        <a:pt x="774" y="127"/>
                      </a:lnTo>
                      <a:lnTo>
                        <a:pt x="808" y="98"/>
                      </a:lnTo>
                      <a:lnTo>
                        <a:pt x="823" y="70"/>
                      </a:lnTo>
                      <a:lnTo>
                        <a:pt x="823" y="0"/>
                      </a:lnTo>
                      <a:lnTo>
                        <a:pt x="816" y="16"/>
                      </a:lnTo>
                      <a:lnTo>
                        <a:pt x="796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1"/>
                      </a:lnTo>
                      <a:lnTo>
                        <a:pt x="657" y="100"/>
                      </a:lnTo>
                      <a:lnTo>
                        <a:pt x="612" y="109"/>
                      </a:lnTo>
                      <a:lnTo>
                        <a:pt x="565" y="116"/>
                      </a:lnTo>
                      <a:lnTo>
                        <a:pt x="502" y="123"/>
                      </a:lnTo>
                      <a:lnTo>
                        <a:pt x="461" y="126"/>
                      </a:lnTo>
                      <a:lnTo>
                        <a:pt x="411" y="125"/>
                      </a:lnTo>
                      <a:lnTo>
                        <a:pt x="356" y="124"/>
                      </a:lnTo>
                      <a:lnTo>
                        <a:pt x="301" y="121"/>
                      </a:lnTo>
                      <a:lnTo>
                        <a:pt x="247" y="115"/>
                      </a:lnTo>
                      <a:lnTo>
                        <a:pt x="191" y="104"/>
                      </a:lnTo>
                      <a:lnTo>
                        <a:pt x="148" y="96"/>
                      </a:lnTo>
                      <a:lnTo>
                        <a:pt x="110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7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02" name="Group 139"/>
              <p:cNvGrpSpPr>
                <a:grpSpLocks/>
              </p:cNvGrpSpPr>
              <p:nvPr/>
            </p:nvGrpSpPr>
            <p:grpSpPr bwMode="auto">
              <a:xfrm>
                <a:off x="4230" y="3093"/>
                <a:ext cx="828" cy="338"/>
                <a:chOff x="4230" y="3093"/>
                <a:chExt cx="828" cy="338"/>
              </a:xfrm>
            </p:grpSpPr>
            <p:sp>
              <p:nvSpPr>
                <p:cNvPr id="8227" name="Oval 140"/>
                <p:cNvSpPr>
                  <a:spLocks noChangeArrowheads="1"/>
                </p:cNvSpPr>
                <p:nvPr/>
              </p:nvSpPr>
              <p:spPr bwMode="auto">
                <a:xfrm>
                  <a:off x="4233" y="3093"/>
                  <a:ext cx="825" cy="273"/>
                </a:xfrm>
                <a:prstGeom prst="ellipse">
                  <a:avLst/>
                </a:prstGeom>
                <a:solidFill>
                  <a:srgbClr val="AD69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28" name="Freeform 141"/>
                <p:cNvSpPr>
                  <a:spLocks/>
                </p:cNvSpPr>
                <p:nvPr/>
              </p:nvSpPr>
              <p:spPr bwMode="auto">
                <a:xfrm>
                  <a:off x="4230" y="3234"/>
                  <a:ext cx="822" cy="197"/>
                </a:xfrm>
                <a:custGeom>
                  <a:avLst/>
                  <a:gdLst>
                    <a:gd name="T0" fmla="*/ 0 w 822"/>
                    <a:gd name="T1" fmla="*/ 0 h 197"/>
                    <a:gd name="T2" fmla="*/ 0 w 822"/>
                    <a:gd name="T3" fmla="*/ 69 h 197"/>
                    <a:gd name="T4" fmla="*/ 16 w 822"/>
                    <a:gd name="T5" fmla="*/ 100 h 197"/>
                    <a:gd name="T6" fmla="*/ 40 w 822"/>
                    <a:gd name="T7" fmla="*/ 121 h 197"/>
                    <a:gd name="T8" fmla="*/ 80 w 822"/>
                    <a:gd name="T9" fmla="*/ 143 h 197"/>
                    <a:gd name="T10" fmla="*/ 132 w 822"/>
                    <a:gd name="T11" fmla="*/ 160 h 197"/>
                    <a:gd name="T12" fmla="*/ 190 w 822"/>
                    <a:gd name="T13" fmla="*/ 176 h 197"/>
                    <a:gd name="T14" fmla="*/ 252 w 822"/>
                    <a:gd name="T15" fmla="*/ 187 h 197"/>
                    <a:gd name="T16" fmla="*/ 309 w 822"/>
                    <a:gd name="T17" fmla="*/ 193 h 197"/>
                    <a:gd name="T18" fmla="*/ 372 w 822"/>
                    <a:gd name="T19" fmla="*/ 196 h 197"/>
                    <a:gd name="T20" fmla="*/ 426 w 822"/>
                    <a:gd name="T21" fmla="*/ 197 h 197"/>
                    <a:gd name="T22" fmla="*/ 482 w 822"/>
                    <a:gd name="T23" fmla="*/ 196 h 197"/>
                    <a:gd name="T24" fmla="*/ 531 w 822"/>
                    <a:gd name="T25" fmla="*/ 191 h 197"/>
                    <a:gd name="T26" fmla="*/ 578 w 822"/>
                    <a:gd name="T27" fmla="*/ 185 h 197"/>
                    <a:gd name="T28" fmla="*/ 625 w 822"/>
                    <a:gd name="T29" fmla="*/ 179 h 197"/>
                    <a:gd name="T30" fmla="*/ 665 w 822"/>
                    <a:gd name="T31" fmla="*/ 169 h 197"/>
                    <a:gd name="T32" fmla="*/ 705 w 822"/>
                    <a:gd name="T33" fmla="*/ 157 h 197"/>
                    <a:gd name="T34" fmla="*/ 745 w 822"/>
                    <a:gd name="T35" fmla="*/ 142 h 197"/>
                    <a:gd name="T36" fmla="*/ 774 w 822"/>
                    <a:gd name="T37" fmla="*/ 126 h 197"/>
                    <a:gd name="T38" fmla="*/ 807 w 822"/>
                    <a:gd name="T39" fmla="*/ 97 h 197"/>
                    <a:gd name="T40" fmla="*/ 822 w 822"/>
                    <a:gd name="T41" fmla="*/ 70 h 197"/>
                    <a:gd name="T42" fmla="*/ 822 w 822"/>
                    <a:gd name="T43" fmla="*/ 0 h 197"/>
                    <a:gd name="T44" fmla="*/ 815 w 822"/>
                    <a:gd name="T45" fmla="*/ 16 h 197"/>
                    <a:gd name="T46" fmla="*/ 796 w 822"/>
                    <a:gd name="T47" fmla="*/ 37 h 197"/>
                    <a:gd name="T48" fmla="*/ 770 w 822"/>
                    <a:gd name="T49" fmla="*/ 57 h 197"/>
                    <a:gd name="T50" fmla="*/ 734 w 822"/>
                    <a:gd name="T51" fmla="*/ 75 h 197"/>
                    <a:gd name="T52" fmla="*/ 690 w 822"/>
                    <a:gd name="T53" fmla="*/ 90 h 197"/>
                    <a:gd name="T54" fmla="*/ 656 w 822"/>
                    <a:gd name="T55" fmla="*/ 99 h 197"/>
                    <a:gd name="T56" fmla="*/ 611 w 822"/>
                    <a:gd name="T57" fmla="*/ 108 h 197"/>
                    <a:gd name="T58" fmla="*/ 565 w 822"/>
                    <a:gd name="T59" fmla="*/ 115 h 197"/>
                    <a:gd name="T60" fmla="*/ 502 w 822"/>
                    <a:gd name="T61" fmla="*/ 122 h 197"/>
                    <a:gd name="T62" fmla="*/ 461 w 822"/>
                    <a:gd name="T63" fmla="*/ 125 h 197"/>
                    <a:gd name="T64" fmla="*/ 410 w 822"/>
                    <a:gd name="T65" fmla="*/ 124 h 197"/>
                    <a:gd name="T66" fmla="*/ 355 w 822"/>
                    <a:gd name="T67" fmla="*/ 123 h 197"/>
                    <a:gd name="T68" fmla="*/ 301 w 822"/>
                    <a:gd name="T69" fmla="*/ 120 h 197"/>
                    <a:gd name="T70" fmla="*/ 247 w 822"/>
                    <a:gd name="T71" fmla="*/ 114 h 197"/>
                    <a:gd name="T72" fmla="*/ 190 w 822"/>
                    <a:gd name="T73" fmla="*/ 103 h 197"/>
                    <a:gd name="T74" fmla="*/ 147 w 822"/>
                    <a:gd name="T75" fmla="*/ 95 h 197"/>
                    <a:gd name="T76" fmla="*/ 109 w 822"/>
                    <a:gd name="T77" fmla="*/ 82 h 197"/>
                    <a:gd name="T78" fmla="*/ 75 w 822"/>
                    <a:gd name="T79" fmla="*/ 67 h 197"/>
                    <a:gd name="T80" fmla="*/ 46 w 822"/>
                    <a:gd name="T81" fmla="*/ 54 h 197"/>
                    <a:gd name="T82" fmla="*/ 16 w 822"/>
                    <a:gd name="T83" fmla="*/ 29 h 197"/>
                    <a:gd name="T84" fmla="*/ 0 w 822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2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1"/>
                      </a:lnTo>
                      <a:lnTo>
                        <a:pt x="80" y="143"/>
                      </a:lnTo>
                      <a:lnTo>
                        <a:pt x="132" y="160"/>
                      </a:lnTo>
                      <a:lnTo>
                        <a:pt x="190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2" y="196"/>
                      </a:lnTo>
                      <a:lnTo>
                        <a:pt x="426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5" y="179"/>
                      </a:lnTo>
                      <a:lnTo>
                        <a:pt x="665" y="169"/>
                      </a:lnTo>
                      <a:lnTo>
                        <a:pt x="705" y="157"/>
                      </a:lnTo>
                      <a:lnTo>
                        <a:pt x="745" y="142"/>
                      </a:lnTo>
                      <a:lnTo>
                        <a:pt x="774" y="126"/>
                      </a:lnTo>
                      <a:lnTo>
                        <a:pt x="807" y="97"/>
                      </a:lnTo>
                      <a:lnTo>
                        <a:pt x="822" y="70"/>
                      </a:lnTo>
                      <a:lnTo>
                        <a:pt x="822" y="0"/>
                      </a:lnTo>
                      <a:lnTo>
                        <a:pt x="815" y="16"/>
                      </a:lnTo>
                      <a:lnTo>
                        <a:pt x="796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6" y="99"/>
                      </a:lnTo>
                      <a:lnTo>
                        <a:pt x="611" y="108"/>
                      </a:lnTo>
                      <a:lnTo>
                        <a:pt x="565" y="115"/>
                      </a:lnTo>
                      <a:lnTo>
                        <a:pt x="502" y="122"/>
                      </a:lnTo>
                      <a:lnTo>
                        <a:pt x="461" y="125"/>
                      </a:lnTo>
                      <a:lnTo>
                        <a:pt x="410" y="124"/>
                      </a:lnTo>
                      <a:lnTo>
                        <a:pt x="355" y="123"/>
                      </a:lnTo>
                      <a:lnTo>
                        <a:pt x="301" y="120"/>
                      </a:lnTo>
                      <a:lnTo>
                        <a:pt x="247" y="114"/>
                      </a:lnTo>
                      <a:lnTo>
                        <a:pt x="190" y="103"/>
                      </a:lnTo>
                      <a:lnTo>
                        <a:pt x="147" y="95"/>
                      </a:lnTo>
                      <a:lnTo>
                        <a:pt x="109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7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03" name="Group 142"/>
              <p:cNvGrpSpPr>
                <a:grpSpLocks/>
              </p:cNvGrpSpPr>
              <p:nvPr/>
            </p:nvGrpSpPr>
            <p:grpSpPr bwMode="auto">
              <a:xfrm>
                <a:off x="4254" y="3012"/>
                <a:ext cx="828" cy="337"/>
                <a:chOff x="4254" y="3012"/>
                <a:chExt cx="828" cy="337"/>
              </a:xfrm>
            </p:grpSpPr>
            <p:sp>
              <p:nvSpPr>
                <p:cNvPr id="8225" name="Oval 143"/>
                <p:cNvSpPr>
                  <a:spLocks noChangeArrowheads="1"/>
                </p:cNvSpPr>
                <p:nvPr/>
              </p:nvSpPr>
              <p:spPr bwMode="auto">
                <a:xfrm>
                  <a:off x="4257" y="3012"/>
                  <a:ext cx="825" cy="273"/>
                </a:xfrm>
                <a:prstGeom prst="ellipse">
                  <a:avLst/>
                </a:prstGeom>
                <a:solidFill>
                  <a:srgbClr val="AD69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26" name="Freeform 144"/>
                <p:cNvSpPr>
                  <a:spLocks/>
                </p:cNvSpPr>
                <p:nvPr/>
              </p:nvSpPr>
              <p:spPr bwMode="auto">
                <a:xfrm>
                  <a:off x="4254" y="3152"/>
                  <a:ext cx="822" cy="197"/>
                </a:xfrm>
                <a:custGeom>
                  <a:avLst/>
                  <a:gdLst>
                    <a:gd name="T0" fmla="*/ 0 w 822"/>
                    <a:gd name="T1" fmla="*/ 0 h 197"/>
                    <a:gd name="T2" fmla="*/ 0 w 822"/>
                    <a:gd name="T3" fmla="*/ 70 h 197"/>
                    <a:gd name="T4" fmla="*/ 16 w 822"/>
                    <a:gd name="T5" fmla="*/ 101 h 197"/>
                    <a:gd name="T6" fmla="*/ 40 w 822"/>
                    <a:gd name="T7" fmla="*/ 122 h 197"/>
                    <a:gd name="T8" fmla="*/ 80 w 822"/>
                    <a:gd name="T9" fmla="*/ 144 h 197"/>
                    <a:gd name="T10" fmla="*/ 132 w 822"/>
                    <a:gd name="T11" fmla="*/ 161 h 197"/>
                    <a:gd name="T12" fmla="*/ 191 w 822"/>
                    <a:gd name="T13" fmla="*/ 176 h 197"/>
                    <a:gd name="T14" fmla="*/ 252 w 822"/>
                    <a:gd name="T15" fmla="*/ 187 h 197"/>
                    <a:gd name="T16" fmla="*/ 309 w 822"/>
                    <a:gd name="T17" fmla="*/ 193 h 197"/>
                    <a:gd name="T18" fmla="*/ 372 w 822"/>
                    <a:gd name="T19" fmla="*/ 196 h 197"/>
                    <a:gd name="T20" fmla="*/ 427 w 822"/>
                    <a:gd name="T21" fmla="*/ 197 h 197"/>
                    <a:gd name="T22" fmla="*/ 482 w 822"/>
                    <a:gd name="T23" fmla="*/ 196 h 197"/>
                    <a:gd name="T24" fmla="*/ 531 w 822"/>
                    <a:gd name="T25" fmla="*/ 191 h 197"/>
                    <a:gd name="T26" fmla="*/ 578 w 822"/>
                    <a:gd name="T27" fmla="*/ 185 h 197"/>
                    <a:gd name="T28" fmla="*/ 625 w 822"/>
                    <a:gd name="T29" fmla="*/ 179 h 197"/>
                    <a:gd name="T30" fmla="*/ 665 w 822"/>
                    <a:gd name="T31" fmla="*/ 170 h 197"/>
                    <a:gd name="T32" fmla="*/ 705 w 822"/>
                    <a:gd name="T33" fmla="*/ 158 h 197"/>
                    <a:gd name="T34" fmla="*/ 745 w 822"/>
                    <a:gd name="T35" fmla="*/ 143 h 197"/>
                    <a:gd name="T36" fmla="*/ 774 w 822"/>
                    <a:gd name="T37" fmla="*/ 127 h 197"/>
                    <a:gd name="T38" fmla="*/ 807 w 822"/>
                    <a:gd name="T39" fmla="*/ 98 h 197"/>
                    <a:gd name="T40" fmla="*/ 822 w 822"/>
                    <a:gd name="T41" fmla="*/ 71 h 197"/>
                    <a:gd name="T42" fmla="*/ 822 w 822"/>
                    <a:gd name="T43" fmla="*/ 0 h 197"/>
                    <a:gd name="T44" fmla="*/ 815 w 822"/>
                    <a:gd name="T45" fmla="*/ 17 h 197"/>
                    <a:gd name="T46" fmla="*/ 796 w 822"/>
                    <a:gd name="T47" fmla="*/ 38 h 197"/>
                    <a:gd name="T48" fmla="*/ 770 w 822"/>
                    <a:gd name="T49" fmla="*/ 58 h 197"/>
                    <a:gd name="T50" fmla="*/ 734 w 822"/>
                    <a:gd name="T51" fmla="*/ 76 h 197"/>
                    <a:gd name="T52" fmla="*/ 690 w 822"/>
                    <a:gd name="T53" fmla="*/ 91 h 197"/>
                    <a:gd name="T54" fmla="*/ 657 w 822"/>
                    <a:gd name="T55" fmla="*/ 100 h 197"/>
                    <a:gd name="T56" fmla="*/ 611 w 822"/>
                    <a:gd name="T57" fmla="*/ 109 h 197"/>
                    <a:gd name="T58" fmla="*/ 565 w 822"/>
                    <a:gd name="T59" fmla="*/ 116 h 197"/>
                    <a:gd name="T60" fmla="*/ 502 w 822"/>
                    <a:gd name="T61" fmla="*/ 123 h 197"/>
                    <a:gd name="T62" fmla="*/ 461 w 822"/>
                    <a:gd name="T63" fmla="*/ 126 h 197"/>
                    <a:gd name="T64" fmla="*/ 411 w 822"/>
                    <a:gd name="T65" fmla="*/ 125 h 197"/>
                    <a:gd name="T66" fmla="*/ 355 w 822"/>
                    <a:gd name="T67" fmla="*/ 124 h 197"/>
                    <a:gd name="T68" fmla="*/ 301 w 822"/>
                    <a:gd name="T69" fmla="*/ 121 h 197"/>
                    <a:gd name="T70" fmla="*/ 247 w 822"/>
                    <a:gd name="T71" fmla="*/ 115 h 197"/>
                    <a:gd name="T72" fmla="*/ 191 w 822"/>
                    <a:gd name="T73" fmla="*/ 104 h 197"/>
                    <a:gd name="T74" fmla="*/ 147 w 822"/>
                    <a:gd name="T75" fmla="*/ 96 h 197"/>
                    <a:gd name="T76" fmla="*/ 109 w 822"/>
                    <a:gd name="T77" fmla="*/ 83 h 197"/>
                    <a:gd name="T78" fmla="*/ 75 w 822"/>
                    <a:gd name="T79" fmla="*/ 68 h 197"/>
                    <a:gd name="T80" fmla="*/ 46 w 822"/>
                    <a:gd name="T81" fmla="*/ 55 h 197"/>
                    <a:gd name="T82" fmla="*/ 16 w 822"/>
                    <a:gd name="T83" fmla="*/ 30 h 197"/>
                    <a:gd name="T84" fmla="*/ 0 w 822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2" h="197">
                      <a:moveTo>
                        <a:pt x="0" y="0"/>
                      </a:moveTo>
                      <a:lnTo>
                        <a:pt x="0" y="70"/>
                      </a:lnTo>
                      <a:lnTo>
                        <a:pt x="16" y="101"/>
                      </a:lnTo>
                      <a:lnTo>
                        <a:pt x="40" y="122"/>
                      </a:lnTo>
                      <a:lnTo>
                        <a:pt x="80" y="144"/>
                      </a:lnTo>
                      <a:lnTo>
                        <a:pt x="132" y="161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2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5" y="179"/>
                      </a:lnTo>
                      <a:lnTo>
                        <a:pt x="665" y="170"/>
                      </a:lnTo>
                      <a:lnTo>
                        <a:pt x="705" y="158"/>
                      </a:lnTo>
                      <a:lnTo>
                        <a:pt x="745" y="143"/>
                      </a:lnTo>
                      <a:lnTo>
                        <a:pt x="774" y="127"/>
                      </a:lnTo>
                      <a:lnTo>
                        <a:pt x="807" y="98"/>
                      </a:lnTo>
                      <a:lnTo>
                        <a:pt x="822" y="71"/>
                      </a:lnTo>
                      <a:lnTo>
                        <a:pt x="822" y="0"/>
                      </a:lnTo>
                      <a:lnTo>
                        <a:pt x="815" y="17"/>
                      </a:lnTo>
                      <a:lnTo>
                        <a:pt x="796" y="38"/>
                      </a:lnTo>
                      <a:lnTo>
                        <a:pt x="770" y="58"/>
                      </a:lnTo>
                      <a:lnTo>
                        <a:pt x="734" y="76"/>
                      </a:lnTo>
                      <a:lnTo>
                        <a:pt x="690" y="91"/>
                      </a:lnTo>
                      <a:lnTo>
                        <a:pt x="657" y="100"/>
                      </a:lnTo>
                      <a:lnTo>
                        <a:pt x="611" y="109"/>
                      </a:lnTo>
                      <a:lnTo>
                        <a:pt x="565" y="116"/>
                      </a:lnTo>
                      <a:lnTo>
                        <a:pt x="502" y="123"/>
                      </a:lnTo>
                      <a:lnTo>
                        <a:pt x="461" y="126"/>
                      </a:lnTo>
                      <a:lnTo>
                        <a:pt x="411" y="125"/>
                      </a:lnTo>
                      <a:lnTo>
                        <a:pt x="355" y="124"/>
                      </a:lnTo>
                      <a:lnTo>
                        <a:pt x="301" y="121"/>
                      </a:lnTo>
                      <a:lnTo>
                        <a:pt x="247" y="115"/>
                      </a:lnTo>
                      <a:lnTo>
                        <a:pt x="191" y="104"/>
                      </a:lnTo>
                      <a:lnTo>
                        <a:pt x="147" y="96"/>
                      </a:lnTo>
                      <a:lnTo>
                        <a:pt x="109" y="83"/>
                      </a:lnTo>
                      <a:lnTo>
                        <a:pt x="75" y="68"/>
                      </a:lnTo>
                      <a:lnTo>
                        <a:pt x="46" y="55"/>
                      </a:lnTo>
                      <a:lnTo>
                        <a:pt x="16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7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04" name="Group 145"/>
              <p:cNvGrpSpPr>
                <a:grpSpLocks/>
              </p:cNvGrpSpPr>
              <p:nvPr/>
            </p:nvGrpSpPr>
            <p:grpSpPr bwMode="auto">
              <a:xfrm>
                <a:off x="4294" y="2940"/>
                <a:ext cx="829" cy="337"/>
                <a:chOff x="4294" y="2940"/>
                <a:chExt cx="829" cy="337"/>
              </a:xfrm>
            </p:grpSpPr>
            <p:sp>
              <p:nvSpPr>
                <p:cNvPr id="8223" name="Oval 146"/>
                <p:cNvSpPr>
                  <a:spLocks noChangeArrowheads="1"/>
                </p:cNvSpPr>
                <p:nvPr/>
              </p:nvSpPr>
              <p:spPr bwMode="auto">
                <a:xfrm>
                  <a:off x="4297" y="2940"/>
                  <a:ext cx="826" cy="273"/>
                </a:xfrm>
                <a:prstGeom prst="ellipse">
                  <a:avLst/>
                </a:prstGeom>
                <a:solidFill>
                  <a:srgbClr val="AD69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24" name="Freeform 147"/>
                <p:cNvSpPr>
                  <a:spLocks/>
                </p:cNvSpPr>
                <p:nvPr/>
              </p:nvSpPr>
              <p:spPr bwMode="auto">
                <a:xfrm>
                  <a:off x="4294" y="3080"/>
                  <a:ext cx="822" cy="197"/>
                </a:xfrm>
                <a:custGeom>
                  <a:avLst/>
                  <a:gdLst>
                    <a:gd name="T0" fmla="*/ 0 w 822"/>
                    <a:gd name="T1" fmla="*/ 0 h 197"/>
                    <a:gd name="T2" fmla="*/ 0 w 822"/>
                    <a:gd name="T3" fmla="*/ 69 h 197"/>
                    <a:gd name="T4" fmla="*/ 16 w 822"/>
                    <a:gd name="T5" fmla="*/ 101 h 197"/>
                    <a:gd name="T6" fmla="*/ 40 w 822"/>
                    <a:gd name="T7" fmla="*/ 122 h 197"/>
                    <a:gd name="T8" fmla="*/ 80 w 822"/>
                    <a:gd name="T9" fmla="*/ 144 h 197"/>
                    <a:gd name="T10" fmla="*/ 132 w 822"/>
                    <a:gd name="T11" fmla="*/ 161 h 197"/>
                    <a:gd name="T12" fmla="*/ 191 w 822"/>
                    <a:gd name="T13" fmla="*/ 176 h 197"/>
                    <a:gd name="T14" fmla="*/ 252 w 822"/>
                    <a:gd name="T15" fmla="*/ 187 h 197"/>
                    <a:gd name="T16" fmla="*/ 309 w 822"/>
                    <a:gd name="T17" fmla="*/ 193 h 197"/>
                    <a:gd name="T18" fmla="*/ 373 w 822"/>
                    <a:gd name="T19" fmla="*/ 196 h 197"/>
                    <a:gd name="T20" fmla="*/ 427 w 822"/>
                    <a:gd name="T21" fmla="*/ 197 h 197"/>
                    <a:gd name="T22" fmla="*/ 482 w 822"/>
                    <a:gd name="T23" fmla="*/ 196 h 197"/>
                    <a:gd name="T24" fmla="*/ 531 w 822"/>
                    <a:gd name="T25" fmla="*/ 191 h 197"/>
                    <a:gd name="T26" fmla="*/ 578 w 822"/>
                    <a:gd name="T27" fmla="*/ 185 h 197"/>
                    <a:gd name="T28" fmla="*/ 626 w 822"/>
                    <a:gd name="T29" fmla="*/ 179 h 197"/>
                    <a:gd name="T30" fmla="*/ 665 w 822"/>
                    <a:gd name="T31" fmla="*/ 170 h 197"/>
                    <a:gd name="T32" fmla="*/ 705 w 822"/>
                    <a:gd name="T33" fmla="*/ 158 h 197"/>
                    <a:gd name="T34" fmla="*/ 745 w 822"/>
                    <a:gd name="T35" fmla="*/ 143 h 197"/>
                    <a:gd name="T36" fmla="*/ 774 w 822"/>
                    <a:gd name="T37" fmla="*/ 127 h 197"/>
                    <a:gd name="T38" fmla="*/ 807 w 822"/>
                    <a:gd name="T39" fmla="*/ 98 h 197"/>
                    <a:gd name="T40" fmla="*/ 822 w 822"/>
                    <a:gd name="T41" fmla="*/ 70 h 197"/>
                    <a:gd name="T42" fmla="*/ 822 w 822"/>
                    <a:gd name="T43" fmla="*/ 0 h 197"/>
                    <a:gd name="T44" fmla="*/ 815 w 822"/>
                    <a:gd name="T45" fmla="*/ 16 h 197"/>
                    <a:gd name="T46" fmla="*/ 796 w 822"/>
                    <a:gd name="T47" fmla="*/ 37 h 197"/>
                    <a:gd name="T48" fmla="*/ 770 w 822"/>
                    <a:gd name="T49" fmla="*/ 57 h 197"/>
                    <a:gd name="T50" fmla="*/ 734 w 822"/>
                    <a:gd name="T51" fmla="*/ 75 h 197"/>
                    <a:gd name="T52" fmla="*/ 690 w 822"/>
                    <a:gd name="T53" fmla="*/ 91 h 197"/>
                    <a:gd name="T54" fmla="*/ 657 w 822"/>
                    <a:gd name="T55" fmla="*/ 100 h 197"/>
                    <a:gd name="T56" fmla="*/ 612 w 822"/>
                    <a:gd name="T57" fmla="*/ 109 h 197"/>
                    <a:gd name="T58" fmla="*/ 565 w 822"/>
                    <a:gd name="T59" fmla="*/ 116 h 197"/>
                    <a:gd name="T60" fmla="*/ 502 w 822"/>
                    <a:gd name="T61" fmla="*/ 123 h 197"/>
                    <a:gd name="T62" fmla="*/ 461 w 822"/>
                    <a:gd name="T63" fmla="*/ 126 h 197"/>
                    <a:gd name="T64" fmla="*/ 411 w 822"/>
                    <a:gd name="T65" fmla="*/ 125 h 197"/>
                    <a:gd name="T66" fmla="*/ 355 w 822"/>
                    <a:gd name="T67" fmla="*/ 124 h 197"/>
                    <a:gd name="T68" fmla="*/ 301 w 822"/>
                    <a:gd name="T69" fmla="*/ 121 h 197"/>
                    <a:gd name="T70" fmla="*/ 247 w 822"/>
                    <a:gd name="T71" fmla="*/ 115 h 197"/>
                    <a:gd name="T72" fmla="*/ 191 w 822"/>
                    <a:gd name="T73" fmla="*/ 104 h 197"/>
                    <a:gd name="T74" fmla="*/ 148 w 822"/>
                    <a:gd name="T75" fmla="*/ 96 h 197"/>
                    <a:gd name="T76" fmla="*/ 109 w 822"/>
                    <a:gd name="T77" fmla="*/ 82 h 197"/>
                    <a:gd name="T78" fmla="*/ 75 w 822"/>
                    <a:gd name="T79" fmla="*/ 67 h 197"/>
                    <a:gd name="T80" fmla="*/ 46 w 822"/>
                    <a:gd name="T81" fmla="*/ 54 h 197"/>
                    <a:gd name="T82" fmla="*/ 16 w 822"/>
                    <a:gd name="T83" fmla="*/ 29 h 197"/>
                    <a:gd name="T84" fmla="*/ 0 w 822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2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1"/>
                      </a:lnTo>
                      <a:lnTo>
                        <a:pt x="40" y="122"/>
                      </a:lnTo>
                      <a:lnTo>
                        <a:pt x="80" y="144"/>
                      </a:lnTo>
                      <a:lnTo>
                        <a:pt x="132" y="161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3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5" y="158"/>
                      </a:lnTo>
                      <a:lnTo>
                        <a:pt x="745" y="143"/>
                      </a:lnTo>
                      <a:lnTo>
                        <a:pt x="774" y="127"/>
                      </a:lnTo>
                      <a:lnTo>
                        <a:pt x="807" y="98"/>
                      </a:lnTo>
                      <a:lnTo>
                        <a:pt x="822" y="70"/>
                      </a:lnTo>
                      <a:lnTo>
                        <a:pt x="822" y="0"/>
                      </a:lnTo>
                      <a:lnTo>
                        <a:pt x="815" y="16"/>
                      </a:lnTo>
                      <a:lnTo>
                        <a:pt x="796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1"/>
                      </a:lnTo>
                      <a:lnTo>
                        <a:pt x="657" y="100"/>
                      </a:lnTo>
                      <a:lnTo>
                        <a:pt x="612" y="109"/>
                      </a:lnTo>
                      <a:lnTo>
                        <a:pt x="565" y="116"/>
                      </a:lnTo>
                      <a:lnTo>
                        <a:pt x="502" y="123"/>
                      </a:lnTo>
                      <a:lnTo>
                        <a:pt x="461" y="126"/>
                      </a:lnTo>
                      <a:lnTo>
                        <a:pt x="411" y="125"/>
                      </a:lnTo>
                      <a:lnTo>
                        <a:pt x="355" y="124"/>
                      </a:lnTo>
                      <a:lnTo>
                        <a:pt x="301" y="121"/>
                      </a:lnTo>
                      <a:lnTo>
                        <a:pt x="247" y="115"/>
                      </a:lnTo>
                      <a:lnTo>
                        <a:pt x="191" y="104"/>
                      </a:lnTo>
                      <a:lnTo>
                        <a:pt x="148" y="96"/>
                      </a:lnTo>
                      <a:lnTo>
                        <a:pt x="109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7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05" name="Group 148"/>
              <p:cNvGrpSpPr>
                <a:grpSpLocks/>
              </p:cNvGrpSpPr>
              <p:nvPr/>
            </p:nvGrpSpPr>
            <p:grpSpPr bwMode="auto">
              <a:xfrm>
                <a:off x="4254" y="2849"/>
                <a:ext cx="828" cy="338"/>
                <a:chOff x="4254" y="2849"/>
                <a:chExt cx="828" cy="338"/>
              </a:xfrm>
            </p:grpSpPr>
            <p:sp>
              <p:nvSpPr>
                <p:cNvPr id="8221" name="Oval 149"/>
                <p:cNvSpPr>
                  <a:spLocks noChangeArrowheads="1"/>
                </p:cNvSpPr>
                <p:nvPr/>
              </p:nvSpPr>
              <p:spPr bwMode="auto">
                <a:xfrm>
                  <a:off x="4257" y="2849"/>
                  <a:ext cx="825" cy="273"/>
                </a:xfrm>
                <a:prstGeom prst="ellipse">
                  <a:avLst/>
                </a:prstGeom>
                <a:solidFill>
                  <a:srgbClr val="AD69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22" name="Freeform 150"/>
                <p:cNvSpPr>
                  <a:spLocks/>
                </p:cNvSpPr>
                <p:nvPr/>
              </p:nvSpPr>
              <p:spPr bwMode="auto">
                <a:xfrm>
                  <a:off x="4254" y="2990"/>
                  <a:ext cx="822" cy="197"/>
                </a:xfrm>
                <a:custGeom>
                  <a:avLst/>
                  <a:gdLst>
                    <a:gd name="T0" fmla="*/ 0 w 822"/>
                    <a:gd name="T1" fmla="*/ 0 h 197"/>
                    <a:gd name="T2" fmla="*/ 0 w 822"/>
                    <a:gd name="T3" fmla="*/ 69 h 197"/>
                    <a:gd name="T4" fmla="*/ 16 w 822"/>
                    <a:gd name="T5" fmla="*/ 100 h 197"/>
                    <a:gd name="T6" fmla="*/ 40 w 822"/>
                    <a:gd name="T7" fmla="*/ 121 h 197"/>
                    <a:gd name="T8" fmla="*/ 80 w 822"/>
                    <a:gd name="T9" fmla="*/ 143 h 197"/>
                    <a:gd name="T10" fmla="*/ 132 w 822"/>
                    <a:gd name="T11" fmla="*/ 160 h 197"/>
                    <a:gd name="T12" fmla="*/ 191 w 822"/>
                    <a:gd name="T13" fmla="*/ 176 h 197"/>
                    <a:gd name="T14" fmla="*/ 252 w 822"/>
                    <a:gd name="T15" fmla="*/ 187 h 197"/>
                    <a:gd name="T16" fmla="*/ 309 w 822"/>
                    <a:gd name="T17" fmla="*/ 193 h 197"/>
                    <a:gd name="T18" fmla="*/ 372 w 822"/>
                    <a:gd name="T19" fmla="*/ 196 h 197"/>
                    <a:gd name="T20" fmla="*/ 427 w 822"/>
                    <a:gd name="T21" fmla="*/ 197 h 197"/>
                    <a:gd name="T22" fmla="*/ 482 w 822"/>
                    <a:gd name="T23" fmla="*/ 196 h 197"/>
                    <a:gd name="T24" fmla="*/ 531 w 822"/>
                    <a:gd name="T25" fmla="*/ 191 h 197"/>
                    <a:gd name="T26" fmla="*/ 578 w 822"/>
                    <a:gd name="T27" fmla="*/ 185 h 197"/>
                    <a:gd name="T28" fmla="*/ 625 w 822"/>
                    <a:gd name="T29" fmla="*/ 179 h 197"/>
                    <a:gd name="T30" fmla="*/ 665 w 822"/>
                    <a:gd name="T31" fmla="*/ 169 h 197"/>
                    <a:gd name="T32" fmla="*/ 705 w 822"/>
                    <a:gd name="T33" fmla="*/ 157 h 197"/>
                    <a:gd name="T34" fmla="*/ 745 w 822"/>
                    <a:gd name="T35" fmla="*/ 142 h 197"/>
                    <a:gd name="T36" fmla="*/ 774 w 822"/>
                    <a:gd name="T37" fmla="*/ 126 h 197"/>
                    <a:gd name="T38" fmla="*/ 807 w 822"/>
                    <a:gd name="T39" fmla="*/ 97 h 197"/>
                    <a:gd name="T40" fmla="*/ 822 w 822"/>
                    <a:gd name="T41" fmla="*/ 70 h 197"/>
                    <a:gd name="T42" fmla="*/ 822 w 822"/>
                    <a:gd name="T43" fmla="*/ 0 h 197"/>
                    <a:gd name="T44" fmla="*/ 815 w 822"/>
                    <a:gd name="T45" fmla="*/ 16 h 197"/>
                    <a:gd name="T46" fmla="*/ 796 w 822"/>
                    <a:gd name="T47" fmla="*/ 37 h 197"/>
                    <a:gd name="T48" fmla="*/ 770 w 822"/>
                    <a:gd name="T49" fmla="*/ 57 h 197"/>
                    <a:gd name="T50" fmla="*/ 734 w 822"/>
                    <a:gd name="T51" fmla="*/ 75 h 197"/>
                    <a:gd name="T52" fmla="*/ 690 w 822"/>
                    <a:gd name="T53" fmla="*/ 90 h 197"/>
                    <a:gd name="T54" fmla="*/ 657 w 822"/>
                    <a:gd name="T55" fmla="*/ 99 h 197"/>
                    <a:gd name="T56" fmla="*/ 611 w 822"/>
                    <a:gd name="T57" fmla="*/ 108 h 197"/>
                    <a:gd name="T58" fmla="*/ 565 w 822"/>
                    <a:gd name="T59" fmla="*/ 115 h 197"/>
                    <a:gd name="T60" fmla="*/ 502 w 822"/>
                    <a:gd name="T61" fmla="*/ 122 h 197"/>
                    <a:gd name="T62" fmla="*/ 461 w 822"/>
                    <a:gd name="T63" fmla="*/ 125 h 197"/>
                    <a:gd name="T64" fmla="*/ 411 w 822"/>
                    <a:gd name="T65" fmla="*/ 124 h 197"/>
                    <a:gd name="T66" fmla="*/ 355 w 822"/>
                    <a:gd name="T67" fmla="*/ 123 h 197"/>
                    <a:gd name="T68" fmla="*/ 301 w 822"/>
                    <a:gd name="T69" fmla="*/ 120 h 197"/>
                    <a:gd name="T70" fmla="*/ 247 w 822"/>
                    <a:gd name="T71" fmla="*/ 114 h 197"/>
                    <a:gd name="T72" fmla="*/ 191 w 822"/>
                    <a:gd name="T73" fmla="*/ 103 h 197"/>
                    <a:gd name="T74" fmla="*/ 147 w 822"/>
                    <a:gd name="T75" fmla="*/ 95 h 197"/>
                    <a:gd name="T76" fmla="*/ 109 w 822"/>
                    <a:gd name="T77" fmla="*/ 82 h 197"/>
                    <a:gd name="T78" fmla="*/ 75 w 822"/>
                    <a:gd name="T79" fmla="*/ 67 h 197"/>
                    <a:gd name="T80" fmla="*/ 46 w 822"/>
                    <a:gd name="T81" fmla="*/ 54 h 197"/>
                    <a:gd name="T82" fmla="*/ 16 w 822"/>
                    <a:gd name="T83" fmla="*/ 29 h 197"/>
                    <a:gd name="T84" fmla="*/ 0 w 822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2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1"/>
                      </a:lnTo>
                      <a:lnTo>
                        <a:pt x="80" y="143"/>
                      </a:lnTo>
                      <a:lnTo>
                        <a:pt x="132" y="160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2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5" y="179"/>
                      </a:lnTo>
                      <a:lnTo>
                        <a:pt x="665" y="169"/>
                      </a:lnTo>
                      <a:lnTo>
                        <a:pt x="705" y="157"/>
                      </a:lnTo>
                      <a:lnTo>
                        <a:pt x="745" y="142"/>
                      </a:lnTo>
                      <a:lnTo>
                        <a:pt x="774" y="126"/>
                      </a:lnTo>
                      <a:lnTo>
                        <a:pt x="807" y="97"/>
                      </a:lnTo>
                      <a:lnTo>
                        <a:pt x="822" y="70"/>
                      </a:lnTo>
                      <a:lnTo>
                        <a:pt x="822" y="0"/>
                      </a:lnTo>
                      <a:lnTo>
                        <a:pt x="815" y="16"/>
                      </a:lnTo>
                      <a:lnTo>
                        <a:pt x="796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7" y="99"/>
                      </a:lnTo>
                      <a:lnTo>
                        <a:pt x="611" y="108"/>
                      </a:lnTo>
                      <a:lnTo>
                        <a:pt x="565" y="115"/>
                      </a:lnTo>
                      <a:lnTo>
                        <a:pt x="502" y="122"/>
                      </a:lnTo>
                      <a:lnTo>
                        <a:pt x="461" y="125"/>
                      </a:lnTo>
                      <a:lnTo>
                        <a:pt x="411" y="124"/>
                      </a:lnTo>
                      <a:lnTo>
                        <a:pt x="355" y="123"/>
                      </a:lnTo>
                      <a:lnTo>
                        <a:pt x="301" y="120"/>
                      </a:lnTo>
                      <a:lnTo>
                        <a:pt x="247" y="114"/>
                      </a:lnTo>
                      <a:lnTo>
                        <a:pt x="191" y="103"/>
                      </a:lnTo>
                      <a:lnTo>
                        <a:pt x="147" y="95"/>
                      </a:lnTo>
                      <a:lnTo>
                        <a:pt x="109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7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06" name="Group 151"/>
              <p:cNvGrpSpPr>
                <a:grpSpLocks/>
              </p:cNvGrpSpPr>
              <p:nvPr/>
            </p:nvGrpSpPr>
            <p:grpSpPr bwMode="auto">
              <a:xfrm>
                <a:off x="4270" y="2750"/>
                <a:ext cx="828" cy="337"/>
                <a:chOff x="4270" y="2750"/>
                <a:chExt cx="828" cy="337"/>
              </a:xfrm>
            </p:grpSpPr>
            <p:sp>
              <p:nvSpPr>
                <p:cNvPr id="8219" name="Oval 152"/>
                <p:cNvSpPr>
                  <a:spLocks noChangeArrowheads="1"/>
                </p:cNvSpPr>
                <p:nvPr/>
              </p:nvSpPr>
              <p:spPr bwMode="auto">
                <a:xfrm>
                  <a:off x="4273" y="2750"/>
                  <a:ext cx="825" cy="273"/>
                </a:xfrm>
                <a:prstGeom prst="ellipse">
                  <a:avLst/>
                </a:prstGeom>
                <a:solidFill>
                  <a:srgbClr val="AD69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20" name="Freeform 153"/>
                <p:cNvSpPr>
                  <a:spLocks/>
                </p:cNvSpPr>
                <p:nvPr/>
              </p:nvSpPr>
              <p:spPr bwMode="auto">
                <a:xfrm>
                  <a:off x="4270" y="2890"/>
                  <a:ext cx="822" cy="197"/>
                </a:xfrm>
                <a:custGeom>
                  <a:avLst/>
                  <a:gdLst>
                    <a:gd name="T0" fmla="*/ 0 w 822"/>
                    <a:gd name="T1" fmla="*/ 0 h 197"/>
                    <a:gd name="T2" fmla="*/ 0 w 822"/>
                    <a:gd name="T3" fmla="*/ 70 h 197"/>
                    <a:gd name="T4" fmla="*/ 16 w 822"/>
                    <a:gd name="T5" fmla="*/ 101 h 197"/>
                    <a:gd name="T6" fmla="*/ 40 w 822"/>
                    <a:gd name="T7" fmla="*/ 122 h 197"/>
                    <a:gd name="T8" fmla="*/ 80 w 822"/>
                    <a:gd name="T9" fmla="*/ 144 h 197"/>
                    <a:gd name="T10" fmla="*/ 132 w 822"/>
                    <a:gd name="T11" fmla="*/ 161 h 197"/>
                    <a:gd name="T12" fmla="*/ 191 w 822"/>
                    <a:gd name="T13" fmla="*/ 176 h 197"/>
                    <a:gd name="T14" fmla="*/ 252 w 822"/>
                    <a:gd name="T15" fmla="*/ 187 h 197"/>
                    <a:gd name="T16" fmla="*/ 309 w 822"/>
                    <a:gd name="T17" fmla="*/ 193 h 197"/>
                    <a:gd name="T18" fmla="*/ 372 w 822"/>
                    <a:gd name="T19" fmla="*/ 196 h 197"/>
                    <a:gd name="T20" fmla="*/ 427 w 822"/>
                    <a:gd name="T21" fmla="*/ 197 h 197"/>
                    <a:gd name="T22" fmla="*/ 482 w 822"/>
                    <a:gd name="T23" fmla="*/ 196 h 197"/>
                    <a:gd name="T24" fmla="*/ 531 w 822"/>
                    <a:gd name="T25" fmla="*/ 191 h 197"/>
                    <a:gd name="T26" fmla="*/ 578 w 822"/>
                    <a:gd name="T27" fmla="*/ 185 h 197"/>
                    <a:gd name="T28" fmla="*/ 626 w 822"/>
                    <a:gd name="T29" fmla="*/ 179 h 197"/>
                    <a:gd name="T30" fmla="*/ 665 w 822"/>
                    <a:gd name="T31" fmla="*/ 170 h 197"/>
                    <a:gd name="T32" fmla="*/ 705 w 822"/>
                    <a:gd name="T33" fmla="*/ 158 h 197"/>
                    <a:gd name="T34" fmla="*/ 745 w 822"/>
                    <a:gd name="T35" fmla="*/ 143 h 197"/>
                    <a:gd name="T36" fmla="*/ 774 w 822"/>
                    <a:gd name="T37" fmla="*/ 127 h 197"/>
                    <a:gd name="T38" fmla="*/ 807 w 822"/>
                    <a:gd name="T39" fmla="*/ 98 h 197"/>
                    <a:gd name="T40" fmla="*/ 822 w 822"/>
                    <a:gd name="T41" fmla="*/ 71 h 197"/>
                    <a:gd name="T42" fmla="*/ 822 w 822"/>
                    <a:gd name="T43" fmla="*/ 0 h 197"/>
                    <a:gd name="T44" fmla="*/ 815 w 822"/>
                    <a:gd name="T45" fmla="*/ 16 h 197"/>
                    <a:gd name="T46" fmla="*/ 796 w 822"/>
                    <a:gd name="T47" fmla="*/ 38 h 197"/>
                    <a:gd name="T48" fmla="*/ 770 w 822"/>
                    <a:gd name="T49" fmla="*/ 58 h 197"/>
                    <a:gd name="T50" fmla="*/ 734 w 822"/>
                    <a:gd name="T51" fmla="*/ 76 h 197"/>
                    <a:gd name="T52" fmla="*/ 690 w 822"/>
                    <a:gd name="T53" fmla="*/ 91 h 197"/>
                    <a:gd name="T54" fmla="*/ 657 w 822"/>
                    <a:gd name="T55" fmla="*/ 100 h 197"/>
                    <a:gd name="T56" fmla="*/ 611 w 822"/>
                    <a:gd name="T57" fmla="*/ 109 h 197"/>
                    <a:gd name="T58" fmla="*/ 565 w 822"/>
                    <a:gd name="T59" fmla="*/ 116 h 197"/>
                    <a:gd name="T60" fmla="*/ 502 w 822"/>
                    <a:gd name="T61" fmla="*/ 123 h 197"/>
                    <a:gd name="T62" fmla="*/ 461 w 822"/>
                    <a:gd name="T63" fmla="*/ 126 h 197"/>
                    <a:gd name="T64" fmla="*/ 411 w 822"/>
                    <a:gd name="T65" fmla="*/ 125 h 197"/>
                    <a:gd name="T66" fmla="*/ 355 w 822"/>
                    <a:gd name="T67" fmla="*/ 124 h 197"/>
                    <a:gd name="T68" fmla="*/ 301 w 822"/>
                    <a:gd name="T69" fmla="*/ 121 h 197"/>
                    <a:gd name="T70" fmla="*/ 247 w 822"/>
                    <a:gd name="T71" fmla="*/ 115 h 197"/>
                    <a:gd name="T72" fmla="*/ 191 w 822"/>
                    <a:gd name="T73" fmla="*/ 104 h 197"/>
                    <a:gd name="T74" fmla="*/ 147 w 822"/>
                    <a:gd name="T75" fmla="*/ 96 h 197"/>
                    <a:gd name="T76" fmla="*/ 109 w 822"/>
                    <a:gd name="T77" fmla="*/ 83 h 197"/>
                    <a:gd name="T78" fmla="*/ 75 w 822"/>
                    <a:gd name="T79" fmla="*/ 68 h 197"/>
                    <a:gd name="T80" fmla="*/ 46 w 822"/>
                    <a:gd name="T81" fmla="*/ 55 h 197"/>
                    <a:gd name="T82" fmla="*/ 16 w 822"/>
                    <a:gd name="T83" fmla="*/ 29 h 197"/>
                    <a:gd name="T84" fmla="*/ 0 w 822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2" h="197">
                      <a:moveTo>
                        <a:pt x="0" y="0"/>
                      </a:moveTo>
                      <a:lnTo>
                        <a:pt x="0" y="70"/>
                      </a:lnTo>
                      <a:lnTo>
                        <a:pt x="16" y="101"/>
                      </a:lnTo>
                      <a:lnTo>
                        <a:pt x="40" y="122"/>
                      </a:lnTo>
                      <a:lnTo>
                        <a:pt x="80" y="144"/>
                      </a:lnTo>
                      <a:lnTo>
                        <a:pt x="132" y="161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2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5" y="158"/>
                      </a:lnTo>
                      <a:lnTo>
                        <a:pt x="745" y="143"/>
                      </a:lnTo>
                      <a:lnTo>
                        <a:pt x="774" y="127"/>
                      </a:lnTo>
                      <a:lnTo>
                        <a:pt x="807" y="98"/>
                      </a:lnTo>
                      <a:lnTo>
                        <a:pt x="822" y="71"/>
                      </a:lnTo>
                      <a:lnTo>
                        <a:pt x="822" y="0"/>
                      </a:lnTo>
                      <a:lnTo>
                        <a:pt x="815" y="16"/>
                      </a:lnTo>
                      <a:lnTo>
                        <a:pt x="796" y="38"/>
                      </a:lnTo>
                      <a:lnTo>
                        <a:pt x="770" y="58"/>
                      </a:lnTo>
                      <a:lnTo>
                        <a:pt x="734" y="76"/>
                      </a:lnTo>
                      <a:lnTo>
                        <a:pt x="690" y="91"/>
                      </a:lnTo>
                      <a:lnTo>
                        <a:pt x="657" y="100"/>
                      </a:lnTo>
                      <a:lnTo>
                        <a:pt x="611" y="109"/>
                      </a:lnTo>
                      <a:lnTo>
                        <a:pt x="565" y="116"/>
                      </a:lnTo>
                      <a:lnTo>
                        <a:pt x="502" y="123"/>
                      </a:lnTo>
                      <a:lnTo>
                        <a:pt x="461" y="126"/>
                      </a:lnTo>
                      <a:lnTo>
                        <a:pt x="411" y="125"/>
                      </a:lnTo>
                      <a:lnTo>
                        <a:pt x="355" y="124"/>
                      </a:lnTo>
                      <a:lnTo>
                        <a:pt x="301" y="121"/>
                      </a:lnTo>
                      <a:lnTo>
                        <a:pt x="247" y="115"/>
                      </a:lnTo>
                      <a:lnTo>
                        <a:pt x="191" y="104"/>
                      </a:lnTo>
                      <a:lnTo>
                        <a:pt x="147" y="96"/>
                      </a:lnTo>
                      <a:lnTo>
                        <a:pt x="109" y="83"/>
                      </a:lnTo>
                      <a:lnTo>
                        <a:pt x="75" y="68"/>
                      </a:lnTo>
                      <a:lnTo>
                        <a:pt x="46" y="55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7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07" name="Group 154"/>
              <p:cNvGrpSpPr>
                <a:grpSpLocks/>
              </p:cNvGrpSpPr>
              <p:nvPr/>
            </p:nvGrpSpPr>
            <p:grpSpPr bwMode="auto">
              <a:xfrm>
                <a:off x="4318" y="2677"/>
                <a:ext cx="829" cy="338"/>
                <a:chOff x="4318" y="2677"/>
                <a:chExt cx="829" cy="338"/>
              </a:xfrm>
            </p:grpSpPr>
            <p:sp>
              <p:nvSpPr>
                <p:cNvPr id="8217" name="Oval 155"/>
                <p:cNvSpPr>
                  <a:spLocks noChangeArrowheads="1"/>
                </p:cNvSpPr>
                <p:nvPr/>
              </p:nvSpPr>
              <p:spPr bwMode="auto">
                <a:xfrm>
                  <a:off x="4321" y="2677"/>
                  <a:ext cx="826" cy="274"/>
                </a:xfrm>
                <a:prstGeom prst="ellipse">
                  <a:avLst/>
                </a:prstGeom>
                <a:solidFill>
                  <a:srgbClr val="AD69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18" name="Freeform 156"/>
                <p:cNvSpPr>
                  <a:spLocks/>
                </p:cNvSpPr>
                <p:nvPr/>
              </p:nvSpPr>
              <p:spPr bwMode="auto">
                <a:xfrm>
                  <a:off x="4318" y="2818"/>
                  <a:ext cx="823" cy="197"/>
                </a:xfrm>
                <a:custGeom>
                  <a:avLst/>
                  <a:gdLst>
                    <a:gd name="T0" fmla="*/ 0 w 823"/>
                    <a:gd name="T1" fmla="*/ 0 h 197"/>
                    <a:gd name="T2" fmla="*/ 0 w 823"/>
                    <a:gd name="T3" fmla="*/ 69 h 197"/>
                    <a:gd name="T4" fmla="*/ 16 w 823"/>
                    <a:gd name="T5" fmla="*/ 100 h 197"/>
                    <a:gd name="T6" fmla="*/ 40 w 823"/>
                    <a:gd name="T7" fmla="*/ 122 h 197"/>
                    <a:gd name="T8" fmla="*/ 80 w 823"/>
                    <a:gd name="T9" fmla="*/ 144 h 197"/>
                    <a:gd name="T10" fmla="*/ 133 w 823"/>
                    <a:gd name="T11" fmla="*/ 161 h 197"/>
                    <a:gd name="T12" fmla="*/ 191 w 823"/>
                    <a:gd name="T13" fmla="*/ 176 h 197"/>
                    <a:gd name="T14" fmla="*/ 252 w 823"/>
                    <a:gd name="T15" fmla="*/ 187 h 197"/>
                    <a:gd name="T16" fmla="*/ 309 w 823"/>
                    <a:gd name="T17" fmla="*/ 193 h 197"/>
                    <a:gd name="T18" fmla="*/ 373 w 823"/>
                    <a:gd name="T19" fmla="*/ 196 h 197"/>
                    <a:gd name="T20" fmla="*/ 427 w 823"/>
                    <a:gd name="T21" fmla="*/ 197 h 197"/>
                    <a:gd name="T22" fmla="*/ 482 w 823"/>
                    <a:gd name="T23" fmla="*/ 196 h 197"/>
                    <a:gd name="T24" fmla="*/ 531 w 823"/>
                    <a:gd name="T25" fmla="*/ 191 h 197"/>
                    <a:gd name="T26" fmla="*/ 579 w 823"/>
                    <a:gd name="T27" fmla="*/ 185 h 197"/>
                    <a:gd name="T28" fmla="*/ 626 w 823"/>
                    <a:gd name="T29" fmla="*/ 179 h 197"/>
                    <a:gd name="T30" fmla="*/ 665 w 823"/>
                    <a:gd name="T31" fmla="*/ 170 h 197"/>
                    <a:gd name="T32" fmla="*/ 705 w 823"/>
                    <a:gd name="T33" fmla="*/ 158 h 197"/>
                    <a:gd name="T34" fmla="*/ 745 w 823"/>
                    <a:gd name="T35" fmla="*/ 143 h 197"/>
                    <a:gd name="T36" fmla="*/ 774 w 823"/>
                    <a:gd name="T37" fmla="*/ 127 h 197"/>
                    <a:gd name="T38" fmla="*/ 808 w 823"/>
                    <a:gd name="T39" fmla="*/ 97 h 197"/>
                    <a:gd name="T40" fmla="*/ 823 w 823"/>
                    <a:gd name="T41" fmla="*/ 70 h 197"/>
                    <a:gd name="T42" fmla="*/ 823 w 823"/>
                    <a:gd name="T43" fmla="*/ 0 h 197"/>
                    <a:gd name="T44" fmla="*/ 816 w 823"/>
                    <a:gd name="T45" fmla="*/ 16 h 197"/>
                    <a:gd name="T46" fmla="*/ 796 w 823"/>
                    <a:gd name="T47" fmla="*/ 37 h 197"/>
                    <a:gd name="T48" fmla="*/ 770 w 823"/>
                    <a:gd name="T49" fmla="*/ 57 h 197"/>
                    <a:gd name="T50" fmla="*/ 734 w 823"/>
                    <a:gd name="T51" fmla="*/ 75 h 197"/>
                    <a:gd name="T52" fmla="*/ 690 w 823"/>
                    <a:gd name="T53" fmla="*/ 90 h 197"/>
                    <a:gd name="T54" fmla="*/ 657 w 823"/>
                    <a:gd name="T55" fmla="*/ 99 h 197"/>
                    <a:gd name="T56" fmla="*/ 612 w 823"/>
                    <a:gd name="T57" fmla="*/ 109 h 197"/>
                    <a:gd name="T58" fmla="*/ 565 w 823"/>
                    <a:gd name="T59" fmla="*/ 116 h 197"/>
                    <a:gd name="T60" fmla="*/ 502 w 823"/>
                    <a:gd name="T61" fmla="*/ 123 h 197"/>
                    <a:gd name="T62" fmla="*/ 461 w 823"/>
                    <a:gd name="T63" fmla="*/ 126 h 197"/>
                    <a:gd name="T64" fmla="*/ 411 w 823"/>
                    <a:gd name="T65" fmla="*/ 125 h 197"/>
                    <a:gd name="T66" fmla="*/ 356 w 823"/>
                    <a:gd name="T67" fmla="*/ 124 h 197"/>
                    <a:gd name="T68" fmla="*/ 301 w 823"/>
                    <a:gd name="T69" fmla="*/ 121 h 197"/>
                    <a:gd name="T70" fmla="*/ 247 w 823"/>
                    <a:gd name="T71" fmla="*/ 115 h 197"/>
                    <a:gd name="T72" fmla="*/ 191 w 823"/>
                    <a:gd name="T73" fmla="*/ 104 h 197"/>
                    <a:gd name="T74" fmla="*/ 148 w 823"/>
                    <a:gd name="T75" fmla="*/ 95 h 197"/>
                    <a:gd name="T76" fmla="*/ 109 w 823"/>
                    <a:gd name="T77" fmla="*/ 82 h 197"/>
                    <a:gd name="T78" fmla="*/ 75 w 823"/>
                    <a:gd name="T79" fmla="*/ 67 h 197"/>
                    <a:gd name="T80" fmla="*/ 46 w 823"/>
                    <a:gd name="T81" fmla="*/ 54 h 197"/>
                    <a:gd name="T82" fmla="*/ 16 w 823"/>
                    <a:gd name="T83" fmla="*/ 29 h 197"/>
                    <a:gd name="T84" fmla="*/ 0 w 823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2"/>
                      </a:lnTo>
                      <a:lnTo>
                        <a:pt x="80" y="144"/>
                      </a:lnTo>
                      <a:lnTo>
                        <a:pt x="133" y="161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3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9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5" y="158"/>
                      </a:lnTo>
                      <a:lnTo>
                        <a:pt x="745" y="143"/>
                      </a:lnTo>
                      <a:lnTo>
                        <a:pt x="774" y="127"/>
                      </a:lnTo>
                      <a:lnTo>
                        <a:pt x="808" y="97"/>
                      </a:lnTo>
                      <a:lnTo>
                        <a:pt x="823" y="70"/>
                      </a:lnTo>
                      <a:lnTo>
                        <a:pt x="823" y="0"/>
                      </a:lnTo>
                      <a:lnTo>
                        <a:pt x="816" y="16"/>
                      </a:lnTo>
                      <a:lnTo>
                        <a:pt x="796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7" y="99"/>
                      </a:lnTo>
                      <a:lnTo>
                        <a:pt x="612" y="109"/>
                      </a:lnTo>
                      <a:lnTo>
                        <a:pt x="565" y="116"/>
                      </a:lnTo>
                      <a:lnTo>
                        <a:pt x="502" y="123"/>
                      </a:lnTo>
                      <a:lnTo>
                        <a:pt x="461" y="126"/>
                      </a:lnTo>
                      <a:lnTo>
                        <a:pt x="411" y="125"/>
                      </a:lnTo>
                      <a:lnTo>
                        <a:pt x="356" y="124"/>
                      </a:lnTo>
                      <a:lnTo>
                        <a:pt x="301" y="121"/>
                      </a:lnTo>
                      <a:lnTo>
                        <a:pt x="247" y="115"/>
                      </a:lnTo>
                      <a:lnTo>
                        <a:pt x="191" y="104"/>
                      </a:lnTo>
                      <a:lnTo>
                        <a:pt x="148" y="95"/>
                      </a:lnTo>
                      <a:lnTo>
                        <a:pt x="109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7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08" name="Group 157"/>
              <p:cNvGrpSpPr>
                <a:grpSpLocks/>
              </p:cNvGrpSpPr>
              <p:nvPr/>
            </p:nvGrpSpPr>
            <p:grpSpPr bwMode="auto">
              <a:xfrm>
                <a:off x="4326" y="2614"/>
                <a:ext cx="829" cy="338"/>
                <a:chOff x="4326" y="2614"/>
                <a:chExt cx="829" cy="338"/>
              </a:xfrm>
            </p:grpSpPr>
            <p:sp>
              <p:nvSpPr>
                <p:cNvPr id="8215" name="Oval 158"/>
                <p:cNvSpPr>
                  <a:spLocks noChangeArrowheads="1"/>
                </p:cNvSpPr>
                <p:nvPr/>
              </p:nvSpPr>
              <p:spPr bwMode="auto">
                <a:xfrm>
                  <a:off x="4329" y="2614"/>
                  <a:ext cx="826" cy="273"/>
                </a:xfrm>
                <a:prstGeom prst="ellipse">
                  <a:avLst/>
                </a:prstGeom>
                <a:solidFill>
                  <a:srgbClr val="AD69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16" name="Freeform 159"/>
                <p:cNvSpPr>
                  <a:spLocks/>
                </p:cNvSpPr>
                <p:nvPr/>
              </p:nvSpPr>
              <p:spPr bwMode="auto">
                <a:xfrm>
                  <a:off x="4326" y="2755"/>
                  <a:ext cx="823" cy="197"/>
                </a:xfrm>
                <a:custGeom>
                  <a:avLst/>
                  <a:gdLst>
                    <a:gd name="T0" fmla="*/ 0 w 823"/>
                    <a:gd name="T1" fmla="*/ 0 h 197"/>
                    <a:gd name="T2" fmla="*/ 0 w 823"/>
                    <a:gd name="T3" fmla="*/ 69 h 197"/>
                    <a:gd name="T4" fmla="*/ 16 w 823"/>
                    <a:gd name="T5" fmla="*/ 100 h 197"/>
                    <a:gd name="T6" fmla="*/ 40 w 823"/>
                    <a:gd name="T7" fmla="*/ 121 h 197"/>
                    <a:gd name="T8" fmla="*/ 80 w 823"/>
                    <a:gd name="T9" fmla="*/ 143 h 197"/>
                    <a:gd name="T10" fmla="*/ 133 w 823"/>
                    <a:gd name="T11" fmla="*/ 160 h 197"/>
                    <a:gd name="T12" fmla="*/ 191 w 823"/>
                    <a:gd name="T13" fmla="*/ 176 h 197"/>
                    <a:gd name="T14" fmla="*/ 252 w 823"/>
                    <a:gd name="T15" fmla="*/ 187 h 197"/>
                    <a:gd name="T16" fmla="*/ 309 w 823"/>
                    <a:gd name="T17" fmla="*/ 193 h 197"/>
                    <a:gd name="T18" fmla="*/ 373 w 823"/>
                    <a:gd name="T19" fmla="*/ 196 h 197"/>
                    <a:gd name="T20" fmla="*/ 427 w 823"/>
                    <a:gd name="T21" fmla="*/ 197 h 197"/>
                    <a:gd name="T22" fmla="*/ 482 w 823"/>
                    <a:gd name="T23" fmla="*/ 196 h 197"/>
                    <a:gd name="T24" fmla="*/ 531 w 823"/>
                    <a:gd name="T25" fmla="*/ 191 h 197"/>
                    <a:gd name="T26" fmla="*/ 579 w 823"/>
                    <a:gd name="T27" fmla="*/ 185 h 197"/>
                    <a:gd name="T28" fmla="*/ 626 w 823"/>
                    <a:gd name="T29" fmla="*/ 179 h 197"/>
                    <a:gd name="T30" fmla="*/ 665 w 823"/>
                    <a:gd name="T31" fmla="*/ 170 h 197"/>
                    <a:gd name="T32" fmla="*/ 705 w 823"/>
                    <a:gd name="T33" fmla="*/ 157 h 197"/>
                    <a:gd name="T34" fmla="*/ 745 w 823"/>
                    <a:gd name="T35" fmla="*/ 142 h 197"/>
                    <a:gd name="T36" fmla="*/ 774 w 823"/>
                    <a:gd name="T37" fmla="*/ 126 h 197"/>
                    <a:gd name="T38" fmla="*/ 808 w 823"/>
                    <a:gd name="T39" fmla="*/ 97 h 197"/>
                    <a:gd name="T40" fmla="*/ 823 w 823"/>
                    <a:gd name="T41" fmla="*/ 70 h 197"/>
                    <a:gd name="T42" fmla="*/ 823 w 823"/>
                    <a:gd name="T43" fmla="*/ 0 h 197"/>
                    <a:gd name="T44" fmla="*/ 816 w 823"/>
                    <a:gd name="T45" fmla="*/ 16 h 197"/>
                    <a:gd name="T46" fmla="*/ 796 w 823"/>
                    <a:gd name="T47" fmla="*/ 37 h 197"/>
                    <a:gd name="T48" fmla="*/ 770 w 823"/>
                    <a:gd name="T49" fmla="*/ 57 h 197"/>
                    <a:gd name="T50" fmla="*/ 734 w 823"/>
                    <a:gd name="T51" fmla="*/ 75 h 197"/>
                    <a:gd name="T52" fmla="*/ 690 w 823"/>
                    <a:gd name="T53" fmla="*/ 90 h 197"/>
                    <a:gd name="T54" fmla="*/ 657 w 823"/>
                    <a:gd name="T55" fmla="*/ 99 h 197"/>
                    <a:gd name="T56" fmla="*/ 612 w 823"/>
                    <a:gd name="T57" fmla="*/ 108 h 197"/>
                    <a:gd name="T58" fmla="*/ 565 w 823"/>
                    <a:gd name="T59" fmla="*/ 115 h 197"/>
                    <a:gd name="T60" fmla="*/ 502 w 823"/>
                    <a:gd name="T61" fmla="*/ 122 h 197"/>
                    <a:gd name="T62" fmla="*/ 461 w 823"/>
                    <a:gd name="T63" fmla="*/ 125 h 197"/>
                    <a:gd name="T64" fmla="*/ 411 w 823"/>
                    <a:gd name="T65" fmla="*/ 124 h 197"/>
                    <a:gd name="T66" fmla="*/ 356 w 823"/>
                    <a:gd name="T67" fmla="*/ 123 h 197"/>
                    <a:gd name="T68" fmla="*/ 301 w 823"/>
                    <a:gd name="T69" fmla="*/ 120 h 197"/>
                    <a:gd name="T70" fmla="*/ 247 w 823"/>
                    <a:gd name="T71" fmla="*/ 114 h 197"/>
                    <a:gd name="T72" fmla="*/ 191 w 823"/>
                    <a:gd name="T73" fmla="*/ 103 h 197"/>
                    <a:gd name="T74" fmla="*/ 148 w 823"/>
                    <a:gd name="T75" fmla="*/ 95 h 197"/>
                    <a:gd name="T76" fmla="*/ 110 w 823"/>
                    <a:gd name="T77" fmla="*/ 82 h 197"/>
                    <a:gd name="T78" fmla="*/ 75 w 823"/>
                    <a:gd name="T79" fmla="*/ 67 h 197"/>
                    <a:gd name="T80" fmla="*/ 46 w 823"/>
                    <a:gd name="T81" fmla="*/ 54 h 197"/>
                    <a:gd name="T82" fmla="*/ 16 w 823"/>
                    <a:gd name="T83" fmla="*/ 29 h 197"/>
                    <a:gd name="T84" fmla="*/ 0 w 823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7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1"/>
                      </a:lnTo>
                      <a:lnTo>
                        <a:pt x="80" y="143"/>
                      </a:lnTo>
                      <a:lnTo>
                        <a:pt x="133" y="160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3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9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5" y="157"/>
                      </a:lnTo>
                      <a:lnTo>
                        <a:pt x="745" y="142"/>
                      </a:lnTo>
                      <a:lnTo>
                        <a:pt x="774" y="126"/>
                      </a:lnTo>
                      <a:lnTo>
                        <a:pt x="808" y="97"/>
                      </a:lnTo>
                      <a:lnTo>
                        <a:pt x="823" y="70"/>
                      </a:lnTo>
                      <a:lnTo>
                        <a:pt x="823" y="0"/>
                      </a:lnTo>
                      <a:lnTo>
                        <a:pt x="816" y="16"/>
                      </a:lnTo>
                      <a:lnTo>
                        <a:pt x="796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7" y="99"/>
                      </a:lnTo>
                      <a:lnTo>
                        <a:pt x="612" y="108"/>
                      </a:lnTo>
                      <a:lnTo>
                        <a:pt x="565" y="115"/>
                      </a:lnTo>
                      <a:lnTo>
                        <a:pt x="502" y="122"/>
                      </a:lnTo>
                      <a:lnTo>
                        <a:pt x="461" y="125"/>
                      </a:lnTo>
                      <a:lnTo>
                        <a:pt x="411" y="124"/>
                      </a:lnTo>
                      <a:lnTo>
                        <a:pt x="356" y="123"/>
                      </a:lnTo>
                      <a:lnTo>
                        <a:pt x="301" y="120"/>
                      </a:lnTo>
                      <a:lnTo>
                        <a:pt x="247" y="114"/>
                      </a:lnTo>
                      <a:lnTo>
                        <a:pt x="191" y="103"/>
                      </a:lnTo>
                      <a:lnTo>
                        <a:pt x="148" y="95"/>
                      </a:lnTo>
                      <a:lnTo>
                        <a:pt x="110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7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09" name="Group 160"/>
              <p:cNvGrpSpPr>
                <a:grpSpLocks/>
              </p:cNvGrpSpPr>
              <p:nvPr/>
            </p:nvGrpSpPr>
            <p:grpSpPr bwMode="auto">
              <a:xfrm>
                <a:off x="4318" y="2542"/>
                <a:ext cx="829" cy="337"/>
                <a:chOff x="4318" y="2542"/>
                <a:chExt cx="829" cy="337"/>
              </a:xfrm>
            </p:grpSpPr>
            <p:sp>
              <p:nvSpPr>
                <p:cNvPr id="8213" name="Oval 161"/>
                <p:cNvSpPr>
                  <a:spLocks noChangeArrowheads="1"/>
                </p:cNvSpPr>
                <p:nvPr/>
              </p:nvSpPr>
              <p:spPr bwMode="auto">
                <a:xfrm>
                  <a:off x="4321" y="2542"/>
                  <a:ext cx="826" cy="273"/>
                </a:xfrm>
                <a:prstGeom prst="ellipse">
                  <a:avLst/>
                </a:prstGeom>
                <a:solidFill>
                  <a:srgbClr val="AD69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14" name="Freeform 162"/>
                <p:cNvSpPr>
                  <a:spLocks/>
                </p:cNvSpPr>
                <p:nvPr/>
              </p:nvSpPr>
              <p:spPr bwMode="auto">
                <a:xfrm>
                  <a:off x="4318" y="2683"/>
                  <a:ext cx="823" cy="196"/>
                </a:xfrm>
                <a:custGeom>
                  <a:avLst/>
                  <a:gdLst>
                    <a:gd name="T0" fmla="*/ 0 w 823"/>
                    <a:gd name="T1" fmla="*/ 0 h 196"/>
                    <a:gd name="T2" fmla="*/ 0 w 823"/>
                    <a:gd name="T3" fmla="*/ 69 h 196"/>
                    <a:gd name="T4" fmla="*/ 16 w 823"/>
                    <a:gd name="T5" fmla="*/ 100 h 196"/>
                    <a:gd name="T6" fmla="*/ 40 w 823"/>
                    <a:gd name="T7" fmla="*/ 121 h 196"/>
                    <a:gd name="T8" fmla="*/ 80 w 823"/>
                    <a:gd name="T9" fmla="*/ 143 h 196"/>
                    <a:gd name="T10" fmla="*/ 133 w 823"/>
                    <a:gd name="T11" fmla="*/ 160 h 196"/>
                    <a:gd name="T12" fmla="*/ 191 w 823"/>
                    <a:gd name="T13" fmla="*/ 175 h 196"/>
                    <a:gd name="T14" fmla="*/ 252 w 823"/>
                    <a:gd name="T15" fmla="*/ 186 h 196"/>
                    <a:gd name="T16" fmla="*/ 309 w 823"/>
                    <a:gd name="T17" fmla="*/ 192 h 196"/>
                    <a:gd name="T18" fmla="*/ 373 w 823"/>
                    <a:gd name="T19" fmla="*/ 195 h 196"/>
                    <a:gd name="T20" fmla="*/ 427 w 823"/>
                    <a:gd name="T21" fmla="*/ 196 h 196"/>
                    <a:gd name="T22" fmla="*/ 482 w 823"/>
                    <a:gd name="T23" fmla="*/ 195 h 196"/>
                    <a:gd name="T24" fmla="*/ 531 w 823"/>
                    <a:gd name="T25" fmla="*/ 190 h 196"/>
                    <a:gd name="T26" fmla="*/ 579 w 823"/>
                    <a:gd name="T27" fmla="*/ 184 h 196"/>
                    <a:gd name="T28" fmla="*/ 626 w 823"/>
                    <a:gd name="T29" fmla="*/ 178 h 196"/>
                    <a:gd name="T30" fmla="*/ 665 w 823"/>
                    <a:gd name="T31" fmla="*/ 169 h 196"/>
                    <a:gd name="T32" fmla="*/ 705 w 823"/>
                    <a:gd name="T33" fmla="*/ 157 h 196"/>
                    <a:gd name="T34" fmla="*/ 745 w 823"/>
                    <a:gd name="T35" fmla="*/ 142 h 196"/>
                    <a:gd name="T36" fmla="*/ 774 w 823"/>
                    <a:gd name="T37" fmla="*/ 126 h 196"/>
                    <a:gd name="T38" fmla="*/ 808 w 823"/>
                    <a:gd name="T39" fmla="*/ 97 h 196"/>
                    <a:gd name="T40" fmla="*/ 823 w 823"/>
                    <a:gd name="T41" fmla="*/ 70 h 196"/>
                    <a:gd name="T42" fmla="*/ 823 w 823"/>
                    <a:gd name="T43" fmla="*/ 0 h 196"/>
                    <a:gd name="T44" fmla="*/ 816 w 823"/>
                    <a:gd name="T45" fmla="*/ 16 h 196"/>
                    <a:gd name="T46" fmla="*/ 796 w 823"/>
                    <a:gd name="T47" fmla="*/ 37 h 196"/>
                    <a:gd name="T48" fmla="*/ 770 w 823"/>
                    <a:gd name="T49" fmla="*/ 57 h 196"/>
                    <a:gd name="T50" fmla="*/ 734 w 823"/>
                    <a:gd name="T51" fmla="*/ 75 h 196"/>
                    <a:gd name="T52" fmla="*/ 690 w 823"/>
                    <a:gd name="T53" fmla="*/ 90 h 196"/>
                    <a:gd name="T54" fmla="*/ 657 w 823"/>
                    <a:gd name="T55" fmla="*/ 99 h 196"/>
                    <a:gd name="T56" fmla="*/ 612 w 823"/>
                    <a:gd name="T57" fmla="*/ 108 h 196"/>
                    <a:gd name="T58" fmla="*/ 565 w 823"/>
                    <a:gd name="T59" fmla="*/ 115 h 196"/>
                    <a:gd name="T60" fmla="*/ 502 w 823"/>
                    <a:gd name="T61" fmla="*/ 122 h 196"/>
                    <a:gd name="T62" fmla="*/ 461 w 823"/>
                    <a:gd name="T63" fmla="*/ 125 h 196"/>
                    <a:gd name="T64" fmla="*/ 411 w 823"/>
                    <a:gd name="T65" fmla="*/ 124 h 196"/>
                    <a:gd name="T66" fmla="*/ 356 w 823"/>
                    <a:gd name="T67" fmla="*/ 123 h 196"/>
                    <a:gd name="T68" fmla="*/ 301 w 823"/>
                    <a:gd name="T69" fmla="*/ 120 h 196"/>
                    <a:gd name="T70" fmla="*/ 247 w 823"/>
                    <a:gd name="T71" fmla="*/ 114 h 196"/>
                    <a:gd name="T72" fmla="*/ 191 w 823"/>
                    <a:gd name="T73" fmla="*/ 103 h 196"/>
                    <a:gd name="T74" fmla="*/ 148 w 823"/>
                    <a:gd name="T75" fmla="*/ 95 h 196"/>
                    <a:gd name="T76" fmla="*/ 109 w 823"/>
                    <a:gd name="T77" fmla="*/ 82 h 196"/>
                    <a:gd name="T78" fmla="*/ 75 w 823"/>
                    <a:gd name="T79" fmla="*/ 67 h 196"/>
                    <a:gd name="T80" fmla="*/ 46 w 823"/>
                    <a:gd name="T81" fmla="*/ 54 h 196"/>
                    <a:gd name="T82" fmla="*/ 16 w 823"/>
                    <a:gd name="T83" fmla="*/ 29 h 196"/>
                    <a:gd name="T84" fmla="*/ 0 w 823"/>
                    <a:gd name="T85" fmla="*/ 0 h 19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3" h="196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6" y="100"/>
                      </a:lnTo>
                      <a:lnTo>
                        <a:pt x="40" y="121"/>
                      </a:lnTo>
                      <a:lnTo>
                        <a:pt x="80" y="143"/>
                      </a:lnTo>
                      <a:lnTo>
                        <a:pt x="133" y="160"/>
                      </a:lnTo>
                      <a:lnTo>
                        <a:pt x="191" y="175"/>
                      </a:lnTo>
                      <a:lnTo>
                        <a:pt x="252" y="186"/>
                      </a:lnTo>
                      <a:lnTo>
                        <a:pt x="309" y="192"/>
                      </a:lnTo>
                      <a:lnTo>
                        <a:pt x="373" y="195"/>
                      </a:lnTo>
                      <a:lnTo>
                        <a:pt x="427" y="196"/>
                      </a:lnTo>
                      <a:lnTo>
                        <a:pt x="482" y="195"/>
                      </a:lnTo>
                      <a:lnTo>
                        <a:pt x="531" y="190"/>
                      </a:lnTo>
                      <a:lnTo>
                        <a:pt x="579" y="184"/>
                      </a:lnTo>
                      <a:lnTo>
                        <a:pt x="626" y="178"/>
                      </a:lnTo>
                      <a:lnTo>
                        <a:pt x="665" y="169"/>
                      </a:lnTo>
                      <a:lnTo>
                        <a:pt x="705" y="157"/>
                      </a:lnTo>
                      <a:lnTo>
                        <a:pt x="745" y="142"/>
                      </a:lnTo>
                      <a:lnTo>
                        <a:pt x="774" y="126"/>
                      </a:lnTo>
                      <a:lnTo>
                        <a:pt x="808" y="97"/>
                      </a:lnTo>
                      <a:lnTo>
                        <a:pt x="823" y="70"/>
                      </a:lnTo>
                      <a:lnTo>
                        <a:pt x="823" y="0"/>
                      </a:lnTo>
                      <a:lnTo>
                        <a:pt x="816" y="16"/>
                      </a:lnTo>
                      <a:lnTo>
                        <a:pt x="796" y="37"/>
                      </a:lnTo>
                      <a:lnTo>
                        <a:pt x="770" y="57"/>
                      </a:lnTo>
                      <a:lnTo>
                        <a:pt x="734" y="75"/>
                      </a:lnTo>
                      <a:lnTo>
                        <a:pt x="690" y="90"/>
                      </a:lnTo>
                      <a:lnTo>
                        <a:pt x="657" y="99"/>
                      </a:lnTo>
                      <a:lnTo>
                        <a:pt x="612" y="108"/>
                      </a:lnTo>
                      <a:lnTo>
                        <a:pt x="565" y="115"/>
                      </a:lnTo>
                      <a:lnTo>
                        <a:pt x="502" y="122"/>
                      </a:lnTo>
                      <a:lnTo>
                        <a:pt x="461" y="125"/>
                      </a:lnTo>
                      <a:lnTo>
                        <a:pt x="411" y="124"/>
                      </a:lnTo>
                      <a:lnTo>
                        <a:pt x="356" y="123"/>
                      </a:lnTo>
                      <a:lnTo>
                        <a:pt x="301" y="120"/>
                      </a:lnTo>
                      <a:lnTo>
                        <a:pt x="247" y="114"/>
                      </a:lnTo>
                      <a:lnTo>
                        <a:pt x="191" y="103"/>
                      </a:lnTo>
                      <a:lnTo>
                        <a:pt x="148" y="95"/>
                      </a:lnTo>
                      <a:lnTo>
                        <a:pt x="109" y="82"/>
                      </a:lnTo>
                      <a:lnTo>
                        <a:pt x="75" y="67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7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8210" name="Group 163"/>
              <p:cNvGrpSpPr>
                <a:grpSpLocks/>
              </p:cNvGrpSpPr>
              <p:nvPr/>
            </p:nvGrpSpPr>
            <p:grpSpPr bwMode="auto">
              <a:xfrm>
                <a:off x="4294" y="2470"/>
                <a:ext cx="829" cy="337"/>
                <a:chOff x="4294" y="2470"/>
                <a:chExt cx="829" cy="337"/>
              </a:xfrm>
            </p:grpSpPr>
            <p:sp>
              <p:nvSpPr>
                <p:cNvPr id="8211" name="Oval 164"/>
                <p:cNvSpPr>
                  <a:spLocks noChangeArrowheads="1"/>
                </p:cNvSpPr>
                <p:nvPr/>
              </p:nvSpPr>
              <p:spPr bwMode="auto">
                <a:xfrm>
                  <a:off x="4297" y="2470"/>
                  <a:ext cx="826" cy="273"/>
                </a:xfrm>
                <a:prstGeom prst="ellipse">
                  <a:avLst/>
                </a:prstGeom>
                <a:solidFill>
                  <a:srgbClr val="AD69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12" name="Freeform 165"/>
                <p:cNvSpPr>
                  <a:spLocks/>
                </p:cNvSpPr>
                <p:nvPr/>
              </p:nvSpPr>
              <p:spPr bwMode="auto">
                <a:xfrm>
                  <a:off x="4294" y="2610"/>
                  <a:ext cx="822" cy="197"/>
                </a:xfrm>
                <a:custGeom>
                  <a:avLst/>
                  <a:gdLst>
                    <a:gd name="T0" fmla="*/ 0 w 822"/>
                    <a:gd name="T1" fmla="*/ 0 h 197"/>
                    <a:gd name="T2" fmla="*/ 0 w 822"/>
                    <a:gd name="T3" fmla="*/ 70 h 197"/>
                    <a:gd name="T4" fmla="*/ 16 w 822"/>
                    <a:gd name="T5" fmla="*/ 101 h 197"/>
                    <a:gd name="T6" fmla="*/ 40 w 822"/>
                    <a:gd name="T7" fmla="*/ 122 h 197"/>
                    <a:gd name="T8" fmla="*/ 80 w 822"/>
                    <a:gd name="T9" fmla="*/ 144 h 197"/>
                    <a:gd name="T10" fmla="*/ 132 w 822"/>
                    <a:gd name="T11" fmla="*/ 161 h 197"/>
                    <a:gd name="T12" fmla="*/ 191 w 822"/>
                    <a:gd name="T13" fmla="*/ 176 h 197"/>
                    <a:gd name="T14" fmla="*/ 252 w 822"/>
                    <a:gd name="T15" fmla="*/ 187 h 197"/>
                    <a:gd name="T16" fmla="*/ 309 w 822"/>
                    <a:gd name="T17" fmla="*/ 193 h 197"/>
                    <a:gd name="T18" fmla="*/ 373 w 822"/>
                    <a:gd name="T19" fmla="*/ 196 h 197"/>
                    <a:gd name="T20" fmla="*/ 427 w 822"/>
                    <a:gd name="T21" fmla="*/ 197 h 197"/>
                    <a:gd name="T22" fmla="*/ 482 w 822"/>
                    <a:gd name="T23" fmla="*/ 196 h 197"/>
                    <a:gd name="T24" fmla="*/ 531 w 822"/>
                    <a:gd name="T25" fmla="*/ 191 h 197"/>
                    <a:gd name="T26" fmla="*/ 578 w 822"/>
                    <a:gd name="T27" fmla="*/ 185 h 197"/>
                    <a:gd name="T28" fmla="*/ 626 w 822"/>
                    <a:gd name="T29" fmla="*/ 179 h 197"/>
                    <a:gd name="T30" fmla="*/ 665 w 822"/>
                    <a:gd name="T31" fmla="*/ 170 h 197"/>
                    <a:gd name="T32" fmla="*/ 705 w 822"/>
                    <a:gd name="T33" fmla="*/ 158 h 197"/>
                    <a:gd name="T34" fmla="*/ 745 w 822"/>
                    <a:gd name="T35" fmla="*/ 143 h 197"/>
                    <a:gd name="T36" fmla="*/ 774 w 822"/>
                    <a:gd name="T37" fmla="*/ 127 h 197"/>
                    <a:gd name="T38" fmla="*/ 807 w 822"/>
                    <a:gd name="T39" fmla="*/ 98 h 197"/>
                    <a:gd name="T40" fmla="*/ 822 w 822"/>
                    <a:gd name="T41" fmla="*/ 71 h 197"/>
                    <a:gd name="T42" fmla="*/ 822 w 822"/>
                    <a:gd name="T43" fmla="*/ 0 h 197"/>
                    <a:gd name="T44" fmla="*/ 815 w 822"/>
                    <a:gd name="T45" fmla="*/ 16 h 197"/>
                    <a:gd name="T46" fmla="*/ 796 w 822"/>
                    <a:gd name="T47" fmla="*/ 37 h 197"/>
                    <a:gd name="T48" fmla="*/ 770 w 822"/>
                    <a:gd name="T49" fmla="*/ 57 h 197"/>
                    <a:gd name="T50" fmla="*/ 734 w 822"/>
                    <a:gd name="T51" fmla="*/ 76 h 197"/>
                    <a:gd name="T52" fmla="*/ 690 w 822"/>
                    <a:gd name="T53" fmla="*/ 91 h 197"/>
                    <a:gd name="T54" fmla="*/ 657 w 822"/>
                    <a:gd name="T55" fmla="*/ 100 h 197"/>
                    <a:gd name="T56" fmla="*/ 612 w 822"/>
                    <a:gd name="T57" fmla="*/ 109 h 197"/>
                    <a:gd name="T58" fmla="*/ 565 w 822"/>
                    <a:gd name="T59" fmla="*/ 116 h 197"/>
                    <a:gd name="T60" fmla="*/ 502 w 822"/>
                    <a:gd name="T61" fmla="*/ 123 h 197"/>
                    <a:gd name="T62" fmla="*/ 461 w 822"/>
                    <a:gd name="T63" fmla="*/ 126 h 197"/>
                    <a:gd name="T64" fmla="*/ 411 w 822"/>
                    <a:gd name="T65" fmla="*/ 125 h 197"/>
                    <a:gd name="T66" fmla="*/ 355 w 822"/>
                    <a:gd name="T67" fmla="*/ 124 h 197"/>
                    <a:gd name="T68" fmla="*/ 301 w 822"/>
                    <a:gd name="T69" fmla="*/ 121 h 197"/>
                    <a:gd name="T70" fmla="*/ 247 w 822"/>
                    <a:gd name="T71" fmla="*/ 115 h 197"/>
                    <a:gd name="T72" fmla="*/ 191 w 822"/>
                    <a:gd name="T73" fmla="*/ 104 h 197"/>
                    <a:gd name="T74" fmla="*/ 148 w 822"/>
                    <a:gd name="T75" fmla="*/ 96 h 197"/>
                    <a:gd name="T76" fmla="*/ 109 w 822"/>
                    <a:gd name="T77" fmla="*/ 83 h 197"/>
                    <a:gd name="T78" fmla="*/ 75 w 822"/>
                    <a:gd name="T79" fmla="*/ 68 h 197"/>
                    <a:gd name="T80" fmla="*/ 46 w 822"/>
                    <a:gd name="T81" fmla="*/ 54 h 197"/>
                    <a:gd name="T82" fmla="*/ 16 w 822"/>
                    <a:gd name="T83" fmla="*/ 29 h 197"/>
                    <a:gd name="T84" fmla="*/ 0 w 822"/>
                    <a:gd name="T85" fmla="*/ 0 h 19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822" h="197">
                      <a:moveTo>
                        <a:pt x="0" y="0"/>
                      </a:moveTo>
                      <a:lnTo>
                        <a:pt x="0" y="70"/>
                      </a:lnTo>
                      <a:lnTo>
                        <a:pt x="16" y="101"/>
                      </a:lnTo>
                      <a:lnTo>
                        <a:pt x="40" y="122"/>
                      </a:lnTo>
                      <a:lnTo>
                        <a:pt x="80" y="144"/>
                      </a:lnTo>
                      <a:lnTo>
                        <a:pt x="132" y="161"/>
                      </a:lnTo>
                      <a:lnTo>
                        <a:pt x="191" y="176"/>
                      </a:lnTo>
                      <a:lnTo>
                        <a:pt x="252" y="187"/>
                      </a:lnTo>
                      <a:lnTo>
                        <a:pt x="309" y="193"/>
                      </a:lnTo>
                      <a:lnTo>
                        <a:pt x="373" y="196"/>
                      </a:lnTo>
                      <a:lnTo>
                        <a:pt x="427" y="197"/>
                      </a:lnTo>
                      <a:lnTo>
                        <a:pt x="482" y="196"/>
                      </a:lnTo>
                      <a:lnTo>
                        <a:pt x="531" y="191"/>
                      </a:lnTo>
                      <a:lnTo>
                        <a:pt x="578" y="185"/>
                      </a:lnTo>
                      <a:lnTo>
                        <a:pt x="626" y="179"/>
                      </a:lnTo>
                      <a:lnTo>
                        <a:pt x="665" y="170"/>
                      </a:lnTo>
                      <a:lnTo>
                        <a:pt x="705" y="158"/>
                      </a:lnTo>
                      <a:lnTo>
                        <a:pt x="745" y="143"/>
                      </a:lnTo>
                      <a:lnTo>
                        <a:pt x="774" y="127"/>
                      </a:lnTo>
                      <a:lnTo>
                        <a:pt x="807" y="98"/>
                      </a:lnTo>
                      <a:lnTo>
                        <a:pt x="822" y="71"/>
                      </a:lnTo>
                      <a:lnTo>
                        <a:pt x="822" y="0"/>
                      </a:lnTo>
                      <a:lnTo>
                        <a:pt x="815" y="16"/>
                      </a:lnTo>
                      <a:lnTo>
                        <a:pt x="796" y="37"/>
                      </a:lnTo>
                      <a:lnTo>
                        <a:pt x="770" y="57"/>
                      </a:lnTo>
                      <a:lnTo>
                        <a:pt x="734" y="76"/>
                      </a:lnTo>
                      <a:lnTo>
                        <a:pt x="690" y="91"/>
                      </a:lnTo>
                      <a:lnTo>
                        <a:pt x="657" y="100"/>
                      </a:lnTo>
                      <a:lnTo>
                        <a:pt x="612" y="109"/>
                      </a:lnTo>
                      <a:lnTo>
                        <a:pt x="565" y="116"/>
                      </a:lnTo>
                      <a:lnTo>
                        <a:pt x="502" y="123"/>
                      </a:lnTo>
                      <a:lnTo>
                        <a:pt x="461" y="126"/>
                      </a:lnTo>
                      <a:lnTo>
                        <a:pt x="411" y="125"/>
                      </a:lnTo>
                      <a:lnTo>
                        <a:pt x="355" y="124"/>
                      </a:lnTo>
                      <a:lnTo>
                        <a:pt x="301" y="121"/>
                      </a:lnTo>
                      <a:lnTo>
                        <a:pt x="247" y="115"/>
                      </a:lnTo>
                      <a:lnTo>
                        <a:pt x="191" y="104"/>
                      </a:lnTo>
                      <a:lnTo>
                        <a:pt x="148" y="96"/>
                      </a:lnTo>
                      <a:lnTo>
                        <a:pt x="109" y="83"/>
                      </a:lnTo>
                      <a:lnTo>
                        <a:pt x="75" y="68"/>
                      </a:lnTo>
                      <a:lnTo>
                        <a:pt x="46" y="54"/>
                      </a:lnTo>
                      <a:lnTo>
                        <a:pt x="16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7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6757061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4789" name="Picture 5" descr="spotligh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brigh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260350"/>
            <a:ext cx="8748712" cy="5545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14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700213"/>
            <a:ext cx="8134350" cy="4970462"/>
          </a:xfrm>
        </p:spPr>
        <p:txBody>
          <a:bodyPr/>
          <a:lstStyle/>
          <a:p>
            <a:pPr marL="92075" indent="-92075" algn="ctr">
              <a:buFontTx/>
              <a:buNone/>
            </a:pPr>
            <a:r>
              <a:rPr lang="en-GB" sz="3600" i="1" dirty="0" smtClean="0"/>
              <a:t>To </a:t>
            </a:r>
            <a:r>
              <a:rPr lang="en-GB" sz="3600" i="1" dirty="0"/>
              <a:t>ensure </a:t>
            </a:r>
            <a:r>
              <a:rPr lang="en-GB" sz="3600" i="1" dirty="0" smtClean="0"/>
              <a:t>sustainable procurement delivery in the future, we need to get the right </a:t>
            </a:r>
            <a:r>
              <a:rPr lang="en-GB" sz="3600" i="1" dirty="0"/>
              <a:t>people now </a:t>
            </a:r>
            <a:r>
              <a:rPr lang="en-GB" sz="3600" i="1" dirty="0" smtClean="0"/>
              <a:t>but also in 5 </a:t>
            </a:r>
            <a:r>
              <a:rPr lang="en-GB" sz="3600" i="1" dirty="0"/>
              <a:t>and 10 </a:t>
            </a:r>
            <a:r>
              <a:rPr lang="en-GB" sz="3600" i="1" dirty="0" smtClean="0"/>
              <a:t>years</a:t>
            </a:r>
            <a:r>
              <a:rPr lang="en-GB" sz="3600" i="1" dirty="0" smtClean="0">
                <a:latin typeface="Arial"/>
              </a:rPr>
              <a:t>’ </a:t>
            </a:r>
            <a:r>
              <a:rPr lang="en-GB" sz="3600" i="1" dirty="0" smtClean="0"/>
              <a:t>time. </a:t>
            </a:r>
            <a:r>
              <a:rPr lang="en-GB" sz="3600" i="1" dirty="0"/>
              <a:t>We want people of </a:t>
            </a:r>
            <a:r>
              <a:rPr lang="en-GB" sz="3600" i="1" dirty="0" smtClean="0"/>
              <a:t>all ages</a:t>
            </a:r>
            <a:r>
              <a:rPr lang="en-GB" sz="3600" i="1" dirty="0"/>
              <a:t>, </a:t>
            </a:r>
            <a:r>
              <a:rPr lang="en-GB" sz="3600" i="1" dirty="0" smtClean="0"/>
              <a:t>disciplines and </a:t>
            </a:r>
            <a:r>
              <a:rPr lang="en-GB" sz="3600" i="1" dirty="0"/>
              <a:t>skills to make this the profession of choice.</a:t>
            </a:r>
            <a:r>
              <a:rPr lang="ja-JP" altLang="en-GB" sz="3600" i="1" dirty="0">
                <a:latin typeface="Arial"/>
              </a:rPr>
              <a:t>”</a:t>
            </a:r>
            <a:endParaRPr lang="en-GB" sz="3600" i="1" dirty="0"/>
          </a:p>
        </p:txBody>
      </p:sp>
    </p:spTree>
    <p:extLst>
      <p:ext uri="{BB962C8B-B14F-4D97-AF65-F5344CB8AC3E}">
        <p14:creationId xmlns:p14="http://schemas.microsoft.com/office/powerpoint/2010/main" val="28550872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Title 1"/>
          <p:cNvSpPr>
            <a:spLocks noGrp="1"/>
          </p:cNvSpPr>
          <p:nvPr>
            <p:ph type="title" idx="4294967295"/>
          </p:nvPr>
        </p:nvSpPr>
        <p:spPr>
          <a:xfrm>
            <a:off x="168275" y="433388"/>
            <a:ext cx="8975725" cy="547687"/>
          </a:xfrm>
        </p:spPr>
        <p:txBody>
          <a:bodyPr/>
          <a:lstStyle/>
          <a:p>
            <a:r>
              <a:rPr lang="en-GB" i="1" dirty="0">
                <a:solidFill>
                  <a:schemeClr val="tx1"/>
                </a:solidFill>
              </a:rPr>
              <a:t>Biggest Motivation of All ….</a:t>
            </a:r>
            <a:r>
              <a:rPr lang="en-GB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67683" name="Footer Placeholder 3"/>
          <p:cNvSpPr txBox="1">
            <a:spLocks noGrp="1"/>
          </p:cNvSpPr>
          <p:nvPr/>
        </p:nvSpPr>
        <p:spPr bwMode="auto">
          <a:xfrm>
            <a:off x="0" y="6192838"/>
            <a:ext cx="914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endParaRPr lang="en-US" sz="11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684213" y="1290240"/>
            <a:ext cx="813593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4400" i="1" dirty="0">
                <a:solidFill>
                  <a:srgbClr val="000000"/>
                </a:solidFill>
                <a:latin typeface="+mn-lt"/>
              </a:rPr>
              <a:t>The opportunity to ensure the Procurement Profession, through delivery and behaviour, is valued and appreciated at the very highest levels of business, now and for the future.</a:t>
            </a:r>
          </a:p>
        </p:txBody>
      </p:sp>
    </p:spTree>
    <p:extLst>
      <p:ext uri="{BB962C8B-B14F-4D97-AF65-F5344CB8AC3E}">
        <p14:creationId xmlns:p14="http://schemas.microsoft.com/office/powerpoint/2010/main" val="24793900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39" name="Text Box 3"/>
          <p:cNvSpPr txBox="1">
            <a:spLocks noChangeArrowheads="1"/>
          </p:cNvSpPr>
          <p:nvPr/>
        </p:nvSpPr>
        <p:spPr bwMode="auto">
          <a:xfrm>
            <a:off x="684213" y="1125538"/>
            <a:ext cx="7239000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i="1" dirty="0">
                <a:solidFill>
                  <a:srgbClr val="003366"/>
                </a:solidFill>
                <a:cs typeface="+mn-cs"/>
              </a:rPr>
              <a:t>Thank you for listening</a:t>
            </a:r>
          </a:p>
          <a:p>
            <a:pPr algn="ctr">
              <a:defRPr/>
            </a:pPr>
            <a:endParaRPr lang="en-GB" sz="1400" b="1" i="1" dirty="0">
              <a:solidFill>
                <a:srgbClr val="003366"/>
              </a:solidFill>
              <a:cs typeface="+mn-cs"/>
            </a:endParaRPr>
          </a:p>
          <a:p>
            <a:pPr algn="ctr">
              <a:defRPr/>
            </a:pPr>
            <a:r>
              <a:rPr lang="en-GB" sz="3600" b="1" i="1" dirty="0">
                <a:solidFill>
                  <a:srgbClr val="003366"/>
                </a:solidFill>
                <a:cs typeface="+mn-cs"/>
              </a:rPr>
              <a:t>and enjoy</a:t>
            </a:r>
            <a:r>
              <a:rPr lang="en-GB" sz="3600" b="1" i="1" dirty="0" smtClean="0">
                <a:solidFill>
                  <a:srgbClr val="003366"/>
                </a:solidFill>
                <a:cs typeface="+mn-cs"/>
              </a:rPr>
              <a:t>…</a:t>
            </a:r>
            <a:endParaRPr lang="en-GB" sz="3600" b="1" i="1" dirty="0">
              <a:solidFill>
                <a:srgbClr val="003366"/>
              </a:solidFill>
              <a:cs typeface="+mn-cs"/>
            </a:endParaRPr>
          </a:p>
        </p:txBody>
      </p:sp>
      <p:graphicFrame>
        <p:nvGraphicFramePr>
          <p:cNvPr id="55298" name="Object 4"/>
          <p:cNvGraphicFramePr>
            <a:graphicFrameLocks noChangeAspect="1"/>
          </p:cNvGraphicFramePr>
          <p:nvPr/>
        </p:nvGraphicFramePr>
        <p:xfrm>
          <a:off x="2438400" y="2819400"/>
          <a:ext cx="4495800" cy="255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Clip" r:id="rId3" imgW="3397385" imgH="1938236" progId="MS_ClipArt_Gallery.2">
                  <p:embed/>
                </p:oleObj>
              </mc:Choice>
              <mc:Fallback>
                <p:oleObj name="Clip" r:id="rId3" imgW="3397385" imgH="1938236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819400"/>
                        <a:ext cx="4495800" cy="255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40561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gray">
          <a:xfrm>
            <a:off x="403226" y="3641210"/>
            <a:ext cx="8339138" cy="1987200"/>
          </a:xfrm>
          <a:prstGeom prst="rect">
            <a:avLst/>
          </a:prstGeom>
          <a:solidFill>
            <a:srgbClr val="CFD5E8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gray">
          <a:xfrm>
            <a:off x="403225" y="1533525"/>
            <a:ext cx="8339138" cy="1969810"/>
          </a:xfrm>
          <a:prstGeom prst="rect">
            <a:avLst/>
          </a:prstGeom>
          <a:solidFill>
            <a:srgbClr val="CFD5E8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 bwMode="gray">
          <a:xfrm>
            <a:off x="2286917" y="2046128"/>
            <a:ext cx="2988000" cy="432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800" b="1" dirty="0">
                <a:solidFill>
                  <a:schemeClr val="lt1"/>
                </a:solidFill>
                <a:latin typeface="+mn-lt"/>
              </a:rPr>
              <a:t>Business growth</a:t>
            </a:r>
          </a:p>
        </p:txBody>
      </p:sp>
      <p:sp>
        <p:nvSpPr>
          <p:cNvPr id="29" name="TextBox 28"/>
          <p:cNvSpPr txBox="1"/>
          <p:nvPr/>
        </p:nvSpPr>
        <p:spPr bwMode="gray">
          <a:xfrm>
            <a:off x="2286917" y="2558731"/>
            <a:ext cx="2988000" cy="432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800" b="1" dirty="0">
                <a:solidFill>
                  <a:schemeClr val="lt1"/>
                </a:solidFill>
                <a:latin typeface="+mn-lt"/>
              </a:rPr>
              <a:t>Financial performance</a:t>
            </a:r>
          </a:p>
        </p:txBody>
      </p:sp>
      <p:sp>
        <p:nvSpPr>
          <p:cNvPr id="27" name="TextBox 26"/>
          <p:cNvSpPr txBox="1"/>
          <p:nvPr/>
        </p:nvSpPr>
        <p:spPr bwMode="gray">
          <a:xfrm>
            <a:off x="2286917" y="3641209"/>
            <a:ext cx="6455446" cy="59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b="1" dirty="0">
                <a:solidFill>
                  <a:schemeClr val="bg2"/>
                </a:solidFill>
              </a:rPr>
              <a:t>P</a:t>
            </a:r>
            <a:r>
              <a:rPr lang="en-GB" b="1" dirty="0" smtClean="0">
                <a:solidFill>
                  <a:schemeClr val="bg2"/>
                </a:solidFill>
              </a:rPr>
              <a:t>eople Development</a:t>
            </a:r>
            <a:endParaRPr lang="en-GB" b="1" dirty="0">
              <a:solidFill>
                <a:schemeClr val="bg2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gray">
          <a:xfrm>
            <a:off x="2286917" y="4334210"/>
            <a:ext cx="6455446" cy="594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b="1" dirty="0">
                <a:solidFill>
                  <a:schemeClr val="bg2"/>
                </a:solidFill>
              </a:rPr>
              <a:t>Process Excellence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GB" dirty="0" smtClean="0">
                <a:solidFill>
                  <a:srgbClr val="003366"/>
                </a:solidFill>
              </a:rPr>
              <a:t>Customer’s Change Drivers</a:t>
            </a:r>
            <a:endParaRPr lang="en-GB" dirty="0">
              <a:solidFill>
                <a:srgbClr val="003366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 bwMode="gray">
          <a:xfrm>
            <a:off x="8202304" y="3785464"/>
            <a:ext cx="0" cy="10801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gray">
          <a:xfrm flipH="1">
            <a:off x="5514640" y="1576837"/>
            <a:ext cx="1" cy="19080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 bwMode="gray">
          <a:xfrm>
            <a:off x="554479" y="2233511"/>
            <a:ext cx="1241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i="1" dirty="0" smtClean="0">
                <a:solidFill>
                  <a:schemeClr val="tx2"/>
                </a:solidFill>
              </a:rPr>
              <a:t>Drivers</a:t>
            </a:r>
          </a:p>
        </p:txBody>
      </p:sp>
      <p:sp>
        <p:nvSpPr>
          <p:cNvPr id="33" name="TextBox 32"/>
          <p:cNvSpPr txBox="1"/>
          <p:nvPr/>
        </p:nvSpPr>
        <p:spPr bwMode="gray">
          <a:xfrm>
            <a:off x="752411" y="4187499"/>
            <a:ext cx="1061458" cy="459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GB" b="1" i="1" dirty="0" smtClean="0">
                <a:solidFill>
                  <a:schemeClr val="tx2"/>
                </a:solidFill>
              </a:rPr>
              <a:t>Enablers</a:t>
            </a:r>
          </a:p>
        </p:txBody>
      </p:sp>
      <p:sp>
        <p:nvSpPr>
          <p:cNvPr id="9" name="TextBox 8"/>
          <p:cNvSpPr txBox="1"/>
          <p:nvPr/>
        </p:nvSpPr>
        <p:spPr bwMode="gray">
          <a:xfrm>
            <a:off x="2286916" y="3071335"/>
            <a:ext cx="2988000" cy="4320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800" b="1" dirty="0">
                <a:solidFill>
                  <a:schemeClr val="lt1"/>
                </a:solidFill>
                <a:latin typeface="+mn-lt"/>
              </a:rPr>
              <a:t>Minimising risk</a:t>
            </a:r>
          </a:p>
        </p:txBody>
      </p:sp>
      <p:sp>
        <p:nvSpPr>
          <p:cNvPr id="34" name="TextBox 33"/>
          <p:cNvSpPr txBox="1"/>
          <p:nvPr/>
        </p:nvSpPr>
        <p:spPr bwMode="gray">
          <a:xfrm>
            <a:off x="2286917" y="1533525"/>
            <a:ext cx="2988000" cy="43200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800" b="1" dirty="0">
                <a:solidFill>
                  <a:schemeClr val="lt1"/>
                </a:solidFill>
                <a:latin typeface="+mn-lt"/>
              </a:rPr>
              <a:t>Private sector</a:t>
            </a:r>
          </a:p>
        </p:txBody>
      </p:sp>
      <p:sp>
        <p:nvSpPr>
          <p:cNvPr id="36" name="TextBox 35"/>
          <p:cNvSpPr txBox="1"/>
          <p:nvPr/>
        </p:nvSpPr>
        <p:spPr bwMode="gray">
          <a:xfrm>
            <a:off x="5754363" y="2046128"/>
            <a:ext cx="2988000" cy="432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lt1"/>
                </a:solidFill>
                <a:latin typeface="+mn-lt"/>
              </a:rPr>
              <a:t>Reducing debt</a:t>
            </a:r>
          </a:p>
        </p:txBody>
      </p:sp>
      <p:sp>
        <p:nvSpPr>
          <p:cNvPr id="37" name="TextBox 36"/>
          <p:cNvSpPr txBox="1"/>
          <p:nvPr/>
        </p:nvSpPr>
        <p:spPr bwMode="gray">
          <a:xfrm>
            <a:off x="5754363" y="2558731"/>
            <a:ext cx="2988000" cy="432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lt1"/>
                </a:solidFill>
                <a:latin typeface="+mn-lt"/>
              </a:rPr>
              <a:t>Service performance</a:t>
            </a:r>
          </a:p>
        </p:txBody>
      </p:sp>
      <p:sp>
        <p:nvSpPr>
          <p:cNvPr id="38" name="TextBox 37"/>
          <p:cNvSpPr txBox="1"/>
          <p:nvPr/>
        </p:nvSpPr>
        <p:spPr bwMode="gray">
          <a:xfrm>
            <a:off x="5754363" y="3071335"/>
            <a:ext cx="2988000" cy="43200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lt1"/>
                </a:solidFill>
                <a:latin typeface="+mn-lt"/>
              </a:rPr>
              <a:t>Minimising risk</a:t>
            </a:r>
          </a:p>
        </p:txBody>
      </p:sp>
      <p:sp>
        <p:nvSpPr>
          <p:cNvPr id="39" name="TextBox 38"/>
          <p:cNvSpPr txBox="1"/>
          <p:nvPr/>
        </p:nvSpPr>
        <p:spPr bwMode="gray">
          <a:xfrm>
            <a:off x="5754363" y="1533525"/>
            <a:ext cx="2988000" cy="43200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lt1"/>
                </a:solidFill>
                <a:latin typeface="+mn-lt"/>
              </a:rPr>
              <a:t>Public sector</a:t>
            </a:r>
          </a:p>
        </p:txBody>
      </p:sp>
      <p:sp>
        <p:nvSpPr>
          <p:cNvPr id="20" name="Rectangle 19"/>
          <p:cNvSpPr/>
          <p:nvPr/>
        </p:nvSpPr>
        <p:spPr bwMode="gray">
          <a:xfrm>
            <a:off x="2286917" y="5036938"/>
            <a:ext cx="6455446" cy="594000"/>
          </a:xfrm>
          <a:prstGeom prst="rect">
            <a:avLst/>
          </a:prstGeom>
          <a:solidFill>
            <a:srgbClr val="54B94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b="1" dirty="0" smtClean="0">
                <a:solidFill>
                  <a:schemeClr val="bg2"/>
                </a:solidFill>
              </a:rPr>
              <a:t>Performance</a:t>
            </a:r>
            <a:endParaRPr lang="en-GB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54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  <p:bldP spid="32" grpId="0"/>
      <p:bldP spid="33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4770" name="Picture 2" descr="j022938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260350"/>
            <a:ext cx="3324225" cy="2295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44771" name="Rectangle 3"/>
          <p:cNvSpPr>
            <a:spLocks noGrp="1" noChangeArrowheads="1"/>
          </p:cNvSpPr>
          <p:nvPr>
            <p:ph type="title"/>
          </p:nvPr>
        </p:nvSpPr>
        <p:spPr>
          <a:xfrm>
            <a:off x="1016397" y="1083196"/>
            <a:ext cx="2069703" cy="669404"/>
          </a:xfrm>
        </p:spPr>
        <p:txBody>
          <a:bodyPr/>
          <a:lstStyle/>
          <a:p>
            <a:r>
              <a:rPr lang="en-GB" sz="2400" i="1" dirty="0">
                <a:solidFill>
                  <a:srgbClr val="003366"/>
                </a:solidFill>
              </a:rPr>
              <a:t>The Solutions?</a:t>
            </a:r>
          </a:p>
        </p:txBody>
      </p:sp>
      <p:sp>
        <p:nvSpPr>
          <p:cNvPr id="544773" name="Text Box 5"/>
          <p:cNvSpPr txBox="1">
            <a:spLocks noChangeArrowheads="1"/>
          </p:cNvSpPr>
          <p:nvPr/>
        </p:nvSpPr>
        <p:spPr bwMode="auto">
          <a:xfrm>
            <a:off x="539552" y="2780928"/>
            <a:ext cx="78486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GB" sz="3600" dirty="0" smtClean="0"/>
              <a:t> </a:t>
            </a:r>
            <a:r>
              <a:rPr lang="en-GB" sz="3600" i="1" dirty="0" smtClean="0"/>
              <a:t>Smarter </a:t>
            </a:r>
            <a:r>
              <a:rPr lang="en-GB" sz="3600" i="1" dirty="0"/>
              <a:t>Procurement</a:t>
            </a:r>
          </a:p>
          <a:p>
            <a:pPr eaLnBrk="1" hangingPunct="1">
              <a:buFontTx/>
              <a:buChar char="•"/>
            </a:pPr>
            <a:r>
              <a:rPr lang="en-GB" sz="3600" i="1" dirty="0" smtClean="0"/>
              <a:t> Trained &amp; Qualified Staff</a:t>
            </a:r>
            <a:endParaRPr lang="en-GB" sz="3600" i="1" dirty="0"/>
          </a:p>
          <a:p>
            <a:pPr eaLnBrk="1" hangingPunct="1">
              <a:buFontTx/>
              <a:buChar char="•"/>
            </a:pPr>
            <a:r>
              <a:rPr lang="en-GB" sz="3600" i="1" dirty="0" smtClean="0"/>
              <a:t> Better and Managed Suppliers</a:t>
            </a:r>
          </a:p>
          <a:p>
            <a:pPr eaLnBrk="1" hangingPunct="1">
              <a:buFontTx/>
              <a:buChar char="•"/>
            </a:pPr>
            <a:r>
              <a:rPr lang="en-GB" sz="3600" i="1" dirty="0" smtClean="0"/>
              <a:t> Use of Technology</a:t>
            </a:r>
            <a:endParaRPr lang="en-GB" sz="3600" i="1" dirty="0"/>
          </a:p>
          <a:p>
            <a:pPr algn="ctr" eaLnBrk="1" hangingPunct="1">
              <a:buFontTx/>
              <a:buChar char="•"/>
            </a:pPr>
            <a:endParaRPr lang="en-GB" sz="3600" b="1" i="1" dirty="0">
              <a:solidFill>
                <a:srgbClr val="0033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07009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4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4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4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44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4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4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4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4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4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4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4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4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44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44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44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4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j022938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260350"/>
            <a:ext cx="3324225" cy="2295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9552" y="2780928"/>
            <a:ext cx="78486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lvl="1">
              <a:buFontTx/>
              <a:buChar char="•"/>
            </a:pPr>
            <a:r>
              <a:rPr lang="en-GB" sz="3200" i="1" dirty="0" smtClean="0"/>
              <a:t> Better </a:t>
            </a:r>
            <a:r>
              <a:rPr lang="en-GB" sz="3200" i="1" dirty="0"/>
              <a:t>understanding of our spend!</a:t>
            </a:r>
          </a:p>
          <a:p>
            <a:pPr marL="0" lvl="1">
              <a:buFontTx/>
              <a:buChar char="•"/>
            </a:pPr>
            <a:r>
              <a:rPr lang="en-GB" sz="3200" i="1" dirty="0"/>
              <a:t> Incentivised Contracts</a:t>
            </a:r>
          </a:p>
          <a:p>
            <a:pPr marL="0" lvl="1">
              <a:buFontTx/>
              <a:buChar char="•"/>
            </a:pPr>
            <a:r>
              <a:rPr lang="en-GB" sz="3200" i="1" dirty="0"/>
              <a:t> Investment in People</a:t>
            </a:r>
          </a:p>
          <a:p>
            <a:pPr marL="0" lvl="1">
              <a:buFontTx/>
              <a:buChar char="•"/>
            </a:pPr>
            <a:r>
              <a:rPr lang="en-GB" sz="3200" i="1" dirty="0"/>
              <a:t> Simplified but improved processes</a:t>
            </a:r>
          </a:p>
          <a:p>
            <a:pPr marL="0" lvl="1">
              <a:buFontTx/>
              <a:buChar char="•"/>
            </a:pPr>
            <a:r>
              <a:rPr lang="en-GB" sz="3200" i="1" dirty="0"/>
              <a:t> </a:t>
            </a:r>
            <a:r>
              <a:rPr lang="ja-JP" altLang="en-GB" sz="3200" i="1" dirty="0"/>
              <a:t>‘</a:t>
            </a:r>
            <a:r>
              <a:rPr lang="en-GB" sz="3200" i="1" dirty="0"/>
              <a:t>Real</a:t>
            </a:r>
            <a:r>
              <a:rPr lang="ja-JP" altLang="en-GB" sz="3200" i="1" dirty="0"/>
              <a:t>’</a:t>
            </a:r>
            <a:r>
              <a:rPr lang="en-GB" sz="3200" i="1" dirty="0"/>
              <a:t> Market Management</a:t>
            </a:r>
          </a:p>
          <a:p>
            <a:pPr marL="0" lvl="1">
              <a:buFontTx/>
              <a:buChar char="•"/>
            </a:pPr>
            <a:r>
              <a:rPr lang="en-GB" sz="3200" i="1" dirty="0"/>
              <a:t> Deriving real value from our </a:t>
            </a:r>
            <a:r>
              <a:rPr lang="ja-JP" altLang="en-GB" sz="3200" i="1" dirty="0"/>
              <a:t>‘</a:t>
            </a:r>
            <a:r>
              <a:rPr lang="en-GB" sz="3200" i="1" dirty="0" smtClean="0"/>
              <a:t>e-investment</a:t>
            </a:r>
            <a:endParaRPr lang="en-GB" sz="3200" i="1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1117997" y="1159396"/>
            <a:ext cx="1955403" cy="834504"/>
          </a:xfrm>
        </p:spPr>
        <p:txBody>
          <a:bodyPr/>
          <a:lstStyle/>
          <a:p>
            <a:pPr lv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i="1" kern="1200" dirty="0">
                <a:solidFill>
                  <a:srgbClr val="003366"/>
                </a:solidFill>
              </a:rPr>
              <a:t>Smarter</a:t>
            </a:r>
            <a:br>
              <a:rPr lang="en-GB" sz="2400" i="1" kern="1200" dirty="0">
                <a:solidFill>
                  <a:srgbClr val="003366"/>
                </a:solidFill>
              </a:rPr>
            </a:br>
            <a:r>
              <a:rPr lang="en-GB" sz="2400" i="1" kern="1200" dirty="0">
                <a:solidFill>
                  <a:srgbClr val="003366"/>
                </a:solidFill>
              </a:rPr>
              <a:t>Procurement</a:t>
            </a:r>
            <a:r>
              <a:rPr lang="en-GB" sz="2400" b="0" i="1" kern="1200" dirty="0">
                <a:solidFill>
                  <a:prstClr val="black"/>
                </a:solidFill>
              </a:rPr>
              <a:t/>
            </a:r>
            <a:br>
              <a:rPr lang="en-GB" sz="2400" b="0" i="1" kern="1200" dirty="0">
                <a:solidFill>
                  <a:prstClr val="black"/>
                </a:solidFill>
              </a:rPr>
            </a:br>
            <a:endParaRPr lang="en-GB" sz="2800" i="1" dirty="0">
              <a:solidFill>
                <a:schemeClr val="accent3"/>
              </a:solidFill>
            </a:endParaRPr>
          </a:p>
        </p:txBody>
      </p:sp>
      <p:pic>
        <p:nvPicPr>
          <p:cNvPr id="545797" name="Picture 5" descr="j0234687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260350"/>
            <a:ext cx="3602038" cy="2120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594309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5" name="Text Box 3"/>
          <p:cNvSpPr txBox="1">
            <a:spLocks noChangeArrowheads="1"/>
          </p:cNvSpPr>
          <p:nvPr/>
        </p:nvSpPr>
        <p:spPr bwMode="auto">
          <a:xfrm>
            <a:off x="1042988" y="1989138"/>
            <a:ext cx="7246937" cy="3293209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indent="180975">
              <a:spcBef>
                <a:spcPct val="50000"/>
              </a:spcBef>
              <a:buFontTx/>
              <a:buChar char="•"/>
              <a:defRPr/>
            </a:pPr>
            <a:r>
              <a:rPr lang="en-GB" sz="3200" b="1" i="1" dirty="0" smtClean="0">
                <a:solidFill>
                  <a:srgbClr val="000000"/>
                </a:solidFill>
              </a:rPr>
              <a:t> Systems </a:t>
            </a:r>
            <a:r>
              <a:rPr lang="en-GB" sz="3200" b="1" i="1" dirty="0">
                <a:solidFill>
                  <a:srgbClr val="000000"/>
                </a:solidFill>
              </a:rPr>
              <a:t>, Processes, Technology </a:t>
            </a:r>
            <a:r>
              <a:rPr lang="en-GB" sz="3200" b="1" i="1" dirty="0" smtClean="0">
                <a:solidFill>
                  <a:srgbClr val="000000"/>
                </a:solidFill>
              </a:rPr>
              <a:t>and Knowledge </a:t>
            </a:r>
            <a:r>
              <a:rPr lang="en-GB" sz="3200" b="1" i="1" dirty="0">
                <a:solidFill>
                  <a:srgbClr val="000000"/>
                </a:solidFill>
              </a:rPr>
              <a:t>- Data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GB" sz="3200" b="1" i="1" dirty="0">
                <a:solidFill>
                  <a:srgbClr val="000000"/>
                </a:solidFill>
              </a:rPr>
              <a:t> Influence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GB" sz="3200" b="1" i="1" dirty="0">
                <a:solidFill>
                  <a:srgbClr val="000000"/>
                </a:solidFill>
              </a:rPr>
              <a:t> Suppliers 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GB" sz="3200" b="1" i="1" dirty="0" smtClean="0">
                <a:solidFill>
                  <a:srgbClr val="000000"/>
                </a:solidFill>
              </a:rPr>
              <a:t> People</a:t>
            </a:r>
            <a:endParaRPr lang="en-GB" sz="3200" b="1" i="1" dirty="0">
              <a:solidFill>
                <a:srgbClr val="000000"/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 bwMode="gray">
          <a:xfrm>
            <a:off x="373949" y="374398"/>
            <a:ext cx="7369876" cy="594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6pPr>
            <a:lvl7pPr marL="9144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ja-JP" altLang="en-GB" sz="3600" i="1" dirty="0" smtClean="0">
                <a:solidFill>
                  <a:srgbClr val="003366"/>
                </a:solidFill>
                <a:latin typeface="Arial"/>
              </a:rPr>
              <a:t>‘</a:t>
            </a:r>
            <a:r>
              <a:rPr lang="en-GB" sz="3600" i="1" dirty="0" smtClean="0">
                <a:solidFill>
                  <a:srgbClr val="003366"/>
                </a:solidFill>
              </a:rPr>
              <a:t>The Enablers to Change</a:t>
            </a:r>
            <a:r>
              <a:rPr lang="ja-JP" altLang="en-GB" sz="3600" i="1" dirty="0" smtClean="0">
                <a:solidFill>
                  <a:srgbClr val="003366"/>
                </a:solidFill>
                <a:latin typeface="Arial"/>
              </a:rPr>
              <a:t>’</a:t>
            </a:r>
            <a:endParaRPr lang="en-GB" sz="3600" i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429805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12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12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12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12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12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12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112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112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112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112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112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112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3074" name="Group 2"/>
          <p:cNvGrpSpPr>
            <a:grpSpLocks/>
          </p:cNvGrpSpPr>
          <p:nvPr/>
        </p:nvGrpSpPr>
        <p:grpSpPr bwMode="auto">
          <a:xfrm>
            <a:off x="381000" y="404813"/>
            <a:ext cx="2849563" cy="2930525"/>
            <a:chOff x="2544" y="480"/>
            <a:chExt cx="2952" cy="2769"/>
          </a:xfrm>
        </p:grpSpPr>
        <p:graphicFrame>
          <p:nvGraphicFramePr>
            <p:cNvPr id="643075" name="Object 3"/>
            <p:cNvGraphicFramePr>
              <a:graphicFrameLocks noChangeAspect="1"/>
            </p:cNvGraphicFramePr>
            <p:nvPr/>
          </p:nvGraphicFramePr>
          <p:xfrm>
            <a:off x="2640" y="1008"/>
            <a:ext cx="2856" cy="2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" name="Clip" r:id="rId3" imgW="3009960" imgH="2362320" progId="MS_ClipArt_Gallery.2">
                    <p:embed/>
                  </p:oleObj>
                </mc:Choice>
                <mc:Fallback>
                  <p:oleObj name="Clip" r:id="rId3" imgW="3009960" imgH="236232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1008"/>
                          <a:ext cx="2856" cy="2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43076" name="Group 4"/>
            <p:cNvGrpSpPr>
              <a:grpSpLocks/>
            </p:cNvGrpSpPr>
            <p:nvPr/>
          </p:nvGrpSpPr>
          <p:grpSpPr bwMode="auto">
            <a:xfrm>
              <a:off x="3216" y="576"/>
              <a:ext cx="1803" cy="860"/>
              <a:chOff x="624" y="1632"/>
              <a:chExt cx="1803" cy="860"/>
            </a:xfrm>
          </p:grpSpPr>
          <p:grpSp>
            <p:nvGrpSpPr>
              <p:cNvPr id="643077" name="Group 5"/>
              <p:cNvGrpSpPr>
                <a:grpSpLocks/>
              </p:cNvGrpSpPr>
              <p:nvPr/>
            </p:nvGrpSpPr>
            <p:grpSpPr bwMode="auto">
              <a:xfrm>
                <a:off x="960" y="1680"/>
                <a:ext cx="1083" cy="668"/>
                <a:chOff x="3045" y="1896"/>
                <a:chExt cx="1083" cy="668"/>
              </a:xfrm>
            </p:grpSpPr>
            <p:sp>
              <p:nvSpPr>
                <p:cNvPr id="643078" name="Freeform 6"/>
                <p:cNvSpPr>
                  <a:spLocks/>
                </p:cNvSpPr>
                <p:nvPr/>
              </p:nvSpPr>
              <p:spPr bwMode="auto">
                <a:xfrm>
                  <a:off x="3390" y="1896"/>
                  <a:ext cx="738" cy="587"/>
                </a:xfrm>
                <a:custGeom>
                  <a:avLst/>
                  <a:gdLst>
                    <a:gd name="T0" fmla="*/ 9 w 738"/>
                    <a:gd name="T1" fmla="*/ 489 h 587"/>
                    <a:gd name="T2" fmla="*/ 36 w 738"/>
                    <a:gd name="T3" fmla="*/ 431 h 587"/>
                    <a:gd name="T4" fmla="*/ 69 w 738"/>
                    <a:gd name="T5" fmla="*/ 362 h 587"/>
                    <a:gd name="T6" fmla="*/ 109 w 738"/>
                    <a:gd name="T7" fmla="*/ 288 h 587"/>
                    <a:gd name="T8" fmla="*/ 151 w 738"/>
                    <a:gd name="T9" fmla="*/ 213 h 587"/>
                    <a:gd name="T10" fmla="*/ 196 w 738"/>
                    <a:gd name="T11" fmla="*/ 142 h 587"/>
                    <a:gd name="T12" fmla="*/ 240 w 738"/>
                    <a:gd name="T13" fmla="*/ 80 h 587"/>
                    <a:gd name="T14" fmla="*/ 283 w 738"/>
                    <a:gd name="T15" fmla="*/ 30 h 587"/>
                    <a:gd name="T16" fmla="*/ 320 w 738"/>
                    <a:gd name="T17" fmla="*/ 11 h 587"/>
                    <a:gd name="T18" fmla="*/ 364 w 738"/>
                    <a:gd name="T19" fmla="*/ 8 h 587"/>
                    <a:gd name="T20" fmla="*/ 417 w 738"/>
                    <a:gd name="T21" fmla="*/ 5 h 587"/>
                    <a:gd name="T22" fmla="*/ 474 w 738"/>
                    <a:gd name="T23" fmla="*/ 4 h 587"/>
                    <a:gd name="T24" fmla="*/ 534 w 738"/>
                    <a:gd name="T25" fmla="*/ 3 h 587"/>
                    <a:gd name="T26" fmla="*/ 591 w 738"/>
                    <a:gd name="T27" fmla="*/ 2 h 587"/>
                    <a:gd name="T28" fmla="*/ 642 w 738"/>
                    <a:gd name="T29" fmla="*/ 1 h 587"/>
                    <a:gd name="T30" fmla="*/ 681 w 738"/>
                    <a:gd name="T31" fmla="*/ 0 h 587"/>
                    <a:gd name="T32" fmla="*/ 621 w 738"/>
                    <a:gd name="T33" fmla="*/ 122 h 587"/>
                    <a:gd name="T34" fmla="*/ 651 w 738"/>
                    <a:gd name="T35" fmla="*/ 123 h 587"/>
                    <a:gd name="T36" fmla="*/ 681 w 738"/>
                    <a:gd name="T37" fmla="*/ 125 h 587"/>
                    <a:gd name="T38" fmla="*/ 710 w 738"/>
                    <a:gd name="T39" fmla="*/ 127 h 587"/>
                    <a:gd name="T40" fmla="*/ 738 w 738"/>
                    <a:gd name="T41" fmla="*/ 133 h 587"/>
                    <a:gd name="T42" fmla="*/ 724 w 738"/>
                    <a:gd name="T43" fmla="*/ 159 h 587"/>
                    <a:gd name="T44" fmla="*/ 700 w 738"/>
                    <a:gd name="T45" fmla="*/ 184 h 587"/>
                    <a:gd name="T46" fmla="*/ 672 w 738"/>
                    <a:gd name="T47" fmla="*/ 207 h 587"/>
                    <a:gd name="T48" fmla="*/ 637 w 738"/>
                    <a:gd name="T49" fmla="*/ 228 h 587"/>
                    <a:gd name="T50" fmla="*/ 604 w 738"/>
                    <a:gd name="T51" fmla="*/ 249 h 587"/>
                    <a:gd name="T52" fmla="*/ 572 w 738"/>
                    <a:gd name="T53" fmla="*/ 270 h 587"/>
                    <a:gd name="T54" fmla="*/ 545 w 738"/>
                    <a:gd name="T55" fmla="*/ 290 h 587"/>
                    <a:gd name="T56" fmla="*/ 527 w 738"/>
                    <a:gd name="T57" fmla="*/ 312 h 587"/>
                    <a:gd name="T58" fmla="*/ 499 w 738"/>
                    <a:gd name="T59" fmla="*/ 361 h 587"/>
                    <a:gd name="T60" fmla="*/ 463 w 738"/>
                    <a:gd name="T61" fmla="*/ 430 h 587"/>
                    <a:gd name="T62" fmla="*/ 428 w 738"/>
                    <a:gd name="T63" fmla="*/ 508 h 587"/>
                    <a:gd name="T64" fmla="*/ 405 w 738"/>
                    <a:gd name="T65" fmla="*/ 587 h 587"/>
                    <a:gd name="T66" fmla="*/ 364 w 738"/>
                    <a:gd name="T67" fmla="*/ 580 h 587"/>
                    <a:gd name="T68" fmla="*/ 313 w 738"/>
                    <a:gd name="T69" fmla="*/ 569 h 587"/>
                    <a:gd name="T70" fmla="*/ 255 w 738"/>
                    <a:gd name="T71" fmla="*/ 558 h 587"/>
                    <a:gd name="T72" fmla="*/ 194 w 738"/>
                    <a:gd name="T73" fmla="*/ 546 h 587"/>
                    <a:gd name="T74" fmla="*/ 134 w 738"/>
                    <a:gd name="T75" fmla="*/ 534 h 587"/>
                    <a:gd name="T76" fmla="*/ 79 w 738"/>
                    <a:gd name="T77" fmla="*/ 524 h 587"/>
                    <a:gd name="T78" fmla="*/ 33 w 738"/>
                    <a:gd name="T79" fmla="*/ 518 h 587"/>
                    <a:gd name="T80" fmla="*/ 0 w 738"/>
                    <a:gd name="T81" fmla="*/ 514 h 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38" h="587">
                      <a:moveTo>
                        <a:pt x="0" y="514"/>
                      </a:moveTo>
                      <a:lnTo>
                        <a:pt x="9" y="489"/>
                      </a:lnTo>
                      <a:lnTo>
                        <a:pt x="22" y="461"/>
                      </a:lnTo>
                      <a:lnTo>
                        <a:pt x="36" y="431"/>
                      </a:lnTo>
                      <a:lnTo>
                        <a:pt x="52" y="397"/>
                      </a:lnTo>
                      <a:lnTo>
                        <a:pt x="69" y="362"/>
                      </a:lnTo>
                      <a:lnTo>
                        <a:pt x="89" y="325"/>
                      </a:lnTo>
                      <a:lnTo>
                        <a:pt x="109" y="288"/>
                      </a:lnTo>
                      <a:lnTo>
                        <a:pt x="129" y="250"/>
                      </a:lnTo>
                      <a:lnTo>
                        <a:pt x="151" y="213"/>
                      </a:lnTo>
                      <a:lnTo>
                        <a:pt x="173" y="177"/>
                      </a:lnTo>
                      <a:lnTo>
                        <a:pt x="196" y="142"/>
                      </a:lnTo>
                      <a:lnTo>
                        <a:pt x="218" y="111"/>
                      </a:lnTo>
                      <a:lnTo>
                        <a:pt x="240" y="80"/>
                      </a:lnTo>
                      <a:lnTo>
                        <a:pt x="262" y="54"/>
                      </a:lnTo>
                      <a:lnTo>
                        <a:pt x="283" y="30"/>
                      </a:lnTo>
                      <a:lnTo>
                        <a:pt x="303" y="12"/>
                      </a:lnTo>
                      <a:lnTo>
                        <a:pt x="320" y="11"/>
                      </a:lnTo>
                      <a:lnTo>
                        <a:pt x="340" y="9"/>
                      </a:lnTo>
                      <a:lnTo>
                        <a:pt x="364" y="8"/>
                      </a:lnTo>
                      <a:lnTo>
                        <a:pt x="390" y="7"/>
                      </a:lnTo>
                      <a:lnTo>
                        <a:pt x="417" y="5"/>
                      </a:lnTo>
                      <a:lnTo>
                        <a:pt x="445" y="5"/>
                      </a:lnTo>
                      <a:lnTo>
                        <a:pt x="474" y="4"/>
                      </a:lnTo>
                      <a:lnTo>
                        <a:pt x="504" y="3"/>
                      </a:lnTo>
                      <a:lnTo>
                        <a:pt x="534" y="3"/>
                      </a:lnTo>
                      <a:lnTo>
                        <a:pt x="563" y="2"/>
                      </a:lnTo>
                      <a:lnTo>
                        <a:pt x="591" y="2"/>
                      </a:lnTo>
                      <a:lnTo>
                        <a:pt x="617" y="1"/>
                      </a:lnTo>
                      <a:lnTo>
                        <a:pt x="642" y="1"/>
                      </a:lnTo>
                      <a:lnTo>
                        <a:pt x="663" y="1"/>
                      </a:lnTo>
                      <a:lnTo>
                        <a:pt x="681" y="0"/>
                      </a:lnTo>
                      <a:lnTo>
                        <a:pt x="695" y="0"/>
                      </a:lnTo>
                      <a:lnTo>
                        <a:pt x="621" y="122"/>
                      </a:lnTo>
                      <a:lnTo>
                        <a:pt x="636" y="123"/>
                      </a:lnTo>
                      <a:lnTo>
                        <a:pt x="651" y="123"/>
                      </a:lnTo>
                      <a:lnTo>
                        <a:pt x="666" y="124"/>
                      </a:lnTo>
                      <a:lnTo>
                        <a:pt x="681" y="125"/>
                      </a:lnTo>
                      <a:lnTo>
                        <a:pt x="696" y="126"/>
                      </a:lnTo>
                      <a:lnTo>
                        <a:pt x="710" y="127"/>
                      </a:lnTo>
                      <a:lnTo>
                        <a:pt x="724" y="129"/>
                      </a:lnTo>
                      <a:lnTo>
                        <a:pt x="738" y="133"/>
                      </a:lnTo>
                      <a:lnTo>
                        <a:pt x="733" y="146"/>
                      </a:lnTo>
                      <a:lnTo>
                        <a:pt x="724" y="159"/>
                      </a:lnTo>
                      <a:lnTo>
                        <a:pt x="713" y="172"/>
                      </a:lnTo>
                      <a:lnTo>
                        <a:pt x="700" y="184"/>
                      </a:lnTo>
                      <a:lnTo>
                        <a:pt x="687" y="196"/>
                      </a:lnTo>
                      <a:lnTo>
                        <a:pt x="672" y="207"/>
                      </a:lnTo>
                      <a:lnTo>
                        <a:pt x="654" y="217"/>
                      </a:lnTo>
                      <a:lnTo>
                        <a:pt x="637" y="228"/>
                      </a:lnTo>
                      <a:lnTo>
                        <a:pt x="620" y="239"/>
                      </a:lnTo>
                      <a:lnTo>
                        <a:pt x="604" y="249"/>
                      </a:lnTo>
                      <a:lnTo>
                        <a:pt x="587" y="260"/>
                      </a:lnTo>
                      <a:lnTo>
                        <a:pt x="572" y="270"/>
                      </a:lnTo>
                      <a:lnTo>
                        <a:pt x="558" y="281"/>
                      </a:lnTo>
                      <a:lnTo>
                        <a:pt x="545" y="290"/>
                      </a:lnTo>
                      <a:lnTo>
                        <a:pt x="534" y="301"/>
                      </a:lnTo>
                      <a:lnTo>
                        <a:pt x="527" y="312"/>
                      </a:lnTo>
                      <a:lnTo>
                        <a:pt x="514" y="334"/>
                      </a:lnTo>
                      <a:lnTo>
                        <a:pt x="499" y="361"/>
                      </a:lnTo>
                      <a:lnTo>
                        <a:pt x="481" y="394"/>
                      </a:lnTo>
                      <a:lnTo>
                        <a:pt x="463" y="430"/>
                      </a:lnTo>
                      <a:lnTo>
                        <a:pt x="445" y="469"/>
                      </a:lnTo>
                      <a:lnTo>
                        <a:pt x="428" y="508"/>
                      </a:lnTo>
                      <a:lnTo>
                        <a:pt x="415" y="548"/>
                      </a:lnTo>
                      <a:lnTo>
                        <a:pt x="405" y="587"/>
                      </a:lnTo>
                      <a:lnTo>
                        <a:pt x="385" y="584"/>
                      </a:lnTo>
                      <a:lnTo>
                        <a:pt x="364" y="580"/>
                      </a:lnTo>
                      <a:lnTo>
                        <a:pt x="339" y="574"/>
                      </a:lnTo>
                      <a:lnTo>
                        <a:pt x="313" y="569"/>
                      </a:lnTo>
                      <a:lnTo>
                        <a:pt x="285" y="563"/>
                      </a:lnTo>
                      <a:lnTo>
                        <a:pt x="255" y="558"/>
                      </a:lnTo>
                      <a:lnTo>
                        <a:pt x="225" y="551"/>
                      </a:lnTo>
                      <a:lnTo>
                        <a:pt x="194" y="546"/>
                      </a:lnTo>
                      <a:lnTo>
                        <a:pt x="164" y="539"/>
                      </a:lnTo>
                      <a:lnTo>
                        <a:pt x="134" y="534"/>
                      </a:lnTo>
                      <a:lnTo>
                        <a:pt x="106" y="529"/>
                      </a:lnTo>
                      <a:lnTo>
                        <a:pt x="79" y="524"/>
                      </a:lnTo>
                      <a:lnTo>
                        <a:pt x="54" y="521"/>
                      </a:lnTo>
                      <a:lnTo>
                        <a:pt x="33" y="518"/>
                      </a:lnTo>
                      <a:lnTo>
                        <a:pt x="15" y="515"/>
                      </a:lnTo>
                      <a:lnTo>
                        <a:pt x="0" y="5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079" name="Freeform 7"/>
                <p:cNvSpPr>
                  <a:spLocks/>
                </p:cNvSpPr>
                <p:nvPr/>
              </p:nvSpPr>
              <p:spPr bwMode="auto">
                <a:xfrm>
                  <a:off x="3439" y="1935"/>
                  <a:ext cx="574" cy="509"/>
                </a:xfrm>
                <a:custGeom>
                  <a:avLst/>
                  <a:gdLst>
                    <a:gd name="T0" fmla="*/ 0 w 574"/>
                    <a:gd name="T1" fmla="*/ 444 h 509"/>
                    <a:gd name="T2" fmla="*/ 6 w 574"/>
                    <a:gd name="T3" fmla="*/ 430 h 509"/>
                    <a:gd name="T4" fmla="*/ 15 w 574"/>
                    <a:gd name="T5" fmla="*/ 411 h 509"/>
                    <a:gd name="T6" fmla="*/ 26 w 574"/>
                    <a:gd name="T7" fmla="*/ 388 h 509"/>
                    <a:gd name="T8" fmla="*/ 40 w 574"/>
                    <a:gd name="T9" fmla="*/ 362 h 509"/>
                    <a:gd name="T10" fmla="*/ 55 w 574"/>
                    <a:gd name="T11" fmla="*/ 333 h 509"/>
                    <a:gd name="T12" fmla="*/ 72 w 574"/>
                    <a:gd name="T13" fmla="*/ 301 h 509"/>
                    <a:gd name="T14" fmla="*/ 90 w 574"/>
                    <a:gd name="T15" fmla="*/ 268 h 509"/>
                    <a:gd name="T16" fmla="*/ 109 w 574"/>
                    <a:gd name="T17" fmla="*/ 234 h 509"/>
                    <a:gd name="T18" fmla="*/ 130 w 574"/>
                    <a:gd name="T19" fmla="*/ 200 h 509"/>
                    <a:gd name="T20" fmla="*/ 151 w 574"/>
                    <a:gd name="T21" fmla="*/ 167 h 509"/>
                    <a:gd name="T22" fmla="*/ 173 w 574"/>
                    <a:gd name="T23" fmla="*/ 134 h 509"/>
                    <a:gd name="T24" fmla="*/ 193 w 574"/>
                    <a:gd name="T25" fmla="*/ 103 h 509"/>
                    <a:gd name="T26" fmla="*/ 214 w 574"/>
                    <a:gd name="T27" fmla="*/ 75 h 509"/>
                    <a:gd name="T28" fmla="*/ 235 w 574"/>
                    <a:gd name="T29" fmla="*/ 50 h 509"/>
                    <a:gd name="T30" fmla="*/ 255 w 574"/>
                    <a:gd name="T31" fmla="*/ 28 h 509"/>
                    <a:gd name="T32" fmla="*/ 273 w 574"/>
                    <a:gd name="T33" fmla="*/ 12 h 509"/>
                    <a:gd name="T34" fmla="*/ 574 w 574"/>
                    <a:gd name="T35" fmla="*/ 0 h 509"/>
                    <a:gd name="T36" fmla="*/ 565 w 574"/>
                    <a:gd name="T37" fmla="*/ 14 h 509"/>
                    <a:gd name="T38" fmla="*/ 553 w 574"/>
                    <a:gd name="T39" fmla="*/ 35 h 509"/>
                    <a:gd name="T40" fmla="*/ 539 w 574"/>
                    <a:gd name="T41" fmla="*/ 59 h 509"/>
                    <a:gd name="T42" fmla="*/ 523 w 574"/>
                    <a:gd name="T43" fmla="*/ 87 h 509"/>
                    <a:gd name="T44" fmla="*/ 506 w 574"/>
                    <a:gd name="T45" fmla="*/ 120 h 509"/>
                    <a:gd name="T46" fmla="*/ 488 w 574"/>
                    <a:gd name="T47" fmla="*/ 153 h 509"/>
                    <a:gd name="T48" fmla="*/ 468 w 574"/>
                    <a:gd name="T49" fmla="*/ 190 h 509"/>
                    <a:gd name="T50" fmla="*/ 449 w 574"/>
                    <a:gd name="T51" fmla="*/ 229 h 509"/>
                    <a:gd name="T52" fmla="*/ 430 w 574"/>
                    <a:gd name="T53" fmla="*/ 268 h 509"/>
                    <a:gd name="T54" fmla="*/ 411 w 574"/>
                    <a:gd name="T55" fmla="*/ 307 h 509"/>
                    <a:gd name="T56" fmla="*/ 393 w 574"/>
                    <a:gd name="T57" fmla="*/ 346 h 509"/>
                    <a:gd name="T58" fmla="*/ 377 w 574"/>
                    <a:gd name="T59" fmla="*/ 383 h 509"/>
                    <a:gd name="T60" fmla="*/ 362 w 574"/>
                    <a:gd name="T61" fmla="*/ 419 h 509"/>
                    <a:gd name="T62" fmla="*/ 350 w 574"/>
                    <a:gd name="T63" fmla="*/ 453 h 509"/>
                    <a:gd name="T64" fmla="*/ 341 w 574"/>
                    <a:gd name="T65" fmla="*/ 483 h 509"/>
                    <a:gd name="T66" fmla="*/ 333 w 574"/>
                    <a:gd name="T67" fmla="*/ 509 h 509"/>
                    <a:gd name="T68" fmla="*/ 318 w 574"/>
                    <a:gd name="T69" fmla="*/ 506 h 509"/>
                    <a:gd name="T70" fmla="*/ 301 w 574"/>
                    <a:gd name="T71" fmla="*/ 501 h 509"/>
                    <a:gd name="T72" fmla="*/ 281 w 574"/>
                    <a:gd name="T73" fmla="*/ 497 h 509"/>
                    <a:gd name="T74" fmla="*/ 257 w 574"/>
                    <a:gd name="T75" fmla="*/ 493 h 509"/>
                    <a:gd name="T76" fmla="*/ 234 w 574"/>
                    <a:gd name="T77" fmla="*/ 488 h 509"/>
                    <a:gd name="T78" fmla="*/ 208 w 574"/>
                    <a:gd name="T79" fmla="*/ 483 h 509"/>
                    <a:gd name="T80" fmla="*/ 182 w 574"/>
                    <a:gd name="T81" fmla="*/ 478 h 509"/>
                    <a:gd name="T82" fmla="*/ 156 w 574"/>
                    <a:gd name="T83" fmla="*/ 473 h 509"/>
                    <a:gd name="T84" fmla="*/ 131 w 574"/>
                    <a:gd name="T85" fmla="*/ 468 h 509"/>
                    <a:gd name="T86" fmla="*/ 105 w 574"/>
                    <a:gd name="T87" fmla="*/ 463 h 509"/>
                    <a:gd name="T88" fmla="*/ 81 w 574"/>
                    <a:gd name="T89" fmla="*/ 459 h 509"/>
                    <a:gd name="T90" fmla="*/ 60 w 574"/>
                    <a:gd name="T91" fmla="*/ 455 h 509"/>
                    <a:gd name="T92" fmla="*/ 41 w 574"/>
                    <a:gd name="T93" fmla="*/ 450 h 509"/>
                    <a:gd name="T94" fmla="*/ 24 w 574"/>
                    <a:gd name="T95" fmla="*/ 448 h 509"/>
                    <a:gd name="T96" fmla="*/ 10 w 574"/>
                    <a:gd name="T97" fmla="*/ 445 h 509"/>
                    <a:gd name="T98" fmla="*/ 0 w 574"/>
                    <a:gd name="T99" fmla="*/ 444 h 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574" h="509">
                      <a:moveTo>
                        <a:pt x="0" y="444"/>
                      </a:moveTo>
                      <a:lnTo>
                        <a:pt x="6" y="430"/>
                      </a:lnTo>
                      <a:lnTo>
                        <a:pt x="15" y="411"/>
                      </a:lnTo>
                      <a:lnTo>
                        <a:pt x="26" y="388"/>
                      </a:lnTo>
                      <a:lnTo>
                        <a:pt x="40" y="362"/>
                      </a:lnTo>
                      <a:lnTo>
                        <a:pt x="55" y="333"/>
                      </a:lnTo>
                      <a:lnTo>
                        <a:pt x="72" y="301"/>
                      </a:lnTo>
                      <a:lnTo>
                        <a:pt x="90" y="268"/>
                      </a:lnTo>
                      <a:lnTo>
                        <a:pt x="109" y="234"/>
                      </a:lnTo>
                      <a:lnTo>
                        <a:pt x="130" y="200"/>
                      </a:lnTo>
                      <a:lnTo>
                        <a:pt x="151" y="167"/>
                      </a:lnTo>
                      <a:lnTo>
                        <a:pt x="173" y="134"/>
                      </a:lnTo>
                      <a:lnTo>
                        <a:pt x="193" y="103"/>
                      </a:lnTo>
                      <a:lnTo>
                        <a:pt x="214" y="75"/>
                      </a:lnTo>
                      <a:lnTo>
                        <a:pt x="235" y="50"/>
                      </a:lnTo>
                      <a:lnTo>
                        <a:pt x="255" y="28"/>
                      </a:lnTo>
                      <a:lnTo>
                        <a:pt x="273" y="12"/>
                      </a:lnTo>
                      <a:lnTo>
                        <a:pt x="574" y="0"/>
                      </a:lnTo>
                      <a:lnTo>
                        <a:pt x="565" y="14"/>
                      </a:lnTo>
                      <a:lnTo>
                        <a:pt x="553" y="35"/>
                      </a:lnTo>
                      <a:lnTo>
                        <a:pt x="539" y="59"/>
                      </a:lnTo>
                      <a:lnTo>
                        <a:pt x="523" y="87"/>
                      </a:lnTo>
                      <a:lnTo>
                        <a:pt x="506" y="120"/>
                      </a:lnTo>
                      <a:lnTo>
                        <a:pt x="488" y="153"/>
                      </a:lnTo>
                      <a:lnTo>
                        <a:pt x="468" y="190"/>
                      </a:lnTo>
                      <a:lnTo>
                        <a:pt x="449" y="229"/>
                      </a:lnTo>
                      <a:lnTo>
                        <a:pt x="430" y="268"/>
                      </a:lnTo>
                      <a:lnTo>
                        <a:pt x="411" y="307"/>
                      </a:lnTo>
                      <a:lnTo>
                        <a:pt x="393" y="346"/>
                      </a:lnTo>
                      <a:lnTo>
                        <a:pt x="377" y="383"/>
                      </a:lnTo>
                      <a:lnTo>
                        <a:pt x="362" y="419"/>
                      </a:lnTo>
                      <a:lnTo>
                        <a:pt x="350" y="453"/>
                      </a:lnTo>
                      <a:lnTo>
                        <a:pt x="341" y="483"/>
                      </a:lnTo>
                      <a:lnTo>
                        <a:pt x="333" y="509"/>
                      </a:lnTo>
                      <a:lnTo>
                        <a:pt x="318" y="506"/>
                      </a:lnTo>
                      <a:lnTo>
                        <a:pt x="301" y="501"/>
                      </a:lnTo>
                      <a:lnTo>
                        <a:pt x="281" y="497"/>
                      </a:lnTo>
                      <a:lnTo>
                        <a:pt x="257" y="493"/>
                      </a:lnTo>
                      <a:lnTo>
                        <a:pt x="234" y="488"/>
                      </a:lnTo>
                      <a:lnTo>
                        <a:pt x="208" y="483"/>
                      </a:lnTo>
                      <a:lnTo>
                        <a:pt x="182" y="478"/>
                      </a:lnTo>
                      <a:lnTo>
                        <a:pt x="156" y="473"/>
                      </a:lnTo>
                      <a:lnTo>
                        <a:pt x="131" y="468"/>
                      </a:lnTo>
                      <a:lnTo>
                        <a:pt x="105" y="463"/>
                      </a:lnTo>
                      <a:lnTo>
                        <a:pt x="81" y="459"/>
                      </a:lnTo>
                      <a:lnTo>
                        <a:pt x="60" y="455"/>
                      </a:lnTo>
                      <a:lnTo>
                        <a:pt x="41" y="450"/>
                      </a:lnTo>
                      <a:lnTo>
                        <a:pt x="24" y="448"/>
                      </a:lnTo>
                      <a:lnTo>
                        <a:pt x="10" y="445"/>
                      </a:lnTo>
                      <a:lnTo>
                        <a:pt x="0" y="4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080" name="Freeform 8"/>
                <p:cNvSpPr>
                  <a:spLocks/>
                </p:cNvSpPr>
                <p:nvPr/>
              </p:nvSpPr>
              <p:spPr bwMode="auto">
                <a:xfrm>
                  <a:off x="3934" y="2050"/>
                  <a:ext cx="132" cy="92"/>
                </a:xfrm>
                <a:custGeom>
                  <a:avLst/>
                  <a:gdLst>
                    <a:gd name="T0" fmla="*/ 0 w 132"/>
                    <a:gd name="T1" fmla="*/ 92 h 92"/>
                    <a:gd name="T2" fmla="*/ 58 w 132"/>
                    <a:gd name="T3" fmla="*/ 0 h 92"/>
                    <a:gd name="T4" fmla="*/ 66 w 132"/>
                    <a:gd name="T5" fmla="*/ 0 h 92"/>
                    <a:gd name="T6" fmla="*/ 76 w 132"/>
                    <a:gd name="T7" fmla="*/ 0 h 92"/>
                    <a:gd name="T8" fmla="*/ 88 w 132"/>
                    <a:gd name="T9" fmla="*/ 0 h 92"/>
                    <a:gd name="T10" fmla="*/ 99 w 132"/>
                    <a:gd name="T11" fmla="*/ 2 h 92"/>
                    <a:gd name="T12" fmla="*/ 109 w 132"/>
                    <a:gd name="T13" fmla="*/ 3 h 92"/>
                    <a:gd name="T14" fmla="*/ 119 w 132"/>
                    <a:gd name="T15" fmla="*/ 4 h 92"/>
                    <a:gd name="T16" fmla="*/ 126 w 132"/>
                    <a:gd name="T17" fmla="*/ 5 h 92"/>
                    <a:gd name="T18" fmla="*/ 132 w 132"/>
                    <a:gd name="T19" fmla="*/ 5 h 92"/>
                    <a:gd name="T20" fmla="*/ 122 w 132"/>
                    <a:gd name="T21" fmla="*/ 12 h 92"/>
                    <a:gd name="T22" fmla="*/ 107 w 132"/>
                    <a:gd name="T23" fmla="*/ 22 h 92"/>
                    <a:gd name="T24" fmla="*/ 87 w 132"/>
                    <a:gd name="T25" fmla="*/ 34 h 92"/>
                    <a:gd name="T26" fmla="*/ 66 w 132"/>
                    <a:gd name="T27" fmla="*/ 48 h 92"/>
                    <a:gd name="T28" fmla="*/ 45 w 132"/>
                    <a:gd name="T29" fmla="*/ 61 h 92"/>
                    <a:gd name="T30" fmla="*/ 25 w 132"/>
                    <a:gd name="T31" fmla="*/ 73 h 92"/>
                    <a:gd name="T32" fmla="*/ 10 w 132"/>
                    <a:gd name="T33" fmla="*/ 84 h 92"/>
                    <a:gd name="T34" fmla="*/ 0 w 132"/>
                    <a:gd name="T35" fmla="*/ 92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32" h="92">
                      <a:moveTo>
                        <a:pt x="0" y="92"/>
                      </a:moveTo>
                      <a:lnTo>
                        <a:pt x="58" y="0"/>
                      </a:lnTo>
                      <a:lnTo>
                        <a:pt x="66" y="0"/>
                      </a:lnTo>
                      <a:lnTo>
                        <a:pt x="76" y="0"/>
                      </a:lnTo>
                      <a:lnTo>
                        <a:pt x="88" y="0"/>
                      </a:lnTo>
                      <a:lnTo>
                        <a:pt x="99" y="2"/>
                      </a:lnTo>
                      <a:lnTo>
                        <a:pt x="109" y="3"/>
                      </a:lnTo>
                      <a:lnTo>
                        <a:pt x="119" y="4"/>
                      </a:lnTo>
                      <a:lnTo>
                        <a:pt x="126" y="5"/>
                      </a:lnTo>
                      <a:lnTo>
                        <a:pt x="132" y="5"/>
                      </a:lnTo>
                      <a:lnTo>
                        <a:pt x="122" y="12"/>
                      </a:lnTo>
                      <a:lnTo>
                        <a:pt x="107" y="22"/>
                      </a:lnTo>
                      <a:lnTo>
                        <a:pt x="87" y="34"/>
                      </a:lnTo>
                      <a:lnTo>
                        <a:pt x="66" y="48"/>
                      </a:lnTo>
                      <a:lnTo>
                        <a:pt x="45" y="61"/>
                      </a:lnTo>
                      <a:lnTo>
                        <a:pt x="25" y="73"/>
                      </a:lnTo>
                      <a:lnTo>
                        <a:pt x="10" y="84"/>
                      </a:lnTo>
                      <a:lnTo>
                        <a:pt x="0" y="9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081" name="Freeform 9"/>
                <p:cNvSpPr>
                  <a:spLocks/>
                </p:cNvSpPr>
                <p:nvPr/>
              </p:nvSpPr>
              <p:spPr bwMode="auto">
                <a:xfrm>
                  <a:off x="3204" y="2304"/>
                  <a:ext cx="456" cy="242"/>
                </a:xfrm>
                <a:custGeom>
                  <a:avLst/>
                  <a:gdLst>
                    <a:gd name="T0" fmla="*/ 0 w 456"/>
                    <a:gd name="T1" fmla="*/ 147 h 242"/>
                    <a:gd name="T2" fmla="*/ 456 w 456"/>
                    <a:gd name="T3" fmla="*/ 0 h 242"/>
                    <a:gd name="T4" fmla="*/ 451 w 456"/>
                    <a:gd name="T5" fmla="*/ 222 h 242"/>
                    <a:gd name="T6" fmla="*/ 409 w 456"/>
                    <a:gd name="T7" fmla="*/ 242 h 242"/>
                    <a:gd name="T8" fmla="*/ 0 w 456"/>
                    <a:gd name="T9" fmla="*/ 147 h 2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6" h="242">
                      <a:moveTo>
                        <a:pt x="0" y="147"/>
                      </a:moveTo>
                      <a:lnTo>
                        <a:pt x="456" y="0"/>
                      </a:lnTo>
                      <a:lnTo>
                        <a:pt x="451" y="222"/>
                      </a:lnTo>
                      <a:lnTo>
                        <a:pt x="409" y="242"/>
                      </a:lnTo>
                      <a:lnTo>
                        <a:pt x="0" y="147"/>
                      </a:lnTo>
                      <a:close/>
                    </a:path>
                  </a:pathLst>
                </a:custGeom>
                <a:solidFill>
                  <a:srgbClr val="7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082" name="Freeform 10"/>
                <p:cNvSpPr>
                  <a:spLocks/>
                </p:cNvSpPr>
                <p:nvPr/>
              </p:nvSpPr>
              <p:spPr bwMode="auto">
                <a:xfrm>
                  <a:off x="3845" y="2389"/>
                  <a:ext cx="78" cy="26"/>
                </a:xfrm>
                <a:custGeom>
                  <a:avLst/>
                  <a:gdLst>
                    <a:gd name="T0" fmla="*/ 49 w 78"/>
                    <a:gd name="T1" fmla="*/ 26 h 26"/>
                    <a:gd name="T2" fmla="*/ 78 w 78"/>
                    <a:gd name="T3" fmla="*/ 13 h 26"/>
                    <a:gd name="T4" fmla="*/ 69 w 78"/>
                    <a:gd name="T5" fmla="*/ 11 h 26"/>
                    <a:gd name="T6" fmla="*/ 58 w 78"/>
                    <a:gd name="T7" fmla="*/ 8 h 26"/>
                    <a:gd name="T8" fmla="*/ 46 w 78"/>
                    <a:gd name="T9" fmla="*/ 5 h 26"/>
                    <a:gd name="T10" fmla="*/ 33 w 78"/>
                    <a:gd name="T11" fmla="*/ 3 h 26"/>
                    <a:gd name="T12" fmla="*/ 23 w 78"/>
                    <a:gd name="T13" fmla="*/ 1 h 26"/>
                    <a:gd name="T14" fmla="*/ 13 w 78"/>
                    <a:gd name="T15" fmla="*/ 0 h 26"/>
                    <a:gd name="T16" fmla="*/ 5 w 78"/>
                    <a:gd name="T17" fmla="*/ 1 h 26"/>
                    <a:gd name="T18" fmla="*/ 1 w 78"/>
                    <a:gd name="T19" fmla="*/ 4 h 26"/>
                    <a:gd name="T20" fmla="*/ 0 w 78"/>
                    <a:gd name="T21" fmla="*/ 7 h 26"/>
                    <a:gd name="T22" fmla="*/ 2 w 78"/>
                    <a:gd name="T23" fmla="*/ 11 h 26"/>
                    <a:gd name="T24" fmla="*/ 7 w 78"/>
                    <a:gd name="T25" fmla="*/ 14 h 26"/>
                    <a:gd name="T26" fmla="*/ 13 w 78"/>
                    <a:gd name="T27" fmla="*/ 16 h 26"/>
                    <a:gd name="T28" fmla="*/ 20 w 78"/>
                    <a:gd name="T29" fmla="*/ 18 h 26"/>
                    <a:gd name="T30" fmla="*/ 29 w 78"/>
                    <a:gd name="T31" fmla="*/ 21 h 26"/>
                    <a:gd name="T32" fmla="*/ 39 w 78"/>
                    <a:gd name="T33" fmla="*/ 24 h 26"/>
                    <a:gd name="T34" fmla="*/ 49 w 78"/>
                    <a:gd name="T35" fmla="*/ 26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8" h="26">
                      <a:moveTo>
                        <a:pt x="49" y="26"/>
                      </a:moveTo>
                      <a:lnTo>
                        <a:pt x="78" y="13"/>
                      </a:lnTo>
                      <a:lnTo>
                        <a:pt x="69" y="11"/>
                      </a:lnTo>
                      <a:lnTo>
                        <a:pt x="58" y="8"/>
                      </a:lnTo>
                      <a:lnTo>
                        <a:pt x="46" y="5"/>
                      </a:lnTo>
                      <a:lnTo>
                        <a:pt x="33" y="3"/>
                      </a:lnTo>
                      <a:lnTo>
                        <a:pt x="23" y="1"/>
                      </a:lnTo>
                      <a:lnTo>
                        <a:pt x="13" y="0"/>
                      </a:lnTo>
                      <a:lnTo>
                        <a:pt x="5" y="1"/>
                      </a:lnTo>
                      <a:lnTo>
                        <a:pt x="1" y="4"/>
                      </a:lnTo>
                      <a:lnTo>
                        <a:pt x="0" y="7"/>
                      </a:lnTo>
                      <a:lnTo>
                        <a:pt x="2" y="11"/>
                      </a:lnTo>
                      <a:lnTo>
                        <a:pt x="7" y="14"/>
                      </a:lnTo>
                      <a:lnTo>
                        <a:pt x="13" y="16"/>
                      </a:lnTo>
                      <a:lnTo>
                        <a:pt x="20" y="18"/>
                      </a:lnTo>
                      <a:lnTo>
                        <a:pt x="29" y="21"/>
                      </a:lnTo>
                      <a:lnTo>
                        <a:pt x="39" y="24"/>
                      </a:lnTo>
                      <a:lnTo>
                        <a:pt x="49" y="26"/>
                      </a:lnTo>
                      <a:close/>
                    </a:path>
                  </a:pathLst>
                </a:custGeom>
                <a:solidFill>
                  <a:srgbClr val="B2561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083" name="Freeform 11"/>
                <p:cNvSpPr>
                  <a:spLocks/>
                </p:cNvSpPr>
                <p:nvPr/>
              </p:nvSpPr>
              <p:spPr bwMode="auto">
                <a:xfrm>
                  <a:off x="3693" y="2302"/>
                  <a:ext cx="325" cy="206"/>
                </a:xfrm>
                <a:custGeom>
                  <a:avLst/>
                  <a:gdLst>
                    <a:gd name="T0" fmla="*/ 262 w 325"/>
                    <a:gd name="T1" fmla="*/ 83 h 206"/>
                    <a:gd name="T2" fmla="*/ 325 w 325"/>
                    <a:gd name="T3" fmla="*/ 55 h 206"/>
                    <a:gd name="T4" fmla="*/ 3 w 325"/>
                    <a:gd name="T5" fmla="*/ 0 h 206"/>
                    <a:gd name="T6" fmla="*/ 0 w 325"/>
                    <a:gd name="T7" fmla="*/ 206 h 206"/>
                    <a:gd name="T8" fmla="*/ 179 w 325"/>
                    <a:gd name="T9" fmla="*/ 123 h 206"/>
                    <a:gd name="T10" fmla="*/ 166 w 325"/>
                    <a:gd name="T11" fmla="*/ 119 h 206"/>
                    <a:gd name="T12" fmla="*/ 153 w 325"/>
                    <a:gd name="T13" fmla="*/ 116 h 206"/>
                    <a:gd name="T14" fmla="*/ 141 w 325"/>
                    <a:gd name="T15" fmla="*/ 112 h 206"/>
                    <a:gd name="T16" fmla="*/ 132 w 325"/>
                    <a:gd name="T17" fmla="*/ 106 h 206"/>
                    <a:gd name="T18" fmla="*/ 123 w 325"/>
                    <a:gd name="T19" fmla="*/ 101 h 206"/>
                    <a:gd name="T20" fmla="*/ 119 w 325"/>
                    <a:gd name="T21" fmla="*/ 94 h 206"/>
                    <a:gd name="T22" fmla="*/ 118 w 325"/>
                    <a:gd name="T23" fmla="*/ 87 h 206"/>
                    <a:gd name="T24" fmla="*/ 121 w 325"/>
                    <a:gd name="T25" fmla="*/ 78 h 206"/>
                    <a:gd name="T26" fmla="*/ 130 w 325"/>
                    <a:gd name="T27" fmla="*/ 70 h 206"/>
                    <a:gd name="T28" fmla="*/ 145 w 325"/>
                    <a:gd name="T29" fmla="*/ 67 h 206"/>
                    <a:gd name="T30" fmla="*/ 164 w 325"/>
                    <a:gd name="T31" fmla="*/ 67 h 206"/>
                    <a:gd name="T32" fmla="*/ 185 w 325"/>
                    <a:gd name="T33" fmla="*/ 69 h 206"/>
                    <a:gd name="T34" fmla="*/ 207 w 325"/>
                    <a:gd name="T35" fmla="*/ 72 h 206"/>
                    <a:gd name="T36" fmla="*/ 228 w 325"/>
                    <a:gd name="T37" fmla="*/ 77 h 206"/>
                    <a:gd name="T38" fmla="*/ 247 w 325"/>
                    <a:gd name="T39" fmla="*/ 81 h 206"/>
                    <a:gd name="T40" fmla="*/ 262 w 325"/>
                    <a:gd name="T41" fmla="*/ 83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25" h="206">
                      <a:moveTo>
                        <a:pt x="262" y="83"/>
                      </a:moveTo>
                      <a:lnTo>
                        <a:pt x="325" y="55"/>
                      </a:lnTo>
                      <a:lnTo>
                        <a:pt x="3" y="0"/>
                      </a:lnTo>
                      <a:lnTo>
                        <a:pt x="0" y="206"/>
                      </a:lnTo>
                      <a:lnTo>
                        <a:pt x="179" y="123"/>
                      </a:lnTo>
                      <a:lnTo>
                        <a:pt x="166" y="119"/>
                      </a:lnTo>
                      <a:lnTo>
                        <a:pt x="153" y="116"/>
                      </a:lnTo>
                      <a:lnTo>
                        <a:pt x="141" y="112"/>
                      </a:lnTo>
                      <a:lnTo>
                        <a:pt x="132" y="106"/>
                      </a:lnTo>
                      <a:lnTo>
                        <a:pt x="123" y="101"/>
                      </a:lnTo>
                      <a:lnTo>
                        <a:pt x="119" y="94"/>
                      </a:lnTo>
                      <a:lnTo>
                        <a:pt x="118" y="87"/>
                      </a:lnTo>
                      <a:lnTo>
                        <a:pt x="121" y="78"/>
                      </a:lnTo>
                      <a:lnTo>
                        <a:pt x="130" y="70"/>
                      </a:lnTo>
                      <a:lnTo>
                        <a:pt x="145" y="67"/>
                      </a:lnTo>
                      <a:lnTo>
                        <a:pt x="164" y="67"/>
                      </a:lnTo>
                      <a:lnTo>
                        <a:pt x="185" y="69"/>
                      </a:lnTo>
                      <a:lnTo>
                        <a:pt x="207" y="72"/>
                      </a:lnTo>
                      <a:lnTo>
                        <a:pt x="228" y="77"/>
                      </a:lnTo>
                      <a:lnTo>
                        <a:pt x="247" y="81"/>
                      </a:lnTo>
                      <a:lnTo>
                        <a:pt x="262" y="83"/>
                      </a:lnTo>
                      <a:close/>
                    </a:path>
                  </a:pathLst>
                </a:custGeom>
                <a:solidFill>
                  <a:srgbClr val="7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084" name="Freeform 12"/>
                <p:cNvSpPr>
                  <a:spLocks/>
                </p:cNvSpPr>
                <p:nvPr/>
              </p:nvSpPr>
              <p:spPr bwMode="auto">
                <a:xfrm>
                  <a:off x="3045" y="1993"/>
                  <a:ext cx="721" cy="524"/>
                </a:xfrm>
                <a:custGeom>
                  <a:avLst/>
                  <a:gdLst>
                    <a:gd name="T0" fmla="*/ 707 w 721"/>
                    <a:gd name="T1" fmla="*/ 355 h 524"/>
                    <a:gd name="T2" fmla="*/ 672 w 721"/>
                    <a:gd name="T3" fmla="*/ 309 h 524"/>
                    <a:gd name="T4" fmla="*/ 629 w 721"/>
                    <a:gd name="T5" fmla="*/ 256 h 524"/>
                    <a:gd name="T6" fmla="*/ 579 w 721"/>
                    <a:gd name="T7" fmla="*/ 200 h 524"/>
                    <a:gd name="T8" fmla="*/ 527 w 721"/>
                    <a:gd name="T9" fmla="*/ 144 h 524"/>
                    <a:gd name="T10" fmla="*/ 474 w 721"/>
                    <a:gd name="T11" fmla="*/ 92 h 524"/>
                    <a:gd name="T12" fmla="*/ 423 w 721"/>
                    <a:gd name="T13" fmla="*/ 47 h 524"/>
                    <a:gd name="T14" fmla="*/ 376 w 721"/>
                    <a:gd name="T15" fmla="*/ 12 h 524"/>
                    <a:gd name="T16" fmla="*/ 339 w 721"/>
                    <a:gd name="T17" fmla="*/ 2 h 524"/>
                    <a:gd name="T18" fmla="*/ 301 w 721"/>
                    <a:gd name="T19" fmla="*/ 8 h 524"/>
                    <a:gd name="T20" fmla="*/ 254 w 721"/>
                    <a:gd name="T21" fmla="*/ 18 h 524"/>
                    <a:gd name="T22" fmla="*/ 203 w 721"/>
                    <a:gd name="T23" fmla="*/ 29 h 524"/>
                    <a:gd name="T24" fmla="*/ 151 w 721"/>
                    <a:gd name="T25" fmla="*/ 40 h 524"/>
                    <a:gd name="T26" fmla="*/ 100 w 721"/>
                    <a:gd name="T27" fmla="*/ 52 h 524"/>
                    <a:gd name="T28" fmla="*/ 56 w 721"/>
                    <a:gd name="T29" fmla="*/ 62 h 524"/>
                    <a:gd name="T30" fmla="*/ 22 w 721"/>
                    <a:gd name="T31" fmla="*/ 69 h 524"/>
                    <a:gd name="T32" fmla="*/ 99 w 721"/>
                    <a:gd name="T33" fmla="*/ 163 h 524"/>
                    <a:gd name="T34" fmla="*/ 74 w 721"/>
                    <a:gd name="T35" fmla="*/ 171 h 524"/>
                    <a:gd name="T36" fmla="*/ 48 w 721"/>
                    <a:gd name="T37" fmla="*/ 178 h 524"/>
                    <a:gd name="T38" fmla="*/ 23 w 721"/>
                    <a:gd name="T39" fmla="*/ 187 h 524"/>
                    <a:gd name="T40" fmla="*/ 0 w 721"/>
                    <a:gd name="T41" fmla="*/ 197 h 524"/>
                    <a:gd name="T42" fmla="*/ 17 w 721"/>
                    <a:gd name="T43" fmla="*/ 217 h 524"/>
                    <a:gd name="T44" fmla="*/ 42 w 721"/>
                    <a:gd name="T45" fmla="*/ 234 h 524"/>
                    <a:gd name="T46" fmla="*/ 73 w 721"/>
                    <a:gd name="T47" fmla="*/ 248 h 524"/>
                    <a:gd name="T48" fmla="*/ 107 w 721"/>
                    <a:gd name="T49" fmla="*/ 260 h 524"/>
                    <a:gd name="T50" fmla="*/ 140 w 721"/>
                    <a:gd name="T51" fmla="*/ 271 h 524"/>
                    <a:gd name="T52" fmla="*/ 172 w 721"/>
                    <a:gd name="T53" fmla="*/ 283 h 524"/>
                    <a:gd name="T54" fmla="*/ 200 w 721"/>
                    <a:gd name="T55" fmla="*/ 294 h 524"/>
                    <a:gd name="T56" fmla="*/ 220 w 721"/>
                    <a:gd name="T57" fmla="*/ 310 h 524"/>
                    <a:gd name="T58" fmla="*/ 255 w 721"/>
                    <a:gd name="T59" fmla="*/ 347 h 524"/>
                    <a:gd name="T60" fmla="*/ 300 w 721"/>
                    <a:gd name="T61" fmla="*/ 399 h 524"/>
                    <a:gd name="T62" fmla="*/ 345 w 721"/>
                    <a:gd name="T63" fmla="*/ 460 h 524"/>
                    <a:gd name="T64" fmla="*/ 382 w 721"/>
                    <a:gd name="T65" fmla="*/ 524 h 524"/>
                    <a:gd name="T66" fmla="*/ 416 w 721"/>
                    <a:gd name="T67" fmla="*/ 509 h 524"/>
                    <a:gd name="T68" fmla="*/ 459 w 721"/>
                    <a:gd name="T69" fmla="*/ 489 h 524"/>
                    <a:gd name="T70" fmla="*/ 508 w 721"/>
                    <a:gd name="T71" fmla="*/ 466 h 524"/>
                    <a:gd name="T72" fmla="*/ 558 w 721"/>
                    <a:gd name="T73" fmla="*/ 442 h 524"/>
                    <a:gd name="T74" fmla="*/ 608 w 721"/>
                    <a:gd name="T75" fmla="*/ 421 h 524"/>
                    <a:gd name="T76" fmla="*/ 653 w 721"/>
                    <a:gd name="T77" fmla="*/ 400 h 524"/>
                    <a:gd name="T78" fmla="*/ 693 w 721"/>
                    <a:gd name="T79" fmla="*/ 385 h 524"/>
                    <a:gd name="T80" fmla="*/ 721 w 721"/>
                    <a:gd name="T81" fmla="*/ 375 h 5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21" h="524">
                      <a:moveTo>
                        <a:pt x="721" y="375"/>
                      </a:moveTo>
                      <a:lnTo>
                        <a:pt x="707" y="355"/>
                      </a:lnTo>
                      <a:lnTo>
                        <a:pt x="691" y="334"/>
                      </a:lnTo>
                      <a:lnTo>
                        <a:pt x="672" y="309"/>
                      </a:lnTo>
                      <a:lnTo>
                        <a:pt x="651" y="284"/>
                      </a:lnTo>
                      <a:lnTo>
                        <a:pt x="629" y="256"/>
                      </a:lnTo>
                      <a:lnTo>
                        <a:pt x="604" y="228"/>
                      </a:lnTo>
                      <a:lnTo>
                        <a:pt x="579" y="200"/>
                      </a:lnTo>
                      <a:lnTo>
                        <a:pt x="554" y="172"/>
                      </a:lnTo>
                      <a:lnTo>
                        <a:pt x="527" y="144"/>
                      </a:lnTo>
                      <a:lnTo>
                        <a:pt x="500" y="117"/>
                      </a:lnTo>
                      <a:lnTo>
                        <a:pt x="474" y="92"/>
                      </a:lnTo>
                      <a:lnTo>
                        <a:pt x="448" y="68"/>
                      </a:lnTo>
                      <a:lnTo>
                        <a:pt x="423" y="47"/>
                      </a:lnTo>
                      <a:lnTo>
                        <a:pt x="398" y="28"/>
                      </a:lnTo>
                      <a:lnTo>
                        <a:pt x="376" y="12"/>
                      </a:lnTo>
                      <a:lnTo>
                        <a:pt x="354" y="0"/>
                      </a:lnTo>
                      <a:lnTo>
                        <a:pt x="339" y="2"/>
                      </a:lnTo>
                      <a:lnTo>
                        <a:pt x="321" y="5"/>
                      </a:lnTo>
                      <a:lnTo>
                        <a:pt x="301" y="8"/>
                      </a:lnTo>
                      <a:lnTo>
                        <a:pt x="278" y="14"/>
                      </a:lnTo>
                      <a:lnTo>
                        <a:pt x="254" y="18"/>
                      </a:lnTo>
                      <a:lnTo>
                        <a:pt x="229" y="24"/>
                      </a:lnTo>
                      <a:lnTo>
                        <a:pt x="203" y="29"/>
                      </a:lnTo>
                      <a:lnTo>
                        <a:pt x="176" y="35"/>
                      </a:lnTo>
                      <a:lnTo>
                        <a:pt x="151" y="40"/>
                      </a:lnTo>
                      <a:lnTo>
                        <a:pt x="125" y="47"/>
                      </a:lnTo>
                      <a:lnTo>
                        <a:pt x="100" y="52"/>
                      </a:lnTo>
                      <a:lnTo>
                        <a:pt x="78" y="56"/>
                      </a:lnTo>
                      <a:lnTo>
                        <a:pt x="56" y="62"/>
                      </a:lnTo>
                      <a:lnTo>
                        <a:pt x="38" y="65"/>
                      </a:lnTo>
                      <a:lnTo>
                        <a:pt x="22" y="69"/>
                      </a:lnTo>
                      <a:lnTo>
                        <a:pt x="9" y="72"/>
                      </a:lnTo>
                      <a:lnTo>
                        <a:pt x="99" y="163"/>
                      </a:lnTo>
                      <a:lnTo>
                        <a:pt x="86" y="166"/>
                      </a:lnTo>
                      <a:lnTo>
                        <a:pt x="74" y="171"/>
                      </a:lnTo>
                      <a:lnTo>
                        <a:pt x="61" y="174"/>
                      </a:lnTo>
                      <a:lnTo>
                        <a:pt x="48" y="178"/>
                      </a:lnTo>
                      <a:lnTo>
                        <a:pt x="35" y="182"/>
                      </a:lnTo>
                      <a:lnTo>
                        <a:pt x="23" y="187"/>
                      </a:lnTo>
                      <a:lnTo>
                        <a:pt x="10" y="191"/>
                      </a:lnTo>
                      <a:lnTo>
                        <a:pt x="0" y="197"/>
                      </a:lnTo>
                      <a:lnTo>
                        <a:pt x="7" y="207"/>
                      </a:lnTo>
                      <a:lnTo>
                        <a:pt x="17" y="217"/>
                      </a:lnTo>
                      <a:lnTo>
                        <a:pt x="29" y="226"/>
                      </a:lnTo>
                      <a:lnTo>
                        <a:pt x="42" y="234"/>
                      </a:lnTo>
                      <a:lnTo>
                        <a:pt x="56" y="240"/>
                      </a:lnTo>
                      <a:lnTo>
                        <a:pt x="73" y="248"/>
                      </a:lnTo>
                      <a:lnTo>
                        <a:pt x="90" y="253"/>
                      </a:lnTo>
                      <a:lnTo>
                        <a:pt x="107" y="260"/>
                      </a:lnTo>
                      <a:lnTo>
                        <a:pt x="124" y="265"/>
                      </a:lnTo>
                      <a:lnTo>
                        <a:pt x="140" y="271"/>
                      </a:lnTo>
                      <a:lnTo>
                        <a:pt x="157" y="276"/>
                      </a:lnTo>
                      <a:lnTo>
                        <a:pt x="172" y="283"/>
                      </a:lnTo>
                      <a:lnTo>
                        <a:pt x="187" y="288"/>
                      </a:lnTo>
                      <a:lnTo>
                        <a:pt x="200" y="294"/>
                      </a:lnTo>
                      <a:lnTo>
                        <a:pt x="211" y="302"/>
                      </a:lnTo>
                      <a:lnTo>
                        <a:pt x="220" y="310"/>
                      </a:lnTo>
                      <a:lnTo>
                        <a:pt x="235" y="326"/>
                      </a:lnTo>
                      <a:lnTo>
                        <a:pt x="255" y="347"/>
                      </a:lnTo>
                      <a:lnTo>
                        <a:pt x="277" y="371"/>
                      </a:lnTo>
                      <a:lnTo>
                        <a:pt x="300" y="399"/>
                      </a:lnTo>
                      <a:lnTo>
                        <a:pt x="323" y="428"/>
                      </a:lnTo>
                      <a:lnTo>
                        <a:pt x="345" y="460"/>
                      </a:lnTo>
                      <a:lnTo>
                        <a:pt x="365" y="491"/>
                      </a:lnTo>
                      <a:lnTo>
                        <a:pt x="382" y="524"/>
                      </a:lnTo>
                      <a:lnTo>
                        <a:pt x="398" y="517"/>
                      </a:lnTo>
                      <a:lnTo>
                        <a:pt x="416" y="509"/>
                      </a:lnTo>
                      <a:lnTo>
                        <a:pt x="437" y="499"/>
                      </a:lnTo>
                      <a:lnTo>
                        <a:pt x="459" y="489"/>
                      </a:lnTo>
                      <a:lnTo>
                        <a:pt x="483" y="478"/>
                      </a:lnTo>
                      <a:lnTo>
                        <a:pt x="508" y="466"/>
                      </a:lnTo>
                      <a:lnTo>
                        <a:pt x="532" y="454"/>
                      </a:lnTo>
                      <a:lnTo>
                        <a:pt x="558" y="442"/>
                      </a:lnTo>
                      <a:lnTo>
                        <a:pt x="584" y="432"/>
                      </a:lnTo>
                      <a:lnTo>
                        <a:pt x="608" y="421"/>
                      </a:lnTo>
                      <a:lnTo>
                        <a:pt x="632" y="410"/>
                      </a:lnTo>
                      <a:lnTo>
                        <a:pt x="653" y="400"/>
                      </a:lnTo>
                      <a:lnTo>
                        <a:pt x="674" y="392"/>
                      </a:lnTo>
                      <a:lnTo>
                        <a:pt x="693" y="385"/>
                      </a:lnTo>
                      <a:lnTo>
                        <a:pt x="708" y="379"/>
                      </a:lnTo>
                      <a:lnTo>
                        <a:pt x="721" y="3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085" name="Freeform 13"/>
                <p:cNvSpPr>
                  <a:spLocks/>
                </p:cNvSpPr>
                <p:nvPr/>
              </p:nvSpPr>
              <p:spPr bwMode="auto">
                <a:xfrm>
                  <a:off x="3126" y="2032"/>
                  <a:ext cx="591" cy="446"/>
                </a:xfrm>
                <a:custGeom>
                  <a:avLst/>
                  <a:gdLst>
                    <a:gd name="T0" fmla="*/ 591 w 591"/>
                    <a:gd name="T1" fmla="*/ 319 h 446"/>
                    <a:gd name="T2" fmla="*/ 582 w 591"/>
                    <a:gd name="T3" fmla="*/ 308 h 446"/>
                    <a:gd name="T4" fmla="*/ 571 w 591"/>
                    <a:gd name="T5" fmla="*/ 294 h 446"/>
                    <a:gd name="T6" fmla="*/ 556 w 591"/>
                    <a:gd name="T7" fmla="*/ 276 h 446"/>
                    <a:gd name="T8" fmla="*/ 539 w 591"/>
                    <a:gd name="T9" fmla="*/ 255 h 446"/>
                    <a:gd name="T10" fmla="*/ 520 w 591"/>
                    <a:gd name="T11" fmla="*/ 234 h 446"/>
                    <a:gd name="T12" fmla="*/ 498 w 591"/>
                    <a:gd name="T13" fmla="*/ 210 h 446"/>
                    <a:gd name="T14" fmla="*/ 476 w 591"/>
                    <a:gd name="T15" fmla="*/ 185 h 446"/>
                    <a:gd name="T16" fmla="*/ 452 w 591"/>
                    <a:gd name="T17" fmla="*/ 159 h 446"/>
                    <a:gd name="T18" fmla="*/ 428 w 591"/>
                    <a:gd name="T19" fmla="*/ 134 h 446"/>
                    <a:gd name="T20" fmla="*/ 402 w 591"/>
                    <a:gd name="T21" fmla="*/ 109 h 446"/>
                    <a:gd name="T22" fmla="*/ 377 w 591"/>
                    <a:gd name="T23" fmla="*/ 85 h 446"/>
                    <a:gd name="T24" fmla="*/ 353 w 591"/>
                    <a:gd name="T25" fmla="*/ 62 h 446"/>
                    <a:gd name="T26" fmla="*/ 328 w 591"/>
                    <a:gd name="T27" fmla="*/ 42 h 446"/>
                    <a:gd name="T28" fmla="*/ 305 w 591"/>
                    <a:gd name="T29" fmla="*/ 25 h 446"/>
                    <a:gd name="T30" fmla="*/ 283 w 591"/>
                    <a:gd name="T31" fmla="*/ 11 h 446"/>
                    <a:gd name="T32" fmla="*/ 264 w 591"/>
                    <a:gd name="T33" fmla="*/ 0 h 446"/>
                    <a:gd name="T34" fmla="*/ 0 w 591"/>
                    <a:gd name="T35" fmla="*/ 52 h 446"/>
                    <a:gd name="T36" fmla="*/ 11 w 591"/>
                    <a:gd name="T37" fmla="*/ 63 h 446"/>
                    <a:gd name="T38" fmla="*/ 26 w 591"/>
                    <a:gd name="T39" fmla="*/ 78 h 446"/>
                    <a:gd name="T40" fmla="*/ 43 w 591"/>
                    <a:gd name="T41" fmla="*/ 97 h 446"/>
                    <a:gd name="T42" fmla="*/ 62 w 591"/>
                    <a:gd name="T43" fmla="*/ 117 h 446"/>
                    <a:gd name="T44" fmla="*/ 84 w 591"/>
                    <a:gd name="T45" fmla="*/ 142 h 446"/>
                    <a:gd name="T46" fmla="*/ 107 w 591"/>
                    <a:gd name="T47" fmla="*/ 168 h 446"/>
                    <a:gd name="T48" fmla="*/ 131 w 591"/>
                    <a:gd name="T49" fmla="*/ 197 h 446"/>
                    <a:gd name="T50" fmla="*/ 155 w 591"/>
                    <a:gd name="T51" fmla="*/ 226 h 446"/>
                    <a:gd name="T52" fmla="*/ 180 w 591"/>
                    <a:gd name="T53" fmla="*/ 255 h 446"/>
                    <a:gd name="T54" fmla="*/ 205 w 591"/>
                    <a:gd name="T55" fmla="*/ 286 h 446"/>
                    <a:gd name="T56" fmla="*/ 227 w 591"/>
                    <a:gd name="T57" fmla="*/ 316 h 446"/>
                    <a:gd name="T58" fmla="*/ 250 w 591"/>
                    <a:gd name="T59" fmla="*/ 346 h 446"/>
                    <a:gd name="T60" fmla="*/ 269 w 591"/>
                    <a:gd name="T61" fmla="*/ 373 h 446"/>
                    <a:gd name="T62" fmla="*/ 287 w 591"/>
                    <a:gd name="T63" fmla="*/ 400 h 446"/>
                    <a:gd name="T64" fmla="*/ 301 w 591"/>
                    <a:gd name="T65" fmla="*/ 424 h 446"/>
                    <a:gd name="T66" fmla="*/ 313 w 591"/>
                    <a:gd name="T67" fmla="*/ 446 h 446"/>
                    <a:gd name="T68" fmla="*/ 325 w 591"/>
                    <a:gd name="T69" fmla="*/ 440 h 446"/>
                    <a:gd name="T70" fmla="*/ 340 w 591"/>
                    <a:gd name="T71" fmla="*/ 433 h 446"/>
                    <a:gd name="T72" fmla="*/ 357 w 591"/>
                    <a:gd name="T73" fmla="*/ 425 h 446"/>
                    <a:gd name="T74" fmla="*/ 375 w 591"/>
                    <a:gd name="T75" fmla="*/ 416 h 446"/>
                    <a:gd name="T76" fmla="*/ 395 w 591"/>
                    <a:gd name="T77" fmla="*/ 407 h 446"/>
                    <a:gd name="T78" fmla="*/ 417 w 591"/>
                    <a:gd name="T79" fmla="*/ 397 h 446"/>
                    <a:gd name="T80" fmla="*/ 438 w 591"/>
                    <a:gd name="T81" fmla="*/ 387 h 446"/>
                    <a:gd name="T82" fmla="*/ 460 w 591"/>
                    <a:gd name="T83" fmla="*/ 377 h 446"/>
                    <a:gd name="T84" fmla="*/ 481 w 591"/>
                    <a:gd name="T85" fmla="*/ 368 h 446"/>
                    <a:gd name="T86" fmla="*/ 503 w 591"/>
                    <a:gd name="T87" fmla="*/ 358 h 446"/>
                    <a:gd name="T88" fmla="*/ 522 w 591"/>
                    <a:gd name="T89" fmla="*/ 349 h 446"/>
                    <a:gd name="T90" fmla="*/ 540 w 591"/>
                    <a:gd name="T91" fmla="*/ 341 h 446"/>
                    <a:gd name="T92" fmla="*/ 556 w 591"/>
                    <a:gd name="T93" fmla="*/ 334 h 446"/>
                    <a:gd name="T94" fmla="*/ 571 w 591"/>
                    <a:gd name="T95" fmla="*/ 327 h 446"/>
                    <a:gd name="T96" fmla="*/ 582 w 591"/>
                    <a:gd name="T97" fmla="*/ 322 h 446"/>
                    <a:gd name="T98" fmla="*/ 591 w 591"/>
                    <a:gd name="T99" fmla="*/ 319 h 4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591" h="446">
                      <a:moveTo>
                        <a:pt x="591" y="319"/>
                      </a:moveTo>
                      <a:lnTo>
                        <a:pt x="582" y="308"/>
                      </a:lnTo>
                      <a:lnTo>
                        <a:pt x="571" y="294"/>
                      </a:lnTo>
                      <a:lnTo>
                        <a:pt x="556" y="276"/>
                      </a:lnTo>
                      <a:lnTo>
                        <a:pt x="539" y="255"/>
                      </a:lnTo>
                      <a:lnTo>
                        <a:pt x="520" y="234"/>
                      </a:lnTo>
                      <a:lnTo>
                        <a:pt x="498" y="210"/>
                      </a:lnTo>
                      <a:lnTo>
                        <a:pt x="476" y="185"/>
                      </a:lnTo>
                      <a:lnTo>
                        <a:pt x="452" y="159"/>
                      </a:lnTo>
                      <a:lnTo>
                        <a:pt x="428" y="134"/>
                      </a:lnTo>
                      <a:lnTo>
                        <a:pt x="402" y="109"/>
                      </a:lnTo>
                      <a:lnTo>
                        <a:pt x="377" y="85"/>
                      </a:lnTo>
                      <a:lnTo>
                        <a:pt x="353" y="62"/>
                      </a:lnTo>
                      <a:lnTo>
                        <a:pt x="328" y="42"/>
                      </a:lnTo>
                      <a:lnTo>
                        <a:pt x="305" y="25"/>
                      </a:lnTo>
                      <a:lnTo>
                        <a:pt x="283" y="11"/>
                      </a:lnTo>
                      <a:lnTo>
                        <a:pt x="264" y="0"/>
                      </a:lnTo>
                      <a:lnTo>
                        <a:pt x="0" y="52"/>
                      </a:lnTo>
                      <a:lnTo>
                        <a:pt x="11" y="63"/>
                      </a:lnTo>
                      <a:lnTo>
                        <a:pt x="26" y="78"/>
                      </a:lnTo>
                      <a:lnTo>
                        <a:pt x="43" y="97"/>
                      </a:lnTo>
                      <a:lnTo>
                        <a:pt x="62" y="117"/>
                      </a:lnTo>
                      <a:lnTo>
                        <a:pt x="84" y="142"/>
                      </a:lnTo>
                      <a:lnTo>
                        <a:pt x="107" y="168"/>
                      </a:lnTo>
                      <a:lnTo>
                        <a:pt x="131" y="197"/>
                      </a:lnTo>
                      <a:lnTo>
                        <a:pt x="155" y="226"/>
                      </a:lnTo>
                      <a:lnTo>
                        <a:pt x="180" y="255"/>
                      </a:lnTo>
                      <a:lnTo>
                        <a:pt x="205" y="286"/>
                      </a:lnTo>
                      <a:lnTo>
                        <a:pt x="227" y="316"/>
                      </a:lnTo>
                      <a:lnTo>
                        <a:pt x="250" y="346"/>
                      </a:lnTo>
                      <a:lnTo>
                        <a:pt x="269" y="373"/>
                      </a:lnTo>
                      <a:lnTo>
                        <a:pt x="287" y="400"/>
                      </a:lnTo>
                      <a:lnTo>
                        <a:pt x="301" y="424"/>
                      </a:lnTo>
                      <a:lnTo>
                        <a:pt x="313" y="446"/>
                      </a:lnTo>
                      <a:lnTo>
                        <a:pt x="325" y="440"/>
                      </a:lnTo>
                      <a:lnTo>
                        <a:pt x="340" y="433"/>
                      </a:lnTo>
                      <a:lnTo>
                        <a:pt x="357" y="425"/>
                      </a:lnTo>
                      <a:lnTo>
                        <a:pt x="375" y="416"/>
                      </a:lnTo>
                      <a:lnTo>
                        <a:pt x="395" y="407"/>
                      </a:lnTo>
                      <a:lnTo>
                        <a:pt x="417" y="397"/>
                      </a:lnTo>
                      <a:lnTo>
                        <a:pt x="438" y="387"/>
                      </a:lnTo>
                      <a:lnTo>
                        <a:pt x="460" y="377"/>
                      </a:lnTo>
                      <a:lnTo>
                        <a:pt x="481" y="368"/>
                      </a:lnTo>
                      <a:lnTo>
                        <a:pt x="503" y="358"/>
                      </a:lnTo>
                      <a:lnTo>
                        <a:pt x="522" y="349"/>
                      </a:lnTo>
                      <a:lnTo>
                        <a:pt x="540" y="341"/>
                      </a:lnTo>
                      <a:lnTo>
                        <a:pt x="556" y="334"/>
                      </a:lnTo>
                      <a:lnTo>
                        <a:pt x="571" y="327"/>
                      </a:lnTo>
                      <a:lnTo>
                        <a:pt x="582" y="322"/>
                      </a:lnTo>
                      <a:lnTo>
                        <a:pt x="591" y="3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086" name="Freeform 14"/>
                <p:cNvSpPr>
                  <a:spLocks/>
                </p:cNvSpPr>
                <p:nvPr/>
              </p:nvSpPr>
              <p:spPr bwMode="auto">
                <a:xfrm>
                  <a:off x="3105" y="2180"/>
                  <a:ext cx="131" cy="67"/>
                </a:xfrm>
                <a:custGeom>
                  <a:avLst/>
                  <a:gdLst>
                    <a:gd name="T0" fmla="*/ 131 w 131"/>
                    <a:gd name="T1" fmla="*/ 67 h 67"/>
                    <a:gd name="T2" fmla="*/ 63 w 131"/>
                    <a:gd name="T3" fmla="*/ 0 h 67"/>
                    <a:gd name="T4" fmla="*/ 55 w 131"/>
                    <a:gd name="T5" fmla="*/ 2 h 67"/>
                    <a:gd name="T6" fmla="*/ 47 w 131"/>
                    <a:gd name="T7" fmla="*/ 4 h 67"/>
                    <a:gd name="T8" fmla="*/ 37 w 131"/>
                    <a:gd name="T9" fmla="*/ 6 h 67"/>
                    <a:gd name="T10" fmla="*/ 28 w 131"/>
                    <a:gd name="T11" fmla="*/ 10 h 67"/>
                    <a:gd name="T12" fmla="*/ 19 w 131"/>
                    <a:gd name="T13" fmla="*/ 13 h 67"/>
                    <a:gd name="T14" fmla="*/ 10 w 131"/>
                    <a:gd name="T15" fmla="*/ 16 h 67"/>
                    <a:gd name="T16" fmla="*/ 4 w 131"/>
                    <a:gd name="T17" fmla="*/ 18 h 67"/>
                    <a:gd name="T18" fmla="*/ 0 w 131"/>
                    <a:gd name="T19" fmla="*/ 19 h 67"/>
                    <a:gd name="T20" fmla="*/ 9 w 131"/>
                    <a:gd name="T21" fmla="*/ 24 h 67"/>
                    <a:gd name="T22" fmla="*/ 24 w 131"/>
                    <a:gd name="T23" fmla="*/ 29 h 67"/>
                    <a:gd name="T24" fmla="*/ 45 w 131"/>
                    <a:gd name="T25" fmla="*/ 37 h 67"/>
                    <a:gd name="T26" fmla="*/ 66 w 131"/>
                    <a:gd name="T27" fmla="*/ 43 h 67"/>
                    <a:gd name="T28" fmla="*/ 86 w 131"/>
                    <a:gd name="T29" fmla="*/ 50 h 67"/>
                    <a:gd name="T30" fmla="*/ 107 w 131"/>
                    <a:gd name="T31" fmla="*/ 57 h 67"/>
                    <a:gd name="T32" fmla="*/ 122 w 131"/>
                    <a:gd name="T33" fmla="*/ 63 h 67"/>
                    <a:gd name="T34" fmla="*/ 131 w 131"/>
                    <a:gd name="T35" fmla="*/ 67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31" h="67">
                      <a:moveTo>
                        <a:pt x="131" y="67"/>
                      </a:moveTo>
                      <a:lnTo>
                        <a:pt x="63" y="0"/>
                      </a:lnTo>
                      <a:lnTo>
                        <a:pt x="55" y="2"/>
                      </a:lnTo>
                      <a:lnTo>
                        <a:pt x="47" y="4"/>
                      </a:lnTo>
                      <a:lnTo>
                        <a:pt x="37" y="6"/>
                      </a:lnTo>
                      <a:lnTo>
                        <a:pt x="28" y="10"/>
                      </a:lnTo>
                      <a:lnTo>
                        <a:pt x="19" y="13"/>
                      </a:lnTo>
                      <a:lnTo>
                        <a:pt x="10" y="16"/>
                      </a:lnTo>
                      <a:lnTo>
                        <a:pt x="4" y="18"/>
                      </a:lnTo>
                      <a:lnTo>
                        <a:pt x="0" y="19"/>
                      </a:lnTo>
                      <a:lnTo>
                        <a:pt x="9" y="24"/>
                      </a:lnTo>
                      <a:lnTo>
                        <a:pt x="24" y="29"/>
                      </a:lnTo>
                      <a:lnTo>
                        <a:pt x="45" y="37"/>
                      </a:lnTo>
                      <a:lnTo>
                        <a:pt x="66" y="43"/>
                      </a:lnTo>
                      <a:lnTo>
                        <a:pt x="86" y="50"/>
                      </a:lnTo>
                      <a:lnTo>
                        <a:pt x="107" y="57"/>
                      </a:lnTo>
                      <a:lnTo>
                        <a:pt x="122" y="63"/>
                      </a:lnTo>
                      <a:lnTo>
                        <a:pt x="131" y="6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087" name="Freeform 15"/>
                <p:cNvSpPr>
                  <a:spLocks/>
                </p:cNvSpPr>
                <p:nvPr/>
              </p:nvSpPr>
              <p:spPr bwMode="auto">
                <a:xfrm>
                  <a:off x="3270" y="2092"/>
                  <a:ext cx="779" cy="472"/>
                </a:xfrm>
                <a:custGeom>
                  <a:avLst/>
                  <a:gdLst>
                    <a:gd name="T0" fmla="*/ 15 w 779"/>
                    <a:gd name="T1" fmla="*/ 369 h 472"/>
                    <a:gd name="T2" fmla="*/ 52 w 779"/>
                    <a:gd name="T3" fmla="*/ 321 h 472"/>
                    <a:gd name="T4" fmla="*/ 98 w 779"/>
                    <a:gd name="T5" fmla="*/ 265 h 472"/>
                    <a:gd name="T6" fmla="*/ 149 w 779"/>
                    <a:gd name="T7" fmla="*/ 207 h 472"/>
                    <a:gd name="T8" fmla="*/ 203 w 779"/>
                    <a:gd name="T9" fmla="*/ 150 h 472"/>
                    <a:gd name="T10" fmla="*/ 259 w 779"/>
                    <a:gd name="T11" fmla="*/ 97 h 472"/>
                    <a:gd name="T12" fmla="*/ 314 w 779"/>
                    <a:gd name="T13" fmla="*/ 50 h 472"/>
                    <a:gd name="T14" fmla="*/ 364 w 779"/>
                    <a:gd name="T15" fmla="*/ 13 h 472"/>
                    <a:gd name="T16" fmla="*/ 405 w 779"/>
                    <a:gd name="T17" fmla="*/ 2 h 472"/>
                    <a:gd name="T18" fmla="*/ 448 w 779"/>
                    <a:gd name="T19" fmla="*/ 10 h 472"/>
                    <a:gd name="T20" fmla="*/ 499 w 779"/>
                    <a:gd name="T21" fmla="*/ 20 h 472"/>
                    <a:gd name="T22" fmla="*/ 556 w 779"/>
                    <a:gd name="T23" fmla="*/ 32 h 472"/>
                    <a:gd name="T24" fmla="*/ 613 w 779"/>
                    <a:gd name="T25" fmla="*/ 45 h 472"/>
                    <a:gd name="T26" fmla="*/ 668 w 779"/>
                    <a:gd name="T27" fmla="*/ 57 h 472"/>
                    <a:gd name="T28" fmla="*/ 717 w 779"/>
                    <a:gd name="T29" fmla="*/ 68 h 472"/>
                    <a:gd name="T30" fmla="*/ 755 w 779"/>
                    <a:gd name="T31" fmla="*/ 76 h 472"/>
                    <a:gd name="T32" fmla="*/ 669 w 779"/>
                    <a:gd name="T33" fmla="*/ 180 h 472"/>
                    <a:gd name="T34" fmla="*/ 697 w 779"/>
                    <a:gd name="T35" fmla="*/ 188 h 472"/>
                    <a:gd name="T36" fmla="*/ 726 w 779"/>
                    <a:gd name="T37" fmla="*/ 197 h 472"/>
                    <a:gd name="T38" fmla="*/ 754 w 779"/>
                    <a:gd name="T39" fmla="*/ 206 h 472"/>
                    <a:gd name="T40" fmla="*/ 779 w 779"/>
                    <a:gd name="T41" fmla="*/ 217 h 472"/>
                    <a:gd name="T42" fmla="*/ 759 w 779"/>
                    <a:gd name="T43" fmla="*/ 240 h 472"/>
                    <a:gd name="T44" fmla="*/ 733 w 779"/>
                    <a:gd name="T45" fmla="*/ 259 h 472"/>
                    <a:gd name="T46" fmla="*/ 698 w 779"/>
                    <a:gd name="T47" fmla="*/ 274 h 472"/>
                    <a:gd name="T48" fmla="*/ 662 w 779"/>
                    <a:gd name="T49" fmla="*/ 287 h 472"/>
                    <a:gd name="T50" fmla="*/ 624 w 779"/>
                    <a:gd name="T51" fmla="*/ 299 h 472"/>
                    <a:gd name="T52" fmla="*/ 589 w 779"/>
                    <a:gd name="T53" fmla="*/ 312 h 472"/>
                    <a:gd name="T54" fmla="*/ 559 w 779"/>
                    <a:gd name="T55" fmla="*/ 326 h 472"/>
                    <a:gd name="T56" fmla="*/ 537 w 779"/>
                    <a:gd name="T57" fmla="*/ 342 h 472"/>
                    <a:gd name="T58" fmla="*/ 517 w 779"/>
                    <a:gd name="T59" fmla="*/ 359 h 472"/>
                    <a:gd name="T60" fmla="*/ 490 w 779"/>
                    <a:gd name="T61" fmla="*/ 378 h 472"/>
                    <a:gd name="T62" fmla="*/ 459 w 779"/>
                    <a:gd name="T63" fmla="*/ 400 h 472"/>
                    <a:gd name="T64" fmla="*/ 427 w 779"/>
                    <a:gd name="T65" fmla="*/ 421 h 472"/>
                    <a:gd name="T66" fmla="*/ 396 w 779"/>
                    <a:gd name="T67" fmla="*/ 440 h 472"/>
                    <a:gd name="T68" fmla="*/ 369 w 779"/>
                    <a:gd name="T69" fmla="*/ 456 h 472"/>
                    <a:gd name="T70" fmla="*/ 350 w 779"/>
                    <a:gd name="T71" fmla="*/ 467 h 472"/>
                    <a:gd name="T72" fmla="*/ 342 w 779"/>
                    <a:gd name="T73" fmla="*/ 472 h 472"/>
                    <a:gd name="T74" fmla="*/ 320 w 779"/>
                    <a:gd name="T75" fmla="*/ 467 h 472"/>
                    <a:gd name="T76" fmla="*/ 284 w 779"/>
                    <a:gd name="T77" fmla="*/ 459 h 472"/>
                    <a:gd name="T78" fmla="*/ 236 w 779"/>
                    <a:gd name="T79" fmla="*/ 448 h 472"/>
                    <a:gd name="T80" fmla="*/ 183 w 779"/>
                    <a:gd name="T81" fmla="*/ 436 h 472"/>
                    <a:gd name="T82" fmla="*/ 128 w 779"/>
                    <a:gd name="T83" fmla="*/ 423 h 472"/>
                    <a:gd name="T84" fmla="*/ 76 w 779"/>
                    <a:gd name="T85" fmla="*/ 410 h 472"/>
                    <a:gd name="T86" fmla="*/ 32 w 779"/>
                    <a:gd name="T87" fmla="*/ 399 h 472"/>
                    <a:gd name="T88" fmla="*/ 0 w 779"/>
                    <a:gd name="T89" fmla="*/ 390 h 4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79" h="472">
                      <a:moveTo>
                        <a:pt x="0" y="390"/>
                      </a:moveTo>
                      <a:lnTo>
                        <a:pt x="15" y="369"/>
                      </a:lnTo>
                      <a:lnTo>
                        <a:pt x="32" y="346"/>
                      </a:lnTo>
                      <a:lnTo>
                        <a:pt x="52" y="321"/>
                      </a:lnTo>
                      <a:lnTo>
                        <a:pt x="75" y="293"/>
                      </a:lnTo>
                      <a:lnTo>
                        <a:pt x="98" y="265"/>
                      </a:lnTo>
                      <a:lnTo>
                        <a:pt x="123" y="237"/>
                      </a:lnTo>
                      <a:lnTo>
                        <a:pt x="149" y="207"/>
                      </a:lnTo>
                      <a:lnTo>
                        <a:pt x="176" y="178"/>
                      </a:lnTo>
                      <a:lnTo>
                        <a:pt x="203" y="150"/>
                      </a:lnTo>
                      <a:lnTo>
                        <a:pt x="231" y="123"/>
                      </a:lnTo>
                      <a:lnTo>
                        <a:pt x="259" y="97"/>
                      </a:lnTo>
                      <a:lnTo>
                        <a:pt x="287" y="72"/>
                      </a:lnTo>
                      <a:lnTo>
                        <a:pt x="314" y="50"/>
                      </a:lnTo>
                      <a:lnTo>
                        <a:pt x="339" y="30"/>
                      </a:lnTo>
                      <a:lnTo>
                        <a:pt x="364" y="13"/>
                      </a:lnTo>
                      <a:lnTo>
                        <a:pt x="388" y="0"/>
                      </a:lnTo>
                      <a:lnTo>
                        <a:pt x="405" y="2"/>
                      </a:lnTo>
                      <a:lnTo>
                        <a:pt x="425" y="6"/>
                      </a:lnTo>
                      <a:lnTo>
                        <a:pt x="448" y="10"/>
                      </a:lnTo>
                      <a:lnTo>
                        <a:pt x="472" y="15"/>
                      </a:lnTo>
                      <a:lnTo>
                        <a:pt x="499" y="20"/>
                      </a:lnTo>
                      <a:lnTo>
                        <a:pt x="527" y="26"/>
                      </a:lnTo>
                      <a:lnTo>
                        <a:pt x="556" y="32"/>
                      </a:lnTo>
                      <a:lnTo>
                        <a:pt x="585" y="39"/>
                      </a:lnTo>
                      <a:lnTo>
                        <a:pt x="613" y="45"/>
                      </a:lnTo>
                      <a:lnTo>
                        <a:pt x="642" y="51"/>
                      </a:lnTo>
                      <a:lnTo>
                        <a:pt x="668" y="57"/>
                      </a:lnTo>
                      <a:lnTo>
                        <a:pt x="693" y="63"/>
                      </a:lnTo>
                      <a:lnTo>
                        <a:pt x="717" y="68"/>
                      </a:lnTo>
                      <a:lnTo>
                        <a:pt x="737" y="73"/>
                      </a:lnTo>
                      <a:lnTo>
                        <a:pt x="755" y="76"/>
                      </a:lnTo>
                      <a:lnTo>
                        <a:pt x="769" y="79"/>
                      </a:lnTo>
                      <a:lnTo>
                        <a:pt x="669" y="180"/>
                      </a:lnTo>
                      <a:lnTo>
                        <a:pt x="683" y="185"/>
                      </a:lnTo>
                      <a:lnTo>
                        <a:pt x="697" y="188"/>
                      </a:lnTo>
                      <a:lnTo>
                        <a:pt x="712" y="192"/>
                      </a:lnTo>
                      <a:lnTo>
                        <a:pt x="726" y="197"/>
                      </a:lnTo>
                      <a:lnTo>
                        <a:pt x="740" y="201"/>
                      </a:lnTo>
                      <a:lnTo>
                        <a:pt x="754" y="206"/>
                      </a:lnTo>
                      <a:lnTo>
                        <a:pt x="767" y="212"/>
                      </a:lnTo>
                      <a:lnTo>
                        <a:pt x="779" y="217"/>
                      </a:lnTo>
                      <a:lnTo>
                        <a:pt x="770" y="229"/>
                      </a:lnTo>
                      <a:lnTo>
                        <a:pt x="759" y="240"/>
                      </a:lnTo>
                      <a:lnTo>
                        <a:pt x="747" y="249"/>
                      </a:lnTo>
                      <a:lnTo>
                        <a:pt x="733" y="259"/>
                      </a:lnTo>
                      <a:lnTo>
                        <a:pt x="715" y="266"/>
                      </a:lnTo>
                      <a:lnTo>
                        <a:pt x="698" y="274"/>
                      </a:lnTo>
                      <a:lnTo>
                        <a:pt x="680" y="280"/>
                      </a:lnTo>
                      <a:lnTo>
                        <a:pt x="662" y="287"/>
                      </a:lnTo>
                      <a:lnTo>
                        <a:pt x="643" y="293"/>
                      </a:lnTo>
                      <a:lnTo>
                        <a:pt x="624" y="299"/>
                      </a:lnTo>
                      <a:lnTo>
                        <a:pt x="606" y="305"/>
                      </a:lnTo>
                      <a:lnTo>
                        <a:pt x="589" y="312"/>
                      </a:lnTo>
                      <a:lnTo>
                        <a:pt x="573" y="318"/>
                      </a:lnTo>
                      <a:lnTo>
                        <a:pt x="559" y="326"/>
                      </a:lnTo>
                      <a:lnTo>
                        <a:pt x="546" y="334"/>
                      </a:lnTo>
                      <a:lnTo>
                        <a:pt x="537" y="342"/>
                      </a:lnTo>
                      <a:lnTo>
                        <a:pt x="528" y="350"/>
                      </a:lnTo>
                      <a:lnTo>
                        <a:pt x="517" y="359"/>
                      </a:lnTo>
                      <a:lnTo>
                        <a:pt x="504" y="368"/>
                      </a:lnTo>
                      <a:lnTo>
                        <a:pt x="490" y="378"/>
                      </a:lnTo>
                      <a:lnTo>
                        <a:pt x="475" y="389"/>
                      </a:lnTo>
                      <a:lnTo>
                        <a:pt x="459" y="400"/>
                      </a:lnTo>
                      <a:lnTo>
                        <a:pt x="443" y="411"/>
                      </a:lnTo>
                      <a:lnTo>
                        <a:pt x="427" y="421"/>
                      </a:lnTo>
                      <a:lnTo>
                        <a:pt x="411" y="430"/>
                      </a:lnTo>
                      <a:lnTo>
                        <a:pt x="396" y="440"/>
                      </a:lnTo>
                      <a:lnTo>
                        <a:pt x="382" y="449"/>
                      </a:lnTo>
                      <a:lnTo>
                        <a:pt x="369" y="456"/>
                      </a:lnTo>
                      <a:lnTo>
                        <a:pt x="359" y="462"/>
                      </a:lnTo>
                      <a:lnTo>
                        <a:pt x="350" y="467"/>
                      </a:lnTo>
                      <a:lnTo>
                        <a:pt x="345" y="471"/>
                      </a:lnTo>
                      <a:lnTo>
                        <a:pt x="342" y="472"/>
                      </a:lnTo>
                      <a:lnTo>
                        <a:pt x="333" y="470"/>
                      </a:lnTo>
                      <a:lnTo>
                        <a:pt x="320" y="467"/>
                      </a:lnTo>
                      <a:lnTo>
                        <a:pt x="304" y="463"/>
                      </a:lnTo>
                      <a:lnTo>
                        <a:pt x="284" y="459"/>
                      </a:lnTo>
                      <a:lnTo>
                        <a:pt x="261" y="454"/>
                      </a:lnTo>
                      <a:lnTo>
                        <a:pt x="236" y="448"/>
                      </a:lnTo>
                      <a:lnTo>
                        <a:pt x="211" y="442"/>
                      </a:lnTo>
                      <a:lnTo>
                        <a:pt x="183" y="436"/>
                      </a:lnTo>
                      <a:lnTo>
                        <a:pt x="155" y="429"/>
                      </a:lnTo>
                      <a:lnTo>
                        <a:pt x="128" y="423"/>
                      </a:lnTo>
                      <a:lnTo>
                        <a:pt x="101" y="416"/>
                      </a:lnTo>
                      <a:lnTo>
                        <a:pt x="76" y="410"/>
                      </a:lnTo>
                      <a:lnTo>
                        <a:pt x="52" y="404"/>
                      </a:lnTo>
                      <a:lnTo>
                        <a:pt x="32" y="399"/>
                      </a:lnTo>
                      <a:lnTo>
                        <a:pt x="14" y="395"/>
                      </a:lnTo>
                      <a:lnTo>
                        <a:pt x="0" y="3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088" name="Freeform 16"/>
                <p:cNvSpPr>
                  <a:spLocks/>
                </p:cNvSpPr>
                <p:nvPr/>
              </p:nvSpPr>
              <p:spPr bwMode="auto">
                <a:xfrm>
                  <a:off x="3317" y="2132"/>
                  <a:ext cx="648" cy="409"/>
                </a:xfrm>
                <a:custGeom>
                  <a:avLst/>
                  <a:gdLst>
                    <a:gd name="T0" fmla="*/ 0 w 648"/>
                    <a:gd name="T1" fmla="*/ 334 h 409"/>
                    <a:gd name="T2" fmla="*/ 8 w 648"/>
                    <a:gd name="T3" fmla="*/ 322 h 409"/>
                    <a:gd name="T4" fmla="*/ 21 w 648"/>
                    <a:gd name="T5" fmla="*/ 307 h 409"/>
                    <a:gd name="T6" fmla="*/ 37 w 648"/>
                    <a:gd name="T7" fmla="*/ 289 h 409"/>
                    <a:gd name="T8" fmla="*/ 56 w 648"/>
                    <a:gd name="T9" fmla="*/ 268 h 409"/>
                    <a:gd name="T10" fmla="*/ 77 w 648"/>
                    <a:gd name="T11" fmla="*/ 245 h 409"/>
                    <a:gd name="T12" fmla="*/ 99 w 648"/>
                    <a:gd name="T13" fmla="*/ 220 h 409"/>
                    <a:gd name="T14" fmla="*/ 124 w 648"/>
                    <a:gd name="T15" fmla="*/ 194 h 409"/>
                    <a:gd name="T16" fmla="*/ 151 w 648"/>
                    <a:gd name="T17" fmla="*/ 166 h 409"/>
                    <a:gd name="T18" fmla="*/ 178 w 648"/>
                    <a:gd name="T19" fmla="*/ 140 h 409"/>
                    <a:gd name="T20" fmla="*/ 204 w 648"/>
                    <a:gd name="T21" fmla="*/ 114 h 409"/>
                    <a:gd name="T22" fmla="*/ 232 w 648"/>
                    <a:gd name="T23" fmla="*/ 89 h 409"/>
                    <a:gd name="T24" fmla="*/ 259 w 648"/>
                    <a:gd name="T25" fmla="*/ 66 h 409"/>
                    <a:gd name="T26" fmla="*/ 285 w 648"/>
                    <a:gd name="T27" fmla="*/ 45 h 409"/>
                    <a:gd name="T28" fmla="*/ 311 w 648"/>
                    <a:gd name="T29" fmla="*/ 27 h 409"/>
                    <a:gd name="T30" fmla="*/ 334 w 648"/>
                    <a:gd name="T31" fmla="*/ 12 h 409"/>
                    <a:gd name="T32" fmla="*/ 356 w 648"/>
                    <a:gd name="T33" fmla="*/ 0 h 409"/>
                    <a:gd name="T34" fmla="*/ 648 w 648"/>
                    <a:gd name="T35" fmla="*/ 58 h 409"/>
                    <a:gd name="T36" fmla="*/ 635 w 648"/>
                    <a:gd name="T37" fmla="*/ 68 h 409"/>
                    <a:gd name="T38" fmla="*/ 619 w 648"/>
                    <a:gd name="T39" fmla="*/ 83 h 409"/>
                    <a:gd name="T40" fmla="*/ 600 w 648"/>
                    <a:gd name="T41" fmla="*/ 99 h 409"/>
                    <a:gd name="T42" fmla="*/ 578 w 648"/>
                    <a:gd name="T43" fmla="*/ 117 h 409"/>
                    <a:gd name="T44" fmla="*/ 554 w 648"/>
                    <a:gd name="T45" fmla="*/ 137 h 409"/>
                    <a:gd name="T46" fmla="*/ 527 w 648"/>
                    <a:gd name="T47" fmla="*/ 160 h 409"/>
                    <a:gd name="T48" fmla="*/ 500 w 648"/>
                    <a:gd name="T49" fmla="*/ 183 h 409"/>
                    <a:gd name="T50" fmla="*/ 472 w 648"/>
                    <a:gd name="T51" fmla="*/ 208 h 409"/>
                    <a:gd name="T52" fmla="*/ 445 w 648"/>
                    <a:gd name="T53" fmla="*/ 233 h 409"/>
                    <a:gd name="T54" fmla="*/ 418 w 648"/>
                    <a:gd name="T55" fmla="*/ 259 h 409"/>
                    <a:gd name="T56" fmla="*/ 391 w 648"/>
                    <a:gd name="T57" fmla="*/ 285 h 409"/>
                    <a:gd name="T58" fmla="*/ 366 w 648"/>
                    <a:gd name="T59" fmla="*/ 311 h 409"/>
                    <a:gd name="T60" fmla="*/ 344 w 648"/>
                    <a:gd name="T61" fmla="*/ 337 h 409"/>
                    <a:gd name="T62" fmla="*/ 325 w 648"/>
                    <a:gd name="T63" fmla="*/ 362 h 409"/>
                    <a:gd name="T64" fmla="*/ 307 w 648"/>
                    <a:gd name="T65" fmla="*/ 386 h 409"/>
                    <a:gd name="T66" fmla="*/ 295 w 648"/>
                    <a:gd name="T67" fmla="*/ 409 h 409"/>
                    <a:gd name="T68" fmla="*/ 282 w 648"/>
                    <a:gd name="T69" fmla="*/ 403 h 409"/>
                    <a:gd name="T70" fmla="*/ 266 w 648"/>
                    <a:gd name="T71" fmla="*/ 397 h 409"/>
                    <a:gd name="T72" fmla="*/ 247 w 648"/>
                    <a:gd name="T73" fmla="*/ 391 h 409"/>
                    <a:gd name="T74" fmla="*/ 228 w 648"/>
                    <a:gd name="T75" fmla="*/ 386 h 409"/>
                    <a:gd name="T76" fmla="*/ 207 w 648"/>
                    <a:gd name="T77" fmla="*/ 381 h 409"/>
                    <a:gd name="T78" fmla="*/ 184 w 648"/>
                    <a:gd name="T79" fmla="*/ 375 h 409"/>
                    <a:gd name="T80" fmla="*/ 162 w 648"/>
                    <a:gd name="T81" fmla="*/ 370 h 409"/>
                    <a:gd name="T82" fmla="*/ 138 w 648"/>
                    <a:gd name="T83" fmla="*/ 365 h 409"/>
                    <a:gd name="T84" fmla="*/ 116 w 648"/>
                    <a:gd name="T85" fmla="*/ 361 h 409"/>
                    <a:gd name="T86" fmla="*/ 94 w 648"/>
                    <a:gd name="T87" fmla="*/ 356 h 409"/>
                    <a:gd name="T88" fmla="*/ 73 w 648"/>
                    <a:gd name="T89" fmla="*/ 351 h 409"/>
                    <a:gd name="T90" fmla="*/ 53 w 648"/>
                    <a:gd name="T91" fmla="*/ 348 h 409"/>
                    <a:gd name="T92" fmla="*/ 36 w 648"/>
                    <a:gd name="T93" fmla="*/ 344 h 409"/>
                    <a:gd name="T94" fmla="*/ 21 w 648"/>
                    <a:gd name="T95" fmla="*/ 340 h 409"/>
                    <a:gd name="T96" fmla="*/ 8 w 648"/>
                    <a:gd name="T97" fmla="*/ 337 h 409"/>
                    <a:gd name="T98" fmla="*/ 0 w 648"/>
                    <a:gd name="T99" fmla="*/ 334 h 4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648" h="409">
                      <a:moveTo>
                        <a:pt x="0" y="334"/>
                      </a:moveTo>
                      <a:lnTo>
                        <a:pt x="8" y="322"/>
                      </a:lnTo>
                      <a:lnTo>
                        <a:pt x="21" y="307"/>
                      </a:lnTo>
                      <a:lnTo>
                        <a:pt x="37" y="289"/>
                      </a:lnTo>
                      <a:lnTo>
                        <a:pt x="56" y="268"/>
                      </a:lnTo>
                      <a:lnTo>
                        <a:pt x="77" y="245"/>
                      </a:lnTo>
                      <a:lnTo>
                        <a:pt x="99" y="220"/>
                      </a:lnTo>
                      <a:lnTo>
                        <a:pt x="124" y="194"/>
                      </a:lnTo>
                      <a:lnTo>
                        <a:pt x="151" y="166"/>
                      </a:lnTo>
                      <a:lnTo>
                        <a:pt x="178" y="140"/>
                      </a:lnTo>
                      <a:lnTo>
                        <a:pt x="204" y="114"/>
                      </a:lnTo>
                      <a:lnTo>
                        <a:pt x="232" y="89"/>
                      </a:lnTo>
                      <a:lnTo>
                        <a:pt x="259" y="66"/>
                      </a:lnTo>
                      <a:lnTo>
                        <a:pt x="285" y="45"/>
                      </a:lnTo>
                      <a:lnTo>
                        <a:pt x="311" y="27"/>
                      </a:lnTo>
                      <a:lnTo>
                        <a:pt x="334" y="12"/>
                      </a:lnTo>
                      <a:lnTo>
                        <a:pt x="356" y="0"/>
                      </a:lnTo>
                      <a:lnTo>
                        <a:pt x="648" y="58"/>
                      </a:lnTo>
                      <a:lnTo>
                        <a:pt x="635" y="68"/>
                      </a:lnTo>
                      <a:lnTo>
                        <a:pt x="619" y="83"/>
                      </a:lnTo>
                      <a:lnTo>
                        <a:pt x="600" y="99"/>
                      </a:lnTo>
                      <a:lnTo>
                        <a:pt x="578" y="117"/>
                      </a:lnTo>
                      <a:lnTo>
                        <a:pt x="554" y="137"/>
                      </a:lnTo>
                      <a:lnTo>
                        <a:pt x="527" y="160"/>
                      </a:lnTo>
                      <a:lnTo>
                        <a:pt x="500" y="183"/>
                      </a:lnTo>
                      <a:lnTo>
                        <a:pt x="472" y="208"/>
                      </a:lnTo>
                      <a:lnTo>
                        <a:pt x="445" y="233"/>
                      </a:lnTo>
                      <a:lnTo>
                        <a:pt x="418" y="259"/>
                      </a:lnTo>
                      <a:lnTo>
                        <a:pt x="391" y="285"/>
                      </a:lnTo>
                      <a:lnTo>
                        <a:pt x="366" y="311"/>
                      </a:lnTo>
                      <a:lnTo>
                        <a:pt x="344" y="337"/>
                      </a:lnTo>
                      <a:lnTo>
                        <a:pt x="325" y="362"/>
                      </a:lnTo>
                      <a:lnTo>
                        <a:pt x="307" y="386"/>
                      </a:lnTo>
                      <a:lnTo>
                        <a:pt x="295" y="409"/>
                      </a:lnTo>
                      <a:lnTo>
                        <a:pt x="282" y="403"/>
                      </a:lnTo>
                      <a:lnTo>
                        <a:pt x="266" y="397"/>
                      </a:lnTo>
                      <a:lnTo>
                        <a:pt x="247" y="391"/>
                      </a:lnTo>
                      <a:lnTo>
                        <a:pt x="228" y="386"/>
                      </a:lnTo>
                      <a:lnTo>
                        <a:pt x="207" y="381"/>
                      </a:lnTo>
                      <a:lnTo>
                        <a:pt x="184" y="375"/>
                      </a:lnTo>
                      <a:lnTo>
                        <a:pt x="162" y="370"/>
                      </a:lnTo>
                      <a:lnTo>
                        <a:pt x="138" y="365"/>
                      </a:lnTo>
                      <a:lnTo>
                        <a:pt x="116" y="361"/>
                      </a:lnTo>
                      <a:lnTo>
                        <a:pt x="94" y="356"/>
                      </a:lnTo>
                      <a:lnTo>
                        <a:pt x="73" y="351"/>
                      </a:lnTo>
                      <a:lnTo>
                        <a:pt x="53" y="348"/>
                      </a:lnTo>
                      <a:lnTo>
                        <a:pt x="36" y="344"/>
                      </a:lnTo>
                      <a:lnTo>
                        <a:pt x="21" y="340"/>
                      </a:lnTo>
                      <a:lnTo>
                        <a:pt x="8" y="337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089" name="Freeform 17"/>
                <p:cNvSpPr>
                  <a:spLocks/>
                </p:cNvSpPr>
                <p:nvPr/>
              </p:nvSpPr>
              <p:spPr bwMode="auto">
                <a:xfrm>
                  <a:off x="3838" y="2298"/>
                  <a:ext cx="146" cy="75"/>
                </a:xfrm>
                <a:custGeom>
                  <a:avLst/>
                  <a:gdLst>
                    <a:gd name="T0" fmla="*/ 0 w 146"/>
                    <a:gd name="T1" fmla="*/ 75 h 75"/>
                    <a:gd name="T2" fmla="*/ 76 w 146"/>
                    <a:gd name="T3" fmla="*/ 0 h 75"/>
                    <a:gd name="T4" fmla="*/ 84 w 146"/>
                    <a:gd name="T5" fmla="*/ 3 h 75"/>
                    <a:gd name="T6" fmla="*/ 94 w 146"/>
                    <a:gd name="T7" fmla="*/ 5 h 75"/>
                    <a:gd name="T8" fmla="*/ 105 w 146"/>
                    <a:gd name="T9" fmla="*/ 8 h 75"/>
                    <a:gd name="T10" fmla="*/ 114 w 146"/>
                    <a:gd name="T11" fmla="*/ 11 h 75"/>
                    <a:gd name="T12" fmla="*/ 125 w 146"/>
                    <a:gd name="T13" fmla="*/ 15 h 75"/>
                    <a:gd name="T14" fmla="*/ 134 w 146"/>
                    <a:gd name="T15" fmla="*/ 18 h 75"/>
                    <a:gd name="T16" fmla="*/ 141 w 146"/>
                    <a:gd name="T17" fmla="*/ 20 h 75"/>
                    <a:gd name="T18" fmla="*/ 146 w 146"/>
                    <a:gd name="T19" fmla="*/ 22 h 75"/>
                    <a:gd name="T20" fmla="*/ 136 w 146"/>
                    <a:gd name="T21" fmla="*/ 28 h 75"/>
                    <a:gd name="T22" fmla="*/ 117 w 146"/>
                    <a:gd name="T23" fmla="*/ 33 h 75"/>
                    <a:gd name="T24" fmla="*/ 96 w 146"/>
                    <a:gd name="T25" fmla="*/ 41 h 75"/>
                    <a:gd name="T26" fmla="*/ 72 w 146"/>
                    <a:gd name="T27" fmla="*/ 48 h 75"/>
                    <a:gd name="T28" fmla="*/ 49 w 146"/>
                    <a:gd name="T29" fmla="*/ 57 h 75"/>
                    <a:gd name="T30" fmla="*/ 27 w 146"/>
                    <a:gd name="T31" fmla="*/ 65 h 75"/>
                    <a:gd name="T32" fmla="*/ 10 w 146"/>
                    <a:gd name="T33" fmla="*/ 70 h 75"/>
                    <a:gd name="T34" fmla="*/ 0 w 146"/>
                    <a:gd name="T35" fmla="*/ 75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6" h="75">
                      <a:moveTo>
                        <a:pt x="0" y="75"/>
                      </a:moveTo>
                      <a:lnTo>
                        <a:pt x="76" y="0"/>
                      </a:lnTo>
                      <a:lnTo>
                        <a:pt x="84" y="3"/>
                      </a:lnTo>
                      <a:lnTo>
                        <a:pt x="94" y="5"/>
                      </a:lnTo>
                      <a:lnTo>
                        <a:pt x="105" y="8"/>
                      </a:lnTo>
                      <a:lnTo>
                        <a:pt x="114" y="11"/>
                      </a:lnTo>
                      <a:lnTo>
                        <a:pt x="125" y="15"/>
                      </a:lnTo>
                      <a:lnTo>
                        <a:pt x="134" y="18"/>
                      </a:lnTo>
                      <a:lnTo>
                        <a:pt x="141" y="20"/>
                      </a:lnTo>
                      <a:lnTo>
                        <a:pt x="146" y="22"/>
                      </a:lnTo>
                      <a:lnTo>
                        <a:pt x="136" y="28"/>
                      </a:lnTo>
                      <a:lnTo>
                        <a:pt x="117" y="33"/>
                      </a:lnTo>
                      <a:lnTo>
                        <a:pt x="96" y="41"/>
                      </a:lnTo>
                      <a:lnTo>
                        <a:pt x="72" y="48"/>
                      </a:lnTo>
                      <a:lnTo>
                        <a:pt x="49" y="57"/>
                      </a:lnTo>
                      <a:lnTo>
                        <a:pt x="27" y="65"/>
                      </a:lnTo>
                      <a:lnTo>
                        <a:pt x="10" y="70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643090" name="Group 18"/>
              <p:cNvGrpSpPr>
                <a:grpSpLocks/>
              </p:cNvGrpSpPr>
              <p:nvPr/>
            </p:nvGrpSpPr>
            <p:grpSpPr bwMode="auto">
              <a:xfrm>
                <a:off x="1344" y="1632"/>
                <a:ext cx="1083" cy="668"/>
                <a:chOff x="3045" y="1896"/>
                <a:chExt cx="1083" cy="668"/>
              </a:xfrm>
            </p:grpSpPr>
            <p:sp>
              <p:nvSpPr>
                <p:cNvPr id="643091" name="Freeform 19"/>
                <p:cNvSpPr>
                  <a:spLocks/>
                </p:cNvSpPr>
                <p:nvPr/>
              </p:nvSpPr>
              <p:spPr bwMode="auto">
                <a:xfrm>
                  <a:off x="3390" y="1896"/>
                  <a:ext cx="738" cy="587"/>
                </a:xfrm>
                <a:custGeom>
                  <a:avLst/>
                  <a:gdLst>
                    <a:gd name="T0" fmla="*/ 9 w 738"/>
                    <a:gd name="T1" fmla="*/ 489 h 587"/>
                    <a:gd name="T2" fmla="*/ 36 w 738"/>
                    <a:gd name="T3" fmla="*/ 431 h 587"/>
                    <a:gd name="T4" fmla="*/ 69 w 738"/>
                    <a:gd name="T5" fmla="*/ 362 h 587"/>
                    <a:gd name="T6" fmla="*/ 109 w 738"/>
                    <a:gd name="T7" fmla="*/ 288 h 587"/>
                    <a:gd name="T8" fmla="*/ 151 w 738"/>
                    <a:gd name="T9" fmla="*/ 213 h 587"/>
                    <a:gd name="T10" fmla="*/ 196 w 738"/>
                    <a:gd name="T11" fmla="*/ 142 h 587"/>
                    <a:gd name="T12" fmla="*/ 240 w 738"/>
                    <a:gd name="T13" fmla="*/ 80 h 587"/>
                    <a:gd name="T14" fmla="*/ 283 w 738"/>
                    <a:gd name="T15" fmla="*/ 30 h 587"/>
                    <a:gd name="T16" fmla="*/ 320 w 738"/>
                    <a:gd name="T17" fmla="*/ 11 h 587"/>
                    <a:gd name="T18" fmla="*/ 364 w 738"/>
                    <a:gd name="T19" fmla="*/ 8 h 587"/>
                    <a:gd name="T20" fmla="*/ 417 w 738"/>
                    <a:gd name="T21" fmla="*/ 5 h 587"/>
                    <a:gd name="T22" fmla="*/ 474 w 738"/>
                    <a:gd name="T23" fmla="*/ 4 h 587"/>
                    <a:gd name="T24" fmla="*/ 534 w 738"/>
                    <a:gd name="T25" fmla="*/ 3 h 587"/>
                    <a:gd name="T26" fmla="*/ 591 w 738"/>
                    <a:gd name="T27" fmla="*/ 2 h 587"/>
                    <a:gd name="T28" fmla="*/ 642 w 738"/>
                    <a:gd name="T29" fmla="*/ 1 h 587"/>
                    <a:gd name="T30" fmla="*/ 681 w 738"/>
                    <a:gd name="T31" fmla="*/ 0 h 587"/>
                    <a:gd name="T32" fmla="*/ 621 w 738"/>
                    <a:gd name="T33" fmla="*/ 122 h 587"/>
                    <a:gd name="T34" fmla="*/ 651 w 738"/>
                    <a:gd name="T35" fmla="*/ 123 h 587"/>
                    <a:gd name="T36" fmla="*/ 681 w 738"/>
                    <a:gd name="T37" fmla="*/ 125 h 587"/>
                    <a:gd name="T38" fmla="*/ 710 w 738"/>
                    <a:gd name="T39" fmla="*/ 127 h 587"/>
                    <a:gd name="T40" fmla="*/ 738 w 738"/>
                    <a:gd name="T41" fmla="*/ 133 h 587"/>
                    <a:gd name="T42" fmla="*/ 724 w 738"/>
                    <a:gd name="T43" fmla="*/ 159 h 587"/>
                    <a:gd name="T44" fmla="*/ 700 w 738"/>
                    <a:gd name="T45" fmla="*/ 184 h 587"/>
                    <a:gd name="T46" fmla="*/ 672 w 738"/>
                    <a:gd name="T47" fmla="*/ 207 h 587"/>
                    <a:gd name="T48" fmla="*/ 637 w 738"/>
                    <a:gd name="T49" fmla="*/ 228 h 587"/>
                    <a:gd name="T50" fmla="*/ 604 w 738"/>
                    <a:gd name="T51" fmla="*/ 249 h 587"/>
                    <a:gd name="T52" fmla="*/ 572 w 738"/>
                    <a:gd name="T53" fmla="*/ 270 h 587"/>
                    <a:gd name="T54" fmla="*/ 545 w 738"/>
                    <a:gd name="T55" fmla="*/ 290 h 587"/>
                    <a:gd name="T56" fmla="*/ 527 w 738"/>
                    <a:gd name="T57" fmla="*/ 312 h 587"/>
                    <a:gd name="T58" fmla="*/ 499 w 738"/>
                    <a:gd name="T59" fmla="*/ 361 h 587"/>
                    <a:gd name="T60" fmla="*/ 463 w 738"/>
                    <a:gd name="T61" fmla="*/ 430 h 587"/>
                    <a:gd name="T62" fmla="*/ 428 w 738"/>
                    <a:gd name="T63" fmla="*/ 508 h 587"/>
                    <a:gd name="T64" fmla="*/ 405 w 738"/>
                    <a:gd name="T65" fmla="*/ 587 h 587"/>
                    <a:gd name="T66" fmla="*/ 364 w 738"/>
                    <a:gd name="T67" fmla="*/ 580 h 587"/>
                    <a:gd name="T68" fmla="*/ 313 w 738"/>
                    <a:gd name="T69" fmla="*/ 569 h 587"/>
                    <a:gd name="T70" fmla="*/ 255 w 738"/>
                    <a:gd name="T71" fmla="*/ 558 h 587"/>
                    <a:gd name="T72" fmla="*/ 194 w 738"/>
                    <a:gd name="T73" fmla="*/ 546 h 587"/>
                    <a:gd name="T74" fmla="*/ 134 w 738"/>
                    <a:gd name="T75" fmla="*/ 534 h 587"/>
                    <a:gd name="T76" fmla="*/ 79 w 738"/>
                    <a:gd name="T77" fmla="*/ 524 h 587"/>
                    <a:gd name="T78" fmla="*/ 33 w 738"/>
                    <a:gd name="T79" fmla="*/ 518 h 587"/>
                    <a:gd name="T80" fmla="*/ 0 w 738"/>
                    <a:gd name="T81" fmla="*/ 514 h 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38" h="587">
                      <a:moveTo>
                        <a:pt x="0" y="514"/>
                      </a:moveTo>
                      <a:lnTo>
                        <a:pt x="9" y="489"/>
                      </a:lnTo>
                      <a:lnTo>
                        <a:pt x="22" y="461"/>
                      </a:lnTo>
                      <a:lnTo>
                        <a:pt x="36" y="431"/>
                      </a:lnTo>
                      <a:lnTo>
                        <a:pt x="52" y="397"/>
                      </a:lnTo>
                      <a:lnTo>
                        <a:pt x="69" y="362"/>
                      </a:lnTo>
                      <a:lnTo>
                        <a:pt x="89" y="325"/>
                      </a:lnTo>
                      <a:lnTo>
                        <a:pt x="109" y="288"/>
                      </a:lnTo>
                      <a:lnTo>
                        <a:pt x="129" y="250"/>
                      </a:lnTo>
                      <a:lnTo>
                        <a:pt x="151" y="213"/>
                      </a:lnTo>
                      <a:lnTo>
                        <a:pt x="173" y="177"/>
                      </a:lnTo>
                      <a:lnTo>
                        <a:pt x="196" y="142"/>
                      </a:lnTo>
                      <a:lnTo>
                        <a:pt x="218" y="111"/>
                      </a:lnTo>
                      <a:lnTo>
                        <a:pt x="240" y="80"/>
                      </a:lnTo>
                      <a:lnTo>
                        <a:pt x="262" y="54"/>
                      </a:lnTo>
                      <a:lnTo>
                        <a:pt x="283" y="30"/>
                      </a:lnTo>
                      <a:lnTo>
                        <a:pt x="303" y="12"/>
                      </a:lnTo>
                      <a:lnTo>
                        <a:pt x="320" y="11"/>
                      </a:lnTo>
                      <a:lnTo>
                        <a:pt x="340" y="9"/>
                      </a:lnTo>
                      <a:lnTo>
                        <a:pt x="364" y="8"/>
                      </a:lnTo>
                      <a:lnTo>
                        <a:pt x="390" y="7"/>
                      </a:lnTo>
                      <a:lnTo>
                        <a:pt x="417" y="5"/>
                      </a:lnTo>
                      <a:lnTo>
                        <a:pt x="445" y="5"/>
                      </a:lnTo>
                      <a:lnTo>
                        <a:pt x="474" y="4"/>
                      </a:lnTo>
                      <a:lnTo>
                        <a:pt x="504" y="3"/>
                      </a:lnTo>
                      <a:lnTo>
                        <a:pt x="534" y="3"/>
                      </a:lnTo>
                      <a:lnTo>
                        <a:pt x="563" y="2"/>
                      </a:lnTo>
                      <a:lnTo>
                        <a:pt x="591" y="2"/>
                      </a:lnTo>
                      <a:lnTo>
                        <a:pt x="617" y="1"/>
                      </a:lnTo>
                      <a:lnTo>
                        <a:pt x="642" y="1"/>
                      </a:lnTo>
                      <a:lnTo>
                        <a:pt x="663" y="1"/>
                      </a:lnTo>
                      <a:lnTo>
                        <a:pt x="681" y="0"/>
                      </a:lnTo>
                      <a:lnTo>
                        <a:pt x="695" y="0"/>
                      </a:lnTo>
                      <a:lnTo>
                        <a:pt x="621" y="122"/>
                      </a:lnTo>
                      <a:lnTo>
                        <a:pt x="636" y="123"/>
                      </a:lnTo>
                      <a:lnTo>
                        <a:pt x="651" y="123"/>
                      </a:lnTo>
                      <a:lnTo>
                        <a:pt x="666" y="124"/>
                      </a:lnTo>
                      <a:lnTo>
                        <a:pt x="681" y="125"/>
                      </a:lnTo>
                      <a:lnTo>
                        <a:pt x="696" y="126"/>
                      </a:lnTo>
                      <a:lnTo>
                        <a:pt x="710" y="127"/>
                      </a:lnTo>
                      <a:lnTo>
                        <a:pt x="724" y="129"/>
                      </a:lnTo>
                      <a:lnTo>
                        <a:pt x="738" y="133"/>
                      </a:lnTo>
                      <a:lnTo>
                        <a:pt x="733" y="146"/>
                      </a:lnTo>
                      <a:lnTo>
                        <a:pt x="724" y="159"/>
                      </a:lnTo>
                      <a:lnTo>
                        <a:pt x="713" y="172"/>
                      </a:lnTo>
                      <a:lnTo>
                        <a:pt x="700" y="184"/>
                      </a:lnTo>
                      <a:lnTo>
                        <a:pt x="687" y="196"/>
                      </a:lnTo>
                      <a:lnTo>
                        <a:pt x="672" y="207"/>
                      </a:lnTo>
                      <a:lnTo>
                        <a:pt x="654" y="217"/>
                      </a:lnTo>
                      <a:lnTo>
                        <a:pt x="637" y="228"/>
                      </a:lnTo>
                      <a:lnTo>
                        <a:pt x="620" y="239"/>
                      </a:lnTo>
                      <a:lnTo>
                        <a:pt x="604" y="249"/>
                      </a:lnTo>
                      <a:lnTo>
                        <a:pt x="587" y="260"/>
                      </a:lnTo>
                      <a:lnTo>
                        <a:pt x="572" y="270"/>
                      </a:lnTo>
                      <a:lnTo>
                        <a:pt x="558" y="281"/>
                      </a:lnTo>
                      <a:lnTo>
                        <a:pt x="545" y="290"/>
                      </a:lnTo>
                      <a:lnTo>
                        <a:pt x="534" y="301"/>
                      </a:lnTo>
                      <a:lnTo>
                        <a:pt x="527" y="312"/>
                      </a:lnTo>
                      <a:lnTo>
                        <a:pt x="514" y="334"/>
                      </a:lnTo>
                      <a:lnTo>
                        <a:pt x="499" y="361"/>
                      </a:lnTo>
                      <a:lnTo>
                        <a:pt x="481" y="394"/>
                      </a:lnTo>
                      <a:lnTo>
                        <a:pt x="463" y="430"/>
                      </a:lnTo>
                      <a:lnTo>
                        <a:pt x="445" y="469"/>
                      </a:lnTo>
                      <a:lnTo>
                        <a:pt x="428" y="508"/>
                      </a:lnTo>
                      <a:lnTo>
                        <a:pt x="415" y="548"/>
                      </a:lnTo>
                      <a:lnTo>
                        <a:pt x="405" y="587"/>
                      </a:lnTo>
                      <a:lnTo>
                        <a:pt x="385" y="584"/>
                      </a:lnTo>
                      <a:lnTo>
                        <a:pt x="364" y="580"/>
                      </a:lnTo>
                      <a:lnTo>
                        <a:pt x="339" y="574"/>
                      </a:lnTo>
                      <a:lnTo>
                        <a:pt x="313" y="569"/>
                      </a:lnTo>
                      <a:lnTo>
                        <a:pt x="285" y="563"/>
                      </a:lnTo>
                      <a:lnTo>
                        <a:pt x="255" y="558"/>
                      </a:lnTo>
                      <a:lnTo>
                        <a:pt x="225" y="551"/>
                      </a:lnTo>
                      <a:lnTo>
                        <a:pt x="194" y="546"/>
                      </a:lnTo>
                      <a:lnTo>
                        <a:pt x="164" y="539"/>
                      </a:lnTo>
                      <a:lnTo>
                        <a:pt x="134" y="534"/>
                      </a:lnTo>
                      <a:lnTo>
                        <a:pt x="106" y="529"/>
                      </a:lnTo>
                      <a:lnTo>
                        <a:pt x="79" y="524"/>
                      </a:lnTo>
                      <a:lnTo>
                        <a:pt x="54" y="521"/>
                      </a:lnTo>
                      <a:lnTo>
                        <a:pt x="33" y="518"/>
                      </a:lnTo>
                      <a:lnTo>
                        <a:pt x="15" y="515"/>
                      </a:lnTo>
                      <a:lnTo>
                        <a:pt x="0" y="5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092" name="Freeform 20"/>
                <p:cNvSpPr>
                  <a:spLocks/>
                </p:cNvSpPr>
                <p:nvPr/>
              </p:nvSpPr>
              <p:spPr bwMode="auto">
                <a:xfrm>
                  <a:off x="3439" y="1935"/>
                  <a:ext cx="574" cy="509"/>
                </a:xfrm>
                <a:custGeom>
                  <a:avLst/>
                  <a:gdLst>
                    <a:gd name="T0" fmla="*/ 0 w 574"/>
                    <a:gd name="T1" fmla="*/ 444 h 509"/>
                    <a:gd name="T2" fmla="*/ 6 w 574"/>
                    <a:gd name="T3" fmla="*/ 430 h 509"/>
                    <a:gd name="T4" fmla="*/ 15 w 574"/>
                    <a:gd name="T5" fmla="*/ 411 h 509"/>
                    <a:gd name="T6" fmla="*/ 26 w 574"/>
                    <a:gd name="T7" fmla="*/ 388 h 509"/>
                    <a:gd name="T8" fmla="*/ 40 w 574"/>
                    <a:gd name="T9" fmla="*/ 362 h 509"/>
                    <a:gd name="T10" fmla="*/ 55 w 574"/>
                    <a:gd name="T11" fmla="*/ 333 h 509"/>
                    <a:gd name="T12" fmla="*/ 72 w 574"/>
                    <a:gd name="T13" fmla="*/ 301 h 509"/>
                    <a:gd name="T14" fmla="*/ 90 w 574"/>
                    <a:gd name="T15" fmla="*/ 268 h 509"/>
                    <a:gd name="T16" fmla="*/ 109 w 574"/>
                    <a:gd name="T17" fmla="*/ 234 h 509"/>
                    <a:gd name="T18" fmla="*/ 130 w 574"/>
                    <a:gd name="T19" fmla="*/ 200 h 509"/>
                    <a:gd name="T20" fmla="*/ 151 w 574"/>
                    <a:gd name="T21" fmla="*/ 167 h 509"/>
                    <a:gd name="T22" fmla="*/ 173 w 574"/>
                    <a:gd name="T23" fmla="*/ 134 h 509"/>
                    <a:gd name="T24" fmla="*/ 193 w 574"/>
                    <a:gd name="T25" fmla="*/ 103 h 509"/>
                    <a:gd name="T26" fmla="*/ 214 w 574"/>
                    <a:gd name="T27" fmla="*/ 75 h 509"/>
                    <a:gd name="T28" fmla="*/ 235 w 574"/>
                    <a:gd name="T29" fmla="*/ 50 h 509"/>
                    <a:gd name="T30" fmla="*/ 255 w 574"/>
                    <a:gd name="T31" fmla="*/ 28 h 509"/>
                    <a:gd name="T32" fmla="*/ 273 w 574"/>
                    <a:gd name="T33" fmla="*/ 12 h 509"/>
                    <a:gd name="T34" fmla="*/ 574 w 574"/>
                    <a:gd name="T35" fmla="*/ 0 h 509"/>
                    <a:gd name="T36" fmla="*/ 565 w 574"/>
                    <a:gd name="T37" fmla="*/ 14 h 509"/>
                    <a:gd name="T38" fmla="*/ 553 w 574"/>
                    <a:gd name="T39" fmla="*/ 35 h 509"/>
                    <a:gd name="T40" fmla="*/ 539 w 574"/>
                    <a:gd name="T41" fmla="*/ 59 h 509"/>
                    <a:gd name="T42" fmla="*/ 523 w 574"/>
                    <a:gd name="T43" fmla="*/ 87 h 509"/>
                    <a:gd name="T44" fmla="*/ 506 w 574"/>
                    <a:gd name="T45" fmla="*/ 120 h 509"/>
                    <a:gd name="T46" fmla="*/ 488 w 574"/>
                    <a:gd name="T47" fmla="*/ 153 h 509"/>
                    <a:gd name="T48" fmla="*/ 468 w 574"/>
                    <a:gd name="T49" fmla="*/ 190 h 509"/>
                    <a:gd name="T50" fmla="*/ 449 w 574"/>
                    <a:gd name="T51" fmla="*/ 229 h 509"/>
                    <a:gd name="T52" fmla="*/ 430 w 574"/>
                    <a:gd name="T53" fmla="*/ 268 h 509"/>
                    <a:gd name="T54" fmla="*/ 411 w 574"/>
                    <a:gd name="T55" fmla="*/ 307 h 509"/>
                    <a:gd name="T56" fmla="*/ 393 w 574"/>
                    <a:gd name="T57" fmla="*/ 346 h 509"/>
                    <a:gd name="T58" fmla="*/ 377 w 574"/>
                    <a:gd name="T59" fmla="*/ 383 h 509"/>
                    <a:gd name="T60" fmla="*/ 362 w 574"/>
                    <a:gd name="T61" fmla="*/ 419 h 509"/>
                    <a:gd name="T62" fmla="*/ 350 w 574"/>
                    <a:gd name="T63" fmla="*/ 453 h 509"/>
                    <a:gd name="T64" fmla="*/ 341 w 574"/>
                    <a:gd name="T65" fmla="*/ 483 h 509"/>
                    <a:gd name="T66" fmla="*/ 333 w 574"/>
                    <a:gd name="T67" fmla="*/ 509 h 509"/>
                    <a:gd name="T68" fmla="*/ 318 w 574"/>
                    <a:gd name="T69" fmla="*/ 506 h 509"/>
                    <a:gd name="T70" fmla="*/ 301 w 574"/>
                    <a:gd name="T71" fmla="*/ 501 h 509"/>
                    <a:gd name="T72" fmla="*/ 281 w 574"/>
                    <a:gd name="T73" fmla="*/ 497 h 509"/>
                    <a:gd name="T74" fmla="*/ 257 w 574"/>
                    <a:gd name="T75" fmla="*/ 493 h 509"/>
                    <a:gd name="T76" fmla="*/ 234 w 574"/>
                    <a:gd name="T77" fmla="*/ 488 h 509"/>
                    <a:gd name="T78" fmla="*/ 208 w 574"/>
                    <a:gd name="T79" fmla="*/ 483 h 509"/>
                    <a:gd name="T80" fmla="*/ 182 w 574"/>
                    <a:gd name="T81" fmla="*/ 478 h 509"/>
                    <a:gd name="T82" fmla="*/ 156 w 574"/>
                    <a:gd name="T83" fmla="*/ 473 h 509"/>
                    <a:gd name="T84" fmla="*/ 131 w 574"/>
                    <a:gd name="T85" fmla="*/ 468 h 509"/>
                    <a:gd name="T86" fmla="*/ 105 w 574"/>
                    <a:gd name="T87" fmla="*/ 463 h 509"/>
                    <a:gd name="T88" fmla="*/ 81 w 574"/>
                    <a:gd name="T89" fmla="*/ 459 h 509"/>
                    <a:gd name="T90" fmla="*/ 60 w 574"/>
                    <a:gd name="T91" fmla="*/ 455 h 509"/>
                    <a:gd name="T92" fmla="*/ 41 w 574"/>
                    <a:gd name="T93" fmla="*/ 450 h 509"/>
                    <a:gd name="T94" fmla="*/ 24 w 574"/>
                    <a:gd name="T95" fmla="*/ 448 h 509"/>
                    <a:gd name="T96" fmla="*/ 10 w 574"/>
                    <a:gd name="T97" fmla="*/ 445 h 509"/>
                    <a:gd name="T98" fmla="*/ 0 w 574"/>
                    <a:gd name="T99" fmla="*/ 444 h 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574" h="509">
                      <a:moveTo>
                        <a:pt x="0" y="444"/>
                      </a:moveTo>
                      <a:lnTo>
                        <a:pt x="6" y="430"/>
                      </a:lnTo>
                      <a:lnTo>
                        <a:pt x="15" y="411"/>
                      </a:lnTo>
                      <a:lnTo>
                        <a:pt x="26" y="388"/>
                      </a:lnTo>
                      <a:lnTo>
                        <a:pt x="40" y="362"/>
                      </a:lnTo>
                      <a:lnTo>
                        <a:pt x="55" y="333"/>
                      </a:lnTo>
                      <a:lnTo>
                        <a:pt x="72" y="301"/>
                      </a:lnTo>
                      <a:lnTo>
                        <a:pt x="90" y="268"/>
                      </a:lnTo>
                      <a:lnTo>
                        <a:pt x="109" y="234"/>
                      </a:lnTo>
                      <a:lnTo>
                        <a:pt x="130" y="200"/>
                      </a:lnTo>
                      <a:lnTo>
                        <a:pt x="151" y="167"/>
                      </a:lnTo>
                      <a:lnTo>
                        <a:pt x="173" y="134"/>
                      </a:lnTo>
                      <a:lnTo>
                        <a:pt x="193" y="103"/>
                      </a:lnTo>
                      <a:lnTo>
                        <a:pt x="214" y="75"/>
                      </a:lnTo>
                      <a:lnTo>
                        <a:pt x="235" y="50"/>
                      </a:lnTo>
                      <a:lnTo>
                        <a:pt x="255" y="28"/>
                      </a:lnTo>
                      <a:lnTo>
                        <a:pt x="273" y="12"/>
                      </a:lnTo>
                      <a:lnTo>
                        <a:pt x="574" y="0"/>
                      </a:lnTo>
                      <a:lnTo>
                        <a:pt x="565" y="14"/>
                      </a:lnTo>
                      <a:lnTo>
                        <a:pt x="553" y="35"/>
                      </a:lnTo>
                      <a:lnTo>
                        <a:pt x="539" y="59"/>
                      </a:lnTo>
                      <a:lnTo>
                        <a:pt x="523" y="87"/>
                      </a:lnTo>
                      <a:lnTo>
                        <a:pt x="506" y="120"/>
                      </a:lnTo>
                      <a:lnTo>
                        <a:pt x="488" y="153"/>
                      </a:lnTo>
                      <a:lnTo>
                        <a:pt x="468" y="190"/>
                      </a:lnTo>
                      <a:lnTo>
                        <a:pt x="449" y="229"/>
                      </a:lnTo>
                      <a:lnTo>
                        <a:pt x="430" y="268"/>
                      </a:lnTo>
                      <a:lnTo>
                        <a:pt x="411" y="307"/>
                      </a:lnTo>
                      <a:lnTo>
                        <a:pt x="393" y="346"/>
                      </a:lnTo>
                      <a:lnTo>
                        <a:pt x="377" y="383"/>
                      </a:lnTo>
                      <a:lnTo>
                        <a:pt x="362" y="419"/>
                      </a:lnTo>
                      <a:lnTo>
                        <a:pt x="350" y="453"/>
                      </a:lnTo>
                      <a:lnTo>
                        <a:pt x="341" y="483"/>
                      </a:lnTo>
                      <a:lnTo>
                        <a:pt x="333" y="509"/>
                      </a:lnTo>
                      <a:lnTo>
                        <a:pt x="318" y="506"/>
                      </a:lnTo>
                      <a:lnTo>
                        <a:pt x="301" y="501"/>
                      </a:lnTo>
                      <a:lnTo>
                        <a:pt x="281" y="497"/>
                      </a:lnTo>
                      <a:lnTo>
                        <a:pt x="257" y="493"/>
                      </a:lnTo>
                      <a:lnTo>
                        <a:pt x="234" y="488"/>
                      </a:lnTo>
                      <a:lnTo>
                        <a:pt x="208" y="483"/>
                      </a:lnTo>
                      <a:lnTo>
                        <a:pt x="182" y="478"/>
                      </a:lnTo>
                      <a:lnTo>
                        <a:pt x="156" y="473"/>
                      </a:lnTo>
                      <a:lnTo>
                        <a:pt x="131" y="468"/>
                      </a:lnTo>
                      <a:lnTo>
                        <a:pt x="105" y="463"/>
                      </a:lnTo>
                      <a:lnTo>
                        <a:pt x="81" y="459"/>
                      </a:lnTo>
                      <a:lnTo>
                        <a:pt x="60" y="455"/>
                      </a:lnTo>
                      <a:lnTo>
                        <a:pt x="41" y="450"/>
                      </a:lnTo>
                      <a:lnTo>
                        <a:pt x="24" y="448"/>
                      </a:lnTo>
                      <a:lnTo>
                        <a:pt x="10" y="445"/>
                      </a:lnTo>
                      <a:lnTo>
                        <a:pt x="0" y="4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093" name="Freeform 21"/>
                <p:cNvSpPr>
                  <a:spLocks/>
                </p:cNvSpPr>
                <p:nvPr/>
              </p:nvSpPr>
              <p:spPr bwMode="auto">
                <a:xfrm>
                  <a:off x="3934" y="2050"/>
                  <a:ext cx="132" cy="92"/>
                </a:xfrm>
                <a:custGeom>
                  <a:avLst/>
                  <a:gdLst>
                    <a:gd name="T0" fmla="*/ 0 w 132"/>
                    <a:gd name="T1" fmla="*/ 92 h 92"/>
                    <a:gd name="T2" fmla="*/ 58 w 132"/>
                    <a:gd name="T3" fmla="*/ 0 h 92"/>
                    <a:gd name="T4" fmla="*/ 66 w 132"/>
                    <a:gd name="T5" fmla="*/ 0 h 92"/>
                    <a:gd name="T6" fmla="*/ 76 w 132"/>
                    <a:gd name="T7" fmla="*/ 0 h 92"/>
                    <a:gd name="T8" fmla="*/ 88 w 132"/>
                    <a:gd name="T9" fmla="*/ 0 h 92"/>
                    <a:gd name="T10" fmla="*/ 99 w 132"/>
                    <a:gd name="T11" fmla="*/ 2 h 92"/>
                    <a:gd name="T12" fmla="*/ 109 w 132"/>
                    <a:gd name="T13" fmla="*/ 3 h 92"/>
                    <a:gd name="T14" fmla="*/ 119 w 132"/>
                    <a:gd name="T15" fmla="*/ 4 h 92"/>
                    <a:gd name="T16" fmla="*/ 126 w 132"/>
                    <a:gd name="T17" fmla="*/ 5 h 92"/>
                    <a:gd name="T18" fmla="*/ 132 w 132"/>
                    <a:gd name="T19" fmla="*/ 5 h 92"/>
                    <a:gd name="T20" fmla="*/ 122 w 132"/>
                    <a:gd name="T21" fmla="*/ 12 h 92"/>
                    <a:gd name="T22" fmla="*/ 107 w 132"/>
                    <a:gd name="T23" fmla="*/ 22 h 92"/>
                    <a:gd name="T24" fmla="*/ 87 w 132"/>
                    <a:gd name="T25" fmla="*/ 34 h 92"/>
                    <a:gd name="T26" fmla="*/ 66 w 132"/>
                    <a:gd name="T27" fmla="*/ 48 h 92"/>
                    <a:gd name="T28" fmla="*/ 45 w 132"/>
                    <a:gd name="T29" fmla="*/ 61 h 92"/>
                    <a:gd name="T30" fmla="*/ 25 w 132"/>
                    <a:gd name="T31" fmla="*/ 73 h 92"/>
                    <a:gd name="T32" fmla="*/ 10 w 132"/>
                    <a:gd name="T33" fmla="*/ 84 h 92"/>
                    <a:gd name="T34" fmla="*/ 0 w 132"/>
                    <a:gd name="T35" fmla="*/ 92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32" h="92">
                      <a:moveTo>
                        <a:pt x="0" y="92"/>
                      </a:moveTo>
                      <a:lnTo>
                        <a:pt x="58" y="0"/>
                      </a:lnTo>
                      <a:lnTo>
                        <a:pt x="66" y="0"/>
                      </a:lnTo>
                      <a:lnTo>
                        <a:pt x="76" y="0"/>
                      </a:lnTo>
                      <a:lnTo>
                        <a:pt x="88" y="0"/>
                      </a:lnTo>
                      <a:lnTo>
                        <a:pt x="99" y="2"/>
                      </a:lnTo>
                      <a:lnTo>
                        <a:pt x="109" y="3"/>
                      </a:lnTo>
                      <a:lnTo>
                        <a:pt x="119" y="4"/>
                      </a:lnTo>
                      <a:lnTo>
                        <a:pt x="126" y="5"/>
                      </a:lnTo>
                      <a:lnTo>
                        <a:pt x="132" y="5"/>
                      </a:lnTo>
                      <a:lnTo>
                        <a:pt x="122" y="12"/>
                      </a:lnTo>
                      <a:lnTo>
                        <a:pt x="107" y="22"/>
                      </a:lnTo>
                      <a:lnTo>
                        <a:pt x="87" y="34"/>
                      </a:lnTo>
                      <a:lnTo>
                        <a:pt x="66" y="48"/>
                      </a:lnTo>
                      <a:lnTo>
                        <a:pt x="45" y="61"/>
                      </a:lnTo>
                      <a:lnTo>
                        <a:pt x="25" y="73"/>
                      </a:lnTo>
                      <a:lnTo>
                        <a:pt x="10" y="84"/>
                      </a:lnTo>
                      <a:lnTo>
                        <a:pt x="0" y="9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094" name="Freeform 22"/>
                <p:cNvSpPr>
                  <a:spLocks/>
                </p:cNvSpPr>
                <p:nvPr/>
              </p:nvSpPr>
              <p:spPr bwMode="auto">
                <a:xfrm>
                  <a:off x="3204" y="2304"/>
                  <a:ext cx="456" cy="242"/>
                </a:xfrm>
                <a:custGeom>
                  <a:avLst/>
                  <a:gdLst>
                    <a:gd name="T0" fmla="*/ 0 w 456"/>
                    <a:gd name="T1" fmla="*/ 147 h 242"/>
                    <a:gd name="T2" fmla="*/ 456 w 456"/>
                    <a:gd name="T3" fmla="*/ 0 h 242"/>
                    <a:gd name="T4" fmla="*/ 451 w 456"/>
                    <a:gd name="T5" fmla="*/ 222 h 242"/>
                    <a:gd name="T6" fmla="*/ 409 w 456"/>
                    <a:gd name="T7" fmla="*/ 242 h 242"/>
                    <a:gd name="T8" fmla="*/ 0 w 456"/>
                    <a:gd name="T9" fmla="*/ 147 h 2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6" h="242">
                      <a:moveTo>
                        <a:pt x="0" y="147"/>
                      </a:moveTo>
                      <a:lnTo>
                        <a:pt x="456" y="0"/>
                      </a:lnTo>
                      <a:lnTo>
                        <a:pt x="451" y="222"/>
                      </a:lnTo>
                      <a:lnTo>
                        <a:pt x="409" y="242"/>
                      </a:lnTo>
                      <a:lnTo>
                        <a:pt x="0" y="147"/>
                      </a:lnTo>
                      <a:close/>
                    </a:path>
                  </a:pathLst>
                </a:custGeom>
                <a:solidFill>
                  <a:srgbClr val="7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095" name="Freeform 23"/>
                <p:cNvSpPr>
                  <a:spLocks/>
                </p:cNvSpPr>
                <p:nvPr/>
              </p:nvSpPr>
              <p:spPr bwMode="auto">
                <a:xfrm>
                  <a:off x="3845" y="2389"/>
                  <a:ext cx="78" cy="26"/>
                </a:xfrm>
                <a:custGeom>
                  <a:avLst/>
                  <a:gdLst>
                    <a:gd name="T0" fmla="*/ 49 w 78"/>
                    <a:gd name="T1" fmla="*/ 26 h 26"/>
                    <a:gd name="T2" fmla="*/ 78 w 78"/>
                    <a:gd name="T3" fmla="*/ 13 h 26"/>
                    <a:gd name="T4" fmla="*/ 69 w 78"/>
                    <a:gd name="T5" fmla="*/ 11 h 26"/>
                    <a:gd name="T6" fmla="*/ 58 w 78"/>
                    <a:gd name="T7" fmla="*/ 8 h 26"/>
                    <a:gd name="T8" fmla="*/ 46 w 78"/>
                    <a:gd name="T9" fmla="*/ 5 h 26"/>
                    <a:gd name="T10" fmla="*/ 33 w 78"/>
                    <a:gd name="T11" fmla="*/ 3 h 26"/>
                    <a:gd name="T12" fmla="*/ 23 w 78"/>
                    <a:gd name="T13" fmla="*/ 1 h 26"/>
                    <a:gd name="T14" fmla="*/ 13 w 78"/>
                    <a:gd name="T15" fmla="*/ 0 h 26"/>
                    <a:gd name="T16" fmla="*/ 5 w 78"/>
                    <a:gd name="T17" fmla="*/ 1 h 26"/>
                    <a:gd name="T18" fmla="*/ 1 w 78"/>
                    <a:gd name="T19" fmla="*/ 4 h 26"/>
                    <a:gd name="T20" fmla="*/ 0 w 78"/>
                    <a:gd name="T21" fmla="*/ 7 h 26"/>
                    <a:gd name="T22" fmla="*/ 2 w 78"/>
                    <a:gd name="T23" fmla="*/ 11 h 26"/>
                    <a:gd name="T24" fmla="*/ 7 w 78"/>
                    <a:gd name="T25" fmla="*/ 14 h 26"/>
                    <a:gd name="T26" fmla="*/ 13 w 78"/>
                    <a:gd name="T27" fmla="*/ 16 h 26"/>
                    <a:gd name="T28" fmla="*/ 20 w 78"/>
                    <a:gd name="T29" fmla="*/ 18 h 26"/>
                    <a:gd name="T30" fmla="*/ 29 w 78"/>
                    <a:gd name="T31" fmla="*/ 21 h 26"/>
                    <a:gd name="T32" fmla="*/ 39 w 78"/>
                    <a:gd name="T33" fmla="*/ 24 h 26"/>
                    <a:gd name="T34" fmla="*/ 49 w 78"/>
                    <a:gd name="T35" fmla="*/ 26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8" h="26">
                      <a:moveTo>
                        <a:pt x="49" y="26"/>
                      </a:moveTo>
                      <a:lnTo>
                        <a:pt x="78" y="13"/>
                      </a:lnTo>
                      <a:lnTo>
                        <a:pt x="69" y="11"/>
                      </a:lnTo>
                      <a:lnTo>
                        <a:pt x="58" y="8"/>
                      </a:lnTo>
                      <a:lnTo>
                        <a:pt x="46" y="5"/>
                      </a:lnTo>
                      <a:lnTo>
                        <a:pt x="33" y="3"/>
                      </a:lnTo>
                      <a:lnTo>
                        <a:pt x="23" y="1"/>
                      </a:lnTo>
                      <a:lnTo>
                        <a:pt x="13" y="0"/>
                      </a:lnTo>
                      <a:lnTo>
                        <a:pt x="5" y="1"/>
                      </a:lnTo>
                      <a:lnTo>
                        <a:pt x="1" y="4"/>
                      </a:lnTo>
                      <a:lnTo>
                        <a:pt x="0" y="7"/>
                      </a:lnTo>
                      <a:lnTo>
                        <a:pt x="2" y="11"/>
                      </a:lnTo>
                      <a:lnTo>
                        <a:pt x="7" y="14"/>
                      </a:lnTo>
                      <a:lnTo>
                        <a:pt x="13" y="16"/>
                      </a:lnTo>
                      <a:lnTo>
                        <a:pt x="20" y="18"/>
                      </a:lnTo>
                      <a:lnTo>
                        <a:pt x="29" y="21"/>
                      </a:lnTo>
                      <a:lnTo>
                        <a:pt x="39" y="24"/>
                      </a:lnTo>
                      <a:lnTo>
                        <a:pt x="49" y="26"/>
                      </a:lnTo>
                      <a:close/>
                    </a:path>
                  </a:pathLst>
                </a:custGeom>
                <a:solidFill>
                  <a:srgbClr val="B2561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096" name="Freeform 24"/>
                <p:cNvSpPr>
                  <a:spLocks/>
                </p:cNvSpPr>
                <p:nvPr/>
              </p:nvSpPr>
              <p:spPr bwMode="auto">
                <a:xfrm>
                  <a:off x="3693" y="2302"/>
                  <a:ext cx="325" cy="206"/>
                </a:xfrm>
                <a:custGeom>
                  <a:avLst/>
                  <a:gdLst>
                    <a:gd name="T0" fmla="*/ 262 w 325"/>
                    <a:gd name="T1" fmla="*/ 83 h 206"/>
                    <a:gd name="T2" fmla="*/ 325 w 325"/>
                    <a:gd name="T3" fmla="*/ 55 h 206"/>
                    <a:gd name="T4" fmla="*/ 3 w 325"/>
                    <a:gd name="T5" fmla="*/ 0 h 206"/>
                    <a:gd name="T6" fmla="*/ 0 w 325"/>
                    <a:gd name="T7" fmla="*/ 206 h 206"/>
                    <a:gd name="T8" fmla="*/ 179 w 325"/>
                    <a:gd name="T9" fmla="*/ 123 h 206"/>
                    <a:gd name="T10" fmla="*/ 166 w 325"/>
                    <a:gd name="T11" fmla="*/ 119 h 206"/>
                    <a:gd name="T12" fmla="*/ 153 w 325"/>
                    <a:gd name="T13" fmla="*/ 116 h 206"/>
                    <a:gd name="T14" fmla="*/ 141 w 325"/>
                    <a:gd name="T15" fmla="*/ 112 h 206"/>
                    <a:gd name="T16" fmla="*/ 132 w 325"/>
                    <a:gd name="T17" fmla="*/ 106 h 206"/>
                    <a:gd name="T18" fmla="*/ 123 w 325"/>
                    <a:gd name="T19" fmla="*/ 101 h 206"/>
                    <a:gd name="T20" fmla="*/ 119 w 325"/>
                    <a:gd name="T21" fmla="*/ 94 h 206"/>
                    <a:gd name="T22" fmla="*/ 118 w 325"/>
                    <a:gd name="T23" fmla="*/ 87 h 206"/>
                    <a:gd name="T24" fmla="*/ 121 w 325"/>
                    <a:gd name="T25" fmla="*/ 78 h 206"/>
                    <a:gd name="T26" fmla="*/ 130 w 325"/>
                    <a:gd name="T27" fmla="*/ 70 h 206"/>
                    <a:gd name="T28" fmla="*/ 145 w 325"/>
                    <a:gd name="T29" fmla="*/ 67 h 206"/>
                    <a:gd name="T30" fmla="*/ 164 w 325"/>
                    <a:gd name="T31" fmla="*/ 67 h 206"/>
                    <a:gd name="T32" fmla="*/ 185 w 325"/>
                    <a:gd name="T33" fmla="*/ 69 h 206"/>
                    <a:gd name="T34" fmla="*/ 207 w 325"/>
                    <a:gd name="T35" fmla="*/ 72 h 206"/>
                    <a:gd name="T36" fmla="*/ 228 w 325"/>
                    <a:gd name="T37" fmla="*/ 77 h 206"/>
                    <a:gd name="T38" fmla="*/ 247 w 325"/>
                    <a:gd name="T39" fmla="*/ 81 h 206"/>
                    <a:gd name="T40" fmla="*/ 262 w 325"/>
                    <a:gd name="T41" fmla="*/ 83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25" h="206">
                      <a:moveTo>
                        <a:pt x="262" y="83"/>
                      </a:moveTo>
                      <a:lnTo>
                        <a:pt x="325" y="55"/>
                      </a:lnTo>
                      <a:lnTo>
                        <a:pt x="3" y="0"/>
                      </a:lnTo>
                      <a:lnTo>
                        <a:pt x="0" y="206"/>
                      </a:lnTo>
                      <a:lnTo>
                        <a:pt x="179" y="123"/>
                      </a:lnTo>
                      <a:lnTo>
                        <a:pt x="166" y="119"/>
                      </a:lnTo>
                      <a:lnTo>
                        <a:pt x="153" y="116"/>
                      </a:lnTo>
                      <a:lnTo>
                        <a:pt x="141" y="112"/>
                      </a:lnTo>
                      <a:lnTo>
                        <a:pt x="132" y="106"/>
                      </a:lnTo>
                      <a:lnTo>
                        <a:pt x="123" y="101"/>
                      </a:lnTo>
                      <a:lnTo>
                        <a:pt x="119" y="94"/>
                      </a:lnTo>
                      <a:lnTo>
                        <a:pt x="118" y="87"/>
                      </a:lnTo>
                      <a:lnTo>
                        <a:pt x="121" y="78"/>
                      </a:lnTo>
                      <a:lnTo>
                        <a:pt x="130" y="70"/>
                      </a:lnTo>
                      <a:lnTo>
                        <a:pt x="145" y="67"/>
                      </a:lnTo>
                      <a:lnTo>
                        <a:pt x="164" y="67"/>
                      </a:lnTo>
                      <a:lnTo>
                        <a:pt x="185" y="69"/>
                      </a:lnTo>
                      <a:lnTo>
                        <a:pt x="207" y="72"/>
                      </a:lnTo>
                      <a:lnTo>
                        <a:pt x="228" y="77"/>
                      </a:lnTo>
                      <a:lnTo>
                        <a:pt x="247" y="81"/>
                      </a:lnTo>
                      <a:lnTo>
                        <a:pt x="262" y="83"/>
                      </a:lnTo>
                      <a:close/>
                    </a:path>
                  </a:pathLst>
                </a:custGeom>
                <a:solidFill>
                  <a:srgbClr val="7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097" name="Freeform 25"/>
                <p:cNvSpPr>
                  <a:spLocks/>
                </p:cNvSpPr>
                <p:nvPr/>
              </p:nvSpPr>
              <p:spPr bwMode="auto">
                <a:xfrm>
                  <a:off x="3045" y="1993"/>
                  <a:ext cx="721" cy="524"/>
                </a:xfrm>
                <a:custGeom>
                  <a:avLst/>
                  <a:gdLst>
                    <a:gd name="T0" fmla="*/ 707 w 721"/>
                    <a:gd name="T1" fmla="*/ 355 h 524"/>
                    <a:gd name="T2" fmla="*/ 672 w 721"/>
                    <a:gd name="T3" fmla="*/ 309 h 524"/>
                    <a:gd name="T4" fmla="*/ 629 w 721"/>
                    <a:gd name="T5" fmla="*/ 256 h 524"/>
                    <a:gd name="T6" fmla="*/ 579 w 721"/>
                    <a:gd name="T7" fmla="*/ 200 h 524"/>
                    <a:gd name="T8" fmla="*/ 527 w 721"/>
                    <a:gd name="T9" fmla="*/ 144 h 524"/>
                    <a:gd name="T10" fmla="*/ 474 w 721"/>
                    <a:gd name="T11" fmla="*/ 92 h 524"/>
                    <a:gd name="T12" fmla="*/ 423 w 721"/>
                    <a:gd name="T13" fmla="*/ 47 h 524"/>
                    <a:gd name="T14" fmla="*/ 376 w 721"/>
                    <a:gd name="T15" fmla="*/ 12 h 524"/>
                    <a:gd name="T16" fmla="*/ 339 w 721"/>
                    <a:gd name="T17" fmla="*/ 2 h 524"/>
                    <a:gd name="T18" fmla="*/ 301 w 721"/>
                    <a:gd name="T19" fmla="*/ 8 h 524"/>
                    <a:gd name="T20" fmla="*/ 254 w 721"/>
                    <a:gd name="T21" fmla="*/ 18 h 524"/>
                    <a:gd name="T22" fmla="*/ 203 w 721"/>
                    <a:gd name="T23" fmla="*/ 29 h 524"/>
                    <a:gd name="T24" fmla="*/ 151 w 721"/>
                    <a:gd name="T25" fmla="*/ 40 h 524"/>
                    <a:gd name="T26" fmla="*/ 100 w 721"/>
                    <a:gd name="T27" fmla="*/ 52 h 524"/>
                    <a:gd name="T28" fmla="*/ 56 w 721"/>
                    <a:gd name="T29" fmla="*/ 62 h 524"/>
                    <a:gd name="T30" fmla="*/ 22 w 721"/>
                    <a:gd name="T31" fmla="*/ 69 h 524"/>
                    <a:gd name="T32" fmla="*/ 99 w 721"/>
                    <a:gd name="T33" fmla="*/ 163 h 524"/>
                    <a:gd name="T34" fmla="*/ 74 w 721"/>
                    <a:gd name="T35" fmla="*/ 171 h 524"/>
                    <a:gd name="T36" fmla="*/ 48 w 721"/>
                    <a:gd name="T37" fmla="*/ 178 h 524"/>
                    <a:gd name="T38" fmla="*/ 23 w 721"/>
                    <a:gd name="T39" fmla="*/ 187 h 524"/>
                    <a:gd name="T40" fmla="*/ 0 w 721"/>
                    <a:gd name="T41" fmla="*/ 197 h 524"/>
                    <a:gd name="T42" fmla="*/ 17 w 721"/>
                    <a:gd name="T43" fmla="*/ 217 h 524"/>
                    <a:gd name="T44" fmla="*/ 42 w 721"/>
                    <a:gd name="T45" fmla="*/ 234 h 524"/>
                    <a:gd name="T46" fmla="*/ 73 w 721"/>
                    <a:gd name="T47" fmla="*/ 248 h 524"/>
                    <a:gd name="T48" fmla="*/ 107 w 721"/>
                    <a:gd name="T49" fmla="*/ 260 h 524"/>
                    <a:gd name="T50" fmla="*/ 140 w 721"/>
                    <a:gd name="T51" fmla="*/ 271 h 524"/>
                    <a:gd name="T52" fmla="*/ 172 w 721"/>
                    <a:gd name="T53" fmla="*/ 283 h 524"/>
                    <a:gd name="T54" fmla="*/ 200 w 721"/>
                    <a:gd name="T55" fmla="*/ 294 h 524"/>
                    <a:gd name="T56" fmla="*/ 220 w 721"/>
                    <a:gd name="T57" fmla="*/ 310 h 524"/>
                    <a:gd name="T58" fmla="*/ 255 w 721"/>
                    <a:gd name="T59" fmla="*/ 347 h 524"/>
                    <a:gd name="T60" fmla="*/ 300 w 721"/>
                    <a:gd name="T61" fmla="*/ 399 h 524"/>
                    <a:gd name="T62" fmla="*/ 345 w 721"/>
                    <a:gd name="T63" fmla="*/ 460 h 524"/>
                    <a:gd name="T64" fmla="*/ 382 w 721"/>
                    <a:gd name="T65" fmla="*/ 524 h 524"/>
                    <a:gd name="T66" fmla="*/ 416 w 721"/>
                    <a:gd name="T67" fmla="*/ 509 h 524"/>
                    <a:gd name="T68" fmla="*/ 459 w 721"/>
                    <a:gd name="T69" fmla="*/ 489 h 524"/>
                    <a:gd name="T70" fmla="*/ 508 w 721"/>
                    <a:gd name="T71" fmla="*/ 466 h 524"/>
                    <a:gd name="T72" fmla="*/ 558 w 721"/>
                    <a:gd name="T73" fmla="*/ 442 h 524"/>
                    <a:gd name="T74" fmla="*/ 608 w 721"/>
                    <a:gd name="T75" fmla="*/ 421 h 524"/>
                    <a:gd name="T76" fmla="*/ 653 w 721"/>
                    <a:gd name="T77" fmla="*/ 400 h 524"/>
                    <a:gd name="T78" fmla="*/ 693 w 721"/>
                    <a:gd name="T79" fmla="*/ 385 h 524"/>
                    <a:gd name="T80" fmla="*/ 721 w 721"/>
                    <a:gd name="T81" fmla="*/ 375 h 5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21" h="524">
                      <a:moveTo>
                        <a:pt x="721" y="375"/>
                      </a:moveTo>
                      <a:lnTo>
                        <a:pt x="707" y="355"/>
                      </a:lnTo>
                      <a:lnTo>
                        <a:pt x="691" y="334"/>
                      </a:lnTo>
                      <a:lnTo>
                        <a:pt x="672" y="309"/>
                      </a:lnTo>
                      <a:lnTo>
                        <a:pt x="651" y="284"/>
                      </a:lnTo>
                      <a:lnTo>
                        <a:pt x="629" y="256"/>
                      </a:lnTo>
                      <a:lnTo>
                        <a:pt x="604" y="228"/>
                      </a:lnTo>
                      <a:lnTo>
                        <a:pt x="579" y="200"/>
                      </a:lnTo>
                      <a:lnTo>
                        <a:pt x="554" y="172"/>
                      </a:lnTo>
                      <a:lnTo>
                        <a:pt x="527" y="144"/>
                      </a:lnTo>
                      <a:lnTo>
                        <a:pt x="500" y="117"/>
                      </a:lnTo>
                      <a:lnTo>
                        <a:pt x="474" y="92"/>
                      </a:lnTo>
                      <a:lnTo>
                        <a:pt x="448" y="68"/>
                      </a:lnTo>
                      <a:lnTo>
                        <a:pt x="423" y="47"/>
                      </a:lnTo>
                      <a:lnTo>
                        <a:pt x="398" y="28"/>
                      </a:lnTo>
                      <a:lnTo>
                        <a:pt x="376" y="12"/>
                      </a:lnTo>
                      <a:lnTo>
                        <a:pt x="354" y="0"/>
                      </a:lnTo>
                      <a:lnTo>
                        <a:pt x="339" y="2"/>
                      </a:lnTo>
                      <a:lnTo>
                        <a:pt x="321" y="5"/>
                      </a:lnTo>
                      <a:lnTo>
                        <a:pt x="301" y="8"/>
                      </a:lnTo>
                      <a:lnTo>
                        <a:pt x="278" y="14"/>
                      </a:lnTo>
                      <a:lnTo>
                        <a:pt x="254" y="18"/>
                      </a:lnTo>
                      <a:lnTo>
                        <a:pt x="229" y="24"/>
                      </a:lnTo>
                      <a:lnTo>
                        <a:pt x="203" y="29"/>
                      </a:lnTo>
                      <a:lnTo>
                        <a:pt x="176" y="35"/>
                      </a:lnTo>
                      <a:lnTo>
                        <a:pt x="151" y="40"/>
                      </a:lnTo>
                      <a:lnTo>
                        <a:pt x="125" y="47"/>
                      </a:lnTo>
                      <a:lnTo>
                        <a:pt x="100" y="52"/>
                      </a:lnTo>
                      <a:lnTo>
                        <a:pt x="78" y="56"/>
                      </a:lnTo>
                      <a:lnTo>
                        <a:pt x="56" y="62"/>
                      </a:lnTo>
                      <a:lnTo>
                        <a:pt x="38" y="65"/>
                      </a:lnTo>
                      <a:lnTo>
                        <a:pt x="22" y="69"/>
                      </a:lnTo>
                      <a:lnTo>
                        <a:pt x="9" y="72"/>
                      </a:lnTo>
                      <a:lnTo>
                        <a:pt x="99" y="163"/>
                      </a:lnTo>
                      <a:lnTo>
                        <a:pt x="86" y="166"/>
                      </a:lnTo>
                      <a:lnTo>
                        <a:pt x="74" y="171"/>
                      </a:lnTo>
                      <a:lnTo>
                        <a:pt x="61" y="174"/>
                      </a:lnTo>
                      <a:lnTo>
                        <a:pt x="48" y="178"/>
                      </a:lnTo>
                      <a:lnTo>
                        <a:pt x="35" y="182"/>
                      </a:lnTo>
                      <a:lnTo>
                        <a:pt x="23" y="187"/>
                      </a:lnTo>
                      <a:lnTo>
                        <a:pt x="10" y="191"/>
                      </a:lnTo>
                      <a:lnTo>
                        <a:pt x="0" y="197"/>
                      </a:lnTo>
                      <a:lnTo>
                        <a:pt x="7" y="207"/>
                      </a:lnTo>
                      <a:lnTo>
                        <a:pt x="17" y="217"/>
                      </a:lnTo>
                      <a:lnTo>
                        <a:pt x="29" y="226"/>
                      </a:lnTo>
                      <a:lnTo>
                        <a:pt x="42" y="234"/>
                      </a:lnTo>
                      <a:lnTo>
                        <a:pt x="56" y="240"/>
                      </a:lnTo>
                      <a:lnTo>
                        <a:pt x="73" y="248"/>
                      </a:lnTo>
                      <a:lnTo>
                        <a:pt x="90" y="253"/>
                      </a:lnTo>
                      <a:lnTo>
                        <a:pt x="107" y="260"/>
                      </a:lnTo>
                      <a:lnTo>
                        <a:pt x="124" y="265"/>
                      </a:lnTo>
                      <a:lnTo>
                        <a:pt x="140" y="271"/>
                      </a:lnTo>
                      <a:lnTo>
                        <a:pt x="157" y="276"/>
                      </a:lnTo>
                      <a:lnTo>
                        <a:pt x="172" y="283"/>
                      </a:lnTo>
                      <a:lnTo>
                        <a:pt x="187" y="288"/>
                      </a:lnTo>
                      <a:lnTo>
                        <a:pt x="200" y="294"/>
                      </a:lnTo>
                      <a:lnTo>
                        <a:pt x="211" y="302"/>
                      </a:lnTo>
                      <a:lnTo>
                        <a:pt x="220" y="310"/>
                      </a:lnTo>
                      <a:lnTo>
                        <a:pt x="235" y="326"/>
                      </a:lnTo>
                      <a:lnTo>
                        <a:pt x="255" y="347"/>
                      </a:lnTo>
                      <a:lnTo>
                        <a:pt x="277" y="371"/>
                      </a:lnTo>
                      <a:lnTo>
                        <a:pt x="300" y="399"/>
                      </a:lnTo>
                      <a:lnTo>
                        <a:pt x="323" y="428"/>
                      </a:lnTo>
                      <a:lnTo>
                        <a:pt x="345" y="460"/>
                      </a:lnTo>
                      <a:lnTo>
                        <a:pt x="365" y="491"/>
                      </a:lnTo>
                      <a:lnTo>
                        <a:pt x="382" y="524"/>
                      </a:lnTo>
                      <a:lnTo>
                        <a:pt x="398" y="517"/>
                      </a:lnTo>
                      <a:lnTo>
                        <a:pt x="416" y="509"/>
                      </a:lnTo>
                      <a:lnTo>
                        <a:pt x="437" y="499"/>
                      </a:lnTo>
                      <a:lnTo>
                        <a:pt x="459" y="489"/>
                      </a:lnTo>
                      <a:lnTo>
                        <a:pt x="483" y="478"/>
                      </a:lnTo>
                      <a:lnTo>
                        <a:pt x="508" y="466"/>
                      </a:lnTo>
                      <a:lnTo>
                        <a:pt x="532" y="454"/>
                      </a:lnTo>
                      <a:lnTo>
                        <a:pt x="558" y="442"/>
                      </a:lnTo>
                      <a:lnTo>
                        <a:pt x="584" y="432"/>
                      </a:lnTo>
                      <a:lnTo>
                        <a:pt x="608" y="421"/>
                      </a:lnTo>
                      <a:lnTo>
                        <a:pt x="632" y="410"/>
                      </a:lnTo>
                      <a:lnTo>
                        <a:pt x="653" y="400"/>
                      </a:lnTo>
                      <a:lnTo>
                        <a:pt x="674" y="392"/>
                      </a:lnTo>
                      <a:lnTo>
                        <a:pt x="693" y="385"/>
                      </a:lnTo>
                      <a:lnTo>
                        <a:pt x="708" y="379"/>
                      </a:lnTo>
                      <a:lnTo>
                        <a:pt x="721" y="3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098" name="Freeform 26"/>
                <p:cNvSpPr>
                  <a:spLocks/>
                </p:cNvSpPr>
                <p:nvPr/>
              </p:nvSpPr>
              <p:spPr bwMode="auto">
                <a:xfrm>
                  <a:off x="3126" y="2032"/>
                  <a:ext cx="591" cy="446"/>
                </a:xfrm>
                <a:custGeom>
                  <a:avLst/>
                  <a:gdLst>
                    <a:gd name="T0" fmla="*/ 591 w 591"/>
                    <a:gd name="T1" fmla="*/ 319 h 446"/>
                    <a:gd name="T2" fmla="*/ 582 w 591"/>
                    <a:gd name="T3" fmla="*/ 308 h 446"/>
                    <a:gd name="T4" fmla="*/ 571 w 591"/>
                    <a:gd name="T5" fmla="*/ 294 h 446"/>
                    <a:gd name="T6" fmla="*/ 556 w 591"/>
                    <a:gd name="T7" fmla="*/ 276 h 446"/>
                    <a:gd name="T8" fmla="*/ 539 w 591"/>
                    <a:gd name="T9" fmla="*/ 255 h 446"/>
                    <a:gd name="T10" fmla="*/ 520 w 591"/>
                    <a:gd name="T11" fmla="*/ 234 h 446"/>
                    <a:gd name="T12" fmla="*/ 498 w 591"/>
                    <a:gd name="T13" fmla="*/ 210 h 446"/>
                    <a:gd name="T14" fmla="*/ 476 w 591"/>
                    <a:gd name="T15" fmla="*/ 185 h 446"/>
                    <a:gd name="T16" fmla="*/ 452 w 591"/>
                    <a:gd name="T17" fmla="*/ 159 h 446"/>
                    <a:gd name="T18" fmla="*/ 428 w 591"/>
                    <a:gd name="T19" fmla="*/ 134 h 446"/>
                    <a:gd name="T20" fmla="*/ 402 w 591"/>
                    <a:gd name="T21" fmla="*/ 109 h 446"/>
                    <a:gd name="T22" fmla="*/ 377 w 591"/>
                    <a:gd name="T23" fmla="*/ 85 h 446"/>
                    <a:gd name="T24" fmla="*/ 353 w 591"/>
                    <a:gd name="T25" fmla="*/ 62 h 446"/>
                    <a:gd name="T26" fmla="*/ 328 w 591"/>
                    <a:gd name="T27" fmla="*/ 42 h 446"/>
                    <a:gd name="T28" fmla="*/ 305 w 591"/>
                    <a:gd name="T29" fmla="*/ 25 h 446"/>
                    <a:gd name="T30" fmla="*/ 283 w 591"/>
                    <a:gd name="T31" fmla="*/ 11 h 446"/>
                    <a:gd name="T32" fmla="*/ 264 w 591"/>
                    <a:gd name="T33" fmla="*/ 0 h 446"/>
                    <a:gd name="T34" fmla="*/ 0 w 591"/>
                    <a:gd name="T35" fmla="*/ 52 h 446"/>
                    <a:gd name="T36" fmla="*/ 11 w 591"/>
                    <a:gd name="T37" fmla="*/ 63 h 446"/>
                    <a:gd name="T38" fmla="*/ 26 w 591"/>
                    <a:gd name="T39" fmla="*/ 78 h 446"/>
                    <a:gd name="T40" fmla="*/ 43 w 591"/>
                    <a:gd name="T41" fmla="*/ 97 h 446"/>
                    <a:gd name="T42" fmla="*/ 62 w 591"/>
                    <a:gd name="T43" fmla="*/ 117 h 446"/>
                    <a:gd name="T44" fmla="*/ 84 w 591"/>
                    <a:gd name="T45" fmla="*/ 142 h 446"/>
                    <a:gd name="T46" fmla="*/ 107 w 591"/>
                    <a:gd name="T47" fmla="*/ 168 h 446"/>
                    <a:gd name="T48" fmla="*/ 131 w 591"/>
                    <a:gd name="T49" fmla="*/ 197 h 446"/>
                    <a:gd name="T50" fmla="*/ 155 w 591"/>
                    <a:gd name="T51" fmla="*/ 226 h 446"/>
                    <a:gd name="T52" fmla="*/ 180 w 591"/>
                    <a:gd name="T53" fmla="*/ 255 h 446"/>
                    <a:gd name="T54" fmla="*/ 205 w 591"/>
                    <a:gd name="T55" fmla="*/ 286 h 446"/>
                    <a:gd name="T56" fmla="*/ 227 w 591"/>
                    <a:gd name="T57" fmla="*/ 316 h 446"/>
                    <a:gd name="T58" fmla="*/ 250 w 591"/>
                    <a:gd name="T59" fmla="*/ 346 h 446"/>
                    <a:gd name="T60" fmla="*/ 269 w 591"/>
                    <a:gd name="T61" fmla="*/ 373 h 446"/>
                    <a:gd name="T62" fmla="*/ 287 w 591"/>
                    <a:gd name="T63" fmla="*/ 400 h 446"/>
                    <a:gd name="T64" fmla="*/ 301 w 591"/>
                    <a:gd name="T65" fmla="*/ 424 h 446"/>
                    <a:gd name="T66" fmla="*/ 313 w 591"/>
                    <a:gd name="T67" fmla="*/ 446 h 446"/>
                    <a:gd name="T68" fmla="*/ 325 w 591"/>
                    <a:gd name="T69" fmla="*/ 440 h 446"/>
                    <a:gd name="T70" fmla="*/ 340 w 591"/>
                    <a:gd name="T71" fmla="*/ 433 h 446"/>
                    <a:gd name="T72" fmla="*/ 357 w 591"/>
                    <a:gd name="T73" fmla="*/ 425 h 446"/>
                    <a:gd name="T74" fmla="*/ 375 w 591"/>
                    <a:gd name="T75" fmla="*/ 416 h 446"/>
                    <a:gd name="T76" fmla="*/ 395 w 591"/>
                    <a:gd name="T77" fmla="*/ 407 h 446"/>
                    <a:gd name="T78" fmla="*/ 417 w 591"/>
                    <a:gd name="T79" fmla="*/ 397 h 446"/>
                    <a:gd name="T80" fmla="*/ 438 w 591"/>
                    <a:gd name="T81" fmla="*/ 387 h 446"/>
                    <a:gd name="T82" fmla="*/ 460 w 591"/>
                    <a:gd name="T83" fmla="*/ 377 h 446"/>
                    <a:gd name="T84" fmla="*/ 481 w 591"/>
                    <a:gd name="T85" fmla="*/ 368 h 446"/>
                    <a:gd name="T86" fmla="*/ 503 w 591"/>
                    <a:gd name="T87" fmla="*/ 358 h 446"/>
                    <a:gd name="T88" fmla="*/ 522 w 591"/>
                    <a:gd name="T89" fmla="*/ 349 h 446"/>
                    <a:gd name="T90" fmla="*/ 540 w 591"/>
                    <a:gd name="T91" fmla="*/ 341 h 446"/>
                    <a:gd name="T92" fmla="*/ 556 w 591"/>
                    <a:gd name="T93" fmla="*/ 334 h 446"/>
                    <a:gd name="T94" fmla="*/ 571 w 591"/>
                    <a:gd name="T95" fmla="*/ 327 h 446"/>
                    <a:gd name="T96" fmla="*/ 582 w 591"/>
                    <a:gd name="T97" fmla="*/ 322 h 446"/>
                    <a:gd name="T98" fmla="*/ 591 w 591"/>
                    <a:gd name="T99" fmla="*/ 319 h 4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591" h="446">
                      <a:moveTo>
                        <a:pt x="591" y="319"/>
                      </a:moveTo>
                      <a:lnTo>
                        <a:pt x="582" y="308"/>
                      </a:lnTo>
                      <a:lnTo>
                        <a:pt x="571" y="294"/>
                      </a:lnTo>
                      <a:lnTo>
                        <a:pt x="556" y="276"/>
                      </a:lnTo>
                      <a:lnTo>
                        <a:pt x="539" y="255"/>
                      </a:lnTo>
                      <a:lnTo>
                        <a:pt x="520" y="234"/>
                      </a:lnTo>
                      <a:lnTo>
                        <a:pt x="498" y="210"/>
                      </a:lnTo>
                      <a:lnTo>
                        <a:pt x="476" y="185"/>
                      </a:lnTo>
                      <a:lnTo>
                        <a:pt x="452" y="159"/>
                      </a:lnTo>
                      <a:lnTo>
                        <a:pt x="428" y="134"/>
                      </a:lnTo>
                      <a:lnTo>
                        <a:pt x="402" y="109"/>
                      </a:lnTo>
                      <a:lnTo>
                        <a:pt x="377" y="85"/>
                      </a:lnTo>
                      <a:lnTo>
                        <a:pt x="353" y="62"/>
                      </a:lnTo>
                      <a:lnTo>
                        <a:pt x="328" y="42"/>
                      </a:lnTo>
                      <a:lnTo>
                        <a:pt x="305" y="25"/>
                      </a:lnTo>
                      <a:lnTo>
                        <a:pt x="283" y="11"/>
                      </a:lnTo>
                      <a:lnTo>
                        <a:pt x="264" y="0"/>
                      </a:lnTo>
                      <a:lnTo>
                        <a:pt x="0" y="52"/>
                      </a:lnTo>
                      <a:lnTo>
                        <a:pt x="11" y="63"/>
                      </a:lnTo>
                      <a:lnTo>
                        <a:pt x="26" y="78"/>
                      </a:lnTo>
                      <a:lnTo>
                        <a:pt x="43" y="97"/>
                      </a:lnTo>
                      <a:lnTo>
                        <a:pt x="62" y="117"/>
                      </a:lnTo>
                      <a:lnTo>
                        <a:pt x="84" y="142"/>
                      </a:lnTo>
                      <a:lnTo>
                        <a:pt x="107" y="168"/>
                      </a:lnTo>
                      <a:lnTo>
                        <a:pt x="131" y="197"/>
                      </a:lnTo>
                      <a:lnTo>
                        <a:pt x="155" y="226"/>
                      </a:lnTo>
                      <a:lnTo>
                        <a:pt x="180" y="255"/>
                      </a:lnTo>
                      <a:lnTo>
                        <a:pt x="205" y="286"/>
                      </a:lnTo>
                      <a:lnTo>
                        <a:pt x="227" y="316"/>
                      </a:lnTo>
                      <a:lnTo>
                        <a:pt x="250" y="346"/>
                      </a:lnTo>
                      <a:lnTo>
                        <a:pt x="269" y="373"/>
                      </a:lnTo>
                      <a:lnTo>
                        <a:pt x="287" y="400"/>
                      </a:lnTo>
                      <a:lnTo>
                        <a:pt x="301" y="424"/>
                      </a:lnTo>
                      <a:lnTo>
                        <a:pt x="313" y="446"/>
                      </a:lnTo>
                      <a:lnTo>
                        <a:pt x="325" y="440"/>
                      </a:lnTo>
                      <a:lnTo>
                        <a:pt x="340" y="433"/>
                      </a:lnTo>
                      <a:lnTo>
                        <a:pt x="357" y="425"/>
                      </a:lnTo>
                      <a:lnTo>
                        <a:pt x="375" y="416"/>
                      </a:lnTo>
                      <a:lnTo>
                        <a:pt x="395" y="407"/>
                      </a:lnTo>
                      <a:lnTo>
                        <a:pt x="417" y="397"/>
                      </a:lnTo>
                      <a:lnTo>
                        <a:pt x="438" y="387"/>
                      </a:lnTo>
                      <a:lnTo>
                        <a:pt x="460" y="377"/>
                      </a:lnTo>
                      <a:lnTo>
                        <a:pt x="481" y="368"/>
                      </a:lnTo>
                      <a:lnTo>
                        <a:pt x="503" y="358"/>
                      </a:lnTo>
                      <a:lnTo>
                        <a:pt x="522" y="349"/>
                      </a:lnTo>
                      <a:lnTo>
                        <a:pt x="540" y="341"/>
                      </a:lnTo>
                      <a:lnTo>
                        <a:pt x="556" y="334"/>
                      </a:lnTo>
                      <a:lnTo>
                        <a:pt x="571" y="327"/>
                      </a:lnTo>
                      <a:lnTo>
                        <a:pt x="582" y="322"/>
                      </a:lnTo>
                      <a:lnTo>
                        <a:pt x="591" y="3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099" name="Freeform 27"/>
                <p:cNvSpPr>
                  <a:spLocks/>
                </p:cNvSpPr>
                <p:nvPr/>
              </p:nvSpPr>
              <p:spPr bwMode="auto">
                <a:xfrm>
                  <a:off x="3105" y="2180"/>
                  <a:ext cx="131" cy="67"/>
                </a:xfrm>
                <a:custGeom>
                  <a:avLst/>
                  <a:gdLst>
                    <a:gd name="T0" fmla="*/ 131 w 131"/>
                    <a:gd name="T1" fmla="*/ 67 h 67"/>
                    <a:gd name="T2" fmla="*/ 63 w 131"/>
                    <a:gd name="T3" fmla="*/ 0 h 67"/>
                    <a:gd name="T4" fmla="*/ 55 w 131"/>
                    <a:gd name="T5" fmla="*/ 2 h 67"/>
                    <a:gd name="T6" fmla="*/ 47 w 131"/>
                    <a:gd name="T7" fmla="*/ 4 h 67"/>
                    <a:gd name="T8" fmla="*/ 37 w 131"/>
                    <a:gd name="T9" fmla="*/ 6 h 67"/>
                    <a:gd name="T10" fmla="*/ 28 w 131"/>
                    <a:gd name="T11" fmla="*/ 10 h 67"/>
                    <a:gd name="T12" fmla="*/ 19 w 131"/>
                    <a:gd name="T13" fmla="*/ 13 h 67"/>
                    <a:gd name="T14" fmla="*/ 10 w 131"/>
                    <a:gd name="T15" fmla="*/ 16 h 67"/>
                    <a:gd name="T16" fmla="*/ 4 w 131"/>
                    <a:gd name="T17" fmla="*/ 18 h 67"/>
                    <a:gd name="T18" fmla="*/ 0 w 131"/>
                    <a:gd name="T19" fmla="*/ 19 h 67"/>
                    <a:gd name="T20" fmla="*/ 9 w 131"/>
                    <a:gd name="T21" fmla="*/ 24 h 67"/>
                    <a:gd name="T22" fmla="*/ 24 w 131"/>
                    <a:gd name="T23" fmla="*/ 29 h 67"/>
                    <a:gd name="T24" fmla="*/ 45 w 131"/>
                    <a:gd name="T25" fmla="*/ 37 h 67"/>
                    <a:gd name="T26" fmla="*/ 66 w 131"/>
                    <a:gd name="T27" fmla="*/ 43 h 67"/>
                    <a:gd name="T28" fmla="*/ 86 w 131"/>
                    <a:gd name="T29" fmla="*/ 50 h 67"/>
                    <a:gd name="T30" fmla="*/ 107 w 131"/>
                    <a:gd name="T31" fmla="*/ 57 h 67"/>
                    <a:gd name="T32" fmla="*/ 122 w 131"/>
                    <a:gd name="T33" fmla="*/ 63 h 67"/>
                    <a:gd name="T34" fmla="*/ 131 w 131"/>
                    <a:gd name="T35" fmla="*/ 67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31" h="67">
                      <a:moveTo>
                        <a:pt x="131" y="67"/>
                      </a:moveTo>
                      <a:lnTo>
                        <a:pt x="63" y="0"/>
                      </a:lnTo>
                      <a:lnTo>
                        <a:pt x="55" y="2"/>
                      </a:lnTo>
                      <a:lnTo>
                        <a:pt x="47" y="4"/>
                      </a:lnTo>
                      <a:lnTo>
                        <a:pt x="37" y="6"/>
                      </a:lnTo>
                      <a:lnTo>
                        <a:pt x="28" y="10"/>
                      </a:lnTo>
                      <a:lnTo>
                        <a:pt x="19" y="13"/>
                      </a:lnTo>
                      <a:lnTo>
                        <a:pt x="10" y="16"/>
                      </a:lnTo>
                      <a:lnTo>
                        <a:pt x="4" y="18"/>
                      </a:lnTo>
                      <a:lnTo>
                        <a:pt x="0" y="19"/>
                      </a:lnTo>
                      <a:lnTo>
                        <a:pt x="9" y="24"/>
                      </a:lnTo>
                      <a:lnTo>
                        <a:pt x="24" y="29"/>
                      </a:lnTo>
                      <a:lnTo>
                        <a:pt x="45" y="37"/>
                      </a:lnTo>
                      <a:lnTo>
                        <a:pt x="66" y="43"/>
                      </a:lnTo>
                      <a:lnTo>
                        <a:pt x="86" y="50"/>
                      </a:lnTo>
                      <a:lnTo>
                        <a:pt x="107" y="57"/>
                      </a:lnTo>
                      <a:lnTo>
                        <a:pt x="122" y="63"/>
                      </a:lnTo>
                      <a:lnTo>
                        <a:pt x="131" y="6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00" name="Freeform 28"/>
                <p:cNvSpPr>
                  <a:spLocks/>
                </p:cNvSpPr>
                <p:nvPr/>
              </p:nvSpPr>
              <p:spPr bwMode="auto">
                <a:xfrm>
                  <a:off x="3270" y="2092"/>
                  <a:ext cx="779" cy="472"/>
                </a:xfrm>
                <a:custGeom>
                  <a:avLst/>
                  <a:gdLst>
                    <a:gd name="T0" fmla="*/ 15 w 779"/>
                    <a:gd name="T1" fmla="*/ 369 h 472"/>
                    <a:gd name="T2" fmla="*/ 52 w 779"/>
                    <a:gd name="T3" fmla="*/ 321 h 472"/>
                    <a:gd name="T4" fmla="*/ 98 w 779"/>
                    <a:gd name="T5" fmla="*/ 265 h 472"/>
                    <a:gd name="T6" fmla="*/ 149 w 779"/>
                    <a:gd name="T7" fmla="*/ 207 h 472"/>
                    <a:gd name="T8" fmla="*/ 203 w 779"/>
                    <a:gd name="T9" fmla="*/ 150 h 472"/>
                    <a:gd name="T10" fmla="*/ 259 w 779"/>
                    <a:gd name="T11" fmla="*/ 97 h 472"/>
                    <a:gd name="T12" fmla="*/ 314 w 779"/>
                    <a:gd name="T13" fmla="*/ 50 h 472"/>
                    <a:gd name="T14" fmla="*/ 364 w 779"/>
                    <a:gd name="T15" fmla="*/ 13 h 472"/>
                    <a:gd name="T16" fmla="*/ 405 w 779"/>
                    <a:gd name="T17" fmla="*/ 2 h 472"/>
                    <a:gd name="T18" fmla="*/ 448 w 779"/>
                    <a:gd name="T19" fmla="*/ 10 h 472"/>
                    <a:gd name="T20" fmla="*/ 499 w 779"/>
                    <a:gd name="T21" fmla="*/ 20 h 472"/>
                    <a:gd name="T22" fmla="*/ 556 w 779"/>
                    <a:gd name="T23" fmla="*/ 32 h 472"/>
                    <a:gd name="T24" fmla="*/ 613 w 779"/>
                    <a:gd name="T25" fmla="*/ 45 h 472"/>
                    <a:gd name="T26" fmla="*/ 668 w 779"/>
                    <a:gd name="T27" fmla="*/ 57 h 472"/>
                    <a:gd name="T28" fmla="*/ 717 w 779"/>
                    <a:gd name="T29" fmla="*/ 68 h 472"/>
                    <a:gd name="T30" fmla="*/ 755 w 779"/>
                    <a:gd name="T31" fmla="*/ 76 h 472"/>
                    <a:gd name="T32" fmla="*/ 669 w 779"/>
                    <a:gd name="T33" fmla="*/ 180 h 472"/>
                    <a:gd name="T34" fmla="*/ 697 w 779"/>
                    <a:gd name="T35" fmla="*/ 188 h 472"/>
                    <a:gd name="T36" fmla="*/ 726 w 779"/>
                    <a:gd name="T37" fmla="*/ 197 h 472"/>
                    <a:gd name="T38" fmla="*/ 754 w 779"/>
                    <a:gd name="T39" fmla="*/ 206 h 472"/>
                    <a:gd name="T40" fmla="*/ 779 w 779"/>
                    <a:gd name="T41" fmla="*/ 217 h 472"/>
                    <a:gd name="T42" fmla="*/ 759 w 779"/>
                    <a:gd name="T43" fmla="*/ 240 h 472"/>
                    <a:gd name="T44" fmla="*/ 733 w 779"/>
                    <a:gd name="T45" fmla="*/ 259 h 472"/>
                    <a:gd name="T46" fmla="*/ 698 w 779"/>
                    <a:gd name="T47" fmla="*/ 274 h 472"/>
                    <a:gd name="T48" fmla="*/ 662 w 779"/>
                    <a:gd name="T49" fmla="*/ 287 h 472"/>
                    <a:gd name="T50" fmla="*/ 624 w 779"/>
                    <a:gd name="T51" fmla="*/ 299 h 472"/>
                    <a:gd name="T52" fmla="*/ 589 w 779"/>
                    <a:gd name="T53" fmla="*/ 312 h 472"/>
                    <a:gd name="T54" fmla="*/ 559 w 779"/>
                    <a:gd name="T55" fmla="*/ 326 h 472"/>
                    <a:gd name="T56" fmla="*/ 537 w 779"/>
                    <a:gd name="T57" fmla="*/ 342 h 472"/>
                    <a:gd name="T58" fmla="*/ 517 w 779"/>
                    <a:gd name="T59" fmla="*/ 359 h 472"/>
                    <a:gd name="T60" fmla="*/ 490 w 779"/>
                    <a:gd name="T61" fmla="*/ 378 h 472"/>
                    <a:gd name="T62" fmla="*/ 459 w 779"/>
                    <a:gd name="T63" fmla="*/ 400 h 472"/>
                    <a:gd name="T64" fmla="*/ 427 w 779"/>
                    <a:gd name="T65" fmla="*/ 421 h 472"/>
                    <a:gd name="T66" fmla="*/ 396 w 779"/>
                    <a:gd name="T67" fmla="*/ 440 h 472"/>
                    <a:gd name="T68" fmla="*/ 369 w 779"/>
                    <a:gd name="T69" fmla="*/ 456 h 472"/>
                    <a:gd name="T70" fmla="*/ 350 w 779"/>
                    <a:gd name="T71" fmla="*/ 467 h 472"/>
                    <a:gd name="T72" fmla="*/ 342 w 779"/>
                    <a:gd name="T73" fmla="*/ 472 h 472"/>
                    <a:gd name="T74" fmla="*/ 320 w 779"/>
                    <a:gd name="T75" fmla="*/ 467 h 472"/>
                    <a:gd name="T76" fmla="*/ 284 w 779"/>
                    <a:gd name="T77" fmla="*/ 459 h 472"/>
                    <a:gd name="T78" fmla="*/ 236 w 779"/>
                    <a:gd name="T79" fmla="*/ 448 h 472"/>
                    <a:gd name="T80" fmla="*/ 183 w 779"/>
                    <a:gd name="T81" fmla="*/ 436 h 472"/>
                    <a:gd name="T82" fmla="*/ 128 w 779"/>
                    <a:gd name="T83" fmla="*/ 423 h 472"/>
                    <a:gd name="T84" fmla="*/ 76 w 779"/>
                    <a:gd name="T85" fmla="*/ 410 h 472"/>
                    <a:gd name="T86" fmla="*/ 32 w 779"/>
                    <a:gd name="T87" fmla="*/ 399 h 472"/>
                    <a:gd name="T88" fmla="*/ 0 w 779"/>
                    <a:gd name="T89" fmla="*/ 390 h 4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79" h="472">
                      <a:moveTo>
                        <a:pt x="0" y="390"/>
                      </a:moveTo>
                      <a:lnTo>
                        <a:pt x="15" y="369"/>
                      </a:lnTo>
                      <a:lnTo>
                        <a:pt x="32" y="346"/>
                      </a:lnTo>
                      <a:lnTo>
                        <a:pt x="52" y="321"/>
                      </a:lnTo>
                      <a:lnTo>
                        <a:pt x="75" y="293"/>
                      </a:lnTo>
                      <a:lnTo>
                        <a:pt x="98" y="265"/>
                      </a:lnTo>
                      <a:lnTo>
                        <a:pt x="123" y="237"/>
                      </a:lnTo>
                      <a:lnTo>
                        <a:pt x="149" y="207"/>
                      </a:lnTo>
                      <a:lnTo>
                        <a:pt x="176" y="178"/>
                      </a:lnTo>
                      <a:lnTo>
                        <a:pt x="203" y="150"/>
                      </a:lnTo>
                      <a:lnTo>
                        <a:pt x="231" y="123"/>
                      </a:lnTo>
                      <a:lnTo>
                        <a:pt x="259" y="97"/>
                      </a:lnTo>
                      <a:lnTo>
                        <a:pt x="287" y="72"/>
                      </a:lnTo>
                      <a:lnTo>
                        <a:pt x="314" y="50"/>
                      </a:lnTo>
                      <a:lnTo>
                        <a:pt x="339" y="30"/>
                      </a:lnTo>
                      <a:lnTo>
                        <a:pt x="364" y="13"/>
                      </a:lnTo>
                      <a:lnTo>
                        <a:pt x="388" y="0"/>
                      </a:lnTo>
                      <a:lnTo>
                        <a:pt x="405" y="2"/>
                      </a:lnTo>
                      <a:lnTo>
                        <a:pt x="425" y="6"/>
                      </a:lnTo>
                      <a:lnTo>
                        <a:pt x="448" y="10"/>
                      </a:lnTo>
                      <a:lnTo>
                        <a:pt x="472" y="15"/>
                      </a:lnTo>
                      <a:lnTo>
                        <a:pt x="499" y="20"/>
                      </a:lnTo>
                      <a:lnTo>
                        <a:pt x="527" y="26"/>
                      </a:lnTo>
                      <a:lnTo>
                        <a:pt x="556" y="32"/>
                      </a:lnTo>
                      <a:lnTo>
                        <a:pt x="585" y="39"/>
                      </a:lnTo>
                      <a:lnTo>
                        <a:pt x="613" y="45"/>
                      </a:lnTo>
                      <a:lnTo>
                        <a:pt x="642" y="51"/>
                      </a:lnTo>
                      <a:lnTo>
                        <a:pt x="668" y="57"/>
                      </a:lnTo>
                      <a:lnTo>
                        <a:pt x="693" y="63"/>
                      </a:lnTo>
                      <a:lnTo>
                        <a:pt x="717" y="68"/>
                      </a:lnTo>
                      <a:lnTo>
                        <a:pt x="737" y="73"/>
                      </a:lnTo>
                      <a:lnTo>
                        <a:pt x="755" y="76"/>
                      </a:lnTo>
                      <a:lnTo>
                        <a:pt x="769" y="79"/>
                      </a:lnTo>
                      <a:lnTo>
                        <a:pt x="669" y="180"/>
                      </a:lnTo>
                      <a:lnTo>
                        <a:pt x="683" y="185"/>
                      </a:lnTo>
                      <a:lnTo>
                        <a:pt x="697" y="188"/>
                      </a:lnTo>
                      <a:lnTo>
                        <a:pt x="712" y="192"/>
                      </a:lnTo>
                      <a:lnTo>
                        <a:pt x="726" y="197"/>
                      </a:lnTo>
                      <a:lnTo>
                        <a:pt x="740" y="201"/>
                      </a:lnTo>
                      <a:lnTo>
                        <a:pt x="754" y="206"/>
                      </a:lnTo>
                      <a:lnTo>
                        <a:pt x="767" y="212"/>
                      </a:lnTo>
                      <a:lnTo>
                        <a:pt x="779" y="217"/>
                      </a:lnTo>
                      <a:lnTo>
                        <a:pt x="770" y="229"/>
                      </a:lnTo>
                      <a:lnTo>
                        <a:pt x="759" y="240"/>
                      </a:lnTo>
                      <a:lnTo>
                        <a:pt x="747" y="249"/>
                      </a:lnTo>
                      <a:lnTo>
                        <a:pt x="733" y="259"/>
                      </a:lnTo>
                      <a:lnTo>
                        <a:pt x="715" y="266"/>
                      </a:lnTo>
                      <a:lnTo>
                        <a:pt x="698" y="274"/>
                      </a:lnTo>
                      <a:lnTo>
                        <a:pt x="680" y="280"/>
                      </a:lnTo>
                      <a:lnTo>
                        <a:pt x="662" y="287"/>
                      </a:lnTo>
                      <a:lnTo>
                        <a:pt x="643" y="293"/>
                      </a:lnTo>
                      <a:lnTo>
                        <a:pt x="624" y="299"/>
                      </a:lnTo>
                      <a:lnTo>
                        <a:pt x="606" y="305"/>
                      </a:lnTo>
                      <a:lnTo>
                        <a:pt x="589" y="312"/>
                      </a:lnTo>
                      <a:lnTo>
                        <a:pt x="573" y="318"/>
                      </a:lnTo>
                      <a:lnTo>
                        <a:pt x="559" y="326"/>
                      </a:lnTo>
                      <a:lnTo>
                        <a:pt x="546" y="334"/>
                      </a:lnTo>
                      <a:lnTo>
                        <a:pt x="537" y="342"/>
                      </a:lnTo>
                      <a:lnTo>
                        <a:pt x="528" y="350"/>
                      </a:lnTo>
                      <a:lnTo>
                        <a:pt x="517" y="359"/>
                      </a:lnTo>
                      <a:lnTo>
                        <a:pt x="504" y="368"/>
                      </a:lnTo>
                      <a:lnTo>
                        <a:pt x="490" y="378"/>
                      </a:lnTo>
                      <a:lnTo>
                        <a:pt x="475" y="389"/>
                      </a:lnTo>
                      <a:lnTo>
                        <a:pt x="459" y="400"/>
                      </a:lnTo>
                      <a:lnTo>
                        <a:pt x="443" y="411"/>
                      </a:lnTo>
                      <a:lnTo>
                        <a:pt x="427" y="421"/>
                      </a:lnTo>
                      <a:lnTo>
                        <a:pt x="411" y="430"/>
                      </a:lnTo>
                      <a:lnTo>
                        <a:pt x="396" y="440"/>
                      </a:lnTo>
                      <a:lnTo>
                        <a:pt x="382" y="449"/>
                      </a:lnTo>
                      <a:lnTo>
                        <a:pt x="369" y="456"/>
                      </a:lnTo>
                      <a:lnTo>
                        <a:pt x="359" y="462"/>
                      </a:lnTo>
                      <a:lnTo>
                        <a:pt x="350" y="467"/>
                      </a:lnTo>
                      <a:lnTo>
                        <a:pt x="345" y="471"/>
                      </a:lnTo>
                      <a:lnTo>
                        <a:pt x="342" y="472"/>
                      </a:lnTo>
                      <a:lnTo>
                        <a:pt x="333" y="470"/>
                      </a:lnTo>
                      <a:lnTo>
                        <a:pt x="320" y="467"/>
                      </a:lnTo>
                      <a:lnTo>
                        <a:pt x="304" y="463"/>
                      </a:lnTo>
                      <a:lnTo>
                        <a:pt x="284" y="459"/>
                      </a:lnTo>
                      <a:lnTo>
                        <a:pt x="261" y="454"/>
                      </a:lnTo>
                      <a:lnTo>
                        <a:pt x="236" y="448"/>
                      </a:lnTo>
                      <a:lnTo>
                        <a:pt x="211" y="442"/>
                      </a:lnTo>
                      <a:lnTo>
                        <a:pt x="183" y="436"/>
                      </a:lnTo>
                      <a:lnTo>
                        <a:pt x="155" y="429"/>
                      </a:lnTo>
                      <a:lnTo>
                        <a:pt x="128" y="423"/>
                      </a:lnTo>
                      <a:lnTo>
                        <a:pt x="101" y="416"/>
                      </a:lnTo>
                      <a:lnTo>
                        <a:pt x="76" y="410"/>
                      </a:lnTo>
                      <a:lnTo>
                        <a:pt x="52" y="404"/>
                      </a:lnTo>
                      <a:lnTo>
                        <a:pt x="32" y="399"/>
                      </a:lnTo>
                      <a:lnTo>
                        <a:pt x="14" y="395"/>
                      </a:lnTo>
                      <a:lnTo>
                        <a:pt x="0" y="3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01" name="Freeform 29"/>
                <p:cNvSpPr>
                  <a:spLocks/>
                </p:cNvSpPr>
                <p:nvPr/>
              </p:nvSpPr>
              <p:spPr bwMode="auto">
                <a:xfrm>
                  <a:off x="3317" y="2132"/>
                  <a:ext cx="648" cy="409"/>
                </a:xfrm>
                <a:custGeom>
                  <a:avLst/>
                  <a:gdLst>
                    <a:gd name="T0" fmla="*/ 0 w 648"/>
                    <a:gd name="T1" fmla="*/ 334 h 409"/>
                    <a:gd name="T2" fmla="*/ 8 w 648"/>
                    <a:gd name="T3" fmla="*/ 322 h 409"/>
                    <a:gd name="T4" fmla="*/ 21 w 648"/>
                    <a:gd name="T5" fmla="*/ 307 h 409"/>
                    <a:gd name="T6" fmla="*/ 37 w 648"/>
                    <a:gd name="T7" fmla="*/ 289 h 409"/>
                    <a:gd name="T8" fmla="*/ 56 w 648"/>
                    <a:gd name="T9" fmla="*/ 268 h 409"/>
                    <a:gd name="T10" fmla="*/ 77 w 648"/>
                    <a:gd name="T11" fmla="*/ 245 h 409"/>
                    <a:gd name="T12" fmla="*/ 99 w 648"/>
                    <a:gd name="T13" fmla="*/ 220 h 409"/>
                    <a:gd name="T14" fmla="*/ 124 w 648"/>
                    <a:gd name="T15" fmla="*/ 194 h 409"/>
                    <a:gd name="T16" fmla="*/ 151 w 648"/>
                    <a:gd name="T17" fmla="*/ 166 h 409"/>
                    <a:gd name="T18" fmla="*/ 178 w 648"/>
                    <a:gd name="T19" fmla="*/ 140 h 409"/>
                    <a:gd name="T20" fmla="*/ 204 w 648"/>
                    <a:gd name="T21" fmla="*/ 114 h 409"/>
                    <a:gd name="T22" fmla="*/ 232 w 648"/>
                    <a:gd name="T23" fmla="*/ 89 h 409"/>
                    <a:gd name="T24" fmla="*/ 259 w 648"/>
                    <a:gd name="T25" fmla="*/ 66 h 409"/>
                    <a:gd name="T26" fmla="*/ 285 w 648"/>
                    <a:gd name="T27" fmla="*/ 45 h 409"/>
                    <a:gd name="T28" fmla="*/ 311 w 648"/>
                    <a:gd name="T29" fmla="*/ 27 h 409"/>
                    <a:gd name="T30" fmla="*/ 334 w 648"/>
                    <a:gd name="T31" fmla="*/ 12 h 409"/>
                    <a:gd name="T32" fmla="*/ 356 w 648"/>
                    <a:gd name="T33" fmla="*/ 0 h 409"/>
                    <a:gd name="T34" fmla="*/ 648 w 648"/>
                    <a:gd name="T35" fmla="*/ 58 h 409"/>
                    <a:gd name="T36" fmla="*/ 635 w 648"/>
                    <a:gd name="T37" fmla="*/ 68 h 409"/>
                    <a:gd name="T38" fmla="*/ 619 w 648"/>
                    <a:gd name="T39" fmla="*/ 83 h 409"/>
                    <a:gd name="T40" fmla="*/ 600 w 648"/>
                    <a:gd name="T41" fmla="*/ 99 h 409"/>
                    <a:gd name="T42" fmla="*/ 578 w 648"/>
                    <a:gd name="T43" fmla="*/ 117 h 409"/>
                    <a:gd name="T44" fmla="*/ 554 w 648"/>
                    <a:gd name="T45" fmla="*/ 137 h 409"/>
                    <a:gd name="T46" fmla="*/ 527 w 648"/>
                    <a:gd name="T47" fmla="*/ 160 h 409"/>
                    <a:gd name="T48" fmla="*/ 500 w 648"/>
                    <a:gd name="T49" fmla="*/ 183 h 409"/>
                    <a:gd name="T50" fmla="*/ 472 w 648"/>
                    <a:gd name="T51" fmla="*/ 208 h 409"/>
                    <a:gd name="T52" fmla="*/ 445 w 648"/>
                    <a:gd name="T53" fmla="*/ 233 h 409"/>
                    <a:gd name="T54" fmla="*/ 418 w 648"/>
                    <a:gd name="T55" fmla="*/ 259 h 409"/>
                    <a:gd name="T56" fmla="*/ 391 w 648"/>
                    <a:gd name="T57" fmla="*/ 285 h 409"/>
                    <a:gd name="T58" fmla="*/ 366 w 648"/>
                    <a:gd name="T59" fmla="*/ 311 h 409"/>
                    <a:gd name="T60" fmla="*/ 344 w 648"/>
                    <a:gd name="T61" fmla="*/ 337 h 409"/>
                    <a:gd name="T62" fmla="*/ 325 w 648"/>
                    <a:gd name="T63" fmla="*/ 362 h 409"/>
                    <a:gd name="T64" fmla="*/ 307 w 648"/>
                    <a:gd name="T65" fmla="*/ 386 h 409"/>
                    <a:gd name="T66" fmla="*/ 295 w 648"/>
                    <a:gd name="T67" fmla="*/ 409 h 409"/>
                    <a:gd name="T68" fmla="*/ 282 w 648"/>
                    <a:gd name="T69" fmla="*/ 403 h 409"/>
                    <a:gd name="T70" fmla="*/ 266 w 648"/>
                    <a:gd name="T71" fmla="*/ 397 h 409"/>
                    <a:gd name="T72" fmla="*/ 247 w 648"/>
                    <a:gd name="T73" fmla="*/ 391 h 409"/>
                    <a:gd name="T74" fmla="*/ 228 w 648"/>
                    <a:gd name="T75" fmla="*/ 386 h 409"/>
                    <a:gd name="T76" fmla="*/ 207 w 648"/>
                    <a:gd name="T77" fmla="*/ 381 h 409"/>
                    <a:gd name="T78" fmla="*/ 184 w 648"/>
                    <a:gd name="T79" fmla="*/ 375 h 409"/>
                    <a:gd name="T80" fmla="*/ 162 w 648"/>
                    <a:gd name="T81" fmla="*/ 370 h 409"/>
                    <a:gd name="T82" fmla="*/ 138 w 648"/>
                    <a:gd name="T83" fmla="*/ 365 h 409"/>
                    <a:gd name="T84" fmla="*/ 116 w 648"/>
                    <a:gd name="T85" fmla="*/ 361 h 409"/>
                    <a:gd name="T86" fmla="*/ 94 w 648"/>
                    <a:gd name="T87" fmla="*/ 356 h 409"/>
                    <a:gd name="T88" fmla="*/ 73 w 648"/>
                    <a:gd name="T89" fmla="*/ 351 h 409"/>
                    <a:gd name="T90" fmla="*/ 53 w 648"/>
                    <a:gd name="T91" fmla="*/ 348 h 409"/>
                    <a:gd name="T92" fmla="*/ 36 w 648"/>
                    <a:gd name="T93" fmla="*/ 344 h 409"/>
                    <a:gd name="T94" fmla="*/ 21 w 648"/>
                    <a:gd name="T95" fmla="*/ 340 h 409"/>
                    <a:gd name="T96" fmla="*/ 8 w 648"/>
                    <a:gd name="T97" fmla="*/ 337 h 409"/>
                    <a:gd name="T98" fmla="*/ 0 w 648"/>
                    <a:gd name="T99" fmla="*/ 334 h 4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648" h="409">
                      <a:moveTo>
                        <a:pt x="0" y="334"/>
                      </a:moveTo>
                      <a:lnTo>
                        <a:pt x="8" y="322"/>
                      </a:lnTo>
                      <a:lnTo>
                        <a:pt x="21" y="307"/>
                      </a:lnTo>
                      <a:lnTo>
                        <a:pt x="37" y="289"/>
                      </a:lnTo>
                      <a:lnTo>
                        <a:pt x="56" y="268"/>
                      </a:lnTo>
                      <a:lnTo>
                        <a:pt x="77" y="245"/>
                      </a:lnTo>
                      <a:lnTo>
                        <a:pt x="99" y="220"/>
                      </a:lnTo>
                      <a:lnTo>
                        <a:pt x="124" y="194"/>
                      </a:lnTo>
                      <a:lnTo>
                        <a:pt x="151" y="166"/>
                      </a:lnTo>
                      <a:lnTo>
                        <a:pt x="178" y="140"/>
                      </a:lnTo>
                      <a:lnTo>
                        <a:pt x="204" y="114"/>
                      </a:lnTo>
                      <a:lnTo>
                        <a:pt x="232" y="89"/>
                      </a:lnTo>
                      <a:lnTo>
                        <a:pt x="259" y="66"/>
                      </a:lnTo>
                      <a:lnTo>
                        <a:pt x="285" y="45"/>
                      </a:lnTo>
                      <a:lnTo>
                        <a:pt x="311" y="27"/>
                      </a:lnTo>
                      <a:lnTo>
                        <a:pt x="334" y="12"/>
                      </a:lnTo>
                      <a:lnTo>
                        <a:pt x="356" y="0"/>
                      </a:lnTo>
                      <a:lnTo>
                        <a:pt x="648" y="58"/>
                      </a:lnTo>
                      <a:lnTo>
                        <a:pt x="635" y="68"/>
                      </a:lnTo>
                      <a:lnTo>
                        <a:pt x="619" y="83"/>
                      </a:lnTo>
                      <a:lnTo>
                        <a:pt x="600" y="99"/>
                      </a:lnTo>
                      <a:lnTo>
                        <a:pt x="578" y="117"/>
                      </a:lnTo>
                      <a:lnTo>
                        <a:pt x="554" y="137"/>
                      </a:lnTo>
                      <a:lnTo>
                        <a:pt x="527" y="160"/>
                      </a:lnTo>
                      <a:lnTo>
                        <a:pt x="500" y="183"/>
                      </a:lnTo>
                      <a:lnTo>
                        <a:pt x="472" y="208"/>
                      </a:lnTo>
                      <a:lnTo>
                        <a:pt x="445" y="233"/>
                      </a:lnTo>
                      <a:lnTo>
                        <a:pt x="418" y="259"/>
                      </a:lnTo>
                      <a:lnTo>
                        <a:pt x="391" y="285"/>
                      </a:lnTo>
                      <a:lnTo>
                        <a:pt x="366" y="311"/>
                      </a:lnTo>
                      <a:lnTo>
                        <a:pt x="344" y="337"/>
                      </a:lnTo>
                      <a:lnTo>
                        <a:pt x="325" y="362"/>
                      </a:lnTo>
                      <a:lnTo>
                        <a:pt x="307" y="386"/>
                      </a:lnTo>
                      <a:lnTo>
                        <a:pt x="295" y="409"/>
                      </a:lnTo>
                      <a:lnTo>
                        <a:pt x="282" y="403"/>
                      </a:lnTo>
                      <a:lnTo>
                        <a:pt x="266" y="397"/>
                      </a:lnTo>
                      <a:lnTo>
                        <a:pt x="247" y="391"/>
                      </a:lnTo>
                      <a:lnTo>
                        <a:pt x="228" y="386"/>
                      </a:lnTo>
                      <a:lnTo>
                        <a:pt x="207" y="381"/>
                      </a:lnTo>
                      <a:lnTo>
                        <a:pt x="184" y="375"/>
                      </a:lnTo>
                      <a:lnTo>
                        <a:pt x="162" y="370"/>
                      </a:lnTo>
                      <a:lnTo>
                        <a:pt x="138" y="365"/>
                      </a:lnTo>
                      <a:lnTo>
                        <a:pt x="116" y="361"/>
                      </a:lnTo>
                      <a:lnTo>
                        <a:pt x="94" y="356"/>
                      </a:lnTo>
                      <a:lnTo>
                        <a:pt x="73" y="351"/>
                      </a:lnTo>
                      <a:lnTo>
                        <a:pt x="53" y="348"/>
                      </a:lnTo>
                      <a:lnTo>
                        <a:pt x="36" y="344"/>
                      </a:lnTo>
                      <a:lnTo>
                        <a:pt x="21" y="340"/>
                      </a:lnTo>
                      <a:lnTo>
                        <a:pt x="8" y="337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02" name="Freeform 30"/>
                <p:cNvSpPr>
                  <a:spLocks/>
                </p:cNvSpPr>
                <p:nvPr/>
              </p:nvSpPr>
              <p:spPr bwMode="auto">
                <a:xfrm>
                  <a:off x="3838" y="2298"/>
                  <a:ext cx="146" cy="75"/>
                </a:xfrm>
                <a:custGeom>
                  <a:avLst/>
                  <a:gdLst>
                    <a:gd name="T0" fmla="*/ 0 w 146"/>
                    <a:gd name="T1" fmla="*/ 75 h 75"/>
                    <a:gd name="T2" fmla="*/ 76 w 146"/>
                    <a:gd name="T3" fmla="*/ 0 h 75"/>
                    <a:gd name="T4" fmla="*/ 84 w 146"/>
                    <a:gd name="T5" fmla="*/ 3 h 75"/>
                    <a:gd name="T6" fmla="*/ 94 w 146"/>
                    <a:gd name="T7" fmla="*/ 5 h 75"/>
                    <a:gd name="T8" fmla="*/ 105 w 146"/>
                    <a:gd name="T9" fmla="*/ 8 h 75"/>
                    <a:gd name="T10" fmla="*/ 114 w 146"/>
                    <a:gd name="T11" fmla="*/ 11 h 75"/>
                    <a:gd name="T12" fmla="*/ 125 w 146"/>
                    <a:gd name="T13" fmla="*/ 15 h 75"/>
                    <a:gd name="T14" fmla="*/ 134 w 146"/>
                    <a:gd name="T15" fmla="*/ 18 h 75"/>
                    <a:gd name="T16" fmla="*/ 141 w 146"/>
                    <a:gd name="T17" fmla="*/ 20 h 75"/>
                    <a:gd name="T18" fmla="*/ 146 w 146"/>
                    <a:gd name="T19" fmla="*/ 22 h 75"/>
                    <a:gd name="T20" fmla="*/ 136 w 146"/>
                    <a:gd name="T21" fmla="*/ 28 h 75"/>
                    <a:gd name="T22" fmla="*/ 117 w 146"/>
                    <a:gd name="T23" fmla="*/ 33 h 75"/>
                    <a:gd name="T24" fmla="*/ 96 w 146"/>
                    <a:gd name="T25" fmla="*/ 41 h 75"/>
                    <a:gd name="T26" fmla="*/ 72 w 146"/>
                    <a:gd name="T27" fmla="*/ 48 h 75"/>
                    <a:gd name="T28" fmla="*/ 49 w 146"/>
                    <a:gd name="T29" fmla="*/ 57 h 75"/>
                    <a:gd name="T30" fmla="*/ 27 w 146"/>
                    <a:gd name="T31" fmla="*/ 65 h 75"/>
                    <a:gd name="T32" fmla="*/ 10 w 146"/>
                    <a:gd name="T33" fmla="*/ 70 h 75"/>
                    <a:gd name="T34" fmla="*/ 0 w 146"/>
                    <a:gd name="T35" fmla="*/ 75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6" h="75">
                      <a:moveTo>
                        <a:pt x="0" y="75"/>
                      </a:moveTo>
                      <a:lnTo>
                        <a:pt x="76" y="0"/>
                      </a:lnTo>
                      <a:lnTo>
                        <a:pt x="84" y="3"/>
                      </a:lnTo>
                      <a:lnTo>
                        <a:pt x="94" y="5"/>
                      </a:lnTo>
                      <a:lnTo>
                        <a:pt x="105" y="8"/>
                      </a:lnTo>
                      <a:lnTo>
                        <a:pt x="114" y="11"/>
                      </a:lnTo>
                      <a:lnTo>
                        <a:pt x="125" y="15"/>
                      </a:lnTo>
                      <a:lnTo>
                        <a:pt x="134" y="18"/>
                      </a:lnTo>
                      <a:lnTo>
                        <a:pt x="141" y="20"/>
                      </a:lnTo>
                      <a:lnTo>
                        <a:pt x="146" y="22"/>
                      </a:lnTo>
                      <a:lnTo>
                        <a:pt x="136" y="28"/>
                      </a:lnTo>
                      <a:lnTo>
                        <a:pt x="117" y="33"/>
                      </a:lnTo>
                      <a:lnTo>
                        <a:pt x="96" y="41"/>
                      </a:lnTo>
                      <a:lnTo>
                        <a:pt x="72" y="48"/>
                      </a:lnTo>
                      <a:lnTo>
                        <a:pt x="49" y="57"/>
                      </a:lnTo>
                      <a:lnTo>
                        <a:pt x="27" y="65"/>
                      </a:lnTo>
                      <a:lnTo>
                        <a:pt x="10" y="70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643103" name="Group 31"/>
              <p:cNvGrpSpPr>
                <a:grpSpLocks/>
              </p:cNvGrpSpPr>
              <p:nvPr/>
            </p:nvGrpSpPr>
            <p:grpSpPr bwMode="auto">
              <a:xfrm>
                <a:off x="624" y="1824"/>
                <a:ext cx="1083" cy="668"/>
                <a:chOff x="3045" y="1896"/>
                <a:chExt cx="1083" cy="668"/>
              </a:xfrm>
            </p:grpSpPr>
            <p:sp>
              <p:nvSpPr>
                <p:cNvPr id="643104" name="Freeform 32"/>
                <p:cNvSpPr>
                  <a:spLocks/>
                </p:cNvSpPr>
                <p:nvPr/>
              </p:nvSpPr>
              <p:spPr bwMode="auto">
                <a:xfrm>
                  <a:off x="3390" y="1896"/>
                  <a:ext cx="738" cy="587"/>
                </a:xfrm>
                <a:custGeom>
                  <a:avLst/>
                  <a:gdLst>
                    <a:gd name="T0" fmla="*/ 9 w 738"/>
                    <a:gd name="T1" fmla="*/ 489 h 587"/>
                    <a:gd name="T2" fmla="*/ 36 w 738"/>
                    <a:gd name="T3" fmla="*/ 431 h 587"/>
                    <a:gd name="T4" fmla="*/ 69 w 738"/>
                    <a:gd name="T5" fmla="*/ 362 h 587"/>
                    <a:gd name="T6" fmla="*/ 109 w 738"/>
                    <a:gd name="T7" fmla="*/ 288 h 587"/>
                    <a:gd name="T8" fmla="*/ 151 w 738"/>
                    <a:gd name="T9" fmla="*/ 213 h 587"/>
                    <a:gd name="T10" fmla="*/ 196 w 738"/>
                    <a:gd name="T11" fmla="*/ 142 h 587"/>
                    <a:gd name="T12" fmla="*/ 240 w 738"/>
                    <a:gd name="T13" fmla="*/ 80 h 587"/>
                    <a:gd name="T14" fmla="*/ 283 w 738"/>
                    <a:gd name="T15" fmla="*/ 30 h 587"/>
                    <a:gd name="T16" fmla="*/ 320 w 738"/>
                    <a:gd name="T17" fmla="*/ 11 h 587"/>
                    <a:gd name="T18" fmla="*/ 364 w 738"/>
                    <a:gd name="T19" fmla="*/ 8 h 587"/>
                    <a:gd name="T20" fmla="*/ 417 w 738"/>
                    <a:gd name="T21" fmla="*/ 5 h 587"/>
                    <a:gd name="T22" fmla="*/ 474 w 738"/>
                    <a:gd name="T23" fmla="*/ 4 h 587"/>
                    <a:gd name="T24" fmla="*/ 534 w 738"/>
                    <a:gd name="T25" fmla="*/ 3 h 587"/>
                    <a:gd name="T26" fmla="*/ 591 w 738"/>
                    <a:gd name="T27" fmla="*/ 2 h 587"/>
                    <a:gd name="T28" fmla="*/ 642 w 738"/>
                    <a:gd name="T29" fmla="*/ 1 h 587"/>
                    <a:gd name="T30" fmla="*/ 681 w 738"/>
                    <a:gd name="T31" fmla="*/ 0 h 587"/>
                    <a:gd name="T32" fmla="*/ 621 w 738"/>
                    <a:gd name="T33" fmla="*/ 122 h 587"/>
                    <a:gd name="T34" fmla="*/ 651 w 738"/>
                    <a:gd name="T35" fmla="*/ 123 h 587"/>
                    <a:gd name="T36" fmla="*/ 681 w 738"/>
                    <a:gd name="T37" fmla="*/ 125 h 587"/>
                    <a:gd name="T38" fmla="*/ 710 w 738"/>
                    <a:gd name="T39" fmla="*/ 127 h 587"/>
                    <a:gd name="T40" fmla="*/ 738 w 738"/>
                    <a:gd name="T41" fmla="*/ 133 h 587"/>
                    <a:gd name="T42" fmla="*/ 724 w 738"/>
                    <a:gd name="T43" fmla="*/ 159 h 587"/>
                    <a:gd name="T44" fmla="*/ 700 w 738"/>
                    <a:gd name="T45" fmla="*/ 184 h 587"/>
                    <a:gd name="T46" fmla="*/ 672 w 738"/>
                    <a:gd name="T47" fmla="*/ 207 h 587"/>
                    <a:gd name="T48" fmla="*/ 637 w 738"/>
                    <a:gd name="T49" fmla="*/ 228 h 587"/>
                    <a:gd name="T50" fmla="*/ 604 w 738"/>
                    <a:gd name="T51" fmla="*/ 249 h 587"/>
                    <a:gd name="T52" fmla="*/ 572 w 738"/>
                    <a:gd name="T53" fmla="*/ 270 h 587"/>
                    <a:gd name="T54" fmla="*/ 545 w 738"/>
                    <a:gd name="T55" fmla="*/ 290 h 587"/>
                    <a:gd name="T56" fmla="*/ 527 w 738"/>
                    <a:gd name="T57" fmla="*/ 312 h 587"/>
                    <a:gd name="T58" fmla="*/ 499 w 738"/>
                    <a:gd name="T59" fmla="*/ 361 h 587"/>
                    <a:gd name="T60" fmla="*/ 463 w 738"/>
                    <a:gd name="T61" fmla="*/ 430 h 587"/>
                    <a:gd name="T62" fmla="*/ 428 w 738"/>
                    <a:gd name="T63" fmla="*/ 508 h 587"/>
                    <a:gd name="T64" fmla="*/ 405 w 738"/>
                    <a:gd name="T65" fmla="*/ 587 h 587"/>
                    <a:gd name="T66" fmla="*/ 364 w 738"/>
                    <a:gd name="T67" fmla="*/ 580 h 587"/>
                    <a:gd name="T68" fmla="*/ 313 w 738"/>
                    <a:gd name="T69" fmla="*/ 569 h 587"/>
                    <a:gd name="T70" fmla="*/ 255 w 738"/>
                    <a:gd name="T71" fmla="*/ 558 h 587"/>
                    <a:gd name="T72" fmla="*/ 194 w 738"/>
                    <a:gd name="T73" fmla="*/ 546 h 587"/>
                    <a:gd name="T74" fmla="*/ 134 w 738"/>
                    <a:gd name="T75" fmla="*/ 534 h 587"/>
                    <a:gd name="T76" fmla="*/ 79 w 738"/>
                    <a:gd name="T77" fmla="*/ 524 h 587"/>
                    <a:gd name="T78" fmla="*/ 33 w 738"/>
                    <a:gd name="T79" fmla="*/ 518 h 587"/>
                    <a:gd name="T80" fmla="*/ 0 w 738"/>
                    <a:gd name="T81" fmla="*/ 514 h 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38" h="587">
                      <a:moveTo>
                        <a:pt x="0" y="514"/>
                      </a:moveTo>
                      <a:lnTo>
                        <a:pt x="9" y="489"/>
                      </a:lnTo>
                      <a:lnTo>
                        <a:pt x="22" y="461"/>
                      </a:lnTo>
                      <a:lnTo>
                        <a:pt x="36" y="431"/>
                      </a:lnTo>
                      <a:lnTo>
                        <a:pt x="52" y="397"/>
                      </a:lnTo>
                      <a:lnTo>
                        <a:pt x="69" y="362"/>
                      </a:lnTo>
                      <a:lnTo>
                        <a:pt x="89" y="325"/>
                      </a:lnTo>
                      <a:lnTo>
                        <a:pt x="109" y="288"/>
                      </a:lnTo>
                      <a:lnTo>
                        <a:pt x="129" y="250"/>
                      </a:lnTo>
                      <a:lnTo>
                        <a:pt x="151" y="213"/>
                      </a:lnTo>
                      <a:lnTo>
                        <a:pt x="173" y="177"/>
                      </a:lnTo>
                      <a:lnTo>
                        <a:pt x="196" y="142"/>
                      </a:lnTo>
                      <a:lnTo>
                        <a:pt x="218" y="111"/>
                      </a:lnTo>
                      <a:lnTo>
                        <a:pt x="240" y="80"/>
                      </a:lnTo>
                      <a:lnTo>
                        <a:pt x="262" y="54"/>
                      </a:lnTo>
                      <a:lnTo>
                        <a:pt x="283" y="30"/>
                      </a:lnTo>
                      <a:lnTo>
                        <a:pt x="303" y="12"/>
                      </a:lnTo>
                      <a:lnTo>
                        <a:pt x="320" y="11"/>
                      </a:lnTo>
                      <a:lnTo>
                        <a:pt x="340" y="9"/>
                      </a:lnTo>
                      <a:lnTo>
                        <a:pt x="364" y="8"/>
                      </a:lnTo>
                      <a:lnTo>
                        <a:pt x="390" y="7"/>
                      </a:lnTo>
                      <a:lnTo>
                        <a:pt x="417" y="5"/>
                      </a:lnTo>
                      <a:lnTo>
                        <a:pt x="445" y="5"/>
                      </a:lnTo>
                      <a:lnTo>
                        <a:pt x="474" y="4"/>
                      </a:lnTo>
                      <a:lnTo>
                        <a:pt x="504" y="3"/>
                      </a:lnTo>
                      <a:lnTo>
                        <a:pt x="534" y="3"/>
                      </a:lnTo>
                      <a:lnTo>
                        <a:pt x="563" y="2"/>
                      </a:lnTo>
                      <a:lnTo>
                        <a:pt x="591" y="2"/>
                      </a:lnTo>
                      <a:lnTo>
                        <a:pt x="617" y="1"/>
                      </a:lnTo>
                      <a:lnTo>
                        <a:pt x="642" y="1"/>
                      </a:lnTo>
                      <a:lnTo>
                        <a:pt x="663" y="1"/>
                      </a:lnTo>
                      <a:lnTo>
                        <a:pt x="681" y="0"/>
                      </a:lnTo>
                      <a:lnTo>
                        <a:pt x="695" y="0"/>
                      </a:lnTo>
                      <a:lnTo>
                        <a:pt x="621" y="122"/>
                      </a:lnTo>
                      <a:lnTo>
                        <a:pt x="636" y="123"/>
                      </a:lnTo>
                      <a:lnTo>
                        <a:pt x="651" y="123"/>
                      </a:lnTo>
                      <a:lnTo>
                        <a:pt x="666" y="124"/>
                      </a:lnTo>
                      <a:lnTo>
                        <a:pt x="681" y="125"/>
                      </a:lnTo>
                      <a:lnTo>
                        <a:pt x="696" y="126"/>
                      </a:lnTo>
                      <a:lnTo>
                        <a:pt x="710" y="127"/>
                      </a:lnTo>
                      <a:lnTo>
                        <a:pt x="724" y="129"/>
                      </a:lnTo>
                      <a:lnTo>
                        <a:pt x="738" y="133"/>
                      </a:lnTo>
                      <a:lnTo>
                        <a:pt x="733" y="146"/>
                      </a:lnTo>
                      <a:lnTo>
                        <a:pt x="724" y="159"/>
                      </a:lnTo>
                      <a:lnTo>
                        <a:pt x="713" y="172"/>
                      </a:lnTo>
                      <a:lnTo>
                        <a:pt x="700" y="184"/>
                      </a:lnTo>
                      <a:lnTo>
                        <a:pt x="687" y="196"/>
                      </a:lnTo>
                      <a:lnTo>
                        <a:pt x="672" y="207"/>
                      </a:lnTo>
                      <a:lnTo>
                        <a:pt x="654" y="217"/>
                      </a:lnTo>
                      <a:lnTo>
                        <a:pt x="637" y="228"/>
                      </a:lnTo>
                      <a:lnTo>
                        <a:pt x="620" y="239"/>
                      </a:lnTo>
                      <a:lnTo>
                        <a:pt x="604" y="249"/>
                      </a:lnTo>
                      <a:lnTo>
                        <a:pt x="587" y="260"/>
                      </a:lnTo>
                      <a:lnTo>
                        <a:pt x="572" y="270"/>
                      </a:lnTo>
                      <a:lnTo>
                        <a:pt x="558" y="281"/>
                      </a:lnTo>
                      <a:lnTo>
                        <a:pt x="545" y="290"/>
                      </a:lnTo>
                      <a:lnTo>
                        <a:pt x="534" y="301"/>
                      </a:lnTo>
                      <a:lnTo>
                        <a:pt x="527" y="312"/>
                      </a:lnTo>
                      <a:lnTo>
                        <a:pt x="514" y="334"/>
                      </a:lnTo>
                      <a:lnTo>
                        <a:pt x="499" y="361"/>
                      </a:lnTo>
                      <a:lnTo>
                        <a:pt x="481" y="394"/>
                      </a:lnTo>
                      <a:lnTo>
                        <a:pt x="463" y="430"/>
                      </a:lnTo>
                      <a:lnTo>
                        <a:pt x="445" y="469"/>
                      </a:lnTo>
                      <a:lnTo>
                        <a:pt x="428" y="508"/>
                      </a:lnTo>
                      <a:lnTo>
                        <a:pt x="415" y="548"/>
                      </a:lnTo>
                      <a:lnTo>
                        <a:pt x="405" y="587"/>
                      </a:lnTo>
                      <a:lnTo>
                        <a:pt x="385" y="584"/>
                      </a:lnTo>
                      <a:lnTo>
                        <a:pt x="364" y="580"/>
                      </a:lnTo>
                      <a:lnTo>
                        <a:pt x="339" y="574"/>
                      </a:lnTo>
                      <a:lnTo>
                        <a:pt x="313" y="569"/>
                      </a:lnTo>
                      <a:lnTo>
                        <a:pt x="285" y="563"/>
                      </a:lnTo>
                      <a:lnTo>
                        <a:pt x="255" y="558"/>
                      </a:lnTo>
                      <a:lnTo>
                        <a:pt x="225" y="551"/>
                      </a:lnTo>
                      <a:lnTo>
                        <a:pt x="194" y="546"/>
                      </a:lnTo>
                      <a:lnTo>
                        <a:pt x="164" y="539"/>
                      </a:lnTo>
                      <a:lnTo>
                        <a:pt x="134" y="534"/>
                      </a:lnTo>
                      <a:lnTo>
                        <a:pt x="106" y="529"/>
                      </a:lnTo>
                      <a:lnTo>
                        <a:pt x="79" y="524"/>
                      </a:lnTo>
                      <a:lnTo>
                        <a:pt x="54" y="521"/>
                      </a:lnTo>
                      <a:lnTo>
                        <a:pt x="33" y="518"/>
                      </a:lnTo>
                      <a:lnTo>
                        <a:pt x="15" y="515"/>
                      </a:lnTo>
                      <a:lnTo>
                        <a:pt x="0" y="5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05" name="Freeform 33"/>
                <p:cNvSpPr>
                  <a:spLocks/>
                </p:cNvSpPr>
                <p:nvPr/>
              </p:nvSpPr>
              <p:spPr bwMode="auto">
                <a:xfrm>
                  <a:off x="3439" y="1935"/>
                  <a:ext cx="574" cy="509"/>
                </a:xfrm>
                <a:custGeom>
                  <a:avLst/>
                  <a:gdLst>
                    <a:gd name="T0" fmla="*/ 0 w 574"/>
                    <a:gd name="T1" fmla="*/ 444 h 509"/>
                    <a:gd name="T2" fmla="*/ 6 w 574"/>
                    <a:gd name="T3" fmla="*/ 430 h 509"/>
                    <a:gd name="T4" fmla="*/ 15 w 574"/>
                    <a:gd name="T5" fmla="*/ 411 h 509"/>
                    <a:gd name="T6" fmla="*/ 26 w 574"/>
                    <a:gd name="T7" fmla="*/ 388 h 509"/>
                    <a:gd name="T8" fmla="*/ 40 w 574"/>
                    <a:gd name="T9" fmla="*/ 362 h 509"/>
                    <a:gd name="T10" fmla="*/ 55 w 574"/>
                    <a:gd name="T11" fmla="*/ 333 h 509"/>
                    <a:gd name="T12" fmla="*/ 72 w 574"/>
                    <a:gd name="T13" fmla="*/ 301 h 509"/>
                    <a:gd name="T14" fmla="*/ 90 w 574"/>
                    <a:gd name="T15" fmla="*/ 268 h 509"/>
                    <a:gd name="T16" fmla="*/ 109 w 574"/>
                    <a:gd name="T17" fmla="*/ 234 h 509"/>
                    <a:gd name="T18" fmla="*/ 130 w 574"/>
                    <a:gd name="T19" fmla="*/ 200 h 509"/>
                    <a:gd name="T20" fmla="*/ 151 w 574"/>
                    <a:gd name="T21" fmla="*/ 167 h 509"/>
                    <a:gd name="T22" fmla="*/ 173 w 574"/>
                    <a:gd name="T23" fmla="*/ 134 h 509"/>
                    <a:gd name="T24" fmla="*/ 193 w 574"/>
                    <a:gd name="T25" fmla="*/ 103 h 509"/>
                    <a:gd name="T26" fmla="*/ 214 w 574"/>
                    <a:gd name="T27" fmla="*/ 75 h 509"/>
                    <a:gd name="T28" fmla="*/ 235 w 574"/>
                    <a:gd name="T29" fmla="*/ 50 h 509"/>
                    <a:gd name="T30" fmla="*/ 255 w 574"/>
                    <a:gd name="T31" fmla="*/ 28 h 509"/>
                    <a:gd name="T32" fmla="*/ 273 w 574"/>
                    <a:gd name="T33" fmla="*/ 12 h 509"/>
                    <a:gd name="T34" fmla="*/ 574 w 574"/>
                    <a:gd name="T35" fmla="*/ 0 h 509"/>
                    <a:gd name="T36" fmla="*/ 565 w 574"/>
                    <a:gd name="T37" fmla="*/ 14 h 509"/>
                    <a:gd name="T38" fmla="*/ 553 w 574"/>
                    <a:gd name="T39" fmla="*/ 35 h 509"/>
                    <a:gd name="T40" fmla="*/ 539 w 574"/>
                    <a:gd name="T41" fmla="*/ 59 h 509"/>
                    <a:gd name="T42" fmla="*/ 523 w 574"/>
                    <a:gd name="T43" fmla="*/ 87 h 509"/>
                    <a:gd name="T44" fmla="*/ 506 w 574"/>
                    <a:gd name="T45" fmla="*/ 120 h 509"/>
                    <a:gd name="T46" fmla="*/ 488 w 574"/>
                    <a:gd name="T47" fmla="*/ 153 h 509"/>
                    <a:gd name="T48" fmla="*/ 468 w 574"/>
                    <a:gd name="T49" fmla="*/ 190 h 509"/>
                    <a:gd name="T50" fmla="*/ 449 w 574"/>
                    <a:gd name="T51" fmla="*/ 229 h 509"/>
                    <a:gd name="T52" fmla="*/ 430 w 574"/>
                    <a:gd name="T53" fmla="*/ 268 h 509"/>
                    <a:gd name="T54" fmla="*/ 411 w 574"/>
                    <a:gd name="T55" fmla="*/ 307 h 509"/>
                    <a:gd name="T56" fmla="*/ 393 w 574"/>
                    <a:gd name="T57" fmla="*/ 346 h 509"/>
                    <a:gd name="T58" fmla="*/ 377 w 574"/>
                    <a:gd name="T59" fmla="*/ 383 h 509"/>
                    <a:gd name="T60" fmla="*/ 362 w 574"/>
                    <a:gd name="T61" fmla="*/ 419 h 509"/>
                    <a:gd name="T62" fmla="*/ 350 w 574"/>
                    <a:gd name="T63" fmla="*/ 453 h 509"/>
                    <a:gd name="T64" fmla="*/ 341 w 574"/>
                    <a:gd name="T65" fmla="*/ 483 h 509"/>
                    <a:gd name="T66" fmla="*/ 333 w 574"/>
                    <a:gd name="T67" fmla="*/ 509 h 509"/>
                    <a:gd name="T68" fmla="*/ 318 w 574"/>
                    <a:gd name="T69" fmla="*/ 506 h 509"/>
                    <a:gd name="T70" fmla="*/ 301 w 574"/>
                    <a:gd name="T71" fmla="*/ 501 h 509"/>
                    <a:gd name="T72" fmla="*/ 281 w 574"/>
                    <a:gd name="T73" fmla="*/ 497 h 509"/>
                    <a:gd name="T74" fmla="*/ 257 w 574"/>
                    <a:gd name="T75" fmla="*/ 493 h 509"/>
                    <a:gd name="T76" fmla="*/ 234 w 574"/>
                    <a:gd name="T77" fmla="*/ 488 h 509"/>
                    <a:gd name="T78" fmla="*/ 208 w 574"/>
                    <a:gd name="T79" fmla="*/ 483 h 509"/>
                    <a:gd name="T80" fmla="*/ 182 w 574"/>
                    <a:gd name="T81" fmla="*/ 478 h 509"/>
                    <a:gd name="T82" fmla="*/ 156 w 574"/>
                    <a:gd name="T83" fmla="*/ 473 h 509"/>
                    <a:gd name="T84" fmla="*/ 131 w 574"/>
                    <a:gd name="T85" fmla="*/ 468 h 509"/>
                    <a:gd name="T86" fmla="*/ 105 w 574"/>
                    <a:gd name="T87" fmla="*/ 463 h 509"/>
                    <a:gd name="T88" fmla="*/ 81 w 574"/>
                    <a:gd name="T89" fmla="*/ 459 h 509"/>
                    <a:gd name="T90" fmla="*/ 60 w 574"/>
                    <a:gd name="T91" fmla="*/ 455 h 509"/>
                    <a:gd name="T92" fmla="*/ 41 w 574"/>
                    <a:gd name="T93" fmla="*/ 450 h 509"/>
                    <a:gd name="T94" fmla="*/ 24 w 574"/>
                    <a:gd name="T95" fmla="*/ 448 h 509"/>
                    <a:gd name="T96" fmla="*/ 10 w 574"/>
                    <a:gd name="T97" fmla="*/ 445 h 509"/>
                    <a:gd name="T98" fmla="*/ 0 w 574"/>
                    <a:gd name="T99" fmla="*/ 444 h 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574" h="509">
                      <a:moveTo>
                        <a:pt x="0" y="444"/>
                      </a:moveTo>
                      <a:lnTo>
                        <a:pt x="6" y="430"/>
                      </a:lnTo>
                      <a:lnTo>
                        <a:pt x="15" y="411"/>
                      </a:lnTo>
                      <a:lnTo>
                        <a:pt x="26" y="388"/>
                      </a:lnTo>
                      <a:lnTo>
                        <a:pt x="40" y="362"/>
                      </a:lnTo>
                      <a:lnTo>
                        <a:pt x="55" y="333"/>
                      </a:lnTo>
                      <a:lnTo>
                        <a:pt x="72" y="301"/>
                      </a:lnTo>
                      <a:lnTo>
                        <a:pt x="90" y="268"/>
                      </a:lnTo>
                      <a:lnTo>
                        <a:pt x="109" y="234"/>
                      </a:lnTo>
                      <a:lnTo>
                        <a:pt x="130" y="200"/>
                      </a:lnTo>
                      <a:lnTo>
                        <a:pt x="151" y="167"/>
                      </a:lnTo>
                      <a:lnTo>
                        <a:pt x="173" y="134"/>
                      </a:lnTo>
                      <a:lnTo>
                        <a:pt x="193" y="103"/>
                      </a:lnTo>
                      <a:lnTo>
                        <a:pt x="214" y="75"/>
                      </a:lnTo>
                      <a:lnTo>
                        <a:pt x="235" y="50"/>
                      </a:lnTo>
                      <a:lnTo>
                        <a:pt x="255" y="28"/>
                      </a:lnTo>
                      <a:lnTo>
                        <a:pt x="273" y="12"/>
                      </a:lnTo>
                      <a:lnTo>
                        <a:pt x="574" y="0"/>
                      </a:lnTo>
                      <a:lnTo>
                        <a:pt x="565" y="14"/>
                      </a:lnTo>
                      <a:lnTo>
                        <a:pt x="553" y="35"/>
                      </a:lnTo>
                      <a:lnTo>
                        <a:pt x="539" y="59"/>
                      </a:lnTo>
                      <a:lnTo>
                        <a:pt x="523" y="87"/>
                      </a:lnTo>
                      <a:lnTo>
                        <a:pt x="506" y="120"/>
                      </a:lnTo>
                      <a:lnTo>
                        <a:pt x="488" y="153"/>
                      </a:lnTo>
                      <a:lnTo>
                        <a:pt x="468" y="190"/>
                      </a:lnTo>
                      <a:lnTo>
                        <a:pt x="449" y="229"/>
                      </a:lnTo>
                      <a:lnTo>
                        <a:pt x="430" y="268"/>
                      </a:lnTo>
                      <a:lnTo>
                        <a:pt x="411" y="307"/>
                      </a:lnTo>
                      <a:lnTo>
                        <a:pt x="393" y="346"/>
                      </a:lnTo>
                      <a:lnTo>
                        <a:pt x="377" y="383"/>
                      </a:lnTo>
                      <a:lnTo>
                        <a:pt x="362" y="419"/>
                      </a:lnTo>
                      <a:lnTo>
                        <a:pt x="350" y="453"/>
                      </a:lnTo>
                      <a:lnTo>
                        <a:pt x="341" y="483"/>
                      </a:lnTo>
                      <a:lnTo>
                        <a:pt x="333" y="509"/>
                      </a:lnTo>
                      <a:lnTo>
                        <a:pt x="318" y="506"/>
                      </a:lnTo>
                      <a:lnTo>
                        <a:pt x="301" y="501"/>
                      </a:lnTo>
                      <a:lnTo>
                        <a:pt x="281" y="497"/>
                      </a:lnTo>
                      <a:lnTo>
                        <a:pt x="257" y="493"/>
                      </a:lnTo>
                      <a:lnTo>
                        <a:pt x="234" y="488"/>
                      </a:lnTo>
                      <a:lnTo>
                        <a:pt x="208" y="483"/>
                      </a:lnTo>
                      <a:lnTo>
                        <a:pt x="182" y="478"/>
                      </a:lnTo>
                      <a:lnTo>
                        <a:pt x="156" y="473"/>
                      </a:lnTo>
                      <a:lnTo>
                        <a:pt x="131" y="468"/>
                      </a:lnTo>
                      <a:lnTo>
                        <a:pt x="105" y="463"/>
                      </a:lnTo>
                      <a:lnTo>
                        <a:pt x="81" y="459"/>
                      </a:lnTo>
                      <a:lnTo>
                        <a:pt x="60" y="455"/>
                      </a:lnTo>
                      <a:lnTo>
                        <a:pt x="41" y="450"/>
                      </a:lnTo>
                      <a:lnTo>
                        <a:pt x="24" y="448"/>
                      </a:lnTo>
                      <a:lnTo>
                        <a:pt x="10" y="445"/>
                      </a:lnTo>
                      <a:lnTo>
                        <a:pt x="0" y="4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06" name="Freeform 34"/>
                <p:cNvSpPr>
                  <a:spLocks/>
                </p:cNvSpPr>
                <p:nvPr/>
              </p:nvSpPr>
              <p:spPr bwMode="auto">
                <a:xfrm>
                  <a:off x="3934" y="2050"/>
                  <a:ext cx="132" cy="92"/>
                </a:xfrm>
                <a:custGeom>
                  <a:avLst/>
                  <a:gdLst>
                    <a:gd name="T0" fmla="*/ 0 w 132"/>
                    <a:gd name="T1" fmla="*/ 92 h 92"/>
                    <a:gd name="T2" fmla="*/ 58 w 132"/>
                    <a:gd name="T3" fmla="*/ 0 h 92"/>
                    <a:gd name="T4" fmla="*/ 66 w 132"/>
                    <a:gd name="T5" fmla="*/ 0 h 92"/>
                    <a:gd name="T6" fmla="*/ 76 w 132"/>
                    <a:gd name="T7" fmla="*/ 0 h 92"/>
                    <a:gd name="T8" fmla="*/ 88 w 132"/>
                    <a:gd name="T9" fmla="*/ 0 h 92"/>
                    <a:gd name="T10" fmla="*/ 99 w 132"/>
                    <a:gd name="T11" fmla="*/ 2 h 92"/>
                    <a:gd name="T12" fmla="*/ 109 w 132"/>
                    <a:gd name="T13" fmla="*/ 3 h 92"/>
                    <a:gd name="T14" fmla="*/ 119 w 132"/>
                    <a:gd name="T15" fmla="*/ 4 h 92"/>
                    <a:gd name="T16" fmla="*/ 126 w 132"/>
                    <a:gd name="T17" fmla="*/ 5 h 92"/>
                    <a:gd name="T18" fmla="*/ 132 w 132"/>
                    <a:gd name="T19" fmla="*/ 5 h 92"/>
                    <a:gd name="T20" fmla="*/ 122 w 132"/>
                    <a:gd name="T21" fmla="*/ 12 h 92"/>
                    <a:gd name="T22" fmla="*/ 107 w 132"/>
                    <a:gd name="T23" fmla="*/ 22 h 92"/>
                    <a:gd name="T24" fmla="*/ 87 w 132"/>
                    <a:gd name="T25" fmla="*/ 34 h 92"/>
                    <a:gd name="T26" fmla="*/ 66 w 132"/>
                    <a:gd name="T27" fmla="*/ 48 h 92"/>
                    <a:gd name="T28" fmla="*/ 45 w 132"/>
                    <a:gd name="T29" fmla="*/ 61 h 92"/>
                    <a:gd name="T30" fmla="*/ 25 w 132"/>
                    <a:gd name="T31" fmla="*/ 73 h 92"/>
                    <a:gd name="T32" fmla="*/ 10 w 132"/>
                    <a:gd name="T33" fmla="*/ 84 h 92"/>
                    <a:gd name="T34" fmla="*/ 0 w 132"/>
                    <a:gd name="T35" fmla="*/ 92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32" h="92">
                      <a:moveTo>
                        <a:pt x="0" y="92"/>
                      </a:moveTo>
                      <a:lnTo>
                        <a:pt x="58" y="0"/>
                      </a:lnTo>
                      <a:lnTo>
                        <a:pt x="66" y="0"/>
                      </a:lnTo>
                      <a:lnTo>
                        <a:pt x="76" y="0"/>
                      </a:lnTo>
                      <a:lnTo>
                        <a:pt x="88" y="0"/>
                      </a:lnTo>
                      <a:lnTo>
                        <a:pt x="99" y="2"/>
                      </a:lnTo>
                      <a:lnTo>
                        <a:pt x="109" y="3"/>
                      </a:lnTo>
                      <a:lnTo>
                        <a:pt x="119" y="4"/>
                      </a:lnTo>
                      <a:lnTo>
                        <a:pt x="126" y="5"/>
                      </a:lnTo>
                      <a:lnTo>
                        <a:pt x="132" y="5"/>
                      </a:lnTo>
                      <a:lnTo>
                        <a:pt x="122" y="12"/>
                      </a:lnTo>
                      <a:lnTo>
                        <a:pt x="107" y="22"/>
                      </a:lnTo>
                      <a:lnTo>
                        <a:pt x="87" y="34"/>
                      </a:lnTo>
                      <a:lnTo>
                        <a:pt x="66" y="48"/>
                      </a:lnTo>
                      <a:lnTo>
                        <a:pt x="45" y="61"/>
                      </a:lnTo>
                      <a:lnTo>
                        <a:pt x="25" y="73"/>
                      </a:lnTo>
                      <a:lnTo>
                        <a:pt x="10" y="84"/>
                      </a:lnTo>
                      <a:lnTo>
                        <a:pt x="0" y="9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07" name="Freeform 35"/>
                <p:cNvSpPr>
                  <a:spLocks/>
                </p:cNvSpPr>
                <p:nvPr/>
              </p:nvSpPr>
              <p:spPr bwMode="auto">
                <a:xfrm>
                  <a:off x="3204" y="2304"/>
                  <a:ext cx="456" cy="242"/>
                </a:xfrm>
                <a:custGeom>
                  <a:avLst/>
                  <a:gdLst>
                    <a:gd name="T0" fmla="*/ 0 w 456"/>
                    <a:gd name="T1" fmla="*/ 147 h 242"/>
                    <a:gd name="T2" fmla="*/ 456 w 456"/>
                    <a:gd name="T3" fmla="*/ 0 h 242"/>
                    <a:gd name="T4" fmla="*/ 451 w 456"/>
                    <a:gd name="T5" fmla="*/ 222 h 242"/>
                    <a:gd name="T6" fmla="*/ 409 w 456"/>
                    <a:gd name="T7" fmla="*/ 242 h 242"/>
                    <a:gd name="T8" fmla="*/ 0 w 456"/>
                    <a:gd name="T9" fmla="*/ 147 h 2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6" h="242">
                      <a:moveTo>
                        <a:pt x="0" y="147"/>
                      </a:moveTo>
                      <a:lnTo>
                        <a:pt x="456" y="0"/>
                      </a:lnTo>
                      <a:lnTo>
                        <a:pt x="451" y="222"/>
                      </a:lnTo>
                      <a:lnTo>
                        <a:pt x="409" y="242"/>
                      </a:lnTo>
                      <a:lnTo>
                        <a:pt x="0" y="147"/>
                      </a:lnTo>
                      <a:close/>
                    </a:path>
                  </a:pathLst>
                </a:custGeom>
                <a:solidFill>
                  <a:srgbClr val="7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08" name="Freeform 36"/>
                <p:cNvSpPr>
                  <a:spLocks/>
                </p:cNvSpPr>
                <p:nvPr/>
              </p:nvSpPr>
              <p:spPr bwMode="auto">
                <a:xfrm>
                  <a:off x="3845" y="2389"/>
                  <a:ext cx="78" cy="26"/>
                </a:xfrm>
                <a:custGeom>
                  <a:avLst/>
                  <a:gdLst>
                    <a:gd name="T0" fmla="*/ 49 w 78"/>
                    <a:gd name="T1" fmla="*/ 26 h 26"/>
                    <a:gd name="T2" fmla="*/ 78 w 78"/>
                    <a:gd name="T3" fmla="*/ 13 h 26"/>
                    <a:gd name="T4" fmla="*/ 69 w 78"/>
                    <a:gd name="T5" fmla="*/ 11 h 26"/>
                    <a:gd name="T6" fmla="*/ 58 w 78"/>
                    <a:gd name="T7" fmla="*/ 8 h 26"/>
                    <a:gd name="T8" fmla="*/ 46 w 78"/>
                    <a:gd name="T9" fmla="*/ 5 h 26"/>
                    <a:gd name="T10" fmla="*/ 33 w 78"/>
                    <a:gd name="T11" fmla="*/ 3 h 26"/>
                    <a:gd name="T12" fmla="*/ 23 w 78"/>
                    <a:gd name="T13" fmla="*/ 1 h 26"/>
                    <a:gd name="T14" fmla="*/ 13 w 78"/>
                    <a:gd name="T15" fmla="*/ 0 h 26"/>
                    <a:gd name="T16" fmla="*/ 5 w 78"/>
                    <a:gd name="T17" fmla="*/ 1 h 26"/>
                    <a:gd name="T18" fmla="*/ 1 w 78"/>
                    <a:gd name="T19" fmla="*/ 4 h 26"/>
                    <a:gd name="T20" fmla="*/ 0 w 78"/>
                    <a:gd name="T21" fmla="*/ 7 h 26"/>
                    <a:gd name="T22" fmla="*/ 2 w 78"/>
                    <a:gd name="T23" fmla="*/ 11 h 26"/>
                    <a:gd name="T24" fmla="*/ 7 w 78"/>
                    <a:gd name="T25" fmla="*/ 14 h 26"/>
                    <a:gd name="T26" fmla="*/ 13 w 78"/>
                    <a:gd name="T27" fmla="*/ 16 h 26"/>
                    <a:gd name="T28" fmla="*/ 20 w 78"/>
                    <a:gd name="T29" fmla="*/ 18 h 26"/>
                    <a:gd name="T30" fmla="*/ 29 w 78"/>
                    <a:gd name="T31" fmla="*/ 21 h 26"/>
                    <a:gd name="T32" fmla="*/ 39 w 78"/>
                    <a:gd name="T33" fmla="*/ 24 h 26"/>
                    <a:gd name="T34" fmla="*/ 49 w 78"/>
                    <a:gd name="T35" fmla="*/ 26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8" h="26">
                      <a:moveTo>
                        <a:pt x="49" y="26"/>
                      </a:moveTo>
                      <a:lnTo>
                        <a:pt x="78" y="13"/>
                      </a:lnTo>
                      <a:lnTo>
                        <a:pt x="69" y="11"/>
                      </a:lnTo>
                      <a:lnTo>
                        <a:pt x="58" y="8"/>
                      </a:lnTo>
                      <a:lnTo>
                        <a:pt x="46" y="5"/>
                      </a:lnTo>
                      <a:lnTo>
                        <a:pt x="33" y="3"/>
                      </a:lnTo>
                      <a:lnTo>
                        <a:pt x="23" y="1"/>
                      </a:lnTo>
                      <a:lnTo>
                        <a:pt x="13" y="0"/>
                      </a:lnTo>
                      <a:lnTo>
                        <a:pt x="5" y="1"/>
                      </a:lnTo>
                      <a:lnTo>
                        <a:pt x="1" y="4"/>
                      </a:lnTo>
                      <a:lnTo>
                        <a:pt x="0" y="7"/>
                      </a:lnTo>
                      <a:lnTo>
                        <a:pt x="2" y="11"/>
                      </a:lnTo>
                      <a:lnTo>
                        <a:pt x="7" y="14"/>
                      </a:lnTo>
                      <a:lnTo>
                        <a:pt x="13" y="16"/>
                      </a:lnTo>
                      <a:lnTo>
                        <a:pt x="20" y="18"/>
                      </a:lnTo>
                      <a:lnTo>
                        <a:pt x="29" y="21"/>
                      </a:lnTo>
                      <a:lnTo>
                        <a:pt x="39" y="24"/>
                      </a:lnTo>
                      <a:lnTo>
                        <a:pt x="49" y="26"/>
                      </a:lnTo>
                      <a:close/>
                    </a:path>
                  </a:pathLst>
                </a:custGeom>
                <a:solidFill>
                  <a:srgbClr val="B2561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09" name="Freeform 37"/>
                <p:cNvSpPr>
                  <a:spLocks/>
                </p:cNvSpPr>
                <p:nvPr/>
              </p:nvSpPr>
              <p:spPr bwMode="auto">
                <a:xfrm>
                  <a:off x="3693" y="2302"/>
                  <a:ext cx="325" cy="206"/>
                </a:xfrm>
                <a:custGeom>
                  <a:avLst/>
                  <a:gdLst>
                    <a:gd name="T0" fmla="*/ 262 w 325"/>
                    <a:gd name="T1" fmla="*/ 83 h 206"/>
                    <a:gd name="T2" fmla="*/ 325 w 325"/>
                    <a:gd name="T3" fmla="*/ 55 h 206"/>
                    <a:gd name="T4" fmla="*/ 3 w 325"/>
                    <a:gd name="T5" fmla="*/ 0 h 206"/>
                    <a:gd name="T6" fmla="*/ 0 w 325"/>
                    <a:gd name="T7" fmla="*/ 206 h 206"/>
                    <a:gd name="T8" fmla="*/ 179 w 325"/>
                    <a:gd name="T9" fmla="*/ 123 h 206"/>
                    <a:gd name="T10" fmla="*/ 166 w 325"/>
                    <a:gd name="T11" fmla="*/ 119 h 206"/>
                    <a:gd name="T12" fmla="*/ 153 w 325"/>
                    <a:gd name="T13" fmla="*/ 116 h 206"/>
                    <a:gd name="T14" fmla="*/ 141 w 325"/>
                    <a:gd name="T15" fmla="*/ 112 h 206"/>
                    <a:gd name="T16" fmla="*/ 132 w 325"/>
                    <a:gd name="T17" fmla="*/ 106 h 206"/>
                    <a:gd name="T18" fmla="*/ 123 w 325"/>
                    <a:gd name="T19" fmla="*/ 101 h 206"/>
                    <a:gd name="T20" fmla="*/ 119 w 325"/>
                    <a:gd name="T21" fmla="*/ 94 h 206"/>
                    <a:gd name="T22" fmla="*/ 118 w 325"/>
                    <a:gd name="T23" fmla="*/ 87 h 206"/>
                    <a:gd name="T24" fmla="*/ 121 w 325"/>
                    <a:gd name="T25" fmla="*/ 78 h 206"/>
                    <a:gd name="T26" fmla="*/ 130 w 325"/>
                    <a:gd name="T27" fmla="*/ 70 h 206"/>
                    <a:gd name="T28" fmla="*/ 145 w 325"/>
                    <a:gd name="T29" fmla="*/ 67 h 206"/>
                    <a:gd name="T30" fmla="*/ 164 w 325"/>
                    <a:gd name="T31" fmla="*/ 67 h 206"/>
                    <a:gd name="T32" fmla="*/ 185 w 325"/>
                    <a:gd name="T33" fmla="*/ 69 h 206"/>
                    <a:gd name="T34" fmla="*/ 207 w 325"/>
                    <a:gd name="T35" fmla="*/ 72 h 206"/>
                    <a:gd name="T36" fmla="*/ 228 w 325"/>
                    <a:gd name="T37" fmla="*/ 77 h 206"/>
                    <a:gd name="T38" fmla="*/ 247 w 325"/>
                    <a:gd name="T39" fmla="*/ 81 h 206"/>
                    <a:gd name="T40" fmla="*/ 262 w 325"/>
                    <a:gd name="T41" fmla="*/ 83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25" h="206">
                      <a:moveTo>
                        <a:pt x="262" y="83"/>
                      </a:moveTo>
                      <a:lnTo>
                        <a:pt x="325" y="55"/>
                      </a:lnTo>
                      <a:lnTo>
                        <a:pt x="3" y="0"/>
                      </a:lnTo>
                      <a:lnTo>
                        <a:pt x="0" y="206"/>
                      </a:lnTo>
                      <a:lnTo>
                        <a:pt x="179" y="123"/>
                      </a:lnTo>
                      <a:lnTo>
                        <a:pt x="166" y="119"/>
                      </a:lnTo>
                      <a:lnTo>
                        <a:pt x="153" y="116"/>
                      </a:lnTo>
                      <a:lnTo>
                        <a:pt x="141" y="112"/>
                      </a:lnTo>
                      <a:lnTo>
                        <a:pt x="132" y="106"/>
                      </a:lnTo>
                      <a:lnTo>
                        <a:pt x="123" y="101"/>
                      </a:lnTo>
                      <a:lnTo>
                        <a:pt x="119" y="94"/>
                      </a:lnTo>
                      <a:lnTo>
                        <a:pt x="118" y="87"/>
                      </a:lnTo>
                      <a:lnTo>
                        <a:pt x="121" y="78"/>
                      </a:lnTo>
                      <a:lnTo>
                        <a:pt x="130" y="70"/>
                      </a:lnTo>
                      <a:lnTo>
                        <a:pt x="145" y="67"/>
                      </a:lnTo>
                      <a:lnTo>
                        <a:pt x="164" y="67"/>
                      </a:lnTo>
                      <a:lnTo>
                        <a:pt x="185" y="69"/>
                      </a:lnTo>
                      <a:lnTo>
                        <a:pt x="207" y="72"/>
                      </a:lnTo>
                      <a:lnTo>
                        <a:pt x="228" y="77"/>
                      </a:lnTo>
                      <a:lnTo>
                        <a:pt x="247" y="81"/>
                      </a:lnTo>
                      <a:lnTo>
                        <a:pt x="262" y="83"/>
                      </a:lnTo>
                      <a:close/>
                    </a:path>
                  </a:pathLst>
                </a:custGeom>
                <a:solidFill>
                  <a:srgbClr val="7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10" name="Freeform 38"/>
                <p:cNvSpPr>
                  <a:spLocks/>
                </p:cNvSpPr>
                <p:nvPr/>
              </p:nvSpPr>
              <p:spPr bwMode="auto">
                <a:xfrm>
                  <a:off x="3045" y="1993"/>
                  <a:ext cx="721" cy="524"/>
                </a:xfrm>
                <a:custGeom>
                  <a:avLst/>
                  <a:gdLst>
                    <a:gd name="T0" fmla="*/ 707 w 721"/>
                    <a:gd name="T1" fmla="*/ 355 h 524"/>
                    <a:gd name="T2" fmla="*/ 672 w 721"/>
                    <a:gd name="T3" fmla="*/ 309 h 524"/>
                    <a:gd name="T4" fmla="*/ 629 w 721"/>
                    <a:gd name="T5" fmla="*/ 256 h 524"/>
                    <a:gd name="T6" fmla="*/ 579 w 721"/>
                    <a:gd name="T7" fmla="*/ 200 h 524"/>
                    <a:gd name="T8" fmla="*/ 527 w 721"/>
                    <a:gd name="T9" fmla="*/ 144 h 524"/>
                    <a:gd name="T10" fmla="*/ 474 w 721"/>
                    <a:gd name="T11" fmla="*/ 92 h 524"/>
                    <a:gd name="T12" fmla="*/ 423 w 721"/>
                    <a:gd name="T13" fmla="*/ 47 h 524"/>
                    <a:gd name="T14" fmla="*/ 376 w 721"/>
                    <a:gd name="T15" fmla="*/ 12 h 524"/>
                    <a:gd name="T16" fmla="*/ 339 w 721"/>
                    <a:gd name="T17" fmla="*/ 2 h 524"/>
                    <a:gd name="T18" fmla="*/ 301 w 721"/>
                    <a:gd name="T19" fmla="*/ 8 h 524"/>
                    <a:gd name="T20" fmla="*/ 254 w 721"/>
                    <a:gd name="T21" fmla="*/ 18 h 524"/>
                    <a:gd name="T22" fmla="*/ 203 w 721"/>
                    <a:gd name="T23" fmla="*/ 29 h 524"/>
                    <a:gd name="T24" fmla="*/ 151 w 721"/>
                    <a:gd name="T25" fmla="*/ 40 h 524"/>
                    <a:gd name="T26" fmla="*/ 100 w 721"/>
                    <a:gd name="T27" fmla="*/ 52 h 524"/>
                    <a:gd name="T28" fmla="*/ 56 w 721"/>
                    <a:gd name="T29" fmla="*/ 62 h 524"/>
                    <a:gd name="T30" fmla="*/ 22 w 721"/>
                    <a:gd name="T31" fmla="*/ 69 h 524"/>
                    <a:gd name="T32" fmla="*/ 99 w 721"/>
                    <a:gd name="T33" fmla="*/ 163 h 524"/>
                    <a:gd name="T34" fmla="*/ 74 w 721"/>
                    <a:gd name="T35" fmla="*/ 171 h 524"/>
                    <a:gd name="T36" fmla="*/ 48 w 721"/>
                    <a:gd name="T37" fmla="*/ 178 h 524"/>
                    <a:gd name="T38" fmla="*/ 23 w 721"/>
                    <a:gd name="T39" fmla="*/ 187 h 524"/>
                    <a:gd name="T40" fmla="*/ 0 w 721"/>
                    <a:gd name="T41" fmla="*/ 197 h 524"/>
                    <a:gd name="T42" fmla="*/ 17 w 721"/>
                    <a:gd name="T43" fmla="*/ 217 h 524"/>
                    <a:gd name="T44" fmla="*/ 42 w 721"/>
                    <a:gd name="T45" fmla="*/ 234 h 524"/>
                    <a:gd name="T46" fmla="*/ 73 w 721"/>
                    <a:gd name="T47" fmla="*/ 248 h 524"/>
                    <a:gd name="T48" fmla="*/ 107 w 721"/>
                    <a:gd name="T49" fmla="*/ 260 h 524"/>
                    <a:gd name="T50" fmla="*/ 140 w 721"/>
                    <a:gd name="T51" fmla="*/ 271 h 524"/>
                    <a:gd name="T52" fmla="*/ 172 w 721"/>
                    <a:gd name="T53" fmla="*/ 283 h 524"/>
                    <a:gd name="T54" fmla="*/ 200 w 721"/>
                    <a:gd name="T55" fmla="*/ 294 h 524"/>
                    <a:gd name="T56" fmla="*/ 220 w 721"/>
                    <a:gd name="T57" fmla="*/ 310 h 524"/>
                    <a:gd name="T58" fmla="*/ 255 w 721"/>
                    <a:gd name="T59" fmla="*/ 347 h 524"/>
                    <a:gd name="T60" fmla="*/ 300 w 721"/>
                    <a:gd name="T61" fmla="*/ 399 h 524"/>
                    <a:gd name="T62" fmla="*/ 345 w 721"/>
                    <a:gd name="T63" fmla="*/ 460 h 524"/>
                    <a:gd name="T64" fmla="*/ 382 w 721"/>
                    <a:gd name="T65" fmla="*/ 524 h 524"/>
                    <a:gd name="T66" fmla="*/ 416 w 721"/>
                    <a:gd name="T67" fmla="*/ 509 h 524"/>
                    <a:gd name="T68" fmla="*/ 459 w 721"/>
                    <a:gd name="T69" fmla="*/ 489 h 524"/>
                    <a:gd name="T70" fmla="*/ 508 w 721"/>
                    <a:gd name="T71" fmla="*/ 466 h 524"/>
                    <a:gd name="T72" fmla="*/ 558 w 721"/>
                    <a:gd name="T73" fmla="*/ 442 h 524"/>
                    <a:gd name="T74" fmla="*/ 608 w 721"/>
                    <a:gd name="T75" fmla="*/ 421 h 524"/>
                    <a:gd name="T76" fmla="*/ 653 w 721"/>
                    <a:gd name="T77" fmla="*/ 400 h 524"/>
                    <a:gd name="T78" fmla="*/ 693 w 721"/>
                    <a:gd name="T79" fmla="*/ 385 h 524"/>
                    <a:gd name="T80" fmla="*/ 721 w 721"/>
                    <a:gd name="T81" fmla="*/ 375 h 5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21" h="524">
                      <a:moveTo>
                        <a:pt x="721" y="375"/>
                      </a:moveTo>
                      <a:lnTo>
                        <a:pt x="707" y="355"/>
                      </a:lnTo>
                      <a:lnTo>
                        <a:pt x="691" y="334"/>
                      </a:lnTo>
                      <a:lnTo>
                        <a:pt x="672" y="309"/>
                      </a:lnTo>
                      <a:lnTo>
                        <a:pt x="651" y="284"/>
                      </a:lnTo>
                      <a:lnTo>
                        <a:pt x="629" y="256"/>
                      </a:lnTo>
                      <a:lnTo>
                        <a:pt x="604" y="228"/>
                      </a:lnTo>
                      <a:lnTo>
                        <a:pt x="579" y="200"/>
                      </a:lnTo>
                      <a:lnTo>
                        <a:pt x="554" y="172"/>
                      </a:lnTo>
                      <a:lnTo>
                        <a:pt x="527" y="144"/>
                      </a:lnTo>
                      <a:lnTo>
                        <a:pt x="500" y="117"/>
                      </a:lnTo>
                      <a:lnTo>
                        <a:pt x="474" y="92"/>
                      </a:lnTo>
                      <a:lnTo>
                        <a:pt x="448" y="68"/>
                      </a:lnTo>
                      <a:lnTo>
                        <a:pt x="423" y="47"/>
                      </a:lnTo>
                      <a:lnTo>
                        <a:pt x="398" y="28"/>
                      </a:lnTo>
                      <a:lnTo>
                        <a:pt x="376" y="12"/>
                      </a:lnTo>
                      <a:lnTo>
                        <a:pt x="354" y="0"/>
                      </a:lnTo>
                      <a:lnTo>
                        <a:pt x="339" y="2"/>
                      </a:lnTo>
                      <a:lnTo>
                        <a:pt x="321" y="5"/>
                      </a:lnTo>
                      <a:lnTo>
                        <a:pt x="301" y="8"/>
                      </a:lnTo>
                      <a:lnTo>
                        <a:pt x="278" y="14"/>
                      </a:lnTo>
                      <a:lnTo>
                        <a:pt x="254" y="18"/>
                      </a:lnTo>
                      <a:lnTo>
                        <a:pt x="229" y="24"/>
                      </a:lnTo>
                      <a:lnTo>
                        <a:pt x="203" y="29"/>
                      </a:lnTo>
                      <a:lnTo>
                        <a:pt x="176" y="35"/>
                      </a:lnTo>
                      <a:lnTo>
                        <a:pt x="151" y="40"/>
                      </a:lnTo>
                      <a:lnTo>
                        <a:pt x="125" y="47"/>
                      </a:lnTo>
                      <a:lnTo>
                        <a:pt x="100" y="52"/>
                      </a:lnTo>
                      <a:lnTo>
                        <a:pt x="78" y="56"/>
                      </a:lnTo>
                      <a:lnTo>
                        <a:pt x="56" y="62"/>
                      </a:lnTo>
                      <a:lnTo>
                        <a:pt x="38" y="65"/>
                      </a:lnTo>
                      <a:lnTo>
                        <a:pt x="22" y="69"/>
                      </a:lnTo>
                      <a:lnTo>
                        <a:pt x="9" y="72"/>
                      </a:lnTo>
                      <a:lnTo>
                        <a:pt x="99" y="163"/>
                      </a:lnTo>
                      <a:lnTo>
                        <a:pt x="86" y="166"/>
                      </a:lnTo>
                      <a:lnTo>
                        <a:pt x="74" y="171"/>
                      </a:lnTo>
                      <a:lnTo>
                        <a:pt x="61" y="174"/>
                      </a:lnTo>
                      <a:lnTo>
                        <a:pt x="48" y="178"/>
                      </a:lnTo>
                      <a:lnTo>
                        <a:pt x="35" y="182"/>
                      </a:lnTo>
                      <a:lnTo>
                        <a:pt x="23" y="187"/>
                      </a:lnTo>
                      <a:lnTo>
                        <a:pt x="10" y="191"/>
                      </a:lnTo>
                      <a:lnTo>
                        <a:pt x="0" y="197"/>
                      </a:lnTo>
                      <a:lnTo>
                        <a:pt x="7" y="207"/>
                      </a:lnTo>
                      <a:lnTo>
                        <a:pt x="17" y="217"/>
                      </a:lnTo>
                      <a:lnTo>
                        <a:pt x="29" y="226"/>
                      </a:lnTo>
                      <a:lnTo>
                        <a:pt x="42" y="234"/>
                      </a:lnTo>
                      <a:lnTo>
                        <a:pt x="56" y="240"/>
                      </a:lnTo>
                      <a:lnTo>
                        <a:pt x="73" y="248"/>
                      </a:lnTo>
                      <a:lnTo>
                        <a:pt x="90" y="253"/>
                      </a:lnTo>
                      <a:lnTo>
                        <a:pt x="107" y="260"/>
                      </a:lnTo>
                      <a:lnTo>
                        <a:pt x="124" y="265"/>
                      </a:lnTo>
                      <a:lnTo>
                        <a:pt x="140" y="271"/>
                      </a:lnTo>
                      <a:lnTo>
                        <a:pt x="157" y="276"/>
                      </a:lnTo>
                      <a:lnTo>
                        <a:pt x="172" y="283"/>
                      </a:lnTo>
                      <a:lnTo>
                        <a:pt x="187" y="288"/>
                      </a:lnTo>
                      <a:lnTo>
                        <a:pt x="200" y="294"/>
                      </a:lnTo>
                      <a:lnTo>
                        <a:pt x="211" y="302"/>
                      </a:lnTo>
                      <a:lnTo>
                        <a:pt x="220" y="310"/>
                      </a:lnTo>
                      <a:lnTo>
                        <a:pt x="235" y="326"/>
                      </a:lnTo>
                      <a:lnTo>
                        <a:pt x="255" y="347"/>
                      </a:lnTo>
                      <a:lnTo>
                        <a:pt x="277" y="371"/>
                      </a:lnTo>
                      <a:lnTo>
                        <a:pt x="300" y="399"/>
                      </a:lnTo>
                      <a:lnTo>
                        <a:pt x="323" y="428"/>
                      </a:lnTo>
                      <a:lnTo>
                        <a:pt x="345" y="460"/>
                      </a:lnTo>
                      <a:lnTo>
                        <a:pt x="365" y="491"/>
                      </a:lnTo>
                      <a:lnTo>
                        <a:pt x="382" y="524"/>
                      </a:lnTo>
                      <a:lnTo>
                        <a:pt x="398" y="517"/>
                      </a:lnTo>
                      <a:lnTo>
                        <a:pt x="416" y="509"/>
                      </a:lnTo>
                      <a:lnTo>
                        <a:pt x="437" y="499"/>
                      </a:lnTo>
                      <a:lnTo>
                        <a:pt x="459" y="489"/>
                      </a:lnTo>
                      <a:lnTo>
                        <a:pt x="483" y="478"/>
                      </a:lnTo>
                      <a:lnTo>
                        <a:pt x="508" y="466"/>
                      </a:lnTo>
                      <a:lnTo>
                        <a:pt x="532" y="454"/>
                      </a:lnTo>
                      <a:lnTo>
                        <a:pt x="558" y="442"/>
                      </a:lnTo>
                      <a:lnTo>
                        <a:pt x="584" y="432"/>
                      </a:lnTo>
                      <a:lnTo>
                        <a:pt x="608" y="421"/>
                      </a:lnTo>
                      <a:lnTo>
                        <a:pt x="632" y="410"/>
                      </a:lnTo>
                      <a:lnTo>
                        <a:pt x="653" y="400"/>
                      </a:lnTo>
                      <a:lnTo>
                        <a:pt x="674" y="392"/>
                      </a:lnTo>
                      <a:lnTo>
                        <a:pt x="693" y="385"/>
                      </a:lnTo>
                      <a:lnTo>
                        <a:pt x="708" y="379"/>
                      </a:lnTo>
                      <a:lnTo>
                        <a:pt x="721" y="3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11" name="Freeform 39"/>
                <p:cNvSpPr>
                  <a:spLocks/>
                </p:cNvSpPr>
                <p:nvPr/>
              </p:nvSpPr>
              <p:spPr bwMode="auto">
                <a:xfrm>
                  <a:off x="3126" y="2032"/>
                  <a:ext cx="591" cy="446"/>
                </a:xfrm>
                <a:custGeom>
                  <a:avLst/>
                  <a:gdLst>
                    <a:gd name="T0" fmla="*/ 591 w 591"/>
                    <a:gd name="T1" fmla="*/ 319 h 446"/>
                    <a:gd name="T2" fmla="*/ 582 w 591"/>
                    <a:gd name="T3" fmla="*/ 308 h 446"/>
                    <a:gd name="T4" fmla="*/ 571 w 591"/>
                    <a:gd name="T5" fmla="*/ 294 h 446"/>
                    <a:gd name="T6" fmla="*/ 556 w 591"/>
                    <a:gd name="T7" fmla="*/ 276 h 446"/>
                    <a:gd name="T8" fmla="*/ 539 w 591"/>
                    <a:gd name="T9" fmla="*/ 255 h 446"/>
                    <a:gd name="T10" fmla="*/ 520 w 591"/>
                    <a:gd name="T11" fmla="*/ 234 h 446"/>
                    <a:gd name="T12" fmla="*/ 498 w 591"/>
                    <a:gd name="T13" fmla="*/ 210 h 446"/>
                    <a:gd name="T14" fmla="*/ 476 w 591"/>
                    <a:gd name="T15" fmla="*/ 185 h 446"/>
                    <a:gd name="T16" fmla="*/ 452 w 591"/>
                    <a:gd name="T17" fmla="*/ 159 h 446"/>
                    <a:gd name="T18" fmla="*/ 428 w 591"/>
                    <a:gd name="T19" fmla="*/ 134 h 446"/>
                    <a:gd name="T20" fmla="*/ 402 w 591"/>
                    <a:gd name="T21" fmla="*/ 109 h 446"/>
                    <a:gd name="T22" fmla="*/ 377 w 591"/>
                    <a:gd name="T23" fmla="*/ 85 h 446"/>
                    <a:gd name="T24" fmla="*/ 353 w 591"/>
                    <a:gd name="T25" fmla="*/ 62 h 446"/>
                    <a:gd name="T26" fmla="*/ 328 w 591"/>
                    <a:gd name="T27" fmla="*/ 42 h 446"/>
                    <a:gd name="T28" fmla="*/ 305 w 591"/>
                    <a:gd name="T29" fmla="*/ 25 h 446"/>
                    <a:gd name="T30" fmla="*/ 283 w 591"/>
                    <a:gd name="T31" fmla="*/ 11 h 446"/>
                    <a:gd name="T32" fmla="*/ 264 w 591"/>
                    <a:gd name="T33" fmla="*/ 0 h 446"/>
                    <a:gd name="T34" fmla="*/ 0 w 591"/>
                    <a:gd name="T35" fmla="*/ 52 h 446"/>
                    <a:gd name="T36" fmla="*/ 11 w 591"/>
                    <a:gd name="T37" fmla="*/ 63 h 446"/>
                    <a:gd name="T38" fmla="*/ 26 w 591"/>
                    <a:gd name="T39" fmla="*/ 78 h 446"/>
                    <a:gd name="T40" fmla="*/ 43 w 591"/>
                    <a:gd name="T41" fmla="*/ 97 h 446"/>
                    <a:gd name="T42" fmla="*/ 62 w 591"/>
                    <a:gd name="T43" fmla="*/ 117 h 446"/>
                    <a:gd name="T44" fmla="*/ 84 w 591"/>
                    <a:gd name="T45" fmla="*/ 142 h 446"/>
                    <a:gd name="T46" fmla="*/ 107 w 591"/>
                    <a:gd name="T47" fmla="*/ 168 h 446"/>
                    <a:gd name="T48" fmla="*/ 131 w 591"/>
                    <a:gd name="T49" fmla="*/ 197 h 446"/>
                    <a:gd name="T50" fmla="*/ 155 w 591"/>
                    <a:gd name="T51" fmla="*/ 226 h 446"/>
                    <a:gd name="T52" fmla="*/ 180 w 591"/>
                    <a:gd name="T53" fmla="*/ 255 h 446"/>
                    <a:gd name="T54" fmla="*/ 205 w 591"/>
                    <a:gd name="T55" fmla="*/ 286 h 446"/>
                    <a:gd name="T56" fmla="*/ 227 w 591"/>
                    <a:gd name="T57" fmla="*/ 316 h 446"/>
                    <a:gd name="T58" fmla="*/ 250 w 591"/>
                    <a:gd name="T59" fmla="*/ 346 h 446"/>
                    <a:gd name="T60" fmla="*/ 269 w 591"/>
                    <a:gd name="T61" fmla="*/ 373 h 446"/>
                    <a:gd name="T62" fmla="*/ 287 w 591"/>
                    <a:gd name="T63" fmla="*/ 400 h 446"/>
                    <a:gd name="T64" fmla="*/ 301 w 591"/>
                    <a:gd name="T65" fmla="*/ 424 h 446"/>
                    <a:gd name="T66" fmla="*/ 313 w 591"/>
                    <a:gd name="T67" fmla="*/ 446 h 446"/>
                    <a:gd name="T68" fmla="*/ 325 w 591"/>
                    <a:gd name="T69" fmla="*/ 440 h 446"/>
                    <a:gd name="T70" fmla="*/ 340 w 591"/>
                    <a:gd name="T71" fmla="*/ 433 h 446"/>
                    <a:gd name="T72" fmla="*/ 357 w 591"/>
                    <a:gd name="T73" fmla="*/ 425 h 446"/>
                    <a:gd name="T74" fmla="*/ 375 w 591"/>
                    <a:gd name="T75" fmla="*/ 416 h 446"/>
                    <a:gd name="T76" fmla="*/ 395 w 591"/>
                    <a:gd name="T77" fmla="*/ 407 h 446"/>
                    <a:gd name="T78" fmla="*/ 417 w 591"/>
                    <a:gd name="T79" fmla="*/ 397 h 446"/>
                    <a:gd name="T80" fmla="*/ 438 w 591"/>
                    <a:gd name="T81" fmla="*/ 387 h 446"/>
                    <a:gd name="T82" fmla="*/ 460 w 591"/>
                    <a:gd name="T83" fmla="*/ 377 h 446"/>
                    <a:gd name="T84" fmla="*/ 481 w 591"/>
                    <a:gd name="T85" fmla="*/ 368 h 446"/>
                    <a:gd name="T86" fmla="*/ 503 w 591"/>
                    <a:gd name="T87" fmla="*/ 358 h 446"/>
                    <a:gd name="T88" fmla="*/ 522 w 591"/>
                    <a:gd name="T89" fmla="*/ 349 h 446"/>
                    <a:gd name="T90" fmla="*/ 540 w 591"/>
                    <a:gd name="T91" fmla="*/ 341 h 446"/>
                    <a:gd name="T92" fmla="*/ 556 w 591"/>
                    <a:gd name="T93" fmla="*/ 334 h 446"/>
                    <a:gd name="T94" fmla="*/ 571 w 591"/>
                    <a:gd name="T95" fmla="*/ 327 h 446"/>
                    <a:gd name="T96" fmla="*/ 582 w 591"/>
                    <a:gd name="T97" fmla="*/ 322 h 446"/>
                    <a:gd name="T98" fmla="*/ 591 w 591"/>
                    <a:gd name="T99" fmla="*/ 319 h 4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591" h="446">
                      <a:moveTo>
                        <a:pt x="591" y="319"/>
                      </a:moveTo>
                      <a:lnTo>
                        <a:pt x="582" y="308"/>
                      </a:lnTo>
                      <a:lnTo>
                        <a:pt x="571" y="294"/>
                      </a:lnTo>
                      <a:lnTo>
                        <a:pt x="556" y="276"/>
                      </a:lnTo>
                      <a:lnTo>
                        <a:pt x="539" y="255"/>
                      </a:lnTo>
                      <a:lnTo>
                        <a:pt x="520" y="234"/>
                      </a:lnTo>
                      <a:lnTo>
                        <a:pt x="498" y="210"/>
                      </a:lnTo>
                      <a:lnTo>
                        <a:pt x="476" y="185"/>
                      </a:lnTo>
                      <a:lnTo>
                        <a:pt x="452" y="159"/>
                      </a:lnTo>
                      <a:lnTo>
                        <a:pt x="428" y="134"/>
                      </a:lnTo>
                      <a:lnTo>
                        <a:pt x="402" y="109"/>
                      </a:lnTo>
                      <a:lnTo>
                        <a:pt x="377" y="85"/>
                      </a:lnTo>
                      <a:lnTo>
                        <a:pt x="353" y="62"/>
                      </a:lnTo>
                      <a:lnTo>
                        <a:pt x="328" y="42"/>
                      </a:lnTo>
                      <a:lnTo>
                        <a:pt x="305" y="25"/>
                      </a:lnTo>
                      <a:lnTo>
                        <a:pt x="283" y="11"/>
                      </a:lnTo>
                      <a:lnTo>
                        <a:pt x="264" y="0"/>
                      </a:lnTo>
                      <a:lnTo>
                        <a:pt x="0" y="52"/>
                      </a:lnTo>
                      <a:lnTo>
                        <a:pt x="11" y="63"/>
                      </a:lnTo>
                      <a:lnTo>
                        <a:pt x="26" y="78"/>
                      </a:lnTo>
                      <a:lnTo>
                        <a:pt x="43" y="97"/>
                      </a:lnTo>
                      <a:lnTo>
                        <a:pt x="62" y="117"/>
                      </a:lnTo>
                      <a:lnTo>
                        <a:pt x="84" y="142"/>
                      </a:lnTo>
                      <a:lnTo>
                        <a:pt x="107" y="168"/>
                      </a:lnTo>
                      <a:lnTo>
                        <a:pt x="131" y="197"/>
                      </a:lnTo>
                      <a:lnTo>
                        <a:pt x="155" y="226"/>
                      </a:lnTo>
                      <a:lnTo>
                        <a:pt x="180" y="255"/>
                      </a:lnTo>
                      <a:lnTo>
                        <a:pt x="205" y="286"/>
                      </a:lnTo>
                      <a:lnTo>
                        <a:pt x="227" y="316"/>
                      </a:lnTo>
                      <a:lnTo>
                        <a:pt x="250" y="346"/>
                      </a:lnTo>
                      <a:lnTo>
                        <a:pt x="269" y="373"/>
                      </a:lnTo>
                      <a:lnTo>
                        <a:pt x="287" y="400"/>
                      </a:lnTo>
                      <a:lnTo>
                        <a:pt x="301" y="424"/>
                      </a:lnTo>
                      <a:lnTo>
                        <a:pt x="313" y="446"/>
                      </a:lnTo>
                      <a:lnTo>
                        <a:pt x="325" y="440"/>
                      </a:lnTo>
                      <a:lnTo>
                        <a:pt x="340" y="433"/>
                      </a:lnTo>
                      <a:lnTo>
                        <a:pt x="357" y="425"/>
                      </a:lnTo>
                      <a:lnTo>
                        <a:pt x="375" y="416"/>
                      </a:lnTo>
                      <a:lnTo>
                        <a:pt x="395" y="407"/>
                      </a:lnTo>
                      <a:lnTo>
                        <a:pt x="417" y="397"/>
                      </a:lnTo>
                      <a:lnTo>
                        <a:pt x="438" y="387"/>
                      </a:lnTo>
                      <a:lnTo>
                        <a:pt x="460" y="377"/>
                      </a:lnTo>
                      <a:lnTo>
                        <a:pt x="481" y="368"/>
                      </a:lnTo>
                      <a:lnTo>
                        <a:pt x="503" y="358"/>
                      </a:lnTo>
                      <a:lnTo>
                        <a:pt x="522" y="349"/>
                      </a:lnTo>
                      <a:lnTo>
                        <a:pt x="540" y="341"/>
                      </a:lnTo>
                      <a:lnTo>
                        <a:pt x="556" y="334"/>
                      </a:lnTo>
                      <a:lnTo>
                        <a:pt x="571" y="327"/>
                      </a:lnTo>
                      <a:lnTo>
                        <a:pt x="582" y="322"/>
                      </a:lnTo>
                      <a:lnTo>
                        <a:pt x="591" y="3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12" name="Freeform 40"/>
                <p:cNvSpPr>
                  <a:spLocks/>
                </p:cNvSpPr>
                <p:nvPr/>
              </p:nvSpPr>
              <p:spPr bwMode="auto">
                <a:xfrm>
                  <a:off x="3105" y="2180"/>
                  <a:ext cx="131" cy="67"/>
                </a:xfrm>
                <a:custGeom>
                  <a:avLst/>
                  <a:gdLst>
                    <a:gd name="T0" fmla="*/ 131 w 131"/>
                    <a:gd name="T1" fmla="*/ 67 h 67"/>
                    <a:gd name="T2" fmla="*/ 63 w 131"/>
                    <a:gd name="T3" fmla="*/ 0 h 67"/>
                    <a:gd name="T4" fmla="*/ 55 w 131"/>
                    <a:gd name="T5" fmla="*/ 2 h 67"/>
                    <a:gd name="T6" fmla="*/ 47 w 131"/>
                    <a:gd name="T7" fmla="*/ 4 h 67"/>
                    <a:gd name="T8" fmla="*/ 37 w 131"/>
                    <a:gd name="T9" fmla="*/ 6 h 67"/>
                    <a:gd name="T10" fmla="*/ 28 w 131"/>
                    <a:gd name="T11" fmla="*/ 10 h 67"/>
                    <a:gd name="T12" fmla="*/ 19 w 131"/>
                    <a:gd name="T13" fmla="*/ 13 h 67"/>
                    <a:gd name="T14" fmla="*/ 10 w 131"/>
                    <a:gd name="T15" fmla="*/ 16 h 67"/>
                    <a:gd name="T16" fmla="*/ 4 w 131"/>
                    <a:gd name="T17" fmla="*/ 18 h 67"/>
                    <a:gd name="T18" fmla="*/ 0 w 131"/>
                    <a:gd name="T19" fmla="*/ 19 h 67"/>
                    <a:gd name="T20" fmla="*/ 9 w 131"/>
                    <a:gd name="T21" fmla="*/ 24 h 67"/>
                    <a:gd name="T22" fmla="*/ 24 w 131"/>
                    <a:gd name="T23" fmla="*/ 29 h 67"/>
                    <a:gd name="T24" fmla="*/ 45 w 131"/>
                    <a:gd name="T25" fmla="*/ 37 h 67"/>
                    <a:gd name="T26" fmla="*/ 66 w 131"/>
                    <a:gd name="T27" fmla="*/ 43 h 67"/>
                    <a:gd name="T28" fmla="*/ 86 w 131"/>
                    <a:gd name="T29" fmla="*/ 50 h 67"/>
                    <a:gd name="T30" fmla="*/ 107 w 131"/>
                    <a:gd name="T31" fmla="*/ 57 h 67"/>
                    <a:gd name="T32" fmla="*/ 122 w 131"/>
                    <a:gd name="T33" fmla="*/ 63 h 67"/>
                    <a:gd name="T34" fmla="*/ 131 w 131"/>
                    <a:gd name="T35" fmla="*/ 67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31" h="67">
                      <a:moveTo>
                        <a:pt x="131" y="67"/>
                      </a:moveTo>
                      <a:lnTo>
                        <a:pt x="63" y="0"/>
                      </a:lnTo>
                      <a:lnTo>
                        <a:pt x="55" y="2"/>
                      </a:lnTo>
                      <a:lnTo>
                        <a:pt x="47" y="4"/>
                      </a:lnTo>
                      <a:lnTo>
                        <a:pt x="37" y="6"/>
                      </a:lnTo>
                      <a:lnTo>
                        <a:pt x="28" y="10"/>
                      </a:lnTo>
                      <a:lnTo>
                        <a:pt x="19" y="13"/>
                      </a:lnTo>
                      <a:lnTo>
                        <a:pt x="10" y="16"/>
                      </a:lnTo>
                      <a:lnTo>
                        <a:pt x="4" y="18"/>
                      </a:lnTo>
                      <a:lnTo>
                        <a:pt x="0" y="19"/>
                      </a:lnTo>
                      <a:lnTo>
                        <a:pt x="9" y="24"/>
                      </a:lnTo>
                      <a:lnTo>
                        <a:pt x="24" y="29"/>
                      </a:lnTo>
                      <a:lnTo>
                        <a:pt x="45" y="37"/>
                      </a:lnTo>
                      <a:lnTo>
                        <a:pt x="66" y="43"/>
                      </a:lnTo>
                      <a:lnTo>
                        <a:pt x="86" y="50"/>
                      </a:lnTo>
                      <a:lnTo>
                        <a:pt x="107" y="57"/>
                      </a:lnTo>
                      <a:lnTo>
                        <a:pt x="122" y="63"/>
                      </a:lnTo>
                      <a:lnTo>
                        <a:pt x="131" y="6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13" name="Freeform 41"/>
                <p:cNvSpPr>
                  <a:spLocks/>
                </p:cNvSpPr>
                <p:nvPr/>
              </p:nvSpPr>
              <p:spPr bwMode="auto">
                <a:xfrm>
                  <a:off x="3270" y="2092"/>
                  <a:ext cx="779" cy="472"/>
                </a:xfrm>
                <a:custGeom>
                  <a:avLst/>
                  <a:gdLst>
                    <a:gd name="T0" fmla="*/ 15 w 779"/>
                    <a:gd name="T1" fmla="*/ 369 h 472"/>
                    <a:gd name="T2" fmla="*/ 52 w 779"/>
                    <a:gd name="T3" fmla="*/ 321 h 472"/>
                    <a:gd name="T4" fmla="*/ 98 w 779"/>
                    <a:gd name="T5" fmla="*/ 265 h 472"/>
                    <a:gd name="T6" fmla="*/ 149 w 779"/>
                    <a:gd name="T7" fmla="*/ 207 h 472"/>
                    <a:gd name="T8" fmla="*/ 203 w 779"/>
                    <a:gd name="T9" fmla="*/ 150 h 472"/>
                    <a:gd name="T10" fmla="*/ 259 w 779"/>
                    <a:gd name="T11" fmla="*/ 97 h 472"/>
                    <a:gd name="T12" fmla="*/ 314 w 779"/>
                    <a:gd name="T13" fmla="*/ 50 h 472"/>
                    <a:gd name="T14" fmla="*/ 364 w 779"/>
                    <a:gd name="T15" fmla="*/ 13 h 472"/>
                    <a:gd name="T16" fmla="*/ 405 w 779"/>
                    <a:gd name="T17" fmla="*/ 2 h 472"/>
                    <a:gd name="T18" fmla="*/ 448 w 779"/>
                    <a:gd name="T19" fmla="*/ 10 h 472"/>
                    <a:gd name="T20" fmla="*/ 499 w 779"/>
                    <a:gd name="T21" fmla="*/ 20 h 472"/>
                    <a:gd name="T22" fmla="*/ 556 w 779"/>
                    <a:gd name="T23" fmla="*/ 32 h 472"/>
                    <a:gd name="T24" fmla="*/ 613 w 779"/>
                    <a:gd name="T25" fmla="*/ 45 h 472"/>
                    <a:gd name="T26" fmla="*/ 668 w 779"/>
                    <a:gd name="T27" fmla="*/ 57 h 472"/>
                    <a:gd name="T28" fmla="*/ 717 w 779"/>
                    <a:gd name="T29" fmla="*/ 68 h 472"/>
                    <a:gd name="T30" fmla="*/ 755 w 779"/>
                    <a:gd name="T31" fmla="*/ 76 h 472"/>
                    <a:gd name="T32" fmla="*/ 669 w 779"/>
                    <a:gd name="T33" fmla="*/ 180 h 472"/>
                    <a:gd name="T34" fmla="*/ 697 w 779"/>
                    <a:gd name="T35" fmla="*/ 188 h 472"/>
                    <a:gd name="T36" fmla="*/ 726 w 779"/>
                    <a:gd name="T37" fmla="*/ 197 h 472"/>
                    <a:gd name="T38" fmla="*/ 754 w 779"/>
                    <a:gd name="T39" fmla="*/ 206 h 472"/>
                    <a:gd name="T40" fmla="*/ 779 w 779"/>
                    <a:gd name="T41" fmla="*/ 217 h 472"/>
                    <a:gd name="T42" fmla="*/ 759 w 779"/>
                    <a:gd name="T43" fmla="*/ 240 h 472"/>
                    <a:gd name="T44" fmla="*/ 733 w 779"/>
                    <a:gd name="T45" fmla="*/ 259 h 472"/>
                    <a:gd name="T46" fmla="*/ 698 w 779"/>
                    <a:gd name="T47" fmla="*/ 274 h 472"/>
                    <a:gd name="T48" fmla="*/ 662 w 779"/>
                    <a:gd name="T49" fmla="*/ 287 h 472"/>
                    <a:gd name="T50" fmla="*/ 624 w 779"/>
                    <a:gd name="T51" fmla="*/ 299 h 472"/>
                    <a:gd name="T52" fmla="*/ 589 w 779"/>
                    <a:gd name="T53" fmla="*/ 312 h 472"/>
                    <a:gd name="T54" fmla="*/ 559 w 779"/>
                    <a:gd name="T55" fmla="*/ 326 h 472"/>
                    <a:gd name="T56" fmla="*/ 537 w 779"/>
                    <a:gd name="T57" fmla="*/ 342 h 472"/>
                    <a:gd name="T58" fmla="*/ 517 w 779"/>
                    <a:gd name="T59" fmla="*/ 359 h 472"/>
                    <a:gd name="T60" fmla="*/ 490 w 779"/>
                    <a:gd name="T61" fmla="*/ 378 h 472"/>
                    <a:gd name="T62" fmla="*/ 459 w 779"/>
                    <a:gd name="T63" fmla="*/ 400 h 472"/>
                    <a:gd name="T64" fmla="*/ 427 w 779"/>
                    <a:gd name="T65" fmla="*/ 421 h 472"/>
                    <a:gd name="T66" fmla="*/ 396 w 779"/>
                    <a:gd name="T67" fmla="*/ 440 h 472"/>
                    <a:gd name="T68" fmla="*/ 369 w 779"/>
                    <a:gd name="T69" fmla="*/ 456 h 472"/>
                    <a:gd name="T70" fmla="*/ 350 w 779"/>
                    <a:gd name="T71" fmla="*/ 467 h 472"/>
                    <a:gd name="T72" fmla="*/ 342 w 779"/>
                    <a:gd name="T73" fmla="*/ 472 h 472"/>
                    <a:gd name="T74" fmla="*/ 320 w 779"/>
                    <a:gd name="T75" fmla="*/ 467 h 472"/>
                    <a:gd name="T76" fmla="*/ 284 w 779"/>
                    <a:gd name="T77" fmla="*/ 459 h 472"/>
                    <a:gd name="T78" fmla="*/ 236 w 779"/>
                    <a:gd name="T79" fmla="*/ 448 h 472"/>
                    <a:gd name="T80" fmla="*/ 183 w 779"/>
                    <a:gd name="T81" fmla="*/ 436 h 472"/>
                    <a:gd name="T82" fmla="*/ 128 w 779"/>
                    <a:gd name="T83" fmla="*/ 423 h 472"/>
                    <a:gd name="T84" fmla="*/ 76 w 779"/>
                    <a:gd name="T85" fmla="*/ 410 h 472"/>
                    <a:gd name="T86" fmla="*/ 32 w 779"/>
                    <a:gd name="T87" fmla="*/ 399 h 472"/>
                    <a:gd name="T88" fmla="*/ 0 w 779"/>
                    <a:gd name="T89" fmla="*/ 390 h 4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79" h="472">
                      <a:moveTo>
                        <a:pt x="0" y="390"/>
                      </a:moveTo>
                      <a:lnTo>
                        <a:pt x="15" y="369"/>
                      </a:lnTo>
                      <a:lnTo>
                        <a:pt x="32" y="346"/>
                      </a:lnTo>
                      <a:lnTo>
                        <a:pt x="52" y="321"/>
                      </a:lnTo>
                      <a:lnTo>
                        <a:pt x="75" y="293"/>
                      </a:lnTo>
                      <a:lnTo>
                        <a:pt x="98" y="265"/>
                      </a:lnTo>
                      <a:lnTo>
                        <a:pt x="123" y="237"/>
                      </a:lnTo>
                      <a:lnTo>
                        <a:pt x="149" y="207"/>
                      </a:lnTo>
                      <a:lnTo>
                        <a:pt x="176" y="178"/>
                      </a:lnTo>
                      <a:lnTo>
                        <a:pt x="203" y="150"/>
                      </a:lnTo>
                      <a:lnTo>
                        <a:pt x="231" y="123"/>
                      </a:lnTo>
                      <a:lnTo>
                        <a:pt x="259" y="97"/>
                      </a:lnTo>
                      <a:lnTo>
                        <a:pt x="287" y="72"/>
                      </a:lnTo>
                      <a:lnTo>
                        <a:pt x="314" y="50"/>
                      </a:lnTo>
                      <a:lnTo>
                        <a:pt x="339" y="30"/>
                      </a:lnTo>
                      <a:lnTo>
                        <a:pt x="364" y="13"/>
                      </a:lnTo>
                      <a:lnTo>
                        <a:pt x="388" y="0"/>
                      </a:lnTo>
                      <a:lnTo>
                        <a:pt x="405" y="2"/>
                      </a:lnTo>
                      <a:lnTo>
                        <a:pt x="425" y="6"/>
                      </a:lnTo>
                      <a:lnTo>
                        <a:pt x="448" y="10"/>
                      </a:lnTo>
                      <a:lnTo>
                        <a:pt x="472" y="15"/>
                      </a:lnTo>
                      <a:lnTo>
                        <a:pt x="499" y="20"/>
                      </a:lnTo>
                      <a:lnTo>
                        <a:pt x="527" y="26"/>
                      </a:lnTo>
                      <a:lnTo>
                        <a:pt x="556" y="32"/>
                      </a:lnTo>
                      <a:lnTo>
                        <a:pt x="585" y="39"/>
                      </a:lnTo>
                      <a:lnTo>
                        <a:pt x="613" y="45"/>
                      </a:lnTo>
                      <a:lnTo>
                        <a:pt x="642" y="51"/>
                      </a:lnTo>
                      <a:lnTo>
                        <a:pt x="668" y="57"/>
                      </a:lnTo>
                      <a:lnTo>
                        <a:pt x="693" y="63"/>
                      </a:lnTo>
                      <a:lnTo>
                        <a:pt x="717" y="68"/>
                      </a:lnTo>
                      <a:lnTo>
                        <a:pt x="737" y="73"/>
                      </a:lnTo>
                      <a:lnTo>
                        <a:pt x="755" y="76"/>
                      </a:lnTo>
                      <a:lnTo>
                        <a:pt x="769" y="79"/>
                      </a:lnTo>
                      <a:lnTo>
                        <a:pt x="669" y="180"/>
                      </a:lnTo>
                      <a:lnTo>
                        <a:pt x="683" y="185"/>
                      </a:lnTo>
                      <a:lnTo>
                        <a:pt x="697" y="188"/>
                      </a:lnTo>
                      <a:lnTo>
                        <a:pt x="712" y="192"/>
                      </a:lnTo>
                      <a:lnTo>
                        <a:pt x="726" y="197"/>
                      </a:lnTo>
                      <a:lnTo>
                        <a:pt x="740" y="201"/>
                      </a:lnTo>
                      <a:lnTo>
                        <a:pt x="754" y="206"/>
                      </a:lnTo>
                      <a:lnTo>
                        <a:pt x="767" y="212"/>
                      </a:lnTo>
                      <a:lnTo>
                        <a:pt x="779" y="217"/>
                      </a:lnTo>
                      <a:lnTo>
                        <a:pt x="770" y="229"/>
                      </a:lnTo>
                      <a:lnTo>
                        <a:pt x="759" y="240"/>
                      </a:lnTo>
                      <a:lnTo>
                        <a:pt x="747" y="249"/>
                      </a:lnTo>
                      <a:lnTo>
                        <a:pt x="733" y="259"/>
                      </a:lnTo>
                      <a:lnTo>
                        <a:pt x="715" y="266"/>
                      </a:lnTo>
                      <a:lnTo>
                        <a:pt x="698" y="274"/>
                      </a:lnTo>
                      <a:lnTo>
                        <a:pt x="680" y="280"/>
                      </a:lnTo>
                      <a:lnTo>
                        <a:pt x="662" y="287"/>
                      </a:lnTo>
                      <a:lnTo>
                        <a:pt x="643" y="293"/>
                      </a:lnTo>
                      <a:lnTo>
                        <a:pt x="624" y="299"/>
                      </a:lnTo>
                      <a:lnTo>
                        <a:pt x="606" y="305"/>
                      </a:lnTo>
                      <a:lnTo>
                        <a:pt x="589" y="312"/>
                      </a:lnTo>
                      <a:lnTo>
                        <a:pt x="573" y="318"/>
                      </a:lnTo>
                      <a:lnTo>
                        <a:pt x="559" y="326"/>
                      </a:lnTo>
                      <a:lnTo>
                        <a:pt x="546" y="334"/>
                      </a:lnTo>
                      <a:lnTo>
                        <a:pt x="537" y="342"/>
                      </a:lnTo>
                      <a:lnTo>
                        <a:pt x="528" y="350"/>
                      </a:lnTo>
                      <a:lnTo>
                        <a:pt x="517" y="359"/>
                      </a:lnTo>
                      <a:lnTo>
                        <a:pt x="504" y="368"/>
                      </a:lnTo>
                      <a:lnTo>
                        <a:pt x="490" y="378"/>
                      </a:lnTo>
                      <a:lnTo>
                        <a:pt x="475" y="389"/>
                      </a:lnTo>
                      <a:lnTo>
                        <a:pt x="459" y="400"/>
                      </a:lnTo>
                      <a:lnTo>
                        <a:pt x="443" y="411"/>
                      </a:lnTo>
                      <a:lnTo>
                        <a:pt x="427" y="421"/>
                      </a:lnTo>
                      <a:lnTo>
                        <a:pt x="411" y="430"/>
                      </a:lnTo>
                      <a:lnTo>
                        <a:pt x="396" y="440"/>
                      </a:lnTo>
                      <a:lnTo>
                        <a:pt x="382" y="449"/>
                      </a:lnTo>
                      <a:lnTo>
                        <a:pt x="369" y="456"/>
                      </a:lnTo>
                      <a:lnTo>
                        <a:pt x="359" y="462"/>
                      </a:lnTo>
                      <a:lnTo>
                        <a:pt x="350" y="467"/>
                      </a:lnTo>
                      <a:lnTo>
                        <a:pt x="345" y="471"/>
                      </a:lnTo>
                      <a:lnTo>
                        <a:pt x="342" y="472"/>
                      </a:lnTo>
                      <a:lnTo>
                        <a:pt x="333" y="470"/>
                      </a:lnTo>
                      <a:lnTo>
                        <a:pt x="320" y="467"/>
                      </a:lnTo>
                      <a:lnTo>
                        <a:pt x="304" y="463"/>
                      </a:lnTo>
                      <a:lnTo>
                        <a:pt x="284" y="459"/>
                      </a:lnTo>
                      <a:lnTo>
                        <a:pt x="261" y="454"/>
                      </a:lnTo>
                      <a:lnTo>
                        <a:pt x="236" y="448"/>
                      </a:lnTo>
                      <a:lnTo>
                        <a:pt x="211" y="442"/>
                      </a:lnTo>
                      <a:lnTo>
                        <a:pt x="183" y="436"/>
                      </a:lnTo>
                      <a:lnTo>
                        <a:pt x="155" y="429"/>
                      </a:lnTo>
                      <a:lnTo>
                        <a:pt x="128" y="423"/>
                      </a:lnTo>
                      <a:lnTo>
                        <a:pt x="101" y="416"/>
                      </a:lnTo>
                      <a:lnTo>
                        <a:pt x="76" y="410"/>
                      </a:lnTo>
                      <a:lnTo>
                        <a:pt x="52" y="404"/>
                      </a:lnTo>
                      <a:lnTo>
                        <a:pt x="32" y="399"/>
                      </a:lnTo>
                      <a:lnTo>
                        <a:pt x="14" y="395"/>
                      </a:lnTo>
                      <a:lnTo>
                        <a:pt x="0" y="3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14" name="Freeform 42"/>
                <p:cNvSpPr>
                  <a:spLocks/>
                </p:cNvSpPr>
                <p:nvPr/>
              </p:nvSpPr>
              <p:spPr bwMode="auto">
                <a:xfrm>
                  <a:off x="3317" y="2132"/>
                  <a:ext cx="648" cy="409"/>
                </a:xfrm>
                <a:custGeom>
                  <a:avLst/>
                  <a:gdLst>
                    <a:gd name="T0" fmla="*/ 0 w 648"/>
                    <a:gd name="T1" fmla="*/ 334 h 409"/>
                    <a:gd name="T2" fmla="*/ 8 w 648"/>
                    <a:gd name="T3" fmla="*/ 322 h 409"/>
                    <a:gd name="T4" fmla="*/ 21 w 648"/>
                    <a:gd name="T5" fmla="*/ 307 h 409"/>
                    <a:gd name="T6" fmla="*/ 37 w 648"/>
                    <a:gd name="T7" fmla="*/ 289 h 409"/>
                    <a:gd name="T8" fmla="*/ 56 w 648"/>
                    <a:gd name="T9" fmla="*/ 268 h 409"/>
                    <a:gd name="T10" fmla="*/ 77 w 648"/>
                    <a:gd name="T11" fmla="*/ 245 h 409"/>
                    <a:gd name="T12" fmla="*/ 99 w 648"/>
                    <a:gd name="T13" fmla="*/ 220 h 409"/>
                    <a:gd name="T14" fmla="*/ 124 w 648"/>
                    <a:gd name="T15" fmla="*/ 194 h 409"/>
                    <a:gd name="T16" fmla="*/ 151 w 648"/>
                    <a:gd name="T17" fmla="*/ 166 h 409"/>
                    <a:gd name="T18" fmla="*/ 178 w 648"/>
                    <a:gd name="T19" fmla="*/ 140 h 409"/>
                    <a:gd name="T20" fmla="*/ 204 w 648"/>
                    <a:gd name="T21" fmla="*/ 114 h 409"/>
                    <a:gd name="T22" fmla="*/ 232 w 648"/>
                    <a:gd name="T23" fmla="*/ 89 h 409"/>
                    <a:gd name="T24" fmla="*/ 259 w 648"/>
                    <a:gd name="T25" fmla="*/ 66 h 409"/>
                    <a:gd name="T26" fmla="*/ 285 w 648"/>
                    <a:gd name="T27" fmla="*/ 45 h 409"/>
                    <a:gd name="T28" fmla="*/ 311 w 648"/>
                    <a:gd name="T29" fmla="*/ 27 h 409"/>
                    <a:gd name="T30" fmla="*/ 334 w 648"/>
                    <a:gd name="T31" fmla="*/ 12 h 409"/>
                    <a:gd name="T32" fmla="*/ 356 w 648"/>
                    <a:gd name="T33" fmla="*/ 0 h 409"/>
                    <a:gd name="T34" fmla="*/ 648 w 648"/>
                    <a:gd name="T35" fmla="*/ 58 h 409"/>
                    <a:gd name="T36" fmla="*/ 635 w 648"/>
                    <a:gd name="T37" fmla="*/ 68 h 409"/>
                    <a:gd name="T38" fmla="*/ 619 w 648"/>
                    <a:gd name="T39" fmla="*/ 83 h 409"/>
                    <a:gd name="T40" fmla="*/ 600 w 648"/>
                    <a:gd name="T41" fmla="*/ 99 h 409"/>
                    <a:gd name="T42" fmla="*/ 578 w 648"/>
                    <a:gd name="T43" fmla="*/ 117 h 409"/>
                    <a:gd name="T44" fmla="*/ 554 w 648"/>
                    <a:gd name="T45" fmla="*/ 137 h 409"/>
                    <a:gd name="T46" fmla="*/ 527 w 648"/>
                    <a:gd name="T47" fmla="*/ 160 h 409"/>
                    <a:gd name="T48" fmla="*/ 500 w 648"/>
                    <a:gd name="T49" fmla="*/ 183 h 409"/>
                    <a:gd name="T50" fmla="*/ 472 w 648"/>
                    <a:gd name="T51" fmla="*/ 208 h 409"/>
                    <a:gd name="T52" fmla="*/ 445 w 648"/>
                    <a:gd name="T53" fmla="*/ 233 h 409"/>
                    <a:gd name="T54" fmla="*/ 418 w 648"/>
                    <a:gd name="T55" fmla="*/ 259 h 409"/>
                    <a:gd name="T56" fmla="*/ 391 w 648"/>
                    <a:gd name="T57" fmla="*/ 285 h 409"/>
                    <a:gd name="T58" fmla="*/ 366 w 648"/>
                    <a:gd name="T59" fmla="*/ 311 h 409"/>
                    <a:gd name="T60" fmla="*/ 344 w 648"/>
                    <a:gd name="T61" fmla="*/ 337 h 409"/>
                    <a:gd name="T62" fmla="*/ 325 w 648"/>
                    <a:gd name="T63" fmla="*/ 362 h 409"/>
                    <a:gd name="T64" fmla="*/ 307 w 648"/>
                    <a:gd name="T65" fmla="*/ 386 h 409"/>
                    <a:gd name="T66" fmla="*/ 295 w 648"/>
                    <a:gd name="T67" fmla="*/ 409 h 409"/>
                    <a:gd name="T68" fmla="*/ 282 w 648"/>
                    <a:gd name="T69" fmla="*/ 403 h 409"/>
                    <a:gd name="T70" fmla="*/ 266 w 648"/>
                    <a:gd name="T71" fmla="*/ 397 h 409"/>
                    <a:gd name="T72" fmla="*/ 247 w 648"/>
                    <a:gd name="T73" fmla="*/ 391 h 409"/>
                    <a:gd name="T74" fmla="*/ 228 w 648"/>
                    <a:gd name="T75" fmla="*/ 386 h 409"/>
                    <a:gd name="T76" fmla="*/ 207 w 648"/>
                    <a:gd name="T77" fmla="*/ 381 h 409"/>
                    <a:gd name="T78" fmla="*/ 184 w 648"/>
                    <a:gd name="T79" fmla="*/ 375 h 409"/>
                    <a:gd name="T80" fmla="*/ 162 w 648"/>
                    <a:gd name="T81" fmla="*/ 370 h 409"/>
                    <a:gd name="T82" fmla="*/ 138 w 648"/>
                    <a:gd name="T83" fmla="*/ 365 h 409"/>
                    <a:gd name="T84" fmla="*/ 116 w 648"/>
                    <a:gd name="T85" fmla="*/ 361 h 409"/>
                    <a:gd name="T86" fmla="*/ 94 w 648"/>
                    <a:gd name="T87" fmla="*/ 356 h 409"/>
                    <a:gd name="T88" fmla="*/ 73 w 648"/>
                    <a:gd name="T89" fmla="*/ 351 h 409"/>
                    <a:gd name="T90" fmla="*/ 53 w 648"/>
                    <a:gd name="T91" fmla="*/ 348 h 409"/>
                    <a:gd name="T92" fmla="*/ 36 w 648"/>
                    <a:gd name="T93" fmla="*/ 344 h 409"/>
                    <a:gd name="T94" fmla="*/ 21 w 648"/>
                    <a:gd name="T95" fmla="*/ 340 h 409"/>
                    <a:gd name="T96" fmla="*/ 8 w 648"/>
                    <a:gd name="T97" fmla="*/ 337 h 409"/>
                    <a:gd name="T98" fmla="*/ 0 w 648"/>
                    <a:gd name="T99" fmla="*/ 334 h 4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648" h="409">
                      <a:moveTo>
                        <a:pt x="0" y="334"/>
                      </a:moveTo>
                      <a:lnTo>
                        <a:pt x="8" y="322"/>
                      </a:lnTo>
                      <a:lnTo>
                        <a:pt x="21" y="307"/>
                      </a:lnTo>
                      <a:lnTo>
                        <a:pt x="37" y="289"/>
                      </a:lnTo>
                      <a:lnTo>
                        <a:pt x="56" y="268"/>
                      </a:lnTo>
                      <a:lnTo>
                        <a:pt x="77" y="245"/>
                      </a:lnTo>
                      <a:lnTo>
                        <a:pt x="99" y="220"/>
                      </a:lnTo>
                      <a:lnTo>
                        <a:pt x="124" y="194"/>
                      </a:lnTo>
                      <a:lnTo>
                        <a:pt x="151" y="166"/>
                      </a:lnTo>
                      <a:lnTo>
                        <a:pt x="178" y="140"/>
                      </a:lnTo>
                      <a:lnTo>
                        <a:pt x="204" y="114"/>
                      </a:lnTo>
                      <a:lnTo>
                        <a:pt x="232" y="89"/>
                      </a:lnTo>
                      <a:lnTo>
                        <a:pt x="259" y="66"/>
                      </a:lnTo>
                      <a:lnTo>
                        <a:pt x="285" y="45"/>
                      </a:lnTo>
                      <a:lnTo>
                        <a:pt x="311" y="27"/>
                      </a:lnTo>
                      <a:lnTo>
                        <a:pt x="334" y="12"/>
                      </a:lnTo>
                      <a:lnTo>
                        <a:pt x="356" y="0"/>
                      </a:lnTo>
                      <a:lnTo>
                        <a:pt x="648" y="58"/>
                      </a:lnTo>
                      <a:lnTo>
                        <a:pt x="635" y="68"/>
                      </a:lnTo>
                      <a:lnTo>
                        <a:pt x="619" y="83"/>
                      </a:lnTo>
                      <a:lnTo>
                        <a:pt x="600" y="99"/>
                      </a:lnTo>
                      <a:lnTo>
                        <a:pt x="578" y="117"/>
                      </a:lnTo>
                      <a:lnTo>
                        <a:pt x="554" y="137"/>
                      </a:lnTo>
                      <a:lnTo>
                        <a:pt x="527" y="160"/>
                      </a:lnTo>
                      <a:lnTo>
                        <a:pt x="500" y="183"/>
                      </a:lnTo>
                      <a:lnTo>
                        <a:pt x="472" y="208"/>
                      </a:lnTo>
                      <a:lnTo>
                        <a:pt x="445" y="233"/>
                      </a:lnTo>
                      <a:lnTo>
                        <a:pt x="418" y="259"/>
                      </a:lnTo>
                      <a:lnTo>
                        <a:pt x="391" y="285"/>
                      </a:lnTo>
                      <a:lnTo>
                        <a:pt x="366" y="311"/>
                      </a:lnTo>
                      <a:lnTo>
                        <a:pt x="344" y="337"/>
                      </a:lnTo>
                      <a:lnTo>
                        <a:pt x="325" y="362"/>
                      </a:lnTo>
                      <a:lnTo>
                        <a:pt x="307" y="386"/>
                      </a:lnTo>
                      <a:lnTo>
                        <a:pt x="295" y="409"/>
                      </a:lnTo>
                      <a:lnTo>
                        <a:pt x="282" y="403"/>
                      </a:lnTo>
                      <a:lnTo>
                        <a:pt x="266" y="397"/>
                      </a:lnTo>
                      <a:lnTo>
                        <a:pt x="247" y="391"/>
                      </a:lnTo>
                      <a:lnTo>
                        <a:pt x="228" y="386"/>
                      </a:lnTo>
                      <a:lnTo>
                        <a:pt x="207" y="381"/>
                      </a:lnTo>
                      <a:lnTo>
                        <a:pt x="184" y="375"/>
                      </a:lnTo>
                      <a:lnTo>
                        <a:pt x="162" y="370"/>
                      </a:lnTo>
                      <a:lnTo>
                        <a:pt x="138" y="365"/>
                      </a:lnTo>
                      <a:lnTo>
                        <a:pt x="116" y="361"/>
                      </a:lnTo>
                      <a:lnTo>
                        <a:pt x="94" y="356"/>
                      </a:lnTo>
                      <a:lnTo>
                        <a:pt x="73" y="351"/>
                      </a:lnTo>
                      <a:lnTo>
                        <a:pt x="53" y="348"/>
                      </a:lnTo>
                      <a:lnTo>
                        <a:pt x="36" y="344"/>
                      </a:lnTo>
                      <a:lnTo>
                        <a:pt x="21" y="340"/>
                      </a:lnTo>
                      <a:lnTo>
                        <a:pt x="8" y="337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15" name="Freeform 43"/>
                <p:cNvSpPr>
                  <a:spLocks/>
                </p:cNvSpPr>
                <p:nvPr/>
              </p:nvSpPr>
              <p:spPr bwMode="auto">
                <a:xfrm>
                  <a:off x="3838" y="2298"/>
                  <a:ext cx="146" cy="75"/>
                </a:xfrm>
                <a:custGeom>
                  <a:avLst/>
                  <a:gdLst>
                    <a:gd name="T0" fmla="*/ 0 w 146"/>
                    <a:gd name="T1" fmla="*/ 75 h 75"/>
                    <a:gd name="T2" fmla="*/ 76 w 146"/>
                    <a:gd name="T3" fmla="*/ 0 h 75"/>
                    <a:gd name="T4" fmla="*/ 84 w 146"/>
                    <a:gd name="T5" fmla="*/ 3 h 75"/>
                    <a:gd name="T6" fmla="*/ 94 w 146"/>
                    <a:gd name="T7" fmla="*/ 5 h 75"/>
                    <a:gd name="T8" fmla="*/ 105 w 146"/>
                    <a:gd name="T9" fmla="*/ 8 h 75"/>
                    <a:gd name="T10" fmla="*/ 114 w 146"/>
                    <a:gd name="T11" fmla="*/ 11 h 75"/>
                    <a:gd name="T12" fmla="*/ 125 w 146"/>
                    <a:gd name="T13" fmla="*/ 15 h 75"/>
                    <a:gd name="T14" fmla="*/ 134 w 146"/>
                    <a:gd name="T15" fmla="*/ 18 h 75"/>
                    <a:gd name="T16" fmla="*/ 141 w 146"/>
                    <a:gd name="T17" fmla="*/ 20 h 75"/>
                    <a:gd name="T18" fmla="*/ 146 w 146"/>
                    <a:gd name="T19" fmla="*/ 22 h 75"/>
                    <a:gd name="T20" fmla="*/ 136 w 146"/>
                    <a:gd name="T21" fmla="*/ 28 h 75"/>
                    <a:gd name="T22" fmla="*/ 117 w 146"/>
                    <a:gd name="T23" fmla="*/ 33 h 75"/>
                    <a:gd name="T24" fmla="*/ 96 w 146"/>
                    <a:gd name="T25" fmla="*/ 41 h 75"/>
                    <a:gd name="T26" fmla="*/ 72 w 146"/>
                    <a:gd name="T27" fmla="*/ 48 h 75"/>
                    <a:gd name="T28" fmla="*/ 49 w 146"/>
                    <a:gd name="T29" fmla="*/ 57 h 75"/>
                    <a:gd name="T30" fmla="*/ 27 w 146"/>
                    <a:gd name="T31" fmla="*/ 65 h 75"/>
                    <a:gd name="T32" fmla="*/ 10 w 146"/>
                    <a:gd name="T33" fmla="*/ 70 h 75"/>
                    <a:gd name="T34" fmla="*/ 0 w 146"/>
                    <a:gd name="T35" fmla="*/ 75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6" h="75">
                      <a:moveTo>
                        <a:pt x="0" y="75"/>
                      </a:moveTo>
                      <a:lnTo>
                        <a:pt x="76" y="0"/>
                      </a:lnTo>
                      <a:lnTo>
                        <a:pt x="84" y="3"/>
                      </a:lnTo>
                      <a:lnTo>
                        <a:pt x="94" y="5"/>
                      </a:lnTo>
                      <a:lnTo>
                        <a:pt x="105" y="8"/>
                      </a:lnTo>
                      <a:lnTo>
                        <a:pt x="114" y="11"/>
                      </a:lnTo>
                      <a:lnTo>
                        <a:pt x="125" y="15"/>
                      </a:lnTo>
                      <a:lnTo>
                        <a:pt x="134" y="18"/>
                      </a:lnTo>
                      <a:lnTo>
                        <a:pt x="141" y="20"/>
                      </a:lnTo>
                      <a:lnTo>
                        <a:pt x="146" y="22"/>
                      </a:lnTo>
                      <a:lnTo>
                        <a:pt x="136" y="28"/>
                      </a:lnTo>
                      <a:lnTo>
                        <a:pt x="117" y="33"/>
                      </a:lnTo>
                      <a:lnTo>
                        <a:pt x="96" y="41"/>
                      </a:lnTo>
                      <a:lnTo>
                        <a:pt x="72" y="48"/>
                      </a:lnTo>
                      <a:lnTo>
                        <a:pt x="49" y="57"/>
                      </a:lnTo>
                      <a:lnTo>
                        <a:pt x="27" y="65"/>
                      </a:lnTo>
                      <a:lnTo>
                        <a:pt x="10" y="70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643116" name="Group 44"/>
            <p:cNvGrpSpPr>
              <a:grpSpLocks/>
            </p:cNvGrpSpPr>
            <p:nvPr/>
          </p:nvGrpSpPr>
          <p:grpSpPr bwMode="auto">
            <a:xfrm>
              <a:off x="2544" y="480"/>
              <a:ext cx="1803" cy="860"/>
              <a:chOff x="624" y="1632"/>
              <a:chExt cx="1803" cy="860"/>
            </a:xfrm>
          </p:grpSpPr>
          <p:grpSp>
            <p:nvGrpSpPr>
              <p:cNvPr id="643117" name="Group 45"/>
              <p:cNvGrpSpPr>
                <a:grpSpLocks/>
              </p:cNvGrpSpPr>
              <p:nvPr/>
            </p:nvGrpSpPr>
            <p:grpSpPr bwMode="auto">
              <a:xfrm>
                <a:off x="960" y="1680"/>
                <a:ext cx="1083" cy="668"/>
                <a:chOff x="3045" y="1896"/>
                <a:chExt cx="1083" cy="668"/>
              </a:xfrm>
            </p:grpSpPr>
            <p:sp>
              <p:nvSpPr>
                <p:cNvPr id="643118" name="Freeform 46"/>
                <p:cNvSpPr>
                  <a:spLocks/>
                </p:cNvSpPr>
                <p:nvPr/>
              </p:nvSpPr>
              <p:spPr bwMode="auto">
                <a:xfrm>
                  <a:off x="3390" y="1896"/>
                  <a:ext cx="738" cy="587"/>
                </a:xfrm>
                <a:custGeom>
                  <a:avLst/>
                  <a:gdLst>
                    <a:gd name="T0" fmla="*/ 9 w 738"/>
                    <a:gd name="T1" fmla="*/ 489 h 587"/>
                    <a:gd name="T2" fmla="*/ 36 w 738"/>
                    <a:gd name="T3" fmla="*/ 431 h 587"/>
                    <a:gd name="T4" fmla="*/ 69 w 738"/>
                    <a:gd name="T5" fmla="*/ 362 h 587"/>
                    <a:gd name="T6" fmla="*/ 109 w 738"/>
                    <a:gd name="T7" fmla="*/ 288 h 587"/>
                    <a:gd name="T8" fmla="*/ 151 w 738"/>
                    <a:gd name="T9" fmla="*/ 213 h 587"/>
                    <a:gd name="T10" fmla="*/ 196 w 738"/>
                    <a:gd name="T11" fmla="*/ 142 h 587"/>
                    <a:gd name="T12" fmla="*/ 240 w 738"/>
                    <a:gd name="T13" fmla="*/ 80 h 587"/>
                    <a:gd name="T14" fmla="*/ 283 w 738"/>
                    <a:gd name="T15" fmla="*/ 30 h 587"/>
                    <a:gd name="T16" fmla="*/ 320 w 738"/>
                    <a:gd name="T17" fmla="*/ 11 h 587"/>
                    <a:gd name="T18" fmla="*/ 364 w 738"/>
                    <a:gd name="T19" fmla="*/ 8 h 587"/>
                    <a:gd name="T20" fmla="*/ 417 w 738"/>
                    <a:gd name="T21" fmla="*/ 5 h 587"/>
                    <a:gd name="T22" fmla="*/ 474 w 738"/>
                    <a:gd name="T23" fmla="*/ 4 h 587"/>
                    <a:gd name="T24" fmla="*/ 534 w 738"/>
                    <a:gd name="T25" fmla="*/ 3 h 587"/>
                    <a:gd name="T26" fmla="*/ 591 w 738"/>
                    <a:gd name="T27" fmla="*/ 2 h 587"/>
                    <a:gd name="T28" fmla="*/ 642 w 738"/>
                    <a:gd name="T29" fmla="*/ 1 h 587"/>
                    <a:gd name="T30" fmla="*/ 681 w 738"/>
                    <a:gd name="T31" fmla="*/ 0 h 587"/>
                    <a:gd name="T32" fmla="*/ 621 w 738"/>
                    <a:gd name="T33" fmla="*/ 122 h 587"/>
                    <a:gd name="T34" fmla="*/ 651 w 738"/>
                    <a:gd name="T35" fmla="*/ 123 h 587"/>
                    <a:gd name="T36" fmla="*/ 681 w 738"/>
                    <a:gd name="T37" fmla="*/ 125 h 587"/>
                    <a:gd name="T38" fmla="*/ 710 w 738"/>
                    <a:gd name="T39" fmla="*/ 127 h 587"/>
                    <a:gd name="T40" fmla="*/ 738 w 738"/>
                    <a:gd name="T41" fmla="*/ 133 h 587"/>
                    <a:gd name="T42" fmla="*/ 724 w 738"/>
                    <a:gd name="T43" fmla="*/ 159 h 587"/>
                    <a:gd name="T44" fmla="*/ 700 w 738"/>
                    <a:gd name="T45" fmla="*/ 184 h 587"/>
                    <a:gd name="T46" fmla="*/ 672 w 738"/>
                    <a:gd name="T47" fmla="*/ 207 h 587"/>
                    <a:gd name="T48" fmla="*/ 637 w 738"/>
                    <a:gd name="T49" fmla="*/ 228 h 587"/>
                    <a:gd name="T50" fmla="*/ 604 w 738"/>
                    <a:gd name="T51" fmla="*/ 249 h 587"/>
                    <a:gd name="T52" fmla="*/ 572 w 738"/>
                    <a:gd name="T53" fmla="*/ 270 h 587"/>
                    <a:gd name="T54" fmla="*/ 545 w 738"/>
                    <a:gd name="T55" fmla="*/ 290 h 587"/>
                    <a:gd name="T56" fmla="*/ 527 w 738"/>
                    <a:gd name="T57" fmla="*/ 312 h 587"/>
                    <a:gd name="T58" fmla="*/ 499 w 738"/>
                    <a:gd name="T59" fmla="*/ 361 h 587"/>
                    <a:gd name="T60" fmla="*/ 463 w 738"/>
                    <a:gd name="T61" fmla="*/ 430 h 587"/>
                    <a:gd name="T62" fmla="*/ 428 w 738"/>
                    <a:gd name="T63" fmla="*/ 508 h 587"/>
                    <a:gd name="T64" fmla="*/ 405 w 738"/>
                    <a:gd name="T65" fmla="*/ 587 h 587"/>
                    <a:gd name="T66" fmla="*/ 364 w 738"/>
                    <a:gd name="T67" fmla="*/ 580 h 587"/>
                    <a:gd name="T68" fmla="*/ 313 w 738"/>
                    <a:gd name="T69" fmla="*/ 569 h 587"/>
                    <a:gd name="T70" fmla="*/ 255 w 738"/>
                    <a:gd name="T71" fmla="*/ 558 h 587"/>
                    <a:gd name="T72" fmla="*/ 194 w 738"/>
                    <a:gd name="T73" fmla="*/ 546 h 587"/>
                    <a:gd name="T74" fmla="*/ 134 w 738"/>
                    <a:gd name="T75" fmla="*/ 534 h 587"/>
                    <a:gd name="T76" fmla="*/ 79 w 738"/>
                    <a:gd name="T77" fmla="*/ 524 h 587"/>
                    <a:gd name="T78" fmla="*/ 33 w 738"/>
                    <a:gd name="T79" fmla="*/ 518 h 587"/>
                    <a:gd name="T80" fmla="*/ 0 w 738"/>
                    <a:gd name="T81" fmla="*/ 514 h 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38" h="587">
                      <a:moveTo>
                        <a:pt x="0" y="514"/>
                      </a:moveTo>
                      <a:lnTo>
                        <a:pt x="9" y="489"/>
                      </a:lnTo>
                      <a:lnTo>
                        <a:pt x="22" y="461"/>
                      </a:lnTo>
                      <a:lnTo>
                        <a:pt x="36" y="431"/>
                      </a:lnTo>
                      <a:lnTo>
                        <a:pt x="52" y="397"/>
                      </a:lnTo>
                      <a:lnTo>
                        <a:pt x="69" y="362"/>
                      </a:lnTo>
                      <a:lnTo>
                        <a:pt x="89" y="325"/>
                      </a:lnTo>
                      <a:lnTo>
                        <a:pt x="109" y="288"/>
                      </a:lnTo>
                      <a:lnTo>
                        <a:pt x="129" y="250"/>
                      </a:lnTo>
                      <a:lnTo>
                        <a:pt x="151" y="213"/>
                      </a:lnTo>
                      <a:lnTo>
                        <a:pt x="173" y="177"/>
                      </a:lnTo>
                      <a:lnTo>
                        <a:pt x="196" y="142"/>
                      </a:lnTo>
                      <a:lnTo>
                        <a:pt x="218" y="111"/>
                      </a:lnTo>
                      <a:lnTo>
                        <a:pt x="240" y="80"/>
                      </a:lnTo>
                      <a:lnTo>
                        <a:pt x="262" y="54"/>
                      </a:lnTo>
                      <a:lnTo>
                        <a:pt x="283" y="30"/>
                      </a:lnTo>
                      <a:lnTo>
                        <a:pt x="303" y="12"/>
                      </a:lnTo>
                      <a:lnTo>
                        <a:pt x="320" y="11"/>
                      </a:lnTo>
                      <a:lnTo>
                        <a:pt x="340" y="9"/>
                      </a:lnTo>
                      <a:lnTo>
                        <a:pt x="364" y="8"/>
                      </a:lnTo>
                      <a:lnTo>
                        <a:pt x="390" y="7"/>
                      </a:lnTo>
                      <a:lnTo>
                        <a:pt x="417" y="5"/>
                      </a:lnTo>
                      <a:lnTo>
                        <a:pt x="445" y="5"/>
                      </a:lnTo>
                      <a:lnTo>
                        <a:pt x="474" y="4"/>
                      </a:lnTo>
                      <a:lnTo>
                        <a:pt x="504" y="3"/>
                      </a:lnTo>
                      <a:lnTo>
                        <a:pt x="534" y="3"/>
                      </a:lnTo>
                      <a:lnTo>
                        <a:pt x="563" y="2"/>
                      </a:lnTo>
                      <a:lnTo>
                        <a:pt x="591" y="2"/>
                      </a:lnTo>
                      <a:lnTo>
                        <a:pt x="617" y="1"/>
                      </a:lnTo>
                      <a:lnTo>
                        <a:pt x="642" y="1"/>
                      </a:lnTo>
                      <a:lnTo>
                        <a:pt x="663" y="1"/>
                      </a:lnTo>
                      <a:lnTo>
                        <a:pt x="681" y="0"/>
                      </a:lnTo>
                      <a:lnTo>
                        <a:pt x="695" y="0"/>
                      </a:lnTo>
                      <a:lnTo>
                        <a:pt x="621" y="122"/>
                      </a:lnTo>
                      <a:lnTo>
                        <a:pt x="636" y="123"/>
                      </a:lnTo>
                      <a:lnTo>
                        <a:pt x="651" y="123"/>
                      </a:lnTo>
                      <a:lnTo>
                        <a:pt x="666" y="124"/>
                      </a:lnTo>
                      <a:lnTo>
                        <a:pt x="681" y="125"/>
                      </a:lnTo>
                      <a:lnTo>
                        <a:pt x="696" y="126"/>
                      </a:lnTo>
                      <a:lnTo>
                        <a:pt x="710" y="127"/>
                      </a:lnTo>
                      <a:lnTo>
                        <a:pt x="724" y="129"/>
                      </a:lnTo>
                      <a:lnTo>
                        <a:pt x="738" y="133"/>
                      </a:lnTo>
                      <a:lnTo>
                        <a:pt x="733" y="146"/>
                      </a:lnTo>
                      <a:lnTo>
                        <a:pt x="724" y="159"/>
                      </a:lnTo>
                      <a:lnTo>
                        <a:pt x="713" y="172"/>
                      </a:lnTo>
                      <a:lnTo>
                        <a:pt x="700" y="184"/>
                      </a:lnTo>
                      <a:lnTo>
                        <a:pt x="687" y="196"/>
                      </a:lnTo>
                      <a:lnTo>
                        <a:pt x="672" y="207"/>
                      </a:lnTo>
                      <a:lnTo>
                        <a:pt x="654" y="217"/>
                      </a:lnTo>
                      <a:lnTo>
                        <a:pt x="637" y="228"/>
                      </a:lnTo>
                      <a:lnTo>
                        <a:pt x="620" y="239"/>
                      </a:lnTo>
                      <a:lnTo>
                        <a:pt x="604" y="249"/>
                      </a:lnTo>
                      <a:lnTo>
                        <a:pt x="587" y="260"/>
                      </a:lnTo>
                      <a:lnTo>
                        <a:pt x="572" y="270"/>
                      </a:lnTo>
                      <a:lnTo>
                        <a:pt x="558" y="281"/>
                      </a:lnTo>
                      <a:lnTo>
                        <a:pt x="545" y="290"/>
                      </a:lnTo>
                      <a:lnTo>
                        <a:pt x="534" y="301"/>
                      </a:lnTo>
                      <a:lnTo>
                        <a:pt x="527" y="312"/>
                      </a:lnTo>
                      <a:lnTo>
                        <a:pt x="514" y="334"/>
                      </a:lnTo>
                      <a:lnTo>
                        <a:pt x="499" y="361"/>
                      </a:lnTo>
                      <a:lnTo>
                        <a:pt x="481" y="394"/>
                      </a:lnTo>
                      <a:lnTo>
                        <a:pt x="463" y="430"/>
                      </a:lnTo>
                      <a:lnTo>
                        <a:pt x="445" y="469"/>
                      </a:lnTo>
                      <a:lnTo>
                        <a:pt x="428" y="508"/>
                      </a:lnTo>
                      <a:lnTo>
                        <a:pt x="415" y="548"/>
                      </a:lnTo>
                      <a:lnTo>
                        <a:pt x="405" y="587"/>
                      </a:lnTo>
                      <a:lnTo>
                        <a:pt x="385" y="584"/>
                      </a:lnTo>
                      <a:lnTo>
                        <a:pt x="364" y="580"/>
                      </a:lnTo>
                      <a:lnTo>
                        <a:pt x="339" y="574"/>
                      </a:lnTo>
                      <a:lnTo>
                        <a:pt x="313" y="569"/>
                      </a:lnTo>
                      <a:lnTo>
                        <a:pt x="285" y="563"/>
                      </a:lnTo>
                      <a:lnTo>
                        <a:pt x="255" y="558"/>
                      </a:lnTo>
                      <a:lnTo>
                        <a:pt x="225" y="551"/>
                      </a:lnTo>
                      <a:lnTo>
                        <a:pt x="194" y="546"/>
                      </a:lnTo>
                      <a:lnTo>
                        <a:pt x="164" y="539"/>
                      </a:lnTo>
                      <a:lnTo>
                        <a:pt x="134" y="534"/>
                      </a:lnTo>
                      <a:lnTo>
                        <a:pt x="106" y="529"/>
                      </a:lnTo>
                      <a:lnTo>
                        <a:pt x="79" y="524"/>
                      </a:lnTo>
                      <a:lnTo>
                        <a:pt x="54" y="521"/>
                      </a:lnTo>
                      <a:lnTo>
                        <a:pt x="33" y="518"/>
                      </a:lnTo>
                      <a:lnTo>
                        <a:pt x="15" y="515"/>
                      </a:lnTo>
                      <a:lnTo>
                        <a:pt x="0" y="5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19" name="Freeform 47"/>
                <p:cNvSpPr>
                  <a:spLocks/>
                </p:cNvSpPr>
                <p:nvPr/>
              </p:nvSpPr>
              <p:spPr bwMode="auto">
                <a:xfrm>
                  <a:off x="3439" y="1935"/>
                  <a:ext cx="574" cy="509"/>
                </a:xfrm>
                <a:custGeom>
                  <a:avLst/>
                  <a:gdLst>
                    <a:gd name="T0" fmla="*/ 0 w 574"/>
                    <a:gd name="T1" fmla="*/ 444 h 509"/>
                    <a:gd name="T2" fmla="*/ 6 w 574"/>
                    <a:gd name="T3" fmla="*/ 430 h 509"/>
                    <a:gd name="T4" fmla="*/ 15 w 574"/>
                    <a:gd name="T5" fmla="*/ 411 h 509"/>
                    <a:gd name="T6" fmla="*/ 26 w 574"/>
                    <a:gd name="T7" fmla="*/ 388 h 509"/>
                    <a:gd name="T8" fmla="*/ 40 w 574"/>
                    <a:gd name="T9" fmla="*/ 362 h 509"/>
                    <a:gd name="T10" fmla="*/ 55 w 574"/>
                    <a:gd name="T11" fmla="*/ 333 h 509"/>
                    <a:gd name="T12" fmla="*/ 72 w 574"/>
                    <a:gd name="T13" fmla="*/ 301 h 509"/>
                    <a:gd name="T14" fmla="*/ 90 w 574"/>
                    <a:gd name="T15" fmla="*/ 268 h 509"/>
                    <a:gd name="T16" fmla="*/ 109 w 574"/>
                    <a:gd name="T17" fmla="*/ 234 h 509"/>
                    <a:gd name="T18" fmla="*/ 130 w 574"/>
                    <a:gd name="T19" fmla="*/ 200 h 509"/>
                    <a:gd name="T20" fmla="*/ 151 w 574"/>
                    <a:gd name="T21" fmla="*/ 167 h 509"/>
                    <a:gd name="T22" fmla="*/ 173 w 574"/>
                    <a:gd name="T23" fmla="*/ 134 h 509"/>
                    <a:gd name="T24" fmla="*/ 193 w 574"/>
                    <a:gd name="T25" fmla="*/ 103 h 509"/>
                    <a:gd name="T26" fmla="*/ 214 w 574"/>
                    <a:gd name="T27" fmla="*/ 75 h 509"/>
                    <a:gd name="T28" fmla="*/ 235 w 574"/>
                    <a:gd name="T29" fmla="*/ 50 h 509"/>
                    <a:gd name="T30" fmla="*/ 255 w 574"/>
                    <a:gd name="T31" fmla="*/ 28 h 509"/>
                    <a:gd name="T32" fmla="*/ 273 w 574"/>
                    <a:gd name="T33" fmla="*/ 12 h 509"/>
                    <a:gd name="T34" fmla="*/ 574 w 574"/>
                    <a:gd name="T35" fmla="*/ 0 h 509"/>
                    <a:gd name="T36" fmla="*/ 565 w 574"/>
                    <a:gd name="T37" fmla="*/ 14 h 509"/>
                    <a:gd name="T38" fmla="*/ 553 w 574"/>
                    <a:gd name="T39" fmla="*/ 35 h 509"/>
                    <a:gd name="T40" fmla="*/ 539 w 574"/>
                    <a:gd name="T41" fmla="*/ 59 h 509"/>
                    <a:gd name="T42" fmla="*/ 523 w 574"/>
                    <a:gd name="T43" fmla="*/ 87 h 509"/>
                    <a:gd name="T44" fmla="*/ 506 w 574"/>
                    <a:gd name="T45" fmla="*/ 120 h 509"/>
                    <a:gd name="T46" fmla="*/ 488 w 574"/>
                    <a:gd name="T47" fmla="*/ 153 h 509"/>
                    <a:gd name="T48" fmla="*/ 468 w 574"/>
                    <a:gd name="T49" fmla="*/ 190 h 509"/>
                    <a:gd name="T50" fmla="*/ 449 w 574"/>
                    <a:gd name="T51" fmla="*/ 229 h 509"/>
                    <a:gd name="T52" fmla="*/ 430 w 574"/>
                    <a:gd name="T53" fmla="*/ 268 h 509"/>
                    <a:gd name="T54" fmla="*/ 411 w 574"/>
                    <a:gd name="T55" fmla="*/ 307 h 509"/>
                    <a:gd name="T56" fmla="*/ 393 w 574"/>
                    <a:gd name="T57" fmla="*/ 346 h 509"/>
                    <a:gd name="T58" fmla="*/ 377 w 574"/>
                    <a:gd name="T59" fmla="*/ 383 h 509"/>
                    <a:gd name="T60" fmla="*/ 362 w 574"/>
                    <a:gd name="T61" fmla="*/ 419 h 509"/>
                    <a:gd name="T62" fmla="*/ 350 w 574"/>
                    <a:gd name="T63" fmla="*/ 453 h 509"/>
                    <a:gd name="T64" fmla="*/ 341 w 574"/>
                    <a:gd name="T65" fmla="*/ 483 h 509"/>
                    <a:gd name="T66" fmla="*/ 333 w 574"/>
                    <a:gd name="T67" fmla="*/ 509 h 509"/>
                    <a:gd name="T68" fmla="*/ 318 w 574"/>
                    <a:gd name="T69" fmla="*/ 506 h 509"/>
                    <a:gd name="T70" fmla="*/ 301 w 574"/>
                    <a:gd name="T71" fmla="*/ 501 h 509"/>
                    <a:gd name="T72" fmla="*/ 281 w 574"/>
                    <a:gd name="T73" fmla="*/ 497 h 509"/>
                    <a:gd name="T74" fmla="*/ 257 w 574"/>
                    <a:gd name="T75" fmla="*/ 493 h 509"/>
                    <a:gd name="T76" fmla="*/ 234 w 574"/>
                    <a:gd name="T77" fmla="*/ 488 h 509"/>
                    <a:gd name="T78" fmla="*/ 208 w 574"/>
                    <a:gd name="T79" fmla="*/ 483 h 509"/>
                    <a:gd name="T80" fmla="*/ 182 w 574"/>
                    <a:gd name="T81" fmla="*/ 478 h 509"/>
                    <a:gd name="T82" fmla="*/ 156 w 574"/>
                    <a:gd name="T83" fmla="*/ 473 h 509"/>
                    <a:gd name="T84" fmla="*/ 131 w 574"/>
                    <a:gd name="T85" fmla="*/ 468 h 509"/>
                    <a:gd name="T86" fmla="*/ 105 w 574"/>
                    <a:gd name="T87" fmla="*/ 463 h 509"/>
                    <a:gd name="T88" fmla="*/ 81 w 574"/>
                    <a:gd name="T89" fmla="*/ 459 h 509"/>
                    <a:gd name="T90" fmla="*/ 60 w 574"/>
                    <a:gd name="T91" fmla="*/ 455 h 509"/>
                    <a:gd name="T92" fmla="*/ 41 w 574"/>
                    <a:gd name="T93" fmla="*/ 450 h 509"/>
                    <a:gd name="T94" fmla="*/ 24 w 574"/>
                    <a:gd name="T95" fmla="*/ 448 h 509"/>
                    <a:gd name="T96" fmla="*/ 10 w 574"/>
                    <a:gd name="T97" fmla="*/ 445 h 509"/>
                    <a:gd name="T98" fmla="*/ 0 w 574"/>
                    <a:gd name="T99" fmla="*/ 444 h 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574" h="509">
                      <a:moveTo>
                        <a:pt x="0" y="444"/>
                      </a:moveTo>
                      <a:lnTo>
                        <a:pt x="6" y="430"/>
                      </a:lnTo>
                      <a:lnTo>
                        <a:pt x="15" y="411"/>
                      </a:lnTo>
                      <a:lnTo>
                        <a:pt x="26" y="388"/>
                      </a:lnTo>
                      <a:lnTo>
                        <a:pt x="40" y="362"/>
                      </a:lnTo>
                      <a:lnTo>
                        <a:pt x="55" y="333"/>
                      </a:lnTo>
                      <a:lnTo>
                        <a:pt x="72" y="301"/>
                      </a:lnTo>
                      <a:lnTo>
                        <a:pt x="90" y="268"/>
                      </a:lnTo>
                      <a:lnTo>
                        <a:pt x="109" y="234"/>
                      </a:lnTo>
                      <a:lnTo>
                        <a:pt x="130" y="200"/>
                      </a:lnTo>
                      <a:lnTo>
                        <a:pt x="151" y="167"/>
                      </a:lnTo>
                      <a:lnTo>
                        <a:pt x="173" y="134"/>
                      </a:lnTo>
                      <a:lnTo>
                        <a:pt x="193" y="103"/>
                      </a:lnTo>
                      <a:lnTo>
                        <a:pt x="214" y="75"/>
                      </a:lnTo>
                      <a:lnTo>
                        <a:pt x="235" y="50"/>
                      </a:lnTo>
                      <a:lnTo>
                        <a:pt x="255" y="28"/>
                      </a:lnTo>
                      <a:lnTo>
                        <a:pt x="273" y="12"/>
                      </a:lnTo>
                      <a:lnTo>
                        <a:pt x="574" y="0"/>
                      </a:lnTo>
                      <a:lnTo>
                        <a:pt x="565" y="14"/>
                      </a:lnTo>
                      <a:lnTo>
                        <a:pt x="553" y="35"/>
                      </a:lnTo>
                      <a:lnTo>
                        <a:pt x="539" y="59"/>
                      </a:lnTo>
                      <a:lnTo>
                        <a:pt x="523" y="87"/>
                      </a:lnTo>
                      <a:lnTo>
                        <a:pt x="506" y="120"/>
                      </a:lnTo>
                      <a:lnTo>
                        <a:pt x="488" y="153"/>
                      </a:lnTo>
                      <a:lnTo>
                        <a:pt x="468" y="190"/>
                      </a:lnTo>
                      <a:lnTo>
                        <a:pt x="449" y="229"/>
                      </a:lnTo>
                      <a:lnTo>
                        <a:pt x="430" y="268"/>
                      </a:lnTo>
                      <a:lnTo>
                        <a:pt x="411" y="307"/>
                      </a:lnTo>
                      <a:lnTo>
                        <a:pt x="393" y="346"/>
                      </a:lnTo>
                      <a:lnTo>
                        <a:pt x="377" y="383"/>
                      </a:lnTo>
                      <a:lnTo>
                        <a:pt x="362" y="419"/>
                      </a:lnTo>
                      <a:lnTo>
                        <a:pt x="350" y="453"/>
                      </a:lnTo>
                      <a:lnTo>
                        <a:pt x="341" y="483"/>
                      </a:lnTo>
                      <a:lnTo>
                        <a:pt x="333" y="509"/>
                      </a:lnTo>
                      <a:lnTo>
                        <a:pt x="318" y="506"/>
                      </a:lnTo>
                      <a:lnTo>
                        <a:pt x="301" y="501"/>
                      </a:lnTo>
                      <a:lnTo>
                        <a:pt x="281" y="497"/>
                      </a:lnTo>
                      <a:lnTo>
                        <a:pt x="257" y="493"/>
                      </a:lnTo>
                      <a:lnTo>
                        <a:pt x="234" y="488"/>
                      </a:lnTo>
                      <a:lnTo>
                        <a:pt x="208" y="483"/>
                      </a:lnTo>
                      <a:lnTo>
                        <a:pt x="182" y="478"/>
                      </a:lnTo>
                      <a:lnTo>
                        <a:pt x="156" y="473"/>
                      </a:lnTo>
                      <a:lnTo>
                        <a:pt x="131" y="468"/>
                      </a:lnTo>
                      <a:lnTo>
                        <a:pt x="105" y="463"/>
                      </a:lnTo>
                      <a:lnTo>
                        <a:pt x="81" y="459"/>
                      </a:lnTo>
                      <a:lnTo>
                        <a:pt x="60" y="455"/>
                      </a:lnTo>
                      <a:lnTo>
                        <a:pt x="41" y="450"/>
                      </a:lnTo>
                      <a:lnTo>
                        <a:pt x="24" y="448"/>
                      </a:lnTo>
                      <a:lnTo>
                        <a:pt x="10" y="445"/>
                      </a:lnTo>
                      <a:lnTo>
                        <a:pt x="0" y="4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20" name="Freeform 48"/>
                <p:cNvSpPr>
                  <a:spLocks/>
                </p:cNvSpPr>
                <p:nvPr/>
              </p:nvSpPr>
              <p:spPr bwMode="auto">
                <a:xfrm>
                  <a:off x="3934" y="2050"/>
                  <a:ext cx="132" cy="92"/>
                </a:xfrm>
                <a:custGeom>
                  <a:avLst/>
                  <a:gdLst>
                    <a:gd name="T0" fmla="*/ 0 w 132"/>
                    <a:gd name="T1" fmla="*/ 92 h 92"/>
                    <a:gd name="T2" fmla="*/ 58 w 132"/>
                    <a:gd name="T3" fmla="*/ 0 h 92"/>
                    <a:gd name="T4" fmla="*/ 66 w 132"/>
                    <a:gd name="T5" fmla="*/ 0 h 92"/>
                    <a:gd name="T6" fmla="*/ 76 w 132"/>
                    <a:gd name="T7" fmla="*/ 0 h 92"/>
                    <a:gd name="T8" fmla="*/ 88 w 132"/>
                    <a:gd name="T9" fmla="*/ 0 h 92"/>
                    <a:gd name="T10" fmla="*/ 99 w 132"/>
                    <a:gd name="T11" fmla="*/ 2 h 92"/>
                    <a:gd name="T12" fmla="*/ 109 w 132"/>
                    <a:gd name="T13" fmla="*/ 3 h 92"/>
                    <a:gd name="T14" fmla="*/ 119 w 132"/>
                    <a:gd name="T15" fmla="*/ 4 h 92"/>
                    <a:gd name="T16" fmla="*/ 126 w 132"/>
                    <a:gd name="T17" fmla="*/ 5 h 92"/>
                    <a:gd name="T18" fmla="*/ 132 w 132"/>
                    <a:gd name="T19" fmla="*/ 5 h 92"/>
                    <a:gd name="T20" fmla="*/ 122 w 132"/>
                    <a:gd name="T21" fmla="*/ 12 h 92"/>
                    <a:gd name="T22" fmla="*/ 107 w 132"/>
                    <a:gd name="T23" fmla="*/ 22 h 92"/>
                    <a:gd name="T24" fmla="*/ 87 w 132"/>
                    <a:gd name="T25" fmla="*/ 34 h 92"/>
                    <a:gd name="T26" fmla="*/ 66 w 132"/>
                    <a:gd name="T27" fmla="*/ 48 h 92"/>
                    <a:gd name="T28" fmla="*/ 45 w 132"/>
                    <a:gd name="T29" fmla="*/ 61 h 92"/>
                    <a:gd name="T30" fmla="*/ 25 w 132"/>
                    <a:gd name="T31" fmla="*/ 73 h 92"/>
                    <a:gd name="T32" fmla="*/ 10 w 132"/>
                    <a:gd name="T33" fmla="*/ 84 h 92"/>
                    <a:gd name="T34" fmla="*/ 0 w 132"/>
                    <a:gd name="T35" fmla="*/ 92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32" h="92">
                      <a:moveTo>
                        <a:pt x="0" y="92"/>
                      </a:moveTo>
                      <a:lnTo>
                        <a:pt x="58" y="0"/>
                      </a:lnTo>
                      <a:lnTo>
                        <a:pt x="66" y="0"/>
                      </a:lnTo>
                      <a:lnTo>
                        <a:pt x="76" y="0"/>
                      </a:lnTo>
                      <a:lnTo>
                        <a:pt x="88" y="0"/>
                      </a:lnTo>
                      <a:lnTo>
                        <a:pt x="99" y="2"/>
                      </a:lnTo>
                      <a:lnTo>
                        <a:pt x="109" y="3"/>
                      </a:lnTo>
                      <a:lnTo>
                        <a:pt x="119" y="4"/>
                      </a:lnTo>
                      <a:lnTo>
                        <a:pt x="126" y="5"/>
                      </a:lnTo>
                      <a:lnTo>
                        <a:pt x="132" y="5"/>
                      </a:lnTo>
                      <a:lnTo>
                        <a:pt x="122" y="12"/>
                      </a:lnTo>
                      <a:lnTo>
                        <a:pt x="107" y="22"/>
                      </a:lnTo>
                      <a:lnTo>
                        <a:pt x="87" y="34"/>
                      </a:lnTo>
                      <a:lnTo>
                        <a:pt x="66" y="48"/>
                      </a:lnTo>
                      <a:lnTo>
                        <a:pt x="45" y="61"/>
                      </a:lnTo>
                      <a:lnTo>
                        <a:pt x="25" y="73"/>
                      </a:lnTo>
                      <a:lnTo>
                        <a:pt x="10" y="84"/>
                      </a:lnTo>
                      <a:lnTo>
                        <a:pt x="0" y="9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21" name="Freeform 49"/>
                <p:cNvSpPr>
                  <a:spLocks/>
                </p:cNvSpPr>
                <p:nvPr/>
              </p:nvSpPr>
              <p:spPr bwMode="auto">
                <a:xfrm>
                  <a:off x="3204" y="2304"/>
                  <a:ext cx="456" cy="242"/>
                </a:xfrm>
                <a:custGeom>
                  <a:avLst/>
                  <a:gdLst>
                    <a:gd name="T0" fmla="*/ 0 w 456"/>
                    <a:gd name="T1" fmla="*/ 147 h 242"/>
                    <a:gd name="T2" fmla="*/ 456 w 456"/>
                    <a:gd name="T3" fmla="*/ 0 h 242"/>
                    <a:gd name="T4" fmla="*/ 451 w 456"/>
                    <a:gd name="T5" fmla="*/ 222 h 242"/>
                    <a:gd name="T6" fmla="*/ 409 w 456"/>
                    <a:gd name="T7" fmla="*/ 242 h 242"/>
                    <a:gd name="T8" fmla="*/ 0 w 456"/>
                    <a:gd name="T9" fmla="*/ 147 h 2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6" h="242">
                      <a:moveTo>
                        <a:pt x="0" y="147"/>
                      </a:moveTo>
                      <a:lnTo>
                        <a:pt x="456" y="0"/>
                      </a:lnTo>
                      <a:lnTo>
                        <a:pt x="451" y="222"/>
                      </a:lnTo>
                      <a:lnTo>
                        <a:pt x="409" y="242"/>
                      </a:lnTo>
                      <a:lnTo>
                        <a:pt x="0" y="147"/>
                      </a:lnTo>
                      <a:close/>
                    </a:path>
                  </a:pathLst>
                </a:custGeom>
                <a:solidFill>
                  <a:srgbClr val="7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22" name="Freeform 50"/>
                <p:cNvSpPr>
                  <a:spLocks/>
                </p:cNvSpPr>
                <p:nvPr/>
              </p:nvSpPr>
              <p:spPr bwMode="auto">
                <a:xfrm>
                  <a:off x="3845" y="2389"/>
                  <a:ext cx="78" cy="26"/>
                </a:xfrm>
                <a:custGeom>
                  <a:avLst/>
                  <a:gdLst>
                    <a:gd name="T0" fmla="*/ 49 w 78"/>
                    <a:gd name="T1" fmla="*/ 26 h 26"/>
                    <a:gd name="T2" fmla="*/ 78 w 78"/>
                    <a:gd name="T3" fmla="*/ 13 h 26"/>
                    <a:gd name="T4" fmla="*/ 69 w 78"/>
                    <a:gd name="T5" fmla="*/ 11 h 26"/>
                    <a:gd name="T6" fmla="*/ 58 w 78"/>
                    <a:gd name="T7" fmla="*/ 8 h 26"/>
                    <a:gd name="T8" fmla="*/ 46 w 78"/>
                    <a:gd name="T9" fmla="*/ 5 h 26"/>
                    <a:gd name="T10" fmla="*/ 33 w 78"/>
                    <a:gd name="T11" fmla="*/ 3 h 26"/>
                    <a:gd name="T12" fmla="*/ 23 w 78"/>
                    <a:gd name="T13" fmla="*/ 1 h 26"/>
                    <a:gd name="T14" fmla="*/ 13 w 78"/>
                    <a:gd name="T15" fmla="*/ 0 h 26"/>
                    <a:gd name="T16" fmla="*/ 5 w 78"/>
                    <a:gd name="T17" fmla="*/ 1 h 26"/>
                    <a:gd name="T18" fmla="*/ 1 w 78"/>
                    <a:gd name="T19" fmla="*/ 4 h 26"/>
                    <a:gd name="T20" fmla="*/ 0 w 78"/>
                    <a:gd name="T21" fmla="*/ 7 h 26"/>
                    <a:gd name="T22" fmla="*/ 2 w 78"/>
                    <a:gd name="T23" fmla="*/ 11 h 26"/>
                    <a:gd name="T24" fmla="*/ 7 w 78"/>
                    <a:gd name="T25" fmla="*/ 14 h 26"/>
                    <a:gd name="T26" fmla="*/ 13 w 78"/>
                    <a:gd name="T27" fmla="*/ 16 h 26"/>
                    <a:gd name="T28" fmla="*/ 20 w 78"/>
                    <a:gd name="T29" fmla="*/ 18 h 26"/>
                    <a:gd name="T30" fmla="*/ 29 w 78"/>
                    <a:gd name="T31" fmla="*/ 21 h 26"/>
                    <a:gd name="T32" fmla="*/ 39 w 78"/>
                    <a:gd name="T33" fmla="*/ 24 h 26"/>
                    <a:gd name="T34" fmla="*/ 49 w 78"/>
                    <a:gd name="T35" fmla="*/ 26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8" h="26">
                      <a:moveTo>
                        <a:pt x="49" y="26"/>
                      </a:moveTo>
                      <a:lnTo>
                        <a:pt x="78" y="13"/>
                      </a:lnTo>
                      <a:lnTo>
                        <a:pt x="69" y="11"/>
                      </a:lnTo>
                      <a:lnTo>
                        <a:pt x="58" y="8"/>
                      </a:lnTo>
                      <a:lnTo>
                        <a:pt x="46" y="5"/>
                      </a:lnTo>
                      <a:lnTo>
                        <a:pt x="33" y="3"/>
                      </a:lnTo>
                      <a:lnTo>
                        <a:pt x="23" y="1"/>
                      </a:lnTo>
                      <a:lnTo>
                        <a:pt x="13" y="0"/>
                      </a:lnTo>
                      <a:lnTo>
                        <a:pt x="5" y="1"/>
                      </a:lnTo>
                      <a:lnTo>
                        <a:pt x="1" y="4"/>
                      </a:lnTo>
                      <a:lnTo>
                        <a:pt x="0" y="7"/>
                      </a:lnTo>
                      <a:lnTo>
                        <a:pt x="2" y="11"/>
                      </a:lnTo>
                      <a:lnTo>
                        <a:pt x="7" y="14"/>
                      </a:lnTo>
                      <a:lnTo>
                        <a:pt x="13" y="16"/>
                      </a:lnTo>
                      <a:lnTo>
                        <a:pt x="20" y="18"/>
                      </a:lnTo>
                      <a:lnTo>
                        <a:pt x="29" y="21"/>
                      </a:lnTo>
                      <a:lnTo>
                        <a:pt x="39" y="24"/>
                      </a:lnTo>
                      <a:lnTo>
                        <a:pt x="49" y="26"/>
                      </a:lnTo>
                      <a:close/>
                    </a:path>
                  </a:pathLst>
                </a:custGeom>
                <a:solidFill>
                  <a:srgbClr val="B2561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23" name="Freeform 51"/>
                <p:cNvSpPr>
                  <a:spLocks/>
                </p:cNvSpPr>
                <p:nvPr/>
              </p:nvSpPr>
              <p:spPr bwMode="auto">
                <a:xfrm>
                  <a:off x="3693" y="2302"/>
                  <a:ext cx="325" cy="206"/>
                </a:xfrm>
                <a:custGeom>
                  <a:avLst/>
                  <a:gdLst>
                    <a:gd name="T0" fmla="*/ 262 w 325"/>
                    <a:gd name="T1" fmla="*/ 83 h 206"/>
                    <a:gd name="T2" fmla="*/ 325 w 325"/>
                    <a:gd name="T3" fmla="*/ 55 h 206"/>
                    <a:gd name="T4" fmla="*/ 3 w 325"/>
                    <a:gd name="T5" fmla="*/ 0 h 206"/>
                    <a:gd name="T6" fmla="*/ 0 w 325"/>
                    <a:gd name="T7" fmla="*/ 206 h 206"/>
                    <a:gd name="T8" fmla="*/ 179 w 325"/>
                    <a:gd name="T9" fmla="*/ 123 h 206"/>
                    <a:gd name="T10" fmla="*/ 166 w 325"/>
                    <a:gd name="T11" fmla="*/ 119 h 206"/>
                    <a:gd name="T12" fmla="*/ 153 w 325"/>
                    <a:gd name="T13" fmla="*/ 116 h 206"/>
                    <a:gd name="T14" fmla="*/ 141 w 325"/>
                    <a:gd name="T15" fmla="*/ 112 h 206"/>
                    <a:gd name="T16" fmla="*/ 132 w 325"/>
                    <a:gd name="T17" fmla="*/ 106 h 206"/>
                    <a:gd name="T18" fmla="*/ 123 w 325"/>
                    <a:gd name="T19" fmla="*/ 101 h 206"/>
                    <a:gd name="T20" fmla="*/ 119 w 325"/>
                    <a:gd name="T21" fmla="*/ 94 h 206"/>
                    <a:gd name="T22" fmla="*/ 118 w 325"/>
                    <a:gd name="T23" fmla="*/ 87 h 206"/>
                    <a:gd name="T24" fmla="*/ 121 w 325"/>
                    <a:gd name="T25" fmla="*/ 78 h 206"/>
                    <a:gd name="T26" fmla="*/ 130 w 325"/>
                    <a:gd name="T27" fmla="*/ 70 h 206"/>
                    <a:gd name="T28" fmla="*/ 145 w 325"/>
                    <a:gd name="T29" fmla="*/ 67 h 206"/>
                    <a:gd name="T30" fmla="*/ 164 w 325"/>
                    <a:gd name="T31" fmla="*/ 67 h 206"/>
                    <a:gd name="T32" fmla="*/ 185 w 325"/>
                    <a:gd name="T33" fmla="*/ 69 h 206"/>
                    <a:gd name="T34" fmla="*/ 207 w 325"/>
                    <a:gd name="T35" fmla="*/ 72 h 206"/>
                    <a:gd name="T36" fmla="*/ 228 w 325"/>
                    <a:gd name="T37" fmla="*/ 77 h 206"/>
                    <a:gd name="T38" fmla="*/ 247 w 325"/>
                    <a:gd name="T39" fmla="*/ 81 h 206"/>
                    <a:gd name="T40" fmla="*/ 262 w 325"/>
                    <a:gd name="T41" fmla="*/ 83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25" h="206">
                      <a:moveTo>
                        <a:pt x="262" y="83"/>
                      </a:moveTo>
                      <a:lnTo>
                        <a:pt x="325" y="55"/>
                      </a:lnTo>
                      <a:lnTo>
                        <a:pt x="3" y="0"/>
                      </a:lnTo>
                      <a:lnTo>
                        <a:pt x="0" y="206"/>
                      </a:lnTo>
                      <a:lnTo>
                        <a:pt x="179" y="123"/>
                      </a:lnTo>
                      <a:lnTo>
                        <a:pt x="166" y="119"/>
                      </a:lnTo>
                      <a:lnTo>
                        <a:pt x="153" y="116"/>
                      </a:lnTo>
                      <a:lnTo>
                        <a:pt x="141" y="112"/>
                      </a:lnTo>
                      <a:lnTo>
                        <a:pt x="132" y="106"/>
                      </a:lnTo>
                      <a:lnTo>
                        <a:pt x="123" y="101"/>
                      </a:lnTo>
                      <a:lnTo>
                        <a:pt x="119" y="94"/>
                      </a:lnTo>
                      <a:lnTo>
                        <a:pt x="118" y="87"/>
                      </a:lnTo>
                      <a:lnTo>
                        <a:pt x="121" y="78"/>
                      </a:lnTo>
                      <a:lnTo>
                        <a:pt x="130" y="70"/>
                      </a:lnTo>
                      <a:lnTo>
                        <a:pt x="145" y="67"/>
                      </a:lnTo>
                      <a:lnTo>
                        <a:pt x="164" y="67"/>
                      </a:lnTo>
                      <a:lnTo>
                        <a:pt x="185" y="69"/>
                      </a:lnTo>
                      <a:lnTo>
                        <a:pt x="207" y="72"/>
                      </a:lnTo>
                      <a:lnTo>
                        <a:pt x="228" y="77"/>
                      </a:lnTo>
                      <a:lnTo>
                        <a:pt x="247" y="81"/>
                      </a:lnTo>
                      <a:lnTo>
                        <a:pt x="262" y="83"/>
                      </a:lnTo>
                      <a:close/>
                    </a:path>
                  </a:pathLst>
                </a:custGeom>
                <a:solidFill>
                  <a:srgbClr val="7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24" name="Freeform 52"/>
                <p:cNvSpPr>
                  <a:spLocks/>
                </p:cNvSpPr>
                <p:nvPr/>
              </p:nvSpPr>
              <p:spPr bwMode="auto">
                <a:xfrm>
                  <a:off x="3045" y="1993"/>
                  <a:ext cx="721" cy="524"/>
                </a:xfrm>
                <a:custGeom>
                  <a:avLst/>
                  <a:gdLst>
                    <a:gd name="T0" fmla="*/ 707 w 721"/>
                    <a:gd name="T1" fmla="*/ 355 h 524"/>
                    <a:gd name="T2" fmla="*/ 672 w 721"/>
                    <a:gd name="T3" fmla="*/ 309 h 524"/>
                    <a:gd name="T4" fmla="*/ 629 w 721"/>
                    <a:gd name="T5" fmla="*/ 256 h 524"/>
                    <a:gd name="T6" fmla="*/ 579 w 721"/>
                    <a:gd name="T7" fmla="*/ 200 h 524"/>
                    <a:gd name="T8" fmla="*/ 527 w 721"/>
                    <a:gd name="T9" fmla="*/ 144 h 524"/>
                    <a:gd name="T10" fmla="*/ 474 w 721"/>
                    <a:gd name="T11" fmla="*/ 92 h 524"/>
                    <a:gd name="T12" fmla="*/ 423 w 721"/>
                    <a:gd name="T13" fmla="*/ 47 h 524"/>
                    <a:gd name="T14" fmla="*/ 376 w 721"/>
                    <a:gd name="T15" fmla="*/ 12 h 524"/>
                    <a:gd name="T16" fmla="*/ 339 w 721"/>
                    <a:gd name="T17" fmla="*/ 2 h 524"/>
                    <a:gd name="T18" fmla="*/ 301 w 721"/>
                    <a:gd name="T19" fmla="*/ 8 h 524"/>
                    <a:gd name="T20" fmla="*/ 254 w 721"/>
                    <a:gd name="T21" fmla="*/ 18 h 524"/>
                    <a:gd name="T22" fmla="*/ 203 w 721"/>
                    <a:gd name="T23" fmla="*/ 29 h 524"/>
                    <a:gd name="T24" fmla="*/ 151 w 721"/>
                    <a:gd name="T25" fmla="*/ 40 h 524"/>
                    <a:gd name="T26" fmla="*/ 100 w 721"/>
                    <a:gd name="T27" fmla="*/ 52 h 524"/>
                    <a:gd name="T28" fmla="*/ 56 w 721"/>
                    <a:gd name="T29" fmla="*/ 62 h 524"/>
                    <a:gd name="T30" fmla="*/ 22 w 721"/>
                    <a:gd name="T31" fmla="*/ 69 h 524"/>
                    <a:gd name="T32" fmla="*/ 99 w 721"/>
                    <a:gd name="T33" fmla="*/ 163 h 524"/>
                    <a:gd name="T34" fmla="*/ 74 w 721"/>
                    <a:gd name="T35" fmla="*/ 171 h 524"/>
                    <a:gd name="T36" fmla="*/ 48 w 721"/>
                    <a:gd name="T37" fmla="*/ 178 h 524"/>
                    <a:gd name="T38" fmla="*/ 23 w 721"/>
                    <a:gd name="T39" fmla="*/ 187 h 524"/>
                    <a:gd name="T40" fmla="*/ 0 w 721"/>
                    <a:gd name="T41" fmla="*/ 197 h 524"/>
                    <a:gd name="T42" fmla="*/ 17 w 721"/>
                    <a:gd name="T43" fmla="*/ 217 h 524"/>
                    <a:gd name="T44" fmla="*/ 42 w 721"/>
                    <a:gd name="T45" fmla="*/ 234 h 524"/>
                    <a:gd name="T46" fmla="*/ 73 w 721"/>
                    <a:gd name="T47" fmla="*/ 248 h 524"/>
                    <a:gd name="T48" fmla="*/ 107 w 721"/>
                    <a:gd name="T49" fmla="*/ 260 h 524"/>
                    <a:gd name="T50" fmla="*/ 140 w 721"/>
                    <a:gd name="T51" fmla="*/ 271 h 524"/>
                    <a:gd name="T52" fmla="*/ 172 w 721"/>
                    <a:gd name="T53" fmla="*/ 283 h 524"/>
                    <a:gd name="T54" fmla="*/ 200 w 721"/>
                    <a:gd name="T55" fmla="*/ 294 h 524"/>
                    <a:gd name="T56" fmla="*/ 220 w 721"/>
                    <a:gd name="T57" fmla="*/ 310 h 524"/>
                    <a:gd name="T58" fmla="*/ 255 w 721"/>
                    <a:gd name="T59" fmla="*/ 347 h 524"/>
                    <a:gd name="T60" fmla="*/ 300 w 721"/>
                    <a:gd name="T61" fmla="*/ 399 h 524"/>
                    <a:gd name="T62" fmla="*/ 345 w 721"/>
                    <a:gd name="T63" fmla="*/ 460 h 524"/>
                    <a:gd name="T64" fmla="*/ 382 w 721"/>
                    <a:gd name="T65" fmla="*/ 524 h 524"/>
                    <a:gd name="T66" fmla="*/ 416 w 721"/>
                    <a:gd name="T67" fmla="*/ 509 h 524"/>
                    <a:gd name="T68" fmla="*/ 459 w 721"/>
                    <a:gd name="T69" fmla="*/ 489 h 524"/>
                    <a:gd name="T70" fmla="*/ 508 w 721"/>
                    <a:gd name="T71" fmla="*/ 466 h 524"/>
                    <a:gd name="T72" fmla="*/ 558 w 721"/>
                    <a:gd name="T73" fmla="*/ 442 h 524"/>
                    <a:gd name="T74" fmla="*/ 608 w 721"/>
                    <a:gd name="T75" fmla="*/ 421 h 524"/>
                    <a:gd name="T76" fmla="*/ 653 w 721"/>
                    <a:gd name="T77" fmla="*/ 400 h 524"/>
                    <a:gd name="T78" fmla="*/ 693 w 721"/>
                    <a:gd name="T79" fmla="*/ 385 h 524"/>
                    <a:gd name="T80" fmla="*/ 721 w 721"/>
                    <a:gd name="T81" fmla="*/ 375 h 5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21" h="524">
                      <a:moveTo>
                        <a:pt x="721" y="375"/>
                      </a:moveTo>
                      <a:lnTo>
                        <a:pt x="707" y="355"/>
                      </a:lnTo>
                      <a:lnTo>
                        <a:pt x="691" y="334"/>
                      </a:lnTo>
                      <a:lnTo>
                        <a:pt x="672" y="309"/>
                      </a:lnTo>
                      <a:lnTo>
                        <a:pt x="651" y="284"/>
                      </a:lnTo>
                      <a:lnTo>
                        <a:pt x="629" y="256"/>
                      </a:lnTo>
                      <a:lnTo>
                        <a:pt x="604" y="228"/>
                      </a:lnTo>
                      <a:lnTo>
                        <a:pt x="579" y="200"/>
                      </a:lnTo>
                      <a:lnTo>
                        <a:pt x="554" y="172"/>
                      </a:lnTo>
                      <a:lnTo>
                        <a:pt x="527" y="144"/>
                      </a:lnTo>
                      <a:lnTo>
                        <a:pt x="500" y="117"/>
                      </a:lnTo>
                      <a:lnTo>
                        <a:pt x="474" y="92"/>
                      </a:lnTo>
                      <a:lnTo>
                        <a:pt x="448" y="68"/>
                      </a:lnTo>
                      <a:lnTo>
                        <a:pt x="423" y="47"/>
                      </a:lnTo>
                      <a:lnTo>
                        <a:pt x="398" y="28"/>
                      </a:lnTo>
                      <a:lnTo>
                        <a:pt x="376" y="12"/>
                      </a:lnTo>
                      <a:lnTo>
                        <a:pt x="354" y="0"/>
                      </a:lnTo>
                      <a:lnTo>
                        <a:pt x="339" y="2"/>
                      </a:lnTo>
                      <a:lnTo>
                        <a:pt x="321" y="5"/>
                      </a:lnTo>
                      <a:lnTo>
                        <a:pt x="301" y="8"/>
                      </a:lnTo>
                      <a:lnTo>
                        <a:pt x="278" y="14"/>
                      </a:lnTo>
                      <a:lnTo>
                        <a:pt x="254" y="18"/>
                      </a:lnTo>
                      <a:lnTo>
                        <a:pt x="229" y="24"/>
                      </a:lnTo>
                      <a:lnTo>
                        <a:pt x="203" y="29"/>
                      </a:lnTo>
                      <a:lnTo>
                        <a:pt x="176" y="35"/>
                      </a:lnTo>
                      <a:lnTo>
                        <a:pt x="151" y="40"/>
                      </a:lnTo>
                      <a:lnTo>
                        <a:pt x="125" y="47"/>
                      </a:lnTo>
                      <a:lnTo>
                        <a:pt x="100" y="52"/>
                      </a:lnTo>
                      <a:lnTo>
                        <a:pt x="78" y="56"/>
                      </a:lnTo>
                      <a:lnTo>
                        <a:pt x="56" y="62"/>
                      </a:lnTo>
                      <a:lnTo>
                        <a:pt x="38" y="65"/>
                      </a:lnTo>
                      <a:lnTo>
                        <a:pt x="22" y="69"/>
                      </a:lnTo>
                      <a:lnTo>
                        <a:pt x="9" y="72"/>
                      </a:lnTo>
                      <a:lnTo>
                        <a:pt x="99" y="163"/>
                      </a:lnTo>
                      <a:lnTo>
                        <a:pt x="86" y="166"/>
                      </a:lnTo>
                      <a:lnTo>
                        <a:pt x="74" y="171"/>
                      </a:lnTo>
                      <a:lnTo>
                        <a:pt x="61" y="174"/>
                      </a:lnTo>
                      <a:lnTo>
                        <a:pt x="48" y="178"/>
                      </a:lnTo>
                      <a:lnTo>
                        <a:pt x="35" y="182"/>
                      </a:lnTo>
                      <a:lnTo>
                        <a:pt x="23" y="187"/>
                      </a:lnTo>
                      <a:lnTo>
                        <a:pt x="10" y="191"/>
                      </a:lnTo>
                      <a:lnTo>
                        <a:pt x="0" y="197"/>
                      </a:lnTo>
                      <a:lnTo>
                        <a:pt x="7" y="207"/>
                      </a:lnTo>
                      <a:lnTo>
                        <a:pt x="17" y="217"/>
                      </a:lnTo>
                      <a:lnTo>
                        <a:pt x="29" y="226"/>
                      </a:lnTo>
                      <a:lnTo>
                        <a:pt x="42" y="234"/>
                      </a:lnTo>
                      <a:lnTo>
                        <a:pt x="56" y="240"/>
                      </a:lnTo>
                      <a:lnTo>
                        <a:pt x="73" y="248"/>
                      </a:lnTo>
                      <a:lnTo>
                        <a:pt x="90" y="253"/>
                      </a:lnTo>
                      <a:lnTo>
                        <a:pt x="107" y="260"/>
                      </a:lnTo>
                      <a:lnTo>
                        <a:pt x="124" y="265"/>
                      </a:lnTo>
                      <a:lnTo>
                        <a:pt x="140" y="271"/>
                      </a:lnTo>
                      <a:lnTo>
                        <a:pt x="157" y="276"/>
                      </a:lnTo>
                      <a:lnTo>
                        <a:pt x="172" y="283"/>
                      </a:lnTo>
                      <a:lnTo>
                        <a:pt x="187" y="288"/>
                      </a:lnTo>
                      <a:lnTo>
                        <a:pt x="200" y="294"/>
                      </a:lnTo>
                      <a:lnTo>
                        <a:pt x="211" y="302"/>
                      </a:lnTo>
                      <a:lnTo>
                        <a:pt x="220" y="310"/>
                      </a:lnTo>
                      <a:lnTo>
                        <a:pt x="235" y="326"/>
                      </a:lnTo>
                      <a:lnTo>
                        <a:pt x="255" y="347"/>
                      </a:lnTo>
                      <a:lnTo>
                        <a:pt x="277" y="371"/>
                      </a:lnTo>
                      <a:lnTo>
                        <a:pt x="300" y="399"/>
                      </a:lnTo>
                      <a:lnTo>
                        <a:pt x="323" y="428"/>
                      </a:lnTo>
                      <a:lnTo>
                        <a:pt x="345" y="460"/>
                      </a:lnTo>
                      <a:lnTo>
                        <a:pt x="365" y="491"/>
                      </a:lnTo>
                      <a:lnTo>
                        <a:pt x="382" y="524"/>
                      </a:lnTo>
                      <a:lnTo>
                        <a:pt x="398" y="517"/>
                      </a:lnTo>
                      <a:lnTo>
                        <a:pt x="416" y="509"/>
                      </a:lnTo>
                      <a:lnTo>
                        <a:pt x="437" y="499"/>
                      </a:lnTo>
                      <a:lnTo>
                        <a:pt x="459" y="489"/>
                      </a:lnTo>
                      <a:lnTo>
                        <a:pt x="483" y="478"/>
                      </a:lnTo>
                      <a:lnTo>
                        <a:pt x="508" y="466"/>
                      </a:lnTo>
                      <a:lnTo>
                        <a:pt x="532" y="454"/>
                      </a:lnTo>
                      <a:lnTo>
                        <a:pt x="558" y="442"/>
                      </a:lnTo>
                      <a:lnTo>
                        <a:pt x="584" y="432"/>
                      </a:lnTo>
                      <a:lnTo>
                        <a:pt x="608" y="421"/>
                      </a:lnTo>
                      <a:lnTo>
                        <a:pt x="632" y="410"/>
                      </a:lnTo>
                      <a:lnTo>
                        <a:pt x="653" y="400"/>
                      </a:lnTo>
                      <a:lnTo>
                        <a:pt x="674" y="392"/>
                      </a:lnTo>
                      <a:lnTo>
                        <a:pt x="693" y="385"/>
                      </a:lnTo>
                      <a:lnTo>
                        <a:pt x="708" y="379"/>
                      </a:lnTo>
                      <a:lnTo>
                        <a:pt x="721" y="3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25" name="Freeform 53"/>
                <p:cNvSpPr>
                  <a:spLocks/>
                </p:cNvSpPr>
                <p:nvPr/>
              </p:nvSpPr>
              <p:spPr bwMode="auto">
                <a:xfrm>
                  <a:off x="3126" y="2032"/>
                  <a:ext cx="591" cy="446"/>
                </a:xfrm>
                <a:custGeom>
                  <a:avLst/>
                  <a:gdLst>
                    <a:gd name="T0" fmla="*/ 591 w 591"/>
                    <a:gd name="T1" fmla="*/ 319 h 446"/>
                    <a:gd name="T2" fmla="*/ 582 w 591"/>
                    <a:gd name="T3" fmla="*/ 308 h 446"/>
                    <a:gd name="T4" fmla="*/ 571 w 591"/>
                    <a:gd name="T5" fmla="*/ 294 h 446"/>
                    <a:gd name="T6" fmla="*/ 556 w 591"/>
                    <a:gd name="T7" fmla="*/ 276 h 446"/>
                    <a:gd name="T8" fmla="*/ 539 w 591"/>
                    <a:gd name="T9" fmla="*/ 255 h 446"/>
                    <a:gd name="T10" fmla="*/ 520 w 591"/>
                    <a:gd name="T11" fmla="*/ 234 h 446"/>
                    <a:gd name="T12" fmla="*/ 498 w 591"/>
                    <a:gd name="T13" fmla="*/ 210 h 446"/>
                    <a:gd name="T14" fmla="*/ 476 w 591"/>
                    <a:gd name="T15" fmla="*/ 185 h 446"/>
                    <a:gd name="T16" fmla="*/ 452 w 591"/>
                    <a:gd name="T17" fmla="*/ 159 h 446"/>
                    <a:gd name="T18" fmla="*/ 428 w 591"/>
                    <a:gd name="T19" fmla="*/ 134 h 446"/>
                    <a:gd name="T20" fmla="*/ 402 w 591"/>
                    <a:gd name="T21" fmla="*/ 109 h 446"/>
                    <a:gd name="T22" fmla="*/ 377 w 591"/>
                    <a:gd name="T23" fmla="*/ 85 h 446"/>
                    <a:gd name="T24" fmla="*/ 353 w 591"/>
                    <a:gd name="T25" fmla="*/ 62 h 446"/>
                    <a:gd name="T26" fmla="*/ 328 w 591"/>
                    <a:gd name="T27" fmla="*/ 42 h 446"/>
                    <a:gd name="T28" fmla="*/ 305 w 591"/>
                    <a:gd name="T29" fmla="*/ 25 h 446"/>
                    <a:gd name="T30" fmla="*/ 283 w 591"/>
                    <a:gd name="T31" fmla="*/ 11 h 446"/>
                    <a:gd name="T32" fmla="*/ 264 w 591"/>
                    <a:gd name="T33" fmla="*/ 0 h 446"/>
                    <a:gd name="T34" fmla="*/ 0 w 591"/>
                    <a:gd name="T35" fmla="*/ 52 h 446"/>
                    <a:gd name="T36" fmla="*/ 11 w 591"/>
                    <a:gd name="T37" fmla="*/ 63 h 446"/>
                    <a:gd name="T38" fmla="*/ 26 w 591"/>
                    <a:gd name="T39" fmla="*/ 78 h 446"/>
                    <a:gd name="T40" fmla="*/ 43 w 591"/>
                    <a:gd name="T41" fmla="*/ 97 h 446"/>
                    <a:gd name="T42" fmla="*/ 62 w 591"/>
                    <a:gd name="T43" fmla="*/ 117 h 446"/>
                    <a:gd name="T44" fmla="*/ 84 w 591"/>
                    <a:gd name="T45" fmla="*/ 142 h 446"/>
                    <a:gd name="T46" fmla="*/ 107 w 591"/>
                    <a:gd name="T47" fmla="*/ 168 h 446"/>
                    <a:gd name="T48" fmla="*/ 131 w 591"/>
                    <a:gd name="T49" fmla="*/ 197 h 446"/>
                    <a:gd name="T50" fmla="*/ 155 w 591"/>
                    <a:gd name="T51" fmla="*/ 226 h 446"/>
                    <a:gd name="T52" fmla="*/ 180 w 591"/>
                    <a:gd name="T53" fmla="*/ 255 h 446"/>
                    <a:gd name="T54" fmla="*/ 205 w 591"/>
                    <a:gd name="T55" fmla="*/ 286 h 446"/>
                    <a:gd name="T56" fmla="*/ 227 w 591"/>
                    <a:gd name="T57" fmla="*/ 316 h 446"/>
                    <a:gd name="T58" fmla="*/ 250 w 591"/>
                    <a:gd name="T59" fmla="*/ 346 h 446"/>
                    <a:gd name="T60" fmla="*/ 269 w 591"/>
                    <a:gd name="T61" fmla="*/ 373 h 446"/>
                    <a:gd name="T62" fmla="*/ 287 w 591"/>
                    <a:gd name="T63" fmla="*/ 400 h 446"/>
                    <a:gd name="T64" fmla="*/ 301 w 591"/>
                    <a:gd name="T65" fmla="*/ 424 h 446"/>
                    <a:gd name="T66" fmla="*/ 313 w 591"/>
                    <a:gd name="T67" fmla="*/ 446 h 446"/>
                    <a:gd name="T68" fmla="*/ 325 w 591"/>
                    <a:gd name="T69" fmla="*/ 440 h 446"/>
                    <a:gd name="T70" fmla="*/ 340 w 591"/>
                    <a:gd name="T71" fmla="*/ 433 h 446"/>
                    <a:gd name="T72" fmla="*/ 357 w 591"/>
                    <a:gd name="T73" fmla="*/ 425 h 446"/>
                    <a:gd name="T74" fmla="*/ 375 w 591"/>
                    <a:gd name="T75" fmla="*/ 416 h 446"/>
                    <a:gd name="T76" fmla="*/ 395 w 591"/>
                    <a:gd name="T77" fmla="*/ 407 h 446"/>
                    <a:gd name="T78" fmla="*/ 417 w 591"/>
                    <a:gd name="T79" fmla="*/ 397 h 446"/>
                    <a:gd name="T80" fmla="*/ 438 w 591"/>
                    <a:gd name="T81" fmla="*/ 387 h 446"/>
                    <a:gd name="T82" fmla="*/ 460 w 591"/>
                    <a:gd name="T83" fmla="*/ 377 h 446"/>
                    <a:gd name="T84" fmla="*/ 481 w 591"/>
                    <a:gd name="T85" fmla="*/ 368 h 446"/>
                    <a:gd name="T86" fmla="*/ 503 w 591"/>
                    <a:gd name="T87" fmla="*/ 358 h 446"/>
                    <a:gd name="T88" fmla="*/ 522 w 591"/>
                    <a:gd name="T89" fmla="*/ 349 h 446"/>
                    <a:gd name="T90" fmla="*/ 540 w 591"/>
                    <a:gd name="T91" fmla="*/ 341 h 446"/>
                    <a:gd name="T92" fmla="*/ 556 w 591"/>
                    <a:gd name="T93" fmla="*/ 334 h 446"/>
                    <a:gd name="T94" fmla="*/ 571 w 591"/>
                    <a:gd name="T95" fmla="*/ 327 h 446"/>
                    <a:gd name="T96" fmla="*/ 582 w 591"/>
                    <a:gd name="T97" fmla="*/ 322 h 446"/>
                    <a:gd name="T98" fmla="*/ 591 w 591"/>
                    <a:gd name="T99" fmla="*/ 319 h 4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591" h="446">
                      <a:moveTo>
                        <a:pt x="591" y="319"/>
                      </a:moveTo>
                      <a:lnTo>
                        <a:pt x="582" y="308"/>
                      </a:lnTo>
                      <a:lnTo>
                        <a:pt x="571" y="294"/>
                      </a:lnTo>
                      <a:lnTo>
                        <a:pt x="556" y="276"/>
                      </a:lnTo>
                      <a:lnTo>
                        <a:pt x="539" y="255"/>
                      </a:lnTo>
                      <a:lnTo>
                        <a:pt x="520" y="234"/>
                      </a:lnTo>
                      <a:lnTo>
                        <a:pt x="498" y="210"/>
                      </a:lnTo>
                      <a:lnTo>
                        <a:pt x="476" y="185"/>
                      </a:lnTo>
                      <a:lnTo>
                        <a:pt x="452" y="159"/>
                      </a:lnTo>
                      <a:lnTo>
                        <a:pt x="428" y="134"/>
                      </a:lnTo>
                      <a:lnTo>
                        <a:pt x="402" y="109"/>
                      </a:lnTo>
                      <a:lnTo>
                        <a:pt x="377" y="85"/>
                      </a:lnTo>
                      <a:lnTo>
                        <a:pt x="353" y="62"/>
                      </a:lnTo>
                      <a:lnTo>
                        <a:pt x="328" y="42"/>
                      </a:lnTo>
                      <a:lnTo>
                        <a:pt x="305" y="25"/>
                      </a:lnTo>
                      <a:lnTo>
                        <a:pt x="283" y="11"/>
                      </a:lnTo>
                      <a:lnTo>
                        <a:pt x="264" y="0"/>
                      </a:lnTo>
                      <a:lnTo>
                        <a:pt x="0" y="52"/>
                      </a:lnTo>
                      <a:lnTo>
                        <a:pt x="11" y="63"/>
                      </a:lnTo>
                      <a:lnTo>
                        <a:pt x="26" y="78"/>
                      </a:lnTo>
                      <a:lnTo>
                        <a:pt x="43" y="97"/>
                      </a:lnTo>
                      <a:lnTo>
                        <a:pt x="62" y="117"/>
                      </a:lnTo>
                      <a:lnTo>
                        <a:pt x="84" y="142"/>
                      </a:lnTo>
                      <a:lnTo>
                        <a:pt x="107" y="168"/>
                      </a:lnTo>
                      <a:lnTo>
                        <a:pt x="131" y="197"/>
                      </a:lnTo>
                      <a:lnTo>
                        <a:pt x="155" y="226"/>
                      </a:lnTo>
                      <a:lnTo>
                        <a:pt x="180" y="255"/>
                      </a:lnTo>
                      <a:lnTo>
                        <a:pt x="205" y="286"/>
                      </a:lnTo>
                      <a:lnTo>
                        <a:pt x="227" y="316"/>
                      </a:lnTo>
                      <a:lnTo>
                        <a:pt x="250" y="346"/>
                      </a:lnTo>
                      <a:lnTo>
                        <a:pt x="269" y="373"/>
                      </a:lnTo>
                      <a:lnTo>
                        <a:pt x="287" y="400"/>
                      </a:lnTo>
                      <a:lnTo>
                        <a:pt x="301" y="424"/>
                      </a:lnTo>
                      <a:lnTo>
                        <a:pt x="313" y="446"/>
                      </a:lnTo>
                      <a:lnTo>
                        <a:pt x="325" y="440"/>
                      </a:lnTo>
                      <a:lnTo>
                        <a:pt x="340" y="433"/>
                      </a:lnTo>
                      <a:lnTo>
                        <a:pt x="357" y="425"/>
                      </a:lnTo>
                      <a:lnTo>
                        <a:pt x="375" y="416"/>
                      </a:lnTo>
                      <a:lnTo>
                        <a:pt x="395" y="407"/>
                      </a:lnTo>
                      <a:lnTo>
                        <a:pt x="417" y="397"/>
                      </a:lnTo>
                      <a:lnTo>
                        <a:pt x="438" y="387"/>
                      </a:lnTo>
                      <a:lnTo>
                        <a:pt x="460" y="377"/>
                      </a:lnTo>
                      <a:lnTo>
                        <a:pt x="481" y="368"/>
                      </a:lnTo>
                      <a:lnTo>
                        <a:pt x="503" y="358"/>
                      </a:lnTo>
                      <a:lnTo>
                        <a:pt x="522" y="349"/>
                      </a:lnTo>
                      <a:lnTo>
                        <a:pt x="540" y="341"/>
                      </a:lnTo>
                      <a:lnTo>
                        <a:pt x="556" y="334"/>
                      </a:lnTo>
                      <a:lnTo>
                        <a:pt x="571" y="327"/>
                      </a:lnTo>
                      <a:lnTo>
                        <a:pt x="582" y="322"/>
                      </a:lnTo>
                      <a:lnTo>
                        <a:pt x="591" y="3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26" name="Freeform 54"/>
                <p:cNvSpPr>
                  <a:spLocks/>
                </p:cNvSpPr>
                <p:nvPr/>
              </p:nvSpPr>
              <p:spPr bwMode="auto">
                <a:xfrm>
                  <a:off x="3105" y="2180"/>
                  <a:ext cx="131" cy="67"/>
                </a:xfrm>
                <a:custGeom>
                  <a:avLst/>
                  <a:gdLst>
                    <a:gd name="T0" fmla="*/ 131 w 131"/>
                    <a:gd name="T1" fmla="*/ 67 h 67"/>
                    <a:gd name="T2" fmla="*/ 63 w 131"/>
                    <a:gd name="T3" fmla="*/ 0 h 67"/>
                    <a:gd name="T4" fmla="*/ 55 w 131"/>
                    <a:gd name="T5" fmla="*/ 2 h 67"/>
                    <a:gd name="T6" fmla="*/ 47 w 131"/>
                    <a:gd name="T7" fmla="*/ 4 h 67"/>
                    <a:gd name="T8" fmla="*/ 37 w 131"/>
                    <a:gd name="T9" fmla="*/ 6 h 67"/>
                    <a:gd name="T10" fmla="*/ 28 w 131"/>
                    <a:gd name="T11" fmla="*/ 10 h 67"/>
                    <a:gd name="T12" fmla="*/ 19 w 131"/>
                    <a:gd name="T13" fmla="*/ 13 h 67"/>
                    <a:gd name="T14" fmla="*/ 10 w 131"/>
                    <a:gd name="T15" fmla="*/ 16 h 67"/>
                    <a:gd name="T16" fmla="*/ 4 w 131"/>
                    <a:gd name="T17" fmla="*/ 18 h 67"/>
                    <a:gd name="T18" fmla="*/ 0 w 131"/>
                    <a:gd name="T19" fmla="*/ 19 h 67"/>
                    <a:gd name="T20" fmla="*/ 9 w 131"/>
                    <a:gd name="T21" fmla="*/ 24 h 67"/>
                    <a:gd name="T22" fmla="*/ 24 w 131"/>
                    <a:gd name="T23" fmla="*/ 29 h 67"/>
                    <a:gd name="T24" fmla="*/ 45 w 131"/>
                    <a:gd name="T25" fmla="*/ 37 h 67"/>
                    <a:gd name="T26" fmla="*/ 66 w 131"/>
                    <a:gd name="T27" fmla="*/ 43 h 67"/>
                    <a:gd name="T28" fmla="*/ 86 w 131"/>
                    <a:gd name="T29" fmla="*/ 50 h 67"/>
                    <a:gd name="T30" fmla="*/ 107 w 131"/>
                    <a:gd name="T31" fmla="*/ 57 h 67"/>
                    <a:gd name="T32" fmla="*/ 122 w 131"/>
                    <a:gd name="T33" fmla="*/ 63 h 67"/>
                    <a:gd name="T34" fmla="*/ 131 w 131"/>
                    <a:gd name="T35" fmla="*/ 67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31" h="67">
                      <a:moveTo>
                        <a:pt x="131" y="67"/>
                      </a:moveTo>
                      <a:lnTo>
                        <a:pt x="63" y="0"/>
                      </a:lnTo>
                      <a:lnTo>
                        <a:pt x="55" y="2"/>
                      </a:lnTo>
                      <a:lnTo>
                        <a:pt x="47" y="4"/>
                      </a:lnTo>
                      <a:lnTo>
                        <a:pt x="37" y="6"/>
                      </a:lnTo>
                      <a:lnTo>
                        <a:pt x="28" y="10"/>
                      </a:lnTo>
                      <a:lnTo>
                        <a:pt x="19" y="13"/>
                      </a:lnTo>
                      <a:lnTo>
                        <a:pt x="10" y="16"/>
                      </a:lnTo>
                      <a:lnTo>
                        <a:pt x="4" y="18"/>
                      </a:lnTo>
                      <a:lnTo>
                        <a:pt x="0" y="19"/>
                      </a:lnTo>
                      <a:lnTo>
                        <a:pt x="9" y="24"/>
                      </a:lnTo>
                      <a:lnTo>
                        <a:pt x="24" y="29"/>
                      </a:lnTo>
                      <a:lnTo>
                        <a:pt x="45" y="37"/>
                      </a:lnTo>
                      <a:lnTo>
                        <a:pt x="66" y="43"/>
                      </a:lnTo>
                      <a:lnTo>
                        <a:pt x="86" y="50"/>
                      </a:lnTo>
                      <a:lnTo>
                        <a:pt x="107" y="57"/>
                      </a:lnTo>
                      <a:lnTo>
                        <a:pt x="122" y="63"/>
                      </a:lnTo>
                      <a:lnTo>
                        <a:pt x="131" y="6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27" name="Freeform 55"/>
                <p:cNvSpPr>
                  <a:spLocks/>
                </p:cNvSpPr>
                <p:nvPr/>
              </p:nvSpPr>
              <p:spPr bwMode="auto">
                <a:xfrm>
                  <a:off x="3270" y="2092"/>
                  <a:ext cx="779" cy="472"/>
                </a:xfrm>
                <a:custGeom>
                  <a:avLst/>
                  <a:gdLst>
                    <a:gd name="T0" fmla="*/ 15 w 779"/>
                    <a:gd name="T1" fmla="*/ 369 h 472"/>
                    <a:gd name="T2" fmla="*/ 52 w 779"/>
                    <a:gd name="T3" fmla="*/ 321 h 472"/>
                    <a:gd name="T4" fmla="*/ 98 w 779"/>
                    <a:gd name="T5" fmla="*/ 265 h 472"/>
                    <a:gd name="T6" fmla="*/ 149 w 779"/>
                    <a:gd name="T7" fmla="*/ 207 h 472"/>
                    <a:gd name="T8" fmla="*/ 203 w 779"/>
                    <a:gd name="T9" fmla="*/ 150 h 472"/>
                    <a:gd name="T10" fmla="*/ 259 w 779"/>
                    <a:gd name="T11" fmla="*/ 97 h 472"/>
                    <a:gd name="T12" fmla="*/ 314 w 779"/>
                    <a:gd name="T13" fmla="*/ 50 h 472"/>
                    <a:gd name="T14" fmla="*/ 364 w 779"/>
                    <a:gd name="T15" fmla="*/ 13 h 472"/>
                    <a:gd name="T16" fmla="*/ 405 w 779"/>
                    <a:gd name="T17" fmla="*/ 2 h 472"/>
                    <a:gd name="T18" fmla="*/ 448 w 779"/>
                    <a:gd name="T19" fmla="*/ 10 h 472"/>
                    <a:gd name="T20" fmla="*/ 499 w 779"/>
                    <a:gd name="T21" fmla="*/ 20 h 472"/>
                    <a:gd name="T22" fmla="*/ 556 w 779"/>
                    <a:gd name="T23" fmla="*/ 32 h 472"/>
                    <a:gd name="T24" fmla="*/ 613 w 779"/>
                    <a:gd name="T25" fmla="*/ 45 h 472"/>
                    <a:gd name="T26" fmla="*/ 668 w 779"/>
                    <a:gd name="T27" fmla="*/ 57 h 472"/>
                    <a:gd name="T28" fmla="*/ 717 w 779"/>
                    <a:gd name="T29" fmla="*/ 68 h 472"/>
                    <a:gd name="T30" fmla="*/ 755 w 779"/>
                    <a:gd name="T31" fmla="*/ 76 h 472"/>
                    <a:gd name="T32" fmla="*/ 669 w 779"/>
                    <a:gd name="T33" fmla="*/ 180 h 472"/>
                    <a:gd name="T34" fmla="*/ 697 w 779"/>
                    <a:gd name="T35" fmla="*/ 188 h 472"/>
                    <a:gd name="T36" fmla="*/ 726 w 779"/>
                    <a:gd name="T37" fmla="*/ 197 h 472"/>
                    <a:gd name="T38" fmla="*/ 754 w 779"/>
                    <a:gd name="T39" fmla="*/ 206 h 472"/>
                    <a:gd name="T40" fmla="*/ 779 w 779"/>
                    <a:gd name="T41" fmla="*/ 217 h 472"/>
                    <a:gd name="T42" fmla="*/ 759 w 779"/>
                    <a:gd name="T43" fmla="*/ 240 h 472"/>
                    <a:gd name="T44" fmla="*/ 733 w 779"/>
                    <a:gd name="T45" fmla="*/ 259 h 472"/>
                    <a:gd name="T46" fmla="*/ 698 w 779"/>
                    <a:gd name="T47" fmla="*/ 274 h 472"/>
                    <a:gd name="T48" fmla="*/ 662 w 779"/>
                    <a:gd name="T49" fmla="*/ 287 h 472"/>
                    <a:gd name="T50" fmla="*/ 624 w 779"/>
                    <a:gd name="T51" fmla="*/ 299 h 472"/>
                    <a:gd name="T52" fmla="*/ 589 w 779"/>
                    <a:gd name="T53" fmla="*/ 312 h 472"/>
                    <a:gd name="T54" fmla="*/ 559 w 779"/>
                    <a:gd name="T55" fmla="*/ 326 h 472"/>
                    <a:gd name="T56" fmla="*/ 537 w 779"/>
                    <a:gd name="T57" fmla="*/ 342 h 472"/>
                    <a:gd name="T58" fmla="*/ 517 w 779"/>
                    <a:gd name="T59" fmla="*/ 359 h 472"/>
                    <a:gd name="T60" fmla="*/ 490 w 779"/>
                    <a:gd name="T61" fmla="*/ 378 h 472"/>
                    <a:gd name="T62" fmla="*/ 459 w 779"/>
                    <a:gd name="T63" fmla="*/ 400 h 472"/>
                    <a:gd name="T64" fmla="*/ 427 w 779"/>
                    <a:gd name="T65" fmla="*/ 421 h 472"/>
                    <a:gd name="T66" fmla="*/ 396 w 779"/>
                    <a:gd name="T67" fmla="*/ 440 h 472"/>
                    <a:gd name="T68" fmla="*/ 369 w 779"/>
                    <a:gd name="T69" fmla="*/ 456 h 472"/>
                    <a:gd name="T70" fmla="*/ 350 w 779"/>
                    <a:gd name="T71" fmla="*/ 467 h 472"/>
                    <a:gd name="T72" fmla="*/ 342 w 779"/>
                    <a:gd name="T73" fmla="*/ 472 h 472"/>
                    <a:gd name="T74" fmla="*/ 320 w 779"/>
                    <a:gd name="T75" fmla="*/ 467 h 472"/>
                    <a:gd name="T76" fmla="*/ 284 w 779"/>
                    <a:gd name="T77" fmla="*/ 459 h 472"/>
                    <a:gd name="T78" fmla="*/ 236 w 779"/>
                    <a:gd name="T79" fmla="*/ 448 h 472"/>
                    <a:gd name="T80" fmla="*/ 183 w 779"/>
                    <a:gd name="T81" fmla="*/ 436 h 472"/>
                    <a:gd name="T82" fmla="*/ 128 w 779"/>
                    <a:gd name="T83" fmla="*/ 423 h 472"/>
                    <a:gd name="T84" fmla="*/ 76 w 779"/>
                    <a:gd name="T85" fmla="*/ 410 h 472"/>
                    <a:gd name="T86" fmla="*/ 32 w 779"/>
                    <a:gd name="T87" fmla="*/ 399 h 472"/>
                    <a:gd name="T88" fmla="*/ 0 w 779"/>
                    <a:gd name="T89" fmla="*/ 390 h 4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79" h="472">
                      <a:moveTo>
                        <a:pt x="0" y="390"/>
                      </a:moveTo>
                      <a:lnTo>
                        <a:pt x="15" y="369"/>
                      </a:lnTo>
                      <a:lnTo>
                        <a:pt x="32" y="346"/>
                      </a:lnTo>
                      <a:lnTo>
                        <a:pt x="52" y="321"/>
                      </a:lnTo>
                      <a:lnTo>
                        <a:pt x="75" y="293"/>
                      </a:lnTo>
                      <a:lnTo>
                        <a:pt x="98" y="265"/>
                      </a:lnTo>
                      <a:lnTo>
                        <a:pt x="123" y="237"/>
                      </a:lnTo>
                      <a:lnTo>
                        <a:pt x="149" y="207"/>
                      </a:lnTo>
                      <a:lnTo>
                        <a:pt x="176" y="178"/>
                      </a:lnTo>
                      <a:lnTo>
                        <a:pt x="203" y="150"/>
                      </a:lnTo>
                      <a:lnTo>
                        <a:pt x="231" y="123"/>
                      </a:lnTo>
                      <a:lnTo>
                        <a:pt x="259" y="97"/>
                      </a:lnTo>
                      <a:lnTo>
                        <a:pt x="287" y="72"/>
                      </a:lnTo>
                      <a:lnTo>
                        <a:pt x="314" y="50"/>
                      </a:lnTo>
                      <a:lnTo>
                        <a:pt x="339" y="30"/>
                      </a:lnTo>
                      <a:lnTo>
                        <a:pt x="364" y="13"/>
                      </a:lnTo>
                      <a:lnTo>
                        <a:pt x="388" y="0"/>
                      </a:lnTo>
                      <a:lnTo>
                        <a:pt x="405" y="2"/>
                      </a:lnTo>
                      <a:lnTo>
                        <a:pt x="425" y="6"/>
                      </a:lnTo>
                      <a:lnTo>
                        <a:pt x="448" y="10"/>
                      </a:lnTo>
                      <a:lnTo>
                        <a:pt x="472" y="15"/>
                      </a:lnTo>
                      <a:lnTo>
                        <a:pt x="499" y="20"/>
                      </a:lnTo>
                      <a:lnTo>
                        <a:pt x="527" y="26"/>
                      </a:lnTo>
                      <a:lnTo>
                        <a:pt x="556" y="32"/>
                      </a:lnTo>
                      <a:lnTo>
                        <a:pt x="585" y="39"/>
                      </a:lnTo>
                      <a:lnTo>
                        <a:pt x="613" y="45"/>
                      </a:lnTo>
                      <a:lnTo>
                        <a:pt x="642" y="51"/>
                      </a:lnTo>
                      <a:lnTo>
                        <a:pt x="668" y="57"/>
                      </a:lnTo>
                      <a:lnTo>
                        <a:pt x="693" y="63"/>
                      </a:lnTo>
                      <a:lnTo>
                        <a:pt x="717" y="68"/>
                      </a:lnTo>
                      <a:lnTo>
                        <a:pt x="737" y="73"/>
                      </a:lnTo>
                      <a:lnTo>
                        <a:pt x="755" y="76"/>
                      </a:lnTo>
                      <a:lnTo>
                        <a:pt x="769" y="79"/>
                      </a:lnTo>
                      <a:lnTo>
                        <a:pt x="669" y="180"/>
                      </a:lnTo>
                      <a:lnTo>
                        <a:pt x="683" y="185"/>
                      </a:lnTo>
                      <a:lnTo>
                        <a:pt x="697" y="188"/>
                      </a:lnTo>
                      <a:lnTo>
                        <a:pt x="712" y="192"/>
                      </a:lnTo>
                      <a:lnTo>
                        <a:pt x="726" y="197"/>
                      </a:lnTo>
                      <a:lnTo>
                        <a:pt x="740" y="201"/>
                      </a:lnTo>
                      <a:lnTo>
                        <a:pt x="754" y="206"/>
                      </a:lnTo>
                      <a:lnTo>
                        <a:pt x="767" y="212"/>
                      </a:lnTo>
                      <a:lnTo>
                        <a:pt x="779" y="217"/>
                      </a:lnTo>
                      <a:lnTo>
                        <a:pt x="770" y="229"/>
                      </a:lnTo>
                      <a:lnTo>
                        <a:pt x="759" y="240"/>
                      </a:lnTo>
                      <a:lnTo>
                        <a:pt x="747" y="249"/>
                      </a:lnTo>
                      <a:lnTo>
                        <a:pt x="733" y="259"/>
                      </a:lnTo>
                      <a:lnTo>
                        <a:pt x="715" y="266"/>
                      </a:lnTo>
                      <a:lnTo>
                        <a:pt x="698" y="274"/>
                      </a:lnTo>
                      <a:lnTo>
                        <a:pt x="680" y="280"/>
                      </a:lnTo>
                      <a:lnTo>
                        <a:pt x="662" y="287"/>
                      </a:lnTo>
                      <a:lnTo>
                        <a:pt x="643" y="293"/>
                      </a:lnTo>
                      <a:lnTo>
                        <a:pt x="624" y="299"/>
                      </a:lnTo>
                      <a:lnTo>
                        <a:pt x="606" y="305"/>
                      </a:lnTo>
                      <a:lnTo>
                        <a:pt x="589" y="312"/>
                      </a:lnTo>
                      <a:lnTo>
                        <a:pt x="573" y="318"/>
                      </a:lnTo>
                      <a:lnTo>
                        <a:pt x="559" y="326"/>
                      </a:lnTo>
                      <a:lnTo>
                        <a:pt x="546" y="334"/>
                      </a:lnTo>
                      <a:lnTo>
                        <a:pt x="537" y="342"/>
                      </a:lnTo>
                      <a:lnTo>
                        <a:pt x="528" y="350"/>
                      </a:lnTo>
                      <a:lnTo>
                        <a:pt x="517" y="359"/>
                      </a:lnTo>
                      <a:lnTo>
                        <a:pt x="504" y="368"/>
                      </a:lnTo>
                      <a:lnTo>
                        <a:pt x="490" y="378"/>
                      </a:lnTo>
                      <a:lnTo>
                        <a:pt x="475" y="389"/>
                      </a:lnTo>
                      <a:lnTo>
                        <a:pt x="459" y="400"/>
                      </a:lnTo>
                      <a:lnTo>
                        <a:pt x="443" y="411"/>
                      </a:lnTo>
                      <a:lnTo>
                        <a:pt x="427" y="421"/>
                      </a:lnTo>
                      <a:lnTo>
                        <a:pt x="411" y="430"/>
                      </a:lnTo>
                      <a:lnTo>
                        <a:pt x="396" y="440"/>
                      </a:lnTo>
                      <a:lnTo>
                        <a:pt x="382" y="449"/>
                      </a:lnTo>
                      <a:lnTo>
                        <a:pt x="369" y="456"/>
                      </a:lnTo>
                      <a:lnTo>
                        <a:pt x="359" y="462"/>
                      </a:lnTo>
                      <a:lnTo>
                        <a:pt x="350" y="467"/>
                      </a:lnTo>
                      <a:lnTo>
                        <a:pt x="345" y="471"/>
                      </a:lnTo>
                      <a:lnTo>
                        <a:pt x="342" y="472"/>
                      </a:lnTo>
                      <a:lnTo>
                        <a:pt x="333" y="470"/>
                      </a:lnTo>
                      <a:lnTo>
                        <a:pt x="320" y="467"/>
                      </a:lnTo>
                      <a:lnTo>
                        <a:pt x="304" y="463"/>
                      </a:lnTo>
                      <a:lnTo>
                        <a:pt x="284" y="459"/>
                      </a:lnTo>
                      <a:lnTo>
                        <a:pt x="261" y="454"/>
                      </a:lnTo>
                      <a:lnTo>
                        <a:pt x="236" y="448"/>
                      </a:lnTo>
                      <a:lnTo>
                        <a:pt x="211" y="442"/>
                      </a:lnTo>
                      <a:lnTo>
                        <a:pt x="183" y="436"/>
                      </a:lnTo>
                      <a:lnTo>
                        <a:pt x="155" y="429"/>
                      </a:lnTo>
                      <a:lnTo>
                        <a:pt x="128" y="423"/>
                      </a:lnTo>
                      <a:lnTo>
                        <a:pt x="101" y="416"/>
                      </a:lnTo>
                      <a:lnTo>
                        <a:pt x="76" y="410"/>
                      </a:lnTo>
                      <a:lnTo>
                        <a:pt x="52" y="404"/>
                      </a:lnTo>
                      <a:lnTo>
                        <a:pt x="32" y="399"/>
                      </a:lnTo>
                      <a:lnTo>
                        <a:pt x="14" y="395"/>
                      </a:lnTo>
                      <a:lnTo>
                        <a:pt x="0" y="3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28" name="Freeform 56"/>
                <p:cNvSpPr>
                  <a:spLocks/>
                </p:cNvSpPr>
                <p:nvPr/>
              </p:nvSpPr>
              <p:spPr bwMode="auto">
                <a:xfrm>
                  <a:off x="3317" y="2132"/>
                  <a:ext cx="648" cy="409"/>
                </a:xfrm>
                <a:custGeom>
                  <a:avLst/>
                  <a:gdLst>
                    <a:gd name="T0" fmla="*/ 0 w 648"/>
                    <a:gd name="T1" fmla="*/ 334 h 409"/>
                    <a:gd name="T2" fmla="*/ 8 w 648"/>
                    <a:gd name="T3" fmla="*/ 322 h 409"/>
                    <a:gd name="T4" fmla="*/ 21 w 648"/>
                    <a:gd name="T5" fmla="*/ 307 h 409"/>
                    <a:gd name="T6" fmla="*/ 37 w 648"/>
                    <a:gd name="T7" fmla="*/ 289 h 409"/>
                    <a:gd name="T8" fmla="*/ 56 w 648"/>
                    <a:gd name="T9" fmla="*/ 268 h 409"/>
                    <a:gd name="T10" fmla="*/ 77 w 648"/>
                    <a:gd name="T11" fmla="*/ 245 h 409"/>
                    <a:gd name="T12" fmla="*/ 99 w 648"/>
                    <a:gd name="T13" fmla="*/ 220 h 409"/>
                    <a:gd name="T14" fmla="*/ 124 w 648"/>
                    <a:gd name="T15" fmla="*/ 194 h 409"/>
                    <a:gd name="T16" fmla="*/ 151 w 648"/>
                    <a:gd name="T17" fmla="*/ 166 h 409"/>
                    <a:gd name="T18" fmla="*/ 178 w 648"/>
                    <a:gd name="T19" fmla="*/ 140 h 409"/>
                    <a:gd name="T20" fmla="*/ 204 w 648"/>
                    <a:gd name="T21" fmla="*/ 114 h 409"/>
                    <a:gd name="T22" fmla="*/ 232 w 648"/>
                    <a:gd name="T23" fmla="*/ 89 h 409"/>
                    <a:gd name="T24" fmla="*/ 259 w 648"/>
                    <a:gd name="T25" fmla="*/ 66 h 409"/>
                    <a:gd name="T26" fmla="*/ 285 w 648"/>
                    <a:gd name="T27" fmla="*/ 45 h 409"/>
                    <a:gd name="T28" fmla="*/ 311 w 648"/>
                    <a:gd name="T29" fmla="*/ 27 h 409"/>
                    <a:gd name="T30" fmla="*/ 334 w 648"/>
                    <a:gd name="T31" fmla="*/ 12 h 409"/>
                    <a:gd name="T32" fmla="*/ 356 w 648"/>
                    <a:gd name="T33" fmla="*/ 0 h 409"/>
                    <a:gd name="T34" fmla="*/ 648 w 648"/>
                    <a:gd name="T35" fmla="*/ 58 h 409"/>
                    <a:gd name="T36" fmla="*/ 635 w 648"/>
                    <a:gd name="T37" fmla="*/ 68 h 409"/>
                    <a:gd name="T38" fmla="*/ 619 w 648"/>
                    <a:gd name="T39" fmla="*/ 83 h 409"/>
                    <a:gd name="T40" fmla="*/ 600 w 648"/>
                    <a:gd name="T41" fmla="*/ 99 h 409"/>
                    <a:gd name="T42" fmla="*/ 578 w 648"/>
                    <a:gd name="T43" fmla="*/ 117 h 409"/>
                    <a:gd name="T44" fmla="*/ 554 w 648"/>
                    <a:gd name="T45" fmla="*/ 137 h 409"/>
                    <a:gd name="T46" fmla="*/ 527 w 648"/>
                    <a:gd name="T47" fmla="*/ 160 h 409"/>
                    <a:gd name="T48" fmla="*/ 500 w 648"/>
                    <a:gd name="T49" fmla="*/ 183 h 409"/>
                    <a:gd name="T50" fmla="*/ 472 w 648"/>
                    <a:gd name="T51" fmla="*/ 208 h 409"/>
                    <a:gd name="T52" fmla="*/ 445 w 648"/>
                    <a:gd name="T53" fmla="*/ 233 h 409"/>
                    <a:gd name="T54" fmla="*/ 418 w 648"/>
                    <a:gd name="T55" fmla="*/ 259 h 409"/>
                    <a:gd name="T56" fmla="*/ 391 w 648"/>
                    <a:gd name="T57" fmla="*/ 285 h 409"/>
                    <a:gd name="T58" fmla="*/ 366 w 648"/>
                    <a:gd name="T59" fmla="*/ 311 h 409"/>
                    <a:gd name="T60" fmla="*/ 344 w 648"/>
                    <a:gd name="T61" fmla="*/ 337 h 409"/>
                    <a:gd name="T62" fmla="*/ 325 w 648"/>
                    <a:gd name="T63" fmla="*/ 362 h 409"/>
                    <a:gd name="T64" fmla="*/ 307 w 648"/>
                    <a:gd name="T65" fmla="*/ 386 h 409"/>
                    <a:gd name="T66" fmla="*/ 295 w 648"/>
                    <a:gd name="T67" fmla="*/ 409 h 409"/>
                    <a:gd name="T68" fmla="*/ 282 w 648"/>
                    <a:gd name="T69" fmla="*/ 403 h 409"/>
                    <a:gd name="T70" fmla="*/ 266 w 648"/>
                    <a:gd name="T71" fmla="*/ 397 h 409"/>
                    <a:gd name="T72" fmla="*/ 247 w 648"/>
                    <a:gd name="T73" fmla="*/ 391 h 409"/>
                    <a:gd name="T74" fmla="*/ 228 w 648"/>
                    <a:gd name="T75" fmla="*/ 386 h 409"/>
                    <a:gd name="T76" fmla="*/ 207 w 648"/>
                    <a:gd name="T77" fmla="*/ 381 h 409"/>
                    <a:gd name="T78" fmla="*/ 184 w 648"/>
                    <a:gd name="T79" fmla="*/ 375 h 409"/>
                    <a:gd name="T80" fmla="*/ 162 w 648"/>
                    <a:gd name="T81" fmla="*/ 370 h 409"/>
                    <a:gd name="T82" fmla="*/ 138 w 648"/>
                    <a:gd name="T83" fmla="*/ 365 h 409"/>
                    <a:gd name="T84" fmla="*/ 116 w 648"/>
                    <a:gd name="T85" fmla="*/ 361 h 409"/>
                    <a:gd name="T86" fmla="*/ 94 w 648"/>
                    <a:gd name="T87" fmla="*/ 356 h 409"/>
                    <a:gd name="T88" fmla="*/ 73 w 648"/>
                    <a:gd name="T89" fmla="*/ 351 h 409"/>
                    <a:gd name="T90" fmla="*/ 53 w 648"/>
                    <a:gd name="T91" fmla="*/ 348 h 409"/>
                    <a:gd name="T92" fmla="*/ 36 w 648"/>
                    <a:gd name="T93" fmla="*/ 344 h 409"/>
                    <a:gd name="T94" fmla="*/ 21 w 648"/>
                    <a:gd name="T95" fmla="*/ 340 h 409"/>
                    <a:gd name="T96" fmla="*/ 8 w 648"/>
                    <a:gd name="T97" fmla="*/ 337 h 409"/>
                    <a:gd name="T98" fmla="*/ 0 w 648"/>
                    <a:gd name="T99" fmla="*/ 334 h 4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648" h="409">
                      <a:moveTo>
                        <a:pt x="0" y="334"/>
                      </a:moveTo>
                      <a:lnTo>
                        <a:pt x="8" y="322"/>
                      </a:lnTo>
                      <a:lnTo>
                        <a:pt x="21" y="307"/>
                      </a:lnTo>
                      <a:lnTo>
                        <a:pt x="37" y="289"/>
                      </a:lnTo>
                      <a:lnTo>
                        <a:pt x="56" y="268"/>
                      </a:lnTo>
                      <a:lnTo>
                        <a:pt x="77" y="245"/>
                      </a:lnTo>
                      <a:lnTo>
                        <a:pt x="99" y="220"/>
                      </a:lnTo>
                      <a:lnTo>
                        <a:pt x="124" y="194"/>
                      </a:lnTo>
                      <a:lnTo>
                        <a:pt x="151" y="166"/>
                      </a:lnTo>
                      <a:lnTo>
                        <a:pt x="178" y="140"/>
                      </a:lnTo>
                      <a:lnTo>
                        <a:pt x="204" y="114"/>
                      </a:lnTo>
                      <a:lnTo>
                        <a:pt x="232" y="89"/>
                      </a:lnTo>
                      <a:lnTo>
                        <a:pt x="259" y="66"/>
                      </a:lnTo>
                      <a:lnTo>
                        <a:pt x="285" y="45"/>
                      </a:lnTo>
                      <a:lnTo>
                        <a:pt x="311" y="27"/>
                      </a:lnTo>
                      <a:lnTo>
                        <a:pt x="334" y="12"/>
                      </a:lnTo>
                      <a:lnTo>
                        <a:pt x="356" y="0"/>
                      </a:lnTo>
                      <a:lnTo>
                        <a:pt x="648" y="58"/>
                      </a:lnTo>
                      <a:lnTo>
                        <a:pt x="635" y="68"/>
                      </a:lnTo>
                      <a:lnTo>
                        <a:pt x="619" y="83"/>
                      </a:lnTo>
                      <a:lnTo>
                        <a:pt x="600" y="99"/>
                      </a:lnTo>
                      <a:lnTo>
                        <a:pt x="578" y="117"/>
                      </a:lnTo>
                      <a:lnTo>
                        <a:pt x="554" y="137"/>
                      </a:lnTo>
                      <a:lnTo>
                        <a:pt x="527" y="160"/>
                      </a:lnTo>
                      <a:lnTo>
                        <a:pt x="500" y="183"/>
                      </a:lnTo>
                      <a:lnTo>
                        <a:pt x="472" y="208"/>
                      </a:lnTo>
                      <a:lnTo>
                        <a:pt x="445" y="233"/>
                      </a:lnTo>
                      <a:lnTo>
                        <a:pt x="418" y="259"/>
                      </a:lnTo>
                      <a:lnTo>
                        <a:pt x="391" y="285"/>
                      </a:lnTo>
                      <a:lnTo>
                        <a:pt x="366" y="311"/>
                      </a:lnTo>
                      <a:lnTo>
                        <a:pt x="344" y="337"/>
                      </a:lnTo>
                      <a:lnTo>
                        <a:pt x="325" y="362"/>
                      </a:lnTo>
                      <a:lnTo>
                        <a:pt x="307" y="386"/>
                      </a:lnTo>
                      <a:lnTo>
                        <a:pt x="295" y="409"/>
                      </a:lnTo>
                      <a:lnTo>
                        <a:pt x="282" y="403"/>
                      </a:lnTo>
                      <a:lnTo>
                        <a:pt x="266" y="397"/>
                      </a:lnTo>
                      <a:lnTo>
                        <a:pt x="247" y="391"/>
                      </a:lnTo>
                      <a:lnTo>
                        <a:pt x="228" y="386"/>
                      </a:lnTo>
                      <a:lnTo>
                        <a:pt x="207" y="381"/>
                      </a:lnTo>
                      <a:lnTo>
                        <a:pt x="184" y="375"/>
                      </a:lnTo>
                      <a:lnTo>
                        <a:pt x="162" y="370"/>
                      </a:lnTo>
                      <a:lnTo>
                        <a:pt x="138" y="365"/>
                      </a:lnTo>
                      <a:lnTo>
                        <a:pt x="116" y="361"/>
                      </a:lnTo>
                      <a:lnTo>
                        <a:pt x="94" y="356"/>
                      </a:lnTo>
                      <a:lnTo>
                        <a:pt x="73" y="351"/>
                      </a:lnTo>
                      <a:lnTo>
                        <a:pt x="53" y="348"/>
                      </a:lnTo>
                      <a:lnTo>
                        <a:pt x="36" y="344"/>
                      </a:lnTo>
                      <a:lnTo>
                        <a:pt x="21" y="340"/>
                      </a:lnTo>
                      <a:lnTo>
                        <a:pt x="8" y="337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29" name="Freeform 57"/>
                <p:cNvSpPr>
                  <a:spLocks/>
                </p:cNvSpPr>
                <p:nvPr/>
              </p:nvSpPr>
              <p:spPr bwMode="auto">
                <a:xfrm>
                  <a:off x="3838" y="2298"/>
                  <a:ext cx="146" cy="75"/>
                </a:xfrm>
                <a:custGeom>
                  <a:avLst/>
                  <a:gdLst>
                    <a:gd name="T0" fmla="*/ 0 w 146"/>
                    <a:gd name="T1" fmla="*/ 75 h 75"/>
                    <a:gd name="T2" fmla="*/ 76 w 146"/>
                    <a:gd name="T3" fmla="*/ 0 h 75"/>
                    <a:gd name="T4" fmla="*/ 84 w 146"/>
                    <a:gd name="T5" fmla="*/ 3 h 75"/>
                    <a:gd name="T6" fmla="*/ 94 w 146"/>
                    <a:gd name="T7" fmla="*/ 5 h 75"/>
                    <a:gd name="T8" fmla="*/ 105 w 146"/>
                    <a:gd name="T9" fmla="*/ 8 h 75"/>
                    <a:gd name="T10" fmla="*/ 114 w 146"/>
                    <a:gd name="T11" fmla="*/ 11 h 75"/>
                    <a:gd name="T12" fmla="*/ 125 w 146"/>
                    <a:gd name="T13" fmla="*/ 15 h 75"/>
                    <a:gd name="T14" fmla="*/ 134 w 146"/>
                    <a:gd name="T15" fmla="*/ 18 h 75"/>
                    <a:gd name="T16" fmla="*/ 141 w 146"/>
                    <a:gd name="T17" fmla="*/ 20 h 75"/>
                    <a:gd name="T18" fmla="*/ 146 w 146"/>
                    <a:gd name="T19" fmla="*/ 22 h 75"/>
                    <a:gd name="T20" fmla="*/ 136 w 146"/>
                    <a:gd name="T21" fmla="*/ 28 h 75"/>
                    <a:gd name="T22" fmla="*/ 117 w 146"/>
                    <a:gd name="T23" fmla="*/ 33 h 75"/>
                    <a:gd name="T24" fmla="*/ 96 w 146"/>
                    <a:gd name="T25" fmla="*/ 41 h 75"/>
                    <a:gd name="T26" fmla="*/ 72 w 146"/>
                    <a:gd name="T27" fmla="*/ 48 h 75"/>
                    <a:gd name="T28" fmla="*/ 49 w 146"/>
                    <a:gd name="T29" fmla="*/ 57 h 75"/>
                    <a:gd name="T30" fmla="*/ 27 w 146"/>
                    <a:gd name="T31" fmla="*/ 65 h 75"/>
                    <a:gd name="T32" fmla="*/ 10 w 146"/>
                    <a:gd name="T33" fmla="*/ 70 h 75"/>
                    <a:gd name="T34" fmla="*/ 0 w 146"/>
                    <a:gd name="T35" fmla="*/ 75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6" h="75">
                      <a:moveTo>
                        <a:pt x="0" y="75"/>
                      </a:moveTo>
                      <a:lnTo>
                        <a:pt x="76" y="0"/>
                      </a:lnTo>
                      <a:lnTo>
                        <a:pt x="84" y="3"/>
                      </a:lnTo>
                      <a:lnTo>
                        <a:pt x="94" y="5"/>
                      </a:lnTo>
                      <a:lnTo>
                        <a:pt x="105" y="8"/>
                      </a:lnTo>
                      <a:lnTo>
                        <a:pt x="114" y="11"/>
                      </a:lnTo>
                      <a:lnTo>
                        <a:pt x="125" y="15"/>
                      </a:lnTo>
                      <a:lnTo>
                        <a:pt x="134" y="18"/>
                      </a:lnTo>
                      <a:lnTo>
                        <a:pt x="141" y="20"/>
                      </a:lnTo>
                      <a:lnTo>
                        <a:pt x="146" y="22"/>
                      </a:lnTo>
                      <a:lnTo>
                        <a:pt x="136" y="28"/>
                      </a:lnTo>
                      <a:lnTo>
                        <a:pt x="117" y="33"/>
                      </a:lnTo>
                      <a:lnTo>
                        <a:pt x="96" y="41"/>
                      </a:lnTo>
                      <a:lnTo>
                        <a:pt x="72" y="48"/>
                      </a:lnTo>
                      <a:lnTo>
                        <a:pt x="49" y="57"/>
                      </a:lnTo>
                      <a:lnTo>
                        <a:pt x="27" y="65"/>
                      </a:lnTo>
                      <a:lnTo>
                        <a:pt x="10" y="70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643130" name="Group 58"/>
              <p:cNvGrpSpPr>
                <a:grpSpLocks/>
              </p:cNvGrpSpPr>
              <p:nvPr/>
            </p:nvGrpSpPr>
            <p:grpSpPr bwMode="auto">
              <a:xfrm>
                <a:off x="1344" y="1632"/>
                <a:ext cx="1083" cy="668"/>
                <a:chOff x="3045" y="1896"/>
                <a:chExt cx="1083" cy="668"/>
              </a:xfrm>
            </p:grpSpPr>
            <p:sp>
              <p:nvSpPr>
                <p:cNvPr id="643131" name="Freeform 59"/>
                <p:cNvSpPr>
                  <a:spLocks/>
                </p:cNvSpPr>
                <p:nvPr/>
              </p:nvSpPr>
              <p:spPr bwMode="auto">
                <a:xfrm>
                  <a:off x="3390" y="1896"/>
                  <a:ext cx="738" cy="587"/>
                </a:xfrm>
                <a:custGeom>
                  <a:avLst/>
                  <a:gdLst>
                    <a:gd name="T0" fmla="*/ 9 w 738"/>
                    <a:gd name="T1" fmla="*/ 489 h 587"/>
                    <a:gd name="T2" fmla="*/ 36 w 738"/>
                    <a:gd name="T3" fmla="*/ 431 h 587"/>
                    <a:gd name="T4" fmla="*/ 69 w 738"/>
                    <a:gd name="T5" fmla="*/ 362 h 587"/>
                    <a:gd name="T6" fmla="*/ 109 w 738"/>
                    <a:gd name="T7" fmla="*/ 288 h 587"/>
                    <a:gd name="T8" fmla="*/ 151 w 738"/>
                    <a:gd name="T9" fmla="*/ 213 h 587"/>
                    <a:gd name="T10" fmla="*/ 196 w 738"/>
                    <a:gd name="T11" fmla="*/ 142 h 587"/>
                    <a:gd name="T12" fmla="*/ 240 w 738"/>
                    <a:gd name="T13" fmla="*/ 80 h 587"/>
                    <a:gd name="T14" fmla="*/ 283 w 738"/>
                    <a:gd name="T15" fmla="*/ 30 h 587"/>
                    <a:gd name="T16" fmla="*/ 320 w 738"/>
                    <a:gd name="T17" fmla="*/ 11 h 587"/>
                    <a:gd name="T18" fmla="*/ 364 w 738"/>
                    <a:gd name="T19" fmla="*/ 8 h 587"/>
                    <a:gd name="T20" fmla="*/ 417 w 738"/>
                    <a:gd name="T21" fmla="*/ 5 h 587"/>
                    <a:gd name="T22" fmla="*/ 474 w 738"/>
                    <a:gd name="T23" fmla="*/ 4 h 587"/>
                    <a:gd name="T24" fmla="*/ 534 w 738"/>
                    <a:gd name="T25" fmla="*/ 3 h 587"/>
                    <a:gd name="T26" fmla="*/ 591 w 738"/>
                    <a:gd name="T27" fmla="*/ 2 h 587"/>
                    <a:gd name="T28" fmla="*/ 642 w 738"/>
                    <a:gd name="T29" fmla="*/ 1 h 587"/>
                    <a:gd name="T30" fmla="*/ 681 w 738"/>
                    <a:gd name="T31" fmla="*/ 0 h 587"/>
                    <a:gd name="T32" fmla="*/ 621 w 738"/>
                    <a:gd name="T33" fmla="*/ 122 h 587"/>
                    <a:gd name="T34" fmla="*/ 651 w 738"/>
                    <a:gd name="T35" fmla="*/ 123 h 587"/>
                    <a:gd name="T36" fmla="*/ 681 w 738"/>
                    <a:gd name="T37" fmla="*/ 125 h 587"/>
                    <a:gd name="T38" fmla="*/ 710 w 738"/>
                    <a:gd name="T39" fmla="*/ 127 h 587"/>
                    <a:gd name="T40" fmla="*/ 738 w 738"/>
                    <a:gd name="T41" fmla="*/ 133 h 587"/>
                    <a:gd name="T42" fmla="*/ 724 w 738"/>
                    <a:gd name="T43" fmla="*/ 159 h 587"/>
                    <a:gd name="T44" fmla="*/ 700 w 738"/>
                    <a:gd name="T45" fmla="*/ 184 h 587"/>
                    <a:gd name="T46" fmla="*/ 672 w 738"/>
                    <a:gd name="T47" fmla="*/ 207 h 587"/>
                    <a:gd name="T48" fmla="*/ 637 w 738"/>
                    <a:gd name="T49" fmla="*/ 228 h 587"/>
                    <a:gd name="T50" fmla="*/ 604 w 738"/>
                    <a:gd name="T51" fmla="*/ 249 h 587"/>
                    <a:gd name="T52" fmla="*/ 572 w 738"/>
                    <a:gd name="T53" fmla="*/ 270 h 587"/>
                    <a:gd name="T54" fmla="*/ 545 w 738"/>
                    <a:gd name="T55" fmla="*/ 290 h 587"/>
                    <a:gd name="T56" fmla="*/ 527 w 738"/>
                    <a:gd name="T57" fmla="*/ 312 h 587"/>
                    <a:gd name="T58" fmla="*/ 499 w 738"/>
                    <a:gd name="T59" fmla="*/ 361 h 587"/>
                    <a:gd name="T60" fmla="*/ 463 w 738"/>
                    <a:gd name="T61" fmla="*/ 430 h 587"/>
                    <a:gd name="T62" fmla="*/ 428 w 738"/>
                    <a:gd name="T63" fmla="*/ 508 h 587"/>
                    <a:gd name="T64" fmla="*/ 405 w 738"/>
                    <a:gd name="T65" fmla="*/ 587 h 587"/>
                    <a:gd name="T66" fmla="*/ 364 w 738"/>
                    <a:gd name="T67" fmla="*/ 580 h 587"/>
                    <a:gd name="T68" fmla="*/ 313 w 738"/>
                    <a:gd name="T69" fmla="*/ 569 h 587"/>
                    <a:gd name="T70" fmla="*/ 255 w 738"/>
                    <a:gd name="T71" fmla="*/ 558 h 587"/>
                    <a:gd name="T72" fmla="*/ 194 w 738"/>
                    <a:gd name="T73" fmla="*/ 546 h 587"/>
                    <a:gd name="T74" fmla="*/ 134 w 738"/>
                    <a:gd name="T75" fmla="*/ 534 h 587"/>
                    <a:gd name="T76" fmla="*/ 79 w 738"/>
                    <a:gd name="T77" fmla="*/ 524 h 587"/>
                    <a:gd name="T78" fmla="*/ 33 w 738"/>
                    <a:gd name="T79" fmla="*/ 518 h 587"/>
                    <a:gd name="T80" fmla="*/ 0 w 738"/>
                    <a:gd name="T81" fmla="*/ 514 h 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38" h="587">
                      <a:moveTo>
                        <a:pt x="0" y="514"/>
                      </a:moveTo>
                      <a:lnTo>
                        <a:pt x="9" y="489"/>
                      </a:lnTo>
                      <a:lnTo>
                        <a:pt x="22" y="461"/>
                      </a:lnTo>
                      <a:lnTo>
                        <a:pt x="36" y="431"/>
                      </a:lnTo>
                      <a:lnTo>
                        <a:pt x="52" y="397"/>
                      </a:lnTo>
                      <a:lnTo>
                        <a:pt x="69" y="362"/>
                      </a:lnTo>
                      <a:lnTo>
                        <a:pt x="89" y="325"/>
                      </a:lnTo>
                      <a:lnTo>
                        <a:pt x="109" y="288"/>
                      </a:lnTo>
                      <a:lnTo>
                        <a:pt x="129" y="250"/>
                      </a:lnTo>
                      <a:lnTo>
                        <a:pt x="151" y="213"/>
                      </a:lnTo>
                      <a:lnTo>
                        <a:pt x="173" y="177"/>
                      </a:lnTo>
                      <a:lnTo>
                        <a:pt x="196" y="142"/>
                      </a:lnTo>
                      <a:lnTo>
                        <a:pt x="218" y="111"/>
                      </a:lnTo>
                      <a:lnTo>
                        <a:pt x="240" y="80"/>
                      </a:lnTo>
                      <a:lnTo>
                        <a:pt x="262" y="54"/>
                      </a:lnTo>
                      <a:lnTo>
                        <a:pt x="283" y="30"/>
                      </a:lnTo>
                      <a:lnTo>
                        <a:pt x="303" y="12"/>
                      </a:lnTo>
                      <a:lnTo>
                        <a:pt x="320" y="11"/>
                      </a:lnTo>
                      <a:lnTo>
                        <a:pt x="340" y="9"/>
                      </a:lnTo>
                      <a:lnTo>
                        <a:pt x="364" y="8"/>
                      </a:lnTo>
                      <a:lnTo>
                        <a:pt x="390" y="7"/>
                      </a:lnTo>
                      <a:lnTo>
                        <a:pt x="417" y="5"/>
                      </a:lnTo>
                      <a:lnTo>
                        <a:pt x="445" y="5"/>
                      </a:lnTo>
                      <a:lnTo>
                        <a:pt x="474" y="4"/>
                      </a:lnTo>
                      <a:lnTo>
                        <a:pt x="504" y="3"/>
                      </a:lnTo>
                      <a:lnTo>
                        <a:pt x="534" y="3"/>
                      </a:lnTo>
                      <a:lnTo>
                        <a:pt x="563" y="2"/>
                      </a:lnTo>
                      <a:lnTo>
                        <a:pt x="591" y="2"/>
                      </a:lnTo>
                      <a:lnTo>
                        <a:pt x="617" y="1"/>
                      </a:lnTo>
                      <a:lnTo>
                        <a:pt x="642" y="1"/>
                      </a:lnTo>
                      <a:lnTo>
                        <a:pt x="663" y="1"/>
                      </a:lnTo>
                      <a:lnTo>
                        <a:pt x="681" y="0"/>
                      </a:lnTo>
                      <a:lnTo>
                        <a:pt x="695" y="0"/>
                      </a:lnTo>
                      <a:lnTo>
                        <a:pt x="621" y="122"/>
                      </a:lnTo>
                      <a:lnTo>
                        <a:pt x="636" y="123"/>
                      </a:lnTo>
                      <a:lnTo>
                        <a:pt x="651" y="123"/>
                      </a:lnTo>
                      <a:lnTo>
                        <a:pt x="666" y="124"/>
                      </a:lnTo>
                      <a:lnTo>
                        <a:pt x="681" y="125"/>
                      </a:lnTo>
                      <a:lnTo>
                        <a:pt x="696" y="126"/>
                      </a:lnTo>
                      <a:lnTo>
                        <a:pt x="710" y="127"/>
                      </a:lnTo>
                      <a:lnTo>
                        <a:pt x="724" y="129"/>
                      </a:lnTo>
                      <a:lnTo>
                        <a:pt x="738" y="133"/>
                      </a:lnTo>
                      <a:lnTo>
                        <a:pt x="733" y="146"/>
                      </a:lnTo>
                      <a:lnTo>
                        <a:pt x="724" y="159"/>
                      </a:lnTo>
                      <a:lnTo>
                        <a:pt x="713" y="172"/>
                      </a:lnTo>
                      <a:lnTo>
                        <a:pt x="700" y="184"/>
                      </a:lnTo>
                      <a:lnTo>
                        <a:pt x="687" y="196"/>
                      </a:lnTo>
                      <a:lnTo>
                        <a:pt x="672" y="207"/>
                      </a:lnTo>
                      <a:lnTo>
                        <a:pt x="654" y="217"/>
                      </a:lnTo>
                      <a:lnTo>
                        <a:pt x="637" y="228"/>
                      </a:lnTo>
                      <a:lnTo>
                        <a:pt x="620" y="239"/>
                      </a:lnTo>
                      <a:lnTo>
                        <a:pt x="604" y="249"/>
                      </a:lnTo>
                      <a:lnTo>
                        <a:pt x="587" y="260"/>
                      </a:lnTo>
                      <a:lnTo>
                        <a:pt x="572" y="270"/>
                      </a:lnTo>
                      <a:lnTo>
                        <a:pt x="558" y="281"/>
                      </a:lnTo>
                      <a:lnTo>
                        <a:pt x="545" y="290"/>
                      </a:lnTo>
                      <a:lnTo>
                        <a:pt x="534" y="301"/>
                      </a:lnTo>
                      <a:lnTo>
                        <a:pt x="527" y="312"/>
                      </a:lnTo>
                      <a:lnTo>
                        <a:pt x="514" y="334"/>
                      </a:lnTo>
                      <a:lnTo>
                        <a:pt x="499" y="361"/>
                      </a:lnTo>
                      <a:lnTo>
                        <a:pt x="481" y="394"/>
                      </a:lnTo>
                      <a:lnTo>
                        <a:pt x="463" y="430"/>
                      </a:lnTo>
                      <a:lnTo>
                        <a:pt x="445" y="469"/>
                      </a:lnTo>
                      <a:lnTo>
                        <a:pt x="428" y="508"/>
                      </a:lnTo>
                      <a:lnTo>
                        <a:pt x="415" y="548"/>
                      </a:lnTo>
                      <a:lnTo>
                        <a:pt x="405" y="587"/>
                      </a:lnTo>
                      <a:lnTo>
                        <a:pt x="385" y="584"/>
                      </a:lnTo>
                      <a:lnTo>
                        <a:pt x="364" y="580"/>
                      </a:lnTo>
                      <a:lnTo>
                        <a:pt x="339" y="574"/>
                      </a:lnTo>
                      <a:lnTo>
                        <a:pt x="313" y="569"/>
                      </a:lnTo>
                      <a:lnTo>
                        <a:pt x="285" y="563"/>
                      </a:lnTo>
                      <a:lnTo>
                        <a:pt x="255" y="558"/>
                      </a:lnTo>
                      <a:lnTo>
                        <a:pt x="225" y="551"/>
                      </a:lnTo>
                      <a:lnTo>
                        <a:pt x="194" y="546"/>
                      </a:lnTo>
                      <a:lnTo>
                        <a:pt x="164" y="539"/>
                      </a:lnTo>
                      <a:lnTo>
                        <a:pt x="134" y="534"/>
                      </a:lnTo>
                      <a:lnTo>
                        <a:pt x="106" y="529"/>
                      </a:lnTo>
                      <a:lnTo>
                        <a:pt x="79" y="524"/>
                      </a:lnTo>
                      <a:lnTo>
                        <a:pt x="54" y="521"/>
                      </a:lnTo>
                      <a:lnTo>
                        <a:pt x="33" y="518"/>
                      </a:lnTo>
                      <a:lnTo>
                        <a:pt x="15" y="515"/>
                      </a:lnTo>
                      <a:lnTo>
                        <a:pt x="0" y="5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32" name="Freeform 60"/>
                <p:cNvSpPr>
                  <a:spLocks/>
                </p:cNvSpPr>
                <p:nvPr/>
              </p:nvSpPr>
              <p:spPr bwMode="auto">
                <a:xfrm>
                  <a:off x="3439" y="1935"/>
                  <a:ext cx="574" cy="509"/>
                </a:xfrm>
                <a:custGeom>
                  <a:avLst/>
                  <a:gdLst>
                    <a:gd name="T0" fmla="*/ 0 w 574"/>
                    <a:gd name="T1" fmla="*/ 444 h 509"/>
                    <a:gd name="T2" fmla="*/ 6 w 574"/>
                    <a:gd name="T3" fmla="*/ 430 h 509"/>
                    <a:gd name="T4" fmla="*/ 15 w 574"/>
                    <a:gd name="T5" fmla="*/ 411 h 509"/>
                    <a:gd name="T6" fmla="*/ 26 w 574"/>
                    <a:gd name="T7" fmla="*/ 388 h 509"/>
                    <a:gd name="T8" fmla="*/ 40 w 574"/>
                    <a:gd name="T9" fmla="*/ 362 h 509"/>
                    <a:gd name="T10" fmla="*/ 55 w 574"/>
                    <a:gd name="T11" fmla="*/ 333 h 509"/>
                    <a:gd name="T12" fmla="*/ 72 w 574"/>
                    <a:gd name="T13" fmla="*/ 301 h 509"/>
                    <a:gd name="T14" fmla="*/ 90 w 574"/>
                    <a:gd name="T15" fmla="*/ 268 h 509"/>
                    <a:gd name="T16" fmla="*/ 109 w 574"/>
                    <a:gd name="T17" fmla="*/ 234 h 509"/>
                    <a:gd name="T18" fmla="*/ 130 w 574"/>
                    <a:gd name="T19" fmla="*/ 200 h 509"/>
                    <a:gd name="T20" fmla="*/ 151 w 574"/>
                    <a:gd name="T21" fmla="*/ 167 h 509"/>
                    <a:gd name="T22" fmla="*/ 173 w 574"/>
                    <a:gd name="T23" fmla="*/ 134 h 509"/>
                    <a:gd name="T24" fmla="*/ 193 w 574"/>
                    <a:gd name="T25" fmla="*/ 103 h 509"/>
                    <a:gd name="T26" fmla="*/ 214 w 574"/>
                    <a:gd name="T27" fmla="*/ 75 h 509"/>
                    <a:gd name="T28" fmla="*/ 235 w 574"/>
                    <a:gd name="T29" fmla="*/ 50 h 509"/>
                    <a:gd name="T30" fmla="*/ 255 w 574"/>
                    <a:gd name="T31" fmla="*/ 28 h 509"/>
                    <a:gd name="T32" fmla="*/ 273 w 574"/>
                    <a:gd name="T33" fmla="*/ 12 h 509"/>
                    <a:gd name="T34" fmla="*/ 574 w 574"/>
                    <a:gd name="T35" fmla="*/ 0 h 509"/>
                    <a:gd name="T36" fmla="*/ 565 w 574"/>
                    <a:gd name="T37" fmla="*/ 14 h 509"/>
                    <a:gd name="T38" fmla="*/ 553 w 574"/>
                    <a:gd name="T39" fmla="*/ 35 h 509"/>
                    <a:gd name="T40" fmla="*/ 539 w 574"/>
                    <a:gd name="T41" fmla="*/ 59 h 509"/>
                    <a:gd name="T42" fmla="*/ 523 w 574"/>
                    <a:gd name="T43" fmla="*/ 87 h 509"/>
                    <a:gd name="T44" fmla="*/ 506 w 574"/>
                    <a:gd name="T45" fmla="*/ 120 h 509"/>
                    <a:gd name="T46" fmla="*/ 488 w 574"/>
                    <a:gd name="T47" fmla="*/ 153 h 509"/>
                    <a:gd name="T48" fmla="*/ 468 w 574"/>
                    <a:gd name="T49" fmla="*/ 190 h 509"/>
                    <a:gd name="T50" fmla="*/ 449 w 574"/>
                    <a:gd name="T51" fmla="*/ 229 h 509"/>
                    <a:gd name="T52" fmla="*/ 430 w 574"/>
                    <a:gd name="T53" fmla="*/ 268 h 509"/>
                    <a:gd name="T54" fmla="*/ 411 w 574"/>
                    <a:gd name="T55" fmla="*/ 307 h 509"/>
                    <a:gd name="T56" fmla="*/ 393 w 574"/>
                    <a:gd name="T57" fmla="*/ 346 h 509"/>
                    <a:gd name="T58" fmla="*/ 377 w 574"/>
                    <a:gd name="T59" fmla="*/ 383 h 509"/>
                    <a:gd name="T60" fmla="*/ 362 w 574"/>
                    <a:gd name="T61" fmla="*/ 419 h 509"/>
                    <a:gd name="T62" fmla="*/ 350 w 574"/>
                    <a:gd name="T63" fmla="*/ 453 h 509"/>
                    <a:gd name="T64" fmla="*/ 341 w 574"/>
                    <a:gd name="T65" fmla="*/ 483 h 509"/>
                    <a:gd name="T66" fmla="*/ 333 w 574"/>
                    <a:gd name="T67" fmla="*/ 509 h 509"/>
                    <a:gd name="T68" fmla="*/ 318 w 574"/>
                    <a:gd name="T69" fmla="*/ 506 h 509"/>
                    <a:gd name="T70" fmla="*/ 301 w 574"/>
                    <a:gd name="T71" fmla="*/ 501 h 509"/>
                    <a:gd name="T72" fmla="*/ 281 w 574"/>
                    <a:gd name="T73" fmla="*/ 497 h 509"/>
                    <a:gd name="T74" fmla="*/ 257 w 574"/>
                    <a:gd name="T75" fmla="*/ 493 h 509"/>
                    <a:gd name="T76" fmla="*/ 234 w 574"/>
                    <a:gd name="T77" fmla="*/ 488 h 509"/>
                    <a:gd name="T78" fmla="*/ 208 w 574"/>
                    <a:gd name="T79" fmla="*/ 483 h 509"/>
                    <a:gd name="T80" fmla="*/ 182 w 574"/>
                    <a:gd name="T81" fmla="*/ 478 h 509"/>
                    <a:gd name="T82" fmla="*/ 156 w 574"/>
                    <a:gd name="T83" fmla="*/ 473 h 509"/>
                    <a:gd name="T84" fmla="*/ 131 w 574"/>
                    <a:gd name="T85" fmla="*/ 468 h 509"/>
                    <a:gd name="T86" fmla="*/ 105 w 574"/>
                    <a:gd name="T87" fmla="*/ 463 h 509"/>
                    <a:gd name="T88" fmla="*/ 81 w 574"/>
                    <a:gd name="T89" fmla="*/ 459 h 509"/>
                    <a:gd name="T90" fmla="*/ 60 w 574"/>
                    <a:gd name="T91" fmla="*/ 455 h 509"/>
                    <a:gd name="T92" fmla="*/ 41 w 574"/>
                    <a:gd name="T93" fmla="*/ 450 h 509"/>
                    <a:gd name="T94" fmla="*/ 24 w 574"/>
                    <a:gd name="T95" fmla="*/ 448 h 509"/>
                    <a:gd name="T96" fmla="*/ 10 w 574"/>
                    <a:gd name="T97" fmla="*/ 445 h 509"/>
                    <a:gd name="T98" fmla="*/ 0 w 574"/>
                    <a:gd name="T99" fmla="*/ 444 h 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574" h="509">
                      <a:moveTo>
                        <a:pt x="0" y="444"/>
                      </a:moveTo>
                      <a:lnTo>
                        <a:pt x="6" y="430"/>
                      </a:lnTo>
                      <a:lnTo>
                        <a:pt x="15" y="411"/>
                      </a:lnTo>
                      <a:lnTo>
                        <a:pt x="26" y="388"/>
                      </a:lnTo>
                      <a:lnTo>
                        <a:pt x="40" y="362"/>
                      </a:lnTo>
                      <a:lnTo>
                        <a:pt x="55" y="333"/>
                      </a:lnTo>
                      <a:lnTo>
                        <a:pt x="72" y="301"/>
                      </a:lnTo>
                      <a:lnTo>
                        <a:pt x="90" y="268"/>
                      </a:lnTo>
                      <a:lnTo>
                        <a:pt x="109" y="234"/>
                      </a:lnTo>
                      <a:lnTo>
                        <a:pt x="130" y="200"/>
                      </a:lnTo>
                      <a:lnTo>
                        <a:pt x="151" y="167"/>
                      </a:lnTo>
                      <a:lnTo>
                        <a:pt x="173" y="134"/>
                      </a:lnTo>
                      <a:lnTo>
                        <a:pt x="193" y="103"/>
                      </a:lnTo>
                      <a:lnTo>
                        <a:pt x="214" y="75"/>
                      </a:lnTo>
                      <a:lnTo>
                        <a:pt x="235" y="50"/>
                      </a:lnTo>
                      <a:lnTo>
                        <a:pt x="255" y="28"/>
                      </a:lnTo>
                      <a:lnTo>
                        <a:pt x="273" y="12"/>
                      </a:lnTo>
                      <a:lnTo>
                        <a:pt x="574" y="0"/>
                      </a:lnTo>
                      <a:lnTo>
                        <a:pt x="565" y="14"/>
                      </a:lnTo>
                      <a:lnTo>
                        <a:pt x="553" y="35"/>
                      </a:lnTo>
                      <a:lnTo>
                        <a:pt x="539" y="59"/>
                      </a:lnTo>
                      <a:lnTo>
                        <a:pt x="523" y="87"/>
                      </a:lnTo>
                      <a:lnTo>
                        <a:pt x="506" y="120"/>
                      </a:lnTo>
                      <a:lnTo>
                        <a:pt x="488" y="153"/>
                      </a:lnTo>
                      <a:lnTo>
                        <a:pt x="468" y="190"/>
                      </a:lnTo>
                      <a:lnTo>
                        <a:pt x="449" y="229"/>
                      </a:lnTo>
                      <a:lnTo>
                        <a:pt x="430" y="268"/>
                      </a:lnTo>
                      <a:lnTo>
                        <a:pt x="411" y="307"/>
                      </a:lnTo>
                      <a:lnTo>
                        <a:pt x="393" y="346"/>
                      </a:lnTo>
                      <a:lnTo>
                        <a:pt x="377" y="383"/>
                      </a:lnTo>
                      <a:lnTo>
                        <a:pt x="362" y="419"/>
                      </a:lnTo>
                      <a:lnTo>
                        <a:pt x="350" y="453"/>
                      </a:lnTo>
                      <a:lnTo>
                        <a:pt x="341" y="483"/>
                      </a:lnTo>
                      <a:lnTo>
                        <a:pt x="333" y="509"/>
                      </a:lnTo>
                      <a:lnTo>
                        <a:pt x="318" y="506"/>
                      </a:lnTo>
                      <a:lnTo>
                        <a:pt x="301" y="501"/>
                      </a:lnTo>
                      <a:lnTo>
                        <a:pt x="281" y="497"/>
                      </a:lnTo>
                      <a:lnTo>
                        <a:pt x="257" y="493"/>
                      </a:lnTo>
                      <a:lnTo>
                        <a:pt x="234" y="488"/>
                      </a:lnTo>
                      <a:lnTo>
                        <a:pt x="208" y="483"/>
                      </a:lnTo>
                      <a:lnTo>
                        <a:pt x="182" y="478"/>
                      </a:lnTo>
                      <a:lnTo>
                        <a:pt x="156" y="473"/>
                      </a:lnTo>
                      <a:lnTo>
                        <a:pt x="131" y="468"/>
                      </a:lnTo>
                      <a:lnTo>
                        <a:pt x="105" y="463"/>
                      </a:lnTo>
                      <a:lnTo>
                        <a:pt x="81" y="459"/>
                      </a:lnTo>
                      <a:lnTo>
                        <a:pt x="60" y="455"/>
                      </a:lnTo>
                      <a:lnTo>
                        <a:pt x="41" y="450"/>
                      </a:lnTo>
                      <a:lnTo>
                        <a:pt x="24" y="448"/>
                      </a:lnTo>
                      <a:lnTo>
                        <a:pt x="10" y="445"/>
                      </a:lnTo>
                      <a:lnTo>
                        <a:pt x="0" y="4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33" name="Freeform 61"/>
                <p:cNvSpPr>
                  <a:spLocks/>
                </p:cNvSpPr>
                <p:nvPr/>
              </p:nvSpPr>
              <p:spPr bwMode="auto">
                <a:xfrm>
                  <a:off x="3934" y="2050"/>
                  <a:ext cx="132" cy="92"/>
                </a:xfrm>
                <a:custGeom>
                  <a:avLst/>
                  <a:gdLst>
                    <a:gd name="T0" fmla="*/ 0 w 132"/>
                    <a:gd name="T1" fmla="*/ 92 h 92"/>
                    <a:gd name="T2" fmla="*/ 58 w 132"/>
                    <a:gd name="T3" fmla="*/ 0 h 92"/>
                    <a:gd name="T4" fmla="*/ 66 w 132"/>
                    <a:gd name="T5" fmla="*/ 0 h 92"/>
                    <a:gd name="T6" fmla="*/ 76 w 132"/>
                    <a:gd name="T7" fmla="*/ 0 h 92"/>
                    <a:gd name="T8" fmla="*/ 88 w 132"/>
                    <a:gd name="T9" fmla="*/ 0 h 92"/>
                    <a:gd name="T10" fmla="*/ 99 w 132"/>
                    <a:gd name="T11" fmla="*/ 2 h 92"/>
                    <a:gd name="T12" fmla="*/ 109 w 132"/>
                    <a:gd name="T13" fmla="*/ 3 h 92"/>
                    <a:gd name="T14" fmla="*/ 119 w 132"/>
                    <a:gd name="T15" fmla="*/ 4 h 92"/>
                    <a:gd name="T16" fmla="*/ 126 w 132"/>
                    <a:gd name="T17" fmla="*/ 5 h 92"/>
                    <a:gd name="T18" fmla="*/ 132 w 132"/>
                    <a:gd name="T19" fmla="*/ 5 h 92"/>
                    <a:gd name="T20" fmla="*/ 122 w 132"/>
                    <a:gd name="T21" fmla="*/ 12 h 92"/>
                    <a:gd name="T22" fmla="*/ 107 w 132"/>
                    <a:gd name="T23" fmla="*/ 22 h 92"/>
                    <a:gd name="T24" fmla="*/ 87 w 132"/>
                    <a:gd name="T25" fmla="*/ 34 h 92"/>
                    <a:gd name="T26" fmla="*/ 66 w 132"/>
                    <a:gd name="T27" fmla="*/ 48 h 92"/>
                    <a:gd name="T28" fmla="*/ 45 w 132"/>
                    <a:gd name="T29" fmla="*/ 61 h 92"/>
                    <a:gd name="T30" fmla="*/ 25 w 132"/>
                    <a:gd name="T31" fmla="*/ 73 h 92"/>
                    <a:gd name="T32" fmla="*/ 10 w 132"/>
                    <a:gd name="T33" fmla="*/ 84 h 92"/>
                    <a:gd name="T34" fmla="*/ 0 w 132"/>
                    <a:gd name="T35" fmla="*/ 92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32" h="92">
                      <a:moveTo>
                        <a:pt x="0" y="92"/>
                      </a:moveTo>
                      <a:lnTo>
                        <a:pt x="58" y="0"/>
                      </a:lnTo>
                      <a:lnTo>
                        <a:pt x="66" y="0"/>
                      </a:lnTo>
                      <a:lnTo>
                        <a:pt x="76" y="0"/>
                      </a:lnTo>
                      <a:lnTo>
                        <a:pt x="88" y="0"/>
                      </a:lnTo>
                      <a:lnTo>
                        <a:pt x="99" y="2"/>
                      </a:lnTo>
                      <a:lnTo>
                        <a:pt x="109" y="3"/>
                      </a:lnTo>
                      <a:lnTo>
                        <a:pt x="119" y="4"/>
                      </a:lnTo>
                      <a:lnTo>
                        <a:pt x="126" y="5"/>
                      </a:lnTo>
                      <a:lnTo>
                        <a:pt x="132" y="5"/>
                      </a:lnTo>
                      <a:lnTo>
                        <a:pt x="122" y="12"/>
                      </a:lnTo>
                      <a:lnTo>
                        <a:pt x="107" y="22"/>
                      </a:lnTo>
                      <a:lnTo>
                        <a:pt x="87" y="34"/>
                      </a:lnTo>
                      <a:lnTo>
                        <a:pt x="66" y="48"/>
                      </a:lnTo>
                      <a:lnTo>
                        <a:pt x="45" y="61"/>
                      </a:lnTo>
                      <a:lnTo>
                        <a:pt x="25" y="73"/>
                      </a:lnTo>
                      <a:lnTo>
                        <a:pt x="10" y="84"/>
                      </a:lnTo>
                      <a:lnTo>
                        <a:pt x="0" y="9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34" name="Freeform 62"/>
                <p:cNvSpPr>
                  <a:spLocks/>
                </p:cNvSpPr>
                <p:nvPr/>
              </p:nvSpPr>
              <p:spPr bwMode="auto">
                <a:xfrm>
                  <a:off x="3204" y="2304"/>
                  <a:ext cx="456" cy="242"/>
                </a:xfrm>
                <a:custGeom>
                  <a:avLst/>
                  <a:gdLst>
                    <a:gd name="T0" fmla="*/ 0 w 456"/>
                    <a:gd name="T1" fmla="*/ 147 h 242"/>
                    <a:gd name="T2" fmla="*/ 456 w 456"/>
                    <a:gd name="T3" fmla="*/ 0 h 242"/>
                    <a:gd name="T4" fmla="*/ 451 w 456"/>
                    <a:gd name="T5" fmla="*/ 222 h 242"/>
                    <a:gd name="T6" fmla="*/ 409 w 456"/>
                    <a:gd name="T7" fmla="*/ 242 h 242"/>
                    <a:gd name="T8" fmla="*/ 0 w 456"/>
                    <a:gd name="T9" fmla="*/ 147 h 2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6" h="242">
                      <a:moveTo>
                        <a:pt x="0" y="147"/>
                      </a:moveTo>
                      <a:lnTo>
                        <a:pt x="456" y="0"/>
                      </a:lnTo>
                      <a:lnTo>
                        <a:pt x="451" y="222"/>
                      </a:lnTo>
                      <a:lnTo>
                        <a:pt x="409" y="242"/>
                      </a:lnTo>
                      <a:lnTo>
                        <a:pt x="0" y="147"/>
                      </a:lnTo>
                      <a:close/>
                    </a:path>
                  </a:pathLst>
                </a:custGeom>
                <a:solidFill>
                  <a:srgbClr val="7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35" name="Freeform 63"/>
                <p:cNvSpPr>
                  <a:spLocks/>
                </p:cNvSpPr>
                <p:nvPr/>
              </p:nvSpPr>
              <p:spPr bwMode="auto">
                <a:xfrm>
                  <a:off x="3845" y="2389"/>
                  <a:ext cx="78" cy="26"/>
                </a:xfrm>
                <a:custGeom>
                  <a:avLst/>
                  <a:gdLst>
                    <a:gd name="T0" fmla="*/ 49 w 78"/>
                    <a:gd name="T1" fmla="*/ 26 h 26"/>
                    <a:gd name="T2" fmla="*/ 78 w 78"/>
                    <a:gd name="T3" fmla="*/ 13 h 26"/>
                    <a:gd name="T4" fmla="*/ 69 w 78"/>
                    <a:gd name="T5" fmla="*/ 11 h 26"/>
                    <a:gd name="T6" fmla="*/ 58 w 78"/>
                    <a:gd name="T7" fmla="*/ 8 h 26"/>
                    <a:gd name="T8" fmla="*/ 46 w 78"/>
                    <a:gd name="T9" fmla="*/ 5 h 26"/>
                    <a:gd name="T10" fmla="*/ 33 w 78"/>
                    <a:gd name="T11" fmla="*/ 3 h 26"/>
                    <a:gd name="T12" fmla="*/ 23 w 78"/>
                    <a:gd name="T13" fmla="*/ 1 h 26"/>
                    <a:gd name="T14" fmla="*/ 13 w 78"/>
                    <a:gd name="T15" fmla="*/ 0 h 26"/>
                    <a:gd name="T16" fmla="*/ 5 w 78"/>
                    <a:gd name="T17" fmla="*/ 1 h 26"/>
                    <a:gd name="T18" fmla="*/ 1 w 78"/>
                    <a:gd name="T19" fmla="*/ 4 h 26"/>
                    <a:gd name="T20" fmla="*/ 0 w 78"/>
                    <a:gd name="T21" fmla="*/ 7 h 26"/>
                    <a:gd name="T22" fmla="*/ 2 w 78"/>
                    <a:gd name="T23" fmla="*/ 11 h 26"/>
                    <a:gd name="T24" fmla="*/ 7 w 78"/>
                    <a:gd name="T25" fmla="*/ 14 h 26"/>
                    <a:gd name="T26" fmla="*/ 13 w 78"/>
                    <a:gd name="T27" fmla="*/ 16 h 26"/>
                    <a:gd name="T28" fmla="*/ 20 w 78"/>
                    <a:gd name="T29" fmla="*/ 18 h 26"/>
                    <a:gd name="T30" fmla="*/ 29 w 78"/>
                    <a:gd name="T31" fmla="*/ 21 h 26"/>
                    <a:gd name="T32" fmla="*/ 39 w 78"/>
                    <a:gd name="T33" fmla="*/ 24 h 26"/>
                    <a:gd name="T34" fmla="*/ 49 w 78"/>
                    <a:gd name="T35" fmla="*/ 26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8" h="26">
                      <a:moveTo>
                        <a:pt x="49" y="26"/>
                      </a:moveTo>
                      <a:lnTo>
                        <a:pt x="78" y="13"/>
                      </a:lnTo>
                      <a:lnTo>
                        <a:pt x="69" y="11"/>
                      </a:lnTo>
                      <a:lnTo>
                        <a:pt x="58" y="8"/>
                      </a:lnTo>
                      <a:lnTo>
                        <a:pt x="46" y="5"/>
                      </a:lnTo>
                      <a:lnTo>
                        <a:pt x="33" y="3"/>
                      </a:lnTo>
                      <a:lnTo>
                        <a:pt x="23" y="1"/>
                      </a:lnTo>
                      <a:lnTo>
                        <a:pt x="13" y="0"/>
                      </a:lnTo>
                      <a:lnTo>
                        <a:pt x="5" y="1"/>
                      </a:lnTo>
                      <a:lnTo>
                        <a:pt x="1" y="4"/>
                      </a:lnTo>
                      <a:lnTo>
                        <a:pt x="0" y="7"/>
                      </a:lnTo>
                      <a:lnTo>
                        <a:pt x="2" y="11"/>
                      </a:lnTo>
                      <a:lnTo>
                        <a:pt x="7" y="14"/>
                      </a:lnTo>
                      <a:lnTo>
                        <a:pt x="13" y="16"/>
                      </a:lnTo>
                      <a:lnTo>
                        <a:pt x="20" y="18"/>
                      </a:lnTo>
                      <a:lnTo>
                        <a:pt x="29" y="21"/>
                      </a:lnTo>
                      <a:lnTo>
                        <a:pt x="39" y="24"/>
                      </a:lnTo>
                      <a:lnTo>
                        <a:pt x="49" y="26"/>
                      </a:lnTo>
                      <a:close/>
                    </a:path>
                  </a:pathLst>
                </a:custGeom>
                <a:solidFill>
                  <a:srgbClr val="B2561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36" name="Freeform 64"/>
                <p:cNvSpPr>
                  <a:spLocks/>
                </p:cNvSpPr>
                <p:nvPr/>
              </p:nvSpPr>
              <p:spPr bwMode="auto">
                <a:xfrm>
                  <a:off x="3693" y="2302"/>
                  <a:ext cx="325" cy="206"/>
                </a:xfrm>
                <a:custGeom>
                  <a:avLst/>
                  <a:gdLst>
                    <a:gd name="T0" fmla="*/ 262 w 325"/>
                    <a:gd name="T1" fmla="*/ 83 h 206"/>
                    <a:gd name="T2" fmla="*/ 325 w 325"/>
                    <a:gd name="T3" fmla="*/ 55 h 206"/>
                    <a:gd name="T4" fmla="*/ 3 w 325"/>
                    <a:gd name="T5" fmla="*/ 0 h 206"/>
                    <a:gd name="T6" fmla="*/ 0 w 325"/>
                    <a:gd name="T7" fmla="*/ 206 h 206"/>
                    <a:gd name="T8" fmla="*/ 179 w 325"/>
                    <a:gd name="T9" fmla="*/ 123 h 206"/>
                    <a:gd name="T10" fmla="*/ 166 w 325"/>
                    <a:gd name="T11" fmla="*/ 119 h 206"/>
                    <a:gd name="T12" fmla="*/ 153 w 325"/>
                    <a:gd name="T13" fmla="*/ 116 h 206"/>
                    <a:gd name="T14" fmla="*/ 141 w 325"/>
                    <a:gd name="T15" fmla="*/ 112 h 206"/>
                    <a:gd name="T16" fmla="*/ 132 w 325"/>
                    <a:gd name="T17" fmla="*/ 106 h 206"/>
                    <a:gd name="T18" fmla="*/ 123 w 325"/>
                    <a:gd name="T19" fmla="*/ 101 h 206"/>
                    <a:gd name="T20" fmla="*/ 119 w 325"/>
                    <a:gd name="T21" fmla="*/ 94 h 206"/>
                    <a:gd name="T22" fmla="*/ 118 w 325"/>
                    <a:gd name="T23" fmla="*/ 87 h 206"/>
                    <a:gd name="T24" fmla="*/ 121 w 325"/>
                    <a:gd name="T25" fmla="*/ 78 h 206"/>
                    <a:gd name="T26" fmla="*/ 130 w 325"/>
                    <a:gd name="T27" fmla="*/ 70 h 206"/>
                    <a:gd name="T28" fmla="*/ 145 w 325"/>
                    <a:gd name="T29" fmla="*/ 67 h 206"/>
                    <a:gd name="T30" fmla="*/ 164 w 325"/>
                    <a:gd name="T31" fmla="*/ 67 h 206"/>
                    <a:gd name="T32" fmla="*/ 185 w 325"/>
                    <a:gd name="T33" fmla="*/ 69 h 206"/>
                    <a:gd name="T34" fmla="*/ 207 w 325"/>
                    <a:gd name="T35" fmla="*/ 72 h 206"/>
                    <a:gd name="T36" fmla="*/ 228 w 325"/>
                    <a:gd name="T37" fmla="*/ 77 h 206"/>
                    <a:gd name="T38" fmla="*/ 247 w 325"/>
                    <a:gd name="T39" fmla="*/ 81 h 206"/>
                    <a:gd name="T40" fmla="*/ 262 w 325"/>
                    <a:gd name="T41" fmla="*/ 83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25" h="206">
                      <a:moveTo>
                        <a:pt x="262" y="83"/>
                      </a:moveTo>
                      <a:lnTo>
                        <a:pt x="325" y="55"/>
                      </a:lnTo>
                      <a:lnTo>
                        <a:pt x="3" y="0"/>
                      </a:lnTo>
                      <a:lnTo>
                        <a:pt x="0" y="206"/>
                      </a:lnTo>
                      <a:lnTo>
                        <a:pt x="179" y="123"/>
                      </a:lnTo>
                      <a:lnTo>
                        <a:pt x="166" y="119"/>
                      </a:lnTo>
                      <a:lnTo>
                        <a:pt x="153" y="116"/>
                      </a:lnTo>
                      <a:lnTo>
                        <a:pt x="141" y="112"/>
                      </a:lnTo>
                      <a:lnTo>
                        <a:pt x="132" y="106"/>
                      </a:lnTo>
                      <a:lnTo>
                        <a:pt x="123" y="101"/>
                      </a:lnTo>
                      <a:lnTo>
                        <a:pt x="119" y="94"/>
                      </a:lnTo>
                      <a:lnTo>
                        <a:pt x="118" y="87"/>
                      </a:lnTo>
                      <a:lnTo>
                        <a:pt x="121" y="78"/>
                      </a:lnTo>
                      <a:lnTo>
                        <a:pt x="130" y="70"/>
                      </a:lnTo>
                      <a:lnTo>
                        <a:pt x="145" y="67"/>
                      </a:lnTo>
                      <a:lnTo>
                        <a:pt x="164" y="67"/>
                      </a:lnTo>
                      <a:lnTo>
                        <a:pt x="185" y="69"/>
                      </a:lnTo>
                      <a:lnTo>
                        <a:pt x="207" y="72"/>
                      </a:lnTo>
                      <a:lnTo>
                        <a:pt x="228" y="77"/>
                      </a:lnTo>
                      <a:lnTo>
                        <a:pt x="247" y="81"/>
                      </a:lnTo>
                      <a:lnTo>
                        <a:pt x="262" y="83"/>
                      </a:lnTo>
                      <a:close/>
                    </a:path>
                  </a:pathLst>
                </a:custGeom>
                <a:solidFill>
                  <a:srgbClr val="7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37" name="Freeform 65"/>
                <p:cNvSpPr>
                  <a:spLocks/>
                </p:cNvSpPr>
                <p:nvPr/>
              </p:nvSpPr>
              <p:spPr bwMode="auto">
                <a:xfrm>
                  <a:off x="3045" y="1993"/>
                  <a:ext cx="721" cy="524"/>
                </a:xfrm>
                <a:custGeom>
                  <a:avLst/>
                  <a:gdLst>
                    <a:gd name="T0" fmla="*/ 707 w 721"/>
                    <a:gd name="T1" fmla="*/ 355 h 524"/>
                    <a:gd name="T2" fmla="*/ 672 w 721"/>
                    <a:gd name="T3" fmla="*/ 309 h 524"/>
                    <a:gd name="T4" fmla="*/ 629 w 721"/>
                    <a:gd name="T5" fmla="*/ 256 h 524"/>
                    <a:gd name="T6" fmla="*/ 579 w 721"/>
                    <a:gd name="T7" fmla="*/ 200 h 524"/>
                    <a:gd name="T8" fmla="*/ 527 w 721"/>
                    <a:gd name="T9" fmla="*/ 144 h 524"/>
                    <a:gd name="T10" fmla="*/ 474 w 721"/>
                    <a:gd name="T11" fmla="*/ 92 h 524"/>
                    <a:gd name="T12" fmla="*/ 423 w 721"/>
                    <a:gd name="T13" fmla="*/ 47 h 524"/>
                    <a:gd name="T14" fmla="*/ 376 w 721"/>
                    <a:gd name="T15" fmla="*/ 12 h 524"/>
                    <a:gd name="T16" fmla="*/ 339 w 721"/>
                    <a:gd name="T17" fmla="*/ 2 h 524"/>
                    <a:gd name="T18" fmla="*/ 301 w 721"/>
                    <a:gd name="T19" fmla="*/ 8 h 524"/>
                    <a:gd name="T20" fmla="*/ 254 w 721"/>
                    <a:gd name="T21" fmla="*/ 18 h 524"/>
                    <a:gd name="T22" fmla="*/ 203 w 721"/>
                    <a:gd name="T23" fmla="*/ 29 h 524"/>
                    <a:gd name="T24" fmla="*/ 151 w 721"/>
                    <a:gd name="T25" fmla="*/ 40 h 524"/>
                    <a:gd name="T26" fmla="*/ 100 w 721"/>
                    <a:gd name="T27" fmla="*/ 52 h 524"/>
                    <a:gd name="T28" fmla="*/ 56 w 721"/>
                    <a:gd name="T29" fmla="*/ 62 h 524"/>
                    <a:gd name="T30" fmla="*/ 22 w 721"/>
                    <a:gd name="T31" fmla="*/ 69 h 524"/>
                    <a:gd name="T32" fmla="*/ 99 w 721"/>
                    <a:gd name="T33" fmla="*/ 163 h 524"/>
                    <a:gd name="T34" fmla="*/ 74 w 721"/>
                    <a:gd name="T35" fmla="*/ 171 h 524"/>
                    <a:gd name="T36" fmla="*/ 48 w 721"/>
                    <a:gd name="T37" fmla="*/ 178 h 524"/>
                    <a:gd name="T38" fmla="*/ 23 w 721"/>
                    <a:gd name="T39" fmla="*/ 187 h 524"/>
                    <a:gd name="T40" fmla="*/ 0 w 721"/>
                    <a:gd name="T41" fmla="*/ 197 h 524"/>
                    <a:gd name="T42" fmla="*/ 17 w 721"/>
                    <a:gd name="T43" fmla="*/ 217 h 524"/>
                    <a:gd name="T44" fmla="*/ 42 w 721"/>
                    <a:gd name="T45" fmla="*/ 234 h 524"/>
                    <a:gd name="T46" fmla="*/ 73 w 721"/>
                    <a:gd name="T47" fmla="*/ 248 h 524"/>
                    <a:gd name="T48" fmla="*/ 107 w 721"/>
                    <a:gd name="T49" fmla="*/ 260 h 524"/>
                    <a:gd name="T50" fmla="*/ 140 w 721"/>
                    <a:gd name="T51" fmla="*/ 271 h 524"/>
                    <a:gd name="T52" fmla="*/ 172 w 721"/>
                    <a:gd name="T53" fmla="*/ 283 h 524"/>
                    <a:gd name="T54" fmla="*/ 200 w 721"/>
                    <a:gd name="T55" fmla="*/ 294 h 524"/>
                    <a:gd name="T56" fmla="*/ 220 w 721"/>
                    <a:gd name="T57" fmla="*/ 310 h 524"/>
                    <a:gd name="T58" fmla="*/ 255 w 721"/>
                    <a:gd name="T59" fmla="*/ 347 h 524"/>
                    <a:gd name="T60" fmla="*/ 300 w 721"/>
                    <a:gd name="T61" fmla="*/ 399 h 524"/>
                    <a:gd name="T62" fmla="*/ 345 w 721"/>
                    <a:gd name="T63" fmla="*/ 460 h 524"/>
                    <a:gd name="T64" fmla="*/ 382 w 721"/>
                    <a:gd name="T65" fmla="*/ 524 h 524"/>
                    <a:gd name="T66" fmla="*/ 416 w 721"/>
                    <a:gd name="T67" fmla="*/ 509 h 524"/>
                    <a:gd name="T68" fmla="*/ 459 w 721"/>
                    <a:gd name="T69" fmla="*/ 489 h 524"/>
                    <a:gd name="T70" fmla="*/ 508 w 721"/>
                    <a:gd name="T71" fmla="*/ 466 h 524"/>
                    <a:gd name="T72" fmla="*/ 558 w 721"/>
                    <a:gd name="T73" fmla="*/ 442 h 524"/>
                    <a:gd name="T74" fmla="*/ 608 w 721"/>
                    <a:gd name="T75" fmla="*/ 421 h 524"/>
                    <a:gd name="T76" fmla="*/ 653 w 721"/>
                    <a:gd name="T77" fmla="*/ 400 h 524"/>
                    <a:gd name="T78" fmla="*/ 693 w 721"/>
                    <a:gd name="T79" fmla="*/ 385 h 524"/>
                    <a:gd name="T80" fmla="*/ 721 w 721"/>
                    <a:gd name="T81" fmla="*/ 375 h 5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21" h="524">
                      <a:moveTo>
                        <a:pt x="721" y="375"/>
                      </a:moveTo>
                      <a:lnTo>
                        <a:pt x="707" y="355"/>
                      </a:lnTo>
                      <a:lnTo>
                        <a:pt x="691" y="334"/>
                      </a:lnTo>
                      <a:lnTo>
                        <a:pt x="672" y="309"/>
                      </a:lnTo>
                      <a:lnTo>
                        <a:pt x="651" y="284"/>
                      </a:lnTo>
                      <a:lnTo>
                        <a:pt x="629" y="256"/>
                      </a:lnTo>
                      <a:lnTo>
                        <a:pt x="604" y="228"/>
                      </a:lnTo>
                      <a:lnTo>
                        <a:pt x="579" y="200"/>
                      </a:lnTo>
                      <a:lnTo>
                        <a:pt x="554" y="172"/>
                      </a:lnTo>
                      <a:lnTo>
                        <a:pt x="527" y="144"/>
                      </a:lnTo>
                      <a:lnTo>
                        <a:pt x="500" y="117"/>
                      </a:lnTo>
                      <a:lnTo>
                        <a:pt x="474" y="92"/>
                      </a:lnTo>
                      <a:lnTo>
                        <a:pt x="448" y="68"/>
                      </a:lnTo>
                      <a:lnTo>
                        <a:pt x="423" y="47"/>
                      </a:lnTo>
                      <a:lnTo>
                        <a:pt x="398" y="28"/>
                      </a:lnTo>
                      <a:lnTo>
                        <a:pt x="376" y="12"/>
                      </a:lnTo>
                      <a:lnTo>
                        <a:pt x="354" y="0"/>
                      </a:lnTo>
                      <a:lnTo>
                        <a:pt x="339" y="2"/>
                      </a:lnTo>
                      <a:lnTo>
                        <a:pt x="321" y="5"/>
                      </a:lnTo>
                      <a:lnTo>
                        <a:pt x="301" y="8"/>
                      </a:lnTo>
                      <a:lnTo>
                        <a:pt x="278" y="14"/>
                      </a:lnTo>
                      <a:lnTo>
                        <a:pt x="254" y="18"/>
                      </a:lnTo>
                      <a:lnTo>
                        <a:pt x="229" y="24"/>
                      </a:lnTo>
                      <a:lnTo>
                        <a:pt x="203" y="29"/>
                      </a:lnTo>
                      <a:lnTo>
                        <a:pt x="176" y="35"/>
                      </a:lnTo>
                      <a:lnTo>
                        <a:pt x="151" y="40"/>
                      </a:lnTo>
                      <a:lnTo>
                        <a:pt x="125" y="47"/>
                      </a:lnTo>
                      <a:lnTo>
                        <a:pt x="100" y="52"/>
                      </a:lnTo>
                      <a:lnTo>
                        <a:pt x="78" y="56"/>
                      </a:lnTo>
                      <a:lnTo>
                        <a:pt x="56" y="62"/>
                      </a:lnTo>
                      <a:lnTo>
                        <a:pt x="38" y="65"/>
                      </a:lnTo>
                      <a:lnTo>
                        <a:pt x="22" y="69"/>
                      </a:lnTo>
                      <a:lnTo>
                        <a:pt x="9" y="72"/>
                      </a:lnTo>
                      <a:lnTo>
                        <a:pt x="99" y="163"/>
                      </a:lnTo>
                      <a:lnTo>
                        <a:pt x="86" y="166"/>
                      </a:lnTo>
                      <a:lnTo>
                        <a:pt x="74" y="171"/>
                      </a:lnTo>
                      <a:lnTo>
                        <a:pt x="61" y="174"/>
                      </a:lnTo>
                      <a:lnTo>
                        <a:pt x="48" y="178"/>
                      </a:lnTo>
                      <a:lnTo>
                        <a:pt x="35" y="182"/>
                      </a:lnTo>
                      <a:lnTo>
                        <a:pt x="23" y="187"/>
                      </a:lnTo>
                      <a:lnTo>
                        <a:pt x="10" y="191"/>
                      </a:lnTo>
                      <a:lnTo>
                        <a:pt x="0" y="197"/>
                      </a:lnTo>
                      <a:lnTo>
                        <a:pt x="7" y="207"/>
                      </a:lnTo>
                      <a:lnTo>
                        <a:pt x="17" y="217"/>
                      </a:lnTo>
                      <a:lnTo>
                        <a:pt x="29" y="226"/>
                      </a:lnTo>
                      <a:lnTo>
                        <a:pt x="42" y="234"/>
                      </a:lnTo>
                      <a:lnTo>
                        <a:pt x="56" y="240"/>
                      </a:lnTo>
                      <a:lnTo>
                        <a:pt x="73" y="248"/>
                      </a:lnTo>
                      <a:lnTo>
                        <a:pt x="90" y="253"/>
                      </a:lnTo>
                      <a:lnTo>
                        <a:pt x="107" y="260"/>
                      </a:lnTo>
                      <a:lnTo>
                        <a:pt x="124" y="265"/>
                      </a:lnTo>
                      <a:lnTo>
                        <a:pt x="140" y="271"/>
                      </a:lnTo>
                      <a:lnTo>
                        <a:pt x="157" y="276"/>
                      </a:lnTo>
                      <a:lnTo>
                        <a:pt x="172" y="283"/>
                      </a:lnTo>
                      <a:lnTo>
                        <a:pt x="187" y="288"/>
                      </a:lnTo>
                      <a:lnTo>
                        <a:pt x="200" y="294"/>
                      </a:lnTo>
                      <a:lnTo>
                        <a:pt x="211" y="302"/>
                      </a:lnTo>
                      <a:lnTo>
                        <a:pt x="220" y="310"/>
                      </a:lnTo>
                      <a:lnTo>
                        <a:pt x="235" y="326"/>
                      </a:lnTo>
                      <a:lnTo>
                        <a:pt x="255" y="347"/>
                      </a:lnTo>
                      <a:lnTo>
                        <a:pt x="277" y="371"/>
                      </a:lnTo>
                      <a:lnTo>
                        <a:pt x="300" y="399"/>
                      </a:lnTo>
                      <a:lnTo>
                        <a:pt x="323" y="428"/>
                      </a:lnTo>
                      <a:lnTo>
                        <a:pt x="345" y="460"/>
                      </a:lnTo>
                      <a:lnTo>
                        <a:pt x="365" y="491"/>
                      </a:lnTo>
                      <a:lnTo>
                        <a:pt x="382" y="524"/>
                      </a:lnTo>
                      <a:lnTo>
                        <a:pt x="398" y="517"/>
                      </a:lnTo>
                      <a:lnTo>
                        <a:pt x="416" y="509"/>
                      </a:lnTo>
                      <a:lnTo>
                        <a:pt x="437" y="499"/>
                      </a:lnTo>
                      <a:lnTo>
                        <a:pt x="459" y="489"/>
                      </a:lnTo>
                      <a:lnTo>
                        <a:pt x="483" y="478"/>
                      </a:lnTo>
                      <a:lnTo>
                        <a:pt x="508" y="466"/>
                      </a:lnTo>
                      <a:lnTo>
                        <a:pt x="532" y="454"/>
                      </a:lnTo>
                      <a:lnTo>
                        <a:pt x="558" y="442"/>
                      </a:lnTo>
                      <a:lnTo>
                        <a:pt x="584" y="432"/>
                      </a:lnTo>
                      <a:lnTo>
                        <a:pt x="608" y="421"/>
                      </a:lnTo>
                      <a:lnTo>
                        <a:pt x="632" y="410"/>
                      </a:lnTo>
                      <a:lnTo>
                        <a:pt x="653" y="400"/>
                      </a:lnTo>
                      <a:lnTo>
                        <a:pt x="674" y="392"/>
                      </a:lnTo>
                      <a:lnTo>
                        <a:pt x="693" y="385"/>
                      </a:lnTo>
                      <a:lnTo>
                        <a:pt x="708" y="379"/>
                      </a:lnTo>
                      <a:lnTo>
                        <a:pt x="721" y="3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38" name="Freeform 66"/>
                <p:cNvSpPr>
                  <a:spLocks/>
                </p:cNvSpPr>
                <p:nvPr/>
              </p:nvSpPr>
              <p:spPr bwMode="auto">
                <a:xfrm>
                  <a:off x="3126" y="2032"/>
                  <a:ext cx="591" cy="446"/>
                </a:xfrm>
                <a:custGeom>
                  <a:avLst/>
                  <a:gdLst>
                    <a:gd name="T0" fmla="*/ 591 w 591"/>
                    <a:gd name="T1" fmla="*/ 319 h 446"/>
                    <a:gd name="T2" fmla="*/ 582 w 591"/>
                    <a:gd name="T3" fmla="*/ 308 h 446"/>
                    <a:gd name="T4" fmla="*/ 571 w 591"/>
                    <a:gd name="T5" fmla="*/ 294 h 446"/>
                    <a:gd name="T6" fmla="*/ 556 w 591"/>
                    <a:gd name="T7" fmla="*/ 276 h 446"/>
                    <a:gd name="T8" fmla="*/ 539 w 591"/>
                    <a:gd name="T9" fmla="*/ 255 h 446"/>
                    <a:gd name="T10" fmla="*/ 520 w 591"/>
                    <a:gd name="T11" fmla="*/ 234 h 446"/>
                    <a:gd name="T12" fmla="*/ 498 w 591"/>
                    <a:gd name="T13" fmla="*/ 210 h 446"/>
                    <a:gd name="T14" fmla="*/ 476 w 591"/>
                    <a:gd name="T15" fmla="*/ 185 h 446"/>
                    <a:gd name="T16" fmla="*/ 452 w 591"/>
                    <a:gd name="T17" fmla="*/ 159 h 446"/>
                    <a:gd name="T18" fmla="*/ 428 w 591"/>
                    <a:gd name="T19" fmla="*/ 134 h 446"/>
                    <a:gd name="T20" fmla="*/ 402 w 591"/>
                    <a:gd name="T21" fmla="*/ 109 h 446"/>
                    <a:gd name="T22" fmla="*/ 377 w 591"/>
                    <a:gd name="T23" fmla="*/ 85 h 446"/>
                    <a:gd name="T24" fmla="*/ 353 w 591"/>
                    <a:gd name="T25" fmla="*/ 62 h 446"/>
                    <a:gd name="T26" fmla="*/ 328 w 591"/>
                    <a:gd name="T27" fmla="*/ 42 h 446"/>
                    <a:gd name="T28" fmla="*/ 305 w 591"/>
                    <a:gd name="T29" fmla="*/ 25 h 446"/>
                    <a:gd name="T30" fmla="*/ 283 w 591"/>
                    <a:gd name="T31" fmla="*/ 11 h 446"/>
                    <a:gd name="T32" fmla="*/ 264 w 591"/>
                    <a:gd name="T33" fmla="*/ 0 h 446"/>
                    <a:gd name="T34" fmla="*/ 0 w 591"/>
                    <a:gd name="T35" fmla="*/ 52 h 446"/>
                    <a:gd name="T36" fmla="*/ 11 w 591"/>
                    <a:gd name="T37" fmla="*/ 63 h 446"/>
                    <a:gd name="T38" fmla="*/ 26 w 591"/>
                    <a:gd name="T39" fmla="*/ 78 h 446"/>
                    <a:gd name="T40" fmla="*/ 43 w 591"/>
                    <a:gd name="T41" fmla="*/ 97 h 446"/>
                    <a:gd name="T42" fmla="*/ 62 w 591"/>
                    <a:gd name="T43" fmla="*/ 117 h 446"/>
                    <a:gd name="T44" fmla="*/ 84 w 591"/>
                    <a:gd name="T45" fmla="*/ 142 h 446"/>
                    <a:gd name="T46" fmla="*/ 107 w 591"/>
                    <a:gd name="T47" fmla="*/ 168 h 446"/>
                    <a:gd name="T48" fmla="*/ 131 w 591"/>
                    <a:gd name="T49" fmla="*/ 197 h 446"/>
                    <a:gd name="T50" fmla="*/ 155 w 591"/>
                    <a:gd name="T51" fmla="*/ 226 h 446"/>
                    <a:gd name="T52" fmla="*/ 180 w 591"/>
                    <a:gd name="T53" fmla="*/ 255 h 446"/>
                    <a:gd name="T54" fmla="*/ 205 w 591"/>
                    <a:gd name="T55" fmla="*/ 286 h 446"/>
                    <a:gd name="T56" fmla="*/ 227 w 591"/>
                    <a:gd name="T57" fmla="*/ 316 h 446"/>
                    <a:gd name="T58" fmla="*/ 250 w 591"/>
                    <a:gd name="T59" fmla="*/ 346 h 446"/>
                    <a:gd name="T60" fmla="*/ 269 w 591"/>
                    <a:gd name="T61" fmla="*/ 373 h 446"/>
                    <a:gd name="T62" fmla="*/ 287 w 591"/>
                    <a:gd name="T63" fmla="*/ 400 h 446"/>
                    <a:gd name="T64" fmla="*/ 301 w 591"/>
                    <a:gd name="T65" fmla="*/ 424 h 446"/>
                    <a:gd name="T66" fmla="*/ 313 w 591"/>
                    <a:gd name="T67" fmla="*/ 446 h 446"/>
                    <a:gd name="T68" fmla="*/ 325 w 591"/>
                    <a:gd name="T69" fmla="*/ 440 h 446"/>
                    <a:gd name="T70" fmla="*/ 340 w 591"/>
                    <a:gd name="T71" fmla="*/ 433 h 446"/>
                    <a:gd name="T72" fmla="*/ 357 w 591"/>
                    <a:gd name="T73" fmla="*/ 425 h 446"/>
                    <a:gd name="T74" fmla="*/ 375 w 591"/>
                    <a:gd name="T75" fmla="*/ 416 h 446"/>
                    <a:gd name="T76" fmla="*/ 395 w 591"/>
                    <a:gd name="T77" fmla="*/ 407 h 446"/>
                    <a:gd name="T78" fmla="*/ 417 w 591"/>
                    <a:gd name="T79" fmla="*/ 397 h 446"/>
                    <a:gd name="T80" fmla="*/ 438 w 591"/>
                    <a:gd name="T81" fmla="*/ 387 h 446"/>
                    <a:gd name="T82" fmla="*/ 460 w 591"/>
                    <a:gd name="T83" fmla="*/ 377 h 446"/>
                    <a:gd name="T84" fmla="*/ 481 w 591"/>
                    <a:gd name="T85" fmla="*/ 368 h 446"/>
                    <a:gd name="T86" fmla="*/ 503 w 591"/>
                    <a:gd name="T87" fmla="*/ 358 h 446"/>
                    <a:gd name="T88" fmla="*/ 522 w 591"/>
                    <a:gd name="T89" fmla="*/ 349 h 446"/>
                    <a:gd name="T90" fmla="*/ 540 w 591"/>
                    <a:gd name="T91" fmla="*/ 341 h 446"/>
                    <a:gd name="T92" fmla="*/ 556 w 591"/>
                    <a:gd name="T93" fmla="*/ 334 h 446"/>
                    <a:gd name="T94" fmla="*/ 571 w 591"/>
                    <a:gd name="T95" fmla="*/ 327 h 446"/>
                    <a:gd name="T96" fmla="*/ 582 w 591"/>
                    <a:gd name="T97" fmla="*/ 322 h 446"/>
                    <a:gd name="T98" fmla="*/ 591 w 591"/>
                    <a:gd name="T99" fmla="*/ 319 h 4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591" h="446">
                      <a:moveTo>
                        <a:pt x="591" y="319"/>
                      </a:moveTo>
                      <a:lnTo>
                        <a:pt x="582" y="308"/>
                      </a:lnTo>
                      <a:lnTo>
                        <a:pt x="571" y="294"/>
                      </a:lnTo>
                      <a:lnTo>
                        <a:pt x="556" y="276"/>
                      </a:lnTo>
                      <a:lnTo>
                        <a:pt x="539" y="255"/>
                      </a:lnTo>
                      <a:lnTo>
                        <a:pt x="520" y="234"/>
                      </a:lnTo>
                      <a:lnTo>
                        <a:pt x="498" y="210"/>
                      </a:lnTo>
                      <a:lnTo>
                        <a:pt x="476" y="185"/>
                      </a:lnTo>
                      <a:lnTo>
                        <a:pt x="452" y="159"/>
                      </a:lnTo>
                      <a:lnTo>
                        <a:pt x="428" y="134"/>
                      </a:lnTo>
                      <a:lnTo>
                        <a:pt x="402" y="109"/>
                      </a:lnTo>
                      <a:lnTo>
                        <a:pt x="377" y="85"/>
                      </a:lnTo>
                      <a:lnTo>
                        <a:pt x="353" y="62"/>
                      </a:lnTo>
                      <a:lnTo>
                        <a:pt x="328" y="42"/>
                      </a:lnTo>
                      <a:lnTo>
                        <a:pt x="305" y="25"/>
                      </a:lnTo>
                      <a:lnTo>
                        <a:pt x="283" y="11"/>
                      </a:lnTo>
                      <a:lnTo>
                        <a:pt x="264" y="0"/>
                      </a:lnTo>
                      <a:lnTo>
                        <a:pt x="0" y="52"/>
                      </a:lnTo>
                      <a:lnTo>
                        <a:pt x="11" y="63"/>
                      </a:lnTo>
                      <a:lnTo>
                        <a:pt x="26" y="78"/>
                      </a:lnTo>
                      <a:lnTo>
                        <a:pt x="43" y="97"/>
                      </a:lnTo>
                      <a:lnTo>
                        <a:pt x="62" y="117"/>
                      </a:lnTo>
                      <a:lnTo>
                        <a:pt x="84" y="142"/>
                      </a:lnTo>
                      <a:lnTo>
                        <a:pt x="107" y="168"/>
                      </a:lnTo>
                      <a:lnTo>
                        <a:pt x="131" y="197"/>
                      </a:lnTo>
                      <a:lnTo>
                        <a:pt x="155" y="226"/>
                      </a:lnTo>
                      <a:lnTo>
                        <a:pt x="180" y="255"/>
                      </a:lnTo>
                      <a:lnTo>
                        <a:pt x="205" y="286"/>
                      </a:lnTo>
                      <a:lnTo>
                        <a:pt x="227" y="316"/>
                      </a:lnTo>
                      <a:lnTo>
                        <a:pt x="250" y="346"/>
                      </a:lnTo>
                      <a:lnTo>
                        <a:pt x="269" y="373"/>
                      </a:lnTo>
                      <a:lnTo>
                        <a:pt x="287" y="400"/>
                      </a:lnTo>
                      <a:lnTo>
                        <a:pt x="301" y="424"/>
                      </a:lnTo>
                      <a:lnTo>
                        <a:pt x="313" y="446"/>
                      </a:lnTo>
                      <a:lnTo>
                        <a:pt x="325" y="440"/>
                      </a:lnTo>
                      <a:lnTo>
                        <a:pt x="340" y="433"/>
                      </a:lnTo>
                      <a:lnTo>
                        <a:pt x="357" y="425"/>
                      </a:lnTo>
                      <a:lnTo>
                        <a:pt x="375" y="416"/>
                      </a:lnTo>
                      <a:lnTo>
                        <a:pt x="395" y="407"/>
                      </a:lnTo>
                      <a:lnTo>
                        <a:pt x="417" y="397"/>
                      </a:lnTo>
                      <a:lnTo>
                        <a:pt x="438" y="387"/>
                      </a:lnTo>
                      <a:lnTo>
                        <a:pt x="460" y="377"/>
                      </a:lnTo>
                      <a:lnTo>
                        <a:pt x="481" y="368"/>
                      </a:lnTo>
                      <a:lnTo>
                        <a:pt x="503" y="358"/>
                      </a:lnTo>
                      <a:lnTo>
                        <a:pt x="522" y="349"/>
                      </a:lnTo>
                      <a:lnTo>
                        <a:pt x="540" y="341"/>
                      </a:lnTo>
                      <a:lnTo>
                        <a:pt x="556" y="334"/>
                      </a:lnTo>
                      <a:lnTo>
                        <a:pt x="571" y="327"/>
                      </a:lnTo>
                      <a:lnTo>
                        <a:pt x="582" y="322"/>
                      </a:lnTo>
                      <a:lnTo>
                        <a:pt x="591" y="3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39" name="Freeform 67"/>
                <p:cNvSpPr>
                  <a:spLocks/>
                </p:cNvSpPr>
                <p:nvPr/>
              </p:nvSpPr>
              <p:spPr bwMode="auto">
                <a:xfrm>
                  <a:off x="3105" y="2180"/>
                  <a:ext cx="131" cy="67"/>
                </a:xfrm>
                <a:custGeom>
                  <a:avLst/>
                  <a:gdLst>
                    <a:gd name="T0" fmla="*/ 131 w 131"/>
                    <a:gd name="T1" fmla="*/ 67 h 67"/>
                    <a:gd name="T2" fmla="*/ 63 w 131"/>
                    <a:gd name="T3" fmla="*/ 0 h 67"/>
                    <a:gd name="T4" fmla="*/ 55 w 131"/>
                    <a:gd name="T5" fmla="*/ 2 h 67"/>
                    <a:gd name="T6" fmla="*/ 47 w 131"/>
                    <a:gd name="T7" fmla="*/ 4 h 67"/>
                    <a:gd name="T8" fmla="*/ 37 w 131"/>
                    <a:gd name="T9" fmla="*/ 6 h 67"/>
                    <a:gd name="T10" fmla="*/ 28 w 131"/>
                    <a:gd name="T11" fmla="*/ 10 h 67"/>
                    <a:gd name="T12" fmla="*/ 19 w 131"/>
                    <a:gd name="T13" fmla="*/ 13 h 67"/>
                    <a:gd name="T14" fmla="*/ 10 w 131"/>
                    <a:gd name="T15" fmla="*/ 16 h 67"/>
                    <a:gd name="T16" fmla="*/ 4 w 131"/>
                    <a:gd name="T17" fmla="*/ 18 h 67"/>
                    <a:gd name="T18" fmla="*/ 0 w 131"/>
                    <a:gd name="T19" fmla="*/ 19 h 67"/>
                    <a:gd name="T20" fmla="*/ 9 w 131"/>
                    <a:gd name="T21" fmla="*/ 24 h 67"/>
                    <a:gd name="T22" fmla="*/ 24 w 131"/>
                    <a:gd name="T23" fmla="*/ 29 h 67"/>
                    <a:gd name="T24" fmla="*/ 45 w 131"/>
                    <a:gd name="T25" fmla="*/ 37 h 67"/>
                    <a:gd name="T26" fmla="*/ 66 w 131"/>
                    <a:gd name="T27" fmla="*/ 43 h 67"/>
                    <a:gd name="T28" fmla="*/ 86 w 131"/>
                    <a:gd name="T29" fmla="*/ 50 h 67"/>
                    <a:gd name="T30" fmla="*/ 107 w 131"/>
                    <a:gd name="T31" fmla="*/ 57 h 67"/>
                    <a:gd name="T32" fmla="*/ 122 w 131"/>
                    <a:gd name="T33" fmla="*/ 63 h 67"/>
                    <a:gd name="T34" fmla="*/ 131 w 131"/>
                    <a:gd name="T35" fmla="*/ 67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31" h="67">
                      <a:moveTo>
                        <a:pt x="131" y="67"/>
                      </a:moveTo>
                      <a:lnTo>
                        <a:pt x="63" y="0"/>
                      </a:lnTo>
                      <a:lnTo>
                        <a:pt x="55" y="2"/>
                      </a:lnTo>
                      <a:lnTo>
                        <a:pt x="47" y="4"/>
                      </a:lnTo>
                      <a:lnTo>
                        <a:pt x="37" y="6"/>
                      </a:lnTo>
                      <a:lnTo>
                        <a:pt x="28" y="10"/>
                      </a:lnTo>
                      <a:lnTo>
                        <a:pt x="19" y="13"/>
                      </a:lnTo>
                      <a:lnTo>
                        <a:pt x="10" y="16"/>
                      </a:lnTo>
                      <a:lnTo>
                        <a:pt x="4" y="18"/>
                      </a:lnTo>
                      <a:lnTo>
                        <a:pt x="0" y="19"/>
                      </a:lnTo>
                      <a:lnTo>
                        <a:pt x="9" y="24"/>
                      </a:lnTo>
                      <a:lnTo>
                        <a:pt x="24" y="29"/>
                      </a:lnTo>
                      <a:lnTo>
                        <a:pt x="45" y="37"/>
                      </a:lnTo>
                      <a:lnTo>
                        <a:pt x="66" y="43"/>
                      </a:lnTo>
                      <a:lnTo>
                        <a:pt x="86" y="50"/>
                      </a:lnTo>
                      <a:lnTo>
                        <a:pt x="107" y="57"/>
                      </a:lnTo>
                      <a:lnTo>
                        <a:pt x="122" y="63"/>
                      </a:lnTo>
                      <a:lnTo>
                        <a:pt x="131" y="6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40" name="Freeform 68"/>
                <p:cNvSpPr>
                  <a:spLocks/>
                </p:cNvSpPr>
                <p:nvPr/>
              </p:nvSpPr>
              <p:spPr bwMode="auto">
                <a:xfrm>
                  <a:off x="3270" y="2092"/>
                  <a:ext cx="779" cy="472"/>
                </a:xfrm>
                <a:custGeom>
                  <a:avLst/>
                  <a:gdLst>
                    <a:gd name="T0" fmla="*/ 15 w 779"/>
                    <a:gd name="T1" fmla="*/ 369 h 472"/>
                    <a:gd name="T2" fmla="*/ 52 w 779"/>
                    <a:gd name="T3" fmla="*/ 321 h 472"/>
                    <a:gd name="T4" fmla="*/ 98 w 779"/>
                    <a:gd name="T5" fmla="*/ 265 h 472"/>
                    <a:gd name="T6" fmla="*/ 149 w 779"/>
                    <a:gd name="T7" fmla="*/ 207 h 472"/>
                    <a:gd name="T8" fmla="*/ 203 w 779"/>
                    <a:gd name="T9" fmla="*/ 150 h 472"/>
                    <a:gd name="T10" fmla="*/ 259 w 779"/>
                    <a:gd name="T11" fmla="*/ 97 h 472"/>
                    <a:gd name="T12" fmla="*/ 314 w 779"/>
                    <a:gd name="T13" fmla="*/ 50 h 472"/>
                    <a:gd name="T14" fmla="*/ 364 w 779"/>
                    <a:gd name="T15" fmla="*/ 13 h 472"/>
                    <a:gd name="T16" fmla="*/ 405 w 779"/>
                    <a:gd name="T17" fmla="*/ 2 h 472"/>
                    <a:gd name="T18" fmla="*/ 448 w 779"/>
                    <a:gd name="T19" fmla="*/ 10 h 472"/>
                    <a:gd name="T20" fmla="*/ 499 w 779"/>
                    <a:gd name="T21" fmla="*/ 20 h 472"/>
                    <a:gd name="T22" fmla="*/ 556 w 779"/>
                    <a:gd name="T23" fmla="*/ 32 h 472"/>
                    <a:gd name="T24" fmla="*/ 613 w 779"/>
                    <a:gd name="T25" fmla="*/ 45 h 472"/>
                    <a:gd name="T26" fmla="*/ 668 w 779"/>
                    <a:gd name="T27" fmla="*/ 57 h 472"/>
                    <a:gd name="T28" fmla="*/ 717 w 779"/>
                    <a:gd name="T29" fmla="*/ 68 h 472"/>
                    <a:gd name="T30" fmla="*/ 755 w 779"/>
                    <a:gd name="T31" fmla="*/ 76 h 472"/>
                    <a:gd name="T32" fmla="*/ 669 w 779"/>
                    <a:gd name="T33" fmla="*/ 180 h 472"/>
                    <a:gd name="T34" fmla="*/ 697 w 779"/>
                    <a:gd name="T35" fmla="*/ 188 h 472"/>
                    <a:gd name="T36" fmla="*/ 726 w 779"/>
                    <a:gd name="T37" fmla="*/ 197 h 472"/>
                    <a:gd name="T38" fmla="*/ 754 w 779"/>
                    <a:gd name="T39" fmla="*/ 206 h 472"/>
                    <a:gd name="T40" fmla="*/ 779 w 779"/>
                    <a:gd name="T41" fmla="*/ 217 h 472"/>
                    <a:gd name="T42" fmla="*/ 759 w 779"/>
                    <a:gd name="T43" fmla="*/ 240 h 472"/>
                    <a:gd name="T44" fmla="*/ 733 w 779"/>
                    <a:gd name="T45" fmla="*/ 259 h 472"/>
                    <a:gd name="T46" fmla="*/ 698 w 779"/>
                    <a:gd name="T47" fmla="*/ 274 h 472"/>
                    <a:gd name="T48" fmla="*/ 662 w 779"/>
                    <a:gd name="T49" fmla="*/ 287 h 472"/>
                    <a:gd name="T50" fmla="*/ 624 w 779"/>
                    <a:gd name="T51" fmla="*/ 299 h 472"/>
                    <a:gd name="T52" fmla="*/ 589 w 779"/>
                    <a:gd name="T53" fmla="*/ 312 h 472"/>
                    <a:gd name="T54" fmla="*/ 559 w 779"/>
                    <a:gd name="T55" fmla="*/ 326 h 472"/>
                    <a:gd name="T56" fmla="*/ 537 w 779"/>
                    <a:gd name="T57" fmla="*/ 342 h 472"/>
                    <a:gd name="T58" fmla="*/ 517 w 779"/>
                    <a:gd name="T59" fmla="*/ 359 h 472"/>
                    <a:gd name="T60" fmla="*/ 490 w 779"/>
                    <a:gd name="T61" fmla="*/ 378 h 472"/>
                    <a:gd name="T62" fmla="*/ 459 w 779"/>
                    <a:gd name="T63" fmla="*/ 400 h 472"/>
                    <a:gd name="T64" fmla="*/ 427 w 779"/>
                    <a:gd name="T65" fmla="*/ 421 h 472"/>
                    <a:gd name="T66" fmla="*/ 396 w 779"/>
                    <a:gd name="T67" fmla="*/ 440 h 472"/>
                    <a:gd name="T68" fmla="*/ 369 w 779"/>
                    <a:gd name="T69" fmla="*/ 456 h 472"/>
                    <a:gd name="T70" fmla="*/ 350 w 779"/>
                    <a:gd name="T71" fmla="*/ 467 h 472"/>
                    <a:gd name="T72" fmla="*/ 342 w 779"/>
                    <a:gd name="T73" fmla="*/ 472 h 472"/>
                    <a:gd name="T74" fmla="*/ 320 w 779"/>
                    <a:gd name="T75" fmla="*/ 467 h 472"/>
                    <a:gd name="T76" fmla="*/ 284 w 779"/>
                    <a:gd name="T77" fmla="*/ 459 h 472"/>
                    <a:gd name="T78" fmla="*/ 236 w 779"/>
                    <a:gd name="T79" fmla="*/ 448 h 472"/>
                    <a:gd name="T80" fmla="*/ 183 w 779"/>
                    <a:gd name="T81" fmla="*/ 436 h 472"/>
                    <a:gd name="T82" fmla="*/ 128 w 779"/>
                    <a:gd name="T83" fmla="*/ 423 h 472"/>
                    <a:gd name="T84" fmla="*/ 76 w 779"/>
                    <a:gd name="T85" fmla="*/ 410 h 472"/>
                    <a:gd name="T86" fmla="*/ 32 w 779"/>
                    <a:gd name="T87" fmla="*/ 399 h 472"/>
                    <a:gd name="T88" fmla="*/ 0 w 779"/>
                    <a:gd name="T89" fmla="*/ 390 h 4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79" h="472">
                      <a:moveTo>
                        <a:pt x="0" y="390"/>
                      </a:moveTo>
                      <a:lnTo>
                        <a:pt x="15" y="369"/>
                      </a:lnTo>
                      <a:lnTo>
                        <a:pt x="32" y="346"/>
                      </a:lnTo>
                      <a:lnTo>
                        <a:pt x="52" y="321"/>
                      </a:lnTo>
                      <a:lnTo>
                        <a:pt x="75" y="293"/>
                      </a:lnTo>
                      <a:lnTo>
                        <a:pt x="98" y="265"/>
                      </a:lnTo>
                      <a:lnTo>
                        <a:pt x="123" y="237"/>
                      </a:lnTo>
                      <a:lnTo>
                        <a:pt x="149" y="207"/>
                      </a:lnTo>
                      <a:lnTo>
                        <a:pt x="176" y="178"/>
                      </a:lnTo>
                      <a:lnTo>
                        <a:pt x="203" y="150"/>
                      </a:lnTo>
                      <a:lnTo>
                        <a:pt x="231" y="123"/>
                      </a:lnTo>
                      <a:lnTo>
                        <a:pt x="259" y="97"/>
                      </a:lnTo>
                      <a:lnTo>
                        <a:pt x="287" y="72"/>
                      </a:lnTo>
                      <a:lnTo>
                        <a:pt x="314" y="50"/>
                      </a:lnTo>
                      <a:lnTo>
                        <a:pt x="339" y="30"/>
                      </a:lnTo>
                      <a:lnTo>
                        <a:pt x="364" y="13"/>
                      </a:lnTo>
                      <a:lnTo>
                        <a:pt x="388" y="0"/>
                      </a:lnTo>
                      <a:lnTo>
                        <a:pt x="405" y="2"/>
                      </a:lnTo>
                      <a:lnTo>
                        <a:pt x="425" y="6"/>
                      </a:lnTo>
                      <a:lnTo>
                        <a:pt x="448" y="10"/>
                      </a:lnTo>
                      <a:lnTo>
                        <a:pt x="472" y="15"/>
                      </a:lnTo>
                      <a:lnTo>
                        <a:pt x="499" y="20"/>
                      </a:lnTo>
                      <a:lnTo>
                        <a:pt x="527" y="26"/>
                      </a:lnTo>
                      <a:lnTo>
                        <a:pt x="556" y="32"/>
                      </a:lnTo>
                      <a:lnTo>
                        <a:pt x="585" y="39"/>
                      </a:lnTo>
                      <a:lnTo>
                        <a:pt x="613" y="45"/>
                      </a:lnTo>
                      <a:lnTo>
                        <a:pt x="642" y="51"/>
                      </a:lnTo>
                      <a:lnTo>
                        <a:pt x="668" y="57"/>
                      </a:lnTo>
                      <a:lnTo>
                        <a:pt x="693" y="63"/>
                      </a:lnTo>
                      <a:lnTo>
                        <a:pt x="717" y="68"/>
                      </a:lnTo>
                      <a:lnTo>
                        <a:pt x="737" y="73"/>
                      </a:lnTo>
                      <a:lnTo>
                        <a:pt x="755" y="76"/>
                      </a:lnTo>
                      <a:lnTo>
                        <a:pt x="769" y="79"/>
                      </a:lnTo>
                      <a:lnTo>
                        <a:pt x="669" y="180"/>
                      </a:lnTo>
                      <a:lnTo>
                        <a:pt x="683" y="185"/>
                      </a:lnTo>
                      <a:lnTo>
                        <a:pt x="697" y="188"/>
                      </a:lnTo>
                      <a:lnTo>
                        <a:pt x="712" y="192"/>
                      </a:lnTo>
                      <a:lnTo>
                        <a:pt x="726" y="197"/>
                      </a:lnTo>
                      <a:lnTo>
                        <a:pt x="740" y="201"/>
                      </a:lnTo>
                      <a:lnTo>
                        <a:pt x="754" y="206"/>
                      </a:lnTo>
                      <a:lnTo>
                        <a:pt x="767" y="212"/>
                      </a:lnTo>
                      <a:lnTo>
                        <a:pt x="779" y="217"/>
                      </a:lnTo>
                      <a:lnTo>
                        <a:pt x="770" y="229"/>
                      </a:lnTo>
                      <a:lnTo>
                        <a:pt x="759" y="240"/>
                      </a:lnTo>
                      <a:lnTo>
                        <a:pt x="747" y="249"/>
                      </a:lnTo>
                      <a:lnTo>
                        <a:pt x="733" y="259"/>
                      </a:lnTo>
                      <a:lnTo>
                        <a:pt x="715" y="266"/>
                      </a:lnTo>
                      <a:lnTo>
                        <a:pt x="698" y="274"/>
                      </a:lnTo>
                      <a:lnTo>
                        <a:pt x="680" y="280"/>
                      </a:lnTo>
                      <a:lnTo>
                        <a:pt x="662" y="287"/>
                      </a:lnTo>
                      <a:lnTo>
                        <a:pt x="643" y="293"/>
                      </a:lnTo>
                      <a:lnTo>
                        <a:pt x="624" y="299"/>
                      </a:lnTo>
                      <a:lnTo>
                        <a:pt x="606" y="305"/>
                      </a:lnTo>
                      <a:lnTo>
                        <a:pt x="589" y="312"/>
                      </a:lnTo>
                      <a:lnTo>
                        <a:pt x="573" y="318"/>
                      </a:lnTo>
                      <a:lnTo>
                        <a:pt x="559" y="326"/>
                      </a:lnTo>
                      <a:lnTo>
                        <a:pt x="546" y="334"/>
                      </a:lnTo>
                      <a:lnTo>
                        <a:pt x="537" y="342"/>
                      </a:lnTo>
                      <a:lnTo>
                        <a:pt x="528" y="350"/>
                      </a:lnTo>
                      <a:lnTo>
                        <a:pt x="517" y="359"/>
                      </a:lnTo>
                      <a:lnTo>
                        <a:pt x="504" y="368"/>
                      </a:lnTo>
                      <a:lnTo>
                        <a:pt x="490" y="378"/>
                      </a:lnTo>
                      <a:lnTo>
                        <a:pt x="475" y="389"/>
                      </a:lnTo>
                      <a:lnTo>
                        <a:pt x="459" y="400"/>
                      </a:lnTo>
                      <a:lnTo>
                        <a:pt x="443" y="411"/>
                      </a:lnTo>
                      <a:lnTo>
                        <a:pt x="427" y="421"/>
                      </a:lnTo>
                      <a:lnTo>
                        <a:pt x="411" y="430"/>
                      </a:lnTo>
                      <a:lnTo>
                        <a:pt x="396" y="440"/>
                      </a:lnTo>
                      <a:lnTo>
                        <a:pt x="382" y="449"/>
                      </a:lnTo>
                      <a:lnTo>
                        <a:pt x="369" y="456"/>
                      </a:lnTo>
                      <a:lnTo>
                        <a:pt x="359" y="462"/>
                      </a:lnTo>
                      <a:lnTo>
                        <a:pt x="350" y="467"/>
                      </a:lnTo>
                      <a:lnTo>
                        <a:pt x="345" y="471"/>
                      </a:lnTo>
                      <a:lnTo>
                        <a:pt x="342" y="472"/>
                      </a:lnTo>
                      <a:lnTo>
                        <a:pt x="333" y="470"/>
                      </a:lnTo>
                      <a:lnTo>
                        <a:pt x="320" y="467"/>
                      </a:lnTo>
                      <a:lnTo>
                        <a:pt x="304" y="463"/>
                      </a:lnTo>
                      <a:lnTo>
                        <a:pt x="284" y="459"/>
                      </a:lnTo>
                      <a:lnTo>
                        <a:pt x="261" y="454"/>
                      </a:lnTo>
                      <a:lnTo>
                        <a:pt x="236" y="448"/>
                      </a:lnTo>
                      <a:lnTo>
                        <a:pt x="211" y="442"/>
                      </a:lnTo>
                      <a:lnTo>
                        <a:pt x="183" y="436"/>
                      </a:lnTo>
                      <a:lnTo>
                        <a:pt x="155" y="429"/>
                      </a:lnTo>
                      <a:lnTo>
                        <a:pt x="128" y="423"/>
                      </a:lnTo>
                      <a:lnTo>
                        <a:pt x="101" y="416"/>
                      </a:lnTo>
                      <a:lnTo>
                        <a:pt x="76" y="410"/>
                      </a:lnTo>
                      <a:lnTo>
                        <a:pt x="52" y="404"/>
                      </a:lnTo>
                      <a:lnTo>
                        <a:pt x="32" y="399"/>
                      </a:lnTo>
                      <a:lnTo>
                        <a:pt x="14" y="395"/>
                      </a:lnTo>
                      <a:lnTo>
                        <a:pt x="0" y="3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41" name="Freeform 69"/>
                <p:cNvSpPr>
                  <a:spLocks/>
                </p:cNvSpPr>
                <p:nvPr/>
              </p:nvSpPr>
              <p:spPr bwMode="auto">
                <a:xfrm>
                  <a:off x="3317" y="2132"/>
                  <a:ext cx="648" cy="409"/>
                </a:xfrm>
                <a:custGeom>
                  <a:avLst/>
                  <a:gdLst>
                    <a:gd name="T0" fmla="*/ 0 w 648"/>
                    <a:gd name="T1" fmla="*/ 334 h 409"/>
                    <a:gd name="T2" fmla="*/ 8 w 648"/>
                    <a:gd name="T3" fmla="*/ 322 h 409"/>
                    <a:gd name="T4" fmla="*/ 21 w 648"/>
                    <a:gd name="T5" fmla="*/ 307 h 409"/>
                    <a:gd name="T6" fmla="*/ 37 w 648"/>
                    <a:gd name="T7" fmla="*/ 289 h 409"/>
                    <a:gd name="T8" fmla="*/ 56 w 648"/>
                    <a:gd name="T9" fmla="*/ 268 h 409"/>
                    <a:gd name="T10" fmla="*/ 77 w 648"/>
                    <a:gd name="T11" fmla="*/ 245 h 409"/>
                    <a:gd name="T12" fmla="*/ 99 w 648"/>
                    <a:gd name="T13" fmla="*/ 220 h 409"/>
                    <a:gd name="T14" fmla="*/ 124 w 648"/>
                    <a:gd name="T15" fmla="*/ 194 h 409"/>
                    <a:gd name="T16" fmla="*/ 151 w 648"/>
                    <a:gd name="T17" fmla="*/ 166 h 409"/>
                    <a:gd name="T18" fmla="*/ 178 w 648"/>
                    <a:gd name="T19" fmla="*/ 140 h 409"/>
                    <a:gd name="T20" fmla="*/ 204 w 648"/>
                    <a:gd name="T21" fmla="*/ 114 h 409"/>
                    <a:gd name="T22" fmla="*/ 232 w 648"/>
                    <a:gd name="T23" fmla="*/ 89 h 409"/>
                    <a:gd name="T24" fmla="*/ 259 w 648"/>
                    <a:gd name="T25" fmla="*/ 66 h 409"/>
                    <a:gd name="T26" fmla="*/ 285 w 648"/>
                    <a:gd name="T27" fmla="*/ 45 h 409"/>
                    <a:gd name="T28" fmla="*/ 311 w 648"/>
                    <a:gd name="T29" fmla="*/ 27 h 409"/>
                    <a:gd name="T30" fmla="*/ 334 w 648"/>
                    <a:gd name="T31" fmla="*/ 12 h 409"/>
                    <a:gd name="T32" fmla="*/ 356 w 648"/>
                    <a:gd name="T33" fmla="*/ 0 h 409"/>
                    <a:gd name="T34" fmla="*/ 648 w 648"/>
                    <a:gd name="T35" fmla="*/ 58 h 409"/>
                    <a:gd name="T36" fmla="*/ 635 w 648"/>
                    <a:gd name="T37" fmla="*/ 68 h 409"/>
                    <a:gd name="T38" fmla="*/ 619 w 648"/>
                    <a:gd name="T39" fmla="*/ 83 h 409"/>
                    <a:gd name="T40" fmla="*/ 600 w 648"/>
                    <a:gd name="T41" fmla="*/ 99 h 409"/>
                    <a:gd name="T42" fmla="*/ 578 w 648"/>
                    <a:gd name="T43" fmla="*/ 117 h 409"/>
                    <a:gd name="T44" fmla="*/ 554 w 648"/>
                    <a:gd name="T45" fmla="*/ 137 h 409"/>
                    <a:gd name="T46" fmla="*/ 527 w 648"/>
                    <a:gd name="T47" fmla="*/ 160 h 409"/>
                    <a:gd name="T48" fmla="*/ 500 w 648"/>
                    <a:gd name="T49" fmla="*/ 183 h 409"/>
                    <a:gd name="T50" fmla="*/ 472 w 648"/>
                    <a:gd name="T51" fmla="*/ 208 h 409"/>
                    <a:gd name="T52" fmla="*/ 445 w 648"/>
                    <a:gd name="T53" fmla="*/ 233 h 409"/>
                    <a:gd name="T54" fmla="*/ 418 w 648"/>
                    <a:gd name="T55" fmla="*/ 259 h 409"/>
                    <a:gd name="T56" fmla="*/ 391 w 648"/>
                    <a:gd name="T57" fmla="*/ 285 h 409"/>
                    <a:gd name="T58" fmla="*/ 366 w 648"/>
                    <a:gd name="T59" fmla="*/ 311 h 409"/>
                    <a:gd name="T60" fmla="*/ 344 w 648"/>
                    <a:gd name="T61" fmla="*/ 337 h 409"/>
                    <a:gd name="T62" fmla="*/ 325 w 648"/>
                    <a:gd name="T63" fmla="*/ 362 h 409"/>
                    <a:gd name="T64" fmla="*/ 307 w 648"/>
                    <a:gd name="T65" fmla="*/ 386 h 409"/>
                    <a:gd name="T66" fmla="*/ 295 w 648"/>
                    <a:gd name="T67" fmla="*/ 409 h 409"/>
                    <a:gd name="T68" fmla="*/ 282 w 648"/>
                    <a:gd name="T69" fmla="*/ 403 h 409"/>
                    <a:gd name="T70" fmla="*/ 266 w 648"/>
                    <a:gd name="T71" fmla="*/ 397 h 409"/>
                    <a:gd name="T72" fmla="*/ 247 w 648"/>
                    <a:gd name="T73" fmla="*/ 391 h 409"/>
                    <a:gd name="T74" fmla="*/ 228 w 648"/>
                    <a:gd name="T75" fmla="*/ 386 h 409"/>
                    <a:gd name="T76" fmla="*/ 207 w 648"/>
                    <a:gd name="T77" fmla="*/ 381 h 409"/>
                    <a:gd name="T78" fmla="*/ 184 w 648"/>
                    <a:gd name="T79" fmla="*/ 375 h 409"/>
                    <a:gd name="T80" fmla="*/ 162 w 648"/>
                    <a:gd name="T81" fmla="*/ 370 h 409"/>
                    <a:gd name="T82" fmla="*/ 138 w 648"/>
                    <a:gd name="T83" fmla="*/ 365 h 409"/>
                    <a:gd name="T84" fmla="*/ 116 w 648"/>
                    <a:gd name="T85" fmla="*/ 361 h 409"/>
                    <a:gd name="T86" fmla="*/ 94 w 648"/>
                    <a:gd name="T87" fmla="*/ 356 h 409"/>
                    <a:gd name="T88" fmla="*/ 73 w 648"/>
                    <a:gd name="T89" fmla="*/ 351 h 409"/>
                    <a:gd name="T90" fmla="*/ 53 w 648"/>
                    <a:gd name="T91" fmla="*/ 348 h 409"/>
                    <a:gd name="T92" fmla="*/ 36 w 648"/>
                    <a:gd name="T93" fmla="*/ 344 h 409"/>
                    <a:gd name="T94" fmla="*/ 21 w 648"/>
                    <a:gd name="T95" fmla="*/ 340 h 409"/>
                    <a:gd name="T96" fmla="*/ 8 w 648"/>
                    <a:gd name="T97" fmla="*/ 337 h 409"/>
                    <a:gd name="T98" fmla="*/ 0 w 648"/>
                    <a:gd name="T99" fmla="*/ 334 h 4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648" h="409">
                      <a:moveTo>
                        <a:pt x="0" y="334"/>
                      </a:moveTo>
                      <a:lnTo>
                        <a:pt x="8" y="322"/>
                      </a:lnTo>
                      <a:lnTo>
                        <a:pt x="21" y="307"/>
                      </a:lnTo>
                      <a:lnTo>
                        <a:pt x="37" y="289"/>
                      </a:lnTo>
                      <a:lnTo>
                        <a:pt x="56" y="268"/>
                      </a:lnTo>
                      <a:lnTo>
                        <a:pt x="77" y="245"/>
                      </a:lnTo>
                      <a:lnTo>
                        <a:pt x="99" y="220"/>
                      </a:lnTo>
                      <a:lnTo>
                        <a:pt x="124" y="194"/>
                      </a:lnTo>
                      <a:lnTo>
                        <a:pt x="151" y="166"/>
                      </a:lnTo>
                      <a:lnTo>
                        <a:pt x="178" y="140"/>
                      </a:lnTo>
                      <a:lnTo>
                        <a:pt x="204" y="114"/>
                      </a:lnTo>
                      <a:lnTo>
                        <a:pt x="232" y="89"/>
                      </a:lnTo>
                      <a:lnTo>
                        <a:pt x="259" y="66"/>
                      </a:lnTo>
                      <a:lnTo>
                        <a:pt x="285" y="45"/>
                      </a:lnTo>
                      <a:lnTo>
                        <a:pt x="311" y="27"/>
                      </a:lnTo>
                      <a:lnTo>
                        <a:pt x="334" y="12"/>
                      </a:lnTo>
                      <a:lnTo>
                        <a:pt x="356" y="0"/>
                      </a:lnTo>
                      <a:lnTo>
                        <a:pt x="648" y="58"/>
                      </a:lnTo>
                      <a:lnTo>
                        <a:pt x="635" y="68"/>
                      </a:lnTo>
                      <a:lnTo>
                        <a:pt x="619" y="83"/>
                      </a:lnTo>
                      <a:lnTo>
                        <a:pt x="600" y="99"/>
                      </a:lnTo>
                      <a:lnTo>
                        <a:pt x="578" y="117"/>
                      </a:lnTo>
                      <a:lnTo>
                        <a:pt x="554" y="137"/>
                      </a:lnTo>
                      <a:lnTo>
                        <a:pt x="527" y="160"/>
                      </a:lnTo>
                      <a:lnTo>
                        <a:pt x="500" y="183"/>
                      </a:lnTo>
                      <a:lnTo>
                        <a:pt x="472" y="208"/>
                      </a:lnTo>
                      <a:lnTo>
                        <a:pt x="445" y="233"/>
                      </a:lnTo>
                      <a:lnTo>
                        <a:pt x="418" y="259"/>
                      </a:lnTo>
                      <a:lnTo>
                        <a:pt x="391" y="285"/>
                      </a:lnTo>
                      <a:lnTo>
                        <a:pt x="366" y="311"/>
                      </a:lnTo>
                      <a:lnTo>
                        <a:pt x="344" y="337"/>
                      </a:lnTo>
                      <a:lnTo>
                        <a:pt x="325" y="362"/>
                      </a:lnTo>
                      <a:lnTo>
                        <a:pt x="307" y="386"/>
                      </a:lnTo>
                      <a:lnTo>
                        <a:pt x="295" y="409"/>
                      </a:lnTo>
                      <a:lnTo>
                        <a:pt x="282" y="403"/>
                      </a:lnTo>
                      <a:lnTo>
                        <a:pt x="266" y="397"/>
                      </a:lnTo>
                      <a:lnTo>
                        <a:pt x="247" y="391"/>
                      </a:lnTo>
                      <a:lnTo>
                        <a:pt x="228" y="386"/>
                      </a:lnTo>
                      <a:lnTo>
                        <a:pt x="207" y="381"/>
                      </a:lnTo>
                      <a:lnTo>
                        <a:pt x="184" y="375"/>
                      </a:lnTo>
                      <a:lnTo>
                        <a:pt x="162" y="370"/>
                      </a:lnTo>
                      <a:lnTo>
                        <a:pt x="138" y="365"/>
                      </a:lnTo>
                      <a:lnTo>
                        <a:pt x="116" y="361"/>
                      </a:lnTo>
                      <a:lnTo>
                        <a:pt x="94" y="356"/>
                      </a:lnTo>
                      <a:lnTo>
                        <a:pt x="73" y="351"/>
                      </a:lnTo>
                      <a:lnTo>
                        <a:pt x="53" y="348"/>
                      </a:lnTo>
                      <a:lnTo>
                        <a:pt x="36" y="344"/>
                      </a:lnTo>
                      <a:lnTo>
                        <a:pt x="21" y="340"/>
                      </a:lnTo>
                      <a:lnTo>
                        <a:pt x="8" y="337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42" name="Freeform 70"/>
                <p:cNvSpPr>
                  <a:spLocks/>
                </p:cNvSpPr>
                <p:nvPr/>
              </p:nvSpPr>
              <p:spPr bwMode="auto">
                <a:xfrm>
                  <a:off x="3838" y="2298"/>
                  <a:ext cx="146" cy="75"/>
                </a:xfrm>
                <a:custGeom>
                  <a:avLst/>
                  <a:gdLst>
                    <a:gd name="T0" fmla="*/ 0 w 146"/>
                    <a:gd name="T1" fmla="*/ 75 h 75"/>
                    <a:gd name="T2" fmla="*/ 76 w 146"/>
                    <a:gd name="T3" fmla="*/ 0 h 75"/>
                    <a:gd name="T4" fmla="*/ 84 w 146"/>
                    <a:gd name="T5" fmla="*/ 3 h 75"/>
                    <a:gd name="T6" fmla="*/ 94 w 146"/>
                    <a:gd name="T7" fmla="*/ 5 h 75"/>
                    <a:gd name="T8" fmla="*/ 105 w 146"/>
                    <a:gd name="T9" fmla="*/ 8 h 75"/>
                    <a:gd name="T10" fmla="*/ 114 w 146"/>
                    <a:gd name="T11" fmla="*/ 11 h 75"/>
                    <a:gd name="T12" fmla="*/ 125 w 146"/>
                    <a:gd name="T13" fmla="*/ 15 h 75"/>
                    <a:gd name="T14" fmla="*/ 134 w 146"/>
                    <a:gd name="T15" fmla="*/ 18 h 75"/>
                    <a:gd name="T16" fmla="*/ 141 w 146"/>
                    <a:gd name="T17" fmla="*/ 20 h 75"/>
                    <a:gd name="T18" fmla="*/ 146 w 146"/>
                    <a:gd name="T19" fmla="*/ 22 h 75"/>
                    <a:gd name="T20" fmla="*/ 136 w 146"/>
                    <a:gd name="T21" fmla="*/ 28 h 75"/>
                    <a:gd name="T22" fmla="*/ 117 w 146"/>
                    <a:gd name="T23" fmla="*/ 33 h 75"/>
                    <a:gd name="T24" fmla="*/ 96 w 146"/>
                    <a:gd name="T25" fmla="*/ 41 h 75"/>
                    <a:gd name="T26" fmla="*/ 72 w 146"/>
                    <a:gd name="T27" fmla="*/ 48 h 75"/>
                    <a:gd name="T28" fmla="*/ 49 w 146"/>
                    <a:gd name="T29" fmla="*/ 57 h 75"/>
                    <a:gd name="T30" fmla="*/ 27 w 146"/>
                    <a:gd name="T31" fmla="*/ 65 h 75"/>
                    <a:gd name="T32" fmla="*/ 10 w 146"/>
                    <a:gd name="T33" fmla="*/ 70 h 75"/>
                    <a:gd name="T34" fmla="*/ 0 w 146"/>
                    <a:gd name="T35" fmla="*/ 75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6" h="75">
                      <a:moveTo>
                        <a:pt x="0" y="75"/>
                      </a:moveTo>
                      <a:lnTo>
                        <a:pt x="76" y="0"/>
                      </a:lnTo>
                      <a:lnTo>
                        <a:pt x="84" y="3"/>
                      </a:lnTo>
                      <a:lnTo>
                        <a:pt x="94" y="5"/>
                      </a:lnTo>
                      <a:lnTo>
                        <a:pt x="105" y="8"/>
                      </a:lnTo>
                      <a:lnTo>
                        <a:pt x="114" y="11"/>
                      </a:lnTo>
                      <a:lnTo>
                        <a:pt x="125" y="15"/>
                      </a:lnTo>
                      <a:lnTo>
                        <a:pt x="134" y="18"/>
                      </a:lnTo>
                      <a:lnTo>
                        <a:pt x="141" y="20"/>
                      </a:lnTo>
                      <a:lnTo>
                        <a:pt x="146" y="22"/>
                      </a:lnTo>
                      <a:lnTo>
                        <a:pt x="136" y="28"/>
                      </a:lnTo>
                      <a:lnTo>
                        <a:pt x="117" y="33"/>
                      </a:lnTo>
                      <a:lnTo>
                        <a:pt x="96" y="41"/>
                      </a:lnTo>
                      <a:lnTo>
                        <a:pt x="72" y="48"/>
                      </a:lnTo>
                      <a:lnTo>
                        <a:pt x="49" y="57"/>
                      </a:lnTo>
                      <a:lnTo>
                        <a:pt x="27" y="65"/>
                      </a:lnTo>
                      <a:lnTo>
                        <a:pt x="10" y="70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643143" name="Group 71"/>
              <p:cNvGrpSpPr>
                <a:grpSpLocks/>
              </p:cNvGrpSpPr>
              <p:nvPr/>
            </p:nvGrpSpPr>
            <p:grpSpPr bwMode="auto">
              <a:xfrm>
                <a:off x="624" y="1824"/>
                <a:ext cx="1083" cy="668"/>
                <a:chOff x="3045" y="1896"/>
                <a:chExt cx="1083" cy="668"/>
              </a:xfrm>
            </p:grpSpPr>
            <p:sp>
              <p:nvSpPr>
                <p:cNvPr id="643144" name="Freeform 72"/>
                <p:cNvSpPr>
                  <a:spLocks/>
                </p:cNvSpPr>
                <p:nvPr/>
              </p:nvSpPr>
              <p:spPr bwMode="auto">
                <a:xfrm>
                  <a:off x="3390" y="1896"/>
                  <a:ext cx="738" cy="587"/>
                </a:xfrm>
                <a:custGeom>
                  <a:avLst/>
                  <a:gdLst>
                    <a:gd name="T0" fmla="*/ 9 w 738"/>
                    <a:gd name="T1" fmla="*/ 489 h 587"/>
                    <a:gd name="T2" fmla="*/ 36 w 738"/>
                    <a:gd name="T3" fmla="*/ 431 h 587"/>
                    <a:gd name="T4" fmla="*/ 69 w 738"/>
                    <a:gd name="T5" fmla="*/ 362 h 587"/>
                    <a:gd name="T6" fmla="*/ 109 w 738"/>
                    <a:gd name="T7" fmla="*/ 288 h 587"/>
                    <a:gd name="T8" fmla="*/ 151 w 738"/>
                    <a:gd name="T9" fmla="*/ 213 h 587"/>
                    <a:gd name="T10" fmla="*/ 196 w 738"/>
                    <a:gd name="T11" fmla="*/ 142 h 587"/>
                    <a:gd name="T12" fmla="*/ 240 w 738"/>
                    <a:gd name="T13" fmla="*/ 80 h 587"/>
                    <a:gd name="T14" fmla="*/ 283 w 738"/>
                    <a:gd name="T15" fmla="*/ 30 h 587"/>
                    <a:gd name="T16" fmla="*/ 320 w 738"/>
                    <a:gd name="T17" fmla="*/ 11 h 587"/>
                    <a:gd name="T18" fmla="*/ 364 w 738"/>
                    <a:gd name="T19" fmla="*/ 8 h 587"/>
                    <a:gd name="T20" fmla="*/ 417 w 738"/>
                    <a:gd name="T21" fmla="*/ 5 h 587"/>
                    <a:gd name="T22" fmla="*/ 474 w 738"/>
                    <a:gd name="T23" fmla="*/ 4 h 587"/>
                    <a:gd name="T24" fmla="*/ 534 w 738"/>
                    <a:gd name="T25" fmla="*/ 3 h 587"/>
                    <a:gd name="T26" fmla="*/ 591 w 738"/>
                    <a:gd name="T27" fmla="*/ 2 h 587"/>
                    <a:gd name="T28" fmla="*/ 642 w 738"/>
                    <a:gd name="T29" fmla="*/ 1 h 587"/>
                    <a:gd name="T30" fmla="*/ 681 w 738"/>
                    <a:gd name="T31" fmla="*/ 0 h 587"/>
                    <a:gd name="T32" fmla="*/ 621 w 738"/>
                    <a:gd name="T33" fmla="*/ 122 h 587"/>
                    <a:gd name="T34" fmla="*/ 651 w 738"/>
                    <a:gd name="T35" fmla="*/ 123 h 587"/>
                    <a:gd name="T36" fmla="*/ 681 w 738"/>
                    <a:gd name="T37" fmla="*/ 125 h 587"/>
                    <a:gd name="T38" fmla="*/ 710 w 738"/>
                    <a:gd name="T39" fmla="*/ 127 h 587"/>
                    <a:gd name="T40" fmla="*/ 738 w 738"/>
                    <a:gd name="T41" fmla="*/ 133 h 587"/>
                    <a:gd name="T42" fmla="*/ 724 w 738"/>
                    <a:gd name="T43" fmla="*/ 159 h 587"/>
                    <a:gd name="T44" fmla="*/ 700 w 738"/>
                    <a:gd name="T45" fmla="*/ 184 h 587"/>
                    <a:gd name="T46" fmla="*/ 672 w 738"/>
                    <a:gd name="T47" fmla="*/ 207 h 587"/>
                    <a:gd name="T48" fmla="*/ 637 w 738"/>
                    <a:gd name="T49" fmla="*/ 228 h 587"/>
                    <a:gd name="T50" fmla="*/ 604 w 738"/>
                    <a:gd name="T51" fmla="*/ 249 h 587"/>
                    <a:gd name="T52" fmla="*/ 572 w 738"/>
                    <a:gd name="T53" fmla="*/ 270 h 587"/>
                    <a:gd name="T54" fmla="*/ 545 w 738"/>
                    <a:gd name="T55" fmla="*/ 290 h 587"/>
                    <a:gd name="T56" fmla="*/ 527 w 738"/>
                    <a:gd name="T57" fmla="*/ 312 h 587"/>
                    <a:gd name="T58" fmla="*/ 499 w 738"/>
                    <a:gd name="T59" fmla="*/ 361 h 587"/>
                    <a:gd name="T60" fmla="*/ 463 w 738"/>
                    <a:gd name="T61" fmla="*/ 430 h 587"/>
                    <a:gd name="T62" fmla="*/ 428 w 738"/>
                    <a:gd name="T63" fmla="*/ 508 h 587"/>
                    <a:gd name="T64" fmla="*/ 405 w 738"/>
                    <a:gd name="T65" fmla="*/ 587 h 587"/>
                    <a:gd name="T66" fmla="*/ 364 w 738"/>
                    <a:gd name="T67" fmla="*/ 580 h 587"/>
                    <a:gd name="T68" fmla="*/ 313 w 738"/>
                    <a:gd name="T69" fmla="*/ 569 h 587"/>
                    <a:gd name="T70" fmla="*/ 255 w 738"/>
                    <a:gd name="T71" fmla="*/ 558 h 587"/>
                    <a:gd name="T72" fmla="*/ 194 w 738"/>
                    <a:gd name="T73" fmla="*/ 546 h 587"/>
                    <a:gd name="T74" fmla="*/ 134 w 738"/>
                    <a:gd name="T75" fmla="*/ 534 h 587"/>
                    <a:gd name="T76" fmla="*/ 79 w 738"/>
                    <a:gd name="T77" fmla="*/ 524 h 587"/>
                    <a:gd name="T78" fmla="*/ 33 w 738"/>
                    <a:gd name="T79" fmla="*/ 518 h 587"/>
                    <a:gd name="T80" fmla="*/ 0 w 738"/>
                    <a:gd name="T81" fmla="*/ 514 h 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38" h="587">
                      <a:moveTo>
                        <a:pt x="0" y="514"/>
                      </a:moveTo>
                      <a:lnTo>
                        <a:pt x="9" y="489"/>
                      </a:lnTo>
                      <a:lnTo>
                        <a:pt x="22" y="461"/>
                      </a:lnTo>
                      <a:lnTo>
                        <a:pt x="36" y="431"/>
                      </a:lnTo>
                      <a:lnTo>
                        <a:pt x="52" y="397"/>
                      </a:lnTo>
                      <a:lnTo>
                        <a:pt x="69" y="362"/>
                      </a:lnTo>
                      <a:lnTo>
                        <a:pt x="89" y="325"/>
                      </a:lnTo>
                      <a:lnTo>
                        <a:pt x="109" y="288"/>
                      </a:lnTo>
                      <a:lnTo>
                        <a:pt x="129" y="250"/>
                      </a:lnTo>
                      <a:lnTo>
                        <a:pt x="151" y="213"/>
                      </a:lnTo>
                      <a:lnTo>
                        <a:pt x="173" y="177"/>
                      </a:lnTo>
                      <a:lnTo>
                        <a:pt x="196" y="142"/>
                      </a:lnTo>
                      <a:lnTo>
                        <a:pt x="218" y="111"/>
                      </a:lnTo>
                      <a:lnTo>
                        <a:pt x="240" y="80"/>
                      </a:lnTo>
                      <a:lnTo>
                        <a:pt x="262" y="54"/>
                      </a:lnTo>
                      <a:lnTo>
                        <a:pt x="283" y="30"/>
                      </a:lnTo>
                      <a:lnTo>
                        <a:pt x="303" y="12"/>
                      </a:lnTo>
                      <a:lnTo>
                        <a:pt x="320" y="11"/>
                      </a:lnTo>
                      <a:lnTo>
                        <a:pt x="340" y="9"/>
                      </a:lnTo>
                      <a:lnTo>
                        <a:pt x="364" y="8"/>
                      </a:lnTo>
                      <a:lnTo>
                        <a:pt x="390" y="7"/>
                      </a:lnTo>
                      <a:lnTo>
                        <a:pt x="417" y="5"/>
                      </a:lnTo>
                      <a:lnTo>
                        <a:pt x="445" y="5"/>
                      </a:lnTo>
                      <a:lnTo>
                        <a:pt x="474" y="4"/>
                      </a:lnTo>
                      <a:lnTo>
                        <a:pt x="504" y="3"/>
                      </a:lnTo>
                      <a:lnTo>
                        <a:pt x="534" y="3"/>
                      </a:lnTo>
                      <a:lnTo>
                        <a:pt x="563" y="2"/>
                      </a:lnTo>
                      <a:lnTo>
                        <a:pt x="591" y="2"/>
                      </a:lnTo>
                      <a:lnTo>
                        <a:pt x="617" y="1"/>
                      </a:lnTo>
                      <a:lnTo>
                        <a:pt x="642" y="1"/>
                      </a:lnTo>
                      <a:lnTo>
                        <a:pt x="663" y="1"/>
                      </a:lnTo>
                      <a:lnTo>
                        <a:pt x="681" y="0"/>
                      </a:lnTo>
                      <a:lnTo>
                        <a:pt x="695" y="0"/>
                      </a:lnTo>
                      <a:lnTo>
                        <a:pt x="621" y="122"/>
                      </a:lnTo>
                      <a:lnTo>
                        <a:pt x="636" y="123"/>
                      </a:lnTo>
                      <a:lnTo>
                        <a:pt x="651" y="123"/>
                      </a:lnTo>
                      <a:lnTo>
                        <a:pt x="666" y="124"/>
                      </a:lnTo>
                      <a:lnTo>
                        <a:pt x="681" y="125"/>
                      </a:lnTo>
                      <a:lnTo>
                        <a:pt x="696" y="126"/>
                      </a:lnTo>
                      <a:lnTo>
                        <a:pt x="710" y="127"/>
                      </a:lnTo>
                      <a:lnTo>
                        <a:pt x="724" y="129"/>
                      </a:lnTo>
                      <a:lnTo>
                        <a:pt x="738" y="133"/>
                      </a:lnTo>
                      <a:lnTo>
                        <a:pt x="733" y="146"/>
                      </a:lnTo>
                      <a:lnTo>
                        <a:pt x="724" y="159"/>
                      </a:lnTo>
                      <a:lnTo>
                        <a:pt x="713" y="172"/>
                      </a:lnTo>
                      <a:lnTo>
                        <a:pt x="700" y="184"/>
                      </a:lnTo>
                      <a:lnTo>
                        <a:pt x="687" y="196"/>
                      </a:lnTo>
                      <a:lnTo>
                        <a:pt x="672" y="207"/>
                      </a:lnTo>
                      <a:lnTo>
                        <a:pt x="654" y="217"/>
                      </a:lnTo>
                      <a:lnTo>
                        <a:pt x="637" y="228"/>
                      </a:lnTo>
                      <a:lnTo>
                        <a:pt x="620" y="239"/>
                      </a:lnTo>
                      <a:lnTo>
                        <a:pt x="604" y="249"/>
                      </a:lnTo>
                      <a:lnTo>
                        <a:pt x="587" y="260"/>
                      </a:lnTo>
                      <a:lnTo>
                        <a:pt x="572" y="270"/>
                      </a:lnTo>
                      <a:lnTo>
                        <a:pt x="558" y="281"/>
                      </a:lnTo>
                      <a:lnTo>
                        <a:pt x="545" y="290"/>
                      </a:lnTo>
                      <a:lnTo>
                        <a:pt x="534" y="301"/>
                      </a:lnTo>
                      <a:lnTo>
                        <a:pt x="527" y="312"/>
                      </a:lnTo>
                      <a:lnTo>
                        <a:pt x="514" y="334"/>
                      </a:lnTo>
                      <a:lnTo>
                        <a:pt x="499" y="361"/>
                      </a:lnTo>
                      <a:lnTo>
                        <a:pt x="481" y="394"/>
                      </a:lnTo>
                      <a:lnTo>
                        <a:pt x="463" y="430"/>
                      </a:lnTo>
                      <a:lnTo>
                        <a:pt x="445" y="469"/>
                      </a:lnTo>
                      <a:lnTo>
                        <a:pt x="428" y="508"/>
                      </a:lnTo>
                      <a:lnTo>
                        <a:pt x="415" y="548"/>
                      </a:lnTo>
                      <a:lnTo>
                        <a:pt x="405" y="587"/>
                      </a:lnTo>
                      <a:lnTo>
                        <a:pt x="385" y="584"/>
                      </a:lnTo>
                      <a:lnTo>
                        <a:pt x="364" y="580"/>
                      </a:lnTo>
                      <a:lnTo>
                        <a:pt x="339" y="574"/>
                      </a:lnTo>
                      <a:lnTo>
                        <a:pt x="313" y="569"/>
                      </a:lnTo>
                      <a:lnTo>
                        <a:pt x="285" y="563"/>
                      </a:lnTo>
                      <a:lnTo>
                        <a:pt x="255" y="558"/>
                      </a:lnTo>
                      <a:lnTo>
                        <a:pt x="225" y="551"/>
                      </a:lnTo>
                      <a:lnTo>
                        <a:pt x="194" y="546"/>
                      </a:lnTo>
                      <a:lnTo>
                        <a:pt x="164" y="539"/>
                      </a:lnTo>
                      <a:lnTo>
                        <a:pt x="134" y="534"/>
                      </a:lnTo>
                      <a:lnTo>
                        <a:pt x="106" y="529"/>
                      </a:lnTo>
                      <a:lnTo>
                        <a:pt x="79" y="524"/>
                      </a:lnTo>
                      <a:lnTo>
                        <a:pt x="54" y="521"/>
                      </a:lnTo>
                      <a:lnTo>
                        <a:pt x="33" y="518"/>
                      </a:lnTo>
                      <a:lnTo>
                        <a:pt x="15" y="515"/>
                      </a:lnTo>
                      <a:lnTo>
                        <a:pt x="0" y="5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45" name="Freeform 73"/>
                <p:cNvSpPr>
                  <a:spLocks/>
                </p:cNvSpPr>
                <p:nvPr/>
              </p:nvSpPr>
              <p:spPr bwMode="auto">
                <a:xfrm>
                  <a:off x="3439" y="1935"/>
                  <a:ext cx="574" cy="509"/>
                </a:xfrm>
                <a:custGeom>
                  <a:avLst/>
                  <a:gdLst>
                    <a:gd name="T0" fmla="*/ 0 w 574"/>
                    <a:gd name="T1" fmla="*/ 444 h 509"/>
                    <a:gd name="T2" fmla="*/ 6 w 574"/>
                    <a:gd name="T3" fmla="*/ 430 h 509"/>
                    <a:gd name="T4" fmla="*/ 15 w 574"/>
                    <a:gd name="T5" fmla="*/ 411 h 509"/>
                    <a:gd name="T6" fmla="*/ 26 w 574"/>
                    <a:gd name="T7" fmla="*/ 388 h 509"/>
                    <a:gd name="T8" fmla="*/ 40 w 574"/>
                    <a:gd name="T9" fmla="*/ 362 h 509"/>
                    <a:gd name="T10" fmla="*/ 55 w 574"/>
                    <a:gd name="T11" fmla="*/ 333 h 509"/>
                    <a:gd name="T12" fmla="*/ 72 w 574"/>
                    <a:gd name="T13" fmla="*/ 301 h 509"/>
                    <a:gd name="T14" fmla="*/ 90 w 574"/>
                    <a:gd name="T15" fmla="*/ 268 h 509"/>
                    <a:gd name="T16" fmla="*/ 109 w 574"/>
                    <a:gd name="T17" fmla="*/ 234 h 509"/>
                    <a:gd name="T18" fmla="*/ 130 w 574"/>
                    <a:gd name="T19" fmla="*/ 200 h 509"/>
                    <a:gd name="T20" fmla="*/ 151 w 574"/>
                    <a:gd name="T21" fmla="*/ 167 h 509"/>
                    <a:gd name="T22" fmla="*/ 173 w 574"/>
                    <a:gd name="T23" fmla="*/ 134 h 509"/>
                    <a:gd name="T24" fmla="*/ 193 w 574"/>
                    <a:gd name="T25" fmla="*/ 103 h 509"/>
                    <a:gd name="T26" fmla="*/ 214 w 574"/>
                    <a:gd name="T27" fmla="*/ 75 h 509"/>
                    <a:gd name="T28" fmla="*/ 235 w 574"/>
                    <a:gd name="T29" fmla="*/ 50 h 509"/>
                    <a:gd name="T30" fmla="*/ 255 w 574"/>
                    <a:gd name="T31" fmla="*/ 28 h 509"/>
                    <a:gd name="T32" fmla="*/ 273 w 574"/>
                    <a:gd name="T33" fmla="*/ 12 h 509"/>
                    <a:gd name="T34" fmla="*/ 574 w 574"/>
                    <a:gd name="T35" fmla="*/ 0 h 509"/>
                    <a:gd name="T36" fmla="*/ 565 w 574"/>
                    <a:gd name="T37" fmla="*/ 14 h 509"/>
                    <a:gd name="T38" fmla="*/ 553 w 574"/>
                    <a:gd name="T39" fmla="*/ 35 h 509"/>
                    <a:gd name="T40" fmla="*/ 539 w 574"/>
                    <a:gd name="T41" fmla="*/ 59 h 509"/>
                    <a:gd name="T42" fmla="*/ 523 w 574"/>
                    <a:gd name="T43" fmla="*/ 87 h 509"/>
                    <a:gd name="T44" fmla="*/ 506 w 574"/>
                    <a:gd name="T45" fmla="*/ 120 h 509"/>
                    <a:gd name="T46" fmla="*/ 488 w 574"/>
                    <a:gd name="T47" fmla="*/ 153 h 509"/>
                    <a:gd name="T48" fmla="*/ 468 w 574"/>
                    <a:gd name="T49" fmla="*/ 190 h 509"/>
                    <a:gd name="T50" fmla="*/ 449 w 574"/>
                    <a:gd name="T51" fmla="*/ 229 h 509"/>
                    <a:gd name="T52" fmla="*/ 430 w 574"/>
                    <a:gd name="T53" fmla="*/ 268 h 509"/>
                    <a:gd name="T54" fmla="*/ 411 w 574"/>
                    <a:gd name="T55" fmla="*/ 307 h 509"/>
                    <a:gd name="T56" fmla="*/ 393 w 574"/>
                    <a:gd name="T57" fmla="*/ 346 h 509"/>
                    <a:gd name="T58" fmla="*/ 377 w 574"/>
                    <a:gd name="T59" fmla="*/ 383 h 509"/>
                    <a:gd name="T60" fmla="*/ 362 w 574"/>
                    <a:gd name="T61" fmla="*/ 419 h 509"/>
                    <a:gd name="T62" fmla="*/ 350 w 574"/>
                    <a:gd name="T63" fmla="*/ 453 h 509"/>
                    <a:gd name="T64" fmla="*/ 341 w 574"/>
                    <a:gd name="T65" fmla="*/ 483 h 509"/>
                    <a:gd name="T66" fmla="*/ 333 w 574"/>
                    <a:gd name="T67" fmla="*/ 509 h 509"/>
                    <a:gd name="T68" fmla="*/ 318 w 574"/>
                    <a:gd name="T69" fmla="*/ 506 h 509"/>
                    <a:gd name="T70" fmla="*/ 301 w 574"/>
                    <a:gd name="T71" fmla="*/ 501 h 509"/>
                    <a:gd name="T72" fmla="*/ 281 w 574"/>
                    <a:gd name="T73" fmla="*/ 497 h 509"/>
                    <a:gd name="T74" fmla="*/ 257 w 574"/>
                    <a:gd name="T75" fmla="*/ 493 h 509"/>
                    <a:gd name="T76" fmla="*/ 234 w 574"/>
                    <a:gd name="T77" fmla="*/ 488 h 509"/>
                    <a:gd name="T78" fmla="*/ 208 w 574"/>
                    <a:gd name="T79" fmla="*/ 483 h 509"/>
                    <a:gd name="T80" fmla="*/ 182 w 574"/>
                    <a:gd name="T81" fmla="*/ 478 h 509"/>
                    <a:gd name="T82" fmla="*/ 156 w 574"/>
                    <a:gd name="T83" fmla="*/ 473 h 509"/>
                    <a:gd name="T84" fmla="*/ 131 w 574"/>
                    <a:gd name="T85" fmla="*/ 468 h 509"/>
                    <a:gd name="T86" fmla="*/ 105 w 574"/>
                    <a:gd name="T87" fmla="*/ 463 h 509"/>
                    <a:gd name="T88" fmla="*/ 81 w 574"/>
                    <a:gd name="T89" fmla="*/ 459 h 509"/>
                    <a:gd name="T90" fmla="*/ 60 w 574"/>
                    <a:gd name="T91" fmla="*/ 455 h 509"/>
                    <a:gd name="T92" fmla="*/ 41 w 574"/>
                    <a:gd name="T93" fmla="*/ 450 h 509"/>
                    <a:gd name="T94" fmla="*/ 24 w 574"/>
                    <a:gd name="T95" fmla="*/ 448 h 509"/>
                    <a:gd name="T96" fmla="*/ 10 w 574"/>
                    <a:gd name="T97" fmla="*/ 445 h 509"/>
                    <a:gd name="T98" fmla="*/ 0 w 574"/>
                    <a:gd name="T99" fmla="*/ 444 h 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574" h="509">
                      <a:moveTo>
                        <a:pt x="0" y="444"/>
                      </a:moveTo>
                      <a:lnTo>
                        <a:pt x="6" y="430"/>
                      </a:lnTo>
                      <a:lnTo>
                        <a:pt x="15" y="411"/>
                      </a:lnTo>
                      <a:lnTo>
                        <a:pt x="26" y="388"/>
                      </a:lnTo>
                      <a:lnTo>
                        <a:pt x="40" y="362"/>
                      </a:lnTo>
                      <a:lnTo>
                        <a:pt x="55" y="333"/>
                      </a:lnTo>
                      <a:lnTo>
                        <a:pt x="72" y="301"/>
                      </a:lnTo>
                      <a:lnTo>
                        <a:pt x="90" y="268"/>
                      </a:lnTo>
                      <a:lnTo>
                        <a:pt x="109" y="234"/>
                      </a:lnTo>
                      <a:lnTo>
                        <a:pt x="130" y="200"/>
                      </a:lnTo>
                      <a:lnTo>
                        <a:pt x="151" y="167"/>
                      </a:lnTo>
                      <a:lnTo>
                        <a:pt x="173" y="134"/>
                      </a:lnTo>
                      <a:lnTo>
                        <a:pt x="193" y="103"/>
                      </a:lnTo>
                      <a:lnTo>
                        <a:pt x="214" y="75"/>
                      </a:lnTo>
                      <a:lnTo>
                        <a:pt x="235" y="50"/>
                      </a:lnTo>
                      <a:lnTo>
                        <a:pt x="255" y="28"/>
                      </a:lnTo>
                      <a:lnTo>
                        <a:pt x="273" y="12"/>
                      </a:lnTo>
                      <a:lnTo>
                        <a:pt x="574" y="0"/>
                      </a:lnTo>
                      <a:lnTo>
                        <a:pt x="565" y="14"/>
                      </a:lnTo>
                      <a:lnTo>
                        <a:pt x="553" y="35"/>
                      </a:lnTo>
                      <a:lnTo>
                        <a:pt x="539" y="59"/>
                      </a:lnTo>
                      <a:lnTo>
                        <a:pt x="523" y="87"/>
                      </a:lnTo>
                      <a:lnTo>
                        <a:pt x="506" y="120"/>
                      </a:lnTo>
                      <a:lnTo>
                        <a:pt x="488" y="153"/>
                      </a:lnTo>
                      <a:lnTo>
                        <a:pt x="468" y="190"/>
                      </a:lnTo>
                      <a:lnTo>
                        <a:pt x="449" y="229"/>
                      </a:lnTo>
                      <a:lnTo>
                        <a:pt x="430" y="268"/>
                      </a:lnTo>
                      <a:lnTo>
                        <a:pt x="411" y="307"/>
                      </a:lnTo>
                      <a:lnTo>
                        <a:pt x="393" y="346"/>
                      </a:lnTo>
                      <a:lnTo>
                        <a:pt x="377" y="383"/>
                      </a:lnTo>
                      <a:lnTo>
                        <a:pt x="362" y="419"/>
                      </a:lnTo>
                      <a:lnTo>
                        <a:pt x="350" y="453"/>
                      </a:lnTo>
                      <a:lnTo>
                        <a:pt x="341" y="483"/>
                      </a:lnTo>
                      <a:lnTo>
                        <a:pt x="333" y="509"/>
                      </a:lnTo>
                      <a:lnTo>
                        <a:pt x="318" y="506"/>
                      </a:lnTo>
                      <a:lnTo>
                        <a:pt x="301" y="501"/>
                      </a:lnTo>
                      <a:lnTo>
                        <a:pt x="281" y="497"/>
                      </a:lnTo>
                      <a:lnTo>
                        <a:pt x="257" y="493"/>
                      </a:lnTo>
                      <a:lnTo>
                        <a:pt x="234" y="488"/>
                      </a:lnTo>
                      <a:lnTo>
                        <a:pt x="208" y="483"/>
                      </a:lnTo>
                      <a:lnTo>
                        <a:pt x="182" y="478"/>
                      </a:lnTo>
                      <a:lnTo>
                        <a:pt x="156" y="473"/>
                      </a:lnTo>
                      <a:lnTo>
                        <a:pt x="131" y="468"/>
                      </a:lnTo>
                      <a:lnTo>
                        <a:pt x="105" y="463"/>
                      </a:lnTo>
                      <a:lnTo>
                        <a:pt x="81" y="459"/>
                      </a:lnTo>
                      <a:lnTo>
                        <a:pt x="60" y="455"/>
                      </a:lnTo>
                      <a:lnTo>
                        <a:pt x="41" y="450"/>
                      </a:lnTo>
                      <a:lnTo>
                        <a:pt x="24" y="448"/>
                      </a:lnTo>
                      <a:lnTo>
                        <a:pt x="10" y="445"/>
                      </a:lnTo>
                      <a:lnTo>
                        <a:pt x="0" y="4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46" name="Freeform 74"/>
                <p:cNvSpPr>
                  <a:spLocks/>
                </p:cNvSpPr>
                <p:nvPr/>
              </p:nvSpPr>
              <p:spPr bwMode="auto">
                <a:xfrm>
                  <a:off x="3934" y="2050"/>
                  <a:ext cx="132" cy="92"/>
                </a:xfrm>
                <a:custGeom>
                  <a:avLst/>
                  <a:gdLst>
                    <a:gd name="T0" fmla="*/ 0 w 132"/>
                    <a:gd name="T1" fmla="*/ 92 h 92"/>
                    <a:gd name="T2" fmla="*/ 58 w 132"/>
                    <a:gd name="T3" fmla="*/ 0 h 92"/>
                    <a:gd name="T4" fmla="*/ 66 w 132"/>
                    <a:gd name="T5" fmla="*/ 0 h 92"/>
                    <a:gd name="T6" fmla="*/ 76 w 132"/>
                    <a:gd name="T7" fmla="*/ 0 h 92"/>
                    <a:gd name="T8" fmla="*/ 88 w 132"/>
                    <a:gd name="T9" fmla="*/ 0 h 92"/>
                    <a:gd name="T10" fmla="*/ 99 w 132"/>
                    <a:gd name="T11" fmla="*/ 2 h 92"/>
                    <a:gd name="T12" fmla="*/ 109 w 132"/>
                    <a:gd name="T13" fmla="*/ 3 h 92"/>
                    <a:gd name="T14" fmla="*/ 119 w 132"/>
                    <a:gd name="T15" fmla="*/ 4 h 92"/>
                    <a:gd name="T16" fmla="*/ 126 w 132"/>
                    <a:gd name="T17" fmla="*/ 5 h 92"/>
                    <a:gd name="T18" fmla="*/ 132 w 132"/>
                    <a:gd name="T19" fmla="*/ 5 h 92"/>
                    <a:gd name="T20" fmla="*/ 122 w 132"/>
                    <a:gd name="T21" fmla="*/ 12 h 92"/>
                    <a:gd name="T22" fmla="*/ 107 w 132"/>
                    <a:gd name="T23" fmla="*/ 22 h 92"/>
                    <a:gd name="T24" fmla="*/ 87 w 132"/>
                    <a:gd name="T25" fmla="*/ 34 h 92"/>
                    <a:gd name="T26" fmla="*/ 66 w 132"/>
                    <a:gd name="T27" fmla="*/ 48 h 92"/>
                    <a:gd name="T28" fmla="*/ 45 w 132"/>
                    <a:gd name="T29" fmla="*/ 61 h 92"/>
                    <a:gd name="T30" fmla="*/ 25 w 132"/>
                    <a:gd name="T31" fmla="*/ 73 h 92"/>
                    <a:gd name="T32" fmla="*/ 10 w 132"/>
                    <a:gd name="T33" fmla="*/ 84 h 92"/>
                    <a:gd name="T34" fmla="*/ 0 w 132"/>
                    <a:gd name="T35" fmla="*/ 92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32" h="92">
                      <a:moveTo>
                        <a:pt x="0" y="92"/>
                      </a:moveTo>
                      <a:lnTo>
                        <a:pt x="58" y="0"/>
                      </a:lnTo>
                      <a:lnTo>
                        <a:pt x="66" y="0"/>
                      </a:lnTo>
                      <a:lnTo>
                        <a:pt x="76" y="0"/>
                      </a:lnTo>
                      <a:lnTo>
                        <a:pt x="88" y="0"/>
                      </a:lnTo>
                      <a:lnTo>
                        <a:pt x="99" y="2"/>
                      </a:lnTo>
                      <a:lnTo>
                        <a:pt x="109" y="3"/>
                      </a:lnTo>
                      <a:lnTo>
                        <a:pt x="119" y="4"/>
                      </a:lnTo>
                      <a:lnTo>
                        <a:pt x="126" y="5"/>
                      </a:lnTo>
                      <a:lnTo>
                        <a:pt x="132" y="5"/>
                      </a:lnTo>
                      <a:lnTo>
                        <a:pt x="122" y="12"/>
                      </a:lnTo>
                      <a:lnTo>
                        <a:pt x="107" y="22"/>
                      </a:lnTo>
                      <a:lnTo>
                        <a:pt x="87" y="34"/>
                      </a:lnTo>
                      <a:lnTo>
                        <a:pt x="66" y="48"/>
                      </a:lnTo>
                      <a:lnTo>
                        <a:pt x="45" y="61"/>
                      </a:lnTo>
                      <a:lnTo>
                        <a:pt x="25" y="73"/>
                      </a:lnTo>
                      <a:lnTo>
                        <a:pt x="10" y="84"/>
                      </a:lnTo>
                      <a:lnTo>
                        <a:pt x="0" y="9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47" name="Freeform 75"/>
                <p:cNvSpPr>
                  <a:spLocks/>
                </p:cNvSpPr>
                <p:nvPr/>
              </p:nvSpPr>
              <p:spPr bwMode="auto">
                <a:xfrm>
                  <a:off x="3204" y="2304"/>
                  <a:ext cx="456" cy="242"/>
                </a:xfrm>
                <a:custGeom>
                  <a:avLst/>
                  <a:gdLst>
                    <a:gd name="T0" fmla="*/ 0 w 456"/>
                    <a:gd name="T1" fmla="*/ 147 h 242"/>
                    <a:gd name="T2" fmla="*/ 456 w 456"/>
                    <a:gd name="T3" fmla="*/ 0 h 242"/>
                    <a:gd name="T4" fmla="*/ 451 w 456"/>
                    <a:gd name="T5" fmla="*/ 222 h 242"/>
                    <a:gd name="T6" fmla="*/ 409 w 456"/>
                    <a:gd name="T7" fmla="*/ 242 h 242"/>
                    <a:gd name="T8" fmla="*/ 0 w 456"/>
                    <a:gd name="T9" fmla="*/ 147 h 2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6" h="242">
                      <a:moveTo>
                        <a:pt x="0" y="147"/>
                      </a:moveTo>
                      <a:lnTo>
                        <a:pt x="456" y="0"/>
                      </a:lnTo>
                      <a:lnTo>
                        <a:pt x="451" y="222"/>
                      </a:lnTo>
                      <a:lnTo>
                        <a:pt x="409" y="242"/>
                      </a:lnTo>
                      <a:lnTo>
                        <a:pt x="0" y="147"/>
                      </a:lnTo>
                      <a:close/>
                    </a:path>
                  </a:pathLst>
                </a:custGeom>
                <a:solidFill>
                  <a:srgbClr val="7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48" name="Freeform 76"/>
                <p:cNvSpPr>
                  <a:spLocks/>
                </p:cNvSpPr>
                <p:nvPr/>
              </p:nvSpPr>
              <p:spPr bwMode="auto">
                <a:xfrm>
                  <a:off x="3845" y="2389"/>
                  <a:ext cx="78" cy="26"/>
                </a:xfrm>
                <a:custGeom>
                  <a:avLst/>
                  <a:gdLst>
                    <a:gd name="T0" fmla="*/ 49 w 78"/>
                    <a:gd name="T1" fmla="*/ 26 h 26"/>
                    <a:gd name="T2" fmla="*/ 78 w 78"/>
                    <a:gd name="T3" fmla="*/ 13 h 26"/>
                    <a:gd name="T4" fmla="*/ 69 w 78"/>
                    <a:gd name="T5" fmla="*/ 11 h 26"/>
                    <a:gd name="T6" fmla="*/ 58 w 78"/>
                    <a:gd name="T7" fmla="*/ 8 h 26"/>
                    <a:gd name="T8" fmla="*/ 46 w 78"/>
                    <a:gd name="T9" fmla="*/ 5 h 26"/>
                    <a:gd name="T10" fmla="*/ 33 w 78"/>
                    <a:gd name="T11" fmla="*/ 3 h 26"/>
                    <a:gd name="T12" fmla="*/ 23 w 78"/>
                    <a:gd name="T13" fmla="*/ 1 h 26"/>
                    <a:gd name="T14" fmla="*/ 13 w 78"/>
                    <a:gd name="T15" fmla="*/ 0 h 26"/>
                    <a:gd name="T16" fmla="*/ 5 w 78"/>
                    <a:gd name="T17" fmla="*/ 1 h 26"/>
                    <a:gd name="T18" fmla="*/ 1 w 78"/>
                    <a:gd name="T19" fmla="*/ 4 h 26"/>
                    <a:gd name="T20" fmla="*/ 0 w 78"/>
                    <a:gd name="T21" fmla="*/ 7 h 26"/>
                    <a:gd name="T22" fmla="*/ 2 w 78"/>
                    <a:gd name="T23" fmla="*/ 11 h 26"/>
                    <a:gd name="T24" fmla="*/ 7 w 78"/>
                    <a:gd name="T25" fmla="*/ 14 h 26"/>
                    <a:gd name="T26" fmla="*/ 13 w 78"/>
                    <a:gd name="T27" fmla="*/ 16 h 26"/>
                    <a:gd name="T28" fmla="*/ 20 w 78"/>
                    <a:gd name="T29" fmla="*/ 18 h 26"/>
                    <a:gd name="T30" fmla="*/ 29 w 78"/>
                    <a:gd name="T31" fmla="*/ 21 h 26"/>
                    <a:gd name="T32" fmla="*/ 39 w 78"/>
                    <a:gd name="T33" fmla="*/ 24 h 26"/>
                    <a:gd name="T34" fmla="*/ 49 w 78"/>
                    <a:gd name="T35" fmla="*/ 26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8" h="26">
                      <a:moveTo>
                        <a:pt x="49" y="26"/>
                      </a:moveTo>
                      <a:lnTo>
                        <a:pt x="78" y="13"/>
                      </a:lnTo>
                      <a:lnTo>
                        <a:pt x="69" y="11"/>
                      </a:lnTo>
                      <a:lnTo>
                        <a:pt x="58" y="8"/>
                      </a:lnTo>
                      <a:lnTo>
                        <a:pt x="46" y="5"/>
                      </a:lnTo>
                      <a:lnTo>
                        <a:pt x="33" y="3"/>
                      </a:lnTo>
                      <a:lnTo>
                        <a:pt x="23" y="1"/>
                      </a:lnTo>
                      <a:lnTo>
                        <a:pt x="13" y="0"/>
                      </a:lnTo>
                      <a:lnTo>
                        <a:pt x="5" y="1"/>
                      </a:lnTo>
                      <a:lnTo>
                        <a:pt x="1" y="4"/>
                      </a:lnTo>
                      <a:lnTo>
                        <a:pt x="0" y="7"/>
                      </a:lnTo>
                      <a:lnTo>
                        <a:pt x="2" y="11"/>
                      </a:lnTo>
                      <a:lnTo>
                        <a:pt x="7" y="14"/>
                      </a:lnTo>
                      <a:lnTo>
                        <a:pt x="13" y="16"/>
                      </a:lnTo>
                      <a:lnTo>
                        <a:pt x="20" y="18"/>
                      </a:lnTo>
                      <a:lnTo>
                        <a:pt x="29" y="21"/>
                      </a:lnTo>
                      <a:lnTo>
                        <a:pt x="39" y="24"/>
                      </a:lnTo>
                      <a:lnTo>
                        <a:pt x="49" y="26"/>
                      </a:lnTo>
                      <a:close/>
                    </a:path>
                  </a:pathLst>
                </a:custGeom>
                <a:solidFill>
                  <a:srgbClr val="B2561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49" name="Freeform 77"/>
                <p:cNvSpPr>
                  <a:spLocks/>
                </p:cNvSpPr>
                <p:nvPr/>
              </p:nvSpPr>
              <p:spPr bwMode="auto">
                <a:xfrm>
                  <a:off x="3693" y="2302"/>
                  <a:ext cx="325" cy="206"/>
                </a:xfrm>
                <a:custGeom>
                  <a:avLst/>
                  <a:gdLst>
                    <a:gd name="T0" fmla="*/ 262 w 325"/>
                    <a:gd name="T1" fmla="*/ 83 h 206"/>
                    <a:gd name="T2" fmla="*/ 325 w 325"/>
                    <a:gd name="T3" fmla="*/ 55 h 206"/>
                    <a:gd name="T4" fmla="*/ 3 w 325"/>
                    <a:gd name="T5" fmla="*/ 0 h 206"/>
                    <a:gd name="T6" fmla="*/ 0 w 325"/>
                    <a:gd name="T7" fmla="*/ 206 h 206"/>
                    <a:gd name="T8" fmla="*/ 179 w 325"/>
                    <a:gd name="T9" fmla="*/ 123 h 206"/>
                    <a:gd name="T10" fmla="*/ 166 w 325"/>
                    <a:gd name="T11" fmla="*/ 119 h 206"/>
                    <a:gd name="T12" fmla="*/ 153 w 325"/>
                    <a:gd name="T13" fmla="*/ 116 h 206"/>
                    <a:gd name="T14" fmla="*/ 141 w 325"/>
                    <a:gd name="T15" fmla="*/ 112 h 206"/>
                    <a:gd name="T16" fmla="*/ 132 w 325"/>
                    <a:gd name="T17" fmla="*/ 106 h 206"/>
                    <a:gd name="T18" fmla="*/ 123 w 325"/>
                    <a:gd name="T19" fmla="*/ 101 h 206"/>
                    <a:gd name="T20" fmla="*/ 119 w 325"/>
                    <a:gd name="T21" fmla="*/ 94 h 206"/>
                    <a:gd name="T22" fmla="*/ 118 w 325"/>
                    <a:gd name="T23" fmla="*/ 87 h 206"/>
                    <a:gd name="T24" fmla="*/ 121 w 325"/>
                    <a:gd name="T25" fmla="*/ 78 h 206"/>
                    <a:gd name="T26" fmla="*/ 130 w 325"/>
                    <a:gd name="T27" fmla="*/ 70 h 206"/>
                    <a:gd name="T28" fmla="*/ 145 w 325"/>
                    <a:gd name="T29" fmla="*/ 67 h 206"/>
                    <a:gd name="T30" fmla="*/ 164 w 325"/>
                    <a:gd name="T31" fmla="*/ 67 h 206"/>
                    <a:gd name="T32" fmla="*/ 185 w 325"/>
                    <a:gd name="T33" fmla="*/ 69 h 206"/>
                    <a:gd name="T34" fmla="*/ 207 w 325"/>
                    <a:gd name="T35" fmla="*/ 72 h 206"/>
                    <a:gd name="T36" fmla="*/ 228 w 325"/>
                    <a:gd name="T37" fmla="*/ 77 h 206"/>
                    <a:gd name="T38" fmla="*/ 247 w 325"/>
                    <a:gd name="T39" fmla="*/ 81 h 206"/>
                    <a:gd name="T40" fmla="*/ 262 w 325"/>
                    <a:gd name="T41" fmla="*/ 83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25" h="206">
                      <a:moveTo>
                        <a:pt x="262" y="83"/>
                      </a:moveTo>
                      <a:lnTo>
                        <a:pt x="325" y="55"/>
                      </a:lnTo>
                      <a:lnTo>
                        <a:pt x="3" y="0"/>
                      </a:lnTo>
                      <a:lnTo>
                        <a:pt x="0" y="206"/>
                      </a:lnTo>
                      <a:lnTo>
                        <a:pt x="179" y="123"/>
                      </a:lnTo>
                      <a:lnTo>
                        <a:pt x="166" y="119"/>
                      </a:lnTo>
                      <a:lnTo>
                        <a:pt x="153" y="116"/>
                      </a:lnTo>
                      <a:lnTo>
                        <a:pt x="141" y="112"/>
                      </a:lnTo>
                      <a:lnTo>
                        <a:pt x="132" y="106"/>
                      </a:lnTo>
                      <a:lnTo>
                        <a:pt x="123" y="101"/>
                      </a:lnTo>
                      <a:lnTo>
                        <a:pt x="119" y="94"/>
                      </a:lnTo>
                      <a:lnTo>
                        <a:pt x="118" y="87"/>
                      </a:lnTo>
                      <a:lnTo>
                        <a:pt x="121" y="78"/>
                      </a:lnTo>
                      <a:lnTo>
                        <a:pt x="130" y="70"/>
                      </a:lnTo>
                      <a:lnTo>
                        <a:pt x="145" y="67"/>
                      </a:lnTo>
                      <a:lnTo>
                        <a:pt x="164" y="67"/>
                      </a:lnTo>
                      <a:lnTo>
                        <a:pt x="185" y="69"/>
                      </a:lnTo>
                      <a:lnTo>
                        <a:pt x="207" y="72"/>
                      </a:lnTo>
                      <a:lnTo>
                        <a:pt x="228" y="77"/>
                      </a:lnTo>
                      <a:lnTo>
                        <a:pt x="247" y="81"/>
                      </a:lnTo>
                      <a:lnTo>
                        <a:pt x="262" y="83"/>
                      </a:lnTo>
                      <a:close/>
                    </a:path>
                  </a:pathLst>
                </a:custGeom>
                <a:solidFill>
                  <a:srgbClr val="7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50" name="Freeform 78"/>
                <p:cNvSpPr>
                  <a:spLocks/>
                </p:cNvSpPr>
                <p:nvPr/>
              </p:nvSpPr>
              <p:spPr bwMode="auto">
                <a:xfrm>
                  <a:off x="3045" y="1993"/>
                  <a:ext cx="721" cy="524"/>
                </a:xfrm>
                <a:custGeom>
                  <a:avLst/>
                  <a:gdLst>
                    <a:gd name="T0" fmla="*/ 707 w 721"/>
                    <a:gd name="T1" fmla="*/ 355 h 524"/>
                    <a:gd name="T2" fmla="*/ 672 w 721"/>
                    <a:gd name="T3" fmla="*/ 309 h 524"/>
                    <a:gd name="T4" fmla="*/ 629 w 721"/>
                    <a:gd name="T5" fmla="*/ 256 h 524"/>
                    <a:gd name="T6" fmla="*/ 579 w 721"/>
                    <a:gd name="T7" fmla="*/ 200 h 524"/>
                    <a:gd name="T8" fmla="*/ 527 w 721"/>
                    <a:gd name="T9" fmla="*/ 144 h 524"/>
                    <a:gd name="T10" fmla="*/ 474 w 721"/>
                    <a:gd name="T11" fmla="*/ 92 h 524"/>
                    <a:gd name="T12" fmla="*/ 423 w 721"/>
                    <a:gd name="T13" fmla="*/ 47 h 524"/>
                    <a:gd name="T14" fmla="*/ 376 w 721"/>
                    <a:gd name="T15" fmla="*/ 12 h 524"/>
                    <a:gd name="T16" fmla="*/ 339 w 721"/>
                    <a:gd name="T17" fmla="*/ 2 h 524"/>
                    <a:gd name="T18" fmla="*/ 301 w 721"/>
                    <a:gd name="T19" fmla="*/ 8 h 524"/>
                    <a:gd name="T20" fmla="*/ 254 w 721"/>
                    <a:gd name="T21" fmla="*/ 18 h 524"/>
                    <a:gd name="T22" fmla="*/ 203 w 721"/>
                    <a:gd name="T23" fmla="*/ 29 h 524"/>
                    <a:gd name="T24" fmla="*/ 151 w 721"/>
                    <a:gd name="T25" fmla="*/ 40 h 524"/>
                    <a:gd name="T26" fmla="*/ 100 w 721"/>
                    <a:gd name="T27" fmla="*/ 52 h 524"/>
                    <a:gd name="T28" fmla="*/ 56 w 721"/>
                    <a:gd name="T29" fmla="*/ 62 h 524"/>
                    <a:gd name="T30" fmla="*/ 22 w 721"/>
                    <a:gd name="T31" fmla="*/ 69 h 524"/>
                    <a:gd name="T32" fmla="*/ 99 w 721"/>
                    <a:gd name="T33" fmla="*/ 163 h 524"/>
                    <a:gd name="T34" fmla="*/ 74 w 721"/>
                    <a:gd name="T35" fmla="*/ 171 h 524"/>
                    <a:gd name="T36" fmla="*/ 48 w 721"/>
                    <a:gd name="T37" fmla="*/ 178 h 524"/>
                    <a:gd name="T38" fmla="*/ 23 w 721"/>
                    <a:gd name="T39" fmla="*/ 187 h 524"/>
                    <a:gd name="T40" fmla="*/ 0 w 721"/>
                    <a:gd name="T41" fmla="*/ 197 h 524"/>
                    <a:gd name="T42" fmla="*/ 17 w 721"/>
                    <a:gd name="T43" fmla="*/ 217 h 524"/>
                    <a:gd name="T44" fmla="*/ 42 w 721"/>
                    <a:gd name="T45" fmla="*/ 234 h 524"/>
                    <a:gd name="T46" fmla="*/ 73 w 721"/>
                    <a:gd name="T47" fmla="*/ 248 h 524"/>
                    <a:gd name="T48" fmla="*/ 107 w 721"/>
                    <a:gd name="T49" fmla="*/ 260 h 524"/>
                    <a:gd name="T50" fmla="*/ 140 w 721"/>
                    <a:gd name="T51" fmla="*/ 271 h 524"/>
                    <a:gd name="T52" fmla="*/ 172 w 721"/>
                    <a:gd name="T53" fmla="*/ 283 h 524"/>
                    <a:gd name="T54" fmla="*/ 200 w 721"/>
                    <a:gd name="T55" fmla="*/ 294 h 524"/>
                    <a:gd name="T56" fmla="*/ 220 w 721"/>
                    <a:gd name="T57" fmla="*/ 310 h 524"/>
                    <a:gd name="T58" fmla="*/ 255 w 721"/>
                    <a:gd name="T59" fmla="*/ 347 h 524"/>
                    <a:gd name="T60" fmla="*/ 300 w 721"/>
                    <a:gd name="T61" fmla="*/ 399 h 524"/>
                    <a:gd name="T62" fmla="*/ 345 w 721"/>
                    <a:gd name="T63" fmla="*/ 460 h 524"/>
                    <a:gd name="T64" fmla="*/ 382 w 721"/>
                    <a:gd name="T65" fmla="*/ 524 h 524"/>
                    <a:gd name="T66" fmla="*/ 416 w 721"/>
                    <a:gd name="T67" fmla="*/ 509 h 524"/>
                    <a:gd name="T68" fmla="*/ 459 w 721"/>
                    <a:gd name="T69" fmla="*/ 489 h 524"/>
                    <a:gd name="T70" fmla="*/ 508 w 721"/>
                    <a:gd name="T71" fmla="*/ 466 h 524"/>
                    <a:gd name="T72" fmla="*/ 558 w 721"/>
                    <a:gd name="T73" fmla="*/ 442 h 524"/>
                    <a:gd name="T74" fmla="*/ 608 w 721"/>
                    <a:gd name="T75" fmla="*/ 421 h 524"/>
                    <a:gd name="T76" fmla="*/ 653 w 721"/>
                    <a:gd name="T77" fmla="*/ 400 h 524"/>
                    <a:gd name="T78" fmla="*/ 693 w 721"/>
                    <a:gd name="T79" fmla="*/ 385 h 524"/>
                    <a:gd name="T80" fmla="*/ 721 w 721"/>
                    <a:gd name="T81" fmla="*/ 375 h 5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21" h="524">
                      <a:moveTo>
                        <a:pt x="721" y="375"/>
                      </a:moveTo>
                      <a:lnTo>
                        <a:pt x="707" y="355"/>
                      </a:lnTo>
                      <a:lnTo>
                        <a:pt x="691" y="334"/>
                      </a:lnTo>
                      <a:lnTo>
                        <a:pt x="672" y="309"/>
                      </a:lnTo>
                      <a:lnTo>
                        <a:pt x="651" y="284"/>
                      </a:lnTo>
                      <a:lnTo>
                        <a:pt x="629" y="256"/>
                      </a:lnTo>
                      <a:lnTo>
                        <a:pt x="604" y="228"/>
                      </a:lnTo>
                      <a:lnTo>
                        <a:pt x="579" y="200"/>
                      </a:lnTo>
                      <a:lnTo>
                        <a:pt x="554" y="172"/>
                      </a:lnTo>
                      <a:lnTo>
                        <a:pt x="527" y="144"/>
                      </a:lnTo>
                      <a:lnTo>
                        <a:pt x="500" y="117"/>
                      </a:lnTo>
                      <a:lnTo>
                        <a:pt x="474" y="92"/>
                      </a:lnTo>
                      <a:lnTo>
                        <a:pt x="448" y="68"/>
                      </a:lnTo>
                      <a:lnTo>
                        <a:pt x="423" y="47"/>
                      </a:lnTo>
                      <a:lnTo>
                        <a:pt x="398" y="28"/>
                      </a:lnTo>
                      <a:lnTo>
                        <a:pt x="376" y="12"/>
                      </a:lnTo>
                      <a:lnTo>
                        <a:pt x="354" y="0"/>
                      </a:lnTo>
                      <a:lnTo>
                        <a:pt x="339" y="2"/>
                      </a:lnTo>
                      <a:lnTo>
                        <a:pt x="321" y="5"/>
                      </a:lnTo>
                      <a:lnTo>
                        <a:pt x="301" y="8"/>
                      </a:lnTo>
                      <a:lnTo>
                        <a:pt x="278" y="14"/>
                      </a:lnTo>
                      <a:lnTo>
                        <a:pt x="254" y="18"/>
                      </a:lnTo>
                      <a:lnTo>
                        <a:pt x="229" y="24"/>
                      </a:lnTo>
                      <a:lnTo>
                        <a:pt x="203" y="29"/>
                      </a:lnTo>
                      <a:lnTo>
                        <a:pt x="176" y="35"/>
                      </a:lnTo>
                      <a:lnTo>
                        <a:pt x="151" y="40"/>
                      </a:lnTo>
                      <a:lnTo>
                        <a:pt x="125" y="47"/>
                      </a:lnTo>
                      <a:lnTo>
                        <a:pt x="100" y="52"/>
                      </a:lnTo>
                      <a:lnTo>
                        <a:pt x="78" y="56"/>
                      </a:lnTo>
                      <a:lnTo>
                        <a:pt x="56" y="62"/>
                      </a:lnTo>
                      <a:lnTo>
                        <a:pt x="38" y="65"/>
                      </a:lnTo>
                      <a:lnTo>
                        <a:pt x="22" y="69"/>
                      </a:lnTo>
                      <a:lnTo>
                        <a:pt x="9" y="72"/>
                      </a:lnTo>
                      <a:lnTo>
                        <a:pt x="99" y="163"/>
                      </a:lnTo>
                      <a:lnTo>
                        <a:pt x="86" y="166"/>
                      </a:lnTo>
                      <a:lnTo>
                        <a:pt x="74" y="171"/>
                      </a:lnTo>
                      <a:lnTo>
                        <a:pt x="61" y="174"/>
                      </a:lnTo>
                      <a:lnTo>
                        <a:pt x="48" y="178"/>
                      </a:lnTo>
                      <a:lnTo>
                        <a:pt x="35" y="182"/>
                      </a:lnTo>
                      <a:lnTo>
                        <a:pt x="23" y="187"/>
                      </a:lnTo>
                      <a:lnTo>
                        <a:pt x="10" y="191"/>
                      </a:lnTo>
                      <a:lnTo>
                        <a:pt x="0" y="197"/>
                      </a:lnTo>
                      <a:lnTo>
                        <a:pt x="7" y="207"/>
                      </a:lnTo>
                      <a:lnTo>
                        <a:pt x="17" y="217"/>
                      </a:lnTo>
                      <a:lnTo>
                        <a:pt x="29" y="226"/>
                      </a:lnTo>
                      <a:lnTo>
                        <a:pt x="42" y="234"/>
                      </a:lnTo>
                      <a:lnTo>
                        <a:pt x="56" y="240"/>
                      </a:lnTo>
                      <a:lnTo>
                        <a:pt x="73" y="248"/>
                      </a:lnTo>
                      <a:lnTo>
                        <a:pt x="90" y="253"/>
                      </a:lnTo>
                      <a:lnTo>
                        <a:pt x="107" y="260"/>
                      </a:lnTo>
                      <a:lnTo>
                        <a:pt x="124" y="265"/>
                      </a:lnTo>
                      <a:lnTo>
                        <a:pt x="140" y="271"/>
                      </a:lnTo>
                      <a:lnTo>
                        <a:pt x="157" y="276"/>
                      </a:lnTo>
                      <a:lnTo>
                        <a:pt x="172" y="283"/>
                      </a:lnTo>
                      <a:lnTo>
                        <a:pt x="187" y="288"/>
                      </a:lnTo>
                      <a:lnTo>
                        <a:pt x="200" y="294"/>
                      </a:lnTo>
                      <a:lnTo>
                        <a:pt x="211" y="302"/>
                      </a:lnTo>
                      <a:lnTo>
                        <a:pt x="220" y="310"/>
                      </a:lnTo>
                      <a:lnTo>
                        <a:pt x="235" y="326"/>
                      </a:lnTo>
                      <a:lnTo>
                        <a:pt x="255" y="347"/>
                      </a:lnTo>
                      <a:lnTo>
                        <a:pt x="277" y="371"/>
                      </a:lnTo>
                      <a:lnTo>
                        <a:pt x="300" y="399"/>
                      </a:lnTo>
                      <a:lnTo>
                        <a:pt x="323" y="428"/>
                      </a:lnTo>
                      <a:lnTo>
                        <a:pt x="345" y="460"/>
                      </a:lnTo>
                      <a:lnTo>
                        <a:pt x="365" y="491"/>
                      </a:lnTo>
                      <a:lnTo>
                        <a:pt x="382" y="524"/>
                      </a:lnTo>
                      <a:lnTo>
                        <a:pt x="398" y="517"/>
                      </a:lnTo>
                      <a:lnTo>
                        <a:pt x="416" y="509"/>
                      </a:lnTo>
                      <a:lnTo>
                        <a:pt x="437" y="499"/>
                      </a:lnTo>
                      <a:lnTo>
                        <a:pt x="459" y="489"/>
                      </a:lnTo>
                      <a:lnTo>
                        <a:pt x="483" y="478"/>
                      </a:lnTo>
                      <a:lnTo>
                        <a:pt x="508" y="466"/>
                      </a:lnTo>
                      <a:lnTo>
                        <a:pt x="532" y="454"/>
                      </a:lnTo>
                      <a:lnTo>
                        <a:pt x="558" y="442"/>
                      </a:lnTo>
                      <a:lnTo>
                        <a:pt x="584" y="432"/>
                      </a:lnTo>
                      <a:lnTo>
                        <a:pt x="608" y="421"/>
                      </a:lnTo>
                      <a:lnTo>
                        <a:pt x="632" y="410"/>
                      </a:lnTo>
                      <a:lnTo>
                        <a:pt x="653" y="400"/>
                      </a:lnTo>
                      <a:lnTo>
                        <a:pt x="674" y="392"/>
                      </a:lnTo>
                      <a:lnTo>
                        <a:pt x="693" y="385"/>
                      </a:lnTo>
                      <a:lnTo>
                        <a:pt x="708" y="379"/>
                      </a:lnTo>
                      <a:lnTo>
                        <a:pt x="721" y="3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51" name="Freeform 79"/>
                <p:cNvSpPr>
                  <a:spLocks/>
                </p:cNvSpPr>
                <p:nvPr/>
              </p:nvSpPr>
              <p:spPr bwMode="auto">
                <a:xfrm>
                  <a:off x="3126" y="2032"/>
                  <a:ext cx="591" cy="446"/>
                </a:xfrm>
                <a:custGeom>
                  <a:avLst/>
                  <a:gdLst>
                    <a:gd name="T0" fmla="*/ 591 w 591"/>
                    <a:gd name="T1" fmla="*/ 319 h 446"/>
                    <a:gd name="T2" fmla="*/ 582 w 591"/>
                    <a:gd name="T3" fmla="*/ 308 h 446"/>
                    <a:gd name="T4" fmla="*/ 571 w 591"/>
                    <a:gd name="T5" fmla="*/ 294 h 446"/>
                    <a:gd name="T6" fmla="*/ 556 w 591"/>
                    <a:gd name="T7" fmla="*/ 276 h 446"/>
                    <a:gd name="T8" fmla="*/ 539 w 591"/>
                    <a:gd name="T9" fmla="*/ 255 h 446"/>
                    <a:gd name="T10" fmla="*/ 520 w 591"/>
                    <a:gd name="T11" fmla="*/ 234 h 446"/>
                    <a:gd name="T12" fmla="*/ 498 w 591"/>
                    <a:gd name="T13" fmla="*/ 210 h 446"/>
                    <a:gd name="T14" fmla="*/ 476 w 591"/>
                    <a:gd name="T15" fmla="*/ 185 h 446"/>
                    <a:gd name="T16" fmla="*/ 452 w 591"/>
                    <a:gd name="T17" fmla="*/ 159 h 446"/>
                    <a:gd name="T18" fmla="*/ 428 w 591"/>
                    <a:gd name="T19" fmla="*/ 134 h 446"/>
                    <a:gd name="T20" fmla="*/ 402 w 591"/>
                    <a:gd name="T21" fmla="*/ 109 h 446"/>
                    <a:gd name="T22" fmla="*/ 377 w 591"/>
                    <a:gd name="T23" fmla="*/ 85 h 446"/>
                    <a:gd name="T24" fmla="*/ 353 w 591"/>
                    <a:gd name="T25" fmla="*/ 62 h 446"/>
                    <a:gd name="T26" fmla="*/ 328 w 591"/>
                    <a:gd name="T27" fmla="*/ 42 h 446"/>
                    <a:gd name="T28" fmla="*/ 305 w 591"/>
                    <a:gd name="T29" fmla="*/ 25 h 446"/>
                    <a:gd name="T30" fmla="*/ 283 w 591"/>
                    <a:gd name="T31" fmla="*/ 11 h 446"/>
                    <a:gd name="T32" fmla="*/ 264 w 591"/>
                    <a:gd name="T33" fmla="*/ 0 h 446"/>
                    <a:gd name="T34" fmla="*/ 0 w 591"/>
                    <a:gd name="T35" fmla="*/ 52 h 446"/>
                    <a:gd name="T36" fmla="*/ 11 w 591"/>
                    <a:gd name="T37" fmla="*/ 63 h 446"/>
                    <a:gd name="T38" fmla="*/ 26 w 591"/>
                    <a:gd name="T39" fmla="*/ 78 h 446"/>
                    <a:gd name="T40" fmla="*/ 43 w 591"/>
                    <a:gd name="T41" fmla="*/ 97 h 446"/>
                    <a:gd name="T42" fmla="*/ 62 w 591"/>
                    <a:gd name="T43" fmla="*/ 117 h 446"/>
                    <a:gd name="T44" fmla="*/ 84 w 591"/>
                    <a:gd name="T45" fmla="*/ 142 h 446"/>
                    <a:gd name="T46" fmla="*/ 107 w 591"/>
                    <a:gd name="T47" fmla="*/ 168 h 446"/>
                    <a:gd name="T48" fmla="*/ 131 w 591"/>
                    <a:gd name="T49" fmla="*/ 197 h 446"/>
                    <a:gd name="T50" fmla="*/ 155 w 591"/>
                    <a:gd name="T51" fmla="*/ 226 h 446"/>
                    <a:gd name="T52" fmla="*/ 180 w 591"/>
                    <a:gd name="T53" fmla="*/ 255 h 446"/>
                    <a:gd name="T54" fmla="*/ 205 w 591"/>
                    <a:gd name="T55" fmla="*/ 286 h 446"/>
                    <a:gd name="T56" fmla="*/ 227 w 591"/>
                    <a:gd name="T57" fmla="*/ 316 h 446"/>
                    <a:gd name="T58" fmla="*/ 250 w 591"/>
                    <a:gd name="T59" fmla="*/ 346 h 446"/>
                    <a:gd name="T60" fmla="*/ 269 w 591"/>
                    <a:gd name="T61" fmla="*/ 373 h 446"/>
                    <a:gd name="T62" fmla="*/ 287 w 591"/>
                    <a:gd name="T63" fmla="*/ 400 h 446"/>
                    <a:gd name="T64" fmla="*/ 301 w 591"/>
                    <a:gd name="T65" fmla="*/ 424 h 446"/>
                    <a:gd name="T66" fmla="*/ 313 w 591"/>
                    <a:gd name="T67" fmla="*/ 446 h 446"/>
                    <a:gd name="T68" fmla="*/ 325 w 591"/>
                    <a:gd name="T69" fmla="*/ 440 h 446"/>
                    <a:gd name="T70" fmla="*/ 340 w 591"/>
                    <a:gd name="T71" fmla="*/ 433 h 446"/>
                    <a:gd name="T72" fmla="*/ 357 w 591"/>
                    <a:gd name="T73" fmla="*/ 425 h 446"/>
                    <a:gd name="T74" fmla="*/ 375 w 591"/>
                    <a:gd name="T75" fmla="*/ 416 h 446"/>
                    <a:gd name="T76" fmla="*/ 395 w 591"/>
                    <a:gd name="T77" fmla="*/ 407 h 446"/>
                    <a:gd name="T78" fmla="*/ 417 w 591"/>
                    <a:gd name="T79" fmla="*/ 397 h 446"/>
                    <a:gd name="T80" fmla="*/ 438 w 591"/>
                    <a:gd name="T81" fmla="*/ 387 h 446"/>
                    <a:gd name="T82" fmla="*/ 460 w 591"/>
                    <a:gd name="T83" fmla="*/ 377 h 446"/>
                    <a:gd name="T84" fmla="*/ 481 w 591"/>
                    <a:gd name="T85" fmla="*/ 368 h 446"/>
                    <a:gd name="T86" fmla="*/ 503 w 591"/>
                    <a:gd name="T87" fmla="*/ 358 h 446"/>
                    <a:gd name="T88" fmla="*/ 522 w 591"/>
                    <a:gd name="T89" fmla="*/ 349 h 446"/>
                    <a:gd name="T90" fmla="*/ 540 w 591"/>
                    <a:gd name="T91" fmla="*/ 341 h 446"/>
                    <a:gd name="T92" fmla="*/ 556 w 591"/>
                    <a:gd name="T93" fmla="*/ 334 h 446"/>
                    <a:gd name="T94" fmla="*/ 571 w 591"/>
                    <a:gd name="T95" fmla="*/ 327 h 446"/>
                    <a:gd name="T96" fmla="*/ 582 w 591"/>
                    <a:gd name="T97" fmla="*/ 322 h 446"/>
                    <a:gd name="T98" fmla="*/ 591 w 591"/>
                    <a:gd name="T99" fmla="*/ 319 h 4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591" h="446">
                      <a:moveTo>
                        <a:pt x="591" y="319"/>
                      </a:moveTo>
                      <a:lnTo>
                        <a:pt x="582" y="308"/>
                      </a:lnTo>
                      <a:lnTo>
                        <a:pt x="571" y="294"/>
                      </a:lnTo>
                      <a:lnTo>
                        <a:pt x="556" y="276"/>
                      </a:lnTo>
                      <a:lnTo>
                        <a:pt x="539" y="255"/>
                      </a:lnTo>
                      <a:lnTo>
                        <a:pt x="520" y="234"/>
                      </a:lnTo>
                      <a:lnTo>
                        <a:pt x="498" y="210"/>
                      </a:lnTo>
                      <a:lnTo>
                        <a:pt x="476" y="185"/>
                      </a:lnTo>
                      <a:lnTo>
                        <a:pt x="452" y="159"/>
                      </a:lnTo>
                      <a:lnTo>
                        <a:pt x="428" y="134"/>
                      </a:lnTo>
                      <a:lnTo>
                        <a:pt x="402" y="109"/>
                      </a:lnTo>
                      <a:lnTo>
                        <a:pt x="377" y="85"/>
                      </a:lnTo>
                      <a:lnTo>
                        <a:pt x="353" y="62"/>
                      </a:lnTo>
                      <a:lnTo>
                        <a:pt x="328" y="42"/>
                      </a:lnTo>
                      <a:lnTo>
                        <a:pt x="305" y="25"/>
                      </a:lnTo>
                      <a:lnTo>
                        <a:pt x="283" y="11"/>
                      </a:lnTo>
                      <a:lnTo>
                        <a:pt x="264" y="0"/>
                      </a:lnTo>
                      <a:lnTo>
                        <a:pt x="0" y="52"/>
                      </a:lnTo>
                      <a:lnTo>
                        <a:pt x="11" y="63"/>
                      </a:lnTo>
                      <a:lnTo>
                        <a:pt x="26" y="78"/>
                      </a:lnTo>
                      <a:lnTo>
                        <a:pt x="43" y="97"/>
                      </a:lnTo>
                      <a:lnTo>
                        <a:pt x="62" y="117"/>
                      </a:lnTo>
                      <a:lnTo>
                        <a:pt x="84" y="142"/>
                      </a:lnTo>
                      <a:lnTo>
                        <a:pt x="107" y="168"/>
                      </a:lnTo>
                      <a:lnTo>
                        <a:pt x="131" y="197"/>
                      </a:lnTo>
                      <a:lnTo>
                        <a:pt x="155" y="226"/>
                      </a:lnTo>
                      <a:lnTo>
                        <a:pt x="180" y="255"/>
                      </a:lnTo>
                      <a:lnTo>
                        <a:pt x="205" y="286"/>
                      </a:lnTo>
                      <a:lnTo>
                        <a:pt x="227" y="316"/>
                      </a:lnTo>
                      <a:lnTo>
                        <a:pt x="250" y="346"/>
                      </a:lnTo>
                      <a:lnTo>
                        <a:pt x="269" y="373"/>
                      </a:lnTo>
                      <a:lnTo>
                        <a:pt x="287" y="400"/>
                      </a:lnTo>
                      <a:lnTo>
                        <a:pt x="301" y="424"/>
                      </a:lnTo>
                      <a:lnTo>
                        <a:pt x="313" y="446"/>
                      </a:lnTo>
                      <a:lnTo>
                        <a:pt x="325" y="440"/>
                      </a:lnTo>
                      <a:lnTo>
                        <a:pt x="340" y="433"/>
                      </a:lnTo>
                      <a:lnTo>
                        <a:pt x="357" y="425"/>
                      </a:lnTo>
                      <a:lnTo>
                        <a:pt x="375" y="416"/>
                      </a:lnTo>
                      <a:lnTo>
                        <a:pt x="395" y="407"/>
                      </a:lnTo>
                      <a:lnTo>
                        <a:pt x="417" y="397"/>
                      </a:lnTo>
                      <a:lnTo>
                        <a:pt x="438" y="387"/>
                      </a:lnTo>
                      <a:lnTo>
                        <a:pt x="460" y="377"/>
                      </a:lnTo>
                      <a:lnTo>
                        <a:pt x="481" y="368"/>
                      </a:lnTo>
                      <a:lnTo>
                        <a:pt x="503" y="358"/>
                      </a:lnTo>
                      <a:lnTo>
                        <a:pt x="522" y="349"/>
                      </a:lnTo>
                      <a:lnTo>
                        <a:pt x="540" y="341"/>
                      </a:lnTo>
                      <a:lnTo>
                        <a:pt x="556" y="334"/>
                      </a:lnTo>
                      <a:lnTo>
                        <a:pt x="571" y="327"/>
                      </a:lnTo>
                      <a:lnTo>
                        <a:pt x="582" y="322"/>
                      </a:lnTo>
                      <a:lnTo>
                        <a:pt x="591" y="3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52" name="Freeform 80"/>
                <p:cNvSpPr>
                  <a:spLocks/>
                </p:cNvSpPr>
                <p:nvPr/>
              </p:nvSpPr>
              <p:spPr bwMode="auto">
                <a:xfrm>
                  <a:off x="3105" y="2180"/>
                  <a:ext cx="131" cy="67"/>
                </a:xfrm>
                <a:custGeom>
                  <a:avLst/>
                  <a:gdLst>
                    <a:gd name="T0" fmla="*/ 131 w 131"/>
                    <a:gd name="T1" fmla="*/ 67 h 67"/>
                    <a:gd name="T2" fmla="*/ 63 w 131"/>
                    <a:gd name="T3" fmla="*/ 0 h 67"/>
                    <a:gd name="T4" fmla="*/ 55 w 131"/>
                    <a:gd name="T5" fmla="*/ 2 h 67"/>
                    <a:gd name="T6" fmla="*/ 47 w 131"/>
                    <a:gd name="T7" fmla="*/ 4 h 67"/>
                    <a:gd name="T8" fmla="*/ 37 w 131"/>
                    <a:gd name="T9" fmla="*/ 6 h 67"/>
                    <a:gd name="T10" fmla="*/ 28 w 131"/>
                    <a:gd name="T11" fmla="*/ 10 h 67"/>
                    <a:gd name="T12" fmla="*/ 19 w 131"/>
                    <a:gd name="T13" fmla="*/ 13 h 67"/>
                    <a:gd name="T14" fmla="*/ 10 w 131"/>
                    <a:gd name="T15" fmla="*/ 16 h 67"/>
                    <a:gd name="T16" fmla="*/ 4 w 131"/>
                    <a:gd name="T17" fmla="*/ 18 h 67"/>
                    <a:gd name="T18" fmla="*/ 0 w 131"/>
                    <a:gd name="T19" fmla="*/ 19 h 67"/>
                    <a:gd name="T20" fmla="*/ 9 w 131"/>
                    <a:gd name="T21" fmla="*/ 24 h 67"/>
                    <a:gd name="T22" fmla="*/ 24 w 131"/>
                    <a:gd name="T23" fmla="*/ 29 h 67"/>
                    <a:gd name="T24" fmla="*/ 45 w 131"/>
                    <a:gd name="T25" fmla="*/ 37 h 67"/>
                    <a:gd name="T26" fmla="*/ 66 w 131"/>
                    <a:gd name="T27" fmla="*/ 43 h 67"/>
                    <a:gd name="T28" fmla="*/ 86 w 131"/>
                    <a:gd name="T29" fmla="*/ 50 h 67"/>
                    <a:gd name="T30" fmla="*/ 107 w 131"/>
                    <a:gd name="T31" fmla="*/ 57 h 67"/>
                    <a:gd name="T32" fmla="*/ 122 w 131"/>
                    <a:gd name="T33" fmla="*/ 63 h 67"/>
                    <a:gd name="T34" fmla="*/ 131 w 131"/>
                    <a:gd name="T35" fmla="*/ 67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31" h="67">
                      <a:moveTo>
                        <a:pt x="131" y="67"/>
                      </a:moveTo>
                      <a:lnTo>
                        <a:pt x="63" y="0"/>
                      </a:lnTo>
                      <a:lnTo>
                        <a:pt x="55" y="2"/>
                      </a:lnTo>
                      <a:lnTo>
                        <a:pt x="47" y="4"/>
                      </a:lnTo>
                      <a:lnTo>
                        <a:pt x="37" y="6"/>
                      </a:lnTo>
                      <a:lnTo>
                        <a:pt x="28" y="10"/>
                      </a:lnTo>
                      <a:lnTo>
                        <a:pt x="19" y="13"/>
                      </a:lnTo>
                      <a:lnTo>
                        <a:pt x="10" y="16"/>
                      </a:lnTo>
                      <a:lnTo>
                        <a:pt x="4" y="18"/>
                      </a:lnTo>
                      <a:lnTo>
                        <a:pt x="0" y="19"/>
                      </a:lnTo>
                      <a:lnTo>
                        <a:pt x="9" y="24"/>
                      </a:lnTo>
                      <a:lnTo>
                        <a:pt x="24" y="29"/>
                      </a:lnTo>
                      <a:lnTo>
                        <a:pt x="45" y="37"/>
                      </a:lnTo>
                      <a:lnTo>
                        <a:pt x="66" y="43"/>
                      </a:lnTo>
                      <a:lnTo>
                        <a:pt x="86" y="50"/>
                      </a:lnTo>
                      <a:lnTo>
                        <a:pt x="107" y="57"/>
                      </a:lnTo>
                      <a:lnTo>
                        <a:pt x="122" y="63"/>
                      </a:lnTo>
                      <a:lnTo>
                        <a:pt x="131" y="6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53" name="Freeform 81"/>
                <p:cNvSpPr>
                  <a:spLocks/>
                </p:cNvSpPr>
                <p:nvPr/>
              </p:nvSpPr>
              <p:spPr bwMode="auto">
                <a:xfrm>
                  <a:off x="3270" y="2092"/>
                  <a:ext cx="779" cy="472"/>
                </a:xfrm>
                <a:custGeom>
                  <a:avLst/>
                  <a:gdLst>
                    <a:gd name="T0" fmla="*/ 15 w 779"/>
                    <a:gd name="T1" fmla="*/ 369 h 472"/>
                    <a:gd name="T2" fmla="*/ 52 w 779"/>
                    <a:gd name="T3" fmla="*/ 321 h 472"/>
                    <a:gd name="T4" fmla="*/ 98 w 779"/>
                    <a:gd name="T5" fmla="*/ 265 h 472"/>
                    <a:gd name="T6" fmla="*/ 149 w 779"/>
                    <a:gd name="T7" fmla="*/ 207 h 472"/>
                    <a:gd name="T8" fmla="*/ 203 w 779"/>
                    <a:gd name="T9" fmla="*/ 150 h 472"/>
                    <a:gd name="T10" fmla="*/ 259 w 779"/>
                    <a:gd name="T11" fmla="*/ 97 h 472"/>
                    <a:gd name="T12" fmla="*/ 314 w 779"/>
                    <a:gd name="T13" fmla="*/ 50 h 472"/>
                    <a:gd name="T14" fmla="*/ 364 w 779"/>
                    <a:gd name="T15" fmla="*/ 13 h 472"/>
                    <a:gd name="T16" fmla="*/ 405 w 779"/>
                    <a:gd name="T17" fmla="*/ 2 h 472"/>
                    <a:gd name="T18" fmla="*/ 448 w 779"/>
                    <a:gd name="T19" fmla="*/ 10 h 472"/>
                    <a:gd name="T20" fmla="*/ 499 w 779"/>
                    <a:gd name="T21" fmla="*/ 20 h 472"/>
                    <a:gd name="T22" fmla="*/ 556 w 779"/>
                    <a:gd name="T23" fmla="*/ 32 h 472"/>
                    <a:gd name="T24" fmla="*/ 613 w 779"/>
                    <a:gd name="T25" fmla="*/ 45 h 472"/>
                    <a:gd name="T26" fmla="*/ 668 w 779"/>
                    <a:gd name="T27" fmla="*/ 57 h 472"/>
                    <a:gd name="T28" fmla="*/ 717 w 779"/>
                    <a:gd name="T29" fmla="*/ 68 h 472"/>
                    <a:gd name="T30" fmla="*/ 755 w 779"/>
                    <a:gd name="T31" fmla="*/ 76 h 472"/>
                    <a:gd name="T32" fmla="*/ 669 w 779"/>
                    <a:gd name="T33" fmla="*/ 180 h 472"/>
                    <a:gd name="T34" fmla="*/ 697 w 779"/>
                    <a:gd name="T35" fmla="*/ 188 h 472"/>
                    <a:gd name="T36" fmla="*/ 726 w 779"/>
                    <a:gd name="T37" fmla="*/ 197 h 472"/>
                    <a:gd name="T38" fmla="*/ 754 w 779"/>
                    <a:gd name="T39" fmla="*/ 206 h 472"/>
                    <a:gd name="T40" fmla="*/ 779 w 779"/>
                    <a:gd name="T41" fmla="*/ 217 h 472"/>
                    <a:gd name="T42" fmla="*/ 759 w 779"/>
                    <a:gd name="T43" fmla="*/ 240 h 472"/>
                    <a:gd name="T44" fmla="*/ 733 w 779"/>
                    <a:gd name="T45" fmla="*/ 259 h 472"/>
                    <a:gd name="T46" fmla="*/ 698 w 779"/>
                    <a:gd name="T47" fmla="*/ 274 h 472"/>
                    <a:gd name="T48" fmla="*/ 662 w 779"/>
                    <a:gd name="T49" fmla="*/ 287 h 472"/>
                    <a:gd name="T50" fmla="*/ 624 w 779"/>
                    <a:gd name="T51" fmla="*/ 299 h 472"/>
                    <a:gd name="T52" fmla="*/ 589 w 779"/>
                    <a:gd name="T53" fmla="*/ 312 h 472"/>
                    <a:gd name="T54" fmla="*/ 559 w 779"/>
                    <a:gd name="T55" fmla="*/ 326 h 472"/>
                    <a:gd name="T56" fmla="*/ 537 w 779"/>
                    <a:gd name="T57" fmla="*/ 342 h 472"/>
                    <a:gd name="T58" fmla="*/ 517 w 779"/>
                    <a:gd name="T59" fmla="*/ 359 h 472"/>
                    <a:gd name="T60" fmla="*/ 490 w 779"/>
                    <a:gd name="T61" fmla="*/ 378 h 472"/>
                    <a:gd name="T62" fmla="*/ 459 w 779"/>
                    <a:gd name="T63" fmla="*/ 400 h 472"/>
                    <a:gd name="T64" fmla="*/ 427 w 779"/>
                    <a:gd name="T65" fmla="*/ 421 h 472"/>
                    <a:gd name="T66" fmla="*/ 396 w 779"/>
                    <a:gd name="T67" fmla="*/ 440 h 472"/>
                    <a:gd name="T68" fmla="*/ 369 w 779"/>
                    <a:gd name="T69" fmla="*/ 456 h 472"/>
                    <a:gd name="T70" fmla="*/ 350 w 779"/>
                    <a:gd name="T71" fmla="*/ 467 h 472"/>
                    <a:gd name="T72" fmla="*/ 342 w 779"/>
                    <a:gd name="T73" fmla="*/ 472 h 472"/>
                    <a:gd name="T74" fmla="*/ 320 w 779"/>
                    <a:gd name="T75" fmla="*/ 467 h 472"/>
                    <a:gd name="T76" fmla="*/ 284 w 779"/>
                    <a:gd name="T77" fmla="*/ 459 h 472"/>
                    <a:gd name="T78" fmla="*/ 236 w 779"/>
                    <a:gd name="T79" fmla="*/ 448 h 472"/>
                    <a:gd name="T80" fmla="*/ 183 w 779"/>
                    <a:gd name="T81" fmla="*/ 436 h 472"/>
                    <a:gd name="T82" fmla="*/ 128 w 779"/>
                    <a:gd name="T83" fmla="*/ 423 h 472"/>
                    <a:gd name="T84" fmla="*/ 76 w 779"/>
                    <a:gd name="T85" fmla="*/ 410 h 472"/>
                    <a:gd name="T86" fmla="*/ 32 w 779"/>
                    <a:gd name="T87" fmla="*/ 399 h 472"/>
                    <a:gd name="T88" fmla="*/ 0 w 779"/>
                    <a:gd name="T89" fmla="*/ 390 h 4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79" h="472">
                      <a:moveTo>
                        <a:pt x="0" y="390"/>
                      </a:moveTo>
                      <a:lnTo>
                        <a:pt x="15" y="369"/>
                      </a:lnTo>
                      <a:lnTo>
                        <a:pt x="32" y="346"/>
                      </a:lnTo>
                      <a:lnTo>
                        <a:pt x="52" y="321"/>
                      </a:lnTo>
                      <a:lnTo>
                        <a:pt x="75" y="293"/>
                      </a:lnTo>
                      <a:lnTo>
                        <a:pt x="98" y="265"/>
                      </a:lnTo>
                      <a:lnTo>
                        <a:pt x="123" y="237"/>
                      </a:lnTo>
                      <a:lnTo>
                        <a:pt x="149" y="207"/>
                      </a:lnTo>
                      <a:lnTo>
                        <a:pt x="176" y="178"/>
                      </a:lnTo>
                      <a:lnTo>
                        <a:pt x="203" y="150"/>
                      </a:lnTo>
                      <a:lnTo>
                        <a:pt x="231" y="123"/>
                      </a:lnTo>
                      <a:lnTo>
                        <a:pt x="259" y="97"/>
                      </a:lnTo>
                      <a:lnTo>
                        <a:pt x="287" y="72"/>
                      </a:lnTo>
                      <a:lnTo>
                        <a:pt x="314" y="50"/>
                      </a:lnTo>
                      <a:lnTo>
                        <a:pt x="339" y="30"/>
                      </a:lnTo>
                      <a:lnTo>
                        <a:pt x="364" y="13"/>
                      </a:lnTo>
                      <a:lnTo>
                        <a:pt x="388" y="0"/>
                      </a:lnTo>
                      <a:lnTo>
                        <a:pt x="405" y="2"/>
                      </a:lnTo>
                      <a:lnTo>
                        <a:pt x="425" y="6"/>
                      </a:lnTo>
                      <a:lnTo>
                        <a:pt x="448" y="10"/>
                      </a:lnTo>
                      <a:lnTo>
                        <a:pt x="472" y="15"/>
                      </a:lnTo>
                      <a:lnTo>
                        <a:pt x="499" y="20"/>
                      </a:lnTo>
                      <a:lnTo>
                        <a:pt x="527" y="26"/>
                      </a:lnTo>
                      <a:lnTo>
                        <a:pt x="556" y="32"/>
                      </a:lnTo>
                      <a:lnTo>
                        <a:pt x="585" y="39"/>
                      </a:lnTo>
                      <a:lnTo>
                        <a:pt x="613" y="45"/>
                      </a:lnTo>
                      <a:lnTo>
                        <a:pt x="642" y="51"/>
                      </a:lnTo>
                      <a:lnTo>
                        <a:pt x="668" y="57"/>
                      </a:lnTo>
                      <a:lnTo>
                        <a:pt x="693" y="63"/>
                      </a:lnTo>
                      <a:lnTo>
                        <a:pt x="717" y="68"/>
                      </a:lnTo>
                      <a:lnTo>
                        <a:pt x="737" y="73"/>
                      </a:lnTo>
                      <a:lnTo>
                        <a:pt x="755" y="76"/>
                      </a:lnTo>
                      <a:lnTo>
                        <a:pt x="769" y="79"/>
                      </a:lnTo>
                      <a:lnTo>
                        <a:pt x="669" y="180"/>
                      </a:lnTo>
                      <a:lnTo>
                        <a:pt x="683" y="185"/>
                      </a:lnTo>
                      <a:lnTo>
                        <a:pt x="697" y="188"/>
                      </a:lnTo>
                      <a:lnTo>
                        <a:pt x="712" y="192"/>
                      </a:lnTo>
                      <a:lnTo>
                        <a:pt x="726" y="197"/>
                      </a:lnTo>
                      <a:lnTo>
                        <a:pt x="740" y="201"/>
                      </a:lnTo>
                      <a:lnTo>
                        <a:pt x="754" y="206"/>
                      </a:lnTo>
                      <a:lnTo>
                        <a:pt x="767" y="212"/>
                      </a:lnTo>
                      <a:lnTo>
                        <a:pt x="779" y="217"/>
                      </a:lnTo>
                      <a:lnTo>
                        <a:pt x="770" y="229"/>
                      </a:lnTo>
                      <a:lnTo>
                        <a:pt x="759" y="240"/>
                      </a:lnTo>
                      <a:lnTo>
                        <a:pt x="747" y="249"/>
                      </a:lnTo>
                      <a:lnTo>
                        <a:pt x="733" y="259"/>
                      </a:lnTo>
                      <a:lnTo>
                        <a:pt x="715" y="266"/>
                      </a:lnTo>
                      <a:lnTo>
                        <a:pt x="698" y="274"/>
                      </a:lnTo>
                      <a:lnTo>
                        <a:pt x="680" y="280"/>
                      </a:lnTo>
                      <a:lnTo>
                        <a:pt x="662" y="287"/>
                      </a:lnTo>
                      <a:lnTo>
                        <a:pt x="643" y="293"/>
                      </a:lnTo>
                      <a:lnTo>
                        <a:pt x="624" y="299"/>
                      </a:lnTo>
                      <a:lnTo>
                        <a:pt x="606" y="305"/>
                      </a:lnTo>
                      <a:lnTo>
                        <a:pt x="589" y="312"/>
                      </a:lnTo>
                      <a:lnTo>
                        <a:pt x="573" y="318"/>
                      </a:lnTo>
                      <a:lnTo>
                        <a:pt x="559" y="326"/>
                      </a:lnTo>
                      <a:lnTo>
                        <a:pt x="546" y="334"/>
                      </a:lnTo>
                      <a:lnTo>
                        <a:pt x="537" y="342"/>
                      </a:lnTo>
                      <a:lnTo>
                        <a:pt x="528" y="350"/>
                      </a:lnTo>
                      <a:lnTo>
                        <a:pt x="517" y="359"/>
                      </a:lnTo>
                      <a:lnTo>
                        <a:pt x="504" y="368"/>
                      </a:lnTo>
                      <a:lnTo>
                        <a:pt x="490" y="378"/>
                      </a:lnTo>
                      <a:lnTo>
                        <a:pt x="475" y="389"/>
                      </a:lnTo>
                      <a:lnTo>
                        <a:pt x="459" y="400"/>
                      </a:lnTo>
                      <a:lnTo>
                        <a:pt x="443" y="411"/>
                      </a:lnTo>
                      <a:lnTo>
                        <a:pt x="427" y="421"/>
                      </a:lnTo>
                      <a:lnTo>
                        <a:pt x="411" y="430"/>
                      </a:lnTo>
                      <a:lnTo>
                        <a:pt x="396" y="440"/>
                      </a:lnTo>
                      <a:lnTo>
                        <a:pt x="382" y="449"/>
                      </a:lnTo>
                      <a:lnTo>
                        <a:pt x="369" y="456"/>
                      </a:lnTo>
                      <a:lnTo>
                        <a:pt x="359" y="462"/>
                      </a:lnTo>
                      <a:lnTo>
                        <a:pt x="350" y="467"/>
                      </a:lnTo>
                      <a:lnTo>
                        <a:pt x="345" y="471"/>
                      </a:lnTo>
                      <a:lnTo>
                        <a:pt x="342" y="472"/>
                      </a:lnTo>
                      <a:lnTo>
                        <a:pt x="333" y="470"/>
                      </a:lnTo>
                      <a:lnTo>
                        <a:pt x="320" y="467"/>
                      </a:lnTo>
                      <a:lnTo>
                        <a:pt x="304" y="463"/>
                      </a:lnTo>
                      <a:lnTo>
                        <a:pt x="284" y="459"/>
                      </a:lnTo>
                      <a:lnTo>
                        <a:pt x="261" y="454"/>
                      </a:lnTo>
                      <a:lnTo>
                        <a:pt x="236" y="448"/>
                      </a:lnTo>
                      <a:lnTo>
                        <a:pt x="211" y="442"/>
                      </a:lnTo>
                      <a:lnTo>
                        <a:pt x="183" y="436"/>
                      </a:lnTo>
                      <a:lnTo>
                        <a:pt x="155" y="429"/>
                      </a:lnTo>
                      <a:lnTo>
                        <a:pt x="128" y="423"/>
                      </a:lnTo>
                      <a:lnTo>
                        <a:pt x="101" y="416"/>
                      </a:lnTo>
                      <a:lnTo>
                        <a:pt x="76" y="410"/>
                      </a:lnTo>
                      <a:lnTo>
                        <a:pt x="52" y="404"/>
                      </a:lnTo>
                      <a:lnTo>
                        <a:pt x="32" y="399"/>
                      </a:lnTo>
                      <a:lnTo>
                        <a:pt x="14" y="395"/>
                      </a:lnTo>
                      <a:lnTo>
                        <a:pt x="0" y="3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54" name="Freeform 82"/>
                <p:cNvSpPr>
                  <a:spLocks/>
                </p:cNvSpPr>
                <p:nvPr/>
              </p:nvSpPr>
              <p:spPr bwMode="auto">
                <a:xfrm>
                  <a:off x="3317" y="2132"/>
                  <a:ext cx="648" cy="409"/>
                </a:xfrm>
                <a:custGeom>
                  <a:avLst/>
                  <a:gdLst>
                    <a:gd name="T0" fmla="*/ 0 w 648"/>
                    <a:gd name="T1" fmla="*/ 334 h 409"/>
                    <a:gd name="T2" fmla="*/ 8 w 648"/>
                    <a:gd name="T3" fmla="*/ 322 h 409"/>
                    <a:gd name="T4" fmla="*/ 21 w 648"/>
                    <a:gd name="T5" fmla="*/ 307 h 409"/>
                    <a:gd name="T6" fmla="*/ 37 w 648"/>
                    <a:gd name="T7" fmla="*/ 289 h 409"/>
                    <a:gd name="T8" fmla="*/ 56 w 648"/>
                    <a:gd name="T9" fmla="*/ 268 h 409"/>
                    <a:gd name="T10" fmla="*/ 77 w 648"/>
                    <a:gd name="T11" fmla="*/ 245 h 409"/>
                    <a:gd name="T12" fmla="*/ 99 w 648"/>
                    <a:gd name="T13" fmla="*/ 220 h 409"/>
                    <a:gd name="T14" fmla="*/ 124 w 648"/>
                    <a:gd name="T15" fmla="*/ 194 h 409"/>
                    <a:gd name="T16" fmla="*/ 151 w 648"/>
                    <a:gd name="T17" fmla="*/ 166 h 409"/>
                    <a:gd name="T18" fmla="*/ 178 w 648"/>
                    <a:gd name="T19" fmla="*/ 140 h 409"/>
                    <a:gd name="T20" fmla="*/ 204 w 648"/>
                    <a:gd name="T21" fmla="*/ 114 h 409"/>
                    <a:gd name="T22" fmla="*/ 232 w 648"/>
                    <a:gd name="T23" fmla="*/ 89 h 409"/>
                    <a:gd name="T24" fmla="*/ 259 w 648"/>
                    <a:gd name="T25" fmla="*/ 66 h 409"/>
                    <a:gd name="T26" fmla="*/ 285 w 648"/>
                    <a:gd name="T27" fmla="*/ 45 h 409"/>
                    <a:gd name="T28" fmla="*/ 311 w 648"/>
                    <a:gd name="T29" fmla="*/ 27 h 409"/>
                    <a:gd name="T30" fmla="*/ 334 w 648"/>
                    <a:gd name="T31" fmla="*/ 12 h 409"/>
                    <a:gd name="T32" fmla="*/ 356 w 648"/>
                    <a:gd name="T33" fmla="*/ 0 h 409"/>
                    <a:gd name="T34" fmla="*/ 648 w 648"/>
                    <a:gd name="T35" fmla="*/ 58 h 409"/>
                    <a:gd name="T36" fmla="*/ 635 w 648"/>
                    <a:gd name="T37" fmla="*/ 68 h 409"/>
                    <a:gd name="T38" fmla="*/ 619 w 648"/>
                    <a:gd name="T39" fmla="*/ 83 h 409"/>
                    <a:gd name="T40" fmla="*/ 600 w 648"/>
                    <a:gd name="T41" fmla="*/ 99 h 409"/>
                    <a:gd name="T42" fmla="*/ 578 w 648"/>
                    <a:gd name="T43" fmla="*/ 117 h 409"/>
                    <a:gd name="T44" fmla="*/ 554 w 648"/>
                    <a:gd name="T45" fmla="*/ 137 h 409"/>
                    <a:gd name="T46" fmla="*/ 527 w 648"/>
                    <a:gd name="T47" fmla="*/ 160 h 409"/>
                    <a:gd name="T48" fmla="*/ 500 w 648"/>
                    <a:gd name="T49" fmla="*/ 183 h 409"/>
                    <a:gd name="T50" fmla="*/ 472 w 648"/>
                    <a:gd name="T51" fmla="*/ 208 h 409"/>
                    <a:gd name="T52" fmla="*/ 445 w 648"/>
                    <a:gd name="T53" fmla="*/ 233 h 409"/>
                    <a:gd name="T54" fmla="*/ 418 w 648"/>
                    <a:gd name="T55" fmla="*/ 259 h 409"/>
                    <a:gd name="T56" fmla="*/ 391 w 648"/>
                    <a:gd name="T57" fmla="*/ 285 h 409"/>
                    <a:gd name="T58" fmla="*/ 366 w 648"/>
                    <a:gd name="T59" fmla="*/ 311 h 409"/>
                    <a:gd name="T60" fmla="*/ 344 w 648"/>
                    <a:gd name="T61" fmla="*/ 337 h 409"/>
                    <a:gd name="T62" fmla="*/ 325 w 648"/>
                    <a:gd name="T63" fmla="*/ 362 h 409"/>
                    <a:gd name="T64" fmla="*/ 307 w 648"/>
                    <a:gd name="T65" fmla="*/ 386 h 409"/>
                    <a:gd name="T66" fmla="*/ 295 w 648"/>
                    <a:gd name="T67" fmla="*/ 409 h 409"/>
                    <a:gd name="T68" fmla="*/ 282 w 648"/>
                    <a:gd name="T69" fmla="*/ 403 h 409"/>
                    <a:gd name="T70" fmla="*/ 266 w 648"/>
                    <a:gd name="T71" fmla="*/ 397 h 409"/>
                    <a:gd name="T72" fmla="*/ 247 w 648"/>
                    <a:gd name="T73" fmla="*/ 391 h 409"/>
                    <a:gd name="T74" fmla="*/ 228 w 648"/>
                    <a:gd name="T75" fmla="*/ 386 h 409"/>
                    <a:gd name="T76" fmla="*/ 207 w 648"/>
                    <a:gd name="T77" fmla="*/ 381 h 409"/>
                    <a:gd name="T78" fmla="*/ 184 w 648"/>
                    <a:gd name="T79" fmla="*/ 375 h 409"/>
                    <a:gd name="T80" fmla="*/ 162 w 648"/>
                    <a:gd name="T81" fmla="*/ 370 h 409"/>
                    <a:gd name="T82" fmla="*/ 138 w 648"/>
                    <a:gd name="T83" fmla="*/ 365 h 409"/>
                    <a:gd name="T84" fmla="*/ 116 w 648"/>
                    <a:gd name="T85" fmla="*/ 361 h 409"/>
                    <a:gd name="T86" fmla="*/ 94 w 648"/>
                    <a:gd name="T87" fmla="*/ 356 h 409"/>
                    <a:gd name="T88" fmla="*/ 73 w 648"/>
                    <a:gd name="T89" fmla="*/ 351 h 409"/>
                    <a:gd name="T90" fmla="*/ 53 w 648"/>
                    <a:gd name="T91" fmla="*/ 348 h 409"/>
                    <a:gd name="T92" fmla="*/ 36 w 648"/>
                    <a:gd name="T93" fmla="*/ 344 h 409"/>
                    <a:gd name="T94" fmla="*/ 21 w 648"/>
                    <a:gd name="T95" fmla="*/ 340 h 409"/>
                    <a:gd name="T96" fmla="*/ 8 w 648"/>
                    <a:gd name="T97" fmla="*/ 337 h 409"/>
                    <a:gd name="T98" fmla="*/ 0 w 648"/>
                    <a:gd name="T99" fmla="*/ 334 h 4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648" h="409">
                      <a:moveTo>
                        <a:pt x="0" y="334"/>
                      </a:moveTo>
                      <a:lnTo>
                        <a:pt x="8" y="322"/>
                      </a:lnTo>
                      <a:lnTo>
                        <a:pt x="21" y="307"/>
                      </a:lnTo>
                      <a:lnTo>
                        <a:pt x="37" y="289"/>
                      </a:lnTo>
                      <a:lnTo>
                        <a:pt x="56" y="268"/>
                      </a:lnTo>
                      <a:lnTo>
                        <a:pt x="77" y="245"/>
                      </a:lnTo>
                      <a:lnTo>
                        <a:pt x="99" y="220"/>
                      </a:lnTo>
                      <a:lnTo>
                        <a:pt x="124" y="194"/>
                      </a:lnTo>
                      <a:lnTo>
                        <a:pt x="151" y="166"/>
                      </a:lnTo>
                      <a:lnTo>
                        <a:pt x="178" y="140"/>
                      </a:lnTo>
                      <a:lnTo>
                        <a:pt x="204" y="114"/>
                      </a:lnTo>
                      <a:lnTo>
                        <a:pt x="232" y="89"/>
                      </a:lnTo>
                      <a:lnTo>
                        <a:pt x="259" y="66"/>
                      </a:lnTo>
                      <a:lnTo>
                        <a:pt x="285" y="45"/>
                      </a:lnTo>
                      <a:lnTo>
                        <a:pt x="311" y="27"/>
                      </a:lnTo>
                      <a:lnTo>
                        <a:pt x="334" y="12"/>
                      </a:lnTo>
                      <a:lnTo>
                        <a:pt x="356" y="0"/>
                      </a:lnTo>
                      <a:lnTo>
                        <a:pt x="648" y="58"/>
                      </a:lnTo>
                      <a:lnTo>
                        <a:pt x="635" y="68"/>
                      </a:lnTo>
                      <a:lnTo>
                        <a:pt x="619" y="83"/>
                      </a:lnTo>
                      <a:lnTo>
                        <a:pt x="600" y="99"/>
                      </a:lnTo>
                      <a:lnTo>
                        <a:pt x="578" y="117"/>
                      </a:lnTo>
                      <a:lnTo>
                        <a:pt x="554" y="137"/>
                      </a:lnTo>
                      <a:lnTo>
                        <a:pt x="527" y="160"/>
                      </a:lnTo>
                      <a:lnTo>
                        <a:pt x="500" y="183"/>
                      </a:lnTo>
                      <a:lnTo>
                        <a:pt x="472" y="208"/>
                      </a:lnTo>
                      <a:lnTo>
                        <a:pt x="445" y="233"/>
                      </a:lnTo>
                      <a:lnTo>
                        <a:pt x="418" y="259"/>
                      </a:lnTo>
                      <a:lnTo>
                        <a:pt x="391" y="285"/>
                      </a:lnTo>
                      <a:lnTo>
                        <a:pt x="366" y="311"/>
                      </a:lnTo>
                      <a:lnTo>
                        <a:pt x="344" y="337"/>
                      </a:lnTo>
                      <a:lnTo>
                        <a:pt x="325" y="362"/>
                      </a:lnTo>
                      <a:lnTo>
                        <a:pt x="307" y="386"/>
                      </a:lnTo>
                      <a:lnTo>
                        <a:pt x="295" y="409"/>
                      </a:lnTo>
                      <a:lnTo>
                        <a:pt x="282" y="403"/>
                      </a:lnTo>
                      <a:lnTo>
                        <a:pt x="266" y="397"/>
                      </a:lnTo>
                      <a:lnTo>
                        <a:pt x="247" y="391"/>
                      </a:lnTo>
                      <a:lnTo>
                        <a:pt x="228" y="386"/>
                      </a:lnTo>
                      <a:lnTo>
                        <a:pt x="207" y="381"/>
                      </a:lnTo>
                      <a:lnTo>
                        <a:pt x="184" y="375"/>
                      </a:lnTo>
                      <a:lnTo>
                        <a:pt x="162" y="370"/>
                      </a:lnTo>
                      <a:lnTo>
                        <a:pt x="138" y="365"/>
                      </a:lnTo>
                      <a:lnTo>
                        <a:pt x="116" y="361"/>
                      </a:lnTo>
                      <a:lnTo>
                        <a:pt x="94" y="356"/>
                      </a:lnTo>
                      <a:lnTo>
                        <a:pt x="73" y="351"/>
                      </a:lnTo>
                      <a:lnTo>
                        <a:pt x="53" y="348"/>
                      </a:lnTo>
                      <a:lnTo>
                        <a:pt x="36" y="344"/>
                      </a:lnTo>
                      <a:lnTo>
                        <a:pt x="21" y="340"/>
                      </a:lnTo>
                      <a:lnTo>
                        <a:pt x="8" y="337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3155" name="Freeform 83"/>
                <p:cNvSpPr>
                  <a:spLocks/>
                </p:cNvSpPr>
                <p:nvPr/>
              </p:nvSpPr>
              <p:spPr bwMode="auto">
                <a:xfrm>
                  <a:off x="3838" y="2298"/>
                  <a:ext cx="146" cy="75"/>
                </a:xfrm>
                <a:custGeom>
                  <a:avLst/>
                  <a:gdLst>
                    <a:gd name="T0" fmla="*/ 0 w 146"/>
                    <a:gd name="T1" fmla="*/ 75 h 75"/>
                    <a:gd name="T2" fmla="*/ 76 w 146"/>
                    <a:gd name="T3" fmla="*/ 0 h 75"/>
                    <a:gd name="T4" fmla="*/ 84 w 146"/>
                    <a:gd name="T5" fmla="*/ 3 h 75"/>
                    <a:gd name="T6" fmla="*/ 94 w 146"/>
                    <a:gd name="T7" fmla="*/ 5 h 75"/>
                    <a:gd name="T8" fmla="*/ 105 w 146"/>
                    <a:gd name="T9" fmla="*/ 8 h 75"/>
                    <a:gd name="T10" fmla="*/ 114 w 146"/>
                    <a:gd name="T11" fmla="*/ 11 h 75"/>
                    <a:gd name="T12" fmla="*/ 125 w 146"/>
                    <a:gd name="T13" fmla="*/ 15 h 75"/>
                    <a:gd name="T14" fmla="*/ 134 w 146"/>
                    <a:gd name="T15" fmla="*/ 18 h 75"/>
                    <a:gd name="T16" fmla="*/ 141 w 146"/>
                    <a:gd name="T17" fmla="*/ 20 h 75"/>
                    <a:gd name="T18" fmla="*/ 146 w 146"/>
                    <a:gd name="T19" fmla="*/ 22 h 75"/>
                    <a:gd name="T20" fmla="*/ 136 w 146"/>
                    <a:gd name="T21" fmla="*/ 28 h 75"/>
                    <a:gd name="T22" fmla="*/ 117 w 146"/>
                    <a:gd name="T23" fmla="*/ 33 h 75"/>
                    <a:gd name="T24" fmla="*/ 96 w 146"/>
                    <a:gd name="T25" fmla="*/ 41 h 75"/>
                    <a:gd name="T26" fmla="*/ 72 w 146"/>
                    <a:gd name="T27" fmla="*/ 48 h 75"/>
                    <a:gd name="T28" fmla="*/ 49 w 146"/>
                    <a:gd name="T29" fmla="*/ 57 h 75"/>
                    <a:gd name="T30" fmla="*/ 27 w 146"/>
                    <a:gd name="T31" fmla="*/ 65 h 75"/>
                    <a:gd name="T32" fmla="*/ 10 w 146"/>
                    <a:gd name="T33" fmla="*/ 70 h 75"/>
                    <a:gd name="T34" fmla="*/ 0 w 146"/>
                    <a:gd name="T35" fmla="*/ 75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6" h="75">
                      <a:moveTo>
                        <a:pt x="0" y="75"/>
                      </a:moveTo>
                      <a:lnTo>
                        <a:pt x="76" y="0"/>
                      </a:lnTo>
                      <a:lnTo>
                        <a:pt x="84" y="3"/>
                      </a:lnTo>
                      <a:lnTo>
                        <a:pt x="94" y="5"/>
                      </a:lnTo>
                      <a:lnTo>
                        <a:pt x="105" y="8"/>
                      </a:lnTo>
                      <a:lnTo>
                        <a:pt x="114" y="11"/>
                      </a:lnTo>
                      <a:lnTo>
                        <a:pt x="125" y="15"/>
                      </a:lnTo>
                      <a:lnTo>
                        <a:pt x="134" y="18"/>
                      </a:lnTo>
                      <a:lnTo>
                        <a:pt x="141" y="20"/>
                      </a:lnTo>
                      <a:lnTo>
                        <a:pt x="146" y="22"/>
                      </a:lnTo>
                      <a:lnTo>
                        <a:pt x="136" y="28"/>
                      </a:lnTo>
                      <a:lnTo>
                        <a:pt x="117" y="33"/>
                      </a:lnTo>
                      <a:lnTo>
                        <a:pt x="96" y="41"/>
                      </a:lnTo>
                      <a:lnTo>
                        <a:pt x="72" y="48"/>
                      </a:lnTo>
                      <a:lnTo>
                        <a:pt x="49" y="57"/>
                      </a:lnTo>
                      <a:lnTo>
                        <a:pt x="27" y="65"/>
                      </a:lnTo>
                      <a:lnTo>
                        <a:pt x="10" y="70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643157" name="Text Box 85"/>
          <p:cNvSpPr txBox="1">
            <a:spLocks noChangeArrowheads="1"/>
          </p:cNvSpPr>
          <p:nvPr/>
        </p:nvSpPr>
        <p:spPr bwMode="auto">
          <a:xfrm>
            <a:off x="1463675" y="3603625"/>
            <a:ext cx="65119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 i="1" dirty="0">
                <a:solidFill>
                  <a:srgbClr val="003366"/>
                </a:solidFill>
              </a:rPr>
              <a:t>Our e-Investment</a:t>
            </a:r>
          </a:p>
          <a:p>
            <a:pPr algn="ctr">
              <a:spcBef>
                <a:spcPct val="50000"/>
              </a:spcBef>
            </a:pPr>
            <a:r>
              <a:rPr lang="en-GB" sz="3600" b="1" i="1" dirty="0">
                <a:solidFill>
                  <a:srgbClr val="003366"/>
                </a:solidFill>
              </a:rPr>
              <a:t>Our e-Challenge</a:t>
            </a:r>
          </a:p>
        </p:txBody>
      </p:sp>
    </p:spTree>
    <p:extLst>
      <p:ext uri="{BB962C8B-B14F-4D97-AF65-F5344CB8AC3E}">
        <p14:creationId xmlns:p14="http://schemas.microsoft.com/office/powerpoint/2010/main" val="4070607631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404664"/>
            <a:ext cx="8326439" cy="660400"/>
          </a:xfrm>
        </p:spPr>
        <p:txBody>
          <a:bodyPr/>
          <a:lstStyle/>
          <a:p>
            <a:r>
              <a:rPr lang="en-GB" sz="4000" dirty="0"/>
              <a:t>Procurement Focus</a:t>
            </a:r>
            <a:endParaRPr lang="en-GB" sz="4800" dirty="0"/>
          </a:p>
        </p:txBody>
      </p:sp>
      <p:graphicFrame>
        <p:nvGraphicFramePr>
          <p:cNvPr id="598033" name="Object 17"/>
          <p:cNvGraphicFramePr>
            <a:graphicFrameLocks noGrp="1" noChangeAspect="1"/>
          </p:cNvGraphicFramePr>
          <p:nvPr>
            <p:ph idx="1"/>
          </p:nvPr>
        </p:nvGraphicFramePr>
        <p:xfrm>
          <a:off x="179388" y="188913"/>
          <a:ext cx="1763712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Clip" r:id="rId4" imgW="933086" imgH="952129" progId="MS_ClipArt_Gallery.2">
                  <p:embed/>
                </p:oleObj>
              </mc:Choice>
              <mc:Fallback>
                <p:oleObj name="Clip" r:id="rId4" imgW="933086" imgH="95212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88913"/>
                        <a:ext cx="1763712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8020" name="Text Box 4"/>
          <p:cNvSpPr txBox="1">
            <a:spLocks noChangeArrowheads="1"/>
          </p:cNvSpPr>
          <p:nvPr/>
        </p:nvSpPr>
        <p:spPr bwMode="auto">
          <a:xfrm>
            <a:off x="4194676" y="5537081"/>
            <a:ext cx="989226" cy="522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1C1C1C"/>
                </a:solidFill>
              </a:rPr>
              <a:t>Value</a:t>
            </a:r>
            <a:endParaRPr lang="en-GB" sz="2800" dirty="0">
              <a:solidFill>
                <a:srgbClr val="00FFFF"/>
              </a:solidFill>
            </a:endParaRPr>
          </a:p>
        </p:txBody>
      </p:sp>
      <p:sp>
        <p:nvSpPr>
          <p:cNvPr id="598022" name="Rectangle 6"/>
          <p:cNvSpPr>
            <a:spLocks noChangeArrowheads="1"/>
          </p:cNvSpPr>
          <p:nvPr/>
        </p:nvSpPr>
        <p:spPr bwMode="auto">
          <a:xfrm>
            <a:off x="2789238" y="3414713"/>
            <a:ext cx="2016125" cy="17145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3300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Tahoma" charset="0"/>
              </a:rPr>
              <a:t>TACTICAL</a:t>
            </a:r>
            <a:endParaRPr lang="en-GB" sz="2800" b="1" dirty="0">
              <a:solidFill>
                <a:schemeClr val="tx1"/>
              </a:solidFill>
              <a:latin typeface="Tahoma" charset="0"/>
            </a:endParaRPr>
          </a:p>
        </p:txBody>
      </p:sp>
      <p:sp>
        <p:nvSpPr>
          <p:cNvPr id="598023" name="Rectangle 7"/>
          <p:cNvSpPr>
            <a:spLocks noChangeArrowheads="1"/>
          </p:cNvSpPr>
          <p:nvPr/>
        </p:nvSpPr>
        <p:spPr bwMode="auto">
          <a:xfrm>
            <a:off x="4805363" y="3414713"/>
            <a:ext cx="2012950" cy="17145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3300"/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Tahoma" charset="0"/>
              </a:rPr>
              <a:t>LEVERAGE</a:t>
            </a:r>
          </a:p>
        </p:txBody>
      </p:sp>
      <p:sp>
        <p:nvSpPr>
          <p:cNvPr id="598024" name="Rectangle 8"/>
          <p:cNvSpPr>
            <a:spLocks noChangeArrowheads="1"/>
          </p:cNvSpPr>
          <p:nvPr/>
        </p:nvSpPr>
        <p:spPr bwMode="auto">
          <a:xfrm>
            <a:off x="4805363" y="1700213"/>
            <a:ext cx="2012950" cy="17145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3300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Tahoma" charset="0"/>
              </a:rPr>
              <a:t>STRATEGIC</a:t>
            </a:r>
            <a:endParaRPr lang="en-GB" sz="2800" b="1" dirty="0">
              <a:solidFill>
                <a:schemeClr val="tx1"/>
              </a:solidFill>
              <a:latin typeface="Tahoma" charset="0"/>
            </a:endParaRPr>
          </a:p>
        </p:txBody>
      </p:sp>
      <p:sp>
        <p:nvSpPr>
          <p:cNvPr id="598025" name="Rectangle 9"/>
          <p:cNvSpPr>
            <a:spLocks noChangeArrowheads="1"/>
          </p:cNvSpPr>
          <p:nvPr/>
        </p:nvSpPr>
        <p:spPr bwMode="auto">
          <a:xfrm>
            <a:off x="2789238" y="1700213"/>
            <a:ext cx="2016125" cy="17145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33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Tahoma" charset="0"/>
              </a:rPr>
              <a:t>CRITICAL</a:t>
            </a:r>
            <a:endParaRPr lang="en-GB" sz="2800" b="1" dirty="0">
              <a:solidFill>
                <a:schemeClr val="tx1"/>
              </a:solidFill>
              <a:latin typeface="Tahoma" charset="0"/>
            </a:endParaRPr>
          </a:p>
        </p:txBody>
      </p:sp>
      <p:grpSp>
        <p:nvGrpSpPr>
          <p:cNvPr id="598026" name="Group 10"/>
          <p:cNvGrpSpPr>
            <a:grpSpLocks/>
          </p:cNvGrpSpPr>
          <p:nvPr/>
        </p:nvGrpSpPr>
        <p:grpSpPr bwMode="auto">
          <a:xfrm>
            <a:off x="4140200" y="2781300"/>
            <a:ext cx="1928813" cy="2066925"/>
            <a:chOff x="3889" y="1970"/>
            <a:chExt cx="1240" cy="1504"/>
          </a:xfrm>
        </p:grpSpPr>
        <p:sp>
          <p:nvSpPr>
            <p:cNvPr id="598027" name="AutoShape 11"/>
            <p:cNvSpPr>
              <a:spLocks noChangeArrowheads="1"/>
            </p:cNvSpPr>
            <p:nvPr/>
          </p:nvSpPr>
          <p:spPr bwMode="auto">
            <a:xfrm>
              <a:off x="3889" y="3278"/>
              <a:ext cx="819" cy="196"/>
            </a:xfrm>
            <a:prstGeom prst="rightArrow">
              <a:avLst>
                <a:gd name="adj1" fmla="val 50000"/>
                <a:gd name="adj2" fmla="val 104464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98028" name="AutoShape 12"/>
            <p:cNvSpPr>
              <a:spLocks noChangeArrowheads="1"/>
            </p:cNvSpPr>
            <p:nvPr/>
          </p:nvSpPr>
          <p:spPr bwMode="auto">
            <a:xfrm rot="-2395665">
              <a:off x="4020" y="2381"/>
              <a:ext cx="819" cy="196"/>
            </a:xfrm>
            <a:prstGeom prst="rightArrow">
              <a:avLst>
                <a:gd name="adj1" fmla="val 50000"/>
                <a:gd name="adj2" fmla="val 104464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98029" name="AutoShape 13"/>
            <p:cNvSpPr>
              <a:spLocks noChangeArrowheads="1"/>
            </p:cNvSpPr>
            <p:nvPr/>
          </p:nvSpPr>
          <p:spPr bwMode="auto">
            <a:xfrm>
              <a:off x="3897" y="1970"/>
              <a:ext cx="819" cy="196"/>
            </a:xfrm>
            <a:prstGeom prst="rightArrow">
              <a:avLst>
                <a:gd name="adj1" fmla="val 50000"/>
                <a:gd name="adj2" fmla="val 104464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98030" name="AutoShape 14"/>
            <p:cNvSpPr>
              <a:spLocks noChangeArrowheads="1"/>
            </p:cNvSpPr>
            <p:nvPr/>
          </p:nvSpPr>
          <p:spPr bwMode="auto">
            <a:xfrm rot="-5412253">
              <a:off x="4621" y="2428"/>
              <a:ext cx="819" cy="196"/>
            </a:xfrm>
            <a:prstGeom prst="rightArrow">
              <a:avLst>
                <a:gd name="adj1" fmla="val 50000"/>
                <a:gd name="adj2" fmla="val 104464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598031" name="Text Box 15"/>
          <p:cNvSpPr txBox="1">
            <a:spLocks noChangeArrowheads="1"/>
          </p:cNvSpPr>
          <p:nvPr/>
        </p:nvSpPr>
        <p:spPr bwMode="auto">
          <a:xfrm rot="16270866">
            <a:off x="1247135" y="3015784"/>
            <a:ext cx="155068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1C1C1C"/>
                </a:solidFill>
              </a:rPr>
              <a:t>Criticality</a:t>
            </a:r>
            <a:endParaRPr lang="en-GB" sz="2800" dirty="0">
              <a:solidFill>
                <a:srgbClr val="FFFF00"/>
              </a:solidFill>
            </a:endParaRPr>
          </a:p>
        </p:txBody>
      </p:sp>
      <p:sp>
        <p:nvSpPr>
          <p:cNvPr id="598032" name="AutoShape 16"/>
          <p:cNvSpPr>
            <a:spLocks noChangeArrowheads="1"/>
          </p:cNvSpPr>
          <p:nvPr/>
        </p:nvSpPr>
        <p:spPr bwMode="auto">
          <a:xfrm>
            <a:off x="2392363" y="1944688"/>
            <a:ext cx="287337" cy="3011487"/>
          </a:xfrm>
          <a:prstGeom prst="upArrow">
            <a:avLst>
              <a:gd name="adj1" fmla="val 50000"/>
              <a:gd name="adj2" fmla="val 26201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" name="AutoShape 16"/>
          <p:cNvSpPr>
            <a:spLocks noChangeArrowheads="1"/>
          </p:cNvSpPr>
          <p:nvPr/>
        </p:nvSpPr>
        <p:spPr bwMode="auto">
          <a:xfrm rot="5400000">
            <a:off x="4666456" y="3531336"/>
            <a:ext cx="287337" cy="3848099"/>
          </a:xfrm>
          <a:prstGeom prst="upArrow">
            <a:avLst>
              <a:gd name="adj1" fmla="val 50000"/>
              <a:gd name="adj2" fmla="val 26201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772614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98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GB" sz="3600" i="1" dirty="0">
                <a:solidFill>
                  <a:srgbClr val="003366"/>
                </a:solidFill>
              </a:rPr>
              <a:t>But e-Procurement </a:t>
            </a:r>
            <a:r>
              <a:rPr lang="en-GB" sz="3600" i="1" dirty="0" smtClean="0">
                <a:solidFill>
                  <a:srgbClr val="003366"/>
                </a:solidFill>
              </a:rPr>
              <a:t>is not:</a:t>
            </a:r>
            <a:endParaRPr lang="en-GB" sz="3600" i="1" dirty="0">
              <a:solidFill>
                <a:srgbClr val="003366"/>
              </a:solidFill>
            </a:endParaRPr>
          </a:p>
        </p:txBody>
      </p:sp>
      <p:sp>
        <p:nvSpPr>
          <p:cNvPr id="5560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GB" sz="3200" i="1" dirty="0">
                <a:solidFill>
                  <a:srgbClr val="000000"/>
                </a:solidFill>
              </a:rPr>
              <a:t>All about technology</a:t>
            </a:r>
          </a:p>
          <a:p>
            <a:r>
              <a:rPr lang="en-GB" sz="3200" i="1" dirty="0">
                <a:solidFill>
                  <a:srgbClr val="000000"/>
                </a:solidFill>
              </a:rPr>
              <a:t>A panacea</a:t>
            </a:r>
          </a:p>
          <a:p>
            <a:r>
              <a:rPr lang="en-GB" sz="3200" i="1" dirty="0">
                <a:solidFill>
                  <a:srgbClr val="000000"/>
                </a:solidFill>
              </a:rPr>
              <a:t>A quick fix</a:t>
            </a:r>
          </a:p>
          <a:p>
            <a:r>
              <a:rPr lang="en-GB" sz="3200" i="1" dirty="0">
                <a:solidFill>
                  <a:srgbClr val="000000"/>
                </a:solidFill>
              </a:rPr>
              <a:t>A substitute for good practice</a:t>
            </a:r>
          </a:p>
          <a:p>
            <a:r>
              <a:rPr lang="en-GB" sz="3200" i="1" dirty="0">
                <a:solidFill>
                  <a:srgbClr val="000000"/>
                </a:solidFill>
              </a:rPr>
              <a:t>An end in itself</a:t>
            </a:r>
          </a:p>
          <a:p>
            <a:r>
              <a:rPr lang="en-GB" sz="3200" i="1" dirty="0">
                <a:solidFill>
                  <a:srgbClr val="000000"/>
                </a:solidFill>
              </a:rPr>
              <a:t>Mechanising existing processes</a:t>
            </a:r>
          </a:p>
        </p:txBody>
      </p:sp>
      <p:pic>
        <p:nvPicPr>
          <p:cNvPr id="556036" name="blowup.avi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295400"/>
            <a:ext cx="17145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6037" name="Rectangle 5"/>
          <p:cNvSpPr>
            <a:spLocks noChangeArrowheads="1"/>
          </p:cNvSpPr>
          <p:nvPr/>
        </p:nvSpPr>
        <p:spPr bwMode="auto">
          <a:xfrm>
            <a:off x="965200" y="4231114"/>
            <a:ext cx="63865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sz="2800" b="1" i="1" dirty="0">
                <a:solidFill>
                  <a:schemeClr val="tx1"/>
                </a:solidFill>
                <a:latin typeface="Tahoma" charset="0"/>
              </a:rPr>
              <a:t/>
            </a:r>
            <a:br>
              <a:rPr lang="en-GB" sz="2800" b="1" i="1" dirty="0">
                <a:solidFill>
                  <a:schemeClr val="tx1"/>
                </a:solidFill>
                <a:latin typeface="Tahoma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41846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6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6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56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56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56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56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56036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CIPS_Global_PPT_Office_Template">
  <a:themeElements>
    <a:clrScheme name="CIPS">
      <a:dk1>
        <a:srgbClr val="003366"/>
      </a:dk1>
      <a:lt1>
        <a:srgbClr val="FFFFFF"/>
      </a:lt1>
      <a:dk2>
        <a:srgbClr val="003366"/>
      </a:dk2>
      <a:lt2>
        <a:srgbClr val="FFFFFF"/>
      </a:lt2>
      <a:accent1>
        <a:srgbClr val="00CCFF"/>
      </a:accent1>
      <a:accent2>
        <a:srgbClr val="B2015C"/>
      </a:accent2>
      <a:accent3>
        <a:srgbClr val="009460"/>
      </a:accent3>
      <a:accent4>
        <a:srgbClr val="7030A0"/>
      </a:accent4>
      <a:accent5>
        <a:srgbClr val="E15F00"/>
      </a:accent5>
      <a:accent6>
        <a:srgbClr val="62BD19"/>
      </a:accent6>
      <a:hlink>
        <a:srgbClr val="E80649"/>
      </a:hlink>
      <a:folHlink>
        <a:srgbClr val="E80649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00CCFF"/>
        </a:accent1>
        <a:accent2>
          <a:srgbClr val="003366"/>
        </a:accent2>
        <a:accent3>
          <a:srgbClr val="FFFFFF"/>
        </a:accent3>
        <a:accent4>
          <a:srgbClr val="000000"/>
        </a:accent4>
        <a:accent5>
          <a:srgbClr val="AAE2FF"/>
        </a:accent5>
        <a:accent6>
          <a:srgbClr val="002D5C"/>
        </a:accent6>
        <a:hlink>
          <a:srgbClr val="B2015C"/>
        </a:hlink>
        <a:folHlink>
          <a:srgbClr val="0094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bab956b1f44ef9d173162e10f4b2778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6eaa9825d2fedb5a83ac41ebe86c43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445E06-1242-4A5C-8A94-24FD1AA62943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215B55C-2E73-4D96-85F9-1037154AE3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AA1BA4-D51A-455D-B338-2BF4C3A8F7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CIPS_Global_PPT_Office_Template</Template>
  <TotalTime>24</TotalTime>
  <Words>781</Words>
  <Application>Microsoft Office PowerPoint</Application>
  <PresentationFormat>On-screen Show (4:3)</PresentationFormat>
  <Paragraphs>169</Paragraphs>
  <Slides>22</Slides>
  <Notes>7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CIPS_Global_PPT_Office_Template</vt:lpstr>
      <vt:lpstr>Clip</vt:lpstr>
      <vt:lpstr>Sustainable Capacity Building for Enhanced Public Procurement Performance</vt:lpstr>
      <vt:lpstr>PowerPoint Presentation</vt:lpstr>
      <vt:lpstr>Customer’s Change Drivers</vt:lpstr>
      <vt:lpstr>The Solutions?</vt:lpstr>
      <vt:lpstr>Smarter Procurement </vt:lpstr>
      <vt:lpstr>PowerPoint Presentation</vt:lpstr>
      <vt:lpstr>PowerPoint Presentation</vt:lpstr>
      <vt:lpstr>Procurement Focus</vt:lpstr>
      <vt:lpstr>But e-Procurement is not:</vt:lpstr>
      <vt:lpstr>PowerPoint Presentation</vt:lpstr>
      <vt:lpstr>People Development</vt:lpstr>
      <vt:lpstr>What do we expect from the next generation of public sector procurers?</vt:lpstr>
      <vt:lpstr>What do we expect from the next generation  of public sector procurers?</vt:lpstr>
      <vt:lpstr>PowerPoint Presentation</vt:lpstr>
      <vt:lpstr>People Development</vt:lpstr>
      <vt:lpstr>People Development</vt:lpstr>
      <vt:lpstr>Procurement People Development</vt:lpstr>
      <vt:lpstr>PowerPoint Presentation</vt:lpstr>
      <vt:lpstr>People Development</vt:lpstr>
      <vt:lpstr>PowerPoint Presentation</vt:lpstr>
      <vt:lpstr>Biggest Motivation of All …..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Capacity Building for Enhanced Public Procurement Performance</dc:title>
  <dc:creator>James Latto</dc:creator>
  <cp:lastModifiedBy>Nikolai Sviedrys</cp:lastModifiedBy>
  <cp:revision>4</cp:revision>
  <dcterms:created xsi:type="dcterms:W3CDTF">2014-03-18T11:13:09Z</dcterms:created>
  <dcterms:modified xsi:type="dcterms:W3CDTF">2014-03-20T14:16:12Z</dcterms:modified>
</cp:coreProperties>
</file>