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59" r:id="rId4"/>
    <p:sldId id="260" r:id="rId5"/>
    <p:sldId id="275" r:id="rId6"/>
    <p:sldId id="268" r:id="rId7"/>
    <p:sldId id="270" r:id="rId8"/>
    <p:sldId id="269" r:id="rId9"/>
    <p:sldId id="261" r:id="rId10"/>
    <p:sldId id="266" r:id="rId11"/>
    <p:sldId id="262" r:id="rId12"/>
    <p:sldId id="267" r:id="rId13"/>
    <p:sldId id="263" r:id="rId14"/>
    <p:sldId id="264" r:id="rId15"/>
    <p:sldId id="272" r:id="rId16"/>
    <p:sldId id="273" r:id="rId17"/>
    <p:sldId id="276"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p:scale>
          <a:sx n="100" d="100"/>
          <a:sy n="100" d="100"/>
        </p:scale>
        <p:origin x="-72" y="-72"/>
      </p:cViewPr>
      <p:guideLst>
        <p:guide orient="horz" pos="2160"/>
        <p:guide pos="2880"/>
      </p:guideLst>
    </p:cSldViewPr>
  </p:slideViewPr>
  <p:notesTextViewPr>
    <p:cViewPr>
      <p:scale>
        <a:sx n="1" d="1"/>
        <a:sy n="1" d="1"/>
      </p:scale>
      <p:origin x="0" y="0"/>
    </p:cViewPr>
  </p:notesTextViewPr>
  <p:notesViewPr>
    <p:cSldViewPr>
      <p:cViewPr>
        <p:scale>
          <a:sx n="89" d="100"/>
          <a:sy n="89" d="100"/>
        </p:scale>
        <p:origin x="-1878"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C0883B-333D-4448-AAC4-8140F5BD9A57}" type="datetimeFigureOut">
              <a:rPr lang="en-US" smtClean="0"/>
              <a:t>3/20/2014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5587E3-8839-40B7-ACAB-F005C5B76880}" type="slidenum">
              <a:rPr lang="en-US" smtClean="0"/>
              <a:t>‹#›</a:t>
            </a:fld>
            <a:endParaRPr lang="en-US"/>
          </a:p>
        </p:txBody>
      </p:sp>
    </p:spTree>
    <p:extLst>
      <p:ext uri="{BB962C8B-B14F-4D97-AF65-F5344CB8AC3E}">
        <p14:creationId xmlns:p14="http://schemas.microsoft.com/office/powerpoint/2010/main" val="428568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5587E3-8839-40B7-ACAB-F005C5B76880}" type="slidenum">
              <a:rPr lang="en-US" smtClean="0"/>
              <a:t>1</a:t>
            </a:fld>
            <a:endParaRPr lang="en-US"/>
          </a:p>
        </p:txBody>
      </p:sp>
    </p:spTree>
    <p:extLst>
      <p:ext uri="{BB962C8B-B14F-4D97-AF65-F5344CB8AC3E}">
        <p14:creationId xmlns:p14="http://schemas.microsoft.com/office/powerpoint/2010/main" val="199033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t>12</a:t>
            </a:fld>
            <a:endParaRPr lang="en-US"/>
          </a:p>
        </p:txBody>
      </p:sp>
    </p:spTree>
    <p:extLst>
      <p:ext uri="{BB962C8B-B14F-4D97-AF65-F5344CB8AC3E}">
        <p14:creationId xmlns:p14="http://schemas.microsoft.com/office/powerpoint/2010/main" val="340265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t>13</a:t>
            </a:fld>
            <a:endParaRPr lang="en-US"/>
          </a:p>
        </p:txBody>
      </p:sp>
    </p:spTree>
    <p:extLst>
      <p:ext uri="{BB962C8B-B14F-4D97-AF65-F5344CB8AC3E}">
        <p14:creationId xmlns:p14="http://schemas.microsoft.com/office/powerpoint/2010/main" val="3420844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t>14</a:t>
            </a:fld>
            <a:endParaRPr lang="en-US"/>
          </a:p>
        </p:txBody>
      </p:sp>
    </p:spTree>
    <p:extLst>
      <p:ext uri="{BB962C8B-B14F-4D97-AF65-F5344CB8AC3E}">
        <p14:creationId xmlns:p14="http://schemas.microsoft.com/office/powerpoint/2010/main" val="4163512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163512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4163512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163512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163512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5587E3-8839-40B7-ACAB-F005C5B7688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773539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95587E3-8839-40B7-ACAB-F005C5B76880}" type="slidenum">
              <a:rPr lang="en-US" smtClean="0"/>
              <a:t>3</a:t>
            </a:fld>
            <a:endParaRPr lang="en-US"/>
          </a:p>
        </p:txBody>
      </p:sp>
    </p:spTree>
    <p:extLst>
      <p:ext uri="{BB962C8B-B14F-4D97-AF65-F5344CB8AC3E}">
        <p14:creationId xmlns:p14="http://schemas.microsoft.com/office/powerpoint/2010/main" val="1494816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5587E3-8839-40B7-ACAB-F005C5B76880}" type="slidenum">
              <a:rPr lang="en-US" smtClean="0"/>
              <a:t>4</a:t>
            </a:fld>
            <a:endParaRPr lang="en-US"/>
          </a:p>
        </p:txBody>
      </p:sp>
    </p:spTree>
    <p:extLst>
      <p:ext uri="{BB962C8B-B14F-4D97-AF65-F5344CB8AC3E}">
        <p14:creationId xmlns:p14="http://schemas.microsoft.com/office/powerpoint/2010/main" val="2929127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5587E3-8839-40B7-ACAB-F005C5B76880}" type="slidenum">
              <a:rPr lang="en-US" smtClean="0"/>
              <a:t>6</a:t>
            </a:fld>
            <a:endParaRPr lang="en-US"/>
          </a:p>
        </p:txBody>
      </p:sp>
    </p:spTree>
    <p:extLst>
      <p:ext uri="{BB962C8B-B14F-4D97-AF65-F5344CB8AC3E}">
        <p14:creationId xmlns:p14="http://schemas.microsoft.com/office/powerpoint/2010/main" val="292912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5587E3-8839-40B7-ACAB-F005C5B76880}" type="slidenum">
              <a:rPr lang="en-US" smtClean="0"/>
              <a:t>7</a:t>
            </a:fld>
            <a:endParaRPr lang="en-US"/>
          </a:p>
        </p:txBody>
      </p:sp>
    </p:spTree>
    <p:extLst>
      <p:ext uri="{BB962C8B-B14F-4D97-AF65-F5344CB8AC3E}">
        <p14:creationId xmlns:p14="http://schemas.microsoft.com/office/powerpoint/2010/main" val="2929127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5587E3-8839-40B7-ACAB-F005C5B76880}" type="slidenum">
              <a:rPr lang="en-US" smtClean="0"/>
              <a:t>8</a:t>
            </a:fld>
            <a:endParaRPr lang="en-US"/>
          </a:p>
        </p:txBody>
      </p:sp>
    </p:spTree>
    <p:extLst>
      <p:ext uri="{BB962C8B-B14F-4D97-AF65-F5344CB8AC3E}">
        <p14:creationId xmlns:p14="http://schemas.microsoft.com/office/powerpoint/2010/main" val="2929127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t>9</a:t>
            </a:fld>
            <a:endParaRPr lang="en-US"/>
          </a:p>
        </p:txBody>
      </p:sp>
    </p:spTree>
    <p:extLst>
      <p:ext uri="{BB962C8B-B14F-4D97-AF65-F5344CB8AC3E}">
        <p14:creationId xmlns:p14="http://schemas.microsoft.com/office/powerpoint/2010/main" val="2560520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5587E3-8839-40B7-ACAB-F005C5B76880}" type="slidenum">
              <a:rPr lang="en-US" smtClean="0"/>
              <a:t>11</a:t>
            </a:fld>
            <a:endParaRPr lang="en-US"/>
          </a:p>
        </p:txBody>
      </p:sp>
    </p:spTree>
    <p:extLst>
      <p:ext uri="{BB962C8B-B14F-4D97-AF65-F5344CB8AC3E}">
        <p14:creationId xmlns:p14="http://schemas.microsoft.com/office/powerpoint/2010/main" val="3402657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8AD15E-3402-44AB-B4CC-4F72A050E3E6}"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227868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AD15E-3402-44AB-B4CC-4F72A050E3E6}"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228796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AD15E-3402-44AB-B4CC-4F72A050E3E6}"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407433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8AD15E-3402-44AB-B4CC-4F72A050E3E6}"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210670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8AD15E-3402-44AB-B4CC-4F72A050E3E6}"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17523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8AD15E-3402-44AB-B4CC-4F72A050E3E6}"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3913907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8AD15E-3402-44AB-B4CC-4F72A050E3E6}" type="datetimeFigureOut">
              <a:rPr lang="en-US" smtClean="0"/>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83328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8AD15E-3402-44AB-B4CC-4F72A050E3E6}" type="datetimeFigureOut">
              <a:rPr lang="en-US" smtClean="0"/>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292586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AD15E-3402-44AB-B4CC-4F72A050E3E6}" type="datetimeFigureOut">
              <a:rPr lang="en-US" smtClean="0"/>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382211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AD15E-3402-44AB-B4CC-4F72A050E3E6}"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154939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8AD15E-3402-44AB-B4CC-4F72A050E3E6}"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F8EB9-B1B5-405F-9655-299AC594F075}" type="slidenum">
              <a:rPr lang="en-US" smtClean="0"/>
              <a:t>‹#›</a:t>
            </a:fld>
            <a:endParaRPr lang="en-US"/>
          </a:p>
        </p:txBody>
      </p:sp>
    </p:spTree>
    <p:extLst>
      <p:ext uri="{BB962C8B-B14F-4D97-AF65-F5344CB8AC3E}">
        <p14:creationId xmlns:p14="http://schemas.microsoft.com/office/powerpoint/2010/main" val="41936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57647"/>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AD15E-3402-44AB-B4CC-4F72A050E3E6}" type="datetimeFigureOut">
              <a:rPr lang="en-US" smtClean="0"/>
              <a:t>3/20/2014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F8EB9-B1B5-405F-9655-299AC594F075}" type="slidenum">
              <a:rPr lang="en-US" smtClean="0"/>
              <a:t>‹#›</a:t>
            </a:fld>
            <a:endParaRPr lang="en-US"/>
          </a:p>
        </p:txBody>
      </p:sp>
    </p:spTree>
    <p:extLst>
      <p:ext uri="{BB962C8B-B14F-4D97-AF65-F5344CB8AC3E}">
        <p14:creationId xmlns:p14="http://schemas.microsoft.com/office/powerpoint/2010/main" val="41256875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4267199"/>
          </a:xfrm>
        </p:spPr>
        <p:txBody>
          <a:bodyPr>
            <a:normAutofit/>
          </a:bodyPr>
          <a:lstStyle/>
          <a:p>
            <a:r>
              <a:rPr lang="en-US" sz="3800" b="1" dirty="0" smtClean="0">
                <a:latin typeface="Times New Roman" panose="02020603050405020304" pitchFamily="18" charset="0"/>
                <a:cs typeface="Times New Roman" panose="02020603050405020304" pitchFamily="18" charset="0"/>
              </a:rPr>
              <a:t>Measuring Performance in Public Procurement</a:t>
            </a:r>
            <a:br>
              <a:rPr lang="en-US" sz="3800" b="1" dirty="0" smtClean="0">
                <a:latin typeface="Times New Roman" panose="02020603050405020304" pitchFamily="18" charset="0"/>
                <a:cs typeface="Times New Roman" panose="02020603050405020304" pitchFamily="18" charset="0"/>
              </a:rPr>
            </a:br>
            <a:r>
              <a:rPr lang="en-US" sz="3800" b="1" dirty="0" smtClean="0">
                <a:latin typeface="Times New Roman" panose="02020603050405020304" pitchFamily="18" charset="0"/>
                <a:cs typeface="Times New Roman" panose="02020603050405020304" pitchFamily="18" charset="0"/>
              </a:rPr>
              <a:t/>
            </a:r>
            <a:br>
              <a:rPr lang="en-US" sz="3800" b="1" dirty="0" smtClean="0">
                <a:latin typeface="Times New Roman" panose="02020603050405020304" pitchFamily="18" charset="0"/>
                <a:cs typeface="Times New Roman" panose="02020603050405020304" pitchFamily="18" charset="0"/>
              </a:rPr>
            </a:br>
            <a:r>
              <a:rPr lang="en-US" sz="3800" b="1" dirty="0">
                <a:latin typeface="Times New Roman" panose="02020603050405020304" pitchFamily="18" charset="0"/>
                <a:cs typeface="Times New Roman" panose="02020603050405020304" pitchFamily="18" charset="0"/>
              </a:rPr>
              <a:t/>
            </a:r>
            <a:br>
              <a:rPr lang="en-US" sz="3800" b="1" dirty="0">
                <a:latin typeface="Times New Roman" panose="02020603050405020304" pitchFamily="18" charset="0"/>
                <a:cs typeface="Times New Roman" panose="02020603050405020304" pitchFamily="18" charset="0"/>
              </a:rPr>
            </a:br>
            <a:r>
              <a:rPr lang="en-US" sz="2500" b="1" dirty="0" smtClean="0">
                <a:latin typeface="Times New Roman" panose="02020603050405020304" pitchFamily="18" charset="0"/>
                <a:cs typeface="Times New Roman" panose="02020603050405020304" pitchFamily="18" charset="0"/>
              </a:rPr>
              <a:t>Islamabad, Pakistan</a:t>
            </a:r>
            <a:br>
              <a:rPr lang="en-US" sz="2500" b="1" dirty="0" smtClean="0">
                <a:latin typeface="Times New Roman" panose="02020603050405020304" pitchFamily="18" charset="0"/>
                <a:cs typeface="Times New Roman" panose="02020603050405020304" pitchFamily="18" charset="0"/>
              </a:rPr>
            </a:br>
            <a:r>
              <a:rPr lang="en-US" sz="2500" b="1" dirty="0" smtClean="0">
                <a:latin typeface="Times New Roman" panose="02020603050405020304" pitchFamily="18" charset="0"/>
                <a:cs typeface="Times New Roman" panose="02020603050405020304" pitchFamily="18" charset="0"/>
              </a:rPr>
              <a:t>March 25-27, 2014</a:t>
            </a:r>
            <a:endParaRPr lang="en-US" sz="3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143500" y="4648200"/>
            <a:ext cx="3962400" cy="2014312"/>
          </a:xfrm>
        </p:spPr>
        <p:txBody>
          <a:bodyPr>
            <a:normAutofit/>
          </a:bodyPr>
          <a:lstStyle/>
          <a:p>
            <a:pPr algn="l"/>
            <a:r>
              <a:rPr lang="en-US" sz="1600" b="1" dirty="0" smtClean="0">
                <a:solidFill>
                  <a:schemeClr val="tx1"/>
                </a:solidFill>
                <a:latin typeface="Times New Roman" panose="02020603050405020304" pitchFamily="18" charset="0"/>
                <a:cs typeface="Times New Roman" panose="02020603050405020304" pitchFamily="18" charset="0"/>
              </a:rPr>
              <a:t>Daniel I. Gordon</a:t>
            </a:r>
          </a:p>
          <a:p>
            <a:pPr algn="l"/>
            <a:r>
              <a:rPr lang="en-US" sz="1600" b="1" dirty="0" smtClean="0">
                <a:solidFill>
                  <a:schemeClr val="tx1"/>
                </a:solidFill>
                <a:latin typeface="Times New Roman" panose="02020603050405020304" pitchFamily="18" charset="0"/>
                <a:cs typeface="Times New Roman" panose="02020603050405020304" pitchFamily="18" charset="0"/>
              </a:rPr>
              <a:t>Associate Dean for</a:t>
            </a:r>
          </a:p>
          <a:p>
            <a:pPr algn="l"/>
            <a:r>
              <a:rPr lang="en-US" sz="1600" b="1" dirty="0" smtClean="0">
                <a:solidFill>
                  <a:schemeClr val="tx1"/>
                </a:solidFill>
                <a:latin typeface="Times New Roman" panose="02020603050405020304" pitchFamily="18" charset="0"/>
                <a:cs typeface="Times New Roman" panose="02020603050405020304" pitchFamily="18" charset="0"/>
              </a:rPr>
              <a:t>  Government  Procurement Law Studies</a:t>
            </a:r>
          </a:p>
          <a:p>
            <a:pPr algn="l"/>
            <a:r>
              <a:rPr lang="en-US" sz="1600" b="1" dirty="0" smtClean="0">
                <a:solidFill>
                  <a:schemeClr val="tx1"/>
                </a:solidFill>
                <a:latin typeface="Times New Roman" panose="02020603050405020304" pitchFamily="18" charset="0"/>
                <a:cs typeface="Times New Roman" panose="02020603050405020304" pitchFamily="18" charset="0"/>
              </a:rPr>
              <a:t>The George Washington University</a:t>
            </a:r>
          </a:p>
          <a:p>
            <a:pPr algn="l"/>
            <a:r>
              <a:rPr lang="en-US" sz="1600" b="1" dirty="0" smtClean="0">
                <a:solidFill>
                  <a:schemeClr val="tx1"/>
                </a:solidFill>
                <a:latin typeface="Times New Roman" panose="02020603050405020304" pitchFamily="18" charset="0"/>
                <a:cs typeface="Times New Roman" panose="02020603050405020304" pitchFamily="18" charset="0"/>
              </a:rPr>
              <a:t>   Law School</a:t>
            </a:r>
          </a:p>
          <a:p>
            <a:pPr algn="l"/>
            <a:r>
              <a:rPr lang="en-US" sz="1600" b="1" dirty="0" smtClean="0">
                <a:solidFill>
                  <a:schemeClr val="tx1"/>
                </a:solidFill>
                <a:latin typeface="Times New Roman" panose="02020603050405020304" pitchFamily="18" charset="0"/>
                <a:cs typeface="Times New Roman" panose="02020603050405020304" pitchFamily="18" charset="0"/>
              </a:rPr>
              <a:t>Washington, DC</a:t>
            </a:r>
          </a:p>
          <a:p>
            <a:endParaRPr lang="en-US"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5355133"/>
            <a:ext cx="3200400" cy="1391239"/>
          </a:xfrm>
          <a:prstGeom prst="rect">
            <a:avLst/>
          </a:prstGeom>
        </p:spPr>
      </p:pic>
    </p:spTree>
    <p:extLst>
      <p:ext uri="{BB962C8B-B14F-4D97-AF65-F5344CB8AC3E}">
        <p14:creationId xmlns:p14="http://schemas.microsoft.com/office/powerpoint/2010/main" val="3797488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b="1" dirty="0">
                <a:latin typeface="Times New Roman" panose="02020603050405020304" pitchFamily="18" charset="0"/>
                <a:cs typeface="Times New Roman" panose="02020603050405020304" pitchFamily="18" charset="0"/>
              </a:rPr>
              <a:t>What is “Performance” in Public Procurement?</a:t>
            </a:r>
          </a:p>
        </p:txBody>
      </p:sp>
      <p:sp>
        <p:nvSpPr>
          <p:cNvPr id="3" name="Content Placeholder 2"/>
          <p:cNvSpPr>
            <a:spLocks noGrp="1"/>
          </p:cNvSpPr>
          <p:nvPr>
            <p:ph idx="1"/>
          </p:nvPr>
        </p:nvSpPr>
        <p:spPr>
          <a:xfrm>
            <a:off x="457200" y="1371600"/>
            <a:ext cx="8229600" cy="5029200"/>
          </a:xfrm>
        </p:spPr>
        <p:txBody>
          <a:bodyPr>
            <a:normAutofit fontScale="6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1.  </a:t>
            </a:r>
            <a:r>
              <a:rPr lang="en-US" sz="3400" b="1" dirty="0" smtClean="0">
                <a:latin typeface="Times New Roman" panose="02020603050405020304" pitchFamily="18" charset="0"/>
                <a:cs typeface="Times New Roman" panose="02020603050405020304" pitchFamily="18" charset="0"/>
              </a:rPr>
              <a:t>Those </a:t>
            </a:r>
            <a:r>
              <a:rPr lang="en-US" sz="3400" b="1" dirty="0">
                <a:latin typeface="Times New Roman" panose="02020603050405020304" pitchFamily="18" charset="0"/>
                <a:cs typeface="Times New Roman" panose="02020603050405020304" pitchFamily="18" charset="0"/>
              </a:rPr>
              <a:t>saying that public bodies should buy just like </a:t>
            </a:r>
            <a:r>
              <a:rPr lang="en-US" sz="3400" b="1" dirty="0" smtClean="0">
                <a:latin typeface="Times New Roman" panose="02020603050405020304" pitchFamily="18" charset="0"/>
                <a:cs typeface="Times New Roman" panose="02020603050405020304" pitchFamily="18" charset="0"/>
              </a:rPr>
              <a:t>businesses buy</a:t>
            </a:r>
          </a:p>
          <a:p>
            <a:pPr lvl="1"/>
            <a:r>
              <a:rPr lang="en-US" sz="3400" b="1" dirty="0" smtClean="0">
                <a:latin typeface="Times New Roman" panose="02020603050405020304" pitchFamily="18" charset="0"/>
                <a:cs typeface="Times New Roman" panose="02020603050405020304" pitchFamily="18" charset="0"/>
              </a:rPr>
              <a:t>Their performance metrics:  price paid, quality obtained, time taken to sign the contract and then to deliver</a:t>
            </a:r>
          </a:p>
          <a:p>
            <a:pPr lvl="1"/>
            <a:endParaRPr lang="en-US" sz="2400" b="1" dirty="0">
              <a:latin typeface="Times New Roman" panose="02020603050405020304" pitchFamily="18" charset="0"/>
              <a:cs typeface="Times New Roman" panose="02020603050405020304" pitchFamily="18" charset="0"/>
            </a:endParaRPr>
          </a:p>
          <a:p>
            <a:pPr marL="0" indent="0">
              <a:buNone/>
            </a:pPr>
            <a:r>
              <a:rPr lang="en-US" sz="3400" b="1" dirty="0" smtClean="0">
                <a:latin typeface="Times New Roman" panose="02020603050405020304" pitchFamily="18" charset="0"/>
                <a:cs typeface="Times New Roman" panose="02020603050405020304" pitchFamily="18" charset="0"/>
              </a:rPr>
              <a:t>2.  Those </a:t>
            </a:r>
            <a:r>
              <a:rPr lang="en-US" sz="3400" b="1" dirty="0">
                <a:latin typeface="Times New Roman" panose="02020603050405020304" pitchFamily="18" charset="0"/>
                <a:cs typeface="Times New Roman" panose="02020603050405020304" pitchFamily="18" charset="0"/>
              </a:rPr>
              <a:t>saying that public bodies must be transparent </a:t>
            </a:r>
            <a:r>
              <a:rPr lang="en-US" sz="3400" b="1" dirty="0" smtClean="0">
                <a:latin typeface="Times New Roman" panose="02020603050405020304" pitchFamily="18" charset="0"/>
                <a:cs typeface="Times New Roman" panose="02020603050405020304" pitchFamily="18" charset="0"/>
              </a:rPr>
              <a:t>and     </a:t>
            </a:r>
          </a:p>
          <a:p>
            <a:pPr marL="0" indent="0">
              <a:buNone/>
            </a:pPr>
            <a:r>
              <a:rPr lang="en-US" sz="3400" b="1" dirty="0" smtClean="0">
                <a:latin typeface="Times New Roman" panose="02020603050405020304" pitchFamily="18" charset="0"/>
                <a:cs typeface="Times New Roman" panose="02020603050405020304" pitchFamily="18" charset="0"/>
              </a:rPr>
              <a:t>      accountable</a:t>
            </a:r>
            <a:endParaRPr lang="en-US" sz="3400" b="1" dirty="0">
              <a:latin typeface="Times New Roman" panose="02020603050405020304" pitchFamily="18" charset="0"/>
              <a:cs typeface="Times New Roman" panose="02020603050405020304" pitchFamily="18" charset="0"/>
            </a:endParaRPr>
          </a:p>
          <a:p>
            <a:pPr lvl="1"/>
            <a:r>
              <a:rPr lang="en-US" sz="3400" b="1" dirty="0" smtClean="0">
                <a:latin typeface="Times New Roman" panose="02020603050405020304" pitchFamily="18" charset="0"/>
                <a:cs typeface="Times New Roman" panose="02020603050405020304" pitchFamily="18" charset="0"/>
              </a:rPr>
              <a:t>Their performance metrics:  quantity &amp; level of detail in laws, regulations, and rules; quantity of procurement information publicly released; number of reports, hearings, and other forms of oversight; and the extent of reported corruption</a:t>
            </a:r>
          </a:p>
          <a:p>
            <a:pPr lvl="1"/>
            <a:endParaRPr lang="en-US" sz="2400" b="1" dirty="0">
              <a:latin typeface="Times New Roman" panose="02020603050405020304" pitchFamily="18" charset="0"/>
              <a:cs typeface="Times New Roman" panose="02020603050405020304" pitchFamily="18" charset="0"/>
            </a:endParaRPr>
          </a:p>
          <a:p>
            <a:pPr marL="0" indent="0">
              <a:buNone/>
            </a:pPr>
            <a:r>
              <a:rPr lang="en-US" sz="3400" b="1" dirty="0" smtClean="0">
                <a:latin typeface="Times New Roman" panose="02020603050405020304" pitchFamily="18" charset="0"/>
                <a:cs typeface="Times New Roman" panose="02020603050405020304" pitchFamily="18" charset="0"/>
              </a:rPr>
              <a:t>3.  Those </a:t>
            </a:r>
            <a:r>
              <a:rPr lang="en-US" sz="3400" b="1" dirty="0">
                <a:latin typeface="Times New Roman" panose="02020603050405020304" pitchFamily="18" charset="0"/>
                <a:cs typeface="Times New Roman" panose="02020603050405020304" pitchFamily="18" charset="0"/>
              </a:rPr>
              <a:t>saying that public procurement is failing to serve </a:t>
            </a:r>
            <a:r>
              <a:rPr lang="en-US" sz="3400" b="1" dirty="0" smtClean="0">
                <a:latin typeface="Times New Roman" panose="02020603050405020304" pitchFamily="18" charset="0"/>
                <a:cs typeface="Times New Roman" panose="02020603050405020304" pitchFamily="18" charset="0"/>
              </a:rPr>
              <a:t>non-         </a:t>
            </a:r>
          </a:p>
          <a:p>
            <a:pPr marL="0" indent="0">
              <a:buNone/>
            </a:pPr>
            <a:r>
              <a:rPr lang="en-US" sz="3400" b="1" dirty="0">
                <a:latin typeface="Times New Roman" panose="02020603050405020304" pitchFamily="18" charset="0"/>
                <a:cs typeface="Times New Roman" panose="02020603050405020304" pitchFamily="18" charset="0"/>
              </a:rPr>
              <a:t> </a:t>
            </a:r>
            <a:r>
              <a:rPr lang="en-US" sz="3400" b="1" dirty="0" smtClean="0">
                <a:latin typeface="Times New Roman" panose="02020603050405020304" pitchFamily="18" charset="0"/>
                <a:cs typeface="Times New Roman" panose="02020603050405020304" pitchFamily="18" charset="0"/>
              </a:rPr>
              <a:t>    procurement </a:t>
            </a:r>
            <a:r>
              <a:rPr lang="en-US" sz="3400" b="1" dirty="0">
                <a:latin typeface="Times New Roman" panose="02020603050405020304" pitchFamily="18" charset="0"/>
                <a:cs typeface="Times New Roman" panose="02020603050405020304" pitchFamily="18" charset="0"/>
              </a:rPr>
              <a:t>public policy </a:t>
            </a:r>
            <a:r>
              <a:rPr lang="en-US" sz="3400" b="1" dirty="0" smtClean="0">
                <a:latin typeface="Times New Roman" panose="02020603050405020304" pitchFamily="18" charset="0"/>
                <a:cs typeface="Times New Roman" panose="02020603050405020304" pitchFamily="18" charset="0"/>
              </a:rPr>
              <a:t>goals</a:t>
            </a:r>
          </a:p>
          <a:p>
            <a:pPr lvl="1"/>
            <a:r>
              <a:rPr lang="en-US" sz="3400" b="1" dirty="0" smtClean="0">
                <a:latin typeface="Times New Roman" panose="02020603050405020304" pitchFamily="18" charset="0"/>
                <a:cs typeface="Times New Roman" panose="02020603050405020304" pitchFamily="18" charset="0"/>
              </a:rPr>
              <a:t>Their performance metrics:  quantity &amp; level of detail in rules calling for incorporation of collateral goals in contracts; number and value of contracts reflecting collateral goals</a:t>
            </a:r>
            <a:endParaRPr lang="en-US" sz="3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373080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2163762"/>
          </a:xfrm>
        </p:spPr>
        <p:txBody>
          <a:bodyPr>
            <a:normAutofit/>
          </a:bodyPr>
          <a:lstStyle/>
          <a:p>
            <a:r>
              <a:rPr lang="en-US" b="1" dirty="0" smtClean="0">
                <a:latin typeface="Times New Roman" panose="02020603050405020304" pitchFamily="18" charset="0"/>
                <a:cs typeface="Times New Roman" panose="02020603050405020304" pitchFamily="18" charset="0"/>
              </a:rPr>
              <a:t>Eight Areas in Which The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Tensions &amp; Different Views about Performance Play Out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895600"/>
            <a:ext cx="8229600" cy="3230563"/>
          </a:xfrm>
        </p:spPr>
        <p:txBody>
          <a:bodyPr>
            <a:normAutofit/>
          </a:bodyPr>
          <a:lstStyle/>
          <a:p>
            <a:pPr marL="457200" indent="-457200">
              <a:buFont typeface="+mj-lt"/>
              <a:buAutoNum type="arabicPeriod"/>
            </a:pPr>
            <a:r>
              <a:rPr lang="en-US" sz="2500" b="1" dirty="0" smtClean="0">
                <a:latin typeface="Times New Roman" panose="02020603050405020304" pitchFamily="18" charset="0"/>
                <a:cs typeface="Times New Roman" panose="02020603050405020304" pitchFamily="18" charset="0"/>
              </a:rPr>
              <a:t>Use of Internet-based (e-) procurement, including electronic reverse auctions</a:t>
            </a:r>
          </a:p>
          <a:p>
            <a:pPr marL="457200" indent="-457200">
              <a:buFont typeface="+mj-lt"/>
              <a:buAutoNum type="arabicPeriod"/>
            </a:pPr>
            <a:endParaRPr lang="en-US" sz="2500" b="1"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500" b="1" dirty="0" smtClean="0">
                <a:latin typeface="Times New Roman" panose="02020603050405020304" pitchFamily="18" charset="0"/>
                <a:cs typeface="Times New Roman" panose="02020603050405020304" pitchFamily="18" charset="0"/>
              </a:rPr>
              <a:t>More inclusive assessment of price</a:t>
            </a:r>
          </a:p>
          <a:p>
            <a:endParaRPr lang="en-US" sz="25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1849407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3400" b="1" dirty="0" smtClean="0">
                <a:latin typeface="Times New Roman" panose="02020603050405020304" pitchFamily="18" charset="0"/>
                <a:cs typeface="Times New Roman" panose="02020603050405020304" pitchFamily="18" charset="0"/>
              </a:rPr>
              <a:t>Areas in Which The Tensions &amp; Different Views about Performance Play Out</a:t>
            </a:r>
            <a:endParaRPr lang="en-US" sz="3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64167"/>
            <a:ext cx="8229600" cy="3998434"/>
          </a:xfrm>
        </p:spPr>
        <p:txBody>
          <a:bodyPr>
            <a:normAutofit/>
          </a:bodyPr>
          <a:lstStyle/>
          <a:p>
            <a:pPr marL="457200" indent="-457200">
              <a:buFont typeface="+mj-lt"/>
              <a:buAutoNum type="arabicPeriod" startAt="3"/>
            </a:pPr>
            <a:r>
              <a:rPr lang="en-US" sz="2500" b="1" dirty="0" smtClean="0">
                <a:latin typeface="Times New Roman" panose="02020603050405020304" pitchFamily="18" charset="0"/>
                <a:cs typeface="Times New Roman" panose="02020603050405020304" pitchFamily="18" charset="0"/>
              </a:rPr>
              <a:t>Use of non-price factors</a:t>
            </a:r>
          </a:p>
          <a:p>
            <a:endParaRPr lang="en-US" sz="1100" b="1" dirty="0" smtClean="0">
              <a:latin typeface="Times New Roman" panose="02020603050405020304" pitchFamily="18" charset="0"/>
              <a:cs typeface="Times New Roman" panose="02020603050405020304" pitchFamily="18" charset="0"/>
            </a:endParaRPr>
          </a:p>
          <a:p>
            <a:pPr marL="457200" lvl="1" indent="0">
              <a:buNone/>
            </a:pPr>
            <a:r>
              <a:rPr lang="en-US" sz="2500" b="1" dirty="0" smtClean="0">
                <a:latin typeface="Times New Roman" panose="02020603050405020304" pitchFamily="18" charset="0"/>
                <a:cs typeface="Times New Roman" panose="02020603050405020304" pitchFamily="18" charset="0"/>
              </a:rPr>
              <a:t>… including those rated on a sliding scale (not pass/fail)</a:t>
            </a:r>
          </a:p>
          <a:p>
            <a:pPr marL="457200" lvl="1" indent="0">
              <a:buNone/>
            </a:pPr>
            <a:r>
              <a:rPr lang="en-US" sz="2500" b="1" dirty="0" smtClean="0">
                <a:latin typeface="Times New Roman" panose="02020603050405020304" pitchFamily="18" charset="0"/>
                <a:cs typeface="Times New Roman" panose="02020603050405020304" pitchFamily="18" charset="0"/>
              </a:rPr>
              <a:t>… and allowing tradeoffs between non-price factors and price</a:t>
            </a:r>
          </a:p>
          <a:p>
            <a:pPr marL="457200" lvl="1" indent="0">
              <a:buNone/>
            </a:pPr>
            <a:endParaRPr lang="en-US" sz="2500" b="1" dirty="0" smtClean="0">
              <a:latin typeface="Times New Roman" panose="02020603050405020304" pitchFamily="18" charset="0"/>
              <a:cs typeface="Times New Roman" panose="02020603050405020304" pitchFamily="18" charset="0"/>
            </a:endParaRPr>
          </a:p>
          <a:p>
            <a:pPr marL="457200" indent="-457200">
              <a:buFont typeface="+mj-lt"/>
              <a:buAutoNum type="arabicPeriod" startAt="4"/>
            </a:pPr>
            <a:r>
              <a:rPr lang="en-US" sz="2500" b="1" dirty="0">
                <a:latin typeface="Times New Roman" panose="02020603050405020304" pitchFamily="18" charset="0"/>
                <a:cs typeface="Times New Roman" panose="02020603050405020304" pitchFamily="18" charset="0"/>
              </a:rPr>
              <a:t>Framework contracts</a:t>
            </a:r>
          </a:p>
          <a:p>
            <a:pPr marL="0" indent="0">
              <a:buNone/>
            </a:pPr>
            <a:endParaRPr lang="en-US" sz="1000" b="1" dirty="0">
              <a:latin typeface="Times New Roman" panose="02020603050405020304" pitchFamily="18" charset="0"/>
              <a:cs typeface="Times New Roman" panose="02020603050405020304" pitchFamily="18" charset="0"/>
            </a:endParaRPr>
          </a:p>
          <a:p>
            <a:pPr lvl="1"/>
            <a:r>
              <a:rPr lang="en-US" sz="2500" b="1" dirty="0">
                <a:latin typeface="Times New Roman" panose="02020603050405020304" pitchFamily="18" charset="0"/>
                <a:cs typeface="Times New Roman" panose="02020603050405020304" pitchFamily="18" charset="0"/>
              </a:rPr>
              <a:t>Note link to aggregating demand, joint purchasing &amp; use of a centralized purchasing agency</a:t>
            </a:r>
          </a:p>
          <a:p>
            <a:endParaRPr lang="en-US" sz="2500" b="1" dirty="0">
              <a:latin typeface="Times New Roman" panose="02020603050405020304" pitchFamily="18" charset="0"/>
              <a:cs typeface="Times New Roman" panose="02020603050405020304" pitchFamily="18" charset="0"/>
            </a:endParaRPr>
          </a:p>
          <a:p>
            <a:pPr lvl="1"/>
            <a:endParaRPr lang="en-US" sz="25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2589412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smtClean="0">
                <a:latin typeface="Times New Roman" panose="02020603050405020304" pitchFamily="18" charset="0"/>
                <a:cs typeface="Times New Roman" panose="02020603050405020304" pitchFamily="18" charset="0"/>
              </a:rPr>
              <a:t>Areas </a:t>
            </a:r>
            <a:r>
              <a:rPr lang="en-US" sz="3400" b="1" dirty="0">
                <a:latin typeface="Times New Roman" panose="02020603050405020304" pitchFamily="18" charset="0"/>
                <a:cs typeface="Times New Roman" panose="02020603050405020304" pitchFamily="18" charset="0"/>
              </a:rPr>
              <a:t>in Which The </a:t>
            </a:r>
            <a:r>
              <a:rPr lang="en-US" sz="3400" b="1" dirty="0" smtClean="0">
                <a:latin typeface="Times New Roman" panose="02020603050405020304" pitchFamily="18" charset="0"/>
                <a:cs typeface="Times New Roman" panose="02020603050405020304" pitchFamily="18" charset="0"/>
              </a:rPr>
              <a:t>Tensions </a:t>
            </a:r>
            <a:r>
              <a:rPr lang="en-US" sz="3400" b="1" dirty="0">
                <a:latin typeface="Times New Roman" panose="02020603050405020304" pitchFamily="18" charset="0"/>
                <a:cs typeface="Times New Roman" panose="02020603050405020304" pitchFamily="18" charset="0"/>
              </a:rPr>
              <a:t>&amp; Different Views about Performance Play Out</a:t>
            </a:r>
          </a:p>
        </p:txBody>
      </p:sp>
      <p:sp>
        <p:nvSpPr>
          <p:cNvPr id="3" name="Content Placeholder 2"/>
          <p:cNvSpPr>
            <a:spLocks noGrp="1"/>
          </p:cNvSpPr>
          <p:nvPr>
            <p:ph idx="1"/>
          </p:nvPr>
        </p:nvSpPr>
        <p:spPr>
          <a:xfrm>
            <a:off x="457200" y="1676400"/>
            <a:ext cx="8229600" cy="3611563"/>
          </a:xfrm>
        </p:spPr>
        <p:txBody>
          <a:bodyPr>
            <a:normAutofit/>
          </a:bodyPr>
          <a:lstStyle/>
          <a:p>
            <a:pPr marL="457200" indent="-457200">
              <a:buFont typeface="+mj-lt"/>
              <a:buAutoNum type="arabicPeriod" startAt="5"/>
            </a:pPr>
            <a:r>
              <a:rPr lang="en-US" sz="2500" b="1" dirty="0" smtClean="0">
                <a:latin typeface="Times New Roman" panose="02020603050405020304" pitchFamily="18" charset="0"/>
                <a:cs typeface="Times New Roman" panose="02020603050405020304" pitchFamily="18" charset="0"/>
              </a:rPr>
              <a:t>Complaint mechanisms for vendors</a:t>
            </a:r>
          </a:p>
          <a:p>
            <a:pPr marL="0" indent="0">
              <a:buNone/>
            </a:pPr>
            <a:endParaRPr lang="en-US" sz="1000" b="1" dirty="0" smtClean="0">
              <a:latin typeface="Times New Roman" panose="02020603050405020304" pitchFamily="18" charset="0"/>
              <a:cs typeface="Times New Roman" panose="02020603050405020304" pitchFamily="18" charset="0"/>
            </a:endParaRPr>
          </a:p>
          <a:p>
            <a:pPr lvl="1"/>
            <a:r>
              <a:rPr lang="en-US" sz="2500" b="1" dirty="0" smtClean="0">
                <a:latin typeface="Times New Roman" panose="02020603050405020304" pitchFamily="18" charset="0"/>
                <a:cs typeface="Times New Roman" panose="02020603050405020304" pitchFamily="18" charset="0"/>
              </a:rPr>
              <a:t>Difficulty of measuring &amp; ensuring effectiveness</a:t>
            </a:r>
          </a:p>
          <a:p>
            <a:pPr lvl="1"/>
            <a:endParaRPr lang="en-US" sz="2500" b="1" dirty="0" smtClean="0">
              <a:latin typeface="Times New Roman" panose="02020603050405020304" pitchFamily="18" charset="0"/>
              <a:cs typeface="Times New Roman" panose="02020603050405020304" pitchFamily="18" charset="0"/>
            </a:endParaRPr>
          </a:p>
          <a:p>
            <a:pPr marL="457200" indent="-457200">
              <a:buFont typeface="+mj-lt"/>
              <a:buAutoNum type="arabicPeriod" startAt="6"/>
            </a:pPr>
            <a:r>
              <a:rPr lang="en-US" sz="2500" b="1" dirty="0">
                <a:latin typeface="Times New Roman" panose="02020603050405020304" pitchFamily="18" charset="0"/>
                <a:cs typeface="Times New Roman" panose="02020603050405020304" pitchFamily="18" charset="0"/>
              </a:rPr>
              <a:t>Increased focus on the process for exclusion of bidders</a:t>
            </a:r>
          </a:p>
          <a:p>
            <a:pPr marL="0" indent="0">
              <a:buNone/>
            </a:pPr>
            <a:endParaRPr lang="en-US" sz="1000" b="1" dirty="0">
              <a:latin typeface="Times New Roman" panose="02020603050405020304" pitchFamily="18" charset="0"/>
              <a:cs typeface="Times New Roman" panose="02020603050405020304" pitchFamily="18" charset="0"/>
            </a:endParaRPr>
          </a:p>
          <a:p>
            <a:pPr lvl="1"/>
            <a:r>
              <a:rPr lang="en-US" sz="2500" b="1" dirty="0">
                <a:latin typeface="Times New Roman" panose="02020603050405020304" pitchFamily="18" charset="0"/>
                <a:cs typeface="Times New Roman" panose="02020603050405020304" pitchFamily="18" charset="0"/>
              </a:rPr>
              <a:t>Issue of remedial measures and how (if at all) they should be taken into account</a:t>
            </a:r>
          </a:p>
          <a:p>
            <a:pPr marL="457200" lvl="1" indent="0">
              <a:buNone/>
            </a:pPr>
            <a:endParaRPr lang="en-US" sz="2500" b="1" dirty="0">
              <a:latin typeface="Times New Roman" panose="02020603050405020304" pitchFamily="18" charset="0"/>
              <a:cs typeface="Times New Roman" panose="02020603050405020304" pitchFamily="18" charset="0"/>
            </a:endParaRPr>
          </a:p>
          <a:p>
            <a:pPr lvl="1"/>
            <a:endParaRPr lang="en-US" sz="2500" b="1" dirty="0">
              <a:latin typeface="Times New Roman" panose="02020603050405020304" pitchFamily="18" charset="0"/>
              <a:cs typeface="Times New Roman" panose="02020603050405020304" pitchFamily="18" charset="0"/>
            </a:endParaRPr>
          </a:p>
          <a:p>
            <a:pPr lvl="1"/>
            <a:endParaRPr lang="en-US" sz="2500" b="1" dirty="0" smtClean="0">
              <a:latin typeface="Times New Roman" panose="02020603050405020304" pitchFamily="18" charset="0"/>
              <a:cs typeface="Times New Roman" panose="02020603050405020304" pitchFamily="18" charset="0"/>
            </a:endParaRPr>
          </a:p>
          <a:p>
            <a:endParaRPr lang="en-US" sz="25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1849407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smtClean="0">
                <a:latin typeface="Times New Roman" panose="02020603050405020304" pitchFamily="18" charset="0"/>
                <a:cs typeface="Times New Roman" panose="02020603050405020304" pitchFamily="18" charset="0"/>
              </a:rPr>
              <a:t>Areas </a:t>
            </a:r>
            <a:r>
              <a:rPr lang="en-US" sz="3400" b="1" dirty="0">
                <a:latin typeface="Times New Roman" panose="02020603050405020304" pitchFamily="18" charset="0"/>
                <a:cs typeface="Times New Roman" panose="02020603050405020304" pitchFamily="18" charset="0"/>
              </a:rPr>
              <a:t>in Which The </a:t>
            </a:r>
            <a:r>
              <a:rPr lang="en-US" sz="3400" b="1" dirty="0" smtClean="0">
                <a:latin typeface="Times New Roman" panose="02020603050405020304" pitchFamily="18" charset="0"/>
                <a:cs typeface="Times New Roman" panose="02020603050405020304" pitchFamily="18" charset="0"/>
              </a:rPr>
              <a:t>Tensions </a:t>
            </a:r>
            <a:r>
              <a:rPr lang="en-US" sz="3400" b="1" dirty="0">
                <a:latin typeface="Times New Roman" panose="02020603050405020304" pitchFamily="18" charset="0"/>
                <a:cs typeface="Times New Roman" panose="02020603050405020304" pitchFamily="18" charset="0"/>
              </a:rPr>
              <a:t>&amp; Different Views about Performance Play </a:t>
            </a:r>
            <a:r>
              <a:rPr lang="en-US" sz="3400" b="1" dirty="0" smtClean="0">
                <a:latin typeface="Times New Roman" panose="02020603050405020304" pitchFamily="18" charset="0"/>
                <a:cs typeface="Times New Roman" panose="02020603050405020304" pitchFamily="18" charset="0"/>
              </a:rPr>
              <a:t>Out</a:t>
            </a:r>
            <a:endParaRPr lang="en-US" sz="3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057400"/>
            <a:ext cx="8229600" cy="3306763"/>
          </a:xfrm>
        </p:spPr>
        <p:txBody>
          <a:bodyPr>
            <a:normAutofit/>
          </a:bodyPr>
          <a:lstStyle/>
          <a:p>
            <a:pPr marL="457200" indent="-457200">
              <a:buFont typeface="+mj-lt"/>
              <a:buAutoNum type="arabicPeriod" startAt="7"/>
            </a:pPr>
            <a:r>
              <a:rPr lang="en-US" sz="2500" b="1" dirty="0" smtClean="0">
                <a:latin typeface="Times New Roman" panose="02020603050405020304" pitchFamily="18" charset="0"/>
                <a:cs typeface="Times New Roman" panose="02020603050405020304" pitchFamily="18" charset="0"/>
              </a:rPr>
              <a:t>Permitting negotiations with vendors</a:t>
            </a:r>
          </a:p>
          <a:p>
            <a:pPr marL="457200" indent="-457200">
              <a:buFont typeface="+mj-lt"/>
              <a:buAutoNum type="arabicPeriod" startAt="7"/>
            </a:pPr>
            <a:endParaRPr lang="en-US" sz="2500" b="1" dirty="0">
              <a:latin typeface="Times New Roman" panose="02020603050405020304" pitchFamily="18" charset="0"/>
              <a:cs typeface="Times New Roman" panose="02020603050405020304" pitchFamily="18" charset="0"/>
            </a:endParaRPr>
          </a:p>
          <a:p>
            <a:pPr marL="457200" indent="-457200">
              <a:buFont typeface="+mj-lt"/>
              <a:buAutoNum type="arabicPeriod" startAt="7"/>
            </a:pPr>
            <a:r>
              <a:rPr lang="en-US" sz="2500" b="1" dirty="0" smtClean="0">
                <a:latin typeface="Times New Roman" panose="02020603050405020304" pitchFamily="18" charset="0"/>
                <a:cs typeface="Times New Roman" panose="02020603050405020304" pitchFamily="18" charset="0"/>
              </a:rPr>
              <a:t>Domestic preferences &amp; preferences for (domestic) SMEs</a:t>
            </a:r>
            <a:endParaRPr lang="en-US" sz="25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1849407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en-US" sz="3400" b="1" dirty="0" smtClean="0">
                <a:latin typeface="Times New Roman" panose="02020603050405020304" pitchFamily="18" charset="0"/>
                <a:cs typeface="Times New Roman" panose="02020603050405020304" pitchFamily="18" charset="0"/>
              </a:rPr>
              <a:t>Suggested Points of Consensus in Measuring Performance of Procurement Systems</a:t>
            </a:r>
            <a:endParaRPr lang="en-US" sz="3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8800"/>
            <a:ext cx="8229600" cy="4267200"/>
          </a:xfrm>
        </p:spPr>
        <p:txBody>
          <a:bodyPr>
            <a:normAutofit/>
          </a:bodyPr>
          <a:lstStyle/>
          <a:p>
            <a:pPr marL="0" indent="0">
              <a:buNone/>
            </a:pPr>
            <a:r>
              <a:rPr lang="en-US" sz="2500" b="1" dirty="0" smtClean="0">
                <a:latin typeface="Times New Roman" panose="02020603050405020304" pitchFamily="18" charset="0"/>
                <a:cs typeface="Times New Roman" panose="02020603050405020304" pitchFamily="18" charset="0"/>
              </a:rPr>
              <a:t>In assessing performance of procurement planning:</a:t>
            </a:r>
          </a:p>
          <a:p>
            <a:endParaRPr lang="en-US" sz="25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How often did the tender documents prove to accurately describe the government’s needs?</a:t>
            </a:r>
          </a:p>
          <a:p>
            <a:pPr lvl="1"/>
            <a:endParaRPr lang="en-US" sz="21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Was there evidence of corruption or other impropriety in the procurement planning process, such as specifications written around one company’s product?</a:t>
            </a:r>
          </a:p>
          <a:p>
            <a:pPr lvl="1"/>
            <a:endParaRPr lang="en-US" sz="21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How long did it take to write and issue the tender documents?</a:t>
            </a:r>
            <a:endParaRPr lang="en-US" sz="21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3775599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en-US" sz="3400" b="1" dirty="0" smtClean="0">
                <a:latin typeface="Times New Roman" panose="02020603050405020304" pitchFamily="18" charset="0"/>
                <a:cs typeface="Times New Roman" panose="02020603050405020304" pitchFamily="18" charset="0"/>
              </a:rPr>
              <a:t>Suggested Points of Consensus in Measuring Performance of Procurement Systems</a:t>
            </a:r>
            <a:endParaRPr lang="en-US" sz="3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8800"/>
            <a:ext cx="8229600" cy="4470388"/>
          </a:xfrm>
        </p:spPr>
        <p:txBody>
          <a:bodyPr>
            <a:normAutofit fontScale="92500" lnSpcReduction="10000"/>
          </a:bodyPr>
          <a:lstStyle/>
          <a:p>
            <a:pPr marL="0" indent="0">
              <a:buNone/>
            </a:pPr>
            <a:r>
              <a:rPr lang="en-US" sz="2500" b="1" dirty="0" smtClean="0">
                <a:latin typeface="Times New Roman" panose="02020603050405020304" pitchFamily="18" charset="0"/>
                <a:cs typeface="Times New Roman" panose="02020603050405020304" pitchFamily="18" charset="0"/>
              </a:rPr>
              <a:t>In assessing performance of the contract award process:</a:t>
            </a:r>
          </a:p>
          <a:p>
            <a:endParaRPr lang="en-US" sz="25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How often did the government do a direct award (= sole-source, or </a:t>
            </a:r>
            <a:r>
              <a:rPr lang="en-US" sz="2100" b="1" dirty="0" err="1" smtClean="0">
                <a:latin typeface="Times New Roman" panose="02020603050405020304" pitchFamily="18" charset="0"/>
                <a:cs typeface="Times New Roman" panose="02020603050405020304" pitchFamily="18" charset="0"/>
              </a:rPr>
              <a:t>uncompeted</a:t>
            </a:r>
            <a:r>
              <a:rPr lang="en-US" sz="2100" b="1" dirty="0" smtClean="0">
                <a:latin typeface="Times New Roman" panose="02020603050405020304" pitchFamily="18" charset="0"/>
                <a:cs typeface="Times New Roman" panose="02020603050405020304" pitchFamily="18" charset="0"/>
              </a:rPr>
              <a:t> contract)?</a:t>
            </a:r>
          </a:p>
          <a:p>
            <a:pPr lvl="1"/>
            <a:endParaRPr lang="en-US" sz="21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When a competition was conducted, how many bidders competed?</a:t>
            </a:r>
          </a:p>
          <a:p>
            <a:pPr lvl="1"/>
            <a:endParaRPr lang="en-US" sz="21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Was there evidence of bidder collusion or corruption in the award? </a:t>
            </a:r>
          </a:p>
          <a:p>
            <a:pPr lvl="1"/>
            <a:endParaRPr lang="en-US" sz="21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How long did the competition and award process take?</a:t>
            </a:r>
          </a:p>
          <a:p>
            <a:pPr marL="457200" lvl="1" indent="0">
              <a:buNone/>
            </a:pPr>
            <a:endParaRPr lang="en-US" sz="21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Did the government succeed, at least in the contract, in obtaining a reasonable price and the quality it was seeking?</a:t>
            </a:r>
            <a:endParaRPr lang="en-US" sz="21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936052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en-US" sz="3400" b="1" dirty="0" smtClean="0">
                <a:latin typeface="Times New Roman" panose="02020603050405020304" pitchFamily="18" charset="0"/>
                <a:cs typeface="Times New Roman" panose="02020603050405020304" pitchFamily="18" charset="0"/>
              </a:rPr>
              <a:t>Suggested Points of Consensus in Measuring Performance of Procurement Systems</a:t>
            </a:r>
            <a:endParaRPr lang="en-US" sz="3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8800"/>
            <a:ext cx="8229600" cy="4470388"/>
          </a:xfrm>
        </p:spPr>
        <p:txBody>
          <a:bodyPr>
            <a:normAutofit/>
          </a:bodyPr>
          <a:lstStyle/>
          <a:p>
            <a:pPr marL="0" indent="0">
              <a:buNone/>
            </a:pPr>
            <a:r>
              <a:rPr lang="en-US" sz="2500" b="1" dirty="0" smtClean="0">
                <a:latin typeface="Times New Roman" panose="02020603050405020304" pitchFamily="18" charset="0"/>
                <a:cs typeface="Times New Roman" panose="02020603050405020304" pitchFamily="18" charset="0"/>
              </a:rPr>
              <a:t>In assessing performance of the contract award process:</a:t>
            </a:r>
          </a:p>
          <a:p>
            <a:endParaRPr lang="en-US" sz="25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How many contracts did domestic SMEs obtain?</a:t>
            </a:r>
          </a:p>
          <a:p>
            <a:pPr lvl="1"/>
            <a:endParaRPr lang="en-US" sz="2100" b="1" dirty="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What was the value of those contracts?</a:t>
            </a:r>
            <a:endParaRPr lang="en-US" sz="21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2517999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1143000"/>
          </a:xfrm>
        </p:spPr>
        <p:txBody>
          <a:bodyPr>
            <a:noAutofit/>
          </a:bodyPr>
          <a:lstStyle/>
          <a:p>
            <a:r>
              <a:rPr lang="en-US" sz="3400" b="1" dirty="0" smtClean="0">
                <a:latin typeface="Times New Roman" panose="02020603050405020304" pitchFamily="18" charset="0"/>
                <a:cs typeface="Times New Roman" panose="02020603050405020304" pitchFamily="18" charset="0"/>
              </a:rPr>
              <a:t>Suggested Points of Consensus in Measuring Performance of Procurement Systems</a:t>
            </a:r>
            <a:endParaRPr lang="en-US" sz="3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8800"/>
            <a:ext cx="8229600" cy="4470388"/>
          </a:xfrm>
        </p:spPr>
        <p:txBody>
          <a:bodyPr>
            <a:normAutofit/>
          </a:bodyPr>
          <a:lstStyle/>
          <a:p>
            <a:pPr marL="0" indent="0">
              <a:buNone/>
            </a:pPr>
            <a:r>
              <a:rPr lang="en-US" sz="2500" b="1" dirty="0" smtClean="0">
                <a:latin typeface="Times New Roman" panose="02020603050405020304" pitchFamily="18" charset="0"/>
                <a:cs typeface="Times New Roman" panose="02020603050405020304" pitchFamily="18" charset="0"/>
              </a:rPr>
              <a:t>In assessing performance of contract execution:</a:t>
            </a:r>
          </a:p>
          <a:p>
            <a:endParaRPr lang="en-US" sz="25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Did the government obtain the quality promised in the contract, consistent with the contract schedule and price?</a:t>
            </a:r>
          </a:p>
          <a:p>
            <a:pPr lvl="1"/>
            <a:endParaRPr lang="en-US" sz="2100" b="1" dirty="0" smtClean="0">
              <a:latin typeface="Times New Roman" panose="02020603050405020304" pitchFamily="18" charset="0"/>
              <a:cs typeface="Times New Roman" panose="02020603050405020304" pitchFamily="18" charset="0"/>
            </a:endParaRPr>
          </a:p>
          <a:p>
            <a:pPr lvl="1"/>
            <a:r>
              <a:rPr lang="en-US" sz="2100" b="1" dirty="0" smtClean="0">
                <a:latin typeface="Times New Roman" panose="02020603050405020304" pitchFamily="18" charset="0"/>
                <a:cs typeface="Times New Roman" panose="02020603050405020304" pitchFamily="18" charset="0"/>
              </a:rPr>
              <a:t>Was there evidence of corruption in the execution of the contract?</a:t>
            </a:r>
            <a:endParaRPr lang="en-US" sz="21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4052061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r>
              <a:rPr lang="en-US" b="1" dirty="0">
                <a:latin typeface="Times New Roman" panose="02020603050405020304" pitchFamily="18" charset="0"/>
                <a:cs typeface="Times New Roman" panose="02020603050405020304" pitchFamily="18" charset="0"/>
              </a:rPr>
              <a:t>Measuring Performance in Public </a:t>
            </a:r>
            <a:r>
              <a:rPr lang="en-US" b="1" dirty="0" smtClean="0">
                <a:latin typeface="Times New Roman" panose="02020603050405020304" pitchFamily="18" charset="0"/>
                <a:cs typeface="Times New Roman" panose="02020603050405020304" pitchFamily="18" charset="0"/>
              </a:rPr>
              <a:t>Procurement – Not a Simple Task</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3717925"/>
          </a:xfrm>
        </p:spPr>
        <p:txBody>
          <a:bodyPr>
            <a:normAutofit/>
          </a:bodyPr>
          <a:lstStyle/>
          <a:p>
            <a:pPr marL="0" indent="0">
              <a:buNone/>
            </a:pPr>
            <a:r>
              <a:rPr lang="en-US" b="1" dirty="0" smtClean="0">
                <a:latin typeface="Times New Roman" panose="02020603050405020304" pitchFamily="18" charset="0"/>
                <a:cs typeface="Times New Roman" panose="02020603050405020304" pitchFamily="18" charset="0"/>
              </a:rPr>
              <a:t>Measuring performance assumes a consensus about the </a:t>
            </a:r>
            <a:r>
              <a:rPr lang="en-US" b="1" i="1" dirty="0" smtClean="0">
                <a:latin typeface="Times New Roman" panose="02020603050405020304" pitchFamily="18" charset="0"/>
                <a:cs typeface="Times New Roman" panose="02020603050405020304" pitchFamily="18" charset="0"/>
              </a:rPr>
              <a:t>goal </a:t>
            </a:r>
            <a:r>
              <a:rPr lang="en-US" b="1" dirty="0" smtClean="0">
                <a:latin typeface="Times New Roman" panose="02020603050405020304" pitchFamily="18" charset="0"/>
                <a:cs typeface="Times New Roman" panose="02020603050405020304" pitchFamily="18" charset="0"/>
              </a:rPr>
              <a:t>of the public procurement system – so that we can measure performance toward that goal</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But there is no consensus about the goal (or goals) of the public procurement system</a:t>
            </a:r>
            <a:endParaRPr lang="en-US"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296568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The Multiple, Inconsistent Goals of a Public Procurement System</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US" b="1" dirty="0" smtClean="0">
                <a:latin typeface="Times New Roman" panose="02020603050405020304" pitchFamily="18" charset="0"/>
                <a:cs typeface="Times New Roman" panose="02020603050405020304" pitchFamily="18" charset="0"/>
              </a:rPr>
              <a:t>“Normal” purchasing incentives to achieve goals of value for money and purchasing speed don’t function as well, so we impose process rules as surrogates for those incentives</a:t>
            </a:r>
          </a:p>
          <a:p>
            <a:pPr marL="457200" lvl="1" indent="0">
              <a:buNone/>
            </a:pPr>
            <a:endParaRPr lang="en-US" sz="2100" b="1"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And we add further goals, due to concern about possible waste, fraud and abuse of public funds: competition, transparency, accountability</a:t>
            </a:r>
          </a:p>
          <a:p>
            <a:endParaRPr lang="en-US" sz="2100" b="1"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And then many systems add additional goals of furthering public policies from outside the procurement realm:  serving sustainability &amp; other environmental needs; helping domestic businesses, domestic small businesses, and/or particular social or ethnic groups</a:t>
            </a:r>
          </a:p>
          <a:p>
            <a:endParaRPr lang="en-US" sz="2100" b="1" dirty="0">
              <a:latin typeface="Times New Roman" panose="02020603050405020304" pitchFamily="18" charset="0"/>
              <a:cs typeface="Times New Roman" panose="02020603050405020304" pitchFamily="18" charset="0"/>
            </a:endParaRPr>
          </a:p>
          <a:p>
            <a:pPr marL="0" indent="0">
              <a:buNone/>
            </a:pPr>
            <a:r>
              <a:rPr lang="en-US" b="1" i="1" dirty="0" smtClean="0">
                <a:latin typeface="Times New Roman" panose="02020603050405020304" pitchFamily="18" charset="0"/>
                <a:cs typeface="Times New Roman" panose="02020603050405020304" pitchFamily="18" charset="0"/>
              </a:rPr>
              <a:t>Process rules are meant to ensure those various goals are served</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1849407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Result: Tensions about Performance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610600" cy="4830763"/>
          </a:xfrm>
        </p:spPr>
        <p:txBody>
          <a:bodyPr>
            <a:normAutofit fontScale="92500" lnSpcReduction="10000"/>
          </a:bodyPr>
          <a:lstStyle/>
          <a:p>
            <a:pPr marL="0" indent="0">
              <a:buNone/>
            </a:pPr>
            <a:r>
              <a:rPr lang="en-US" sz="3000" b="1" dirty="0" smtClean="0">
                <a:latin typeface="Times New Roman" panose="02020603050405020304" pitchFamily="18" charset="0"/>
                <a:cs typeface="Times New Roman" panose="02020603050405020304" pitchFamily="18" charset="0"/>
              </a:rPr>
              <a:t>Constant tension, in every system, between and among 3 points of view about performance:</a:t>
            </a:r>
          </a:p>
          <a:p>
            <a:pPr algn="ctr"/>
            <a:endParaRPr lang="en-US" sz="1800" b="1"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000" b="1" dirty="0" smtClean="0">
                <a:latin typeface="Times New Roman" panose="02020603050405020304" pitchFamily="18" charset="0"/>
                <a:cs typeface="Times New Roman" panose="02020603050405020304" pitchFamily="18" charset="0"/>
              </a:rPr>
              <a:t>Those saying that public bodies should buy just like businesses buy (“focus on outcome, not compliance!”)</a:t>
            </a:r>
          </a:p>
          <a:p>
            <a:pPr marL="514350" indent="-514350">
              <a:buFont typeface="+mj-lt"/>
              <a:buAutoNum type="arabicPeriod"/>
            </a:pPr>
            <a:endParaRPr lang="en-US" sz="18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000" b="1" dirty="0" smtClean="0">
                <a:latin typeface="Times New Roman" panose="02020603050405020304" pitchFamily="18" charset="0"/>
                <a:cs typeface="Times New Roman" panose="02020603050405020304" pitchFamily="18" charset="0"/>
              </a:rPr>
              <a:t>Those saying that public bodies must be transparent and accountable</a:t>
            </a:r>
          </a:p>
          <a:p>
            <a:pPr marL="514350" indent="-514350">
              <a:buFont typeface="+mj-lt"/>
              <a:buAutoNum type="arabicPeriod"/>
            </a:pPr>
            <a:endParaRPr lang="en-US" sz="1600"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3000" b="1" dirty="0" smtClean="0">
                <a:latin typeface="Times New Roman" panose="02020603050405020304" pitchFamily="18" charset="0"/>
                <a:cs typeface="Times New Roman" panose="02020603050405020304" pitchFamily="18" charset="0"/>
              </a:rPr>
              <a:t>Those saying that public procurement must serve collateral socio-economic public policy goals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1849407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b="1" dirty="0" smtClean="0">
                <a:latin typeface="Times New Roman" panose="02020603050405020304" pitchFamily="18" charset="0"/>
                <a:cs typeface="Times New Roman" panose="02020603050405020304" pitchFamily="18" charset="0"/>
              </a:rPr>
              <a:t>Views on Performance </a:t>
            </a:r>
            <a:r>
              <a:rPr lang="en-US" sz="3600" b="1" dirty="0">
                <a:latin typeface="Times New Roman" panose="02020603050405020304" pitchFamily="18" charset="0"/>
                <a:cs typeface="Times New Roman" panose="02020603050405020304" pitchFamily="18" charset="0"/>
              </a:rPr>
              <a:t>in Public </a:t>
            </a:r>
            <a:r>
              <a:rPr lang="en-US" sz="3600" b="1" dirty="0" smtClean="0">
                <a:latin typeface="Times New Roman" panose="02020603050405020304" pitchFamily="18" charset="0"/>
                <a:cs typeface="Times New Roman" panose="02020603050405020304" pitchFamily="18" charset="0"/>
              </a:rPr>
              <a:t>Procurement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029200"/>
          </a:xfrm>
        </p:spPr>
        <p:txBody>
          <a:bodyPr>
            <a:normAutofit fontScale="6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1.  </a:t>
            </a:r>
            <a:r>
              <a:rPr lang="en-US" sz="3400" b="1" dirty="0" smtClean="0">
                <a:latin typeface="Times New Roman" panose="02020603050405020304" pitchFamily="18" charset="0"/>
                <a:cs typeface="Times New Roman" panose="02020603050405020304" pitchFamily="18" charset="0"/>
              </a:rPr>
              <a:t>Those </a:t>
            </a:r>
            <a:r>
              <a:rPr lang="en-US" sz="3400" b="1" dirty="0">
                <a:latin typeface="Times New Roman" panose="02020603050405020304" pitchFamily="18" charset="0"/>
                <a:cs typeface="Times New Roman" panose="02020603050405020304" pitchFamily="18" charset="0"/>
              </a:rPr>
              <a:t>saying that public bodies should buy just like </a:t>
            </a:r>
            <a:r>
              <a:rPr lang="en-US" sz="3400" b="1" dirty="0" smtClean="0">
                <a:latin typeface="Times New Roman" panose="02020603050405020304" pitchFamily="18" charset="0"/>
                <a:cs typeface="Times New Roman" panose="02020603050405020304" pitchFamily="18" charset="0"/>
              </a:rPr>
              <a:t>businesses buy</a:t>
            </a:r>
          </a:p>
          <a:p>
            <a:pPr lvl="1"/>
            <a:r>
              <a:rPr lang="en-US" sz="3400" b="1" dirty="0" smtClean="0">
                <a:latin typeface="Times New Roman" panose="02020603050405020304" pitchFamily="18" charset="0"/>
                <a:cs typeface="Times New Roman" panose="02020603050405020304" pitchFamily="18" charset="0"/>
              </a:rPr>
              <a:t>Their performance metrics:  price paid, quality obtained, time taken to sign the contract and then to deliver</a:t>
            </a:r>
          </a:p>
          <a:p>
            <a:pPr lvl="1"/>
            <a:endParaRPr lang="en-US" sz="2400" b="1" dirty="0">
              <a:latin typeface="Times New Roman" panose="02020603050405020304" pitchFamily="18" charset="0"/>
              <a:cs typeface="Times New Roman" panose="02020603050405020304" pitchFamily="18" charset="0"/>
            </a:endParaRPr>
          </a:p>
          <a:p>
            <a:pPr marL="0" indent="0">
              <a:buNone/>
            </a:pPr>
            <a:r>
              <a:rPr lang="en-US" sz="3400" b="1" dirty="0" smtClean="0">
                <a:latin typeface="Times New Roman" panose="02020603050405020304" pitchFamily="18" charset="0"/>
                <a:cs typeface="Times New Roman" panose="02020603050405020304" pitchFamily="18" charset="0"/>
              </a:rPr>
              <a:t>2.  Those </a:t>
            </a:r>
            <a:r>
              <a:rPr lang="en-US" sz="3400" b="1" dirty="0">
                <a:latin typeface="Times New Roman" panose="02020603050405020304" pitchFamily="18" charset="0"/>
                <a:cs typeface="Times New Roman" panose="02020603050405020304" pitchFamily="18" charset="0"/>
              </a:rPr>
              <a:t>saying that public bodies must be transparent </a:t>
            </a:r>
            <a:r>
              <a:rPr lang="en-US" sz="3400" b="1" dirty="0" smtClean="0">
                <a:latin typeface="Times New Roman" panose="02020603050405020304" pitchFamily="18" charset="0"/>
                <a:cs typeface="Times New Roman" panose="02020603050405020304" pitchFamily="18" charset="0"/>
              </a:rPr>
              <a:t>and     </a:t>
            </a:r>
          </a:p>
          <a:p>
            <a:pPr marL="0" indent="0">
              <a:buNone/>
            </a:pPr>
            <a:r>
              <a:rPr lang="en-US" sz="3400" b="1" dirty="0" smtClean="0">
                <a:latin typeface="Times New Roman" panose="02020603050405020304" pitchFamily="18" charset="0"/>
                <a:cs typeface="Times New Roman" panose="02020603050405020304" pitchFamily="18" charset="0"/>
              </a:rPr>
              <a:t>      accountable</a:t>
            </a:r>
            <a:endParaRPr lang="en-US" sz="3400" b="1" dirty="0">
              <a:latin typeface="Times New Roman" panose="02020603050405020304" pitchFamily="18" charset="0"/>
              <a:cs typeface="Times New Roman" panose="02020603050405020304" pitchFamily="18" charset="0"/>
            </a:endParaRPr>
          </a:p>
          <a:p>
            <a:pPr lvl="1"/>
            <a:r>
              <a:rPr lang="en-US" sz="3400" b="1" dirty="0" smtClean="0">
                <a:latin typeface="Times New Roman" panose="02020603050405020304" pitchFamily="18" charset="0"/>
                <a:cs typeface="Times New Roman" panose="02020603050405020304" pitchFamily="18" charset="0"/>
              </a:rPr>
              <a:t>Their performance metrics:  quantity &amp; level of detail in laws, regulations, and rules; quantity of procurement information publicly released; number of reports, hearings, and other forms of oversight; and the extent of reported corruption</a:t>
            </a:r>
          </a:p>
          <a:p>
            <a:pPr lvl="1"/>
            <a:endParaRPr lang="en-US" sz="2400" b="1" dirty="0">
              <a:latin typeface="Times New Roman" panose="02020603050405020304" pitchFamily="18" charset="0"/>
              <a:cs typeface="Times New Roman" panose="02020603050405020304" pitchFamily="18" charset="0"/>
            </a:endParaRPr>
          </a:p>
          <a:p>
            <a:pPr marL="0" indent="0">
              <a:buNone/>
            </a:pPr>
            <a:r>
              <a:rPr lang="en-US" sz="3400" b="1" dirty="0" smtClean="0">
                <a:latin typeface="Times New Roman" panose="02020603050405020304" pitchFamily="18" charset="0"/>
                <a:cs typeface="Times New Roman" panose="02020603050405020304" pitchFamily="18" charset="0"/>
              </a:rPr>
              <a:t>3.  Those </a:t>
            </a:r>
            <a:r>
              <a:rPr lang="en-US" sz="3400" b="1" dirty="0">
                <a:latin typeface="Times New Roman" panose="02020603050405020304" pitchFamily="18" charset="0"/>
                <a:cs typeface="Times New Roman" panose="02020603050405020304" pitchFamily="18" charset="0"/>
              </a:rPr>
              <a:t>saying that public procurement is failing to serve </a:t>
            </a:r>
            <a:r>
              <a:rPr lang="en-US" sz="3400" b="1" dirty="0" smtClean="0">
                <a:latin typeface="Times New Roman" panose="02020603050405020304" pitchFamily="18" charset="0"/>
                <a:cs typeface="Times New Roman" panose="02020603050405020304" pitchFamily="18" charset="0"/>
              </a:rPr>
              <a:t>non-         </a:t>
            </a:r>
          </a:p>
          <a:p>
            <a:pPr marL="0" indent="0">
              <a:buNone/>
            </a:pPr>
            <a:r>
              <a:rPr lang="en-US" sz="3400" b="1" dirty="0">
                <a:latin typeface="Times New Roman" panose="02020603050405020304" pitchFamily="18" charset="0"/>
                <a:cs typeface="Times New Roman" panose="02020603050405020304" pitchFamily="18" charset="0"/>
              </a:rPr>
              <a:t> </a:t>
            </a:r>
            <a:r>
              <a:rPr lang="en-US" sz="3400" b="1" dirty="0" smtClean="0">
                <a:latin typeface="Times New Roman" panose="02020603050405020304" pitchFamily="18" charset="0"/>
                <a:cs typeface="Times New Roman" panose="02020603050405020304" pitchFamily="18" charset="0"/>
              </a:rPr>
              <a:t>    procurement </a:t>
            </a:r>
            <a:r>
              <a:rPr lang="en-US" sz="3400" b="1" dirty="0">
                <a:latin typeface="Times New Roman" panose="02020603050405020304" pitchFamily="18" charset="0"/>
                <a:cs typeface="Times New Roman" panose="02020603050405020304" pitchFamily="18" charset="0"/>
              </a:rPr>
              <a:t>public policy </a:t>
            </a:r>
            <a:r>
              <a:rPr lang="en-US" sz="3400" b="1" dirty="0" smtClean="0">
                <a:latin typeface="Times New Roman" panose="02020603050405020304" pitchFamily="18" charset="0"/>
                <a:cs typeface="Times New Roman" panose="02020603050405020304" pitchFamily="18" charset="0"/>
              </a:rPr>
              <a:t>goals</a:t>
            </a:r>
          </a:p>
          <a:p>
            <a:pPr lvl="1"/>
            <a:r>
              <a:rPr lang="en-US" sz="3400" b="1" dirty="0" smtClean="0">
                <a:latin typeface="Times New Roman" panose="02020603050405020304" pitchFamily="18" charset="0"/>
                <a:cs typeface="Times New Roman" panose="02020603050405020304" pitchFamily="18" charset="0"/>
              </a:rPr>
              <a:t>Their performance metrics:  quantity &amp; level of detail in rules calling for incorporation of collateral goals in contracts; number and value of contracts reflecting collateral goals</a:t>
            </a:r>
            <a:endParaRPr lang="en-US" sz="3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74156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The Three Perspectives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1.  Those saying that public bodies should buy just like businesses buy advocate giving public buyers the discretion and flexibility that businesses have, and they criticize the public procurement system’s failure to meet the performance metrics of a private purchasing system: the slowness of public procurement, high prices paid, and low quality received</a:t>
            </a:r>
          </a:p>
          <a:p>
            <a:endParaRPr lang="en-US"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1466160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The Three Perspectives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057400"/>
            <a:ext cx="8229600" cy="4068763"/>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2.</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Those saying that public bodies must be transparent and accountable  are worried about giving public buyers discretion, because they worry about fraud and corruption, and personal &amp; organizational conflicts of interest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2542597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The Three Perspectives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905000"/>
            <a:ext cx="8229600" cy="4144963"/>
          </a:xfrm>
        </p:spPr>
        <p:txBody>
          <a:bodyPr>
            <a:normAutofit/>
          </a:bodyPr>
          <a:lstStyle/>
          <a:p>
            <a:pPr marL="0" indent="0">
              <a:buNone/>
            </a:pPr>
            <a:r>
              <a:rPr lang="en-US" sz="2800" b="1" dirty="0" smtClean="0">
                <a:latin typeface="Times New Roman" panose="02020603050405020304" pitchFamily="18" charset="0"/>
                <a:cs typeface="Times New Roman" panose="02020603050405020304" pitchFamily="18" charset="0"/>
              </a:rPr>
              <a:t>3.  Those saying that public procurement is failing to serve non-procurement public policy goals advocate more and stricter rules to ensure purchases of environmentally preferable goods, procurement from domestic sources, and so forth</a:t>
            </a:r>
            <a:endParaRPr lang="en-US" sz="28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3697584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Recent International Developments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700" b="1" dirty="0" smtClean="0">
                <a:latin typeface="Times New Roman" panose="02020603050405020304" pitchFamily="18" charset="0"/>
                <a:cs typeface="Times New Roman" panose="02020603050405020304" pitchFamily="18" charset="0"/>
              </a:rPr>
              <a:t>The UN Commission on International Trade Law (UNCITRAL) revised its Model Procurement Law in 2011 (and published an excellent Guide to Enactment in 2012)</a:t>
            </a:r>
          </a:p>
          <a:p>
            <a:endParaRPr lang="en-US" sz="1500" b="1" dirty="0">
              <a:latin typeface="Times New Roman" panose="02020603050405020304" pitchFamily="18" charset="0"/>
              <a:cs typeface="Times New Roman" panose="02020603050405020304" pitchFamily="18" charset="0"/>
            </a:endParaRPr>
          </a:p>
          <a:p>
            <a:r>
              <a:rPr lang="en-US" sz="2700" b="1" dirty="0" smtClean="0">
                <a:latin typeface="Times New Roman" panose="02020603050405020304" pitchFamily="18" charset="0"/>
                <a:cs typeface="Times New Roman" panose="02020603050405020304" pitchFamily="18" charset="0"/>
              </a:rPr>
              <a:t>The WTO Agreement on Government Procurement was revised and is currently being adopted</a:t>
            </a:r>
          </a:p>
          <a:p>
            <a:endParaRPr lang="en-US" sz="1500" b="1" dirty="0">
              <a:latin typeface="Times New Roman" panose="02020603050405020304" pitchFamily="18" charset="0"/>
              <a:cs typeface="Times New Roman" panose="02020603050405020304" pitchFamily="18" charset="0"/>
            </a:endParaRPr>
          </a:p>
          <a:p>
            <a:r>
              <a:rPr lang="en-US" sz="2700" b="1" dirty="0" smtClean="0">
                <a:latin typeface="Times New Roman" panose="02020603050405020304" pitchFamily="18" charset="0"/>
                <a:cs typeface="Times New Roman" panose="02020603050405020304" pitchFamily="18" charset="0"/>
              </a:rPr>
              <a:t>The European Union has just revised its Procurement Directives</a:t>
            </a:r>
          </a:p>
          <a:p>
            <a:endParaRPr lang="en-US" b="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852004"/>
            <a:ext cx="2057400" cy="894368"/>
          </a:xfrm>
          <a:prstGeom prst="rect">
            <a:avLst/>
          </a:prstGeom>
        </p:spPr>
      </p:pic>
    </p:spTree>
    <p:extLst>
      <p:ext uri="{BB962C8B-B14F-4D97-AF65-F5344CB8AC3E}">
        <p14:creationId xmlns:p14="http://schemas.microsoft.com/office/powerpoint/2010/main" val="1849407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otswana Project">
      <a:dk1>
        <a:srgbClr val="376092"/>
      </a:dk1>
      <a:lt1>
        <a:srgbClr val="376092"/>
      </a:lt1>
      <a:dk2>
        <a:srgbClr val="376092"/>
      </a:dk2>
      <a:lt2>
        <a:srgbClr val="376092"/>
      </a:lt2>
      <a:accent1>
        <a:srgbClr val="376092"/>
      </a:accent1>
      <a:accent2>
        <a:srgbClr val="376092"/>
      </a:accent2>
      <a:accent3>
        <a:srgbClr val="376092"/>
      </a:accent3>
      <a:accent4>
        <a:srgbClr val="376092"/>
      </a:accent4>
      <a:accent5>
        <a:srgbClr val="376092"/>
      </a:accent5>
      <a:accent6>
        <a:srgbClr val="376092"/>
      </a:accent6>
      <a:hlink>
        <a:srgbClr val="376092"/>
      </a:hlink>
      <a:folHlink>
        <a:srgbClr val="376092"/>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1132</Words>
  <Application>Microsoft Office PowerPoint</Application>
  <PresentationFormat>On-screen Show (4:3)</PresentationFormat>
  <Paragraphs>136</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Measuring Performance in Public Procurement   Islamabad, Pakistan March 25-27, 2014</vt:lpstr>
      <vt:lpstr>Measuring Performance in Public Procurement – Not a Simple Task</vt:lpstr>
      <vt:lpstr>The Multiple, Inconsistent Goals of a Public Procurement System</vt:lpstr>
      <vt:lpstr>Result: Tensions about Performance</vt:lpstr>
      <vt:lpstr>Views on Performance in Public Procurement</vt:lpstr>
      <vt:lpstr>The Three Perspectives</vt:lpstr>
      <vt:lpstr>The Three Perspectives</vt:lpstr>
      <vt:lpstr>The Three Perspectives</vt:lpstr>
      <vt:lpstr>Recent International Developments</vt:lpstr>
      <vt:lpstr>What is “Performance” in Public Procurement?</vt:lpstr>
      <vt:lpstr>Eight Areas in Which The  Tensions &amp; Different Views about Performance Play Out</vt:lpstr>
      <vt:lpstr>Areas in Which The Tensions &amp; Different Views about Performance Play Out</vt:lpstr>
      <vt:lpstr>Areas in Which The Tensions &amp; Different Views about Performance Play Out</vt:lpstr>
      <vt:lpstr>Areas in Which The Tensions &amp; Different Views about Performance Play Out</vt:lpstr>
      <vt:lpstr>Suggested Points of Consensus in Measuring Performance of Procurement Systems</vt:lpstr>
      <vt:lpstr>Suggested Points of Consensus in Measuring Performance of Procurement Systems</vt:lpstr>
      <vt:lpstr>Suggested Points of Consensus in Measuring Performance of Procurement Systems</vt:lpstr>
      <vt:lpstr>Suggested Points of Consensus in Measuring Performance of Procurement Systems</vt:lpstr>
    </vt:vector>
  </TitlesOfParts>
  <Company>gwlaw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&amp; Procurement Processes: International Perspectives on  Why They Matter &amp; What the Current Hot Topics Are</dc:title>
  <dc:creator>Jessica P. Pierce</dc:creator>
  <cp:lastModifiedBy>Nikolai Sviedrys</cp:lastModifiedBy>
  <cp:revision>37</cp:revision>
  <dcterms:created xsi:type="dcterms:W3CDTF">2014-02-14T15:25:04Z</dcterms:created>
  <dcterms:modified xsi:type="dcterms:W3CDTF">2014-03-20T14:19:29Z</dcterms:modified>
</cp:coreProperties>
</file>