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95" r:id="rId3"/>
    <p:sldId id="296" r:id="rId4"/>
    <p:sldId id="271" r:id="rId5"/>
    <p:sldId id="275" r:id="rId6"/>
    <p:sldId id="278" r:id="rId7"/>
    <p:sldId id="277" r:id="rId8"/>
    <p:sldId id="279" r:id="rId9"/>
    <p:sldId id="301" r:id="rId10"/>
    <p:sldId id="272" r:id="rId11"/>
    <p:sldId id="280" r:id="rId12"/>
    <p:sldId id="298" r:id="rId13"/>
    <p:sldId id="276" r:id="rId14"/>
    <p:sldId id="281" r:id="rId15"/>
    <p:sldId id="273" r:id="rId16"/>
    <p:sldId id="302" r:id="rId17"/>
    <p:sldId id="287" r:id="rId18"/>
    <p:sldId id="297" r:id="rId19"/>
    <p:sldId id="304" r:id="rId20"/>
    <p:sldId id="274" r:id="rId21"/>
    <p:sldId id="283" r:id="rId22"/>
    <p:sldId id="305" r:id="rId23"/>
    <p:sldId id="285" r:id="rId24"/>
    <p:sldId id="286" r:id="rId25"/>
    <p:sldId id="288" r:id="rId26"/>
    <p:sldId id="289" r:id="rId27"/>
    <p:sldId id="290" r:id="rId28"/>
    <p:sldId id="303" r:id="rId29"/>
    <p:sldId id="291" r:id="rId30"/>
    <p:sldId id="292" r:id="rId31"/>
    <p:sldId id="293" r:id="rId32"/>
    <p:sldId id="294" r:id="rId33"/>
    <p:sldId id="284" r:id="rId34"/>
    <p:sldId id="299" r:id="rId35"/>
    <p:sldId id="30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6C17A-0DD4-4C88-AFE8-C1F9F42A18AE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716FB-0260-4595-9A46-DDC2072B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4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716FB-0260-4595-9A46-DDC2072B689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16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716FB-0260-4595-9A46-DDC2072B689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1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2166-F83C-45F6-A816-52E27C752DC7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E6FC-241C-45FE-B348-750F4BB97834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2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C65D-1A53-45D5-8DC2-391EAD0784FF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B17A-2D34-43D6-BE85-E3CA74728852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4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8FFA-A050-4303-82A2-10A68088EDD2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1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705E-63CD-4F9D-8499-B37FE4CEDFD1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F038-2C39-4A60-9A5D-CC4FF2D0C91F}" type="datetime1">
              <a:rPr lang="en-US" smtClean="0"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6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6E3B-85EA-4E07-9712-A80C429B6822}" type="datetime1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7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A904-634A-4A3C-889B-CFCFB83F27F0}" type="datetime1">
              <a:rPr lang="en-US" smtClean="0"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2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ADDA-B26F-4418-8AC7-35EA266FC7CC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9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3E0E-851C-4564-ABA5-00E09A036E01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9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4E38-D447-446F-9E8F-047297B07438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2E69-6BD3-457B-B2B7-AFA6191DB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67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hitehouse.gov/sites/default/files/omb/procurement/memo/guidance-for-specialized-acquisition-cadres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hitehouse.gov/sites/default/files/omb/procurement/revisions-to-the-federal-acquisition-certification-for-contracting-officers-representatives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ehouse.gov/sites/default/files/omb/procurement/memo/increasing-efficiencies-in-the-training-development-and-management-of-the-acquisition-workforce.pdf" TargetMode="External"/><Relationship Id="rId2" Type="http://schemas.openxmlformats.org/officeDocument/2006/relationships/hyperlink" Target="http://www.whitehouse.gov/omb/procurement_index_workfor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hitehouse.gov/sites/default/files/omb/procurement/workforce/workforce_comp_survey_10170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95400"/>
            <a:ext cx="8406882" cy="23622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Capability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Procurement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 Value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Islamabad, Pakistan</a:t>
            </a:r>
            <a:b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25-27, 2014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95043" y="5058792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Daniel I. Gordon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Associate Dean for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Government  Procurement Law Studies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The George Washington University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Law School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Washington, DC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23" y="5334000"/>
            <a:ext cx="3200400" cy="139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478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WHOM </a:t>
            </a: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 TRAIN?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239000" cy="4525963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Government officials: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Acquisition personnel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Contracting personnel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Support personnel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Other government personnel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Program staff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Attorneys &amp; others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Non-government personnel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Contractor personnel, especially in small businesses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4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WHOM </a:t>
            </a: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 TRAIN?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43124"/>
            <a:ext cx="7620000" cy="49708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The U.S. federal approach: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Government officials:</a:t>
            </a:r>
          </a:p>
          <a:p>
            <a:pPr lvl="1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Acquisition personnel at every federal agency</a:t>
            </a:r>
          </a:p>
          <a:p>
            <a:pPr lvl="2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Contracting officers &amp; contract specialists:  </a:t>
            </a:r>
          </a:p>
          <a:p>
            <a:pPr marL="1371600" lvl="3" indent="0">
              <a:buNone/>
            </a:pP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Approximately 35,000 at the federal level – they are the main focus of training</a:t>
            </a:r>
          </a:p>
          <a:p>
            <a:pPr lvl="2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“Contracting officer’s representatives” (CORs) – those who liaison with contractors during performance – have recently been the focus of more attention on training </a:t>
            </a: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(rough estimate of numbers:  50,000 at the federal level – note they have </a:t>
            </a:r>
            <a:r>
              <a:rPr lang="en-US" sz="2500" b="1" i="1" smtClean="0">
                <a:latin typeface="Times New Roman" pitchFamily="18" charset="0"/>
                <a:cs typeface="Times New Roman" pitchFamily="18" charset="0"/>
              </a:rPr>
              <a:t>other jobs)</a:t>
            </a:r>
            <a:endParaRPr lang="en-US" sz="25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WHOM </a:t>
            </a: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 </a:t>
            </a: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TRAIN? </a:t>
            </a: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533" y="1295400"/>
            <a:ext cx="7239000" cy="4970860"/>
          </a:xfrm>
        </p:spPr>
        <p:txBody>
          <a:bodyPr>
            <a:normAutofit/>
          </a:bodyPr>
          <a:lstStyle/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Other government personnel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Program staff – Virtually no training about procurement, despite talk of “team building”</a:t>
            </a:r>
          </a:p>
          <a:p>
            <a:pPr lvl="2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Attorneys &amp; others – Training is handled separately</a:t>
            </a:r>
          </a:p>
          <a:p>
            <a:pPr marL="914400" lvl="2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Non-government personnel – Not included in government’s training efforts (but there is some training about procurement by the Small Business Administration)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TO PAY FOR TRAINING?</a:t>
            </a:r>
            <a:b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239000" cy="3611563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 major challenge in every country</a:t>
            </a:r>
          </a:p>
          <a:p>
            <a:r>
              <a:rPr lang="en-US" sz="2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When budgets are tight, training budgets get cut</a:t>
            </a:r>
            <a:endParaRPr lang="en-US" sz="26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421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TO PAY FOR TRAINING?</a:t>
            </a:r>
            <a:b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2390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The U.S. approach:</a:t>
            </a:r>
          </a:p>
          <a:p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By law, a percentage of contract spending goes into a training fund</a:t>
            </a:r>
          </a:p>
          <a:p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This has been a major achievement, it works reasonably well</a:t>
            </a:r>
            <a:endParaRPr lang="en-US" sz="27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4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WHAT SUBJECTS TO TEACH?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239000" cy="3840163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Contracting rules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Procurement policy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Business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Agency mission</a:t>
            </a:r>
          </a:p>
          <a:p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U.S. approach is to try to teach all of these 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15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Examples of Courses Taught in U.S.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239000" cy="3840163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Contracting fundamentals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small business program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Program management tools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Source selection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Leader as coach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Principles of schedule management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>
                    <a:tint val="75000"/>
                  </a:srgbClr>
                </a:solidFill>
              </a:rPr>
              <a:pPr/>
              <a:t>16</a:t>
            </a:fld>
            <a:endParaRPr lang="en-US">
              <a:solidFill>
                <a:srgbClr val="376092">
                  <a:tint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0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WHAT SUBJECTS TO TEACH?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239000" cy="38401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Knowledge in highly specialized areas can be a challenge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 particular, procuring information technology (IT) can require specialized knowledge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U.S. is experimenting with “specialized IT acquisition cadres”</a:t>
            </a:r>
          </a:p>
          <a:p>
            <a:r>
              <a:rPr lang="en-US" sz="2200" b="1" i="1" dirty="0">
                <a:hlinkClick r:id="rId2"/>
              </a:rPr>
              <a:t>http://www.whitehouse.gov/sites/default/files/omb/procurement/memo/guidance-for-specialized-acquisition-cadres.pdf</a:t>
            </a:r>
            <a:endParaRPr lang="en-US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8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DO YOU ASSESS NEEDS?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696200" cy="4373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Institutional needs:</a:t>
            </a:r>
          </a:p>
          <a:p>
            <a:pPr marL="0" indent="0">
              <a:buNone/>
            </a:pP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What the institution buys may determine needs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For example, an agency that contracts for road construction may want to focus training on relevant areas</a:t>
            </a:r>
            <a:endParaRPr lang="en-US" sz="2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How the institution buys may shape needs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For example, an agency that relies on framework contracts for a significant share of its buying may need specialized contracting skills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Institution’s demographic profile may affect needs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For example, seniority of contracting staff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60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DO YOU ASSESS NEEDS?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Individual needs:</a:t>
            </a:r>
          </a:p>
          <a:p>
            <a:pPr marL="0" indent="0">
              <a:buNone/>
            </a:pP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Assessing individualized needs is challenging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Instead, agencies often require training in a generic ‘basket’ of knowledge and skills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The certification requirement should reflect that assessment of the knowledge and skills needed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Individuals may have specific needs, due to their work (e.g., large energy projects, IT contracting)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>
                    <a:tint val="75000"/>
                  </a:srgbClr>
                </a:solidFill>
              </a:rPr>
              <a:pPr/>
              <a:t>19</a:t>
            </a:fld>
            <a:endParaRPr lang="en-US">
              <a:solidFill>
                <a:srgbClr val="376092">
                  <a:tint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35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Professionalization of the Public Procurement Function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7041"/>
            <a:ext cx="74676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Professionalization of the public procurement function serves multiple goals, including:</a:t>
            </a:r>
          </a:p>
          <a:p>
            <a:pPr marL="0" indent="0">
              <a:buNone/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Create smarter buyers, who can be business advisors to government users</a:t>
            </a:r>
          </a:p>
          <a:p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Protect system from political &amp; other corrupt pressures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72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HOW TO TRAIN?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81200"/>
            <a:ext cx="7239000" cy="4144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Face-to-face lectures</a:t>
            </a:r>
          </a:p>
          <a:p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Interactive classes</a:t>
            </a:r>
          </a:p>
          <a:p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Online training</a:t>
            </a:r>
            <a:endParaRPr lang="en-US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On-the-job training</a:t>
            </a:r>
            <a:endParaRPr lang="en-US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82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HOW TO TRAIN?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696200" cy="4449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The U.S. situation:</a:t>
            </a:r>
          </a:p>
          <a:p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DAU has a large budget, good facilities, and many professional staff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Much teaching is by DAU staff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More and more online classes being developed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By now, more online than classroom training</a:t>
            </a:r>
          </a:p>
          <a:p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FAI has a limited budget and small staff 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Heavy reliance on contractors (who are generally well regarded), as well as on DAU courses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Growing use of online courses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85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ONLINE COURSES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4449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Online courses have advantages &amp; disadvantages:</a:t>
            </a:r>
          </a:p>
          <a:p>
            <a:pPr marL="0" indent="0">
              <a:buNone/>
            </a:pPr>
            <a:endParaRPr lang="en-US" sz="24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Advantages:</a:t>
            </a:r>
          </a:p>
          <a:p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Inexpensive to share - can reach thousands of people</a:t>
            </a:r>
          </a:p>
          <a:p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Can be taken any time, any where</a:t>
            </a:r>
          </a:p>
          <a:p>
            <a:pPr marL="0" indent="0">
              <a:buNone/>
            </a:pPr>
            <a:endParaRPr lang="en-US" sz="24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Disadvantages:</a:t>
            </a:r>
          </a:p>
          <a:p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Expensive to prepare – sophisticated pedagogical considerations &amp; technical challenges</a:t>
            </a:r>
          </a:p>
          <a:p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Risk that “attendees” may not pay attention</a:t>
            </a:r>
          </a:p>
          <a:p>
            <a:endParaRPr lang="en-US" sz="24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>
                    <a:tint val="75000"/>
                  </a:srgbClr>
                </a:solidFill>
              </a:rPr>
              <a:pPr/>
              <a:t>22</a:t>
            </a:fld>
            <a:endParaRPr lang="en-US">
              <a:solidFill>
                <a:srgbClr val="376092">
                  <a:tint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120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HOW TO MEASURE PROGRESS?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221163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 major challenge in every system</a:t>
            </a:r>
          </a:p>
          <a:p>
            <a:r>
              <a:rPr lang="en-US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Is the goal to increase the number of course attendees, or certifications, or money spent on training?</a:t>
            </a:r>
          </a:p>
          <a:p>
            <a:r>
              <a:rPr lang="en-US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Quantitative metrics are available for these three – but are they the real goals?  What are the metrics for the real goals?</a:t>
            </a:r>
            <a:endParaRPr lang="en-US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212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HOW TO MEASURE PROGRESS?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239000" cy="3992563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The U.S. now requires civilian agencies to have a strategic plan for their acquisition workforce development, which includes training</a:t>
            </a:r>
          </a:p>
          <a:p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The requirement calls for training to be targeted to workforce needs – but metrics are still a challenge</a:t>
            </a:r>
            <a:endParaRPr lang="en-US" sz="27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789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 PROGRAMS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2390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The appeal:</a:t>
            </a:r>
          </a:p>
          <a:p>
            <a:pPr marL="0" indent="0">
              <a:buNone/>
            </a:pP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Certification programs represent concrete steps toward professionalizing the public procurement workforce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Certifications may offer an assurance of protection against political pressures and corruption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39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 PROGRAMS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239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The challenges:</a:t>
            </a:r>
          </a:p>
          <a:p>
            <a:pPr marL="0" indent="0">
              <a:buNone/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Certification programs can turn into meaningless exercises if the training courses are not good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Even good courses are not enough to provide assurance of a professional workforce – good on-the-job training, with good supervision and coaching, is often the best way to learn to be a good public procurement professional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16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CERTIFICATION:  </a:t>
            </a:r>
            <a:b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U.S. APPROACH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239000" cy="3803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U.S. approach is for certifications to require: </a:t>
            </a:r>
          </a:p>
          <a:p>
            <a:pPr marL="0" indent="0">
              <a:buNone/>
            </a:pPr>
            <a:endParaRPr lang="en-US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1) experience</a:t>
            </a:r>
          </a:p>
          <a:p>
            <a:pPr marL="400050" lvl="1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(2) general education, and </a:t>
            </a:r>
          </a:p>
          <a:p>
            <a:pPr marL="400050" lvl="1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(3) acquisition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757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 </a:t>
            </a:r>
            <a:b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U.S. APPROACH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239000" cy="3619270"/>
          </a:xfrm>
        </p:spPr>
        <p:txBody>
          <a:bodyPr>
            <a:normAutofit fontScale="92500"/>
          </a:bodyPr>
          <a:lstStyle/>
          <a:p>
            <a:pPr marL="57150" indent="0">
              <a:buNone/>
            </a:pP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Three levels of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certification for contracting staff</a:t>
            </a:r>
          </a:p>
          <a:p>
            <a:pPr marL="57150" indent="0">
              <a:buNone/>
            </a:pP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Lowest level requires:</a:t>
            </a:r>
          </a:p>
          <a:p>
            <a:pPr lvl="1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Five core courses, including, for example:</a:t>
            </a:r>
          </a:p>
          <a:p>
            <a:pPr lvl="2"/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Shaping Smart Business Arrangements, Contract Planning, Contract Execution, Mission Performance Assessment</a:t>
            </a:r>
          </a:p>
          <a:p>
            <a:pPr lvl="1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B.A. degree or equivalent</a:t>
            </a:r>
          </a:p>
          <a:p>
            <a:pPr lvl="1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One year of contracting experience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4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 </a:t>
            </a:r>
            <a:b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U.S. APPROACH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239000" cy="3619270"/>
          </a:xfrm>
        </p:spPr>
        <p:txBody>
          <a:bodyPr>
            <a:normAutofit/>
          </a:bodyPr>
          <a:lstStyle/>
          <a:p>
            <a:pPr lvl="1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Separate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certification for contracting staff versus program staff versus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contracting officer’s representatives (CORs)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Training courses focus on rules, business, management, and teamwork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Professionalization of the Public Procurement Function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00200"/>
            <a:ext cx="77724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Achieving &amp; maintaining professionalization is challenging</a:t>
            </a:r>
          </a:p>
          <a:p>
            <a:pPr marL="0" indent="0">
              <a:buNone/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Creating a procurement ‘position description’ &amp; career path can help</a:t>
            </a:r>
          </a:p>
          <a:p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Training and certification, initial &amp; ongoing, can play a critical role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24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 </a:t>
            </a:r>
            <a:b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U.S. APPROACH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239000" cy="40687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457200" lvl="1" indent="0"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levels of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certification for CORs</a:t>
            </a:r>
          </a:p>
          <a:p>
            <a:pPr lvl="1">
              <a:buFontTx/>
              <a:buChar char="-"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Level I - 8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hours of training and no experience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required</a:t>
            </a:r>
          </a:p>
          <a:p>
            <a:pPr lvl="1">
              <a:buFontTx/>
              <a:buChar char="-"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II – 40 hours of training and one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year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of previous COR experience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required</a:t>
            </a:r>
          </a:p>
          <a:p>
            <a:pPr lvl="1">
              <a:buFontTx/>
              <a:buChar char="-"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III – 60 hours of training and two (2) years of previous COR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experience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3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CERTIFICATION </a:t>
            </a:r>
            <a:b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U.S. APPROACH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239000" cy="36877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To maintain certification, annual training requirements much be met</a:t>
            </a:r>
          </a:p>
          <a:p>
            <a:pPr marL="457200" lvl="1" indent="0">
              <a:buNone/>
            </a:pPr>
            <a:endParaRPr lang="en-US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For example, for Level II and III COR certifications, the U.S. requires 40 hours of training every 2 years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RESOURCES ON THE U.S. CERTIFICATION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239000" cy="4144963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OFPP on certification of CORs:</a:t>
            </a:r>
          </a:p>
          <a:p>
            <a:pPr marL="0" indent="0">
              <a:buNone/>
            </a:pPr>
            <a:r>
              <a:rPr lang="en-US" sz="2200" b="1" i="1" dirty="0" smtClean="0">
                <a:hlinkClick r:id="rId2"/>
              </a:rPr>
              <a:t>http</a:t>
            </a:r>
            <a:r>
              <a:rPr lang="en-US" sz="2200" b="1" i="1" dirty="0">
                <a:hlinkClick r:id="rId2"/>
              </a:rPr>
              <a:t>://www.whitehouse.gov/sites/default/files/omb/procurement/revisions-to-the-federal-acquisition-certification-for-contracting-officers-representatives.pdf</a:t>
            </a:r>
            <a:endParaRPr lang="en-US" sz="2200" b="1" i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endParaRPr lang="en-US" sz="20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9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RESOURCES ON THE U.S. PROCUREMENT TRAINING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239000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Government Accountability Office reports on workforce training:</a:t>
            </a:r>
          </a:p>
          <a:p>
            <a:pPr marL="0" indent="0">
              <a:buNone/>
            </a:pPr>
            <a:r>
              <a:rPr lang="en-US" sz="28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lang="en-US" sz="2200" b="1" i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http://gao.gov/assets/660/653437.pdf</a:t>
            </a:r>
          </a:p>
          <a:p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DAU:  www.dau.mil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FAI:  www.fai.gov</a:t>
            </a:r>
          </a:p>
          <a:p>
            <a:pPr marL="0" indent="0">
              <a:buNone/>
            </a:pPr>
            <a:endParaRPr lang="en-US" sz="20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08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RESOURCES ON THE U.S. PROCUREMENT TRAINING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69526"/>
            <a:ext cx="7239000" cy="4525963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Office of Federal Procurement Policy:</a:t>
            </a:r>
          </a:p>
          <a:p>
            <a:pPr marL="0" indent="0">
              <a:buNone/>
            </a:pP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http://www.whitehouse.gov/omb/procurement_index_workforce/</a:t>
            </a:r>
            <a:endParaRPr lang="en-US" sz="2200" b="1" i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endParaRPr lang="en-US" sz="15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Example of a recent memo on improving efficiencies in training:</a:t>
            </a:r>
          </a:p>
          <a:p>
            <a:pPr marL="0" indent="0">
              <a:buNone/>
            </a:pP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  <a:hlinkClick r:id="rId3"/>
              </a:rPr>
              <a:t>http</a:t>
            </a:r>
            <a:r>
              <a:rPr lang="en-US" sz="2200" b="1" i="1" dirty="0">
                <a:latin typeface="Times New Roman" pitchFamily="18" charset="0"/>
                <a:ea typeface="+mj-ea"/>
                <a:cs typeface="Times New Roman" pitchFamily="18" charset="0"/>
                <a:hlinkClick r:id="rId3"/>
              </a:rPr>
              <a:t>://</a:t>
            </a: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  <a:hlinkClick r:id="rId3"/>
              </a:rPr>
              <a:t>www.whitehouse.gov/sites/default/files/omb/procurement/memo/increasing-efficiencies-in-the-training-development-and-management-of-the-acquisition-workforce.pdf</a:t>
            </a: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0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149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RESOURCES ON THE U.S. PROCUREMENT TRAINING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7924800" cy="3904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Example of a survey of federal procurement workforce competencies:</a:t>
            </a:r>
          </a:p>
          <a:p>
            <a:pPr marL="0" indent="0">
              <a:buNone/>
            </a:pP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http</a:t>
            </a:r>
            <a:r>
              <a:rPr lang="en-US" sz="2200" b="1" i="1" dirty="0"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://</a:t>
            </a: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www.whitehouse.gov/sites/default/files/omb/procurement/workforce/workforce_comp_survey_101707.pdf</a:t>
            </a:r>
            <a:r>
              <a:rPr lang="en-US" sz="22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sz="2200" b="1" i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4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Procurement Training: 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 Challenge in Every Country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41860"/>
            <a:ext cx="7696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Key Questions:</a:t>
            </a:r>
          </a:p>
          <a:p>
            <a:pPr lvl="1"/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WHO MAKES THE TRAINING POLICY DECISIONS?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WHOM TO TRAIN?</a:t>
            </a:r>
          </a:p>
          <a:p>
            <a:pPr lvl="2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Who should be trained within the acquisition workforce?</a:t>
            </a:r>
          </a:p>
          <a:p>
            <a:pPr lvl="2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Who is outside that workforce, but should also be trained?</a:t>
            </a:r>
          </a:p>
          <a:p>
            <a:pPr lvl="1"/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HOW TO PAY FOR TRAINING?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WHAT SUBJECTS TO TEACH?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HOW TO TRAIN?</a:t>
            </a:r>
          </a:p>
          <a:p>
            <a:pPr lvl="1"/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HOW TO MEASURE PROGRESS?</a:t>
            </a:r>
            <a:endParaRPr lang="en-US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5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1143000"/>
          </a:xfrm>
        </p:spPr>
        <p:txBody>
          <a:bodyPr>
            <a:no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38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WHO </a:t>
            </a:r>
            <a:r>
              <a:rPr lang="en-US" sz="38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MAKES THE</a:t>
            </a:r>
            <a:br>
              <a:rPr lang="en-US" sz="38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8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TRAINING POLICY DECISIONS?</a:t>
            </a:r>
            <a:endParaRPr lang="en-US" sz="38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239000" cy="3916363"/>
          </a:xfrm>
        </p:spPr>
        <p:txBody>
          <a:bodyPr/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Will policy be set by a central body, or will it be decentralized?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Will the policy be mandatory, or only guidance?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Will the policy be detailed, or only general?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employees be required to be certified?</a:t>
            </a:r>
          </a:p>
          <a:p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22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51" y="304800"/>
            <a:ext cx="8458200" cy="1143000"/>
          </a:xfrm>
        </p:spPr>
        <p:txBody>
          <a:bodyPr>
            <a:no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WHO </a:t>
            </a: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MAKES THE TRAINING POLICY DECISIONS?</a:t>
            </a: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U.S. experience: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Sharp separation between civilian &amp; defense agencies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Statutory mandate for centralized setting of overall policy by the Office of Federal Procurement Policy (OFPP)</a:t>
            </a:r>
          </a:p>
          <a:p>
            <a:pPr lvl="1"/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Covers all civilian agencies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OFPP defines “acquisition workforce”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OFPP sets training standards &amp; policy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3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220200" cy="884238"/>
          </a:xfrm>
        </p:spPr>
        <p:txBody>
          <a:bodyPr>
            <a:normAutofit fontScale="90000"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WILL ACCURATE AND UP-TO-DATE INFORMATION BE COLLECTED?</a:t>
            </a: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90800"/>
            <a:ext cx="7239000" cy="3459163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It is often difficult to identify members of the acquisition workforce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It is often difficult to track their training and certification levels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9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220200" cy="884238"/>
          </a:xfrm>
        </p:spPr>
        <p:txBody>
          <a:bodyPr>
            <a:normAutofit fontScale="90000"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WILL ACCURATE AND UP-TO-DATE INFORMATION BE COLLECTED?</a:t>
            </a: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2390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U.S. experience: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There are centralized training bodies – the Federal Acquisition Institute (FAI) and the Defense Acquisition University (DAU) responsible for gathering data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There are many difficulties maintaining accurate and up-to-date databases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220200" cy="884238"/>
          </a:xfrm>
        </p:spPr>
        <p:txBody>
          <a:bodyPr>
            <a:normAutofit fontScale="90000"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n-US" sz="4000" b="1" kern="1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Examples of Amount of Training Provided</a:t>
            </a:r>
            <a:endParaRPr lang="en-US" sz="4000" b="1" kern="120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2390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latest annual report for the U.S. DAU shows: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More than 7 million hours of training in 2012</a:t>
            </a:r>
          </a:p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More than 200,000 graduates</a:t>
            </a:r>
          </a:p>
          <a:p>
            <a:pPr lvl="1"/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Of them, more than 150,000 studied online</a:t>
            </a:r>
          </a:p>
          <a:p>
            <a:pPr lvl="1"/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More than 50,000 studied in classrooms</a:t>
            </a:r>
            <a:endParaRPr lang="en-US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>
                    <a:tint val="75000"/>
                  </a:srgbClr>
                </a:solidFill>
              </a:rPr>
              <a:pPr/>
              <a:t>9</a:t>
            </a:fld>
            <a:endParaRPr lang="en-US">
              <a:solidFill>
                <a:srgbClr val="376092">
                  <a:tint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52004"/>
            <a:ext cx="2057400" cy="89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54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otswana Project">
      <a:dk1>
        <a:srgbClr val="376092"/>
      </a:dk1>
      <a:lt1>
        <a:srgbClr val="376092"/>
      </a:lt1>
      <a:dk2>
        <a:srgbClr val="376092"/>
      </a:dk2>
      <a:lt2>
        <a:srgbClr val="376092"/>
      </a:lt2>
      <a:accent1>
        <a:srgbClr val="376092"/>
      </a:accent1>
      <a:accent2>
        <a:srgbClr val="376092"/>
      </a:accent2>
      <a:accent3>
        <a:srgbClr val="376092"/>
      </a:accent3>
      <a:accent4>
        <a:srgbClr val="376092"/>
      </a:accent4>
      <a:accent5>
        <a:srgbClr val="376092"/>
      </a:accent5>
      <a:accent6>
        <a:srgbClr val="376092"/>
      </a:accent6>
      <a:hlink>
        <a:srgbClr val="376092"/>
      </a:hlink>
      <a:folHlink>
        <a:srgbClr val="37609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1481</Words>
  <Application>Microsoft Office PowerPoint</Application>
  <PresentationFormat>On-screen Show (4:3)</PresentationFormat>
  <Paragraphs>241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Development of Capacity and Capability of Government Procurement to Deliver Value for Money   Islamabad, Pakistan March 25-27, 2014</vt:lpstr>
      <vt:lpstr>Professionalization of the Public Procurement Function</vt:lpstr>
      <vt:lpstr>Professionalization of the Public Procurement Function</vt:lpstr>
      <vt:lpstr>Procurement Training:   A Challenge in Every Country</vt:lpstr>
      <vt:lpstr>WHO MAKES THE TRAINING POLICY DECISIONS?</vt:lpstr>
      <vt:lpstr>WHO MAKES THE TRAINING POLICY DECISIONS?</vt:lpstr>
      <vt:lpstr>HOW WILL ACCURATE AND UP-TO-DATE INFORMATION BE COLLECTED?</vt:lpstr>
      <vt:lpstr>HOW WILL ACCURATE AND UP-TO-DATE INFORMATION BE COLLECTED?</vt:lpstr>
      <vt:lpstr>Examples of Amount of Training Provided</vt:lpstr>
      <vt:lpstr>WHOM TO TRAIN?</vt:lpstr>
      <vt:lpstr>WHOM TO TRAIN?</vt:lpstr>
      <vt:lpstr>WHOM TO TRAIN? </vt:lpstr>
      <vt:lpstr>HOW TO PAY FOR TRAINING? </vt:lpstr>
      <vt:lpstr>HOW TO PAY FOR TRAINING? </vt:lpstr>
      <vt:lpstr>WHAT SUBJECTS TO TEACH? </vt:lpstr>
      <vt:lpstr>Examples of Courses Taught in U.S. </vt:lpstr>
      <vt:lpstr>WHAT SUBJECTS TO TEACH? </vt:lpstr>
      <vt:lpstr>HOW DO YOU ASSESS NEEDS? </vt:lpstr>
      <vt:lpstr>HOW DO YOU ASSESS NEEDS? </vt:lpstr>
      <vt:lpstr>HOW TO TRAIN?</vt:lpstr>
      <vt:lpstr>HOW TO TRAIN?</vt:lpstr>
      <vt:lpstr>ONLINE COURSES</vt:lpstr>
      <vt:lpstr> HOW TO MEASURE PROGRESS?</vt:lpstr>
      <vt:lpstr> HOW TO MEASURE PROGRESS?</vt:lpstr>
      <vt:lpstr>CERTIFICATION PROGRAMS</vt:lpstr>
      <vt:lpstr>CERTIFICATION PROGRAMS</vt:lpstr>
      <vt:lpstr>CERTIFICATION:   THE U.S. APPROACH</vt:lpstr>
      <vt:lpstr>CERTIFICATION  THE U.S. APPROACH </vt:lpstr>
      <vt:lpstr>CERTIFICATION  THE U.S. APPROACH </vt:lpstr>
      <vt:lpstr>CERTIFICATION  THE U.S. APPROACH </vt:lpstr>
      <vt:lpstr>CERTIFICATION  THE U.S. APPROACH </vt:lpstr>
      <vt:lpstr>RESOURCES ON THE U.S. CERTIFICATION SYSTEM</vt:lpstr>
      <vt:lpstr>RESOURCES ON THE U.S. PROCUREMENT TRAINING SYSTEM</vt:lpstr>
      <vt:lpstr>RESOURCES ON THE U.S. PROCUREMENT TRAINING SYSTEM</vt:lpstr>
      <vt:lpstr>RESOURCES ON THE U.S. PROCUREMENT TRAINING SYSTEM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Procurement Complaints: Issues &amp; Challenges</dc:title>
  <dc:creator>Dan Gordon</dc:creator>
  <cp:lastModifiedBy>Nikolai Sviedrys</cp:lastModifiedBy>
  <cp:revision>111</cp:revision>
  <dcterms:created xsi:type="dcterms:W3CDTF">2012-03-19T13:44:51Z</dcterms:created>
  <dcterms:modified xsi:type="dcterms:W3CDTF">2014-03-20T14:20:06Z</dcterms:modified>
</cp:coreProperties>
</file>