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4"/>
    <p:sldMasterId id="2147483745" r:id="rId5"/>
  </p:sldMasterIdLst>
  <p:notesMasterIdLst>
    <p:notesMasterId r:id="rId17"/>
  </p:notesMasterIdLst>
  <p:sldIdLst>
    <p:sldId id="256" r:id="rId6"/>
    <p:sldId id="258" r:id="rId7"/>
    <p:sldId id="257" r:id="rId8"/>
    <p:sldId id="286" r:id="rId9"/>
    <p:sldId id="287" r:id="rId10"/>
    <p:sldId id="264" r:id="rId11"/>
    <p:sldId id="260" r:id="rId12"/>
    <p:sldId id="265" r:id="rId13"/>
    <p:sldId id="266" r:id="rId14"/>
    <p:sldId id="285" r:id="rId15"/>
    <p:sldId id="28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C0"/>
    <a:srgbClr val="68C4F2"/>
    <a:srgbClr val="002060"/>
    <a:srgbClr val="F07F09"/>
    <a:srgbClr val="89C3E5"/>
    <a:srgbClr val="C00000"/>
    <a:srgbClr val="278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45FBB-DAED-47C0-9E99-3C0B04D3D92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41C26D8-9AD9-4780-86C5-6E4A7CB39D59}">
      <dgm:prSet phldrT="[Text]" custT="1"/>
      <dgm:spPr>
        <a:solidFill>
          <a:srgbClr val="002060"/>
        </a:solidFill>
        <a:ln w="57150">
          <a:solidFill>
            <a:srgbClr val="002060"/>
          </a:solidFill>
          <a:prstDash val="solid"/>
        </a:ln>
      </dgm:spPr>
      <dgm:t>
        <a:bodyPr/>
        <a:lstStyle/>
        <a:p>
          <a:endParaRPr lang="en-US" sz="1300" dirty="0" smtClean="0">
            <a:latin typeface="Calibri" panose="020F0502020204030204" pitchFamily="34" charset="0"/>
          </a:endParaRPr>
        </a:p>
        <a:p>
          <a:endParaRPr lang="en-US" sz="1300" dirty="0" smtClean="0">
            <a:latin typeface="Calibri" panose="020F0502020204030204" pitchFamily="34" charset="0"/>
          </a:endParaRPr>
        </a:p>
        <a:p>
          <a:r>
            <a:rPr lang="en-US" sz="1600" dirty="0" smtClean="0">
              <a:latin typeface="Calibri" panose="020F0502020204030204" pitchFamily="34" charset="0"/>
            </a:rPr>
            <a:t>Skills and Capacity Building </a:t>
          </a:r>
          <a:endParaRPr lang="en-AU" sz="1600" dirty="0">
            <a:latin typeface="Calibri" panose="020F0502020204030204" pitchFamily="34" charset="0"/>
          </a:endParaRPr>
        </a:p>
      </dgm:t>
    </dgm:pt>
    <dgm:pt modelId="{5CFBB74D-2D15-43CA-A7F4-BFF64066429A}" type="parTrans" cxnId="{E1B19FC0-A073-4DD1-B36B-8379BBD67F0B}">
      <dgm:prSet/>
      <dgm:spPr/>
      <dgm:t>
        <a:bodyPr/>
        <a:lstStyle/>
        <a:p>
          <a:endParaRPr lang="en-AU"/>
        </a:p>
      </dgm:t>
    </dgm:pt>
    <dgm:pt modelId="{75E9D717-9C82-400B-B721-6168F1EDC1A5}" type="sibTrans" cxnId="{E1B19FC0-A073-4DD1-B36B-8379BBD67F0B}">
      <dgm:prSet/>
      <dgm:spPr/>
      <dgm:t>
        <a:bodyPr/>
        <a:lstStyle/>
        <a:p>
          <a:endParaRPr lang="en-AU"/>
        </a:p>
      </dgm:t>
    </dgm:pt>
    <dgm:pt modelId="{76378946-760A-4F8B-8BFB-CDB3E07674AC}">
      <dgm:prSet phldrT="[Text]" custT="1"/>
      <dgm:spPr>
        <a:solidFill>
          <a:srgbClr val="002060"/>
        </a:solidFill>
        <a:ln w="57150">
          <a:solidFill>
            <a:srgbClr val="002060"/>
          </a:solidFill>
          <a:prstDash val="solid"/>
        </a:ln>
      </dgm:spPr>
      <dgm:t>
        <a:bodyPr/>
        <a:lstStyle/>
        <a:p>
          <a:r>
            <a:rPr lang="en-US" sz="1300" dirty="0" smtClean="0">
              <a:latin typeface="Calibri" panose="020F0502020204030204" pitchFamily="34" charset="0"/>
            </a:rPr>
            <a:t>Internal </a:t>
          </a:r>
          <a:endParaRPr lang="en-AU" sz="1300" dirty="0">
            <a:latin typeface="Calibri" panose="020F0502020204030204" pitchFamily="34" charset="0"/>
          </a:endParaRPr>
        </a:p>
      </dgm:t>
    </dgm:pt>
    <dgm:pt modelId="{DE4F5217-4E7F-48D2-A60F-F22A48DC5AEA}" type="parTrans" cxnId="{FCB6BD03-BA3F-4A3A-915B-302F09C91167}">
      <dgm:prSet/>
      <dgm:spPr/>
      <dgm:t>
        <a:bodyPr/>
        <a:lstStyle/>
        <a:p>
          <a:endParaRPr lang="en-AU"/>
        </a:p>
      </dgm:t>
    </dgm:pt>
    <dgm:pt modelId="{ED8F4405-ECB5-4B79-9B4E-B25E2B1E00D0}" type="sibTrans" cxnId="{FCB6BD03-BA3F-4A3A-915B-302F09C91167}">
      <dgm:prSet/>
      <dgm:spPr/>
      <dgm:t>
        <a:bodyPr/>
        <a:lstStyle/>
        <a:p>
          <a:endParaRPr lang="en-AU"/>
        </a:p>
      </dgm:t>
    </dgm:pt>
    <dgm:pt modelId="{D0BC17EB-7BB2-40B5-ACBE-AFB5E82FE397}">
      <dgm:prSet phldrT="[Text]" custT="1"/>
      <dgm:spPr>
        <a:solidFill>
          <a:srgbClr val="002060"/>
        </a:solidFill>
        <a:ln w="57150">
          <a:solidFill>
            <a:srgbClr val="002060"/>
          </a:solidFill>
          <a:prstDash val="solid"/>
        </a:ln>
      </dgm:spPr>
      <dgm:t>
        <a:bodyPr/>
        <a:lstStyle/>
        <a:p>
          <a:r>
            <a:rPr lang="en-US" sz="1300" dirty="0" smtClean="0">
              <a:latin typeface="Calibri" panose="020F0502020204030204" pitchFamily="34" charset="0"/>
            </a:rPr>
            <a:t>External</a:t>
          </a:r>
          <a:endParaRPr lang="en-AU" sz="1300" dirty="0">
            <a:latin typeface="Calibri" panose="020F0502020204030204" pitchFamily="34" charset="0"/>
          </a:endParaRPr>
        </a:p>
      </dgm:t>
    </dgm:pt>
    <dgm:pt modelId="{F9607ABB-0E1A-4571-87B7-B8B00C8526DF}" type="parTrans" cxnId="{3B4CA665-64CF-4421-AD8B-06418BAB3A4C}">
      <dgm:prSet/>
      <dgm:spPr/>
      <dgm:t>
        <a:bodyPr/>
        <a:lstStyle/>
        <a:p>
          <a:endParaRPr lang="en-AU"/>
        </a:p>
      </dgm:t>
    </dgm:pt>
    <dgm:pt modelId="{45997DAE-F2BD-4867-A0C7-9CC9835A7022}" type="sibTrans" cxnId="{3B4CA665-64CF-4421-AD8B-06418BAB3A4C}">
      <dgm:prSet/>
      <dgm:spPr/>
      <dgm:t>
        <a:bodyPr/>
        <a:lstStyle/>
        <a:p>
          <a:endParaRPr lang="en-AU"/>
        </a:p>
      </dgm:t>
    </dgm:pt>
    <dgm:pt modelId="{6628F40F-F052-4BF7-87DB-C5AC58D6BD64}">
      <dgm:prSet phldrT="[Text]" custT="1"/>
      <dgm:spPr>
        <a:solidFill>
          <a:srgbClr val="002060"/>
        </a:solidFill>
        <a:ln w="57150">
          <a:solidFill>
            <a:srgbClr val="002060"/>
          </a:solidFill>
          <a:prstDash val="solid"/>
        </a:ln>
      </dgm:spPr>
      <dgm:t>
        <a:bodyPr/>
        <a:lstStyle/>
        <a:p>
          <a:endParaRPr lang="en-US" sz="1300" dirty="0" smtClean="0">
            <a:latin typeface="Calibri" panose="020F0502020204030204" pitchFamily="34" charset="0"/>
          </a:endParaRPr>
        </a:p>
        <a:p>
          <a:endParaRPr lang="en-US" sz="1300" dirty="0" smtClean="0">
            <a:latin typeface="Calibri" panose="020F0502020204030204" pitchFamily="34" charset="0"/>
          </a:endParaRPr>
        </a:p>
        <a:p>
          <a:r>
            <a:rPr lang="en-US" sz="1600" dirty="0" smtClean="0">
              <a:latin typeface="Calibri" panose="020F0502020204030204" pitchFamily="34" charset="0"/>
            </a:rPr>
            <a:t>IT systems</a:t>
          </a:r>
          <a:endParaRPr lang="en-AU" sz="1600" dirty="0">
            <a:latin typeface="Calibri" panose="020F0502020204030204" pitchFamily="34" charset="0"/>
          </a:endParaRPr>
        </a:p>
      </dgm:t>
    </dgm:pt>
    <dgm:pt modelId="{44407390-4146-4A05-B5DD-4F1EEC94B10E}" type="parTrans" cxnId="{DF51386C-DDD9-43DF-8393-AB426CF5D9FC}">
      <dgm:prSet/>
      <dgm:spPr/>
      <dgm:t>
        <a:bodyPr/>
        <a:lstStyle/>
        <a:p>
          <a:endParaRPr lang="en-AU"/>
        </a:p>
      </dgm:t>
    </dgm:pt>
    <dgm:pt modelId="{18368E65-AF32-44F5-8A43-3E151EB6A2F8}" type="sibTrans" cxnId="{DF51386C-DDD9-43DF-8393-AB426CF5D9FC}">
      <dgm:prSet/>
      <dgm:spPr/>
      <dgm:t>
        <a:bodyPr/>
        <a:lstStyle/>
        <a:p>
          <a:endParaRPr lang="en-AU"/>
        </a:p>
      </dgm:t>
    </dgm:pt>
    <dgm:pt modelId="{CED87827-C5A9-46BE-9BA4-1177B6AA4B7A}">
      <dgm:prSet phldrT="[Text]" custT="1"/>
      <dgm:spPr>
        <a:solidFill>
          <a:srgbClr val="002060"/>
        </a:solidFill>
        <a:ln w="57150">
          <a:solidFill>
            <a:srgbClr val="002060"/>
          </a:solidFill>
          <a:prstDash val="solid"/>
        </a:ln>
      </dgm:spPr>
      <dgm:t>
        <a:bodyPr/>
        <a:lstStyle/>
        <a:p>
          <a:r>
            <a:rPr lang="en-US" sz="1300" dirty="0" smtClean="0">
              <a:latin typeface="Calibri" panose="020F0502020204030204" pitchFamily="34" charset="0"/>
            </a:rPr>
            <a:t>Data metrics</a:t>
          </a:r>
          <a:endParaRPr lang="en-AU" sz="1300" dirty="0">
            <a:latin typeface="Calibri" panose="020F0502020204030204" pitchFamily="34" charset="0"/>
          </a:endParaRPr>
        </a:p>
      </dgm:t>
    </dgm:pt>
    <dgm:pt modelId="{2DDDCC1A-BC21-4CDF-B9AA-3F017B784AF1}" type="parTrans" cxnId="{5C99B77A-2348-4885-9B48-BA76B3EAAE12}">
      <dgm:prSet/>
      <dgm:spPr/>
      <dgm:t>
        <a:bodyPr/>
        <a:lstStyle/>
        <a:p>
          <a:endParaRPr lang="en-AU"/>
        </a:p>
      </dgm:t>
    </dgm:pt>
    <dgm:pt modelId="{13A85E31-3F26-4EDD-A5DB-A465DE10AC04}" type="sibTrans" cxnId="{5C99B77A-2348-4885-9B48-BA76B3EAAE12}">
      <dgm:prSet/>
      <dgm:spPr/>
      <dgm:t>
        <a:bodyPr/>
        <a:lstStyle/>
        <a:p>
          <a:endParaRPr lang="en-AU"/>
        </a:p>
      </dgm:t>
    </dgm:pt>
    <dgm:pt modelId="{AB19A05D-009F-482D-B327-7141AA7728C1}">
      <dgm:prSet phldrT="[Text]" custT="1"/>
      <dgm:spPr>
        <a:solidFill>
          <a:srgbClr val="002060"/>
        </a:solidFill>
        <a:ln w="57150">
          <a:solidFill>
            <a:srgbClr val="002060"/>
          </a:solidFill>
          <a:prstDash val="solid"/>
        </a:ln>
      </dgm:spPr>
      <dgm:t>
        <a:bodyPr/>
        <a:lstStyle/>
        <a:p>
          <a:r>
            <a:rPr lang="en-US" sz="1200" dirty="0" smtClean="0">
              <a:latin typeface="Calibri" panose="020F0502020204030204" pitchFamily="34" charset="0"/>
            </a:rPr>
            <a:t>E-procurement</a:t>
          </a:r>
          <a:endParaRPr lang="en-AU" sz="1200" dirty="0">
            <a:latin typeface="Calibri" panose="020F0502020204030204" pitchFamily="34" charset="0"/>
          </a:endParaRPr>
        </a:p>
      </dgm:t>
    </dgm:pt>
    <dgm:pt modelId="{068CD2B9-1FAC-48B2-8ED8-703D5FAE8F60}" type="parTrans" cxnId="{24E0A616-15FD-4ED2-AFC0-9F1A85A4E663}">
      <dgm:prSet/>
      <dgm:spPr/>
      <dgm:t>
        <a:bodyPr/>
        <a:lstStyle/>
        <a:p>
          <a:endParaRPr lang="en-AU"/>
        </a:p>
      </dgm:t>
    </dgm:pt>
    <dgm:pt modelId="{418ECE53-895B-4148-80DD-991767A9CD41}" type="sibTrans" cxnId="{24E0A616-15FD-4ED2-AFC0-9F1A85A4E663}">
      <dgm:prSet/>
      <dgm:spPr/>
      <dgm:t>
        <a:bodyPr/>
        <a:lstStyle/>
        <a:p>
          <a:endParaRPr lang="en-AU"/>
        </a:p>
      </dgm:t>
    </dgm:pt>
    <dgm:pt modelId="{9D1DF0C0-5DE4-4956-A437-E3B3EDCFC67F}">
      <dgm:prSet phldrT="[Text]" custT="1"/>
      <dgm:spPr>
        <a:solidFill>
          <a:srgbClr val="002060"/>
        </a:solidFill>
        <a:ln w="57150">
          <a:solidFill>
            <a:srgbClr val="002060"/>
          </a:solidFill>
          <a:prstDash val="solid"/>
        </a:ln>
      </dgm:spPr>
      <dgm:t>
        <a:bodyPr/>
        <a:lstStyle/>
        <a:p>
          <a:endParaRPr lang="en-US" sz="1300" dirty="0" smtClean="0">
            <a:latin typeface="Calibri" panose="020F0502020204030204" pitchFamily="34" charset="0"/>
          </a:endParaRPr>
        </a:p>
        <a:p>
          <a:endParaRPr lang="en-US" sz="1300" dirty="0" smtClean="0">
            <a:latin typeface="Calibri" panose="020F0502020204030204" pitchFamily="34" charset="0"/>
          </a:endParaRPr>
        </a:p>
        <a:p>
          <a:r>
            <a:rPr lang="en-US" sz="1600" dirty="0" smtClean="0">
              <a:latin typeface="Calibri" panose="020F0502020204030204" pitchFamily="34" charset="0"/>
            </a:rPr>
            <a:t>Policy and Practice</a:t>
          </a:r>
          <a:endParaRPr lang="en-AU" sz="1600" dirty="0">
            <a:latin typeface="Calibri" panose="020F0502020204030204" pitchFamily="34" charset="0"/>
          </a:endParaRPr>
        </a:p>
      </dgm:t>
    </dgm:pt>
    <dgm:pt modelId="{60F8BFD5-4375-4137-9387-017E438B7E84}" type="parTrans" cxnId="{BF426A2D-B9ED-4523-BFC0-9098BBC4395F}">
      <dgm:prSet/>
      <dgm:spPr/>
      <dgm:t>
        <a:bodyPr/>
        <a:lstStyle/>
        <a:p>
          <a:endParaRPr lang="en-AU"/>
        </a:p>
      </dgm:t>
    </dgm:pt>
    <dgm:pt modelId="{24ECCD3D-FA61-43C7-B84A-1FED0A436390}" type="sibTrans" cxnId="{BF426A2D-B9ED-4523-BFC0-9098BBC4395F}">
      <dgm:prSet/>
      <dgm:spPr/>
      <dgm:t>
        <a:bodyPr/>
        <a:lstStyle/>
        <a:p>
          <a:endParaRPr lang="en-AU"/>
        </a:p>
      </dgm:t>
    </dgm:pt>
    <dgm:pt modelId="{28581AEF-9234-41F2-A37C-9AC88A377CD6}">
      <dgm:prSet phldrT="[Text]" custT="1"/>
      <dgm:spPr>
        <a:solidFill>
          <a:srgbClr val="002060"/>
        </a:solidFill>
        <a:ln w="57150">
          <a:solidFill>
            <a:srgbClr val="002060"/>
          </a:solidFill>
          <a:prstDash val="solid"/>
        </a:ln>
      </dgm:spPr>
      <dgm:t>
        <a:bodyPr/>
        <a:lstStyle/>
        <a:p>
          <a:r>
            <a:rPr lang="en-US" sz="1600" dirty="0" smtClean="0">
              <a:latin typeface="Calibri" panose="020F0502020204030204" pitchFamily="34" charset="0"/>
            </a:rPr>
            <a:t>Performance Measurement</a:t>
          </a:r>
          <a:endParaRPr lang="en-AU" sz="1600" dirty="0">
            <a:latin typeface="Calibri" panose="020F0502020204030204" pitchFamily="34" charset="0"/>
          </a:endParaRPr>
        </a:p>
      </dgm:t>
    </dgm:pt>
    <dgm:pt modelId="{95F4490A-8A72-47B0-BDDE-C3D08BD24224}" type="parTrans" cxnId="{4158C232-96B3-4EC9-9388-65236B04554C}">
      <dgm:prSet/>
      <dgm:spPr/>
      <dgm:t>
        <a:bodyPr/>
        <a:lstStyle/>
        <a:p>
          <a:endParaRPr lang="en-AU"/>
        </a:p>
      </dgm:t>
    </dgm:pt>
    <dgm:pt modelId="{D31359A1-F0FD-4691-87DA-EF89060F671C}" type="sibTrans" cxnId="{4158C232-96B3-4EC9-9388-65236B04554C}">
      <dgm:prSet/>
      <dgm:spPr/>
      <dgm:t>
        <a:bodyPr/>
        <a:lstStyle/>
        <a:p>
          <a:endParaRPr lang="en-AU"/>
        </a:p>
      </dgm:t>
    </dgm:pt>
    <dgm:pt modelId="{E724F612-60AA-481F-8A88-672D01C53973}">
      <dgm:prSet phldrT="[Text]" custT="1"/>
      <dgm:spPr>
        <a:solidFill>
          <a:srgbClr val="002060"/>
        </a:solidFill>
        <a:ln w="57150">
          <a:solidFill>
            <a:srgbClr val="002060"/>
          </a:solidFill>
          <a:prstDash val="solid"/>
        </a:ln>
      </dgm:spPr>
      <dgm:t>
        <a:bodyPr/>
        <a:lstStyle/>
        <a:p>
          <a:r>
            <a:rPr lang="en-US" sz="1300" dirty="0" smtClean="0">
              <a:latin typeface="Calibri" panose="020F0502020204030204" pitchFamily="34" charset="0"/>
            </a:rPr>
            <a:t>Principles</a:t>
          </a:r>
          <a:endParaRPr lang="en-AU" sz="1300" dirty="0">
            <a:latin typeface="Calibri" panose="020F0502020204030204" pitchFamily="34" charset="0"/>
          </a:endParaRPr>
        </a:p>
      </dgm:t>
    </dgm:pt>
    <dgm:pt modelId="{C3474190-CA8C-490D-A2A1-0C30F73D71EB}" type="parTrans" cxnId="{18A51A56-4C95-4D62-9A98-5972FD1B4DD0}">
      <dgm:prSet/>
      <dgm:spPr/>
      <dgm:t>
        <a:bodyPr/>
        <a:lstStyle/>
        <a:p>
          <a:endParaRPr lang="en-AU"/>
        </a:p>
      </dgm:t>
    </dgm:pt>
    <dgm:pt modelId="{D21DDB50-1490-4688-80D2-BA93439AC27C}" type="sibTrans" cxnId="{18A51A56-4C95-4D62-9A98-5972FD1B4DD0}">
      <dgm:prSet/>
      <dgm:spPr/>
      <dgm:t>
        <a:bodyPr/>
        <a:lstStyle/>
        <a:p>
          <a:endParaRPr lang="en-AU"/>
        </a:p>
      </dgm:t>
    </dgm:pt>
    <dgm:pt modelId="{122356CB-E0B5-483A-BD2F-3AAC4C2D71EC}">
      <dgm:prSet phldrT="[Text]" custT="1"/>
      <dgm:spPr>
        <a:solidFill>
          <a:srgbClr val="002060"/>
        </a:solidFill>
        <a:ln w="57150">
          <a:solidFill>
            <a:srgbClr val="002060"/>
          </a:solidFill>
          <a:prstDash val="solid"/>
        </a:ln>
      </dgm:spPr>
      <dgm:t>
        <a:bodyPr/>
        <a:lstStyle/>
        <a:p>
          <a:r>
            <a:rPr lang="en-US" sz="1300" dirty="0" smtClean="0">
              <a:latin typeface="Calibri" panose="020F0502020204030204" pitchFamily="34" charset="0"/>
            </a:rPr>
            <a:t>Regulation</a:t>
          </a:r>
          <a:endParaRPr lang="en-AU" sz="1300" dirty="0">
            <a:latin typeface="Calibri" panose="020F0502020204030204" pitchFamily="34" charset="0"/>
          </a:endParaRPr>
        </a:p>
      </dgm:t>
    </dgm:pt>
    <dgm:pt modelId="{C2F7D435-5ED8-4209-BA3E-68D1C045BABF}" type="parTrans" cxnId="{CBE8CEA1-4B39-4FD5-8BDA-82BB7862D71E}">
      <dgm:prSet/>
      <dgm:spPr/>
      <dgm:t>
        <a:bodyPr/>
        <a:lstStyle/>
        <a:p>
          <a:endParaRPr lang="en-AU"/>
        </a:p>
      </dgm:t>
    </dgm:pt>
    <dgm:pt modelId="{B461B8B4-07FE-44ED-B08F-F73E5F9B4711}" type="sibTrans" cxnId="{CBE8CEA1-4B39-4FD5-8BDA-82BB7862D71E}">
      <dgm:prSet/>
      <dgm:spPr/>
      <dgm:t>
        <a:bodyPr/>
        <a:lstStyle/>
        <a:p>
          <a:endParaRPr lang="en-AU"/>
        </a:p>
      </dgm:t>
    </dgm:pt>
    <dgm:pt modelId="{C5E7F0C2-03A2-4948-AC4B-16A1E80C5A73}">
      <dgm:prSet phldrT="[Text]" custT="1"/>
      <dgm:spPr>
        <a:solidFill>
          <a:srgbClr val="002060"/>
        </a:solidFill>
        <a:ln w="57150">
          <a:solidFill>
            <a:srgbClr val="002060"/>
          </a:solidFill>
          <a:prstDash val="solid"/>
        </a:ln>
      </dgm:spPr>
      <dgm:t>
        <a:bodyPr/>
        <a:lstStyle/>
        <a:p>
          <a:r>
            <a:rPr lang="en-US" sz="1300" dirty="0" smtClean="0">
              <a:latin typeface="Calibri" panose="020F0502020204030204" pitchFamily="34" charset="0"/>
            </a:rPr>
            <a:t>Manuals – Toolkit </a:t>
          </a:r>
          <a:endParaRPr lang="en-AU" sz="1300" dirty="0">
            <a:latin typeface="Calibri" panose="020F0502020204030204" pitchFamily="34" charset="0"/>
          </a:endParaRPr>
        </a:p>
      </dgm:t>
    </dgm:pt>
    <dgm:pt modelId="{DB225C32-AB94-4546-8FE5-CCDD277A270A}" type="parTrans" cxnId="{16FF0B77-B1A4-4CF6-A32D-D648EB9546AC}">
      <dgm:prSet/>
      <dgm:spPr/>
      <dgm:t>
        <a:bodyPr/>
        <a:lstStyle/>
        <a:p>
          <a:endParaRPr lang="en-AU"/>
        </a:p>
      </dgm:t>
    </dgm:pt>
    <dgm:pt modelId="{AF48E0F0-6E77-42EF-AB6B-6A08922694FD}" type="sibTrans" cxnId="{16FF0B77-B1A4-4CF6-A32D-D648EB9546AC}">
      <dgm:prSet/>
      <dgm:spPr/>
      <dgm:t>
        <a:bodyPr/>
        <a:lstStyle/>
        <a:p>
          <a:endParaRPr lang="en-AU"/>
        </a:p>
      </dgm:t>
    </dgm:pt>
    <dgm:pt modelId="{3B9F6250-E1A8-41AD-A906-C0D5908470FB}">
      <dgm:prSet phldrT="[Text]" custT="1"/>
      <dgm:spPr>
        <a:solidFill>
          <a:srgbClr val="002060"/>
        </a:solidFill>
        <a:ln w="57150">
          <a:solidFill>
            <a:srgbClr val="002060"/>
          </a:solidFill>
          <a:prstDash val="solid"/>
        </a:ln>
      </dgm:spPr>
      <dgm:t>
        <a:bodyPr/>
        <a:lstStyle/>
        <a:p>
          <a:r>
            <a:rPr lang="en-AU" sz="1600" dirty="0" smtClean="0">
              <a:latin typeface="Calibri" panose="020F0502020204030204" pitchFamily="34" charset="0"/>
            </a:rPr>
            <a:t>Quick Gains</a:t>
          </a:r>
          <a:endParaRPr lang="en-AU" sz="1600" dirty="0">
            <a:latin typeface="Calibri" panose="020F0502020204030204" pitchFamily="34" charset="0"/>
          </a:endParaRPr>
        </a:p>
      </dgm:t>
    </dgm:pt>
    <dgm:pt modelId="{FB368660-45F3-4613-BD34-6061958CB207}" type="parTrans" cxnId="{E05A96DC-A93B-4D26-88BE-E6EAAA24AE16}">
      <dgm:prSet/>
      <dgm:spPr/>
      <dgm:t>
        <a:bodyPr/>
        <a:lstStyle/>
        <a:p>
          <a:endParaRPr lang="en-US"/>
        </a:p>
      </dgm:t>
    </dgm:pt>
    <dgm:pt modelId="{C58E4178-1700-4D17-8713-CC79AE3C092A}" type="sibTrans" cxnId="{E05A96DC-A93B-4D26-88BE-E6EAAA24AE16}">
      <dgm:prSet/>
      <dgm:spPr/>
      <dgm:t>
        <a:bodyPr/>
        <a:lstStyle/>
        <a:p>
          <a:endParaRPr lang="en-US"/>
        </a:p>
      </dgm:t>
    </dgm:pt>
    <dgm:pt modelId="{7A2010E5-2416-4F98-AC18-A52A98F3C4FF}">
      <dgm:prSet phldrT="[Text]" custT="1"/>
      <dgm:spPr>
        <a:solidFill>
          <a:srgbClr val="002060"/>
        </a:solidFill>
        <a:ln w="57150">
          <a:solidFill>
            <a:srgbClr val="002060"/>
          </a:solidFill>
          <a:prstDash val="solid"/>
        </a:ln>
      </dgm:spPr>
      <dgm:t>
        <a:bodyPr/>
        <a:lstStyle/>
        <a:p>
          <a:r>
            <a:rPr lang="en-AU" sz="1600" dirty="0" smtClean="0">
              <a:latin typeface="Calibri" panose="020F0502020204030204" pitchFamily="34" charset="0"/>
            </a:rPr>
            <a:t>Integration with Global Practices</a:t>
          </a:r>
          <a:endParaRPr lang="en-AU" sz="1600" dirty="0">
            <a:latin typeface="Calibri" panose="020F0502020204030204" pitchFamily="34" charset="0"/>
          </a:endParaRPr>
        </a:p>
      </dgm:t>
    </dgm:pt>
    <dgm:pt modelId="{D63A0C6A-793D-459A-B812-FE78F2306F5D}" type="parTrans" cxnId="{527ED079-31D3-443F-93D0-D276C214940B}">
      <dgm:prSet/>
      <dgm:spPr/>
      <dgm:t>
        <a:bodyPr/>
        <a:lstStyle/>
        <a:p>
          <a:endParaRPr lang="en-US"/>
        </a:p>
      </dgm:t>
    </dgm:pt>
    <dgm:pt modelId="{34588607-05C7-4E0C-81E9-C612F285A6E3}" type="sibTrans" cxnId="{527ED079-31D3-443F-93D0-D276C214940B}">
      <dgm:prSet/>
      <dgm:spPr/>
      <dgm:t>
        <a:bodyPr/>
        <a:lstStyle/>
        <a:p>
          <a:endParaRPr lang="en-US"/>
        </a:p>
      </dgm:t>
    </dgm:pt>
    <dgm:pt modelId="{993F5CDE-FE6E-45AF-8869-9670505A5A75}" type="pres">
      <dgm:prSet presAssocID="{AFD45FBB-DAED-47C0-9E99-3C0B04D3D9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7F41A13-1ECF-4EFA-8154-BDD7D4F2FEDA}" type="pres">
      <dgm:prSet presAssocID="{341C26D8-9AD9-4780-86C5-6E4A7CB39D5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399247B-9514-4F94-A740-41B19B1AFA37}" type="pres">
      <dgm:prSet presAssocID="{75E9D717-9C82-400B-B721-6168F1EDC1A5}" presName="sibTrans" presStyleCnt="0"/>
      <dgm:spPr/>
    </dgm:pt>
    <dgm:pt modelId="{621A8C15-3B7B-421C-AA38-1796692D37F6}" type="pres">
      <dgm:prSet presAssocID="{6628F40F-F052-4BF7-87DB-C5AC58D6BD64}" presName="node" presStyleLbl="node1" presStyleIdx="1" presStyleCnt="6" custLinFactNeighborY="-30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AE5767C-2873-4A80-9C0C-9D2CF8CA38A5}" type="pres">
      <dgm:prSet presAssocID="{18368E65-AF32-44F5-8A43-3E151EB6A2F8}" presName="sibTrans" presStyleCnt="0"/>
      <dgm:spPr/>
    </dgm:pt>
    <dgm:pt modelId="{9941E97C-058C-4567-B52E-314074D9FFFA}" type="pres">
      <dgm:prSet presAssocID="{9D1DF0C0-5DE4-4956-A437-E3B3EDCFC67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130F2E-627C-428C-A50B-1F6EBFB9AC60}" type="pres">
      <dgm:prSet presAssocID="{24ECCD3D-FA61-43C7-B84A-1FED0A436390}" presName="sibTrans" presStyleCnt="0"/>
      <dgm:spPr/>
    </dgm:pt>
    <dgm:pt modelId="{5381DD91-1935-4953-BBCE-F6B5FFE9971C}" type="pres">
      <dgm:prSet presAssocID="{28581AEF-9234-41F2-A37C-9AC88A377CD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D5917C-829A-4F0D-951C-0B9F57512B84}" type="pres">
      <dgm:prSet presAssocID="{D31359A1-F0FD-4691-87DA-EF89060F671C}" presName="sibTrans" presStyleCnt="0"/>
      <dgm:spPr/>
    </dgm:pt>
    <dgm:pt modelId="{4EB4A5DF-CED4-4F7B-B9D7-682B83884C27}" type="pres">
      <dgm:prSet presAssocID="{3B9F6250-E1A8-41AD-A906-C0D5908470F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41D97-24AC-4E37-B1E8-011AEA45D784}" type="pres">
      <dgm:prSet presAssocID="{C58E4178-1700-4D17-8713-CC79AE3C092A}" presName="sibTrans" presStyleCnt="0"/>
      <dgm:spPr/>
    </dgm:pt>
    <dgm:pt modelId="{6A2E5099-81D7-44D4-888C-BB14D8EF3E90}" type="pres">
      <dgm:prSet presAssocID="{7A2010E5-2416-4F98-AC18-A52A98F3C4F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959A71-29F5-4729-AE49-D92018C981FB}" type="presOf" srcId="{C5E7F0C2-03A2-4948-AC4B-16A1E80C5A73}" destId="{9941E97C-058C-4567-B52E-314074D9FFFA}" srcOrd="0" destOrd="3" presId="urn:microsoft.com/office/officeart/2005/8/layout/hList6"/>
    <dgm:cxn modelId="{32181383-6CC5-4CBE-8107-99EFFEBA6252}" type="presOf" srcId="{E724F612-60AA-481F-8A88-672D01C53973}" destId="{9941E97C-058C-4567-B52E-314074D9FFFA}" srcOrd="0" destOrd="1" presId="urn:microsoft.com/office/officeart/2005/8/layout/hList6"/>
    <dgm:cxn modelId="{4643817D-415C-4C44-8E68-2FA03E414BA5}" type="presOf" srcId="{D0BC17EB-7BB2-40B5-ACBE-AFB5E82FE397}" destId="{67F41A13-1ECF-4EFA-8154-BDD7D4F2FEDA}" srcOrd="0" destOrd="2" presId="urn:microsoft.com/office/officeart/2005/8/layout/hList6"/>
    <dgm:cxn modelId="{4158C232-96B3-4EC9-9388-65236B04554C}" srcId="{AFD45FBB-DAED-47C0-9E99-3C0B04D3D928}" destId="{28581AEF-9234-41F2-A37C-9AC88A377CD6}" srcOrd="3" destOrd="0" parTransId="{95F4490A-8A72-47B0-BDDE-C3D08BD24224}" sibTransId="{D31359A1-F0FD-4691-87DA-EF89060F671C}"/>
    <dgm:cxn modelId="{B440437F-C937-4A2A-83DC-4BDCD0DB3833}" type="presOf" srcId="{341C26D8-9AD9-4780-86C5-6E4A7CB39D59}" destId="{67F41A13-1ECF-4EFA-8154-BDD7D4F2FEDA}" srcOrd="0" destOrd="0" presId="urn:microsoft.com/office/officeart/2005/8/layout/hList6"/>
    <dgm:cxn modelId="{FCB6BD03-BA3F-4A3A-915B-302F09C91167}" srcId="{341C26D8-9AD9-4780-86C5-6E4A7CB39D59}" destId="{76378946-760A-4F8B-8BFB-CDB3E07674AC}" srcOrd="0" destOrd="0" parTransId="{DE4F5217-4E7F-48D2-A60F-F22A48DC5AEA}" sibTransId="{ED8F4405-ECB5-4B79-9B4E-B25E2B1E00D0}"/>
    <dgm:cxn modelId="{5C99B77A-2348-4885-9B48-BA76B3EAAE12}" srcId="{6628F40F-F052-4BF7-87DB-C5AC58D6BD64}" destId="{CED87827-C5A9-46BE-9BA4-1177B6AA4B7A}" srcOrd="0" destOrd="0" parTransId="{2DDDCC1A-BC21-4CDF-B9AA-3F017B784AF1}" sibTransId="{13A85E31-3F26-4EDD-A5DB-A465DE10AC04}"/>
    <dgm:cxn modelId="{4B3C4382-138C-4EDB-8C89-77A2B6C6B5A7}" type="presOf" srcId="{9D1DF0C0-5DE4-4956-A437-E3B3EDCFC67F}" destId="{9941E97C-058C-4567-B52E-314074D9FFFA}" srcOrd="0" destOrd="0" presId="urn:microsoft.com/office/officeart/2005/8/layout/hList6"/>
    <dgm:cxn modelId="{527ED079-31D3-443F-93D0-D276C214940B}" srcId="{AFD45FBB-DAED-47C0-9E99-3C0B04D3D928}" destId="{7A2010E5-2416-4F98-AC18-A52A98F3C4FF}" srcOrd="5" destOrd="0" parTransId="{D63A0C6A-793D-459A-B812-FE78F2306F5D}" sibTransId="{34588607-05C7-4E0C-81E9-C612F285A6E3}"/>
    <dgm:cxn modelId="{D7042555-CBE3-4075-984F-5DB0DEA76E08}" type="presOf" srcId="{76378946-760A-4F8B-8BFB-CDB3E07674AC}" destId="{67F41A13-1ECF-4EFA-8154-BDD7D4F2FEDA}" srcOrd="0" destOrd="1" presId="urn:microsoft.com/office/officeart/2005/8/layout/hList6"/>
    <dgm:cxn modelId="{1A8E8972-C1EC-4767-ACAC-836991EABBC7}" type="presOf" srcId="{122356CB-E0B5-483A-BD2F-3AAC4C2D71EC}" destId="{9941E97C-058C-4567-B52E-314074D9FFFA}" srcOrd="0" destOrd="2" presId="urn:microsoft.com/office/officeart/2005/8/layout/hList6"/>
    <dgm:cxn modelId="{18A51A56-4C95-4D62-9A98-5972FD1B4DD0}" srcId="{9D1DF0C0-5DE4-4956-A437-E3B3EDCFC67F}" destId="{E724F612-60AA-481F-8A88-672D01C53973}" srcOrd="0" destOrd="0" parTransId="{C3474190-CA8C-490D-A2A1-0C30F73D71EB}" sibTransId="{D21DDB50-1490-4688-80D2-BA93439AC27C}"/>
    <dgm:cxn modelId="{E1B19FC0-A073-4DD1-B36B-8379BBD67F0B}" srcId="{AFD45FBB-DAED-47C0-9E99-3C0B04D3D928}" destId="{341C26D8-9AD9-4780-86C5-6E4A7CB39D59}" srcOrd="0" destOrd="0" parTransId="{5CFBB74D-2D15-43CA-A7F4-BFF64066429A}" sibTransId="{75E9D717-9C82-400B-B721-6168F1EDC1A5}"/>
    <dgm:cxn modelId="{D06AF09F-4AA1-4FAD-98D2-7AFCE7324DD8}" type="presOf" srcId="{28581AEF-9234-41F2-A37C-9AC88A377CD6}" destId="{5381DD91-1935-4953-BBCE-F6B5FFE9971C}" srcOrd="0" destOrd="0" presId="urn:microsoft.com/office/officeart/2005/8/layout/hList6"/>
    <dgm:cxn modelId="{3B4CA665-64CF-4421-AD8B-06418BAB3A4C}" srcId="{341C26D8-9AD9-4780-86C5-6E4A7CB39D59}" destId="{D0BC17EB-7BB2-40B5-ACBE-AFB5E82FE397}" srcOrd="1" destOrd="0" parTransId="{F9607ABB-0E1A-4571-87B7-B8B00C8526DF}" sibTransId="{45997DAE-F2BD-4867-A0C7-9CC9835A7022}"/>
    <dgm:cxn modelId="{45738558-E5C7-4F1E-851B-2B3CF32BA1AC}" type="presOf" srcId="{AB19A05D-009F-482D-B327-7141AA7728C1}" destId="{621A8C15-3B7B-421C-AA38-1796692D37F6}" srcOrd="0" destOrd="2" presId="urn:microsoft.com/office/officeart/2005/8/layout/hList6"/>
    <dgm:cxn modelId="{BF426A2D-B9ED-4523-BFC0-9098BBC4395F}" srcId="{AFD45FBB-DAED-47C0-9E99-3C0B04D3D928}" destId="{9D1DF0C0-5DE4-4956-A437-E3B3EDCFC67F}" srcOrd="2" destOrd="0" parTransId="{60F8BFD5-4375-4137-9387-017E438B7E84}" sibTransId="{24ECCD3D-FA61-43C7-B84A-1FED0A436390}"/>
    <dgm:cxn modelId="{8E8E5424-E2C4-4134-BD51-1DAE884DC437}" type="presOf" srcId="{7A2010E5-2416-4F98-AC18-A52A98F3C4FF}" destId="{6A2E5099-81D7-44D4-888C-BB14D8EF3E90}" srcOrd="0" destOrd="0" presId="urn:microsoft.com/office/officeart/2005/8/layout/hList6"/>
    <dgm:cxn modelId="{AB7F02D0-10C3-499B-9A80-5A30FAB28864}" type="presOf" srcId="{3B9F6250-E1A8-41AD-A906-C0D5908470FB}" destId="{4EB4A5DF-CED4-4F7B-B9D7-682B83884C27}" srcOrd="0" destOrd="0" presId="urn:microsoft.com/office/officeart/2005/8/layout/hList6"/>
    <dgm:cxn modelId="{75AD71A0-9F22-48A7-A4BA-3F5580933784}" type="presOf" srcId="{6628F40F-F052-4BF7-87DB-C5AC58D6BD64}" destId="{621A8C15-3B7B-421C-AA38-1796692D37F6}" srcOrd="0" destOrd="0" presId="urn:microsoft.com/office/officeart/2005/8/layout/hList6"/>
    <dgm:cxn modelId="{E05A96DC-A93B-4D26-88BE-E6EAAA24AE16}" srcId="{AFD45FBB-DAED-47C0-9E99-3C0B04D3D928}" destId="{3B9F6250-E1A8-41AD-A906-C0D5908470FB}" srcOrd="4" destOrd="0" parTransId="{FB368660-45F3-4613-BD34-6061958CB207}" sibTransId="{C58E4178-1700-4D17-8713-CC79AE3C092A}"/>
    <dgm:cxn modelId="{E002311A-D016-47B4-AA06-136C32D72CCA}" type="presOf" srcId="{CED87827-C5A9-46BE-9BA4-1177B6AA4B7A}" destId="{621A8C15-3B7B-421C-AA38-1796692D37F6}" srcOrd="0" destOrd="1" presId="urn:microsoft.com/office/officeart/2005/8/layout/hList6"/>
    <dgm:cxn modelId="{A6C0E063-D29F-4C60-892C-8F2BD56DE682}" type="presOf" srcId="{AFD45FBB-DAED-47C0-9E99-3C0B04D3D928}" destId="{993F5CDE-FE6E-45AF-8869-9670505A5A75}" srcOrd="0" destOrd="0" presId="urn:microsoft.com/office/officeart/2005/8/layout/hList6"/>
    <dgm:cxn modelId="{16FF0B77-B1A4-4CF6-A32D-D648EB9546AC}" srcId="{9D1DF0C0-5DE4-4956-A437-E3B3EDCFC67F}" destId="{C5E7F0C2-03A2-4948-AC4B-16A1E80C5A73}" srcOrd="2" destOrd="0" parTransId="{DB225C32-AB94-4546-8FE5-CCDD277A270A}" sibTransId="{AF48E0F0-6E77-42EF-AB6B-6A08922694FD}"/>
    <dgm:cxn modelId="{24E0A616-15FD-4ED2-AFC0-9F1A85A4E663}" srcId="{6628F40F-F052-4BF7-87DB-C5AC58D6BD64}" destId="{AB19A05D-009F-482D-B327-7141AA7728C1}" srcOrd="1" destOrd="0" parTransId="{068CD2B9-1FAC-48B2-8ED8-703D5FAE8F60}" sibTransId="{418ECE53-895B-4148-80DD-991767A9CD41}"/>
    <dgm:cxn modelId="{DF51386C-DDD9-43DF-8393-AB426CF5D9FC}" srcId="{AFD45FBB-DAED-47C0-9E99-3C0B04D3D928}" destId="{6628F40F-F052-4BF7-87DB-C5AC58D6BD64}" srcOrd="1" destOrd="0" parTransId="{44407390-4146-4A05-B5DD-4F1EEC94B10E}" sibTransId="{18368E65-AF32-44F5-8A43-3E151EB6A2F8}"/>
    <dgm:cxn modelId="{CBE8CEA1-4B39-4FD5-8BDA-82BB7862D71E}" srcId="{9D1DF0C0-5DE4-4956-A437-E3B3EDCFC67F}" destId="{122356CB-E0B5-483A-BD2F-3AAC4C2D71EC}" srcOrd="1" destOrd="0" parTransId="{C2F7D435-5ED8-4209-BA3E-68D1C045BABF}" sibTransId="{B461B8B4-07FE-44ED-B08F-F73E5F9B4711}"/>
    <dgm:cxn modelId="{6BD052CD-9835-458E-BB8C-55CBE21883E1}" type="presParOf" srcId="{993F5CDE-FE6E-45AF-8869-9670505A5A75}" destId="{67F41A13-1ECF-4EFA-8154-BDD7D4F2FEDA}" srcOrd="0" destOrd="0" presId="urn:microsoft.com/office/officeart/2005/8/layout/hList6"/>
    <dgm:cxn modelId="{9B189BB8-A697-4576-AC1F-300C97E01BBA}" type="presParOf" srcId="{993F5CDE-FE6E-45AF-8869-9670505A5A75}" destId="{A399247B-9514-4F94-A740-41B19B1AFA37}" srcOrd="1" destOrd="0" presId="urn:microsoft.com/office/officeart/2005/8/layout/hList6"/>
    <dgm:cxn modelId="{66D64088-1CF0-43B5-A9A4-8BE4F4588C05}" type="presParOf" srcId="{993F5CDE-FE6E-45AF-8869-9670505A5A75}" destId="{621A8C15-3B7B-421C-AA38-1796692D37F6}" srcOrd="2" destOrd="0" presId="urn:microsoft.com/office/officeart/2005/8/layout/hList6"/>
    <dgm:cxn modelId="{628FA932-2265-46B8-8A82-6907222614B7}" type="presParOf" srcId="{993F5CDE-FE6E-45AF-8869-9670505A5A75}" destId="{9AE5767C-2873-4A80-9C0C-9D2CF8CA38A5}" srcOrd="3" destOrd="0" presId="urn:microsoft.com/office/officeart/2005/8/layout/hList6"/>
    <dgm:cxn modelId="{3A9FC1E7-2E48-4AF1-A62E-B5493B083708}" type="presParOf" srcId="{993F5CDE-FE6E-45AF-8869-9670505A5A75}" destId="{9941E97C-058C-4567-B52E-314074D9FFFA}" srcOrd="4" destOrd="0" presId="urn:microsoft.com/office/officeart/2005/8/layout/hList6"/>
    <dgm:cxn modelId="{B330F762-4EB2-4BD3-9472-DB67E20177A9}" type="presParOf" srcId="{993F5CDE-FE6E-45AF-8869-9670505A5A75}" destId="{3B130F2E-627C-428C-A50B-1F6EBFB9AC60}" srcOrd="5" destOrd="0" presId="urn:microsoft.com/office/officeart/2005/8/layout/hList6"/>
    <dgm:cxn modelId="{DA100B15-8F7E-49FF-9D7E-B0F7C00341F8}" type="presParOf" srcId="{993F5CDE-FE6E-45AF-8869-9670505A5A75}" destId="{5381DD91-1935-4953-BBCE-F6B5FFE9971C}" srcOrd="6" destOrd="0" presId="urn:microsoft.com/office/officeart/2005/8/layout/hList6"/>
    <dgm:cxn modelId="{A709DF62-5A31-452F-A4B8-AC4489A1BCB5}" type="presParOf" srcId="{993F5CDE-FE6E-45AF-8869-9670505A5A75}" destId="{D6D5917C-829A-4F0D-951C-0B9F57512B84}" srcOrd="7" destOrd="0" presId="urn:microsoft.com/office/officeart/2005/8/layout/hList6"/>
    <dgm:cxn modelId="{86590373-1279-4DD0-98E3-07B746F0A865}" type="presParOf" srcId="{993F5CDE-FE6E-45AF-8869-9670505A5A75}" destId="{4EB4A5DF-CED4-4F7B-B9D7-682B83884C27}" srcOrd="8" destOrd="0" presId="urn:microsoft.com/office/officeart/2005/8/layout/hList6"/>
    <dgm:cxn modelId="{002CEBEB-C0A6-47E4-BD4C-EB0E2ABEDEEB}" type="presParOf" srcId="{993F5CDE-FE6E-45AF-8869-9670505A5A75}" destId="{1BF41D97-24AC-4E37-B1E8-011AEA45D784}" srcOrd="9" destOrd="0" presId="urn:microsoft.com/office/officeart/2005/8/layout/hList6"/>
    <dgm:cxn modelId="{DB3064A1-7A85-4F94-92D7-17223B2E2AF3}" type="presParOf" srcId="{993F5CDE-FE6E-45AF-8869-9670505A5A75}" destId="{6A2E5099-81D7-44D4-888C-BB14D8EF3E90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0B28BE-CC27-4535-A229-E2B2365DC6A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1F5530-AE5B-4190-BE84-80CE6352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5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5530-AE5B-4190-BE84-80CE63523A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 algn="ctr"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Operations Policy and Country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41467"/>
            <a:ext cx="1066800" cy="32918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C825AC-6E99-4B45-9EFB-1A21A6CB78D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44958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" y="6161749"/>
            <a:ext cx="2048976" cy="608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E39A19B-E3D8-45D8-8E0F-B86D024E625A}" type="datetime1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Policy and Country Services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" y="6161749"/>
            <a:ext cx="2048976" cy="6089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21B5C165-A394-437D-87C9-EBE3D5969326}" type="datetime1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Policy and Country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7B4F850-54A7-48B9-9122-3CDF27D0F0D7}" type="datetime1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Policy and Country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806-3B53-4A03-8B38-6CEC3495115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BFC4-7C32-44A9-A8D2-40CB6C1E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5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806-3B53-4A03-8B38-6CEC3495115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BFC4-7C32-44A9-A8D2-40CB6C1E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75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806-3B53-4A03-8B38-6CEC3495115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BFC4-7C32-44A9-A8D2-40CB6C1E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58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806-3B53-4A03-8B38-6CEC3495115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BFC4-7C32-44A9-A8D2-40CB6C1E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97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806-3B53-4A03-8B38-6CEC3495115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BFC4-7C32-44A9-A8D2-40CB6C1E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56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806-3B53-4A03-8B38-6CEC3495115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BFC4-7C32-44A9-A8D2-40CB6C1E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70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806-3B53-4A03-8B38-6CEC3495115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BFC4-7C32-44A9-A8D2-40CB6C1E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9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baseline="0">
                <a:latin typeface="Calibri" pitchFamily="34" charset="0"/>
              </a:defRPr>
            </a:lvl1pPr>
            <a:lvl2pPr marL="457200" indent="-182880">
              <a:buClr>
                <a:schemeClr val="accent3">
                  <a:lumMod val="40000"/>
                  <a:lumOff val="60000"/>
                </a:schemeClr>
              </a:buClr>
              <a:buFont typeface="Wingdings" pitchFamily="2" charset="2"/>
              <a:buChar char="§"/>
              <a:defRPr baseline="0">
                <a:latin typeface="Calibri" pitchFamily="34" charset="0"/>
              </a:defRPr>
            </a:lvl2pPr>
            <a:lvl3pPr marL="731520" indent="-182880">
              <a:buClr>
                <a:srgbClr val="002060"/>
              </a:buClr>
              <a:buFont typeface="Arial" pitchFamily="34" charset="0"/>
              <a:buChar char="•"/>
              <a:defRPr baseline="0">
                <a:latin typeface="Calibri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27648"/>
            <a:ext cx="4114800" cy="282156"/>
          </a:xfrm>
        </p:spPr>
        <p:txBody>
          <a:bodyPr/>
          <a:lstStyle/>
          <a:p>
            <a:r>
              <a:rPr lang="en-US" smtClean="0"/>
              <a:t>Operations Policy and Country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66200"/>
            <a:ext cx="1066800" cy="329184"/>
          </a:xfrm>
        </p:spPr>
        <p:txBody>
          <a:bodyPr/>
          <a:lstStyle/>
          <a:p>
            <a:fld id="{1CC825AC-6E99-4B45-9EFB-1A21A6CB7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" y="6161749"/>
            <a:ext cx="2048976" cy="60890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31" y="381000"/>
            <a:ext cx="2009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806-3B53-4A03-8B38-6CEC3495115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BFC4-7C32-44A9-A8D2-40CB6C1E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64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806-3B53-4A03-8B38-6CEC3495115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BFC4-7C32-44A9-A8D2-40CB6C1E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24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806-3B53-4A03-8B38-6CEC3495115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BFC4-7C32-44A9-A8D2-40CB6C1E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9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806-3B53-4A03-8B38-6CEC3495115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BFC4-7C32-44A9-A8D2-40CB6C1E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33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806-3B53-4A03-8B38-6CEC3495115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BFC4-7C32-44A9-A8D2-40CB6C1E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2062ABD-BF30-4B52-985B-1B448F75EB08}" type="datetime1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Policy and Country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Policy and Country Services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" y="6161749"/>
            <a:ext cx="2048976" cy="60890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Operations Policy and Country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5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Policy and Country Services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Policy and Country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F5E810F-5DD5-475E-9FEF-AF8F5FE96F67}" type="datetime1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Policy and Country Services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41A249A-F7EC-4DA4-B12C-0BFB821E9C60}" type="datetime1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Policy and Country Services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" y="6161749"/>
            <a:ext cx="2048976" cy="6089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86" y="0"/>
            <a:ext cx="9154886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3414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" y="-5878"/>
            <a:ext cx="4114800" cy="282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Operations Policy and Country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770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/>
                </a:solidFill>
              </a:defRPr>
            </a:lvl1pPr>
          </a:lstStyle>
          <a:p>
            <a:fld id="{1CC825AC-6E99-4B45-9EFB-1A21A6CB78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44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3">
            <a:lumMod val="40000"/>
            <a:lumOff val="60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731520" indent="-182880" algn="l" defTabSz="914400" rtl="0" eaLnBrk="1" latinLnBrk="0" hangingPunct="1">
        <a:spcBef>
          <a:spcPct val="20000"/>
        </a:spcBef>
        <a:buClr>
          <a:srgbClr val="002060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4806-3B53-4A03-8B38-6CEC3495115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BFC4-7C32-44A9-A8D2-40CB6C1E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3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276600"/>
            <a:ext cx="8458200" cy="1222375"/>
          </a:xfrm>
          <a:ln>
            <a:noFill/>
          </a:ln>
        </p:spPr>
        <p:txBody>
          <a:bodyPr/>
          <a:lstStyle/>
          <a:p>
            <a:r>
              <a:rPr lang="en-US" sz="4000" dirty="0"/>
              <a:t>Procurement in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World </a:t>
            </a:r>
            <a:r>
              <a:rPr lang="en-US" sz="4000" dirty="0"/>
              <a:t>Bank Investment Operations: </a:t>
            </a:r>
            <a:br>
              <a:rPr lang="en-US" sz="4000" dirty="0"/>
            </a:br>
            <a:r>
              <a:rPr lang="en-US" sz="4000" dirty="0"/>
              <a:t>Status of the </a:t>
            </a:r>
            <a:r>
              <a:rPr lang="en-US" sz="4000" dirty="0" smtClean="0"/>
              <a:t>Reform</a:t>
            </a:r>
            <a:endParaRPr lang="en-US" sz="4000" dirty="0"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315" y="4191000"/>
            <a:ext cx="8458200" cy="914400"/>
          </a:xfrm>
        </p:spPr>
        <p:txBody>
          <a:bodyPr>
            <a:normAutofit/>
          </a:bodyPr>
          <a:lstStyle/>
          <a:p>
            <a:pPr algn="ctr"/>
            <a:endParaRPr lang="en-US" dirty="0">
              <a:latin typeface="Arial Narrow" pitchFamily="34" charset="0"/>
            </a:endParaRPr>
          </a:p>
          <a:p>
            <a:pPr algn="ctr"/>
            <a:r>
              <a:rPr lang="en-AU" sz="1500" dirty="0" smtClean="0">
                <a:solidFill>
                  <a:schemeClr val="accent3"/>
                </a:solidFill>
              </a:rPr>
              <a:t>March, 2014</a:t>
            </a:r>
            <a:endParaRPr lang="en-AU" sz="1500" dirty="0">
              <a:solidFill>
                <a:schemeClr val="accent3"/>
              </a:solidFill>
            </a:endParaRPr>
          </a:p>
          <a:p>
            <a:pPr algn="ctr"/>
            <a:endParaRPr lang="en-US" dirty="0"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81000"/>
            <a:ext cx="1628078" cy="1729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09"/>
            <a:ext cx="4114800" cy="282156"/>
          </a:xfrm>
        </p:spPr>
        <p:txBody>
          <a:bodyPr/>
          <a:lstStyle/>
          <a:p>
            <a:pPr algn="l"/>
            <a:r>
              <a:rPr lang="en-US" dirty="0" smtClean="0"/>
              <a:t>Operations Policy and Country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Procurement </a:t>
            </a:r>
            <a:r>
              <a:rPr lang="en-US" dirty="0"/>
              <a:t>Policy Reform and </a:t>
            </a:r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Policy and Country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2562225"/>
            <a:ext cx="27531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</a:rPr>
              <a:t>Nov 2013 </a:t>
            </a:r>
            <a:r>
              <a:rPr lang="en-US" sz="1600" dirty="0" smtClean="0">
                <a:latin typeface="Calibri" panose="020F0502020204030204" pitchFamily="34" charset="0"/>
              </a:rPr>
              <a:t>- Committee </a:t>
            </a:r>
            <a:r>
              <a:rPr lang="en-US" sz="1600" dirty="0">
                <a:latin typeface="Calibri" panose="020F0502020204030204" pitchFamily="34" charset="0"/>
              </a:rPr>
              <a:t>for Development Effectiveness (CODE) and Audit Committee of the Board of Executive Directors endorsed the Proposed New Framework for Procurement in World Bank Investment Project </a:t>
            </a:r>
            <a:r>
              <a:rPr lang="en-US" sz="1600" dirty="0" smtClean="0">
                <a:latin typeface="Calibri" panose="020F0502020204030204" pitchFamily="34" charset="0"/>
              </a:rPr>
              <a:t>Finance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905000"/>
            <a:ext cx="21336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PHASE I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Policy Consideration and Consultation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1905000"/>
            <a:ext cx="4343400" cy="76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PHASE I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Policy Articulation and Consultation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flipV="1">
            <a:off x="5829300" y="2667000"/>
            <a:ext cx="190500" cy="17145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57600" y="3048000"/>
            <a:ext cx="4953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</a:rPr>
              <a:t>FY14: </a:t>
            </a:r>
            <a:r>
              <a:rPr lang="en-US" sz="1600" dirty="0" smtClean="0">
                <a:latin typeface="Calibri" panose="020F0502020204030204" pitchFamily="34" charset="0"/>
              </a:rPr>
              <a:t>Over </a:t>
            </a:r>
            <a:r>
              <a:rPr lang="en-US" sz="1600" dirty="0">
                <a:latin typeface="Calibri" panose="020F0502020204030204" pitchFamily="34" charset="0"/>
              </a:rPr>
              <a:t>the next few months, the team will also work on a detailed strategy for implementing the proposed changes. Phase 2 of the </a:t>
            </a:r>
            <a:r>
              <a:rPr lang="en-US" sz="1600" dirty="0" smtClean="0">
                <a:latin typeface="Calibri" panose="020F0502020204030204" pitchFamily="34" charset="0"/>
              </a:rPr>
              <a:t>reform will </a:t>
            </a:r>
            <a:r>
              <a:rPr lang="en-US" sz="1600" dirty="0">
                <a:latin typeface="Calibri" panose="020F0502020204030204" pitchFamily="34" charset="0"/>
              </a:rPr>
              <a:t>see continued dialogue and consultation with staff, clients, and external stakeholders.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</a:rPr>
              <a:t>FY15</a:t>
            </a:r>
            <a:r>
              <a:rPr lang="en-US" sz="1600" dirty="0" smtClean="0">
                <a:latin typeface="Calibri" panose="020F0502020204030204" pitchFamily="34" charset="0"/>
              </a:rPr>
              <a:t>: Final </a:t>
            </a:r>
            <a:r>
              <a:rPr lang="en-US" sz="1600" dirty="0">
                <a:latin typeface="Calibri" panose="020F0502020204030204" pitchFamily="34" charset="0"/>
              </a:rPr>
              <a:t>detailed policy proposal will be presented to Executive Directors for approval in 2015.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38200" y="5486400"/>
            <a:ext cx="7620000" cy="685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Actions to Improve Performance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1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Policy and Country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2" descr="C:\Users\wb455934\AppData\Local\Microsoft\Windows\Temporary Internet Files\Content.IE5\4RO31CPQ\MC900441428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28" y="2210028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Challenges of WB Procurement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Policy and Country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905000" y="1207060"/>
            <a:ext cx="11049000" cy="5181600"/>
            <a:chOff x="-1981200" y="1207060"/>
            <a:chExt cx="11049000" cy="5181600"/>
          </a:xfrm>
        </p:grpSpPr>
        <p:sp>
          <p:nvSpPr>
            <p:cNvPr id="7" name="Title 5"/>
            <p:cNvSpPr txBox="1">
              <a:spLocks/>
            </p:cNvSpPr>
            <p:nvPr/>
          </p:nvSpPr>
          <p:spPr>
            <a:xfrm>
              <a:off x="304800" y="1207060"/>
              <a:ext cx="8229600" cy="990600"/>
            </a:xfrm>
            <a:prstGeom prst="rect">
              <a:avLst/>
            </a:prstGeom>
          </p:spPr>
          <p:txBody>
            <a:bodyPr vert="horz" anchor="b">
              <a:normAutofit/>
            </a:bodyPr>
            <a:lstStyle>
              <a:lvl1pPr algn="ctr" rtl="0" eaLnBrk="1" latinLnBrk="0" hangingPunct="1">
                <a:spcBef>
                  <a:spcPct val="0"/>
                </a:spcBef>
                <a:buNone/>
                <a:defRPr kumimoji="0" sz="3300" kern="1200">
                  <a:solidFill>
                    <a:schemeClr val="accent3">
                      <a:shade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spc="-1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Wide Range of </a:t>
              </a:r>
              <a:r>
                <a:rPr lang="en-US" sz="2400" spc="-100" dirty="0">
                  <a:solidFill>
                    <a:schemeClr val="tx1"/>
                  </a:solidFill>
                  <a:latin typeface="Calibri" panose="020F0502020204030204" pitchFamily="34" charset="0"/>
                </a:rPr>
                <a:t>Projects</a:t>
              </a: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2362200" y="2278580"/>
              <a:ext cx="4191000" cy="3276600"/>
            </a:xfrm>
            <a:prstGeom prst="triangle">
              <a:avLst/>
            </a:prstGeom>
            <a:solidFill>
              <a:srgbClr val="F07F0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5"/>
            <p:cNvSpPr txBox="1">
              <a:spLocks/>
            </p:cNvSpPr>
            <p:nvPr/>
          </p:nvSpPr>
          <p:spPr>
            <a:xfrm>
              <a:off x="-1981200" y="5398060"/>
              <a:ext cx="8229600" cy="990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 algn="ctr">
                <a:spcBef>
                  <a:spcPct val="0"/>
                </a:spcBef>
                <a:buNone/>
                <a:defRPr sz="4000" spc="-100" baseline="0">
                  <a:solidFill>
                    <a:srgbClr val="00206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Diverse 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</a:rPr>
                <a:t>Places</a:t>
              </a:r>
            </a:p>
          </p:txBody>
        </p:sp>
        <p:sp>
          <p:nvSpPr>
            <p:cNvPr id="10" name="Title 5"/>
            <p:cNvSpPr txBox="1">
              <a:spLocks/>
            </p:cNvSpPr>
            <p:nvPr/>
          </p:nvSpPr>
          <p:spPr>
            <a:xfrm>
              <a:off x="4800600" y="5398060"/>
              <a:ext cx="4267200" cy="990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 spc="-100" baseline="0">
                  <a:solidFill>
                    <a:srgbClr val="00206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Mixed Capacity</a:t>
              </a:r>
              <a:endParaRPr lang="en-US" sz="24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9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Support $30 Billion of procurement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Common approach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Provide strong assurance to all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Transfer knowledge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Strengthened </a:t>
            </a:r>
            <a:r>
              <a:rPr lang="en-US" dirty="0"/>
              <a:t>national systems</a:t>
            </a:r>
          </a:p>
          <a:p>
            <a:pPr>
              <a:lnSpc>
                <a:spcPct val="150000"/>
              </a:lnSpc>
            </a:pPr>
            <a:r>
              <a:rPr lang="en-US" dirty="0"/>
              <a:t>Historic reference </a:t>
            </a:r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4114800" cy="282156"/>
          </a:xfrm>
        </p:spPr>
        <p:txBody>
          <a:bodyPr/>
          <a:lstStyle/>
          <a:p>
            <a:r>
              <a:rPr lang="en-US" dirty="0" smtClean="0"/>
              <a:t>Operations Policy and Country Services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Phase I Paper incorporated extensive Stakeholder Feedback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610600" cy="3733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/>
              <a:t>Focus </a:t>
            </a:r>
            <a:r>
              <a:rPr lang="en-US" sz="1800" dirty="0"/>
              <a:t>on a </a:t>
            </a:r>
            <a:r>
              <a:rPr lang="en-US" sz="1800" b="1" u="sng" dirty="0"/>
              <a:t>robust set of principles</a:t>
            </a:r>
            <a:r>
              <a:rPr lang="en-US" sz="1800" dirty="0"/>
              <a:t>, reflecting new concepts and overarching importance of development effectiveness, value for money, integrity and sustainability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/>
              <a:t>Focus </a:t>
            </a:r>
            <a:r>
              <a:rPr lang="en-US" sz="1800" dirty="0"/>
              <a:t>on methods that are </a:t>
            </a:r>
            <a:r>
              <a:rPr lang="en-US" sz="1800" b="1" u="sng" dirty="0"/>
              <a:t>context specific, proportional, best-fit-for-purpose </a:t>
            </a:r>
            <a:r>
              <a:rPr lang="en-US" sz="1800" dirty="0"/>
              <a:t>and that create room for innovation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/>
              <a:t>Use </a:t>
            </a:r>
            <a:r>
              <a:rPr lang="en-US" sz="1800" dirty="0"/>
              <a:t>of </a:t>
            </a:r>
            <a:r>
              <a:rPr lang="en-US" sz="1800" b="1" u="sng" dirty="0"/>
              <a:t>country systems</a:t>
            </a:r>
            <a:r>
              <a:rPr lang="en-US" sz="1800" dirty="0"/>
              <a:t>, albeit not for everyone and not for all occasions, with due caution and management of risks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/>
              <a:t>Special </a:t>
            </a:r>
            <a:r>
              <a:rPr lang="en-US" sz="1800" dirty="0"/>
              <a:t>attention to the needs of </a:t>
            </a:r>
            <a:r>
              <a:rPr lang="en-US" sz="1800" b="1" u="sng" dirty="0"/>
              <a:t>fragile and conflict affected countries </a:t>
            </a:r>
            <a:r>
              <a:rPr lang="en-US" sz="1800" dirty="0"/>
              <a:t>and small economies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/>
              <a:t>Focus </a:t>
            </a:r>
            <a:r>
              <a:rPr lang="en-US" sz="1800" dirty="0"/>
              <a:t>on </a:t>
            </a:r>
            <a:r>
              <a:rPr lang="en-US" sz="1800" b="1" u="sng" dirty="0"/>
              <a:t>capacity building and professionalization</a:t>
            </a:r>
            <a:r>
              <a:rPr lang="en-US" sz="1800" dirty="0"/>
              <a:t>, especially for lower income countries, across a spectrum of </a:t>
            </a:r>
            <a:r>
              <a:rPr lang="en-US" sz="1800" dirty="0" smtClean="0"/>
              <a:t>institutions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4114800" cy="282156"/>
          </a:xfrm>
        </p:spPr>
        <p:txBody>
          <a:bodyPr/>
          <a:lstStyle/>
          <a:p>
            <a:r>
              <a:rPr lang="en-US" dirty="0" smtClean="0"/>
              <a:t>Operations Policy and Country Services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45111" y="1371600"/>
            <a:ext cx="7772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Consultations with 2,000 stakeholders from 93 </a:t>
            </a:r>
            <a:r>
              <a:rPr lang="en-US" sz="2000" dirty="0" smtClean="0"/>
              <a:t>countries, providing critical </a:t>
            </a:r>
            <a:r>
              <a:rPr lang="en-US" sz="2000" dirty="0"/>
              <a:t>input to the thinking about a new policy framework. </a:t>
            </a:r>
            <a:r>
              <a:rPr lang="en-US" sz="2000" dirty="0" smtClean="0"/>
              <a:t>Key recommendations include: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19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Phase I Paper incorporated extensive Stakeholder Feedback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343400"/>
          </a:xfrm>
        </p:spPr>
        <p:txBody>
          <a:bodyPr>
            <a:noAutofit/>
          </a:bodyPr>
          <a:lstStyle/>
          <a:p>
            <a:pPr>
              <a:spcBef>
                <a:spcPts val="100"/>
              </a:spcBef>
              <a:spcAft>
                <a:spcPts val="1800"/>
              </a:spcAft>
            </a:pPr>
            <a:r>
              <a:rPr lang="en-US" sz="1800" dirty="0" smtClean="0"/>
              <a:t>More upfront </a:t>
            </a:r>
            <a:r>
              <a:rPr lang="en-US" sz="1800" b="1" u="sng" dirty="0" smtClean="0"/>
              <a:t>market-sector analysis, strategic thinking, and due diligence </a:t>
            </a:r>
            <a:r>
              <a:rPr lang="en-US" sz="1800" dirty="0" smtClean="0"/>
              <a:t>about the shape of markets, competition, quality, sector/industry practices, and impacts, especially on local industry</a:t>
            </a:r>
          </a:p>
          <a:p>
            <a:pPr>
              <a:spcBef>
                <a:spcPts val="100"/>
              </a:spcBef>
              <a:spcAft>
                <a:spcPts val="1800"/>
              </a:spcAft>
            </a:pPr>
            <a:r>
              <a:rPr lang="en-US" sz="1800" dirty="0" smtClean="0"/>
              <a:t>Coverage of the full procurement cycle with less focus by the Bank on compliance and more on </a:t>
            </a:r>
            <a:r>
              <a:rPr lang="en-US" sz="1800" b="1" u="sng" dirty="0" smtClean="0"/>
              <a:t>Results and Performance</a:t>
            </a:r>
          </a:p>
          <a:p>
            <a:pPr>
              <a:spcBef>
                <a:spcPts val="100"/>
              </a:spcBef>
              <a:spcAft>
                <a:spcPts val="1800"/>
              </a:spcAft>
            </a:pPr>
            <a:r>
              <a:rPr lang="en-US" sz="1800" dirty="0" smtClean="0"/>
              <a:t>Broader incorporation of fiduciary-governance </a:t>
            </a:r>
            <a:r>
              <a:rPr lang="en-US" sz="1800" b="1" u="sng" dirty="0" smtClean="0"/>
              <a:t>alternatives</a:t>
            </a:r>
          </a:p>
          <a:p>
            <a:pPr>
              <a:spcBef>
                <a:spcPts val="100"/>
              </a:spcBef>
              <a:spcAft>
                <a:spcPts val="1800"/>
              </a:spcAft>
            </a:pPr>
            <a:r>
              <a:rPr lang="en-US" sz="1800" dirty="0" smtClean="0"/>
              <a:t>Thinking anew on </a:t>
            </a:r>
            <a:r>
              <a:rPr lang="en-US" sz="1800" b="1" u="sng" dirty="0" smtClean="0"/>
              <a:t>fraud and corruption </a:t>
            </a:r>
            <a:r>
              <a:rPr lang="en-US" sz="1800" dirty="0" smtClean="0"/>
              <a:t>throughout the full procurement-contract execution cycle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US" sz="1800" dirty="0" smtClean="0"/>
              <a:t>Reconsidering the Bank’s procurement policy means </a:t>
            </a:r>
            <a:r>
              <a:rPr lang="en-US" sz="1800" b="1" u="sng" dirty="0" smtClean="0"/>
              <a:t>reconsidering the Bank’s role</a:t>
            </a:r>
          </a:p>
          <a:p>
            <a:pPr lvl="3">
              <a:spcBef>
                <a:spcPts val="100"/>
              </a:spcBef>
            </a:pPr>
            <a:r>
              <a:rPr lang="en-US" sz="1800" dirty="0" smtClean="0"/>
              <a:t>Our </a:t>
            </a:r>
            <a:r>
              <a:rPr lang="en-US" sz="1800" dirty="0"/>
              <a:t>clients</a:t>
            </a:r>
          </a:p>
          <a:p>
            <a:pPr lvl="3">
              <a:spcBef>
                <a:spcPts val="100"/>
              </a:spcBef>
            </a:pPr>
            <a:r>
              <a:rPr lang="en-US" sz="1800" dirty="0"/>
              <a:t>The Procurement work</a:t>
            </a:r>
          </a:p>
          <a:p>
            <a:pPr lvl="3">
              <a:spcBef>
                <a:spcPts val="100"/>
              </a:spcBef>
            </a:pPr>
            <a:r>
              <a:rPr lang="en-US" sz="1800" dirty="0"/>
              <a:t>Internal collaboration in the Bank</a:t>
            </a:r>
          </a:p>
          <a:p>
            <a:pPr lvl="3">
              <a:spcBef>
                <a:spcPts val="100"/>
              </a:spcBef>
            </a:pPr>
            <a:r>
              <a:rPr lang="en-US" sz="1800" dirty="0"/>
              <a:t>The Bank’s global partnerships</a:t>
            </a:r>
          </a:p>
          <a:p>
            <a:pPr>
              <a:spcBef>
                <a:spcPts val="100"/>
              </a:spcBef>
            </a:pPr>
            <a:r>
              <a:rPr lang="en-US" sz="1800" dirty="0" smtClean="0"/>
              <a:t>Implementation </a:t>
            </a:r>
            <a:r>
              <a:rPr lang="en-US" sz="1800" dirty="0"/>
              <a:t>will be </a:t>
            </a:r>
            <a:r>
              <a:rPr lang="en-US" sz="1800" b="1" u="sng" dirty="0"/>
              <a:t>long-term, results </a:t>
            </a:r>
            <a:r>
              <a:rPr lang="en-US" sz="1800" dirty="0"/>
              <a:t>need to be monitored carefully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4114800" cy="282156"/>
          </a:xfrm>
        </p:spPr>
        <p:txBody>
          <a:bodyPr/>
          <a:lstStyle/>
          <a:p>
            <a:r>
              <a:rPr lang="en-US" dirty="0" smtClean="0"/>
              <a:t>Operations Policy and Country Services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The span of the Procurement System - Future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Policy and Country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6</a:t>
            </a:fld>
            <a:endParaRPr lang="en-US"/>
          </a:p>
        </p:txBody>
      </p:sp>
      <p:grpSp>
        <p:nvGrpSpPr>
          <p:cNvPr id="35" name="Group 5"/>
          <p:cNvGrpSpPr>
            <a:grpSpLocks/>
          </p:cNvGrpSpPr>
          <p:nvPr/>
        </p:nvGrpSpPr>
        <p:grpSpPr bwMode="auto">
          <a:xfrm>
            <a:off x="1011238" y="2395259"/>
            <a:ext cx="7532687" cy="2517775"/>
            <a:chOff x="581" y="1485"/>
            <a:chExt cx="4745" cy="1586"/>
          </a:xfrm>
        </p:grpSpPr>
        <p:sp>
          <p:nvSpPr>
            <p:cNvPr id="36" name="AutoShape 6"/>
            <p:cNvSpPr>
              <a:spLocks noChangeArrowheads="1"/>
            </p:cNvSpPr>
            <p:nvPr/>
          </p:nvSpPr>
          <p:spPr bwMode="auto">
            <a:xfrm rot="5400000" flipH="1">
              <a:off x="1798" y="754"/>
              <a:ext cx="1152" cy="3482"/>
            </a:xfrm>
            <a:prstGeom prst="rtTriangle">
              <a:avLst/>
            </a:prstGeom>
            <a:solidFill>
              <a:srgbClr val="C0C0C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9" name="AutoShape 7"/>
            <p:cNvSpPr>
              <a:spLocks noChangeArrowheads="1"/>
            </p:cNvSpPr>
            <p:nvPr/>
          </p:nvSpPr>
          <p:spPr bwMode="auto">
            <a:xfrm rot="-5400000">
              <a:off x="4010" y="1837"/>
              <a:ext cx="1152" cy="1307"/>
            </a:xfrm>
            <a:prstGeom prst="rtTriangle">
              <a:avLst/>
            </a:prstGeom>
            <a:solidFill>
              <a:srgbClr val="C0C0C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624" y="1921"/>
              <a:ext cx="3491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3932" y="1921"/>
              <a:ext cx="1310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 rot="1054774">
              <a:off x="624" y="2009"/>
              <a:ext cx="15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i="1">
                  <a:solidFill>
                    <a:schemeClr val="tx2"/>
                  </a:solidFill>
                  <a:latin typeface="Arial" charset="0"/>
                </a:rPr>
                <a:t>Strategic Procurement Resourcing</a:t>
              </a:r>
              <a:endParaRPr lang="en-GB" sz="1200" i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 flipV="1">
              <a:off x="624" y="1921"/>
              <a:ext cx="0" cy="115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 flipV="1">
              <a:off x="1122" y="2096"/>
              <a:ext cx="0" cy="97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 flipV="1">
              <a:off x="1986" y="2381"/>
              <a:ext cx="0" cy="68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6" name="Line 14"/>
            <p:cNvSpPr>
              <a:spLocks noChangeShapeType="1"/>
            </p:cNvSpPr>
            <p:nvPr/>
          </p:nvSpPr>
          <p:spPr bwMode="auto">
            <a:xfrm flipV="1">
              <a:off x="2754" y="2633"/>
              <a:ext cx="0" cy="428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 flipV="1">
              <a:off x="1122" y="2096"/>
              <a:ext cx="0" cy="975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V="1">
              <a:off x="5236" y="1921"/>
              <a:ext cx="0" cy="115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581" y="1485"/>
              <a:ext cx="16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chemeClr val="tx1"/>
                  </a:solidFill>
                  <a:latin typeface="Arial" charset="0"/>
                </a:rPr>
                <a:t>Developing Strategic Options</a:t>
              </a:r>
              <a:endParaRPr lang="en-GB" sz="14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4113" y="1485"/>
              <a:ext cx="12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chemeClr val="tx1"/>
                  </a:solidFill>
                  <a:latin typeface="Arial" charset="0"/>
                </a:rPr>
                <a:t>Managing Outcomes</a:t>
              </a:r>
              <a:endParaRPr lang="en-GB" sz="1400" b="1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51" name="Group 19"/>
          <p:cNvGrpSpPr>
            <a:grpSpLocks/>
          </p:cNvGrpSpPr>
          <p:nvPr/>
        </p:nvGrpSpPr>
        <p:grpSpPr bwMode="auto">
          <a:xfrm>
            <a:off x="1065213" y="4913040"/>
            <a:ext cx="7277101" cy="461963"/>
            <a:chOff x="683" y="3243"/>
            <a:chExt cx="4584" cy="291"/>
          </a:xfrm>
        </p:grpSpPr>
        <p:sp>
          <p:nvSpPr>
            <p:cNvPr id="52" name="Text Box 20"/>
            <p:cNvSpPr txBox="1">
              <a:spLocks noChangeArrowheads="1"/>
            </p:cNvSpPr>
            <p:nvPr/>
          </p:nvSpPr>
          <p:spPr bwMode="auto">
            <a:xfrm>
              <a:off x="683" y="3243"/>
              <a:ext cx="3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  <a:latin typeface="Arial" charset="0"/>
                </a:rPr>
                <a:t>Why</a:t>
              </a:r>
              <a:endParaRPr lang="en-GB" sz="12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1381" y="3243"/>
              <a:ext cx="3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  <a:latin typeface="Arial" charset="0"/>
                </a:rPr>
                <a:t>What</a:t>
              </a:r>
              <a:endParaRPr lang="en-GB" sz="12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4" name="Text Box 22"/>
            <p:cNvSpPr txBox="1">
              <a:spLocks noChangeArrowheads="1"/>
            </p:cNvSpPr>
            <p:nvPr/>
          </p:nvSpPr>
          <p:spPr bwMode="auto">
            <a:xfrm>
              <a:off x="2015" y="3243"/>
              <a:ext cx="72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  <a:latin typeface="Arial" charset="0"/>
                </a:rPr>
                <a:t>Specification</a:t>
              </a:r>
              <a:endParaRPr lang="en-GB" sz="12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5" name="Text Box 23"/>
            <p:cNvSpPr txBox="1">
              <a:spLocks noChangeArrowheads="1"/>
            </p:cNvSpPr>
            <p:nvPr/>
          </p:nvSpPr>
          <p:spPr bwMode="auto">
            <a:xfrm>
              <a:off x="2985" y="3243"/>
              <a:ext cx="3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  <a:latin typeface="Arial" charset="0"/>
                </a:rPr>
                <a:t>How</a:t>
              </a:r>
              <a:endParaRPr lang="en-GB" sz="12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3355" y="3243"/>
              <a:ext cx="9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  <a:latin typeface="Arial" charset="0"/>
                </a:rPr>
                <a:t>Tender Processing</a:t>
              </a:r>
              <a:br>
                <a:rPr lang="en-US" sz="1200" b="1" dirty="0">
                  <a:solidFill>
                    <a:schemeClr val="tx1"/>
                  </a:solidFill>
                  <a:latin typeface="Arial" charset="0"/>
                </a:rPr>
              </a:br>
              <a:r>
                <a:rPr lang="en-US" sz="1200" b="1" dirty="0">
                  <a:solidFill>
                    <a:schemeClr val="tx1"/>
                  </a:solidFill>
                  <a:latin typeface="Arial" charset="0"/>
                </a:rPr>
                <a:t>&amp; Contract Award</a:t>
              </a:r>
              <a:endParaRPr lang="en-GB" sz="12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>
              <a:off x="4559" y="3243"/>
              <a:ext cx="70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tx1"/>
                  </a:solidFill>
                  <a:latin typeface="Arial" charset="0"/>
                </a:rPr>
                <a:t>Management</a:t>
              </a:r>
              <a:endParaRPr lang="en-GB" sz="1200" b="1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58" name="Group 31"/>
          <p:cNvGrpSpPr>
            <a:grpSpLocks/>
          </p:cNvGrpSpPr>
          <p:nvPr/>
        </p:nvGrpSpPr>
        <p:grpSpPr bwMode="auto">
          <a:xfrm>
            <a:off x="1076325" y="2823884"/>
            <a:ext cx="7315200" cy="2089150"/>
            <a:chOff x="624" y="1749"/>
            <a:chExt cx="4608" cy="1316"/>
          </a:xfrm>
        </p:grpSpPr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624" y="1749"/>
              <a:ext cx="4608" cy="1316"/>
            </a:xfrm>
            <a:custGeom>
              <a:avLst/>
              <a:gdLst>
                <a:gd name="T0" fmla="*/ 0 w 4608"/>
                <a:gd name="T1" fmla="*/ 1316 h 1316"/>
                <a:gd name="T2" fmla="*/ 3092 w 4608"/>
                <a:gd name="T3" fmla="*/ 0 h 1316"/>
                <a:gd name="T4" fmla="*/ 4608 w 4608"/>
                <a:gd name="T5" fmla="*/ 1316 h 1316"/>
                <a:gd name="T6" fmla="*/ 0 60000 65536"/>
                <a:gd name="T7" fmla="*/ 0 60000 65536"/>
                <a:gd name="T8" fmla="*/ 0 60000 65536"/>
                <a:gd name="T9" fmla="*/ 0 w 4608"/>
                <a:gd name="T10" fmla="*/ 0 h 1316"/>
                <a:gd name="T11" fmla="*/ 4608 w 4608"/>
                <a:gd name="T12" fmla="*/ 1316 h 13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08" h="1316">
                  <a:moveTo>
                    <a:pt x="0" y="1316"/>
                  </a:moveTo>
                  <a:cubicBezTo>
                    <a:pt x="515" y="1097"/>
                    <a:pt x="2324" y="0"/>
                    <a:pt x="3092" y="0"/>
                  </a:cubicBezTo>
                  <a:cubicBezTo>
                    <a:pt x="3860" y="0"/>
                    <a:pt x="4292" y="1042"/>
                    <a:pt x="4608" y="1316"/>
                  </a:cubicBezTo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0" name="Line 33"/>
            <p:cNvSpPr>
              <a:spLocks noChangeShapeType="1"/>
            </p:cNvSpPr>
            <p:nvPr/>
          </p:nvSpPr>
          <p:spPr bwMode="auto">
            <a:xfrm>
              <a:off x="624" y="3065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1" name="Text Box 34"/>
            <p:cNvSpPr txBox="1">
              <a:spLocks noChangeArrowheads="1"/>
            </p:cNvSpPr>
            <p:nvPr/>
          </p:nvSpPr>
          <p:spPr bwMode="auto">
            <a:xfrm rot="-1501081">
              <a:off x="1617" y="2230"/>
              <a:ext cx="164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i="1">
                  <a:solidFill>
                    <a:schemeClr val="tx2"/>
                  </a:solidFill>
                  <a:latin typeface="Arial" charset="0"/>
                </a:rPr>
                <a:t>Traditional Procurement Resourcing</a:t>
              </a:r>
              <a:endParaRPr lang="en-GB" sz="1200" i="1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62" name="Group 35"/>
          <p:cNvGrpSpPr>
            <a:grpSpLocks/>
          </p:cNvGrpSpPr>
          <p:nvPr/>
        </p:nvGrpSpPr>
        <p:grpSpPr bwMode="auto">
          <a:xfrm>
            <a:off x="4810125" y="3354109"/>
            <a:ext cx="2008188" cy="1547812"/>
            <a:chOff x="3120" y="2090"/>
            <a:chExt cx="1265" cy="975"/>
          </a:xfrm>
        </p:grpSpPr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3540" y="2884"/>
              <a:ext cx="609" cy="18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4" name="Text Box 37"/>
            <p:cNvSpPr txBox="1">
              <a:spLocks noChangeArrowheads="1"/>
            </p:cNvSpPr>
            <p:nvPr/>
          </p:nvSpPr>
          <p:spPr bwMode="auto">
            <a:xfrm>
              <a:off x="3120" y="2090"/>
              <a:ext cx="1265" cy="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GB" sz="1000" b="1" dirty="0">
                  <a:latin typeface="Arial" charset="0"/>
                </a:rPr>
                <a:t>A narrow view </a:t>
              </a:r>
              <a:r>
                <a:rPr lang="en-US" sz="1000" b="1" dirty="0">
                  <a:latin typeface="Arial" charset="0"/>
                </a:rPr>
                <a:t/>
              </a:r>
              <a:br>
                <a:rPr lang="en-US" sz="1000" b="1" dirty="0">
                  <a:latin typeface="Arial" charset="0"/>
                </a:rPr>
              </a:br>
              <a:r>
                <a:rPr lang="en-GB" sz="1000" b="1" dirty="0">
                  <a:latin typeface="Arial" charset="0"/>
                </a:rPr>
                <a:t>of the</a:t>
              </a:r>
              <a:r>
                <a:rPr lang="en-US" sz="1000" b="1" dirty="0">
                  <a:latin typeface="Arial" charset="0"/>
                </a:rPr>
                <a:t> </a:t>
              </a:r>
              <a:r>
                <a:rPr lang="en-GB" sz="1000" b="1" dirty="0">
                  <a:latin typeface="Arial" charset="0"/>
                </a:rPr>
                <a:t>Procurement Function</a:t>
              </a:r>
              <a:endParaRPr lang="en-US" sz="1000" b="1" dirty="0">
                <a:latin typeface="Arial" charset="0"/>
              </a:endParaRPr>
            </a:p>
            <a:p>
              <a:pPr marL="269875" lvl="1" indent="-166688">
                <a:spcBef>
                  <a:spcPct val="30000"/>
                </a:spcBef>
                <a:buFontTx/>
                <a:buChar char="•"/>
              </a:pPr>
              <a:r>
                <a:rPr lang="en-US" sz="1000" dirty="0">
                  <a:latin typeface="Arial" charset="0"/>
                </a:rPr>
                <a:t>Issue Request for Tenders</a:t>
              </a:r>
            </a:p>
            <a:p>
              <a:pPr marL="269875" lvl="1" indent="-166688">
                <a:spcBef>
                  <a:spcPct val="20000"/>
                </a:spcBef>
                <a:buFontTx/>
                <a:buChar char="•"/>
              </a:pPr>
              <a:r>
                <a:rPr lang="en-US" sz="1000" dirty="0">
                  <a:latin typeface="Arial" charset="0"/>
                </a:rPr>
                <a:t>Evaluate bids</a:t>
              </a:r>
            </a:p>
            <a:p>
              <a:pPr marL="269875" lvl="1" indent="-166688">
                <a:spcBef>
                  <a:spcPct val="20000"/>
                </a:spcBef>
                <a:buFontTx/>
                <a:buChar char="•"/>
              </a:pPr>
              <a:r>
                <a:rPr lang="en-US" sz="1000" dirty="0">
                  <a:latin typeface="Arial" charset="0"/>
                </a:rPr>
                <a:t>Award Contract </a:t>
              </a:r>
              <a:endParaRPr lang="en-GB" sz="1000" b="1" dirty="0">
                <a:latin typeface="Arial" charset="0"/>
              </a:endParaRPr>
            </a:p>
          </p:txBody>
        </p:sp>
        <p:cxnSp>
          <p:nvCxnSpPr>
            <p:cNvPr id="65" name="AutoShape 38"/>
            <p:cNvCxnSpPr>
              <a:cxnSpLocks noChangeShapeType="1"/>
              <a:stCxn id="63" idx="3"/>
              <a:endCxn id="64" idx="2"/>
            </p:cNvCxnSpPr>
            <p:nvPr/>
          </p:nvCxnSpPr>
          <p:spPr bwMode="auto">
            <a:xfrm flipH="1" flipV="1">
              <a:off x="3753" y="2688"/>
              <a:ext cx="396" cy="287"/>
            </a:xfrm>
            <a:prstGeom prst="curvedConnector4">
              <a:avLst>
                <a:gd name="adj1" fmla="val -36366"/>
                <a:gd name="adj2" fmla="val 65852"/>
              </a:avLst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</p:grpSp>
      <p:sp>
        <p:nvSpPr>
          <p:cNvPr id="66" name="Text Box 39"/>
          <p:cNvSpPr txBox="1">
            <a:spLocks noChangeArrowheads="1"/>
          </p:cNvSpPr>
          <p:nvPr/>
        </p:nvSpPr>
        <p:spPr bwMode="auto">
          <a:xfrm rot="5400000" flipH="1">
            <a:off x="7628732" y="3739077"/>
            <a:ext cx="17843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Value</a:t>
            </a:r>
            <a:endParaRPr lang="en-GB" sz="1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 rot="16200000">
            <a:off x="-307975" y="3738284"/>
            <a:ext cx="17843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Resource Commitment</a:t>
            </a:r>
            <a:endParaRPr lang="en-GB" sz="1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" name="Left Arrow 67"/>
          <p:cNvSpPr/>
          <p:nvPr/>
        </p:nvSpPr>
        <p:spPr bwMode="auto">
          <a:xfrm>
            <a:off x="1765005" y="2764481"/>
            <a:ext cx="2977116" cy="233916"/>
          </a:xfrm>
          <a:prstGeom prst="leftArrow">
            <a:avLst/>
          </a:prstGeom>
          <a:solidFill>
            <a:srgbClr val="68C4F2"/>
          </a:solidFill>
          <a:ln w="50800" cap="flat" cmpd="sng" algn="ctr">
            <a:solidFill>
              <a:srgbClr val="004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AU" sz="1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 Narrow" pitchFamily="34" charset="0"/>
            </a:endParaRPr>
          </a:p>
        </p:txBody>
      </p:sp>
      <p:sp>
        <p:nvSpPr>
          <p:cNvPr id="69" name="Right Arrow 68"/>
          <p:cNvSpPr/>
          <p:nvPr/>
        </p:nvSpPr>
        <p:spPr bwMode="auto">
          <a:xfrm>
            <a:off x="6826102" y="2753849"/>
            <a:ext cx="2041451" cy="191386"/>
          </a:xfrm>
          <a:prstGeom prst="rightArrow">
            <a:avLst/>
          </a:prstGeom>
          <a:solidFill>
            <a:srgbClr val="68C4F2"/>
          </a:solidFill>
          <a:ln w="50800" cap="flat" cmpd="sng" algn="ctr">
            <a:solidFill>
              <a:srgbClr val="004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AU" sz="1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utoUpdateAnimBg="0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Refocusing/Repositioning Procurement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Policy and Country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7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41075" y="2025103"/>
            <a:ext cx="1676400" cy="3339859"/>
            <a:chOff x="841075" y="2274484"/>
            <a:chExt cx="1676400" cy="3339859"/>
          </a:xfrm>
        </p:grpSpPr>
        <p:sp>
          <p:nvSpPr>
            <p:cNvPr id="38" name="Rectangle 37"/>
            <p:cNvSpPr/>
            <p:nvPr/>
          </p:nvSpPr>
          <p:spPr>
            <a:xfrm>
              <a:off x="841075" y="2274484"/>
              <a:ext cx="1676400" cy="457200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Strengthening Systems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41075" y="2741748"/>
              <a:ext cx="1676400" cy="294736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Calibri" panose="020F0502020204030204" pitchFamily="34" charset="0"/>
                </a:rPr>
                <a:t>Implementation Support</a:t>
              </a:r>
              <a:endParaRPr lang="en-AU" sz="1050" dirty="0">
                <a:latin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41075" y="3040796"/>
              <a:ext cx="1676400" cy="2573547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Transactions</a:t>
              </a:r>
            </a:p>
            <a:p>
              <a:pPr algn="ctr"/>
              <a:endParaRPr lang="en-US" sz="1400" dirty="0" smtClean="0">
                <a:latin typeface="Calibri" panose="020F050202020403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32356" y="2021640"/>
            <a:ext cx="1679288" cy="3322608"/>
            <a:chOff x="3178848" y="2291736"/>
            <a:chExt cx="1679288" cy="3322608"/>
          </a:xfrm>
        </p:grpSpPr>
        <p:sp>
          <p:nvSpPr>
            <p:cNvPr id="42" name="Rectangle 41"/>
            <p:cNvSpPr/>
            <p:nvPr/>
          </p:nvSpPr>
          <p:spPr>
            <a:xfrm>
              <a:off x="3181736" y="2291736"/>
              <a:ext cx="1676400" cy="1187570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Strengthening Systems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81736" y="4439714"/>
              <a:ext cx="1676400" cy="1174630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Implementation Support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78848" y="3516687"/>
              <a:ext cx="1676400" cy="977660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Strategic/complex procurement support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15496" y="6019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Best Fit/Fit for Purpose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Country, Sector, Project specific</a:t>
            </a:r>
            <a:endParaRPr lang="en-AU" dirty="0">
              <a:latin typeface="Calibri" panose="020F050202020403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629400" y="2025103"/>
            <a:ext cx="1676422" cy="3339860"/>
            <a:chOff x="6629400" y="2274484"/>
            <a:chExt cx="1676422" cy="3339860"/>
          </a:xfrm>
        </p:grpSpPr>
        <p:sp>
          <p:nvSpPr>
            <p:cNvPr id="47" name="Rectangle 46"/>
            <p:cNvSpPr/>
            <p:nvPr/>
          </p:nvSpPr>
          <p:spPr>
            <a:xfrm>
              <a:off x="6629400" y="2274484"/>
              <a:ext cx="1676400" cy="1676400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Strengthening Systems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29422" y="3983952"/>
              <a:ext cx="1676400" cy="1066800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Strategic/complex procurement support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629400" y="5017684"/>
              <a:ext cx="1676400" cy="596660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Implementation Support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841075" y="5505820"/>
            <a:ext cx="7464725" cy="432114"/>
          </a:xfrm>
          <a:prstGeom prst="rect">
            <a:avLst/>
          </a:prstGeom>
          <a:solidFill>
            <a:srgbClr val="0040C0"/>
          </a:solidFill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 smtClean="0">
              <a:latin typeface="Calibri" panose="020F0502020204030204" pitchFamily="34" charset="0"/>
            </a:endParaRPr>
          </a:p>
          <a:p>
            <a:pPr algn="ctr"/>
            <a:r>
              <a:rPr lang="en-US" sz="1050" dirty="0" smtClean="0">
                <a:latin typeface="Calibri" panose="020F0502020204030204" pitchFamily="34" charset="0"/>
              </a:rPr>
              <a:t>Due Diligence and </a:t>
            </a:r>
            <a:r>
              <a:rPr lang="en-US" sz="1050" dirty="0">
                <a:latin typeface="Calibri" panose="020F0502020204030204" pitchFamily="34" charset="0"/>
              </a:rPr>
              <a:t>O</a:t>
            </a:r>
            <a:r>
              <a:rPr lang="en-US" sz="1050" dirty="0" smtClean="0">
                <a:latin typeface="Calibri" panose="020F0502020204030204" pitchFamily="34" charset="0"/>
              </a:rPr>
              <a:t>versight  function</a:t>
            </a:r>
          </a:p>
          <a:p>
            <a:pPr algn="ctr"/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457200" y="1470297"/>
            <a:ext cx="8229600" cy="534834"/>
          </a:xfrm>
          <a:prstGeom prst="rightArrow">
            <a:avLst/>
          </a:prstGeom>
          <a:solidFill>
            <a:srgbClr val="68C4F2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Transition from Present to Future</a:t>
            </a:r>
            <a:endParaRPr lang="en-A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Resourcing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Policy and Country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58506" y="2208351"/>
            <a:ext cx="1677837" cy="3663351"/>
            <a:chOff x="617507" y="1984075"/>
            <a:chExt cx="1677837" cy="3663351"/>
          </a:xfrm>
        </p:grpSpPr>
        <p:sp>
          <p:nvSpPr>
            <p:cNvPr id="7" name="Rectangle 6"/>
            <p:cNvSpPr/>
            <p:nvPr/>
          </p:nvSpPr>
          <p:spPr>
            <a:xfrm>
              <a:off x="617507" y="1984075"/>
              <a:ext cx="1676400" cy="1219200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Strategic Procurement Specialist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507" y="3203275"/>
              <a:ext cx="1676400" cy="1219200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Thematic Procurement Specialist</a:t>
              </a:r>
            </a:p>
            <a:p>
              <a:pPr algn="ctr"/>
              <a:endParaRPr lang="en-US" sz="1400" dirty="0">
                <a:latin typeface="Calibri" panose="020F0502020204030204" pitchFamily="34" charset="0"/>
              </a:endParaRPr>
            </a:p>
            <a:p>
              <a:pPr algn="ctr"/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8944" y="4422475"/>
              <a:ext cx="1676400" cy="1224951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General Procurement Specialist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2077" y="4084605"/>
              <a:ext cx="533400" cy="304800"/>
            </a:xfrm>
            <a:prstGeom prst="rect">
              <a:avLst/>
            </a:prstGeom>
            <a:ln w="28575">
              <a:solidFill>
                <a:srgbClr val="004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latin typeface="Calibri" panose="020F0502020204030204" pitchFamily="34" charset="0"/>
                </a:rPr>
                <a:t>Inf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5477" y="4084605"/>
              <a:ext cx="533400" cy="304800"/>
            </a:xfrm>
            <a:prstGeom prst="rect">
              <a:avLst/>
            </a:prstGeom>
            <a:ln w="28575">
              <a:solidFill>
                <a:srgbClr val="004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IT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7375" y="4084605"/>
              <a:ext cx="533400" cy="304800"/>
            </a:xfrm>
            <a:prstGeom prst="rect">
              <a:avLst/>
            </a:prstGeom>
            <a:ln w="28575">
              <a:solidFill>
                <a:srgbClr val="004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M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35134" y="2234230"/>
            <a:ext cx="1676401" cy="3637472"/>
            <a:chOff x="4349154" y="2619554"/>
            <a:chExt cx="1676401" cy="3637472"/>
          </a:xfrm>
        </p:grpSpPr>
        <p:sp>
          <p:nvSpPr>
            <p:cNvPr id="14" name="Rectangle 13"/>
            <p:cNvSpPr/>
            <p:nvPr/>
          </p:nvSpPr>
          <p:spPr>
            <a:xfrm>
              <a:off x="4349154" y="2619554"/>
              <a:ext cx="1140123" cy="1219200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System Reform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49154" y="3838754"/>
              <a:ext cx="838200" cy="1199072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System and Sector Reform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52031" y="5037826"/>
              <a:ext cx="533400" cy="1219200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Capacity Building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89277" y="2619554"/>
              <a:ext cx="536277" cy="1219200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Strategic Procurement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85431" y="5037826"/>
              <a:ext cx="1140123" cy="1219200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General procurement support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94545" y="3838754"/>
              <a:ext cx="831010" cy="1199072"/>
            </a:xfrm>
            <a:prstGeom prst="rect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Complex Strategic procurement</a:t>
              </a:r>
              <a:endParaRPr lang="en-AU" sz="1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691388" y="2438388"/>
            <a:ext cx="1676400" cy="759125"/>
          </a:xfrm>
          <a:prstGeom prst="rect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Shared Service</a:t>
            </a:r>
            <a:endParaRPr lang="en-AU" sz="1400" dirty="0"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84199" y="3657588"/>
            <a:ext cx="1676400" cy="759125"/>
          </a:xfrm>
          <a:prstGeom prst="rect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Calibri" panose="020F0502020204030204" pitchFamily="34" charset="0"/>
              </a:rPr>
              <a:t>Centres</a:t>
            </a:r>
            <a:r>
              <a:rPr lang="en-US" sz="1400" dirty="0" smtClean="0">
                <a:latin typeface="Calibri" panose="020F0502020204030204" pitchFamily="34" charset="0"/>
              </a:rPr>
              <a:t> of Excellence</a:t>
            </a:r>
            <a:endParaRPr lang="en-AU" sz="1400" dirty="0"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84199" y="4948676"/>
            <a:ext cx="1676400" cy="759125"/>
          </a:xfrm>
          <a:prstGeom prst="rect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Location based on need</a:t>
            </a:r>
            <a:endParaRPr lang="en-AU" sz="14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9682" y="1614743"/>
            <a:ext cx="2099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Delivery Model</a:t>
            </a:r>
            <a:endParaRPr lang="en-AU" sz="24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00628" y="1614743"/>
            <a:ext cx="174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Function</a:t>
            </a:r>
            <a:endParaRPr lang="en-AU" sz="240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1573214"/>
            <a:ext cx="174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Profile</a:t>
            </a:r>
            <a:endParaRPr lang="en-A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2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Delivering this reform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Operations Policy and Country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25AC-6E99-4B45-9EFB-1A21A6CB78D0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715361"/>
            <a:ext cx="8153400" cy="692727"/>
          </a:xfrm>
          <a:prstGeom prst="rect">
            <a:avLst/>
          </a:prstGeom>
          <a:solidFill>
            <a:srgbClr val="0040C0"/>
          </a:solidFill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Policy Reform:</a:t>
            </a:r>
            <a:endParaRPr lang="en-AU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53102433"/>
              </p:ext>
            </p:extLst>
          </p:nvPr>
        </p:nvGraphicFramePr>
        <p:xfrm>
          <a:off x="152400" y="2667000"/>
          <a:ext cx="89154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5791200"/>
            <a:ext cx="8153400" cy="457200"/>
          </a:xfrm>
          <a:prstGeom prst="rect">
            <a:avLst/>
          </a:prstGeom>
          <a:solidFill>
            <a:srgbClr val="0040C0"/>
          </a:solidFill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anose="020F0502020204030204" pitchFamily="34" charset="0"/>
              </a:rPr>
              <a:t>Comms</a:t>
            </a:r>
            <a:r>
              <a:rPr lang="en-US" dirty="0" smtClean="0">
                <a:latin typeface="Calibri" panose="020F0502020204030204" pitchFamily="34" charset="0"/>
              </a:rPr>
              <a:t> / Change Management </a:t>
            </a:r>
            <a:endParaRPr lang="en-AU" dirty="0">
              <a:latin typeface="Calibri" panose="020F050202020403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77000" y="5943600"/>
            <a:ext cx="1447800" cy="152400"/>
          </a:xfrm>
          <a:prstGeom prst="rightArrow">
            <a:avLst/>
          </a:prstGeom>
          <a:ln>
            <a:solidFill>
              <a:srgbClr val="F07F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1143000" y="5936856"/>
            <a:ext cx="1447800" cy="152401"/>
          </a:xfrm>
          <a:prstGeom prst="rightArrow">
            <a:avLst/>
          </a:prstGeom>
          <a:ln>
            <a:solidFill>
              <a:srgbClr val="F07F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2">
      <a:majorFont>
        <a:latin typeface="Copperplate Gothic Bold"/>
        <a:ea typeface=""/>
        <a:cs typeface=""/>
      </a:majorFont>
      <a:minorFont>
        <a:latin typeface="Arial Narrow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2B04DACE6A3F49A4168957E17E6B24" ma:contentTypeVersion="0" ma:contentTypeDescription="Create a new document." ma:contentTypeScope="" ma:versionID="e20d4ec29f1c0cfdf6bb83a9677ba7a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0D19F8-A914-412F-8BFA-E28B09BA41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555B41-391F-4A39-81C2-DAAAB605C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92D29BE-BE94-4D5A-8032-4AF9FCA5B8DD}">
  <ds:schemaRefs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Thermal</Template>
  <TotalTime>1360</TotalTime>
  <Words>609</Words>
  <Application>Microsoft Office PowerPoint</Application>
  <PresentationFormat>On-screen Show (4:3)</PresentationFormat>
  <Paragraphs>139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Clarity</vt:lpstr>
      <vt:lpstr>Custom Design</vt:lpstr>
      <vt:lpstr>Procurement in  World Bank Investment Operations:  Status of the Reform</vt:lpstr>
      <vt:lpstr>Challenges of WB Procurement</vt:lpstr>
      <vt:lpstr>Background </vt:lpstr>
      <vt:lpstr>Phase I Paper incorporated extensive Stakeholder Feedback</vt:lpstr>
      <vt:lpstr>Phase I Paper incorporated extensive Stakeholder Feedback</vt:lpstr>
      <vt:lpstr>The span of the Procurement System - Future</vt:lpstr>
      <vt:lpstr>Refocusing/Repositioning Procurement</vt:lpstr>
      <vt:lpstr>Resourcing model</vt:lpstr>
      <vt:lpstr>Delivering this reform</vt:lpstr>
      <vt:lpstr>Procurement Policy Reform and Guidelines</vt:lpstr>
      <vt:lpstr>Questions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R. Delgadillo</dc:creator>
  <cp:lastModifiedBy>Nikolai Sviedrys</cp:lastModifiedBy>
  <cp:revision>71</cp:revision>
  <cp:lastPrinted>2014-03-19T19:59:39Z</cp:lastPrinted>
  <dcterms:created xsi:type="dcterms:W3CDTF">2013-05-20T15:22:29Z</dcterms:created>
  <dcterms:modified xsi:type="dcterms:W3CDTF">2014-03-20T13:16:40Z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0x0101007E2B04DACE6A3F49A4168957E17E6B24</vt:lpwstr>
  </property>
</Properties>
</file>