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85" r:id="rId4"/>
    <p:sldId id="267" r:id="rId5"/>
    <p:sldId id="270" r:id="rId6"/>
    <p:sldId id="274" r:id="rId7"/>
    <p:sldId id="275" r:id="rId8"/>
    <p:sldId id="296" r:id="rId9"/>
    <p:sldId id="269" r:id="rId10"/>
    <p:sldId id="286" r:id="rId11"/>
    <p:sldId id="287" r:id="rId12"/>
    <p:sldId id="288" r:id="rId13"/>
    <p:sldId id="297" r:id="rId14"/>
    <p:sldId id="276" r:id="rId15"/>
    <p:sldId id="295" r:id="rId16"/>
    <p:sldId id="277" r:id="rId17"/>
    <p:sldId id="292" r:id="rId18"/>
    <p:sldId id="278" r:id="rId19"/>
    <p:sldId id="294" r:id="rId20"/>
    <p:sldId id="293" r:id="rId21"/>
    <p:sldId id="290" r:id="rId22"/>
    <p:sldId id="291" r:id="rId23"/>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48" y="112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D181B25C-A2CF-4B20-98AE-BF44084162E0}" type="datetimeFigureOut">
              <a:rPr lang="en-US" smtClean="0"/>
              <a:pPr/>
              <a:t>3/26/2014</a:t>
            </a:fld>
            <a:endParaRPr lang="en-US"/>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A855AD75-6513-4944-95C8-0ACCDB521301}" type="slidenum">
              <a:rPr lang="en-US" smtClean="0"/>
              <a:pPr/>
              <a:t>‹#›</a:t>
            </a:fld>
            <a:endParaRPr lang="en-US"/>
          </a:p>
        </p:txBody>
      </p:sp>
    </p:spTree>
    <p:extLst>
      <p:ext uri="{BB962C8B-B14F-4D97-AF65-F5344CB8AC3E}">
        <p14:creationId xmlns:p14="http://schemas.microsoft.com/office/powerpoint/2010/main" val="567461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82BDE6B-6F11-4D80-A5B6-286F73B0CE4D}" type="datetimeFigureOut">
              <a:rPr lang="en-US" smtClean="0"/>
              <a:pPr/>
              <a:t>3/26/2014</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692F8756-00A2-4AC4-A6B1-1F7D09D88F22}" type="slidenum">
              <a:rPr lang="en-US" smtClean="0"/>
              <a:pPr/>
              <a:t>‹#›</a:t>
            </a:fld>
            <a:endParaRPr lang="en-US"/>
          </a:p>
        </p:txBody>
      </p:sp>
    </p:spTree>
    <p:extLst>
      <p:ext uri="{BB962C8B-B14F-4D97-AF65-F5344CB8AC3E}">
        <p14:creationId xmlns:p14="http://schemas.microsoft.com/office/powerpoint/2010/main" val="1565681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20AECB9-7739-4CEF-8D36-661C430FEAFA}" type="slidenum">
              <a:rPr lang="en-GB"/>
              <a:pPr/>
              <a:t>21</a:t>
            </a:fld>
            <a:endParaRPr lang="en-GB"/>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4572000"/>
            <a:ext cx="6400800" cy="12192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CAE963D-2FC4-4964-BA2E-89363B74EC2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5BA7-A561-4EF0-89A3-9695F87E5097}" type="slidenum">
              <a:rPr lang="en-US" smtClean="0"/>
              <a:pPr/>
              <a:t>‹#›</a:t>
            </a:fld>
            <a:endParaRPr lang="en-US"/>
          </a:p>
        </p:txBody>
      </p:sp>
      <p:pic>
        <p:nvPicPr>
          <p:cNvPr id="1027" name="Picture 3" descr="C:\Documents and Settings\user\Desktop\seminar-nepal\istockphoto_8802118-bhutan-flag.jpg"/>
          <p:cNvPicPr>
            <a:picLocks noChangeAspect="1" noChangeArrowheads="1"/>
          </p:cNvPicPr>
          <p:nvPr userDrawn="1"/>
        </p:nvPicPr>
        <p:blipFill>
          <a:blip r:embed="rId2" cstate="print"/>
          <a:srcRect/>
          <a:stretch>
            <a:fillRect/>
          </a:stretch>
        </p:blipFill>
        <p:spPr bwMode="auto">
          <a:xfrm>
            <a:off x="-1" y="0"/>
            <a:ext cx="3234070" cy="2286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E963D-2FC4-4964-BA2E-89363B74EC2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E963D-2FC4-4964-BA2E-89363B74EC2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pic>
        <p:nvPicPr>
          <p:cNvPr id="2050" name="Picture 2" descr="C:\Documents and Settings\user\Desktop\seminar-nepal\istockphoto_8802118-bhutan-flag.jpg"/>
          <p:cNvPicPr>
            <a:picLocks noChangeAspect="1" noChangeArrowheads="1"/>
          </p:cNvPicPr>
          <p:nvPr userDrawn="1"/>
        </p:nvPicPr>
        <p:blipFill>
          <a:blip r:embed="rId2" cstate="print"/>
          <a:srcRect/>
          <a:stretch>
            <a:fillRect/>
          </a:stretch>
        </p:blipFill>
        <p:spPr bwMode="auto">
          <a:xfrm>
            <a:off x="0" y="0"/>
            <a:ext cx="1219200" cy="86179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E963D-2FC4-4964-BA2E-89363B74EC2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E963D-2FC4-4964-BA2E-89363B74EC26}"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E963D-2FC4-4964-BA2E-89363B74EC26}" type="datetimeFigureOut">
              <a:rPr lang="en-US" smtClean="0"/>
              <a:pPr/>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E963D-2FC4-4964-BA2E-89363B74EC26}" type="datetimeFigureOut">
              <a:rPr lang="en-US" smtClean="0"/>
              <a:pPr/>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E963D-2FC4-4964-BA2E-89363B74EC26}"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E963D-2FC4-4964-BA2E-89363B74EC26}"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5BA7-A561-4EF0-89A3-9695F87E50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E963D-2FC4-4964-BA2E-89363B74EC26}" type="datetimeFigureOut">
              <a:rPr lang="en-US" smtClean="0"/>
              <a:pPr/>
              <a:t>3/26/2014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35BA7-A561-4EF0-89A3-9695F87E50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rim.edu.b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ppd.gov.b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6.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Verdana" pitchFamily="34" charset="0"/>
              </a:rPr>
              <a:t>Country Presentation</a:t>
            </a:r>
            <a:br>
              <a:rPr lang="en-US" dirty="0" smtClean="0">
                <a:latin typeface="Verdana" pitchFamily="34" charset="0"/>
              </a:rPr>
            </a:br>
            <a:r>
              <a:rPr lang="en-US" dirty="0" smtClean="0">
                <a:latin typeface="Verdana" pitchFamily="34" charset="0"/>
              </a:rPr>
              <a:t>Bhutan	</a:t>
            </a:r>
            <a:endParaRPr lang="en-US" dirty="0">
              <a:latin typeface="Verdana" pitchFamily="34" charset="0"/>
            </a:endParaRPr>
          </a:p>
        </p:txBody>
      </p:sp>
      <p:sp>
        <p:nvSpPr>
          <p:cNvPr id="3" name="Subtitle 2"/>
          <p:cNvSpPr>
            <a:spLocks noGrp="1"/>
          </p:cNvSpPr>
          <p:nvPr>
            <p:ph type="subTitle" idx="1"/>
          </p:nvPr>
        </p:nvSpPr>
        <p:spPr/>
        <p:txBody>
          <a:bodyPr/>
          <a:lstStyle/>
          <a:p>
            <a:r>
              <a:rPr lang="en-US" dirty="0" smtClean="0">
                <a:latin typeface="Verdana" pitchFamily="34" charset="0"/>
              </a:rPr>
              <a:t>March 2014</a:t>
            </a:r>
            <a:endParaRPr lang="en-US" dirty="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cs typeface="Arial" pitchFamily="34" charset="0"/>
              </a:rPr>
              <a:t>Capacity Building </a:t>
            </a:r>
            <a:endParaRPr lang="en-US" dirty="0">
              <a:cs typeface="Arial" pitchFamily="34" charset="0"/>
            </a:endParaRPr>
          </a:p>
        </p:txBody>
      </p:sp>
      <p:sp>
        <p:nvSpPr>
          <p:cNvPr id="3" name="Content Placeholder 2"/>
          <p:cNvSpPr>
            <a:spLocks noGrp="1"/>
          </p:cNvSpPr>
          <p:nvPr>
            <p:ph idx="1"/>
          </p:nvPr>
        </p:nvSpPr>
        <p:spPr>
          <a:xfrm>
            <a:off x="457200" y="1447800"/>
            <a:ext cx="8229600" cy="4953000"/>
          </a:xfrm>
        </p:spPr>
        <p:txBody>
          <a:bodyPr>
            <a:normAutofit fontScale="62500" lnSpcReduction="20000"/>
          </a:bodyPr>
          <a:lstStyle/>
          <a:p>
            <a:pPr>
              <a:lnSpc>
                <a:spcPct val="150000"/>
              </a:lnSpc>
              <a:buNone/>
            </a:pPr>
            <a:r>
              <a:rPr lang="en-US" sz="3600" dirty="0" smtClean="0">
                <a:cs typeface="Arial" charset="0"/>
              </a:rPr>
              <a:t>The ICBPP has three objectives:</a:t>
            </a:r>
          </a:p>
          <a:p>
            <a:pPr>
              <a:lnSpc>
                <a:spcPct val="150000"/>
              </a:lnSpc>
              <a:buNone/>
            </a:pPr>
            <a:endParaRPr lang="en-US" sz="1200" dirty="0" smtClean="0">
              <a:cs typeface="Arial" charset="0"/>
            </a:endParaRPr>
          </a:p>
          <a:p>
            <a:pPr>
              <a:lnSpc>
                <a:spcPct val="150000"/>
              </a:lnSpc>
              <a:buFont typeface="Wingdings" pitchFamily="2" charset="2"/>
              <a:buChar char="Ø"/>
            </a:pPr>
            <a:r>
              <a:rPr lang="en-US" dirty="0" smtClean="0">
                <a:cs typeface="Arial" charset="0"/>
              </a:rPr>
              <a:t>To establish and embed procurement benchmarks and standards which are based on international good practice</a:t>
            </a:r>
          </a:p>
          <a:p>
            <a:pPr>
              <a:lnSpc>
                <a:spcPct val="150000"/>
              </a:lnSpc>
              <a:buFont typeface="Wingdings" pitchFamily="2" charset="2"/>
              <a:buChar char="Ø"/>
            </a:pPr>
            <a:endParaRPr lang="en-US" sz="1050" dirty="0" smtClean="0">
              <a:cs typeface="Arial" charset="0"/>
            </a:endParaRPr>
          </a:p>
          <a:p>
            <a:pPr>
              <a:lnSpc>
                <a:spcPct val="150000"/>
              </a:lnSpc>
              <a:buFont typeface="Wingdings" pitchFamily="2" charset="2"/>
              <a:buChar char="Ø"/>
            </a:pPr>
            <a:r>
              <a:rPr lang="en-US" dirty="0" smtClean="0">
                <a:cs typeface="Arial" charset="0"/>
              </a:rPr>
              <a:t>To establish and professionalize a procurement community through a national people development strategy</a:t>
            </a:r>
          </a:p>
          <a:p>
            <a:pPr>
              <a:lnSpc>
                <a:spcPct val="150000"/>
              </a:lnSpc>
              <a:buFont typeface="Wingdings" pitchFamily="2" charset="2"/>
              <a:buChar char="Ø"/>
            </a:pPr>
            <a:endParaRPr lang="en-US" sz="1050" dirty="0" smtClean="0">
              <a:cs typeface="Arial" charset="0"/>
            </a:endParaRPr>
          </a:p>
          <a:p>
            <a:pPr>
              <a:lnSpc>
                <a:spcPct val="150000"/>
              </a:lnSpc>
              <a:buFont typeface="Wingdings" pitchFamily="2" charset="2"/>
              <a:buChar char="Ø"/>
            </a:pPr>
            <a:r>
              <a:rPr lang="en-US" dirty="0" smtClean="0">
                <a:cs typeface="Arial" charset="0"/>
              </a:rPr>
              <a:t>To strengthen and support the wider roll out of procurement practices, in order to create a ‘Body’ of procurement knowledge for the Kingdom</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cs typeface="Arial" pitchFamily="34" charset="0"/>
              </a:rPr>
              <a:t>Capacity Building </a:t>
            </a:r>
            <a:endParaRPr lang="en-US" dirty="0"/>
          </a:p>
        </p:txBody>
      </p:sp>
      <p:sp>
        <p:nvSpPr>
          <p:cNvPr id="3" name="Content Placeholder 2"/>
          <p:cNvSpPr>
            <a:spLocks noGrp="1"/>
          </p:cNvSpPr>
          <p:nvPr>
            <p:ph idx="1"/>
          </p:nvPr>
        </p:nvSpPr>
        <p:spPr>
          <a:xfrm>
            <a:off x="457200" y="1143000"/>
            <a:ext cx="8229600" cy="5715000"/>
          </a:xfrm>
        </p:spPr>
        <p:txBody>
          <a:bodyPr>
            <a:normAutofit lnSpcReduction="10000"/>
          </a:bodyPr>
          <a:lstStyle/>
          <a:p>
            <a:pPr>
              <a:lnSpc>
                <a:spcPct val="150000"/>
              </a:lnSpc>
              <a:buNone/>
            </a:pPr>
            <a:r>
              <a:rPr lang="en-US" sz="2400" dirty="0" smtClean="0">
                <a:cs typeface="Arial" charset="0"/>
              </a:rPr>
              <a:t>Stakeholder involve:</a:t>
            </a:r>
            <a:r>
              <a:rPr lang="en-US" sz="2000" dirty="0" smtClean="0">
                <a:cs typeface="Arial" charset="0"/>
              </a:rPr>
              <a:t> </a:t>
            </a:r>
          </a:p>
          <a:p>
            <a:pPr>
              <a:lnSpc>
                <a:spcPct val="150000"/>
              </a:lnSpc>
              <a:buNone/>
            </a:pPr>
            <a:endParaRPr lang="en-US" sz="400" dirty="0" smtClean="0">
              <a:cs typeface="Arial" charset="0"/>
            </a:endParaRPr>
          </a:p>
          <a:p>
            <a:pPr>
              <a:lnSpc>
                <a:spcPct val="150000"/>
              </a:lnSpc>
              <a:buFont typeface="Wingdings" pitchFamily="2" charset="2"/>
              <a:buChar char="Ø"/>
            </a:pPr>
            <a:r>
              <a:rPr lang="en-US" sz="2000" dirty="0" smtClean="0">
                <a:cs typeface="Arial" charset="0"/>
              </a:rPr>
              <a:t>Strategic approach to capacity building on a sustainable level.</a:t>
            </a:r>
          </a:p>
          <a:p>
            <a:pPr lvl="1">
              <a:lnSpc>
                <a:spcPct val="150000"/>
              </a:lnSpc>
            </a:pPr>
            <a:r>
              <a:rPr lang="en-US" sz="1800" dirty="0" smtClean="0">
                <a:cs typeface="Arial" charset="0"/>
              </a:rPr>
              <a:t>To assist in professionalization of the procurement cadre (Royal Civil Service Commission)</a:t>
            </a:r>
          </a:p>
          <a:p>
            <a:pPr lvl="1">
              <a:lnSpc>
                <a:spcPct val="150000"/>
              </a:lnSpc>
            </a:pPr>
            <a:r>
              <a:rPr lang="en-US" sz="1800" dirty="0" smtClean="0">
                <a:cs typeface="Arial" charset="0"/>
              </a:rPr>
              <a:t>To build institutional capacity to provide procurement training (</a:t>
            </a:r>
            <a:r>
              <a:rPr lang="en-US" sz="1800" dirty="0" smtClean="0">
                <a:cs typeface="Arial" charset="0"/>
                <a:hlinkClick r:id="rId2"/>
              </a:rPr>
              <a:t>Royal Institute of Management </a:t>
            </a:r>
            <a:r>
              <a:rPr lang="en-US" sz="1800" dirty="0" smtClean="0">
                <a:cs typeface="Arial" charset="0"/>
              </a:rPr>
              <a:t>and Royal University of Bhutan)</a:t>
            </a:r>
          </a:p>
          <a:p>
            <a:pPr lvl="1">
              <a:lnSpc>
                <a:spcPct val="150000"/>
              </a:lnSpc>
            </a:pPr>
            <a:r>
              <a:rPr lang="en-US" sz="1800" dirty="0" smtClean="0">
                <a:cs typeface="Arial" charset="0"/>
              </a:rPr>
              <a:t>To design and deliver training to stakeholders</a:t>
            </a:r>
          </a:p>
          <a:p>
            <a:pPr lvl="1">
              <a:lnSpc>
                <a:spcPct val="150000"/>
              </a:lnSpc>
            </a:pPr>
            <a:endParaRPr lang="en-US" sz="400" dirty="0" smtClean="0">
              <a:cs typeface="Arial" charset="0"/>
            </a:endParaRPr>
          </a:p>
          <a:p>
            <a:pPr>
              <a:lnSpc>
                <a:spcPct val="150000"/>
              </a:lnSpc>
              <a:buFont typeface="Wingdings" pitchFamily="2" charset="2"/>
              <a:buChar char="Ø"/>
            </a:pPr>
            <a:r>
              <a:rPr lang="en-US" sz="2000" dirty="0" smtClean="0">
                <a:cs typeface="Arial" charset="0"/>
              </a:rPr>
              <a:t>The overarching goal is to create an institutional set up for certified procurement training on a sustainable level in Bhutan for all levels of required certification.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Verdana" pitchFamily="34" charset="0"/>
                <a:cs typeface="Arial" pitchFamily="34" charset="0"/>
              </a:rPr>
              <a:t>Capacity Building </a:t>
            </a:r>
            <a:endParaRPr lang="en-US" dirty="0">
              <a:latin typeface="Verdana" pitchFamily="34" charset="0"/>
            </a:endParaRPr>
          </a:p>
        </p:txBody>
      </p:sp>
      <p:sp>
        <p:nvSpPr>
          <p:cNvPr id="3" name="Content Placeholder 2"/>
          <p:cNvSpPr>
            <a:spLocks noGrp="1"/>
          </p:cNvSpPr>
          <p:nvPr>
            <p:ph idx="1"/>
          </p:nvPr>
        </p:nvSpPr>
        <p:spPr>
          <a:xfrm>
            <a:off x="457200" y="1066800"/>
            <a:ext cx="8229600" cy="5410199"/>
          </a:xfrm>
        </p:spPr>
        <p:txBody>
          <a:bodyPr>
            <a:normAutofit fontScale="77500" lnSpcReduction="20000"/>
          </a:bodyPr>
          <a:lstStyle/>
          <a:p>
            <a:pPr>
              <a:lnSpc>
                <a:spcPct val="150000"/>
              </a:lnSpc>
              <a:buNone/>
            </a:pPr>
            <a:r>
              <a:rPr lang="en-US" sz="3600" dirty="0" smtClean="0">
                <a:latin typeface="Verdana" pitchFamily="34" charset="0"/>
                <a:cs typeface="Arial" charset="0"/>
              </a:rPr>
              <a:t>Outcomes of ICBPP:</a:t>
            </a:r>
          </a:p>
          <a:p>
            <a:pPr>
              <a:lnSpc>
                <a:spcPct val="150000"/>
              </a:lnSpc>
              <a:buNone/>
            </a:pPr>
            <a:endParaRPr lang="en-US" sz="700" dirty="0" smtClean="0">
              <a:latin typeface="Verdana" pitchFamily="34" charset="0"/>
              <a:cs typeface="Arial" charset="0"/>
            </a:endParaRPr>
          </a:p>
          <a:p>
            <a:pPr>
              <a:lnSpc>
                <a:spcPct val="150000"/>
              </a:lnSpc>
              <a:buFont typeface="Wingdings" pitchFamily="2" charset="2"/>
              <a:buChar char="Ø"/>
            </a:pPr>
            <a:r>
              <a:rPr lang="en-US" dirty="0" smtClean="0">
                <a:latin typeface="Verdana" pitchFamily="34" charset="0"/>
                <a:cs typeface="Arial" charset="0"/>
              </a:rPr>
              <a:t> Procurement Qualification and competency framework developed </a:t>
            </a:r>
          </a:p>
          <a:p>
            <a:pPr>
              <a:lnSpc>
                <a:spcPct val="150000"/>
              </a:lnSpc>
              <a:buFont typeface="Wingdings" pitchFamily="2" charset="2"/>
              <a:buChar char="Ø"/>
            </a:pPr>
            <a:r>
              <a:rPr lang="en-US" dirty="0" smtClean="0">
                <a:latin typeface="Verdana" pitchFamily="34" charset="0"/>
                <a:cs typeface="Arial" charset="0"/>
              </a:rPr>
              <a:t>Procurement module included in PGDFM course for pre-service candidates from 2012</a:t>
            </a:r>
          </a:p>
          <a:p>
            <a:pPr>
              <a:lnSpc>
                <a:spcPct val="150000"/>
              </a:lnSpc>
              <a:buFont typeface="Wingdings" pitchFamily="2" charset="2"/>
              <a:buChar char="Ø"/>
            </a:pPr>
            <a:r>
              <a:rPr lang="en-US" dirty="0" smtClean="0">
                <a:latin typeface="Verdana" pitchFamily="34" charset="0"/>
                <a:cs typeface="Arial" charset="0"/>
              </a:rPr>
              <a:t>Royal Institute of Management (RIM) as CIPS examination center</a:t>
            </a:r>
          </a:p>
          <a:p>
            <a:pPr>
              <a:lnSpc>
                <a:spcPct val="150000"/>
              </a:lnSpc>
              <a:buFont typeface="Wingdings" pitchFamily="2" charset="2"/>
              <a:buChar char="Ø"/>
            </a:pPr>
            <a:r>
              <a:rPr lang="en-US" dirty="0" smtClean="0">
                <a:latin typeface="Verdana" pitchFamily="34" charset="0"/>
                <a:cs typeface="Arial" charset="0"/>
              </a:rPr>
              <a:t>One RIM, one RUB and two PPPD staffs fast track to MCIPS qualification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Competent staff do not remain competent forever.</a:t>
            </a:r>
          </a:p>
          <a:p>
            <a:r>
              <a:rPr lang="en-US" dirty="0" smtClean="0"/>
              <a:t>Skills deteriorate and becomes obsolete overtime. </a:t>
            </a:r>
          </a:p>
          <a:p>
            <a:r>
              <a:rPr lang="en-US" dirty="0" smtClean="0"/>
              <a:t>Very competent leader with strong procurement knowledge is desired in public agency.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Procurement Grievance Mechanism (PGM)</a:t>
            </a:r>
            <a:endParaRPr lang="en-US" dirty="0"/>
          </a:p>
        </p:txBody>
      </p:sp>
      <p:sp>
        <p:nvSpPr>
          <p:cNvPr id="3" name="Content Placeholder 2"/>
          <p:cNvSpPr>
            <a:spLocks noGrp="1"/>
          </p:cNvSpPr>
          <p:nvPr>
            <p:ph idx="1"/>
          </p:nvPr>
        </p:nvSpPr>
        <p:spPr>
          <a:xfrm>
            <a:off x="533400" y="1600200"/>
            <a:ext cx="8153400" cy="5486400"/>
          </a:xfrm>
        </p:spPr>
        <p:txBody>
          <a:bodyPr>
            <a:normAutofit/>
          </a:bodyPr>
          <a:lstStyle/>
          <a:p>
            <a:pPr lvl="1" algn="just">
              <a:lnSpc>
                <a:spcPct val="150000"/>
              </a:lnSpc>
              <a:buFont typeface="Wingdings" pitchFamily="2" charset="2"/>
              <a:buChar char="§"/>
            </a:pPr>
            <a:r>
              <a:rPr lang="en-GB" sz="3200" dirty="0" smtClean="0">
                <a:cs typeface="Arial" charset="0"/>
              </a:rPr>
              <a:t>Independent Review Body (IRB) established to address any grievances of supplier, contractor or service providers.</a:t>
            </a:r>
          </a:p>
          <a:p>
            <a:pPr lvl="1" algn="just">
              <a:lnSpc>
                <a:spcPct val="150000"/>
              </a:lnSpc>
              <a:buFont typeface="Wingdings" pitchFamily="2" charset="2"/>
              <a:buChar char="§"/>
            </a:pPr>
            <a:r>
              <a:rPr lang="en-US" sz="3200" dirty="0" smtClean="0">
                <a:cs typeface="Arial" charset="0"/>
              </a:rPr>
              <a:t>Detail working procedures laid down in the IRB.</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Debarment Rule (2013)</a:t>
            </a:r>
            <a:endParaRPr lang="en-US" dirty="0"/>
          </a:p>
        </p:txBody>
      </p:sp>
      <p:sp>
        <p:nvSpPr>
          <p:cNvPr id="3" name="Content Placeholder 2"/>
          <p:cNvSpPr>
            <a:spLocks noGrp="1"/>
          </p:cNvSpPr>
          <p:nvPr>
            <p:ph idx="1"/>
          </p:nvPr>
        </p:nvSpPr>
        <p:spPr/>
        <p:txBody>
          <a:bodyPr/>
          <a:lstStyle/>
          <a:p>
            <a:r>
              <a:rPr lang="en-US" dirty="0" smtClean="0"/>
              <a:t>Came into force in 2013,</a:t>
            </a:r>
          </a:p>
          <a:p>
            <a:r>
              <a:rPr lang="en-US" dirty="0" smtClean="0"/>
              <a:t>PPPD as Secretariat to the Debarment Committee,</a:t>
            </a:r>
          </a:p>
          <a:p>
            <a:r>
              <a:rPr lang="en-US" dirty="0" smtClean="0"/>
              <a:t>Seven Members all director level and above,</a:t>
            </a:r>
          </a:p>
          <a:p>
            <a:r>
              <a:rPr lang="en-US" dirty="0" smtClean="0"/>
              <a:t>One year to five years debarment,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Electronic Government Procurement (</a:t>
            </a:r>
            <a:r>
              <a:rPr lang="en-US" dirty="0" err="1" smtClean="0"/>
              <a:t>eGP</a:t>
            </a:r>
            <a:r>
              <a:rPr lang="en-US" dirty="0" smtClean="0"/>
              <a:t>)</a:t>
            </a:r>
            <a:endParaRPr lang="en-US" dirty="0"/>
          </a:p>
        </p:txBody>
      </p:sp>
      <p:sp>
        <p:nvSpPr>
          <p:cNvPr id="3" name="Content Placeholder 2"/>
          <p:cNvSpPr>
            <a:spLocks noGrp="1"/>
          </p:cNvSpPr>
          <p:nvPr>
            <p:ph idx="1"/>
          </p:nvPr>
        </p:nvSpPr>
        <p:spPr/>
        <p:txBody>
          <a:bodyPr/>
          <a:lstStyle/>
          <a:p>
            <a:pPr>
              <a:buNone/>
            </a:pPr>
            <a:endParaRPr lang="en-US" dirty="0" smtClean="0"/>
          </a:p>
          <a:p>
            <a:pPr>
              <a:buFont typeface="Wingdings" pitchFamily="2" charset="2"/>
              <a:buChar char="Ø"/>
            </a:pPr>
            <a:endParaRPr lang="en-US" dirty="0" smtClean="0"/>
          </a:p>
          <a:p>
            <a:pPr>
              <a:buFont typeface="Wingdings" pitchFamily="2" charset="2"/>
              <a:buChar char="Ø"/>
            </a:pPr>
            <a:r>
              <a:rPr lang="en-US" dirty="0" smtClean="0"/>
              <a:t>Designed a website for PPPD (</a:t>
            </a:r>
            <a:r>
              <a:rPr lang="en-US" dirty="0" smtClean="0">
                <a:hlinkClick r:id="rId2"/>
              </a:rPr>
              <a:t>www.pppd.gov.bt</a:t>
            </a:r>
            <a:r>
              <a:rPr lang="en-US" dirty="0" smtClean="0"/>
              <a:t>), which acts as common place for advertisement,</a:t>
            </a:r>
          </a:p>
          <a:p>
            <a:pPr>
              <a:buFont typeface="Wingdings" pitchFamily="2" charset="2"/>
              <a:buChar char="Ø"/>
            </a:pPr>
            <a:r>
              <a:rPr lang="en-US" dirty="0" smtClean="0"/>
              <a:t>First phase of e-GP completed which includes basic data capturing of bidders and contractors,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sz="4800" dirty="0" smtClean="0"/>
              <a:t>Other Government Initiations to Streamline Procurement</a:t>
            </a:r>
            <a:endParaRPr lang="en-US"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Other Government Initiations to Streamline Procurement</a:t>
            </a:r>
            <a:endParaRPr lang="en-US" dirty="0"/>
          </a:p>
        </p:txBody>
      </p:sp>
      <p:sp>
        <p:nvSpPr>
          <p:cNvPr id="3" name="Content Placeholder 2"/>
          <p:cNvSpPr>
            <a:spLocks noGrp="1"/>
          </p:cNvSpPr>
          <p:nvPr>
            <p:ph idx="1"/>
          </p:nvPr>
        </p:nvSpPr>
        <p:spPr>
          <a:xfrm>
            <a:off x="533400" y="2971800"/>
            <a:ext cx="8229600" cy="3154363"/>
          </a:xfrm>
        </p:spPr>
        <p:txBody>
          <a:bodyPr/>
          <a:lstStyle/>
          <a:p>
            <a:pPr algn="just">
              <a:buFont typeface="Wingdings" pitchFamily="2" charset="2"/>
              <a:buChar char="Ø"/>
            </a:pPr>
            <a:r>
              <a:rPr lang="en-US" dirty="0" smtClean="0"/>
              <a:t>Government Procurement and Property Management (GPPM) Established under the Department of National Properties on 14</a:t>
            </a:r>
            <a:r>
              <a:rPr lang="en-US" baseline="30000" dirty="0" smtClean="0"/>
              <a:t>th</a:t>
            </a:r>
            <a:r>
              <a:rPr lang="en-US" dirty="0" smtClean="0"/>
              <a:t> April, 2011</a:t>
            </a:r>
          </a:p>
          <a:p>
            <a:pPr algn="just">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rPr>
              <a:t>GPPM</a:t>
            </a:r>
            <a:endParaRPr lang="en-US" dirty="0">
              <a:latin typeface="Verdana" pitchFamily="34" charset="0"/>
            </a:endParaRPr>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latin typeface="Verdana" pitchFamily="34" charset="0"/>
              </a:rPr>
              <a:t>The division, among others, conduct research in procurement of the government, explore ways to introduce more efficient procurement methods and where necessary standardize goods/services</a:t>
            </a:r>
          </a:p>
          <a:p>
            <a:pPr>
              <a:buNone/>
            </a:pPr>
            <a:endParaRPr lang="en-US" dirty="0" smtClean="0">
              <a:latin typeface="Verdana" pitchFamily="34" charset="0"/>
            </a:endParaRPr>
          </a:p>
          <a:p>
            <a:pPr>
              <a:buFont typeface="Wingdings" pitchFamily="2" charset="2"/>
              <a:buChar char="Ø"/>
            </a:pPr>
            <a:r>
              <a:rPr lang="en-US" dirty="0" smtClean="0">
                <a:latin typeface="Verdana" pitchFamily="34" charset="0"/>
              </a:rPr>
              <a:t>Also undertake central procurement of widely used goods, either by itself or through other specialized agencies of the government, and wherever relevant, procure directly from the manufacturer</a:t>
            </a:r>
            <a:endParaRPr lang="en-US"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rot="10800000" flipV="1">
            <a:off x="1600200" y="4724400"/>
            <a:ext cx="2438400" cy="762000"/>
          </a:xfrm>
          <a:prstGeom prst="straightConnector1">
            <a:avLst/>
          </a:prstGeom>
          <a:ln w="38100" cmpd="sng">
            <a:solidFill>
              <a:schemeClr val="accent2">
                <a:shade val="95000"/>
                <a:satMod val="105000"/>
              </a:schemeClr>
            </a:solidFill>
            <a:headEnd type="triangle" w="lg" len="lg"/>
            <a:tailEnd type="none" w="lg" len="lg"/>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2971800" y="0"/>
            <a:ext cx="2938625" cy="1015663"/>
          </a:xfrm>
          <a:prstGeom prst="rect">
            <a:avLst/>
          </a:prstGeom>
          <a:noFill/>
        </p:spPr>
        <p:txBody>
          <a:bodyPr wrap="none" rtlCol="0">
            <a:spAutoFit/>
          </a:bodyPr>
          <a:lstStyle/>
          <a:p>
            <a:r>
              <a:rPr lang="en-US" sz="6000" dirty="0" smtClean="0">
                <a:latin typeface="Verdana" pitchFamily="34" charset="0"/>
              </a:rPr>
              <a:t>Bhutan</a:t>
            </a:r>
            <a:endParaRPr lang="en-US" sz="6000" dirty="0">
              <a:latin typeface="Verdana" pitchFamily="34" charset="0"/>
            </a:endParaRPr>
          </a:p>
        </p:txBody>
      </p:sp>
      <p:pic>
        <p:nvPicPr>
          <p:cNvPr id="10" name="Content Placeholder 9" descr="bhutan-map-medium-small.jpg"/>
          <p:cNvPicPr>
            <a:picLocks noGrp="1" noChangeAspect="1"/>
          </p:cNvPicPr>
          <p:nvPr>
            <p:ph idx="1"/>
          </p:nvPr>
        </p:nvPicPr>
        <p:blipFill>
          <a:blip r:embed="rId2"/>
          <a:stretch>
            <a:fillRect/>
          </a:stretch>
        </p:blipFill>
        <p:spPr>
          <a:xfrm>
            <a:off x="990600" y="1143000"/>
            <a:ext cx="7315200" cy="5190113"/>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rPr>
              <a:t>GPPM</a:t>
            </a:r>
            <a:endParaRPr lang="en-US" dirty="0">
              <a:latin typeface="Verdana" pitchFamily="34" charset="0"/>
            </a:endParaRPr>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latin typeface="Verdana" pitchFamily="34" charset="0"/>
              </a:rPr>
              <a:t>Major construction materials – cement, steel and bitumen already enforced,</a:t>
            </a:r>
          </a:p>
          <a:p>
            <a:pPr algn="just">
              <a:buNone/>
            </a:pPr>
            <a:endParaRPr lang="en-US" dirty="0" smtClean="0">
              <a:latin typeface="Verdana" pitchFamily="34" charset="0"/>
            </a:endParaRPr>
          </a:p>
          <a:p>
            <a:pPr algn="just">
              <a:buFont typeface="Wingdings" pitchFamily="2" charset="2"/>
              <a:buChar char="Ø"/>
            </a:pPr>
            <a:r>
              <a:rPr lang="en-US" dirty="0" smtClean="0">
                <a:latin typeface="Verdana" pitchFamily="34" charset="0"/>
              </a:rPr>
              <a:t>Widely used office equipments and office supplies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21489" y="234864"/>
            <a:ext cx="8794113" cy="589587"/>
          </a:xfrm>
        </p:spPr>
        <p:txBody>
          <a:bodyPr>
            <a:normAutofit fontScale="90000"/>
          </a:bodyPr>
          <a:lstStyle/>
          <a:p>
            <a:r>
              <a:rPr lang="en-US" dirty="0" smtClean="0"/>
              <a:t>Standardization </a:t>
            </a:r>
            <a:r>
              <a:rPr lang="en-US" dirty="0" err="1" smtClean="0"/>
              <a:t>vs</a:t>
            </a:r>
            <a:r>
              <a:rPr lang="en-US" dirty="0" smtClean="0"/>
              <a:t> Savings</a:t>
            </a:r>
            <a:endParaRPr lang="en-US" dirty="0"/>
          </a:p>
        </p:txBody>
      </p:sp>
      <p:sp>
        <p:nvSpPr>
          <p:cNvPr id="156676" name="Freeform 4"/>
          <p:cNvSpPr>
            <a:spLocks/>
          </p:cNvSpPr>
          <p:nvPr/>
        </p:nvSpPr>
        <p:spPr bwMode="auto">
          <a:xfrm>
            <a:off x="758086" y="970228"/>
            <a:ext cx="7869185" cy="4716697"/>
          </a:xfrm>
          <a:custGeom>
            <a:avLst/>
            <a:gdLst/>
            <a:ahLst/>
            <a:cxnLst>
              <a:cxn ang="0">
                <a:pos x="0" y="0"/>
              </a:cxn>
              <a:cxn ang="0">
                <a:pos x="0" y="2168"/>
              </a:cxn>
              <a:cxn ang="0">
                <a:pos x="4200" y="2168"/>
              </a:cxn>
            </a:cxnLst>
            <a:rect l="0" t="0" r="r" b="b"/>
            <a:pathLst>
              <a:path w="4200" h="2168">
                <a:moveTo>
                  <a:pt x="0" y="0"/>
                </a:moveTo>
                <a:lnTo>
                  <a:pt x="0" y="2168"/>
                </a:lnTo>
                <a:lnTo>
                  <a:pt x="4200" y="2168"/>
                </a:lnTo>
              </a:path>
            </a:pathLst>
          </a:custGeom>
          <a:noFill/>
          <a:ln w="9525" cap="flat" cmpd="sng">
            <a:solidFill>
              <a:schemeClr val="tx1"/>
            </a:solidFill>
            <a:prstDash val="solid"/>
            <a:round/>
            <a:headEnd type="triangle" w="med" len="med"/>
            <a:tailEnd type="triangle" w="med" len="med"/>
          </a:ln>
          <a:effectLst/>
        </p:spPr>
        <p:txBody>
          <a:bodyPr wrap="none" lIns="93296" tIns="46648" rIns="93296" bIns="46648" anchor="ctr"/>
          <a:lstStyle/>
          <a:p>
            <a:endParaRPr lang="en-US"/>
          </a:p>
        </p:txBody>
      </p:sp>
      <p:sp>
        <p:nvSpPr>
          <p:cNvPr id="156677" name="Arc 5"/>
          <p:cNvSpPr>
            <a:spLocks/>
          </p:cNvSpPr>
          <p:nvPr/>
        </p:nvSpPr>
        <p:spPr bwMode="auto">
          <a:xfrm>
            <a:off x="774284" y="3394985"/>
            <a:ext cx="2753729" cy="1891862"/>
          </a:xfrm>
          <a:custGeom>
            <a:avLst/>
            <a:gdLst>
              <a:gd name="G0" fmla="+- 19266 0 0"/>
              <a:gd name="G1" fmla="+- 21600 0 0"/>
              <a:gd name="G2" fmla="+- 21600 0 0"/>
              <a:gd name="T0" fmla="*/ 0 w 20829"/>
              <a:gd name="T1" fmla="*/ 11834 h 21600"/>
              <a:gd name="T2" fmla="*/ 20829 w 20829"/>
              <a:gd name="T3" fmla="*/ 57 h 21600"/>
              <a:gd name="T4" fmla="*/ 19266 w 20829"/>
              <a:gd name="T5" fmla="*/ 21600 h 21600"/>
            </a:gdLst>
            <a:ahLst/>
            <a:cxnLst>
              <a:cxn ang="0">
                <a:pos x="T0" y="T1"/>
              </a:cxn>
              <a:cxn ang="0">
                <a:pos x="T2" y="T3"/>
              </a:cxn>
              <a:cxn ang="0">
                <a:pos x="T4" y="T5"/>
              </a:cxn>
            </a:cxnLst>
            <a:rect l="0" t="0" r="r" b="b"/>
            <a:pathLst>
              <a:path w="20829" h="21600" fill="none" extrusionOk="0">
                <a:moveTo>
                  <a:pt x="-1" y="11833"/>
                </a:moveTo>
                <a:cubicBezTo>
                  <a:pt x="3679" y="4574"/>
                  <a:pt x="11127" y="-1"/>
                  <a:pt x="19266" y="0"/>
                </a:cubicBezTo>
                <a:cubicBezTo>
                  <a:pt x="19787" y="0"/>
                  <a:pt x="20308" y="18"/>
                  <a:pt x="20829" y="56"/>
                </a:cubicBezTo>
              </a:path>
              <a:path w="20829" h="21600" stroke="0" extrusionOk="0">
                <a:moveTo>
                  <a:pt x="-1" y="11833"/>
                </a:moveTo>
                <a:cubicBezTo>
                  <a:pt x="3679" y="4574"/>
                  <a:pt x="11127" y="-1"/>
                  <a:pt x="19266" y="0"/>
                </a:cubicBezTo>
                <a:cubicBezTo>
                  <a:pt x="19787" y="0"/>
                  <a:pt x="20308" y="18"/>
                  <a:pt x="20829" y="56"/>
                </a:cubicBezTo>
                <a:lnTo>
                  <a:pt x="19266" y="21600"/>
                </a:lnTo>
                <a:close/>
              </a:path>
            </a:pathLst>
          </a:custGeom>
          <a:noFill/>
          <a:ln w="9525">
            <a:solidFill>
              <a:schemeClr val="tx1"/>
            </a:solidFill>
            <a:round/>
            <a:headEnd/>
            <a:tailEnd/>
          </a:ln>
          <a:effectLst/>
        </p:spPr>
        <p:txBody>
          <a:bodyPr wrap="none" lIns="93296" tIns="46648" rIns="93296" bIns="46648" anchor="ctr"/>
          <a:lstStyle/>
          <a:p>
            <a:endParaRPr lang="en-US"/>
          </a:p>
        </p:txBody>
      </p:sp>
      <p:sp>
        <p:nvSpPr>
          <p:cNvPr id="156678" name="Arc 6"/>
          <p:cNvSpPr>
            <a:spLocks/>
          </p:cNvSpPr>
          <p:nvPr/>
        </p:nvSpPr>
        <p:spPr bwMode="auto">
          <a:xfrm>
            <a:off x="3212144" y="2304898"/>
            <a:ext cx="2792605" cy="1891862"/>
          </a:xfrm>
          <a:custGeom>
            <a:avLst/>
            <a:gdLst>
              <a:gd name="G0" fmla="+- 19582 0 0"/>
              <a:gd name="G1" fmla="+- 21600 0 0"/>
              <a:gd name="G2" fmla="+- 21600 0 0"/>
              <a:gd name="T0" fmla="*/ 0 w 21145"/>
              <a:gd name="T1" fmla="*/ 12483 h 21600"/>
              <a:gd name="T2" fmla="*/ 21145 w 21145"/>
              <a:gd name="T3" fmla="*/ 57 h 21600"/>
              <a:gd name="T4" fmla="*/ 19582 w 21145"/>
              <a:gd name="T5" fmla="*/ 21600 h 21600"/>
            </a:gdLst>
            <a:ahLst/>
            <a:cxnLst>
              <a:cxn ang="0">
                <a:pos x="T0" y="T1"/>
              </a:cxn>
              <a:cxn ang="0">
                <a:pos x="T2" y="T3"/>
              </a:cxn>
              <a:cxn ang="0">
                <a:pos x="T4" y="T5"/>
              </a:cxn>
            </a:cxnLst>
            <a:rect l="0" t="0" r="r" b="b"/>
            <a:pathLst>
              <a:path w="21145" h="21600" fill="none" extrusionOk="0">
                <a:moveTo>
                  <a:pt x="0" y="12483"/>
                </a:moveTo>
                <a:cubicBezTo>
                  <a:pt x="3545" y="4868"/>
                  <a:pt x="11182" y="-1"/>
                  <a:pt x="19582" y="0"/>
                </a:cubicBezTo>
                <a:cubicBezTo>
                  <a:pt x="20103" y="0"/>
                  <a:pt x="20624" y="18"/>
                  <a:pt x="21145" y="56"/>
                </a:cubicBezTo>
              </a:path>
              <a:path w="21145" h="21600" stroke="0" extrusionOk="0">
                <a:moveTo>
                  <a:pt x="0" y="12483"/>
                </a:moveTo>
                <a:cubicBezTo>
                  <a:pt x="3545" y="4868"/>
                  <a:pt x="11182" y="-1"/>
                  <a:pt x="19582" y="0"/>
                </a:cubicBezTo>
                <a:cubicBezTo>
                  <a:pt x="20103" y="0"/>
                  <a:pt x="20624" y="18"/>
                  <a:pt x="21145" y="56"/>
                </a:cubicBezTo>
                <a:lnTo>
                  <a:pt x="19582" y="21600"/>
                </a:lnTo>
                <a:close/>
              </a:path>
            </a:pathLst>
          </a:custGeom>
          <a:noFill/>
          <a:ln w="9525">
            <a:solidFill>
              <a:schemeClr val="tx1"/>
            </a:solidFill>
            <a:round/>
            <a:headEnd/>
            <a:tailEnd/>
          </a:ln>
          <a:effectLst/>
        </p:spPr>
        <p:txBody>
          <a:bodyPr wrap="none" lIns="93296" tIns="46648" rIns="93296" bIns="46648" anchor="ctr"/>
          <a:lstStyle/>
          <a:p>
            <a:endParaRPr lang="en-US"/>
          </a:p>
        </p:txBody>
      </p:sp>
      <p:sp>
        <p:nvSpPr>
          <p:cNvPr id="156679" name="Arc 7"/>
          <p:cNvSpPr>
            <a:spLocks/>
          </p:cNvSpPr>
          <p:nvPr/>
        </p:nvSpPr>
        <p:spPr bwMode="auto">
          <a:xfrm>
            <a:off x="5601409" y="1184034"/>
            <a:ext cx="2813663" cy="1895102"/>
          </a:xfrm>
          <a:custGeom>
            <a:avLst/>
            <a:gdLst>
              <a:gd name="G0" fmla="+- 19723 0 0"/>
              <a:gd name="G1" fmla="+- 21600 0 0"/>
              <a:gd name="G2" fmla="+- 21600 0 0"/>
              <a:gd name="T0" fmla="*/ 0 w 21286"/>
              <a:gd name="T1" fmla="*/ 12792 h 21600"/>
              <a:gd name="T2" fmla="*/ 21286 w 21286"/>
              <a:gd name="T3" fmla="*/ 57 h 21600"/>
              <a:gd name="T4" fmla="*/ 19723 w 21286"/>
              <a:gd name="T5" fmla="*/ 21600 h 21600"/>
            </a:gdLst>
            <a:ahLst/>
            <a:cxnLst>
              <a:cxn ang="0">
                <a:pos x="T0" y="T1"/>
              </a:cxn>
              <a:cxn ang="0">
                <a:pos x="T2" y="T3"/>
              </a:cxn>
              <a:cxn ang="0">
                <a:pos x="T4" y="T5"/>
              </a:cxn>
            </a:cxnLst>
            <a:rect l="0" t="0" r="r" b="b"/>
            <a:pathLst>
              <a:path w="21286" h="21600" fill="none" extrusionOk="0">
                <a:moveTo>
                  <a:pt x="0" y="12792"/>
                </a:moveTo>
                <a:cubicBezTo>
                  <a:pt x="3475" y="5010"/>
                  <a:pt x="11200" y="-1"/>
                  <a:pt x="19723" y="0"/>
                </a:cubicBezTo>
                <a:cubicBezTo>
                  <a:pt x="20244" y="0"/>
                  <a:pt x="20765" y="18"/>
                  <a:pt x="21286" y="56"/>
                </a:cubicBezTo>
              </a:path>
              <a:path w="21286" h="21600" stroke="0" extrusionOk="0">
                <a:moveTo>
                  <a:pt x="0" y="12792"/>
                </a:moveTo>
                <a:cubicBezTo>
                  <a:pt x="3475" y="5010"/>
                  <a:pt x="11200" y="-1"/>
                  <a:pt x="19723" y="0"/>
                </a:cubicBezTo>
                <a:cubicBezTo>
                  <a:pt x="20244" y="0"/>
                  <a:pt x="20765" y="18"/>
                  <a:pt x="21286" y="56"/>
                </a:cubicBezTo>
                <a:lnTo>
                  <a:pt x="19723" y="21600"/>
                </a:lnTo>
                <a:close/>
              </a:path>
            </a:pathLst>
          </a:custGeom>
          <a:noFill/>
          <a:ln w="9525">
            <a:solidFill>
              <a:schemeClr val="tx1"/>
            </a:solidFill>
            <a:round/>
            <a:headEnd/>
            <a:tailEnd/>
          </a:ln>
          <a:effectLst/>
        </p:spPr>
        <p:txBody>
          <a:bodyPr wrap="none" lIns="93296" tIns="46648" rIns="93296" bIns="46648" anchor="ctr"/>
          <a:lstStyle/>
          <a:p>
            <a:endParaRPr lang="en-US"/>
          </a:p>
        </p:txBody>
      </p:sp>
      <p:sp>
        <p:nvSpPr>
          <p:cNvPr id="156683" name="Rectangle 11"/>
          <p:cNvSpPr>
            <a:spLocks noChangeArrowheads="1"/>
          </p:cNvSpPr>
          <p:nvPr>
            <p:custDataLst>
              <p:tags r:id="rId1"/>
            </p:custDataLst>
          </p:nvPr>
        </p:nvSpPr>
        <p:spPr bwMode="auto">
          <a:xfrm>
            <a:off x="975144" y="4601696"/>
            <a:ext cx="1452997" cy="251060"/>
          </a:xfrm>
          <a:prstGeom prst="rect">
            <a:avLst/>
          </a:prstGeom>
          <a:noFill/>
          <a:ln w="9525">
            <a:noFill/>
            <a:miter lim="800000"/>
            <a:headEnd/>
            <a:tailEnd/>
          </a:ln>
          <a:effectLst/>
        </p:spPr>
        <p:txBody>
          <a:bodyPr lIns="0" tIns="0" rIns="0" bIns="0">
            <a:spAutoFit/>
          </a:bodyPr>
          <a:lstStyle/>
          <a:p>
            <a:pPr defTabSz="691624">
              <a:buClr>
                <a:schemeClr val="tx2"/>
              </a:buClr>
            </a:pPr>
            <a:endParaRPr lang="en-US" sz="1600" dirty="0"/>
          </a:p>
        </p:txBody>
      </p:sp>
      <p:sp>
        <p:nvSpPr>
          <p:cNvPr id="156684" name="Rectangle 12"/>
          <p:cNvSpPr>
            <a:spLocks noChangeArrowheads="1"/>
          </p:cNvSpPr>
          <p:nvPr>
            <p:custDataLst>
              <p:tags r:id="rId2"/>
            </p:custDataLst>
          </p:nvPr>
        </p:nvSpPr>
        <p:spPr bwMode="auto">
          <a:xfrm>
            <a:off x="3346591" y="3542383"/>
            <a:ext cx="1452997" cy="249441"/>
          </a:xfrm>
          <a:prstGeom prst="rect">
            <a:avLst/>
          </a:prstGeom>
          <a:noFill/>
          <a:ln w="9525">
            <a:noFill/>
            <a:miter lim="800000"/>
            <a:headEnd/>
            <a:tailEnd/>
          </a:ln>
          <a:effectLst/>
        </p:spPr>
        <p:txBody>
          <a:bodyPr lIns="0" tIns="0" rIns="0" bIns="0">
            <a:spAutoFit/>
          </a:bodyPr>
          <a:lstStyle/>
          <a:p>
            <a:pPr defTabSz="691624">
              <a:buClr>
                <a:schemeClr val="tx2"/>
              </a:buClr>
            </a:pPr>
            <a:endParaRPr lang="en-US" sz="1600" dirty="0"/>
          </a:p>
        </p:txBody>
      </p:sp>
      <p:sp>
        <p:nvSpPr>
          <p:cNvPr id="156685" name="Rectangle 13"/>
          <p:cNvSpPr>
            <a:spLocks noChangeArrowheads="1"/>
          </p:cNvSpPr>
          <p:nvPr>
            <p:custDataLst>
              <p:tags r:id="rId3"/>
            </p:custDataLst>
          </p:nvPr>
        </p:nvSpPr>
        <p:spPr bwMode="auto">
          <a:xfrm>
            <a:off x="5685640" y="2408561"/>
            <a:ext cx="1452997" cy="251060"/>
          </a:xfrm>
          <a:prstGeom prst="rect">
            <a:avLst/>
          </a:prstGeom>
          <a:noFill/>
          <a:ln w="9525">
            <a:noFill/>
            <a:miter lim="800000"/>
            <a:headEnd/>
            <a:tailEnd/>
          </a:ln>
          <a:effectLst/>
        </p:spPr>
        <p:txBody>
          <a:bodyPr lIns="0" tIns="0" rIns="0" bIns="0">
            <a:spAutoFit/>
          </a:bodyPr>
          <a:lstStyle/>
          <a:p>
            <a:pPr defTabSz="691624">
              <a:buClr>
                <a:schemeClr val="tx2"/>
              </a:buClr>
            </a:pPr>
            <a:endParaRPr lang="en-US" sz="1600" dirty="0"/>
          </a:p>
        </p:txBody>
      </p:sp>
      <p:grpSp>
        <p:nvGrpSpPr>
          <p:cNvPr id="2" name="Group 14"/>
          <p:cNvGrpSpPr>
            <a:grpSpLocks/>
          </p:cNvGrpSpPr>
          <p:nvPr>
            <p:custDataLst>
              <p:tags r:id="rId4"/>
            </p:custDataLst>
          </p:nvPr>
        </p:nvGrpSpPr>
        <p:grpSpPr bwMode="auto">
          <a:xfrm>
            <a:off x="1101491" y="3903585"/>
            <a:ext cx="2177066" cy="576629"/>
            <a:chOff x="1240" y="1968"/>
            <a:chExt cx="960" cy="960"/>
          </a:xfrm>
        </p:grpSpPr>
        <p:sp>
          <p:nvSpPr>
            <p:cNvPr id="156687" name="Rectangle 15"/>
            <p:cNvSpPr>
              <a:spLocks noChangeArrowheads="1"/>
            </p:cNvSpPr>
            <p:nvPr>
              <p:custDataLst>
                <p:tags r:id="rId15"/>
              </p:custDataLst>
            </p:nvPr>
          </p:nvSpPr>
          <p:spPr bwMode="auto">
            <a:xfrm>
              <a:off x="1240" y="1968"/>
              <a:ext cx="96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6688" name="Rectangle 16"/>
            <p:cNvSpPr>
              <a:spLocks noChangeArrowheads="1"/>
            </p:cNvSpPr>
            <p:nvPr>
              <p:custDataLst>
                <p:tags r:id="rId16"/>
              </p:custDataLst>
            </p:nvPr>
          </p:nvSpPr>
          <p:spPr bwMode="auto">
            <a:xfrm>
              <a:off x="1240" y="1968"/>
              <a:ext cx="960" cy="960"/>
            </a:xfrm>
            <a:prstGeom prst="rect">
              <a:avLst/>
            </a:prstGeom>
            <a:noFill/>
            <a:ln w="9525">
              <a:noFill/>
              <a:miter lim="800000"/>
              <a:headEnd/>
              <a:tailEnd/>
            </a:ln>
            <a:effectLst/>
          </p:spPr>
          <p:txBody>
            <a:bodyPr lIns="63500" tIns="63500" rIns="63500" bIns="0"/>
            <a:lstStyle/>
            <a:p>
              <a:pPr defTabSz="913526">
                <a:buClr>
                  <a:schemeClr val="tx2"/>
                </a:buClr>
              </a:pPr>
              <a:r>
                <a:rPr lang="en-GB" sz="1600" b="1" dirty="0"/>
                <a:t>Standardized specs</a:t>
              </a:r>
            </a:p>
          </p:txBody>
        </p:sp>
      </p:grpSp>
      <p:grpSp>
        <p:nvGrpSpPr>
          <p:cNvPr id="3" name="Group 17"/>
          <p:cNvGrpSpPr>
            <a:grpSpLocks/>
          </p:cNvGrpSpPr>
          <p:nvPr>
            <p:custDataLst>
              <p:tags r:id="rId5"/>
            </p:custDataLst>
          </p:nvPr>
        </p:nvGrpSpPr>
        <p:grpSpPr bwMode="auto">
          <a:xfrm>
            <a:off x="3667319" y="2891245"/>
            <a:ext cx="2177066" cy="575009"/>
            <a:chOff x="1240" y="1968"/>
            <a:chExt cx="960" cy="960"/>
          </a:xfrm>
        </p:grpSpPr>
        <p:sp>
          <p:nvSpPr>
            <p:cNvPr id="156690" name="Rectangle 18"/>
            <p:cNvSpPr>
              <a:spLocks noChangeArrowheads="1"/>
            </p:cNvSpPr>
            <p:nvPr>
              <p:custDataLst>
                <p:tags r:id="rId13"/>
              </p:custDataLst>
            </p:nvPr>
          </p:nvSpPr>
          <p:spPr bwMode="auto">
            <a:xfrm>
              <a:off x="1240" y="1968"/>
              <a:ext cx="96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6691" name="Rectangle 19"/>
            <p:cNvSpPr>
              <a:spLocks noChangeArrowheads="1"/>
            </p:cNvSpPr>
            <p:nvPr>
              <p:custDataLst>
                <p:tags r:id="rId14"/>
              </p:custDataLst>
            </p:nvPr>
          </p:nvSpPr>
          <p:spPr bwMode="auto">
            <a:xfrm>
              <a:off x="1240" y="1968"/>
              <a:ext cx="960" cy="960"/>
            </a:xfrm>
            <a:prstGeom prst="rect">
              <a:avLst/>
            </a:prstGeom>
            <a:noFill/>
            <a:ln w="9525">
              <a:noFill/>
              <a:miter lim="800000"/>
              <a:headEnd/>
              <a:tailEnd/>
            </a:ln>
            <a:effectLst/>
          </p:spPr>
          <p:txBody>
            <a:bodyPr lIns="63500" tIns="63500" rIns="63500" bIns="0"/>
            <a:lstStyle/>
            <a:p>
              <a:pPr defTabSz="913526">
                <a:buClr>
                  <a:schemeClr val="tx2"/>
                </a:buClr>
              </a:pPr>
              <a:r>
                <a:rPr lang="en-GB" sz="1600" b="1" dirty="0"/>
                <a:t>Consolidate vendor base</a:t>
              </a:r>
            </a:p>
          </p:txBody>
        </p:sp>
      </p:grpSp>
      <p:grpSp>
        <p:nvGrpSpPr>
          <p:cNvPr id="4" name="Group 20"/>
          <p:cNvGrpSpPr>
            <a:grpSpLocks/>
          </p:cNvGrpSpPr>
          <p:nvPr>
            <p:custDataLst>
              <p:tags r:id="rId6"/>
            </p:custDataLst>
          </p:nvPr>
        </p:nvGrpSpPr>
        <p:grpSpPr bwMode="auto">
          <a:xfrm>
            <a:off x="6322238" y="1653760"/>
            <a:ext cx="2177066" cy="575009"/>
            <a:chOff x="1240" y="1968"/>
            <a:chExt cx="960" cy="960"/>
          </a:xfrm>
        </p:grpSpPr>
        <p:sp>
          <p:nvSpPr>
            <p:cNvPr id="156693" name="Rectangle 21"/>
            <p:cNvSpPr>
              <a:spLocks noChangeArrowheads="1"/>
            </p:cNvSpPr>
            <p:nvPr>
              <p:custDataLst>
                <p:tags r:id="rId11"/>
              </p:custDataLst>
            </p:nvPr>
          </p:nvSpPr>
          <p:spPr bwMode="auto">
            <a:xfrm>
              <a:off x="1240" y="1968"/>
              <a:ext cx="96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6694" name="Rectangle 22"/>
            <p:cNvSpPr>
              <a:spLocks noChangeArrowheads="1"/>
            </p:cNvSpPr>
            <p:nvPr>
              <p:custDataLst>
                <p:tags r:id="rId12"/>
              </p:custDataLst>
            </p:nvPr>
          </p:nvSpPr>
          <p:spPr bwMode="auto">
            <a:xfrm>
              <a:off x="1240" y="1968"/>
              <a:ext cx="960" cy="960"/>
            </a:xfrm>
            <a:prstGeom prst="rect">
              <a:avLst/>
            </a:prstGeom>
            <a:noFill/>
            <a:ln w="9525">
              <a:noFill/>
              <a:miter lim="800000"/>
              <a:headEnd/>
              <a:tailEnd/>
            </a:ln>
            <a:effectLst/>
          </p:spPr>
          <p:txBody>
            <a:bodyPr lIns="63500" tIns="63500" rIns="63500" bIns="0"/>
            <a:lstStyle/>
            <a:p>
              <a:pPr defTabSz="913526">
                <a:buClr>
                  <a:schemeClr val="tx2"/>
                </a:buClr>
              </a:pPr>
              <a:r>
                <a:rPr lang="en-GB" sz="1600" b="1" dirty="0"/>
                <a:t>Centralized tendering</a:t>
              </a:r>
            </a:p>
          </p:txBody>
        </p:sp>
      </p:grpSp>
      <p:sp>
        <p:nvSpPr>
          <p:cNvPr id="156695" name="Rectangle 23"/>
          <p:cNvSpPr>
            <a:spLocks noChangeArrowheads="1"/>
          </p:cNvSpPr>
          <p:nvPr/>
        </p:nvSpPr>
        <p:spPr bwMode="auto">
          <a:xfrm>
            <a:off x="1101491" y="4713458"/>
            <a:ext cx="2552869" cy="498881"/>
          </a:xfrm>
          <a:prstGeom prst="rect">
            <a:avLst/>
          </a:prstGeom>
          <a:noFill/>
          <a:ln w="9525">
            <a:noFill/>
            <a:miter lim="800000"/>
            <a:headEnd/>
            <a:tailEnd/>
          </a:ln>
          <a:effectLst/>
        </p:spPr>
        <p:txBody>
          <a:bodyPr lIns="0" tIns="0" rIns="0" bIns="0"/>
          <a:lstStyle/>
          <a:p>
            <a:pPr marL="197607" lvl="1" indent="-195987" defTabSz="913526">
              <a:buClr>
                <a:schemeClr val="tx2"/>
              </a:buClr>
              <a:buSzPct val="125000"/>
              <a:buFont typeface="Arial" charset="0"/>
              <a:buChar char="▪"/>
            </a:pPr>
            <a:r>
              <a:rPr lang="en-US" sz="1600" dirty="0"/>
              <a:t>Fix standard specs for laptops and desktops</a:t>
            </a:r>
          </a:p>
          <a:p>
            <a:pPr marL="197607" lvl="1" indent="-195987" defTabSz="913526">
              <a:buClr>
                <a:schemeClr val="tx2"/>
              </a:buClr>
              <a:buSzPct val="125000"/>
              <a:buFont typeface="Arial" charset="0"/>
              <a:buChar char="▪"/>
            </a:pPr>
            <a:r>
              <a:rPr lang="en-US" sz="1600" dirty="0"/>
              <a:t>Revise price ceiling </a:t>
            </a:r>
          </a:p>
        </p:txBody>
      </p:sp>
      <p:sp>
        <p:nvSpPr>
          <p:cNvPr id="156696" name="Rectangle 24"/>
          <p:cNvSpPr>
            <a:spLocks noChangeArrowheads="1"/>
          </p:cNvSpPr>
          <p:nvPr/>
        </p:nvSpPr>
        <p:spPr bwMode="auto">
          <a:xfrm>
            <a:off x="3691617" y="3811261"/>
            <a:ext cx="2552869" cy="748322"/>
          </a:xfrm>
          <a:prstGeom prst="rect">
            <a:avLst/>
          </a:prstGeom>
          <a:noFill/>
          <a:ln w="9525">
            <a:noFill/>
            <a:miter lim="800000"/>
            <a:headEnd/>
            <a:tailEnd/>
          </a:ln>
          <a:effectLst/>
        </p:spPr>
        <p:txBody>
          <a:bodyPr lIns="0" tIns="0" rIns="0" bIns="0"/>
          <a:lstStyle/>
          <a:p>
            <a:pPr marL="197607" lvl="1" indent="-195987" defTabSz="913526">
              <a:buClr>
                <a:schemeClr val="tx2"/>
              </a:buClr>
              <a:buSzPct val="125000"/>
              <a:buFont typeface="Arial" charset="0"/>
              <a:buChar char="▪"/>
            </a:pPr>
            <a:r>
              <a:rPr lang="en-US" sz="1600" dirty="0"/>
              <a:t>Give large volume orders to fewer set of  vendors, resulting in more competitive price ceiling </a:t>
            </a:r>
          </a:p>
        </p:txBody>
      </p:sp>
      <p:sp>
        <p:nvSpPr>
          <p:cNvPr id="156697" name="Rectangle 25"/>
          <p:cNvSpPr>
            <a:spLocks noChangeArrowheads="1"/>
          </p:cNvSpPr>
          <p:nvPr/>
        </p:nvSpPr>
        <p:spPr bwMode="auto">
          <a:xfrm>
            <a:off x="6427527" y="2591592"/>
            <a:ext cx="2552869" cy="748322"/>
          </a:xfrm>
          <a:prstGeom prst="rect">
            <a:avLst/>
          </a:prstGeom>
          <a:noFill/>
          <a:ln w="9525">
            <a:noFill/>
            <a:miter lim="800000"/>
            <a:headEnd/>
            <a:tailEnd/>
          </a:ln>
          <a:effectLst/>
        </p:spPr>
        <p:txBody>
          <a:bodyPr lIns="0" tIns="0" rIns="0" bIns="0"/>
          <a:lstStyle/>
          <a:p>
            <a:pPr marL="197607" lvl="1" indent="-195987" defTabSz="913526">
              <a:buClr>
                <a:schemeClr val="tx2"/>
              </a:buClr>
              <a:buSzPct val="125000"/>
              <a:buFont typeface="Arial" charset="0"/>
              <a:buChar char="▪"/>
            </a:pPr>
            <a:r>
              <a:rPr lang="en-US" sz="1600" dirty="0"/>
              <a:t>Collate demand across agencies and tender centrally</a:t>
            </a:r>
          </a:p>
        </p:txBody>
      </p:sp>
      <p:sp>
        <p:nvSpPr>
          <p:cNvPr id="156698" name="AutoShape 26"/>
          <p:cNvSpPr>
            <a:spLocks noChangeArrowheads="1"/>
          </p:cNvSpPr>
          <p:nvPr>
            <p:custDataLst>
              <p:tags r:id="rId7"/>
            </p:custDataLst>
          </p:nvPr>
        </p:nvSpPr>
        <p:spPr bwMode="auto">
          <a:xfrm rot="16200000">
            <a:off x="-1613220" y="3007849"/>
            <a:ext cx="4755571" cy="586382"/>
          </a:xfrm>
          <a:prstGeom prst="rightArrow">
            <a:avLst>
              <a:gd name="adj1" fmla="val 54176"/>
              <a:gd name="adj2" fmla="val 154099"/>
            </a:avLst>
          </a:prstGeom>
          <a:gradFill rotWithShape="1">
            <a:gsLst>
              <a:gs pos="0">
                <a:schemeClr val="accent1"/>
              </a:gs>
              <a:gs pos="100000">
                <a:schemeClr val="accent1">
                  <a:gamma/>
                  <a:shade val="46275"/>
                  <a:invGamma/>
                </a:schemeClr>
              </a:gs>
            </a:gsLst>
            <a:lin ang="0" scaled="1"/>
          </a:gradFill>
          <a:ln w="9525">
            <a:noFill/>
            <a:miter lim="800000"/>
            <a:headEnd/>
            <a:tailEnd/>
          </a:ln>
          <a:effectLst/>
        </p:spPr>
        <p:txBody>
          <a:bodyPr wrap="none" lIns="93296" tIns="46648" rIns="93296" bIns="46648" anchor="ctr"/>
          <a:lstStyle/>
          <a:p>
            <a:endParaRPr lang="en-US"/>
          </a:p>
        </p:txBody>
      </p:sp>
      <p:sp>
        <p:nvSpPr>
          <p:cNvPr id="156699" name="Rectangle 27"/>
          <p:cNvSpPr>
            <a:spLocks noChangeArrowheads="1"/>
          </p:cNvSpPr>
          <p:nvPr>
            <p:custDataLst>
              <p:tags r:id="rId8"/>
            </p:custDataLst>
          </p:nvPr>
        </p:nvSpPr>
        <p:spPr bwMode="auto">
          <a:xfrm rot="16200000">
            <a:off x="-1613220" y="3007849"/>
            <a:ext cx="4755571" cy="586382"/>
          </a:xfrm>
          <a:prstGeom prst="rect">
            <a:avLst/>
          </a:prstGeom>
          <a:noFill/>
          <a:ln w="9525">
            <a:noFill/>
            <a:miter lim="800000"/>
            <a:headEnd/>
            <a:tailEnd/>
          </a:ln>
          <a:effectLst/>
        </p:spPr>
        <p:txBody>
          <a:bodyPr lIns="77747" tIns="0" rIns="0" bIns="0" anchor="ctr"/>
          <a:lstStyle/>
          <a:p>
            <a:pPr algn="ctr" defTabSz="913526">
              <a:buClr>
                <a:schemeClr val="tx2"/>
              </a:buClr>
            </a:pPr>
            <a:r>
              <a:rPr lang="en-GB" sz="1600" b="1" dirty="0">
                <a:solidFill>
                  <a:schemeClr val="bg1"/>
                </a:solidFill>
              </a:rPr>
              <a:t>Ease of implementation</a:t>
            </a:r>
          </a:p>
        </p:txBody>
      </p:sp>
      <p:grpSp>
        <p:nvGrpSpPr>
          <p:cNvPr id="5" name="Group 28"/>
          <p:cNvGrpSpPr>
            <a:grpSpLocks/>
          </p:cNvGrpSpPr>
          <p:nvPr/>
        </p:nvGrpSpPr>
        <p:grpSpPr bwMode="auto">
          <a:xfrm rot="5400000">
            <a:off x="4420565" y="1580628"/>
            <a:ext cx="657616" cy="8264426"/>
            <a:chOff x="-576" y="667"/>
            <a:chExt cx="576" cy="3150"/>
          </a:xfrm>
        </p:grpSpPr>
        <p:sp>
          <p:nvSpPr>
            <p:cNvPr id="156701" name="AutoShape 29"/>
            <p:cNvSpPr>
              <a:spLocks noChangeArrowheads="1"/>
            </p:cNvSpPr>
            <p:nvPr>
              <p:custDataLst>
                <p:tags r:id="rId9"/>
              </p:custDataLst>
            </p:nvPr>
          </p:nvSpPr>
          <p:spPr bwMode="auto">
            <a:xfrm rot="16200000">
              <a:off x="-1863" y="1954"/>
              <a:ext cx="3150" cy="576"/>
            </a:xfrm>
            <a:prstGeom prst="rightArrow">
              <a:avLst>
                <a:gd name="adj1" fmla="val 54176"/>
                <a:gd name="adj2" fmla="val 103906"/>
              </a:avLst>
            </a:prstGeom>
            <a:gradFill rotWithShape="1">
              <a:gsLst>
                <a:gs pos="0">
                  <a:schemeClr val="accent1"/>
                </a:gs>
                <a:gs pos="100000">
                  <a:schemeClr val="accent1">
                    <a:gamma/>
                    <a:shade val="46275"/>
                    <a:invGamma/>
                  </a:schemeClr>
                </a:gs>
              </a:gsLst>
              <a:lin ang="0" scaled="1"/>
            </a:gradFill>
            <a:ln w="9525">
              <a:noFill/>
              <a:miter lim="800000"/>
              <a:headEnd/>
              <a:tailEnd/>
            </a:ln>
            <a:effectLst/>
          </p:spPr>
          <p:txBody>
            <a:bodyPr wrap="none" anchor="ctr"/>
            <a:lstStyle/>
            <a:p>
              <a:endParaRPr lang="en-US"/>
            </a:p>
          </p:txBody>
        </p:sp>
        <p:sp>
          <p:nvSpPr>
            <p:cNvPr id="156702" name="Rectangle 30"/>
            <p:cNvSpPr>
              <a:spLocks noChangeArrowheads="1"/>
            </p:cNvSpPr>
            <p:nvPr>
              <p:custDataLst>
                <p:tags r:id="rId10"/>
              </p:custDataLst>
            </p:nvPr>
          </p:nvSpPr>
          <p:spPr bwMode="auto">
            <a:xfrm rot="16200000">
              <a:off x="-1863" y="1954"/>
              <a:ext cx="3150" cy="576"/>
            </a:xfrm>
            <a:prstGeom prst="rect">
              <a:avLst/>
            </a:prstGeom>
            <a:noFill/>
            <a:ln w="9525">
              <a:noFill/>
              <a:miter lim="800000"/>
              <a:headEnd/>
              <a:tailEnd/>
            </a:ln>
            <a:effectLst/>
          </p:spPr>
          <p:txBody>
            <a:bodyPr lIns="76200" tIns="0" rIns="0" bIns="0" anchor="ctr"/>
            <a:lstStyle/>
            <a:p>
              <a:pPr algn="ctr" defTabSz="913526">
                <a:buClr>
                  <a:schemeClr val="tx2"/>
                </a:buClr>
              </a:pPr>
              <a:r>
                <a:rPr lang="en-GB" sz="1600" b="1" dirty="0">
                  <a:solidFill>
                    <a:schemeClr val="bg1"/>
                  </a:solidFill>
                </a:rPr>
                <a:t>Savings potential</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43000"/>
          </a:xfrm>
        </p:spPr>
        <p:txBody>
          <a:bodyPr>
            <a:noAutofit/>
          </a:bodyPr>
          <a:lstStyle/>
          <a:p>
            <a:r>
              <a:rPr lang="en-US" sz="9600" dirty="0" smtClean="0">
                <a:latin typeface="Arial" pitchFamily="34" charset="0"/>
                <a:cs typeface="Arial" pitchFamily="34" charset="0"/>
              </a:rPr>
              <a:t>THANK YOU</a:t>
            </a:r>
            <a:endParaRPr lang="en-US" sz="9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lgn="ctr">
              <a:buNone/>
            </a:pPr>
            <a:r>
              <a:rPr lang="en-US" sz="6600" dirty="0" smtClean="0">
                <a:latin typeface="Arial" pitchFamily="34" charset="0"/>
                <a:cs typeface="Arial" pitchFamily="34" charset="0"/>
              </a:rPr>
              <a:t>Procurement System in Bhutan</a:t>
            </a:r>
            <a:endParaRPr lang="en-US" sz="6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dirty="0" smtClean="0">
                <a:cs typeface="Arial" pitchFamily="34" charset="0"/>
              </a:rPr>
              <a:t>Background on PPPD</a:t>
            </a:r>
            <a:endParaRPr lang="en-US" dirty="0">
              <a:cs typeface="Arial" pitchFamily="34" charset="0"/>
            </a:endParaRPr>
          </a:p>
        </p:txBody>
      </p:sp>
      <p:sp>
        <p:nvSpPr>
          <p:cNvPr id="3" name="Content Placeholder 2"/>
          <p:cNvSpPr>
            <a:spLocks noGrp="1"/>
          </p:cNvSpPr>
          <p:nvPr>
            <p:ph idx="1"/>
          </p:nvPr>
        </p:nvSpPr>
        <p:spPr>
          <a:xfrm>
            <a:off x="304800" y="1143000"/>
            <a:ext cx="8382000" cy="5334000"/>
          </a:xfrm>
        </p:spPr>
        <p:txBody>
          <a:bodyPr>
            <a:normAutofit/>
          </a:bodyPr>
          <a:lstStyle/>
          <a:p>
            <a:pPr marL="517525" indent="-517525" algn="just">
              <a:lnSpc>
                <a:spcPct val="140000"/>
              </a:lnSpc>
              <a:spcBef>
                <a:spcPct val="50000"/>
              </a:spcBef>
              <a:buClr>
                <a:schemeClr val="tx1"/>
              </a:buClr>
              <a:buFont typeface="Wingdings" pitchFamily="2" charset="2"/>
              <a:buChar char="Ø"/>
              <a:defRPr/>
            </a:pPr>
            <a:r>
              <a:rPr lang="en-US" sz="2000" dirty="0" smtClean="0">
                <a:cs typeface="Arial" pitchFamily="34" charset="0"/>
              </a:rPr>
              <a:t>Significant development since 1999 when PRR are created and incorporated in Financial Manual 2001.</a:t>
            </a:r>
          </a:p>
          <a:p>
            <a:pPr marL="517525" indent="-517525" algn="just">
              <a:lnSpc>
                <a:spcPct val="140000"/>
              </a:lnSpc>
              <a:spcBef>
                <a:spcPct val="50000"/>
              </a:spcBef>
              <a:buClr>
                <a:schemeClr val="tx1"/>
              </a:buClr>
              <a:buFont typeface="Wingdings" pitchFamily="2" charset="2"/>
              <a:buChar char="Ø"/>
              <a:defRPr/>
            </a:pPr>
            <a:r>
              <a:rPr lang="en-US" sz="2000" dirty="0" smtClean="0">
                <a:cs typeface="Arial" pitchFamily="34" charset="0"/>
              </a:rPr>
              <a:t>Ministry of Finance established the Public Procurement Policy  Division (PPPD) in August 2008.</a:t>
            </a:r>
          </a:p>
          <a:p>
            <a:pPr marL="517525" indent="-517525" algn="just">
              <a:lnSpc>
                <a:spcPct val="140000"/>
              </a:lnSpc>
              <a:spcBef>
                <a:spcPct val="50000"/>
              </a:spcBef>
              <a:buClr>
                <a:schemeClr val="tx1"/>
              </a:buClr>
              <a:buFont typeface="Wingdings" pitchFamily="2" charset="2"/>
              <a:buChar char="Ø"/>
              <a:defRPr/>
            </a:pPr>
            <a:endParaRPr lang="en-US" sz="400" dirty="0" smtClean="0">
              <a:cs typeface="Arial" pitchFamily="34" charset="0"/>
            </a:endParaRPr>
          </a:p>
          <a:p>
            <a:pPr marL="517525" indent="-517525" algn="just">
              <a:lnSpc>
                <a:spcPct val="140000"/>
              </a:lnSpc>
              <a:buClr>
                <a:schemeClr val="tx1"/>
              </a:buClr>
              <a:buFont typeface="Wingdings" pitchFamily="2" charset="2"/>
              <a:buChar char="Ø"/>
              <a:defRPr/>
            </a:pPr>
            <a:r>
              <a:rPr lang="en-US" sz="2000" dirty="0" smtClean="0">
                <a:cs typeface="Arial" pitchFamily="34" charset="0"/>
              </a:rPr>
              <a:t>Following are the mandates: </a:t>
            </a:r>
          </a:p>
          <a:p>
            <a:pPr lvl="2">
              <a:lnSpc>
                <a:spcPct val="140000"/>
              </a:lnSpc>
              <a:defRPr/>
            </a:pPr>
            <a:r>
              <a:rPr lang="en-US" sz="1800" dirty="0" smtClean="0">
                <a:cs typeface="Arial" pitchFamily="34" charset="0"/>
              </a:rPr>
              <a:t>Independent Policy Unit</a:t>
            </a:r>
          </a:p>
          <a:p>
            <a:pPr lvl="2">
              <a:lnSpc>
                <a:spcPct val="140000"/>
              </a:lnSpc>
              <a:defRPr/>
            </a:pPr>
            <a:r>
              <a:rPr lang="en-US" sz="1800" dirty="0" smtClean="0">
                <a:cs typeface="Arial" pitchFamily="34" charset="0"/>
              </a:rPr>
              <a:t>Overall co-ordination of procurement related issues</a:t>
            </a:r>
          </a:p>
          <a:p>
            <a:pPr lvl="2">
              <a:lnSpc>
                <a:spcPct val="140000"/>
              </a:lnSpc>
              <a:defRPr/>
            </a:pPr>
            <a:r>
              <a:rPr lang="en-US" sz="1800" dirty="0" smtClean="0">
                <a:cs typeface="Arial" pitchFamily="34" charset="0"/>
              </a:rPr>
              <a:t>Oversight &amp; monitoring body</a:t>
            </a:r>
          </a:p>
          <a:p>
            <a:pPr lvl="2">
              <a:lnSpc>
                <a:spcPct val="140000"/>
              </a:lnSpc>
              <a:defRPr/>
            </a:pPr>
            <a:r>
              <a:rPr lang="en-US" sz="1800" dirty="0" smtClean="0">
                <a:cs typeface="Arial" pitchFamily="34" charset="0"/>
              </a:rPr>
              <a:t>PPPD website act as common place for</a:t>
            </a:r>
          </a:p>
          <a:p>
            <a:pPr lvl="2">
              <a:lnSpc>
                <a:spcPct val="140000"/>
              </a:lnSpc>
              <a:buNone/>
              <a:defRPr/>
            </a:pPr>
            <a:r>
              <a:rPr lang="en-US" sz="1800" dirty="0" smtClean="0">
                <a:cs typeface="Arial" pitchFamily="34" charset="0"/>
              </a:rPr>
              <a:t>	advertisement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Reform Areas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55000" lnSpcReduction="20000"/>
          </a:bodyPr>
          <a:lstStyle/>
          <a:p>
            <a:pPr algn="just">
              <a:lnSpc>
                <a:spcPct val="150000"/>
              </a:lnSpc>
              <a:buFont typeface="Wingdings" pitchFamily="2" charset="2"/>
              <a:buChar char="Ø"/>
            </a:pPr>
            <a:r>
              <a:rPr lang="en-US" dirty="0" smtClean="0">
                <a:cs typeface="Arial" pitchFamily="34" charset="0"/>
              </a:rPr>
              <a:t>Established Public Procurement and Policy Division (PPPD)</a:t>
            </a:r>
          </a:p>
          <a:p>
            <a:pPr algn="just">
              <a:lnSpc>
                <a:spcPct val="150000"/>
              </a:lnSpc>
              <a:buNone/>
            </a:pPr>
            <a:endParaRPr lang="en-US" dirty="0" smtClean="0">
              <a:cs typeface="Arial" pitchFamily="34" charset="0"/>
            </a:endParaRPr>
          </a:p>
          <a:p>
            <a:pPr algn="just">
              <a:lnSpc>
                <a:spcPct val="150000"/>
              </a:lnSpc>
              <a:buFont typeface="Wingdings" pitchFamily="2" charset="2"/>
              <a:buChar char="Ø"/>
            </a:pPr>
            <a:r>
              <a:rPr lang="en-US" dirty="0" smtClean="0">
                <a:cs typeface="Arial" pitchFamily="34" charset="0"/>
              </a:rPr>
              <a:t>Procurement Rules and Regulation (PRR) 2009 and Standard Bidding Document (SBD)</a:t>
            </a:r>
          </a:p>
          <a:p>
            <a:pPr algn="just">
              <a:lnSpc>
                <a:spcPct val="150000"/>
              </a:lnSpc>
              <a:buNone/>
            </a:pPr>
            <a:endParaRPr lang="en-US" dirty="0" smtClean="0">
              <a:cs typeface="Arial" pitchFamily="34" charset="0"/>
            </a:endParaRPr>
          </a:p>
          <a:p>
            <a:pPr algn="just">
              <a:lnSpc>
                <a:spcPct val="150000"/>
              </a:lnSpc>
              <a:buFont typeface="Wingdings" pitchFamily="2" charset="2"/>
              <a:buChar char="Ø"/>
            </a:pPr>
            <a:r>
              <a:rPr lang="en-US" dirty="0" smtClean="0">
                <a:cs typeface="Arial" pitchFamily="34" charset="0"/>
              </a:rPr>
              <a:t>Capacity Building</a:t>
            </a:r>
          </a:p>
          <a:p>
            <a:pPr algn="just">
              <a:lnSpc>
                <a:spcPct val="150000"/>
              </a:lnSpc>
              <a:buNone/>
            </a:pPr>
            <a:endParaRPr lang="en-US" dirty="0" smtClean="0">
              <a:cs typeface="Arial" pitchFamily="34" charset="0"/>
            </a:endParaRPr>
          </a:p>
          <a:p>
            <a:pPr algn="just">
              <a:lnSpc>
                <a:spcPct val="150000"/>
              </a:lnSpc>
              <a:buFont typeface="Wingdings" pitchFamily="2" charset="2"/>
              <a:buChar char="Ø"/>
            </a:pPr>
            <a:r>
              <a:rPr lang="en-US" dirty="0" smtClean="0">
                <a:cs typeface="Arial" pitchFamily="34" charset="0"/>
              </a:rPr>
              <a:t>Independent Review Mechanism (IRM)</a:t>
            </a:r>
          </a:p>
          <a:p>
            <a:pPr algn="just">
              <a:lnSpc>
                <a:spcPct val="150000"/>
              </a:lnSpc>
              <a:buNone/>
            </a:pPr>
            <a:endParaRPr lang="en-US" dirty="0" smtClean="0">
              <a:cs typeface="Arial" pitchFamily="34" charset="0"/>
            </a:endParaRPr>
          </a:p>
          <a:p>
            <a:pPr algn="just">
              <a:lnSpc>
                <a:spcPct val="150000"/>
              </a:lnSpc>
              <a:buFont typeface="Wingdings" pitchFamily="2" charset="2"/>
              <a:buChar char="Ø"/>
            </a:pPr>
            <a:r>
              <a:rPr lang="en-US" dirty="0" smtClean="0">
                <a:cs typeface="Arial" pitchFamily="34" charset="0"/>
              </a:rPr>
              <a:t>Electronic Government Procurement (e-GP)</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charset="0"/>
                <a:cs typeface="Arial" charset="0"/>
              </a:rPr>
              <a:t/>
            </a:r>
            <a:br>
              <a:rPr lang="en-US" dirty="0" smtClean="0">
                <a:latin typeface="Arial" charset="0"/>
                <a:cs typeface="Arial" charset="0"/>
              </a:rPr>
            </a:br>
            <a:r>
              <a:rPr lang="en-US" dirty="0" smtClean="0">
                <a:cs typeface="Arial" charset="0"/>
              </a:rPr>
              <a:t>Current activities of PPPD</a:t>
            </a:r>
            <a:r>
              <a:rPr lang="en-US" sz="3600" dirty="0" smtClean="0">
                <a:latin typeface="Arial" charset="0"/>
                <a:cs typeface="Arial" charset="0"/>
              </a:rPr>
              <a:t/>
            </a:r>
            <a:br>
              <a:rPr lang="en-US" sz="3600" dirty="0" smtClean="0">
                <a:latin typeface="Arial" charset="0"/>
                <a:cs typeface="Arial" charset="0"/>
              </a:rPr>
            </a:br>
            <a:endParaRPr lang="en-US" dirty="0"/>
          </a:p>
        </p:txBody>
      </p:sp>
      <p:sp>
        <p:nvSpPr>
          <p:cNvPr id="3" name="Content Placeholder 2"/>
          <p:cNvSpPr>
            <a:spLocks noGrp="1"/>
          </p:cNvSpPr>
          <p:nvPr>
            <p:ph idx="1"/>
          </p:nvPr>
        </p:nvSpPr>
        <p:spPr>
          <a:xfrm>
            <a:off x="304800" y="1295400"/>
            <a:ext cx="8382000" cy="4876800"/>
          </a:xfrm>
        </p:spPr>
        <p:txBody>
          <a:bodyPr>
            <a:normAutofit fontScale="62500" lnSpcReduction="20000"/>
          </a:bodyPr>
          <a:lstStyle/>
          <a:p>
            <a:pPr algn="just">
              <a:lnSpc>
                <a:spcPct val="150000"/>
              </a:lnSpc>
              <a:buFont typeface="Wingdings" pitchFamily="2" charset="2"/>
              <a:buChar char="Ø"/>
              <a:defRPr/>
            </a:pPr>
            <a:r>
              <a:rPr lang="en-GB" dirty="0" smtClean="0">
                <a:cs typeface="Arial" charset="0"/>
              </a:rPr>
              <a:t>PPPD continuously conduct awareness programme on procurement nationwide,</a:t>
            </a:r>
          </a:p>
          <a:p>
            <a:pPr algn="just">
              <a:lnSpc>
                <a:spcPct val="150000"/>
              </a:lnSpc>
              <a:buFont typeface="Wingdings" pitchFamily="2" charset="2"/>
              <a:buChar char="Ø"/>
              <a:defRPr/>
            </a:pPr>
            <a:r>
              <a:rPr lang="en-US" dirty="0" smtClean="0">
                <a:cs typeface="Arial" charset="0"/>
              </a:rPr>
              <a:t>Till date more than 783 procurement related personnel are trained in Certificate in Procurement Compliance (CPC) as part of Institutional Capacity Building Project for Procurement in Royal Institute of Management which is also a CIPS examination centre,</a:t>
            </a:r>
          </a:p>
          <a:p>
            <a:pPr algn="just">
              <a:lnSpc>
                <a:spcPct val="150000"/>
              </a:lnSpc>
              <a:buFont typeface="Wingdings" pitchFamily="2" charset="2"/>
              <a:buChar char="Ø"/>
              <a:defRPr/>
            </a:pPr>
            <a:r>
              <a:rPr lang="en-GB" dirty="0" smtClean="0">
                <a:cs typeface="Arial" charset="0"/>
              </a:rPr>
              <a:t>Provides pre-service and in-service procurement training. </a:t>
            </a:r>
          </a:p>
          <a:p>
            <a:pPr algn="just">
              <a:lnSpc>
                <a:spcPct val="150000"/>
              </a:lnSpc>
              <a:buFont typeface="Wingdings" pitchFamily="2" charset="2"/>
              <a:buChar char="Ø"/>
              <a:defRPr/>
            </a:pPr>
            <a:r>
              <a:rPr lang="en-GB" dirty="0" smtClean="0">
                <a:cs typeface="Arial" charset="0"/>
              </a:rPr>
              <a:t>PPPD is working closely with CIPS to develop a national framework of procurement qualifications. </a:t>
            </a:r>
            <a:endParaRPr lang="en-US" dirty="0" smtClean="0">
              <a:cs typeface="Arial"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charset="0"/>
                <a:cs typeface="Arial" charset="0"/>
              </a:rPr>
              <a:t/>
            </a:r>
            <a:br>
              <a:rPr lang="en-US" dirty="0" smtClean="0">
                <a:latin typeface="Arial" charset="0"/>
                <a:cs typeface="Arial" charset="0"/>
              </a:rPr>
            </a:br>
            <a:r>
              <a:rPr lang="en-US" dirty="0" smtClean="0">
                <a:latin typeface="Arial" charset="0"/>
                <a:cs typeface="Arial" charset="0"/>
              </a:rPr>
              <a:t>Way Forward </a:t>
            </a:r>
            <a:endParaRPr lang="en-US" dirty="0"/>
          </a:p>
        </p:txBody>
      </p:sp>
      <p:sp>
        <p:nvSpPr>
          <p:cNvPr id="3" name="Content Placeholder 2"/>
          <p:cNvSpPr>
            <a:spLocks noGrp="1"/>
          </p:cNvSpPr>
          <p:nvPr>
            <p:ph idx="1"/>
          </p:nvPr>
        </p:nvSpPr>
        <p:spPr>
          <a:xfrm>
            <a:off x="533400" y="1295400"/>
            <a:ext cx="8229600" cy="4525963"/>
          </a:xfrm>
        </p:spPr>
        <p:txBody>
          <a:bodyPr>
            <a:normAutofit fontScale="85000" lnSpcReduction="20000"/>
          </a:bodyPr>
          <a:lstStyle/>
          <a:p>
            <a:pPr algn="just">
              <a:lnSpc>
                <a:spcPct val="150000"/>
              </a:lnSpc>
              <a:buNone/>
            </a:pPr>
            <a:endParaRPr lang="en-US" sz="1050" dirty="0" smtClean="0">
              <a:latin typeface="Arial" charset="0"/>
              <a:cs typeface="Arial" charset="0"/>
            </a:endParaRPr>
          </a:p>
          <a:p>
            <a:pPr algn="just">
              <a:lnSpc>
                <a:spcPct val="150000"/>
              </a:lnSpc>
              <a:buFont typeface="Wingdings" pitchFamily="2" charset="2"/>
              <a:buChar char="Ø"/>
            </a:pPr>
            <a:r>
              <a:rPr lang="en-US" dirty="0" smtClean="0">
                <a:latin typeface="Arial" charset="0"/>
                <a:cs typeface="Arial" charset="0"/>
              </a:rPr>
              <a:t>Strengthen PPPD (manpower, website, specific SBDs and user manuals, procurement compliance training, qualifications)</a:t>
            </a:r>
          </a:p>
          <a:p>
            <a:pPr algn="just">
              <a:lnSpc>
                <a:spcPct val="150000"/>
              </a:lnSpc>
              <a:buFont typeface="Wingdings" pitchFamily="2" charset="2"/>
              <a:buChar char="Ø"/>
            </a:pPr>
            <a:r>
              <a:rPr lang="en-US" dirty="0" smtClean="0">
                <a:latin typeface="Arial" charset="0"/>
                <a:cs typeface="Arial" charset="0"/>
              </a:rPr>
              <a:t>Up gradation of PPPD to Department Level, </a:t>
            </a:r>
          </a:p>
          <a:p>
            <a:pPr algn="just">
              <a:lnSpc>
                <a:spcPct val="150000"/>
              </a:lnSpc>
              <a:buFont typeface="Wingdings" pitchFamily="2" charset="2"/>
              <a:buChar char="Ø"/>
            </a:pPr>
            <a:r>
              <a:rPr lang="en-US" dirty="0" smtClean="0">
                <a:latin typeface="Arial" charset="0"/>
                <a:cs typeface="Arial" charset="0"/>
              </a:rPr>
              <a:t>Propose Procurement Act,</a:t>
            </a:r>
          </a:p>
          <a:p>
            <a:pPr algn="just">
              <a:lnSpc>
                <a:spcPct val="150000"/>
              </a:lnSpc>
              <a:buFont typeface="Wingdings" pitchFamily="2" charset="2"/>
              <a:buChar char="Ø"/>
            </a:pPr>
            <a:r>
              <a:rPr lang="en-US" dirty="0" smtClean="0">
                <a:latin typeface="Arial" charset="0"/>
                <a:cs typeface="Arial" charset="0"/>
              </a:rPr>
              <a:t>Compliance monitoring</a:t>
            </a:r>
          </a:p>
          <a:p>
            <a:pPr algn="just">
              <a:lnSpc>
                <a:spcPct val="150000"/>
              </a:lnSpc>
              <a:buFont typeface="Wingdings" pitchFamily="2" charset="2"/>
              <a:buChar char="Ø"/>
            </a:pPr>
            <a:r>
              <a:rPr lang="en-US" dirty="0" smtClean="0">
                <a:latin typeface="Arial" charset="0"/>
                <a:cs typeface="Arial" charset="0"/>
              </a:rPr>
              <a:t>E-GP operational,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Building</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762000" y="1600200"/>
            <a:ext cx="7086599" cy="44196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96962"/>
          </a:xfrm>
        </p:spPr>
        <p:txBody>
          <a:bodyPr>
            <a:normAutofit/>
          </a:bodyPr>
          <a:lstStyle/>
          <a:p>
            <a:r>
              <a:rPr lang="en-US" dirty="0" smtClean="0"/>
              <a:t>Capacity Building</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In order to provide PPPD with implementation support to embed the new </a:t>
            </a:r>
            <a:r>
              <a:rPr lang="en-GB" dirty="0" smtClean="0">
                <a:cs typeface="Arial" charset="0"/>
              </a:rPr>
              <a:t> </a:t>
            </a:r>
            <a:r>
              <a:rPr lang="en-US" dirty="0" smtClean="0"/>
              <a:t>systems, raise the profile of procurement and introduce professional qualifications, the Institutional Capacity Building Project for Procurement (ICBPP) was designed jointly between </a:t>
            </a:r>
            <a:r>
              <a:rPr lang="en-US" dirty="0" err="1" smtClean="0"/>
              <a:t>RGoB</a:t>
            </a:r>
            <a:r>
              <a:rPr lang="en-US" dirty="0" smtClean="0"/>
              <a:t> and the World Bank (WB).</a:t>
            </a:r>
          </a:p>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TOP" val=" 208.75"/>
  <p:tag name="LLEFT" val=" 144"/>
</p:tagLst>
</file>

<file path=ppt/tags/tag10.xml><?xml version="1.0" encoding="utf-8"?>
<p:tagLst xmlns:a="http://schemas.openxmlformats.org/drawingml/2006/main" xmlns:r="http://schemas.openxmlformats.org/officeDocument/2006/relationships" xmlns:p="http://schemas.openxmlformats.org/presentationml/2006/main">
  <p:tag name="NAME" val="ArrowText"/>
</p:tagLst>
</file>

<file path=ppt/tags/tag11.xml><?xml version="1.0" encoding="utf-8"?>
<p:tagLst xmlns:a="http://schemas.openxmlformats.org/drawingml/2006/main" xmlns:r="http://schemas.openxmlformats.org/officeDocument/2006/relationships" xmlns:p="http://schemas.openxmlformats.org/presentationml/2006/main">
  <p:tag name="NAME" val="RectangleShape"/>
</p:tagLst>
</file>

<file path=ppt/tags/tag12.xml><?xml version="1.0" encoding="utf-8"?>
<p:tagLst xmlns:a="http://schemas.openxmlformats.org/drawingml/2006/main" xmlns:r="http://schemas.openxmlformats.org/officeDocument/2006/relationships" xmlns:p="http://schemas.openxmlformats.org/presentationml/2006/main">
  <p:tag name="NAME" val="RectangleText"/>
</p:tagLst>
</file>

<file path=ppt/tags/tag13.xml><?xml version="1.0" encoding="utf-8"?>
<p:tagLst xmlns:a="http://schemas.openxmlformats.org/drawingml/2006/main" xmlns:r="http://schemas.openxmlformats.org/officeDocument/2006/relationships" xmlns:p="http://schemas.openxmlformats.org/presentationml/2006/main">
  <p:tag name="NAME" val="RectangleShape"/>
</p:tagLst>
</file>

<file path=ppt/tags/tag14.xml><?xml version="1.0" encoding="utf-8"?>
<p:tagLst xmlns:a="http://schemas.openxmlformats.org/drawingml/2006/main" xmlns:r="http://schemas.openxmlformats.org/officeDocument/2006/relationships" xmlns:p="http://schemas.openxmlformats.org/presentationml/2006/main">
  <p:tag name="NAME" val="RectangleText"/>
</p:tagLst>
</file>

<file path=ppt/tags/tag15.xml><?xml version="1.0" encoding="utf-8"?>
<p:tagLst xmlns:a="http://schemas.openxmlformats.org/drawingml/2006/main" xmlns:r="http://schemas.openxmlformats.org/officeDocument/2006/relationships" xmlns:p="http://schemas.openxmlformats.org/presentationml/2006/main">
  <p:tag name="NAME" val="RectangleShape"/>
</p:tagLst>
</file>

<file path=ppt/tags/tag16.xml><?xml version="1.0" encoding="utf-8"?>
<p:tagLst xmlns:a="http://schemas.openxmlformats.org/drawingml/2006/main" xmlns:r="http://schemas.openxmlformats.org/officeDocument/2006/relationships" xmlns:p="http://schemas.openxmlformats.org/presentationml/2006/main">
  <p:tag name="NAME" val="RectangleText"/>
</p:tagLst>
</file>

<file path=ppt/tags/tag2.xml><?xml version="1.0" encoding="utf-8"?>
<p:tagLst xmlns:a="http://schemas.openxmlformats.org/drawingml/2006/main" xmlns:r="http://schemas.openxmlformats.org/officeDocument/2006/relationships" xmlns:p="http://schemas.openxmlformats.org/presentationml/2006/main">
  <p:tag name="LLEFT" val=" 144"/>
  <p:tag name="LTOP" val=" 208.75"/>
</p:tagLst>
</file>

<file path=ppt/tags/tag3.xml><?xml version="1.0" encoding="utf-8"?>
<p:tagLst xmlns:a="http://schemas.openxmlformats.org/drawingml/2006/main" xmlns:r="http://schemas.openxmlformats.org/officeDocument/2006/relationships" xmlns:p="http://schemas.openxmlformats.org/presentationml/2006/main">
  <p:tag name="LTOP" val=" 208.75"/>
  <p:tag name="LLEFT" val=" 144"/>
</p:tagLst>
</file>

<file path=ppt/tags/tag4.xml><?xml version="1.0" encoding="utf-8"?>
<p:tagLst xmlns:a="http://schemas.openxmlformats.org/drawingml/2006/main" xmlns:r="http://schemas.openxmlformats.org/officeDocument/2006/relationships" xmlns:p="http://schemas.openxmlformats.org/presentationml/2006/main">
  <p:tag name="NAME" val="Rectangle"/>
</p:tagLst>
</file>

<file path=ppt/tags/tag5.xml><?xml version="1.0" encoding="utf-8"?>
<p:tagLst xmlns:a="http://schemas.openxmlformats.org/drawingml/2006/main" xmlns:r="http://schemas.openxmlformats.org/officeDocument/2006/relationships" xmlns:p="http://schemas.openxmlformats.org/presentationml/2006/main">
  <p:tag name="NAME" val="Rectangle"/>
</p:tagLst>
</file>

<file path=ppt/tags/tag6.xml><?xml version="1.0" encoding="utf-8"?>
<p:tagLst xmlns:a="http://schemas.openxmlformats.org/drawingml/2006/main" xmlns:r="http://schemas.openxmlformats.org/officeDocument/2006/relationships" xmlns:p="http://schemas.openxmlformats.org/presentationml/2006/main">
  <p:tag name="NAME" val="Rectangle"/>
</p:tagLst>
</file>

<file path=ppt/tags/tag7.xml><?xml version="1.0" encoding="utf-8"?>
<p:tagLst xmlns:a="http://schemas.openxmlformats.org/drawingml/2006/main" xmlns:r="http://schemas.openxmlformats.org/officeDocument/2006/relationships" xmlns:p="http://schemas.openxmlformats.org/presentationml/2006/main">
  <p:tag name="NAME" val="ArrowShape"/>
</p:tagLst>
</file>

<file path=ppt/tags/tag8.xml><?xml version="1.0" encoding="utf-8"?>
<p:tagLst xmlns:a="http://schemas.openxmlformats.org/drawingml/2006/main" xmlns:r="http://schemas.openxmlformats.org/officeDocument/2006/relationships" xmlns:p="http://schemas.openxmlformats.org/presentationml/2006/main">
  <p:tag name="NAME" val="ArrowText"/>
</p:tagLst>
</file>

<file path=ppt/tags/tag9.xml><?xml version="1.0" encoding="utf-8"?>
<p:tagLst xmlns:a="http://schemas.openxmlformats.org/drawingml/2006/main" xmlns:r="http://schemas.openxmlformats.org/officeDocument/2006/relationships" xmlns:p="http://schemas.openxmlformats.org/presentationml/2006/main">
  <p:tag name="NAME" val="ArrowShap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5548</TotalTime>
  <Words>746</Words>
  <Application>Microsoft Office PowerPoint</Application>
  <PresentationFormat>On-screen Show (4:3)</PresentationFormat>
  <Paragraphs>106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Country Presentation Bhutan </vt:lpstr>
      <vt:lpstr>PowerPoint Presentation</vt:lpstr>
      <vt:lpstr>PowerPoint Presentation</vt:lpstr>
      <vt:lpstr>Background on PPPD</vt:lpstr>
      <vt:lpstr>Reform Areas</vt:lpstr>
      <vt:lpstr> Current activities of PPPD </vt:lpstr>
      <vt:lpstr> Way Forward </vt:lpstr>
      <vt:lpstr>Capacity Building</vt:lpstr>
      <vt:lpstr>Capacity Building</vt:lpstr>
      <vt:lpstr>Capacity Building </vt:lpstr>
      <vt:lpstr>Capacity Building </vt:lpstr>
      <vt:lpstr>Capacity Building </vt:lpstr>
      <vt:lpstr>PowerPoint Presentation</vt:lpstr>
      <vt:lpstr>Procurement Grievance Mechanism (PGM)</vt:lpstr>
      <vt:lpstr>Debarment Rule (2013)</vt:lpstr>
      <vt:lpstr>  Electronic Government Procurement (eGP)</vt:lpstr>
      <vt:lpstr>PowerPoint Presentation</vt:lpstr>
      <vt:lpstr>Other Government Initiations to Streamline Procurement</vt:lpstr>
      <vt:lpstr>GPPM</vt:lpstr>
      <vt:lpstr>GPPM</vt:lpstr>
      <vt:lpstr>Standardization vs Savings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Mohammad Azhar Ul Haq</cp:lastModifiedBy>
  <cp:revision>294</cp:revision>
  <dcterms:created xsi:type="dcterms:W3CDTF">2011-03-28T08:52:54Z</dcterms:created>
  <dcterms:modified xsi:type="dcterms:W3CDTF">2014-03-26T04:05:08Z</dcterms:modified>
</cp:coreProperties>
</file>