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14"/>
  </p:notesMasterIdLst>
  <p:handoutMasterIdLst>
    <p:handoutMasterId r:id="rId15"/>
  </p:handoutMasterIdLst>
  <p:sldIdLst>
    <p:sldId id="321" r:id="rId3"/>
    <p:sldId id="378" r:id="rId4"/>
    <p:sldId id="387" r:id="rId5"/>
    <p:sldId id="370" r:id="rId6"/>
    <p:sldId id="383" r:id="rId7"/>
    <p:sldId id="376" r:id="rId8"/>
    <p:sldId id="367" r:id="rId9"/>
    <p:sldId id="372" r:id="rId10"/>
    <p:sldId id="371" r:id="rId11"/>
    <p:sldId id="373" r:id="rId12"/>
    <p:sldId id="353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rgbClr val="FF8000"/>
      </a:buClr>
      <a:buSzPct val="125000"/>
      <a:buFont typeface="Times New Roman" pitchFamily="18" charset="0"/>
      <a:buChar char="•"/>
      <a:defRPr sz="1400" kern="1200">
        <a:solidFill>
          <a:schemeClr val="tx1"/>
        </a:solidFill>
        <a:latin typeface="Futura BdCn BT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rgbClr val="FF8000"/>
      </a:buClr>
      <a:buSzPct val="125000"/>
      <a:buFont typeface="Times New Roman" pitchFamily="18" charset="0"/>
      <a:buChar char="•"/>
      <a:defRPr sz="1400" kern="1200">
        <a:solidFill>
          <a:schemeClr val="tx1"/>
        </a:solidFill>
        <a:latin typeface="Futura BdCn BT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rgbClr val="FF8000"/>
      </a:buClr>
      <a:buSzPct val="125000"/>
      <a:buFont typeface="Times New Roman" pitchFamily="18" charset="0"/>
      <a:buChar char="•"/>
      <a:defRPr sz="1400" kern="1200">
        <a:solidFill>
          <a:schemeClr val="tx1"/>
        </a:solidFill>
        <a:latin typeface="Futura BdCn BT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rgbClr val="FF8000"/>
      </a:buClr>
      <a:buSzPct val="125000"/>
      <a:buFont typeface="Times New Roman" pitchFamily="18" charset="0"/>
      <a:buChar char="•"/>
      <a:defRPr sz="1400" kern="1200">
        <a:solidFill>
          <a:schemeClr val="tx1"/>
        </a:solidFill>
        <a:latin typeface="Futura BdCn BT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rgbClr val="FF8000"/>
      </a:buClr>
      <a:buSzPct val="125000"/>
      <a:buFont typeface="Times New Roman" pitchFamily="18" charset="0"/>
      <a:buChar char="•"/>
      <a:defRPr sz="1400" kern="1200">
        <a:solidFill>
          <a:schemeClr val="tx1"/>
        </a:solidFill>
        <a:latin typeface="Futura BdCn BT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Futura BdCn BT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Futura BdCn BT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Futura BdCn BT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Futura BdCn BT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0000"/>
    <a:srgbClr val="000050"/>
    <a:srgbClr val="FF9933"/>
    <a:srgbClr val="66FF33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1172" autoAdjust="0"/>
  </p:normalViewPr>
  <p:slideViewPr>
    <p:cSldViewPr>
      <p:cViewPr varScale="1">
        <p:scale>
          <a:sx n="70" d="100"/>
          <a:sy n="70" d="100"/>
        </p:scale>
        <p:origin x="-14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2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pfileshr2\sard\saod\9.%20Portfolio%20Management\MIS\2013\2013-12-31\cadb%202013%20(final)%2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l5\Documents\SARD\APPR%20Regional%20Tables\2013\SARD%20Contract%20Data%20File2%20(17Feb2014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U:\Documents%20and%20Settings\jpn\My%20Documents\excel\scurve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28510218273999"/>
          <c:y val="5.6085534964721316E-2"/>
          <c:w val="0.74128560318849035"/>
          <c:h val="0.7484550245892475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'for scurve'!$A$92</c:f>
              <c:strCache>
                <c:ptCount val="1"/>
                <c:pt idx="0">
                  <c:v>Loan Amt.</c:v>
                </c:pt>
              </c:strCache>
            </c:strRef>
          </c:tx>
          <c:invertIfNegative val="0"/>
          <c:cat>
            <c:strRef>
              <c:f>'for scurve'!$B$88:$H$88</c:f>
              <c:strCache>
                <c:ptCount val="7"/>
                <c:pt idx="0">
                  <c:v>BAN</c:v>
                </c:pt>
                <c:pt idx="1">
                  <c:v>BHU</c:v>
                </c:pt>
                <c:pt idx="2">
                  <c:v>IND</c:v>
                </c:pt>
                <c:pt idx="3">
                  <c:v>MLD</c:v>
                </c:pt>
                <c:pt idx="4">
                  <c:v>NEP</c:v>
                </c:pt>
                <c:pt idx="5">
                  <c:v>REG</c:v>
                </c:pt>
                <c:pt idx="6">
                  <c:v>SRI</c:v>
                </c:pt>
              </c:strCache>
            </c:strRef>
          </c:cat>
          <c:val>
            <c:numRef>
              <c:f>'for scurve'!$B$92:$H$92</c:f>
              <c:numCache>
                <c:formatCode>General</c:formatCode>
                <c:ptCount val="7"/>
                <c:pt idx="0">
                  <c:v>5194.2619999999997</c:v>
                </c:pt>
                <c:pt idx="1">
                  <c:v>187.495</c:v>
                </c:pt>
                <c:pt idx="2">
                  <c:v>10683.213000000002</c:v>
                </c:pt>
                <c:pt idx="3">
                  <c:v>2.8919999999999999</c:v>
                </c:pt>
                <c:pt idx="4">
                  <c:v>991.8119999999999</c:v>
                </c:pt>
                <c:pt idx="6">
                  <c:v>1963.8280000000002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56861184"/>
        <c:axId val="156862720"/>
      </c:barChart>
      <c:catAx>
        <c:axId val="15686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56862720"/>
        <c:crosses val="autoZero"/>
        <c:auto val="1"/>
        <c:lblAlgn val="ctr"/>
        <c:lblOffset val="100"/>
        <c:noMultiLvlLbl val="0"/>
      </c:catAx>
      <c:valAx>
        <c:axId val="156862720"/>
        <c:scaling>
          <c:orientation val="minMax"/>
          <c:max val="1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$ </a:t>
                </a:r>
                <a:r>
                  <a:rPr lang="en-US" dirty="0" smtClean="0"/>
                  <a:t>billion</a:t>
                </a:r>
                <a:endParaRPr lang="en-US" dirty="0"/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crossAx val="156861184"/>
        <c:crosses val="autoZero"/>
        <c:crossBetween val="between"/>
        <c:dispUnits>
          <c:builtInUnit val="thousands"/>
        </c:dispUnits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FFF">
        <a:alpha val="69804"/>
      </a:srgb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Contract Awards</c:v>
                </c:pt>
              </c:strCache>
            </c:strRef>
          </c:tx>
          <c:spPr>
            <a:ln w="60325"/>
          </c:spPr>
          <c:marker>
            <c:symbol val="square"/>
            <c:size val="10"/>
          </c:marker>
          <c:dLbls>
            <c:numFmt formatCode="#,##0" sourceLinked="0"/>
            <c:txPr>
              <a:bodyPr/>
              <a:lstStyle/>
              <a:p>
                <a:pPr>
                  <a:defRPr sz="15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2536</c:v>
                </c:pt>
                <c:pt idx="1">
                  <c:v>3412</c:v>
                </c:pt>
                <c:pt idx="2">
                  <c:v>2751</c:v>
                </c:pt>
                <c:pt idx="3">
                  <c:v>3053</c:v>
                </c:pt>
                <c:pt idx="4">
                  <c:v>2695</c:v>
                </c:pt>
                <c:pt idx="5">
                  <c:v>2673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Disbursement</c:v>
                </c:pt>
              </c:strCache>
            </c:strRef>
          </c:tx>
          <c:spPr>
            <a:ln w="60325">
              <a:solidFill>
                <a:srgbClr val="F79646">
                  <a:lumMod val="75000"/>
                </a:srgbClr>
              </a:solidFill>
            </a:ln>
          </c:spPr>
          <c:marker>
            <c:symbol val="triangle"/>
            <c:size val="10"/>
            <c:spPr>
              <a:solidFill>
                <a:srgbClr val="F79646">
                  <a:lumMod val="75000"/>
                </a:srgbClr>
              </a:solidFill>
            </c:spPr>
          </c:marker>
          <c:dLbls>
            <c:numFmt formatCode="#,##0" sourceLinked="0"/>
            <c:txPr>
              <a:bodyPr/>
              <a:lstStyle/>
              <a:p>
                <a:pPr>
                  <a:defRPr sz="1500" baseline="0"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2612</c:v>
                </c:pt>
                <c:pt idx="1">
                  <c:v>3005</c:v>
                </c:pt>
                <c:pt idx="2">
                  <c:v>2731</c:v>
                </c:pt>
                <c:pt idx="3">
                  <c:v>2412</c:v>
                </c:pt>
                <c:pt idx="4">
                  <c:v>2348</c:v>
                </c:pt>
                <c:pt idx="5">
                  <c:v>2125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7460736"/>
        <c:axId val="157475968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Disbursement Ratio</c:v>
                </c:pt>
              </c:strCache>
            </c:strRef>
          </c:tx>
          <c:spPr>
            <a:ln w="60325">
              <a:solidFill>
                <a:srgbClr val="00B050"/>
              </a:solidFill>
            </a:ln>
          </c:spPr>
          <c:marker>
            <c:symbol val="circle"/>
            <c:size val="10"/>
            <c:spPr>
              <a:solidFill>
                <a:srgbClr val="00B050"/>
              </a:solidFill>
            </c:spPr>
          </c:marker>
          <c:dLbls>
            <c:txPr>
              <a:bodyPr/>
              <a:lstStyle/>
              <a:p>
                <a:pPr>
                  <a:defRPr sz="1500" baseline="0">
                    <a:solidFill>
                      <a:srgbClr val="00B05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Sheet1!$D$2:$D$7</c:f>
              <c:numCache>
                <c:formatCode>0.0%</c:formatCode>
                <c:ptCount val="6"/>
                <c:pt idx="0">
                  <c:v>0.253</c:v>
                </c:pt>
                <c:pt idx="1">
                  <c:v>0.27500000000000002</c:v>
                </c:pt>
                <c:pt idx="2">
                  <c:v>0.27300000000000002</c:v>
                </c:pt>
                <c:pt idx="3">
                  <c:v>0.221</c:v>
                </c:pt>
                <c:pt idx="4">
                  <c:v>0.19900000000000001</c:v>
                </c:pt>
                <c:pt idx="5">
                  <c:v>0.185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7025024"/>
        <c:axId val="157477888"/>
      </c:lineChart>
      <c:catAx>
        <c:axId val="15746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75000"/>
                  </a:schemeClr>
                </a:solidFill>
              </a:defRPr>
            </a:pPr>
            <a:endParaRPr lang="en-US"/>
          </a:p>
        </c:txPr>
        <c:crossAx val="157475968"/>
        <c:crosses val="autoZero"/>
        <c:auto val="1"/>
        <c:lblAlgn val="ctr"/>
        <c:lblOffset val="100"/>
        <c:noMultiLvlLbl val="0"/>
      </c:catAx>
      <c:valAx>
        <c:axId val="157475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chemeClr val="tx2">
                        <a:lumMod val="75000"/>
                      </a:schemeClr>
                    </a:solidFill>
                  </a:defRPr>
                </a:pPr>
                <a:r>
                  <a:rPr lang="en-US" sz="1600" b="0">
                    <a:solidFill>
                      <a:schemeClr val="tx2">
                        <a:lumMod val="75000"/>
                      </a:schemeClr>
                    </a:solidFill>
                  </a:rPr>
                  <a:t>$ million</a:t>
                </a:r>
              </a:p>
            </c:rich>
          </c:tx>
          <c:layout>
            <c:manualLayout>
              <c:xMode val="edge"/>
              <c:yMode val="edge"/>
              <c:x val="3.189792663476874E-3"/>
              <c:y val="0.3192524732485362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en-US"/>
          </a:p>
        </c:txPr>
        <c:crossAx val="157460736"/>
        <c:crosses val="autoZero"/>
        <c:crossBetween val="between"/>
      </c:valAx>
      <c:valAx>
        <c:axId val="157477888"/>
        <c:scaling>
          <c:orientation val="minMax"/>
          <c:max val="0.5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chemeClr val="tx1"/>
                </a:solidFill>
              </a:defRPr>
            </a:pPr>
            <a:endParaRPr lang="en-US"/>
          </a:p>
        </c:txPr>
        <c:crossAx val="157025024"/>
        <c:crosses val="max"/>
        <c:crossBetween val="between"/>
      </c:valAx>
      <c:catAx>
        <c:axId val="157025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747788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 b="1">
              <a:solidFill>
                <a:schemeClr val="tx2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Sheet1!$A$103</c:f>
              <c:strCache>
                <c:ptCount val="1"/>
                <c:pt idx="0">
                  <c:v>&lt;1 million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Sheet1!$B$102:$F$102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Sheet1!$B$103:$F$103</c:f>
              <c:numCache>
                <c:formatCode>General</c:formatCode>
                <c:ptCount val="5"/>
                <c:pt idx="0">
                  <c:v>2072</c:v>
                </c:pt>
                <c:pt idx="1">
                  <c:v>1872</c:v>
                </c:pt>
                <c:pt idx="2">
                  <c:v>1728</c:v>
                </c:pt>
                <c:pt idx="3">
                  <c:v>1323</c:v>
                </c:pt>
                <c:pt idx="4">
                  <c:v>1067</c:v>
                </c:pt>
              </c:numCache>
            </c:numRef>
          </c:val>
        </c:ser>
        <c:ser>
          <c:idx val="1"/>
          <c:order val="1"/>
          <c:tx>
            <c:strRef>
              <c:f>Sheet1!$A$104</c:f>
              <c:strCache>
                <c:ptCount val="1"/>
                <c:pt idx="0">
                  <c:v>1 to 10 million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Sheet1!$B$102:$F$102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Sheet1!$B$104:$F$104</c:f>
              <c:numCache>
                <c:formatCode>General</c:formatCode>
                <c:ptCount val="5"/>
                <c:pt idx="0">
                  <c:v>242</c:v>
                </c:pt>
                <c:pt idx="1">
                  <c:v>296</c:v>
                </c:pt>
                <c:pt idx="2">
                  <c:v>264</c:v>
                </c:pt>
                <c:pt idx="3">
                  <c:v>221</c:v>
                </c:pt>
                <c:pt idx="4">
                  <c:v>216</c:v>
                </c:pt>
              </c:numCache>
            </c:numRef>
          </c:val>
        </c:ser>
        <c:ser>
          <c:idx val="2"/>
          <c:order val="2"/>
          <c:tx>
            <c:strRef>
              <c:f>Sheet1!$A$105</c:f>
              <c:strCache>
                <c:ptCount val="1"/>
                <c:pt idx="0">
                  <c:v>&gt;10 million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2090489913417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Sheet1!$B$102:$F$102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Sheet1!$B$105:$F$105</c:f>
              <c:numCache>
                <c:formatCode>General</c:formatCode>
                <c:ptCount val="5"/>
                <c:pt idx="0">
                  <c:v>51</c:v>
                </c:pt>
                <c:pt idx="1">
                  <c:v>37</c:v>
                </c:pt>
                <c:pt idx="2">
                  <c:v>59</c:v>
                </c:pt>
                <c:pt idx="3">
                  <c:v>42</c:v>
                </c:pt>
                <c:pt idx="4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7054080"/>
        <c:axId val="157055616"/>
      </c:barChart>
      <c:catAx>
        <c:axId val="15705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7055616"/>
        <c:crosses val="autoZero"/>
        <c:auto val="1"/>
        <c:lblAlgn val="ctr"/>
        <c:lblOffset val="100"/>
        <c:noMultiLvlLbl val="0"/>
      </c:catAx>
      <c:valAx>
        <c:axId val="157055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70540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Calibri" panose="020F0502020204030204" pitchFamily="34" charset="0"/>
              </a:defRPr>
            </a:pPr>
            <a:r>
              <a:rPr lang="en-US" sz="2000" dirty="0" smtClean="0">
                <a:latin typeface="Calibri" panose="020F0502020204030204" pitchFamily="34" charset="0"/>
              </a:rPr>
              <a:t>Average</a:t>
            </a:r>
            <a:r>
              <a:rPr lang="en-US" sz="2000" baseline="0" dirty="0" smtClean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Processing </a:t>
            </a:r>
            <a:r>
              <a:rPr lang="en-US" sz="2000" dirty="0" smtClean="0">
                <a:latin typeface="Calibri" panose="020F0502020204030204" pitchFamily="34" charset="0"/>
              </a:rPr>
              <a:t>Time of Procurement</a:t>
            </a:r>
            <a:r>
              <a:rPr lang="en-US" sz="2000" baseline="0" dirty="0" smtClean="0">
                <a:latin typeface="Calibri" panose="020F0502020204030204" pitchFamily="34" charset="0"/>
              </a:rPr>
              <a:t> Contracts for Sovereign Operations (&gt;$10 million)</a:t>
            </a:r>
            <a:endParaRPr lang="en-US" sz="2000" dirty="0">
              <a:latin typeface="Calibri" panose="020F050202020403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17683727034121"/>
          <c:y val="0.26687825560266515"/>
          <c:w val="0.87125631865461262"/>
          <c:h val="0.53337391479911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Ave. Processing Time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accent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noFill/>
              <a:ln w="19050">
                <a:solidFill>
                  <a:schemeClr val="accent1"/>
                </a:solidFill>
                <a:prstDash val="dash"/>
              </a:ln>
            </c:spPr>
          </c:dPt>
          <c:dPt>
            <c:idx val="4"/>
            <c:invertIfNegative val="0"/>
            <c:bubble3D val="0"/>
            <c:spPr>
              <a:noFill/>
              <a:ln w="19050">
                <a:solidFill>
                  <a:schemeClr val="accent1"/>
                </a:solidFill>
                <a:prstDash val="dash"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81</c:v>
                </c:pt>
                <c:pt idx="1">
                  <c:v>62</c:v>
                </c:pt>
                <c:pt idx="2">
                  <c:v>47</c:v>
                </c:pt>
                <c:pt idx="3">
                  <c:v>40</c:v>
                </c:pt>
                <c:pt idx="4">
                  <c:v>35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161472"/>
        <c:axId val="169163008"/>
      </c:barChart>
      <c:catAx>
        <c:axId val="16916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9163008"/>
        <c:crosses val="autoZero"/>
        <c:auto val="1"/>
        <c:lblAlgn val="ctr"/>
        <c:lblOffset val="100"/>
        <c:noMultiLvlLbl val="0"/>
      </c:catAx>
      <c:valAx>
        <c:axId val="1691630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Days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3715247399630601E-2"/>
              <c:y val="0.485494649707248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9161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129341590921847E-2"/>
          <c:y val="3.6017906520809162E-2"/>
          <c:w val="0.89478746191208858"/>
          <c:h val="0.8139198293643968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Sheet1!$C$3:$O$3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8</c:v>
                </c:pt>
                <c:pt idx="4">
                  <c:v>11</c:v>
                </c:pt>
                <c:pt idx="5">
                  <c:v>14</c:v>
                </c:pt>
                <c:pt idx="6">
                  <c:v>18</c:v>
                </c:pt>
                <c:pt idx="7">
                  <c:v>22</c:v>
                </c:pt>
                <c:pt idx="8">
                  <c:v>28</c:v>
                </c:pt>
                <c:pt idx="9">
                  <c:v>35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rgbClr val="122974"/>
              </a:solidFill>
            </a:ln>
          </c:spPr>
          <c:marker>
            <c:symbol val="none"/>
          </c:marker>
          <c:val>
            <c:numRef>
              <c:f>Sheet1!$C$4:$O$4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17</c:v>
                </c:pt>
                <c:pt idx="4">
                  <c:v>30</c:v>
                </c:pt>
                <c:pt idx="5">
                  <c:v>48</c:v>
                </c:pt>
                <c:pt idx="6">
                  <c:v>68</c:v>
                </c:pt>
                <c:pt idx="7">
                  <c:v>87</c:v>
                </c:pt>
                <c:pt idx="8">
                  <c:v>97</c:v>
                </c:pt>
                <c:pt idx="9">
                  <c:v>100</c:v>
                </c:pt>
              </c:numCache>
            </c:numRef>
          </c:val>
          <c:smooth val="1"/>
        </c:ser>
        <c:ser>
          <c:idx val="2"/>
          <c:order val="2"/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val>
            <c:numRef>
              <c:f>Sheet1!$C$2:$O$2</c:f>
              <c:numCache>
                <c:formatCode>General</c:formatCode>
                <c:ptCount val="13"/>
                <c:pt idx="9">
                  <c:v>35</c:v>
                </c:pt>
                <c:pt idx="10">
                  <c:v>44</c:v>
                </c:pt>
                <c:pt idx="11">
                  <c:v>55</c:v>
                </c:pt>
                <c:pt idx="12">
                  <c:v>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119232"/>
        <c:axId val="157121152"/>
      </c:lineChart>
      <c:catAx>
        <c:axId val="157119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solidFill>
                      <a:srgbClr val="000066"/>
                    </a:solidFill>
                  </a:defRPr>
                </a:pPr>
                <a:r>
                  <a:rPr lang="en-US" sz="1600">
                    <a:solidFill>
                      <a:srgbClr val="000066"/>
                    </a:solidFill>
                  </a:rPr>
                  <a:t>Time</a:t>
                </a:r>
              </a:p>
            </c:rich>
          </c:tx>
          <c:layout>
            <c:manualLayout>
              <c:xMode val="edge"/>
              <c:yMode val="edge"/>
              <c:x val="0.88400109361330081"/>
              <c:y val="0.86942111402741362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57121152"/>
        <c:crosses val="autoZero"/>
        <c:auto val="1"/>
        <c:lblAlgn val="ctr"/>
        <c:lblOffset val="100"/>
        <c:noMultiLvlLbl val="0"/>
      </c:catAx>
      <c:valAx>
        <c:axId val="157121152"/>
        <c:scaling>
          <c:orientation val="minMax"/>
          <c:max val="101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600" dirty="0">
                    <a:solidFill>
                      <a:srgbClr val="000066"/>
                    </a:solidFill>
                  </a:rPr>
                  <a:t>$</a:t>
                </a:r>
              </a:p>
            </c:rich>
          </c:tx>
          <c:layout>
            <c:manualLayout>
              <c:xMode val="edge"/>
              <c:yMode val="edge"/>
              <c:x val="3.0623930629361123E-2"/>
              <c:y val="4.686859398049700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5711923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129341590921847E-2"/>
          <c:y val="3.6017906520809204E-2"/>
          <c:w val="0.89478746191208858"/>
          <c:h val="0.81391982936439722"/>
        </c:manualLayout>
      </c:layout>
      <c:lineChart>
        <c:grouping val="standard"/>
        <c:varyColors val="0"/>
        <c:ser>
          <c:idx val="1"/>
          <c:order val="0"/>
          <c:spPr>
            <a:ln>
              <a:solidFill>
                <a:srgbClr val="122974"/>
              </a:solidFill>
            </a:ln>
          </c:spPr>
          <c:marker>
            <c:symbol val="none"/>
          </c:marker>
          <c:val>
            <c:numRef>
              <c:f>Sheet1!$C$4:$O$4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17</c:v>
                </c:pt>
                <c:pt idx="4">
                  <c:v>30</c:v>
                </c:pt>
                <c:pt idx="5">
                  <c:v>48</c:v>
                </c:pt>
                <c:pt idx="6">
                  <c:v>68</c:v>
                </c:pt>
                <c:pt idx="7">
                  <c:v>87</c:v>
                </c:pt>
                <c:pt idx="8">
                  <c:v>97</c:v>
                </c:pt>
                <c:pt idx="9">
                  <c:v>100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831168"/>
        <c:axId val="157833088"/>
      </c:lineChart>
      <c:catAx>
        <c:axId val="1578311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rgbClr val="2D407B"/>
                    </a:solidFill>
                  </a:defRPr>
                </a:pPr>
                <a:r>
                  <a:rPr lang="en-US" sz="1400">
                    <a:solidFill>
                      <a:srgbClr val="2D407B"/>
                    </a:solidFill>
                  </a:rPr>
                  <a:t>Time</a:t>
                </a:r>
              </a:p>
            </c:rich>
          </c:tx>
          <c:layout>
            <c:manualLayout>
              <c:xMode val="edge"/>
              <c:yMode val="edge"/>
              <c:x val="0.88400109361330115"/>
              <c:y val="0.86942111402741362"/>
            </c:manualLayout>
          </c:layout>
          <c:overlay val="0"/>
        </c:title>
        <c:majorTickMark val="out"/>
        <c:minorTickMark val="none"/>
        <c:tickLblPos val="none"/>
        <c:crossAx val="157833088"/>
        <c:crosses val="autoZero"/>
        <c:auto val="1"/>
        <c:lblAlgn val="ctr"/>
        <c:lblOffset val="100"/>
        <c:noMultiLvlLbl val="0"/>
      </c:catAx>
      <c:valAx>
        <c:axId val="157833088"/>
        <c:scaling>
          <c:orientation val="minMax"/>
          <c:max val="101"/>
          <c:min val="0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 dirty="0">
                    <a:solidFill>
                      <a:srgbClr val="000066"/>
                    </a:solidFill>
                  </a:rPr>
                  <a:t>$</a:t>
                </a:r>
              </a:p>
            </c:rich>
          </c:tx>
          <c:layout>
            <c:manualLayout>
              <c:xMode val="edge"/>
              <c:yMode val="edge"/>
              <c:x val="3.0623930629361158E-2"/>
              <c:y val="4.6868593980497003E-2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57831168"/>
        <c:crosses val="autoZero"/>
        <c:crossBetween val="between"/>
      </c:valAx>
      <c:spPr>
        <a:ln>
          <a:solidFill>
            <a:srgbClr val="2D407B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48840769903762E-2"/>
          <c:y val="8.8642871736841378E-2"/>
          <c:w val="0.84891914552347658"/>
          <c:h val="0.651128608923885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491968"/>
        <c:axId val="157493504"/>
      </c:lineChart>
      <c:catAx>
        <c:axId val="15749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122974"/>
                </a:solidFill>
              </a:defRPr>
            </a:pPr>
            <a:endParaRPr lang="en-US"/>
          </a:p>
        </c:txPr>
        <c:crossAx val="157493504"/>
        <c:crosses val="autoZero"/>
        <c:auto val="1"/>
        <c:lblAlgn val="ctr"/>
        <c:lblOffset val="100"/>
        <c:noMultiLvlLbl val="0"/>
      </c:catAx>
      <c:valAx>
        <c:axId val="15749350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400">
                    <a:solidFill>
                      <a:srgbClr val="122974"/>
                    </a:solidFill>
                  </a:defRPr>
                </a:pPr>
                <a:r>
                  <a:rPr lang="en-US" sz="1200" dirty="0">
                    <a:solidFill>
                      <a:srgbClr val="122974"/>
                    </a:solidFill>
                  </a:rPr>
                  <a:t>10</a:t>
                </a:r>
              </a:p>
            </c:rich>
          </c:tx>
          <c:layout>
            <c:manualLayout>
              <c:xMode val="edge"/>
              <c:yMode val="edge"/>
              <c:x val="1.3317828550589532E-3"/>
              <c:y val="5.939720034995631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5749196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>
          <a:solidFill>
            <a:srgbClr val="122974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8E2AC-B447-44DB-9FBC-020470E3881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945416-AA64-4D75-8DA2-D0F67459FA77}">
      <dgm:prSet phldrT="[Text]" custT="1"/>
      <dgm:spPr/>
      <dgm:t>
        <a:bodyPr/>
        <a:lstStyle/>
        <a:p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Procurement Process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747E43E-4B2D-4401-9299-7A57A222ADEC}" type="parTrans" cxnId="{EEAF11B5-FC78-4490-87AD-4E4D7BB405B0}">
      <dgm:prSet/>
      <dgm:spPr/>
      <dgm:t>
        <a:bodyPr/>
        <a:lstStyle/>
        <a:p>
          <a:endParaRPr lang="en-US"/>
        </a:p>
      </dgm:t>
    </dgm:pt>
    <dgm:pt modelId="{986A3776-0F35-48B5-B6A7-B161342F912F}" type="sibTrans" cxnId="{EEAF11B5-FC78-4490-87AD-4E4D7BB405B0}">
      <dgm:prSet/>
      <dgm:spPr/>
      <dgm:t>
        <a:bodyPr/>
        <a:lstStyle/>
        <a:p>
          <a:endParaRPr lang="en-US"/>
        </a:p>
      </dgm:t>
    </dgm:pt>
    <dgm:pt modelId="{14664168-1D27-4490-8637-FE8C8A095D18}">
      <dgm:prSet phldrT="[Text]"/>
      <dgm:spPr/>
      <dgm:t>
        <a:bodyPr/>
        <a:lstStyle/>
        <a:p>
          <a:pPr marL="285750" indent="0"/>
          <a:endParaRPr lang="en-US" sz="3200" b="1" dirty="0">
            <a:solidFill>
              <a:schemeClr val="accent1">
                <a:lumMod val="50000"/>
              </a:schemeClr>
            </a:solidFill>
            <a:latin typeface="+mn-lt"/>
          </a:endParaRPr>
        </a:p>
      </dgm:t>
    </dgm:pt>
    <dgm:pt modelId="{817DF93F-5D37-4F5B-ACE1-DF510361C5B3}" type="parTrans" cxnId="{478BEAD6-FD88-48A9-A49F-600AEC5C20AE}">
      <dgm:prSet/>
      <dgm:spPr/>
      <dgm:t>
        <a:bodyPr/>
        <a:lstStyle/>
        <a:p>
          <a:endParaRPr lang="en-US"/>
        </a:p>
      </dgm:t>
    </dgm:pt>
    <dgm:pt modelId="{CEE0863B-3E37-4494-A08B-01AAF3094D0D}" type="sibTrans" cxnId="{478BEAD6-FD88-48A9-A49F-600AEC5C20AE}">
      <dgm:prSet/>
      <dgm:spPr/>
      <dgm:t>
        <a:bodyPr/>
        <a:lstStyle/>
        <a:p>
          <a:endParaRPr lang="en-US"/>
        </a:p>
      </dgm:t>
    </dgm:pt>
    <dgm:pt modelId="{EBDB8981-07EC-413E-B2BE-1FF14E0BCF6E}">
      <dgm:prSet custT="1"/>
      <dgm:spPr/>
      <dgm:t>
        <a:bodyPr/>
        <a:lstStyle/>
        <a:p>
          <a:pPr marL="0" indent="0"/>
          <a:r>
            <a:rPr lang="en-US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rPr>
            <a:t> Best practice difficult because of low service standards and processes</a:t>
          </a:r>
        </a:p>
      </dgm:t>
    </dgm:pt>
    <dgm:pt modelId="{28B49490-9B3E-4433-9BF6-2D4602B4D395}" type="parTrans" cxnId="{BFCA0F9D-2B36-48AD-BC0D-E9BFBEC23CEC}">
      <dgm:prSet/>
      <dgm:spPr/>
      <dgm:t>
        <a:bodyPr/>
        <a:lstStyle/>
        <a:p>
          <a:endParaRPr lang="en-US"/>
        </a:p>
      </dgm:t>
    </dgm:pt>
    <dgm:pt modelId="{007FEF00-7D23-4972-A5CC-9E900A93F7AF}" type="sibTrans" cxnId="{BFCA0F9D-2B36-48AD-BC0D-E9BFBEC23CEC}">
      <dgm:prSet/>
      <dgm:spPr/>
      <dgm:t>
        <a:bodyPr/>
        <a:lstStyle/>
        <a:p>
          <a:endParaRPr lang="en-US"/>
        </a:p>
      </dgm:t>
    </dgm:pt>
    <dgm:pt modelId="{EC9523E7-CA49-4410-895A-CE1C23DF27A4}">
      <dgm:prSet custT="1"/>
      <dgm:spPr/>
      <dgm:t>
        <a:bodyPr/>
        <a:lstStyle/>
        <a:p>
          <a:pPr marL="0" indent="0"/>
          <a:endParaRPr lang="en-US" sz="2000" dirty="0" smtClean="0">
            <a:solidFill>
              <a:schemeClr val="accent1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C261D26F-4938-4172-A622-0C1B1B090D34}" type="parTrans" cxnId="{AC2BBA9B-1BED-4853-85AA-9C4C5C522726}">
      <dgm:prSet/>
      <dgm:spPr/>
      <dgm:t>
        <a:bodyPr/>
        <a:lstStyle/>
        <a:p>
          <a:endParaRPr lang="en-US"/>
        </a:p>
      </dgm:t>
    </dgm:pt>
    <dgm:pt modelId="{1FC53064-0DEC-4CEB-82F7-EAA0D0D5E827}" type="sibTrans" cxnId="{AC2BBA9B-1BED-4853-85AA-9C4C5C522726}">
      <dgm:prSet/>
      <dgm:spPr/>
      <dgm:t>
        <a:bodyPr/>
        <a:lstStyle/>
        <a:p>
          <a:endParaRPr lang="en-US"/>
        </a:p>
      </dgm:t>
    </dgm:pt>
    <dgm:pt modelId="{428893F8-A8B5-B04E-8FBF-E0D941B5A165}">
      <dgm:prSet/>
      <dgm:spPr/>
      <dgm:t>
        <a:bodyPr/>
        <a:lstStyle/>
        <a:p>
          <a:pPr marL="0" indent="0"/>
          <a:r>
            <a:rPr lang="en-US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rPr>
            <a:t> Low premium on quality </a:t>
          </a:r>
        </a:p>
      </dgm:t>
    </dgm:pt>
    <dgm:pt modelId="{2F0A8362-C1DC-124D-9AAA-10CC8CA5873D}" type="parTrans" cxnId="{00C52190-4789-D147-BC06-D918DE4F939B}">
      <dgm:prSet/>
      <dgm:spPr/>
      <dgm:t>
        <a:bodyPr/>
        <a:lstStyle/>
        <a:p>
          <a:endParaRPr lang="en-US"/>
        </a:p>
      </dgm:t>
    </dgm:pt>
    <dgm:pt modelId="{BDAACEC9-AD52-BD4B-8BB5-44D918E42B41}" type="sibTrans" cxnId="{00C52190-4789-D147-BC06-D918DE4F939B}">
      <dgm:prSet/>
      <dgm:spPr/>
      <dgm:t>
        <a:bodyPr/>
        <a:lstStyle/>
        <a:p>
          <a:endParaRPr lang="en-US"/>
        </a:p>
      </dgm:t>
    </dgm:pt>
    <dgm:pt modelId="{E6CFFE15-B570-C64F-AA45-46D0EF134AB5}">
      <dgm:prSet custT="1"/>
      <dgm:spPr/>
      <dgm:t>
        <a:bodyPr/>
        <a:lstStyle/>
        <a:p>
          <a:pPr marL="0" indent="0"/>
          <a:r>
            <a:rPr lang="en-US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rPr>
            <a:t> Narrow list of contract modalities</a:t>
          </a:r>
        </a:p>
      </dgm:t>
    </dgm:pt>
    <dgm:pt modelId="{6A7309FA-BA7C-6F4B-AD59-C94C71050ABB}" type="parTrans" cxnId="{1FF02ABD-CB1B-454E-BFEE-6421CC0D9940}">
      <dgm:prSet/>
      <dgm:spPr/>
      <dgm:t>
        <a:bodyPr/>
        <a:lstStyle/>
        <a:p>
          <a:endParaRPr lang="en-US"/>
        </a:p>
      </dgm:t>
    </dgm:pt>
    <dgm:pt modelId="{F6AB9DA0-8F42-3149-9CD5-E812D3BA5705}" type="sibTrans" cxnId="{1FF02ABD-CB1B-454E-BFEE-6421CC0D9940}">
      <dgm:prSet/>
      <dgm:spPr/>
      <dgm:t>
        <a:bodyPr/>
        <a:lstStyle/>
        <a:p>
          <a:endParaRPr lang="en-US"/>
        </a:p>
      </dgm:t>
    </dgm:pt>
    <dgm:pt modelId="{C5DED721-AC7F-AC4A-A041-6F4D4E19FB55}">
      <dgm:prSet custT="1"/>
      <dgm:spPr/>
      <dgm:t>
        <a:bodyPr/>
        <a:lstStyle/>
        <a:p>
          <a:pPr marL="0" indent="0"/>
          <a:r>
            <a:rPr lang="en-US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rPr>
            <a:t> Limited differentiation between countries, agencies and project types</a:t>
          </a:r>
        </a:p>
      </dgm:t>
    </dgm:pt>
    <dgm:pt modelId="{CD87A4ED-E236-0B4C-A1A7-AEE32B863C96}" type="parTrans" cxnId="{876B4FE3-36BD-314B-B226-8175799FF996}">
      <dgm:prSet/>
      <dgm:spPr/>
      <dgm:t>
        <a:bodyPr/>
        <a:lstStyle/>
        <a:p>
          <a:endParaRPr lang="en-US"/>
        </a:p>
      </dgm:t>
    </dgm:pt>
    <dgm:pt modelId="{6EDE8564-E834-234C-A8F6-9D7839B78C56}" type="sibTrans" cxnId="{876B4FE3-36BD-314B-B226-8175799FF996}">
      <dgm:prSet/>
      <dgm:spPr/>
      <dgm:t>
        <a:bodyPr/>
        <a:lstStyle/>
        <a:p>
          <a:endParaRPr lang="en-US"/>
        </a:p>
      </dgm:t>
    </dgm:pt>
    <dgm:pt modelId="{EBD8060F-98BC-9846-858C-AFC68CB49AA0}">
      <dgm:prSet custT="1"/>
      <dgm:spPr/>
      <dgm:t>
        <a:bodyPr/>
        <a:lstStyle/>
        <a:p>
          <a:pPr marL="0" indent="0"/>
          <a:r>
            <a:rPr lang="en-US" sz="20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rPr>
            <a:t> Procedures need modernization</a:t>
          </a:r>
        </a:p>
      </dgm:t>
    </dgm:pt>
    <dgm:pt modelId="{1BE5D994-40C4-2F47-9BA9-EF22AF5323A1}" type="parTrans" cxnId="{7128591A-0BBF-7E4A-ADE6-DC7FD7A0CB14}">
      <dgm:prSet/>
      <dgm:spPr/>
      <dgm:t>
        <a:bodyPr/>
        <a:lstStyle/>
        <a:p>
          <a:endParaRPr lang="en-US"/>
        </a:p>
      </dgm:t>
    </dgm:pt>
    <dgm:pt modelId="{14AEDD57-F04A-CB4F-A6E7-77286B4882E1}" type="sibTrans" cxnId="{7128591A-0BBF-7E4A-ADE6-DC7FD7A0CB14}">
      <dgm:prSet/>
      <dgm:spPr/>
      <dgm:t>
        <a:bodyPr/>
        <a:lstStyle/>
        <a:p>
          <a:endParaRPr lang="en-US"/>
        </a:p>
      </dgm:t>
    </dgm:pt>
    <dgm:pt modelId="{1001C26E-9583-43B0-9D68-326F222A6DE9}">
      <dgm:prSet custT="1"/>
      <dgm:spPr/>
      <dgm:t>
        <a:bodyPr/>
        <a:lstStyle/>
        <a:p>
          <a:pPr marL="0" indent="0"/>
          <a:endParaRPr lang="en-US" sz="2000" dirty="0" smtClean="0">
            <a:solidFill>
              <a:schemeClr val="accent1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699CB154-5F60-4F9B-A7D7-1166E48CAD6E}" type="parTrans" cxnId="{71CCB675-D202-47E5-B809-267E29B949CF}">
      <dgm:prSet/>
      <dgm:spPr/>
    </dgm:pt>
    <dgm:pt modelId="{4D6C3630-B84F-4CE3-9DA5-807A092F3321}" type="sibTrans" cxnId="{71CCB675-D202-47E5-B809-267E29B949CF}">
      <dgm:prSet/>
      <dgm:spPr/>
    </dgm:pt>
    <dgm:pt modelId="{285FE0D7-FE9F-4868-8686-1E07A4539F3F}" type="pres">
      <dgm:prSet presAssocID="{DFC8E2AC-B447-44DB-9FBC-020470E388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6FF1FC-D463-4DD0-BD3E-9CD2A46F8635}" type="pres">
      <dgm:prSet presAssocID="{4F945416-AA64-4D75-8DA2-D0F67459FA77}" presName="parentLin" presStyleCnt="0"/>
      <dgm:spPr/>
    </dgm:pt>
    <dgm:pt modelId="{3C51ED82-8D42-40F0-AC42-0282F3A04075}" type="pres">
      <dgm:prSet presAssocID="{4F945416-AA64-4D75-8DA2-D0F67459FA77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CCB38A9-EBC6-4C85-AC4B-D2D8B56C295B}" type="pres">
      <dgm:prSet presAssocID="{4F945416-AA64-4D75-8DA2-D0F67459FA77}" presName="parentText" presStyleLbl="node1" presStyleIdx="0" presStyleCnt="1" custScaleX="136159" custScaleY="29826" custLinFactNeighborX="-47162" custLinFactNeighborY="-450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505D8-C678-4807-A1CB-F29481E7078B}" type="pres">
      <dgm:prSet presAssocID="{4F945416-AA64-4D75-8DA2-D0F67459FA77}" presName="negativeSpace" presStyleCnt="0"/>
      <dgm:spPr/>
    </dgm:pt>
    <dgm:pt modelId="{7F988A20-9C9D-4A47-9F5E-49DDE2D50C02}" type="pres">
      <dgm:prSet presAssocID="{4F945416-AA64-4D75-8DA2-D0F67459FA77}" presName="childText" presStyleLbl="conFgAcc1" presStyleIdx="0" presStyleCnt="1" custScaleY="82842" custLinFactNeighborY="-19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F02ABD-CB1B-454E-BFEE-6421CC0D9940}" srcId="{14664168-1D27-4490-8637-FE8C8A095D18}" destId="{E6CFFE15-B570-C64F-AA45-46D0EF134AB5}" srcOrd="2" destOrd="0" parTransId="{6A7309FA-BA7C-6F4B-AD59-C94C71050ABB}" sibTransId="{F6AB9DA0-8F42-3149-9CD5-E812D3BA5705}"/>
    <dgm:cxn modelId="{AB694388-74B2-4950-8019-87B90F00E68E}" type="presOf" srcId="{C5DED721-AC7F-AC4A-A041-6F4D4E19FB55}" destId="{7F988A20-9C9D-4A47-9F5E-49DDE2D50C02}" srcOrd="0" destOrd="4" presId="urn:microsoft.com/office/officeart/2005/8/layout/list1"/>
    <dgm:cxn modelId="{00C52190-4789-D147-BC06-D918DE4F939B}" srcId="{14664168-1D27-4490-8637-FE8C8A095D18}" destId="{428893F8-A8B5-B04E-8FBF-E0D941B5A165}" srcOrd="1" destOrd="0" parTransId="{2F0A8362-C1DC-124D-9AAA-10CC8CA5873D}" sibTransId="{BDAACEC9-AD52-BD4B-8BB5-44D918E42B41}"/>
    <dgm:cxn modelId="{7128591A-0BBF-7E4A-ADE6-DC7FD7A0CB14}" srcId="{4F945416-AA64-4D75-8DA2-D0F67459FA77}" destId="{EBD8060F-98BC-9846-858C-AFC68CB49AA0}" srcOrd="1" destOrd="0" parTransId="{1BE5D994-40C4-2F47-9BA9-EF22AF5323A1}" sibTransId="{14AEDD57-F04A-CB4F-A6E7-77286B4882E1}"/>
    <dgm:cxn modelId="{8B3A19A4-CF87-44E4-8B8F-894F879A6111}" type="presOf" srcId="{1001C26E-9583-43B0-9D68-326F222A6DE9}" destId="{7F988A20-9C9D-4A47-9F5E-49DDE2D50C02}" srcOrd="0" destOrd="6" presId="urn:microsoft.com/office/officeart/2005/8/layout/list1"/>
    <dgm:cxn modelId="{71CCB675-D202-47E5-B809-267E29B949CF}" srcId="{4F945416-AA64-4D75-8DA2-D0F67459FA77}" destId="{1001C26E-9583-43B0-9D68-326F222A6DE9}" srcOrd="2" destOrd="0" parTransId="{699CB154-5F60-4F9B-A7D7-1166E48CAD6E}" sibTransId="{4D6C3630-B84F-4CE3-9DA5-807A092F3321}"/>
    <dgm:cxn modelId="{BFCA0F9D-2B36-48AD-BC0D-E9BFBEC23CEC}" srcId="{14664168-1D27-4490-8637-FE8C8A095D18}" destId="{EBDB8981-07EC-413E-B2BE-1FF14E0BCF6E}" srcOrd="0" destOrd="0" parTransId="{28B49490-9B3E-4433-9BF6-2D4602B4D395}" sibTransId="{007FEF00-7D23-4972-A5CC-9E900A93F7AF}"/>
    <dgm:cxn modelId="{862895BB-C2C5-413A-9F65-BF639FA59C5D}" type="presOf" srcId="{EC9523E7-CA49-4410-895A-CE1C23DF27A4}" destId="{7F988A20-9C9D-4A47-9F5E-49DDE2D50C02}" srcOrd="0" destOrd="7" presId="urn:microsoft.com/office/officeart/2005/8/layout/list1"/>
    <dgm:cxn modelId="{1A0EA467-6C5F-4E88-A658-8114373F1A23}" type="presOf" srcId="{E6CFFE15-B570-C64F-AA45-46D0EF134AB5}" destId="{7F988A20-9C9D-4A47-9F5E-49DDE2D50C02}" srcOrd="0" destOrd="3" presId="urn:microsoft.com/office/officeart/2005/8/layout/list1"/>
    <dgm:cxn modelId="{2ACA33F3-D70D-4950-BE11-BBBA84A2D961}" type="presOf" srcId="{428893F8-A8B5-B04E-8FBF-E0D941B5A165}" destId="{7F988A20-9C9D-4A47-9F5E-49DDE2D50C02}" srcOrd="0" destOrd="2" presId="urn:microsoft.com/office/officeart/2005/8/layout/list1"/>
    <dgm:cxn modelId="{EEAF11B5-FC78-4490-87AD-4E4D7BB405B0}" srcId="{DFC8E2AC-B447-44DB-9FBC-020470E38811}" destId="{4F945416-AA64-4D75-8DA2-D0F67459FA77}" srcOrd="0" destOrd="0" parTransId="{9747E43E-4B2D-4401-9299-7A57A222ADEC}" sibTransId="{986A3776-0F35-48B5-B6A7-B161342F912F}"/>
    <dgm:cxn modelId="{F142BE29-1C01-4661-BEB9-BFBD6870F248}" type="presOf" srcId="{4F945416-AA64-4D75-8DA2-D0F67459FA77}" destId="{3C51ED82-8D42-40F0-AC42-0282F3A04075}" srcOrd="0" destOrd="0" presId="urn:microsoft.com/office/officeart/2005/8/layout/list1"/>
    <dgm:cxn modelId="{876B4FE3-36BD-314B-B226-8175799FF996}" srcId="{14664168-1D27-4490-8637-FE8C8A095D18}" destId="{C5DED721-AC7F-AC4A-A041-6F4D4E19FB55}" srcOrd="3" destOrd="0" parTransId="{CD87A4ED-E236-0B4C-A1A7-AEE32B863C96}" sibTransId="{6EDE8564-E834-234C-A8F6-9D7839B78C56}"/>
    <dgm:cxn modelId="{C9483D36-BA47-46D3-B461-4B326901B732}" type="presOf" srcId="{14664168-1D27-4490-8637-FE8C8A095D18}" destId="{7F988A20-9C9D-4A47-9F5E-49DDE2D50C02}" srcOrd="0" destOrd="0" presId="urn:microsoft.com/office/officeart/2005/8/layout/list1"/>
    <dgm:cxn modelId="{9E51FAB5-1170-407A-85DF-01AA9F2852C0}" type="presOf" srcId="{DFC8E2AC-B447-44DB-9FBC-020470E38811}" destId="{285FE0D7-FE9F-4868-8686-1E07A4539F3F}" srcOrd="0" destOrd="0" presId="urn:microsoft.com/office/officeart/2005/8/layout/list1"/>
    <dgm:cxn modelId="{ABED8B57-EBD2-456E-A9FF-F8C5DDC0CA04}" type="presOf" srcId="{4F945416-AA64-4D75-8DA2-D0F67459FA77}" destId="{0CCB38A9-EBC6-4C85-AC4B-D2D8B56C295B}" srcOrd="1" destOrd="0" presId="urn:microsoft.com/office/officeart/2005/8/layout/list1"/>
    <dgm:cxn modelId="{478BEAD6-FD88-48A9-A49F-600AEC5C20AE}" srcId="{4F945416-AA64-4D75-8DA2-D0F67459FA77}" destId="{14664168-1D27-4490-8637-FE8C8A095D18}" srcOrd="0" destOrd="0" parTransId="{817DF93F-5D37-4F5B-ACE1-DF510361C5B3}" sibTransId="{CEE0863B-3E37-4494-A08B-01AAF3094D0D}"/>
    <dgm:cxn modelId="{1811210C-0BEB-4B67-80F7-EDBB8975A4DE}" type="presOf" srcId="{EBD8060F-98BC-9846-858C-AFC68CB49AA0}" destId="{7F988A20-9C9D-4A47-9F5E-49DDE2D50C02}" srcOrd="0" destOrd="5" presId="urn:microsoft.com/office/officeart/2005/8/layout/list1"/>
    <dgm:cxn modelId="{DF19FFD6-7445-47AA-9ADD-C116EB9E0946}" type="presOf" srcId="{EBDB8981-07EC-413E-B2BE-1FF14E0BCF6E}" destId="{7F988A20-9C9D-4A47-9F5E-49DDE2D50C02}" srcOrd="0" destOrd="1" presId="urn:microsoft.com/office/officeart/2005/8/layout/list1"/>
    <dgm:cxn modelId="{AC2BBA9B-1BED-4853-85AA-9C4C5C522726}" srcId="{1001C26E-9583-43B0-9D68-326F222A6DE9}" destId="{EC9523E7-CA49-4410-895A-CE1C23DF27A4}" srcOrd="0" destOrd="0" parTransId="{C261D26F-4938-4172-A622-0C1B1B090D34}" sibTransId="{1FC53064-0DEC-4CEB-82F7-EAA0D0D5E827}"/>
    <dgm:cxn modelId="{9E7C05A1-FE5F-42AF-A0EB-04EFC4A8D80C}" type="presParOf" srcId="{285FE0D7-FE9F-4868-8686-1E07A4539F3F}" destId="{346FF1FC-D463-4DD0-BD3E-9CD2A46F8635}" srcOrd="0" destOrd="0" presId="urn:microsoft.com/office/officeart/2005/8/layout/list1"/>
    <dgm:cxn modelId="{A1645E69-1005-4836-AB24-0BA4B76FEE27}" type="presParOf" srcId="{346FF1FC-D463-4DD0-BD3E-9CD2A46F8635}" destId="{3C51ED82-8D42-40F0-AC42-0282F3A04075}" srcOrd="0" destOrd="0" presId="urn:microsoft.com/office/officeart/2005/8/layout/list1"/>
    <dgm:cxn modelId="{8AC8399D-073B-4AF9-9A6E-83D948EB56E3}" type="presParOf" srcId="{346FF1FC-D463-4DD0-BD3E-9CD2A46F8635}" destId="{0CCB38A9-EBC6-4C85-AC4B-D2D8B56C295B}" srcOrd="1" destOrd="0" presId="urn:microsoft.com/office/officeart/2005/8/layout/list1"/>
    <dgm:cxn modelId="{4AA31FC9-6F15-426D-8C14-62D2EC3B7964}" type="presParOf" srcId="{285FE0D7-FE9F-4868-8686-1E07A4539F3F}" destId="{BE2505D8-C678-4807-A1CB-F29481E7078B}" srcOrd="1" destOrd="0" presId="urn:microsoft.com/office/officeart/2005/8/layout/list1"/>
    <dgm:cxn modelId="{CD530C25-01F4-4AAC-AB72-A0183FD03A45}" type="presParOf" srcId="{285FE0D7-FE9F-4868-8686-1E07A4539F3F}" destId="{7F988A20-9C9D-4A47-9F5E-49DDE2D50C0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C8E2AC-B447-44DB-9FBC-020470E3881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945416-AA64-4D75-8DA2-D0F67459FA77}">
      <dgm:prSet phldrT="[Text]" custT="1"/>
      <dgm:spPr/>
      <dgm:t>
        <a:bodyPr/>
        <a:lstStyle/>
        <a:p>
          <a:r>
            <a: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Adopt Project Readiness Filters  </a:t>
          </a:r>
          <a:endParaRPr lang="en-US" sz="3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747E43E-4B2D-4401-9299-7A57A222ADEC}" type="parTrans" cxnId="{EEAF11B5-FC78-4490-87AD-4E4D7BB405B0}">
      <dgm:prSet/>
      <dgm:spPr/>
      <dgm:t>
        <a:bodyPr/>
        <a:lstStyle/>
        <a:p>
          <a:endParaRPr lang="en-US"/>
        </a:p>
      </dgm:t>
    </dgm:pt>
    <dgm:pt modelId="{986A3776-0F35-48B5-B6A7-B161342F912F}" type="sibTrans" cxnId="{EEAF11B5-FC78-4490-87AD-4E4D7BB405B0}">
      <dgm:prSet/>
      <dgm:spPr/>
      <dgm:t>
        <a:bodyPr/>
        <a:lstStyle/>
        <a:p>
          <a:endParaRPr lang="en-US"/>
        </a:p>
      </dgm:t>
    </dgm:pt>
    <dgm:pt modelId="{14664168-1D27-4490-8637-FE8C8A095D18}">
      <dgm:prSet phldrT="[Text]"/>
      <dgm:spPr/>
      <dgm:t>
        <a:bodyPr/>
        <a:lstStyle/>
        <a:p>
          <a:endParaRPr lang="en-US" sz="2700" dirty="0">
            <a:solidFill>
              <a:schemeClr val="accent1">
                <a:lumMod val="50000"/>
              </a:schemeClr>
            </a:solidFill>
          </a:endParaRPr>
        </a:p>
      </dgm:t>
    </dgm:pt>
    <dgm:pt modelId="{817DF93F-5D37-4F5B-ACE1-DF510361C5B3}" type="parTrans" cxnId="{478BEAD6-FD88-48A9-A49F-600AEC5C20AE}">
      <dgm:prSet/>
      <dgm:spPr/>
      <dgm:t>
        <a:bodyPr/>
        <a:lstStyle/>
        <a:p>
          <a:endParaRPr lang="en-US"/>
        </a:p>
      </dgm:t>
    </dgm:pt>
    <dgm:pt modelId="{CEE0863B-3E37-4494-A08B-01AAF3094D0D}" type="sibTrans" cxnId="{478BEAD6-FD88-48A9-A49F-600AEC5C20AE}">
      <dgm:prSet/>
      <dgm:spPr/>
      <dgm:t>
        <a:bodyPr/>
        <a:lstStyle/>
        <a:p>
          <a:endParaRPr lang="en-US"/>
        </a:p>
      </dgm:t>
    </dgm:pt>
    <dgm:pt modelId="{EC9523E7-CA49-4410-895A-CE1C23DF27A4}">
      <dgm:prSet/>
      <dgm:spPr/>
      <dgm:t>
        <a:bodyPr/>
        <a:lstStyle/>
        <a:p>
          <a:endParaRPr lang="en-US" sz="2700" dirty="0" smtClean="0"/>
        </a:p>
      </dgm:t>
    </dgm:pt>
    <dgm:pt modelId="{C261D26F-4938-4172-A622-0C1B1B090D34}" type="parTrans" cxnId="{AC2BBA9B-1BED-4853-85AA-9C4C5C522726}">
      <dgm:prSet/>
      <dgm:spPr/>
      <dgm:t>
        <a:bodyPr/>
        <a:lstStyle/>
        <a:p>
          <a:endParaRPr lang="en-US"/>
        </a:p>
      </dgm:t>
    </dgm:pt>
    <dgm:pt modelId="{1FC53064-0DEC-4CEB-82F7-EAA0D0D5E827}" type="sibTrans" cxnId="{AC2BBA9B-1BED-4853-85AA-9C4C5C522726}">
      <dgm:prSet/>
      <dgm:spPr/>
      <dgm:t>
        <a:bodyPr/>
        <a:lstStyle/>
        <a:p>
          <a:endParaRPr lang="en-US"/>
        </a:p>
      </dgm:t>
    </dgm:pt>
    <dgm:pt modelId="{1E2DE379-EEAA-BA4B-B31A-D8BB63EF332E}">
      <dgm:prSet custT="1"/>
      <dgm:spPr/>
      <dgm:t>
        <a:bodyPr/>
        <a:lstStyle/>
        <a:p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Advanced work on procurement for key contracts</a:t>
          </a:r>
        </a:p>
      </dgm:t>
    </dgm:pt>
    <dgm:pt modelId="{638D7D44-A9F7-3948-9E22-7CB1439B7EFE}" type="parTrans" cxnId="{2F167FEB-8AF0-9A44-9D3A-CE6CCC9B1B7A}">
      <dgm:prSet/>
      <dgm:spPr/>
      <dgm:t>
        <a:bodyPr/>
        <a:lstStyle/>
        <a:p>
          <a:endParaRPr lang="en-US"/>
        </a:p>
      </dgm:t>
    </dgm:pt>
    <dgm:pt modelId="{F33589BA-397B-2243-90C5-5BF7722493CC}" type="sibTrans" cxnId="{2F167FEB-8AF0-9A44-9D3A-CE6CCC9B1B7A}">
      <dgm:prSet/>
      <dgm:spPr/>
      <dgm:t>
        <a:bodyPr/>
        <a:lstStyle/>
        <a:p>
          <a:endParaRPr lang="en-US"/>
        </a:p>
      </dgm:t>
    </dgm:pt>
    <dgm:pt modelId="{204DDE43-EEB2-C641-9CEB-9F49D6463BD1}">
      <dgm:prSet custT="1"/>
      <dgm:spPr/>
      <dgm:t>
        <a:bodyPr/>
        <a:lstStyle/>
        <a:p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Actions on safeguards (land buying &amp; resettlement)</a:t>
          </a:r>
        </a:p>
      </dgm:t>
    </dgm:pt>
    <dgm:pt modelId="{70D4D9AB-9D25-2048-82F5-42FE556ABCB7}" type="parTrans" cxnId="{EB100184-429B-AB46-96B6-67CF049423F3}">
      <dgm:prSet/>
      <dgm:spPr/>
      <dgm:t>
        <a:bodyPr/>
        <a:lstStyle/>
        <a:p>
          <a:endParaRPr lang="en-US"/>
        </a:p>
      </dgm:t>
    </dgm:pt>
    <dgm:pt modelId="{BC76138E-34B7-CE4B-B759-66E052916ADA}" type="sibTrans" cxnId="{EB100184-429B-AB46-96B6-67CF049423F3}">
      <dgm:prSet/>
      <dgm:spPr/>
      <dgm:t>
        <a:bodyPr/>
        <a:lstStyle/>
        <a:p>
          <a:endParaRPr lang="en-US"/>
        </a:p>
      </dgm:t>
    </dgm:pt>
    <dgm:pt modelId="{B684280C-908E-634C-97AB-846E945DA247}">
      <dgm:prSet custT="1"/>
      <dgm:spPr/>
      <dgm:t>
        <a:bodyPr/>
        <a:lstStyle/>
        <a:p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Project management units (with right staff)</a:t>
          </a:r>
        </a:p>
      </dgm:t>
    </dgm:pt>
    <dgm:pt modelId="{8602E9B3-8847-8A4F-8B01-B6E2FC840283}" type="parTrans" cxnId="{9A59AEB2-5D42-6F48-A44B-AEAFF7A0A06F}">
      <dgm:prSet/>
      <dgm:spPr/>
      <dgm:t>
        <a:bodyPr/>
        <a:lstStyle/>
        <a:p>
          <a:endParaRPr lang="en-US"/>
        </a:p>
      </dgm:t>
    </dgm:pt>
    <dgm:pt modelId="{209BFE0A-0D09-AF49-8B3C-EFEA7C130AFC}" type="sibTrans" cxnId="{9A59AEB2-5D42-6F48-A44B-AEAFF7A0A06F}">
      <dgm:prSet/>
      <dgm:spPr/>
      <dgm:t>
        <a:bodyPr/>
        <a:lstStyle/>
        <a:p>
          <a:endParaRPr lang="en-US"/>
        </a:p>
      </dgm:t>
    </dgm:pt>
    <dgm:pt modelId="{55F826E6-5AC4-9844-AAAD-5A3212B9818E}">
      <dgm:prSet custT="1"/>
      <dgm:spPr/>
      <dgm:t>
        <a:bodyPr/>
        <a:lstStyle/>
        <a:p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Secure counterpart finance to match ADB’s</a:t>
          </a:r>
        </a:p>
      </dgm:t>
    </dgm:pt>
    <dgm:pt modelId="{5A145A10-A919-D34C-BF7D-D889CF0CA5CA}" type="parTrans" cxnId="{95E29419-FFA5-1945-8892-3E887E0945E2}">
      <dgm:prSet/>
      <dgm:spPr/>
      <dgm:t>
        <a:bodyPr/>
        <a:lstStyle/>
        <a:p>
          <a:endParaRPr lang="en-US"/>
        </a:p>
      </dgm:t>
    </dgm:pt>
    <dgm:pt modelId="{53C0BC59-CE7A-314C-9CEC-69A256D0DE11}" type="sibTrans" cxnId="{95E29419-FFA5-1945-8892-3E887E0945E2}">
      <dgm:prSet/>
      <dgm:spPr/>
      <dgm:t>
        <a:bodyPr/>
        <a:lstStyle/>
        <a:p>
          <a:endParaRPr lang="en-US"/>
        </a:p>
      </dgm:t>
    </dgm:pt>
    <dgm:pt modelId="{64E088C4-7F5B-A74F-984D-512CE9D58ADD}">
      <dgm:prSet custT="1"/>
      <dgm:spPr/>
      <dgm:t>
        <a:bodyPr/>
        <a:lstStyle/>
        <a:p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 Ensure all other in-country permits</a:t>
          </a:r>
        </a:p>
      </dgm:t>
    </dgm:pt>
    <dgm:pt modelId="{61A0550E-2E9A-3A47-BD08-A1A8B5A8B1F4}" type="parTrans" cxnId="{5614644A-912F-CE42-928D-2751CD019108}">
      <dgm:prSet/>
      <dgm:spPr/>
      <dgm:t>
        <a:bodyPr/>
        <a:lstStyle/>
        <a:p>
          <a:endParaRPr lang="en-US"/>
        </a:p>
      </dgm:t>
    </dgm:pt>
    <dgm:pt modelId="{48B19DDA-DDD2-3347-8C3A-14FECCB28CFF}" type="sibTrans" cxnId="{5614644A-912F-CE42-928D-2751CD019108}">
      <dgm:prSet/>
      <dgm:spPr/>
      <dgm:t>
        <a:bodyPr/>
        <a:lstStyle/>
        <a:p>
          <a:endParaRPr lang="en-US"/>
        </a:p>
      </dgm:t>
    </dgm:pt>
    <dgm:pt modelId="{EBDB8981-07EC-413E-B2BE-1FF14E0BCF6E}">
      <dgm:prSet custT="1"/>
      <dgm:spPr/>
      <dgm:t>
        <a:bodyPr/>
        <a:lstStyle/>
        <a:p>
          <a:r>
            <a:rPr lang="en-US" sz="2700" dirty="0" smtClean="0">
              <a:solidFill>
                <a:schemeClr val="accent1">
                  <a:lumMod val="50000"/>
                </a:schemeClr>
              </a:solidFill>
            </a:rPr>
            <a:t> C</a:t>
          </a:r>
          <a:r>
            <a:rPr lang="en-US" sz="2400" dirty="0" smtClean="0">
              <a:solidFill>
                <a:schemeClr val="accent1">
                  <a:lumMod val="50000"/>
                </a:schemeClr>
              </a:solidFill>
            </a:rPr>
            <a:t>omplete engineering designs</a:t>
          </a:r>
        </a:p>
      </dgm:t>
    </dgm:pt>
    <dgm:pt modelId="{007FEF00-7D23-4972-A5CC-9E900A93F7AF}" type="sibTrans" cxnId="{BFCA0F9D-2B36-48AD-BC0D-E9BFBEC23CEC}">
      <dgm:prSet/>
      <dgm:spPr/>
      <dgm:t>
        <a:bodyPr/>
        <a:lstStyle/>
        <a:p>
          <a:endParaRPr lang="en-US"/>
        </a:p>
      </dgm:t>
    </dgm:pt>
    <dgm:pt modelId="{28B49490-9B3E-4433-9BF6-2D4602B4D395}" type="parTrans" cxnId="{BFCA0F9D-2B36-48AD-BC0D-E9BFBEC23CEC}">
      <dgm:prSet/>
      <dgm:spPr/>
      <dgm:t>
        <a:bodyPr/>
        <a:lstStyle/>
        <a:p>
          <a:endParaRPr lang="en-US"/>
        </a:p>
      </dgm:t>
    </dgm:pt>
    <dgm:pt modelId="{285FE0D7-FE9F-4868-8686-1E07A4539F3F}" type="pres">
      <dgm:prSet presAssocID="{DFC8E2AC-B447-44DB-9FBC-020470E388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6FF1FC-D463-4DD0-BD3E-9CD2A46F8635}" type="pres">
      <dgm:prSet presAssocID="{4F945416-AA64-4D75-8DA2-D0F67459FA77}" presName="parentLin" presStyleCnt="0"/>
      <dgm:spPr/>
    </dgm:pt>
    <dgm:pt modelId="{3C51ED82-8D42-40F0-AC42-0282F3A04075}" type="pres">
      <dgm:prSet presAssocID="{4F945416-AA64-4D75-8DA2-D0F67459FA77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CCB38A9-EBC6-4C85-AC4B-D2D8B56C295B}" type="pres">
      <dgm:prSet presAssocID="{4F945416-AA64-4D75-8DA2-D0F67459FA77}" presName="parentText" presStyleLbl="node1" presStyleIdx="0" presStyleCnt="1" custScaleX="122833" custScaleY="441916" custLinFactNeighborX="-29756" custLinFactNeighborY="-14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505D8-C678-4807-A1CB-F29481E7078B}" type="pres">
      <dgm:prSet presAssocID="{4F945416-AA64-4D75-8DA2-D0F67459FA77}" presName="negativeSpace" presStyleCnt="0"/>
      <dgm:spPr/>
    </dgm:pt>
    <dgm:pt modelId="{7F988A20-9C9D-4A47-9F5E-49DDE2D50C02}" type="pres">
      <dgm:prSet presAssocID="{4F945416-AA64-4D75-8DA2-D0F67459FA77}" presName="childText" presStyleLbl="conFgAcc1" presStyleIdx="0" presStyleCnt="1" custLinFactY="-6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167FEB-8AF0-9A44-9D3A-CE6CCC9B1B7A}" srcId="{14664168-1D27-4490-8637-FE8C8A095D18}" destId="{1E2DE379-EEAA-BA4B-B31A-D8BB63EF332E}" srcOrd="1" destOrd="0" parTransId="{638D7D44-A9F7-3948-9E22-7CB1439B7EFE}" sibTransId="{F33589BA-397B-2243-90C5-5BF7722493CC}"/>
    <dgm:cxn modelId="{6FB8EA12-AEE8-42A5-9389-6E4768808724}" type="presOf" srcId="{DFC8E2AC-B447-44DB-9FBC-020470E38811}" destId="{285FE0D7-FE9F-4868-8686-1E07A4539F3F}" srcOrd="0" destOrd="0" presId="urn:microsoft.com/office/officeart/2005/8/layout/list1"/>
    <dgm:cxn modelId="{E97C69E1-CA4E-42A4-821F-57E5FBA9E226}" type="presOf" srcId="{4F945416-AA64-4D75-8DA2-D0F67459FA77}" destId="{0CCB38A9-EBC6-4C85-AC4B-D2D8B56C295B}" srcOrd="1" destOrd="0" presId="urn:microsoft.com/office/officeart/2005/8/layout/list1"/>
    <dgm:cxn modelId="{5614644A-912F-CE42-928D-2751CD019108}" srcId="{14664168-1D27-4490-8637-FE8C8A095D18}" destId="{64E088C4-7F5B-A74F-984D-512CE9D58ADD}" srcOrd="5" destOrd="0" parTransId="{61A0550E-2E9A-3A47-BD08-A1A8B5A8B1F4}" sibTransId="{48B19DDA-DDD2-3347-8C3A-14FECCB28CFF}"/>
    <dgm:cxn modelId="{478BEAD6-FD88-48A9-A49F-600AEC5C20AE}" srcId="{4F945416-AA64-4D75-8DA2-D0F67459FA77}" destId="{14664168-1D27-4490-8637-FE8C8A095D18}" srcOrd="0" destOrd="0" parTransId="{817DF93F-5D37-4F5B-ACE1-DF510361C5B3}" sibTransId="{CEE0863B-3E37-4494-A08B-01AAF3094D0D}"/>
    <dgm:cxn modelId="{3A0CFD8A-A808-4051-BB13-C80DA1C5FE81}" type="presOf" srcId="{1E2DE379-EEAA-BA4B-B31A-D8BB63EF332E}" destId="{7F988A20-9C9D-4A47-9F5E-49DDE2D50C02}" srcOrd="0" destOrd="2" presId="urn:microsoft.com/office/officeart/2005/8/layout/list1"/>
    <dgm:cxn modelId="{C6EB03D5-9B35-4E39-A916-7F5721CE8BB4}" type="presOf" srcId="{64E088C4-7F5B-A74F-984D-512CE9D58ADD}" destId="{7F988A20-9C9D-4A47-9F5E-49DDE2D50C02}" srcOrd="0" destOrd="6" presId="urn:microsoft.com/office/officeart/2005/8/layout/list1"/>
    <dgm:cxn modelId="{AC2BBA9B-1BED-4853-85AA-9C4C5C522726}" srcId="{14664168-1D27-4490-8637-FE8C8A095D18}" destId="{EC9523E7-CA49-4410-895A-CE1C23DF27A4}" srcOrd="6" destOrd="0" parTransId="{C261D26F-4938-4172-A622-0C1B1B090D34}" sibTransId="{1FC53064-0DEC-4CEB-82F7-EAA0D0D5E827}"/>
    <dgm:cxn modelId="{95E29419-FFA5-1945-8892-3E887E0945E2}" srcId="{14664168-1D27-4490-8637-FE8C8A095D18}" destId="{55F826E6-5AC4-9844-AAAD-5A3212B9818E}" srcOrd="4" destOrd="0" parTransId="{5A145A10-A919-D34C-BF7D-D889CF0CA5CA}" sibTransId="{53C0BC59-CE7A-314C-9CEC-69A256D0DE11}"/>
    <dgm:cxn modelId="{EEAF11B5-FC78-4490-87AD-4E4D7BB405B0}" srcId="{DFC8E2AC-B447-44DB-9FBC-020470E38811}" destId="{4F945416-AA64-4D75-8DA2-D0F67459FA77}" srcOrd="0" destOrd="0" parTransId="{9747E43E-4B2D-4401-9299-7A57A222ADEC}" sibTransId="{986A3776-0F35-48B5-B6A7-B161342F912F}"/>
    <dgm:cxn modelId="{EB100184-429B-AB46-96B6-67CF049423F3}" srcId="{14664168-1D27-4490-8637-FE8C8A095D18}" destId="{204DDE43-EEB2-C641-9CEB-9F49D6463BD1}" srcOrd="2" destOrd="0" parTransId="{70D4D9AB-9D25-2048-82F5-42FE556ABCB7}" sibTransId="{BC76138E-34B7-CE4B-B759-66E052916ADA}"/>
    <dgm:cxn modelId="{9A59AEB2-5D42-6F48-A44B-AEAFF7A0A06F}" srcId="{14664168-1D27-4490-8637-FE8C8A095D18}" destId="{B684280C-908E-634C-97AB-846E945DA247}" srcOrd="3" destOrd="0" parTransId="{8602E9B3-8847-8A4F-8B01-B6E2FC840283}" sibTransId="{209BFE0A-0D09-AF49-8B3C-EFEA7C130AFC}"/>
    <dgm:cxn modelId="{01A486B8-D1D1-4835-BFEE-0AB45EE78073}" type="presOf" srcId="{55F826E6-5AC4-9844-AAAD-5A3212B9818E}" destId="{7F988A20-9C9D-4A47-9F5E-49DDE2D50C02}" srcOrd="0" destOrd="5" presId="urn:microsoft.com/office/officeart/2005/8/layout/list1"/>
    <dgm:cxn modelId="{DFCF3553-95C1-4069-9492-76E7DEB0D0DE}" type="presOf" srcId="{14664168-1D27-4490-8637-FE8C8A095D18}" destId="{7F988A20-9C9D-4A47-9F5E-49DDE2D50C02}" srcOrd="0" destOrd="0" presId="urn:microsoft.com/office/officeart/2005/8/layout/list1"/>
    <dgm:cxn modelId="{8A94047D-4D7D-4BC4-9BF6-94BCD1B1D705}" type="presOf" srcId="{4F945416-AA64-4D75-8DA2-D0F67459FA77}" destId="{3C51ED82-8D42-40F0-AC42-0282F3A04075}" srcOrd="0" destOrd="0" presId="urn:microsoft.com/office/officeart/2005/8/layout/list1"/>
    <dgm:cxn modelId="{F94A7F3D-6FA5-4521-A75A-7EA6F2F91E98}" type="presOf" srcId="{EBDB8981-07EC-413E-B2BE-1FF14E0BCF6E}" destId="{7F988A20-9C9D-4A47-9F5E-49DDE2D50C02}" srcOrd="0" destOrd="1" presId="urn:microsoft.com/office/officeart/2005/8/layout/list1"/>
    <dgm:cxn modelId="{E40EFD86-4B6C-4CC7-BCF8-3EA9671B85A9}" type="presOf" srcId="{B684280C-908E-634C-97AB-846E945DA247}" destId="{7F988A20-9C9D-4A47-9F5E-49DDE2D50C02}" srcOrd="0" destOrd="4" presId="urn:microsoft.com/office/officeart/2005/8/layout/list1"/>
    <dgm:cxn modelId="{81A2FDC3-111A-42C6-82F6-FFA0DAE64CD2}" type="presOf" srcId="{204DDE43-EEB2-C641-9CEB-9F49D6463BD1}" destId="{7F988A20-9C9D-4A47-9F5E-49DDE2D50C02}" srcOrd="0" destOrd="3" presId="urn:microsoft.com/office/officeart/2005/8/layout/list1"/>
    <dgm:cxn modelId="{8AF83E56-BAD0-4DE7-BD3C-BD9E488A11B9}" type="presOf" srcId="{EC9523E7-CA49-4410-895A-CE1C23DF27A4}" destId="{7F988A20-9C9D-4A47-9F5E-49DDE2D50C02}" srcOrd="0" destOrd="7" presId="urn:microsoft.com/office/officeart/2005/8/layout/list1"/>
    <dgm:cxn modelId="{BFCA0F9D-2B36-48AD-BC0D-E9BFBEC23CEC}" srcId="{14664168-1D27-4490-8637-FE8C8A095D18}" destId="{EBDB8981-07EC-413E-B2BE-1FF14E0BCF6E}" srcOrd="0" destOrd="0" parTransId="{28B49490-9B3E-4433-9BF6-2D4602B4D395}" sibTransId="{007FEF00-7D23-4972-A5CC-9E900A93F7AF}"/>
    <dgm:cxn modelId="{66670C6F-1C68-433F-B675-09D545FC9FA8}" type="presParOf" srcId="{285FE0D7-FE9F-4868-8686-1E07A4539F3F}" destId="{346FF1FC-D463-4DD0-BD3E-9CD2A46F8635}" srcOrd="0" destOrd="0" presId="urn:microsoft.com/office/officeart/2005/8/layout/list1"/>
    <dgm:cxn modelId="{A517484D-75C9-42C5-87E8-C477A8D5C53C}" type="presParOf" srcId="{346FF1FC-D463-4DD0-BD3E-9CD2A46F8635}" destId="{3C51ED82-8D42-40F0-AC42-0282F3A04075}" srcOrd="0" destOrd="0" presId="urn:microsoft.com/office/officeart/2005/8/layout/list1"/>
    <dgm:cxn modelId="{FC7D06FA-B99D-460D-813F-7AD0541A97D9}" type="presParOf" srcId="{346FF1FC-D463-4DD0-BD3E-9CD2A46F8635}" destId="{0CCB38A9-EBC6-4C85-AC4B-D2D8B56C295B}" srcOrd="1" destOrd="0" presId="urn:microsoft.com/office/officeart/2005/8/layout/list1"/>
    <dgm:cxn modelId="{11BDE70B-F711-4844-A35F-8C30F16776F9}" type="presParOf" srcId="{285FE0D7-FE9F-4868-8686-1E07A4539F3F}" destId="{BE2505D8-C678-4807-A1CB-F29481E7078B}" srcOrd="1" destOrd="0" presId="urn:microsoft.com/office/officeart/2005/8/layout/list1"/>
    <dgm:cxn modelId="{994192B0-EC85-4610-8DE0-89EAA0F31827}" type="presParOf" srcId="{285FE0D7-FE9F-4868-8686-1E07A4539F3F}" destId="{7F988A20-9C9D-4A47-9F5E-49DDE2D50C0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88A20-9C9D-4A47-9F5E-49DDE2D50C02}">
      <dsp:nvSpPr>
        <dsp:cNvPr id="0" name=""/>
        <dsp:cNvSpPr/>
      </dsp:nvSpPr>
      <dsp:spPr>
        <a:xfrm>
          <a:off x="0" y="504260"/>
          <a:ext cx="8686800" cy="35071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192" tIns="604012" rIns="674192" bIns="142240" numCol="1" spcCol="1270" anchor="t" anchorCtr="0">
          <a:noAutofit/>
        </a:bodyPr>
        <a:lstStyle/>
        <a:p>
          <a:pPr marL="28575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200" b="1" kern="1200" dirty="0">
            <a:solidFill>
              <a:schemeClr val="accent1">
                <a:lumMod val="50000"/>
              </a:schemeClr>
            </a:solidFill>
            <a:latin typeface="+mn-lt"/>
          </a:endParaRPr>
        </a:p>
        <a:p>
          <a:pPr marL="0" lvl="2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rPr>
            <a:t> Best practice difficult because of low service standards and processes</a:t>
          </a:r>
        </a:p>
        <a:p>
          <a:pPr marL="0" lvl="2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rPr>
            <a:t> Low premium on quality </a:t>
          </a:r>
        </a:p>
        <a:p>
          <a:pPr marL="0" lvl="2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rPr>
            <a:t> Narrow list of contract modalities</a:t>
          </a:r>
        </a:p>
        <a:p>
          <a:pPr marL="0" lvl="2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rPr>
            <a:t> Limited differentiation between countries, agencies and project types</a:t>
          </a: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rPr>
            <a:t> Procedures need modernization</a:t>
          </a:r>
        </a:p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 smtClean="0">
            <a:solidFill>
              <a:schemeClr val="accent1">
                <a:lumMod val="50000"/>
              </a:schemeClr>
            </a:solidFill>
            <a:latin typeface="+mn-lt"/>
            <a:cs typeface="Arial" pitchFamily="34" charset="0"/>
          </a:endParaRPr>
        </a:p>
        <a:p>
          <a:pPr marL="0" lvl="2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 smtClean="0">
            <a:solidFill>
              <a:schemeClr val="accent1">
                <a:lumMod val="50000"/>
              </a:schemeClr>
            </a:solidFill>
            <a:latin typeface="+mn-lt"/>
            <a:cs typeface="Arial" pitchFamily="34" charset="0"/>
          </a:endParaRPr>
        </a:p>
      </dsp:txBody>
      <dsp:txXfrm>
        <a:off x="0" y="504260"/>
        <a:ext cx="8686800" cy="3507198"/>
      </dsp:txXfrm>
    </dsp:sp>
    <dsp:sp modelId="{0CCB38A9-EBC6-4C85-AC4B-D2D8B56C295B}">
      <dsp:nvSpPr>
        <dsp:cNvPr id="0" name=""/>
        <dsp:cNvSpPr/>
      </dsp:nvSpPr>
      <dsp:spPr>
        <a:xfrm>
          <a:off x="228600" y="215465"/>
          <a:ext cx="8247160" cy="563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Procurement Process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56108" y="242973"/>
        <a:ext cx="8192144" cy="508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buClrTx/>
              <a:buSzTx/>
              <a:buFontTx/>
              <a:buNone/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buClrTx/>
              <a:buSzTx/>
              <a:buFontTx/>
              <a:buNone/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buClrTx/>
              <a:buSzTx/>
              <a:buFontTx/>
              <a:buNone/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buClrTx/>
              <a:buSzTx/>
              <a:buFontTx/>
              <a:buNone/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520D385-64B6-4FF8-9625-844800A39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9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utura BdCn BT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utura BdCn BT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7FFA76F9-94ED-48AF-A5F5-9A0F2FD4A478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utura BdCn BT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utura BdCn BT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66D49D72-DD21-4614-8FD0-F772D2564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76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9pPr>
          </a:lstStyle>
          <a:p>
            <a:fld id="{5F6C428F-D2CE-4435-BC3F-2F2743848720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9pPr>
          </a:lstStyle>
          <a:p>
            <a:fld id="{566A3C74-EC2D-41B1-9F68-5A1F9614FE94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9pPr>
          </a:lstStyle>
          <a:p>
            <a:fld id="{DE642C43-39D5-4BE3-8942-6125FA1B1256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9pPr>
          </a:lstStyle>
          <a:p>
            <a:fld id="{18340946-740B-421C-AAC2-AC166AF565A9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sz="1050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9pPr>
          </a:lstStyle>
          <a:p>
            <a:fld id="{57BE0D11-FD7B-4169-B88C-3EE21F9668D9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67"/>
          <p:cNvGrpSpPr>
            <a:grpSpLocks noChangeAspect="1"/>
          </p:cNvGrpSpPr>
          <p:nvPr/>
        </p:nvGrpSpPr>
        <p:grpSpPr bwMode="auto">
          <a:xfrm flipV="1">
            <a:off x="6750295" y="152400"/>
            <a:ext cx="2241305" cy="1447800"/>
            <a:chOff x="2497" y="1995"/>
            <a:chExt cx="805" cy="520"/>
          </a:xfrm>
          <a:solidFill>
            <a:srgbClr val="FFC000"/>
          </a:solidFill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3043" y="2467"/>
              <a:ext cx="46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0"/>
            <p:cNvSpPr>
              <a:spLocks noChangeArrowheads="1"/>
            </p:cNvSpPr>
            <p:nvPr/>
          </p:nvSpPr>
          <p:spPr bwMode="auto">
            <a:xfrm>
              <a:off x="2699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1"/>
            <p:cNvSpPr>
              <a:spLocks noChangeArrowheads="1"/>
            </p:cNvSpPr>
            <p:nvPr/>
          </p:nvSpPr>
          <p:spPr bwMode="auto">
            <a:xfrm>
              <a:off x="2598" y="2467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2"/>
            <p:cNvSpPr>
              <a:spLocks noChangeArrowheads="1"/>
            </p:cNvSpPr>
            <p:nvPr/>
          </p:nvSpPr>
          <p:spPr bwMode="auto">
            <a:xfrm>
              <a:off x="2497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3"/>
            <p:cNvSpPr>
              <a:spLocks noChangeArrowheads="1"/>
            </p:cNvSpPr>
            <p:nvPr/>
          </p:nvSpPr>
          <p:spPr bwMode="auto">
            <a:xfrm>
              <a:off x="3148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74"/>
            <p:cNvSpPr>
              <a:spLocks noChangeArrowheads="1"/>
            </p:cNvSpPr>
            <p:nvPr/>
          </p:nvSpPr>
          <p:spPr bwMode="auto">
            <a:xfrm>
              <a:off x="3254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75"/>
            <p:cNvSpPr>
              <a:spLocks noChangeArrowheads="1"/>
            </p:cNvSpPr>
            <p:nvPr/>
          </p:nvSpPr>
          <p:spPr bwMode="auto">
            <a:xfrm>
              <a:off x="3148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3254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77"/>
            <p:cNvSpPr>
              <a:spLocks noChangeArrowheads="1"/>
            </p:cNvSpPr>
            <p:nvPr/>
          </p:nvSpPr>
          <p:spPr bwMode="auto">
            <a:xfrm>
              <a:off x="3148" y="2100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78"/>
            <p:cNvSpPr>
              <a:spLocks noChangeArrowheads="1"/>
            </p:cNvSpPr>
            <p:nvPr/>
          </p:nvSpPr>
          <p:spPr bwMode="auto">
            <a:xfrm>
              <a:off x="3254" y="2100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79"/>
            <p:cNvSpPr>
              <a:spLocks noChangeArrowheads="1"/>
            </p:cNvSpPr>
            <p:nvPr/>
          </p:nvSpPr>
          <p:spPr bwMode="auto">
            <a:xfrm>
              <a:off x="2940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80"/>
            <p:cNvSpPr>
              <a:spLocks noChangeArrowheads="1"/>
            </p:cNvSpPr>
            <p:nvPr/>
          </p:nvSpPr>
          <p:spPr bwMode="auto">
            <a:xfrm>
              <a:off x="3046" y="2206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81"/>
            <p:cNvSpPr>
              <a:spLocks noChangeArrowheads="1"/>
            </p:cNvSpPr>
            <p:nvPr/>
          </p:nvSpPr>
          <p:spPr bwMode="auto">
            <a:xfrm>
              <a:off x="2839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82"/>
            <p:cNvSpPr>
              <a:spLocks noChangeArrowheads="1"/>
            </p:cNvSpPr>
            <p:nvPr/>
          </p:nvSpPr>
          <p:spPr bwMode="auto">
            <a:xfrm>
              <a:off x="3148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83"/>
            <p:cNvSpPr>
              <a:spLocks noChangeArrowheads="1"/>
            </p:cNvSpPr>
            <p:nvPr/>
          </p:nvSpPr>
          <p:spPr bwMode="auto">
            <a:xfrm>
              <a:off x="3254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84"/>
            <p:cNvSpPr>
              <a:spLocks noChangeArrowheads="1"/>
            </p:cNvSpPr>
            <p:nvPr/>
          </p:nvSpPr>
          <p:spPr bwMode="auto">
            <a:xfrm>
              <a:off x="2940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85"/>
            <p:cNvSpPr>
              <a:spLocks noChangeArrowheads="1"/>
            </p:cNvSpPr>
            <p:nvPr/>
          </p:nvSpPr>
          <p:spPr bwMode="auto">
            <a:xfrm>
              <a:off x="3046" y="2305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86"/>
            <p:cNvSpPr>
              <a:spLocks noChangeArrowheads="1"/>
            </p:cNvSpPr>
            <p:nvPr/>
          </p:nvSpPr>
          <p:spPr bwMode="auto">
            <a:xfrm>
              <a:off x="2839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87"/>
            <p:cNvSpPr>
              <a:spLocks noChangeArrowheads="1"/>
            </p:cNvSpPr>
            <p:nvPr/>
          </p:nvSpPr>
          <p:spPr bwMode="auto">
            <a:xfrm>
              <a:off x="3148" y="1995"/>
              <a:ext cx="48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88"/>
            <p:cNvSpPr>
              <a:spLocks noChangeArrowheads="1"/>
            </p:cNvSpPr>
            <p:nvPr/>
          </p:nvSpPr>
          <p:spPr bwMode="auto">
            <a:xfrm>
              <a:off x="3254" y="1995"/>
              <a:ext cx="48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6" name="Picture 56" descr="adb logo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Freeform 57"/>
          <p:cNvSpPr>
            <a:spLocks/>
          </p:cNvSpPr>
          <p:nvPr/>
        </p:nvSpPr>
        <p:spPr bwMode="auto">
          <a:xfrm flipH="1">
            <a:off x="0" y="0"/>
            <a:ext cx="1089025" cy="2663825"/>
          </a:xfrm>
          <a:custGeom>
            <a:avLst/>
            <a:gdLst>
              <a:gd name="T0" fmla="*/ 0 w 1432"/>
              <a:gd name="T1" fmla="*/ 0 h 3492"/>
              <a:gd name="T2" fmla="*/ 2147483647 w 1432"/>
              <a:gd name="T3" fmla="*/ 0 h 3492"/>
              <a:gd name="T4" fmla="*/ 2147483647 w 1432"/>
              <a:gd name="T5" fmla="*/ 2147483647 h 3492"/>
              <a:gd name="T6" fmla="*/ 2147483647 w 1432"/>
              <a:gd name="T7" fmla="*/ 2147483647 h 3492"/>
              <a:gd name="T8" fmla="*/ 2147483647 w 1432"/>
              <a:gd name="T9" fmla="*/ 2147483647 h 3492"/>
              <a:gd name="T10" fmla="*/ 2147483647 w 1432"/>
              <a:gd name="T11" fmla="*/ 2147483647 h 3492"/>
              <a:gd name="T12" fmla="*/ 2147483647 w 1432"/>
              <a:gd name="T13" fmla="*/ 2147483647 h 3492"/>
              <a:gd name="T14" fmla="*/ 2147483647 w 1432"/>
              <a:gd name="T15" fmla="*/ 2147483647 h 3492"/>
              <a:gd name="T16" fmla="*/ 2147483647 w 1432"/>
              <a:gd name="T17" fmla="*/ 2147483647 h 3492"/>
              <a:gd name="T18" fmla="*/ 2147483647 w 1432"/>
              <a:gd name="T19" fmla="*/ 2147483647 h 3492"/>
              <a:gd name="T20" fmla="*/ 2147483647 w 1432"/>
              <a:gd name="T21" fmla="*/ 2147483647 h 3492"/>
              <a:gd name="T22" fmla="*/ 2147483647 w 1432"/>
              <a:gd name="T23" fmla="*/ 2147483647 h 3492"/>
              <a:gd name="T24" fmla="*/ 2147483647 w 1432"/>
              <a:gd name="T25" fmla="*/ 2147483647 h 3492"/>
              <a:gd name="T26" fmla="*/ 2147483647 w 1432"/>
              <a:gd name="T27" fmla="*/ 2147483647 h 3492"/>
              <a:gd name="T28" fmla="*/ 2147483647 w 1432"/>
              <a:gd name="T29" fmla="*/ 2147483647 h 3492"/>
              <a:gd name="T30" fmla="*/ 2147483647 w 1432"/>
              <a:gd name="T31" fmla="*/ 2147483647 h 3492"/>
              <a:gd name="T32" fmla="*/ 2147483647 w 1432"/>
              <a:gd name="T33" fmla="*/ 2147483647 h 3492"/>
              <a:gd name="T34" fmla="*/ 2147483647 w 1432"/>
              <a:gd name="T35" fmla="*/ 2147483647 h 3492"/>
              <a:gd name="T36" fmla="*/ 2147483647 w 1432"/>
              <a:gd name="T37" fmla="*/ 2147483647 h 3492"/>
              <a:gd name="T38" fmla="*/ 2147483647 w 1432"/>
              <a:gd name="T39" fmla="*/ 2147483647 h 3492"/>
              <a:gd name="T40" fmla="*/ 2147483647 w 1432"/>
              <a:gd name="T41" fmla="*/ 2147483647 h 3492"/>
              <a:gd name="T42" fmla="*/ 2147483647 w 1432"/>
              <a:gd name="T43" fmla="*/ 2147483647 h 3492"/>
              <a:gd name="T44" fmla="*/ 2147483647 w 1432"/>
              <a:gd name="T45" fmla="*/ 2147483647 h 3492"/>
              <a:gd name="T46" fmla="*/ 2147483647 w 1432"/>
              <a:gd name="T47" fmla="*/ 2147483647 h 3492"/>
              <a:gd name="T48" fmla="*/ 2147483647 w 1432"/>
              <a:gd name="T49" fmla="*/ 2147483647 h 3492"/>
              <a:gd name="T50" fmla="*/ 2147483647 w 1432"/>
              <a:gd name="T51" fmla="*/ 2147483647 h 3492"/>
              <a:gd name="T52" fmla="*/ 2147483647 w 1432"/>
              <a:gd name="T53" fmla="*/ 2147483647 h 3492"/>
              <a:gd name="T54" fmla="*/ 2147483647 w 1432"/>
              <a:gd name="T55" fmla="*/ 2147483647 h 3492"/>
              <a:gd name="T56" fmla="*/ 2147483647 w 1432"/>
              <a:gd name="T57" fmla="*/ 2147483647 h 3492"/>
              <a:gd name="T58" fmla="*/ 2147483647 w 1432"/>
              <a:gd name="T59" fmla="*/ 2147483647 h 3492"/>
              <a:gd name="T60" fmla="*/ 2147483647 w 1432"/>
              <a:gd name="T61" fmla="*/ 2147483647 h 3492"/>
              <a:gd name="T62" fmla="*/ 2147483647 w 1432"/>
              <a:gd name="T63" fmla="*/ 2147483647 h 3492"/>
              <a:gd name="T64" fmla="*/ 2147483647 w 1432"/>
              <a:gd name="T65" fmla="*/ 2147483647 h 3492"/>
              <a:gd name="T66" fmla="*/ 2147483647 w 1432"/>
              <a:gd name="T67" fmla="*/ 2147483647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" name="Picture 58" descr="CBP_logo_titlep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9450"/>
            <a:ext cx="45910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59"/>
          <p:cNvSpPr txBox="1">
            <a:spLocks noChangeArrowheads="1"/>
          </p:cNvSpPr>
          <p:nvPr/>
        </p:nvSpPr>
        <p:spPr bwMode="auto">
          <a:xfrm>
            <a:off x="5211763" y="6265863"/>
            <a:ext cx="32464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Futura BdCn BT" pitchFamily="34" charset="0"/>
                <a:ea typeface="SimSun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Futura BdCn BT" pitchFamily="34" charset="0"/>
                <a:ea typeface="SimSun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Futura BdCn BT" pitchFamily="34" charset="0"/>
                <a:ea typeface="SimSun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Futura BdCn BT" pitchFamily="34" charset="0"/>
                <a:ea typeface="SimSun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Futura BdCn BT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pitchFamily="34" charset="0"/>
                <a:ea typeface="SimSun" pitchFamily="2" charset="-122"/>
              </a:defRPr>
            </a:lvl9pPr>
          </a:lstStyle>
          <a:p>
            <a:pPr algn="r">
              <a:defRPr/>
            </a:pPr>
            <a:r>
              <a:rPr lang="en-US" altLang="en-US" sz="11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Capacity Building Program</a:t>
            </a:r>
          </a:p>
          <a:p>
            <a:pPr algn="r">
              <a:defRPr/>
            </a:pPr>
            <a:r>
              <a:rPr lang="en-US" altLang="en-US" sz="1000" b="1" smtClean="0">
                <a:solidFill>
                  <a:srgbClr val="002060"/>
                </a:solidFill>
                <a:latin typeface="Arial Narrow" pitchFamily="34" charset="0"/>
                <a:cs typeface="Arial" charset="0"/>
              </a:rPr>
              <a:t>for EAs/IAs on Successful Project Design and Implementation</a:t>
            </a:r>
          </a:p>
          <a:p>
            <a:pPr algn="r">
              <a:defRPr/>
            </a:pPr>
            <a:r>
              <a:rPr lang="en-US" altLang="en-US" sz="900" b="1" smtClean="0">
                <a:solidFill>
                  <a:srgbClr val="7F7F7F"/>
                </a:solidFill>
                <a:latin typeface="Arial Narrow" pitchFamily="34" charset="0"/>
                <a:cs typeface="Arial" charset="0"/>
              </a:rPr>
              <a:t>20-22 November 2013 </a:t>
            </a:r>
            <a:r>
              <a:rPr lang="en-US" altLang="en-US" sz="900" b="1" smtClean="0">
                <a:solidFill>
                  <a:srgbClr val="7F7F7F"/>
                </a:solidFill>
                <a:latin typeface="Arial Narrow" pitchFamily="34" charset="0"/>
                <a:cs typeface="Arial" charset="0"/>
                <a:sym typeface="Wingdings" pitchFamily="2" charset="2"/>
              </a:rPr>
              <a:t>  ADB Headquarters, Manila, Philippines</a:t>
            </a:r>
            <a:endParaRPr lang="en-US" altLang="en-US" sz="900" b="1" smtClean="0">
              <a:solidFill>
                <a:srgbClr val="7F7F7F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94703"/>
            <a:ext cx="7010400" cy="646331"/>
          </a:xfrm>
        </p:spPr>
        <p:txBody>
          <a:bodyPr>
            <a:noAutofit/>
          </a:bodyPr>
          <a:lstStyle>
            <a:lvl1pPr algn="l">
              <a:lnSpc>
                <a:spcPts val="4800"/>
              </a:lnSpc>
              <a:defRPr sz="4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114800"/>
            <a:ext cx="5486400" cy="9144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000" b="1" baseline="0">
                <a:solidFill>
                  <a:srgbClr val="FF4215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2C6AC0-9122-45FA-A292-78C885F7B066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54A9-9A50-4680-BEF4-7CA8B1BEAFAB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E7BD0-EE9C-49E6-99B3-F459AE42B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2F780-2E4D-4BC2-87F1-48F9842D8712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16B68-002B-419A-A418-AEDCBACF4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15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56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722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B4ACC-870A-408A-9905-C67CB6D119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0518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2884-7FD5-41E7-A245-3244E7B9288A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90840-DE8A-417C-96E2-A2E580BA6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33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17E67-02AA-4378-9C1B-3B2D444DCB59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C0189-FE54-40C1-8B72-20784AF2A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49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2FB4-AA1D-49CB-B1FA-971E9B6D2BE2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58BA1-2E8C-4A84-BFA1-058A979DB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33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17687-700A-4BE0-89CC-813B425039A1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916B-0BF0-4FCF-83C1-B615DEB1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71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F0E2-46D8-44C6-94C6-8AD16477617C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134AA-7B39-4A89-8332-A0CC852C4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41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94B1D-9CA2-4D09-84A8-531B75BA3453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D5AF-CBBF-48AE-A422-9BDC7410F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9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B460C-24B0-46D6-9F7E-5B7ADB154184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6386-A1D1-461A-AE10-2F5B9DC0E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7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  <a:solidFill>
            <a:srgbClr val="FFFFFF">
              <a:alpha val="74902"/>
            </a:srgbClr>
          </a:solidFill>
        </p:spPr>
        <p:txBody>
          <a:bodyPr>
            <a:normAutofit/>
          </a:bodyPr>
          <a:lstStyle>
            <a:lvl1pPr marL="466725" indent="-466725">
              <a:lnSpc>
                <a:spcPct val="100000"/>
              </a:lnSpc>
              <a:spcBef>
                <a:spcPts val="1200"/>
              </a:spcBef>
              <a:buClr>
                <a:srgbClr val="FF6600"/>
              </a:buClr>
              <a:buSzPct val="120000"/>
              <a:buFont typeface="Courier New" pitchFamily="49" charset="0"/>
              <a:buChar char="o"/>
              <a:defRPr sz="2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75000"/>
                </a:schemeClr>
              </a:buClr>
              <a:defRPr sz="2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260475" indent="-346075"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75000"/>
                </a:schemeClr>
              </a:buCl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75000"/>
                </a:schemeClr>
              </a:buClr>
              <a:defRPr sz="1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buClr>
                <a:schemeClr val="accent3">
                  <a:lumMod val="75000"/>
                </a:schemeClr>
              </a:buClr>
              <a:defRPr sz="1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492C-DCA0-464B-957B-EEC2976CD968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72BBC-320E-4FAB-BC55-9AD0BBB8F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6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A5E23-1C75-4224-8E0F-B8C894E0602B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9CF44-AFBC-44AE-959D-80C101A42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30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E936-997E-4E08-BEA4-BA4E2A83F859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D955-32BB-4898-83A3-E3D822E48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08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6289-D3E0-40BD-8A31-E8F46D5F3180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33DC-DD24-4207-BCEB-18BFFC6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63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1DA42-8E85-4FD0-9FCE-8CCB727B2174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E649-4543-4A23-BE1B-510D902ED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3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66925"/>
            <a:ext cx="7772400" cy="1362075"/>
          </a:xfrm>
        </p:spPr>
        <p:txBody>
          <a:bodyPr>
            <a:noAutofit/>
          </a:bodyPr>
          <a:lstStyle>
            <a:lvl1pPr algn="l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29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FB32D-2DE7-4DE8-B05A-CB62234D5E22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11F17-4CAD-44B7-B68C-E81A2DF71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7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DE8B1-EFC7-4D7C-A083-7D35EDD923F5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312AA-A5D4-4AEE-826A-68447B31B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1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4C7A6-4C6E-4E98-B0E9-CC82DA973106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94D70-08A4-471E-A435-82320EC3C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4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A959D-C603-4EE3-8378-0E725FB75B95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377E8-CD89-48CF-AB4C-81150E1BA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CA27A-AB63-4CE9-B928-89386C00C780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E0FAA-80B7-47EB-882B-DD7AB6D10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6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64AD5-6252-47F7-A1A8-6A584451491F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0E4CF-59BD-4388-A2F0-20DB6385E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0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D6B3-0C8E-44AA-B9CD-4FB44340EF07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8D527-2A66-4083-AA96-E3B17A255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7"/>
          <p:cNvGrpSpPr>
            <a:grpSpLocks noChangeAspect="1"/>
          </p:cNvGrpSpPr>
          <p:nvPr/>
        </p:nvGrpSpPr>
        <p:grpSpPr bwMode="auto">
          <a:xfrm flipH="1" flipV="1">
            <a:off x="76200" y="76200"/>
            <a:ext cx="1066802" cy="689114"/>
            <a:chOff x="2497" y="1995"/>
            <a:chExt cx="805" cy="520"/>
          </a:xfrm>
          <a:solidFill>
            <a:srgbClr val="FFC000"/>
          </a:solidFill>
        </p:grpSpPr>
        <p:sp>
          <p:nvSpPr>
            <p:cNvPr id="8" name="Rectangle 69"/>
            <p:cNvSpPr>
              <a:spLocks noChangeArrowheads="1"/>
            </p:cNvSpPr>
            <p:nvPr/>
          </p:nvSpPr>
          <p:spPr bwMode="auto">
            <a:xfrm>
              <a:off x="3043" y="2467"/>
              <a:ext cx="46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0"/>
            <p:cNvSpPr>
              <a:spLocks noChangeArrowheads="1"/>
            </p:cNvSpPr>
            <p:nvPr/>
          </p:nvSpPr>
          <p:spPr bwMode="auto">
            <a:xfrm>
              <a:off x="2699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1"/>
            <p:cNvSpPr>
              <a:spLocks noChangeArrowheads="1"/>
            </p:cNvSpPr>
            <p:nvPr/>
          </p:nvSpPr>
          <p:spPr bwMode="auto">
            <a:xfrm>
              <a:off x="2598" y="2467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72"/>
            <p:cNvSpPr>
              <a:spLocks noChangeArrowheads="1"/>
            </p:cNvSpPr>
            <p:nvPr/>
          </p:nvSpPr>
          <p:spPr bwMode="auto">
            <a:xfrm>
              <a:off x="2497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73"/>
            <p:cNvSpPr>
              <a:spLocks noChangeArrowheads="1"/>
            </p:cNvSpPr>
            <p:nvPr/>
          </p:nvSpPr>
          <p:spPr bwMode="auto">
            <a:xfrm>
              <a:off x="3148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74"/>
            <p:cNvSpPr>
              <a:spLocks noChangeArrowheads="1"/>
            </p:cNvSpPr>
            <p:nvPr/>
          </p:nvSpPr>
          <p:spPr bwMode="auto">
            <a:xfrm>
              <a:off x="3254" y="2467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75"/>
            <p:cNvSpPr>
              <a:spLocks noChangeArrowheads="1"/>
            </p:cNvSpPr>
            <p:nvPr/>
          </p:nvSpPr>
          <p:spPr bwMode="auto">
            <a:xfrm>
              <a:off x="3148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76"/>
            <p:cNvSpPr>
              <a:spLocks noChangeArrowheads="1"/>
            </p:cNvSpPr>
            <p:nvPr/>
          </p:nvSpPr>
          <p:spPr bwMode="auto">
            <a:xfrm>
              <a:off x="3254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77"/>
            <p:cNvSpPr>
              <a:spLocks noChangeArrowheads="1"/>
            </p:cNvSpPr>
            <p:nvPr/>
          </p:nvSpPr>
          <p:spPr bwMode="auto">
            <a:xfrm>
              <a:off x="3148" y="2100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78"/>
            <p:cNvSpPr>
              <a:spLocks noChangeArrowheads="1"/>
            </p:cNvSpPr>
            <p:nvPr/>
          </p:nvSpPr>
          <p:spPr bwMode="auto">
            <a:xfrm>
              <a:off x="3254" y="2100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79"/>
            <p:cNvSpPr>
              <a:spLocks noChangeArrowheads="1"/>
            </p:cNvSpPr>
            <p:nvPr/>
          </p:nvSpPr>
          <p:spPr bwMode="auto">
            <a:xfrm>
              <a:off x="2940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80"/>
            <p:cNvSpPr>
              <a:spLocks noChangeArrowheads="1"/>
            </p:cNvSpPr>
            <p:nvPr/>
          </p:nvSpPr>
          <p:spPr bwMode="auto">
            <a:xfrm>
              <a:off x="3046" y="2206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81"/>
            <p:cNvSpPr>
              <a:spLocks noChangeArrowheads="1"/>
            </p:cNvSpPr>
            <p:nvPr/>
          </p:nvSpPr>
          <p:spPr bwMode="auto">
            <a:xfrm>
              <a:off x="2839" y="2206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82"/>
            <p:cNvSpPr>
              <a:spLocks noChangeArrowheads="1"/>
            </p:cNvSpPr>
            <p:nvPr/>
          </p:nvSpPr>
          <p:spPr bwMode="auto">
            <a:xfrm>
              <a:off x="3148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83"/>
            <p:cNvSpPr>
              <a:spLocks noChangeArrowheads="1"/>
            </p:cNvSpPr>
            <p:nvPr/>
          </p:nvSpPr>
          <p:spPr bwMode="auto">
            <a:xfrm>
              <a:off x="3254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84"/>
            <p:cNvSpPr>
              <a:spLocks noChangeArrowheads="1"/>
            </p:cNvSpPr>
            <p:nvPr/>
          </p:nvSpPr>
          <p:spPr bwMode="auto">
            <a:xfrm>
              <a:off x="2940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85"/>
            <p:cNvSpPr>
              <a:spLocks noChangeArrowheads="1"/>
            </p:cNvSpPr>
            <p:nvPr/>
          </p:nvSpPr>
          <p:spPr bwMode="auto">
            <a:xfrm>
              <a:off x="3046" y="2305"/>
              <a:ext cx="47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86"/>
            <p:cNvSpPr>
              <a:spLocks noChangeArrowheads="1"/>
            </p:cNvSpPr>
            <p:nvPr/>
          </p:nvSpPr>
          <p:spPr bwMode="auto">
            <a:xfrm>
              <a:off x="2839" y="2305"/>
              <a:ext cx="48" cy="4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87"/>
            <p:cNvSpPr>
              <a:spLocks noChangeArrowheads="1"/>
            </p:cNvSpPr>
            <p:nvPr/>
          </p:nvSpPr>
          <p:spPr bwMode="auto">
            <a:xfrm>
              <a:off x="3148" y="1995"/>
              <a:ext cx="48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88"/>
            <p:cNvSpPr>
              <a:spLocks noChangeArrowheads="1"/>
            </p:cNvSpPr>
            <p:nvPr/>
          </p:nvSpPr>
          <p:spPr bwMode="auto">
            <a:xfrm>
              <a:off x="3254" y="1995"/>
              <a:ext cx="48" cy="4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8" name="Freeform 29"/>
          <p:cNvSpPr>
            <a:spLocks/>
          </p:cNvSpPr>
          <p:nvPr/>
        </p:nvSpPr>
        <p:spPr bwMode="auto">
          <a:xfrm>
            <a:off x="8054975" y="0"/>
            <a:ext cx="1089025" cy="2663825"/>
          </a:xfrm>
          <a:custGeom>
            <a:avLst/>
            <a:gdLst>
              <a:gd name="T0" fmla="*/ 0 w 1432"/>
              <a:gd name="T1" fmla="*/ 0 h 3492"/>
              <a:gd name="T2" fmla="*/ 2147483647 w 1432"/>
              <a:gd name="T3" fmla="*/ 0 h 3492"/>
              <a:gd name="T4" fmla="*/ 2147483647 w 1432"/>
              <a:gd name="T5" fmla="*/ 2147483647 h 3492"/>
              <a:gd name="T6" fmla="*/ 2147483647 w 1432"/>
              <a:gd name="T7" fmla="*/ 2147483647 h 3492"/>
              <a:gd name="T8" fmla="*/ 2147483647 w 1432"/>
              <a:gd name="T9" fmla="*/ 2147483647 h 3492"/>
              <a:gd name="T10" fmla="*/ 2147483647 w 1432"/>
              <a:gd name="T11" fmla="*/ 2147483647 h 3492"/>
              <a:gd name="T12" fmla="*/ 2147483647 w 1432"/>
              <a:gd name="T13" fmla="*/ 2147483647 h 3492"/>
              <a:gd name="T14" fmla="*/ 2147483647 w 1432"/>
              <a:gd name="T15" fmla="*/ 2147483647 h 3492"/>
              <a:gd name="T16" fmla="*/ 2147483647 w 1432"/>
              <a:gd name="T17" fmla="*/ 2147483647 h 3492"/>
              <a:gd name="T18" fmla="*/ 2147483647 w 1432"/>
              <a:gd name="T19" fmla="*/ 2147483647 h 3492"/>
              <a:gd name="T20" fmla="*/ 2147483647 w 1432"/>
              <a:gd name="T21" fmla="*/ 2147483647 h 3492"/>
              <a:gd name="T22" fmla="*/ 2147483647 w 1432"/>
              <a:gd name="T23" fmla="*/ 2147483647 h 3492"/>
              <a:gd name="T24" fmla="*/ 2147483647 w 1432"/>
              <a:gd name="T25" fmla="*/ 2147483647 h 3492"/>
              <a:gd name="T26" fmla="*/ 2147483647 w 1432"/>
              <a:gd name="T27" fmla="*/ 2147483647 h 3492"/>
              <a:gd name="T28" fmla="*/ 2147483647 w 1432"/>
              <a:gd name="T29" fmla="*/ 2147483647 h 3492"/>
              <a:gd name="T30" fmla="*/ 2147483647 w 1432"/>
              <a:gd name="T31" fmla="*/ 2147483647 h 3492"/>
              <a:gd name="T32" fmla="*/ 2147483647 w 1432"/>
              <a:gd name="T33" fmla="*/ 2147483647 h 3492"/>
              <a:gd name="T34" fmla="*/ 2147483647 w 1432"/>
              <a:gd name="T35" fmla="*/ 2147483647 h 3492"/>
              <a:gd name="T36" fmla="*/ 2147483647 w 1432"/>
              <a:gd name="T37" fmla="*/ 2147483647 h 3492"/>
              <a:gd name="T38" fmla="*/ 2147483647 w 1432"/>
              <a:gd name="T39" fmla="*/ 2147483647 h 3492"/>
              <a:gd name="T40" fmla="*/ 2147483647 w 1432"/>
              <a:gd name="T41" fmla="*/ 2147483647 h 3492"/>
              <a:gd name="T42" fmla="*/ 2147483647 w 1432"/>
              <a:gd name="T43" fmla="*/ 2147483647 h 3492"/>
              <a:gd name="T44" fmla="*/ 2147483647 w 1432"/>
              <a:gd name="T45" fmla="*/ 2147483647 h 3492"/>
              <a:gd name="T46" fmla="*/ 2147483647 w 1432"/>
              <a:gd name="T47" fmla="*/ 2147483647 h 3492"/>
              <a:gd name="T48" fmla="*/ 2147483647 w 1432"/>
              <a:gd name="T49" fmla="*/ 2147483647 h 3492"/>
              <a:gd name="T50" fmla="*/ 2147483647 w 1432"/>
              <a:gd name="T51" fmla="*/ 2147483647 h 3492"/>
              <a:gd name="T52" fmla="*/ 2147483647 w 1432"/>
              <a:gd name="T53" fmla="*/ 2147483647 h 3492"/>
              <a:gd name="T54" fmla="*/ 2147483647 w 1432"/>
              <a:gd name="T55" fmla="*/ 2147483647 h 3492"/>
              <a:gd name="T56" fmla="*/ 2147483647 w 1432"/>
              <a:gd name="T57" fmla="*/ 2147483647 h 3492"/>
              <a:gd name="T58" fmla="*/ 2147483647 w 1432"/>
              <a:gd name="T59" fmla="*/ 2147483647 h 3492"/>
              <a:gd name="T60" fmla="*/ 2147483647 w 1432"/>
              <a:gd name="T61" fmla="*/ 2147483647 h 3492"/>
              <a:gd name="T62" fmla="*/ 2147483647 w 1432"/>
              <a:gd name="T63" fmla="*/ 2147483647 h 3492"/>
              <a:gd name="T64" fmla="*/ 2147483647 w 1432"/>
              <a:gd name="T65" fmla="*/ 2147483647 h 3492"/>
              <a:gd name="T66" fmla="*/ 2147483647 w 1432"/>
              <a:gd name="T67" fmla="*/ 2147483647 h 3492"/>
              <a:gd name="T68" fmla="*/ 0 w 1432"/>
              <a:gd name="T69" fmla="*/ 0 h 34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15240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181AF1-0227-4FAA-833A-FDAE290DD993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523077-9A33-45F0-BA4A-22F0E150D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34" descr="adb logo.BMP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1722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35" descr="CBP_logo_mainpage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953000"/>
            <a:ext cx="242887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1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Arial" charset="0"/>
          <a:cs typeface="Arial" charset="0"/>
        </a:defRPr>
      </a:lvl9pPr>
    </p:titleStyle>
    <p:bodyStyle>
      <a:lvl1pPr marL="466725" indent="-466725" algn="l" rtl="0" eaLnBrk="0" fontAlgn="base" hangingPunct="0">
        <a:spcBef>
          <a:spcPts val="1200"/>
        </a:spcBef>
        <a:spcAft>
          <a:spcPct val="0"/>
        </a:spcAft>
        <a:buClr>
          <a:srgbClr val="FFC000"/>
        </a:buClr>
        <a:buSzPct val="110000"/>
        <a:buFont typeface="Courier New" pitchFamily="49" charset="0"/>
        <a:buChar char="o"/>
        <a:defRPr sz="2400" kern="1200">
          <a:solidFill>
            <a:srgbClr val="083763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83763"/>
          </a:solidFill>
          <a:latin typeface="Arial" pitchFamily="34" charset="0"/>
          <a:ea typeface="+mn-ea"/>
          <a:cs typeface="Arial" pitchFamily="34" charset="0"/>
        </a:defRPr>
      </a:lvl2pPr>
      <a:lvl3pPr marL="1260475" indent="-3460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083763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83763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8376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A51FA44A-4F6A-4830-8986-3B086519FC6C}" type="datetimeFigureOut">
              <a:rPr lang="en-US"/>
              <a:pPr>
                <a:defRPr/>
              </a:pPr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61086DA8-8E43-4633-8960-D0C1A3005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219200"/>
            <a:ext cx="8763000" cy="1222375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Arial" charset="0"/>
                <a:cs typeface="Arial" charset="0"/>
              </a:rPr>
              <a:t>Improving Procurement Outcomes in South Asia </a:t>
            </a:r>
            <a:r>
              <a:rPr lang="en-US" altLang="en-US" sz="4000" dirty="0" smtClean="0">
                <a:latin typeface="Arial" charset="0"/>
                <a:cs typeface="Arial" charset="0"/>
              </a:rPr>
              <a:t> </a:t>
            </a:r>
            <a:br>
              <a:rPr lang="en-US" altLang="en-US" sz="4000" dirty="0" smtClean="0">
                <a:latin typeface="Arial" charset="0"/>
                <a:cs typeface="Arial" charset="0"/>
              </a:rPr>
            </a:br>
            <a:r>
              <a:rPr lang="en-US" altLang="en-US" sz="4000" dirty="0" smtClean="0">
                <a:latin typeface="Arial" charset="0"/>
                <a:cs typeface="Arial" charset="0"/>
              </a:rPr>
              <a:t> </a:t>
            </a:r>
            <a:br>
              <a:rPr lang="en-US" altLang="en-US" sz="4000" dirty="0" smtClean="0">
                <a:latin typeface="Arial" charset="0"/>
                <a:cs typeface="Arial" charset="0"/>
              </a:rPr>
            </a:br>
            <a:r>
              <a:rPr lang="en-US" altLang="en-US" sz="4000" dirty="0" smtClean="0">
                <a:latin typeface="Arial" charset="0"/>
                <a:cs typeface="Arial" charset="0"/>
              </a:rPr>
              <a:t>- Operational Perspective </a:t>
            </a:r>
            <a:r>
              <a:rPr lang="en-US" altLang="en-US" sz="3600" dirty="0" smtClean="0">
                <a:latin typeface="Arial" charset="0"/>
                <a:cs typeface="Arial" charset="0"/>
              </a:rPr>
              <a:t> </a:t>
            </a:r>
            <a:br>
              <a:rPr lang="en-US" altLang="en-US" sz="3600" dirty="0" smtClean="0">
                <a:latin typeface="Arial" charset="0"/>
                <a:cs typeface="Arial" charset="0"/>
              </a:rPr>
            </a:br>
            <a:endParaRPr lang="en-US" altLang="en-US" sz="4400" dirty="0" smtClean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1600" y="6248400"/>
            <a:ext cx="3200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1066800" y="46482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8000"/>
              </a:buClr>
              <a:buSzPct val="125000"/>
              <a:buFont typeface="Times New Roman" pitchFamily="18" charset="0"/>
              <a:buChar char="•"/>
              <a:defRPr sz="1400">
                <a:solidFill>
                  <a:schemeClr val="tx1"/>
                </a:solidFill>
                <a:latin typeface="Futura BdCn BT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Arial" charset="0"/>
                <a:cs typeface="Arial" charset="0"/>
              </a:rPr>
              <a:t>Hans </a:t>
            </a:r>
            <a:r>
              <a:rPr lang="en-US" altLang="en-US" sz="2000" b="1" dirty="0" err="1">
                <a:solidFill>
                  <a:srgbClr val="002060"/>
                </a:solidFill>
                <a:latin typeface="Arial" charset="0"/>
                <a:cs typeface="Arial" charset="0"/>
              </a:rPr>
              <a:t>Carlsson</a:t>
            </a:r>
            <a:endParaRPr lang="en-US" altLang="en-US" sz="20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r" eaLnBrk="1" hangingPunct="1"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Advisor and Head, SAOD-PR</a:t>
            </a:r>
          </a:p>
          <a:p>
            <a:pPr algn="r" eaLnBrk="1" hangingPunct="1"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South Asia Department</a:t>
            </a:r>
          </a:p>
          <a:p>
            <a:pPr algn="r" eaLnBrk="1" hangingPunct="1"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Asian Development 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Project Performance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i="1" smtClean="0"/>
              <a:t>South Asia Department    </a:t>
            </a:r>
            <a:r>
              <a:rPr lang="en-US" smtClean="0"/>
              <a:t>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D72C-1FAB-4CFF-96D5-E26C7B9560C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1143000" y="762000"/>
            <a:ext cx="6477000" cy="5334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Curve – with Readiness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992938" y="1344613"/>
            <a:ext cx="1587" cy="31781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"/>
          <p:cNvSpPr txBox="1"/>
          <p:nvPr/>
        </p:nvSpPr>
        <p:spPr>
          <a:xfrm>
            <a:off x="2963863" y="4573588"/>
            <a:ext cx="1905000" cy="3810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Board Approval Date</a:t>
            </a:r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3" name="Chart 22"/>
          <p:cNvGraphicFramePr/>
          <p:nvPr/>
        </p:nvGraphicFramePr>
        <p:xfrm>
          <a:off x="2724389" y="1219200"/>
          <a:ext cx="5800725" cy="39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1514" name="Group 109"/>
          <p:cNvGrpSpPr>
            <a:grpSpLocks/>
          </p:cNvGrpSpPr>
          <p:nvPr/>
        </p:nvGrpSpPr>
        <p:grpSpPr bwMode="auto">
          <a:xfrm>
            <a:off x="974725" y="3760788"/>
            <a:ext cx="2217738" cy="792162"/>
            <a:chOff x="974750" y="3760164"/>
            <a:chExt cx="2217726" cy="793090"/>
          </a:xfrm>
        </p:grpSpPr>
        <p:sp>
          <p:nvSpPr>
            <p:cNvPr id="24" name="Rectangle 23"/>
            <p:cNvSpPr/>
            <p:nvPr/>
          </p:nvSpPr>
          <p:spPr>
            <a:xfrm>
              <a:off x="981100" y="3768110"/>
              <a:ext cx="2209788" cy="772429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0"/>
            </a:gra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 flipH="1">
              <a:off x="989038" y="3761753"/>
              <a:ext cx="527047" cy="759714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1123974" y="3776058"/>
              <a:ext cx="525460" cy="759714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1276373" y="3768110"/>
              <a:ext cx="527047" cy="759714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1408136" y="3772879"/>
              <a:ext cx="525459" cy="761303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1546247" y="3772879"/>
              <a:ext cx="527047" cy="759714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1681184" y="3785594"/>
              <a:ext cx="525459" cy="761303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1833583" y="3779236"/>
              <a:ext cx="527047" cy="759714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965345" y="3784004"/>
              <a:ext cx="525460" cy="761304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108219" y="3771289"/>
              <a:ext cx="527047" cy="761304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2243156" y="3785594"/>
              <a:ext cx="527047" cy="759714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2395555" y="3777646"/>
              <a:ext cx="527047" cy="759714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2527317" y="3784004"/>
              <a:ext cx="525460" cy="759714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982688" y="3768110"/>
              <a:ext cx="412748" cy="588063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974750" y="3768110"/>
              <a:ext cx="273049" cy="411645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982688" y="3760164"/>
              <a:ext cx="138111" cy="214563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2679716" y="3809434"/>
              <a:ext cx="496885" cy="721569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2817828" y="4006514"/>
              <a:ext cx="365123" cy="538793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2957527" y="4186112"/>
              <a:ext cx="234949" cy="352838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3067064" y="4375246"/>
              <a:ext cx="123824" cy="178008"/>
            </a:xfrm>
            <a:prstGeom prst="lin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  <a:ln w="15875" cmpd="sng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984250" y="1358900"/>
            <a:ext cx="2209800" cy="2409825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1516" name="Group 111"/>
          <p:cNvGrpSpPr>
            <a:grpSpLocks/>
          </p:cNvGrpSpPr>
          <p:nvPr/>
        </p:nvGrpSpPr>
        <p:grpSpPr bwMode="auto">
          <a:xfrm>
            <a:off x="1135063" y="4495800"/>
            <a:ext cx="2370137" cy="1677988"/>
            <a:chOff x="1135076" y="4495800"/>
            <a:chExt cx="2370123" cy="1678380"/>
          </a:xfrm>
        </p:grpSpPr>
        <p:cxnSp>
          <p:nvCxnSpPr>
            <p:cNvPr id="26" name="Elbow Connector 25"/>
            <p:cNvCxnSpPr/>
            <p:nvPr/>
          </p:nvCxnSpPr>
          <p:spPr>
            <a:xfrm>
              <a:off x="1143013" y="4495800"/>
              <a:ext cx="380998" cy="304871"/>
            </a:xfrm>
            <a:prstGeom prst="bentConnector3">
              <a:avLst>
                <a:gd name="adj1" fmla="val -5932"/>
              </a:avLst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</a:gra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1"/>
            <p:cNvSpPr txBox="1"/>
            <p:nvPr/>
          </p:nvSpPr>
          <p:spPr>
            <a:xfrm>
              <a:off x="1516074" y="5793091"/>
              <a:ext cx="1981188" cy="38108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600" b="1" dirty="0" smtClean="0">
                  <a:solidFill>
                    <a:srgbClr val="2D407B"/>
                  </a:solidFill>
                  <a:latin typeface="+mj-lt"/>
                </a:rPr>
                <a:t> Others</a:t>
              </a:r>
              <a:endParaRPr lang="en-US" sz="1600" dirty="0" smtClean="0">
                <a:solidFill>
                  <a:srgbClr val="2D407B"/>
                </a:solidFill>
              </a:endParaRPr>
            </a:p>
          </p:txBody>
        </p:sp>
        <p:sp>
          <p:nvSpPr>
            <p:cNvPr id="37" name="TextBox 1"/>
            <p:cNvSpPr txBox="1"/>
            <p:nvPr/>
          </p:nvSpPr>
          <p:spPr>
            <a:xfrm>
              <a:off x="1516074" y="4878477"/>
              <a:ext cx="1981188" cy="38108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600" b="1" dirty="0" smtClean="0">
                  <a:solidFill>
                    <a:srgbClr val="2D407B"/>
                  </a:solidFill>
                  <a:latin typeface="+mj-lt"/>
                </a:rPr>
                <a:t> Procurement</a:t>
              </a:r>
              <a:endParaRPr lang="en-US" sz="1600" dirty="0" smtClean="0">
                <a:solidFill>
                  <a:srgbClr val="2D407B"/>
                </a:solidFill>
              </a:endParaRPr>
            </a:p>
          </p:txBody>
        </p:sp>
        <p:sp>
          <p:nvSpPr>
            <p:cNvPr id="38" name="TextBox 1"/>
            <p:cNvSpPr txBox="1"/>
            <p:nvPr/>
          </p:nvSpPr>
          <p:spPr>
            <a:xfrm>
              <a:off x="1516074" y="5107131"/>
              <a:ext cx="1981188" cy="38108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600" b="1" dirty="0" smtClean="0">
                  <a:solidFill>
                    <a:srgbClr val="2D407B"/>
                  </a:solidFill>
                  <a:latin typeface="+mj-lt"/>
                </a:rPr>
                <a:t> Safeguards</a:t>
              </a:r>
              <a:endParaRPr lang="en-US" sz="1600" dirty="0" smtClean="0">
                <a:solidFill>
                  <a:srgbClr val="2D407B"/>
                </a:solidFill>
              </a:endParaRPr>
            </a:p>
          </p:txBody>
        </p:sp>
        <p:sp>
          <p:nvSpPr>
            <p:cNvPr id="39" name="TextBox 1"/>
            <p:cNvSpPr txBox="1"/>
            <p:nvPr/>
          </p:nvSpPr>
          <p:spPr>
            <a:xfrm>
              <a:off x="1516074" y="5335784"/>
              <a:ext cx="1981188" cy="38108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600" b="1" dirty="0" smtClean="0">
                  <a:solidFill>
                    <a:srgbClr val="2D407B"/>
                  </a:solidFill>
                  <a:latin typeface="+mj-lt"/>
                </a:rPr>
                <a:t> PMO/Team</a:t>
              </a:r>
              <a:endParaRPr lang="en-US" sz="1600" dirty="0" smtClean="0">
                <a:solidFill>
                  <a:srgbClr val="2D407B"/>
                </a:solidFill>
              </a:endParaRPr>
            </a:p>
          </p:txBody>
        </p:sp>
        <p:sp>
          <p:nvSpPr>
            <p:cNvPr id="40" name="TextBox 1"/>
            <p:cNvSpPr txBox="1"/>
            <p:nvPr/>
          </p:nvSpPr>
          <p:spPr>
            <a:xfrm>
              <a:off x="1516074" y="5564438"/>
              <a:ext cx="1981188" cy="381089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600" b="1" dirty="0" smtClean="0">
                  <a:solidFill>
                    <a:srgbClr val="2D407B"/>
                  </a:solidFill>
                  <a:latin typeface="+mj-lt"/>
                </a:rPr>
                <a:t> Local Financing </a:t>
              </a:r>
              <a:endParaRPr lang="en-US" sz="1600" dirty="0" smtClean="0">
                <a:solidFill>
                  <a:srgbClr val="2D407B"/>
                </a:solidFill>
              </a:endParaRPr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1524011" y="4648236"/>
              <a:ext cx="1981188" cy="304871"/>
            </a:xfrm>
            <a:prstGeom prst="rect">
              <a:avLst/>
            </a:prstGeom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600" b="1" dirty="0" smtClean="0">
                  <a:solidFill>
                    <a:srgbClr val="2D407B"/>
                  </a:solidFill>
                  <a:latin typeface="+mj-lt"/>
                </a:rPr>
                <a:t> Design</a:t>
              </a:r>
            </a:p>
          </p:txBody>
        </p:sp>
        <p:cxnSp>
          <p:nvCxnSpPr>
            <p:cNvPr id="44" name="Elbow Connector 43"/>
            <p:cNvCxnSpPr>
              <a:endCxn id="37" idx="1"/>
            </p:cNvCxnSpPr>
            <p:nvPr/>
          </p:nvCxnSpPr>
          <p:spPr>
            <a:xfrm>
              <a:off x="1135076" y="4802260"/>
              <a:ext cx="380998" cy="266762"/>
            </a:xfrm>
            <a:prstGeom prst="bentConnector3">
              <a:avLst>
                <a:gd name="adj1" fmla="val -298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endCxn id="38" idx="1"/>
            </p:cNvCxnSpPr>
            <p:nvPr/>
          </p:nvCxnSpPr>
          <p:spPr>
            <a:xfrm>
              <a:off x="1135076" y="5030913"/>
              <a:ext cx="380998" cy="266762"/>
            </a:xfrm>
            <a:prstGeom prst="bentConnector3">
              <a:avLst>
                <a:gd name="adj1" fmla="val -298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>
              <a:endCxn id="39" idx="1"/>
            </p:cNvCxnSpPr>
            <p:nvPr/>
          </p:nvCxnSpPr>
          <p:spPr>
            <a:xfrm>
              <a:off x="1135076" y="5259566"/>
              <a:ext cx="380998" cy="266762"/>
            </a:xfrm>
            <a:prstGeom prst="bentConnector3">
              <a:avLst>
                <a:gd name="adj1" fmla="val -298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endCxn id="40" idx="1"/>
            </p:cNvCxnSpPr>
            <p:nvPr/>
          </p:nvCxnSpPr>
          <p:spPr>
            <a:xfrm>
              <a:off x="1135076" y="5488220"/>
              <a:ext cx="380998" cy="266762"/>
            </a:xfrm>
            <a:prstGeom prst="bentConnector3">
              <a:avLst>
                <a:gd name="adj1" fmla="val -298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/>
            <p:cNvCxnSpPr>
              <a:endCxn id="34" idx="1"/>
            </p:cNvCxnSpPr>
            <p:nvPr/>
          </p:nvCxnSpPr>
          <p:spPr>
            <a:xfrm>
              <a:off x="1135076" y="5716873"/>
              <a:ext cx="380998" cy="266762"/>
            </a:xfrm>
            <a:prstGeom prst="bentConnector3">
              <a:avLst>
                <a:gd name="adj1" fmla="val -298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911623197"/>
              </p:ext>
            </p:extLst>
          </p:nvPr>
        </p:nvGraphicFramePr>
        <p:xfrm>
          <a:off x="3733800" y="4953000"/>
          <a:ext cx="2743200" cy="12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855663" y="228600"/>
            <a:ext cx="7432675" cy="94615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Conclusion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>
          <a:xfrm>
            <a:off x="98425" y="1066800"/>
            <a:ext cx="8947150" cy="4800600"/>
          </a:xfrm>
          <a:solidFill>
            <a:srgbClr val="FFFFFF">
              <a:alpha val="74901"/>
            </a:srgbClr>
          </a:solidFill>
        </p:spPr>
        <p:txBody>
          <a:bodyPr/>
          <a:lstStyle/>
          <a:p>
            <a:pPr marL="914400" indent="-457200" eaLnBrk="1" hangingPunct="1">
              <a:lnSpc>
                <a:spcPct val="80000"/>
              </a:lnSpc>
              <a:spcAft>
                <a:spcPts val="1200"/>
              </a:spcAft>
              <a:buClr>
                <a:srgbClr val="FF9933"/>
              </a:buClr>
            </a:pPr>
            <a:r>
              <a:rPr lang="en-US" altLang="en-US" sz="26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Procurement extremely important in project implementation and for achieving results </a:t>
            </a:r>
          </a:p>
          <a:p>
            <a:pPr marL="923925" lvl="1" eaLnBrk="1" hangingPunct="1">
              <a:lnSpc>
                <a:spcPct val="80000"/>
              </a:lnSpc>
              <a:spcAft>
                <a:spcPts val="1200"/>
              </a:spcAft>
              <a:buClr>
                <a:srgbClr val="FF9933"/>
              </a:buClr>
              <a:buFont typeface="Courier New" pitchFamily="49" charset="0"/>
              <a:buChar char="o"/>
            </a:pPr>
            <a:r>
              <a:rPr lang="en-US" altLang="en-US" sz="26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Client concerns need to be addressed  </a:t>
            </a:r>
          </a:p>
          <a:p>
            <a:pPr marL="923925" lvl="1" eaLnBrk="1" hangingPunct="1">
              <a:lnSpc>
                <a:spcPct val="80000"/>
              </a:lnSpc>
              <a:spcAft>
                <a:spcPts val="1200"/>
              </a:spcAft>
              <a:buClr>
                <a:srgbClr val="FF9933"/>
              </a:buClr>
              <a:buFont typeface="Courier New" pitchFamily="49" charset="0"/>
              <a:buChar char="o"/>
            </a:pPr>
            <a:r>
              <a:rPr lang="en-US" altLang="en-US" sz="26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Approaches and processes must change  </a:t>
            </a:r>
          </a:p>
          <a:p>
            <a:pPr marL="923925" lvl="1" eaLnBrk="1" hangingPunct="1">
              <a:lnSpc>
                <a:spcPct val="80000"/>
              </a:lnSpc>
              <a:spcAft>
                <a:spcPts val="1200"/>
              </a:spcAft>
              <a:buClr>
                <a:srgbClr val="FF9933"/>
              </a:buClr>
              <a:buFont typeface="Courier New" pitchFamily="49" charset="0"/>
              <a:buChar char="o"/>
            </a:pPr>
            <a:r>
              <a:rPr lang="en-US" altLang="en-US" sz="26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DMC procurement systems are developing at different pace </a:t>
            </a:r>
          </a:p>
          <a:p>
            <a:pPr marL="923925" lvl="1" eaLnBrk="1" hangingPunct="1">
              <a:lnSpc>
                <a:spcPct val="80000"/>
              </a:lnSpc>
              <a:spcAft>
                <a:spcPts val="1200"/>
              </a:spcAft>
              <a:buClr>
                <a:srgbClr val="FF9933"/>
              </a:buClr>
              <a:buFont typeface="Courier New" pitchFamily="49" charset="0"/>
              <a:buChar char="o"/>
            </a:pPr>
            <a:r>
              <a:rPr lang="en-US" altLang="en-US" sz="26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There is no “one-size-fits-all” approach in procurement – we need to adapt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2288E-D182-488B-BBAB-02D256695E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7" descr="SARD-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67" y="838200"/>
            <a:ext cx="8843963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458200" cy="685800"/>
          </a:xfrm>
        </p:spPr>
        <p:txBody>
          <a:bodyPr/>
          <a:lstStyle/>
          <a:p>
            <a:r>
              <a:rPr lang="en-US" sz="2800" dirty="0" smtClean="0"/>
              <a:t>Active Loan Portfolio (as of end 2013) </a:t>
            </a:r>
            <a:br>
              <a:rPr lang="en-US" sz="2800" dirty="0" smtClean="0"/>
            </a:br>
            <a:endParaRPr lang="en-US" sz="1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530369"/>
              </p:ext>
            </p:extLst>
          </p:nvPr>
        </p:nvGraphicFramePr>
        <p:xfrm>
          <a:off x="228600" y="1493838"/>
          <a:ext cx="89154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28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458200" cy="762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Portfolio Performance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i="1" smtClean="0"/>
              <a:t>South Asia Department    </a:t>
            </a:r>
            <a:r>
              <a:rPr lang="en-US" smtClean="0"/>
              <a:t>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C2905-C901-43AE-A789-350ED7BD6E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1"/>
          <p:cNvSpPr txBox="1"/>
          <p:nvPr/>
        </p:nvSpPr>
        <p:spPr>
          <a:xfrm>
            <a:off x="381000" y="1066800"/>
            <a:ext cx="8458200" cy="7620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  <a:defRPr/>
            </a:pPr>
            <a:r>
              <a:rPr lang="en-US" sz="32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 Awards and Disbursements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992565"/>
              </p:ext>
            </p:extLst>
          </p:nvPr>
        </p:nvGraphicFramePr>
        <p:xfrm>
          <a:off x="190500" y="1752600"/>
          <a:ext cx="8839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458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Number of Contracts by Contract Size</a:t>
            </a:r>
            <a:br>
              <a:rPr lang="en-US" sz="36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760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i="1" smtClean="0"/>
              <a:t>South Asia Department    </a:t>
            </a:r>
            <a:r>
              <a:rPr lang="en-US" smtClean="0"/>
              <a:t>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097E5-E3C7-4387-BC40-3E0CBF6F52A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57981299"/>
              </p:ext>
            </p:extLst>
          </p:nvPr>
        </p:nvGraphicFramePr>
        <p:xfrm>
          <a:off x="228600" y="10668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981200"/>
            <a:ext cx="8534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 Bottlenecks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seen by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clients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and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operational staff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458200" cy="762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762000"/>
          </a:xfrm>
        </p:spPr>
        <p:txBody>
          <a:bodyPr/>
          <a:lstStyle/>
          <a:p>
            <a:r>
              <a:rPr lang="en-US" altLang="en-US" dirty="0" smtClean="0"/>
              <a:t>Improvements possible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812548"/>
              </p:ext>
            </p:extLst>
          </p:nvPr>
        </p:nvGraphicFramePr>
        <p:xfrm>
          <a:off x="457200" y="10668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602887512"/>
              </p:ext>
            </p:extLst>
          </p:nvPr>
        </p:nvGraphicFramePr>
        <p:xfrm>
          <a:off x="17417" y="1922145"/>
          <a:ext cx="5800725" cy="39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latin typeface="Arial" charset="0"/>
                <a:cs typeface="Arial" charset="0"/>
              </a:rPr>
              <a:t>Critical Issue – Project Preparation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i="1" smtClean="0"/>
              <a:t>South Asia Department    </a:t>
            </a:r>
            <a:r>
              <a:rPr lang="en-US" smtClean="0"/>
              <a:t>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67F7F-D1EF-4E42-AEFF-939AB023FCC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1143000" y="762000"/>
            <a:ext cx="6477000" cy="5334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400" b="1" dirty="0" smtClean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US" sz="24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Implementation Cycle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54538" y="2173288"/>
            <a:ext cx="9525" cy="32162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791200" y="2209800"/>
            <a:ext cx="1588" cy="31781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"/>
          <p:cNvSpPr txBox="1"/>
          <p:nvPr/>
        </p:nvSpPr>
        <p:spPr>
          <a:xfrm rot="18438058">
            <a:off x="2967831" y="2583657"/>
            <a:ext cx="1081087" cy="3810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 Curve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 rot="19148619">
            <a:off x="4548188" y="3384550"/>
            <a:ext cx="1217612" cy="3810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Extension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85800" y="5486400"/>
            <a:ext cx="2133600" cy="3810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Project Approval Date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5791200" y="2819400"/>
            <a:ext cx="838200" cy="3810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Real</a:t>
            </a:r>
          </a:p>
          <a:p>
            <a:pPr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Curve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6601097" y="1926491"/>
            <a:ext cx="2542903" cy="2166817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Causes:</a:t>
            </a:r>
          </a:p>
          <a:p>
            <a:pPr>
              <a:buNone/>
              <a:defRPr/>
            </a:pPr>
            <a:endParaRPr lang="en-US" sz="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Low Readiness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Slow Procurement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Poor Project Mgnt.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Complexity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Safeguards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762000" y="2209800"/>
            <a:ext cx="5032375" cy="142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838200"/>
          </a:xfrm>
        </p:spPr>
        <p:txBody>
          <a:bodyPr/>
          <a:lstStyle/>
          <a:p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i="1" smtClean="0"/>
              <a:t>South Asia Department    </a:t>
            </a:r>
            <a:r>
              <a:rPr lang="en-US" smtClean="0"/>
              <a:t>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C6AC5-427C-474B-9699-C97CDAF2648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92449598"/>
              </p:ext>
            </p:extLst>
          </p:nvPr>
        </p:nvGraphicFramePr>
        <p:xfrm>
          <a:off x="457200" y="1219200"/>
          <a:ext cx="8534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752600"/>
            <a:ext cx="75438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 Filters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determine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the location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on S curve map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CBP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CBP 2013</Template>
  <TotalTime>5565</TotalTime>
  <Words>304</Words>
  <Application>Microsoft Office PowerPoint</Application>
  <PresentationFormat>On-screen Show (4:3)</PresentationFormat>
  <Paragraphs>87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CBP 2013</vt:lpstr>
      <vt:lpstr>Custom Design</vt:lpstr>
      <vt:lpstr>Improving Procurement Outcomes in South Asia     - Operational Perspective   </vt:lpstr>
      <vt:lpstr>PowerPoint Presentation</vt:lpstr>
      <vt:lpstr>Active Loan Portfolio (as of end 2013)  </vt:lpstr>
      <vt:lpstr>Portfolio Performance </vt:lpstr>
      <vt:lpstr>Number of Contracts by Contract Size </vt:lpstr>
      <vt:lpstr>Challenges</vt:lpstr>
      <vt:lpstr>Improvements possible</vt:lpstr>
      <vt:lpstr>Critical Issue – Project Preparation</vt:lpstr>
      <vt:lpstr>PowerPoint Presentation</vt:lpstr>
      <vt:lpstr>Project Performance </vt:lpstr>
      <vt:lpstr>Conclusion</vt:lpstr>
    </vt:vector>
  </TitlesOfParts>
  <Company>Syquia Law Offices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the Procurement Manuals at the Agency Level</dc:title>
  <dc:creator>Jose Luis C. Syquia</dc:creator>
  <cp:lastModifiedBy>Mohammad Azhar Ul Haq</cp:lastModifiedBy>
  <cp:revision>337</cp:revision>
  <cp:lastPrinted>2014-03-22T11:55:14Z</cp:lastPrinted>
  <dcterms:created xsi:type="dcterms:W3CDTF">2005-05-12T02:53:40Z</dcterms:created>
  <dcterms:modified xsi:type="dcterms:W3CDTF">2014-03-22T11:56:02Z</dcterms:modified>
</cp:coreProperties>
</file>