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31"/>
  </p:notesMasterIdLst>
  <p:sldIdLst>
    <p:sldId id="256" r:id="rId2"/>
    <p:sldId id="328" r:id="rId3"/>
    <p:sldId id="406" r:id="rId4"/>
    <p:sldId id="333" r:id="rId5"/>
    <p:sldId id="331" r:id="rId6"/>
    <p:sldId id="332" r:id="rId7"/>
    <p:sldId id="405" r:id="rId8"/>
    <p:sldId id="408" r:id="rId9"/>
    <p:sldId id="409" r:id="rId10"/>
    <p:sldId id="410" r:id="rId11"/>
    <p:sldId id="423" r:id="rId12"/>
    <p:sldId id="411" r:id="rId13"/>
    <p:sldId id="388" r:id="rId14"/>
    <p:sldId id="412" r:id="rId15"/>
    <p:sldId id="421" r:id="rId16"/>
    <p:sldId id="355" r:id="rId17"/>
    <p:sldId id="356" r:id="rId18"/>
    <p:sldId id="357" r:id="rId19"/>
    <p:sldId id="358" r:id="rId20"/>
    <p:sldId id="413" r:id="rId21"/>
    <p:sldId id="389" r:id="rId22"/>
    <p:sldId id="414" r:id="rId23"/>
    <p:sldId id="415" r:id="rId24"/>
    <p:sldId id="417" r:id="rId25"/>
    <p:sldId id="418" r:id="rId26"/>
    <p:sldId id="419" r:id="rId27"/>
    <p:sldId id="400" r:id="rId28"/>
    <p:sldId id="420" r:id="rId29"/>
    <p:sldId id="42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776"/>
    <a:srgbClr val="E9EDF4"/>
    <a:srgbClr val="D0D8E8"/>
    <a:srgbClr val="0079A6"/>
    <a:srgbClr val="DBEEF4"/>
    <a:srgbClr val="4F81BD"/>
    <a:srgbClr val="52D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3237" autoAdjust="0"/>
  </p:normalViewPr>
  <p:slideViewPr>
    <p:cSldViewPr>
      <p:cViewPr>
        <p:scale>
          <a:sx n="100" d="100"/>
          <a:sy n="100" d="100"/>
        </p:scale>
        <p:origin x="-336" y="105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56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72F09-4B4C-42EF-85C4-E85A9535942C}" type="datetimeFigureOut">
              <a:rPr lang="en-US" smtClean="0"/>
              <a:pPr/>
              <a:t>4/23/2014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85DE4-C3F2-4161-BB7B-12DDFC45755A}" type="slidenum">
              <a:rPr lang="en-US" smtClean="0"/>
              <a:pPr/>
              <a:t>‹#›</a:t>
            </a:fld>
            <a:endParaRPr lang="en-US"/>
          </a:p>
        </p:txBody>
      </p:sp>
    </p:spTree>
    <p:extLst>
      <p:ext uri="{BB962C8B-B14F-4D97-AF65-F5344CB8AC3E}">
        <p14:creationId xmlns:p14="http://schemas.microsoft.com/office/powerpoint/2010/main" xmlns="" val="174270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2</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18</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19</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3</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4</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5</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6</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7</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8</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16</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A50AB75-9453-4403-9BAF-DED5825CF1DC}" type="slidenum">
              <a:rPr lang="en-US" smtClean="0"/>
              <a:pPr/>
              <a:t>17</a:t>
            </a:fld>
            <a:endParaRPr lang="en-US" smtClean="0"/>
          </a:p>
        </p:txBody>
      </p:sp>
      <p:sp>
        <p:nvSpPr>
          <p:cNvPr id="277507" name="Rectangle 2"/>
          <p:cNvSpPr>
            <a:spLocks noGrp="1" noRot="1" noChangeAspect="1" noChangeArrowheads="1" noTextEdit="1"/>
          </p:cNvSpPr>
          <p:nvPr>
            <p:ph type="sldImg"/>
          </p:nvPr>
        </p:nvSpPr>
        <p:spPr>
          <a:xfrm>
            <a:off x="1149350" y="696913"/>
            <a:ext cx="4570413" cy="3429000"/>
          </a:xfrm>
          <a:ln/>
        </p:spPr>
      </p:sp>
      <p:sp>
        <p:nvSpPr>
          <p:cNvPr id="277508" name="Rectangle 3"/>
          <p:cNvSpPr>
            <a:spLocks noGrp="1" noChangeArrowheads="1"/>
          </p:cNvSpPr>
          <p:nvPr>
            <p:ph type="body" idx="1"/>
          </p:nvPr>
        </p:nvSpPr>
        <p:spPr>
          <a:xfrm>
            <a:off x="928506" y="4349810"/>
            <a:ext cx="5000990" cy="4097708"/>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5D61D-608D-41CC-B623-2D98CA9F2236}"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Anwar Shah, World Bank </a:t>
            </a:r>
            <a:endParaRPr lang="en-US"/>
          </a:p>
        </p:txBody>
      </p:sp>
      <p:sp>
        <p:nvSpPr>
          <p:cNvPr id="6" name="Slide Number Placeholder 5"/>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0816B-1F90-4056-9E5C-5B393C9D3CC9}"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Anwar Shah, World Bank </a:t>
            </a:r>
            <a:endParaRPr lang="en-US"/>
          </a:p>
        </p:txBody>
      </p:sp>
      <p:sp>
        <p:nvSpPr>
          <p:cNvPr id="6" name="Slide Number Placeholder 5"/>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D26F0-227E-4716-950F-FB941CD11770}"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Anwar Shah, World Bank </a:t>
            </a:r>
            <a:endParaRPr lang="en-US"/>
          </a:p>
        </p:txBody>
      </p:sp>
      <p:sp>
        <p:nvSpPr>
          <p:cNvPr id="6" name="Slide Number Placeholder 5"/>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2BFDB-0133-4CEC-864F-84AC13636AB4}"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Anwar Shah, World Bank </a:t>
            </a:r>
            <a:endParaRPr lang="en-US"/>
          </a:p>
        </p:txBody>
      </p:sp>
      <p:sp>
        <p:nvSpPr>
          <p:cNvPr id="6" name="Slide Number Placeholder 5"/>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040CE-91BB-4132-8C1C-3B1E44A50F5F}"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Anwar Shah, World Bank </a:t>
            </a:r>
            <a:endParaRPr lang="en-US"/>
          </a:p>
        </p:txBody>
      </p:sp>
      <p:sp>
        <p:nvSpPr>
          <p:cNvPr id="6" name="Slide Number Placeholder 5"/>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81F27-11F3-4897-B389-18B82A1C7064}" type="datetime1">
              <a:rPr lang="en-US" smtClean="0"/>
              <a:pPr/>
              <a:t>4/23/2014</a:t>
            </a:fld>
            <a:endParaRPr lang="en-US"/>
          </a:p>
        </p:txBody>
      </p:sp>
      <p:sp>
        <p:nvSpPr>
          <p:cNvPr id="6" name="Footer Placeholder 5"/>
          <p:cNvSpPr>
            <a:spLocks noGrp="1"/>
          </p:cNvSpPr>
          <p:nvPr>
            <p:ph type="ftr" sz="quarter" idx="11"/>
          </p:nvPr>
        </p:nvSpPr>
        <p:spPr/>
        <p:txBody>
          <a:bodyPr/>
          <a:lstStyle/>
          <a:p>
            <a:r>
              <a:rPr lang="en-US" smtClean="0"/>
              <a:t>Anwar Shah, World Bank </a:t>
            </a:r>
            <a:endParaRPr lang="en-US"/>
          </a:p>
        </p:txBody>
      </p:sp>
      <p:sp>
        <p:nvSpPr>
          <p:cNvPr id="7" name="Slide Number Placeholder 6"/>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230396-A812-443D-BD3D-6FC5DE15FD1F}" type="datetime1">
              <a:rPr lang="en-US" smtClean="0"/>
              <a:pPr/>
              <a:t>4/23/2014</a:t>
            </a:fld>
            <a:endParaRPr lang="en-US"/>
          </a:p>
        </p:txBody>
      </p:sp>
      <p:sp>
        <p:nvSpPr>
          <p:cNvPr id="8" name="Footer Placeholder 7"/>
          <p:cNvSpPr>
            <a:spLocks noGrp="1"/>
          </p:cNvSpPr>
          <p:nvPr>
            <p:ph type="ftr" sz="quarter" idx="11"/>
          </p:nvPr>
        </p:nvSpPr>
        <p:spPr/>
        <p:txBody>
          <a:bodyPr/>
          <a:lstStyle/>
          <a:p>
            <a:r>
              <a:rPr lang="en-US" smtClean="0"/>
              <a:t>Anwar Shah, World Bank </a:t>
            </a:r>
            <a:endParaRPr lang="en-US"/>
          </a:p>
        </p:txBody>
      </p:sp>
      <p:sp>
        <p:nvSpPr>
          <p:cNvPr id="9" name="Slide Number Placeholder 8"/>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F8D7D-4779-498A-96FB-534C8D0D1F28}" type="datetime1">
              <a:rPr lang="en-US" smtClean="0"/>
              <a:pPr/>
              <a:t>4/23/2014</a:t>
            </a:fld>
            <a:endParaRPr lang="en-US"/>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6356350"/>
            <a:ext cx="4343400" cy="365125"/>
          </a:xfrm>
        </p:spPr>
        <p:txBody>
          <a:bodyPr/>
          <a:lstStyle/>
          <a:p>
            <a:r>
              <a:rPr lang="en-US" smtClean="0"/>
              <a:t>Anwar Shah, World Bank </a:t>
            </a:r>
            <a:endParaRPr lang="en-US" dirty="0"/>
          </a:p>
        </p:txBody>
      </p:sp>
      <p:sp>
        <p:nvSpPr>
          <p:cNvPr id="4" name="Slide Number Placeholder 3"/>
          <p:cNvSpPr>
            <a:spLocks noGrp="1"/>
          </p:cNvSpPr>
          <p:nvPr>
            <p:ph type="sldNum" sz="quarter" idx="12"/>
          </p:nvPr>
        </p:nvSpPr>
        <p:spPr/>
        <p:txBody>
          <a:bodyPr/>
          <a:lstStyle/>
          <a:p>
            <a:fld id="{09A766F8-7760-4733-A294-B862F3D44F9E}" type="slidenum">
              <a:rPr lang="en-US" smtClean="0"/>
              <a:pPr/>
              <a:t>‹#›</a:t>
            </a:fld>
            <a:endParaRPr lang="en-US" dirty="0"/>
          </a:p>
        </p:txBody>
      </p:sp>
      <p:sp>
        <p:nvSpPr>
          <p:cNvPr id="5" name="Date Placeholder 4"/>
          <p:cNvSpPr>
            <a:spLocks noGrp="1"/>
          </p:cNvSpPr>
          <p:nvPr>
            <p:ph type="dt" sz="half" idx="13"/>
          </p:nvPr>
        </p:nvSpPr>
        <p:spPr/>
        <p:txBody>
          <a:bodyPr/>
          <a:lstStyle/>
          <a:p>
            <a:fld id="{BC941031-B559-4F3E-85D3-ADA00C049773}" type="datetime1">
              <a:rPr lang="en-US" smtClean="0"/>
              <a:pPr/>
              <a:t>4/23/2014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16AE5-38E6-4591-96CD-AAFF2007EAF2}" type="datetime1">
              <a:rPr lang="en-US" smtClean="0"/>
              <a:pPr/>
              <a:t>4/23/2014</a:t>
            </a:fld>
            <a:endParaRPr lang="en-US"/>
          </a:p>
        </p:txBody>
      </p:sp>
      <p:sp>
        <p:nvSpPr>
          <p:cNvPr id="6" name="Footer Placeholder 5"/>
          <p:cNvSpPr>
            <a:spLocks noGrp="1"/>
          </p:cNvSpPr>
          <p:nvPr>
            <p:ph type="ftr" sz="quarter" idx="11"/>
          </p:nvPr>
        </p:nvSpPr>
        <p:spPr/>
        <p:txBody>
          <a:bodyPr/>
          <a:lstStyle/>
          <a:p>
            <a:r>
              <a:rPr lang="en-US" smtClean="0"/>
              <a:t>Anwar Shah, World Bank </a:t>
            </a:r>
            <a:endParaRPr lang="en-US"/>
          </a:p>
        </p:txBody>
      </p:sp>
      <p:sp>
        <p:nvSpPr>
          <p:cNvPr id="7" name="Slide Number Placeholder 6"/>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DBE40-35AE-42E6-83BF-59E54EF2AD33}" type="datetime1">
              <a:rPr lang="en-US" smtClean="0"/>
              <a:pPr/>
              <a:t>4/23/2014</a:t>
            </a:fld>
            <a:endParaRPr lang="en-US"/>
          </a:p>
        </p:txBody>
      </p:sp>
      <p:sp>
        <p:nvSpPr>
          <p:cNvPr id="6" name="Footer Placeholder 5"/>
          <p:cNvSpPr>
            <a:spLocks noGrp="1"/>
          </p:cNvSpPr>
          <p:nvPr>
            <p:ph type="ftr" sz="quarter" idx="11"/>
          </p:nvPr>
        </p:nvSpPr>
        <p:spPr/>
        <p:txBody>
          <a:bodyPr/>
          <a:lstStyle/>
          <a:p>
            <a:r>
              <a:rPr lang="en-US" smtClean="0"/>
              <a:t>Anwar Shah, World Bank </a:t>
            </a:r>
            <a:endParaRPr lang="en-US"/>
          </a:p>
        </p:txBody>
      </p:sp>
      <p:sp>
        <p:nvSpPr>
          <p:cNvPr id="7" name="Slide Number Placeholder 6"/>
          <p:cNvSpPr>
            <a:spLocks noGrp="1"/>
          </p:cNvSpPr>
          <p:nvPr>
            <p:ph type="sldNum" sz="quarter" idx="12"/>
          </p:nvPr>
        </p:nvSpPr>
        <p:spPr/>
        <p:txBody>
          <a:bodyPr/>
          <a:lstStyle/>
          <a:p>
            <a:fld id="{09A766F8-7760-4733-A294-B862F3D44F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37730-062F-47A6-851A-06C2BAA56D09}" type="datetime1">
              <a:rPr lang="en-US" smtClean="0"/>
              <a:pPr/>
              <a:t>4/23/2014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Anwar Shah, World Bank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766F8-7760-4733-A294-B862F3D44F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h.anwa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Microsoft_PowerPoint_97-2003_Presentation8.ppt"/></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oleObject" Target="../embeddings/Microsoft_PowerPoint_97-2003_Presentation9.ppt"/></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png"/><Relationship Id="rId4" Type="http://schemas.openxmlformats.org/officeDocument/2006/relationships/oleObject" Target="../embeddings/Microsoft_PowerPoint_97-2003_Presentation10.ppt"/></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png"/><Relationship Id="rId4" Type="http://schemas.openxmlformats.org/officeDocument/2006/relationships/oleObject" Target="../embeddings/Microsoft_PowerPoint_97-2003_Presentation11.ppt"/></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PowerPoint_97-2003_Presentation1.pp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PowerPoint_97-2003_Presentation2.ppt"/></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PowerPoint_97-2003_Presentation3.ppt"/></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PowerPoint_97-2003_Presentation4.ppt"/></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PowerPoint_97-2003_Presentation5.ppt"/></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PowerPoint_97-2003_Presentation6.ppt"/></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PowerPoint_97-2003_Presentation7.pp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57400"/>
            <a:ext cx="9144000" cy="1447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035175"/>
            <a:ext cx="9144000" cy="1470025"/>
          </a:xfrm>
        </p:spPr>
        <p:txBody>
          <a:bodyPr>
            <a:noAutofit/>
          </a:bodyPr>
          <a:lstStyle/>
          <a:p>
            <a:pPr marL="463550"/>
            <a:r>
              <a:rPr lang="en-US" sz="3200" dirty="0" smtClean="0">
                <a:solidFill>
                  <a:schemeClr val="bg1"/>
                </a:solidFill>
                <a:latin typeface="Cambria" pitchFamily="18" charset="0"/>
              </a:rPr>
              <a:t>Sub-national Fiscal Rules as an Institution for Fiscal Discipline: International Practices and Lessons</a:t>
            </a:r>
            <a:endParaRPr lang="en-US" sz="3200" dirty="0">
              <a:solidFill>
                <a:schemeClr val="bg1"/>
              </a:solidFill>
              <a:latin typeface="Cambria" pitchFamily="18" charset="0"/>
            </a:endParaRPr>
          </a:p>
        </p:txBody>
      </p:sp>
      <p:sp>
        <p:nvSpPr>
          <p:cNvPr id="10" name="Subtitle 2"/>
          <p:cNvSpPr txBox="1">
            <a:spLocks/>
          </p:cNvSpPr>
          <p:nvPr/>
        </p:nvSpPr>
        <p:spPr>
          <a:xfrm>
            <a:off x="1371600" y="3657600"/>
            <a:ext cx="6400800" cy="2057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1800" b="1" dirty="0"/>
              <a:t>Anwar Shah, SWUFE, China and Brookings </a:t>
            </a:r>
            <a:r>
              <a:rPr lang="en-US" sz="1800" b="1" dirty="0" smtClean="0"/>
              <a:t>Institution, Washington DC,USA </a:t>
            </a:r>
            <a:r>
              <a:rPr lang="en-US" sz="1800" dirty="0"/>
              <a:t>(</a:t>
            </a:r>
            <a:r>
              <a:rPr lang="en-US" sz="1800" dirty="0">
                <a:hlinkClick r:id="rId2"/>
              </a:rPr>
              <a:t>shah.anwar@gmail.com</a:t>
            </a:r>
            <a:r>
              <a:rPr lang="en-US" sz="1800" dirty="0"/>
              <a:t>)</a:t>
            </a:r>
          </a:p>
          <a:p>
            <a:pPr>
              <a:spcBef>
                <a:spcPts val="0"/>
              </a:spcBef>
              <a:defRPr/>
            </a:pPr>
            <a:r>
              <a:rPr lang="en-US" sz="1800" dirty="0" smtClean="0">
                <a:solidFill>
                  <a:schemeClr val="tx1"/>
                </a:solidFill>
                <a:latin typeface="Cambria" pitchFamily="18" charset="0"/>
              </a:rPr>
              <a:t>World Bank Seminar on International Experience with Fiscal Rules</a:t>
            </a:r>
            <a:endParaRPr lang="en-US" sz="1800" dirty="0">
              <a:solidFill>
                <a:schemeClr val="tx1"/>
              </a:solidFill>
              <a:latin typeface="Cambria" pitchFamily="18" charset="0"/>
            </a:endParaRPr>
          </a:p>
          <a:p>
            <a:pPr>
              <a:spcBef>
                <a:spcPts val="0"/>
              </a:spcBef>
              <a:defRPr/>
            </a:pPr>
            <a:r>
              <a:rPr lang="en-US" sz="1800" dirty="0" smtClean="0">
                <a:solidFill>
                  <a:schemeClr val="tx1"/>
                </a:solidFill>
                <a:latin typeface="Cambria" pitchFamily="18" charset="0"/>
              </a:rPr>
              <a:t>Islamabad, Pakistan</a:t>
            </a:r>
          </a:p>
          <a:p>
            <a:pPr>
              <a:spcBef>
                <a:spcPts val="0"/>
              </a:spcBef>
              <a:defRPr/>
            </a:pPr>
            <a:r>
              <a:rPr lang="en-US" sz="1800" smtClean="0">
                <a:solidFill>
                  <a:schemeClr val="tx1"/>
                </a:solidFill>
                <a:latin typeface="Cambria" pitchFamily="18" charset="0"/>
              </a:rPr>
              <a:t>24 April </a:t>
            </a:r>
            <a:r>
              <a:rPr lang="en-US" sz="1800" dirty="0" smtClean="0">
                <a:solidFill>
                  <a:schemeClr val="tx1"/>
                </a:solidFill>
                <a:latin typeface="Cambria" pitchFamily="18" charset="0"/>
              </a:rPr>
              <a:t>2014</a:t>
            </a:r>
            <a:endParaRPr lang="en-US" sz="1800" dirty="0">
              <a:solidFill>
                <a:schemeClr val="tx1"/>
              </a:solidFill>
              <a:latin typeface="Cambria" pitchFamily="18" charset="0"/>
            </a:endParaRPr>
          </a:p>
          <a:p>
            <a:pPr>
              <a:spcBef>
                <a:spcPts val="0"/>
              </a:spcBef>
            </a:pPr>
            <a:endParaRPr lang="en-US" sz="1600" b="1" dirty="0" smtClean="0">
              <a:solidFill>
                <a:schemeClr val="tx1"/>
              </a:solidFill>
              <a:latin typeface="Cambria" pitchFamily="18" charset="0"/>
            </a:endParaRPr>
          </a:p>
          <a:p>
            <a:pPr>
              <a:spcBef>
                <a:spcPts val="0"/>
              </a:spcBef>
            </a:pPr>
            <a:endParaRPr lang="en-US" sz="1600" dirty="0" smtClean="0">
              <a:solidFill>
                <a:schemeClr val="tx1"/>
              </a:solidFill>
              <a:latin typeface="Cambria" pitchFamily="18" charset="0"/>
            </a:endParaRPr>
          </a:p>
          <a:p>
            <a:pPr>
              <a:spcBef>
                <a:spcPts val="600"/>
              </a:spcBef>
            </a:pPr>
            <a:endParaRPr lang="en-US" sz="1600" dirty="0" smtClean="0">
              <a:solidFill>
                <a:schemeClr val="tx1"/>
              </a:solidFill>
              <a:latin typeface="Cambria" pitchFamily="18" charset="0"/>
            </a:endParaRPr>
          </a:p>
          <a:p>
            <a:pPr>
              <a:spcBef>
                <a:spcPts val="600"/>
              </a:spcBef>
            </a:pPr>
            <a:endParaRPr lang="en-US" sz="1600" dirty="0">
              <a:solidFill>
                <a:schemeClr val="tx1"/>
              </a:solidFill>
              <a:latin typeface="Cambria" pitchFamily="18" charset="0"/>
            </a:endParaRPr>
          </a:p>
        </p:txBody>
      </p:sp>
      <p:sp>
        <p:nvSpPr>
          <p:cNvPr id="11" name="Subtitle 2"/>
          <p:cNvSpPr txBox="1">
            <a:spLocks/>
          </p:cNvSpPr>
          <p:nvPr/>
        </p:nvSpPr>
        <p:spPr>
          <a:xfrm>
            <a:off x="1371600" y="4724400"/>
            <a:ext cx="64008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endParaRPr lang="en-US" sz="1600"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Sustainable Sub-national Investment Rules or Debt Limitations</a:t>
            </a:r>
            <a:endParaRPr lang="en-US" dirty="0"/>
          </a:p>
        </p:txBody>
      </p:sp>
      <p:sp>
        <p:nvSpPr>
          <p:cNvPr id="3" name="Content Placeholder 2"/>
          <p:cNvSpPr>
            <a:spLocks noGrp="1"/>
          </p:cNvSpPr>
          <p:nvPr>
            <p:ph idx="1"/>
          </p:nvPr>
        </p:nvSpPr>
        <p:spPr>
          <a:xfrm>
            <a:off x="457200" y="1524000"/>
            <a:ext cx="8229600" cy="4525963"/>
          </a:xfrm>
        </p:spPr>
        <p:txBody>
          <a:bodyPr>
            <a:normAutofit fontScale="92500"/>
          </a:bodyPr>
          <a:lstStyle/>
          <a:p>
            <a:r>
              <a:rPr lang="en-US" dirty="0" smtClean="0"/>
              <a:t>How defined?</a:t>
            </a:r>
          </a:p>
          <a:p>
            <a:pPr lvl="1"/>
            <a:r>
              <a:rPr lang="en-US" b="1" dirty="0" smtClean="0"/>
              <a:t>Borrowing prohibitions </a:t>
            </a:r>
          </a:p>
          <a:p>
            <a:pPr lvl="2"/>
            <a:r>
              <a:rPr lang="en-US" dirty="0" smtClean="0"/>
              <a:t>Domestic and abroad: China,  Thailand, Azerbaijan, Belarus, Bosnia; Indian states and Pakistan provinces require central approvals if  current debt to central govt.</a:t>
            </a:r>
          </a:p>
          <a:p>
            <a:pPr lvl="1"/>
            <a:r>
              <a:rPr lang="en-US" b="1" dirty="0" smtClean="0"/>
              <a:t>Overall debt limits expressed as a proportion of Local Revenues</a:t>
            </a:r>
            <a:r>
              <a:rPr lang="en-US" dirty="0" smtClean="0"/>
              <a:t>. Examples: Brazil (states: 2 times and Municipalities 1.5 times current revenues), Albania, Estonia (&lt;75% of revenues), </a:t>
            </a:r>
            <a:r>
              <a:rPr lang="en-US" dirty="0" smtClean="0"/>
              <a:t> Poland (&lt;60%)Kazakhstan </a:t>
            </a:r>
            <a:r>
              <a:rPr lang="en-US" dirty="0" smtClean="0"/>
              <a:t>(&lt;25% of revenues), Colombia (&lt;100% of revenues).</a:t>
            </a:r>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a:t>Sustainable Sub-national Investment Rules </a:t>
            </a:r>
            <a:r>
              <a:rPr lang="en-US" dirty="0" smtClean="0"/>
              <a:t>…………………………continued</a:t>
            </a:r>
            <a:endParaRPr lang="en-US" dirty="0"/>
          </a:p>
        </p:txBody>
      </p:sp>
      <p:sp>
        <p:nvSpPr>
          <p:cNvPr id="3" name="Content Placeholder 2"/>
          <p:cNvSpPr>
            <a:spLocks noGrp="1"/>
          </p:cNvSpPr>
          <p:nvPr>
            <p:ph idx="1"/>
          </p:nvPr>
        </p:nvSpPr>
        <p:spPr/>
        <p:txBody>
          <a:bodyPr>
            <a:normAutofit fontScale="92500" lnSpcReduction="20000"/>
          </a:bodyPr>
          <a:lstStyle/>
          <a:p>
            <a:pPr lvl="1"/>
            <a:r>
              <a:rPr lang="en-US" b="1" dirty="0"/>
              <a:t>Overall debt limits expressed as a proportion </a:t>
            </a:r>
            <a:r>
              <a:rPr lang="en-US" b="1" dirty="0" smtClean="0"/>
              <a:t>of Local GDP. </a:t>
            </a:r>
            <a:r>
              <a:rPr lang="en-US" dirty="0" smtClean="0"/>
              <a:t>Hungary</a:t>
            </a:r>
            <a:r>
              <a:rPr lang="en-US" dirty="0"/>
              <a:t>, </a:t>
            </a:r>
            <a:r>
              <a:rPr lang="en-US" dirty="0" smtClean="0"/>
              <a:t>Slovakia (&lt; </a:t>
            </a:r>
            <a:r>
              <a:rPr lang="en-US" dirty="0"/>
              <a:t>60% </a:t>
            </a:r>
            <a:r>
              <a:rPr lang="en-US"/>
              <a:t>of </a:t>
            </a:r>
            <a:r>
              <a:rPr lang="en-US" smtClean="0"/>
              <a:t>local GDP</a:t>
            </a:r>
            <a:r>
              <a:rPr lang="en-US" dirty="0" smtClean="0"/>
              <a:t>); Russia (&lt;</a:t>
            </a:r>
            <a:r>
              <a:rPr lang="en-US" dirty="0"/>
              <a:t>30% for oblasts and &lt;15% for </a:t>
            </a:r>
            <a:r>
              <a:rPr lang="en-US" dirty="0" err="1"/>
              <a:t>rayons</a:t>
            </a:r>
            <a:r>
              <a:rPr lang="en-US" dirty="0" smtClean="0"/>
              <a:t>)</a:t>
            </a:r>
            <a:r>
              <a:rPr lang="en-US" dirty="0"/>
              <a:t> ; 9 US states for LGs as </a:t>
            </a:r>
            <a:r>
              <a:rPr lang="en-US" dirty="0" smtClean="0"/>
              <a:t> varying % </a:t>
            </a:r>
            <a:r>
              <a:rPr lang="en-US" dirty="0"/>
              <a:t>of personal income, 7 US states per capita debt.</a:t>
            </a:r>
          </a:p>
          <a:p>
            <a:pPr lvl="1"/>
            <a:r>
              <a:rPr lang="en-US" b="1" dirty="0" smtClean="0"/>
              <a:t>Debt </a:t>
            </a:r>
            <a:r>
              <a:rPr lang="en-US" b="1" dirty="0"/>
              <a:t>Service limits expressed as a % of revenues</a:t>
            </a:r>
            <a:r>
              <a:rPr lang="en-US" dirty="0"/>
              <a:t>: &lt;40% Colombia; &lt;25% Italy, </a:t>
            </a:r>
            <a:r>
              <a:rPr lang="en-US" dirty="0" smtClean="0"/>
              <a:t>Spain, Peru; </a:t>
            </a:r>
            <a:r>
              <a:rPr lang="en-US" dirty="0"/>
              <a:t>&lt;20% Armenia, Estonia, Kazakhstan, Japan;&lt;15% </a:t>
            </a:r>
            <a:r>
              <a:rPr lang="en-US" dirty="0" smtClean="0"/>
              <a:t>Russia</a:t>
            </a:r>
            <a:r>
              <a:rPr lang="en-US" dirty="0" smtClean="0"/>
              <a:t>, Poland, </a:t>
            </a:r>
            <a:r>
              <a:rPr lang="en-US" dirty="0" smtClean="0"/>
              <a:t>Argentina; varying rates by 12 </a:t>
            </a:r>
            <a:r>
              <a:rPr lang="en-US" dirty="0"/>
              <a:t>US states for local </a:t>
            </a:r>
            <a:r>
              <a:rPr lang="en-US" dirty="0" err="1"/>
              <a:t>govts</a:t>
            </a:r>
            <a:r>
              <a:rPr lang="en-US" dirty="0"/>
              <a:t>.</a:t>
            </a:r>
          </a:p>
          <a:p>
            <a:pPr lvl="1"/>
            <a:r>
              <a:rPr lang="en-US" b="1" dirty="0"/>
              <a:t>Restraints on new debt typically expressed as a % of revenues</a:t>
            </a:r>
            <a:r>
              <a:rPr lang="en-US" dirty="0"/>
              <a:t>: Kazakhstan&lt;10% of revenues </a:t>
            </a:r>
          </a:p>
          <a:p>
            <a:pPr lvl="1">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11</a:t>
            </a:fld>
            <a:endParaRPr lang="en-US"/>
          </a:p>
        </p:txBody>
      </p:sp>
    </p:spTree>
    <p:extLst>
      <p:ext uri="{BB962C8B-B14F-4D97-AF65-F5344CB8AC3E}">
        <p14:creationId xmlns:p14="http://schemas.microsoft.com/office/powerpoint/2010/main" xmlns="" val="358519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Sustainable Investment Rules: Pros and Cons</a:t>
            </a:r>
            <a:endParaRPr lang="en-US" dirty="0"/>
          </a:p>
        </p:txBody>
      </p:sp>
      <p:sp>
        <p:nvSpPr>
          <p:cNvPr id="3" name="Content Placeholder 2"/>
          <p:cNvSpPr>
            <a:spLocks noGrp="1"/>
          </p:cNvSpPr>
          <p:nvPr>
            <p:ph idx="1"/>
          </p:nvPr>
        </p:nvSpPr>
        <p:spPr/>
        <p:txBody>
          <a:bodyPr>
            <a:normAutofit/>
          </a:bodyPr>
          <a:lstStyle/>
          <a:p>
            <a:r>
              <a:rPr lang="en-US" sz="1800" dirty="0" smtClean="0"/>
              <a:t>PROS</a:t>
            </a:r>
          </a:p>
          <a:p>
            <a:pPr lvl="1"/>
            <a:r>
              <a:rPr lang="en-US" sz="1800" dirty="0" smtClean="0"/>
              <a:t>Important signal for adherence to fiscally sustainable policies</a:t>
            </a:r>
          </a:p>
          <a:p>
            <a:pPr lvl="1"/>
            <a:r>
              <a:rPr lang="en-US" sz="1800" dirty="0" smtClean="0"/>
              <a:t>Helps restrain populist politics and the growth in the size of the public sector</a:t>
            </a:r>
          </a:p>
          <a:p>
            <a:pPr lvl="1"/>
            <a:r>
              <a:rPr lang="en-US" sz="1800" dirty="0" smtClean="0"/>
              <a:t>Requires arms length relationships with financial sector and state owned enterprises. </a:t>
            </a:r>
          </a:p>
          <a:p>
            <a:r>
              <a:rPr lang="en-US" sz="1800" dirty="0" smtClean="0"/>
              <a:t>CONS</a:t>
            </a:r>
          </a:p>
          <a:p>
            <a:pPr lvl="1"/>
            <a:r>
              <a:rPr lang="en-US" sz="1800" dirty="0" smtClean="0"/>
              <a:t>Pro cyclical fiscal policy. Could hurt growth of severely depressed economies</a:t>
            </a:r>
          </a:p>
          <a:p>
            <a:pPr lvl="1"/>
            <a:r>
              <a:rPr lang="en-US" sz="1800" dirty="0" smtClean="0"/>
              <a:t>May encourage creative accounting ala Turkey, Pakistan and Greece</a:t>
            </a:r>
          </a:p>
          <a:p>
            <a:pPr lvl="1"/>
            <a:r>
              <a:rPr lang="en-US" sz="1800" dirty="0" smtClean="0"/>
              <a:t>Potential for “creative accounting” greater under modern accrual budgeting and accrual accounting systems</a:t>
            </a:r>
          </a:p>
          <a:p>
            <a:pPr lvl="1"/>
            <a:r>
              <a:rPr lang="en-US" sz="1800" dirty="0" smtClean="0"/>
              <a:t>Too restrictive debt limitations rules may lead to serious infrastructure deficiencies. Examples of Brazil and China (off budget borrowing to overcome) </a:t>
            </a:r>
          </a:p>
          <a:p>
            <a:pPr lvl="1"/>
            <a:r>
              <a:rPr lang="en-US" sz="1800" dirty="0" smtClean="0"/>
              <a:t>Difficult to enforce on large provinces e.g. Punjab and </a:t>
            </a:r>
            <a:r>
              <a:rPr lang="en-US" sz="1800" dirty="0" err="1" smtClean="0"/>
              <a:t>Sindh</a:t>
            </a:r>
            <a:endParaRPr lang="en-US" sz="1800" dirty="0" smtClean="0"/>
          </a:p>
          <a:p>
            <a:pPr lvl="1"/>
            <a:r>
              <a:rPr lang="en-US" sz="1800" dirty="0" smtClean="0"/>
              <a:t>Problematic if provinces own  and regulate financial institutions as in Pakistan</a:t>
            </a:r>
          </a:p>
          <a:p>
            <a:pPr lvl="1"/>
            <a:endParaRPr lang="en-US" sz="1800"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smtClean="0"/>
              <a:t>Fiscal Adjustment gone too far ?</a:t>
            </a:r>
            <a:endParaRPr lang="en-US" dirty="0"/>
          </a:p>
        </p:txBody>
      </p:sp>
      <p:sp>
        <p:nvSpPr>
          <p:cNvPr id="5" name="Footer Placeholder 4"/>
          <p:cNvSpPr>
            <a:spLocks noGrp="1"/>
          </p:cNvSpPr>
          <p:nvPr>
            <p:ph type="ftr" sz="quarter" idx="11"/>
          </p:nvPr>
        </p:nvSpPr>
        <p:spPr/>
        <p:txBody>
          <a:bodyPr/>
          <a:lstStyle/>
          <a:p>
            <a:r>
              <a:rPr lang="en-US" dirty="0" smtClean="0"/>
              <a:t>Source: Economist </a:t>
            </a:r>
            <a:endParaRPr lang="en-US" dirty="0"/>
          </a:p>
        </p:txBody>
      </p:sp>
      <p:sp>
        <p:nvSpPr>
          <p:cNvPr id="6" name="Slide Number Placeholder 5"/>
          <p:cNvSpPr>
            <a:spLocks noGrp="1"/>
          </p:cNvSpPr>
          <p:nvPr>
            <p:ph type="sldNum" sz="quarter" idx="12"/>
          </p:nvPr>
        </p:nvSpPr>
        <p:spPr/>
        <p:txBody>
          <a:bodyPr/>
          <a:lstStyle/>
          <a:p>
            <a:fld id="{09A766F8-7760-4733-A294-B862F3D44F9E}" type="slidenum">
              <a:rPr lang="en-US" smtClean="0"/>
              <a:pPr/>
              <a:t>13</a:t>
            </a:fld>
            <a:endParaRPr lang="en-US"/>
          </a:p>
        </p:txBody>
      </p:sp>
      <p:pic>
        <p:nvPicPr>
          <p:cNvPr id="7" name="Content Placeholder 6" descr="http://media.economist.com/sites/default/files/imagecache/full-width/images/2012/04/articles/main/20120428_WWD000.jpg"/>
          <p:cNvPicPr>
            <a:picLocks noGrp="1"/>
          </p:cNvPicPr>
          <p:nvPr>
            <p:ph idx="1"/>
          </p:nvPr>
        </p:nvPicPr>
        <p:blipFill>
          <a:blip r:embed="rId2" cstate="print"/>
          <a:srcRect/>
          <a:stretch>
            <a:fillRect/>
          </a:stretch>
        </p:blipFill>
        <p:spPr bwMode="auto">
          <a:xfrm>
            <a:off x="152400" y="685800"/>
            <a:ext cx="8839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Tax Limitations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defined?: Revenue to GDP, revenue to taxable capacity, tax rate caps, limiting new taxes. Example: California Proposition 29 limitations on property tax rates, Swiss requirement for referenda on tax increases and new taxes</a:t>
            </a:r>
          </a:p>
          <a:p>
            <a:r>
              <a:rPr lang="en-US" dirty="0" smtClean="0"/>
              <a:t>PROS</a:t>
            </a:r>
          </a:p>
          <a:p>
            <a:pPr lvl="1"/>
            <a:r>
              <a:rPr lang="en-US" dirty="0" smtClean="0"/>
              <a:t>Helps restrain size of the public sector</a:t>
            </a:r>
          </a:p>
          <a:p>
            <a:pPr lvl="1"/>
            <a:r>
              <a:rPr lang="en-US" dirty="0" smtClean="0"/>
              <a:t>Countercyclical if limits on tax rates</a:t>
            </a:r>
          </a:p>
          <a:p>
            <a:r>
              <a:rPr lang="en-US" dirty="0" smtClean="0"/>
              <a:t>CONS</a:t>
            </a:r>
          </a:p>
          <a:p>
            <a:pPr lvl="1"/>
            <a:r>
              <a:rPr lang="en-US" dirty="0" smtClean="0"/>
              <a:t>Greater deficits if no spending restraints</a:t>
            </a:r>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EXPENDITURE LIMITATIONS: WHY?</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179219"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16</a:t>
            </a:fld>
            <a:endParaRPr lang="en-US"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dirty="0" smtClean="0">
                <a:solidFill>
                  <a:srgbClr val="002776"/>
                </a:solidFill>
                <a:latin typeface="Verdana" pitchFamily="34" charset="0"/>
                <a:ea typeface="Verdana" pitchFamily="34" charset="0"/>
                <a:cs typeface="Verdana" pitchFamily="34" charset="0"/>
              </a:rPr>
              <a:t>Source: Norman</a:t>
            </a:r>
            <a:endParaRPr lang="en-US" dirty="0">
              <a:solidFill>
                <a:srgbClr val="002776"/>
              </a:solidFill>
              <a:latin typeface="Verdana" pitchFamily="34" charset="0"/>
              <a:ea typeface="Verdana" pitchFamily="34" charset="0"/>
              <a:cs typeface="Verdana" pitchFamily="34" charset="0"/>
            </a:endParaRPr>
          </a:p>
        </p:txBody>
      </p:sp>
      <p:pic>
        <p:nvPicPr>
          <p:cNvPr id="17920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 y="852488"/>
            <a:ext cx="6858000" cy="515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175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180243"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17</a:t>
            </a:fld>
            <a:endParaRPr lang="en-US"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dirty="0" smtClean="0">
                <a:solidFill>
                  <a:srgbClr val="002776"/>
                </a:solidFill>
                <a:latin typeface="Verdana" pitchFamily="34" charset="0"/>
                <a:ea typeface="Verdana" pitchFamily="34" charset="0"/>
                <a:cs typeface="Verdana" pitchFamily="34" charset="0"/>
              </a:rPr>
              <a:t>Source: Norman</a:t>
            </a:r>
          </a:p>
          <a:p>
            <a:r>
              <a:rPr lang="en-US" dirty="0" smtClean="0">
                <a:solidFill>
                  <a:srgbClr val="002776"/>
                </a:solidFill>
                <a:latin typeface="Verdana" pitchFamily="34" charset="0"/>
                <a:ea typeface="Verdana" pitchFamily="34" charset="0"/>
                <a:cs typeface="Verdana" pitchFamily="34" charset="0"/>
              </a:rPr>
              <a:t> </a:t>
            </a:r>
            <a:endParaRPr lang="en-US" dirty="0">
              <a:solidFill>
                <a:srgbClr val="002776"/>
              </a:solidFill>
              <a:latin typeface="Verdana" pitchFamily="34" charset="0"/>
              <a:ea typeface="Verdana" pitchFamily="34" charset="0"/>
              <a:cs typeface="Verdana" pitchFamily="34" charset="0"/>
            </a:endParaRPr>
          </a:p>
        </p:txBody>
      </p:sp>
      <p:pic>
        <p:nvPicPr>
          <p:cNvPr id="1802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03313" y="828675"/>
            <a:ext cx="6937375" cy="520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1929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181267"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18</a:t>
            </a:fld>
            <a:endParaRPr lang="en-US"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dirty="0" smtClean="0">
                <a:solidFill>
                  <a:srgbClr val="002776"/>
                </a:solidFill>
                <a:latin typeface="Verdana" pitchFamily="34" charset="0"/>
                <a:ea typeface="Verdana" pitchFamily="34" charset="0"/>
                <a:cs typeface="Verdana" pitchFamily="34" charset="0"/>
              </a:rPr>
              <a:t>Source: Norman</a:t>
            </a:r>
          </a:p>
          <a:p>
            <a:endParaRPr lang="en-US" dirty="0">
              <a:solidFill>
                <a:srgbClr val="002776"/>
              </a:solidFill>
              <a:latin typeface="Verdana" pitchFamily="34" charset="0"/>
              <a:ea typeface="Verdana" pitchFamily="34" charset="0"/>
              <a:cs typeface="Verdana" pitchFamily="34" charset="0"/>
            </a:endParaRPr>
          </a:p>
        </p:txBody>
      </p:sp>
      <p:pic>
        <p:nvPicPr>
          <p:cNvPr id="1812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1088" y="831850"/>
            <a:ext cx="6980237" cy="520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39997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182291"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19</a:t>
            </a:fld>
            <a:endParaRPr lang="en-US"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dirty="0" smtClean="0">
                <a:solidFill>
                  <a:srgbClr val="002776"/>
                </a:solidFill>
                <a:latin typeface="Verdana" pitchFamily="34" charset="0"/>
                <a:ea typeface="Verdana" pitchFamily="34" charset="0"/>
                <a:cs typeface="Verdana" pitchFamily="34" charset="0"/>
              </a:rPr>
              <a:t>Source: Norman</a:t>
            </a:r>
          </a:p>
          <a:p>
            <a:r>
              <a:rPr lang="en-US" dirty="0" smtClean="0">
                <a:solidFill>
                  <a:srgbClr val="002776"/>
                </a:solidFill>
                <a:latin typeface="Verdana" pitchFamily="34" charset="0"/>
                <a:ea typeface="Verdana" pitchFamily="34" charset="0"/>
                <a:cs typeface="Verdana" pitchFamily="34" charset="0"/>
              </a:rPr>
              <a:t>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457200"/>
            <a:ext cx="914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Cambria" pitchFamily="18" charset="0"/>
              </a:rPr>
              <a:t>Goals of </a:t>
            </a:r>
            <a:r>
              <a:rPr lang="en-US" sz="2800" dirty="0" smtClean="0">
                <a:solidFill>
                  <a:schemeClr val="bg1"/>
                </a:solidFill>
                <a:latin typeface="Cambria" pitchFamily="18" charset="0"/>
              </a:rPr>
              <a:t>rightsizing the government</a:t>
            </a:r>
            <a:endParaRPr lang="en-US" sz="2800" dirty="0">
              <a:solidFill>
                <a:schemeClr val="bg1"/>
              </a:solidFill>
              <a:latin typeface="Cambria" pitchFamily="18" charset="0"/>
            </a:endParaRPr>
          </a:p>
        </p:txBody>
      </p:sp>
      <p:pic>
        <p:nvPicPr>
          <p:cNvPr id="1822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1761" y="1219200"/>
            <a:ext cx="6440478" cy="479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064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84014"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2</a:t>
            </a:fld>
            <a:endParaRPr lang="en-US" dirty="0">
              <a:solidFill>
                <a:srgbClr val="002776"/>
              </a:solidFill>
            </a:endParaRPr>
          </a:p>
        </p:txBody>
      </p:sp>
      <p:sp>
        <p:nvSpPr>
          <p:cNvPr id="16" name="Rectangle 6"/>
          <p:cNvSpPr>
            <a:spLocks noGrp="1" noChangeArrowheads="1"/>
          </p:cNvSpPr>
          <p:nvPr>
            <p:ph idx="1"/>
          </p:nvPr>
        </p:nvSpPr>
        <p:spPr>
          <a:xfrm>
            <a:off x="914400" y="1295400"/>
            <a:ext cx="7315200" cy="3581400"/>
          </a:xfrm>
          <a:noFill/>
        </p:spPr>
        <p:txBody>
          <a:bodyPr>
            <a:noAutofit/>
          </a:bodyPr>
          <a:lstStyle/>
          <a:p>
            <a:pPr>
              <a:spcBef>
                <a:spcPts val="600"/>
              </a:spcBef>
              <a:spcAft>
                <a:spcPts val="600"/>
              </a:spcAft>
              <a:buClr>
                <a:srgbClr val="002776"/>
              </a:buClr>
            </a:pPr>
            <a:r>
              <a:rPr lang="en-US" sz="2800" b="1" dirty="0" smtClean="0">
                <a:solidFill>
                  <a:srgbClr val="002776"/>
                </a:solidFill>
              </a:rPr>
              <a:t>Institutions For Fiscal Discipline </a:t>
            </a:r>
          </a:p>
          <a:p>
            <a:pPr>
              <a:spcBef>
                <a:spcPts val="600"/>
              </a:spcBef>
              <a:spcAft>
                <a:spcPts val="600"/>
              </a:spcAft>
              <a:buClr>
                <a:srgbClr val="002776"/>
              </a:buClr>
            </a:pPr>
            <a:r>
              <a:rPr lang="en-US" sz="2800" b="1" dirty="0" smtClean="0">
                <a:solidFill>
                  <a:srgbClr val="002776"/>
                </a:solidFill>
              </a:rPr>
              <a:t>Legislated  Ad hoc Fiscal Rules</a:t>
            </a:r>
          </a:p>
          <a:p>
            <a:pPr>
              <a:spcBef>
                <a:spcPts val="600"/>
              </a:spcBef>
              <a:spcAft>
                <a:spcPts val="600"/>
              </a:spcAft>
              <a:buClr>
                <a:srgbClr val="002776"/>
              </a:buClr>
            </a:pPr>
            <a:r>
              <a:rPr lang="en-US" sz="2800" b="1" dirty="0" smtClean="0">
                <a:solidFill>
                  <a:srgbClr val="002776"/>
                </a:solidFill>
              </a:rPr>
              <a:t>Fiscal Responsibility Framework Legislation</a:t>
            </a:r>
          </a:p>
          <a:p>
            <a:pPr>
              <a:spcBef>
                <a:spcPts val="600"/>
              </a:spcBef>
              <a:spcAft>
                <a:spcPts val="600"/>
              </a:spcAft>
              <a:buClr>
                <a:srgbClr val="002776"/>
              </a:buClr>
            </a:pPr>
            <a:r>
              <a:rPr lang="en-US" sz="2800" b="1" dirty="0" smtClean="0">
                <a:solidFill>
                  <a:srgbClr val="002776"/>
                </a:solidFill>
              </a:rPr>
              <a:t>Empirical evidence on the Impact of Sub-national Fiscal Rules</a:t>
            </a:r>
          </a:p>
          <a:p>
            <a:pPr>
              <a:spcBef>
                <a:spcPts val="600"/>
              </a:spcBef>
              <a:spcAft>
                <a:spcPts val="600"/>
              </a:spcAft>
              <a:buClr>
                <a:srgbClr val="002776"/>
              </a:buClr>
            </a:pPr>
            <a:r>
              <a:rPr lang="en-US" sz="2800" b="1" dirty="0" smtClean="0">
                <a:solidFill>
                  <a:srgbClr val="002776"/>
                </a:solidFill>
              </a:rPr>
              <a:t>Lessons</a:t>
            </a:r>
            <a:endParaRPr lang="en-US" sz="2800" b="1"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smtClean="0">
                <a:solidFill>
                  <a:srgbClr val="002776"/>
                </a:solidFill>
                <a:latin typeface="Verdana" pitchFamily="34" charset="0"/>
                <a:ea typeface="Verdana" pitchFamily="34" charset="0"/>
                <a:cs typeface="Verdana" pitchFamily="34" charset="0"/>
              </a:rPr>
              <a:t>Anwar Shah, World Bank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457200"/>
            <a:ext cx="914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Cambria" pitchFamily="18" charset="0"/>
              </a:rPr>
              <a:t>Outline</a:t>
            </a:r>
            <a:endParaRPr lang="en-GB" sz="2800" dirty="0">
              <a:solidFill>
                <a:schemeClr val="bg1"/>
              </a:solidFill>
              <a:latin typeface="Cambria" pitchFamily="18" charset="0"/>
            </a:endParaRPr>
          </a:p>
        </p:txBody>
      </p:sp>
    </p:spTree>
    <p:extLst>
      <p:ext uri="{BB962C8B-B14F-4D97-AF65-F5344CB8AC3E}">
        <p14:creationId xmlns:p14="http://schemas.microsoft.com/office/powerpoint/2010/main" xmlns="" val="3878498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Expenditure Limits</a:t>
            </a:r>
            <a:endParaRPr lang="en-US" dirty="0"/>
          </a:p>
        </p:txBody>
      </p:sp>
      <p:sp>
        <p:nvSpPr>
          <p:cNvPr id="3" name="Content Placeholder 2"/>
          <p:cNvSpPr>
            <a:spLocks noGrp="1"/>
          </p:cNvSpPr>
          <p:nvPr>
            <p:ph idx="1"/>
          </p:nvPr>
        </p:nvSpPr>
        <p:spPr/>
        <p:txBody>
          <a:bodyPr>
            <a:noAutofit/>
          </a:bodyPr>
          <a:lstStyle/>
          <a:p>
            <a:r>
              <a:rPr lang="en-US" sz="2000" dirty="0" smtClean="0"/>
              <a:t>How defined? Minimum (Brazil, Vietnam and Thailand: at least 25% of total local expenditure on education) and maximum as a share of total spending, limits on wage expenditures (Brazil: Max of 60% for state and local, Vietnam – at least 50% of revenue surplus). Limits on rate of growth of public spending (Argentina:&lt; GDP growth; Peru:&lt;3% in real terms)</a:t>
            </a:r>
          </a:p>
          <a:p>
            <a:r>
              <a:rPr lang="en-US" sz="2000" dirty="0" smtClean="0"/>
              <a:t>PROS</a:t>
            </a:r>
          </a:p>
          <a:p>
            <a:pPr lvl="1"/>
            <a:r>
              <a:rPr lang="en-US" sz="2000" dirty="0" smtClean="0"/>
              <a:t>Helps restrain public sector size and restore fiscal sustainability</a:t>
            </a:r>
          </a:p>
          <a:p>
            <a:pPr lvl="1"/>
            <a:r>
              <a:rPr lang="en-US" sz="2000" dirty="0" smtClean="0"/>
              <a:t>Limits patronage politics by restraining public employment</a:t>
            </a:r>
          </a:p>
          <a:p>
            <a:r>
              <a:rPr lang="en-US" sz="2000" dirty="0" smtClean="0"/>
              <a:t>CONS </a:t>
            </a:r>
          </a:p>
          <a:p>
            <a:pPr lvl="1"/>
            <a:r>
              <a:rPr lang="en-US" sz="2000" dirty="0" smtClean="0"/>
              <a:t>Rationalization of expenditures more desirable than expenditure limits</a:t>
            </a:r>
          </a:p>
          <a:p>
            <a:pPr lvl="1"/>
            <a:r>
              <a:rPr lang="en-US" sz="2000" dirty="0" smtClean="0"/>
              <a:t>Specific expenditure requirements limits budgetary flexibility and distorts local priorities. Example Vietnam Science and technology R&amp;D expenditure requirements  and use of revenue surplus for provincial-local governments</a:t>
            </a:r>
            <a:endParaRPr lang="en-US" sz="2000"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rtlCol="0">
            <a:normAutofit fontScale="90000"/>
          </a:bodyPr>
          <a:lstStyle/>
          <a:p>
            <a:pPr eaLnBrk="1" fontAlgn="auto" hangingPunct="1">
              <a:spcAft>
                <a:spcPts val="0"/>
              </a:spcAft>
              <a:defRPr/>
            </a:pPr>
            <a:r>
              <a:rPr lang="en-US" dirty="0" smtClean="0"/>
              <a:t>Lessons from expenditure reductions  in past fiscal consolidations</a:t>
            </a:r>
            <a:endParaRPr lang="en-US" dirty="0"/>
          </a:p>
        </p:txBody>
      </p:sp>
      <p:sp>
        <p:nvSpPr>
          <p:cNvPr id="4099" name="Content Placeholder 2"/>
          <p:cNvSpPr>
            <a:spLocks noGrp="1"/>
          </p:cNvSpPr>
          <p:nvPr>
            <p:ph idx="1"/>
          </p:nvPr>
        </p:nvSpPr>
        <p:spPr/>
        <p:txBody>
          <a:bodyPr/>
          <a:lstStyle/>
          <a:p>
            <a:pPr eaLnBrk="1" hangingPunct="1">
              <a:lnSpc>
                <a:spcPct val="80000"/>
              </a:lnSpc>
            </a:pPr>
            <a:r>
              <a:rPr lang="en-US" sz="2500" dirty="0" smtClean="0"/>
              <a:t>Across the board cuts not effective or sustainable </a:t>
            </a:r>
            <a:r>
              <a:rPr lang="en-US" sz="1100" dirty="0" smtClean="0"/>
              <a:t>(OECD, 2010)</a:t>
            </a:r>
          </a:p>
          <a:p>
            <a:pPr eaLnBrk="1" hangingPunct="1">
              <a:lnSpc>
                <a:spcPct val="80000"/>
              </a:lnSpc>
            </a:pPr>
            <a:r>
              <a:rPr lang="en-US" sz="2500" dirty="0" smtClean="0"/>
              <a:t>Cuts in public investments not conducive to success</a:t>
            </a:r>
            <a:r>
              <a:rPr lang="en-US" sz="1900" dirty="0" smtClean="0"/>
              <a:t>. </a:t>
            </a:r>
            <a:r>
              <a:rPr lang="en-US" sz="900" dirty="0" smtClean="0"/>
              <a:t>Larch and </a:t>
            </a:r>
            <a:r>
              <a:rPr lang="en-US" sz="900" dirty="0" err="1" smtClean="0"/>
              <a:t>Turrini</a:t>
            </a:r>
            <a:r>
              <a:rPr lang="en-US" sz="900" dirty="0" smtClean="0"/>
              <a:t> (2008).</a:t>
            </a:r>
            <a:endParaRPr lang="en-US" sz="2500" dirty="0" smtClean="0"/>
          </a:p>
          <a:p>
            <a:pPr eaLnBrk="1" hangingPunct="1">
              <a:lnSpc>
                <a:spcPct val="80000"/>
              </a:lnSpc>
            </a:pPr>
            <a:r>
              <a:rPr lang="en-US" sz="2500" dirty="0" smtClean="0"/>
              <a:t>Spending cuts in public sector employment, wages, social security and transfers matter more than tax increases. </a:t>
            </a:r>
            <a:r>
              <a:rPr lang="en-US" sz="1100" dirty="0" err="1" smtClean="0"/>
              <a:t>Alsenia</a:t>
            </a:r>
            <a:r>
              <a:rPr lang="en-US" sz="1100" dirty="0" smtClean="0"/>
              <a:t> and </a:t>
            </a:r>
            <a:r>
              <a:rPr lang="en-US" sz="1100" dirty="0" err="1" smtClean="0"/>
              <a:t>Perotti</a:t>
            </a:r>
            <a:r>
              <a:rPr lang="en-US" sz="1100" dirty="0" smtClean="0"/>
              <a:t> (1995, 1997), </a:t>
            </a:r>
            <a:r>
              <a:rPr lang="en-US" sz="1100" dirty="0" err="1" smtClean="0"/>
              <a:t>Zaghini</a:t>
            </a:r>
            <a:r>
              <a:rPr lang="en-US" sz="1100" dirty="0" smtClean="0"/>
              <a:t> (1999), Hagen et al (2002), Larch and </a:t>
            </a:r>
            <a:r>
              <a:rPr lang="en-US" sz="1100" dirty="0" err="1" smtClean="0"/>
              <a:t>Turrini</a:t>
            </a:r>
            <a:r>
              <a:rPr lang="en-US" sz="1100" dirty="0" smtClean="0"/>
              <a:t> (2008),  Bertelsmann Found. (2006).</a:t>
            </a:r>
          </a:p>
          <a:p>
            <a:pPr eaLnBrk="1" hangingPunct="1">
              <a:lnSpc>
                <a:spcPct val="80000"/>
              </a:lnSpc>
            </a:pPr>
            <a:r>
              <a:rPr lang="en-US" sz="2400" dirty="0" smtClean="0"/>
              <a:t>New Pubic Management  (NPM) reforms can be helpful</a:t>
            </a:r>
            <a:r>
              <a:rPr lang="en-US" sz="1600" dirty="0" smtClean="0"/>
              <a:t>. </a:t>
            </a:r>
            <a:r>
              <a:rPr lang="en-US" sz="1100" dirty="0" smtClean="0"/>
              <a:t>(OECD, 2010)</a:t>
            </a:r>
          </a:p>
          <a:p>
            <a:pPr eaLnBrk="1" hangingPunct="1">
              <a:lnSpc>
                <a:spcPct val="80000"/>
              </a:lnSpc>
            </a:pPr>
            <a:r>
              <a:rPr lang="en-US" sz="2500" dirty="0" smtClean="0"/>
              <a:t>Deeper the crisis, greater the opportunity for fundamental reforms. </a:t>
            </a:r>
            <a:r>
              <a:rPr lang="en-US" sz="1100" dirty="0" err="1" smtClean="0"/>
              <a:t>Aldagna</a:t>
            </a:r>
            <a:r>
              <a:rPr lang="en-US" sz="1100" dirty="0" smtClean="0"/>
              <a:t> (2004), </a:t>
            </a:r>
            <a:r>
              <a:rPr lang="en-US" sz="1100" dirty="0" err="1" smtClean="0"/>
              <a:t>Briotti</a:t>
            </a:r>
            <a:r>
              <a:rPr lang="en-US" sz="1100" dirty="0" smtClean="0"/>
              <a:t> (2004), </a:t>
            </a:r>
            <a:r>
              <a:rPr lang="en-US" sz="1100" dirty="0" err="1" smtClean="0"/>
              <a:t>Ahrend</a:t>
            </a:r>
            <a:r>
              <a:rPr lang="en-US" sz="1100" dirty="0" smtClean="0"/>
              <a:t> et al (2006), </a:t>
            </a:r>
            <a:r>
              <a:rPr lang="en-US" sz="1100" dirty="0" err="1" smtClean="0"/>
              <a:t>Alesina</a:t>
            </a:r>
            <a:r>
              <a:rPr lang="en-US" sz="1100" dirty="0" smtClean="0"/>
              <a:t> and </a:t>
            </a:r>
            <a:r>
              <a:rPr lang="en-US" sz="1100" dirty="0" err="1" smtClean="0"/>
              <a:t>Ardagna</a:t>
            </a:r>
            <a:r>
              <a:rPr lang="en-US" sz="1100" dirty="0" smtClean="0"/>
              <a:t> (1998)</a:t>
            </a:r>
            <a:endParaRPr lang="en-US" sz="2500" dirty="0" smtClean="0"/>
          </a:p>
          <a:p>
            <a:pPr eaLnBrk="1" hangingPunct="1">
              <a:lnSpc>
                <a:spcPct val="80000"/>
              </a:lnSpc>
            </a:pPr>
            <a:r>
              <a:rPr lang="en-US" sz="2500" dirty="0" smtClean="0"/>
              <a:t>Sustained political commitment matters  </a:t>
            </a:r>
            <a:r>
              <a:rPr lang="en-US" sz="1100" dirty="0" err="1" smtClean="0"/>
              <a:t>Alsenia</a:t>
            </a:r>
            <a:r>
              <a:rPr lang="en-US" sz="1100" dirty="0" smtClean="0"/>
              <a:t> and </a:t>
            </a:r>
            <a:r>
              <a:rPr lang="en-US" sz="1100" dirty="0" err="1" smtClean="0"/>
              <a:t>Perotti</a:t>
            </a:r>
            <a:r>
              <a:rPr lang="en-US" sz="1100" dirty="0" smtClean="0"/>
              <a:t> (1995).  </a:t>
            </a:r>
            <a:r>
              <a:rPr lang="en-US" sz="1100" dirty="0" err="1" smtClean="0"/>
              <a:t>Hallberg</a:t>
            </a:r>
            <a:r>
              <a:rPr lang="en-US" sz="1100" dirty="0" smtClean="0"/>
              <a:t>, </a:t>
            </a:r>
            <a:r>
              <a:rPr lang="en-US" sz="1100" dirty="0" err="1" smtClean="0"/>
              <a:t>Strauch</a:t>
            </a:r>
            <a:r>
              <a:rPr lang="en-US" sz="1100" dirty="0" smtClean="0"/>
              <a:t> and Hagen (2009)</a:t>
            </a:r>
          </a:p>
          <a:p>
            <a:pPr eaLnBrk="1" hangingPunct="1">
              <a:lnSpc>
                <a:spcPct val="80000"/>
              </a:lnSpc>
            </a:pPr>
            <a:r>
              <a:rPr lang="en-US" sz="2500" dirty="0" smtClean="0"/>
              <a:t>Fiscal governance matters. </a:t>
            </a:r>
            <a:r>
              <a:rPr lang="en-US" sz="1100" dirty="0" err="1" smtClean="0"/>
              <a:t>Hallberg</a:t>
            </a:r>
            <a:r>
              <a:rPr lang="en-US" sz="1100" dirty="0" smtClean="0"/>
              <a:t>, </a:t>
            </a:r>
            <a:r>
              <a:rPr lang="en-US" sz="1100" dirty="0" err="1" smtClean="0"/>
              <a:t>Strauch</a:t>
            </a:r>
            <a:r>
              <a:rPr lang="en-US" sz="1100" dirty="0" smtClean="0"/>
              <a:t> and Hagen (2009), </a:t>
            </a:r>
            <a:endParaRPr lang="en-US" sz="2700" dirty="0" smtClean="0"/>
          </a:p>
        </p:txBody>
      </p:sp>
      <p:sp>
        <p:nvSpPr>
          <p:cNvPr id="4" name="Slide Number Placeholder 3"/>
          <p:cNvSpPr>
            <a:spLocks noGrp="1"/>
          </p:cNvSpPr>
          <p:nvPr>
            <p:ph type="sldNum" sz="quarter" idx="12"/>
          </p:nvPr>
        </p:nvSpPr>
        <p:spPr/>
        <p:txBody>
          <a:bodyPr/>
          <a:lstStyle/>
          <a:p>
            <a:fld id="{09A766F8-7760-4733-A294-B862F3D44F9E}"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Anwar Shah, World Bank </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Maintaining Positive Net Worth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net worth? : Total assets (physical and financial assets) minus total liabilities (debt, payables and provisions,  explicit and implicit liabilities). Example. Externally audited quarterly financial statements required of all local governments in Canada.</a:t>
            </a:r>
          </a:p>
          <a:p>
            <a:r>
              <a:rPr lang="en-US" dirty="0" smtClean="0"/>
              <a:t>PROS</a:t>
            </a:r>
          </a:p>
          <a:p>
            <a:pPr lvl="1"/>
            <a:r>
              <a:rPr lang="en-US" dirty="0" smtClean="0"/>
              <a:t>Comprehensive view of the fiscal situation</a:t>
            </a:r>
          </a:p>
          <a:p>
            <a:pPr lvl="1"/>
            <a:r>
              <a:rPr lang="en-US" dirty="0" smtClean="0"/>
              <a:t>Difficult to manipulate</a:t>
            </a:r>
          </a:p>
          <a:p>
            <a:pPr lvl="1"/>
            <a:r>
              <a:rPr lang="en-US" dirty="0" smtClean="0"/>
              <a:t>Provides an early warning system of fiscal distress</a:t>
            </a:r>
          </a:p>
          <a:p>
            <a:r>
              <a:rPr lang="en-US" dirty="0" smtClean="0"/>
              <a:t>CONS</a:t>
            </a:r>
          </a:p>
          <a:p>
            <a:pPr lvl="1"/>
            <a:r>
              <a:rPr lang="en-US" dirty="0" smtClean="0"/>
              <a:t>Initial valuation of assets and liabilities – a large task</a:t>
            </a:r>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Fiscal Responsibility Legislation (FRL)</a:t>
            </a:r>
            <a:endParaRPr lang="en-US" dirty="0"/>
          </a:p>
        </p:txBody>
      </p:sp>
      <p:sp>
        <p:nvSpPr>
          <p:cNvPr id="3" name="Content Placeholder 2"/>
          <p:cNvSpPr>
            <a:spLocks noGrp="1"/>
          </p:cNvSpPr>
          <p:nvPr>
            <p:ph idx="1"/>
          </p:nvPr>
        </p:nvSpPr>
        <p:spPr/>
        <p:txBody>
          <a:bodyPr>
            <a:normAutofit fontScale="25000" lnSpcReduction="20000"/>
          </a:bodyPr>
          <a:lstStyle/>
          <a:p>
            <a:r>
              <a:rPr lang="en-US" sz="9600" dirty="0" smtClean="0"/>
              <a:t>A Comprehensive approach to fiscal transparency and fiscal discipline. Embodies:</a:t>
            </a:r>
          </a:p>
          <a:p>
            <a:pPr lvl="1"/>
            <a:r>
              <a:rPr lang="en-US" sz="9600" dirty="0" smtClean="0"/>
              <a:t>Procedural and fiscal rules with few non-discretionary escape clauses</a:t>
            </a:r>
          </a:p>
          <a:p>
            <a:pPr lvl="1"/>
            <a:r>
              <a:rPr lang="en-US" sz="9600" dirty="0" smtClean="0"/>
              <a:t>Prudent financial and intergovernmental regulations, no borrowing from state owned banks and no intergovernmental lending</a:t>
            </a:r>
          </a:p>
          <a:p>
            <a:pPr lvl="1"/>
            <a:r>
              <a:rPr lang="en-US" sz="9600" dirty="0" smtClean="0"/>
              <a:t>Fiscal transparency provisions </a:t>
            </a:r>
          </a:p>
          <a:p>
            <a:pPr lvl="1"/>
            <a:r>
              <a:rPr lang="en-US" sz="9600" dirty="0" smtClean="0"/>
              <a:t>Internal and external monitoring for compliance</a:t>
            </a:r>
          </a:p>
          <a:p>
            <a:pPr lvl="1"/>
            <a:r>
              <a:rPr lang="en-US" sz="9600" dirty="0" smtClean="0"/>
              <a:t>Credible and enforceable sanctions for non-compliance  </a:t>
            </a:r>
          </a:p>
          <a:p>
            <a:r>
              <a:rPr lang="en-US" sz="9600" dirty="0" smtClean="0"/>
              <a:t>Practice: Strong and unique FRL: Brazil; Moderate: Peru and Colombia; weaker national laws in USA, New Zealand, UK, India, Pakistan, Argentina, Ecuador, RSA. Strong provincial legislation in 3 Canadian provinces. Weaker Indian states</a:t>
            </a:r>
          </a:p>
          <a:p>
            <a:pPr>
              <a:buNone/>
            </a:pPr>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Fiscal Responsibility Legislation: Sanctions for non-compliance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Brazil:  </a:t>
            </a:r>
          </a:p>
          <a:p>
            <a:pPr lvl="1"/>
            <a:r>
              <a:rPr lang="en-US" dirty="0" smtClean="0"/>
              <a:t>Sanctions:1-4 year prison term for elected and civil service  and Bank officials; Fines for all officials – for civil service up to 30% of annual salary; removal from elected and appointed offices and ineligibility for election or public employment plus institutional sanctions.</a:t>
            </a:r>
          </a:p>
          <a:p>
            <a:pPr lvl="1"/>
            <a:r>
              <a:rPr lang="en-US" dirty="0" smtClean="0"/>
              <a:t>Enforcement: Independent public prosecutor; the Fiscal Council and  citizens’ legal empowerment to petition courts.</a:t>
            </a:r>
          </a:p>
          <a:p>
            <a:r>
              <a:rPr lang="en-US" dirty="0" smtClean="0"/>
              <a:t>Argentina: Suspension of membership of Fiscal Council, limits on borrowing, reduced fiscal transfers</a:t>
            </a:r>
          </a:p>
          <a:p>
            <a:r>
              <a:rPr lang="en-US" dirty="0" smtClean="0"/>
              <a:t>Colombia: Central MOF supervision of debt and adjustment program, personal sanctions</a:t>
            </a:r>
          </a:p>
          <a:p>
            <a:r>
              <a:rPr lang="en-US" dirty="0" smtClean="0"/>
              <a:t>Peru and Ecuador: Suspension of central transfers, personal sanctions</a:t>
            </a:r>
          </a:p>
          <a:p>
            <a:r>
              <a:rPr lang="en-US" dirty="0" smtClean="0"/>
              <a:t>Canada (British Columbia, Manitoba and Ontario provinces’ FRLs):  20-25% of annual salary of executive council for first year; 40-50% for the second year of non-compliance.</a:t>
            </a:r>
          </a:p>
          <a:p>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Fiscal Responsibility Legislation: Some 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Political consensus a must. </a:t>
            </a:r>
          </a:p>
          <a:p>
            <a:r>
              <a:rPr lang="en-US" dirty="0" smtClean="0"/>
              <a:t>Comprehensiveness desirable. Must be enforceable  </a:t>
            </a:r>
          </a:p>
          <a:p>
            <a:r>
              <a:rPr lang="en-US" dirty="0" smtClean="0"/>
              <a:t>Credible sanctions and self reinforcing enforcement mechanism critical – explains the success of Brazil and failures in the USA and the European Union</a:t>
            </a:r>
          </a:p>
          <a:p>
            <a:r>
              <a:rPr lang="en-US" dirty="0" smtClean="0"/>
              <a:t>People empowerment to hold the government to account  through the judicial process for non-compliance, as done by Brazil, helpful </a:t>
            </a:r>
          </a:p>
          <a:p>
            <a:r>
              <a:rPr lang="en-US" dirty="0" smtClean="0"/>
              <a:t>Fiscal rules must not be rigid but flexibility should be tied to broader economic conditions such as economic recession</a:t>
            </a:r>
          </a:p>
          <a:p>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dirty="0" smtClean="0"/>
              <a:t>Impact of sub-national fiscal rules on fiscal performance: empirical evidence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Cross-country studies</a:t>
            </a:r>
            <a:r>
              <a:rPr lang="en-US" dirty="0" smtClean="0"/>
              <a:t>: </a:t>
            </a:r>
          </a:p>
          <a:p>
            <a:pPr lvl="1"/>
            <a:r>
              <a:rPr lang="en-US" i="1" dirty="0" smtClean="0"/>
              <a:t>Little or no impact of borrowing constraints. </a:t>
            </a:r>
            <a:r>
              <a:rPr lang="en-US" dirty="0" smtClean="0"/>
              <a:t>Webb and </a:t>
            </a:r>
            <a:r>
              <a:rPr lang="en-US" dirty="0" err="1" smtClean="0"/>
              <a:t>Zou</a:t>
            </a:r>
            <a:r>
              <a:rPr lang="en-US" dirty="0" smtClean="0"/>
              <a:t> (2002). </a:t>
            </a:r>
          </a:p>
          <a:p>
            <a:pPr lvl="1"/>
            <a:r>
              <a:rPr lang="en-US" i="1" dirty="0" smtClean="0"/>
              <a:t>Positive impact</a:t>
            </a:r>
            <a:r>
              <a:rPr lang="en-US" dirty="0" smtClean="0"/>
              <a:t>. </a:t>
            </a:r>
            <a:r>
              <a:rPr lang="en-US" dirty="0" err="1" smtClean="0"/>
              <a:t>Rodden</a:t>
            </a:r>
            <a:r>
              <a:rPr lang="en-US" dirty="0" smtClean="0"/>
              <a:t> (2002); Singh and Plekhanov (2005) . </a:t>
            </a:r>
          </a:p>
          <a:p>
            <a:r>
              <a:rPr lang="en-US" b="1" dirty="0" smtClean="0"/>
              <a:t>Country case studies</a:t>
            </a:r>
            <a:r>
              <a:rPr lang="en-US" dirty="0" smtClean="0"/>
              <a:t>: Mixed evidence in OECD countries. Greater success in developing and transition economies. </a:t>
            </a:r>
          </a:p>
          <a:p>
            <a:pPr lvl="1"/>
            <a:r>
              <a:rPr lang="en-US" i="1" dirty="0" smtClean="0"/>
              <a:t>No impact</a:t>
            </a:r>
            <a:r>
              <a:rPr lang="en-US" dirty="0" smtClean="0"/>
              <a:t>: rules subverted  at state level in Argentina, and Australia (till mid 1990s),  at local levels in China (In 2013,US$ 2 trillion local debt with prohibition) and Italy</a:t>
            </a:r>
          </a:p>
          <a:p>
            <a:pPr lvl="1"/>
            <a:r>
              <a:rPr lang="en-US" i="1" dirty="0" smtClean="0"/>
              <a:t>Mixed evidence</a:t>
            </a:r>
            <a:r>
              <a:rPr lang="en-US" dirty="0" smtClean="0"/>
              <a:t>: At state level in the USA; at local levels in Norway, Sweden, Finland, Spain. </a:t>
            </a:r>
          </a:p>
          <a:p>
            <a:pPr lvl="1"/>
            <a:r>
              <a:rPr lang="en-US" i="1" dirty="0" smtClean="0"/>
              <a:t>Positive impact</a:t>
            </a:r>
            <a:r>
              <a:rPr lang="en-US" dirty="0" smtClean="0"/>
              <a:t>: at state level in Brazil, </a:t>
            </a:r>
            <a:r>
              <a:rPr lang="en-US" dirty="0" err="1" smtClean="0"/>
              <a:t>India,Canada</a:t>
            </a:r>
            <a:r>
              <a:rPr lang="en-US" dirty="0" smtClean="0"/>
              <a:t>; at local levels in Brazil, Colombia and Peru (</a:t>
            </a:r>
            <a:r>
              <a:rPr lang="en-US" dirty="0" err="1" smtClean="0"/>
              <a:t>Crivelli</a:t>
            </a:r>
            <a:r>
              <a:rPr lang="en-US" dirty="0" smtClean="0"/>
              <a:t> and Shah, 2009)</a:t>
            </a:r>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Lessons………………………………1</a:t>
            </a:r>
            <a:endParaRPr lang="en-US" dirty="0"/>
          </a:p>
        </p:txBody>
      </p:sp>
      <p:sp>
        <p:nvSpPr>
          <p:cNvPr id="3" name="Content Placeholder 2"/>
          <p:cNvSpPr>
            <a:spLocks noGrp="1"/>
          </p:cNvSpPr>
          <p:nvPr>
            <p:ph idx="1"/>
          </p:nvPr>
        </p:nvSpPr>
        <p:spPr/>
        <p:txBody>
          <a:bodyPr>
            <a:noAutofit/>
          </a:bodyPr>
          <a:lstStyle/>
          <a:p>
            <a:r>
              <a:rPr lang="en-US" sz="2400" dirty="0" smtClean="0"/>
              <a:t>Fiscal rules must not be too restrictive and must be designed with care to avoid unintended adverse consequences.</a:t>
            </a:r>
          </a:p>
          <a:p>
            <a:r>
              <a:rPr lang="en-US" sz="2400" dirty="0" smtClean="0"/>
              <a:t>State level fiscal rules alone are neither necessary nor sufficient for fiscal discipline under single party majority rule but helpful in fiscal retrenchment under coalition regimes. Fiscal rules may be helpful in constraining corrupt political deal making.</a:t>
            </a:r>
          </a:p>
          <a:p>
            <a:r>
              <a:rPr lang="en-US" sz="2400" dirty="0" smtClean="0"/>
              <a:t>Local level fiscal rules more helpful for local fiscal discipline.</a:t>
            </a:r>
          </a:p>
          <a:p>
            <a:r>
              <a:rPr lang="en-US" sz="2400" dirty="0" smtClean="0"/>
              <a:t>A comprehensive legislative approach with credible sanctions desirable and more successful. </a:t>
            </a:r>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Lessons………………………………..2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Maintaining positive net worth a better fiscal rule.</a:t>
            </a:r>
          </a:p>
          <a:p>
            <a:r>
              <a:rPr lang="en-US" dirty="0" smtClean="0"/>
              <a:t>Across the board expenditure reductions not desirable.</a:t>
            </a:r>
          </a:p>
          <a:p>
            <a:r>
              <a:rPr lang="en-US" dirty="0" smtClean="0"/>
              <a:t>Inflexible fiscal rules may impede countercyclical fiscal policy.  In severely depressed economies, temporary expansionary fiscal policy may be helpful in stimulating output and reducing deficits and debts. </a:t>
            </a:r>
          </a:p>
          <a:p>
            <a:r>
              <a:rPr lang="en-US" dirty="0" smtClean="0"/>
              <a:t>Fiscal rules should apply to budgetary outcomes and not  to fiscal projections. </a:t>
            </a:r>
          </a:p>
          <a:p>
            <a:r>
              <a:rPr lang="en-US" dirty="0" smtClean="0"/>
              <a:t>Monitoring by an independent fiscal council, think tanks and citizens desirable.</a:t>
            </a:r>
          </a:p>
          <a:p>
            <a:r>
              <a:rPr lang="en-US" dirty="0" smtClean="0"/>
              <a:t>Enforcement by an independent prosecutor and also citizen empowerment to request court action helpful.    </a:t>
            </a:r>
          </a:p>
          <a:p>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Selected 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Boadway</a:t>
            </a:r>
            <a:r>
              <a:rPr lang="en-US" dirty="0" smtClean="0"/>
              <a:t>, Robin and Anwar Shah (2009). </a:t>
            </a:r>
            <a:r>
              <a:rPr lang="en-US" b="1" dirty="0" smtClean="0"/>
              <a:t>Fiscal Federalism. Principles and Practice of </a:t>
            </a:r>
            <a:r>
              <a:rPr lang="en-US" b="1" dirty="0" err="1" smtClean="0"/>
              <a:t>Multiorder</a:t>
            </a:r>
            <a:r>
              <a:rPr lang="en-US" b="1" dirty="0" smtClean="0"/>
              <a:t> Governance.</a:t>
            </a:r>
            <a:r>
              <a:rPr lang="en-US" dirty="0" smtClean="0"/>
              <a:t> New York and London: Cambridge University Press</a:t>
            </a:r>
          </a:p>
          <a:p>
            <a:r>
              <a:rPr lang="en-US" dirty="0" err="1" smtClean="0"/>
              <a:t>Crivelli</a:t>
            </a:r>
            <a:r>
              <a:rPr lang="en-US" dirty="0" smtClean="0"/>
              <a:t>, Ernesto and Anwar Shah (2009). “Promoting </a:t>
            </a:r>
            <a:r>
              <a:rPr lang="en-US" dirty="0" err="1" smtClean="0"/>
              <a:t>Subnational</a:t>
            </a:r>
            <a:r>
              <a:rPr lang="en-US" dirty="0" smtClean="0"/>
              <a:t> Fiscal Discipline: A Review of Budget Institutions and Their Impact on Fiscal Performance”. Unpublished paper, World Bank, Washington, DC</a:t>
            </a:r>
          </a:p>
          <a:p>
            <a:r>
              <a:rPr lang="en-US" dirty="0" smtClean="0"/>
              <a:t>OECD (2014). </a:t>
            </a:r>
            <a:r>
              <a:rPr lang="en-US" b="1" dirty="0" smtClean="0"/>
              <a:t>Fiscal Federalism 2014. Making Decentralization Work</a:t>
            </a:r>
            <a:r>
              <a:rPr lang="en-US" dirty="0" smtClean="0"/>
              <a:t>. Paris: OECD</a:t>
            </a:r>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346121"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3</a:t>
            </a:fld>
            <a:endParaRPr lang="en-US" dirty="0">
              <a:solidFill>
                <a:srgbClr val="002776"/>
              </a:solidFill>
            </a:endParaRPr>
          </a:p>
        </p:txBody>
      </p:sp>
      <p:sp>
        <p:nvSpPr>
          <p:cNvPr id="16" name="Rectangle 6"/>
          <p:cNvSpPr>
            <a:spLocks noGrp="1" noChangeArrowheads="1"/>
          </p:cNvSpPr>
          <p:nvPr>
            <p:ph idx="1"/>
          </p:nvPr>
        </p:nvSpPr>
        <p:spPr>
          <a:xfrm>
            <a:off x="914400" y="1524000"/>
            <a:ext cx="7315200" cy="3886200"/>
          </a:xfrm>
          <a:noFill/>
        </p:spPr>
        <p:txBody>
          <a:bodyPr>
            <a:noAutofit/>
          </a:bodyPr>
          <a:lstStyle/>
          <a:p>
            <a:pPr>
              <a:spcBef>
                <a:spcPts val="600"/>
              </a:spcBef>
              <a:spcAft>
                <a:spcPts val="600"/>
              </a:spcAft>
              <a:buClr>
                <a:srgbClr val="002776"/>
              </a:buClr>
            </a:pPr>
            <a:r>
              <a:rPr lang="en-US" sz="1800" b="1" dirty="0" smtClean="0">
                <a:solidFill>
                  <a:srgbClr val="002776"/>
                </a:solidFill>
              </a:rPr>
              <a:t>Market Discipline: </a:t>
            </a:r>
            <a:r>
              <a:rPr lang="en-US" sz="1800" dirty="0" smtClean="0">
                <a:solidFill>
                  <a:srgbClr val="002776"/>
                </a:solidFill>
              </a:rPr>
              <a:t>Well developed credit markets and independent credit rating agencies; Fiscal transparency and Local Fiscal Autonomy</a:t>
            </a:r>
          </a:p>
          <a:p>
            <a:pPr lvl="1">
              <a:spcBef>
                <a:spcPts val="600"/>
              </a:spcBef>
              <a:spcAft>
                <a:spcPts val="600"/>
              </a:spcAft>
              <a:buClr>
                <a:srgbClr val="002776"/>
              </a:buClr>
            </a:pPr>
            <a:r>
              <a:rPr lang="en-US" sz="1800" dirty="0" smtClean="0">
                <a:solidFill>
                  <a:srgbClr val="002776"/>
                </a:solidFill>
              </a:rPr>
              <a:t>Examples: Sole reliance for provincial fiscal discipline in Canada</a:t>
            </a:r>
          </a:p>
          <a:p>
            <a:pPr>
              <a:spcBef>
                <a:spcPts val="600"/>
              </a:spcBef>
              <a:spcAft>
                <a:spcPts val="600"/>
              </a:spcAft>
              <a:buClr>
                <a:srgbClr val="002776"/>
              </a:buClr>
            </a:pPr>
            <a:r>
              <a:rPr lang="en-US" sz="1800" b="1" dirty="0" smtClean="0">
                <a:solidFill>
                  <a:srgbClr val="002776"/>
                </a:solidFill>
              </a:rPr>
              <a:t>Cooperative arrangements: </a:t>
            </a:r>
            <a:r>
              <a:rPr lang="en-US" sz="1800" dirty="0" smtClean="0">
                <a:solidFill>
                  <a:srgbClr val="002776"/>
                </a:solidFill>
              </a:rPr>
              <a:t>Examples: The Australian Loan Council, High Finance Council of Belgium, Association of regional/local governments in Denmark and the Council  for Fiscal and Financial Policy, Spain</a:t>
            </a:r>
          </a:p>
          <a:p>
            <a:pPr>
              <a:spcBef>
                <a:spcPts val="600"/>
              </a:spcBef>
              <a:spcAft>
                <a:spcPts val="600"/>
              </a:spcAft>
              <a:buClr>
                <a:srgbClr val="002776"/>
              </a:buClr>
            </a:pPr>
            <a:r>
              <a:rPr lang="en-US" sz="1800" b="1" dirty="0" smtClean="0">
                <a:solidFill>
                  <a:srgbClr val="002776"/>
                </a:solidFill>
              </a:rPr>
              <a:t>Administrative controls and Financial regulations</a:t>
            </a:r>
            <a:r>
              <a:rPr lang="en-US" sz="1800" dirty="0" smtClean="0">
                <a:solidFill>
                  <a:srgbClr val="002776"/>
                </a:solidFill>
              </a:rPr>
              <a:t>: Prudent regulatory regime,  sanctions for non-compliance control boards and insolvency mechanism </a:t>
            </a:r>
          </a:p>
          <a:p>
            <a:pPr>
              <a:spcBef>
                <a:spcPts val="600"/>
              </a:spcBef>
              <a:spcAft>
                <a:spcPts val="600"/>
              </a:spcAft>
              <a:buClr>
                <a:srgbClr val="002776"/>
              </a:buClr>
            </a:pPr>
            <a:r>
              <a:rPr lang="en-US" sz="1800" b="1" dirty="0" smtClean="0">
                <a:solidFill>
                  <a:srgbClr val="002776"/>
                </a:solidFill>
              </a:rPr>
              <a:t>Rule based controls</a:t>
            </a:r>
            <a:r>
              <a:rPr lang="en-US" sz="1800" dirty="0" smtClean="0">
                <a:solidFill>
                  <a:srgbClr val="002776"/>
                </a:solidFill>
              </a:rPr>
              <a:t>: Legislated fiscal rules</a:t>
            </a:r>
          </a:p>
          <a:p>
            <a:pPr>
              <a:spcBef>
                <a:spcPts val="600"/>
              </a:spcBef>
              <a:spcAft>
                <a:spcPts val="600"/>
              </a:spcAft>
              <a:buClr>
                <a:srgbClr val="002776"/>
              </a:buClr>
            </a:pPr>
            <a:r>
              <a:rPr lang="en-US" sz="1800" b="1" dirty="0" smtClean="0">
                <a:solidFill>
                  <a:srgbClr val="002776"/>
                </a:solidFill>
              </a:rPr>
              <a:t>Legislative Framework for Fiscal Responsibility</a:t>
            </a:r>
          </a:p>
          <a:p>
            <a:pPr>
              <a:spcBef>
                <a:spcPts val="600"/>
              </a:spcBef>
              <a:spcAft>
                <a:spcPts val="600"/>
              </a:spcAft>
              <a:buClr>
                <a:srgbClr val="002776"/>
              </a:buClr>
              <a:buNone/>
            </a:pPr>
            <a:endParaRPr lang="en-US" sz="4800" dirty="0" smtClean="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smtClean="0">
                <a:solidFill>
                  <a:srgbClr val="002776"/>
                </a:solidFill>
                <a:latin typeface="Verdana" pitchFamily="34" charset="0"/>
                <a:ea typeface="Verdana" pitchFamily="34" charset="0"/>
                <a:cs typeface="Verdana" pitchFamily="34" charset="0"/>
              </a:rPr>
              <a:t>Anwar Shah, World Bank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228600"/>
            <a:ext cx="9144000" cy="9906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chemeClr val="bg1"/>
                </a:solidFill>
                <a:latin typeface="Cambria" pitchFamily="18" charset="0"/>
              </a:rPr>
              <a:t>Institutions for sub-national fiscal discipline</a:t>
            </a:r>
            <a:endParaRPr lang="en-GB" sz="3600" dirty="0">
              <a:solidFill>
                <a:schemeClr val="bg1"/>
              </a:solidFill>
              <a:latin typeface="Cambria" pitchFamily="18" charset="0"/>
            </a:endParaRPr>
          </a:p>
        </p:txBody>
      </p:sp>
    </p:spTree>
    <p:extLst>
      <p:ext uri="{BB962C8B-B14F-4D97-AF65-F5344CB8AC3E}">
        <p14:creationId xmlns:p14="http://schemas.microsoft.com/office/powerpoint/2010/main" xmlns="" val="350607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155671"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4</a:t>
            </a:fld>
            <a:endParaRPr lang="en-US" dirty="0">
              <a:solidFill>
                <a:srgbClr val="002776"/>
              </a:solidFill>
            </a:endParaRPr>
          </a:p>
        </p:txBody>
      </p:sp>
      <p:sp>
        <p:nvSpPr>
          <p:cNvPr id="16" name="Rectangle 6"/>
          <p:cNvSpPr>
            <a:spLocks noGrp="1" noChangeArrowheads="1"/>
          </p:cNvSpPr>
          <p:nvPr>
            <p:ph idx="1"/>
          </p:nvPr>
        </p:nvSpPr>
        <p:spPr>
          <a:xfrm>
            <a:off x="914400" y="1371600"/>
            <a:ext cx="7315200" cy="4038600"/>
          </a:xfrm>
          <a:noFill/>
        </p:spPr>
        <p:txBody>
          <a:bodyPr>
            <a:noAutofit/>
          </a:bodyPr>
          <a:lstStyle/>
          <a:p>
            <a:pPr>
              <a:spcBef>
                <a:spcPts val="600"/>
              </a:spcBef>
              <a:spcAft>
                <a:spcPts val="600"/>
              </a:spcAft>
              <a:buClr>
                <a:srgbClr val="002776"/>
              </a:buClr>
              <a:buNone/>
            </a:pPr>
            <a:r>
              <a:rPr lang="en-US" sz="4800" dirty="0" smtClean="0">
                <a:solidFill>
                  <a:srgbClr val="002776"/>
                </a:solidFill>
              </a:rPr>
              <a:t>Constitutional or statutory limitations on fiscal policy aggregates e.g. expenditures, taxes, deficit, debt and net worth.</a:t>
            </a:r>
          </a:p>
        </p:txBody>
      </p:sp>
      <p:sp>
        <p:nvSpPr>
          <p:cNvPr id="12" name="Footer Placeholder 7"/>
          <p:cNvSpPr>
            <a:spLocks noGrp="1"/>
          </p:cNvSpPr>
          <p:nvPr>
            <p:ph type="ftr" sz="quarter" idx="11"/>
          </p:nvPr>
        </p:nvSpPr>
        <p:spPr>
          <a:xfrm>
            <a:off x="0" y="6324600"/>
            <a:ext cx="9144000" cy="365125"/>
          </a:xfrm>
        </p:spPr>
        <p:txBody>
          <a:bodyPr/>
          <a:lstStyle/>
          <a:p>
            <a:r>
              <a:rPr lang="en-US" smtClean="0">
                <a:solidFill>
                  <a:srgbClr val="002776"/>
                </a:solidFill>
                <a:latin typeface="Verdana" pitchFamily="34" charset="0"/>
                <a:ea typeface="Verdana" pitchFamily="34" charset="0"/>
                <a:cs typeface="Verdana" pitchFamily="34" charset="0"/>
              </a:rPr>
              <a:t>Anwar Shah, World Bank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457200"/>
            <a:ext cx="91440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Cambria" pitchFamily="18" charset="0"/>
              </a:rPr>
              <a:t>Fiscal </a:t>
            </a:r>
            <a:r>
              <a:rPr lang="en-US" sz="5400" dirty="0" smtClean="0">
                <a:solidFill>
                  <a:schemeClr val="bg1"/>
                </a:solidFill>
                <a:latin typeface="Cambria" pitchFamily="18" charset="0"/>
              </a:rPr>
              <a:t>Rules : How defined?</a:t>
            </a:r>
            <a:endParaRPr lang="en-GB" sz="5400" dirty="0">
              <a:solidFill>
                <a:schemeClr val="bg1"/>
              </a:solidFill>
              <a:latin typeface="Cambria" pitchFamily="18" charset="0"/>
            </a:endParaRPr>
          </a:p>
        </p:txBody>
      </p:sp>
    </p:spTree>
    <p:extLst>
      <p:ext uri="{BB962C8B-B14F-4D97-AF65-F5344CB8AC3E}">
        <p14:creationId xmlns:p14="http://schemas.microsoft.com/office/powerpoint/2010/main" xmlns="" val="350607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158742"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5</a:t>
            </a:fld>
            <a:endParaRPr lang="en-US" dirty="0">
              <a:solidFill>
                <a:srgbClr val="002776"/>
              </a:solidFill>
            </a:endParaRPr>
          </a:p>
        </p:txBody>
      </p:sp>
      <p:sp>
        <p:nvSpPr>
          <p:cNvPr id="16" name="Rectangle 6"/>
          <p:cNvSpPr>
            <a:spLocks noGrp="1" noChangeArrowheads="1"/>
          </p:cNvSpPr>
          <p:nvPr>
            <p:ph idx="1"/>
          </p:nvPr>
        </p:nvSpPr>
        <p:spPr>
          <a:xfrm>
            <a:off x="914400" y="1600200"/>
            <a:ext cx="7315200" cy="4038600"/>
          </a:xfrm>
          <a:noFill/>
        </p:spPr>
        <p:txBody>
          <a:bodyPr>
            <a:noAutofit/>
          </a:bodyPr>
          <a:lstStyle/>
          <a:p>
            <a:pPr>
              <a:spcBef>
                <a:spcPts val="1200"/>
              </a:spcBef>
              <a:spcAft>
                <a:spcPts val="1200"/>
              </a:spcAft>
              <a:buClr>
                <a:srgbClr val="002776"/>
              </a:buClr>
            </a:pPr>
            <a:r>
              <a:rPr lang="en-US" sz="2400" dirty="0">
                <a:solidFill>
                  <a:srgbClr val="002776"/>
                </a:solidFill>
              </a:rPr>
              <a:t>Fiscal populism leading to unsustainable fiscal policies. Electoral pressures – short time horizon – threat to macro stability</a:t>
            </a:r>
          </a:p>
          <a:p>
            <a:pPr>
              <a:spcBef>
                <a:spcPts val="1200"/>
              </a:spcBef>
              <a:spcAft>
                <a:spcPts val="1200"/>
              </a:spcAft>
              <a:buClr>
                <a:srgbClr val="002776"/>
              </a:buClr>
            </a:pPr>
            <a:r>
              <a:rPr lang="en-US" sz="2400" dirty="0">
                <a:solidFill>
                  <a:srgbClr val="002776"/>
                </a:solidFill>
              </a:rPr>
              <a:t>Political institutions systematic bias towards larger projects although SMC may be higher </a:t>
            </a:r>
          </a:p>
          <a:p>
            <a:pPr>
              <a:spcBef>
                <a:spcPts val="1200"/>
              </a:spcBef>
              <a:spcAft>
                <a:spcPts val="1200"/>
              </a:spcAft>
              <a:buClr>
                <a:srgbClr val="002776"/>
              </a:buClr>
            </a:pPr>
            <a:r>
              <a:rPr lang="en-US" sz="2400" dirty="0">
                <a:solidFill>
                  <a:srgbClr val="002776"/>
                </a:solidFill>
              </a:rPr>
              <a:t>Public debt as an instrument to bind future governments to current choices</a:t>
            </a:r>
          </a:p>
        </p:txBody>
      </p:sp>
      <p:sp>
        <p:nvSpPr>
          <p:cNvPr id="12" name="Footer Placeholder 7"/>
          <p:cNvSpPr>
            <a:spLocks noGrp="1"/>
          </p:cNvSpPr>
          <p:nvPr>
            <p:ph type="ftr" sz="quarter" idx="11"/>
          </p:nvPr>
        </p:nvSpPr>
        <p:spPr>
          <a:xfrm>
            <a:off x="0" y="6324600"/>
            <a:ext cx="9144000" cy="365125"/>
          </a:xfrm>
        </p:spPr>
        <p:txBody>
          <a:bodyPr/>
          <a:lstStyle/>
          <a:p>
            <a:r>
              <a:rPr lang="en-US" smtClean="0">
                <a:solidFill>
                  <a:srgbClr val="002776"/>
                </a:solidFill>
                <a:latin typeface="Verdana" pitchFamily="34" charset="0"/>
                <a:ea typeface="Verdana" pitchFamily="34" charset="0"/>
                <a:cs typeface="Verdana" pitchFamily="34" charset="0"/>
              </a:rPr>
              <a:t>Anwar Shah, World Bank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457200"/>
            <a:ext cx="914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Cambria" pitchFamily="18" charset="0"/>
              </a:rPr>
              <a:t>Motivation for Fiscal Responsibility Legislation</a:t>
            </a:r>
            <a:endParaRPr lang="en-GB" sz="2800" dirty="0">
              <a:solidFill>
                <a:schemeClr val="bg1"/>
              </a:solidFill>
              <a:latin typeface="Cambria" pitchFamily="18" charset="0"/>
            </a:endParaRPr>
          </a:p>
        </p:txBody>
      </p:sp>
    </p:spTree>
    <p:extLst>
      <p:ext uri="{BB962C8B-B14F-4D97-AF65-F5344CB8AC3E}">
        <p14:creationId xmlns:p14="http://schemas.microsoft.com/office/powerpoint/2010/main" xmlns="" val="107968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159766"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6</a:t>
            </a:fld>
            <a:endParaRPr lang="en-US" dirty="0">
              <a:solidFill>
                <a:srgbClr val="002776"/>
              </a:solidFill>
            </a:endParaRPr>
          </a:p>
        </p:txBody>
      </p:sp>
      <p:sp>
        <p:nvSpPr>
          <p:cNvPr id="16" name="Rectangle 6"/>
          <p:cNvSpPr>
            <a:spLocks noGrp="1" noChangeArrowheads="1"/>
          </p:cNvSpPr>
          <p:nvPr>
            <p:ph idx="1"/>
          </p:nvPr>
        </p:nvSpPr>
        <p:spPr>
          <a:xfrm>
            <a:off x="914400" y="1600200"/>
            <a:ext cx="7315200" cy="4038600"/>
          </a:xfrm>
          <a:noFill/>
        </p:spPr>
        <p:txBody>
          <a:bodyPr>
            <a:noAutofit/>
          </a:bodyPr>
          <a:lstStyle/>
          <a:p>
            <a:pPr>
              <a:spcBef>
                <a:spcPts val="1200"/>
              </a:spcBef>
              <a:spcAft>
                <a:spcPts val="1200"/>
              </a:spcAft>
              <a:buClr>
                <a:srgbClr val="002776"/>
              </a:buClr>
            </a:pPr>
            <a:r>
              <a:rPr lang="en-US" sz="2400" dirty="0">
                <a:solidFill>
                  <a:srgbClr val="002776"/>
                </a:solidFill>
              </a:rPr>
              <a:t>Agency problems with incomplete contracts and undefined property rights (taxing, spending and regulation</a:t>
            </a:r>
            <a:r>
              <a:rPr lang="en-US" sz="2400" dirty="0" smtClean="0">
                <a:solidFill>
                  <a:srgbClr val="002776"/>
                </a:solidFill>
              </a:rPr>
              <a:t>) – lack of accountable governance</a:t>
            </a:r>
            <a:endParaRPr lang="en-US" sz="2400" dirty="0">
              <a:solidFill>
                <a:srgbClr val="002776"/>
              </a:solidFill>
            </a:endParaRPr>
          </a:p>
          <a:p>
            <a:pPr>
              <a:spcBef>
                <a:spcPts val="1200"/>
              </a:spcBef>
              <a:spcAft>
                <a:spcPts val="1200"/>
              </a:spcAft>
              <a:buClr>
                <a:srgbClr val="002776"/>
              </a:buClr>
            </a:pPr>
            <a:r>
              <a:rPr lang="en-US" sz="2400" dirty="0">
                <a:solidFill>
                  <a:srgbClr val="002776"/>
                </a:solidFill>
              </a:rPr>
              <a:t>Intergovernmental bargaining with high transaction costs.</a:t>
            </a:r>
          </a:p>
          <a:p>
            <a:pPr>
              <a:spcBef>
                <a:spcPts val="1200"/>
              </a:spcBef>
              <a:spcAft>
                <a:spcPts val="1200"/>
              </a:spcAft>
              <a:buClr>
                <a:srgbClr val="002776"/>
              </a:buClr>
            </a:pPr>
            <a:r>
              <a:rPr lang="en-US" sz="2400" dirty="0">
                <a:solidFill>
                  <a:srgbClr val="002776"/>
                </a:solidFill>
              </a:rPr>
              <a:t>Tragedy of commons with </a:t>
            </a:r>
            <a:r>
              <a:rPr lang="en-US" sz="2400" dirty="0" smtClean="0">
                <a:solidFill>
                  <a:srgbClr val="002776"/>
                </a:solidFill>
              </a:rPr>
              <a:t>common pool resources - universalism </a:t>
            </a:r>
            <a:r>
              <a:rPr lang="en-US" sz="2400" dirty="0">
                <a:solidFill>
                  <a:srgbClr val="002776"/>
                </a:solidFill>
              </a:rPr>
              <a:t>and pork-barrel politics </a:t>
            </a:r>
            <a:endParaRPr lang="en-US" sz="2400" dirty="0" smtClean="0">
              <a:solidFill>
                <a:srgbClr val="002776"/>
              </a:solidFill>
            </a:endParaRPr>
          </a:p>
          <a:p>
            <a:pPr>
              <a:spcBef>
                <a:spcPts val="1200"/>
              </a:spcBef>
              <a:spcAft>
                <a:spcPts val="1200"/>
              </a:spcAft>
              <a:buClr>
                <a:srgbClr val="002776"/>
              </a:buClr>
              <a:buNone/>
            </a:pPr>
            <a:endParaRPr lang="en-US" sz="2400"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smtClean="0">
                <a:solidFill>
                  <a:srgbClr val="002776"/>
                </a:solidFill>
                <a:latin typeface="Verdana" pitchFamily="34" charset="0"/>
                <a:ea typeface="Verdana" pitchFamily="34" charset="0"/>
                <a:cs typeface="Verdana" pitchFamily="34" charset="0"/>
              </a:rPr>
              <a:t>Anwar Shah, World Bank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457200"/>
            <a:ext cx="91440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Cambria" pitchFamily="18" charset="0"/>
              </a:rPr>
              <a:t>Special problems arising in federal countries </a:t>
            </a:r>
            <a:endParaRPr lang="en-GB" sz="2800" dirty="0">
              <a:solidFill>
                <a:schemeClr val="bg1"/>
              </a:solidFill>
              <a:latin typeface="Cambria" pitchFamily="18" charset="0"/>
            </a:endParaRPr>
          </a:p>
        </p:txBody>
      </p:sp>
    </p:spTree>
    <p:extLst>
      <p:ext uri="{BB962C8B-B14F-4D97-AF65-F5344CB8AC3E}">
        <p14:creationId xmlns:p14="http://schemas.microsoft.com/office/powerpoint/2010/main" xmlns="" val="1277563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313353"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7</a:t>
            </a:fld>
            <a:endParaRPr lang="en-US" dirty="0">
              <a:solidFill>
                <a:srgbClr val="002776"/>
              </a:solidFill>
            </a:endParaRPr>
          </a:p>
        </p:txBody>
      </p:sp>
      <p:sp>
        <p:nvSpPr>
          <p:cNvPr id="16" name="Rectangle 6"/>
          <p:cNvSpPr>
            <a:spLocks noGrp="1" noChangeArrowheads="1"/>
          </p:cNvSpPr>
          <p:nvPr>
            <p:ph idx="1"/>
          </p:nvPr>
        </p:nvSpPr>
        <p:spPr>
          <a:xfrm>
            <a:off x="914400" y="1600200"/>
            <a:ext cx="7315200" cy="4038600"/>
          </a:xfrm>
          <a:noFill/>
        </p:spPr>
        <p:txBody>
          <a:bodyPr>
            <a:noAutofit/>
          </a:bodyPr>
          <a:lstStyle/>
          <a:p>
            <a:pPr>
              <a:spcBef>
                <a:spcPts val="1200"/>
              </a:spcBef>
              <a:spcAft>
                <a:spcPts val="1200"/>
              </a:spcAft>
              <a:buClr>
                <a:srgbClr val="002776"/>
              </a:buClr>
            </a:pPr>
            <a:r>
              <a:rPr lang="en-US" sz="2400" dirty="0" smtClean="0">
                <a:solidFill>
                  <a:srgbClr val="002776"/>
                </a:solidFill>
              </a:rPr>
              <a:t>Large vertical fiscal gaps filled by gap filling, “manna from heaven “ (NFC type)  fiscal transfers create incentives for fiscal imprudence. Fiscal rules may help restrain such behaviors.</a:t>
            </a:r>
          </a:p>
          <a:p>
            <a:pPr>
              <a:spcBef>
                <a:spcPts val="1200"/>
              </a:spcBef>
              <a:spcAft>
                <a:spcPts val="1200"/>
              </a:spcAft>
              <a:buClr>
                <a:srgbClr val="002776"/>
              </a:buClr>
            </a:pPr>
            <a:r>
              <a:rPr lang="en-US" sz="2400" dirty="0" smtClean="0">
                <a:solidFill>
                  <a:srgbClr val="002776"/>
                </a:solidFill>
              </a:rPr>
              <a:t>Mitigating the tragedy of commons associated with the “common pool problem”.</a:t>
            </a:r>
            <a:endParaRPr lang="en-US" sz="2400" dirty="0">
              <a:solidFill>
                <a:srgbClr val="002776"/>
              </a:solidFill>
            </a:endParaRPr>
          </a:p>
          <a:p>
            <a:pPr>
              <a:spcBef>
                <a:spcPts val="1200"/>
              </a:spcBef>
              <a:spcAft>
                <a:spcPts val="1200"/>
              </a:spcAft>
              <a:buClr>
                <a:srgbClr val="002776"/>
              </a:buClr>
            </a:pPr>
            <a:r>
              <a:rPr lang="en-US" sz="2400" dirty="0" smtClean="0">
                <a:solidFill>
                  <a:srgbClr val="002776"/>
                </a:solidFill>
              </a:rPr>
              <a:t>Avoiding moral hazard associated with soft budget constraints and expected bailouts.</a:t>
            </a:r>
          </a:p>
          <a:p>
            <a:pPr>
              <a:spcBef>
                <a:spcPts val="1200"/>
              </a:spcBef>
              <a:spcAft>
                <a:spcPts val="1200"/>
              </a:spcAft>
              <a:buClr>
                <a:srgbClr val="002776"/>
              </a:buClr>
            </a:pPr>
            <a:endParaRPr lang="en-US" sz="2400" dirty="0" smtClean="0">
              <a:solidFill>
                <a:srgbClr val="002776"/>
              </a:solidFill>
            </a:endParaRPr>
          </a:p>
          <a:p>
            <a:pPr>
              <a:spcBef>
                <a:spcPts val="1200"/>
              </a:spcBef>
              <a:spcAft>
                <a:spcPts val="1200"/>
              </a:spcAft>
              <a:buClr>
                <a:srgbClr val="002776"/>
              </a:buClr>
              <a:buNone/>
            </a:pPr>
            <a:endParaRPr lang="en-US" sz="2400"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smtClean="0">
                <a:solidFill>
                  <a:srgbClr val="002776"/>
                </a:solidFill>
                <a:latin typeface="Verdana" pitchFamily="34" charset="0"/>
                <a:ea typeface="Verdana" pitchFamily="34" charset="0"/>
                <a:cs typeface="Verdana" pitchFamily="34" charset="0"/>
              </a:rPr>
              <a:t>Anwar Shah, World Bank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228600"/>
            <a:ext cx="9144000" cy="114300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Cambria" pitchFamily="18" charset="0"/>
              </a:rPr>
              <a:t>Special </a:t>
            </a:r>
            <a:r>
              <a:rPr lang="en-US" sz="4000" dirty="0" smtClean="0">
                <a:solidFill>
                  <a:schemeClr val="bg1"/>
                </a:solidFill>
                <a:latin typeface="Cambria" pitchFamily="18" charset="0"/>
              </a:rPr>
              <a:t>importance of  sub-national fiscal  rules in federal </a:t>
            </a:r>
            <a:r>
              <a:rPr lang="en-US" sz="4000" dirty="0">
                <a:solidFill>
                  <a:schemeClr val="bg1"/>
                </a:solidFill>
                <a:latin typeface="Cambria" pitchFamily="18" charset="0"/>
              </a:rPr>
              <a:t>countries </a:t>
            </a:r>
            <a:endParaRPr lang="en-GB" sz="4000" dirty="0">
              <a:solidFill>
                <a:schemeClr val="bg1"/>
              </a:solidFill>
              <a:latin typeface="Cambria" pitchFamily="18" charset="0"/>
            </a:endParaRPr>
          </a:p>
        </p:txBody>
      </p:sp>
    </p:spTree>
    <p:extLst>
      <p:ext uri="{BB962C8B-B14F-4D97-AF65-F5344CB8AC3E}">
        <p14:creationId xmlns:p14="http://schemas.microsoft.com/office/powerpoint/2010/main" xmlns="" val="1277563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Base" hidden="1"/>
          <p:cNvGraphicFramePr>
            <a:graphicFrameLocks/>
          </p:cNvGraphicFramePr>
          <p:nvPr/>
        </p:nvGraphicFramePr>
        <p:xfrm>
          <a:off x="1524000" y="1397000"/>
          <a:ext cx="6096000" cy="4064000"/>
        </p:xfrm>
        <a:graphic>
          <a:graphicData uri="http://schemas.openxmlformats.org/presentationml/2006/ole">
            <p:oleObj spid="_x0000_s348169" r:id="rId4" imgW="0" imgH="0" progId="PowerPoint.Show.8">
              <p:embed/>
            </p:oleObj>
          </a:graphicData>
        </a:graphic>
      </p:graphicFrame>
      <p:sp>
        <p:nvSpPr>
          <p:cNvPr id="18" name="Slide Number Placeholder 6"/>
          <p:cNvSpPr>
            <a:spLocks noGrp="1"/>
          </p:cNvSpPr>
          <p:nvPr>
            <p:ph type="sldNum" sz="quarter" idx="12"/>
          </p:nvPr>
        </p:nvSpPr>
        <p:spPr>
          <a:xfrm>
            <a:off x="6553200" y="6356350"/>
            <a:ext cx="2133600" cy="365125"/>
          </a:xfrm>
        </p:spPr>
        <p:txBody>
          <a:bodyPr/>
          <a:lstStyle/>
          <a:p>
            <a:fld id="{09A766F8-7760-4733-A294-B862F3D44F9E}" type="slidenum">
              <a:rPr lang="en-US" smtClean="0">
                <a:solidFill>
                  <a:srgbClr val="002776"/>
                </a:solidFill>
              </a:rPr>
              <a:pPr/>
              <a:t>8</a:t>
            </a:fld>
            <a:endParaRPr lang="en-US" dirty="0">
              <a:solidFill>
                <a:srgbClr val="002776"/>
              </a:solidFill>
            </a:endParaRPr>
          </a:p>
        </p:txBody>
      </p:sp>
      <p:sp>
        <p:nvSpPr>
          <p:cNvPr id="16" name="Rectangle 6"/>
          <p:cNvSpPr>
            <a:spLocks noGrp="1" noChangeArrowheads="1"/>
          </p:cNvSpPr>
          <p:nvPr>
            <p:ph idx="1"/>
          </p:nvPr>
        </p:nvSpPr>
        <p:spPr>
          <a:xfrm>
            <a:off x="914400" y="1600200"/>
            <a:ext cx="7315200" cy="4038600"/>
          </a:xfrm>
          <a:noFill/>
        </p:spPr>
        <p:txBody>
          <a:bodyPr>
            <a:noAutofit/>
          </a:bodyPr>
          <a:lstStyle/>
          <a:p>
            <a:pPr>
              <a:spcBef>
                <a:spcPts val="1200"/>
              </a:spcBef>
              <a:spcAft>
                <a:spcPts val="1200"/>
              </a:spcAft>
              <a:buClr>
                <a:srgbClr val="002776"/>
              </a:buClr>
            </a:pPr>
            <a:r>
              <a:rPr lang="en-US" sz="2400" dirty="0" smtClean="0">
                <a:solidFill>
                  <a:srgbClr val="002776"/>
                </a:solidFill>
              </a:rPr>
              <a:t>How defined?</a:t>
            </a:r>
          </a:p>
          <a:p>
            <a:pPr lvl="1">
              <a:spcBef>
                <a:spcPts val="1200"/>
              </a:spcBef>
              <a:spcAft>
                <a:spcPts val="1200"/>
              </a:spcAft>
              <a:buClr>
                <a:srgbClr val="002776"/>
              </a:buClr>
            </a:pPr>
            <a:r>
              <a:rPr lang="en-US" sz="2000" dirty="0" smtClean="0">
                <a:solidFill>
                  <a:srgbClr val="002776"/>
                </a:solidFill>
              </a:rPr>
              <a:t>Borrow only to invest</a:t>
            </a:r>
          </a:p>
          <a:p>
            <a:pPr lvl="1">
              <a:spcBef>
                <a:spcPts val="1200"/>
              </a:spcBef>
              <a:spcAft>
                <a:spcPts val="1200"/>
              </a:spcAft>
              <a:buClr>
                <a:srgbClr val="002776"/>
              </a:buClr>
            </a:pPr>
            <a:r>
              <a:rPr lang="en-US" sz="2000" dirty="0" smtClean="0">
                <a:solidFill>
                  <a:srgbClr val="002776"/>
                </a:solidFill>
              </a:rPr>
              <a:t>Current budget in balance or in surplus</a:t>
            </a:r>
          </a:p>
          <a:p>
            <a:pPr lvl="1">
              <a:spcBef>
                <a:spcPts val="1200"/>
              </a:spcBef>
              <a:spcAft>
                <a:spcPts val="1200"/>
              </a:spcAft>
              <a:buClr>
                <a:srgbClr val="002776"/>
              </a:buClr>
            </a:pPr>
            <a:r>
              <a:rPr lang="en-US" sz="2000" dirty="0" smtClean="0">
                <a:solidFill>
                  <a:srgbClr val="002776"/>
                </a:solidFill>
              </a:rPr>
              <a:t>Judged over a defined period (annual: most countries; 2years: Nova Scotia, Quebec ; 3 years: Netherlands and Spain; 4 Years: New Brunswick and Saskatchewan, Canada; economic cycle: Austria, Australia, UK)</a:t>
            </a:r>
          </a:p>
          <a:p>
            <a:pPr>
              <a:spcBef>
                <a:spcPts val="1200"/>
              </a:spcBef>
              <a:spcAft>
                <a:spcPts val="1200"/>
              </a:spcAft>
              <a:buClr>
                <a:srgbClr val="002776"/>
              </a:buClr>
            </a:pPr>
            <a:r>
              <a:rPr lang="en-US" sz="2400" dirty="0" smtClean="0">
                <a:solidFill>
                  <a:srgbClr val="002776"/>
                </a:solidFill>
              </a:rPr>
              <a:t>Usage: wide – most OECD countries and a large number of developing countries </a:t>
            </a:r>
          </a:p>
          <a:p>
            <a:pPr>
              <a:spcBef>
                <a:spcPts val="1200"/>
              </a:spcBef>
              <a:spcAft>
                <a:spcPts val="1200"/>
              </a:spcAft>
              <a:buClr>
                <a:srgbClr val="002776"/>
              </a:buClr>
              <a:buNone/>
            </a:pPr>
            <a:r>
              <a:rPr lang="en-US" sz="2400" dirty="0" smtClean="0">
                <a:solidFill>
                  <a:srgbClr val="002776"/>
                </a:solidFill>
              </a:rPr>
              <a:t> </a:t>
            </a:r>
          </a:p>
          <a:p>
            <a:pPr>
              <a:spcBef>
                <a:spcPts val="1200"/>
              </a:spcBef>
              <a:spcAft>
                <a:spcPts val="1200"/>
              </a:spcAft>
              <a:buClr>
                <a:srgbClr val="002776"/>
              </a:buClr>
              <a:buNone/>
            </a:pPr>
            <a:endParaRPr lang="en-US" sz="2400" dirty="0">
              <a:solidFill>
                <a:srgbClr val="002776"/>
              </a:solidFill>
            </a:endParaRPr>
          </a:p>
        </p:txBody>
      </p:sp>
      <p:sp>
        <p:nvSpPr>
          <p:cNvPr id="12" name="Footer Placeholder 7"/>
          <p:cNvSpPr>
            <a:spLocks noGrp="1"/>
          </p:cNvSpPr>
          <p:nvPr>
            <p:ph type="ftr" sz="quarter" idx="11"/>
          </p:nvPr>
        </p:nvSpPr>
        <p:spPr>
          <a:xfrm>
            <a:off x="0" y="6324600"/>
            <a:ext cx="9144000" cy="365125"/>
          </a:xfrm>
        </p:spPr>
        <p:txBody>
          <a:bodyPr/>
          <a:lstStyle/>
          <a:p>
            <a:r>
              <a:rPr lang="en-US" smtClean="0">
                <a:solidFill>
                  <a:srgbClr val="002776"/>
                </a:solidFill>
                <a:latin typeface="Verdana" pitchFamily="34" charset="0"/>
                <a:ea typeface="Verdana" pitchFamily="34" charset="0"/>
                <a:cs typeface="Verdana" pitchFamily="34" charset="0"/>
              </a:rPr>
              <a:t>Anwar Shah, World Bank </a:t>
            </a:r>
            <a:endParaRPr lang="en-US" dirty="0">
              <a:solidFill>
                <a:srgbClr val="002776"/>
              </a:solidFill>
              <a:latin typeface="Verdana" pitchFamily="34" charset="0"/>
              <a:ea typeface="Verdana" pitchFamily="34" charset="0"/>
              <a:cs typeface="Verdana" pitchFamily="34" charset="0"/>
            </a:endParaRPr>
          </a:p>
        </p:txBody>
      </p:sp>
      <p:sp>
        <p:nvSpPr>
          <p:cNvPr id="11" name="Rectangle 10"/>
          <p:cNvSpPr/>
          <p:nvPr/>
        </p:nvSpPr>
        <p:spPr>
          <a:xfrm>
            <a:off x="0" y="457200"/>
            <a:ext cx="9144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2"/>
          <p:cNvSpPr txBox="1">
            <a:spLocks noChangeArrowheads="1"/>
          </p:cNvSpPr>
          <p:nvPr/>
        </p:nvSpPr>
        <p:spPr>
          <a:xfrm>
            <a:off x="0" y="228600"/>
            <a:ext cx="9144000" cy="1143000"/>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Cambria" pitchFamily="18" charset="0"/>
              </a:rPr>
              <a:t>Golden Rule for Sub-nationals  </a:t>
            </a:r>
            <a:endParaRPr lang="en-GB" sz="4000" dirty="0">
              <a:solidFill>
                <a:schemeClr val="bg1"/>
              </a:solidFill>
              <a:latin typeface="Cambria" pitchFamily="18" charset="0"/>
            </a:endParaRPr>
          </a:p>
        </p:txBody>
      </p:sp>
    </p:spTree>
    <p:extLst>
      <p:ext uri="{BB962C8B-B14F-4D97-AF65-F5344CB8AC3E}">
        <p14:creationId xmlns:p14="http://schemas.microsoft.com/office/powerpoint/2010/main" xmlns="" val="1277563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Golden Rule: Pros and Cons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Pros</a:t>
            </a:r>
          </a:p>
          <a:p>
            <a:pPr lvl="1"/>
            <a:r>
              <a:rPr lang="en-US" dirty="0" smtClean="0"/>
              <a:t>Simple, rational and easy to monitor and enforce. </a:t>
            </a:r>
          </a:p>
          <a:p>
            <a:pPr lvl="1"/>
            <a:r>
              <a:rPr lang="en-US" dirty="0" smtClean="0"/>
              <a:t>Requires comprehensive capital (development) and operating (current) budgets.</a:t>
            </a:r>
          </a:p>
          <a:p>
            <a:r>
              <a:rPr lang="en-US" dirty="0" smtClean="0"/>
              <a:t>Cons</a:t>
            </a:r>
          </a:p>
          <a:p>
            <a:pPr lvl="1"/>
            <a:r>
              <a:rPr lang="en-US" dirty="0" smtClean="0"/>
              <a:t>Less useful if segmented budgets with large off budget expenditures.</a:t>
            </a:r>
          </a:p>
          <a:p>
            <a:pPr lvl="1"/>
            <a:r>
              <a:rPr lang="en-US" dirty="0" smtClean="0"/>
              <a:t>Some potential for fiscal gimmickry through reclassification of expenditures.</a:t>
            </a:r>
          </a:p>
          <a:p>
            <a:pPr lvl="1"/>
            <a:r>
              <a:rPr lang="en-US" dirty="0" smtClean="0"/>
              <a:t>Operating budget balance judged over the economic cycle difficult to enforce because of inconsistency with political cycles.</a:t>
            </a:r>
          </a:p>
          <a:p>
            <a:pPr lvl="1"/>
            <a:r>
              <a:rPr lang="en-US" dirty="0" smtClean="0"/>
              <a:t>Structural balance, if used, open to debate.</a:t>
            </a:r>
          </a:p>
          <a:p>
            <a:pPr lvl="1">
              <a:buNone/>
            </a:pPr>
            <a:endParaRPr lang="en-US" dirty="0"/>
          </a:p>
        </p:txBody>
      </p:sp>
      <p:sp>
        <p:nvSpPr>
          <p:cNvPr id="4" name="Footer Placeholder 3"/>
          <p:cNvSpPr>
            <a:spLocks noGrp="1"/>
          </p:cNvSpPr>
          <p:nvPr>
            <p:ph type="ftr" sz="quarter" idx="11"/>
          </p:nvPr>
        </p:nvSpPr>
        <p:spPr/>
        <p:txBody>
          <a:bodyPr/>
          <a:lstStyle/>
          <a:p>
            <a:r>
              <a:rPr lang="en-US" smtClean="0"/>
              <a:t>Anwar Shah, World Bank </a:t>
            </a:r>
            <a:endParaRPr lang="en-US"/>
          </a:p>
        </p:txBody>
      </p:sp>
      <p:sp>
        <p:nvSpPr>
          <p:cNvPr id="5" name="Slide Number Placeholder 4"/>
          <p:cNvSpPr>
            <a:spLocks noGrp="1"/>
          </p:cNvSpPr>
          <p:nvPr>
            <p:ph type="sldNum" sz="quarter" idx="12"/>
          </p:nvPr>
        </p:nvSpPr>
        <p:spPr/>
        <p:txBody>
          <a:bodyPr/>
          <a:lstStyle/>
          <a:p>
            <a:fld id="{09A766F8-7760-4733-A294-B862F3D44F9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2463</TotalTime>
  <Words>2214</Words>
  <Application>Microsoft Office PowerPoint</Application>
  <PresentationFormat>On-screen Show (4:3)</PresentationFormat>
  <Paragraphs>222</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Microsoft PowerPoint 97-2003 Presentation</vt:lpstr>
      <vt:lpstr>Sub-national Fiscal Rules as an Institution for Fiscal Discipline: International Practices and Lessons</vt:lpstr>
      <vt:lpstr>Slide 2</vt:lpstr>
      <vt:lpstr>Slide 3</vt:lpstr>
      <vt:lpstr>Slide 4</vt:lpstr>
      <vt:lpstr>Slide 5</vt:lpstr>
      <vt:lpstr>Slide 6</vt:lpstr>
      <vt:lpstr>Slide 7</vt:lpstr>
      <vt:lpstr>Slide 8</vt:lpstr>
      <vt:lpstr>Golden Rule: Pros and Cons</vt:lpstr>
      <vt:lpstr>Sustainable Sub-national Investment Rules or Debt Limitations</vt:lpstr>
      <vt:lpstr>Sustainable Sub-national Investment Rules …………………………continued</vt:lpstr>
      <vt:lpstr>Sustainable Investment Rules: Pros and Cons</vt:lpstr>
      <vt:lpstr>Fiscal Adjustment gone too far ?</vt:lpstr>
      <vt:lpstr>Tax Limitations</vt:lpstr>
      <vt:lpstr>EXPENDITURE LIMITATIONS: WHY?</vt:lpstr>
      <vt:lpstr>Slide 16</vt:lpstr>
      <vt:lpstr>Slide 17</vt:lpstr>
      <vt:lpstr>Slide 18</vt:lpstr>
      <vt:lpstr>Slide 19</vt:lpstr>
      <vt:lpstr>Expenditure Limits</vt:lpstr>
      <vt:lpstr>Lessons from expenditure reductions  in past fiscal consolidations</vt:lpstr>
      <vt:lpstr>Maintaining Positive Net Worth</vt:lpstr>
      <vt:lpstr>Fiscal Responsibility Legislation (FRL)</vt:lpstr>
      <vt:lpstr>Fiscal Responsibility Legislation: Sanctions for non-compliance</vt:lpstr>
      <vt:lpstr>Fiscal Responsibility Legislation: Some Conclusions</vt:lpstr>
      <vt:lpstr>Impact of sub-national fiscal rules on fiscal performance: empirical evidence</vt:lpstr>
      <vt:lpstr>Lessons………………………………1</vt:lpstr>
      <vt:lpstr>Lessons………………………………..2</vt:lpstr>
      <vt:lpstr>Selected References</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Madden, Clay</dc:creator>
  <cp:lastModifiedBy>Anwarshah</cp:lastModifiedBy>
  <cp:revision>237</cp:revision>
  <dcterms:created xsi:type="dcterms:W3CDTF">2011-05-26T14:54:46Z</dcterms:created>
  <dcterms:modified xsi:type="dcterms:W3CDTF">2014-04-23T12:16:39Z</dcterms:modified>
</cp:coreProperties>
</file>