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4"/>
  </p:notesMasterIdLst>
  <p:sldIdLst>
    <p:sldId id="256" r:id="rId2"/>
    <p:sldId id="272" r:id="rId3"/>
    <p:sldId id="291" r:id="rId4"/>
    <p:sldId id="271" r:id="rId5"/>
    <p:sldId id="292" r:id="rId6"/>
    <p:sldId id="293" r:id="rId7"/>
    <p:sldId id="321" r:id="rId8"/>
    <p:sldId id="295" r:id="rId9"/>
    <p:sldId id="298" r:id="rId10"/>
    <p:sldId id="296" r:id="rId11"/>
    <p:sldId id="297" r:id="rId12"/>
    <p:sldId id="309" r:id="rId13"/>
    <p:sldId id="304" r:id="rId14"/>
    <p:sldId id="305" r:id="rId15"/>
    <p:sldId id="310" r:id="rId16"/>
    <p:sldId id="306" r:id="rId17"/>
    <p:sldId id="311" r:id="rId18"/>
    <p:sldId id="312" r:id="rId19"/>
    <p:sldId id="313" r:id="rId20"/>
    <p:sldId id="316" r:id="rId21"/>
    <p:sldId id="315" r:id="rId22"/>
    <p:sldId id="314" r:id="rId23"/>
    <p:sldId id="299" r:id="rId24"/>
    <p:sldId id="300" r:id="rId25"/>
    <p:sldId id="301" r:id="rId26"/>
    <p:sldId id="302" r:id="rId27"/>
    <p:sldId id="322" r:id="rId28"/>
    <p:sldId id="303" r:id="rId29"/>
    <p:sldId id="319" r:id="rId30"/>
    <p:sldId id="317" r:id="rId31"/>
    <p:sldId id="320" r:id="rId32"/>
    <p:sldId id="318" r:id="rId33"/>
  </p:sldIdLst>
  <p:sldSz cx="9144000" cy="6858000" type="screen4x3"/>
  <p:notesSz cx="6985000" cy="92837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31" autoAdjust="0"/>
    <p:restoredTop sz="94660"/>
  </p:normalViewPr>
  <p:slideViewPr>
    <p:cSldViewPr>
      <p:cViewPr>
        <p:scale>
          <a:sx n="70" d="100"/>
          <a:sy n="70" d="100"/>
        </p:scale>
        <p:origin x="-1404" y="-66"/>
      </p:cViewPr>
      <p:guideLst>
        <p:guide orient="horz" pos="2160"/>
        <p:guide pos="2880"/>
      </p:guideLst>
    </p:cSldViewPr>
  </p:slideViewPr>
  <p:notesTextViewPr>
    <p:cViewPr>
      <p:scale>
        <a:sx n="1" d="1"/>
        <a:sy n="1" d="1"/>
      </p:scale>
      <p:origin x="0" y="0"/>
    </p:cViewPr>
  </p:notesTextViewPr>
  <p:sorterViewPr>
    <p:cViewPr>
      <p:scale>
        <a:sx n="100" d="100"/>
        <a:sy n="100" d="100"/>
      </p:scale>
      <p:origin x="0" y="41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wb377165\Documents\ESW\Fiscal%20Federalism\BBL-Supporting%20Tabl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wb377165\Documents\ESW\Fiscal%20Federalism\BBL-Supporting%20Tabl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wb377165\Documents\ESW\Fiscal%20Federalism\BBL-Supporting%20Tabl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wb377165\Documents\ESW\Fiscal%20Federalism\BBL-Supporting%20Tabl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0.28546085248115916"/>
          <c:y val="0.22588435149534164"/>
          <c:w val="0.46416632131509877"/>
          <c:h val="0.59790927787599846"/>
        </c:manualLayout>
      </c:layout>
      <c:pieChart>
        <c:varyColors val="1"/>
        <c:ser>
          <c:idx val="0"/>
          <c:order val="0"/>
          <c:tx>
            <c:strRef>
              <c:f>Funcoes!$B$8</c:f>
              <c:strCache>
                <c:ptCount val="1"/>
                <c:pt idx="0">
                  <c:v>Public Security</c:v>
                </c:pt>
              </c:strCache>
            </c:strRef>
          </c:tx>
          <c:dLbls>
            <c:dLbl>
              <c:idx val="2"/>
              <c:layout>
                <c:manualLayout>
                  <c:x val="-0.18901198753664564"/>
                  <c:y val="3.5055342528155668E-2"/>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Funcoes!$A$9:$A$11</c:f>
              <c:strCache>
                <c:ptCount val="3"/>
                <c:pt idx="0">
                  <c:v>Federal</c:v>
                </c:pt>
                <c:pt idx="1">
                  <c:v>States</c:v>
                </c:pt>
                <c:pt idx="2">
                  <c:v>Municipalities</c:v>
                </c:pt>
              </c:strCache>
            </c:strRef>
          </c:cat>
          <c:val>
            <c:numRef>
              <c:f>Funcoes!$B$9:$B$11</c:f>
              <c:numCache>
                <c:formatCode>0.0%</c:formatCode>
                <c:ptCount val="3"/>
                <c:pt idx="0">
                  <c:v>0.14999448654292694</c:v>
                </c:pt>
                <c:pt idx="1">
                  <c:v>0.78918743202164066</c:v>
                </c:pt>
                <c:pt idx="2">
                  <c:v>6.0818081435432408E-2</c:v>
                </c:pt>
              </c:numCache>
            </c:numRef>
          </c:val>
        </c:ser>
        <c:dLbls>
          <c:showLegendKey val="0"/>
          <c:showVal val="0"/>
          <c:showCatName val="0"/>
          <c:showSerName val="0"/>
          <c:showPercent val="0"/>
          <c:showBubbleSize val="0"/>
          <c:showLeaderLines val="1"/>
        </c:dLbls>
        <c:firstSliceAng val="0"/>
      </c:pieChart>
    </c:plotArea>
    <c:legend>
      <c:legendPos val="b"/>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0.3002985851258389"/>
          <c:y val="0.24230448339693639"/>
          <c:w val="0.45771156156500847"/>
          <c:h val="0.59580658193875458"/>
        </c:manualLayout>
      </c:layout>
      <c:pieChart>
        <c:varyColors val="1"/>
        <c:ser>
          <c:idx val="0"/>
          <c:order val="0"/>
          <c:tx>
            <c:strRef>
              <c:f>Funcoes!$C$8</c:f>
              <c:strCache>
                <c:ptCount val="1"/>
                <c:pt idx="0">
                  <c:v>Social Protection</c:v>
                </c:pt>
              </c:strCache>
            </c:strRef>
          </c:tx>
          <c:dLbls>
            <c:showLegendKey val="0"/>
            <c:showVal val="1"/>
            <c:showCatName val="0"/>
            <c:showSerName val="0"/>
            <c:showPercent val="0"/>
            <c:showBubbleSize val="0"/>
            <c:showLeaderLines val="1"/>
          </c:dLbls>
          <c:cat>
            <c:strRef>
              <c:f>Funcoes!$A$9:$A$11</c:f>
              <c:strCache>
                <c:ptCount val="3"/>
                <c:pt idx="0">
                  <c:v>Federal</c:v>
                </c:pt>
                <c:pt idx="1">
                  <c:v>States</c:v>
                </c:pt>
                <c:pt idx="2">
                  <c:v>Municipalities</c:v>
                </c:pt>
              </c:strCache>
            </c:strRef>
          </c:cat>
          <c:val>
            <c:numRef>
              <c:f>Funcoes!$C$9:$C$11</c:f>
              <c:numCache>
                <c:formatCode>0.0%</c:formatCode>
                <c:ptCount val="3"/>
                <c:pt idx="0">
                  <c:v>0.79535580102015446</c:v>
                </c:pt>
                <c:pt idx="1">
                  <c:v>6.3178200637671614E-2</c:v>
                </c:pt>
                <c:pt idx="2">
                  <c:v>0.14146599834217394</c:v>
                </c:pt>
              </c:numCache>
            </c:numRef>
          </c:val>
        </c:ser>
        <c:dLbls>
          <c:showLegendKey val="0"/>
          <c:showVal val="0"/>
          <c:showCatName val="0"/>
          <c:showSerName val="0"/>
          <c:showPercent val="0"/>
          <c:showBubbleSize val="0"/>
          <c:showLeaderLines val="1"/>
        </c:dLbls>
        <c:firstSliceAng val="0"/>
      </c:pieChart>
    </c:plotArea>
    <c:legend>
      <c:legendPos val="b"/>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0.3002985851258389"/>
          <c:y val="0.2271242207664399"/>
          <c:w val="0.46937336914518341"/>
          <c:h val="0.61098684456925112"/>
        </c:manualLayout>
      </c:layout>
      <c:pieChart>
        <c:varyColors val="1"/>
        <c:ser>
          <c:idx val="0"/>
          <c:order val="0"/>
          <c:tx>
            <c:strRef>
              <c:f>Funcoes!$D$8</c:f>
              <c:strCache>
                <c:ptCount val="1"/>
                <c:pt idx="0">
                  <c:v>Health</c:v>
                </c:pt>
              </c:strCache>
            </c:strRef>
          </c:tx>
          <c:dLbls>
            <c:showLegendKey val="0"/>
            <c:showVal val="1"/>
            <c:showCatName val="0"/>
            <c:showSerName val="0"/>
            <c:showPercent val="0"/>
            <c:showBubbleSize val="0"/>
            <c:showLeaderLines val="1"/>
          </c:dLbls>
          <c:cat>
            <c:strRef>
              <c:f>Funcoes!$A$9:$A$11</c:f>
              <c:strCache>
                <c:ptCount val="3"/>
                <c:pt idx="0">
                  <c:v>Federal</c:v>
                </c:pt>
                <c:pt idx="1">
                  <c:v>States</c:v>
                </c:pt>
                <c:pt idx="2">
                  <c:v>Municipalities</c:v>
                </c:pt>
              </c:strCache>
            </c:strRef>
          </c:cat>
          <c:val>
            <c:numRef>
              <c:f>Funcoes!$D$9:$D$11</c:f>
              <c:numCache>
                <c:formatCode>0.0%</c:formatCode>
                <c:ptCount val="3"/>
                <c:pt idx="0">
                  <c:v>0.35578296579228069</c:v>
                </c:pt>
                <c:pt idx="1">
                  <c:v>0.29230081116617967</c:v>
                </c:pt>
                <c:pt idx="2">
                  <c:v>0.35191622304153947</c:v>
                </c:pt>
              </c:numCache>
            </c:numRef>
          </c:val>
        </c:ser>
        <c:dLbls>
          <c:showLegendKey val="0"/>
          <c:showVal val="0"/>
          <c:showCatName val="0"/>
          <c:showSerName val="0"/>
          <c:showPercent val="0"/>
          <c:showBubbleSize val="0"/>
          <c:showLeaderLines val="1"/>
        </c:dLbls>
        <c:firstSliceAng val="0"/>
      </c:pieChart>
    </c:plotArea>
    <c:legend>
      <c:legendPos val="b"/>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0.30272463768115943"/>
          <c:y val="0.23791021364125212"/>
          <c:w val="0.46025120772946859"/>
          <c:h val="0.60490146633641473"/>
        </c:manualLayout>
      </c:layout>
      <c:pieChart>
        <c:varyColors val="1"/>
        <c:ser>
          <c:idx val="0"/>
          <c:order val="0"/>
          <c:tx>
            <c:strRef>
              <c:f>Funcoes!$E$8</c:f>
              <c:strCache>
                <c:ptCount val="1"/>
                <c:pt idx="0">
                  <c:v>Education</c:v>
                </c:pt>
              </c:strCache>
            </c:strRef>
          </c:tx>
          <c:dLbls>
            <c:showLegendKey val="0"/>
            <c:showVal val="1"/>
            <c:showCatName val="0"/>
            <c:showSerName val="0"/>
            <c:showPercent val="0"/>
            <c:showBubbleSize val="0"/>
            <c:showLeaderLines val="1"/>
          </c:dLbls>
          <c:cat>
            <c:strRef>
              <c:f>Funcoes!$A$9:$A$11</c:f>
              <c:strCache>
                <c:ptCount val="3"/>
                <c:pt idx="0">
                  <c:v>Federal</c:v>
                </c:pt>
                <c:pt idx="1">
                  <c:v>States</c:v>
                </c:pt>
                <c:pt idx="2">
                  <c:v>Municipalities</c:v>
                </c:pt>
              </c:strCache>
            </c:strRef>
          </c:cat>
          <c:val>
            <c:numRef>
              <c:f>Funcoes!$E$9:$E$11</c:f>
              <c:numCache>
                <c:formatCode>0.0%</c:formatCode>
                <c:ptCount val="3"/>
                <c:pt idx="0">
                  <c:v>0.28037629161132566</c:v>
                </c:pt>
                <c:pt idx="1">
                  <c:v>0.36161264001012638</c:v>
                </c:pt>
                <c:pt idx="2">
                  <c:v>0.35801106837854796</c:v>
                </c:pt>
              </c:numCache>
            </c:numRef>
          </c:val>
        </c:ser>
        <c:dLbls>
          <c:showLegendKey val="0"/>
          <c:showVal val="0"/>
          <c:showCatName val="0"/>
          <c:showSerName val="0"/>
          <c:showPercent val="0"/>
          <c:showBubbleSize val="0"/>
          <c:showLeaderLines val="1"/>
        </c:dLbls>
        <c:firstSliceAng val="0"/>
      </c:pieChart>
    </c:plotArea>
    <c:legend>
      <c:legendPos val="b"/>
      <c:layout/>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069A07-BECA-4269-8361-5BB519B0D4A8}" type="doc">
      <dgm:prSet loTypeId="urn:microsoft.com/office/officeart/2005/8/layout/venn1" loCatId="relationship" qsTypeId="urn:microsoft.com/office/officeart/2005/8/quickstyle/simple1" qsCatId="simple" csTypeId="urn:microsoft.com/office/officeart/2005/8/colors/accent1_2" csCatId="accent1" phldr="1"/>
      <dgm:spPr/>
    </dgm:pt>
    <dgm:pt modelId="{FAA2F880-823C-4F65-ACB4-9440DEBD1A28}">
      <dgm:prSet phldrT="[Text]"/>
      <dgm:spPr>
        <a:solidFill>
          <a:srgbClr val="92D050">
            <a:alpha val="50000"/>
          </a:srgbClr>
        </a:solidFill>
      </dgm:spPr>
      <dgm:t>
        <a:bodyPr/>
        <a:lstStyle/>
        <a:p>
          <a:r>
            <a:rPr lang="en-US" dirty="0" smtClean="0">
              <a:solidFill>
                <a:srgbClr val="FF0000"/>
              </a:solidFill>
            </a:rPr>
            <a:t>Debt Renegotiation Law (9.496)</a:t>
          </a:r>
          <a:endParaRPr lang="en-US" dirty="0">
            <a:solidFill>
              <a:srgbClr val="FF0000"/>
            </a:solidFill>
          </a:endParaRPr>
        </a:p>
      </dgm:t>
    </dgm:pt>
    <dgm:pt modelId="{535C77D1-88AA-4261-854B-1CFA1853EA4B}" type="parTrans" cxnId="{B201AEEF-B249-4719-887D-C928DE1DDF9A}">
      <dgm:prSet/>
      <dgm:spPr/>
      <dgm:t>
        <a:bodyPr/>
        <a:lstStyle/>
        <a:p>
          <a:endParaRPr lang="en-US"/>
        </a:p>
      </dgm:t>
    </dgm:pt>
    <dgm:pt modelId="{454E9CD2-725B-4B5C-9483-8D309AE3DBA9}" type="sibTrans" cxnId="{B201AEEF-B249-4719-887D-C928DE1DDF9A}">
      <dgm:prSet/>
      <dgm:spPr/>
      <dgm:t>
        <a:bodyPr/>
        <a:lstStyle/>
        <a:p>
          <a:endParaRPr lang="en-US"/>
        </a:p>
      </dgm:t>
    </dgm:pt>
    <dgm:pt modelId="{2E13D69D-0158-4AB3-8EDA-288E5EAD100D}">
      <dgm:prSet phldrT="[Text]"/>
      <dgm:spPr>
        <a:solidFill>
          <a:srgbClr val="00B0F0">
            <a:alpha val="50000"/>
          </a:srgbClr>
        </a:solidFill>
      </dgm:spPr>
      <dgm:t>
        <a:bodyPr/>
        <a:lstStyle/>
        <a:p>
          <a:r>
            <a:rPr lang="en-US" dirty="0" smtClean="0"/>
            <a:t>Supply side constraints</a:t>
          </a:r>
        </a:p>
        <a:p>
          <a:r>
            <a:rPr lang="en-US" dirty="0" smtClean="0">
              <a:solidFill>
                <a:srgbClr val="FF0000"/>
              </a:solidFill>
            </a:rPr>
            <a:t>(CMN)</a:t>
          </a:r>
          <a:endParaRPr lang="en-US" dirty="0">
            <a:solidFill>
              <a:srgbClr val="FF0000"/>
            </a:solidFill>
          </a:endParaRPr>
        </a:p>
      </dgm:t>
    </dgm:pt>
    <dgm:pt modelId="{1A83B846-4486-435F-AD56-DAF78C749668}" type="parTrans" cxnId="{26C7FBE2-BC14-4A5A-9405-4CC79A9816AA}">
      <dgm:prSet/>
      <dgm:spPr/>
      <dgm:t>
        <a:bodyPr/>
        <a:lstStyle/>
        <a:p>
          <a:endParaRPr lang="en-US"/>
        </a:p>
      </dgm:t>
    </dgm:pt>
    <dgm:pt modelId="{D49973FB-30BB-4195-81A1-44024FEC83E6}" type="sibTrans" cxnId="{26C7FBE2-BC14-4A5A-9405-4CC79A9816AA}">
      <dgm:prSet/>
      <dgm:spPr/>
      <dgm:t>
        <a:bodyPr/>
        <a:lstStyle/>
        <a:p>
          <a:endParaRPr lang="en-US"/>
        </a:p>
      </dgm:t>
    </dgm:pt>
    <dgm:pt modelId="{258E71B7-5CF4-4383-87CF-40AC7A39B98E}">
      <dgm:prSet phldrT="[Text]"/>
      <dgm:spPr>
        <a:solidFill>
          <a:srgbClr val="F78077">
            <a:alpha val="49804"/>
          </a:srgbClr>
        </a:solidFill>
      </dgm:spPr>
      <dgm:t>
        <a:bodyPr/>
        <a:lstStyle/>
        <a:p>
          <a:r>
            <a:rPr lang="en-US" dirty="0" smtClean="0">
              <a:solidFill>
                <a:srgbClr val="FF0000"/>
              </a:solidFill>
            </a:rPr>
            <a:t>FRL</a:t>
          </a:r>
          <a:endParaRPr lang="en-US" dirty="0">
            <a:solidFill>
              <a:srgbClr val="FF0000"/>
            </a:solidFill>
          </a:endParaRPr>
        </a:p>
      </dgm:t>
    </dgm:pt>
    <dgm:pt modelId="{47D20197-0506-45CE-A933-3996FC440615}" type="parTrans" cxnId="{DE6AB61A-A685-4B31-9031-03137B5B707F}">
      <dgm:prSet/>
      <dgm:spPr/>
      <dgm:t>
        <a:bodyPr/>
        <a:lstStyle/>
        <a:p>
          <a:endParaRPr lang="en-US"/>
        </a:p>
      </dgm:t>
    </dgm:pt>
    <dgm:pt modelId="{1985A2BE-1C24-45B5-987F-F0934885DA1E}" type="sibTrans" cxnId="{DE6AB61A-A685-4B31-9031-03137B5B707F}">
      <dgm:prSet/>
      <dgm:spPr/>
      <dgm:t>
        <a:bodyPr/>
        <a:lstStyle/>
        <a:p>
          <a:endParaRPr lang="en-US"/>
        </a:p>
      </dgm:t>
    </dgm:pt>
    <dgm:pt modelId="{C7B84CF3-7D3A-4D29-95C2-48D516E28908}" type="pres">
      <dgm:prSet presAssocID="{51069A07-BECA-4269-8361-5BB519B0D4A8}" presName="compositeShape" presStyleCnt="0">
        <dgm:presLayoutVars>
          <dgm:chMax val="7"/>
          <dgm:dir/>
          <dgm:resizeHandles val="exact"/>
        </dgm:presLayoutVars>
      </dgm:prSet>
      <dgm:spPr/>
    </dgm:pt>
    <dgm:pt modelId="{EDE5FB05-2621-4CC9-A629-2A6B96ED58F8}" type="pres">
      <dgm:prSet presAssocID="{FAA2F880-823C-4F65-ACB4-9440DEBD1A28}" presName="circ1" presStyleLbl="vennNode1" presStyleIdx="0" presStyleCnt="3" custScaleY="81674"/>
      <dgm:spPr/>
      <dgm:t>
        <a:bodyPr/>
        <a:lstStyle/>
        <a:p>
          <a:endParaRPr lang="en-US"/>
        </a:p>
      </dgm:t>
    </dgm:pt>
    <dgm:pt modelId="{5AC0C21A-4477-40EA-9BC8-097D608F9637}" type="pres">
      <dgm:prSet presAssocID="{FAA2F880-823C-4F65-ACB4-9440DEBD1A28}" presName="circ1Tx" presStyleLbl="revTx" presStyleIdx="0" presStyleCnt="0">
        <dgm:presLayoutVars>
          <dgm:chMax val="0"/>
          <dgm:chPref val="0"/>
          <dgm:bulletEnabled val="1"/>
        </dgm:presLayoutVars>
      </dgm:prSet>
      <dgm:spPr/>
      <dgm:t>
        <a:bodyPr/>
        <a:lstStyle/>
        <a:p>
          <a:endParaRPr lang="en-US"/>
        </a:p>
      </dgm:t>
    </dgm:pt>
    <dgm:pt modelId="{33158F7F-673B-4C25-BC36-92C6A8E4E55F}" type="pres">
      <dgm:prSet presAssocID="{2E13D69D-0158-4AB3-8EDA-288E5EAD100D}" presName="circ2" presStyleLbl="vennNode1" presStyleIdx="1" presStyleCnt="3" custLinFactNeighborX="-6177" custLinFactNeighborY="-6665"/>
      <dgm:spPr/>
      <dgm:t>
        <a:bodyPr/>
        <a:lstStyle/>
        <a:p>
          <a:endParaRPr lang="en-US"/>
        </a:p>
      </dgm:t>
    </dgm:pt>
    <dgm:pt modelId="{CD3B71C8-EE53-4626-96D7-D7DB2A688EF9}" type="pres">
      <dgm:prSet presAssocID="{2E13D69D-0158-4AB3-8EDA-288E5EAD100D}" presName="circ2Tx" presStyleLbl="revTx" presStyleIdx="0" presStyleCnt="0">
        <dgm:presLayoutVars>
          <dgm:chMax val="0"/>
          <dgm:chPref val="0"/>
          <dgm:bulletEnabled val="1"/>
        </dgm:presLayoutVars>
      </dgm:prSet>
      <dgm:spPr/>
      <dgm:t>
        <a:bodyPr/>
        <a:lstStyle/>
        <a:p>
          <a:endParaRPr lang="en-US"/>
        </a:p>
      </dgm:t>
    </dgm:pt>
    <dgm:pt modelId="{E42C021E-51F1-41B9-B2EB-E7D69732ABF5}" type="pres">
      <dgm:prSet presAssocID="{258E71B7-5CF4-4383-87CF-40AC7A39B98E}" presName="circ3" presStyleLbl="vennNode1" presStyleIdx="2" presStyleCnt="3" custScaleX="135480" custScaleY="133761" custLinFactNeighborX="-3258" custLinFactNeighborY="-1009"/>
      <dgm:spPr/>
      <dgm:t>
        <a:bodyPr/>
        <a:lstStyle/>
        <a:p>
          <a:endParaRPr lang="en-US"/>
        </a:p>
      </dgm:t>
    </dgm:pt>
    <dgm:pt modelId="{5328D08A-9B77-46AC-9E05-4E5E538D17E0}" type="pres">
      <dgm:prSet presAssocID="{258E71B7-5CF4-4383-87CF-40AC7A39B98E}" presName="circ3Tx" presStyleLbl="revTx" presStyleIdx="0" presStyleCnt="0">
        <dgm:presLayoutVars>
          <dgm:chMax val="0"/>
          <dgm:chPref val="0"/>
          <dgm:bulletEnabled val="1"/>
        </dgm:presLayoutVars>
      </dgm:prSet>
      <dgm:spPr/>
      <dgm:t>
        <a:bodyPr/>
        <a:lstStyle/>
        <a:p>
          <a:endParaRPr lang="en-US"/>
        </a:p>
      </dgm:t>
    </dgm:pt>
  </dgm:ptLst>
  <dgm:cxnLst>
    <dgm:cxn modelId="{DE6AB61A-A685-4B31-9031-03137B5B707F}" srcId="{51069A07-BECA-4269-8361-5BB519B0D4A8}" destId="{258E71B7-5CF4-4383-87CF-40AC7A39B98E}" srcOrd="2" destOrd="0" parTransId="{47D20197-0506-45CE-A933-3996FC440615}" sibTransId="{1985A2BE-1C24-45B5-987F-F0934885DA1E}"/>
    <dgm:cxn modelId="{CD93E440-AC1F-4707-B114-8F4A582A532F}" type="presOf" srcId="{FAA2F880-823C-4F65-ACB4-9440DEBD1A28}" destId="{5AC0C21A-4477-40EA-9BC8-097D608F9637}" srcOrd="1" destOrd="0" presId="urn:microsoft.com/office/officeart/2005/8/layout/venn1"/>
    <dgm:cxn modelId="{1D3B1B8F-332E-43DD-9859-2F8A44DDD105}" type="presOf" srcId="{51069A07-BECA-4269-8361-5BB519B0D4A8}" destId="{C7B84CF3-7D3A-4D29-95C2-48D516E28908}" srcOrd="0" destOrd="0" presId="urn:microsoft.com/office/officeart/2005/8/layout/venn1"/>
    <dgm:cxn modelId="{26C7FBE2-BC14-4A5A-9405-4CC79A9816AA}" srcId="{51069A07-BECA-4269-8361-5BB519B0D4A8}" destId="{2E13D69D-0158-4AB3-8EDA-288E5EAD100D}" srcOrd="1" destOrd="0" parTransId="{1A83B846-4486-435F-AD56-DAF78C749668}" sibTransId="{D49973FB-30BB-4195-81A1-44024FEC83E6}"/>
    <dgm:cxn modelId="{752CE8FB-A04C-474C-A792-58F59089EFF6}" type="presOf" srcId="{258E71B7-5CF4-4383-87CF-40AC7A39B98E}" destId="{5328D08A-9B77-46AC-9E05-4E5E538D17E0}" srcOrd="1" destOrd="0" presId="urn:microsoft.com/office/officeart/2005/8/layout/venn1"/>
    <dgm:cxn modelId="{47912B50-D6C5-460B-BCC7-30459B5F58DC}" type="presOf" srcId="{258E71B7-5CF4-4383-87CF-40AC7A39B98E}" destId="{E42C021E-51F1-41B9-B2EB-E7D69732ABF5}" srcOrd="0" destOrd="0" presId="urn:microsoft.com/office/officeart/2005/8/layout/venn1"/>
    <dgm:cxn modelId="{686521D6-15B5-4470-84C7-FE0ABAC26675}" type="presOf" srcId="{2E13D69D-0158-4AB3-8EDA-288E5EAD100D}" destId="{33158F7F-673B-4C25-BC36-92C6A8E4E55F}" srcOrd="0" destOrd="0" presId="urn:microsoft.com/office/officeart/2005/8/layout/venn1"/>
    <dgm:cxn modelId="{9B613507-0728-438A-A922-FA593BBAC9D7}" type="presOf" srcId="{FAA2F880-823C-4F65-ACB4-9440DEBD1A28}" destId="{EDE5FB05-2621-4CC9-A629-2A6B96ED58F8}" srcOrd="0" destOrd="0" presId="urn:microsoft.com/office/officeart/2005/8/layout/venn1"/>
    <dgm:cxn modelId="{1798B15E-9D72-476F-B197-7E93938B0AD0}" type="presOf" srcId="{2E13D69D-0158-4AB3-8EDA-288E5EAD100D}" destId="{CD3B71C8-EE53-4626-96D7-D7DB2A688EF9}" srcOrd="1" destOrd="0" presId="urn:microsoft.com/office/officeart/2005/8/layout/venn1"/>
    <dgm:cxn modelId="{B201AEEF-B249-4719-887D-C928DE1DDF9A}" srcId="{51069A07-BECA-4269-8361-5BB519B0D4A8}" destId="{FAA2F880-823C-4F65-ACB4-9440DEBD1A28}" srcOrd="0" destOrd="0" parTransId="{535C77D1-88AA-4261-854B-1CFA1853EA4B}" sibTransId="{454E9CD2-725B-4B5C-9483-8D309AE3DBA9}"/>
    <dgm:cxn modelId="{181A9CB6-C077-48BB-9567-425F4CFBA983}" type="presParOf" srcId="{C7B84CF3-7D3A-4D29-95C2-48D516E28908}" destId="{EDE5FB05-2621-4CC9-A629-2A6B96ED58F8}" srcOrd="0" destOrd="0" presId="urn:microsoft.com/office/officeart/2005/8/layout/venn1"/>
    <dgm:cxn modelId="{7C86B044-BEDF-4E64-8B05-6DF37FDC9157}" type="presParOf" srcId="{C7B84CF3-7D3A-4D29-95C2-48D516E28908}" destId="{5AC0C21A-4477-40EA-9BC8-097D608F9637}" srcOrd="1" destOrd="0" presId="urn:microsoft.com/office/officeart/2005/8/layout/venn1"/>
    <dgm:cxn modelId="{01C63BB9-51D1-45E7-9074-9F86B7F440C6}" type="presParOf" srcId="{C7B84CF3-7D3A-4D29-95C2-48D516E28908}" destId="{33158F7F-673B-4C25-BC36-92C6A8E4E55F}" srcOrd="2" destOrd="0" presId="urn:microsoft.com/office/officeart/2005/8/layout/venn1"/>
    <dgm:cxn modelId="{7B2BB5A8-273C-448D-9105-E869EFD3E6F2}" type="presParOf" srcId="{C7B84CF3-7D3A-4D29-95C2-48D516E28908}" destId="{CD3B71C8-EE53-4626-96D7-D7DB2A688EF9}" srcOrd="3" destOrd="0" presId="urn:microsoft.com/office/officeart/2005/8/layout/venn1"/>
    <dgm:cxn modelId="{144BDCAD-9DB4-402A-A874-6F9AA5B771B1}" type="presParOf" srcId="{C7B84CF3-7D3A-4D29-95C2-48D516E28908}" destId="{E42C021E-51F1-41B9-B2EB-E7D69732ABF5}" srcOrd="4" destOrd="0" presId="urn:microsoft.com/office/officeart/2005/8/layout/venn1"/>
    <dgm:cxn modelId="{D26A5A0B-1861-40B8-BE8C-D0009FBEF6D7}" type="presParOf" srcId="{C7B84CF3-7D3A-4D29-95C2-48D516E28908}" destId="{5328D08A-9B77-46AC-9E05-4E5E538D17E0}"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E5FB05-2621-4CC9-A629-2A6B96ED58F8}">
      <dsp:nvSpPr>
        <dsp:cNvPr id="0" name=""/>
        <dsp:cNvSpPr/>
      </dsp:nvSpPr>
      <dsp:spPr>
        <a:xfrm>
          <a:off x="2997882" y="-48212"/>
          <a:ext cx="2715577" cy="2217921"/>
        </a:xfrm>
        <a:prstGeom prst="ellipse">
          <a:avLst/>
        </a:prstGeom>
        <a:solidFill>
          <a:srgbClr val="92D050">
            <a:alpha val="50000"/>
          </a:srgb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US" sz="2600" kern="1200" dirty="0" smtClean="0">
              <a:solidFill>
                <a:srgbClr val="FF0000"/>
              </a:solidFill>
            </a:rPr>
            <a:t>Debt Renegotiation Law (9.496)</a:t>
          </a:r>
          <a:endParaRPr lang="en-US" sz="2600" kern="1200" dirty="0">
            <a:solidFill>
              <a:srgbClr val="FF0000"/>
            </a:solidFill>
          </a:endParaRPr>
        </a:p>
      </dsp:txBody>
      <dsp:txXfrm>
        <a:off x="3359959" y="339923"/>
        <a:ext cx="1991423" cy="998064"/>
      </dsp:txXfrm>
    </dsp:sp>
    <dsp:sp modelId="{33158F7F-673B-4C25-BC36-92C6A8E4E55F}">
      <dsp:nvSpPr>
        <dsp:cNvPr id="0" name=""/>
        <dsp:cNvSpPr/>
      </dsp:nvSpPr>
      <dsp:spPr>
        <a:xfrm>
          <a:off x="3810012" y="1219201"/>
          <a:ext cx="2715577" cy="2715577"/>
        </a:xfrm>
        <a:prstGeom prst="ellipse">
          <a:avLst/>
        </a:prstGeom>
        <a:solidFill>
          <a:srgbClr val="00B0F0">
            <a:alpha val="50000"/>
          </a:srgb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US" sz="2600" kern="1200" dirty="0" smtClean="0"/>
            <a:t>Supply side constraints</a:t>
          </a:r>
        </a:p>
        <a:p>
          <a:pPr lvl="0" algn="ctr" defTabSz="1155700">
            <a:lnSpc>
              <a:spcPct val="90000"/>
            </a:lnSpc>
            <a:spcBef>
              <a:spcPct val="0"/>
            </a:spcBef>
            <a:spcAft>
              <a:spcPct val="35000"/>
            </a:spcAft>
          </a:pPr>
          <a:r>
            <a:rPr lang="en-US" sz="2600" kern="1200" dirty="0" smtClean="0">
              <a:solidFill>
                <a:srgbClr val="FF0000"/>
              </a:solidFill>
            </a:rPr>
            <a:t>(CMN)</a:t>
          </a:r>
          <a:endParaRPr lang="en-US" sz="2600" kern="1200" dirty="0">
            <a:solidFill>
              <a:srgbClr val="FF0000"/>
            </a:solidFill>
          </a:endParaRPr>
        </a:p>
      </dsp:txBody>
      <dsp:txXfrm>
        <a:off x="4640526" y="1920725"/>
        <a:ext cx="1629346" cy="1493567"/>
      </dsp:txXfrm>
    </dsp:sp>
    <dsp:sp modelId="{E42C021E-51F1-41B9-B2EB-E7D69732ABF5}">
      <dsp:nvSpPr>
        <dsp:cNvPr id="0" name=""/>
        <dsp:cNvSpPr/>
      </dsp:nvSpPr>
      <dsp:spPr>
        <a:xfrm>
          <a:off x="1447794" y="914391"/>
          <a:ext cx="3679064" cy="3632384"/>
        </a:xfrm>
        <a:prstGeom prst="ellipse">
          <a:avLst/>
        </a:prstGeom>
        <a:solidFill>
          <a:srgbClr val="F78077">
            <a:alpha val="49804"/>
          </a:srgb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US" sz="2600" kern="1200" dirty="0" smtClean="0">
              <a:solidFill>
                <a:srgbClr val="FF0000"/>
              </a:solidFill>
            </a:rPr>
            <a:t>FRL</a:t>
          </a:r>
          <a:endParaRPr lang="en-US" sz="2600" kern="1200" dirty="0">
            <a:solidFill>
              <a:srgbClr val="FF0000"/>
            </a:solidFill>
          </a:endParaRPr>
        </a:p>
      </dsp:txBody>
      <dsp:txXfrm>
        <a:off x="1794240" y="1852757"/>
        <a:ext cx="2207438" cy="199781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1440" tIns="45720" rIns="91440" bIns="45720" rtlCol="0"/>
          <a:lstStyle>
            <a:lvl1pPr algn="r">
              <a:defRPr sz="1200"/>
            </a:lvl1pPr>
          </a:lstStyle>
          <a:p>
            <a:fld id="{E64470ED-0A9D-42A8-B792-17B9B9905C7A}" type="datetimeFigureOut">
              <a:rPr lang="en-US" smtClean="0"/>
              <a:t>4/23/2014</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8563"/>
            <a:ext cx="3027363"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lIns="91440" tIns="45720" rIns="91440" bIns="45720" rtlCol="0" anchor="b"/>
          <a:lstStyle>
            <a:lvl1pPr algn="r">
              <a:defRPr sz="1200"/>
            </a:lvl1pPr>
          </a:lstStyle>
          <a:p>
            <a:fld id="{00EE4577-F99A-4785-9DD3-139408D360BF}" type="slidenum">
              <a:rPr lang="en-US" smtClean="0"/>
              <a:t>‹#›</a:t>
            </a:fld>
            <a:endParaRPr lang="en-US"/>
          </a:p>
        </p:txBody>
      </p:sp>
    </p:spTree>
    <p:extLst>
      <p:ext uri="{BB962C8B-B14F-4D97-AF65-F5344CB8AC3E}">
        <p14:creationId xmlns:p14="http://schemas.microsoft.com/office/powerpoint/2010/main" val="1711117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4808D5A-6183-4E4E-B560-D3DD7DACA057}" type="datetimeFigureOut">
              <a:rPr lang="es-AR" smtClean="0"/>
              <a:t>23/04/2014</a:t>
            </a:fld>
            <a:endParaRPr lang="es-A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s-A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52D1251-A5A8-45E0-B8CD-35E153464755}" type="slidenum">
              <a:rPr lang="es-AR" smtClean="0"/>
              <a:t>‹#›</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808D5A-6183-4E4E-B560-D3DD7DACA057}" type="datetimeFigureOut">
              <a:rPr lang="es-AR" smtClean="0"/>
              <a:t>23/04/2014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652D1251-A5A8-45E0-B8CD-35E153464755}" type="slidenum">
              <a:rPr lang="es-AR" smtClean="0"/>
              <a:t>‹#›</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A4808D5A-6183-4E4E-B560-D3DD7DACA057}" type="datetimeFigureOut">
              <a:rPr lang="es-AR" smtClean="0"/>
              <a:t>23/04/2014</a:t>
            </a:fld>
            <a:endParaRPr lang="es-AR"/>
          </a:p>
        </p:txBody>
      </p:sp>
      <p:sp>
        <p:nvSpPr>
          <p:cNvPr id="5" name="Footer Placeholder 4"/>
          <p:cNvSpPr>
            <a:spLocks noGrp="1"/>
          </p:cNvSpPr>
          <p:nvPr>
            <p:ph type="ftr" sz="quarter" idx="11"/>
          </p:nvPr>
        </p:nvSpPr>
        <p:spPr>
          <a:xfrm>
            <a:off x="457201" y="6248207"/>
            <a:ext cx="5573483" cy="365125"/>
          </a:xfrm>
        </p:spPr>
        <p:txBody>
          <a:bodyPr/>
          <a:lstStyle/>
          <a:p>
            <a:endParaRPr lang="es-A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652D1251-A5A8-45E0-B8CD-35E153464755}" type="slidenum">
              <a:rPr lang="es-AR" smtClean="0"/>
              <a:t>‹#›</a:t>
            </a:fld>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4808D5A-6183-4E4E-B560-D3DD7DACA057}" type="datetimeFigureOut">
              <a:rPr lang="es-AR" smtClean="0"/>
              <a:t>23/04/2014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52D1251-A5A8-45E0-B8CD-35E153464755}" type="slidenum">
              <a:rPr lang="es-AR" smtClean="0"/>
              <a:t>‹#›</a:t>
            </a:fld>
            <a:endParaRPr lang="es-A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4808D5A-6183-4E4E-B560-D3DD7DACA057}" type="datetimeFigureOut">
              <a:rPr lang="es-AR" smtClean="0"/>
              <a:t>23/04/2014</a:t>
            </a:fld>
            <a:endParaRPr lang="es-A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52D1251-A5A8-45E0-B8CD-35E153464755}" type="slidenum">
              <a:rPr lang="es-AR" smtClean="0"/>
              <a:t>‹#›</a:t>
            </a:fld>
            <a:endParaRPr lang="es-AR"/>
          </a:p>
        </p:txBody>
      </p:sp>
      <p:sp>
        <p:nvSpPr>
          <p:cNvPr id="14" name="Footer Placeholder 13"/>
          <p:cNvSpPr>
            <a:spLocks noGrp="1"/>
          </p:cNvSpPr>
          <p:nvPr>
            <p:ph type="ftr" sz="quarter" idx="12"/>
          </p:nvPr>
        </p:nvSpPr>
        <p:spPr/>
        <p:txBody>
          <a:bodyPr/>
          <a:lstStyle/>
          <a:p>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A4808D5A-6183-4E4E-B560-D3DD7DACA057}" type="datetimeFigureOut">
              <a:rPr lang="es-AR" smtClean="0"/>
              <a:t>23/04/2014</a:t>
            </a:fld>
            <a:endParaRPr lang="es-AR"/>
          </a:p>
        </p:txBody>
      </p:sp>
      <p:sp>
        <p:nvSpPr>
          <p:cNvPr id="10" name="Slide Number Placeholder 9"/>
          <p:cNvSpPr>
            <a:spLocks noGrp="1"/>
          </p:cNvSpPr>
          <p:nvPr>
            <p:ph type="sldNum" sz="quarter" idx="16"/>
          </p:nvPr>
        </p:nvSpPr>
        <p:spPr/>
        <p:txBody>
          <a:bodyPr rtlCol="0"/>
          <a:lstStyle/>
          <a:p>
            <a:fld id="{652D1251-A5A8-45E0-B8CD-35E153464755}" type="slidenum">
              <a:rPr lang="es-AR" smtClean="0"/>
              <a:t>‹#›</a:t>
            </a:fld>
            <a:endParaRPr lang="es-AR"/>
          </a:p>
        </p:txBody>
      </p:sp>
      <p:sp>
        <p:nvSpPr>
          <p:cNvPr id="12" name="Footer Placeholder 11"/>
          <p:cNvSpPr>
            <a:spLocks noGrp="1"/>
          </p:cNvSpPr>
          <p:nvPr>
            <p:ph type="ftr" sz="quarter" idx="17"/>
          </p:nvPr>
        </p:nvSpPr>
        <p:spPr/>
        <p:txBody>
          <a:bodyPr rtlCol="0"/>
          <a:lstStyle/>
          <a:p>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A4808D5A-6183-4E4E-B560-D3DD7DACA057}" type="datetimeFigureOut">
              <a:rPr lang="es-AR" smtClean="0"/>
              <a:t>23/04/2014</a:t>
            </a:fld>
            <a:endParaRPr lang="es-AR"/>
          </a:p>
        </p:txBody>
      </p:sp>
      <p:sp>
        <p:nvSpPr>
          <p:cNvPr id="12" name="Slide Number Placeholder 11"/>
          <p:cNvSpPr>
            <a:spLocks noGrp="1"/>
          </p:cNvSpPr>
          <p:nvPr>
            <p:ph type="sldNum" sz="quarter" idx="16"/>
          </p:nvPr>
        </p:nvSpPr>
        <p:spPr/>
        <p:txBody>
          <a:bodyPr rtlCol="0"/>
          <a:lstStyle/>
          <a:p>
            <a:fld id="{652D1251-A5A8-45E0-B8CD-35E153464755}" type="slidenum">
              <a:rPr lang="es-AR" smtClean="0"/>
              <a:t>‹#›</a:t>
            </a:fld>
            <a:endParaRPr lang="es-AR"/>
          </a:p>
        </p:txBody>
      </p:sp>
      <p:sp>
        <p:nvSpPr>
          <p:cNvPr id="14" name="Footer Placeholder 13"/>
          <p:cNvSpPr>
            <a:spLocks noGrp="1"/>
          </p:cNvSpPr>
          <p:nvPr>
            <p:ph type="ftr" sz="quarter" idx="17"/>
          </p:nvPr>
        </p:nvSpPr>
        <p:spPr/>
        <p:txBody>
          <a:bodyPr rtlCol="0"/>
          <a:lstStyle/>
          <a:p>
            <a:endParaRPr lang="es-A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4808D5A-6183-4E4E-B560-D3DD7DACA057}" type="datetimeFigureOut">
              <a:rPr lang="es-AR" smtClean="0"/>
              <a:t>23/04/2014</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52D1251-A5A8-45E0-B8CD-35E153464755}" type="slidenum">
              <a:rPr lang="es-AR" smtClean="0"/>
              <a:t>‹#›</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08D5A-6183-4E4E-B560-D3DD7DACA057}" type="datetimeFigureOut">
              <a:rPr lang="es-AR" smtClean="0"/>
              <a:t>23/04/2014</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52D1251-A5A8-45E0-B8CD-35E153464755}" type="slidenum">
              <a:rPr lang="es-AR" smtClean="0"/>
              <a:t>‹#›</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4808D5A-6183-4E4E-B560-D3DD7DACA057}" type="datetimeFigureOut">
              <a:rPr lang="es-AR" smtClean="0"/>
              <a:t>23/04/2014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52D1251-A5A8-45E0-B8CD-35E153464755}" type="slidenum">
              <a:rPr lang="es-AR" smtClean="0"/>
              <a:t>‹#›</a:t>
            </a:fld>
            <a:endParaRPr lang="es-A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A4808D5A-6183-4E4E-B560-D3DD7DACA057}" type="datetimeFigureOut">
              <a:rPr lang="es-AR" smtClean="0"/>
              <a:t>23/04/2014</a:t>
            </a:fld>
            <a:endParaRPr lang="es-A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52D1251-A5A8-45E0-B8CD-35E153464755}" type="slidenum">
              <a:rPr lang="es-AR" smtClean="0"/>
              <a:t>‹#›</a:t>
            </a:fld>
            <a:endParaRPr lang="es-AR"/>
          </a:p>
        </p:txBody>
      </p:sp>
      <p:sp>
        <p:nvSpPr>
          <p:cNvPr id="14" name="Footer Placeholder 13"/>
          <p:cNvSpPr>
            <a:spLocks noGrp="1"/>
          </p:cNvSpPr>
          <p:nvPr>
            <p:ph type="ftr" sz="quarter" idx="12"/>
          </p:nvPr>
        </p:nvSpPr>
        <p:spPr>
          <a:xfrm>
            <a:off x="1600200" y="6248206"/>
            <a:ext cx="4572000" cy="365125"/>
          </a:xfrm>
        </p:spPr>
        <p:txBody>
          <a:bodyPr rtlCol="0"/>
          <a:lstStyle/>
          <a:p>
            <a:endParaRPr lang="es-A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4808D5A-6183-4E4E-B560-D3DD7DACA057}" type="datetimeFigureOut">
              <a:rPr lang="es-AR" smtClean="0"/>
              <a:t>23/04/2014</a:t>
            </a:fld>
            <a:endParaRPr lang="es-A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s-A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52D1251-A5A8-45E0-B8CD-35E153464755}" type="slidenum">
              <a:rPr lang="es-AR" smtClean="0"/>
              <a:t>‹#›</a:t>
            </a:fld>
            <a:endParaRPr lang="es-A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800" b="1" cap="none" dirty="0" smtClean="0"/>
              <a:t>Subnational Fiscal Rules and Debt Control in Brazil</a:t>
            </a:r>
            <a:br>
              <a:rPr lang="en-US" sz="2800" b="1" cap="none" dirty="0" smtClean="0"/>
            </a:br>
            <a:r>
              <a:rPr lang="en-US" sz="2800" cap="none" dirty="0" smtClean="0"/>
              <a:t>Islamabad, April 24</a:t>
            </a:r>
            <a:r>
              <a:rPr lang="en-US" sz="2800" cap="none" baseline="30000" dirty="0" smtClean="0"/>
              <a:t>th</a:t>
            </a:r>
            <a:r>
              <a:rPr lang="en-US" sz="2800" cap="none" dirty="0" smtClean="0"/>
              <a:t>, 2014</a:t>
            </a:r>
            <a:endParaRPr lang="es-AR" sz="2800" cap="none" dirty="0"/>
          </a:p>
        </p:txBody>
      </p:sp>
      <p:sp>
        <p:nvSpPr>
          <p:cNvPr id="3" name="Subtitle 2"/>
          <p:cNvSpPr>
            <a:spLocks noGrp="1"/>
          </p:cNvSpPr>
          <p:nvPr>
            <p:ph type="subTitle" idx="1"/>
          </p:nvPr>
        </p:nvSpPr>
        <p:spPr/>
        <p:txBody>
          <a:bodyPr>
            <a:normAutofit fontScale="77500" lnSpcReduction="20000"/>
          </a:bodyPr>
          <a:lstStyle/>
          <a:p>
            <a:r>
              <a:rPr lang="en-US" dirty="0" smtClean="0"/>
              <a:t>Rafael </a:t>
            </a:r>
            <a:r>
              <a:rPr lang="en-US" dirty="0" err="1" smtClean="0"/>
              <a:t>Barroso</a:t>
            </a:r>
            <a:endParaRPr lang="en-US" dirty="0" smtClean="0"/>
          </a:p>
          <a:p>
            <a:r>
              <a:rPr lang="en-US" dirty="0" smtClean="0"/>
              <a:t>Economist, World Bank</a:t>
            </a:r>
            <a:endParaRPr lang="es-A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228600"/>
            <a:ext cx="2998787"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9710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ctr">
            <a:noAutofit/>
          </a:bodyPr>
          <a:lstStyle/>
          <a:p>
            <a:r>
              <a:rPr lang="en-US" sz="3600" dirty="0" smtClean="0">
                <a:solidFill>
                  <a:schemeClr val="bg2"/>
                </a:solidFill>
              </a:rPr>
              <a:t>3</a:t>
            </a:r>
            <a:r>
              <a:rPr lang="en-US" sz="3600" baseline="30000" dirty="0" smtClean="0">
                <a:solidFill>
                  <a:schemeClr val="bg2"/>
                </a:solidFill>
              </a:rPr>
              <a:t>rd</a:t>
            </a:r>
            <a:r>
              <a:rPr lang="en-US" sz="3600" dirty="0" smtClean="0">
                <a:solidFill>
                  <a:schemeClr val="bg2"/>
                </a:solidFill>
              </a:rPr>
              <a:t> Subnational Bail-Out (1997)</a:t>
            </a:r>
            <a:endParaRPr lang="en-US" sz="3600" dirty="0">
              <a:solidFill>
                <a:schemeClr val="bg2"/>
              </a:solidFill>
            </a:endParaRPr>
          </a:p>
        </p:txBody>
      </p:sp>
      <p:sp>
        <p:nvSpPr>
          <p:cNvPr id="12" name="Content Placeholder 2"/>
          <p:cNvSpPr>
            <a:spLocks noGrp="1"/>
          </p:cNvSpPr>
          <p:nvPr>
            <p:ph sz="quarter" idx="1"/>
          </p:nvPr>
        </p:nvSpPr>
        <p:spPr>
          <a:xfrm>
            <a:off x="152400" y="1600200"/>
            <a:ext cx="8851900" cy="4648200"/>
          </a:xfrm>
        </p:spPr>
        <p:txBody>
          <a:bodyPr>
            <a:noAutofit/>
          </a:bodyPr>
          <a:lstStyle/>
          <a:p>
            <a:pPr marL="320040" lvl="1" indent="-320040">
              <a:spcBef>
                <a:spcPts val="700"/>
              </a:spcBef>
              <a:buClr>
                <a:schemeClr val="accent2"/>
              </a:buClr>
              <a:buSzPct val="60000"/>
              <a:buFont typeface="Wingdings"/>
              <a:buChar char=""/>
            </a:pPr>
            <a:r>
              <a:rPr lang="en-US" sz="2800" dirty="0" smtClean="0">
                <a:solidFill>
                  <a:schemeClr val="bg2"/>
                </a:solidFill>
              </a:rPr>
              <a:t>Final maturity: up to 30 years;</a:t>
            </a:r>
          </a:p>
          <a:p>
            <a:pPr marL="320040" lvl="1" indent="-320040">
              <a:spcBef>
                <a:spcPts val="700"/>
              </a:spcBef>
              <a:buClr>
                <a:schemeClr val="accent2"/>
              </a:buClr>
              <a:buSzPct val="60000"/>
              <a:buFont typeface="Wingdings"/>
              <a:buChar char=""/>
            </a:pPr>
            <a:r>
              <a:rPr lang="en-US" sz="2800" dirty="0" smtClean="0">
                <a:solidFill>
                  <a:schemeClr val="bg2"/>
                </a:solidFill>
              </a:rPr>
              <a:t>Interest rates: 6%, 7,5% or 9% + IGP-DI</a:t>
            </a:r>
          </a:p>
          <a:p>
            <a:pPr marL="320040" lvl="1" indent="-320040">
              <a:spcBef>
                <a:spcPts val="700"/>
              </a:spcBef>
              <a:buClr>
                <a:schemeClr val="accent2"/>
              </a:buClr>
              <a:buSzPct val="60000"/>
              <a:buFont typeface="Wingdings"/>
              <a:buChar char=""/>
            </a:pPr>
            <a:r>
              <a:rPr lang="en-US" sz="2800" dirty="0" smtClean="0">
                <a:solidFill>
                  <a:schemeClr val="bg2"/>
                </a:solidFill>
              </a:rPr>
              <a:t>Debt service cap: 13% to 15% of Net Real Revenue.</a:t>
            </a:r>
          </a:p>
          <a:p>
            <a:pPr marL="320040" lvl="1" indent="-320040">
              <a:spcBef>
                <a:spcPts val="700"/>
              </a:spcBef>
              <a:buClr>
                <a:schemeClr val="accent2"/>
              </a:buClr>
              <a:buSzPct val="60000"/>
              <a:buFont typeface="Wingdings"/>
              <a:buChar char=""/>
            </a:pPr>
            <a:r>
              <a:rPr lang="en-US" sz="2800" dirty="0" smtClean="0">
                <a:solidFill>
                  <a:schemeClr val="bg2"/>
                </a:solidFill>
              </a:rPr>
              <a:t>Value: USD74,2 billions (Dec-98 prices)</a:t>
            </a:r>
          </a:p>
          <a:p>
            <a:pPr marL="320040" lvl="1" indent="-320040">
              <a:spcBef>
                <a:spcPts val="700"/>
              </a:spcBef>
              <a:buClr>
                <a:schemeClr val="accent2"/>
              </a:buClr>
              <a:buSzPct val="60000"/>
              <a:buFont typeface="Wingdings"/>
              <a:buChar char=""/>
            </a:pPr>
            <a:r>
              <a:rPr lang="en-US" sz="2800" dirty="0" smtClean="0">
                <a:solidFill>
                  <a:schemeClr val="bg2"/>
                </a:solidFill>
              </a:rPr>
              <a:t>Initial Subsidy: difference between  the interest rate in the original contracts and the refinancing rate from the cut-off date to the contract signing date.</a:t>
            </a:r>
          </a:p>
          <a:p>
            <a:pPr marL="320040" lvl="1" indent="-320040">
              <a:spcBef>
                <a:spcPts val="700"/>
              </a:spcBef>
              <a:buClr>
                <a:schemeClr val="accent2"/>
              </a:buClr>
              <a:buSzPct val="60000"/>
              <a:buFont typeface="Wingdings"/>
              <a:buChar char=""/>
            </a:pPr>
            <a:r>
              <a:rPr lang="en-US" sz="2800" dirty="0" smtClean="0">
                <a:solidFill>
                  <a:schemeClr val="bg2"/>
                </a:solidFill>
              </a:rPr>
              <a:t>Subsidy: difference between the interest rate charged to SNG and the rate paid by the Federal Government on the bonds issued to refinance the SNG debt.</a:t>
            </a:r>
            <a:endParaRPr lang="en-US" sz="2800" dirty="0">
              <a:solidFill>
                <a:schemeClr val="bg2"/>
              </a:solidFill>
            </a:endParaRPr>
          </a:p>
        </p:txBody>
      </p:sp>
    </p:spTree>
    <p:extLst>
      <p:ext uri="{BB962C8B-B14F-4D97-AF65-F5344CB8AC3E}">
        <p14:creationId xmlns:p14="http://schemas.microsoft.com/office/powerpoint/2010/main" val="1414291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ctr">
            <a:noAutofit/>
          </a:bodyPr>
          <a:lstStyle/>
          <a:p>
            <a:r>
              <a:rPr lang="en-US" sz="3600" dirty="0" smtClean="0">
                <a:solidFill>
                  <a:schemeClr val="bg2"/>
                </a:solidFill>
              </a:rPr>
              <a:t>3</a:t>
            </a:r>
            <a:r>
              <a:rPr lang="en-US" sz="3600" baseline="30000" dirty="0" smtClean="0">
                <a:solidFill>
                  <a:schemeClr val="bg2"/>
                </a:solidFill>
              </a:rPr>
              <a:t>rd</a:t>
            </a:r>
            <a:r>
              <a:rPr lang="en-US" sz="3600" dirty="0" smtClean="0">
                <a:solidFill>
                  <a:schemeClr val="bg2"/>
                </a:solidFill>
              </a:rPr>
              <a:t> Subnational Bail-Out (1997)</a:t>
            </a:r>
            <a:endParaRPr lang="en-US" sz="3600" dirty="0">
              <a:solidFill>
                <a:schemeClr val="bg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421442291"/>
              </p:ext>
            </p:extLst>
          </p:nvPr>
        </p:nvGraphicFramePr>
        <p:xfrm>
          <a:off x="1524000" y="2133600"/>
          <a:ext cx="6096000" cy="2225040"/>
        </p:xfrm>
        <a:graphic>
          <a:graphicData uri="http://schemas.openxmlformats.org/drawingml/2006/table">
            <a:tbl>
              <a:tblPr firstRow="1" bandRow="1">
                <a:tableStyleId>{5C22544A-7EE6-4342-B048-85BDC9FD1C3A}</a:tableStyleId>
              </a:tblPr>
              <a:tblGrid>
                <a:gridCol w="3048000"/>
                <a:gridCol w="3048000"/>
              </a:tblGrid>
              <a:tr h="370840">
                <a:tc gridSpan="2">
                  <a:txBody>
                    <a:bodyPr/>
                    <a:lstStyle/>
                    <a:p>
                      <a:r>
                        <a:rPr lang="en-US" noProof="0" dirty="0" smtClean="0"/>
                        <a:t>Total Value of the Debt Refinanced</a:t>
                      </a:r>
                      <a:r>
                        <a:rPr lang="en-US" baseline="0" noProof="0" dirty="0" smtClean="0"/>
                        <a:t> </a:t>
                      </a:r>
                      <a:r>
                        <a:rPr lang="en-US" b="0" baseline="0" noProof="0" dirty="0" smtClean="0"/>
                        <a:t>(BRL billions)</a:t>
                      </a:r>
                      <a:endParaRPr lang="en-US" b="0" noProof="0" dirty="0"/>
                    </a:p>
                  </a:txBody>
                  <a:tcPr/>
                </a:tc>
                <a:tc hMerge="1">
                  <a:txBody>
                    <a:bodyPr/>
                    <a:lstStyle/>
                    <a:p>
                      <a:endParaRPr lang="pt-BR" noProof="0" dirty="0"/>
                    </a:p>
                  </a:txBody>
                  <a:tcPr/>
                </a:tc>
              </a:tr>
              <a:tr h="370840">
                <a:tc>
                  <a:txBody>
                    <a:bodyPr/>
                    <a:lstStyle/>
                    <a:p>
                      <a:r>
                        <a:rPr lang="en-US" noProof="0" dirty="0" smtClean="0"/>
                        <a:t>States</a:t>
                      </a:r>
                      <a:r>
                        <a:rPr lang="en-US" baseline="0" noProof="0" dirty="0" smtClean="0"/>
                        <a:t> – Refinancing</a:t>
                      </a:r>
                      <a:endParaRPr lang="en-US" noProof="0" dirty="0"/>
                    </a:p>
                  </a:txBody>
                  <a:tcPr/>
                </a:tc>
                <a:tc>
                  <a:txBody>
                    <a:bodyPr/>
                    <a:lstStyle/>
                    <a:p>
                      <a:pPr algn="ctr"/>
                      <a:r>
                        <a:rPr lang="en-US" noProof="0" dirty="0" smtClean="0"/>
                        <a:t> 117.5</a:t>
                      </a:r>
                      <a:endParaRPr lang="en-US" noProof="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States</a:t>
                      </a:r>
                      <a:r>
                        <a:rPr lang="en-US" baseline="0" noProof="0" dirty="0" smtClean="0"/>
                        <a:t> – Subsidies</a:t>
                      </a:r>
                      <a:endParaRPr lang="en-US" noProof="0" dirty="0" smtClean="0"/>
                    </a:p>
                  </a:txBody>
                  <a:tcPr/>
                </a:tc>
                <a:tc>
                  <a:txBody>
                    <a:bodyPr/>
                    <a:lstStyle/>
                    <a:p>
                      <a:pPr algn="ctr"/>
                      <a:r>
                        <a:rPr lang="en-US" noProof="0" dirty="0" smtClean="0"/>
                        <a:t>14.3</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States</a:t>
                      </a:r>
                      <a:r>
                        <a:rPr lang="en-US" baseline="0" noProof="0" dirty="0" smtClean="0"/>
                        <a:t> – Total</a:t>
                      </a:r>
                      <a:endParaRPr lang="en-US" noProof="0" dirty="0" smtClean="0"/>
                    </a:p>
                  </a:txBody>
                  <a:tcPr/>
                </a:tc>
                <a:tc>
                  <a:txBody>
                    <a:bodyPr/>
                    <a:lstStyle/>
                    <a:p>
                      <a:pPr algn="ctr"/>
                      <a:r>
                        <a:rPr lang="en-US" noProof="0" dirty="0" smtClean="0"/>
                        <a:t>131.8</a:t>
                      </a:r>
                      <a:endParaRPr lang="en-US" noProof="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Municipalities</a:t>
                      </a:r>
                    </a:p>
                  </a:txBody>
                  <a:tcPr/>
                </a:tc>
                <a:tc>
                  <a:txBody>
                    <a:bodyPr/>
                    <a:lstStyle/>
                    <a:p>
                      <a:pPr algn="ctr"/>
                      <a:r>
                        <a:rPr lang="en-US" noProof="0" dirty="0" smtClean="0"/>
                        <a:t>16.4</a:t>
                      </a:r>
                      <a:endParaRPr lang="en-US" noProof="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PROES</a:t>
                      </a:r>
                    </a:p>
                  </a:txBody>
                  <a:tcPr/>
                </a:tc>
                <a:tc>
                  <a:txBody>
                    <a:bodyPr/>
                    <a:lstStyle/>
                    <a:p>
                      <a:pPr algn="ctr"/>
                      <a:r>
                        <a:rPr lang="en-US" noProof="0" dirty="0" smtClean="0"/>
                        <a:t>54.0</a:t>
                      </a:r>
                      <a:endParaRPr lang="en-US" noProof="0" dirty="0"/>
                    </a:p>
                  </a:txBody>
                  <a:tcPr/>
                </a:tc>
              </a:tr>
            </a:tbl>
          </a:graphicData>
        </a:graphic>
      </p:graphicFrame>
      <p:sp>
        <p:nvSpPr>
          <p:cNvPr id="7" name="TextBox 6"/>
          <p:cNvSpPr txBox="1"/>
          <p:nvPr/>
        </p:nvSpPr>
        <p:spPr>
          <a:xfrm>
            <a:off x="685800" y="5943600"/>
            <a:ext cx="8077200" cy="738664"/>
          </a:xfrm>
          <a:prstGeom prst="rect">
            <a:avLst/>
          </a:prstGeom>
          <a:noFill/>
        </p:spPr>
        <p:txBody>
          <a:bodyPr wrap="square" rtlCol="0">
            <a:spAutoFit/>
          </a:bodyPr>
          <a:lstStyle/>
          <a:p>
            <a:r>
              <a:rPr lang="en-US" sz="1400" dirty="0" smtClean="0"/>
              <a:t>* Values in Dec/2000 prices, except for municipal debt which are the current value of the date of the contract signature.</a:t>
            </a:r>
          </a:p>
          <a:p>
            <a:r>
              <a:rPr lang="en-US" sz="1400" dirty="0" smtClean="0"/>
              <a:t>Source: (Mora, 2002) e Federal Senate Economic Affairs Committee Report</a:t>
            </a:r>
            <a:endParaRPr lang="en-US" sz="1400" dirty="0"/>
          </a:p>
        </p:txBody>
      </p:sp>
    </p:spTree>
    <p:extLst>
      <p:ext uri="{BB962C8B-B14F-4D97-AF65-F5344CB8AC3E}">
        <p14:creationId xmlns:p14="http://schemas.microsoft.com/office/powerpoint/2010/main" val="36145854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ctr">
            <a:noAutofit/>
          </a:bodyPr>
          <a:lstStyle/>
          <a:p>
            <a:r>
              <a:rPr lang="en-US" sz="3600" dirty="0" smtClean="0">
                <a:solidFill>
                  <a:schemeClr val="bg2"/>
                </a:solidFill>
              </a:rPr>
              <a:t>Why the 3</a:t>
            </a:r>
            <a:r>
              <a:rPr lang="en-US" sz="3600" baseline="30000" dirty="0" smtClean="0">
                <a:solidFill>
                  <a:schemeClr val="bg2"/>
                </a:solidFill>
              </a:rPr>
              <a:t>rd</a:t>
            </a:r>
            <a:r>
              <a:rPr lang="en-US" sz="3600" dirty="0" smtClean="0">
                <a:solidFill>
                  <a:schemeClr val="bg2"/>
                </a:solidFill>
              </a:rPr>
              <a:t> bail-out worked?</a:t>
            </a:r>
            <a:endParaRPr lang="en-US" sz="3600" dirty="0">
              <a:solidFill>
                <a:schemeClr val="bg2"/>
              </a:solidFill>
            </a:endParaRPr>
          </a:p>
        </p:txBody>
      </p:sp>
      <p:sp>
        <p:nvSpPr>
          <p:cNvPr id="12" name="Content Placeholder 2"/>
          <p:cNvSpPr>
            <a:spLocks noGrp="1"/>
          </p:cNvSpPr>
          <p:nvPr>
            <p:ph sz="quarter" idx="1"/>
          </p:nvPr>
        </p:nvSpPr>
        <p:spPr>
          <a:xfrm>
            <a:off x="152400" y="1600200"/>
            <a:ext cx="8851900" cy="4648200"/>
          </a:xfrm>
        </p:spPr>
        <p:txBody>
          <a:bodyPr>
            <a:noAutofit/>
          </a:bodyPr>
          <a:lstStyle/>
          <a:p>
            <a:pPr marL="320040" lvl="1" indent="-320040">
              <a:spcBef>
                <a:spcPts val="700"/>
              </a:spcBef>
              <a:buClr>
                <a:schemeClr val="accent2"/>
              </a:buClr>
              <a:buSzPct val="60000"/>
              <a:buFont typeface="Wingdings"/>
              <a:buChar char=""/>
            </a:pPr>
            <a:r>
              <a:rPr lang="en-US" dirty="0" smtClean="0">
                <a:solidFill>
                  <a:schemeClr val="bg2"/>
                </a:solidFill>
              </a:rPr>
              <a:t>3</a:t>
            </a:r>
            <a:r>
              <a:rPr lang="en-US" baseline="30000" dirty="0" smtClean="0">
                <a:solidFill>
                  <a:schemeClr val="bg2"/>
                </a:solidFill>
              </a:rPr>
              <a:t>rd</a:t>
            </a:r>
            <a:r>
              <a:rPr lang="en-US" dirty="0" smtClean="0">
                <a:solidFill>
                  <a:schemeClr val="bg2"/>
                </a:solidFill>
              </a:rPr>
              <a:t> bail-out was the most comprehensive. It encompassed the majority of the debt stock, including bonds</a:t>
            </a:r>
          </a:p>
          <a:p>
            <a:pPr marL="320040" lvl="1" indent="-320040">
              <a:spcBef>
                <a:spcPts val="700"/>
              </a:spcBef>
              <a:buClr>
                <a:schemeClr val="accent2"/>
              </a:buClr>
              <a:buSzPct val="60000"/>
              <a:buFont typeface="Wingdings"/>
              <a:buChar char=""/>
            </a:pPr>
            <a:r>
              <a:rPr lang="en-US" dirty="0" smtClean="0">
                <a:solidFill>
                  <a:schemeClr val="bg2"/>
                </a:solidFill>
              </a:rPr>
              <a:t>No one-size fits all approach</a:t>
            </a:r>
          </a:p>
          <a:p>
            <a:pPr marL="320040" lvl="1" indent="-320040">
              <a:spcBef>
                <a:spcPts val="700"/>
              </a:spcBef>
              <a:buClr>
                <a:schemeClr val="accent2"/>
              </a:buClr>
              <a:buSzPct val="60000"/>
              <a:buFont typeface="Wingdings"/>
              <a:buChar char=""/>
            </a:pPr>
            <a:r>
              <a:rPr lang="en-US" dirty="0" smtClean="0">
                <a:solidFill>
                  <a:schemeClr val="bg2"/>
                </a:solidFill>
              </a:rPr>
              <a:t>It dealt with the root cause of the debt overhang – SNG fiscal imbalances by demanding fiscal adjustment through a rolling 3 year fiscal plan, including privatization of SOEs and extinction of public banks.</a:t>
            </a:r>
          </a:p>
          <a:p>
            <a:pPr marL="320040" lvl="1" indent="-320040">
              <a:spcBef>
                <a:spcPts val="700"/>
              </a:spcBef>
              <a:buClr>
                <a:schemeClr val="accent2"/>
              </a:buClr>
              <a:buSzPct val="60000"/>
              <a:buFont typeface="Wingdings"/>
              <a:buChar char=""/>
            </a:pPr>
            <a:r>
              <a:rPr lang="en-US" dirty="0" smtClean="0">
                <a:solidFill>
                  <a:schemeClr val="bg2"/>
                </a:solidFill>
              </a:rPr>
              <a:t>It created capacity and a special unit at the National Treasury to supervise SNG</a:t>
            </a:r>
          </a:p>
          <a:p>
            <a:pPr marL="320040" lvl="1" indent="-320040">
              <a:spcBef>
                <a:spcPts val="700"/>
              </a:spcBef>
              <a:buClr>
                <a:schemeClr val="accent2"/>
              </a:buClr>
              <a:buSzPct val="60000"/>
              <a:buFont typeface="Wingdings"/>
              <a:buChar char=""/>
            </a:pPr>
            <a:r>
              <a:rPr lang="en-US" dirty="0" smtClean="0">
                <a:solidFill>
                  <a:schemeClr val="bg2"/>
                </a:solidFill>
              </a:rPr>
              <a:t>It was credible – sanctions were established and used and money could be withheld from SNG Treasury Single Account</a:t>
            </a:r>
          </a:p>
        </p:txBody>
      </p:sp>
    </p:spTree>
    <p:extLst>
      <p:ext uri="{BB962C8B-B14F-4D97-AF65-F5344CB8AC3E}">
        <p14:creationId xmlns:p14="http://schemas.microsoft.com/office/powerpoint/2010/main" val="10948043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ctr">
            <a:noAutofit/>
          </a:bodyPr>
          <a:lstStyle/>
          <a:p>
            <a:r>
              <a:rPr lang="en-US" sz="3600" dirty="0" smtClean="0">
                <a:solidFill>
                  <a:schemeClr val="bg2"/>
                </a:solidFill>
              </a:rPr>
              <a:t>Outline</a:t>
            </a:r>
            <a:endParaRPr lang="en-US" sz="3600" dirty="0">
              <a:solidFill>
                <a:schemeClr val="bg2"/>
              </a:solidFill>
            </a:endParaRPr>
          </a:p>
        </p:txBody>
      </p:sp>
      <p:sp>
        <p:nvSpPr>
          <p:cNvPr id="12" name="Content Placeholder 2"/>
          <p:cNvSpPr>
            <a:spLocks noGrp="1"/>
          </p:cNvSpPr>
          <p:nvPr>
            <p:ph sz="quarter" idx="1"/>
          </p:nvPr>
        </p:nvSpPr>
        <p:spPr>
          <a:xfrm>
            <a:off x="152400" y="1600200"/>
            <a:ext cx="8851900" cy="5105400"/>
          </a:xfrm>
        </p:spPr>
        <p:txBody>
          <a:bodyPr>
            <a:noAutofit/>
          </a:bodyPr>
          <a:lstStyle/>
          <a:p>
            <a:pPr marL="457200" indent="-457200">
              <a:buFont typeface="+mj-lt"/>
              <a:buAutoNum type="arabicPeriod"/>
            </a:pPr>
            <a:r>
              <a:rPr lang="en-US" sz="2800" dirty="0" smtClean="0">
                <a:solidFill>
                  <a:schemeClr val="bg2"/>
                </a:solidFill>
              </a:rPr>
              <a:t>Context</a:t>
            </a:r>
          </a:p>
          <a:p>
            <a:pPr marL="457200" indent="-457200">
              <a:buFont typeface="+mj-lt"/>
              <a:buAutoNum type="arabicPeriod"/>
            </a:pPr>
            <a:r>
              <a:rPr lang="en-US" sz="2800" dirty="0" smtClean="0">
                <a:solidFill>
                  <a:schemeClr val="bg2"/>
                </a:solidFill>
              </a:rPr>
              <a:t>Subnational bail-outs in Brazil</a:t>
            </a:r>
          </a:p>
          <a:p>
            <a:pPr marL="457200" indent="-457200">
              <a:buFont typeface="+mj-lt"/>
              <a:buAutoNum type="arabicPeriod"/>
            </a:pPr>
            <a:r>
              <a:rPr lang="en-US" sz="2800" b="1" dirty="0" smtClean="0">
                <a:solidFill>
                  <a:schemeClr val="bg2"/>
                </a:solidFill>
              </a:rPr>
              <a:t>The current subnational fiscal rules and debt control in Brazil</a:t>
            </a:r>
          </a:p>
          <a:p>
            <a:pPr marL="457200" indent="-457200">
              <a:buFont typeface="+mj-lt"/>
              <a:buAutoNum type="arabicPeriod"/>
            </a:pPr>
            <a:r>
              <a:rPr lang="en-US" sz="2800" dirty="0" smtClean="0">
                <a:solidFill>
                  <a:schemeClr val="bg2"/>
                </a:solidFill>
              </a:rPr>
              <a:t>Performance of subnational finance</a:t>
            </a:r>
          </a:p>
          <a:p>
            <a:pPr marL="457200" indent="-457200">
              <a:buFont typeface="+mj-lt"/>
              <a:buAutoNum type="arabicPeriod"/>
            </a:pPr>
            <a:r>
              <a:rPr lang="en-US" sz="2800" dirty="0" smtClean="0">
                <a:solidFill>
                  <a:schemeClr val="bg2"/>
                </a:solidFill>
              </a:rPr>
              <a:t>What worked and what did not work</a:t>
            </a:r>
            <a:r>
              <a:rPr lang="pt-BR" sz="2800" dirty="0" smtClean="0">
                <a:solidFill>
                  <a:schemeClr val="bg2"/>
                </a:solidFill>
              </a:rPr>
              <a:t>	</a:t>
            </a:r>
          </a:p>
          <a:p>
            <a:endParaRPr lang="pt-BR" sz="2000" dirty="0" smtClean="0">
              <a:solidFill>
                <a:schemeClr val="bg2"/>
              </a:solidFill>
            </a:endParaRPr>
          </a:p>
        </p:txBody>
      </p:sp>
    </p:spTree>
    <p:extLst>
      <p:ext uri="{BB962C8B-B14F-4D97-AF65-F5344CB8AC3E}">
        <p14:creationId xmlns:p14="http://schemas.microsoft.com/office/powerpoint/2010/main" val="17437324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ctr">
            <a:noAutofit/>
          </a:bodyPr>
          <a:lstStyle/>
          <a:p>
            <a:r>
              <a:rPr lang="en-US" sz="3600" dirty="0" smtClean="0">
                <a:solidFill>
                  <a:schemeClr val="bg2"/>
                </a:solidFill>
              </a:rPr>
              <a:t>The Three Mutually Reinforcing Rules of the Current Subnational Fiscal Framework</a:t>
            </a:r>
            <a:endParaRPr lang="en-US" sz="3600" dirty="0">
              <a:solidFill>
                <a:schemeClr val="bg2"/>
              </a:solidFill>
            </a:endParaRPr>
          </a:p>
        </p:txBody>
      </p:sp>
      <p:graphicFrame>
        <p:nvGraphicFramePr>
          <p:cNvPr id="61" name="Content Placeholder 3"/>
          <p:cNvGraphicFramePr>
            <a:graphicFrameLocks noGrp="1"/>
          </p:cNvGraphicFramePr>
          <p:nvPr>
            <p:extLst>
              <p:ext uri="{D42A27DB-BD31-4B8C-83A1-F6EECF244321}">
                <p14:modId xmlns:p14="http://schemas.microsoft.com/office/powerpoint/2010/main" val="2743186741"/>
              </p:ext>
            </p:extLst>
          </p:nvPr>
        </p:nvGraphicFramePr>
        <p:xfrm>
          <a:off x="452438" y="196241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2076" name="Straight Arrow Connector 2075"/>
          <p:cNvCxnSpPr/>
          <p:nvPr/>
        </p:nvCxnSpPr>
        <p:spPr>
          <a:xfrm flipV="1">
            <a:off x="4953000" y="2779931"/>
            <a:ext cx="1981200" cy="838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77" name="TextBox 2076"/>
          <p:cNvSpPr txBox="1"/>
          <p:nvPr/>
        </p:nvSpPr>
        <p:spPr>
          <a:xfrm>
            <a:off x="7010400" y="2456765"/>
            <a:ext cx="1143000" cy="646331"/>
          </a:xfrm>
          <a:prstGeom prst="rect">
            <a:avLst/>
          </a:prstGeom>
          <a:noFill/>
        </p:spPr>
        <p:txBody>
          <a:bodyPr wrap="square" rtlCol="0">
            <a:spAutoFit/>
          </a:bodyPr>
          <a:lstStyle/>
          <a:p>
            <a:pPr algn="ctr"/>
            <a:r>
              <a:rPr lang="en-US" dirty="0" smtClean="0"/>
              <a:t>Borrowing Space</a:t>
            </a:r>
            <a:endParaRPr lang="en-US" dirty="0"/>
          </a:p>
        </p:txBody>
      </p:sp>
    </p:spTree>
    <p:extLst>
      <p:ext uri="{BB962C8B-B14F-4D97-AF65-F5344CB8AC3E}">
        <p14:creationId xmlns:p14="http://schemas.microsoft.com/office/powerpoint/2010/main" val="70406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ctr">
            <a:noAutofit/>
          </a:bodyPr>
          <a:lstStyle/>
          <a:p>
            <a:r>
              <a:rPr lang="en-US" sz="3600" dirty="0" smtClean="0">
                <a:solidFill>
                  <a:schemeClr val="bg2"/>
                </a:solidFill>
              </a:rPr>
              <a:t>Fiscal Responsibility Law</a:t>
            </a:r>
            <a:endParaRPr lang="en-US" sz="3600" dirty="0">
              <a:solidFill>
                <a:schemeClr val="bg2"/>
              </a:solidFill>
            </a:endParaRPr>
          </a:p>
        </p:txBody>
      </p:sp>
      <p:sp>
        <p:nvSpPr>
          <p:cNvPr id="12" name="Content Placeholder 2"/>
          <p:cNvSpPr>
            <a:spLocks noGrp="1"/>
          </p:cNvSpPr>
          <p:nvPr>
            <p:ph sz="quarter" idx="1"/>
          </p:nvPr>
        </p:nvSpPr>
        <p:spPr>
          <a:xfrm>
            <a:off x="152400" y="1600200"/>
            <a:ext cx="8851900" cy="4648200"/>
          </a:xfrm>
        </p:spPr>
        <p:txBody>
          <a:bodyPr>
            <a:noAutofit/>
          </a:bodyPr>
          <a:lstStyle/>
          <a:p>
            <a:r>
              <a:rPr lang="en-US" sz="2600" dirty="0" smtClean="0">
                <a:solidFill>
                  <a:schemeClr val="bg2"/>
                </a:solidFill>
              </a:rPr>
              <a:t>FRL is an all encompassing law of public finance, that has introduced fiscal rules in Brazil but has gone beyond that</a:t>
            </a:r>
          </a:p>
          <a:p>
            <a:r>
              <a:rPr lang="en-US" sz="2600" dirty="0" smtClean="0">
                <a:solidFill>
                  <a:schemeClr val="bg2"/>
                </a:solidFill>
              </a:rPr>
              <a:t>The most well known fiscal rules are the limits on payroll expenditures and on net debt</a:t>
            </a:r>
          </a:p>
          <a:p>
            <a:pPr lvl="1"/>
            <a:r>
              <a:rPr lang="en-US" sz="1900" dirty="0" smtClean="0">
                <a:solidFill>
                  <a:schemeClr val="bg2"/>
                </a:solidFill>
              </a:rPr>
              <a:t>Net Consolidated Debt/ Net Current Revenue is capped at 200% for states and 120% for municipalities</a:t>
            </a:r>
          </a:p>
          <a:p>
            <a:pPr lvl="1"/>
            <a:r>
              <a:rPr lang="en-US" sz="1900" dirty="0" smtClean="0">
                <a:solidFill>
                  <a:schemeClr val="bg2"/>
                </a:solidFill>
              </a:rPr>
              <a:t>Debt limits were never set for the Federal Government</a:t>
            </a:r>
          </a:p>
          <a:p>
            <a:pPr lvl="1"/>
            <a:r>
              <a:rPr lang="en-US" sz="1900" dirty="0" smtClean="0">
                <a:solidFill>
                  <a:schemeClr val="bg2"/>
                </a:solidFill>
              </a:rPr>
              <a:t>SNG were prohibited from issuing bonds until 2020</a:t>
            </a:r>
          </a:p>
          <a:p>
            <a:pPr lvl="1"/>
            <a:r>
              <a:rPr lang="en-US" sz="1900" dirty="0" smtClean="0">
                <a:solidFill>
                  <a:schemeClr val="bg2"/>
                </a:solidFill>
              </a:rPr>
              <a:t>Payroll Expenditures/ Net Current Revenues is limited at 50% for the Federal Government and 60% for SNG, with sub-limits for each Power</a:t>
            </a:r>
          </a:p>
          <a:p>
            <a:r>
              <a:rPr lang="en-US" sz="2600" dirty="0" smtClean="0">
                <a:solidFill>
                  <a:schemeClr val="bg2"/>
                </a:solidFill>
              </a:rPr>
              <a:t>However, the limit on payroll is the only one inserted in the law, all others are called for in the law, but set by Federal Senate Resolutions and therefore more easily changed if needed</a:t>
            </a:r>
            <a:endParaRPr lang="en-US" sz="2600" dirty="0">
              <a:solidFill>
                <a:schemeClr val="bg2"/>
              </a:solidFill>
            </a:endParaRPr>
          </a:p>
        </p:txBody>
      </p:sp>
    </p:spTree>
    <p:extLst>
      <p:ext uri="{BB962C8B-B14F-4D97-AF65-F5344CB8AC3E}">
        <p14:creationId xmlns:p14="http://schemas.microsoft.com/office/powerpoint/2010/main" val="11490410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ctr">
            <a:noAutofit/>
          </a:bodyPr>
          <a:lstStyle/>
          <a:p>
            <a:r>
              <a:rPr lang="en-US" sz="3600" dirty="0" smtClean="0">
                <a:solidFill>
                  <a:schemeClr val="bg2"/>
                </a:solidFill>
              </a:rPr>
              <a:t>Fiscal Responsibility Law</a:t>
            </a:r>
            <a:endParaRPr lang="en-US" sz="3600" dirty="0">
              <a:solidFill>
                <a:schemeClr val="bg2"/>
              </a:solidFill>
            </a:endParaRPr>
          </a:p>
        </p:txBody>
      </p:sp>
      <p:sp>
        <p:nvSpPr>
          <p:cNvPr id="12" name="Content Placeholder 2"/>
          <p:cNvSpPr>
            <a:spLocks noGrp="1"/>
          </p:cNvSpPr>
          <p:nvPr>
            <p:ph sz="quarter" idx="1"/>
          </p:nvPr>
        </p:nvSpPr>
        <p:spPr>
          <a:xfrm>
            <a:off x="152400" y="1600200"/>
            <a:ext cx="8851900" cy="4648200"/>
          </a:xfrm>
        </p:spPr>
        <p:txBody>
          <a:bodyPr>
            <a:noAutofit/>
          </a:bodyPr>
          <a:lstStyle/>
          <a:p>
            <a:r>
              <a:rPr lang="en-US" sz="2800" dirty="0">
                <a:solidFill>
                  <a:schemeClr val="bg2"/>
                </a:solidFill>
              </a:rPr>
              <a:t>The FRL institutionalized fiscal discipline at all levels of government.</a:t>
            </a:r>
          </a:p>
          <a:p>
            <a:pPr marL="777240" lvl="1" indent="-320040">
              <a:spcBef>
                <a:spcPts val="700"/>
              </a:spcBef>
              <a:buClr>
                <a:schemeClr val="accent2"/>
              </a:buClr>
              <a:buSzPct val="60000"/>
              <a:buFont typeface="Wingdings"/>
              <a:buChar char=""/>
            </a:pPr>
            <a:r>
              <a:rPr lang="en-US" sz="2200" dirty="0">
                <a:solidFill>
                  <a:schemeClr val="bg2"/>
                </a:solidFill>
              </a:rPr>
              <a:t>Incorporates hard budget constraints into a single unifying </a:t>
            </a:r>
            <a:r>
              <a:rPr lang="en-US" sz="2200" dirty="0" smtClean="0">
                <a:solidFill>
                  <a:schemeClr val="bg2"/>
                </a:solidFill>
              </a:rPr>
              <a:t>framework</a:t>
            </a:r>
            <a:endParaRPr lang="en-US" sz="2200" dirty="0">
              <a:solidFill>
                <a:schemeClr val="bg2"/>
              </a:solidFill>
            </a:endParaRPr>
          </a:p>
          <a:p>
            <a:pPr marL="777240" lvl="1" indent="-320040">
              <a:spcBef>
                <a:spcPts val="700"/>
              </a:spcBef>
              <a:buClr>
                <a:schemeClr val="accent2"/>
              </a:buClr>
              <a:buSzPct val="60000"/>
              <a:buFont typeface="Wingdings"/>
              <a:buChar char=""/>
            </a:pPr>
            <a:r>
              <a:rPr lang="en-US" sz="2200" dirty="0">
                <a:solidFill>
                  <a:schemeClr val="bg2"/>
                </a:solidFill>
              </a:rPr>
              <a:t>Prohibits debt refinancing operations between different levels of </a:t>
            </a:r>
            <a:r>
              <a:rPr lang="en-US" sz="2200" dirty="0" smtClean="0">
                <a:solidFill>
                  <a:schemeClr val="bg2"/>
                </a:solidFill>
              </a:rPr>
              <a:t>government</a:t>
            </a:r>
            <a:endParaRPr lang="en-US" sz="2200" dirty="0">
              <a:solidFill>
                <a:schemeClr val="bg2"/>
              </a:solidFill>
            </a:endParaRPr>
          </a:p>
          <a:p>
            <a:pPr marL="777240" lvl="1" indent="-320040">
              <a:spcBef>
                <a:spcPts val="700"/>
              </a:spcBef>
              <a:buClr>
                <a:schemeClr val="accent2"/>
              </a:buClr>
              <a:buSzPct val="60000"/>
              <a:buFont typeface="Wingdings"/>
              <a:buChar char=""/>
            </a:pPr>
            <a:r>
              <a:rPr lang="en-US" sz="2200" dirty="0">
                <a:solidFill>
                  <a:schemeClr val="bg2"/>
                </a:solidFill>
              </a:rPr>
              <a:t>introduces more stringent requirements on fiscal targets in the preparation of the Budget Guidelines </a:t>
            </a:r>
            <a:r>
              <a:rPr lang="en-US" sz="2200" dirty="0" smtClean="0">
                <a:solidFill>
                  <a:schemeClr val="bg2"/>
                </a:solidFill>
              </a:rPr>
              <a:t>Law</a:t>
            </a:r>
          </a:p>
          <a:p>
            <a:pPr marL="777240" lvl="1" indent="-320040">
              <a:spcBef>
                <a:spcPts val="700"/>
              </a:spcBef>
              <a:buClr>
                <a:schemeClr val="accent2"/>
              </a:buClr>
              <a:buSzPct val="60000"/>
              <a:buFont typeface="Wingdings"/>
              <a:buChar char=""/>
            </a:pPr>
            <a:r>
              <a:rPr lang="en-US" sz="2200" dirty="0" smtClean="0">
                <a:solidFill>
                  <a:schemeClr val="bg2"/>
                </a:solidFill>
              </a:rPr>
              <a:t>It also introduced other innovations such as estimation and disclosure of tax expenditures and fiscal risks as well as the requirement for frequent reporting</a:t>
            </a:r>
            <a:endParaRPr lang="en-US" sz="2200" dirty="0">
              <a:solidFill>
                <a:schemeClr val="bg2"/>
              </a:solidFill>
            </a:endParaRPr>
          </a:p>
          <a:p>
            <a:pPr marL="777240" lvl="1" indent="-320040">
              <a:spcBef>
                <a:spcPts val="700"/>
              </a:spcBef>
              <a:buClr>
                <a:schemeClr val="accent2"/>
              </a:buClr>
              <a:buSzPct val="60000"/>
              <a:buFont typeface="Wingdings"/>
              <a:buChar char=""/>
            </a:pPr>
            <a:r>
              <a:rPr lang="en-US" sz="2200" dirty="0">
                <a:solidFill>
                  <a:schemeClr val="bg2"/>
                </a:solidFill>
              </a:rPr>
              <a:t>Is complemented by a Fiscal Crimes Law applicable to cases of non-compliance with the </a:t>
            </a:r>
            <a:r>
              <a:rPr lang="en-US" sz="2200" dirty="0" smtClean="0">
                <a:solidFill>
                  <a:schemeClr val="bg2"/>
                </a:solidFill>
              </a:rPr>
              <a:t>FRL</a:t>
            </a:r>
            <a:endParaRPr lang="en-US" sz="2200" dirty="0">
              <a:solidFill>
                <a:schemeClr val="bg2"/>
              </a:solidFill>
            </a:endParaRPr>
          </a:p>
        </p:txBody>
      </p:sp>
    </p:spTree>
    <p:extLst>
      <p:ext uri="{BB962C8B-B14F-4D97-AF65-F5344CB8AC3E}">
        <p14:creationId xmlns:p14="http://schemas.microsoft.com/office/powerpoint/2010/main" val="28417989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ctr">
            <a:noAutofit/>
          </a:bodyPr>
          <a:lstStyle/>
          <a:p>
            <a:r>
              <a:rPr lang="en-US" sz="3600" dirty="0" smtClean="0">
                <a:solidFill>
                  <a:schemeClr val="bg2"/>
                </a:solidFill>
              </a:rPr>
              <a:t>Debt Renegotiation Agreement</a:t>
            </a:r>
            <a:endParaRPr lang="en-US" sz="3600" dirty="0">
              <a:solidFill>
                <a:schemeClr val="bg2"/>
              </a:solidFill>
            </a:endParaRPr>
          </a:p>
        </p:txBody>
      </p:sp>
      <p:sp>
        <p:nvSpPr>
          <p:cNvPr id="12" name="Content Placeholder 2"/>
          <p:cNvSpPr>
            <a:spLocks noGrp="1"/>
          </p:cNvSpPr>
          <p:nvPr>
            <p:ph sz="quarter" idx="1"/>
          </p:nvPr>
        </p:nvSpPr>
        <p:spPr>
          <a:xfrm>
            <a:off x="152400" y="1600200"/>
            <a:ext cx="8851900" cy="4648200"/>
          </a:xfrm>
        </p:spPr>
        <p:txBody>
          <a:bodyPr>
            <a:noAutofit/>
          </a:bodyPr>
          <a:lstStyle/>
          <a:p>
            <a:r>
              <a:rPr lang="en-US" sz="2400" dirty="0">
                <a:solidFill>
                  <a:schemeClr val="bg2"/>
                </a:solidFill>
              </a:rPr>
              <a:t>It foresees a rolling three-year fiscal plan (PAF) with measures and targets to be agreed between the state and the Federal Government</a:t>
            </a:r>
          </a:p>
          <a:p>
            <a:r>
              <a:rPr lang="en-US" sz="2400" dirty="0" smtClean="0">
                <a:solidFill>
                  <a:schemeClr val="bg2"/>
                </a:solidFill>
              </a:rPr>
              <a:t>Federal Government has total control over new debt for bailed-out </a:t>
            </a:r>
            <a:r>
              <a:rPr lang="en-US" sz="2400" dirty="0" smtClean="0">
                <a:solidFill>
                  <a:schemeClr val="bg2"/>
                </a:solidFill>
              </a:rPr>
              <a:t>SNG</a:t>
            </a:r>
            <a:endParaRPr lang="en-US" sz="2400" dirty="0" smtClean="0">
              <a:solidFill>
                <a:schemeClr val="bg2"/>
              </a:solidFill>
            </a:endParaRPr>
          </a:p>
          <a:p>
            <a:r>
              <a:rPr lang="en-US" sz="2400" dirty="0" smtClean="0">
                <a:solidFill>
                  <a:schemeClr val="bg2"/>
                </a:solidFill>
              </a:rPr>
              <a:t>Until 2007, few new loans were authorized</a:t>
            </a:r>
          </a:p>
          <a:p>
            <a:r>
              <a:rPr lang="en-US" sz="2400" dirty="0" smtClean="0">
                <a:solidFill>
                  <a:schemeClr val="bg2"/>
                </a:solidFill>
              </a:rPr>
              <a:t>After 2007, the Government introduced a rule in which states whose actual Total Debt to NRR ratio were below the agreed trajectory would have fiscal space to contract new loans</a:t>
            </a:r>
          </a:p>
          <a:p>
            <a:r>
              <a:rPr lang="en-US" sz="2400" dirty="0" smtClean="0">
                <a:solidFill>
                  <a:schemeClr val="bg2"/>
                </a:solidFill>
              </a:rPr>
              <a:t>The so-called fiscal space is the difference between the agreed and the actual debt to revenue trajectory</a:t>
            </a:r>
            <a:endParaRPr lang="en-US" sz="2400" dirty="0">
              <a:solidFill>
                <a:schemeClr val="bg2"/>
              </a:solidFill>
            </a:endParaRPr>
          </a:p>
        </p:txBody>
      </p:sp>
    </p:spTree>
    <p:extLst>
      <p:ext uri="{BB962C8B-B14F-4D97-AF65-F5344CB8AC3E}">
        <p14:creationId xmlns:p14="http://schemas.microsoft.com/office/powerpoint/2010/main" val="26202139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ctr">
            <a:noAutofit/>
          </a:bodyPr>
          <a:lstStyle/>
          <a:p>
            <a:r>
              <a:rPr lang="en-US" sz="3600" dirty="0" smtClean="0">
                <a:solidFill>
                  <a:schemeClr val="bg2"/>
                </a:solidFill>
              </a:rPr>
              <a:t>National Monetary Council Resolution</a:t>
            </a:r>
            <a:endParaRPr lang="en-US" sz="3600" dirty="0">
              <a:solidFill>
                <a:schemeClr val="bg2"/>
              </a:solidFill>
            </a:endParaRPr>
          </a:p>
        </p:txBody>
      </p:sp>
      <p:sp>
        <p:nvSpPr>
          <p:cNvPr id="12" name="Content Placeholder 2"/>
          <p:cNvSpPr>
            <a:spLocks noGrp="1"/>
          </p:cNvSpPr>
          <p:nvPr>
            <p:ph sz="quarter" idx="1"/>
          </p:nvPr>
        </p:nvSpPr>
        <p:spPr>
          <a:xfrm>
            <a:off x="152400" y="1600200"/>
            <a:ext cx="8851900" cy="4648200"/>
          </a:xfrm>
        </p:spPr>
        <p:txBody>
          <a:bodyPr>
            <a:noAutofit/>
          </a:bodyPr>
          <a:lstStyle/>
          <a:p>
            <a:r>
              <a:rPr lang="en-US" sz="2800" dirty="0" smtClean="0">
                <a:solidFill>
                  <a:schemeClr val="bg2"/>
                </a:solidFill>
              </a:rPr>
              <a:t>The National Monetary Council set also a supply-side restriction by determining that the outstanding domestic bank credit to the whole public sector be limited to BRL 1 billion.</a:t>
            </a:r>
          </a:p>
          <a:p>
            <a:r>
              <a:rPr lang="en-US" sz="2800" dirty="0" smtClean="0">
                <a:solidFill>
                  <a:schemeClr val="bg2"/>
                </a:solidFill>
              </a:rPr>
              <a:t>However, the original resolution provided for some exceptions and the list of exceptions just grew over time</a:t>
            </a:r>
          </a:p>
          <a:p>
            <a:r>
              <a:rPr lang="en-US" sz="2800" dirty="0" smtClean="0">
                <a:solidFill>
                  <a:schemeClr val="bg2"/>
                </a:solidFill>
              </a:rPr>
              <a:t>Thus, this limit has become the least binding one and has served more for the Federal Government to direct the loan proceeds to its areas of priority</a:t>
            </a:r>
            <a:endParaRPr lang="en-US" sz="2800" dirty="0">
              <a:solidFill>
                <a:schemeClr val="bg2"/>
              </a:solidFill>
            </a:endParaRPr>
          </a:p>
        </p:txBody>
      </p:sp>
    </p:spTree>
    <p:extLst>
      <p:ext uri="{BB962C8B-B14F-4D97-AF65-F5344CB8AC3E}">
        <p14:creationId xmlns:p14="http://schemas.microsoft.com/office/powerpoint/2010/main" val="13053001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ctr">
            <a:noAutofit/>
          </a:bodyPr>
          <a:lstStyle/>
          <a:p>
            <a:r>
              <a:rPr lang="en-US" sz="3600" dirty="0" smtClean="0">
                <a:solidFill>
                  <a:schemeClr val="bg2"/>
                </a:solidFill>
              </a:rPr>
              <a:t>Federal Government Guarantees to SNG</a:t>
            </a:r>
            <a:endParaRPr lang="en-US" sz="3600" dirty="0">
              <a:solidFill>
                <a:schemeClr val="bg2"/>
              </a:solidFill>
            </a:endParaRPr>
          </a:p>
        </p:txBody>
      </p:sp>
      <p:sp>
        <p:nvSpPr>
          <p:cNvPr id="12" name="Content Placeholder 2"/>
          <p:cNvSpPr>
            <a:spLocks noGrp="1"/>
          </p:cNvSpPr>
          <p:nvPr>
            <p:ph sz="quarter" idx="1"/>
          </p:nvPr>
        </p:nvSpPr>
        <p:spPr>
          <a:xfrm>
            <a:off x="152400" y="1600200"/>
            <a:ext cx="8851900" cy="4648200"/>
          </a:xfrm>
        </p:spPr>
        <p:txBody>
          <a:bodyPr>
            <a:noAutofit/>
          </a:bodyPr>
          <a:lstStyle/>
          <a:p>
            <a:r>
              <a:rPr lang="en-US" sz="2400" dirty="0" smtClean="0">
                <a:solidFill>
                  <a:schemeClr val="bg2"/>
                </a:solidFill>
              </a:rPr>
              <a:t>The Federal Government can extend guarantees to SNG debt, as requested by some lenders, but SNG have to offer counter-guarantees (transfers, own source revenues) in exchange</a:t>
            </a:r>
          </a:p>
          <a:p>
            <a:r>
              <a:rPr lang="en-US" sz="2400" dirty="0" smtClean="0">
                <a:solidFill>
                  <a:schemeClr val="bg2"/>
                </a:solidFill>
              </a:rPr>
              <a:t>In order to give the guarantee, the Federal Government rates SNG in 4 categories (from A+ to D-) in accordance to 8 criteria: debt, debt service, primary balance, operating balance, etc.</a:t>
            </a:r>
          </a:p>
          <a:p>
            <a:r>
              <a:rPr lang="en-US" sz="2400" dirty="0" smtClean="0">
                <a:solidFill>
                  <a:schemeClr val="bg2"/>
                </a:solidFill>
              </a:rPr>
              <a:t>SNG with A or B rating will receive the guarantee.</a:t>
            </a:r>
          </a:p>
          <a:p>
            <a:r>
              <a:rPr lang="en-US" sz="2400" dirty="0" smtClean="0">
                <a:solidFill>
                  <a:schemeClr val="bg2"/>
                </a:solidFill>
              </a:rPr>
              <a:t>Exceptions can be made to SNGs with a C rating by the Treasury Secretary and by the Ministry of Finance for SNG with a D rating</a:t>
            </a:r>
          </a:p>
          <a:p>
            <a:r>
              <a:rPr lang="en-US" sz="2400" dirty="0" smtClean="0">
                <a:solidFill>
                  <a:schemeClr val="bg2"/>
                </a:solidFill>
              </a:rPr>
              <a:t>Since 2005 there was no guarantee that needed to be honored by the Federal Government</a:t>
            </a:r>
            <a:endParaRPr lang="en-US" sz="2400" dirty="0">
              <a:solidFill>
                <a:schemeClr val="bg2"/>
              </a:solidFill>
            </a:endParaRPr>
          </a:p>
        </p:txBody>
      </p:sp>
    </p:spTree>
    <p:extLst>
      <p:ext uri="{BB962C8B-B14F-4D97-AF65-F5344CB8AC3E}">
        <p14:creationId xmlns:p14="http://schemas.microsoft.com/office/powerpoint/2010/main" val="17422215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ctr">
            <a:noAutofit/>
          </a:bodyPr>
          <a:lstStyle/>
          <a:p>
            <a:r>
              <a:rPr lang="en-US" sz="3600" dirty="0" smtClean="0">
                <a:solidFill>
                  <a:schemeClr val="bg2"/>
                </a:solidFill>
              </a:rPr>
              <a:t>Outline</a:t>
            </a:r>
            <a:endParaRPr lang="en-US" sz="3600" dirty="0">
              <a:solidFill>
                <a:schemeClr val="bg2"/>
              </a:solidFill>
            </a:endParaRPr>
          </a:p>
        </p:txBody>
      </p:sp>
      <p:sp>
        <p:nvSpPr>
          <p:cNvPr id="12" name="Content Placeholder 2"/>
          <p:cNvSpPr>
            <a:spLocks noGrp="1"/>
          </p:cNvSpPr>
          <p:nvPr>
            <p:ph sz="quarter" idx="1"/>
          </p:nvPr>
        </p:nvSpPr>
        <p:spPr>
          <a:xfrm>
            <a:off x="152400" y="1600200"/>
            <a:ext cx="8851900" cy="5105400"/>
          </a:xfrm>
        </p:spPr>
        <p:txBody>
          <a:bodyPr>
            <a:noAutofit/>
          </a:bodyPr>
          <a:lstStyle/>
          <a:p>
            <a:pPr marL="457200" indent="-457200">
              <a:buFont typeface="+mj-lt"/>
              <a:buAutoNum type="arabicPeriod"/>
            </a:pPr>
            <a:r>
              <a:rPr lang="en-US" sz="2800" dirty="0" smtClean="0">
                <a:solidFill>
                  <a:schemeClr val="bg2"/>
                </a:solidFill>
              </a:rPr>
              <a:t>Context</a:t>
            </a:r>
          </a:p>
          <a:p>
            <a:pPr marL="457200" indent="-457200">
              <a:buFont typeface="+mj-lt"/>
              <a:buAutoNum type="arabicPeriod"/>
            </a:pPr>
            <a:r>
              <a:rPr lang="en-US" sz="2800" dirty="0" smtClean="0">
                <a:solidFill>
                  <a:schemeClr val="bg2"/>
                </a:solidFill>
              </a:rPr>
              <a:t>Subnational bail-outs in Brazil</a:t>
            </a:r>
          </a:p>
          <a:p>
            <a:pPr marL="457200" indent="-457200">
              <a:buFont typeface="+mj-lt"/>
              <a:buAutoNum type="arabicPeriod"/>
            </a:pPr>
            <a:r>
              <a:rPr lang="en-US" sz="2800" dirty="0" smtClean="0">
                <a:solidFill>
                  <a:schemeClr val="bg2"/>
                </a:solidFill>
              </a:rPr>
              <a:t>The current subnational fiscal rules and debt controls in Brazil</a:t>
            </a:r>
          </a:p>
          <a:p>
            <a:pPr marL="457200" indent="-457200">
              <a:buFont typeface="+mj-lt"/>
              <a:buAutoNum type="arabicPeriod"/>
            </a:pPr>
            <a:r>
              <a:rPr lang="en-US" sz="2800" dirty="0" smtClean="0">
                <a:solidFill>
                  <a:schemeClr val="bg2"/>
                </a:solidFill>
              </a:rPr>
              <a:t>Performance of subnational finance</a:t>
            </a:r>
          </a:p>
          <a:p>
            <a:pPr marL="457200" indent="-457200">
              <a:buFont typeface="+mj-lt"/>
              <a:buAutoNum type="arabicPeriod"/>
            </a:pPr>
            <a:r>
              <a:rPr lang="en-US" sz="2800" dirty="0" smtClean="0">
                <a:solidFill>
                  <a:schemeClr val="bg2"/>
                </a:solidFill>
              </a:rPr>
              <a:t>What worked and what did not work</a:t>
            </a:r>
            <a:r>
              <a:rPr lang="pt-BR" sz="2800" dirty="0" smtClean="0">
                <a:solidFill>
                  <a:schemeClr val="bg2"/>
                </a:solidFill>
              </a:rPr>
              <a:t>	</a:t>
            </a:r>
          </a:p>
          <a:p>
            <a:endParaRPr lang="pt-BR" sz="2000" dirty="0" smtClean="0">
              <a:solidFill>
                <a:schemeClr val="bg2"/>
              </a:solidFill>
            </a:endParaRPr>
          </a:p>
        </p:txBody>
      </p:sp>
    </p:spTree>
    <p:extLst>
      <p:ext uri="{BB962C8B-B14F-4D97-AF65-F5344CB8AC3E}">
        <p14:creationId xmlns:p14="http://schemas.microsoft.com/office/powerpoint/2010/main" val="7909101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ctr">
            <a:noAutofit/>
          </a:bodyPr>
          <a:lstStyle/>
          <a:p>
            <a:r>
              <a:rPr lang="en-US" sz="3600" dirty="0" smtClean="0">
                <a:solidFill>
                  <a:schemeClr val="bg2"/>
                </a:solidFill>
              </a:rPr>
              <a:t>Recent Developments</a:t>
            </a:r>
            <a:endParaRPr lang="en-US" sz="3600" dirty="0">
              <a:solidFill>
                <a:schemeClr val="bg2"/>
              </a:solidFill>
            </a:endParaRPr>
          </a:p>
        </p:txBody>
      </p:sp>
      <p:sp>
        <p:nvSpPr>
          <p:cNvPr id="12" name="Content Placeholder 2"/>
          <p:cNvSpPr>
            <a:spLocks noGrp="1"/>
          </p:cNvSpPr>
          <p:nvPr>
            <p:ph sz="quarter" idx="1"/>
          </p:nvPr>
        </p:nvSpPr>
        <p:spPr>
          <a:xfrm>
            <a:off x="152400" y="1600200"/>
            <a:ext cx="8851900" cy="4648200"/>
          </a:xfrm>
        </p:spPr>
        <p:txBody>
          <a:bodyPr>
            <a:noAutofit/>
          </a:bodyPr>
          <a:lstStyle/>
          <a:p>
            <a:r>
              <a:rPr lang="en-US" sz="2800" dirty="0" smtClean="0">
                <a:solidFill>
                  <a:schemeClr val="bg2"/>
                </a:solidFill>
              </a:rPr>
              <a:t>The Federal Government sent a proposal to Congress to reduce the interest rate charged on the renegotiated debt.</a:t>
            </a:r>
          </a:p>
          <a:p>
            <a:r>
              <a:rPr lang="en-US" sz="2800" dirty="0" smtClean="0">
                <a:solidFill>
                  <a:schemeClr val="bg2"/>
                </a:solidFill>
              </a:rPr>
              <a:t>The rate would be lowered to 4% to all SNG and the index would be changed from the General Price Index to the CPI or the benchmark interest rate, whatever is lower.</a:t>
            </a:r>
          </a:p>
          <a:p>
            <a:r>
              <a:rPr lang="en-US" sz="2800" dirty="0" smtClean="0">
                <a:solidFill>
                  <a:schemeClr val="bg2"/>
                </a:solidFill>
              </a:rPr>
              <a:t>Congress changed the draft law to make the interest rate reduction retroactive to the contract initial date.</a:t>
            </a:r>
            <a:endParaRPr lang="en-US" sz="2800" dirty="0">
              <a:solidFill>
                <a:schemeClr val="bg2"/>
              </a:solidFill>
            </a:endParaRPr>
          </a:p>
        </p:txBody>
      </p:sp>
    </p:spTree>
    <p:extLst>
      <p:ext uri="{BB962C8B-B14F-4D97-AF65-F5344CB8AC3E}">
        <p14:creationId xmlns:p14="http://schemas.microsoft.com/office/powerpoint/2010/main" val="10311517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ctr">
            <a:noAutofit/>
          </a:bodyPr>
          <a:lstStyle/>
          <a:p>
            <a:r>
              <a:rPr lang="en-US" sz="3600" dirty="0" smtClean="0">
                <a:solidFill>
                  <a:schemeClr val="bg2"/>
                </a:solidFill>
              </a:rPr>
              <a:t>Summary (1/2)</a:t>
            </a:r>
            <a:endParaRPr lang="en-US" sz="3600" dirty="0">
              <a:solidFill>
                <a:schemeClr val="bg2"/>
              </a:solidFill>
            </a:endParaRPr>
          </a:p>
        </p:txBody>
      </p:sp>
      <p:sp>
        <p:nvSpPr>
          <p:cNvPr id="12" name="Content Placeholder 2"/>
          <p:cNvSpPr>
            <a:spLocks noGrp="1"/>
          </p:cNvSpPr>
          <p:nvPr>
            <p:ph sz="quarter" idx="1"/>
          </p:nvPr>
        </p:nvSpPr>
        <p:spPr>
          <a:xfrm>
            <a:off x="152400" y="1600200"/>
            <a:ext cx="8851900" cy="4648200"/>
          </a:xfrm>
        </p:spPr>
        <p:txBody>
          <a:bodyPr>
            <a:noAutofit/>
          </a:bodyPr>
          <a:lstStyle/>
          <a:p>
            <a:r>
              <a:rPr lang="en-US" sz="2600" dirty="0" smtClean="0">
                <a:solidFill>
                  <a:schemeClr val="bg2"/>
                </a:solidFill>
              </a:rPr>
              <a:t>In order to borrow a SNG has to comply with the following rules:</a:t>
            </a:r>
          </a:p>
          <a:p>
            <a:pPr lvl="1"/>
            <a:r>
              <a:rPr lang="en-US" sz="2400" dirty="0" smtClean="0">
                <a:solidFill>
                  <a:schemeClr val="bg2"/>
                </a:solidFill>
              </a:rPr>
              <a:t>Golden rule (loans can only be used to finance capital expenditures)</a:t>
            </a:r>
          </a:p>
          <a:p>
            <a:pPr lvl="1"/>
            <a:r>
              <a:rPr lang="en-US" sz="2400" dirty="0" smtClean="0">
                <a:solidFill>
                  <a:schemeClr val="bg2"/>
                </a:solidFill>
              </a:rPr>
              <a:t>Net Consolidated Debt/ </a:t>
            </a:r>
            <a:r>
              <a:rPr lang="en-US" sz="2400" dirty="0">
                <a:solidFill>
                  <a:schemeClr val="bg2"/>
                </a:solidFill>
              </a:rPr>
              <a:t>Net Current </a:t>
            </a:r>
            <a:r>
              <a:rPr lang="en-US" sz="2400" dirty="0" smtClean="0">
                <a:solidFill>
                  <a:schemeClr val="bg2"/>
                </a:solidFill>
              </a:rPr>
              <a:t>Revenues &lt; 200% for states and 120% for municipalities</a:t>
            </a:r>
          </a:p>
          <a:p>
            <a:pPr lvl="1"/>
            <a:r>
              <a:rPr lang="en-US" sz="2400" dirty="0" smtClean="0">
                <a:solidFill>
                  <a:schemeClr val="bg2"/>
                </a:solidFill>
              </a:rPr>
              <a:t>Payroll expenditure &lt; 60% of Net Current Revenues</a:t>
            </a:r>
          </a:p>
          <a:p>
            <a:pPr lvl="1"/>
            <a:r>
              <a:rPr lang="en-US" sz="2400" dirty="0" smtClean="0">
                <a:solidFill>
                  <a:schemeClr val="bg2"/>
                </a:solidFill>
              </a:rPr>
              <a:t>Guarantees &lt; 32% of </a:t>
            </a:r>
            <a:r>
              <a:rPr lang="en-US" sz="2400" dirty="0">
                <a:solidFill>
                  <a:schemeClr val="bg2"/>
                </a:solidFill>
              </a:rPr>
              <a:t>Net Current </a:t>
            </a:r>
            <a:r>
              <a:rPr lang="en-US" sz="2400" dirty="0" smtClean="0">
                <a:solidFill>
                  <a:schemeClr val="bg2"/>
                </a:solidFill>
              </a:rPr>
              <a:t>Revenues</a:t>
            </a:r>
          </a:p>
          <a:p>
            <a:pPr lvl="1"/>
            <a:r>
              <a:rPr lang="en-US" sz="2400" dirty="0" smtClean="0">
                <a:solidFill>
                  <a:schemeClr val="bg2"/>
                </a:solidFill>
              </a:rPr>
              <a:t>Loan proceeds in a given year &lt; 16% of </a:t>
            </a:r>
            <a:r>
              <a:rPr lang="en-US" sz="2400" dirty="0">
                <a:solidFill>
                  <a:schemeClr val="bg2"/>
                </a:solidFill>
              </a:rPr>
              <a:t>Net Current </a:t>
            </a:r>
            <a:r>
              <a:rPr lang="en-US" sz="2400" dirty="0" smtClean="0">
                <a:solidFill>
                  <a:schemeClr val="bg2"/>
                </a:solidFill>
              </a:rPr>
              <a:t>Revenues</a:t>
            </a:r>
          </a:p>
          <a:p>
            <a:pPr lvl="1"/>
            <a:r>
              <a:rPr lang="en-US" sz="2400" dirty="0">
                <a:solidFill>
                  <a:schemeClr val="bg2"/>
                </a:solidFill>
              </a:rPr>
              <a:t>Short term </a:t>
            </a:r>
            <a:r>
              <a:rPr lang="en-US" sz="2400" dirty="0" smtClean="0">
                <a:solidFill>
                  <a:schemeClr val="bg2"/>
                </a:solidFill>
              </a:rPr>
              <a:t>debt </a:t>
            </a:r>
            <a:r>
              <a:rPr lang="en-US" sz="2400" dirty="0">
                <a:solidFill>
                  <a:schemeClr val="bg2"/>
                </a:solidFill>
              </a:rPr>
              <a:t>(less than 1year) &lt; 7% </a:t>
            </a:r>
            <a:r>
              <a:rPr lang="en-US" sz="2400" dirty="0" smtClean="0">
                <a:solidFill>
                  <a:schemeClr val="bg2"/>
                </a:solidFill>
              </a:rPr>
              <a:t>of Net </a:t>
            </a:r>
            <a:r>
              <a:rPr lang="en-US" sz="2400" dirty="0">
                <a:solidFill>
                  <a:schemeClr val="bg2"/>
                </a:solidFill>
              </a:rPr>
              <a:t>Current </a:t>
            </a:r>
            <a:r>
              <a:rPr lang="en-US" sz="2400" dirty="0" smtClean="0">
                <a:solidFill>
                  <a:schemeClr val="bg2"/>
                </a:solidFill>
              </a:rPr>
              <a:t>Revenues</a:t>
            </a:r>
          </a:p>
          <a:p>
            <a:pPr lvl="1"/>
            <a:r>
              <a:rPr lang="en-US" sz="2400" dirty="0" smtClean="0">
                <a:solidFill>
                  <a:schemeClr val="bg2"/>
                </a:solidFill>
              </a:rPr>
              <a:t>Total debt </a:t>
            </a:r>
            <a:r>
              <a:rPr lang="en-US" sz="2400" dirty="0">
                <a:solidFill>
                  <a:schemeClr val="bg2"/>
                </a:solidFill>
              </a:rPr>
              <a:t>service &lt; 11.5% of Net Current </a:t>
            </a:r>
            <a:r>
              <a:rPr lang="en-US" sz="2400" dirty="0" smtClean="0">
                <a:solidFill>
                  <a:schemeClr val="bg2"/>
                </a:solidFill>
              </a:rPr>
              <a:t>Revenues on average during the life of the appraised loan</a:t>
            </a:r>
          </a:p>
        </p:txBody>
      </p:sp>
    </p:spTree>
    <p:extLst>
      <p:ext uri="{BB962C8B-B14F-4D97-AF65-F5344CB8AC3E}">
        <p14:creationId xmlns:p14="http://schemas.microsoft.com/office/powerpoint/2010/main" val="35971147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ctr">
            <a:noAutofit/>
          </a:bodyPr>
          <a:lstStyle/>
          <a:p>
            <a:r>
              <a:rPr lang="en-US" sz="3600" dirty="0" smtClean="0">
                <a:solidFill>
                  <a:schemeClr val="bg2"/>
                </a:solidFill>
              </a:rPr>
              <a:t>Summary (2/2)</a:t>
            </a:r>
            <a:endParaRPr lang="en-US" sz="3600" dirty="0">
              <a:solidFill>
                <a:schemeClr val="bg2"/>
              </a:solidFill>
            </a:endParaRPr>
          </a:p>
        </p:txBody>
      </p:sp>
      <p:sp>
        <p:nvSpPr>
          <p:cNvPr id="12" name="Content Placeholder 2"/>
          <p:cNvSpPr>
            <a:spLocks noGrp="1"/>
          </p:cNvSpPr>
          <p:nvPr>
            <p:ph sz="quarter" idx="1"/>
          </p:nvPr>
        </p:nvSpPr>
        <p:spPr>
          <a:xfrm>
            <a:off x="152400" y="1600200"/>
            <a:ext cx="8851900" cy="4648200"/>
          </a:xfrm>
        </p:spPr>
        <p:txBody>
          <a:bodyPr>
            <a:noAutofit/>
          </a:bodyPr>
          <a:lstStyle/>
          <a:p>
            <a:r>
              <a:rPr lang="en-US" sz="2400" dirty="0" smtClean="0">
                <a:solidFill>
                  <a:schemeClr val="bg2"/>
                </a:solidFill>
              </a:rPr>
              <a:t>In order to borrow a SNG has to comply with the following rules:</a:t>
            </a:r>
          </a:p>
          <a:p>
            <a:pPr lvl="1"/>
            <a:r>
              <a:rPr lang="en-US" sz="1900" dirty="0" smtClean="0">
                <a:solidFill>
                  <a:schemeClr val="bg2"/>
                </a:solidFill>
              </a:rPr>
              <a:t>States must have achieved their </a:t>
            </a:r>
            <a:r>
              <a:rPr lang="en-US" sz="1900" dirty="0">
                <a:solidFill>
                  <a:schemeClr val="bg2"/>
                </a:solidFill>
              </a:rPr>
              <a:t>Total Debt/ Net Real Revenue </a:t>
            </a:r>
            <a:r>
              <a:rPr lang="en-US" sz="1900" dirty="0" smtClean="0">
                <a:solidFill>
                  <a:schemeClr val="bg2"/>
                </a:solidFill>
              </a:rPr>
              <a:t>and primary balance targets and have an actual debt to revenue ratio lower than the contracted trajectory and show that new loan will not cause the debt to revenue ratio to go over the agreed trajectory</a:t>
            </a:r>
          </a:p>
          <a:p>
            <a:pPr lvl="1"/>
            <a:r>
              <a:rPr lang="en-US" sz="1900" dirty="0" smtClean="0">
                <a:solidFill>
                  <a:schemeClr val="bg2"/>
                </a:solidFill>
              </a:rPr>
              <a:t>Municipalities with debt renegotiation contracts with the National Treasury can only borrow if Total Debt/ Net Real Revenue &lt; 100%.</a:t>
            </a:r>
          </a:p>
          <a:p>
            <a:pPr lvl="1"/>
            <a:r>
              <a:rPr lang="en-US" sz="1900" dirty="0" smtClean="0">
                <a:solidFill>
                  <a:schemeClr val="bg2"/>
                </a:solidFill>
              </a:rPr>
              <a:t>Federal Senate approval (only for external loans)</a:t>
            </a:r>
          </a:p>
          <a:p>
            <a:pPr lvl="1"/>
            <a:r>
              <a:rPr lang="en-US" sz="1900" dirty="0" smtClean="0">
                <a:solidFill>
                  <a:schemeClr val="bg2"/>
                </a:solidFill>
              </a:rPr>
              <a:t>SNG must have legal authorization from its legislative body.</a:t>
            </a:r>
          </a:p>
          <a:p>
            <a:pPr lvl="1"/>
            <a:r>
              <a:rPr lang="en-US" sz="1900" dirty="0" smtClean="0">
                <a:solidFill>
                  <a:schemeClr val="bg2"/>
                </a:solidFill>
              </a:rPr>
              <a:t>SNG should not have any pending payment or document owed to the Federal Government</a:t>
            </a:r>
          </a:p>
          <a:p>
            <a:pPr lvl="1"/>
            <a:r>
              <a:rPr lang="en-US" sz="1900" dirty="0" smtClean="0">
                <a:solidFill>
                  <a:schemeClr val="bg2"/>
                </a:solidFill>
              </a:rPr>
              <a:t>SNG should give a counter-guarantee to the Federal Government if sovereign guarantee is required by the lender</a:t>
            </a:r>
            <a:endParaRPr lang="en-US" sz="1900" dirty="0">
              <a:solidFill>
                <a:schemeClr val="bg2"/>
              </a:solidFill>
            </a:endParaRPr>
          </a:p>
        </p:txBody>
      </p:sp>
    </p:spTree>
    <p:extLst>
      <p:ext uri="{BB962C8B-B14F-4D97-AF65-F5344CB8AC3E}">
        <p14:creationId xmlns:p14="http://schemas.microsoft.com/office/powerpoint/2010/main" val="37303658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ctr">
            <a:noAutofit/>
          </a:bodyPr>
          <a:lstStyle/>
          <a:p>
            <a:r>
              <a:rPr lang="en-US" sz="3600" dirty="0" smtClean="0">
                <a:solidFill>
                  <a:schemeClr val="bg2"/>
                </a:solidFill>
              </a:rPr>
              <a:t>Outline</a:t>
            </a:r>
            <a:endParaRPr lang="en-US" sz="3600" dirty="0">
              <a:solidFill>
                <a:schemeClr val="bg2"/>
              </a:solidFill>
            </a:endParaRPr>
          </a:p>
        </p:txBody>
      </p:sp>
      <p:sp>
        <p:nvSpPr>
          <p:cNvPr id="12" name="Content Placeholder 2"/>
          <p:cNvSpPr>
            <a:spLocks noGrp="1"/>
          </p:cNvSpPr>
          <p:nvPr>
            <p:ph sz="quarter" idx="1"/>
          </p:nvPr>
        </p:nvSpPr>
        <p:spPr>
          <a:xfrm>
            <a:off x="152400" y="1600200"/>
            <a:ext cx="8851900" cy="5105400"/>
          </a:xfrm>
        </p:spPr>
        <p:txBody>
          <a:bodyPr>
            <a:noAutofit/>
          </a:bodyPr>
          <a:lstStyle/>
          <a:p>
            <a:pPr marL="457200" indent="-457200">
              <a:buFont typeface="+mj-lt"/>
              <a:buAutoNum type="arabicPeriod"/>
            </a:pPr>
            <a:r>
              <a:rPr lang="en-US" sz="2800" dirty="0" smtClean="0">
                <a:solidFill>
                  <a:schemeClr val="bg2"/>
                </a:solidFill>
              </a:rPr>
              <a:t>Context</a:t>
            </a:r>
          </a:p>
          <a:p>
            <a:pPr marL="457200" indent="-457200">
              <a:buFont typeface="+mj-lt"/>
              <a:buAutoNum type="arabicPeriod"/>
            </a:pPr>
            <a:r>
              <a:rPr lang="en-US" sz="2800" dirty="0" smtClean="0">
                <a:solidFill>
                  <a:schemeClr val="bg2"/>
                </a:solidFill>
              </a:rPr>
              <a:t>Subnational bail-outs in Brazil</a:t>
            </a:r>
          </a:p>
          <a:p>
            <a:pPr marL="457200" indent="-457200">
              <a:buFont typeface="+mj-lt"/>
              <a:buAutoNum type="arabicPeriod"/>
            </a:pPr>
            <a:r>
              <a:rPr lang="en-US" sz="2800" dirty="0" smtClean="0">
                <a:solidFill>
                  <a:schemeClr val="bg2"/>
                </a:solidFill>
              </a:rPr>
              <a:t>The current subnational fiscal rules and debt control in Brazil</a:t>
            </a:r>
          </a:p>
          <a:p>
            <a:pPr marL="457200" indent="-457200">
              <a:buFont typeface="+mj-lt"/>
              <a:buAutoNum type="arabicPeriod"/>
            </a:pPr>
            <a:r>
              <a:rPr lang="en-US" sz="2800" b="1" dirty="0" smtClean="0">
                <a:solidFill>
                  <a:schemeClr val="bg2"/>
                </a:solidFill>
              </a:rPr>
              <a:t>Performance of subnational finance</a:t>
            </a:r>
          </a:p>
          <a:p>
            <a:pPr marL="457200" indent="-457200">
              <a:buFont typeface="+mj-lt"/>
              <a:buAutoNum type="arabicPeriod"/>
            </a:pPr>
            <a:r>
              <a:rPr lang="en-US" sz="2800" dirty="0" smtClean="0">
                <a:solidFill>
                  <a:schemeClr val="bg2"/>
                </a:solidFill>
              </a:rPr>
              <a:t>What worked and what did not work</a:t>
            </a:r>
            <a:r>
              <a:rPr lang="pt-BR" sz="2800" dirty="0" smtClean="0">
                <a:solidFill>
                  <a:schemeClr val="bg2"/>
                </a:solidFill>
              </a:rPr>
              <a:t>	</a:t>
            </a:r>
          </a:p>
          <a:p>
            <a:endParaRPr lang="pt-BR" sz="2000" dirty="0" smtClean="0">
              <a:solidFill>
                <a:schemeClr val="bg2"/>
              </a:solidFill>
            </a:endParaRPr>
          </a:p>
        </p:txBody>
      </p:sp>
    </p:spTree>
    <p:extLst>
      <p:ext uri="{BB962C8B-B14F-4D97-AF65-F5344CB8AC3E}">
        <p14:creationId xmlns:p14="http://schemas.microsoft.com/office/powerpoint/2010/main" val="29891849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ctr">
            <a:noAutofit/>
          </a:bodyPr>
          <a:lstStyle/>
          <a:p>
            <a:r>
              <a:rPr lang="en-US" sz="3600" dirty="0" smtClean="0">
                <a:solidFill>
                  <a:schemeClr val="bg2"/>
                </a:solidFill>
              </a:rPr>
              <a:t>Performance of Subnational Finance</a:t>
            </a:r>
            <a:endParaRPr lang="en-US" sz="3600" dirty="0">
              <a:solidFill>
                <a:schemeClr val="bg2"/>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286000"/>
            <a:ext cx="7946204"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2"/>
          <p:cNvSpPr>
            <a:spLocks noGrp="1"/>
          </p:cNvSpPr>
          <p:nvPr>
            <p:ph idx="1"/>
          </p:nvPr>
        </p:nvSpPr>
        <p:spPr>
          <a:xfrm>
            <a:off x="457200" y="1714501"/>
            <a:ext cx="8229600" cy="647700"/>
          </a:xfrm>
        </p:spPr>
        <p:txBody>
          <a:bodyPr>
            <a:normAutofit lnSpcReduction="10000"/>
          </a:bodyPr>
          <a:lstStyle/>
          <a:p>
            <a:pPr marL="0">
              <a:buNone/>
            </a:pPr>
            <a:r>
              <a:rPr lang="en-US" sz="2000" dirty="0" smtClean="0">
                <a:solidFill>
                  <a:schemeClr val="tx2">
                    <a:lumMod val="50000"/>
                  </a:schemeClr>
                </a:solidFill>
                <a:latin typeface="Arial" pitchFamily="34" charset="0"/>
                <a:cs typeface="Arial" pitchFamily="34" charset="0"/>
              </a:rPr>
              <a:t>Evolution of Subnational Governments Net Debt: 1985-2013</a:t>
            </a:r>
          </a:p>
          <a:p>
            <a:pPr marL="0">
              <a:buNone/>
            </a:pPr>
            <a:r>
              <a:rPr lang="en-US" sz="1200" dirty="0" smtClean="0">
                <a:solidFill>
                  <a:schemeClr val="tx2">
                    <a:lumMod val="50000"/>
                  </a:schemeClr>
                </a:solidFill>
                <a:latin typeface="Arial" pitchFamily="34" charset="0"/>
                <a:cs typeface="Arial" pitchFamily="34" charset="0"/>
              </a:rPr>
              <a:t>(% of GDP)</a:t>
            </a:r>
          </a:p>
        </p:txBody>
      </p:sp>
    </p:spTree>
    <p:extLst>
      <p:ext uri="{BB962C8B-B14F-4D97-AF65-F5344CB8AC3E}">
        <p14:creationId xmlns:p14="http://schemas.microsoft.com/office/powerpoint/2010/main" val="22283690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ctr">
            <a:noAutofit/>
          </a:bodyPr>
          <a:lstStyle/>
          <a:p>
            <a:r>
              <a:rPr lang="en-US" sz="3600" dirty="0" smtClean="0">
                <a:solidFill>
                  <a:schemeClr val="bg2"/>
                </a:solidFill>
              </a:rPr>
              <a:t>Performance of Subnational Finance</a:t>
            </a:r>
            <a:endParaRPr lang="en-US" sz="3600" dirty="0">
              <a:solidFill>
                <a:schemeClr val="bg2"/>
              </a:solidFill>
            </a:endParaRPr>
          </a:p>
        </p:txBody>
      </p:sp>
      <p:sp>
        <p:nvSpPr>
          <p:cNvPr id="8" name="Content Placeholder 2"/>
          <p:cNvSpPr>
            <a:spLocks noGrp="1"/>
          </p:cNvSpPr>
          <p:nvPr>
            <p:ph idx="1"/>
          </p:nvPr>
        </p:nvSpPr>
        <p:spPr>
          <a:xfrm>
            <a:off x="457200" y="1714501"/>
            <a:ext cx="8229600" cy="647700"/>
          </a:xfrm>
        </p:spPr>
        <p:txBody>
          <a:bodyPr>
            <a:normAutofit lnSpcReduction="10000"/>
          </a:bodyPr>
          <a:lstStyle/>
          <a:p>
            <a:pPr marL="0">
              <a:buNone/>
            </a:pPr>
            <a:r>
              <a:rPr lang="en-US" sz="2000" dirty="0" smtClean="0">
                <a:solidFill>
                  <a:schemeClr val="tx2">
                    <a:lumMod val="50000"/>
                  </a:schemeClr>
                </a:solidFill>
                <a:latin typeface="Arial" pitchFamily="34" charset="0"/>
                <a:cs typeface="Arial" pitchFamily="34" charset="0"/>
              </a:rPr>
              <a:t>Evolution of Subnational Governments Bonds (Net): 1987-2013</a:t>
            </a:r>
          </a:p>
          <a:p>
            <a:pPr marL="0">
              <a:buNone/>
            </a:pPr>
            <a:r>
              <a:rPr lang="en-US" sz="1200" dirty="0" smtClean="0">
                <a:solidFill>
                  <a:schemeClr val="tx2">
                    <a:lumMod val="50000"/>
                  </a:schemeClr>
                </a:solidFill>
                <a:latin typeface="Arial" pitchFamily="34" charset="0"/>
                <a:cs typeface="Arial" pitchFamily="34" charset="0"/>
              </a:rPr>
              <a:t>(% of GDP)</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514600"/>
            <a:ext cx="7315200" cy="4125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44204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ctr">
            <a:noAutofit/>
          </a:bodyPr>
          <a:lstStyle/>
          <a:p>
            <a:r>
              <a:rPr lang="en-US" sz="3600" dirty="0" smtClean="0">
                <a:solidFill>
                  <a:schemeClr val="bg2"/>
                </a:solidFill>
              </a:rPr>
              <a:t>Performance of Subnational Finance</a:t>
            </a:r>
            <a:endParaRPr lang="en-US" sz="3600" dirty="0">
              <a:solidFill>
                <a:schemeClr val="bg2"/>
              </a:solidFill>
            </a:endParaRPr>
          </a:p>
        </p:txBody>
      </p:sp>
      <p:sp>
        <p:nvSpPr>
          <p:cNvPr id="8" name="Content Placeholder 2"/>
          <p:cNvSpPr>
            <a:spLocks noGrp="1"/>
          </p:cNvSpPr>
          <p:nvPr>
            <p:ph idx="1"/>
          </p:nvPr>
        </p:nvSpPr>
        <p:spPr>
          <a:xfrm>
            <a:off x="457200" y="1714501"/>
            <a:ext cx="8229600" cy="647700"/>
          </a:xfrm>
        </p:spPr>
        <p:txBody>
          <a:bodyPr>
            <a:normAutofit lnSpcReduction="10000"/>
          </a:bodyPr>
          <a:lstStyle/>
          <a:p>
            <a:pPr marL="0">
              <a:buNone/>
            </a:pPr>
            <a:r>
              <a:rPr lang="en-US" sz="2000" dirty="0" smtClean="0">
                <a:solidFill>
                  <a:schemeClr val="tx2">
                    <a:lumMod val="50000"/>
                  </a:schemeClr>
                </a:solidFill>
                <a:latin typeface="Arial" pitchFamily="34" charset="0"/>
                <a:cs typeface="Arial" pitchFamily="34" charset="0"/>
              </a:rPr>
              <a:t>Evolution of  SNG Public Sector Borrowing Needs: 1995-2013</a:t>
            </a:r>
          </a:p>
          <a:p>
            <a:pPr marL="0">
              <a:buNone/>
            </a:pPr>
            <a:r>
              <a:rPr lang="en-US" sz="1200" dirty="0" smtClean="0">
                <a:solidFill>
                  <a:schemeClr val="tx2">
                    <a:lumMod val="50000"/>
                  </a:schemeClr>
                </a:solidFill>
                <a:latin typeface="Arial" pitchFamily="34" charset="0"/>
                <a:cs typeface="Arial" pitchFamily="34" charset="0"/>
              </a:rPr>
              <a:t>(% of GDP)</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399" y="2286000"/>
            <a:ext cx="739026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73902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ctr">
            <a:noAutofit/>
          </a:bodyPr>
          <a:lstStyle/>
          <a:p>
            <a:r>
              <a:rPr lang="en-US" sz="3600" dirty="0" smtClean="0">
                <a:solidFill>
                  <a:schemeClr val="bg2"/>
                </a:solidFill>
              </a:rPr>
              <a:t>Performance of Subnational Finance</a:t>
            </a:r>
            <a:endParaRPr lang="en-US" sz="3600" dirty="0">
              <a:solidFill>
                <a:schemeClr val="bg2"/>
              </a:solidFill>
            </a:endParaRPr>
          </a:p>
        </p:txBody>
      </p:sp>
      <p:sp>
        <p:nvSpPr>
          <p:cNvPr id="8" name="Content Placeholder 2"/>
          <p:cNvSpPr>
            <a:spLocks noGrp="1"/>
          </p:cNvSpPr>
          <p:nvPr>
            <p:ph idx="1"/>
          </p:nvPr>
        </p:nvSpPr>
        <p:spPr>
          <a:xfrm>
            <a:off x="457200" y="1714501"/>
            <a:ext cx="8229600" cy="647700"/>
          </a:xfrm>
        </p:spPr>
        <p:txBody>
          <a:bodyPr>
            <a:normAutofit lnSpcReduction="10000"/>
          </a:bodyPr>
          <a:lstStyle/>
          <a:p>
            <a:pPr marL="0">
              <a:buNone/>
            </a:pPr>
            <a:r>
              <a:rPr lang="en-US" sz="2000" dirty="0" smtClean="0">
                <a:solidFill>
                  <a:schemeClr val="tx2">
                    <a:lumMod val="50000"/>
                  </a:schemeClr>
                </a:solidFill>
                <a:latin typeface="Arial" pitchFamily="34" charset="0"/>
                <a:cs typeface="Arial" pitchFamily="34" charset="0"/>
              </a:rPr>
              <a:t>Evolution of  Net Consolidated Debt for Selected States</a:t>
            </a:r>
            <a:r>
              <a:rPr lang="en-US" sz="2000" smtClean="0">
                <a:solidFill>
                  <a:schemeClr val="tx2">
                    <a:lumMod val="50000"/>
                  </a:schemeClr>
                </a:solidFill>
                <a:latin typeface="Arial" pitchFamily="34" charset="0"/>
                <a:cs typeface="Arial" pitchFamily="34" charset="0"/>
              </a:rPr>
              <a:t>: 2001-2013</a:t>
            </a:r>
            <a:endParaRPr lang="en-US" sz="2000" dirty="0" smtClean="0">
              <a:solidFill>
                <a:schemeClr val="tx2">
                  <a:lumMod val="50000"/>
                </a:schemeClr>
              </a:solidFill>
              <a:latin typeface="Arial" pitchFamily="34" charset="0"/>
              <a:cs typeface="Arial" pitchFamily="34" charset="0"/>
            </a:endParaRPr>
          </a:p>
          <a:p>
            <a:pPr marL="0">
              <a:buNone/>
            </a:pPr>
            <a:r>
              <a:rPr lang="en-US" sz="1200" dirty="0" smtClean="0">
                <a:solidFill>
                  <a:schemeClr val="tx2">
                    <a:lumMod val="50000"/>
                  </a:schemeClr>
                </a:solidFill>
                <a:latin typeface="Arial" pitchFamily="34" charset="0"/>
                <a:cs typeface="Arial" pitchFamily="34" charset="0"/>
              </a:rPr>
              <a:t>(% of NCR)</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362199"/>
            <a:ext cx="7696200" cy="4264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61445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ctr">
            <a:noAutofit/>
          </a:bodyPr>
          <a:lstStyle/>
          <a:p>
            <a:r>
              <a:rPr lang="en-US" sz="3600" dirty="0" smtClean="0">
                <a:solidFill>
                  <a:schemeClr val="bg2"/>
                </a:solidFill>
              </a:rPr>
              <a:t>Outline</a:t>
            </a:r>
            <a:endParaRPr lang="en-US" sz="3600" dirty="0">
              <a:solidFill>
                <a:schemeClr val="bg2"/>
              </a:solidFill>
            </a:endParaRPr>
          </a:p>
        </p:txBody>
      </p:sp>
      <p:sp>
        <p:nvSpPr>
          <p:cNvPr id="12" name="Content Placeholder 2"/>
          <p:cNvSpPr>
            <a:spLocks noGrp="1"/>
          </p:cNvSpPr>
          <p:nvPr>
            <p:ph sz="quarter" idx="1"/>
          </p:nvPr>
        </p:nvSpPr>
        <p:spPr>
          <a:xfrm>
            <a:off x="152400" y="1600200"/>
            <a:ext cx="8851900" cy="5105400"/>
          </a:xfrm>
        </p:spPr>
        <p:txBody>
          <a:bodyPr>
            <a:noAutofit/>
          </a:bodyPr>
          <a:lstStyle/>
          <a:p>
            <a:pPr marL="457200" indent="-457200">
              <a:buFont typeface="+mj-lt"/>
              <a:buAutoNum type="arabicPeriod"/>
            </a:pPr>
            <a:r>
              <a:rPr lang="en-US" sz="2800" dirty="0" smtClean="0">
                <a:solidFill>
                  <a:schemeClr val="bg2"/>
                </a:solidFill>
              </a:rPr>
              <a:t>Context</a:t>
            </a:r>
          </a:p>
          <a:p>
            <a:pPr marL="457200" indent="-457200">
              <a:buFont typeface="+mj-lt"/>
              <a:buAutoNum type="arabicPeriod"/>
            </a:pPr>
            <a:r>
              <a:rPr lang="en-US" sz="2800" dirty="0" smtClean="0">
                <a:solidFill>
                  <a:schemeClr val="bg2"/>
                </a:solidFill>
              </a:rPr>
              <a:t>Subnational bail-outs in Brazil</a:t>
            </a:r>
          </a:p>
          <a:p>
            <a:pPr marL="457200" indent="-457200">
              <a:buFont typeface="+mj-lt"/>
              <a:buAutoNum type="arabicPeriod"/>
            </a:pPr>
            <a:r>
              <a:rPr lang="en-US" sz="2800" dirty="0" smtClean="0">
                <a:solidFill>
                  <a:schemeClr val="bg2"/>
                </a:solidFill>
              </a:rPr>
              <a:t>The current subnational fiscal rules and debt control in Brazil</a:t>
            </a:r>
          </a:p>
          <a:p>
            <a:pPr marL="457200" indent="-457200">
              <a:buFont typeface="+mj-lt"/>
              <a:buAutoNum type="arabicPeriod"/>
            </a:pPr>
            <a:r>
              <a:rPr lang="en-US" sz="2800" dirty="0" smtClean="0">
                <a:solidFill>
                  <a:schemeClr val="bg2"/>
                </a:solidFill>
              </a:rPr>
              <a:t>Performance of subnational finance</a:t>
            </a:r>
          </a:p>
          <a:p>
            <a:pPr marL="457200" indent="-457200">
              <a:buFont typeface="+mj-lt"/>
              <a:buAutoNum type="arabicPeriod"/>
            </a:pPr>
            <a:r>
              <a:rPr lang="en-US" sz="2800" b="1" dirty="0" smtClean="0">
                <a:solidFill>
                  <a:schemeClr val="bg2"/>
                </a:solidFill>
              </a:rPr>
              <a:t>What worked and what did not work</a:t>
            </a:r>
            <a:r>
              <a:rPr lang="pt-BR" sz="2000" dirty="0" smtClean="0">
                <a:solidFill>
                  <a:schemeClr val="bg2"/>
                </a:solidFill>
              </a:rPr>
              <a:t>	</a:t>
            </a:r>
          </a:p>
          <a:p>
            <a:endParaRPr lang="pt-BR" sz="2000" dirty="0" smtClean="0">
              <a:solidFill>
                <a:schemeClr val="bg2"/>
              </a:solidFill>
            </a:endParaRPr>
          </a:p>
        </p:txBody>
      </p:sp>
    </p:spTree>
    <p:extLst>
      <p:ext uri="{BB962C8B-B14F-4D97-AF65-F5344CB8AC3E}">
        <p14:creationId xmlns:p14="http://schemas.microsoft.com/office/powerpoint/2010/main" val="3460895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ctr">
            <a:noAutofit/>
          </a:bodyPr>
          <a:lstStyle/>
          <a:p>
            <a:r>
              <a:rPr lang="en-US" sz="3600" dirty="0" smtClean="0">
                <a:solidFill>
                  <a:schemeClr val="bg2"/>
                </a:solidFill>
              </a:rPr>
              <a:t>What worked …</a:t>
            </a:r>
            <a:endParaRPr lang="en-US" sz="3600" dirty="0">
              <a:solidFill>
                <a:schemeClr val="bg2"/>
              </a:solidFill>
            </a:endParaRPr>
          </a:p>
        </p:txBody>
      </p:sp>
      <p:sp>
        <p:nvSpPr>
          <p:cNvPr id="12" name="Content Placeholder 2"/>
          <p:cNvSpPr>
            <a:spLocks noGrp="1"/>
          </p:cNvSpPr>
          <p:nvPr>
            <p:ph sz="quarter" idx="1"/>
          </p:nvPr>
        </p:nvSpPr>
        <p:spPr>
          <a:xfrm>
            <a:off x="152400" y="1600200"/>
            <a:ext cx="8851900" cy="4648200"/>
          </a:xfrm>
        </p:spPr>
        <p:txBody>
          <a:bodyPr>
            <a:noAutofit/>
          </a:bodyPr>
          <a:lstStyle/>
          <a:p>
            <a:r>
              <a:rPr lang="en-US" sz="2800" dirty="0" smtClean="0">
                <a:solidFill>
                  <a:schemeClr val="bg2"/>
                </a:solidFill>
              </a:rPr>
              <a:t>Fiscal adjustment strategy for SNG addressed the root cause of the imbalances</a:t>
            </a:r>
          </a:p>
          <a:p>
            <a:r>
              <a:rPr lang="en-US" sz="2800" dirty="0" smtClean="0">
                <a:solidFill>
                  <a:schemeClr val="bg2"/>
                </a:solidFill>
              </a:rPr>
              <a:t>Supervision by the National Treasury helped reduce information asymmetry between the Federal level and the SNG</a:t>
            </a:r>
          </a:p>
          <a:p>
            <a:r>
              <a:rPr lang="en-US" sz="2800" dirty="0" smtClean="0">
                <a:solidFill>
                  <a:schemeClr val="bg2"/>
                </a:solidFill>
              </a:rPr>
              <a:t>Fiscal responsibility was a value embraced by society.</a:t>
            </a:r>
            <a:endParaRPr lang="en-US" sz="2800" dirty="0">
              <a:solidFill>
                <a:schemeClr val="bg2"/>
              </a:solidFill>
            </a:endParaRPr>
          </a:p>
        </p:txBody>
      </p:sp>
    </p:spTree>
    <p:extLst>
      <p:ext uri="{BB962C8B-B14F-4D97-AF65-F5344CB8AC3E}">
        <p14:creationId xmlns:p14="http://schemas.microsoft.com/office/powerpoint/2010/main" val="2964707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ctr">
            <a:noAutofit/>
          </a:bodyPr>
          <a:lstStyle/>
          <a:p>
            <a:r>
              <a:rPr lang="en-US" sz="3600" dirty="0" smtClean="0">
                <a:solidFill>
                  <a:schemeClr val="bg2"/>
                </a:solidFill>
              </a:rPr>
              <a:t>Context</a:t>
            </a:r>
            <a:endParaRPr lang="en-US" sz="3600" dirty="0">
              <a:solidFill>
                <a:schemeClr val="bg2"/>
              </a:solidFill>
            </a:endParaRPr>
          </a:p>
        </p:txBody>
      </p:sp>
      <p:sp>
        <p:nvSpPr>
          <p:cNvPr id="12" name="Content Placeholder 2"/>
          <p:cNvSpPr>
            <a:spLocks noGrp="1"/>
          </p:cNvSpPr>
          <p:nvPr>
            <p:ph sz="quarter" idx="1"/>
          </p:nvPr>
        </p:nvSpPr>
        <p:spPr>
          <a:xfrm>
            <a:off x="152400" y="1600200"/>
            <a:ext cx="8851900" cy="4648200"/>
          </a:xfrm>
        </p:spPr>
        <p:txBody>
          <a:bodyPr>
            <a:noAutofit/>
          </a:bodyPr>
          <a:lstStyle/>
          <a:p>
            <a:pPr marL="320040" lvl="1" indent="-320040">
              <a:lnSpc>
                <a:spcPct val="80000"/>
              </a:lnSpc>
              <a:spcBef>
                <a:spcPts val="700"/>
              </a:spcBef>
              <a:buClr>
                <a:schemeClr val="accent2"/>
              </a:buClr>
              <a:buSzPct val="60000"/>
              <a:buFont typeface="Wingdings"/>
              <a:buChar char=""/>
            </a:pPr>
            <a:r>
              <a:rPr lang="en-US" sz="2800" dirty="0">
                <a:solidFill>
                  <a:schemeClr val="bg2"/>
                </a:solidFill>
              </a:rPr>
              <a:t>Federative country with 27 states and 5,570 municipalities.</a:t>
            </a:r>
          </a:p>
          <a:p>
            <a:pPr marL="320040" lvl="1" indent="-320040">
              <a:lnSpc>
                <a:spcPct val="80000"/>
              </a:lnSpc>
              <a:spcBef>
                <a:spcPts val="700"/>
              </a:spcBef>
              <a:buClr>
                <a:schemeClr val="accent2"/>
              </a:buClr>
              <a:buSzPct val="60000"/>
              <a:buFont typeface="Wingdings"/>
              <a:buChar char=""/>
            </a:pPr>
            <a:r>
              <a:rPr lang="en-US" sz="2800" dirty="0">
                <a:solidFill>
                  <a:schemeClr val="bg2"/>
                </a:solidFill>
              </a:rPr>
              <a:t>Municipalities are not creature of the states.</a:t>
            </a:r>
          </a:p>
          <a:p>
            <a:pPr marL="320040" lvl="1" indent="-320040">
              <a:lnSpc>
                <a:spcPct val="80000"/>
              </a:lnSpc>
              <a:spcBef>
                <a:spcPts val="700"/>
              </a:spcBef>
              <a:buClr>
                <a:schemeClr val="accent2"/>
              </a:buClr>
              <a:buSzPct val="60000"/>
              <a:buFont typeface="Wingdings"/>
              <a:buChar char=""/>
            </a:pPr>
            <a:r>
              <a:rPr lang="en-US" sz="2800" dirty="0">
                <a:solidFill>
                  <a:schemeClr val="bg2"/>
                </a:solidFill>
              </a:rPr>
              <a:t>Highly decentralized federation:</a:t>
            </a:r>
          </a:p>
          <a:p>
            <a:pPr marL="594360" lvl="2" indent="-320040">
              <a:lnSpc>
                <a:spcPct val="80000"/>
              </a:lnSpc>
              <a:spcBef>
                <a:spcPts val="700"/>
              </a:spcBef>
              <a:buSzPct val="60000"/>
              <a:buFont typeface="Wingdings"/>
              <a:buChar char=""/>
            </a:pPr>
            <a:r>
              <a:rPr lang="en-US" sz="2500" dirty="0">
                <a:solidFill>
                  <a:schemeClr val="bg2"/>
                </a:solidFill>
              </a:rPr>
              <a:t>32.1 % of revenues collected by Subnational Governments (SNG); and</a:t>
            </a:r>
          </a:p>
          <a:p>
            <a:pPr marL="594360" lvl="2" indent="-320040">
              <a:lnSpc>
                <a:spcPct val="80000"/>
              </a:lnSpc>
              <a:spcBef>
                <a:spcPts val="700"/>
              </a:spcBef>
              <a:buSzPct val="60000"/>
              <a:buFont typeface="Wingdings"/>
              <a:buChar char=""/>
            </a:pPr>
            <a:r>
              <a:rPr lang="en-US" sz="2500" dirty="0">
                <a:solidFill>
                  <a:schemeClr val="bg2"/>
                </a:solidFill>
              </a:rPr>
              <a:t>43.1 % of available revenues (after transfers) to SNG in 2012.</a:t>
            </a:r>
          </a:p>
          <a:p>
            <a:endParaRPr lang="pt-BR" sz="2400" dirty="0" smtClean="0">
              <a:solidFill>
                <a:schemeClr val="bg2"/>
              </a:solidFill>
            </a:endParaRPr>
          </a:p>
          <a:p>
            <a:endParaRPr lang="pt-BR" sz="2400" dirty="0" smtClean="0">
              <a:solidFill>
                <a:schemeClr val="bg2"/>
              </a:solidFill>
            </a:endParaRPr>
          </a:p>
        </p:txBody>
      </p:sp>
    </p:spTree>
    <p:extLst>
      <p:ext uri="{BB962C8B-B14F-4D97-AF65-F5344CB8AC3E}">
        <p14:creationId xmlns:p14="http://schemas.microsoft.com/office/powerpoint/2010/main" val="39643165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ctr">
            <a:noAutofit/>
          </a:bodyPr>
          <a:lstStyle/>
          <a:p>
            <a:r>
              <a:rPr lang="en-US" sz="3600" dirty="0" smtClean="0">
                <a:solidFill>
                  <a:schemeClr val="bg2"/>
                </a:solidFill>
              </a:rPr>
              <a:t>And what did not work</a:t>
            </a:r>
            <a:endParaRPr lang="en-US" sz="3600" dirty="0">
              <a:solidFill>
                <a:schemeClr val="bg2"/>
              </a:solidFill>
            </a:endParaRPr>
          </a:p>
        </p:txBody>
      </p:sp>
      <p:sp>
        <p:nvSpPr>
          <p:cNvPr id="12" name="Content Placeholder 2"/>
          <p:cNvSpPr>
            <a:spLocks noGrp="1"/>
          </p:cNvSpPr>
          <p:nvPr>
            <p:ph sz="quarter" idx="1"/>
          </p:nvPr>
        </p:nvSpPr>
        <p:spPr>
          <a:xfrm>
            <a:off x="152400" y="1600200"/>
            <a:ext cx="8851900" cy="4648200"/>
          </a:xfrm>
        </p:spPr>
        <p:txBody>
          <a:bodyPr>
            <a:noAutofit/>
          </a:bodyPr>
          <a:lstStyle/>
          <a:p>
            <a:r>
              <a:rPr lang="en-US" sz="2800" dirty="0" smtClean="0">
                <a:solidFill>
                  <a:schemeClr val="bg2"/>
                </a:solidFill>
              </a:rPr>
              <a:t>Debt concept and Quasi-debt exceptions</a:t>
            </a:r>
          </a:p>
          <a:p>
            <a:pPr lvl="1"/>
            <a:r>
              <a:rPr lang="en-US" sz="2400" dirty="0" smtClean="0">
                <a:solidFill>
                  <a:schemeClr val="bg2"/>
                </a:solidFill>
              </a:rPr>
              <a:t>The concept of debt in the FRL is very broad and encompassing, however some states found ways to contract quasi-debt instruments outside of the control of the National Treasury</a:t>
            </a:r>
          </a:p>
          <a:p>
            <a:r>
              <a:rPr lang="en-US" sz="2800" dirty="0" smtClean="0">
                <a:solidFill>
                  <a:schemeClr val="bg2"/>
                </a:solidFill>
              </a:rPr>
              <a:t>Weakness of the enforcement by the Court of Accounts</a:t>
            </a:r>
          </a:p>
          <a:p>
            <a:pPr lvl="1"/>
            <a:r>
              <a:rPr lang="en-US" sz="2400" dirty="0" smtClean="0">
                <a:solidFill>
                  <a:schemeClr val="bg2"/>
                </a:solidFill>
              </a:rPr>
              <a:t>The enforcement of the framework is a task shared by the National Treasury and the Court of Accounts</a:t>
            </a:r>
          </a:p>
          <a:p>
            <a:pPr lvl="1"/>
            <a:r>
              <a:rPr lang="en-US" sz="2400" dirty="0" smtClean="0">
                <a:solidFill>
                  <a:schemeClr val="bg2"/>
                </a:solidFill>
              </a:rPr>
              <a:t>However, the enforcement by the Court of Accounts is some jurisdictions proved to be weaker, specially in terms of payroll expenditures in which they accepted a looser definition, which ended </a:t>
            </a:r>
            <a:r>
              <a:rPr lang="en-US" sz="2400" dirty="0">
                <a:solidFill>
                  <a:schemeClr val="bg2"/>
                </a:solidFill>
              </a:rPr>
              <a:t>u</a:t>
            </a:r>
            <a:r>
              <a:rPr lang="en-US" sz="2400" dirty="0" smtClean="0">
                <a:solidFill>
                  <a:schemeClr val="bg2"/>
                </a:solidFill>
              </a:rPr>
              <a:t>p benefiting them as well</a:t>
            </a:r>
          </a:p>
        </p:txBody>
      </p:sp>
    </p:spTree>
    <p:extLst>
      <p:ext uri="{BB962C8B-B14F-4D97-AF65-F5344CB8AC3E}">
        <p14:creationId xmlns:p14="http://schemas.microsoft.com/office/powerpoint/2010/main" val="10311517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ctr">
            <a:noAutofit/>
          </a:bodyPr>
          <a:lstStyle/>
          <a:p>
            <a:r>
              <a:rPr lang="en-US" sz="3600" dirty="0" smtClean="0">
                <a:solidFill>
                  <a:schemeClr val="bg2"/>
                </a:solidFill>
              </a:rPr>
              <a:t>And what did not work</a:t>
            </a:r>
            <a:endParaRPr lang="en-US" sz="3600" dirty="0">
              <a:solidFill>
                <a:schemeClr val="bg2"/>
              </a:solidFill>
            </a:endParaRPr>
          </a:p>
        </p:txBody>
      </p:sp>
      <p:sp>
        <p:nvSpPr>
          <p:cNvPr id="12" name="Content Placeholder 2"/>
          <p:cNvSpPr>
            <a:spLocks noGrp="1"/>
          </p:cNvSpPr>
          <p:nvPr>
            <p:ph sz="quarter" idx="1"/>
          </p:nvPr>
        </p:nvSpPr>
        <p:spPr>
          <a:xfrm>
            <a:off x="152400" y="1600200"/>
            <a:ext cx="8851900" cy="4648200"/>
          </a:xfrm>
        </p:spPr>
        <p:txBody>
          <a:bodyPr>
            <a:noAutofit/>
          </a:bodyPr>
          <a:lstStyle/>
          <a:p>
            <a:r>
              <a:rPr lang="en-US" sz="2200" dirty="0" smtClean="0">
                <a:solidFill>
                  <a:schemeClr val="bg2"/>
                </a:solidFill>
              </a:rPr>
              <a:t>The fiscal adjustment requested for SNG proved to be somewhat perverse in the sense that initially it implied in a reduction in public investments, due to the rigidity of other expenditures</a:t>
            </a:r>
          </a:p>
          <a:p>
            <a:r>
              <a:rPr lang="en-US" sz="2200" dirty="0" smtClean="0">
                <a:solidFill>
                  <a:schemeClr val="bg2"/>
                </a:solidFill>
              </a:rPr>
              <a:t>After the recent crisis, the Federal Government responded by allowing the states to contract more debt to leverage public investments. The result however has been disappointing: loan proceeds have increased 92% from 2010 to 2013, but investments only grew by 4%</a:t>
            </a:r>
          </a:p>
          <a:p>
            <a:r>
              <a:rPr lang="en-US" sz="2200" dirty="0">
                <a:solidFill>
                  <a:schemeClr val="bg2"/>
                </a:solidFill>
              </a:rPr>
              <a:t> </a:t>
            </a:r>
            <a:r>
              <a:rPr lang="en-US" sz="2200" dirty="0" smtClean="0">
                <a:solidFill>
                  <a:schemeClr val="bg2"/>
                </a:solidFill>
              </a:rPr>
              <a:t>Since the estimation of the </a:t>
            </a:r>
            <a:r>
              <a:rPr lang="en-US" sz="2200" dirty="0">
                <a:solidFill>
                  <a:schemeClr val="bg2"/>
                </a:solidFill>
              </a:rPr>
              <a:t>fiscal </a:t>
            </a:r>
            <a:r>
              <a:rPr lang="en-US" sz="2200" dirty="0" smtClean="0">
                <a:solidFill>
                  <a:schemeClr val="bg2"/>
                </a:solidFill>
              </a:rPr>
              <a:t>space is a forward looking calculation it depends on assumption for revenues and optimistic assumptions can generate more fiscal space</a:t>
            </a:r>
          </a:p>
          <a:p>
            <a:r>
              <a:rPr lang="en-US" sz="2200" dirty="0" smtClean="0">
                <a:solidFill>
                  <a:schemeClr val="bg2"/>
                </a:solidFill>
              </a:rPr>
              <a:t>Therefore, there needs to be clear rules to project government balances</a:t>
            </a:r>
            <a:endParaRPr lang="en-US" sz="2200" dirty="0">
              <a:solidFill>
                <a:schemeClr val="bg2"/>
              </a:solidFill>
            </a:endParaRPr>
          </a:p>
          <a:p>
            <a:r>
              <a:rPr lang="en-US" sz="2200" dirty="0" smtClean="0">
                <a:solidFill>
                  <a:schemeClr val="bg2"/>
                </a:solidFill>
              </a:rPr>
              <a:t>Lack of transparency in the fiscal space calculation as well as on the rating assessments on SNG</a:t>
            </a:r>
          </a:p>
          <a:p>
            <a:endParaRPr lang="en-US" sz="2200" dirty="0">
              <a:solidFill>
                <a:schemeClr val="bg2"/>
              </a:solidFill>
            </a:endParaRPr>
          </a:p>
        </p:txBody>
      </p:sp>
    </p:spTree>
    <p:extLst>
      <p:ext uri="{BB962C8B-B14F-4D97-AF65-F5344CB8AC3E}">
        <p14:creationId xmlns:p14="http://schemas.microsoft.com/office/powerpoint/2010/main" val="23537684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ctr">
            <a:noAutofit/>
          </a:bodyPr>
          <a:lstStyle/>
          <a:p>
            <a:r>
              <a:rPr lang="en-US" sz="3600" dirty="0" smtClean="0">
                <a:solidFill>
                  <a:schemeClr val="bg2"/>
                </a:solidFill>
              </a:rPr>
              <a:t>Conclusions</a:t>
            </a:r>
            <a:endParaRPr lang="en-US" sz="3600" dirty="0">
              <a:solidFill>
                <a:schemeClr val="bg2"/>
              </a:solidFill>
            </a:endParaRPr>
          </a:p>
        </p:txBody>
      </p:sp>
      <p:sp>
        <p:nvSpPr>
          <p:cNvPr id="12" name="Content Placeholder 2"/>
          <p:cNvSpPr>
            <a:spLocks noGrp="1"/>
          </p:cNvSpPr>
          <p:nvPr>
            <p:ph sz="quarter" idx="1"/>
          </p:nvPr>
        </p:nvSpPr>
        <p:spPr>
          <a:xfrm>
            <a:off x="152400" y="1600200"/>
            <a:ext cx="8851900" cy="4648200"/>
          </a:xfrm>
        </p:spPr>
        <p:txBody>
          <a:bodyPr>
            <a:noAutofit/>
          </a:bodyPr>
          <a:lstStyle/>
          <a:p>
            <a:r>
              <a:rPr lang="en-US" sz="2200" dirty="0" smtClean="0">
                <a:solidFill>
                  <a:schemeClr val="bg2"/>
                </a:solidFill>
              </a:rPr>
              <a:t>FRL was successful in changing SNG fiscal behavior</a:t>
            </a:r>
          </a:p>
          <a:p>
            <a:r>
              <a:rPr lang="en-US" sz="2200" dirty="0" smtClean="0">
                <a:solidFill>
                  <a:schemeClr val="bg2"/>
                </a:solidFill>
              </a:rPr>
              <a:t>However, the success can not only be attributed to the FRL, but rather to the whole SNG fiscal framework</a:t>
            </a:r>
          </a:p>
          <a:p>
            <a:r>
              <a:rPr lang="en-US" sz="2200" dirty="0" smtClean="0">
                <a:solidFill>
                  <a:schemeClr val="bg2"/>
                </a:solidFill>
              </a:rPr>
              <a:t>Even more, it is hard (almost impossible) to disentangle the contribution of each factor to the change in SNG fiscal behavior</a:t>
            </a:r>
          </a:p>
          <a:p>
            <a:r>
              <a:rPr lang="en-US" sz="2200" dirty="0" smtClean="0">
                <a:solidFill>
                  <a:schemeClr val="bg2"/>
                </a:solidFill>
              </a:rPr>
              <a:t>The framework has showed to be relatively flexible to accommodate the changes needed over time and to respond to challenges posed by the economic environment</a:t>
            </a:r>
          </a:p>
          <a:p>
            <a:r>
              <a:rPr lang="en-US" sz="2200" dirty="0" smtClean="0">
                <a:solidFill>
                  <a:schemeClr val="bg2"/>
                </a:solidFill>
              </a:rPr>
              <a:t>Administrative controls cannot last forever</a:t>
            </a:r>
          </a:p>
          <a:p>
            <a:pPr lvl="1"/>
            <a:r>
              <a:rPr lang="en-US" sz="1900" dirty="0" smtClean="0">
                <a:solidFill>
                  <a:schemeClr val="bg2"/>
                </a:solidFill>
              </a:rPr>
              <a:t>They do not incentivize SNG to perform better than the minimum threshold</a:t>
            </a:r>
          </a:p>
          <a:p>
            <a:pPr lvl="1"/>
            <a:r>
              <a:rPr lang="en-US" sz="1900" dirty="0" smtClean="0">
                <a:solidFill>
                  <a:schemeClr val="bg2"/>
                </a:solidFill>
              </a:rPr>
              <a:t>Over time, they become more prone to political pressure and patronage</a:t>
            </a:r>
          </a:p>
          <a:p>
            <a:pPr lvl="1"/>
            <a:r>
              <a:rPr lang="en-US" sz="1900" dirty="0" smtClean="0">
                <a:solidFill>
                  <a:schemeClr val="bg2"/>
                </a:solidFill>
              </a:rPr>
              <a:t>There need to be a transition strategy</a:t>
            </a:r>
            <a:endParaRPr lang="en-US" sz="1900" dirty="0">
              <a:solidFill>
                <a:schemeClr val="bg2"/>
              </a:solidFill>
            </a:endParaRPr>
          </a:p>
        </p:txBody>
      </p:sp>
    </p:spTree>
    <p:extLst>
      <p:ext uri="{BB962C8B-B14F-4D97-AF65-F5344CB8AC3E}">
        <p14:creationId xmlns:p14="http://schemas.microsoft.com/office/powerpoint/2010/main" val="1319250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ctr">
            <a:noAutofit/>
          </a:bodyPr>
          <a:lstStyle/>
          <a:p>
            <a:r>
              <a:rPr lang="en-US" sz="3600" dirty="0" smtClean="0">
                <a:solidFill>
                  <a:schemeClr val="bg2"/>
                </a:solidFill>
              </a:rPr>
              <a:t>Context – Revenue Assignment</a:t>
            </a:r>
            <a:endParaRPr lang="en-US" sz="3600" dirty="0">
              <a:solidFill>
                <a:schemeClr val="bg2"/>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4725" y="1506124"/>
            <a:ext cx="7026275" cy="5351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8469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ctr">
            <a:noAutofit/>
          </a:bodyPr>
          <a:lstStyle/>
          <a:p>
            <a:r>
              <a:rPr lang="en-US" sz="3600" dirty="0" smtClean="0">
                <a:solidFill>
                  <a:schemeClr val="bg2"/>
                </a:solidFill>
              </a:rPr>
              <a:t>Context – Expenditure Distribution</a:t>
            </a:r>
            <a:endParaRPr lang="en-US" sz="3600" dirty="0">
              <a:solidFill>
                <a:schemeClr val="bg2"/>
              </a:solidFill>
            </a:endParaRPr>
          </a:p>
        </p:txBody>
      </p:sp>
      <p:graphicFrame>
        <p:nvGraphicFramePr>
          <p:cNvPr id="5" name="Chart 4"/>
          <p:cNvGraphicFramePr>
            <a:graphicFrameLocks/>
          </p:cNvGraphicFramePr>
          <p:nvPr>
            <p:extLst>
              <p:ext uri="{D42A27DB-BD31-4B8C-83A1-F6EECF244321}">
                <p14:modId xmlns:p14="http://schemas.microsoft.com/office/powerpoint/2010/main" val="2409604823"/>
              </p:ext>
            </p:extLst>
          </p:nvPr>
        </p:nvGraphicFramePr>
        <p:xfrm>
          <a:off x="1176338" y="1600200"/>
          <a:ext cx="3257550" cy="252888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4076054891"/>
              </p:ext>
            </p:extLst>
          </p:nvPr>
        </p:nvGraphicFramePr>
        <p:xfrm>
          <a:off x="4700588" y="1600200"/>
          <a:ext cx="3267075" cy="25098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677633268"/>
              </p:ext>
            </p:extLst>
          </p:nvPr>
        </p:nvGraphicFramePr>
        <p:xfrm>
          <a:off x="1176338" y="4114800"/>
          <a:ext cx="3267075" cy="250983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a:graphicFrameLocks/>
          </p:cNvGraphicFramePr>
          <p:nvPr>
            <p:extLst>
              <p:ext uri="{D42A27DB-BD31-4B8C-83A1-F6EECF244321}">
                <p14:modId xmlns:p14="http://schemas.microsoft.com/office/powerpoint/2010/main" val="24871716"/>
              </p:ext>
            </p:extLst>
          </p:nvPr>
        </p:nvGraphicFramePr>
        <p:xfrm>
          <a:off x="4681538" y="4114800"/>
          <a:ext cx="3286125" cy="2500313"/>
        </p:xfrm>
        <a:graphic>
          <a:graphicData uri="http://schemas.openxmlformats.org/drawingml/2006/chart">
            <c:chart xmlns:c="http://schemas.openxmlformats.org/drawingml/2006/chart" xmlns:r="http://schemas.openxmlformats.org/officeDocument/2006/relationships" r:id="rId5"/>
          </a:graphicData>
        </a:graphic>
      </p:graphicFrame>
      <p:sp>
        <p:nvSpPr>
          <p:cNvPr id="9" name="TextBox 8"/>
          <p:cNvSpPr txBox="1"/>
          <p:nvPr/>
        </p:nvSpPr>
        <p:spPr>
          <a:xfrm>
            <a:off x="457200" y="6456126"/>
            <a:ext cx="5181600" cy="276999"/>
          </a:xfrm>
          <a:prstGeom prst="rect">
            <a:avLst/>
          </a:prstGeom>
          <a:noFill/>
        </p:spPr>
        <p:txBody>
          <a:bodyPr wrap="square" rtlCol="0">
            <a:spAutoFit/>
          </a:bodyPr>
          <a:lstStyle/>
          <a:p>
            <a:r>
              <a:rPr lang="en-US" sz="1200" dirty="0" smtClean="0"/>
              <a:t>Source: STN</a:t>
            </a:r>
            <a:endParaRPr lang="en-US" sz="1200" dirty="0"/>
          </a:p>
        </p:txBody>
      </p:sp>
    </p:spTree>
    <p:extLst>
      <p:ext uri="{BB962C8B-B14F-4D97-AF65-F5344CB8AC3E}">
        <p14:creationId xmlns:p14="http://schemas.microsoft.com/office/powerpoint/2010/main" val="3202484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ctr">
            <a:noAutofit/>
          </a:bodyPr>
          <a:lstStyle/>
          <a:p>
            <a:r>
              <a:rPr lang="en-US" sz="3600" dirty="0" smtClean="0">
                <a:solidFill>
                  <a:schemeClr val="bg2"/>
                </a:solidFill>
              </a:rPr>
              <a:t>Outline</a:t>
            </a:r>
            <a:endParaRPr lang="en-US" sz="3600" dirty="0">
              <a:solidFill>
                <a:schemeClr val="bg2"/>
              </a:solidFill>
            </a:endParaRPr>
          </a:p>
        </p:txBody>
      </p:sp>
      <p:sp>
        <p:nvSpPr>
          <p:cNvPr id="12" name="Content Placeholder 2"/>
          <p:cNvSpPr>
            <a:spLocks noGrp="1"/>
          </p:cNvSpPr>
          <p:nvPr>
            <p:ph sz="quarter" idx="1"/>
          </p:nvPr>
        </p:nvSpPr>
        <p:spPr>
          <a:xfrm>
            <a:off x="152400" y="1600200"/>
            <a:ext cx="8851900" cy="5105400"/>
          </a:xfrm>
        </p:spPr>
        <p:txBody>
          <a:bodyPr>
            <a:noAutofit/>
          </a:bodyPr>
          <a:lstStyle/>
          <a:p>
            <a:pPr marL="457200" indent="-457200">
              <a:buFont typeface="+mj-lt"/>
              <a:buAutoNum type="arabicPeriod"/>
            </a:pPr>
            <a:r>
              <a:rPr lang="en-US" sz="2800" dirty="0" smtClean="0">
                <a:solidFill>
                  <a:schemeClr val="bg2"/>
                </a:solidFill>
              </a:rPr>
              <a:t>Context</a:t>
            </a:r>
          </a:p>
          <a:p>
            <a:pPr marL="457200" indent="-457200">
              <a:buFont typeface="+mj-lt"/>
              <a:buAutoNum type="arabicPeriod"/>
            </a:pPr>
            <a:r>
              <a:rPr lang="en-US" sz="2800" b="1" dirty="0" smtClean="0">
                <a:solidFill>
                  <a:schemeClr val="bg2"/>
                </a:solidFill>
              </a:rPr>
              <a:t>Subnational bail-outs in Brazil</a:t>
            </a:r>
          </a:p>
          <a:p>
            <a:pPr marL="457200" indent="-457200">
              <a:buFont typeface="+mj-lt"/>
              <a:buAutoNum type="arabicPeriod"/>
            </a:pPr>
            <a:r>
              <a:rPr lang="en-US" sz="2800" dirty="0" smtClean="0">
                <a:solidFill>
                  <a:schemeClr val="bg2"/>
                </a:solidFill>
              </a:rPr>
              <a:t>The current subnational fiscal rules and debt controls in Brazil</a:t>
            </a:r>
          </a:p>
          <a:p>
            <a:pPr marL="457200" indent="-457200">
              <a:buFont typeface="+mj-lt"/>
              <a:buAutoNum type="arabicPeriod"/>
            </a:pPr>
            <a:r>
              <a:rPr lang="en-US" sz="2800" dirty="0" smtClean="0">
                <a:solidFill>
                  <a:schemeClr val="bg2"/>
                </a:solidFill>
              </a:rPr>
              <a:t>Performance of subnational finance</a:t>
            </a:r>
          </a:p>
          <a:p>
            <a:pPr marL="457200" indent="-457200">
              <a:buFont typeface="+mj-lt"/>
              <a:buAutoNum type="arabicPeriod"/>
            </a:pPr>
            <a:r>
              <a:rPr lang="en-US" sz="2800" dirty="0" smtClean="0">
                <a:solidFill>
                  <a:schemeClr val="bg2"/>
                </a:solidFill>
              </a:rPr>
              <a:t>What worked and what did not work</a:t>
            </a:r>
            <a:r>
              <a:rPr lang="pt-BR" sz="2000" dirty="0" smtClean="0">
                <a:solidFill>
                  <a:schemeClr val="bg2"/>
                </a:solidFill>
              </a:rPr>
              <a:t>	</a:t>
            </a:r>
          </a:p>
          <a:p>
            <a:endParaRPr lang="pt-BR" sz="2000" dirty="0" smtClean="0">
              <a:solidFill>
                <a:schemeClr val="bg2"/>
              </a:solidFill>
            </a:endParaRPr>
          </a:p>
        </p:txBody>
      </p:sp>
    </p:spTree>
    <p:extLst>
      <p:ext uri="{BB962C8B-B14F-4D97-AF65-F5344CB8AC3E}">
        <p14:creationId xmlns:p14="http://schemas.microsoft.com/office/powerpoint/2010/main" val="3708505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ctr">
            <a:noAutofit/>
          </a:bodyPr>
          <a:lstStyle/>
          <a:p>
            <a:r>
              <a:rPr lang="en-US" sz="3600" dirty="0" smtClean="0">
                <a:solidFill>
                  <a:schemeClr val="bg2"/>
                </a:solidFill>
              </a:rPr>
              <a:t>1</a:t>
            </a:r>
            <a:r>
              <a:rPr lang="en-US" sz="3600" baseline="30000" dirty="0" smtClean="0">
                <a:solidFill>
                  <a:schemeClr val="bg2"/>
                </a:solidFill>
              </a:rPr>
              <a:t>st</a:t>
            </a:r>
            <a:r>
              <a:rPr lang="en-US" sz="3600" dirty="0" smtClean="0">
                <a:solidFill>
                  <a:schemeClr val="bg2"/>
                </a:solidFill>
              </a:rPr>
              <a:t> and 2</a:t>
            </a:r>
            <a:r>
              <a:rPr lang="en-US" sz="3600" baseline="30000" dirty="0" smtClean="0">
                <a:solidFill>
                  <a:schemeClr val="bg2"/>
                </a:solidFill>
              </a:rPr>
              <a:t>nd</a:t>
            </a:r>
            <a:r>
              <a:rPr lang="en-US" sz="3600" dirty="0" smtClean="0">
                <a:solidFill>
                  <a:schemeClr val="bg2"/>
                </a:solidFill>
              </a:rPr>
              <a:t> </a:t>
            </a:r>
            <a:r>
              <a:rPr lang="en-US" sz="3600" dirty="0">
                <a:solidFill>
                  <a:schemeClr val="bg2"/>
                </a:solidFill>
              </a:rPr>
              <a:t>Subnational </a:t>
            </a:r>
            <a:r>
              <a:rPr lang="en-US" sz="3600" dirty="0" smtClean="0">
                <a:solidFill>
                  <a:schemeClr val="bg2"/>
                </a:solidFill>
              </a:rPr>
              <a:t>Bail-Out</a:t>
            </a:r>
            <a:endParaRPr lang="en-US" sz="3600" dirty="0">
              <a:solidFill>
                <a:schemeClr val="bg2"/>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902390879"/>
              </p:ext>
            </p:extLst>
          </p:nvPr>
        </p:nvGraphicFramePr>
        <p:xfrm>
          <a:off x="609600" y="1752600"/>
          <a:ext cx="8305801" cy="4632960"/>
        </p:xfrm>
        <a:graphic>
          <a:graphicData uri="http://schemas.openxmlformats.org/drawingml/2006/table">
            <a:tbl>
              <a:tblPr firstRow="1" bandRow="1">
                <a:tableStyleId>{5C22544A-7EE6-4342-B048-85BDC9FD1C3A}</a:tableStyleId>
              </a:tblPr>
              <a:tblGrid>
                <a:gridCol w="1707735"/>
                <a:gridCol w="3260221"/>
                <a:gridCol w="3337845"/>
              </a:tblGrid>
              <a:tr h="396240">
                <a:tc>
                  <a:txBody>
                    <a:bodyPr/>
                    <a:lstStyle/>
                    <a:p>
                      <a:endParaRPr lang="en-US" dirty="0"/>
                    </a:p>
                  </a:txBody>
                  <a:tcPr/>
                </a:tc>
                <a:tc>
                  <a:txBody>
                    <a:bodyPr/>
                    <a:lstStyle/>
                    <a:p>
                      <a:r>
                        <a:rPr lang="en-US" dirty="0" smtClean="0"/>
                        <a:t>1</a:t>
                      </a:r>
                      <a:r>
                        <a:rPr lang="en-US" baseline="30000" dirty="0" smtClean="0"/>
                        <a:t>st</a:t>
                      </a:r>
                      <a:r>
                        <a:rPr lang="en-US" dirty="0" smtClean="0"/>
                        <a:t> Bail-Out (1989)</a:t>
                      </a:r>
                      <a:endParaRPr lang="en-US" dirty="0"/>
                    </a:p>
                  </a:txBody>
                  <a:tcPr/>
                </a:tc>
                <a:tc>
                  <a:txBody>
                    <a:bodyPr/>
                    <a:lstStyle/>
                    <a:p>
                      <a:r>
                        <a:rPr lang="en-US" dirty="0" smtClean="0"/>
                        <a:t>2</a:t>
                      </a:r>
                      <a:r>
                        <a:rPr lang="en-US" baseline="30000" dirty="0" smtClean="0"/>
                        <a:t>nd</a:t>
                      </a:r>
                      <a:r>
                        <a:rPr lang="en-US" dirty="0" smtClean="0"/>
                        <a:t> Bail-Out (1993)</a:t>
                      </a:r>
                      <a:endParaRPr lang="en-US" dirty="0"/>
                    </a:p>
                  </a:txBody>
                  <a:tcPr/>
                </a:tc>
              </a:tr>
              <a:tr h="1584960">
                <a:tc>
                  <a:txBody>
                    <a:bodyPr/>
                    <a:lstStyle/>
                    <a:p>
                      <a:r>
                        <a:rPr lang="en-US" sz="2000" dirty="0" smtClean="0"/>
                        <a:t>Debt Refinanced and Cut-off Date</a:t>
                      </a:r>
                      <a:endParaRPr lang="en-US" sz="2000" dirty="0"/>
                    </a:p>
                  </a:txBody>
                  <a:tcPr/>
                </a:tc>
                <a:tc>
                  <a:txBody>
                    <a:bodyPr/>
                    <a:lstStyle/>
                    <a:p>
                      <a:pPr marL="285750" indent="-285750">
                        <a:buFont typeface="Arial" panose="020B0604020202020204" pitchFamily="34" charset="0"/>
                        <a:buChar char="•"/>
                      </a:pPr>
                      <a:r>
                        <a:rPr lang="en-US" sz="2000" dirty="0" smtClean="0"/>
                        <a:t>LT external</a:t>
                      </a:r>
                      <a:r>
                        <a:rPr lang="en-US" sz="2000" baseline="0" dirty="0" smtClean="0"/>
                        <a:t> debt contracted until Dec 1988</a:t>
                      </a:r>
                    </a:p>
                    <a:p>
                      <a:pPr marL="285750" indent="-285750">
                        <a:buFont typeface="Arial" panose="020B0604020202020204" pitchFamily="34" charset="0"/>
                        <a:buChar char="•"/>
                      </a:pPr>
                      <a:r>
                        <a:rPr lang="en-US" sz="2000" baseline="0" dirty="0" smtClean="0"/>
                        <a:t>Domestic debt service in arrears</a:t>
                      </a:r>
                    </a:p>
                    <a:p>
                      <a:pPr marL="285750" indent="-285750">
                        <a:buFont typeface="Arial" panose="020B0604020202020204" pitchFamily="34" charset="0"/>
                        <a:buChar char="•"/>
                      </a:pPr>
                      <a:r>
                        <a:rPr lang="en-US" sz="2000" dirty="0" smtClean="0"/>
                        <a:t>Budget deficits until 1987</a:t>
                      </a:r>
                      <a:endParaRPr lang="en-US" sz="2000" dirty="0"/>
                    </a:p>
                  </a:txBody>
                  <a:tcPr/>
                </a:tc>
                <a:tc>
                  <a:txBody>
                    <a:bodyPr/>
                    <a:lstStyle/>
                    <a:p>
                      <a:pPr marL="285750" indent="-285750">
                        <a:buFont typeface="Arial" panose="020B0604020202020204" pitchFamily="34" charset="0"/>
                        <a:buChar char="•"/>
                      </a:pPr>
                      <a:r>
                        <a:rPr lang="en-US" sz="2000" dirty="0" smtClean="0"/>
                        <a:t>Contractual</a:t>
                      </a:r>
                      <a:r>
                        <a:rPr lang="en-US" sz="2000" baseline="0" dirty="0" smtClean="0"/>
                        <a:t> domestic debt held before Jun 30, 1993</a:t>
                      </a:r>
                    </a:p>
                    <a:p>
                      <a:pPr marL="285750" indent="-285750">
                        <a:buFont typeface="Arial" panose="020B0604020202020204" pitchFamily="34" charset="0"/>
                        <a:buChar char="•"/>
                      </a:pPr>
                      <a:r>
                        <a:rPr lang="en-US" sz="2000" baseline="0" dirty="0" smtClean="0"/>
                        <a:t>External debt</a:t>
                      </a:r>
                    </a:p>
                    <a:p>
                      <a:pPr marL="285750" indent="-285750">
                        <a:buFont typeface="Arial" panose="020B0604020202020204" pitchFamily="34" charset="0"/>
                        <a:buChar char="•"/>
                      </a:pPr>
                      <a:r>
                        <a:rPr lang="en-US" sz="2000" baseline="0" dirty="0" smtClean="0"/>
                        <a:t>Excluded bonds</a:t>
                      </a:r>
                      <a:endParaRPr lang="en-US" sz="2000" dirty="0"/>
                    </a:p>
                  </a:txBody>
                  <a:tcPr/>
                </a:tc>
              </a:tr>
              <a:tr h="1287780">
                <a:tc>
                  <a:txBody>
                    <a:bodyPr/>
                    <a:lstStyle/>
                    <a:p>
                      <a:r>
                        <a:rPr lang="en-US" sz="2000" dirty="0" smtClean="0"/>
                        <a:t>Terms</a:t>
                      </a:r>
                      <a:endParaRPr lang="en-US" sz="2000" dirty="0"/>
                    </a:p>
                  </a:txBody>
                  <a:tcPr/>
                </a:tc>
                <a:tc>
                  <a:txBody>
                    <a:bodyPr/>
                    <a:lstStyle/>
                    <a:p>
                      <a:r>
                        <a:rPr lang="en-US" sz="2000" dirty="0" smtClean="0"/>
                        <a:t>National</a:t>
                      </a:r>
                      <a:r>
                        <a:rPr lang="en-US" sz="2000" baseline="0" dirty="0" smtClean="0"/>
                        <a:t> currency, 20 year final maturity, 5 year grace period, interest rate and index equal to Federal Government</a:t>
                      </a:r>
                      <a:endParaRPr lang="en-US" sz="2000" dirty="0"/>
                    </a:p>
                  </a:txBody>
                  <a:tcPr/>
                </a:tc>
                <a:tc>
                  <a:txBody>
                    <a:bodyPr/>
                    <a:lstStyle/>
                    <a:p>
                      <a:r>
                        <a:rPr lang="en-US" sz="2000" dirty="0" smtClean="0"/>
                        <a:t>20 year final maturity, no grace period, indexed</a:t>
                      </a:r>
                      <a:r>
                        <a:rPr lang="en-US" sz="2000" baseline="0" dirty="0" smtClean="0"/>
                        <a:t> to General Price Index and interest rate equal to average of contracts (6.5%)</a:t>
                      </a:r>
                      <a:endParaRPr lang="en-US" sz="2000" dirty="0"/>
                    </a:p>
                  </a:txBody>
                  <a:tcPr/>
                </a:tc>
              </a:tr>
              <a:tr h="693420">
                <a:tc>
                  <a:txBody>
                    <a:bodyPr/>
                    <a:lstStyle/>
                    <a:p>
                      <a:r>
                        <a:rPr lang="en-US" sz="2000" dirty="0" smtClean="0"/>
                        <a:t>Cost</a:t>
                      </a:r>
                      <a:endParaRPr lang="en-US" sz="2000" dirty="0"/>
                    </a:p>
                  </a:txBody>
                  <a:tcPr/>
                </a:tc>
                <a:tc>
                  <a:txBody>
                    <a:bodyPr/>
                    <a:lstStyle/>
                    <a:p>
                      <a:r>
                        <a:rPr lang="en-US" sz="2000" dirty="0" smtClean="0"/>
                        <a:t>USD 8.7 Billion (Dec-98 prices)</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USD 32.7 Billion (Dec-98 prices)</a:t>
                      </a:r>
                    </a:p>
                    <a:p>
                      <a:endParaRPr lang="en-US" sz="2000" dirty="0"/>
                    </a:p>
                  </a:txBody>
                  <a:tcPr/>
                </a:tc>
              </a:tr>
            </a:tbl>
          </a:graphicData>
        </a:graphic>
      </p:graphicFrame>
    </p:spTree>
    <p:extLst>
      <p:ext uri="{BB962C8B-B14F-4D97-AF65-F5344CB8AC3E}">
        <p14:creationId xmlns:p14="http://schemas.microsoft.com/office/powerpoint/2010/main" val="38525996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ctr">
            <a:noAutofit/>
          </a:bodyPr>
          <a:lstStyle/>
          <a:p>
            <a:r>
              <a:rPr lang="en-US" sz="3600" dirty="0" smtClean="0">
                <a:solidFill>
                  <a:schemeClr val="bg2"/>
                </a:solidFill>
              </a:rPr>
              <a:t>3</a:t>
            </a:r>
            <a:r>
              <a:rPr lang="en-US" sz="3600" baseline="30000" dirty="0" smtClean="0">
                <a:solidFill>
                  <a:schemeClr val="bg2"/>
                </a:solidFill>
              </a:rPr>
              <a:t>rd</a:t>
            </a:r>
            <a:r>
              <a:rPr lang="en-US" sz="3600" dirty="0" smtClean="0">
                <a:solidFill>
                  <a:schemeClr val="bg2"/>
                </a:solidFill>
              </a:rPr>
              <a:t> Subnational Bail-Out (1997)</a:t>
            </a:r>
            <a:endParaRPr lang="en-US" sz="3600" dirty="0">
              <a:solidFill>
                <a:schemeClr val="bg2"/>
              </a:solidFill>
            </a:endParaRPr>
          </a:p>
        </p:txBody>
      </p:sp>
      <p:sp>
        <p:nvSpPr>
          <p:cNvPr id="12" name="Content Placeholder 2"/>
          <p:cNvSpPr>
            <a:spLocks noGrp="1"/>
          </p:cNvSpPr>
          <p:nvPr>
            <p:ph sz="quarter" idx="1"/>
          </p:nvPr>
        </p:nvSpPr>
        <p:spPr>
          <a:xfrm>
            <a:off x="152400" y="1600200"/>
            <a:ext cx="8851900" cy="4648200"/>
          </a:xfrm>
        </p:spPr>
        <p:txBody>
          <a:bodyPr>
            <a:noAutofit/>
          </a:bodyPr>
          <a:lstStyle/>
          <a:p>
            <a:pPr marL="320040" lvl="1" indent="-320040">
              <a:spcBef>
                <a:spcPts val="700"/>
              </a:spcBef>
              <a:buClr>
                <a:schemeClr val="accent2"/>
              </a:buClr>
              <a:buSzPct val="60000"/>
              <a:buFont typeface="Wingdings"/>
              <a:buChar char=""/>
            </a:pPr>
            <a:r>
              <a:rPr lang="en-US" sz="2800" dirty="0" smtClean="0">
                <a:solidFill>
                  <a:schemeClr val="bg2"/>
                </a:solidFill>
              </a:rPr>
              <a:t>Bail-out comprised bonds, domestic and external contractual debt held by 1994, whose refinancing had been authorized until Jun 30th, 1999.</a:t>
            </a:r>
          </a:p>
          <a:p>
            <a:pPr marL="320040" lvl="1" indent="-320040">
              <a:spcBef>
                <a:spcPts val="700"/>
              </a:spcBef>
              <a:buClr>
                <a:schemeClr val="accent2"/>
              </a:buClr>
              <a:buSzPct val="60000"/>
              <a:buFont typeface="Wingdings"/>
              <a:buChar char=""/>
            </a:pPr>
            <a:r>
              <a:rPr lang="en-US" sz="2800" dirty="0" smtClean="0">
                <a:solidFill>
                  <a:schemeClr val="bg2"/>
                </a:solidFill>
              </a:rPr>
              <a:t>Initially, it was thought of only to states, but it was extended to municipalities in 2000 with similar conditions.</a:t>
            </a:r>
          </a:p>
          <a:p>
            <a:pPr marL="320040" lvl="1" indent="-320040">
              <a:spcBef>
                <a:spcPts val="700"/>
              </a:spcBef>
              <a:buClr>
                <a:schemeClr val="accent2"/>
              </a:buClr>
              <a:buSzPct val="60000"/>
              <a:buFont typeface="Wingdings"/>
              <a:buChar char=""/>
            </a:pPr>
            <a:r>
              <a:rPr lang="en-US" sz="2800" dirty="0" smtClean="0">
                <a:solidFill>
                  <a:schemeClr val="bg2"/>
                </a:solidFill>
              </a:rPr>
              <a:t>Innovations:</a:t>
            </a:r>
          </a:p>
          <a:p>
            <a:pPr marL="594360" lvl="2" indent="-320040">
              <a:spcBef>
                <a:spcPts val="700"/>
              </a:spcBef>
              <a:buSzPct val="60000"/>
              <a:buFont typeface="Wingdings"/>
              <a:buChar char=""/>
            </a:pPr>
            <a:r>
              <a:rPr lang="en-US" sz="2400" dirty="0" smtClean="0">
                <a:solidFill>
                  <a:schemeClr val="bg2"/>
                </a:solidFill>
              </a:rPr>
              <a:t>Withhold of transfers and own source revenues as guarantee;</a:t>
            </a:r>
          </a:p>
          <a:p>
            <a:pPr marL="594360" lvl="2" indent="-320040">
              <a:spcBef>
                <a:spcPts val="700"/>
              </a:spcBef>
              <a:buSzPct val="60000"/>
              <a:buFont typeface="Wingdings"/>
              <a:buChar char=""/>
            </a:pPr>
            <a:r>
              <a:rPr lang="en-US" sz="2400" dirty="0" smtClean="0">
                <a:solidFill>
                  <a:schemeClr val="bg2"/>
                </a:solidFill>
              </a:rPr>
              <a:t>Refinancing in exchange of a fiscal adjustment program with objective targets and penalties in case of non compliance;</a:t>
            </a:r>
          </a:p>
          <a:p>
            <a:pPr marL="594360" lvl="2" indent="-320040">
              <a:spcBef>
                <a:spcPts val="700"/>
              </a:spcBef>
              <a:buSzPct val="60000"/>
              <a:buFont typeface="Wingdings"/>
              <a:buChar char=""/>
            </a:pPr>
            <a:r>
              <a:rPr lang="en-US" sz="2400" dirty="0" smtClean="0">
                <a:solidFill>
                  <a:schemeClr val="bg2"/>
                </a:solidFill>
              </a:rPr>
              <a:t>Refinancing conditions tailored to each state;</a:t>
            </a:r>
          </a:p>
          <a:p>
            <a:pPr marL="594360" lvl="2" indent="-320040">
              <a:spcBef>
                <a:spcPts val="700"/>
              </a:spcBef>
              <a:buSzPct val="60000"/>
              <a:buFont typeface="Wingdings"/>
              <a:buChar char=""/>
            </a:pPr>
            <a:r>
              <a:rPr lang="en-US" sz="2400" dirty="0" smtClean="0">
                <a:solidFill>
                  <a:schemeClr val="bg2"/>
                </a:solidFill>
              </a:rPr>
              <a:t>SNGs supervised by the National Treasury.</a:t>
            </a:r>
          </a:p>
          <a:p>
            <a:endParaRPr lang="pt-BR" sz="2400" dirty="0" smtClean="0">
              <a:solidFill>
                <a:schemeClr val="bg2"/>
              </a:solidFill>
            </a:endParaRPr>
          </a:p>
        </p:txBody>
      </p:sp>
    </p:spTree>
    <p:extLst>
      <p:ext uri="{BB962C8B-B14F-4D97-AF65-F5344CB8AC3E}">
        <p14:creationId xmlns:p14="http://schemas.microsoft.com/office/powerpoint/2010/main" val="18924785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ctr">
            <a:noAutofit/>
          </a:bodyPr>
          <a:lstStyle/>
          <a:p>
            <a:r>
              <a:rPr lang="en-US" sz="3600" dirty="0" smtClean="0">
                <a:solidFill>
                  <a:schemeClr val="bg2"/>
                </a:solidFill>
              </a:rPr>
              <a:t>3</a:t>
            </a:r>
            <a:r>
              <a:rPr lang="en-US" sz="3600" baseline="30000" dirty="0" smtClean="0">
                <a:solidFill>
                  <a:schemeClr val="bg2"/>
                </a:solidFill>
              </a:rPr>
              <a:t>rd</a:t>
            </a:r>
            <a:r>
              <a:rPr lang="en-US" sz="3600" dirty="0" smtClean="0">
                <a:solidFill>
                  <a:schemeClr val="bg2"/>
                </a:solidFill>
              </a:rPr>
              <a:t> Subnational Bail-Out (1997)</a:t>
            </a:r>
            <a:endParaRPr lang="en-US" sz="3600" dirty="0">
              <a:solidFill>
                <a:schemeClr val="bg2"/>
              </a:solidFill>
            </a:endParaRPr>
          </a:p>
        </p:txBody>
      </p:sp>
      <p:sp>
        <p:nvSpPr>
          <p:cNvPr id="12" name="Content Placeholder 2"/>
          <p:cNvSpPr>
            <a:spLocks noGrp="1"/>
          </p:cNvSpPr>
          <p:nvPr>
            <p:ph sz="quarter" idx="1"/>
          </p:nvPr>
        </p:nvSpPr>
        <p:spPr>
          <a:xfrm>
            <a:off x="152400" y="1600200"/>
            <a:ext cx="8851900" cy="4648200"/>
          </a:xfrm>
        </p:spPr>
        <p:txBody>
          <a:bodyPr>
            <a:noAutofit/>
          </a:bodyPr>
          <a:lstStyle/>
          <a:p>
            <a:pPr marL="320040" lvl="1" indent="-320040">
              <a:spcBef>
                <a:spcPts val="700"/>
              </a:spcBef>
              <a:buClr>
                <a:schemeClr val="accent2"/>
              </a:buClr>
              <a:buSzPct val="60000"/>
              <a:buFont typeface="Wingdings"/>
              <a:buChar char=""/>
            </a:pPr>
            <a:r>
              <a:rPr lang="en-US" sz="2800" dirty="0" smtClean="0">
                <a:solidFill>
                  <a:schemeClr val="bg2"/>
                </a:solidFill>
              </a:rPr>
              <a:t>Establishment of a Fiscal Adjustment and Restructuring Plan (PAF) with targets for:</a:t>
            </a:r>
          </a:p>
          <a:p>
            <a:pPr marL="594360" lvl="2" indent="-320040">
              <a:spcBef>
                <a:spcPts val="700"/>
              </a:spcBef>
              <a:buSzPct val="60000"/>
              <a:buFont typeface="Wingdings"/>
              <a:buChar char=""/>
            </a:pPr>
            <a:r>
              <a:rPr lang="en-US" sz="2400" dirty="0" smtClean="0">
                <a:solidFill>
                  <a:schemeClr val="bg2"/>
                </a:solidFill>
              </a:rPr>
              <a:t>Total Debt/ Net Real Revenue ratio;</a:t>
            </a:r>
          </a:p>
          <a:p>
            <a:pPr marL="594360" lvl="2" indent="-320040">
              <a:spcBef>
                <a:spcPts val="700"/>
              </a:spcBef>
              <a:buSzPct val="60000"/>
              <a:buFont typeface="Wingdings"/>
              <a:buChar char=""/>
            </a:pPr>
            <a:r>
              <a:rPr lang="en-US" sz="2400" dirty="0" smtClean="0">
                <a:solidFill>
                  <a:schemeClr val="bg2"/>
                </a:solidFill>
              </a:rPr>
              <a:t>Primary Balance;</a:t>
            </a:r>
          </a:p>
          <a:p>
            <a:pPr marL="594360" lvl="2" indent="-320040">
              <a:spcBef>
                <a:spcPts val="700"/>
              </a:spcBef>
              <a:buSzPct val="60000"/>
              <a:buFont typeface="Wingdings"/>
              <a:buChar char=""/>
            </a:pPr>
            <a:r>
              <a:rPr lang="en-US" sz="2400" dirty="0" smtClean="0">
                <a:solidFill>
                  <a:schemeClr val="bg2"/>
                </a:solidFill>
              </a:rPr>
              <a:t>Payroll Expenditure;</a:t>
            </a:r>
          </a:p>
          <a:p>
            <a:pPr marL="594360" lvl="2" indent="-320040">
              <a:spcBef>
                <a:spcPts val="700"/>
              </a:spcBef>
              <a:buSzPct val="60000"/>
              <a:buFont typeface="Wingdings"/>
              <a:buChar char=""/>
            </a:pPr>
            <a:r>
              <a:rPr lang="en-US" sz="2400" dirty="0" smtClean="0">
                <a:solidFill>
                  <a:schemeClr val="bg2"/>
                </a:solidFill>
              </a:rPr>
              <a:t>Own source Revenue;</a:t>
            </a:r>
          </a:p>
          <a:p>
            <a:pPr marL="594360" lvl="2" indent="-320040">
              <a:spcBef>
                <a:spcPts val="700"/>
              </a:spcBef>
              <a:buSzPct val="60000"/>
              <a:buFont typeface="Wingdings"/>
              <a:buChar char=""/>
            </a:pPr>
            <a:r>
              <a:rPr lang="en-US" sz="2400" dirty="0" smtClean="0">
                <a:solidFill>
                  <a:schemeClr val="bg2"/>
                </a:solidFill>
              </a:rPr>
              <a:t>Public Sector Reform/ operating expenditures; and</a:t>
            </a:r>
          </a:p>
          <a:p>
            <a:pPr marL="594360" lvl="2" indent="-320040">
              <a:spcBef>
                <a:spcPts val="700"/>
              </a:spcBef>
              <a:buSzPct val="60000"/>
              <a:buFont typeface="Wingdings"/>
              <a:buChar char=""/>
            </a:pPr>
            <a:r>
              <a:rPr lang="en-US" sz="2400" dirty="0" smtClean="0">
                <a:solidFill>
                  <a:schemeClr val="bg2"/>
                </a:solidFill>
              </a:rPr>
              <a:t>Investment expenditures </a:t>
            </a:r>
          </a:p>
          <a:p>
            <a:pPr marL="320040" lvl="1" indent="-320040">
              <a:spcBef>
                <a:spcPts val="700"/>
              </a:spcBef>
              <a:buClr>
                <a:schemeClr val="accent2"/>
              </a:buClr>
              <a:buSzPct val="60000"/>
              <a:buFont typeface="Wingdings"/>
              <a:buChar char=""/>
            </a:pPr>
            <a:r>
              <a:rPr lang="en-US" sz="2800" dirty="0" smtClean="0">
                <a:solidFill>
                  <a:schemeClr val="bg2"/>
                </a:solidFill>
              </a:rPr>
              <a:t>Greatest beneficiaries were the four largest states: SP, RJ, MG and RS.</a:t>
            </a:r>
          </a:p>
        </p:txBody>
      </p:sp>
    </p:spTree>
    <p:extLst>
      <p:ext uri="{BB962C8B-B14F-4D97-AF65-F5344CB8AC3E}">
        <p14:creationId xmlns:p14="http://schemas.microsoft.com/office/powerpoint/2010/main" val="19916665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4">
      <a:dk1>
        <a:sysClr val="windowText" lastClr="000000"/>
      </a:dk1>
      <a:lt1>
        <a:sysClr val="window" lastClr="FFFFFF"/>
      </a:lt1>
      <a:dk2>
        <a:srgbClr val="FFFFFF"/>
      </a:dk2>
      <a:lt2>
        <a:srgbClr val="727CA3"/>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7541</TotalTime>
  <Words>2104</Words>
  <Application>Microsoft Office PowerPoint</Application>
  <PresentationFormat>On-screen Show (4:3)</PresentationFormat>
  <Paragraphs>202</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Median</vt:lpstr>
      <vt:lpstr>Subnational Fiscal Rules and Debt Control in Brazil Islamabad, April 24th, 2014</vt:lpstr>
      <vt:lpstr>Outline</vt:lpstr>
      <vt:lpstr>Context</vt:lpstr>
      <vt:lpstr>Context – Revenue Assignment</vt:lpstr>
      <vt:lpstr>Context – Expenditure Distribution</vt:lpstr>
      <vt:lpstr>Outline</vt:lpstr>
      <vt:lpstr>1st and 2nd Subnational Bail-Out</vt:lpstr>
      <vt:lpstr>3rd Subnational Bail-Out (1997)</vt:lpstr>
      <vt:lpstr>3rd Subnational Bail-Out (1997)</vt:lpstr>
      <vt:lpstr>3rd Subnational Bail-Out (1997)</vt:lpstr>
      <vt:lpstr>3rd Subnational Bail-Out (1997)</vt:lpstr>
      <vt:lpstr>Why the 3rd bail-out worked?</vt:lpstr>
      <vt:lpstr>Outline</vt:lpstr>
      <vt:lpstr>The Three Mutually Reinforcing Rules of the Current Subnational Fiscal Framework</vt:lpstr>
      <vt:lpstr>Fiscal Responsibility Law</vt:lpstr>
      <vt:lpstr>Fiscal Responsibility Law</vt:lpstr>
      <vt:lpstr>Debt Renegotiation Agreement</vt:lpstr>
      <vt:lpstr>National Monetary Council Resolution</vt:lpstr>
      <vt:lpstr>Federal Government Guarantees to SNG</vt:lpstr>
      <vt:lpstr>Recent Developments</vt:lpstr>
      <vt:lpstr>Summary (1/2)</vt:lpstr>
      <vt:lpstr>Summary (2/2)</vt:lpstr>
      <vt:lpstr>Outline</vt:lpstr>
      <vt:lpstr>Performance of Subnational Finance</vt:lpstr>
      <vt:lpstr>Performance of Subnational Finance</vt:lpstr>
      <vt:lpstr>Performance of Subnational Finance</vt:lpstr>
      <vt:lpstr>Performance of Subnational Finance</vt:lpstr>
      <vt:lpstr>Outline</vt:lpstr>
      <vt:lpstr>What worked …</vt:lpstr>
      <vt:lpstr>And what did not work</vt:lpstr>
      <vt:lpstr>And what did not work</vt:lpstr>
      <vt:lpstr>Conclusions</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São Paulo, Abril 2 de 2014</dc:title>
  <dc:creator>Lorena Vinuela</dc:creator>
  <cp:lastModifiedBy>Rafael Chelles Barroso</cp:lastModifiedBy>
  <cp:revision>214</cp:revision>
  <dcterms:created xsi:type="dcterms:W3CDTF">2014-03-17T02:21:24Z</dcterms:created>
  <dcterms:modified xsi:type="dcterms:W3CDTF">2014-04-23T11:32:16Z</dcterms:modified>
</cp:coreProperties>
</file>