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78" r:id="rId4"/>
    <p:sldId id="280" r:id="rId5"/>
    <p:sldId id="281" r:id="rId6"/>
    <p:sldId id="282" r:id="rId7"/>
    <p:sldId id="276" r:id="rId8"/>
    <p:sldId id="273" r:id="rId9"/>
    <p:sldId id="284" r:id="rId10"/>
    <p:sldId id="285" r:id="rId11"/>
    <p:sldId id="279" r:id="rId12"/>
    <p:sldId id="27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a Varma" initials="S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7" autoAdjust="0"/>
    <p:restoredTop sz="78273" autoAdjust="0"/>
  </p:normalViewPr>
  <p:slideViewPr>
    <p:cSldViewPr>
      <p:cViewPr varScale="1">
        <p:scale>
          <a:sx n="67" d="100"/>
          <a:sy n="67" d="100"/>
        </p:scale>
        <p:origin x="-20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B361A6D6-2745-43FD-94C7-1C71B7995B2A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8898069A-9F01-42FC-9282-CF8A1D0A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21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19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0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698" indent="-174698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8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08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06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49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01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2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04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069A-9F01-42FC-9282-CF8A1D0A8A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9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51D33-FD71-4675-BA2C-F394D180C6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MEDPPTTemplate2009_Web_Footer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" y="6415741"/>
            <a:ext cx="9143982" cy="442258"/>
          </a:xfrm>
          <a:prstGeom prst="rect">
            <a:avLst/>
          </a:prstGeom>
        </p:spPr>
      </p:pic>
      <p:pic>
        <p:nvPicPr>
          <p:cNvPr id="7" name="Picture 6" descr="PRMEDPPTTemplate2009_Web_Header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6400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Economic Policy, Debt and Trade (</a:t>
            </a:r>
            <a:r>
              <a:rPr lang="en-US" sz="1200" dirty="0" err="1" smtClean="0"/>
              <a:t>PRMET</a:t>
            </a:r>
            <a:r>
              <a:rPr lang="en-US" sz="1200" dirty="0" smtClean="0"/>
              <a:t>) Department</a:t>
            </a:r>
          </a:p>
          <a:p>
            <a:r>
              <a:rPr lang="en-US" sz="1200" dirty="0" smtClean="0"/>
              <a:t>Poverty</a:t>
            </a:r>
            <a:r>
              <a:rPr lang="en-US" sz="1200" baseline="0" dirty="0" smtClean="0"/>
              <a:t> Reduction and Economic Management (PREM) Network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Debt Reduction in Small States: Is there a Role for Debt-for-Nature Swaps?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43400"/>
            <a:ext cx="7772400" cy="17526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Zeinab Partow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PRMED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The World Bank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Scaling-Up DFN Swaps for a Major Impact on Debt Service?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Considerations:</a:t>
            </a:r>
          </a:p>
          <a:p>
            <a:r>
              <a:rPr lang="en-US" sz="2200" b="1" dirty="0" smtClean="0"/>
              <a:t>A variety of debt profiles with large variety of creditors</a:t>
            </a:r>
          </a:p>
          <a:p>
            <a:r>
              <a:rPr lang="en-US" sz="2200" b="1" dirty="0" smtClean="0"/>
              <a:t>Large domestic debt in the most highly indebted countries – less amenable to DFN swaps</a:t>
            </a:r>
          </a:p>
          <a:p>
            <a:r>
              <a:rPr lang="en-US" sz="2200" b="1" dirty="0" smtClean="0"/>
              <a:t>Relatively little debt reduction associated with DFN swaps in the past</a:t>
            </a:r>
          </a:p>
          <a:p>
            <a:r>
              <a:rPr lang="en-US" sz="2200" b="1" dirty="0" smtClean="0"/>
              <a:t>Uncertainty regarding volume and additionality of climate change adaptation funds</a:t>
            </a:r>
          </a:p>
          <a:p>
            <a:r>
              <a:rPr lang="en-US" sz="2200" b="1" dirty="0" smtClean="0"/>
              <a:t>Potential mismatch between debt volumes to be reduced and capacity to absorb climate change adaptation funds</a:t>
            </a:r>
          </a:p>
          <a:p>
            <a:r>
              <a:rPr lang="en-US" sz="2200" b="1" dirty="0" smtClean="0"/>
              <a:t>Implementation and governance structures for conservation programs need to be in place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37614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>
                <a:latin typeface="+mn-lt"/>
              </a:rPr>
              <a:t>Food for Thought: If </a:t>
            </a:r>
            <a:r>
              <a:rPr lang="en-US" sz="2400" b="1" dirty="0">
                <a:latin typeface="+mn-lt"/>
              </a:rPr>
              <a:t>debt  reduction is the primary motive, why not  consider a traditional debt restructuring</a:t>
            </a:r>
            <a:endParaRPr lang="en-US" sz="2400" b="1" u="sng" dirty="0">
              <a:latin typeface="+mn-lt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49" y="1975010"/>
            <a:ext cx="4212701" cy="2871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485899"/>
            <a:ext cx="37861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585" y="2150745"/>
            <a:ext cx="4237037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104" y="1485900"/>
            <a:ext cx="3810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4151" y="5334000"/>
            <a:ext cx="84386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The benefit of debt restructuring  has usually been in reducing debt service. In terms of reducing the ratio of public debt to GDP the impact has been less.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Nevertheless, debt restructuring episodes have been widespread globally, with more than 600 cases in 95 countries during the past 60 years (IMF, 2012) 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361950" y="4876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/>
              <a:t>Source: IMF – WEO</a:t>
            </a:r>
          </a:p>
          <a:p>
            <a:r>
              <a:rPr lang="en-US" sz="900" dirty="0"/>
              <a:t>Note: Three year average before and after the debt restructuring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365307" y="48460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sz="1000"/>
            </a:pPr>
            <a:r>
              <a:rPr lang="en-US" dirty="0"/>
              <a:t>Source: </a:t>
            </a:r>
            <a:r>
              <a:rPr lang="en-US" dirty="0" err="1"/>
              <a:t>Jahan</a:t>
            </a:r>
            <a:r>
              <a:rPr lang="en-US" dirty="0"/>
              <a:t>, S in IMF (2013 ) and staff estimates </a:t>
            </a:r>
          </a:p>
          <a:p>
            <a:pPr>
              <a:defRPr sz="1000"/>
            </a:pPr>
            <a:r>
              <a:rPr lang="en-US" dirty="0">
                <a:solidFill>
                  <a:srgbClr val="000000"/>
                </a:solidFill>
                <a:cs typeface="Arial"/>
              </a:rPr>
              <a:t>Note: t indicates the launch of the debt restructuring.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20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Some Conclusions: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accent1"/>
                </a:solidFill>
              </a:rPr>
              <a:t>DFN swaps can form part of a </a:t>
            </a:r>
            <a:r>
              <a:rPr lang="en-US" sz="1800" b="1" dirty="0" smtClean="0">
                <a:solidFill>
                  <a:srgbClr val="FF0000"/>
                </a:solidFill>
              </a:rPr>
              <a:t>strategic country approach </a:t>
            </a:r>
            <a:r>
              <a:rPr lang="en-US" sz="1800" b="1" dirty="0" smtClean="0">
                <a:solidFill>
                  <a:schemeClr val="accent1"/>
                </a:solidFill>
              </a:rPr>
              <a:t>to address heavy debt burdens, but unlikely to provide a comprehensive solution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Impact of DFN swaps on conservation finance far greater than impact on debt reduction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accent1"/>
                </a:solidFill>
              </a:rPr>
              <a:t>Traditional debt restructuring has often led to significant reduction in debt service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DFN swaps do not </a:t>
            </a:r>
            <a:r>
              <a:rPr lang="en-US" sz="1800" b="1" i="1" dirty="0" smtClean="0"/>
              <a:t>usually </a:t>
            </a:r>
            <a:r>
              <a:rPr lang="en-US" sz="1800" b="1" dirty="0" smtClean="0"/>
              <a:t>involve new net resource transfers, just a redistribution of existing resources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accent1"/>
                </a:solidFill>
              </a:rPr>
              <a:t>Large headline figures for climate finance, but share available to small states for adaptation is far smaller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Country capacity to use conservation funds needs to be built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accent1"/>
                </a:solidFill>
              </a:rPr>
              <a:t>Swaps may begin to address debt stock issues; debt flows will build again in the absence of </a:t>
            </a:r>
            <a:r>
              <a:rPr lang="en-US" sz="1800" b="1" dirty="0" smtClean="0">
                <a:solidFill>
                  <a:schemeClr val="accent1"/>
                </a:solidFill>
              </a:rPr>
              <a:t>macroeconomic </a:t>
            </a:r>
            <a:r>
              <a:rPr lang="en-US" sz="1800" b="1" dirty="0">
                <a:solidFill>
                  <a:schemeClr val="accent1"/>
                </a:solidFill>
              </a:rPr>
              <a:t>reforms and fiscal adjustment</a:t>
            </a:r>
          </a:p>
        </p:txBody>
      </p:sp>
    </p:spTree>
    <p:extLst>
      <p:ext uri="{BB962C8B-B14F-4D97-AF65-F5344CB8AC3E}">
        <p14:creationId xmlns:p14="http://schemas.microsoft.com/office/powerpoint/2010/main" val="25013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b="1" dirty="0" smtClean="0"/>
              <a:t>Small States: High Debt Levels Overall</a:t>
            </a:r>
            <a:endParaRPr lang="en-US" sz="29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362200"/>
            <a:ext cx="434340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But spanning a wide range of debt-to-GDP and debt service burdens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434340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500" y="6002337"/>
            <a:ext cx="468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Data are latest available, 2011-2013</a:t>
            </a:r>
          </a:p>
          <a:p>
            <a:r>
              <a:rPr lang="en-US" sz="900" dirty="0" smtClean="0"/>
              <a:t>Sources: WB-IMF DSAs, WDI database, country authorities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92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b="1" dirty="0" smtClean="0"/>
              <a:t>Substantial variety among countries in composition of debt service burdens</a:t>
            </a:r>
            <a:endParaRPr lang="en-US" sz="29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481418"/>
            <a:ext cx="640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Which debt to focus on?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62417"/>
            <a:ext cx="5534025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81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 Role for Debt-for-Nature Swaps / Debt Relief-for-Climate Finance?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DFN swaps seen as an innovative way of addressing small states’ debt challenges and for providing small states with debt relief</a:t>
            </a:r>
          </a:p>
          <a:p>
            <a:pPr marL="0" indent="0" algn="ctr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200" b="1" dirty="0" smtClean="0"/>
              <a:t>What has been the contribution of DFN swaps to debt reduction to date?</a:t>
            </a:r>
          </a:p>
          <a:p>
            <a:r>
              <a:rPr lang="en-US" sz="2200" b="1" dirty="0" smtClean="0"/>
              <a:t>What is </a:t>
            </a:r>
            <a:r>
              <a:rPr lang="en-US" sz="2200" b="1" smtClean="0"/>
              <a:t>the volume </a:t>
            </a:r>
            <a:r>
              <a:rPr lang="en-US" sz="2200" b="1" dirty="0" smtClean="0"/>
              <a:t>of financing available?</a:t>
            </a:r>
          </a:p>
          <a:p>
            <a:r>
              <a:rPr lang="en-US" sz="2200" b="1" dirty="0"/>
              <a:t>What elements need to be in place to take advantage of the DFN mechanism?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are Debt-for-Nature Swaps?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0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2"/>
                </a:solidFill>
              </a:rPr>
              <a:t>Environmental conservation financing mechanism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2"/>
                </a:solidFill>
              </a:rPr>
              <a:t>E</a:t>
            </a:r>
            <a:r>
              <a:rPr lang="en-US" sz="2000" b="1" dirty="0" smtClean="0">
                <a:solidFill>
                  <a:schemeClr val="tx2"/>
                </a:solidFill>
              </a:rPr>
              <a:t>xchange by a creditor and a debtor country, converting debt into local currency and using proceeds to fund conservation activities in-country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2"/>
                </a:solidFill>
              </a:rPr>
              <a:t>Often a third party, e.g. a conservation NGO, purchases debt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A debt swap is only worth doing if commercial banks, investors or creditor governments are willing to sell a country’s debt at less than full face value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2"/>
                </a:solidFill>
              </a:rPr>
              <a:t>Preconditions:  	- </a:t>
            </a:r>
            <a:r>
              <a:rPr lang="en-US" sz="2000" b="1" dirty="0">
                <a:solidFill>
                  <a:schemeClr val="tx2"/>
                </a:solidFill>
              </a:rPr>
              <a:t>funds to reduce/cancel the debt</a:t>
            </a:r>
          </a:p>
          <a:p>
            <a:pPr marL="2232025" lvl="3" indent="-2232025">
              <a:buNone/>
            </a:pPr>
            <a:r>
              <a:rPr lang="en-US" b="1" dirty="0">
                <a:solidFill>
                  <a:schemeClr val="tx2"/>
                </a:solidFill>
              </a:rPr>
              <a:t>        	</a:t>
            </a:r>
            <a:r>
              <a:rPr lang="en-US" b="1" dirty="0" smtClean="0">
                <a:solidFill>
                  <a:schemeClr val="tx2"/>
                </a:solidFill>
              </a:rPr>
              <a:t>	- </a:t>
            </a:r>
            <a:r>
              <a:rPr lang="en-US" b="1" dirty="0">
                <a:solidFill>
                  <a:schemeClr val="tx2"/>
                </a:solidFill>
              </a:rPr>
              <a:t>cost of the debt, and </a:t>
            </a:r>
          </a:p>
          <a:p>
            <a:pPr marL="2232025" lvl="4" indent="-2232025">
              <a:buNone/>
            </a:pPr>
            <a:r>
              <a:rPr lang="en-US" b="1" dirty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</a:rPr>
              <a:t>	- </a:t>
            </a:r>
            <a:r>
              <a:rPr lang="en-US" b="1" dirty="0">
                <a:solidFill>
                  <a:schemeClr val="tx2"/>
                </a:solidFill>
              </a:rPr>
              <a:t>existence of institutional structure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2"/>
                </a:solidFill>
              </a:rPr>
              <a:t>DFN swaps have potential to multiply and extend duration of ODA funding for programs related to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32744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Contribution of DFN Swaps to Debt Reduction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7439"/>
            <a:ext cx="8229600" cy="3278724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b="1" dirty="0" smtClean="0"/>
              <a:t>DFN swaps have involved debt reduction of about US$1 billion, and have generated the equivalent of about US$3.5 billion for conservation</a:t>
            </a:r>
          </a:p>
          <a:p>
            <a:endParaRPr lang="en-US" sz="2000" b="1" dirty="0" smtClean="0"/>
          </a:p>
          <a:p>
            <a:r>
              <a:rPr lang="en-US" sz="2000" b="1" dirty="0"/>
              <a:t>T</a:t>
            </a:r>
            <a:r>
              <a:rPr lang="en-US" sz="2000" b="1" dirty="0" smtClean="0"/>
              <a:t>he </a:t>
            </a:r>
            <a:r>
              <a:rPr lang="en-US" sz="2000" b="1" dirty="0"/>
              <a:t>nominal value of all </a:t>
            </a:r>
            <a:r>
              <a:rPr lang="en-US" sz="2000" b="1" dirty="0" smtClean="0"/>
              <a:t>debt-for-development </a:t>
            </a:r>
            <a:r>
              <a:rPr lang="en-US" sz="2000" b="1" dirty="0"/>
              <a:t>swaps </a:t>
            </a:r>
            <a:r>
              <a:rPr lang="en-US" sz="2000" b="1" dirty="0" smtClean="0"/>
              <a:t>implemented </a:t>
            </a:r>
            <a:r>
              <a:rPr lang="en-US" sz="2000" b="1" dirty="0"/>
              <a:t>by members of the </a:t>
            </a:r>
            <a:r>
              <a:rPr lang="en-US" sz="2000" b="1" dirty="0" smtClean="0"/>
              <a:t>Paris </a:t>
            </a:r>
            <a:r>
              <a:rPr lang="en-US" sz="2000" b="1" dirty="0"/>
              <a:t>Club </a:t>
            </a:r>
            <a:r>
              <a:rPr lang="en-US" sz="2000" b="1" dirty="0" smtClean="0"/>
              <a:t>is </a:t>
            </a:r>
            <a:r>
              <a:rPr lang="en-US" sz="2000" b="1" dirty="0"/>
              <a:t>US$ 5.6 billion, </a:t>
            </a:r>
            <a:r>
              <a:rPr lang="en-US" sz="2000" b="1" dirty="0" smtClean="0"/>
              <a:t>or 1% of </a:t>
            </a:r>
            <a:r>
              <a:rPr lang="en-US" sz="2000" b="1" dirty="0"/>
              <a:t>the </a:t>
            </a:r>
            <a:r>
              <a:rPr lang="en-US" sz="2000" b="1" dirty="0" smtClean="0"/>
              <a:t>total debt </a:t>
            </a:r>
            <a:r>
              <a:rPr lang="en-US" sz="2000" b="1" dirty="0"/>
              <a:t>cancelled </a:t>
            </a:r>
            <a:r>
              <a:rPr lang="en-US" sz="2000" b="1" dirty="0" smtClean="0"/>
              <a:t>by members of the Paris Club (some </a:t>
            </a:r>
            <a:r>
              <a:rPr lang="en-US" sz="2000" b="1" dirty="0"/>
              <a:t>US$ 503 </a:t>
            </a:r>
            <a:r>
              <a:rPr lang="en-US" sz="2000" b="1" dirty="0" smtClean="0"/>
              <a:t>billion)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5240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DFNs have generated very significant additional funds for nature conservation </a:t>
            </a:r>
            <a:r>
              <a:rPr lang="en-US" sz="2000" b="1" dirty="0" smtClean="0">
                <a:solidFill>
                  <a:srgbClr val="FF0000"/>
                </a:solidFill>
              </a:rPr>
              <a:t>but     have </a:t>
            </a:r>
            <a:r>
              <a:rPr lang="en-US" sz="2000" b="1" dirty="0">
                <a:solidFill>
                  <a:srgbClr val="FF0000"/>
                </a:solidFill>
              </a:rPr>
              <a:t>not been an important source of debt reduction in developing </a:t>
            </a:r>
            <a:r>
              <a:rPr lang="en-US" sz="2000" b="1" dirty="0" smtClean="0">
                <a:solidFill>
                  <a:srgbClr val="FF0000"/>
                </a:solidFill>
              </a:rPr>
              <a:t>countries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943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is the Volume of Financing Potentially Available 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983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Large headline figures.  Green Climate Fund (channel through with most future climate finance will flow) : </a:t>
            </a:r>
            <a:r>
              <a:rPr lang="en-US" sz="2000" b="1" dirty="0" smtClean="0"/>
              <a:t>pledges of $100 billion per year by 2020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Implementation to Date: 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>
                <a:solidFill>
                  <a:schemeClr val="tx2"/>
                </a:solidFill>
              </a:rPr>
              <a:t>Mitigation</a:t>
            </a:r>
            <a:r>
              <a:rPr lang="en-US" sz="2000" dirty="0" smtClean="0"/>
              <a:t> represents 2/3 of total current climate finance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>
                <a:solidFill>
                  <a:schemeClr val="tx2"/>
                </a:solidFill>
              </a:rPr>
              <a:t>Adaptation</a:t>
            </a:r>
            <a:r>
              <a:rPr lang="en-US" sz="2000" dirty="0" smtClean="0"/>
              <a:t>: large gap between approved and disbursed  funds, which are highly concentrated in small number of developing countries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Over first 21 years of GEF (through 2012), funds of $4 billion for climate change have included US$358 for climate adaptation, leveraging $1.86 billion in co-financing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Adaptation Fund ($78 million disbursed), REDD ($35 million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phase), Climate Investment Funds ($6.1 billion in pledges; none to small states)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93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/>
              <a:t>What elements need to be in place to take </a:t>
            </a:r>
            <a:r>
              <a:rPr lang="en-US" sz="2800" b="1" dirty="0" smtClean="0"/>
              <a:t>advantage of/scale up </a:t>
            </a:r>
            <a:r>
              <a:rPr lang="en-US" sz="2800" b="1" dirty="0"/>
              <a:t>the DFN mechanism?</a:t>
            </a:r>
            <a:r>
              <a:rPr lang="en-US" sz="28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953000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DFN swaps make sense only if debt is discounted</a:t>
            </a:r>
            <a:r>
              <a:rPr lang="en-US" sz="1900" b="1" dirty="0" smtClean="0"/>
              <a:t>, i.e. in countries facing some difficulty in making timely debt service payments</a:t>
            </a:r>
          </a:p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Financial ability and political willingness </a:t>
            </a:r>
            <a:r>
              <a:rPr lang="en-US" sz="1900" b="1" dirty="0" smtClean="0"/>
              <a:t>of donors to allocate additional funding </a:t>
            </a:r>
          </a:p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Political willingness in recipient countries </a:t>
            </a:r>
            <a:r>
              <a:rPr lang="en-US" sz="1900" b="1" dirty="0" smtClean="0"/>
              <a:t>to earmark funds for climate-related activities </a:t>
            </a:r>
          </a:p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Fiscal capacity </a:t>
            </a:r>
            <a:r>
              <a:rPr lang="en-US" sz="1900" b="1" dirty="0" smtClean="0"/>
              <a:t>in debtor country to meet repayment obligations in local currency </a:t>
            </a:r>
          </a:p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Strong organizational capacity </a:t>
            </a:r>
            <a:r>
              <a:rPr lang="en-US" sz="1900" b="1" dirty="0" smtClean="0"/>
              <a:t>to execute DFN swaps – transaction costs are high</a:t>
            </a:r>
          </a:p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Supportive broader context </a:t>
            </a:r>
            <a:r>
              <a:rPr lang="en-US" sz="1900" b="1" dirty="0" smtClean="0"/>
              <a:t>– environmental policies and conservation efforts as well as debt management capacity</a:t>
            </a:r>
            <a:endParaRPr lang="en-US" sz="1900" b="1" dirty="0"/>
          </a:p>
          <a:p>
            <a:pPr>
              <a:spcAft>
                <a:spcPts val="300"/>
              </a:spcAft>
            </a:pPr>
            <a:r>
              <a:rPr lang="en-US" sz="1900" b="1" dirty="0" smtClean="0">
                <a:solidFill>
                  <a:schemeClr val="accent1"/>
                </a:solidFill>
              </a:rPr>
              <a:t>Existing implementation vehicles</a:t>
            </a:r>
            <a:r>
              <a:rPr lang="en-US" sz="1900" b="1" dirty="0" smtClean="0"/>
              <a:t>/governance structures for use of conservation funds in debtor countries– e.g. CTFs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19561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Governance Structures: Conservation Trust Funds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/>
              <a:t>Mobilize resources from diverse sources; direct grants to conservation programs </a:t>
            </a:r>
            <a:r>
              <a:rPr lang="en-US" sz="2000" b="1" dirty="0" smtClean="0">
                <a:solidFill>
                  <a:schemeClr val="accent1"/>
                </a:solidFill>
              </a:rPr>
              <a:t>(70 CTFs globally; assets: few million US dollars to US$200 million)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Sinking Fund and Endowment models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Best practices exist; evaluations indicate that vast majority of CTFs </a:t>
            </a:r>
            <a:r>
              <a:rPr lang="en-US" sz="2000" b="1" dirty="0" smtClean="0">
                <a:solidFill>
                  <a:schemeClr val="accent1"/>
                </a:solidFill>
              </a:rPr>
              <a:t>function effectively and achieve intended purposes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A number of DFN swaps </a:t>
            </a:r>
            <a:r>
              <a:rPr lang="en-US" sz="2000" b="1" dirty="0"/>
              <a:t>have been managed and disbursed by an already existing CTF</a:t>
            </a:r>
            <a:endParaRPr lang="en-US" sz="2000" b="1" dirty="0" smtClean="0"/>
          </a:p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chemeClr val="accent1"/>
                </a:solidFill>
              </a:rPr>
              <a:t>15 small states have already established functioning CTFs/agreed to do so within the next year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Spreading out climate-related spending over a longer period through a </a:t>
            </a:r>
            <a:r>
              <a:rPr lang="en-US" sz="2000" b="1" dirty="0" smtClean="0">
                <a:solidFill>
                  <a:schemeClr val="accent1"/>
                </a:solidFill>
              </a:rPr>
              <a:t>CTF can help build absorptive capacity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8286000"/>
      </p:ext>
    </p:extLst>
  </p:cSld>
  <p:clrMapOvr>
    <a:masterClrMapping/>
  </p:clrMapOvr>
</p:sld>
</file>

<file path=ppt/theme/theme1.xml><?xml version="1.0" encoding="utf-8"?>
<a:theme xmlns:a="http://schemas.openxmlformats.org/drawingml/2006/main" name="PRMET_P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PRMET PPT Template</Template>
  <TotalTime>7395</TotalTime>
  <Words>985</Words>
  <Application>Microsoft Office PowerPoint</Application>
  <PresentationFormat>On-screen Show (4:3)</PresentationFormat>
  <Paragraphs>87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PRMET_PPTTemplate</vt:lpstr>
      <vt:lpstr>Debt Reduction in Small States: Is there a Role for Debt-for-Nature Swaps?</vt:lpstr>
      <vt:lpstr>Small States: High Debt Levels Overall</vt:lpstr>
      <vt:lpstr>Substantial variety among countries in composition of debt service burdens</vt:lpstr>
      <vt:lpstr>A Role for Debt-for-Nature Swaps / Debt Relief-for-Climate Finance?</vt:lpstr>
      <vt:lpstr>What are Debt-for-Nature Swaps?</vt:lpstr>
      <vt:lpstr>Contribution of DFN Swaps to Debt Reduction</vt:lpstr>
      <vt:lpstr>What is the Volume of Financing Potentially Available  ?</vt:lpstr>
      <vt:lpstr>What elements need to be in place to take advantage of/scale up the DFN mechanism? </vt:lpstr>
      <vt:lpstr>Governance Structures: Conservation Trust Funds</vt:lpstr>
      <vt:lpstr>Scaling-Up DFN Swaps for a Major Impact on Debt Service?</vt:lpstr>
      <vt:lpstr>Food for Thought: If debt  reduction is the primary motive, why not  consider a traditional debt restructuring</vt:lpstr>
      <vt:lpstr>Some Conclusions: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Ralph Van Doorn</dc:creator>
  <cp:lastModifiedBy>Zeinab Partow</cp:lastModifiedBy>
  <cp:revision>131</cp:revision>
  <cp:lastPrinted>2014-04-25T15:00:43Z</cp:lastPrinted>
  <dcterms:created xsi:type="dcterms:W3CDTF">2014-02-18T19:00:52Z</dcterms:created>
  <dcterms:modified xsi:type="dcterms:W3CDTF">2014-05-07T10:42:44Z</dcterms:modified>
</cp:coreProperties>
</file>